
<file path=[Content_Types].xml><?xml version="1.0" encoding="utf-8"?>
<Types xmlns="http://schemas.openxmlformats.org/package/2006/content-types">
  <Default ContentType="image/jpeg" Extension="jpeg"/>
  <Default ContentType="application/vnd.openxmlformats-package.relationships+xml" Extension="rels"/>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openxmlformats-officedocument.custom-properties+xml" PartName="/docProps/custom.xml"/>
  <Override ContentType="application/vnd.openxmlformats-officedocument.presentationml.handoutMaster+xml" PartName="/ppt/handoutMasters/handoutMaster1.xml"/>
  <Override ContentType="application/vnd.openxmlformats-officedocument.presentationml.notesMaster+xml" PartName="/ppt/notesMasters/notesMaster1.xml"/>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openxmlformats-officedocument.presentationml.notesSlide+xml" PartName="/ppt/notesSlides/notesSlide3.xml"/>
  <Override ContentType="application/vnd.openxmlformats-officedocument.presentationml.notesSlide+xml" PartName="/ppt/notesSlides/notesSlide4.xml"/>
  <Override ContentType="application/vnd.openxmlformats-officedocument.presentationml.notesSlide+xml" PartName="/ppt/notesSlides/notesSlide5.xml"/>
  <Override ContentType="application/vnd.openxmlformats-officedocument.presentationml.notesSlide+xml" PartName="/ppt/notesSlides/notesSlide6.xml"/>
  <Override ContentType="application/vnd.openxmlformats-officedocument.presentationml.notesSlide+xml" PartName="/ppt/notesSlides/notesSlide7.xml"/>
  <Override ContentType="application/vnd.openxmlformats-officedocument.presentationml.notesSlide+xml" PartName="/ppt/notesSlides/notesSlide8.xml"/>
  <Override ContentType="application/vnd.openxmlformats-officedocument.presentationml.notesSlide+xml" PartName="/ppt/notesSlides/notesSlide9.xml"/>
  <Override ContentType="application/vnd.openxmlformats-officedocument.presentationml.notesSlide+xml" PartName="/ppt/notesSlides/notesSlide10.xml"/>
  <Override ContentType="application/vnd.openxmlformats-officedocument.presentationml.notesSlide+xml" PartName="/ppt/notesSlides/notesSlide11.xml"/>
  <Override ContentType="application/vnd.openxmlformats-officedocument.presentationml.notesSlide+xml" PartName="/ppt/notesSlides/notesSlide12.xml"/>
  <Override ContentType="application/vnd.openxmlformats-officedocument.presentationml.notesSlide+xml" PartName="/ppt/notesSlides/notesSlide13.xml"/>
  <Override ContentType="application/vnd.openxmlformats-officedocument.presentationml.notesSlide+xml" PartName="/ppt/notesSlides/notesSlide14.xml"/>
  <Override ContentType="application/vnd.openxmlformats-officedocument.presentationml.notesSlide+xml" PartName="/ppt/notesSlides/notesSlide15.xml"/>
  <Override ContentType="application/vnd.openxmlformats-officedocument.presentationml.notesSlide+xml" PartName="/ppt/notesSlides/notesSlide16.xml"/>
  <Override ContentType="application/vnd.openxmlformats-officedocument.presentationml.notesSlide+xml" PartName="/ppt/notesSlides/notesSlide17.xml"/>
  <Override ContentType="application/vnd.openxmlformats-officedocument.presentationml.notesSlide+xml" PartName="/ppt/notesSlides/notesSlide18.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9.xml"/>
  <Override ContentType="application/vnd.openxmlformats-officedocument.presentationml.slide+xml" PartName="/ppt/slides/slide10.xml"/>
  <Override ContentType="application/vnd.openxmlformats-officedocument.presentationml.slide+xml" PartName="/ppt/slides/slide11.xml"/>
  <Override ContentType="application/vnd.openxmlformats-officedocument.presentationml.slide+xml" PartName="/ppt/slides/slide12.xml"/>
  <Override ContentType="application/vnd.openxmlformats-officedocument.presentationml.slide+xml" PartName="/ppt/slides/slide13.xml"/>
  <Override ContentType="application/vnd.openxmlformats-officedocument.presentationml.slide+xml" PartName="/ppt/slides/slide14.xml"/>
  <Override ContentType="application/vnd.openxmlformats-officedocument.presentationml.slide+xml" PartName="/ppt/slides/slide15.xml"/>
  <Override ContentType="application/vnd.openxmlformats-officedocument.presentationml.slide+xml" PartName="/ppt/slides/slide16.xml"/>
  <Override ContentType="application/vnd.openxmlformats-officedocument.presentationml.slide+xml" PartName="/ppt/slides/slide17.xml"/>
  <Override ContentType="application/vnd.openxmlformats-officedocument.presentationml.slide+xml" PartName="/ppt/slides/slide18.xml"/>
  <Override ContentType="application/vnd.openxmlformats-officedocument.presentationml.tableStyles+xml" PartName="/ppt/tableStyles.xml"/>
  <Override ContentType="application/vnd.openxmlformats-officedocument.presentationml.tags+xml" PartName="/ppt/tags/tag1.xml"/>
  <Override ContentType="application/vnd.openxmlformats-officedocument.presentationml.tags+xml" PartName="/ppt/tags/tag2.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presentationml.viewProps+xml" PartName="/ppt/viewProps.xml"/>
</Types>
</file>

<file path=_rels/.rels><?xml version="1.0" encoding="UTF-8" standalone="no"?>
<Relationships xmlns="http://schemas.openxmlformats.org/package/2006/relationships">
<Relationship Id="rId1" Target="ppt/presentation.xml" Type="http://schemas.openxmlformats.org/officeDocument/2006/relationships/officeDocument"/>
<Relationship Id="rId2" Target="docProps/thumbnail.jpeg" Type="http://schemas.openxmlformats.org/package/2006/relationships/metadata/thumbnail"/>
<Relationship Id="rId3" Target="docProps/core.xml" Type="http://schemas.openxmlformats.org/package/2006/relationships/metadata/core-properties"/>
<Relationship Id="rId4" Target="docProps/app.xml" Type="http://schemas.openxmlformats.org/officeDocument/2006/relationships/extended-properties"/>
<Relationship Id="rId5" Target="docProps/custom.xml" Type="http://schemas.openxmlformats.org/officeDocument/2006/relationships/custom-properties"/>
</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4632" r:id="rId1"/>
  </p:sldMasterIdLst>
  <p:notesMasterIdLst>
    <p:notesMasterId r:id="rId20"/>
  </p:notesMasterIdLst>
  <p:handoutMasterIdLst>
    <p:handoutMasterId r:id="rId21"/>
  </p:handoutMasterIdLst>
  <p:sldIdLst>
    <p:sldId id="256" r:id="rId2"/>
    <p:sldId id="301" r:id="rId3"/>
    <p:sldId id="274" r:id="rId4"/>
    <p:sldId id="275" r:id="rId5"/>
    <p:sldId id="269" r:id="rId6"/>
    <p:sldId id="276" r:id="rId7"/>
    <p:sldId id="277" r:id="rId8"/>
    <p:sldId id="278" r:id="rId9"/>
    <p:sldId id="279" r:id="rId10"/>
    <p:sldId id="280" r:id="rId11"/>
    <p:sldId id="281" r:id="rId12"/>
    <p:sldId id="283" r:id="rId13"/>
    <p:sldId id="285" r:id="rId14"/>
    <p:sldId id="291" r:id="rId15"/>
    <p:sldId id="292" r:id="rId16"/>
    <p:sldId id="293" r:id="rId17"/>
    <p:sldId id="267" r:id="rId18"/>
    <p:sldId id="300" r:id="rId19"/>
  </p:sldIdLst>
  <p:sldSz cx="9144000" cy="6858000" type="screen4x3"/>
  <p:notesSz cx="6985000" cy="9283700"/>
  <p:custDataLst>
    <p:tags r:id="rId22"/>
  </p:custDataLst>
  <p:defaultTex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4591" autoAdjust="0"/>
    <p:restoredTop sz="71063" autoAdjust="0"/>
  </p:normalViewPr>
  <p:slideViewPr>
    <p:cSldViewPr>
      <p:cViewPr>
        <p:scale>
          <a:sx n="75" d="100"/>
          <a:sy n="75" d="100"/>
        </p:scale>
        <p:origin x="-58" y="139"/>
      </p:cViewPr>
      <p:guideLst>
        <p:guide orient="horz" pos="2160"/>
        <p:guide pos="2880"/>
      </p:guideLst>
    </p:cSldViewPr>
  </p:slideViewPr>
  <p:outlineViewPr>
    <p:cViewPr>
      <p:scale>
        <a:sx n="33" d="100"/>
        <a:sy n="33" d="100"/>
      </p:scale>
      <p:origin x="0" y="28458"/>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66" d="100"/>
          <a:sy n="66" d="100"/>
        </p:scale>
        <p:origin x="0" y="0"/>
      </p:cViewPr>
      <p:guideLst/>
    </p:cSldViewPr>
  </p:notesViewPr>
  <p:gridSpacing cx="76200" cy="76200"/>
</p:viewPr>
</file>

<file path=ppt/_rels/presentation.xml.rels><?xml version="1.0" encoding="UTF-8" standalone="no"?>
<Relationships xmlns="http://schemas.openxmlformats.org/package/2006/relationships">
<Relationship Id="rId1" Target="slideMasters/slideMaster1.xml" Type="http://schemas.openxmlformats.org/officeDocument/2006/relationships/slideMaster"/>
<Relationship Id="rId10" Target="slides/slide9.xml" Type="http://schemas.openxmlformats.org/officeDocument/2006/relationships/slide"/>
<Relationship Id="rId11" Target="slides/slide10.xml" Type="http://schemas.openxmlformats.org/officeDocument/2006/relationships/slide"/>
<Relationship Id="rId12" Target="slides/slide11.xml" Type="http://schemas.openxmlformats.org/officeDocument/2006/relationships/slide"/>
<Relationship Id="rId13" Target="slides/slide12.xml" Type="http://schemas.openxmlformats.org/officeDocument/2006/relationships/slide"/>
<Relationship Id="rId14" Target="slides/slide13.xml" Type="http://schemas.openxmlformats.org/officeDocument/2006/relationships/slide"/>
<Relationship Id="rId15" Target="slides/slide14.xml" Type="http://schemas.openxmlformats.org/officeDocument/2006/relationships/slide"/>
<Relationship Id="rId16" Target="slides/slide15.xml" Type="http://schemas.openxmlformats.org/officeDocument/2006/relationships/slide"/>
<Relationship Id="rId17" Target="slides/slide16.xml" Type="http://schemas.openxmlformats.org/officeDocument/2006/relationships/slide"/>
<Relationship Id="rId18" Target="slides/slide17.xml" Type="http://schemas.openxmlformats.org/officeDocument/2006/relationships/slide"/>
<Relationship Id="rId19" Target="slides/slide18.xml" Type="http://schemas.openxmlformats.org/officeDocument/2006/relationships/slide"/>
<Relationship Id="rId2" Target="slides/slide1.xml" Type="http://schemas.openxmlformats.org/officeDocument/2006/relationships/slide"/>
<Relationship Id="rId20" Target="notesMasters/notesMaster1.xml" Type="http://schemas.openxmlformats.org/officeDocument/2006/relationships/notesMaster"/>
<Relationship Id="rId21" Target="handoutMasters/handoutMaster1.xml" Type="http://schemas.openxmlformats.org/officeDocument/2006/relationships/handoutMaster"/>
<Relationship Id="rId22" Target="tags/tag1.xml" Type="http://schemas.openxmlformats.org/officeDocument/2006/relationships/tags"/>
<Relationship Id="rId23" Target="presProps.xml" Type="http://schemas.openxmlformats.org/officeDocument/2006/relationships/presProps"/>
<Relationship Id="rId24" Target="viewProps.xml" Type="http://schemas.openxmlformats.org/officeDocument/2006/relationships/viewProps"/>
<Relationship Id="rId25" Target="theme/theme1.xml" Type="http://schemas.openxmlformats.org/officeDocument/2006/relationships/theme"/>
<Relationship Id="rId26" Target="tableStyles.xml" Type="http://schemas.openxmlformats.org/officeDocument/2006/relationships/tableStyles"/>
<Relationship Id="rId3" Target="slides/slide2.xml" Type="http://schemas.openxmlformats.org/officeDocument/2006/relationships/slide"/>
<Relationship Id="rId4" Target="slides/slide3.xml" Type="http://schemas.openxmlformats.org/officeDocument/2006/relationships/slide"/>
<Relationship Id="rId5" Target="slides/slide4.xml" Type="http://schemas.openxmlformats.org/officeDocument/2006/relationships/slide"/>
<Relationship Id="rId6" Target="slides/slide5.xml" Type="http://schemas.openxmlformats.org/officeDocument/2006/relationships/slide"/>
<Relationship Id="rId7" Target="slides/slide6.xml" Type="http://schemas.openxmlformats.org/officeDocument/2006/relationships/slide"/>
<Relationship Id="rId8" Target="slides/slide7.xml" Type="http://schemas.openxmlformats.org/officeDocument/2006/relationships/slide"/>
<Relationship Id="rId9" Target="slides/slide8.xml" Type="http://schemas.openxmlformats.org/officeDocument/2006/relationships/slide"/>
</Relationships>

</file>

<file path=ppt/handoutMasters/_rels/handoutMaster1.xml.rels><?xml version="1.0" encoding="UTF-8" standalone="no"?>
<Relationships xmlns="http://schemas.openxmlformats.org/package/2006/relationships">
<Relationship Id="rId1" Target="../theme/theme3.xml" Type="http://schemas.openxmlformats.org/officeDocument/2006/relationships/theme"/>
</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26834" cy="464185"/>
          </a:xfrm>
          <a:prstGeom prst="rect">
            <a:avLst/>
          </a:prstGeom>
        </p:spPr>
        <p:txBody>
          <a:bodyPr vert="horz" lIns="92958" tIns="46479" rIns="92958" bIns="46479" rtlCol="0"/>
          <a:lstStyle>
            <a:lvl1pPr algn="l" fontAlgn="auto">
              <a:spcBef>
                <a:spcPts val="0"/>
              </a:spcBef>
              <a:spcAft>
                <a:spcPts val="0"/>
              </a:spcAft>
              <a:defRPr sz="1000">
                <a:latin typeface="Arial" pitchFamily="34" charset="0"/>
                <a:ea typeface="+mn-ea"/>
                <a:cs typeface="Arial" pitchFamily="34" charset="0"/>
              </a:defRPr>
            </a:lvl1pPr>
          </a:lstStyle>
          <a:p>
            <a:pPr>
              <a:defRPr/>
            </a:pPr>
            <a:endParaRPr lang="en-US"/>
          </a:p>
        </p:txBody>
      </p:sp>
      <p:sp>
        <p:nvSpPr>
          <p:cNvPr id="3" name="Date Placeholder 2"/>
          <p:cNvSpPr>
            <a:spLocks noGrp="1"/>
          </p:cNvSpPr>
          <p:nvPr>
            <p:ph type="dt" sz="quarter" idx="1"/>
          </p:nvPr>
        </p:nvSpPr>
        <p:spPr>
          <a:xfrm>
            <a:off x="3956954" y="0"/>
            <a:ext cx="3026834" cy="464185"/>
          </a:xfrm>
          <a:prstGeom prst="rect">
            <a:avLst/>
          </a:prstGeom>
        </p:spPr>
        <p:txBody>
          <a:bodyPr vert="horz" wrap="square" lIns="92958" tIns="46479" rIns="92958" bIns="46479" numCol="1" anchor="t" anchorCtr="0" compatLnSpc="1">
            <a:prstTxWarp prst="textNoShape">
              <a:avLst/>
            </a:prstTxWarp>
          </a:bodyPr>
          <a:lstStyle>
            <a:lvl1pPr algn="r">
              <a:defRPr sz="1000">
                <a:cs typeface="Arial" pitchFamily="34" charset="0"/>
              </a:defRPr>
            </a:lvl1pPr>
          </a:lstStyle>
          <a:p>
            <a:pPr>
              <a:defRPr/>
            </a:pPr>
            <a:fld id="{D492F9E8-42C6-4203-9905-194A35787853}" type="datetimeFigureOut">
              <a:rPr lang="en-US"/>
              <a:pPr>
                <a:defRPr/>
              </a:pPr>
              <a:t>7/25/2017</a:t>
            </a:fld>
            <a:endParaRPr lang="en-US" dirty="0"/>
          </a:p>
        </p:txBody>
      </p:sp>
      <p:sp>
        <p:nvSpPr>
          <p:cNvPr id="4" name="Footer Placeholder 3"/>
          <p:cNvSpPr>
            <a:spLocks noGrp="1"/>
          </p:cNvSpPr>
          <p:nvPr>
            <p:ph type="ftr" sz="quarter" idx="2"/>
          </p:nvPr>
        </p:nvSpPr>
        <p:spPr>
          <a:xfrm>
            <a:off x="0" y="8817367"/>
            <a:ext cx="3026834" cy="464185"/>
          </a:xfrm>
          <a:prstGeom prst="rect">
            <a:avLst/>
          </a:prstGeom>
        </p:spPr>
        <p:txBody>
          <a:bodyPr vert="horz" lIns="92958" tIns="46479" rIns="92958" bIns="46479" rtlCol="0" anchor="b"/>
          <a:lstStyle>
            <a:lvl1pPr algn="l" fontAlgn="auto">
              <a:spcBef>
                <a:spcPts val="0"/>
              </a:spcBef>
              <a:spcAft>
                <a:spcPts val="0"/>
              </a:spcAft>
              <a:defRPr sz="1000">
                <a:latin typeface="Arial" pitchFamily="34" charset="0"/>
                <a:ea typeface="+mn-ea"/>
                <a:cs typeface="Arial" pitchFamily="34" charset="0"/>
              </a:defRPr>
            </a:lvl1pPr>
          </a:lstStyle>
          <a:p>
            <a:pPr>
              <a:defRPr/>
            </a:pPr>
            <a:endParaRPr lang="en-US"/>
          </a:p>
        </p:txBody>
      </p:sp>
      <p:sp>
        <p:nvSpPr>
          <p:cNvPr id="5" name="Slide Number Placeholder 4"/>
          <p:cNvSpPr>
            <a:spLocks noGrp="1"/>
          </p:cNvSpPr>
          <p:nvPr>
            <p:ph type="sldNum" sz="quarter" idx="3"/>
          </p:nvPr>
        </p:nvSpPr>
        <p:spPr>
          <a:xfrm>
            <a:off x="3956954" y="8817367"/>
            <a:ext cx="3026834" cy="464185"/>
          </a:xfrm>
          <a:prstGeom prst="rect">
            <a:avLst/>
          </a:prstGeom>
        </p:spPr>
        <p:txBody>
          <a:bodyPr vert="horz" wrap="square" lIns="92958" tIns="46479" rIns="92958" bIns="46479" numCol="1" anchor="b" anchorCtr="0" compatLnSpc="1">
            <a:prstTxWarp prst="textNoShape">
              <a:avLst/>
            </a:prstTxWarp>
          </a:bodyPr>
          <a:lstStyle>
            <a:lvl1pPr algn="r">
              <a:defRPr sz="1000">
                <a:cs typeface="Arial" panose="020B0604020202020204" pitchFamily="34" charset="0"/>
              </a:defRPr>
            </a:lvl1pPr>
          </a:lstStyle>
          <a:p>
            <a:fld id="{A08CB07E-40BA-4E5D-AB01-9D428E232408}" type="slidenum">
              <a:rPr lang="en-US" altLang="en-US"/>
              <a:pPr/>
              <a:t>‹#›</a:t>
            </a:fld>
            <a:endParaRPr lang="en-US" altLang="en-US"/>
          </a:p>
        </p:txBody>
      </p:sp>
    </p:spTree>
    <p:extLst>
      <p:ext uri="{BB962C8B-B14F-4D97-AF65-F5344CB8AC3E}">
        <p14:creationId xmlns:p14="http://schemas.microsoft.com/office/powerpoint/2010/main" val="89435305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no"?>
<Relationships xmlns="http://schemas.openxmlformats.org/package/2006/relationships">
<Relationship Id="rId1" Target="../theme/theme2.xml" Type="http://schemas.openxmlformats.org/officeDocument/2006/relationships/theme"/>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26834" cy="464185"/>
          </a:xfrm>
          <a:prstGeom prst="rect">
            <a:avLst/>
          </a:prstGeom>
        </p:spPr>
        <p:txBody>
          <a:bodyPr vert="horz" lIns="92958" tIns="46479" rIns="92958" bIns="46479" rtlCol="0"/>
          <a:lstStyle>
            <a:lvl1pPr algn="l" fontAlgn="auto">
              <a:spcBef>
                <a:spcPts val="0"/>
              </a:spcBef>
              <a:spcAft>
                <a:spcPts val="0"/>
              </a:spcAft>
              <a:defRPr sz="1000">
                <a:latin typeface="Arial" pitchFamily="34" charset="0"/>
                <a:ea typeface="+mn-ea"/>
                <a:cs typeface="Arial" pitchFamily="34" charset="0"/>
              </a:defRPr>
            </a:lvl1pPr>
          </a:lstStyle>
          <a:p>
            <a:pPr>
              <a:defRPr/>
            </a:pPr>
            <a:endParaRPr lang="en-US"/>
          </a:p>
        </p:txBody>
      </p:sp>
      <p:sp>
        <p:nvSpPr>
          <p:cNvPr id="3" name="Date Placeholder 2"/>
          <p:cNvSpPr>
            <a:spLocks noGrp="1"/>
          </p:cNvSpPr>
          <p:nvPr>
            <p:ph type="dt" idx="1"/>
          </p:nvPr>
        </p:nvSpPr>
        <p:spPr>
          <a:xfrm>
            <a:off x="3956954" y="0"/>
            <a:ext cx="3026834" cy="464185"/>
          </a:xfrm>
          <a:prstGeom prst="rect">
            <a:avLst/>
          </a:prstGeom>
        </p:spPr>
        <p:txBody>
          <a:bodyPr vert="horz" wrap="square" lIns="92958" tIns="46479" rIns="92958" bIns="46479" numCol="1" anchor="t" anchorCtr="0" compatLnSpc="1">
            <a:prstTxWarp prst="textNoShape">
              <a:avLst/>
            </a:prstTxWarp>
          </a:bodyPr>
          <a:lstStyle>
            <a:lvl1pPr algn="r">
              <a:defRPr sz="1000">
                <a:cs typeface="Arial" pitchFamily="34" charset="0"/>
              </a:defRPr>
            </a:lvl1pPr>
          </a:lstStyle>
          <a:p>
            <a:pPr>
              <a:defRPr/>
            </a:pPr>
            <a:fld id="{90532FA2-E8C1-4FCD-9F04-2DD42F431172}" type="datetimeFigureOut">
              <a:rPr lang="en-US"/>
              <a:pPr>
                <a:defRPr/>
              </a:pPr>
              <a:t>7/25/2017</a:t>
            </a:fld>
            <a:endParaRPr lang="en-US" dirty="0"/>
          </a:p>
        </p:txBody>
      </p:sp>
      <p:sp>
        <p:nvSpPr>
          <p:cNvPr id="4" name="Slide Image Placeholder 3"/>
          <p:cNvSpPr>
            <a:spLocks noGrp="1" noRot="1" noChangeAspect="1"/>
          </p:cNvSpPr>
          <p:nvPr>
            <p:ph type="sldImg" idx="2"/>
          </p:nvPr>
        </p:nvSpPr>
        <p:spPr>
          <a:xfrm>
            <a:off x="1171575" y="696913"/>
            <a:ext cx="4641850" cy="3481387"/>
          </a:xfrm>
          <a:prstGeom prst="rect">
            <a:avLst/>
          </a:prstGeom>
          <a:noFill/>
          <a:ln w="12700">
            <a:solidFill>
              <a:prstClr val="black"/>
            </a:solidFill>
          </a:ln>
        </p:spPr>
        <p:txBody>
          <a:bodyPr vert="horz" lIns="92958" tIns="46479" rIns="92958" bIns="46479" rtlCol="0" anchor="ctr"/>
          <a:lstStyle/>
          <a:p>
            <a:pPr lvl="0"/>
            <a:endParaRPr lang="en-US" noProof="0" dirty="0"/>
          </a:p>
        </p:txBody>
      </p:sp>
      <p:sp>
        <p:nvSpPr>
          <p:cNvPr id="5" name="Notes Placeholder 4"/>
          <p:cNvSpPr>
            <a:spLocks noGrp="1"/>
          </p:cNvSpPr>
          <p:nvPr>
            <p:ph type="body" sz="quarter" idx="3"/>
          </p:nvPr>
        </p:nvSpPr>
        <p:spPr>
          <a:xfrm>
            <a:off x="698500" y="4409758"/>
            <a:ext cx="5588000" cy="4177665"/>
          </a:xfrm>
          <a:prstGeom prst="rect">
            <a:avLst/>
          </a:prstGeom>
        </p:spPr>
        <p:txBody>
          <a:bodyPr vert="horz" lIns="92958" tIns="46479" rIns="92958" bIns="46479" rtlCol="0"/>
          <a:lstStyle/>
          <a:p>
            <a:pPr lvl="0"/>
            <a:r>
              <a:rPr lang="en-US" noProof="0" dirty="0"/>
              <a:t>Click to edit Master text styles</a:t>
            </a:r>
          </a:p>
          <a:p>
            <a:pPr lvl="1"/>
            <a:r>
              <a:rPr lang="en-US" noProof="0" dirty="0"/>
              <a:t>Second level</a:t>
            </a:r>
          </a:p>
          <a:p>
            <a:pPr lvl="2"/>
            <a:r>
              <a:rPr lang="en-US" noProof="0" dirty="0"/>
              <a:t>Third level</a:t>
            </a:r>
          </a:p>
          <a:p>
            <a:pPr lvl="3"/>
            <a:r>
              <a:rPr lang="en-US" noProof="0" dirty="0"/>
              <a:t>Fourth level</a:t>
            </a:r>
          </a:p>
          <a:p>
            <a:pPr lvl="4"/>
            <a:r>
              <a:rPr lang="en-US" noProof="0" dirty="0"/>
              <a:t>Fifth level</a:t>
            </a:r>
          </a:p>
        </p:txBody>
      </p:sp>
      <p:sp>
        <p:nvSpPr>
          <p:cNvPr id="6" name="Footer Placeholder 5"/>
          <p:cNvSpPr>
            <a:spLocks noGrp="1"/>
          </p:cNvSpPr>
          <p:nvPr>
            <p:ph type="ftr" sz="quarter" idx="4"/>
          </p:nvPr>
        </p:nvSpPr>
        <p:spPr>
          <a:xfrm>
            <a:off x="0" y="8817367"/>
            <a:ext cx="3026834" cy="464185"/>
          </a:xfrm>
          <a:prstGeom prst="rect">
            <a:avLst/>
          </a:prstGeom>
        </p:spPr>
        <p:txBody>
          <a:bodyPr vert="horz" lIns="92958" tIns="46479" rIns="92958" bIns="46479" rtlCol="0" anchor="b"/>
          <a:lstStyle>
            <a:lvl1pPr algn="l" fontAlgn="auto">
              <a:spcBef>
                <a:spcPts val="0"/>
              </a:spcBef>
              <a:spcAft>
                <a:spcPts val="0"/>
              </a:spcAft>
              <a:defRPr sz="1000">
                <a:latin typeface="Arial" pitchFamily="34" charset="0"/>
                <a:ea typeface="+mn-ea"/>
                <a:cs typeface="Arial" pitchFamily="34" charset="0"/>
              </a:defRPr>
            </a:lvl1pPr>
          </a:lstStyle>
          <a:p>
            <a:pPr>
              <a:defRPr/>
            </a:pPr>
            <a:endParaRPr lang="en-US"/>
          </a:p>
        </p:txBody>
      </p:sp>
      <p:sp>
        <p:nvSpPr>
          <p:cNvPr id="7" name="Slide Number Placeholder 6"/>
          <p:cNvSpPr>
            <a:spLocks noGrp="1"/>
          </p:cNvSpPr>
          <p:nvPr>
            <p:ph type="sldNum" sz="quarter" idx="5"/>
          </p:nvPr>
        </p:nvSpPr>
        <p:spPr>
          <a:xfrm>
            <a:off x="3956954" y="8817367"/>
            <a:ext cx="3026834" cy="464185"/>
          </a:xfrm>
          <a:prstGeom prst="rect">
            <a:avLst/>
          </a:prstGeom>
        </p:spPr>
        <p:txBody>
          <a:bodyPr vert="horz" wrap="square" lIns="92958" tIns="46479" rIns="92958" bIns="46479" numCol="1" anchor="b" anchorCtr="0" compatLnSpc="1">
            <a:prstTxWarp prst="textNoShape">
              <a:avLst/>
            </a:prstTxWarp>
          </a:bodyPr>
          <a:lstStyle>
            <a:lvl1pPr algn="r">
              <a:defRPr sz="1000">
                <a:cs typeface="Arial" panose="020B0604020202020204" pitchFamily="34" charset="0"/>
              </a:defRPr>
            </a:lvl1pPr>
          </a:lstStyle>
          <a:p>
            <a:fld id="{6FDC747E-ECA3-4483-8032-AFEBA6C40AEC}" type="slidenum">
              <a:rPr lang="en-US" altLang="en-US"/>
              <a:pPr/>
              <a:t>‹#›</a:t>
            </a:fld>
            <a:endParaRPr lang="en-US" altLang="en-US"/>
          </a:p>
        </p:txBody>
      </p:sp>
    </p:spTree>
    <p:extLst>
      <p:ext uri="{BB962C8B-B14F-4D97-AF65-F5344CB8AC3E}">
        <p14:creationId xmlns:p14="http://schemas.microsoft.com/office/powerpoint/2010/main" val="1115513434"/>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000" kern="1200">
        <a:solidFill>
          <a:schemeClr val="tx1"/>
        </a:solidFill>
        <a:latin typeface="Arial" pitchFamily="34" charset="0"/>
        <a:ea typeface="ＭＳ Ｐゴシック" charset="0"/>
        <a:cs typeface="Arial" pitchFamily="34" charset="0"/>
      </a:defRPr>
    </a:lvl1pPr>
    <a:lvl2pPr marL="457200" algn="l" rtl="0" eaLnBrk="0" fontAlgn="base" hangingPunct="0">
      <a:spcBef>
        <a:spcPct val="30000"/>
      </a:spcBef>
      <a:spcAft>
        <a:spcPct val="0"/>
      </a:spcAft>
      <a:defRPr sz="1000" kern="1200">
        <a:solidFill>
          <a:schemeClr val="tx1"/>
        </a:solidFill>
        <a:latin typeface="Arial" pitchFamily="34" charset="0"/>
        <a:ea typeface="Arial" charset="0"/>
        <a:cs typeface="Arial" pitchFamily="34" charset="0"/>
      </a:defRPr>
    </a:lvl2pPr>
    <a:lvl3pPr marL="914400" algn="l" rtl="0" eaLnBrk="0" fontAlgn="base" hangingPunct="0">
      <a:spcBef>
        <a:spcPct val="30000"/>
      </a:spcBef>
      <a:spcAft>
        <a:spcPct val="0"/>
      </a:spcAft>
      <a:defRPr sz="1000" kern="1200">
        <a:solidFill>
          <a:schemeClr val="tx1"/>
        </a:solidFill>
        <a:latin typeface="Arial" pitchFamily="34" charset="0"/>
        <a:ea typeface="Arial" charset="0"/>
        <a:cs typeface="Arial" pitchFamily="34" charset="0"/>
      </a:defRPr>
    </a:lvl3pPr>
    <a:lvl4pPr marL="1371600" algn="l" rtl="0" eaLnBrk="0" fontAlgn="base" hangingPunct="0">
      <a:spcBef>
        <a:spcPct val="30000"/>
      </a:spcBef>
      <a:spcAft>
        <a:spcPct val="0"/>
      </a:spcAft>
      <a:defRPr sz="1000" kern="1200">
        <a:solidFill>
          <a:schemeClr val="tx1"/>
        </a:solidFill>
        <a:latin typeface="Arial" pitchFamily="34" charset="0"/>
        <a:ea typeface="Arial" charset="0"/>
        <a:cs typeface="Arial" pitchFamily="34" charset="0"/>
      </a:defRPr>
    </a:lvl4pPr>
    <a:lvl5pPr marL="1828800" algn="l" rtl="0" eaLnBrk="0" fontAlgn="base" hangingPunct="0">
      <a:spcBef>
        <a:spcPct val="30000"/>
      </a:spcBef>
      <a:spcAft>
        <a:spcPct val="0"/>
      </a:spcAft>
      <a:defRPr sz="1000" kern="1200">
        <a:solidFill>
          <a:schemeClr val="tx1"/>
        </a:solidFill>
        <a:latin typeface="Arial" pitchFamily="34" charset="0"/>
        <a:ea typeface="Arial" charset="0"/>
        <a:cs typeface="Arial"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no"?>
<Relationships xmlns="http://schemas.openxmlformats.org/package/2006/relationships">
<Relationship Id="rId1" Target="../notesMasters/notesMaster1.xml" Type="http://schemas.openxmlformats.org/officeDocument/2006/relationships/notesMaster"/>
<Relationship Id="rId2" Target="../slides/slide1.xml" Type="http://schemas.openxmlformats.org/officeDocument/2006/relationships/slide"/>
</Relationships>

</file>

<file path=ppt/notesSlides/_rels/notesSlide10.xml.rels><?xml version="1.0" encoding="UTF-8" standalone="no"?>
<Relationships xmlns="http://schemas.openxmlformats.org/package/2006/relationships">
<Relationship Id="rId1" Target="../notesMasters/notesMaster1.xml" Type="http://schemas.openxmlformats.org/officeDocument/2006/relationships/notesMaster"/>
<Relationship Id="rId2" Target="../slides/slide10.xml" Type="http://schemas.openxmlformats.org/officeDocument/2006/relationships/slide"/>
</Relationships>

</file>

<file path=ppt/notesSlides/_rels/notesSlide11.xml.rels><?xml version="1.0" encoding="UTF-8" standalone="no"?>
<Relationships xmlns="http://schemas.openxmlformats.org/package/2006/relationships">
<Relationship Id="rId1" Target="../notesMasters/notesMaster1.xml" Type="http://schemas.openxmlformats.org/officeDocument/2006/relationships/notesMaster"/>
<Relationship Id="rId2" Target="../slides/slide11.xml" Type="http://schemas.openxmlformats.org/officeDocument/2006/relationships/slide"/>
</Relationships>

</file>

<file path=ppt/notesSlides/_rels/notesSlide12.xml.rels><?xml version="1.0" encoding="UTF-8" standalone="no"?>
<Relationships xmlns="http://schemas.openxmlformats.org/package/2006/relationships">
<Relationship Id="rId1" Target="../notesMasters/notesMaster1.xml" Type="http://schemas.openxmlformats.org/officeDocument/2006/relationships/notesMaster"/>
<Relationship Id="rId2" Target="../slides/slide12.xml" Type="http://schemas.openxmlformats.org/officeDocument/2006/relationships/slide"/>
</Relationships>

</file>

<file path=ppt/notesSlides/_rels/notesSlide13.xml.rels><?xml version="1.0" encoding="UTF-8" standalone="no"?>
<Relationships xmlns="http://schemas.openxmlformats.org/package/2006/relationships">
<Relationship Id="rId1" Target="../notesMasters/notesMaster1.xml" Type="http://schemas.openxmlformats.org/officeDocument/2006/relationships/notesMaster"/>
<Relationship Id="rId2" Target="../slides/slide13.xml" Type="http://schemas.openxmlformats.org/officeDocument/2006/relationships/slide"/>
</Relationships>

</file>

<file path=ppt/notesSlides/_rels/notesSlide14.xml.rels><?xml version="1.0" encoding="UTF-8" standalone="no"?>
<Relationships xmlns="http://schemas.openxmlformats.org/package/2006/relationships">
<Relationship Id="rId1" Target="../notesMasters/notesMaster1.xml" Type="http://schemas.openxmlformats.org/officeDocument/2006/relationships/notesMaster"/>
<Relationship Id="rId2" Target="../slides/slide14.xml" Type="http://schemas.openxmlformats.org/officeDocument/2006/relationships/slide"/>
</Relationships>

</file>

<file path=ppt/notesSlides/_rels/notesSlide15.xml.rels><?xml version="1.0" encoding="UTF-8" standalone="no"?>
<Relationships xmlns="http://schemas.openxmlformats.org/package/2006/relationships">
<Relationship Id="rId1" Target="../notesMasters/notesMaster1.xml" Type="http://schemas.openxmlformats.org/officeDocument/2006/relationships/notesMaster"/>
<Relationship Id="rId2" Target="../slides/slide15.xml" Type="http://schemas.openxmlformats.org/officeDocument/2006/relationships/slide"/>
</Relationships>

</file>

<file path=ppt/notesSlides/_rels/notesSlide16.xml.rels><?xml version="1.0" encoding="UTF-8" standalone="no"?>
<Relationships xmlns="http://schemas.openxmlformats.org/package/2006/relationships">
<Relationship Id="rId1" Target="../notesMasters/notesMaster1.xml" Type="http://schemas.openxmlformats.org/officeDocument/2006/relationships/notesMaster"/>
<Relationship Id="rId2" Target="../slides/slide16.xml" Type="http://schemas.openxmlformats.org/officeDocument/2006/relationships/slide"/>
</Relationships>

</file>

<file path=ppt/notesSlides/_rels/notesSlide17.xml.rels><?xml version="1.0" encoding="UTF-8" standalone="no"?>
<Relationships xmlns="http://schemas.openxmlformats.org/package/2006/relationships">
<Relationship Id="rId1" Target="../notesMasters/notesMaster1.xml" Type="http://schemas.openxmlformats.org/officeDocument/2006/relationships/notesMaster"/>
<Relationship Id="rId2" Target="../slides/slide17.xml" Type="http://schemas.openxmlformats.org/officeDocument/2006/relationships/slide"/>
</Relationships>

</file>

<file path=ppt/notesSlides/_rels/notesSlide18.xml.rels><?xml version="1.0" encoding="UTF-8" standalone="no"?>
<Relationships xmlns="http://schemas.openxmlformats.org/package/2006/relationships">
<Relationship Id="rId1" Target="../notesMasters/notesMaster1.xml" Type="http://schemas.openxmlformats.org/officeDocument/2006/relationships/notesMaster"/>
<Relationship Id="rId2" Target="../slides/slide18.xml" Type="http://schemas.openxmlformats.org/officeDocument/2006/relationships/slide"/>
</Relationships>

</file>

<file path=ppt/notesSlides/_rels/notesSlide2.xml.rels><?xml version="1.0" encoding="UTF-8" standalone="no"?>
<Relationships xmlns="http://schemas.openxmlformats.org/package/2006/relationships">
<Relationship Id="rId1" Target="../notesMasters/notesMaster1.xml" Type="http://schemas.openxmlformats.org/officeDocument/2006/relationships/notesMaster"/>
<Relationship Id="rId2" Target="../slides/slide2.xml" Type="http://schemas.openxmlformats.org/officeDocument/2006/relationships/slide"/>
</Relationships>

</file>

<file path=ppt/notesSlides/_rels/notesSlide3.xml.rels><?xml version="1.0" encoding="UTF-8" standalone="no"?>
<Relationships xmlns="http://schemas.openxmlformats.org/package/2006/relationships">
<Relationship Id="rId1" Target="../notesMasters/notesMaster1.xml" Type="http://schemas.openxmlformats.org/officeDocument/2006/relationships/notesMaster"/>
<Relationship Id="rId2" Target="../slides/slide3.xml" Type="http://schemas.openxmlformats.org/officeDocument/2006/relationships/slide"/>
</Relationships>

</file>

<file path=ppt/notesSlides/_rels/notesSlide4.xml.rels><?xml version="1.0" encoding="UTF-8" standalone="no"?>
<Relationships xmlns="http://schemas.openxmlformats.org/package/2006/relationships">
<Relationship Id="rId1" Target="../notesMasters/notesMaster1.xml" Type="http://schemas.openxmlformats.org/officeDocument/2006/relationships/notesMaster"/>
<Relationship Id="rId2" Target="../slides/slide4.xml" Type="http://schemas.openxmlformats.org/officeDocument/2006/relationships/slide"/>
</Relationships>

</file>

<file path=ppt/notesSlides/_rels/notesSlide5.xml.rels><?xml version="1.0" encoding="UTF-8" standalone="no"?>
<Relationships xmlns="http://schemas.openxmlformats.org/package/2006/relationships">
<Relationship Id="rId1" Target="../notesMasters/notesMaster1.xml" Type="http://schemas.openxmlformats.org/officeDocument/2006/relationships/notesMaster"/>
<Relationship Id="rId2" Target="../slides/slide5.xml" Type="http://schemas.openxmlformats.org/officeDocument/2006/relationships/slide"/>
</Relationships>

</file>

<file path=ppt/notesSlides/_rels/notesSlide6.xml.rels><?xml version="1.0" encoding="UTF-8" standalone="no"?>
<Relationships xmlns="http://schemas.openxmlformats.org/package/2006/relationships">
<Relationship Id="rId1" Target="../notesMasters/notesMaster1.xml" Type="http://schemas.openxmlformats.org/officeDocument/2006/relationships/notesMaster"/>
<Relationship Id="rId2" Target="../slides/slide6.xml" Type="http://schemas.openxmlformats.org/officeDocument/2006/relationships/slide"/>
</Relationships>

</file>

<file path=ppt/notesSlides/_rels/notesSlide7.xml.rels><?xml version="1.0" encoding="UTF-8" standalone="no"?>
<Relationships xmlns="http://schemas.openxmlformats.org/package/2006/relationships">
<Relationship Id="rId1" Target="../notesMasters/notesMaster1.xml" Type="http://schemas.openxmlformats.org/officeDocument/2006/relationships/notesMaster"/>
<Relationship Id="rId2" Target="../slides/slide7.xml" Type="http://schemas.openxmlformats.org/officeDocument/2006/relationships/slide"/>
</Relationships>

</file>

<file path=ppt/notesSlides/_rels/notesSlide8.xml.rels><?xml version="1.0" encoding="UTF-8" standalone="no"?>
<Relationships xmlns="http://schemas.openxmlformats.org/package/2006/relationships">
<Relationship Id="rId1" Target="../notesMasters/notesMaster1.xml" Type="http://schemas.openxmlformats.org/officeDocument/2006/relationships/notesMaster"/>
<Relationship Id="rId2" Target="../slides/slide8.xml" Type="http://schemas.openxmlformats.org/officeDocument/2006/relationships/slide"/>
</Relationships>

</file>

<file path=ppt/notesSlides/_rels/notesSlide9.xml.rels><?xml version="1.0" encoding="UTF-8" standalone="no"?>
<Relationships xmlns="http://schemas.openxmlformats.org/package/2006/relationships">
<Relationship Id="rId1" Target="../notesMasters/notesMaster1.xml" Type="http://schemas.openxmlformats.org/officeDocument/2006/relationships/notesMaster"/>
<Relationship Id="rId2" Target="../slides/slide9.xml" Type="http://schemas.openxmlformats.org/officeDocument/2006/relationships/slide"/>
</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505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dirty="0">
                <a:ea typeface="ＭＳ Ｐゴシック" panose="020B0600070205080204" pitchFamily="34" charset="-128"/>
              </a:rPr>
              <a:t>Welcome to the </a:t>
            </a:r>
            <a:r>
              <a:rPr lang="en-US" altLang="en-US" b="1" dirty="0" smtClean="0"/>
              <a:t>Health Care Workflow Process Improvement</a:t>
            </a:r>
            <a:r>
              <a:rPr lang="en-US" altLang="en-US" dirty="0" smtClean="0"/>
              <a:t>, </a:t>
            </a:r>
            <a:r>
              <a:rPr lang="en-US" altLang="en-US" b="1" dirty="0" smtClean="0"/>
              <a:t>Concepts of Workflow Process</a:t>
            </a:r>
            <a:r>
              <a:rPr lang="en-US" altLang="en-US" b="1" baseline="0" dirty="0" smtClean="0"/>
              <a:t> Improvement</a:t>
            </a:r>
            <a:r>
              <a:rPr lang="en-US" altLang="en-US" dirty="0" smtClean="0"/>
              <a:t>. </a:t>
            </a:r>
            <a:r>
              <a:rPr lang="en-US" altLang="en-US" dirty="0" smtClean="0">
                <a:ea typeface="ＭＳ Ｐゴシック" panose="020B0600070205080204" pitchFamily="34" charset="-128"/>
              </a:rPr>
              <a:t>This </a:t>
            </a:r>
            <a:r>
              <a:rPr lang="en-US" altLang="en-US" dirty="0">
                <a:ea typeface="ＭＳ Ｐゴシック" panose="020B0600070205080204" pitchFamily="34" charset="-128"/>
              </a:rPr>
              <a:t>is Lecture </a:t>
            </a:r>
            <a:r>
              <a:rPr lang="en-US" altLang="en-US" b="1" dirty="0" smtClean="0">
                <a:ea typeface="ＭＳ Ｐゴシック" panose="020B0600070205080204" pitchFamily="34" charset="-128"/>
              </a:rPr>
              <a:t>b,</a:t>
            </a:r>
            <a:r>
              <a:rPr lang="en-US" altLang="en-US" b="1" baseline="0" dirty="0" smtClean="0">
                <a:ea typeface="ＭＳ Ｐゴシック" panose="020B0600070205080204" pitchFamily="34" charset="-128"/>
              </a:rPr>
              <a:t> Clinical Workflows.</a:t>
            </a:r>
            <a:endParaRPr lang="en-US" altLang="en-US" dirty="0">
              <a:ea typeface="ＭＳ Ｐゴシック" panose="020B0600070205080204" pitchFamily="34" charset="-128"/>
            </a:endParaRPr>
          </a:p>
        </p:txBody>
      </p:sp>
      <p:sp>
        <p:nvSpPr>
          <p:cNvPr id="45061"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55283" indent="-290493" eaLnBrk="0" hangingPunct="0">
              <a:defRPr>
                <a:solidFill>
                  <a:schemeClr val="tx1"/>
                </a:solidFill>
                <a:latin typeface="Arial" panose="020B0604020202020204" pitchFamily="34" charset="0"/>
                <a:ea typeface="ＭＳ Ｐゴシック" panose="020B0600070205080204" pitchFamily="34" charset="-128"/>
              </a:defRPr>
            </a:lvl2pPr>
            <a:lvl3pPr marL="1161974" indent="-232395" eaLnBrk="0" hangingPunct="0">
              <a:defRPr>
                <a:solidFill>
                  <a:schemeClr val="tx1"/>
                </a:solidFill>
                <a:latin typeface="Arial" panose="020B0604020202020204" pitchFamily="34" charset="0"/>
                <a:ea typeface="ＭＳ Ｐゴシック" panose="020B0600070205080204" pitchFamily="34" charset="-128"/>
              </a:defRPr>
            </a:lvl3pPr>
            <a:lvl4pPr marL="1626763" indent="-232395" eaLnBrk="0" hangingPunct="0">
              <a:defRPr>
                <a:solidFill>
                  <a:schemeClr val="tx1"/>
                </a:solidFill>
                <a:latin typeface="Arial" panose="020B0604020202020204" pitchFamily="34" charset="0"/>
                <a:ea typeface="ＭＳ Ｐゴシック" panose="020B0600070205080204" pitchFamily="34" charset="-128"/>
              </a:defRPr>
            </a:lvl4pPr>
            <a:lvl5pPr marL="2091553" indent="-232395" eaLnBrk="0" hangingPunct="0">
              <a:defRPr>
                <a:solidFill>
                  <a:schemeClr val="tx1"/>
                </a:solidFill>
                <a:latin typeface="Arial" panose="020B0604020202020204" pitchFamily="34" charset="0"/>
                <a:ea typeface="ＭＳ Ｐゴシック" panose="020B0600070205080204" pitchFamily="34" charset="-128"/>
              </a:defRPr>
            </a:lvl5pPr>
            <a:lvl6pPr marL="2556342" indent="-232395"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3021132" indent="-232395"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85921" indent="-232395"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950711" indent="-232395"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fld id="{5EB6C39A-9E9C-4BC9-9FE8-897569019384}" type="slidenum">
              <a:rPr lang="en-US" altLang="en-US"/>
              <a:pPr eaLnBrk="1" hangingPunct="1"/>
              <a:t>1</a:t>
            </a:fld>
            <a:endParaRPr lang="en-US" altLang="en-US"/>
          </a:p>
        </p:txBody>
      </p:sp>
    </p:spTree>
    <p:extLst>
      <p:ext uri="{BB962C8B-B14F-4D97-AF65-F5344CB8AC3E}">
        <p14:creationId xmlns:p14="http://schemas.microsoft.com/office/powerpoint/2010/main" val="290388431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7347" name="Notes Placeholder 2"/>
          <p:cNvSpPr>
            <a:spLocks noGrp="1"/>
          </p:cNvSpPr>
          <p:nvPr>
            <p:ph type="body" idx="1"/>
          </p:nvPr>
        </p:nvSpPr>
        <p:spPr bwMode="auto">
          <a:extLst/>
        </p:spPr>
        <p:txBody>
          <a:bodyPr wrap="square" numCol="1" anchor="t" anchorCtr="0" compatLnSpc="1">
            <a:prstTxWarp prst="textNoShape">
              <a:avLst/>
            </a:prstTxWarp>
          </a:bodyPr>
          <a:lstStyle/>
          <a:p>
            <a:pPr indent="-235622" eaLnBrk="1" hangingPunct="1">
              <a:spcBef>
                <a:spcPts val="0"/>
              </a:spcBef>
              <a:defRPr/>
            </a:pPr>
            <a:r>
              <a:rPr lang="en-US" dirty="0">
                <a:ea typeface="ＭＳ Ｐゴシック" pitchFamily="34" charset="-128"/>
              </a:rPr>
              <a:t>Conducting workflow analysis and process redesign in health care is different than working in other settings because of the unique aspects of health care.</a:t>
            </a:r>
          </a:p>
          <a:p>
            <a:pPr indent="-235622" eaLnBrk="1" hangingPunct="1">
              <a:spcBef>
                <a:spcPts val="0"/>
              </a:spcBef>
              <a:defRPr/>
            </a:pPr>
            <a:endParaRPr lang="en-US" dirty="0">
              <a:ea typeface="ＭＳ Ｐゴシック" pitchFamily="34" charset="-128"/>
            </a:endParaRPr>
          </a:p>
          <a:p>
            <a:pPr marL="235622" indent="-235622" eaLnBrk="1" hangingPunct="1">
              <a:buFont typeface="Arial" pitchFamily="34" charset="0"/>
              <a:buChar char="•"/>
              <a:defRPr/>
            </a:pPr>
            <a:r>
              <a:rPr lang="en-US" dirty="0">
                <a:ea typeface="ＭＳ Ｐゴシック" pitchFamily="34" charset="-128"/>
              </a:rPr>
              <a:t>You will be working within a </a:t>
            </a:r>
            <a:r>
              <a:rPr lang="ja-JP" altLang="en-US" dirty="0">
                <a:ea typeface="ＭＳ Ｐゴシック" pitchFamily="34" charset="-128"/>
              </a:rPr>
              <a:t>“</a:t>
            </a:r>
            <a:r>
              <a:rPr lang="en-US" altLang="ja-JP" dirty="0">
                <a:ea typeface="ＭＳ Ｐゴシック" pitchFamily="34" charset="-128"/>
              </a:rPr>
              <a:t>System of </a:t>
            </a:r>
            <a:r>
              <a:rPr lang="ja-JP" altLang="en-US" dirty="0">
                <a:ea typeface="ＭＳ Ｐゴシック" pitchFamily="34" charset="-128"/>
              </a:rPr>
              <a:t>‘</a:t>
            </a:r>
            <a:r>
              <a:rPr lang="en-US" altLang="ja-JP" dirty="0">
                <a:ea typeface="ＭＳ Ｐゴシック" pitchFamily="34" charset="-128"/>
              </a:rPr>
              <a:t>experts</a:t>
            </a:r>
            <a:r>
              <a:rPr lang="ja-JP" altLang="en-US" dirty="0">
                <a:ea typeface="ＭＳ Ｐゴシック" pitchFamily="34" charset="-128"/>
              </a:rPr>
              <a:t>’”</a:t>
            </a:r>
            <a:r>
              <a:rPr lang="en-US" altLang="ja-JP" dirty="0">
                <a:ea typeface="ＭＳ Ｐゴシック" pitchFamily="34" charset="-128"/>
              </a:rPr>
              <a:t> and a culture in which</a:t>
            </a:r>
          </a:p>
          <a:p>
            <a:pPr lvl="1" indent="-235622" eaLnBrk="1" hangingPunct="1">
              <a:buFont typeface="Wingdings" pitchFamily="2" charset="2"/>
              <a:buChar char="§"/>
              <a:defRPr/>
            </a:pPr>
            <a:r>
              <a:rPr lang="en-US" dirty="0">
                <a:ea typeface="Arial" pitchFamily="34" charset="0"/>
              </a:rPr>
              <a:t>Physicians and physician extenders are ultimately ethically, morally and legally responsible for </a:t>
            </a:r>
            <a:r>
              <a:rPr lang="en-US" i="1" dirty="0">
                <a:ea typeface="Arial" pitchFamily="34" charset="0"/>
              </a:rPr>
              <a:t>everything </a:t>
            </a:r>
            <a:r>
              <a:rPr lang="en-US" dirty="0">
                <a:ea typeface="Arial" pitchFamily="34" charset="0"/>
              </a:rPr>
              <a:t>that happens to a patient, and in which</a:t>
            </a:r>
          </a:p>
          <a:p>
            <a:pPr lvl="1" indent="-235622" eaLnBrk="1" hangingPunct="1">
              <a:buFont typeface="Wingdings" pitchFamily="2" charset="2"/>
              <a:buChar char="§"/>
              <a:defRPr/>
            </a:pPr>
            <a:r>
              <a:rPr lang="en-US" dirty="0">
                <a:ea typeface="Arial" pitchFamily="34" charset="0"/>
              </a:rPr>
              <a:t>Physicians have taken an oath to </a:t>
            </a:r>
            <a:r>
              <a:rPr lang="ja-JP" altLang="en-US" dirty="0">
                <a:ea typeface="ＭＳ Ｐゴシック" pitchFamily="34" charset="-128"/>
              </a:rPr>
              <a:t>“</a:t>
            </a:r>
            <a:r>
              <a:rPr lang="en-US" altLang="ja-JP" dirty="0">
                <a:ea typeface="ＭＳ Ｐゴシック" pitchFamily="34" charset="-128"/>
              </a:rPr>
              <a:t>above all, do no harm</a:t>
            </a:r>
            <a:r>
              <a:rPr lang="ja-JP" altLang="en-US" dirty="0">
                <a:ea typeface="ＭＳ Ｐゴシック" pitchFamily="34" charset="-128"/>
              </a:rPr>
              <a:t>”</a:t>
            </a:r>
            <a:endParaRPr lang="en-US" altLang="ja-JP" dirty="0">
              <a:ea typeface="ＭＳ Ｐゴシック" pitchFamily="34" charset="-128"/>
            </a:endParaRPr>
          </a:p>
          <a:p>
            <a:pPr marL="235622" indent="-235622" eaLnBrk="1" hangingPunct="1">
              <a:buFont typeface="Arial" pitchFamily="34" charset="0"/>
              <a:buChar char="•"/>
              <a:defRPr/>
            </a:pPr>
            <a:r>
              <a:rPr lang="en-US" dirty="0">
                <a:ea typeface="ＭＳ Ｐゴシック" pitchFamily="34" charset="-128"/>
              </a:rPr>
              <a:t>Health care involves one-on-one contact with people</a:t>
            </a:r>
          </a:p>
          <a:p>
            <a:pPr marL="235622" indent="-235622" eaLnBrk="1" hangingPunct="1">
              <a:buFont typeface="Arial" pitchFamily="34" charset="0"/>
              <a:buChar char="•"/>
              <a:defRPr/>
            </a:pPr>
            <a:r>
              <a:rPr lang="en-US" dirty="0">
                <a:ea typeface="ＭＳ Ｐゴシック" pitchFamily="34" charset="-128"/>
              </a:rPr>
              <a:t>Decisions sometimes make the difference between </a:t>
            </a:r>
            <a:r>
              <a:rPr lang="en-US" altLang="en-US" dirty="0">
                <a:ea typeface="ＭＳ Ｐゴシック" pitchFamily="34" charset="-128"/>
              </a:rPr>
              <a:t>“</a:t>
            </a:r>
            <a:r>
              <a:rPr lang="en-US" dirty="0">
                <a:ea typeface="ＭＳ Ｐゴシック" pitchFamily="34" charset="-128"/>
              </a:rPr>
              <a:t>life or death</a:t>
            </a:r>
            <a:r>
              <a:rPr lang="en-US" altLang="en-US" dirty="0">
                <a:ea typeface="ＭＳ Ｐゴシック" pitchFamily="34" charset="-128"/>
              </a:rPr>
              <a:t>”</a:t>
            </a:r>
            <a:r>
              <a:rPr lang="en-US" dirty="0">
                <a:ea typeface="ＭＳ Ｐゴシック" pitchFamily="34" charset="-128"/>
              </a:rPr>
              <a:t>, or have the potential to seriously impact a person</a:t>
            </a:r>
            <a:r>
              <a:rPr lang="en-US" altLang="en-US" dirty="0">
                <a:ea typeface="ＭＳ Ｐゴシック" pitchFamily="34" charset="-128"/>
              </a:rPr>
              <a:t>’</a:t>
            </a:r>
            <a:r>
              <a:rPr lang="en-US" dirty="0">
                <a:ea typeface="ＭＳ Ｐゴシック" pitchFamily="34" charset="-128"/>
              </a:rPr>
              <a:t>s health</a:t>
            </a:r>
          </a:p>
          <a:p>
            <a:pPr marL="235622" indent="-235622" eaLnBrk="1" hangingPunct="1">
              <a:buFont typeface="Arial" pitchFamily="34" charset="0"/>
              <a:buChar char="•"/>
              <a:defRPr/>
            </a:pPr>
            <a:r>
              <a:rPr lang="en-US" dirty="0">
                <a:ea typeface="ＭＳ Ｐゴシック" pitchFamily="34" charset="-128"/>
              </a:rPr>
              <a:t>Patient care involves teams of people that depend on minute to minute communication and large amounts of information, and </a:t>
            </a:r>
          </a:p>
          <a:p>
            <a:pPr marL="235622" indent="-235622" eaLnBrk="1" hangingPunct="1">
              <a:buFont typeface="Arial" pitchFamily="34" charset="0"/>
              <a:buChar char="•"/>
              <a:defRPr/>
            </a:pPr>
            <a:r>
              <a:rPr lang="en-US" dirty="0">
                <a:ea typeface="ＭＳ Ｐゴシック" pitchFamily="34" charset="-128"/>
              </a:rPr>
              <a:t>Patterns of fundamental clinical routines are the product of years and decades of evolution. This evolution involves complex interactions between members of the health care team, technology, information, external forces and organizational factors. Sometimes the result of this evolution is a process that operates optimally. Other times, processes are the relic of compromises or constraints that are no longer important. Only careful analysis can differentiate the two.</a:t>
            </a:r>
          </a:p>
          <a:p>
            <a:pPr marL="235622" indent="-235622" eaLnBrk="1" hangingPunct="1">
              <a:defRPr/>
            </a:pPr>
            <a:endParaRPr lang="en-US" dirty="0">
              <a:ea typeface="ＭＳ Ｐゴシック" pitchFamily="34" charset="-128"/>
            </a:endParaRPr>
          </a:p>
        </p:txBody>
      </p:sp>
      <p:sp>
        <p:nvSpPr>
          <p:cNvPr id="57349"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55283" indent="-290493" eaLnBrk="0" hangingPunct="0">
              <a:defRPr>
                <a:solidFill>
                  <a:schemeClr val="tx1"/>
                </a:solidFill>
                <a:latin typeface="Arial" panose="020B0604020202020204" pitchFamily="34" charset="0"/>
                <a:ea typeface="ＭＳ Ｐゴシック" panose="020B0600070205080204" pitchFamily="34" charset="-128"/>
              </a:defRPr>
            </a:lvl2pPr>
            <a:lvl3pPr marL="1161974" indent="-232395" eaLnBrk="0" hangingPunct="0">
              <a:defRPr>
                <a:solidFill>
                  <a:schemeClr val="tx1"/>
                </a:solidFill>
                <a:latin typeface="Arial" panose="020B0604020202020204" pitchFamily="34" charset="0"/>
                <a:ea typeface="ＭＳ Ｐゴシック" panose="020B0600070205080204" pitchFamily="34" charset="-128"/>
              </a:defRPr>
            </a:lvl3pPr>
            <a:lvl4pPr marL="1626763" indent="-232395" eaLnBrk="0" hangingPunct="0">
              <a:defRPr>
                <a:solidFill>
                  <a:schemeClr val="tx1"/>
                </a:solidFill>
                <a:latin typeface="Arial" panose="020B0604020202020204" pitchFamily="34" charset="0"/>
                <a:ea typeface="ＭＳ Ｐゴシック" panose="020B0600070205080204" pitchFamily="34" charset="-128"/>
              </a:defRPr>
            </a:lvl4pPr>
            <a:lvl5pPr marL="2091553" indent="-232395" eaLnBrk="0" hangingPunct="0">
              <a:defRPr>
                <a:solidFill>
                  <a:schemeClr val="tx1"/>
                </a:solidFill>
                <a:latin typeface="Arial" panose="020B0604020202020204" pitchFamily="34" charset="0"/>
                <a:ea typeface="ＭＳ Ｐゴシック" panose="020B0600070205080204" pitchFamily="34" charset="-128"/>
              </a:defRPr>
            </a:lvl5pPr>
            <a:lvl6pPr marL="2556342" indent="-232395"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3021132" indent="-232395"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85921" indent="-232395"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950711" indent="-232395"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fld id="{A368F859-CC06-4281-8030-E153ED75E167}" type="slidenum">
              <a:rPr lang="en-US" altLang="en-US"/>
              <a:pPr eaLnBrk="1" hangingPunct="1"/>
              <a:t>10</a:t>
            </a:fld>
            <a:endParaRPr lang="en-US" altLang="en-US"/>
          </a:p>
        </p:txBody>
      </p:sp>
    </p:spTree>
    <p:extLst>
      <p:ext uri="{BB962C8B-B14F-4D97-AF65-F5344CB8AC3E}">
        <p14:creationId xmlns:p14="http://schemas.microsoft.com/office/powerpoint/2010/main" val="51162119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83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r>
              <a:rPr lang="en-US" altLang="en-US">
                <a:ea typeface="ＭＳ Ｐゴシック" panose="020B0600070205080204" pitchFamily="34" charset="-128"/>
              </a:rPr>
              <a:t>Other unique aspects of health care and clinical workflows that make workflow analysis and process redesign complex include the fact that clinical workflows:</a:t>
            </a:r>
          </a:p>
          <a:p>
            <a:pPr marL="639086" lvl="1" indent="-174296" eaLnBrk="1" hangingPunct="1">
              <a:buFontTx/>
              <a:buChar char="•"/>
            </a:pPr>
            <a:r>
              <a:rPr lang="en-US" altLang="en-US">
                <a:ea typeface="Arial" panose="020B0604020202020204" pitchFamily="34" charset="0"/>
              </a:rPr>
              <a:t>Vary from practice to practice, </a:t>
            </a:r>
          </a:p>
          <a:p>
            <a:pPr marL="639086" lvl="1" indent="-174296" eaLnBrk="1" hangingPunct="1">
              <a:buFontTx/>
              <a:buChar char="•"/>
            </a:pPr>
            <a:r>
              <a:rPr lang="en-US" altLang="en-US">
                <a:ea typeface="Arial" panose="020B0604020202020204" pitchFamily="34" charset="0"/>
              </a:rPr>
              <a:t>Involve multiple people and organizations, thus there are many opportunities for delays and variability, </a:t>
            </a:r>
          </a:p>
          <a:p>
            <a:pPr marL="639086" lvl="1" indent="-174296" eaLnBrk="1" hangingPunct="1">
              <a:buFontTx/>
              <a:buChar char="•"/>
            </a:pPr>
            <a:r>
              <a:rPr lang="en-US" altLang="en-US">
                <a:ea typeface="Arial" panose="020B0604020202020204" pitchFamily="34" charset="0"/>
              </a:rPr>
              <a:t>Must take patient preference into account,</a:t>
            </a:r>
          </a:p>
          <a:p>
            <a:pPr marL="639086" lvl="1" indent="-174296" eaLnBrk="1" hangingPunct="1">
              <a:buFontTx/>
              <a:buChar char="•"/>
            </a:pPr>
            <a:r>
              <a:rPr lang="en-US" altLang="en-US">
                <a:ea typeface="Arial" panose="020B0604020202020204" pitchFamily="34" charset="0"/>
              </a:rPr>
              <a:t>Have many interruptions, </a:t>
            </a:r>
          </a:p>
          <a:p>
            <a:pPr marL="639086" lvl="1" indent="-174296" eaLnBrk="1" hangingPunct="1">
              <a:buFontTx/>
              <a:buChar char="•"/>
            </a:pPr>
            <a:r>
              <a:rPr lang="en-US" altLang="en-US">
                <a:ea typeface="Arial" panose="020B0604020202020204" pitchFamily="34" charset="0"/>
              </a:rPr>
              <a:t>Have many options and exceptions, </a:t>
            </a:r>
          </a:p>
          <a:p>
            <a:pPr marL="639086" lvl="1" indent="-174296" eaLnBrk="1" hangingPunct="1">
              <a:buFontTx/>
              <a:buChar char="•"/>
            </a:pPr>
            <a:r>
              <a:rPr lang="en-US" altLang="en-US">
                <a:ea typeface="Arial" panose="020B0604020202020204" pitchFamily="34" charset="0"/>
              </a:rPr>
              <a:t>Have overlapping roles and responsibilities, and</a:t>
            </a:r>
          </a:p>
          <a:p>
            <a:pPr marL="639086" lvl="1" indent="-174296" eaLnBrk="1" hangingPunct="1">
              <a:buFontTx/>
              <a:buChar char="•"/>
            </a:pPr>
            <a:r>
              <a:rPr lang="en-US" altLang="en-US">
                <a:ea typeface="Arial" panose="020B0604020202020204" pitchFamily="34" charset="0"/>
              </a:rPr>
              <a:t>Involves humans, organizations, information, and technology. </a:t>
            </a:r>
          </a:p>
          <a:p>
            <a:pPr marL="639086" lvl="1" indent="-174296" eaLnBrk="1" hangingPunct="1">
              <a:buFontTx/>
              <a:buChar char="•"/>
            </a:pPr>
            <a:endParaRPr lang="en-US" altLang="en-US">
              <a:ea typeface="Arial" panose="020B0604020202020204" pitchFamily="34" charset="0"/>
            </a:endParaRPr>
          </a:p>
          <a:p>
            <a:pPr eaLnBrk="1" hangingPunct="1"/>
            <a:r>
              <a:rPr lang="en-US" altLang="en-US">
                <a:ea typeface="ＭＳ Ｐゴシック" panose="020B0600070205080204" pitchFamily="34" charset="-128"/>
              </a:rPr>
              <a:t>Because of the need to contain costs, health care today is subject to considerable time and resource pressure.</a:t>
            </a:r>
          </a:p>
          <a:p>
            <a:endParaRPr lang="en-US" altLang="en-US">
              <a:ea typeface="ＭＳ Ｐゴシック" panose="020B0600070205080204" pitchFamily="34" charset="-128"/>
            </a:endParaRPr>
          </a:p>
        </p:txBody>
      </p:sp>
      <p:sp>
        <p:nvSpPr>
          <p:cNvPr id="58373"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55283" indent="-290493" eaLnBrk="0" hangingPunct="0">
              <a:defRPr>
                <a:solidFill>
                  <a:schemeClr val="tx1"/>
                </a:solidFill>
                <a:latin typeface="Arial" panose="020B0604020202020204" pitchFamily="34" charset="0"/>
                <a:ea typeface="ＭＳ Ｐゴシック" panose="020B0600070205080204" pitchFamily="34" charset="-128"/>
              </a:defRPr>
            </a:lvl2pPr>
            <a:lvl3pPr marL="1161974" indent="-232395" eaLnBrk="0" hangingPunct="0">
              <a:defRPr>
                <a:solidFill>
                  <a:schemeClr val="tx1"/>
                </a:solidFill>
                <a:latin typeface="Arial" panose="020B0604020202020204" pitchFamily="34" charset="0"/>
                <a:ea typeface="ＭＳ Ｐゴシック" panose="020B0600070205080204" pitchFamily="34" charset="-128"/>
              </a:defRPr>
            </a:lvl3pPr>
            <a:lvl4pPr marL="1626763" indent="-232395" eaLnBrk="0" hangingPunct="0">
              <a:defRPr>
                <a:solidFill>
                  <a:schemeClr val="tx1"/>
                </a:solidFill>
                <a:latin typeface="Arial" panose="020B0604020202020204" pitchFamily="34" charset="0"/>
                <a:ea typeface="ＭＳ Ｐゴシック" panose="020B0600070205080204" pitchFamily="34" charset="-128"/>
              </a:defRPr>
            </a:lvl4pPr>
            <a:lvl5pPr marL="2091553" indent="-232395" eaLnBrk="0" hangingPunct="0">
              <a:defRPr>
                <a:solidFill>
                  <a:schemeClr val="tx1"/>
                </a:solidFill>
                <a:latin typeface="Arial" panose="020B0604020202020204" pitchFamily="34" charset="0"/>
                <a:ea typeface="ＭＳ Ｐゴシック" panose="020B0600070205080204" pitchFamily="34" charset="-128"/>
              </a:defRPr>
            </a:lvl5pPr>
            <a:lvl6pPr marL="2556342" indent="-232395"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3021132" indent="-232395"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85921" indent="-232395"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950711" indent="-232395"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fld id="{758EEB7C-5E41-48A9-BFB6-5ADBFC08EA6E}" type="slidenum">
              <a:rPr lang="en-US" altLang="en-US"/>
              <a:pPr eaLnBrk="1" hangingPunct="1"/>
              <a:t>11</a:t>
            </a:fld>
            <a:endParaRPr lang="en-US" altLang="en-US"/>
          </a:p>
        </p:txBody>
      </p:sp>
    </p:spTree>
    <p:extLst>
      <p:ext uri="{BB962C8B-B14F-4D97-AF65-F5344CB8AC3E}">
        <p14:creationId xmlns:p14="http://schemas.microsoft.com/office/powerpoint/2010/main" val="286867677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0419" name="Notes Placeholder 2"/>
          <p:cNvSpPr>
            <a:spLocks noGrp="1"/>
          </p:cNvSpPr>
          <p:nvPr>
            <p:ph type="body" idx="1"/>
          </p:nvPr>
        </p:nvSpPr>
        <p:spPr bwMode="auto">
          <a:extLst/>
        </p:spPr>
        <p:txBody>
          <a:bodyPr wrap="square" numCol="1" anchor="t" anchorCtr="0" compatLnSpc="1">
            <a:prstTxWarp prst="textNoShape">
              <a:avLst/>
            </a:prstTxWarp>
          </a:bodyPr>
          <a:lstStyle/>
          <a:p>
            <a:pPr eaLnBrk="1" hangingPunct="1">
              <a:defRPr/>
            </a:pPr>
            <a:r>
              <a:rPr lang="en-US" dirty="0">
                <a:ea typeface="ＭＳ Ｐゴシック" pitchFamily="34" charset="-128"/>
              </a:rPr>
              <a:t>There are many factors that differentiate health care from other industries. One looms larger than all the rest.  Health Care is about life and death. Care, including preventative </a:t>
            </a:r>
            <a:r>
              <a:rPr lang="en-US" dirty="0" smtClean="0">
                <a:ea typeface="ＭＳ Ｐゴシック" pitchFamily="34" charset="-128"/>
              </a:rPr>
              <a:t>care, </a:t>
            </a:r>
            <a:r>
              <a:rPr lang="en-US" dirty="0">
                <a:ea typeface="ＭＳ Ｐゴシック" pitchFamily="34" charset="-128"/>
              </a:rPr>
              <a:t>directly impacts an individuals health and wellness. Many decisions and actions taken in the course of health care involve intervening with someone</a:t>
            </a:r>
            <a:r>
              <a:rPr lang="ja-JP" altLang="en-US" dirty="0">
                <a:ea typeface="ＭＳ Ｐゴシック" pitchFamily="34" charset="-128"/>
              </a:rPr>
              <a:t>’</a:t>
            </a:r>
            <a:r>
              <a:rPr lang="en-US" altLang="ja-JP" dirty="0">
                <a:ea typeface="ＭＳ Ｐゴシック" pitchFamily="34" charset="-128"/>
              </a:rPr>
              <a:t>s physical or mental functioning. Things that impact the care process directly impact patients.</a:t>
            </a:r>
          </a:p>
          <a:p>
            <a:pPr eaLnBrk="1" hangingPunct="1">
              <a:defRPr/>
            </a:pPr>
            <a:endParaRPr lang="en-US" altLang="ja-JP" dirty="0">
              <a:ea typeface="ＭＳ Ｐゴシック" pitchFamily="34" charset="-128"/>
            </a:endParaRPr>
          </a:p>
          <a:p>
            <a:pPr eaLnBrk="1" hangingPunct="1">
              <a:defRPr/>
            </a:pPr>
            <a:r>
              <a:rPr lang="en-US" dirty="0">
                <a:ea typeface="ＭＳ Ｐゴシック" pitchFamily="34" charset="-128"/>
              </a:rPr>
              <a:t>Problems, errors and delays are not just aggravating, inefficient or even </a:t>
            </a:r>
            <a:r>
              <a:rPr lang="en-US" dirty="0" smtClean="0">
                <a:ea typeface="ＭＳ Ｐゴシック" pitchFamily="34" charset="-128"/>
              </a:rPr>
              <a:t>infuriating,</a:t>
            </a:r>
            <a:r>
              <a:rPr lang="en-US" baseline="0" dirty="0" smtClean="0">
                <a:ea typeface="ＭＳ Ｐゴシック" pitchFamily="34" charset="-128"/>
              </a:rPr>
              <a:t> they can cause serious harm.</a:t>
            </a:r>
            <a:endParaRPr lang="en-US" dirty="0">
              <a:ea typeface="ＭＳ Ｐゴシック" pitchFamily="34" charset="-128"/>
            </a:endParaRPr>
          </a:p>
        </p:txBody>
      </p:sp>
      <p:sp>
        <p:nvSpPr>
          <p:cNvPr id="60421"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55283" indent="-290493" eaLnBrk="0" hangingPunct="0">
              <a:defRPr>
                <a:solidFill>
                  <a:schemeClr val="tx1"/>
                </a:solidFill>
                <a:latin typeface="Arial" panose="020B0604020202020204" pitchFamily="34" charset="0"/>
                <a:ea typeface="ＭＳ Ｐゴシック" panose="020B0600070205080204" pitchFamily="34" charset="-128"/>
              </a:defRPr>
            </a:lvl2pPr>
            <a:lvl3pPr marL="1161974" indent="-232395" eaLnBrk="0" hangingPunct="0">
              <a:defRPr>
                <a:solidFill>
                  <a:schemeClr val="tx1"/>
                </a:solidFill>
                <a:latin typeface="Arial" panose="020B0604020202020204" pitchFamily="34" charset="0"/>
                <a:ea typeface="ＭＳ Ｐゴシック" panose="020B0600070205080204" pitchFamily="34" charset="-128"/>
              </a:defRPr>
            </a:lvl3pPr>
            <a:lvl4pPr marL="1626763" indent="-232395" eaLnBrk="0" hangingPunct="0">
              <a:defRPr>
                <a:solidFill>
                  <a:schemeClr val="tx1"/>
                </a:solidFill>
                <a:latin typeface="Arial" panose="020B0604020202020204" pitchFamily="34" charset="0"/>
                <a:ea typeface="ＭＳ Ｐゴシック" panose="020B0600070205080204" pitchFamily="34" charset="-128"/>
              </a:defRPr>
            </a:lvl4pPr>
            <a:lvl5pPr marL="2091553" indent="-232395" eaLnBrk="0" hangingPunct="0">
              <a:defRPr>
                <a:solidFill>
                  <a:schemeClr val="tx1"/>
                </a:solidFill>
                <a:latin typeface="Arial" panose="020B0604020202020204" pitchFamily="34" charset="0"/>
                <a:ea typeface="ＭＳ Ｐゴシック" panose="020B0600070205080204" pitchFamily="34" charset="-128"/>
              </a:defRPr>
            </a:lvl5pPr>
            <a:lvl6pPr marL="2556342" indent="-232395"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3021132" indent="-232395"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85921" indent="-232395"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950711" indent="-232395"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fld id="{07712FC3-3A8E-4E88-A4E6-A6A43C13E81D}" type="slidenum">
              <a:rPr lang="en-US" altLang="en-US"/>
              <a:pPr eaLnBrk="1" hangingPunct="1"/>
              <a:t>12</a:t>
            </a:fld>
            <a:endParaRPr lang="en-US" altLang="en-US"/>
          </a:p>
        </p:txBody>
      </p:sp>
    </p:spTree>
    <p:extLst>
      <p:ext uri="{BB962C8B-B14F-4D97-AF65-F5344CB8AC3E}">
        <p14:creationId xmlns:p14="http://schemas.microsoft.com/office/powerpoint/2010/main" val="185400789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43" name="Notes Placeholder 2"/>
          <p:cNvSpPr>
            <a:spLocks noGrp="1"/>
          </p:cNvSpPr>
          <p:nvPr>
            <p:ph type="body" idx="1"/>
          </p:nvPr>
        </p:nvSpPr>
        <p:spPr bwMode="auto">
          <a:extLst/>
        </p:spPr>
        <p:txBody>
          <a:bodyPr wrap="square" numCol="1" anchor="t" anchorCtr="0" compatLnSpc="1">
            <a:prstTxWarp prst="textNoShape">
              <a:avLst/>
            </a:prstTxWarp>
          </a:bodyPr>
          <a:lstStyle/>
          <a:p>
            <a:pPr eaLnBrk="1" hangingPunct="1">
              <a:defRPr/>
            </a:pPr>
            <a:r>
              <a:rPr lang="en-US" dirty="0">
                <a:ea typeface="ＭＳ Ｐゴシック" pitchFamily="34" charset="-128"/>
              </a:rPr>
              <a:t>Now that we have talked about unique aspects of health care settings, let</a:t>
            </a:r>
            <a:r>
              <a:rPr lang="en-US" altLang="en-US" dirty="0">
                <a:ea typeface="ＭＳ Ｐゴシック" pitchFamily="34" charset="-128"/>
              </a:rPr>
              <a:t>’</a:t>
            </a:r>
            <a:r>
              <a:rPr lang="en-US" dirty="0">
                <a:ea typeface="ＭＳ Ｐゴシック" pitchFamily="34" charset="-128"/>
              </a:rPr>
              <a:t>s return to common clinical processes.  Common processes in physician practices include:</a:t>
            </a:r>
            <a:br>
              <a:rPr lang="en-US" dirty="0">
                <a:ea typeface="ＭＳ Ｐゴシック" pitchFamily="34" charset="-128"/>
              </a:rPr>
            </a:br>
            <a:endParaRPr lang="en-US" dirty="0">
              <a:ea typeface="ＭＳ Ｐゴシック" pitchFamily="34" charset="-128"/>
            </a:endParaRPr>
          </a:p>
          <a:p>
            <a:pPr marL="174296" indent="-174296" eaLnBrk="1" hangingPunct="1">
              <a:buFont typeface="Arial" pitchFamily="34" charset="0"/>
              <a:buChar char="•"/>
              <a:defRPr/>
            </a:pPr>
            <a:r>
              <a:rPr lang="en-US" dirty="0">
                <a:ea typeface="ＭＳ Ｐゴシック" pitchFamily="34" charset="-128"/>
              </a:rPr>
              <a:t>Appointment scheduling,</a:t>
            </a:r>
          </a:p>
          <a:p>
            <a:pPr marL="174296" indent="-174296" eaLnBrk="1" hangingPunct="1">
              <a:buFont typeface="Arial" pitchFamily="34" charset="0"/>
              <a:buChar char="•"/>
              <a:defRPr/>
            </a:pPr>
            <a:r>
              <a:rPr lang="en-US" dirty="0">
                <a:ea typeface="ＭＳ Ｐゴシック" pitchFamily="34" charset="-128"/>
              </a:rPr>
              <a:t>New patient intake,</a:t>
            </a:r>
          </a:p>
          <a:p>
            <a:pPr marL="174296" indent="-174296" eaLnBrk="1" hangingPunct="1">
              <a:buFont typeface="Arial" pitchFamily="34" charset="0"/>
              <a:buChar char="•"/>
              <a:defRPr/>
            </a:pPr>
            <a:r>
              <a:rPr lang="en-US" dirty="0">
                <a:ea typeface="ＭＳ Ｐゴシック" pitchFamily="34" charset="-128"/>
              </a:rPr>
              <a:t>Existing patient intake,</a:t>
            </a:r>
          </a:p>
          <a:p>
            <a:pPr marL="174296" indent="-174296" eaLnBrk="1" hangingPunct="1">
              <a:buFont typeface="Arial" pitchFamily="34" charset="0"/>
              <a:buChar char="•"/>
              <a:defRPr/>
            </a:pPr>
            <a:r>
              <a:rPr lang="en-US" dirty="0">
                <a:ea typeface="ＭＳ Ｐゴシック" pitchFamily="34" charset="-128"/>
              </a:rPr>
              <a:t>Exam and Patient Assessment,</a:t>
            </a:r>
          </a:p>
          <a:p>
            <a:pPr marL="174296" indent="-174296" eaLnBrk="1" hangingPunct="1">
              <a:buFont typeface="Arial" pitchFamily="34" charset="0"/>
              <a:buChar char="•"/>
              <a:defRPr/>
            </a:pPr>
            <a:r>
              <a:rPr lang="en-US" dirty="0">
                <a:ea typeface="ＭＳ Ｐゴシック" pitchFamily="34" charset="-128"/>
              </a:rPr>
              <a:t>Ordering Labs, and receiving and communicating results,</a:t>
            </a:r>
          </a:p>
          <a:p>
            <a:pPr marL="174296" indent="-174296" eaLnBrk="1" hangingPunct="1">
              <a:buFont typeface="Arial" pitchFamily="34" charset="0"/>
              <a:buChar char="•"/>
              <a:defRPr/>
            </a:pPr>
            <a:r>
              <a:rPr lang="en-US" dirty="0">
                <a:ea typeface="ＭＳ Ｐゴシック" pitchFamily="34" charset="-128"/>
              </a:rPr>
              <a:t>Prescriptions,</a:t>
            </a:r>
          </a:p>
          <a:p>
            <a:pPr marL="174296" indent="-174296" eaLnBrk="1" hangingPunct="1">
              <a:buFont typeface="Arial" pitchFamily="34" charset="0"/>
              <a:buChar char="•"/>
              <a:defRPr/>
            </a:pPr>
            <a:r>
              <a:rPr lang="en-US" dirty="0">
                <a:ea typeface="ＭＳ Ｐゴシック" pitchFamily="34" charset="-128"/>
              </a:rPr>
              <a:t>Referrals both out and in,</a:t>
            </a:r>
          </a:p>
          <a:p>
            <a:pPr marL="174296" indent="-174296" eaLnBrk="1" hangingPunct="1">
              <a:buFont typeface="Arial" pitchFamily="34" charset="0"/>
              <a:buChar char="•"/>
              <a:defRPr/>
            </a:pPr>
            <a:r>
              <a:rPr lang="en-US" dirty="0">
                <a:ea typeface="ＭＳ Ｐゴシック" pitchFamily="34" charset="-128"/>
              </a:rPr>
              <a:t>Diagnostic testing, </a:t>
            </a:r>
          </a:p>
          <a:p>
            <a:pPr marL="174296" indent="-174296" eaLnBrk="1" hangingPunct="1">
              <a:buFont typeface="Arial" pitchFamily="34" charset="0"/>
              <a:buChar char="•"/>
              <a:defRPr/>
            </a:pPr>
            <a:r>
              <a:rPr lang="en-US" dirty="0" smtClean="0">
                <a:ea typeface="ＭＳ Ｐゴシック" pitchFamily="34" charset="-128"/>
              </a:rPr>
              <a:t>Billing,</a:t>
            </a:r>
            <a:r>
              <a:rPr lang="en-US" baseline="0" dirty="0" smtClean="0">
                <a:ea typeface="ＭＳ Ｐゴシック" pitchFamily="34" charset="-128"/>
              </a:rPr>
              <a:t> </a:t>
            </a:r>
          </a:p>
          <a:p>
            <a:pPr marL="174296" indent="-174296" eaLnBrk="1" hangingPunct="1">
              <a:buFont typeface="Arial" pitchFamily="34" charset="0"/>
              <a:buChar char="•"/>
              <a:defRPr/>
            </a:pPr>
            <a:r>
              <a:rPr lang="en-US" baseline="0" dirty="0" smtClean="0">
                <a:ea typeface="ＭＳ Ｐゴシック" pitchFamily="34" charset="-128"/>
              </a:rPr>
              <a:t>Reporting, and</a:t>
            </a:r>
          </a:p>
          <a:p>
            <a:pPr marL="174296" indent="-174296" eaLnBrk="1" hangingPunct="1">
              <a:buFont typeface="Arial" pitchFamily="34" charset="0"/>
              <a:buChar char="•"/>
              <a:defRPr/>
            </a:pPr>
            <a:r>
              <a:rPr lang="en-US" baseline="0" dirty="0" smtClean="0">
                <a:ea typeface="ＭＳ Ｐゴシック" pitchFamily="34" charset="-128"/>
              </a:rPr>
              <a:t>Monitoring patient outcomes. </a:t>
            </a:r>
            <a:endParaRPr lang="en-US" dirty="0">
              <a:ea typeface="ＭＳ Ｐゴシック" pitchFamily="34" charset="-128"/>
            </a:endParaRPr>
          </a:p>
          <a:p>
            <a:pPr marL="174296" indent="-174296" eaLnBrk="1" hangingPunct="1">
              <a:buFont typeface="Arial" pitchFamily="34" charset="0"/>
              <a:buChar char="•"/>
              <a:defRPr/>
            </a:pPr>
            <a:endParaRPr lang="en-US" dirty="0">
              <a:ea typeface="ＭＳ Ｐゴシック" pitchFamily="34" charset="-128"/>
            </a:endParaRPr>
          </a:p>
          <a:p>
            <a:pPr eaLnBrk="1" hangingPunct="1">
              <a:defRPr/>
            </a:pPr>
            <a:r>
              <a:rPr lang="en-US" dirty="0">
                <a:ea typeface="ＭＳ Ｐゴシック" pitchFamily="34" charset="-128"/>
              </a:rPr>
              <a:t>On the next slide, you will have the opportunity to watch some videos and identify clinical processes mentioned.</a:t>
            </a:r>
          </a:p>
        </p:txBody>
      </p:sp>
      <p:sp>
        <p:nvSpPr>
          <p:cNvPr id="61445"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55283" indent="-290493" eaLnBrk="0" hangingPunct="0">
              <a:defRPr>
                <a:solidFill>
                  <a:schemeClr val="tx1"/>
                </a:solidFill>
                <a:latin typeface="Arial" panose="020B0604020202020204" pitchFamily="34" charset="0"/>
                <a:ea typeface="ＭＳ Ｐゴシック" panose="020B0600070205080204" pitchFamily="34" charset="-128"/>
              </a:defRPr>
            </a:lvl2pPr>
            <a:lvl3pPr marL="1161974" indent="-232395" eaLnBrk="0" hangingPunct="0">
              <a:defRPr>
                <a:solidFill>
                  <a:schemeClr val="tx1"/>
                </a:solidFill>
                <a:latin typeface="Arial" panose="020B0604020202020204" pitchFamily="34" charset="0"/>
                <a:ea typeface="ＭＳ Ｐゴシック" panose="020B0600070205080204" pitchFamily="34" charset="-128"/>
              </a:defRPr>
            </a:lvl3pPr>
            <a:lvl4pPr marL="1626763" indent="-232395" eaLnBrk="0" hangingPunct="0">
              <a:defRPr>
                <a:solidFill>
                  <a:schemeClr val="tx1"/>
                </a:solidFill>
                <a:latin typeface="Arial" panose="020B0604020202020204" pitchFamily="34" charset="0"/>
                <a:ea typeface="ＭＳ Ｐゴシック" panose="020B0600070205080204" pitchFamily="34" charset="-128"/>
              </a:defRPr>
            </a:lvl4pPr>
            <a:lvl5pPr marL="2091553" indent="-232395" eaLnBrk="0" hangingPunct="0">
              <a:defRPr>
                <a:solidFill>
                  <a:schemeClr val="tx1"/>
                </a:solidFill>
                <a:latin typeface="Arial" panose="020B0604020202020204" pitchFamily="34" charset="0"/>
                <a:ea typeface="ＭＳ Ｐゴシック" panose="020B0600070205080204" pitchFamily="34" charset="-128"/>
              </a:defRPr>
            </a:lvl5pPr>
            <a:lvl6pPr marL="2556342" indent="-232395"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3021132" indent="-232395"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85921" indent="-232395"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950711" indent="-232395"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fld id="{3854B9F3-35AE-40EE-9F14-9DA7FCE9900C}" type="slidenum">
              <a:rPr lang="en-US" altLang="en-US"/>
              <a:pPr eaLnBrk="1" hangingPunct="1"/>
              <a:t>13</a:t>
            </a:fld>
            <a:endParaRPr lang="en-US" altLang="en-US"/>
          </a:p>
        </p:txBody>
      </p:sp>
    </p:spTree>
    <p:extLst>
      <p:ext uri="{BB962C8B-B14F-4D97-AF65-F5344CB8AC3E}">
        <p14:creationId xmlns:p14="http://schemas.microsoft.com/office/powerpoint/2010/main" val="248533567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270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r>
              <a:rPr lang="en-US" altLang="en-US" dirty="0">
                <a:ea typeface="ＭＳ Ｐゴシック" panose="020B0600070205080204" pitchFamily="34" charset="-128"/>
              </a:rPr>
              <a:t>Most people are not accustomed to thinking of what they do everyday in terms of workflow – that is why we need people trained as </a:t>
            </a:r>
            <a:r>
              <a:rPr lang="en-US" altLang="en-US" dirty="0" smtClean="0">
                <a:ea typeface="ＭＳ Ｐゴシック" panose="020B0600070205080204" pitchFamily="34" charset="-128"/>
              </a:rPr>
              <a:t>workflow specialists, </a:t>
            </a:r>
            <a:r>
              <a:rPr lang="en-US" altLang="en-US" dirty="0">
                <a:ea typeface="ＭＳ Ｐゴシック" panose="020B0600070205080204" pitchFamily="34" charset="-128"/>
              </a:rPr>
              <a:t>to facilitate this process and to help practices accurately describe and analyze their </a:t>
            </a:r>
            <a:r>
              <a:rPr lang="en-US" altLang="en-US" dirty="0" smtClean="0">
                <a:ea typeface="ＭＳ Ｐゴシック" panose="020B0600070205080204" pitchFamily="34" charset="-128"/>
              </a:rPr>
              <a:t>workflows. </a:t>
            </a:r>
            <a:endParaRPr lang="en-US" altLang="en-US" dirty="0">
              <a:ea typeface="ＭＳ Ｐゴシック" panose="020B0600070205080204" pitchFamily="34" charset="-128"/>
            </a:endParaRPr>
          </a:p>
          <a:p>
            <a:pPr eaLnBrk="1" hangingPunct="1"/>
            <a:endParaRPr lang="en-US" altLang="en-US" dirty="0">
              <a:ea typeface="ＭＳ Ｐゴシック" panose="020B0600070205080204" pitchFamily="34" charset="-128"/>
            </a:endParaRPr>
          </a:p>
          <a:p>
            <a:pPr eaLnBrk="1" hangingPunct="1"/>
            <a:r>
              <a:rPr lang="en-US" altLang="en-US" dirty="0">
                <a:ea typeface="ＭＳ Ｐゴシック" panose="020B0600070205080204" pitchFamily="34" charset="-128"/>
              </a:rPr>
              <a:t>Several terms used in health care that may be confused with workflow or process analysis are:</a:t>
            </a:r>
          </a:p>
          <a:p>
            <a:pPr lvl="1" eaLnBrk="1" hangingPunct="1">
              <a:buFontTx/>
              <a:buChar char="•"/>
            </a:pPr>
            <a:r>
              <a:rPr lang="en-US" altLang="en-US" dirty="0">
                <a:ea typeface="Arial" panose="020B0604020202020204" pitchFamily="34" charset="0"/>
              </a:rPr>
              <a:t> Regimented care,</a:t>
            </a:r>
          </a:p>
          <a:p>
            <a:pPr lvl="1" eaLnBrk="1" hangingPunct="1">
              <a:buFontTx/>
              <a:buChar char="•"/>
            </a:pPr>
            <a:r>
              <a:rPr lang="en-US" altLang="en-US" dirty="0">
                <a:ea typeface="Arial" panose="020B0604020202020204" pitchFamily="34" charset="0"/>
              </a:rPr>
              <a:t> Clinical pathways, clinical guidelines, and</a:t>
            </a:r>
          </a:p>
          <a:p>
            <a:pPr lvl="1" eaLnBrk="1" hangingPunct="1">
              <a:buFontTx/>
              <a:buChar char="•"/>
            </a:pPr>
            <a:r>
              <a:rPr lang="en-US" altLang="en-US" dirty="0">
                <a:ea typeface="Arial" panose="020B0604020202020204" pitchFamily="34" charset="0"/>
              </a:rPr>
              <a:t> Accreditation and audit.</a:t>
            </a:r>
          </a:p>
          <a:p>
            <a:pPr lvl="1" eaLnBrk="1" hangingPunct="1">
              <a:buFontTx/>
              <a:buChar char="•"/>
            </a:pPr>
            <a:endParaRPr lang="en-US" altLang="en-US" dirty="0">
              <a:ea typeface="Arial" panose="020B0604020202020204" pitchFamily="34" charset="0"/>
            </a:endParaRPr>
          </a:p>
          <a:p>
            <a:pPr eaLnBrk="1" hangingPunct="1"/>
            <a:r>
              <a:rPr lang="en-US" altLang="en-US" dirty="0">
                <a:ea typeface="ＭＳ Ｐゴシック" panose="020B0600070205080204" pitchFamily="34" charset="-128"/>
              </a:rPr>
              <a:t>On your own, look each of these terms up and think about the similarities and differences with process analysis.  If you don’t normally think of things in terms of </a:t>
            </a:r>
            <a:r>
              <a:rPr lang="en-US" altLang="en-US" dirty="0" smtClean="0">
                <a:ea typeface="ＭＳ Ｐゴシック" panose="020B0600070205080204" pitchFamily="34" charset="-128"/>
              </a:rPr>
              <a:t>workflow,</a:t>
            </a:r>
            <a:r>
              <a:rPr lang="en-US" altLang="en-US" baseline="0" dirty="0" smtClean="0">
                <a:ea typeface="ＭＳ Ｐゴシック" panose="020B0600070205080204" pitchFamily="34" charset="-128"/>
              </a:rPr>
              <a:t> </a:t>
            </a:r>
            <a:r>
              <a:rPr lang="en-US" altLang="en-US" dirty="0" smtClean="0">
                <a:ea typeface="ＭＳ Ｐゴシック" panose="020B0600070205080204" pitchFamily="34" charset="-128"/>
              </a:rPr>
              <a:t>identify </a:t>
            </a:r>
            <a:r>
              <a:rPr lang="en-US" altLang="en-US" dirty="0">
                <a:ea typeface="ＭＳ Ｐゴシック" panose="020B0600070205080204" pitchFamily="34" charset="-128"/>
              </a:rPr>
              <a:t>three </a:t>
            </a:r>
            <a:r>
              <a:rPr lang="en-US" altLang="en-US" dirty="0" smtClean="0">
                <a:ea typeface="ＭＳ Ｐゴシック" panose="020B0600070205080204" pitchFamily="34" charset="-128"/>
              </a:rPr>
              <a:t>processes that you encounter in your everyday life. </a:t>
            </a:r>
            <a:r>
              <a:rPr lang="en-US" altLang="en-US" dirty="0">
                <a:ea typeface="ＭＳ Ｐゴシック" panose="020B0600070205080204" pitchFamily="34" charset="-128"/>
              </a:rPr>
              <a:t>Then, for each of these processes, list out the </a:t>
            </a:r>
            <a:r>
              <a:rPr lang="en-US" altLang="en-US" dirty="0" smtClean="0">
                <a:ea typeface="ＭＳ Ｐゴシック" panose="020B0600070205080204" pitchFamily="34" charset="-128"/>
              </a:rPr>
              <a:t>steps </a:t>
            </a:r>
            <a:r>
              <a:rPr lang="en-US" altLang="en-US" dirty="0">
                <a:ea typeface="ＭＳ Ｐゴシック" panose="020B0600070205080204" pitchFamily="34" charset="-128"/>
              </a:rPr>
              <a:t>that you </a:t>
            </a:r>
            <a:r>
              <a:rPr lang="en-US" altLang="en-US" dirty="0" smtClean="0">
                <a:ea typeface="ＭＳ Ｐゴシック" panose="020B0600070205080204" pitchFamily="34" charset="-128"/>
              </a:rPr>
              <a:t>identified, including those that</a:t>
            </a:r>
            <a:r>
              <a:rPr lang="en-US" altLang="en-US" baseline="0" dirty="0" smtClean="0">
                <a:ea typeface="ＭＳ Ｐゴシック" panose="020B0600070205080204" pitchFamily="34" charset="-128"/>
              </a:rPr>
              <a:t> you may not personally witness </a:t>
            </a:r>
            <a:r>
              <a:rPr lang="en-US" altLang="en-US" dirty="0" smtClean="0">
                <a:ea typeface="ＭＳ Ｐゴシック" panose="020B0600070205080204" pitchFamily="34" charset="-128"/>
              </a:rPr>
              <a:t>but assume </a:t>
            </a:r>
            <a:r>
              <a:rPr lang="en-US" altLang="en-US" dirty="0">
                <a:ea typeface="ＭＳ Ｐゴシック" panose="020B0600070205080204" pitchFamily="34" charset="-128"/>
              </a:rPr>
              <a:t>to have happened so that you have a complete process described. Consider steps, their order and timing, decisions, locations, information needs, etc. This is an easy way to practice thinking in terms of workflow.</a:t>
            </a:r>
          </a:p>
          <a:p>
            <a:endParaRPr lang="en-US" altLang="en-US" dirty="0">
              <a:ea typeface="ＭＳ Ｐゴシック" panose="020B0600070205080204" pitchFamily="34" charset="-128"/>
            </a:endParaRPr>
          </a:p>
        </p:txBody>
      </p:sp>
      <p:sp>
        <p:nvSpPr>
          <p:cNvPr id="72709"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55283" indent="-290493" eaLnBrk="0" hangingPunct="0">
              <a:defRPr>
                <a:solidFill>
                  <a:schemeClr val="tx1"/>
                </a:solidFill>
                <a:latin typeface="Arial" panose="020B0604020202020204" pitchFamily="34" charset="0"/>
                <a:ea typeface="ＭＳ Ｐゴシック" panose="020B0600070205080204" pitchFamily="34" charset="-128"/>
              </a:defRPr>
            </a:lvl2pPr>
            <a:lvl3pPr marL="1161974" indent="-232395" eaLnBrk="0" hangingPunct="0">
              <a:defRPr>
                <a:solidFill>
                  <a:schemeClr val="tx1"/>
                </a:solidFill>
                <a:latin typeface="Arial" panose="020B0604020202020204" pitchFamily="34" charset="0"/>
                <a:ea typeface="ＭＳ Ｐゴシック" panose="020B0600070205080204" pitchFamily="34" charset="-128"/>
              </a:defRPr>
            </a:lvl3pPr>
            <a:lvl4pPr marL="1626763" indent="-232395" eaLnBrk="0" hangingPunct="0">
              <a:defRPr>
                <a:solidFill>
                  <a:schemeClr val="tx1"/>
                </a:solidFill>
                <a:latin typeface="Arial" panose="020B0604020202020204" pitchFamily="34" charset="0"/>
                <a:ea typeface="ＭＳ Ｐゴシック" panose="020B0600070205080204" pitchFamily="34" charset="-128"/>
              </a:defRPr>
            </a:lvl4pPr>
            <a:lvl5pPr marL="2091553" indent="-232395" eaLnBrk="0" hangingPunct="0">
              <a:defRPr>
                <a:solidFill>
                  <a:schemeClr val="tx1"/>
                </a:solidFill>
                <a:latin typeface="Arial" panose="020B0604020202020204" pitchFamily="34" charset="0"/>
                <a:ea typeface="ＭＳ Ｐゴシック" panose="020B0600070205080204" pitchFamily="34" charset="-128"/>
              </a:defRPr>
            </a:lvl5pPr>
            <a:lvl6pPr marL="2556342" indent="-232395"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3021132" indent="-232395"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85921" indent="-232395"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950711" indent="-232395"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fld id="{CE6DE920-38F7-4194-8858-0E8801FB6C37}" type="slidenum">
              <a:rPr lang="en-US" altLang="en-US"/>
              <a:pPr eaLnBrk="1" hangingPunct="1"/>
              <a:t>14</a:t>
            </a:fld>
            <a:endParaRPr lang="en-US" altLang="en-US"/>
          </a:p>
        </p:txBody>
      </p:sp>
    </p:spTree>
    <p:extLst>
      <p:ext uri="{BB962C8B-B14F-4D97-AF65-F5344CB8AC3E}">
        <p14:creationId xmlns:p14="http://schemas.microsoft.com/office/powerpoint/2010/main" val="135688218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373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r>
              <a:rPr lang="en-US" altLang="en-US">
                <a:ea typeface="ＭＳ Ｐゴシック" panose="020B0600070205080204" pitchFamily="34" charset="-128"/>
              </a:rPr>
              <a:t>Workflow changes in the clinical setting, like physicians, </a:t>
            </a:r>
            <a:r>
              <a:rPr lang="ja-JP" altLang="en-US">
                <a:ea typeface="ＭＳ Ｐゴシック" panose="020B0600070205080204" pitchFamily="34" charset="-128"/>
              </a:rPr>
              <a:t>“</a:t>
            </a:r>
            <a:r>
              <a:rPr lang="en-US" altLang="ja-JP">
                <a:ea typeface="ＭＳ Ｐゴシック" panose="020B0600070205080204" pitchFamily="34" charset="-128"/>
              </a:rPr>
              <a:t>must first, do no harm,</a:t>
            </a:r>
            <a:r>
              <a:rPr lang="ja-JP" altLang="en-US">
                <a:ea typeface="ＭＳ Ｐゴシック" panose="020B0600070205080204" pitchFamily="34" charset="-128"/>
              </a:rPr>
              <a:t>”</a:t>
            </a:r>
            <a:r>
              <a:rPr lang="en-US" altLang="ja-JP">
                <a:ea typeface="ＭＳ Ｐゴシック" panose="020B0600070205080204" pitchFamily="34" charset="-128"/>
              </a:rPr>
              <a:t> and secondly must improve the following processes. Processes can be improved by: </a:t>
            </a:r>
          </a:p>
          <a:p>
            <a:pPr marL="639086" lvl="1" indent="-174296" eaLnBrk="1" hangingPunct="1">
              <a:buFontTx/>
              <a:buChar char="•"/>
            </a:pPr>
            <a:r>
              <a:rPr lang="en-US" altLang="en-US">
                <a:ea typeface="Arial" panose="020B0604020202020204" pitchFamily="34" charset="0"/>
              </a:rPr>
              <a:t> Increasing efficiency,</a:t>
            </a:r>
          </a:p>
          <a:p>
            <a:pPr marL="639086" lvl="1" indent="-174296" eaLnBrk="1" hangingPunct="1">
              <a:buFontTx/>
              <a:buChar char="•"/>
            </a:pPr>
            <a:r>
              <a:rPr lang="en-US" altLang="en-US">
                <a:ea typeface="Arial" panose="020B0604020202020204" pitchFamily="34" charset="0"/>
              </a:rPr>
              <a:t> Decreasing delays, errors, and cost,</a:t>
            </a:r>
          </a:p>
          <a:p>
            <a:pPr marL="639086" lvl="1" indent="-174296" eaLnBrk="1" hangingPunct="1">
              <a:buFontTx/>
              <a:buChar char="•"/>
            </a:pPr>
            <a:r>
              <a:rPr lang="en-US" altLang="en-US">
                <a:ea typeface="Arial" panose="020B0604020202020204" pitchFamily="34" charset="0"/>
              </a:rPr>
              <a:t> Increasing quality and safety,</a:t>
            </a:r>
          </a:p>
          <a:p>
            <a:pPr marL="639086" lvl="1" indent="-174296" eaLnBrk="1" hangingPunct="1">
              <a:buFontTx/>
              <a:buChar char="•"/>
            </a:pPr>
            <a:r>
              <a:rPr lang="en-US" altLang="en-US">
                <a:ea typeface="Arial" panose="020B0604020202020204" pitchFamily="34" charset="0"/>
              </a:rPr>
              <a:t> Improving the work environment, </a:t>
            </a:r>
          </a:p>
          <a:p>
            <a:pPr marL="639086" lvl="1" indent="-174296" eaLnBrk="1" hangingPunct="1">
              <a:buFontTx/>
              <a:buChar char="•"/>
            </a:pPr>
            <a:r>
              <a:rPr lang="en-US" altLang="en-US">
                <a:ea typeface="Arial" panose="020B0604020202020204" pitchFamily="34" charset="0"/>
              </a:rPr>
              <a:t> Improving ability to care for patients, and</a:t>
            </a:r>
          </a:p>
          <a:p>
            <a:pPr marL="639086" lvl="1" indent="-174296" eaLnBrk="1" hangingPunct="1">
              <a:buFontTx/>
              <a:buChar char="•"/>
            </a:pPr>
            <a:r>
              <a:rPr lang="en-US" altLang="en-US">
                <a:ea typeface="Arial" panose="020B0604020202020204" pitchFamily="34" charset="0"/>
              </a:rPr>
              <a:t> Creating a better overall patient experience.</a:t>
            </a:r>
          </a:p>
          <a:p>
            <a:endParaRPr lang="en-US" altLang="en-US">
              <a:ea typeface="ＭＳ Ｐゴシック" panose="020B0600070205080204" pitchFamily="34" charset="-128"/>
            </a:endParaRPr>
          </a:p>
        </p:txBody>
      </p:sp>
      <p:sp>
        <p:nvSpPr>
          <p:cNvPr id="73733"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55283" indent="-290493" eaLnBrk="0" hangingPunct="0">
              <a:defRPr>
                <a:solidFill>
                  <a:schemeClr val="tx1"/>
                </a:solidFill>
                <a:latin typeface="Arial" panose="020B0604020202020204" pitchFamily="34" charset="0"/>
                <a:ea typeface="ＭＳ Ｐゴシック" panose="020B0600070205080204" pitchFamily="34" charset="-128"/>
              </a:defRPr>
            </a:lvl2pPr>
            <a:lvl3pPr marL="1161974" indent="-232395" eaLnBrk="0" hangingPunct="0">
              <a:defRPr>
                <a:solidFill>
                  <a:schemeClr val="tx1"/>
                </a:solidFill>
                <a:latin typeface="Arial" panose="020B0604020202020204" pitchFamily="34" charset="0"/>
                <a:ea typeface="ＭＳ Ｐゴシック" panose="020B0600070205080204" pitchFamily="34" charset="-128"/>
              </a:defRPr>
            </a:lvl3pPr>
            <a:lvl4pPr marL="1626763" indent="-232395" eaLnBrk="0" hangingPunct="0">
              <a:defRPr>
                <a:solidFill>
                  <a:schemeClr val="tx1"/>
                </a:solidFill>
                <a:latin typeface="Arial" panose="020B0604020202020204" pitchFamily="34" charset="0"/>
                <a:ea typeface="ＭＳ Ｐゴシック" panose="020B0600070205080204" pitchFamily="34" charset="-128"/>
              </a:defRPr>
            </a:lvl4pPr>
            <a:lvl5pPr marL="2091553" indent="-232395" eaLnBrk="0" hangingPunct="0">
              <a:defRPr>
                <a:solidFill>
                  <a:schemeClr val="tx1"/>
                </a:solidFill>
                <a:latin typeface="Arial" panose="020B0604020202020204" pitchFamily="34" charset="0"/>
                <a:ea typeface="ＭＳ Ｐゴシック" panose="020B0600070205080204" pitchFamily="34" charset="-128"/>
              </a:defRPr>
            </a:lvl5pPr>
            <a:lvl6pPr marL="2556342" indent="-232395"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3021132" indent="-232395"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85921" indent="-232395"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950711" indent="-232395"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fld id="{CB189D77-D4E2-451A-BC42-435CFC54F82D}" type="slidenum">
              <a:rPr lang="en-US" altLang="en-US"/>
              <a:pPr eaLnBrk="1" hangingPunct="1"/>
              <a:t>15</a:t>
            </a:fld>
            <a:endParaRPr lang="en-US" altLang="en-US"/>
          </a:p>
        </p:txBody>
      </p:sp>
    </p:spTree>
    <p:extLst>
      <p:ext uri="{BB962C8B-B14F-4D97-AF65-F5344CB8AC3E}">
        <p14:creationId xmlns:p14="http://schemas.microsoft.com/office/powerpoint/2010/main" val="330683760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4755" name="Notes Placeholder 2"/>
          <p:cNvSpPr>
            <a:spLocks noGrp="1"/>
          </p:cNvSpPr>
          <p:nvPr>
            <p:ph type="body" idx="1"/>
          </p:nvPr>
        </p:nvSpPr>
        <p:spPr bwMode="auto">
          <a:extLst/>
        </p:spPr>
        <p:txBody>
          <a:bodyPr wrap="square" numCol="1" anchor="t" anchorCtr="0" compatLnSpc="1">
            <a:prstTxWarp prst="textNoShape">
              <a:avLst/>
            </a:prstTxWarp>
          </a:bodyPr>
          <a:lstStyle/>
          <a:p>
            <a:pPr eaLnBrk="1" hangingPunct="1">
              <a:buFont typeface="Arial" pitchFamily="34" charset="0"/>
              <a:buNone/>
              <a:defRPr/>
            </a:pPr>
            <a:r>
              <a:rPr lang="en-US" dirty="0">
                <a:ea typeface="ＭＳ Ｐゴシック" pitchFamily="34" charset="-128"/>
              </a:rPr>
              <a:t>This concludes </a:t>
            </a:r>
            <a:r>
              <a:rPr lang="en-US" b="1" dirty="0">
                <a:ea typeface="ＭＳ Ｐゴシック" pitchFamily="34" charset="-128"/>
              </a:rPr>
              <a:t>Fundamentals of Health Workflow Process Analysis &amp; Redesign.  </a:t>
            </a:r>
            <a:r>
              <a:rPr lang="en-US" dirty="0">
                <a:ea typeface="ＭＳ Ｐゴシック" pitchFamily="34" charset="-128"/>
              </a:rPr>
              <a:t>This unit consisted of 2 lectures, lecture </a:t>
            </a:r>
            <a:r>
              <a:rPr lang="en-US" b="1" dirty="0">
                <a:ea typeface="ＭＳ Ｐゴシック" pitchFamily="34" charset="-128"/>
              </a:rPr>
              <a:t>a</a:t>
            </a:r>
            <a:r>
              <a:rPr lang="en-US" dirty="0" smtClean="0">
                <a:ea typeface="ＭＳ Ｐゴシック" pitchFamily="34" charset="-128"/>
              </a:rPr>
              <a:t>, </a:t>
            </a:r>
            <a:r>
              <a:rPr lang="en-US" b="1" dirty="0" smtClean="0">
                <a:ea typeface="ＭＳ Ｐゴシック" pitchFamily="34" charset="-128"/>
              </a:rPr>
              <a:t>Concepts </a:t>
            </a:r>
            <a:r>
              <a:rPr lang="en-US" b="1" dirty="0">
                <a:ea typeface="ＭＳ Ｐゴシック" pitchFamily="34" charset="-128"/>
              </a:rPr>
              <a:t>of </a:t>
            </a:r>
            <a:r>
              <a:rPr lang="en-US" b="1" dirty="0" smtClean="0">
                <a:ea typeface="ＭＳ Ｐゴシック" pitchFamily="34" charset="-128"/>
              </a:rPr>
              <a:t> Workflow</a:t>
            </a:r>
            <a:r>
              <a:rPr lang="en-US" b="1" baseline="0" dirty="0" smtClean="0">
                <a:ea typeface="ＭＳ Ｐゴシック" pitchFamily="34" charset="-128"/>
              </a:rPr>
              <a:t> Process Improvement </a:t>
            </a:r>
            <a:r>
              <a:rPr lang="en-US" dirty="0" smtClean="0">
                <a:ea typeface="ＭＳ Ｐゴシック" pitchFamily="34" charset="-128"/>
              </a:rPr>
              <a:t>and </a:t>
            </a:r>
            <a:r>
              <a:rPr lang="en-US" dirty="0">
                <a:ea typeface="ＭＳ Ｐゴシック" pitchFamily="34" charset="-128"/>
              </a:rPr>
              <a:t>lecture </a:t>
            </a:r>
            <a:r>
              <a:rPr lang="en-US" b="1" dirty="0">
                <a:ea typeface="ＭＳ Ｐゴシック" pitchFamily="34" charset="-128"/>
              </a:rPr>
              <a:t>b, Clinical Workflow</a:t>
            </a:r>
            <a:r>
              <a:rPr lang="en-US" dirty="0">
                <a:ea typeface="ＭＳ Ｐゴシック" pitchFamily="34" charset="-128"/>
              </a:rPr>
              <a:t>. </a:t>
            </a:r>
          </a:p>
          <a:p>
            <a:pPr eaLnBrk="1" hangingPunct="1">
              <a:buFont typeface="Arial" pitchFamily="34" charset="0"/>
              <a:buNone/>
              <a:defRPr/>
            </a:pPr>
            <a:endParaRPr lang="en-US" dirty="0">
              <a:ea typeface="ＭＳ Ｐゴシック" pitchFamily="34" charset="-128"/>
            </a:endParaRPr>
          </a:p>
          <a:p>
            <a:pPr eaLnBrk="1" hangingPunct="1">
              <a:buFont typeface="Arial" pitchFamily="34" charset="0"/>
              <a:buNone/>
              <a:defRPr/>
            </a:pPr>
            <a:r>
              <a:rPr lang="en-US" dirty="0">
                <a:ea typeface="ＭＳ Ｐゴシック" pitchFamily="34" charset="-128"/>
              </a:rPr>
              <a:t>In summary, the purpose of Clinical Process Redesign is to improve the safety, efficiency and overall quality of health care. Meaningful use of Health IT can help do this. The Practice Workflow and Information Management Redesign Specialist role helps practices improve the safety, efficiency and overall quality of care by leveraging Health IT.  The Practice Workflow and Information Management Redesign Specialist role:</a:t>
            </a:r>
          </a:p>
          <a:p>
            <a:pPr marL="174296" indent="-174296" eaLnBrk="1" hangingPunct="1">
              <a:buFont typeface="Arial" pitchFamily="34" charset="0"/>
              <a:buChar char="•"/>
              <a:defRPr/>
            </a:pPr>
            <a:r>
              <a:rPr lang="en-US" dirty="0">
                <a:ea typeface="ＭＳ Ｐゴシック" pitchFamily="34" charset="-128"/>
              </a:rPr>
              <a:t>Documents context and process so that it can be analyzed,</a:t>
            </a:r>
          </a:p>
          <a:p>
            <a:pPr marL="174296" indent="-174296" eaLnBrk="1" hangingPunct="1">
              <a:buFont typeface="Arial" pitchFamily="34" charset="0"/>
              <a:buChar char="•"/>
              <a:defRPr/>
            </a:pPr>
            <a:r>
              <a:rPr lang="en-US" dirty="0">
                <a:ea typeface="ＭＳ Ｐゴシック" pitchFamily="34" charset="-128"/>
              </a:rPr>
              <a:t>Analyzes process,</a:t>
            </a:r>
          </a:p>
          <a:p>
            <a:pPr marL="174296" indent="-174296" eaLnBrk="1" hangingPunct="1">
              <a:buFont typeface="Arial" pitchFamily="34" charset="0"/>
              <a:buChar char="•"/>
              <a:defRPr/>
            </a:pPr>
            <a:r>
              <a:rPr lang="en-US" dirty="0">
                <a:ea typeface="ＭＳ Ｐゴシック" pitchFamily="34" charset="-128"/>
              </a:rPr>
              <a:t>Recommends redesign options, including opportunities to leverage Health IT,</a:t>
            </a:r>
          </a:p>
          <a:p>
            <a:pPr marL="174296" indent="-174296" eaLnBrk="1" hangingPunct="1">
              <a:buFont typeface="Arial" pitchFamily="34" charset="0"/>
              <a:buChar char="•"/>
              <a:defRPr/>
            </a:pPr>
            <a:r>
              <a:rPr lang="en-US" dirty="0">
                <a:ea typeface="ＭＳ Ｐゴシック" pitchFamily="34" charset="-128"/>
              </a:rPr>
              <a:t>Works with practices to implement redesigned processes, and</a:t>
            </a:r>
          </a:p>
          <a:p>
            <a:pPr marL="174296" indent="-174296" eaLnBrk="1" hangingPunct="1">
              <a:buFont typeface="Arial" pitchFamily="34" charset="0"/>
              <a:buChar char="•"/>
              <a:defRPr/>
            </a:pPr>
            <a:r>
              <a:rPr lang="en-US" dirty="0">
                <a:ea typeface="ＭＳ Ｐゴシック" pitchFamily="34" charset="-128"/>
              </a:rPr>
              <a:t>Evaluates, adjusts and maintains changes.</a:t>
            </a:r>
          </a:p>
          <a:p>
            <a:pPr eaLnBrk="1" hangingPunct="1">
              <a:defRPr/>
            </a:pPr>
            <a:endParaRPr lang="en-US" dirty="0">
              <a:ea typeface="ＭＳ Ｐゴシック" pitchFamily="34" charset="-128"/>
            </a:endParaRPr>
          </a:p>
          <a:p>
            <a:pPr eaLnBrk="1" hangingPunct="1">
              <a:defRPr/>
            </a:pPr>
            <a:r>
              <a:rPr lang="en-US" dirty="0">
                <a:ea typeface="ＭＳ Ｐゴシック" pitchFamily="34" charset="-128"/>
              </a:rPr>
              <a:t>The Specialist may do these things himself, or may teach groups of practices and facilitate groups to do the analysis and redesign themselves.</a:t>
            </a:r>
          </a:p>
          <a:p>
            <a:pPr>
              <a:defRPr/>
            </a:pPr>
            <a:endParaRPr lang="en-US" dirty="0">
              <a:ea typeface="ＭＳ Ｐゴシック" pitchFamily="34" charset="-128"/>
            </a:endParaRPr>
          </a:p>
        </p:txBody>
      </p:sp>
      <p:sp>
        <p:nvSpPr>
          <p:cNvPr id="74757"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55283" indent="-290493" eaLnBrk="0" hangingPunct="0">
              <a:defRPr>
                <a:solidFill>
                  <a:schemeClr val="tx1"/>
                </a:solidFill>
                <a:latin typeface="Arial" panose="020B0604020202020204" pitchFamily="34" charset="0"/>
                <a:ea typeface="ＭＳ Ｐゴシック" panose="020B0600070205080204" pitchFamily="34" charset="-128"/>
              </a:defRPr>
            </a:lvl2pPr>
            <a:lvl3pPr marL="1161974" indent="-232395" eaLnBrk="0" hangingPunct="0">
              <a:defRPr>
                <a:solidFill>
                  <a:schemeClr val="tx1"/>
                </a:solidFill>
                <a:latin typeface="Arial" panose="020B0604020202020204" pitchFamily="34" charset="0"/>
                <a:ea typeface="ＭＳ Ｐゴシック" panose="020B0600070205080204" pitchFamily="34" charset="-128"/>
              </a:defRPr>
            </a:lvl3pPr>
            <a:lvl4pPr marL="1626763" indent="-232395" eaLnBrk="0" hangingPunct="0">
              <a:defRPr>
                <a:solidFill>
                  <a:schemeClr val="tx1"/>
                </a:solidFill>
                <a:latin typeface="Arial" panose="020B0604020202020204" pitchFamily="34" charset="0"/>
                <a:ea typeface="ＭＳ Ｐゴシック" panose="020B0600070205080204" pitchFamily="34" charset="-128"/>
              </a:defRPr>
            </a:lvl4pPr>
            <a:lvl5pPr marL="2091553" indent="-232395" eaLnBrk="0" hangingPunct="0">
              <a:defRPr>
                <a:solidFill>
                  <a:schemeClr val="tx1"/>
                </a:solidFill>
                <a:latin typeface="Arial" panose="020B0604020202020204" pitchFamily="34" charset="0"/>
                <a:ea typeface="ＭＳ Ｐゴシック" panose="020B0600070205080204" pitchFamily="34" charset="-128"/>
              </a:defRPr>
            </a:lvl5pPr>
            <a:lvl6pPr marL="2556342" indent="-232395"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3021132" indent="-232395"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85921" indent="-232395"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950711" indent="-232395"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fld id="{69407A7A-F14A-4AA6-B0E3-C52CD1E9B3D8}" type="slidenum">
              <a:rPr lang="en-US" altLang="en-US"/>
              <a:pPr eaLnBrk="1" hangingPunct="1"/>
              <a:t>16</a:t>
            </a:fld>
            <a:endParaRPr lang="en-US" altLang="en-US"/>
          </a:p>
        </p:txBody>
      </p:sp>
    </p:spTree>
    <p:extLst>
      <p:ext uri="{BB962C8B-B14F-4D97-AF65-F5344CB8AC3E}">
        <p14:creationId xmlns:p14="http://schemas.microsoft.com/office/powerpoint/2010/main" val="108121224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577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a:ea typeface="ＭＳ Ｐゴシック" panose="020B0600070205080204" pitchFamily="34" charset="-128"/>
              </a:rPr>
              <a:t>No audio.</a:t>
            </a:r>
          </a:p>
        </p:txBody>
      </p:sp>
      <p:sp>
        <p:nvSpPr>
          <p:cNvPr id="75781"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55283" indent="-290493" eaLnBrk="0" hangingPunct="0">
              <a:defRPr>
                <a:solidFill>
                  <a:schemeClr val="tx1"/>
                </a:solidFill>
                <a:latin typeface="Arial" panose="020B0604020202020204" pitchFamily="34" charset="0"/>
                <a:ea typeface="ＭＳ Ｐゴシック" panose="020B0600070205080204" pitchFamily="34" charset="-128"/>
              </a:defRPr>
            </a:lvl2pPr>
            <a:lvl3pPr marL="1161974" indent="-232395" eaLnBrk="0" hangingPunct="0">
              <a:defRPr>
                <a:solidFill>
                  <a:schemeClr val="tx1"/>
                </a:solidFill>
                <a:latin typeface="Arial" panose="020B0604020202020204" pitchFamily="34" charset="0"/>
                <a:ea typeface="ＭＳ Ｐゴシック" panose="020B0600070205080204" pitchFamily="34" charset="-128"/>
              </a:defRPr>
            </a:lvl3pPr>
            <a:lvl4pPr marL="1626763" indent="-232395" eaLnBrk="0" hangingPunct="0">
              <a:defRPr>
                <a:solidFill>
                  <a:schemeClr val="tx1"/>
                </a:solidFill>
                <a:latin typeface="Arial" panose="020B0604020202020204" pitchFamily="34" charset="0"/>
                <a:ea typeface="ＭＳ Ｐゴシック" panose="020B0600070205080204" pitchFamily="34" charset="-128"/>
              </a:defRPr>
            </a:lvl4pPr>
            <a:lvl5pPr marL="2091553" indent="-232395" eaLnBrk="0" hangingPunct="0">
              <a:defRPr>
                <a:solidFill>
                  <a:schemeClr val="tx1"/>
                </a:solidFill>
                <a:latin typeface="Arial" panose="020B0604020202020204" pitchFamily="34" charset="0"/>
                <a:ea typeface="ＭＳ Ｐゴシック" panose="020B0600070205080204" pitchFamily="34" charset="-128"/>
              </a:defRPr>
            </a:lvl5pPr>
            <a:lvl6pPr marL="2556342" indent="-232395"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3021132" indent="-232395"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85921" indent="-232395"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950711" indent="-232395"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fld id="{8ACE544C-3AC3-4A9F-8C3D-A0F6E3FFD397}" type="slidenum">
              <a:rPr lang="en-US" altLang="en-US"/>
              <a:pPr eaLnBrk="1" hangingPunct="1"/>
              <a:t>17</a:t>
            </a:fld>
            <a:endParaRPr lang="en-US" altLang="en-US"/>
          </a:p>
        </p:txBody>
      </p:sp>
    </p:spTree>
    <p:extLst>
      <p:ext uri="{BB962C8B-B14F-4D97-AF65-F5344CB8AC3E}">
        <p14:creationId xmlns:p14="http://schemas.microsoft.com/office/powerpoint/2010/main" val="412431651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45010">
              <a:defRPr/>
            </a:pPr>
            <a:r>
              <a:rPr lang="en-US" dirty="0"/>
              <a:t>No audio</a:t>
            </a:r>
          </a:p>
        </p:txBody>
      </p:sp>
      <p:sp>
        <p:nvSpPr>
          <p:cNvPr id="5" name="Slide Number Placeholder 4"/>
          <p:cNvSpPr>
            <a:spLocks noGrp="1"/>
          </p:cNvSpPr>
          <p:nvPr>
            <p:ph type="sldNum" sz="quarter" idx="11"/>
          </p:nvPr>
        </p:nvSpPr>
        <p:spPr/>
        <p:txBody>
          <a:bodyPr/>
          <a:lstStyle/>
          <a:p>
            <a:fld id="{BC67021A-487C-4D8E-B66A-9A323BD1E9A7}" type="slidenum">
              <a:rPr lang="en-US" altLang="en-US" smtClean="0"/>
              <a:pPr/>
              <a:t>18</a:t>
            </a:fld>
            <a:endParaRPr lang="en-US" altLang="en-US" dirty="0"/>
          </a:p>
        </p:txBody>
      </p:sp>
    </p:spTree>
    <p:extLst>
      <p:ext uri="{BB962C8B-B14F-4D97-AF65-F5344CB8AC3E}">
        <p14:creationId xmlns:p14="http://schemas.microsoft.com/office/powerpoint/2010/main" val="360145504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6083" name="Notes Placeholder 2"/>
          <p:cNvSpPr>
            <a:spLocks noGrp="1"/>
          </p:cNvSpPr>
          <p:nvPr>
            <p:ph type="body" idx="1"/>
          </p:nvPr>
        </p:nvSpPr>
        <p:spPr bwMode="auto">
          <a:extLst/>
        </p:spPr>
        <p:txBody>
          <a:bodyPr wrap="square" numCol="1" anchor="t" anchorCtr="0" compatLnSpc="1">
            <a:prstTxWarp prst="textNoShape">
              <a:avLst/>
            </a:prstTxWarp>
          </a:bodyPr>
          <a:lstStyle/>
          <a:p>
            <a:pPr eaLnBrk="1" hangingPunct="1">
              <a:lnSpc>
                <a:spcPct val="110000"/>
              </a:lnSpc>
              <a:defRPr/>
            </a:pPr>
            <a:r>
              <a:rPr lang="en-US" dirty="0"/>
              <a:t>The objectives for </a:t>
            </a:r>
            <a:r>
              <a:rPr lang="en-US" b="1" dirty="0" smtClean="0"/>
              <a:t>Lecture b</a:t>
            </a:r>
            <a:r>
              <a:rPr lang="en-US" dirty="0" smtClean="0"/>
              <a:t> </a:t>
            </a:r>
            <a:r>
              <a:rPr lang="en-US" dirty="0"/>
              <a:t>are to:</a:t>
            </a:r>
            <a:endParaRPr lang="en-US" sz="800" dirty="0"/>
          </a:p>
          <a:p>
            <a:pPr marL="228600" indent="-228600" eaLnBrk="1" hangingPunct="1">
              <a:lnSpc>
                <a:spcPct val="90000"/>
              </a:lnSpc>
              <a:buFont typeface="+mj-lt"/>
              <a:buAutoNum type="arabicPeriod"/>
            </a:pPr>
            <a:r>
              <a:rPr lang="en-US" altLang="en-US" dirty="0">
                <a:ea typeface="ＭＳ Ｐゴシック" panose="020B0600070205080204" pitchFamily="34" charset="-128"/>
              </a:rPr>
              <a:t>Describe the purpose of process improvement in the clinical setting. </a:t>
            </a:r>
          </a:p>
          <a:p>
            <a:pPr marL="228600" indent="-228600" eaLnBrk="1" hangingPunct="1">
              <a:lnSpc>
                <a:spcPct val="90000"/>
              </a:lnSpc>
              <a:buFont typeface="+mj-lt"/>
              <a:buAutoNum type="arabicPeriod"/>
            </a:pPr>
            <a:r>
              <a:rPr lang="en-US" altLang="en-US" dirty="0">
                <a:ea typeface="ＭＳ Ｐゴシック" panose="020B0600070205080204" pitchFamily="34" charset="-128"/>
              </a:rPr>
              <a:t>Identify the components of clinical workflow. </a:t>
            </a:r>
          </a:p>
          <a:p>
            <a:pPr marL="228600" indent="-228600" eaLnBrk="1" hangingPunct="1">
              <a:lnSpc>
                <a:spcPct val="90000"/>
              </a:lnSpc>
              <a:buFont typeface="+mj-lt"/>
              <a:buAutoNum type="arabicPeriod"/>
            </a:pPr>
            <a:r>
              <a:rPr lang="en-US" altLang="en-US" dirty="0">
                <a:ea typeface="ＭＳ Ｐゴシック" panose="020B0600070205080204" pitchFamily="34" charset="-128"/>
              </a:rPr>
              <a:t>Describe the unique aspects of health care which add complexity to workflow process improvement</a:t>
            </a:r>
          </a:p>
          <a:p>
            <a:pPr marL="228600" indent="-228600" eaLnBrk="1" hangingPunct="1">
              <a:lnSpc>
                <a:spcPct val="90000"/>
              </a:lnSpc>
              <a:buFont typeface="+mj-lt"/>
              <a:buAutoNum type="arabicPeriod"/>
            </a:pPr>
            <a:r>
              <a:rPr lang="en-US" altLang="en-US" dirty="0">
                <a:ea typeface="ＭＳ Ｐゴシック" panose="020B0600070205080204" pitchFamily="34" charset="-128"/>
              </a:rPr>
              <a:t>Identify the benefits of health care workflow process improvement and the priorities to consider when implementing changes</a:t>
            </a:r>
            <a:endParaRPr lang="en-US" dirty="0">
              <a:ea typeface="ＭＳ Ｐゴシック" pitchFamily="34" charset="-128"/>
            </a:endParaRPr>
          </a:p>
        </p:txBody>
      </p:sp>
      <p:sp>
        <p:nvSpPr>
          <p:cNvPr id="46085"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55283" indent="-290493" eaLnBrk="0" hangingPunct="0">
              <a:defRPr>
                <a:solidFill>
                  <a:schemeClr val="tx1"/>
                </a:solidFill>
                <a:latin typeface="Arial" panose="020B0604020202020204" pitchFamily="34" charset="0"/>
                <a:ea typeface="ＭＳ Ｐゴシック" panose="020B0600070205080204" pitchFamily="34" charset="-128"/>
              </a:defRPr>
            </a:lvl2pPr>
            <a:lvl3pPr marL="1161974" indent="-232395" eaLnBrk="0" hangingPunct="0">
              <a:defRPr>
                <a:solidFill>
                  <a:schemeClr val="tx1"/>
                </a:solidFill>
                <a:latin typeface="Arial" panose="020B0604020202020204" pitchFamily="34" charset="0"/>
                <a:ea typeface="ＭＳ Ｐゴシック" panose="020B0600070205080204" pitchFamily="34" charset="-128"/>
              </a:defRPr>
            </a:lvl3pPr>
            <a:lvl4pPr marL="1626763" indent="-232395" eaLnBrk="0" hangingPunct="0">
              <a:defRPr>
                <a:solidFill>
                  <a:schemeClr val="tx1"/>
                </a:solidFill>
                <a:latin typeface="Arial" panose="020B0604020202020204" pitchFamily="34" charset="0"/>
                <a:ea typeface="ＭＳ Ｐゴシック" panose="020B0600070205080204" pitchFamily="34" charset="-128"/>
              </a:defRPr>
            </a:lvl4pPr>
            <a:lvl5pPr marL="2091553" indent="-232395" eaLnBrk="0" hangingPunct="0">
              <a:defRPr>
                <a:solidFill>
                  <a:schemeClr val="tx1"/>
                </a:solidFill>
                <a:latin typeface="Arial" panose="020B0604020202020204" pitchFamily="34" charset="0"/>
                <a:ea typeface="ＭＳ Ｐゴシック" panose="020B0600070205080204" pitchFamily="34" charset="-128"/>
              </a:defRPr>
            </a:lvl5pPr>
            <a:lvl6pPr marL="2556342" indent="-232395"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3021132" indent="-232395"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85921" indent="-232395"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950711" indent="-232395"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fld id="{C375B4B4-E09C-4B5F-AFBA-3182CF99C768}" type="slidenum">
              <a:rPr lang="en-US" altLang="en-US"/>
              <a:pPr eaLnBrk="1" hangingPunct="1"/>
              <a:t>2</a:t>
            </a:fld>
            <a:endParaRPr lang="en-US" altLang="en-US"/>
          </a:p>
        </p:txBody>
      </p:sp>
    </p:spTree>
    <p:extLst>
      <p:ext uri="{BB962C8B-B14F-4D97-AF65-F5344CB8AC3E}">
        <p14:creationId xmlns:p14="http://schemas.microsoft.com/office/powerpoint/2010/main" val="393126130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017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a:ea typeface="ＭＳ Ｐゴシック" panose="020B0600070205080204" pitchFamily="34" charset="-128"/>
              </a:rPr>
              <a:t>The main focus of this </a:t>
            </a:r>
            <a:r>
              <a:rPr lang="en-US" altLang="en-US" dirty="0" smtClean="0">
                <a:ea typeface="ＭＳ Ｐゴシック" panose="020B0600070205080204" pitchFamily="34" charset="-128"/>
              </a:rPr>
              <a:t>component </a:t>
            </a:r>
            <a:r>
              <a:rPr lang="en-US" altLang="en-US" dirty="0">
                <a:ea typeface="ＭＳ Ｐゴシック" panose="020B0600070205080204" pitchFamily="34" charset="-128"/>
              </a:rPr>
              <a:t>is workflow. Recall, a workflow is a process, it includes activities, entities (people or things that take part in the activities), and criteria that specify the order, priority and timing of the steps. Choices and decisions as well as the information needs are specified. Often, the physical location where the task occurs or proximity to performance locations of other activities need to be considered. All of these things together comprise workflow.</a:t>
            </a:r>
          </a:p>
          <a:p>
            <a:endParaRPr lang="en-US" altLang="en-US" dirty="0">
              <a:ea typeface="ＭＳ Ｐゴシック" panose="020B0600070205080204" pitchFamily="34" charset="-128"/>
            </a:endParaRPr>
          </a:p>
        </p:txBody>
      </p:sp>
      <p:sp>
        <p:nvSpPr>
          <p:cNvPr id="50181"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55283" indent="-290493" eaLnBrk="0" hangingPunct="0">
              <a:defRPr>
                <a:solidFill>
                  <a:schemeClr val="tx1"/>
                </a:solidFill>
                <a:latin typeface="Arial" panose="020B0604020202020204" pitchFamily="34" charset="0"/>
                <a:ea typeface="ＭＳ Ｐゴシック" panose="020B0600070205080204" pitchFamily="34" charset="-128"/>
              </a:defRPr>
            </a:lvl2pPr>
            <a:lvl3pPr marL="1161974" indent="-232395" eaLnBrk="0" hangingPunct="0">
              <a:defRPr>
                <a:solidFill>
                  <a:schemeClr val="tx1"/>
                </a:solidFill>
                <a:latin typeface="Arial" panose="020B0604020202020204" pitchFamily="34" charset="0"/>
                <a:ea typeface="ＭＳ Ｐゴシック" panose="020B0600070205080204" pitchFamily="34" charset="-128"/>
              </a:defRPr>
            </a:lvl3pPr>
            <a:lvl4pPr marL="1626763" indent="-232395" eaLnBrk="0" hangingPunct="0">
              <a:defRPr>
                <a:solidFill>
                  <a:schemeClr val="tx1"/>
                </a:solidFill>
                <a:latin typeface="Arial" panose="020B0604020202020204" pitchFamily="34" charset="0"/>
                <a:ea typeface="ＭＳ Ｐゴシック" panose="020B0600070205080204" pitchFamily="34" charset="-128"/>
              </a:defRPr>
            </a:lvl4pPr>
            <a:lvl5pPr marL="2091553" indent="-232395" eaLnBrk="0" hangingPunct="0">
              <a:defRPr>
                <a:solidFill>
                  <a:schemeClr val="tx1"/>
                </a:solidFill>
                <a:latin typeface="Arial" panose="020B0604020202020204" pitchFamily="34" charset="0"/>
                <a:ea typeface="ＭＳ Ｐゴシック" panose="020B0600070205080204" pitchFamily="34" charset="-128"/>
              </a:defRPr>
            </a:lvl5pPr>
            <a:lvl6pPr marL="2556342" indent="-232395"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3021132" indent="-232395"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85921" indent="-232395"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950711" indent="-232395"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fld id="{A5E12A83-FB3E-49CD-8556-AEFA78D34C39}" type="slidenum">
              <a:rPr lang="en-US" altLang="en-US"/>
              <a:pPr eaLnBrk="1" hangingPunct="1"/>
              <a:t>3</a:t>
            </a:fld>
            <a:endParaRPr lang="en-US" altLang="en-US"/>
          </a:p>
        </p:txBody>
      </p:sp>
    </p:spTree>
    <p:extLst>
      <p:ext uri="{BB962C8B-B14F-4D97-AF65-F5344CB8AC3E}">
        <p14:creationId xmlns:p14="http://schemas.microsoft.com/office/powerpoint/2010/main" val="309714893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0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ea typeface="ＭＳ Ｐゴシック" panose="020B0600070205080204" pitchFamily="34" charset="-128"/>
              </a:rPr>
              <a:t>A </a:t>
            </a:r>
            <a:r>
              <a:rPr lang="en-US" altLang="en-US" dirty="0">
                <a:ea typeface="ＭＳ Ｐゴシック" panose="020B0600070205080204" pitchFamily="34" charset="-128"/>
              </a:rPr>
              <a:t>patient visit to a provider’s office, can be broken down into their component processes; these processes are composed of more detailed activities. Examples of these activities in clinical care, listed here, include interaction with patients, physical assessment, ordering tests, making a diagnosis, developing a treatment plan, following-up on test results, etc. Successfully performing workflow analysis and process redesign in health care settings requires familiarity with common clinical activities, processes and how they vary in different clinical settings.  </a:t>
            </a:r>
          </a:p>
          <a:p>
            <a:endParaRPr lang="en-US" altLang="en-US" dirty="0">
              <a:ea typeface="ＭＳ Ｐゴシック" panose="020B0600070205080204" pitchFamily="34" charset="-128"/>
            </a:endParaRPr>
          </a:p>
        </p:txBody>
      </p:sp>
      <p:sp>
        <p:nvSpPr>
          <p:cNvPr id="51205"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55283" indent="-290493" eaLnBrk="0" hangingPunct="0">
              <a:defRPr>
                <a:solidFill>
                  <a:schemeClr val="tx1"/>
                </a:solidFill>
                <a:latin typeface="Arial" panose="020B0604020202020204" pitchFamily="34" charset="0"/>
                <a:ea typeface="ＭＳ Ｐゴシック" panose="020B0600070205080204" pitchFamily="34" charset="-128"/>
              </a:defRPr>
            </a:lvl2pPr>
            <a:lvl3pPr marL="1161974" indent="-232395" eaLnBrk="0" hangingPunct="0">
              <a:defRPr>
                <a:solidFill>
                  <a:schemeClr val="tx1"/>
                </a:solidFill>
                <a:latin typeface="Arial" panose="020B0604020202020204" pitchFamily="34" charset="0"/>
                <a:ea typeface="ＭＳ Ｐゴシック" panose="020B0600070205080204" pitchFamily="34" charset="-128"/>
              </a:defRPr>
            </a:lvl3pPr>
            <a:lvl4pPr marL="1626763" indent="-232395" eaLnBrk="0" hangingPunct="0">
              <a:defRPr>
                <a:solidFill>
                  <a:schemeClr val="tx1"/>
                </a:solidFill>
                <a:latin typeface="Arial" panose="020B0604020202020204" pitchFamily="34" charset="0"/>
                <a:ea typeface="ＭＳ Ｐゴシック" panose="020B0600070205080204" pitchFamily="34" charset="-128"/>
              </a:defRPr>
            </a:lvl4pPr>
            <a:lvl5pPr marL="2091553" indent="-232395" eaLnBrk="0" hangingPunct="0">
              <a:defRPr>
                <a:solidFill>
                  <a:schemeClr val="tx1"/>
                </a:solidFill>
                <a:latin typeface="Arial" panose="020B0604020202020204" pitchFamily="34" charset="0"/>
                <a:ea typeface="ＭＳ Ｐゴシック" panose="020B0600070205080204" pitchFamily="34" charset="-128"/>
              </a:defRPr>
            </a:lvl5pPr>
            <a:lvl6pPr marL="2556342" indent="-232395"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3021132" indent="-232395"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85921" indent="-232395"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950711" indent="-232395"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fld id="{94A34D88-BF43-4820-B722-9B626FE4501B}" type="slidenum">
              <a:rPr lang="en-US" altLang="en-US"/>
              <a:pPr eaLnBrk="1" hangingPunct="1"/>
              <a:t>4</a:t>
            </a:fld>
            <a:endParaRPr lang="en-US" altLang="en-US"/>
          </a:p>
        </p:txBody>
      </p:sp>
    </p:spTree>
    <p:extLst>
      <p:ext uri="{BB962C8B-B14F-4D97-AF65-F5344CB8AC3E}">
        <p14:creationId xmlns:p14="http://schemas.microsoft.com/office/powerpoint/2010/main" val="82119716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222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r>
              <a:rPr lang="en-US" altLang="en-US">
                <a:ea typeface="ＭＳ Ｐゴシック" panose="020B0600070205080204" pitchFamily="34" charset="-128"/>
              </a:rPr>
              <a:t>Clinical care also depends on administrative activities that are necessary for care.  They include scheduling, transportation, documentation, billing, food service, laundry, and maintaining an inventory of supplies. These activities that impact the workflow during a clinical encounter, e.g., a visit to a provider’s office, or the flow of the visit from the perspective of the patient or provider are often considered in workflow analysis and process redesign.</a:t>
            </a:r>
          </a:p>
          <a:p>
            <a:pPr eaLnBrk="1" hangingPunct="1"/>
            <a:endParaRPr lang="en-US" altLang="en-US">
              <a:ea typeface="ＭＳ Ｐゴシック" panose="020B0600070205080204" pitchFamily="34" charset="-128"/>
            </a:endParaRPr>
          </a:p>
        </p:txBody>
      </p:sp>
      <p:sp>
        <p:nvSpPr>
          <p:cNvPr id="52229"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55283" indent="-290493" eaLnBrk="0" hangingPunct="0">
              <a:defRPr>
                <a:solidFill>
                  <a:schemeClr val="tx1"/>
                </a:solidFill>
                <a:latin typeface="Arial" panose="020B0604020202020204" pitchFamily="34" charset="0"/>
                <a:ea typeface="ＭＳ Ｐゴシック" panose="020B0600070205080204" pitchFamily="34" charset="-128"/>
              </a:defRPr>
            </a:lvl2pPr>
            <a:lvl3pPr marL="1161974" indent="-232395" eaLnBrk="0" hangingPunct="0">
              <a:defRPr>
                <a:solidFill>
                  <a:schemeClr val="tx1"/>
                </a:solidFill>
                <a:latin typeface="Arial" panose="020B0604020202020204" pitchFamily="34" charset="0"/>
                <a:ea typeface="ＭＳ Ｐゴシック" panose="020B0600070205080204" pitchFamily="34" charset="-128"/>
              </a:defRPr>
            </a:lvl3pPr>
            <a:lvl4pPr marL="1626763" indent="-232395" eaLnBrk="0" hangingPunct="0">
              <a:defRPr>
                <a:solidFill>
                  <a:schemeClr val="tx1"/>
                </a:solidFill>
                <a:latin typeface="Arial" panose="020B0604020202020204" pitchFamily="34" charset="0"/>
                <a:ea typeface="ＭＳ Ｐゴシック" panose="020B0600070205080204" pitchFamily="34" charset="-128"/>
              </a:defRPr>
            </a:lvl4pPr>
            <a:lvl5pPr marL="2091553" indent="-232395" eaLnBrk="0" hangingPunct="0">
              <a:defRPr>
                <a:solidFill>
                  <a:schemeClr val="tx1"/>
                </a:solidFill>
                <a:latin typeface="Arial" panose="020B0604020202020204" pitchFamily="34" charset="0"/>
                <a:ea typeface="ＭＳ Ｐゴシック" panose="020B0600070205080204" pitchFamily="34" charset="-128"/>
              </a:defRPr>
            </a:lvl5pPr>
            <a:lvl6pPr marL="2556342" indent="-232395"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3021132" indent="-232395"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85921" indent="-232395"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950711" indent="-232395"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fld id="{2F2C7914-06A0-4A18-B1A7-FDEEF9348FF1}" type="slidenum">
              <a:rPr lang="en-US" altLang="en-US"/>
              <a:pPr eaLnBrk="1" hangingPunct="1"/>
              <a:t>5</a:t>
            </a:fld>
            <a:endParaRPr lang="en-US" altLang="en-US"/>
          </a:p>
        </p:txBody>
      </p:sp>
    </p:spTree>
    <p:extLst>
      <p:ext uri="{BB962C8B-B14F-4D97-AF65-F5344CB8AC3E}">
        <p14:creationId xmlns:p14="http://schemas.microsoft.com/office/powerpoint/2010/main" val="341202758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325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r>
              <a:rPr lang="en-US" altLang="en-US">
                <a:ea typeface="ＭＳ Ｐゴシック" panose="020B0600070205080204" pitchFamily="34" charset="-128"/>
              </a:rPr>
              <a:t>Single activities (also called tasks or steps) are grouped together, </a:t>
            </a:r>
            <a:r>
              <a:rPr lang="ja-JP" altLang="en-US">
                <a:ea typeface="ＭＳ Ｐゴシック" panose="020B0600070205080204" pitchFamily="34" charset="-128"/>
              </a:rPr>
              <a:t>“</a:t>
            </a:r>
            <a:r>
              <a:rPr lang="en-US" altLang="ja-JP">
                <a:ea typeface="ＭＳ Ｐゴシック" panose="020B0600070205080204" pitchFamily="34" charset="-128"/>
              </a:rPr>
              <a:t>grouped activities</a:t>
            </a:r>
            <a:r>
              <a:rPr lang="ja-JP" altLang="en-US">
                <a:ea typeface="ＭＳ Ｐゴシック" panose="020B0600070205080204" pitchFamily="34" charset="-128"/>
              </a:rPr>
              <a:t>”</a:t>
            </a:r>
            <a:r>
              <a:rPr lang="en-US" altLang="ja-JP">
                <a:ea typeface="ＭＳ Ｐゴシック" panose="020B0600070205080204" pitchFamily="34" charset="-128"/>
              </a:rPr>
              <a:t>  into processes. Some examples of activities grouped into processes include: Patient Admission, surgery, collecting lab specimens, etc.  </a:t>
            </a:r>
          </a:p>
          <a:p>
            <a:pPr eaLnBrk="1" hangingPunct="1"/>
            <a:endParaRPr lang="en-US" altLang="en-US">
              <a:ea typeface="ＭＳ Ｐゴシック" panose="020B0600070205080204" pitchFamily="34" charset="-128"/>
            </a:endParaRPr>
          </a:p>
          <a:p>
            <a:pPr eaLnBrk="1" hangingPunct="1"/>
            <a:r>
              <a:rPr lang="en-US" altLang="en-US">
                <a:ea typeface="ＭＳ Ｐゴシック" panose="020B0600070205080204" pitchFamily="34" charset="-128"/>
              </a:rPr>
              <a:t>The point is that steps in a process can be thought of in groups of smaller steps, or as individual steps.  The detail level at which one thinks about clinical workflow depends on the detail level that is needed.  For example, a professor teaching a new procedure to a resident will describe each single step.  However, the medical assistant scheduling the procedure for a patient will think of the procedure as one step, the procedure.</a:t>
            </a:r>
          </a:p>
          <a:p>
            <a:pPr eaLnBrk="1" hangingPunct="1"/>
            <a:endParaRPr lang="en-US" altLang="en-US">
              <a:ea typeface="ＭＳ Ｐゴシック" panose="020B0600070205080204" pitchFamily="34" charset="-128"/>
            </a:endParaRPr>
          </a:p>
          <a:p>
            <a:endParaRPr lang="en-US" altLang="en-US">
              <a:ea typeface="ＭＳ Ｐゴシック" panose="020B0600070205080204" pitchFamily="34" charset="-128"/>
            </a:endParaRPr>
          </a:p>
        </p:txBody>
      </p:sp>
      <p:sp>
        <p:nvSpPr>
          <p:cNvPr id="53253"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55283" indent="-290493" eaLnBrk="0" hangingPunct="0">
              <a:defRPr>
                <a:solidFill>
                  <a:schemeClr val="tx1"/>
                </a:solidFill>
                <a:latin typeface="Arial" panose="020B0604020202020204" pitchFamily="34" charset="0"/>
                <a:ea typeface="ＭＳ Ｐゴシック" panose="020B0600070205080204" pitchFamily="34" charset="-128"/>
              </a:defRPr>
            </a:lvl2pPr>
            <a:lvl3pPr marL="1161974" indent="-232395" eaLnBrk="0" hangingPunct="0">
              <a:defRPr>
                <a:solidFill>
                  <a:schemeClr val="tx1"/>
                </a:solidFill>
                <a:latin typeface="Arial" panose="020B0604020202020204" pitchFamily="34" charset="0"/>
                <a:ea typeface="ＭＳ Ｐゴシック" panose="020B0600070205080204" pitchFamily="34" charset="-128"/>
              </a:defRPr>
            </a:lvl3pPr>
            <a:lvl4pPr marL="1626763" indent="-232395" eaLnBrk="0" hangingPunct="0">
              <a:defRPr>
                <a:solidFill>
                  <a:schemeClr val="tx1"/>
                </a:solidFill>
                <a:latin typeface="Arial" panose="020B0604020202020204" pitchFamily="34" charset="0"/>
                <a:ea typeface="ＭＳ Ｐゴシック" panose="020B0600070205080204" pitchFamily="34" charset="-128"/>
              </a:defRPr>
            </a:lvl4pPr>
            <a:lvl5pPr marL="2091553" indent="-232395" eaLnBrk="0" hangingPunct="0">
              <a:defRPr>
                <a:solidFill>
                  <a:schemeClr val="tx1"/>
                </a:solidFill>
                <a:latin typeface="Arial" panose="020B0604020202020204" pitchFamily="34" charset="0"/>
                <a:ea typeface="ＭＳ Ｐゴシック" panose="020B0600070205080204" pitchFamily="34" charset="-128"/>
              </a:defRPr>
            </a:lvl5pPr>
            <a:lvl6pPr marL="2556342" indent="-232395"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3021132" indent="-232395"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85921" indent="-232395"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950711" indent="-232395"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fld id="{79295C2C-12B9-4A34-ABE4-78758E769440}" type="slidenum">
              <a:rPr lang="en-US" altLang="en-US"/>
              <a:pPr eaLnBrk="1" hangingPunct="1"/>
              <a:t>6</a:t>
            </a:fld>
            <a:endParaRPr lang="en-US" altLang="en-US"/>
          </a:p>
        </p:txBody>
      </p:sp>
    </p:spTree>
    <p:extLst>
      <p:ext uri="{BB962C8B-B14F-4D97-AF65-F5344CB8AC3E}">
        <p14:creationId xmlns:p14="http://schemas.microsoft.com/office/powerpoint/2010/main" val="78144011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427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a:ea typeface="ＭＳ Ｐゴシック" panose="020B0600070205080204" pitchFamily="34" charset="-128"/>
              </a:rPr>
              <a:t>There are several roles that are common to many health care practices. These include providers, (which can be physicians, physician assistants, nurse practitioners, and nurses), and allied health professionals. Allied Health professional roles are those “involved with the delivery of health or related services pertaining to the identification, evaluation and prevention of diseases and disorders; dietary and nutrition services; rehabilitation and health systems management, among others</a:t>
            </a:r>
            <a:r>
              <a:rPr lang="en-US" altLang="en-US" dirty="0" smtClean="0">
                <a:ea typeface="ＭＳ Ｐゴシック" panose="020B0600070205080204" pitchFamily="34" charset="-128"/>
              </a:rPr>
              <a:t>.” </a:t>
            </a:r>
            <a:r>
              <a:rPr lang="en-US" altLang="en-US" dirty="0">
                <a:ea typeface="ＭＳ Ｐゴシック" panose="020B0600070205080204" pitchFamily="34" charset="-128"/>
              </a:rPr>
              <a:t>(ASAHP, 2011).</a:t>
            </a:r>
            <a:r>
              <a:rPr lang="en-US" altLang="en-US" baseline="30000" dirty="0">
                <a:ea typeface="ＭＳ Ｐゴシック" panose="020B0600070205080204" pitchFamily="34" charset="-128"/>
              </a:rPr>
              <a:t> </a:t>
            </a:r>
            <a:r>
              <a:rPr lang="en-US" altLang="en-US" dirty="0">
                <a:ea typeface="ＭＳ Ｐゴシック" panose="020B0600070205080204" pitchFamily="34" charset="-128"/>
              </a:rPr>
              <a:t> </a:t>
            </a:r>
            <a:endParaRPr lang="en-US" altLang="en-US" dirty="0" smtClean="0">
              <a:ea typeface="ＭＳ Ｐゴシック" panose="020B0600070205080204" pitchFamily="34" charset="-128"/>
            </a:endParaRPr>
          </a:p>
          <a:p>
            <a:endParaRPr lang="en-US" altLang="en-US" dirty="0" smtClean="0">
              <a:ea typeface="ＭＳ Ｐゴシック" panose="020B0600070205080204" pitchFamily="34" charset="-128"/>
            </a:endParaRPr>
          </a:p>
          <a:p>
            <a:r>
              <a:rPr lang="en-US" altLang="en-US" dirty="0" smtClean="0">
                <a:ea typeface="ＭＳ Ｐゴシック" panose="020B0600070205080204" pitchFamily="34" charset="-128"/>
              </a:rPr>
              <a:t>While </a:t>
            </a:r>
            <a:r>
              <a:rPr lang="en-US" altLang="en-US" dirty="0">
                <a:ea typeface="ＭＳ Ｐゴシック" panose="020B0600070205080204" pitchFamily="34" charset="-128"/>
              </a:rPr>
              <a:t>the providers are licensed professionals, there can be overlap in the roles.  For example, the nurse may weigh the patient and take vital signs and a history, or these tasks may be performed by a medical assistant. </a:t>
            </a:r>
            <a:r>
              <a:rPr lang="en-US" altLang="en-US" dirty="0" smtClean="0">
                <a:ea typeface="ＭＳ Ｐゴシック" panose="020B0600070205080204" pitchFamily="34" charset="-128"/>
              </a:rPr>
              <a:t>Patient </a:t>
            </a:r>
            <a:r>
              <a:rPr lang="en-US" altLang="en-US" dirty="0">
                <a:ea typeface="ＭＳ Ｐゴシック" panose="020B0600070205080204" pitchFamily="34" charset="-128"/>
              </a:rPr>
              <a:t>education may be provided by any of the providers. Any of the providers or a phlebotomist may draw blood for lab tests.  Thus, when analyzing workflow, the role that performs a task must be clear. Clinics that perform outpatient procedures and hospitals tend to have more complex processes that involve even more roles.</a:t>
            </a:r>
          </a:p>
          <a:p>
            <a:endParaRPr lang="en-US" altLang="en-US" dirty="0">
              <a:ea typeface="ＭＳ Ｐゴシック" panose="020B0600070205080204" pitchFamily="34" charset="-128"/>
            </a:endParaRPr>
          </a:p>
        </p:txBody>
      </p:sp>
      <p:sp>
        <p:nvSpPr>
          <p:cNvPr id="54277"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55283" indent="-290493" eaLnBrk="0" hangingPunct="0">
              <a:defRPr>
                <a:solidFill>
                  <a:schemeClr val="tx1"/>
                </a:solidFill>
                <a:latin typeface="Arial" panose="020B0604020202020204" pitchFamily="34" charset="0"/>
                <a:ea typeface="ＭＳ Ｐゴシック" panose="020B0600070205080204" pitchFamily="34" charset="-128"/>
              </a:defRPr>
            </a:lvl2pPr>
            <a:lvl3pPr marL="1161974" indent="-232395" eaLnBrk="0" hangingPunct="0">
              <a:defRPr>
                <a:solidFill>
                  <a:schemeClr val="tx1"/>
                </a:solidFill>
                <a:latin typeface="Arial" panose="020B0604020202020204" pitchFamily="34" charset="0"/>
                <a:ea typeface="ＭＳ Ｐゴシック" panose="020B0600070205080204" pitchFamily="34" charset="-128"/>
              </a:defRPr>
            </a:lvl3pPr>
            <a:lvl4pPr marL="1626763" indent="-232395" eaLnBrk="0" hangingPunct="0">
              <a:defRPr>
                <a:solidFill>
                  <a:schemeClr val="tx1"/>
                </a:solidFill>
                <a:latin typeface="Arial" panose="020B0604020202020204" pitchFamily="34" charset="0"/>
                <a:ea typeface="ＭＳ Ｐゴシック" panose="020B0600070205080204" pitchFamily="34" charset="-128"/>
              </a:defRPr>
            </a:lvl4pPr>
            <a:lvl5pPr marL="2091553" indent="-232395" eaLnBrk="0" hangingPunct="0">
              <a:defRPr>
                <a:solidFill>
                  <a:schemeClr val="tx1"/>
                </a:solidFill>
                <a:latin typeface="Arial" panose="020B0604020202020204" pitchFamily="34" charset="0"/>
                <a:ea typeface="ＭＳ Ｐゴシック" panose="020B0600070205080204" pitchFamily="34" charset="-128"/>
              </a:defRPr>
            </a:lvl5pPr>
            <a:lvl6pPr marL="2556342" indent="-232395"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3021132" indent="-232395"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85921" indent="-232395"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950711" indent="-232395"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fld id="{C8664A0D-C2F2-4422-B933-7FCC8859120B}" type="slidenum">
              <a:rPr lang="en-US" altLang="en-US"/>
              <a:pPr eaLnBrk="1" hangingPunct="1"/>
              <a:t>7</a:t>
            </a:fld>
            <a:endParaRPr lang="en-US" altLang="en-US"/>
          </a:p>
        </p:txBody>
      </p:sp>
    </p:spTree>
    <p:extLst>
      <p:ext uri="{BB962C8B-B14F-4D97-AF65-F5344CB8AC3E}">
        <p14:creationId xmlns:p14="http://schemas.microsoft.com/office/powerpoint/2010/main" val="224963981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529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r>
              <a:rPr lang="en-US" altLang="en-US" dirty="0" smtClean="0">
                <a:ea typeface="ＭＳ Ｐゴシック" panose="020B0600070205080204" pitchFamily="34" charset="-128"/>
              </a:rPr>
              <a:t>The </a:t>
            </a:r>
            <a:r>
              <a:rPr lang="en-US" altLang="en-US" dirty="0">
                <a:ea typeface="ＭＳ Ｐゴシック" panose="020B0600070205080204" pitchFamily="34" charset="-128"/>
              </a:rPr>
              <a:t>physical layout of a clinic can impact </a:t>
            </a:r>
            <a:r>
              <a:rPr lang="en-US" altLang="en-US" dirty="0" smtClean="0">
                <a:ea typeface="ＭＳ Ｐゴシック" panose="020B0600070205080204" pitchFamily="34" charset="-128"/>
              </a:rPr>
              <a:t>workflow because it determines</a:t>
            </a:r>
            <a:r>
              <a:rPr lang="en-US" altLang="en-US" baseline="0" dirty="0" smtClean="0">
                <a:ea typeface="ＭＳ Ｐゴシック" panose="020B0600070205080204" pitchFamily="34" charset="-128"/>
              </a:rPr>
              <a:t> where tasks are performed</a:t>
            </a:r>
            <a:r>
              <a:rPr lang="en-US" altLang="en-US" dirty="0" smtClean="0">
                <a:ea typeface="ＭＳ Ｐゴシック" panose="020B0600070205080204" pitchFamily="34" charset="-128"/>
              </a:rPr>
              <a:t>.  </a:t>
            </a:r>
            <a:r>
              <a:rPr lang="en-US" altLang="en-US" dirty="0">
                <a:ea typeface="ＭＳ Ｐゴシック" panose="020B0600070205080204" pitchFamily="34" charset="-128"/>
              </a:rPr>
              <a:t>For example, can the patients be weighed on the way to the exam room, or must they go past the exam room, get weighed, then come back, creating more hallway traffic? If patients must walk down the hallway, do they pass other patients, or pass procedure rooms?  Do patients have to walk past exam rooms or back through the waiting room to leave the clinic?  Are printers and copiers located conveniently for clinic staff who need them?</a:t>
            </a:r>
          </a:p>
          <a:p>
            <a:pPr eaLnBrk="1" hangingPunct="1"/>
            <a:endParaRPr lang="en-US" altLang="en-US" dirty="0">
              <a:ea typeface="ＭＳ Ｐゴシック" panose="020B0600070205080204" pitchFamily="34" charset="-128"/>
            </a:endParaRPr>
          </a:p>
          <a:p>
            <a:pPr eaLnBrk="1" hangingPunct="1"/>
            <a:r>
              <a:rPr lang="en-US" altLang="en-US" dirty="0">
                <a:ea typeface="ＭＳ Ｐゴシック" panose="020B0600070205080204" pitchFamily="34" charset="-128"/>
              </a:rPr>
              <a:t>While changes in the physical layout of a clinic may not be feasible as part of process redesign, layout and its impact on physical workflow must be taken into account.</a:t>
            </a:r>
          </a:p>
          <a:p>
            <a:pPr eaLnBrk="1" hangingPunct="1"/>
            <a:endParaRPr lang="en-US" altLang="en-US" dirty="0">
              <a:ea typeface="ＭＳ Ｐゴシック" panose="020B0600070205080204" pitchFamily="34" charset="-128"/>
            </a:endParaRPr>
          </a:p>
          <a:p>
            <a:endParaRPr lang="en-US" altLang="en-US" dirty="0">
              <a:ea typeface="ＭＳ Ｐゴシック" panose="020B0600070205080204" pitchFamily="34" charset="-128"/>
            </a:endParaRPr>
          </a:p>
        </p:txBody>
      </p:sp>
      <p:sp>
        <p:nvSpPr>
          <p:cNvPr id="55301"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55283" indent="-290493" eaLnBrk="0" hangingPunct="0">
              <a:defRPr>
                <a:solidFill>
                  <a:schemeClr val="tx1"/>
                </a:solidFill>
                <a:latin typeface="Arial" panose="020B0604020202020204" pitchFamily="34" charset="0"/>
                <a:ea typeface="ＭＳ Ｐゴシック" panose="020B0600070205080204" pitchFamily="34" charset="-128"/>
              </a:defRPr>
            </a:lvl2pPr>
            <a:lvl3pPr marL="1161974" indent="-232395" eaLnBrk="0" hangingPunct="0">
              <a:defRPr>
                <a:solidFill>
                  <a:schemeClr val="tx1"/>
                </a:solidFill>
                <a:latin typeface="Arial" panose="020B0604020202020204" pitchFamily="34" charset="0"/>
                <a:ea typeface="ＭＳ Ｐゴシック" panose="020B0600070205080204" pitchFamily="34" charset="-128"/>
              </a:defRPr>
            </a:lvl3pPr>
            <a:lvl4pPr marL="1626763" indent="-232395" eaLnBrk="0" hangingPunct="0">
              <a:defRPr>
                <a:solidFill>
                  <a:schemeClr val="tx1"/>
                </a:solidFill>
                <a:latin typeface="Arial" panose="020B0604020202020204" pitchFamily="34" charset="0"/>
                <a:ea typeface="ＭＳ Ｐゴシック" panose="020B0600070205080204" pitchFamily="34" charset="-128"/>
              </a:defRPr>
            </a:lvl4pPr>
            <a:lvl5pPr marL="2091553" indent="-232395" eaLnBrk="0" hangingPunct="0">
              <a:defRPr>
                <a:solidFill>
                  <a:schemeClr val="tx1"/>
                </a:solidFill>
                <a:latin typeface="Arial" panose="020B0604020202020204" pitchFamily="34" charset="0"/>
                <a:ea typeface="ＭＳ Ｐゴシック" panose="020B0600070205080204" pitchFamily="34" charset="-128"/>
              </a:defRPr>
            </a:lvl5pPr>
            <a:lvl6pPr marL="2556342" indent="-232395"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3021132" indent="-232395"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85921" indent="-232395"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950711" indent="-232395"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fld id="{4F2BD431-2DA9-4C21-B533-5B395EB9A5C6}" type="slidenum">
              <a:rPr lang="en-US" altLang="en-US"/>
              <a:pPr eaLnBrk="1" hangingPunct="1"/>
              <a:t>8</a:t>
            </a:fld>
            <a:endParaRPr lang="en-US" altLang="en-US"/>
          </a:p>
        </p:txBody>
      </p:sp>
    </p:spTree>
    <p:extLst>
      <p:ext uri="{BB962C8B-B14F-4D97-AF65-F5344CB8AC3E}">
        <p14:creationId xmlns:p14="http://schemas.microsoft.com/office/powerpoint/2010/main" val="213784758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632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a:ea typeface="ＭＳ Ｐゴシック" panose="020B0600070205080204" pitchFamily="34" charset="-128"/>
              </a:rPr>
              <a:t>Health care is an information-intensive endeavor, and information needs are an important part of workflow.  For example, </a:t>
            </a:r>
            <a:r>
              <a:rPr lang="en-US" altLang="en-US" dirty="0" smtClean="0">
                <a:ea typeface="ＭＳ Ｐゴシック" panose="020B0600070205080204" pitchFamily="34" charset="-128"/>
              </a:rPr>
              <a:t>one</a:t>
            </a:r>
            <a:r>
              <a:rPr lang="en-US" altLang="en-US" baseline="0" dirty="0" smtClean="0">
                <a:ea typeface="ＭＳ Ｐゴシック" panose="020B0600070205080204" pitchFamily="34" charset="-128"/>
              </a:rPr>
              <a:t> of the Meaningful User requirements is to m</a:t>
            </a:r>
            <a:r>
              <a:rPr lang="en-US" altLang="en-US" dirty="0" smtClean="0">
                <a:ea typeface="ＭＳ Ｐゴシック" panose="020B0600070205080204" pitchFamily="34" charset="-128"/>
              </a:rPr>
              <a:t>aintain an active </a:t>
            </a:r>
            <a:r>
              <a:rPr lang="en-US" altLang="en-US" dirty="0">
                <a:ea typeface="ＭＳ Ｐゴシック" panose="020B0600070205080204" pitchFamily="34" charset="-128"/>
              </a:rPr>
              <a:t>medication </a:t>
            </a:r>
            <a:r>
              <a:rPr lang="en-US" altLang="en-US" dirty="0" smtClean="0">
                <a:ea typeface="ＭＳ Ｐゴシック" panose="020B0600070205080204" pitchFamily="34" charset="-128"/>
              </a:rPr>
              <a:t>list for patients, meaning </a:t>
            </a:r>
            <a:r>
              <a:rPr lang="en-US" altLang="en-US" dirty="0">
                <a:ea typeface="ＭＳ Ｐゴシック" panose="020B0600070205080204" pitchFamily="34" charset="-128"/>
              </a:rPr>
              <a:t>providers are required to reconcile the information they have about medications a patient is taking at each visit</a:t>
            </a:r>
            <a:r>
              <a:rPr lang="en-US" altLang="en-US" dirty="0" smtClean="0">
                <a:ea typeface="ＭＳ Ｐゴシック" panose="020B0600070205080204" pitchFamily="34" charset="-128"/>
              </a:rPr>
              <a:t>. </a:t>
            </a:r>
            <a:r>
              <a:rPr lang="en-US" altLang="en-US" dirty="0">
                <a:ea typeface="ＭＳ Ｐゴシック" panose="020B0600070205080204" pitchFamily="34" charset="-128"/>
              </a:rPr>
              <a:t>This requires that the patient knows what medications he takes, and that the provider can both access the records of medications that the patient is on AS WELL AS be able to update that list. </a:t>
            </a:r>
            <a:r>
              <a:rPr lang="en-US" altLang="en-US" dirty="0" smtClean="0">
                <a:ea typeface="ＭＳ Ｐゴシック" panose="020B0600070205080204" pitchFamily="34" charset="-128"/>
              </a:rPr>
              <a:t>In this</a:t>
            </a:r>
            <a:r>
              <a:rPr lang="en-US" altLang="en-US" baseline="0" dirty="0" smtClean="0">
                <a:ea typeface="ＭＳ Ｐゴシック" panose="020B0600070205080204" pitchFamily="34" charset="-128"/>
              </a:rPr>
              <a:t> situation, to better meet the patient and provider needs, this process could be improved by providing the patient information before their visit. The provider could give the patient a blank form to complete at home while they have ready access to their medications, or a pre-filled form with their medications that the doctor has on record. </a:t>
            </a:r>
            <a:endParaRPr lang="en-US" altLang="en-US" dirty="0">
              <a:ea typeface="ＭＳ Ｐゴシック" panose="020B0600070205080204" pitchFamily="34" charset="-128"/>
            </a:endParaRPr>
          </a:p>
        </p:txBody>
      </p:sp>
      <p:sp>
        <p:nvSpPr>
          <p:cNvPr id="56325"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55283" indent="-290493" eaLnBrk="0" hangingPunct="0">
              <a:defRPr>
                <a:solidFill>
                  <a:schemeClr val="tx1"/>
                </a:solidFill>
                <a:latin typeface="Arial" panose="020B0604020202020204" pitchFamily="34" charset="0"/>
                <a:ea typeface="ＭＳ Ｐゴシック" panose="020B0600070205080204" pitchFamily="34" charset="-128"/>
              </a:defRPr>
            </a:lvl2pPr>
            <a:lvl3pPr marL="1161974" indent="-232395" eaLnBrk="0" hangingPunct="0">
              <a:defRPr>
                <a:solidFill>
                  <a:schemeClr val="tx1"/>
                </a:solidFill>
                <a:latin typeface="Arial" panose="020B0604020202020204" pitchFamily="34" charset="0"/>
                <a:ea typeface="ＭＳ Ｐゴシック" panose="020B0600070205080204" pitchFamily="34" charset="-128"/>
              </a:defRPr>
            </a:lvl3pPr>
            <a:lvl4pPr marL="1626763" indent="-232395" eaLnBrk="0" hangingPunct="0">
              <a:defRPr>
                <a:solidFill>
                  <a:schemeClr val="tx1"/>
                </a:solidFill>
                <a:latin typeface="Arial" panose="020B0604020202020204" pitchFamily="34" charset="0"/>
                <a:ea typeface="ＭＳ Ｐゴシック" panose="020B0600070205080204" pitchFamily="34" charset="-128"/>
              </a:defRPr>
            </a:lvl4pPr>
            <a:lvl5pPr marL="2091553" indent="-232395" eaLnBrk="0" hangingPunct="0">
              <a:defRPr>
                <a:solidFill>
                  <a:schemeClr val="tx1"/>
                </a:solidFill>
                <a:latin typeface="Arial" panose="020B0604020202020204" pitchFamily="34" charset="0"/>
                <a:ea typeface="ＭＳ Ｐゴシック" panose="020B0600070205080204" pitchFamily="34" charset="-128"/>
              </a:defRPr>
            </a:lvl5pPr>
            <a:lvl6pPr marL="2556342" indent="-232395"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3021132" indent="-232395"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85921" indent="-232395"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950711" indent="-232395"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fld id="{B06088D9-B416-4A89-947B-C2FA406C7E11}" type="slidenum">
              <a:rPr lang="en-US" altLang="en-US"/>
              <a:pPr eaLnBrk="1" hangingPunct="1"/>
              <a:t>9</a:t>
            </a:fld>
            <a:endParaRPr lang="en-US" altLang="en-US"/>
          </a:p>
        </p:txBody>
      </p:sp>
    </p:spTree>
    <p:extLst>
      <p:ext uri="{BB962C8B-B14F-4D97-AF65-F5344CB8AC3E}">
        <p14:creationId xmlns:p14="http://schemas.microsoft.com/office/powerpoint/2010/main" val="3382145299"/>
      </p:ext>
    </p:extLst>
  </p:cSld>
  <p:clrMapOvr>
    <a:masterClrMapping/>
  </p:clrMapOvr>
</p:notes>
</file>

<file path=ppt/slideLayouts/_rels/slideLayout1.xml.rels><?xml version="1.0" encoding="UTF-8" standalone="no"?>
<Relationships xmlns="http://schemas.openxmlformats.org/package/2006/relationships">
<Relationship Id="rId1" Target="../slideMasters/slideMaster1.xml" Type="http://schemas.openxmlformats.org/officeDocument/2006/relationships/slideMaster"/>
<Relationship Id="rId2" Target="../media/image1.jpeg" Type="http://schemas.openxmlformats.org/officeDocument/2006/relationships/image"/>
</Relationships>

</file>

<file path=ppt/slideLayouts/_rels/slideLayout10.xml.rels><?xml version="1.0" encoding="UTF-8" standalone="no"?>
<Relationships xmlns="http://schemas.openxmlformats.org/package/2006/relationships">
<Relationship Id="rId1" Target="../slideMasters/slideMaster1.xml" Type="http://schemas.openxmlformats.org/officeDocument/2006/relationships/slideMaster"/>
</Relationships>

</file>

<file path=ppt/slideLayouts/_rels/slideLayout11.xml.rels><?xml version="1.0" encoding="UTF-8" standalone="no"?>
<Relationships xmlns="http://schemas.openxmlformats.org/package/2006/relationships">
<Relationship Id="rId1" Target="../slideMasters/slideMaster1.xml" Type="http://schemas.openxmlformats.org/officeDocument/2006/relationships/slideMaster"/>
<Relationship Id="rId2" Target="http://accessibility.psu.edu/microsoftoffice/powerpoint/" TargetMode="External" Type="http://schemas.openxmlformats.org/officeDocument/2006/relationships/hyperlink"/>
</Relationships>

</file>

<file path=ppt/slideLayouts/_rels/slideLayout2.xml.rels><?xml version="1.0" encoding="UTF-8" standalone="no"?>
<Relationships xmlns="http://schemas.openxmlformats.org/package/2006/relationships">
<Relationship Id="rId1" Target="../slideMasters/slideMaster1.xml" Type="http://schemas.openxmlformats.org/officeDocument/2006/relationships/slideMaster"/>
</Relationships>

</file>

<file path=ppt/slideLayouts/_rels/slideLayout3.xml.rels><?xml version="1.0" encoding="UTF-8" standalone="no"?>
<Relationships xmlns="http://schemas.openxmlformats.org/package/2006/relationships">
<Relationship Id="rId1" Target="../slideMasters/slideMaster1.xml" Type="http://schemas.openxmlformats.org/officeDocument/2006/relationships/slideMaster"/>
</Relationships>

</file>

<file path=ppt/slideLayouts/_rels/slideLayout4.xml.rels><?xml version="1.0" encoding="UTF-8" standalone="no"?>
<Relationships xmlns="http://schemas.openxmlformats.org/package/2006/relationships">
<Relationship Id="rId1" Target="../slideMasters/slideMaster1.xml" Type="http://schemas.openxmlformats.org/officeDocument/2006/relationships/slideMaster"/>
</Relationships>

</file>

<file path=ppt/slideLayouts/_rels/slideLayout5.xml.rels><?xml version="1.0" encoding="UTF-8" standalone="no"?>
<Relationships xmlns="http://schemas.openxmlformats.org/package/2006/relationships">
<Relationship Id="rId1" Target="../slideMasters/slideMaster1.xml" Type="http://schemas.openxmlformats.org/officeDocument/2006/relationships/slideMaster"/>
</Relationships>

</file>

<file path=ppt/slideLayouts/_rels/slideLayout6.xml.rels><?xml version="1.0" encoding="UTF-8" standalone="no"?>
<Relationships xmlns="http://schemas.openxmlformats.org/package/2006/relationships">
<Relationship Id="rId1" Target="../slideMasters/slideMaster1.xml" Type="http://schemas.openxmlformats.org/officeDocument/2006/relationships/slideMaster"/>
</Relationships>

</file>

<file path=ppt/slideLayouts/_rels/slideLayout7.xml.rels><?xml version="1.0" encoding="UTF-8" standalone="no"?>
<Relationships xmlns="http://schemas.openxmlformats.org/package/2006/relationships">
<Relationship Id="rId1" Target="../slideMasters/slideMaster1.xml" Type="http://schemas.openxmlformats.org/officeDocument/2006/relationships/slideMaster"/>
</Relationships>

</file>

<file path=ppt/slideLayouts/_rels/slideLayout8.xml.rels><?xml version="1.0" encoding="UTF-8" standalone="no"?>
<Relationships xmlns="http://schemas.openxmlformats.org/package/2006/relationships">
<Relationship Id="rId1" Target="../slideMasters/slideMaster1.xml" Type="http://schemas.openxmlformats.org/officeDocument/2006/relationships/slideMaster"/>
</Relationships>

</file>

<file path=ppt/slideLayouts/_rels/slideLayout9.xml.rels><?xml version="1.0" encoding="UTF-8" standalone="no"?>
<Relationships xmlns="http://schemas.openxmlformats.org/package/2006/relationships">
<Relationship Id="rId1" Target="../slideMasters/slideMaster1.xml" Type="http://schemas.openxmlformats.org/officeDocument/2006/relationships/slideMaster"/>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ONC Titl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0" y="2130552"/>
            <a:ext cx="9144000" cy="1298448"/>
          </a:xfrm>
          <a:prstGeom prst="rect">
            <a:avLst/>
          </a:prstGeom>
        </p:spPr>
        <p:txBody>
          <a:bodyPr anchor="t"/>
          <a:lstStyle>
            <a:lvl1pPr algn="ctr">
              <a:defRPr sz="3600" b="0" baseline="0">
                <a:latin typeface="Verdana" pitchFamily="34" charset="0"/>
                <a:ea typeface="Verdana" pitchFamily="34" charset="0"/>
                <a:cs typeface="Verdana" pitchFamily="34" charset="0"/>
              </a:defRPr>
            </a:lvl1pPr>
          </a:lstStyle>
          <a:p>
            <a:r>
              <a:rPr lang="en-US" dirty="0" smtClean="0"/>
              <a:t>Click to edit component title</a:t>
            </a:r>
            <a:endParaRPr lang="en-US" dirty="0"/>
          </a:p>
        </p:txBody>
      </p:sp>
      <p:sp>
        <p:nvSpPr>
          <p:cNvPr id="4" name="Text Placeholder 3"/>
          <p:cNvSpPr>
            <a:spLocks noGrp="1"/>
          </p:cNvSpPr>
          <p:nvPr>
            <p:ph type="body" sz="half" idx="2" hasCustomPrompt="1"/>
          </p:nvPr>
        </p:nvSpPr>
        <p:spPr>
          <a:xfrm>
            <a:off x="1371600" y="3517900"/>
            <a:ext cx="6400800" cy="762000"/>
          </a:xfrm>
          <a:prstGeom prst="rect">
            <a:avLst/>
          </a:prstGeom>
        </p:spPr>
        <p:txBody>
          <a:bodyPr/>
          <a:lstStyle>
            <a:lvl1pPr marL="0" indent="0" algn="ctr">
              <a:buNone/>
              <a:defRPr sz="3200" baseline="0">
                <a:latin typeface="+mj-lt"/>
                <a:ea typeface="Tahoma" pitchFamily="34" charset="0"/>
                <a:cs typeface="Tahoma"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unit title</a:t>
            </a:r>
          </a:p>
        </p:txBody>
      </p:sp>
      <p:sp>
        <p:nvSpPr>
          <p:cNvPr id="11" name="Text Placeholder 10"/>
          <p:cNvSpPr>
            <a:spLocks noGrp="1"/>
          </p:cNvSpPr>
          <p:nvPr>
            <p:ph type="body" sz="quarter" idx="11" hasCustomPrompt="1"/>
          </p:nvPr>
        </p:nvSpPr>
        <p:spPr>
          <a:xfrm>
            <a:off x="1371600" y="4356100"/>
            <a:ext cx="6400800" cy="609600"/>
          </a:xfrm>
          <a:prstGeom prst="rect">
            <a:avLst/>
          </a:prstGeom>
        </p:spPr>
        <p:txBody>
          <a:bodyPr/>
          <a:lstStyle>
            <a:lvl1pPr algn="ctr">
              <a:buFontTx/>
              <a:buNone/>
              <a:defRPr>
                <a:latin typeface="+mj-lt"/>
                <a:cs typeface="Tahoma" pitchFamily="34" charset="0"/>
              </a:defRPr>
            </a:lvl1pPr>
          </a:lstStyle>
          <a:p>
            <a:pPr lvl="0"/>
            <a:r>
              <a:rPr lang="en-US" dirty="0" smtClean="0"/>
              <a:t>Click to edit lecture title</a:t>
            </a:r>
          </a:p>
        </p:txBody>
      </p:sp>
      <p:sp>
        <p:nvSpPr>
          <p:cNvPr id="16" name="Text Placeholder 15"/>
          <p:cNvSpPr>
            <a:spLocks noGrp="1"/>
          </p:cNvSpPr>
          <p:nvPr>
            <p:ph type="body" sz="quarter" idx="12"/>
          </p:nvPr>
        </p:nvSpPr>
        <p:spPr>
          <a:xfrm>
            <a:off x="685800" y="5232400"/>
            <a:ext cx="7772400" cy="1219200"/>
          </a:xfrm>
          <a:prstGeom prst="rect">
            <a:avLst/>
          </a:prstGeom>
        </p:spPr>
        <p:txBody>
          <a:bodyPr/>
          <a:lstStyle>
            <a:lvl1pPr algn="ctr">
              <a:buNone/>
              <a:defRPr lang="en-US" sz="1200" i="1" dirty="0" smtClean="0">
                <a:ea typeface="Calibri"/>
                <a:cs typeface="Times New Roman"/>
              </a:defRPr>
            </a:lvl1pPr>
          </a:lstStyle>
          <a:p>
            <a:pPr lvl="0"/>
            <a:r>
              <a:rPr lang="en-US" smtClean="0"/>
              <a:t>Edit Master text styles</a:t>
            </a:r>
          </a:p>
        </p:txBody>
      </p:sp>
      <p:pic>
        <p:nvPicPr>
          <p:cNvPr id="3" name="Picture 2" descr="The Office of the National Coordinator (ONC) for Health Information Technology." title="ONC Logo"/>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542288" y="36576"/>
            <a:ext cx="6059424" cy="1487424"/>
          </a:xfrm>
          <a:prstGeom prst="rect">
            <a:avLst/>
          </a:prstGeom>
        </p:spPr>
      </p:pic>
      <p:sp>
        <p:nvSpPr>
          <p:cNvPr id="8" name="Slide Number Placeholder 4"/>
          <p:cNvSpPr>
            <a:spLocks noGrp="1"/>
          </p:cNvSpPr>
          <p:nvPr>
            <p:ph type="sldNum" sz="quarter" idx="4"/>
          </p:nvPr>
        </p:nvSpPr>
        <p:spPr>
          <a:xfrm>
            <a:off x="8509000" y="6263640"/>
            <a:ext cx="419100" cy="548640"/>
          </a:xfrm>
          <a:prstGeom prst="rect">
            <a:avLst/>
          </a:prstGeom>
        </p:spPr>
        <p:txBody>
          <a:bodyPr anchor="ctr"/>
          <a:lstStyle>
            <a:lvl1pPr algn="r">
              <a:defRPr sz="1000">
                <a:solidFill>
                  <a:srgbClr val="898989"/>
                </a:solidFill>
              </a:defRPr>
            </a:lvl1pPr>
          </a:lstStyle>
          <a:p>
            <a:fld id="{EABF0885-D01C-4F49-B4B1-9AF2F23DEDEC}" type="slidenum">
              <a:rPr lang="en-US" altLang="en-US" smtClean="0"/>
              <a:pPr/>
              <a:t>‹#›</a:t>
            </a:fld>
            <a:endParaRPr lang="en-US" altLang="en-US"/>
          </a:p>
        </p:txBody>
      </p:sp>
    </p:spTree>
    <p:extLst>
      <p:ext uri="{BB962C8B-B14F-4D97-AF65-F5344CB8AC3E}">
        <p14:creationId xmlns:p14="http://schemas.microsoft.com/office/powerpoint/2010/main" val="2307500104"/>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ONC Attribution_Final_Slide">
    <p:spTree>
      <p:nvGrpSpPr>
        <p:cNvPr id="1" name=""/>
        <p:cNvGrpSpPr/>
        <p:nvPr/>
      </p:nvGrpSpPr>
      <p:grpSpPr>
        <a:xfrm>
          <a:off x="0" y="0"/>
          <a:ext cx="0" cy="0"/>
          <a:chOff x="0" y="0"/>
          <a:chExt cx="0" cy="0"/>
        </a:xfrm>
      </p:grpSpPr>
      <p:sp>
        <p:nvSpPr>
          <p:cNvPr id="3" name="Title 2"/>
          <p:cNvSpPr>
            <a:spLocks noGrp="1"/>
          </p:cNvSpPr>
          <p:nvPr>
            <p:ph type="title"/>
          </p:nvPr>
        </p:nvSpPr>
        <p:spPr>
          <a:xfrm>
            <a:off x="457200" y="274638"/>
            <a:ext cx="8229600" cy="1744662"/>
          </a:xfrm>
        </p:spPr>
        <p:txBody>
          <a:bodyPr/>
          <a:lstStyle>
            <a:lvl1pPr>
              <a:defRPr sz="3600">
                <a:solidFill>
                  <a:schemeClr val="tx1"/>
                </a:solidFill>
                <a:latin typeface="Verdana" panose="020B0604030504040204" pitchFamily="34" charset="0"/>
                <a:ea typeface="Verdana" panose="020B0604030504040204" pitchFamily="34" charset="0"/>
                <a:cs typeface="Verdana" panose="020B0604030504040204" pitchFamily="34" charset="0"/>
              </a:defRPr>
            </a:lvl1pPr>
          </a:lstStyle>
          <a:p>
            <a:r>
              <a:rPr lang="en-US" smtClean="0"/>
              <a:t>Click to edit Master title style</a:t>
            </a:r>
            <a:endParaRPr lang="en-US" dirty="0"/>
          </a:p>
        </p:txBody>
      </p:sp>
      <p:sp>
        <p:nvSpPr>
          <p:cNvPr id="8" name="Content Placeholder 7"/>
          <p:cNvSpPr>
            <a:spLocks noGrp="1"/>
          </p:cNvSpPr>
          <p:nvPr>
            <p:ph sz="quarter" idx="14"/>
          </p:nvPr>
        </p:nvSpPr>
        <p:spPr>
          <a:xfrm>
            <a:off x="457200" y="2260600"/>
            <a:ext cx="8229600" cy="3911600"/>
          </a:xfrm>
          <a:prstGeom prst="rect">
            <a:avLst/>
          </a:prstGeom>
        </p:spPr>
        <p:txBody>
          <a:bodyPr anchor="b" anchorCtr="0"/>
          <a:lstStyle>
            <a:lvl1pPr marL="0" indent="0">
              <a:buNone/>
              <a:defRPr sz="3200" i="1">
                <a:latin typeface="+mn-lt"/>
              </a:defRPr>
            </a:lvl1pPr>
            <a:lvl2pPr>
              <a:buSzPct val="85000"/>
              <a:defRPr i="1">
                <a:latin typeface="+mn-lt"/>
              </a:defRPr>
            </a:lvl2pPr>
            <a:lvl3pPr marL="1143000" indent="-228600">
              <a:buSzPct val="80000"/>
              <a:buFont typeface="Courier New" panose="02070309020205020404" pitchFamily="49" charset="0"/>
              <a:buChar char="o"/>
              <a:defRPr i="1">
                <a:latin typeface="+mn-lt"/>
              </a:defRPr>
            </a:lvl3pPr>
            <a:lvl4pPr marL="1600200" indent="-228600">
              <a:buSzPct val="120000"/>
              <a:buFont typeface="Wingdings" panose="05000000000000000000" pitchFamily="2" charset="2"/>
              <a:buChar char="§"/>
              <a:defRPr i="1">
                <a:latin typeface="+mn-lt"/>
              </a:defRPr>
            </a:lvl4pPr>
            <a:lvl5pPr marL="2057400" indent="-228600">
              <a:buSzPct val="70000"/>
              <a:buFont typeface="Wingdings" panose="05000000000000000000" pitchFamily="2" charset="2"/>
              <a:buChar char="q"/>
              <a:defRPr i="1">
                <a:latin typeface="+mn-lt"/>
              </a:defRPr>
            </a:lvl5pPr>
          </a:lstStyle>
          <a:p>
            <a:pPr lvl="0"/>
            <a:r>
              <a:rPr lang="en-US" smtClean="0"/>
              <a:t>Edit Master text styles</a:t>
            </a:r>
          </a:p>
        </p:txBody>
      </p:sp>
      <p:sp>
        <p:nvSpPr>
          <p:cNvPr id="5"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EABF0885-D01C-4F49-B4B1-9AF2F23DEDEC}" type="slidenum">
              <a:rPr lang="en-US" altLang="en-US" smtClean="0"/>
              <a:pPr/>
              <a:t>‹#›</a:t>
            </a:fld>
            <a:endParaRPr lang="en-US" altLang="en-US"/>
          </a:p>
        </p:txBody>
      </p:sp>
    </p:spTree>
    <p:extLst>
      <p:ext uri="{BB962C8B-B14F-4D97-AF65-F5344CB8AC3E}">
        <p14:creationId xmlns:p14="http://schemas.microsoft.com/office/powerpoint/2010/main" val="4007332462"/>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147638"/>
            <a:ext cx="8229600" cy="1143000"/>
          </a:xfrm>
        </p:spPr>
        <p:txBody>
          <a:bodyPr/>
          <a:lstStyle>
            <a:lvl1pPr>
              <a:defRPr sz="2800" b="1" baseline="0">
                <a:solidFill>
                  <a:srgbClr val="FF0000"/>
                </a:solidFill>
              </a:defRPr>
            </a:lvl1pPr>
          </a:lstStyle>
          <a:p>
            <a:r>
              <a:rPr lang="en-US" dirty="0" smtClean="0"/>
              <a:t>DO NOT USE THIS LAYOUT</a:t>
            </a:r>
            <a:br>
              <a:rPr lang="en-US" dirty="0" smtClean="0"/>
            </a:br>
            <a:r>
              <a:rPr lang="en-US" dirty="0" smtClean="0"/>
              <a:t>except to follow its instructions in the Master View</a:t>
            </a:r>
            <a:endParaRPr lang="en-US" dirty="0"/>
          </a:p>
        </p:txBody>
      </p:sp>
      <p:sp>
        <p:nvSpPr>
          <p:cNvPr id="3" name="Slide Number Placeholder 2"/>
          <p:cNvSpPr>
            <a:spLocks noGrp="1"/>
          </p:cNvSpPr>
          <p:nvPr>
            <p:ph type="sldNum" sz="quarter" idx="10"/>
          </p:nvPr>
        </p:nvSpPr>
        <p:spPr/>
        <p:txBody>
          <a:bodyPr/>
          <a:lstStyle/>
          <a:p>
            <a:fld id="{EABF0885-D01C-4F49-B4B1-9AF2F23DEDEC}" type="slidenum">
              <a:rPr lang="en-US" altLang="en-US" smtClean="0"/>
              <a:pPr/>
              <a:t>‹#›</a:t>
            </a:fld>
            <a:endParaRPr lang="en-US" altLang="en-US"/>
          </a:p>
        </p:txBody>
      </p:sp>
      <p:sp>
        <p:nvSpPr>
          <p:cNvPr id="4" name="TextBox 3"/>
          <p:cNvSpPr txBox="1"/>
          <p:nvPr/>
        </p:nvSpPr>
        <p:spPr>
          <a:xfrm>
            <a:off x="101599" y="1417638"/>
            <a:ext cx="8928101" cy="1015663"/>
          </a:xfrm>
          <a:prstGeom prst="rect">
            <a:avLst/>
          </a:prstGeom>
          <a:noFill/>
        </p:spPr>
        <p:txBody>
          <a:bodyPr wrap="square" rtlCol="0">
            <a:spAutoFit/>
          </a:bodyPr>
          <a:lstStyle/>
          <a:p>
            <a:pPr algn="ctr"/>
            <a:r>
              <a:rPr lang="en-US" sz="2400" b="1" dirty="0" smtClean="0">
                <a:solidFill>
                  <a:srgbClr val="0070C0"/>
                </a:solidFill>
                <a:latin typeface="Arial" panose="020B0604020202020204" pitchFamily="34" charset="0"/>
                <a:cs typeface="Arial" panose="020B0604020202020204" pitchFamily="34" charset="0"/>
              </a:rPr>
              <a:t>Creating</a:t>
            </a:r>
            <a:r>
              <a:rPr lang="en-US" sz="2400" b="1" baseline="0" dirty="0" smtClean="0">
                <a:solidFill>
                  <a:srgbClr val="0070C0"/>
                </a:solidFill>
                <a:latin typeface="Arial" panose="020B0604020202020204" pitchFamily="34" charset="0"/>
                <a:cs typeface="Arial" panose="020B0604020202020204" pitchFamily="34" charset="0"/>
              </a:rPr>
              <a:t> a Custom Layout</a:t>
            </a:r>
          </a:p>
          <a:p>
            <a:r>
              <a:rPr lang="en-US" baseline="0" dirty="0" smtClean="0"/>
              <a:t>Follow the instructions on this slide layout if none of the existing layouts (in the current template) work well for the current slide you would like to create or edit.</a:t>
            </a:r>
            <a:endParaRPr lang="en-US" dirty="0"/>
          </a:p>
        </p:txBody>
      </p:sp>
      <p:sp>
        <p:nvSpPr>
          <p:cNvPr id="6" name="TextBox 5"/>
          <p:cNvSpPr txBox="1"/>
          <p:nvPr/>
        </p:nvSpPr>
        <p:spPr>
          <a:xfrm>
            <a:off x="101600" y="2567642"/>
            <a:ext cx="9144000" cy="3970318"/>
          </a:xfrm>
          <a:prstGeom prst="rect">
            <a:avLst/>
          </a:prstGeom>
          <a:noFill/>
        </p:spPr>
        <p:txBody>
          <a:bodyPr wrap="square" rtlCol="0">
            <a:spAutoFit/>
          </a:bodyPr>
          <a:lstStyle/>
          <a:p>
            <a:pPr lvl="0"/>
            <a:r>
              <a:rPr lang="en-US" dirty="0" smtClean="0"/>
              <a:t>To create a custom new layout, </a:t>
            </a:r>
            <a:r>
              <a:rPr lang="en-US" b="1" dirty="0" smtClean="0"/>
              <a:t>in the Slide Master view </a:t>
            </a:r>
            <a:r>
              <a:rPr lang="en-US" dirty="0" smtClean="0"/>
              <a:t>do the following:</a:t>
            </a:r>
          </a:p>
          <a:p>
            <a:pPr marL="214313" lvl="0" indent="-214313">
              <a:buFont typeface="Arial" panose="020B0604020202020204" pitchFamily="34" charset="0"/>
              <a:buChar char="•"/>
            </a:pPr>
            <a:r>
              <a:rPr lang="en-US" b="1" dirty="0" smtClean="0"/>
              <a:t>DUPLICATE</a:t>
            </a:r>
            <a:r>
              <a:rPr lang="en-US" dirty="0" smtClean="0"/>
              <a:t> an existing layout to create a new layout.</a:t>
            </a:r>
          </a:p>
          <a:p>
            <a:pPr marL="214313" lvl="0" indent="-214313">
              <a:buFont typeface="Arial" panose="020B0604020202020204" pitchFamily="34" charset="0"/>
              <a:buChar char="•"/>
            </a:pPr>
            <a:r>
              <a:rPr lang="en-US" b="1" dirty="0" smtClean="0"/>
              <a:t>RENAME</a:t>
            </a:r>
            <a:r>
              <a:rPr lang="en-US" dirty="0" smtClean="0"/>
              <a:t> the new layout.</a:t>
            </a:r>
          </a:p>
          <a:p>
            <a:pPr marL="214313" lvl="0" indent="-214313">
              <a:buFont typeface="Arial" panose="020B0604020202020204" pitchFamily="34" charset="0"/>
              <a:buChar char="•"/>
            </a:pPr>
            <a:r>
              <a:rPr lang="en-US" b="1" dirty="0" smtClean="0"/>
              <a:t>Insert or Remove as appropriate PLACEHOLDERS </a:t>
            </a:r>
            <a:r>
              <a:rPr lang="en-US" dirty="0" smtClean="0"/>
              <a:t>on your new layout, resizing &amp; formatting as appropriate. </a:t>
            </a:r>
            <a:r>
              <a:rPr lang="en-US" sz="1600" dirty="0" smtClean="0"/>
              <a:t>(Do</a:t>
            </a:r>
            <a:r>
              <a:rPr lang="en-US" sz="1600" baseline="0" dirty="0" smtClean="0"/>
              <a:t> not edit your content in the slide master. All content should be edited in the normal presentation design view.) </a:t>
            </a:r>
            <a:r>
              <a:rPr lang="en-US" b="1" baseline="0" dirty="0" smtClean="0"/>
              <a:t>NEVER REMOVE THE LAYOUT’S TITLE CONTAINER</a:t>
            </a:r>
            <a:r>
              <a:rPr lang="en-US" baseline="0" dirty="0" smtClean="0"/>
              <a:t>. </a:t>
            </a:r>
            <a:r>
              <a:rPr lang="en-US" sz="1600" baseline="0" dirty="0" smtClean="0"/>
              <a:t>(It can be resized or formatted, but never removed.)</a:t>
            </a:r>
            <a:endParaRPr lang="en-US" baseline="0" dirty="0" smtClean="0"/>
          </a:p>
          <a:p>
            <a:pPr marL="214313" lvl="0" indent="-214313">
              <a:buFont typeface="Arial" panose="020B0604020202020204" pitchFamily="34" charset="0"/>
              <a:buChar char="•"/>
            </a:pPr>
            <a:r>
              <a:rPr lang="en-US" dirty="0" smtClean="0"/>
              <a:t>Check the</a:t>
            </a:r>
            <a:r>
              <a:rPr lang="en-US" baseline="0" dirty="0" smtClean="0"/>
              <a:t> </a:t>
            </a:r>
            <a:r>
              <a:rPr lang="en-US" b="1" baseline="0" dirty="0" smtClean="0"/>
              <a:t>READING ORDER </a:t>
            </a:r>
            <a:r>
              <a:rPr lang="en-US" baseline="0" dirty="0" smtClean="0"/>
              <a:t>of your new layout. (</a:t>
            </a:r>
            <a:r>
              <a:rPr lang="en-US" sz="1350" u="sng" kern="1200" dirty="0" smtClean="0">
                <a:solidFill>
                  <a:schemeClr val="tx1"/>
                </a:solidFill>
                <a:effectLst/>
                <a:latin typeface="+mn-lt"/>
                <a:ea typeface="+mn-ea"/>
                <a:cs typeface="+mn-cs"/>
                <a:hlinkClick r:id="rId2"/>
              </a:rPr>
              <a:t>http://accessibility.psu.edu/microsoftoffice/powerpoint/</a:t>
            </a:r>
            <a:r>
              <a:rPr lang="en-US" sz="1350" kern="1200" dirty="0" smtClean="0">
                <a:solidFill>
                  <a:schemeClr val="tx1"/>
                </a:solidFill>
                <a:effectLst/>
                <a:latin typeface="+mn-lt"/>
                <a:ea typeface="+mn-ea"/>
                <a:cs typeface="+mn-cs"/>
              </a:rPr>
              <a:t>) </a:t>
            </a:r>
            <a:r>
              <a:rPr lang="en-US" baseline="0" dirty="0" smtClean="0"/>
              <a:t>Reorder as appropriate so the slide layout’s </a:t>
            </a:r>
            <a:r>
              <a:rPr lang="en-US" b="1" baseline="0" dirty="0" smtClean="0"/>
              <a:t>TITLE is read first</a:t>
            </a:r>
            <a:r>
              <a:rPr lang="en-US" baseline="0" dirty="0" smtClean="0"/>
              <a:t>.</a:t>
            </a:r>
          </a:p>
          <a:p>
            <a:pPr marL="214313" lvl="0" indent="-214313">
              <a:buFont typeface="Arial" panose="020B0604020202020204" pitchFamily="34" charset="0"/>
              <a:buChar char="•"/>
            </a:pPr>
            <a:r>
              <a:rPr lang="en-US" b="1" baseline="0" dirty="0" smtClean="0"/>
              <a:t>SAVE</a:t>
            </a:r>
            <a:r>
              <a:rPr lang="en-US" baseline="0" dirty="0" smtClean="0"/>
              <a:t> your presentation.</a:t>
            </a:r>
          </a:p>
          <a:p>
            <a:pPr marL="214313" lvl="0" indent="-214313">
              <a:buFont typeface="Arial" panose="020B0604020202020204" pitchFamily="34" charset="0"/>
              <a:buChar char="•"/>
            </a:pPr>
            <a:r>
              <a:rPr lang="en-US" b="1" baseline="0" dirty="0" smtClean="0"/>
              <a:t>Close the Master View </a:t>
            </a:r>
            <a:r>
              <a:rPr lang="en-US" b="0" baseline="0" dirty="0" smtClean="0"/>
              <a:t>and return to your normal editing (design) view.</a:t>
            </a:r>
          </a:p>
          <a:p>
            <a:pPr marL="214313" lvl="0" indent="-214313">
              <a:buFont typeface="Arial" panose="020B0604020202020204" pitchFamily="34" charset="0"/>
              <a:buChar char="•"/>
            </a:pPr>
            <a:r>
              <a:rPr lang="en-US" b="1" baseline="0" dirty="0" smtClean="0"/>
              <a:t>Insert a new slide using </a:t>
            </a:r>
            <a:r>
              <a:rPr lang="en-US" b="1" baseline="0" smtClean="0"/>
              <a:t>your custom-named </a:t>
            </a:r>
            <a:r>
              <a:rPr lang="en-US" b="1" baseline="0" dirty="0" smtClean="0"/>
              <a:t>new layout </a:t>
            </a:r>
            <a:r>
              <a:rPr lang="en-US" b="0" baseline="0" dirty="0" smtClean="0"/>
              <a:t>or apply the new layout to an existing slide.</a:t>
            </a:r>
            <a:endParaRPr lang="en-US" dirty="0"/>
          </a:p>
        </p:txBody>
      </p:sp>
    </p:spTree>
    <p:extLst>
      <p:ext uri="{BB962C8B-B14F-4D97-AF65-F5344CB8AC3E}">
        <p14:creationId xmlns:p14="http://schemas.microsoft.com/office/powerpoint/2010/main" val="7877718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ONC Lecture">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lvl1pPr>
              <a:defRPr>
                <a:solidFill>
                  <a:schemeClr val="tx1"/>
                </a:solidFill>
                <a:latin typeface="Verdana" panose="020B0604030504040204" pitchFamily="34" charset="0"/>
                <a:ea typeface="Verdana" panose="020B0604030504040204" pitchFamily="34" charset="0"/>
                <a:cs typeface="Verdana" panose="020B0604030504040204" pitchFamily="34" charset="0"/>
              </a:defRPr>
            </a:lvl1pPr>
          </a:lstStyle>
          <a:p>
            <a:r>
              <a:rPr lang="en-US" smtClean="0"/>
              <a:t>Click to edit Master title style</a:t>
            </a:r>
            <a:endParaRPr lang="en-US" dirty="0"/>
          </a:p>
        </p:txBody>
      </p:sp>
      <p:sp>
        <p:nvSpPr>
          <p:cNvPr id="8" name="Content Placeholder 7"/>
          <p:cNvSpPr>
            <a:spLocks noGrp="1"/>
          </p:cNvSpPr>
          <p:nvPr>
            <p:ph sz="quarter" idx="14"/>
          </p:nvPr>
        </p:nvSpPr>
        <p:spPr>
          <a:xfrm>
            <a:off x="457200" y="1600200"/>
            <a:ext cx="8229600" cy="4572000"/>
          </a:xfrm>
          <a:prstGeom prst="rect">
            <a:avLst/>
          </a:prstGeom>
        </p:spPr>
        <p:txBody>
          <a:bodyPr/>
          <a:lstStyle>
            <a:lvl1pPr>
              <a:defRPr>
                <a:latin typeface="+mn-lt"/>
              </a:defRPr>
            </a:lvl1pPr>
            <a:lvl2pPr>
              <a:buSzPct val="85000"/>
              <a:defRPr>
                <a:latin typeface="+mn-lt"/>
              </a:defRPr>
            </a:lvl2pPr>
            <a:lvl3pPr marL="1143000" indent="-228600">
              <a:buSzPct val="80000"/>
              <a:buFont typeface="Courier New" panose="02070309020205020404" pitchFamily="49" charset="0"/>
              <a:buChar char="o"/>
              <a:defRPr>
                <a:latin typeface="+mn-lt"/>
              </a:defRPr>
            </a:lvl3pPr>
            <a:lvl4pPr marL="1600200" indent="-228600">
              <a:buSzPct val="120000"/>
              <a:buFont typeface="Wingdings" panose="05000000000000000000" pitchFamily="2" charset="2"/>
              <a:buChar char="§"/>
              <a:defRPr>
                <a:latin typeface="+mn-lt"/>
              </a:defRPr>
            </a:lvl4pPr>
            <a:lvl5pPr marL="2057400" indent="-228600">
              <a:buSzPct val="70000"/>
              <a:buFont typeface="Wingdings" panose="05000000000000000000" pitchFamily="2" charset="2"/>
              <a:buChar char="q"/>
              <a:defRPr>
                <a:latin typeface="+mn-lt"/>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9"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EABF0885-D01C-4F49-B4B1-9AF2F23DEDEC}" type="slidenum">
              <a:rPr lang="en-US" altLang="en-US" smtClean="0"/>
              <a:pPr/>
              <a:t>‹#›</a:t>
            </a:fld>
            <a:endParaRPr lang="en-US" altLang="en-US"/>
          </a:p>
        </p:txBody>
      </p:sp>
    </p:spTree>
    <p:extLst>
      <p:ext uri="{BB962C8B-B14F-4D97-AF65-F5344CB8AC3E}">
        <p14:creationId xmlns:p14="http://schemas.microsoft.com/office/powerpoint/2010/main" val="3879558813"/>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ONC Side by Side All Options">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17" name="Content Placeholder 1"/>
          <p:cNvSpPr>
            <a:spLocks noGrp="1"/>
          </p:cNvSpPr>
          <p:nvPr>
            <p:ph sz="quarter" idx="14"/>
          </p:nvPr>
        </p:nvSpPr>
        <p:spPr>
          <a:xfrm>
            <a:off x="457200" y="1600200"/>
            <a:ext cx="4041648" cy="4572000"/>
          </a:xfrm>
          <a:prstGeom prst="rect">
            <a:avLst/>
          </a:prstGeom>
        </p:spPr>
        <p:txBody>
          <a:bodyPr/>
          <a:lstStyle>
            <a:lvl1pPr>
              <a:defRPr>
                <a:latin typeface="+mn-lt"/>
              </a:defRPr>
            </a:lvl1pPr>
            <a:lvl2pPr>
              <a:buSzPct val="85000"/>
              <a:defRPr>
                <a:latin typeface="+mn-lt"/>
              </a:defRPr>
            </a:lvl2pPr>
            <a:lvl3pPr marL="1143000" indent="-228600">
              <a:buSzPct val="80000"/>
              <a:buFont typeface="Courier New" panose="02070309020205020404" pitchFamily="49" charset="0"/>
              <a:buChar char="o"/>
              <a:defRPr>
                <a:latin typeface="+mn-lt"/>
              </a:defRPr>
            </a:lvl3pPr>
            <a:lvl4pPr marL="1600200" indent="-228600">
              <a:buSzPct val="120000"/>
              <a:buFont typeface="Wingdings" panose="05000000000000000000" pitchFamily="2" charset="2"/>
              <a:buChar char="§"/>
              <a:defRPr>
                <a:latin typeface="+mn-lt"/>
              </a:defRPr>
            </a:lvl4pPr>
            <a:lvl5pPr marL="2057400" indent="-228600">
              <a:buSzPct val="70000"/>
              <a:buFont typeface="Wingdings" panose="05000000000000000000" pitchFamily="2" charset="2"/>
              <a:buChar char="q"/>
              <a:defRPr>
                <a:latin typeface="+mn-lt"/>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0" name="Text Placeholder 1"/>
          <p:cNvSpPr>
            <a:spLocks noGrp="1"/>
          </p:cNvSpPr>
          <p:nvPr>
            <p:ph type="body" sz="quarter" idx="32" hasCustomPrompt="1"/>
          </p:nvPr>
        </p:nvSpPr>
        <p:spPr>
          <a:xfrm>
            <a:off x="457198" y="6278880"/>
            <a:ext cx="3438723"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a:t>
            </a:r>
            <a:endParaRPr lang="en-US" dirty="0"/>
          </a:p>
        </p:txBody>
      </p:sp>
      <p:sp>
        <p:nvSpPr>
          <p:cNvPr id="18" name="Content Placeholder 2"/>
          <p:cNvSpPr>
            <a:spLocks noGrp="1"/>
          </p:cNvSpPr>
          <p:nvPr>
            <p:ph sz="quarter" idx="18"/>
          </p:nvPr>
        </p:nvSpPr>
        <p:spPr>
          <a:xfrm>
            <a:off x="4648200" y="1600200"/>
            <a:ext cx="4041648" cy="4572000"/>
          </a:xfrm>
          <a:prstGeom prst="rect">
            <a:avLst/>
          </a:prstGeom>
        </p:spPr>
        <p:txBody>
          <a:bodyPr/>
          <a:lstStyle>
            <a:lvl1pPr>
              <a:defRPr sz="3200"/>
            </a:lvl1pPr>
            <a:lvl2pPr>
              <a:buSzPct val="85000"/>
              <a:defRPr/>
            </a:lvl2pPr>
            <a:lvl3pPr marL="1143000" indent="-228600">
              <a:buSzPct val="80000"/>
              <a:buFont typeface="Courier New" panose="02070309020205020404" pitchFamily="49" charset="0"/>
              <a:buChar char="o"/>
              <a:defRPr lang="en-US" sz="2400" kern="1200" dirty="0" smtClean="0">
                <a:solidFill>
                  <a:schemeClr val="tx1"/>
                </a:solidFill>
                <a:latin typeface="+mn-lt"/>
                <a:ea typeface="+mn-ea"/>
                <a:cs typeface="+mn-cs"/>
              </a:defRPr>
            </a:lvl3pPr>
            <a:lvl4pPr marL="1600200" indent="-228600">
              <a:buSzPct val="120000"/>
              <a:buFont typeface="Wingdings" panose="05000000000000000000" pitchFamily="2" charset="2"/>
              <a:buChar char="§"/>
              <a:defRPr/>
            </a:lvl4pPr>
            <a:lvl5pPr marL="2057400" indent="-228600">
              <a:buSzPct val="70000"/>
              <a:buFont typeface="Wingdings" panose="05000000000000000000" pitchFamily="2" charset="2"/>
              <a:buChar char="q"/>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1" name="Text Placeholder 1"/>
          <p:cNvSpPr>
            <a:spLocks noGrp="1"/>
          </p:cNvSpPr>
          <p:nvPr>
            <p:ph type="body" sz="quarter" idx="33" hasCustomPrompt="1"/>
          </p:nvPr>
        </p:nvSpPr>
        <p:spPr>
          <a:xfrm>
            <a:off x="4648200" y="6278880"/>
            <a:ext cx="3450133"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a:t>
            </a:r>
            <a:endParaRPr lang="en-US" dirty="0"/>
          </a:p>
        </p:txBody>
      </p:sp>
      <p:sp>
        <p:nvSpPr>
          <p:cNvPr id="8"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EABF0885-D01C-4F49-B4B1-9AF2F23DEDEC}" type="slidenum">
              <a:rPr lang="en-US" altLang="en-US" smtClean="0"/>
              <a:pPr/>
              <a:t>‹#›</a:t>
            </a:fld>
            <a:endParaRPr lang="en-US" altLang="en-US"/>
          </a:p>
        </p:txBody>
      </p:sp>
    </p:spTree>
    <p:extLst>
      <p:ext uri="{BB962C8B-B14F-4D97-AF65-F5344CB8AC3E}">
        <p14:creationId xmlns:p14="http://schemas.microsoft.com/office/powerpoint/2010/main" val="3880042662"/>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ONC Side by side_four with citation placeholders">
    <p:spTree>
      <p:nvGrpSpPr>
        <p:cNvPr id="1" name=""/>
        <p:cNvGrpSpPr/>
        <p:nvPr/>
      </p:nvGrpSpPr>
      <p:grpSpPr>
        <a:xfrm>
          <a:off x="0" y="0"/>
          <a:ext cx="0" cy="0"/>
          <a:chOff x="0" y="0"/>
          <a:chExt cx="0" cy="0"/>
        </a:xfrm>
      </p:grpSpPr>
      <p:sp>
        <p:nvSpPr>
          <p:cNvPr id="15"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8" name="Content Placeholder 1"/>
          <p:cNvSpPr>
            <a:spLocks noGrp="1"/>
          </p:cNvSpPr>
          <p:nvPr>
            <p:ph sz="quarter" idx="14"/>
          </p:nvPr>
        </p:nvSpPr>
        <p:spPr>
          <a:xfrm>
            <a:off x="457200" y="1600200"/>
            <a:ext cx="4053840" cy="1752600"/>
          </a:xfrm>
          <a:prstGeom prst="rect">
            <a:avLst/>
          </a:prstGeom>
        </p:spPr>
        <p:txBody>
          <a:bodyPr/>
          <a:lstStyle>
            <a:lvl1pPr>
              <a:defRPr sz="2000">
                <a:latin typeface="+mn-lt"/>
              </a:defRPr>
            </a:lvl1pPr>
            <a:lvl2pPr>
              <a:defRPr sz="1600">
                <a:latin typeface="+mn-lt"/>
              </a:defRPr>
            </a:lvl2pPr>
          </a:lstStyle>
          <a:p>
            <a:pPr lvl="0"/>
            <a:r>
              <a:rPr lang="en-US" smtClean="0"/>
              <a:t>Edit Master text styles</a:t>
            </a:r>
          </a:p>
          <a:p>
            <a:pPr lvl="1"/>
            <a:r>
              <a:rPr lang="en-US" smtClean="0"/>
              <a:t>Second level</a:t>
            </a:r>
          </a:p>
        </p:txBody>
      </p:sp>
      <p:sp>
        <p:nvSpPr>
          <p:cNvPr id="28" name="Text Placeholder 16"/>
          <p:cNvSpPr>
            <a:spLocks noGrp="1"/>
          </p:cNvSpPr>
          <p:nvPr>
            <p:ph type="body" sz="quarter" idx="42" hasCustomPrompt="1"/>
          </p:nvPr>
        </p:nvSpPr>
        <p:spPr>
          <a:xfrm>
            <a:off x="457200" y="336804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 </a:t>
            </a:r>
            <a:endParaRPr lang="en-US" dirty="0"/>
          </a:p>
        </p:txBody>
      </p:sp>
      <p:sp>
        <p:nvSpPr>
          <p:cNvPr id="22" name="Content Placeholder 1"/>
          <p:cNvSpPr>
            <a:spLocks noGrp="1"/>
          </p:cNvSpPr>
          <p:nvPr>
            <p:ph sz="quarter" idx="37"/>
          </p:nvPr>
        </p:nvSpPr>
        <p:spPr>
          <a:xfrm>
            <a:off x="457200" y="3967480"/>
            <a:ext cx="4053840" cy="1752600"/>
          </a:xfrm>
          <a:prstGeom prst="rect">
            <a:avLst/>
          </a:prstGeom>
        </p:spPr>
        <p:txBody>
          <a:bodyPr/>
          <a:lstStyle>
            <a:lvl1pPr>
              <a:defRPr sz="2000">
                <a:latin typeface="+mn-lt"/>
              </a:defRPr>
            </a:lvl1pPr>
            <a:lvl2pPr>
              <a:defRPr sz="1600">
                <a:latin typeface="+mn-lt"/>
              </a:defRPr>
            </a:lvl2pPr>
          </a:lstStyle>
          <a:p>
            <a:pPr lvl="0"/>
            <a:r>
              <a:rPr lang="en-US" smtClean="0"/>
              <a:t>Edit Master text styles</a:t>
            </a:r>
          </a:p>
          <a:p>
            <a:pPr lvl="1"/>
            <a:r>
              <a:rPr lang="en-US" smtClean="0"/>
              <a:t>Second level</a:t>
            </a:r>
          </a:p>
        </p:txBody>
      </p:sp>
      <p:sp>
        <p:nvSpPr>
          <p:cNvPr id="24" name="Text Placeholder 16"/>
          <p:cNvSpPr>
            <a:spLocks noGrp="1"/>
          </p:cNvSpPr>
          <p:nvPr>
            <p:ph type="body" sz="quarter" idx="39" hasCustomPrompt="1"/>
          </p:nvPr>
        </p:nvSpPr>
        <p:spPr>
          <a:xfrm>
            <a:off x="457200" y="574040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 </a:t>
            </a:r>
            <a:endParaRPr lang="en-US" dirty="0"/>
          </a:p>
        </p:txBody>
      </p:sp>
      <p:sp>
        <p:nvSpPr>
          <p:cNvPr id="14" name="Content Placeholder 1"/>
          <p:cNvSpPr>
            <a:spLocks noGrp="1"/>
          </p:cNvSpPr>
          <p:nvPr>
            <p:ph sz="quarter" idx="35"/>
          </p:nvPr>
        </p:nvSpPr>
        <p:spPr>
          <a:xfrm>
            <a:off x="4643120" y="1600200"/>
            <a:ext cx="4053840" cy="1752600"/>
          </a:xfrm>
          <a:prstGeom prst="rect">
            <a:avLst/>
          </a:prstGeom>
        </p:spPr>
        <p:txBody>
          <a:bodyPr/>
          <a:lstStyle>
            <a:lvl1pPr>
              <a:defRPr sz="2000">
                <a:latin typeface="+mn-lt"/>
              </a:defRPr>
            </a:lvl1pPr>
            <a:lvl2pPr>
              <a:defRPr sz="1600">
                <a:latin typeface="+mn-lt"/>
              </a:defRPr>
            </a:lvl2pPr>
          </a:lstStyle>
          <a:p>
            <a:pPr lvl="0"/>
            <a:r>
              <a:rPr lang="en-US" smtClean="0"/>
              <a:t>Edit Master text styles</a:t>
            </a:r>
          </a:p>
          <a:p>
            <a:pPr lvl="1"/>
            <a:r>
              <a:rPr lang="en-US" smtClean="0"/>
              <a:t>Second level</a:t>
            </a:r>
          </a:p>
        </p:txBody>
      </p:sp>
      <p:sp>
        <p:nvSpPr>
          <p:cNvPr id="27" name="Text Placeholder 16"/>
          <p:cNvSpPr>
            <a:spLocks noGrp="1"/>
          </p:cNvSpPr>
          <p:nvPr>
            <p:ph type="body" sz="quarter" idx="41" hasCustomPrompt="1"/>
          </p:nvPr>
        </p:nvSpPr>
        <p:spPr>
          <a:xfrm>
            <a:off x="4643120" y="336804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 </a:t>
            </a:r>
            <a:endParaRPr lang="en-US" dirty="0"/>
          </a:p>
        </p:txBody>
      </p:sp>
      <p:sp>
        <p:nvSpPr>
          <p:cNvPr id="21" name="Content Placeholder 1"/>
          <p:cNvSpPr>
            <a:spLocks noGrp="1"/>
          </p:cNvSpPr>
          <p:nvPr>
            <p:ph sz="quarter" idx="36"/>
          </p:nvPr>
        </p:nvSpPr>
        <p:spPr>
          <a:xfrm>
            <a:off x="4663440" y="3967480"/>
            <a:ext cx="4053840" cy="1752600"/>
          </a:xfrm>
          <a:prstGeom prst="rect">
            <a:avLst/>
          </a:prstGeom>
        </p:spPr>
        <p:txBody>
          <a:bodyPr/>
          <a:lstStyle>
            <a:lvl1pPr>
              <a:defRPr sz="2000">
                <a:latin typeface="+mn-lt"/>
              </a:defRPr>
            </a:lvl1pPr>
            <a:lvl2pPr>
              <a:defRPr sz="1600">
                <a:latin typeface="+mn-lt"/>
              </a:defRPr>
            </a:lvl2pPr>
          </a:lstStyle>
          <a:p>
            <a:pPr lvl="0"/>
            <a:r>
              <a:rPr lang="en-US" smtClean="0"/>
              <a:t>Edit Master text styles</a:t>
            </a:r>
          </a:p>
          <a:p>
            <a:pPr lvl="1"/>
            <a:r>
              <a:rPr lang="en-US" smtClean="0"/>
              <a:t>Second level</a:t>
            </a:r>
          </a:p>
        </p:txBody>
      </p:sp>
      <p:sp>
        <p:nvSpPr>
          <p:cNvPr id="26" name="Text Placeholder 16"/>
          <p:cNvSpPr>
            <a:spLocks noGrp="1"/>
          </p:cNvSpPr>
          <p:nvPr>
            <p:ph type="body" sz="quarter" idx="40" hasCustomPrompt="1"/>
          </p:nvPr>
        </p:nvSpPr>
        <p:spPr>
          <a:xfrm>
            <a:off x="4663440" y="574040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 </a:t>
            </a:r>
            <a:endParaRPr lang="en-US" dirty="0"/>
          </a:p>
        </p:txBody>
      </p:sp>
      <p:sp>
        <p:nvSpPr>
          <p:cNvPr id="16"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EABF0885-D01C-4F49-B4B1-9AF2F23DEDEC}" type="slidenum">
              <a:rPr lang="en-US" altLang="en-US" smtClean="0"/>
              <a:pPr/>
              <a:t>‹#›</a:t>
            </a:fld>
            <a:endParaRPr lang="en-US" altLang="en-US"/>
          </a:p>
        </p:txBody>
      </p:sp>
    </p:spTree>
    <p:extLst>
      <p:ext uri="{BB962C8B-B14F-4D97-AF65-F5344CB8AC3E}">
        <p14:creationId xmlns:p14="http://schemas.microsoft.com/office/powerpoint/2010/main" val="2126311953"/>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ONC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solidFill>
                  <a:schemeClr val="tx1"/>
                </a:solidFill>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8" name="Table Placeholder 7"/>
          <p:cNvSpPr>
            <a:spLocks noGrp="1"/>
          </p:cNvSpPr>
          <p:nvPr>
            <p:ph type="tbl" sz="quarter" idx="14"/>
          </p:nvPr>
        </p:nvSpPr>
        <p:spPr>
          <a:xfrm>
            <a:off x="457200" y="1600200"/>
            <a:ext cx="8229600" cy="4572000"/>
          </a:xfrm>
          <a:prstGeom prst="rect">
            <a:avLst/>
          </a:prstGeom>
        </p:spPr>
        <p:txBody>
          <a:bodyPr rtlCol="0">
            <a:normAutofit/>
          </a:bodyPr>
          <a:lstStyle>
            <a:lvl1pPr>
              <a:defRPr sz="3200">
                <a:latin typeface="+mn-lt"/>
              </a:defRPr>
            </a:lvl1pPr>
          </a:lstStyle>
          <a:p>
            <a:pPr lvl="0"/>
            <a:r>
              <a:rPr lang="en-US" noProof="0" smtClean="0"/>
              <a:t>Click icon to add table</a:t>
            </a:r>
            <a:endParaRPr lang="en-US" noProof="0" dirty="0"/>
          </a:p>
        </p:txBody>
      </p:sp>
      <p:sp>
        <p:nvSpPr>
          <p:cNvPr id="7" name="Text Placeholder 1"/>
          <p:cNvSpPr>
            <a:spLocks noGrp="1"/>
          </p:cNvSpPr>
          <p:nvPr>
            <p:ph type="body" sz="quarter" idx="32" hasCustomPrompt="1"/>
          </p:nvPr>
        </p:nvSpPr>
        <p:spPr>
          <a:xfrm>
            <a:off x="457198" y="6278880"/>
            <a:ext cx="7634331"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table attribution.</a:t>
            </a:r>
            <a:endParaRPr lang="en-US" dirty="0"/>
          </a:p>
        </p:txBody>
      </p:sp>
      <p:sp>
        <p:nvSpPr>
          <p:cNvPr id="9"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EABF0885-D01C-4F49-B4B1-9AF2F23DEDEC}" type="slidenum">
              <a:rPr lang="en-US" altLang="en-US" smtClean="0"/>
              <a:pPr/>
              <a:t>‹#›</a:t>
            </a:fld>
            <a:endParaRPr lang="en-US" altLang="en-US"/>
          </a:p>
        </p:txBody>
      </p:sp>
    </p:spTree>
    <p:extLst>
      <p:ext uri="{BB962C8B-B14F-4D97-AF65-F5344CB8AC3E}">
        <p14:creationId xmlns:p14="http://schemas.microsoft.com/office/powerpoint/2010/main" val="3058353722"/>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ONC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solidFill>
                  <a:schemeClr val="tx1"/>
                </a:solidFill>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5" name="Chart Placeholder 4"/>
          <p:cNvSpPr>
            <a:spLocks noGrp="1"/>
          </p:cNvSpPr>
          <p:nvPr>
            <p:ph type="chart" sz="quarter" idx="14"/>
          </p:nvPr>
        </p:nvSpPr>
        <p:spPr>
          <a:xfrm>
            <a:off x="457200" y="1600200"/>
            <a:ext cx="8229600" cy="4572000"/>
          </a:xfrm>
          <a:prstGeom prst="rect">
            <a:avLst/>
          </a:prstGeom>
        </p:spPr>
        <p:txBody>
          <a:bodyPr rtlCol="0">
            <a:normAutofit/>
          </a:bodyPr>
          <a:lstStyle>
            <a:lvl1pPr>
              <a:defRPr sz="3200"/>
            </a:lvl1pPr>
          </a:lstStyle>
          <a:p>
            <a:pPr lvl="0"/>
            <a:r>
              <a:rPr lang="en-US" noProof="0" smtClean="0"/>
              <a:t>Click icon to add chart</a:t>
            </a:r>
            <a:endParaRPr lang="en-US" noProof="0" dirty="0"/>
          </a:p>
        </p:txBody>
      </p:sp>
      <p:sp>
        <p:nvSpPr>
          <p:cNvPr id="9" name="Text Placeholder 1"/>
          <p:cNvSpPr>
            <a:spLocks noGrp="1"/>
          </p:cNvSpPr>
          <p:nvPr>
            <p:ph type="body" sz="quarter" idx="32" hasCustomPrompt="1"/>
          </p:nvPr>
        </p:nvSpPr>
        <p:spPr>
          <a:xfrm>
            <a:off x="457198" y="6278880"/>
            <a:ext cx="7634331"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chart attribution.</a:t>
            </a:r>
            <a:endParaRPr lang="en-US" dirty="0"/>
          </a:p>
        </p:txBody>
      </p:sp>
      <p:sp>
        <p:nvSpPr>
          <p:cNvPr id="6"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EABF0885-D01C-4F49-B4B1-9AF2F23DEDEC}" type="slidenum">
              <a:rPr lang="en-US" altLang="en-US" smtClean="0"/>
              <a:pPr/>
              <a:t>‹#›</a:t>
            </a:fld>
            <a:endParaRPr lang="en-US" altLang="en-US"/>
          </a:p>
        </p:txBody>
      </p:sp>
    </p:spTree>
    <p:extLst>
      <p:ext uri="{BB962C8B-B14F-4D97-AF65-F5344CB8AC3E}">
        <p14:creationId xmlns:p14="http://schemas.microsoft.com/office/powerpoint/2010/main" val="2882219413"/>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ONC Pictur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solidFill>
                  <a:schemeClr val="tx1"/>
                </a:solidFill>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8" name="Picture Placeholder 7"/>
          <p:cNvSpPr>
            <a:spLocks noGrp="1"/>
          </p:cNvSpPr>
          <p:nvPr>
            <p:ph type="pic" sz="quarter" idx="14"/>
          </p:nvPr>
        </p:nvSpPr>
        <p:spPr>
          <a:xfrm>
            <a:off x="457200" y="1600200"/>
            <a:ext cx="8229600" cy="4572000"/>
          </a:xfrm>
          <a:prstGeom prst="rect">
            <a:avLst/>
          </a:prstGeom>
        </p:spPr>
        <p:txBody>
          <a:bodyPr rtlCol="0">
            <a:normAutofit/>
          </a:bodyPr>
          <a:lstStyle>
            <a:lvl1pPr>
              <a:defRPr sz="3200">
                <a:latin typeface="+mn-lt"/>
              </a:defRPr>
            </a:lvl1pPr>
          </a:lstStyle>
          <a:p>
            <a:pPr lvl="0"/>
            <a:r>
              <a:rPr lang="en-US" noProof="0" smtClean="0"/>
              <a:t>Click icon to add picture</a:t>
            </a:r>
            <a:endParaRPr lang="en-US" noProof="0" dirty="0"/>
          </a:p>
        </p:txBody>
      </p:sp>
      <p:sp>
        <p:nvSpPr>
          <p:cNvPr id="7" name="Text Placeholder 1"/>
          <p:cNvSpPr>
            <a:spLocks noGrp="1"/>
          </p:cNvSpPr>
          <p:nvPr>
            <p:ph type="body" sz="quarter" idx="32" hasCustomPrompt="1"/>
          </p:nvPr>
        </p:nvSpPr>
        <p:spPr>
          <a:xfrm>
            <a:off x="457198" y="6278880"/>
            <a:ext cx="7634331"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image attribution.</a:t>
            </a:r>
            <a:endParaRPr lang="en-US" dirty="0"/>
          </a:p>
        </p:txBody>
      </p:sp>
      <p:sp>
        <p:nvSpPr>
          <p:cNvPr id="9"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EABF0885-D01C-4F49-B4B1-9AF2F23DEDEC}" type="slidenum">
              <a:rPr lang="en-US" altLang="en-US" smtClean="0"/>
              <a:pPr/>
              <a:t>‹#›</a:t>
            </a:fld>
            <a:endParaRPr lang="en-US" altLang="en-US"/>
          </a:p>
        </p:txBody>
      </p:sp>
    </p:spTree>
    <p:extLst>
      <p:ext uri="{BB962C8B-B14F-4D97-AF65-F5344CB8AC3E}">
        <p14:creationId xmlns:p14="http://schemas.microsoft.com/office/powerpoint/2010/main" val="4241652956"/>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ONC Summar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baseline="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5" name="Text Placeholder 4"/>
          <p:cNvSpPr>
            <a:spLocks noGrp="1"/>
          </p:cNvSpPr>
          <p:nvPr>
            <p:ph type="body" sz="quarter" idx="11"/>
          </p:nvPr>
        </p:nvSpPr>
        <p:spPr>
          <a:xfrm>
            <a:off x="457200" y="1600200"/>
            <a:ext cx="8229600" cy="4572000"/>
          </a:xfrm>
          <a:prstGeom prst="rect">
            <a:avLst/>
          </a:prstGeom>
        </p:spPr>
        <p:txBody>
          <a:bodyPr/>
          <a:lstStyle>
            <a:lvl1pPr>
              <a:defRPr sz="3200" baseline="0">
                <a:latin typeface="+mn-lt"/>
              </a:defRPr>
            </a:lvl1pPr>
            <a:lvl2pPr>
              <a:defRPr sz="2800">
                <a:latin typeface="+mn-lt"/>
              </a:defRPr>
            </a:lvl2pPr>
          </a:lstStyle>
          <a:p>
            <a:pPr lvl="0"/>
            <a:r>
              <a:rPr lang="en-US" smtClean="0"/>
              <a:t>Edit Master text styles</a:t>
            </a:r>
          </a:p>
          <a:p>
            <a:pPr lvl="1"/>
            <a:r>
              <a:rPr lang="en-US" smtClean="0"/>
              <a:t>Second level</a:t>
            </a:r>
          </a:p>
        </p:txBody>
      </p:sp>
      <p:sp>
        <p:nvSpPr>
          <p:cNvPr id="6"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EABF0885-D01C-4F49-B4B1-9AF2F23DEDEC}" type="slidenum">
              <a:rPr lang="en-US" altLang="en-US" smtClean="0"/>
              <a:pPr/>
              <a:t>‹#›</a:t>
            </a:fld>
            <a:endParaRPr lang="en-US" altLang="en-US"/>
          </a:p>
        </p:txBody>
      </p:sp>
    </p:spTree>
    <p:extLst>
      <p:ext uri="{BB962C8B-B14F-4D97-AF65-F5344CB8AC3E}">
        <p14:creationId xmlns:p14="http://schemas.microsoft.com/office/powerpoint/2010/main" val="894245388"/>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ONC Referenc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baseline="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8" name="Text Placeholder 1"/>
          <p:cNvSpPr>
            <a:spLocks noGrp="1"/>
          </p:cNvSpPr>
          <p:nvPr>
            <p:ph type="body" sz="quarter" idx="16"/>
          </p:nvPr>
        </p:nvSpPr>
        <p:spPr>
          <a:xfrm>
            <a:off x="457200" y="1600200"/>
            <a:ext cx="8229600" cy="1371600"/>
          </a:xfrm>
          <a:prstGeom prst="rect">
            <a:avLst/>
          </a:prstGeom>
        </p:spPr>
        <p:txBody>
          <a:bodyPr/>
          <a:lstStyle>
            <a:lvl1pPr>
              <a:buNone/>
              <a:defRPr sz="1600" b="1">
                <a:latin typeface="+mn-lt"/>
                <a:cs typeface="Arial" pitchFamily="34" charset="0"/>
              </a:defRPr>
            </a:lvl1pPr>
            <a:lvl2pPr marL="274320" indent="-283464">
              <a:buFont typeface="Arial" pitchFamily="34" charset="0"/>
              <a:buNone/>
              <a:defRPr sz="1400" baseline="0">
                <a:latin typeface="+mn-lt"/>
                <a:cs typeface="Arial" pitchFamily="34" charset="0"/>
              </a:defRPr>
            </a:lvl2pPr>
          </a:lstStyle>
          <a:p>
            <a:pPr lvl="0"/>
            <a:r>
              <a:rPr lang="en-US" smtClean="0"/>
              <a:t>Edit Master text styles</a:t>
            </a:r>
          </a:p>
          <a:p>
            <a:pPr lvl="1"/>
            <a:r>
              <a:rPr lang="en-US" smtClean="0"/>
              <a:t>Second level</a:t>
            </a:r>
          </a:p>
        </p:txBody>
      </p:sp>
      <p:sp>
        <p:nvSpPr>
          <p:cNvPr id="9" name="Text Placeholder 2"/>
          <p:cNvSpPr>
            <a:spLocks noGrp="1"/>
          </p:cNvSpPr>
          <p:nvPr>
            <p:ph type="body" sz="quarter" idx="20"/>
          </p:nvPr>
        </p:nvSpPr>
        <p:spPr>
          <a:xfrm>
            <a:off x="457200" y="3200400"/>
            <a:ext cx="8229600" cy="1371600"/>
          </a:xfrm>
          <a:prstGeom prst="rect">
            <a:avLst/>
          </a:prstGeom>
        </p:spPr>
        <p:txBody>
          <a:bodyPr/>
          <a:lstStyle>
            <a:lvl1pPr>
              <a:buNone/>
              <a:defRPr sz="1600" b="1" baseline="0">
                <a:latin typeface="+mn-lt"/>
                <a:cs typeface="Arial" pitchFamily="34" charset="0"/>
              </a:defRPr>
            </a:lvl1pPr>
            <a:lvl2pPr marL="274320" marR="0" indent="-285750" algn="l" defTabSz="914400" rtl="0" eaLnBrk="1" fontAlgn="base" latinLnBrk="0" hangingPunct="1">
              <a:lnSpc>
                <a:spcPct val="100000"/>
              </a:lnSpc>
              <a:spcBef>
                <a:spcPct val="20000"/>
              </a:spcBef>
              <a:spcAft>
                <a:spcPct val="0"/>
              </a:spcAft>
              <a:buClrTx/>
              <a:buSzTx/>
              <a:buFont typeface="+mj-lt"/>
              <a:buNone/>
              <a:tabLst/>
              <a:defRPr lang="en-US" sz="1400" smtClean="0">
                <a:latin typeface="+mn-lt"/>
              </a:defRPr>
            </a:lvl2pPr>
          </a:lstStyle>
          <a:p>
            <a:pPr lvl="0"/>
            <a:r>
              <a:rPr lang="en-US" smtClean="0"/>
              <a:t>Edit Master text styles</a:t>
            </a:r>
          </a:p>
          <a:p>
            <a:pPr lvl="1"/>
            <a:r>
              <a:rPr lang="en-US" smtClean="0"/>
              <a:t>Second level</a:t>
            </a:r>
          </a:p>
        </p:txBody>
      </p:sp>
      <p:sp>
        <p:nvSpPr>
          <p:cNvPr id="10" name="Text Placeholder 3"/>
          <p:cNvSpPr>
            <a:spLocks noGrp="1"/>
          </p:cNvSpPr>
          <p:nvPr>
            <p:ph type="body" sz="quarter" idx="21"/>
          </p:nvPr>
        </p:nvSpPr>
        <p:spPr>
          <a:xfrm>
            <a:off x="457200" y="4800600"/>
            <a:ext cx="8229600" cy="1371600"/>
          </a:xfrm>
          <a:prstGeom prst="rect">
            <a:avLst/>
          </a:prstGeom>
        </p:spPr>
        <p:txBody>
          <a:bodyPr/>
          <a:lstStyle>
            <a:lvl1pPr>
              <a:buNone/>
              <a:defRPr sz="1600" b="1">
                <a:latin typeface="+mn-lt"/>
                <a:cs typeface="Arial" pitchFamily="34" charset="0"/>
              </a:defRPr>
            </a:lvl1pPr>
            <a:lvl2pPr marL="274320">
              <a:buFont typeface="Arial" pitchFamily="34" charset="0"/>
              <a:buNone/>
              <a:defRPr lang="en-US" sz="1400" smtClean="0">
                <a:latin typeface="+mn-lt"/>
              </a:defRPr>
            </a:lvl2pPr>
          </a:lstStyle>
          <a:p>
            <a:pPr lvl="0"/>
            <a:r>
              <a:rPr lang="en-US" smtClean="0"/>
              <a:t>Edit Master text styles</a:t>
            </a:r>
          </a:p>
          <a:p>
            <a:pPr lvl="1"/>
            <a:r>
              <a:rPr lang="en-US" smtClean="0"/>
              <a:t>Second level</a:t>
            </a:r>
          </a:p>
        </p:txBody>
      </p:sp>
      <p:sp>
        <p:nvSpPr>
          <p:cNvPr id="11"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EABF0885-D01C-4F49-B4B1-9AF2F23DEDEC}" type="slidenum">
              <a:rPr lang="en-US" altLang="en-US" smtClean="0"/>
              <a:pPr/>
              <a:t>‹#›</a:t>
            </a:fld>
            <a:endParaRPr lang="en-US" altLang="en-US"/>
          </a:p>
        </p:txBody>
      </p:sp>
    </p:spTree>
    <p:extLst>
      <p:ext uri="{BB962C8B-B14F-4D97-AF65-F5344CB8AC3E}">
        <p14:creationId xmlns:p14="http://schemas.microsoft.com/office/powerpoint/2010/main" val="102179433"/>
      </p:ext>
    </p:extLst>
  </p:cSld>
  <p:clrMapOvr>
    <a:masterClrMapping/>
  </p:clrMapOvr>
  <p:timing>
    <p:tnLst>
      <p:par>
        <p:cTn id="1" dur="indefinite" restart="never" nodeType="tmRoot"/>
      </p:par>
    </p:tnLst>
  </p:timing>
</p:sldLayout>
</file>

<file path=ppt/slideMasters/_rels/slideMaster1.xml.rels><?xml version="1.0" encoding="UTF-8" standalone="no"?>
<Relationships xmlns="http://schemas.openxmlformats.org/package/2006/relationships">
<Relationship Id="rId1" Target="../slideLayouts/slideLayout1.xml" Type="http://schemas.openxmlformats.org/officeDocument/2006/relationships/slideLayout"/>
<Relationship Id="rId10" Target="../slideLayouts/slideLayout10.xml" Type="http://schemas.openxmlformats.org/officeDocument/2006/relationships/slideLayout"/>
<Relationship Id="rId11" Target="../slideLayouts/slideLayout11.xml" Type="http://schemas.openxmlformats.org/officeDocument/2006/relationships/slideLayout"/>
<Relationship Id="rId12" Target="../theme/theme1.xml" Type="http://schemas.openxmlformats.org/officeDocument/2006/relationships/theme"/>
<Relationship Id="rId2" Target="../slideLayouts/slideLayout2.xml" Type="http://schemas.openxmlformats.org/officeDocument/2006/relationships/slideLayout"/>
<Relationship Id="rId3" Target="../slideLayouts/slideLayout3.xml" Type="http://schemas.openxmlformats.org/officeDocument/2006/relationships/slideLayout"/>
<Relationship Id="rId4" Target="../slideLayouts/slideLayout4.xml" Type="http://schemas.openxmlformats.org/officeDocument/2006/relationships/slideLayout"/>
<Relationship Id="rId5" Target="../slideLayouts/slideLayout5.xml" Type="http://schemas.openxmlformats.org/officeDocument/2006/relationships/slideLayout"/>
<Relationship Id="rId6" Target="../slideLayouts/slideLayout6.xml" Type="http://schemas.openxmlformats.org/officeDocument/2006/relationships/slideLayout"/>
<Relationship Id="rId7" Target="../slideLayouts/slideLayout7.xml" Type="http://schemas.openxmlformats.org/officeDocument/2006/relationships/slideLayout"/>
<Relationship Id="rId8" Target="../slideLayouts/slideLayout8.xml" Type="http://schemas.openxmlformats.org/officeDocument/2006/relationships/slideLayout"/>
<Relationship Id="rId9" Target="../slideLayouts/slideLayout9.xml" Type="http://schemas.openxmlformats.org/officeDocument/2006/relationships/slideLayout"/>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3" name="Title Placeholder 6"/>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endParaRPr lang="en-US" altLang="en-US" dirty="0" smtClean="0"/>
          </a:p>
        </p:txBody>
      </p:sp>
      <p:sp>
        <p:nvSpPr>
          <p:cNvPr id="2054" name="Text Placeholder 7"/>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US" altLang="en-US" dirty="0" smtClean="0"/>
          </a:p>
        </p:txBody>
      </p:sp>
      <p:sp>
        <p:nvSpPr>
          <p:cNvPr id="8"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EABF0885-D01C-4F49-B4B1-9AF2F23DEDEC}" type="slidenum">
              <a:rPr lang="en-US" altLang="en-US" smtClean="0"/>
              <a:pPr/>
              <a:t>‹#›</a:t>
            </a:fld>
            <a:endParaRPr lang="en-US" altLang="en-US"/>
          </a:p>
        </p:txBody>
      </p:sp>
    </p:spTree>
    <p:extLst>
      <p:ext uri="{BB962C8B-B14F-4D97-AF65-F5344CB8AC3E}">
        <p14:creationId xmlns:p14="http://schemas.microsoft.com/office/powerpoint/2010/main" val="3411714857"/>
      </p:ext>
    </p:extLst>
  </p:cSld>
  <p:clrMap bg1="lt1" tx1="dk1" bg2="lt2" tx2="dk2" accent1="accent1" accent2="accent2" accent3="accent3" accent4="accent4" accent5="accent5" accent6="accent6" hlink="hlink" folHlink="folHlink"/>
  <p:sldLayoutIdLst>
    <p:sldLayoutId id="2147484633" r:id="rId1"/>
    <p:sldLayoutId id="2147484634" r:id="rId2"/>
    <p:sldLayoutId id="2147484635" r:id="rId3"/>
    <p:sldLayoutId id="2147484636" r:id="rId4"/>
    <p:sldLayoutId id="2147484637" r:id="rId5"/>
    <p:sldLayoutId id="2147484638" r:id="rId6"/>
    <p:sldLayoutId id="2147484639" r:id="rId7"/>
    <p:sldLayoutId id="2147484640" r:id="rId8"/>
    <p:sldLayoutId id="2147484641" r:id="rId9"/>
    <p:sldLayoutId id="2147484642" r:id="rId10"/>
    <p:sldLayoutId id="2147484643" r:id="rId11"/>
  </p:sldLayoutIdLst>
  <p:timing>
    <p:tnLst>
      <p:par>
        <p:cTn id="1" dur="indefinite" restart="never" nodeType="tmRoot"/>
      </p:par>
    </p:tnLst>
  </p:timing>
  <p:hf hdr="0" ftr="0" dt="0"/>
  <p:txStyles>
    <p:titleStyle>
      <a:lvl1pPr algn="ctr" rtl="0" eaLnBrk="1" fontAlgn="base" hangingPunct="1">
        <a:spcBef>
          <a:spcPct val="0"/>
        </a:spcBef>
        <a:spcAft>
          <a:spcPct val="0"/>
        </a:spcAft>
        <a:defRPr sz="3600" kern="1200">
          <a:solidFill>
            <a:schemeClr val="tx1"/>
          </a:solidFill>
          <a:latin typeface="Verdana" pitchFamily="34" charset="0"/>
          <a:ea typeface="+mj-ea"/>
          <a:cs typeface="+mj-cs"/>
        </a:defRPr>
      </a:lvl1pPr>
      <a:lvl2pPr algn="ctr" rtl="0" eaLnBrk="1" fontAlgn="base" hangingPunct="1">
        <a:spcBef>
          <a:spcPct val="0"/>
        </a:spcBef>
        <a:spcAft>
          <a:spcPct val="0"/>
        </a:spcAft>
        <a:defRPr sz="3600">
          <a:solidFill>
            <a:schemeClr val="tx1"/>
          </a:solidFill>
          <a:latin typeface="Verdana" panose="020B0604030504040204" pitchFamily="34" charset="0"/>
        </a:defRPr>
      </a:lvl2pPr>
      <a:lvl3pPr algn="ctr" rtl="0" eaLnBrk="1" fontAlgn="base" hangingPunct="1">
        <a:spcBef>
          <a:spcPct val="0"/>
        </a:spcBef>
        <a:spcAft>
          <a:spcPct val="0"/>
        </a:spcAft>
        <a:defRPr sz="3600">
          <a:solidFill>
            <a:schemeClr val="tx1"/>
          </a:solidFill>
          <a:latin typeface="Verdana" panose="020B0604030504040204" pitchFamily="34" charset="0"/>
        </a:defRPr>
      </a:lvl3pPr>
      <a:lvl4pPr algn="ctr" rtl="0" eaLnBrk="1" fontAlgn="base" hangingPunct="1">
        <a:spcBef>
          <a:spcPct val="0"/>
        </a:spcBef>
        <a:spcAft>
          <a:spcPct val="0"/>
        </a:spcAft>
        <a:defRPr sz="3600">
          <a:solidFill>
            <a:schemeClr val="tx1"/>
          </a:solidFill>
          <a:latin typeface="Verdana" panose="020B0604030504040204" pitchFamily="34" charset="0"/>
        </a:defRPr>
      </a:lvl4pPr>
      <a:lvl5pPr algn="ctr" rtl="0" eaLnBrk="1" fontAlgn="base" hangingPunct="1">
        <a:spcBef>
          <a:spcPct val="0"/>
        </a:spcBef>
        <a:spcAft>
          <a:spcPct val="0"/>
        </a:spcAft>
        <a:defRPr sz="3600">
          <a:solidFill>
            <a:schemeClr val="tx1"/>
          </a:solidFill>
          <a:latin typeface="Verdana" panose="020B0604030504040204"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SzPct val="85000"/>
        <a:buFont typeface="Arial" panose="020B0604020202020204" pitchFamily="34"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SzPct val="80000"/>
        <a:buFont typeface="Courier New" panose="02070309020205020404" pitchFamily="49" charset="0"/>
        <a:buChar char="o"/>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SzPct val="120000"/>
        <a:buFont typeface="Wingdings" panose="05000000000000000000" pitchFamily="2" charset="2"/>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SzPct val="70000"/>
        <a:buFont typeface="Wingdings" panose="05000000000000000000" pitchFamily="2" charset="2"/>
        <a:buChar char="q"/>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no"?>
<Relationships xmlns="http://schemas.openxmlformats.org/package/2006/relationships">
<Relationship Id="rId1" Target="../slideLayouts/slideLayout1.xml" Type="http://schemas.openxmlformats.org/officeDocument/2006/relationships/slideLayout"/>
<Relationship Id="rId2" Target="../notesSlides/notesSlide1.xml" Type="http://schemas.openxmlformats.org/officeDocument/2006/relationships/notesSlide"/>
<Relationship Id="rId3" Target="http://creativecommons.org/licenses/by-nc-sa/4.0/" TargetMode="External" Type="http://schemas.openxmlformats.org/officeDocument/2006/relationships/hyperlink"/>
</Relationships>

</file>

<file path=ppt/slides/_rels/slide10.xml.rels><?xml version="1.0" encoding="UTF-8" standalone="no"?>
<Relationships xmlns="http://schemas.openxmlformats.org/package/2006/relationships">
<Relationship Id="rId1" Target="../slideLayouts/slideLayout2.xml" Type="http://schemas.openxmlformats.org/officeDocument/2006/relationships/slideLayout"/>
<Relationship Id="rId2" Target="../notesSlides/notesSlide10.xml" Type="http://schemas.openxmlformats.org/officeDocument/2006/relationships/notesSlide"/>
</Relationships>

</file>

<file path=ppt/slides/_rels/slide11.xml.rels><?xml version="1.0" encoding="UTF-8" standalone="no"?>
<Relationships xmlns="http://schemas.openxmlformats.org/package/2006/relationships">
<Relationship Id="rId1" Target="../slideLayouts/slideLayout2.xml" Type="http://schemas.openxmlformats.org/officeDocument/2006/relationships/slideLayout"/>
<Relationship Id="rId2" Target="../notesSlides/notesSlide11.xml" Type="http://schemas.openxmlformats.org/officeDocument/2006/relationships/notesSlide"/>
</Relationships>

</file>

<file path=ppt/slides/_rels/slide12.xml.rels><?xml version="1.0" encoding="UTF-8" standalone="no"?>
<Relationships xmlns="http://schemas.openxmlformats.org/package/2006/relationships">
<Relationship Id="rId1" Target="../slideLayouts/slideLayout2.xml" Type="http://schemas.openxmlformats.org/officeDocument/2006/relationships/slideLayout"/>
<Relationship Id="rId2" Target="../notesSlides/notesSlide12.xml" Type="http://schemas.openxmlformats.org/officeDocument/2006/relationships/notesSlide"/>
</Relationships>

</file>

<file path=ppt/slides/_rels/slide13.xml.rels><?xml version="1.0" encoding="UTF-8" standalone="no"?>
<Relationships xmlns="http://schemas.openxmlformats.org/package/2006/relationships">
<Relationship Id="rId1" Target="../slideLayouts/slideLayout2.xml" Type="http://schemas.openxmlformats.org/officeDocument/2006/relationships/slideLayout"/>
<Relationship Id="rId2" Target="../notesSlides/notesSlide13.xml" Type="http://schemas.openxmlformats.org/officeDocument/2006/relationships/notesSlide"/>
</Relationships>

</file>

<file path=ppt/slides/_rels/slide14.xml.rels><?xml version="1.0" encoding="UTF-8" standalone="no"?>
<Relationships xmlns="http://schemas.openxmlformats.org/package/2006/relationships">
<Relationship Id="rId1" Target="../slideLayouts/slideLayout2.xml" Type="http://schemas.openxmlformats.org/officeDocument/2006/relationships/slideLayout"/>
<Relationship Id="rId2" Target="../notesSlides/notesSlide14.xml" Type="http://schemas.openxmlformats.org/officeDocument/2006/relationships/notesSlide"/>
</Relationships>

</file>

<file path=ppt/slides/_rels/slide15.xml.rels><?xml version="1.0" encoding="UTF-8" standalone="no"?>
<Relationships xmlns="http://schemas.openxmlformats.org/package/2006/relationships">
<Relationship Id="rId1" Target="../slideLayouts/slideLayout2.xml" Type="http://schemas.openxmlformats.org/officeDocument/2006/relationships/slideLayout"/>
<Relationship Id="rId2" Target="../notesSlides/notesSlide15.xml" Type="http://schemas.openxmlformats.org/officeDocument/2006/relationships/notesSlide"/>
</Relationships>

</file>

<file path=ppt/slides/_rels/slide16.xml.rels><?xml version="1.0" encoding="UTF-8" standalone="no"?>
<Relationships xmlns="http://schemas.openxmlformats.org/package/2006/relationships">
<Relationship Id="rId1" Target="../slideLayouts/slideLayout8.xml" Type="http://schemas.openxmlformats.org/officeDocument/2006/relationships/slideLayout"/>
<Relationship Id="rId2" Target="../notesSlides/notesSlide16.xml" Type="http://schemas.openxmlformats.org/officeDocument/2006/relationships/notesSlide"/>
</Relationships>

</file>

<file path=ppt/slides/_rels/slide17.xml.rels><?xml version="1.0" encoding="UTF-8" standalone="no"?>
<Relationships xmlns="http://schemas.openxmlformats.org/package/2006/relationships">
<Relationship Id="rId1" Target="../slideLayouts/slideLayout9.xml" Type="http://schemas.openxmlformats.org/officeDocument/2006/relationships/slideLayout"/>
<Relationship Id="rId2" Target="../notesSlides/notesSlide17.xml" Type="http://schemas.openxmlformats.org/officeDocument/2006/relationships/notesSlide"/>
<Relationship Id="rId3" Target="http://www.asahp.org/what-is/" TargetMode="External" Type="http://schemas.openxmlformats.org/officeDocument/2006/relationships/hyperlink"/>
<Relationship Id="rId4" Target="http://www.cms.gov/EHRIncentivePrograms/Downloads/5_Active_Medication_List.pdf" TargetMode="External" Type="http://schemas.openxmlformats.org/officeDocument/2006/relationships/hyperlink"/>
</Relationships>

</file>

<file path=ppt/slides/_rels/slide18.xml.rels><?xml version="1.0" encoding="UTF-8" standalone="no"?>
<Relationships xmlns="http://schemas.openxmlformats.org/package/2006/relationships">
<Relationship Id="rId1" Target="../tags/tag2.xml" Type="http://schemas.openxmlformats.org/officeDocument/2006/relationships/tags"/>
<Relationship Id="rId2" Target="../slideLayouts/slideLayout10.xml" Type="http://schemas.openxmlformats.org/officeDocument/2006/relationships/slideLayout"/>
<Relationship Id="rId3" Target="../notesSlides/notesSlide18.xml" Type="http://schemas.openxmlformats.org/officeDocument/2006/relationships/notesSlide"/>
</Relationships>

</file>

<file path=ppt/slides/_rels/slide2.xml.rels><?xml version="1.0" encoding="UTF-8" standalone="no"?>
<Relationships xmlns="http://schemas.openxmlformats.org/package/2006/relationships">
<Relationship Id="rId1" Target="../slideLayouts/slideLayout2.xml" Type="http://schemas.openxmlformats.org/officeDocument/2006/relationships/slideLayout"/>
<Relationship Id="rId2" Target="../notesSlides/notesSlide2.xml" Type="http://schemas.openxmlformats.org/officeDocument/2006/relationships/notesSlide"/>
</Relationships>

</file>

<file path=ppt/slides/_rels/slide3.xml.rels><?xml version="1.0" encoding="UTF-8" standalone="no"?>
<Relationships xmlns="http://schemas.openxmlformats.org/package/2006/relationships">
<Relationship Id="rId1" Target="../slideLayouts/slideLayout2.xml" Type="http://schemas.openxmlformats.org/officeDocument/2006/relationships/slideLayout"/>
<Relationship Id="rId2" Target="../notesSlides/notesSlide3.xml" Type="http://schemas.openxmlformats.org/officeDocument/2006/relationships/notesSlide"/>
</Relationships>

</file>

<file path=ppt/slides/_rels/slide4.xml.rels><?xml version="1.0" encoding="UTF-8" standalone="no"?>
<Relationships xmlns="http://schemas.openxmlformats.org/package/2006/relationships">
<Relationship Id="rId1" Target="../slideLayouts/slideLayout2.xml" Type="http://schemas.openxmlformats.org/officeDocument/2006/relationships/slideLayout"/>
<Relationship Id="rId2" Target="../notesSlides/notesSlide4.xml" Type="http://schemas.openxmlformats.org/officeDocument/2006/relationships/notesSlide"/>
</Relationships>

</file>

<file path=ppt/slides/_rels/slide5.xml.rels><?xml version="1.0" encoding="UTF-8" standalone="no"?>
<Relationships xmlns="http://schemas.openxmlformats.org/package/2006/relationships">
<Relationship Id="rId1" Target="../slideLayouts/slideLayout2.xml" Type="http://schemas.openxmlformats.org/officeDocument/2006/relationships/slideLayout"/>
<Relationship Id="rId2" Target="../notesSlides/notesSlide5.xml" Type="http://schemas.openxmlformats.org/officeDocument/2006/relationships/notesSlide"/>
</Relationships>

</file>

<file path=ppt/slides/_rels/slide6.xml.rels><?xml version="1.0" encoding="UTF-8" standalone="no"?>
<Relationships xmlns="http://schemas.openxmlformats.org/package/2006/relationships">
<Relationship Id="rId1" Target="../slideLayouts/slideLayout2.xml" Type="http://schemas.openxmlformats.org/officeDocument/2006/relationships/slideLayout"/>
<Relationship Id="rId2" Target="../notesSlides/notesSlide6.xml" Type="http://schemas.openxmlformats.org/officeDocument/2006/relationships/notesSlide"/>
</Relationships>

</file>

<file path=ppt/slides/_rels/slide7.xml.rels><?xml version="1.0" encoding="UTF-8" standalone="no"?>
<Relationships xmlns="http://schemas.openxmlformats.org/package/2006/relationships">
<Relationship Id="rId1" Target="../slideLayouts/slideLayout2.xml" Type="http://schemas.openxmlformats.org/officeDocument/2006/relationships/slideLayout"/>
<Relationship Id="rId2" Target="../notesSlides/notesSlide7.xml" Type="http://schemas.openxmlformats.org/officeDocument/2006/relationships/notesSlide"/>
</Relationships>

</file>

<file path=ppt/slides/_rels/slide8.xml.rels><?xml version="1.0" encoding="UTF-8" standalone="no"?>
<Relationships xmlns="http://schemas.openxmlformats.org/package/2006/relationships">
<Relationship Id="rId1" Target="../slideLayouts/slideLayout2.xml" Type="http://schemas.openxmlformats.org/officeDocument/2006/relationships/slideLayout"/>
<Relationship Id="rId2" Target="../notesSlides/notesSlide8.xml" Type="http://schemas.openxmlformats.org/officeDocument/2006/relationships/notesSlide"/>
</Relationships>

</file>

<file path=ppt/slides/_rels/slide9.xml.rels><?xml version="1.0" encoding="UTF-8" standalone="no"?>
<Relationships xmlns="http://schemas.openxmlformats.org/package/2006/relationships">
<Relationship Id="rId1" Target="../slideLayouts/slideLayout2.xml" Type="http://schemas.openxmlformats.org/officeDocument/2006/relationships/slideLayout"/>
<Relationship Id="rId2" Target="../notesSlides/notesSlide9.xml" Type="http://schemas.openxmlformats.org/officeDocument/2006/relationships/notesSlide"/>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lang="en-US" altLang="en-US" dirty="0">
                <a:ea typeface="MS PGothic" panose="020B0600070205080204" pitchFamily="34" charset="-128"/>
              </a:rPr>
              <a:t>Health Care Workflow Process Improvement</a:t>
            </a:r>
            <a:endParaRPr lang="en-US" altLang="en-US" dirty="0">
              <a:ea typeface="ＭＳ Ｐゴシック" panose="020B0600070205080204" pitchFamily="34" charset="-128"/>
            </a:endParaRPr>
          </a:p>
        </p:txBody>
      </p:sp>
      <p:sp>
        <p:nvSpPr>
          <p:cNvPr id="12291" name="Text Placeholder 2"/>
          <p:cNvSpPr>
            <a:spLocks noGrp="1"/>
          </p:cNvSpPr>
          <p:nvPr>
            <p:ph type="body" sz="half" idx="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sz="2800" dirty="0">
                <a:ea typeface="MS PGothic" panose="020B0600070205080204" pitchFamily="34" charset="-128"/>
              </a:rPr>
              <a:t>Concepts of Workflow </a:t>
            </a:r>
            <a:r>
              <a:rPr lang="en-US" altLang="en-US" sz="2800" dirty="0" smtClean="0">
                <a:ea typeface="MS PGothic" panose="020B0600070205080204" pitchFamily="34" charset="-128"/>
              </a:rPr>
              <a:t>Process Improvement</a:t>
            </a:r>
            <a:endParaRPr lang="en-US" altLang="en-US" sz="2800" dirty="0">
              <a:ea typeface="MS PGothic" panose="020B0600070205080204" pitchFamily="34" charset="-128"/>
            </a:endParaRPr>
          </a:p>
        </p:txBody>
      </p:sp>
      <p:sp>
        <p:nvSpPr>
          <p:cNvPr id="12292" name="Text Placeholder 3"/>
          <p:cNvSpPr>
            <a:spLocks noGrp="1"/>
          </p:cNvSpPr>
          <p:nvPr>
            <p:ph type="body"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en-US" sz="2800" dirty="0">
                <a:ea typeface="ＭＳ Ｐゴシック" panose="020B0600070205080204" pitchFamily="34" charset="-128"/>
              </a:rPr>
              <a:t>Lecture b</a:t>
            </a:r>
          </a:p>
        </p:txBody>
      </p:sp>
      <p:sp>
        <p:nvSpPr>
          <p:cNvPr id="12293" name="Text Placeholder 4"/>
          <p:cNvSpPr>
            <a:spLocks noGrp="1"/>
          </p:cNvSpPr>
          <p:nvPr>
            <p:ph type="body"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a:bodyPr>
          <a:lstStyle/>
          <a:p>
            <a:r>
              <a:rPr lang="en-US" sz="1000" dirty="0"/>
              <a:t>This material (</a:t>
            </a:r>
            <a:r>
              <a:rPr lang="en-US" altLang="en-US" sz="1000" dirty="0">
                <a:ea typeface="Calibri" panose="020F0502020204030204" pitchFamily="34" charset="0"/>
                <a:cs typeface="Arial" panose="020B0604020202020204" pitchFamily="34" charset="0"/>
              </a:rPr>
              <a:t>Comp 10 Unit 1</a:t>
            </a:r>
            <a:r>
              <a:rPr lang="en-US" sz="1000" dirty="0"/>
              <a:t>) was developed by Duke University, funded by the Department of Health and Human Services, Office of the National Coordinator for Health Information Technology under Award Number </a:t>
            </a:r>
            <a:r>
              <a:rPr lang="en-US" altLang="en-US" sz="1000" dirty="0">
                <a:ea typeface="Calibri" panose="020F0502020204030204" pitchFamily="34" charset="0"/>
                <a:cs typeface="Arial" panose="020B0604020202020204" pitchFamily="34" charset="0"/>
              </a:rPr>
              <a:t>IU24OC000024</a:t>
            </a:r>
            <a:r>
              <a:rPr lang="en-US" sz="1000" dirty="0"/>
              <a:t>. This material was updated by Normandale Community College, funded under Award Number 90WT0003.</a:t>
            </a:r>
          </a:p>
          <a:p>
            <a:endParaRPr lang="en-US" sz="1000" dirty="0"/>
          </a:p>
          <a:p>
            <a:r>
              <a:rPr lang="en-US" sz="1000" dirty="0"/>
              <a:t>This work is licensed under the Creative Commons Attribution-</a:t>
            </a:r>
            <a:r>
              <a:rPr lang="en-US" sz="1000" dirty="0" err="1"/>
              <a:t>NonCommercial</a:t>
            </a:r>
            <a:r>
              <a:rPr lang="en-US" sz="1000" dirty="0"/>
              <a:t>-</a:t>
            </a:r>
            <a:r>
              <a:rPr lang="en-US" sz="1000" dirty="0" err="1"/>
              <a:t>ShareAlike</a:t>
            </a:r>
            <a:r>
              <a:rPr lang="en-US" sz="1000" dirty="0"/>
              <a:t> 4.0 International License. To view a copy of this license, visit </a:t>
            </a:r>
            <a:r>
              <a:rPr lang="en-US" sz="1000" u="sng" dirty="0">
                <a:hlinkClick r:id="rId3" tooltip="Creative Commons Attribution-NonCommercial-ShareAlike 4.0 International License"/>
              </a:rPr>
              <a:t>http://creativecommons.org/licenses/by-nc-sa/4.0/</a:t>
            </a:r>
            <a:endParaRPr lang="en-US" sz="10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p:txBody>
          <a:bodyPr/>
          <a:lstStyle/>
          <a:p>
            <a:r>
              <a:rPr lang="en-US" altLang="en-US">
                <a:ea typeface="ＭＳ Ｐゴシック" panose="020B0600070205080204" pitchFamily="34" charset="-128"/>
              </a:rPr>
              <a:t>Unique Aspects of Health Care</a:t>
            </a:r>
          </a:p>
        </p:txBody>
      </p:sp>
      <p:sp>
        <p:nvSpPr>
          <p:cNvPr id="24579" name="Content Placeholder 2"/>
          <p:cNvSpPr>
            <a:spLocks noGrp="1"/>
          </p:cNvSpPr>
          <p:nvPr>
            <p:ph sz="quarter" idx="14"/>
          </p:nvPr>
        </p:nvSpPr>
        <p:spPr bwMode="auto">
          <a:extLst/>
        </p:spPr>
        <p:txBody>
          <a:bodyPr vert="horz" wrap="square" lIns="91440" tIns="45720" rIns="91440" bIns="45720" numCol="1" anchor="t" anchorCtr="0" compatLnSpc="1">
            <a:prstTxWarp prst="textNoShape">
              <a:avLst/>
            </a:prstTxWarp>
            <a:normAutofit lnSpcReduction="10000"/>
          </a:bodyPr>
          <a:lstStyle/>
          <a:p>
            <a:pPr eaLnBrk="1" hangingPunct="1">
              <a:lnSpc>
                <a:spcPct val="110000"/>
              </a:lnSpc>
              <a:defRPr/>
            </a:pPr>
            <a:r>
              <a:rPr lang="en-US" sz="2400" dirty="0">
                <a:ea typeface="ＭＳ Ｐゴシック" pitchFamily="34" charset="-128"/>
              </a:rPr>
              <a:t>System of </a:t>
            </a:r>
            <a:r>
              <a:rPr lang="ja-JP" altLang="en-US" sz="2400" dirty="0">
                <a:ea typeface="ＭＳ Ｐゴシック" pitchFamily="34" charset="-128"/>
              </a:rPr>
              <a:t>“</a:t>
            </a:r>
            <a:r>
              <a:rPr lang="en-US" altLang="ja-JP" sz="2400" dirty="0">
                <a:ea typeface="ＭＳ Ｐゴシック" pitchFamily="34" charset="-128"/>
              </a:rPr>
              <a:t>experts</a:t>
            </a:r>
            <a:r>
              <a:rPr lang="ja-JP" altLang="en-US" sz="2400" dirty="0">
                <a:ea typeface="ＭＳ Ｐゴシック" pitchFamily="34" charset="-128"/>
              </a:rPr>
              <a:t>”</a:t>
            </a:r>
            <a:endParaRPr lang="en-US" altLang="ja-JP" sz="2400" dirty="0">
              <a:ea typeface="ＭＳ Ｐゴシック" pitchFamily="34" charset="-128"/>
            </a:endParaRPr>
          </a:p>
          <a:p>
            <a:pPr lvl="1" eaLnBrk="1" hangingPunct="1">
              <a:lnSpc>
                <a:spcPct val="110000"/>
              </a:lnSpc>
              <a:defRPr/>
            </a:pPr>
            <a:r>
              <a:rPr lang="en-US" sz="2000" dirty="0">
                <a:ea typeface="ＭＳ Ｐゴシック" pitchFamily="34" charset="-128"/>
              </a:rPr>
              <a:t>Physicians and physician extenders are ultimately ethically, morally and legally responsible for </a:t>
            </a:r>
            <a:r>
              <a:rPr lang="en-US" sz="2000" i="1" dirty="0">
                <a:ea typeface="ＭＳ Ｐゴシック" pitchFamily="34" charset="-128"/>
              </a:rPr>
              <a:t>everything </a:t>
            </a:r>
            <a:r>
              <a:rPr lang="en-US" sz="2000" dirty="0">
                <a:ea typeface="ＭＳ Ｐゴシック" pitchFamily="34" charset="-128"/>
              </a:rPr>
              <a:t>that happens to a patient</a:t>
            </a:r>
          </a:p>
          <a:p>
            <a:pPr lvl="1" eaLnBrk="1" hangingPunct="1">
              <a:lnSpc>
                <a:spcPct val="110000"/>
              </a:lnSpc>
              <a:defRPr/>
            </a:pPr>
            <a:r>
              <a:rPr lang="en-US" sz="2000" dirty="0">
                <a:ea typeface="ＭＳ Ｐゴシック" pitchFamily="34" charset="-128"/>
              </a:rPr>
              <a:t>Physicians have taken an oath to </a:t>
            </a:r>
            <a:r>
              <a:rPr lang="ja-JP" altLang="en-US" sz="2000" dirty="0">
                <a:ea typeface="ＭＳ Ｐゴシック" pitchFamily="34" charset="-128"/>
              </a:rPr>
              <a:t>“</a:t>
            </a:r>
            <a:r>
              <a:rPr lang="en-US" altLang="ja-JP" sz="2000" dirty="0">
                <a:ea typeface="ＭＳ Ｐゴシック" pitchFamily="34" charset="-128"/>
              </a:rPr>
              <a:t>above all, do no harm</a:t>
            </a:r>
            <a:r>
              <a:rPr lang="ja-JP" altLang="en-US" sz="2000" dirty="0">
                <a:ea typeface="ＭＳ Ｐゴシック" pitchFamily="34" charset="-128"/>
              </a:rPr>
              <a:t>”</a:t>
            </a:r>
            <a:endParaRPr lang="en-US" altLang="ja-JP" sz="2000" dirty="0">
              <a:ea typeface="ＭＳ Ｐゴシック" pitchFamily="34" charset="-128"/>
            </a:endParaRPr>
          </a:p>
          <a:p>
            <a:pPr eaLnBrk="1" hangingPunct="1">
              <a:lnSpc>
                <a:spcPct val="110000"/>
              </a:lnSpc>
              <a:defRPr/>
            </a:pPr>
            <a:r>
              <a:rPr lang="en-US" sz="2400" dirty="0">
                <a:ea typeface="ＭＳ Ｐゴシック" pitchFamily="34" charset="-128"/>
              </a:rPr>
              <a:t>Health care usually involves personal contact </a:t>
            </a:r>
          </a:p>
          <a:p>
            <a:pPr eaLnBrk="1" hangingPunct="1">
              <a:lnSpc>
                <a:spcPct val="110000"/>
              </a:lnSpc>
              <a:defRPr/>
            </a:pPr>
            <a:r>
              <a:rPr lang="en-US" sz="2400" dirty="0">
                <a:ea typeface="ＭＳ Ｐゴシック" pitchFamily="34" charset="-128"/>
              </a:rPr>
              <a:t>Decisions impact patient</a:t>
            </a:r>
            <a:r>
              <a:rPr lang="en-US" altLang="en-US" sz="2400" dirty="0">
                <a:ea typeface="ＭＳ Ｐゴシック" pitchFamily="34" charset="-128"/>
              </a:rPr>
              <a:t>’</a:t>
            </a:r>
            <a:r>
              <a:rPr lang="en-US" sz="2400" dirty="0">
                <a:ea typeface="ＭＳ Ｐゴシック" pitchFamily="34" charset="-128"/>
              </a:rPr>
              <a:t>s health and well being</a:t>
            </a:r>
          </a:p>
          <a:p>
            <a:pPr eaLnBrk="1" hangingPunct="1">
              <a:lnSpc>
                <a:spcPct val="110000"/>
              </a:lnSpc>
              <a:defRPr/>
            </a:pPr>
            <a:r>
              <a:rPr lang="en-US" sz="2400" dirty="0">
                <a:ea typeface="ＭＳ Ｐゴシック" pitchFamily="34" charset="-128"/>
              </a:rPr>
              <a:t>Patient care involves teams of people working in information-intense situations</a:t>
            </a:r>
          </a:p>
          <a:p>
            <a:pPr eaLnBrk="1" hangingPunct="1">
              <a:lnSpc>
                <a:spcPct val="110000"/>
              </a:lnSpc>
              <a:defRPr/>
            </a:pPr>
            <a:r>
              <a:rPr lang="en-US" sz="2400" dirty="0">
                <a:ea typeface="ＭＳ Ｐゴシック" pitchFamily="34" charset="-128"/>
              </a:rPr>
              <a:t>Patterns of fundamental clinical routines are the product of years and decades of evolution</a:t>
            </a:r>
          </a:p>
          <a:p>
            <a:pPr lvl="1" eaLnBrk="1" hangingPunct="1">
              <a:buFontTx/>
              <a:buNone/>
              <a:defRPr/>
            </a:pPr>
            <a:endParaRPr lang="en-US" sz="2400" dirty="0">
              <a:ea typeface="ＭＳ Ｐゴシック" pitchFamily="34" charset="-128"/>
            </a:endParaRPr>
          </a:p>
          <a:p>
            <a:pPr marL="457200" indent="-457200">
              <a:defRPr/>
            </a:pPr>
            <a:endParaRPr lang="en-US" dirty="0">
              <a:ea typeface="ＭＳ Ｐゴシック" pitchFamily="34" charset="-128"/>
            </a:endParaRPr>
          </a:p>
        </p:txBody>
      </p:sp>
      <p:sp>
        <p:nvSpPr>
          <p:cNvPr id="24580" name="Slide Number Placeholder 3"/>
          <p:cNvSpPr>
            <a:spLocks noGrp="1"/>
          </p:cNvSpPr>
          <p:nvPr>
            <p:ph type="sldNum"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fld id="{E7D400C3-030B-4644-B431-2B5E5559445B}" type="slidenum">
              <a:rPr lang="en-US" altLang="en-US">
                <a:solidFill>
                  <a:srgbClr val="898989"/>
                </a:solidFill>
              </a:rPr>
              <a:pPr eaLnBrk="1" hangingPunct="1"/>
              <a:t>10</a:t>
            </a:fld>
            <a:endParaRPr lang="en-US" altLang="en-US">
              <a:solidFill>
                <a:srgbClr val="898989"/>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altLang="en-US">
                <a:ea typeface="ＭＳ Ｐゴシック" panose="020B0600070205080204" pitchFamily="34" charset="-128"/>
              </a:rPr>
              <a:t>Complexities of Health Care</a:t>
            </a:r>
          </a:p>
        </p:txBody>
      </p:sp>
      <p:sp>
        <p:nvSpPr>
          <p:cNvPr id="25603" name="Content Placeholder 2"/>
          <p:cNvSpPr>
            <a:spLocks noGrp="1"/>
          </p:cNvSpPr>
          <p:nvPr>
            <p:ph sz="quarter" idx="1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lnSpc>
                <a:spcPct val="90000"/>
              </a:lnSpc>
            </a:pPr>
            <a:r>
              <a:rPr lang="en-US" altLang="en-US" sz="2400">
                <a:ea typeface="ＭＳ Ｐゴシック" panose="020B0600070205080204" pitchFamily="34" charset="-128"/>
              </a:rPr>
              <a:t>Each situation is unique</a:t>
            </a:r>
          </a:p>
          <a:p>
            <a:pPr eaLnBrk="1" hangingPunct="1">
              <a:lnSpc>
                <a:spcPct val="90000"/>
              </a:lnSpc>
            </a:pPr>
            <a:r>
              <a:rPr lang="en-US" altLang="en-US" sz="2400">
                <a:ea typeface="ＭＳ Ｐゴシック" panose="020B0600070205080204" pitchFamily="34" charset="-128"/>
              </a:rPr>
              <a:t>Involve multiple people and organizations </a:t>
            </a:r>
          </a:p>
          <a:p>
            <a:pPr lvl="1" eaLnBrk="1" hangingPunct="1">
              <a:lnSpc>
                <a:spcPct val="90000"/>
              </a:lnSpc>
            </a:pPr>
            <a:r>
              <a:rPr lang="en-US" altLang="en-US" sz="2000">
                <a:ea typeface="ＭＳ Ｐゴシック" panose="020B0600070205080204" pitchFamily="34" charset="-128"/>
              </a:rPr>
              <a:t>Many opportunities for delays and variability </a:t>
            </a:r>
          </a:p>
          <a:p>
            <a:pPr eaLnBrk="1" hangingPunct="1">
              <a:lnSpc>
                <a:spcPct val="90000"/>
              </a:lnSpc>
            </a:pPr>
            <a:r>
              <a:rPr lang="en-US" altLang="en-US" sz="2400">
                <a:ea typeface="ＭＳ Ｐゴシック" panose="020B0600070205080204" pitchFamily="34" charset="-128"/>
              </a:rPr>
              <a:t>Must take patient preference into account</a:t>
            </a:r>
          </a:p>
          <a:p>
            <a:pPr eaLnBrk="1" hangingPunct="1">
              <a:lnSpc>
                <a:spcPct val="90000"/>
              </a:lnSpc>
            </a:pPr>
            <a:r>
              <a:rPr lang="en-US" altLang="en-US" sz="2400">
                <a:ea typeface="ＭＳ Ｐゴシック" panose="020B0600070205080204" pitchFamily="34" charset="-128"/>
              </a:rPr>
              <a:t>Continually changing priorities</a:t>
            </a:r>
          </a:p>
          <a:p>
            <a:pPr eaLnBrk="1" hangingPunct="1">
              <a:lnSpc>
                <a:spcPct val="90000"/>
              </a:lnSpc>
            </a:pPr>
            <a:r>
              <a:rPr lang="en-US" altLang="en-US" sz="2400">
                <a:ea typeface="ＭＳ Ｐゴシック" panose="020B0600070205080204" pitchFamily="34" charset="-128"/>
              </a:rPr>
              <a:t>Many interruptions, options and exceptions</a:t>
            </a:r>
          </a:p>
          <a:p>
            <a:pPr eaLnBrk="1" hangingPunct="1">
              <a:lnSpc>
                <a:spcPct val="90000"/>
              </a:lnSpc>
            </a:pPr>
            <a:r>
              <a:rPr lang="en-US" altLang="en-US" sz="2400">
                <a:ea typeface="ＭＳ Ｐゴシック" panose="020B0600070205080204" pitchFamily="34" charset="-128"/>
              </a:rPr>
              <a:t>Have overlapping roles and responsibilities </a:t>
            </a:r>
          </a:p>
          <a:p>
            <a:pPr eaLnBrk="1" hangingPunct="1">
              <a:lnSpc>
                <a:spcPct val="90000"/>
              </a:lnSpc>
            </a:pPr>
            <a:r>
              <a:rPr lang="en-US" altLang="en-US" sz="2400">
                <a:ea typeface="ＭＳ Ｐゴシック" panose="020B0600070205080204" pitchFamily="34" charset="-128"/>
              </a:rPr>
              <a:t>Involves Humans and organizations </a:t>
            </a:r>
          </a:p>
          <a:p>
            <a:pPr eaLnBrk="1" hangingPunct="1">
              <a:lnSpc>
                <a:spcPct val="90000"/>
              </a:lnSpc>
            </a:pPr>
            <a:r>
              <a:rPr lang="en-US" altLang="en-US" sz="2400">
                <a:ea typeface="ＭＳ Ｐゴシック" panose="020B0600070205080204" pitchFamily="34" charset="-128"/>
              </a:rPr>
              <a:t>Vary from practice to practice </a:t>
            </a:r>
          </a:p>
          <a:p>
            <a:pPr eaLnBrk="1" hangingPunct="1">
              <a:lnSpc>
                <a:spcPct val="90000"/>
              </a:lnSpc>
            </a:pPr>
            <a:r>
              <a:rPr lang="en-US" altLang="en-US" sz="2400">
                <a:ea typeface="ＭＳ Ｐゴシック" panose="020B0600070205080204" pitchFamily="34" charset="-128"/>
              </a:rPr>
              <a:t>Subject to time and resource pressures</a:t>
            </a:r>
            <a:endParaRPr lang="en-US" altLang="en-US" sz="2400">
              <a:solidFill>
                <a:srgbClr val="A50021"/>
              </a:solidFill>
              <a:ea typeface="ＭＳ Ｐゴシック" panose="020B0600070205080204" pitchFamily="34" charset="-128"/>
            </a:endParaRPr>
          </a:p>
          <a:p>
            <a:endParaRPr lang="en-US" altLang="en-US">
              <a:ea typeface="ＭＳ Ｐゴシック" panose="020B0600070205080204" pitchFamily="34" charset="-128"/>
            </a:endParaRPr>
          </a:p>
        </p:txBody>
      </p:sp>
      <p:sp>
        <p:nvSpPr>
          <p:cNvPr id="25604" name="Slide Number Placeholder 3"/>
          <p:cNvSpPr>
            <a:spLocks noGrp="1"/>
          </p:cNvSpPr>
          <p:nvPr>
            <p:ph type="sldNum"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fld id="{B4FB7945-8537-41B5-B787-D1093DAB627E}" type="slidenum">
              <a:rPr lang="en-US" altLang="en-US">
                <a:solidFill>
                  <a:srgbClr val="898989"/>
                </a:solidFill>
              </a:rPr>
              <a:pPr eaLnBrk="1" hangingPunct="1"/>
              <a:t>11</a:t>
            </a:fld>
            <a:endParaRPr lang="en-US" altLang="en-US">
              <a:solidFill>
                <a:srgbClr val="898989"/>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p:txBody>
          <a:bodyPr/>
          <a:lstStyle/>
          <a:p>
            <a:r>
              <a:rPr lang="en-US" altLang="en-US">
                <a:ea typeface="ＭＳ Ｐゴシック" panose="020B0600070205080204" pitchFamily="34" charset="-128"/>
              </a:rPr>
              <a:t>Pulling it all Together</a:t>
            </a:r>
          </a:p>
        </p:txBody>
      </p:sp>
      <p:sp>
        <p:nvSpPr>
          <p:cNvPr id="27651" name="Content Placeholder 2"/>
          <p:cNvSpPr>
            <a:spLocks noGrp="1"/>
          </p:cNvSpPr>
          <p:nvPr>
            <p:ph sz="quarter" idx="1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buFontTx/>
              <a:buNone/>
            </a:pPr>
            <a:r>
              <a:rPr lang="en-US" altLang="en-US" dirty="0">
                <a:ea typeface="ＭＳ Ｐゴシック" panose="020B0600070205080204" pitchFamily="34" charset="-128"/>
              </a:rPr>
              <a:t>Clinical Workflow Impacts Patients </a:t>
            </a:r>
          </a:p>
          <a:p>
            <a:pPr eaLnBrk="1" hangingPunct="1"/>
            <a:r>
              <a:rPr lang="en-US" altLang="en-US" dirty="0">
                <a:ea typeface="ＭＳ Ｐゴシック" panose="020B0600070205080204" pitchFamily="34" charset="-128"/>
              </a:rPr>
              <a:t>Problems, errors and delays are not just aggravating, inefficient or even infuriating</a:t>
            </a:r>
          </a:p>
          <a:p>
            <a:pPr eaLnBrk="1" hangingPunct="1"/>
            <a:r>
              <a:rPr lang="en-US" altLang="en-US" dirty="0">
                <a:ea typeface="ＭＳ Ｐゴシック" panose="020B0600070205080204" pitchFamily="34" charset="-128"/>
              </a:rPr>
              <a:t>In medicine, more than in other fields, problems, errors and delays can cause serious harm</a:t>
            </a:r>
          </a:p>
          <a:p>
            <a:endParaRPr lang="en-US" altLang="en-US" dirty="0">
              <a:ea typeface="ＭＳ Ｐゴシック" panose="020B0600070205080204" pitchFamily="34" charset="-128"/>
            </a:endParaRPr>
          </a:p>
        </p:txBody>
      </p:sp>
      <p:sp>
        <p:nvSpPr>
          <p:cNvPr id="27652" name="Slide Number Placeholder 3"/>
          <p:cNvSpPr>
            <a:spLocks noGrp="1"/>
          </p:cNvSpPr>
          <p:nvPr>
            <p:ph type="sldNum"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fld id="{76482906-C5D8-4CC2-B2FA-359DAFD92DC7}" type="slidenum">
              <a:rPr lang="en-US" altLang="en-US">
                <a:solidFill>
                  <a:srgbClr val="898989"/>
                </a:solidFill>
              </a:rPr>
              <a:pPr eaLnBrk="1" hangingPunct="1"/>
              <a:t>12</a:t>
            </a:fld>
            <a:endParaRPr lang="en-US" altLang="en-US">
              <a:solidFill>
                <a:srgbClr val="898989"/>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p:txBody>
          <a:bodyPr/>
          <a:lstStyle/>
          <a:p>
            <a:r>
              <a:rPr lang="en-US" altLang="en-US" dirty="0">
                <a:ea typeface="ＭＳ Ｐゴシック" panose="020B0600070205080204" pitchFamily="34" charset="-128"/>
              </a:rPr>
              <a:t>Common Processes in Physician Practices</a:t>
            </a:r>
          </a:p>
        </p:txBody>
      </p:sp>
      <p:sp>
        <p:nvSpPr>
          <p:cNvPr id="16387" name="Content Placeholder 2"/>
          <p:cNvSpPr>
            <a:spLocks noGrp="1"/>
          </p:cNvSpPr>
          <p:nvPr>
            <p:ph sz="quarter" idx="14"/>
          </p:nvPr>
        </p:nvSpPr>
        <p:spPr bwMode="auto">
          <a:ln>
            <a:miter lim="800000"/>
            <a:headEnd/>
            <a:tailEnd/>
          </a:ln>
        </p:spPr>
        <p:txBody>
          <a:bodyPr vert="horz" wrap="square" lIns="91440" tIns="45720" rIns="91440" bIns="45720" numCol="1" anchor="t" anchorCtr="0" compatLnSpc="1">
            <a:prstTxWarp prst="textNoShape">
              <a:avLst/>
            </a:prstTxWarp>
            <a:normAutofit lnSpcReduction="10000"/>
          </a:bodyPr>
          <a:lstStyle/>
          <a:p>
            <a:pPr eaLnBrk="1" hangingPunct="1">
              <a:lnSpc>
                <a:spcPct val="80000"/>
              </a:lnSpc>
              <a:defRPr/>
            </a:pPr>
            <a:r>
              <a:rPr lang="en-US" dirty="0">
                <a:ea typeface="+mn-ea"/>
                <a:cs typeface="+mn-cs"/>
              </a:rPr>
              <a:t>Appointment scheduling</a:t>
            </a:r>
          </a:p>
          <a:p>
            <a:pPr eaLnBrk="1" hangingPunct="1">
              <a:lnSpc>
                <a:spcPct val="80000"/>
              </a:lnSpc>
              <a:defRPr/>
            </a:pPr>
            <a:r>
              <a:rPr lang="en-US" dirty="0">
                <a:ea typeface="+mn-ea"/>
                <a:cs typeface="+mn-cs"/>
              </a:rPr>
              <a:t>New patient intake</a:t>
            </a:r>
          </a:p>
          <a:p>
            <a:pPr eaLnBrk="1" hangingPunct="1">
              <a:lnSpc>
                <a:spcPct val="80000"/>
              </a:lnSpc>
              <a:defRPr/>
            </a:pPr>
            <a:r>
              <a:rPr lang="en-US" dirty="0">
                <a:ea typeface="+mn-ea"/>
                <a:cs typeface="+mn-cs"/>
              </a:rPr>
              <a:t>Existing patient intake</a:t>
            </a:r>
          </a:p>
          <a:p>
            <a:pPr eaLnBrk="1" hangingPunct="1">
              <a:lnSpc>
                <a:spcPct val="80000"/>
              </a:lnSpc>
              <a:defRPr/>
            </a:pPr>
            <a:r>
              <a:rPr lang="en-US" dirty="0">
                <a:ea typeface="+mn-ea"/>
                <a:cs typeface="+mn-cs"/>
              </a:rPr>
              <a:t>Exam and patient assessment</a:t>
            </a:r>
          </a:p>
          <a:p>
            <a:pPr eaLnBrk="1" hangingPunct="1">
              <a:lnSpc>
                <a:spcPct val="80000"/>
              </a:lnSpc>
              <a:defRPr/>
            </a:pPr>
            <a:r>
              <a:rPr lang="en-US" dirty="0">
                <a:ea typeface="+mn-ea"/>
                <a:cs typeface="+mn-cs"/>
              </a:rPr>
              <a:t>Ordering labs/receiving &amp; communicating results</a:t>
            </a:r>
          </a:p>
          <a:p>
            <a:pPr eaLnBrk="1" hangingPunct="1">
              <a:lnSpc>
                <a:spcPct val="80000"/>
              </a:lnSpc>
              <a:defRPr/>
            </a:pPr>
            <a:r>
              <a:rPr lang="en-US" dirty="0">
                <a:ea typeface="+mn-ea"/>
                <a:cs typeface="+mn-cs"/>
              </a:rPr>
              <a:t>Prescriptions</a:t>
            </a:r>
          </a:p>
          <a:p>
            <a:pPr eaLnBrk="1" hangingPunct="1">
              <a:lnSpc>
                <a:spcPct val="80000"/>
              </a:lnSpc>
              <a:defRPr/>
            </a:pPr>
            <a:r>
              <a:rPr lang="en-US" dirty="0">
                <a:ea typeface="+mn-ea"/>
                <a:cs typeface="+mn-cs"/>
              </a:rPr>
              <a:t>Referrals out/in</a:t>
            </a:r>
          </a:p>
          <a:p>
            <a:pPr eaLnBrk="1" hangingPunct="1">
              <a:lnSpc>
                <a:spcPct val="80000"/>
              </a:lnSpc>
              <a:defRPr/>
            </a:pPr>
            <a:r>
              <a:rPr lang="en-US" dirty="0">
                <a:ea typeface="+mn-ea"/>
                <a:cs typeface="+mn-cs"/>
              </a:rPr>
              <a:t>Diagnostic testing</a:t>
            </a:r>
          </a:p>
          <a:p>
            <a:pPr eaLnBrk="1" hangingPunct="1">
              <a:lnSpc>
                <a:spcPct val="80000"/>
              </a:lnSpc>
              <a:defRPr/>
            </a:pPr>
            <a:r>
              <a:rPr lang="en-US" dirty="0">
                <a:ea typeface="+mn-ea"/>
                <a:cs typeface="+mn-cs"/>
              </a:rPr>
              <a:t>Billing</a:t>
            </a:r>
          </a:p>
          <a:p>
            <a:pPr>
              <a:defRPr/>
            </a:pPr>
            <a:endParaRPr lang="en-US" dirty="0">
              <a:ea typeface="+mn-ea"/>
              <a:cs typeface="+mn-cs"/>
            </a:endParaRPr>
          </a:p>
        </p:txBody>
      </p:sp>
      <p:sp>
        <p:nvSpPr>
          <p:cNvPr id="28676" name="Slide Number Placeholder 3"/>
          <p:cNvSpPr>
            <a:spLocks noGrp="1"/>
          </p:cNvSpPr>
          <p:nvPr>
            <p:ph type="sldNum"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fld id="{1890B0AC-FF6C-4AEA-AB04-B6F700C03908}" type="slidenum">
              <a:rPr lang="en-US" altLang="en-US">
                <a:solidFill>
                  <a:srgbClr val="898989"/>
                </a:solidFill>
              </a:rPr>
              <a:pPr eaLnBrk="1" hangingPunct="1"/>
              <a:t>13</a:t>
            </a:fld>
            <a:endParaRPr lang="en-US" altLang="en-US">
              <a:solidFill>
                <a:srgbClr val="898989"/>
              </a:solidFill>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1"/>
          <p:cNvSpPr>
            <a:spLocks noGrp="1"/>
          </p:cNvSpPr>
          <p:nvPr>
            <p:ph type="title"/>
          </p:nvPr>
        </p:nvSpPr>
        <p:spPr/>
        <p:txBody>
          <a:bodyPr/>
          <a:lstStyle/>
          <a:p>
            <a:r>
              <a:rPr lang="en-US" altLang="en-US">
                <a:ea typeface="ＭＳ Ｐゴシック" panose="020B0600070205080204" pitchFamily="34" charset="-128"/>
              </a:rPr>
              <a:t>Confusion about Workflow</a:t>
            </a:r>
          </a:p>
        </p:txBody>
      </p:sp>
      <p:sp>
        <p:nvSpPr>
          <p:cNvPr id="3" name="Content Placeholder 2"/>
          <p:cNvSpPr>
            <a:spLocks noGrp="1"/>
          </p:cNvSpPr>
          <p:nvPr>
            <p:ph sz="quarter" idx="14"/>
          </p:nvPr>
        </p:nvSpPr>
        <p:spPr/>
        <p:txBody>
          <a:bodyPr>
            <a:normAutofit lnSpcReduction="10000"/>
          </a:bodyPr>
          <a:lstStyle/>
          <a:p>
            <a:pPr eaLnBrk="1" hangingPunct="1">
              <a:defRPr/>
            </a:pPr>
            <a:r>
              <a:rPr lang="en-US" dirty="0">
                <a:ea typeface="+mn-ea"/>
                <a:cs typeface="+mn-cs"/>
              </a:rPr>
              <a:t>Most people are not accustomed to thinking of what they do everyday in terms of workflow </a:t>
            </a:r>
          </a:p>
          <a:p>
            <a:pPr eaLnBrk="1" hangingPunct="1">
              <a:defRPr/>
            </a:pPr>
            <a:r>
              <a:rPr lang="en-US" dirty="0">
                <a:ea typeface="+mn-ea"/>
                <a:cs typeface="+mn-cs"/>
              </a:rPr>
              <a:t>Terms used in health care that may be confused with workflow or process analysis:</a:t>
            </a:r>
          </a:p>
          <a:p>
            <a:pPr lvl="1" eaLnBrk="1" hangingPunct="1">
              <a:defRPr/>
            </a:pPr>
            <a:r>
              <a:rPr lang="en-US" dirty="0">
                <a:ea typeface="+mn-ea"/>
              </a:rPr>
              <a:t>Regimented care</a:t>
            </a:r>
          </a:p>
          <a:p>
            <a:pPr lvl="1" eaLnBrk="1" hangingPunct="1">
              <a:defRPr/>
            </a:pPr>
            <a:r>
              <a:rPr lang="en-US" dirty="0">
                <a:ea typeface="+mn-ea"/>
              </a:rPr>
              <a:t>Clinical pathways, clinical guidelines</a:t>
            </a:r>
          </a:p>
          <a:p>
            <a:pPr lvl="1" eaLnBrk="1" hangingPunct="1">
              <a:defRPr/>
            </a:pPr>
            <a:r>
              <a:rPr lang="en-US" dirty="0">
                <a:ea typeface="+mn-ea"/>
              </a:rPr>
              <a:t>Accreditation and audit</a:t>
            </a:r>
          </a:p>
        </p:txBody>
      </p:sp>
      <p:sp>
        <p:nvSpPr>
          <p:cNvPr id="39940" name="Slide Number Placeholder 3"/>
          <p:cNvSpPr>
            <a:spLocks noGrp="1"/>
          </p:cNvSpPr>
          <p:nvPr>
            <p:ph type="sldNum"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fld id="{D6097D75-1EF5-40EE-9FAE-C31F91DF5B20}" type="slidenum">
              <a:rPr lang="en-US" altLang="en-US">
                <a:solidFill>
                  <a:srgbClr val="898989"/>
                </a:solidFill>
              </a:rPr>
              <a:pPr eaLnBrk="1" hangingPunct="1"/>
              <a:t>14</a:t>
            </a:fld>
            <a:endParaRPr lang="en-US" altLang="en-US">
              <a:solidFill>
                <a:srgbClr val="898989"/>
              </a:solidFill>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le 1"/>
          <p:cNvSpPr>
            <a:spLocks noGrp="1"/>
          </p:cNvSpPr>
          <p:nvPr>
            <p:ph type="title"/>
          </p:nvPr>
        </p:nvSpPr>
        <p:spPr/>
        <p:txBody>
          <a:bodyPr/>
          <a:lstStyle/>
          <a:p>
            <a:r>
              <a:rPr lang="en-US" altLang="en-US">
                <a:ea typeface="ＭＳ Ｐゴシック" panose="020B0600070205080204" pitchFamily="34" charset="-128"/>
              </a:rPr>
              <a:t>Workflow</a:t>
            </a:r>
            <a:r>
              <a:rPr lang="en-US" altLang="en-US" b="1">
                <a:ea typeface="ＭＳ Ｐゴシック" panose="020B0600070205080204" pitchFamily="34" charset="-128"/>
              </a:rPr>
              <a:t> </a:t>
            </a:r>
            <a:r>
              <a:rPr lang="en-US" altLang="en-US">
                <a:ea typeface="ＭＳ Ｐゴシック" panose="020B0600070205080204" pitchFamily="34" charset="-128"/>
              </a:rPr>
              <a:t>Changes</a:t>
            </a:r>
          </a:p>
        </p:txBody>
      </p:sp>
      <p:sp>
        <p:nvSpPr>
          <p:cNvPr id="40963" name="Content Placeholder 2"/>
          <p:cNvSpPr>
            <a:spLocks noGrp="1"/>
          </p:cNvSpPr>
          <p:nvPr>
            <p:ph sz="quarter" idx="1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en-US">
                <a:ea typeface="ＭＳ Ｐゴシック" panose="020B0600070205080204" pitchFamily="34" charset="-128"/>
              </a:rPr>
              <a:t>Must first, do no harm </a:t>
            </a:r>
          </a:p>
          <a:p>
            <a:pPr eaLnBrk="1" hangingPunct="1"/>
            <a:r>
              <a:rPr lang="en-US" altLang="en-US">
                <a:ea typeface="ＭＳ Ｐゴシック" panose="020B0600070205080204" pitchFamily="34" charset="-128"/>
              </a:rPr>
              <a:t>Must improve processes </a:t>
            </a:r>
          </a:p>
          <a:p>
            <a:pPr lvl="1" eaLnBrk="1" hangingPunct="1"/>
            <a:r>
              <a:rPr lang="en-US" altLang="en-US">
                <a:ea typeface="ＭＳ Ｐゴシック" panose="020B0600070205080204" pitchFamily="34" charset="-128"/>
              </a:rPr>
              <a:t>Increase efficiency</a:t>
            </a:r>
          </a:p>
          <a:p>
            <a:pPr lvl="1" eaLnBrk="1" hangingPunct="1"/>
            <a:r>
              <a:rPr lang="en-US" altLang="en-US">
                <a:ea typeface="ＭＳ Ｐゴシック" panose="020B0600070205080204" pitchFamily="34" charset="-128"/>
              </a:rPr>
              <a:t>Decrease delays and cost</a:t>
            </a:r>
          </a:p>
          <a:p>
            <a:pPr lvl="1" eaLnBrk="1" hangingPunct="1"/>
            <a:r>
              <a:rPr lang="en-US" altLang="en-US">
                <a:ea typeface="ＭＳ Ｐゴシック" panose="020B0600070205080204" pitchFamily="34" charset="-128"/>
              </a:rPr>
              <a:t>Increase quality and safety</a:t>
            </a:r>
          </a:p>
          <a:p>
            <a:pPr lvl="1" eaLnBrk="1" hangingPunct="1"/>
            <a:r>
              <a:rPr lang="en-US" altLang="en-US">
                <a:ea typeface="ＭＳ Ｐゴシック" panose="020B0600070205080204" pitchFamily="34" charset="-128"/>
              </a:rPr>
              <a:t>Improve the work environment </a:t>
            </a:r>
          </a:p>
          <a:p>
            <a:pPr lvl="1" eaLnBrk="1" hangingPunct="1"/>
            <a:r>
              <a:rPr lang="en-US" altLang="en-US">
                <a:ea typeface="ＭＳ Ｐゴシック" panose="020B0600070205080204" pitchFamily="34" charset="-128"/>
              </a:rPr>
              <a:t>Improve ability to care for patients</a:t>
            </a:r>
          </a:p>
          <a:p>
            <a:pPr lvl="1" eaLnBrk="1" hangingPunct="1"/>
            <a:r>
              <a:rPr lang="en-US" altLang="en-US">
                <a:ea typeface="ＭＳ Ｐゴシック" panose="020B0600070205080204" pitchFamily="34" charset="-128"/>
              </a:rPr>
              <a:t>Create a better overall patient experience</a:t>
            </a:r>
          </a:p>
          <a:p>
            <a:endParaRPr lang="en-US" altLang="en-US">
              <a:ea typeface="ＭＳ Ｐゴシック" panose="020B0600070205080204" pitchFamily="34" charset="-128"/>
            </a:endParaRPr>
          </a:p>
        </p:txBody>
      </p:sp>
      <p:sp>
        <p:nvSpPr>
          <p:cNvPr id="40964" name="Slide Number Placeholder 3"/>
          <p:cNvSpPr>
            <a:spLocks noGrp="1"/>
          </p:cNvSpPr>
          <p:nvPr>
            <p:ph type="sldNum"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fld id="{28DEEE96-3887-4ADE-835F-8FBD24B4B545}" type="slidenum">
              <a:rPr lang="en-US" altLang="en-US">
                <a:solidFill>
                  <a:srgbClr val="898989"/>
                </a:solidFill>
              </a:rPr>
              <a:pPr eaLnBrk="1" hangingPunct="1"/>
              <a:t>15</a:t>
            </a:fld>
            <a:endParaRPr lang="en-US" altLang="en-US">
              <a:solidFill>
                <a:srgbClr val="898989"/>
              </a:solidFill>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itle 1"/>
          <p:cNvSpPr>
            <a:spLocks noGrp="1"/>
          </p:cNvSpPr>
          <p:nvPr>
            <p:ph type="title"/>
          </p:nvPr>
        </p:nvSpPr>
        <p:spPr/>
        <p:txBody>
          <a:bodyPr>
            <a:normAutofit fontScale="90000"/>
          </a:bodyPr>
          <a:lstStyle/>
          <a:p>
            <a:r>
              <a:rPr lang="en-US" dirty="0"/>
              <a:t>Concepts of </a:t>
            </a:r>
            <a:r>
              <a:rPr lang="en-US" dirty="0" smtClean="0"/>
              <a:t>Workflow Process Improvement </a:t>
            </a:r>
            <a:r>
              <a:rPr lang="en-US" dirty="0"/>
              <a:t/>
            </a:r>
            <a:br>
              <a:rPr lang="en-US" dirty="0"/>
            </a:br>
            <a:r>
              <a:rPr lang="en-US" altLang="en-US" dirty="0" smtClean="0">
                <a:ea typeface="ＭＳ Ｐゴシック" panose="020B0600070205080204" pitchFamily="34" charset="-128"/>
              </a:rPr>
              <a:t>Summary</a:t>
            </a:r>
            <a:endParaRPr lang="en-US" altLang="en-US" dirty="0">
              <a:ea typeface="ＭＳ Ｐゴシック" panose="020B0600070205080204" pitchFamily="34" charset="-128"/>
            </a:endParaRPr>
          </a:p>
        </p:txBody>
      </p:sp>
      <p:sp>
        <p:nvSpPr>
          <p:cNvPr id="74754" name="Content Placeholder 2"/>
          <p:cNvSpPr>
            <a:spLocks noGrp="1"/>
          </p:cNvSpPr>
          <p:nvPr>
            <p:ph type="body" sz="quarter" idx="11"/>
          </p:nvPr>
        </p:nvSpPr>
        <p:spPr bwMode="auto">
          <a:ln>
            <a:miter lim="800000"/>
            <a:headEnd/>
            <a:tailEnd/>
          </a:ln>
        </p:spPr>
        <p:txBody>
          <a:bodyPr vert="horz" wrap="square" lIns="91440" tIns="45720" rIns="91440" bIns="45720" numCol="1" anchor="t" anchorCtr="0" compatLnSpc="1">
            <a:prstTxWarp prst="textNoShape">
              <a:avLst/>
            </a:prstTxWarp>
            <a:normAutofit lnSpcReduction="10000"/>
          </a:bodyPr>
          <a:lstStyle/>
          <a:p>
            <a:pPr marL="0" indent="0" eaLnBrk="1" hangingPunct="1">
              <a:lnSpc>
                <a:spcPct val="120000"/>
              </a:lnSpc>
              <a:spcBef>
                <a:spcPts val="0"/>
              </a:spcBef>
              <a:buFont typeface="Arial" panose="020B0604020202020204" pitchFamily="34" charset="0"/>
              <a:buNone/>
              <a:defRPr/>
            </a:pPr>
            <a:r>
              <a:rPr lang="en-US" dirty="0">
                <a:ea typeface="ＭＳ Ｐゴシック" pitchFamily="34" charset="-128"/>
              </a:rPr>
              <a:t>What a Practice Workflow and Information Management Redesign Specialist Does </a:t>
            </a:r>
          </a:p>
          <a:p>
            <a:pPr marL="341313" indent="-341313" eaLnBrk="1" hangingPunct="1">
              <a:lnSpc>
                <a:spcPct val="120000"/>
              </a:lnSpc>
              <a:spcBef>
                <a:spcPts val="0"/>
              </a:spcBef>
              <a:defRPr/>
            </a:pPr>
            <a:r>
              <a:rPr lang="en-US" dirty="0">
                <a:ea typeface="ＭＳ Ｐゴシック" pitchFamily="34" charset="-128"/>
              </a:rPr>
              <a:t>Document context and process so that it can be analyzed</a:t>
            </a:r>
          </a:p>
          <a:p>
            <a:pPr eaLnBrk="1" hangingPunct="1">
              <a:lnSpc>
                <a:spcPct val="120000"/>
              </a:lnSpc>
              <a:spcBef>
                <a:spcPts val="0"/>
              </a:spcBef>
              <a:defRPr/>
            </a:pPr>
            <a:r>
              <a:rPr lang="en-US" dirty="0">
                <a:ea typeface="ＭＳ Ｐゴシック" pitchFamily="34" charset="-128"/>
              </a:rPr>
              <a:t>Analyze process</a:t>
            </a:r>
          </a:p>
          <a:p>
            <a:pPr eaLnBrk="1" hangingPunct="1">
              <a:lnSpc>
                <a:spcPct val="120000"/>
              </a:lnSpc>
              <a:spcBef>
                <a:spcPts val="0"/>
              </a:spcBef>
              <a:defRPr/>
            </a:pPr>
            <a:r>
              <a:rPr lang="en-US" dirty="0">
                <a:ea typeface="ＭＳ Ｐゴシック" pitchFamily="34" charset="-128"/>
              </a:rPr>
              <a:t>Recommend redesign options</a:t>
            </a:r>
          </a:p>
          <a:p>
            <a:pPr eaLnBrk="1" hangingPunct="1">
              <a:lnSpc>
                <a:spcPct val="120000"/>
              </a:lnSpc>
              <a:spcBef>
                <a:spcPts val="0"/>
              </a:spcBef>
              <a:defRPr/>
            </a:pPr>
            <a:r>
              <a:rPr lang="en-US" dirty="0">
                <a:ea typeface="ＭＳ Ｐゴシック" pitchFamily="34" charset="-128"/>
              </a:rPr>
              <a:t>Implement redesign</a:t>
            </a:r>
          </a:p>
          <a:p>
            <a:pPr eaLnBrk="1" hangingPunct="1">
              <a:lnSpc>
                <a:spcPct val="120000"/>
              </a:lnSpc>
              <a:spcBef>
                <a:spcPts val="0"/>
              </a:spcBef>
              <a:defRPr/>
            </a:pPr>
            <a:r>
              <a:rPr lang="en-US" dirty="0">
                <a:ea typeface="ＭＳ Ｐゴシック" pitchFamily="34" charset="-128"/>
              </a:rPr>
              <a:t>Evaluate, adjust and maintain changes</a:t>
            </a:r>
          </a:p>
          <a:p>
            <a:pPr>
              <a:defRPr/>
            </a:pPr>
            <a:endParaRPr lang="en-US" dirty="0">
              <a:ea typeface="ＭＳ Ｐゴシック" pitchFamily="34" charset="-128"/>
            </a:endParaRPr>
          </a:p>
        </p:txBody>
      </p:sp>
      <p:sp>
        <p:nvSpPr>
          <p:cNvPr id="41988" name="Slide Number Placeholder 3"/>
          <p:cNvSpPr>
            <a:spLocks noGrp="1"/>
          </p:cNvSpPr>
          <p:nvPr>
            <p:ph type="sldNum"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fld id="{0B965337-93FB-41C8-B899-992331FC5A3A}" type="slidenum">
              <a:rPr lang="en-US" altLang="en-US">
                <a:solidFill>
                  <a:srgbClr val="898989"/>
                </a:solidFill>
              </a:rPr>
              <a:pPr eaLnBrk="1" hangingPunct="1"/>
              <a:t>16</a:t>
            </a:fld>
            <a:endParaRPr lang="en-US" altLang="en-US">
              <a:solidFill>
                <a:srgbClr val="898989"/>
              </a:solidFill>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1"/>
          <p:cNvSpPr>
            <a:spLocks noGrp="1"/>
          </p:cNvSpPr>
          <p:nvPr>
            <p:ph type="title"/>
          </p:nvPr>
        </p:nvSpPr>
        <p:spPr/>
        <p:txBody>
          <a:bodyPr/>
          <a:lstStyle/>
          <a:p>
            <a:r>
              <a:rPr lang="en-US" dirty="0"/>
              <a:t>Concepts of Workflow Process Improvement </a:t>
            </a:r>
            <a:r>
              <a:rPr lang="en-US" dirty="0" smtClean="0"/>
              <a:t/>
            </a:r>
            <a:br>
              <a:rPr lang="en-US" dirty="0" smtClean="0"/>
            </a:br>
            <a:r>
              <a:rPr lang="en-US" altLang="en-US" dirty="0" smtClean="0">
                <a:ea typeface="ＭＳ Ｐゴシック" panose="020B0600070205080204" pitchFamily="34" charset="-128"/>
              </a:rPr>
              <a:t>References </a:t>
            </a:r>
            <a:r>
              <a:rPr lang="en-US" altLang="en-US" dirty="0">
                <a:ea typeface="ＭＳ Ｐゴシック" panose="020B0600070205080204" pitchFamily="34" charset="-128"/>
              </a:rPr>
              <a:t>– Lecture b</a:t>
            </a:r>
          </a:p>
        </p:txBody>
      </p:sp>
      <p:sp>
        <p:nvSpPr>
          <p:cNvPr id="76806" name="Text Placeholder 5"/>
          <p:cNvSpPr>
            <a:spLocks noGrp="1"/>
          </p:cNvSpPr>
          <p:nvPr>
            <p:ph type="body" sz="quarter" idx="16"/>
          </p:nvPr>
        </p:nvSpPr>
        <p:spPr bwMode="auto">
          <a:ln>
            <a:miter lim="800000"/>
            <a:headEnd/>
            <a:tailEnd/>
          </a:ln>
        </p:spPr>
        <p:txBody>
          <a:bodyPr vert="horz" wrap="square" lIns="91440" tIns="45720" rIns="91440" bIns="45720" numCol="1" anchor="t" anchorCtr="0" compatLnSpc="1">
            <a:prstTxWarp prst="textNoShape">
              <a:avLst/>
            </a:prstTxWarp>
          </a:bodyPr>
          <a:lstStyle/>
          <a:p>
            <a:pPr eaLnBrk="1" hangingPunct="1">
              <a:defRPr/>
            </a:pPr>
            <a:r>
              <a:rPr lang="en-US" dirty="0">
                <a:ea typeface="ＭＳ Ｐゴシック" pitchFamily="34" charset="-128"/>
              </a:rPr>
              <a:t>References</a:t>
            </a:r>
          </a:p>
          <a:p>
            <a:pPr>
              <a:buFont typeface="Arial" panose="020B0604020202020204" pitchFamily="34" charset="0"/>
              <a:buChar char="•"/>
              <a:defRPr/>
            </a:pPr>
            <a:r>
              <a:rPr lang="en-US" b="0" dirty="0"/>
              <a:t>Allied health professionals. (n.d.). Retrieved December 29, 2011, from Association of Schools of Allied Health Professions: </a:t>
            </a:r>
            <a:r>
              <a:rPr lang="en-US" b="0" dirty="0" smtClean="0">
                <a:hlinkClick r:id="rId3" tooltip="Allied health professionals. "/>
              </a:rPr>
              <a:t>http://www.asahp.org/what-is/</a:t>
            </a:r>
            <a:r>
              <a:rPr lang="en-US" b="0" dirty="0" smtClean="0"/>
              <a:t> </a:t>
            </a:r>
            <a:endParaRPr lang="en-US" b="0" dirty="0"/>
          </a:p>
          <a:p>
            <a:pPr marL="341313" indent="-341313" eaLnBrk="1" hangingPunct="1">
              <a:buFont typeface="Arial" panose="020B0604020202020204" pitchFamily="34" charset="0"/>
              <a:buChar char="•"/>
              <a:defRPr/>
            </a:pPr>
            <a:r>
              <a:rPr lang="en-US" b="0" dirty="0"/>
              <a:t>Committee on Quality of Health Care in America and Institute of Medicine. (2001). Crossing the quality chasm: A new health system for the 21st century 2001. Washington: National Academies Press.</a:t>
            </a:r>
          </a:p>
          <a:p>
            <a:pPr marL="341313" indent="-341313" eaLnBrk="1" hangingPunct="1">
              <a:buFont typeface="Arial" panose="020B0604020202020204" pitchFamily="34" charset="0"/>
              <a:buChar char="•"/>
              <a:defRPr/>
            </a:pPr>
            <a:r>
              <a:rPr lang="en-US" b="0" dirty="0">
                <a:ea typeface="ＭＳ Ｐゴシック" pitchFamily="34" charset="-128"/>
              </a:rPr>
              <a:t>Eligible provider meaningful use meaningful use core measures measure </a:t>
            </a:r>
            <a:r>
              <a:rPr lang="en-US" b="0" dirty="0" smtClean="0">
                <a:ea typeface="ＭＳ Ｐゴシック" pitchFamily="34" charset="-128"/>
              </a:rPr>
              <a:t>5 of </a:t>
            </a:r>
            <a:r>
              <a:rPr lang="en-US" b="0" dirty="0">
                <a:ea typeface="ＭＳ Ｐゴシック" pitchFamily="34" charset="-128"/>
              </a:rPr>
              <a:t>15 -Stage 1. (2010, November 7). Retrieved December 29, 2011, from </a:t>
            </a:r>
            <a:r>
              <a:rPr lang="en-US" b="0" dirty="0">
                <a:ea typeface="ＭＳ Ｐゴシック" pitchFamily="34" charset="-128"/>
                <a:hlinkClick r:id="rId4" tooltip="Eligible Professional Meaningful Use Core Measures Measure 5 of 13 "/>
              </a:rPr>
              <a:t>www.cms.gov/EHRIncentivePrograms/Downloads/5_Active_Medication_List.pdf</a:t>
            </a:r>
            <a:r>
              <a:rPr lang="en-US" b="0" dirty="0">
                <a:ea typeface="ＭＳ Ｐゴシック" pitchFamily="34" charset="-128"/>
              </a:rPr>
              <a:t> </a:t>
            </a:r>
          </a:p>
          <a:p>
            <a:pPr marL="341313" indent="-341313" eaLnBrk="1" hangingPunct="1">
              <a:buFont typeface="+mj-lt"/>
              <a:buAutoNum type="arabicPeriod"/>
              <a:defRPr/>
            </a:pPr>
            <a:endParaRPr lang="en-US" b="0" dirty="0">
              <a:ea typeface="ＭＳ Ｐゴシック" pitchFamily="34" charset="-128"/>
            </a:endParaRPr>
          </a:p>
          <a:p>
            <a:pPr eaLnBrk="1" hangingPunct="1">
              <a:defRPr/>
            </a:pPr>
            <a:endParaRPr lang="en-US" dirty="0">
              <a:ea typeface="ＭＳ Ｐゴシック" pitchFamily="34" charset="-128"/>
            </a:endParaRPr>
          </a:p>
        </p:txBody>
      </p:sp>
      <p:sp>
        <p:nvSpPr>
          <p:cNvPr id="43011" name="Slide Number Placeholder 2"/>
          <p:cNvSpPr>
            <a:spLocks noGrp="1"/>
          </p:cNvSpPr>
          <p:nvPr>
            <p:ph type="sldNum"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fld id="{5E643DC4-ADAC-4051-93B3-D112F1D79891}" type="slidenum">
              <a:rPr lang="en-US" altLang="en-US">
                <a:solidFill>
                  <a:srgbClr val="898989"/>
                </a:solidFill>
              </a:rPr>
              <a:pPr eaLnBrk="1" hangingPunct="1"/>
              <a:t>17</a:t>
            </a:fld>
            <a:endParaRPr lang="en-US" altLang="en-US">
              <a:solidFill>
                <a:srgbClr val="898989"/>
              </a:solidFill>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Concepts of Workflow Process Improvement</a:t>
            </a:r>
            <a:r>
              <a:rPr lang="en-US" dirty="0" smtClean="0"/>
              <a:t/>
            </a:r>
            <a:br>
              <a:rPr lang="en-US" dirty="0" smtClean="0"/>
            </a:br>
            <a:r>
              <a:rPr lang="en-US" dirty="0" smtClean="0"/>
              <a:t>Lecture b </a:t>
            </a:r>
            <a:endParaRPr lang="en-US" dirty="0"/>
          </a:p>
        </p:txBody>
      </p:sp>
      <p:sp>
        <p:nvSpPr>
          <p:cNvPr id="8" name="Content Placeholder 7"/>
          <p:cNvSpPr>
            <a:spLocks noGrp="1"/>
          </p:cNvSpPr>
          <p:nvPr>
            <p:ph sz="quarter" idx="14"/>
          </p:nvPr>
        </p:nvSpPr>
        <p:spPr/>
        <p:txBody>
          <a:bodyPr/>
          <a:lstStyle/>
          <a:p>
            <a:r>
              <a:rPr lang="en-US" sz="2800" dirty="0"/>
              <a:t>This </a:t>
            </a:r>
            <a:r>
              <a:rPr lang="en-US" sz="2800"/>
              <a:t>material </a:t>
            </a:r>
            <a:r>
              <a:rPr lang="en-US" sz="2800" smtClean="0"/>
              <a:t>was </a:t>
            </a:r>
            <a:r>
              <a:rPr lang="en-US" sz="2800" dirty="0"/>
              <a:t>developed by Duke University, funded by the Department of Health and Human Services, Office of the National Coordinator for Health Information Technology under Award Number IU24OC000024. This material was updated by Normandale Community College, funded under Award Number 90WT0003</a:t>
            </a:r>
            <a:r>
              <a:rPr lang="en-US" sz="2800" dirty="0" smtClean="0"/>
              <a:t>.</a:t>
            </a:r>
            <a:endParaRPr lang="en-US" sz="2800" dirty="0"/>
          </a:p>
        </p:txBody>
      </p:sp>
      <p:sp>
        <p:nvSpPr>
          <p:cNvPr id="2" name="Slide Number Placeholder 1"/>
          <p:cNvSpPr>
            <a:spLocks noGrp="1"/>
          </p:cNvSpPr>
          <p:nvPr>
            <p:ph type="sldNum" sz="quarter" idx="4"/>
          </p:nvPr>
        </p:nvSpPr>
        <p:spPr/>
        <p:txBody>
          <a:bodyPr/>
          <a:lstStyle/>
          <a:p>
            <a:fld id="{2C977632-1F3F-4687-A48D-54A71B9BF2B5}" type="slidenum">
              <a:rPr lang="en-US" altLang="en-US" smtClean="0"/>
              <a:pPr/>
              <a:t>18</a:t>
            </a:fld>
            <a:endParaRPr lang="en-US" altLang="en-US"/>
          </a:p>
        </p:txBody>
      </p:sp>
    </p:spTree>
    <p:custDataLst>
      <p:tags r:id="rId1"/>
    </p:custDataLst>
    <p:extLst>
      <p:ext uri="{BB962C8B-B14F-4D97-AF65-F5344CB8AC3E}">
        <p14:creationId xmlns:p14="http://schemas.microsoft.com/office/powerpoint/2010/main" val="7556345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rtlCol="0">
            <a:normAutofit/>
          </a:bodyPr>
          <a:lstStyle/>
          <a:p>
            <a:pPr>
              <a:defRPr/>
            </a:pPr>
            <a:r>
              <a:rPr lang="en-US" dirty="0" smtClean="0"/>
              <a:t>Learning </a:t>
            </a:r>
            <a:r>
              <a:rPr lang="en-US" dirty="0"/>
              <a:t>Objectives</a:t>
            </a:r>
          </a:p>
        </p:txBody>
      </p:sp>
      <p:sp>
        <p:nvSpPr>
          <p:cNvPr id="13316" name="Text Placeholder 3"/>
          <p:cNvSpPr>
            <a:spLocks noGrp="1"/>
          </p:cNvSpPr>
          <p:nvPr>
            <p:ph sz="quarter" idx="14"/>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ormAutofit/>
          </a:bodyPr>
          <a:lstStyle/>
          <a:p>
            <a:pPr marL="457200" indent="-457200" eaLnBrk="1" hangingPunct="1">
              <a:lnSpc>
                <a:spcPct val="90000"/>
              </a:lnSpc>
              <a:buFont typeface="Arial" panose="020B0604020202020204" pitchFamily="34" charset="0"/>
              <a:buAutoNum type="arabicPeriod"/>
            </a:pPr>
            <a:r>
              <a:rPr lang="en-US" altLang="en-US" sz="2800" dirty="0">
                <a:ea typeface="ＭＳ Ｐゴシック" panose="020B0600070205080204" pitchFamily="34" charset="-128"/>
              </a:rPr>
              <a:t>Describe the purpose </a:t>
            </a:r>
            <a:r>
              <a:rPr lang="en-US" altLang="en-US" sz="2800" dirty="0" smtClean="0">
                <a:ea typeface="ＭＳ Ｐゴシック" panose="020B0600070205080204" pitchFamily="34" charset="-128"/>
              </a:rPr>
              <a:t>of </a:t>
            </a:r>
            <a:r>
              <a:rPr lang="en-US" altLang="en-US" sz="2800" dirty="0">
                <a:ea typeface="ＭＳ Ｐゴシック" panose="020B0600070205080204" pitchFamily="34" charset="-128"/>
              </a:rPr>
              <a:t>process </a:t>
            </a:r>
            <a:r>
              <a:rPr lang="en-US" altLang="en-US" sz="2800" dirty="0" smtClean="0">
                <a:ea typeface="ＭＳ Ｐゴシック" panose="020B0600070205080204" pitchFamily="34" charset="-128"/>
              </a:rPr>
              <a:t>improvement in </a:t>
            </a:r>
            <a:r>
              <a:rPr lang="en-US" altLang="en-US" sz="2800" dirty="0">
                <a:ea typeface="ＭＳ Ｐゴシック" panose="020B0600070205080204" pitchFamily="34" charset="-128"/>
              </a:rPr>
              <a:t>the clinical </a:t>
            </a:r>
            <a:r>
              <a:rPr lang="en-US" altLang="en-US" sz="2800" dirty="0" smtClean="0">
                <a:ea typeface="ＭＳ Ｐゴシック" panose="020B0600070205080204" pitchFamily="34" charset="-128"/>
              </a:rPr>
              <a:t>setting. </a:t>
            </a:r>
            <a:endParaRPr lang="en-US" altLang="en-US" sz="2800" dirty="0">
              <a:ea typeface="ＭＳ Ｐゴシック" panose="020B0600070205080204" pitchFamily="34" charset="-128"/>
            </a:endParaRPr>
          </a:p>
          <a:p>
            <a:pPr marL="457200" indent="-457200" eaLnBrk="1" hangingPunct="1">
              <a:lnSpc>
                <a:spcPct val="90000"/>
              </a:lnSpc>
              <a:buFont typeface="Arial" panose="020B0604020202020204" pitchFamily="34" charset="0"/>
              <a:buAutoNum type="arabicPeriod"/>
            </a:pPr>
            <a:r>
              <a:rPr lang="en-US" altLang="en-US" sz="2800" dirty="0">
                <a:ea typeface="ＭＳ Ｐゴシック" panose="020B0600070205080204" pitchFamily="34" charset="-128"/>
              </a:rPr>
              <a:t>I</a:t>
            </a:r>
            <a:r>
              <a:rPr lang="en-US" altLang="en-US" sz="2800" dirty="0" smtClean="0">
                <a:ea typeface="ＭＳ Ｐゴシック" panose="020B0600070205080204" pitchFamily="34" charset="-128"/>
              </a:rPr>
              <a:t>dentify </a:t>
            </a:r>
            <a:r>
              <a:rPr lang="en-US" altLang="en-US" sz="2800" dirty="0">
                <a:ea typeface="ＭＳ Ｐゴシック" panose="020B0600070205080204" pitchFamily="34" charset="-128"/>
              </a:rPr>
              <a:t>the components of clinical </a:t>
            </a:r>
            <a:r>
              <a:rPr lang="en-US" altLang="en-US" sz="2800" dirty="0" smtClean="0">
                <a:ea typeface="ＭＳ Ｐゴシック" panose="020B0600070205080204" pitchFamily="34" charset="-128"/>
              </a:rPr>
              <a:t>workflow. </a:t>
            </a:r>
            <a:endParaRPr lang="en-US" altLang="en-US" sz="2800" dirty="0">
              <a:ea typeface="ＭＳ Ｐゴシック" panose="020B0600070205080204" pitchFamily="34" charset="-128"/>
            </a:endParaRPr>
          </a:p>
          <a:p>
            <a:pPr marL="457200" indent="-457200" eaLnBrk="1" hangingPunct="1">
              <a:lnSpc>
                <a:spcPct val="90000"/>
              </a:lnSpc>
              <a:buFont typeface="Arial" panose="020B0604020202020204" pitchFamily="34" charset="0"/>
              <a:buAutoNum type="arabicPeriod"/>
            </a:pPr>
            <a:r>
              <a:rPr lang="en-US" altLang="en-US" sz="2800" dirty="0" smtClean="0">
                <a:ea typeface="ＭＳ Ｐゴシック" panose="020B0600070205080204" pitchFamily="34" charset="-128"/>
              </a:rPr>
              <a:t>Describe the unique aspects of health care which add complexity to workflow process improvement</a:t>
            </a:r>
          </a:p>
          <a:p>
            <a:pPr marL="457200" indent="-457200" eaLnBrk="1" hangingPunct="1">
              <a:lnSpc>
                <a:spcPct val="90000"/>
              </a:lnSpc>
              <a:buFont typeface="Arial" panose="020B0604020202020204" pitchFamily="34" charset="0"/>
              <a:buAutoNum type="arabicPeriod"/>
            </a:pPr>
            <a:r>
              <a:rPr lang="en-US" altLang="en-US" sz="2800" dirty="0" smtClean="0">
                <a:ea typeface="ＭＳ Ｐゴシック" panose="020B0600070205080204" pitchFamily="34" charset="-128"/>
              </a:rPr>
              <a:t>Identify the benefits of health care workflow process improvement and the priorities to consider when implementing changes.</a:t>
            </a:r>
            <a:endParaRPr lang="en-US" altLang="en-US" sz="2800" dirty="0">
              <a:ea typeface="ＭＳ Ｐゴシック" panose="020B0600070205080204" pitchFamily="34" charset="-128"/>
            </a:endParaRPr>
          </a:p>
        </p:txBody>
      </p:sp>
      <p:sp>
        <p:nvSpPr>
          <p:cNvPr id="13315" name="Slide Number Placeholder 2"/>
          <p:cNvSpPr>
            <a:spLocks noGrp="1"/>
          </p:cNvSpPr>
          <p:nvPr>
            <p:ph type="sldNum"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fld id="{D7C1859A-3128-4DAA-B616-7F652B5AAE23}" type="slidenum">
              <a:rPr lang="en-US" altLang="en-US">
                <a:solidFill>
                  <a:srgbClr val="898989"/>
                </a:solidFill>
              </a:rPr>
              <a:pPr eaLnBrk="1" hangingPunct="1"/>
              <a:t>2</a:t>
            </a:fld>
            <a:endParaRPr lang="en-US" altLang="en-US">
              <a:solidFill>
                <a:srgbClr val="898989"/>
              </a:solidFill>
            </a:endParaRPr>
          </a:p>
        </p:txBody>
      </p:sp>
    </p:spTree>
    <p:extLst>
      <p:ext uri="{BB962C8B-B14F-4D97-AF65-F5344CB8AC3E}">
        <p14:creationId xmlns:p14="http://schemas.microsoft.com/office/powerpoint/2010/main" val="33578361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r>
              <a:rPr lang="en-US" altLang="en-US" dirty="0">
                <a:ea typeface="ＭＳ Ｐゴシック" panose="020B0600070205080204" pitchFamily="34" charset="-128"/>
              </a:rPr>
              <a:t>Workflow is a Process</a:t>
            </a:r>
          </a:p>
        </p:txBody>
      </p:sp>
      <p:sp>
        <p:nvSpPr>
          <p:cNvPr id="17411" name="Content Placeholder 2"/>
          <p:cNvSpPr>
            <a:spLocks noGrp="1"/>
          </p:cNvSpPr>
          <p:nvPr>
            <p:ph sz="quarter" idx="14"/>
          </p:nvPr>
        </p:nvSpPr>
        <p:spPr bwMode="auto">
          <a:ln>
            <a:miter lim="800000"/>
            <a:headEnd/>
            <a:tailEnd/>
          </a:ln>
        </p:spPr>
        <p:txBody>
          <a:bodyPr vert="horz" wrap="square" lIns="91440" tIns="45720" rIns="91440" bIns="45720" numCol="1" anchor="t" anchorCtr="0" compatLnSpc="1">
            <a:prstTxWarp prst="textNoShape">
              <a:avLst/>
            </a:prstTxWarp>
            <a:normAutofit lnSpcReduction="10000"/>
          </a:bodyPr>
          <a:lstStyle/>
          <a:p>
            <a:pPr eaLnBrk="1" hangingPunct="1">
              <a:buFontTx/>
              <a:buNone/>
              <a:defRPr/>
            </a:pPr>
            <a:r>
              <a:rPr lang="en-US" dirty="0">
                <a:ea typeface="ＭＳ Ｐゴシック" pitchFamily="34" charset="-128"/>
              </a:rPr>
              <a:t>Workflow includes:</a:t>
            </a:r>
          </a:p>
          <a:p>
            <a:pPr eaLnBrk="1" hangingPunct="1">
              <a:defRPr/>
            </a:pPr>
            <a:r>
              <a:rPr lang="en-US" dirty="0">
                <a:ea typeface="ＭＳ Ｐゴシック" pitchFamily="34" charset="-128"/>
              </a:rPr>
              <a:t>How tasks are accomplished</a:t>
            </a:r>
          </a:p>
          <a:p>
            <a:pPr lvl="2" eaLnBrk="1" hangingPunct="1">
              <a:buFont typeface="Arial" panose="020B0604020202020204" pitchFamily="34" charset="0"/>
              <a:buChar char="−"/>
              <a:defRPr/>
            </a:pPr>
            <a:r>
              <a:rPr lang="en-US" dirty="0">
                <a:ea typeface="ＭＳ Ｐゴシック" pitchFamily="34" charset="-128"/>
              </a:rPr>
              <a:t> By whom</a:t>
            </a:r>
          </a:p>
          <a:p>
            <a:pPr lvl="2" eaLnBrk="1" hangingPunct="1">
              <a:buFont typeface="Arial" panose="020B0604020202020204" pitchFamily="34" charset="0"/>
              <a:buChar char="−"/>
              <a:defRPr/>
            </a:pPr>
            <a:r>
              <a:rPr lang="en-US" dirty="0">
                <a:ea typeface="ＭＳ Ｐゴシック" pitchFamily="34" charset="-128"/>
              </a:rPr>
              <a:t> Task order</a:t>
            </a:r>
          </a:p>
          <a:p>
            <a:pPr lvl="2" eaLnBrk="1" hangingPunct="1">
              <a:buFont typeface="Arial" panose="020B0604020202020204" pitchFamily="34" charset="0"/>
              <a:buChar char="−"/>
              <a:defRPr/>
            </a:pPr>
            <a:r>
              <a:rPr lang="en-US" dirty="0">
                <a:ea typeface="ＭＳ Ｐゴシック" pitchFamily="34" charset="-128"/>
              </a:rPr>
              <a:t> Task priority</a:t>
            </a:r>
          </a:p>
          <a:p>
            <a:pPr lvl="2" eaLnBrk="1" hangingPunct="1">
              <a:buFont typeface="Arial" panose="020B0604020202020204" pitchFamily="34" charset="0"/>
              <a:buChar char="−"/>
              <a:defRPr/>
            </a:pPr>
            <a:r>
              <a:rPr lang="en-US" dirty="0">
                <a:ea typeface="ＭＳ Ｐゴシック" pitchFamily="34" charset="-128"/>
              </a:rPr>
              <a:t> Task timing</a:t>
            </a:r>
          </a:p>
          <a:p>
            <a:pPr eaLnBrk="1" hangingPunct="1">
              <a:defRPr/>
            </a:pPr>
            <a:r>
              <a:rPr lang="en-US" dirty="0">
                <a:ea typeface="ＭＳ Ｐゴシック" pitchFamily="34" charset="-128"/>
              </a:rPr>
              <a:t>Choices and decisions</a:t>
            </a:r>
          </a:p>
          <a:p>
            <a:pPr eaLnBrk="1" hangingPunct="1">
              <a:defRPr/>
            </a:pPr>
            <a:r>
              <a:rPr lang="en-US" dirty="0">
                <a:ea typeface="ＭＳ Ｐゴシック" pitchFamily="34" charset="-128"/>
              </a:rPr>
              <a:t>Location</a:t>
            </a:r>
          </a:p>
          <a:p>
            <a:pPr eaLnBrk="1" hangingPunct="1">
              <a:defRPr/>
            </a:pPr>
            <a:r>
              <a:rPr lang="en-US" dirty="0">
                <a:ea typeface="ＭＳ Ｐゴシック" pitchFamily="34" charset="-128"/>
              </a:rPr>
              <a:t>Information needs</a:t>
            </a:r>
          </a:p>
          <a:p>
            <a:pPr lvl="1" eaLnBrk="1" hangingPunct="1">
              <a:defRPr/>
            </a:pPr>
            <a:endParaRPr lang="en-US" b="1" dirty="0">
              <a:ea typeface="ＭＳ Ｐゴシック" pitchFamily="34" charset="-128"/>
            </a:endParaRPr>
          </a:p>
          <a:p>
            <a:pPr eaLnBrk="1" hangingPunct="1">
              <a:defRPr/>
            </a:pPr>
            <a:endParaRPr lang="en-US" dirty="0">
              <a:ea typeface="ＭＳ Ｐゴシック" pitchFamily="34" charset="-128"/>
            </a:endParaRPr>
          </a:p>
          <a:p>
            <a:pPr>
              <a:defRPr/>
            </a:pPr>
            <a:endParaRPr lang="en-US" dirty="0">
              <a:ea typeface="ＭＳ Ｐゴシック" pitchFamily="34" charset="-128"/>
            </a:endParaRPr>
          </a:p>
        </p:txBody>
      </p:sp>
      <p:sp>
        <p:nvSpPr>
          <p:cNvPr id="17412" name="Slide Number Placeholder 3"/>
          <p:cNvSpPr>
            <a:spLocks noGrp="1"/>
          </p:cNvSpPr>
          <p:nvPr>
            <p:ph type="sldNum"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fld id="{9CBDC115-7637-42A5-8E99-5EB3C4C9C59D}" type="slidenum">
              <a:rPr lang="en-US" altLang="en-US">
                <a:solidFill>
                  <a:srgbClr val="898989"/>
                </a:solidFill>
              </a:rPr>
              <a:pPr eaLnBrk="1" hangingPunct="1"/>
              <a:t>3</a:t>
            </a:fld>
            <a:endParaRPr lang="en-US" altLang="en-US">
              <a:solidFill>
                <a:srgbClr val="898989"/>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r>
              <a:rPr lang="en-US" altLang="en-US">
                <a:ea typeface="ＭＳ Ｐゴシック" panose="020B0600070205080204" pitchFamily="34" charset="-128"/>
              </a:rPr>
              <a:t>Clinical Care Activities </a:t>
            </a:r>
          </a:p>
        </p:txBody>
      </p:sp>
      <p:sp>
        <p:nvSpPr>
          <p:cNvPr id="3" name="Content Placeholder 2"/>
          <p:cNvSpPr>
            <a:spLocks noGrp="1"/>
          </p:cNvSpPr>
          <p:nvPr>
            <p:ph sz="quarter" idx="14"/>
          </p:nvPr>
        </p:nvSpPr>
        <p:spPr/>
        <p:txBody>
          <a:bodyPr>
            <a:normAutofit fontScale="85000" lnSpcReduction="20000"/>
          </a:bodyPr>
          <a:lstStyle/>
          <a:p>
            <a:pPr eaLnBrk="1" hangingPunct="1">
              <a:defRPr/>
            </a:pPr>
            <a:r>
              <a:rPr lang="en-US" dirty="0">
                <a:ea typeface="+mn-ea"/>
                <a:cs typeface="+mn-cs"/>
              </a:rPr>
              <a:t>Interaction with patients</a:t>
            </a:r>
          </a:p>
          <a:p>
            <a:pPr eaLnBrk="1" hangingPunct="1">
              <a:defRPr/>
            </a:pPr>
            <a:r>
              <a:rPr lang="en-US" dirty="0">
                <a:ea typeface="+mn-ea"/>
                <a:cs typeface="+mn-cs"/>
              </a:rPr>
              <a:t>Physical assessment</a:t>
            </a:r>
          </a:p>
          <a:p>
            <a:pPr eaLnBrk="1" hangingPunct="1">
              <a:defRPr/>
            </a:pPr>
            <a:r>
              <a:rPr lang="en-US" dirty="0">
                <a:ea typeface="+mn-ea"/>
                <a:cs typeface="+mn-cs"/>
              </a:rPr>
              <a:t>Ordering and conducting diagnostic tests</a:t>
            </a:r>
          </a:p>
          <a:p>
            <a:pPr eaLnBrk="1" hangingPunct="1">
              <a:defRPr/>
            </a:pPr>
            <a:r>
              <a:rPr lang="en-US" dirty="0">
                <a:ea typeface="+mn-ea"/>
                <a:cs typeface="+mn-cs"/>
              </a:rPr>
              <a:t>Decision making and diagnosis</a:t>
            </a:r>
          </a:p>
          <a:p>
            <a:pPr eaLnBrk="1" hangingPunct="1">
              <a:defRPr/>
            </a:pPr>
            <a:r>
              <a:rPr lang="en-US" dirty="0">
                <a:ea typeface="+mn-ea"/>
                <a:cs typeface="+mn-cs"/>
              </a:rPr>
              <a:t>Developing a treatment plan</a:t>
            </a:r>
          </a:p>
          <a:p>
            <a:pPr eaLnBrk="1" hangingPunct="1">
              <a:defRPr/>
            </a:pPr>
            <a:r>
              <a:rPr lang="en-US" dirty="0">
                <a:ea typeface="+mn-ea"/>
                <a:cs typeface="+mn-cs"/>
              </a:rPr>
              <a:t>Assessing compliance with treatment regimen </a:t>
            </a:r>
          </a:p>
          <a:p>
            <a:pPr eaLnBrk="1" hangingPunct="1">
              <a:defRPr/>
            </a:pPr>
            <a:r>
              <a:rPr lang="en-US" dirty="0">
                <a:ea typeface="+mn-ea"/>
                <a:cs typeface="+mn-cs"/>
              </a:rPr>
              <a:t>Patient education</a:t>
            </a:r>
          </a:p>
          <a:p>
            <a:pPr eaLnBrk="1" hangingPunct="1">
              <a:defRPr/>
            </a:pPr>
            <a:r>
              <a:rPr lang="en-US" dirty="0">
                <a:ea typeface="+mn-ea"/>
                <a:cs typeface="+mn-cs"/>
              </a:rPr>
              <a:t>Follow-up on test results</a:t>
            </a:r>
          </a:p>
          <a:p>
            <a:pPr eaLnBrk="1" hangingPunct="1">
              <a:defRPr/>
            </a:pPr>
            <a:r>
              <a:rPr lang="en-US" dirty="0">
                <a:ea typeface="+mn-ea"/>
                <a:cs typeface="+mn-cs"/>
              </a:rPr>
              <a:t>Records creation and management</a:t>
            </a:r>
          </a:p>
          <a:p>
            <a:pPr eaLnBrk="1" hangingPunct="1">
              <a:defRPr/>
            </a:pPr>
            <a:r>
              <a:rPr lang="en-US" dirty="0">
                <a:ea typeface="+mn-ea"/>
                <a:cs typeface="+mn-cs"/>
              </a:rPr>
              <a:t>Determination of confidentiality / privacy requirements</a:t>
            </a:r>
          </a:p>
          <a:p>
            <a:pPr>
              <a:defRPr/>
            </a:pPr>
            <a:endParaRPr lang="en-US" dirty="0">
              <a:ea typeface="+mn-ea"/>
              <a:cs typeface="+mn-cs"/>
            </a:endParaRPr>
          </a:p>
        </p:txBody>
      </p:sp>
      <p:sp>
        <p:nvSpPr>
          <p:cNvPr id="18436" name="Slide Number Placeholder 3"/>
          <p:cNvSpPr>
            <a:spLocks noGrp="1"/>
          </p:cNvSpPr>
          <p:nvPr>
            <p:ph type="sldNum"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fld id="{6668C1BE-1733-44EC-B531-547ED6E60E14}" type="slidenum">
              <a:rPr lang="en-US" altLang="en-US">
                <a:solidFill>
                  <a:srgbClr val="898989"/>
                </a:solidFill>
              </a:rPr>
              <a:pPr eaLnBrk="1" hangingPunct="1"/>
              <a:t>4</a:t>
            </a:fld>
            <a:endParaRPr lang="en-US" altLang="en-US">
              <a:solidFill>
                <a:srgbClr val="898989"/>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r>
              <a:rPr lang="en-US" altLang="en-US">
                <a:ea typeface="ＭＳ Ｐゴシック" panose="020B0600070205080204" pitchFamily="34" charset="-128"/>
              </a:rPr>
              <a:t>Administrative Activities </a:t>
            </a:r>
          </a:p>
        </p:txBody>
      </p:sp>
      <p:sp>
        <p:nvSpPr>
          <p:cNvPr id="16387" name="Content Placeholder 2"/>
          <p:cNvSpPr>
            <a:spLocks noGrp="1"/>
          </p:cNvSpPr>
          <p:nvPr>
            <p:ph sz="quarter" idx="14"/>
          </p:nvPr>
        </p:nvSpPr>
        <p:spPr bwMode="auto">
          <a:ln>
            <a:miter lim="800000"/>
            <a:headEnd/>
            <a:tailEnd/>
          </a:ln>
        </p:spPr>
        <p:txBody>
          <a:bodyPr vert="horz" wrap="square" lIns="91440" tIns="45720" rIns="91440" bIns="45720" numCol="1" anchor="t" anchorCtr="0" compatLnSpc="1">
            <a:prstTxWarp prst="textNoShape">
              <a:avLst/>
            </a:prstTxWarp>
            <a:normAutofit fontScale="92500" lnSpcReduction="10000"/>
          </a:bodyPr>
          <a:lstStyle/>
          <a:p>
            <a:pPr eaLnBrk="1" hangingPunct="1">
              <a:defRPr/>
            </a:pPr>
            <a:r>
              <a:rPr lang="en-US" dirty="0">
                <a:ea typeface="+mn-ea"/>
                <a:cs typeface="+mn-cs"/>
              </a:rPr>
              <a:t>Scheduling a patient visit </a:t>
            </a:r>
          </a:p>
          <a:p>
            <a:pPr eaLnBrk="1" hangingPunct="1">
              <a:defRPr/>
            </a:pPr>
            <a:r>
              <a:rPr lang="en-US" dirty="0">
                <a:ea typeface="+mn-ea"/>
                <a:cs typeface="+mn-cs"/>
              </a:rPr>
              <a:t>Registering a patient </a:t>
            </a:r>
          </a:p>
          <a:p>
            <a:pPr eaLnBrk="1" hangingPunct="1">
              <a:defRPr/>
            </a:pPr>
            <a:r>
              <a:rPr lang="en-US" dirty="0">
                <a:ea typeface="+mn-ea"/>
                <a:cs typeface="+mn-cs"/>
              </a:rPr>
              <a:t>Transporting and tracking a patient within a facility</a:t>
            </a:r>
          </a:p>
          <a:p>
            <a:pPr eaLnBrk="1" hangingPunct="1">
              <a:defRPr/>
            </a:pPr>
            <a:r>
              <a:rPr lang="en-US" dirty="0">
                <a:ea typeface="+mn-ea"/>
                <a:cs typeface="+mn-cs"/>
              </a:rPr>
              <a:t>Submitting a claim for reimbursement</a:t>
            </a:r>
          </a:p>
          <a:p>
            <a:pPr eaLnBrk="1" hangingPunct="1">
              <a:defRPr/>
            </a:pPr>
            <a:r>
              <a:rPr lang="en-US" dirty="0">
                <a:ea typeface="+mn-ea"/>
                <a:cs typeface="+mn-cs"/>
              </a:rPr>
              <a:t>Making a referral to a specialist </a:t>
            </a:r>
          </a:p>
          <a:p>
            <a:pPr eaLnBrk="1" hangingPunct="1">
              <a:defRPr/>
            </a:pPr>
            <a:r>
              <a:rPr lang="en-US" dirty="0">
                <a:ea typeface="+mn-ea"/>
                <a:cs typeface="+mn-cs"/>
              </a:rPr>
              <a:t>Sending / receiving health information to /  from another provider </a:t>
            </a:r>
          </a:p>
          <a:p>
            <a:pPr eaLnBrk="1" hangingPunct="1">
              <a:defRPr/>
            </a:pPr>
            <a:r>
              <a:rPr lang="en-US" dirty="0">
                <a:ea typeface="+mn-ea"/>
                <a:cs typeface="+mn-cs"/>
              </a:rPr>
              <a:t>Food and laundry service</a:t>
            </a:r>
          </a:p>
          <a:p>
            <a:pPr>
              <a:defRPr/>
            </a:pPr>
            <a:endParaRPr lang="en-US" dirty="0">
              <a:ea typeface="+mn-ea"/>
              <a:cs typeface="+mn-cs"/>
            </a:endParaRPr>
          </a:p>
        </p:txBody>
      </p:sp>
      <p:sp>
        <p:nvSpPr>
          <p:cNvPr id="19460" name="Slide Number Placeholder 3"/>
          <p:cNvSpPr>
            <a:spLocks noGrp="1"/>
          </p:cNvSpPr>
          <p:nvPr>
            <p:ph type="sldNum"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fld id="{93C264E1-81A3-456C-A119-80CDB5C2F3DB}" type="slidenum">
              <a:rPr lang="en-US" altLang="en-US">
                <a:solidFill>
                  <a:srgbClr val="898989"/>
                </a:solidFill>
              </a:rPr>
              <a:pPr eaLnBrk="1" hangingPunct="1"/>
              <a:t>5</a:t>
            </a:fld>
            <a:endParaRPr lang="en-US" altLang="en-US">
              <a:solidFill>
                <a:srgbClr val="898989"/>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p:txBody>
          <a:bodyPr/>
          <a:lstStyle/>
          <a:p>
            <a:r>
              <a:rPr lang="en-US" altLang="en-US">
                <a:ea typeface="ＭＳ Ｐゴシック" panose="020B0600070205080204" pitchFamily="34" charset="-128"/>
              </a:rPr>
              <a:t>Grouped Activities (Tasks) </a:t>
            </a:r>
          </a:p>
        </p:txBody>
      </p:sp>
      <p:sp>
        <p:nvSpPr>
          <p:cNvPr id="20483" name="Content Placeholder 2"/>
          <p:cNvSpPr>
            <a:spLocks noGrp="1"/>
          </p:cNvSpPr>
          <p:nvPr>
            <p:ph sz="quarter" idx="1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en-US" dirty="0">
                <a:ea typeface="ＭＳ Ｐゴシック" panose="020B0600070205080204" pitchFamily="34" charset="-128"/>
              </a:rPr>
              <a:t>Admission</a:t>
            </a:r>
          </a:p>
          <a:p>
            <a:pPr eaLnBrk="1" hangingPunct="1"/>
            <a:r>
              <a:rPr lang="en-US" altLang="en-US" dirty="0">
                <a:ea typeface="ＭＳ Ｐゴシック" panose="020B0600070205080204" pitchFamily="34" charset="-128"/>
              </a:rPr>
              <a:t>Surgery</a:t>
            </a:r>
          </a:p>
          <a:p>
            <a:pPr eaLnBrk="1" hangingPunct="1"/>
            <a:r>
              <a:rPr lang="en-US" altLang="en-US" dirty="0">
                <a:ea typeface="ＭＳ Ｐゴシック" panose="020B0600070205080204" pitchFamily="34" charset="-128"/>
              </a:rPr>
              <a:t>Specimen collection</a:t>
            </a:r>
          </a:p>
          <a:p>
            <a:pPr eaLnBrk="1" hangingPunct="1"/>
            <a:r>
              <a:rPr lang="en-US" altLang="en-US" dirty="0">
                <a:ea typeface="ＭＳ Ｐゴシック" panose="020B0600070205080204" pitchFamily="34" charset="-128"/>
              </a:rPr>
              <a:t>Reimbursement</a:t>
            </a:r>
          </a:p>
          <a:p>
            <a:pPr eaLnBrk="1" hangingPunct="1"/>
            <a:r>
              <a:rPr lang="en-US" altLang="en-US" dirty="0">
                <a:ea typeface="ＭＳ Ｐゴシック" panose="020B0600070205080204" pitchFamily="34" charset="-128"/>
              </a:rPr>
              <a:t>Discharge</a:t>
            </a:r>
          </a:p>
          <a:p>
            <a:pPr eaLnBrk="1" hangingPunct="1"/>
            <a:r>
              <a:rPr lang="en-US" altLang="en-US" dirty="0">
                <a:ea typeface="ＭＳ Ｐゴシック" panose="020B0600070205080204" pitchFamily="34" charset="-128"/>
              </a:rPr>
              <a:t>Handling of inpatient emergencies</a:t>
            </a:r>
          </a:p>
          <a:p>
            <a:endParaRPr lang="en-US" altLang="en-US" dirty="0">
              <a:ea typeface="ＭＳ Ｐゴシック" panose="020B0600070205080204" pitchFamily="34" charset="-128"/>
            </a:endParaRPr>
          </a:p>
        </p:txBody>
      </p:sp>
      <p:sp>
        <p:nvSpPr>
          <p:cNvPr id="20484" name="Slide Number Placeholder 3"/>
          <p:cNvSpPr>
            <a:spLocks noGrp="1"/>
          </p:cNvSpPr>
          <p:nvPr>
            <p:ph type="sldNum"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fld id="{6A72A139-787F-4BF5-AF27-8B4A61AA42E1}" type="slidenum">
              <a:rPr lang="en-US" altLang="en-US">
                <a:solidFill>
                  <a:srgbClr val="898989"/>
                </a:solidFill>
              </a:rPr>
              <a:pPr eaLnBrk="1" hangingPunct="1"/>
              <a:t>6</a:t>
            </a:fld>
            <a:endParaRPr lang="en-US" altLang="en-US">
              <a:solidFill>
                <a:srgbClr val="898989"/>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r>
              <a:rPr lang="en-US" altLang="en-US">
                <a:ea typeface="ＭＳ Ｐゴシック" panose="020B0600070205080204" pitchFamily="34" charset="-128"/>
              </a:rPr>
              <a:t>Examples of Roles</a:t>
            </a:r>
            <a:br>
              <a:rPr lang="en-US" altLang="en-US">
                <a:ea typeface="ＭＳ Ｐゴシック" panose="020B0600070205080204" pitchFamily="34" charset="-128"/>
              </a:rPr>
            </a:br>
            <a:r>
              <a:rPr lang="en-US" altLang="en-US">
                <a:ea typeface="ＭＳ Ｐゴシック" panose="020B0600070205080204" pitchFamily="34" charset="-128"/>
              </a:rPr>
              <a:t> in Health Care Settings</a:t>
            </a:r>
          </a:p>
        </p:txBody>
      </p:sp>
      <p:sp>
        <p:nvSpPr>
          <p:cNvPr id="21507" name="Content Placeholder 2"/>
          <p:cNvSpPr>
            <a:spLocks noGrp="1"/>
          </p:cNvSpPr>
          <p:nvPr>
            <p:ph sz="quarter" idx="1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en-US">
                <a:ea typeface="ＭＳ Ｐゴシック" panose="020B0600070205080204" pitchFamily="34" charset="-128"/>
              </a:rPr>
              <a:t>Providers</a:t>
            </a:r>
          </a:p>
          <a:p>
            <a:pPr eaLnBrk="1" hangingPunct="1"/>
            <a:r>
              <a:rPr lang="en-US" altLang="en-US">
                <a:ea typeface="ＭＳ Ｐゴシック" panose="020B0600070205080204" pitchFamily="34" charset="-128"/>
              </a:rPr>
              <a:t>Medical Assistants</a:t>
            </a:r>
          </a:p>
          <a:p>
            <a:pPr eaLnBrk="1" hangingPunct="1"/>
            <a:r>
              <a:rPr lang="en-US" altLang="en-US">
                <a:ea typeface="ＭＳ Ｐゴシック" panose="020B0600070205080204" pitchFamily="34" charset="-128"/>
              </a:rPr>
              <a:t>Phlebotomists</a:t>
            </a:r>
          </a:p>
          <a:p>
            <a:pPr eaLnBrk="1" hangingPunct="1"/>
            <a:r>
              <a:rPr lang="en-US" altLang="en-US">
                <a:ea typeface="ＭＳ Ｐゴシック" panose="020B0600070205080204" pitchFamily="34" charset="-128"/>
              </a:rPr>
              <a:t>Receptionists</a:t>
            </a:r>
          </a:p>
          <a:p>
            <a:pPr eaLnBrk="1" hangingPunct="1"/>
            <a:r>
              <a:rPr lang="en-US" altLang="en-US">
                <a:ea typeface="ＭＳ Ｐゴシック" panose="020B0600070205080204" pitchFamily="34" charset="-128"/>
              </a:rPr>
              <a:t>Billing Coordinators</a:t>
            </a:r>
          </a:p>
          <a:p>
            <a:endParaRPr lang="en-US" altLang="en-US">
              <a:ea typeface="ＭＳ Ｐゴシック" panose="020B0600070205080204" pitchFamily="34" charset="-128"/>
            </a:endParaRPr>
          </a:p>
        </p:txBody>
      </p:sp>
      <p:sp>
        <p:nvSpPr>
          <p:cNvPr id="21508" name="Slide Number Placeholder 3"/>
          <p:cNvSpPr>
            <a:spLocks noGrp="1"/>
          </p:cNvSpPr>
          <p:nvPr>
            <p:ph type="sldNum"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fld id="{30AF464F-C331-47A5-BD11-7DB09EBF2F9A}" type="slidenum">
              <a:rPr lang="en-US" altLang="en-US">
                <a:solidFill>
                  <a:srgbClr val="898989"/>
                </a:solidFill>
              </a:rPr>
              <a:pPr eaLnBrk="1" hangingPunct="1"/>
              <a:t>7</a:t>
            </a:fld>
            <a:endParaRPr lang="en-US" altLang="en-US">
              <a:solidFill>
                <a:srgbClr val="898989"/>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lstStyle/>
          <a:p>
            <a:r>
              <a:rPr lang="en-US" altLang="en-US">
                <a:ea typeface="ＭＳ Ｐゴシック" panose="020B0600070205080204" pitchFamily="34" charset="-128"/>
              </a:rPr>
              <a:t>Location, Location, Location</a:t>
            </a:r>
          </a:p>
        </p:txBody>
      </p:sp>
      <p:sp>
        <p:nvSpPr>
          <p:cNvPr id="22531" name="Content Placeholder 2"/>
          <p:cNvSpPr>
            <a:spLocks noGrp="1"/>
          </p:cNvSpPr>
          <p:nvPr>
            <p:ph sz="quarter" idx="1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lnSpc>
                <a:spcPct val="90000"/>
              </a:lnSpc>
            </a:pPr>
            <a:r>
              <a:rPr lang="en-US" altLang="en-US">
                <a:ea typeface="ＭＳ Ｐゴシック" panose="020B0600070205080204" pitchFamily="34" charset="-128"/>
              </a:rPr>
              <a:t>Where tasks are performed can be important</a:t>
            </a:r>
          </a:p>
          <a:p>
            <a:pPr eaLnBrk="1" hangingPunct="1">
              <a:lnSpc>
                <a:spcPct val="90000"/>
              </a:lnSpc>
            </a:pPr>
            <a:r>
              <a:rPr lang="en-US" altLang="en-US">
                <a:ea typeface="ＭＳ Ｐゴシック" panose="020B0600070205080204" pitchFamily="34" charset="-128"/>
              </a:rPr>
              <a:t>Physical layout of a clinic impacts workflow</a:t>
            </a:r>
          </a:p>
          <a:p>
            <a:pPr lvl="1" eaLnBrk="1" hangingPunct="1">
              <a:lnSpc>
                <a:spcPct val="90000"/>
              </a:lnSpc>
            </a:pPr>
            <a:r>
              <a:rPr lang="en-US" altLang="en-US">
                <a:ea typeface="ＭＳ Ｐゴシック" panose="020B0600070205080204" pitchFamily="34" charset="-128"/>
              </a:rPr>
              <a:t>Patient transportation</a:t>
            </a:r>
          </a:p>
          <a:p>
            <a:pPr lvl="1" eaLnBrk="1" hangingPunct="1">
              <a:lnSpc>
                <a:spcPct val="90000"/>
              </a:lnSpc>
            </a:pPr>
            <a:r>
              <a:rPr lang="en-US" altLang="en-US">
                <a:ea typeface="ＭＳ Ｐゴシック" panose="020B0600070205080204" pitchFamily="34" charset="-128"/>
              </a:rPr>
              <a:t>Hallway traffic</a:t>
            </a:r>
          </a:p>
          <a:p>
            <a:pPr lvl="1" eaLnBrk="1" hangingPunct="1">
              <a:lnSpc>
                <a:spcPct val="90000"/>
              </a:lnSpc>
            </a:pPr>
            <a:r>
              <a:rPr lang="en-US" altLang="en-US">
                <a:ea typeface="ＭＳ Ｐゴシック" panose="020B0600070205080204" pitchFamily="34" charset="-128"/>
              </a:rPr>
              <a:t>Distance clinic staff must travel to accomplish tasks</a:t>
            </a:r>
          </a:p>
          <a:p>
            <a:pPr lvl="1" eaLnBrk="1" hangingPunct="1">
              <a:lnSpc>
                <a:spcPct val="90000"/>
              </a:lnSpc>
            </a:pPr>
            <a:r>
              <a:rPr lang="en-US" altLang="en-US">
                <a:ea typeface="ＭＳ Ｐゴシック" panose="020B0600070205080204" pitchFamily="34" charset="-128"/>
              </a:rPr>
              <a:t>Patient privacy</a:t>
            </a:r>
          </a:p>
          <a:p>
            <a:endParaRPr lang="en-US" altLang="en-US">
              <a:ea typeface="ＭＳ Ｐゴシック" panose="020B0600070205080204" pitchFamily="34" charset="-128"/>
            </a:endParaRPr>
          </a:p>
        </p:txBody>
      </p:sp>
      <p:sp>
        <p:nvSpPr>
          <p:cNvPr id="22532" name="Slide Number Placeholder 3"/>
          <p:cNvSpPr>
            <a:spLocks noGrp="1"/>
          </p:cNvSpPr>
          <p:nvPr>
            <p:ph type="sldNum"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fld id="{07441E9B-96C1-4AA5-9397-7A8703F4A08A}" type="slidenum">
              <a:rPr lang="en-US" altLang="en-US">
                <a:solidFill>
                  <a:srgbClr val="898989"/>
                </a:solidFill>
              </a:rPr>
              <a:pPr eaLnBrk="1" hangingPunct="1"/>
              <a:t>8</a:t>
            </a:fld>
            <a:endParaRPr lang="en-US" altLang="en-US">
              <a:solidFill>
                <a:srgbClr val="898989"/>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p:txBody>
          <a:bodyPr/>
          <a:lstStyle/>
          <a:p>
            <a:r>
              <a:rPr lang="en-US" altLang="en-US">
                <a:ea typeface="ＭＳ Ｐゴシック" panose="020B0600070205080204" pitchFamily="34" charset="-128"/>
              </a:rPr>
              <a:t>Information Needs</a:t>
            </a:r>
          </a:p>
        </p:txBody>
      </p:sp>
      <p:sp>
        <p:nvSpPr>
          <p:cNvPr id="23555" name="Content Placeholder 2"/>
          <p:cNvSpPr>
            <a:spLocks noGrp="1"/>
          </p:cNvSpPr>
          <p:nvPr>
            <p:ph sz="quarter" idx="1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en-US">
                <a:ea typeface="ＭＳ Ｐゴシック" panose="020B0600070205080204" pitchFamily="34" charset="-128"/>
              </a:rPr>
              <a:t>What information is used and generated in the course of a patient encounter?</a:t>
            </a:r>
          </a:p>
          <a:p>
            <a:pPr eaLnBrk="1" hangingPunct="1"/>
            <a:r>
              <a:rPr lang="en-US" altLang="en-US">
                <a:ea typeface="ＭＳ Ｐゴシック" panose="020B0600070205080204" pitchFamily="34" charset="-128"/>
              </a:rPr>
              <a:t>Do providers and clinic staff have ready-access to information they need when they need it?</a:t>
            </a:r>
          </a:p>
          <a:p>
            <a:pPr eaLnBrk="1" hangingPunct="1"/>
            <a:r>
              <a:rPr lang="en-US" altLang="en-US">
                <a:ea typeface="ＭＳ Ｐゴシック" panose="020B0600070205080204" pitchFamily="34" charset="-128"/>
              </a:rPr>
              <a:t>Do patients have access to information about their health before, after and between visits?</a:t>
            </a:r>
          </a:p>
          <a:p>
            <a:endParaRPr lang="en-US" altLang="en-US">
              <a:ea typeface="ＭＳ Ｐゴシック" panose="020B0600070205080204" pitchFamily="34" charset="-128"/>
            </a:endParaRPr>
          </a:p>
        </p:txBody>
      </p:sp>
      <p:sp>
        <p:nvSpPr>
          <p:cNvPr id="23556" name="Slide Number Placeholder 3"/>
          <p:cNvSpPr>
            <a:spLocks noGrp="1"/>
          </p:cNvSpPr>
          <p:nvPr>
            <p:ph type="sldNum"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fld id="{7D3AFCC2-F244-4BB0-B94C-BF8883674400}" type="slidenum">
              <a:rPr lang="en-US" altLang="en-US">
                <a:solidFill>
                  <a:srgbClr val="898989"/>
                </a:solidFill>
              </a:rPr>
              <a:pPr eaLnBrk="1" hangingPunct="1"/>
              <a:t>9</a:t>
            </a:fld>
            <a:endParaRPr lang="en-US" altLang="en-US">
              <a:solidFill>
                <a:srgbClr val="898989"/>
              </a:solidFill>
            </a:endParaRPr>
          </a:p>
        </p:txBody>
      </p:sp>
    </p:spTree>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 name="MMPROD_NEXTUNIQUEID" val="10009"/>
  <p:tag name="MMPROD_UIDATA" val="&lt;database version=&quot;7.0&quot;&gt;&lt;object type=&quot;1&quot; unique_id=&quot;10001&quot;&gt;&lt;object type=&quot;8&quot; unique_id=&quot;10002&quot;&gt;&lt;/object&gt;&lt;object type=&quot;2&quot; unique_id=&quot;10003&quot;&gt;&lt;object type=&quot;3&quot; unique_id=&quot;10004&quot;&gt;&lt;property id=&quot;20148&quot; value=&quot;5&quot;/&gt;&lt;property id=&quot;20300&quot; value=&quot;Slide 1 - &amp;quot;Component Title&amp;quot;&quot;/&gt;&lt;property id=&quot;20307&quot; value=&quot;256&quot;/&gt;&lt;/object&gt;&lt;object type=&quot;3&quot; unique_id=&quot;10005&quot;&gt;&lt;property id=&quot;20148&quot; value=&quot;5&quot;/&gt;&lt;property id=&quot;20300&quot; value=&quot;Slide 2 - &amp;quot;Unit Title&amp;#x0D;&amp;#x0A;Learning Objectives&amp;quot;&quot;/&gt;&lt;property id=&quot;20307&quot; value=&quot;257&quot;/&gt;&lt;/object&gt;&lt;object type=&quot;3&quot; unique_id=&quot;10006&quot;&gt;&lt;property id=&quot;20148&quot; value=&quot;5&quot;/&gt;&lt;property id=&quot;20300&quot; value=&quot;Slide 3 - &amp;quot;[sample title]&amp;#x0D;&amp;#x0A;Some definitions: Health&amp;quot;&quot;/&gt;&lt;property id=&quot;20307&quot; value=&quot;258&quot;/&gt;&lt;/object&gt;&lt;object type=&quot;3&quot; unique_id=&quot;10007&quot;&gt;&lt;property id=&quot;20148&quot; value=&quot;5&quot;/&gt;&lt;property id=&quot;20300&quot; value=&quot;Slide 4&quot;/&gt;&lt;property id=&quot;20307&quot; value=&quot;269&quot;/&gt;&lt;/object&gt;&lt;object type=&quot;3&quot; unique_id=&quot;10008&quot;&gt;&lt;property id=&quot;20148&quot; value=&quot;5&quot;/&gt;&lt;property id=&quot;20300&quot; value=&quot;Slide 5&quot;/&gt;&lt;property id=&quot;20307&quot; value=&quot;261&quot;/&gt;&lt;/object&gt;&lt;object type=&quot;3&quot; unique_id=&quot;10009&quot;&gt;&lt;property id=&quot;20148&quot; value=&quot;5&quot;/&gt;&lt;property id=&quot;20300&quot; value=&quot;Slide 6 - &amp;quot;Sample full picture slide&amp;quot;&quot;/&gt;&lt;property id=&quot;20307&quot; value=&quot;266&quot;/&gt;&lt;/object&gt;&lt;object type=&quot;3&quot; unique_id=&quot;10010&quot;&gt;&lt;property id=&quot;20148&quot; value=&quot;5&quot;/&gt;&lt;property id=&quot;20300&quot; value=&quot;Slide 7 - &amp;quot;Sample Table Slide&amp;quot;&quot;/&gt;&lt;property id=&quot;20307&quot; value=&quot;262&quot;/&gt;&lt;/object&gt;&lt;object type=&quot;3&quot; unique_id=&quot;10011&quot;&gt;&lt;property id=&quot;20148&quot; value=&quot;5&quot;/&gt;&lt;property id=&quot;20300&quot; value=&quot;Slide 8 - &amp;quot;Sample Chart Slide&amp;quot;&quot;/&gt;&lt;property id=&quot;20307&quot; value=&quot;263&quot;/&gt;&lt;/object&gt;&lt;object type=&quot;3&quot; unique_id=&quot;10012&quot;&gt;&lt;property id=&quot;20148&quot; value=&quot;5&quot;/&gt;&lt;property id=&quot;20300&quot; value=&quot;Slide 9 - &amp;quot;Unit Title&amp;#x0D;&amp;#x0A;Summary – Lecture a&amp;#x0D;&amp;#x0A;[use Unit Summary slide for final .ppt]&amp;quot;&quot;/&gt;&lt;property id=&quot;20307&quot; value=&quot;264&quot;/&gt;&lt;/object&gt;&lt;object type=&quot;3&quot; unique_id=&quot;10013&quot;&gt;&lt;property id=&quot;20148&quot; value=&quot;5&quot;/&gt;&lt;property id=&quot;20300&quot; value=&quot;Slide 10 - &amp;quot;Unit Title&amp;#x0D;&amp;#x0A;Summary &amp;#x0D;&amp;#x0A;[for FINAL lecture of a unit ONLY]&amp;quot;&quot;/&gt;&lt;property id=&quot;20307&quot; value=&quot;270&quot;/&gt;&lt;/object&gt;&lt;object type=&quot;3&quot; unique_id=&quot;10014&quot;&gt;&lt;property id=&quot;20148&quot; value=&quot;5&quot;/&gt;&lt;property id=&quot;20300&quot; value=&quot;Slide 11 - &amp;quot;Unit Title&amp;#x0D;&amp;#x0A;References – Lecture a&amp;quot;&quot;/&gt;&lt;property id=&quot;20307&quot; value=&quot;267&quot;/&gt;&lt;/object&gt;&lt;object type=&quot;3&quot; unique_id=&quot;10015&quot;&gt;&lt;property id=&quot;20148&quot; value=&quot;5&quot;/&gt;&lt;property id=&quot;20300&quot; value=&quot;Slide 12 - &amp;quot;Unit Title&amp;#x0D;&amp;#x0A;References – Lecture a (alternate)&amp;quot;&quot;/&gt;&lt;property id=&quot;20307&quot; value=&quot;271&quot;/&gt;&lt;/object&gt;&lt;/object&gt;&lt;/object&gt;&lt;/database&gt;"/>
  <p:tag name="SECTOMILLISECCONVERTED" val="1"/>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ONC_2016">
  <a:themeElements>
    <a:clrScheme name="Grayscale">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xmlns="" name="ONC_2016" id="{61D590DA-E310-4FCB-9A21-BF35F14D89BA}" vid="{7DBC0D29-A5EF-456E-9403-E33AF68492E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ONC_2016</Template>
  <TotalTime>2915</TotalTime>
  <Words>2653</Words>
  <Application>Microsoft Office PowerPoint</Application>
  <PresentationFormat>On-screen Show (4:3)</PresentationFormat>
  <Paragraphs>244</Paragraphs>
  <Slides>18</Slides>
  <Notes>18</Notes>
  <HiddenSlides>0</HiddenSlides>
  <MMClips>0</MMClips>
  <ScaleCrop>false</ScaleCrop>
  <HeadingPairs>
    <vt:vector baseType="variant" size="4">
      <vt:variant>
        <vt:lpstr>Theme</vt:lpstr>
      </vt:variant>
      <vt:variant>
        <vt:i4>1</vt:i4>
      </vt:variant>
      <vt:variant>
        <vt:lpstr>Slide Titles</vt:lpstr>
      </vt:variant>
      <vt:variant>
        <vt:i4>18</vt:i4>
      </vt:variant>
    </vt:vector>
  </HeadingPairs>
  <TitlesOfParts>
    <vt:vector baseType="lpstr" size="19">
      <vt:lpstr>ONC_2016</vt:lpstr>
      <vt:lpstr>Health Care Workflow Process Improvement</vt:lpstr>
      <vt:lpstr>Learning Objectives</vt:lpstr>
      <vt:lpstr>Workflow is a Process</vt:lpstr>
      <vt:lpstr>Clinical Care Activities </vt:lpstr>
      <vt:lpstr>Administrative Activities </vt:lpstr>
      <vt:lpstr>Grouped Activities (Tasks) </vt:lpstr>
      <vt:lpstr>Examples of Roles  in Health Care Settings</vt:lpstr>
      <vt:lpstr>Location, Location, Location</vt:lpstr>
      <vt:lpstr>Information Needs</vt:lpstr>
      <vt:lpstr>Unique Aspects of Health Care</vt:lpstr>
      <vt:lpstr>Complexities of Health Care</vt:lpstr>
      <vt:lpstr>Pulling it all Together</vt:lpstr>
      <vt:lpstr>Common Processes in Physician Practices</vt:lpstr>
      <vt:lpstr>Confusion about Workflow</vt:lpstr>
      <vt:lpstr>Workflow Changes</vt:lpstr>
      <vt:lpstr>Concepts of Workflow Process Improvement  Summary</vt:lpstr>
      <vt:lpstr>Concepts of Workflow Process Improvement  References – Lecture b</vt:lpstr>
      <vt:lpstr>Concepts of Workflow Process Improvement Lecture b </vt:lpstr>
    </vt:vector>
  </TitlesOfParts>
  <Company>Office of the National Coordinator for Health Information Technology</Company>
  <LinksUpToDate>false</LinksUpToDate>
  <SharedDoc>false</SharedDoc>
  <HyperlinksChanged>false</HyperlinksChanged>
  <AppVersion>14.0000</AppVersion>
  <Manager/>
</Properties>
</file>

<file path=docProps/core.xml><?xml version="1.0" encoding="utf-8"?>
<cp:coreProperties xmlns:cp="http://schemas.openxmlformats.org/package/2006/metadata/core-properties" xmlns:dc="http://purl.org/dc/elements/1.1/" xmlns:dcterms="http://purl.org/dc/terms/" xmlns:xsi="http://www.w3.org/2001/XMLSchema-instance">
  <cp:category>HIT Workforce Curriculum</cp:category>
  <dcterms:created xsi:type="dcterms:W3CDTF">2011-10-13T19:09:01Z</dcterms:created>
  <dc:creator>U.S. Department of Health and Human Services, The Office of the National Coordinator for Health Information Technology</dc:creator>
  <cp:keywords>Health IT, Health IT Curriculum, Computer Science</cp:keywords>
  <cp:lastModifiedBy>admin</cp:lastModifiedBy>
  <cp:lastPrinted>2016-07-22T20:38:01Z</cp:lastPrinted>
  <dcterms:modified xsi:type="dcterms:W3CDTF">2017-07-25T18:55:00Z</dcterms:modified>
  <cp:revision>5</cp:revision>
  <dc:subject>Health Care Workflow Process Improvement</dc:subject>
  <dc:title>Component 10, Unit 1 Lecture b Slides</dc:title>
</cp:coreProperties>
</file>

<file path=docProps/custom.xml><?xml version="1.0" encoding="utf-8"?>
<Properties xmlns="http://schemas.openxmlformats.org/officeDocument/2006/custom-properties" xmlns:vt="http://schemas.openxmlformats.org/officeDocument/2006/docPropsVTypes">
  <property fmtid="{D5CDD505-2E9C-101B-9397-08002B2CF9AE}" name="Language" pid="2">
    <vt:lpwstr>English</vt:lpwstr>
  </property>
</Properties>
</file>