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
<Relationships xmlns="http://schemas.openxmlformats.org/package/2006/relationships">
<Relationship Id="rId1" Target="ppt/presentation.xml" Type="http://schemas.openxmlformats.org/officeDocument/2006/relationships/officeDocument"/>
<Relationship Id="rId2" Target="docProps/thumbnail.jpeg"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 Id="rId5" Target="docProps/custom.xml" Type="http://schemas.openxmlformats.org/officeDocument/2006/relationships/custom-properties"/>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89" r:id="rId1"/>
  </p:sldMasterIdLst>
  <p:notesMasterIdLst>
    <p:notesMasterId r:id="rId32"/>
  </p:notesMasterIdLst>
  <p:handoutMasterIdLst>
    <p:handoutMasterId r:id="rId33"/>
  </p:handoutMasterIdLst>
  <p:sldIdLst>
    <p:sldId id="256" r:id="rId2"/>
    <p:sldId id="257" r:id="rId3"/>
    <p:sldId id="272" r:id="rId4"/>
    <p:sldId id="274" r:id="rId5"/>
    <p:sldId id="276" r:id="rId6"/>
    <p:sldId id="275" r:id="rId7"/>
    <p:sldId id="269" r:id="rId8"/>
    <p:sldId id="261" r:id="rId9"/>
    <p:sldId id="289" r:id="rId10"/>
    <p:sldId id="299" r:id="rId11"/>
    <p:sldId id="300" r:id="rId12"/>
    <p:sldId id="279" r:id="rId13"/>
    <p:sldId id="280" r:id="rId14"/>
    <p:sldId id="282" r:id="rId15"/>
    <p:sldId id="283" r:id="rId16"/>
    <p:sldId id="284" r:id="rId17"/>
    <p:sldId id="285" r:id="rId18"/>
    <p:sldId id="287" r:id="rId19"/>
    <p:sldId id="288" r:id="rId20"/>
    <p:sldId id="306" r:id="rId21"/>
    <p:sldId id="291" r:id="rId22"/>
    <p:sldId id="292" r:id="rId23"/>
    <p:sldId id="305" r:id="rId24"/>
    <p:sldId id="295" r:id="rId25"/>
    <p:sldId id="303" r:id="rId26"/>
    <p:sldId id="264" r:id="rId27"/>
    <p:sldId id="267" r:id="rId28"/>
    <p:sldId id="271" r:id="rId29"/>
    <p:sldId id="301" r:id="rId30"/>
    <p:sldId id="304" r:id="rId31"/>
  </p:sldIdLst>
  <p:sldSz cx="9144000" cy="6858000" type="screen4x3"/>
  <p:notesSz cx="9144000" cy="6858000"/>
  <p:custDataLst>
    <p:tags r:id="rId3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30" autoAdjust="0"/>
    <p:restoredTop sz="81368" autoAdjust="0"/>
  </p:normalViewPr>
  <p:slideViewPr>
    <p:cSldViewPr>
      <p:cViewPr>
        <p:scale>
          <a:sx n="75" d="100"/>
          <a:sy n="75" d="100"/>
        </p:scale>
        <p:origin x="-134" y="13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7" d="100"/>
          <a:sy n="107" d="100"/>
        </p:scale>
        <p:origin x="-192" y="-66"/>
      </p:cViewPr>
      <p:guideLst>
        <p:guide orient="horz" pos="2160"/>
        <p:guide pos="2880"/>
      </p:guideLst>
    </p:cSldViewPr>
  </p:notesViewPr>
  <p:gridSpacing cx="76200" cy="76200"/>
</p:viewPr>
</file>

<file path=ppt/_rels/presentation.xml.rels><?xml version="1.0" encoding="UTF-8" standalone="no"?>
<Relationships xmlns="http://schemas.openxmlformats.org/package/2006/relationships">
<Relationship Id="rId1" Target="slideMasters/slideMaster1.xml" Type="http://schemas.openxmlformats.org/officeDocument/2006/relationships/slideMaster"/>
<Relationship Id="rId10" Target="slides/slide9.xml" Type="http://schemas.openxmlformats.org/officeDocument/2006/relationships/slide"/>
<Relationship Id="rId11" Target="slides/slide10.xml" Type="http://schemas.openxmlformats.org/officeDocument/2006/relationships/slide"/>
<Relationship Id="rId12" Target="slides/slide11.xml" Type="http://schemas.openxmlformats.org/officeDocument/2006/relationships/slide"/>
<Relationship Id="rId13" Target="slides/slide12.xml" Type="http://schemas.openxmlformats.org/officeDocument/2006/relationships/slide"/>
<Relationship Id="rId14" Target="slides/slide13.xml" Type="http://schemas.openxmlformats.org/officeDocument/2006/relationships/slide"/>
<Relationship Id="rId15" Target="slides/slide14.xml" Type="http://schemas.openxmlformats.org/officeDocument/2006/relationships/slide"/>
<Relationship Id="rId16" Target="slides/slide15.xml" Type="http://schemas.openxmlformats.org/officeDocument/2006/relationships/slide"/>
<Relationship Id="rId17" Target="slides/slide16.xml" Type="http://schemas.openxmlformats.org/officeDocument/2006/relationships/slide"/>
<Relationship Id="rId18" Target="slides/slide17.xml" Type="http://schemas.openxmlformats.org/officeDocument/2006/relationships/slide"/>
<Relationship Id="rId19" Target="slides/slide18.xml" Type="http://schemas.openxmlformats.org/officeDocument/2006/relationships/slide"/>
<Relationship Id="rId2" Target="slides/slide1.xml" Type="http://schemas.openxmlformats.org/officeDocument/2006/relationships/slide"/>
<Relationship Id="rId20" Target="slides/slide19.xml" Type="http://schemas.openxmlformats.org/officeDocument/2006/relationships/slide"/>
<Relationship Id="rId21" Target="slides/slide20.xml" Type="http://schemas.openxmlformats.org/officeDocument/2006/relationships/slide"/>
<Relationship Id="rId22" Target="slides/slide21.xml" Type="http://schemas.openxmlformats.org/officeDocument/2006/relationships/slide"/>
<Relationship Id="rId23" Target="slides/slide22.xml" Type="http://schemas.openxmlformats.org/officeDocument/2006/relationships/slide"/>
<Relationship Id="rId24" Target="slides/slide23.xml" Type="http://schemas.openxmlformats.org/officeDocument/2006/relationships/slide"/>
<Relationship Id="rId25" Target="slides/slide24.xml" Type="http://schemas.openxmlformats.org/officeDocument/2006/relationships/slide"/>
<Relationship Id="rId26" Target="slides/slide25.xml" Type="http://schemas.openxmlformats.org/officeDocument/2006/relationships/slide"/>
<Relationship Id="rId27" Target="slides/slide26.xml" Type="http://schemas.openxmlformats.org/officeDocument/2006/relationships/slide"/>
<Relationship Id="rId28" Target="slides/slide27.xml" Type="http://schemas.openxmlformats.org/officeDocument/2006/relationships/slide"/>
<Relationship Id="rId29" Target="slides/slide28.xml" Type="http://schemas.openxmlformats.org/officeDocument/2006/relationships/slide"/>
<Relationship Id="rId3" Target="slides/slide2.xml" Type="http://schemas.openxmlformats.org/officeDocument/2006/relationships/slide"/>
<Relationship Id="rId30" Target="slides/slide29.xml" Type="http://schemas.openxmlformats.org/officeDocument/2006/relationships/slide"/>
<Relationship Id="rId31" Target="slides/slide30.xml" Type="http://schemas.openxmlformats.org/officeDocument/2006/relationships/slide"/>
<Relationship Id="rId32" Target="notesMasters/notesMaster1.xml" Type="http://schemas.openxmlformats.org/officeDocument/2006/relationships/notesMaster"/>
<Relationship Id="rId33" Target="handoutMasters/handoutMaster1.xml" Type="http://schemas.openxmlformats.org/officeDocument/2006/relationships/handoutMaster"/>
<Relationship Id="rId34" Target="tags/tag1.xml" Type="http://schemas.openxmlformats.org/officeDocument/2006/relationships/tags"/>
<Relationship Id="rId35" Target="presProps.xml" Type="http://schemas.openxmlformats.org/officeDocument/2006/relationships/presProps"/>
<Relationship Id="rId36" Target="viewProps.xml" Type="http://schemas.openxmlformats.org/officeDocument/2006/relationships/viewProps"/>
<Relationship Id="rId37" Target="theme/theme1.xml" Type="http://schemas.openxmlformats.org/officeDocument/2006/relationships/theme"/>
<Relationship Id="rId38" Target="tableStyles.xml" Type="http://schemas.openxmlformats.org/officeDocument/2006/relationships/tableStyles"/>
<Relationship Id="rId4" Target="slides/slide3.xml" Type="http://schemas.openxmlformats.org/officeDocument/2006/relationships/slide"/>
<Relationship Id="rId5" Target="slides/slide4.xml" Type="http://schemas.openxmlformats.org/officeDocument/2006/relationships/slide"/>
<Relationship Id="rId6" Target="slides/slide5.xml" Type="http://schemas.openxmlformats.org/officeDocument/2006/relationships/slide"/>
<Relationship Id="rId7" Target="slides/slide6.xml" Type="http://schemas.openxmlformats.org/officeDocument/2006/relationships/slide"/>
<Relationship Id="rId8" Target="slides/slide7.xml" Type="http://schemas.openxmlformats.org/officeDocument/2006/relationships/slide"/>
<Relationship Id="rId9" Target="slides/slide8.xml" Type="http://schemas.openxmlformats.org/officeDocument/2006/relationships/slide"/>
</Relationships>

</file>

<file path=ppt/handoutMasters/_rels/handoutMaster1.xml.rels><?xml version="1.0" encoding="UTF-8" standalone="no"?>
<Relationships xmlns="http://schemas.openxmlformats.org/package/2006/relationships">
<Relationship Id="rId1" Target="../theme/theme3.xml" Type="http://schemas.openxmlformats.org/officeDocument/2006/relationships/theme"/>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ea typeface="+mn-ea"/>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000">
                <a:latin typeface="Arial" pitchFamily="34" charset="0"/>
                <a:ea typeface="ＭＳ Ｐゴシック" pitchFamily="34" charset="-128"/>
                <a:cs typeface="Arial" pitchFamily="34" charset="0"/>
              </a:defRPr>
            </a:lvl1pPr>
          </a:lstStyle>
          <a:p>
            <a:pPr>
              <a:defRPr/>
            </a:pPr>
            <a:fld id="{76C27921-A611-4B54-ADB0-5EC26B2DD8C7}" type="datetimeFigureOut">
              <a:rPr lang="en-US"/>
              <a:pPr>
                <a:defRPr/>
              </a:pPr>
              <a:t>7/25/2017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ea typeface="+mn-ea"/>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8373B6D6-C1DB-4661-A9CD-A3E88606F1DA}" type="slidenum">
              <a:rPr lang="en-US" altLang="en-US"/>
              <a:pPr/>
              <a:t>‹#›</a:t>
            </a:fld>
            <a:endParaRPr lang="en-US" altLang="en-US"/>
          </a:p>
        </p:txBody>
      </p:sp>
    </p:spTree>
    <p:extLst>
      <p:ext uri="{BB962C8B-B14F-4D97-AF65-F5344CB8AC3E}">
        <p14:creationId xmlns:p14="http://schemas.microsoft.com/office/powerpoint/2010/main" val="18020578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no"?>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ea typeface="+mn-ea"/>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000">
                <a:latin typeface="Arial" pitchFamily="34" charset="0"/>
                <a:ea typeface="ＭＳ Ｐゴシック" pitchFamily="34" charset="-128"/>
                <a:cs typeface="Arial" pitchFamily="34" charset="0"/>
              </a:defRPr>
            </a:lvl1pPr>
          </a:lstStyle>
          <a:p>
            <a:pPr>
              <a:defRPr/>
            </a:pPr>
            <a:fld id="{A9B554BE-9D0A-497A-9034-510AAAD3DD07}" type="datetimeFigureOut">
              <a:rPr lang="en-US"/>
              <a:pPr>
                <a:defRPr/>
              </a:pPr>
              <a:t>7/25/2017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ea typeface="+mn-ea"/>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C0C483FD-C8EA-4697-9C40-D37B0BDB5E3B}" type="slidenum">
              <a:rPr lang="en-US" altLang="en-US"/>
              <a:pPr/>
              <a:t>‹#›</a:t>
            </a:fld>
            <a:endParaRPr lang="en-US" altLang="en-US"/>
          </a:p>
        </p:txBody>
      </p:sp>
    </p:spTree>
    <p:extLst>
      <p:ext uri="{BB962C8B-B14F-4D97-AF65-F5344CB8AC3E}">
        <p14:creationId xmlns:p14="http://schemas.microsoft.com/office/powerpoint/2010/main" val="405538592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S PGothic" pitchFamily="34" charset="-128"/>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_rels/notesSlide1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0.xml" Type="http://schemas.openxmlformats.org/officeDocument/2006/relationships/slide"/>
</Relationships>

</file>

<file path=ppt/notesSlides/_rels/notesSlide1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1.xml" Type="http://schemas.openxmlformats.org/officeDocument/2006/relationships/slide"/>
</Relationships>

</file>

<file path=ppt/notesSlides/_rels/notesSlide1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2.xml" Type="http://schemas.openxmlformats.org/officeDocument/2006/relationships/slide"/>
</Relationships>

</file>

<file path=ppt/notesSlides/_rels/notesSlide1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3.xml" Type="http://schemas.openxmlformats.org/officeDocument/2006/relationships/slide"/>
</Relationships>

</file>

<file path=ppt/notesSlides/_rels/notesSlide1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4.xml" Type="http://schemas.openxmlformats.org/officeDocument/2006/relationships/slide"/>
</Relationships>

</file>

<file path=ppt/notesSlides/_rels/notesSlide1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5.xml" Type="http://schemas.openxmlformats.org/officeDocument/2006/relationships/slide"/>
</Relationships>

</file>

<file path=ppt/notesSlides/_rels/notesSlide1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6.xml" Type="http://schemas.openxmlformats.org/officeDocument/2006/relationships/slide"/>
</Relationships>

</file>

<file path=ppt/notesSlides/_rels/notesSlide1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7.xml" Type="http://schemas.openxmlformats.org/officeDocument/2006/relationships/slide"/>
</Relationships>

</file>

<file path=ppt/notesSlides/_rels/notesSlide1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8.xml" Type="http://schemas.openxmlformats.org/officeDocument/2006/relationships/slide"/>
</Relationships>

</file>

<file path=ppt/notesSlides/_rels/notesSlide1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9.xml" Type="http://schemas.openxmlformats.org/officeDocument/2006/relationships/slide"/>
</Relationships>

</file>

<file path=ppt/notesSlides/_rels/notesSlide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s>

</file>

<file path=ppt/notesSlides/_rels/notesSlide2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0.xml" Type="http://schemas.openxmlformats.org/officeDocument/2006/relationships/slide"/>
</Relationships>

</file>

<file path=ppt/notesSlides/_rels/notesSlide2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1.xml" Type="http://schemas.openxmlformats.org/officeDocument/2006/relationships/slide"/>
</Relationships>

</file>

<file path=ppt/notesSlides/_rels/notesSlide2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2.xml" Type="http://schemas.openxmlformats.org/officeDocument/2006/relationships/slide"/>
</Relationships>

</file>

<file path=ppt/notesSlides/_rels/notesSlide2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3.xml" Type="http://schemas.openxmlformats.org/officeDocument/2006/relationships/slide"/>
</Relationships>

</file>

<file path=ppt/notesSlides/_rels/notesSlide2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4.xml" Type="http://schemas.openxmlformats.org/officeDocument/2006/relationships/slide"/>
</Relationships>

</file>

<file path=ppt/notesSlides/_rels/notesSlide2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5.xml" Type="http://schemas.openxmlformats.org/officeDocument/2006/relationships/slide"/>
</Relationships>

</file>

<file path=ppt/notesSlides/_rels/notesSlide2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6.xml" Type="http://schemas.openxmlformats.org/officeDocument/2006/relationships/slide"/>
</Relationships>

</file>

<file path=ppt/notesSlides/_rels/notesSlide2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7.xml" Type="http://schemas.openxmlformats.org/officeDocument/2006/relationships/slide"/>
</Relationships>

</file>

<file path=ppt/notesSlides/_rels/notesSlide2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8.xml" Type="http://schemas.openxmlformats.org/officeDocument/2006/relationships/slide"/>
</Relationships>

</file>

<file path=ppt/notesSlides/_rels/notesSlide2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9.xml" Type="http://schemas.openxmlformats.org/officeDocument/2006/relationships/slide"/>
</Relationships>

</file>

<file path=ppt/notesSlides/_rels/notesSlide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_rels/notesSlide3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30.xml" Type="http://schemas.openxmlformats.org/officeDocument/2006/relationships/slide"/>
</Relationships>

</file>

<file path=ppt/notesSlides/_rels/notesSlide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4.xml" Type="http://schemas.openxmlformats.org/officeDocument/2006/relationships/slide"/>
</Relationships>

</file>

<file path=ppt/notesSlides/_rels/notesSlide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5.xml" Type="http://schemas.openxmlformats.org/officeDocument/2006/relationships/slide"/>
</Relationships>

</file>

<file path=ppt/notesSlides/_rels/notesSlide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6.xml" Type="http://schemas.openxmlformats.org/officeDocument/2006/relationships/slide"/>
</Relationships>

</file>

<file path=ppt/notesSlides/_rels/notesSlide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7.xml" Type="http://schemas.openxmlformats.org/officeDocument/2006/relationships/slide"/>
</Relationships>

</file>

<file path=ppt/notesSlides/_rels/notesSlide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8.xml" Type="http://schemas.openxmlformats.org/officeDocument/2006/relationships/slide"/>
</Relationships>

</file>

<file path=ppt/notesSlides/_rels/notesSlide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9.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Welcome to </a:t>
            </a:r>
            <a:r>
              <a:rPr lang="en-US" altLang="en-US" b="1" dirty="0" smtClean="0"/>
              <a:t>Health Care Workflow Process Improvement</a:t>
            </a:r>
            <a:r>
              <a:rPr lang="en-US" altLang="en-US" dirty="0" smtClean="0"/>
              <a:t>, </a:t>
            </a:r>
            <a:r>
              <a:rPr lang="en-US" altLang="en-US" b="1" dirty="0" smtClean="0"/>
              <a:t>Concepts </a:t>
            </a:r>
            <a:r>
              <a:rPr lang="en-US" altLang="en-US" b="1" dirty="0"/>
              <a:t>of </a:t>
            </a:r>
            <a:r>
              <a:rPr lang="en-US" altLang="en-US" b="1" dirty="0" smtClean="0"/>
              <a:t>Workflow Process</a:t>
            </a:r>
            <a:r>
              <a:rPr lang="en-US" altLang="en-US" b="1" baseline="0" dirty="0" smtClean="0"/>
              <a:t> Improvement</a:t>
            </a:r>
            <a:r>
              <a:rPr lang="en-US" altLang="en-US" dirty="0" smtClean="0"/>
              <a:t>.  </a:t>
            </a:r>
            <a:r>
              <a:rPr lang="en-US" altLang="en-US" dirty="0"/>
              <a:t>This is Lecture </a:t>
            </a:r>
            <a:r>
              <a:rPr lang="en-US" altLang="en-US" b="1" dirty="0" smtClean="0"/>
              <a:t>a,</a:t>
            </a:r>
            <a:r>
              <a:rPr lang="en-US" altLang="en-US" b="1" baseline="0" dirty="0" smtClean="0"/>
              <a:t> Introduction to Health Care Workflows. </a:t>
            </a:r>
            <a:endParaRPr lang="en-US" altLang="en-US" b="1" dirty="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D9D3EA80-3999-4AD3-B4C0-05D93CCC98B0}" type="slidenum">
              <a:rPr lang="en-US" altLang="en-US"/>
              <a:pPr eaLnBrk="1" hangingPunct="1"/>
              <a:t>1</a:t>
            </a:fld>
            <a:endParaRPr lang="en-US" altLang="en-US"/>
          </a:p>
        </p:txBody>
      </p:sp>
    </p:spTree>
    <p:extLst>
      <p:ext uri="{BB962C8B-B14F-4D97-AF65-F5344CB8AC3E}">
        <p14:creationId xmlns:p14="http://schemas.microsoft.com/office/powerpoint/2010/main" val="3664234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Think about your last visit to your provider. If you could break the visit up into clinical processes, what would they be</a:t>
            </a:r>
            <a:r>
              <a:rPr lang="en-US" altLang="en-US" dirty="0" smtClean="0"/>
              <a:t>?</a:t>
            </a:r>
            <a:endParaRPr lang="en-US" altLang="en-US" dirty="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A69FCCEB-445D-43C3-8119-602513486003}" type="slidenum">
              <a:rPr lang="en-US" altLang="en-US"/>
              <a:pPr eaLnBrk="1" hangingPunct="1"/>
              <a:t>10</a:t>
            </a:fld>
            <a:endParaRPr lang="en-US" altLang="en-US"/>
          </a:p>
        </p:txBody>
      </p:sp>
    </p:spTree>
    <p:extLst>
      <p:ext uri="{BB962C8B-B14F-4D97-AF65-F5344CB8AC3E}">
        <p14:creationId xmlns:p14="http://schemas.microsoft.com/office/powerpoint/2010/main" val="2893900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You might have </a:t>
            </a:r>
            <a:r>
              <a:rPr lang="en-US" altLang="en-US" dirty="0" smtClean="0"/>
              <a:t>considered:</a:t>
            </a:r>
            <a:endParaRPr lang="en-US" altLang="en-US" dirty="0"/>
          </a:p>
          <a:p>
            <a:pPr marL="171450" lvl="0" indent="-171450">
              <a:buFont typeface="Arial" panose="020B0604020202020204" pitchFamily="34" charset="0"/>
              <a:buChar char="•"/>
            </a:pPr>
            <a:r>
              <a:rPr lang="en-US" altLang="en-US" dirty="0">
                <a:ea typeface="Arial" panose="020B0604020202020204" pitchFamily="34" charset="0"/>
              </a:rPr>
              <a:t>Patient registration / intake / payment</a:t>
            </a:r>
          </a:p>
          <a:p>
            <a:pPr marL="171450" lvl="0" indent="-171450">
              <a:buFont typeface="Arial" panose="020B0604020202020204" pitchFamily="34" charset="0"/>
              <a:buChar char="•"/>
            </a:pPr>
            <a:r>
              <a:rPr lang="en-US" altLang="en-US" dirty="0">
                <a:ea typeface="Arial" panose="020B0604020202020204" pitchFamily="34" charset="0"/>
              </a:rPr>
              <a:t>Waiting to be seen</a:t>
            </a:r>
          </a:p>
          <a:p>
            <a:pPr marL="171450" lvl="0" indent="-171450">
              <a:buFont typeface="Arial" panose="020B0604020202020204" pitchFamily="34" charset="0"/>
              <a:buChar char="•"/>
            </a:pPr>
            <a:r>
              <a:rPr lang="en-US" altLang="en-US" dirty="0">
                <a:ea typeface="Arial" panose="020B0604020202020204" pitchFamily="34" charset="0"/>
              </a:rPr>
              <a:t>Information checking / gathering</a:t>
            </a:r>
          </a:p>
          <a:p>
            <a:pPr marL="171450" lvl="0" indent="-171450">
              <a:buFont typeface="Arial" panose="020B0604020202020204" pitchFamily="34" charset="0"/>
              <a:buChar char="•"/>
            </a:pPr>
            <a:r>
              <a:rPr lang="en-US" altLang="en-US" dirty="0">
                <a:ea typeface="Arial" panose="020B0604020202020204" pitchFamily="34" charset="0"/>
              </a:rPr>
              <a:t>Checking vital signs</a:t>
            </a:r>
          </a:p>
          <a:p>
            <a:pPr marL="171450" lvl="0" indent="-171450">
              <a:buFont typeface="Arial" panose="020B0604020202020204" pitchFamily="34" charset="0"/>
              <a:buChar char="•"/>
            </a:pPr>
            <a:r>
              <a:rPr lang="en-US" altLang="en-US" dirty="0">
                <a:ea typeface="Arial" panose="020B0604020202020204" pitchFamily="34" charset="0"/>
              </a:rPr>
              <a:t>Visit with the clinician</a:t>
            </a:r>
          </a:p>
          <a:p>
            <a:pPr marL="628650" lvl="1" indent="-171450">
              <a:buFont typeface="Arial" panose="020B0604020202020204" pitchFamily="34" charset="0"/>
              <a:buChar char="•"/>
            </a:pPr>
            <a:r>
              <a:rPr lang="en-US" altLang="en-US" dirty="0">
                <a:ea typeface="Arial" panose="020B0604020202020204" pitchFamily="34" charset="0"/>
              </a:rPr>
              <a:t>Ordering tests</a:t>
            </a:r>
          </a:p>
          <a:p>
            <a:pPr marL="628650" lvl="1" indent="-171450">
              <a:buFont typeface="Arial" panose="020B0604020202020204" pitchFamily="34" charset="0"/>
              <a:buChar char="•"/>
            </a:pPr>
            <a:r>
              <a:rPr lang="en-US" altLang="en-US" dirty="0">
                <a:ea typeface="Arial" panose="020B0604020202020204" pitchFamily="34" charset="0"/>
              </a:rPr>
              <a:t>Diagnosis</a:t>
            </a:r>
          </a:p>
          <a:p>
            <a:pPr marL="628650" lvl="1" indent="-171450">
              <a:buFont typeface="Arial" panose="020B0604020202020204" pitchFamily="34" charset="0"/>
              <a:buChar char="•"/>
            </a:pPr>
            <a:r>
              <a:rPr lang="en-US" altLang="en-US" dirty="0">
                <a:ea typeface="Arial" panose="020B0604020202020204" pitchFamily="34" charset="0"/>
              </a:rPr>
              <a:t>Writing prescriptions</a:t>
            </a:r>
          </a:p>
          <a:p>
            <a:pPr marL="171450" lvl="0" indent="-171450">
              <a:buFont typeface="Arial" panose="020B0604020202020204" pitchFamily="34" charset="0"/>
              <a:buChar char="•"/>
            </a:pPr>
            <a:r>
              <a:rPr lang="en-US" altLang="en-US" dirty="0">
                <a:ea typeface="Arial" panose="020B0604020202020204" pitchFamily="34" charset="0"/>
              </a:rPr>
              <a:t>Drawing blood</a:t>
            </a:r>
          </a:p>
          <a:p>
            <a:pPr marL="171450" lvl="0" indent="-171450">
              <a:buFont typeface="Arial" panose="020B0604020202020204" pitchFamily="34" charset="0"/>
              <a:buChar char="•"/>
            </a:pPr>
            <a:r>
              <a:rPr lang="en-US" altLang="en-US" dirty="0">
                <a:ea typeface="Arial" panose="020B0604020202020204" pitchFamily="34" charset="0"/>
              </a:rPr>
              <a:t>Referral to another provider</a:t>
            </a:r>
          </a:p>
          <a:p>
            <a:pPr marL="171450" lvl="0" indent="-171450">
              <a:buFont typeface="Arial" panose="020B0604020202020204" pitchFamily="34" charset="0"/>
              <a:buChar char="•"/>
            </a:pPr>
            <a:r>
              <a:rPr lang="en-US" altLang="en-US" dirty="0">
                <a:ea typeface="Arial" panose="020B0604020202020204" pitchFamily="34" charset="0"/>
              </a:rPr>
              <a:t>Billing</a:t>
            </a:r>
          </a:p>
          <a:p>
            <a:r>
              <a:rPr lang="en-US" altLang="en-US" dirty="0"/>
              <a:t>Or something like them.  They are all sets of activities that accomplish a particular goal (a sub-goal) of a patient visit.  For example, checking vital signs measures and records necessary data for patient care. Information checking such as medication reconciliation, i.e., comparing the medications that the patient is currently taking to those that are listed in the patients chart, is necessary for quality of care and patient safety. Each of these processes accomplishes a part of a patient visit; each would </a:t>
            </a:r>
            <a:r>
              <a:rPr lang="en-US" altLang="en-US" dirty="0" smtClean="0"/>
              <a:t>be </a:t>
            </a:r>
            <a:r>
              <a:rPr lang="en-US" altLang="en-US" dirty="0"/>
              <a:t>considered a process or a workflow.</a:t>
            </a:r>
          </a:p>
          <a:p>
            <a:endParaRPr lang="en-US" altLang="en-US" dirty="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A51B99B2-BFA5-4AC1-9A9C-44CF76E6677A}" type="slidenum">
              <a:rPr lang="en-US" altLang="en-US"/>
              <a:pPr eaLnBrk="1" hangingPunct="1"/>
              <a:t>11</a:t>
            </a:fld>
            <a:endParaRPr lang="en-US" altLang="en-US"/>
          </a:p>
        </p:txBody>
      </p:sp>
    </p:spTree>
    <p:extLst>
      <p:ext uri="{BB962C8B-B14F-4D97-AF65-F5344CB8AC3E}">
        <p14:creationId xmlns:p14="http://schemas.microsoft.com/office/powerpoint/2010/main" val="79219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One person</a:t>
            </a:r>
            <a:r>
              <a:rPr lang="ja-JP" altLang="en-US" dirty="0"/>
              <a:t>’</a:t>
            </a:r>
            <a:r>
              <a:rPr lang="en-US" altLang="ja-JP" dirty="0"/>
              <a:t>s data flow may be another person</a:t>
            </a:r>
            <a:r>
              <a:rPr lang="ja-JP" altLang="en-US" dirty="0"/>
              <a:t>’</a:t>
            </a:r>
            <a:r>
              <a:rPr lang="en-US" altLang="ja-JP" dirty="0"/>
              <a:t>s information flow … Like process and workflow, the words data and information have specific definitions that are used in certain fields, and are often interchanged on other fields and in everyday use.</a:t>
            </a:r>
          </a:p>
          <a:p>
            <a:pPr eaLnBrk="1" hangingPunct="1"/>
            <a:endParaRPr lang="en-US" altLang="en-US" dirty="0"/>
          </a:p>
          <a:p>
            <a:pPr eaLnBrk="1" hangingPunct="1"/>
            <a:r>
              <a:rPr lang="en-US" altLang="en-US" dirty="0"/>
              <a:t>Early work done in the 1960</a:t>
            </a:r>
            <a:r>
              <a:rPr lang="ja-JP" altLang="en-US" dirty="0"/>
              <a:t>’</a:t>
            </a:r>
            <a:r>
              <a:rPr lang="en-US" altLang="ja-JP" dirty="0"/>
              <a:t>s and 70</a:t>
            </a:r>
            <a:r>
              <a:rPr lang="ja-JP" altLang="en-US" dirty="0"/>
              <a:t>’</a:t>
            </a:r>
            <a:r>
              <a:rPr lang="en-US" altLang="ja-JP" dirty="0"/>
              <a:t>s uses the term </a:t>
            </a:r>
            <a:r>
              <a:rPr lang="ja-JP" altLang="en-US" dirty="0"/>
              <a:t>“</a:t>
            </a:r>
            <a:r>
              <a:rPr lang="en-US" altLang="ja-JP" dirty="0"/>
              <a:t>data flow,</a:t>
            </a:r>
            <a:r>
              <a:rPr lang="ja-JP" altLang="en-US" dirty="0"/>
              <a:t>”</a:t>
            </a:r>
            <a:r>
              <a:rPr lang="en-US" altLang="ja-JP" dirty="0"/>
              <a:t>  more people today tend to use </a:t>
            </a:r>
            <a:r>
              <a:rPr lang="ja-JP" altLang="en-US" dirty="0"/>
              <a:t>“</a:t>
            </a:r>
            <a:r>
              <a:rPr lang="en-US" altLang="ja-JP" dirty="0"/>
              <a:t>information flow</a:t>
            </a:r>
            <a:r>
              <a:rPr lang="ja-JP" altLang="en-US" dirty="0"/>
              <a:t>”</a:t>
            </a:r>
            <a:r>
              <a:rPr lang="en-US" altLang="ja-JP" dirty="0"/>
              <a:t>, for the distinction see (the diaphoric definition of data -DDD and the general definition of information - GDI).  </a:t>
            </a:r>
          </a:p>
          <a:p>
            <a:pPr eaLnBrk="1" hangingPunct="1"/>
            <a:endParaRPr lang="en-US" altLang="en-US" dirty="0"/>
          </a:p>
          <a:p>
            <a:pPr eaLnBrk="1" hangingPunct="1"/>
            <a:r>
              <a:rPr lang="en-US" altLang="en-US" b="1" dirty="0"/>
              <a:t>For this component, and because most of the literature that you will see uses the two words interchangeably, in this component, we will too.</a:t>
            </a:r>
            <a:r>
              <a:rPr lang="en-US" altLang="en-US" dirty="0"/>
              <a:t>  </a:t>
            </a:r>
          </a:p>
          <a:p>
            <a:pPr eaLnBrk="1" hangingPunct="1"/>
            <a:endParaRPr lang="en-US" altLang="en-US" dirty="0"/>
          </a:p>
          <a:p>
            <a:pPr eaLnBrk="1" hangingPunct="1"/>
            <a:r>
              <a:rPr lang="en-US" altLang="en-US" dirty="0"/>
              <a:t>When we use the terms data flow and information flow, we mean the steps or path that the data takes through a work process or a system or some combination of both, including the order of steps, and operations performed on the data (or information).</a:t>
            </a:r>
          </a:p>
          <a:p>
            <a:endParaRPr lang="en-US" altLang="en-US" dirty="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885CD989-13F4-46B8-AFFE-F9915D542181}" type="slidenum">
              <a:rPr lang="en-US" altLang="en-US"/>
              <a:pPr eaLnBrk="1" hangingPunct="1"/>
              <a:t>12</a:t>
            </a:fld>
            <a:endParaRPr lang="en-US" altLang="en-US"/>
          </a:p>
        </p:txBody>
      </p:sp>
    </p:spTree>
    <p:extLst>
      <p:ext uri="{BB962C8B-B14F-4D97-AF65-F5344CB8AC3E}">
        <p14:creationId xmlns:p14="http://schemas.microsoft.com/office/powerpoint/2010/main" val="5369133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 </a:t>
            </a:r>
            <a:r>
              <a:rPr lang="en-US" altLang="en-US" dirty="0" smtClean="0"/>
              <a:t>health</a:t>
            </a:r>
            <a:r>
              <a:rPr lang="en-US" altLang="en-US" baseline="0" dirty="0" smtClean="0"/>
              <a:t> care</a:t>
            </a:r>
            <a:r>
              <a:rPr lang="en-US" altLang="en-US" dirty="0" smtClean="0"/>
              <a:t> </a:t>
            </a:r>
            <a:r>
              <a:rPr lang="en-US" altLang="en-US" dirty="0"/>
              <a:t>workflow </a:t>
            </a:r>
            <a:r>
              <a:rPr lang="en-US" altLang="en-US" dirty="0" smtClean="0"/>
              <a:t>specialist </a:t>
            </a:r>
            <a:r>
              <a:rPr lang="en-US" altLang="en-US" dirty="0"/>
              <a:t>uses knowledge and understanding of two key things 1) an organization</a:t>
            </a:r>
            <a:r>
              <a:rPr lang="ja-JP" altLang="en-US" dirty="0"/>
              <a:t>’</a:t>
            </a:r>
            <a:r>
              <a:rPr lang="en-US" altLang="ja-JP" dirty="0"/>
              <a:t>s objectives, structure and procedures, and 2) information technology </a:t>
            </a:r>
            <a:r>
              <a:rPr lang="en-US" altLang="ja-JP" b="1" dirty="0"/>
              <a:t>for the purpose of</a:t>
            </a:r>
            <a:r>
              <a:rPr lang="en-US" altLang="ja-JP" dirty="0"/>
              <a:t> improving how the organization operates and achieves its goals</a:t>
            </a:r>
            <a:r>
              <a:rPr lang="en-US" altLang="ja-JP" dirty="0" smtClean="0"/>
              <a:t>.</a:t>
            </a:r>
            <a:endParaRPr lang="en-US" altLang="ja-JP" dirty="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95F9B328-250E-432D-9914-B7AC14163DFD}" type="slidenum">
              <a:rPr lang="en-US" altLang="en-US"/>
              <a:pPr eaLnBrk="1" hangingPunct="1"/>
              <a:t>13</a:t>
            </a:fld>
            <a:endParaRPr lang="en-US" altLang="en-US"/>
          </a:p>
        </p:txBody>
      </p:sp>
    </p:spTree>
    <p:extLst>
      <p:ext uri="{BB962C8B-B14F-4D97-AF65-F5344CB8AC3E}">
        <p14:creationId xmlns:p14="http://schemas.microsoft.com/office/powerpoint/2010/main" val="1654194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5425" lvl="0" eaLnBrk="1" hangingPunct="1">
              <a:spcBef>
                <a:spcPct val="0"/>
              </a:spcBef>
            </a:pPr>
            <a:r>
              <a:rPr lang="en-US" altLang="en-US" dirty="0"/>
              <a:t>Tom DeMarco, introduced earlier as a pioneer and thought leader in process analysis, likens process analysis to describing a dance.  He adds further insight to the process analysis part of the role by emphasizing the intensive communication requirement, and by describing the following three key communications challenges that process analysts face: </a:t>
            </a:r>
          </a:p>
          <a:p>
            <a:pPr marL="854075" lvl="3" indent="-171450" eaLnBrk="1" hangingPunct="1">
              <a:spcBef>
                <a:spcPct val="0"/>
              </a:spcBef>
              <a:buFontTx/>
              <a:buChar char="•"/>
            </a:pPr>
            <a:r>
              <a:rPr lang="en-US" altLang="en-US" dirty="0">
                <a:ea typeface="Arial" panose="020B0604020202020204" pitchFamily="34" charset="0"/>
              </a:rPr>
              <a:t>The first is the Natural difficulty in describing any process or procedure.</a:t>
            </a:r>
          </a:p>
          <a:p>
            <a:pPr marL="854075" lvl="3" indent="-171450" eaLnBrk="1" hangingPunct="1">
              <a:spcBef>
                <a:spcPct val="0"/>
              </a:spcBef>
              <a:buFontTx/>
              <a:buChar char="•"/>
            </a:pPr>
            <a:r>
              <a:rPr lang="en-US" altLang="en-US" dirty="0">
                <a:ea typeface="Arial" panose="020B0604020202020204" pitchFamily="34" charset="0"/>
              </a:rPr>
              <a:t>The second is the inappropriateness of narrative text for describing procedures, and </a:t>
            </a:r>
          </a:p>
          <a:p>
            <a:pPr marL="854075" lvl="3" indent="-171450" eaLnBrk="1" hangingPunct="1">
              <a:spcBef>
                <a:spcPct val="0"/>
              </a:spcBef>
              <a:buFontTx/>
              <a:buChar char="•"/>
            </a:pPr>
            <a:r>
              <a:rPr lang="en-US" altLang="en-US" dirty="0">
                <a:ea typeface="Arial" panose="020B0604020202020204" pitchFamily="34" charset="0"/>
              </a:rPr>
              <a:t>finally there is a lack of common language between the user and analyst.</a:t>
            </a:r>
          </a:p>
          <a:p>
            <a:pPr marL="225425" lvl="2" indent="-225425" eaLnBrk="1" hangingPunct="1">
              <a:spcBef>
                <a:spcPct val="0"/>
              </a:spcBef>
            </a:pPr>
            <a:endParaRPr lang="en-US" altLang="en-US" dirty="0">
              <a:ea typeface="Arial" panose="020B0604020202020204" pitchFamily="34" charset="0"/>
            </a:endParaRPr>
          </a:p>
          <a:p>
            <a:pPr marL="225425">
              <a:spcBef>
                <a:spcPct val="0"/>
              </a:spcBef>
            </a:pPr>
            <a:r>
              <a:rPr lang="en-US" altLang="en-US" dirty="0" smtClean="0">
                <a:ea typeface="MS PGothic" panose="020B0600070205080204" pitchFamily="34" charset="-128"/>
              </a:rPr>
              <a:t>Health Care Workflow Specialists </a:t>
            </a:r>
            <a:r>
              <a:rPr lang="en-US" altLang="en-US" dirty="0" smtClean="0"/>
              <a:t>require </a:t>
            </a:r>
            <a:r>
              <a:rPr lang="en-US" altLang="en-US" dirty="0"/>
              <a:t>very strong written, visual/graphic, and verbal communication skills to overcome these challenges. Successful </a:t>
            </a:r>
            <a:r>
              <a:rPr lang="en-US" altLang="en-US" dirty="0" smtClean="0">
                <a:ea typeface="MS PGothic" panose="020B0600070205080204" pitchFamily="34" charset="-128"/>
              </a:rPr>
              <a:t>Health Care Workflow Specialists </a:t>
            </a:r>
            <a:r>
              <a:rPr lang="en-US" altLang="en-US" dirty="0" smtClean="0"/>
              <a:t>are </a:t>
            </a:r>
            <a:r>
              <a:rPr lang="en-US" altLang="en-US" dirty="0"/>
              <a:t>strong listeners, and are able to identify when others are uncomfortable or having difficulty or not in agreement and are able to constructively work through difficult situations.  </a:t>
            </a: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D238CC34-A735-4571-940C-DA17CC000C2E}" type="slidenum">
              <a:rPr lang="en-US" altLang="en-US"/>
              <a:pPr eaLnBrk="1" hangingPunct="1"/>
              <a:t>14</a:t>
            </a:fld>
            <a:endParaRPr lang="en-US" altLang="en-US"/>
          </a:p>
        </p:txBody>
      </p:sp>
    </p:spTree>
    <p:extLst>
      <p:ext uri="{BB962C8B-B14F-4D97-AF65-F5344CB8AC3E}">
        <p14:creationId xmlns:p14="http://schemas.microsoft.com/office/powerpoint/2010/main" val="2309054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DeMarco further outlines process analysis skills helpful to overcome the challenges inherent in Process Analysis.  These are: </a:t>
            </a:r>
          </a:p>
          <a:p>
            <a:pPr lvl="1" eaLnBrk="1" hangingPunct="1">
              <a:buFontTx/>
              <a:buChar char="•"/>
            </a:pPr>
            <a:r>
              <a:rPr lang="en-US" altLang="en-US" dirty="0">
                <a:ea typeface="Arial" panose="020B0604020202020204" pitchFamily="34" charset="0"/>
              </a:rPr>
              <a:t> Knowledge of data and data system concepts,</a:t>
            </a:r>
          </a:p>
          <a:p>
            <a:pPr lvl="1" eaLnBrk="1" hangingPunct="1">
              <a:buFontTx/>
              <a:buChar char="•"/>
            </a:pPr>
            <a:r>
              <a:rPr lang="en-US" altLang="en-US" dirty="0">
                <a:ea typeface="Arial" panose="020B0604020202020204" pitchFamily="34" charset="0"/>
              </a:rPr>
              <a:t> Knowledge of clinical workflow concepts, and the  </a:t>
            </a:r>
          </a:p>
          <a:p>
            <a:pPr lvl="1" eaLnBrk="1" hangingPunct="1">
              <a:buFontTx/>
              <a:buChar char="•"/>
            </a:pPr>
            <a:r>
              <a:rPr lang="en-US" altLang="en-US" dirty="0">
                <a:ea typeface="Arial" panose="020B0604020202020204" pitchFamily="34" charset="0"/>
              </a:rPr>
              <a:t> Ability to communicate these concepts.</a:t>
            </a:r>
          </a:p>
          <a:p>
            <a:pPr eaLnBrk="1" hangingPunct="1"/>
            <a:r>
              <a:rPr lang="en-US" altLang="en-US" dirty="0"/>
              <a:t>We added the ability to identify problem areas.</a:t>
            </a:r>
          </a:p>
          <a:p>
            <a:pPr eaLnBrk="1" hangingPunct="1"/>
            <a:endParaRPr lang="en-US" altLang="en-US" dirty="0"/>
          </a:p>
          <a:p>
            <a:pPr eaLnBrk="1" hangingPunct="1"/>
            <a:endParaRPr lang="en-US" altLang="en-US" dirty="0"/>
          </a:p>
          <a:p>
            <a:endParaRPr lang="en-US" altLang="en-US" dirty="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6C22AA64-49FF-42AC-8BC4-565C64681208}" type="slidenum">
              <a:rPr lang="en-US" altLang="en-US"/>
              <a:pPr eaLnBrk="1" hangingPunct="1"/>
              <a:t>15</a:t>
            </a:fld>
            <a:endParaRPr lang="en-US" altLang="en-US"/>
          </a:p>
        </p:txBody>
      </p:sp>
    </p:spTree>
    <p:extLst>
      <p:ext uri="{BB962C8B-B14F-4D97-AF65-F5344CB8AC3E}">
        <p14:creationId xmlns:p14="http://schemas.microsoft.com/office/powerpoint/2010/main" val="377709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If Process Analysis is describing the dance, Redesign is choreographing or planning a new dance.  For us, the dance is the interaction between humans, information and computers in the clinical setting. The key skill a Process Redesign Specialist needs is the ability to combine, analyze and synthesize the organizational knowledge, including knowledge of clinical workflow and technology to create a </a:t>
            </a:r>
            <a:r>
              <a:rPr lang="ja-JP" altLang="en-US" dirty="0"/>
              <a:t>“</a:t>
            </a:r>
            <a:r>
              <a:rPr lang="en-US" altLang="ja-JP" dirty="0"/>
              <a:t>better way.</a:t>
            </a:r>
            <a:r>
              <a:rPr lang="ja-JP" altLang="en-US" dirty="0"/>
              <a:t>”</a:t>
            </a:r>
            <a:r>
              <a:rPr lang="en-US" altLang="ja-JP" dirty="0"/>
              <a:t>   </a:t>
            </a:r>
          </a:p>
          <a:p>
            <a:pPr eaLnBrk="1" hangingPunct="1"/>
            <a:endParaRPr lang="en-US" altLang="en-US" dirty="0"/>
          </a:p>
          <a:p>
            <a:pPr eaLnBrk="1" hangingPunct="1"/>
            <a:r>
              <a:rPr lang="en-US" altLang="en-US" dirty="0"/>
              <a:t>John Gall in his 1970</a:t>
            </a:r>
            <a:r>
              <a:rPr lang="ja-JP" altLang="en-US" dirty="0"/>
              <a:t>’</a:t>
            </a:r>
            <a:r>
              <a:rPr lang="en-US" altLang="ja-JP" dirty="0"/>
              <a:t>s book </a:t>
            </a:r>
            <a:r>
              <a:rPr lang="en-US" altLang="ja-JP" dirty="0" err="1"/>
              <a:t>Systemantics</a:t>
            </a:r>
            <a:r>
              <a:rPr lang="en-US" altLang="ja-JP" dirty="0"/>
              <a:t> said, </a:t>
            </a:r>
            <a:r>
              <a:rPr lang="ja-JP" altLang="en-US" dirty="0"/>
              <a:t>“</a:t>
            </a:r>
            <a:r>
              <a:rPr lang="en-US" altLang="ja-JP" dirty="0"/>
              <a:t>systems run best when designed to run down hill.</a:t>
            </a:r>
            <a:r>
              <a:rPr lang="ja-JP" altLang="en-US" dirty="0"/>
              <a:t>”</a:t>
            </a:r>
            <a:r>
              <a:rPr lang="en-US" altLang="ja-JP" dirty="0"/>
              <a:t> The goal of process re-design is to find the </a:t>
            </a:r>
            <a:r>
              <a:rPr lang="ja-JP" altLang="en-US" dirty="0"/>
              <a:t>“</a:t>
            </a:r>
            <a:r>
              <a:rPr lang="en-US" altLang="ja-JP" dirty="0"/>
              <a:t>down hill</a:t>
            </a:r>
            <a:r>
              <a:rPr lang="ja-JP" altLang="en-US" dirty="0"/>
              <a:t>”</a:t>
            </a:r>
            <a:r>
              <a:rPr lang="en-US" altLang="ja-JP" dirty="0"/>
              <a:t> design, i.e., the design that takes the least amount of input energy to get the desired output. The </a:t>
            </a:r>
            <a:r>
              <a:rPr lang="ja-JP" altLang="en-US" dirty="0"/>
              <a:t>“</a:t>
            </a:r>
            <a:r>
              <a:rPr lang="en-US" altLang="ja-JP" dirty="0"/>
              <a:t>down hill</a:t>
            </a:r>
            <a:r>
              <a:rPr lang="ja-JP" altLang="en-US" dirty="0"/>
              <a:t>”</a:t>
            </a:r>
            <a:r>
              <a:rPr lang="en-US" altLang="ja-JP" dirty="0"/>
              <a:t> design is the one that will have the least errors, the highest quality, the happiest staff, and the lowest cost. </a:t>
            </a:r>
          </a:p>
          <a:p>
            <a:pPr eaLnBrk="1" hangingPunct="1"/>
            <a:endParaRPr lang="en-US" altLang="en-US" dirty="0"/>
          </a:p>
          <a:p>
            <a:pPr eaLnBrk="1" hangingPunct="1"/>
            <a:r>
              <a:rPr lang="en-US" altLang="en-US" dirty="0"/>
              <a:t>A professor at the University of Arkansas, Dr. Elizabeth Pierce, told a story in one of her information quality classes about Penn State that is a great example of designing systems that run down hill.  At Penn State Campus, the foot paths made by students did not last very long.  Whenever the University built a new building or expanded, instead of fencing off new landscaping, they left it open and waited for students to make paths between  the buildings. The architects and landscaping staff waited to see where the paths were worn. These were usually the shortest distances between the most important places on campus, and the places where walkways were most needed. Once they were spotted, the foot paths would be replaced by a paved walkway to make the new route a permanent part of the campus map and with good lighting so they were safe. Or if the foot paths were considered unsafe or undesirable, the campus planners would find some type of barrier to discourage further use of the foot path.  Less wise institutions are n</a:t>
            </a:r>
            <a:r>
              <a:rPr lang="en-US" altLang="ja-JP" dirty="0"/>
              <a:t>ot able to see the signs of a process trying to </a:t>
            </a:r>
            <a:r>
              <a:rPr lang="ja-JP" altLang="en-US" dirty="0"/>
              <a:t>“</a:t>
            </a:r>
            <a:r>
              <a:rPr lang="en-US" altLang="ja-JP" dirty="0"/>
              <a:t>run down hill</a:t>
            </a:r>
            <a:r>
              <a:rPr lang="ja-JP" altLang="en-US" dirty="0"/>
              <a:t>”</a:t>
            </a:r>
            <a:r>
              <a:rPr lang="en-US" altLang="ja-JP" dirty="0"/>
              <a:t> and fence off areas as soon as new construction is complete. People still make paths, but they are muddy and messy and lack safe lighting.</a:t>
            </a:r>
          </a:p>
          <a:p>
            <a:pPr eaLnBrk="1" hangingPunct="1"/>
            <a:endParaRPr lang="en-US" altLang="en-US" dirty="0"/>
          </a:p>
          <a:p>
            <a:pPr eaLnBrk="1" hangingPunct="1"/>
            <a:r>
              <a:rPr lang="en-US" altLang="en-US" dirty="0" smtClean="0"/>
              <a:t>A similar example </a:t>
            </a:r>
            <a:r>
              <a:rPr lang="en-US" altLang="en-US" dirty="0"/>
              <a:t>in intensive care </a:t>
            </a:r>
            <a:r>
              <a:rPr lang="en-US" altLang="en-US" dirty="0" smtClean="0"/>
              <a:t>units is the importance for </a:t>
            </a:r>
            <a:r>
              <a:rPr lang="en-US" altLang="en-US" dirty="0"/>
              <a:t>people on a ventilator to have the head of their bed at a 30</a:t>
            </a:r>
            <a:r>
              <a:rPr lang="en-US" altLang="en-US" baseline="30000" dirty="0"/>
              <a:t>o </a:t>
            </a:r>
            <a:r>
              <a:rPr lang="en-US" altLang="en-US" dirty="0"/>
              <a:t>– 45</a:t>
            </a:r>
            <a:r>
              <a:rPr lang="en-US" altLang="en-US" baseline="30000" dirty="0"/>
              <a:t>o </a:t>
            </a:r>
            <a:r>
              <a:rPr lang="en-US" altLang="en-US" dirty="0"/>
              <a:t>angel. One creative and early team in health care quality improvement used red tape to mark the bed so that it was easy for the staff to see whether or not the </a:t>
            </a:r>
            <a:r>
              <a:rPr lang="en-US" altLang="en-US" dirty="0" smtClean="0"/>
              <a:t>bed </a:t>
            </a:r>
            <a:r>
              <a:rPr lang="en-US" altLang="en-US" dirty="0"/>
              <a:t>angle was correct. This was much easier than other methods </a:t>
            </a:r>
            <a:r>
              <a:rPr lang="en-US" altLang="en-US" dirty="0" smtClean="0"/>
              <a:t>like </a:t>
            </a:r>
            <a:r>
              <a:rPr lang="en-US" altLang="en-US" dirty="0"/>
              <a:t>a question on a check list, </a:t>
            </a:r>
            <a:r>
              <a:rPr lang="ja-JP" altLang="en-US" dirty="0"/>
              <a:t>“</a:t>
            </a:r>
            <a:r>
              <a:rPr lang="en-US" altLang="ja-JP" dirty="0"/>
              <a:t>is the height of the head at least 30 degrees?</a:t>
            </a:r>
            <a:r>
              <a:rPr lang="ja-JP" altLang="en-US" dirty="0"/>
              <a:t>”</a:t>
            </a:r>
            <a:r>
              <a:rPr lang="en-US" altLang="ja-JP" dirty="0"/>
              <a:t>  A clever person redesigned the process to </a:t>
            </a:r>
            <a:r>
              <a:rPr lang="ja-JP" altLang="en-US" dirty="0"/>
              <a:t>“</a:t>
            </a:r>
            <a:r>
              <a:rPr lang="en-US" altLang="ja-JP" dirty="0"/>
              <a:t>run down hill</a:t>
            </a:r>
            <a:r>
              <a:rPr lang="ja-JP" altLang="en-US" dirty="0"/>
              <a:t>”</a:t>
            </a:r>
            <a:r>
              <a:rPr lang="en-US" altLang="ja-JP" dirty="0" smtClean="0"/>
              <a:t>.</a:t>
            </a:r>
            <a:endParaRPr lang="en-US" altLang="en-US" dirty="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1BE3CE4C-A8F1-4B44-B0EE-6CA57465E7E9}" type="slidenum">
              <a:rPr lang="en-US" altLang="en-US"/>
              <a:pPr eaLnBrk="1" hangingPunct="1"/>
              <a:t>16</a:t>
            </a:fld>
            <a:endParaRPr lang="en-US" altLang="en-US"/>
          </a:p>
        </p:txBody>
      </p:sp>
    </p:spTree>
    <p:extLst>
      <p:ext uri="{BB962C8B-B14F-4D97-AF65-F5344CB8AC3E}">
        <p14:creationId xmlns:p14="http://schemas.microsoft.com/office/powerpoint/2010/main" val="34591838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lnSpc>
                <a:spcPct val="80000"/>
              </a:lnSpc>
              <a:defRPr/>
            </a:pPr>
            <a:r>
              <a:rPr lang="en-US" dirty="0"/>
              <a:t>Why do we need to </a:t>
            </a:r>
            <a:r>
              <a:rPr lang="en-US" dirty="0" smtClean="0"/>
              <a:t>improve</a:t>
            </a:r>
            <a:r>
              <a:rPr lang="en-US" baseline="0" dirty="0" smtClean="0"/>
              <a:t> </a:t>
            </a:r>
            <a:r>
              <a:rPr lang="en-US" dirty="0" smtClean="0"/>
              <a:t>the workflows</a:t>
            </a:r>
            <a:r>
              <a:rPr lang="en-US" baseline="0" dirty="0" smtClean="0"/>
              <a:t> and processes </a:t>
            </a:r>
            <a:r>
              <a:rPr lang="en-US" dirty="0" smtClean="0"/>
              <a:t>currently </a:t>
            </a:r>
            <a:r>
              <a:rPr lang="en-US" dirty="0"/>
              <a:t>used in the health care organization</a:t>
            </a:r>
            <a:r>
              <a:rPr lang="en-US" dirty="0" smtClean="0"/>
              <a:t>? Why </a:t>
            </a:r>
            <a:r>
              <a:rPr lang="en-US" dirty="0"/>
              <a:t>are we </a:t>
            </a:r>
            <a:r>
              <a:rPr lang="en-US" dirty="0" smtClean="0"/>
              <a:t>using </a:t>
            </a:r>
            <a:r>
              <a:rPr lang="en-US" dirty="0"/>
              <a:t>health information technology in the clinical setting at all?</a:t>
            </a:r>
          </a:p>
          <a:p>
            <a:pPr eaLnBrk="1" hangingPunct="1">
              <a:lnSpc>
                <a:spcPct val="80000"/>
              </a:lnSpc>
              <a:defRPr/>
            </a:pPr>
            <a:endParaRPr lang="en-US" dirty="0"/>
          </a:p>
          <a:p>
            <a:pPr eaLnBrk="1" hangingPunct="1">
              <a:lnSpc>
                <a:spcPct val="80000"/>
              </a:lnSpc>
              <a:defRPr/>
            </a:pPr>
            <a:r>
              <a:rPr lang="en-US" dirty="0"/>
              <a:t>A 2000 Institute of Medicine (2000) report estimated that 98,000 or more people die annually in the US due to medical </a:t>
            </a:r>
            <a:r>
              <a:rPr lang="en-US" dirty="0" smtClean="0"/>
              <a:t>errors.</a:t>
            </a:r>
            <a:r>
              <a:rPr lang="en-US" baseline="0" dirty="0" smtClean="0"/>
              <a:t> </a:t>
            </a:r>
            <a:r>
              <a:rPr lang="en-US" dirty="0" smtClean="0"/>
              <a:t>This </a:t>
            </a:r>
            <a:r>
              <a:rPr lang="en-US" dirty="0"/>
              <a:t>is more than die from motor vehicle accidents, breast cancer or AIDS, and more than die from Alzheimer's, diabetes or pneumonia.</a:t>
            </a:r>
          </a:p>
          <a:p>
            <a:pPr eaLnBrk="1" hangingPunct="1">
              <a:lnSpc>
                <a:spcPct val="80000"/>
              </a:lnSpc>
              <a:defRPr/>
            </a:pPr>
            <a:endParaRPr lang="en-US" dirty="0"/>
          </a:p>
          <a:p>
            <a:pPr eaLnBrk="1" hangingPunct="1">
              <a:lnSpc>
                <a:spcPct val="80000"/>
              </a:lnSpc>
              <a:defRPr/>
            </a:pPr>
            <a:r>
              <a:rPr lang="en-US" dirty="0"/>
              <a:t>The 2001 report, </a:t>
            </a:r>
            <a:r>
              <a:rPr lang="en-US" i="1" dirty="0"/>
              <a:t>Crossing the Quality Chasm</a:t>
            </a:r>
            <a:r>
              <a:rPr lang="en-US" dirty="0"/>
              <a:t>, specifically listed five imperatives for increasing quality of health care in the United States. This list included </a:t>
            </a:r>
          </a:p>
          <a:p>
            <a:pPr marL="228600" indent="-228600" eaLnBrk="1" hangingPunct="1">
              <a:lnSpc>
                <a:spcPct val="80000"/>
              </a:lnSpc>
              <a:buFont typeface="Arial" panose="020B0604020202020204" pitchFamily="34" charset="0"/>
              <a:buChar char="•"/>
              <a:defRPr/>
            </a:pPr>
            <a:r>
              <a:rPr lang="en-US" dirty="0"/>
              <a:t> Reengineered care processes, </a:t>
            </a:r>
          </a:p>
          <a:p>
            <a:pPr marL="228600" indent="-228600" eaLnBrk="1" hangingPunct="1">
              <a:lnSpc>
                <a:spcPct val="80000"/>
              </a:lnSpc>
              <a:buFont typeface="Arial" panose="020B0604020202020204" pitchFamily="34" charset="0"/>
              <a:buChar char="•"/>
              <a:defRPr/>
            </a:pPr>
            <a:r>
              <a:rPr lang="en-US" dirty="0"/>
              <a:t> Effective use of information technologies, </a:t>
            </a:r>
          </a:p>
          <a:p>
            <a:pPr marL="228600" indent="-228600" eaLnBrk="1" hangingPunct="1">
              <a:lnSpc>
                <a:spcPct val="80000"/>
              </a:lnSpc>
              <a:buFont typeface="Arial" panose="020B0604020202020204" pitchFamily="34" charset="0"/>
              <a:buChar char="•"/>
              <a:defRPr/>
            </a:pPr>
            <a:r>
              <a:rPr lang="en-US" dirty="0"/>
              <a:t> Knowledge and skills management, </a:t>
            </a:r>
          </a:p>
          <a:p>
            <a:pPr marL="228600" indent="-228600" eaLnBrk="1" hangingPunct="1">
              <a:lnSpc>
                <a:spcPct val="80000"/>
              </a:lnSpc>
              <a:buFont typeface="Arial" panose="020B0604020202020204" pitchFamily="34" charset="0"/>
              <a:buChar char="•"/>
              <a:defRPr/>
            </a:pPr>
            <a:r>
              <a:rPr lang="en-US" dirty="0"/>
              <a:t> Development of effective teams, and </a:t>
            </a:r>
          </a:p>
          <a:p>
            <a:pPr marL="228600" indent="-228600" eaLnBrk="1" hangingPunct="1">
              <a:lnSpc>
                <a:spcPct val="80000"/>
              </a:lnSpc>
              <a:buFont typeface="Arial" panose="020B0604020202020204" pitchFamily="34" charset="0"/>
              <a:buChar char="•"/>
              <a:defRPr/>
            </a:pPr>
            <a:r>
              <a:rPr lang="en-US" dirty="0"/>
              <a:t> Coordination of care across patient conditions, services, and sites of care over time (Institute of Medicine, 2001). </a:t>
            </a:r>
          </a:p>
          <a:p>
            <a:pPr eaLnBrk="1" hangingPunct="1">
              <a:lnSpc>
                <a:spcPct val="80000"/>
              </a:lnSpc>
              <a:defRPr/>
            </a:pPr>
            <a:endParaRPr lang="en-US" dirty="0"/>
          </a:p>
          <a:p>
            <a:pPr eaLnBrk="1" hangingPunct="1">
              <a:lnSpc>
                <a:spcPct val="80000"/>
              </a:lnSpc>
              <a:defRPr/>
            </a:pPr>
            <a:r>
              <a:rPr lang="en-US" dirty="0"/>
              <a:t>Most of these involve or depend on Health IT. </a:t>
            </a:r>
            <a:r>
              <a:rPr lang="en-US" dirty="0" smtClean="0"/>
              <a:t>Workflow Process Improvement is </a:t>
            </a:r>
            <a:r>
              <a:rPr lang="en-US" dirty="0"/>
              <a:t>at the heart of increasing the quality of health care</a:t>
            </a:r>
            <a:r>
              <a:rPr lang="en-US" dirty="0" smtClean="0"/>
              <a:t>.</a:t>
            </a:r>
            <a:r>
              <a:rPr lang="en-US" baseline="0" dirty="0" smtClean="0"/>
              <a:t> </a:t>
            </a:r>
            <a:r>
              <a:rPr lang="en-US" dirty="0" smtClean="0"/>
              <a:t>As </a:t>
            </a:r>
            <a:r>
              <a:rPr lang="en-US" dirty="0"/>
              <a:t>the great thought leader of quality, Edwards Deming stated, </a:t>
            </a:r>
            <a:r>
              <a:rPr lang="ja-JP" altLang="en-US" dirty="0"/>
              <a:t>“</a:t>
            </a:r>
            <a:r>
              <a:rPr lang="en-US" altLang="ja-JP" dirty="0"/>
              <a:t>You can only elevate individual performance by elevating that of the entire system</a:t>
            </a:r>
            <a:r>
              <a:rPr lang="ja-JP" altLang="en-US" dirty="0"/>
              <a:t>”</a:t>
            </a:r>
            <a:r>
              <a:rPr lang="en-US" altLang="ja-JP" baseline="30000" dirty="0"/>
              <a:t> </a:t>
            </a:r>
            <a:r>
              <a:rPr lang="en-US" altLang="ja-JP" dirty="0"/>
              <a:t>thus, this effort is focused on the entire health care system. </a:t>
            </a:r>
            <a:r>
              <a:rPr lang="en-US" altLang="ja-JP" dirty="0" smtClean="0"/>
              <a:t>(</a:t>
            </a:r>
            <a:r>
              <a:rPr lang="en-US" altLang="ja-JP" dirty="0" err="1"/>
              <a:t>Demming</a:t>
            </a:r>
            <a:r>
              <a:rPr lang="en-US" altLang="ja-JP" dirty="0"/>
              <a:t>, 1982)</a:t>
            </a:r>
          </a:p>
          <a:p>
            <a:pPr eaLnBrk="1" hangingPunct="1">
              <a:lnSpc>
                <a:spcPct val="80000"/>
              </a:lnSpc>
              <a:defRPr/>
            </a:pPr>
            <a:endParaRPr lang="en-US" dirty="0"/>
          </a:p>
          <a:p>
            <a:pPr>
              <a:lnSpc>
                <a:spcPct val="80000"/>
              </a:lnSpc>
              <a:defRPr/>
            </a:pPr>
            <a:endParaRPr lang="en-US" dirty="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0388C092-410A-48B9-88E0-B8083AF64BF6}" type="slidenum">
              <a:rPr lang="en-US" altLang="en-US"/>
              <a:pPr eaLnBrk="1" hangingPunct="1"/>
              <a:t>17</a:t>
            </a:fld>
            <a:endParaRPr lang="en-US" altLang="en-US"/>
          </a:p>
        </p:txBody>
      </p:sp>
    </p:spTree>
    <p:extLst>
      <p:ext uri="{BB962C8B-B14F-4D97-AF65-F5344CB8AC3E}">
        <p14:creationId xmlns:p14="http://schemas.microsoft.com/office/powerpoint/2010/main" val="1744656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eaLnBrk="1" hangingPunct="1">
              <a:defRPr/>
            </a:pPr>
            <a:r>
              <a:rPr lang="en-US" dirty="0">
                <a:ea typeface="+mn-ea"/>
              </a:rPr>
              <a:t>Crossing the Quality Chasm provided six aims and simple rules for redesign of health care. They are:</a:t>
            </a:r>
          </a:p>
          <a:p>
            <a:pPr marL="679353" lvl="1" indent="-226451" eaLnBrk="1" hangingPunct="1">
              <a:buFontTx/>
              <a:buAutoNum type="arabicPeriod"/>
              <a:defRPr/>
            </a:pPr>
            <a:r>
              <a:rPr lang="en-US" dirty="0">
                <a:ea typeface="+mn-ea"/>
              </a:rPr>
              <a:t>Care should be safe, as safe for patients in their health care facilities as in their homes. </a:t>
            </a:r>
          </a:p>
          <a:p>
            <a:pPr marL="679353" lvl="1" indent="-226451" eaLnBrk="1" hangingPunct="1">
              <a:buFontTx/>
              <a:buAutoNum type="arabicPeriod"/>
              <a:defRPr/>
            </a:pPr>
            <a:r>
              <a:rPr lang="en-US" dirty="0">
                <a:ea typeface="+mn-ea"/>
              </a:rPr>
              <a:t>The science and evidence behind health care should be applied and served as the standard in the delivery of care. </a:t>
            </a:r>
          </a:p>
          <a:p>
            <a:pPr marL="679353" lvl="1" indent="-226451" eaLnBrk="1" hangingPunct="1">
              <a:buFontTx/>
              <a:buAutoNum type="arabicPeriod"/>
              <a:defRPr/>
            </a:pPr>
            <a:r>
              <a:rPr lang="en-US" dirty="0">
                <a:ea typeface="+mn-ea"/>
              </a:rPr>
              <a:t>Care and service should be cost effective and waste should be removed from the system.  </a:t>
            </a:r>
          </a:p>
          <a:p>
            <a:pPr marL="679353" lvl="1" indent="-226451" eaLnBrk="1" hangingPunct="1">
              <a:buFontTx/>
              <a:buAutoNum type="arabicPeriod"/>
              <a:defRPr/>
            </a:pPr>
            <a:r>
              <a:rPr lang="en-US" dirty="0">
                <a:ea typeface="+mn-ea"/>
              </a:rPr>
              <a:t>Patients should experience no waits or delays in receiving service. </a:t>
            </a:r>
          </a:p>
          <a:p>
            <a:pPr marL="679353" lvl="1" indent="-226451" eaLnBrk="1" hangingPunct="1">
              <a:buFontTx/>
              <a:buAutoNum type="arabicPeriod"/>
              <a:defRPr/>
            </a:pPr>
            <a:r>
              <a:rPr lang="en-US" dirty="0">
                <a:ea typeface="+mn-ea"/>
              </a:rPr>
              <a:t>The system of care should revolve around the patient, respect patient preferences, and put the patient in control. </a:t>
            </a:r>
          </a:p>
          <a:p>
            <a:pPr marL="679353" lvl="1" indent="-226451" eaLnBrk="1" hangingPunct="1">
              <a:buFontTx/>
              <a:buAutoNum type="arabicPeriod"/>
              <a:defRPr/>
            </a:pPr>
            <a:r>
              <a:rPr lang="en-US" dirty="0">
                <a:ea typeface="+mn-ea"/>
              </a:rPr>
              <a:t>Unequal treatment should be a fact of the past; disparities in care should be eradicated. (Institute of Medicine, 2001)</a:t>
            </a:r>
            <a:r>
              <a:rPr lang="en-US" baseline="30000" dirty="0">
                <a:ea typeface="+mn-ea"/>
              </a:rPr>
              <a:t> </a:t>
            </a:r>
            <a:endParaRPr lang="en-US" dirty="0">
              <a:ea typeface="+mn-ea"/>
            </a:endParaRPr>
          </a:p>
          <a:p>
            <a:pPr marL="679353" lvl="1" eaLnBrk="1" hangingPunct="1">
              <a:spcBef>
                <a:spcPts val="0"/>
              </a:spcBef>
              <a:defRPr/>
            </a:pPr>
            <a:endParaRPr lang="en-US" dirty="0">
              <a:ea typeface="+mn-ea"/>
            </a:endParaRPr>
          </a:p>
          <a:p>
            <a:pPr eaLnBrk="1" hangingPunct="1">
              <a:spcBef>
                <a:spcPts val="0"/>
              </a:spcBef>
              <a:defRPr/>
            </a:pPr>
            <a:r>
              <a:rPr lang="en-US" dirty="0">
                <a:ea typeface="+mn-ea"/>
              </a:rPr>
              <a:t>Importantly, increasing the quality of care is our goal. Implementing </a:t>
            </a:r>
            <a:r>
              <a:rPr lang="en-US" b="1" dirty="0">
                <a:ea typeface="+mn-ea"/>
              </a:rPr>
              <a:t>technology</a:t>
            </a:r>
            <a:r>
              <a:rPr lang="en-US" dirty="0">
                <a:ea typeface="+mn-ea"/>
              </a:rPr>
              <a:t> is a way to achieve this goal</a:t>
            </a:r>
            <a:r>
              <a:rPr lang="en-US" dirty="0" smtClean="0">
                <a:ea typeface="+mn-ea"/>
              </a:rPr>
              <a:t>.</a:t>
            </a:r>
            <a:endParaRPr lang="en-US" dirty="0">
              <a:ea typeface="+mn-ea"/>
            </a:endParaRPr>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678DCFD0-9811-4889-BA7F-10D6CE8864D7}" type="slidenum">
              <a:rPr lang="en-US" altLang="en-US"/>
              <a:pPr eaLnBrk="1" hangingPunct="1"/>
              <a:t>18</a:t>
            </a:fld>
            <a:endParaRPr lang="en-US" altLang="en-US"/>
          </a:p>
        </p:txBody>
      </p:sp>
    </p:spTree>
    <p:extLst>
      <p:ext uri="{BB962C8B-B14F-4D97-AF65-F5344CB8AC3E}">
        <p14:creationId xmlns:p14="http://schemas.microsoft.com/office/powerpoint/2010/main" val="42371348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dirty="0" smtClean="0"/>
              <a:t>Under the American</a:t>
            </a:r>
            <a:r>
              <a:rPr lang="ja-JP" altLang="en-US" dirty="0" smtClean="0"/>
              <a:t> </a:t>
            </a:r>
            <a:r>
              <a:rPr lang="en-US" altLang="ja-JP" dirty="0"/>
              <a:t>Recovery</a:t>
            </a:r>
            <a:r>
              <a:rPr lang="ja-JP" altLang="en-US" dirty="0"/>
              <a:t> </a:t>
            </a:r>
            <a:r>
              <a:rPr lang="en-US" altLang="ja-JP" dirty="0"/>
              <a:t>and</a:t>
            </a:r>
            <a:r>
              <a:rPr lang="ja-JP" altLang="en-US" dirty="0"/>
              <a:t> </a:t>
            </a:r>
            <a:r>
              <a:rPr lang="en-US" altLang="ja-JP" dirty="0"/>
              <a:t>Reinvestment</a:t>
            </a:r>
            <a:r>
              <a:rPr lang="ja-JP" altLang="en-US" dirty="0"/>
              <a:t> </a:t>
            </a:r>
            <a:r>
              <a:rPr lang="en-US" altLang="ja-JP" dirty="0"/>
              <a:t>Act</a:t>
            </a:r>
            <a:r>
              <a:rPr lang="ja-JP" altLang="en-US" dirty="0"/>
              <a:t> </a:t>
            </a:r>
            <a:r>
              <a:rPr lang="en-US" altLang="ja-JP" dirty="0"/>
              <a:t>or</a:t>
            </a:r>
            <a:r>
              <a:rPr lang="ja-JP" altLang="en-US" dirty="0"/>
              <a:t> </a:t>
            </a:r>
            <a:r>
              <a:rPr lang="en-US" altLang="ja-JP" dirty="0" smtClean="0"/>
              <a:t>ARRA, the </a:t>
            </a:r>
            <a:r>
              <a:rPr lang="en-US" altLang="en-US" dirty="0"/>
              <a:t>Health Information Technology for Economic and Clinical Health (</a:t>
            </a:r>
            <a:r>
              <a:rPr lang="en-US" altLang="en-US" dirty="0" smtClean="0"/>
              <a:t>HITECH) Act </a:t>
            </a:r>
            <a:r>
              <a:rPr lang="en-US" altLang="ja-JP" dirty="0" smtClean="0"/>
              <a:t>established a program offering  </a:t>
            </a:r>
            <a:r>
              <a:rPr lang="en-US" altLang="ja-JP" dirty="0"/>
              <a:t>incentives to help </a:t>
            </a:r>
            <a:r>
              <a:rPr lang="en-US" altLang="ja-JP" dirty="0" smtClean="0"/>
              <a:t>providers implement </a:t>
            </a:r>
            <a:r>
              <a:rPr lang="en-US" altLang="ja-JP" dirty="0"/>
              <a:t>standardized </a:t>
            </a:r>
            <a:r>
              <a:rPr lang="en-US" altLang="ja-JP" dirty="0" smtClean="0"/>
              <a:t>technology. The</a:t>
            </a:r>
            <a:r>
              <a:rPr lang="ja-JP" altLang="en-US" dirty="0" smtClean="0"/>
              <a:t> </a:t>
            </a:r>
            <a:r>
              <a:rPr lang="en-US" altLang="ja-JP" dirty="0"/>
              <a:t>purpose</a:t>
            </a:r>
            <a:r>
              <a:rPr lang="ja-JP" altLang="en-US" dirty="0"/>
              <a:t> </a:t>
            </a:r>
            <a:r>
              <a:rPr lang="en-US" altLang="ja-JP" dirty="0"/>
              <a:t>of</a:t>
            </a:r>
            <a:r>
              <a:rPr lang="ja-JP" altLang="en-US" dirty="0"/>
              <a:t> </a:t>
            </a:r>
            <a:r>
              <a:rPr lang="en-US" altLang="ja-JP" dirty="0"/>
              <a:t>these</a:t>
            </a:r>
            <a:r>
              <a:rPr lang="ja-JP" altLang="en-US" dirty="0"/>
              <a:t> </a:t>
            </a:r>
            <a:r>
              <a:rPr lang="en-US" altLang="ja-JP" dirty="0"/>
              <a:t>incentives</a:t>
            </a:r>
            <a:r>
              <a:rPr lang="ja-JP" altLang="en-US" dirty="0"/>
              <a:t> </a:t>
            </a:r>
            <a:r>
              <a:rPr lang="en-US" altLang="ja-JP" dirty="0"/>
              <a:t>is</a:t>
            </a:r>
            <a:r>
              <a:rPr lang="ja-JP" altLang="en-US" dirty="0"/>
              <a:t> </a:t>
            </a:r>
            <a:r>
              <a:rPr lang="en-US" altLang="ja-JP" dirty="0"/>
              <a:t>to</a:t>
            </a:r>
            <a:r>
              <a:rPr lang="ja-JP" altLang="en-US" dirty="0"/>
              <a:t> </a:t>
            </a:r>
            <a:r>
              <a:rPr lang="en-US" altLang="ja-JP" dirty="0"/>
              <a:t>encourage</a:t>
            </a:r>
            <a:r>
              <a:rPr lang="ja-JP" altLang="en-US" dirty="0"/>
              <a:t> </a:t>
            </a:r>
            <a:r>
              <a:rPr lang="en-US" altLang="ja-JP" dirty="0"/>
              <a:t>the</a:t>
            </a:r>
            <a:r>
              <a:rPr lang="ja-JP" altLang="en-US" dirty="0"/>
              <a:t> </a:t>
            </a:r>
            <a:r>
              <a:rPr lang="en-US" altLang="ja-JP" dirty="0"/>
              <a:t>greater</a:t>
            </a:r>
            <a:r>
              <a:rPr lang="ja-JP" altLang="en-US" dirty="0"/>
              <a:t> </a:t>
            </a:r>
            <a:r>
              <a:rPr lang="en-US" altLang="ja-JP" dirty="0"/>
              <a:t>health</a:t>
            </a:r>
            <a:r>
              <a:rPr lang="ja-JP" altLang="en-US" dirty="0"/>
              <a:t> </a:t>
            </a:r>
            <a:r>
              <a:rPr lang="en-US" altLang="ja-JP" dirty="0"/>
              <a:t>care</a:t>
            </a:r>
            <a:r>
              <a:rPr lang="ja-JP" altLang="en-US" dirty="0"/>
              <a:t> </a:t>
            </a:r>
            <a:r>
              <a:rPr lang="en-US" altLang="ja-JP" dirty="0"/>
              <a:t>community</a:t>
            </a:r>
            <a:r>
              <a:rPr lang="ja-JP" altLang="en-US" dirty="0"/>
              <a:t> </a:t>
            </a:r>
            <a:r>
              <a:rPr lang="en-US" altLang="ja-JP" dirty="0"/>
              <a:t>to</a:t>
            </a:r>
            <a:r>
              <a:rPr lang="ja-JP" altLang="en-US" dirty="0"/>
              <a:t> </a:t>
            </a:r>
            <a:r>
              <a:rPr lang="en-US" altLang="ja-JP" dirty="0"/>
              <a:t>implement</a:t>
            </a:r>
            <a:r>
              <a:rPr lang="ja-JP" altLang="en-US" dirty="0"/>
              <a:t> </a:t>
            </a:r>
            <a:r>
              <a:rPr lang="en-US" altLang="ja-JP" dirty="0" smtClean="0"/>
              <a:t>EHRs</a:t>
            </a:r>
            <a:r>
              <a:rPr lang="en-US" altLang="ja-JP" dirty="0"/>
              <a:t>, thus </a:t>
            </a:r>
            <a:r>
              <a:rPr lang="en-US" altLang="ja-JP" dirty="0" smtClean="0"/>
              <a:t>paving a path to improving quality.  In order to receive the incentives, the</a:t>
            </a:r>
            <a:r>
              <a:rPr lang="ja-JP" altLang="en-US" dirty="0" smtClean="0"/>
              <a:t> </a:t>
            </a:r>
            <a:r>
              <a:rPr lang="en-US" altLang="ja-JP" dirty="0"/>
              <a:t>expectation</a:t>
            </a:r>
            <a:r>
              <a:rPr lang="ja-JP" altLang="en-US" dirty="0"/>
              <a:t> </a:t>
            </a:r>
            <a:r>
              <a:rPr lang="en-US" altLang="ja-JP" dirty="0"/>
              <a:t>is</a:t>
            </a:r>
            <a:r>
              <a:rPr lang="ja-JP" altLang="en-US" dirty="0"/>
              <a:t> </a:t>
            </a:r>
            <a:r>
              <a:rPr lang="en-US" altLang="ja-JP" dirty="0"/>
              <a:t>that</a:t>
            </a:r>
            <a:r>
              <a:rPr lang="ja-JP" altLang="en-US" dirty="0"/>
              <a:t> </a:t>
            </a:r>
            <a:r>
              <a:rPr lang="en-US" altLang="ja-JP" dirty="0" smtClean="0"/>
              <a:t>the providers meet a set of criteria by adopting certified technology and use the technology in meaningful ways.  </a:t>
            </a:r>
            <a:r>
              <a:rPr lang="ja-JP" altLang="en-US" dirty="0" smtClean="0"/>
              <a:t>“</a:t>
            </a:r>
            <a:r>
              <a:rPr lang="en-US" altLang="ja-JP" dirty="0"/>
              <a:t>Meaningful</a:t>
            </a:r>
            <a:r>
              <a:rPr lang="ja-JP" altLang="en-US" dirty="0"/>
              <a:t> </a:t>
            </a:r>
            <a:r>
              <a:rPr lang="en-US" altLang="ja-JP" dirty="0"/>
              <a:t>Use</a:t>
            </a:r>
            <a:r>
              <a:rPr lang="ja-JP" altLang="en-US" dirty="0"/>
              <a:t>”</a:t>
            </a:r>
            <a:r>
              <a:rPr lang="en-US" altLang="ja-JP" dirty="0"/>
              <a:t> of</a:t>
            </a:r>
            <a:r>
              <a:rPr lang="ja-JP" altLang="en-US" dirty="0"/>
              <a:t> </a:t>
            </a:r>
            <a:r>
              <a:rPr lang="en-US" altLang="ja-JP" dirty="0"/>
              <a:t>EHRs</a:t>
            </a:r>
            <a:r>
              <a:rPr lang="ja-JP" altLang="en-US" dirty="0"/>
              <a:t>  </a:t>
            </a:r>
            <a:r>
              <a:rPr lang="en-US" altLang="ja-JP" dirty="0"/>
              <a:t>is</a:t>
            </a:r>
            <a:r>
              <a:rPr lang="ja-JP" altLang="en-US" dirty="0"/>
              <a:t> </a:t>
            </a:r>
            <a:r>
              <a:rPr lang="en-US" altLang="ja-JP" dirty="0"/>
              <a:t>used</a:t>
            </a:r>
            <a:r>
              <a:rPr lang="ja-JP" altLang="en-US" dirty="0"/>
              <a:t> </a:t>
            </a:r>
            <a:r>
              <a:rPr lang="en-US" altLang="ja-JP" dirty="0"/>
              <a:t>to</a:t>
            </a:r>
            <a:r>
              <a:rPr lang="ja-JP" altLang="en-US" dirty="0"/>
              <a:t> </a:t>
            </a:r>
            <a:r>
              <a:rPr lang="en-US" altLang="ja-JP" dirty="0"/>
              <a:t>collectively</a:t>
            </a:r>
            <a:r>
              <a:rPr lang="ja-JP" altLang="en-US" dirty="0"/>
              <a:t> </a:t>
            </a:r>
            <a:r>
              <a:rPr lang="en-US" altLang="ja-JP" dirty="0"/>
              <a:t>describe</a:t>
            </a:r>
            <a:r>
              <a:rPr lang="ja-JP" altLang="en-US" dirty="0"/>
              <a:t> </a:t>
            </a:r>
            <a:r>
              <a:rPr lang="en-US" altLang="ja-JP" dirty="0"/>
              <a:t>those</a:t>
            </a:r>
            <a:r>
              <a:rPr lang="ja-JP" altLang="en-US" dirty="0"/>
              <a:t> </a:t>
            </a:r>
            <a:r>
              <a:rPr lang="en-US" altLang="ja-JP" dirty="0" smtClean="0"/>
              <a:t>criteria.</a:t>
            </a:r>
          </a:p>
          <a:p>
            <a:endParaRPr lang="en-US" altLang="ja-JP" dirty="0" smtClean="0"/>
          </a:p>
          <a:p>
            <a:r>
              <a:rPr lang="en-US" altLang="ja-JP" dirty="0" smtClean="0"/>
              <a:t>This</a:t>
            </a:r>
            <a:r>
              <a:rPr lang="ja-JP" altLang="en-US" dirty="0" smtClean="0"/>
              <a:t> </a:t>
            </a:r>
            <a:r>
              <a:rPr lang="en-US" altLang="ja-JP" dirty="0"/>
              <a:t>coordinated</a:t>
            </a:r>
            <a:r>
              <a:rPr lang="ja-JP" altLang="en-US" dirty="0"/>
              <a:t> </a:t>
            </a:r>
            <a:r>
              <a:rPr lang="en-US" altLang="ja-JP" dirty="0" smtClean="0"/>
              <a:t>adoption</a:t>
            </a:r>
            <a:r>
              <a:rPr lang="ja-JP" altLang="en-US" dirty="0" smtClean="0"/>
              <a:t> </a:t>
            </a:r>
            <a:r>
              <a:rPr lang="en-US" altLang="ja-JP" dirty="0"/>
              <a:t>of</a:t>
            </a:r>
            <a:r>
              <a:rPr lang="ja-JP" altLang="en-US" dirty="0"/>
              <a:t> </a:t>
            </a:r>
            <a:r>
              <a:rPr lang="en-US" altLang="ja-JP" dirty="0" smtClean="0"/>
              <a:t>EHRs</a:t>
            </a:r>
            <a:r>
              <a:rPr lang="ja-JP" altLang="en-US" dirty="0" smtClean="0"/>
              <a:t> </a:t>
            </a:r>
            <a:r>
              <a:rPr lang="en-US" altLang="ja-JP" dirty="0" smtClean="0"/>
              <a:t>across</a:t>
            </a:r>
            <a:r>
              <a:rPr lang="ja-JP" altLang="en-US" dirty="0" smtClean="0"/>
              <a:t> </a:t>
            </a:r>
            <a:r>
              <a:rPr lang="en-US" altLang="ja-JP" dirty="0"/>
              <a:t>health</a:t>
            </a:r>
            <a:r>
              <a:rPr lang="ja-JP" altLang="en-US" dirty="0"/>
              <a:t> </a:t>
            </a:r>
            <a:r>
              <a:rPr lang="en-US" altLang="ja-JP" dirty="0"/>
              <a:t>care</a:t>
            </a:r>
            <a:r>
              <a:rPr lang="ja-JP" altLang="en-US" dirty="0"/>
              <a:t> </a:t>
            </a:r>
            <a:r>
              <a:rPr lang="en-US" altLang="ja-JP" dirty="0"/>
              <a:t>providers</a:t>
            </a:r>
            <a:r>
              <a:rPr lang="ja-JP" altLang="en-US" dirty="0"/>
              <a:t> </a:t>
            </a:r>
            <a:r>
              <a:rPr lang="en-US" altLang="ja-JP" dirty="0" smtClean="0"/>
              <a:t>address</a:t>
            </a:r>
            <a:r>
              <a:rPr lang="ja-JP" altLang="en-US" dirty="0" smtClean="0"/>
              <a:t> </a:t>
            </a:r>
            <a:r>
              <a:rPr lang="en-US" altLang="ja-JP" dirty="0"/>
              <a:t>the</a:t>
            </a:r>
            <a:r>
              <a:rPr lang="ja-JP" altLang="en-US" dirty="0"/>
              <a:t> </a:t>
            </a:r>
            <a:r>
              <a:rPr lang="en-US" altLang="ja-JP" dirty="0"/>
              <a:t>five</a:t>
            </a:r>
            <a:r>
              <a:rPr lang="ja-JP" altLang="en-US" dirty="0"/>
              <a:t> </a:t>
            </a:r>
            <a:r>
              <a:rPr lang="en-US" altLang="ja-JP" dirty="0"/>
              <a:t>established</a:t>
            </a:r>
            <a:r>
              <a:rPr lang="ja-JP" altLang="en-US" dirty="0"/>
              <a:t> </a:t>
            </a:r>
            <a:r>
              <a:rPr lang="en-US" altLang="ja-JP" dirty="0"/>
              <a:t>national</a:t>
            </a:r>
            <a:r>
              <a:rPr lang="ja-JP" altLang="en-US" dirty="0"/>
              <a:t> </a:t>
            </a:r>
            <a:r>
              <a:rPr lang="en-US" altLang="ja-JP" dirty="0"/>
              <a:t>health</a:t>
            </a:r>
            <a:r>
              <a:rPr lang="ja-JP" altLang="en-US" dirty="0"/>
              <a:t> </a:t>
            </a:r>
            <a:r>
              <a:rPr lang="en-US" altLang="ja-JP" dirty="0"/>
              <a:t>policy</a:t>
            </a:r>
            <a:r>
              <a:rPr lang="ja-JP" altLang="en-US" dirty="0"/>
              <a:t> </a:t>
            </a:r>
            <a:r>
              <a:rPr lang="en-US" altLang="ja-JP" dirty="0"/>
              <a:t>priorities.</a:t>
            </a:r>
            <a:r>
              <a:rPr lang="ja-JP" altLang="en-US" dirty="0"/>
              <a:t> </a:t>
            </a:r>
            <a:endParaRPr lang="en-US" altLang="ja-JP" dirty="0"/>
          </a:p>
          <a:p>
            <a:pPr marL="906463" lvl="1" indent="-228600" eaLnBrk="1" hangingPunct="1">
              <a:spcBef>
                <a:spcPct val="0"/>
              </a:spcBef>
              <a:buFont typeface="Calibri" panose="020F0502020204030204" pitchFamily="34" charset="0"/>
              <a:buAutoNum type="arabicPeriod"/>
            </a:pPr>
            <a:r>
              <a:rPr lang="en-US" altLang="en-US" dirty="0">
                <a:ea typeface="Arial" panose="020B0604020202020204" pitchFamily="34" charset="0"/>
              </a:rPr>
              <a:t>Improve quality, safety and efficiency and reduce health disparities,</a:t>
            </a:r>
          </a:p>
          <a:p>
            <a:pPr marL="906463" lvl="1" indent="-228600" eaLnBrk="1" hangingPunct="1">
              <a:spcBef>
                <a:spcPct val="0"/>
              </a:spcBef>
              <a:buFont typeface="Calibri" panose="020F0502020204030204" pitchFamily="34" charset="0"/>
              <a:buAutoNum type="arabicPeriod"/>
            </a:pPr>
            <a:r>
              <a:rPr lang="en-US" altLang="en-US" dirty="0">
                <a:ea typeface="Arial" panose="020B0604020202020204" pitchFamily="34" charset="0"/>
              </a:rPr>
              <a:t>Engage patients and families,</a:t>
            </a:r>
          </a:p>
          <a:p>
            <a:pPr marL="906463" lvl="1" indent="-228600" eaLnBrk="1" hangingPunct="1">
              <a:spcBef>
                <a:spcPct val="0"/>
              </a:spcBef>
              <a:buFont typeface="Calibri" panose="020F0502020204030204" pitchFamily="34" charset="0"/>
              <a:buAutoNum type="arabicPeriod"/>
            </a:pPr>
            <a:r>
              <a:rPr lang="en-US" altLang="en-US" dirty="0">
                <a:ea typeface="Arial" panose="020B0604020202020204" pitchFamily="34" charset="0"/>
              </a:rPr>
              <a:t>Improve health care coordination,</a:t>
            </a:r>
          </a:p>
          <a:p>
            <a:pPr marL="906463" lvl="1" indent="-228600" eaLnBrk="1" hangingPunct="1">
              <a:spcBef>
                <a:spcPct val="0"/>
              </a:spcBef>
              <a:buFont typeface="Calibri" panose="020F0502020204030204" pitchFamily="34" charset="0"/>
              <a:buAutoNum type="arabicPeriod"/>
            </a:pPr>
            <a:r>
              <a:rPr lang="en-US" altLang="en-US" dirty="0">
                <a:ea typeface="Arial" panose="020B0604020202020204" pitchFamily="34" charset="0"/>
              </a:rPr>
              <a:t>Improve population and public health, and</a:t>
            </a:r>
          </a:p>
          <a:p>
            <a:pPr marL="906463" lvl="1" indent="-228600" eaLnBrk="1" hangingPunct="1">
              <a:spcBef>
                <a:spcPct val="0"/>
              </a:spcBef>
              <a:buFont typeface="Calibri" panose="020F0502020204030204" pitchFamily="34" charset="0"/>
              <a:buAutoNum type="arabicPeriod"/>
            </a:pPr>
            <a:r>
              <a:rPr lang="en-US" altLang="en-US" dirty="0">
                <a:ea typeface="Arial" panose="020B0604020202020204" pitchFamily="34" charset="0"/>
              </a:rPr>
              <a:t>Ensure adequate privacy and security protections for personal health information (PHI).</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latin typeface="Arial"/>
                <a:cs typeface="Arial"/>
              </a:rPr>
              <a:t/>
            </a:r>
            <a:br>
              <a:rPr lang="en-US" altLang="en-US" dirty="0">
                <a:latin typeface="Arial"/>
                <a:cs typeface="Arial"/>
              </a:rPr>
            </a:br>
            <a:r>
              <a:rPr lang="en-US" altLang="en-US" dirty="0" smtClean="0">
                <a:latin typeface="Arial"/>
                <a:cs typeface="Arial"/>
              </a:rPr>
              <a:t>Eligible</a:t>
            </a:r>
            <a:r>
              <a:rPr lang="en-US" altLang="en-US" baseline="0" dirty="0" smtClean="0">
                <a:latin typeface="Arial"/>
                <a:cs typeface="Arial"/>
              </a:rPr>
              <a:t> providers and hospitals can qualify for incentives during the first stages of Meaningful Use, but as the program continues, there will be Medicare payment reductions imposed for providers who do not meet the criteria.</a:t>
            </a:r>
            <a:endParaRPr lang="en-US" altLang="en-US" dirty="0">
              <a:latin typeface="Arial"/>
              <a:cs typeface="Arial"/>
            </a:endParaRPr>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E9EF04BC-91C7-472B-A329-9E398B678917}" type="slidenum">
              <a:rPr lang="en-US" altLang="en-US"/>
              <a:pPr eaLnBrk="1" hangingPunct="1"/>
              <a:t>19</a:t>
            </a:fld>
            <a:endParaRPr lang="en-US" altLang="en-US"/>
          </a:p>
        </p:txBody>
      </p:sp>
    </p:spTree>
    <p:extLst>
      <p:ext uri="{BB962C8B-B14F-4D97-AF65-F5344CB8AC3E}">
        <p14:creationId xmlns:p14="http://schemas.microsoft.com/office/powerpoint/2010/main" val="679809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p:txBody>
          <a:bodyPr wrap="square" numCol="1" anchor="t" anchorCtr="0" compatLnSpc="1">
            <a:prstTxWarp prst="textNoShape">
              <a:avLst/>
            </a:prstTxWarp>
          </a:bodyPr>
          <a:lstStyle/>
          <a:p>
            <a:pPr eaLnBrk="1" hangingPunct="1">
              <a:lnSpc>
                <a:spcPct val="110000"/>
              </a:lnSpc>
              <a:defRPr/>
            </a:pPr>
            <a:r>
              <a:rPr lang="en-US" dirty="0" smtClean="0">
                <a:ea typeface="+mn-ea"/>
              </a:rPr>
              <a:t>The objectives for </a:t>
            </a:r>
            <a:r>
              <a:rPr lang="en-US" b="1" dirty="0" smtClean="0">
                <a:ea typeface="+mn-ea"/>
              </a:rPr>
              <a:t>Lecture a </a:t>
            </a:r>
            <a:r>
              <a:rPr lang="en-US" dirty="0" smtClean="0">
                <a:ea typeface="+mn-ea"/>
              </a:rPr>
              <a:t>are to:</a:t>
            </a:r>
            <a:endParaRPr lang="en-US" sz="800" dirty="0">
              <a:ea typeface="+mn-ea"/>
            </a:endParaRPr>
          </a:p>
          <a:p>
            <a:pPr marL="228600" indent="-228600" eaLnBrk="1" hangingPunct="1">
              <a:lnSpc>
                <a:spcPct val="90000"/>
              </a:lnSpc>
              <a:buFont typeface="Arial" pitchFamily="34" charset="0"/>
              <a:buChar char="•"/>
              <a:defRPr/>
            </a:pPr>
            <a:r>
              <a:rPr lang="en-US" dirty="0">
                <a:ea typeface="+mn-ea"/>
              </a:rPr>
              <a:t>Describe the purpose </a:t>
            </a:r>
            <a:r>
              <a:rPr lang="en-US" dirty="0" smtClean="0">
                <a:ea typeface="+mn-ea"/>
              </a:rPr>
              <a:t>for</a:t>
            </a:r>
            <a:r>
              <a:rPr lang="en-US" baseline="0" dirty="0" smtClean="0">
                <a:ea typeface="+mn-ea"/>
              </a:rPr>
              <a:t> workflow </a:t>
            </a:r>
            <a:r>
              <a:rPr lang="en-US" dirty="0" smtClean="0">
                <a:ea typeface="+mn-ea"/>
              </a:rPr>
              <a:t>analysis </a:t>
            </a:r>
            <a:r>
              <a:rPr lang="en-US" dirty="0">
                <a:ea typeface="+mn-ea"/>
              </a:rPr>
              <a:t>and redesign in the clinical setting,</a:t>
            </a:r>
          </a:p>
          <a:p>
            <a:pPr marL="228600" indent="-228600" eaLnBrk="1" hangingPunct="1">
              <a:lnSpc>
                <a:spcPct val="90000"/>
              </a:lnSpc>
              <a:buFont typeface="Arial" pitchFamily="34" charset="0"/>
              <a:buChar char="•"/>
              <a:defRPr/>
            </a:pPr>
            <a:r>
              <a:rPr lang="en-US" dirty="0">
                <a:ea typeface="+mn-ea"/>
              </a:rPr>
              <a:t>Describe the role of a </a:t>
            </a:r>
            <a:r>
              <a:rPr lang="en-US" dirty="0" smtClean="0">
                <a:ea typeface="+mn-ea"/>
              </a:rPr>
              <a:t>health care </a:t>
            </a:r>
            <a:r>
              <a:rPr lang="en-US" dirty="0">
                <a:ea typeface="+mn-ea"/>
              </a:rPr>
              <a:t>workflow </a:t>
            </a:r>
            <a:r>
              <a:rPr lang="en-US" dirty="0" smtClean="0">
                <a:ea typeface="+mn-ea"/>
              </a:rPr>
              <a:t>specialist </a:t>
            </a:r>
          </a:p>
          <a:p>
            <a:pPr marL="228600" indent="-228600" eaLnBrk="1" hangingPunct="1">
              <a:lnSpc>
                <a:spcPct val="90000"/>
              </a:lnSpc>
              <a:buFont typeface="Arial" pitchFamily="34" charset="0"/>
              <a:buChar char="•"/>
              <a:defRPr/>
            </a:pPr>
            <a:r>
              <a:rPr lang="en-US" dirty="0" smtClean="0">
                <a:ea typeface="+mn-ea"/>
              </a:rPr>
              <a:t>Explain </a:t>
            </a:r>
            <a:r>
              <a:rPr lang="en-US" dirty="0">
                <a:ea typeface="+mn-ea"/>
              </a:rPr>
              <a:t>how health care </a:t>
            </a:r>
            <a:r>
              <a:rPr lang="en-US" dirty="0" smtClean="0">
                <a:ea typeface="+mn-ea"/>
              </a:rPr>
              <a:t>workflow process improvement </a:t>
            </a:r>
            <a:r>
              <a:rPr lang="en-US" dirty="0">
                <a:ea typeface="+mn-ea"/>
              </a:rPr>
              <a:t>and meaningful use are </a:t>
            </a:r>
            <a:r>
              <a:rPr lang="en-US" dirty="0" smtClean="0">
                <a:ea typeface="+mn-ea"/>
              </a:rPr>
              <a:t>related.</a:t>
            </a:r>
            <a:endParaRPr lang="en-US" dirty="0">
              <a:ea typeface="+mn-ea"/>
            </a:endParaRP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C6804E98-83DD-44D5-A164-C062F94B3BC6}" type="slidenum">
              <a:rPr lang="en-US" altLang="en-US"/>
              <a:pPr eaLnBrk="1" hangingPunct="1"/>
              <a:t>2</a:t>
            </a:fld>
            <a:endParaRPr lang="en-US" altLang="en-US"/>
          </a:p>
        </p:txBody>
      </p:sp>
    </p:spTree>
    <p:extLst>
      <p:ext uri="{BB962C8B-B14F-4D97-AF65-F5344CB8AC3E}">
        <p14:creationId xmlns:p14="http://schemas.microsoft.com/office/powerpoint/2010/main" val="26786002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incentives are a fixed dollar amount for the initial years while the penalties for not meeting the requirements are in the form of a several percentage point decrease in the reimbursement payments from the Center for Medicaid and Medicare (CMS).</a:t>
            </a:r>
            <a:r>
              <a:rPr lang="en-US" altLang="en-US" baseline="0" dirty="0" smtClean="0"/>
              <a:t>  The grid outlined in this slide indicates the incentives per year that an eligible provider can receive when starting the program in 2011, 2012, 2013 or 2014.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To hospitals,</a:t>
            </a:r>
            <a:r>
              <a:rPr lang="en-US" altLang="en-US" baseline="0" dirty="0" smtClean="0"/>
              <a:t> </a:t>
            </a:r>
            <a:r>
              <a:rPr lang="en-US" altLang="en-US" dirty="0" smtClean="0"/>
              <a:t>small and large practices and health care facilities this means millions of dollars.  The MU incentives considerably offset the cost of obtaining and implementing Health IT.</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fld id="{C0C483FD-C8EA-4697-9C40-D37B0BDB5E3B}" type="slidenum">
              <a:rPr lang="en-US" altLang="en-US" smtClean="0"/>
              <a:pPr/>
              <a:t>20</a:t>
            </a:fld>
            <a:endParaRPr lang="en-US" altLang="en-US"/>
          </a:p>
        </p:txBody>
      </p:sp>
    </p:spTree>
    <p:extLst>
      <p:ext uri="{BB962C8B-B14F-4D97-AF65-F5344CB8AC3E}">
        <p14:creationId xmlns:p14="http://schemas.microsoft.com/office/powerpoint/2010/main" val="14678825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marL="225425" indent="-225425" eaLnBrk="1" hangingPunct="1">
              <a:defRPr/>
            </a:pPr>
            <a:r>
              <a:rPr lang="en-US" dirty="0" smtClean="0">
                <a:ea typeface="+mn-ea"/>
              </a:rPr>
              <a:t>Some of the Meaningful </a:t>
            </a:r>
            <a:r>
              <a:rPr lang="en-US" dirty="0">
                <a:ea typeface="+mn-ea"/>
              </a:rPr>
              <a:t>use </a:t>
            </a:r>
            <a:r>
              <a:rPr lang="en-US" dirty="0" smtClean="0">
                <a:ea typeface="+mn-ea"/>
              </a:rPr>
              <a:t>criteria include (CMS</a:t>
            </a:r>
            <a:r>
              <a:rPr lang="en-US" dirty="0" smtClean="0">
                <a:ea typeface="ＭＳ Ｐゴシック" charset="0"/>
              </a:rPr>
              <a:t>, 2016)</a:t>
            </a:r>
            <a:r>
              <a:rPr lang="en-US" dirty="0" smtClean="0">
                <a:ea typeface="+mn-ea"/>
              </a:rPr>
              <a:t>:</a:t>
            </a:r>
            <a:endParaRPr lang="en-US" dirty="0">
              <a:ea typeface="+mn-ea"/>
            </a:endParaRPr>
          </a:p>
          <a:p>
            <a:pPr marL="225425" indent="-225425" eaLnBrk="1" hangingPunct="1">
              <a:buFont typeface="Arial" pitchFamily="34" charset="0"/>
              <a:buChar char="•"/>
              <a:defRPr/>
            </a:pPr>
            <a:r>
              <a:rPr lang="en-US" dirty="0">
                <a:ea typeface="+mn-ea"/>
              </a:rPr>
              <a:t>Privacy and Security,</a:t>
            </a:r>
          </a:p>
          <a:p>
            <a:pPr marL="225425" indent="-225425" eaLnBrk="1" hangingPunct="1">
              <a:buFont typeface="Arial" pitchFamily="34" charset="0"/>
              <a:buChar char="•"/>
              <a:defRPr/>
            </a:pPr>
            <a:r>
              <a:rPr lang="en-US" dirty="0" smtClean="0">
                <a:ea typeface="+mn-ea"/>
              </a:rPr>
              <a:t>Data Capture and Sharing,</a:t>
            </a:r>
            <a:endParaRPr lang="en-US" dirty="0">
              <a:ea typeface="+mn-ea"/>
            </a:endParaRPr>
          </a:p>
          <a:p>
            <a:pPr marL="225425" indent="-225425" eaLnBrk="1" hangingPunct="1">
              <a:buFont typeface="Arial" pitchFamily="34" charset="0"/>
              <a:buChar char="•"/>
              <a:defRPr/>
            </a:pPr>
            <a:r>
              <a:rPr lang="en-US" dirty="0">
                <a:ea typeface="+mn-ea"/>
              </a:rPr>
              <a:t>Data Standards, such as </a:t>
            </a:r>
            <a:endParaRPr lang="en-US" dirty="0" smtClean="0">
              <a:ea typeface="+mn-ea"/>
            </a:endParaRPr>
          </a:p>
          <a:p>
            <a:pPr marL="682625" lvl="1" indent="-225425" eaLnBrk="1" hangingPunct="1">
              <a:buFont typeface="Arial" pitchFamily="34" charset="0"/>
              <a:buChar char="•"/>
              <a:defRPr/>
            </a:pPr>
            <a:r>
              <a:rPr lang="en-US" dirty="0" smtClean="0">
                <a:ea typeface="+mn-ea"/>
              </a:rPr>
              <a:t>ICD</a:t>
            </a:r>
            <a:r>
              <a:rPr lang="en-US" dirty="0">
                <a:ea typeface="+mn-ea"/>
              </a:rPr>
              <a:t>, SNOMED, RxForm, LOINC,</a:t>
            </a:r>
          </a:p>
          <a:p>
            <a:pPr marL="225425" indent="-225425" eaLnBrk="1" hangingPunct="1">
              <a:buFont typeface="Arial" pitchFamily="34" charset="0"/>
              <a:buChar char="•"/>
              <a:defRPr/>
            </a:pPr>
            <a:r>
              <a:rPr lang="en-US" dirty="0">
                <a:ea typeface="+mn-ea"/>
              </a:rPr>
              <a:t>Effective Clinical Workflows,</a:t>
            </a:r>
          </a:p>
          <a:p>
            <a:pPr marL="225425" indent="-225425" eaLnBrk="1" hangingPunct="1">
              <a:buFont typeface="Arial" pitchFamily="34" charset="0"/>
              <a:buChar char="•"/>
              <a:defRPr/>
            </a:pPr>
            <a:r>
              <a:rPr lang="en-US" dirty="0">
                <a:ea typeface="+mn-ea"/>
              </a:rPr>
              <a:t>Computer-based Order Entry,</a:t>
            </a:r>
          </a:p>
          <a:p>
            <a:pPr marL="225425" indent="-225425" eaLnBrk="1" hangingPunct="1">
              <a:buFont typeface="Arial" pitchFamily="34" charset="0"/>
              <a:buChar char="•"/>
              <a:defRPr/>
            </a:pPr>
            <a:r>
              <a:rPr lang="en-US" dirty="0" smtClean="0">
                <a:ea typeface="+mn-ea"/>
              </a:rPr>
              <a:t>Electronic Prescribing</a:t>
            </a:r>
            <a:r>
              <a:rPr lang="en-US" dirty="0">
                <a:ea typeface="+mn-ea"/>
              </a:rPr>
              <a:t>,</a:t>
            </a:r>
          </a:p>
          <a:p>
            <a:pPr marL="225425" indent="-225425" eaLnBrk="1" hangingPunct="1">
              <a:buFont typeface="Arial" pitchFamily="34" charset="0"/>
              <a:buChar char="•"/>
              <a:defRPr/>
            </a:pPr>
            <a:r>
              <a:rPr lang="en-US" dirty="0">
                <a:ea typeface="+mn-ea"/>
              </a:rPr>
              <a:t>Clinical Decision Support,</a:t>
            </a:r>
          </a:p>
          <a:p>
            <a:pPr marL="225425" indent="-225425" eaLnBrk="1" hangingPunct="1">
              <a:buFont typeface="Arial" pitchFamily="34" charset="0"/>
              <a:buChar char="•"/>
              <a:defRPr/>
            </a:pPr>
            <a:r>
              <a:rPr lang="en-US" dirty="0">
                <a:ea typeface="+mn-ea"/>
              </a:rPr>
              <a:t>Patient Health Information </a:t>
            </a:r>
            <a:r>
              <a:rPr lang="en-US" dirty="0" smtClean="0">
                <a:ea typeface="+mn-ea"/>
              </a:rPr>
              <a:t>Exchange</a:t>
            </a:r>
            <a:endParaRPr lang="en-US" dirty="0">
              <a:ea typeface="+mn-ea"/>
            </a:endParaRPr>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9D6ED1D7-F5D5-446F-9596-3101D0C325DE}" type="slidenum">
              <a:rPr lang="en-US" altLang="en-US"/>
              <a:pPr eaLnBrk="1" hangingPunct="1"/>
              <a:t>21</a:t>
            </a:fld>
            <a:endParaRPr lang="en-US" altLang="en-US"/>
          </a:p>
        </p:txBody>
      </p:sp>
    </p:spTree>
    <p:extLst>
      <p:ext uri="{BB962C8B-B14F-4D97-AF65-F5344CB8AC3E}">
        <p14:creationId xmlns:p14="http://schemas.microsoft.com/office/powerpoint/2010/main" val="29476943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aseline="0" dirty="0" smtClean="0"/>
              <a:t>F</a:t>
            </a:r>
            <a:r>
              <a:rPr lang="en-US" altLang="en-US" dirty="0" smtClean="0"/>
              <a:t>or providers to meet or successfully claim that they are using Health IT meaningfully, they must achieve the requirements stated in the meaningful use rule. We can use the following two examples of what providers</a:t>
            </a:r>
            <a:r>
              <a:rPr lang="en-US" altLang="en-US" baseline="0" dirty="0" smtClean="0"/>
              <a:t> are being measured against.  </a:t>
            </a:r>
          </a:p>
          <a:p>
            <a:pPr eaLnBrk="1" hangingPunct="1"/>
            <a:endParaRPr lang="en-US" altLang="en-US" baseline="0" dirty="0" smtClean="0"/>
          </a:p>
          <a:p>
            <a:pPr eaLnBrk="1" hangingPunct="1"/>
            <a:r>
              <a:rPr lang="en-US" altLang="en-US" dirty="0" smtClean="0"/>
              <a:t>The</a:t>
            </a:r>
            <a:r>
              <a:rPr lang="en-US" altLang="en-US" baseline="0" dirty="0" smtClean="0"/>
              <a:t> first </a:t>
            </a:r>
            <a:r>
              <a:rPr lang="en-US" altLang="en-US" dirty="0" smtClean="0"/>
              <a:t>example is</a:t>
            </a:r>
            <a:r>
              <a:rPr lang="en-US" altLang="en-US" baseline="0" dirty="0" smtClean="0"/>
              <a:t> the requirement that </a:t>
            </a:r>
            <a:r>
              <a:rPr lang="ja-JP" altLang="en-US" dirty="0" smtClean="0"/>
              <a:t>“</a:t>
            </a:r>
            <a:r>
              <a:rPr lang="en-US" altLang="ja-JP" dirty="0"/>
              <a:t>More than 30 percent of all unique patients with at least one medication in their medication list seen by the </a:t>
            </a:r>
            <a:r>
              <a:rPr lang="en-US" altLang="ja-JP" dirty="0">
                <a:solidFill>
                  <a:srgbClr val="7F7F7F"/>
                </a:solidFill>
              </a:rPr>
              <a:t>eligible provider </a:t>
            </a:r>
            <a:r>
              <a:rPr lang="en-US" altLang="ja-JP" dirty="0"/>
              <a:t>have at least one medication order entered using CPOE” </a:t>
            </a:r>
            <a:r>
              <a:rPr lang="en-US" altLang="en-US" dirty="0"/>
              <a:t>(Eligible Professional Meaningful Use Core Measures Measure 1, </a:t>
            </a:r>
            <a:r>
              <a:rPr lang="en-US" altLang="en-US" dirty="0" smtClean="0"/>
              <a:t>2016).</a:t>
            </a:r>
            <a:endParaRPr lang="en-US" altLang="en-US" dirty="0"/>
          </a:p>
          <a:p>
            <a:pPr eaLnBrk="1" hangingPunct="1"/>
            <a:endParaRPr lang="en-US" altLang="en-US" dirty="0"/>
          </a:p>
          <a:p>
            <a:pPr eaLnBrk="1" hangingPunct="1"/>
            <a:r>
              <a:rPr lang="en-US" altLang="en-US" dirty="0"/>
              <a:t>Another example is </a:t>
            </a:r>
            <a:r>
              <a:rPr lang="ja-JP" altLang="en-US" dirty="0" smtClean="0"/>
              <a:t>“</a:t>
            </a:r>
            <a:r>
              <a:rPr lang="en-US" sz="1000" dirty="0" smtClean="0"/>
              <a:t>The EP that transitions or refers their patient to another setting of care or provider of care (1) uses CEHRT to create a summary of care record; and (2) electronically transmits such summary to a receiving provider for more than 10 percent of transitions of care and referrals</a:t>
            </a:r>
            <a:r>
              <a:rPr lang="ja-JP" altLang="en-US" dirty="0" smtClean="0"/>
              <a:t>”</a:t>
            </a:r>
            <a:r>
              <a:rPr lang="en-US" altLang="ja-JP" dirty="0" smtClean="0"/>
              <a:t> </a:t>
            </a:r>
            <a:r>
              <a:rPr lang="en-US" altLang="en-US" dirty="0"/>
              <a:t>(Eligible </a:t>
            </a:r>
            <a:r>
              <a:rPr lang="en-US" altLang="en-US" dirty="0" smtClean="0"/>
              <a:t>Professional </a:t>
            </a:r>
            <a:r>
              <a:rPr lang="en-US" altLang="en-US" dirty="0"/>
              <a:t>Meaningful Use Core Measures Measure </a:t>
            </a:r>
            <a:r>
              <a:rPr lang="en-US" altLang="en-US" dirty="0" smtClean="0"/>
              <a:t>5, 2016)</a:t>
            </a:r>
            <a:r>
              <a:rPr lang="en-US" altLang="ja-JP" dirty="0" smtClean="0"/>
              <a:t>. </a:t>
            </a:r>
            <a:r>
              <a:rPr lang="en-US" altLang="ja-JP" dirty="0"/>
              <a:t>The full criteria is available on the CMS </a:t>
            </a:r>
            <a:r>
              <a:rPr lang="en-US" altLang="ja-JP" dirty="0" smtClean="0"/>
              <a:t>website.</a:t>
            </a:r>
            <a:endParaRPr lang="en-US" altLang="en-US" dirty="0"/>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E3F11E6C-F43A-471D-82E9-5C27765016A5}" type="slidenum">
              <a:rPr lang="en-US" altLang="en-US"/>
              <a:pPr eaLnBrk="1" hangingPunct="1"/>
              <a:t>22</a:t>
            </a:fld>
            <a:endParaRPr lang="en-US" altLang="en-US"/>
          </a:p>
        </p:txBody>
      </p:sp>
    </p:spTree>
    <p:extLst>
      <p:ext uri="{BB962C8B-B14F-4D97-AF65-F5344CB8AC3E}">
        <p14:creationId xmlns:p14="http://schemas.microsoft.com/office/powerpoint/2010/main" val="4036056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Meaningful Use (MU</a:t>
            </a:r>
            <a:r>
              <a:rPr lang="en-US" altLang="en-US" dirty="0" smtClean="0"/>
              <a:t>) has evolved since</a:t>
            </a:r>
            <a:r>
              <a:rPr lang="en-US" altLang="en-US" baseline="0" dirty="0" smtClean="0"/>
              <a:t> </a:t>
            </a:r>
            <a:r>
              <a:rPr lang="en-US" altLang="en-US" dirty="0" smtClean="0"/>
              <a:t>the beginning</a:t>
            </a:r>
            <a:r>
              <a:rPr lang="en-US" altLang="en-US" baseline="0" dirty="0" smtClean="0"/>
              <a:t> of the program.  Originally the criteria outlined </a:t>
            </a:r>
            <a:r>
              <a:rPr lang="en-US" altLang="en-US" dirty="0" smtClean="0"/>
              <a:t>both </a:t>
            </a:r>
            <a:r>
              <a:rPr lang="en-US" altLang="en-US" dirty="0"/>
              <a:t>a core set and a </a:t>
            </a:r>
            <a:r>
              <a:rPr lang="en-US" altLang="en-US" dirty="0" smtClean="0"/>
              <a:t>choice within the menu </a:t>
            </a:r>
            <a:r>
              <a:rPr lang="en-US" altLang="en-US" dirty="0"/>
              <a:t>set of objectives for eligible professionals, eligible hospitals and CAHs. </a:t>
            </a:r>
            <a:r>
              <a:rPr lang="en-US" altLang="en-US" dirty="0" smtClean="0"/>
              <a:t>For 2016, eligible professionals must meet</a:t>
            </a:r>
            <a:r>
              <a:rPr lang="en-US" altLang="en-US" baseline="0" dirty="0" smtClean="0"/>
              <a:t> ten objectives and eligible hospital and critical access hospitals must meet nine objectives.</a:t>
            </a:r>
          </a:p>
          <a:p>
            <a:endParaRPr lang="en-US" altLang="en-US" dirty="0"/>
          </a:p>
          <a:p>
            <a:r>
              <a:rPr lang="en-US" altLang="en-US" dirty="0" smtClean="0"/>
              <a:t>Each year, meaningful use objectives expand on their previous version focusing on the aims and priorities of the Nationality</a:t>
            </a:r>
            <a:r>
              <a:rPr lang="en-US" altLang="en-US" baseline="0" dirty="0" smtClean="0"/>
              <a:t> Quality Strategy.  Initial focus during Stage 1 was electronic capture and sharing data. </a:t>
            </a:r>
            <a:r>
              <a:rPr lang="en-US" dirty="0"/>
              <a:t>Stage 2 criteria encouraged the use of health IT for continuous quality improvement at the point of care and the exchange of </a:t>
            </a:r>
            <a:r>
              <a:rPr lang="en-US" dirty="0" smtClean="0"/>
              <a:t>information in a structured format.  </a:t>
            </a:r>
          </a:p>
          <a:p>
            <a:endParaRPr lang="en-US" altLang="en-US" dirty="0"/>
          </a:p>
          <a:p>
            <a:r>
              <a:rPr lang="en-US" altLang="en-US" dirty="0" smtClean="0"/>
              <a:t>For 2015 and beyond, the focus continues with data capture and structured format, while adding an additional focus of improving outcomes using Health IT.</a:t>
            </a:r>
            <a:endParaRPr lang="en-US" altLang="en-US" dirty="0"/>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A9DA3CE2-1B99-4AC5-9370-761DEF07FE21}" type="slidenum">
              <a:rPr lang="en-US" altLang="en-US"/>
              <a:pPr eaLnBrk="1" hangingPunct="1"/>
              <a:t>23</a:t>
            </a:fld>
            <a:endParaRPr lang="en-US" altLang="en-US"/>
          </a:p>
        </p:txBody>
      </p:sp>
    </p:spTree>
    <p:extLst>
      <p:ext uri="{BB962C8B-B14F-4D97-AF65-F5344CB8AC3E}">
        <p14:creationId xmlns:p14="http://schemas.microsoft.com/office/powerpoint/2010/main" val="28529929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sz="1000" b="0" i="0" kern="1200" dirty="0" smtClean="0">
                <a:solidFill>
                  <a:schemeClr val="tx1"/>
                </a:solidFill>
                <a:effectLst/>
                <a:latin typeface="Arial" pitchFamily="34" charset="0"/>
                <a:ea typeface="MS PGothic" pitchFamily="34" charset="-128"/>
                <a:cs typeface="Arial" pitchFamily="34" charset="0"/>
              </a:rPr>
              <a:t>One of the fundamental requirements of meaningful use, in addition to meeting the measures, is to use certified technology</a:t>
            </a:r>
            <a:r>
              <a:rPr lang="en-US" sz="1000" b="0" i="0" kern="1200" baseline="0" dirty="0" smtClean="0">
                <a:solidFill>
                  <a:schemeClr val="tx1"/>
                </a:solidFill>
                <a:effectLst/>
                <a:latin typeface="Arial" pitchFamily="34" charset="0"/>
                <a:ea typeface="MS PGothic" pitchFamily="34" charset="-128"/>
                <a:cs typeface="Arial" pitchFamily="34" charset="0"/>
              </a:rPr>
              <a:t>.  </a:t>
            </a:r>
            <a:r>
              <a:rPr lang="en-US" sz="1000" b="0" i="0" kern="1200" dirty="0" smtClean="0">
                <a:solidFill>
                  <a:schemeClr val="tx1"/>
                </a:solidFill>
                <a:effectLst/>
                <a:latin typeface="Arial" pitchFamily="34" charset="0"/>
                <a:ea typeface="MS PGothic" pitchFamily="34" charset="-128"/>
                <a:cs typeface="Arial" pitchFamily="34" charset="0"/>
              </a:rPr>
              <a:t>CMS and the Office of the National Coordinator for Health Information Technology (ONC) have established standards and other criteria for certified technology that providers must use in order to qualify for this incentive program.  </a:t>
            </a:r>
          </a:p>
          <a:p>
            <a:pPr>
              <a:defRPr/>
            </a:pPr>
            <a:endParaRPr lang="en-US" dirty="0" smtClean="0">
              <a:latin typeface="Arial" charset="0"/>
              <a:cs typeface="Arial" charset="0"/>
            </a:endParaRPr>
          </a:p>
          <a:p>
            <a:pPr>
              <a:defRPr/>
            </a:pPr>
            <a:r>
              <a:rPr lang="en-US" dirty="0" smtClean="0">
                <a:latin typeface="Arial" charset="0"/>
                <a:cs typeface="Arial" charset="0"/>
              </a:rPr>
              <a:t>CEHRT (pronounced ‘</a:t>
            </a:r>
            <a:r>
              <a:rPr lang="en-US" dirty="0" err="1" smtClean="0">
                <a:latin typeface="Arial" charset="0"/>
                <a:cs typeface="Arial" charset="0"/>
              </a:rPr>
              <a:t>sert</a:t>
            </a:r>
            <a:r>
              <a:rPr lang="en-US" dirty="0" smtClean="0">
                <a:latin typeface="Arial" charset="0"/>
                <a:cs typeface="Arial" charset="0"/>
              </a:rPr>
              <a:t>’) has the capacity to: </a:t>
            </a:r>
            <a:endParaRPr lang="en-US" dirty="0">
              <a:latin typeface="Arial" charset="0"/>
              <a:cs typeface="Arial" charset="0"/>
            </a:endParaRPr>
          </a:p>
          <a:p>
            <a:pPr marL="625475" lvl="1" indent="-171450">
              <a:buFont typeface="Wingdings" pitchFamily="2" charset="2"/>
              <a:buChar char="§"/>
              <a:defRPr/>
            </a:pPr>
            <a:r>
              <a:rPr lang="en-US" dirty="0" smtClean="0">
                <a:latin typeface="Arial" charset="0"/>
                <a:cs typeface="Arial" charset="0"/>
              </a:rPr>
              <a:t>provide </a:t>
            </a:r>
            <a:r>
              <a:rPr lang="en-US" dirty="0">
                <a:latin typeface="Arial" charset="0"/>
                <a:cs typeface="Arial" charset="0"/>
              </a:rPr>
              <a:t>clinical decision support</a:t>
            </a:r>
          </a:p>
          <a:p>
            <a:pPr marL="625475" lvl="1" indent="-171450">
              <a:buFont typeface="Wingdings" pitchFamily="2" charset="2"/>
              <a:buChar char="§"/>
              <a:defRPr/>
            </a:pPr>
            <a:r>
              <a:rPr lang="en-US" dirty="0">
                <a:latin typeface="Arial" charset="0"/>
                <a:cs typeface="Arial" charset="0"/>
              </a:rPr>
              <a:t>support physician order entry</a:t>
            </a:r>
          </a:p>
          <a:p>
            <a:pPr marL="625475" lvl="1" indent="-171450">
              <a:buFont typeface="Wingdings" pitchFamily="2" charset="2"/>
              <a:buChar char="§"/>
              <a:defRPr/>
            </a:pPr>
            <a:r>
              <a:rPr lang="en-US" dirty="0">
                <a:latin typeface="Arial" charset="0"/>
                <a:cs typeface="Arial" charset="0"/>
              </a:rPr>
              <a:t>capture and query information relevant to health care quality and </a:t>
            </a:r>
          </a:p>
          <a:p>
            <a:pPr marL="625475" lvl="1" indent="-171450">
              <a:buFont typeface="Wingdings" pitchFamily="2" charset="2"/>
              <a:buChar char="§"/>
              <a:defRPr/>
            </a:pPr>
            <a:r>
              <a:rPr lang="en-US" dirty="0">
                <a:latin typeface="Arial" charset="0"/>
                <a:cs typeface="Arial" charset="0"/>
              </a:rPr>
              <a:t>exchange electronic health information with, and integrate such information from, other </a:t>
            </a:r>
            <a:r>
              <a:rPr lang="en-US" dirty="0" smtClean="0">
                <a:latin typeface="Arial" charset="0"/>
                <a:cs typeface="Arial" charset="0"/>
              </a:rPr>
              <a:t>sources</a:t>
            </a:r>
          </a:p>
          <a:p>
            <a:pPr marL="625475" lvl="1" indent="-171450">
              <a:buFont typeface="Wingdings" pitchFamily="2" charset="2"/>
              <a:buChar char="§"/>
              <a:defRPr/>
            </a:pPr>
            <a:r>
              <a:rPr lang="en-US" sz="1000" b="0" i="0" kern="1200" dirty="0" smtClean="0">
                <a:solidFill>
                  <a:schemeClr val="tx1"/>
                </a:solidFill>
                <a:effectLst/>
                <a:latin typeface="Arial" pitchFamily="34" charset="0"/>
                <a:ea typeface="MS PGothic" pitchFamily="34" charset="-128"/>
                <a:cs typeface="Arial" pitchFamily="34" charset="0"/>
              </a:rPr>
              <a:t>store data in a structured format. Structured data allows patient information to be easily retrieved and transferred, and it allows the provider to use the EHR in ways that can aid patient care.</a:t>
            </a:r>
          </a:p>
          <a:p>
            <a:pPr marL="625475" lvl="1" indent="-171450">
              <a:buFont typeface="Wingdings" pitchFamily="2" charset="2"/>
              <a:buChar char="§"/>
              <a:defRPr/>
            </a:pPr>
            <a:endParaRPr lang="en-US" sz="1000" b="0" i="0" kern="1200" dirty="0" smtClean="0">
              <a:solidFill>
                <a:schemeClr val="tx1"/>
              </a:solidFill>
              <a:effectLst/>
              <a:latin typeface="Arial" pitchFamily="34" charset="0"/>
              <a:ea typeface="MS PGothic" pitchFamily="34" charset="-128"/>
              <a:cs typeface="Arial" pitchFamily="34" charset="0"/>
            </a:endParaRPr>
          </a:p>
          <a:p>
            <a:r>
              <a:rPr lang="en-US" dirty="0" smtClean="0">
                <a:latin typeface="Arial" charset="0"/>
                <a:ea typeface="MS PGothic"/>
              </a:rPr>
              <a:t>Certified EHR technology gives assurance to purchasers and other users that an EHR system or module offers the necessary technological capability, functionality, and security to help them meet the meaningful use criteria. </a:t>
            </a:r>
            <a:br>
              <a:rPr lang="en-US" dirty="0" smtClean="0">
                <a:latin typeface="Arial" charset="0"/>
                <a:ea typeface="MS PGothic"/>
              </a:rPr>
            </a:br>
            <a:endParaRPr lang="en-US" dirty="0" smtClean="0">
              <a:latin typeface="Arial" charset="0"/>
              <a:ea typeface="MS PGothic"/>
            </a:endParaRPr>
          </a:p>
          <a:p>
            <a:r>
              <a:rPr lang="en-US" dirty="0" smtClean="0">
                <a:latin typeface="Arial" charset="0"/>
                <a:ea typeface="MS PGothic"/>
              </a:rPr>
              <a:t>Certification also helps providers and patients be confident that the electronic health IT products and systems they use are secure, can maintain data confidentiality, and can work with other systems to share information.</a:t>
            </a:r>
          </a:p>
          <a:p>
            <a:pPr marL="625475" lvl="1" indent="-171450">
              <a:buFont typeface="Wingdings" pitchFamily="2" charset="2"/>
              <a:buChar char="§"/>
              <a:defRPr/>
            </a:pPr>
            <a:endParaRPr lang="en-US" dirty="0" smtClean="0">
              <a:latin typeface="Arial" charset="0"/>
              <a:cs typeface="Arial" charset="0"/>
            </a:endParaRPr>
          </a:p>
          <a:p>
            <a:pPr>
              <a:defRPr/>
            </a:pPr>
            <a:endParaRPr lang="en-US" altLang="ja-JP" baseline="30000" dirty="0" smtClean="0">
              <a:latin typeface="Arial" charset="0"/>
              <a:cs typeface="Arial" charset="0"/>
            </a:endParaRPr>
          </a:p>
          <a:p>
            <a:pPr>
              <a:defRPr/>
            </a:pPr>
            <a:r>
              <a:rPr lang="en-US" altLang="ja-JP" baseline="30000" dirty="0" smtClean="0">
                <a:latin typeface="Arial" charset="0"/>
                <a:cs typeface="Arial" charset="0"/>
              </a:rPr>
              <a:t>Source</a:t>
            </a:r>
            <a:r>
              <a:rPr lang="en-US" altLang="ja-JP" baseline="0" dirty="0" smtClean="0">
                <a:latin typeface="Arial" charset="0"/>
                <a:cs typeface="Arial" charset="0"/>
              </a:rPr>
              <a:t>:  https://www.cms.gov/regulations-and-guidance/legislation/ehrincentiveprograms/certification.html</a:t>
            </a:r>
          </a:p>
          <a:p>
            <a:pPr>
              <a:defRPr/>
            </a:pPr>
            <a:endParaRPr lang="en-US" altLang="ja-JP" baseline="30000" dirty="0">
              <a:latin typeface="Arial" charset="0"/>
              <a:cs typeface="Arial" charset="0"/>
            </a:endParaRPr>
          </a:p>
          <a:p>
            <a:pPr>
              <a:buFontTx/>
              <a:buChar char="•"/>
              <a:defRPr/>
            </a:pPr>
            <a:endParaRPr lang="en-US" dirty="0">
              <a:latin typeface="Arial" charset="0"/>
              <a:cs typeface="Arial" charset="0"/>
            </a:endParaRPr>
          </a:p>
          <a:p>
            <a:pPr marL="622300" lvl="1" indent="-168275">
              <a:buFontTx/>
              <a:buChar char="•"/>
              <a:defRPr/>
            </a:pPr>
            <a:endParaRPr lang="en-US" dirty="0">
              <a:latin typeface="Arial" charset="0"/>
              <a:cs typeface="Arial" charset="0"/>
            </a:endParaRPr>
          </a:p>
          <a:p>
            <a:pPr>
              <a:defRPr/>
            </a:pPr>
            <a:endParaRPr lang="en-US" dirty="0">
              <a:latin typeface="Arial" charset="0"/>
              <a:cs typeface="Arial" charset="0"/>
            </a:endParaRPr>
          </a:p>
          <a:p>
            <a:pPr>
              <a:defRPr/>
            </a:pPr>
            <a:endParaRPr lang="en-US" dirty="0">
              <a:latin typeface="Arial" charset="0"/>
              <a:cs typeface="Arial" charset="0"/>
            </a:endParaRPr>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16F251BD-B674-4008-9F9A-49D362F7A9DE}" type="slidenum">
              <a:rPr lang="en-US" altLang="en-US"/>
              <a:pPr eaLnBrk="1" hangingPunct="1"/>
              <a:t>24</a:t>
            </a:fld>
            <a:endParaRPr lang="en-US" altLang="en-US"/>
          </a:p>
        </p:txBody>
      </p:sp>
    </p:spTree>
    <p:extLst>
      <p:ext uri="{BB962C8B-B14F-4D97-AF65-F5344CB8AC3E}">
        <p14:creationId xmlns:p14="http://schemas.microsoft.com/office/powerpoint/2010/main" val="15551119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latin typeface="Arial" charset="0"/>
                <a:ea typeface="MS PGothic"/>
              </a:rPr>
              <a:t>Meaningful</a:t>
            </a:r>
            <a:r>
              <a:rPr lang="en-US" baseline="0" dirty="0" smtClean="0">
                <a:latin typeface="Arial" charset="0"/>
                <a:ea typeface="MS PGothic"/>
              </a:rPr>
              <a:t> Use began in 2011 requiring providers to meet Stage 1 objectives.  In subsequent years, additional stages of Meaningful Use were implemented, again, paving the path to improved quality outcomes.</a:t>
            </a:r>
          </a:p>
          <a:p>
            <a:endParaRPr lang="en-US" baseline="0" dirty="0" smtClean="0">
              <a:latin typeface="Arial" charset="0"/>
              <a:ea typeface="MS PGothic"/>
            </a:endParaRPr>
          </a:p>
          <a:p>
            <a:r>
              <a:rPr lang="en-US" baseline="0" dirty="0" smtClean="0">
                <a:latin typeface="Arial" charset="0"/>
                <a:ea typeface="MS PGothic"/>
              </a:rPr>
              <a:t>In April 2016, CMS introduced additional proposal to expand on the goal for improving quality outcomes using CEHRT, while also focusing on payment reform.  In the proposed rule, meaningful use is renamed, Advancing Care Information, and is one of four components that eligible providers would need to submit to meet the expanding requirements.</a:t>
            </a:r>
          </a:p>
        </p:txBody>
      </p:sp>
      <p:sp>
        <p:nvSpPr>
          <p:cNvPr id="4" name="Footer Placeholder 3"/>
          <p:cNvSpPr>
            <a:spLocks noGrp="1"/>
          </p:cNvSpPr>
          <p:nvPr>
            <p:ph type="ftr" sz="quarter" idx="4"/>
          </p:nvPr>
        </p:nvSpPr>
        <p:spPr/>
        <p:txBody>
          <a:bodyPr/>
          <a:lstStyle/>
          <a:p>
            <a:pPr>
              <a:defRPr/>
            </a:pPr>
            <a:endParaRPr lang="en-US"/>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F63699C-DC22-4162-B884-0238FA5F873C}" type="slidenum">
              <a:rPr lang="en-US" altLang="en-US"/>
              <a:pPr eaLnBrk="1" hangingPunct="1"/>
              <a:t>25</a:t>
            </a:fld>
            <a:endParaRPr lang="en-US" altLang="en-US"/>
          </a:p>
        </p:txBody>
      </p:sp>
    </p:spTree>
    <p:extLst>
      <p:ext uri="{BB962C8B-B14F-4D97-AF65-F5344CB8AC3E}">
        <p14:creationId xmlns:p14="http://schemas.microsoft.com/office/powerpoint/2010/main" val="11931158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a:ea typeface="+mn-ea"/>
              </a:rPr>
              <a:t>This concludes Lecture </a:t>
            </a:r>
            <a:r>
              <a:rPr lang="en-US" b="1" dirty="0">
                <a:ea typeface="+mn-ea"/>
              </a:rPr>
              <a:t>a</a:t>
            </a:r>
            <a:r>
              <a:rPr lang="en-US" dirty="0">
                <a:ea typeface="+mn-ea"/>
              </a:rPr>
              <a:t> of  </a:t>
            </a:r>
            <a:r>
              <a:rPr lang="en-US" b="1" dirty="0">
                <a:ea typeface="+mn-ea"/>
              </a:rPr>
              <a:t>Concepts of Health Care </a:t>
            </a:r>
            <a:r>
              <a:rPr lang="en-US" b="1" dirty="0" smtClean="0">
                <a:ea typeface="+mn-ea"/>
              </a:rPr>
              <a:t>Workflow </a:t>
            </a:r>
            <a:r>
              <a:rPr lang="en-US" b="1" dirty="0">
                <a:ea typeface="+mn-ea"/>
              </a:rPr>
              <a:t>and Process Analysis.</a:t>
            </a:r>
            <a:r>
              <a:rPr lang="en-US" dirty="0">
                <a:ea typeface="+mn-ea"/>
              </a:rPr>
              <a:t>  </a:t>
            </a:r>
          </a:p>
          <a:p>
            <a:pPr eaLnBrk="1" hangingPunct="1">
              <a:spcBef>
                <a:spcPct val="0"/>
              </a:spcBef>
              <a:defRPr/>
            </a:pPr>
            <a:endParaRPr lang="en-US" dirty="0">
              <a:ea typeface="+mn-ea"/>
            </a:endParaRPr>
          </a:p>
          <a:p>
            <a:pPr eaLnBrk="1" hangingPunct="1">
              <a:defRPr/>
            </a:pPr>
            <a:r>
              <a:rPr lang="en-US" dirty="0">
                <a:ea typeface="+mn-ea"/>
              </a:rPr>
              <a:t>In this lecture, we: </a:t>
            </a:r>
          </a:p>
          <a:p>
            <a:pPr marL="171450" indent="-171450" eaLnBrk="1" hangingPunct="1">
              <a:buFont typeface="Arial" pitchFamily="34" charset="0"/>
              <a:buChar char="•"/>
              <a:defRPr/>
            </a:pPr>
            <a:r>
              <a:rPr lang="en-US" dirty="0">
                <a:ea typeface="+mn-ea"/>
              </a:rPr>
              <a:t>Defined key terms, including Process, Process Analysis, Process Redesign, Workflow, Workflow Analysis, and Data &amp; Information Flow.</a:t>
            </a:r>
          </a:p>
          <a:p>
            <a:pPr marL="171450" indent="-171450" eaLnBrk="1" hangingPunct="1">
              <a:buFont typeface="Arial" pitchFamily="34" charset="0"/>
              <a:buChar char="•"/>
              <a:defRPr/>
            </a:pPr>
            <a:r>
              <a:rPr lang="en-US" dirty="0">
                <a:ea typeface="+mn-ea"/>
              </a:rPr>
              <a:t>Described the practice workflow and information management redesign specialist role and skills. In addition, we worked an example where we described a patient visit in terms of clinic processes.</a:t>
            </a:r>
          </a:p>
          <a:p>
            <a:pPr marL="171450" indent="-171450">
              <a:buFont typeface="Arial" pitchFamily="34" charset="0"/>
              <a:buChar char="•"/>
              <a:defRPr/>
            </a:pPr>
            <a:r>
              <a:rPr lang="en-US" dirty="0">
                <a:ea typeface="+mn-ea"/>
              </a:rPr>
              <a:t>Discussed the patient safety and health care quality reasons why Health IT is a national priority and the Centers for Medicare &amp; Medicaid.</a:t>
            </a:r>
          </a:p>
          <a:p>
            <a:pPr marL="171450" indent="-171450">
              <a:buFont typeface="Arial" pitchFamily="34" charset="0"/>
              <a:buChar char="•"/>
              <a:defRPr/>
            </a:pPr>
            <a:r>
              <a:rPr lang="en-US" dirty="0">
                <a:ea typeface="+mn-ea"/>
              </a:rPr>
              <a:t>Discussed the CMS program to incentivize nation-wide adoption and meaningful use of health IT. </a:t>
            </a:r>
          </a:p>
          <a:p>
            <a:pPr eaLnBrk="1" hangingPunct="1">
              <a:spcBef>
                <a:spcPct val="0"/>
              </a:spcBef>
              <a:defRPr/>
            </a:pPr>
            <a:endParaRPr lang="en-US" dirty="0">
              <a:ea typeface="+mn-ea"/>
            </a:endParaRPr>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76375393-50F4-4FE7-AA77-B633F8836E52}" type="slidenum">
              <a:rPr lang="en-US" altLang="en-US"/>
              <a:pPr eaLnBrk="1" hangingPunct="1"/>
              <a:t>26</a:t>
            </a:fld>
            <a:endParaRPr lang="en-US" altLang="en-US"/>
          </a:p>
        </p:txBody>
      </p:sp>
    </p:spTree>
    <p:extLst>
      <p:ext uri="{BB962C8B-B14F-4D97-AF65-F5344CB8AC3E}">
        <p14:creationId xmlns:p14="http://schemas.microsoft.com/office/powerpoint/2010/main" val="5682951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 </a:t>
            </a:r>
            <a:r>
              <a:rPr lang="en-US" altLang="en-US" dirty="0" smtClean="0"/>
              <a:t>audio</a:t>
            </a:r>
            <a:endParaRPr lang="en-US" altLang="en-US" dirty="0"/>
          </a:p>
        </p:txBody>
      </p:sp>
      <p:sp>
        <p:nvSpPr>
          <p:cNvPr id="716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716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FF8B3C04-D6F9-4EC1-9766-B444F2D5D5C7}" type="slidenum">
              <a:rPr lang="en-US" altLang="en-US"/>
              <a:pPr eaLnBrk="1" hangingPunct="1"/>
              <a:t>27</a:t>
            </a:fld>
            <a:endParaRPr lang="en-US" altLang="en-US"/>
          </a:p>
        </p:txBody>
      </p:sp>
    </p:spTree>
    <p:extLst>
      <p:ext uri="{BB962C8B-B14F-4D97-AF65-F5344CB8AC3E}">
        <p14:creationId xmlns:p14="http://schemas.microsoft.com/office/powerpoint/2010/main" val="32882010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 </a:t>
            </a:r>
            <a:r>
              <a:rPr lang="en-US" altLang="en-US" dirty="0" smtClean="0"/>
              <a:t>audio</a:t>
            </a:r>
            <a:endParaRPr lang="en-US" altLang="en-US" dirty="0"/>
          </a:p>
        </p:txBody>
      </p:sp>
      <p:sp>
        <p:nvSpPr>
          <p:cNvPr id="4" name="Footer Placeholder 3"/>
          <p:cNvSpPr>
            <a:spLocks noGrp="1"/>
          </p:cNvSpPr>
          <p:nvPr>
            <p:ph type="ftr" sz="quarter" idx="4"/>
          </p:nvPr>
        </p:nvSpPr>
        <p:spPr/>
        <p:txBody>
          <a:bodyPr/>
          <a:lstStyle/>
          <a:p>
            <a:pPr>
              <a:defRPr/>
            </a:pPr>
            <a:endParaRPr lang="en-US"/>
          </a:p>
        </p:txBody>
      </p:sp>
      <p:sp>
        <p:nvSpPr>
          <p:cNvPr id="727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2C532958-95C3-4013-833E-E4CBCB1B1FA0}" type="slidenum">
              <a:rPr lang="en-US" altLang="en-US"/>
              <a:pPr eaLnBrk="1" hangingPunct="1"/>
              <a:t>28</a:t>
            </a:fld>
            <a:endParaRPr lang="en-US" altLang="en-US"/>
          </a:p>
        </p:txBody>
      </p:sp>
    </p:spTree>
    <p:extLst>
      <p:ext uri="{BB962C8B-B14F-4D97-AF65-F5344CB8AC3E}">
        <p14:creationId xmlns:p14="http://schemas.microsoft.com/office/powerpoint/2010/main" val="14572560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 </a:t>
            </a:r>
            <a:r>
              <a:rPr lang="en-US" altLang="en-US" dirty="0" smtClean="0"/>
              <a:t>audio</a:t>
            </a:r>
            <a:endParaRPr lang="en-US" altLang="en-US" dirty="0"/>
          </a:p>
          <a:p>
            <a:endParaRPr lang="en-US" altLang="en-US" dirty="0"/>
          </a:p>
        </p:txBody>
      </p:sp>
      <p:sp>
        <p:nvSpPr>
          <p:cNvPr id="4" name="Footer Placeholder 3"/>
          <p:cNvSpPr>
            <a:spLocks noGrp="1"/>
          </p:cNvSpPr>
          <p:nvPr>
            <p:ph type="ftr" sz="quarter" idx="4"/>
          </p:nvPr>
        </p:nvSpPr>
        <p:spPr/>
        <p:txBody>
          <a:bodyPr/>
          <a:lstStyle/>
          <a:p>
            <a:pPr>
              <a:defRPr/>
            </a:pPr>
            <a:endParaRPr lang="en-US"/>
          </a:p>
        </p:txBody>
      </p:sp>
      <p:sp>
        <p:nvSpPr>
          <p:cNvPr id="737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48D70E10-8024-4696-9025-0EB6DCA8EA42}" type="slidenum">
              <a:rPr lang="en-US" altLang="en-US"/>
              <a:pPr eaLnBrk="1" hangingPunct="1"/>
              <a:t>29</a:t>
            </a:fld>
            <a:endParaRPr lang="en-US" altLang="en-US"/>
          </a:p>
        </p:txBody>
      </p:sp>
    </p:spTree>
    <p:extLst>
      <p:ext uri="{BB962C8B-B14F-4D97-AF65-F5344CB8AC3E}">
        <p14:creationId xmlns:p14="http://schemas.microsoft.com/office/powerpoint/2010/main" val="540769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Tom DeMarco, an early pioneer and thought leader in process analysis, said in his 1979 book, </a:t>
            </a:r>
            <a:r>
              <a:rPr lang="en-US" altLang="en-US" i="1" dirty="0"/>
              <a:t>Structured Analysis and System Specification</a:t>
            </a:r>
            <a:r>
              <a:rPr lang="en-US" altLang="en-US" dirty="0"/>
              <a:t>, that </a:t>
            </a:r>
            <a:r>
              <a:rPr lang="ja-JP" altLang="en-US" dirty="0"/>
              <a:t>“</a:t>
            </a:r>
            <a:r>
              <a:rPr lang="en-US" altLang="ja-JP" dirty="0"/>
              <a:t>Procedure, like dance, resists description</a:t>
            </a:r>
            <a:r>
              <a:rPr lang="ja-JP" altLang="en-US" dirty="0"/>
              <a:t>”</a:t>
            </a:r>
            <a:r>
              <a:rPr lang="en-US" altLang="ja-JP" dirty="0"/>
              <a:t> (Demarco, 1979). One of the workforce roles described by the Office of the National coordinator for Health IT (ONC), is the Health Care Workflow Analysis and Redesign Specialist.  Using this analogy, individuals in process analysis and redesign jobs are experts at both </a:t>
            </a:r>
            <a:r>
              <a:rPr lang="ja-JP" altLang="en-US" dirty="0"/>
              <a:t>“</a:t>
            </a:r>
            <a:r>
              <a:rPr lang="en-US" altLang="ja-JP" dirty="0"/>
              <a:t>describing the dance,</a:t>
            </a:r>
            <a:r>
              <a:rPr lang="ja-JP" altLang="en-US" dirty="0"/>
              <a:t>”</a:t>
            </a:r>
            <a:r>
              <a:rPr lang="en-US" altLang="ja-JP" dirty="0"/>
              <a:t> and at </a:t>
            </a:r>
            <a:r>
              <a:rPr lang="ja-JP" altLang="en-US" dirty="0"/>
              <a:t>“</a:t>
            </a:r>
            <a:r>
              <a:rPr lang="en-US" altLang="ja-JP" dirty="0"/>
              <a:t>choreographing a better one.</a:t>
            </a:r>
            <a:r>
              <a:rPr lang="ja-JP" altLang="en-US" dirty="0"/>
              <a:t>”</a:t>
            </a:r>
            <a:r>
              <a:rPr lang="en-US" altLang="ja-JP" dirty="0"/>
              <a:t>  </a:t>
            </a: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893D24AD-44D9-47C0-ACEE-E09459D4621E}" type="slidenum">
              <a:rPr lang="en-US" altLang="en-US"/>
              <a:pPr eaLnBrk="1" hangingPunct="1"/>
              <a:t>3</a:t>
            </a:fld>
            <a:endParaRPr lang="en-US" altLang="en-US"/>
          </a:p>
        </p:txBody>
      </p:sp>
    </p:spTree>
    <p:extLst>
      <p:ext uri="{BB962C8B-B14F-4D97-AF65-F5344CB8AC3E}">
        <p14:creationId xmlns:p14="http://schemas.microsoft.com/office/powerpoint/2010/main" val="33219180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30</a:t>
            </a:fld>
            <a:endParaRPr lang="en-US" altLang="en-US" dirty="0"/>
          </a:p>
        </p:txBody>
      </p:sp>
    </p:spTree>
    <p:extLst>
      <p:ext uri="{BB962C8B-B14F-4D97-AF65-F5344CB8AC3E}">
        <p14:creationId xmlns:p14="http://schemas.microsoft.com/office/powerpoint/2010/main" val="3154828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Before we start, and in a way, as an introduction,  we will cover the following definitions:</a:t>
            </a:r>
          </a:p>
          <a:p>
            <a:pPr marL="171450" lvl="0" indent="-171450" eaLnBrk="1" hangingPunct="1">
              <a:buFont typeface="Arial" panose="020B0604020202020204" pitchFamily="34" charset="0"/>
              <a:buChar char="•"/>
            </a:pPr>
            <a:r>
              <a:rPr lang="en-US" altLang="en-US" dirty="0" smtClean="0">
                <a:ea typeface="Arial" panose="020B0604020202020204" pitchFamily="34" charset="0"/>
              </a:rPr>
              <a:t>Process</a:t>
            </a:r>
            <a:r>
              <a:rPr lang="en-US" altLang="en-US" dirty="0">
                <a:ea typeface="Arial" panose="020B0604020202020204" pitchFamily="34" charset="0"/>
              </a:rPr>
              <a:t>,</a:t>
            </a:r>
          </a:p>
          <a:p>
            <a:pPr marL="171450" lvl="0" indent="-171450" eaLnBrk="1" hangingPunct="1">
              <a:buFont typeface="Arial" panose="020B0604020202020204" pitchFamily="34" charset="0"/>
              <a:buChar char="•"/>
            </a:pPr>
            <a:r>
              <a:rPr lang="en-US" altLang="en-US" dirty="0" smtClean="0">
                <a:ea typeface="Arial" panose="020B0604020202020204" pitchFamily="34" charset="0"/>
              </a:rPr>
              <a:t>Process </a:t>
            </a:r>
            <a:r>
              <a:rPr lang="en-US" altLang="en-US" dirty="0">
                <a:ea typeface="Arial" panose="020B0604020202020204" pitchFamily="34" charset="0"/>
              </a:rPr>
              <a:t>Analysis,</a:t>
            </a:r>
          </a:p>
          <a:p>
            <a:pPr marL="171450" lvl="0" indent="-171450" eaLnBrk="1" hangingPunct="1">
              <a:buFont typeface="Arial" panose="020B0604020202020204" pitchFamily="34" charset="0"/>
              <a:buChar char="•"/>
            </a:pPr>
            <a:r>
              <a:rPr lang="en-US" altLang="en-US" dirty="0" smtClean="0">
                <a:ea typeface="Arial" panose="020B0604020202020204" pitchFamily="34" charset="0"/>
              </a:rPr>
              <a:t>Process </a:t>
            </a:r>
            <a:r>
              <a:rPr lang="en-US" altLang="en-US" dirty="0">
                <a:ea typeface="Arial" panose="020B0604020202020204" pitchFamily="34" charset="0"/>
              </a:rPr>
              <a:t>Redesign,</a:t>
            </a:r>
          </a:p>
          <a:p>
            <a:pPr marL="171450" lvl="0" indent="-171450" eaLnBrk="1" hangingPunct="1">
              <a:buFont typeface="Arial" panose="020B0604020202020204" pitchFamily="34" charset="0"/>
              <a:buChar char="•"/>
            </a:pPr>
            <a:r>
              <a:rPr lang="en-US" altLang="en-US" dirty="0" smtClean="0">
                <a:ea typeface="Arial" panose="020B0604020202020204" pitchFamily="34" charset="0"/>
              </a:rPr>
              <a:t>Workflow</a:t>
            </a:r>
            <a:r>
              <a:rPr lang="en-US" altLang="en-US" dirty="0">
                <a:ea typeface="Arial" panose="020B0604020202020204" pitchFamily="34" charset="0"/>
              </a:rPr>
              <a:t>,</a:t>
            </a:r>
          </a:p>
          <a:p>
            <a:pPr marL="171450" lvl="0" indent="-171450" eaLnBrk="1" hangingPunct="1">
              <a:buFont typeface="Arial" panose="020B0604020202020204" pitchFamily="34" charset="0"/>
              <a:buChar char="•"/>
            </a:pPr>
            <a:r>
              <a:rPr lang="en-US" altLang="en-US" dirty="0" smtClean="0">
                <a:ea typeface="Arial" panose="020B0604020202020204" pitchFamily="34" charset="0"/>
              </a:rPr>
              <a:t>Workflow </a:t>
            </a:r>
            <a:r>
              <a:rPr lang="en-US" altLang="en-US" dirty="0">
                <a:ea typeface="Arial" panose="020B0604020202020204" pitchFamily="34" charset="0"/>
              </a:rPr>
              <a:t>Analysis, and</a:t>
            </a:r>
          </a:p>
          <a:p>
            <a:pPr marL="171450" lvl="0" indent="-171450" eaLnBrk="1" hangingPunct="1">
              <a:buFont typeface="Arial" panose="020B0604020202020204" pitchFamily="34" charset="0"/>
              <a:buChar char="•"/>
            </a:pPr>
            <a:r>
              <a:rPr lang="en-US" altLang="en-US" dirty="0" smtClean="0">
                <a:ea typeface="Arial" panose="020B0604020202020204" pitchFamily="34" charset="0"/>
              </a:rPr>
              <a:t>Data </a:t>
            </a:r>
            <a:r>
              <a:rPr lang="en-US" altLang="en-US" dirty="0">
                <a:ea typeface="Arial" panose="020B0604020202020204" pitchFamily="34" charset="0"/>
              </a:rPr>
              <a:t>and Information Flow.</a:t>
            </a:r>
            <a:br>
              <a:rPr lang="en-US" altLang="en-US" dirty="0">
                <a:ea typeface="Arial" panose="020B0604020202020204" pitchFamily="34" charset="0"/>
              </a:rPr>
            </a:br>
            <a:endParaRPr lang="en-US" altLang="en-US" dirty="0">
              <a:ea typeface="Arial" panose="020B0604020202020204" pitchFamily="34" charset="0"/>
            </a:endParaRPr>
          </a:p>
          <a:p>
            <a:endParaRPr lang="en-US" altLang="en-US" dirty="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52005B3A-B934-4BEA-B0AC-04F623DEF7AE}" type="slidenum">
              <a:rPr lang="en-US" altLang="en-US"/>
              <a:pPr eaLnBrk="1" hangingPunct="1"/>
              <a:t>4</a:t>
            </a:fld>
            <a:endParaRPr lang="en-US" altLang="en-US"/>
          </a:p>
        </p:txBody>
      </p:sp>
    </p:spTree>
    <p:extLst>
      <p:ext uri="{BB962C8B-B14F-4D97-AF65-F5344CB8AC3E}">
        <p14:creationId xmlns:p14="http://schemas.microsoft.com/office/powerpoint/2010/main" val="3520685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Merriam-Webster (2011) defines process as a </a:t>
            </a:r>
            <a:r>
              <a:rPr lang="en-US" altLang="en-US" b="1" dirty="0"/>
              <a:t>series</a:t>
            </a:r>
            <a:r>
              <a:rPr lang="en-US" altLang="en-US" dirty="0"/>
              <a:t> of </a:t>
            </a:r>
            <a:r>
              <a:rPr lang="en-US" altLang="en-US" b="1" dirty="0"/>
              <a:t>actions</a:t>
            </a:r>
            <a:r>
              <a:rPr lang="en-US" altLang="en-US" dirty="0"/>
              <a:t> or </a:t>
            </a:r>
            <a:r>
              <a:rPr lang="en-US" altLang="en-US" b="1" dirty="0"/>
              <a:t>operations</a:t>
            </a:r>
            <a:r>
              <a:rPr lang="en-US" altLang="en-US" dirty="0"/>
              <a:t> conducing to an end.</a:t>
            </a:r>
            <a:r>
              <a:rPr lang="en-US" altLang="en-US" baseline="30000" dirty="0"/>
              <a:t> </a:t>
            </a:r>
            <a:r>
              <a:rPr lang="en-US" altLang="en-US" dirty="0"/>
              <a:t> Similarly, the American Society for Quality (ASQ) (2011) defines Process as </a:t>
            </a:r>
            <a:r>
              <a:rPr lang="ja-JP" altLang="en-US" dirty="0"/>
              <a:t>“</a:t>
            </a:r>
            <a:r>
              <a:rPr lang="en-US" altLang="ja-JP" dirty="0"/>
              <a:t>a set of interrelated work activities characterized by a set of specific inputs and value added tasks that make up a procedure for a set of specific outputs.</a:t>
            </a:r>
            <a:r>
              <a:rPr lang="ja-JP" altLang="en-US" dirty="0"/>
              <a:t>”</a:t>
            </a:r>
            <a:r>
              <a:rPr lang="en-US" altLang="ja-JP" baseline="30000" dirty="0"/>
              <a:t> </a:t>
            </a:r>
          </a:p>
          <a:p>
            <a:pPr eaLnBrk="1" hangingPunct="1"/>
            <a:endParaRPr lang="en-US" altLang="en-US" dirty="0"/>
          </a:p>
          <a:p>
            <a:pPr eaLnBrk="1" hangingPunct="1"/>
            <a:r>
              <a:rPr lang="en-US" altLang="en-US" dirty="0"/>
              <a:t>Still another authoritative source, the Business Process Modeling Notation (BPMN™) standard (</a:t>
            </a:r>
            <a:r>
              <a:rPr lang="en-US" altLang="en-US" dirty="0" err="1"/>
              <a:t>Miers</a:t>
            </a:r>
            <a:r>
              <a:rPr lang="en-US" altLang="en-US" dirty="0"/>
              <a:t> and White, 2008)</a:t>
            </a:r>
            <a:r>
              <a:rPr lang="en-US" altLang="en-US" baseline="30000" dirty="0"/>
              <a:t> </a:t>
            </a:r>
            <a:r>
              <a:rPr lang="en-US" altLang="en-US" dirty="0"/>
              <a:t>defines a process as, </a:t>
            </a:r>
            <a:r>
              <a:rPr lang="ja-JP" altLang="en-US" dirty="0"/>
              <a:t>“</a:t>
            </a:r>
            <a:r>
              <a:rPr lang="en-US" altLang="ja-JP" dirty="0"/>
              <a:t>what an organization does – it</a:t>
            </a:r>
            <a:r>
              <a:rPr lang="ja-JP" altLang="en-US" dirty="0"/>
              <a:t>’</a:t>
            </a:r>
            <a:r>
              <a:rPr lang="en-US" altLang="ja-JP" dirty="0"/>
              <a:t>s work – in order to accomplish a specific purpose or objective.</a:t>
            </a:r>
            <a:r>
              <a:rPr lang="ja-JP" altLang="en-US" dirty="0"/>
              <a:t>”</a:t>
            </a:r>
            <a:r>
              <a:rPr lang="en-US" altLang="ja-JP" dirty="0"/>
              <a:t> And goes on to say that most processes have input, consume resources, and produce output.</a:t>
            </a:r>
          </a:p>
          <a:p>
            <a:pPr eaLnBrk="1" hangingPunct="1"/>
            <a:endParaRPr lang="en-US" altLang="en-US" dirty="0"/>
          </a:p>
          <a:p>
            <a:pPr eaLnBrk="1" hangingPunct="1"/>
            <a:r>
              <a:rPr lang="en-US" altLang="en-US" dirty="0"/>
              <a:t>The word Procedure is related to process.  The American Society for Quality (ASQ 2011) defines a </a:t>
            </a:r>
            <a:r>
              <a:rPr lang="en-US" altLang="en-US" b="1" dirty="0"/>
              <a:t>Procedure</a:t>
            </a:r>
            <a:r>
              <a:rPr lang="en-US" altLang="en-US" dirty="0"/>
              <a:t> as: </a:t>
            </a:r>
            <a:r>
              <a:rPr lang="ja-JP" altLang="en-US" dirty="0"/>
              <a:t>“</a:t>
            </a:r>
            <a:r>
              <a:rPr lang="en-US" altLang="ja-JP" dirty="0"/>
              <a:t>The steps in a process and </a:t>
            </a:r>
            <a:r>
              <a:rPr lang="en-US" altLang="ja-JP" u="sng" dirty="0"/>
              <a:t>how these steps are to be performed</a:t>
            </a:r>
            <a:r>
              <a:rPr lang="en-US" altLang="ja-JP" dirty="0"/>
              <a:t> for the process to fulfill a customer</a:t>
            </a:r>
            <a:r>
              <a:rPr lang="ja-JP" altLang="en-US" dirty="0"/>
              <a:t>’</a:t>
            </a:r>
            <a:r>
              <a:rPr lang="en-US" altLang="ja-JP" dirty="0"/>
              <a:t>s requirements; usually documented.</a:t>
            </a:r>
            <a:r>
              <a:rPr lang="ja-JP" altLang="en-US" dirty="0"/>
              <a:t>”  </a:t>
            </a:r>
            <a:r>
              <a:rPr lang="en-US" altLang="ja-JP" baseline="30000" dirty="0"/>
              <a:t> </a:t>
            </a:r>
            <a:r>
              <a:rPr lang="en-US" altLang="ja-JP" dirty="0"/>
              <a:t>Processes can be described at different levels of detail – High level, i.e., not much detail, or a very granular level, i.e., a lot of detail. I think of the latter as a procedure.</a:t>
            </a:r>
          </a:p>
          <a:p>
            <a:pPr eaLnBrk="1" hangingPunct="1"/>
            <a:endParaRPr lang="en-US" altLang="en-US" dirty="0"/>
          </a:p>
          <a:p>
            <a:pPr eaLnBrk="1" hangingPunct="1"/>
            <a:r>
              <a:rPr lang="en-US" altLang="en-US" dirty="0"/>
              <a:t>Important characteristics of processes for our work are that processes have 1) steps, also called activities, actions, operations, or tasks, 2) the steps have sequence or order, 3) processes have inputs and outputs, and that 4) processes happen over and over, i.e., are ongoing.  For example, appointment scheduling is a common process in health care facilities. </a:t>
            </a:r>
          </a:p>
          <a:p>
            <a:endParaRPr lang="en-US" altLang="en-US" dirty="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B6AA277F-53B3-4DEE-99D5-E769230160F3}" type="slidenum">
              <a:rPr lang="en-US" altLang="en-US"/>
              <a:pPr eaLnBrk="1" hangingPunct="1"/>
              <a:t>5</a:t>
            </a:fld>
            <a:endParaRPr lang="en-US" altLang="en-US"/>
          </a:p>
        </p:txBody>
      </p:sp>
    </p:spTree>
    <p:extLst>
      <p:ext uri="{BB962C8B-B14F-4D97-AF65-F5344CB8AC3E}">
        <p14:creationId xmlns:p14="http://schemas.microsoft.com/office/powerpoint/2010/main" val="70619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defRPr/>
            </a:pPr>
            <a:r>
              <a:rPr lang="en-US" dirty="0">
                <a:latin typeface="Arial" charset="0"/>
                <a:ea typeface="ＭＳ Ｐゴシック" pitchFamily="34" charset="-128"/>
                <a:cs typeface="Arial" charset="0"/>
              </a:rPr>
              <a:t>Merriam-Webster (2011) provides several definitions for the word analysis. The one most relevant for our work here is: </a:t>
            </a:r>
            <a:r>
              <a:rPr lang="ja-JP" altLang="en-US" dirty="0">
                <a:latin typeface="Arial" charset="0"/>
                <a:ea typeface="ＭＳ Ｐゴシック" pitchFamily="34" charset="-128"/>
                <a:cs typeface="Arial" charset="0"/>
              </a:rPr>
              <a:t>“</a:t>
            </a:r>
            <a:r>
              <a:rPr lang="en-US" altLang="ja-JP" dirty="0">
                <a:latin typeface="Arial" charset="0"/>
                <a:ea typeface="ＭＳ Ｐゴシック" pitchFamily="34" charset="-128"/>
                <a:cs typeface="Arial" charset="0"/>
              </a:rPr>
              <a:t>an examination of a complex, its elements, and their relations or a statement of.</a:t>
            </a:r>
            <a:r>
              <a:rPr lang="ja-JP" altLang="en-US" dirty="0">
                <a:latin typeface="Arial" charset="0"/>
                <a:ea typeface="ＭＳ Ｐゴシック" pitchFamily="34" charset="-128"/>
                <a:cs typeface="Arial" charset="0"/>
              </a:rPr>
              <a:t>”</a:t>
            </a:r>
            <a:r>
              <a:rPr lang="en-US" altLang="ja-JP" dirty="0">
                <a:latin typeface="Arial" charset="0"/>
                <a:ea typeface="ＭＳ Ｐゴシック" pitchFamily="34" charset="-128"/>
                <a:cs typeface="Arial" charset="0"/>
              </a:rPr>
              <a:t> </a:t>
            </a:r>
          </a:p>
          <a:p>
            <a:pPr eaLnBrk="1" hangingPunct="1">
              <a:defRPr/>
            </a:pPr>
            <a:endParaRPr lang="en-US" dirty="0">
              <a:latin typeface="Arial" charset="0"/>
              <a:ea typeface="ＭＳ Ｐゴシック" pitchFamily="34" charset="-128"/>
              <a:cs typeface="Arial" charset="0"/>
            </a:endParaRPr>
          </a:p>
          <a:p>
            <a:pPr eaLnBrk="1" hangingPunct="1">
              <a:defRPr/>
            </a:pPr>
            <a:r>
              <a:rPr lang="en-US" dirty="0">
                <a:latin typeface="Arial" charset="0"/>
                <a:ea typeface="ＭＳ Ｐゴシック" pitchFamily="34" charset="-128"/>
                <a:cs typeface="Arial" charset="0"/>
              </a:rPr>
              <a:t>So, a </a:t>
            </a:r>
            <a:r>
              <a:rPr lang="en-US" b="1" dirty="0">
                <a:latin typeface="Arial" charset="0"/>
                <a:ea typeface="ＭＳ Ｐゴシック" pitchFamily="34" charset="-128"/>
                <a:cs typeface="Arial" charset="0"/>
              </a:rPr>
              <a:t>Process Analysis</a:t>
            </a:r>
            <a:r>
              <a:rPr lang="en-US" dirty="0">
                <a:latin typeface="Arial" charset="0"/>
                <a:ea typeface="ＭＳ Ｐゴシック" pitchFamily="34" charset="-128"/>
                <a:cs typeface="Arial" charset="0"/>
              </a:rPr>
              <a:t> is an examination of a process to understand its elements such as the inputs, the process steps, the outputs; and the relationships between them, including things like:</a:t>
            </a:r>
          </a:p>
          <a:p>
            <a:pPr marL="171450" indent="-171450" eaLnBrk="1" hangingPunct="1">
              <a:buFont typeface="Arial" pitchFamily="34" charset="0"/>
              <a:buChar char="•"/>
              <a:defRPr/>
            </a:pPr>
            <a:r>
              <a:rPr lang="en-US" dirty="0">
                <a:latin typeface="Arial" charset="0"/>
                <a:ea typeface="ＭＳ Ｐゴシック" pitchFamily="34" charset="-128"/>
                <a:cs typeface="Arial" charset="0"/>
              </a:rPr>
              <a:t>the order of steps, </a:t>
            </a:r>
          </a:p>
          <a:p>
            <a:pPr marL="171450" indent="-171450" eaLnBrk="1" hangingPunct="1">
              <a:buFont typeface="Arial" pitchFamily="34" charset="0"/>
              <a:buChar char="•"/>
              <a:defRPr/>
            </a:pPr>
            <a:r>
              <a:rPr lang="en-US" dirty="0">
                <a:latin typeface="Arial" charset="0"/>
                <a:ea typeface="ＭＳ Ｐゴシック" pitchFamily="34" charset="-128"/>
                <a:cs typeface="Arial" charset="0"/>
              </a:rPr>
              <a:t>what things can be done in parallel versus sequentially, </a:t>
            </a:r>
          </a:p>
          <a:p>
            <a:pPr marL="171450" indent="-171450" eaLnBrk="1" hangingPunct="1">
              <a:buFont typeface="Arial" pitchFamily="34" charset="0"/>
              <a:buChar char="•"/>
              <a:defRPr/>
            </a:pPr>
            <a:r>
              <a:rPr lang="en-US" dirty="0">
                <a:latin typeface="Arial" charset="0"/>
                <a:ea typeface="ＭＳ Ｐゴシック" pitchFamily="34" charset="-128"/>
                <a:cs typeface="Arial" charset="0"/>
              </a:rPr>
              <a:t>who or what performs the steps,  </a:t>
            </a:r>
          </a:p>
          <a:p>
            <a:pPr marL="171450" indent="-171450" eaLnBrk="1" hangingPunct="1">
              <a:buFont typeface="Arial" pitchFamily="34" charset="0"/>
              <a:buChar char="•"/>
              <a:defRPr/>
            </a:pPr>
            <a:r>
              <a:rPr lang="en-US" dirty="0">
                <a:latin typeface="Arial" charset="0"/>
                <a:ea typeface="ＭＳ Ｐゴシック" pitchFamily="34" charset="-128"/>
                <a:cs typeface="Arial" charset="0"/>
              </a:rPr>
              <a:t>maybe where they are performed, and</a:t>
            </a:r>
          </a:p>
          <a:p>
            <a:pPr marL="171450" indent="-171450" eaLnBrk="1" hangingPunct="1">
              <a:buFont typeface="Arial" pitchFamily="34" charset="0"/>
              <a:buChar char="•"/>
              <a:defRPr/>
            </a:pPr>
            <a:r>
              <a:rPr lang="en-US" dirty="0">
                <a:latin typeface="Arial" charset="0"/>
                <a:ea typeface="ＭＳ Ｐゴシック" pitchFamily="34" charset="-128"/>
                <a:cs typeface="Arial" charset="0"/>
              </a:rPr>
              <a:t>what information is needed or generated.  </a:t>
            </a:r>
          </a:p>
          <a:p>
            <a:pPr eaLnBrk="1" hangingPunct="1">
              <a:defRPr/>
            </a:pPr>
            <a:endParaRPr lang="en-US" dirty="0">
              <a:latin typeface="Arial" charset="0"/>
              <a:ea typeface="ＭＳ Ｐゴシック" pitchFamily="34" charset="-128"/>
              <a:cs typeface="Arial" charset="0"/>
            </a:endParaRPr>
          </a:p>
          <a:p>
            <a:pPr eaLnBrk="1" hangingPunct="1">
              <a:defRPr/>
            </a:pPr>
            <a:r>
              <a:rPr lang="en-US" dirty="0">
                <a:latin typeface="Arial" charset="0"/>
                <a:ea typeface="ＭＳ Ｐゴシック" pitchFamily="34" charset="-128"/>
                <a:cs typeface="Arial" charset="0"/>
              </a:rPr>
              <a:t>Because the goal of our </a:t>
            </a:r>
            <a:r>
              <a:rPr lang="ja-JP" altLang="en-US" dirty="0">
                <a:latin typeface="Arial" charset="0"/>
                <a:ea typeface="ＭＳ Ｐゴシック" pitchFamily="34" charset="-128"/>
                <a:cs typeface="Arial" charset="0"/>
              </a:rPr>
              <a:t>“</a:t>
            </a:r>
            <a:r>
              <a:rPr lang="en-US" altLang="ja-JP" dirty="0">
                <a:latin typeface="Arial" charset="0"/>
                <a:ea typeface="ＭＳ Ｐゴシック" pitchFamily="34" charset="-128"/>
                <a:cs typeface="Arial" charset="0"/>
              </a:rPr>
              <a:t>analysis</a:t>
            </a:r>
            <a:r>
              <a:rPr lang="ja-JP" altLang="en-US" dirty="0">
                <a:latin typeface="Arial" charset="0"/>
                <a:ea typeface="ＭＳ Ｐゴシック" pitchFamily="34" charset="-128"/>
                <a:cs typeface="Arial" charset="0"/>
              </a:rPr>
              <a:t>”</a:t>
            </a:r>
            <a:r>
              <a:rPr lang="en-US" altLang="ja-JP" dirty="0">
                <a:latin typeface="Arial" charset="0"/>
                <a:ea typeface="ＭＳ Ｐゴシック" pitchFamily="34" charset="-128"/>
                <a:cs typeface="Arial" charset="0"/>
              </a:rPr>
              <a:t> is to ultimately </a:t>
            </a:r>
            <a:r>
              <a:rPr lang="en-US" altLang="ja-JP" b="1" dirty="0">
                <a:latin typeface="Arial" charset="0"/>
                <a:ea typeface="ＭＳ Ｐゴシック" pitchFamily="34" charset="-128"/>
                <a:cs typeface="Arial" charset="0"/>
              </a:rPr>
              <a:t>improve</a:t>
            </a:r>
            <a:r>
              <a:rPr lang="en-US" altLang="ja-JP" dirty="0">
                <a:latin typeface="Arial" charset="0"/>
                <a:ea typeface="ＭＳ Ｐゴシック" pitchFamily="34" charset="-128"/>
                <a:cs typeface="Arial" charset="0"/>
              </a:rPr>
              <a:t> a process, we also look for things like gaps, lack of conformity with best practice such as meaningful use of health IT and health care quality improvement, delays, redundancy, rework, and lack of efficiency.  For us, the combination of 1) understanding process elements and the relationships between them and 2) identification of opportunities for improvement comprise Process Analysis. </a:t>
            </a:r>
          </a:p>
          <a:p>
            <a:pPr eaLnBrk="1" hangingPunct="1">
              <a:defRPr/>
            </a:pPr>
            <a:endParaRPr lang="en-US" dirty="0">
              <a:latin typeface="Arial" charset="0"/>
              <a:ea typeface="ＭＳ Ｐゴシック" pitchFamily="34" charset="-128"/>
              <a:cs typeface="Arial" charset="0"/>
            </a:endParaRPr>
          </a:p>
          <a:p>
            <a:pPr eaLnBrk="1" hangingPunct="1">
              <a:defRPr/>
            </a:pPr>
            <a:r>
              <a:rPr lang="en-US" dirty="0">
                <a:latin typeface="Arial" charset="0"/>
                <a:ea typeface="ＭＳ Ｐゴシック" pitchFamily="34" charset="-128"/>
                <a:cs typeface="Arial" charset="0"/>
              </a:rPr>
              <a:t> </a:t>
            </a:r>
          </a:p>
          <a:p>
            <a:pPr>
              <a:defRPr/>
            </a:pPr>
            <a:endParaRPr lang="en-US" dirty="0">
              <a:latin typeface="Arial" charset="0"/>
              <a:ea typeface="ＭＳ Ｐゴシック" pitchFamily="34" charset="-128"/>
              <a:cs typeface="Arial" charset="0"/>
            </a:endParaRP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7FE40B0D-1E42-4F1E-B84C-610B0D9A260A}" type="slidenum">
              <a:rPr lang="en-US" altLang="en-US"/>
              <a:pPr eaLnBrk="1" hangingPunct="1"/>
              <a:t>6</a:t>
            </a:fld>
            <a:endParaRPr lang="en-US" altLang="en-US"/>
          </a:p>
        </p:txBody>
      </p:sp>
    </p:spTree>
    <p:extLst>
      <p:ext uri="{BB962C8B-B14F-4D97-AF65-F5344CB8AC3E}">
        <p14:creationId xmlns:p14="http://schemas.microsoft.com/office/powerpoint/2010/main" val="1091346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Merriam-Webster (2011) defines redesign as: </a:t>
            </a:r>
            <a:r>
              <a:rPr lang="ja-JP" altLang="en-US" dirty="0"/>
              <a:t>“</a:t>
            </a:r>
            <a:r>
              <a:rPr lang="en-US" altLang="ja-JP" dirty="0"/>
              <a:t>to revise in appearance, function, or content.</a:t>
            </a:r>
            <a:r>
              <a:rPr lang="ja-JP" altLang="en-US" dirty="0"/>
              <a:t>”</a:t>
            </a:r>
            <a:r>
              <a:rPr lang="en-US" altLang="ja-JP" dirty="0"/>
              <a:t> </a:t>
            </a:r>
          </a:p>
          <a:p>
            <a:pPr eaLnBrk="1" hangingPunct="1"/>
            <a:endParaRPr lang="en-US" altLang="en-US" dirty="0"/>
          </a:p>
          <a:p>
            <a:pPr eaLnBrk="1" hangingPunct="1"/>
            <a:r>
              <a:rPr lang="en-US" altLang="en-US" dirty="0"/>
              <a:t>Process Redesign, then, is the revision in appearance, function, or content of a process. The reason why we analyze a process is to improve it. The improvement is achieved through Process Redesign. A significant amount of process redesign in health care today involves the introduction of electronic health records (EHR). A report published by the Institute of Medicine (2001), Crossing the Quality Chasm, offers six key areas in which health care in general can be improved, and ultimately these six areas, discussed in detail later, are our goal.  For now, we will think of </a:t>
            </a:r>
            <a:r>
              <a:rPr lang="ja-JP" altLang="en-US" dirty="0"/>
              <a:t>“</a:t>
            </a:r>
            <a:r>
              <a:rPr lang="en-US" altLang="ja-JP" dirty="0"/>
              <a:t>better</a:t>
            </a:r>
            <a:r>
              <a:rPr lang="ja-JP" altLang="en-US" dirty="0"/>
              <a:t>”</a:t>
            </a:r>
            <a:r>
              <a:rPr lang="en-US" altLang="ja-JP" dirty="0"/>
              <a:t> as </a:t>
            </a:r>
            <a:r>
              <a:rPr lang="ja-JP" altLang="en-US" dirty="0"/>
              <a:t>“</a:t>
            </a:r>
            <a:r>
              <a:rPr lang="en-US" altLang="ja-JP" dirty="0"/>
              <a:t>safer, more efficient, more convenient, less errors, and more cost effective.</a:t>
            </a:r>
            <a:r>
              <a:rPr lang="ja-JP" altLang="en-US" dirty="0"/>
              <a:t>”</a:t>
            </a:r>
            <a:endParaRPr lang="en-US" altLang="ja-JP" dirty="0"/>
          </a:p>
          <a:p>
            <a:pPr eaLnBrk="1" hangingPunct="1"/>
            <a:endParaRPr lang="en-US" altLang="en-US" dirty="0"/>
          </a:p>
          <a:p>
            <a:pPr eaLnBrk="1" hangingPunct="1"/>
            <a:r>
              <a:rPr lang="en-US" altLang="en-US" dirty="0"/>
              <a:t>In quality improvement, process redesign, also called process re-engineering, sometimes has the connotation of, drastic and major changes expected to result in breakthrough improvements. The American Society for Quality (2011) defines </a:t>
            </a:r>
            <a:r>
              <a:rPr lang="en-US" altLang="en-US" b="1" dirty="0"/>
              <a:t>Process Re-engineering</a:t>
            </a:r>
            <a:r>
              <a:rPr lang="en-US" altLang="en-US" dirty="0"/>
              <a:t> as: </a:t>
            </a:r>
            <a:r>
              <a:rPr lang="ja-JP" altLang="en-US" dirty="0"/>
              <a:t>“</a:t>
            </a:r>
            <a:r>
              <a:rPr lang="en-US" altLang="ja-JP" dirty="0"/>
              <a:t>A strategy directed toward major rethinking and restructuring of a process; often referred to as the </a:t>
            </a:r>
            <a:r>
              <a:rPr lang="ja-JP" altLang="en-US" dirty="0"/>
              <a:t>“</a:t>
            </a:r>
            <a:r>
              <a:rPr lang="en-US" altLang="ja-JP" dirty="0"/>
              <a:t>clean sheet of paper</a:t>
            </a:r>
            <a:r>
              <a:rPr lang="ja-JP" altLang="en-US" dirty="0"/>
              <a:t>”</a:t>
            </a:r>
            <a:r>
              <a:rPr lang="en-US" altLang="ja-JP" dirty="0"/>
              <a:t> approach.”</a:t>
            </a:r>
          </a:p>
          <a:p>
            <a:pPr eaLnBrk="1" hangingPunct="1"/>
            <a:endParaRPr lang="en-US" altLang="en-US" dirty="0"/>
          </a:p>
          <a:p>
            <a:pPr eaLnBrk="1" hangingPunct="1"/>
            <a:r>
              <a:rPr lang="en-US" altLang="en-US" dirty="0"/>
              <a:t>This is in contrast to </a:t>
            </a:r>
            <a:r>
              <a:rPr lang="en-US" altLang="en-US" b="1" dirty="0"/>
              <a:t>Process Improvement,</a:t>
            </a:r>
            <a:r>
              <a:rPr lang="en-US" altLang="en-US" dirty="0"/>
              <a:t> which sometimes takes on the connotation of more incremental change, is defined more specifically by the American Society for Quality (2011) as: </a:t>
            </a:r>
            <a:r>
              <a:rPr lang="ja-JP" altLang="en-US" dirty="0"/>
              <a:t>“</a:t>
            </a:r>
            <a:r>
              <a:rPr lang="en-US" altLang="ja-JP" dirty="0"/>
              <a:t>the application of the plan-do-check-act cycle to processes to produce positive improvement and better meet the needs and expectations of customers.”</a:t>
            </a:r>
            <a:r>
              <a:rPr lang="en-US" altLang="ja-JP" baseline="30000" dirty="0"/>
              <a:t> </a:t>
            </a:r>
            <a:r>
              <a:rPr lang="en-US" altLang="ja-JP" dirty="0"/>
              <a:t> We will cover more about both of these different approaches in the unit on Process Redesign. </a:t>
            </a:r>
          </a:p>
          <a:p>
            <a:pPr eaLnBrk="1" hangingPunct="1"/>
            <a:endParaRPr lang="en-US" altLang="en-US" dirty="0"/>
          </a:p>
          <a:p>
            <a:pPr eaLnBrk="1" hangingPunct="1"/>
            <a:endParaRPr lang="en-US" altLang="en-US" dirty="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653D7B93-B9E0-4513-BB6D-B6CB435F0080}" type="slidenum">
              <a:rPr lang="en-US" altLang="en-US"/>
              <a:pPr eaLnBrk="1" hangingPunct="1"/>
              <a:t>7</a:t>
            </a:fld>
            <a:endParaRPr lang="en-US" altLang="en-US"/>
          </a:p>
        </p:txBody>
      </p:sp>
    </p:spTree>
    <p:extLst>
      <p:ext uri="{BB962C8B-B14F-4D97-AF65-F5344CB8AC3E}">
        <p14:creationId xmlns:p14="http://schemas.microsoft.com/office/powerpoint/2010/main" val="2258548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The Workflow topic on Wikipedia (2011) defines workflow as: </a:t>
            </a:r>
            <a:r>
              <a:rPr lang="ja-JP" altLang="en-US" dirty="0"/>
              <a:t>“</a:t>
            </a:r>
            <a:r>
              <a:rPr lang="en-US" altLang="ja-JP" dirty="0"/>
              <a:t>A workflow consists of a sequence of (connected) steps.”</a:t>
            </a:r>
            <a:r>
              <a:rPr lang="en-US" altLang="ja-JP" baseline="30000" dirty="0"/>
              <a:t>   </a:t>
            </a:r>
            <a:r>
              <a:rPr lang="en-US" altLang="ja-JP" dirty="0"/>
              <a:t>Another online resource defines workflow as, </a:t>
            </a:r>
            <a:r>
              <a:rPr lang="ja-JP" altLang="en-US" dirty="0"/>
              <a:t>“</a:t>
            </a:r>
            <a:r>
              <a:rPr lang="en-US" altLang="ja-JP" dirty="0"/>
              <a:t>the sequence of processes through which a piece of work passes from initiation to completion (Concise Oxford English Dictionary, 2011).”</a:t>
            </a:r>
            <a:endParaRPr lang="en-US" altLang="ja-JP" baseline="30000" dirty="0"/>
          </a:p>
          <a:p>
            <a:pPr eaLnBrk="1" hangingPunct="1"/>
            <a:r>
              <a:rPr lang="en-US" altLang="en-US" dirty="0">
                <a:latin typeface="Arial"/>
                <a:cs typeface="Arial"/>
              </a:rPr>
              <a:t/>
            </a:r>
            <a:br>
              <a:rPr lang="en-US" altLang="en-US" dirty="0">
                <a:latin typeface="Arial"/>
                <a:cs typeface="Arial"/>
              </a:rPr>
            </a:br>
            <a:r>
              <a:rPr lang="en-US" altLang="en-US" dirty="0" smtClean="0"/>
              <a:t>In </a:t>
            </a:r>
            <a:r>
              <a:rPr lang="en-US" altLang="en-US" dirty="0"/>
              <a:t>everyday use, the terms workflow and process are used interchangeably. Workflow is often more specifically thought of as the flow or path of the work steps, i.e., the way in which work progresses, including things like order of steps and selection between alternative steps. Like a process, a workflow has inputs and outputs, i.e., resources (mass, energy, information) and the people or things that perform the steps or activity that comprise the work are considered. </a:t>
            </a:r>
            <a:r>
              <a:rPr lang="en-US" altLang="en-US" b="1" dirty="0"/>
              <a:t>In this component, the words workflow and process will be used interchangeably.</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07C64A0D-C60E-436A-834D-6FA958ACEC77}" type="slidenum">
              <a:rPr lang="en-US" altLang="en-US"/>
              <a:pPr eaLnBrk="1" hangingPunct="1"/>
              <a:t>8</a:t>
            </a:fld>
            <a:endParaRPr lang="en-US" altLang="en-US"/>
          </a:p>
        </p:txBody>
      </p:sp>
    </p:spTree>
    <p:extLst>
      <p:ext uri="{BB962C8B-B14F-4D97-AF65-F5344CB8AC3E}">
        <p14:creationId xmlns:p14="http://schemas.microsoft.com/office/powerpoint/2010/main" val="465395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pPr>
            <a:r>
              <a:rPr lang="en-US" altLang="en-US" dirty="0"/>
              <a:t>Now that we have defined workflow and processes in general, we can talk more specifically about health care. Clinical Workflow is way in which activities in the health care setting are carried out, by whom, in what order, etc.  Examples of clinical workflows include:</a:t>
            </a:r>
          </a:p>
          <a:p>
            <a:pPr marL="171450" lvl="0" indent="-171450" eaLnBrk="1" hangingPunct="1">
              <a:lnSpc>
                <a:spcPct val="120000"/>
              </a:lnSpc>
              <a:buFont typeface="Arial" panose="020B0604020202020204" pitchFamily="34" charset="0"/>
              <a:buChar char="•"/>
            </a:pPr>
            <a:r>
              <a:rPr lang="en-US" altLang="en-US" dirty="0">
                <a:ea typeface="Arial" panose="020B0604020202020204" pitchFamily="34" charset="0"/>
              </a:rPr>
              <a:t>Admitting a patient</a:t>
            </a:r>
          </a:p>
          <a:p>
            <a:pPr marL="171450" lvl="0" indent="-171450" eaLnBrk="1" hangingPunct="1">
              <a:lnSpc>
                <a:spcPct val="120000"/>
              </a:lnSpc>
              <a:buFont typeface="Arial" panose="020B0604020202020204" pitchFamily="34" charset="0"/>
              <a:buChar char="•"/>
            </a:pPr>
            <a:r>
              <a:rPr lang="en-US" altLang="en-US" dirty="0">
                <a:ea typeface="Arial" panose="020B0604020202020204" pitchFamily="34" charset="0"/>
              </a:rPr>
              <a:t>Submitting a claim</a:t>
            </a:r>
          </a:p>
          <a:p>
            <a:pPr marL="171450" lvl="0" indent="-171450" eaLnBrk="1" hangingPunct="1">
              <a:lnSpc>
                <a:spcPct val="120000"/>
              </a:lnSpc>
              <a:buFont typeface="Arial" panose="020B0604020202020204" pitchFamily="34" charset="0"/>
              <a:buChar char="•"/>
            </a:pPr>
            <a:r>
              <a:rPr lang="en-US" altLang="en-US" dirty="0">
                <a:ea typeface="Arial" panose="020B0604020202020204" pitchFamily="34" charset="0"/>
              </a:rPr>
              <a:t>Prescribing a medication</a:t>
            </a:r>
          </a:p>
          <a:p>
            <a:pPr eaLnBrk="1" hangingPunct="1">
              <a:lnSpc>
                <a:spcPct val="90000"/>
              </a:lnSpc>
            </a:pPr>
            <a:r>
              <a:rPr lang="en-US" altLang="en-US" dirty="0"/>
              <a:t> </a:t>
            </a:r>
          </a:p>
          <a:p>
            <a:pPr eaLnBrk="1" hangingPunct="1">
              <a:lnSpc>
                <a:spcPct val="90000"/>
              </a:lnSpc>
            </a:pPr>
            <a:endParaRPr lang="en-US" altLang="en-US" sz="100" dirty="0"/>
          </a:p>
          <a:p>
            <a:endParaRPr lang="en-US" altLang="en-US" dirty="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A64F59BD-F82D-4C5E-8275-4CAB78FBDACE}" type="slidenum">
              <a:rPr lang="en-US" altLang="en-US"/>
              <a:pPr eaLnBrk="1" hangingPunct="1"/>
              <a:t>9</a:t>
            </a:fld>
            <a:endParaRPr lang="en-US" altLang="en-US"/>
          </a:p>
        </p:txBody>
      </p:sp>
    </p:spTree>
    <p:extLst>
      <p:ext uri="{BB962C8B-B14F-4D97-AF65-F5344CB8AC3E}">
        <p14:creationId xmlns:p14="http://schemas.microsoft.com/office/powerpoint/2010/main" val="1333744902"/>
      </p:ext>
    </p:extLst>
  </p:cSld>
  <p:clrMapOvr>
    <a:masterClrMapping/>
  </p:clrMapOvr>
</p:notes>
</file>

<file path=ppt/slideLayouts/_rels/slideLayout1.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1.jpeg" Type="http://schemas.openxmlformats.org/officeDocument/2006/relationships/image"/>
</Relationships>

</file>

<file path=ppt/slideLayouts/_rels/slideLayout1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1.xml.rels><?xml version="1.0" encoding="UTF-8" standalone="no"?>
<Relationships xmlns="http://schemas.openxmlformats.org/package/2006/relationships">
<Relationship Id="rId1" Target="../slideMasters/slideMaster1.xml" Type="http://schemas.openxmlformats.org/officeDocument/2006/relationships/slideMaster"/>
<Relationship Id="rId2" Target="http://accessibility.psu.edu/microsoftoffice/powerpoint/" TargetMode="External" Type="http://schemas.openxmlformats.org/officeDocument/2006/relationships/hyperlink"/>
</Relationships>

</file>

<file path=ppt/slideLayouts/_rels/slideLayout1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39850648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156044674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9CC013A2-CBB1-4169-938B-782D0F8BCEA9}"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3265113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
        <p:nvSpPr>
          <p:cNvPr id="5" name="Text Placeholder 1"/>
          <p:cNvSpPr>
            <a:spLocks noGrp="1"/>
          </p:cNvSpPr>
          <p:nvPr>
            <p:ph type="body" sz="quarter" idx="32" hasCustomPrompt="1"/>
          </p:nvPr>
        </p:nvSpPr>
        <p:spPr>
          <a:xfrm>
            <a:off x="457198" y="6278880"/>
            <a:ext cx="7719956"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5173376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2045207214"/>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42080136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9698630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31276590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17561134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14264388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14886114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1176146974"/>
      </p:ext>
    </p:extLst>
  </p:cSld>
  <p:clrMapOvr>
    <a:masterClrMapping/>
  </p:clrMapOvr>
  <p:timing>
    <p:tnLst>
      <p:par>
        <p:cTn id="1" dur="indefinite" restart="never" nodeType="tmRoot"/>
      </p:par>
    </p:tnLst>
  </p:timing>
</p:sldLayout>
</file>

<file path=ppt/slideMasters/_rels/slideMaster1.xml.rels><?xml version="1.0" encoding="UTF-8" standalone="no"?>
<Relationships xmlns="http://schemas.openxmlformats.org/package/2006/relationships">
<Relationship Id="rId1" Target="../slideLayouts/slideLayout1.xml" Type="http://schemas.openxmlformats.org/officeDocument/2006/relationships/slideLayout"/>
<Relationship Id="rId10" Target="../slideLayouts/slideLayout10.xml" Type="http://schemas.openxmlformats.org/officeDocument/2006/relationships/slideLayout"/>
<Relationship Id="rId11" Target="../slideLayouts/slideLayout11.xml" Type="http://schemas.openxmlformats.org/officeDocument/2006/relationships/slideLayout"/>
<Relationship Id="rId12" Target="../slideLayouts/slideLayout12.xml" Type="http://schemas.openxmlformats.org/officeDocument/2006/relationships/slideLayout"/>
<Relationship Id="rId13" Target="../theme/theme1.xml" Type="http://schemas.openxmlformats.org/officeDocument/2006/relationships/theme"/>
<Relationship Id="rId2" Target="../slideLayouts/slideLayout2.xml" Type="http://schemas.openxmlformats.org/officeDocument/2006/relationships/slideLayout"/>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9CC013A2-CBB1-4169-938B-782D0F8BCEA9}" type="slidenum">
              <a:rPr lang="en-US" altLang="en-US" smtClean="0"/>
              <a:pPr/>
              <a:t>‹#›</a:t>
            </a:fld>
            <a:endParaRPr lang="en-US" altLang="en-US"/>
          </a:p>
        </p:txBody>
      </p:sp>
    </p:spTree>
    <p:extLst>
      <p:ext uri="{BB962C8B-B14F-4D97-AF65-F5344CB8AC3E}">
        <p14:creationId xmlns:p14="http://schemas.microsoft.com/office/powerpoint/2010/main" val="397733188"/>
      </p:ext>
    </p:extLst>
  </p:cSld>
  <p:clrMap bg1="lt1" tx1="dk1" bg2="lt2" tx2="dk2" accent1="accent1" accent2="accent2" accent3="accent3" accent4="accent4" accent5="accent5" accent6="accent6" hlink="hlink" folHlink="folHlink"/>
  <p:sldLayoutIdLst>
    <p:sldLayoutId id="2147484790" r:id="rId1"/>
    <p:sldLayoutId id="2147484791" r:id="rId2"/>
    <p:sldLayoutId id="2147484792" r:id="rId3"/>
    <p:sldLayoutId id="2147484793" r:id="rId4"/>
    <p:sldLayoutId id="2147484794" r:id="rId5"/>
    <p:sldLayoutId id="2147484795" r:id="rId6"/>
    <p:sldLayoutId id="2147484796" r:id="rId7"/>
    <p:sldLayoutId id="2147484797" r:id="rId8"/>
    <p:sldLayoutId id="2147484798" r:id="rId9"/>
    <p:sldLayoutId id="2147484799" r:id="rId10"/>
    <p:sldLayoutId id="2147484800" r:id="rId11"/>
    <p:sldLayoutId id="2147484801"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
<Relationships xmlns="http://schemas.openxmlformats.org/package/2006/relationships">
<Relationship Id="rId1" Target="../slideLayouts/slideLayout1.xml" Type="http://schemas.openxmlformats.org/officeDocument/2006/relationships/slideLayout"/>
<Relationship Id="rId2" Target="../notesSlides/notesSlide1.xml" Type="http://schemas.openxmlformats.org/officeDocument/2006/relationships/notesSlide"/>
<Relationship Id="rId3" Target="http://creativecommons.org/licenses/by-nc-sa/4.0/" TargetMode="External" Type="http://schemas.openxmlformats.org/officeDocument/2006/relationships/hyperlink"/>
</Relationships>

</file>

<file path=ppt/slides/_rels/slide10.xml.rels><?xml version="1.0" encoding="UTF-8" standalone="no"?>
<Relationships xmlns="http://schemas.openxmlformats.org/package/2006/relationships">
<Relationship Id="rId1" Target="../slideLayouts/slideLayout3.xml" Type="http://schemas.openxmlformats.org/officeDocument/2006/relationships/slideLayout"/>
<Relationship Id="rId2" Target="../notesSlides/notesSlide10.xml" Type="http://schemas.openxmlformats.org/officeDocument/2006/relationships/notesSlide"/>
<Relationship Id="rId3" Target="../media/image2.png" Type="http://schemas.openxmlformats.org/officeDocument/2006/relationships/image"/>
</Relationships>

</file>

<file path=ppt/slides/_rels/slide11.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1.xml" Type="http://schemas.openxmlformats.org/officeDocument/2006/relationships/notesSlide"/>
</Relationships>

</file>

<file path=ppt/slides/_rels/slide1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2.xml" Type="http://schemas.openxmlformats.org/officeDocument/2006/relationships/notesSlide"/>
</Relationships>

</file>

<file path=ppt/slides/_rels/slide1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3.xml" Type="http://schemas.openxmlformats.org/officeDocument/2006/relationships/notesSlide"/>
</Relationships>

</file>

<file path=ppt/slides/_rels/slide1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4.xml" Type="http://schemas.openxmlformats.org/officeDocument/2006/relationships/notesSlide"/>
</Relationships>

</file>

<file path=ppt/slides/_rels/slide1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5.xml" Type="http://schemas.openxmlformats.org/officeDocument/2006/relationships/notesSlide"/>
</Relationships>

</file>

<file path=ppt/slides/_rels/slide16.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6.xml" Type="http://schemas.openxmlformats.org/officeDocument/2006/relationships/notesSlide"/>
</Relationships>

</file>

<file path=ppt/slides/_rels/slide17.xml.rels><?xml version="1.0" encoding="UTF-8" standalone="no"?>
<Relationships xmlns="http://schemas.openxmlformats.org/package/2006/relationships">
<Relationship Id="rId1" Target="../slideLayouts/slideLayout3.xml" Type="http://schemas.openxmlformats.org/officeDocument/2006/relationships/slideLayout"/>
<Relationship Id="rId2" Target="../notesSlides/notesSlide17.xml" Type="http://schemas.openxmlformats.org/officeDocument/2006/relationships/notesSlide"/>
<Relationship Id="rId3" Target="../media/image3.jpeg" Type="http://schemas.openxmlformats.org/officeDocument/2006/relationships/image"/>
<Relationship Id="rId4" Target="http://www.nap.edu/" TargetMode="External" Type="http://schemas.openxmlformats.org/officeDocument/2006/relationships/hyperlink"/>
</Relationships>

</file>

<file path=ppt/slides/_rels/slide18.xml.rels><?xml version="1.0" encoding="UTF-8" standalone="no"?>
<Relationships xmlns="http://schemas.openxmlformats.org/package/2006/relationships">
<Relationship Id="rId1" Target="../slideLayouts/slideLayout3.xml" Type="http://schemas.openxmlformats.org/officeDocument/2006/relationships/slideLayout"/>
<Relationship Id="rId2" Target="../notesSlides/notesSlide18.xml" Type="http://schemas.openxmlformats.org/officeDocument/2006/relationships/notesSlide"/>
<Relationship Id="rId3" Target="../media/image4.jpeg" Type="http://schemas.openxmlformats.org/officeDocument/2006/relationships/image"/>
<Relationship Id="rId4" Target="http://www.nap.edu/" TargetMode="External" Type="http://schemas.openxmlformats.org/officeDocument/2006/relationships/hyperlink"/>
</Relationships>

</file>

<file path=ppt/slides/_rels/slide19.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9.xml" Type="http://schemas.openxmlformats.org/officeDocument/2006/relationships/notesSlide"/>
</Relationships>

</file>

<file path=ppt/slides/_rels/slide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xml" Type="http://schemas.openxmlformats.org/officeDocument/2006/relationships/notesSlide"/>
</Relationships>

</file>

<file path=ppt/slides/_rels/slide20.xml.rels><?xml version="1.0" encoding="UTF-8" standalone="no"?>
<Relationships xmlns="http://schemas.openxmlformats.org/package/2006/relationships">
<Relationship Id="rId1" Target="../slideLayouts/slideLayout7.xml" Type="http://schemas.openxmlformats.org/officeDocument/2006/relationships/slideLayout"/>
<Relationship Id="rId2" Target="../notesSlides/notesSlide20.xml" Type="http://schemas.openxmlformats.org/officeDocument/2006/relationships/notesSlide"/>
<Relationship Id="rId3" Target="../media/image5.png" Type="http://schemas.openxmlformats.org/officeDocument/2006/relationships/image"/>
</Relationships>

</file>

<file path=ppt/slides/_rels/slide21.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1.xml" Type="http://schemas.openxmlformats.org/officeDocument/2006/relationships/notesSlide"/>
</Relationships>

</file>

<file path=ppt/slides/_rels/slide2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2.xml" Type="http://schemas.openxmlformats.org/officeDocument/2006/relationships/notesSlide"/>
</Relationships>

</file>

<file path=ppt/slides/_rels/slide23.xml.rels><?xml version="1.0" encoding="UTF-8" standalone="no"?>
<Relationships xmlns="http://schemas.openxmlformats.org/package/2006/relationships">
<Relationship Id="rId1" Target="../slideLayouts/slideLayout7.xml" Type="http://schemas.openxmlformats.org/officeDocument/2006/relationships/slideLayout"/>
<Relationship Id="rId2" Target="../notesSlides/notesSlide23.xml" Type="http://schemas.openxmlformats.org/officeDocument/2006/relationships/notesSlide"/>
<Relationship Id="rId3" Target="../media/image6.png" Type="http://schemas.openxmlformats.org/officeDocument/2006/relationships/image"/>
<Relationship Id="rId4" Target="https://www.cms.gov/" TargetMode="External" Type="http://schemas.openxmlformats.org/officeDocument/2006/relationships/hyperlink"/>
</Relationships>

</file>

<file path=ppt/slides/_rels/slide2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4.xml" Type="http://schemas.openxmlformats.org/officeDocument/2006/relationships/notesSlide"/>
</Relationships>

</file>

<file path=ppt/slides/_rels/slide2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5.xml" Type="http://schemas.openxmlformats.org/officeDocument/2006/relationships/notesSlide"/>
<Relationship Id="rId3" Target="../media/image7.png" Type="http://schemas.openxmlformats.org/officeDocument/2006/relationships/image"/>
</Relationships>

</file>

<file path=ppt/slides/_rels/slide26.xml.rels><?xml version="1.0" encoding="UTF-8" standalone="no"?>
<Relationships xmlns="http://schemas.openxmlformats.org/package/2006/relationships">
<Relationship Id="rId1" Target="../slideLayouts/slideLayout8.xml" Type="http://schemas.openxmlformats.org/officeDocument/2006/relationships/slideLayout"/>
<Relationship Id="rId2" Target="../notesSlides/notesSlide26.xml" Type="http://schemas.openxmlformats.org/officeDocument/2006/relationships/notesSlide"/>
</Relationships>

</file>

<file path=ppt/slides/_rels/slide27.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27.xml" Type="http://schemas.openxmlformats.org/officeDocument/2006/relationships/notesSlide"/>
<Relationship Id="rId3" Target="http://www.merriam-webster.com/dictionary/analysis" TargetMode="External" Type="http://schemas.openxmlformats.org/officeDocument/2006/relationships/hyperlink"/>
<Relationship Id="rId4" Target="https://www.cms.gov/" TargetMode="External" Type="http://schemas.openxmlformats.org/officeDocument/2006/relationships/hyperlink"/>
<Relationship Id="rId5" Target="http://edocket.access.gpo.gov/2010/pdf/2010-32861.pdf" TargetMode="External" Type="http://schemas.openxmlformats.org/officeDocument/2006/relationships/hyperlink"/>
<Relationship Id="rId6" Target="http://edocket.access.gpo.gov/2010/pdf/2010-17207.pdf" TargetMode="External" Type="http://schemas.openxmlformats.org/officeDocument/2006/relationships/hyperlink"/>
<Relationship Id="rId7" Target="http://www.cms.gov/EHRIncentivePrograms/Downloads/1_CPOE_for_Medication_Orders.pdf" TargetMode="External" Type="http://schemas.openxmlformats.org/officeDocument/2006/relationships/hyperlink"/>
<Relationship Id="rId8" Target="http://www.cms.gov/EHRIncentivePrograms/Downloads/3_Maintain_Problem_ListEP.pdf" TargetMode="External" Type="http://schemas.openxmlformats.org/officeDocument/2006/relationships/hyperlink"/>
</Relationships>

</file>

<file path=ppt/slides/_rels/slide28.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28.xml" Type="http://schemas.openxmlformats.org/officeDocument/2006/relationships/notesSlide"/>
<Relationship Id="rId3" Target="http://asq.org/glossary/p.html" TargetMode="External" Type="http://schemas.openxmlformats.org/officeDocument/2006/relationships/hyperlink"/>
<Relationship Id="rId4" Target="http://www.merriam-webster.com/dictionary/process" TargetMode="External" Type="http://schemas.openxmlformats.org/officeDocument/2006/relationships/hyperlink"/>
<Relationship Id="rId5" Target="http://www.merriam-webster.com/dictionary/redesign" TargetMode="External" Type="http://schemas.openxmlformats.org/officeDocument/2006/relationships/hyperlink"/>
<Relationship Id="rId6" Target="http://en.wikipedia.org/wiki/Workflow" TargetMode="External" Type="http://schemas.openxmlformats.org/officeDocument/2006/relationships/hyperlink"/>
<Relationship Id="rId7" Target="http://www.wordreference.com/definition/workflow" TargetMode="External" Type="http://schemas.openxmlformats.org/officeDocument/2006/relationships/hyperlink"/>
</Relationships>

</file>

<file path=ppt/slides/_rels/slide29.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29.xml" Type="http://schemas.openxmlformats.org/officeDocument/2006/relationships/notesSlide"/>
<Relationship Id="rId3" Target="http://commons.wikimedia.org/wiki/File:Doctor's_Office_in_New_Orleans.jpg" TargetMode="External" Type="http://schemas.openxmlformats.org/officeDocument/2006/relationships/hyperlink"/>
<Relationship Id="rId4" Target="http://www.cms.gov/" TargetMode="External" Type="http://schemas.openxmlformats.org/officeDocument/2006/relationships/hyperlink"/>
<Relationship Id="rId5" Target="http://www.nap.edu/catalog.php?record_id=9728" TargetMode="External" Type="http://schemas.openxmlformats.org/officeDocument/2006/relationships/hyperlink"/>
<Relationship Id="rId6" Target="http://www.nap.edu/catalog.php?record_id=10027" TargetMode="External" Type="http://schemas.openxmlformats.org/officeDocument/2006/relationships/hyperlink"/>
<Relationship Id="rId7" Target="http://www.nap.edu/catalog.php?record_id=12572" TargetMode="External" Type="http://schemas.openxmlformats.org/officeDocument/2006/relationships/hyperlink"/>
<Relationship Id="rId8" Target="https://www.cms.gov/" TargetMode="External" Type="http://schemas.openxmlformats.org/officeDocument/2006/relationships/hyperlink"/>
</Relationships>

</file>

<file path=ppt/slides/_rels/slide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3.xml" Type="http://schemas.openxmlformats.org/officeDocument/2006/relationships/notesSlide"/>
</Relationships>

</file>

<file path=ppt/slides/_rels/slide30.xml.rels><?xml version="1.0" encoding="UTF-8" standalone="no"?>
<Relationships xmlns="http://schemas.openxmlformats.org/package/2006/relationships">
<Relationship Id="rId1" Target="../tags/tag2.xml" Type="http://schemas.openxmlformats.org/officeDocument/2006/relationships/tags"/>
<Relationship Id="rId2" Target="../slideLayouts/slideLayout10.xml" Type="http://schemas.openxmlformats.org/officeDocument/2006/relationships/slideLayout"/>
<Relationship Id="rId3" Target="../notesSlides/notesSlide30.xml" Type="http://schemas.openxmlformats.org/officeDocument/2006/relationships/notesSlide"/>
</Relationships>

</file>

<file path=ppt/slides/_rels/slide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4.xml" Type="http://schemas.openxmlformats.org/officeDocument/2006/relationships/notesSlide"/>
</Relationships>

</file>

<file path=ppt/slides/_rels/slide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5.xml" Type="http://schemas.openxmlformats.org/officeDocument/2006/relationships/notesSlide"/>
</Relationships>

</file>

<file path=ppt/slides/_rels/slide6.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6.xml" Type="http://schemas.openxmlformats.org/officeDocument/2006/relationships/notesSlide"/>
</Relationships>

</file>

<file path=ppt/slides/_rels/slide7.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7.xml" Type="http://schemas.openxmlformats.org/officeDocument/2006/relationships/notesSlide"/>
</Relationships>

</file>

<file path=ppt/slides/_rels/slide8.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8.xml" Type="http://schemas.openxmlformats.org/officeDocument/2006/relationships/notesSlide"/>
</Relationships>

</file>

<file path=ppt/slides/_rels/slide9.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9.xml" Type="http://schemas.openxmlformats.org/officeDocument/2006/relationships/notesSlid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z="3600" dirty="0" smtClean="0">
                <a:ea typeface="MS PGothic" panose="020B0600070205080204" pitchFamily="34" charset="-128"/>
              </a:rPr>
              <a:t>Health Care Workflow Process Improvement</a:t>
            </a:r>
            <a:endParaRPr lang="en-US" altLang="en-US" dirty="0">
              <a:ea typeface="MS PGothic" panose="020B0600070205080204" pitchFamily="34" charset="-128"/>
            </a:endParaRPr>
          </a:p>
        </p:txBody>
      </p:sp>
      <p:sp>
        <p:nvSpPr>
          <p:cNvPr id="12291" name="Text Placeholder 2"/>
          <p:cNvSpPr>
            <a:spLocks noGrp="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altLang="en-US" sz="2800" dirty="0" smtClean="0">
                <a:ea typeface="MS PGothic" panose="020B0600070205080204" pitchFamily="34" charset="-128"/>
              </a:rPr>
              <a:t>Concepts of Workflow Process Improvement</a:t>
            </a:r>
            <a:endParaRPr lang="en-US" altLang="en-US" sz="2800" dirty="0">
              <a:ea typeface="MS PGothic" panose="020B0600070205080204" pitchFamily="34" charset="-128"/>
            </a:endParaRPr>
          </a:p>
        </p:txBody>
      </p:sp>
      <p:sp>
        <p:nvSpPr>
          <p:cNvPr id="12292"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dirty="0"/>
              <a:t>Lecture a</a:t>
            </a:r>
          </a:p>
        </p:txBody>
      </p:sp>
      <p:sp>
        <p:nvSpPr>
          <p:cNvPr id="12293" name="Text Placeholder 4"/>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dirty="0"/>
              <a:t>This material (</a:t>
            </a:r>
            <a:r>
              <a:rPr lang="en-US" altLang="en-US" sz="1000" dirty="0">
                <a:ea typeface="Calibri" panose="020F0502020204030204" pitchFamily="34" charset="0"/>
                <a:cs typeface="Arial" panose="020B0604020202020204" pitchFamily="34" charset="0"/>
              </a:rPr>
              <a:t>Comp </a:t>
            </a:r>
            <a:r>
              <a:rPr lang="en-US" altLang="en-US" sz="1000" dirty="0" smtClean="0">
                <a:ea typeface="Calibri" panose="020F0502020204030204" pitchFamily="34" charset="0"/>
                <a:cs typeface="Arial" panose="020B0604020202020204" pitchFamily="34" charset="0"/>
              </a:rPr>
              <a:t>10 </a:t>
            </a:r>
            <a:r>
              <a:rPr lang="en-US" altLang="en-US" sz="1000" dirty="0">
                <a:ea typeface="Calibri" panose="020F0502020204030204" pitchFamily="34" charset="0"/>
                <a:cs typeface="Arial" panose="020B0604020202020204" pitchFamily="34" charset="0"/>
              </a:rPr>
              <a:t>Unit 1</a:t>
            </a:r>
            <a:r>
              <a:rPr lang="en-US" sz="1000" dirty="0"/>
              <a:t>) 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a:rPr>
              <a:t>http://</a:t>
            </a:r>
            <a:r>
              <a:rPr lang="en-US" sz="1000" u="sng" dirty="0">
                <a:hlinkClick r:id="rId3" tooltip="Creative Commons Attribution-NonCommercial-ShareAlike 4.0 International License"/>
              </a:rPr>
              <a:t>creativecommons.org/licenses/by-nc-sa/4.0</a:t>
            </a:r>
            <a:r>
              <a:rPr lang="en-US" sz="1000" u="sng" dirty="0">
                <a:hlinkClick r:id="rId3"/>
              </a:rPr>
              <a:t>/</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p:cNvSpPr>
            <a:spLocks noGrp="1"/>
          </p:cNvSpPr>
          <p:nvPr>
            <p:ph type="title"/>
          </p:nvPr>
        </p:nvSpPr>
        <p:spPr/>
        <p:txBody>
          <a:bodyPr/>
          <a:lstStyle/>
          <a:p>
            <a:r>
              <a:rPr lang="en-US" altLang="en-US">
                <a:ea typeface="MS PGothic" panose="020B0600070205080204" pitchFamily="34" charset="-128"/>
              </a:rPr>
              <a:t>Example: Clinical Processes</a:t>
            </a:r>
          </a:p>
        </p:txBody>
      </p:sp>
      <p:sp>
        <p:nvSpPr>
          <p:cNvPr id="21507" name="Content"/>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sz="2800" dirty="0"/>
              <a:t>Think about your last visit to your provider. If you could break the visit up into clinical processes, what would they be?</a:t>
            </a:r>
          </a:p>
          <a:p>
            <a:pPr marL="0" indent="0">
              <a:buFont typeface="Arial" panose="020B0604020202020204" pitchFamily="34" charset="0"/>
              <a:buNone/>
            </a:pPr>
            <a:endParaRPr lang="en-US" altLang="en-US" sz="1400" dirty="0"/>
          </a:p>
        </p:txBody>
      </p:sp>
      <p:sp>
        <p:nvSpPr>
          <p:cNvPr id="4" name="Text Placeholder"/>
          <p:cNvSpPr>
            <a:spLocks noGrp="1"/>
          </p:cNvSpPr>
          <p:nvPr>
            <p:ph type="body" sz="quarter" idx="32"/>
          </p:nvPr>
        </p:nvSpPr>
        <p:spPr>
          <a:xfrm>
            <a:off x="4928191" y="6162631"/>
            <a:ext cx="3438723" cy="533400"/>
          </a:xfrm>
        </p:spPr>
        <p:txBody>
          <a:bodyPr/>
          <a:lstStyle/>
          <a:p>
            <a:r>
              <a:rPr lang="en-US" altLang="en-US" dirty="0"/>
              <a:t>(Everson, 2011</a:t>
            </a:r>
            <a:r>
              <a:rPr lang="en-US" altLang="en-US" dirty="0" smtClean="0"/>
              <a:t>)</a:t>
            </a:r>
            <a:endParaRPr lang="en-US" altLang="en-US" dirty="0"/>
          </a:p>
        </p:txBody>
      </p:sp>
      <p:sp>
        <p:nvSpPr>
          <p:cNvPr id="21508" name="Slide Number Placeholder"/>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BF3A3AC3-0710-4CB7-9E9E-C8CCFC33A5AD}" type="slidenum">
              <a:rPr lang="en-US" altLang="en-US">
                <a:solidFill>
                  <a:srgbClr val="898989"/>
                </a:solidFill>
              </a:rPr>
              <a:pPr eaLnBrk="1" hangingPunct="1"/>
              <a:t>10</a:t>
            </a:fld>
            <a:endParaRPr lang="en-US" altLang="en-US">
              <a:solidFill>
                <a:srgbClr val="898989"/>
              </a:solidFill>
            </a:endParaRPr>
          </a:p>
        </p:txBody>
      </p:sp>
      <p:pic>
        <p:nvPicPr>
          <p:cNvPr id="21511" name="Picture" descr="Photograph of a modern and clean examination room in a doctor’s office showing sink with vanity, wall cabinet and a new computer work station&#10;&#10;Citation: (Everson, 2011)&#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661317"/>
            <a:ext cx="3145333" cy="4193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ea typeface="MS PGothic" panose="020B0600070205080204" pitchFamily="34" charset="-128"/>
              </a:rPr>
              <a:t>Common Clinical </a:t>
            </a:r>
            <a:r>
              <a:rPr lang="en-US" altLang="en-US" dirty="0">
                <a:ea typeface="MS PGothic" panose="020B0600070205080204" pitchFamily="34" charset="-128"/>
              </a:rPr>
              <a:t>Processes</a:t>
            </a:r>
          </a:p>
        </p:txBody>
      </p:sp>
      <p:sp>
        <p:nvSpPr>
          <p:cNvPr id="3" name="Content Placeholder 2"/>
          <p:cNvSpPr>
            <a:spLocks noGrp="1"/>
          </p:cNvSpPr>
          <p:nvPr>
            <p:ph sz="quarter" idx="14"/>
          </p:nvPr>
        </p:nvSpPr>
        <p:spPr/>
        <p:txBody>
          <a:bodyPr>
            <a:normAutofit fontScale="77500" lnSpcReduction="20000"/>
          </a:bodyPr>
          <a:lstStyle/>
          <a:p>
            <a:pPr marL="0" indent="0">
              <a:buFont typeface="Arial" panose="020B0604020202020204" pitchFamily="34" charset="0"/>
              <a:buNone/>
              <a:defRPr/>
            </a:pPr>
            <a:r>
              <a:rPr lang="en-US" sz="3000" dirty="0">
                <a:ea typeface="+mn-ea"/>
              </a:rPr>
              <a:t>You might have </a:t>
            </a:r>
            <a:r>
              <a:rPr lang="en-US" sz="3000" dirty="0" smtClean="0"/>
              <a:t>considered</a:t>
            </a:r>
            <a:r>
              <a:rPr lang="en-US" sz="3000" dirty="0" smtClean="0">
                <a:ea typeface="+mn-ea"/>
              </a:rPr>
              <a:t>:</a:t>
            </a:r>
            <a:endParaRPr lang="en-US" sz="3000" dirty="0">
              <a:ea typeface="+mn-ea"/>
            </a:endParaRPr>
          </a:p>
          <a:p>
            <a:pPr>
              <a:defRPr/>
            </a:pPr>
            <a:r>
              <a:rPr lang="en-US" sz="3000" dirty="0">
                <a:ea typeface="+mn-ea"/>
              </a:rPr>
              <a:t>Patient registration / intake / payment</a:t>
            </a:r>
          </a:p>
          <a:p>
            <a:pPr>
              <a:defRPr/>
            </a:pPr>
            <a:r>
              <a:rPr lang="en-US" sz="3000" dirty="0">
                <a:ea typeface="+mn-ea"/>
              </a:rPr>
              <a:t>Waiting to be seen</a:t>
            </a:r>
          </a:p>
          <a:p>
            <a:pPr>
              <a:defRPr/>
            </a:pPr>
            <a:r>
              <a:rPr lang="en-US" sz="3000" dirty="0">
                <a:ea typeface="+mn-ea"/>
              </a:rPr>
              <a:t>Information checking / gathering</a:t>
            </a:r>
          </a:p>
          <a:p>
            <a:pPr>
              <a:defRPr/>
            </a:pPr>
            <a:r>
              <a:rPr lang="en-US" sz="3000" dirty="0">
                <a:ea typeface="+mn-ea"/>
              </a:rPr>
              <a:t>Checking vital signs</a:t>
            </a:r>
          </a:p>
          <a:p>
            <a:pPr>
              <a:defRPr/>
            </a:pPr>
            <a:r>
              <a:rPr lang="en-US" sz="3000" dirty="0">
                <a:ea typeface="+mn-ea"/>
              </a:rPr>
              <a:t>Visit with the clinician</a:t>
            </a:r>
          </a:p>
          <a:p>
            <a:pPr lvl="1">
              <a:defRPr/>
            </a:pPr>
            <a:r>
              <a:rPr lang="en-US" sz="3000" dirty="0">
                <a:ea typeface="+mn-ea"/>
              </a:rPr>
              <a:t>Ordering tests</a:t>
            </a:r>
          </a:p>
          <a:p>
            <a:pPr lvl="1">
              <a:defRPr/>
            </a:pPr>
            <a:r>
              <a:rPr lang="en-US" sz="3000" dirty="0">
                <a:ea typeface="+mn-ea"/>
              </a:rPr>
              <a:t>Diagnosis</a:t>
            </a:r>
          </a:p>
          <a:p>
            <a:pPr lvl="1">
              <a:defRPr/>
            </a:pPr>
            <a:r>
              <a:rPr lang="en-US" sz="3000" dirty="0">
                <a:ea typeface="+mn-ea"/>
              </a:rPr>
              <a:t>Writing prescriptions</a:t>
            </a:r>
          </a:p>
          <a:p>
            <a:pPr>
              <a:defRPr/>
            </a:pPr>
            <a:r>
              <a:rPr lang="en-US" sz="3000" dirty="0">
                <a:ea typeface="+mn-ea"/>
              </a:rPr>
              <a:t>Drawing blood</a:t>
            </a:r>
          </a:p>
          <a:p>
            <a:pPr>
              <a:defRPr/>
            </a:pPr>
            <a:r>
              <a:rPr lang="en-US" sz="3000" dirty="0">
                <a:ea typeface="+mn-ea"/>
              </a:rPr>
              <a:t>Referral to another provider</a:t>
            </a:r>
          </a:p>
          <a:p>
            <a:pPr>
              <a:defRPr/>
            </a:pPr>
            <a:r>
              <a:rPr lang="en-US" sz="3000" dirty="0">
                <a:ea typeface="+mn-ea"/>
              </a:rPr>
              <a:t>Billing</a:t>
            </a:r>
          </a:p>
          <a:p>
            <a:pPr lvl="1">
              <a:defRPr/>
            </a:pPr>
            <a:endParaRPr lang="en-US" sz="2000" dirty="0">
              <a:ea typeface="+mn-ea"/>
            </a:endParaRPr>
          </a:p>
        </p:txBody>
      </p:sp>
      <p:sp>
        <p:nvSpPr>
          <p:cNvPr id="2253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A26C63DA-E4FE-496E-8DCF-545572160FAB}"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ea typeface="MS PGothic" panose="020B0600070205080204" pitchFamily="34" charset="-128"/>
              </a:rPr>
              <a:t>Data and Information Flow</a:t>
            </a:r>
          </a:p>
        </p:txBody>
      </p:sp>
      <p:sp>
        <p:nvSpPr>
          <p:cNvPr id="3" name="Content Placeholder 2"/>
          <p:cNvSpPr>
            <a:spLocks noGrp="1"/>
          </p:cNvSpPr>
          <p:nvPr>
            <p:ph sz="quarter" idx="14"/>
          </p:nvPr>
        </p:nvSpPr>
        <p:spPr/>
        <p:txBody>
          <a:bodyPr/>
          <a:lstStyle/>
          <a:p>
            <a:pPr marL="0" indent="0">
              <a:buFont typeface="Arial" panose="020B0604020202020204" pitchFamily="34" charset="0"/>
              <a:buNone/>
              <a:defRPr/>
            </a:pPr>
            <a:r>
              <a:rPr lang="en-US" dirty="0">
                <a:ea typeface="+mn-ea"/>
              </a:rPr>
              <a:t>The steps or path by which data are moved through a work process or a system or some combination of both, including the order of steps, and operations performed on the </a:t>
            </a:r>
            <a:r>
              <a:rPr lang="en-US" dirty="0" smtClean="0">
                <a:ea typeface="+mn-ea"/>
              </a:rPr>
              <a:t>data (or information).</a:t>
            </a:r>
            <a:endParaRPr lang="en-US" dirty="0">
              <a:ea typeface="+mn-ea"/>
            </a:endParaRPr>
          </a:p>
          <a:p>
            <a:pPr>
              <a:defRPr/>
            </a:pPr>
            <a:endParaRPr lang="en-US" dirty="0">
              <a:ea typeface="+mn-ea"/>
            </a:endParaRPr>
          </a:p>
        </p:txBody>
      </p:sp>
      <p:sp>
        <p:nvSpPr>
          <p:cNvPr id="2355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959E2E2E-2B87-46DC-8F46-44AB9C507109}"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ea typeface="MS PGothic" panose="020B0600070205080204" pitchFamily="34" charset="-128"/>
              </a:rPr>
              <a:t>Health Care </a:t>
            </a:r>
            <a:r>
              <a:rPr lang="en-US" altLang="en-US" dirty="0">
                <a:ea typeface="MS PGothic" panose="020B0600070205080204" pitchFamily="34" charset="-128"/>
              </a:rPr>
              <a:t>Workflow </a:t>
            </a:r>
            <a:r>
              <a:rPr lang="en-US" altLang="en-US" dirty="0" smtClean="0">
                <a:ea typeface="MS PGothic" panose="020B0600070205080204" pitchFamily="34" charset="-128"/>
              </a:rPr>
              <a:t>Specialist</a:t>
            </a:r>
            <a:endParaRPr lang="en-US" altLang="en-US" dirty="0">
              <a:ea typeface="MS PGothic" panose="020B0600070205080204" pitchFamily="34" charset="-128"/>
            </a:endParaRPr>
          </a:p>
        </p:txBody>
      </p:sp>
      <p:sp>
        <p:nvSpPr>
          <p:cNvPr id="2457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609600" indent="-609600" eaLnBrk="1" hangingPunct="1">
              <a:buFontTx/>
              <a:buNone/>
            </a:pPr>
            <a:r>
              <a:rPr lang="en-US" altLang="en-US"/>
              <a:t>Uses knowledge and understanding of</a:t>
            </a:r>
          </a:p>
          <a:p>
            <a:pPr marL="1009650" lvl="1" indent="-609600" eaLnBrk="1" hangingPunct="1">
              <a:buFontTx/>
              <a:buAutoNum type="arabicPeriod"/>
            </a:pPr>
            <a:r>
              <a:rPr lang="en-US" altLang="en-US"/>
              <a:t>An organization</a:t>
            </a:r>
            <a:r>
              <a:rPr lang="ja-JP" altLang="en-US"/>
              <a:t>’</a:t>
            </a:r>
            <a:r>
              <a:rPr lang="en-US" altLang="ja-JP"/>
              <a:t>s objectives, structure and procedures, and</a:t>
            </a:r>
          </a:p>
          <a:p>
            <a:pPr marL="1009650" lvl="1" indent="-609600" eaLnBrk="1" hangingPunct="1">
              <a:buFontTx/>
              <a:buAutoNum type="arabicPeriod"/>
            </a:pPr>
            <a:r>
              <a:rPr lang="en-US" altLang="en-US"/>
              <a:t>Information technology </a:t>
            </a:r>
          </a:p>
          <a:p>
            <a:pPr marL="609600" indent="-609600" eaLnBrk="1" hangingPunct="1">
              <a:buFontTx/>
              <a:buNone/>
            </a:pPr>
            <a:r>
              <a:rPr lang="en-US" altLang="en-US"/>
              <a:t>to improve an organization</a:t>
            </a:r>
            <a:r>
              <a:rPr lang="ja-JP" altLang="en-US"/>
              <a:t>’</a:t>
            </a:r>
            <a:r>
              <a:rPr lang="en-US" altLang="ja-JP"/>
              <a:t>s operations</a:t>
            </a:r>
            <a:endParaRPr lang="en-US" altLang="en-US"/>
          </a:p>
        </p:txBody>
      </p:sp>
      <p:sp>
        <p:nvSpPr>
          <p:cNvPr id="2458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6E1939B6-A359-4B7A-B995-14757ABA1312}"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ea typeface="MS PGothic" panose="020B0600070205080204" pitchFamily="34" charset="-128"/>
              </a:rPr>
              <a:t>Process Analysis Part of the Role</a:t>
            </a:r>
          </a:p>
        </p:txBody>
      </p:sp>
      <p:sp>
        <p:nvSpPr>
          <p:cNvPr id="3" name="Content Placeholder 2"/>
          <p:cNvSpPr>
            <a:spLocks noGrp="1"/>
          </p:cNvSpPr>
          <p:nvPr>
            <p:ph sz="quarter" idx="14"/>
          </p:nvPr>
        </p:nvSpPr>
        <p:spPr/>
        <p:txBody>
          <a:bodyPr/>
          <a:lstStyle/>
          <a:p>
            <a:pPr marL="609600" indent="-609600" eaLnBrk="1" hangingPunct="1">
              <a:defRPr/>
            </a:pPr>
            <a:r>
              <a:rPr lang="en-US" sz="3600" dirty="0">
                <a:ea typeface="+mn-ea"/>
              </a:rPr>
              <a:t>Describe the Dance</a:t>
            </a:r>
          </a:p>
          <a:p>
            <a:pPr marL="609600" indent="-609600" eaLnBrk="1" hangingPunct="1">
              <a:defRPr/>
            </a:pPr>
            <a:r>
              <a:rPr lang="en-US" sz="3600" dirty="0">
                <a:ea typeface="+mn-ea"/>
              </a:rPr>
              <a:t>Overcome communications problems in analysis</a:t>
            </a:r>
          </a:p>
          <a:p>
            <a:pPr lvl="2" eaLnBrk="1" hangingPunct="1">
              <a:buFont typeface="Arial" panose="020B0604020202020204" pitchFamily="34" charset="0"/>
              <a:buChar char="–"/>
              <a:defRPr/>
            </a:pPr>
            <a:r>
              <a:rPr lang="en-US" sz="2800" dirty="0">
                <a:ea typeface="+mn-ea"/>
              </a:rPr>
              <a:t> Natural difficulty in describing procedure</a:t>
            </a:r>
          </a:p>
          <a:p>
            <a:pPr lvl="2" eaLnBrk="1" hangingPunct="1">
              <a:buFont typeface="Arial" panose="020B0604020202020204" pitchFamily="34" charset="0"/>
              <a:buChar char="–"/>
              <a:defRPr/>
            </a:pPr>
            <a:r>
              <a:rPr lang="en-US" sz="2800" dirty="0">
                <a:ea typeface="+mn-ea"/>
              </a:rPr>
              <a:t> Inappropriateness of narrative text for    </a:t>
            </a:r>
          </a:p>
          <a:p>
            <a:pPr marL="914400" lvl="2" indent="0" eaLnBrk="1" hangingPunct="1">
              <a:buFontTx/>
              <a:buNone/>
              <a:defRPr/>
            </a:pPr>
            <a:r>
              <a:rPr lang="en-US" sz="2800" dirty="0">
                <a:ea typeface="+mn-ea"/>
              </a:rPr>
              <a:t>   describing procedures </a:t>
            </a:r>
          </a:p>
          <a:p>
            <a:pPr lvl="2" eaLnBrk="1" hangingPunct="1">
              <a:buFont typeface="Arial" panose="020B0604020202020204" pitchFamily="34" charset="0"/>
              <a:buChar char="–"/>
              <a:defRPr/>
            </a:pPr>
            <a:r>
              <a:rPr lang="en-US" sz="2800" dirty="0">
                <a:ea typeface="+mn-ea"/>
              </a:rPr>
              <a:t> Lack of common language between the  </a:t>
            </a:r>
          </a:p>
          <a:p>
            <a:pPr marL="914400" lvl="2" indent="0" eaLnBrk="1" hangingPunct="1">
              <a:buFontTx/>
              <a:buNone/>
              <a:defRPr/>
            </a:pPr>
            <a:r>
              <a:rPr lang="en-US" sz="2800" dirty="0">
                <a:ea typeface="+mn-ea"/>
              </a:rPr>
              <a:t>    user and analyst</a:t>
            </a:r>
          </a:p>
          <a:p>
            <a:pPr>
              <a:defRPr/>
            </a:pPr>
            <a:endParaRPr lang="en-US" dirty="0">
              <a:ea typeface="+mn-ea"/>
            </a:endParaRPr>
          </a:p>
        </p:txBody>
      </p:sp>
      <p:sp>
        <p:nvSpPr>
          <p:cNvPr id="2662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B915B8B3-2776-4275-81F1-4F364CE72D9B}"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ea typeface="MS PGothic" panose="020B0600070205080204" pitchFamily="34" charset="-128"/>
              </a:rPr>
              <a:t>Process Analysis Skills</a:t>
            </a:r>
          </a:p>
        </p:txBody>
      </p:sp>
      <p:sp>
        <p:nvSpPr>
          <p:cNvPr id="2765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Knowledge of data and data system concepts</a:t>
            </a:r>
          </a:p>
          <a:p>
            <a:pPr eaLnBrk="1" hangingPunct="1"/>
            <a:r>
              <a:rPr lang="en-US" altLang="en-US"/>
              <a:t>Knowledge of clinical workflow concepts </a:t>
            </a:r>
          </a:p>
          <a:p>
            <a:pPr eaLnBrk="1" hangingPunct="1"/>
            <a:r>
              <a:rPr lang="en-US" altLang="en-US"/>
              <a:t>Able to communicate such concepts</a:t>
            </a:r>
          </a:p>
          <a:p>
            <a:pPr eaLnBrk="1" hangingPunct="1"/>
            <a:r>
              <a:rPr lang="en-US" altLang="en-US"/>
              <a:t>Able to identify problem areas</a:t>
            </a:r>
          </a:p>
        </p:txBody>
      </p:sp>
      <p:sp>
        <p:nvSpPr>
          <p:cNvPr id="2765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508F3B5E-500C-48B1-B9EB-D07357503CFC}"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ea typeface="MS PGothic" panose="020B0600070205080204" pitchFamily="34" charset="-128"/>
              </a:rPr>
              <a:t>Process </a:t>
            </a:r>
            <a:r>
              <a:rPr lang="en-US" altLang="en-US" dirty="0" smtClean="0">
                <a:ea typeface="MS PGothic" panose="020B0600070205080204" pitchFamily="34" charset="-128"/>
              </a:rPr>
              <a:t>Redesign Role and Skills</a:t>
            </a:r>
            <a:endParaRPr lang="en-US" altLang="en-US" dirty="0">
              <a:ea typeface="MS PGothic" panose="020B0600070205080204" pitchFamily="34" charset="-128"/>
            </a:endParaRPr>
          </a:p>
        </p:txBody>
      </p:sp>
      <p:sp>
        <p:nvSpPr>
          <p:cNvPr id="2867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Role</a:t>
            </a:r>
          </a:p>
          <a:p>
            <a:pPr lvl="1" eaLnBrk="1" hangingPunct="1"/>
            <a:r>
              <a:rPr lang="en-US" altLang="en-US"/>
              <a:t>Choreographing a new dance between humans, information, and computers</a:t>
            </a:r>
          </a:p>
          <a:p>
            <a:pPr eaLnBrk="1" hangingPunct="1"/>
            <a:r>
              <a:rPr lang="en-US" altLang="en-US"/>
              <a:t>Skills</a:t>
            </a:r>
          </a:p>
          <a:p>
            <a:pPr lvl="1" eaLnBrk="1" hangingPunct="1"/>
            <a:r>
              <a:rPr lang="en-US" altLang="en-US"/>
              <a:t>Ability to combine organizational knowledge and technology to create a better way</a:t>
            </a:r>
          </a:p>
          <a:p>
            <a:endParaRPr lang="en-US" altLang="en-US"/>
          </a:p>
        </p:txBody>
      </p:sp>
      <p:sp>
        <p:nvSpPr>
          <p:cNvPr id="2867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4E9683A8-A869-453C-A118-46299BEB1060}"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a:ea typeface="MS PGothic" panose="020B0600070205080204" pitchFamily="34" charset="-128"/>
              </a:rPr>
              <a:t>Why is Health Care </a:t>
            </a:r>
            <a:r>
              <a:rPr lang="en-US" altLang="en-US" dirty="0" smtClean="0">
                <a:ea typeface="MS PGothic" panose="020B0600070205080204" pitchFamily="34" charset="-128"/>
              </a:rPr>
              <a:t>Workflow </a:t>
            </a:r>
            <a:r>
              <a:rPr lang="en-US" altLang="en-US" dirty="0">
                <a:ea typeface="MS PGothic" panose="020B0600070205080204" pitchFamily="34" charset="-128"/>
              </a:rPr>
              <a:t>Analysis and Redesign Important?</a:t>
            </a:r>
          </a:p>
        </p:txBody>
      </p:sp>
      <p:pic>
        <p:nvPicPr>
          <p:cNvPr id="29699" name="Content Placeholder 7" descr="Images of three book covers: To Err is Human, Crossing Quality Chasm, and Computational Tech for Effective Healthcare.&#10;&#10;"/>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bwMode="auto">
          <a:xfrm>
            <a:off x="1993455" y="1776984"/>
            <a:ext cx="969264" cy="42184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32"/>
          </p:nvPr>
        </p:nvSpPr>
        <p:spPr>
          <a:xfrm>
            <a:off x="457200" y="6096000"/>
            <a:ext cx="5715002" cy="640080"/>
          </a:xfrm>
        </p:spPr>
        <p:txBody>
          <a:bodyPr/>
          <a:lstStyle/>
          <a:p>
            <a:r>
              <a:rPr lang="en-US" dirty="0"/>
              <a:t>(Citation: Public domain images obtained from National </a:t>
            </a:r>
            <a:r>
              <a:rPr lang="en-US" dirty="0" smtClean="0"/>
              <a:t>Academy </a:t>
            </a:r>
            <a:r>
              <a:rPr lang="en-US" dirty="0"/>
              <a:t>Press. </a:t>
            </a:r>
            <a:r>
              <a:rPr lang="en-US" dirty="0">
                <a:hlinkClick r:id="rId4" tooltip="National Academy Press"/>
              </a:rPr>
              <a:t>http://www.nap.edu</a:t>
            </a:r>
            <a:r>
              <a:rPr lang="en-US" dirty="0" smtClean="0">
                <a:hlinkClick r:id="rId4"/>
              </a:rPr>
              <a:t>/</a:t>
            </a:r>
            <a:endParaRPr lang="en-US" dirty="0" smtClean="0"/>
          </a:p>
          <a:p>
            <a:r>
              <a:rPr lang="en-US" dirty="0" smtClean="0"/>
              <a:t>Institute </a:t>
            </a:r>
            <a:r>
              <a:rPr lang="en-US" dirty="0"/>
              <a:t>of Medicine, 2000, 2001; NRC, 2009</a:t>
            </a:r>
            <a:r>
              <a:rPr lang="en-US" dirty="0" smtClean="0"/>
              <a:t>)</a:t>
            </a:r>
            <a:endParaRPr lang="en-US" dirty="0"/>
          </a:p>
        </p:txBody>
      </p:sp>
      <p:sp>
        <p:nvSpPr>
          <p:cNvPr id="29700" name="Content Placeholder 6"/>
          <p:cNvSpPr>
            <a:spLocks noGrp="1"/>
          </p:cNvSpPr>
          <p:nvPr>
            <p:ph sz="quarter" idx="18"/>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98,000 or more people die annually in the US due to medical errors</a:t>
            </a:r>
          </a:p>
          <a:p>
            <a:pPr eaLnBrk="1" hangingPunct="1"/>
            <a:r>
              <a:rPr lang="en-US" altLang="en-US" sz="2400" dirty="0"/>
              <a:t>Lack of information and care fragmentation called out as leading contributors</a:t>
            </a:r>
          </a:p>
          <a:p>
            <a:pPr eaLnBrk="1" hangingPunct="1"/>
            <a:r>
              <a:rPr lang="en-US" altLang="en-US" sz="2400" dirty="0"/>
              <a:t>Meaningful use of Health IT will decrease this </a:t>
            </a:r>
            <a:r>
              <a:rPr lang="en-US" altLang="en-US" sz="2400" dirty="0" smtClean="0"/>
              <a:t>number</a:t>
            </a:r>
            <a:endParaRPr lang="en-US" altLang="en-US" sz="2400" dirty="0"/>
          </a:p>
        </p:txBody>
      </p:sp>
      <p:sp>
        <p:nvSpPr>
          <p:cNvPr id="29701"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2E679D59-E2A0-46A0-A8B7-E359D6C3E9DC}"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p:cNvSpPr>
            <a:spLocks noGrp="1"/>
          </p:cNvSpPr>
          <p:nvPr>
            <p:ph type="title"/>
          </p:nvPr>
        </p:nvSpPr>
        <p:spPr/>
        <p:txBody>
          <a:bodyPr/>
          <a:lstStyle/>
          <a:p>
            <a:r>
              <a:rPr lang="en-US" altLang="en-US" dirty="0">
                <a:ea typeface="MS PGothic" panose="020B0600070205080204" pitchFamily="34" charset="-128"/>
              </a:rPr>
              <a:t>Institute of Medicine (IOM)</a:t>
            </a:r>
            <a:br>
              <a:rPr lang="en-US" altLang="en-US" dirty="0">
                <a:ea typeface="MS PGothic" panose="020B0600070205080204" pitchFamily="34" charset="-128"/>
              </a:rPr>
            </a:br>
            <a:r>
              <a:rPr lang="en-US" altLang="en-US" dirty="0">
                <a:ea typeface="MS PGothic" panose="020B0600070205080204" pitchFamily="34" charset="-128"/>
              </a:rPr>
              <a:t>6 Quality Areas for Health care</a:t>
            </a:r>
          </a:p>
        </p:txBody>
      </p:sp>
      <p:sp>
        <p:nvSpPr>
          <p:cNvPr id="7" name="Content Placeholder"/>
          <p:cNvSpPr>
            <a:spLocks noGrp="1"/>
          </p:cNvSpPr>
          <p:nvPr>
            <p:ph sz="quarter" idx="14"/>
          </p:nvPr>
        </p:nvSpPr>
        <p:spPr/>
        <p:txBody>
          <a:bodyPr/>
          <a:lstStyle/>
          <a:p>
            <a:pPr marL="609600" indent="-609600" eaLnBrk="1" hangingPunct="1">
              <a:buFontTx/>
              <a:buAutoNum type="arabicPeriod"/>
              <a:defRPr/>
            </a:pPr>
            <a:r>
              <a:rPr lang="en-US" dirty="0">
                <a:ea typeface="+mn-ea"/>
              </a:rPr>
              <a:t>Safe</a:t>
            </a:r>
          </a:p>
          <a:p>
            <a:pPr marL="609600" indent="-609600" eaLnBrk="1" hangingPunct="1">
              <a:buFontTx/>
              <a:buAutoNum type="arabicPeriod"/>
              <a:defRPr/>
            </a:pPr>
            <a:r>
              <a:rPr lang="en-US" dirty="0">
                <a:ea typeface="+mn-ea"/>
              </a:rPr>
              <a:t>Effective</a:t>
            </a:r>
          </a:p>
          <a:p>
            <a:pPr marL="609600" indent="-609600" eaLnBrk="1" hangingPunct="1">
              <a:buFontTx/>
              <a:buAutoNum type="arabicPeriod"/>
              <a:defRPr/>
            </a:pPr>
            <a:r>
              <a:rPr lang="en-US" dirty="0">
                <a:ea typeface="+mn-ea"/>
              </a:rPr>
              <a:t>Efficient</a:t>
            </a:r>
          </a:p>
          <a:p>
            <a:pPr marL="609600" indent="-609600" eaLnBrk="1" hangingPunct="1">
              <a:buFontTx/>
              <a:buAutoNum type="arabicPeriod"/>
              <a:defRPr/>
            </a:pPr>
            <a:r>
              <a:rPr lang="en-US" dirty="0">
                <a:ea typeface="+mn-ea"/>
              </a:rPr>
              <a:t>Timely</a:t>
            </a:r>
          </a:p>
          <a:p>
            <a:pPr marL="609600" indent="-609600" eaLnBrk="1" hangingPunct="1">
              <a:buFontTx/>
              <a:buAutoNum type="arabicPeriod"/>
              <a:defRPr/>
            </a:pPr>
            <a:r>
              <a:rPr lang="en-US" dirty="0">
                <a:ea typeface="+mn-ea"/>
              </a:rPr>
              <a:t>Patient centered</a:t>
            </a:r>
          </a:p>
          <a:p>
            <a:pPr marL="609600" indent="-609600" eaLnBrk="1" hangingPunct="1">
              <a:buFontTx/>
              <a:buAutoNum type="arabicPeriod"/>
              <a:defRPr/>
            </a:pPr>
            <a:r>
              <a:rPr lang="en-US" dirty="0">
                <a:ea typeface="+mn-ea"/>
              </a:rPr>
              <a:t>Equitable</a:t>
            </a:r>
          </a:p>
          <a:p>
            <a:pPr>
              <a:defRPr/>
            </a:pPr>
            <a:endParaRPr lang="en-US" dirty="0">
              <a:ea typeface="+mn-ea"/>
            </a:endParaRPr>
          </a:p>
        </p:txBody>
      </p:sp>
      <p:pic>
        <p:nvPicPr>
          <p:cNvPr id="9" name="Picture" descr="Image of Crossing Quality Chasm book cover.&#10;&#10;(Institute of Medicine, 2001)"/>
          <p:cNvPicPr>
            <a:picLocks noGrp="1" noChangeAspect="1" noChangeArrowheads="1"/>
          </p:cNvPicPr>
          <p:nvPr>
            <p:ph sz="quarter" idx="18"/>
          </p:nvPr>
        </p:nvPicPr>
        <p:blipFill>
          <a:blip r:embed="rId3">
            <a:extLst>
              <a:ext uri="{28A0092B-C50C-407E-A947-70E740481C1C}">
                <a14:useLocalDpi xmlns:a14="http://schemas.microsoft.com/office/drawing/2010/main" val="0"/>
              </a:ext>
            </a:extLst>
          </a:blip>
          <a:stretch>
            <a:fillRect/>
          </a:stretch>
        </p:blipFill>
        <p:spPr bwMode="auto">
          <a:xfrm>
            <a:off x="5142836" y="1600200"/>
            <a:ext cx="3052502" cy="4572000"/>
          </a:xfrm>
          <a:prstGeom prst="rect">
            <a:avLst/>
          </a:prstGeom>
          <a:noFill/>
          <a:extLst>
            <a:ext uri="{909E8E84-426E-40DD-AFC4-6F175D3DCCD1}">
              <a14:hiddenFill xmlns:a14="http://schemas.microsoft.com/office/drawing/2010/main">
                <a:solidFill>
                  <a:srgbClr val="FFFFFF"/>
                </a:solidFill>
              </a14:hiddenFill>
            </a:ext>
          </a:extLst>
        </p:spPr>
      </p:pic>
      <p:sp>
        <p:nvSpPr>
          <p:cNvPr id="30728" name="TextBox"/>
          <p:cNvSpPr txBox="1">
            <a:spLocks noChangeArrowheads="1"/>
          </p:cNvSpPr>
          <p:nvPr/>
        </p:nvSpPr>
        <p:spPr bwMode="auto">
          <a:xfrm>
            <a:off x="5170130" y="6200080"/>
            <a:ext cx="3276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1200" dirty="0"/>
              <a:t>(Citation: Public domain image obtained from National </a:t>
            </a:r>
            <a:r>
              <a:rPr lang="en-US" altLang="en-US" sz="1200" dirty="0" smtClean="0"/>
              <a:t>Academy </a:t>
            </a:r>
            <a:r>
              <a:rPr lang="en-US" altLang="en-US" sz="1200" dirty="0"/>
              <a:t>Press, http://</a:t>
            </a:r>
            <a:r>
              <a:rPr lang="en-US" altLang="en-US" sz="1200" dirty="0">
                <a:hlinkClick r:id="rId4" tooltip="National Academy Press"/>
              </a:rPr>
              <a:t>www.nap.edu</a:t>
            </a:r>
            <a:r>
              <a:rPr lang="en-US" altLang="en-US" sz="1200" dirty="0"/>
              <a:t>/ Institute </a:t>
            </a:r>
            <a:r>
              <a:rPr lang="en-US" altLang="en-US" sz="1200" dirty="0" smtClean="0"/>
              <a:t>of </a:t>
            </a:r>
            <a:r>
              <a:rPr lang="en-US" altLang="en-US" sz="1200" dirty="0"/>
              <a:t>Medicine, </a:t>
            </a:r>
            <a:r>
              <a:rPr lang="en-US" altLang="en-US" sz="1200" dirty="0" smtClean="0"/>
              <a:t>2001)</a:t>
            </a:r>
            <a:endParaRPr lang="en-US" altLang="en-US" sz="800" dirty="0"/>
          </a:p>
        </p:txBody>
      </p:sp>
      <p:sp>
        <p:nvSpPr>
          <p:cNvPr id="30725" name="Slide Number Placeholder"/>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CC8E86EF-D1A8-4119-A6E6-AD7AB075535F}"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ea typeface="MS PGothic" panose="020B0600070205080204" pitchFamily="34" charset="-128"/>
              </a:rPr>
              <a:t>EHR </a:t>
            </a:r>
            <a:r>
              <a:rPr lang="en-US" altLang="en-US" dirty="0" smtClean="0">
                <a:ea typeface="MS PGothic" panose="020B0600070205080204" pitchFamily="34" charset="-128"/>
              </a:rPr>
              <a:t>Incentive Program</a:t>
            </a:r>
            <a:endParaRPr lang="en-US" altLang="en-US" dirty="0">
              <a:ea typeface="MS PGothic" panose="020B0600070205080204" pitchFamily="34" charset="-128"/>
            </a:endParaRPr>
          </a:p>
        </p:txBody>
      </p:sp>
      <p:sp>
        <p:nvSpPr>
          <p:cNvPr id="32771" name="Content Placeholder 2"/>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noAutofit/>
          </a:bodyPr>
          <a:lstStyle/>
          <a:p>
            <a:pPr eaLnBrk="1" hangingPunct="1">
              <a:defRPr/>
            </a:pPr>
            <a:r>
              <a:rPr lang="en-US" sz="2400" dirty="0" smtClean="0">
                <a:ea typeface="ＭＳ Ｐゴシック" pitchFamily="34" charset="-128"/>
              </a:rPr>
              <a:t>Using technology in meaningful way to improve quality</a:t>
            </a:r>
          </a:p>
          <a:p>
            <a:pPr eaLnBrk="1" hangingPunct="1">
              <a:defRPr/>
            </a:pPr>
            <a:r>
              <a:rPr lang="en-US" sz="2400" dirty="0" smtClean="0">
                <a:ea typeface="ＭＳ Ｐゴシック" pitchFamily="34" charset="-128"/>
              </a:rPr>
              <a:t>“Meaningful Use” coined </a:t>
            </a:r>
            <a:r>
              <a:rPr lang="en-US" sz="2400" dirty="0">
                <a:ea typeface="ＭＳ Ｐゴシック" pitchFamily="34" charset="-128"/>
              </a:rPr>
              <a:t>by the framers of the 2009 American Recovery &amp; Reinvestment Act (ARRA)</a:t>
            </a:r>
          </a:p>
          <a:p>
            <a:pPr eaLnBrk="1" hangingPunct="1">
              <a:defRPr/>
            </a:pPr>
            <a:r>
              <a:rPr lang="en-US" sz="2400" dirty="0" smtClean="0">
                <a:ea typeface="ＭＳ Ｐゴシック" pitchFamily="34" charset="-128"/>
              </a:rPr>
              <a:t>Addresses </a:t>
            </a:r>
            <a:r>
              <a:rPr lang="en-US" sz="2400" dirty="0">
                <a:ea typeface="ＭＳ Ｐゴシック" pitchFamily="34" charset="-128"/>
              </a:rPr>
              <a:t>five national health policy priorities</a:t>
            </a:r>
          </a:p>
          <a:p>
            <a:pPr marL="746125" lvl="1" indent="-346075" eaLnBrk="1" hangingPunct="1">
              <a:buFont typeface="Arial" panose="020B0604020202020204" pitchFamily="34" charset="0"/>
              <a:buChar char="•"/>
              <a:defRPr/>
            </a:pPr>
            <a:r>
              <a:rPr lang="en-US" sz="2000" dirty="0">
                <a:ea typeface="ＭＳ Ｐゴシック" pitchFamily="34" charset="-128"/>
              </a:rPr>
              <a:t>Improve quality, safety and efficiency and reduce health disparities</a:t>
            </a:r>
          </a:p>
          <a:p>
            <a:pPr marL="746125" lvl="1" indent="-346075" eaLnBrk="1" hangingPunct="1">
              <a:buFont typeface="Arial" panose="020B0604020202020204" pitchFamily="34" charset="0"/>
              <a:buChar char="•"/>
              <a:defRPr/>
            </a:pPr>
            <a:r>
              <a:rPr lang="en-US" sz="2000" dirty="0">
                <a:ea typeface="ＭＳ Ｐゴシック" pitchFamily="34" charset="-128"/>
              </a:rPr>
              <a:t>Engage patients and families</a:t>
            </a:r>
          </a:p>
          <a:p>
            <a:pPr marL="746125" lvl="1" indent="-346075" eaLnBrk="1" hangingPunct="1">
              <a:buFont typeface="Arial" panose="020B0604020202020204" pitchFamily="34" charset="0"/>
              <a:buChar char="•"/>
              <a:defRPr/>
            </a:pPr>
            <a:r>
              <a:rPr lang="en-US" sz="2000" dirty="0">
                <a:ea typeface="ＭＳ Ｐゴシック" pitchFamily="34" charset="-128"/>
              </a:rPr>
              <a:t>Improve health care coordination</a:t>
            </a:r>
          </a:p>
          <a:p>
            <a:pPr marL="746125" lvl="1" indent="-346075" eaLnBrk="1" hangingPunct="1">
              <a:buFont typeface="Arial" panose="020B0604020202020204" pitchFamily="34" charset="0"/>
              <a:buChar char="•"/>
              <a:defRPr/>
            </a:pPr>
            <a:r>
              <a:rPr lang="en-US" sz="2000" dirty="0">
                <a:ea typeface="ＭＳ Ｐゴシック" pitchFamily="34" charset="-128"/>
              </a:rPr>
              <a:t>Improve population and public health</a:t>
            </a:r>
          </a:p>
          <a:p>
            <a:pPr marL="746125" lvl="1" indent="-346075" eaLnBrk="1" hangingPunct="1">
              <a:buFont typeface="Arial" panose="020B0604020202020204" pitchFamily="34" charset="0"/>
              <a:buChar char="•"/>
              <a:defRPr/>
            </a:pPr>
            <a:r>
              <a:rPr lang="en-US" sz="2000" dirty="0">
                <a:ea typeface="ＭＳ Ｐゴシック" pitchFamily="34" charset="-128"/>
              </a:rPr>
              <a:t>Ensure adequate privacy and security protections for personal health </a:t>
            </a:r>
            <a:r>
              <a:rPr lang="en-US" sz="2000" dirty="0" smtClean="0">
                <a:ea typeface="ＭＳ Ｐゴシック" pitchFamily="34" charset="-128"/>
              </a:rPr>
              <a:t>information </a:t>
            </a:r>
            <a:r>
              <a:rPr lang="en-US" sz="2000" dirty="0">
                <a:ea typeface="ＭＳ Ｐゴシック" pitchFamily="34" charset="-128"/>
              </a:rPr>
              <a:t>(PHI) </a:t>
            </a:r>
            <a:endParaRPr lang="en-US" sz="2000" dirty="0" smtClean="0">
              <a:ea typeface="ＭＳ Ｐゴシック" pitchFamily="34" charset="-128"/>
            </a:endParaRPr>
          </a:p>
          <a:p>
            <a:pPr>
              <a:defRPr/>
            </a:pPr>
            <a:r>
              <a:rPr lang="en-US" sz="2400" dirty="0">
                <a:ea typeface="ＭＳ Ｐゴシック" pitchFamily="34" charset="-128"/>
              </a:rPr>
              <a:t>Incentives and payment </a:t>
            </a:r>
            <a:r>
              <a:rPr lang="en-US" sz="2400" dirty="0" smtClean="0">
                <a:ea typeface="ＭＳ Ｐゴシック" pitchFamily="34" charset="-128"/>
              </a:rPr>
              <a:t>reductions (Penalties)</a:t>
            </a:r>
            <a:endParaRPr lang="en-US" sz="1600" dirty="0">
              <a:ea typeface="ＭＳ Ｐゴシック" pitchFamily="34" charset="-128"/>
            </a:endParaRPr>
          </a:p>
        </p:txBody>
      </p:sp>
      <p:sp>
        <p:nvSpPr>
          <p:cNvPr id="3174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FF24DF4C-23F0-4D72-8BFC-9F041C4FD6AB}"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rtlCol="0">
            <a:normAutofit/>
          </a:bodyPr>
          <a:lstStyle/>
          <a:p>
            <a:pPr>
              <a:defRPr/>
            </a:pPr>
            <a:r>
              <a:rPr lang="en-US" dirty="0" smtClean="0"/>
              <a:t>Learning </a:t>
            </a:r>
            <a:r>
              <a:rPr lang="en-US" dirty="0"/>
              <a:t>Objectives</a:t>
            </a:r>
          </a:p>
        </p:txBody>
      </p:sp>
      <p:sp>
        <p:nvSpPr>
          <p:cNvPr id="14340" name="Text Placeholder 3"/>
          <p:cNvSpPr>
            <a:spLocks noGrp="1"/>
          </p:cNvSpPr>
          <p:nvPr>
            <p:ph sz="quarter" idx="14"/>
          </p:nvPr>
        </p:nvSpPr>
        <p:spPr bwMode="auto">
          <a:prstGeom prst="rect">
            <a:avLst/>
          </a:prstGeom>
          <a:ln>
            <a:miter lim="800000"/>
            <a:headEnd/>
            <a:tailEnd/>
          </a:ln>
        </p:spPr>
        <p:txBody>
          <a:bodyPr>
            <a:normAutofit/>
          </a:bodyPr>
          <a:lstStyle/>
          <a:p>
            <a:pPr marL="457200" indent="-457200" eaLnBrk="1" hangingPunct="1">
              <a:lnSpc>
                <a:spcPct val="110000"/>
              </a:lnSpc>
              <a:spcBef>
                <a:spcPts val="0"/>
              </a:spcBef>
              <a:buFont typeface="Arial" panose="020B0604020202020204" pitchFamily="34" charset="0"/>
              <a:buAutoNum type="arabicPeriod"/>
              <a:defRPr/>
            </a:pPr>
            <a:r>
              <a:rPr lang="en-US" sz="2800" dirty="0">
                <a:ea typeface="ＭＳ Ｐゴシック" pitchFamily="34" charset="-128"/>
              </a:rPr>
              <a:t>Describe the purpose for </a:t>
            </a:r>
            <a:r>
              <a:rPr lang="en-US" sz="2800" dirty="0" smtClean="0">
                <a:ea typeface="ＭＳ Ｐゴシック" pitchFamily="34" charset="-128"/>
              </a:rPr>
              <a:t>health care workflow process improvement </a:t>
            </a:r>
            <a:r>
              <a:rPr lang="en-US" sz="2800" dirty="0">
                <a:ea typeface="ＭＳ Ｐゴシック" pitchFamily="34" charset="-128"/>
              </a:rPr>
              <a:t>in the clinical </a:t>
            </a:r>
            <a:r>
              <a:rPr lang="en-US" sz="2800" dirty="0" smtClean="0">
                <a:ea typeface="ＭＳ Ｐゴシック" pitchFamily="34" charset="-128"/>
              </a:rPr>
              <a:t>setting</a:t>
            </a:r>
            <a:endParaRPr lang="en-US" sz="2800" dirty="0">
              <a:ea typeface="ＭＳ Ｐゴシック" pitchFamily="34" charset="-128"/>
            </a:endParaRPr>
          </a:p>
          <a:p>
            <a:pPr marL="457200" indent="-457200" eaLnBrk="1" hangingPunct="1">
              <a:lnSpc>
                <a:spcPct val="110000"/>
              </a:lnSpc>
              <a:spcBef>
                <a:spcPts val="0"/>
              </a:spcBef>
              <a:buFont typeface="Arial" panose="020B0604020202020204" pitchFamily="34" charset="0"/>
              <a:buAutoNum type="arabicPeriod"/>
              <a:defRPr/>
            </a:pPr>
            <a:r>
              <a:rPr lang="en-US" sz="2800" dirty="0">
                <a:ea typeface="ＭＳ Ｐゴシック" pitchFamily="34" charset="-128"/>
              </a:rPr>
              <a:t>Describe the role of a </a:t>
            </a:r>
            <a:r>
              <a:rPr lang="en-US" sz="2800" dirty="0" smtClean="0">
                <a:ea typeface="ＭＳ Ｐゴシック" pitchFamily="34" charset="-128"/>
              </a:rPr>
              <a:t>health care </a:t>
            </a:r>
            <a:r>
              <a:rPr lang="en-US" sz="2800" dirty="0">
                <a:ea typeface="ＭＳ Ｐゴシック" pitchFamily="34" charset="-128"/>
              </a:rPr>
              <a:t>workflow </a:t>
            </a:r>
            <a:r>
              <a:rPr lang="en-US" sz="2800" dirty="0" smtClean="0">
                <a:ea typeface="ＭＳ Ｐゴシック" pitchFamily="34" charset="-128"/>
              </a:rPr>
              <a:t>specialist</a:t>
            </a:r>
          </a:p>
          <a:p>
            <a:pPr marL="457200" indent="-457200" eaLnBrk="1" hangingPunct="1">
              <a:lnSpc>
                <a:spcPct val="110000"/>
              </a:lnSpc>
              <a:spcBef>
                <a:spcPts val="0"/>
              </a:spcBef>
              <a:buFont typeface="Arial" panose="020B0604020202020204" pitchFamily="34" charset="0"/>
              <a:buAutoNum type="arabicPeriod"/>
              <a:defRPr/>
            </a:pPr>
            <a:r>
              <a:rPr lang="en-US" sz="2800" dirty="0" smtClean="0">
                <a:ea typeface="ＭＳ Ｐゴシック" pitchFamily="34" charset="-128"/>
              </a:rPr>
              <a:t>Explain </a:t>
            </a:r>
            <a:r>
              <a:rPr lang="en-US" sz="2800" dirty="0">
                <a:ea typeface="ＭＳ Ｐゴシック" pitchFamily="34" charset="-128"/>
              </a:rPr>
              <a:t>how health care </a:t>
            </a:r>
            <a:r>
              <a:rPr lang="en-US" sz="2800" dirty="0" smtClean="0">
                <a:ea typeface="ＭＳ Ｐゴシック" pitchFamily="34" charset="-128"/>
              </a:rPr>
              <a:t>workflow process improvement and </a:t>
            </a:r>
            <a:r>
              <a:rPr lang="en-US" sz="2800" dirty="0">
                <a:ea typeface="ＭＳ Ｐゴシック" pitchFamily="34" charset="-128"/>
              </a:rPr>
              <a:t>meaningful use are related </a:t>
            </a:r>
          </a:p>
        </p:txBody>
      </p:sp>
      <p:sp>
        <p:nvSpPr>
          <p:cNvPr id="1331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F8A11C2B-CFE4-4AAD-A82B-F736B92F11F0}"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Incentives and Penalties</a:t>
            </a:r>
            <a:endParaRPr lang="en-US" dirty="0"/>
          </a:p>
        </p:txBody>
      </p:sp>
      <p:pic>
        <p:nvPicPr>
          <p:cNvPr id="8" name="Picture 2" descr="Table showing the Maximum Incentive Payments by Start Year  that an eligible provider could receive when starting the program in 2011 through 2014.  &#10;If 2011 was the start year the Maximum Payment was $43,720 ($18,000 in 2011 (MU1), $12,000 in 2012 (MU1), $7,840 in 2013 (MU1), $3,920 in 2014 (MU2), $1,960 (MU2) and blank for 2016 (MU3).   &#10;For Start Year 2012, the Maximum payment was $43,480 ($18,000 in 2012 (MU1), $11,760 in 2013 (MU1), $7,840 in 2014 (MU2), $3,920 in 2015 (MU2), $1,960 in 2016 (MU3). &#10;For Start Year 2013, the maximum was $38,220 ($14,700 in 2013 (MU1), $11,760 in 2014 (MU1), $7,840  in 2015 (MU2) and $3,920 in 2016 (MU3). &#10;For Start Year 2014 the Maximum Payment was $23,520 ($11,760 in 2014 (MU1), $7,840 in 2015 (MU1), and $3,920 in 2016 (MU2) &#10;Note: Medicare EHR incentive payments made are subject to the mandatory reductions in federal spending known as sequestration. The 2% reduction will be applied to any Medicare EHR incentive payment for a reporting period that ends on or after April 1, 2013. If the final day of the reporting period occurs before April 2, 2013, those incentive payments will not be subject to the reduction. &#10;The incentives are a fixed dollar amount for the initial years while the penalties for not meeting the requirements are in the form of a several percentage point decrease in the reimbursement payments from the Center for Medicaid and Medicare (CMS).   To hospitals, small and large practices and health care facilities these incentives means millions of dollars.  The MU incentives considerably offset the cost of obtaining and implementing Health IT.&#10;"/>
          <p:cNvPicPr>
            <a:picLocks noGrp="1" noChangeAspect="1" noChangeArrowheads="1"/>
          </p:cNvPicPr>
          <p:nvPr>
            <p:ph type="pic" sz="quarter" idx="14"/>
          </p:nvPr>
        </p:nvPicPr>
        <p:blipFill rotWithShape="1">
          <a:blip r:embed="rId3">
            <a:extLst>
              <a:ext uri="{28A0092B-C50C-407E-A947-70E740481C1C}">
                <a14:useLocalDpi xmlns:a14="http://schemas.microsoft.com/office/drawing/2010/main" val="0"/>
              </a:ext>
            </a:extLst>
          </a:blip>
          <a:stretch/>
        </p:blipFill>
        <p:spPr bwMode="auto">
          <a:xfrm>
            <a:off x="1034042" y="1676400"/>
            <a:ext cx="7053943"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Placeholder 5"/>
          <p:cNvSpPr>
            <a:spLocks noGrp="1"/>
          </p:cNvSpPr>
          <p:nvPr>
            <p:ph type="body" sz="quarter" idx="32"/>
          </p:nvPr>
        </p:nvSpPr>
        <p:spPr/>
        <p:txBody>
          <a:bodyPr/>
          <a:lstStyle/>
          <a:p>
            <a:pPr marL="228600" indent="-171450">
              <a:defRPr/>
            </a:pPr>
            <a:r>
              <a:rPr lang="en-US" dirty="0">
                <a:ea typeface="ＭＳ Ｐゴシック" pitchFamily="34" charset="-128"/>
              </a:rPr>
              <a:t>(</a:t>
            </a:r>
            <a:r>
              <a:rPr lang="en-US" dirty="0">
                <a:ea typeface="ＭＳ Ｐゴシック" charset="0"/>
              </a:rPr>
              <a:t>CMS, 2016)</a:t>
            </a:r>
            <a:endParaRPr lang="en-US" dirty="0">
              <a:ea typeface="ＭＳ Ｐゴシック" pitchFamily="34" charset="-128"/>
            </a:endParaRPr>
          </a:p>
        </p:txBody>
      </p:sp>
      <p:sp>
        <p:nvSpPr>
          <p:cNvPr id="4" name="Slide Number Placeholder 3"/>
          <p:cNvSpPr>
            <a:spLocks noGrp="1"/>
          </p:cNvSpPr>
          <p:nvPr>
            <p:ph type="sldNum" sz="quarter" idx="4"/>
          </p:nvPr>
        </p:nvSpPr>
        <p:spPr/>
        <p:txBody>
          <a:bodyPr/>
          <a:lstStyle/>
          <a:p>
            <a:fld id="{9CC013A2-CBB1-4169-938B-782D0F8BCEA9}" type="slidenum">
              <a:rPr lang="en-US" altLang="en-US" smtClean="0"/>
              <a:pPr/>
              <a:t>20</a:t>
            </a:fld>
            <a:endParaRPr lang="en-US" altLang="en-US"/>
          </a:p>
        </p:txBody>
      </p:sp>
    </p:spTree>
    <p:extLst>
      <p:ext uri="{BB962C8B-B14F-4D97-AF65-F5344CB8AC3E}">
        <p14:creationId xmlns:p14="http://schemas.microsoft.com/office/powerpoint/2010/main" val="2705750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a:ea typeface="MS PGothic" panose="020B0600070205080204" pitchFamily="34" charset="-128"/>
              </a:rPr>
              <a:t>Meaningful Use </a:t>
            </a:r>
            <a:r>
              <a:rPr lang="en-US" altLang="en-US" dirty="0" smtClean="0">
                <a:ea typeface="MS PGothic" panose="020B0600070205080204" pitchFamily="34" charset="-128"/>
              </a:rPr>
              <a:t>Criteria</a:t>
            </a:r>
            <a:endParaRPr lang="en-US" altLang="en-US" baseline="30000" dirty="0">
              <a:ea typeface="MS PGothic" panose="020B0600070205080204" pitchFamily="34" charset="-128"/>
            </a:endParaRPr>
          </a:p>
        </p:txBody>
      </p:sp>
      <p:sp>
        <p:nvSpPr>
          <p:cNvPr id="3277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nSpc>
                <a:spcPct val="80000"/>
              </a:lnSpc>
            </a:pPr>
            <a:r>
              <a:rPr lang="en-US" altLang="en-US" sz="2800" dirty="0"/>
              <a:t>Privacy and Security</a:t>
            </a:r>
          </a:p>
          <a:p>
            <a:pPr eaLnBrk="1" hangingPunct="1">
              <a:lnSpc>
                <a:spcPct val="80000"/>
              </a:lnSpc>
            </a:pPr>
            <a:r>
              <a:rPr lang="en-US" altLang="en-US" sz="2800" dirty="0" smtClean="0"/>
              <a:t>Data Capture and Sharing</a:t>
            </a:r>
            <a:endParaRPr lang="en-US" altLang="en-US" sz="2800" dirty="0"/>
          </a:p>
          <a:p>
            <a:pPr eaLnBrk="1" hangingPunct="1">
              <a:lnSpc>
                <a:spcPct val="80000"/>
              </a:lnSpc>
            </a:pPr>
            <a:r>
              <a:rPr lang="en-US" altLang="en-US" sz="2800" dirty="0"/>
              <a:t>Data Standards</a:t>
            </a:r>
          </a:p>
          <a:p>
            <a:pPr lvl="1" eaLnBrk="1" hangingPunct="1">
              <a:lnSpc>
                <a:spcPct val="80000"/>
              </a:lnSpc>
            </a:pPr>
            <a:r>
              <a:rPr lang="en-US" altLang="en-US" sz="2400" dirty="0"/>
              <a:t>ICD, SNOMED, </a:t>
            </a:r>
            <a:r>
              <a:rPr lang="en-US" altLang="en-US" sz="2400" dirty="0" err="1"/>
              <a:t>RxNorm</a:t>
            </a:r>
            <a:r>
              <a:rPr lang="en-US" altLang="en-US" sz="2400" dirty="0"/>
              <a:t>, LOINC</a:t>
            </a:r>
          </a:p>
          <a:p>
            <a:pPr eaLnBrk="1" hangingPunct="1">
              <a:lnSpc>
                <a:spcPct val="80000"/>
              </a:lnSpc>
            </a:pPr>
            <a:r>
              <a:rPr lang="en-US" altLang="en-US" sz="2800" dirty="0"/>
              <a:t>Effective Clinical Workflows</a:t>
            </a:r>
          </a:p>
          <a:p>
            <a:pPr eaLnBrk="1" hangingPunct="1">
              <a:lnSpc>
                <a:spcPct val="80000"/>
              </a:lnSpc>
            </a:pPr>
            <a:r>
              <a:rPr lang="en-US" altLang="en-US" sz="2800" dirty="0"/>
              <a:t>Computer-Based Order Entry</a:t>
            </a:r>
          </a:p>
          <a:p>
            <a:pPr eaLnBrk="1" hangingPunct="1">
              <a:lnSpc>
                <a:spcPct val="80000"/>
              </a:lnSpc>
            </a:pPr>
            <a:r>
              <a:rPr lang="en-US" altLang="en-US" sz="2800" dirty="0"/>
              <a:t>E-Prescribing</a:t>
            </a:r>
          </a:p>
          <a:p>
            <a:pPr eaLnBrk="1" hangingPunct="1">
              <a:lnSpc>
                <a:spcPct val="80000"/>
              </a:lnSpc>
            </a:pPr>
            <a:r>
              <a:rPr lang="en-US" altLang="en-US" sz="2800" dirty="0"/>
              <a:t>Clinical Decision Support</a:t>
            </a:r>
          </a:p>
          <a:p>
            <a:pPr eaLnBrk="1" hangingPunct="1">
              <a:lnSpc>
                <a:spcPct val="80000"/>
              </a:lnSpc>
            </a:pPr>
            <a:r>
              <a:rPr lang="en-US" altLang="en-US" sz="2800" dirty="0"/>
              <a:t>Patient Health Information </a:t>
            </a:r>
            <a:r>
              <a:rPr lang="en-US" altLang="en-US" sz="2800" dirty="0" smtClean="0"/>
              <a:t>Exchange</a:t>
            </a:r>
            <a:endParaRPr lang="en-US" altLang="en-US" sz="2800" dirty="0"/>
          </a:p>
        </p:txBody>
      </p:sp>
      <p:sp>
        <p:nvSpPr>
          <p:cNvPr id="3277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1B3B7232-B4AB-47DF-95A7-3A32704311E8}" type="slidenum">
              <a:rPr lang="en-US" altLang="en-US">
                <a:solidFill>
                  <a:srgbClr val="898989"/>
                </a:solidFill>
              </a:rPr>
              <a:pPr eaLnBrk="1" hangingPunct="1"/>
              <a:t>21</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ea typeface="MS PGothic" panose="020B0600070205080204" pitchFamily="34" charset="-128"/>
              </a:rPr>
              <a:t>Meaningful Use Requirements</a:t>
            </a:r>
            <a:br>
              <a:rPr lang="en-US" altLang="en-US">
                <a:ea typeface="MS PGothic" panose="020B0600070205080204" pitchFamily="34" charset="-128"/>
              </a:rPr>
            </a:br>
            <a:r>
              <a:rPr lang="en-US" altLang="en-US">
                <a:ea typeface="MS PGothic" panose="020B0600070205080204" pitchFamily="34" charset="-128"/>
              </a:rPr>
              <a:t>Examples</a:t>
            </a:r>
          </a:p>
        </p:txBody>
      </p:sp>
      <p:sp>
        <p:nvSpPr>
          <p:cNvPr id="3379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ja-JP" sz="2400" dirty="0" smtClean="0"/>
              <a:t>1. </a:t>
            </a:r>
            <a:r>
              <a:rPr lang="ja-JP" altLang="en-US" sz="2400" dirty="0" smtClean="0"/>
              <a:t>“</a:t>
            </a:r>
            <a:r>
              <a:rPr lang="en-US" altLang="ja-JP" sz="2400" dirty="0"/>
              <a:t>More than 30 percent of all unique patients with at least one medication in their medication list seen by the [eligible provider] EP have at least one medication order entered using [Computer Physician Order Entry] CPOE.</a:t>
            </a:r>
            <a:r>
              <a:rPr lang="ja-JP" altLang="en-US" sz="2400" dirty="0"/>
              <a:t>”</a:t>
            </a:r>
            <a:r>
              <a:rPr lang="en-US" altLang="ja-JP" sz="2400" dirty="0"/>
              <a:t> </a:t>
            </a:r>
          </a:p>
          <a:p>
            <a:r>
              <a:rPr lang="en-US" altLang="ja-JP" sz="2400" dirty="0" smtClean="0"/>
              <a:t>5. </a:t>
            </a:r>
            <a:r>
              <a:rPr lang="ja-JP" altLang="en-US" sz="2400" dirty="0" smtClean="0"/>
              <a:t>“</a:t>
            </a:r>
            <a:r>
              <a:rPr lang="en-US" sz="2400" dirty="0"/>
              <a:t>The EP that transitions or refers their patient to another setting of care or provider of care (1) uses CEHRT to create a summary of care record; and (2) electronically transmits such summary to a receiving provider for more than 10 percent of transitions of care and referrals</a:t>
            </a:r>
            <a:r>
              <a:rPr lang="en-US" sz="2400" dirty="0" smtClean="0"/>
              <a:t>.”</a:t>
            </a:r>
            <a:endParaRPr lang="en-US" altLang="en-US" sz="1400" dirty="0"/>
          </a:p>
        </p:txBody>
      </p:sp>
      <p:sp>
        <p:nvSpPr>
          <p:cNvPr id="2" name="Text Placeholder 1"/>
          <p:cNvSpPr>
            <a:spLocks noGrp="1"/>
          </p:cNvSpPr>
          <p:nvPr>
            <p:ph type="body" sz="quarter" idx="4294967295"/>
          </p:nvPr>
        </p:nvSpPr>
        <p:spPr>
          <a:xfrm>
            <a:off x="0" y="6278563"/>
            <a:ext cx="7720013" cy="533400"/>
          </a:xfrm>
        </p:spPr>
        <p:txBody>
          <a:bodyPr/>
          <a:lstStyle/>
          <a:p>
            <a:pPr marL="0" indent="0">
              <a:buNone/>
            </a:pPr>
            <a:r>
              <a:rPr lang="en-US" altLang="en-US" sz="1200" dirty="0"/>
              <a:t>(Eligible Professional Meaningful Use Measures - Measures 1 and 5, 2016</a:t>
            </a:r>
            <a:r>
              <a:rPr lang="en-US" altLang="en-US" sz="1200" dirty="0" smtClean="0"/>
              <a:t>)</a:t>
            </a:r>
            <a:endParaRPr lang="en-US" altLang="en-US" sz="1200" dirty="0"/>
          </a:p>
        </p:txBody>
      </p:sp>
      <p:sp>
        <p:nvSpPr>
          <p:cNvPr id="3379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0E4B2578-6D02-4AA2-BC69-B38495D5D84C}"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a:ea typeface="MS PGothic" panose="020B0600070205080204" pitchFamily="34" charset="-128"/>
              </a:rPr>
              <a:t>Meaningful Use Requirements </a:t>
            </a:r>
            <a:r>
              <a:rPr lang="en-US" altLang="en-US" dirty="0" smtClean="0">
                <a:ea typeface="MS PGothic" panose="020B0600070205080204" pitchFamily="34" charset="-128"/>
              </a:rPr>
              <a:t>Expands Each Year</a:t>
            </a:r>
            <a:endParaRPr lang="en-US" altLang="en-US" dirty="0">
              <a:ea typeface="MS PGothic" panose="020B0600070205080204" pitchFamily="34" charset="-128"/>
            </a:endParaRPr>
          </a:p>
        </p:txBody>
      </p:sp>
      <p:pic>
        <p:nvPicPr>
          <p:cNvPr id="34819" name="Content Placeholder 7" descr="The Health IT Enable Health Reform timeline.  The American Recovery and Reinvestment Act (ARRA) of 2009 is at the start; Meaningful Use (MU) Matrix (07/17/2009), Final Rule MU 07/13/2010, 2011 MU Criteria (Electronically Capture/share data); 2013 MU Criteria; Advanced care processes with HIT decision support and 2015 MU Criteria: Improve Outcomes Using HIT. &#10;NOTES: Meaningful Use (MU) has evolved since the beginning of the program.  Originally the criteria outlined both a core set and a choice within the menu set of objectives for eligible professionals, eligible hospitals and CAHs. For 2016, eligible professionals must meet ten objectives and eligible hospital and critical access hospitals must meet nine objectives.&#10;Each year, meaningful use objectives expand on their previous version focusing on the aims and priorities of the Nationality Quality Strategy.  Initial focus during Stage 1 was electronic capture and sharing data. Stage 2 criteria encouraged the use of health IT for continuous quality improvement at the point of care and the exchange of information in a structured format.  &#10;For 2015 and beyond, the focus continues with data capture and structured format, while adding an additional focus of improving outcomes using Health IT.&#10;"/>
          <p:cNvPicPr preferRelativeResize="0">
            <a:picLocks noGrp="1"/>
          </p:cNvPicPr>
          <p:nvPr>
            <p:ph type="pic" sz="quarter" idx="14"/>
          </p:nvPr>
        </p:nvPicPr>
        <p:blipFill>
          <a:blip r:embed="rId3">
            <a:extLst>
              <a:ext uri="{28A0092B-C50C-407E-A947-70E740481C1C}">
                <a14:useLocalDpi xmlns:a14="http://schemas.microsoft.com/office/drawing/2010/main" val="0"/>
              </a:ext>
            </a:extLst>
          </a:blip>
          <a:srcRect l="1139" r="1139"/>
          <a:stretch>
            <a:fillRect/>
          </a:stretch>
        </p:blipFill>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Text Placeholder 8" descr="&#10;&#10;Citation: Public domain image obtained from https://www.cms.gov&#10;"/>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171450">
              <a:defRPr/>
            </a:pPr>
            <a:r>
              <a:rPr lang="en-US" sz="1600" dirty="0">
                <a:ea typeface="ＭＳ Ｐゴシック" pitchFamily="34" charset="-128"/>
              </a:rPr>
              <a:t>(</a:t>
            </a:r>
            <a:r>
              <a:rPr lang="en-US" sz="1600" dirty="0">
                <a:ea typeface="ＭＳ Ｐゴシック" charset="0"/>
              </a:rPr>
              <a:t>CMS, </a:t>
            </a:r>
            <a:r>
              <a:rPr lang="en-US" sz="1600" dirty="0" smtClean="0"/>
              <a:t>Public </a:t>
            </a:r>
            <a:r>
              <a:rPr lang="en-US" sz="1600" dirty="0"/>
              <a:t>domain image obtained from </a:t>
            </a:r>
            <a:r>
              <a:rPr lang="en-US" sz="1600" dirty="0">
                <a:hlinkClick r:id="rId4" tooltip="Centers for Medicare and Medicaid Services "/>
              </a:rPr>
              <a:t>https://www.cms.gov</a:t>
            </a:r>
            <a:endParaRPr lang="en-US" sz="1600" dirty="0"/>
          </a:p>
          <a:p>
            <a:pPr marL="228600" indent="-171450">
              <a:defRPr/>
            </a:pPr>
            <a:r>
              <a:rPr lang="en-US" sz="1600" dirty="0" smtClean="0">
                <a:ea typeface="ＭＳ Ｐゴシック" charset="0"/>
              </a:rPr>
              <a:t>2011</a:t>
            </a:r>
            <a:r>
              <a:rPr lang="en-US" sz="1600" dirty="0" smtClean="0">
                <a:ea typeface="ＭＳ Ｐゴシック" charset="0"/>
              </a:rPr>
              <a:t>)</a:t>
            </a:r>
            <a:endParaRPr lang="en-US" sz="1600" dirty="0">
              <a:ea typeface="ＭＳ Ｐゴシック" pitchFamily="34" charset="-128"/>
            </a:endParaRPr>
          </a:p>
        </p:txBody>
      </p:sp>
      <p:sp>
        <p:nvSpPr>
          <p:cNvPr id="34821"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9024C7BA-3074-4776-BAD8-8BAB4CA00EF7}" type="slidenum">
              <a:rPr lang="en-US" altLang="en-US">
                <a:solidFill>
                  <a:srgbClr val="898989"/>
                </a:solidFill>
              </a:rPr>
              <a:pPr eaLnBrk="1" hangingPunct="1"/>
              <a:t>23</a:t>
            </a:fld>
            <a:endParaRPr lang="en-US" altLang="en-US">
              <a:solidFill>
                <a:srgbClr val="898989"/>
              </a:solidFill>
            </a:endParaRPr>
          </a:p>
        </p:txBody>
      </p:sp>
    </p:spTree>
    <p:extLst>
      <p:ext uri="{BB962C8B-B14F-4D97-AF65-F5344CB8AC3E}">
        <p14:creationId xmlns:p14="http://schemas.microsoft.com/office/powerpoint/2010/main" val="13061338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a:ea typeface="MS PGothic" panose="020B0600070205080204" pitchFamily="34" charset="-128"/>
              </a:rPr>
              <a:t>Meaningful Use </a:t>
            </a:r>
          </a:p>
        </p:txBody>
      </p:sp>
      <p:sp>
        <p:nvSpPr>
          <p:cNvPr id="35843" name="Content Placeholder 2"/>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bodyPr>
          <a:lstStyle/>
          <a:p>
            <a:pPr eaLnBrk="1" hangingPunct="1">
              <a:buFont typeface="Arial" charset="0"/>
              <a:buChar char="•"/>
              <a:defRPr/>
            </a:pPr>
            <a:r>
              <a:rPr lang="en-US" dirty="0" smtClean="0">
                <a:ea typeface="ＭＳ Ｐゴシック" pitchFamily="34" charset="-128"/>
              </a:rPr>
              <a:t>Certified EHR Technology (CEHRT)</a:t>
            </a:r>
            <a:endParaRPr lang="en-US" dirty="0">
              <a:ea typeface="ＭＳ Ｐゴシック" pitchFamily="34" charset="-128"/>
            </a:endParaRPr>
          </a:p>
          <a:p>
            <a:pPr marL="628650" lvl="1" indent="-228600">
              <a:buFont typeface="Arial" charset="0"/>
              <a:buChar char="•"/>
              <a:defRPr/>
            </a:pPr>
            <a:r>
              <a:rPr lang="en-US" dirty="0" smtClean="0">
                <a:ea typeface="ＭＳ Ｐゴシック" pitchFamily="34" charset="-128"/>
              </a:rPr>
              <a:t>CMS and ONC established standards </a:t>
            </a:r>
          </a:p>
          <a:p>
            <a:pPr marL="628650" lvl="1" indent="-228600">
              <a:buFont typeface="Arial" charset="0"/>
              <a:buChar char="•"/>
              <a:defRPr/>
            </a:pPr>
            <a:r>
              <a:rPr lang="en-US" dirty="0" smtClean="0">
                <a:ea typeface="ＭＳ Ｐゴシック" pitchFamily="34" charset="-128"/>
              </a:rPr>
              <a:t>Has </a:t>
            </a:r>
            <a:r>
              <a:rPr lang="en-US" dirty="0">
                <a:ea typeface="ＭＳ Ｐゴシック" pitchFamily="34" charset="-128"/>
              </a:rPr>
              <a:t>the capacity to: </a:t>
            </a:r>
          </a:p>
          <a:p>
            <a:pPr marL="1028700" lvl="2" indent="-171450">
              <a:buFont typeface="Arial" panose="020B0604020202020204" pitchFamily="34" charset="0"/>
              <a:buChar char="−"/>
              <a:defRPr/>
            </a:pPr>
            <a:r>
              <a:rPr lang="en-US" sz="2000" dirty="0">
                <a:ea typeface="ＭＳ Ｐゴシック" pitchFamily="34" charset="-128"/>
              </a:rPr>
              <a:t>Provide clinical decision support</a:t>
            </a:r>
          </a:p>
          <a:p>
            <a:pPr marL="1028700" lvl="2" indent="-171450">
              <a:buFont typeface="Arial" panose="020B0604020202020204" pitchFamily="34" charset="0"/>
              <a:buChar char="−"/>
              <a:defRPr/>
            </a:pPr>
            <a:r>
              <a:rPr lang="en-US" sz="2000" dirty="0">
                <a:ea typeface="ＭＳ Ｐゴシック" pitchFamily="34" charset="-128"/>
              </a:rPr>
              <a:t>Support physician order entry</a:t>
            </a:r>
          </a:p>
          <a:p>
            <a:pPr marL="1028700" lvl="2" indent="-171450">
              <a:buFont typeface="Arial" panose="020B0604020202020204" pitchFamily="34" charset="0"/>
              <a:buChar char="−"/>
              <a:defRPr/>
            </a:pPr>
            <a:r>
              <a:rPr lang="en-US" sz="2000" dirty="0">
                <a:ea typeface="ＭＳ Ｐゴシック" pitchFamily="34" charset="-128"/>
              </a:rPr>
              <a:t>Capture and query information relevant to health care quality</a:t>
            </a:r>
          </a:p>
          <a:p>
            <a:pPr marL="1028700" lvl="2" indent="-171450">
              <a:buFont typeface="Arial" panose="020B0604020202020204" pitchFamily="34" charset="0"/>
              <a:buChar char="−"/>
              <a:defRPr/>
            </a:pPr>
            <a:r>
              <a:rPr lang="en-US" sz="2000" dirty="0">
                <a:ea typeface="ＭＳ Ｐゴシック" pitchFamily="34" charset="-128"/>
              </a:rPr>
              <a:t>Exchange electronic health information with, and integrate such information </a:t>
            </a:r>
            <a:r>
              <a:rPr lang="en-US" sz="2000" dirty="0" smtClean="0">
                <a:ea typeface="ＭＳ Ｐゴシック" pitchFamily="34" charset="-128"/>
              </a:rPr>
              <a:t>from </a:t>
            </a:r>
            <a:r>
              <a:rPr lang="en-US" sz="2000" dirty="0">
                <a:ea typeface="ＭＳ Ｐゴシック" pitchFamily="34" charset="-128"/>
              </a:rPr>
              <a:t>other </a:t>
            </a:r>
            <a:r>
              <a:rPr lang="en-US" sz="2000" dirty="0" smtClean="0">
                <a:ea typeface="ＭＳ Ｐゴシック" pitchFamily="34" charset="-128"/>
              </a:rPr>
              <a:t>sources</a:t>
            </a:r>
          </a:p>
          <a:p>
            <a:pPr marL="1028700" lvl="2" indent="-171450">
              <a:buFont typeface="Arial" panose="020B0604020202020204" pitchFamily="34" charset="0"/>
              <a:buChar char="−"/>
              <a:defRPr/>
            </a:pPr>
            <a:r>
              <a:rPr lang="en-US" sz="2000" dirty="0" smtClean="0">
                <a:latin typeface="Arial" pitchFamily="34" charset="0"/>
                <a:ea typeface="MS PGothic" pitchFamily="34" charset="-128"/>
                <a:cs typeface="Arial" pitchFamily="34" charset="0"/>
              </a:rPr>
              <a:t>Store </a:t>
            </a:r>
            <a:r>
              <a:rPr lang="en-US" sz="2000" dirty="0">
                <a:latin typeface="Arial" pitchFamily="34" charset="0"/>
                <a:ea typeface="MS PGothic" pitchFamily="34" charset="-128"/>
                <a:cs typeface="Arial" pitchFamily="34" charset="0"/>
              </a:rPr>
              <a:t>data in a structured format</a:t>
            </a:r>
            <a:endParaRPr lang="en-US" sz="2000" dirty="0">
              <a:ea typeface="ＭＳ Ｐゴシック" pitchFamily="34" charset="-128"/>
            </a:endParaRPr>
          </a:p>
          <a:p>
            <a:pPr marL="228600" indent="-171450">
              <a:buFont typeface="Arial" charset="0"/>
              <a:buNone/>
              <a:defRPr/>
            </a:pPr>
            <a:endParaRPr lang="en-US" sz="800" dirty="0">
              <a:ea typeface="ＭＳ Ｐゴシック" pitchFamily="34" charset="-128"/>
            </a:endParaRPr>
          </a:p>
        </p:txBody>
      </p:sp>
      <p:sp>
        <p:nvSpPr>
          <p:cNvPr id="3584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00789F86-1473-432E-A656-0FCC6999CA09}" type="slidenum">
              <a:rPr lang="en-US" altLang="en-US">
                <a:solidFill>
                  <a:srgbClr val="898989"/>
                </a:solidFill>
              </a:rPr>
              <a:pPr eaLnBrk="1" hangingPunct="1"/>
              <a:t>24</a:t>
            </a:fld>
            <a:endParaRPr lang="en-US" altLang="en-US">
              <a:solidFill>
                <a:srgbClr val="898989"/>
              </a:solidFill>
            </a:endParaRPr>
          </a:p>
        </p:txBody>
      </p:sp>
      <p:sp>
        <p:nvSpPr>
          <p:cNvPr id="2" name="Text Placeholder 1"/>
          <p:cNvSpPr>
            <a:spLocks noGrp="1"/>
          </p:cNvSpPr>
          <p:nvPr>
            <p:ph type="body" sz="quarter" idx="4294967295"/>
          </p:nvPr>
        </p:nvSpPr>
        <p:spPr>
          <a:xfrm>
            <a:off x="0" y="6278563"/>
            <a:ext cx="7720013" cy="533400"/>
          </a:xfrm>
        </p:spPr>
        <p:txBody>
          <a:bodyPr/>
          <a:lstStyle/>
          <a:p>
            <a:pPr marL="0" indent="0">
              <a:buNone/>
            </a:pPr>
            <a:r>
              <a:rPr lang="en-US" sz="1200" dirty="0">
                <a:ea typeface="ＭＳ Ｐゴシック" pitchFamily="34" charset="-128"/>
              </a:rPr>
              <a:t>(</a:t>
            </a:r>
            <a:r>
              <a:rPr lang="en-US" sz="1200" dirty="0">
                <a:ea typeface="ＭＳ Ｐゴシック" charset="0"/>
              </a:rPr>
              <a:t>CMS, 2016</a:t>
            </a:r>
            <a:r>
              <a:rPr lang="en-US" sz="1200" dirty="0" smtClean="0">
                <a:ea typeface="ＭＳ Ｐゴシック" charset="0"/>
              </a:rPr>
              <a:t>)</a:t>
            </a:r>
            <a:endParaRPr lang="en-US" sz="1200" dirty="0">
              <a:ea typeface="ＭＳ Ｐゴシック"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p:cNvSpPr>
            <a:spLocks noGrp="1"/>
          </p:cNvSpPr>
          <p:nvPr>
            <p:ph type="title"/>
          </p:nvPr>
        </p:nvSpPr>
        <p:spPr/>
        <p:txBody>
          <a:bodyPr/>
          <a:lstStyle/>
          <a:p>
            <a:r>
              <a:rPr lang="en-US" altLang="en-US" dirty="0" smtClean="0"/>
              <a:t>Meaningful Use Stages</a:t>
            </a:r>
            <a:endParaRPr lang="en-US" altLang="en-US" dirty="0"/>
          </a:p>
        </p:txBody>
      </p:sp>
      <p:pic>
        <p:nvPicPr>
          <p:cNvPr id="2" name="Picture" descr="Image depicts the evolution of Meaningful Use from 2011 through 2018 and the future. Stage 1, Data capture and Information Sharing. 2011 to 2013; Stage 2: Advancing Clinical Process: 2014; Modified Stage 2: 2015 to 2017; Modified State 2 or Stage 3, Improved Outcomes: 2017; Stage 3: 2018 and future.  &#10;NOTES: Meaningful Use began in 2011 requiring providers to meet Stage 1 objectives.  In subsequent years, additional stages of Meaningful Use were implemented, again, paving the path to improved quality outcomes.&#10;In April 2016, CMS introduced additional proposal to expand on the goal for improving quality outcomes using CEHRT, while also focusing on payment reform.  In the proposed rule, meaningful use is renamed, Advancing Care Information, and is one of four components that eligible providers would need to submit to meet the expanding requirements.&#10;"/>
          <p:cNvPicPr>
            <a:picLocks noChangeAspect="1"/>
          </p:cNvPicPr>
          <p:nvPr/>
        </p:nvPicPr>
        <p:blipFill>
          <a:blip r:embed="rId3"/>
          <a:stretch>
            <a:fillRect/>
          </a:stretch>
        </p:blipFill>
        <p:spPr>
          <a:xfrm>
            <a:off x="336019" y="1295400"/>
            <a:ext cx="8471961" cy="4876800"/>
          </a:xfrm>
          <a:prstGeom prst="rect">
            <a:avLst/>
          </a:prstGeom>
        </p:spPr>
      </p:pic>
      <p:sp>
        <p:nvSpPr>
          <p:cNvPr id="73" name="Slide Number Placeholder"/>
          <p:cNvSpPr>
            <a:spLocks noGrp="1"/>
          </p:cNvSpPr>
          <p:nvPr>
            <p:ph type="sldNum" sz="quarter" idx="4"/>
          </p:nvPr>
        </p:nvSpPr>
        <p:spPr/>
        <p:txBody>
          <a:bodyPr/>
          <a:lstStyle>
            <a:lvl1pPr>
              <a:defRPr/>
            </a:lvl1pPr>
          </a:lstStyle>
          <a:p>
            <a:fld id="{AA070792-1CD6-4BEE-AA69-129092232048}" type="slidenum">
              <a:rPr lang="en-US" altLang="en-US" smtClean="0"/>
              <a:pPr/>
              <a:t>25</a:t>
            </a:fld>
            <a:endParaRPr lang="en-US" altLang="en-US"/>
          </a:p>
        </p:txBody>
      </p:sp>
    </p:spTree>
    <p:extLst>
      <p:ext uri="{BB962C8B-B14F-4D97-AF65-F5344CB8AC3E}">
        <p14:creationId xmlns:p14="http://schemas.microsoft.com/office/powerpoint/2010/main" val="233167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r>
              <a:rPr lang="en-US" dirty="0"/>
              <a:t>Concepts of Workflow Process Improvement</a:t>
            </a:r>
            <a:br>
              <a:rPr lang="en-US" dirty="0"/>
            </a:br>
            <a:r>
              <a:rPr lang="en-US" altLang="en-US" dirty="0" smtClean="0">
                <a:ea typeface="MS PGothic" panose="020B0600070205080204" pitchFamily="34" charset="-128"/>
              </a:rPr>
              <a:t>Summary </a:t>
            </a:r>
            <a:r>
              <a:rPr lang="en-US" altLang="en-US" dirty="0">
                <a:ea typeface="MS PGothic" panose="020B0600070205080204" pitchFamily="34" charset="-128"/>
              </a:rPr>
              <a:t>– Lecture </a:t>
            </a:r>
            <a:r>
              <a:rPr lang="en-US" altLang="en-US" dirty="0" smtClean="0">
                <a:ea typeface="MS PGothic" panose="020B0600070205080204" pitchFamily="34" charset="-128"/>
              </a:rPr>
              <a:t>a</a:t>
            </a:r>
            <a:endParaRPr lang="en-US" altLang="en-US" sz="2800" dirty="0">
              <a:ea typeface="MS PGothic" panose="020B0600070205080204" pitchFamily="34" charset="-128"/>
            </a:endParaRPr>
          </a:p>
        </p:txBody>
      </p:sp>
      <p:sp>
        <p:nvSpPr>
          <p:cNvPr id="41988" name="Text Placeholder 3"/>
          <p:cNvSpPr>
            <a:spLocks noGrp="1"/>
          </p:cNvSpPr>
          <p:nvPr>
            <p:ph type="body" sz="quarter" idx="11"/>
          </p:nvPr>
        </p:nvSpPr>
        <p:spPr bwMode="auto">
          <a:extLst/>
        </p:spPr>
        <p:txBody>
          <a:bodyPr vert="horz" wrap="square" lIns="91440" tIns="45720" rIns="91440" bIns="45720" numCol="1" anchor="t" anchorCtr="0" compatLnSpc="1">
            <a:prstTxWarp prst="textNoShape">
              <a:avLst/>
            </a:prstTxWarp>
          </a:bodyPr>
          <a:lstStyle/>
          <a:p>
            <a:pPr indent="-287338" eaLnBrk="1" hangingPunct="1">
              <a:defRPr/>
            </a:pPr>
            <a:r>
              <a:rPr lang="en-US" sz="2400" dirty="0">
                <a:ea typeface="+mn-ea"/>
              </a:rPr>
              <a:t>Defined key terms relevant to workflow analysis and process redesign</a:t>
            </a:r>
          </a:p>
          <a:p>
            <a:pPr indent="-287338" eaLnBrk="1" hangingPunct="1">
              <a:defRPr/>
            </a:pPr>
            <a:r>
              <a:rPr lang="en-US" sz="2400" dirty="0">
                <a:ea typeface="+mn-ea"/>
              </a:rPr>
              <a:t>Described the practice workflow and information management redesign specialist role and requisite skills </a:t>
            </a:r>
          </a:p>
          <a:p>
            <a:pPr indent="-287338" eaLnBrk="1" hangingPunct="1">
              <a:defRPr/>
            </a:pPr>
            <a:r>
              <a:rPr lang="en-US" sz="2400" dirty="0">
                <a:ea typeface="+mn-ea"/>
              </a:rPr>
              <a:t>Reviewed patient safety and health care quality reasons why Health IT is a national priority</a:t>
            </a:r>
          </a:p>
          <a:p>
            <a:pPr indent="-287338">
              <a:defRPr/>
            </a:pPr>
            <a:r>
              <a:rPr lang="en-US" sz="2400" dirty="0">
                <a:ea typeface="+mn-ea"/>
              </a:rPr>
              <a:t>Described the </a:t>
            </a:r>
            <a:r>
              <a:rPr lang="en-US" sz="2400" dirty="0">
                <a:ea typeface="+mn-ea"/>
                <a:cs typeface="Arial" pitchFamily="34" charset="0"/>
              </a:rPr>
              <a:t>Centers for Medicare &amp; Medicaid Services (CMS)</a:t>
            </a:r>
            <a:r>
              <a:rPr lang="en-US" sz="2400" dirty="0">
                <a:ea typeface="+mn-ea"/>
              </a:rPr>
              <a:t> program to incentivize nation-wide adoption and meaningful use of health IT </a:t>
            </a:r>
          </a:p>
          <a:p>
            <a:pPr eaLnBrk="1" hangingPunct="1">
              <a:defRPr/>
            </a:pPr>
            <a:endParaRPr lang="en-US" sz="2400" dirty="0">
              <a:ea typeface="+mn-ea"/>
            </a:endParaRPr>
          </a:p>
        </p:txBody>
      </p:sp>
      <p:sp>
        <p:nvSpPr>
          <p:cNvPr id="3891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253A451C-4965-4EE9-AE67-5DEB643146B2}" type="slidenum">
              <a:rPr lang="en-US" altLang="en-US">
                <a:solidFill>
                  <a:srgbClr val="898989"/>
                </a:solidFill>
              </a:rPr>
              <a:pPr eaLnBrk="1" hangingPunct="1"/>
              <a:t>26</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z="3200" dirty="0"/>
              <a:t>Concepts of Workflow Process Improvement</a:t>
            </a:r>
            <a:br>
              <a:rPr lang="en-US" sz="3200" dirty="0"/>
            </a:br>
            <a:r>
              <a:rPr lang="en-US" altLang="en-US" sz="3200" dirty="0" smtClean="0"/>
              <a:t>References – 1 – Lecture a</a:t>
            </a:r>
            <a:endParaRPr lang="en-US" altLang="en-US" sz="3200" dirty="0"/>
          </a:p>
        </p:txBody>
      </p:sp>
      <p:sp>
        <p:nvSpPr>
          <p:cNvPr id="40966" name="Text Placeholder 5"/>
          <p:cNvSpPr>
            <a:spLocks noGrp="1"/>
          </p:cNvSpPr>
          <p:nvPr>
            <p:ph type="body" sz="quarter" idx="16"/>
          </p:nvPr>
        </p:nvSpPr>
        <p:spPr>
          <a:xfrm>
            <a:off x="457200" y="1600200"/>
            <a:ext cx="8229600" cy="4953000"/>
          </a:xfrm>
        </p:spPr>
        <p:txBody>
          <a:bodyPr/>
          <a:lstStyle/>
          <a:p>
            <a:r>
              <a:rPr lang="en-US" dirty="0" smtClean="0"/>
              <a:t>References </a:t>
            </a:r>
          </a:p>
          <a:p>
            <a:r>
              <a:rPr lang="en-US" sz="1400" b="0" dirty="0" smtClean="0"/>
              <a:t>Analysis. 2011. In Merriam-Webster.com. Retrieved December 21, 2011. from </a:t>
            </a:r>
            <a:r>
              <a:rPr lang="en-US" sz="1400" b="0" dirty="0" smtClean="0">
                <a:hlinkClick r:id="rId3"/>
              </a:rPr>
              <a:t>merriam-webster.com</a:t>
            </a:r>
            <a:endParaRPr lang="en-US" sz="1400" b="0" dirty="0" smtClean="0"/>
          </a:p>
          <a:p>
            <a:r>
              <a:rPr lang="en-US" sz="1400" b="0" dirty="0"/>
              <a:t>Centers for Medicare and Medicaid Services. (2016). Certified EHR Technology. Retrieved </a:t>
            </a:r>
            <a:r>
              <a:rPr lang="en-US" sz="1400" b="0" dirty="0" smtClean="0"/>
              <a:t>from </a:t>
            </a:r>
            <a:r>
              <a:rPr lang="en-US" altLang="ja-JP" sz="1400" b="0" dirty="0" smtClean="0">
                <a:hlinkClick r:id="rId4"/>
              </a:rPr>
              <a:t>cms.gov</a:t>
            </a:r>
            <a:endParaRPr lang="en-US" sz="1400" b="0" dirty="0"/>
          </a:p>
          <a:p>
            <a:r>
              <a:rPr lang="en-US" sz="1400" b="0" dirty="0" smtClean="0"/>
              <a:t>Committee on Engaging the Computer Science Research Community in Health Care Informatics, National Research Council. (2009). Computational Technology for Effective Health Care: Immediate Steps and Strategic Directions. (W. Stead, &amp; H. S. Lin, Eds.) Cambridge: National Academies Press.</a:t>
            </a:r>
          </a:p>
          <a:p>
            <a:r>
              <a:rPr lang="en-US" sz="1400" b="0" dirty="0" smtClean="0"/>
              <a:t>DeMarco, T. (1979). Structured Analysis and System Specification. New Jersey : Yourdon Press, Prentice-Hall.</a:t>
            </a:r>
          </a:p>
          <a:p>
            <a:r>
              <a:rPr lang="en-US" sz="1400" b="0" dirty="0" err="1" smtClean="0"/>
              <a:t>Demming</a:t>
            </a:r>
            <a:r>
              <a:rPr lang="en-US" sz="1400" b="0" dirty="0" smtClean="0"/>
              <a:t>, W. E. (1982). Out of Crises. Cambridge: MIT Press.</a:t>
            </a:r>
          </a:p>
          <a:p>
            <a:r>
              <a:rPr lang="en-US" sz="1400" b="0" dirty="0" smtClean="0"/>
              <a:t>Department of Health and Human Services; Centers for Medicare &amp; Medicaid Services. (2010, December 29). Medicare and Medicaid Programs- Electronic Health Record Incentive Program. Retrieved from </a:t>
            </a:r>
            <a:r>
              <a:rPr lang="en-US" sz="1400" b="0" dirty="0" smtClean="0">
                <a:hlinkClick r:id="rId5"/>
              </a:rPr>
              <a:t>HHS.gov</a:t>
            </a:r>
            <a:endParaRPr lang="en-US" sz="1400" b="0" dirty="0" smtClean="0"/>
          </a:p>
          <a:p>
            <a:r>
              <a:rPr lang="en-US" sz="1400" b="0" dirty="0" smtClean="0"/>
              <a:t>Department of Health and Human Services; Centers for Medicare &amp; Medicaid Services. (2010, July 28). Medicare and Medicaid Programs- Electronic Health Record Incentive Program. Retrieved from </a:t>
            </a:r>
            <a:r>
              <a:rPr lang="en-US" sz="1400" b="0" dirty="0" smtClean="0">
                <a:hlinkClick r:id="rId6"/>
              </a:rPr>
              <a:t>HHS.gov</a:t>
            </a:r>
            <a:endParaRPr lang="en-US" sz="1400" b="0" dirty="0" smtClean="0"/>
          </a:p>
          <a:p>
            <a:r>
              <a:rPr lang="en-US" sz="1400" b="0" dirty="0" smtClean="0"/>
              <a:t>Eligible Professional Meaningful Use Core Measures Measure 1 of 15 -Stage 1. (2010, November 7). Retrieved from </a:t>
            </a:r>
            <a:r>
              <a:rPr lang="en-US" sz="1400" b="0" dirty="0" smtClean="0">
                <a:hlinkClick r:id="rId7"/>
              </a:rPr>
              <a:t>CMS.gov</a:t>
            </a:r>
            <a:endParaRPr lang="en-US" sz="1400" b="0" dirty="0" smtClean="0"/>
          </a:p>
          <a:p>
            <a:r>
              <a:rPr lang="en-US" sz="1400" b="0" dirty="0" smtClean="0"/>
              <a:t>Eligible Professional Meaningful Use Core Measures Measure 3 of 15 -Stage 1. (2010, November 7). Retrieved from </a:t>
            </a:r>
            <a:r>
              <a:rPr lang="en-US" sz="1400" b="0" dirty="0" smtClean="0">
                <a:hlinkClick r:id="rId8"/>
              </a:rPr>
              <a:t>CMS.gov</a:t>
            </a:r>
            <a:endParaRPr lang="en-US" sz="1400" b="0" dirty="0" smtClean="0"/>
          </a:p>
        </p:txBody>
      </p:sp>
      <p:sp>
        <p:nvSpPr>
          <p:cNvPr id="39939"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D5C8C7C-CD9B-4515-AA20-C236709C9D13}" type="slidenum">
              <a:rPr lang="en-US" altLang="en-US" smtClean="0"/>
              <a:pPr/>
              <a:t>27</a:t>
            </a:fld>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z="3200" dirty="0"/>
              <a:t>Concepts of Workflow Process Improvement</a:t>
            </a:r>
            <a:br>
              <a:rPr lang="en-US" sz="3200" dirty="0"/>
            </a:br>
            <a:r>
              <a:rPr lang="en-US" altLang="en-US" sz="3200" dirty="0" smtClean="0"/>
              <a:t>References – 2 – Lecture a </a:t>
            </a:r>
            <a:endParaRPr lang="en-US" altLang="en-US" sz="3200" dirty="0"/>
          </a:p>
        </p:txBody>
      </p:sp>
      <p:sp>
        <p:nvSpPr>
          <p:cNvPr id="40963" name="Text Placeholder 2"/>
          <p:cNvSpPr>
            <a:spLocks noGrp="1"/>
          </p:cNvSpPr>
          <p:nvPr>
            <p:ph type="body" sz="quarter" idx="16"/>
          </p:nvPr>
        </p:nvSpPr>
        <p:spPr>
          <a:xfrm>
            <a:off x="457200" y="1600200"/>
            <a:ext cx="8229600" cy="4876800"/>
          </a:xfrm>
        </p:spPr>
        <p:txBody>
          <a:bodyPr/>
          <a:lstStyle/>
          <a:p>
            <a:r>
              <a:rPr lang="en-US" altLang="en-US" dirty="0" smtClean="0"/>
              <a:t>References</a:t>
            </a:r>
          </a:p>
          <a:p>
            <a:r>
              <a:rPr lang="en-US" sz="1400" b="0" dirty="0"/>
              <a:t>Gall, J. (1978). Systematics : how systems work and especially how they fail . London: Wildwood House Ltd.</a:t>
            </a:r>
          </a:p>
          <a:p>
            <a:r>
              <a:rPr lang="en-US" sz="1400" b="0" dirty="0" smtClean="0"/>
              <a:t>Institute </a:t>
            </a:r>
            <a:r>
              <a:rPr lang="en-US" sz="1400" b="0" dirty="0"/>
              <a:t>of Medicine. (2000). To Err is Human: Building a Safer Health System. (L. T. Kohn, J. M. Corrigan, &amp; M. S. Donaldson, Eds.) Washington: National Academies Press.</a:t>
            </a:r>
          </a:p>
          <a:p>
            <a:r>
              <a:rPr lang="en-US" sz="1400" b="0" dirty="0"/>
              <a:t>Institute of Medicine. (2001). Crossing </a:t>
            </a:r>
            <a:r>
              <a:rPr lang="en-US" sz="1400" b="0" dirty="0" smtClean="0"/>
              <a:t>the </a:t>
            </a:r>
            <a:r>
              <a:rPr lang="en-US" sz="1400" b="0" dirty="0"/>
              <a:t>Quality Chasm: A New Health System for the 21st Century 2001 . Washington: National Academies Press.</a:t>
            </a:r>
          </a:p>
          <a:p>
            <a:r>
              <a:rPr lang="en-US" sz="1400" b="0" dirty="0" err="1"/>
              <a:t>Miers</a:t>
            </a:r>
            <a:r>
              <a:rPr lang="en-US" sz="1400" b="0" dirty="0"/>
              <a:t>, D. &amp; White, S. A., &amp; (2008). BPMN Modeling and Reference Guide. Lighthouse Pt: Future Strategies, </a:t>
            </a:r>
            <a:r>
              <a:rPr lang="en-US" sz="1400" b="0" dirty="0" smtClean="0"/>
              <a:t>Inc.</a:t>
            </a:r>
            <a:endParaRPr lang="en-US" sz="1400" b="0" dirty="0"/>
          </a:p>
          <a:p>
            <a:r>
              <a:rPr lang="en-US" altLang="en-US" sz="1400" b="0" dirty="0" smtClean="0"/>
              <a:t>Procedure. 2011. American Society for Quality Glossary. Retrieved from </a:t>
            </a:r>
            <a:r>
              <a:rPr lang="en-US" altLang="en-US" sz="1400" b="0" dirty="0" smtClean="0">
                <a:hlinkClick r:id="rId3"/>
              </a:rPr>
              <a:t>ASQ.org</a:t>
            </a:r>
            <a:endParaRPr lang="en-US" altLang="en-US" sz="1400" b="0" dirty="0" smtClean="0"/>
          </a:p>
          <a:p>
            <a:r>
              <a:rPr lang="en-US" altLang="en-US" sz="1400" b="0" dirty="0" smtClean="0"/>
              <a:t>Process. 2011. In American Society for Quality Glossary. Retrieved from </a:t>
            </a:r>
            <a:r>
              <a:rPr lang="en-US" altLang="en-US" sz="1400" b="0" dirty="0" smtClean="0">
                <a:hlinkClick r:id="rId3"/>
              </a:rPr>
              <a:t>ASQ.org</a:t>
            </a:r>
            <a:endParaRPr lang="en-US" altLang="en-US" sz="1400" b="0" dirty="0" smtClean="0"/>
          </a:p>
          <a:p>
            <a:r>
              <a:rPr lang="en-US" altLang="en-US" sz="1400" b="0" dirty="0" smtClean="0"/>
              <a:t>Process. 2011. In Merriam-Webster.com. Retrieved from </a:t>
            </a:r>
            <a:r>
              <a:rPr lang="en-US" altLang="en-US" sz="1400" b="0" dirty="0" smtClean="0">
                <a:hlinkClick r:id="rId4"/>
              </a:rPr>
              <a:t>Merriam-Webster Dictionary </a:t>
            </a:r>
            <a:endParaRPr lang="en-US" altLang="en-US" sz="1400" b="0" dirty="0" smtClean="0"/>
          </a:p>
          <a:p>
            <a:r>
              <a:rPr lang="en-US" altLang="en-US" sz="1400" b="0" dirty="0" smtClean="0"/>
              <a:t>Process Analysis. 2011. In Merriam-Webster.com. Retrieved from </a:t>
            </a:r>
            <a:r>
              <a:rPr lang="en-US" altLang="en-US" sz="1400" b="0" dirty="0" smtClean="0">
                <a:hlinkClick r:id="rId4"/>
              </a:rPr>
              <a:t>Merriam-Webster Dictionary </a:t>
            </a:r>
            <a:endParaRPr lang="en-US" altLang="en-US" sz="1400" b="0" dirty="0" smtClean="0"/>
          </a:p>
          <a:p>
            <a:r>
              <a:rPr lang="en-US" altLang="en-US" sz="1400" b="0" dirty="0" smtClean="0"/>
              <a:t>Process Improvement. 2011. In American Society for Quality Glossary. Retrieved from </a:t>
            </a:r>
            <a:r>
              <a:rPr lang="en-US" altLang="en-US" sz="1400" b="0" dirty="0" smtClean="0">
                <a:hlinkClick r:id="rId3"/>
              </a:rPr>
              <a:t>ASQ.org</a:t>
            </a:r>
            <a:r>
              <a:rPr lang="en-US" altLang="en-US" sz="1400" b="0" dirty="0" smtClean="0"/>
              <a:t>.</a:t>
            </a:r>
          </a:p>
          <a:p>
            <a:r>
              <a:rPr lang="en-US" altLang="en-US" sz="1400" b="0" dirty="0" smtClean="0"/>
              <a:t>Process Re-engineering. 2011. In American Society for Quality Glossary. Retrieved from </a:t>
            </a:r>
            <a:r>
              <a:rPr lang="en-US" altLang="en-US" sz="1400" b="0" dirty="0" smtClean="0">
                <a:hlinkClick r:id="rId3"/>
              </a:rPr>
              <a:t>ASQ.org</a:t>
            </a:r>
            <a:endParaRPr lang="en-US" altLang="en-US" sz="1400" b="0" dirty="0" smtClean="0"/>
          </a:p>
          <a:p>
            <a:r>
              <a:rPr lang="en-US" altLang="en-US" sz="1400" b="0" dirty="0" smtClean="0"/>
              <a:t>Redesign. 2011. In Merriam-Webster.com .  Retrieved from </a:t>
            </a:r>
            <a:r>
              <a:rPr lang="en-US" altLang="en-US" sz="1400" b="0" dirty="0" smtClean="0">
                <a:hlinkClick r:id="rId5"/>
              </a:rPr>
              <a:t>Merriam-Webster Dictionary </a:t>
            </a:r>
            <a:endParaRPr lang="en-US" altLang="en-US" sz="1400" b="0" dirty="0" smtClean="0"/>
          </a:p>
          <a:p>
            <a:r>
              <a:rPr lang="en-US" altLang="en-US" sz="1400" b="0" dirty="0" smtClean="0"/>
              <a:t>Workflow.  In Wikipedia. Retrieved from </a:t>
            </a:r>
            <a:r>
              <a:rPr lang="en-US" altLang="en-US" sz="1400" b="0" dirty="0" smtClean="0">
                <a:hlinkClick r:id="rId6"/>
              </a:rPr>
              <a:t>Wikipedia.org</a:t>
            </a:r>
            <a:endParaRPr lang="en-US" altLang="en-US" sz="1400" b="0" dirty="0" smtClean="0"/>
          </a:p>
          <a:p>
            <a:r>
              <a:rPr lang="en-US" altLang="en-US" sz="1400" b="0" dirty="0" smtClean="0"/>
              <a:t>Workflow. 2011. In Concise Oxford English Dictionary. Retrieved from </a:t>
            </a:r>
            <a:r>
              <a:rPr lang="en-US" altLang="en-US" sz="1400" b="0" dirty="0" smtClean="0">
                <a:hlinkClick r:id="rId7"/>
              </a:rPr>
              <a:t>WordReference.com</a:t>
            </a:r>
            <a:endParaRPr lang="en-US" altLang="en-US" sz="1400" b="0" dirty="0" smtClean="0"/>
          </a:p>
          <a:p>
            <a:endParaRPr lang="en-US" altLang="en-US" sz="1400" b="0" dirty="0"/>
          </a:p>
        </p:txBody>
      </p:sp>
      <p:sp>
        <p:nvSpPr>
          <p:cNvPr id="4096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D916C64-2524-459D-81BB-955AC0F19A37}" type="slidenum">
              <a:rPr lang="en-US" altLang="en-US" smtClean="0"/>
              <a:pPr/>
              <a:t>28</a:t>
            </a:fld>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z="3200" dirty="0"/>
              <a:t>Concepts of Workflow Process Improvement</a:t>
            </a:r>
            <a:br>
              <a:rPr lang="en-US" sz="3200" dirty="0"/>
            </a:br>
            <a:r>
              <a:rPr lang="en-US" altLang="en-US" sz="3200" dirty="0" smtClean="0"/>
              <a:t>References – 3 – Lecture a </a:t>
            </a:r>
            <a:endParaRPr lang="en-US" altLang="en-US" sz="3200" dirty="0"/>
          </a:p>
        </p:txBody>
      </p:sp>
      <p:sp>
        <p:nvSpPr>
          <p:cNvPr id="41987" name="Text Placeholder 2"/>
          <p:cNvSpPr>
            <a:spLocks noGrp="1"/>
          </p:cNvSpPr>
          <p:nvPr>
            <p:ph type="body" sz="quarter" idx="16"/>
          </p:nvPr>
        </p:nvSpPr>
        <p:spPr>
          <a:xfrm>
            <a:off x="457200" y="1600200"/>
            <a:ext cx="8229600" cy="2971800"/>
          </a:xfrm>
        </p:spPr>
        <p:txBody>
          <a:bodyPr/>
          <a:lstStyle/>
          <a:p>
            <a:r>
              <a:rPr lang="en-US" altLang="en-US" dirty="0" smtClean="0"/>
              <a:t>Images</a:t>
            </a:r>
          </a:p>
          <a:p>
            <a:pPr lvl="1"/>
            <a:r>
              <a:rPr lang="en-US" altLang="en-US" sz="1200" dirty="0" smtClean="0"/>
              <a:t>Bart Everson, photographer. 2011. Doctor’s Office [Public Domain], Retrieved from: </a:t>
            </a:r>
            <a:r>
              <a:rPr lang="en-US" altLang="en-US" sz="1200" dirty="0" err="1" smtClean="0">
                <a:hlinkClick r:id="rId3"/>
              </a:rPr>
              <a:t>WikiMedia</a:t>
            </a:r>
            <a:r>
              <a:rPr lang="en-US" altLang="en-US" sz="1200" dirty="0" smtClean="0">
                <a:hlinkClick r:id="rId3"/>
              </a:rPr>
              <a:t> Commons</a:t>
            </a:r>
            <a:endParaRPr lang="en-US" altLang="en-US" sz="1200" dirty="0" smtClean="0"/>
          </a:p>
          <a:p>
            <a:pPr lvl="1"/>
            <a:r>
              <a:rPr lang="en-US" altLang="en-US" sz="1200" dirty="0"/>
              <a:t>Centers for Medicare and Medicaid. 2016. Meaningful Use Incentives and Payments [Public Domain]. Retrieved from: </a:t>
            </a:r>
            <a:r>
              <a:rPr lang="en-US" altLang="en-US" sz="1200" dirty="0">
                <a:hlinkClick r:id="rId4"/>
              </a:rPr>
              <a:t>CMS.gov</a:t>
            </a:r>
            <a:endParaRPr lang="en-US" altLang="en-US" sz="1200" dirty="0"/>
          </a:p>
          <a:p>
            <a:pPr lvl="1"/>
            <a:r>
              <a:rPr lang="en-US" altLang="en-US" sz="1200" dirty="0"/>
              <a:t>Centers for Medicare and Medicaid. 2011. Meaningful Use Requirements [Public Domain]. Retrieved from: </a:t>
            </a:r>
            <a:r>
              <a:rPr lang="en-US" altLang="en-US" sz="1200" dirty="0">
                <a:hlinkClick r:id="rId4"/>
              </a:rPr>
              <a:t>CMS.gov</a:t>
            </a:r>
            <a:endParaRPr lang="en-US" altLang="en-US" sz="1200" dirty="0"/>
          </a:p>
          <a:p>
            <a:pPr lvl="1"/>
            <a:r>
              <a:rPr lang="en-US" altLang="en-US" sz="1200" dirty="0" smtClean="0"/>
              <a:t>National  Academy Press. 2000. To Err is Human book cover. [Public Domain], Retrieved from: </a:t>
            </a:r>
            <a:r>
              <a:rPr lang="en-US" altLang="en-US" sz="1200" dirty="0" smtClean="0">
                <a:hlinkClick r:id="rId5"/>
              </a:rPr>
              <a:t>National Academy Press</a:t>
            </a:r>
            <a:endParaRPr lang="en-US" altLang="en-US" sz="1200" dirty="0" smtClean="0"/>
          </a:p>
          <a:p>
            <a:pPr lvl="1"/>
            <a:r>
              <a:rPr lang="en-US" altLang="en-US" sz="1200" dirty="0" smtClean="0"/>
              <a:t>National  Academy Press. 2001. Crossing Quality Chasm book cover. [Public Domain]. Retrieved from: </a:t>
            </a:r>
            <a:r>
              <a:rPr lang="en-US" altLang="en-US" sz="1200" dirty="0" smtClean="0">
                <a:hlinkClick r:id="rId6"/>
              </a:rPr>
              <a:t>National Academy Press</a:t>
            </a:r>
            <a:endParaRPr lang="en-US" altLang="en-US" sz="1200" dirty="0" smtClean="0"/>
          </a:p>
          <a:p>
            <a:pPr lvl="1"/>
            <a:r>
              <a:rPr lang="en-US" altLang="en-US" sz="1200" dirty="0" smtClean="0"/>
              <a:t>National  Academy Press. 2009. Computational Technology for Effective Healthcare. [Public Domain]. Retrieved from: </a:t>
            </a:r>
            <a:r>
              <a:rPr lang="en-US" altLang="en-US" sz="1200" dirty="0" smtClean="0">
                <a:hlinkClick r:id="rId7"/>
              </a:rPr>
              <a:t>National Academy Press</a:t>
            </a:r>
            <a:endParaRPr lang="en-US" altLang="en-US" sz="1200" dirty="0" smtClean="0"/>
          </a:p>
          <a:p>
            <a:pPr lvl="1"/>
            <a:r>
              <a:rPr lang="en-US" altLang="en-US" sz="1200" dirty="0" smtClean="0"/>
              <a:t>National  Academy Press.  2001. Crossing Quality Chasm book cover. [Public Domain]. Retrieved from: </a:t>
            </a:r>
            <a:r>
              <a:rPr lang="en-US" altLang="en-US" sz="1200" dirty="0" smtClean="0">
                <a:hlinkClick r:id="rId6"/>
              </a:rPr>
              <a:t>National Academy Press</a:t>
            </a:r>
            <a:endParaRPr lang="en-US" altLang="en-US" sz="1200" dirty="0" smtClean="0"/>
          </a:p>
          <a:p>
            <a:pPr lvl="1"/>
            <a:r>
              <a:rPr lang="en-US" altLang="en-US" sz="1200" dirty="0" err="1" smtClean="0"/>
              <a:t>Nesvacil</a:t>
            </a:r>
            <a:r>
              <a:rPr lang="en-US" altLang="en-US" sz="1200" dirty="0" smtClean="0"/>
              <a:t>, Alicia. 2016. Meaningful Use Stages. [Used with Permission]. Image courtesy of Alicia </a:t>
            </a:r>
            <a:r>
              <a:rPr lang="en-US" altLang="en-US" sz="1200" dirty="0" err="1" smtClean="0"/>
              <a:t>Nesvacil</a:t>
            </a:r>
            <a:r>
              <a:rPr lang="en-US" altLang="en-US" sz="1200" dirty="0" smtClean="0"/>
              <a:t>.</a:t>
            </a:r>
          </a:p>
          <a:p>
            <a:pPr lvl="1"/>
            <a:endParaRPr lang="en-US" altLang="en-US" sz="1200" dirty="0"/>
          </a:p>
        </p:txBody>
      </p:sp>
      <p:sp>
        <p:nvSpPr>
          <p:cNvPr id="41988" name="Text Placeholder 3"/>
          <p:cNvSpPr>
            <a:spLocks noGrp="1"/>
          </p:cNvSpPr>
          <p:nvPr>
            <p:ph type="body" sz="quarter" idx="20"/>
          </p:nvPr>
        </p:nvSpPr>
        <p:spPr>
          <a:xfrm>
            <a:off x="457200" y="4572000"/>
            <a:ext cx="8229600" cy="1371600"/>
          </a:xfrm>
        </p:spPr>
        <p:txBody>
          <a:bodyPr/>
          <a:lstStyle/>
          <a:p>
            <a:r>
              <a:rPr lang="en-US" altLang="en-US" dirty="0" smtClean="0"/>
              <a:t>Charts, Tables, and Figures</a:t>
            </a:r>
          </a:p>
          <a:p>
            <a:r>
              <a:rPr lang="en-US" altLang="en-US" sz="1200" b="0" dirty="0" smtClean="0"/>
              <a:t>1.1 Figure:  Meaningful Use Criteria. [Public domain] Retrieved from </a:t>
            </a:r>
            <a:r>
              <a:rPr lang="en-US" altLang="en-US" sz="1200" b="0" dirty="0" smtClean="0">
                <a:hlinkClick r:id="rId8"/>
              </a:rPr>
              <a:t>CMS.gov</a:t>
            </a:r>
            <a:endParaRPr lang="en-US" altLang="en-US" sz="1200" b="0" dirty="0" smtClean="0"/>
          </a:p>
          <a:p>
            <a:endParaRPr lang="en-US" altLang="en-US" sz="1200" b="0" dirty="0"/>
          </a:p>
        </p:txBody>
      </p:sp>
      <p:sp>
        <p:nvSpPr>
          <p:cNvPr id="4198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E5D98BE-6918-4D5A-9C18-D93F96FCEB71}" type="slidenum">
              <a:rPr lang="en-US" altLang="en-US" smtClean="0"/>
              <a:pPr/>
              <a:t>29</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ea typeface="MS PGothic" panose="020B0600070205080204" pitchFamily="34" charset="-128"/>
              </a:rPr>
              <a:t>Tom DeMarco</a:t>
            </a:r>
          </a:p>
        </p:txBody>
      </p:sp>
      <p:sp>
        <p:nvSpPr>
          <p:cNvPr id="14339" name="Tex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buFont typeface="Arial" panose="020B0604020202020204" pitchFamily="34" charset="0"/>
              <a:buNone/>
            </a:pPr>
            <a:endParaRPr lang="en-US" altLang="en-US"/>
          </a:p>
          <a:p>
            <a:pPr algn="ctr">
              <a:buFont typeface="Arial" panose="020B0604020202020204" pitchFamily="34" charset="0"/>
              <a:buNone/>
            </a:pPr>
            <a:r>
              <a:rPr lang="en-US" altLang="en-US"/>
              <a:t>Procedure, like dance, resists description. </a:t>
            </a:r>
          </a:p>
          <a:p>
            <a:pPr algn="ctr">
              <a:buFont typeface="Arial" panose="020B0604020202020204" pitchFamily="34" charset="0"/>
              <a:buNone/>
            </a:pPr>
            <a:r>
              <a:rPr lang="en-US" altLang="en-US" sz="2800"/>
              <a:t/>
            </a:r>
            <a:br>
              <a:rPr lang="en-US" altLang="en-US" sz="2800"/>
            </a:br>
            <a:r>
              <a:rPr lang="en-US" altLang="en-US" sz="2800"/>
              <a:t>		</a:t>
            </a:r>
            <a:r>
              <a:rPr lang="en-US" altLang="en-US" sz="1600"/>
              <a:t>-- Tom DeMarco 1979</a:t>
            </a:r>
            <a:endParaRPr lang="en-US" altLang="en-US"/>
          </a:p>
        </p:txBody>
      </p:sp>
      <p:sp>
        <p:nvSpPr>
          <p:cNvPr id="1434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C3306944-33B4-4F70-B37E-908EC8C3686B}"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Concepts of Workflow Process Improvement</a:t>
            </a:r>
            <a:br>
              <a:rPr lang="en-US" dirty="0"/>
            </a:br>
            <a:r>
              <a:rPr lang="en-US" dirty="0" smtClean="0"/>
              <a:t>Lecture a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30</a:t>
            </a:fld>
            <a:endParaRPr lang="en-US" altLang="en-US"/>
          </a:p>
        </p:txBody>
      </p:sp>
    </p:spTree>
    <p:custDataLst>
      <p:tags r:id="rId1"/>
    </p:custDataLst>
    <p:extLst>
      <p:ext uri="{BB962C8B-B14F-4D97-AF65-F5344CB8AC3E}">
        <p14:creationId xmlns:p14="http://schemas.microsoft.com/office/powerpoint/2010/main" val="29310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ea typeface="MS PGothic" panose="020B0600070205080204" pitchFamily="34" charset="-128"/>
              </a:rPr>
              <a:t>Definitions</a:t>
            </a:r>
          </a:p>
        </p:txBody>
      </p:sp>
      <p:sp>
        <p:nvSpPr>
          <p:cNvPr id="1536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buFontTx/>
              <a:buNone/>
            </a:pPr>
            <a:r>
              <a:rPr lang="en-US" altLang="en-US" sz="2800"/>
              <a:t>Definitions:</a:t>
            </a:r>
          </a:p>
          <a:p>
            <a:pPr lvl="1" eaLnBrk="1" hangingPunct="1">
              <a:lnSpc>
                <a:spcPct val="90000"/>
              </a:lnSpc>
              <a:buFont typeface="Arial" panose="020B0604020202020204" pitchFamily="34" charset="0"/>
              <a:buChar char="•"/>
            </a:pPr>
            <a:r>
              <a:rPr lang="en-US" altLang="en-US" sz="2400"/>
              <a:t>Process</a:t>
            </a:r>
          </a:p>
          <a:p>
            <a:pPr lvl="1" eaLnBrk="1" hangingPunct="1">
              <a:lnSpc>
                <a:spcPct val="90000"/>
              </a:lnSpc>
              <a:buFont typeface="Arial" panose="020B0604020202020204" pitchFamily="34" charset="0"/>
              <a:buChar char="•"/>
            </a:pPr>
            <a:r>
              <a:rPr lang="en-US" altLang="en-US" sz="2400"/>
              <a:t>Process Analysis</a:t>
            </a:r>
          </a:p>
          <a:p>
            <a:pPr lvl="1" eaLnBrk="1" hangingPunct="1">
              <a:lnSpc>
                <a:spcPct val="90000"/>
              </a:lnSpc>
              <a:buFont typeface="Arial" panose="020B0604020202020204" pitchFamily="34" charset="0"/>
              <a:buChar char="•"/>
            </a:pPr>
            <a:r>
              <a:rPr lang="en-US" altLang="en-US" sz="2400"/>
              <a:t>Process Redesign</a:t>
            </a:r>
          </a:p>
          <a:p>
            <a:pPr lvl="1" eaLnBrk="1" hangingPunct="1">
              <a:lnSpc>
                <a:spcPct val="90000"/>
              </a:lnSpc>
              <a:buFont typeface="Arial" panose="020B0604020202020204" pitchFamily="34" charset="0"/>
              <a:buChar char="•"/>
            </a:pPr>
            <a:r>
              <a:rPr lang="en-US" altLang="en-US" sz="2400"/>
              <a:t>Workflow</a:t>
            </a:r>
          </a:p>
          <a:p>
            <a:pPr lvl="1" eaLnBrk="1" hangingPunct="1">
              <a:lnSpc>
                <a:spcPct val="90000"/>
              </a:lnSpc>
              <a:buFont typeface="Arial" panose="020B0604020202020204" pitchFamily="34" charset="0"/>
              <a:buChar char="•"/>
            </a:pPr>
            <a:r>
              <a:rPr lang="en-US" altLang="en-US" sz="2400"/>
              <a:t>Workflow Analysis, and</a:t>
            </a:r>
          </a:p>
          <a:p>
            <a:pPr lvl="1" eaLnBrk="1" hangingPunct="1">
              <a:lnSpc>
                <a:spcPct val="90000"/>
              </a:lnSpc>
              <a:buFont typeface="Arial" panose="020B0604020202020204" pitchFamily="34" charset="0"/>
              <a:buChar char="•"/>
            </a:pPr>
            <a:r>
              <a:rPr lang="en-US" altLang="en-US" sz="2400"/>
              <a:t>Data and Information Flow</a:t>
            </a:r>
            <a:endParaRPr lang="en-US" altLang="en-US"/>
          </a:p>
        </p:txBody>
      </p:sp>
      <p:sp>
        <p:nvSpPr>
          <p:cNvPr id="1536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064C9B79-3B29-4369-B3C4-F871906B8A8C}"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ea typeface="MS PGothic" panose="020B0600070205080204" pitchFamily="34" charset="-128"/>
              </a:rPr>
              <a:t>Process</a:t>
            </a:r>
          </a:p>
        </p:txBody>
      </p:sp>
      <p:sp>
        <p:nvSpPr>
          <p:cNvPr id="3" name="Content Placeholder 2"/>
          <p:cNvSpPr>
            <a:spLocks noGrp="1"/>
          </p:cNvSpPr>
          <p:nvPr>
            <p:ph sz="quarter" idx="14"/>
          </p:nvPr>
        </p:nvSpPr>
        <p:spPr/>
        <p:txBody>
          <a:bodyPr/>
          <a:lstStyle/>
          <a:p>
            <a:pPr marL="0" indent="0" eaLnBrk="1" hangingPunct="1">
              <a:buFont typeface="Arial" panose="020B0604020202020204" pitchFamily="34" charset="0"/>
              <a:buNone/>
              <a:defRPr/>
            </a:pPr>
            <a:r>
              <a:rPr lang="en-US" b="1" dirty="0">
                <a:ea typeface="+mn-ea"/>
              </a:rPr>
              <a:t>Process</a:t>
            </a:r>
            <a:r>
              <a:rPr lang="en-US" dirty="0">
                <a:ea typeface="+mn-ea"/>
              </a:rPr>
              <a:t>: a series of actions or operations “conducing” to an end </a:t>
            </a:r>
          </a:p>
          <a:p>
            <a:pPr marL="0" indent="0" eaLnBrk="1" hangingPunct="1">
              <a:buFont typeface="Arial" panose="020B0604020202020204" pitchFamily="34" charset="0"/>
              <a:buNone/>
              <a:defRPr/>
            </a:pPr>
            <a:endParaRPr lang="en-US" dirty="0">
              <a:ea typeface="+mn-ea"/>
            </a:endParaRPr>
          </a:p>
          <a:p>
            <a:pPr marL="0" indent="0" eaLnBrk="1" hangingPunct="1">
              <a:buFont typeface="Arial" panose="020B0604020202020204" pitchFamily="34" charset="0"/>
              <a:buNone/>
              <a:defRPr/>
            </a:pPr>
            <a:r>
              <a:rPr lang="en-US" dirty="0">
                <a:ea typeface="+mn-ea"/>
              </a:rPr>
              <a:t>Procedure: The steps in a process and </a:t>
            </a:r>
            <a:r>
              <a:rPr lang="en-US" u="sng" dirty="0">
                <a:ea typeface="+mn-ea"/>
              </a:rPr>
              <a:t>how these steps are to be </a:t>
            </a:r>
            <a:r>
              <a:rPr lang="en-US" u="sng" dirty="0" smtClean="0">
                <a:ea typeface="+mn-ea"/>
              </a:rPr>
              <a:t>performed</a:t>
            </a:r>
            <a:endParaRPr lang="en-US" sz="1600" dirty="0">
              <a:ea typeface="+mn-ea"/>
            </a:endParaRPr>
          </a:p>
        </p:txBody>
      </p:sp>
      <p:sp>
        <p:nvSpPr>
          <p:cNvPr id="1638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E2219B0A-5234-4BB1-9016-2CAB0F3E3E9B}" type="slidenum">
              <a:rPr lang="en-US" altLang="en-US">
                <a:solidFill>
                  <a:srgbClr val="898989"/>
                </a:solidFill>
              </a:rPr>
              <a:pPr eaLnBrk="1" hangingPunct="1"/>
              <a:t>5</a:t>
            </a:fld>
            <a:endParaRPr lang="en-US" altLang="en-US">
              <a:solidFill>
                <a:srgbClr val="898989"/>
              </a:solidFill>
            </a:endParaRPr>
          </a:p>
        </p:txBody>
      </p:sp>
      <p:sp>
        <p:nvSpPr>
          <p:cNvPr id="2" name="Text Placeholder 1"/>
          <p:cNvSpPr>
            <a:spLocks noGrp="1"/>
          </p:cNvSpPr>
          <p:nvPr>
            <p:ph type="body" sz="quarter" idx="4294967295"/>
          </p:nvPr>
        </p:nvSpPr>
        <p:spPr>
          <a:xfrm>
            <a:off x="0" y="6278563"/>
            <a:ext cx="7720013" cy="533400"/>
          </a:xfrm>
        </p:spPr>
        <p:txBody>
          <a:bodyPr/>
          <a:lstStyle/>
          <a:p>
            <a:pPr marL="0" indent="0">
              <a:buNone/>
            </a:pPr>
            <a:r>
              <a:rPr lang="en-US" sz="1100" dirty="0"/>
              <a:t>(American Society for Quality (ASQ), 2011; Merriam-Webster, 2011</a:t>
            </a:r>
            <a:r>
              <a:rPr lang="en-US" sz="1100" dirty="0" smtClean="0"/>
              <a:t>)</a:t>
            </a:r>
            <a:endParaRPr lang="en-US" sz="11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ea typeface="MS PGothic" panose="020B0600070205080204" pitchFamily="34" charset="-128"/>
              </a:rPr>
              <a:t>Process Analysis</a:t>
            </a:r>
          </a:p>
        </p:txBody>
      </p:sp>
      <p:sp>
        <p:nvSpPr>
          <p:cNvPr id="3" name="Content Placeholder 2"/>
          <p:cNvSpPr>
            <a:spLocks noGrp="1"/>
          </p:cNvSpPr>
          <p:nvPr>
            <p:ph sz="quarter" idx="14"/>
          </p:nvPr>
        </p:nvSpPr>
        <p:spPr/>
        <p:txBody>
          <a:bodyPr/>
          <a:lstStyle/>
          <a:p>
            <a:pPr marL="457200" indent="-457200">
              <a:defRPr/>
            </a:pPr>
            <a:r>
              <a:rPr lang="en-US" dirty="0">
                <a:ea typeface="+mn-ea"/>
              </a:rPr>
              <a:t>Understanding process elements and the relationships between them </a:t>
            </a:r>
          </a:p>
          <a:p>
            <a:pPr marL="457200" indent="-457200">
              <a:defRPr/>
            </a:pPr>
            <a:endParaRPr lang="en-US" dirty="0">
              <a:ea typeface="+mn-ea"/>
            </a:endParaRPr>
          </a:p>
          <a:p>
            <a:pPr marL="457200" indent="-457200">
              <a:defRPr/>
            </a:pPr>
            <a:r>
              <a:rPr lang="en-US" dirty="0">
                <a:ea typeface="+mn-ea"/>
              </a:rPr>
              <a:t>Identification of opportunities for improvement</a:t>
            </a:r>
            <a:r>
              <a:rPr lang="en-US" sz="3600" dirty="0">
                <a:ea typeface="+mn-ea"/>
              </a:rPr>
              <a:t> </a:t>
            </a:r>
          </a:p>
        </p:txBody>
      </p:sp>
      <p:sp>
        <p:nvSpPr>
          <p:cNvPr id="1741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B4C38443-F639-43C1-AA15-B385A717660A}" type="slidenum">
              <a:rPr lang="en-US" altLang="en-US">
                <a:solidFill>
                  <a:srgbClr val="898989"/>
                </a:solidFill>
              </a:rPr>
              <a:pPr eaLnBrk="1" hangingPunct="1"/>
              <a:t>6</a:t>
            </a:fld>
            <a:endParaRPr lang="en-US" altLang="en-US">
              <a:solidFill>
                <a:srgbClr val="898989"/>
              </a:solidFill>
            </a:endParaRPr>
          </a:p>
        </p:txBody>
      </p:sp>
      <p:sp>
        <p:nvSpPr>
          <p:cNvPr id="2" name="Text Placeholder 1"/>
          <p:cNvSpPr>
            <a:spLocks noGrp="1"/>
          </p:cNvSpPr>
          <p:nvPr>
            <p:ph type="body" sz="quarter" idx="4294967295"/>
          </p:nvPr>
        </p:nvSpPr>
        <p:spPr>
          <a:xfrm>
            <a:off x="0" y="6278563"/>
            <a:ext cx="7720013" cy="533400"/>
          </a:xfrm>
        </p:spPr>
        <p:txBody>
          <a:bodyPr/>
          <a:lstStyle/>
          <a:p>
            <a:pPr marL="0" indent="0">
              <a:buNone/>
            </a:pPr>
            <a:r>
              <a:rPr lang="en-US" sz="1200" dirty="0"/>
              <a:t>(Merriam-Webster, 2011</a:t>
            </a:r>
            <a:r>
              <a:rPr lang="en-US" sz="1200" dirty="0" smtClean="0"/>
              <a:t>)</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ea typeface="MS PGothic" panose="020B0600070205080204" pitchFamily="34" charset="-128"/>
              </a:rPr>
              <a:t>Process </a:t>
            </a:r>
            <a:r>
              <a:rPr lang="en-US" altLang="en-US" dirty="0" smtClean="0">
                <a:ea typeface="MS PGothic" panose="020B0600070205080204" pitchFamily="34" charset="-128"/>
              </a:rPr>
              <a:t>Redesign Definition</a:t>
            </a:r>
            <a:endParaRPr lang="en-US" altLang="en-US" dirty="0">
              <a:ea typeface="MS PGothic" panose="020B0600070205080204" pitchFamily="34" charset="-128"/>
            </a:endParaRPr>
          </a:p>
        </p:txBody>
      </p:sp>
      <p:sp>
        <p:nvSpPr>
          <p:cNvPr id="18435" name="Content Placeholder 2"/>
          <p:cNvSpPr>
            <a:spLocks noGrp="1"/>
          </p:cNvSpPr>
          <p:nvPr>
            <p:ph sz="quarter" idx="14"/>
          </p:nvPr>
        </p:nvSpPr>
        <p:spPr bwMode="auto">
          <a:extLst/>
        </p:spPr>
        <p:txBody>
          <a:bodyPr vert="horz" wrap="square" lIns="91440" tIns="45720" rIns="91440" bIns="45720" numCol="1" anchor="t" anchorCtr="0" compatLnSpc="1">
            <a:prstTxWarp prst="textNoShape">
              <a:avLst/>
            </a:prstTxWarp>
          </a:bodyPr>
          <a:lstStyle/>
          <a:p>
            <a:pPr marL="0" indent="0">
              <a:buFont typeface="Arial" charset="0"/>
              <a:buNone/>
              <a:defRPr/>
            </a:pPr>
            <a:r>
              <a:rPr lang="en-US" dirty="0"/>
              <a:t>The revision of a process to improve it in some way</a:t>
            </a:r>
            <a:r>
              <a:rPr lang="en-US" dirty="0" smtClean="0"/>
              <a:t>.</a:t>
            </a:r>
            <a:endParaRPr lang="en-US" dirty="0"/>
          </a:p>
        </p:txBody>
      </p:sp>
      <p:sp>
        <p:nvSpPr>
          <p:cNvPr id="1843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E1095FE3-D1F9-4ECA-B51E-E89BE7272CF4}" type="slidenum">
              <a:rPr lang="en-US" altLang="en-US">
                <a:solidFill>
                  <a:srgbClr val="898989"/>
                </a:solidFill>
              </a:rPr>
              <a:pPr eaLnBrk="1" hangingPunct="1"/>
              <a:t>7</a:t>
            </a:fld>
            <a:endParaRPr lang="en-US" altLang="en-US">
              <a:solidFill>
                <a:srgbClr val="898989"/>
              </a:solidFill>
            </a:endParaRPr>
          </a:p>
        </p:txBody>
      </p:sp>
      <p:sp>
        <p:nvSpPr>
          <p:cNvPr id="2" name="Text Placeholder 1"/>
          <p:cNvSpPr>
            <a:spLocks noGrp="1"/>
          </p:cNvSpPr>
          <p:nvPr>
            <p:ph type="body" sz="quarter" idx="4294967295"/>
          </p:nvPr>
        </p:nvSpPr>
        <p:spPr>
          <a:xfrm>
            <a:off x="0" y="6278563"/>
            <a:ext cx="7720013" cy="533400"/>
          </a:xfrm>
        </p:spPr>
        <p:txBody>
          <a:bodyPr/>
          <a:lstStyle/>
          <a:p>
            <a:pPr marL="0" indent="0">
              <a:buNone/>
            </a:pPr>
            <a:r>
              <a:rPr lang="en-US" sz="1200" dirty="0"/>
              <a:t>(Merriam-Webster, 2011</a:t>
            </a:r>
            <a:r>
              <a:rPr lang="en-US" sz="1200" dirty="0" smtClean="0"/>
              <a:t>)</a:t>
            </a:r>
            <a:endParaRPr 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a:ea typeface="MS PGothic" panose="020B0600070205080204" pitchFamily="34" charset="-128"/>
              </a:rPr>
              <a:t>Workflow</a:t>
            </a:r>
          </a:p>
        </p:txBody>
      </p:sp>
      <p:sp>
        <p:nvSpPr>
          <p:cNvPr id="19462"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71500" indent="-571500" eaLnBrk="1" hangingPunct="1"/>
            <a:r>
              <a:rPr lang="ja-JP" altLang="en-US" dirty="0"/>
              <a:t>“</a:t>
            </a:r>
            <a:r>
              <a:rPr lang="en-US" altLang="ja-JP" dirty="0"/>
              <a:t>The </a:t>
            </a:r>
            <a:r>
              <a:rPr lang="en-US" altLang="ja-JP" i="1" dirty="0"/>
              <a:t>flow</a:t>
            </a:r>
            <a:r>
              <a:rPr lang="en-US" altLang="ja-JP" dirty="0"/>
              <a:t> of </a:t>
            </a:r>
            <a:r>
              <a:rPr lang="en-US" altLang="ja-JP" i="1" dirty="0"/>
              <a:t>work</a:t>
            </a:r>
            <a:r>
              <a:rPr lang="ja-JP" altLang="en-US" i="1" dirty="0"/>
              <a:t>”</a:t>
            </a:r>
            <a:r>
              <a:rPr lang="en-US" altLang="ja-JP" i="1" dirty="0"/>
              <a:t> </a:t>
            </a:r>
            <a:endParaRPr lang="en-US" altLang="ja-JP" dirty="0"/>
          </a:p>
          <a:p>
            <a:pPr marL="571500" indent="-571500" eaLnBrk="1" hangingPunct="1"/>
            <a:endParaRPr lang="en-US" altLang="en-US" sz="1000" dirty="0"/>
          </a:p>
          <a:p>
            <a:pPr marL="571500" indent="-571500" eaLnBrk="1" hangingPunct="1"/>
            <a:r>
              <a:rPr lang="en-US" altLang="en-US" dirty="0"/>
              <a:t>The way in which work progresses through a process.</a:t>
            </a:r>
          </a:p>
          <a:p>
            <a:pPr marL="571500" indent="-571500" eaLnBrk="1" hangingPunct="1"/>
            <a:endParaRPr lang="en-US" altLang="en-US" sz="1100" dirty="0"/>
          </a:p>
          <a:p>
            <a:pPr marL="571500" indent="-571500" eaLnBrk="1" hangingPunct="1"/>
            <a:r>
              <a:rPr lang="en-US" altLang="en-US" dirty="0"/>
              <a:t>In this component, the words workflow and process will be used interchangeably</a:t>
            </a:r>
            <a:r>
              <a:rPr lang="en-US" altLang="en-US" dirty="0" smtClean="0"/>
              <a:t>.</a:t>
            </a:r>
            <a:endParaRPr lang="en-US" altLang="en-US" dirty="0"/>
          </a:p>
        </p:txBody>
      </p:sp>
      <p:sp>
        <p:nvSpPr>
          <p:cNvPr id="1945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2DED456B-68C6-41AD-8CCD-EB78A6A525D1}" type="slidenum">
              <a:rPr lang="en-US" altLang="en-US">
                <a:solidFill>
                  <a:srgbClr val="898989"/>
                </a:solidFill>
              </a:rPr>
              <a:pPr eaLnBrk="1" hangingPunct="1"/>
              <a:t>8</a:t>
            </a:fld>
            <a:endParaRPr lang="en-US" altLang="en-US">
              <a:solidFill>
                <a:srgbClr val="898989"/>
              </a:solidFill>
            </a:endParaRPr>
          </a:p>
        </p:txBody>
      </p:sp>
      <p:sp>
        <p:nvSpPr>
          <p:cNvPr id="2" name="Text Placeholder 1"/>
          <p:cNvSpPr>
            <a:spLocks noGrp="1"/>
          </p:cNvSpPr>
          <p:nvPr>
            <p:ph type="body" sz="quarter" idx="4294967295"/>
          </p:nvPr>
        </p:nvSpPr>
        <p:spPr>
          <a:xfrm>
            <a:off x="0" y="6278563"/>
            <a:ext cx="7720013" cy="533400"/>
          </a:xfrm>
        </p:spPr>
        <p:txBody>
          <a:bodyPr/>
          <a:lstStyle/>
          <a:p>
            <a:pPr marL="0" indent="0">
              <a:buNone/>
            </a:pPr>
            <a:r>
              <a:rPr lang="en-US" sz="1200" dirty="0"/>
              <a:t>(Wikipedia, 2011; Concise Oxford English Dictionary, 2011</a:t>
            </a:r>
            <a:r>
              <a:rPr lang="en-US" sz="1200" dirty="0" smtClean="0"/>
              <a:t>)</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ea typeface="MS PGothic" panose="020B0600070205080204" pitchFamily="34" charset="-128"/>
              </a:rPr>
              <a:t>What is Clinical Workflow?</a:t>
            </a:r>
          </a:p>
        </p:txBody>
      </p:sp>
      <p:sp>
        <p:nvSpPr>
          <p:cNvPr id="3" name="Content Placeholder 2"/>
          <p:cNvSpPr>
            <a:spLocks noGrp="1"/>
          </p:cNvSpPr>
          <p:nvPr>
            <p:ph sz="quarter" idx="14"/>
          </p:nvPr>
        </p:nvSpPr>
        <p:spPr/>
        <p:txBody>
          <a:bodyPr>
            <a:normAutofit lnSpcReduction="10000"/>
          </a:bodyPr>
          <a:lstStyle/>
          <a:p>
            <a:pPr eaLnBrk="1" hangingPunct="1">
              <a:lnSpc>
                <a:spcPct val="120000"/>
              </a:lnSpc>
              <a:defRPr/>
            </a:pPr>
            <a:r>
              <a:rPr lang="en-US" dirty="0">
                <a:ea typeface="+mn-ea"/>
              </a:rPr>
              <a:t>The way in which activities in the health care setting are carried out, by whom, in what order, etc.</a:t>
            </a:r>
          </a:p>
          <a:p>
            <a:pPr eaLnBrk="1" hangingPunct="1">
              <a:lnSpc>
                <a:spcPct val="120000"/>
              </a:lnSpc>
              <a:defRPr/>
            </a:pPr>
            <a:r>
              <a:rPr lang="en-US" dirty="0" smtClean="0">
                <a:ea typeface="+mn-ea"/>
              </a:rPr>
              <a:t>Some of the </a:t>
            </a:r>
            <a:r>
              <a:rPr lang="en-US" dirty="0">
                <a:ea typeface="+mn-ea"/>
              </a:rPr>
              <a:t>processes that make up health care:</a:t>
            </a:r>
          </a:p>
          <a:p>
            <a:pPr lvl="1" eaLnBrk="1" hangingPunct="1">
              <a:lnSpc>
                <a:spcPct val="120000"/>
              </a:lnSpc>
              <a:defRPr/>
            </a:pPr>
            <a:r>
              <a:rPr lang="en-US" dirty="0">
                <a:ea typeface="+mn-ea"/>
              </a:rPr>
              <a:t>Admitting a patient</a:t>
            </a:r>
          </a:p>
          <a:p>
            <a:pPr lvl="1" eaLnBrk="1" hangingPunct="1">
              <a:lnSpc>
                <a:spcPct val="120000"/>
              </a:lnSpc>
              <a:defRPr/>
            </a:pPr>
            <a:r>
              <a:rPr lang="en-US" dirty="0">
                <a:ea typeface="+mn-ea"/>
              </a:rPr>
              <a:t>Submitting a claim</a:t>
            </a:r>
          </a:p>
          <a:p>
            <a:pPr lvl="1" eaLnBrk="1" hangingPunct="1">
              <a:lnSpc>
                <a:spcPct val="120000"/>
              </a:lnSpc>
              <a:defRPr/>
            </a:pPr>
            <a:r>
              <a:rPr lang="en-US" dirty="0">
                <a:ea typeface="+mn-ea"/>
              </a:rPr>
              <a:t>Prescribing a medication</a:t>
            </a:r>
          </a:p>
          <a:p>
            <a:pPr>
              <a:lnSpc>
                <a:spcPct val="120000"/>
              </a:lnSpc>
              <a:defRPr/>
            </a:pPr>
            <a:endParaRPr lang="en-US" dirty="0">
              <a:ea typeface="+mn-ea"/>
            </a:endParaRPr>
          </a:p>
        </p:txBody>
      </p:sp>
      <p:sp>
        <p:nvSpPr>
          <p:cNvPr id="2048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5979621B-0197-441B-9419-CD81185BB1A5}"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mponent Title&amp;quot;&quot;/&gt;&lt;property id=&quot;20307&quot; value=&quot;256&quot;/&gt;&lt;/object&gt;&lt;object type=&quot;3&quot; unique_id=&quot;10005&quot;&gt;&lt;property id=&quot;20148&quot; value=&quot;5&quot;/&gt;&lt;property id=&quot;20300&quot; value=&quot;Slide 2 - &amp;quot;Unit Title&amp;#x0D;&amp;#x0A;Learning Objectives&amp;quot;&quot;/&gt;&lt;property id=&quot;20307&quot; value=&quot;257&quot;/&gt;&lt;/object&gt;&lt;object type=&quot;3&quot; unique_id=&quot;10006&quot;&gt;&lt;property id=&quot;20148&quot; value=&quot;5&quot;/&gt;&lt;property id=&quot;20300&quot; value=&quot;Slide 3 - &amp;quot;[sample title]&amp;#x0D;&amp;#x0A;Some definitions: Health&amp;quot;&quot;/&gt;&lt;property id=&quot;20307&quot; value=&quot;258&quot;/&gt;&lt;/object&gt;&lt;object type=&quot;3&quot; unique_id=&quot;10007&quot;&gt;&lt;property id=&quot;20148&quot; value=&quot;5&quot;/&gt;&lt;property id=&quot;20300&quot; value=&quot;Slide 4&quot;/&gt;&lt;property id=&quot;20307&quot; value=&quot;269&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 - &amp;quot;Sample full picture slide&amp;quot;&quot;/&gt;&lt;property id=&quot;20307&quot; value=&quot;266&quot;/&gt;&lt;/object&gt;&lt;object type=&quot;3&quot; unique_id=&quot;10010&quot;&gt;&lt;property id=&quot;20148&quot; value=&quot;5&quot;/&gt;&lt;property id=&quot;20300&quot; value=&quot;Slide 7 - &amp;quot;Sample Table Slide&amp;quot;&quot;/&gt;&lt;property id=&quot;20307&quot; value=&quot;262&quot;/&gt;&lt;/object&gt;&lt;object type=&quot;3&quot; unique_id=&quot;10011&quot;&gt;&lt;property id=&quot;20148&quot; value=&quot;5&quot;/&gt;&lt;property id=&quot;20300&quot; value=&quot;Slide 8 - &amp;quot;Sample Chart Slide&amp;quot;&quot;/&gt;&lt;property id=&quot;20307&quot; value=&quot;263&quot;/&gt;&lt;/object&gt;&lt;object type=&quot;3&quot; unique_id=&quot;10012&quot;&gt;&lt;property id=&quot;20148&quot; value=&quot;5&quot;/&gt;&lt;property id=&quot;20300&quot; value=&quot;Slide 9 - &amp;quot;Unit Title&amp;#x0D;&amp;#x0A;Summary – Lecture a&amp;#x0D;&amp;#x0A;[use Unit Summary slide for final .ppt]&amp;quot;&quot;/&gt;&lt;property id=&quot;20307&quot; value=&quot;264&quot;/&gt;&lt;/object&gt;&lt;object type=&quot;3&quot; unique_id=&quot;10013&quot;&gt;&lt;property id=&quot;20148&quot; value=&quot;5&quot;/&gt;&lt;property id=&quot;20300&quot; value=&quot;Slide 10 - &amp;quot;Unit Title&amp;#x0D;&amp;#x0A;Summary &amp;#x0D;&amp;#x0A;[for FINAL lecture of a unit ONLY]&amp;quot;&quot;/&gt;&lt;property id=&quot;20307&quot; value=&quot;270&quot;/&gt;&lt;/object&gt;&lt;object type=&quot;3&quot; unique_id=&quot;10014&quot;&gt;&lt;property id=&quot;20148&quot; value=&quot;5&quot;/&gt;&lt;property id=&quot;20300&quot; value=&quot;Slide 11 - &amp;quot;Unit Title&amp;#x0D;&amp;#x0A;References – Lecture a&amp;quot;&quot;/&gt;&lt;property id=&quot;20307&quot; value=&quot;267&quot;/&gt;&lt;/object&gt;&lt;object type=&quot;3&quot; unique_id=&quot;10015&quot;&gt;&lt;property id=&quot;20148&quot; value=&quot;5&quot;/&gt;&lt;property id=&quot;20300&quot; value=&quot;Slide 12 - &amp;quot;Unit Title&amp;#x0D;&amp;#x0A;References – Lecture a (alternate)&amp;quot;&quot;/&gt;&lt;property id=&quot;20307&quot; value=&quot;271&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3566</TotalTime>
  <Words>5066</Words>
  <Application>Microsoft Office PowerPoint</Application>
  <PresentationFormat>On-screen Show (4:3)</PresentationFormat>
  <Paragraphs>419</Paragraphs>
  <Slides>30</Slides>
  <Notes>30</Notes>
  <HiddenSlides>0</HiddenSlides>
  <MMClips>0</MMClips>
  <ScaleCrop>false</ScaleCrop>
  <HeadingPairs>
    <vt:vector baseType="variant" size="4">
      <vt:variant>
        <vt:lpstr>Theme</vt:lpstr>
      </vt:variant>
      <vt:variant>
        <vt:i4>1</vt:i4>
      </vt:variant>
      <vt:variant>
        <vt:lpstr>Slide Titles</vt:lpstr>
      </vt:variant>
      <vt:variant>
        <vt:i4>30</vt:i4>
      </vt:variant>
    </vt:vector>
  </HeadingPairs>
  <TitlesOfParts>
    <vt:vector baseType="lpstr" size="31">
      <vt:lpstr>ONC_2016</vt:lpstr>
      <vt:lpstr>Health Care Workflow Process Improvement</vt:lpstr>
      <vt:lpstr>Learning Objectives</vt:lpstr>
      <vt:lpstr>Tom DeMarco</vt:lpstr>
      <vt:lpstr>Definitions</vt:lpstr>
      <vt:lpstr>Process</vt:lpstr>
      <vt:lpstr>Process Analysis</vt:lpstr>
      <vt:lpstr>Process Redesign Definition</vt:lpstr>
      <vt:lpstr>Workflow</vt:lpstr>
      <vt:lpstr>What is Clinical Workflow?</vt:lpstr>
      <vt:lpstr>Example: Clinical Processes</vt:lpstr>
      <vt:lpstr>Common Clinical Processes</vt:lpstr>
      <vt:lpstr>Data and Information Flow</vt:lpstr>
      <vt:lpstr>Health Care Workflow Specialist</vt:lpstr>
      <vt:lpstr>Process Analysis Part of the Role</vt:lpstr>
      <vt:lpstr>Process Analysis Skills</vt:lpstr>
      <vt:lpstr>Process Redesign Role and Skills</vt:lpstr>
      <vt:lpstr>Why is Health Care Workflow Analysis and Redesign Important?</vt:lpstr>
      <vt:lpstr>Institute of Medicine (IOM) 6 Quality Areas for Health care</vt:lpstr>
      <vt:lpstr>EHR Incentive Program</vt:lpstr>
      <vt:lpstr>Incentives and Penalties</vt:lpstr>
      <vt:lpstr>Meaningful Use Criteria</vt:lpstr>
      <vt:lpstr>Meaningful Use Requirements Examples</vt:lpstr>
      <vt:lpstr>Meaningful Use Requirements Expands Each Year</vt:lpstr>
      <vt:lpstr>Meaningful Use </vt:lpstr>
      <vt:lpstr>Meaningful Use Stages</vt:lpstr>
      <vt:lpstr>Concepts of Workflow Process Improvement Summary – Lecture a</vt:lpstr>
      <vt:lpstr>Concepts of Workflow Process Improvement References – 1 – Lecture a</vt:lpstr>
      <vt:lpstr>Concepts of Workflow Process Improvement References – 2 – Lecture a </vt:lpstr>
      <vt:lpstr>Concepts of Workflow Process Improvement References – 3 – Lecture a </vt:lpstr>
      <vt:lpstr>Concepts of Workflow Process Improvement Lecture a </vt:lpstr>
    </vt:vector>
  </TitlesOfParts>
  <Company>Office of the National Coordinator for Health Information Technology</Company>
  <LinksUpToDate>false</LinksUpToDate>
  <SharedDoc>false</SharedDoc>
  <HyperlinksChanged>false</HyperlinksChanged>
  <AppVersion>14.0000</AppVersion>
  <Manager/>
</Properties>
</file>

<file path=docProps/core.xml><?xml version="1.0" encoding="utf-8"?>
<cp:coreProperties xmlns:cp="http://schemas.openxmlformats.org/package/2006/metadata/core-properties" xmlns:dc="http://purl.org/dc/elements/1.1/" xmlns:dcterms="http://purl.org/dc/terms/" xmlns:xsi="http://www.w3.org/2001/XMLSchema-instance">
  <cp:category>HIT Workforce Curriculum</cp:category>
  <dcterms:created xsi:type="dcterms:W3CDTF">2011-10-13T19:09:01Z</dcterms:created>
  <dc:creator>U.S. Department of Health and Human Services, The Office of the National Coordinator for Health Information Technology</dc:creator>
  <cp:keywords>Health IT, Health IT Curriculum, Computer Science</cp:keywords>
  <cp:lastModifiedBy>admin</cp:lastModifiedBy>
  <dcterms:modified xsi:type="dcterms:W3CDTF">2017-07-25T18:49:26Z</dcterms:modified>
  <cp:revision>7</cp:revision>
  <dc:subject>Health Care Workflow Process Improvement</dc:subject>
  <dc:title>Component 10, Unit 1a Lecture Slides</dc:title>
</cp:coreProperties>
</file>

<file path=docProps/custom.xml><?xml version="1.0" encoding="utf-8"?>
<Properties xmlns="http://schemas.openxmlformats.org/officeDocument/2006/custom-properties" xmlns:vt="http://schemas.openxmlformats.org/officeDocument/2006/docPropsVTypes">
  <property fmtid="{D5CDD505-2E9C-101B-9397-08002B2CF9AE}" name="Language" pid="2">
    <vt:lpwstr>English</vt:lpwstr>
  </property>
</Properties>
</file>