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2.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526" r:id="rId1"/>
  </p:sldMasterIdLst>
  <p:notesMasterIdLst>
    <p:notesMasterId r:id="rId22"/>
  </p:notesMasterIdLst>
  <p:handoutMasterIdLst>
    <p:handoutMasterId r:id="rId23"/>
  </p:handoutMasterIdLst>
  <p:sldIdLst>
    <p:sldId id="285" r:id="rId2"/>
    <p:sldId id="257" r:id="rId3"/>
    <p:sldId id="258" r:id="rId4"/>
    <p:sldId id="269" r:id="rId5"/>
    <p:sldId id="261" r:id="rId6"/>
    <p:sldId id="273" r:id="rId7"/>
    <p:sldId id="274" r:id="rId8"/>
    <p:sldId id="284" r:id="rId9"/>
    <p:sldId id="276" r:id="rId10"/>
    <p:sldId id="277" r:id="rId11"/>
    <p:sldId id="278" r:id="rId12"/>
    <p:sldId id="279" r:id="rId13"/>
    <p:sldId id="280" r:id="rId14"/>
    <p:sldId id="282" r:id="rId15"/>
    <p:sldId id="283" r:id="rId16"/>
    <p:sldId id="286" r:id="rId17"/>
    <p:sldId id="272" r:id="rId18"/>
    <p:sldId id="287" r:id="rId19"/>
    <p:sldId id="288" r:id="rId20"/>
    <p:sldId id="289" r:id="rId21"/>
  </p:sldIdLst>
  <p:sldSz cx="9144000" cy="6858000" type="screen4x3"/>
  <p:notesSz cx="9144000" cy="6858000"/>
  <p:custDataLst>
    <p:tags r:id="rId24"/>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68" autoAdjust="0"/>
    <p:restoredTop sz="85613" autoAdjust="0"/>
  </p:normalViewPr>
  <p:slideViewPr>
    <p:cSldViewPr>
      <p:cViewPr>
        <p:scale>
          <a:sx n="75" d="100"/>
          <a:sy n="75" d="100"/>
        </p:scale>
        <p:origin x="-374" y="-125"/>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000">
                <a:latin typeface="Arial" pitchFamily="34" charset="0"/>
                <a:cs typeface="Arial" pitchFamily="34" charset="0"/>
              </a:defRPr>
            </a:lvl1pPr>
          </a:lstStyle>
          <a:p>
            <a:pPr>
              <a:defRPr/>
            </a:pPr>
            <a:endParaRPr lang="en-US"/>
          </a:p>
        </p:txBody>
      </p:sp>
      <p:sp>
        <p:nvSpPr>
          <p:cNvPr id="3" name="Date Placeholder 2"/>
          <p:cNvSpPr>
            <a:spLocks noGrp="1"/>
          </p:cNvSpPr>
          <p:nvPr>
            <p:ph type="dt" sz="quarter" idx="1"/>
          </p:nvPr>
        </p:nvSpPr>
        <p:spPr>
          <a:xfrm>
            <a:off x="5180013" y="0"/>
            <a:ext cx="3962400" cy="342900"/>
          </a:xfrm>
          <a:prstGeom prst="rect">
            <a:avLst/>
          </a:prstGeom>
        </p:spPr>
        <p:txBody>
          <a:bodyPr vert="horz" lIns="91440" tIns="45720" rIns="91440" bIns="45720" rtlCol="0"/>
          <a:lstStyle>
            <a:lvl1pPr algn="r" fontAlgn="auto">
              <a:spcBef>
                <a:spcPts val="0"/>
              </a:spcBef>
              <a:spcAft>
                <a:spcPts val="0"/>
              </a:spcAft>
              <a:defRPr sz="1000">
                <a:latin typeface="Arial" pitchFamily="34" charset="0"/>
                <a:cs typeface="Arial" pitchFamily="34" charset="0"/>
              </a:defRPr>
            </a:lvl1pPr>
          </a:lstStyle>
          <a:p>
            <a:pPr>
              <a:defRPr/>
            </a:pPr>
            <a:fld id="{A7A24D07-DC4B-4A82-85A7-4754C73FE711}" type="datetimeFigureOut">
              <a:rPr lang="en-US"/>
              <a:pPr>
                <a:defRPr/>
              </a:pPr>
              <a:t>7/15/2017</a:t>
            </a:fld>
            <a:endParaRPr lang="en-US" dirty="0"/>
          </a:p>
        </p:txBody>
      </p:sp>
      <p:sp>
        <p:nvSpPr>
          <p:cNvPr id="4" name="Footer Placeholder 3"/>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fontAlgn="auto">
              <a:spcBef>
                <a:spcPts val="0"/>
              </a:spcBef>
              <a:spcAft>
                <a:spcPts val="0"/>
              </a:spcAft>
              <a:defRPr sz="1000">
                <a:latin typeface="Arial" pitchFamily="34" charset="0"/>
                <a:cs typeface="Arial" pitchFamily="34" charset="0"/>
              </a:defRPr>
            </a:lvl1pPr>
          </a:lstStyle>
          <a:p>
            <a:pPr>
              <a:defRPr/>
            </a:pPr>
            <a:endParaRPr lang="en-US"/>
          </a:p>
        </p:txBody>
      </p:sp>
      <p:sp>
        <p:nvSpPr>
          <p:cNvPr id="5" name="Slide Number Placeholder 4"/>
          <p:cNvSpPr>
            <a:spLocks noGrp="1"/>
          </p:cNvSpPr>
          <p:nvPr>
            <p:ph type="sldNum" sz="quarter" idx="3"/>
          </p:nvPr>
        </p:nvSpPr>
        <p:spPr>
          <a:xfrm>
            <a:off x="5180013" y="6513513"/>
            <a:ext cx="3962400" cy="342900"/>
          </a:xfrm>
          <a:prstGeom prst="rect">
            <a:avLst/>
          </a:prstGeom>
        </p:spPr>
        <p:txBody>
          <a:bodyPr vert="horz" wrap="square" lIns="91440" tIns="45720" rIns="91440" bIns="45720" numCol="1" anchor="b" anchorCtr="0" compatLnSpc="1">
            <a:prstTxWarp prst="textNoShape">
              <a:avLst/>
            </a:prstTxWarp>
          </a:bodyPr>
          <a:lstStyle>
            <a:lvl1pPr algn="r">
              <a:defRPr sz="1000">
                <a:cs typeface="Arial" panose="020B0604020202020204" pitchFamily="34" charset="0"/>
              </a:defRPr>
            </a:lvl1pPr>
          </a:lstStyle>
          <a:p>
            <a:fld id="{74FD6847-2F10-4A95-9529-73D6B6B09E49}" type="slidenum">
              <a:rPr lang="en-US" altLang="en-US"/>
              <a:pPr/>
              <a:t>‹#›</a:t>
            </a:fld>
            <a:endParaRPr lang="en-US" altLang="en-US"/>
          </a:p>
        </p:txBody>
      </p:sp>
    </p:spTree>
    <p:extLst>
      <p:ext uri="{BB962C8B-B14F-4D97-AF65-F5344CB8AC3E}">
        <p14:creationId xmlns:p14="http://schemas.microsoft.com/office/powerpoint/2010/main" val="415483830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000">
                <a:latin typeface="Arial" pitchFamily="34" charset="0"/>
                <a:cs typeface="Arial" pitchFamily="34" charset="0"/>
              </a:defRPr>
            </a:lvl1pPr>
          </a:lstStyle>
          <a:p>
            <a:pPr>
              <a:defRPr/>
            </a:pPr>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fontAlgn="auto">
              <a:spcBef>
                <a:spcPts val="0"/>
              </a:spcBef>
              <a:spcAft>
                <a:spcPts val="0"/>
              </a:spcAft>
              <a:defRPr sz="1000">
                <a:latin typeface="Arial" pitchFamily="34" charset="0"/>
                <a:cs typeface="Arial" pitchFamily="34" charset="0"/>
              </a:defRPr>
            </a:lvl1pPr>
          </a:lstStyle>
          <a:p>
            <a:pPr>
              <a:defRPr/>
            </a:pPr>
            <a:fld id="{A08455B6-F1E0-4607-B566-617CD707BD48}" type="datetimeFigureOut">
              <a:rPr lang="en-US"/>
              <a:pPr>
                <a:defRPr/>
              </a:pPr>
              <a:t>7/15/2017</a:t>
            </a:fld>
            <a:endParaRPr lang="en-US" dirty="0"/>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fontAlgn="auto">
              <a:spcBef>
                <a:spcPts val="0"/>
              </a:spcBef>
              <a:spcAft>
                <a:spcPts val="0"/>
              </a:spcAft>
              <a:defRPr sz="1000">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wrap="square" lIns="91440" tIns="45720" rIns="91440" bIns="45720" numCol="1" anchor="b" anchorCtr="0" compatLnSpc="1">
            <a:prstTxWarp prst="textNoShape">
              <a:avLst/>
            </a:prstTxWarp>
          </a:bodyPr>
          <a:lstStyle>
            <a:lvl1pPr algn="r">
              <a:defRPr sz="1000">
                <a:cs typeface="Arial" panose="020B0604020202020204" pitchFamily="34" charset="0"/>
              </a:defRPr>
            </a:lvl1pPr>
          </a:lstStyle>
          <a:p>
            <a:fld id="{3786606B-D49C-4C54-A3B8-CAB7A28674B9}" type="slidenum">
              <a:rPr lang="en-US" altLang="en-US"/>
              <a:pPr/>
              <a:t>‹#›</a:t>
            </a:fld>
            <a:endParaRPr lang="en-US" altLang="en-US"/>
          </a:p>
        </p:txBody>
      </p:sp>
    </p:spTree>
    <p:extLst>
      <p:ext uri="{BB962C8B-B14F-4D97-AF65-F5344CB8AC3E}">
        <p14:creationId xmlns:p14="http://schemas.microsoft.com/office/powerpoint/2010/main" val="1049082324"/>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0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0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0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0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0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Welcome to </a:t>
            </a:r>
            <a:r>
              <a:rPr lang="en-US" altLang="en-US" b="1" dirty="0" smtClean="0"/>
              <a:t>Networking and Health Information Exchange, Privacy, Confidentiality, and Security Issues and Standards</a:t>
            </a:r>
            <a:r>
              <a:rPr lang="en-US" altLang="en-US" dirty="0" smtClean="0"/>
              <a:t>. This is lecture </a:t>
            </a:r>
            <a:r>
              <a:rPr lang="en-US" altLang="en-US" b="1" dirty="0" smtClean="0"/>
              <a:t>b</a:t>
            </a:r>
            <a:r>
              <a:rPr lang="en-US" altLang="en-US" dirty="0" smtClean="0"/>
              <a:t>.</a:t>
            </a:r>
          </a:p>
        </p:txBody>
      </p:sp>
      <p:sp>
        <p:nvSpPr>
          <p:cNvPr id="24580"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mtClean="0"/>
          </a:p>
        </p:txBody>
      </p:sp>
      <p:sp>
        <p:nvSpPr>
          <p:cNvPr id="2458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EDBC28E-4986-4ACF-9223-BF3606450A5A}" type="slidenum">
              <a:rPr lang="en-US" altLang="en-US"/>
              <a:pPr eaLnBrk="1" hangingPunct="1"/>
              <a:t>1</a:t>
            </a:fld>
            <a:endParaRPr lang="en-US" altLang="en-US"/>
          </a:p>
        </p:txBody>
      </p:sp>
    </p:spTree>
    <p:extLst>
      <p:ext uri="{BB962C8B-B14F-4D97-AF65-F5344CB8AC3E}">
        <p14:creationId xmlns:p14="http://schemas.microsoft.com/office/powerpoint/2010/main" val="3448539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You should never use the default passwords that are set by the vendor for hardware or software.  For example, many routers come with the default password set to the word, “password.”  Hackers will try the typical default passwords, so these should be changed immediately.  Passwords should never be written down.  They should never be a word that can be found in a dictionary, a word spelled backwards, common misspelling or abbreviations.  This includes English words and words in other languages.  </a:t>
            </a:r>
          </a:p>
          <a:p>
            <a:endParaRPr lang="en-US" altLang="en-US" dirty="0" smtClean="0"/>
          </a:p>
        </p:txBody>
      </p:sp>
      <p:sp>
        <p:nvSpPr>
          <p:cNvPr id="33796"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mtClean="0"/>
          </a:p>
        </p:txBody>
      </p:sp>
      <p:sp>
        <p:nvSpPr>
          <p:cNvPr id="33797"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134143D-9379-44CC-B105-0F0B92FF7029}" type="slidenum">
              <a:rPr lang="en-US" altLang="en-US"/>
              <a:pPr eaLnBrk="1" hangingPunct="1"/>
              <a:t>10</a:t>
            </a:fld>
            <a:endParaRPr lang="en-US" altLang="en-US"/>
          </a:p>
        </p:txBody>
      </p:sp>
    </p:spTree>
    <p:extLst>
      <p:ext uri="{BB962C8B-B14F-4D97-AF65-F5344CB8AC3E}">
        <p14:creationId xmlns:p14="http://schemas.microsoft.com/office/powerpoint/2010/main" val="1988280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same password should never be used for more than one login.  For example, you should not use the same password for your email, Facebook and bank account.  If your password is compromised for your email the hacker now has your password to access your bank account also.  You should use a different password for every account. Passwords should never contain personal information like a birthdate, pet, children’s name, favorite team, etc.  This is information that people can learn from you.  Hackers may try to use social engineering – pretending to be your friend – to find out this information so they can access your accounts. </a:t>
            </a:r>
          </a:p>
          <a:p>
            <a:endParaRPr lang="en-US" altLang="en-US" dirty="0" smtClean="0"/>
          </a:p>
        </p:txBody>
      </p:sp>
      <p:sp>
        <p:nvSpPr>
          <p:cNvPr id="34820"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mtClean="0"/>
          </a:p>
        </p:txBody>
      </p:sp>
      <p:sp>
        <p:nvSpPr>
          <p:cNvPr id="3482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C730F2C-44EB-4349-875C-05452365F7E6}" type="slidenum">
              <a:rPr lang="en-US" altLang="en-US"/>
              <a:pPr eaLnBrk="1" hangingPunct="1"/>
              <a:t>11</a:t>
            </a:fld>
            <a:endParaRPr lang="en-US" altLang="en-US"/>
          </a:p>
        </p:txBody>
      </p:sp>
    </p:spTree>
    <p:extLst>
      <p:ext uri="{BB962C8B-B14F-4D97-AF65-F5344CB8AC3E}">
        <p14:creationId xmlns:p14="http://schemas.microsoft.com/office/powerpoint/2010/main" val="15861927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One-time passwords (OTP) are passwords that change frequently and can only be used once.  Users have a token that is synchronized with an authentication server.  When a user wants to access a system he obtains the password from the token.  The password must match the one on the authentication server in order for the user to have access.  </a:t>
            </a:r>
          </a:p>
          <a:p>
            <a:endParaRPr lang="en-US" altLang="en-US" dirty="0" smtClean="0"/>
          </a:p>
        </p:txBody>
      </p:sp>
      <p:sp>
        <p:nvSpPr>
          <p:cNvPr id="35844"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mtClean="0"/>
          </a:p>
        </p:txBody>
      </p:sp>
      <p:sp>
        <p:nvSpPr>
          <p:cNvPr id="3584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43C12F2-C5EA-4A39-BF55-9232319897AD}" type="slidenum">
              <a:rPr lang="en-US" altLang="en-US"/>
              <a:pPr eaLnBrk="1" hangingPunct="1"/>
              <a:t>12</a:t>
            </a:fld>
            <a:endParaRPr lang="en-US" altLang="en-US"/>
          </a:p>
        </p:txBody>
      </p:sp>
    </p:spTree>
    <p:extLst>
      <p:ext uri="{BB962C8B-B14F-4D97-AF65-F5344CB8AC3E}">
        <p14:creationId xmlns:p14="http://schemas.microsoft.com/office/powerpoint/2010/main" val="31596314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The primary element in securing physical access is location.  Servers and connectivity devices like routers, switches, and firewalls should be in a place that is not easily accessed.  We commonly refer to the rooms that house these devices as server or telecommunication rooms.  These rooms should have limited access and have at least one of the physical access control methods we will discuss next.  </a:t>
            </a:r>
          </a:p>
          <a:p>
            <a:pPr eaLnBrk="1" hangingPunct="1">
              <a:spcBef>
                <a:spcPct val="0"/>
              </a:spcBef>
            </a:pPr>
            <a:endParaRPr lang="en-US" altLang="en-US" dirty="0" smtClean="0"/>
          </a:p>
          <a:p>
            <a:pPr eaLnBrk="1" hangingPunct="1">
              <a:spcBef>
                <a:spcPct val="0"/>
              </a:spcBef>
            </a:pPr>
            <a:r>
              <a:rPr lang="en-US" altLang="en-US" dirty="0" smtClean="0"/>
              <a:t>One way of controlling access to physical locations is to lock the door.  A door can be secured with a key-in-knob lock, or a deadbolt. These locks require a user to have a key.  A cipher lock can also be used.  A cipher lock requires a user to know the code.  Codes should be changed frequently and especially after an employee leaves.  RFID, or radio frequency ID cards, or badges are being used more frequently.  These cards have an RFID that transmits a radio signal to a receiver.  A database is checked to make sure the user can have access to the location.  RFID access and electronic cipher locks are able to keep a record of the people who have accessed the physical locations.  </a:t>
            </a:r>
          </a:p>
          <a:p>
            <a:pPr eaLnBrk="1" hangingPunct="1">
              <a:spcBef>
                <a:spcPct val="0"/>
              </a:spcBef>
            </a:pPr>
            <a:endParaRPr lang="en-US" altLang="en-US" dirty="0" smtClean="0"/>
          </a:p>
          <a:p>
            <a:pPr eaLnBrk="1" hangingPunct="1">
              <a:spcBef>
                <a:spcPct val="0"/>
              </a:spcBef>
            </a:pPr>
            <a:r>
              <a:rPr lang="en-US" altLang="en-US" dirty="0" smtClean="0"/>
              <a:t>Some physical locations may have video surveillance that records anyone entering or leaving a location.  There are still locations that have access logs that require a person to sign in and out.  Mantraps are an area between two locked doors that are used to connect an unsecure area to a secure area.  You may have seen this in jails in movies or on TV.  Initially, both doors would be closed.  Someone would enter one door and it would close behind them.  The second door would then open, allowing them to enter the restricted area.  </a:t>
            </a:r>
          </a:p>
        </p:txBody>
      </p:sp>
      <p:sp>
        <p:nvSpPr>
          <p:cNvPr id="36868"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mtClean="0"/>
          </a:p>
        </p:txBody>
      </p:sp>
      <p:sp>
        <p:nvSpPr>
          <p:cNvPr id="3686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17ADDBF-65A0-47A7-BF62-FCDB0944C3BC}" type="slidenum">
              <a:rPr lang="en-US" altLang="en-US"/>
              <a:pPr eaLnBrk="1" hangingPunct="1"/>
              <a:t>13</a:t>
            </a:fld>
            <a:endParaRPr lang="en-US" altLang="en-US"/>
          </a:p>
        </p:txBody>
      </p:sp>
    </p:spTree>
    <p:extLst>
      <p:ext uri="{BB962C8B-B14F-4D97-AF65-F5344CB8AC3E}">
        <p14:creationId xmlns:p14="http://schemas.microsoft.com/office/powerpoint/2010/main" val="24548877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Biometrics are unique to an individual.  Typical biometrics are fingerprints, faces, hands, irises, or retinas.  These are scanned by a system and compared to the image on file.  If they match, the user is authenticated and granted the appropriate access.  Another type of biometrics is behavioral biometrics.  An example is looking at how a person types.  The system measures the amount of time a user dwells on a key and the time it takes them to move between keys.  This behavior is compared to the stored behavior.  If it matches, the user is given access.  Another behavioral biometric is someone’s voice.  The system “listens” to the way a user says a particular phrase.  A new form of biometrics is cognitive biometrics.  This type of biometrics looks at how a user responds to a situation or his thought process.  </a:t>
            </a:r>
          </a:p>
          <a:p>
            <a:endParaRPr lang="en-US" altLang="en-US" dirty="0" smtClean="0"/>
          </a:p>
        </p:txBody>
      </p:sp>
      <p:sp>
        <p:nvSpPr>
          <p:cNvPr id="37892"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mtClean="0"/>
          </a:p>
        </p:txBody>
      </p:sp>
      <p:sp>
        <p:nvSpPr>
          <p:cNvPr id="3789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0004764-6C9A-4AA0-9391-35B8C981F148}" type="slidenum">
              <a:rPr lang="en-US" altLang="en-US"/>
              <a:pPr eaLnBrk="1" hangingPunct="1"/>
              <a:t>14</a:t>
            </a:fld>
            <a:endParaRPr lang="en-US" altLang="en-US"/>
          </a:p>
        </p:txBody>
      </p:sp>
    </p:spTree>
    <p:extLst>
      <p:ext uri="{BB962C8B-B14F-4D97-AF65-F5344CB8AC3E}">
        <p14:creationId xmlns:p14="http://schemas.microsoft.com/office/powerpoint/2010/main" val="22692553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Layering is a best practice for authentication.  This requires users to have multiple authentications to have access.  The authentications should be of different types.  For example, in order to have access to a secure area, they have to have a key to unlock the door and then enter into a mantrap.  To get into the second locked door, they must know the code for the cipher lock and have a fingerprint scan.  In this scenario, they are required to have something (a key), know something (a code), and be something (as identified by their fingerprint).   There are also systems that only require a user to login once and then they are able to access other resources.  Their authentication credentials are passed between systems.  Microsoft’s Windows Live ID is an example of single sign-on.  You sign in once, and you can access your email, Messenger, Xbox Live and other Microsoft services.</a:t>
            </a:r>
          </a:p>
        </p:txBody>
      </p:sp>
      <p:sp>
        <p:nvSpPr>
          <p:cNvPr id="38916"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mtClean="0"/>
          </a:p>
        </p:txBody>
      </p:sp>
      <p:sp>
        <p:nvSpPr>
          <p:cNvPr id="38917"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E7B3CF9-F13E-451C-9901-4F44DD519653}" type="slidenum">
              <a:rPr lang="en-US" altLang="en-US"/>
              <a:pPr eaLnBrk="1" hangingPunct="1"/>
              <a:t>15</a:t>
            </a:fld>
            <a:endParaRPr lang="en-US" altLang="en-US"/>
          </a:p>
        </p:txBody>
      </p:sp>
    </p:spTree>
    <p:extLst>
      <p:ext uri="{BB962C8B-B14F-4D97-AF65-F5344CB8AC3E}">
        <p14:creationId xmlns:p14="http://schemas.microsoft.com/office/powerpoint/2010/main" val="21222929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Virtual private networks (VPNs) use Internet technology to transmit data between sites.  The data is encrypted as it travels from site to site.  This data is kept separate from the other data traveling on the Internet.  Think of it as an HOV (High Occupancy Vehicle) lane on a four-lane highway.  </a:t>
            </a:r>
          </a:p>
          <a:p>
            <a:endParaRPr lang="en-US" altLang="en-US" dirty="0" smtClean="0"/>
          </a:p>
        </p:txBody>
      </p:sp>
      <p:sp>
        <p:nvSpPr>
          <p:cNvPr id="39940"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mtClean="0"/>
          </a:p>
        </p:txBody>
      </p:sp>
      <p:sp>
        <p:nvSpPr>
          <p:cNvPr id="3994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586D490-3167-46DA-8DF8-1EDD94897337}" type="slidenum">
              <a:rPr lang="en-US" altLang="en-US"/>
              <a:pPr eaLnBrk="1" hangingPunct="1"/>
              <a:t>16</a:t>
            </a:fld>
            <a:endParaRPr lang="en-US" altLang="en-US"/>
          </a:p>
        </p:txBody>
      </p:sp>
    </p:spTree>
    <p:extLst>
      <p:ext uri="{BB962C8B-B14F-4D97-AF65-F5344CB8AC3E}">
        <p14:creationId xmlns:p14="http://schemas.microsoft.com/office/powerpoint/2010/main" val="20192644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Security policies are a collection of policies that lay out specific rules and requirements that must be followed in order to provide a secure environment.  Some common security policies are: Acceptable Use Policy (AUP), Password Policy, and Ethics Policy.  </a:t>
            </a:r>
          </a:p>
          <a:p>
            <a:pPr eaLnBrk="1" hangingPunct="1">
              <a:spcBef>
                <a:spcPct val="0"/>
              </a:spcBef>
            </a:pPr>
            <a:endParaRPr lang="en-US" altLang="en-US" dirty="0" smtClean="0"/>
          </a:p>
          <a:p>
            <a:pPr eaLnBrk="1" hangingPunct="1">
              <a:spcBef>
                <a:spcPct val="0"/>
              </a:spcBef>
            </a:pPr>
            <a:r>
              <a:rPr lang="en-US" altLang="en-US" dirty="0" smtClean="0"/>
              <a:t>An AUP would lay out what a user can and cannot do on a computer system.  </a:t>
            </a:r>
          </a:p>
        </p:txBody>
      </p:sp>
      <p:sp>
        <p:nvSpPr>
          <p:cNvPr id="40964"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mtClean="0"/>
          </a:p>
        </p:txBody>
      </p:sp>
      <p:sp>
        <p:nvSpPr>
          <p:cNvPr id="4096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91CCB6D-A2C9-4BDE-83F5-A04A78A61E0C}" type="slidenum">
              <a:rPr lang="en-US" altLang="en-US"/>
              <a:pPr eaLnBrk="1" hangingPunct="1"/>
              <a:t>17</a:t>
            </a:fld>
            <a:endParaRPr lang="en-US" altLang="en-US"/>
          </a:p>
        </p:txBody>
      </p:sp>
    </p:spTree>
    <p:extLst>
      <p:ext uri="{BB962C8B-B14F-4D97-AF65-F5344CB8AC3E}">
        <p14:creationId xmlns:p14="http://schemas.microsoft.com/office/powerpoint/2010/main" val="12750831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This concludes </a:t>
            </a:r>
            <a:r>
              <a:rPr lang="en-US" altLang="en-US" b="1" dirty="0" smtClean="0"/>
              <a:t>Privacy, Confidentiality, and Security Issues and Standards</a:t>
            </a:r>
            <a:r>
              <a:rPr lang="en-US" altLang="en-US" dirty="0" smtClean="0"/>
              <a:t>.  This unit has covered concepts of privacy and confidentiality and how to secure data.  In addition it has covered access control methods and access restrictions to data storage and retrieval.</a:t>
            </a:r>
          </a:p>
        </p:txBody>
      </p:sp>
      <p:sp>
        <p:nvSpPr>
          <p:cNvPr id="41988"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mtClean="0"/>
          </a:p>
        </p:txBody>
      </p:sp>
      <p:sp>
        <p:nvSpPr>
          <p:cNvPr id="4198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E25B4A3-2BA1-480E-B387-61C293C79D3C}" type="slidenum">
              <a:rPr lang="en-US" altLang="en-US"/>
              <a:pPr eaLnBrk="1" hangingPunct="1"/>
              <a:t>18</a:t>
            </a:fld>
            <a:endParaRPr lang="en-US" altLang="en-US"/>
          </a:p>
        </p:txBody>
      </p:sp>
    </p:spTree>
    <p:extLst>
      <p:ext uri="{BB962C8B-B14F-4D97-AF65-F5344CB8AC3E}">
        <p14:creationId xmlns:p14="http://schemas.microsoft.com/office/powerpoint/2010/main" val="36732730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No audio.</a:t>
            </a:r>
          </a:p>
        </p:txBody>
      </p:sp>
      <p:sp>
        <p:nvSpPr>
          <p:cNvPr id="43012"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mtClean="0"/>
          </a:p>
        </p:txBody>
      </p:sp>
      <p:sp>
        <p:nvSpPr>
          <p:cNvPr id="4301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AA86236-861E-4740-BE54-BB7CF3FAE833}" type="slidenum">
              <a:rPr lang="en-US" altLang="en-US"/>
              <a:pPr eaLnBrk="1" hangingPunct="1"/>
              <a:t>19</a:t>
            </a:fld>
            <a:endParaRPr lang="en-US" altLang="en-US"/>
          </a:p>
        </p:txBody>
      </p:sp>
    </p:spTree>
    <p:extLst>
      <p:ext uri="{BB962C8B-B14F-4D97-AF65-F5344CB8AC3E}">
        <p14:creationId xmlns:p14="http://schemas.microsoft.com/office/powerpoint/2010/main" val="3810755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p:txBody>
          <a:bodyPr wrap="square" numCol="1" anchor="t" anchorCtr="0" compatLnSpc="1">
            <a:prstTxWarp prst="textNoShape">
              <a:avLst/>
            </a:prstTxWarp>
          </a:bodyPr>
          <a:lstStyle/>
          <a:p>
            <a:pPr>
              <a:defRPr/>
            </a:pPr>
            <a:r>
              <a:rPr lang="en-US" dirty="0" smtClean="0"/>
              <a:t>Objectives for this unit, </a:t>
            </a:r>
            <a:r>
              <a:rPr lang="en-US" b="1" dirty="0" smtClean="0"/>
              <a:t>Privacy, Confidentiality, and Security Issues and Standards</a:t>
            </a:r>
            <a:r>
              <a:rPr lang="en-US" dirty="0" smtClean="0"/>
              <a:t>, are to: </a:t>
            </a:r>
          </a:p>
          <a:p>
            <a:pPr>
              <a:defRPr/>
            </a:pPr>
            <a:endParaRPr lang="en-US" dirty="0" smtClean="0"/>
          </a:p>
          <a:p>
            <a:pPr marL="171450" indent="-171450">
              <a:spcBef>
                <a:spcPts val="0"/>
              </a:spcBef>
              <a:buFont typeface="Arial" pitchFamily="34" charset="0"/>
              <a:buChar char="•"/>
              <a:defRPr/>
            </a:pPr>
            <a:r>
              <a:rPr lang="en-US" dirty="0" smtClean="0"/>
              <a:t>Define access control methods,</a:t>
            </a:r>
            <a:r>
              <a:rPr lang="en-US" baseline="0" dirty="0" smtClean="0"/>
              <a:t> and</a:t>
            </a:r>
            <a:endParaRPr lang="en-US" dirty="0" smtClean="0"/>
          </a:p>
          <a:p>
            <a:pPr marL="171450" indent="-171450">
              <a:spcBef>
                <a:spcPts val="0"/>
              </a:spcBef>
              <a:buFont typeface="Arial" pitchFamily="34" charset="0"/>
              <a:buChar char="•"/>
              <a:defRPr/>
            </a:pPr>
            <a:r>
              <a:rPr lang="en-US" dirty="0" smtClean="0"/>
              <a:t>Analyze access restrictions to data storage and retrieval (physical and software). </a:t>
            </a:r>
            <a:endParaRPr lang="en-US" dirty="0" smtClean="0">
              <a:latin typeface="Arial" charset="0"/>
              <a:cs typeface="Arial" charset="0"/>
            </a:endParaRPr>
          </a:p>
        </p:txBody>
      </p:sp>
      <p:sp>
        <p:nvSpPr>
          <p:cNvPr id="25604"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mtClean="0"/>
          </a:p>
        </p:txBody>
      </p:sp>
      <p:sp>
        <p:nvSpPr>
          <p:cNvPr id="2560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28784BC-DBCA-41CF-B138-D4EE39ACA0E9}" type="slidenum">
              <a:rPr lang="en-US" altLang="en-US"/>
              <a:pPr eaLnBrk="1" hangingPunct="1"/>
              <a:t>2</a:t>
            </a:fld>
            <a:endParaRPr lang="en-US" altLang="en-US"/>
          </a:p>
        </p:txBody>
      </p:sp>
    </p:spTree>
    <p:extLst>
      <p:ext uri="{BB962C8B-B14F-4D97-AF65-F5344CB8AC3E}">
        <p14:creationId xmlns:p14="http://schemas.microsoft.com/office/powerpoint/2010/main" val="9756589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r>
              <a:rPr lang="en-US" sz="1000" dirty="0" smtClean="0">
                <a:solidFill>
                  <a:schemeClr val="tx1"/>
                </a:solidFill>
                <a:latin typeface="Arial" panose="020B0604020202020204" pitchFamily="34" charset="0"/>
                <a:cs typeface="Arial" panose="020B0604020202020204" pitchFamily="34" charset="0"/>
              </a:rPr>
              <a:t>No</a:t>
            </a:r>
            <a:r>
              <a:rPr lang="en-US" sz="1000" baseline="0" dirty="0" smtClean="0">
                <a:solidFill>
                  <a:schemeClr val="tx1"/>
                </a:solidFill>
                <a:latin typeface="Arial" panose="020B0604020202020204" pitchFamily="34" charset="0"/>
                <a:cs typeface="Arial" panose="020B0604020202020204" pitchFamily="34" charset="0"/>
              </a:rPr>
              <a:t> audio.</a:t>
            </a:r>
          </a:p>
        </p:txBody>
      </p:sp>
      <p:sp>
        <p:nvSpPr>
          <p:cNvPr id="4" name="Footer Placeholder 3"/>
          <p:cNvSpPr>
            <a:spLocks noGrp="1"/>
          </p:cNvSpPr>
          <p:nvPr>
            <p:ph type="ftr" sz="quarter" idx="10"/>
          </p:nvPr>
        </p:nvSpPr>
        <p:spPr/>
        <p:txBody>
          <a:bodyPr/>
          <a:lstStyle/>
          <a:p>
            <a:pPr>
              <a:defRPr/>
            </a:pPr>
            <a:r>
              <a:rPr lang="en-US" dirty="0" smtClean="0"/>
              <a:t>Health IT Workforce Curriculum Version 4.0</a:t>
            </a:r>
            <a:endParaRPr lang="en-US" dirty="0"/>
          </a:p>
        </p:txBody>
      </p:sp>
      <p:sp>
        <p:nvSpPr>
          <p:cNvPr id="5" name="Slide Number Placeholder 4"/>
          <p:cNvSpPr>
            <a:spLocks noGrp="1"/>
          </p:cNvSpPr>
          <p:nvPr>
            <p:ph type="sldNum" sz="quarter" idx="11"/>
          </p:nvPr>
        </p:nvSpPr>
        <p:spPr/>
        <p:txBody>
          <a:bodyPr/>
          <a:lstStyle/>
          <a:p>
            <a:fld id="{BC67021A-487C-4D8E-B66A-9A323BD1E9A7}" type="slidenum">
              <a:rPr lang="en-US" altLang="en-US" smtClean="0"/>
              <a:pPr/>
              <a:t>20</a:t>
            </a:fld>
            <a:endParaRPr lang="en-US" altLang="en-US" dirty="0"/>
          </a:p>
        </p:txBody>
      </p:sp>
    </p:spTree>
    <p:extLst>
      <p:ext uri="{BB962C8B-B14F-4D97-AF65-F5344CB8AC3E}">
        <p14:creationId xmlns:p14="http://schemas.microsoft.com/office/powerpoint/2010/main" val="669222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Access control is:  who, or what is allowed access to a particular resource and what level of access is allowed.  For example, which users can have access to a patient record?  A doctor may have access to all of the information, including contact information, medical history, and medications.  The doctor would probably be allowed to read the information, and make changes to it.  A receptionist would have access to the patient’s contact information, but nothing else.  Access control involves three steps – identification, authentication, and authorization.</a:t>
            </a:r>
          </a:p>
          <a:p>
            <a:pPr eaLnBrk="1" hangingPunct="1">
              <a:spcBef>
                <a:spcPct val="0"/>
              </a:spcBef>
            </a:pPr>
            <a:endParaRPr lang="en-US" altLang="en-US" dirty="0" smtClean="0"/>
          </a:p>
          <a:p>
            <a:pPr eaLnBrk="1" hangingPunct="1">
              <a:spcBef>
                <a:spcPct val="0"/>
              </a:spcBef>
            </a:pPr>
            <a:r>
              <a:rPr lang="en-US" altLang="en-US" dirty="0" smtClean="0"/>
              <a:t>Identification requires that a user present identification, like a username.  Once the identification has been provided, the system must authenticate the user.  This makes sure that the identification is true, and has not been forged. Authentication is something you know, something you have, or something you are.   A password would be an example of authentication.  Authorization is the process of allowing the user to perform the actions that he has permission to do.  For example, being able to read a file.  </a:t>
            </a:r>
          </a:p>
        </p:txBody>
      </p:sp>
      <p:sp>
        <p:nvSpPr>
          <p:cNvPr id="26628"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mtClean="0"/>
          </a:p>
        </p:txBody>
      </p:sp>
      <p:sp>
        <p:nvSpPr>
          <p:cNvPr id="2662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E04BA79-2DA8-4E02-BA67-840679FB200C}" type="slidenum">
              <a:rPr lang="en-US" altLang="en-US"/>
              <a:pPr eaLnBrk="1" hangingPunct="1"/>
              <a:t>3</a:t>
            </a:fld>
            <a:endParaRPr lang="en-US" altLang="en-US"/>
          </a:p>
        </p:txBody>
      </p:sp>
    </p:spTree>
    <p:extLst>
      <p:ext uri="{BB962C8B-B14F-4D97-AF65-F5344CB8AC3E}">
        <p14:creationId xmlns:p14="http://schemas.microsoft.com/office/powerpoint/2010/main" val="2807126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There are a couple of things to keep in mind as you are providing access to users.  The first is separation of duties.  No one person should have access to perform an action that could lead to fraudulent activity.  For example, there should be multiple people involved in the payroll process.  There should be an individual who verifies an employee’s hours, another who issues the paycheck and a third who signs the check.  If only one individual were involved in the process, we could have a person paid for hours that he didn’t work.  Another best practice is to only give users the access they need to perform their jobs.  This is called least privilege.  While it is easy for the system administrator to allow everyone to do everything on a system, and assume they will not do anything they shouldn’t, often this isn’t the case.  Do you know the saying, “give them an inch, and they’ll take a mile?”  Users will do things they shouldn’t -- either intentionally or unintentionally, so we only give them access to do the things they should be doing. </a:t>
            </a:r>
          </a:p>
        </p:txBody>
      </p:sp>
      <p:sp>
        <p:nvSpPr>
          <p:cNvPr id="27652"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mtClean="0"/>
          </a:p>
        </p:txBody>
      </p:sp>
      <p:sp>
        <p:nvSpPr>
          <p:cNvPr id="2765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96D26F4-DCDE-40DB-838F-18E2F9D375CB}" type="slidenum">
              <a:rPr lang="en-US" altLang="en-US"/>
              <a:pPr eaLnBrk="1" hangingPunct="1"/>
              <a:t>4</a:t>
            </a:fld>
            <a:endParaRPr lang="en-US" altLang="en-US"/>
          </a:p>
        </p:txBody>
      </p:sp>
    </p:spTree>
    <p:extLst>
      <p:ext uri="{BB962C8B-B14F-4D97-AF65-F5344CB8AC3E}">
        <p14:creationId xmlns:p14="http://schemas.microsoft.com/office/powerpoint/2010/main" val="3191216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There are three primary models for access control: Discretionary Access Control (DAC) means that it is completely up to the owner of the objects who has access to them, and what access they have.  For example, if I create a file, I can decide who has access to it, and what permissions or rights they have: read, write, delete, etc.  It is up to the discretion of the owner or administrator of a system who has access to what.</a:t>
            </a:r>
          </a:p>
          <a:p>
            <a:pPr eaLnBrk="1" hangingPunct="1">
              <a:spcBef>
                <a:spcPct val="0"/>
              </a:spcBef>
            </a:pPr>
            <a:endParaRPr lang="en-US" altLang="en-US" dirty="0" smtClean="0"/>
          </a:p>
          <a:p>
            <a:pPr eaLnBrk="1" hangingPunct="1">
              <a:spcBef>
                <a:spcPct val="0"/>
              </a:spcBef>
            </a:pPr>
            <a:r>
              <a:rPr lang="en-US" altLang="en-US" dirty="0" smtClean="0"/>
              <a:t>With Mandatory Access Control (MAC), an owner or administrator cannot decide who has what access.  Access is controlled by a numeric access level.  This is used in the military.  For example, if a document is classified as “top secret,” only those users with clearance to top secret documents will be able to access the document.  Even if the creator of a document, or an administrator, thinks that someone without top secret clearance should have access to that document, they cannot give this authorization.  </a:t>
            </a:r>
          </a:p>
          <a:p>
            <a:pPr eaLnBrk="1" hangingPunct="1">
              <a:spcBef>
                <a:spcPct val="0"/>
              </a:spcBef>
            </a:pPr>
            <a:endParaRPr lang="en-US" altLang="en-US" dirty="0" smtClean="0"/>
          </a:p>
          <a:p>
            <a:pPr eaLnBrk="1" hangingPunct="1">
              <a:spcBef>
                <a:spcPct val="0"/>
              </a:spcBef>
            </a:pPr>
            <a:r>
              <a:rPr lang="en-US" altLang="en-US" dirty="0" smtClean="0"/>
              <a:t>Role Based Access Control (RBAC) is access based on the role a person plays in an organization.  Access is given to a particular role inside of an organization, and then users are associated with those roles.  They inherit the access from that role.  For example, we might create a role of receptionist in a medical practice.  We would figure out what access to what resources a receptionist needs, and assign that access to the role.  Then, we would associate all of our receptionists with that role, and they would now have all of the access that we gave that role.   If a receptionist leaves the practice, we simply disassociate her user account with the role, and she now has no access.  </a:t>
            </a:r>
          </a:p>
        </p:txBody>
      </p:sp>
      <p:sp>
        <p:nvSpPr>
          <p:cNvPr id="28676"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mtClean="0"/>
          </a:p>
        </p:txBody>
      </p:sp>
      <p:sp>
        <p:nvSpPr>
          <p:cNvPr id="28677"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80F95DE-F7BF-465B-A5D4-C634A9097FC5}" type="slidenum">
              <a:rPr lang="en-US" altLang="en-US"/>
              <a:pPr eaLnBrk="1" hangingPunct="1"/>
              <a:t>5</a:t>
            </a:fld>
            <a:endParaRPr lang="en-US" altLang="en-US"/>
          </a:p>
        </p:txBody>
      </p:sp>
    </p:spTree>
    <p:extLst>
      <p:ext uri="{BB962C8B-B14F-4D97-AF65-F5344CB8AC3E}">
        <p14:creationId xmlns:p14="http://schemas.microsoft.com/office/powerpoint/2010/main" val="3737862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There are two types of access control: logical and physical.  Logical access control is managing access to data files, programs, and networks.  Methods for controlling logical access include: Access Controls Lists (ACLs), account restrictions, and authentication methods.  Physical access control is managing who has access to physical locations.  Methods include locks, ID badges, and mantraps.  Mantraps will be explained later in the unit. </a:t>
            </a:r>
          </a:p>
        </p:txBody>
      </p:sp>
      <p:sp>
        <p:nvSpPr>
          <p:cNvPr id="29700"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mtClean="0"/>
          </a:p>
        </p:txBody>
      </p:sp>
      <p:sp>
        <p:nvSpPr>
          <p:cNvPr id="2970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2033265-7E06-4B82-87B6-F4C43EC8BA45}" type="slidenum">
              <a:rPr lang="en-US" altLang="en-US"/>
              <a:pPr eaLnBrk="1" hangingPunct="1"/>
              <a:t>6</a:t>
            </a:fld>
            <a:endParaRPr lang="en-US" altLang="en-US"/>
          </a:p>
        </p:txBody>
      </p:sp>
    </p:spTree>
    <p:extLst>
      <p:ext uri="{BB962C8B-B14F-4D97-AF65-F5344CB8AC3E}">
        <p14:creationId xmlns:p14="http://schemas.microsoft.com/office/powerpoint/2010/main" val="3828339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An Access Control List (ACL) is a list that is associated with a file, directory or object that lists who has access to it, and the type of access. ACLs are created by the owner of the object. The person who creates a file or directory would be the owner of that file or directory.  On the slide, you see the ACL for the file named tev.jpg.  There are 3 objects that have access to the file:  System, Michele, and Administrators.  System and Administrators are group accounts – note the icon that depicts a group.  Michele is a user account.  The ACL shows the permissions, or access, that SYSTEM has to the file.  The checks indicate what permissions the object has.  All users that are part of a group will inherit the permissions that are given to that group.  Access control is easier to administrator through groups than individual user accounts. </a:t>
            </a:r>
          </a:p>
        </p:txBody>
      </p:sp>
      <p:sp>
        <p:nvSpPr>
          <p:cNvPr id="30724"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mtClean="0"/>
          </a:p>
        </p:txBody>
      </p:sp>
      <p:sp>
        <p:nvSpPr>
          <p:cNvPr id="3072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FA94D9E-0744-42D4-9BCD-94787A51EC9C}" type="slidenum">
              <a:rPr lang="en-US" altLang="en-US"/>
              <a:pPr eaLnBrk="1" hangingPunct="1"/>
              <a:t>7</a:t>
            </a:fld>
            <a:endParaRPr lang="en-US" altLang="en-US"/>
          </a:p>
        </p:txBody>
      </p:sp>
    </p:spTree>
    <p:extLst>
      <p:ext uri="{BB962C8B-B14F-4D97-AF65-F5344CB8AC3E}">
        <p14:creationId xmlns:p14="http://schemas.microsoft.com/office/powerpoint/2010/main" val="4239681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For each account that is created, there are associated properties:  Username, First Name, Last Name, Phone number, etc.  Other properties control how the account functions.  One restriction that can be put on an account is account expiration.  This automatically disables an account at a given date.  This would be a good thing to do if you know you are creating an account for a temporary worker.  If the worker is only going to be employed for three months, chances are that you may forget at the end of the three months to disable the account.  This would be a security vulnerability, because that employee could still access resources, even though he is no longer employed by the company.  If you were to go ahead and set up an expiration date three months in the future, when you create the account, you wouldn’t have to worry about disabling the account.  You may also want to set up restrictions on what time of day a user can login, and where they can login from (if applicable with your system).  If business hours are from 8 am to 5 pm, there is no need for a user to be logging in at 9 pm.  Who is usually at a company after hours?  Janitorial staff.  We want to make sure they are not able to get into the system.  The graphic on the slide shows the time restrictions that can be put on an account as part of the parental controls in Windows 7.  Some systems will allow you to limit the address (IP or MAC) that a user can login from. A user can only login from his machine.  This limits someone from illegally accessing the system.  </a:t>
            </a:r>
          </a:p>
          <a:p>
            <a:endParaRPr lang="en-US" altLang="en-US" dirty="0" smtClean="0"/>
          </a:p>
        </p:txBody>
      </p:sp>
      <p:sp>
        <p:nvSpPr>
          <p:cNvPr id="31748"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mtClean="0"/>
          </a:p>
        </p:txBody>
      </p:sp>
      <p:sp>
        <p:nvSpPr>
          <p:cNvPr id="3174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93132FC-0FD7-4083-A35A-AFDCCF9DD4F9}" type="slidenum">
              <a:rPr lang="en-US" altLang="en-US"/>
              <a:pPr eaLnBrk="1" hangingPunct="1"/>
              <a:t>8</a:t>
            </a:fld>
            <a:endParaRPr lang="en-US" altLang="en-US"/>
          </a:p>
        </p:txBody>
      </p:sp>
    </p:spTree>
    <p:extLst>
      <p:ext uri="{BB962C8B-B14F-4D97-AF65-F5344CB8AC3E}">
        <p14:creationId xmlns:p14="http://schemas.microsoft.com/office/powerpoint/2010/main" val="327499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Remember from earlier in the lecture, authentication is something you know, something you have or something you are. A password is a type of authentication: it’s something you know.  Passwords are the most commonly-used method for accessing a system.  Ideally, a password is a combination of letters, numbers and special characters.  It should contain upper and lower case characters.  The more characters you have in your password, the harder it will be for the password to be compromised; more than 8 characters and a combination of lower case, uppercase, numbers, and special characters is best.  Many organizations enforce periodic password</a:t>
            </a:r>
            <a:r>
              <a:rPr lang="en-US" altLang="en-US" baseline="0" dirty="0" smtClean="0"/>
              <a:t> changes, </a:t>
            </a:r>
            <a:r>
              <a:rPr lang="en-US" altLang="en-US" dirty="0" smtClean="0"/>
              <a:t> while others enforce very strict passwords and carefully watch for suspicious activity. </a:t>
            </a:r>
          </a:p>
          <a:p>
            <a:endParaRPr lang="en-US" altLang="en-US" dirty="0" smtClean="0"/>
          </a:p>
        </p:txBody>
      </p:sp>
      <p:sp>
        <p:nvSpPr>
          <p:cNvPr id="32772"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mtClean="0"/>
          </a:p>
        </p:txBody>
      </p:sp>
      <p:sp>
        <p:nvSpPr>
          <p:cNvPr id="3277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EB8D0F1-2623-45E3-95F0-3104114B1B53}" type="slidenum">
              <a:rPr lang="en-US" altLang="en-US"/>
              <a:pPr eaLnBrk="1" hangingPunct="1"/>
              <a:t>9</a:t>
            </a:fld>
            <a:endParaRPr lang="en-US" altLang="en-US"/>
          </a:p>
        </p:txBody>
      </p:sp>
    </p:spTree>
    <p:extLst>
      <p:ext uri="{BB962C8B-B14F-4D97-AF65-F5344CB8AC3E}">
        <p14:creationId xmlns:p14="http://schemas.microsoft.com/office/powerpoint/2010/main" val="24150013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accessibility.psu.edu/microsoftoffice/powerpoint/"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ONC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130552"/>
            <a:ext cx="9144000" cy="1298448"/>
          </a:xfrm>
          <a:prstGeom prst="rect">
            <a:avLst/>
          </a:prstGeom>
        </p:spPr>
        <p:txBody>
          <a:bodyPr anchor="t"/>
          <a:lstStyle>
            <a:lvl1pPr algn="ctr">
              <a:defRPr sz="3600" b="0" baseline="0">
                <a:latin typeface="Verdana" pitchFamily="34" charset="0"/>
                <a:ea typeface="Verdana" pitchFamily="34" charset="0"/>
                <a:cs typeface="Verdana" pitchFamily="34" charset="0"/>
              </a:defRPr>
            </a:lvl1pPr>
          </a:lstStyle>
          <a:p>
            <a:r>
              <a:rPr lang="en-US" dirty="0" smtClean="0"/>
              <a:t>Click to edit component title</a:t>
            </a:r>
            <a:endParaRPr lang="en-US" dirty="0"/>
          </a:p>
        </p:txBody>
      </p:sp>
      <p:sp>
        <p:nvSpPr>
          <p:cNvPr id="4" name="Text Placeholder 3"/>
          <p:cNvSpPr>
            <a:spLocks noGrp="1"/>
          </p:cNvSpPr>
          <p:nvPr>
            <p:ph type="body" sz="half" idx="2" hasCustomPrompt="1"/>
          </p:nvPr>
        </p:nvSpPr>
        <p:spPr>
          <a:xfrm>
            <a:off x="1371600" y="3517900"/>
            <a:ext cx="6400800" cy="762000"/>
          </a:xfrm>
          <a:prstGeom prst="rect">
            <a:avLst/>
          </a:prstGeom>
        </p:spPr>
        <p:txBody>
          <a:bodyPr/>
          <a:lstStyle>
            <a:lvl1pPr marL="0" indent="0" algn="ctr">
              <a:buNone/>
              <a:defRPr sz="3200" baseline="0">
                <a:latin typeface="+mj-lt"/>
                <a:ea typeface="Tahoma" pitchFamily="34" charset="0"/>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unit title</a:t>
            </a:r>
          </a:p>
        </p:txBody>
      </p:sp>
      <p:sp>
        <p:nvSpPr>
          <p:cNvPr id="11" name="Text Placeholder 10"/>
          <p:cNvSpPr>
            <a:spLocks noGrp="1"/>
          </p:cNvSpPr>
          <p:nvPr>
            <p:ph type="body" sz="quarter" idx="11" hasCustomPrompt="1"/>
          </p:nvPr>
        </p:nvSpPr>
        <p:spPr>
          <a:xfrm>
            <a:off x="1371600" y="4356100"/>
            <a:ext cx="6400800" cy="609600"/>
          </a:xfrm>
          <a:prstGeom prst="rect">
            <a:avLst/>
          </a:prstGeom>
        </p:spPr>
        <p:txBody>
          <a:bodyPr/>
          <a:lstStyle>
            <a:lvl1pPr algn="ctr">
              <a:buFontTx/>
              <a:buNone/>
              <a:defRPr>
                <a:latin typeface="+mj-lt"/>
                <a:cs typeface="Tahoma" pitchFamily="34" charset="0"/>
              </a:defRPr>
            </a:lvl1pPr>
          </a:lstStyle>
          <a:p>
            <a:pPr lvl="0"/>
            <a:r>
              <a:rPr lang="en-US" dirty="0" smtClean="0"/>
              <a:t>Click to edit lecture title</a:t>
            </a:r>
          </a:p>
        </p:txBody>
      </p:sp>
      <p:sp>
        <p:nvSpPr>
          <p:cNvPr id="16" name="Text Placeholder 15"/>
          <p:cNvSpPr>
            <a:spLocks noGrp="1"/>
          </p:cNvSpPr>
          <p:nvPr>
            <p:ph type="body" sz="quarter" idx="12"/>
          </p:nvPr>
        </p:nvSpPr>
        <p:spPr>
          <a:xfrm>
            <a:off x="685800" y="5232400"/>
            <a:ext cx="7772400" cy="1219200"/>
          </a:xfrm>
          <a:prstGeom prst="rect">
            <a:avLst/>
          </a:prstGeom>
        </p:spPr>
        <p:txBody>
          <a:bodyPr/>
          <a:lstStyle>
            <a:lvl1pPr algn="ctr">
              <a:buNone/>
              <a:defRPr lang="en-US" sz="1200" i="1" dirty="0" smtClean="0">
                <a:ea typeface="Calibri"/>
                <a:cs typeface="Times New Roman"/>
              </a:defRPr>
            </a:lvl1pPr>
          </a:lstStyle>
          <a:p>
            <a:pPr lvl="0"/>
            <a:r>
              <a:rPr lang="en-US" smtClean="0"/>
              <a:t>Edit Master text styles</a:t>
            </a:r>
          </a:p>
        </p:txBody>
      </p:sp>
      <p:pic>
        <p:nvPicPr>
          <p:cNvPr id="3" name="Picture 2" descr="The Office of the National Coordinator (ONC) for Health Information Technology." title="ONC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2288" y="36576"/>
            <a:ext cx="6059424" cy="1487424"/>
          </a:xfrm>
          <a:prstGeom prst="rect">
            <a:avLst/>
          </a:prstGeom>
        </p:spPr>
      </p:pic>
      <p:sp>
        <p:nvSpPr>
          <p:cNvPr id="8" name="Slide Number Placeholder 4"/>
          <p:cNvSpPr>
            <a:spLocks noGrp="1"/>
          </p:cNvSpPr>
          <p:nvPr>
            <p:ph type="sldNum" sz="quarter" idx="4"/>
          </p:nvPr>
        </p:nvSpPr>
        <p:spPr>
          <a:xfrm>
            <a:off x="8509000" y="6263640"/>
            <a:ext cx="419100" cy="548640"/>
          </a:xfrm>
          <a:prstGeom prst="rect">
            <a:avLst/>
          </a:prstGeom>
        </p:spPr>
        <p:txBody>
          <a:bodyPr anchor="ctr"/>
          <a:lstStyle>
            <a:lvl1pPr algn="r">
              <a:defRPr sz="1000">
                <a:solidFill>
                  <a:srgbClr val="898989"/>
                </a:solidFill>
              </a:defRPr>
            </a:lvl1pPr>
          </a:lstStyle>
          <a:p>
            <a:fld id="{A1980241-282F-4C34-BF6F-0C9F889802AC}" type="slidenum">
              <a:rPr lang="en-US" altLang="en-US" smtClean="0"/>
              <a:pPr/>
              <a:t>‹#›</a:t>
            </a:fld>
            <a:endParaRPr lang="en-US" altLang="en-US"/>
          </a:p>
        </p:txBody>
      </p:sp>
    </p:spTree>
    <p:extLst>
      <p:ext uri="{BB962C8B-B14F-4D97-AF65-F5344CB8AC3E}">
        <p14:creationId xmlns:p14="http://schemas.microsoft.com/office/powerpoint/2010/main" val="229323284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NC Attribution_Final_Slide">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744662"/>
          </a:xfrm>
        </p:spPr>
        <p:txBody>
          <a:bodyPr/>
          <a:lstStyle>
            <a:lvl1pPr>
              <a:defRPr sz="36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8" name="Content Placeholder 7"/>
          <p:cNvSpPr>
            <a:spLocks noGrp="1"/>
          </p:cNvSpPr>
          <p:nvPr>
            <p:ph sz="quarter" idx="14"/>
          </p:nvPr>
        </p:nvSpPr>
        <p:spPr>
          <a:xfrm>
            <a:off x="457200" y="2260600"/>
            <a:ext cx="8229600" cy="3911600"/>
          </a:xfrm>
          <a:prstGeom prst="rect">
            <a:avLst/>
          </a:prstGeom>
        </p:spPr>
        <p:txBody>
          <a:bodyPr anchor="b" anchorCtr="0"/>
          <a:lstStyle>
            <a:lvl1pPr marL="0" indent="0">
              <a:buNone/>
              <a:defRPr sz="3200" i="1">
                <a:latin typeface="+mn-lt"/>
              </a:defRPr>
            </a:lvl1pPr>
            <a:lvl2pPr>
              <a:buSzPct val="85000"/>
              <a:defRPr i="1">
                <a:latin typeface="+mn-lt"/>
              </a:defRPr>
            </a:lvl2pPr>
            <a:lvl3pPr marL="1143000" indent="-228600">
              <a:buSzPct val="80000"/>
              <a:buFont typeface="Courier New" panose="02070309020205020404" pitchFamily="49" charset="0"/>
              <a:buChar char="o"/>
              <a:defRPr i="1">
                <a:latin typeface="+mn-lt"/>
              </a:defRPr>
            </a:lvl3pPr>
            <a:lvl4pPr marL="1600200" indent="-228600">
              <a:buSzPct val="120000"/>
              <a:buFont typeface="Wingdings" panose="05000000000000000000" pitchFamily="2" charset="2"/>
              <a:buChar char="§"/>
              <a:defRPr i="1">
                <a:latin typeface="+mn-lt"/>
              </a:defRPr>
            </a:lvl4pPr>
            <a:lvl5pPr marL="2057400" indent="-228600">
              <a:buSzPct val="70000"/>
              <a:buFont typeface="Wingdings" panose="05000000000000000000" pitchFamily="2" charset="2"/>
              <a:buChar char="q"/>
              <a:defRPr i="1">
                <a:latin typeface="+mn-lt"/>
              </a:defRPr>
            </a:lvl5pPr>
          </a:lstStyle>
          <a:p>
            <a:pPr lvl="0"/>
            <a:r>
              <a:rPr lang="en-US" smtClean="0"/>
              <a:t>Edit Master text styles</a:t>
            </a:r>
          </a:p>
        </p:txBody>
      </p:sp>
      <p:sp>
        <p:nvSpPr>
          <p:cNvPr id="5"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258306AC-0C27-4DD3-9165-684FC08B5975}" type="slidenum">
              <a:rPr lang="en-US" altLang="en-US" smtClean="0"/>
              <a:pPr/>
              <a:t>‹#›</a:t>
            </a:fld>
            <a:endParaRPr lang="en-US" altLang="en-US"/>
          </a:p>
        </p:txBody>
      </p:sp>
    </p:spTree>
    <p:extLst>
      <p:ext uri="{BB962C8B-B14F-4D97-AF65-F5344CB8AC3E}">
        <p14:creationId xmlns:p14="http://schemas.microsoft.com/office/powerpoint/2010/main" val="16426889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47638"/>
            <a:ext cx="8229600" cy="1143000"/>
          </a:xfrm>
        </p:spPr>
        <p:txBody>
          <a:bodyPr/>
          <a:lstStyle>
            <a:lvl1pPr>
              <a:defRPr sz="2800" b="1" baseline="0">
                <a:solidFill>
                  <a:srgbClr val="FF0000"/>
                </a:solidFill>
              </a:defRPr>
            </a:lvl1pPr>
          </a:lstStyle>
          <a:p>
            <a:r>
              <a:rPr lang="en-US" dirty="0" smtClean="0"/>
              <a:t>DO NOT USE THIS LAYOUT</a:t>
            </a:r>
            <a:br>
              <a:rPr lang="en-US" dirty="0" smtClean="0"/>
            </a:br>
            <a:r>
              <a:rPr lang="en-US" dirty="0" smtClean="0"/>
              <a:t>except to follow its instructions in the Master View</a:t>
            </a:r>
            <a:endParaRPr lang="en-US" dirty="0"/>
          </a:p>
        </p:txBody>
      </p:sp>
      <p:sp>
        <p:nvSpPr>
          <p:cNvPr id="3" name="Slide Number Placeholder 2"/>
          <p:cNvSpPr>
            <a:spLocks noGrp="1"/>
          </p:cNvSpPr>
          <p:nvPr>
            <p:ph type="sldNum" sz="quarter" idx="10"/>
          </p:nvPr>
        </p:nvSpPr>
        <p:spPr/>
        <p:txBody>
          <a:bodyPr/>
          <a:lstStyle/>
          <a:p>
            <a:fld id="{A1980241-282F-4C34-BF6F-0C9F889802AC}" type="slidenum">
              <a:rPr lang="en-US" altLang="en-US" smtClean="0"/>
              <a:pPr/>
              <a:t>‹#›</a:t>
            </a:fld>
            <a:endParaRPr lang="en-US" altLang="en-US"/>
          </a:p>
        </p:txBody>
      </p:sp>
      <p:sp>
        <p:nvSpPr>
          <p:cNvPr id="4" name="TextBox 3"/>
          <p:cNvSpPr txBox="1"/>
          <p:nvPr/>
        </p:nvSpPr>
        <p:spPr>
          <a:xfrm>
            <a:off x="101599" y="1417638"/>
            <a:ext cx="8928101" cy="1015663"/>
          </a:xfrm>
          <a:prstGeom prst="rect">
            <a:avLst/>
          </a:prstGeom>
          <a:noFill/>
        </p:spPr>
        <p:txBody>
          <a:bodyPr wrap="square" rtlCol="0">
            <a:spAutoFit/>
          </a:bodyPr>
          <a:lstStyle/>
          <a:p>
            <a:pPr algn="ctr"/>
            <a:r>
              <a:rPr lang="en-US" sz="2400" b="1" dirty="0" smtClean="0">
                <a:solidFill>
                  <a:srgbClr val="0070C0"/>
                </a:solidFill>
                <a:latin typeface="Arial" panose="020B0604020202020204" pitchFamily="34" charset="0"/>
                <a:cs typeface="Arial" panose="020B0604020202020204" pitchFamily="34" charset="0"/>
              </a:rPr>
              <a:t>Creating</a:t>
            </a:r>
            <a:r>
              <a:rPr lang="en-US" sz="2400" b="1" baseline="0" dirty="0" smtClean="0">
                <a:solidFill>
                  <a:srgbClr val="0070C0"/>
                </a:solidFill>
                <a:latin typeface="Arial" panose="020B0604020202020204" pitchFamily="34" charset="0"/>
                <a:cs typeface="Arial" panose="020B0604020202020204" pitchFamily="34" charset="0"/>
              </a:rPr>
              <a:t> a Custom Layout</a:t>
            </a:r>
          </a:p>
          <a:p>
            <a:r>
              <a:rPr lang="en-US" baseline="0" dirty="0" smtClean="0"/>
              <a:t>Follow the instructions on this slide layout if none of the existing layouts (in the current template) work well for the current slide you would like to create or edit.</a:t>
            </a:r>
            <a:endParaRPr lang="en-US" dirty="0"/>
          </a:p>
        </p:txBody>
      </p:sp>
      <p:sp>
        <p:nvSpPr>
          <p:cNvPr id="6" name="TextBox 5"/>
          <p:cNvSpPr txBox="1"/>
          <p:nvPr/>
        </p:nvSpPr>
        <p:spPr>
          <a:xfrm>
            <a:off x="101600" y="2567642"/>
            <a:ext cx="9144000" cy="3970318"/>
          </a:xfrm>
          <a:prstGeom prst="rect">
            <a:avLst/>
          </a:prstGeom>
          <a:noFill/>
        </p:spPr>
        <p:txBody>
          <a:bodyPr wrap="square" rtlCol="0">
            <a:spAutoFit/>
          </a:bodyPr>
          <a:lstStyle/>
          <a:p>
            <a:pPr lvl="0"/>
            <a:r>
              <a:rPr lang="en-US" dirty="0" smtClean="0"/>
              <a:t>To create a custom new layout, </a:t>
            </a:r>
            <a:r>
              <a:rPr lang="en-US" b="1" dirty="0" smtClean="0"/>
              <a:t>in the Slide Master view </a:t>
            </a:r>
            <a:r>
              <a:rPr lang="en-US" dirty="0" smtClean="0"/>
              <a:t>do the following:</a:t>
            </a:r>
          </a:p>
          <a:p>
            <a:pPr marL="214313" lvl="0" indent="-214313">
              <a:buFont typeface="Arial" panose="020B0604020202020204" pitchFamily="34" charset="0"/>
              <a:buChar char="•"/>
            </a:pPr>
            <a:r>
              <a:rPr lang="en-US" b="1" dirty="0" smtClean="0"/>
              <a:t>DUPLICATE</a:t>
            </a:r>
            <a:r>
              <a:rPr lang="en-US" dirty="0" smtClean="0"/>
              <a:t> an existing layout to create a new layout.</a:t>
            </a:r>
          </a:p>
          <a:p>
            <a:pPr marL="214313" lvl="0" indent="-214313">
              <a:buFont typeface="Arial" panose="020B0604020202020204" pitchFamily="34" charset="0"/>
              <a:buChar char="•"/>
            </a:pPr>
            <a:r>
              <a:rPr lang="en-US" b="1" dirty="0" smtClean="0"/>
              <a:t>RENAME</a:t>
            </a:r>
            <a:r>
              <a:rPr lang="en-US" dirty="0" smtClean="0"/>
              <a:t> the new layout.</a:t>
            </a:r>
          </a:p>
          <a:p>
            <a:pPr marL="214313" lvl="0" indent="-214313">
              <a:buFont typeface="Arial" panose="020B0604020202020204" pitchFamily="34" charset="0"/>
              <a:buChar char="•"/>
            </a:pPr>
            <a:r>
              <a:rPr lang="en-US" b="1" dirty="0" smtClean="0"/>
              <a:t>Insert or Remove as appropriate PLACEHOLDERS </a:t>
            </a:r>
            <a:r>
              <a:rPr lang="en-US" dirty="0" smtClean="0"/>
              <a:t>on your new layout, resizing &amp; formatting as appropriate. </a:t>
            </a:r>
            <a:r>
              <a:rPr lang="en-US" sz="1600" dirty="0" smtClean="0"/>
              <a:t>(Do</a:t>
            </a:r>
            <a:r>
              <a:rPr lang="en-US" sz="1600" baseline="0" dirty="0" smtClean="0"/>
              <a:t> not edit your content in the slide master. All content should be edited in the normal presentation design view.) </a:t>
            </a:r>
            <a:r>
              <a:rPr lang="en-US" b="1" baseline="0" dirty="0" smtClean="0"/>
              <a:t>NEVER REMOVE THE LAYOUT’S TITLE CONTAINER</a:t>
            </a:r>
            <a:r>
              <a:rPr lang="en-US" baseline="0" dirty="0" smtClean="0"/>
              <a:t>. </a:t>
            </a:r>
            <a:r>
              <a:rPr lang="en-US" sz="1600" baseline="0" dirty="0" smtClean="0"/>
              <a:t>(It can be resized or formatted, but never removed.)</a:t>
            </a:r>
            <a:endParaRPr lang="en-US" baseline="0" dirty="0" smtClean="0"/>
          </a:p>
          <a:p>
            <a:pPr marL="214313" lvl="0" indent="-214313">
              <a:buFont typeface="Arial" panose="020B0604020202020204" pitchFamily="34" charset="0"/>
              <a:buChar char="•"/>
            </a:pPr>
            <a:r>
              <a:rPr lang="en-US" dirty="0" smtClean="0"/>
              <a:t>Check the</a:t>
            </a:r>
            <a:r>
              <a:rPr lang="en-US" baseline="0" dirty="0" smtClean="0"/>
              <a:t> </a:t>
            </a:r>
            <a:r>
              <a:rPr lang="en-US" b="1" baseline="0" dirty="0" smtClean="0"/>
              <a:t>READING ORDER </a:t>
            </a:r>
            <a:r>
              <a:rPr lang="en-US" baseline="0" dirty="0" smtClean="0"/>
              <a:t>of your new layout. (</a:t>
            </a:r>
            <a:r>
              <a:rPr lang="en-US" sz="1350" u="sng" kern="1200" dirty="0" smtClean="0">
                <a:solidFill>
                  <a:schemeClr val="tx1"/>
                </a:solidFill>
                <a:effectLst/>
                <a:latin typeface="+mn-lt"/>
                <a:ea typeface="+mn-ea"/>
                <a:cs typeface="+mn-cs"/>
                <a:hlinkClick r:id="rId2"/>
              </a:rPr>
              <a:t>http://accessibility.psu.edu/microsoftoffice/powerpoint/</a:t>
            </a:r>
            <a:r>
              <a:rPr lang="en-US" sz="1350" kern="1200" dirty="0" smtClean="0">
                <a:solidFill>
                  <a:schemeClr val="tx1"/>
                </a:solidFill>
                <a:effectLst/>
                <a:latin typeface="+mn-lt"/>
                <a:ea typeface="+mn-ea"/>
                <a:cs typeface="+mn-cs"/>
              </a:rPr>
              <a:t>) </a:t>
            </a:r>
            <a:r>
              <a:rPr lang="en-US" baseline="0" dirty="0" smtClean="0"/>
              <a:t>Reorder as appropriate so the slide layout’s </a:t>
            </a:r>
            <a:r>
              <a:rPr lang="en-US" b="1" baseline="0" dirty="0" smtClean="0"/>
              <a:t>TITLE is read first</a:t>
            </a:r>
            <a:r>
              <a:rPr lang="en-US" baseline="0" dirty="0" smtClean="0"/>
              <a:t>.</a:t>
            </a:r>
          </a:p>
          <a:p>
            <a:pPr marL="214313" lvl="0" indent="-214313">
              <a:buFont typeface="Arial" panose="020B0604020202020204" pitchFamily="34" charset="0"/>
              <a:buChar char="•"/>
            </a:pPr>
            <a:r>
              <a:rPr lang="en-US" b="1" baseline="0" dirty="0" smtClean="0"/>
              <a:t>SAVE</a:t>
            </a:r>
            <a:r>
              <a:rPr lang="en-US" baseline="0" dirty="0" smtClean="0"/>
              <a:t> your presentation.</a:t>
            </a:r>
          </a:p>
          <a:p>
            <a:pPr marL="214313" lvl="0" indent="-214313">
              <a:buFont typeface="Arial" panose="020B0604020202020204" pitchFamily="34" charset="0"/>
              <a:buChar char="•"/>
            </a:pPr>
            <a:r>
              <a:rPr lang="en-US" b="1" baseline="0" dirty="0" smtClean="0"/>
              <a:t>Close the Master View </a:t>
            </a:r>
            <a:r>
              <a:rPr lang="en-US" b="0" baseline="0" dirty="0" smtClean="0"/>
              <a:t>and return to your normal editing (design) view.</a:t>
            </a:r>
          </a:p>
          <a:p>
            <a:pPr marL="214313" lvl="0" indent="-214313">
              <a:buFont typeface="Arial" panose="020B0604020202020204" pitchFamily="34" charset="0"/>
              <a:buChar char="•"/>
            </a:pPr>
            <a:r>
              <a:rPr lang="en-US" b="1" baseline="0" dirty="0" smtClean="0"/>
              <a:t>Insert a new slide using </a:t>
            </a:r>
            <a:r>
              <a:rPr lang="en-US" b="1" baseline="0" smtClean="0"/>
              <a:t>your custom-named </a:t>
            </a:r>
            <a:r>
              <a:rPr lang="en-US" b="1" baseline="0" dirty="0" smtClean="0"/>
              <a:t>new layout </a:t>
            </a:r>
            <a:r>
              <a:rPr lang="en-US" b="0" baseline="0" dirty="0" smtClean="0"/>
              <a:t>or apply the new layout to an existing slide.</a:t>
            </a:r>
            <a:endParaRPr lang="en-US" dirty="0"/>
          </a:p>
        </p:txBody>
      </p:sp>
    </p:spTree>
    <p:extLst>
      <p:ext uri="{BB962C8B-B14F-4D97-AF65-F5344CB8AC3E}">
        <p14:creationId xmlns:p14="http://schemas.microsoft.com/office/powerpoint/2010/main" val="3642994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ONC Lectur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lvl1pPr>
              <a:defRPr>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8" name="Content Placeholder 7"/>
          <p:cNvSpPr>
            <a:spLocks noGrp="1"/>
          </p:cNvSpPr>
          <p:nvPr>
            <p:ph sz="quarter" idx="14"/>
          </p:nvPr>
        </p:nvSpPr>
        <p:spPr>
          <a:xfrm>
            <a:off x="457200" y="1600200"/>
            <a:ext cx="8229600" cy="4572000"/>
          </a:xfrm>
          <a:prstGeom prst="rect">
            <a:avLst/>
          </a:prstGeom>
        </p:spPr>
        <p:txBody>
          <a:bodyPr/>
          <a:lstStyle>
            <a:lvl1pPr>
              <a:defRPr>
                <a:latin typeface="+mn-lt"/>
              </a:defRPr>
            </a:lvl1pPr>
            <a:lvl2pPr>
              <a:buSzPct val="85000"/>
              <a:defRPr>
                <a:latin typeface="+mn-lt"/>
              </a:defRPr>
            </a:lvl2pPr>
            <a:lvl3pPr marL="1143000" indent="-228600">
              <a:buSzPct val="80000"/>
              <a:buFont typeface="Courier New" panose="02070309020205020404" pitchFamily="49" charset="0"/>
              <a:buChar char="o"/>
              <a:defRPr>
                <a:latin typeface="+mn-lt"/>
              </a:defRPr>
            </a:lvl3pPr>
            <a:lvl4pPr marL="1600200" indent="-228600">
              <a:buSzPct val="120000"/>
              <a:buFont typeface="Wingdings" panose="05000000000000000000" pitchFamily="2" charset="2"/>
              <a:buChar char="§"/>
              <a:defRPr>
                <a:latin typeface="+mn-lt"/>
              </a:defRPr>
            </a:lvl4pPr>
            <a:lvl5pPr marL="2057400" indent="-228600">
              <a:buSzPct val="70000"/>
              <a:buFont typeface="Wingdings" panose="05000000000000000000" pitchFamily="2" charset="2"/>
              <a:buChar char="q"/>
              <a:defRPr>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A1980241-282F-4C34-BF6F-0C9F889802AC}" type="slidenum">
              <a:rPr lang="en-US" altLang="en-US" smtClean="0"/>
              <a:pPr/>
              <a:t>‹#›</a:t>
            </a:fld>
            <a:endParaRPr lang="en-US" altLang="en-US"/>
          </a:p>
        </p:txBody>
      </p:sp>
    </p:spTree>
    <p:extLst>
      <p:ext uri="{BB962C8B-B14F-4D97-AF65-F5344CB8AC3E}">
        <p14:creationId xmlns:p14="http://schemas.microsoft.com/office/powerpoint/2010/main" val="7047631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ONC Side by Side All Option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17" name="Content Placeholder 1"/>
          <p:cNvSpPr>
            <a:spLocks noGrp="1"/>
          </p:cNvSpPr>
          <p:nvPr>
            <p:ph sz="quarter" idx="14"/>
          </p:nvPr>
        </p:nvSpPr>
        <p:spPr>
          <a:xfrm>
            <a:off x="457200" y="1600200"/>
            <a:ext cx="4041648" cy="4572000"/>
          </a:xfrm>
          <a:prstGeom prst="rect">
            <a:avLst/>
          </a:prstGeom>
        </p:spPr>
        <p:txBody>
          <a:bodyPr/>
          <a:lstStyle>
            <a:lvl1pPr>
              <a:defRPr>
                <a:latin typeface="+mn-lt"/>
              </a:defRPr>
            </a:lvl1pPr>
            <a:lvl2pPr>
              <a:buSzPct val="85000"/>
              <a:defRPr>
                <a:latin typeface="+mn-lt"/>
              </a:defRPr>
            </a:lvl2pPr>
            <a:lvl3pPr marL="1143000" indent="-228600">
              <a:buSzPct val="80000"/>
              <a:buFont typeface="Courier New" panose="02070309020205020404" pitchFamily="49" charset="0"/>
              <a:buChar char="o"/>
              <a:defRPr>
                <a:latin typeface="+mn-lt"/>
              </a:defRPr>
            </a:lvl3pPr>
            <a:lvl4pPr marL="1600200" indent="-228600">
              <a:buSzPct val="120000"/>
              <a:buFont typeface="Wingdings" panose="05000000000000000000" pitchFamily="2" charset="2"/>
              <a:buChar char="§"/>
              <a:defRPr>
                <a:latin typeface="+mn-lt"/>
              </a:defRPr>
            </a:lvl4pPr>
            <a:lvl5pPr marL="2057400" indent="-228600">
              <a:buSzPct val="70000"/>
              <a:buFont typeface="Wingdings" panose="05000000000000000000" pitchFamily="2" charset="2"/>
              <a:buChar char="q"/>
              <a:defRPr>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1"/>
          <p:cNvSpPr>
            <a:spLocks noGrp="1"/>
          </p:cNvSpPr>
          <p:nvPr>
            <p:ph type="body" sz="quarter" idx="32" hasCustomPrompt="1"/>
          </p:nvPr>
        </p:nvSpPr>
        <p:spPr>
          <a:xfrm>
            <a:off x="457198" y="6278880"/>
            <a:ext cx="3438723"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a:t>
            </a:r>
            <a:endParaRPr lang="en-US" dirty="0"/>
          </a:p>
        </p:txBody>
      </p:sp>
      <p:sp>
        <p:nvSpPr>
          <p:cNvPr id="18" name="Content Placeholder 2"/>
          <p:cNvSpPr>
            <a:spLocks noGrp="1"/>
          </p:cNvSpPr>
          <p:nvPr>
            <p:ph sz="quarter" idx="18"/>
          </p:nvPr>
        </p:nvSpPr>
        <p:spPr>
          <a:xfrm>
            <a:off x="4648200" y="1600200"/>
            <a:ext cx="4041648" cy="4572000"/>
          </a:xfrm>
          <a:prstGeom prst="rect">
            <a:avLst/>
          </a:prstGeom>
        </p:spPr>
        <p:txBody>
          <a:bodyPr/>
          <a:lstStyle>
            <a:lvl1pPr>
              <a:defRPr sz="3200"/>
            </a:lvl1pPr>
            <a:lvl2pPr>
              <a:buSzPct val="85000"/>
              <a:defRPr/>
            </a:lvl2pPr>
            <a:lvl3pPr marL="1143000" indent="-228600">
              <a:buSzPct val="80000"/>
              <a:buFont typeface="Courier New" panose="02070309020205020404" pitchFamily="49" charset="0"/>
              <a:buChar char="o"/>
              <a:defRPr lang="en-US" sz="2400" kern="1200" dirty="0" smtClean="0">
                <a:solidFill>
                  <a:schemeClr val="tx1"/>
                </a:solidFill>
                <a:latin typeface="+mn-lt"/>
                <a:ea typeface="+mn-ea"/>
                <a:cs typeface="+mn-cs"/>
              </a:defRPr>
            </a:lvl3pPr>
            <a:lvl4pPr marL="1600200" indent="-228600">
              <a:buSzPct val="120000"/>
              <a:buFont typeface="Wingdings" panose="05000000000000000000" pitchFamily="2" charset="2"/>
              <a:buChar char="§"/>
              <a:defRPr/>
            </a:lvl4pPr>
            <a:lvl5pPr marL="2057400" indent="-228600">
              <a:buSzPct val="70000"/>
              <a:buFont typeface="Wingdings" panose="05000000000000000000" pitchFamily="2" charset="2"/>
              <a:buChar char="q"/>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Text Placeholder 1"/>
          <p:cNvSpPr>
            <a:spLocks noGrp="1"/>
          </p:cNvSpPr>
          <p:nvPr>
            <p:ph type="body" sz="quarter" idx="33" hasCustomPrompt="1"/>
          </p:nvPr>
        </p:nvSpPr>
        <p:spPr>
          <a:xfrm>
            <a:off x="4648200" y="6278880"/>
            <a:ext cx="3450133"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a:t>
            </a:r>
            <a:endParaRPr lang="en-US" dirty="0"/>
          </a:p>
        </p:txBody>
      </p:sp>
      <p:sp>
        <p:nvSpPr>
          <p:cNvPr id="8"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A1980241-282F-4C34-BF6F-0C9F889802AC}" type="slidenum">
              <a:rPr lang="en-US" altLang="en-US" smtClean="0"/>
              <a:pPr/>
              <a:t>‹#›</a:t>
            </a:fld>
            <a:endParaRPr lang="en-US" altLang="en-US"/>
          </a:p>
        </p:txBody>
      </p:sp>
    </p:spTree>
    <p:extLst>
      <p:ext uri="{BB962C8B-B14F-4D97-AF65-F5344CB8AC3E}">
        <p14:creationId xmlns:p14="http://schemas.microsoft.com/office/powerpoint/2010/main" val="271046299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ONC Side by side_four with citation placeholders">
    <p:spTree>
      <p:nvGrpSpPr>
        <p:cNvPr id="1" name=""/>
        <p:cNvGrpSpPr/>
        <p:nvPr/>
      </p:nvGrpSpPr>
      <p:grpSpPr>
        <a:xfrm>
          <a:off x="0" y="0"/>
          <a:ext cx="0" cy="0"/>
          <a:chOff x="0" y="0"/>
          <a:chExt cx="0" cy="0"/>
        </a:xfrm>
      </p:grpSpPr>
      <p:sp>
        <p:nvSpPr>
          <p:cNvPr id="15" name="Title 1"/>
          <p:cNvSpPr>
            <a:spLocks noGrp="1"/>
          </p:cNvSpPr>
          <p:nvPr>
            <p:ph type="title"/>
          </p:nvPr>
        </p:nvSpPr>
        <p:spPr>
          <a:xfrm>
            <a:off x="457200" y="274637"/>
            <a:ext cx="8229600" cy="1143000"/>
          </a:xfrm>
          <a:prstGeom prst="rect">
            <a:avLst/>
          </a:prstGeom>
        </p:spPr>
        <p:txBody>
          <a:bodyPr/>
          <a:lstStyle>
            <a:lvl1pPr>
              <a:defRPr sz="360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8" name="Content Placeholder 1"/>
          <p:cNvSpPr>
            <a:spLocks noGrp="1"/>
          </p:cNvSpPr>
          <p:nvPr>
            <p:ph sz="quarter" idx="14"/>
          </p:nvPr>
        </p:nvSpPr>
        <p:spPr>
          <a:xfrm>
            <a:off x="457200" y="1600200"/>
            <a:ext cx="4053840" cy="1752600"/>
          </a:xfrm>
          <a:prstGeom prst="rect">
            <a:avLst/>
          </a:prstGeom>
        </p:spPr>
        <p:txBody>
          <a:bodyPr/>
          <a:lstStyle>
            <a:lvl1pPr>
              <a:defRPr sz="2000">
                <a:latin typeface="+mn-lt"/>
              </a:defRPr>
            </a:lvl1pPr>
            <a:lvl2pPr>
              <a:defRPr sz="1600">
                <a:latin typeface="+mn-lt"/>
              </a:defRPr>
            </a:lvl2pPr>
          </a:lstStyle>
          <a:p>
            <a:pPr lvl="0"/>
            <a:r>
              <a:rPr lang="en-US" smtClean="0"/>
              <a:t>Edit Master text styles</a:t>
            </a:r>
          </a:p>
          <a:p>
            <a:pPr lvl="1"/>
            <a:r>
              <a:rPr lang="en-US" smtClean="0"/>
              <a:t>Second level</a:t>
            </a:r>
          </a:p>
        </p:txBody>
      </p:sp>
      <p:sp>
        <p:nvSpPr>
          <p:cNvPr id="28" name="Text Placeholder 16"/>
          <p:cNvSpPr>
            <a:spLocks noGrp="1"/>
          </p:cNvSpPr>
          <p:nvPr>
            <p:ph type="body" sz="quarter" idx="42" hasCustomPrompt="1"/>
          </p:nvPr>
        </p:nvSpPr>
        <p:spPr>
          <a:xfrm>
            <a:off x="457200" y="3368040"/>
            <a:ext cx="4053840" cy="421640"/>
          </a:xfrm>
        </p:spPr>
        <p:txBody>
          <a:bodyPr/>
          <a:lstStyle>
            <a:lvl1pPr marL="0" indent="0">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 </a:t>
            </a:r>
            <a:endParaRPr lang="en-US" dirty="0"/>
          </a:p>
        </p:txBody>
      </p:sp>
      <p:sp>
        <p:nvSpPr>
          <p:cNvPr id="22" name="Content Placeholder 1"/>
          <p:cNvSpPr>
            <a:spLocks noGrp="1"/>
          </p:cNvSpPr>
          <p:nvPr>
            <p:ph sz="quarter" idx="37"/>
          </p:nvPr>
        </p:nvSpPr>
        <p:spPr>
          <a:xfrm>
            <a:off x="457200" y="3967480"/>
            <a:ext cx="4053840" cy="1752600"/>
          </a:xfrm>
          <a:prstGeom prst="rect">
            <a:avLst/>
          </a:prstGeom>
        </p:spPr>
        <p:txBody>
          <a:bodyPr/>
          <a:lstStyle>
            <a:lvl1pPr>
              <a:defRPr sz="2000">
                <a:latin typeface="+mn-lt"/>
              </a:defRPr>
            </a:lvl1pPr>
            <a:lvl2pPr>
              <a:defRPr sz="1600">
                <a:latin typeface="+mn-lt"/>
              </a:defRPr>
            </a:lvl2pPr>
          </a:lstStyle>
          <a:p>
            <a:pPr lvl="0"/>
            <a:r>
              <a:rPr lang="en-US" smtClean="0"/>
              <a:t>Edit Master text styles</a:t>
            </a:r>
          </a:p>
          <a:p>
            <a:pPr lvl="1"/>
            <a:r>
              <a:rPr lang="en-US" smtClean="0"/>
              <a:t>Second level</a:t>
            </a:r>
          </a:p>
        </p:txBody>
      </p:sp>
      <p:sp>
        <p:nvSpPr>
          <p:cNvPr id="24" name="Text Placeholder 16"/>
          <p:cNvSpPr>
            <a:spLocks noGrp="1"/>
          </p:cNvSpPr>
          <p:nvPr>
            <p:ph type="body" sz="quarter" idx="39" hasCustomPrompt="1"/>
          </p:nvPr>
        </p:nvSpPr>
        <p:spPr>
          <a:xfrm>
            <a:off x="457200" y="5740400"/>
            <a:ext cx="4053840" cy="421640"/>
          </a:xfrm>
        </p:spPr>
        <p:txBody>
          <a:bodyPr/>
          <a:lstStyle>
            <a:lvl1pPr marL="0" indent="0">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 </a:t>
            </a:r>
            <a:endParaRPr lang="en-US" dirty="0"/>
          </a:p>
        </p:txBody>
      </p:sp>
      <p:sp>
        <p:nvSpPr>
          <p:cNvPr id="14" name="Content Placeholder 1"/>
          <p:cNvSpPr>
            <a:spLocks noGrp="1"/>
          </p:cNvSpPr>
          <p:nvPr>
            <p:ph sz="quarter" idx="35"/>
          </p:nvPr>
        </p:nvSpPr>
        <p:spPr>
          <a:xfrm>
            <a:off x="4643120" y="1600200"/>
            <a:ext cx="4053840" cy="1752600"/>
          </a:xfrm>
          <a:prstGeom prst="rect">
            <a:avLst/>
          </a:prstGeom>
        </p:spPr>
        <p:txBody>
          <a:bodyPr/>
          <a:lstStyle>
            <a:lvl1pPr>
              <a:defRPr sz="2000">
                <a:latin typeface="+mn-lt"/>
              </a:defRPr>
            </a:lvl1pPr>
            <a:lvl2pPr>
              <a:defRPr sz="1600">
                <a:latin typeface="+mn-lt"/>
              </a:defRPr>
            </a:lvl2pPr>
          </a:lstStyle>
          <a:p>
            <a:pPr lvl="0"/>
            <a:r>
              <a:rPr lang="en-US" smtClean="0"/>
              <a:t>Edit Master text styles</a:t>
            </a:r>
          </a:p>
          <a:p>
            <a:pPr lvl="1"/>
            <a:r>
              <a:rPr lang="en-US" smtClean="0"/>
              <a:t>Second level</a:t>
            </a:r>
          </a:p>
        </p:txBody>
      </p:sp>
      <p:sp>
        <p:nvSpPr>
          <p:cNvPr id="27" name="Text Placeholder 16"/>
          <p:cNvSpPr>
            <a:spLocks noGrp="1"/>
          </p:cNvSpPr>
          <p:nvPr>
            <p:ph type="body" sz="quarter" idx="41" hasCustomPrompt="1"/>
          </p:nvPr>
        </p:nvSpPr>
        <p:spPr>
          <a:xfrm>
            <a:off x="4643120" y="3368040"/>
            <a:ext cx="4053840" cy="421640"/>
          </a:xfrm>
        </p:spPr>
        <p:txBody>
          <a:bodyPr/>
          <a:lstStyle>
            <a:lvl1pPr marL="0" indent="0">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 </a:t>
            </a:r>
            <a:endParaRPr lang="en-US" dirty="0"/>
          </a:p>
        </p:txBody>
      </p:sp>
      <p:sp>
        <p:nvSpPr>
          <p:cNvPr id="21" name="Content Placeholder 1"/>
          <p:cNvSpPr>
            <a:spLocks noGrp="1"/>
          </p:cNvSpPr>
          <p:nvPr>
            <p:ph sz="quarter" idx="36"/>
          </p:nvPr>
        </p:nvSpPr>
        <p:spPr>
          <a:xfrm>
            <a:off x="4663440" y="3967480"/>
            <a:ext cx="4053840" cy="1752600"/>
          </a:xfrm>
          <a:prstGeom prst="rect">
            <a:avLst/>
          </a:prstGeom>
        </p:spPr>
        <p:txBody>
          <a:bodyPr/>
          <a:lstStyle>
            <a:lvl1pPr>
              <a:defRPr sz="2000">
                <a:latin typeface="+mn-lt"/>
              </a:defRPr>
            </a:lvl1pPr>
            <a:lvl2pPr>
              <a:defRPr sz="1600">
                <a:latin typeface="+mn-lt"/>
              </a:defRPr>
            </a:lvl2pPr>
          </a:lstStyle>
          <a:p>
            <a:pPr lvl="0"/>
            <a:r>
              <a:rPr lang="en-US" smtClean="0"/>
              <a:t>Edit Master text styles</a:t>
            </a:r>
          </a:p>
          <a:p>
            <a:pPr lvl="1"/>
            <a:r>
              <a:rPr lang="en-US" smtClean="0"/>
              <a:t>Second level</a:t>
            </a:r>
          </a:p>
        </p:txBody>
      </p:sp>
      <p:sp>
        <p:nvSpPr>
          <p:cNvPr id="26" name="Text Placeholder 16"/>
          <p:cNvSpPr>
            <a:spLocks noGrp="1"/>
          </p:cNvSpPr>
          <p:nvPr>
            <p:ph type="body" sz="quarter" idx="40" hasCustomPrompt="1"/>
          </p:nvPr>
        </p:nvSpPr>
        <p:spPr>
          <a:xfrm>
            <a:off x="4663440" y="5740400"/>
            <a:ext cx="4053840" cy="421640"/>
          </a:xfrm>
        </p:spPr>
        <p:txBody>
          <a:bodyPr/>
          <a:lstStyle>
            <a:lvl1pPr marL="0" indent="0">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 </a:t>
            </a:r>
            <a:endParaRPr lang="en-US" dirty="0"/>
          </a:p>
        </p:txBody>
      </p:sp>
      <p:sp>
        <p:nvSpPr>
          <p:cNvPr id="16"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A1980241-282F-4C34-BF6F-0C9F889802AC}" type="slidenum">
              <a:rPr lang="en-US" altLang="en-US" smtClean="0"/>
              <a:pPr/>
              <a:t>‹#›</a:t>
            </a:fld>
            <a:endParaRPr lang="en-US" altLang="en-US"/>
          </a:p>
        </p:txBody>
      </p:sp>
    </p:spTree>
    <p:extLst>
      <p:ext uri="{BB962C8B-B14F-4D97-AF65-F5344CB8AC3E}">
        <p14:creationId xmlns:p14="http://schemas.microsoft.com/office/powerpoint/2010/main" val="210294824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ONC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solidFill>
                  <a:schemeClr val="tx1"/>
                </a:solidFill>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8" name="Table Placeholder 7"/>
          <p:cNvSpPr>
            <a:spLocks noGrp="1"/>
          </p:cNvSpPr>
          <p:nvPr>
            <p:ph type="tbl" sz="quarter" idx="14"/>
          </p:nvPr>
        </p:nvSpPr>
        <p:spPr>
          <a:xfrm>
            <a:off x="457200" y="1600200"/>
            <a:ext cx="8229600" cy="4572000"/>
          </a:xfrm>
          <a:prstGeom prst="rect">
            <a:avLst/>
          </a:prstGeom>
        </p:spPr>
        <p:txBody>
          <a:bodyPr rtlCol="0">
            <a:normAutofit/>
          </a:bodyPr>
          <a:lstStyle>
            <a:lvl1pPr>
              <a:defRPr sz="3200">
                <a:latin typeface="+mn-lt"/>
              </a:defRPr>
            </a:lvl1pPr>
          </a:lstStyle>
          <a:p>
            <a:pPr lvl="0"/>
            <a:r>
              <a:rPr lang="en-US" noProof="0" smtClean="0"/>
              <a:t>Click icon to add table</a:t>
            </a:r>
            <a:endParaRPr lang="en-US" noProof="0" dirty="0"/>
          </a:p>
        </p:txBody>
      </p:sp>
      <p:sp>
        <p:nvSpPr>
          <p:cNvPr id="7" name="Text Placeholder 1"/>
          <p:cNvSpPr>
            <a:spLocks noGrp="1"/>
          </p:cNvSpPr>
          <p:nvPr>
            <p:ph type="body" sz="quarter" idx="32" hasCustomPrompt="1"/>
          </p:nvPr>
        </p:nvSpPr>
        <p:spPr>
          <a:xfrm>
            <a:off x="457198" y="6278880"/>
            <a:ext cx="7634331"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table attribution.</a:t>
            </a:r>
            <a:endParaRPr lang="en-US" dirty="0"/>
          </a:p>
        </p:txBody>
      </p:sp>
      <p:sp>
        <p:nvSpPr>
          <p:cNvPr id="9"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A1980241-282F-4C34-BF6F-0C9F889802AC}" type="slidenum">
              <a:rPr lang="en-US" altLang="en-US" smtClean="0"/>
              <a:pPr/>
              <a:t>‹#›</a:t>
            </a:fld>
            <a:endParaRPr lang="en-US" altLang="en-US"/>
          </a:p>
        </p:txBody>
      </p:sp>
    </p:spTree>
    <p:extLst>
      <p:ext uri="{BB962C8B-B14F-4D97-AF65-F5344CB8AC3E}">
        <p14:creationId xmlns:p14="http://schemas.microsoft.com/office/powerpoint/2010/main" val="142825622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ONC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solidFill>
                  <a:schemeClr val="tx1"/>
                </a:solidFill>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5" name="Chart Placeholder 4"/>
          <p:cNvSpPr>
            <a:spLocks noGrp="1"/>
          </p:cNvSpPr>
          <p:nvPr>
            <p:ph type="chart" sz="quarter" idx="14"/>
          </p:nvPr>
        </p:nvSpPr>
        <p:spPr>
          <a:xfrm>
            <a:off x="457200" y="1600200"/>
            <a:ext cx="8229600" cy="4572000"/>
          </a:xfrm>
          <a:prstGeom prst="rect">
            <a:avLst/>
          </a:prstGeom>
        </p:spPr>
        <p:txBody>
          <a:bodyPr rtlCol="0">
            <a:normAutofit/>
          </a:bodyPr>
          <a:lstStyle>
            <a:lvl1pPr>
              <a:defRPr sz="3200"/>
            </a:lvl1pPr>
          </a:lstStyle>
          <a:p>
            <a:pPr lvl="0"/>
            <a:r>
              <a:rPr lang="en-US" noProof="0" smtClean="0"/>
              <a:t>Click icon to add chart</a:t>
            </a:r>
            <a:endParaRPr lang="en-US" noProof="0" dirty="0"/>
          </a:p>
        </p:txBody>
      </p:sp>
      <p:sp>
        <p:nvSpPr>
          <p:cNvPr id="9" name="Text Placeholder 1"/>
          <p:cNvSpPr>
            <a:spLocks noGrp="1"/>
          </p:cNvSpPr>
          <p:nvPr>
            <p:ph type="body" sz="quarter" idx="32" hasCustomPrompt="1"/>
          </p:nvPr>
        </p:nvSpPr>
        <p:spPr>
          <a:xfrm>
            <a:off x="457198" y="6278880"/>
            <a:ext cx="7634331"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chart attribution.</a:t>
            </a:r>
            <a:endParaRPr lang="en-US" dirty="0"/>
          </a:p>
        </p:txBody>
      </p:sp>
      <p:sp>
        <p:nvSpPr>
          <p:cNvPr id="6"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A1980241-282F-4C34-BF6F-0C9F889802AC}" type="slidenum">
              <a:rPr lang="en-US" altLang="en-US" smtClean="0"/>
              <a:pPr/>
              <a:t>‹#›</a:t>
            </a:fld>
            <a:endParaRPr lang="en-US" altLang="en-US"/>
          </a:p>
        </p:txBody>
      </p:sp>
    </p:spTree>
    <p:extLst>
      <p:ext uri="{BB962C8B-B14F-4D97-AF65-F5344CB8AC3E}">
        <p14:creationId xmlns:p14="http://schemas.microsoft.com/office/powerpoint/2010/main" val="96909408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ONC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solidFill>
                  <a:schemeClr val="tx1"/>
                </a:solidFill>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8" name="Picture Placeholder 7"/>
          <p:cNvSpPr>
            <a:spLocks noGrp="1"/>
          </p:cNvSpPr>
          <p:nvPr>
            <p:ph type="pic" sz="quarter" idx="14"/>
          </p:nvPr>
        </p:nvSpPr>
        <p:spPr>
          <a:xfrm>
            <a:off x="457200" y="1600200"/>
            <a:ext cx="8229600" cy="4572000"/>
          </a:xfrm>
          <a:prstGeom prst="rect">
            <a:avLst/>
          </a:prstGeom>
        </p:spPr>
        <p:txBody>
          <a:bodyPr rtlCol="0">
            <a:normAutofit/>
          </a:bodyPr>
          <a:lstStyle>
            <a:lvl1pPr>
              <a:defRPr sz="3200">
                <a:latin typeface="+mn-lt"/>
              </a:defRPr>
            </a:lvl1pPr>
          </a:lstStyle>
          <a:p>
            <a:pPr lvl="0"/>
            <a:r>
              <a:rPr lang="en-US" noProof="0" smtClean="0"/>
              <a:t>Click icon to add picture</a:t>
            </a:r>
            <a:endParaRPr lang="en-US" noProof="0" dirty="0"/>
          </a:p>
        </p:txBody>
      </p:sp>
      <p:sp>
        <p:nvSpPr>
          <p:cNvPr id="7" name="Text Placeholder 1"/>
          <p:cNvSpPr>
            <a:spLocks noGrp="1"/>
          </p:cNvSpPr>
          <p:nvPr>
            <p:ph type="body" sz="quarter" idx="32" hasCustomPrompt="1"/>
          </p:nvPr>
        </p:nvSpPr>
        <p:spPr>
          <a:xfrm>
            <a:off x="457198" y="6278880"/>
            <a:ext cx="7634331"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image attribution.</a:t>
            </a:r>
            <a:endParaRPr lang="en-US" dirty="0"/>
          </a:p>
        </p:txBody>
      </p:sp>
      <p:sp>
        <p:nvSpPr>
          <p:cNvPr id="9"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A1980241-282F-4C34-BF6F-0C9F889802AC}" type="slidenum">
              <a:rPr lang="en-US" altLang="en-US" smtClean="0"/>
              <a:pPr/>
              <a:t>‹#›</a:t>
            </a:fld>
            <a:endParaRPr lang="en-US" altLang="en-US"/>
          </a:p>
        </p:txBody>
      </p:sp>
    </p:spTree>
    <p:extLst>
      <p:ext uri="{BB962C8B-B14F-4D97-AF65-F5344CB8AC3E}">
        <p14:creationId xmlns:p14="http://schemas.microsoft.com/office/powerpoint/2010/main" val="292351024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ONC Summar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baseline="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5" name="Text Placeholder 4"/>
          <p:cNvSpPr>
            <a:spLocks noGrp="1"/>
          </p:cNvSpPr>
          <p:nvPr>
            <p:ph type="body" sz="quarter" idx="11"/>
          </p:nvPr>
        </p:nvSpPr>
        <p:spPr>
          <a:xfrm>
            <a:off x="457200" y="1600200"/>
            <a:ext cx="8229600" cy="4572000"/>
          </a:xfrm>
          <a:prstGeom prst="rect">
            <a:avLst/>
          </a:prstGeom>
        </p:spPr>
        <p:txBody>
          <a:bodyPr/>
          <a:lstStyle>
            <a:lvl1pPr>
              <a:defRPr sz="3200" baseline="0">
                <a:latin typeface="+mn-lt"/>
              </a:defRPr>
            </a:lvl1pPr>
            <a:lvl2pPr>
              <a:defRPr sz="2800">
                <a:latin typeface="+mn-lt"/>
              </a:defRPr>
            </a:lvl2pPr>
          </a:lstStyle>
          <a:p>
            <a:pPr lvl="0"/>
            <a:r>
              <a:rPr lang="en-US" smtClean="0"/>
              <a:t>Edit Master text styles</a:t>
            </a:r>
          </a:p>
          <a:p>
            <a:pPr lvl="1"/>
            <a:r>
              <a:rPr lang="en-US" smtClean="0"/>
              <a:t>Second level</a:t>
            </a:r>
          </a:p>
        </p:txBody>
      </p:sp>
      <p:sp>
        <p:nvSpPr>
          <p:cNvPr id="6"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A1980241-282F-4C34-BF6F-0C9F889802AC}" type="slidenum">
              <a:rPr lang="en-US" altLang="en-US" smtClean="0"/>
              <a:pPr/>
              <a:t>‹#›</a:t>
            </a:fld>
            <a:endParaRPr lang="en-US" altLang="en-US"/>
          </a:p>
        </p:txBody>
      </p:sp>
    </p:spTree>
    <p:extLst>
      <p:ext uri="{BB962C8B-B14F-4D97-AF65-F5344CB8AC3E}">
        <p14:creationId xmlns:p14="http://schemas.microsoft.com/office/powerpoint/2010/main" val="28055261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ONC Referenc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baseline="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8" name="Text Placeholder 1"/>
          <p:cNvSpPr>
            <a:spLocks noGrp="1"/>
          </p:cNvSpPr>
          <p:nvPr>
            <p:ph type="body" sz="quarter" idx="16"/>
          </p:nvPr>
        </p:nvSpPr>
        <p:spPr>
          <a:xfrm>
            <a:off x="457200" y="1600200"/>
            <a:ext cx="8229600" cy="1371600"/>
          </a:xfrm>
          <a:prstGeom prst="rect">
            <a:avLst/>
          </a:prstGeom>
        </p:spPr>
        <p:txBody>
          <a:bodyPr/>
          <a:lstStyle>
            <a:lvl1pPr>
              <a:buNone/>
              <a:defRPr sz="1600" b="1">
                <a:latin typeface="+mn-lt"/>
                <a:cs typeface="Arial" pitchFamily="34" charset="0"/>
              </a:defRPr>
            </a:lvl1pPr>
            <a:lvl2pPr marL="274320" indent="-283464">
              <a:buFont typeface="Arial" pitchFamily="34" charset="0"/>
              <a:buNone/>
              <a:defRPr sz="1400" baseline="0">
                <a:latin typeface="+mn-lt"/>
                <a:cs typeface="Arial" pitchFamily="34" charset="0"/>
              </a:defRPr>
            </a:lvl2pPr>
          </a:lstStyle>
          <a:p>
            <a:pPr lvl="0"/>
            <a:r>
              <a:rPr lang="en-US" smtClean="0"/>
              <a:t>Edit Master text styles</a:t>
            </a:r>
          </a:p>
          <a:p>
            <a:pPr lvl="1"/>
            <a:r>
              <a:rPr lang="en-US" smtClean="0"/>
              <a:t>Second level</a:t>
            </a:r>
          </a:p>
        </p:txBody>
      </p:sp>
      <p:sp>
        <p:nvSpPr>
          <p:cNvPr id="9" name="Text Placeholder 2"/>
          <p:cNvSpPr>
            <a:spLocks noGrp="1"/>
          </p:cNvSpPr>
          <p:nvPr>
            <p:ph type="body" sz="quarter" idx="20"/>
          </p:nvPr>
        </p:nvSpPr>
        <p:spPr>
          <a:xfrm>
            <a:off x="457200" y="3200400"/>
            <a:ext cx="8229600" cy="1371600"/>
          </a:xfrm>
          <a:prstGeom prst="rect">
            <a:avLst/>
          </a:prstGeom>
        </p:spPr>
        <p:txBody>
          <a:bodyPr/>
          <a:lstStyle>
            <a:lvl1pPr>
              <a:buNone/>
              <a:defRPr sz="1600" b="1" baseline="0">
                <a:latin typeface="+mn-lt"/>
                <a:cs typeface="Arial" pitchFamily="34" charset="0"/>
              </a:defRPr>
            </a:lvl1pPr>
            <a:lvl2pPr marL="274320" marR="0" indent="-285750" algn="l" defTabSz="914400" rtl="0" eaLnBrk="1" fontAlgn="base" latinLnBrk="0" hangingPunct="1">
              <a:lnSpc>
                <a:spcPct val="100000"/>
              </a:lnSpc>
              <a:spcBef>
                <a:spcPct val="20000"/>
              </a:spcBef>
              <a:spcAft>
                <a:spcPct val="0"/>
              </a:spcAft>
              <a:buClrTx/>
              <a:buSzTx/>
              <a:buFont typeface="+mj-lt"/>
              <a:buNone/>
              <a:tabLst/>
              <a:defRPr lang="en-US" sz="1400" smtClean="0">
                <a:latin typeface="+mn-lt"/>
              </a:defRPr>
            </a:lvl2pPr>
          </a:lstStyle>
          <a:p>
            <a:pPr lvl="0"/>
            <a:r>
              <a:rPr lang="en-US" smtClean="0"/>
              <a:t>Edit Master text styles</a:t>
            </a:r>
          </a:p>
          <a:p>
            <a:pPr lvl="1"/>
            <a:r>
              <a:rPr lang="en-US" smtClean="0"/>
              <a:t>Second level</a:t>
            </a:r>
          </a:p>
        </p:txBody>
      </p:sp>
      <p:sp>
        <p:nvSpPr>
          <p:cNvPr id="10" name="Text Placeholder 3"/>
          <p:cNvSpPr>
            <a:spLocks noGrp="1"/>
          </p:cNvSpPr>
          <p:nvPr>
            <p:ph type="body" sz="quarter" idx="21"/>
          </p:nvPr>
        </p:nvSpPr>
        <p:spPr>
          <a:xfrm>
            <a:off x="457200" y="4800600"/>
            <a:ext cx="8229600" cy="1371600"/>
          </a:xfrm>
          <a:prstGeom prst="rect">
            <a:avLst/>
          </a:prstGeom>
        </p:spPr>
        <p:txBody>
          <a:bodyPr/>
          <a:lstStyle>
            <a:lvl1pPr>
              <a:buNone/>
              <a:defRPr sz="1600" b="1">
                <a:latin typeface="+mn-lt"/>
                <a:cs typeface="Arial" pitchFamily="34" charset="0"/>
              </a:defRPr>
            </a:lvl1pPr>
            <a:lvl2pPr marL="274320">
              <a:buFont typeface="Arial" pitchFamily="34" charset="0"/>
              <a:buNone/>
              <a:defRPr lang="en-US" sz="1400" smtClean="0">
                <a:latin typeface="+mn-lt"/>
              </a:defRPr>
            </a:lvl2pPr>
          </a:lstStyle>
          <a:p>
            <a:pPr lvl="0"/>
            <a:r>
              <a:rPr lang="en-US" smtClean="0"/>
              <a:t>Edit Master text styles</a:t>
            </a:r>
          </a:p>
          <a:p>
            <a:pPr lvl="1"/>
            <a:r>
              <a:rPr lang="en-US" smtClean="0"/>
              <a:t>Second level</a:t>
            </a:r>
          </a:p>
        </p:txBody>
      </p:sp>
      <p:sp>
        <p:nvSpPr>
          <p:cNvPr id="11"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A1980241-282F-4C34-BF6F-0C9F889802AC}" type="slidenum">
              <a:rPr lang="en-US" altLang="en-US" smtClean="0"/>
              <a:pPr/>
              <a:t>‹#›</a:t>
            </a:fld>
            <a:endParaRPr lang="en-US" altLang="en-US"/>
          </a:p>
        </p:txBody>
      </p:sp>
    </p:spTree>
    <p:extLst>
      <p:ext uri="{BB962C8B-B14F-4D97-AF65-F5344CB8AC3E}">
        <p14:creationId xmlns:p14="http://schemas.microsoft.com/office/powerpoint/2010/main" val="344137844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3" name="Title Placeholder 6"/>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dirty="0" smtClean="0"/>
          </a:p>
        </p:txBody>
      </p:sp>
      <p:sp>
        <p:nvSpPr>
          <p:cNvPr id="2054" name="Text Placeholder 7"/>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8"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A1980241-282F-4C34-BF6F-0C9F889802AC}" type="slidenum">
              <a:rPr lang="en-US" altLang="en-US" smtClean="0"/>
              <a:pPr/>
              <a:t>‹#›</a:t>
            </a:fld>
            <a:endParaRPr lang="en-US" altLang="en-US"/>
          </a:p>
        </p:txBody>
      </p:sp>
    </p:spTree>
    <p:extLst>
      <p:ext uri="{BB962C8B-B14F-4D97-AF65-F5344CB8AC3E}">
        <p14:creationId xmlns:p14="http://schemas.microsoft.com/office/powerpoint/2010/main" val="2231213002"/>
      </p:ext>
    </p:extLst>
  </p:cSld>
  <p:clrMap bg1="lt1" tx1="dk1" bg2="lt2" tx2="dk2" accent1="accent1" accent2="accent2" accent3="accent3" accent4="accent4" accent5="accent5" accent6="accent6" hlink="hlink" folHlink="folHlink"/>
  <p:sldLayoutIdLst>
    <p:sldLayoutId id="2147484527" r:id="rId1"/>
    <p:sldLayoutId id="2147484528" r:id="rId2"/>
    <p:sldLayoutId id="2147484529" r:id="rId3"/>
    <p:sldLayoutId id="2147484530" r:id="rId4"/>
    <p:sldLayoutId id="2147484531" r:id="rId5"/>
    <p:sldLayoutId id="2147484532" r:id="rId6"/>
    <p:sldLayoutId id="2147484533" r:id="rId7"/>
    <p:sldLayoutId id="2147484534" r:id="rId8"/>
    <p:sldLayoutId id="2147484535" r:id="rId9"/>
    <p:sldLayoutId id="2147484536" r:id="rId10"/>
    <p:sldLayoutId id="2147484537" r:id="rId11"/>
  </p:sldLayoutIdLst>
  <p:timing>
    <p:tnLst>
      <p:par>
        <p:cTn id="1" dur="indefinite" restart="never" nodeType="tmRoot"/>
      </p:par>
    </p:tnLst>
  </p:timing>
  <p:hf hdr="0" ftr="0" dt="0"/>
  <p:txStyles>
    <p:titleStyle>
      <a:lvl1pPr algn="ctr" rtl="0" eaLnBrk="1" fontAlgn="base" hangingPunct="1">
        <a:spcBef>
          <a:spcPct val="0"/>
        </a:spcBef>
        <a:spcAft>
          <a:spcPct val="0"/>
        </a:spcAft>
        <a:defRPr sz="3600" kern="1200">
          <a:solidFill>
            <a:schemeClr val="tx1"/>
          </a:solidFill>
          <a:latin typeface="Verdana" pitchFamily="34" charset="0"/>
          <a:ea typeface="+mj-ea"/>
          <a:cs typeface="+mj-cs"/>
        </a:defRPr>
      </a:lvl1pPr>
      <a:lvl2pPr algn="ctr" rtl="0" eaLnBrk="1" fontAlgn="base" hangingPunct="1">
        <a:spcBef>
          <a:spcPct val="0"/>
        </a:spcBef>
        <a:spcAft>
          <a:spcPct val="0"/>
        </a:spcAft>
        <a:defRPr sz="3600">
          <a:solidFill>
            <a:schemeClr val="tx1"/>
          </a:solidFill>
          <a:latin typeface="Verdana" panose="020B0604030504040204" pitchFamily="34" charset="0"/>
        </a:defRPr>
      </a:lvl2pPr>
      <a:lvl3pPr algn="ctr" rtl="0" eaLnBrk="1" fontAlgn="base" hangingPunct="1">
        <a:spcBef>
          <a:spcPct val="0"/>
        </a:spcBef>
        <a:spcAft>
          <a:spcPct val="0"/>
        </a:spcAft>
        <a:defRPr sz="3600">
          <a:solidFill>
            <a:schemeClr val="tx1"/>
          </a:solidFill>
          <a:latin typeface="Verdana" panose="020B0604030504040204" pitchFamily="34" charset="0"/>
        </a:defRPr>
      </a:lvl3pPr>
      <a:lvl4pPr algn="ctr" rtl="0" eaLnBrk="1" fontAlgn="base" hangingPunct="1">
        <a:spcBef>
          <a:spcPct val="0"/>
        </a:spcBef>
        <a:spcAft>
          <a:spcPct val="0"/>
        </a:spcAft>
        <a:defRPr sz="3600">
          <a:solidFill>
            <a:schemeClr val="tx1"/>
          </a:solidFill>
          <a:latin typeface="Verdana" panose="020B0604030504040204" pitchFamily="34" charset="0"/>
        </a:defRPr>
      </a:lvl4pPr>
      <a:lvl5pPr algn="ctr" rtl="0" eaLnBrk="1" fontAlgn="base" hangingPunct="1">
        <a:spcBef>
          <a:spcPct val="0"/>
        </a:spcBef>
        <a:spcAft>
          <a:spcPct val="0"/>
        </a:spcAft>
        <a:defRPr sz="3600">
          <a:solidFill>
            <a:schemeClr val="tx1"/>
          </a:solidFill>
          <a:latin typeface="Verdana" panose="020B0604030504040204"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SzPct val="85000"/>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SzPct val="80000"/>
        <a:buFont typeface="Courier New" panose="02070309020205020404" pitchFamily="49" charset="0"/>
        <a:buChar char="o"/>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SzPct val="120000"/>
        <a:buFont typeface="Wingdings" panose="05000000000000000000" pitchFamily="2" charset="2"/>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SzPct val="70000"/>
        <a:buFont typeface="Wingdings" panose="05000000000000000000" pitchFamily="2" charset="2"/>
        <a:buChar char="q"/>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0.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altLang="en-US" sz="3600" smtClean="0"/>
              <a:t>Networking and Health</a:t>
            </a:r>
            <a:br>
              <a:rPr lang="en-US" altLang="en-US" sz="3600" smtClean="0"/>
            </a:br>
            <a:r>
              <a:rPr lang="en-US" altLang="en-US" sz="3600" smtClean="0"/>
              <a:t> Information Exchange</a:t>
            </a:r>
          </a:p>
        </p:txBody>
      </p:sp>
      <p:sp>
        <p:nvSpPr>
          <p:cNvPr id="4099" name="Subtitle 2"/>
          <p:cNvSpPr>
            <a:spLocks noGrp="1"/>
          </p:cNvSpPr>
          <p:nvPr>
            <p:ph type="body" sz="half" idx="2"/>
          </p:nvPr>
        </p:nvSpPr>
        <p:spPr/>
        <p:txBody>
          <a:bodyPr/>
          <a:lstStyle/>
          <a:p>
            <a:pPr eaLnBrk="1" hangingPunct="1"/>
            <a:r>
              <a:rPr lang="en-US" altLang="en-US" smtClean="0"/>
              <a:t>Privacy, Confidentiality, and Security Issues and Standards</a:t>
            </a:r>
          </a:p>
        </p:txBody>
      </p:sp>
      <p:sp>
        <p:nvSpPr>
          <p:cNvPr id="4101" name="Text Placeholder 8"/>
          <p:cNvSpPr>
            <a:spLocks noGrp="1"/>
          </p:cNvSpPr>
          <p:nvPr>
            <p:ph type="body" sz="quarter" idx="11"/>
          </p:nvPr>
        </p:nvSpPr>
        <p:spPr/>
        <p:txBody>
          <a:bodyPr>
            <a:spAutoFit/>
          </a:bodyPr>
          <a:lstStyle/>
          <a:p>
            <a:r>
              <a:rPr lang="en-US" altLang="en-US" sz="3200" smtClean="0"/>
              <a:t>Lecture b</a:t>
            </a:r>
          </a:p>
        </p:txBody>
      </p:sp>
      <p:sp>
        <p:nvSpPr>
          <p:cNvPr id="4100" name="Text Placeholder 4"/>
          <p:cNvSpPr>
            <a:spLocks noGrp="1"/>
          </p:cNvSpPr>
          <p:nvPr>
            <p:ph type="body" sz="quarter" idx="12"/>
          </p:nvPr>
        </p:nvSpPr>
        <p:spPr/>
        <p:txBody>
          <a:bodyPr/>
          <a:lstStyle/>
          <a:p>
            <a:pPr algn="ctr"/>
            <a:r>
              <a:rPr altLang="en-US" sz="1000" i="1">
                <a:ea typeface="Calibri" panose="020F0502020204030204" pitchFamily="34" charset="0"/>
                <a:cs typeface="Arial" panose="020B0604020202020204" pitchFamily="34" charset="0"/>
              </a:rPr>
              <a:t>This material  Comp9_Unit9b was developed by Duke University, funded by the Department of Health and Human Services, Office of the National Coordinator for Health Information Technology under Award Number </a:t>
            </a:r>
            <a:r>
              <a:rPr altLang="en-US" sz="1000" i="1">
                <a:ea typeface="Calibri" panose="020F0502020204030204" pitchFamily="34" charset="0"/>
                <a:cs typeface="Times New Roman" panose="02020603050405020304" pitchFamily="18" charset="0"/>
              </a:rPr>
              <a:t>IU24OC000024.</a:t>
            </a:r>
            <a:endParaRPr altLang="en-US" sz="1000">
              <a:ea typeface="Calibri" panose="020F050202020403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Title 1"/>
          <p:cNvSpPr>
            <a:spLocks noGrp="1"/>
          </p:cNvSpPr>
          <p:nvPr>
            <p:ph type="title"/>
          </p:nvPr>
        </p:nvSpPr>
        <p:spPr/>
        <p:txBody>
          <a:bodyPr/>
          <a:lstStyle/>
          <a:p>
            <a:pPr eaLnBrk="1" hangingPunct="1"/>
            <a:r>
              <a:rPr lang="en-US" altLang="en-US" smtClean="0"/>
              <a:t>Passwords Should Never</a:t>
            </a:r>
          </a:p>
        </p:txBody>
      </p:sp>
      <p:sp>
        <p:nvSpPr>
          <p:cNvPr id="13318" name="Content Placeholder 2"/>
          <p:cNvSpPr>
            <a:spLocks noGrp="1"/>
          </p:cNvSpPr>
          <p:nvPr>
            <p:ph sz="quarter" idx="14"/>
          </p:nvPr>
        </p:nvSpPr>
        <p:spPr/>
        <p:txBody>
          <a:bodyPr/>
          <a:lstStyle/>
          <a:p>
            <a:pPr eaLnBrk="1" hangingPunct="1"/>
            <a:r>
              <a:rPr lang="en-US" altLang="en-US" smtClean="0"/>
              <a:t>Be default passwords</a:t>
            </a:r>
          </a:p>
          <a:p>
            <a:pPr eaLnBrk="1" hangingPunct="1"/>
            <a:r>
              <a:rPr lang="en-US" altLang="en-US" smtClean="0"/>
              <a:t>Should never be written down</a:t>
            </a:r>
          </a:p>
          <a:p>
            <a:pPr eaLnBrk="1" hangingPunct="1"/>
            <a:r>
              <a:rPr lang="en-US" altLang="en-US" smtClean="0"/>
              <a:t>Should never be a word in a dictionary, words spelled backwards, common misspellings, and abbreviations (English or other languages)</a:t>
            </a:r>
          </a:p>
        </p:txBody>
      </p:sp>
      <p:sp>
        <p:nvSpPr>
          <p:cNvPr id="4" name="Slide Number Placeholder 3"/>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9559D60-3187-44FD-A616-D1C1FF09D9A3}" type="slidenum">
              <a:rPr lang="en-US" altLang="en-US">
                <a:solidFill>
                  <a:srgbClr val="898989"/>
                </a:solidFill>
              </a:rPr>
              <a:pPr eaLnBrk="1" hangingPunct="1"/>
              <a:t>10</a:t>
            </a:fld>
            <a:endParaRPr lang="en-US" altLang="en-US">
              <a:solidFill>
                <a:srgbClr val="898989"/>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Title 1"/>
          <p:cNvSpPr>
            <a:spLocks noGrp="1"/>
          </p:cNvSpPr>
          <p:nvPr>
            <p:ph type="title"/>
          </p:nvPr>
        </p:nvSpPr>
        <p:spPr/>
        <p:txBody>
          <a:bodyPr/>
          <a:lstStyle/>
          <a:p>
            <a:r>
              <a:rPr lang="en-US" altLang="en-US" smtClean="0"/>
              <a:t>Passwords Should Never (Continued)</a:t>
            </a:r>
          </a:p>
        </p:txBody>
      </p:sp>
      <p:sp>
        <p:nvSpPr>
          <p:cNvPr id="8" name="Content Placeholder 2"/>
          <p:cNvSpPr>
            <a:spLocks noGrp="1"/>
          </p:cNvSpPr>
          <p:nvPr>
            <p:ph sz="quarter" idx="14"/>
          </p:nvPr>
        </p:nvSpPr>
        <p:spPr/>
        <p:txBody>
          <a:bodyPr/>
          <a:lstStyle/>
          <a:p>
            <a:pPr marL="0" indent="0" eaLnBrk="1" hangingPunct="1">
              <a:buFont typeface="Arial" panose="020B0604020202020204" pitchFamily="34" charset="0"/>
              <a:buNone/>
              <a:defRPr/>
            </a:pPr>
            <a:endParaRPr lang="en-US" dirty="0" smtClean="0"/>
          </a:p>
          <a:p>
            <a:pPr eaLnBrk="1" hangingPunct="1">
              <a:defRPr/>
            </a:pPr>
            <a:r>
              <a:rPr lang="en-US" dirty="0" smtClean="0"/>
              <a:t>Be used for more than one account</a:t>
            </a:r>
          </a:p>
          <a:p>
            <a:pPr eaLnBrk="1" hangingPunct="1">
              <a:defRPr/>
            </a:pPr>
            <a:r>
              <a:rPr lang="en-US" dirty="0" smtClean="0"/>
              <a:t>Contain personal information</a:t>
            </a:r>
          </a:p>
          <a:p>
            <a:pPr lvl="1" eaLnBrk="1" hangingPunct="1">
              <a:defRPr/>
            </a:pPr>
            <a:r>
              <a:rPr lang="en-US" dirty="0" smtClean="0"/>
              <a:t>Social engineering</a:t>
            </a:r>
          </a:p>
        </p:txBody>
      </p:sp>
      <p:sp>
        <p:nvSpPr>
          <p:cNvPr id="4" name="Slide Number Placeholder 3"/>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71368D3-7517-4055-8699-738A38E88B0E}" type="slidenum">
              <a:rPr lang="en-US" altLang="en-US">
                <a:solidFill>
                  <a:srgbClr val="898989"/>
                </a:solidFill>
              </a:rPr>
              <a:pPr eaLnBrk="1" hangingPunct="1"/>
              <a:t>11</a:t>
            </a:fld>
            <a:endParaRPr lang="en-US" altLang="en-US">
              <a:solidFill>
                <a:srgbClr val="898989"/>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Title 1"/>
          <p:cNvSpPr>
            <a:spLocks noGrp="1"/>
          </p:cNvSpPr>
          <p:nvPr>
            <p:ph type="title"/>
          </p:nvPr>
        </p:nvSpPr>
        <p:spPr/>
        <p:txBody>
          <a:bodyPr/>
          <a:lstStyle/>
          <a:p>
            <a:pPr eaLnBrk="1" hangingPunct="1"/>
            <a:r>
              <a:rPr lang="en-US" altLang="en-US" smtClean="0"/>
              <a:t>One-Time Passwords (OTP)</a:t>
            </a:r>
          </a:p>
        </p:txBody>
      </p:sp>
      <p:sp>
        <p:nvSpPr>
          <p:cNvPr id="15366" name="Content Placeholder 6"/>
          <p:cNvSpPr>
            <a:spLocks noGrp="1"/>
          </p:cNvSpPr>
          <p:nvPr>
            <p:ph sz="quarter" idx="14"/>
          </p:nvPr>
        </p:nvSpPr>
        <p:spPr/>
        <p:txBody>
          <a:bodyPr/>
          <a:lstStyle/>
          <a:p>
            <a:r>
              <a:rPr lang="en-US" altLang="en-US" smtClean="0"/>
              <a:t>Change frequently</a:t>
            </a:r>
          </a:p>
          <a:p>
            <a:r>
              <a:rPr lang="en-US" altLang="en-US" smtClean="0"/>
              <a:t>Only used once</a:t>
            </a:r>
          </a:p>
          <a:p>
            <a:r>
              <a:rPr lang="en-US" altLang="en-US" smtClean="0"/>
              <a:t>Synchronized with authentication server</a:t>
            </a:r>
          </a:p>
        </p:txBody>
      </p:sp>
      <p:sp>
        <p:nvSpPr>
          <p:cNvPr id="4" name="Slide Number Placeholder 3"/>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E6DB9F4-287F-4D75-A0AB-CC4EECE9981E}" type="slidenum">
              <a:rPr lang="en-US" altLang="en-US">
                <a:solidFill>
                  <a:srgbClr val="898989"/>
                </a:solidFill>
              </a:rPr>
              <a:pPr eaLnBrk="1" hangingPunct="1"/>
              <a:t>12</a:t>
            </a:fld>
            <a:endParaRPr lang="en-US" altLang="en-US">
              <a:solidFill>
                <a:srgbClr val="898989"/>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Title 1"/>
          <p:cNvSpPr>
            <a:spLocks noGrp="1"/>
          </p:cNvSpPr>
          <p:nvPr>
            <p:ph type="title"/>
          </p:nvPr>
        </p:nvSpPr>
        <p:spPr/>
        <p:txBody>
          <a:bodyPr/>
          <a:lstStyle/>
          <a:p>
            <a:pPr eaLnBrk="1" hangingPunct="1"/>
            <a:r>
              <a:rPr lang="en-US" altLang="en-US" smtClean="0"/>
              <a:t>Physical Access Control</a:t>
            </a:r>
          </a:p>
        </p:txBody>
      </p:sp>
      <p:sp>
        <p:nvSpPr>
          <p:cNvPr id="16390" name="Content Placeholder 2"/>
          <p:cNvSpPr>
            <a:spLocks noGrp="1"/>
          </p:cNvSpPr>
          <p:nvPr>
            <p:ph sz="quarter" idx="14"/>
          </p:nvPr>
        </p:nvSpPr>
        <p:spPr/>
        <p:txBody>
          <a:bodyPr>
            <a:normAutofit/>
          </a:bodyPr>
          <a:lstStyle/>
          <a:p>
            <a:pPr eaLnBrk="1" hangingPunct="1"/>
            <a:r>
              <a:rPr lang="en-US" altLang="en-US" smtClean="0"/>
              <a:t>Location</a:t>
            </a:r>
          </a:p>
          <a:p>
            <a:pPr eaLnBrk="1" hangingPunct="1"/>
            <a:r>
              <a:rPr lang="en-US" altLang="en-US" smtClean="0"/>
              <a:t>Doors</a:t>
            </a:r>
          </a:p>
          <a:p>
            <a:pPr eaLnBrk="1" hangingPunct="1"/>
            <a:r>
              <a:rPr lang="en-US" altLang="en-US" smtClean="0"/>
              <a:t>Video surveillance</a:t>
            </a:r>
          </a:p>
          <a:p>
            <a:pPr eaLnBrk="1" hangingPunct="1"/>
            <a:r>
              <a:rPr lang="en-US" altLang="en-US" smtClean="0"/>
              <a:t>Access log</a:t>
            </a:r>
          </a:p>
          <a:p>
            <a:pPr eaLnBrk="1" hangingPunct="1"/>
            <a:r>
              <a:rPr lang="en-US" altLang="en-US" smtClean="0"/>
              <a:t>Mantrap</a:t>
            </a:r>
          </a:p>
          <a:p>
            <a:pPr eaLnBrk="1" hangingPunct="1">
              <a:buFont typeface="Arial" panose="020B0604020202020204" pitchFamily="34" charset="0"/>
              <a:buNone/>
            </a:pPr>
            <a:endParaRPr lang="en-US" altLang="en-US" smtClean="0"/>
          </a:p>
          <a:p>
            <a:pPr lvl="1" eaLnBrk="1" hangingPunct="1">
              <a:buFont typeface="Arial" panose="020B0604020202020204" pitchFamily="34" charset="0"/>
              <a:buNone/>
            </a:pPr>
            <a:endParaRPr lang="en-US" altLang="en-US" smtClean="0"/>
          </a:p>
        </p:txBody>
      </p:sp>
      <p:sp>
        <p:nvSpPr>
          <p:cNvPr id="4" name="Slide Number Placeholder 3"/>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C11F690-6045-46F0-9C1E-68AAD6CB36D0}" type="slidenum">
              <a:rPr lang="en-US" altLang="en-US">
                <a:solidFill>
                  <a:srgbClr val="898989"/>
                </a:solidFill>
              </a:rPr>
              <a:pPr eaLnBrk="1" hangingPunct="1"/>
              <a:t>13</a:t>
            </a:fld>
            <a:endParaRPr lang="en-US" altLang="en-US">
              <a:solidFill>
                <a:srgbClr val="898989"/>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Title 1"/>
          <p:cNvSpPr>
            <a:spLocks noGrp="1"/>
          </p:cNvSpPr>
          <p:nvPr>
            <p:ph type="title"/>
          </p:nvPr>
        </p:nvSpPr>
        <p:spPr/>
        <p:txBody>
          <a:bodyPr/>
          <a:lstStyle/>
          <a:p>
            <a:pPr eaLnBrk="1" hangingPunct="1"/>
            <a:r>
              <a:rPr lang="en-US" altLang="en-US" smtClean="0"/>
              <a:t>Biometrics</a:t>
            </a:r>
          </a:p>
        </p:txBody>
      </p:sp>
      <p:sp>
        <p:nvSpPr>
          <p:cNvPr id="17413" name="Content Placeholder 2"/>
          <p:cNvSpPr>
            <a:spLocks noGrp="1"/>
          </p:cNvSpPr>
          <p:nvPr>
            <p:ph sz="quarter" idx="14"/>
          </p:nvPr>
        </p:nvSpPr>
        <p:spPr/>
        <p:txBody>
          <a:bodyPr/>
          <a:lstStyle/>
          <a:p>
            <a:pPr eaLnBrk="1" hangingPunct="1"/>
            <a:r>
              <a:rPr lang="en-US" altLang="en-US" smtClean="0"/>
              <a:t>Fingerprints</a:t>
            </a:r>
          </a:p>
          <a:p>
            <a:pPr eaLnBrk="1" hangingPunct="1"/>
            <a:r>
              <a:rPr lang="en-US" altLang="en-US" smtClean="0"/>
              <a:t>Faces</a:t>
            </a:r>
          </a:p>
          <a:p>
            <a:pPr eaLnBrk="1" hangingPunct="1"/>
            <a:r>
              <a:rPr lang="en-US" altLang="en-US" smtClean="0"/>
              <a:t>Hands</a:t>
            </a:r>
          </a:p>
          <a:p>
            <a:pPr eaLnBrk="1" hangingPunct="1"/>
            <a:r>
              <a:rPr lang="en-US" altLang="en-US" smtClean="0"/>
              <a:t>Irises/Retinas</a:t>
            </a:r>
          </a:p>
          <a:p>
            <a:pPr eaLnBrk="1" hangingPunct="1"/>
            <a:r>
              <a:rPr lang="en-US" altLang="en-US" smtClean="0"/>
              <a:t>Behavioral</a:t>
            </a:r>
          </a:p>
          <a:p>
            <a:pPr lvl="1" eaLnBrk="1" hangingPunct="1"/>
            <a:r>
              <a:rPr lang="en-US" altLang="en-US" smtClean="0"/>
              <a:t>Keystroke</a:t>
            </a:r>
          </a:p>
          <a:p>
            <a:pPr lvl="1" eaLnBrk="1" hangingPunct="1"/>
            <a:r>
              <a:rPr lang="en-US" altLang="en-US" smtClean="0"/>
              <a:t>Voice</a:t>
            </a:r>
          </a:p>
          <a:p>
            <a:pPr eaLnBrk="1" hangingPunct="1"/>
            <a:r>
              <a:rPr lang="en-US" altLang="en-US" smtClean="0"/>
              <a:t>Cognitive</a:t>
            </a:r>
          </a:p>
        </p:txBody>
      </p:sp>
      <p:sp>
        <p:nvSpPr>
          <p:cNvPr id="4" name="Slide Number Placeholder 3"/>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E820B46-8F67-4F4E-8FFF-E1E0DB0CDC9F}" type="slidenum">
              <a:rPr lang="en-US" altLang="en-US">
                <a:solidFill>
                  <a:srgbClr val="898989"/>
                </a:solidFill>
              </a:rPr>
              <a:pPr eaLnBrk="1" hangingPunct="1"/>
              <a:t>14</a:t>
            </a:fld>
            <a:endParaRPr lang="en-US" altLang="en-US">
              <a:solidFill>
                <a:srgbClr val="898989"/>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altLang="en-US" smtClean="0"/>
              <a:t>Authentication Practices</a:t>
            </a:r>
          </a:p>
        </p:txBody>
      </p:sp>
      <p:sp>
        <p:nvSpPr>
          <p:cNvPr id="2" name="Content Placeholder 1"/>
          <p:cNvSpPr>
            <a:spLocks noGrp="1"/>
          </p:cNvSpPr>
          <p:nvPr>
            <p:ph sz="quarter" idx="14"/>
          </p:nvPr>
        </p:nvSpPr>
        <p:spPr/>
        <p:txBody>
          <a:bodyPr/>
          <a:lstStyle/>
          <a:p>
            <a:r>
              <a:rPr lang="en-US" altLang="en-US" dirty="0"/>
              <a:t>Layering</a:t>
            </a:r>
          </a:p>
          <a:p>
            <a:r>
              <a:rPr lang="en-US" altLang="en-US" dirty="0"/>
              <a:t>Multi-factor</a:t>
            </a:r>
          </a:p>
          <a:p>
            <a:r>
              <a:rPr lang="en-US" altLang="en-US" dirty="0"/>
              <a:t>Single Sign-On (SSO)</a:t>
            </a:r>
          </a:p>
          <a:p>
            <a:endParaRPr lang="en-US" dirty="0"/>
          </a:p>
        </p:txBody>
      </p:sp>
      <p:pic>
        <p:nvPicPr>
          <p:cNvPr id="18441" name="Picture 10" descr="A graphic of Windows Live ID illustrating single sign-o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404" y="4038600"/>
            <a:ext cx="8370887" cy="1774095"/>
          </a:xfrm>
          <a:prstGeom prst="rect">
            <a:avLst/>
          </a:prstGeom>
          <a:noFill/>
          <a:ln w="9525" algn="in">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33"/>
          </p:nvPr>
        </p:nvSpPr>
        <p:spPr>
          <a:xfrm>
            <a:off x="457200" y="5957552"/>
            <a:ext cx="3450133" cy="533400"/>
          </a:xfrm>
        </p:spPr>
        <p:txBody>
          <a:bodyPr/>
          <a:lstStyle/>
          <a:p>
            <a:r>
              <a:rPr lang="en-US" dirty="0" smtClean="0"/>
              <a:t>Image courtesy of Michele Parrish</a:t>
            </a:r>
            <a:endParaRPr lang="en-US" dirty="0"/>
          </a:p>
        </p:txBody>
      </p:sp>
      <p:sp>
        <p:nvSpPr>
          <p:cNvPr id="4" name="Slide Number Placeholder 3"/>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896997B-5490-4298-BCEC-FD08DB3B1FC6}" type="slidenum">
              <a:rPr lang="en-US" altLang="en-US">
                <a:solidFill>
                  <a:srgbClr val="898989"/>
                </a:solidFill>
              </a:rPr>
              <a:pPr eaLnBrk="1" hangingPunct="1"/>
              <a:t>15</a:t>
            </a:fld>
            <a:endParaRPr lang="en-US" altLang="en-US">
              <a:solidFill>
                <a:srgbClr val="898989"/>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smtClean="0"/>
              <a:t>Virtual Private Networks (VPNs)</a:t>
            </a:r>
          </a:p>
        </p:txBody>
      </p:sp>
      <p:sp>
        <p:nvSpPr>
          <p:cNvPr id="19459" name="Content Placeholder 2"/>
          <p:cNvSpPr>
            <a:spLocks noGrp="1"/>
          </p:cNvSpPr>
          <p:nvPr>
            <p:ph sz="quarter" idx="14"/>
          </p:nvPr>
        </p:nvSpPr>
        <p:spPr/>
        <p:txBody>
          <a:bodyPr/>
          <a:lstStyle/>
          <a:p>
            <a:r>
              <a:rPr lang="en-US" altLang="en-US" smtClean="0">
                <a:cs typeface="Arial" panose="020B0604020202020204" pitchFamily="34" charset="0"/>
              </a:rPr>
              <a:t>Internet technology to transmit data between sites</a:t>
            </a:r>
          </a:p>
          <a:p>
            <a:r>
              <a:rPr lang="en-US" altLang="en-US" smtClean="0">
                <a:cs typeface="Arial" panose="020B0604020202020204" pitchFamily="34" charset="0"/>
              </a:rPr>
              <a:t>Data is encrypted</a:t>
            </a:r>
            <a:endParaRPr lang="en-US" altLang="en-US" smtClean="0"/>
          </a:p>
        </p:txBody>
      </p:sp>
      <p:sp>
        <p:nvSpPr>
          <p:cNvPr id="4" name="Slide Number Placeholder 3"/>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B877471-9C1A-45A2-884C-86E274AA9457}" type="slidenum">
              <a:rPr lang="en-US" altLang="en-US">
                <a:solidFill>
                  <a:srgbClr val="898989"/>
                </a:solidFill>
              </a:rPr>
              <a:pPr eaLnBrk="1" hangingPunct="1"/>
              <a:t>16</a:t>
            </a:fld>
            <a:endParaRPr lang="en-US" altLang="en-US">
              <a:solidFill>
                <a:srgbClr val="898989"/>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Title 1"/>
          <p:cNvSpPr>
            <a:spLocks noGrp="1"/>
          </p:cNvSpPr>
          <p:nvPr>
            <p:ph type="title"/>
          </p:nvPr>
        </p:nvSpPr>
        <p:spPr/>
        <p:txBody>
          <a:bodyPr/>
          <a:lstStyle/>
          <a:p>
            <a:pPr eaLnBrk="1" hangingPunct="1"/>
            <a:r>
              <a:rPr lang="en-US" altLang="en-US" smtClean="0"/>
              <a:t>Security Policies</a:t>
            </a:r>
          </a:p>
        </p:txBody>
      </p:sp>
      <p:sp>
        <p:nvSpPr>
          <p:cNvPr id="20486" name="Content Placeholder 2"/>
          <p:cNvSpPr>
            <a:spLocks noGrp="1"/>
          </p:cNvSpPr>
          <p:nvPr>
            <p:ph sz="quarter" idx="14"/>
          </p:nvPr>
        </p:nvSpPr>
        <p:spPr/>
        <p:txBody>
          <a:bodyPr/>
          <a:lstStyle/>
          <a:p>
            <a:pPr algn="ctr" eaLnBrk="1" hangingPunct="1">
              <a:buFont typeface="Arial" panose="020B0604020202020204" pitchFamily="34" charset="0"/>
              <a:buNone/>
            </a:pPr>
            <a:r>
              <a:rPr lang="en-US" altLang="en-US" sz="3000" smtClean="0"/>
              <a:t>A collection of policies that lay out specific </a:t>
            </a:r>
          </a:p>
          <a:p>
            <a:pPr algn="ctr" eaLnBrk="1" hangingPunct="1">
              <a:buFont typeface="Arial" panose="020B0604020202020204" pitchFamily="34" charset="0"/>
              <a:buNone/>
            </a:pPr>
            <a:r>
              <a:rPr lang="en-US" altLang="en-US" sz="3000" smtClean="0"/>
              <a:t>rules and requirements that must be followed in </a:t>
            </a:r>
          </a:p>
          <a:p>
            <a:pPr algn="ctr" eaLnBrk="1" hangingPunct="1">
              <a:buFont typeface="Arial" panose="020B0604020202020204" pitchFamily="34" charset="0"/>
              <a:buNone/>
            </a:pPr>
            <a:r>
              <a:rPr lang="en-US" altLang="en-US" sz="3000" smtClean="0"/>
              <a:t>order to provide a secure e</a:t>
            </a:r>
            <a:r>
              <a:rPr lang="en-US" altLang="en-US" smtClean="0"/>
              <a:t>nvironment. </a:t>
            </a:r>
          </a:p>
        </p:txBody>
      </p:sp>
      <p:sp>
        <p:nvSpPr>
          <p:cNvPr id="5" name="Slide Number Placeholder 4"/>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CCDE17E-5EC9-4B87-B1D7-AAC666C5FD55}" type="slidenum">
              <a:rPr lang="en-US" altLang="en-US">
                <a:solidFill>
                  <a:srgbClr val="898989"/>
                </a:solidFill>
              </a:rPr>
              <a:pPr eaLnBrk="1" hangingPunct="1"/>
              <a:t>17</a:t>
            </a:fld>
            <a:endParaRPr lang="en-US" altLang="en-US">
              <a:solidFill>
                <a:srgbClr val="898989"/>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rmAutofit fontScale="90000"/>
          </a:bodyPr>
          <a:lstStyle/>
          <a:p>
            <a:r>
              <a:rPr lang="en-US" altLang="en-US" smtClean="0"/>
              <a:t>Privacy, Confidentiality, and Security Issues and Standards Summary </a:t>
            </a:r>
          </a:p>
        </p:txBody>
      </p:sp>
      <p:sp>
        <p:nvSpPr>
          <p:cNvPr id="21507" name="Content Placeholder 2"/>
          <p:cNvSpPr>
            <a:spLocks noGrp="1"/>
          </p:cNvSpPr>
          <p:nvPr>
            <p:ph sz="quarter" idx="14"/>
          </p:nvPr>
        </p:nvSpPr>
        <p:spPr/>
        <p:txBody>
          <a:bodyPr/>
          <a:lstStyle/>
          <a:p>
            <a:r>
              <a:rPr lang="en-US" altLang="en-US" smtClean="0"/>
              <a:t>Concepts of privacy and confidentiality</a:t>
            </a:r>
          </a:p>
          <a:p>
            <a:r>
              <a:rPr lang="en-US" altLang="en-US" smtClean="0"/>
              <a:t>How to secure data</a:t>
            </a:r>
          </a:p>
          <a:p>
            <a:pPr>
              <a:lnSpc>
                <a:spcPct val="150000"/>
              </a:lnSpc>
              <a:spcBef>
                <a:spcPct val="0"/>
              </a:spcBef>
            </a:pPr>
            <a:r>
              <a:rPr lang="en-US" altLang="en-US" smtClean="0"/>
              <a:t>Access control methods</a:t>
            </a:r>
          </a:p>
          <a:p>
            <a:pPr>
              <a:spcBef>
                <a:spcPct val="0"/>
              </a:spcBef>
            </a:pPr>
            <a:r>
              <a:rPr lang="en-US" altLang="en-US" smtClean="0"/>
              <a:t>Access restrictions to data storage and retrieval </a:t>
            </a:r>
          </a:p>
        </p:txBody>
      </p:sp>
      <p:sp>
        <p:nvSpPr>
          <p:cNvPr id="4" name="Slide Number Placeholder 3"/>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0DD11FD-F10E-4E0D-AA18-4D867177EB78}" type="slidenum">
              <a:rPr lang="en-US" altLang="en-US">
                <a:solidFill>
                  <a:srgbClr val="898989"/>
                </a:solidFill>
              </a:rPr>
              <a:pPr eaLnBrk="1" hangingPunct="1"/>
              <a:t>18</a:t>
            </a:fld>
            <a:endParaRPr lang="en-US" altLang="en-US">
              <a:solidFill>
                <a:srgbClr val="898989"/>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fontScale="90000"/>
          </a:bodyPr>
          <a:lstStyle/>
          <a:p>
            <a:r>
              <a:rPr lang="en-US" altLang="en-US" smtClean="0"/>
              <a:t>Privacy, Confidentiality, and Security Issues and Standards </a:t>
            </a:r>
            <a:br>
              <a:rPr lang="en-US" altLang="en-US" smtClean="0"/>
            </a:br>
            <a:r>
              <a:rPr lang="en-US" altLang="en-US" smtClean="0"/>
              <a:t>References – Lecture b</a:t>
            </a:r>
          </a:p>
        </p:txBody>
      </p:sp>
      <p:sp>
        <p:nvSpPr>
          <p:cNvPr id="3" name="Content Placeholder 2"/>
          <p:cNvSpPr>
            <a:spLocks noGrp="1"/>
          </p:cNvSpPr>
          <p:nvPr>
            <p:ph type="body" sz="quarter" idx="16"/>
          </p:nvPr>
        </p:nvSpPr>
        <p:spPr>
          <a:xfrm>
            <a:off x="457200" y="1600200"/>
            <a:ext cx="8229600" cy="2819400"/>
          </a:xfrm>
        </p:spPr>
        <p:txBody>
          <a:bodyPr/>
          <a:lstStyle/>
          <a:p>
            <a:pPr marL="0" indent="0">
              <a:defRPr/>
            </a:pPr>
            <a:r>
              <a:rPr lang="en-US" dirty="0" smtClean="0"/>
              <a:t>References</a:t>
            </a:r>
          </a:p>
          <a:p>
            <a:pPr marL="0" indent="0">
              <a:defRPr/>
            </a:pPr>
            <a:r>
              <a:rPr lang="en-US" b="0" dirty="0" smtClean="0"/>
              <a:t>References were not used for this lecture</a:t>
            </a:r>
          </a:p>
          <a:p>
            <a:pPr marL="0" indent="0">
              <a:defRPr/>
            </a:pPr>
            <a:endParaRPr lang="en-US" sz="1000" dirty="0" smtClean="0"/>
          </a:p>
          <a:p>
            <a:pPr marL="0" indent="0"/>
            <a:r>
              <a:rPr lang="en-US" altLang="en-US" dirty="0"/>
              <a:t>Images</a:t>
            </a:r>
            <a:endParaRPr lang="en-US" altLang="en-US" b="0" dirty="0"/>
          </a:p>
          <a:p>
            <a:pPr marL="0" indent="0"/>
            <a:r>
              <a:rPr lang="en-US" altLang="en-US" b="0" dirty="0"/>
              <a:t>Slide 7: ACLs. Courtesy Michele Parrish.  Used with permission. </a:t>
            </a:r>
          </a:p>
          <a:p>
            <a:pPr marL="0" indent="0"/>
            <a:r>
              <a:rPr lang="en-US" altLang="en-US" b="0" dirty="0"/>
              <a:t>Slide 8: Time Restrictions. Courtesy Michele Parrish.  Used with permission. </a:t>
            </a:r>
          </a:p>
          <a:p>
            <a:pPr marL="0" indent="0"/>
            <a:r>
              <a:rPr lang="en-US" altLang="en-US" b="0" dirty="0"/>
              <a:t>Slide 15: Single Sign-On. Courtesy Michele Parrish.  Used with permission. </a:t>
            </a:r>
          </a:p>
        </p:txBody>
      </p:sp>
      <p:sp>
        <p:nvSpPr>
          <p:cNvPr id="4" name="Slide Number Placeholder 3"/>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6B94EDF-AAE9-4BCC-9355-36C169DA5232}" type="slidenum">
              <a:rPr lang="en-US" altLang="en-US">
                <a:solidFill>
                  <a:srgbClr val="898989"/>
                </a:solidFill>
              </a:rPr>
              <a:pPr eaLnBrk="1" hangingPunct="1"/>
              <a:t>19</a:t>
            </a:fld>
            <a:endParaRPr lang="en-US" altLang="en-US">
              <a:solidFill>
                <a:srgbClr val="898989"/>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smtClean="0"/>
              <a:t>Privacy, Confidentiality, and Security Issues and Standards</a:t>
            </a:r>
            <a:br>
              <a:rPr lang="en-US" altLang="en-US" smtClean="0"/>
            </a:br>
            <a:r>
              <a:rPr lang="en-US" altLang="en-US" smtClean="0"/>
              <a:t>Learning Objectives</a:t>
            </a:r>
          </a:p>
        </p:txBody>
      </p:sp>
      <p:sp>
        <p:nvSpPr>
          <p:cNvPr id="9" name="Content Placeholder 2"/>
          <p:cNvSpPr>
            <a:spLocks noGrp="1"/>
          </p:cNvSpPr>
          <p:nvPr>
            <p:ph sz="quarter" idx="14"/>
          </p:nvPr>
        </p:nvSpPr>
        <p:spPr/>
        <p:txBody>
          <a:bodyPr/>
          <a:lstStyle/>
          <a:p>
            <a:pPr marL="514350" indent="-514350">
              <a:buFont typeface="+mj-lt"/>
              <a:buAutoNum type="arabicPeriod"/>
            </a:pPr>
            <a:r>
              <a:rPr lang="en-US" dirty="0" smtClean="0"/>
              <a:t>Define access control methods. </a:t>
            </a:r>
          </a:p>
          <a:p>
            <a:pPr marL="514350" indent="-514350">
              <a:buFont typeface="+mj-lt"/>
              <a:buAutoNum type="arabicPeriod"/>
            </a:pPr>
            <a:r>
              <a:rPr lang="en-US" dirty="0" smtClean="0"/>
              <a:t>Analyze access restrictions to data storage and retrieval (physical and software). </a:t>
            </a:r>
          </a:p>
        </p:txBody>
      </p:sp>
      <p:sp>
        <p:nvSpPr>
          <p:cNvPr id="3" name="Slide Number Placeholder 2"/>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DA8AADC-CE2F-4E90-A694-8CBC171024F9}" type="slidenum">
              <a:rPr lang="en-US" altLang="en-US" smtClean="0"/>
              <a:pPr/>
              <a:t>2</a:t>
            </a:fld>
            <a:endParaRPr lang="en-US"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Privacy, Confidentiality, and Security Issues and Standards Lecture b</a:t>
            </a:r>
            <a:endParaRPr lang="en-US" dirty="0"/>
          </a:p>
        </p:txBody>
      </p:sp>
      <p:sp>
        <p:nvSpPr>
          <p:cNvPr id="8" name="Content Placeholder 7"/>
          <p:cNvSpPr>
            <a:spLocks noGrp="1"/>
          </p:cNvSpPr>
          <p:nvPr>
            <p:ph sz="quarter" idx="14"/>
          </p:nvPr>
        </p:nvSpPr>
        <p:spPr/>
        <p:txBody>
          <a:bodyPr/>
          <a:lstStyle/>
          <a:p>
            <a:r>
              <a:rPr lang="en-US" smtClean="0"/>
              <a:t>This material was developed by Duke University, funded by the Department of Health and Human Services, Office of the National Coordinator for Health Information Technology under Award Number IU24OC000024. This material was updated by Normandale Community College, funded under Award Number 90WT0003.</a:t>
            </a:r>
            <a:endParaRPr lang="en-US" dirty="0"/>
          </a:p>
        </p:txBody>
      </p:sp>
      <p:sp>
        <p:nvSpPr>
          <p:cNvPr id="2" name="Slide Number Placeholder 1"/>
          <p:cNvSpPr>
            <a:spLocks noGrp="1"/>
          </p:cNvSpPr>
          <p:nvPr>
            <p:ph type="sldNum" sz="quarter" idx="4"/>
          </p:nvPr>
        </p:nvSpPr>
        <p:spPr/>
        <p:txBody>
          <a:bodyPr/>
          <a:lstStyle/>
          <a:p>
            <a:fld id="{2C977632-1F3F-4687-A48D-54A71B9BF2B5}" type="slidenum">
              <a:rPr lang="en-US" altLang="en-US" smtClean="0"/>
              <a:pPr/>
              <a:t>20</a:t>
            </a:fld>
            <a:endParaRPr lang="en-US" altLang="en-US"/>
          </a:p>
        </p:txBody>
      </p:sp>
    </p:spTree>
    <p:custDataLst>
      <p:tags r:id="rId1"/>
    </p:custDataLst>
    <p:extLst>
      <p:ext uri="{BB962C8B-B14F-4D97-AF65-F5344CB8AC3E}">
        <p14:creationId xmlns:p14="http://schemas.microsoft.com/office/powerpoint/2010/main" val="288334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Title 1"/>
          <p:cNvSpPr>
            <a:spLocks noGrp="1"/>
          </p:cNvSpPr>
          <p:nvPr>
            <p:ph type="title"/>
          </p:nvPr>
        </p:nvSpPr>
        <p:spPr/>
        <p:txBody>
          <a:bodyPr/>
          <a:lstStyle/>
          <a:p>
            <a:r>
              <a:rPr lang="en-US" altLang="en-US" smtClean="0"/>
              <a:t>Access Control</a:t>
            </a:r>
          </a:p>
        </p:txBody>
      </p:sp>
      <p:sp>
        <p:nvSpPr>
          <p:cNvPr id="6150" name="Content Placeholder 2"/>
          <p:cNvSpPr>
            <a:spLocks noGrp="1"/>
          </p:cNvSpPr>
          <p:nvPr>
            <p:ph sz="quarter" idx="14"/>
          </p:nvPr>
        </p:nvSpPr>
        <p:spPr/>
        <p:txBody>
          <a:bodyPr/>
          <a:lstStyle/>
          <a:p>
            <a:r>
              <a:rPr lang="en-US" smtClean="0"/>
              <a:t>Who or what is allowed access to a particular resource and what level of access are they allowed.</a:t>
            </a:r>
          </a:p>
          <a:p>
            <a:endParaRPr lang="en-US" smtClean="0"/>
          </a:p>
          <a:p>
            <a:r>
              <a:rPr lang="en-US" smtClean="0"/>
              <a:t>Terminology</a:t>
            </a:r>
          </a:p>
          <a:p>
            <a:pPr lvl="1"/>
            <a:r>
              <a:rPr lang="en-US" smtClean="0"/>
              <a:t>Identification</a:t>
            </a:r>
          </a:p>
          <a:p>
            <a:pPr lvl="1"/>
            <a:r>
              <a:rPr lang="en-US" smtClean="0"/>
              <a:t>Authentication</a:t>
            </a:r>
          </a:p>
          <a:p>
            <a:pPr lvl="1"/>
            <a:r>
              <a:rPr lang="en-US" smtClean="0"/>
              <a:t>Authorization</a:t>
            </a:r>
            <a:endParaRPr lang="en-US" dirty="0" smtClean="0"/>
          </a:p>
        </p:txBody>
      </p:sp>
      <p:sp>
        <p:nvSpPr>
          <p:cNvPr id="3" name="Slide Number Placeholder 2"/>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04FA759-60A4-47B9-B99B-AEC2E3E14F9E}" type="slidenum">
              <a:rPr lang="en-US" altLang="en-US" smtClean="0"/>
              <a:pPr/>
              <a:t>3</a:t>
            </a:fld>
            <a:endParaRPr lang="en-US"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Title 1"/>
          <p:cNvSpPr>
            <a:spLocks noGrp="1"/>
          </p:cNvSpPr>
          <p:nvPr>
            <p:ph type="title"/>
          </p:nvPr>
        </p:nvSpPr>
        <p:spPr/>
        <p:txBody>
          <a:bodyPr/>
          <a:lstStyle/>
          <a:p>
            <a:r>
              <a:rPr lang="en-US" altLang="en-US" smtClean="0"/>
              <a:t>Access Control Best Practices</a:t>
            </a:r>
          </a:p>
        </p:txBody>
      </p:sp>
      <p:sp>
        <p:nvSpPr>
          <p:cNvPr id="7174" name="Content Placeholder 2"/>
          <p:cNvSpPr>
            <a:spLocks noGrp="1"/>
          </p:cNvSpPr>
          <p:nvPr>
            <p:ph sz="quarter" idx="14"/>
          </p:nvPr>
        </p:nvSpPr>
        <p:spPr/>
        <p:txBody>
          <a:bodyPr/>
          <a:lstStyle/>
          <a:p>
            <a:r>
              <a:rPr lang="en-US" altLang="en-US" smtClean="0"/>
              <a:t>Separation of duties</a:t>
            </a:r>
          </a:p>
          <a:p>
            <a:pPr lvl="1"/>
            <a:r>
              <a:rPr lang="en-US" altLang="en-US" smtClean="0"/>
              <a:t>Require more than 1 person to perform an action</a:t>
            </a:r>
          </a:p>
          <a:p>
            <a:r>
              <a:rPr lang="en-US" altLang="en-US" smtClean="0"/>
              <a:t>Least privilege</a:t>
            </a:r>
          </a:p>
          <a:p>
            <a:pPr lvl="1"/>
            <a:r>
              <a:rPr lang="en-US" altLang="en-US" smtClean="0"/>
              <a:t>Only give user the access needed</a:t>
            </a:r>
          </a:p>
        </p:txBody>
      </p:sp>
      <p:sp>
        <p:nvSpPr>
          <p:cNvPr id="4" name="Slide Number Placeholder 3"/>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D472C0E-8B93-4DFE-B26C-7768A3FA6446}" type="slidenum">
              <a:rPr lang="en-US" altLang="en-US" smtClean="0"/>
              <a:pPr/>
              <a:t>4</a:t>
            </a:fld>
            <a:endParaRPr lang="en-US"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Title 1"/>
          <p:cNvSpPr>
            <a:spLocks noGrp="1"/>
          </p:cNvSpPr>
          <p:nvPr>
            <p:ph type="title"/>
          </p:nvPr>
        </p:nvSpPr>
        <p:spPr/>
        <p:txBody>
          <a:bodyPr/>
          <a:lstStyle/>
          <a:p>
            <a:r>
              <a:rPr lang="en-US" altLang="en-US" smtClean="0"/>
              <a:t>Access Control Models</a:t>
            </a:r>
          </a:p>
        </p:txBody>
      </p:sp>
      <p:sp>
        <p:nvSpPr>
          <p:cNvPr id="8198" name="Content Placeholder 2"/>
          <p:cNvSpPr>
            <a:spLocks noGrp="1"/>
          </p:cNvSpPr>
          <p:nvPr>
            <p:ph sz="quarter" idx="14"/>
          </p:nvPr>
        </p:nvSpPr>
        <p:spPr/>
        <p:txBody>
          <a:bodyPr/>
          <a:lstStyle/>
          <a:p>
            <a:r>
              <a:rPr lang="en-US" altLang="en-US" smtClean="0"/>
              <a:t>Discretionary Access Control (DAC)</a:t>
            </a:r>
          </a:p>
          <a:p>
            <a:r>
              <a:rPr lang="en-US" altLang="en-US" smtClean="0"/>
              <a:t>Mandatory Access Control (MAC)</a:t>
            </a:r>
          </a:p>
          <a:p>
            <a:r>
              <a:rPr lang="en-US" altLang="en-US" smtClean="0"/>
              <a:t>Role Based Access Control (RBAC)</a:t>
            </a:r>
          </a:p>
        </p:txBody>
      </p:sp>
      <p:sp>
        <p:nvSpPr>
          <p:cNvPr id="3" name="Slide Number Placeholder 2"/>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B7FEFD9-D2C7-42E2-A9C7-D6977D903A68}" type="slidenum">
              <a:rPr lang="en-US" altLang="en-US" smtClean="0"/>
              <a:pPr/>
              <a:t>5</a:t>
            </a:fld>
            <a:endParaRPr lang="en-US"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itle 1"/>
          <p:cNvSpPr>
            <a:spLocks noGrp="1"/>
          </p:cNvSpPr>
          <p:nvPr>
            <p:ph type="title"/>
          </p:nvPr>
        </p:nvSpPr>
        <p:spPr/>
        <p:txBody>
          <a:bodyPr/>
          <a:lstStyle/>
          <a:p>
            <a:r>
              <a:rPr lang="en-US" altLang="en-US" smtClean="0"/>
              <a:t>Access Control Types</a:t>
            </a:r>
          </a:p>
        </p:txBody>
      </p:sp>
      <p:sp>
        <p:nvSpPr>
          <p:cNvPr id="8" name="Content Placeholder 2"/>
          <p:cNvSpPr>
            <a:spLocks noGrp="1"/>
          </p:cNvSpPr>
          <p:nvPr>
            <p:ph sz="quarter" idx="14"/>
          </p:nvPr>
        </p:nvSpPr>
        <p:spPr/>
        <p:txBody>
          <a:bodyPr/>
          <a:lstStyle/>
          <a:p>
            <a:r>
              <a:rPr lang="en-US" sz="2800" dirty="0" smtClean="0"/>
              <a:t>Logical</a:t>
            </a:r>
          </a:p>
          <a:p>
            <a:pPr lvl="1"/>
            <a:r>
              <a:rPr lang="en-US" sz="2400" dirty="0" smtClean="0"/>
              <a:t>Access to data files, programs and networks</a:t>
            </a:r>
          </a:p>
          <a:p>
            <a:pPr lvl="2"/>
            <a:r>
              <a:rPr lang="en-US" sz="2000" dirty="0" smtClean="0"/>
              <a:t>Access Control Lists (ACLs)</a:t>
            </a:r>
          </a:p>
          <a:p>
            <a:pPr lvl="2"/>
            <a:r>
              <a:rPr lang="en-US" sz="2000" dirty="0" smtClean="0"/>
              <a:t>Account Restrictions</a:t>
            </a:r>
          </a:p>
          <a:p>
            <a:pPr lvl="2"/>
            <a:r>
              <a:rPr lang="en-US" sz="2000" dirty="0" smtClean="0"/>
              <a:t>Passwords</a:t>
            </a:r>
          </a:p>
          <a:p>
            <a:pPr lvl="2"/>
            <a:endParaRPr lang="en-US" sz="2000" dirty="0" smtClean="0"/>
          </a:p>
          <a:p>
            <a:r>
              <a:rPr lang="en-US" sz="2800" dirty="0" smtClean="0"/>
              <a:t>Physical</a:t>
            </a:r>
          </a:p>
          <a:p>
            <a:pPr lvl="1"/>
            <a:r>
              <a:rPr lang="en-US" sz="2400" dirty="0" smtClean="0"/>
              <a:t>Access to physical locations</a:t>
            </a:r>
          </a:p>
          <a:p>
            <a:pPr lvl="2"/>
            <a:r>
              <a:rPr lang="en-US" sz="2000" dirty="0" smtClean="0"/>
              <a:t>Locks</a:t>
            </a:r>
          </a:p>
          <a:p>
            <a:pPr lvl="2"/>
            <a:r>
              <a:rPr lang="en-US" sz="2000" dirty="0" smtClean="0"/>
              <a:t>Badges</a:t>
            </a:r>
          </a:p>
          <a:p>
            <a:pPr lvl="2"/>
            <a:r>
              <a:rPr lang="en-US" sz="2000" dirty="0" smtClean="0"/>
              <a:t>Mantraps</a:t>
            </a:r>
          </a:p>
        </p:txBody>
      </p:sp>
      <p:sp>
        <p:nvSpPr>
          <p:cNvPr id="4" name="Slide Number Placeholder 3"/>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3AB1B4D-016F-4F84-B18D-FB603D7AF508}" type="slidenum">
              <a:rPr lang="en-US" altLang="en-US" smtClean="0"/>
              <a:pPr/>
              <a:t>6</a:t>
            </a:fld>
            <a:endParaRPr lang="en-US"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Title 1"/>
          <p:cNvSpPr>
            <a:spLocks noGrp="1"/>
          </p:cNvSpPr>
          <p:nvPr>
            <p:ph type="title"/>
          </p:nvPr>
        </p:nvSpPr>
        <p:spPr/>
        <p:txBody>
          <a:bodyPr/>
          <a:lstStyle/>
          <a:p>
            <a:pPr eaLnBrk="1" hangingPunct="1"/>
            <a:r>
              <a:rPr lang="en-US" altLang="en-US" smtClean="0"/>
              <a:t>Access Control List (ACL)</a:t>
            </a:r>
          </a:p>
        </p:txBody>
      </p:sp>
      <p:sp>
        <p:nvSpPr>
          <p:cNvPr id="10246" name="Content Placeholder 2"/>
          <p:cNvSpPr>
            <a:spLocks noGrp="1"/>
          </p:cNvSpPr>
          <p:nvPr>
            <p:ph sz="quarter" idx="14"/>
          </p:nvPr>
        </p:nvSpPr>
        <p:spPr>
          <a:xfrm>
            <a:off x="533400" y="1592263"/>
            <a:ext cx="8229600" cy="4572000"/>
          </a:xfrm>
        </p:spPr>
        <p:txBody>
          <a:bodyPr/>
          <a:lstStyle/>
          <a:p>
            <a:pPr eaLnBrk="1" hangingPunct="1">
              <a:buFont typeface="Arial" panose="020B0604020202020204" pitchFamily="34" charset="0"/>
              <a:buNone/>
            </a:pPr>
            <a:r>
              <a:rPr lang="en-US" altLang="en-US" dirty="0" smtClean="0"/>
              <a:t>An ACL is a list that</a:t>
            </a:r>
          </a:p>
          <a:p>
            <a:pPr eaLnBrk="1" hangingPunct="1">
              <a:buFont typeface="Arial" panose="020B0604020202020204" pitchFamily="34" charset="0"/>
              <a:buNone/>
            </a:pPr>
            <a:r>
              <a:rPr lang="en-US" altLang="en-US" dirty="0" smtClean="0"/>
              <a:t>is associated with </a:t>
            </a:r>
          </a:p>
          <a:p>
            <a:pPr eaLnBrk="1" hangingPunct="1">
              <a:buFont typeface="Arial" panose="020B0604020202020204" pitchFamily="34" charset="0"/>
              <a:buNone/>
            </a:pPr>
            <a:r>
              <a:rPr lang="en-US" altLang="en-US" dirty="0" smtClean="0"/>
              <a:t>file, directory or </a:t>
            </a:r>
          </a:p>
          <a:p>
            <a:pPr eaLnBrk="1" hangingPunct="1">
              <a:buFont typeface="Arial" panose="020B0604020202020204" pitchFamily="34" charset="0"/>
              <a:buNone/>
            </a:pPr>
            <a:r>
              <a:rPr lang="en-US" altLang="en-US" dirty="0" smtClean="0"/>
              <a:t>object that lists who</a:t>
            </a:r>
          </a:p>
          <a:p>
            <a:pPr eaLnBrk="1" hangingPunct="1">
              <a:buFont typeface="Arial" panose="020B0604020202020204" pitchFamily="34" charset="0"/>
              <a:buNone/>
            </a:pPr>
            <a:r>
              <a:rPr lang="en-US" altLang="en-US" dirty="0" smtClean="0"/>
              <a:t>has access to it and</a:t>
            </a:r>
          </a:p>
          <a:p>
            <a:pPr eaLnBrk="1" hangingPunct="1">
              <a:buFont typeface="Arial" panose="020B0604020202020204" pitchFamily="34" charset="0"/>
              <a:buNone/>
            </a:pPr>
            <a:r>
              <a:rPr lang="en-US" altLang="en-US" dirty="0" smtClean="0"/>
              <a:t>what access </a:t>
            </a:r>
          </a:p>
          <a:p>
            <a:pPr eaLnBrk="1" hangingPunct="1">
              <a:buFont typeface="Arial" panose="020B0604020202020204" pitchFamily="34" charset="0"/>
              <a:buNone/>
            </a:pPr>
            <a:r>
              <a:rPr lang="en-US" altLang="en-US" dirty="0" smtClean="0"/>
              <a:t>they have.</a:t>
            </a:r>
          </a:p>
        </p:txBody>
      </p:sp>
      <p:pic>
        <p:nvPicPr>
          <p:cNvPr id="10249" name="Picture 10" descr="Screenshot shows the Microsoft Windows Seucirty tab of the File Properties for a file named &quot;tev&quot;.  &#10;&#10;An Access Control List (ACL) is a list that is associated with a file, directory or object that lists who has access to it, and the type of access. ACLs are created by the owner of the object. The person who creates a file or directory would be the owner of that file or directory.  On the slide, you see the ACL for the file named tev.jpg.  There are 3 objects that have access to the file:  System, Michele, and Administrators.  System and Administrators are group accounts – note the icon that depicts a group.  Michele is a user account.  The ACL shows the permissions, or access, that SYSTEM has to the file.  The checks indicate what permissions the object has.  All users that are part of a group will inherit the permissions that are given to that group.  Access control is easier to administrator through groups than individual user accounts.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4100" y="1371600"/>
            <a:ext cx="3517900" cy="4310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10248" name="Text Box 9"/>
          <p:cNvSpPr txBox="1">
            <a:spLocks noChangeArrowheads="1"/>
          </p:cNvSpPr>
          <p:nvPr/>
        </p:nvSpPr>
        <p:spPr bwMode="auto">
          <a:xfrm>
            <a:off x="5180758" y="5720488"/>
            <a:ext cx="3066106" cy="44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100">
                <a:solidFill>
                  <a:srgbClr val="000000"/>
                </a:solidFill>
              </a:rPr>
              <a:t>Image courtesy of Michele Parrish</a:t>
            </a:r>
            <a:endParaRPr lang="en-US" altLang="en-US"/>
          </a:p>
        </p:txBody>
      </p:sp>
      <p:sp>
        <p:nvSpPr>
          <p:cNvPr id="5" name="Slide Number Placeholder 4"/>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BC0140C-3D81-4EFC-A4CD-AC581ED17D19}" type="slidenum">
              <a:rPr lang="en-US" altLang="en-US">
                <a:solidFill>
                  <a:srgbClr val="898989"/>
                </a:solidFill>
              </a:rPr>
              <a:pPr eaLnBrk="1" hangingPunct="1"/>
              <a:t>7</a:t>
            </a:fld>
            <a:endParaRPr lang="en-US" altLang="en-US">
              <a:solidFill>
                <a:srgbClr val="898989"/>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Title 1"/>
          <p:cNvSpPr>
            <a:spLocks noGrp="1"/>
          </p:cNvSpPr>
          <p:nvPr>
            <p:ph type="title"/>
          </p:nvPr>
        </p:nvSpPr>
        <p:spPr/>
        <p:txBody>
          <a:bodyPr/>
          <a:lstStyle/>
          <a:p>
            <a:pPr eaLnBrk="1" hangingPunct="1"/>
            <a:r>
              <a:rPr lang="en-US" altLang="en-US" smtClean="0"/>
              <a:t>Account Restrictions</a:t>
            </a:r>
          </a:p>
        </p:txBody>
      </p:sp>
      <p:sp>
        <p:nvSpPr>
          <p:cNvPr id="2" name="Content Placeholder 1"/>
          <p:cNvSpPr>
            <a:spLocks noGrp="1"/>
          </p:cNvSpPr>
          <p:nvPr>
            <p:ph sz="quarter" idx="14"/>
          </p:nvPr>
        </p:nvSpPr>
        <p:spPr/>
        <p:txBody>
          <a:bodyPr/>
          <a:lstStyle/>
          <a:p>
            <a:r>
              <a:rPr lang="en-US" altLang="en-US" dirty="0"/>
              <a:t>Account expiration</a:t>
            </a:r>
          </a:p>
          <a:p>
            <a:r>
              <a:rPr lang="en-US" altLang="en-US" dirty="0"/>
              <a:t>Time of day </a:t>
            </a:r>
          </a:p>
          <a:p>
            <a:r>
              <a:rPr lang="en-US" altLang="en-US" dirty="0"/>
              <a:t>Login location</a:t>
            </a:r>
          </a:p>
          <a:p>
            <a:pPr marL="0" indent="0">
              <a:buNone/>
            </a:pPr>
            <a:endParaRPr lang="en-US" dirty="0"/>
          </a:p>
        </p:txBody>
      </p:sp>
      <p:pic>
        <p:nvPicPr>
          <p:cNvPr id="11273" name="Picture 10" descr="This is a graphic of the time restrictions in Windows 7.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397158"/>
            <a:ext cx="5548313" cy="2895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4" name="Text Placeholder 3"/>
          <p:cNvSpPr>
            <a:spLocks noGrp="1"/>
          </p:cNvSpPr>
          <p:nvPr>
            <p:ph type="body" sz="quarter" idx="33"/>
          </p:nvPr>
        </p:nvSpPr>
        <p:spPr/>
        <p:txBody>
          <a:bodyPr/>
          <a:lstStyle/>
          <a:p>
            <a:r>
              <a:rPr lang="en-US" altLang="en-US" dirty="0">
                <a:solidFill>
                  <a:srgbClr val="000000"/>
                </a:solidFill>
              </a:rPr>
              <a:t>Image courtesy of Michele </a:t>
            </a:r>
            <a:r>
              <a:rPr lang="en-US" altLang="en-US" dirty="0" smtClean="0">
                <a:solidFill>
                  <a:srgbClr val="000000"/>
                </a:solidFill>
              </a:rPr>
              <a:t>Parrish</a:t>
            </a:r>
            <a:endParaRPr lang="en-US" altLang="en-US" dirty="0"/>
          </a:p>
        </p:txBody>
      </p:sp>
      <p:sp>
        <p:nvSpPr>
          <p:cNvPr id="5" name="Slide Number Placeholder 4"/>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87DE27E-D3A2-4574-BCA0-6D4996BC1726}" type="slidenum">
              <a:rPr lang="en-US" altLang="en-US">
                <a:solidFill>
                  <a:srgbClr val="898989"/>
                </a:solidFill>
              </a:rPr>
              <a:pPr eaLnBrk="1" hangingPunct="1"/>
              <a:t>8</a:t>
            </a:fld>
            <a:endParaRPr lang="en-US" altLang="en-US">
              <a:solidFill>
                <a:srgbClr val="898989"/>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Title 1"/>
          <p:cNvSpPr>
            <a:spLocks noGrp="1"/>
          </p:cNvSpPr>
          <p:nvPr>
            <p:ph type="title"/>
          </p:nvPr>
        </p:nvSpPr>
        <p:spPr/>
        <p:txBody>
          <a:bodyPr/>
          <a:lstStyle/>
          <a:p>
            <a:pPr eaLnBrk="1" hangingPunct="1"/>
            <a:r>
              <a:rPr lang="en-US" altLang="en-US" smtClean="0"/>
              <a:t>Passwords</a:t>
            </a:r>
          </a:p>
        </p:txBody>
      </p:sp>
      <p:sp>
        <p:nvSpPr>
          <p:cNvPr id="12294" name="Content Placeholder 2"/>
          <p:cNvSpPr>
            <a:spLocks noGrp="1"/>
          </p:cNvSpPr>
          <p:nvPr>
            <p:ph sz="quarter" idx="14"/>
          </p:nvPr>
        </p:nvSpPr>
        <p:spPr/>
        <p:txBody>
          <a:bodyPr/>
          <a:lstStyle/>
          <a:p>
            <a:pPr eaLnBrk="1" hangingPunct="1"/>
            <a:r>
              <a:rPr lang="en-US" altLang="en-US" smtClean="0"/>
              <a:t>Combination of letters, numbers and special characters</a:t>
            </a:r>
          </a:p>
          <a:p>
            <a:pPr eaLnBrk="1" hangingPunct="1"/>
            <a:r>
              <a:rPr lang="en-US" altLang="en-US" smtClean="0"/>
              <a:t>Recommend upper and lower case characters</a:t>
            </a:r>
          </a:p>
          <a:p>
            <a:pPr eaLnBrk="1" hangingPunct="1"/>
            <a:r>
              <a:rPr lang="en-US" altLang="en-US" smtClean="0"/>
              <a:t>The more characters the better</a:t>
            </a:r>
          </a:p>
          <a:p>
            <a:pPr eaLnBrk="1" hangingPunct="1"/>
            <a:r>
              <a:rPr lang="en-US" altLang="en-US" smtClean="0"/>
              <a:t>Should be changed frequently</a:t>
            </a:r>
          </a:p>
        </p:txBody>
      </p:sp>
      <p:sp>
        <p:nvSpPr>
          <p:cNvPr id="4" name="Slide Number Placeholder 3"/>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BA55145-015B-440F-A162-58E43A21ED31}" type="slidenum">
              <a:rPr lang="en-US" altLang="en-US">
                <a:solidFill>
                  <a:srgbClr val="898989"/>
                </a:solidFill>
              </a:rPr>
              <a:pPr eaLnBrk="1" hangingPunct="1"/>
              <a:t>9</a:t>
            </a:fld>
            <a:endParaRPr lang="en-US" altLang="en-US">
              <a:solidFill>
                <a:srgbClr val="898989"/>
              </a:solidFill>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Networking and Health Information Exchange&amp;quot;&quot;/&gt;&lt;property id=&quot;20307&quot; value=&quot;285&quot;/&gt;&lt;/object&gt;&lt;object type=&quot;3&quot; unique_id=&quot;10005&quot;&gt;&lt;property id=&quot;20148&quot; value=&quot;5&quot;/&gt;&lt;property id=&quot;20300&quot; value=&quot;Slide 2 - &amp;quot;Privacy, Confidentiality, and Security Issues and Standards&amp;#x0D;&amp;#x0A;Learning Objectives&amp;quot;&quot;/&gt;&lt;property id=&quot;20307&quot; value=&quot;257&quot;/&gt;&lt;/object&gt;&lt;object type=&quot;3&quot; unique_id=&quot;10006&quot;&gt;&lt;property id=&quot;20148&quot; value=&quot;5&quot;/&gt;&lt;property id=&quot;20300&quot; value=&quot;Slide 3 - &amp;quot;Access Control&amp;quot;&quot;/&gt;&lt;property id=&quot;20307&quot; value=&quot;258&quot;/&gt;&lt;/object&gt;&lt;object type=&quot;3&quot; unique_id=&quot;10007&quot;&gt;&lt;property id=&quot;20148&quot; value=&quot;5&quot;/&gt;&lt;property id=&quot;20300&quot; value=&quot;Slide 4 - &amp;quot;Access Control Best Practices&amp;quot;&quot;/&gt;&lt;property id=&quot;20307&quot; value=&quot;269&quot;/&gt;&lt;/object&gt;&lt;object type=&quot;3&quot; unique_id=&quot;10008&quot;&gt;&lt;property id=&quot;20148&quot; value=&quot;5&quot;/&gt;&lt;property id=&quot;20300&quot; value=&quot;Slide 5 - &amp;quot;Access Control Models&amp;quot;&quot;/&gt;&lt;property id=&quot;20307&quot; value=&quot;261&quot;/&gt;&lt;/object&gt;&lt;object type=&quot;3&quot; unique_id=&quot;10009&quot;&gt;&lt;property id=&quot;20148&quot; value=&quot;5&quot;/&gt;&lt;property id=&quot;20300&quot; value=&quot;Slide 6 - &amp;quot;Access Control Types&amp;quot;&quot;/&gt;&lt;property id=&quot;20307&quot; value=&quot;273&quot;/&gt;&lt;/object&gt;&lt;object type=&quot;3&quot; unique_id=&quot;10010&quot;&gt;&lt;property id=&quot;20148&quot; value=&quot;5&quot;/&gt;&lt;property id=&quot;20300&quot; value=&quot;Slide 7 - &amp;quot;Access Control List (ACL)&amp;quot;&quot;/&gt;&lt;property id=&quot;20307&quot; value=&quot;274&quot;/&gt;&lt;/object&gt;&lt;object type=&quot;3&quot; unique_id=&quot;10011&quot;&gt;&lt;property id=&quot;20148&quot; value=&quot;5&quot;/&gt;&lt;property id=&quot;20300&quot; value=&quot;Slide 8 - &amp;quot;Account Restrictions&amp;quot;&quot;/&gt;&lt;property id=&quot;20307&quot; value=&quot;284&quot;/&gt;&lt;/object&gt;&lt;object type=&quot;3&quot; unique_id=&quot;10012&quot;&gt;&lt;property id=&quot;20148&quot; value=&quot;5&quot;/&gt;&lt;property id=&quot;20300&quot; value=&quot;Slide 9 - &amp;quot;Passwords&amp;quot;&quot;/&gt;&lt;property id=&quot;20307&quot; value=&quot;276&quot;/&gt;&lt;/object&gt;&lt;object type=&quot;3&quot; unique_id=&quot;10013&quot;&gt;&lt;property id=&quot;20148&quot; value=&quot;5&quot;/&gt;&lt;property id=&quot;20300&quot; value=&quot;Slide 10 - &amp;quot;Passwords Should Never&amp;quot;&quot;/&gt;&lt;property id=&quot;20307&quot; value=&quot;277&quot;/&gt;&lt;/object&gt;&lt;object type=&quot;3&quot; unique_id=&quot;10014&quot;&gt;&lt;property id=&quot;20148&quot; value=&quot;5&quot;/&gt;&lt;property id=&quot;20300&quot; value=&quot;Slide 11 - &amp;quot;Passwords Should Never (Continued)&amp;quot;&quot;/&gt;&lt;property id=&quot;20307&quot; value=&quot;278&quot;/&gt;&lt;/object&gt;&lt;object type=&quot;3&quot; unique_id=&quot;10015&quot;&gt;&lt;property id=&quot;20148&quot; value=&quot;5&quot;/&gt;&lt;property id=&quot;20300&quot; value=&quot;Slide 12 - &amp;quot;One-Time Passwords (OTP)&amp;quot;&quot;/&gt;&lt;property id=&quot;20307&quot; value=&quot;279&quot;/&gt;&lt;/object&gt;&lt;object type=&quot;3&quot; unique_id=&quot;10016&quot;&gt;&lt;property id=&quot;20148&quot; value=&quot;5&quot;/&gt;&lt;property id=&quot;20300&quot; value=&quot;Slide 13 - &amp;quot;Physical Access Control&amp;quot;&quot;/&gt;&lt;property id=&quot;20307&quot; value=&quot;280&quot;/&gt;&lt;/object&gt;&lt;object type=&quot;3&quot; unique_id=&quot;10017&quot;&gt;&lt;property id=&quot;20148&quot; value=&quot;5&quot;/&gt;&lt;property id=&quot;20300&quot; value=&quot;Slide 14 - &amp;quot;Biometrics&amp;quot;&quot;/&gt;&lt;property id=&quot;20307&quot; value=&quot;282&quot;/&gt;&lt;/object&gt;&lt;object type=&quot;3&quot; unique_id=&quot;10018&quot;&gt;&lt;property id=&quot;20148&quot; value=&quot;5&quot;/&gt;&lt;property id=&quot;20300&quot; value=&quot;Slide 15 - &amp;quot;Authentication Practices&amp;quot;&quot;/&gt;&lt;property id=&quot;20307&quot; value=&quot;283&quot;/&gt;&lt;/object&gt;&lt;object type=&quot;3&quot; unique_id=&quot;10019&quot;&gt;&lt;property id=&quot;20148&quot; value=&quot;5&quot;/&gt;&lt;property id=&quot;20300&quot; value=&quot;Slide 16 - &amp;quot;Virtual Private Networks (VPNs)&amp;quot;&quot;/&gt;&lt;property id=&quot;20307&quot; value=&quot;286&quot;/&gt;&lt;/object&gt;&lt;object type=&quot;3&quot; unique_id=&quot;10020&quot;&gt;&lt;property id=&quot;20148&quot; value=&quot;5&quot;/&gt;&lt;property id=&quot;20300&quot; value=&quot;Slide 17 - &amp;quot;Security Policies&amp;quot;&quot;/&gt;&lt;property id=&quot;20307&quot; value=&quot;272&quot;/&gt;&lt;/object&gt;&lt;object type=&quot;3&quot; unique_id=&quot;10021&quot;&gt;&lt;property id=&quot;20148&quot; value=&quot;5&quot;/&gt;&lt;property id=&quot;20300&quot; value=&quot;Slide 18 - &amp;quot;Privacy, Confidentiality, and Security Issues and Standards Summary &amp;quot;&quot;/&gt;&lt;property id=&quot;20307&quot; value=&quot;287&quot;/&gt;&lt;/object&gt;&lt;object type=&quot;3&quot; unique_id=&quot;10022&quot;&gt;&lt;property id=&quot;20148&quot; value=&quot;5&quot;/&gt;&lt;property id=&quot;20300&quot; value=&quot;Slide 19 - &amp;quot;Privacy, Confidentiality, and Security Issues and Standards &amp;#x0D;&amp;#x0A;References – Lecture b&amp;quot;&quot;/&gt;&lt;property id=&quot;20307&quot; value=&quot;28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NC_2016">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NC_2016" id="{61D590DA-E310-4FCB-9A21-BF35F14D89BA}" vid="{7DBC0D29-A5EF-456E-9403-E33AF68492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ONC_2016</Template>
  <TotalTime>1016</TotalTime>
  <Words>3153</Words>
  <Application>Microsoft Office PowerPoint</Application>
  <PresentationFormat>On-screen Show (4:3)</PresentationFormat>
  <Paragraphs>184</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ONC_2016</vt:lpstr>
      <vt:lpstr>Networking and Health  Information Exchange</vt:lpstr>
      <vt:lpstr>Privacy, Confidentiality, and Security Issues and Standards Learning Objectives</vt:lpstr>
      <vt:lpstr>Access Control</vt:lpstr>
      <vt:lpstr>Access Control Best Practices</vt:lpstr>
      <vt:lpstr>Access Control Models</vt:lpstr>
      <vt:lpstr>Access Control Types</vt:lpstr>
      <vt:lpstr>Access Control List (ACL)</vt:lpstr>
      <vt:lpstr>Account Restrictions</vt:lpstr>
      <vt:lpstr>Passwords</vt:lpstr>
      <vt:lpstr>Passwords Should Never</vt:lpstr>
      <vt:lpstr>Passwords Should Never (Continued)</vt:lpstr>
      <vt:lpstr>One-Time Passwords (OTP)</vt:lpstr>
      <vt:lpstr>Physical Access Control</vt:lpstr>
      <vt:lpstr>Biometrics</vt:lpstr>
      <vt:lpstr>Authentication Practices</vt:lpstr>
      <vt:lpstr>Virtual Private Networks (VPNs)</vt:lpstr>
      <vt:lpstr>Security Policies</vt:lpstr>
      <vt:lpstr>Privacy, Confidentiality, and Security Issues and Standards Summary </vt:lpstr>
      <vt:lpstr>Privacy, Confidentiality, and Security Issues and Standards  References – Lecture b</vt:lpstr>
      <vt:lpstr>Privacy, Confidentiality, and Security Issues and Standards Lecture b</vt:lpstr>
    </vt:vector>
  </TitlesOfParts>
  <Company>Office of the National Coordinator for Health Information Technology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b, Component 9, Unit 9</dc:title>
  <dc:subject>Networking and Health Information Exchange</dc:subject>
  <dc:creator>U.S. Department of Health and Human Services, The Office of the National Coordinator for Health Information Technology</dc:creator>
  <cp:keywords>Health IT, Health IT Curriculum, Computer Science</cp:keywords>
  <cp:lastModifiedBy>admin</cp:lastModifiedBy>
  <cp:revision>8</cp:revision>
  <dcterms:created xsi:type="dcterms:W3CDTF">2011-10-13T19:09:01Z</dcterms:created>
  <dcterms:modified xsi:type="dcterms:W3CDTF">2017-07-15T20:41:17Z</dcterms:modified>
  <cp:category>HIT Workforce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