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5" r:id="rId1"/>
  </p:sldMasterIdLst>
  <p:notesMasterIdLst>
    <p:notesMasterId r:id="rId24"/>
  </p:notesMasterIdLst>
  <p:handoutMasterIdLst>
    <p:handoutMasterId r:id="rId25"/>
  </p:handoutMasterIdLst>
  <p:sldIdLst>
    <p:sldId id="286" r:id="rId2"/>
    <p:sldId id="257" r:id="rId3"/>
    <p:sldId id="258" r:id="rId4"/>
    <p:sldId id="269" r:id="rId5"/>
    <p:sldId id="261" r:id="rId6"/>
    <p:sldId id="273" r:id="rId7"/>
    <p:sldId id="274" r:id="rId8"/>
    <p:sldId id="275" r:id="rId9"/>
    <p:sldId id="276" r:id="rId10"/>
    <p:sldId id="277" r:id="rId11"/>
    <p:sldId id="278" r:id="rId12"/>
    <p:sldId id="279" r:id="rId13"/>
    <p:sldId id="280" r:id="rId14"/>
    <p:sldId id="282" r:id="rId15"/>
    <p:sldId id="281" r:id="rId16"/>
    <p:sldId id="283" r:id="rId17"/>
    <p:sldId id="284" r:id="rId18"/>
    <p:sldId id="287" r:id="rId19"/>
    <p:sldId id="288" r:id="rId20"/>
    <p:sldId id="289" r:id="rId21"/>
    <p:sldId id="290" r:id="rId22"/>
    <p:sldId id="291" r:id="rId23"/>
  </p:sldIdLst>
  <p:sldSz cx="9144000" cy="6858000" type="screen4x3"/>
  <p:notesSz cx="9144000" cy="6858000"/>
  <p:custDataLst>
    <p:tags r:id="rId2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6633" autoAdjust="0"/>
  </p:normalViewPr>
  <p:slideViewPr>
    <p:cSldViewPr>
      <p:cViewPr varScale="1">
        <p:scale>
          <a:sx n="69" d="100"/>
          <a:sy n="69" d="100"/>
        </p:scale>
        <p:origin x="-528" y="-67"/>
      </p:cViewPr>
      <p:guideLst>
        <p:guide orient="horz" pos="2160"/>
        <p:guide pos="2880"/>
      </p:guideLst>
    </p:cSldViewPr>
  </p:slideViewPr>
  <p:outlineViewPr>
    <p:cViewPr>
      <p:scale>
        <a:sx n="33" d="100"/>
        <a:sy n="33" d="100"/>
      </p:scale>
      <p:origin x="18" y="90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2B0176C6-BC31-4B02-8BB5-EE310E76493E}" type="datetimeFigureOut">
              <a:rPr lang="en-US"/>
              <a:pPr>
                <a:defRPr/>
              </a:pPr>
              <a:t>7/15/2017</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79A67D98-ED9D-431A-B724-D5092583FB8D}" type="slidenum">
              <a:rPr lang="en-US" altLang="en-US"/>
              <a:pPr/>
              <a:t>‹#›</a:t>
            </a:fld>
            <a:endParaRPr lang="en-US" altLang="en-US"/>
          </a:p>
        </p:txBody>
      </p:sp>
    </p:spTree>
    <p:extLst>
      <p:ext uri="{BB962C8B-B14F-4D97-AF65-F5344CB8AC3E}">
        <p14:creationId xmlns:p14="http://schemas.microsoft.com/office/powerpoint/2010/main" val="15312496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68A43663-3294-46B5-B303-ACAB55B82C93}" type="datetimeFigureOut">
              <a:rPr lang="en-US"/>
              <a:pPr>
                <a:defRPr/>
              </a:pPr>
              <a:t>7/15/2017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956D1FC5-64EB-4FE9-B1E3-59D7ED2EB8AF}" type="slidenum">
              <a:rPr lang="en-US" altLang="en-US"/>
              <a:pPr/>
              <a:t>‹#›</a:t>
            </a:fld>
            <a:endParaRPr lang="en-US" altLang="en-US"/>
          </a:p>
        </p:txBody>
      </p:sp>
    </p:spTree>
    <p:extLst>
      <p:ext uri="{BB962C8B-B14F-4D97-AF65-F5344CB8AC3E}">
        <p14:creationId xmlns:p14="http://schemas.microsoft.com/office/powerpoint/2010/main" val="234469117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Welcome to </a:t>
            </a:r>
            <a:r>
              <a:rPr lang="en-US" altLang="en-US" b="1" dirty="0" smtClean="0"/>
              <a:t>Networking and Health Information Exchange, Privacy, Confidentiality, and Security Issues and Standards</a:t>
            </a:r>
            <a:r>
              <a:rPr lang="en-US" altLang="en-US" dirty="0" smtClean="0"/>
              <a:t>. This is lecture </a:t>
            </a:r>
            <a:r>
              <a:rPr lang="en-US" altLang="en-US" b="1" dirty="0" smtClean="0"/>
              <a:t>a</a:t>
            </a:r>
            <a:r>
              <a:rPr lang="en-US" altLang="en-US" dirty="0" smtClean="0"/>
              <a:t>.</a:t>
            </a:r>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93EF1E-0AD3-4A2A-8ACC-17E2EF523805}" type="slidenum">
              <a:rPr lang="en-US" altLang="en-US"/>
              <a:pPr eaLnBrk="1" hangingPunct="1"/>
              <a:t>1</a:t>
            </a:fld>
            <a:endParaRPr lang="en-US" altLang="en-US"/>
          </a:p>
        </p:txBody>
      </p:sp>
    </p:spTree>
    <p:extLst>
      <p:ext uri="{BB962C8B-B14F-4D97-AF65-F5344CB8AC3E}">
        <p14:creationId xmlns:p14="http://schemas.microsoft.com/office/powerpoint/2010/main" val="106267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tool that can be used to ensure the integrity of data is encryption.  Encryption is the process of taking data, referred to as plaintext, and applying an encryption algorithm, called cipher, to create </a:t>
            </a:r>
            <a:r>
              <a:rPr lang="en-US" altLang="en-US" dirty="0" err="1" smtClean="0"/>
              <a:t>ciphertext</a:t>
            </a:r>
            <a:r>
              <a:rPr lang="en-US" altLang="en-US" dirty="0" smtClean="0"/>
              <a:t>.  This </a:t>
            </a:r>
            <a:r>
              <a:rPr lang="en-US" altLang="en-US" dirty="0" err="1" smtClean="0"/>
              <a:t>ciphertext</a:t>
            </a:r>
            <a:r>
              <a:rPr lang="en-US" altLang="en-US" dirty="0" smtClean="0"/>
              <a:t> is unreadable by anyone that intercepts the data as it is being transferred.   In order to decrypt the data a receiver must have the same cipher and the key that was used to encrypt the data.  </a:t>
            </a:r>
          </a:p>
          <a:p>
            <a:endParaRPr lang="en-US" altLang="en-US" dirty="0" smtClean="0"/>
          </a:p>
          <a:p>
            <a:endParaRPr lang="en-US" altLang="en-US" dirty="0" smtClean="0"/>
          </a:p>
          <a:p>
            <a:endParaRPr lang="en-US" alt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DF28B2-046C-48B0-B314-851E7E550D85}" type="slidenum">
              <a:rPr lang="en-US" altLang="en-US"/>
              <a:pPr eaLnBrk="1" hangingPunct="1"/>
              <a:t>10</a:t>
            </a:fld>
            <a:endParaRPr lang="en-US" altLang="en-US"/>
          </a:p>
        </p:txBody>
      </p:sp>
    </p:spTree>
    <p:extLst>
      <p:ext uri="{BB962C8B-B14F-4D97-AF65-F5344CB8AC3E}">
        <p14:creationId xmlns:p14="http://schemas.microsoft.com/office/powerpoint/2010/main" val="322283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 simple example of encryption, let’s use a cipher that would use the characters of the alphabet, but would shift the characters a specific number (x), to the left or right (y).  The x and y values are called keys.  Lots of people could use the same algorithm, or cipher, of shifting characters of the alphabet, but what would make each specific cipher different is the number of characters we shift, and in which direction we shift them.  If we chose to shift all characters three to the right the plaintext of hospital would be encrypted to KRVSLWDO.  If anyone intercepted this data, he would not know what it was.  If we shifted four characters to the left, then hospital would be encrypted as DKOLEPWH.  The same cipher with different keys will create different ciphertext.  </a:t>
            </a:r>
          </a:p>
          <a:p>
            <a:endParaRPr lang="en-US" altLang="en-US" smtClean="0"/>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CBE835-B877-4440-BC87-7E21D249E880}" type="slidenum">
              <a:rPr lang="en-US" altLang="en-US"/>
              <a:pPr eaLnBrk="1" hangingPunct="1"/>
              <a:t>11</a:t>
            </a:fld>
            <a:endParaRPr lang="en-US" altLang="en-US"/>
          </a:p>
        </p:txBody>
      </p:sp>
    </p:spTree>
    <p:extLst>
      <p:ext uri="{BB962C8B-B14F-4D97-AF65-F5344CB8AC3E}">
        <p14:creationId xmlns:p14="http://schemas.microsoft.com/office/powerpoint/2010/main" val="254916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example on the previous slide was an example of symmetric encryption – the same key was used to encrypt and decrypt.  Symmetric encryption is also referred to as shared key encryption.  Asymmetric key encryption uses two keys: One to encrypt the data, and another to decrypt.  Typically the key to encrypt, called the public key, is made available so that anyone can send an encrypted message to the receiver.  The receiver is the only one with the private key that is used to decrypt the ciphertext.   </a:t>
            </a:r>
          </a:p>
          <a:p>
            <a:endParaRPr lang="en-US" altLang="en-US" smtClean="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739D9D-32D6-4B0B-9CBD-862F08F09F45}" type="slidenum">
              <a:rPr lang="en-US" altLang="en-US"/>
              <a:pPr eaLnBrk="1" hangingPunct="1"/>
              <a:t>12</a:t>
            </a:fld>
            <a:endParaRPr lang="en-US" altLang="en-US"/>
          </a:p>
        </p:txBody>
      </p:sp>
    </p:spTree>
    <p:extLst>
      <p:ext uri="{BB962C8B-B14F-4D97-AF65-F5344CB8AC3E}">
        <p14:creationId xmlns:p14="http://schemas.microsoft.com/office/powerpoint/2010/main" val="68710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hash or hash value is a number that is generated based on the data that is being sent.  If there is any alteration to the data, then the hash value will change.  A sender runs a program to create a hash value, and encrypts the hash value along with the data, and sends it to the receiver.  The receiver unencrypts the data and hash, creates a hash value for the received data, and should receive the same hash value as the sender.  If not, the data has been altered in some way: its integrity has been compromised.  </a:t>
            </a:r>
          </a:p>
          <a:p>
            <a:endParaRPr lang="en-US" altLang="en-US" smtClean="0"/>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A5BCC4-4A77-45F1-BCA8-0509FD7BA61A}" type="slidenum">
              <a:rPr lang="en-US" altLang="en-US"/>
              <a:pPr eaLnBrk="1" hangingPunct="1"/>
              <a:t>13</a:t>
            </a:fld>
            <a:endParaRPr lang="en-US" altLang="en-US"/>
          </a:p>
        </p:txBody>
      </p:sp>
    </p:spTree>
    <p:extLst>
      <p:ext uri="{BB962C8B-B14F-4D97-AF65-F5344CB8AC3E}">
        <p14:creationId xmlns:p14="http://schemas.microsoft.com/office/powerpoint/2010/main" val="2262509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Availability means that the system or data is available when needed.  If someone defaces a website that website is no longer available.  While a user could still access the page, the page’s integrity has been compromised, and the information they want to receive from that site is no longer available.   Availability is important in a patient’s care.  For example, if a patient comes into the ER, it is important that the physician can very quickly obtain his medical records, so that the physician has all the information needed to treat the patient. </a:t>
            </a:r>
          </a:p>
          <a:p>
            <a:endParaRPr lang="en-US" altLang="en-US" smtClean="0"/>
          </a:p>
          <a:p>
            <a:r>
              <a:rPr lang="en-US" altLang="en-US" smtClean="0"/>
              <a:t>One thing that can be done to help ensure availability is to create fault-tolerant systems and infrastructures.  Fault-tolerant computer systems would be ones that have redundant components such as fans, processors, or RAID (redundant array of inexpensive disks).  If one component fails, the other one still remains so that the system doesn’t stop working.  The Internet is an excellent example of fault-tolerant infrastructures.  There are multiple pathways between different networks on the Internet.  From your school’s network or LAN (local area network), and the server that hosts www.amazon.com, there are multiple routes or paths data can take.  If one route goes down another route will automatically be taken.  </a:t>
            </a:r>
          </a:p>
          <a:p>
            <a:endParaRPr lang="en-US" altLang="en-US" smtClean="0"/>
          </a:p>
          <a:p>
            <a:r>
              <a:rPr lang="en-US" altLang="en-US" smtClean="0"/>
              <a:t>Denial of service (DoS) attacks can make systems unavailable.  DoS attacks are when a target system is so busy responding to bogus requests from other systems that it is unable to perform the work it is supposed to do.  For example, many machines can ping www.amazon.com at the same time, and the server for Amazon would be so busy responding to those pings that it could not respond to users’ searches for books on Amazon.  The system itself is not down, but is unavailable to do the job it is supposed to do.  </a:t>
            </a:r>
          </a:p>
          <a:p>
            <a:endParaRPr lang="en-US" altLang="en-US" smtClean="0"/>
          </a:p>
          <a:p>
            <a:endParaRPr lang="en-US" altLang="en-US" smtClean="0"/>
          </a:p>
          <a:p>
            <a:endParaRPr lang="en-US" altLang="en-US" smtClean="0"/>
          </a:p>
          <a:p>
            <a:endParaRPr lang="en-US" altLang="en-US"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CAF6FD-BF15-434F-B5F5-85492DCC06F0}" type="slidenum">
              <a:rPr lang="en-US" altLang="en-US"/>
              <a:pPr eaLnBrk="1" hangingPunct="1"/>
              <a:t>14</a:t>
            </a:fld>
            <a:endParaRPr lang="en-US" altLang="en-US"/>
          </a:p>
        </p:txBody>
      </p:sp>
    </p:spTree>
    <p:extLst>
      <p:ext uri="{BB962C8B-B14F-4D97-AF65-F5344CB8AC3E}">
        <p14:creationId xmlns:p14="http://schemas.microsoft.com/office/powerpoint/2010/main" val="406939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Accountability is the process of holding a person or entity responsible for his actions. In order to have accountability, a system must identify users and maintain an audit trail of actions.  For example, if someone has access to drugs at the hospital, there has to be a way to see who accessed the drugs, and what he did.  We need to know that Nurse Betty opened the medicine cabinet at 9:30 pm on September 20, 2010 and took Vicodin to give to patient Al Jones.  We also need to go back and make sure that the doctor actually prescribed the Vicodin for Al Jones.  </a:t>
            </a:r>
          </a:p>
          <a:p>
            <a:endParaRPr lang="en-US" altLang="en-US" smtClean="0"/>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587275-E738-44E4-A7E0-06550ECCCAA7}" type="slidenum">
              <a:rPr lang="en-US" altLang="en-US"/>
              <a:pPr eaLnBrk="1" hangingPunct="1"/>
              <a:t>15</a:t>
            </a:fld>
            <a:endParaRPr lang="en-US" altLang="en-US"/>
          </a:p>
        </p:txBody>
      </p:sp>
    </p:spTree>
    <p:extLst>
      <p:ext uri="{BB962C8B-B14F-4D97-AF65-F5344CB8AC3E}">
        <p14:creationId xmlns:p14="http://schemas.microsoft.com/office/powerpoint/2010/main" val="38818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Nonrepudiation provides proof that a certain action has taken place, or that something or someone is what it claims to be.  If I want to know who you are, I will ask you for a driver’s license.  I believe that my state’s driver’s license bureau uses enough security measures and checks to make sure that an individual is who he says he is before the license bureau gives him a license, so therefore, I trust the license and will use it as a form of ID.  However, I don’t believe that your local library puts you through a thorough check before issuing you a library card, so I will not accept a library card as proof of identity.  </a:t>
            </a:r>
          </a:p>
          <a:p>
            <a:endParaRPr lang="en-US" altLang="en-US" smtClean="0"/>
          </a:p>
          <a:p>
            <a:r>
              <a:rPr lang="en-US" altLang="en-US" smtClean="0"/>
              <a:t>In information systems, the way we identify the origin of data is through a digital signature.  Digital signatures are created by using private key encryption.  Only the originator has the key, so the data couldn’t have been created by anyone else.   Return receipts are used for delivery of data.  They ensure that the data is delivered to the intended recipient.   Nonrepudiation stops someone from saying that he didn’t do that, or he didn’t receive information.   There are other methods that can be used for nonrepudiation.  For example, let’s go back to Nurse Betty and the medicine cabinet: Let’s say that in order for Nurse Betty to access the drug cabinet, she must do a fingerprint scan.  There is no way that Betty can deny that she was the one that accessed the cabinet, because she is the only one who has that fingerprint.  </a:t>
            </a:r>
          </a:p>
          <a:p>
            <a:endParaRPr lang="en-US" altLang="en-US" smtClean="0"/>
          </a:p>
          <a:p>
            <a:endParaRPr lang="en-US" altLang="en-US" smtClean="0"/>
          </a:p>
          <a:p>
            <a:endParaRPr lang="en-US" altLang="en-US" smtClean="0"/>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98CFC3-8489-4CF2-863B-F40F902D92EE}" type="slidenum">
              <a:rPr lang="en-US" altLang="en-US"/>
              <a:pPr eaLnBrk="1" hangingPunct="1"/>
              <a:t>16</a:t>
            </a:fld>
            <a:endParaRPr lang="en-US" altLang="en-US"/>
          </a:p>
        </p:txBody>
      </p:sp>
    </p:spTree>
    <p:extLst>
      <p:ext uri="{BB962C8B-B14F-4D97-AF65-F5344CB8AC3E}">
        <p14:creationId xmlns:p14="http://schemas.microsoft.com/office/powerpoint/2010/main" val="285768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Public Key Infrastructure (PKI) is the hardware, software, and procedures needed to manage certificates.  Certificates are used to bind a public key with a person, an organization, his address, contact information, and other relevant information.  Certificates are used to verify the identity of the source.  Certificates are issued by certificate authorities (CA).  Before a source receives a certificate it must undergo a review process by a registration authority (RA).  The registration authority investigates the source and makes sure that it is who it says it is.  It’s kind of like a background check.  Once the source has been verified by the RA, the RA will let the CA know that it is ok to issue a certificate to the source.  The certificate is valid for a given period of time, and after that time, a source must apply for a new certificate.   If a source’s key has been compromised, then the certificate can be revoked.  The certificate would be placed on a certificate revocation list (CRL).  If a certificate has expired or is on the CRL, web browsers and other software would provide a warning message to the user before allowing a webpage to be viewed or software delivered.</a:t>
            </a:r>
          </a:p>
          <a:p>
            <a:endParaRPr lang="en-US" altLang="en-US" smtClean="0"/>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C8D1B1-93A8-4F27-8D75-FB969D91BBE5}" type="slidenum">
              <a:rPr lang="en-US" altLang="en-US"/>
              <a:pPr eaLnBrk="1" hangingPunct="1"/>
              <a:t>17</a:t>
            </a:fld>
            <a:endParaRPr lang="en-US" altLang="en-US"/>
          </a:p>
        </p:txBody>
      </p:sp>
    </p:spTree>
    <p:extLst>
      <p:ext uri="{BB962C8B-B14F-4D97-AF65-F5344CB8AC3E}">
        <p14:creationId xmlns:p14="http://schemas.microsoft.com/office/powerpoint/2010/main" val="33516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 webpage browser you will know there is a certificate when the URL has HTTPS instead of HTTP.  HTTPS uses SSL (Secure Socket Layer) which means that the information being transmitted between the website and the client’s system is being encrypted.  Web browsers will also show a lock when there is a certificate.  This is a webpage for eBay.  Notice the HTTPS in the URL.</a:t>
            </a:r>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CA5351-4A26-4764-A579-841BD9C008B1}" type="slidenum">
              <a:rPr lang="en-US" altLang="en-US"/>
              <a:pPr eaLnBrk="1" hangingPunct="1"/>
              <a:t>18</a:t>
            </a:fld>
            <a:endParaRPr lang="en-US" altLang="en-US"/>
          </a:p>
        </p:txBody>
      </p:sp>
    </p:spTree>
    <p:extLst>
      <p:ext uri="{BB962C8B-B14F-4D97-AF65-F5344CB8AC3E}">
        <p14:creationId xmlns:p14="http://schemas.microsoft.com/office/powerpoint/2010/main" val="123153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you click on the lock in the webpage browser you can see information about the certificate. This certificate was issued to eBay by Symantec. In the</a:t>
            </a:r>
            <a:r>
              <a:rPr lang="en-US" altLang="en-US" baseline="0" dirty="0" smtClean="0"/>
              <a:t> view certificate window, to the left in this graphic</a:t>
            </a:r>
            <a:r>
              <a:rPr lang="en-US" altLang="en-US" dirty="0" smtClean="0"/>
              <a:t> you will notice that this certificate was issued on 3/8/2016 and expires on 3/10/2018, so eBay needs to get a new certificate in March of 2018.  </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09336D-7411-45EC-A26F-61148E255147}" type="slidenum">
              <a:rPr lang="en-US" altLang="en-US"/>
              <a:pPr eaLnBrk="1" hangingPunct="1"/>
              <a:t>19</a:t>
            </a:fld>
            <a:endParaRPr lang="en-US" altLang="en-US"/>
          </a:p>
        </p:txBody>
      </p:sp>
    </p:spTree>
    <p:extLst>
      <p:ext uri="{BB962C8B-B14F-4D97-AF65-F5344CB8AC3E}">
        <p14:creationId xmlns:p14="http://schemas.microsoft.com/office/powerpoint/2010/main" val="352895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Objectives for lecture</a:t>
            </a:r>
            <a:r>
              <a:rPr lang="en-US" baseline="0" dirty="0" smtClean="0"/>
              <a:t> </a:t>
            </a:r>
            <a:r>
              <a:rPr lang="en-US" b="1" baseline="0" dirty="0" smtClean="0"/>
              <a:t>a</a:t>
            </a:r>
            <a:r>
              <a:rPr lang="en-US" b="0" baseline="0" dirty="0" smtClean="0"/>
              <a:t> of</a:t>
            </a:r>
            <a:r>
              <a:rPr lang="en-US" dirty="0" smtClean="0"/>
              <a:t> </a:t>
            </a:r>
            <a:r>
              <a:rPr lang="en-US" b="1" dirty="0" smtClean="0"/>
              <a:t>Privacy, Confidentiality, and Security Issues and Standards</a:t>
            </a:r>
            <a:r>
              <a:rPr lang="en-US" dirty="0" smtClean="0"/>
              <a:t>, are to: </a:t>
            </a:r>
          </a:p>
          <a:p>
            <a:pPr>
              <a:defRPr/>
            </a:pPr>
            <a:endParaRPr lang="en-US" dirty="0" smtClean="0"/>
          </a:p>
          <a:p>
            <a:pPr marL="171450" indent="-171450">
              <a:spcBef>
                <a:spcPts val="0"/>
              </a:spcBef>
              <a:buFont typeface="Arial" pitchFamily="34" charset="0"/>
              <a:buChar char="•"/>
              <a:defRPr/>
            </a:pPr>
            <a:r>
              <a:rPr lang="en-US" dirty="0" smtClean="0"/>
              <a:t>Explain the concepts of privacy and confidentiality requirements and policies and learn how to implement the requirements,</a:t>
            </a:r>
            <a:r>
              <a:rPr lang="en-US" baseline="0" dirty="0" smtClean="0"/>
              <a:t> and</a:t>
            </a:r>
            <a:endParaRPr lang="en-US" dirty="0" smtClean="0"/>
          </a:p>
          <a:p>
            <a:pPr marL="171450" indent="-171450">
              <a:spcBef>
                <a:spcPts val="0"/>
              </a:spcBef>
              <a:buFont typeface="Arial" pitchFamily="34" charset="0"/>
              <a:buChar char="•"/>
              <a:defRPr/>
            </a:pPr>
            <a:r>
              <a:rPr lang="en-US" dirty="0" smtClean="0"/>
              <a:t>Describe how to secure data storage and transmission using data encryption, signatures, validation, non-repudiation, and integrity. (PKI, certificates, and security protocols).</a:t>
            </a:r>
          </a:p>
          <a:p>
            <a:pPr marL="171450" indent="-171450">
              <a:spcBef>
                <a:spcPts val="0"/>
              </a:spcBef>
              <a:buFont typeface="Arial" pitchFamily="34" charset="0"/>
              <a:buChar char="•"/>
              <a:defRPr/>
            </a:pPr>
            <a:endParaRPr lang="en-US" dirty="0" smtClean="0"/>
          </a:p>
          <a:p>
            <a:pPr>
              <a:spcBef>
                <a:spcPts val="0"/>
              </a:spcBef>
              <a:defRPr/>
            </a:pPr>
            <a:endParaRPr lang="en-US" dirty="0" smtClean="0"/>
          </a:p>
          <a:p>
            <a:pPr>
              <a:spcBef>
                <a:spcPts val="0"/>
              </a:spcBef>
              <a:defRPr/>
            </a:pPr>
            <a:endParaRPr lang="en-US" dirty="0" smtClean="0"/>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1C5ADB-C7C2-41C0-86E7-E8525EC7881D}" type="slidenum">
              <a:rPr lang="en-US" altLang="en-US"/>
              <a:pPr eaLnBrk="1" hangingPunct="1"/>
              <a:t>2</a:t>
            </a:fld>
            <a:endParaRPr lang="en-US" altLang="en-US"/>
          </a:p>
        </p:txBody>
      </p:sp>
    </p:spTree>
    <p:extLst>
      <p:ext uri="{BB962C8B-B14F-4D97-AF65-F5344CB8AC3E}">
        <p14:creationId xmlns:p14="http://schemas.microsoft.com/office/powerpoint/2010/main" val="233754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lecture </a:t>
            </a:r>
            <a:r>
              <a:rPr lang="en-US" altLang="en-US" b="1" dirty="0" smtClean="0"/>
              <a:t>a</a:t>
            </a:r>
            <a:r>
              <a:rPr lang="en-US" altLang="en-US" dirty="0" smtClean="0"/>
              <a:t> of </a:t>
            </a:r>
            <a:r>
              <a:rPr lang="en-US" altLang="en-US" b="1" dirty="0" smtClean="0"/>
              <a:t>Privacy, Confidentiality, and Security Issues and Standards</a:t>
            </a:r>
            <a:r>
              <a:rPr lang="en-US" altLang="en-US" dirty="0" smtClean="0"/>
              <a:t>. We have covered concepts of privacy and confidentiality and how to secure data.  </a:t>
            </a:r>
          </a:p>
          <a:p>
            <a:endParaRPr lang="en-US" altLang="en-US" dirty="0"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A5F364-F2E7-4F2C-A6E5-0957EC34C5E6}" type="slidenum">
              <a:rPr lang="en-US" altLang="en-US"/>
              <a:pPr eaLnBrk="1" hangingPunct="1"/>
              <a:t>20</a:t>
            </a:fld>
            <a:endParaRPr lang="en-US" altLang="en-US"/>
          </a:p>
        </p:txBody>
      </p:sp>
    </p:spTree>
    <p:extLst>
      <p:ext uri="{BB962C8B-B14F-4D97-AF65-F5344CB8AC3E}">
        <p14:creationId xmlns:p14="http://schemas.microsoft.com/office/powerpoint/2010/main" val="426338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1009A1-01E0-4286-A989-22DCAE328BC0}" type="slidenum">
              <a:rPr lang="en-US" altLang="en-US"/>
              <a:pPr eaLnBrk="1" hangingPunct="1"/>
              <a:t>21</a:t>
            </a:fld>
            <a:endParaRPr lang="en-US" altLang="en-US"/>
          </a:p>
        </p:txBody>
      </p:sp>
    </p:spTree>
    <p:extLst>
      <p:ext uri="{BB962C8B-B14F-4D97-AF65-F5344CB8AC3E}">
        <p14:creationId xmlns:p14="http://schemas.microsoft.com/office/powerpoint/2010/main" val="13559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22</a:t>
            </a:fld>
            <a:endParaRPr lang="en-US" altLang="en-US" dirty="0"/>
          </a:p>
        </p:txBody>
      </p:sp>
    </p:spTree>
    <p:extLst>
      <p:ext uri="{BB962C8B-B14F-4D97-AF65-F5344CB8AC3E}">
        <p14:creationId xmlns:p14="http://schemas.microsoft.com/office/powerpoint/2010/main" val="301896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Security is defined by the Merriam-Webster Dictionary as the quality or state of being secure, freedom from danger, freedom from fear or anxiety, and measures taken to guard against espionage or sabotage, crime, attack, or escape.</a:t>
            </a:r>
          </a:p>
        </p:txBody>
      </p:sp>
      <p:sp>
        <p:nvSpPr>
          <p:cNvPr id="286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F0E7FD-2E26-4FE8-8633-9A46D21E1A34}" type="slidenum">
              <a:rPr lang="en-US" altLang="en-US"/>
              <a:pPr eaLnBrk="1" hangingPunct="1"/>
              <a:t>3</a:t>
            </a:fld>
            <a:endParaRPr lang="en-US" altLang="en-US"/>
          </a:p>
        </p:txBody>
      </p:sp>
    </p:spTree>
    <p:extLst>
      <p:ext uri="{BB962C8B-B14F-4D97-AF65-F5344CB8AC3E}">
        <p14:creationId xmlns:p14="http://schemas.microsoft.com/office/powerpoint/2010/main" val="83776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Information security is protecting information and information systems (including computers, computing devices and networks) from unauthorized access, unauthorized use, unauthorized alterations, unauthorized interruptions and devastation.  </a:t>
            </a:r>
          </a:p>
          <a:p>
            <a:endParaRPr lang="en-US" altLang="en-US" smtClean="0"/>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4757BC-182E-4791-8DAD-73322A7E8EAE}" type="slidenum">
              <a:rPr lang="en-US" altLang="en-US"/>
              <a:pPr eaLnBrk="1" hangingPunct="1"/>
              <a:t>4</a:t>
            </a:fld>
            <a:endParaRPr lang="en-US" altLang="en-US"/>
          </a:p>
        </p:txBody>
      </p:sp>
    </p:spTree>
    <p:extLst>
      <p:ext uri="{BB962C8B-B14F-4D97-AF65-F5344CB8AC3E}">
        <p14:creationId xmlns:p14="http://schemas.microsoft.com/office/powerpoint/2010/main" val="236838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five key concepts to understand when talking about information security.  They are: confidentiality, integrity, availability, accountability, and nonrepudiation.  Confidentiality, integrity and availability are commonly referred to as the CIA of security.  </a:t>
            </a:r>
          </a:p>
          <a:p>
            <a:endParaRPr lang="en-US" altLang="en-US" smtClean="0"/>
          </a:p>
        </p:txBody>
      </p:sp>
      <p:sp>
        <p:nvSpPr>
          <p:cNvPr id="307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335FF0-F8E0-4218-99C5-72C68538D365}" type="slidenum">
              <a:rPr lang="en-US" altLang="en-US"/>
              <a:pPr eaLnBrk="1" hangingPunct="1"/>
              <a:t>5</a:t>
            </a:fld>
            <a:endParaRPr lang="en-US" altLang="en-US"/>
          </a:p>
        </p:txBody>
      </p:sp>
    </p:spTree>
    <p:extLst>
      <p:ext uri="{BB962C8B-B14F-4D97-AF65-F5344CB8AC3E}">
        <p14:creationId xmlns:p14="http://schemas.microsoft.com/office/powerpoint/2010/main" val="277680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Confidentiality is making sure that only authorized individuals have access to information.  For example, in a doctor’s office, a nurse may have access to a patient’s records which contain the patient’s age, weight, past and present medical conditions, and medications the individual is taking.  The receptionist in the doctor’s office should not have access to that information.  She does not need any of that information to do her job, for example, scheduling an appointment for the patient. Confidentiality is also making sure that individuals with that access keep the information private, and do not share with others.  The nurse is not allowed to share any of the information in the patient’s medical record, or anything that is said or done during the appointment, with the receptionist or any other individual.  That information must be kept private. There are Federal and State laws in place to protect patient confidentiality, and to punish those who abuse confidentiality.</a:t>
            </a:r>
          </a:p>
          <a:p>
            <a:endParaRPr lang="en-US" altLang="en-US" smtClean="0"/>
          </a:p>
        </p:txBody>
      </p:sp>
      <p:sp>
        <p:nvSpPr>
          <p:cNvPr id="31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DDCBE0-9A7C-46DA-B186-B34C6A9C6BB7}" type="slidenum">
              <a:rPr lang="en-US" altLang="en-US"/>
              <a:pPr eaLnBrk="1" hangingPunct="1"/>
              <a:t>6</a:t>
            </a:fld>
            <a:endParaRPr lang="en-US" altLang="en-US"/>
          </a:p>
        </p:txBody>
      </p:sp>
    </p:spTree>
    <p:extLst>
      <p:ext uri="{BB962C8B-B14F-4D97-AF65-F5344CB8AC3E}">
        <p14:creationId xmlns:p14="http://schemas.microsoft.com/office/powerpoint/2010/main" val="9829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of those federal laws is The Health Insurance Portability and Accountability Act (HIPAA) of 1996.  It protects health insurance coverage for workers and their families when they change -- or lose -- their jobs, and requires the establishment of national standards for electronic health care transactions and national identifiers for providers, health insurance plans, and employers.</a:t>
            </a:r>
          </a:p>
          <a:p>
            <a:endParaRPr lang="en-US" altLang="en-US" smtClean="0"/>
          </a:p>
        </p:txBody>
      </p:sp>
      <p:sp>
        <p:nvSpPr>
          <p:cNvPr id="32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D81666-5A87-4A96-8FBE-3446D13A8A8E}" type="slidenum">
              <a:rPr lang="en-US" altLang="en-US"/>
              <a:pPr eaLnBrk="1" hangingPunct="1"/>
              <a:t>7</a:t>
            </a:fld>
            <a:endParaRPr lang="en-US" altLang="en-US"/>
          </a:p>
        </p:txBody>
      </p:sp>
    </p:spTree>
    <p:extLst>
      <p:ext uri="{BB962C8B-B14F-4D97-AF65-F5344CB8AC3E}">
        <p14:creationId xmlns:p14="http://schemas.microsoft.com/office/powerpoint/2010/main" val="267837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also addresses the security and privacy of health data, and encourages the widespread use of electronic data interchange (EDI) in the U.S. health care system. HIPAA gives you rights over your health information, and sets rules and limits on who can look at, and receive, your health information. The rules apply to all forms of individuals' protected health information: whether electronic, written, or oral.</a:t>
            </a:r>
          </a:p>
          <a:p>
            <a:endParaRPr lang="en-US" altLang="en-US" smtClean="0"/>
          </a:p>
        </p:txBody>
      </p:sp>
      <p:sp>
        <p:nvSpPr>
          <p:cNvPr id="337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91588-E484-4B5A-9990-3250A491A704}" type="slidenum">
              <a:rPr lang="en-US" altLang="en-US"/>
              <a:pPr eaLnBrk="1" hangingPunct="1"/>
              <a:t>8</a:t>
            </a:fld>
            <a:endParaRPr lang="en-US" altLang="en-US"/>
          </a:p>
        </p:txBody>
      </p:sp>
    </p:spTree>
    <p:extLst>
      <p:ext uri="{BB962C8B-B14F-4D97-AF65-F5344CB8AC3E}">
        <p14:creationId xmlns:p14="http://schemas.microsoft.com/office/powerpoint/2010/main" val="369771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Integrity means that the data on a system is the same as the data from the original source.  The data has not been altered or destroyed.  For example, if a nurse writes in a patient’s chart that a child weighs 15 pounds, but when putting it in the computer they accidentally enter 25 pounds, the integrity of the data has been compromised.  The data was altered.  This could have a significant effect on the patient’s treatment.  The 10 pound difference could make a difference in a dosage of medicine.   </a:t>
            </a:r>
          </a:p>
          <a:p>
            <a:endParaRPr lang="en-US" altLang="en-US" smtClean="0"/>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19C73-3BB0-41E7-B95C-55FF1A13AE38}" type="slidenum">
              <a:rPr lang="en-US" altLang="en-US"/>
              <a:pPr eaLnBrk="1" hangingPunct="1"/>
              <a:t>9</a:t>
            </a:fld>
            <a:endParaRPr lang="en-US" altLang="en-US"/>
          </a:p>
        </p:txBody>
      </p:sp>
    </p:spTree>
    <p:extLst>
      <p:ext uri="{BB962C8B-B14F-4D97-AF65-F5344CB8AC3E}">
        <p14:creationId xmlns:p14="http://schemas.microsoft.com/office/powerpoint/2010/main" val="2003956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30026894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258306AC-0C27-4DD3-9165-684FC08B5975}" type="slidenum">
              <a:rPr lang="en-US" altLang="en-US" smtClean="0"/>
              <a:pPr/>
              <a:t>‹#›</a:t>
            </a:fld>
            <a:endParaRPr lang="en-US" altLang="en-US"/>
          </a:p>
        </p:txBody>
      </p:sp>
    </p:spTree>
    <p:extLst>
      <p:ext uri="{BB962C8B-B14F-4D97-AF65-F5344CB8AC3E}">
        <p14:creationId xmlns:p14="http://schemas.microsoft.com/office/powerpoint/2010/main" val="2711273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AA791F11-3ED7-4001-B104-F28782964F65}"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27541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smtClean="0"/>
              <a:t>Click to edit Master text styles</a:t>
            </a:r>
          </a:p>
        </p:txBody>
      </p:sp>
    </p:spTree>
    <p:extLst>
      <p:ext uri="{BB962C8B-B14F-4D97-AF65-F5344CB8AC3E}">
        <p14:creationId xmlns:p14="http://schemas.microsoft.com/office/powerpoint/2010/main" val="166787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5"/>
          </p:nvPr>
        </p:nvSpPr>
        <p:spPr/>
        <p:txBody>
          <a:bodyPr/>
          <a:lstStyle>
            <a:lvl1pPr>
              <a:defRPr/>
            </a:lvl1pPr>
          </a:lstStyle>
          <a:p>
            <a:fld id="{99D82A50-E5C9-498C-A59C-A502542F07A0}" type="slidenum">
              <a:rPr lang="en-US" altLang="en-US"/>
              <a:pPr/>
              <a:t>‹#›</a:t>
            </a:fld>
            <a:endParaRPr lang="en-US" altLang="en-US"/>
          </a:p>
        </p:txBody>
      </p:sp>
      <p:sp>
        <p:nvSpPr>
          <p:cNvPr id="5" name="Date Placeholder 4"/>
          <p:cNvSpPr>
            <a:spLocks noGrp="1"/>
          </p:cNvSpPr>
          <p:nvPr>
            <p:ph type="dt" sz="half" idx="16"/>
          </p:nvPr>
        </p:nvSpPr>
        <p:spPr/>
        <p:txBody>
          <a:bodyPr/>
          <a:lstStyle>
            <a:lvl1pPr>
              <a:defRPr/>
            </a:lvl1pPr>
          </a:lstStyle>
          <a:p>
            <a:pPr>
              <a:defRPr/>
            </a:pPr>
            <a:r>
              <a:rPr lang="en-US" smtClean="0"/>
              <a:t>Health IT Workforce Curriculum                                         Version 3.0/Spring 2012 </a:t>
            </a:r>
            <a:endParaRPr lang="en-US"/>
          </a:p>
        </p:txBody>
      </p:sp>
      <p:sp>
        <p:nvSpPr>
          <p:cNvPr id="6" name="Footer Placeholder 5"/>
          <p:cNvSpPr>
            <a:spLocks noGrp="1"/>
          </p:cNvSpPr>
          <p:nvPr>
            <p:ph type="ftr" sz="quarter" idx="17"/>
          </p:nvPr>
        </p:nvSpPr>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37632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 by side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447800"/>
            <a:ext cx="8229600" cy="4648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7"/>
          <p:cNvSpPr>
            <a:spLocks noGrp="1"/>
          </p:cNvSpPr>
          <p:nvPr>
            <p:ph sz="quarter" idx="18"/>
          </p:nvPr>
        </p:nvSpPr>
        <p:spPr>
          <a:xfrm>
            <a:off x="4572000" y="1981200"/>
            <a:ext cx="4114800" cy="1981200"/>
          </a:xfrm>
          <a:prstGeom prst="rect">
            <a:avLst/>
          </a:prstGeom>
        </p:spPr>
        <p:txBody>
          <a:bodyPr/>
          <a:lstStyle>
            <a:lvl1pPr>
              <a:buNone/>
              <a:defRPr sz="2800"/>
            </a:lvl1pPr>
          </a:lstStyle>
          <a:p>
            <a:pPr lvl="0"/>
            <a:r>
              <a:rPr lang="en-US" smtClean="0"/>
              <a:t>Click to edit Master text styles</a:t>
            </a:r>
          </a:p>
        </p:txBody>
      </p:sp>
      <p:sp>
        <p:nvSpPr>
          <p:cNvPr id="11" name="Content Placeholder 7"/>
          <p:cNvSpPr>
            <a:spLocks noGrp="1"/>
          </p:cNvSpPr>
          <p:nvPr>
            <p:ph sz="quarter" idx="23"/>
          </p:nvPr>
        </p:nvSpPr>
        <p:spPr>
          <a:xfrm>
            <a:off x="4572000" y="3962400"/>
            <a:ext cx="4114800" cy="457200"/>
          </a:xfrm>
          <a:prstGeom prst="rect">
            <a:avLst/>
          </a:prstGeom>
        </p:spPr>
        <p:txBody>
          <a:bodyPr/>
          <a:lstStyle>
            <a:lvl1pPr>
              <a:buNone/>
              <a:defRPr sz="1200"/>
            </a:lvl1pPr>
          </a:lstStyle>
          <a:p>
            <a:pPr lvl="0"/>
            <a:r>
              <a:rPr lang="en-US" dirty="0" smtClean="0"/>
              <a:t>Click to edit Master text styles</a:t>
            </a:r>
          </a:p>
        </p:txBody>
      </p:sp>
      <p:sp>
        <p:nvSpPr>
          <p:cNvPr id="6" name="Slide Number Placeholder 5"/>
          <p:cNvSpPr>
            <a:spLocks noGrp="1"/>
          </p:cNvSpPr>
          <p:nvPr>
            <p:ph type="sldNum" sz="quarter" idx="24"/>
          </p:nvPr>
        </p:nvSpPr>
        <p:spPr/>
        <p:txBody>
          <a:bodyPr/>
          <a:lstStyle>
            <a:lvl1pPr>
              <a:defRPr/>
            </a:lvl1pPr>
          </a:lstStyle>
          <a:p>
            <a:fld id="{D890DB2B-7F71-43E3-8F45-3E1FED0A34F2}" type="slidenum">
              <a:rPr lang="en-US" altLang="en-US"/>
              <a:pPr/>
              <a:t>‹#›</a:t>
            </a:fld>
            <a:endParaRPr lang="en-US" altLang="en-US"/>
          </a:p>
        </p:txBody>
      </p:sp>
      <p:sp>
        <p:nvSpPr>
          <p:cNvPr id="9" name="Date Placeholder 4"/>
          <p:cNvSpPr>
            <a:spLocks noGrp="1"/>
          </p:cNvSpPr>
          <p:nvPr>
            <p:ph type="dt" sz="half" idx="25"/>
          </p:nvPr>
        </p:nvSpPr>
        <p:spPr/>
        <p:txBody>
          <a:bodyPr/>
          <a:lstStyle>
            <a:lvl1pPr>
              <a:defRPr/>
            </a:lvl1pPr>
          </a:lstStyle>
          <a:p>
            <a:pPr>
              <a:defRPr/>
            </a:pPr>
            <a:r>
              <a:rPr lang="en-US" smtClean="0"/>
              <a:t>Health IT Workforce Curriculum                                         Version 3.0/Spring 2012 </a:t>
            </a:r>
            <a:endParaRPr lang="en-US"/>
          </a:p>
        </p:txBody>
      </p:sp>
      <p:sp>
        <p:nvSpPr>
          <p:cNvPr id="10" name="Footer Placeholder 5"/>
          <p:cNvSpPr>
            <a:spLocks noGrp="1"/>
          </p:cNvSpPr>
          <p:nvPr>
            <p:ph type="ftr" sz="quarter" idx="26"/>
          </p:nvPr>
        </p:nvSpPr>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77194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dirty="0" smtClean="0"/>
              <a:t>Click to edit Master text styles</a:t>
            </a:r>
          </a:p>
          <a:p>
            <a:pPr lvl="1"/>
            <a:r>
              <a:rPr lang="en-US" dirty="0"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22"/>
          </p:nvPr>
        </p:nvSpPr>
        <p:spPr/>
        <p:txBody>
          <a:bodyPr/>
          <a:lstStyle>
            <a:lvl1pPr>
              <a:defRPr/>
            </a:lvl1pPr>
          </a:lstStyle>
          <a:p>
            <a:fld id="{7B25106E-3A8A-4283-BC81-590C7544FE5D}" type="slidenum">
              <a:rPr lang="en-US" altLang="en-US"/>
              <a:pPr/>
              <a:t>‹#›</a:t>
            </a:fld>
            <a:endParaRPr lang="en-US" altLang="en-US"/>
          </a:p>
        </p:txBody>
      </p:sp>
      <p:sp>
        <p:nvSpPr>
          <p:cNvPr id="7" name="Date Placeholder 4"/>
          <p:cNvSpPr>
            <a:spLocks noGrp="1"/>
          </p:cNvSpPr>
          <p:nvPr>
            <p:ph type="dt" sz="half" idx="23"/>
          </p:nvPr>
        </p:nvSpPr>
        <p:spPr/>
        <p:txBody>
          <a:bodyPr/>
          <a:lstStyle>
            <a:lvl1pPr>
              <a:defRPr/>
            </a:lvl1pPr>
          </a:lstStyle>
          <a:p>
            <a:pPr>
              <a:defRPr/>
            </a:pPr>
            <a:r>
              <a:rPr lang="en-US" smtClean="0"/>
              <a:t>Health IT Workforce Curriculum                                         Version 3.0/Spring 2012 </a:t>
            </a:r>
            <a:endParaRPr lang="en-US"/>
          </a:p>
        </p:txBody>
      </p:sp>
      <p:sp>
        <p:nvSpPr>
          <p:cNvPr id="11" name="Footer Placeholder 5"/>
          <p:cNvSpPr>
            <a:spLocks noGrp="1"/>
          </p:cNvSpPr>
          <p:nvPr>
            <p:ph type="ftr" sz="quarter" idx="24"/>
          </p:nvPr>
        </p:nvSpPr>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93185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4"/>
          <p:cNvSpPr>
            <a:spLocks noGrp="1"/>
          </p:cNvSpPr>
          <p:nvPr>
            <p:ph type="body" sz="quarter" idx="11"/>
          </p:nvPr>
        </p:nvSpPr>
        <p:spPr>
          <a:xfrm>
            <a:off x="457200" y="1984248"/>
            <a:ext cx="3962400" cy="4187952"/>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5"/>
          </p:nvPr>
        </p:nvSpPr>
        <p:spPr>
          <a:xfrm>
            <a:off x="4648200" y="1981200"/>
            <a:ext cx="3962400" cy="4191000"/>
          </a:xfrm>
          <a:prstGeom prst="rect">
            <a:avLst/>
          </a:prstGeom>
        </p:spPr>
        <p:txBody>
          <a:bodyPr/>
          <a:lstStyle>
            <a:lvl1pPr>
              <a:defRPr sz="2800" baseline="0"/>
            </a:lvl1pPr>
            <a:lvl2pPr>
              <a:defRPr sz="1800"/>
            </a:lvl2pPr>
          </a:lstStyle>
          <a:p>
            <a:pPr lvl="0"/>
            <a:r>
              <a:rPr lang="en-US" dirty="0" smtClean="0"/>
              <a:t>Click to edit Master text styles</a:t>
            </a:r>
          </a:p>
          <a:p>
            <a:pPr lvl="1"/>
            <a:r>
              <a:rPr lang="en-US" dirty="0" smtClean="0"/>
              <a:t>Second level</a:t>
            </a:r>
          </a:p>
        </p:txBody>
      </p:sp>
      <p:sp>
        <p:nvSpPr>
          <p:cNvPr id="5" name="Slide Number Placeholder 5"/>
          <p:cNvSpPr>
            <a:spLocks noGrp="1"/>
          </p:cNvSpPr>
          <p:nvPr>
            <p:ph type="sldNum" sz="quarter" idx="16"/>
          </p:nvPr>
        </p:nvSpPr>
        <p:spPr/>
        <p:txBody>
          <a:bodyPr/>
          <a:lstStyle>
            <a:lvl1pPr>
              <a:defRPr/>
            </a:lvl1pPr>
          </a:lstStyle>
          <a:p>
            <a:fld id="{8063E86D-1FE1-4ACA-A0D6-4352AD2B5226}" type="slidenum">
              <a:rPr lang="en-US" altLang="en-US"/>
              <a:pPr/>
              <a:t>‹#›</a:t>
            </a:fld>
            <a:endParaRPr lang="en-US" altLang="en-US"/>
          </a:p>
        </p:txBody>
      </p:sp>
      <p:sp>
        <p:nvSpPr>
          <p:cNvPr id="6" name="Date Placeholder 4"/>
          <p:cNvSpPr>
            <a:spLocks noGrp="1"/>
          </p:cNvSpPr>
          <p:nvPr>
            <p:ph type="dt" sz="half" idx="17"/>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9" name="Footer Placeholder 5"/>
          <p:cNvSpPr>
            <a:spLocks noGrp="1"/>
          </p:cNvSpPr>
          <p:nvPr>
            <p:ph type="ftr" sz="quarter" idx="18"/>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422140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Table, Figure layout">
    <p:spTree>
      <p:nvGrpSpPr>
        <p:cNvPr id="1" name=""/>
        <p:cNvGrpSpPr/>
        <p:nvPr/>
      </p:nvGrpSpPr>
      <p:grpSpPr>
        <a:xfrm>
          <a:off x="0" y="0"/>
          <a:ext cx="0" cy="0"/>
          <a:chOff x="0" y="0"/>
          <a:chExt cx="0" cy="0"/>
        </a:xfrm>
      </p:grpSpPr>
      <p:sp>
        <p:nvSpPr>
          <p:cNvPr id="4" name="Title 1"/>
          <p:cNvSpPr txBox="1">
            <a:spLocks/>
          </p:cNvSpPr>
          <p:nvPr/>
        </p:nvSpPr>
        <p:spPr>
          <a:xfrm>
            <a:off x="457200" y="5638800"/>
            <a:ext cx="8229600" cy="228600"/>
          </a:xfrm>
          <a:prstGeom prst="rect">
            <a:avLst/>
          </a:prstGeom>
        </p:spPr>
        <p:txBody>
          <a:bodyPr anchor="ctr"/>
          <a:lstStyle>
            <a:lvl1pPr>
              <a:defRPr sz="3600">
                <a:latin typeface="Verdana" pitchFamily="34" charset="0"/>
                <a:ea typeface="Verdana" pitchFamily="34" charset="0"/>
                <a:cs typeface="Verdana" pitchFamily="34" charset="0"/>
              </a:defRPr>
            </a:lvl1pPr>
          </a:lstStyle>
          <a:p>
            <a:pPr eaLnBrk="0" hangingPunct="0">
              <a:defRPr/>
            </a:pPr>
            <a:r>
              <a:rPr lang="en-US" sz="1200" dirty="0" smtClean="0">
                <a:latin typeface="+mj-lt"/>
              </a:rPr>
              <a:t>Click to edit Master title style</a:t>
            </a:r>
            <a:endParaRPr lang="en-US" sz="1200" dirty="0">
              <a:latin typeface="+mj-lt"/>
            </a:endParaRPr>
          </a:p>
        </p:txBody>
      </p:sp>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09800"/>
            <a:ext cx="8229600" cy="3048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xfrm>
            <a:off x="6858000" y="6356350"/>
            <a:ext cx="1828800" cy="365125"/>
          </a:xfrm>
        </p:spPr>
        <p:txBody>
          <a:bodyPr/>
          <a:lstStyle>
            <a:lvl1pPr>
              <a:defRPr/>
            </a:lvl1pPr>
          </a:lstStyle>
          <a:p>
            <a:fld id="{F5B21B7C-D813-4271-B40F-86802745670F}" type="slidenum">
              <a:rPr lang="en-US" altLang="en-US"/>
              <a:pPr/>
              <a:t>‹#›</a:t>
            </a:fld>
            <a:endParaRPr lang="en-US" altLang="en-US"/>
          </a:p>
        </p:txBody>
      </p:sp>
      <p:sp>
        <p:nvSpPr>
          <p:cNvPr id="6" name="Date Placeholder 4"/>
          <p:cNvSpPr>
            <a:spLocks noGrp="1"/>
          </p:cNvSpPr>
          <p:nvPr>
            <p:ph type="dt" sz="half" idx="16"/>
          </p:nvPr>
        </p:nvSpPr>
        <p:spPr>
          <a:xfrm>
            <a:off x="628650" y="6356351"/>
            <a:ext cx="20574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26326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4114800" cy="34259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sz="quarter" idx="18"/>
          </p:nvPr>
        </p:nvSpPr>
        <p:spPr>
          <a:xfrm>
            <a:off x="4572000" y="1981200"/>
            <a:ext cx="4114800" cy="3429000"/>
          </a:xfrm>
          <a:prstGeom prst="rect">
            <a:avLst/>
          </a:prstGeo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22"/>
          </p:nvPr>
        </p:nvSpPr>
        <p:spPr>
          <a:xfrm>
            <a:off x="457200" y="5410200"/>
            <a:ext cx="4114800" cy="609600"/>
          </a:xfrm>
          <a:prstGeom prst="rect">
            <a:avLst/>
          </a:prstGeom>
        </p:spPr>
        <p:txBody>
          <a:bodyPr/>
          <a:lstStyle>
            <a:lvl1pPr>
              <a:buNone/>
              <a:defRPr sz="1200"/>
            </a:lvl1pPr>
          </a:lstStyle>
          <a:p>
            <a:pPr lvl="0"/>
            <a:r>
              <a:rPr lang="en-US" dirty="0" smtClean="0"/>
              <a:t>Click to edit Master text styles</a:t>
            </a:r>
          </a:p>
        </p:txBody>
      </p:sp>
      <p:sp>
        <p:nvSpPr>
          <p:cNvPr id="11" name="Content Placeholder 7"/>
          <p:cNvSpPr>
            <a:spLocks noGrp="1"/>
          </p:cNvSpPr>
          <p:nvPr>
            <p:ph sz="quarter" idx="23"/>
          </p:nvPr>
        </p:nvSpPr>
        <p:spPr>
          <a:xfrm>
            <a:off x="4572000" y="5410200"/>
            <a:ext cx="4114800" cy="609600"/>
          </a:xfrm>
          <a:prstGeom prst="rect">
            <a:avLst/>
          </a:prstGeom>
        </p:spPr>
        <p:txBody>
          <a:bodyPr/>
          <a:lstStyle>
            <a:lvl1pPr>
              <a:buNone/>
              <a:defRPr sz="1200"/>
            </a:lvl1pPr>
          </a:lstStyle>
          <a:p>
            <a:pPr lvl="0"/>
            <a:r>
              <a:rPr lang="en-US" dirty="0" smtClean="0"/>
              <a:t>Click to edit Master text styles</a:t>
            </a:r>
          </a:p>
        </p:txBody>
      </p:sp>
      <p:sp>
        <p:nvSpPr>
          <p:cNvPr id="9" name="Slide Number Placeholder 5"/>
          <p:cNvSpPr>
            <a:spLocks noGrp="1"/>
          </p:cNvSpPr>
          <p:nvPr>
            <p:ph type="sldNum" sz="quarter" idx="24"/>
          </p:nvPr>
        </p:nvSpPr>
        <p:spPr/>
        <p:txBody>
          <a:bodyPr/>
          <a:lstStyle>
            <a:lvl1pPr>
              <a:defRPr/>
            </a:lvl1pPr>
          </a:lstStyle>
          <a:p>
            <a:fld id="{4DB4E36D-DAED-452F-ABE5-97B050B4089C}" type="slidenum">
              <a:rPr lang="en-US" altLang="en-US"/>
              <a:pPr/>
              <a:t>‹#›</a:t>
            </a:fld>
            <a:endParaRPr lang="en-US" altLang="en-US"/>
          </a:p>
        </p:txBody>
      </p:sp>
      <p:sp>
        <p:nvSpPr>
          <p:cNvPr id="12" name="Date Placeholder 4"/>
          <p:cNvSpPr>
            <a:spLocks noGrp="1"/>
          </p:cNvSpPr>
          <p:nvPr>
            <p:ph type="dt" sz="half" idx="25"/>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13" name="Footer Placeholder 5"/>
          <p:cNvSpPr>
            <a:spLocks noGrp="1"/>
          </p:cNvSpPr>
          <p:nvPr>
            <p:ph type="ftr" sz="quarter" idx="26"/>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3123687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_four with citation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447800"/>
            <a:ext cx="4114800" cy="17526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7" name="Content Placeholder 7"/>
          <p:cNvSpPr>
            <a:spLocks noGrp="1"/>
          </p:cNvSpPr>
          <p:nvPr>
            <p:ph sz="quarter" idx="18"/>
          </p:nvPr>
        </p:nvSpPr>
        <p:spPr>
          <a:xfrm>
            <a:off x="4572000" y="1447800"/>
            <a:ext cx="4114800" cy="17526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0" name="Content Placeholder 7"/>
          <p:cNvSpPr>
            <a:spLocks noGrp="1"/>
          </p:cNvSpPr>
          <p:nvPr>
            <p:ph sz="quarter" idx="22"/>
          </p:nvPr>
        </p:nvSpPr>
        <p:spPr>
          <a:xfrm>
            <a:off x="457200" y="3200400"/>
            <a:ext cx="4114800" cy="457200"/>
          </a:xfrm>
          <a:prstGeom prst="rect">
            <a:avLst/>
          </a:prstGeom>
        </p:spPr>
        <p:txBody>
          <a:bodyPr/>
          <a:lstStyle>
            <a:lvl1pPr>
              <a:buNone/>
              <a:defRPr sz="1200"/>
            </a:lvl1pPr>
          </a:lstStyle>
          <a:p>
            <a:pPr lvl="0"/>
            <a:r>
              <a:rPr lang="en-US" dirty="0" smtClean="0"/>
              <a:t>Click to edit Master text styles</a:t>
            </a:r>
          </a:p>
        </p:txBody>
      </p:sp>
      <p:sp>
        <p:nvSpPr>
          <p:cNvPr id="11" name="Content Placeholder 7"/>
          <p:cNvSpPr>
            <a:spLocks noGrp="1"/>
          </p:cNvSpPr>
          <p:nvPr>
            <p:ph sz="quarter" idx="23"/>
          </p:nvPr>
        </p:nvSpPr>
        <p:spPr>
          <a:xfrm>
            <a:off x="4572000" y="3200400"/>
            <a:ext cx="4114800" cy="457200"/>
          </a:xfrm>
          <a:prstGeom prst="rect">
            <a:avLst/>
          </a:prstGeom>
        </p:spPr>
        <p:txBody>
          <a:bodyPr/>
          <a:lstStyle>
            <a:lvl1pPr>
              <a:buNone/>
              <a:defRPr sz="1200"/>
            </a:lvl1pPr>
          </a:lstStyle>
          <a:p>
            <a:pPr lvl="0"/>
            <a:r>
              <a:rPr lang="en-US" dirty="0" smtClean="0"/>
              <a:t>Click to edit Master text styles</a:t>
            </a:r>
          </a:p>
        </p:txBody>
      </p:sp>
      <p:sp>
        <p:nvSpPr>
          <p:cNvPr id="12" name="Content Placeholder 7"/>
          <p:cNvSpPr>
            <a:spLocks noGrp="1"/>
          </p:cNvSpPr>
          <p:nvPr>
            <p:ph sz="quarter" idx="24"/>
          </p:nvPr>
        </p:nvSpPr>
        <p:spPr>
          <a:xfrm>
            <a:off x="457200" y="3886200"/>
            <a:ext cx="4114800" cy="18288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3" name="Content Placeholder 7"/>
          <p:cNvSpPr>
            <a:spLocks noGrp="1"/>
          </p:cNvSpPr>
          <p:nvPr>
            <p:ph sz="quarter" idx="25"/>
          </p:nvPr>
        </p:nvSpPr>
        <p:spPr>
          <a:xfrm>
            <a:off x="4572000" y="3886200"/>
            <a:ext cx="4114800" cy="1828800"/>
          </a:xfrm>
          <a:prstGeom prst="rect">
            <a:avLst/>
          </a:prstGeom>
        </p:spPr>
        <p:txBody>
          <a:bodyPr/>
          <a:lstStyle>
            <a:lvl1pPr>
              <a:defRPr sz="2000"/>
            </a:lvl1pPr>
            <a:lvl2pPr>
              <a:defRPr sz="1600"/>
            </a:lvl2pPr>
          </a:lstStyle>
          <a:p>
            <a:pPr lvl="0"/>
            <a:r>
              <a:rPr lang="en-US" dirty="0" smtClean="0"/>
              <a:t>Click to edit Master text styles</a:t>
            </a:r>
          </a:p>
          <a:p>
            <a:pPr lvl="1"/>
            <a:r>
              <a:rPr lang="en-US" dirty="0" smtClean="0"/>
              <a:t>Second level</a:t>
            </a:r>
          </a:p>
        </p:txBody>
      </p:sp>
      <p:sp>
        <p:nvSpPr>
          <p:cNvPr id="14" name="Content Placeholder 7"/>
          <p:cNvSpPr>
            <a:spLocks noGrp="1"/>
          </p:cNvSpPr>
          <p:nvPr>
            <p:ph sz="quarter" idx="26"/>
          </p:nvPr>
        </p:nvSpPr>
        <p:spPr>
          <a:xfrm>
            <a:off x="457200" y="5715000"/>
            <a:ext cx="4114800" cy="457200"/>
          </a:xfrm>
          <a:prstGeom prst="rect">
            <a:avLst/>
          </a:prstGeom>
        </p:spPr>
        <p:txBody>
          <a:bodyPr/>
          <a:lstStyle>
            <a:lvl1pPr>
              <a:buNone/>
              <a:defRPr sz="1200"/>
            </a:lvl1pPr>
          </a:lstStyle>
          <a:p>
            <a:pPr lvl="0"/>
            <a:r>
              <a:rPr lang="en-US" dirty="0" smtClean="0"/>
              <a:t>Click to edit Master text styles</a:t>
            </a:r>
          </a:p>
        </p:txBody>
      </p:sp>
      <p:sp>
        <p:nvSpPr>
          <p:cNvPr id="15" name="Content Placeholder 7"/>
          <p:cNvSpPr>
            <a:spLocks noGrp="1"/>
          </p:cNvSpPr>
          <p:nvPr>
            <p:ph sz="quarter" idx="27"/>
          </p:nvPr>
        </p:nvSpPr>
        <p:spPr>
          <a:xfrm>
            <a:off x="4572000" y="5715000"/>
            <a:ext cx="4114800" cy="457200"/>
          </a:xfrm>
          <a:prstGeom prst="rect">
            <a:avLst/>
          </a:prstGeom>
        </p:spPr>
        <p:txBody>
          <a:bodyPr/>
          <a:lstStyle>
            <a:lvl1pPr>
              <a:buNone/>
              <a:defRPr sz="1200"/>
            </a:lvl1pPr>
          </a:lstStyle>
          <a:p>
            <a:pPr lvl="0"/>
            <a:r>
              <a:rPr lang="en-US" dirty="0" smtClean="0"/>
              <a:t>Click to edit Master text styles</a:t>
            </a:r>
          </a:p>
        </p:txBody>
      </p:sp>
      <p:sp>
        <p:nvSpPr>
          <p:cNvPr id="16" name="Slide Number Placeholder 5"/>
          <p:cNvSpPr>
            <a:spLocks noGrp="1"/>
          </p:cNvSpPr>
          <p:nvPr>
            <p:ph type="sldNum" sz="quarter" idx="28"/>
          </p:nvPr>
        </p:nvSpPr>
        <p:spPr/>
        <p:txBody>
          <a:bodyPr/>
          <a:lstStyle>
            <a:lvl1pPr>
              <a:defRPr/>
            </a:lvl1pPr>
          </a:lstStyle>
          <a:p>
            <a:fld id="{8499224D-3C4A-4DA8-A93B-8E937A4DAD20}" type="slidenum">
              <a:rPr lang="en-US" altLang="en-US"/>
              <a:pPr/>
              <a:t>‹#›</a:t>
            </a:fld>
            <a:endParaRPr lang="en-US" altLang="en-US"/>
          </a:p>
        </p:txBody>
      </p:sp>
      <p:sp>
        <p:nvSpPr>
          <p:cNvPr id="17" name="Date Placeholder 4"/>
          <p:cNvSpPr>
            <a:spLocks noGrp="1"/>
          </p:cNvSpPr>
          <p:nvPr>
            <p:ph type="dt" sz="half" idx="29"/>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18" name="Footer Placeholder 5"/>
          <p:cNvSpPr>
            <a:spLocks noGrp="1"/>
          </p:cNvSpPr>
          <p:nvPr>
            <p:ph type="ftr" sz="quarter" idx="30"/>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344217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2034894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rtlCol="0">
            <a:normAutofit/>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5"/>
          <p:cNvSpPr>
            <a:spLocks noGrp="1"/>
          </p:cNvSpPr>
          <p:nvPr>
            <p:ph type="sldNum" sz="quarter" idx="16"/>
          </p:nvPr>
        </p:nvSpPr>
        <p:spPr/>
        <p:txBody>
          <a:bodyPr/>
          <a:lstStyle>
            <a:lvl1pPr>
              <a:defRPr/>
            </a:lvl1pPr>
          </a:lstStyle>
          <a:p>
            <a:fld id="{7233DF11-0FFF-40DA-AF74-0815EEBDB63E}" type="slidenum">
              <a:rPr lang="en-US" altLang="en-US"/>
              <a:pPr/>
              <a:t>‹#›</a:t>
            </a:fld>
            <a:endParaRPr lang="en-US" altLang="en-US"/>
          </a:p>
        </p:txBody>
      </p:sp>
      <p:sp>
        <p:nvSpPr>
          <p:cNvPr id="6" name="Date Placeholder 4"/>
          <p:cNvSpPr>
            <a:spLocks noGrp="1"/>
          </p:cNvSpPr>
          <p:nvPr>
            <p:ph type="dt" sz="half" idx="17"/>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8"/>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826666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rtlCol="0">
            <a:normAutofit/>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6" name="Slide Number Placeholder 5"/>
          <p:cNvSpPr>
            <a:spLocks noGrp="1"/>
          </p:cNvSpPr>
          <p:nvPr>
            <p:ph type="sldNum" sz="quarter" idx="16"/>
          </p:nvPr>
        </p:nvSpPr>
        <p:spPr/>
        <p:txBody>
          <a:bodyPr/>
          <a:lstStyle>
            <a:lvl1pPr>
              <a:defRPr/>
            </a:lvl1pPr>
          </a:lstStyle>
          <a:p>
            <a:fld id="{3894E1E2-4E9A-48F7-A4B8-7796E482DE97}" type="slidenum">
              <a:rPr lang="en-US" altLang="en-US"/>
              <a:pPr/>
              <a:t>‹#›</a:t>
            </a:fld>
            <a:endParaRPr lang="en-US" altLang="en-US"/>
          </a:p>
        </p:txBody>
      </p:sp>
      <p:sp>
        <p:nvSpPr>
          <p:cNvPr id="7" name="Date Placeholder 4"/>
          <p:cNvSpPr>
            <a:spLocks noGrp="1"/>
          </p:cNvSpPr>
          <p:nvPr>
            <p:ph type="dt" sz="half" idx="17"/>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9" name="Footer Placeholder 5"/>
          <p:cNvSpPr>
            <a:spLocks noGrp="1"/>
          </p:cNvSpPr>
          <p:nvPr>
            <p:ph type="ftr" sz="quarter" idx="18"/>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700089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rtlCol="0">
            <a:normAutofit/>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dirty="0" smtClean="0"/>
              <a:t>Click to edit Master text styles</a:t>
            </a:r>
          </a:p>
        </p:txBody>
      </p:sp>
      <p:sp>
        <p:nvSpPr>
          <p:cNvPr id="5" name="Slide Number Placeholder 5"/>
          <p:cNvSpPr>
            <a:spLocks noGrp="1"/>
          </p:cNvSpPr>
          <p:nvPr>
            <p:ph type="sldNum" sz="quarter" idx="16"/>
          </p:nvPr>
        </p:nvSpPr>
        <p:spPr/>
        <p:txBody>
          <a:bodyPr/>
          <a:lstStyle>
            <a:lvl1pPr>
              <a:defRPr/>
            </a:lvl1pPr>
          </a:lstStyle>
          <a:p>
            <a:fld id="{7DAE6525-4080-4EDD-B691-4AA857D8CCDF}" type="slidenum">
              <a:rPr lang="en-US" altLang="en-US"/>
              <a:pPr/>
              <a:t>‹#›</a:t>
            </a:fld>
            <a:endParaRPr lang="en-US" altLang="en-US"/>
          </a:p>
        </p:txBody>
      </p:sp>
      <p:sp>
        <p:nvSpPr>
          <p:cNvPr id="6" name="Date Placeholder 4"/>
          <p:cNvSpPr>
            <a:spLocks noGrp="1"/>
          </p:cNvSpPr>
          <p:nvPr>
            <p:ph type="dt" sz="half" idx="17"/>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8"/>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797230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2"/>
          </p:nvPr>
        </p:nvSpPr>
        <p:spPr/>
        <p:txBody>
          <a:bodyPr/>
          <a:lstStyle>
            <a:lvl1pPr>
              <a:defRPr/>
            </a:lvl1pPr>
          </a:lstStyle>
          <a:p>
            <a:fld id="{994FD312-2990-4555-A20B-B251995FD87D}" type="slidenum">
              <a:rPr lang="en-US" altLang="en-US"/>
              <a:pPr/>
              <a:t>‹#›</a:t>
            </a:fld>
            <a:endParaRPr lang="en-US" altLang="en-US"/>
          </a:p>
        </p:txBody>
      </p:sp>
      <p:sp>
        <p:nvSpPr>
          <p:cNvPr id="6" name="Date Placeholder 4"/>
          <p:cNvSpPr>
            <a:spLocks noGrp="1"/>
          </p:cNvSpPr>
          <p:nvPr>
            <p:ph type="dt" sz="half" idx="13"/>
          </p:nvPr>
        </p:nvSpPr>
        <p:spPr>
          <a:xfrm>
            <a:off x="628650" y="6356351"/>
            <a:ext cx="2057400" cy="365125"/>
          </a:xfrm>
          <a:prstGeom prst="rect">
            <a:avLst/>
          </a:prstGeom>
        </p:spPr>
        <p:txBody>
          <a:bodyPr/>
          <a:lstStyle>
            <a:lvl1pPr>
              <a:defRPr/>
            </a:lvl1pPr>
          </a:lstStyle>
          <a:p>
            <a:pPr>
              <a:defRPr/>
            </a:pPr>
            <a:r>
              <a:rPr lang="en-US" smtClean="0"/>
              <a:t>Health IT Workforce Curriculum                                         Version 3.0/Spring 2012 </a:t>
            </a:r>
            <a:endParaRPr lang="en-US"/>
          </a:p>
        </p:txBody>
      </p:sp>
      <p:sp>
        <p:nvSpPr>
          <p:cNvPr id="7" name="Footer Placeholder 5"/>
          <p:cNvSpPr>
            <a:spLocks noGrp="1"/>
          </p:cNvSpPr>
          <p:nvPr>
            <p:ph type="ftr" sz="quarter" idx="14"/>
          </p:nvPr>
        </p:nvSpPr>
        <p:spPr>
          <a:xfrm>
            <a:off x="3028950" y="6356351"/>
            <a:ext cx="3086100" cy="365125"/>
          </a:xfrm>
          <a:prstGeom prst="rect">
            <a:avLst/>
          </a:prstGeom>
        </p:spPr>
        <p:txBody>
          <a:bodyPr/>
          <a:lstStyle>
            <a:lvl1pPr>
              <a:defRPr/>
            </a:lvl1pPr>
          </a:lstStyle>
          <a:p>
            <a:pPr>
              <a:defRPr/>
            </a:pPr>
            <a:r>
              <a:rPr lang="en-US"/>
              <a:t>Networking and Health Information Exchange                                Privacy, Confidentiality, and Security Issues and Standards                            Lecture a</a:t>
            </a:r>
          </a:p>
        </p:txBody>
      </p:sp>
    </p:spTree>
    <p:extLst>
      <p:ext uri="{BB962C8B-B14F-4D97-AF65-F5344CB8AC3E}">
        <p14:creationId xmlns:p14="http://schemas.microsoft.com/office/powerpoint/2010/main" val="17942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4051844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19374349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10076427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35170834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2236978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1239224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538107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AA791F11-3ED7-4001-B104-F28782964F65}" type="slidenum">
              <a:rPr lang="en-US" altLang="en-US" smtClean="0"/>
              <a:pPr/>
              <a:t>‹#›</a:t>
            </a:fld>
            <a:endParaRPr lang="en-US" altLang="en-US"/>
          </a:p>
        </p:txBody>
      </p:sp>
    </p:spTree>
    <p:extLst>
      <p:ext uri="{BB962C8B-B14F-4D97-AF65-F5344CB8AC3E}">
        <p14:creationId xmlns:p14="http://schemas.microsoft.com/office/powerpoint/2010/main" val="3746858815"/>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496" r:id="rId16"/>
    <p:sldLayoutId id="2147484507" r:id="rId17"/>
    <p:sldLayoutId id="2147484498" r:id="rId18"/>
    <p:sldLayoutId id="2147484500" r:id="rId19"/>
    <p:sldLayoutId id="2147484501" r:id="rId20"/>
    <p:sldLayoutId id="2147484502" r:id="rId21"/>
    <p:sldLayoutId id="2147484503" r:id="rId22"/>
    <p:sldLayoutId id="2147484504" r:id="rId2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altLang="en-US" smtClean="0"/>
              <a:t>Networking and Health</a:t>
            </a:r>
            <a:br>
              <a:rPr lang="en-US" altLang="en-US" smtClean="0"/>
            </a:br>
            <a:r>
              <a:rPr lang="en-US" altLang="en-US" smtClean="0"/>
              <a:t> Information Exchange</a:t>
            </a:r>
          </a:p>
        </p:txBody>
      </p:sp>
      <p:sp>
        <p:nvSpPr>
          <p:cNvPr id="4100" name="Subtitle 2"/>
          <p:cNvSpPr>
            <a:spLocks noGrp="1"/>
          </p:cNvSpPr>
          <p:nvPr>
            <p:ph type="body" sz="half" idx="2"/>
          </p:nvPr>
        </p:nvSpPr>
        <p:spPr/>
        <p:txBody>
          <a:bodyPr/>
          <a:lstStyle/>
          <a:p>
            <a:r>
              <a:rPr lang="en-US" altLang="en-US" smtClean="0"/>
              <a:t>Privacy, Confidentiality, and Security Issues and Standards</a:t>
            </a:r>
          </a:p>
        </p:txBody>
      </p:sp>
      <p:sp>
        <p:nvSpPr>
          <p:cNvPr id="4098" name="Text Placeholder 3"/>
          <p:cNvSpPr>
            <a:spLocks noGrp="1"/>
          </p:cNvSpPr>
          <p:nvPr>
            <p:ph type="body" sz="quarter" idx="11"/>
          </p:nvPr>
        </p:nvSpPr>
        <p:spPr/>
        <p:txBody>
          <a:bodyPr/>
          <a:lstStyle/>
          <a:p>
            <a:r>
              <a:rPr lang="en-US" altLang="en-US" smtClean="0"/>
              <a:t>Lecture a</a:t>
            </a:r>
          </a:p>
        </p:txBody>
      </p:sp>
      <p:sp>
        <p:nvSpPr>
          <p:cNvPr id="4101" name="Rectangle 1"/>
          <p:cNvSpPr>
            <a:spLocks noGrp="1" noChangeArrowheads="1"/>
          </p:cNvSpPr>
          <p:nvPr>
            <p:ph type="body" sz="quarter" idx="12"/>
          </p:nvPr>
        </p:nvSpPr>
        <p:spPr/>
        <p:txBody>
          <a:bodyPr/>
          <a:lstStyle/>
          <a:p>
            <a:r>
              <a:rPr lang="en-US" dirty="0"/>
              <a:t>This material (</a:t>
            </a:r>
            <a:r>
              <a:rPr lang="en-US" altLang="en-US" dirty="0"/>
              <a:t>Comp 9 Unit </a:t>
            </a:r>
            <a:r>
              <a:rPr lang="en-US" altLang="en-US" dirty="0" smtClean="0"/>
              <a:t>9)</a:t>
            </a:r>
            <a:r>
              <a:rPr lang="en-US" dirty="0" smtClean="0"/>
              <a:t> </a:t>
            </a:r>
            <a:r>
              <a:rPr lang="en-US" dirty="0"/>
              <a:t>was developed by Duke University, funded by the Department of Health and Human Services, Office of the National Coordinator for Health Information Technology under Award Number </a:t>
            </a:r>
            <a:r>
              <a:rPr lang="en-US" altLang="en-US" dirty="0"/>
              <a:t>IU24OC000024</a:t>
            </a:r>
            <a:r>
              <a:rPr lang="en-US" dirty="0"/>
              <a:t>. This material was updated by Normandale Community College, funded under Award Number 90WT0003.</a:t>
            </a:r>
          </a:p>
          <a:p>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tooltip="Creative Commons Attribution-NonCommercial-ShareAlike 4.0 International License"/>
              </a:rPr>
              <a:t>http://creativecommons.org/licenses/by-nc-sa/4.0/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r>
              <a:rPr lang="en-US" altLang="en-US" smtClean="0"/>
              <a:t>Encryption</a:t>
            </a:r>
          </a:p>
        </p:txBody>
      </p:sp>
      <p:sp>
        <p:nvSpPr>
          <p:cNvPr id="13318" name="Content Placeholder 2"/>
          <p:cNvSpPr>
            <a:spLocks noGrp="1"/>
          </p:cNvSpPr>
          <p:nvPr>
            <p:ph sz="quarter" idx="14"/>
          </p:nvPr>
        </p:nvSpPr>
        <p:spPr/>
        <p:txBody>
          <a:bodyPr/>
          <a:lstStyle/>
          <a:p>
            <a:r>
              <a:rPr lang="en-US" altLang="en-US" smtClean="0"/>
              <a:t>Plaintext + Cipher = Ciphertext</a:t>
            </a:r>
          </a:p>
          <a:p>
            <a:endParaRPr lang="en-US" altLang="en-US" smtClean="0"/>
          </a:p>
        </p:txBody>
      </p:sp>
      <p:pic>
        <p:nvPicPr>
          <p:cNvPr id="1026" name="Picture 2" descr="Illustration shows an equation where an e-mail message is added to a &quot;key&quot; and equals an encrypted message&#10;Image 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383" y="2743200"/>
            <a:ext cx="70580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4F6E65-8968-41D8-9F9D-2B7A8FCBFBE8}"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p:txBody>
          <a:bodyPr/>
          <a:lstStyle/>
          <a:p>
            <a:r>
              <a:rPr lang="en-US" altLang="en-US" smtClean="0"/>
              <a:t>Example</a:t>
            </a:r>
          </a:p>
        </p:txBody>
      </p:sp>
      <p:sp>
        <p:nvSpPr>
          <p:cNvPr id="14342" name="Content Placeholder 2"/>
          <p:cNvSpPr>
            <a:spLocks noGrp="1"/>
          </p:cNvSpPr>
          <p:nvPr>
            <p:ph sz="quarter" idx="14"/>
          </p:nvPr>
        </p:nvSpPr>
        <p:spPr/>
        <p:txBody>
          <a:bodyPr/>
          <a:lstStyle/>
          <a:p>
            <a:r>
              <a:rPr lang="en-US" altLang="en-US" dirty="0" smtClean="0"/>
              <a:t>Cipher = Shift characters x amount to the y</a:t>
            </a:r>
          </a:p>
          <a:p>
            <a:r>
              <a:rPr lang="en-US" altLang="en-US" dirty="0" smtClean="0"/>
              <a:t>Plaintext = Hospital</a:t>
            </a:r>
          </a:p>
          <a:p>
            <a:endParaRPr lang="en-US" altLang="en-US" dirty="0" smtClean="0"/>
          </a:p>
          <a:p>
            <a:r>
              <a:rPr lang="en-US" altLang="en-US" dirty="0" smtClean="0"/>
              <a:t>X= 3, y = right</a:t>
            </a:r>
          </a:p>
          <a:p>
            <a:r>
              <a:rPr lang="en-US" altLang="en-US" dirty="0" err="1" smtClean="0"/>
              <a:t>Ciphertext</a:t>
            </a:r>
            <a:r>
              <a:rPr lang="en-US" altLang="en-US" dirty="0" smtClean="0"/>
              <a:t> = KRVSLWDO</a:t>
            </a:r>
          </a:p>
          <a:p>
            <a:endParaRPr lang="en-US" altLang="en-US" dirty="0" smtClean="0"/>
          </a:p>
          <a:p>
            <a:r>
              <a:rPr lang="en-US" altLang="en-US" dirty="0" smtClean="0"/>
              <a:t>X=4, y=left</a:t>
            </a:r>
          </a:p>
          <a:p>
            <a:r>
              <a:rPr lang="en-US" altLang="en-US" dirty="0" err="1" smtClean="0"/>
              <a:t>Ciphertext</a:t>
            </a:r>
            <a:r>
              <a:rPr lang="en-US" altLang="en-US" dirty="0" smtClean="0"/>
              <a:t> = DKOLEPWH</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B5138F-3F5F-4732-9B46-F472FC4EFF4C}"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p:txBody>
          <a:bodyPr/>
          <a:lstStyle/>
          <a:p>
            <a:r>
              <a:rPr lang="en-US" altLang="en-US" smtClean="0"/>
              <a:t>Types of Encryption</a:t>
            </a:r>
          </a:p>
        </p:txBody>
      </p:sp>
      <p:sp>
        <p:nvSpPr>
          <p:cNvPr id="15366" name="Content Placeholder 2"/>
          <p:cNvSpPr>
            <a:spLocks noGrp="1"/>
          </p:cNvSpPr>
          <p:nvPr>
            <p:ph sz="quarter" idx="14"/>
          </p:nvPr>
        </p:nvSpPr>
        <p:spPr/>
        <p:txBody>
          <a:bodyPr/>
          <a:lstStyle/>
          <a:p>
            <a:r>
              <a:rPr lang="en-US" altLang="en-US" smtClean="0"/>
              <a:t>Symmetric</a:t>
            </a:r>
          </a:p>
          <a:p>
            <a:pPr lvl="1"/>
            <a:r>
              <a:rPr lang="en-US" altLang="en-US" smtClean="0"/>
              <a:t>Same key used to encrypt and decrypt</a:t>
            </a:r>
          </a:p>
          <a:p>
            <a:pPr lvl="1"/>
            <a:r>
              <a:rPr lang="en-US" altLang="en-US" smtClean="0"/>
              <a:t>Shared key</a:t>
            </a:r>
          </a:p>
          <a:p>
            <a:r>
              <a:rPr lang="en-US" altLang="en-US" smtClean="0"/>
              <a:t>Asymmetric</a:t>
            </a:r>
          </a:p>
          <a:p>
            <a:pPr lvl="1"/>
            <a:r>
              <a:rPr lang="en-US" altLang="en-US" smtClean="0"/>
              <a:t>One key used to encrypt and another key used to decrypt </a:t>
            </a:r>
          </a:p>
          <a:p>
            <a:pPr lvl="1"/>
            <a:r>
              <a:rPr lang="en-US" altLang="en-US" smtClean="0"/>
              <a:t>Public key encryption</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B5F914-DF17-4244-8EF4-52F8F9611F97}"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r>
              <a:rPr lang="en-US" altLang="en-US" smtClean="0"/>
              <a:t>Hashes</a:t>
            </a:r>
          </a:p>
        </p:txBody>
      </p:sp>
      <p:sp>
        <p:nvSpPr>
          <p:cNvPr id="16390" name="Content Placeholder 2"/>
          <p:cNvSpPr>
            <a:spLocks noGrp="1"/>
          </p:cNvSpPr>
          <p:nvPr>
            <p:ph sz="quarter" idx="14"/>
          </p:nvPr>
        </p:nvSpPr>
        <p:spPr/>
        <p:txBody>
          <a:bodyPr/>
          <a:lstStyle/>
          <a:p>
            <a:r>
              <a:rPr lang="en-US" altLang="en-US" dirty="0" smtClean="0"/>
              <a:t>A number that is generated based on the data</a:t>
            </a:r>
          </a:p>
          <a:p>
            <a:r>
              <a:rPr lang="en-US" altLang="en-US" dirty="0" smtClean="0"/>
              <a:t>If the data has been altered in any way then the hash will be different</a:t>
            </a:r>
          </a:p>
          <a:p>
            <a:r>
              <a:rPr lang="en-US" altLang="en-US" dirty="0" smtClean="0"/>
              <a:t>Also called a message digest or simply a digest</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55BE75-1D7E-45EE-BBB1-6D28D8191BC9}"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1"/>
          <p:cNvSpPr>
            <a:spLocks noGrp="1"/>
          </p:cNvSpPr>
          <p:nvPr>
            <p:ph type="title"/>
          </p:nvPr>
        </p:nvSpPr>
        <p:spPr/>
        <p:txBody>
          <a:bodyPr/>
          <a:lstStyle/>
          <a:p>
            <a:r>
              <a:rPr lang="en-US" altLang="en-US" smtClean="0"/>
              <a:t>Availability</a:t>
            </a:r>
          </a:p>
        </p:txBody>
      </p:sp>
      <p:sp>
        <p:nvSpPr>
          <p:cNvPr id="17413" name="Content Placeholder 2"/>
          <p:cNvSpPr>
            <a:spLocks noGrp="1"/>
          </p:cNvSpPr>
          <p:nvPr>
            <p:ph sz="quarter" idx="14"/>
          </p:nvPr>
        </p:nvSpPr>
        <p:spPr/>
        <p:txBody>
          <a:bodyPr/>
          <a:lstStyle/>
          <a:p>
            <a:r>
              <a:rPr lang="en-US" altLang="en-US" smtClean="0"/>
              <a:t>Means that the system/data is available when needed</a:t>
            </a:r>
          </a:p>
          <a:p>
            <a:r>
              <a:rPr lang="en-US" altLang="en-US" smtClean="0"/>
              <a:t>Fault-tolerance</a:t>
            </a:r>
          </a:p>
          <a:p>
            <a:r>
              <a:rPr lang="en-US" altLang="en-US" smtClean="0"/>
              <a:t>Denial of service (DoS)</a:t>
            </a:r>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866B08-517B-4B76-B697-42B1E5FA12B9}"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itle 1"/>
          <p:cNvSpPr>
            <a:spLocks noGrp="1"/>
          </p:cNvSpPr>
          <p:nvPr>
            <p:ph type="title"/>
          </p:nvPr>
        </p:nvSpPr>
        <p:spPr/>
        <p:txBody>
          <a:bodyPr/>
          <a:lstStyle/>
          <a:p>
            <a:r>
              <a:rPr lang="en-US" altLang="en-US" smtClean="0"/>
              <a:t>Accountability</a:t>
            </a:r>
          </a:p>
        </p:txBody>
      </p:sp>
      <p:sp>
        <p:nvSpPr>
          <p:cNvPr id="18437" name="Content Placeholder 2"/>
          <p:cNvSpPr>
            <a:spLocks noGrp="1"/>
          </p:cNvSpPr>
          <p:nvPr>
            <p:ph sz="quarter" idx="14"/>
          </p:nvPr>
        </p:nvSpPr>
        <p:spPr/>
        <p:txBody>
          <a:bodyPr/>
          <a:lstStyle/>
          <a:p>
            <a:r>
              <a:rPr lang="en-US" altLang="en-US" dirty="0" smtClean="0"/>
              <a:t>Accountability is the process of holding a</a:t>
            </a:r>
          </a:p>
          <a:p>
            <a:r>
              <a:rPr lang="en-US" altLang="en-US" dirty="0" smtClean="0"/>
              <a:t>person/entity responsible for his actions.</a:t>
            </a:r>
          </a:p>
          <a:p>
            <a:r>
              <a:rPr lang="en-US" altLang="en-US" dirty="0" smtClean="0"/>
              <a:t>System must</a:t>
            </a:r>
          </a:p>
          <a:p>
            <a:r>
              <a:rPr lang="en-US" altLang="en-US" dirty="0" smtClean="0"/>
              <a:t>Identify users</a:t>
            </a:r>
          </a:p>
          <a:p>
            <a:r>
              <a:rPr lang="en-US" altLang="en-US" dirty="0" smtClean="0"/>
              <a:t>Maintain audit trail of actions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D6045A-1226-49D5-B98C-A8524FDA49FA}"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p:cNvSpPr>
            <a:spLocks noGrp="1"/>
          </p:cNvSpPr>
          <p:nvPr>
            <p:ph type="title"/>
          </p:nvPr>
        </p:nvSpPr>
        <p:spPr/>
        <p:txBody>
          <a:bodyPr/>
          <a:lstStyle/>
          <a:p>
            <a:r>
              <a:rPr lang="en-US" altLang="en-US" smtClean="0"/>
              <a:t>Nonrepudiation</a:t>
            </a:r>
          </a:p>
        </p:txBody>
      </p:sp>
      <p:sp>
        <p:nvSpPr>
          <p:cNvPr id="19462" name="Content Placeholder 2"/>
          <p:cNvSpPr>
            <a:spLocks noGrp="1"/>
          </p:cNvSpPr>
          <p:nvPr>
            <p:ph sz="quarter" idx="14"/>
          </p:nvPr>
        </p:nvSpPr>
        <p:spPr/>
        <p:txBody>
          <a:bodyPr/>
          <a:lstStyle/>
          <a:p>
            <a:r>
              <a:rPr lang="en-US" altLang="en-US" smtClean="0"/>
              <a:t>Provides Proof</a:t>
            </a:r>
          </a:p>
          <a:p>
            <a:pPr lvl="1"/>
            <a:r>
              <a:rPr lang="en-US" altLang="en-US" smtClean="0"/>
              <a:t>Origin</a:t>
            </a:r>
          </a:p>
          <a:p>
            <a:pPr lvl="2"/>
            <a:r>
              <a:rPr lang="en-US" altLang="en-US" smtClean="0"/>
              <a:t>Digital signatures</a:t>
            </a:r>
          </a:p>
          <a:p>
            <a:pPr lvl="2"/>
            <a:r>
              <a:rPr lang="en-US" altLang="en-US" smtClean="0"/>
              <a:t>Private keys (asymmetric encryption)</a:t>
            </a:r>
          </a:p>
          <a:p>
            <a:pPr lvl="1"/>
            <a:r>
              <a:rPr lang="en-US" altLang="en-US" smtClean="0"/>
              <a:t>Delivery</a:t>
            </a:r>
          </a:p>
          <a:p>
            <a:pPr lvl="2"/>
            <a:r>
              <a:rPr lang="en-US" altLang="en-US" smtClean="0"/>
              <a:t>Return receipts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59E2F6-EF07-443B-89DA-38410358B6EC}"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r>
              <a:rPr lang="en-US" altLang="en-US" smtClean="0"/>
              <a:t>Public Key Infrastructure (PKI)</a:t>
            </a:r>
          </a:p>
        </p:txBody>
      </p:sp>
      <p:sp>
        <p:nvSpPr>
          <p:cNvPr id="20486" name="Content Placeholder 2"/>
          <p:cNvSpPr>
            <a:spLocks noGrp="1"/>
          </p:cNvSpPr>
          <p:nvPr>
            <p:ph sz="quarter" idx="14"/>
          </p:nvPr>
        </p:nvSpPr>
        <p:spPr/>
        <p:txBody>
          <a:bodyPr/>
          <a:lstStyle/>
          <a:p>
            <a:r>
              <a:rPr lang="en-US" altLang="en-US" smtClean="0"/>
              <a:t>Certificates</a:t>
            </a:r>
          </a:p>
          <a:p>
            <a:pPr lvl="1"/>
            <a:r>
              <a:rPr lang="en-US" altLang="en-US" smtClean="0"/>
              <a:t>Also called digital or identity certificates</a:t>
            </a:r>
          </a:p>
          <a:p>
            <a:pPr lvl="1"/>
            <a:r>
              <a:rPr lang="en-US" altLang="en-US" smtClean="0"/>
              <a:t>Public keys</a:t>
            </a:r>
          </a:p>
          <a:p>
            <a:r>
              <a:rPr lang="en-US" altLang="en-US" smtClean="0"/>
              <a:t>Certificate Authority (CA)</a:t>
            </a:r>
          </a:p>
          <a:p>
            <a:r>
              <a:rPr lang="en-US" altLang="en-US" smtClean="0"/>
              <a:t>Registration Authority (RA)</a:t>
            </a:r>
          </a:p>
          <a:p>
            <a:r>
              <a:rPr lang="en-US" altLang="en-US" smtClean="0"/>
              <a:t>Revocation</a:t>
            </a:r>
          </a:p>
          <a:p>
            <a:pPr lvl="1"/>
            <a:r>
              <a:rPr lang="en-US" altLang="en-US" smtClean="0"/>
              <a:t>Certificate Revocation List (CRL)</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857CB5-0BD0-4B3D-AFAF-9BD1194473BB}"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Certificates</a:t>
            </a:r>
          </a:p>
        </p:txBody>
      </p:sp>
      <p:pic>
        <p:nvPicPr>
          <p:cNvPr id="21" name="Picture 20" descr="A graphic showing a the address of a webpage that is using a certificate."/>
          <p:cNvPicPr>
            <a:picLocks noChangeAspect="1"/>
          </p:cNvPicPr>
          <p:nvPr/>
        </p:nvPicPr>
        <p:blipFill rotWithShape="1">
          <a:blip r:embed="rId3"/>
          <a:srcRect r="73362" b="88696"/>
          <a:stretch/>
        </p:blipFill>
        <p:spPr>
          <a:xfrm>
            <a:off x="706950" y="1752600"/>
            <a:ext cx="7470204" cy="1981200"/>
          </a:xfrm>
          <a:prstGeom prst="rect">
            <a:avLst/>
          </a:prstGeom>
        </p:spPr>
      </p:pic>
      <p:sp>
        <p:nvSpPr>
          <p:cNvPr id="10" name="Text Placeholder 9"/>
          <p:cNvSpPr>
            <a:spLocks noGrp="1"/>
          </p:cNvSpPr>
          <p:nvPr>
            <p:ph type="body" sz="quarter" idx="32"/>
          </p:nvPr>
        </p:nvSpPr>
        <p:spPr/>
        <p:txBody>
          <a:bodyPr/>
          <a:lstStyle/>
          <a:p>
            <a:r>
              <a:rPr lang="en-US" dirty="0"/>
              <a:t> Image courtesy of </a:t>
            </a:r>
            <a:r>
              <a:rPr lang="en-US" dirty="0" smtClean="0"/>
              <a:t>Tracy Mastel</a:t>
            </a:r>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5AF3BC-BCE6-4607-A345-439685C6A3B8}"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Certificates Continued</a:t>
            </a:r>
          </a:p>
        </p:txBody>
      </p:sp>
      <p:pic>
        <p:nvPicPr>
          <p:cNvPr id="17" name="Picture 16" descr="Graphic showing the browser window that is shown when you click on the lock in webpage browser using HTTPS and certificate information."/>
          <p:cNvPicPr>
            <a:picLocks noChangeAspect="1"/>
          </p:cNvPicPr>
          <p:nvPr/>
        </p:nvPicPr>
        <p:blipFill rotWithShape="1">
          <a:blip r:embed="rId3"/>
          <a:srcRect l="4334" t="18309" r="9364" b="22380"/>
          <a:stretch/>
        </p:blipFill>
        <p:spPr>
          <a:xfrm>
            <a:off x="466723" y="1600200"/>
            <a:ext cx="8053388" cy="3459163"/>
          </a:xfrm>
          <a:prstGeom prst="rect">
            <a:avLst/>
          </a:prstGeom>
        </p:spPr>
      </p:pic>
      <p:sp>
        <p:nvSpPr>
          <p:cNvPr id="10" name="Text Placeholder 9"/>
          <p:cNvSpPr>
            <a:spLocks noGrp="1"/>
          </p:cNvSpPr>
          <p:nvPr>
            <p:ph type="body" sz="quarter" idx="32"/>
          </p:nvPr>
        </p:nvSpPr>
        <p:spPr/>
        <p:txBody>
          <a:bodyPr/>
          <a:lstStyle/>
          <a:p>
            <a:r>
              <a:rPr lang="en-US" altLang="en-US" dirty="0">
                <a:solidFill>
                  <a:srgbClr val="000000"/>
                </a:solidFill>
              </a:rPr>
              <a:t>Image courtesy of </a:t>
            </a:r>
            <a:r>
              <a:rPr lang="en-US" altLang="en-US" dirty="0" smtClean="0">
                <a:solidFill>
                  <a:srgbClr val="000000"/>
                </a:solidFill>
              </a:rPr>
              <a:t>Tracy Mastel</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CF6A91-CB8B-41AA-BC55-F64A79F63378}"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Privacy, Confidentiality, and Security Issues and Standards</a:t>
            </a:r>
            <a:br>
              <a:rPr lang="en-US" dirty="0" smtClean="0"/>
            </a:br>
            <a:r>
              <a:rPr lang="en-US" dirty="0" smtClean="0"/>
              <a:t>Learning Objectives</a:t>
            </a:r>
          </a:p>
        </p:txBody>
      </p:sp>
      <p:sp>
        <p:nvSpPr>
          <p:cNvPr id="5126" name="Rectangle 3"/>
          <p:cNvSpPr>
            <a:spLocks noGrp="1" noChangeArrowheads="1"/>
          </p:cNvSpPr>
          <p:nvPr>
            <p:ph sz="quarter" idx="14"/>
          </p:nvPr>
        </p:nvSpPr>
        <p:spPr/>
        <p:txBody>
          <a:bodyPr/>
          <a:lstStyle/>
          <a:p>
            <a:r>
              <a:rPr lang="en-US" altLang="en-US" dirty="0" smtClean="0"/>
              <a:t>Explain the concepts of privacy and confidentiality requirements and policies and learn how to implement the requirements. </a:t>
            </a:r>
          </a:p>
          <a:p>
            <a:r>
              <a:rPr lang="en-US" altLang="en-US" dirty="0" smtClean="0"/>
              <a:t>Describe how to secure data storage and transmission using data encryption, signatures, validation, non-repudiation, and integrity. (PKI, certificates, and security protocols).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A0A1F7-F469-4538-9DB6-DE05EE010AB5}"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Privacy, Confidentiality, and Security Issues and Standards Lecture Summary</a:t>
            </a:r>
          </a:p>
        </p:txBody>
      </p:sp>
      <p:sp>
        <p:nvSpPr>
          <p:cNvPr id="23555" name="Content Placeholder 2"/>
          <p:cNvSpPr>
            <a:spLocks noGrp="1"/>
          </p:cNvSpPr>
          <p:nvPr>
            <p:ph type="body" sz="quarter" idx="11"/>
          </p:nvPr>
        </p:nvSpPr>
        <p:spPr>
          <a:xfrm>
            <a:off x="457200" y="1905000"/>
            <a:ext cx="8229600" cy="4267200"/>
          </a:xfrm>
        </p:spPr>
        <p:txBody>
          <a:bodyPr/>
          <a:lstStyle/>
          <a:p>
            <a:r>
              <a:rPr lang="en-US" altLang="en-US" dirty="0" smtClean="0"/>
              <a:t>Concepts of privacy and confidentiality </a:t>
            </a:r>
          </a:p>
          <a:p>
            <a:r>
              <a:rPr lang="en-US" altLang="en-US" dirty="0" smtClean="0"/>
              <a:t>How to secure data</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D23E82-782A-426F-ACE0-250B98223513}"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Privacy, Confidentiality, and Security Issues and Standards </a:t>
            </a:r>
            <a:br>
              <a:rPr lang="en-US" altLang="en-US" smtClean="0"/>
            </a:br>
            <a:r>
              <a:rPr lang="en-US" altLang="en-US" smtClean="0"/>
              <a:t>References – Lecture a</a:t>
            </a:r>
          </a:p>
        </p:txBody>
      </p:sp>
      <p:sp>
        <p:nvSpPr>
          <p:cNvPr id="3" name="Content Placeholder 2"/>
          <p:cNvSpPr>
            <a:spLocks noGrp="1"/>
          </p:cNvSpPr>
          <p:nvPr>
            <p:ph type="body" sz="quarter" idx="16"/>
          </p:nvPr>
        </p:nvSpPr>
        <p:spPr>
          <a:xfrm>
            <a:off x="457200" y="1600200"/>
            <a:ext cx="8229600" cy="3810000"/>
          </a:xfrm>
        </p:spPr>
        <p:txBody>
          <a:bodyPr/>
          <a:lstStyle/>
          <a:p>
            <a:r>
              <a:rPr lang="en-US" dirty="0" smtClean="0"/>
              <a:t>References         </a:t>
            </a:r>
          </a:p>
          <a:p>
            <a:r>
              <a:rPr lang="en-US" b="0" dirty="0" smtClean="0"/>
              <a:t>References were not used for this lecture.</a:t>
            </a:r>
          </a:p>
          <a:p>
            <a:r>
              <a:rPr lang="en-US" dirty="0"/>
              <a:t>Images</a:t>
            </a:r>
          </a:p>
          <a:p>
            <a:r>
              <a:rPr lang="en-US" b="0" dirty="0"/>
              <a:t>Slide 10: Encryption. Courtesy Michele Parrish.  Used with permission. </a:t>
            </a:r>
          </a:p>
          <a:p>
            <a:r>
              <a:rPr lang="en-US" b="0" dirty="0"/>
              <a:t>Slide 18: Certificate. Courtesy </a:t>
            </a:r>
            <a:r>
              <a:rPr lang="en-US" b="0" dirty="0" smtClean="0"/>
              <a:t>Tracy Mastel.  </a:t>
            </a:r>
            <a:r>
              <a:rPr lang="en-US" b="0" dirty="0"/>
              <a:t>Used with permission. </a:t>
            </a:r>
          </a:p>
          <a:p>
            <a:r>
              <a:rPr lang="en-US" b="0" dirty="0"/>
              <a:t>Slide 19: Certificate Info. Courtesy </a:t>
            </a:r>
            <a:r>
              <a:rPr lang="en-US" b="0" dirty="0" smtClean="0"/>
              <a:t>Tracy Mastel.  </a:t>
            </a:r>
            <a:r>
              <a:rPr lang="en-US" b="0" dirty="0"/>
              <a:t>Used with permission. </a:t>
            </a:r>
          </a:p>
          <a:p>
            <a:endParaRPr lang="en-US" b="0"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AC52F-F505-41C7-BB41-0C62FC83ABA6}"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Privacy, Confidentiality, and Security Issues and Standards Lecture </a:t>
            </a:r>
            <a:r>
              <a:rPr lang="en-US" dirty="0"/>
              <a:t>a</a:t>
            </a:r>
          </a:p>
        </p:txBody>
      </p:sp>
      <p:sp>
        <p:nvSpPr>
          <p:cNvPr id="8" name="Content Placeholder 7"/>
          <p:cNvSpPr>
            <a:spLocks noGrp="1"/>
          </p:cNvSpPr>
          <p:nvPr>
            <p:ph sz="quarter" idx="14"/>
          </p:nvPr>
        </p:nvSpPr>
        <p:spPr/>
        <p:txBody>
          <a:bodyPr/>
          <a:lstStyle/>
          <a:p>
            <a:r>
              <a:rPr lang="en-US" smtClean="0"/>
              <a:t>This material was 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endParaRPr lang="en-US"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22</a:t>
            </a:fld>
            <a:endParaRPr lang="en-US" altLang="en-US"/>
          </a:p>
        </p:txBody>
      </p:sp>
    </p:spTree>
    <p:custDataLst>
      <p:tags r:id="rId1"/>
    </p:custDataLst>
    <p:extLst>
      <p:ext uri="{BB962C8B-B14F-4D97-AF65-F5344CB8AC3E}">
        <p14:creationId xmlns:p14="http://schemas.microsoft.com/office/powerpoint/2010/main" val="81998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altLang="en-US" smtClean="0"/>
              <a:t>Security Defined</a:t>
            </a:r>
          </a:p>
        </p:txBody>
      </p:sp>
      <p:sp>
        <p:nvSpPr>
          <p:cNvPr id="6150" name="Content Placeholder 2"/>
          <p:cNvSpPr>
            <a:spLocks noGrp="1"/>
          </p:cNvSpPr>
          <p:nvPr>
            <p:ph sz="quarter" idx="14"/>
          </p:nvPr>
        </p:nvSpPr>
        <p:spPr/>
        <p:txBody>
          <a:bodyPr/>
          <a:lstStyle/>
          <a:p>
            <a:r>
              <a:rPr lang="en-US" altLang="en-US" smtClean="0"/>
              <a:t>The quality or state of being secure</a:t>
            </a:r>
          </a:p>
          <a:p>
            <a:r>
              <a:rPr lang="en-US" altLang="en-US" smtClean="0"/>
              <a:t>Freedom from danger</a:t>
            </a:r>
          </a:p>
          <a:p>
            <a:r>
              <a:rPr lang="en-US" altLang="en-US" smtClean="0"/>
              <a:t>Freedom from fear or anxiety</a:t>
            </a:r>
          </a:p>
          <a:p>
            <a:r>
              <a:rPr lang="en-US" altLang="en-US" smtClean="0"/>
              <a:t>Measures taken to guard against espionage or sabotage, crime, attack, or escape</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2C535E-21FA-434F-AC69-FBFF933C0247}"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lstStyle/>
          <a:p>
            <a:r>
              <a:rPr lang="en-US" altLang="en-US" smtClean="0"/>
              <a:t>Information Security</a:t>
            </a:r>
          </a:p>
        </p:txBody>
      </p:sp>
      <p:sp>
        <p:nvSpPr>
          <p:cNvPr id="7174" name="Content Placeholder 2"/>
          <p:cNvSpPr>
            <a:spLocks noGrp="1"/>
          </p:cNvSpPr>
          <p:nvPr>
            <p:ph sz="quarter" idx="14"/>
          </p:nvPr>
        </p:nvSpPr>
        <p:spPr/>
        <p:txBody>
          <a:bodyPr/>
          <a:lstStyle/>
          <a:p>
            <a:r>
              <a:rPr lang="en-US" altLang="en-US" smtClean="0"/>
              <a:t>Protecting information and information systems (including computers, computing devices and networks) from: </a:t>
            </a:r>
          </a:p>
          <a:p>
            <a:pPr lvl="1"/>
            <a:r>
              <a:rPr lang="en-US" altLang="en-US" smtClean="0"/>
              <a:t>Unauthorized access </a:t>
            </a:r>
          </a:p>
          <a:p>
            <a:pPr lvl="1"/>
            <a:r>
              <a:rPr lang="en-US" altLang="en-US" smtClean="0"/>
              <a:t>Unauthorized use</a:t>
            </a:r>
          </a:p>
          <a:p>
            <a:pPr lvl="1"/>
            <a:r>
              <a:rPr lang="en-US" altLang="en-US" smtClean="0"/>
              <a:t>Unauthorized alterations</a:t>
            </a:r>
          </a:p>
          <a:p>
            <a:pPr lvl="1"/>
            <a:r>
              <a:rPr lang="en-US" altLang="en-US" smtClean="0"/>
              <a:t>Unauthorized interruptions</a:t>
            </a:r>
          </a:p>
          <a:p>
            <a:pPr lvl="1"/>
            <a:r>
              <a:rPr lang="en-US" altLang="en-US" smtClean="0"/>
              <a:t>Devastation</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8B2CE2-745E-4C0C-AA5F-BAED06FAC23C}"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altLang="en-US" smtClean="0"/>
              <a:t>Key Security Concepts</a:t>
            </a:r>
          </a:p>
        </p:txBody>
      </p:sp>
      <p:sp>
        <p:nvSpPr>
          <p:cNvPr id="8198" name="Content Placeholder 2"/>
          <p:cNvSpPr>
            <a:spLocks noGrp="1"/>
          </p:cNvSpPr>
          <p:nvPr>
            <p:ph sz="quarter" idx="14"/>
          </p:nvPr>
        </p:nvSpPr>
        <p:spPr/>
        <p:txBody>
          <a:bodyPr/>
          <a:lstStyle/>
          <a:p>
            <a:r>
              <a:rPr lang="en-US" altLang="en-US" smtClean="0"/>
              <a:t>Confidentiality</a:t>
            </a:r>
          </a:p>
          <a:p>
            <a:r>
              <a:rPr lang="en-US" altLang="en-US" smtClean="0"/>
              <a:t>Integrity</a:t>
            </a:r>
          </a:p>
          <a:p>
            <a:r>
              <a:rPr lang="en-US" altLang="en-US" smtClean="0"/>
              <a:t>Availability</a:t>
            </a:r>
          </a:p>
          <a:p>
            <a:r>
              <a:rPr lang="en-US" altLang="en-US" smtClean="0"/>
              <a:t>Accountability</a:t>
            </a:r>
          </a:p>
          <a:p>
            <a:r>
              <a:rPr lang="en-US" altLang="en-US" smtClean="0"/>
              <a:t>Nonrepudiation</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62736F-A4A4-4E11-9DAB-0CFC57BC80D2}"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title"/>
          </p:nvPr>
        </p:nvSpPr>
        <p:spPr/>
        <p:txBody>
          <a:bodyPr/>
          <a:lstStyle/>
          <a:p>
            <a:r>
              <a:rPr lang="en-US" altLang="en-US" smtClean="0"/>
              <a:t>Confidentiality</a:t>
            </a:r>
          </a:p>
        </p:txBody>
      </p:sp>
      <p:sp>
        <p:nvSpPr>
          <p:cNvPr id="9222" name="Content Placeholder 2"/>
          <p:cNvSpPr>
            <a:spLocks noGrp="1"/>
          </p:cNvSpPr>
          <p:nvPr>
            <p:ph sz="quarter" idx="14"/>
          </p:nvPr>
        </p:nvSpPr>
        <p:spPr/>
        <p:txBody>
          <a:bodyPr/>
          <a:lstStyle/>
          <a:p>
            <a:r>
              <a:rPr lang="en-US" altLang="en-US" smtClean="0"/>
              <a:t>Confidentiality is making sure that only authorized individuals have access to information.  </a:t>
            </a:r>
          </a:p>
          <a:p>
            <a:r>
              <a:rPr lang="en-US" altLang="en-US" smtClean="0"/>
              <a:t>It is also making sure that individuals with  access keep the information private and do not share with others.</a:t>
            </a:r>
          </a:p>
          <a:p>
            <a:r>
              <a:rPr lang="en-US" altLang="en-US" smtClean="0"/>
              <a:t>There are Federal and State laws in place to protect patient confidentiality, and punish those who abuse confidentiality.</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AF4CF7-A7ED-4FD1-83EF-5A3C07EA8B91}"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p:nvPr>
        </p:nvSpPr>
        <p:spPr/>
        <p:txBody>
          <a:bodyPr/>
          <a:lstStyle/>
          <a:p>
            <a:r>
              <a:rPr lang="en-US" altLang="en-US" smtClean="0"/>
              <a:t>The Health Insurance Portability and Accountability Act (HIPAA)</a:t>
            </a:r>
          </a:p>
        </p:txBody>
      </p:sp>
      <p:sp>
        <p:nvSpPr>
          <p:cNvPr id="10246" name="Content Placeholder 2"/>
          <p:cNvSpPr>
            <a:spLocks noGrp="1"/>
          </p:cNvSpPr>
          <p:nvPr>
            <p:ph sz="quarter" idx="14"/>
          </p:nvPr>
        </p:nvSpPr>
        <p:spPr/>
        <p:txBody>
          <a:bodyPr/>
          <a:lstStyle/>
          <a:p>
            <a:r>
              <a:rPr lang="en-US" altLang="en-US" smtClean="0"/>
              <a:t>Protects health insurance coverage for workers and their families when they change or lose their jobs. </a:t>
            </a:r>
          </a:p>
          <a:p>
            <a:r>
              <a:rPr lang="en-US" altLang="en-US" smtClean="0"/>
              <a:t>Requires the establishment of national standards for electronic health care transactions and national identifiers for providers, health insurance plans, and employers.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052AEB-07D6-400C-B2CE-A3072F68E66A}"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p:txBody>
          <a:bodyPr/>
          <a:lstStyle/>
          <a:p>
            <a:r>
              <a:rPr lang="en-US" altLang="en-US" smtClean="0"/>
              <a:t>HIPAA Continued</a:t>
            </a:r>
          </a:p>
        </p:txBody>
      </p:sp>
      <p:sp>
        <p:nvSpPr>
          <p:cNvPr id="11270" name="Content Placeholder 2"/>
          <p:cNvSpPr>
            <a:spLocks noGrp="1"/>
          </p:cNvSpPr>
          <p:nvPr>
            <p:ph sz="quarter" idx="14"/>
          </p:nvPr>
        </p:nvSpPr>
        <p:spPr/>
        <p:txBody>
          <a:bodyPr/>
          <a:lstStyle/>
          <a:p>
            <a:r>
              <a:rPr lang="en-US" altLang="en-US" smtClean="0"/>
              <a:t>Addresses the security and privacy of health data. </a:t>
            </a:r>
          </a:p>
          <a:p>
            <a:r>
              <a:rPr lang="en-US" altLang="en-US" smtClean="0"/>
              <a:t>Encourages the widespread use of electronic data interchange (EDI) in the U.S. health care system.</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0B9D52-E928-49CF-BE92-77D8F9CC5E41}"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1"/>
          <p:cNvSpPr>
            <a:spLocks noGrp="1"/>
          </p:cNvSpPr>
          <p:nvPr>
            <p:ph type="title"/>
          </p:nvPr>
        </p:nvSpPr>
        <p:spPr/>
        <p:txBody>
          <a:bodyPr/>
          <a:lstStyle/>
          <a:p>
            <a:r>
              <a:rPr lang="en-US" altLang="en-US" smtClean="0"/>
              <a:t>Integrity</a:t>
            </a:r>
          </a:p>
        </p:txBody>
      </p:sp>
      <p:sp>
        <p:nvSpPr>
          <p:cNvPr id="12294" name="Content Placeholder 2"/>
          <p:cNvSpPr>
            <a:spLocks noGrp="1"/>
          </p:cNvSpPr>
          <p:nvPr>
            <p:ph sz="quarter" idx="14"/>
          </p:nvPr>
        </p:nvSpPr>
        <p:spPr/>
        <p:txBody>
          <a:bodyPr/>
          <a:lstStyle/>
          <a:p>
            <a:r>
              <a:rPr lang="en-US" altLang="en-US" smtClean="0"/>
              <a:t>Integrity means that the data in a system is the same as the data from the original source.</a:t>
            </a:r>
          </a:p>
          <a:p>
            <a:endParaRPr lang="en-US" altLang="en-US" smtClean="0"/>
          </a:p>
          <a:p>
            <a:r>
              <a:rPr lang="en-US" altLang="en-US" smtClean="0"/>
              <a:t>The data has not been altered or destroyed, intentionally or unintentionally.</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1804A7-2459-4307-B734-A6068EE3B636}" type="slidenum">
              <a:rPr lang="en-US" altLang="en-US" smtClean="0"/>
              <a:pPr/>
              <a:t>9</a:t>
            </a:fld>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etworking and Health Information Exchange&amp;quot;&quot;/&gt;&lt;property id=&quot;20307&quot; value=&quot;286&quot;/&gt;&lt;/object&gt;&lt;object type=&quot;3&quot; unique_id=&quot;10005&quot;&gt;&lt;property id=&quot;20148&quot; value=&quot;5&quot;/&gt;&lt;property id=&quot;20300&quot; value=&quot;Slide 2 - &amp;quot;Privacy, Confidentiality, and Security Issues and Standards&amp;#x0D;&amp;#x0A;Learning Objectives&amp;quot;&quot;/&gt;&lt;property id=&quot;20307&quot; value=&quot;257&quot;/&gt;&lt;/object&gt;&lt;object type=&quot;3&quot; unique_id=&quot;10006&quot;&gt;&lt;property id=&quot;20148&quot; value=&quot;5&quot;/&gt;&lt;property id=&quot;20300&quot; value=&quot;Slide 3 - &amp;quot;Security Defined&amp;quot;&quot;/&gt;&lt;property id=&quot;20307&quot; value=&quot;258&quot;/&gt;&lt;/object&gt;&lt;object type=&quot;3&quot; unique_id=&quot;10007&quot;&gt;&lt;property id=&quot;20148&quot; value=&quot;5&quot;/&gt;&lt;property id=&quot;20300&quot; value=&quot;Slide 4 - &amp;quot;Information Security&amp;quot;&quot;/&gt;&lt;property id=&quot;20307&quot; value=&quot;269&quot;/&gt;&lt;/object&gt;&lt;object type=&quot;3&quot; unique_id=&quot;10008&quot;&gt;&lt;property id=&quot;20148&quot; value=&quot;5&quot;/&gt;&lt;property id=&quot;20300&quot; value=&quot;Slide 5 - &amp;quot;Key Security Concepts&amp;quot;&quot;/&gt;&lt;property id=&quot;20307&quot; value=&quot;261&quot;/&gt;&lt;/object&gt;&lt;object type=&quot;3&quot; unique_id=&quot;10009&quot;&gt;&lt;property id=&quot;20148&quot; value=&quot;5&quot;/&gt;&lt;property id=&quot;20300&quot; value=&quot;Slide 6 - &amp;quot;Confidentiality&amp;quot;&quot;/&gt;&lt;property id=&quot;20307&quot; value=&quot;273&quot;/&gt;&lt;/object&gt;&lt;object type=&quot;3&quot; unique_id=&quot;10010&quot;&gt;&lt;property id=&quot;20148&quot; value=&quot;5&quot;/&gt;&lt;property id=&quot;20300&quot; value=&quot;Slide 7 - &amp;quot;The Health Insurance Portability and Accountability Act (HIPAA)&amp;quot;&quot;/&gt;&lt;property id=&quot;20307&quot; value=&quot;274&quot;/&gt;&lt;/object&gt;&lt;object type=&quot;3&quot; unique_id=&quot;10011&quot;&gt;&lt;property id=&quot;20148&quot; value=&quot;5&quot;/&gt;&lt;property id=&quot;20300&quot; value=&quot;Slide 8 - &amp;quot;HIPAA Continued&amp;quot;&quot;/&gt;&lt;property id=&quot;20307&quot; value=&quot;275&quot;/&gt;&lt;/object&gt;&lt;object type=&quot;3&quot; unique_id=&quot;10012&quot;&gt;&lt;property id=&quot;20148&quot; value=&quot;5&quot;/&gt;&lt;property id=&quot;20300&quot; value=&quot;Slide 9 - &amp;quot;Integrity&amp;quot;&quot;/&gt;&lt;property id=&quot;20307&quot; value=&quot;276&quot;/&gt;&lt;/object&gt;&lt;object type=&quot;3&quot; unique_id=&quot;10013&quot;&gt;&lt;property id=&quot;20148&quot; value=&quot;5&quot;/&gt;&lt;property id=&quot;20300&quot; value=&quot;Slide 10 - &amp;quot;Encryption&amp;quot;&quot;/&gt;&lt;property id=&quot;20307&quot; value=&quot;277&quot;/&gt;&lt;/object&gt;&lt;object type=&quot;3&quot; unique_id=&quot;10014&quot;&gt;&lt;property id=&quot;20148&quot; value=&quot;5&quot;/&gt;&lt;property id=&quot;20300&quot; value=&quot;Slide 11 - &amp;quot;Example&amp;quot;&quot;/&gt;&lt;property id=&quot;20307&quot; value=&quot;278&quot;/&gt;&lt;/object&gt;&lt;object type=&quot;3&quot; unique_id=&quot;10015&quot;&gt;&lt;property id=&quot;20148&quot; value=&quot;5&quot;/&gt;&lt;property id=&quot;20300&quot; value=&quot;Slide 12 - &amp;quot;Types of Encryption&amp;quot;&quot;/&gt;&lt;property id=&quot;20307&quot; value=&quot;279&quot;/&gt;&lt;/object&gt;&lt;object type=&quot;3&quot; unique_id=&quot;10016&quot;&gt;&lt;property id=&quot;20148&quot; value=&quot;5&quot;/&gt;&lt;property id=&quot;20300&quot; value=&quot;Slide 13 - &amp;quot;Hashes&amp;quot;&quot;/&gt;&lt;property id=&quot;20307&quot; value=&quot;280&quot;/&gt;&lt;/object&gt;&lt;object type=&quot;3&quot; unique_id=&quot;10017&quot;&gt;&lt;property id=&quot;20148&quot; value=&quot;5&quot;/&gt;&lt;property id=&quot;20300&quot; value=&quot;Slide 14 - &amp;quot;Availability&amp;quot;&quot;/&gt;&lt;property id=&quot;20307&quot; value=&quot;282&quot;/&gt;&lt;/object&gt;&lt;object type=&quot;3&quot; unique_id=&quot;10018&quot;&gt;&lt;property id=&quot;20148&quot; value=&quot;5&quot;/&gt;&lt;property id=&quot;20300&quot; value=&quot;Slide 15 - &amp;quot;Accountability&amp;quot;&quot;/&gt;&lt;property id=&quot;20307&quot; value=&quot;281&quot;/&gt;&lt;/object&gt;&lt;object type=&quot;3&quot; unique_id=&quot;10019&quot;&gt;&lt;property id=&quot;20148&quot; value=&quot;5&quot;/&gt;&lt;property id=&quot;20300&quot; value=&quot;Slide 16 - &amp;quot;Nonrepudiation&amp;quot;&quot;/&gt;&lt;property id=&quot;20307&quot; value=&quot;283&quot;/&gt;&lt;/object&gt;&lt;object type=&quot;3&quot; unique_id=&quot;10020&quot;&gt;&lt;property id=&quot;20148&quot; value=&quot;5&quot;/&gt;&lt;property id=&quot;20300&quot; value=&quot;Slide 17 - &amp;quot;Public Key Infrastructure (PKI)&amp;quot;&quot;/&gt;&lt;property id=&quot;20307&quot; value=&quot;284&quot;/&gt;&lt;/object&gt;&lt;object type=&quot;3&quot; unique_id=&quot;10021&quot;&gt;&lt;property id=&quot;20148&quot; value=&quot;5&quot;/&gt;&lt;property id=&quot;20300&quot; value=&quot;Slide 18 - &amp;quot;Certificates&amp;quot;&quot;/&gt;&lt;property id=&quot;20307&quot; value=&quot;287&quot;/&gt;&lt;/object&gt;&lt;object type=&quot;3&quot; unique_id=&quot;10022&quot;&gt;&lt;property id=&quot;20148&quot; value=&quot;5&quot;/&gt;&lt;property id=&quot;20300&quot; value=&quot;Slide 19 - &amp;quot;Certificates Continued&amp;quot;&quot;/&gt;&lt;property id=&quot;20307&quot; value=&quot;288&quot;/&gt;&lt;/object&gt;&lt;object type=&quot;3&quot; unique_id=&quot;10023&quot;&gt;&lt;property id=&quot;20148&quot; value=&quot;5&quot;/&gt;&lt;property id=&quot;20300&quot; value=&quot;Slide 20 - &amp;quot;Privacy, Confidentiality, and Security Issues and Standards Lecture Summary&amp;quot;&quot;/&gt;&lt;property id=&quot;20307&quot; value=&quot;289&quot;/&gt;&lt;/object&gt;&lt;object type=&quot;3&quot; unique_id=&quot;10024&quot;&gt;&lt;property id=&quot;20148&quot; value=&quot;5&quot;/&gt;&lt;property id=&quot;20300&quot; value=&quot;Slide 21 - &amp;quot;Privacy, Confidentiality, and Security Issues and Standards &amp;#x0D;&amp;#x0A;References – Lecture a&amp;quot;&quot;/&gt;&lt;property id=&quot;20307&quot; value=&quot;29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1008</TotalTime>
  <Words>2893</Words>
  <Application>Microsoft Office PowerPoint</Application>
  <PresentationFormat>On-screen Show (4:3)</PresentationFormat>
  <Paragraphs>186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ONC_2016</vt:lpstr>
      <vt:lpstr>Networking and Health  Information Exchange</vt:lpstr>
      <vt:lpstr>Privacy, Confidentiality, and Security Issues and Standards Learning Objectives</vt:lpstr>
      <vt:lpstr>Security Defined</vt:lpstr>
      <vt:lpstr>Information Security</vt:lpstr>
      <vt:lpstr>Key Security Concepts</vt:lpstr>
      <vt:lpstr>Confidentiality</vt:lpstr>
      <vt:lpstr>The Health Insurance Portability and Accountability Act (HIPAA)</vt:lpstr>
      <vt:lpstr>HIPAA Continued</vt:lpstr>
      <vt:lpstr>Integrity</vt:lpstr>
      <vt:lpstr>Encryption</vt:lpstr>
      <vt:lpstr>Example</vt:lpstr>
      <vt:lpstr>Types of Encryption</vt:lpstr>
      <vt:lpstr>Hashes</vt:lpstr>
      <vt:lpstr>Availability</vt:lpstr>
      <vt:lpstr>Accountability</vt:lpstr>
      <vt:lpstr>Nonrepudiation</vt:lpstr>
      <vt:lpstr>Public Key Infrastructure (PKI)</vt:lpstr>
      <vt:lpstr>Certificates</vt:lpstr>
      <vt:lpstr>Certificates Continued</vt:lpstr>
      <vt:lpstr>Privacy, Confidentiality, and Security Issues and Standards Lecture Summary</vt:lpstr>
      <vt:lpstr>Privacy, Confidentiality, and Security Issues and Standards  References – Lecture a</vt:lpstr>
      <vt:lpstr>Privacy, Confidentiality, and Security Issues and Standards Lecture a</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a, Component 9, Unit 9</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12</cp:revision>
  <dcterms:created xsi:type="dcterms:W3CDTF">2011-10-13T19:09:01Z</dcterms:created>
  <dcterms:modified xsi:type="dcterms:W3CDTF">2017-07-15T20:32:57Z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