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tags/tag2.xml" ContentType="application/vnd.openxmlformats-officedocument.presentationml.tags+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24" r:id="rId1"/>
  </p:sldMasterIdLst>
  <p:notesMasterIdLst>
    <p:notesMasterId r:id="rId34"/>
  </p:notesMasterIdLst>
  <p:handoutMasterIdLst>
    <p:handoutMasterId r:id="rId35"/>
  </p:handoutMasterIdLst>
  <p:sldIdLst>
    <p:sldId id="302" r:id="rId2"/>
    <p:sldId id="257" r:id="rId3"/>
    <p:sldId id="258" r:id="rId4"/>
    <p:sldId id="269" r:id="rId5"/>
    <p:sldId id="261"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6" r:id="rId19"/>
    <p:sldId id="305" r:id="rId20"/>
    <p:sldId id="290" r:id="rId21"/>
    <p:sldId id="293" r:id="rId22"/>
    <p:sldId id="294" r:id="rId23"/>
    <p:sldId id="295" r:id="rId24"/>
    <p:sldId id="296" r:id="rId25"/>
    <p:sldId id="297" r:id="rId26"/>
    <p:sldId id="298" r:id="rId27"/>
    <p:sldId id="299" r:id="rId28"/>
    <p:sldId id="300" r:id="rId29"/>
    <p:sldId id="301" r:id="rId30"/>
    <p:sldId id="304" r:id="rId31"/>
    <p:sldId id="303" r:id="rId32"/>
    <p:sldId id="306" r:id="rId33"/>
  </p:sldIdLst>
  <p:sldSz cx="9144000" cy="6858000" type="screen4x3"/>
  <p:notesSz cx="9144000" cy="6858000"/>
  <p:custDataLst>
    <p:tags r:id="rId3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900" autoAdjust="0"/>
    <p:restoredTop sz="72393" autoAdjust="0"/>
  </p:normalViewPr>
  <p:slideViewPr>
    <p:cSldViewPr>
      <p:cViewPr varScale="1">
        <p:scale>
          <a:sx n="65" d="100"/>
          <a:sy n="65" d="100"/>
        </p:scale>
        <p:origin x="-30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CD0016A-C2EB-4F47-8E5B-A169E5EF0963}" type="datetimeFigureOut">
              <a:rPr lang="en-US"/>
              <a:pPr>
                <a:defRPr/>
              </a:pPr>
              <a:t>7/15/2017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50D9B334-D0C1-41D5-8186-F663C0282F01}" type="slidenum">
              <a:rPr lang="en-US" altLang="en-US"/>
              <a:pPr/>
              <a:t>‹#›</a:t>
            </a:fld>
            <a:endParaRPr lang="en-US" altLang="en-US"/>
          </a:p>
        </p:txBody>
      </p:sp>
    </p:spTree>
    <p:extLst>
      <p:ext uri="{BB962C8B-B14F-4D97-AF65-F5344CB8AC3E}">
        <p14:creationId xmlns:p14="http://schemas.microsoft.com/office/powerpoint/2010/main" val="80134298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008EE470-F149-45FD-9B42-B6DD0CA2CD23}" type="datetimeFigureOut">
              <a:rPr lang="en-US"/>
              <a:pPr>
                <a:defRPr/>
              </a:pPr>
              <a:t>7/15/2017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46DBFC56-6CC2-49F9-B4BA-53A228D7F56E}" type="slidenum">
              <a:rPr lang="en-US" altLang="en-US"/>
              <a:pPr/>
              <a:t>‹#›</a:t>
            </a:fld>
            <a:endParaRPr lang="en-US" altLang="en-US"/>
          </a:p>
        </p:txBody>
      </p:sp>
    </p:spTree>
    <p:extLst>
      <p:ext uri="{BB962C8B-B14F-4D97-AF65-F5344CB8AC3E}">
        <p14:creationId xmlns:p14="http://schemas.microsoft.com/office/powerpoint/2010/main" val="344379918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Welcome to </a:t>
            </a:r>
            <a:r>
              <a:rPr lang="en-US" altLang="en-US" b="1" dirty="0"/>
              <a:t>Networking and Health Information Exchange, Enterprise Architecture Models</a:t>
            </a:r>
            <a:r>
              <a:rPr lang="en-US" altLang="en-US" dirty="0"/>
              <a:t>. </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D423898-999B-4899-B4FF-26C5160E5DDC}" type="slidenum">
              <a:rPr lang="en-US" altLang="en-US"/>
              <a:pPr eaLnBrk="1" hangingPunct="1"/>
              <a:t>1</a:t>
            </a:fld>
            <a:endParaRPr lang="en-US" altLang="en-US"/>
          </a:p>
        </p:txBody>
      </p:sp>
    </p:spTree>
    <p:extLst>
      <p:ext uri="{BB962C8B-B14F-4D97-AF65-F5344CB8AC3E}">
        <p14:creationId xmlns:p14="http://schemas.microsoft.com/office/powerpoint/2010/main" val="4279337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SOA permits developers to string together large chunks of functionality to build applications.  Ideally, applications will be built almost entirely from existing software services. Building an application is like taking a set of blocks, each representing a service, and stringing them together to create the application.</a:t>
            </a:r>
          </a:p>
          <a:p>
            <a:endParaRPr lang="en-US" altLang="en-US"/>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01DFA6-DFFB-4FAB-ABAB-E36AD60CEA12}" type="slidenum">
              <a:rPr lang="en-US" altLang="en-US"/>
              <a:pPr eaLnBrk="1" hangingPunct="1"/>
              <a:t>10</a:t>
            </a:fld>
            <a:endParaRPr lang="en-US" altLang="en-US"/>
          </a:p>
        </p:txBody>
      </p:sp>
    </p:spTree>
    <p:extLst>
      <p:ext uri="{BB962C8B-B14F-4D97-AF65-F5344CB8AC3E}">
        <p14:creationId xmlns:p14="http://schemas.microsoft.com/office/powerpoint/2010/main" val="667260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SOA relies on service-orientation as its fundamental design-principle.  Its simple interface can abstract away the underlying complexity. Users can access independent services without knowledge of the service’s platform implementation. The complexity is hidden from the user.  They just have to understand the data that is required for the package.  They don’t have to worry about what happens inside the “black box.”</a:t>
            </a:r>
          </a:p>
          <a:p>
            <a:endParaRPr lang="en-US" altLang="en-US"/>
          </a:p>
          <a:p>
            <a:endParaRPr lang="en-US" altLang="en-US"/>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EAC05D-D95A-4C0A-AB63-A8A09046ADF0}" type="slidenum">
              <a:rPr lang="en-US" altLang="en-US"/>
              <a:pPr eaLnBrk="1" hangingPunct="1"/>
              <a:t>11</a:t>
            </a:fld>
            <a:endParaRPr lang="en-US" altLang="en-US"/>
          </a:p>
        </p:txBody>
      </p:sp>
    </p:spTree>
    <p:extLst>
      <p:ext uri="{BB962C8B-B14F-4D97-AF65-F5344CB8AC3E}">
        <p14:creationId xmlns:p14="http://schemas.microsoft.com/office/powerpoint/2010/main" val="3473045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You can use any Master Patient Index or MPI without re-integrating.  The data are independent. MPI is a database that maintains a unique index or identifier for every patient registered at a health care organization.   You just link modules together.  You can painlessly integrate data from new clinical systems into a patient’s health summary by having a module that pulls data from all sources to create the summary. Heterogeneous systems can be accessed consistently from your installed application base by simply meeting the requirements of the service functions. SOA standards support the ability to redeploy or distribute hardware and software without breaking things.  In the old days, if we switched the hardware or software it affected the application, but an SOA application is not affected by changes.  </a:t>
            </a:r>
          </a:p>
          <a:p>
            <a:endParaRPr lang="en-US" altLang="en-US"/>
          </a:p>
          <a:p>
            <a:endParaRPr lang="en-US" altLang="en-US"/>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F474A7-62A5-49B0-9BC9-8610179C86D4}" type="slidenum">
              <a:rPr lang="en-US" altLang="en-US"/>
              <a:pPr eaLnBrk="1" hangingPunct="1"/>
              <a:t>12</a:t>
            </a:fld>
            <a:endParaRPr lang="en-US" altLang="en-US"/>
          </a:p>
        </p:txBody>
      </p:sp>
    </p:spTree>
    <p:extLst>
      <p:ext uri="{BB962C8B-B14F-4D97-AF65-F5344CB8AC3E}">
        <p14:creationId xmlns:p14="http://schemas.microsoft.com/office/powerpoint/2010/main" val="2863293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In order to use SOA we must have interoperability between different systems as the basis for integration between applications on different platforms through a communication protocol like Transmission Control Protocol/Internet Protocol or TCP/IP.  Messages are used across channels for communication and transfer of data.  If we are going beyond a single organization, for example a regional health information system, then we can set up a common business format for each data element to orchestrate a system that will allow us to bring data together.  If a hospital or clinic changes from application vendor A to application vendor B, and if vendor B is able to interface with the SOA, then we are able to make changes without affecting the entire system.  SOA lets us create a federation of resources. Data flow is established and maintained in a federated database allowing new functionality developed to reference  a common business format for each data element.</a:t>
            </a:r>
          </a:p>
          <a:p>
            <a:endParaRPr lang="en-US" altLang="en-US"/>
          </a:p>
          <a:p>
            <a:endParaRPr lang="en-US" altLang="en-US"/>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BA2610-7764-4EBD-A5F6-66F192F9D7D7}" type="slidenum">
              <a:rPr lang="en-US" altLang="en-US"/>
              <a:pPr eaLnBrk="1" hangingPunct="1"/>
              <a:t>13</a:t>
            </a:fld>
            <a:endParaRPr lang="en-US" altLang="en-US"/>
          </a:p>
        </p:txBody>
      </p:sp>
    </p:spTree>
    <p:extLst>
      <p:ext uri="{BB962C8B-B14F-4D97-AF65-F5344CB8AC3E}">
        <p14:creationId xmlns:p14="http://schemas.microsoft.com/office/powerpoint/2010/main" val="1274285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hangingPunct="1">
              <a:defRPr/>
            </a:pPr>
            <a:r>
              <a:rPr lang="en-US" dirty="0"/>
              <a:t>The guiding principles of an SOA are </a:t>
            </a:r>
          </a:p>
          <a:p>
            <a:pPr eaLnBrk="1" hangingPunct="1">
              <a:defRPr/>
            </a:pPr>
            <a:endParaRPr lang="en-US" dirty="0"/>
          </a:p>
          <a:p>
            <a:pPr marL="171450" indent="-171450" eaLnBrk="1" hangingPunct="1">
              <a:buFont typeface="Arial" pitchFamily="34" charset="0"/>
              <a:buChar char="•"/>
              <a:defRPr/>
            </a:pPr>
            <a:r>
              <a:rPr lang="en-US" dirty="0"/>
              <a:t>Service encapsulation,</a:t>
            </a:r>
          </a:p>
          <a:p>
            <a:pPr marL="171450" indent="-171450" eaLnBrk="1" hangingPunct="1">
              <a:buFont typeface="Arial" pitchFamily="34" charset="0"/>
              <a:buChar char="•"/>
              <a:defRPr/>
            </a:pPr>
            <a:r>
              <a:rPr lang="en-US" dirty="0"/>
              <a:t>Service loose coupling,</a:t>
            </a:r>
          </a:p>
          <a:p>
            <a:pPr marL="171450" indent="-171450" eaLnBrk="1" hangingPunct="1">
              <a:buFont typeface="Arial" pitchFamily="34" charset="0"/>
              <a:buChar char="•"/>
              <a:defRPr/>
            </a:pPr>
            <a:r>
              <a:rPr lang="en-US" dirty="0"/>
              <a:t>Service contract,</a:t>
            </a:r>
          </a:p>
          <a:p>
            <a:pPr marL="171450" indent="-171450" eaLnBrk="1" hangingPunct="1">
              <a:buFont typeface="Arial" pitchFamily="34" charset="0"/>
              <a:buChar char="•"/>
              <a:defRPr/>
            </a:pPr>
            <a:r>
              <a:rPr lang="en-US" dirty="0"/>
              <a:t>Service abstraction,</a:t>
            </a:r>
          </a:p>
          <a:p>
            <a:pPr marL="171450" indent="-171450" eaLnBrk="1" hangingPunct="1">
              <a:buFont typeface="Arial" pitchFamily="34" charset="0"/>
              <a:buChar char="•"/>
              <a:defRPr/>
            </a:pPr>
            <a:r>
              <a:rPr lang="en-US" dirty="0"/>
              <a:t>Service usability,</a:t>
            </a:r>
          </a:p>
          <a:p>
            <a:pPr marL="171450" indent="-171450" eaLnBrk="1" hangingPunct="1">
              <a:buFont typeface="Arial" pitchFamily="34" charset="0"/>
              <a:buChar char="•"/>
              <a:defRPr/>
            </a:pPr>
            <a:r>
              <a:rPr lang="en-US" dirty="0"/>
              <a:t>Service composability,</a:t>
            </a:r>
          </a:p>
          <a:p>
            <a:pPr marL="171450" indent="-171450" eaLnBrk="1" hangingPunct="1">
              <a:buFont typeface="Arial" pitchFamily="34" charset="0"/>
              <a:buChar char="•"/>
              <a:defRPr/>
            </a:pPr>
            <a:r>
              <a:rPr lang="en-US" dirty="0"/>
              <a:t>Service autonomy,</a:t>
            </a:r>
          </a:p>
          <a:p>
            <a:pPr marL="171450" indent="-171450" eaLnBrk="1" hangingPunct="1">
              <a:buFont typeface="Arial" pitchFamily="34" charset="0"/>
              <a:buChar char="•"/>
              <a:defRPr/>
            </a:pPr>
            <a:r>
              <a:rPr lang="en-US" dirty="0"/>
              <a:t>Service optimization,</a:t>
            </a:r>
          </a:p>
          <a:p>
            <a:pPr marL="171450" indent="-171450" eaLnBrk="1" hangingPunct="1">
              <a:buFont typeface="Arial" pitchFamily="34" charset="0"/>
              <a:buChar char="•"/>
              <a:defRPr/>
            </a:pPr>
            <a:r>
              <a:rPr lang="en-US" dirty="0"/>
              <a:t>Service discoverability, and </a:t>
            </a:r>
          </a:p>
          <a:p>
            <a:pPr marL="171450" indent="-171450" eaLnBrk="1" hangingPunct="1">
              <a:buFont typeface="Arial" pitchFamily="34" charset="0"/>
              <a:buChar char="•"/>
              <a:defRPr/>
            </a:pPr>
            <a:r>
              <a:rPr lang="en-US" dirty="0"/>
              <a:t>Service relevance.</a:t>
            </a:r>
          </a:p>
          <a:p>
            <a:pPr>
              <a:defRPr/>
            </a:pPr>
            <a:endParaRPr lang="en-US" dirty="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98B0686-91F0-4BD7-83D4-2531714409A0}" type="slidenum">
              <a:rPr lang="en-US" altLang="en-US"/>
              <a:pPr eaLnBrk="1" hangingPunct="1"/>
              <a:t>14</a:t>
            </a:fld>
            <a:endParaRPr lang="en-US" altLang="en-US"/>
          </a:p>
        </p:txBody>
      </p:sp>
    </p:spTree>
    <p:extLst>
      <p:ext uri="{BB962C8B-B14F-4D97-AF65-F5344CB8AC3E}">
        <p14:creationId xmlns:p14="http://schemas.microsoft.com/office/powerpoint/2010/main" val="3195496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The service contract includes the name of service, version, owner, responsibility assignment and type (i.e. presentation, process, business, data, integration).  It defines the product you are building.  </a:t>
            </a:r>
          </a:p>
          <a:p>
            <a:endParaRPr lang="en-US" altLang="en-US"/>
          </a:p>
          <a:p>
            <a:endParaRPr lang="en-US" altLang="en-US"/>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F5C4B4-7F08-490E-9F64-39FC8A6D13E2}" type="slidenum">
              <a:rPr lang="en-US" altLang="en-US"/>
              <a:pPr eaLnBrk="1" hangingPunct="1"/>
              <a:t>15</a:t>
            </a:fld>
            <a:endParaRPr lang="en-US" altLang="en-US"/>
          </a:p>
        </p:txBody>
      </p:sp>
    </p:spTree>
    <p:extLst>
      <p:ext uri="{BB962C8B-B14F-4D97-AF65-F5344CB8AC3E}">
        <p14:creationId xmlns:p14="http://schemas.microsoft.com/office/powerpoint/2010/main" val="503068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It includes what the service accomplishes, service operations, and how to invoke the service (i.e. SOAP, event triggers).  An example of an event trigger would be if you give the system a patient’s weight and height, the system would give you the Body Mass Index or BMI.  </a:t>
            </a:r>
          </a:p>
          <a:p>
            <a:endParaRPr lang="en-US" altLang="en-US"/>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DC12CF-3BEE-4E1A-8B76-145EB489FBA9}" type="slidenum">
              <a:rPr lang="en-US" altLang="en-US"/>
              <a:pPr eaLnBrk="1" hangingPunct="1"/>
              <a:t>16</a:t>
            </a:fld>
            <a:endParaRPr lang="en-US" altLang="en-US"/>
          </a:p>
        </p:txBody>
      </p:sp>
    </p:spTree>
    <p:extLst>
      <p:ext uri="{BB962C8B-B14F-4D97-AF65-F5344CB8AC3E}">
        <p14:creationId xmlns:p14="http://schemas.microsoft.com/office/powerpoint/2010/main" val="1856940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a:latin typeface="Arial" charset="0"/>
                <a:cs typeface="Arial" charset="0"/>
              </a:rPr>
              <a:t>The service contract also includes non-functional information like: </a:t>
            </a:r>
          </a:p>
          <a:p>
            <a:pPr>
              <a:defRPr/>
            </a:pPr>
            <a:endParaRPr lang="en-US" dirty="0">
              <a:latin typeface="Arial" charset="0"/>
              <a:cs typeface="Arial" charset="0"/>
            </a:endParaRPr>
          </a:p>
          <a:p>
            <a:pPr marL="171450" indent="-171450">
              <a:buFont typeface="Arial" pitchFamily="34" charset="0"/>
              <a:buChar char="•"/>
              <a:defRPr/>
            </a:pPr>
            <a:r>
              <a:rPr lang="en-US" dirty="0">
                <a:latin typeface="Arial" charset="0"/>
                <a:cs typeface="Arial" charset="0"/>
              </a:rPr>
              <a:t>Security constraints, </a:t>
            </a:r>
          </a:p>
          <a:p>
            <a:pPr marL="171450" indent="-171450">
              <a:buFont typeface="Arial" pitchFamily="34" charset="0"/>
              <a:buChar char="•"/>
              <a:defRPr/>
            </a:pPr>
            <a:r>
              <a:rPr lang="en-US" dirty="0">
                <a:latin typeface="Arial" charset="0"/>
                <a:cs typeface="Arial" charset="0"/>
              </a:rPr>
              <a:t>Quality of service (for instance, Is service guaranteed 24-7?  Is it up 99.999 percent of the time?), </a:t>
            </a:r>
          </a:p>
          <a:p>
            <a:pPr marL="171450" indent="-171450">
              <a:buFont typeface="Arial" pitchFamily="34" charset="0"/>
              <a:buChar char="•"/>
              <a:defRPr/>
            </a:pPr>
            <a:r>
              <a:rPr lang="en-US" dirty="0">
                <a:latin typeface="Arial" charset="0"/>
                <a:cs typeface="Arial" charset="0"/>
              </a:rPr>
              <a:t>Translational considerations (including translation between different kinds of data and coding systems), </a:t>
            </a:r>
          </a:p>
          <a:p>
            <a:pPr marL="171450" indent="-171450">
              <a:buFont typeface="Arial" pitchFamily="34" charset="0"/>
              <a:buChar char="•"/>
              <a:defRPr/>
            </a:pPr>
            <a:r>
              <a:rPr lang="en-US" dirty="0">
                <a:latin typeface="Arial" charset="0"/>
                <a:cs typeface="Arial" charset="0"/>
              </a:rPr>
              <a:t>Service level agreement, </a:t>
            </a:r>
          </a:p>
          <a:p>
            <a:pPr marL="171450" indent="-171450">
              <a:buFont typeface="Arial" pitchFamily="34" charset="0"/>
              <a:buChar char="•"/>
              <a:defRPr/>
            </a:pPr>
            <a:r>
              <a:rPr lang="en-US" dirty="0">
                <a:latin typeface="Arial" charset="0"/>
                <a:cs typeface="Arial" charset="0"/>
              </a:rPr>
              <a:t>Semantics, and </a:t>
            </a:r>
          </a:p>
          <a:p>
            <a:pPr marL="171450" indent="-171450">
              <a:buFont typeface="Arial" pitchFamily="34" charset="0"/>
              <a:buChar char="•"/>
              <a:defRPr/>
            </a:pPr>
            <a:r>
              <a:rPr lang="en-US" dirty="0">
                <a:latin typeface="Arial" charset="0"/>
                <a:cs typeface="Arial" charset="0"/>
              </a:rPr>
              <a:t>Process.</a:t>
            </a:r>
          </a:p>
          <a:p>
            <a:pPr>
              <a:defRPr/>
            </a:pPr>
            <a:endParaRPr lang="en-US" dirty="0">
              <a:latin typeface="Arial" charset="0"/>
              <a:cs typeface="Arial" charset="0"/>
            </a:endParaRP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058333-7389-47F5-8302-E3D52AA1FB86}" type="slidenum">
              <a:rPr lang="en-US" altLang="en-US"/>
              <a:pPr eaLnBrk="1" hangingPunct="1"/>
              <a:t>17</a:t>
            </a:fld>
            <a:endParaRPr lang="en-US" altLang="en-US"/>
          </a:p>
        </p:txBody>
      </p:sp>
    </p:spTree>
    <p:extLst>
      <p:ext uri="{BB962C8B-B14F-4D97-AF65-F5344CB8AC3E}">
        <p14:creationId xmlns:p14="http://schemas.microsoft.com/office/powerpoint/2010/main" val="32038051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The intersection of HL7, MDA, Distributed Systems Architecture, SOA, and CSI provide a goal, the artifacts, portions of a  methodology, and the framework for defining robust, durable business-oriented constructs that provide extensibility, reuse, and governance. It uses a reference model for open distributed processing that defines communication protocol use.  It also has a model-driven architecture that defines data elements and characteristics.  </a:t>
            </a:r>
          </a:p>
          <a:p>
            <a:endParaRPr lang="en-US" altLang="en-US"/>
          </a:p>
          <a:p>
            <a:endParaRPr lang="en-US" altLang="en-US"/>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78C84F-212E-4D5E-A036-83B2B77EEED5}" type="slidenum">
              <a:rPr lang="en-US" altLang="en-US"/>
              <a:pPr eaLnBrk="1" hangingPunct="1"/>
              <a:t>18</a:t>
            </a:fld>
            <a:endParaRPr lang="en-US" altLang="en-US"/>
          </a:p>
        </p:txBody>
      </p:sp>
    </p:spTree>
    <p:extLst>
      <p:ext uri="{BB962C8B-B14F-4D97-AF65-F5344CB8AC3E}">
        <p14:creationId xmlns:p14="http://schemas.microsoft.com/office/powerpoint/2010/main" val="7352993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In an EA how do all the pieces fit together?  There are 5 viewpoints to look at an EA. </a:t>
            </a:r>
          </a:p>
          <a:p>
            <a:endParaRPr lang="en-US" altLang="en-US"/>
          </a:p>
          <a:p>
            <a:r>
              <a:rPr lang="en-US" altLang="en-US"/>
              <a:t>The enterprise view is the why.  It involves the purpose, scope and policies of the specified system.   Why should we connect 16 hospitals and 5 clinics to each other?  We want a flow of data and work.   </a:t>
            </a:r>
          </a:p>
          <a:p>
            <a:endParaRPr lang="en-US" altLang="en-US"/>
          </a:p>
          <a:p>
            <a:r>
              <a:rPr lang="en-US" altLang="en-US"/>
              <a:t>The information view is the what.  What type of information needs to flow between the different entities?   </a:t>
            </a:r>
          </a:p>
          <a:p>
            <a:endParaRPr lang="en-US" altLang="en-US"/>
          </a:p>
          <a:p>
            <a:r>
              <a:rPr lang="en-US" altLang="en-US"/>
              <a:t>How is covered in the computational view.  How do we share information?  Do we share just part of the record or the entire record?  </a:t>
            </a:r>
          </a:p>
          <a:p>
            <a:endParaRPr lang="en-US" altLang="en-US"/>
          </a:p>
          <a:p>
            <a:r>
              <a:rPr lang="en-US" altLang="en-US"/>
              <a:t>The engineering view covers the where.  Where is the physical information structure?  This is where we look at scalability and sustainability. </a:t>
            </a:r>
          </a:p>
          <a:p>
            <a:endParaRPr lang="en-US" altLang="en-US"/>
          </a:p>
          <a:p>
            <a:r>
              <a:rPr lang="en-US" altLang="en-US"/>
              <a:t>Lastly the technology view covers what is required to support the system.  </a:t>
            </a:r>
          </a:p>
          <a:p>
            <a:endParaRPr lang="en-US" altLang="en-US"/>
          </a:p>
          <a:p>
            <a:r>
              <a:rPr lang="en-US" altLang="en-US"/>
              <a:t>A new approach in the engineering and technology views is cloud computing.  Cloud computing has a positive impact on SOA and EA because we don’t have to worry about where service modules are. They can be replicated and there are mechanisms in cloud computing that will allow the user to access the most efficient module at any given time.  </a:t>
            </a:r>
          </a:p>
          <a:p>
            <a:endParaRPr lang="en-US" altLang="en-US"/>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6DF18BA-060E-47C9-9971-BA78145ACA13}" type="slidenum">
              <a:rPr lang="en-US" altLang="en-US"/>
              <a:pPr eaLnBrk="1" hangingPunct="1"/>
              <a:t>19</a:t>
            </a:fld>
            <a:endParaRPr lang="en-US" altLang="en-US"/>
          </a:p>
        </p:txBody>
      </p:sp>
    </p:spTree>
    <p:extLst>
      <p:ext uri="{BB962C8B-B14F-4D97-AF65-F5344CB8AC3E}">
        <p14:creationId xmlns:p14="http://schemas.microsoft.com/office/powerpoint/2010/main" val="1005188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a:t>The objectives for this unit, </a:t>
            </a:r>
            <a:r>
              <a:rPr lang="en-US" b="1" dirty="0"/>
              <a:t>Enterprise Architecture Models</a:t>
            </a:r>
            <a:r>
              <a:rPr lang="en-US" dirty="0"/>
              <a:t>, are to</a:t>
            </a:r>
          </a:p>
          <a:p>
            <a:pPr>
              <a:defRPr/>
            </a:pPr>
            <a:endParaRPr lang="en-US" dirty="0"/>
          </a:p>
          <a:p>
            <a:pPr marL="228600" indent="-228600" eaLnBrk="1" hangingPunct="1">
              <a:buFont typeface="+mj-lt"/>
              <a:buAutoNum type="arabicPeriod"/>
              <a:defRPr/>
            </a:pPr>
            <a:r>
              <a:rPr lang="en-US" dirty="0">
                <a:cs typeface="Arial" charset="0"/>
              </a:rPr>
              <a:t>Explain regional healthcare networks – policy and implementation strategies,</a:t>
            </a:r>
          </a:p>
          <a:p>
            <a:pPr marL="228600" indent="-228600" eaLnBrk="1" hangingPunct="1">
              <a:buFont typeface="+mj-lt"/>
              <a:buAutoNum type="arabicPeriod"/>
              <a:defRPr/>
            </a:pPr>
            <a:r>
              <a:rPr lang="en-US" dirty="0">
                <a:cs typeface="Arial" charset="0"/>
              </a:rPr>
              <a:t>Explain the concept of a Nationwide Healthcare Information network,</a:t>
            </a:r>
          </a:p>
          <a:p>
            <a:pPr marL="228600" indent="-228600" eaLnBrk="1" hangingPunct="1">
              <a:buFont typeface="+mj-lt"/>
              <a:buAutoNum type="arabicPeriod"/>
              <a:defRPr/>
            </a:pPr>
            <a:r>
              <a:rPr lang="en-US" dirty="0">
                <a:cs typeface="Arial" charset="0"/>
              </a:rPr>
              <a:t>Explain the significance of Service Oriented Architecture in networking and health information exchange networks,</a:t>
            </a:r>
          </a:p>
          <a:p>
            <a:pPr marL="228600" indent="-228600" eaLnBrk="1" hangingPunct="1">
              <a:buFont typeface="+mj-lt"/>
              <a:buAutoNum type="arabicPeriod"/>
              <a:defRPr/>
            </a:pPr>
            <a:r>
              <a:rPr lang="en-US" dirty="0">
                <a:cs typeface="Arial" charset="0"/>
              </a:rPr>
              <a:t>Explain the value of an Enterprise Architecture in networking and health information exchange networks, and </a:t>
            </a:r>
          </a:p>
          <a:p>
            <a:pPr marL="228600" indent="-228600" eaLnBrk="1" hangingPunct="1">
              <a:buFont typeface="+mj-lt"/>
              <a:buAutoNum type="arabicPeriod"/>
              <a:defRPr/>
            </a:pPr>
            <a:r>
              <a:rPr lang="en-US" dirty="0">
                <a:cs typeface="Arial" charset="0"/>
              </a:rPr>
              <a:t>Describe key elements of various service oriented architecture platforms and infrastructure options.</a:t>
            </a:r>
            <a:endParaRPr lang="en-US" dirty="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F99F63-526A-47C1-AA36-930C5F684FD9}" type="slidenum">
              <a:rPr lang="en-US" altLang="en-US"/>
              <a:pPr eaLnBrk="1" hangingPunct="1"/>
              <a:t>2</a:t>
            </a:fld>
            <a:endParaRPr lang="en-US" altLang="en-US"/>
          </a:p>
        </p:txBody>
      </p:sp>
    </p:spTree>
    <p:extLst>
      <p:ext uri="{BB962C8B-B14F-4D97-AF65-F5344CB8AC3E}">
        <p14:creationId xmlns:p14="http://schemas.microsoft.com/office/powerpoint/2010/main" val="37501380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SOAs appear in the design of loosely connected inter-organization health information technology or HIT networks as the desired way to interconnect widely distributed systems. SOA is particularly attractive when no one organization owns or controls all of the applications and platforms.  With cloud computing, health information exchange or HIE and nationwide health information network or NHIN SOAs are attractive because we can use a service that is provided by a service provider to build our applications.  There is interoperability between the different systems.   </a:t>
            </a:r>
          </a:p>
          <a:p>
            <a:endParaRPr lang="en-US" altLang="en-US"/>
          </a:p>
          <a:p>
            <a:r>
              <a:rPr lang="en-US" altLang="en-US"/>
              <a:t>Sometimes people mix up SOA and web services.  Web services are an enabler for SOA. SOA is not a technology or transport platform or an industry standard.  Web services are.  SOA are primarily business owned and affect workflow and business processes.  This is not true with web services.  Both SOA and web services enable business and IT transformation.   SOA is moving towards standardization.  </a:t>
            </a:r>
          </a:p>
          <a:p>
            <a:endParaRPr lang="en-US" altLang="en-US"/>
          </a:p>
          <a:p>
            <a:endParaRPr lang="en-US" altLang="en-US"/>
          </a:p>
          <a:p>
            <a:endParaRPr lang="en-US" altLang="en-US"/>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980690-12F8-417B-AFCA-DF6FEB5EE442}" type="slidenum">
              <a:rPr lang="en-US" altLang="en-US"/>
              <a:pPr eaLnBrk="1" hangingPunct="1"/>
              <a:t>20</a:t>
            </a:fld>
            <a:endParaRPr lang="en-US" altLang="en-US"/>
          </a:p>
        </p:txBody>
      </p:sp>
    </p:spTree>
    <p:extLst>
      <p:ext uri="{BB962C8B-B14F-4D97-AF65-F5344CB8AC3E}">
        <p14:creationId xmlns:p14="http://schemas.microsoft.com/office/powerpoint/2010/main" val="2544598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dirty="0"/>
              <a:t>How is</a:t>
            </a:r>
            <a:r>
              <a:rPr lang="en-US" i="1" dirty="0"/>
              <a:t> </a:t>
            </a:r>
            <a:r>
              <a:rPr lang="en-US" dirty="0"/>
              <a:t>SOA different from messaging? </a:t>
            </a:r>
          </a:p>
          <a:p>
            <a:pPr>
              <a:defRPr/>
            </a:pPr>
            <a:endParaRPr lang="en-US" dirty="0"/>
          </a:p>
          <a:p>
            <a:pPr marL="174708" indent="-174708" eaLnBrk="1" hangingPunct="1">
              <a:lnSpc>
                <a:spcPct val="90000"/>
              </a:lnSpc>
              <a:buFont typeface="Arial" pitchFamily="34" charset="0"/>
              <a:buChar char="•"/>
              <a:defRPr/>
            </a:pPr>
            <a:r>
              <a:rPr lang="en-US" dirty="0">
                <a:cs typeface="Arial" charset="0"/>
              </a:rPr>
              <a:t>It is a common practice in healthcare, just not yet in healthcare IT,</a:t>
            </a:r>
          </a:p>
          <a:p>
            <a:pPr marL="174708" indent="-174708" eaLnBrk="1" hangingPunct="1">
              <a:lnSpc>
                <a:spcPct val="90000"/>
              </a:lnSpc>
              <a:buFont typeface="Arial" pitchFamily="34" charset="0"/>
              <a:buChar char="•"/>
              <a:defRPr/>
            </a:pPr>
            <a:r>
              <a:rPr lang="en-US" dirty="0">
                <a:cs typeface="Arial" charset="0"/>
              </a:rPr>
              <a:t>Many key products use them but do not expose interfaces,</a:t>
            </a:r>
          </a:p>
          <a:p>
            <a:pPr marL="174708" indent="-174708" eaLnBrk="1" hangingPunct="1">
              <a:lnSpc>
                <a:spcPct val="90000"/>
              </a:lnSpc>
              <a:buFont typeface="Arial" pitchFamily="34" charset="0"/>
              <a:buChar char="•"/>
              <a:defRPr/>
            </a:pPr>
            <a:r>
              <a:rPr lang="en-US" dirty="0">
                <a:cs typeface="Arial" charset="0"/>
              </a:rPr>
              <a:t>It ensures functional consistency across applications,</a:t>
            </a:r>
          </a:p>
          <a:p>
            <a:pPr marL="174708" indent="-174708" eaLnBrk="1" hangingPunct="1">
              <a:lnSpc>
                <a:spcPct val="90000"/>
              </a:lnSpc>
              <a:buFont typeface="Arial" pitchFamily="34" charset="0"/>
              <a:buChar char="•"/>
              <a:defRPr/>
            </a:pPr>
            <a:r>
              <a:rPr lang="en-US" dirty="0">
                <a:cs typeface="Arial" charset="0"/>
              </a:rPr>
              <a:t>It is an accepted industry best practice,</a:t>
            </a:r>
          </a:p>
          <a:p>
            <a:pPr marL="174708" indent="-174708" eaLnBrk="1" hangingPunct="1">
              <a:lnSpc>
                <a:spcPct val="90000"/>
              </a:lnSpc>
              <a:buFont typeface="Arial" pitchFamily="34" charset="0"/>
              <a:buChar char="•"/>
              <a:defRPr/>
            </a:pPr>
            <a:r>
              <a:rPr lang="en-US" dirty="0">
                <a:cs typeface="Arial" charset="0"/>
              </a:rPr>
              <a:t>It furthers authoritative sources of data,</a:t>
            </a:r>
          </a:p>
          <a:p>
            <a:pPr marL="174708" indent="-174708" eaLnBrk="1" hangingPunct="1">
              <a:lnSpc>
                <a:spcPct val="90000"/>
              </a:lnSpc>
              <a:buFont typeface="Arial" pitchFamily="34" charset="0"/>
              <a:buChar char="•"/>
              <a:defRPr/>
            </a:pPr>
            <a:r>
              <a:rPr lang="en-US" dirty="0">
                <a:cs typeface="Arial" charset="0"/>
              </a:rPr>
              <a:t>It minimizes duplication across applications, provides reuse,</a:t>
            </a:r>
          </a:p>
          <a:p>
            <a:pPr marL="174708" indent="-174708" eaLnBrk="1" hangingPunct="1">
              <a:lnSpc>
                <a:spcPct val="90000"/>
              </a:lnSpc>
              <a:buFont typeface="Arial" pitchFamily="34" charset="0"/>
              <a:buChar char="•"/>
              <a:defRPr/>
            </a:pPr>
            <a:r>
              <a:rPr lang="en-US" dirty="0">
                <a:cs typeface="Arial" charset="0"/>
              </a:rPr>
              <a:t>Messages can be either payloads in or infrastructure beneath services and </a:t>
            </a:r>
          </a:p>
          <a:p>
            <a:pPr marL="174708" indent="-174708" eaLnBrk="1" hangingPunct="1">
              <a:lnSpc>
                <a:spcPct val="90000"/>
              </a:lnSpc>
              <a:buFont typeface="Arial" pitchFamily="34" charset="0"/>
              <a:buChar char="•"/>
              <a:defRPr/>
            </a:pPr>
            <a:r>
              <a:rPr lang="en-US" dirty="0">
                <a:cs typeface="Arial" charset="0"/>
              </a:rPr>
              <a:t>It’s Service-oriented architecture provides the framework for automation of common services.</a:t>
            </a:r>
          </a:p>
          <a:p>
            <a:pPr eaLnBrk="1" hangingPunct="1">
              <a:lnSpc>
                <a:spcPct val="90000"/>
              </a:lnSpc>
              <a:buFont typeface="Arial" pitchFamily="34" charset="0"/>
              <a:buNone/>
              <a:defRPr/>
            </a:pPr>
            <a:endParaRPr lang="en-US" dirty="0">
              <a:cs typeface="Arial" charset="0"/>
            </a:endParaRPr>
          </a:p>
          <a:p>
            <a:pPr eaLnBrk="1" hangingPunct="1">
              <a:lnSpc>
                <a:spcPct val="90000"/>
              </a:lnSpc>
              <a:buFont typeface="Arial" pitchFamily="34" charset="0"/>
              <a:buNone/>
              <a:defRPr/>
            </a:pPr>
            <a:r>
              <a:rPr lang="en-US" dirty="0">
                <a:cs typeface="Arial" charset="0"/>
              </a:rPr>
              <a:t>Still, SOA has to be done well.  It is cheaper and easier than ever to create badly designed applications and spaghetti integration. It fits well with Open Source. </a:t>
            </a:r>
            <a:endParaRPr lang="en-US" dirty="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02E347-ADA8-42D9-B490-7B8CD3964886}" type="slidenum">
              <a:rPr lang="en-US" altLang="en-US"/>
              <a:pPr eaLnBrk="1" hangingPunct="1"/>
              <a:t>21</a:t>
            </a:fld>
            <a:endParaRPr lang="en-US" altLang="en-US"/>
          </a:p>
        </p:txBody>
      </p:sp>
    </p:spTree>
    <p:extLst>
      <p:ext uri="{BB962C8B-B14F-4D97-AF65-F5344CB8AC3E}">
        <p14:creationId xmlns:p14="http://schemas.microsoft.com/office/powerpoint/2010/main" val="40022247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Three years ago, HL7 created a framework for interoperability for EA called HL7 Services-Aware Interoperability Framework or SAIF.  It uses v3/RIM artifacts and expertise, supports measurable, testable conformance and compliance and provides directly implementable solutions.  </a:t>
            </a:r>
          </a:p>
          <a:p>
            <a:endParaRPr lang="en-US" altLang="en-US" dirty="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366F1D-C732-4725-B8D7-3EE2F5FD93E0}" type="slidenum">
              <a:rPr lang="en-US" altLang="en-US"/>
              <a:pPr eaLnBrk="1" hangingPunct="1"/>
              <a:t>22</a:t>
            </a:fld>
            <a:endParaRPr lang="en-US" altLang="en-US"/>
          </a:p>
        </p:txBody>
      </p:sp>
    </p:spTree>
    <p:extLst>
      <p:ext uri="{BB962C8B-B14F-4D97-AF65-F5344CB8AC3E}">
        <p14:creationId xmlns:p14="http://schemas.microsoft.com/office/powerpoint/2010/main" val="12183214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SAIF has four defined areas: services, awareness, EA, and framework. </a:t>
            </a:r>
          </a:p>
          <a:p>
            <a:pPr marL="457200" indent="-457200">
              <a:buFont typeface="+mj-lt"/>
              <a:buAutoNum type="arabicPeriod"/>
            </a:pPr>
            <a:r>
              <a:rPr lang="en-US" altLang="en-US" sz="2400" dirty="0"/>
              <a:t>Services: </a:t>
            </a:r>
            <a:r>
              <a:rPr lang="en-US" altLang="en-US" sz="2000" dirty="0"/>
              <a:t>This is about “services enabling” HL7’s Standards</a:t>
            </a:r>
          </a:p>
          <a:p>
            <a:pPr marL="457200" indent="-457200">
              <a:buFont typeface="+mj-lt"/>
              <a:buAutoNum type="arabicPeriod"/>
            </a:pPr>
            <a:r>
              <a:rPr lang="en-US" altLang="en-US" sz="2400" dirty="0"/>
              <a:t>Awareness: </a:t>
            </a:r>
            <a:r>
              <a:rPr lang="en-US" altLang="en-US" sz="2000" dirty="0"/>
              <a:t>This is about making our standards “aware” of both services and an Enterprise Architecture</a:t>
            </a:r>
          </a:p>
          <a:p>
            <a:pPr marL="457200" indent="-457200">
              <a:buFont typeface="+mj-lt"/>
              <a:buAutoNum type="arabicPeriod"/>
            </a:pPr>
            <a:r>
              <a:rPr lang="en-US" altLang="en-US" sz="2400" dirty="0"/>
              <a:t>Enterprise Architecture: </a:t>
            </a:r>
            <a:r>
              <a:rPr lang="en-US" altLang="en-US" sz="2000" dirty="0"/>
              <a:t>When adopted and imbedded in our development methodologies</a:t>
            </a:r>
            <a:r>
              <a:rPr lang="en-US" altLang="en-US" sz="2000"/>
              <a:t>, SAIF </a:t>
            </a:r>
            <a:r>
              <a:rPr lang="en-US" altLang="en-US" sz="2000" dirty="0"/>
              <a:t>becomes our Enterprise Architecture</a:t>
            </a:r>
          </a:p>
          <a:p>
            <a:pPr marL="457200" indent="-457200">
              <a:buFont typeface="+mj-lt"/>
              <a:buAutoNum type="arabicPeriod"/>
            </a:pPr>
            <a:r>
              <a:rPr lang="en-US" altLang="en-US" sz="2400" dirty="0"/>
              <a:t>Framework:</a:t>
            </a:r>
            <a:r>
              <a:rPr lang="en-US" altLang="en-US" sz="2400" baseline="0" dirty="0"/>
              <a:t> </a:t>
            </a:r>
            <a:r>
              <a:rPr lang="en-US" altLang="en-US" sz="2000" dirty="0"/>
              <a:t>This is a “framework” in which we will “place” our standards so that we can see how they relate to each other and they relate to other standards and becomes part of our users’ Integration Architectures.</a:t>
            </a:r>
          </a:p>
          <a:p>
            <a:pPr marL="228600" indent="-228600">
              <a:buFont typeface="+mj-lt"/>
              <a:buAutoNum type="arabicPeriod"/>
            </a:pPr>
            <a:endParaRPr lang="en-US" altLang="en-US" dirty="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752BE8-D70E-4482-8FB7-C669A25804ED}" type="slidenum">
              <a:rPr lang="en-US" altLang="en-US"/>
              <a:pPr eaLnBrk="1" hangingPunct="1"/>
              <a:t>23</a:t>
            </a:fld>
            <a:endParaRPr lang="en-US" altLang="en-US"/>
          </a:p>
        </p:txBody>
      </p:sp>
    </p:spTree>
    <p:extLst>
      <p:ext uri="{BB962C8B-B14F-4D97-AF65-F5344CB8AC3E}">
        <p14:creationId xmlns:p14="http://schemas.microsoft.com/office/powerpoint/2010/main" val="3000967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core components are: Information Framework, Behavioral Framework, Enterprise Conformance and Compliance Framework, Governance Framework and an Implementation Guide.  The guide provides examples of how you put things together.  </a:t>
            </a:r>
          </a:p>
          <a:p>
            <a:endParaRPr lang="en-US" altLang="en-US"/>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D0178E-754E-4BE6-BE45-76047DD6DA66}" type="slidenum">
              <a:rPr lang="en-US" altLang="en-US"/>
              <a:pPr eaLnBrk="1" hangingPunct="1"/>
              <a:t>24</a:t>
            </a:fld>
            <a:endParaRPr lang="en-US" altLang="en-US"/>
          </a:p>
        </p:txBody>
      </p:sp>
    </p:spTree>
    <p:extLst>
      <p:ext uri="{BB962C8B-B14F-4D97-AF65-F5344CB8AC3E}">
        <p14:creationId xmlns:p14="http://schemas.microsoft.com/office/powerpoint/2010/main" val="3184955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HL7 standards are being developed for entity identification, records location and retrieval, decision support services and terminology service.  Entity identification is used to manage and maintain identities within and across domains, localities, or products.  Record location and retrieval is used to discover, retrieve, and update records in distributed environments.  Decision support services supports evaluation processes such as clinical decision support.  Terminology services are used to retrieve, maintain, and navigate clinical terminologies and ontologies.</a:t>
            </a:r>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4CE847-BC2C-4221-BB50-5EEC54BD00CE}" type="slidenum">
              <a:rPr lang="en-US" altLang="en-US"/>
              <a:pPr eaLnBrk="1" hangingPunct="1"/>
              <a:t>25</a:t>
            </a:fld>
            <a:endParaRPr lang="en-US" altLang="en-US"/>
          </a:p>
        </p:txBody>
      </p:sp>
    </p:spTree>
    <p:extLst>
      <p:ext uri="{BB962C8B-B14F-4D97-AF65-F5344CB8AC3E}">
        <p14:creationId xmlns:p14="http://schemas.microsoft.com/office/powerpoint/2010/main" val="1265048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eaLnBrk="1" hangingPunct="1">
              <a:spcBef>
                <a:spcPct val="0"/>
              </a:spcBef>
            </a:pPr>
            <a:r>
              <a:rPr lang="en-US" altLang="en-US" dirty="0"/>
              <a:t>These specifications would be used in inter-enterprises like Nationwide Health Information Network and Regional Health Information Organizations to functionally specify behavior, to clarify roles between applications and products, and to profile and sharpen the technologies supporting them.  </a:t>
            </a:r>
          </a:p>
          <a:p>
            <a:pPr marL="0" lvl="1" eaLnBrk="1" hangingPunct="1">
              <a:spcBef>
                <a:spcPct val="0"/>
              </a:spcBef>
            </a:pPr>
            <a:endParaRPr lang="en-US" altLang="en-US" dirty="0"/>
          </a:p>
          <a:p>
            <a:pPr marL="0" lvl="1" eaLnBrk="1" hangingPunct="1">
              <a:spcBef>
                <a:spcPct val="0"/>
              </a:spcBef>
            </a:pPr>
            <a:r>
              <a:rPr lang="en-US" altLang="en-US" dirty="0"/>
              <a:t>In intra-enterprise, the standardization would allow better integration of off-the-shelf and custom development environments, and promotes more of a “plug and play” environment.  </a:t>
            </a:r>
          </a:p>
          <a:p>
            <a:pPr marL="0" lvl="1" eaLnBrk="1" hangingPunct="1">
              <a:spcBef>
                <a:spcPct val="0"/>
              </a:spcBef>
            </a:pPr>
            <a:endParaRPr lang="en-US" altLang="en-US" dirty="0"/>
          </a:p>
          <a:p>
            <a:pPr marL="0" lvl="1" eaLnBrk="1" hangingPunct="1">
              <a:spcBef>
                <a:spcPct val="0"/>
              </a:spcBef>
            </a:pPr>
            <a:r>
              <a:rPr lang="en-US" altLang="en-US" dirty="0"/>
              <a:t>With intra-product relationships, the specification would facilitate a vendor’s ability to integrate third-party value-add components and speed design phase with higher confidence.  </a:t>
            </a:r>
          </a:p>
          <a:p>
            <a:pPr marL="0" lvl="1" eaLnBrk="1" hangingPunct="1">
              <a:spcBef>
                <a:spcPct val="0"/>
              </a:spcBef>
            </a:pPr>
            <a:endParaRPr lang="en-US" altLang="en-US" dirty="0"/>
          </a:p>
          <a:p>
            <a:pPr marL="0" lvl="1" eaLnBrk="1" hangingPunct="1">
              <a:spcBef>
                <a:spcPct val="0"/>
              </a:spcBef>
            </a:pPr>
            <a:r>
              <a:rPr lang="en-US" altLang="en-US" dirty="0"/>
              <a:t>Lastly, within custom-implementations, it would provide the opportunity to later integrate off-the-shelf products with custom products.  </a:t>
            </a:r>
          </a:p>
          <a:p>
            <a:pPr marL="0" lvl="1" eaLnBrk="1" hangingPunct="1">
              <a:spcBef>
                <a:spcPct val="0"/>
              </a:spcBef>
            </a:pPr>
            <a:endParaRPr lang="en-US" altLang="en-US" dirty="0"/>
          </a:p>
          <a:p>
            <a:endParaRPr lang="en-US" altLang="en-US" dirty="0"/>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773DDC-BFB3-4794-A306-B543632FB4E2}" type="slidenum">
              <a:rPr lang="en-US" altLang="en-US"/>
              <a:pPr eaLnBrk="1" hangingPunct="1"/>
              <a:t>26</a:t>
            </a:fld>
            <a:endParaRPr lang="en-US" altLang="en-US"/>
          </a:p>
        </p:txBody>
      </p:sp>
    </p:spTree>
    <p:extLst>
      <p:ext uri="{BB962C8B-B14F-4D97-AF65-F5344CB8AC3E}">
        <p14:creationId xmlns:p14="http://schemas.microsoft.com/office/powerpoint/2010/main" val="41812002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Services in particular are </a:t>
            </a:r>
            <a:r>
              <a:rPr lang="en-GB" altLang="en-US" dirty="0"/>
              <a:t>more coarsely granulated than messages, and are more readily traceable to business, clinical capabilities, and requirements. They are specifications for a service that are of the following form: Functional Profile (collection of operations offered by a service) + Semantic Profile (static semantics utilized by operations in FP) + Conformance Profile (testable (automated or human) conformance standards against which an implementation may make pair-wise conformance assertions). The combination of the two points above provides a foundation for both intra- and inter-enterprise durable services interfaces.</a:t>
            </a:r>
            <a:endParaRPr lang="en-US" altLang="en-US" dirty="0"/>
          </a:p>
          <a:p>
            <a:endParaRPr lang="en-US" altLang="en-US" dirty="0"/>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3BCAD6-1E12-4220-B938-CBA7652CEA3C}" type="slidenum">
              <a:rPr lang="en-US" altLang="en-US"/>
              <a:pPr eaLnBrk="1" hangingPunct="1"/>
              <a:t>27</a:t>
            </a:fld>
            <a:endParaRPr lang="en-US" altLang="en-US"/>
          </a:p>
        </p:txBody>
      </p:sp>
    </p:spTree>
    <p:extLst>
      <p:ext uri="{BB962C8B-B14F-4D97-AF65-F5344CB8AC3E}">
        <p14:creationId xmlns:p14="http://schemas.microsoft.com/office/powerpoint/2010/main" val="1044095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Healthcare Service Specification Project  or HSSP is an effort between HL7 and Object Management Group or OMG to create common “service interface specifications”.  The objectives of the project are</a:t>
            </a:r>
          </a:p>
          <a:p>
            <a:endParaRPr lang="en-US" altLang="en-US" dirty="0"/>
          </a:p>
          <a:p>
            <a:pPr marL="182563" lvl="1" indent="182563" eaLnBrk="1" hangingPunct="1">
              <a:lnSpc>
                <a:spcPct val="90000"/>
              </a:lnSpc>
              <a:buFontTx/>
              <a:buChar char="•"/>
            </a:pPr>
            <a:r>
              <a:rPr lang="en-US" altLang="en-US" dirty="0"/>
              <a:t>To create useful, useable healthcare standards that address functions, semantics and technologies,</a:t>
            </a:r>
          </a:p>
          <a:p>
            <a:pPr marL="182563" lvl="1" indent="182563" eaLnBrk="1" hangingPunct="1">
              <a:lnSpc>
                <a:spcPct val="90000"/>
              </a:lnSpc>
              <a:buFontTx/>
              <a:buChar char="•"/>
            </a:pPr>
            <a:r>
              <a:rPr lang="en-US" altLang="en-US" dirty="0"/>
              <a:t>To complement existing work and leverage existing standards,</a:t>
            </a:r>
          </a:p>
          <a:p>
            <a:pPr marL="182563" lvl="1" indent="182563" eaLnBrk="1" hangingPunct="1">
              <a:lnSpc>
                <a:spcPct val="90000"/>
              </a:lnSpc>
              <a:buFontTx/>
              <a:buChar char="•"/>
            </a:pPr>
            <a:r>
              <a:rPr lang="en-US" altLang="en-US" dirty="0"/>
              <a:t>To focus on practical needs and not perfection, and </a:t>
            </a:r>
          </a:p>
          <a:p>
            <a:pPr marL="182563" lvl="1" indent="182563" eaLnBrk="1" hangingPunct="1">
              <a:lnSpc>
                <a:spcPct val="90000"/>
              </a:lnSpc>
              <a:buFontTx/>
              <a:buChar char="•"/>
            </a:pPr>
            <a:r>
              <a:rPr lang="en-US" altLang="en-US" dirty="0"/>
              <a:t>To capitalize on industry talent through community participation.</a:t>
            </a:r>
          </a:p>
          <a:p>
            <a:endParaRPr lang="en-US" altLang="en-US" dirty="0"/>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92ED30-E35B-4711-8168-F6B1C4337AE4}" type="slidenum">
              <a:rPr lang="en-US" altLang="en-US"/>
              <a:pPr eaLnBrk="1" hangingPunct="1"/>
              <a:t>28</a:t>
            </a:fld>
            <a:endParaRPr lang="en-US" altLang="en-US"/>
          </a:p>
        </p:txBody>
      </p:sp>
    </p:spTree>
    <p:extLst>
      <p:ext uri="{BB962C8B-B14F-4D97-AF65-F5344CB8AC3E}">
        <p14:creationId xmlns:p14="http://schemas.microsoft.com/office/powerpoint/2010/main" val="31823143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US government has become involved in the development of standards for data exchange so SAEAF has had a name change.  The new name is SAIF which stands for Services Aware Interoperability Framework.  This new name brings emphasis to the word interoperability.   Interoperability is the key word as we look at the development of new SOA and EA systems to share health information data.  </a:t>
            </a:r>
          </a:p>
          <a:p>
            <a:endParaRPr lang="en-US" altLang="en-US"/>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117B36-43B8-437A-8210-877598593960}" type="slidenum">
              <a:rPr lang="en-US" altLang="en-US"/>
              <a:pPr eaLnBrk="1" hangingPunct="1"/>
              <a:t>29</a:t>
            </a:fld>
            <a:endParaRPr lang="en-US" altLang="en-US"/>
          </a:p>
        </p:txBody>
      </p:sp>
    </p:spTree>
    <p:extLst>
      <p:ext uri="{BB962C8B-B14F-4D97-AF65-F5344CB8AC3E}">
        <p14:creationId xmlns:p14="http://schemas.microsoft.com/office/powerpoint/2010/main" val="1874703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Who needs interoperability?  Two or more groups interested in collaborating and sharing healthcare, life sciences data, information using computer systems, and electronic interchange.  There can be no assumptions. The system can be of any scale: nations, enterprises or individuals. No assumption of what is being exchanged, how it is exchanged, or why.</a:t>
            </a:r>
          </a:p>
          <a:p>
            <a:pPr eaLnBrk="1" hangingPunct="1"/>
            <a:endParaRPr lang="en-US" altLang="en-US"/>
          </a:p>
          <a:p>
            <a:endParaRPr lang="en-US" altLang="en-US"/>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17EC4E-B5DF-49B4-891B-BC33C193A9B0}" type="slidenum">
              <a:rPr lang="en-US" altLang="en-US"/>
              <a:pPr eaLnBrk="1" hangingPunct="1"/>
              <a:t>3</a:t>
            </a:fld>
            <a:endParaRPr lang="en-US" altLang="en-US"/>
          </a:p>
        </p:txBody>
      </p:sp>
    </p:spTree>
    <p:extLst>
      <p:ext uri="{BB962C8B-B14F-4D97-AF65-F5344CB8AC3E}">
        <p14:creationId xmlns:p14="http://schemas.microsoft.com/office/powerpoint/2010/main" val="20737171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This concludes, </a:t>
            </a:r>
            <a:r>
              <a:rPr lang="en-US" altLang="en-US" b="1"/>
              <a:t>Enterprise Architecture Models.  </a:t>
            </a:r>
            <a:r>
              <a:rPr lang="en-US" altLang="en-US"/>
              <a:t>In this unit we have discussed regional and national health care networks, SOA and EA.  </a:t>
            </a:r>
          </a:p>
          <a:p>
            <a:endParaRPr lang="en-US" altLang="en-US"/>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EC88C4-19B6-43E2-9F0D-9B6DE19E7548}" type="slidenum">
              <a:rPr lang="en-US" altLang="en-US"/>
              <a:pPr eaLnBrk="1" hangingPunct="1"/>
              <a:t>30</a:t>
            </a:fld>
            <a:endParaRPr lang="en-US" altLang="en-US"/>
          </a:p>
        </p:txBody>
      </p:sp>
    </p:spTree>
    <p:extLst>
      <p:ext uri="{BB962C8B-B14F-4D97-AF65-F5344CB8AC3E}">
        <p14:creationId xmlns:p14="http://schemas.microsoft.com/office/powerpoint/2010/main" val="3826059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 audio.</a:t>
            </a:r>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321DB3-0974-4E64-9364-CD1EC68E3B23}" type="slidenum">
              <a:rPr lang="en-US" altLang="en-US"/>
              <a:pPr eaLnBrk="1" hangingPunct="1"/>
              <a:t>31</a:t>
            </a:fld>
            <a:endParaRPr lang="en-US" altLang="en-US"/>
          </a:p>
        </p:txBody>
      </p:sp>
    </p:spTree>
    <p:extLst>
      <p:ext uri="{BB962C8B-B14F-4D97-AF65-F5344CB8AC3E}">
        <p14:creationId xmlns:p14="http://schemas.microsoft.com/office/powerpoint/2010/main" val="35243286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a:solidFill>
                  <a:schemeClr val="tx1"/>
                </a:solidFill>
                <a:latin typeface="Arial" panose="020B0604020202020204" pitchFamily="34" charset="0"/>
                <a:cs typeface="Arial" panose="020B0604020202020204" pitchFamily="34" charset="0"/>
              </a:rPr>
              <a:t>No</a:t>
            </a:r>
            <a:r>
              <a:rPr lang="en-US" sz="1000" baseline="0" dirty="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32</a:t>
            </a:fld>
            <a:endParaRPr lang="en-US" altLang="en-US" dirty="0"/>
          </a:p>
        </p:txBody>
      </p:sp>
    </p:spTree>
    <p:extLst>
      <p:ext uri="{BB962C8B-B14F-4D97-AF65-F5344CB8AC3E}">
        <p14:creationId xmlns:p14="http://schemas.microsoft.com/office/powerpoint/2010/main" val="1406478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Service Oriented Architecture or SOA is an automation of common services shared across a community.  In this case, we are focused on common services shared in the healthcare community.  It ensures functional consistency across applications. It minimizes duplication across applications and is reusable.  Service modules are created that can be used by anyone. Messages can be either payloads in, or infrastructure beneath, services that provide the interface and communication with modules.  SOA is an accepted industry best practice and has been required by the Office of the National Coordinator or ONC for recent grants.  Many key products use SOA but do not expose interfaces.  Users just have to understand the data format.  </a:t>
            </a:r>
          </a:p>
          <a:p>
            <a:endParaRPr lang="en-US" altLang="en-US"/>
          </a:p>
          <a:p>
            <a:endParaRPr lang="en-US" altLang="en-US"/>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AB588C-AA9D-4E32-BC25-529CDAAB411E}" type="slidenum">
              <a:rPr lang="en-US" altLang="en-US"/>
              <a:pPr eaLnBrk="1" hangingPunct="1"/>
              <a:t>4</a:t>
            </a:fld>
            <a:endParaRPr lang="en-US" altLang="en-US"/>
          </a:p>
        </p:txBody>
      </p:sp>
    </p:spTree>
    <p:extLst>
      <p:ext uri="{BB962C8B-B14F-4D97-AF65-F5344CB8AC3E}">
        <p14:creationId xmlns:p14="http://schemas.microsoft.com/office/powerpoint/2010/main" val="1361435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SOA is a flexible set of design principles used during the phases of system development and integration. SOA based architecture provides a loosely-integrated suite of services that are reusable.  These services function similarly to subroutines in computer programs. SOA becomes more important with the availability of web services.  This means that you are able to put service modules anywhere and build them into systems.  </a:t>
            </a:r>
          </a:p>
          <a:p>
            <a:endParaRPr lang="en-US" altLang="en-US"/>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4588DF-145B-4EE6-A32C-CAA37553A831}" type="slidenum">
              <a:rPr lang="en-US" altLang="en-US"/>
              <a:pPr eaLnBrk="1" hangingPunct="1"/>
              <a:t>5</a:t>
            </a:fld>
            <a:endParaRPr lang="en-US" altLang="en-US"/>
          </a:p>
        </p:txBody>
      </p:sp>
    </p:spTree>
    <p:extLst>
      <p:ext uri="{BB962C8B-B14F-4D97-AF65-F5344CB8AC3E}">
        <p14:creationId xmlns:p14="http://schemas.microsoft.com/office/powerpoint/2010/main" val="2609955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SOA interface is defined in terms of protocols and functionality. SOA separates functions into distinct services using HL7 and EHR models to identify the services.  They are accessible over a network in order to permit users to combine and reuse them in different applications. Data is passed in a well-defined format. SOA service is self-contained and makes no calls out of its service package to anything else.  If changes occur outside a service then there is no impact on the service itself.  </a:t>
            </a:r>
          </a:p>
          <a:p>
            <a:endParaRPr lang="en-US" altLang="en-US"/>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9E3A23-5748-484F-88D2-299EBBACE041}" type="slidenum">
              <a:rPr lang="en-US" altLang="en-US"/>
              <a:pPr eaLnBrk="1" hangingPunct="1"/>
              <a:t>6</a:t>
            </a:fld>
            <a:endParaRPr lang="en-US" altLang="en-US"/>
          </a:p>
        </p:txBody>
      </p:sp>
    </p:spTree>
    <p:extLst>
      <p:ext uri="{BB962C8B-B14F-4D97-AF65-F5344CB8AC3E}">
        <p14:creationId xmlns:p14="http://schemas.microsoft.com/office/powerpoint/2010/main" val="4039771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Services perform specific tasks, have a well-defined interface, and may use different implementation languages. Extensible Markup Language (XML) is commonly used for interfacing with SOA services. The data input stream is defined by XML format tags that identify characteristics of data. SOA contrasts with the EHR software that is produced by an Application Programming Interface (API) approach.  SOA provides flexibility; and modules can be updated or even exchanged simply.  API doesn’t have flexibility or independence.  In API, if you change something, it impacts the rest of the API system.  When you change something in SOA, functionality is preserved.   </a:t>
            </a:r>
          </a:p>
          <a:p>
            <a:endParaRPr lang="en-US" altLang="en-US" dirty="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537395-786E-4B51-86AC-E9950C38A226}" type="slidenum">
              <a:rPr lang="en-US" altLang="en-US"/>
              <a:pPr eaLnBrk="1" hangingPunct="1"/>
              <a:t>7</a:t>
            </a:fld>
            <a:endParaRPr lang="en-US" altLang="en-US"/>
          </a:p>
        </p:txBody>
      </p:sp>
    </p:spTree>
    <p:extLst>
      <p:ext uri="{BB962C8B-B14F-4D97-AF65-F5344CB8AC3E}">
        <p14:creationId xmlns:p14="http://schemas.microsoft.com/office/powerpoint/2010/main" val="3491641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SOA supports integration of diverse classes of information and distribution across a distributed heterogeneous research and care community.  Clinical trials can easily be done in SOA systems by creating a module to pull data out of an EHR system.  SOA enables coordination of functionality between inter-enterprise information systems and collaborative data processing and work flow execution. SOA’s services can be implemented in a standalone fashion.  It also allows for the rapid creation of composite applications.</a:t>
            </a:r>
          </a:p>
          <a:p>
            <a:endParaRPr lang="en-US" altLang="en-US"/>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9FD8DF-C97A-445F-97C2-77E8E09F7B43}" type="slidenum">
              <a:rPr lang="en-US" altLang="en-US"/>
              <a:pPr eaLnBrk="1" hangingPunct="1"/>
              <a:t>8</a:t>
            </a:fld>
            <a:endParaRPr lang="en-US" altLang="en-US"/>
          </a:p>
        </p:txBody>
      </p:sp>
    </p:spTree>
    <p:extLst>
      <p:ext uri="{BB962C8B-B14F-4D97-AF65-F5344CB8AC3E}">
        <p14:creationId xmlns:p14="http://schemas.microsoft.com/office/powerpoint/2010/main" val="2052778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XML is typically used to structure data that is wrapped in a nearly exhaustive description-container.  You can include as much data as you want.  You are not restricted to a certain number of data elements.  Web Services Description Language or WSDL describes the services. Simple Object Application Protocol or SOAP describes the communication protocols.</a:t>
            </a:r>
          </a:p>
          <a:p>
            <a:endParaRPr lang="en-US" altLang="en-US"/>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06B418-E895-4FFD-BAF7-29B4BE0AFAE0}" type="slidenum">
              <a:rPr lang="en-US" altLang="en-US"/>
              <a:pPr eaLnBrk="1" hangingPunct="1"/>
              <a:t>9</a:t>
            </a:fld>
            <a:endParaRPr lang="en-US" altLang="en-US"/>
          </a:p>
        </p:txBody>
      </p:sp>
    </p:spTree>
    <p:extLst>
      <p:ext uri="{BB962C8B-B14F-4D97-AF65-F5344CB8AC3E}">
        <p14:creationId xmlns:p14="http://schemas.microsoft.com/office/powerpoint/2010/main" val="4028301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258306AC-0C27-4DD3-9165-684FC08B5975}" type="slidenum">
              <a:rPr lang="en-US" altLang="en-US" smtClean="0"/>
              <a:pPr/>
              <a:t>‹#›</a:t>
            </a:fld>
            <a:endParaRPr lang="en-US" altLang="en-US"/>
          </a:p>
        </p:txBody>
      </p:sp>
    </p:spTree>
    <p:extLst>
      <p:ext uri="{BB962C8B-B14F-4D97-AF65-F5344CB8AC3E}">
        <p14:creationId xmlns:p14="http://schemas.microsoft.com/office/powerpoint/2010/main" val="2762153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58306AC-0C27-4DD3-9165-684FC08B5975}" type="slidenum">
              <a:rPr lang="en-US" altLang="en-US" smtClean="0"/>
              <a:pPr/>
              <a:t>‹#›</a:t>
            </a:fld>
            <a:endParaRPr lang="en-US" altLang="en-US"/>
          </a:p>
        </p:txBody>
      </p:sp>
    </p:spTree>
    <p:extLst>
      <p:ext uri="{BB962C8B-B14F-4D97-AF65-F5344CB8AC3E}">
        <p14:creationId xmlns:p14="http://schemas.microsoft.com/office/powerpoint/2010/main" val="3815224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258306AC-0C27-4DD3-9165-684FC08B5975}"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2125172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a:t>Click to edit Master title style</a:t>
            </a:r>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a:t>Click to edit Master text styles</a:t>
            </a:r>
          </a:p>
        </p:txBody>
      </p:sp>
    </p:spTree>
    <p:extLst>
      <p:ext uri="{BB962C8B-B14F-4D97-AF65-F5344CB8AC3E}">
        <p14:creationId xmlns:p14="http://schemas.microsoft.com/office/powerpoint/2010/main" val="963220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5"/>
          </p:nvPr>
        </p:nvSpPr>
        <p:spPr/>
        <p:txBody>
          <a:bodyPr/>
          <a:lstStyle>
            <a:lvl1pPr>
              <a:defRPr/>
            </a:lvl1pPr>
          </a:lstStyle>
          <a:p>
            <a:fld id="{B5BEB3F5-0F40-4C3B-83D8-F5608836145D}" type="slidenum">
              <a:rPr lang="en-US" altLang="en-US"/>
              <a:pPr/>
              <a:t>‹#›</a:t>
            </a:fld>
            <a:endParaRPr lang="en-US" altLang="en-US"/>
          </a:p>
        </p:txBody>
      </p:sp>
      <p:sp>
        <p:nvSpPr>
          <p:cNvPr id="5" name="Date Placeholder 4"/>
          <p:cNvSpPr>
            <a:spLocks noGrp="1"/>
          </p:cNvSpPr>
          <p:nvPr>
            <p:ph type="dt" sz="half" idx="16"/>
          </p:nvPr>
        </p:nvSpPr>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7"/>
          </p:nvPr>
        </p:nvSpPr>
        <p:spPr/>
        <p:txBody>
          <a:bodyPr/>
          <a:lstStyle>
            <a:lvl1pPr>
              <a:defRPr/>
            </a:lvl1pPr>
          </a:lstStyle>
          <a:p>
            <a:pPr>
              <a:defRPr/>
            </a:pPr>
            <a:r>
              <a:rPr lang="en-US"/>
              <a:t>Networking and Health Information Exchange                                                        Enterprise Architecture Models</a:t>
            </a:r>
          </a:p>
        </p:txBody>
      </p:sp>
    </p:spTree>
    <p:extLst>
      <p:ext uri="{BB962C8B-B14F-4D97-AF65-F5344CB8AC3E}">
        <p14:creationId xmlns:p14="http://schemas.microsoft.com/office/powerpoint/2010/main" val="428521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a:t>Click to edit Master text styles</a:t>
            </a:r>
          </a:p>
          <a:p>
            <a:pPr lvl="1"/>
            <a:r>
              <a:rPr lang="en-US" dirty="0"/>
              <a:t>Second level</a:t>
            </a:r>
          </a:p>
        </p:txBody>
      </p:sp>
      <p:sp>
        <p:nvSpPr>
          <p:cNvPr id="4" name="Slide Number Placeholder 5"/>
          <p:cNvSpPr>
            <a:spLocks noGrp="1"/>
          </p:cNvSpPr>
          <p:nvPr>
            <p:ph type="sldNum" sz="quarter" idx="12"/>
          </p:nvPr>
        </p:nvSpPr>
        <p:spPr/>
        <p:txBody>
          <a:bodyPr/>
          <a:lstStyle>
            <a:lvl1pPr>
              <a:defRPr/>
            </a:lvl1pPr>
          </a:lstStyle>
          <a:p>
            <a:fld id="{FED41D66-A4E1-44E4-81E6-694AB7D02A4D}" type="slidenum">
              <a:rPr lang="en-US" altLang="en-US"/>
              <a:pPr/>
              <a:t>‹#›</a:t>
            </a:fld>
            <a:endParaRPr lang="en-US" altLang="en-US"/>
          </a:p>
        </p:txBody>
      </p:sp>
      <p:sp>
        <p:nvSpPr>
          <p:cNvPr id="6" name="Date Placeholder 4"/>
          <p:cNvSpPr>
            <a:spLocks noGrp="1"/>
          </p:cNvSpPr>
          <p:nvPr>
            <p:ph type="dt" sz="half" idx="13"/>
          </p:nvPr>
        </p:nvSpPr>
        <p:spPr/>
        <p:txBody>
          <a:bodyPr/>
          <a:lstStyle>
            <a:lvl1pPr>
              <a:defRPr/>
            </a:lvl1pPr>
          </a:lstStyle>
          <a:p>
            <a:pPr>
              <a:defRPr/>
            </a:pPr>
            <a:r>
              <a:rPr lang="en-US"/>
              <a:t>Health IT Workforce Curriculum                                         Version 3.0/Spring 2012 </a:t>
            </a:r>
          </a:p>
        </p:txBody>
      </p:sp>
      <p:sp>
        <p:nvSpPr>
          <p:cNvPr id="7" name="Footer Placeholder 5"/>
          <p:cNvSpPr>
            <a:spLocks noGrp="1"/>
          </p:cNvSpPr>
          <p:nvPr>
            <p:ph type="ftr" sz="quarter" idx="14"/>
          </p:nvPr>
        </p:nvSpPr>
        <p:spPr/>
        <p:txBody>
          <a:bodyPr/>
          <a:lstStyle>
            <a:lvl1pPr>
              <a:defRPr/>
            </a:lvl1pPr>
          </a:lstStyle>
          <a:p>
            <a:pPr>
              <a:defRPr/>
            </a:pPr>
            <a:r>
              <a:rPr lang="en-US"/>
              <a:t>Networking and Health Information Exchange                                                        Enterprise Architecture Models</a:t>
            </a:r>
          </a:p>
        </p:txBody>
      </p:sp>
    </p:spTree>
    <p:extLst>
      <p:ext uri="{BB962C8B-B14F-4D97-AF65-F5344CB8AC3E}">
        <p14:creationId xmlns:p14="http://schemas.microsoft.com/office/powerpoint/2010/main" val="1219588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a:t>Click to edit Master text styles</a:t>
            </a:r>
          </a:p>
          <a:p>
            <a:pPr lvl="1"/>
            <a:r>
              <a:rPr lang="en-US" dirty="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a:t>Click to edit Master text styles</a:t>
            </a:r>
          </a:p>
          <a:p>
            <a:pPr lvl="1"/>
            <a:r>
              <a:rPr lang="en-US" dirty="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a:t>Click to edit Master text styles</a:t>
            </a:r>
          </a:p>
          <a:p>
            <a:pPr lvl="1"/>
            <a:r>
              <a:rPr lang="en-US" dirty="0"/>
              <a:t>Second level</a:t>
            </a:r>
          </a:p>
        </p:txBody>
      </p:sp>
      <p:sp>
        <p:nvSpPr>
          <p:cNvPr id="6" name="Slide Number Placeholder 5"/>
          <p:cNvSpPr>
            <a:spLocks noGrp="1"/>
          </p:cNvSpPr>
          <p:nvPr>
            <p:ph type="sldNum" sz="quarter" idx="22"/>
          </p:nvPr>
        </p:nvSpPr>
        <p:spPr/>
        <p:txBody>
          <a:bodyPr/>
          <a:lstStyle>
            <a:lvl1pPr>
              <a:defRPr/>
            </a:lvl1pPr>
          </a:lstStyle>
          <a:p>
            <a:fld id="{88E40900-8644-4FD0-BFCB-94118396A848}" type="slidenum">
              <a:rPr lang="en-US" altLang="en-US"/>
              <a:pPr/>
              <a:t>‹#›</a:t>
            </a:fld>
            <a:endParaRPr lang="en-US" altLang="en-US"/>
          </a:p>
        </p:txBody>
      </p:sp>
      <p:sp>
        <p:nvSpPr>
          <p:cNvPr id="7" name="Date Placeholder 4"/>
          <p:cNvSpPr>
            <a:spLocks noGrp="1"/>
          </p:cNvSpPr>
          <p:nvPr>
            <p:ph type="dt" sz="half" idx="23"/>
          </p:nvPr>
        </p:nvSpPr>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p:txBody>
          <a:bodyPr/>
          <a:lstStyle>
            <a:lvl1pPr>
              <a:defRPr/>
            </a:lvl1pPr>
          </a:lstStyle>
          <a:p>
            <a:pPr>
              <a:defRPr/>
            </a:pPr>
            <a:r>
              <a:rPr lang="en-US"/>
              <a:t>Networking and Health Information Exchange                                                        Enterprise Architecture Models</a:t>
            </a:r>
          </a:p>
        </p:txBody>
      </p:sp>
    </p:spTree>
    <p:extLst>
      <p:ext uri="{BB962C8B-B14F-4D97-AF65-F5344CB8AC3E}">
        <p14:creationId xmlns:p14="http://schemas.microsoft.com/office/powerpoint/2010/main" val="1733954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dirty="0"/>
              <a:t>Click to edit Master text styles</a:t>
            </a:r>
          </a:p>
          <a:p>
            <a:pPr lvl="1"/>
            <a:r>
              <a:rPr lang="en-US" dirty="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dirty="0"/>
              <a:t>Click to edit Master text styles</a:t>
            </a:r>
          </a:p>
          <a:p>
            <a:pPr lvl="1"/>
            <a:r>
              <a:rPr lang="en-US" dirty="0"/>
              <a:t>Second level</a:t>
            </a:r>
          </a:p>
        </p:txBody>
      </p:sp>
      <p:sp>
        <p:nvSpPr>
          <p:cNvPr id="5" name="Slide Number Placeholder 5"/>
          <p:cNvSpPr>
            <a:spLocks noGrp="1"/>
          </p:cNvSpPr>
          <p:nvPr>
            <p:ph type="sldNum" sz="quarter" idx="16"/>
          </p:nvPr>
        </p:nvSpPr>
        <p:spPr/>
        <p:txBody>
          <a:bodyPr/>
          <a:lstStyle>
            <a:lvl1pPr>
              <a:defRPr/>
            </a:lvl1pPr>
          </a:lstStyle>
          <a:p>
            <a:fld id="{EB14FAD2-C17D-4C0C-9240-72E37B9B8BB5}"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r>
              <a:rPr lang="en-US"/>
              <a:t>Health IT Workforce Curriculum                                         Version 3.0/Spring 2012 </a:t>
            </a:r>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r>
              <a:rPr lang="en-US"/>
              <a:t>Networking and Health Information Exchange                                                        Enterprise Architecture Models</a:t>
            </a:r>
          </a:p>
        </p:txBody>
      </p:sp>
    </p:spTree>
    <p:extLst>
      <p:ext uri="{BB962C8B-B14F-4D97-AF65-F5344CB8AC3E}">
        <p14:creationId xmlns:p14="http://schemas.microsoft.com/office/powerpoint/2010/main" val="18159805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t, Table, Figure layout">
    <p:spTree>
      <p:nvGrpSpPr>
        <p:cNvPr id="1" name=""/>
        <p:cNvGrpSpPr/>
        <p:nvPr/>
      </p:nvGrpSpPr>
      <p:grpSpPr>
        <a:xfrm>
          <a:off x="0" y="0"/>
          <a:ext cx="0" cy="0"/>
          <a:chOff x="0" y="0"/>
          <a:chExt cx="0" cy="0"/>
        </a:xfrm>
      </p:grpSpPr>
      <p:sp>
        <p:nvSpPr>
          <p:cNvPr id="4" name="Title 1"/>
          <p:cNvSpPr txBox="1">
            <a:spLocks/>
          </p:cNvSpPr>
          <p:nvPr/>
        </p:nvSpPr>
        <p:spPr>
          <a:xfrm>
            <a:off x="457200" y="5638800"/>
            <a:ext cx="8229600" cy="228600"/>
          </a:xfrm>
          <a:prstGeom prst="rect">
            <a:avLst/>
          </a:prstGeom>
        </p:spPr>
        <p:txBody>
          <a:bodyPr anchor="ctr"/>
          <a:lstStyle>
            <a:lvl1pPr>
              <a:defRPr sz="3600">
                <a:latin typeface="Verdana" pitchFamily="34" charset="0"/>
                <a:ea typeface="Verdana" pitchFamily="34" charset="0"/>
                <a:cs typeface="Verdana" pitchFamily="34" charset="0"/>
              </a:defRPr>
            </a:lvl1pPr>
          </a:lstStyle>
          <a:p>
            <a:pPr eaLnBrk="0" hangingPunct="0">
              <a:defRPr/>
            </a:pPr>
            <a:r>
              <a:rPr lang="en-US" sz="1200" dirty="0">
                <a:latin typeface="+mj-lt"/>
              </a:rPr>
              <a:t>Click to edit Master title style</a:t>
            </a: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2209800"/>
            <a:ext cx="8229600" cy="304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2"/>
          <p:cNvSpPr>
            <a:spLocks noGrp="1"/>
          </p:cNvSpPr>
          <p:nvPr>
            <p:ph type="sldNum" sz="quarter" idx="15"/>
          </p:nvPr>
        </p:nvSpPr>
        <p:spPr>
          <a:xfrm>
            <a:off x="6858000" y="6356350"/>
            <a:ext cx="1828800" cy="365125"/>
          </a:xfrm>
        </p:spPr>
        <p:txBody>
          <a:bodyPr/>
          <a:lstStyle>
            <a:lvl1pPr>
              <a:defRPr/>
            </a:lvl1pPr>
          </a:lstStyle>
          <a:p>
            <a:fld id="{B3483966-5748-4583-8EFD-A3974CE884C5}" type="slidenum">
              <a:rPr lang="en-US" altLang="en-US"/>
              <a:pPr/>
              <a:t>‹#›</a:t>
            </a:fld>
            <a:endParaRPr lang="en-US" altLang="en-US"/>
          </a:p>
        </p:txBody>
      </p:sp>
      <p:sp>
        <p:nvSpPr>
          <p:cNvPr id="6" name="Date Placeholder 4"/>
          <p:cNvSpPr>
            <a:spLocks noGrp="1"/>
          </p:cNvSpPr>
          <p:nvPr>
            <p:ph type="dt" sz="half" idx="16"/>
          </p:nvPr>
        </p:nvSpPr>
        <p:spPr>
          <a:xfrm>
            <a:off x="628650" y="6356351"/>
            <a:ext cx="20574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7"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Enterprise Architecture Models</a:t>
            </a:r>
          </a:p>
        </p:txBody>
      </p:sp>
    </p:spTree>
    <p:extLst>
      <p:ext uri="{BB962C8B-B14F-4D97-AF65-F5344CB8AC3E}">
        <p14:creationId xmlns:p14="http://schemas.microsoft.com/office/powerpoint/2010/main" val="16093883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a:t>Click to edit Master text styles</a:t>
            </a:r>
          </a:p>
        </p:txBody>
      </p:sp>
      <p:sp>
        <p:nvSpPr>
          <p:cNvPr id="9" name="Slide Number Placeholder 5"/>
          <p:cNvSpPr>
            <a:spLocks noGrp="1"/>
          </p:cNvSpPr>
          <p:nvPr>
            <p:ph type="sldNum" sz="quarter" idx="24"/>
          </p:nvPr>
        </p:nvSpPr>
        <p:spPr/>
        <p:txBody>
          <a:bodyPr/>
          <a:lstStyle>
            <a:lvl1pPr>
              <a:defRPr/>
            </a:lvl1pPr>
          </a:lstStyle>
          <a:p>
            <a:fld id="{D2BD6B50-47F3-4496-9E6F-EBBEBD61A568}" type="slidenum">
              <a:rPr lang="en-US" altLang="en-US"/>
              <a:pPr/>
              <a:t>‹#›</a:t>
            </a:fld>
            <a:endParaRPr lang="en-US" altLang="en-US"/>
          </a:p>
        </p:txBody>
      </p:sp>
      <p:sp>
        <p:nvSpPr>
          <p:cNvPr id="12"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r>
              <a:rPr lang="en-US"/>
              <a:t>Health IT Workforce Curriculum                                         Version 3.0/Spring 2012 </a:t>
            </a:r>
          </a:p>
        </p:txBody>
      </p:sp>
      <p:sp>
        <p:nvSpPr>
          <p:cNvPr id="13"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r>
              <a:rPr lang="en-US"/>
              <a:t>Networking and Health Information Exchange                                                        Enterprise Architecture Models</a:t>
            </a:r>
          </a:p>
        </p:txBody>
      </p:sp>
    </p:spTree>
    <p:extLst>
      <p:ext uri="{BB962C8B-B14F-4D97-AF65-F5344CB8AC3E}">
        <p14:creationId xmlns:p14="http://schemas.microsoft.com/office/powerpoint/2010/main" val="36913756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a:t>Click to edit Master text styles</a:t>
            </a:r>
          </a:p>
          <a:p>
            <a:pPr lvl="1"/>
            <a:r>
              <a:rPr lang="en-US" dirty="0"/>
              <a:t>Second level</a:t>
            </a:r>
          </a:p>
          <a:p>
            <a:pPr lvl="2"/>
            <a:r>
              <a:rPr lang="en-US" dirty="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a:t>Click to edit Master text styles</a:t>
            </a:r>
          </a:p>
        </p:txBody>
      </p:sp>
      <p:sp>
        <p:nvSpPr>
          <p:cNvPr id="6" name="Slide Number Placeholder 5"/>
          <p:cNvSpPr>
            <a:spLocks noGrp="1"/>
          </p:cNvSpPr>
          <p:nvPr>
            <p:ph type="sldNum" sz="quarter" idx="24"/>
          </p:nvPr>
        </p:nvSpPr>
        <p:spPr/>
        <p:txBody>
          <a:bodyPr/>
          <a:lstStyle>
            <a:lvl1pPr>
              <a:defRPr/>
            </a:lvl1pPr>
          </a:lstStyle>
          <a:p>
            <a:fld id="{1070A84E-8544-4617-BD31-9B7757B2824D}" type="slidenum">
              <a:rPr lang="en-US" altLang="en-US"/>
              <a:pPr/>
              <a:t>‹#›</a:t>
            </a:fld>
            <a:endParaRPr lang="en-US" altLang="en-US"/>
          </a:p>
        </p:txBody>
      </p:sp>
      <p:sp>
        <p:nvSpPr>
          <p:cNvPr id="9"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r>
              <a:rPr lang="en-US"/>
              <a:t>Health IT Workforce Curriculum                                         Version 3.0/Spring 2012 </a:t>
            </a:r>
          </a:p>
        </p:txBody>
      </p:sp>
      <p:sp>
        <p:nvSpPr>
          <p:cNvPr id="10"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r>
              <a:rPr lang="en-US"/>
              <a:t>Networking and Health Information Exchange                                                        Enterprise Architecture Models</a:t>
            </a:r>
          </a:p>
        </p:txBody>
      </p:sp>
    </p:spTree>
    <p:extLst>
      <p:ext uri="{BB962C8B-B14F-4D97-AF65-F5344CB8AC3E}">
        <p14:creationId xmlns:p14="http://schemas.microsoft.com/office/powerpoint/2010/main" val="1372431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58306AC-0C27-4DD3-9165-684FC08B5975}" type="slidenum">
              <a:rPr lang="en-US" altLang="en-US" smtClean="0"/>
              <a:pPr/>
              <a:t>‹#›</a:t>
            </a:fld>
            <a:endParaRPr lang="en-US" altLang="en-US"/>
          </a:p>
        </p:txBody>
      </p:sp>
    </p:spTree>
    <p:extLst>
      <p:ext uri="{BB962C8B-B14F-4D97-AF65-F5344CB8AC3E}">
        <p14:creationId xmlns:p14="http://schemas.microsoft.com/office/powerpoint/2010/main" val="1107604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de by side_four with citation placehold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447800"/>
            <a:ext cx="4114800" cy="1752600"/>
          </a:xfrm>
          <a:prstGeom prst="rect">
            <a:avLst/>
          </a:prstGeom>
        </p:spPr>
        <p:txBody>
          <a:bodyPr/>
          <a:lstStyle>
            <a:lvl1pPr>
              <a:defRPr sz="2000"/>
            </a:lvl1pPr>
            <a:lvl2pPr>
              <a:defRPr sz="1600"/>
            </a:lvl2pPr>
          </a:lstStyle>
          <a:p>
            <a:pPr lvl="0"/>
            <a:r>
              <a:rPr lang="en-US" dirty="0"/>
              <a:t>Click to edit Master text styles</a:t>
            </a:r>
          </a:p>
          <a:p>
            <a:pPr lvl="1"/>
            <a:r>
              <a:rPr lang="en-US" dirty="0"/>
              <a:t>Second level</a:t>
            </a:r>
          </a:p>
        </p:txBody>
      </p:sp>
      <p:sp>
        <p:nvSpPr>
          <p:cNvPr id="7" name="Content Placeholder 7"/>
          <p:cNvSpPr>
            <a:spLocks noGrp="1"/>
          </p:cNvSpPr>
          <p:nvPr>
            <p:ph sz="quarter" idx="18"/>
          </p:nvPr>
        </p:nvSpPr>
        <p:spPr>
          <a:xfrm>
            <a:off x="4572000" y="1447800"/>
            <a:ext cx="4114800" cy="1752600"/>
          </a:xfrm>
          <a:prstGeom prst="rect">
            <a:avLst/>
          </a:prstGeom>
        </p:spPr>
        <p:txBody>
          <a:bodyPr/>
          <a:lstStyle>
            <a:lvl1pPr>
              <a:defRPr sz="2000"/>
            </a:lvl1pPr>
            <a:lvl2pPr>
              <a:defRPr sz="1600"/>
            </a:lvl2pPr>
          </a:lstStyle>
          <a:p>
            <a:pPr lvl="0"/>
            <a:r>
              <a:rPr lang="en-US" dirty="0"/>
              <a:t>Click to edit Master text styles</a:t>
            </a:r>
          </a:p>
          <a:p>
            <a:pPr lvl="1"/>
            <a:r>
              <a:rPr lang="en-US" dirty="0"/>
              <a:t>Second level</a:t>
            </a:r>
          </a:p>
        </p:txBody>
      </p:sp>
      <p:sp>
        <p:nvSpPr>
          <p:cNvPr id="10" name="Content Placeholder 7"/>
          <p:cNvSpPr>
            <a:spLocks noGrp="1"/>
          </p:cNvSpPr>
          <p:nvPr>
            <p:ph sz="quarter" idx="22"/>
          </p:nvPr>
        </p:nvSpPr>
        <p:spPr>
          <a:xfrm>
            <a:off x="457200" y="3200400"/>
            <a:ext cx="4114800" cy="457200"/>
          </a:xfrm>
          <a:prstGeom prst="rect">
            <a:avLst/>
          </a:prstGeom>
        </p:spPr>
        <p:txBody>
          <a:bodyPr/>
          <a:lstStyle>
            <a:lvl1pPr>
              <a:buNone/>
              <a:defRPr sz="1200"/>
            </a:lvl1pPr>
          </a:lstStyle>
          <a:p>
            <a:pPr lvl="0"/>
            <a:r>
              <a:rPr lang="en-US" dirty="0"/>
              <a:t>Click to edit Master text styles</a:t>
            </a:r>
          </a:p>
        </p:txBody>
      </p:sp>
      <p:sp>
        <p:nvSpPr>
          <p:cNvPr id="11" name="Content Placeholder 7"/>
          <p:cNvSpPr>
            <a:spLocks noGrp="1"/>
          </p:cNvSpPr>
          <p:nvPr>
            <p:ph sz="quarter" idx="23"/>
          </p:nvPr>
        </p:nvSpPr>
        <p:spPr>
          <a:xfrm>
            <a:off x="4572000" y="3200400"/>
            <a:ext cx="4114800" cy="457200"/>
          </a:xfrm>
          <a:prstGeom prst="rect">
            <a:avLst/>
          </a:prstGeom>
        </p:spPr>
        <p:txBody>
          <a:bodyPr/>
          <a:lstStyle>
            <a:lvl1pPr>
              <a:buNone/>
              <a:defRPr sz="1200"/>
            </a:lvl1pPr>
          </a:lstStyle>
          <a:p>
            <a:pPr lvl="0"/>
            <a:r>
              <a:rPr lang="en-US" dirty="0"/>
              <a:t>Click to edit Master text styles</a:t>
            </a:r>
          </a:p>
        </p:txBody>
      </p:sp>
      <p:sp>
        <p:nvSpPr>
          <p:cNvPr id="12" name="Content Placeholder 7"/>
          <p:cNvSpPr>
            <a:spLocks noGrp="1"/>
          </p:cNvSpPr>
          <p:nvPr>
            <p:ph sz="quarter" idx="24"/>
          </p:nvPr>
        </p:nvSpPr>
        <p:spPr>
          <a:xfrm>
            <a:off x="457200" y="3886200"/>
            <a:ext cx="4114800" cy="1828800"/>
          </a:xfrm>
          <a:prstGeom prst="rect">
            <a:avLst/>
          </a:prstGeom>
        </p:spPr>
        <p:txBody>
          <a:bodyPr/>
          <a:lstStyle>
            <a:lvl1pPr>
              <a:defRPr sz="2000"/>
            </a:lvl1pPr>
            <a:lvl2pPr>
              <a:defRPr sz="1600"/>
            </a:lvl2pPr>
          </a:lstStyle>
          <a:p>
            <a:pPr lvl="0"/>
            <a:r>
              <a:rPr lang="en-US" dirty="0"/>
              <a:t>Click to edit Master text styles</a:t>
            </a:r>
          </a:p>
          <a:p>
            <a:pPr lvl="1"/>
            <a:r>
              <a:rPr lang="en-US" dirty="0"/>
              <a:t>Second level</a:t>
            </a:r>
          </a:p>
        </p:txBody>
      </p:sp>
      <p:sp>
        <p:nvSpPr>
          <p:cNvPr id="13" name="Content Placeholder 7"/>
          <p:cNvSpPr>
            <a:spLocks noGrp="1"/>
          </p:cNvSpPr>
          <p:nvPr>
            <p:ph sz="quarter" idx="25"/>
          </p:nvPr>
        </p:nvSpPr>
        <p:spPr>
          <a:xfrm>
            <a:off x="4572000" y="3886200"/>
            <a:ext cx="4114800" cy="1828800"/>
          </a:xfrm>
          <a:prstGeom prst="rect">
            <a:avLst/>
          </a:prstGeom>
        </p:spPr>
        <p:txBody>
          <a:bodyPr/>
          <a:lstStyle>
            <a:lvl1pPr>
              <a:defRPr sz="2000"/>
            </a:lvl1pPr>
            <a:lvl2pPr>
              <a:defRPr sz="1600"/>
            </a:lvl2pPr>
          </a:lstStyle>
          <a:p>
            <a:pPr lvl="0"/>
            <a:r>
              <a:rPr lang="en-US" dirty="0"/>
              <a:t>Click to edit Master text styles</a:t>
            </a:r>
          </a:p>
          <a:p>
            <a:pPr lvl="1"/>
            <a:r>
              <a:rPr lang="en-US" dirty="0"/>
              <a:t>Second level</a:t>
            </a:r>
          </a:p>
        </p:txBody>
      </p:sp>
      <p:sp>
        <p:nvSpPr>
          <p:cNvPr id="14" name="Content Placeholder 7"/>
          <p:cNvSpPr>
            <a:spLocks noGrp="1"/>
          </p:cNvSpPr>
          <p:nvPr>
            <p:ph sz="quarter" idx="26"/>
          </p:nvPr>
        </p:nvSpPr>
        <p:spPr>
          <a:xfrm>
            <a:off x="457200" y="5715000"/>
            <a:ext cx="4114800" cy="457200"/>
          </a:xfrm>
          <a:prstGeom prst="rect">
            <a:avLst/>
          </a:prstGeom>
        </p:spPr>
        <p:txBody>
          <a:bodyPr/>
          <a:lstStyle>
            <a:lvl1pPr>
              <a:buNone/>
              <a:defRPr sz="1200"/>
            </a:lvl1pPr>
          </a:lstStyle>
          <a:p>
            <a:pPr lvl="0"/>
            <a:r>
              <a:rPr lang="en-US" dirty="0"/>
              <a:t>Click to edit Master text styles</a:t>
            </a:r>
          </a:p>
        </p:txBody>
      </p:sp>
      <p:sp>
        <p:nvSpPr>
          <p:cNvPr id="15" name="Content Placeholder 7"/>
          <p:cNvSpPr>
            <a:spLocks noGrp="1"/>
          </p:cNvSpPr>
          <p:nvPr>
            <p:ph sz="quarter" idx="27"/>
          </p:nvPr>
        </p:nvSpPr>
        <p:spPr>
          <a:xfrm>
            <a:off x="4572000" y="5715000"/>
            <a:ext cx="4114800" cy="457200"/>
          </a:xfrm>
          <a:prstGeom prst="rect">
            <a:avLst/>
          </a:prstGeom>
        </p:spPr>
        <p:txBody>
          <a:bodyPr/>
          <a:lstStyle>
            <a:lvl1pPr>
              <a:buNone/>
              <a:defRPr sz="1200"/>
            </a:lvl1pPr>
          </a:lstStyle>
          <a:p>
            <a:pPr lvl="0"/>
            <a:r>
              <a:rPr lang="en-US" dirty="0"/>
              <a:t>Click to edit Master text styles</a:t>
            </a:r>
          </a:p>
        </p:txBody>
      </p:sp>
      <p:sp>
        <p:nvSpPr>
          <p:cNvPr id="16" name="Slide Number Placeholder 5"/>
          <p:cNvSpPr>
            <a:spLocks noGrp="1"/>
          </p:cNvSpPr>
          <p:nvPr>
            <p:ph type="sldNum" sz="quarter" idx="28"/>
          </p:nvPr>
        </p:nvSpPr>
        <p:spPr/>
        <p:txBody>
          <a:bodyPr/>
          <a:lstStyle>
            <a:lvl1pPr>
              <a:defRPr/>
            </a:lvl1pPr>
          </a:lstStyle>
          <a:p>
            <a:fld id="{D06A3F0A-3120-4422-A84A-718EB9CB8F0B}" type="slidenum">
              <a:rPr lang="en-US" altLang="en-US"/>
              <a:pPr/>
              <a:t>‹#›</a:t>
            </a:fld>
            <a:endParaRPr lang="en-US" altLang="en-US"/>
          </a:p>
        </p:txBody>
      </p:sp>
      <p:sp>
        <p:nvSpPr>
          <p:cNvPr id="17" name="Date Placeholder 4"/>
          <p:cNvSpPr>
            <a:spLocks noGrp="1"/>
          </p:cNvSpPr>
          <p:nvPr>
            <p:ph type="dt" sz="half" idx="29"/>
          </p:nvPr>
        </p:nvSpPr>
        <p:spPr>
          <a:xfrm>
            <a:off x="628650" y="6356351"/>
            <a:ext cx="2057400" cy="365125"/>
          </a:xfrm>
          <a:prstGeom prst="rect">
            <a:avLst/>
          </a:prstGeom>
        </p:spPr>
        <p:txBody>
          <a:bodyPr/>
          <a:lstStyle>
            <a:lvl1pPr>
              <a:defRPr/>
            </a:lvl1pPr>
          </a:lstStyle>
          <a:p>
            <a:pPr>
              <a:defRPr/>
            </a:pPr>
            <a:r>
              <a:rPr lang="en-US"/>
              <a:t>Health IT Workforce Curriculum                                         Version 3.0/Spring 2012 </a:t>
            </a:r>
          </a:p>
        </p:txBody>
      </p:sp>
      <p:sp>
        <p:nvSpPr>
          <p:cNvPr id="18" name="Footer Placeholder 5"/>
          <p:cNvSpPr>
            <a:spLocks noGrp="1"/>
          </p:cNvSpPr>
          <p:nvPr>
            <p:ph type="ftr" sz="quarter" idx="30"/>
          </p:nvPr>
        </p:nvSpPr>
        <p:spPr>
          <a:xfrm>
            <a:off x="3028950" y="6356351"/>
            <a:ext cx="3086100" cy="365125"/>
          </a:xfrm>
          <a:prstGeom prst="rect">
            <a:avLst/>
          </a:prstGeom>
        </p:spPr>
        <p:txBody>
          <a:bodyPr/>
          <a:lstStyle>
            <a:lvl1pPr>
              <a:defRPr/>
            </a:lvl1pPr>
          </a:lstStyle>
          <a:p>
            <a:pPr>
              <a:defRPr/>
            </a:pPr>
            <a:r>
              <a:rPr lang="en-US"/>
              <a:t>Networking and Health Information Exchange                                                        Enterprise Architecture Models</a:t>
            </a:r>
          </a:p>
        </p:txBody>
      </p:sp>
    </p:spTree>
    <p:extLst>
      <p:ext uri="{BB962C8B-B14F-4D97-AF65-F5344CB8AC3E}">
        <p14:creationId xmlns:p14="http://schemas.microsoft.com/office/powerpoint/2010/main" val="27059806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a:t>Click icon to add table</a:t>
            </a:r>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a:t>Click to edit Master text styles</a:t>
            </a:r>
          </a:p>
        </p:txBody>
      </p:sp>
      <p:sp>
        <p:nvSpPr>
          <p:cNvPr id="5" name="Slide Number Placeholder 5"/>
          <p:cNvSpPr>
            <a:spLocks noGrp="1"/>
          </p:cNvSpPr>
          <p:nvPr>
            <p:ph type="sldNum" sz="quarter" idx="16"/>
          </p:nvPr>
        </p:nvSpPr>
        <p:spPr/>
        <p:txBody>
          <a:bodyPr/>
          <a:lstStyle>
            <a:lvl1pPr>
              <a:defRPr/>
            </a:lvl1pPr>
          </a:lstStyle>
          <a:p>
            <a:fld id="{95395A38-E0C5-40B8-BDEA-1AD74EA480F3}"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r>
              <a:rPr lang="en-US"/>
              <a:t>Health IT Workforce Curriculum                                         Version 3.0/Spring 2012 </a:t>
            </a:r>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r>
              <a:rPr lang="en-US"/>
              <a:t>Networking and Health Information Exchange                                                        Enterprise Architecture Models</a:t>
            </a:r>
          </a:p>
        </p:txBody>
      </p:sp>
    </p:spTree>
    <p:extLst>
      <p:ext uri="{BB962C8B-B14F-4D97-AF65-F5344CB8AC3E}">
        <p14:creationId xmlns:p14="http://schemas.microsoft.com/office/powerpoint/2010/main" val="3467429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dirty="0"/>
              <a:t>Click icon to add chart</a:t>
            </a:r>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a:t>Click to edit Master text styles</a:t>
            </a:r>
          </a:p>
        </p:txBody>
      </p:sp>
      <p:sp>
        <p:nvSpPr>
          <p:cNvPr id="6" name="Slide Number Placeholder 5"/>
          <p:cNvSpPr>
            <a:spLocks noGrp="1"/>
          </p:cNvSpPr>
          <p:nvPr>
            <p:ph type="sldNum" sz="quarter" idx="16"/>
          </p:nvPr>
        </p:nvSpPr>
        <p:spPr/>
        <p:txBody>
          <a:bodyPr/>
          <a:lstStyle>
            <a:lvl1pPr>
              <a:defRPr/>
            </a:lvl1pPr>
          </a:lstStyle>
          <a:p>
            <a:fld id="{9841CEC0-E8F0-409D-B47A-93ECED9BF296}" type="slidenum">
              <a:rPr lang="en-US" altLang="en-US"/>
              <a:pPr/>
              <a:t>‹#›</a:t>
            </a:fld>
            <a:endParaRPr lang="en-US" altLang="en-US"/>
          </a:p>
        </p:txBody>
      </p:sp>
      <p:sp>
        <p:nvSpPr>
          <p:cNvPr id="7"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r>
              <a:rPr lang="en-US"/>
              <a:t>Health IT Workforce Curriculum                                         Version 3.0/Spring 2012 </a:t>
            </a:r>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r>
              <a:rPr lang="en-US"/>
              <a:t>Networking and Health Information Exchange                                                        Enterprise Architecture Models</a:t>
            </a:r>
          </a:p>
        </p:txBody>
      </p:sp>
    </p:spTree>
    <p:extLst>
      <p:ext uri="{BB962C8B-B14F-4D97-AF65-F5344CB8AC3E}">
        <p14:creationId xmlns:p14="http://schemas.microsoft.com/office/powerpoint/2010/main" val="3973336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a:t>Click to edit Master text styles</a:t>
            </a:r>
          </a:p>
        </p:txBody>
      </p:sp>
      <p:sp>
        <p:nvSpPr>
          <p:cNvPr id="5" name="Slide Number Placeholder 5"/>
          <p:cNvSpPr>
            <a:spLocks noGrp="1"/>
          </p:cNvSpPr>
          <p:nvPr>
            <p:ph type="sldNum" sz="quarter" idx="16"/>
          </p:nvPr>
        </p:nvSpPr>
        <p:spPr/>
        <p:txBody>
          <a:bodyPr/>
          <a:lstStyle>
            <a:lvl1pPr>
              <a:defRPr/>
            </a:lvl1pPr>
          </a:lstStyle>
          <a:p>
            <a:fld id="{0FB5BF2A-7D3F-4B7C-9379-BEB826A0AC4F}"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r>
              <a:rPr lang="en-US"/>
              <a:t>Health IT Workforce Curriculum                                         Version 3.0/Spring 2012 </a:t>
            </a:r>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r>
              <a:rPr lang="en-US"/>
              <a:t>Networking and Health Information Exchange                                                        Enterprise Architecture Models</a:t>
            </a:r>
          </a:p>
        </p:txBody>
      </p:sp>
    </p:spTree>
    <p:extLst>
      <p:ext uri="{BB962C8B-B14F-4D97-AF65-F5344CB8AC3E}">
        <p14:creationId xmlns:p14="http://schemas.microsoft.com/office/powerpoint/2010/main" val="388612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58306AC-0C27-4DD3-9165-684FC08B5975}" type="slidenum">
              <a:rPr lang="en-US" altLang="en-US" smtClean="0"/>
              <a:pPr/>
              <a:t>‹#›</a:t>
            </a:fld>
            <a:endParaRPr lang="en-US" altLang="en-US"/>
          </a:p>
        </p:txBody>
      </p:sp>
    </p:spTree>
    <p:extLst>
      <p:ext uri="{BB962C8B-B14F-4D97-AF65-F5344CB8AC3E}">
        <p14:creationId xmlns:p14="http://schemas.microsoft.com/office/powerpoint/2010/main" val="1810821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58306AC-0C27-4DD3-9165-684FC08B5975}" type="slidenum">
              <a:rPr lang="en-US" altLang="en-US" smtClean="0"/>
              <a:pPr/>
              <a:t>‹#›</a:t>
            </a:fld>
            <a:endParaRPr lang="en-US" altLang="en-US"/>
          </a:p>
        </p:txBody>
      </p:sp>
    </p:spTree>
    <p:extLst>
      <p:ext uri="{BB962C8B-B14F-4D97-AF65-F5344CB8AC3E}">
        <p14:creationId xmlns:p14="http://schemas.microsoft.com/office/powerpoint/2010/main" val="4259754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58306AC-0C27-4DD3-9165-684FC08B5975}" type="slidenum">
              <a:rPr lang="en-US" altLang="en-US" smtClean="0"/>
              <a:pPr/>
              <a:t>‹#›</a:t>
            </a:fld>
            <a:endParaRPr lang="en-US" altLang="en-US"/>
          </a:p>
        </p:txBody>
      </p:sp>
    </p:spTree>
    <p:extLst>
      <p:ext uri="{BB962C8B-B14F-4D97-AF65-F5344CB8AC3E}">
        <p14:creationId xmlns:p14="http://schemas.microsoft.com/office/powerpoint/2010/main" val="3774346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58306AC-0C27-4DD3-9165-684FC08B5975}" type="slidenum">
              <a:rPr lang="en-US" altLang="en-US" smtClean="0"/>
              <a:pPr/>
              <a:t>‹#›</a:t>
            </a:fld>
            <a:endParaRPr lang="en-US" altLang="en-US"/>
          </a:p>
        </p:txBody>
      </p:sp>
    </p:spTree>
    <p:extLst>
      <p:ext uri="{BB962C8B-B14F-4D97-AF65-F5344CB8AC3E}">
        <p14:creationId xmlns:p14="http://schemas.microsoft.com/office/powerpoint/2010/main" val="3681457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58306AC-0C27-4DD3-9165-684FC08B5975}" type="slidenum">
              <a:rPr lang="en-US" altLang="en-US" smtClean="0"/>
              <a:pPr/>
              <a:t>‹#›</a:t>
            </a:fld>
            <a:endParaRPr lang="en-US" altLang="en-US"/>
          </a:p>
        </p:txBody>
      </p:sp>
    </p:spTree>
    <p:extLst>
      <p:ext uri="{BB962C8B-B14F-4D97-AF65-F5344CB8AC3E}">
        <p14:creationId xmlns:p14="http://schemas.microsoft.com/office/powerpoint/2010/main" val="3696446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58306AC-0C27-4DD3-9165-684FC08B5975}" type="slidenum">
              <a:rPr lang="en-US" altLang="en-US" smtClean="0"/>
              <a:pPr/>
              <a:t>‹#›</a:t>
            </a:fld>
            <a:endParaRPr lang="en-US" altLang="en-US"/>
          </a:p>
        </p:txBody>
      </p:sp>
    </p:spTree>
    <p:extLst>
      <p:ext uri="{BB962C8B-B14F-4D97-AF65-F5344CB8AC3E}">
        <p14:creationId xmlns:p14="http://schemas.microsoft.com/office/powerpoint/2010/main" val="1782915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58306AC-0C27-4DD3-9165-684FC08B5975}" type="slidenum">
              <a:rPr lang="en-US" altLang="en-US" smtClean="0"/>
              <a:pPr/>
              <a:t>‹#›</a:t>
            </a:fld>
            <a:endParaRPr lang="en-US" altLang="en-US"/>
          </a:p>
        </p:txBody>
      </p:sp>
    </p:spTree>
    <p:extLst>
      <p:ext uri="{BB962C8B-B14F-4D97-AF65-F5344CB8AC3E}">
        <p14:creationId xmlns:p14="http://schemas.microsoft.com/office/powerpoint/2010/main" val="240098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258306AC-0C27-4DD3-9165-684FC08B5975}" type="slidenum">
              <a:rPr lang="en-US" altLang="en-US" smtClean="0"/>
              <a:pPr/>
              <a:t>‹#›</a:t>
            </a:fld>
            <a:endParaRPr lang="en-US" altLang="en-US"/>
          </a:p>
        </p:txBody>
      </p:sp>
    </p:spTree>
    <p:extLst>
      <p:ext uri="{BB962C8B-B14F-4D97-AF65-F5344CB8AC3E}">
        <p14:creationId xmlns:p14="http://schemas.microsoft.com/office/powerpoint/2010/main" val="3134595417"/>
      </p:ext>
    </p:extLst>
  </p:cSld>
  <p:clrMap bg1="lt1" tx1="dk1" bg2="lt2" tx2="dk2" accent1="accent1" accent2="accent2" accent3="accent3" accent4="accent4" accent5="accent5" accent6="accent6" hlink="hlink" folHlink="folHlink"/>
  <p:sldLayoutIdLst>
    <p:sldLayoutId id="2147484525" r:id="rId1"/>
    <p:sldLayoutId id="2147484526" r:id="rId2"/>
    <p:sldLayoutId id="2147484527" r:id="rId3"/>
    <p:sldLayoutId id="2147484528" r:id="rId4"/>
    <p:sldLayoutId id="2147484529" r:id="rId5"/>
    <p:sldLayoutId id="2147484530" r:id="rId6"/>
    <p:sldLayoutId id="2147484531" r:id="rId7"/>
    <p:sldLayoutId id="2147484532" r:id="rId8"/>
    <p:sldLayoutId id="2147484533" r:id="rId9"/>
    <p:sldLayoutId id="2147484534" r:id="rId10"/>
    <p:sldLayoutId id="2147484535" r:id="rId11"/>
    <p:sldLayoutId id="2147484536" r:id="rId12"/>
    <p:sldLayoutId id="2147484537" r:id="rId13"/>
    <p:sldLayoutId id="2147484538" r:id="rId14"/>
    <p:sldLayoutId id="2147484539" r:id="rId15"/>
    <p:sldLayoutId id="2147484496" r:id="rId16"/>
    <p:sldLayoutId id="2147484507" r:id="rId17"/>
    <p:sldLayoutId id="2147484498" r:id="rId18"/>
    <p:sldLayoutId id="2147484499" r:id="rId19"/>
    <p:sldLayoutId id="2147484500" r:id="rId20"/>
    <p:sldLayoutId id="2147484501" r:id="rId21"/>
    <p:sldLayoutId id="2147484502" r:id="rId22"/>
    <p:sldLayoutId id="2147484503" r:id="rId23"/>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p:txBody>
          <a:bodyPr/>
          <a:lstStyle/>
          <a:p>
            <a:r>
              <a:rPr lang="en-US" altLang="en-US" dirty="0"/>
              <a:t>Networking and Health</a:t>
            </a:r>
            <a:br>
              <a:rPr lang="en-US" altLang="en-US" dirty="0"/>
            </a:br>
            <a:r>
              <a:rPr lang="en-US" altLang="en-US" dirty="0"/>
              <a:t> Information Exchange</a:t>
            </a:r>
          </a:p>
        </p:txBody>
      </p:sp>
      <p:sp>
        <p:nvSpPr>
          <p:cNvPr id="4098" name="Text Placeholder 2"/>
          <p:cNvSpPr>
            <a:spLocks noGrp="1"/>
          </p:cNvSpPr>
          <p:nvPr>
            <p:ph type="body" sz="half" idx="2"/>
          </p:nvPr>
        </p:nvSpPr>
        <p:spPr/>
        <p:txBody>
          <a:bodyPr/>
          <a:lstStyle/>
          <a:p>
            <a:r>
              <a:rPr lang="en-US" altLang="en-US" dirty="0"/>
              <a:t>Enterprise Architecture Models</a:t>
            </a:r>
          </a:p>
        </p:txBody>
      </p:sp>
      <p:sp>
        <p:nvSpPr>
          <p:cNvPr id="10" name="Text Placeholder 9"/>
          <p:cNvSpPr>
            <a:spLocks noGrp="1"/>
          </p:cNvSpPr>
          <p:nvPr>
            <p:ph type="body" sz="quarter" idx="12"/>
          </p:nvPr>
        </p:nvSpPr>
        <p:spPr/>
        <p:txBody>
          <a:bodyPr/>
          <a:lstStyle/>
          <a:p>
            <a:r>
              <a:rPr lang="en-US" dirty="0"/>
              <a:t>This material (</a:t>
            </a:r>
            <a:r>
              <a:rPr lang="en-US" altLang="en-US" dirty="0"/>
              <a:t>Comp 9 Unit 8)</a:t>
            </a:r>
            <a:r>
              <a:rPr lang="en-US" dirty="0"/>
              <a:t> was developed by Duke University, funded by the Department of Health and Human Services, Office of the National Coordinator for Health Information Technology under Award Number </a:t>
            </a:r>
            <a:r>
              <a:rPr lang="en-US" altLang="en-US" dirty="0"/>
              <a:t>IU24OC000024</a:t>
            </a:r>
            <a:r>
              <a:rPr lang="en-US" dirty="0"/>
              <a:t>. This material was updated by Normandale Community College, funded under Award Number 90WT0003.</a:t>
            </a:r>
          </a:p>
          <a:p>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Attribution-NonCommercial-ShareAlike 4.0 International "/>
              </a:rPr>
              <a:t>http://creativecommons.org/licenses/by-nc-sa/4.0/</a:t>
            </a:r>
            <a:endParaRPr lang="en-US" dirty="0"/>
          </a:p>
        </p:txBody>
      </p:sp>
      <p:sp>
        <p:nvSpPr>
          <p:cNvPr id="11" name="Text Placeholder 10"/>
          <p:cNvSpPr>
            <a:spLocks noGrp="1"/>
          </p:cNvSpPr>
          <p:nvPr>
            <p:ph type="body" sz="quarter" idx="11"/>
          </p:nvPr>
        </p:nvSpPr>
        <p:spPr/>
        <p:txBody>
          <a:bodyPr/>
          <a:lstStyle/>
          <a:p>
            <a:r>
              <a:rPr lang="en-US" dirty="0"/>
              <a:t>Lecture 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itle 1"/>
          <p:cNvSpPr>
            <a:spLocks noGrp="1"/>
          </p:cNvSpPr>
          <p:nvPr>
            <p:ph type="title"/>
          </p:nvPr>
        </p:nvSpPr>
        <p:spPr/>
        <p:txBody>
          <a:bodyPr/>
          <a:lstStyle/>
          <a:p>
            <a:r>
              <a:rPr lang="en-US" altLang="en-US"/>
              <a:t>Usage</a:t>
            </a:r>
          </a:p>
        </p:txBody>
      </p:sp>
      <p:sp>
        <p:nvSpPr>
          <p:cNvPr id="13317" name="Content Placeholder 2"/>
          <p:cNvSpPr>
            <a:spLocks noGrp="1"/>
          </p:cNvSpPr>
          <p:nvPr>
            <p:ph sz="quarter" idx="14"/>
          </p:nvPr>
        </p:nvSpPr>
        <p:spPr/>
        <p:txBody>
          <a:bodyPr/>
          <a:lstStyle/>
          <a:p>
            <a:r>
              <a:rPr lang="en-US" altLang="en-US"/>
              <a:t>SOA permits developers to string together large chunks of functionality to build applications</a:t>
            </a:r>
          </a:p>
          <a:p>
            <a:r>
              <a:rPr lang="en-US" altLang="en-US"/>
              <a:t>Building an application is like taking a set of blocks, each representing a service, and stringing them together to create the application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FB36CF-FE46-4C99-A8D7-27C5B8ED97E9}"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itle 3"/>
          <p:cNvSpPr>
            <a:spLocks noGrp="1"/>
          </p:cNvSpPr>
          <p:nvPr>
            <p:ph type="title"/>
          </p:nvPr>
        </p:nvSpPr>
        <p:spPr/>
        <p:txBody>
          <a:bodyPr/>
          <a:lstStyle/>
          <a:p>
            <a:r>
              <a:rPr lang="en-US" altLang="en-US"/>
              <a:t>Value Component</a:t>
            </a:r>
          </a:p>
        </p:txBody>
      </p:sp>
      <p:sp>
        <p:nvSpPr>
          <p:cNvPr id="14340" name="Content Placeholder 4"/>
          <p:cNvSpPr>
            <a:spLocks noGrp="1"/>
          </p:cNvSpPr>
          <p:nvPr>
            <p:ph sz="quarter" idx="14"/>
          </p:nvPr>
        </p:nvSpPr>
        <p:spPr/>
        <p:txBody>
          <a:bodyPr/>
          <a:lstStyle/>
          <a:p>
            <a:r>
              <a:rPr lang="en-US" altLang="en-US"/>
              <a:t>SOA relies on service-orientation as its fundamental design-principle</a:t>
            </a:r>
          </a:p>
          <a:p>
            <a:r>
              <a:rPr lang="en-US" altLang="en-US"/>
              <a:t>Simple interface can abstract away the underlying complexity</a:t>
            </a:r>
          </a:p>
          <a:p>
            <a:r>
              <a:rPr lang="en-US" altLang="en-US"/>
              <a:t>Users can access independent services without knowledge of the service’s platform implementation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6D6C3A-6F1A-4990-8F25-23424B88CBC1}"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itle 1"/>
          <p:cNvSpPr>
            <a:spLocks noGrp="1"/>
          </p:cNvSpPr>
          <p:nvPr>
            <p:ph type="title"/>
          </p:nvPr>
        </p:nvSpPr>
        <p:spPr/>
        <p:txBody>
          <a:bodyPr/>
          <a:lstStyle/>
          <a:p>
            <a:r>
              <a:rPr lang="en-US" altLang="en-US"/>
              <a:t>What SOA Buys</a:t>
            </a:r>
          </a:p>
        </p:txBody>
      </p:sp>
      <p:sp>
        <p:nvSpPr>
          <p:cNvPr id="15365" name="Content Placeholder 2"/>
          <p:cNvSpPr>
            <a:spLocks noGrp="1"/>
          </p:cNvSpPr>
          <p:nvPr>
            <p:ph sz="quarter" idx="14"/>
          </p:nvPr>
        </p:nvSpPr>
        <p:spPr/>
        <p:txBody>
          <a:bodyPr/>
          <a:lstStyle/>
          <a:p>
            <a:r>
              <a:rPr lang="en-US" altLang="en-US" sz="2800" dirty="0"/>
              <a:t>Can use any Master Patient Index (MPI)  without re-integrating</a:t>
            </a:r>
          </a:p>
          <a:p>
            <a:r>
              <a:rPr lang="en-US" altLang="en-US" sz="2800" dirty="0"/>
              <a:t>Can painlessly integrate data from new clinical systems into a patient’s health summary</a:t>
            </a:r>
          </a:p>
          <a:p>
            <a:r>
              <a:rPr lang="en-US" altLang="en-US" sz="2800" dirty="0"/>
              <a:t>Heterogeneous systems can be accessed consistently from an installed application base</a:t>
            </a:r>
          </a:p>
          <a:p>
            <a:r>
              <a:rPr lang="en-US" altLang="en-US" sz="2800" dirty="0"/>
              <a:t>Standards support ability to redeploy or distribute hardware and software without breaking things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542EA8-FB43-4F36-ADD8-0446C997DE08}"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a:spLocks noGrp="1"/>
          </p:cNvSpPr>
          <p:nvPr>
            <p:ph type="title"/>
          </p:nvPr>
        </p:nvSpPr>
        <p:spPr/>
        <p:txBody>
          <a:bodyPr/>
          <a:lstStyle/>
          <a:p>
            <a:r>
              <a:rPr lang="en-US" altLang="en-US"/>
              <a:t>Requirements to Use SOA</a:t>
            </a:r>
          </a:p>
        </p:txBody>
      </p:sp>
      <p:sp>
        <p:nvSpPr>
          <p:cNvPr id="16389" name="Content Placeholder 2"/>
          <p:cNvSpPr>
            <a:spLocks noGrp="1"/>
          </p:cNvSpPr>
          <p:nvPr>
            <p:ph sz="quarter" idx="14"/>
          </p:nvPr>
        </p:nvSpPr>
        <p:spPr/>
        <p:txBody>
          <a:bodyPr/>
          <a:lstStyle/>
          <a:p>
            <a:r>
              <a:rPr lang="en-US" altLang="en-US" sz="2800" dirty="0"/>
              <a:t>Interoperability between different systems as the basis for integration between applications on different platforms through a communication protocol.  Messages are used across channels for communication and transfer of data.</a:t>
            </a:r>
          </a:p>
          <a:p>
            <a:r>
              <a:rPr lang="en-US" altLang="en-US" sz="2800" dirty="0"/>
              <a:t>Create a federation of resources. Data flow is established and maintained in a federated database allowing new functionality developed to reference  a common business format for each data element.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64F4A5-91F0-4554-905B-B53F6C4AE037}"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1"/>
          <p:cNvSpPr>
            <a:spLocks noGrp="1"/>
          </p:cNvSpPr>
          <p:nvPr>
            <p:ph type="title"/>
          </p:nvPr>
        </p:nvSpPr>
        <p:spPr/>
        <p:txBody>
          <a:bodyPr/>
          <a:lstStyle/>
          <a:p>
            <a:r>
              <a:rPr lang="en-US" altLang="en-US"/>
              <a:t>Guiding Principles</a:t>
            </a:r>
          </a:p>
        </p:txBody>
      </p:sp>
      <p:sp>
        <p:nvSpPr>
          <p:cNvPr id="17413" name="Content Placeholder 2"/>
          <p:cNvSpPr>
            <a:spLocks noGrp="1"/>
          </p:cNvSpPr>
          <p:nvPr>
            <p:ph sz="quarter" idx="14"/>
          </p:nvPr>
        </p:nvSpPr>
        <p:spPr/>
        <p:txBody>
          <a:bodyPr numCol="1"/>
          <a:lstStyle/>
          <a:p>
            <a:r>
              <a:rPr lang="en-US" altLang="en-US" sz="2400" dirty="0"/>
              <a:t>Service encapsulation</a:t>
            </a:r>
          </a:p>
          <a:p>
            <a:r>
              <a:rPr lang="en-US" altLang="en-US" sz="2400" dirty="0"/>
              <a:t>Service loose coupling</a:t>
            </a:r>
          </a:p>
          <a:p>
            <a:r>
              <a:rPr lang="en-US" altLang="en-US" sz="2400" dirty="0"/>
              <a:t>Service contract</a:t>
            </a:r>
          </a:p>
          <a:p>
            <a:r>
              <a:rPr lang="en-US" altLang="en-US" sz="2400" dirty="0"/>
              <a:t>Service abstraction</a:t>
            </a:r>
          </a:p>
          <a:p>
            <a:r>
              <a:rPr lang="en-US" altLang="en-US" sz="2400" dirty="0"/>
              <a:t>Service usability</a:t>
            </a:r>
          </a:p>
          <a:p>
            <a:r>
              <a:rPr lang="en-US" altLang="en-US" sz="2400" dirty="0"/>
              <a:t>Service composability</a:t>
            </a:r>
          </a:p>
          <a:p>
            <a:r>
              <a:rPr lang="en-US" altLang="en-US" sz="2400" dirty="0"/>
              <a:t>Service autonomy</a:t>
            </a:r>
          </a:p>
          <a:p>
            <a:r>
              <a:rPr lang="en-US" altLang="en-US" sz="2400" dirty="0"/>
              <a:t>Service optimization</a:t>
            </a:r>
          </a:p>
          <a:p>
            <a:r>
              <a:rPr lang="en-US" altLang="en-US" sz="2400" dirty="0"/>
              <a:t>Service discoverability</a:t>
            </a:r>
          </a:p>
          <a:p>
            <a:r>
              <a:rPr lang="en-US" altLang="en-US" sz="2400" dirty="0"/>
              <a:t>Service relevance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48AEDA-DE0A-4D81-A28C-93EFD881F7A2}"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itle 1"/>
          <p:cNvSpPr>
            <a:spLocks noGrp="1"/>
          </p:cNvSpPr>
          <p:nvPr>
            <p:ph type="title"/>
          </p:nvPr>
        </p:nvSpPr>
        <p:spPr/>
        <p:txBody>
          <a:bodyPr/>
          <a:lstStyle/>
          <a:p>
            <a:r>
              <a:rPr lang="en-US" altLang="en-US"/>
              <a:t>Service Contract</a:t>
            </a:r>
          </a:p>
        </p:txBody>
      </p:sp>
      <p:sp>
        <p:nvSpPr>
          <p:cNvPr id="18437" name="Content Placeholder 2"/>
          <p:cNvSpPr>
            <a:spLocks noGrp="1"/>
          </p:cNvSpPr>
          <p:nvPr>
            <p:ph sz="quarter" idx="14"/>
          </p:nvPr>
        </p:nvSpPr>
        <p:spPr/>
        <p:txBody>
          <a:bodyPr/>
          <a:lstStyle/>
          <a:p>
            <a:r>
              <a:rPr lang="en-US" altLang="en-US"/>
              <a:t>Header</a:t>
            </a:r>
          </a:p>
          <a:p>
            <a:pPr lvl="1"/>
            <a:r>
              <a:rPr lang="en-US" altLang="en-US"/>
              <a:t>Name of service</a:t>
            </a:r>
          </a:p>
          <a:p>
            <a:pPr lvl="1"/>
            <a:r>
              <a:rPr lang="en-US" altLang="en-US"/>
              <a:t>Version</a:t>
            </a:r>
          </a:p>
          <a:p>
            <a:pPr lvl="1"/>
            <a:r>
              <a:rPr lang="en-US" altLang="en-US"/>
              <a:t>Owner</a:t>
            </a:r>
          </a:p>
          <a:p>
            <a:pPr lvl="1"/>
            <a:r>
              <a:rPr lang="en-US" altLang="en-US"/>
              <a:t>Responsibility assignment</a:t>
            </a:r>
          </a:p>
          <a:p>
            <a:pPr lvl="1"/>
            <a:r>
              <a:rPr lang="en-US" altLang="en-US"/>
              <a:t>Type (presentation, process, business, data, integration)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260A612-B9B6-498E-B00E-4D341E6A55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itle 1"/>
          <p:cNvSpPr>
            <a:spLocks noGrp="1"/>
          </p:cNvSpPr>
          <p:nvPr>
            <p:ph type="title"/>
          </p:nvPr>
        </p:nvSpPr>
        <p:spPr/>
        <p:txBody>
          <a:bodyPr/>
          <a:lstStyle/>
          <a:p>
            <a:r>
              <a:rPr lang="en-US" altLang="en-US" dirty="0"/>
              <a:t>Service Contract (cont’d 2)</a:t>
            </a:r>
          </a:p>
        </p:txBody>
      </p:sp>
      <p:sp>
        <p:nvSpPr>
          <p:cNvPr id="19461" name="Content Placeholder 2"/>
          <p:cNvSpPr>
            <a:spLocks noGrp="1"/>
          </p:cNvSpPr>
          <p:nvPr>
            <p:ph sz="quarter" idx="14"/>
          </p:nvPr>
        </p:nvSpPr>
        <p:spPr/>
        <p:txBody>
          <a:bodyPr/>
          <a:lstStyle/>
          <a:p>
            <a:r>
              <a:rPr lang="en-US" altLang="en-US"/>
              <a:t>Functional</a:t>
            </a:r>
          </a:p>
          <a:p>
            <a:pPr lvl="1"/>
            <a:r>
              <a:rPr lang="en-US" altLang="en-US"/>
              <a:t>What the service accomplishes</a:t>
            </a:r>
          </a:p>
          <a:p>
            <a:pPr lvl="1"/>
            <a:r>
              <a:rPr lang="en-US" altLang="en-US"/>
              <a:t>Service operations</a:t>
            </a:r>
          </a:p>
          <a:p>
            <a:pPr lvl="1"/>
            <a:r>
              <a:rPr lang="en-US" altLang="en-US"/>
              <a:t>How to invoke service (SOAP, event triggers)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91E626-1835-4876-892F-CBACC6AA971C}" type="slidenum">
              <a:rPr lang="en-US" altLang="en-US" smtClean="0"/>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itle 1"/>
          <p:cNvSpPr>
            <a:spLocks noGrp="1"/>
          </p:cNvSpPr>
          <p:nvPr>
            <p:ph type="title"/>
          </p:nvPr>
        </p:nvSpPr>
        <p:spPr/>
        <p:txBody>
          <a:bodyPr/>
          <a:lstStyle/>
          <a:p>
            <a:r>
              <a:rPr lang="en-US" altLang="en-US" dirty="0"/>
              <a:t>Service Contract (cont’d 3)</a:t>
            </a:r>
          </a:p>
        </p:txBody>
      </p:sp>
      <p:sp>
        <p:nvSpPr>
          <p:cNvPr id="20485" name="Content Placeholder 2"/>
          <p:cNvSpPr>
            <a:spLocks noGrp="1"/>
          </p:cNvSpPr>
          <p:nvPr>
            <p:ph sz="quarter" idx="14"/>
          </p:nvPr>
        </p:nvSpPr>
        <p:spPr/>
        <p:txBody>
          <a:bodyPr/>
          <a:lstStyle/>
          <a:p>
            <a:r>
              <a:rPr lang="en-US" altLang="en-US"/>
              <a:t>Non-Functional</a:t>
            </a:r>
          </a:p>
          <a:p>
            <a:pPr lvl="1"/>
            <a:r>
              <a:rPr lang="en-US" altLang="en-US"/>
              <a:t>Security constraints</a:t>
            </a:r>
          </a:p>
          <a:p>
            <a:pPr lvl="1"/>
            <a:r>
              <a:rPr lang="en-US" altLang="en-US"/>
              <a:t>Quality of service</a:t>
            </a:r>
          </a:p>
          <a:p>
            <a:pPr lvl="1"/>
            <a:r>
              <a:rPr lang="en-US" altLang="en-US"/>
              <a:t>Translational</a:t>
            </a:r>
          </a:p>
          <a:p>
            <a:pPr lvl="1"/>
            <a:r>
              <a:rPr lang="en-US" altLang="en-US"/>
              <a:t>Service level agreement</a:t>
            </a:r>
          </a:p>
          <a:p>
            <a:pPr lvl="1"/>
            <a:r>
              <a:rPr lang="en-US" altLang="en-US"/>
              <a:t>Semantics</a:t>
            </a:r>
          </a:p>
          <a:p>
            <a:pPr lvl="1"/>
            <a:r>
              <a:rPr lang="en-US" altLang="en-US"/>
              <a:t>Process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380989-55A5-4B29-9EB4-527B68E46E52}" type="slidenum">
              <a:rPr lang="en-US" altLang="en-US" smtClean="0"/>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3"/>
          <p:cNvSpPr>
            <a:spLocks noGrp="1" noChangeArrowheads="1"/>
          </p:cNvSpPr>
          <p:nvPr>
            <p:ph type="title"/>
          </p:nvPr>
        </p:nvSpPr>
        <p:spPr/>
        <p:txBody>
          <a:bodyPr/>
          <a:lstStyle/>
          <a:p>
            <a:r>
              <a:rPr lang="en-US" altLang="en-US"/>
              <a:t>Enterprise Architecture (EA)</a:t>
            </a:r>
          </a:p>
        </p:txBody>
      </p:sp>
      <p:sp>
        <p:nvSpPr>
          <p:cNvPr id="21509" name="Rectangle 4"/>
          <p:cNvSpPr>
            <a:spLocks noGrp="1" noChangeArrowheads="1"/>
          </p:cNvSpPr>
          <p:nvPr>
            <p:ph sz="quarter" idx="14"/>
          </p:nvPr>
        </p:nvSpPr>
        <p:spPr/>
        <p:txBody>
          <a:bodyPr/>
          <a:lstStyle/>
          <a:p>
            <a:r>
              <a:rPr lang="en-US" altLang="en-US"/>
              <a:t>The intersection of HL7, MDA, Distributed Systems Architecture, SOA,</a:t>
            </a:r>
          </a:p>
          <a:p>
            <a:r>
              <a:rPr lang="en-US" altLang="en-US"/>
              <a:t>and CSI provide a goal, the artifacts, portions of a methodology, and</a:t>
            </a:r>
          </a:p>
          <a:p>
            <a:r>
              <a:rPr lang="en-US" altLang="en-US"/>
              <a:t>the framework for defining robust, durable business-oriented  </a:t>
            </a:r>
          </a:p>
          <a:p>
            <a:r>
              <a:rPr lang="en-US" altLang="en-US"/>
              <a:t>constructs that provide extensibility, reuse, and governance.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0CE669-D365-41C2-AAEB-22DB4E7F71B0}" type="slidenum">
              <a:rPr lang="en-US" altLang="en-US" smtClean="0"/>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5 Viewpoints to an EA</a:t>
            </a:r>
          </a:p>
        </p:txBody>
      </p:sp>
      <p:sp>
        <p:nvSpPr>
          <p:cNvPr id="22531" name="Content Placeholder 2"/>
          <p:cNvSpPr>
            <a:spLocks noGrp="1"/>
          </p:cNvSpPr>
          <p:nvPr>
            <p:ph sz="quarter" idx="14"/>
          </p:nvPr>
        </p:nvSpPr>
        <p:spPr/>
        <p:txBody>
          <a:bodyPr/>
          <a:lstStyle/>
          <a:p>
            <a:r>
              <a:rPr lang="en-US" altLang="en-US"/>
              <a:t>Enterprise View – Why?</a:t>
            </a:r>
          </a:p>
          <a:p>
            <a:r>
              <a:rPr lang="en-US" altLang="en-US"/>
              <a:t>Information View – What?</a:t>
            </a:r>
          </a:p>
          <a:p>
            <a:r>
              <a:rPr lang="en-US" altLang="en-US"/>
              <a:t>Computational View – How?</a:t>
            </a:r>
          </a:p>
          <a:p>
            <a:r>
              <a:rPr lang="en-US" altLang="en-US"/>
              <a:t>Engineering View – Where?</a:t>
            </a:r>
          </a:p>
          <a:p>
            <a:r>
              <a:rPr lang="en-US" altLang="en-US"/>
              <a:t>Technology View – True?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742E03-A105-4531-8A45-3DE0AE2DD8C0}" type="slidenum">
              <a:rPr lang="en-US" altLang="en-US" smtClean="0"/>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a:t>Enterprise Architecture Models</a:t>
            </a:r>
            <a:br>
              <a:rPr lang="en-US" altLang="en-US"/>
            </a:br>
            <a:r>
              <a:rPr lang="en-US" altLang="en-US"/>
              <a:t>Learning Objectives</a:t>
            </a:r>
          </a:p>
        </p:txBody>
      </p:sp>
      <p:sp>
        <p:nvSpPr>
          <p:cNvPr id="5126" name="Content Placeholder 2"/>
          <p:cNvSpPr>
            <a:spLocks noGrp="1"/>
          </p:cNvSpPr>
          <p:nvPr>
            <p:ph sz="quarter" idx="14"/>
          </p:nvPr>
        </p:nvSpPr>
        <p:spPr/>
        <p:txBody>
          <a:bodyPr/>
          <a:lstStyle/>
          <a:p>
            <a:pPr marL="514350" indent="-514350">
              <a:buFont typeface="+mj-lt"/>
              <a:buAutoNum type="arabicPeriod"/>
            </a:pPr>
            <a:r>
              <a:rPr lang="en-US" altLang="en-US" sz="2400" dirty="0"/>
              <a:t>Explain regional healthcare networks – policy and implementation strategies</a:t>
            </a:r>
          </a:p>
          <a:p>
            <a:pPr marL="514350" indent="-514350">
              <a:buFont typeface="+mj-lt"/>
              <a:buAutoNum type="arabicPeriod"/>
            </a:pPr>
            <a:r>
              <a:rPr lang="en-US" altLang="en-US" sz="2400" dirty="0"/>
              <a:t>Explain the concept of a Nationwide Healthcare Information network</a:t>
            </a:r>
          </a:p>
          <a:p>
            <a:pPr marL="514350" indent="-514350">
              <a:buFont typeface="+mj-lt"/>
              <a:buAutoNum type="arabicPeriod"/>
            </a:pPr>
            <a:r>
              <a:rPr lang="en-US" altLang="en-US" sz="2400" dirty="0"/>
              <a:t>Explain the significance of Service Oriented Architecture in networking and health information exchange networks</a:t>
            </a:r>
          </a:p>
          <a:p>
            <a:pPr marL="514350" indent="-514350">
              <a:buFont typeface="+mj-lt"/>
              <a:buAutoNum type="arabicPeriod"/>
            </a:pPr>
            <a:r>
              <a:rPr lang="en-US" altLang="en-US" sz="2400" dirty="0"/>
              <a:t>Explain the value of an Enterprise Architecture in networking and health information exchange networks </a:t>
            </a:r>
          </a:p>
          <a:p>
            <a:pPr marL="514350" indent="-514350">
              <a:buFont typeface="+mj-lt"/>
              <a:buAutoNum type="arabicPeriod"/>
            </a:pPr>
            <a:r>
              <a:rPr lang="en-US" altLang="en-US" sz="2400" dirty="0"/>
              <a:t>Describe key elements of various service oriented architecture platforms and infrastructure options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036B21-90E0-4F72-B6A4-25125298F32F}"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p:cNvSpPr>
          <p:nvPr>
            <p:ph type="title"/>
          </p:nvPr>
        </p:nvSpPr>
        <p:spPr/>
        <p:txBody>
          <a:bodyPr/>
          <a:lstStyle/>
          <a:p>
            <a:r>
              <a:rPr lang="en-US" altLang="en-US" dirty="0" smtClean="0"/>
              <a:t>SOA - 2</a:t>
            </a:r>
            <a:endParaRPr lang="en-US" altLang="en-US" dirty="0"/>
          </a:p>
        </p:txBody>
      </p:sp>
      <p:sp>
        <p:nvSpPr>
          <p:cNvPr id="23557" name="Rectangle 3"/>
          <p:cNvSpPr>
            <a:spLocks noGrp="1"/>
          </p:cNvSpPr>
          <p:nvPr>
            <p:ph sz="quarter" idx="14"/>
          </p:nvPr>
        </p:nvSpPr>
        <p:spPr/>
        <p:txBody>
          <a:bodyPr/>
          <a:lstStyle/>
          <a:p>
            <a:r>
              <a:rPr lang="en-US" altLang="en-US"/>
              <a:t>Appears in the design of loosely connected inter-organization HIT networks</a:t>
            </a:r>
          </a:p>
          <a:p>
            <a:pPr lvl="1"/>
            <a:r>
              <a:rPr lang="en-US" altLang="en-US"/>
              <a:t>Desired way to interconnect widely </a:t>
            </a:r>
            <a:br>
              <a:rPr lang="en-US" altLang="en-US"/>
            </a:br>
            <a:r>
              <a:rPr lang="en-US" altLang="en-US"/>
              <a:t>distributed systems</a:t>
            </a:r>
          </a:p>
          <a:p>
            <a:r>
              <a:rPr lang="en-US" altLang="en-US"/>
              <a:t>Particularly attractive when no one organization owns/controls all of the applications and platforms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ED807C-C94F-4202-8EC2-2BC8B3DBF1BD}" type="slidenum">
              <a:rPr lang="en-US" altLang="en-US" smtClean="0"/>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r>
              <a:rPr lang="en-US" altLang="en-US"/>
              <a:t>How Is SOA Different From Messaging?	</a:t>
            </a:r>
          </a:p>
        </p:txBody>
      </p:sp>
      <p:sp>
        <p:nvSpPr>
          <p:cNvPr id="24581" name="Rectangle 3"/>
          <p:cNvSpPr>
            <a:spLocks noGrp="1" noChangeArrowheads="1"/>
          </p:cNvSpPr>
          <p:nvPr>
            <p:ph sz="quarter" idx="14"/>
          </p:nvPr>
        </p:nvSpPr>
        <p:spPr/>
        <p:txBody>
          <a:bodyPr/>
          <a:lstStyle/>
          <a:p>
            <a:r>
              <a:rPr lang="en-US" altLang="en-US" sz="2000" dirty="0"/>
              <a:t>A common practice in healthcare, just not yet in healthcare IT</a:t>
            </a:r>
          </a:p>
          <a:p>
            <a:r>
              <a:rPr lang="en-US" altLang="en-US" sz="2000" dirty="0"/>
              <a:t>Many key products use them but do not expose interfaces </a:t>
            </a:r>
          </a:p>
          <a:p>
            <a:r>
              <a:rPr lang="en-US" altLang="en-US" sz="2000" dirty="0"/>
              <a:t>Ensures functional consistency across applications</a:t>
            </a:r>
          </a:p>
          <a:p>
            <a:r>
              <a:rPr lang="en-US" altLang="en-US" sz="2000" dirty="0"/>
              <a:t>Accepted industry best practice </a:t>
            </a:r>
          </a:p>
          <a:p>
            <a:r>
              <a:rPr lang="en-US" altLang="en-US" sz="2000" dirty="0"/>
              <a:t>Furthers authoritative sources of data</a:t>
            </a:r>
          </a:p>
          <a:p>
            <a:r>
              <a:rPr lang="en-US" altLang="en-US" sz="2000" dirty="0"/>
              <a:t>Minimizes duplication across applications, provides reuse</a:t>
            </a:r>
          </a:p>
          <a:p>
            <a:r>
              <a:rPr lang="en-US" altLang="en-US" sz="2000" dirty="0"/>
              <a:t>Messages can be either payloads in or infrastructure beneath services</a:t>
            </a:r>
          </a:p>
          <a:p>
            <a:r>
              <a:rPr lang="en-US" altLang="en-US" sz="2000" dirty="0"/>
              <a:t>Service-oriented architecture provides the framework for automation of common services</a:t>
            </a:r>
          </a:p>
          <a:p>
            <a:r>
              <a:rPr lang="en-US" altLang="en-US" sz="2000" dirty="0"/>
              <a:t>Still, SOA has to be done well.  It is cheaper and easier than ever to create badly designed applications and spaghetti integration</a:t>
            </a:r>
          </a:p>
          <a:p>
            <a:r>
              <a:rPr lang="en-US" altLang="en-US" sz="2000" dirty="0"/>
              <a:t>Fits well with Open Source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50636D-FFD9-46D3-8690-7F9280F779D0}" type="slidenum">
              <a:rPr lang="en-US" altLang="en-US" smtClean="0"/>
              <a:pPr/>
              <a:t>21</a:t>
            </a:fld>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itle 1"/>
          <p:cNvSpPr>
            <a:spLocks noGrp="1"/>
          </p:cNvSpPr>
          <p:nvPr>
            <p:ph type="title"/>
          </p:nvPr>
        </p:nvSpPr>
        <p:spPr/>
        <p:txBody>
          <a:bodyPr/>
          <a:lstStyle/>
          <a:p>
            <a:r>
              <a:rPr lang="en-US" altLang="en-US" dirty="0"/>
              <a:t>HL7 Services-Aware Interoperability Framework (SAIF)</a:t>
            </a:r>
          </a:p>
        </p:txBody>
      </p:sp>
      <p:sp>
        <p:nvSpPr>
          <p:cNvPr id="25605" name="Content Placeholder 2"/>
          <p:cNvSpPr>
            <a:spLocks noGrp="1"/>
          </p:cNvSpPr>
          <p:nvPr>
            <p:ph sz="quarter" idx="14"/>
          </p:nvPr>
        </p:nvSpPr>
        <p:spPr/>
        <p:txBody>
          <a:bodyPr/>
          <a:lstStyle/>
          <a:p>
            <a:r>
              <a:rPr lang="en-US" altLang="en-US"/>
              <a:t>Interoperability Framework for Enterprise Architecture</a:t>
            </a:r>
          </a:p>
          <a:p>
            <a:r>
              <a:rPr lang="en-US" altLang="en-US"/>
              <a:t>Uses v3/RIM artifacts and expertise</a:t>
            </a:r>
          </a:p>
          <a:p>
            <a:r>
              <a:rPr lang="en-US" altLang="en-US"/>
              <a:t>Supports measurable, testable conformance and compliance</a:t>
            </a:r>
          </a:p>
          <a:p>
            <a:r>
              <a:rPr lang="en-US" altLang="en-US"/>
              <a:t>Provides directly implementable solutions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82FB11-0AC1-4782-8544-923BBBB1629C}" type="slidenum">
              <a:rPr lang="en-US" altLang="en-US" smtClean="0"/>
              <a:pPr/>
              <a:t>22</a:t>
            </a:fld>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p:cNvSpPr>
          <p:nvPr>
            <p:ph type="title"/>
          </p:nvPr>
        </p:nvSpPr>
        <p:spPr/>
        <p:txBody>
          <a:bodyPr/>
          <a:lstStyle/>
          <a:p>
            <a:r>
              <a:rPr lang="en-US" altLang="en-US" dirty="0"/>
              <a:t>SAIF</a:t>
            </a:r>
          </a:p>
        </p:txBody>
      </p:sp>
      <p:sp>
        <p:nvSpPr>
          <p:cNvPr id="26629" name="Rectangle 3"/>
          <p:cNvSpPr>
            <a:spLocks noGrp="1"/>
          </p:cNvSpPr>
          <p:nvPr>
            <p:ph sz="quarter" idx="14"/>
          </p:nvPr>
        </p:nvSpPr>
        <p:spPr/>
        <p:txBody>
          <a:bodyPr/>
          <a:lstStyle/>
          <a:p>
            <a:pPr marL="514350" indent="-514350">
              <a:buFont typeface="+mj-lt"/>
              <a:buAutoNum type="arabicPeriod"/>
            </a:pPr>
            <a:r>
              <a:rPr lang="en-US" altLang="en-US" dirty="0"/>
              <a:t>Services:</a:t>
            </a:r>
          </a:p>
          <a:p>
            <a:pPr marL="514350" indent="-514350">
              <a:buFont typeface="+mj-lt"/>
              <a:buAutoNum type="arabicPeriod"/>
            </a:pPr>
            <a:r>
              <a:rPr lang="en-US" altLang="en-US" dirty="0"/>
              <a:t>Awareness:</a:t>
            </a:r>
          </a:p>
          <a:p>
            <a:pPr marL="514350" indent="-514350">
              <a:buFont typeface="+mj-lt"/>
              <a:buAutoNum type="arabicPeriod"/>
            </a:pPr>
            <a:r>
              <a:rPr lang="en-US" altLang="en-US" dirty="0"/>
              <a:t>Enterprise Architecture:</a:t>
            </a:r>
          </a:p>
          <a:p>
            <a:pPr marL="514350" indent="-514350">
              <a:buFont typeface="+mj-lt"/>
              <a:buAutoNum type="arabicPeriod"/>
            </a:pPr>
            <a:r>
              <a:rPr lang="en-US" altLang="en-US" dirty="0"/>
              <a:t>Framework:</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E177B05-E7BA-49DB-8629-AB78D11F3276}" type="slidenum">
              <a:rPr lang="en-US" altLang="en-US" smtClean="0"/>
              <a:pPr/>
              <a:t>23</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itle 1"/>
          <p:cNvSpPr>
            <a:spLocks noGrp="1"/>
          </p:cNvSpPr>
          <p:nvPr>
            <p:ph type="title"/>
          </p:nvPr>
        </p:nvSpPr>
        <p:spPr/>
        <p:txBody>
          <a:bodyPr/>
          <a:lstStyle/>
          <a:p>
            <a:r>
              <a:rPr lang="en-US" altLang="en-US"/>
              <a:t>SAEAF Core Components</a:t>
            </a:r>
          </a:p>
        </p:txBody>
      </p:sp>
      <p:sp>
        <p:nvSpPr>
          <p:cNvPr id="27653" name="Content Placeholder 2"/>
          <p:cNvSpPr>
            <a:spLocks noGrp="1"/>
          </p:cNvSpPr>
          <p:nvPr>
            <p:ph sz="quarter" idx="14"/>
          </p:nvPr>
        </p:nvSpPr>
        <p:spPr/>
        <p:txBody>
          <a:bodyPr/>
          <a:lstStyle/>
          <a:p>
            <a:r>
              <a:rPr lang="en-US" altLang="en-US"/>
              <a:t>Information Framework</a:t>
            </a:r>
          </a:p>
          <a:p>
            <a:r>
              <a:rPr lang="en-US" altLang="en-US"/>
              <a:t>Behavioral Framework</a:t>
            </a:r>
          </a:p>
          <a:p>
            <a:r>
              <a:rPr lang="en-US" altLang="en-US"/>
              <a:t>Enterprise Conformance and Compliance Framework</a:t>
            </a:r>
          </a:p>
          <a:p>
            <a:r>
              <a:rPr lang="en-US" altLang="en-US"/>
              <a:t>Governance Framework</a:t>
            </a:r>
          </a:p>
          <a:p>
            <a:r>
              <a:rPr lang="en-US" altLang="en-US"/>
              <a:t>Implementation Guide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E6BA571-27B0-4BDE-BFAE-15797772EDA0}" type="slidenum">
              <a:rPr lang="en-US" altLang="en-US" smtClean="0"/>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r>
              <a:rPr lang="en-US" altLang="en-US"/>
              <a:t>What Is Being Specified? </a:t>
            </a:r>
          </a:p>
        </p:txBody>
      </p:sp>
      <p:sp>
        <p:nvSpPr>
          <p:cNvPr id="28677" name="Rectangle 3"/>
          <p:cNvSpPr>
            <a:spLocks noGrp="1" noChangeArrowheads="1"/>
          </p:cNvSpPr>
          <p:nvPr>
            <p:ph sz="quarter" idx="14"/>
          </p:nvPr>
        </p:nvSpPr>
        <p:spPr/>
        <p:txBody>
          <a:bodyPr/>
          <a:lstStyle/>
          <a:p>
            <a:r>
              <a:rPr lang="en-US" altLang="en-US"/>
              <a:t>Standards are being developed for:</a:t>
            </a:r>
          </a:p>
          <a:p>
            <a:pPr lvl="1"/>
            <a:r>
              <a:rPr lang="en-US" altLang="en-US"/>
              <a:t>Entity Identification</a:t>
            </a:r>
          </a:p>
          <a:p>
            <a:pPr lvl="1"/>
            <a:r>
              <a:rPr lang="en-US" altLang="en-US"/>
              <a:t>Record Location &amp; Retrieval</a:t>
            </a:r>
          </a:p>
          <a:p>
            <a:pPr lvl="1"/>
            <a:r>
              <a:rPr lang="en-US" altLang="en-US"/>
              <a:t>Decision Support Services</a:t>
            </a:r>
          </a:p>
          <a:p>
            <a:pPr lvl="1"/>
            <a:r>
              <a:rPr lang="en-US" altLang="en-US"/>
              <a:t>Terminology Service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BD1D10E-E44B-4DA8-8EF9-59B52A790B27}" type="slidenum">
              <a:rPr lang="en-US" altLang="en-US" smtClean="0"/>
              <a:pPr/>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r>
              <a:rPr lang="en-US"/>
              <a:t>Where Would Specifications Be Used?</a:t>
            </a:r>
            <a:endParaRPr lang="en-US" dirty="0"/>
          </a:p>
        </p:txBody>
      </p:sp>
      <p:sp>
        <p:nvSpPr>
          <p:cNvPr id="29701" name="Rectangle 3"/>
          <p:cNvSpPr>
            <a:spLocks noGrp="1" noChangeArrowheads="1"/>
          </p:cNvSpPr>
          <p:nvPr>
            <p:ph sz="quarter" idx="14"/>
          </p:nvPr>
        </p:nvSpPr>
        <p:spPr/>
        <p:txBody>
          <a:bodyPr/>
          <a:lstStyle/>
          <a:p>
            <a:r>
              <a:rPr lang="en-US" altLang="en-US" dirty="0"/>
              <a:t>Inter-Enterprise (such as Nationwide Health Information Network, Regional Health Information Organizations) </a:t>
            </a:r>
          </a:p>
          <a:p>
            <a:r>
              <a:rPr lang="en-US" altLang="en-US" dirty="0"/>
              <a:t>Intra-Enterprise</a:t>
            </a:r>
          </a:p>
          <a:p>
            <a:r>
              <a:rPr lang="en-US" altLang="en-US" dirty="0"/>
              <a:t>Intra-Product</a:t>
            </a:r>
          </a:p>
          <a:p>
            <a:r>
              <a:rPr lang="en-US" altLang="en-US" dirty="0"/>
              <a:t>Custom-Implementation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44D39A-0815-4852-B3C7-C488580F7DBA}" type="slidenum">
              <a:rPr lang="en-US" altLang="en-US" smtClean="0"/>
              <a:pPr/>
              <a:t>26</a:t>
            </a:fld>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p:cNvSpPr>
          <p:nvPr>
            <p:ph type="title"/>
          </p:nvPr>
        </p:nvSpPr>
        <p:spPr/>
        <p:txBody>
          <a:bodyPr/>
          <a:lstStyle/>
          <a:p>
            <a:r>
              <a:rPr lang="en-US" altLang="en-US"/>
              <a:t>Services In Particular Are</a:t>
            </a:r>
          </a:p>
        </p:txBody>
      </p:sp>
      <p:sp>
        <p:nvSpPr>
          <p:cNvPr id="30725" name="Rectangle 3"/>
          <p:cNvSpPr>
            <a:spLocks noGrp="1"/>
          </p:cNvSpPr>
          <p:nvPr>
            <p:ph sz="quarter" idx="14"/>
          </p:nvPr>
        </p:nvSpPr>
        <p:spPr/>
        <p:txBody>
          <a:bodyPr/>
          <a:lstStyle/>
          <a:p>
            <a:r>
              <a:rPr lang="en-GB" altLang="en-US" sz="2800" dirty="0"/>
              <a:t>More coarsely granulated than messages </a:t>
            </a:r>
          </a:p>
          <a:p>
            <a:r>
              <a:rPr lang="en-GB" altLang="en-US" sz="2800" dirty="0"/>
              <a:t>More readily traceable to business, clinical capabilities, and requirements</a:t>
            </a:r>
          </a:p>
          <a:p>
            <a:r>
              <a:rPr lang="en-GB" altLang="en-US" sz="2800" dirty="0"/>
              <a:t>Specifications for a service are of the form: </a:t>
            </a:r>
            <a:br>
              <a:rPr lang="en-GB" altLang="en-US" sz="2800" dirty="0"/>
            </a:br>
            <a:r>
              <a:rPr lang="en-GB" altLang="en-US" sz="2800" dirty="0"/>
              <a:t>Functional Profile + Semantic Profile + Conformance Profile</a:t>
            </a:r>
          </a:p>
          <a:p>
            <a:r>
              <a:rPr lang="en-GB" altLang="en-US" sz="2800" dirty="0"/>
              <a:t>Combination of these two points above provides a foundation for both intra- and inter-enterprise durable services interfaces</a:t>
            </a:r>
            <a:endParaRPr lang="en-US" altLang="en-US" sz="28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239BA4F-94F3-46A0-9604-5EEF3A22B273}" type="slidenum">
              <a:rPr lang="en-US" altLang="en-US" smtClean="0"/>
              <a:pPr/>
              <a:t>27</a:t>
            </a:fld>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r>
              <a:rPr lang="en-US" altLang="en-US"/>
              <a:t>Healthcare Service Specification Project (HSSP)</a:t>
            </a:r>
          </a:p>
        </p:txBody>
      </p:sp>
      <p:sp>
        <p:nvSpPr>
          <p:cNvPr id="8" name="Rectangle 3"/>
          <p:cNvSpPr>
            <a:spLocks noGrp="1" noChangeArrowheads="1"/>
          </p:cNvSpPr>
          <p:nvPr>
            <p:ph sz="quarter" idx="14"/>
          </p:nvPr>
        </p:nvSpPr>
        <p:spPr/>
        <p:txBody>
          <a:bodyPr/>
          <a:lstStyle/>
          <a:p>
            <a:r>
              <a:rPr lang="en-US" sz="2400" dirty="0"/>
              <a:t>Effort to create common “service interface specifications” trackable within Health IT</a:t>
            </a:r>
          </a:p>
          <a:p>
            <a:r>
              <a:rPr lang="en-US" sz="2400" dirty="0"/>
              <a:t>Joint standards development project by HL7 and Object Management Group (OMG)</a:t>
            </a:r>
          </a:p>
          <a:p>
            <a:r>
              <a:rPr lang="en-US" sz="2400" dirty="0"/>
              <a:t>Objectives:</a:t>
            </a:r>
          </a:p>
          <a:p>
            <a:pPr lvl="1"/>
            <a:r>
              <a:rPr lang="en-US" sz="2000" dirty="0"/>
              <a:t>To create useful, useable healthcare standards that address functions, semantics and technologies</a:t>
            </a:r>
          </a:p>
          <a:p>
            <a:pPr lvl="1"/>
            <a:r>
              <a:rPr lang="en-US" sz="2000" dirty="0"/>
              <a:t>To complement existing work and leverage existing standards</a:t>
            </a:r>
          </a:p>
          <a:p>
            <a:pPr lvl="1"/>
            <a:r>
              <a:rPr lang="en-US" sz="2000" dirty="0"/>
              <a:t>To focus on practical needs and not perfection</a:t>
            </a:r>
          </a:p>
          <a:p>
            <a:pPr lvl="1"/>
            <a:r>
              <a:rPr lang="en-US" sz="2000" dirty="0"/>
              <a:t>To capitalize on industry talent through community participation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1E8DAE9-8950-4C00-AC98-D48998F89DDF}" type="slidenum">
              <a:rPr lang="en-US" altLang="en-US" smtClean="0"/>
              <a:pPr/>
              <a:t>28</a:t>
            </a:fld>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Box 2"/>
          <p:cNvSpPr>
            <a:spLocks noGrp="1" noChangeArrowheads="1"/>
          </p:cNvSpPr>
          <p:nvPr>
            <p:ph type="title"/>
          </p:nvPr>
        </p:nvSpPr>
        <p:spPr/>
        <p:txBody>
          <a:bodyPr/>
          <a:lstStyle/>
          <a:p>
            <a:r>
              <a:rPr lang="en-US" altLang="en-US" dirty="0" smtClean="0"/>
              <a:t>SAIF – 2	</a:t>
            </a:r>
            <a:endParaRPr lang="en-US" altLang="en-US" dirty="0"/>
          </a:p>
        </p:txBody>
      </p:sp>
      <p:sp>
        <p:nvSpPr>
          <p:cNvPr id="32773" name="TextBox 3"/>
          <p:cNvSpPr>
            <a:spLocks noGrp="1" noChangeArrowheads="1"/>
          </p:cNvSpPr>
          <p:nvPr>
            <p:ph sz="quarter" idx="14"/>
          </p:nvPr>
        </p:nvSpPr>
        <p:spPr/>
        <p:txBody>
          <a:bodyPr/>
          <a:lstStyle/>
          <a:p>
            <a:pPr marL="0" indent="0">
              <a:buNone/>
            </a:pPr>
            <a:r>
              <a:rPr lang="en-US" altLang="en-US" dirty="0"/>
              <a:t>S = Services</a:t>
            </a:r>
          </a:p>
          <a:p>
            <a:pPr marL="0" indent="0">
              <a:buNone/>
            </a:pPr>
            <a:r>
              <a:rPr lang="en-US" altLang="en-US" dirty="0"/>
              <a:t>A = Aware</a:t>
            </a:r>
          </a:p>
          <a:p>
            <a:pPr marL="0" indent="0">
              <a:buNone/>
            </a:pPr>
            <a:r>
              <a:rPr lang="en-US" altLang="en-US" dirty="0"/>
              <a:t>I  = Interoperability</a:t>
            </a:r>
          </a:p>
          <a:p>
            <a:pPr marL="0" indent="0">
              <a:buNone/>
            </a:pPr>
            <a:r>
              <a:rPr lang="en-US" altLang="en-US" dirty="0"/>
              <a:t>F = Framework</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734718-09A8-486A-A6C0-03434D4CADB3}" type="slidenum">
              <a:rPr lang="en-US" altLang="en-US" smtClean="0"/>
              <a:pPr/>
              <a:t>29</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lstStyle/>
          <a:p>
            <a:r>
              <a:rPr lang="en-US" altLang="en-US"/>
              <a:t>Who Needs Interoperability?</a:t>
            </a:r>
          </a:p>
        </p:txBody>
      </p:sp>
      <p:sp>
        <p:nvSpPr>
          <p:cNvPr id="6149" name="Rectangle 3"/>
          <p:cNvSpPr>
            <a:spLocks noGrp="1" noChangeArrowheads="1"/>
          </p:cNvSpPr>
          <p:nvPr>
            <p:ph sz="quarter" idx="14"/>
          </p:nvPr>
        </p:nvSpPr>
        <p:spPr/>
        <p:txBody>
          <a:bodyPr/>
          <a:lstStyle/>
          <a:p>
            <a:r>
              <a:rPr lang="en-US" altLang="en-US" sz="2800" dirty="0"/>
              <a:t>Two or more groups interested in collaborating and sharing healthcare / life sciences data / information using computer systems and electronic interchange</a:t>
            </a:r>
          </a:p>
          <a:p>
            <a:pPr lvl="1"/>
            <a:r>
              <a:rPr lang="en-US" altLang="en-US" sz="2400" dirty="0"/>
              <a:t>No assumption of any scale</a:t>
            </a:r>
          </a:p>
          <a:p>
            <a:pPr lvl="2"/>
            <a:r>
              <a:rPr lang="en-US" altLang="en-US" sz="2000" dirty="0"/>
              <a:t>Nations</a:t>
            </a:r>
          </a:p>
          <a:p>
            <a:pPr lvl="2"/>
            <a:r>
              <a:rPr lang="en-US" altLang="en-US" sz="2000" dirty="0"/>
              <a:t>Enterprises</a:t>
            </a:r>
          </a:p>
          <a:p>
            <a:pPr lvl="2"/>
            <a:r>
              <a:rPr lang="en-US" altLang="en-US" sz="2000" dirty="0"/>
              <a:t>Individuals</a:t>
            </a:r>
          </a:p>
          <a:p>
            <a:pPr lvl="1"/>
            <a:r>
              <a:rPr lang="en-US" altLang="en-US" sz="2400" dirty="0"/>
              <a:t>No assumption of what is being exchanged, how it is exchanged, or why</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E641E1C-6DC0-49A7-B964-42D2C4DFD9CC}" type="slidenum">
              <a:rPr lang="en-US" altLang="en-US" smtClean="0"/>
              <a:pPr/>
              <a:t>3</a:t>
            </a:fld>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a:t>Enterprise Architecture Models</a:t>
            </a:r>
            <a:br>
              <a:rPr lang="en-US" altLang="en-US" dirty="0"/>
            </a:br>
            <a:r>
              <a:rPr lang="en-US" altLang="en-US" dirty="0"/>
              <a:t>Summary – Lecture a </a:t>
            </a:r>
          </a:p>
        </p:txBody>
      </p:sp>
      <p:sp>
        <p:nvSpPr>
          <p:cNvPr id="33795" name="Text Placeholder 2"/>
          <p:cNvSpPr>
            <a:spLocks noGrp="1"/>
          </p:cNvSpPr>
          <p:nvPr>
            <p:ph type="body" sz="quarter" idx="11"/>
          </p:nvPr>
        </p:nvSpPr>
        <p:spPr/>
        <p:txBody>
          <a:bodyPr/>
          <a:lstStyle/>
          <a:p>
            <a:r>
              <a:rPr lang="en-US" altLang="en-US"/>
              <a:t>Regional health care networks</a:t>
            </a:r>
          </a:p>
          <a:p>
            <a:r>
              <a:rPr lang="en-US" altLang="en-US"/>
              <a:t>National health care networks</a:t>
            </a:r>
          </a:p>
          <a:p>
            <a:r>
              <a:rPr lang="en-US" altLang="en-US"/>
              <a:t>SOA</a:t>
            </a:r>
          </a:p>
          <a:p>
            <a:r>
              <a:rPr lang="en-US" altLang="en-US"/>
              <a:t>EA</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0D7FD8-14BB-4902-BE9F-17999A1AF5F7}" type="slidenum">
              <a:rPr lang="en-US" altLang="en-US">
                <a:solidFill>
                  <a:srgbClr val="898989"/>
                </a:solidFill>
              </a:rPr>
              <a:pPr eaLnBrk="1" hangingPunct="1"/>
              <a:t>30</a:t>
            </a:fld>
            <a:endParaRPr lang="en-US" altLang="en-US">
              <a:solidFill>
                <a:srgbClr val="898989"/>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a:t>Enterprise Architecture Models</a:t>
            </a:r>
            <a:br>
              <a:rPr lang="en-US" altLang="en-US" dirty="0"/>
            </a:br>
            <a:r>
              <a:rPr lang="en-US" altLang="en-US" dirty="0"/>
              <a:t>References – Lecture a</a:t>
            </a:r>
          </a:p>
        </p:txBody>
      </p:sp>
      <p:sp>
        <p:nvSpPr>
          <p:cNvPr id="40963" name="Text Placeholder 2"/>
          <p:cNvSpPr>
            <a:spLocks noGrp="1"/>
          </p:cNvSpPr>
          <p:nvPr>
            <p:ph type="body" sz="quarter" idx="16"/>
          </p:nvPr>
        </p:nvSpPr>
        <p:spPr/>
        <p:txBody>
          <a:bodyPr/>
          <a:lstStyle/>
          <a:p>
            <a:pPr marL="0" indent="0">
              <a:buFont typeface="Arial" charset="0"/>
              <a:buNone/>
              <a:defRPr/>
            </a:pPr>
            <a:r>
              <a:rPr lang="en-US" dirty="0"/>
              <a:t>References         </a:t>
            </a:r>
          </a:p>
          <a:p>
            <a:pPr marL="0" indent="0">
              <a:defRPr/>
            </a:pPr>
            <a:r>
              <a:rPr lang="en-US" b="0" dirty="0"/>
              <a:t>No references used in this lecture.</a:t>
            </a:r>
          </a:p>
          <a:p>
            <a:pPr marL="0" indent="0">
              <a:buFont typeface="Arial" charset="0"/>
              <a:buNone/>
              <a:defRPr/>
            </a:pPr>
            <a:endParaRPr lang="en-US" dirty="0"/>
          </a:p>
          <a:p>
            <a:pPr>
              <a:buFont typeface="Arial" charset="0"/>
              <a:buNone/>
              <a:defRPr/>
            </a:pPr>
            <a:endParaRPr lang="en-US" dirty="0">
              <a:latin typeface="Arial" charset="0"/>
              <a:cs typeface="Arial" charset="0"/>
            </a:endParaRPr>
          </a:p>
          <a:p>
            <a:pPr>
              <a:buFont typeface="Arial" charset="0"/>
              <a:buNone/>
              <a:defRPr/>
            </a:pPr>
            <a:endParaRPr lang="en-US" dirty="0">
              <a:latin typeface="Arial" charset="0"/>
              <a:cs typeface="Arial" charset="0"/>
            </a:endParaRPr>
          </a:p>
          <a:p>
            <a:pPr>
              <a:buFont typeface="Arial" charset="0"/>
              <a:buNone/>
              <a:defRPr/>
            </a:pPr>
            <a:endParaRPr lang="en-US" dirty="0">
              <a:latin typeface="Arial" charset="0"/>
              <a:cs typeface="Arial" charset="0"/>
            </a:endParaRPr>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4F7831-835C-4804-9874-136FBF6DBE84}" type="slidenum">
              <a:rPr lang="en-US" altLang="en-US">
                <a:solidFill>
                  <a:srgbClr val="898989"/>
                </a:solidFill>
              </a:rPr>
              <a:pPr eaLnBrk="1" hangingPunct="1"/>
              <a:t>31</a:t>
            </a:fld>
            <a:endParaRPr lang="en-US" altLang="en-US">
              <a:solidFill>
                <a:srgbClr val="89898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Enterprise Architecture Models</a:t>
            </a:r>
            <a:br>
              <a:rPr lang="en-US"/>
            </a:br>
            <a:r>
              <a:rPr lang="en-US"/>
              <a:t>Lecture c</a:t>
            </a:r>
            <a:endParaRPr lang="en-US" dirty="0"/>
          </a:p>
        </p:txBody>
      </p:sp>
      <p:sp>
        <p:nvSpPr>
          <p:cNvPr id="8" name="Content Placeholder 7"/>
          <p:cNvSpPr>
            <a:spLocks noGrp="1"/>
          </p:cNvSpPr>
          <p:nvPr>
            <p:ph sz="quarter" idx="14"/>
          </p:nvPr>
        </p:nvSpPr>
        <p:spPr/>
        <p:txBody>
          <a:bodyPr/>
          <a:lstStyle/>
          <a:p>
            <a:r>
              <a:rPr lang="en-US"/>
              <a:t>This material was 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endParaRPr lang="en-US"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32</a:t>
            </a:fld>
            <a:endParaRPr lang="en-US" altLang="en-US"/>
          </a:p>
        </p:txBody>
      </p:sp>
    </p:spTree>
    <p:custDataLst>
      <p:tags r:id="rId1"/>
    </p:custDataLst>
    <p:extLst>
      <p:ext uri="{BB962C8B-B14F-4D97-AF65-F5344CB8AC3E}">
        <p14:creationId xmlns:p14="http://schemas.microsoft.com/office/powerpoint/2010/main" val="3318740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r>
              <a:rPr lang="en-US"/>
              <a:t>Service Oriented Architecture (SOA)</a:t>
            </a:r>
            <a:endParaRPr lang="en-US" dirty="0"/>
          </a:p>
        </p:txBody>
      </p:sp>
      <p:sp>
        <p:nvSpPr>
          <p:cNvPr id="7173" name="Rectangle 3"/>
          <p:cNvSpPr>
            <a:spLocks noGrp="1" noChangeArrowheads="1"/>
          </p:cNvSpPr>
          <p:nvPr>
            <p:ph sz="quarter" idx="14"/>
          </p:nvPr>
        </p:nvSpPr>
        <p:spPr/>
        <p:txBody>
          <a:bodyPr/>
          <a:lstStyle/>
          <a:p>
            <a:r>
              <a:rPr lang="en-US" altLang="en-US" sz="2800" dirty="0"/>
              <a:t>Is an automation of common services</a:t>
            </a:r>
          </a:p>
          <a:p>
            <a:r>
              <a:rPr lang="en-US" altLang="en-US" sz="2800" dirty="0"/>
              <a:t>Ensures functional consistency across applications</a:t>
            </a:r>
          </a:p>
          <a:p>
            <a:r>
              <a:rPr lang="en-US" altLang="en-US" sz="2800" dirty="0"/>
              <a:t>Minimizes duplication across applications </a:t>
            </a:r>
          </a:p>
          <a:p>
            <a:pPr lvl="1"/>
            <a:r>
              <a:rPr lang="en-US" altLang="en-US" sz="2400" dirty="0"/>
              <a:t>Reuse</a:t>
            </a:r>
          </a:p>
          <a:p>
            <a:r>
              <a:rPr lang="en-US" altLang="en-US" sz="2800" dirty="0"/>
              <a:t>Messages can be either payloads in or infrastructure beneath services</a:t>
            </a:r>
          </a:p>
          <a:p>
            <a:r>
              <a:rPr lang="en-US" altLang="en-US" sz="2800" dirty="0"/>
              <a:t>Is an accepted industry best practice</a:t>
            </a:r>
          </a:p>
          <a:p>
            <a:r>
              <a:rPr lang="en-US" altLang="en-US" sz="2800" dirty="0"/>
              <a:t>Is used in many key products</a:t>
            </a:r>
          </a:p>
          <a:p>
            <a:pPr lvl="1"/>
            <a:r>
              <a:rPr lang="en-US" altLang="en-US" sz="2400" dirty="0"/>
              <a:t>But interfaces are not exposed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D2D2329-9185-46F0-9289-66AEA0D922B8}" type="slidenum">
              <a:rPr lang="en-US" altLang="en-US" smtClean="0"/>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r>
              <a:rPr lang="en-US" altLang="en-US"/>
              <a:t>What is SOA?</a:t>
            </a:r>
          </a:p>
        </p:txBody>
      </p:sp>
      <p:sp>
        <p:nvSpPr>
          <p:cNvPr id="8197" name="Rectangle 3"/>
          <p:cNvSpPr>
            <a:spLocks noGrp="1" noChangeArrowheads="1"/>
          </p:cNvSpPr>
          <p:nvPr>
            <p:ph sz="quarter" idx="14"/>
          </p:nvPr>
        </p:nvSpPr>
        <p:spPr/>
        <p:txBody>
          <a:bodyPr/>
          <a:lstStyle/>
          <a:p>
            <a:r>
              <a:rPr lang="en-US" altLang="en-US" sz="2800" dirty="0"/>
              <a:t>Flexible set of design principles </a:t>
            </a:r>
          </a:p>
          <a:p>
            <a:pPr lvl="1"/>
            <a:r>
              <a:rPr lang="en-US" altLang="en-US" sz="2400" dirty="0"/>
              <a:t>Used during the phases of system development and integration</a:t>
            </a:r>
          </a:p>
          <a:p>
            <a:r>
              <a:rPr lang="en-US" altLang="en-US" sz="2800" dirty="0"/>
              <a:t>SOA based architecture provides a loosely-integrated suite of services that are reusable</a:t>
            </a:r>
          </a:p>
          <a:p>
            <a:pPr lvl="1"/>
            <a:r>
              <a:rPr lang="en-US" altLang="en-US" sz="2400" dirty="0"/>
              <a:t>These services function similarly to subroutines in computer programs</a:t>
            </a:r>
          </a:p>
          <a:p>
            <a:r>
              <a:rPr lang="en-US" altLang="en-US" sz="2800" dirty="0"/>
              <a:t>SOA becomes more important with the availability of web services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AD4DDA-8549-44C2-912D-BA203466C999}"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itle 1"/>
          <p:cNvSpPr>
            <a:spLocks noGrp="1"/>
          </p:cNvSpPr>
          <p:nvPr>
            <p:ph type="title"/>
          </p:nvPr>
        </p:nvSpPr>
        <p:spPr/>
        <p:txBody>
          <a:bodyPr/>
          <a:lstStyle/>
          <a:p>
            <a:r>
              <a:rPr lang="en-US" altLang="en-US"/>
              <a:t>Defining SOA</a:t>
            </a:r>
          </a:p>
        </p:txBody>
      </p:sp>
      <p:sp>
        <p:nvSpPr>
          <p:cNvPr id="9221" name="Content Placeholder 2"/>
          <p:cNvSpPr>
            <a:spLocks noGrp="1"/>
          </p:cNvSpPr>
          <p:nvPr>
            <p:ph sz="quarter" idx="14"/>
          </p:nvPr>
        </p:nvSpPr>
        <p:spPr/>
        <p:txBody>
          <a:bodyPr/>
          <a:lstStyle/>
          <a:p>
            <a:r>
              <a:rPr lang="en-US" altLang="en-US" sz="2800" dirty="0"/>
              <a:t>SOA interface is defined in terms of protocols and functionality</a:t>
            </a:r>
          </a:p>
          <a:p>
            <a:r>
              <a:rPr lang="en-US" altLang="en-US" sz="2800" dirty="0"/>
              <a:t>SOA separates functions into distinct services</a:t>
            </a:r>
          </a:p>
          <a:p>
            <a:pPr lvl="1"/>
            <a:r>
              <a:rPr lang="en-US" altLang="en-US" sz="2400" dirty="0"/>
              <a:t>Accessible over a network </a:t>
            </a:r>
          </a:p>
          <a:p>
            <a:pPr lvl="1"/>
            <a:r>
              <a:rPr lang="en-US" altLang="en-US" sz="2400" dirty="0"/>
              <a:t>Permits users to combine and reuse them in different applications</a:t>
            </a:r>
          </a:p>
          <a:p>
            <a:r>
              <a:rPr lang="en-US" altLang="en-US" sz="2800" dirty="0"/>
              <a:t>Data is passed in a well-defined format</a:t>
            </a:r>
          </a:p>
          <a:p>
            <a:r>
              <a:rPr lang="en-US" altLang="en-US" sz="2800" dirty="0"/>
              <a:t>SOA service is self-contained</a:t>
            </a:r>
          </a:p>
          <a:p>
            <a:pPr lvl="1"/>
            <a:r>
              <a:rPr lang="en-US" altLang="en-US" sz="2400" dirty="0"/>
              <a:t>It makes no calls out of its service package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CBC387-5A99-4F94-A71E-AA012D841BAB}"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itle 1"/>
          <p:cNvSpPr>
            <a:spLocks noGrp="1"/>
          </p:cNvSpPr>
          <p:nvPr>
            <p:ph type="title"/>
          </p:nvPr>
        </p:nvSpPr>
        <p:spPr/>
        <p:txBody>
          <a:bodyPr/>
          <a:lstStyle/>
          <a:p>
            <a:r>
              <a:rPr lang="en-US" altLang="en-US"/>
              <a:t>Understanding Services</a:t>
            </a:r>
          </a:p>
        </p:txBody>
      </p:sp>
      <p:sp>
        <p:nvSpPr>
          <p:cNvPr id="8" name="Content Placeholder 2"/>
          <p:cNvSpPr>
            <a:spLocks noGrp="1"/>
          </p:cNvSpPr>
          <p:nvPr>
            <p:ph sz="quarter" idx="14"/>
          </p:nvPr>
        </p:nvSpPr>
        <p:spPr/>
        <p:txBody>
          <a:bodyPr/>
          <a:lstStyle/>
          <a:p>
            <a:r>
              <a:rPr lang="en-US" sz="2800" dirty="0"/>
              <a:t>Services </a:t>
            </a:r>
          </a:p>
          <a:p>
            <a:pPr lvl="1"/>
            <a:r>
              <a:rPr lang="en-US" sz="2400" dirty="0"/>
              <a:t>Perform specific tasks</a:t>
            </a:r>
          </a:p>
          <a:p>
            <a:pPr lvl="1"/>
            <a:r>
              <a:rPr lang="en-US" sz="2400" dirty="0"/>
              <a:t>Have a well-defined interface</a:t>
            </a:r>
          </a:p>
          <a:p>
            <a:pPr lvl="1"/>
            <a:r>
              <a:rPr lang="en-US" sz="2400" dirty="0"/>
              <a:t>May use different implementation languages</a:t>
            </a:r>
          </a:p>
          <a:p>
            <a:r>
              <a:rPr lang="en-US" sz="2800" dirty="0"/>
              <a:t>XML is commonly used for interfacing with SOA services</a:t>
            </a:r>
          </a:p>
          <a:p>
            <a:r>
              <a:rPr lang="en-US" sz="2800" dirty="0"/>
              <a:t>SOA contrasts with Application Programming Interface (API) approach</a:t>
            </a:r>
          </a:p>
          <a:p>
            <a:pPr lvl="1"/>
            <a:r>
              <a:rPr lang="en-US" sz="2400" dirty="0"/>
              <a:t>Provides flexibility</a:t>
            </a:r>
          </a:p>
          <a:p>
            <a:pPr lvl="1"/>
            <a:r>
              <a:rPr lang="en-US" sz="2400" dirty="0"/>
              <a:t>Modules can be updated or exchanged simply</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3E64BFD-2C0D-4E90-9578-C872A8CF65BE}"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itle 1"/>
          <p:cNvSpPr>
            <a:spLocks noGrp="1"/>
          </p:cNvSpPr>
          <p:nvPr>
            <p:ph type="title"/>
          </p:nvPr>
        </p:nvSpPr>
        <p:spPr/>
        <p:txBody>
          <a:bodyPr/>
          <a:lstStyle/>
          <a:p>
            <a:r>
              <a:rPr lang="en-US" altLang="en-US"/>
              <a:t>SOA</a:t>
            </a:r>
          </a:p>
        </p:txBody>
      </p:sp>
      <p:sp>
        <p:nvSpPr>
          <p:cNvPr id="8" name="Content Placeholder 2"/>
          <p:cNvSpPr>
            <a:spLocks noGrp="1"/>
          </p:cNvSpPr>
          <p:nvPr>
            <p:ph sz="quarter" idx="14"/>
          </p:nvPr>
        </p:nvSpPr>
        <p:spPr/>
        <p:txBody>
          <a:bodyPr/>
          <a:lstStyle/>
          <a:p>
            <a:r>
              <a:rPr lang="en-US" sz="2400" dirty="0"/>
              <a:t>Supports</a:t>
            </a:r>
          </a:p>
          <a:p>
            <a:pPr lvl="1"/>
            <a:r>
              <a:rPr lang="en-US" sz="2000" dirty="0"/>
              <a:t>Integration of diverse classes of information</a:t>
            </a:r>
          </a:p>
          <a:p>
            <a:pPr lvl="1"/>
            <a:r>
              <a:rPr lang="en-US" sz="2000" dirty="0"/>
              <a:t>Distribution across a distributed heterogeneous research and care community</a:t>
            </a:r>
          </a:p>
          <a:p>
            <a:r>
              <a:rPr lang="en-US" sz="2400" dirty="0"/>
              <a:t>Enables</a:t>
            </a:r>
          </a:p>
          <a:p>
            <a:pPr lvl="1"/>
            <a:r>
              <a:rPr lang="en-US" sz="2000" dirty="0"/>
              <a:t>Coordination of functionality between inter-enterprise information systems</a:t>
            </a:r>
          </a:p>
          <a:p>
            <a:pPr lvl="1"/>
            <a:r>
              <a:rPr lang="en-US" sz="2000" dirty="0"/>
              <a:t>Collaborative data processing and work flow execution</a:t>
            </a:r>
          </a:p>
          <a:p>
            <a:r>
              <a:rPr lang="en-US" sz="2400" dirty="0"/>
              <a:t>Services</a:t>
            </a:r>
          </a:p>
          <a:p>
            <a:pPr lvl="1"/>
            <a:r>
              <a:rPr lang="en-US" sz="2000" dirty="0"/>
              <a:t>Can be implemented standalone fashion</a:t>
            </a:r>
          </a:p>
          <a:p>
            <a:pPr lvl="1"/>
            <a:r>
              <a:rPr lang="en-US" sz="2000" dirty="0"/>
              <a:t>Rapid creation of composite applications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1FD3D94-9AF0-4447-905C-A45C684080F6}"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itle 1"/>
          <p:cNvSpPr>
            <a:spLocks noGrp="1"/>
          </p:cNvSpPr>
          <p:nvPr>
            <p:ph type="title"/>
          </p:nvPr>
        </p:nvSpPr>
        <p:spPr/>
        <p:txBody>
          <a:bodyPr/>
          <a:lstStyle/>
          <a:p>
            <a:r>
              <a:rPr lang="en-US" altLang="en-US"/>
              <a:t>Services</a:t>
            </a:r>
          </a:p>
        </p:txBody>
      </p:sp>
      <p:sp>
        <p:nvSpPr>
          <p:cNvPr id="12293" name="Content Placeholder 2"/>
          <p:cNvSpPr>
            <a:spLocks noGrp="1"/>
          </p:cNvSpPr>
          <p:nvPr>
            <p:ph sz="quarter" idx="14"/>
          </p:nvPr>
        </p:nvSpPr>
        <p:spPr/>
        <p:txBody>
          <a:bodyPr/>
          <a:lstStyle/>
          <a:p>
            <a:r>
              <a:rPr lang="en-US" altLang="en-US" dirty="0"/>
              <a:t>XML is typically used to structure data that is wrapped in a nearly exhaustive description-container</a:t>
            </a:r>
          </a:p>
          <a:p>
            <a:r>
              <a:rPr lang="en-US" altLang="en-US" dirty="0"/>
              <a:t>Web Services Description Language (WSDL) describes the services</a:t>
            </a:r>
          </a:p>
          <a:p>
            <a:r>
              <a:rPr lang="en-US" altLang="en-US" dirty="0"/>
              <a:t>Simple Object Application Protocol (SOAP) describes the communication protocols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77FEA66-46D7-4929-907A-537A428B29EE}"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1032</TotalTime>
  <Words>3782</Words>
  <Application>Microsoft Office PowerPoint</Application>
  <PresentationFormat>On-screen Show (4:3)</PresentationFormat>
  <Paragraphs>355</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ONC_2016</vt:lpstr>
      <vt:lpstr>Networking and Health  Information Exchange</vt:lpstr>
      <vt:lpstr>Enterprise Architecture Models Learning Objectives</vt:lpstr>
      <vt:lpstr>Who Needs Interoperability?</vt:lpstr>
      <vt:lpstr>Service Oriented Architecture (SOA)</vt:lpstr>
      <vt:lpstr>What is SOA?</vt:lpstr>
      <vt:lpstr>Defining SOA</vt:lpstr>
      <vt:lpstr>Understanding Services</vt:lpstr>
      <vt:lpstr>SOA</vt:lpstr>
      <vt:lpstr>Services</vt:lpstr>
      <vt:lpstr>Usage</vt:lpstr>
      <vt:lpstr>Value Component</vt:lpstr>
      <vt:lpstr>What SOA Buys</vt:lpstr>
      <vt:lpstr>Requirements to Use SOA</vt:lpstr>
      <vt:lpstr>Guiding Principles</vt:lpstr>
      <vt:lpstr>Service Contract</vt:lpstr>
      <vt:lpstr>Service Contract (cont’d 2)</vt:lpstr>
      <vt:lpstr>Service Contract (cont’d 3)</vt:lpstr>
      <vt:lpstr>Enterprise Architecture (EA)</vt:lpstr>
      <vt:lpstr>5 Viewpoints to an EA</vt:lpstr>
      <vt:lpstr>SOA - 2</vt:lpstr>
      <vt:lpstr>How Is SOA Different From Messaging? </vt:lpstr>
      <vt:lpstr>HL7 Services-Aware Interoperability Framework (SAIF)</vt:lpstr>
      <vt:lpstr>SAIF</vt:lpstr>
      <vt:lpstr>SAEAF Core Components</vt:lpstr>
      <vt:lpstr>What Is Being Specified? </vt:lpstr>
      <vt:lpstr>Where Would Specifications Be Used?</vt:lpstr>
      <vt:lpstr>Services In Particular Are</vt:lpstr>
      <vt:lpstr>Healthcare Service Specification Project (HSSP)</vt:lpstr>
      <vt:lpstr>SAIF – 2 </vt:lpstr>
      <vt:lpstr>Enterprise Architecture Models Summary – Lecture a </vt:lpstr>
      <vt:lpstr>Enterprise Architecture Models References – Lecture a</vt:lpstr>
      <vt:lpstr>Enterprise Architecture Models Lecture c</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9, Unit 8</dc:title>
  <dc:subject>Networking and Health Information Exchange</dc:subject>
  <dc:creator>U.S. Department of Health and Human Services, The Office of the National Coordinator for Health Information Technology</dc:creator>
  <cp:keywords>Health IT, Health IT Curriculum, Computer Science</cp:keywords>
  <cp:lastModifiedBy>admin</cp:lastModifiedBy>
  <cp:revision>15</cp:revision>
  <dcterms:created xsi:type="dcterms:W3CDTF">2011-10-13T19:09:01Z</dcterms:created>
  <dcterms:modified xsi:type="dcterms:W3CDTF">2017-07-15T20:20:40Z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