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59" r:id="rId1"/>
  </p:sldMasterIdLst>
  <p:notesMasterIdLst>
    <p:notesMasterId r:id="rId23"/>
  </p:notesMasterIdLst>
  <p:handoutMasterIdLst>
    <p:handoutMasterId r:id="rId24"/>
  </p:handoutMasterIdLst>
  <p:sldIdLst>
    <p:sldId id="256" r:id="rId2"/>
    <p:sldId id="289" r:id="rId3"/>
    <p:sldId id="258" r:id="rId4"/>
    <p:sldId id="273" r:id="rId5"/>
    <p:sldId id="274" r:id="rId6"/>
    <p:sldId id="275" r:id="rId7"/>
    <p:sldId id="276" r:id="rId8"/>
    <p:sldId id="277" r:id="rId9"/>
    <p:sldId id="290" r:id="rId10"/>
    <p:sldId id="279" r:id="rId11"/>
    <p:sldId id="280" r:id="rId12"/>
    <p:sldId id="281" r:id="rId13"/>
    <p:sldId id="282" r:id="rId14"/>
    <p:sldId id="283" r:id="rId15"/>
    <p:sldId id="284" r:id="rId16"/>
    <p:sldId id="285" r:id="rId17"/>
    <p:sldId id="286" r:id="rId18"/>
    <p:sldId id="287" r:id="rId19"/>
    <p:sldId id="270" r:id="rId20"/>
    <p:sldId id="271" r:id="rId21"/>
    <p:sldId id="292" r:id="rId22"/>
  </p:sldIdLst>
  <p:sldSz cx="9144000" cy="6858000" type="screen4x3"/>
  <p:notesSz cx="9144000" cy="6858000"/>
  <p:custDataLst>
    <p:tags r:id="rId25"/>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8" autoAdjust="0"/>
    <p:restoredTop sz="74808" autoAdjust="0"/>
  </p:normalViewPr>
  <p:slideViewPr>
    <p:cSldViewPr>
      <p:cViewPr varScale="1">
        <p:scale>
          <a:sx n="51" d="100"/>
          <a:sy n="51" d="100"/>
        </p:scale>
        <p:origin x="-912" y="-67"/>
      </p:cViewPr>
      <p:guideLst>
        <p:guide orient="horz" pos="2160"/>
        <p:guide pos="2880"/>
      </p:guideLst>
    </p:cSldViewPr>
  </p:slideViewPr>
  <p:outlineViewPr>
    <p:cViewPr>
      <p:scale>
        <a:sx n="33" d="100"/>
        <a:sy n="33" d="100"/>
      </p:scale>
      <p:origin x="0" y="1769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87970D6E-66E1-42F4-90AA-EE39C94CE59E}" type="datetimeFigureOut">
              <a:rPr lang="en-US"/>
              <a:pPr>
                <a:defRPr/>
              </a:pPr>
              <a:t>7/14/2017</a:t>
            </a:fld>
            <a:endParaRPr lang="en-US" dirty="0"/>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5CADA6D7-0489-457D-A307-2FD3FA32270D}" type="slidenum">
              <a:rPr lang="en-US" altLang="en-US"/>
              <a:pPr/>
              <a:t>‹#›</a:t>
            </a:fld>
            <a:endParaRPr lang="en-US" altLang="en-US"/>
          </a:p>
        </p:txBody>
      </p:sp>
    </p:spTree>
    <p:extLst>
      <p:ext uri="{BB962C8B-B14F-4D97-AF65-F5344CB8AC3E}">
        <p14:creationId xmlns:p14="http://schemas.microsoft.com/office/powerpoint/2010/main" val="407773808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546CB726-FF35-4DC2-AEF1-39E78A681F2E}" type="datetimeFigureOut">
              <a:rPr lang="en-US"/>
              <a:pPr>
                <a:defRPr/>
              </a:pPr>
              <a:t>7/14/2017</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FCED3E7B-C350-4AF6-8937-9FF937E4358E}" type="slidenum">
              <a:rPr lang="en-US" altLang="en-US"/>
              <a:pPr/>
              <a:t>‹#›</a:t>
            </a:fld>
            <a:endParaRPr lang="en-US" altLang="en-US"/>
          </a:p>
        </p:txBody>
      </p:sp>
    </p:spTree>
    <p:extLst>
      <p:ext uri="{BB962C8B-B14F-4D97-AF65-F5344CB8AC3E}">
        <p14:creationId xmlns:p14="http://schemas.microsoft.com/office/powerpoint/2010/main" val="338034769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Welcome </a:t>
            </a:r>
            <a:r>
              <a:rPr lang="en-US" altLang="en-US" b="1" dirty="0" smtClean="0"/>
              <a:t>Networking and Health Information Exchange, Supporting Standards for EHR Application</a:t>
            </a:r>
            <a:r>
              <a:rPr lang="en-US" altLang="en-US" dirty="0" smtClean="0"/>
              <a:t>.  This is Lecture </a:t>
            </a:r>
            <a:r>
              <a:rPr lang="en-US" altLang="en-US" b="1" dirty="0" smtClean="0"/>
              <a:t>d</a:t>
            </a:r>
            <a:r>
              <a:rPr lang="en-US" altLang="en-US" dirty="0" smtClean="0"/>
              <a:t>.  </a:t>
            </a:r>
          </a:p>
          <a:p>
            <a:pPr eaLnBrk="1" hangingPunct="1">
              <a:spcBef>
                <a:spcPct val="0"/>
              </a:spcBef>
            </a:pPr>
            <a:endParaRPr lang="en-US" altLang="en-US" dirty="0" smtClean="0"/>
          </a:p>
          <a:p>
            <a:r>
              <a:rPr lang="en-US" altLang="en-US" dirty="0" smtClean="0"/>
              <a:t>This lecture wraps up the discussion on application standards.  Specifically covered are standards for management of workflow with multiple systems and some regulatory standards.</a:t>
            </a:r>
          </a:p>
          <a:p>
            <a:endParaRPr lang="en-US" altLang="en-US" dirty="0" smtClean="0"/>
          </a:p>
          <a:p>
            <a:endParaRPr lang="en-US" altLang="en-US" dirty="0" smtClean="0"/>
          </a:p>
          <a:p>
            <a:pPr eaLnBrk="1" hangingPunct="1">
              <a:spcBef>
                <a:spcPct val="0"/>
              </a:spcBef>
            </a:pPr>
            <a:endParaRPr lang="en-US" altLang="en-US" dirty="0" smtClean="0"/>
          </a:p>
        </p:txBody>
      </p:sp>
      <p:sp>
        <p:nvSpPr>
          <p:cNvPr id="3584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584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87F9D8-6AD9-4945-9249-E8237B5F394E}" type="slidenum">
              <a:rPr lang="en-US" altLang="en-US"/>
              <a:pPr eaLnBrk="1" hangingPunct="1"/>
              <a:t>1</a:t>
            </a:fld>
            <a:endParaRPr lang="en-US" altLang="en-US"/>
          </a:p>
        </p:txBody>
      </p:sp>
    </p:spTree>
    <p:extLst>
      <p:ext uri="{BB962C8B-B14F-4D97-AF65-F5344CB8AC3E}">
        <p14:creationId xmlns:p14="http://schemas.microsoft.com/office/powerpoint/2010/main" val="4153715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Here is an actual example that shows several applications that are linked through the use of CCOW.</a:t>
            </a:r>
          </a:p>
          <a:p>
            <a:endParaRPr lang="en-US" altLang="en-US" dirty="0" smtClean="0"/>
          </a:p>
          <a:p>
            <a:r>
              <a:rPr lang="en-US" altLang="en-US" dirty="0" smtClean="0"/>
              <a:t>In this case, the x-ray image, demographic data, a flow sheet and other applications are linked and available to the user.</a:t>
            </a:r>
          </a:p>
          <a:p>
            <a:endParaRPr lang="en-US" altLang="en-US" dirty="0" smtClean="0"/>
          </a:p>
          <a:p>
            <a:endParaRPr lang="en-US" altLang="en-US" dirty="0" smtClean="0"/>
          </a:p>
        </p:txBody>
      </p:sp>
      <p:sp>
        <p:nvSpPr>
          <p:cNvPr id="4608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608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6638A6-5BAD-4BA2-B416-30AACAE51B42}" type="slidenum">
              <a:rPr lang="en-US" altLang="en-US"/>
              <a:pPr eaLnBrk="1" hangingPunct="1"/>
              <a:t>10</a:t>
            </a:fld>
            <a:endParaRPr lang="en-US" altLang="en-US"/>
          </a:p>
        </p:txBody>
      </p:sp>
    </p:spTree>
    <p:extLst>
      <p:ext uri="{BB962C8B-B14F-4D97-AF65-F5344CB8AC3E}">
        <p14:creationId xmlns:p14="http://schemas.microsoft.com/office/powerpoint/2010/main" val="2348058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spcBef>
                <a:spcPts val="0"/>
              </a:spcBef>
              <a:defRPr/>
            </a:pPr>
            <a:r>
              <a:rPr lang="en-US" dirty="0" smtClean="0"/>
              <a:t>These are some key standards that are an important part of obtaining global interoperability.  We have previously discussed decision support services and terminology service. </a:t>
            </a:r>
          </a:p>
          <a:p>
            <a:pPr eaLnBrk="1" hangingPunct="1">
              <a:spcBef>
                <a:spcPts val="0"/>
              </a:spcBef>
              <a:defRPr/>
            </a:pPr>
            <a:endParaRPr lang="en-US" dirty="0" smtClean="0"/>
          </a:p>
          <a:p>
            <a:pPr eaLnBrk="1" hangingPunct="1">
              <a:spcBef>
                <a:spcPts val="0"/>
              </a:spcBef>
              <a:defRPr/>
            </a:pPr>
            <a:r>
              <a:rPr lang="en-US" dirty="0" smtClean="0"/>
              <a:t>Standards are being developed for:</a:t>
            </a:r>
          </a:p>
          <a:p>
            <a:pPr marL="628650" lvl="1" indent="-171450" eaLnBrk="1" hangingPunct="1">
              <a:spcBef>
                <a:spcPts val="0"/>
              </a:spcBef>
              <a:buFont typeface="Arial" pitchFamily="34" charset="0"/>
              <a:buChar char="•"/>
              <a:defRPr/>
            </a:pPr>
            <a:r>
              <a:rPr lang="en-US" dirty="0" smtClean="0"/>
              <a:t>Entity Identification (to manage and maintain identities within and across domains, localities, or products), </a:t>
            </a:r>
          </a:p>
          <a:p>
            <a:pPr marL="628650" lvl="1" indent="-171450" eaLnBrk="1" hangingPunct="1">
              <a:spcBef>
                <a:spcPts val="0"/>
              </a:spcBef>
              <a:buFont typeface="Arial" pitchFamily="34" charset="0"/>
              <a:buChar char="•"/>
              <a:defRPr/>
            </a:pPr>
            <a:r>
              <a:rPr lang="en-US" dirty="0" smtClean="0"/>
              <a:t>Record Location &amp; Retrieval (to discover, retrieve, and update records in distributed environments), </a:t>
            </a:r>
          </a:p>
          <a:p>
            <a:pPr marL="628650" lvl="1" indent="-171450" eaLnBrk="1" hangingPunct="1">
              <a:spcBef>
                <a:spcPts val="0"/>
              </a:spcBef>
              <a:buFont typeface="Arial" pitchFamily="34" charset="0"/>
              <a:buChar char="•"/>
              <a:defRPr/>
            </a:pPr>
            <a:r>
              <a:rPr lang="en-US" dirty="0" smtClean="0"/>
              <a:t>Decision Support Services (to support evaluation processes such as clinical decision support), and </a:t>
            </a:r>
          </a:p>
          <a:p>
            <a:pPr marL="628650" lvl="1" indent="-171450" eaLnBrk="1" hangingPunct="1">
              <a:spcBef>
                <a:spcPts val="0"/>
              </a:spcBef>
              <a:buFont typeface="Arial" pitchFamily="34" charset="0"/>
              <a:buChar char="•"/>
              <a:defRPr/>
            </a:pPr>
            <a:r>
              <a:rPr lang="en-US" dirty="0" smtClean="0"/>
              <a:t>Terminology Service (to retrieve, maintain, and navigate clinical terminologies and ontologies).</a:t>
            </a:r>
          </a:p>
          <a:p>
            <a:pPr marL="171450" indent="-171450" eaLnBrk="1" hangingPunct="1">
              <a:spcBef>
                <a:spcPts val="0"/>
              </a:spcBef>
              <a:buFont typeface="Arial" pitchFamily="34" charset="0"/>
              <a:buChar char="•"/>
              <a:defRPr/>
            </a:pPr>
            <a:endParaRPr lang="en-US" dirty="0" smtClean="0"/>
          </a:p>
          <a:p>
            <a:pPr eaLnBrk="1" hangingPunct="1">
              <a:spcBef>
                <a:spcPts val="0"/>
              </a:spcBef>
              <a:defRPr/>
            </a:pPr>
            <a:r>
              <a:rPr lang="en-US" dirty="0" smtClean="0"/>
              <a:t>Entity identification is a necessity if we are to share data and resources.</a:t>
            </a:r>
          </a:p>
          <a:p>
            <a:pPr eaLnBrk="1" hangingPunct="1">
              <a:spcBef>
                <a:spcPts val="0"/>
              </a:spcBef>
              <a:defRPr/>
            </a:pPr>
            <a:endParaRPr lang="en-US" dirty="0" smtClean="0"/>
          </a:p>
          <a:p>
            <a:pPr eaLnBrk="1" hangingPunct="1">
              <a:spcBef>
                <a:spcPts val="0"/>
              </a:spcBef>
              <a:defRPr/>
            </a:pPr>
            <a:r>
              <a:rPr lang="en-US" dirty="0" smtClean="0"/>
              <a:t>Both HL7 and IHE are creating standards and supporting material for these areas.</a:t>
            </a:r>
          </a:p>
          <a:p>
            <a:pPr>
              <a:defRPr/>
            </a:pPr>
            <a:endParaRPr lang="en-US" dirty="0"/>
          </a:p>
        </p:txBody>
      </p:sp>
      <p:sp>
        <p:nvSpPr>
          <p:cNvPr id="4710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710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BCFFAE-AB89-4642-ADC1-0E443C03B610}" type="slidenum">
              <a:rPr lang="en-US" altLang="en-US"/>
              <a:pPr eaLnBrk="1" hangingPunct="1"/>
              <a:t>11</a:t>
            </a:fld>
            <a:endParaRPr lang="en-US" altLang="en-US"/>
          </a:p>
        </p:txBody>
      </p:sp>
    </p:spTree>
    <p:extLst>
      <p:ext uri="{BB962C8B-B14F-4D97-AF65-F5344CB8AC3E}">
        <p14:creationId xmlns:p14="http://schemas.microsoft.com/office/powerpoint/2010/main" val="2661506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Ambiguity in identifying the patient locally and regionally is particularly important. </a:t>
            </a:r>
          </a:p>
          <a:p>
            <a:pPr eaLnBrk="1" hangingPunct="1"/>
            <a:endParaRPr lang="en-US" altLang="en-US" dirty="0" smtClean="0"/>
          </a:p>
          <a:p>
            <a:pPr eaLnBrk="1" hangingPunct="1"/>
            <a:r>
              <a:rPr lang="en-US" altLang="en-US" dirty="0" smtClean="0"/>
              <a:t>These specifications would be necessary parts of enterprise and product applications such as:</a:t>
            </a:r>
          </a:p>
          <a:p>
            <a:pPr eaLnBrk="1" hangingPunct="1"/>
            <a:endParaRPr lang="en-US" altLang="en-US" dirty="0" smtClean="0"/>
          </a:p>
          <a:p>
            <a:pPr eaLnBrk="1" hangingPunct="1">
              <a:lnSpc>
                <a:spcPct val="90000"/>
              </a:lnSpc>
            </a:pPr>
            <a:r>
              <a:rPr lang="en-US" altLang="en-US" b="1" dirty="0" smtClean="0"/>
              <a:t>Inter-Enterprise</a:t>
            </a:r>
            <a:r>
              <a:rPr lang="en-US" altLang="en-US" dirty="0" smtClean="0"/>
              <a:t> (such as </a:t>
            </a:r>
            <a:r>
              <a:rPr lang="en-US" altLang="en-US" dirty="0" err="1" smtClean="0"/>
              <a:t>NwHIN</a:t>
            </a:r>
            <a:r>
              <a:rPr lang="en-US" altLang="en-US" dirty="0" smtClean="0"/>
              <a:t>, RHIOs) </a:t>
            </a:r>
          </a:p>
          <a:p>
            <a:pPr lvl="1" eaLnBrk="1" hangingPunct="1">
              <a:lnSpc>
                <a:spcPct val="90000"/>
              </a:lnSpc>
            </a:pPr>
            <a:r>
              <a:rPr lang="en-US" altLang="en-US" dirty="0" smtClean="0"/>
              <a:t>By functionally specifying behavior, roles between applications and products are clarified, and the technologies supporting them can be profiled and sharpened.</a:t>
            </a:r>
          </a:p>
          <a:p>
            <a:pPr eaLnBrk="1" hangingPunct="1">
              <a:lnSpc>
                <a:spcPct val="90000"/>
              </a:lnSpc>
            </a:pPr>
            <a:r>
              <a:rPr lang="en-US" altLang="en-US" b="1" dirty="0" smtClean="0"/>
              <a:t>Intra-Enterprise</a:t>
            </a:r>
          </a:p>
          <a:p>
            <a:pPr lvl="1" eaLnBrk="1" hangingPunct="1">
              <a:lnSpc>
                <a:spcPct val="90000"/>
              </a:lnSpc>
            </a:pPr>
            <a:r>
              <a:rPr lang="en-US" altLang="en-US" dirty="0" smtClean="0"/>
              <a:t>Standardization on functionality allows for better integration of off-the-shelf and custom development environments, and promotes more of a “plug and play” environment.</a:t>
            </a:r>
          </a:p>
          <a:p>
            <a:pPr eaLnBrk="1" hangingPunct="1">
              <a:lnSpc>
                <a:spcPct val="90000"/>
              </a:lnSpc>
            </a:pPr>
            <a:r>
              <a:rPr lang="en-US" altLang="en-US" b="1" dirty="0" smtClean="0"/>
              <a:t>Intra-Product</a:t>
            </a:r>
          </a:p>
          <a:p>
            <a:pPr lvl="1" eaLnBrk="1" hangingPunct="1">
              <a:lnSpc>
                <a:spcPct val="90000"/>
              </a:lnSpc>
            </a:pPr>
            <a:r>
              <a:rPr lang="en-US" altLang="en-US" dirty="0" smtClean="0"/>
              <a:t>Facilitates vendors’ ability to integrate third-party value-add components and speed up the design phase with higher confidence.</a:t>
            </a:r>
          </a:p>
          <a:p>
            <a:pPr eaLnBrk="1" hangingPunct="1">
              <a:lnSpc>
                <a:spcPct val="90000"/>
              </a:lnSpc>
            </a:pPr>
            <a:r>
              <a:rPr lang="en-US" altLang="en-US" b="1" dirty="0" smtClean="0"/>
              <a:t>Custom-Implementation</a:t>
            </a:r>
          </a:p>
          <a:p>
            <a:pPr lvl="1" eaLnBrk="1" hangingPunct="1">
              <a:lnSpc>
                <a:spcPct val="90000"/>
              </a:lnSpc>
            </a:pPr>
            <a:r>
              <a:rPr lang="en-US" altLang="en-US" dirty="0" smtClean="0"/>
              <a:t>Affords organizations wishing to custom-develop the opportunity to later integrate off-the-shelf.</a:t>
            </a:r>
          </a:p>
          <a:p>
            <a:pPr eaLnBrk="1" hangingPunct="1"/>
            <a:endParaRPr lang="en-US" altLang="en-US" dirty="0" smtClean="0"/>
          </a:p>
          <a:p>
            <a:pPr eaLnBrk="1" hangingPunct="1"/>
            <a:r>
              <a:rPr lang="en-US" altLang="en-US" dirty="0" smtClean="0"/>
              <a:t>For example, a typical patient over 65 is apt to have drugs prescribed by 3-5 providers. In order to create an accurate medication history, we must have the ability and the trust to combine the records from multiple sites.  There are many other examples.  The same arguments could be used for any healthcare object.  For example, drugs need identifiers that should track from manufacture to use.  GS1 creates identifiers that would permit us to do supply chain tracking.</a:t>
            </a:r>
          </a:p>
          <a:p>
            <a:pPr eaLnBrk="1" hangingPunct="1"/>
            <a:endParaRPr lang="en-US" altLang="en-US" dirty="0" smtClean="0"/>
          </a:p>
          <a:p>
            <a:pPr eaLnBrk="1" hangingPunct="1"/>
            <a:endParaRPr lang="en-US" altLang="en-US" dirty="0" smtClean="0"/>
          </a:p>
          <a:p>
            <a:endParaRPr lang="en-US" altLang="en-US" dirty="0" smtClean="0"/>
          </a:p>
        </p:txBody>
      </p:sp>
      <p:sp>
        <p:nvSpPr>
          <p:cNvPr id="4813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813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D4AB50-FD9E-4378-BF61-256562080268}" type="slidenum">
              <a:rPr lang="en-US" altLang="en-US"/>
              <a:pPr eaLnBrk="1" hangingPunct="1"/>
              <a:t>12</a:t>
            </a:fld>
            <a:endParaRPr lang="en-US" altLang="en-US"/>
          </a:p>
        </p:txBody>
      </p:sp>
    </p:spTree>
    <p:extLst>
      <p:ext uri="{BB962C8B-B14F-4D97-AF65-F5344CB8AC3E}">
        <p14:creationId xmlns:p14="http://schemas.microsoft.com/office/powerpoint/2010/main" val="4257946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Today probabilistic algorithms based on patient demographics are the most frequently used approach to establishing patient identity. </a:t>
            </a:r>
          </a:p>
          <a:p>
            <a:endParaRPr lang="en-US" altLang="en-US" dirty="0" smtClean="0"/>
          </a:p>
          <a:p>
            <a:r>
              <a:rPr lang="en-US" altLang="en-US" dirty="0" smtClean="0"/>
              <a:t>Functional linkages to certain items are critical to support the concept of a patient-centric, aggregated patient record.  </a:t>
            </a:r>
          </a:p>
          <a:p>
            <a:endParaRPr lang="en-US" altLang="en-US" dirty="0" smtClean="0"/>
          </a:p>
          <a:p>
            <a:r>
              <a:rPr lang="en-US" altLang="en-US" dirty="0" smtClean="0"/>
              <a:t>Providers often have many addresses – their practice, a clinic, a hospital, and an extended care facility.  A single identifier would ensure greater odds on tracking and communicating with providers.  The US has implemented a National Provider Identifier system for provider identification.</a:t>
            </a:r>
          </a:p>
          <a:p>
            <a:endParaRPr lang="en-US" altLang="en-US" dirty="0" smtClean="0"/>
          </a:p>
          <a:p>
            <a:r>
              <a:rPr lang="en-US" altLang="en-US" dirty="0" smtClean="0"/>
              <a:t>For employers and facilities, the IRS identifier number works as a unique identifier.</a:t>
            </a:r>
          </a:p>
          <a:p>
            <a:endParaRPr lang="en-US" altLang="en-US" dirty="0" smtClean="0"/>
          </a:p>
          <a:p>
            <a:r>
              <a:rPr lang="en-US" altLang="en-US" dirty="0" smtClean="0"/>
              <a:t>For health care plans, a health plan identifier would be useful to uniquely build the plan into CPOE systems to determine authorization issues.</a:t>
            </a:r>
          </a:p>
          <a:p>
            <a:endParaRPr lang="en-US" altLang="en-US" dirty="0" smtClean="0"/>
          </a:p>
          <a:p>
            <a:r>
              <a:rPr lang="en-US" altLang="en-US" dirty="0" smtClean="0"/>
              <a:t>The problem with personal identifiers remains a problem.  Currently, a set of parameters is used to generate an identifier.  The next slide identifies these parameters.</a:t>
            </a:r>
          </a:p>
          <a:p>
            <a:endParaRPr lang="en-US" altLang="en-US" dirty="0" smtClean="0"/>
          </a:p>
          <a:p>
            <a:r>
              <a:rPr lang="en-US" altLang="en-US" dirty="0" smtClean="0"/>
              <a:t>The master patient index, along with a record locator service is critical in a regional or HIE organization.  This index must serve local, regional and rational needs. If patient data is to be aggregated, we must know who the patient is and where the patient-centric record is located.  IHE provides an implementation guide that addresses these topics.</a:t>
            </a:r>
          </a:p>
          <a:p>
            <a:endParaRPr lang="en-US" altLang="en-US" dirty="0" smtClean="0"/>
          </a:p>
          <a:p>
            <a:endParaRPr lang="en-US" altLang="en-US" dirty="0" smtClean="0"/>
          </a:p>
          <a:p>
            <a:endParaRPr lang="en-US" altLang="en-US" dirty="0" smtClean="0"/>
          </a:p>
        </p:txBody>
      </p:sp>
      <p:sp>
        <p:nvSpPr>
          <p:cNvPr id="4915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915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EB30E80-4B01-4AFB-8548-D9AAC6039CAE}" type="slidenum">
              <a:rPr lang="en-US" altLang="en-US"/>
              <a:pPr eaLnBrk="1" hangingPunct="1"/>
              <a:t>13</a:t>
            </a:fld>
            <a:endParaRPr lang="en-US" altLang="en-US"/>
          </a:p>
        </p:txBody>
      </p:sp>
    </p:spTree>
    <p:extLst>
      <p:ext uri="{BB962C8B-B14F-4D97-AF65-F5344CB8AC3E}">
        <p14:creationId xmlns:p14="http://schemas.microsoft.com/office/powerpoint/2010/main" val="1574676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below 10 parameters are most generally used to identify the patient in the absence of a unique identifier.  Many people add the SSN to this set, and, in fact, the SSN is one of the best identifiers.</a:t>
            </a:r>
          </a:p>
          <a:p>
            <a:endParaRPr lang="en-US" altLang="en-US" smtClean="0"/>
          </a:p>
          <a:p>
            <a:pPr lvl="1">
              <a:buFontTx/>
              <a:buChar char="•"/>
            </a:pPr>
            <a:r>
              <a:rPr lang="en-US" altLang="en-US" smtClean="0"/>
              <a:t> Medical Record Number,</a:t>
            </a:r>
          </a:p>
          <a:p>
            <a:pPr lvl="1">
              <a:buFontTx/>
              <a:buChar char="•"/>
            </a:pPr>
            <a:r>
              <a:rPr lang="en-US" altLang="en-US" smtClean="0"/>
              <a:t> Patient Surname,</a:t>
            </a:r>
          </a:p>
          <a:p>
            <a:pPr lvl="1">
              <a:buFontTx/>
              <a:buChar char="•"/>
            </a:pPr>
            <a:r>
              <a:rPr lang="en-US" altLang="en-US" smtClean="0"/>
              <a:t> Patient Given Name,</a:t>
            </a:r>
          </a:p>
          <a:p>
            <a:pPr lvl="1">
              <a:buFontTx/>
              <a:buChar char="•"/>
            </a:pPr>
            <a:r>
              <a:rPr lang="en-US" altLang="en-US" smtClean="0"/>
              <a:t> Gender,</a:t>
            </a:r>
          </a:p>
          <a:p>
            <a:pPr lvl="1">
              <a:buFontTx/>
              <a:buChar char="•"/>
            </a:pPr>
            <a:r>
              <a:rPr lang="en-US" altLang="en-US" smtClean="0"/>
              <a:t> Telephone Number,</a:t>
            </a:r>
          </a:p>
          <a:p>
            <a:pPr lvl="1">
              <a:buFontTx/>
              <a:buChar char="•"/>
            </a:pPr>
            <a:r>
              <a:rPr lang="en-US" altLang="en-US" smtClean="0"/>
              <a:t> Zip Code,</a:t>
            </a:r>
          </a:p>
          <a:p>
            <a:pPr lvl="1">
              <a:buFontTx/>
              <a:buChar char="•"/>
            </a:pPr>
            <a:r>
              <a:rPr lang="en-US" altLang="en-US" smtClean="0"/>
              <a:t> City,</a:t>
            </a:r>
          </a:p>
          <a:p>
            <a:pPr lvl="1">
              <a:buFontTx/>
              <a:buChar char="•"/>
            </a:pPr>
            <a:r>
              <a:rPr lang="en-US" altLang="en-US" smtClean="0"/>
              <a:t> Date of Birth year, month, day,  </a:t>
            </a:r>
          </a:p>
          <a:p>
            <a:pPr lvl="1">
              <a:buFontTx/>
              <a:buChar char="•"/>
            </a:pPr>
            <a:r>
              <a:rPr lang="en-US" altLang="en-US" smtClean="0"/>
              <a:t> Next of Kin Surname, Given Name, and </a:t>
            </a:r>
          </a:p>
          <a:p>
            <a:pPr lvl="1">
              <a:buFontTx/>
              <a:buChar char="•"/>
            </a:pPr>
            <a:r>
              <a:rPr lang="en-US" altLang="en-US" smtClean="0"/>
              <a:t> Physician Surname, Given Name.</a:t>
            </a:r>
          </a:p>
          <a:p>
            <a:endParaRPr lang="en-US" altLang="en-US" smtClean="0"/>
          </a:p>
          <a:p>
            <a:r>
              <a:rPr lang="en-US" altLang="en-US" smtClean="0"/>
              <a:t>These parameters are weighted as to the uniqueness they provide to the person’s identity. Other algorithms exist that use a probabilistic model.  All have a finite error rate.</a:t>
            </a:r>
          </a:p>
          <a:p>
            <a:endParaRPr lang="en-US" altLang="en-US" smtClean="0"/>
          </a:p>
        </p:txBody>
      </p:sp>
      <p:sp>
        <p:nvSpPr>
          <p:cNvPr id="5018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6962E5-F59B-4FDE-90C1-7B7970873157}" type="slidenum">
              <a:rPr lang="en-US" altLang="en-US"/>
              <a:pPr eaLnBrk="1" hangingPunct="1"/>
              <a:t>14</a:t>
            </a:fld>
            <a:endParaRPr lang="en-US" altLang="en-US"/>
          </a:p>
        </p:txBody>
      </p:sp>
    </p:spTree>
    <p:extLst>
      <p:ext uri="{BB962C8B-B14F-4D97-AF65-F5344CB8AC3E}">
        <p14:creationId xmlns:p14="http://schemas.microsoft.com/office/powerpoint/2010/main" val="1063896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Master Patient Index systems are necessary to locate a patient, particularly if the patient has multiple numbers across many systems.  A clinic may assign one number, the hospital another number, an employer another number, and the insurance plan another number.  The MPI links all of these numbers together.</a:t>
            </a:r>
          </a:p>
          <a:p>
            <a:endParaRPr lang="en-US" altLang="en-US" smtClean="0"/>
          </a:p>
          <a:p>
            <a:r>
              <a:rPr lang="en-US" altLang="en-US" smtClean="0"/>
              <a:t>The MPI contains required data to identify and distinguish the patient across healthcare facilities and levels; includes some patient demographic data; may include multiple identifiers the patient is assigned across various facilities; and has a primary identifier.</a:t>
            </a:r>
          </a:p>
          <a:p>
            <a:endParaRPr lang="en-US" altLang="en-US" smtClean="0"/>
          </a:p>
          <a:p>
            <a:r>
              <a:rPr lang="en-US" altLang="en-US" smtClean="0"/>
              <a:t>The MPI may also provide a linkage to other family members.</a:t>
            </a:r>
          </a:p>
          <a:p>
            <a:endParaRPr lang="en-US" altLang="en-US" smtClean="0"/>
          </a:p>
          <a:p>
            <a:r>
              <a:rPr lang="en-US" altLang="en-US" smtClean="0"/>
              <a:t>Issues of privacy and security are factors in designing and accessing MPIs.  </a:t>
            </a:r>
          </a:p>
        </p:txBody>
      </p:sp>
      <p:sp>
        <p:nvSpPr>
          <p:cNvPr id="5120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12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72651C-7773-4E1F-980F-E7FFF59D60B5}" type="slidenum">
              <a:rPr lang="en-US" altLang="en-US"/>
              <a:pPr eaLnBrk="1" hangingPunct="1"/>
              <a:t>15</a:t>
            </a:fld>
            <a:endParaRPr lang="en-US" altLang="en-US"/>
          </a:p>
        </p:txBody>
      </p:sp>
    </p:spTree>
    <p:extLst>
      <p:ext uri="{BB962C8B-B14F-4D97-AF65-F5344CB8AC3E}">
        <p14:creationId xmlns:p14="http://schemas.microsoft.com/office/powerpoint/2010/main" val="2959389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 number of other standards contribute to networking services.  Examples include:</a:t>
            </a:r>
          </a:p>
          <a:p>
            <a:endParaRPr lang="en-US" altLang="en-US" smtClean="0"/>
          </a:p>
          <a:p>
            <a:pPr marL="182563" lvl="1" indent="-182563">
              <a:buFontTx/>
              <a:buChar char="•"/>
            </a:pPr>
            <a:r>
              <a:rPr lang="en-US" altLang="en-US" smtClean="0"/>
              <a:t>Genomic and proteomic data as part of an EHR; </a:t>
            </a:r>
          </a:p>
          <a:p>
            <a:pPr marL="182563" lvl="1" indent="-182563">
              <a:buFontTx/>
              <a:buChar char="•"/>
            </a:pPr>
            <a:r>
              <a:rPr lang="en-US" altLang="en-US" smtClean="0"/>
              <a:t>Rule-based data exchange – to identify what data should be included in a business transaction – whether reimbursement, clinical or research;</a:t>
            </a:r>
          </a:p>
          <a:p>
            <a:pPr marL="182563" lvl="1" indent="-182563">
              <a:buFontTx/>
              <a:buChar char="•"/>
            </a:pPr>
            <a:r>
              <a:rPr lang="en-US" altLang="en-US" smtClean="0"/>
              <a:t>Filters for data presentation – for presentations of data related to events and circumstances.  For example, what is reported to the attending physician on admission is different from what is presented on discharge;</a:t>
            </a:r>
          </a:p>
          <a:p>
            <a:pPr marL="182563" lvl="1" indent="-182563">
              <a:buFontTx/>
              <a:buChar char="•"/>
            </a:pPr>
            <a:r>
              <a:rPr lang="en-US" altLang="en-US" smtClean="0"/>
              <a:t>Consent management – standards for getting and recording patient consent for both patient care as well as research;</a:t>
            </a:r>
          </a:p>
          <a:p>
            <a:pPr marL="182563" lvl="1" indent="-182563">
              <a:buFontTx/>
              <a:buChar char="•"/>
            </a:pPr>
            <a:r>
              <a:rPr lang="en-US" altLang="en-US" smtClean="0"/>
              <a:t>Identifying candidates for clinical trials – standards to scan a patient record to identify patients based on requirements defined in the standard, plus follow-up for patient consent;</a:t>
            </a:r>
          </a:p>
          <a:p>
            <a:pPr marL="182563" lvl="1" indent="-182563">
              <a:buFontTx/>
              <a:buChar char="•"/>
            </a:pPr>
            <a:r>
              <a:rPr lang="en-US" altLang="en-US" smtClean="0"/>
              <a:t>Record linkages – links various records and repositories;</a:t>
            </a:r>
          </a:p>
          <a:p>
            <a:pPr marL="182563" lvl="1" indent="-182563">
              <a:buFontTx/>
              <a:buChar char="•"/>
            </a:pPr>
            <a:r>
              <a:rPr lang="en-US" altLang="en-US" smtClean="0"/>
              <a:t>Notification services -  standardized approach to notification on various media including mobile devices;</a:t>
            </a:r>
          </a:p>
          <a:p>
            <a:pPr marL="182563" lvl="1" indent="-182563">
              <a:buFontTx/>
              <a:buChar char="•"/>
            </a:pPr>
            <a:r>
              <a:rPr lang="en-US" altLang="en-US" smtClean="0"/>
              <a:t>Natural language processes – approaches to natural language processing for free text entries; and </a:t>
            </a:r>
          </a:p>
          <a:p>
            <a:pPr marL="182563" lvl="1" indent="-182563">
              <a:buFontTx/>
              <a:buChar char="•"/>
            </a:pPr>
            <a:r>
              <a:rPr lang="en-US" altLang="en-US" smtClean="0"/>
              <a:t>Mapping services in transition (real word inclusion).</a:t>
            </a:r>
          </a:p>
          <a:p>
            <a:pPr lvl="2">
              <a:buFontTx/>
              <a:buChar char="•"/>
            </a:pPr>
            <a:endParaRPr lang="en-US" altLang="en-US" smtClean="0"/>
          </a:p>
          <a:p>
            <a:endParaRPr lang="en-US" altLang="en-US" smtClean="0"/>
          </a:p>
        </p:txBody>
      </p:sp>
      <p:sp>
        <p:nvSpPr>
          <p:cNvPr id="5222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22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C7CD63-09C3-41F7-9035-D7D18BFB256B}" type="slidenum">
              <a:rPr lang="en-US" altLang="en-US"/>
              <a:pPr eaLnBrk="1" hangingPunct="1"/>
              <a:t>16</a:t>
            </a:fld>
            <a:endParaRPr lang="en-US" altLang="en-US"/>
          </a:p>
        </p:txBody>
      </p:sp>
    </p:spTree>
    <p:extLst>
      <p:ext uri="{BB962C8B-B14F-4D97-AF65-F5344CB8AC3E}">
        <p14:creationId xmlns:p14="http://schemas.microsoft.com/office/powerpoint/2010/main" val="2078211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Clinical Genomics WG produces standards to enable the standard use of patient-related genetic data such as DNA sequence variations and gene expression levels for healthcare purposes (‘personalized medicine’) as well as for clinical trials and research.  This WG also defines what data needs to be exchanged and creates standards for doing so. The Clinical Genomics Standard – Family Tree specifically addresses:</a:t>
            </a:r>
          </a:p>
          <a:p>
            <a:endParaRPr lang="en-US" altLang="en-US" smtClean="0"/>
          </a:p>
          <a:p>
            <a:pPr lvl="1"/>
            <a:r>
              <a:rPr lang="en-US" altLang="en-US" smtClean="0"/>
              <a:t>Family history (pedigree) topic, </a:t>
            </a:r>
          </a:p>
          <a:p>
            <a:pPr lvl="1"/>
            <a:r>
              <a:rPr lang="en-US" altLang="en-US" smtClean="0"/>
              <a:t>Genetic variations topic, </a:t>
            </a:r>
          </a:p>
          <a:p>
            <a:pPr lvl="1"/>
            <a:r>
              <a:rPr lang="en-US" altLang="en-US" smtClean="0"/>
              <a:t>Gene expressions topic, </a:t>
            </a:r>
          </a:p>
          <a:p>
            <a:pPr lvl="1"/>
            <a:r>
              <a:rPr lang="en-US" altLang="en-US" smtClean="0"/>
              <a:t>CMETS defined by the domain, and</a:t>
            </a:r>
          </a:p>
          <a:p>
            <a:pPr lvl="1"/>
            <a:r>
              <a:rPr lang="en-US" altLang="en-US" smtClean="0"/>
              <a:t>Messages for the exchange of family history and genetic information.</a:t>
            </a:r>
          </a:p>
          <a:p>
            <a:endParaRPr lang="en-US" altLang="en-US" smtClean="0"/>
          </a:p>
          <a:p>
            <a:endParaRPr lang="en-US" altLang="en-US" smtClean="0"/>
          </a:p>
          <a:p>
            <a:endParaRPr lang="en-US" altLang="en-US" smtClean="0"/>
          </a:p>
        </p:txBody>
      </p:sp>
      <p:sp>
        <p:nvSpPr>
          <p:cNvPr id="5325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32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561A0C-E5B6-48A9-987A-2B23BDFDE532}" type="slidenum">
              <a:rPr lang="en-US" altLang="en-US"/>
              <a:pPr eaLnBrk="1" hangingPunct="1"/>
              <a:t>17</a:t>
            </a:fld>
            <a:endParaRPr lang="en-US" altLang="en-US"/>
          </a:p>
        </p:txBody>
      </p:sp>
    </p:spTree>
    <p:extLst>
      <p:ext uri="{BB962C8B-B14F-4D97-AF65-F5344CB8AC3E}">
        <p14:creationId xmlns:p14="http://schemas.microsoft.com/office/powerpoint/2010/main" val="173475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slide illustrates products of the Clinical Genomic Work Group.  Note the R-MIMs and D-MIMs behind this model (previously discussed).  Data content is referenced to the HL7 RIM and supports different data interchange mechanisms (v2 messaging, v3 messaging) and uses CDISC SDTM data model.  Its applications include support for genetic testing, family history and pharmacogenomics implementation.</a:t>
            </a:r>
          </a:p>
          <a:p>
            <a:endParaRPr lang="en-US" altLang="en-US" dirty="0" smtClean="0"/>
          </a:p>
          <a:p>
            <a:endParaRPr lang="en-US" altLang="en-US" dirty="0" smtClean="0"/>
          </a:p>
        </p:txBody>
      </p:sp>
      <p:sp>
        <p:nvSpPr>
          <p:cNvPr id="5427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42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6B3024-7B97-4B6F-A151-2B62648F7320}" type="slidenum">
              <a:rPr lang="en-US" altLang="en-US"/>
              <a:pPr eaLnBrk="1" hangingPunct="1"/>
              <a:t>18</a:t>
            </a:fld>
            <a:endParaRPr lang="en-US" altLang="en-US"/>
          </a:p>
        </p:txBody>
      </p:sp>
    </p:spTree>
    <p:extLst>
      <p:ext uri="{BB962C8B-B14F-4D97-AF65-F5344CB8AC3E}">
        <p14:creationId xmlns:p14="http://schemas.microsoft.com/office/powerpoint/2010/main" val="1416218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This lecture identified a few of the additional standards required to support networking and the exchange of data.  CCOW is an important and powerful standard that has great value in today’s world of disparate systems.  The other standards represent more domain specific activities. We discussed regulatory standards, standards for identifying and managing  patient identity and record locators. Many standards have yet to be developed to support the full requirements for networking and data sharing.</a:t>
            </a:r>
          </a:p>
          <a:p>
            <a:endParaRPr lang="en-US" altLang="en-US" dirty="0" smtClean="0"/>
          </a:p>
        </p:txBody>
      </p:sp>
      <p:sp>
        <p:nvSpPr>
          <p:cNvPr id="553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53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06EEC6-C19A-4338-ABB8-2E8D31487A25}" type="slidenum">
              <a:rPr lang="en-US" altLang="en-US"/>
              <a:pPr eaLnBrk="1" hangingPunct="1"/>
              <a:t>19</a:t>
            </a:fld>
            <a:endParaRPr lang="en-US" altLang="en-US"/>
          </a:p>
        </p:txBody>
      </p:sp>
    </p:spTree>
    <p:extLst>
      <p:ext uri="{BB962C8B-B14F-4D97-AF65-F5344CB8AC3E}">
        <p14:creationId xmlns:p14="http://schemas.microsoft.com/office/powerpoint/2010/main" val="3910139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t>The Objectives for this unit, </a:t>
            </a:r>
            <a:r>
              <a:rPr lang="en-US" b="1" dirty="0" smtClean="0"/>
              <a:t>Supporting Standards for EHR Application</a:t>
            </a:r>
            <a:r>
              <a:rPr lang="en-US" dirty="0" smtClean="0"/>
              <a:t>, are to:</a:t>
            </a:r>
          </a:p>
          <a:p>
            <a:pPr eaLnBrk="1" hangingPunct="1">
              <a:spcBef>
                <a:spcPct val="0"/>
              </a:spcBef>
              <a:defRPr/>
            </a:pPr>
            <a:endParaRPr lang="en-US" dirty="0" smtClean="0"/>
          </a:p>
          <a:p>
            <a:pPr marL="347472" indent="-347472">
              <a:spcBef>
                <a:spcPts val="0"/>
              </a:spcBef>
              <a:buFont typeface="Arial" pitchFamily="34" charset="0"/>
              <a:buChar char="•"/>
              <a:defRPr/>
            </a:pPr>
            <a:r>
              <a:rPr lang="en-US" dirty="0" smtClean="0"/>
              <a:t>Understand other standards that help to support networking and reporting requirements as well as functionality to optimize the connectivity among heterogeneous systems deployed within a single enterprise,</a:t>
            </a:r>
          </a:p>
          <a:p>
            <a:pPr marL="347472" indent="-347472">
              <a:spcBef>
                <a:spcPts val="0"/>
              </a:spcBef>
              <a:buFont typeface="Arial" pitchFamily="34" charset="0"/>
              <a:buChar char="•"/>
              <a:defRPr/>
            </a:pPr>
            <a:r>
              <a:rPr lang="en-US" dirty="0" smtClean="0"/>
              <a:t>Understand single sign-on standards and the HL7 Clinical Context Object Workgroup (CCOW) standard,</a:t>
            </a:r>
          </a:p>
          <a:p>
            <a:pPr marL="347472" indent="-347472">
              <a:spcBef>
                <a:spcPts val="0"/>
              </a:spcBef>
              <a:buFont typeface="Arial" pitchFamily="34" charset="0"/>
              <a:buChar char="•"/>
              <a:defRPr/>
            </a:pPr>
            <a:r>
              <a:rPr lang="en-US" dirty="0" smtClean="0"/>
              <a:t>Understand regulatory standards, and </a:t>
            </a:r>
          </a:p>
          <a:p>
            <a:pPr marL="347472" indent="-347472">
              <a:spcBef>
                <a:spcPts val="0"/>
              </a:spcBef>
              <a:buFont typeface="Arial" pitchFamily="34" charset="0"/>
              <a:buChar char="•"/>
              <a:defRPr/>
            </a:pPr>
            <a:r>
              <a:rPr lang="en-US" dirty="0" smtClean="0"/>
              <a:t>Understand issues relating to person identifiers, master patient indices, and record locator services.</a:t>
            </a:r>
          </a:p>
        </p:txBody>
      </p:sp>
      <p:sp>
        <p:nvSpPr>
          <p:cNvPr id="3789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78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2159421-2A46-4946-B81E-6A936B9C3A60}" type="slidenum">
              <a:rPr lang="en-US" altLang="en-US"/>
              <a:pPr eaLnBrk="1" hangingPunct="1"/>
              <a:t>2</a:t>
            </a:fld>
            <a:endParaRPr lang="en-US" altLang="en-US"/>
          </a:p>
        </p:txBody>
      </p:sp>
    </p:spTree>
    <p:extLst>
      <p:ext uri="{BB962C8B-B14F-4D97-AF65-F5344CB8AC3E}">
        <p14:creationId xmlns:p14="http://schemas.microsoft.com/office/powerpoint/2010/main" val="448354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 audio.</a:t>
            </a:r>
          </a:p>
          <a:p>
            <a:endParaRPr lang="en-US" altLang="en-US" smtClean="0"/>
          </a:p>
          <a:p>
            <a:endParaRPr lang="en-US" altLang="en-US" smtClean="0"/>
          </a:p>
        </p:txBody>
      </p:sp>
      <p:sp>
        <p:nvSpPr>
          <p:cNvPr id="5734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73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FB799A-4B47-43E9-A5D8-6C937BF476B6}" type="slidenum">
              <a:rPr lang="en-US" altLang="en-US"/>
              <a:pPr eaLnBrk="1" hangingPunct="1"/>
              <a:t>20</a:t>
            </a:fld>
            <a:endParaRPr lang="en-US" altLang="en-US"/>
          </a:p>
        </p:txBody>
      </p:sp>
    </p:spTree>
    <p:extLst>
      <p:ext uri="{BB962C8B-B14F-4D97-AF65-F5344CB8AC3E}">
        <p14:creationId xmlns:p14="http://schemas.microsoft.com/office/powerpoint/2010/main" val="239494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sz="1000" dirty="0" smtClean="0">
                <a:solidFill>
                  <a:schemeClr val="tx1"/>
                </a:solidFill>
                <a:latin typeface="Arial" panose="020B0604020202020204" pitchFamily="34" charset="0"/>
                <a:cs typeface="Arial" panose="020B0604020202020204" pitchFamily="34" charset="0"/>
              </a:rPr>
              <a:t>No</a:t>
            </a:r>
            <a:r>
              <a:rPr lang="en-US" sz="1000" baseline="0" dirty="0" smtClean="0">
                <a:solidFill>
                  <a:schemeClr val="tx1"/>
                </a:solidFill>
                <a:latin typeface="Arial" panose="020B0604020202020204" pitchFamily="34" charset="0"/>
                <a:cs typeface="Arial" panose="020B0604020202020204" pitchFamily="34" charset="0"/>
              </a:rPr>
              <a:t> audio.</a:t>
            </a:r>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21</a:t>
            </a:fld>
            <a:endParaRPr lang="en-US" altLang="en-US" dirty="0"/>
          </a:p>
        </p:txBody>
      </p:sp>
    </p:spTree>
    <p:extLst>
      <p:ext uri="{BB962C8B-B14F-4D97-AF65-F5344CB8AC3E}">
        <p14:creationId xmlns:p14="http://schemas.microsoft.com/office/powerpoint/2010/main" val="31981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These regulatory and regulated standards are important mainly for reporting purposes.  They have been developed within HL7 as a work product of the Regulated Clinical Research Information Management Working Group.  Members of this group include CDC, FDA, EMEA (European Medicines Agency), the International Conference on Harmonization of Technical Requirements for Registration of Pharmaceuticals for Human Use (ICH), as well as the usual set of stakeholders in HL7.  In the domain of Public Health, The Individual Case Safety Report (ICSR) is important as this is the electronic form that is used to report adverse medication events.  It is a joint effort between HL7 and ICH with the above mentioned groups participating.  This standard is significant in that its use is intended for the global community.  It is used for reporting to both the FDA and to EMEA.  The Generic Incident Notification is a generic standard for reporting any adverse event.</a:t>
            </a:r>
          </a:p>
          <a:p>
            <a:endParaRPr lang="en-US" altLang="en-US" smtClean="0"/>
          </a:p>
          <a:p>
            <a:r>
              <a:rPr lang="en-US" altLang="en-US" smtClean="0"/>
              <a:t>In the domain of Regulated Products, Structured Product Labeling (SPL), Regulated Product Submission (RPS), and Common Product Model (CPM) are each discussed in following slides.</a:t>
            </a:r>
          </a:p>
          <a:p>
            <a:endParaRPr lang="en-US" altLang="en-US" smtClean="0"/>
          </a:p>
          <a:p>
            <a:r>
              <a:rPr lang="en-US" altLang="en-US" smtClean="0"/>
              <a:t>The 3 regulated studies standards are the annotated ECG (aECG), Clinical Trial Laboratory, and Stability Study for drug research.</a:t>
            </a:r>
          </a:p>
          <a:p>
            <a:endParaRPr lang="en-US" altLang="en-US" smtClean="0"/>
          </a:p>
          <a:p>
            <a:endParaRPr lang="en-US" altLang="en-US" smtClean="0"/>
          </a:p>
          <a:p>
            <a:endParaRPr lang="en-US" altLang="en-US" smtClean="0"/>
          </a:p>
          <a:p>
            <a:endParaRPr lang="en-US" altLang="en-US" smtClean="0"/>
          </a:p>
        </p:txBody>
      </p:sp>
      <p:sp>
        <p:nvSpPr>
          <p:cNvPr id="3891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89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A02DAC-1A99-4590-814E-4C79B6076F69}" type="slidenum">
              <a:rPr lang="en-US" altLang="en-US"/>
              <a:pPr eaLnBrk="1" hangingPunct="1"/>
              <a:t>3</a:t>
            </a:fld>
            <a:endParaRPr lang="en-US" altLang="en-US"/>
          </a:p>
        </p:txBody>
      </p:sp>
    </p:spTree>
    <p:extLst>
      <p:ext uri="{BB962C8B-B14F-4D97-AF65-F5344CB8AC3E}">
        <p14:creationId xmlns:p14="http://schemas.microsoft.com/office/powerpoint/2010/main" val="2843995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GB" altLang="en-US" smtClean="0"/>
              <a:t>The business driver for the </a:t>
            </a:r>
            <a:r>
              <a:rPr lang="en-US" altLang="en-US" smtClean="0"/>
              <a:t>Structured Product Labeling (SPL) standard is the </a:t>
            </a:r>
            <a:r>
              <a:rPr lang="en-GB" altLang="en-US" smtClean="0"/>
              <a:t>US HHS Directive.  This Directive is to develop a standard for communicating the content of drug product labelling in both a human and machine-readable format to serve as the basis of a national repository and to create a national repository of all current approved labelling on the National Library of Medicine DailyMed website.</a:t>
            </a:r>
          </a:p>
          <a:p>
            <a:pPr eaLnBrk="1" hangingPunct="1">
              <a:lnSpc>
                <a:spcPct val="90000"/>
              </a:lnSpc>
            </a:pPr>
            <a:endParaRPr lang="en-GB" altLang="en-US" smtClean="0"/>
          </a:p>
          <a:p>
            <a:pPr eaLnBrk="1" hangingPunct="1">
              <a:lnSpc>
                <a:spcPct val="90000"/>
              </a:lnSpc>
            </a:pPr>
            <a:r>
              <a:rPr lang="en-GB" altLang="en-US" smtClean="0"/>
              <a:t>DailyMed serves as the official source of approved labelling for prescribing physicians, patients and healthcare providers and is based on HL7 Clinical Document Architecture (CDA) and is computer readable.</a:t>
            </a:r>
          </a:p>
          <a:p>
            <a:pPr lvl="1" eaLnBrk="1" hangingPunct="1">
              <a:lnSpc>
                <a:spcPct val="90000"/>
              </a:lnSpc>
            </a:pPr>
            <a:endParaRPr lang="en-GB" altLang="en-US" smtClean="0"/>
          </a:p>
          <a:p>
            <a:pPr eaLnBrk="1" hangingPunct="1">
              <a:lnSpc>
                <a:spcPct val="90000"/>
              </a:lnSpc>
            </a:pPr>
            <a:r>
              <a:rPr lang="en-GB" altLang="en-US" smtClean="0"/>
              <a:t>SPL v3 complies with the new FDA Physician Labelling Rule, and includes an encoded highlights section, among other features. SPL v3 is  mandatory in the US for all new indications and efficacy supplements (with multi-year phase-in for remaining types of labelling applications). </a:t>
            </a:r>
            <a:r>
              <a:rPr lang="en-US" altLang="en-US" smtClean="0"/>
              <a:t>SPL is important because of the structured approach to drug labeling – noting potential adverse effects.  </a:t>
            </a:r>
            <a:endParaRPr lang="en-GB" altLang="en-US" smtClean="0"/>
          </a:p>
          <a:p>
            <a:endParaRPr lang="en-GB" altLang="en-US" smtClean="0"/>
          </a:p>
          <a:p>
            <a:endParaRPr lang="en-US" altLang="en-US" smtClean="0"/>
          </a:p>
        </p:txBody>
      </p:sp>
      <p:sp>
        <p:nvSpPr>
          <p:cNvPr id="3994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994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8FA521-6135-4B1B-97DC-E055DBC275D3}" type="slidenum">
              <a:rPr lang="en-US" altLang="en-US"/>
              <a:pPr eaLnBrk="1" hangingPunct="1"/>
              <a:t>4</a:t>
            </a:fld>
            <a:endParaRPr lang="en-US" altLang="en-US"/>
          </a:p>
        </p:txBody>
      </p:sp>
    </p:spTree>
    <p:extLst>
      <p:ext uri="{BB962C8B-B14F-4D97-AF65-F5344CB8AC3E}">
        <p14:creationId xmlns:p14="http://schemas.microsoft.com/office/powerpoint/2010/main" val="2151549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t>The Regulated Product Submission (RPS) standard is for conveying product information to regulatory authorities.  </a:t>
            </a:r>
          </a:p>
          <a:p>
            <a:pPr eaLnBrk="1" hangingPunct="1"/>
            <a:endParaRPr lang="en-GB" altLang="en-US" smtClean="0"/>
          </a:p>
          <a:p>
            <a:pPr eaLnBrk="1" hangingPunct="1"/>
            <a:r>
              <a:rPr lang="en-GB" altLang="en-US" smtClean="0"/>
              <a:t>It is used globally and was developed by HL7 and ISO with input from ICH. RPS  can carry an ICH CTD (Common Technical Document) submission and other submission types for drugs, device, veterinary products, food additives and other regulated products. RPS storyboards include initial submissions, updates, amendments, withdrawals, references to other submissions, etc.</a:t>
            </a:r>
          </a:p>
          <a:p>
            <a:pPr eaLnBrk="1" hangingPunct="1"/>
            <a:r>
              <a:rPr lang="en-GB" altLang="en-US" smtClean="0"/>
              <a:t> </a:t>
            </a:r>
          </a:p>
          <a:p>
            <a:pPr eaLnBrk="1" hangingPunct="1"/>
            <a:r>
              <a:rPr lang="en-GB" altLang="en-US" smtClean="0"/>
              <a:t>Testing team members represent pharmaceutical industry, medical device industry, other vendors and associated divisions from the FDA.</a:t>
            </a:r>
          </a:p>
          <a:p>
            <a:endParaRPr lang="en-US" altLang="en-US" smtClean="0"/>
          </a:p>
        </p:txBody>
      </p:sp>
      <p:sp>
        <p:nvSpPr>
          <p:cNvPr id="4096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096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8690FD-3B85-4409-9262-1DE3561659C5}" type="slidenum">
              <a:rPr lang="en-US" altLang="en-US"/>
              <a:pPr eaLnBrk="1" hangingPunct="1"/>
              <a:t>5</a:t>
            </a:fld>
            <a:endParaRPr lang="en-US" altLang="en-US"/>
          </a:p>
        </p:txBody>
      </p:sp>
    </p:spTree>
    <p:extLst>
      <p:ext uri="{BB962C8B-B14F-4D97-AF65-F5344CB8AC3E}">
        <p14:creationId xmlns:p14="http://schemas.microsoft.com/office/powerpoint/2010/main" val="1977994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r>
              <a:rPr lang="en-US" dirty="0" smtClean="0">
                <a:latin typeface="Arial" charset="0"/>
                <a:cs typeface="Arial" charset="0"/>
              </a:rPr>
              <a:t>Rather than creating a standard for any and everything that could be given to a patient or used on a patient, HL7 has created a generic standard for dealing with a variety of products called the Common Product Model (CPM).  The CPM Domain information model relates to modeling of any kind or instance of a “product”. This standard depends on a rich set of storyboards to make sure the standard has adequate coverage and functionality.  The storyboards relate to the different perspectives on what a product is and how it is used.  For example, a crutch or walking cane might be a common product that requires certain parts that need to be modeled.  What do you think such a model might include?</a:t>
            </a:r>
          </a:p>
          <a:p>
            <a:pPr>
              <a:spcBef>
                <a:spcPts val="0"/>
              </a:spcBef>
              <a:defRPr/>
            </a:pPr>
            <a:endParaRPr lang="en-US" dirty="0" smtClean="0">
              <a:latin typeface="Arial" charset="0"/>
              <a:cs typeface="Arial" charset="0"/>
            </a:endParaRPr>
          </a:p>
          <a:p>
            <a:pPr marL="0" lvl="1">
              <a:spcBef>
                <a:spcPts val="0"/>
              </a:spcBef>
              <a:defRPr/>
            </a:pPr>
            <a:r>
              <a:rPr lang="en-US" dirty="0" smtClean="0">
                <a:latin typeface="Arial" charset="0"/>
                <a:cs typeface="Arial" charset="0"/>
              </a:rPr>
              <a:t>Examples of a CPM include </a:t>
            </a:r>
          </a:p>
          <a:p>
            <a:pPr marL="171450" lvl="2" indent="-171450">
              <a:spcBef>
                <a:spcPts val="0"/>
              </a:spcBef>
              <a:buFont typeface="Arial" pitchFamily="34" charset="0"/>
              <a:buChar char="•"/>
              <a:defRPr/>
            </a:pPr>
            <a:r>
              <a:rPr lang="en-US" dirty="0" smtClean="0">
                <a:latin typeface="Arial" charset="0"/>
                <a:cs typeface="Arial" charset="0"/>
              </a:rPr>
              <a:t>Medication, including vaccines,</a:t>
            </a:r>
          </a:p>
          <a:p>
            <a:pPr marL="171450" lvl="2" indent="-171450">
              <a:spcBef>
                <a:spcPts val="0"/>
              </a:spcBef>
              <a:buFont typeface="Arial" pitchFamily="34" charset="0"/>
              <a:buChar char="•"/>
              <a:defRPr/>
            </a:pPr>
            <a:r>
              <a:rPr lang="en-US" dirty="0" smtClean="0">
                <a:latin typeface="Arial" charset="0"/>
                <a:cs typeface="Arial" charset="0"/>
              </a:rPr>
              <a:t>Devices used in medical services, and </a:t>
            </a:r>
          </a:p>
          <a:p>
            <a:pPr marL="171450" lvl="2" indent="-171450">
              <a:spcBef>
                <a:spcPts val="0"/>
              </a:spcBef>
              <a:buFont typeface="Arial" pitchFamily="34" charset="0"/>
              <a:buChar char="•"/>
              <a:defRPr/>
            </a:pPr>
            <a:r>
              <a:rPr lang="en-US" dirty="0" smtClean="0">
                <a:latin typeface="Arial" charset="0"/>
                <a:cs typeface="Arial" charset="0"/>
              </a:rPr>
              <a:t>Anything else to which a person can be exposed.</a:t>
            </a:r>
          </a:p>
          <a:p>
            <a:pPr lvl="1">
              <a:defRPr/>
            </a:pPr>
            <a:endParaRPr lang="en-US" dirty="0" smtClean="0">
              <a:latin typeface="Arial" charset="0"/>
              <a:cs typeface="Arial" charset="0"/>
            </a:endParaRPr>
          </a:p>
          <a:p>
            <a:pPr lvl="1">
              <a:defRPr/>
            </a:pPr>
            <a:endParaRPr lang="en-US" dirty="0" smtClean="0">
              <a:latin typeface="Arial" charset="0"/>
              <a:cs typeface="Arial" charset="0"/>
            </a:endParaRPr>
          </a:p>
          <a:p>
            <a:pPr lvl="1">
              <a:defRPr/>
            </a:pPr>
            <a:endParaRPr lang="en-US" dirty="0" smtClean="0">
              <a:latin typeface="Arial" charset="0"/>
              <a:cs typeface="Arial" charset="0"/>
            </a:endParaRPr>
          </a:p>
          <a:p>
            <a:pPr>
              <a:defRPr/>
            </a:pPr>
            <a:endParaRPr lang="en-US" dirty="0" smtClean="0">
              <a:latin typeface="Arial" charset="0"/>
              <a:cs typeface="Arial" charset="0"/>
            </a:endParaRPr>
          </a:p>
        </p:txBody>
      </p:sp>
      <p:sp>
        <p:nvSpPr>
          <p:cNvPr id="4198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198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516373-AFF4-41FB-86D6-C175788189F9}" type="slidenum">
              <a:rPr lang="en-US" altLang="en-US"/>
              <a:pPr eaLnBrk="1" hangingPunct="1"/>
              <a:t>6</a:t>
            </a:fld>
            <a:endParaRPr lang="en-US" altLang="en-US"/>
          </a:p>
        </p:txBody>
      </p:sp>
    </p:spTree>
    <p:extLst>
      <p:ext uri="{BB962C8B-B14F-4D97-AF65-F5344CB8AC3E}">
        <p14:creationId xmlns:p14="http://schemas.microsoft.com/office/powerpoint/2010/main" val="258084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ts val="0"/>
              </a:spcBef>
              <a:defRPr/>
            </a:pPr>
            <a:r>
              <a:rPr lang="en-US" dirty="0" smtClean="0"/>
              <a:t>Visual Integration Messages are an interoperability specification for visual integration of applications that allow users to experience an integrated computer-user session on the desktop. Clinical Context Object Workgroup (CCOW) is an interoperability specification for visual integration of applications that allows users to experience an integrated computer-user session on the desktop. It enables disparate applications to synchronize in real-time at the user interface level. CCOW provides two discrete functions:</a:t>
            </a:r>
          </a:p>
          <a:p>
            <a:pPr marL="628650" lvl="1" indent="-171450">
              <a:spcBef>
                <a:spcPts val="0"/>
              </a:spcBef>
              <a:buFont typeface="Arial" pitchFamily="34" charset="0"/>
              <a:buChar char="•"/>
              <a:defRPr/>
            </a:pPr>
            <a:r>
              <a:rPr lang="en-US" dirty="0" smtClean="0"/>
              <a:t>Facilitates a process called context management that links subjects to applications,  and </a:t>
            </a:r>
          </a:p>
          <a:p>
            <a:pPr marL="628650" lvl="1" indent="-171450">
              <a:spcBef>
                <a:spcPts val="0"/>
              </a:spcBef>
              <a:buFont typeface="Arial" pitchFamily="34" charset="0"/>
              <a:buChar char="•"/>
              <a:defRPr/>
            </a:pPr>
            <a:r>
              <a:rPr lang="en-US" dirty="0" smtClean="0"/>
              <a:t>Provides single sign on that enables secure access of disparate applications by a user.</a:t>
            </a:r>
          </a:p>
          <a:p>
            <a:pPr lvl="1">
              <a:spcBef>
                <a:spcPts val="0"/>
              </a:spcBef>
              <a:defRPr/>
            </a:pPr>
            <a:endParaRPr lang="en-US" dirty="0" smtClean="0"/>
          </a:p>
          <a:p>
            <a:pPr>
              <a:spcBef>
                <a:spcPts val="0"/>
              </a:spcBef>
              <a:defRPr/>
            </a:pPr>
            <a:r>
              <a:rPr lang="en-US" dirty="0" smtClean="0"/>
              <a:t>Messages are specified that flow between presentation-level applications that synchronize the user identifier, patient identifier, and/or observation identifier across multiple applications for a "single sign-on, single-patient-look-up user experience.“</a:t>
            </a:r>
          </a:p>
          <a:p>
            <a:pPr>
              <a:spcBef>
                <a:spcPts val="0"/>
              </a:spcBef>
              <a:defRPr/>
            </a:pPr>
            <a:endParaRPr lang="en-US" dirty="0" smtClean="0"/>
          </a:p>
          <a:p>
            <a:pPr>
              <a:spcBef>
                <a:spcPts val="0"/>
              </a:spcBef>
              <a:defRPr/>
            </a:pPr>
            <a:r>
              <a:rPr lang="en-US" dirty="0" smtClean="0"/>
              <a:t>Context management uses subjects of interest, such as user, patient, clinical encounter, image, lab report, charge item, etc. to virtually link applications so that an end-user sees them operate in a unified, cohesive way. Context management is valuable for both client server and web based applications. </a:t>
            </a:r>
          </a:p>
          <a:p>
            <a:pPr>
              <a:spcBef>
                <a:spcPts val="0"/>
              </a:spcBef>
              <a:defRPr/>
            </a:pPr>
            <a:endParaRPr lang="en-US" dirty="0" smtClean="0"/>
          </a:p>
          <a:p>
            <a:pPr>
              <a:spcBef>
                <a:spcPts val="0"/>
              </a:spcBef>
              <a:defRPr/>
            </a:pPr>
            <a:r>
              <a:rPr lang="en-US" dirty="0" smtClean="0"/>
              <a:t>Single sign on works closely with content management to enable the user to identify a subject, i.e. a patient, and have access to all applications containing information about the selected subject to which the user has access.  This method eliminates the user from having to log on to multiple systems, enter patient ID and request certain information. The end result is an aggregated view of all patient information across disparate applications.</a:t>
            </a:r>
          </a:p>
          <a:p>
            <a:pPr>
              <a:spcBef>
                <a:spcPts val="0"/>
              </a:spcBef>
              <a:defRPr/>
            </a:pPr>
            <a:endParaRPr lang="en-US" dirty="0" smtClean="0"/>
          </a:p>
          <a:p>
            <a:pPr>
              <a:spcBef>
                <a:spcPts val="0"/>
              </a:spcBef>
              <a:defRPr/>
            </a:pPr>
            <a:r>
              <a:rPr lang="en-US" dirty="0" smtClean="0"/>
              <a:t>CCOW products:</a:t>
            </a:r>
          </a:p>
          <a:p>
            <a:pPr marL="628650" lvl="1" indent="-171450" eaLnBrk="1" hangingPunct="1">
              <a:spcBef>
                <a:spcPts val="0"/>
              </a:spcBef>
              <a:buFont typeface="Arial" pitchFamily="34" charset="0"/>
              <a:buChar char="•"/>
              <a:defRPr/>
            </a:pPr>
            <a:r>
              <a:rPr lang="en-US" dirty="0" smtClean="0"/>
              <a:t>Define standards that enable the visual integration of healthcare applications.</a:t>
            </a:r>
          </a:p>
          <a:p>
            <a:pPr marL="628650" lvl="1" indent="-171450" eaLnBrk="1" hangingPunct="1">
              <a:spcBef>
                <a:spcPts val="0"/>
              </a:spcBef>
              <a:buFont typeface="Arial" pitchFamily="34" charset="0"/>
              <a:buChar char="•"/>
              <a:defRPr/>
            </a:pPr>
            <a:r>
              <a:rPr lang="en-US" dirty="0" smtClean="0"/>
              <a:t>Entail the coordination and synchronization of applications so that they are mutually aware of the set of common things; e.g., patient ID, patient name, encounter date, etc., and </a:t>
            </a:r>
          </a:p>
          <a:p>
            <a:pPr marL="628650" lvl="1" indent="-171450" eaLnBrk="1" hangingPunct="1">
              <a:spcBef>
                <a:spcPts val="0"/>
              </a:spcBef>
              <a:buFont typeface="Arial" pitchFamily="34" charset="0"/>
              <a:buChar char="•"/>
              <a:defRPr/>
            </a:pPr>
            <a:r>
              <a:rPr lang="en-US" dirty="0" smtClean="0"/>
              <a:t>Define a protocol for securely linking applications so that they link to a common concept.</a:t>
            </a:r>
          </a:p>
          <a:p>
            <a:pPr>
              <a:spcBef>
                <a:spcPts val="0"/>
              </a:spcBef>
              <a:defRPr/>
            </a:pPr>
            <a:endParaRPr lang="en-US" dirty="0" smtClean="0"/>
          </a:p>
          <a:p>
            <a:pPr>
              <a:defRPr/>
            </a:pPr>
            <a:endParaRPr lang="en-US" dirty="0"/>
          </a:p>
        </p:txBody>
      </p:sp>
      <p:sp>
        <p:nvSpPr>
          <p:cNvPr id="4301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301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54FB41-11E6-49F8-AD0D-7937DC7FFAD4}" type="slidenum">
              <a:rPr lang="en-US" altLang="en-US"/>
              <a:pPr eaLnBrk="1" hangingPunct="1"/>
              <a:t>7</a:t>
            </a:fld>
            <a:endParaRPr lang="en-US" altLang="en-US"/>
          </a:p>
        </p:txBody>
      </p:sp>
    </p:spTree>
    <p:extLst>
      <p:ext uri="{BB962C8B-B14F-4D97-AF65-F5344CB8AC3E}">
        <p14:creationId xmlns:p14="http://schemas.microsoft.com/office/powerpoint/2010/main" val="49977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application tells the CCOW-compliant context manager that it wants to set the patient context and provides the context manager with an identifier that indicates the context subject (for example, the medical record number for the patient of interest). The context manager then notifies the other applications that the context has been changed, and each application obtains the patient’s identifier from the context manager.  Each application then adjusts its internal state and data display accordingly.  This all happens in real-time.</a:t>
            </a:r>
          </a:p>
        </p:txBody>
      </p:sp>
      <p:sp>
        <p:nvSpPr>
          <p:cNvPr id="4403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403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B0BC19-AAE7-49B9-B062-7FA090AEF3CC}" type="slidenum">
              <a:rPr lang="en-US" altLang="en-US"/>
              <a:pPr eaLnBrk="1" hangingPunct="1"/>
              <a:t>8</a:t>
            </a:fld>
            <a:endParaRPr lang="en-US" altLang="en-US"/>
          </a:p>
        </p:txBody>
      </p:sp>
    </p:spTree>
    <p:extLst>
      <p:ext uri="{BB962C8B-B14F-4D97-AF65-F5344CB8AC3E}">
        <p14:creationId xmlns:p14="http://schemas.microsoft.com/office/powerpoint/2010/main" val="3163068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value of CCOW connects and interfaces multiple disparate applications, such as, labs, meds, cardiology, scheduling, billing, etc.</a:t>
            </a:r>
          </a:p>
          <a:p>
            <a:endParaRPr lang="en-US" altLang="en-US" dirty="0" smtClean="0"/>
          </a:p>
          <a:p>
            <a:r>
              <a:rPr lang="en-US" altLang="en-US" dirty="0" smtClean="0"/>
              <a:t>CCOW provides easy access to data and tools for a family of users, including physicians, nurses, therapists, administrators, etc.</a:t>
            </a:r>
          </a:p>
          <a:p>
            <a:endParaRPr lang="en-US" altLang="en-US" dirty="0" smtClean="0"/>
          </a:p>
          <a:p>
            <a:r>
              <a:rPr lang="en-US" altLang="en-US" dirty="0" smtClean="0"/>
              <a:t>CCOW enables connectivity from kiosks as well as personal workstations located in hospitals, clinics, offices, homes, etc.</a:t>
            </a:r>
          </a:p>
          <a:p>
            <a:endParaRPr lang="en-US" altLang="en-US" dirty="0" smtClean="0"/>
          </a:p>
          <a:p>
            <a:r>
              <a:rPr lang="en-US" altLang="en-US" dirty="0" smtClean="0"/>
              <a:t>In too many instances, the user has to log on separately to the individual systems and interact independently with each system. CCOW makes these disparate systems appear to be a single system.</a:t>
            </a:r>
          </a:p>
          <a:p>
            <a:endParaRPr lang="en-US" altLang="en-US" dirty="0" smtClean="0"/>
          </a:p>
          <a:p>
            <a:r>
              <a:rPr lang="en-US" altLang="en-US" dirty="0" smtClean="0"/>
              <a:t>It is likely that this standard will be required for many years to come.</a:t>
            </a:r>
          </a:p>
        </p:txBody>
      </p:sp>
      <p:sp>
        <p:nvSpPr>
          <p:cNvPr id="4506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506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0ECFE3B-81C2-4CC2-849A-84049E264C8F}" type="slidenum">
              <a:rPr lang="en-US" altLang="en-US"/>
              <a:pPr eaLnBrk="1" hangingPunct="1"/>
              <a:t>9</a:t>
            </a:fld>
            <a:endParaRPr lang="en-US" altLang="en-US"/>
          </a:p>
        </p:txBody>
      </p:sp>
    </p:spTree>
    <p:extLst>
      <p:ext uri="{BB962C8B-B14F-4D97-AF65-F5344CB8AC3E}">
        <p14:creationId xmlns:p14="http://schemas.microsoft.com/office/powerpoint/2010/main" val="3026340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accessibility.psu.edu/microsoftoffice/powerpoint/"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C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130552"/>
            <a:ext cx="9144000" cy="1298448"/>
          </a:xfrm>
          <a:prstGeom prst="rect">
            <a:avLst/>
          </a:prstGeom>
        </p:spPr>
        <p:txBody>
          <a:bodyPr anchor="t"/>
          <a:lstStyle>
            <a:lvl1pPr algn="ctr">
              <a:defRPr sz="3600" b="0" baseline="0">
                <a:latin typeface="Verdana" pitchFamily="34" charset="0"/>
                <a:ea typeface="Verdana" pitchFamily="34" charset="0"/>
                <a:cs typeface="Verdana" pitchFamily="34" charset="0"/>
              </a:defRPr>
            </a:lvl1pPr>
          </a:lstStyle>
          <a:p>
            <a:r>
              <a:rPr lang="en-US" dirty="0" smtClean="0"/>
              <a:t>Click to edit component title</a:t>
            </a:r>
            <a:endParaRPr lang="en-US" dirty="0"/>
          </a:p>
        </p:txBody>
      </p:sp>
      <p:sp>
        <p:nvSpPr>
          <p:cNvPr id="4" name="Text Placeholder 3"/>
          <p:cNvSpPr>
            <a:spLocks noGrp="1"/>
          </p:cNvSpPr>
          <p:nvPr>
            <p:ph type="body" sz="half" idx="2" hasCustomPrompt="1"/>
          </p:nvPr>
        </p:nvSpPr>
        <p:spPr>
          <a:xfrm>
            <a:off x="1371600" y="3517900"/>
            <a:ext cx="6400800" cy="762000"/>
          </a:xfrm>
          <a:prstGeom prst="rect">
            <a:avLst/>
          </a:prstGeom>
        </p:spPr>
        <p:txBody>
          <a:bodyPr/>
          <a:lstStyle>
            <a:lvl1pPr marL="0" indent="0" algn="ctr">
              <a:buNone/>
              <a:defRPr sz="3200" baseline="0">
                <a:latin typeface="+mj-lt"/>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unit title</a:t>
            </a:r>
          </a:p>
        </p:txBody>
      </p:sp>
      <p:sp>
        <p:nvSpPr>
          <p:cNvPr id="11" name="Text Placeholder 10"/>
          <p:cNvSpPr>
            <a:spLocks noGrp="1"/>
          </p:cNvSpPr>
          <p:nvPr>
            <p:ph type="body" sz="quarter" idx="11" hasCustomPrompt="1"/>
          </p:nvPr>
        </p:nvSpPr>
        <p:spPr>
          <a:xfrm>
            <a:off x="1371600" y="4356100"/>
            <a:ext cx="6400800" cy="609600"/>
          </a:xfrm>
          <a:prstGeom prst="rect">
            <a:avLst/>
          </a:prstGeom>
        </p:spPr>
        <p:txBody>
          <a:bodyPr/>
          <a:lstStyle>
            <a:lvl1pPr algn="ctr">
              <a:buFontTx/>
              <a:buNone/>
              <a:defRPr>
                <a:latin typeface="+mj-lt"/>
                <a:cs typeface="Tahoma" pitchFamily="34" charset="0"/>
              </a:defRPr>
            </a:lvl1pPr>
          </a:lstStyle>
          <a:p>
            <a:pPr lvl="0"/>
            <a:r>
              <a:rPr lang="en-US" dirty="0" smtClean="0"/>
              <a:t>Click to edit lecture title</a:t>
            </a:r>
          </a:p>
        </p:txBody>
      </p:sp>
      <p:sp>
        <p:nvSpPr>
          <p:cNvPr id="16" name="Text Placeholder 15"/>
          <p:cNvSpPr>
            <a:spLocks noGrp="1"/>
          </p:cNvSpPr>
          <p:nvPr>
            <p:ph type="body" sz="quarter" idx="12"/>
          </p:nvPr>
        </p:nvSpPr>
        <p:spPr>
          <a:xfrm>
            <a:off x="685800" y="5232400"/>
            <a:ext cx="7772400" cy="1219200"/>
          </a:xfrm>
          <a:prstGeom prst="rect">
            <a:avLst/>
          </a:prstGeom>
        </p:spPr>
        <p:txBody>
          <a:bodyPr/>
          <a:lstStyle>
            <a:lvl1pPr algn="ctr">
              <a:buNone/>
              <a:defRPr lang="en-US" sz="1200" i="1" dirty="0" smtClean="0">
                <a:ea typeface="Calibri"/>
                <a:cs typeface="Times New Roman"/>
              </a:defRPr>
            </a:lvl1pPr>
          </a:lstStyle>
          <a:p>
            <a:pPr lvl="0"/>
            <a:r>
              <a:rPr lang="en-US" smtClean="0"/>
              <a:t>Edit Master text styles</a:t>
            </a:r>
          </a:p>
        </p:txBody>
      </p:sp>
      <p:pic>
        <p:nvPicPr>
          <p:cNvPr id="3" name="Picture 2" descr="The Office of the National Coordinator (ONC) for Health Information Technology." title="ONC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2288" y="36576"/>
            <a:ext cx="6059424" cy="1487424"/>
          </a:xfrm>
          <a:prstGeom prst="rect">
            <a:avLst/>
          </a:prstGeom>
        </p:spPr>
      </p:pic>
      <p:sp>
        <p:nvSpPr>
          <p:cNvPr id="8" name="Slide Number Placeholder 4"/>
          <p:cNvSpPr>
            <a:spLocks noGrp="1"/>
          </p:cNvSpPr>
          <p:nvPr>
            <p:ph type="sldNum" sz="quarter" idx="4"/>
          </p:nvPr>
        </p:nvSpPr>
        <p:spPr>
          <a:xfrm>
            <a:off x="8509000" y="6263640"/>
            <a:ext cx="419100" cy="548640"/>
          </a:xfrm>
          <a:prstGeom prst="rect">
            <a:avLst/>
          </a:prstGeom>
        </p:spPr>
        <p:txBody>
          <a:bodyPr anchor="ctr"/>
          <a:lstStyle>
            <a:lvl1pPr algn="r">
              <a:defRPr sz="1000">
                <a:solidFill>
                  <a:srgbClr val="898989"/>
                </a:solidFill>
              </a:defRPr>
            </a:lvl1pPr>
          </a:lstStyle>
          <a:p>
            <a:fld id="{2B3F1A15-5B0C-4CF7-9175-FD9082EEAD4C}" type="slidenum">
              <a:rPr lang="en-US" altLang="en-US" smtClean="0"/>
              <a:pPr/>
              <a:t>‹#›</a:t>
            </a:fld>
            <a:endParaRPr lang="en-US" altLang="en-US"/>
          </a:p>
        </p:txBody>
      </p:sp>
    </p:spTree>
    <p:extLst>
      <p:ext uri="{BB962C8B-B14F-4D97-AF65-F5344CB8AC3E}">
        <p14:creationId xmlns:p14="http://schemas.microsoft.com/office/powerpoint/2010/main" val="31490138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NC Attribution_Final_Slide">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44662"/>
          </a:xfrm>
        </p:spPr>
        <p:txBody>
          <a:bodyPr/>
          <a:lstStyle>
            <a:lvl1pPr>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2260600"/>
            <a:ext cx="8229600" cy="3911600"/>
          </a:xfrm>
          <a:prstGeom prst="rect">
            <a:avLst/>
          </a:prstGeom>
        </p:spPr>
        <p:txBody>
          <a:bodyPr anchor="b" anchorCtr="0"/>
          <a:lstStyle>
            <a:lvl1pPr marL="0" indent="0">
              <a:buNone/>
              <a:defRPr sz="3200" i="1">
                <a:latin typeface="+mn-lt"/>
              </a:defRPr>
            </a:lvl1pPr>
            <a:lvl2pPr>
              <a:buSzPct val="85000"/>
              <a:defRPr i="1">
                <a:latin typeface="+mn-lt"/>
              </a:defRPr>
            </a:lvl2pPr>
            <a:lvl3pPr marL="1143000" indent="-228600">
              <a:buSzPct val="80000"/>
              <a:buFont typeface="Courier New" panose="02070309020205020404" pitchFamily="49" charset="0"/>
              <a:buChar char="o"/>
              <a:defRPr i="1">
                <a:latin typeface="+mn-lt"/>
              </a:defRPr>
            </a:lvl3pPr>
            <a:lvl4pPr marL="1600200" indent="-228600">
              <a:buSzPct val="120000"/>
              <a:buFont typeface="Wingdings" panose="05000000000000000000" pitchFamily="2" charset="2"/>
              <a:buChar char="§"/>
              <a:defRPr i="1">
                <a:latin typeface="+mn-lt"/>
              </a:defRPr>
            </a:lvl4pPr>
            <a:lvl5pPr marL="2057400" indent="-228600">
              <a:buSzPct val="70000"/>
              <a:buFont typeface="Wingdings" panose="05000000000000000000" pitchFamily="2" charset="2"/>
              <a:buChar char="q"/>
              <a:defRPr i="1">
                <a:latin typeface="+mn-lt"/>
              </a:defRPr>
            </a:lvl5pPr>
          </a:lstStyle>
          <a:p>
            <a:pPr lvl="0"/>
            <a:r>
              <a:rPr lang="en-US" smtClean="0"/>
              <a:t>Edit Master text styles</a:t>
            </a:r>
          </a:p>
        </p:txBody>
      </p:sp>
      <p:sp>
        <p:nvSpPr>
          <p:cNvPr id="5"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2B3F1A15-5B0C-4CF7-9175-FD9082EEAD4C}" type="slidenum">
              <a:rPr lang="en-US" altLang="en-US" smtClean="0"/>
              <a:pPr/>
              <a:t>‹#›</a:t>
            </a:fld>
            <a:endParaRPr lang="en-US" altLang="en-US"/>
          </a:p>
        </p:txBody>
      </p:sp>
    </p:spTree>
    <p:extLst>
      <p:ext uri="{BB962C8B-B14F-4D97-AF65-F5344CB8AC3E}">
        <p14:creationId xmlns:p14="http://schemas.microsoft.com/office/powerpoint/2010/main" val="7598192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7638"/>
            <a:ext cx="8229600" cy="1143000"/>
          </a:xfrm>
        </p:spPr>
        <p:txBody>
          <a:bodyPr/>
          <a:lstStyle>
            <a:lvl1pPr>
              <a:defRPr sz="2800" b="1" baseline="0">
                <a:solidFill>
                  <a:srgbClr val="FF0000"/>
                </a:solidFill>
              </a:defRPr>
            </a:lvl1pPr>
          </a:lstStyle>
          <a:p>
            <a:r>
              <a:rPr lang="en-US" dirty="0" smtClean="0"/>
              <a:t>DO NOT USE THIS LAYOUT</a:t>
            </a:r>
            <a:br>
              <a:rPr lang="en-US" dirty="0" smtClean="0"/>
            </a:br>
            <a:r>
              <a:rPr lang="en-US" dirty="0" smtClean="0"/>
              <a:t>except to follow its instructions in the Master View</a:t>
            </a:r>
            <a:endParaRPr lang="en-US" dirty="0"/>
          </a:p>
        </p:txBody>
      </p:sp>
      <p:sp>
        <p:nvSpPr>
          <p:cNvPr id="3" name="Slide Number Placeholder 2"/>
          <p:cNvSpPr>
            <a:spLocks noGrp="1"/>
          </p:cNvSpPr>
          <p:nvPr>
            <p:ph type="sldNum" sz="quarter" idx="10"/>
          </p:nvPr>
        </p:nvSpPr>
        <p:spPr/>
        <p:txBody>
          <a:bodyPr/>
          <a:lstStyle/>
          <a:p>
            <a:fld id="{2B3F1A15-5B0C-4CF7-9175-FD9082EEAD4C}" type="slidenum">
              <a:rPr lang="en-US" altLang="en-US" smtClean="0"/>
              <a:pPr/>
              <a:t>‹#›</a:t>
            </a:fld>
            <a:endParaRPr lang="en-US" altLang="en-US"/>
          </a:p>
        </p:txBody>
      </p:sp>
      <p:sp>
        <p:nvSpPr>
          <p:cNvPr id="4" name="TextBox 3"/>
          <p:cNvSpPr txBox="1"/>
          <p:nvPr/>
        </p:nvSpPr>
        <p:spPr>
          <a:xfrm>
            <a:off x="101599" y="1417638"/>
            <a:ext cx="8928101" cy="1015663"/>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Creating</a:t>
            </a:r>
            <a:r>
              <a:rPr lang="en-US" sz="2400" b="1" baseline="0" dirty="0" smtClean="0">
                <a:solidFill>
                  <a:srgbClr val="0070C0"/>
                </a:solidFill>
                <a:latin typeface="Arial" panose="020B0604020202020204" pitchFamily="34" charset="0"/>
                <a:cs typeface="Arial" panose="020B0604020202020204" pitchFamily="34" charset="0"/>
              </a:rPr>
              <a:t> a Custom Layout</a:t>
            </a:r>
          </a:p>
          <a:p>
            <a:r>
              <a:rPr lang="en-US" baseline="0" dirty="0" smtClean="0"/>
              <a:t>Follow the instructions on this slide layout if none of the existing layouts (in the current template) work well for the current slide you would like to create or edit.</a:t>
            </a:r>
            <a:endParaRPr lang="en-US" dirty="0"/>
          </a:p>
        </p:txBody>
      </p:sp>
      <p:sp>
        <p:nvSpPr>
          <p:cNvPr id="6" name="TextBox 5"/>
          <p:cNvSpPr txBox="1"/>
          <p:nvPr/>
        </p:nvSpPr>
        <p:spPr>
          <a:xfrm>
            <a:off x="101600" y="2567642"/>
            <a:ext cx="9144000" cy="3970318"/>
          </a:xfrm>
          <a:prstGeom prst="rect">
            <a:avLst/>
          </a:prstGeom>
          <a:noFill/>
        </p:spPr>
        <p:txBody>
          <a:bodyPr wrap="square" rtlCol="0">
            <a:spAutoFit/>
          </a:bodyPr>
          <a:lstStyle/>
          <a:p>
            <a:pPr lvl="0"/>
            <a:r>
              <a:rPr lang="en-US" dirty="0" smtClean="0"/>
              <a:t>To create a custom new layout, </a:t>
            </a:r>
            <a:r>
              <a:rPr lang="en-US" b="1" dirty="0" smtClean="0"/>
              <a:t>in the Slide Master view </a:t>
            </a:r>
            <a:r>
              <a:rPr lang="en-US" dirty="0" smtClean="0"/>
              <a:t>do the following:</a:t>
            </a:r>
          </a:p>
          <a:p>
            <a:pPr marL="214313" lvl="0" indent="-214313">
              <a:buFont typeface="Arial" panose="020B0604020202020204" pitchFamily="34" charset="0"/>
              <a:buChar char="•"/>
            </a:pPr>
            <a:r>
              <a:rPr lang="en-US" b="1" dirty="0" smtClean="0"/>
              <a:t>DUPLICATE</a:t>
            </a:r>
            <a:r>
              <a:rPr lang="en-US" dirty="0" smtClean="0"/>
              <a:t> an existing layout to create a new layout.</a:t>
            </a:r>
          </a:p>
          <a:p>
            <a:pPr marL="214313" lvl="0" indent="-214313">
              <a:buFont typeface="Arial" panose="020B0604020202020204" pitchFamily="34" charset="0"/>
              <a:buChar char="•"/>
            </a:pPr>
            <a:r>
              <a:rPr lang="en-US" b="1" dirty="0" smtClean="0"/>
              <a:t>RENAME</a:t>
            </a:r>
            <a:r>
              <a:rPr lang="en-US" dirty="0" smtClean="0"/>
              <a:t> the new layout.</a:t>
            </a:r>
          </a:p>
          <a:p>
            <a:pPr marL="214313" lvl="0" indent="-214313">
              <a:buFont typeface="Arial" panose="020B0604020202020204" pitchFamily="34" charset="0"/>
              <a:buChar char="•"/>
            </a:pPr>
            <a:r>
              <a:rPr lang="en-US" b="1" dirty="0" smtClean="0"/>
              <a:t>Insert or Remove as appropriate PLACEHOLDERS </a:t>
            </a:r>
            <a:r>
              <a:rPr lang="en-US" dirty="0" smtClean="0"/>
              <a:t>on your new layout, resizing &amp; formatting as appropriate. </a:t>
            </a:r>
            <a:r>
              <a:rPr lang="en-US" sz="1600" dirty="0" smtClean="0"/>
              <a:t>(Do</a:t>
            </a:r>
            <a:r>
              <a:rPr lang="en-US" sz="1600" baseline="0" dirty="0" smtClean="0"/>
              <a:t> not edit your content in the slide master. All content should be edited in the normal presentation design view.) </a:t>
            </a:r>
            <a:r>
              <a:rPr lang="en-US" b="1" baseline="0" dirty="0" smtClean="0"/>
              <a:t>NEVER REMOVE THE LAYOUT’S TITLE CONTAINER</a:t>
            </a:r>
            <a:r>
              <a:rPr lang="en-US" baseline="0" dirty="0" smtClean="0"/>
              <a:t>. </a:t>
            </a:r>
            <a:r>
              <a:rPr lang="en-US" sz="1600" baseline="0" dirty="0" smtClean="0"/>
              <a:t>(It can be resized or formatted, but never removed.)</a:t>
            </a:r>
            <a:endParaRPr lang="en-US" baseline="0" dirty="0" smtClean="0"/>
          </a:p>
          <a:p>
            <a:pPr marL="214313" lvl="0" indent="-214313">
              <a:buFont typeface="Arial" panose="020B0604020202020204" pitchFamily="34" charset="0"/>
              <a:buChar char="•"/>
            </a:pPr>
            <a:r>
              <a:rPr lang="en-US" dirty="0" smtClean="0"/>
              <a:t>Check the</a:t>
            </a:r>
            <a:r>
              <a:rPr lang="en-US" baseline="0" dirty="0" smtClean="0"/>
              <a:t> </a:t>
            </a:r>
            <a:r>
              <a:rPr lang="en-US" b="1" baseline="0" dirty="0" smtClean="0"/>
              <a:t>READING ORDER </a:t>
            </a:r>
            <a:r>
              <a:rPr lang="en-US" baseline="0" dirty="0" smtClean="0"/>
              <a:t>of your new layout. (</a:t>
            </a:r>
            <a:r>
              <a:rPr lang="en-US" sz="1350" u="sng" kern="1200" dirty="0" smtClean="0">
                <a:solidFill>
                  <a:schemeClr val="tx1"/>
                </a:solidFill>
                <a:effectLst/>
                <a:latin typeface="+mn-lt"/>
                <a:ea typeface="+mn-ea"/>
                <a:cs typeface="+mn-cs"/>
                <a:hlinkClick r:id="rId2"/>
              </a:rPr>
              <a:t>http://accessibility.psu.edu/microsoftoffice/powerpoint/</a:t>
            </a:r>
            <a:r>
              <a:rPr lang="en-US" sz="1350" kern="1200" dirty="0" smtClean="0">
                <a:solidFill>
                  <a:schemeClr val="tx1"/>
                </a:solidFill>
                <a:effectLst/>
                <a:latin typeface="+mn-lt"/>
                <a:ea typeface="+mn-ea"/>
                <a:cs typeface="+mn-cs"/>
              </a:rPr>
              <a:t>) </a:t>
            </a:r>
            <a:r>
              <a:rPr lang="en-US" baseline="0" dirty="0" smtClean="0"/>
              <a:t>Reorder as appropriate so the slide layout’s </a:t>
            </a:r>
            <a:r>
              <a:rPr lang="en-US" b="1" baseline="0" dirty="0" smtClean="0"/>
              <a:t>TITLE is read first</a:t>
            </a:r>
            <a:r>
              <a:rPr lang="en-US" baseline="0" dirty="0" smtClean="0"/>
              <a:t>.</a:t>
            </a:r>
          </a:p>
          <a:p>
            <a:pPr marL="214313" lvl="0" indent="-214313">
              <a:buFont typeface="Arial" panose="020B0604020202020204" pitchFamily="34" charset="0"/>
              <a:buChar char="•"/>
            </a:pPr>
            <a:r>
              <a:rPr lang="en-US" b="1" baseline="0" dirty="0" smtClean="0"/>
              <a:t>SAVE</a:t>
            </a:r>
            <a:r>
              <a:rPr lang="en-US" baseline="0" dirty="0" smtClean="0"/>
              <a:t> your presentation.</a:t>
            </a:r>
          </a:p>
          <a:p>
            <a:pPr marL="214313" lvl="0" indent="-214313">
              <a:buFont typeface="Arial" panose="020B0604020202020204" pitchFamily="34" charset="0"/>
              <a:buChar char="•"/>
            </a:pPr>
            <a:r>
              <a:rPr lang="en-US" b="1" baseline="0" dirty="0" smtClean="0"/>
              <a:t>Close the Master View </a:t>
            </a:r>
            <a:r>
              <a:rPr lang="en-US" b="0" baseline="0" dirty="0" smtClean="0"/>
              <a:t>and return to your normal editing (design) view.</a:t>
            </a:r>
          </a:p>
          <a:p>
            <a:pPr marL="214313" lvl="0" indent="-214313">
              <a:buFont typeface="Arial" panose="020B0604020202020204" pitchFamily="34" charset="0"/>
              <a:buChar char="•"/>
            </a:pPr>
            <a:r>
              <a:rPr lang="en-US" b="1" baseline="0" dirty="0" smtClean="0"/>
              <a:t>Insert a new slide using </a:t>
            </a:r>
            <a:r>
              <a:rPr lang="en-US" b="1" baseline="0" smtClean="0"/>
              <a:t>your custom-named </a:t>
            </a:r>
            <a:r>
              <a:rPr lang="en-US" b="1" baseline="0" dirty="0" smtClean="0"/>
              <a:t>new layout </a:t>
            </a:r>
            <a:r>
              <a:rPr lang="en-US" b="0" baseline="0" dirty="0" smtClean="0"/>
              <a:t>or apply the new layout to an existing slide.</a:t>
            </a:r>
            <a:endParaRPr lang="en-US" dirty="0"/>
          </a:p>
        </p:txBody>
      </p:sp>
    </p:spTree>
    <p:extLst>
      <p:ext uri="{BB962C8B-B14F-4D97-AF65-F5344CB8AC3E}">
        <p14:creationId xmlns:p14="http://schemas.microsoft.com/office/powerpoint/2010/main" val="359490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6" name="Picture 2" descr="ONC logo: Curriculum Development Centers Program, Awardee of The Office of the National Coordinator (ONC) for Health Information Technology.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9250" y="0"/>
            <a:ext cx="3365500"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130552"/>
            <a:ext cx="9144000" cy="1481328"/>
          </a:xfrm>
          <a:prstGeom prst="rect">
            <a:avLst/>
          </a:prstGeom>
        </p:spPr>
        <p:txBody>
          <a:bodyPr anchor="t"/>
          <a:lstStyle>
            <a:lvl1pPr algn="ctr">
              <a:defRPr sz="3800" b="0" baseline="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371600" y="3733800"/>
            <a:ext cx="6400800" cy="762000"/>
          </a:xfrm>
          <a:prstGeom prst="rect">
            <a:avLst/>
          </a:prstGeom>
        </p:spPr>
        <p:txBody>
          <a:bodyPr/>
          <a:lstStyle>
            <a:lvl1pPr marL="0" indent="0" algn="ctr">
              <a:buNone/>
              <a:defRPr sz="3200" baseline="0">
                <a:latin typeface="Tahoma" pitchFamily="34" charset="0"/>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p:nvPr>
        </p:nvSpPr>
        <p:spPr>
          <a:xfrm>
            <a:off x="1371600" y="4648200"/>
            <a:ext cx="6400800" cy="609600"/>
          </a:xfrm>
          <a:prstGeom prst="rect">
            <a:avLst/>
          </a:prstGeom>
        </p:spPr>
        <p:txBody>
          <a:bodyPr/>
          <a:lstStyle>
            <a:lvl1pPr algn="ctr">
              <a:buFontTx/>
              <a:buNone/>
              <a:defRPr>
                <a:latin typeface="Tahoma" pitchFamily="34" charset="0"/>
                <a:cs typeface="Tahoma" pitchFamily="34" charset="0"/>
              </a:defRPr>
            </a:lvl1pPr>
          </a:lstStyle>
          <a:p>
            <a:pPr lvl="0"/>
            <a:r>
              <a:rPr lang="en-US" dirty="0" smtClean="0"/>
              <a:t>Click to edit Master text styles</a:t>
            </a:r>
          </a:p>
        </p:txBody>
      </p:sp>
      <p:sp>
        <p:nvSpPr>
          <p:cNvPr id="16" name="Text Placeholder 15"/>
          <p:cNvSpPr>
            <a:spLocks noGrp="1"/>
          </p:cNvSpPr>
          <p:nvPr>
            <p:ph type="body" sz="quarter" idx="12"/>
          </p:nvPr>
        </p:nvSpPr>
        <p:spPr>
          <a:xfrm>
            <a:off x="914400" y="5562600"/>
            <a:ext cx="7315200" cy="685800"/>
          </a:xfrm>
          <a:prstGeom prst="rect">
            <a:avLst/>
          </a:prstGeom>
        </p:spPr>
        <p:txBody>
          <a:bodyPr/>
          <a:lstStyle>
            <a:lvl1pPr>
              <a:buNone/>
              <a:defRPr lang="en-US" sz="1200" dirty="0" smtClean="0">
                <a:ea typeface="Calibri"/>
                <a:cs typeface="Times New Roman"/>
              </a:defRPr>
            </a:lvl1pPr>
          </a:lstStyle>
          <a:p>
            <a:pPr lvl="0"/>
            <a:r>
              <a:rPr lang="en-US" dirty="0" smtClean="0"/>
              <a:t>Click to edit Master text styles</a:t>
            </a:r>
          </a:p>
        </p:txBody>
      </p:sp>
    </p:spTree>
    <p:extLst>
      <p:ext uri="{BB962C8B-B14F-4D97-AF65-F5344CB8AC3E}">
        <p14:creationId xmlns:p14="http://schemas.microsoft.com/office/powerpoint/2010/main" val="3532056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bjectiv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Text Placeholder 4"/>
          <p:cNvSpPr>
            <a:spLocks noGrp="1"/>
          </p:cNvSpPr>
          <p:nvPr>
            <p:ph type="body" sz="quarter" idx="11"/>
          </p:nvPr>
        </p:nvSpPr>
        <p:spPr>
          <a:xfrm>
            <a:off x="457200" y="1984248"/>
            <a:ext cx="8229600" cy="4215384"/>
          </a:xfrm>
          <a:prstGeom prst="rect">
            <a:avLst/>
          </a:prstGeom>
        </p:spPr>
        <p:txBody>
          <a:bodyPr/>
          <a:lstStyle>
            <a:lvl1pPr>
              <a:defRPr baseline="0"/>
            </a:lvl1pPr>
          </a:lstStyle>
          <a:p>
            <a:pPr lvl="0"/>
            <a:r>
              <a:rPr lang="en-US" dirty="0" smtClean="0"/>
              <a:t>Click to edit Master text styles</a:t>
            </a:r>
          </a:p>
          <a:p>
            <a:pPr lvl="1"/>
            <a:r>
              <a:rPr lang="en-US" dirty="0" smtClean="0"/>
              <a:t>Second level</a:t>
            </a:r>
          </a:p>
        </p:txBody>
      </p:sp>
      <p:sp>
        <p:nvSpPr>
          <p:cNvPr id="4" name="Slide Number Placeholder 2"/>
          <p:cNvSpPr>
            <a:spLocks noGrp="1"/>
          </p:cNvSpPr>
          <p:nvPr>
            <p:ph type="sldNum" sz="quarter" idx="12"/>
          </p:nvPr>
        </p:nvSpPr>
        <p:spPr>
          <a:xfrm>
            <a:off x="6858000" y="6356350"/>
            <a:ext cx="1828800" cy="365125"/>
          </a:xfrm>
        </p:spPr>
        <p:txBody>
          <a:bodyPr/>
          <a:lstStyle>
            <a:lvl1pPr>
              <a:defRPr/>
            </a:lvl1pPr>
          </a:lstStyle>
          <a:p>
            <a:fld id="{6CD8B1C6-525C-43F3-986D-054E9DBE17DF}" type="slidenum">
              <a:rPr lang="en-US" altLang="en-US"/>
              <a:pPr/>
              <a:t>‹#›</a:t>
            </a:fld>
            <a:endParaRPr lang="en-US" altLang="en-US"/>
          </a:p>
        </p:txBody>
      </p:sp>
      <p:sp>
        <p:nvSpPr>
          <p:cNvPr id="5" name="Date Placeholder 4"/>
          <p:cNvSpPr>
            <a:spLocks noGrp="1"/>
          </p:cNvSpPr>
          <p:nvPr>
            <p:ph type="dt" sz="half" idx="13"/>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r>
              <a:rPr lang="en-US" smtClean="0"/>
              <a:t>Health IT Workforce Curriculum                      Version 3.0/Spring 2012</a:t>
            </a:r>
            <a:endParaRPr lang="en-US"/>
          </a:p>
        </p:txBody>
      </p:sp>
      <p:sp>
        <p:nvSpPr>
          <p:cNvPr id="6" name="Footer Placeholder 5"/>
          <p:cNvSpPr>
            <a:spLocks noGrp="1"/>
          </p:cNvSpPr>
          <p:nvPr>
            <p:ph type="ftr" sz="quarter" idx="14"/>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r>
              <a:rPr lang="en-US"/>
              <a:t>Networking and Health Information Exchange                                                       Supporting Standards for EHR Application                                                                              Lecture d</a:t>
            </a:r>
          </a:p>
        </p:txBody>
      </p:sp>
    </p:spTree>
    <p:extLst>
      <p:ext uri="{BB962C8B-B14F-4D97-AF65-F5344CB8AC3E}">
        <p14:creationId xmlns:p14="http://schemas.microsoft.com/office/powerpoint/2010/main" val="3784216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e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1984248"/>
            <a:ext cx="8229600" cy="420624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5"/>
          </p:nvPr>
        </p:nvSpPr>
        <p:spPr>
          <a:xfrm>
            <a:off x="6858000" y="6356350"/>
            <a:ext cx="1828800" cy="365125"/>
          </a:xfrm>
        </p:spPr>
        <p:txBody>
          <a:bodyPr/>
          <a:lstStyle>
            <a:lvl1pPr>
              <a:defRPr/>
            </a:lvl1pPr>
          </a:lstStyle>
          <a:p>
            <a:fld id="{8DD75598-905E-4770-AAF0-BF0AA7BD3185}" type="slidenum">
              <a:rPr lang="en-US" altLang="en-US"/>
              <a:pPr/>
              <a:t>‹#›</a:t>
            </a:fld>
            <a:endParaRPr lang="en-US" altLang="en-US"/>
          </a:p>
        </p:txBody>
      </p:sp>
      <p:sp>
        <p:nvSpPr>
          <p:cNvPr id="5" name="Date Placeholder 4"/>
          <p:cNvSpPr>
            <a:spLocks noGrp="1"/>
          </p:cNvSpPr>
          <p:nvPr>
            <p:ph type="dt" sz="half" idx="16"/>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r>
              <a:rPr lang="en-US" smtClean="0"/>
              <a:t>Health IT Workforce Curriculum                      Version 3.0/Spring 2012</a:t>
            </a:r>
            <a:endParaRPr lang="en-US"/>
          </a:p>
        </p:txBody>
      </p:sp>
      <p:sp>
        <p:nvSpPr>
          <p:cNvPr id="6" name="Footer Placeholder 5"/>
          <p:cNvSpPr>
            <a:spLocks noGrp="1"/>
          </p:cNvSpPr>
          <p:nvPr>
            <p:ph type="ftr" sz="quarter" idx="17"/>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r>
              <a:rPr lang="en-US"/>
              <a:t>Networking and Health Information Exchange                                                       Supporting Standards for EHR Application                                                                              Lecture d</a:t>
            </a:r>
          </a:p>
        </p:txBody>
      </p:sp>
    </p:spTree>
    <p:extLst>
      <p:ext uri="{BB962C8B-B14F-4D97-AF65-F5344CB8AC3E}">
        <p14:creationId xmlns:p14="http://schemas.microsoft.com/office/powerpoint/2010/main" val="1825736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Picture Placeholder 7"/>
          <p:cNvSpPr>
            <a:spLocks noGrp="1"/>
          </p:cNvSpPr>
          <p:nvPr>
            <p:ph type="pic" sz="quarter" idx="14"/>
          </p:nvPr>
        </p:nvSpPr>
        <p:spPr>
          <a:xfrm>
            <a:off x="457200" y="1600200"/>
            <a:ext cx="8229600" cy="3886200"/>
          </a:xfrm>
          <a:prstGeom prst="rect">
            <a:avLst/>
          </a:prstGeom>
        </p:spPr>
        <p:txBody>
          <a:bodyPr/>
          <a:lstStyle/>
          <a:p>
            <a:pPr lvl="0"/>
            <a:r>
              <a:rPr lang="en-US" noProof="0" dirty="0" smtClean="0"/>
              <a:t>Click icon to add picture</a:t>
            </a:r>
            <a:endParaRPr lang="en-US" noProof="0" dirty="0"/>
          </a:p>
        </p:txBody>
      </p:sp>
      <p:sp>
        <p:nvSpPr>
          <p:cNvPr id="9" name="Text Placeholder 9"/>
          <p:cNvSpPr>
            <a:spLocks noGrp="1"/>
          </p:cNvSpPr>
          <p:nvPr>
            <p:ph type="body" sz="quarter" idx="15"/>
          </p:nvPr>
        </p:nvSpPr>
        <p:spPr>
          <a:xfrm>
            <a:off x="457200" y="5562600"/>
            <a:ext cx="8229600" cy="685800"/>
          </a:xfrm>
          <a:prstGeom prst="rect">
            <a:avLst/>
          </a:prstGeom>
        </p:spPr>
        <p:txBody>
          <a:bodyPr/>
          <a:lstStyle>
            <a:lvl1pPr marL="0" indent="0">
              <a:buNone/>
              <a:defRPr sz="1000">
                <a:latin typeface="Arial" pitchFamily="34" charset="0"/>
                <a:cs typeface="Arial" pitchFamily="34" charset="0"/>
              </a:defRPr>
            </a:lvl1pPr>
          </a:lstStyle>
          <a:p>
            <a:pPr lvl="0"/>
            <a:r>
              <a:rPr lang="en-US" dirty="0" smtClean="0"/>
              <a:t>Click to edit Master text styles</a:t>
            </a:r>
          </a:p>
        </p:txBody>
      </p:sp>
      <p:sp>
        <p:nvSpPr>
          <p:cNvPr id="5" name="Slide Number Placeholder 2"/>
          <p:cNvSpPr>
            <a:spLocks noGrp="1"/>
          </p:cNvSpPr>
          <p:nvPr>
            <p:ph type="sldNum" sz="quarter" idx="16"/>
          </p:nvPr>
        </p:nvSpPr>
        <p:spPr>
          <a:xfrm>
            <a:off x="6858000" y="6356350"/>
            <a:ext cx="1828800" cy="365125"/>
          </a:xfrm>
        </p:spPr>
        <p:txBody>
          <a:bodyPr/>
          <a:lstStyle>
            <a:lvl1pPr>
              <a:defRPr/>
            </a:lvl1pPr>
          </a:lstStyle>
          <a:p>
            <a:fld id="{E40EC44E-ABF4-4E71-A7C3-5E6A93055F38}" type="slidenum">
              <a:rPr lang="en-US" altLang="en-US"/>
              <a:pPr/>
              <a:t>‹#›</a:t>
            </a:fld>
            <a:endParaRPr lang="en-US" altLang="en-US"/>
          </a:p>
        </p:txBody>
      </p:sp>
      <p:sp>
        <p:nvSpPr>
          <p:cNvPr id="6" name="Date Placeholder 4"/>
          <p:cNvSpPr>
            <a:spLocks noGrp="1"/>
          </p:cNvSpPr>
          <p:nvPr>
            <p:ph type="dt" sz="half" idx="17"/>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r>
              <a:rPr lang="en-US" smtClean="0"/>
              <a:t>Health IT Workforce Curriculum                      Version 3.0/Spring 2012</a:t>
            </a:r>
            <a:endParaRPr lang="en-US"/>
          </a:p>
        </p:txBody>
      </p:sp>
      <p:sp>
        <p:nvSpPr>
          <p:cNvPr id="7" name="Footer Placeholder 5"/>
          <p:cNvSpPr>
            <a:spLocks noGrp="1"/>
          </p:cNvSpPr>
          <p:nvPr>
            <p:ph type="ftr" sz="quarter" idx="18"/>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r>
              <a:rPr lang="en-US"/>
              <a:t>Networking and Health Information Exchange                                                       Supporting Standards for EHR Application                                                                              Lecture d</a:t>
            </a:r>
          </a:p>
        </p:txBody>
      </p:sp>
    </p:spTree>
    <p:extLst>
      <p:ext uri="{BB962C8B-B14F-4D97-AF65-F5344CB8AC3E}">
        <p14:creationId xmlns:p14="http://schemas.microsoft.com/office/powerpoint/2010/main" val="166942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5" name="Chart Placeholder 4"/>
          <p:cNvSpPr>
            <a:spLocks noGrp="1"/>
          </p:cNvSpPr>
          <p:nvPr>
            <p:ph type="chart" sz="quarter" idx="14"/>
          </p:nvPr>
        </p:nvSpPr>
        <p:spPr>
          <a:xfrm>
            <a:off x="457200" y="1752600"/>
            <a:ext cx="8229600" cy="3733800"/>
          </a:xfrm>
          <a:prstGeom prst="rect">
            <a:avLst/>
          </a:prstGeom>
        </p:spPr>
        <p:txBody>
          <a:bodyPr/>
          <a:lstStyle>
            <a:lvl1pPr>
              <a:defRPr sz="2400"/>
            </a:lvl1pPr>
          </a:lstStyle>
          <a:p>
            <a:pPr lvl="0"/>
            <a:r>
              <a:rPr lang="en-US" noProof="0" dirty="0" smtClean="0"/>
              <a:t>Click icon to add chart</a:t>
            </a:r>
            <a:endParaRPr lang="en-US" noProof="0" dirty="0"/>
          </a:p>
        </p:txBody>
      </p:sp>
      <p:sp>
        <p:nvSpPr>
          <p:cNvPr id="8" name="Text Placeholder 9"/>
          <p:cNvSpPr>
            <a:spLocks noGrp="1"/>
          </p:cNvSpPr>
          <p:nvPr>
            <p:ph type="body" sz="quarter" idx="15"/>
          </p:nvPr>
        </p:nvSpPr>
        <p:spPr>
          <a:xfrm>
            <a:off x="457200" y="5562600"/>
            <a:ext cx="8229600" cy="685800"/>
          </a:xfrm>
          <a:prstGeom prst="rect">
            <a:avLst/>
          </a:prstGeom>
        </p:spPr>
        <p:txBody>
          <a:bodyPr/>
          <a:lstStyle>
            <a:lvl1pPr marL="0" indent="0">
              <a:buNone/>
              <a:defRPr sz="1000">
                <a:latin typeface="Arial" pitchFamily="34" charset="0"/>
                <a:cs typeface="Arial" pitchFamily="34" charset="0"/>
              </a:defRPr>
            </a:lvl1pPr>
          </a:lstStyle>
          <a:p>
            <a:pPr lvl="0"/>
            <a:r>
              <a:rPr lang="en-US" dirty="0" smtClean="0"/>
              <a:t>Click to edit Master text styles</a:t>
            </a:r>
          </a:p>
        </p:txBody>
      </p:sp>
      <p:sp>
        <p:nvSpPr>
          <p:cNvPr id="6" name="Slide Number Placeholder 2"/>
          <p:cNvSpPr>
            <a:spLocks noGrp="1"/>
          </p:cNvSpPr>
          <p:nvPr>
            <p:ph type="sldNum" sz="quarter" idx="16"/>
          </p:nvPr>
        </p:nvSpPr>
        <p:spPr>
          <a:xfrm>
            <a:off x="6858000" y="6356350"/>
            <a:ext cx="1828800" cy="365125"/>
          </a:xfrm>
        </p:spPr>
        <p:txBody>
          <a:bodyPr/>
          <a:lstStyle>
            <a:lvl1pPr>
              <a:defRPr/>
            </a:lvl1pPr>
          </a:lstStyle>
          <a:p>
            <a:fld id="{F0F07384-882F-4901-A3D0-BF09FF70DED4}" type="slidenum">
              <a:rPr lang="en-US" altLang="en-US"/>
              <a:pPr/>
              <a:t>‹#›</a:t>
            </a:fld>
            <a:endParaRPr lang="en-US" altLang="en-US"/>
          </a:p>
        </p:txBody>
      </p:sp>
      <p:sp>
        <p:nvSpPr>
          <p:cNvPr id="7" name="Date Placeholder 4"/>
          <p:cNvSpPr>
            <a:spLocks noGrp="1"/>
          </p:cNvSpPr>
          <p:nvPr>
            <p:ph type="dt" sz="half" idx="17"/>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r>
              <a:rPr lang="en-US" smtClean="0"/>
              <a:t>Health IT Workforce Curriculum                      Version 3.0/Spring 2012</a:t>
            </a:r>
            <a:endParaRPr lang="en-US"/>
          </a:p>
        </p:txBody>
      </p:sp>
      <p:sp>
        <p:nvSpPr>
          <p:cNvPr id="9" name="Footer Placeholder 5"/>
          <p:cNvSpPr>
            <a:spLocks noGrp="1"/>
          </p:cNvSpPr>
          <p:nvPr>
            <p:ph type="ftr" sz="quarter" idx="18"/>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r>
              <a:rPr lang="en-US"/>
              <a:t>Networking and Health Information Exchange                                                       Supporting Standards for EHR Application                                                                              Lecture d</a:t>
            </a:r>
          </a:p>
        </p:txBody>
      </p:sp>
    </p:spTree>
    <p:extLst>
      <p:ext uri="{BB962C8B-B14F-4D97-AF65-F5344CB8AC3E}">
        <p14:creationId xmlns:p14="http://schemas.microsoft.com/office/powerpoint/2010/main" val="580191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Text Placeholder 12"/>
          <p:cNvSpPr>
            <a:spLocks noGrp="1"/>
          </p:cNvSpPr>
          <p:nvPr>
            <p:ph type="body" sz="quarter" idx="16"/>
          </p:nvPr>
        </p:nvSpPr>
        <p:spPr>
          <a:xfrm>
            <a:off x="457200" y="1600200"/>
            <a:ext cx="8229600" cy="1371600"/>
          </a:xfrm>
          <a:prstGeom prst="rect">
            <a:avLst/>
          </a:prstGeom>
        </p:spPr>
        <p:txBody>
          <a:bodyPr/>
          <a:lstStyle>
            <a:lvl1pPr>
              <a:buNone/>
              <a:defRPr sz="1200" b="1">
                <a:latin typeface="Arial" pitchFamily="34" charset="0"/>
                <a:cs typeface="Arial" pitchFamily="34" charset="0"/>
              </a:defRPr>
            </a:lvl1pPr>
            <a:lvl2pPr marL="274320">
              <a:buFont typeface="Arial" pitchFamily="34" charset="0"/>
              <a:buChar char="•"/>
              <a:defRPr sz="1200">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
        <p:nvSpPr>
          <p:cNvPr id="9" name="Text Placeholder 12"/>
          <p:cNvSpPr>
            <a:spLocks noGrp="1"/>
          </p:cNvSpPr>
          <p:nvPr>
            <p:ph type="body" sz="quarter" idx="20"/>
          </p:nvPr>
        </p:nvSpPr>
        <p:spPr>
          <a:xfrm>
            <a:off x="457200" y="3048000"/>
            <a:ext cx="8229600" cy="1371600"/>
          </a:xfrm>
          <a:prstGeom prst="rect">
            <a:avLst/>
          </a:prstGeom>
        </p:spPr>
        <p:txBody>
          <a:bodyPr/>
          <a:lstStyle>
            <a:lvl1pPr>
              <a:buNone/>
              <a:defRPr sz="1200" b="1" baseline="0">
                <a:latin typeface="Arial" pitchFamily="34" charset="0"/>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200" smtClean="0"/>
            </a:lvl2pPr>
          </a:lstStyle>
          <a:p>
            <a:pPr lvl="0"/>
            <a:r>
              <a:rPr lang="en-US" dirty="0" smtClean="0"/>
              <a:t>Click to edit Master text styles</a:t>
            </a:r>
          </a:p>
          <a:p>
            <a:pPr lvl="1"/>
            <a:r>
              <a:rPr lang="en-US" dirty="0" smtClean="0"/>
              <a:t>Second level</a:t>
            </a:r>
          </a:p>
        </p:txBody>
      </p:sp>
      <p:sp>
        <p:nvSpPr>
          <p:cNvPr id="10" name="Text Placeholder 12"/>
          <p:cNvSpPr>
            <a:spLocks noGrp="1"/>
          </p:cNvSpPr>
          <p:nvPr>
            <p:ph type="body" sz="quarter" idx="21"/>
          </p:nvPr>
        </p:nvSpPr>
        <p:spPr>
          <a:xfrm>
            <a:off x="457200" y="4572000"/>
            <a:ext cx="8229600" cy="1371600"/>
          </a:xfrm>
          <a:prstGeom prst="rect">
            <a:avLst/>
          </a:prstGeom>
        </p:spPr>
        <p:txBody>
          <a:bodyPr/>
          <a:lstStyle>
            <a:lvl1pPr>
              <a:buNone/>
              <a:defRPr sz="1200" b="1">
                <a:latin typeface="Arial" pitchFamily="34" charset="0"/>
                <a:cs typeface="Arial" pitchFamily="34" charset="0"/>
              </a:defRPr>
            </a:lvl1pPr>
            <a:lvl2pPr marL="274320">
              <a:buFont typeface="Arial" pitchFamily="34" charset="0"/>
              <a:buNone/>
              <a:defRPr lang="en-US" sz="1200" smtClean="0"/>
            </a:lvl2pPr>
          </a:lstStyle>
          <a:p>
            <a:pPr lvl="0"/>
            <a:r>
              <a:rPr lang="en-US" dirty="0" smtClean="0"/>
              <a:t>Click to edit Master text styles</a:t>
            </a:r>
          </a:p>
          <a:p>
            <a:pPr lvl="1"/>
            <a:r>
              <a:rPr lang="en-US" dirty="0" smtClean="0"/>
              <a:t>Second level</a:t>
            </a:r>
          </a:p>
        </p:txBody>
      </p:sp>
      <p:sp>
        <p:nvSpPr>
          <p:cNvPr id="6" name="Slide Number Placeholder 2"/>
          <p:cNvSpPr>
            <a:spLocks noGrp="1"/>
          </p:cNvSpPr>
          <p:nvPr>
            <p:ph type="sldNum" sz="quarter" idx="22"/>
          </p:nvPr>
        </p:nvSpPr>
        <p:spPr>
          <a:xfrm>
            <a:off x="6858000" y="6356350"/>
            <a:ext cx="1828800" cy="365125"/>
          </a:xfrm>
        </p:spPr>
        <p:txBody>
          <a:bodyPr/>
          <a:lstStyle>
            <a:lvl1pPr>
              <a:defRPr/>
            </a:lvl1pPr>
          </a:lstStyle>
          <a:p>
            <a:fld id="{ADA27B18-F91A-4C0E-81E5-24000877A37E}" type="slidenum">
              <a:rPr lang="en-US" altLang="en-US"/>
              <a:pPr/>
              <a:t>‹#›</a:t>
            </a:fld>
            <a:endParaRPr lang="en-US" altLang="en-US"/>
          </a:p>
        </p:txBody>
      </p:sp>
      <p:sp>
        <p:nvSpPr>
          <p:cNvPr id="7" name="Date Placeholder 4"/>
          <p:cNvSpPr>
            <a:spLocks noGrp="1"/>
          </p:cNvSpPr>
          <p:nvPr>
            <p:ph type="dt" sz="half" idx="23"/>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r>
              <a:rPr lang="en-US" smtClean="0"/>
              <a:t>Health IT Workforce Curriculum                      Version 3.0/Spring 2012</a:t>
            </a:r>
            <a:endParaRPr lang="en-US"/>
          </a:p>
        </p:txBody>
      </p:sp>
      <p:sp>
        <p:nvSpPr>
          <p:cNvPr id="11" name="Footer Placeholder 5"/>
          <p:cNvSpPr>
            <a:spLocks noGrp="1"/>
          </p:cNvSpPr>
          <p:nvPr>
            <p:ph type="ftr" sz="quarter" idx="24"/>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r>
              <a:rPr lang="en-US"/>
              <a:t>Networking and Health Information Exchange                                                       Supporting Standards for EHR Application                                                                              Lecture d</a:t>
            </a:r>
          </a:p>
        </p:txBody>
      </p:sp>
    </p:spTree>
    <p:extLst>
      <p:ext uri="{BB962C8B-B14F-4D97-AF65-F5344CB8AC3E}">
        <p14:creationId xmlns:p14="http://schemas.microsoft.com/office/powerpoint/2010/main" val="1968475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by Side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Text Placeholder 4"/>
          <p:cNvSpPr>
            <a:spLocks noGrp="1"/>
          </p:cNvSpPr>
          <p:nvPr>
            <p:ph type="body" sz="quarter" idx="11"/>
          </p:nvPr>
        </p:nvSpPr>
        <p:spPr>
          <a:xfrm>
            <a:off x="457200" y="1984248"/>
            <a:ext cx="3962400" cy="4264152"/>
          </a:xfrm>
          <a:prstGeom prst="rect">
            <a:avLst/>
          </a:prstGeom>
        </p:spPr>
        <p:txBody>
          <a:bodyPr/>
          <a:lstStyle>
            <a:lvl1pPr>
              <a:defRPr sz="2800" baseline="0"/>
            </a:lvl1pPr>
            <a:lvl2pPr>
              <a:defRPr sz="1800"/>
            </a:lvl2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5"/>
          </p:nvPr>
        </p:nvSpPr>
        <p:spPr>
          <a:xfrm>
            <a:off x="4648200" y="1981200"/>
            <a:ext cx="3962400" cy="4264152"/>
          </a:xfrm>
          <a:prstGeom prst="rect">
            <a:avLst/>
          </a:prstGeom>
        </p:spPr>
        <p:txBody>
          <a:bodyPr/>
          <a:lstStyle>
            <a:lvl1pPr>
              <a:defRPr sz="2800" baseline="0"/>
            </a:lvl1pPr>
            <a:lvl2pPr>
              <a:defRPr sz="1800"/>
            </a:lvl2pPr>
          </a:lstStyle>
          <a:p>
            <a:pPr lvl="0"/>
            <a:r>
              <a:rPr lang="en-US" dirty="0" smtClean="0"/>
              <a:t>Click to edit Master text styles</a:t>
            </a:r>
          </a:p>
          <a:p>
            <a:pPr lvl="1"/>
            <a:r>
              <a:rPr lang="en-US" dirty="0" smtClean="0"/>
              <a:t>Second level</a:t>
            </a:r>
          </a:p>
        </p:txBody>
      </p:sp>
      <p:sp>
        <p:nvSpPr>
          <p:cNvPr id="5" name="Slide Number Placeholder 2"/>
          <p:cNvSpPr>
            <a:spLocks noGrp="1"/>
          </p:cNvSpPr>
          <p:nvPr>
            <p:ph type="sldNum" sz="quarter" idx="16"/>
          </p:nvPr>
        </p:nvSpPr>
        <p:spPr>
          <a:xfrm>
            <a:off x="6858000" y="6356350"/>
            <a:ext cx="1828800" cy="365125"/>
          </a:xfrm>
        </p:spPr>
        <p:txBody>
          <a:bodyPr/>
          <a:lstStyle>
            <a:lvl1pPr>
              <a:defRPr/>
            </a:lvl1pPr>
          </a:lstStyle>
          <a:p>
            <a:fld id="{026E4E99-EB29-4BFE-931C-1ABA849F39FD}" type="slidenum">
              <a:rPr lang="en-US" altLang="en-US"/>
              <a:pPr/>
              <a:t>‹#›</a:t>
            </a:fld>
            <a:endParaRPr lang="en-US" altLang="en-US"/>
          </a:p>
        </p:txBody>
      </p:sp>
      <p:sp>
        <p:nvSpPr>
          <p:cNvPr id="6" name="Date Placeholder 4"/>
          <p:cNvSpPr>
            <a:spLocks noGrp="1"/>
          </p:cNvSpPr>
          <p:nvPr>
            <p:ph type="dt" sz="half" idx="17"/>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r>
              <a:rPr lang="en-US" smtClean="0"/>
              <a:t>Health IT Workforce Curriculum                      Version 3.0/Spring 2012</a:t>
            </a:r>
            <a:endParaRPr lang="en-US"/>
          </a:p>
        </p:txBody>
      </p:sp>
      <p:sp>
        <p:nvSpPr>
          <p:cNvPr id="9" name="Footer Placeholder 5"/>
          <p:cNvSpPr>
            <a:spLocks noGrp="1"/>
          </p:cNvSpPr>
          <p:nvPr>
            <p:ph type="ftr" sz="quarter" idx="18"/>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r>
              <a:rPr lang="en-US"/>
              <a:t>Networking and Health Information Exchange                                                       Supporting Standards for EHR Application                                                                              Lecture d</a:t>
            </a:r>
          </a:p>
        </p:txBody>
      </p:sp>
    </p:spTree>
    <p:extLst>
      <p:ext uri="{BB962C8B-B14F-4D97-AF65-F5344CB8AC3E}">
        <p14:creationId xmlns:p14="http://schemas.microsoft.com/office/powerpoint/2010/main" val="1854554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 by Side with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1984248"/>
            <a:ext cx="4114800" cy="420624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7"/>
          <p:cNvSpPr>
            <a:spLocks noGrp="1"/>
          </p:cNvSpPr>
          <p:nvPr>
            <p:ph sz="quarter" idx="18"/>
          </p:nvPr>
        </p:nvSpPr>
        <p:spPr>
          <a:xfrm>
            <a:off x="4572000" y="1981200"/>
            <a:ext cx="4114800" cy="4206240"/>
          </a:xfrm>
          <a:prstGeom prst="rect">
            <a:avLst/>
          </a:prstGeo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2"/>
          <p:cNvSpPr>
            <a:spLocks noGrp="1"/>
          </p:cNvSpPr>
          <p:nvPr>
            <p:ph type="sldNum" sz="quarter" idx="19"/>
          </p:nvPr>
        </p:nvSpPr>
        <p:spPr>
          <a:xfrm>
            <a:off x="6858000" y="6356350"/>
            <a:ext cx="1828800" cy="365125"/>
          </a:xfrm>
        </p:spPr>
        <p:txBody>
          <a:bodyPr/>
          <a:lstStyle>
            <a:lvl1pPr>
              <a:defRPr/>
            </a:lvl1pPr>
          </a:lstStyle>
          <a:p>
            <a:fld id="{46B276F6-6D0B-438F-A0D7-597A704C2EF3}" type="slidenum">
              <a:rPr lang="en-US" altLang="en-US"/>
              <a:pPr/>
              <a:t>‹#›</a:t>
            </a:fld>
            <a:endParaRPr lang="en-US" altLang="en-US"/>
          </a:p>
        </p:txBody>
      </p:sp>
      <p:sp>
        <p:nvSpPr>
          <p:cNvPr id="6" name="Date Placeholder 4"/>
          <p:cNvSpPr>
            <a:spLocks noGrp="1"/>
          </p:cNvSpPr>
          <p:nvPr>
            <p:ph type="dt" sz="half" idx="20"/>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r>
              <a:rPr lang="en-US" smtClean="0"/>
              <a:t>Health IT Workforce Curriculum                      Version 3.0/Spring 2012</a:t>
            </a:r>
            <a:endParaRPr lang="en-US"/>
          </a:p>
        </p:txBody>
      </p:sp>
      <p:sp>
        <p:nvSpPr>
          <p:cNvPr id="9" name="Footer Placeholder 5"/>
          <p:cNvSpPr>
            <a:spLocks noGrp="1"/>
          </p:cNvSpPr>
          <p:nvPr>
            <p:ph type="ftr" sz="quarter" idx="21"/>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r>
              <a:rPr lang="en-US"/>
              <a:t>Networking and Health Information Exchange                                                       Supporting Standards for EHR Application                                                                              Lecture d</a:t>
            </a:r>
          </a:p>
        </p:txBody>
      </p:sp>
    </p:spTree>
    <p:extLst>
      <p:ext uri="{BB962C8B-B14F-4D97-AF65-F5344CB8AC3E}">
        <p14:creationId xmlns:p14="http://schemas.microsoft.com/office/powerpoint/2010/main" val="3658103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NC Lectur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2B3F1A15-5B0C-4CF7-9175-FD9082EEAD4C}" type="slidenum">
              <a:rPr lang="en-US" altLang="en-US" smtClean="0"/>
              <a:pPr/>
              <a:t>‹#›</a:t>
            </a:fld>
            <a:endParaRPr lang="en-US" altLang="en-US"/>
          </a:p>
        </p:txBody>
      </p:sp>
    </p:spTree>
    <p:extLst>
      <p:ext uri="{BB962C8B-B14F-4D97-AF65-F5344CB8AC3E}">
        <p14:creationId xmlns:p14="http://schemas.microsoft.com/office/powerpoint/2010/main" val="407565772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Table Placeholder 7"/>
          <p:cNvSpPr>
            <a:spLocks noGrp="1"/>
          </p:cNvSpPr>
          <p:nvPr>
            <p:ph type="tbl" sz="quarter" idx="14"/>
          </p:nvPr>
        </p:nvSpPr>
        <p:spPr>
          <a:xfrm>
            <a:off x="457200" y="1752600"/>
            <a:ext cx="8229600" cy="3657600"/>
          </a:xfrm>
          <a:prstGeom prst="rect">
            <a:avLst/>
          </a:prstGeom>
        </p:spPr>
        <p:txBody>
          <a:bodyPr/>
          <a:lstStyle/>
          <a:p>
            <a:pPr lvl="0"/>
            <a:r>
              <a:rPr lang="en-US" noProof="0" dirty="0" smtClean="0"/>
              <a:t>Click icon to add table</a:t>
            </a:r>
            <a:endParaRPr lang="en-US" noProof="0" dirty="0"/>
          </a:p>
        </p:txBody>
      </p:sp>
      <p:sp>
        <p:nvSpPr>
          <p:cNvPr id="9" name="Text Placeholder 9"/>
          <p:cNvSpPr>
            <a:spLocks noGrp="1"/>
          </p:cNvSpPr>
          <p:nvPr>
            <p:ph type="body" sz="quarter" idx="15"/>
          </p:nvPr>
        </p:nvSpPr>
        <p:spPr>
          <a:xfrm>
            <a:off x="457200" y="5486400"/>
            <a:ext cx="8229600" cy="685800"/>
          </a:xfrm>
          <a:prstGeom prst="rect">
            <a:avLst/>
          </a:prstGeom>
        </p:spPr>
        <p:txBody>
          <a:bodyPr/>
          <a:lstStyle>
            <a:lvl1pPr marL="0" indent="0">
              <a:buNone/>
              <a:defRPr sz="1000">
                <a:latin typeface="Arial" pitchFamily="34" charset="0"/>
                <a:cs typeface="Arial" pitchFamily="34" charset="0"/>
              </a:defRPr>
            </a:lvl1pPr>
          </a:lstStyle>
          <a:p>
            <a:pPr lvl="0"/>
            <a:r>
              <a:rPr lang="en-US" dirty="0" smtClean="0"/>
              <a:t>Click to edit Master text styles</a:t>
            </a:r>
          </a:p>
        </p:txBody>
      </p:sp>
      <p:sp>
        <p:nvSpPr>
          <p:cNvPr id="5" name="Slide Number Placeholder 2"/>
          <p:cNvSpPr>
            <a:spLocks noGrp="1"/>
          </p:cNvSpPr>
          <p:nvPr>
            <p:ph type="sldNum" sz="quarter" idx="16"/>
          </p:nvPr>
        </p:nvSpPr>
        <p:spPr>
          <a:xfrm>
            <a:off x="6858000" y="6356350"/>
            <a:ext cx="1828800" cy="365125"/>
          </a:xfrm>
        </p:spPr>
        <p:txBody>
          <a:bodyPr/>
          <a:lstStyle>
            <a:lvl1pPr>
              <a:defRPr/>
            </a:lvl1pPr>
          </a:lstStyle>
          <a:p>
            <a:fld id="{56D6D4AA-D0E3-462D-9D23-04FCA79E5AC7}" type="slidenum">
              <a:rPr lang="en-US" altLang="en-US"/>
              <a:pPr/>
              <a:t>‹#›</a:t>
            </a:fld>
            <a:endParaRPr lang="en-US" altLang="en-US"/>
          </a:p>
        </p:txBody>
      </p:sp>
      <p:sp>
        <p:nvSpPr>
          <p:cNvPr id="6" name="Date Placeholder 4"/>
          <p:cNvSpPr>
            <a:spLocks noGrp="1"/>
          </p:cNvSpPr>
          <p:nvPr>
            <p:ph type="dt" sz="half" idx="17"/>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r>
              <a:rPr lang="en-US" smtClean="0"/>
              <a:t>Health IT Workforce Curriculum                      Version 3.0/Spring 2012</a:t>
            </a:r>
            <a:endParaRPr lang="en-US"/>
          </a:p>
        </p:txBody>
      </p:sp>
      <p:sp>
        <p:nvSpPr>
          <p:cNvPr id="7" name="Footer Placeholder 5"/>
          <p:cNvSpPr>
            <a:spLocks noGrp="1"/>
          </p:cNvSpPr>
          <p:nvPr>
            <p:ph type="ftr" sz="quarter" idx="18"/>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r>
              <a:rPr lang="en-US"/>
              <a:t>Networking and Health Information Exchange                                                       Supporting Standards for EHR Application                                                                              Lecture d</a:t>
            </a:r>
          </a:p>
        </p:txBody>
      </p:sp>
    </p:spTree>
    <p:extLst>
      <p:ext uri="{BB962C8B-B14F-4D97-AF65-F5344CB8AC3E}">
        <p14:creationId xmlns:p14="http://schemas.microsoft.com/office/powerpoint/2010/main" val="3128923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457200" y="1984248"/>
            <a:ext cx="8229600" cy="4035552"/>
          </a:xfrm>
          <a:prstGeom prst="rect">
            <a:avLst/>
          </a:prstGeom>
        </p:spPr>
        <p:txBody>
          <a:bodyPr/>
          <a:lstStyle>
            <a:lvl1pPr>
              <a:defRPr baseline="0"/>
            </a:lvl1pPr>
          </a:lstStyle>
          <a:p>
            <a:pPr lvl="0"/>
            <a:r>
              <a:rPr lang="en-US" dirty="0" smtClean="0"/>
              <a:t>Click to edit Master text styles</a:t>
            </a:r>
          </a:p>
          <a:p>
            <a:pPr lvl="1"/>
            <a:r>
              <a:rPr lang="en-US" dirty="0" smtClean="0"/>
              <a:t>Second level</a:t>
            </a:r>
          </a:p>
        </p:txBody>
      </p:sp>
      <p:sp>
        <p:nvSpPr>
          <p:cNvPr id="4" name="Slide Number Placeholder 2"/>
          <p:cNvSpPr>
            <a:spLocks noGrp="1"/>
          </p:cNvSpPr>
          <p:nvPr>
            <p:ph type="sldNum" sz="quarter" idx="12"/>
          </p:nvPr>
        </p:nvSpPr>
        <p:spPr>
          <a:xfrm>
            <a:off x="6858000" y="6356350"/>
            <a:ext cx="1828800" cy="365125"/>
          </a:xfrm>
        </p:spPr>
        <p:txBody>
          <a:bodyPr/>
          <a:lstStyle>
            <a:lvl1pPr>
              <a:defRPr/>
            </a:lvl1pPr>
          </a:lstStyle>
          <a:p>
            <a:fld id="{615F726E-D0B3-41E1-B6DD-F4F813FCB34C}" type="slidenum">
              <a:rPr lang="en-US" altLang="en-US"/>
              <a:pPr/>
              <a:t>‹#›</a:t>
            </a:fld>
            <a:endParaRPr lang="en-US" altLang="en-US"/>
          </a:p>
        </p:txBody>
      </p:sp>
      <p:sp>
        <p:nvSpPr>
          <p:cNvPr id="6" name="Date Placeholder 4"/>
          <p:cNvSpPr>
            <a:spLocks noGrp="1"/>
          </p:cNvSpPr>
          <p:nvPr>
            <p:ph type="dt" sz="half" idx="13"/>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r>
              <a:rPr lang="en-US" smtClean="0"/>
              <a:t>Health IT Workforce Curriculum                      Version 3.0/Spring 2012</a:t>
            </a:r>
            <a:endParaRPr lang="en-US"/>
          </a:p>
        </p:txBody>
      </p:sp>
      <p:sp>
        <p:nvSpPr>
          <p:cNvPr id="7" name="Footer Placeholder 5"/>
          <p:cNvSpPr>
            <a:spLocks noGrp="1"/>
          </p:cNvSpPr>
          <p:nvPr>
            <p:ph type="ftr" sz="quarter" idx="14"/>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r>
              <a:rPr lang="en-US"/>
              <a:t>Networking and Health Information Exchange                                                       Supporting Standards for EHR Application                                                                              Lecture d</a:t>
            </a:r>
          </a:p>
        </p:txBody>
      </p:sp>
    </p:spTree>
    <p:extLst>
      <p:ext uri="{BB962C8B-B14F-4D97-AF65-F5344CB8AC3E}">
        <p14:creationId xmlns:p14="http://schemas.microsoft.com/office/powerpoint/2010/main" val="247470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NC Side by Side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4041648"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
          <p:cNvSpPr>
            <a:spLocks noGrp="1"/>
          </p:cNvSpPr>
          <p:nvPr>
            <p:ph type="body" sz="quarter" idx="32" hasCustomPrompt="1"/>
          </p:nvPr>
        </p:nvSpPr>
        <p:spPr>
          <a:xfrm>
            <a:off x="457198" y="6278880"/>
            <a:ext cx="343872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4648200" y="1600200"/>
            <a:ext cx="404164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1"/>
          <p:cNvSpPr>
            <a:spLocks noGrp="1"/>
          </p:cNvSpPr>
          <p:nvPr>
            <p:ph type="body" sz="quarter" idx="33" hasCustomPrompt="1"/>
          </p:nvPr>
        </p:nvSpPr>
        <p:spPr>
          <a:xfrm>
            <a:off x="4648200" y="62788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2B3F1A15-5B0C-4CF7-9175-FD9082EEAD4C}" type="slidenum">
              <a:rPr lang="en-US" altLang="en-US" smtClean="0"/>
              <a:pPr/>
              <a:t>‹#›</a:t>
            </a:fld>
            <a:endParaRPr lang="en-US" altLang="en-US"/>
          </a:p>
        </p:txBody>
      </p:sp>
    </p:spTree>
    <p:extLst>
      <p:ext uri="{BB962C8B-B14F-4D97-AF65-F5344CB8AC3E}">
        <p14:creationId xmlns:p14="http://schemas.microsoft.com/office/powerpoint/2010/main" val="266655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NC Side by side_four with citation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4053840" cy="1752600"/>
          </a:xfrm>
          <a:prstGeom prst="rect">
            <a:avLst/>
          </a:prstGeom>
        </p:spPr>
        <p:txBody>
          <a:bodyPr/>
          <a:lstStyle>
            <a:lvl1pPr>
              <a:defRPr sz="2000">
                <a:latin typeface="+mn-lt"/>
              </a:defRPr>
            </a:lvl1pPr>
            <a:lvl2pPr>
              <a:defRPr sz="1600">
                <a:latin typeface="+mn-lt"/>
              </a:defRPr>
            </a:lvl2pPr>
          </a:lstStyle>
          <a:p>
            <a:pPr lvl="0"/>
            <a:r>
              <a:rPr lang="en-US" smtClean="0"/>
              <a:t>Edit Master text styles</a:t>
            </a:r>
          </a:p>
          <a:p>
            <a:pPr lvl="1"/>
            <a:r>
              <a:rPr lang="en-US" smtClean="0"/>
              <a:t>Second level</a:t>
            </a:r>
          </a:p>
        </p:txBody>
      </p:sp>
      <p:sp>
        <p:nvSpPr>
          <p:cNvPr id="28" name="Text Placeholder 16"/>
          <p:cNvSpPr>
            <a:spLocks noGrp="1"/>
          </p:cNvSpPr>
          <p:nvPr>
            <p:ph type="body" sz="quarter" idx="42" hasCustomPrompt="1"/>
          </p:nvPr>
        </p:nvSpPr>
        <p:spPr>
          <a:xfrm>
            <a:off x="45720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2" name="Content Placeholder 1"/>
          <p:cNvSpPr>
            <a:spLocks noGrp="1"/>
          </p:cNvSpPr>
          <p:nvPr>
            <p:ph sz="quarter" idx="37"/>
          </p:nvPr>
        </p:nvSpPr>
        <p:spPr>
          <a:xfrm>
            <a:off x="457200" y="3967480"/>
            <a:ext cx="4053840" cy="1752600"/>
          </a:xfrm>
          <a:prstGeom prst="rect">
            <a:avLst/>
          </a:prstGeom>
        </p:spPr>
        <p:txBody>
          <a:bodyPr/>
          <a:lstStyle>
            <a:lvl1pPr>
              <a:defRPr sz="2000">
                <a:latin typeface="+mn-lt"/>
              </a:defRPr>
            </a:lvl1pPr>
            <a:lvl2pPr>
              <a:defRPr sz="1600">
                <a:latin typeface="+mn-lt"/>
              </a:defRPr>
            </a:lvl2pPr>
          </a:lstStyle>
          <a:p>
            <a:pPr lvl="0"/>
            <a:r>
              <a:rPr lang="en-US" smtClean="0"/>
              <a:t>Edit Master text styles</a:t>
            </a:r>
          </a:p>
          <a:p>
            <a:pPr lvl="1"/>
            <a:r>
              <a:rPr lang="en-US" smtClean="0"/>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4" name="Content Placeholder 1"/>
          <p:cNvSpPr>
            <a:spLocks noGrp="1"/>
          </p:cNvSpPr>
          <p:nvPr>
            <p:ph sz="quarter" idx="35"/>
          </p:nvPr>
        </p:nvSpPr>
        <p:spPr>
          <a:xfrm>
            <a:off x="4643120" y="1600200"/>
            <a:ext cx="4053840" cy="1752600"/>
          </a:xfrm>
          <a:prstGeom prst="rect">
            <a:avLst/>
          </a:prstGeom>
        </p:spPr>
        <p:txBody>
          <a:bodyPr/>
          <a:lstStyle>
            <a:lvl1pPr>
              <a:defRPr sz="2000">
                <a:latin typeface="+mn-lt"/>
              </a:defRPr>
            </a:lvl1pPr>
            <a:lvl2pPr>
              <a:defRPr sz="1600">
                <a:latin typeface="+mn-lt"/>
              </a:defRPr>
            </a:lvl2pPr>
          </a:lstStyle>
          <a:p>
            <a:pPr lvl="0"/>
            <a:r>
              <a:rPr lang="en-US" smtClean="0"/>
              <a:t>Edit Master text styles</a:t>
            </a:r>
          </a:p>
          <a:p>
            <a:pPr lvl="1"/>
            <a:r>
              <a:rPr lang="en-US" smtClean="0"/>
              <a:t>Second level</a:t>
            </a:r>
          </a:p>
        </p:txBody>
      </p:sp>
      <p:sp>
        <p:nvSpPr>
          <p:cNvPr id="27" name="Text Placeholder 16"/>
          <p:cNvSpPr>
            <a:spLocks noGrp="1"/>
          </p:cNvSpPr>
          <p:nvPr>
            <p:ph type="body" sz="quarter" idx="41" hasCustomPrompt="1"/>
          </p:nvPr>
        </p:nvSpPr>
        <p:spPr>
          <a:xfrm>
            <a:off x="464312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2000">
                <a:latin typeface="+mn-lt"/>
              </a:defRPr>
            </a:lvl1pPr>
            <a:lvl2pPr>
              <a:defRPr sz="1600">
                <a:latin typeface="+mn-lt"/>
              </a:defRPr>
            </a:lvl2pPr>
          </a:lstStyle>
          <a:p>
            <a:pPr lvl="0"/>
            <a:r>
              <a:rPr lang="en-US" smtClean="0"/>
              <a:t>Edit Master text styles</a:t>
            </a:r>
          </a:p>
          <a:p>
            <a:pPr lvl="1"/>
            <a:r>
              <a:rPr lang="en-US" smtClean="0"/>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2B3F1A15-5B0C-4CF7-9175-FD9082EEAD4C}" type="slidenum">
              <a:rPr lang="en-US" altLang="en-US" smtClean="0"/>
              <a:pPr/>
              <a:t>‹#›</a:t>
            </a:fld>
            <a:endParaRPr lang="en-US" altLang="en-US"/>
          </a:p>
        </p:txBody>
      </p:sp>
    </p:spTree>
    <p:extLst>
      <p:ext uri="{BB962C8B-B14F-4D97-AF65-F5344CB8AC3E}">
        <p14:creationId xmlns:p14="http://schemas.microsoft.com/office/powerpoint/2010/main" val="13891329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C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able Placeholder 7"/>
          <p:cNvSpPr>
            <a:spLocks noGrp="1"/>
          </p:cNvSpPr>
          <p:nvPr>
            <p:ph type="tbl"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smtClean="0"/>
              <a:t>Click icon to add table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2B3F1A15-5B0C-4CF7-9175-FD9082EEAD4C}" type="slidenum">
              <a:rPr lang="en-US" altLang="en-US" smtClean="0"/>
              <a:pPr/>
              <a:t>‹#›</a:t>
            </a:fld>
            <a:endParaRPr lang="en-US" altLang="en-US"/>
          </a:p>
        </p:txBody>
      </p:sp>
    </p:spTree>
    <p:extLst>
      <p:ext uri="{BB962C8B-B14F-4D97-AF65-F5344CB8AC3E}">
        <p14:creationId xmlns:p14="http://schemas.microsoft.com/office/powerpoint/2010/main" val="36016081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C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Chart Placeholder 4"/>
          <p:cNvSpPr>
            <a:spLocks noGrp="1"/>
          </p:cNvSpPr>
          <p:nvPr>
            <p:ph type="chart" sz="quarter" idx="14"/>
          </p:nvPr>
        </p:nvSpPr>
        <p:spPr>
          <a:xfrm>
            <a:off x="457200" y="1600200"/>
            <a:ext cx="8229600" cy="4572000"/>
          </a:xfrm>
          <a:prstGeom prst="rect">
            <a:avLst/>
          </a:prstGeom>
        </p:spPr>
        <p:txBody>
          <a:bodyPr rtlCol="0">
            <a:normAutofit/>
          </a:bodyPr>
          <a:lstStyle>
            <a:lvl1pPr>
              <a:defRPr sz="3200"/>
            </a:lvl1pPr>
          </a:lstStyle>
          <a:p>
            <a:pPr lvl="0"/>
            <a:r>
              <a:rPr lang="en-US" noProof="0" smtClean="0"/>
              <a:t>Click icon to add chart</a:t>
            </a:r>
            <a:endParaRPr lang="en-US" noProof="0" dirty="0"/>
          </a:p>
        </p:txBody>
      </p:sp>
      <p:sp>
        <p:nvSpPr>
          <p:cNvPr id="9"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chart attribution.</a:t>
            </a:r>
            <a:endParaRPr lang="en-US" dirty="0"/>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2B3F1A15-5B0C-4CF7-9175-FD9082EEAD4C}" type="slidenum">
              <a:rPr lang="en-US" altLang="en-US" smtClean="0"/>
              <a:pPr/>
              <a:t>‹#›</a:t>
            </a:fld>
            <a:endParaRPr lang="en-US" altLang="en-US"/>
          </a:p>
        </p:txBody>
      </p:sp>
    </p:spTree>
    <p:extLst>
      <p:ext uri="{BB962C8B-B14F-4D97-AF65-F5344CB8AC3E}">
        <p14:creationId xmlns:p14="http://schemas.microsoft.com/office/powerpoint/2010/main" val="335966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NC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Picture Placeholder 7"/>
          <p:cNvSpPr>
            <a:spLocks noGrp="1"/>
          </p:cNvSpPr>
          <p:nvPr>
            <p:ph type="pic"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smtClean="0"/>
              <a:t>Click icon to add picture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image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2B3F1A15-5B0C-4CF7-9175-FD9082EEAD4C}" type="slidenum">
              <a:rPr lang="en-US" altLang="en-US" smtClean="0"/>
              <a:pPr/>
              <a:t>‹#›</a:t>
            </a:fld>
            <a:endParaRPr lang="en-US" altLang="en-US"/>
          </a:p>
        </p:txBody>
      </p:sp>
    </p:spTree>
    <p:extLst>
      <p:ext uri="{BB962C8B-B14F-4D97-AF65-F5344CB8AC3E}">
        <p14:creationId xmlns:p14="http://schemas.microsoft.com/office/powerpoint/2010/main" val="41076632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NC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457200" y="1600200"/>
            <a:ext cx="8229600" cy="4572000"/>
          </a:xfrm>
          <a:prstGeom prst="rect">
            <a:avLst/>
          </a:prstGeom>
        </p:spPr>
        <p:txBody>
          <a:bodyPr/>
          <a:lstStyle>
            <a:lvl1pPr>
              <a:defRPr sz="3200" baseline="0">
                <a:latin typeface="+mn-lt"/>
              </a:defRPr>
            </a:lvl1pPr>
            <a:lvl2pPr>
              <a:defRPr sz="2800">
                <a:latin typeface="+mn-lt"/>
              </a:defRPr>
            </a:lvl2pPr>
          </a:lstStyle>
          <a:p>
            <a:pPr lvl="0"/>
            <a:r>
              <a:rPr lang="en-US" smtClean="0"/>
              <a:t>Edit Master text styles</a:t>
            </a:r>
          </a:p>
          <a:p>
            <a:pPr lvl="1"/>
            <a:r>
              <a:rPr lang="en-US" smtClean="0"/>
              <a:t>Second level</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2B3F1A15-5B0C-4CF7-9175-FD9082EEAD4C}" type="slidenum">
              <a:rPr lang="en-US" altLang="en-US" smtClean="0"/>
              <a:pPr/>
              <a:t>‹#›</a:t>
            </a:fld>
            <a:endParaRPr lang="en-US" altLang="en-US"/>
          </a:p>
        </p:txBody>
      </p:sp>
    </p:spTree>
    <p:extLst>
      <p:ext uri="{BB962C8B-B14F-4D97-AF65-F5344CB8AC3E}">
        <p14:creationId xmlns:p14="http://schemas.microsoft.com/office/powerpoint/2010/main" val="26469998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C 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1"/>
          <p:cNvSpPr>
            <a:spLocks noGrp="1"/>
          </p:cNvSpPr>
          <p:nvPr>
            <p:ph type="body" sz="quarter" idx="16"/>
          </p:nvPr>
        </p:nvSpPr>
        <p:spPr>
          <a:xfrm>
            <a:off x="457200" y="1600200"/>
            <a:ext cx="8229600" cy="1371600"/>
          </a:xfrm>
          <a:prstGeom prst="rect">
            <a:avLst/>
          </a:prstGeom>
        </p:spPr>
        <p:txBody>
          <a:bodyPr/>
          <a:lstStyle>
            <a:lvl1pPr>
              <a:buNone/>
              <a:defRPr sz="1600" b="1">
                <a:latin typeface="+mn-lt"/>
                <a:cs typeface="Arial" pitchFamily="34" charset="0"/>
              </a:defRPr>
            </a:lvl1pPr>
            <a:lvl2pPr marL="274320" indent="-283464">
              <a:buFont typeface="Arial" pitchFamily="34" charset="0"/>
              <a:buNone/>
              <a:defRPr sz="1400" baseline="0">
                <a:latin typeface="+mn-lt"/>
                <a:cs typeface="Arial" pitchFamily="34" charset="0"/>
              </a:defRPr>
            </a:lvl2pPr>
          </a:lstStyle>
          <a:p>
            <a:pPr lvl="0"/>
            <a:r>
              <a:rPr lang="en-US" smtClean="0"/>
              <a:t>Edit Master text styles</a:t>
            </a:r>
          </a:p>
          <a:p>
            <a:pPr lvl="1"/>
            <a:r>
              <a:rPr lang="en-US" smtClean="0"/>
              <a:t>Second level</a:t>
            </a:r>
          </a:p>
        </p:txBody>
      </p:sp>
      <p:sp>
        <p:nvSpPr>
          <p:cNvPr id="9" name="Text Placeholder 2"/>
          <p:cNvSpPr>
            <a:spLocks noGrp="1"/>
          </p:cNvSpPr>
          <p:nvPr>
            <p:ph type="body" sz="quarter" idx="20"/>
          </p:nvPr>
        </p:nvSpPr>
        <p:spPr>
          <a:xfrm>
            <a:off x="457200" y="3200400"/>
            <a:ext cx="8229600" cy="1371600"/>
          </a:xfrm>
          <a:prstGeom prst="rect">
            <a:avLst/>
          </a:prstGeom>
        </p:spPr>
        <p:txBody>
          <a:bodyPr/>
          <a:lstStyle>
            <a:lvl1pPr>
              <a:buNone/>
              <a:defRPr sz="1600" b="1" baseline="0">
                <a:latin typeface="+mn-lt"/>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400" smtClean="0">
                <a:latin typeface="+mn-lt"/>
              </a:defRPr>
            </a:lvl2pPr>
          </a:lstStyle>
          <a:p>
            <a:pPr lvl="0"/>
            <a:r>
              <a:rPr lang="en-US" smtClean="0"/>
              <a:t>Edit Master text styles</a:t>
            </a:r>
          </a:p>
          <a:p>
            <a:pPr lvl="1"/>
            <a:r>
              <a:rPr lang="en-US" smtClean="0"/>
              <a:t>Second level</a:t>
            </a:r>
          </a:p>
        </p:txBody>
      </p:sp>
      <p:sp>
        <p:nvSpPr>
          <p:cNvPr id="10" name="Text Placeholder 3"/>
          <p:cNvSpPr>
            <a:spLocks noGrp="1"/>
          </p:cNvSpPr>
          <p:nvPr>
            <p:ph type="body" sz="quarter" idx="21"/>
          </p:nvPr>
        </p:nvSpPr>
        <p:spPr>
          <a:xfrm>
            <a:off x="457200" y="4800600"/>
            <a:ext cx="8229600" cy="1371600"/>
          </a:xfrm>
          <a:prstGeom prst="rect">
            <a:avLst/>
          </a:prstGeom>
        </p:spPr>
        <p:txBody>
          <a:bodyPr/>
          <a:lstStyle>
            <a:lvl1pPr>
              <a:buNone/>
              <a:defRPr sz="1600" b="1">
                <a:latin typeface="+mn-lt"/>
                <a:cs typeface="Arial" pitchFamily="34" charset="0"/>
              </a:defRPr>
            </a:lvl1pPr>
            <a:lvl2pPr marL="274320">
              <a:buFont typeface="Arial" pitchFamily="34" charset="0"/>
              <a:buNone/>
              <a:defRPr lang="en-US" sz="1400" smtClean="0">
                <a:latin typeface="+mn-lt"/>
              </a:defRPr>
            </a:lvl2pPr>
          </a:lstStyle>
          <a:p>
            <a:pPr lvl="0"/>
            <a:r>
              <a:rPr lang="en-US" smtClean="0"/>
              <a:t>Edit Master text styles</a:t>
            </a:r>
          </a:p>
          <a:p>
            <a:pPr lvl="1"/>
            <a:r>
              <a:rPr lang="en-US" smtClean="0"/>
              <a:t>Second level</a:t>
            </a:r>
          </a:p>
        </p:txBody>
      </p:sp>
      <p:sp>
        <p:nvSpPr>
          <p:cNvPr id="11"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2B3F1A15-5B0C-4CF7-9175-FD9082EEAD4C}" type="slidenum">
              <a:rPr lang="en-US" altLang="en-US" smtClean="0"/>
              <a:pPr/>
              <a:t>‹#›</a:t>
            </a:fld>
            <a:endParaRPr lang="en-US" altLang="en-US"/>
          </a:p>
        </p:txBody>
      </p:sp>
    </p:spTree>
    <p:extLst>
      <p:ext uri="{BB962C8B-B14F-4D97-AF65-F5344CB8AC3E}">
        <p14:creationId xmlns:p14="http://schemas.microsoft.com/office/powerpoint/2010/main" val="10478168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2054"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2B3F1A15-5B0C-4CF7-9175-FD9082EEAD4C}" type="slidenum">
              <a:rPr lang="en-US" altLang="en-US" smtClean="0"/>
              <a:pPr/>
              <a:t>‹#›</a:t>
            </a:fld>
            <a:endParaRPr lang="en-US" altLang="en-US"/>
          </a:p>
        </p:txBody>
      </p:sp>
    </p:spTree>
    <p:extLst>
      <p:ext uri="{BB962C8B-B14F-4D97-AF65-F5344CB8AC3E}">
        <p14:creationId xmlns:p14="http://schemas.microsoft.com/office/powerpoint/2010/main" val="1613251814"/>
      </p:ext>
    </p:extLst>
  </p:cSld>
  <p:clrMap bg1="lt1" tx1="dk1" bg2="lt2" tx2="dk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 id="2147484371" r:id="rId12"/>
    <p:sldLayoutId id="2147484372" r:id="rId13"/>
    <p:sldLayoutId id="2147484373" r:id="rId14"/>
    <p:sldLayoutId id="2147484374" r:id="rId15"/>
    <p:sldLayoutId id="2147484375" r:id="rId16"/>
    <p:sldLayoutId id="2147484376" r:id="rId17"/>
    <p:sldLayoutId id="2147484333" r:id="rId18"/>
    <p:sldLayoutId id="2147484335" r:id="rId19"/>
    <p:sldLayoutId id="2147484336" r:id="rId20"/>
    <p:sldLayoutId id="2147484339" r:id="rId21"/>
  </p:sldLayoutIdLst>
  <p:timing>
    <p:tnLst>
      <p:par>
        <p:cTn id="1" dur="indefinite" restart="never" nodeType="tmRoot"/>
      </p:par>
    </p:tnLst>
  </p:timing>
  <p:hf hdr="0" ftr="0" dt="0"/>
  <p:txStyles>
    <p:titleStyle>
      <a:lvl1pPr algn="ctr" rtl="0" eaLnBrk="1" fontAlgn="base" hangingPunct="1">
        <a:spcBef>
          <a:spcPct val="0"/>
        </a:spcBef>
        <a:spcAft>
          <a:spcPct val="0"/>
        </a:spcAft>
        <a:defRPr sz="3600" kern="1200">
          <a:solidFill>
            <a:schemeClr val="tx1"/>
          </a:solidFill>
          <a:latin typeface="Verdana" pitchFamily="34" charset="0"/>
          <a:ea typeface="+mj-ea"/>
          <a:cs typeface="+mj-cs"/>
        </a:defRPr>
      </a:lvl1pPr>
      <a:lvl2pPr algn="ctr" rtl="0" eaLnBrk="1" fontAlgn="base" hangingPunct="1">
        <a:spcBef>
          <a:spcPct val="0"/>
        </a:spcBef>
        <a:spcAft>
          <a:spcPct val="0"/>
        </a:spcAft>
        <a:defRPr sz="3600">
          <a:solidFill>
            <a:schemeClr val="tx1"/>
          </a:solidFill>
          <a:latin typeface="Verdana" panose="020B0604030504040204" pitchFamily="34" charset="0"/>
        </a:defRPr>
      </a:lvl2pPr>
      <a:lvl3pPr algn="ctr" rtl="0" eaLnBrk="1" fontAlgn="base" hangingPunct="1">
        <a:spcBef>
          <a:spcPct val="0"/>
        </a:spcBef>
        <a:spcAft>
          <a:spcPct val="0"/>
        </a:spcAft>
        <a:defRPr sz="3600">
          <a:solidFill>
            <a:schemeClr val="tx1"/>
          </a:solidFill>
          <a:latin typeface="Verdana" panose="020B0604030504040204" pitchFamily="34" charset="0"/>
        </a:defRPr>
      </a:lvl3pPr>
      <a:lvl4pPr algn="ctr" rtl="0" eaLnBrk="1" fontAlgn="base" hangingPunct="1">
        <a:spcBef>
          <a:spcPct val="0"/>
        </a:spcBef>
        <a:spcAft>
          <a:spcPct val="0"/>
        </a:spcAft>
        <a:defRPr sz="3600">
          <a:solidFill>
            <a:schemeClr val="tx1"/>
          </a:solidFill>
          <a:latin typeface="Verdana" panose="020B0604030504040204" pitchFamily="34" charset="0"/>
        </a:defRPr>
      </a:lvl4pPr>
      <a:lvl5pPr algn="ctr" rtl="0" eaLnBrk="1" fontAlgn="base" hangingPunct="1">
        <a:spcBef>
          <a:spcPct val="0"/>
        </a:spcBef>
        <a:spcAft>
          <a:spcPct val="0"/>
        </a:spcAft>
        <a:defRPr sz="3600">
          <a:solidFill>
            <a:schemeClr val="tx1"/>
          </a:solidFill>
          <a:latin typeface="Verdana" panose="020B0604030504040204"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SzPct val="85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2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hl7.org/"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mtClean="0"/>
              <a:t>Networking and Health Information Exchange</a:t>
            </a:r>
          </a:p>
        </p:txBody>
      </p:sp>
      <p:sp>
        <p:nvSpPr>
          <p:cNvPr id="12291" name="Text Placeholder 2"/>
          <p:cNvSpPr>
            <a:spLocks noGrp="1"/>
          </p:cNvSpPr>
          <p:nvPr>
            <p:ph type="body"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t>Supporting Standards for EHR Applications</a:t>
            </a:r>
          </a:p>
        </p:txBody>
      </p:sp>
      <p:sp>
        <p:nvSpPr>
          <p:cNvPr id="12292" name="Text Placeholder 3"/>
          <p:cNvSpPr>
            <a:spLocks noGrp="1"/>
          </p:cNvSpPr>
          <p:nvPr>
            <p:ph type="body" sz="quarter" idx="11"/>
          </p:nvPr>
        </p:nvSpPr>
        <p:spPr bwMode="auto">
          <a:xfrm>
            <a:off x="1371600" y="4572000"/>
            <a:ext cx="6400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t>Lecture d</a:t>
            </a:r>
          </a:p>
        </p:txBody>
      </p:sp>
      <p:sp>
        <p:nvSpPr>
          <p:cNvPr id="12293" name="Text Placeholder 4"/>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000" dirty="0"/>
              <a:t>This material (</a:t>
            </a:r>
            <a:r>
              <a:rPr lang="en-US" altLang="en-US" sz="1000" dirty="0"/>
              <a:t>Comp 9 Unit 7)</a:t>
            </a:r>
            <a:r>
              <a:rPr lang="en-US" sz="1000" dirty="0"/>
              <a:t> was developed by Duke University, funded by the Department of Health and Human Services, Office of the National Coordinator for Health Information Technology under Award Number </a:t>
            </a:r>
            <a:r>
              <a:rPr lang="en-US" altLang="en-US" sz="1000" dirty="0"/>
              <a:t>IU24OC000024</a:t>
            </a:r>
            <a:r>
              <a:rPr lang="en-US" sz="1000" dirty="0"/>
              <a:t>. This material was updated by Normandale Community College, funded under Award Number 90WT0003.</a:t>
            </a:r>
          </a:p>
          <a:p>
            <a:endParaRPr lang="en-US" sz="1000" dirty="0"/>
          </a:p>
          <a:p>
            <a:r>
              <a:rPr lang="en-US" sz="1000" dirty="0"/>
              <a:t>This work is licensed under the Creative Commons Attribution-</a:t>
            </a:r>
            <a:r>
              <a:rPr lang="en-US" sz="1000" dirty="0" err="1"/>
              <a:t>NonCommercial</a:t>
            </a:r>
            <a:r>
              <a:rPr lang="en-US" sz="1000" dirty="0"/>
              <a:t>-</a:t>
            </a:r>
            <a:r>
              <a:rPr lang="en-US" sz="1000" dirty="0" err="1"/>
              <a:t>ShareAlike</a:t>
            </a:r>
            <a:r>
              <a:rPr lang="en-US" sz="1000" dirty="0"/>
              <a:t> 4.0 International License. To view a copy of this license, visit </a:t>
            </a:r>
            <a:r>
              <a:rPr lang="en-US" sz="1000" dirty="0">
                <a:hlinkClick r:id="rId3" tooltip="Creative Commons Attribution-NonCommercial-ShareAlike 4.0 International License"/>
              </a:rPr>
              <a:t>http://creativecommons.org/licenses/by-nc-sa/4.0/</a:t>
            </a: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altLang="en-US" smtClean="0"/>
              <a:t>Example: Patient Link</a:t>
            </a:r>
          </a:p>
        </p:txBody>
      </p:sp>
      <p:pic>
        <p:nvPicPr>
          <p:cNvPr id="1026" name="Picture 2" descr="This images illustrates the linkages of the same patient to multiple disparate systems using CCOW.  Source: Dr. Mike Russell, Duke and HL7&#10;&#10;Here is an actual example that shows several applications that are linked through the use of CCOW.&#10;&#10;In this case, the x-ray image, demographic data, a flow sheet and other applications are linked and available to the user.&#10;&#10;&#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 y="1219200"/>
            <a:ext cx="8116086"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1" name="Text Placeholder 2"/>
          <p:cNvSpPr>
            <a:spLocks noGrp="1"/>
          </p:cNvSpPr>
          <p:nvPr>
            <p:ph type="body" sz="quarter" idx="3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US" altLang="en-US" sz="1600" smtClean="0">
                <a:solidFill>
                  <a:srgbClr val="000000"/>
                </a:solidFill>
              </a:rPr>
              <a:t>Source: Dr. Mike Russell, Duke and HL7</a:t>
            </a:r>
          </a:p>
          <a:p>
            <a:endParaRPr lang="en-US" altLang="en-US" smtClean="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B98F35-499C-477F-808B-41EAA692E658}" type="slidenum">
              <a:rPr lang="en-US" altLang="en-US">
                <a:solidFill>
                  <a:srgbClr val="898989"/>
                </a:solidFill>
              </a:rPr>
              <a:pPr eaLnBrk="1" hangingPunct="1"/>
              <a:t>10</a:t>
            </a:fld>
            <a:endParaRPr lang="en-US" altLang="en-US">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What is Being Specified? </a:t>
            </a:r>
          </a:p>
        </p:txBody>
      </p:sp>
      <p:sp>
        <p:nvSpPr>
          <p:cNvPr id="23555" name="Conten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Standards are being developed for:</a:t>
            </a:r>
          </a:p>
          <a:p>
            <a:pPr lvl="1" eaLnBrk="1" hangingPunct="1"/>
            <a:r>
              <a:rPr lang="en-US" altLang="en-US" smtClean="0"/>
              <a:t>Entity Identification </a:t>
            </a:r>
            <a:r>
              <a:rPr lang="en-US" altLang="en-US" sz="1800" smtClean="0"/>
              <a:t>(to manage and maintain identities within and across domains, localities, or products)</a:t>
            </a:r>
            <a:endParaRPr lang="en-US" altLang="en-US" smtClean="0"/>
          </a:p>
          <a:p>
            <a:pPr lvl="1" eaLnBrk="1" hangingPunct="1"/>
            <a:r>
              <a:rPr lang="en-US" altLang="en-US" smtClean="0"/>
              <a:t>Record Location &amp; Retrieval </a:t>
            </a:r>
            <a:r>
              <a:rPr lang="en-US" altLang="en-US" sz="1800" smtClean="0"/>
              <a:t>(to discover, retrieve, and update records in distributed environments)</a:t>
            </a:r>
          </a:p>
          <a:p>
            <a:pPr lvl="1" eaLnBrk="1" hangingPunct="1"/>
            <a:r>
              <a:rPr lang="en-US" altLang="en-US" smtClean="0"/>
              <a:t>Decision Support Services </a:t>
            </a:r>
            <a:r>
              <a:rPr lang="en-US" altLang="en-US" sz="1800" smtClean="0"/>
              <a:t>(to support evaluation processes such as clinical decision support)</a:t>
            </a:r>
            <a:endParaRPr lang="en-US" altLang="en-US" smtClean="0"/>
          </a:p>
          <a:p>
            <a:pPr lvl="1" eaLnBrk="1" hangingPunct="1"/>
            <a:r>
              <a:rPr lang="en-US" altLang="en-US" smtClean="0"/>
              <a:t>Terminology Service </a:t>
            </a:r>
            <a:r>
              <a:rPr lang="en-US" altLang="en-US" sz="1800" smtClean="0"/>
              <a:t>(to retrieve, maintain, and navigate [clinical] terminologies and ontologies)</a:t>
            </a:r>
          </a:p>
          <a:p>
            <a:endParaRPr lang="en-US" altLang="en-US" smtClean="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52E6ED5-3167-4F57-8250-3E319F4FC1FD}" type="slidenum">
              <a:rPr lang="en-US" altLang="en-US">
                <a:solidFill>
                  <a:srgbClr val="898989"/>
                </a:solidFill>
              </a:rPr>
              <a:pPr eaLnBrk="1" hangingPunct="1"/>
              <a:t>11</a:t>
            </a:fld>
            <a:endParaRPr lang="en-US" altLang="en-US">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Where Would Specifications Be Used?</a:t>
            </a:r>
          </a:p>
        </p:txBody>
      </p:sp>
      <p:sp>
        <p:nvSpPr>
          <p:cNvPr id="24579" name="Conten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lnSpc>
                <a:spcPct val="90000"/>
              </a:lnSpc>
            </a:pPr>
            <a:r>
              <a:rPr lang="en-US" altLang="en-US" sz="2400" dirty="0" smtClean="0"/>
              <a:t>Inter-Enterprise (such as </a:t>
            </a:r>
            <a:r>
              <a:rPr lang="en-US" altLang="en-US" sz="2400" dirty="0" err="1" smtClean="0"/>
              <a:t>NwHIN</a:t>
            </a:r>
            <a:r>
              <a:rPr lang="en-US" altLang="en-US" sz="2400" dirty="0" smtClean="0"/>
              <a:t>, RHIOs) </a:t>
            </a:r>
          </a:p>
          <a:p>
            <a:pPr lvl="1" eaLnBrk="1" hangingPunct="1">
              <a:lnSpc>
                <a:spcPct val="90000"/>
              </a:lnSpc>
            </a:pPr>
            <a:r>
              <a:rPr lang="en-US" altLang="en-US" sz="2000" dirty="0" smtClean="0"/>
              <a:t>By functionally specifying behavior, roles between applications and products are clarified, and the technologies supporting them can be profiled and sharpened</a:t>
            </a:r>
          </a:p>
          <a:p>
            <a:pPr eaLnBrk="1" hangingPunct="1">
              <a:lnSpc>
                <a:spcPct val="90000"/>
              </a:lnSpc>
            </a:pPr>
            <a:r>
              <a:rPr lang="en-US" altLang="en-US" sz="2400" dirty="0" smtClean="0"/>
              <a:t>Intra-Enterprise</a:t>
            </a:r>
          </a:p>
          <a:p>
            <a:pPr lvl="1" eaLnBrk="1" hangingPunct="1">
              <a:lnSpc>
                <a:spcPct val="90000"/>
              </a:lnSpc>
            </a:pPr>
            <a:r>
              <a:rPr lang="en-US" altLang="en-US" sz="2000" dirty="0" smtClean="0"/>
              <a:t>Standardization on functionality allows for better integration of off-the-shelf and custom development environments, and promotes more of a “plug and play” environment</a:t>
            </a:r>
          </a:p>
          <a:p>
            <a:pPr eaLnBrk="1" hangingPunct="1">
              <a:lnSpc>
                <a:spcPct val="90000"/>
              </a:lnSpc>
            </a:pPr>
            <a:r>
              <a:rPr lang="en-US" altLang="en-US" sz="2400" dirty="0" smtClean="0"/>
              <a:t>Intra-Product</a:t>
            </a:r>
          </a:p>
          <a:p>
            <a:pPr lvl="1" eaLnBrk="1" hangingPunct="1">
              <a:lnSpc>
                <a:spcPct val="90000"/>
              </a:lnSpc>
            </a:pPr>
            <a:r>
              <a:rPr lang="en-US" altLang="en-US" sz="2000" dirty="0" smtClean="0"/>
              <a:t>Facilitates vendors' ability to integrate third-party value-add components and speed up design phase with higher confidence</a:t>
            </a:r>
          </a:p>
          <a:p>
            <a:pPr eaLnBrk="1" hangingPunct="1">
              <a:lnSpc>
                <a:spcPct val="90000"/>
              </a:lnSpc>
            </a:pPr>
            <a:r>
              <a:rPr lang="en-US" altLang="en-US" sz="2400" dirty="0" smtClean="0"/>
              <a:t>Custom-Implementation</a:t>
            </a:r>
          </a:p>
          <a:p>
            <a:pPr lvl="1" eaLnBrk="1" hangingPunct="1">
              <a:lnSpc>
                <a:spcPct val="90000"/>
              </a:lnSpc>
            </a:pPr>
            <a:r>
              <a:rPr lang="en-US" altLang="en-US" sz="2000" dirty="0" smtClean="0"/>
              <a:t>Affords organizations wishing to custom-develop the opportunity to later integrate off-the-shelf</a:t>
            </a:r>
          </a:p>
          <a:p>
            <a:endParaRPr lang="en-US" altLang="en-US" dirty="0" smtClean="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DAEAB9-9279-4F67-9B89-EA7B68EC0B51}" type="slidenum">
              <a:rPr lang="en-US" altLang="en-US">
                <a:solidFill>
                  <a:srgbClr val="898989"/>
                </a:solidFill>
              </a:rPr>
              <a:pPr eaLnBrk="1" hangingPunct="1"/>
              <a:t>12</a:t>
            </a:fld>
            <a:endParaRPr lang="en-US" altLang="en-US">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Entity Identifiers</a:t>
            </a:r>
          </a:p>
        </p:txBody>
      </p:sp>
      <p:sp>
        <p:nvSpPr>
          <p:cNvPr id="25603" name="Conten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nSpc>
                <a:spcPct val="90000"/>
              </a:lnSpc>
            </a:pPr>
            <a:r>
              <a:rPr lang="en-US" altLang="en-US" sz="2800" smtClean="0"/>
              <a:t>Person Identifier</a:t>
            </a:r>
          </a:p>
          <a:p>
            <a:pPr lvl="1">
              <a:lnSpc>
                <a:spcPct val="90000"/>
              </a:lnSpc>
            </a:pPr>
            <a:r>
              <a:rPr lang="en-US" altLang="en-US" sz="2000" smtClean="0"/>
              <a:t>Debate:  Unique identifier vs identifying parameters</a:t>
            </a:r>
          </a:p>
          <a:p>
            <a:pPr>
              <a:lnSpc>
                <a:spcPct val="90000"/>
              </a:lnSpc>
            </a:pPr>
            <a:r>
              <a:rPr lang="en-US" altLang="en-US" sz="2800" smtClean="0"/>
              <a:t>Provider Identifier</a:t>
            </a:r>
          </a:p>
          <a:p>
            <a:pPr lvl="1">
              <a:lnSpc>
                <a:spcPct val="90000"/>
              </a:lnSpc>
            </a:pPr>
            <a:r>
              <a:rPr lang="en-US" altLang="en-US" sz="2000" smtClean="0"/>
              <a:t>National Provider Identifier [HIPAA] [NPI]</a:t>
            </a:r>
          </a:p>
          <a:p>
            <a:pPr lvl="1">
              <a:lnSpc>
                <a:spcPct val="90000"/>
              </a:lnSpc>
            </a:pPr>
            <a:r>
              <a:rPr lang="en-US" altLang="en-US" sz="2000" smtClean="0"/>
              <a:t>ISO</a:t>
            </a:r>
          </a:p>
          <a:p>
            <a:pPr>
              <a:lnSpc>
                <a:spcPct val="90000"/>
              </a:lnSpc>
            </a:pPr>
            <a:r>
              <a:rPr lang="en-US" altLang="en-US" sz="2800" smtClean="0"/>
              <a:t>Facility Identifier</a:t>
            </a:r>
          </a:p>
          <a:p>
            <a:pPr>
              <a:lnSpc>
                <a:spcPct val="90000"/>
              </a:lnSpc>
            </a:pPr>
            <a:r>
              <a:rPr lang="en-US" altLang="en-US" sz="2800" smtClean="0"/>
              <a:t>Employer Identifier</a:t>
            </a:r>
          </a:p>
          <a:p>
            <a:pPr>
              <a:lnSpc>
                <a:spcPct val="90000"/>
              </a:lnSpc>
            </a:pPr>
            <a:r>
              <a:rPr lang="en-US" altLang="en-US" sz="2800" smtClean="0"/>
              <a:t>Health Plans Identifier</a:t>
            </a:r>
          </a:p>
          <a:p>
            <a:pPr lvl="1">
              <a:lnSpc>
                <a:spcPct val="90000"/>
              </a:lnSpc>
            </a:pPr>
            <a:endParaRPr lang="en-US" altLang="en-US" sz="2400" smtClean="0"/>
          </a:p>
          <a:p>
            <a:pPr>
              <a:lnSpc>
                <a:spcPct val="90000"/>
              </a:lnSpc>
            </a:pPr>
            <a:r>
              <a:rPr lang="en-US" altLang="en-US" sz="2800" smtClean="0"/>
              <a:t>Master Patient Index (local, regional, national)</a:t>
            </a:r>
          </a:p>
          <a:p>
            <a:pPr>
              <a:lnSpc>
                <a:spcPct val="90000"/>
              </a:lnSpc>
            </a:pPr>
            <a:r>
              <a:rPr lang="en-US" altLang="en-US" sz="2800" smtClean="0"/>
              <a:t>Record Locator Service</a:t>
            </a:r>
          </a:p>
          <a:p>
            <a:endParaRPr lang="en-US" altLang="en-US" smtClean="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7335A7-98AE-45CF-9FBE-792422B6F005}" type="slidenum">
              <a:rPr lang="en-US" altLang="en-US">
                <a:solidFill>
                  <a:srgbClr val="898989"/>
                </a:solidFill>
              </a:rPr>
              <a:pPr eaLnBrk="1" hangingPunct="1"/>
              <a:t>13</a:t>
            </a:fld>
            <a:endParaRPr lang="en-US" altLang="en-US">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Elements for Patient Identifiers</a:t>
            </a:r>
          </a:p>
        </p:txBody>
      </p:sp>
      <p:sp>
        <p:nvSpPr>
          <p:cNvPr id="26627" name="Conten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t>Medical Record Number</a:t>
            </a:r>
          </a:p>
          <a:p>
            <a:r>
              <a:rPr lang="en-US" altLang="en-US" sz="2400" dirty="0" smtClean="0"/>
              <a:t>Patient Surname</a:t>
            </a:r>
          </a:p>
          <a:p>
            <a:r>
              <a:rPr lang="en-US" altLang="en-US" sz="2400" dirty="0" smtClean="0"/>
              <a:t>Patient Given Name</a:t>
            </a:r>
          </a:p>
          <a:p>
            <a:r>
              <a:rPr lang="en-US" altLang="en-US" sz="2400" dirty="0" smtClean="0"/>
              <a:t>Gender</a:t>
            </a:r>
          </a:p>
          <a:p>
            <a:r>
              <a:rPr lang="en-US" altLang="en-US" sz="2400" dirty="0" smtClean="0"/>
              <a:t>Telephone Number</a:t>
            </a:r>
          </a:p>
          <a:p>
            <a:r>
              <a:rPr lang="en-US" altLang="en-US" sz="2400" dirty="0" smtClean="0"/>
              <a:t>Zip Code</a:t>
            </a:r>
          </a:p>
          <a:p>
            <a:r>
              <a:rPr lang="en-US" altLang="en-US" sz="2400" dirty="0" smtClean="0"/>
              <a:t>City</a:t>
            </a:r>
          </a:p>
          <a:p>
            <a:r>
              <a:rPr lang="en-US" altLang="en-US" sz="2400" dirty="0" smtClean="0"/>
              <a:t>Date of Birth (year, month, day)</a:t>
            </a:r>
          </a:p>
          <a:p>
            <a:r>
              <a:rPr lang="en-US" altLang="en-US" sz="2400" dirty="0" smtClean="0"/>
              <a:t>Next of Kin Surname, Given Name</a:t>
            </a:r>
          </a:p>
          <a:p>
            <a:r>
              <a:rPr lang="en-US" altLang="en-US" sz="2400" dirty="0" smtClean="0"/>
              <a:t>Physician Surname, Given Name</a:t>
            </a:r>
            <a:endParaRPr lang="en-US" altLang="en-US" sz="2800" dirty="0" smtClean="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E5A6C05-975B-4220-86B8-4657D8675E33}" type="slidenum">
              <a:rPr lang="en-US" altLang="en-US">
                <a:solidFill>
                  <a:srgbClr val="898989"/>
                </a:solidFill>
              </a:rPr>
              <a:pPr eaLnBrk="1" hangingPunct="1"/>
              <a:t>14</a:t>
            </a:fld>
            <a:endParaRPr lang="en-US" altLang="en-US">
              <a:solidFill>
                <a:srgbClr val="89898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Master Patient Index (MPI)</a:t>
            </a:r>
          </a:p>
        </p:txBody>
      </p:sp>
      <p:sp>
        <p:nvSpPr>
          <p:cNvPr id="27651" name="Conten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Contains required data to identify and distinguish patient across healthcare facilities and levels</a:t>
            </a:r>
          </a:p>
          <a:p>
            <a:r>
              <a:rPr lang="en-US" altLang="en-US" dirty="0" smtClean="0"/>
              <a:t>Includes some patient demographic data</a:t>
            </a:r>
          </a:p>
          <a:p>
            <a:r>
              <a:rPr lang="en-US" altLang="en-US" dirty="0" smtClean="0"/>
              <a:t>May include multiple identifiers the patient is assigned across various facilities</a:t>
            </a:r>
          </a:p>
          <a:p>
            <a:r>
              <a:rPr lang="en-US" altLang="en-US" dirty="0" smtClean="0"/>
              <a:t>Has a primary identifier</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0574C2-EA81-451E-A1F5-6AF8C9FB4850}" type="slidenum">
              <a:rPr lang="en-US" altLang="en-US">
                <a:solidFill>
                  <a:srgbClr val="898989"/>
                </a:solidFill>
              </a:rPr>
              <a:pPr eaLnBrk="1" hangingPunct="1"/>
              <a:t>15</a:t>
            </a:fld>
            <a:endParaRPr lang="en-US" altLang="en-US">
              <a:solidFill>
                <a:srgbClr val="89898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Other Standards</a:t>
            </a:r>
          </a:p>
        </p:txBody>
      </p:sp>
      <p:sp>
        <p:nvSpPr>
          <p:cNvPr id="28675" name="Conten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nSpc>
                <a:spcPct val="90000"/>
              </a:lnSpc>
            </a:pPr>
            <a:r>
              <a:rPr lang="en-US" altLang="en-US" sz="3000" dirty="0" smtClean="0"/>
              <a:t>Genomic and proteomic data as part of EHR</a:t>
            </a:r>
          </a:p>
          <a:p>
            <a:pPr>
              <a:lnSpc>
                <a:spcPct val="90000"/>
              </a:lnSpc>
            </a:pPr>
            <a:r>
              <a:rPr lang="en-US" altLang="en-US" sz="3000" dirty="0" smtClean="0"/>
              <a:t>Rule-based data exchange</a:t>
            </a:r>
          </a:p>
          <a:p>
            <a:pPr>
              <a:lnSpc>
                <a:spcPct val="90000"/>
              </a:lnSpc>
            </a:pPr>
            <a:r>
              <a:rPr lang="en-US" altLang="en-US" sz="3000" dirty="0" smtClean="0"/>
              <a:t>Filters for data presentation</a:t>
            </a:r>
          </a:p>
          <a:p>
            <a:pPr>
              <a:lnSpc>
                <a:spcPct val="90000"/>
              </a:lnSpc>
            </a:pPr>
            <a:r>
              <a:rPr lang="en-US" altLang="en-US" sz="3000" dirty="0" smtClean="0"/>
              <a:t>Consent management</a:t>
            </a:r>
          </a:p>
          <a:p>
            <a:pPr>
              <a:lnSpc>
                <a:spcPct val="90000"/>
              </a:lnSpc>
            </a:pPr>
            <a:r>
              <a:rPr lang="en-US" altLang="en-US" sz="3000" dirty="0" smtClean="0"/>
              <a:t>Identifying candidates for clinical trials</a:t>
            </a:r>
          </a:p>
          <a:p>
            <a:pPr>
              <a:lnSpc>
                <a:spcPct val="90000"/>
              </a:lnSpc>
            </a:pPr>
            <a:r>
              <a:rPr lang="en-US" altLang="en-US" sz="3000" dirty="0" smtClean="0"/>
              <a:t>Record linkages</a:t>
            </a:r>
          </a:p>
          <a:p>
            <a:pPr>
              <a:lnSpc>
                <a:spcPct val="90000"/>
              </a:lnSpc>
            </a:pPr>
            <a:r>
              <a:rPr lang="en-US" altLang="en-US" sz="3000" dirty="0" smtClean="0"/>
              <a:t>Notification services</a:t>
            </a:r>
          </a:p>
          <a:p>
            <a:pPr>
              <a:lnSpc>
                <a:spcPct val="90000"/>
              </a:lnSpc>
            </a:pPr>
            <a:r>
              <a:rPr lang="en-US" altLang="en-US" sz="3000" dirty="0" smtClean="0"/>
              <a:t>Natural language processes</a:t>
            </a:r>
          </a:p>
          <a:p>
            <a:pPr>
              <a:lnSpc>
                <a:spcPct val="90000"/>
              </a:lnSpc>
            </a:pPr>
            <a:r>
              <a:rPr lang="en-US" altLang="en-US" sz="3000" dirty="0" smtClean="0"/>
              <a:t>Mapping services in transition (real word inclusion)</a:t>
            </a:r>
            <a:endParaRPr lang="en-US" altLang="en-US" dirty="0" smtClean="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3E5A15-DED1-42E2-9942-4650F93D5A36}" type="slidenum">
              <a:rPr lang="en-US" altLang="en-US">
                <a:solidFill>
                  <a:srgbClr val="898989"/>
                </a:solidFill>
              </a:rPr>
              <a:pPr eaLnBrk="1" hangingPunct="1"/>
              <a:t>16</a:t>
            </a:fld>
            <a:endParaRPr lang="en-US" altLang="en-US">
              <a:solidFill>
                <a:srgbClr val="8989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Clinical Genomics – Family Tree</a:t>
            </a:r>
          </a:p>
        </p:txBody>
      </p:sp>
      <p:sp>
        <p:nvSpPr>
          <p:cNvPr id="29699" name="Conten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Clinical genomic standard – HL7 Clinical Genomics Work Group</a:t>
            </a:r>
          </a:p>
          <a:p>
            <a:pPr lvl="1"/>
            <a:r>
              <a:rPr lang="en-US" altLang="en-US" dirty="0" smtClean="0"/>
              <a:t>Family history (pedigree) topic</a:t>
            </a:r>
          </a:p>
          <a:p>
            <a:pPr lvl="1"/>
            <a:r>
              <a:rPr lang="en-US" altLang="en-US" dirty="0" smtClean="0"/>
              <a:t>Genetic variations topic</a:t>
            </a:r>
          </a:p>
          <a:p>
            <a:pPr lvl="1"/>
            <a:r>
              <a:rPr lang="en-US" altLang="en-US" dirty="0" smtClean="0"/>
              <a:t>Gene expressions topic</a:t>
            </a:r>
          </a:p>
          <a:p>
            <a:pPr lvl="1"/>
            <a:r>
              <a:rPr lang="en-US" altLang="en-US" dirty="0" smtClean="0"/>
              <a:t>CMETS defined by the domain</a:t>
            </a:r>
          </a:p>
          <a:p>
            <a:pPr lvl="1"/>
            <a:r>
              <a:rPr lang="en-US" altLang="en-US" dirty="0" smtClean="0"/>
              <a:t>Messages for the exchange of family history and genetic information</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E98628-407C-45D3-9231-A440BBA5E74E}" type="slidenum">
              <a:rPr lang="en-US" altLang="en-US">
                <a:solidFill>
                  <a:srgbClr val="898989"/>
                </a:solidFill>
              </a:rPr>
              <a:pPr eaLnBrk="1" hangingPunct="1"/>
              <a:t>17</a:t>
            </a:fld>
            <a:endParaRPr lang="en-US" altLang="en-US">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Products of Clinical Genomic</a:t>
            </a:r>
            <a:br>
              <a:rPr lang="en-US" altLang="en-US" smtClean="0"/>
            </a:br>
            <a:r>
              <a:rPr lang="en-US" altLang="en-US" smtClean="0"/>
              <a:t> Work Group</a:t>
            </a:r>
          </a:p>
        </p:txBody>
      </p:sp>
      <p:pic>
        <p:nvPicPr>
          <p:cNvPr id="30723" name="Picture 5" descr="This slide illustrates products of the Clinical Genomic Work Group.  Note the R-MIMs and D-MIMs behind this model (previous discussed).  Data content is referenced to the HL7 RIM and supports different data interchange mechanisms (v2 messaging, v3 messaging and  uses CDISC SDTM data model.  It’s applications include support for genetic testing, family history and pharmogenomics implementation.  Source:  Courtesy of Ammon Shabo ,  co-chair Genomic WG, HL7&#10;&#10;"/>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769162" y="1417637"/>
            <a:ext cx="7010402" cy="46974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Placeholder 2"/>
          <p:cNvSpPr>
            <a:spLocks noGrp="1"/>
          </p:cNvSpPr>
          <p:nvPr>
            <p:ph type="body" sz="quarter" idx="3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600" dirty="0" smtClean="0"/>
              <a:t>Source:  Courtesy of Ammon Shabo,  co-chair Genomic WG, HL7</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92AF5C-2B9E-4948-80D8-78F54D005349}" type="slidenum">
              <a:rPr lang="en-US" altLang="en-US">
                <a:solidFill>
                  <a:srgbClr val="898989"/>
                </a:solidFill>
              </a:rPr>
              <a:pPr eaLnBrk="1" hangingPunct="1"/>
              <a:t>18</a:t>
            </a:fld>
            <a:endParaRPr lang="en-US" altLang="en-US">
              <a:solidFill>
                <a:srgbClr val="89898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Supporting Standards for</a:t>
            </a:r>
            <a:br>
              <a:rPr lang="en-US" altLang="en-US" smtClean="0"/>
            </a:br>
            <a:r>
              <a:rPr lang="en-US" altLang="en-US" smtClean="0"/>
              <a:t> EHR Applications </a:t>
            </a:r>
            <a:br>
              <a:rPr lang="en-US" altLang="en-US" smtClean="0"/>
            </a:br>
            <a:r>
              <a:rPr lang="en-US" altLang="en-US" smtClean="0"/>
              <a:t>Summary - Lecture d</a:t>
            </a:r>
            <a:endParaRPr lang="en-US" altLang="en-US" dirty="0" smtClean="0"/>
          </a:p>
        </p:txBody>
      </p:sp>
      <p:sp>
        <p:nvSpPr>
          <p:cNvPr id="31747" name="Content Placeholder 2"/>
          <p:cNvSpPr>
            <a:spLocks noGrp="1"/>
          </p:cNvSpPr>
          <p:nvPr>
            <p:ph type="body" sz="quarter" idx="11"/>
          </p:nvPr>
        </p:nvSpPr>
        <p:spPr/>
        <p:txBody>
          <a:bodyPr/>
          <a:lstStyle/>
          <a:p>
            <a:r>
              <a:rPr lang="en-US" smtClean="0"/>
              <a:t>This lecture identified some of the additional standards required to support networking and the exchange of data. Many standards have yet to be developed to support the full requirements for networking and data sharing</a:t>
            </a:r>
          </a:p>
          <a:p>
            <a:endParaRPr lang="en-US" dirty="0" smtClean="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B3D8DC-19A0-4D9A-A4B1-FBD562285FE6}" type="slidenum">
              <a:rPr lang="en-US" altLang="en-US" smtClean="0"/>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z="2800" dirty="0" smtClean="0"/>
              <a:t>Supporting Standards for EHR Applications</a:t>
            </a:r>
            <a:br>
              <a:rPr lang="en-US" altLang="en-US" sz="2800" dirty="0" smtClean="0"/>
            </a:br>
            <a:r>
              <a:rPr lang="en-US" altLang="en-US" sz="2800" dirty="0" smtClean="0"/>
              <a:t>Learning Objectives</a:t>
            </a:r>
          </a:p>
        </p:txBody>
      </p:sp>
      <p:sp>
        <p:nvSpPr>
          <p:cNvPr id="14340" name="Text Placeholder 3"/>
          <p:cNvSpPr>
            <a:spLocks noGrp="1"/>
          </p:cNvSpPr>
          <p:nvPr>
            <p:ph sz="quarter" idx="1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ct val="0"/>
              </a:spcBef>
              <a:buFont typeface="+mj-lt"/>
              <a:buAutoNum type="arabicPeriod"/>
            </a:pPr>
            <a:r>
              <a:rPr lang="en-US" altLang="en-US" sz="2600" dirty="0" smtClean="0"/>
              <a:t>Understand other standards that help to support networking and reporting requirements as well as functionality to optimize the connectivity among heterogeneous systems deployed within a single enterprise </a:t>
            </a:r>
          </a:p>
          <a:p>
            <a:pPr marL="514350" indent="-514350">
              <a:spcBef>
                <a:spcPct val="0"/>
              </a:spcBef>
              <a:buFont typeface="+mj-lt"/>
              <a:buAutoNum type="arabicPeriod"/>
            </a:pPr>
            <a:r>
              <a:rPr lang="en-US" altLang="en-US" sz="2600" dirty="0" smtClean="0"/>
              <a:t>Understand single sign-on standards and the HL7 Clinical Context Object Workgroup (CCOW) standard </a:t>
            </a:r>
          </a:p>
          <a:p>
            <a:pPr marL="514350" indent="-514350">
              <a:spcBef>
                <a:spcPct val="0"/>
              </a:spcBef>
              <a:buFont typeface="+mj-lt"/>
              <a:buAutoNum type="arabicPeriod"/>
            </a:pPr>
            <a:r>
              <a:rPr lang="en-US" altLang="en-US" sz="2600" dirty="0" smtClean="0"/>
              <a:t>Understand regulatory standards</a:t>
            </a:r>
          </a:p>
          <a:p>
            <a:pPr marL="514350" indent="-514350">
              <a:spcBef>
                <a:spcPct val="0"/>
              </a:spcBef>
              <a:buFont typeface="+mj-lt"/>
              <a:buAutoNum type="arabicPeriod"/>
            </a:pPr>
            <a:r>
              <a:rPr lang="en-US" altLang="en-US" sz="2600" dirty="0" smtClean="0"/>
              <a:t>Understand issues relating to person identifiers, master patient indices, and record locator services</a:t>
            </a: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F8A40B-4B6E-4B0B-B694-541CEF9E3F4A}" type="slidenum">
              <a:rPr lang="en-US" altLang="en-US">
                <a:solidFill>
                  <a:srgbClr val="898989"/>
                </a:solidFill>
              </a:rPr>
              <a:pPr eaLnBrk="1" hangingPunct="1"/>
              <a:t>2</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Supporting Standards for EHR Applications</a:t>
            </a:r>
            <a:br>
              <a:rPr lang="en-US" altLang="en-US" smtClean="0"/>
            </a:br>
            <a:r>
              <a:rPr lang="en-US" altLang="en-US" smtClean="0"/>
              <a:t>References – Lecture d </a:t>
            </a:r>
            <a:endParaRPr lang="en-US" altLang="en-US" dirty="0" smtClean="0"/>
          </a:p>
        </p:txBody>
      </p:sp>
      <p:sp>
        <p:nvSpPr>
          <p:cNvPr id="33796" name="Text Placeholder 4"/>
          <p:cNvSpPr>
            <a:spLocks noGrp="1"/>
          </p:cNvSpPr>
          <p:nvPr>
            <p:ph type="body" sz="quarter" idx="16"/>
          </p:nvPr>
        </p:nvSpPr>
        <p:spPr>
          <a:xfrm>
            <a:off x="457200" y="1600200"/>
            <a:ext cx="8229600" cy="5029200"/>
          </a:xfrm>
        </p:spPr>
        <p:txBody>
          <a:bodyPr/>
          <a:lstStyle/>
          <a:p>
            <a:r>
              <a:rPr lang="en-US" sz="1800" dirty="0" smtClean="0"/>
              <a:t>References</a:t>
            </a:r>
          </a:p>
          <a:p>
            <a:r>
              <a:rPr lang="en-US" altLang="en-US" sz="1800" b="0" dirty="0"/>
              <a:t>Acknowledgment:  </a:t>
            </a:r>
          </a:p>
          <a:p>
            <a:r>
              <a:rPr lang="en-US" altLang="en-US" sz="1800" b="0" dirty="0"/>
              <a:t>Some of the material in this unit was </a:t>
            </a:r>
            <a:r>
              <a:rPr lang="en-US" altLang="en-US" sz="1800" b="0" dirty="0" smtClean="0"/>
              <a:t>derived </a:t>
            </a:r>
            <a:r>
              <a:rPr lang="en-US" altLang="en-US" sz="1800" b="0" dirty="0"/>
              <a:t>from HL7 at </a:t>
            </a:r>
            <a:r>
              <a:rPr lang="en-US" altLang="en-US" sz="1800" b="0" dirty="0">
                <a:hlinkClick r:id="rId3" tooltip="HL7 international"/>
              </a:rPr>
              <a:t>www.hl7.org</a:t>
            </a:r>
            <a:r>
              <a:rPr lang="en-US" altLang="en-US" sz="1800" b="0" dirty="0"/>
              <a:t>.</a:t>
            </a:r>
          </a:p>
          <a:p>
            <a:r>
              <a:rPr lang="en-US" sz="1800" dirty="0" smtClean="0"/>
              <a:t>Images </a:t>
            </a:r>
          </a:p>
          <a:p>
            <a:r>
              <a:rPr lang="en-US" sz="1800" b="0" dirty="0" smtClean="0"/>
              <a:t>Slide 8:  Source:  Dr. Mike Russell, Duke University and HL7</a:t>
            </a:r>
          </a:p>
          <a:p>
            <a:pPr lvl="1"/>
            <a:r>
              <a:rPr lang="en-US" sz="1800" dirty="0" smtClean="0"/>
              <a:t>Slide 12:  Source:  Dr. Mike Russell, Duke University and HL7</a:t>
            </a:r>
          </a:p>
          <a:p>
            <a:r>
              <a:rPr lang="en-US" sz="1800" b="0" dirty="0" smtClean="0"/>
              <a:t>Slide 18:  Source:  Courtesy of Ammon Shabo,  co-chair Genomic WG, HL7</a:t>
            </a:r>
          </a:p>
        </p:txBody>
      </p:sp>
      <p:sp>
        <p:nvSpPr>
          <p:cNvPr id="6"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AB34B6-CD40-4AAC-9B00-454B75AA5A87}" type="slidenum">
              <a:rPr lang="en-US" altLang="en-US" smtClean="0"/>
              <a:pPr/>
              <a:t>20</a:t>
            </a:fld>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smtClean="0"/>
              <a:t>Supporting Standards for EHR Applications</a:t>
            </a:r>
            <a:br>
              <a:rPr lang="en-US" sz="3200" dirty="0" smtClean="0"/>
            </a:br>
            <a:r>
              <a:rPr lang="en-US" sz="3200" dirty="0" smtClean="0"/>
              <a:t>Lecture </a:t>
            </a:r>
            <a:r>
              <a:rPr lang="en-US" sz="3200" dirty="0"/>
              <a:t>c</a:t>
            </a:r>
          </a:p>
        </p:txBody>
      </p:sp>
      <p:sp>
        <p:nvSpPr>
          <p:cNvPr id="8" name="Content Placeholder 7"/>
          <p:cNvSpPr>
            <a:spLocks noGrp="1"/>
          </p:cNvSpPr>
          <p:nvPr>
            <p:ph sz="quarter" idx="14"/>
          </p:nvPr>
        </p:nvSpPr>
        <p:spPr/>
        <p:txBody>
          <a:bodyPr/>
          <a:lstStyle/>
          <a:p>
            <a:r>
              <a:rPr lang="en-US" sz="2800" dirty="0"/>
              <a:t>This material </a:t>
            </a:r>
            <a:r>
              <a:rPr lang="en-US" sz="2800" dirty="0" smtClean="0"/>
              <a:t>was </a:t>
            </a:r>
            <a:r>
              <a:rPr lang="en-US" sz="2800" dirty="0"/>
              <a:t>developed by Duke University, funded by the Department of Health and Human Services, Office of the National Coordinator for Health Information Technology under Award Number IU24OC000024. This material was updated by Normandale Community College, funded under Award Number 90WT0003</a:t>
            </a:r>
            <a:r>
              <a:rPr lang="en-US" sz="2800" dirty="0" smtClean="0"/>
              <a:t>.</a:t>
            </a:r>
            <a:endParaRPr lang="en-US" sz="2800" dirty="0"/>
          </a:p>
        </p:txBody>
      </p:sp>
      <p:sp>
        <p:nvSpPr>
          <p:cNvPr id="2" name="Slide Number Placeholder 1"/>
          <p:cNvSpPr>
            <a:spLocks noGrp="1"/>
          </p:cNvSpPr>
          <p:nvPr>
            <p:ph type="sldNum" sz="quarter" idx="4"/>
          </p:nvPr>
        </p:nvSpPr>
        <p:spPr/>
        <p:txBody>
          <a:bodyPr/>
          <a:lstStyle/>
          <a:p>
            <a:fld id="{2C977632-1F3F-4687-A48D-54A71B9BF2B5}" type="slidenum">
              <a:rPr lang="en-US" altLang="en-US" smtClean="0"/>
              <a:pPr/>
              <a:t>21</a:t>
            </a:fld>
            <a:endParaRPr lang="en-US" altLang="en-US"/>
          </a:p>
        </p:txBody>
      </p:sp>
    </p:spTree>
    <p:custDataLst>
      <p:tags r:id="rId1"/>
    </p:custDataLst>
    <p:extLst>
      <p:ext uri="{BB962C8B-B14F-4D97-AF65-F5344CB8AC3E}">
        <p14:creationId xmlns:p14="http://schemas.microsoft.com/office/powerpoint/2010/main" val="3043264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Regulatory and Regulated Standards</a:t>
            </a:r>
          </a:p>
        </p:txBody>
      </p:sp>
      <p:sp>
        <p:nvSpPr>
          <p:cNvPr id="15366" name="Content Placeholder 5"/>
          <p:cNvSpPr>
            <a:spLocks noGrp="1"/>
          </p:cNvSpPr>
          <p:nvPr>
            <p:ph sz="quarter" idx="14"/>
          </p:nvPr>
        </p:nvSpPr>
        <p:spPr/>
        <p:txBody>
          <a:bodyPr/>
          <a:lstStyle/>
          <a:p>
            <a:r>
              <a:rPr lang="en-US" altLang="en-US" sz="2800" dirty="0" smtClean="0"/>
              <a:t>Domain: Public Health</a:t>
            </a:r>
          </a:p>
          <a:p>
            <a:pPr lvl="1"/>
            <a:r>
              <a:rPr lang="en-US" altLang="en-US" sz="2400" dirty="0" smtClean="0"/>
              <a:t>Individual Case Safety Report (ICSR)</a:t>
            </a:r>
          </a:p>
          <a:p>
            <a:pPr lvl="1"/>
            <a:r>
              <a:rPr lang="en-US" altLang="en-US" sz="2400" dirty="0" smtClean="0"/>
              <a:t>Generic Incident Notification (GIN)</a:t>
            </a:r>
          </a:p>
          <a:p>
            <a:r>
              <a:rPr lang="en-US" altLang="en-US" sz="2800" dirty="0" smtClean="0"/>
              <a:t>Domain: Regulated Products</a:t>
            </a:r>
          </a:p>
          <a:p>
            <a:pPr lvl="1"/>
            <a:r>
              <a:rPr lang="en-US" altLang="en-US" sz="2400" dirty="0" smtClean="0"/>
              <a:t>Structured Product Labeling (SPL) </a:t>
            </a:r>
          </a:p>
          <a:p>
            <a:pPr lvl="1"/>
            <a:r>
              <a:rPr lang="en-US" altLang="en-US" sz="2400" dirty="0" smtClean="0"/>
              <a:t>Regulated Product Submission (RPS)</a:t>
            </a:r>
          </a:p>
          <a:p>
            <a:pPr lvl="1"/>
            <a:r>
              <a:rPr lang="en-US" altLang="en-US" sz="2400" dirty="0" smtClean="0"/>
              <a:t>Common Product Model (CPM)</a:t>
            </a:r>
          </a:p>
          <a:p>
            <a:r>
              <a:rPr lang="en-US" altLang="en-US" sz="2800" dirty="0" smtClean="0"/>
              <a:t>Domain: Regulated Studies</a:t>
            </a:r>
          </a:p>
          <a:p>
            <a:pPr lvl="1"/>
            <a:r>
              <a:rPr lang="en-US" altLang="en-US" sz="2400" dirty="0" smtClean="0"/>
              <a:t>Annotated ECG (</a:t>
            </a:r>
            <a:r>
              <a:rPr lang="en-US" altLang="en-US" sz="2400" dirty="0" err="1" smtClean="0"/>
              <a:t>aECG</a:t>
            </a:r>
            <a:r>
              <a:rPr lang="en-US" altLang="en-US" sz="2400" dirty="0" smtClean="0"/>
              <a:t>) </a:t>
            </a:r>
          </a:p>
          <a:p>
            <a:pPr lvl="1"/>
            <a:r>
              <a:rPr lang="en-US" altLang="en-US" sz="2400" dirty="0" smtClean="0"/>
              <a:t>Clinical Trial Laboratory (CT Lab)</a:t>
            </a:r>
          </a:p>
          <a:p>
            <a:pPr lvl="1"/>
            <a:r>
              <a:rPr lang="en-US" altLang="en-US" sz="2400" dirty="0" smtClean="0"/>
              <a:t>Stability Study</a:t>
            </a: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85E6D4-2AF7-4E1B-9AD9-405B71346C97}" type="slidenum">
              <a:rPr lang="en-US" altLang="en-US" smtClean="0"/>
              <a:pPr/>
              <a:t>3</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Structured Product Labeling </a:t>
            </a:r>
          </a:p>
        </p:txBody>
      </p:sp>
      <p:sp>
        <p:nvSpPr>
          <p:cNvPr id="16387" name="Content Placeholder 2"/>
          <p:cNvSpPr>
            <a:spLocks noGrp="1"/>
          </p:cNvSpPr>
          <p:nvPr>
            <p:ph sz="quarter" idx="14"/>
          </p:nvPr>
        </p:nvSpPr>
        <p:spPr/>
        <p:txBody>
          <a:bodyPr/>
          <a:lstStyle/>
          <a:p>
            <a:r>
              <a:rPr lang="en-GB" altLang="en-US" sz="2000" dirty="0" smtClean="0"/>
              <a:t>Business Driver: US HHS Directive -</a:t>
            </a:r>
          </a:p>
          <a:p>
            <a:pPr lvl="1"/>
            <a:r>
              <a:rPr lang="en-GB" altLang="en-US" sz="1800" dirty="0" smtClean="0"/>
              <a:t>Develop standard for communicating the content of drug product labelling in both a human and machine-readable format to serve as the basis of a national repository</a:t>
            </a:r>
          </a:p>
          <a:p>
            <a:pPr lvl="1"/>
            <a:r>
              <a:rPr lang="en-GB" altLang="en-US" sz="1800" dirty="0" smtClean="0"/>
              <a:t>Create national repository of all current approved labelling on National Library of Medicine </a:t>
            </a:r>
            <a:r>
              <a:rPr lang="en-GB" altLang="en-US" sz="1800" dirty="0" err="1" smtClean="0"/>
              <a:t>DailyMed</a:t>
            </a:r>
            <a:r>
              <a:rPr lang="en-GB" altLang="en-US" sz="1800" dirty="0" smtClean="0"/>
              <a:t> website </a:t>
            </a:r>
          </a:p>
          <a:p>
            <a:r>
              <a:rPr lang="en-GB" altLang="en-US" sz="2000" dirty="0" err="1" smtClean="0"/>
              <a:t>DailyMed</a:t>
            </a:r>
            <a:r>
              <a:rPr lang="en-GB" altLang="en-US" sz="2000" dirty="0" smtClean="0"/>
              <a:t> serves as the official source of approved labelling for prescribing physicians, patients and healthcare providers </a:t>
            </a:r>
          </a:p>
          <a:p>
            <a:r>
              <a:rPr lang="en-GB" altLang="en-US" sz="2000" dirty="0" smtClean="0"/>
              <a:t>Based on HL7 Clinical Document Architecture (CDA)</a:t>
            </a:r>
          </a:p>
          <a:p>
            <a:r>
              <a:rPr lang="en-GB" altLang="en-US" sz="2000" dirty="0" smtClean="0"/>
              <a:t>SPL Version 3 complies with new FDA Physician Labelling Rule, and includes encoded Highlights section, among other features.</a:t>
            </a:r>
          </a:p>
          <a:p>
            <a:r>
              <a:rPr lang="en-GB" altLang="en-US" sz="2000" dirty="0" smtClean="0"/>
              <a:t>V3 mandatory in US for all new indications and efficacy supplements (with multi-year phase-in for remaining types of labelling applications)</a:t>
            </a:r>
            <a:endParaRPr lang="en-US" altLang="en-US" sz="2000" dirty="0" smtClean="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9DBCBD-1CCF-4E64-A6EC-1F861B68F4B5}" type="slidenum">
              <a:rPr lang="en-US" altLang="en-US" smtClean="0"/>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Regulated Product Submission</a:t>
            </a:r>
          </a:p>
        </p:txBody>
      </p:sp>
      <p:sp>
        <p:nvSpPr>
          <p:cNvPr id="17411" name="Content Placeholder 2"/>
          <p:cNvSpPr>
            <a:spLocks noGrp="1"/>
          </p:cNvSpPr>
          <p:nvPr>
            <p:ph sz="quarter" idx="14"/>
          </p:nvPr>
        </p:nvSpPr>
        <p:spPr/>
        <p:txBody>
          <a:bodyPr/>
          <a:lstStyle/>
          <a:p>
            <a:r>
              <a:rPr lang="en-GB" altLang="en-US" dirty="0" smtClean="0"/>
              <a:t>Messaging standard for submitting product information to regulatory authorities</a:t>
            </a:r>
          </a:p>
          <a:p>
            <a:r>
              <a:rPr lang="en-GB" altLang="en-US" dirty="0" smtClean="0"/>
              <a:t>Can carry an ICH CTD submission and other submission types for drugs, device, veterinary products, food additives and other regulated products</a:t>
            </a:r>
          </a:p>
          <a:p>
            <a:r>
              <a:rPr lang="en-GB" altLang="en-US" dirty="0" smtClean="0"/>
              <a:t>RPS Storyboards include initial submissions, updates, amendments, withdrawals, referencing other submissions, etc.</a:t>
            </a:r>
            <a:endParaRPr lang="en-US" altLang="en-US" dirty="0" smtClean="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A71E0C-5E98-4BD8-AD01-53185DBB6826}" type="slidenum">
              <a:rPr lang="en-US" altLang="en-US" smtClean="0"/>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Common Product Model</a:t>
            </a:r>
          </a:p>
        </p:txBody>
      </p:sp>
      <p:sp>
        <p:nvSpPr>
          <p:cNvPr id="18435" name="Content Placeholder 2"/>
          <p:cNvSpPr>
            <a:spLocks noGrp="1"/>
          </p:cNvSpPr>
          <p:nvPr>
            <p:ph sz="quarter" idx="14"/>
          </p:nvPr>
        </p:nvSpPr>
        <p:spPr/>
        <p:txBody>
          <a:bodyPr/>
          <a:lstStyle/>
          <a:p>
            <a:r>
              <a:rPr lang="en-US" altLang="en-US" dirty="0" smtClean="0"/>
              <a:t>Domain information model relating to modeling of any kind or instance of a “product”</a:t>
            </a:r>
          </a:p>
          <a:p>
            <a:r>
              <a:rPr lang="en-US" altLang="en-US" dirty="0" smtClean="0"/>
              <a:t>Examples</a:t>
            </a:r>
          </a:p>
          <a:p>
            <a:pPr lvl="1"/>
            <a:r>
              <a:rPr lang="en-US" altLang="en-US" dirty="0" smtClean="0"/>
              <a:t>Medication, including vaccines</a:t>
            </a:r>
          </a:p>
          <a:p>
            <a:pPr lvl="1"/>
            <a:r>
              <a:rPr lang="en-US" altLang="en-US" dirty="0" smtClean="0"/>
              <a:t>Devices used in medical services</a:t>
            </a:r>
          </a:p>
          <a:p>
            <a:pPr lvl="1"/>
            <a:r>
              <a:rPr lang="en-US" altLang="en-US" dirty="0" smtClean="0"/>
              <a:t>Anything else a person can be exposed to</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A05658F-85CC-45A2-BD7D-49D7E4A6D7E8}" type="slidenum">
              <a:rPr lang="en-US" altLang="en-US" smtClean="0"/>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Clinical Context Object Workgroup (CCOW)</a:t>
            </a:r>
          </a:p>
        </p:txBody>
      </p:sp>
      <p:sp>
        <p:nvSpPr>
          <p:cNvPr id="19459" name="Content Placeholder 2"/>
          <p:cNvSpPr>
            <a:spLocks noGrp="1"/>
          </p:cNvSpPr>
          <p:nvPr>
            <p:ph sz="quarter" idx="14"/>
          </p:nvPr>
        </p:nvSpPr>
        <p:spPr/>
        <p:txBody>
          <a:bodyPr/>
          <a:lstStyle/>
          <a:p>
            <a:r>
              <a:rPr lang="en-US" altLang="en-US" dirty="0" smtClean="0"/>
              <a:t>Enables disparate applications to synchronize in real-time at the user interface level</a:t>
            </a:r>
          </a:p>
          <a:p>
            <a:r>
              <a:rPr lang="en-US" altLang="en-US" dirty="0" smtClean="0"/>
              <a:t>Provides two discrete functions</a:t>
            </a:r>
          </a:p>
          <a:p>
            <a:pPr lvl="1"/>
            <a:r>
              <a:rPr lang="en-US" altLang="en-US" dirty="0" smtClean="0"/>
              <a:t>Facilitates a process called context management - links subjects to applications </a:t>
            </a:r>
          </a:p>
          <a:p>
            <a:pPr lvl="1"/>
            <a:r>
              <a:rPr lang="en-US" altLang="en-US" dirty="0" smtClean="0"/>
              <a:t>Provides single sign on that enables secure access of disparate applications by a user</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172F81B-DCE8-41FB-91BD-7C3737B55B73}" type="slidenum">
              <a:rPr lang="en-US" altLang="en-US" smtClean="0"/>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b="1" dirty="0" smtClean="0"/>
              <a:t>Disparate Application/CCOW Interfaces </a:t>
            </a:r>
            <a:endParaRPr lang="en-US" altLang="en-US" dirty="0" smtClean="0"/>
          </a:p>
        </p:txBody>
      </p:sp>
      <p:pic>
        <p:nvPicPr>
          <p:cNvPr id="3" name="Picture 2" descr="This image illustrates the functioning of the CCOW standard.  The Context Manager opens and links multiple systems with the same patient identifier.  Mapping agents and annotation agents are linked into the Context Manager.  &#10;&#10;The application tells the CCOW-compliant context manager that it wants to set the patient context and provides the context manager with an identifier that indicates the context subject (for example, the medical record number for the patient of interest). The context manager then notifies the other applications that the context has been changed, and each application obtains the patient’s identifier from the context manager.  Each application then adjusts its internal state and data display accordingly.  This all happens in real-time.&#10;"/>
          <p:cNvPicPr>
            <a:picLocks noChangeAspect="1"/>
          </p:cNvPicPr>
          <p:nvPr/>
        </p:nvPicPr>
        <p:blipFill rotWithShape="1">
          <a:blip r:embed="rId3"/>
          <a:srcRect l="29167" t="30666" r="13750" b="18000"/>
          <a:stretch/>
        </p:blipFill>
        <p:spPr>
          <a:xfrm>
            <a:off x="303827" y="1492733"/>
            <a:ext cx="8382000" cy="4711051"/>
          </a:xfrm>
          <a:prstGeom prst="rect">
            <a:avLst/>
          </a:prstGeom>
        </p:spPr>
      </p:pic>
      <p:sp>
        <p:nvSpPr>
          <p:cNvPr id="20487" name="TextBox 42"/>
          <p:cNvSpPr txBox="1">
            <a:spLocks noGrp="1" noChangeArrowheads="1"/>
          </p:cNvSpPr>
          <p:nvPr>
            <p:ph type="body" sz="quarter" idx="3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1" hangingPunct="1"/>
            <a:r>
              <a:rPr lang="en-US" altLang="en-US" sz="1600" dirty="0" smtClean="0"/>
              <a:t>Source: Dr. Mike Russell, Duke University and HL7</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C4ACA9-155F-40D1-A9C7-7A3B445472D5}" type="slidenum">
              <a:rPr lang="en-US" altLang="en-US">
                <a:solidFill>
                  <a:srgbClr val="898989"/>
                </a:solidFill>
              </a:rPr>
              <a:pPr eaLnBrk="1" hangingPunct="1"/>
              <a:t>8</a:t>
            </a:fld>
            <a:endParaRPr lang="en-US" altLang="en-US">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Why CCOW?</a:t>
            </a:r>
          </a:p>
        </p:txBody>
      </p:sp>
      <p:sp>
        <p:nvSpPr>
          <p:cNvPr id="21507" name="Conten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Multiple disparate applications</a:t>
            </a:r>
          </a:p>
          <a:p>
            <a:pPr lvl="1"/>
            <a:r>
              <a:rPr lang="en-US" altLang="en-US" smtClean="0"/>
              <a:t>labs, meds, cardiology, scheduling, billing, etc.</a:t>
            </a:r>
          </a:p>
          <a:p>
            <a:r>
              <a:rPr lang="en-US" altLang="en-US" smtClean="0"/>
              <a:t>Users in need of easy access to data and tools:</a:t>
            </a:r>
          </a:p>
          <a:p>
            <a:pPr lvl="1"/>
            <a:r>
              <a:rPr lang="en-US" altLang="en-US" smtClean="0"/>
              <a:t>physicians, nurses, therapists, administrators, etc.</a:t>
            </a:r>
          </a:p>
          <a:p>
            <a:r>
              <a:rPr lang="en-US" altLang="en-US" smtClean="0"/>
              <a:t>Kiosk as well as personal workstations: </a:t>
            </a:r>
          </a:p>
          <a:p>
            <a:pPr lvl="1"/>
            <a:r>
              <a:rPr lang="en-US" altLang="en-US" smtClean="0"/>
              <a:t>hospitals, clinics, offices, homes, etc.</a:t>
            </a:r>
          </a:p>
          <a:p>
            <a:pPr lvl="1"/>
            <a:endParaRPr lang="en-US" altLang="en-US" smtClean="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381D99-1482-44C4-8728-E8566BEE6885}" type="slidenum">
              <a:rPr lang="en-US" altLang="en-US">
                <a:solidFill>
                  <a:srgbClr val="898989"/>
                </a:solidFill>
              </a:rPr>
              <a:pPr eaLnBrk="1" hangingPunct="1"/>
              <a:t>9</a:t>
            </a:fld>
            <a:endParaRPr lang="en-US" altLang="en-US">
              <a:solidFill>
                <a:srgbClr val="898989"/>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omponent Title&amp;quot;&quot;/&gt;&lt;property id=&quot;20307&quot; value=&quot;256&quot;/&gt;&lt;/object&gt;&lt;object type=&quot;3&quot; unique_id=&quot;10005&quot;&gt;&lt;property id=&quot;20148&quot; value=&quot;5&quot;/&gt;&lt;property id=&quot;20300&quot; value=&quot;Slide 2 - &amp;quot;Unit Title&amp;#x0D;&amp;#x0A;Learning Objectives&amp;quot;&quot;/&gt;&lt;property id=&quot;20307&quot; value=&quot;257&quot;/&gt;&lt;/object&gt;&lt;object type=&quot;3&quot; unique_id=&quot;10006&quot;&gt;&lt;property id=&quot;20148&quot; value=&quot;5&quot;/&gt;&lt;property id=&quot;20300&quot; value=&quot;Slide 3 - &amp;quot;[sample title]&amp;#x0D;&amp;#x0A;Some definitions: Health&amp;quot;&quot;/&gt;&lt;property id=&quot;20307&quot; value=&quot;258&quot;/&gt;&lt;/object&gt;&lt;object type=&quot;3&quot; unique_id=&quot;10007&quot;&gt;&lt;property id=&quot;20148&quot; value=&quot;5&quot;/&gt;&lt;property id=&quot;20300&quot; value=&quot;Slide 4&quot;/&gt;&lt;property id=&quot;20307&quot; value=&quot;269&quot;/&gt;&lt;/object&gt;&lt;object type=&quot;3&quot; unique_id=&quot;10008&quot;&gt;&lt;property id=&quot;20148&quot; value=&quot;5&quot;/&gt;&lt;property id=&quot;20300&quot; value=&quot;Slide 5&quot;/&gt;&lt;property id=&quot;20307&quot; value=&quot;261&quot;/&gt;&lt;/object&gt;&lt;object type=&quot;3&quot; unique_id=&quot;10009&quot;&gt;&lt;property id=&quot;20148&quot; value=&quot;5&quot;/&gt;&lt;property id=&quot;20300&quot; value=&quot;Slide 6 - &amp;quot;Sample full picture slide&amp;quot;&quot;/&gt;&lt;property id=&quot;20307&quot; value=&quot;266&quot;/&gt;&lt;/object&gt;&lt;object type=&quot;3&quot; unique_id=&quot;10010&quot;&gt;&lt;property id=&quot;20148&quot; value=&quot;5&quot;/&gt;&lt;property id=&quot;20300&quot; value=&quot;Slide 7 - &amp;quot;Sample Table Slide&amp;quot;&quot;/&gt;&lt;property id=&quot;20307&quot; value=&quot;262&quot;/&gt;&lt;/object&gt;&lt;object type=&quot;3&quot; unique_id=&quot;10011&quot;&gt;&lt;property id=&quot;20148&quot; value=&quot;5&quot;/&gt;&lt;property id=&quot;20300&quot; value=&quot;Slide 8 - &amp;quot;Sample Chart Slide&amp;quot;&quot;/&gt;&lt;property id=&quot;20307&quot; value=&quot;263&quot;/&gt;&lt;/object&gt;&lt;object type=&quot;3&quot; unique_id=&quot;10012&quot;&gt;&lt;property id=&quot;20148&quot; value=&quot;5&quot;/&gt;&lt;property id=&quot;20300&quot; value=&quot;Slide 9 - &amp;quot;Unit Title&amp;#x0D;&amp;#x0A;Summary – Lecture a&amp;#x0D;&amp;#x0A;[use Unit Summary slide for final .ppt]&amp;quot;&quot;/&gt;&lt;property id=&quot;20307&quot; value=&quot;264&quot;/&gt;&lt;/object&gt;&lt;object type=&quot;3&quot; unique_id=&quot;10013&quot;&gt;&lt;property id=&quot;20148&quot; value=&quot;5&quot;/&gt;&lt;property id=&quot;20300&quot; value=&quot;Slide 10 - &amp;quot;Unit Title&amp;#x0D;&amp;#x0A;Summary &amp;#x0D;&amp;#x0A;[for FINAL lecture of a unit ONLY]&amp;quot;&quot;/&gt;&lt;property id=&quot;20307&quot; value=&quot;270&quot;/&gt;&lt;/object&gt;&lt;object type=&quot;3&quot; unique_id=&quot;10014&quot;&gt;&lt;property id=&quot;20148&quot; value=&quot;5&quot;/&gt;&lt;property id=&quot;20300&quot; value=&quot;Slide 11 - &amp;quot;Unit Title&amp;#x0D;&amp;#x0A;References – Lecture a&amp;quot;&quot;/&gt;&lt;property id=&quot;20307&quot; value=&quot;267&quot;/&gt;&lt;/object&gt;&lt;object type=&quot;3&quot; unique_id=&quot;10015&quot;&gt;&lt;property id=&quot;20148&quot; value=&quot;5&quot;/&gt;&lt;property id=&quot;20300&quot; value=&quot;Slide 12 - &amp;quot;Unit Title&amp;#x0D;&amp;#x0A;References – Lecture a (alternate)&amp;quot;&quot;/&gt;&lt;property id=&quot;20307&quot; value=&quot;27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NC_2016">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NC_2016" id="{61D590DA-E310-4FCB-9A21-BF35F14D89BA}" vid="{7DBC0D29-A5EF-456E-9403-E33AF68492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ONC_2016</Template>
  <TotalTime>825</TotalTime>
  <Words>3719</Words>
  <Application>Microsoft Office PowerPoint</Application>
  <PresentationFormat>On-screen Show (4:3)</PresentationFormat>
  <Paragraphs>319</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ONC_2016</vt:lpstr>
      <vt:lpstr>Networking and Health Information Exchange</vt:lpstr>
      <vt:lpstr>Supporting Standards for EHR Applications Learning Objectives</vt:lpstr>
      <vt:lpstr>Regulatory and Regulated Standards</vt:lpstr>
      <vt:lpstr>Structured Product Labeling </vt:lpstr>
      <vt:lpstr>Regulated Product Submission</vt:lpstr>
      <vt:lpstr>Common Product Model</vt:lpstr>
      <vt:lpstr>Clinical Context Object Workgroup (CCOW)</vt:lpstr>
      <vt:lpstr>Disparate Application/CCOW Interfaces </vt:lpstr>
      <vt:lpstr>Why CCOW?</vt:lpstr>
      <vt:lpstr>Example: Patient Link</vt:lpstr>
      <vt:lpstr>What is Being Specified? </vt:lpstr>
      <vt:lpstr>Where Would Specifications Be Used?</vt:lpstr>
      <vt:lpstr>Entity Identifiers</vt:lpstr>
      <vt:lpstr>Elements for Patient Identifiers</vt:lpstr>
      <vt:lpstr>Master Patient Index (MPI)</vt:lpstr>
      <vt:lpstr>Other Standards</vt:lpstr>
      <vt:lpstr>Clinical Genomics – Family Tree</vt:lpstr>
      <vt:lpstr>Products of Clinical Genomic  Work Group</vt:lpstr>
      <vt:lpstr>Supporting Standards for  EHR Applications  Summary - Lecture d</vt:lpstr>
      <vt:lpstr>Supporting Standards for EHR Applications References – Lecture d </vt:lpstr>
      <vt:lpstr>Supporting Standards for EHR Applications Lecture c</vt:lpstr>
    </vt:vector>
  </TitlesOfParts>
  <Company>Office of the National Coordinator for Health Information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d, Component 9, Unit 7</dc:title>
  <dc:subject>Networking and Health Information Exchange</dc:subject>
  <dc:creator>U.S. Department of Health and Human Services, The Office of the National Coordinator for Health Information Technology</dc:creator>
  <cp:keywords>Health IT, Health IT Curriculum, Computer Science</cp:keywords>
  <cp:lastModifiedBy>admin</cp:lastModifiedBy>
  <cp:revision>11</cp:revision>
  <dcterms:created xsi:type="dcterms:W3CDTF">2011-10-13T19:09:01Z</dcterms:created>
  <dcterms:modified xsi:type="dcterms:W3CDTF">2017-07-14T19:23:04Z</dcterms:modified>
  <cp:category>HIT Workforce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