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tags/tag2.xml" ContentType="application/vnd.openxmlformats-officedocument.presentationml.tags+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379" r:id="rId1"/>
  </p:sldMasterIdLst>
  <p:notesMasterIdLst>
    <p:notesMasterId r:id="rId34"/>
  </p:notesMasterIdLst>
  <p:handoutMasterIdLst>
    <p:handoutMasterId r:id="rId35"/>
  </p:handoutMasterIdLst>
  <p:sldIdLst>
    <p:sldId id="256" r:id="rId2"/>
    <p:sldId id="298" r:id="rId3"/>
    <p:sldId id="258" r:id="rId4"/>
    <p:sldId id="273" r:id="rId5"/>
    <p:sldId id="274" r:id="rId6"/>
    <p:sldId id="275" r:id="rId7"/>
    <p:sldId id="300" r:id="rId8"/>
    <p:sldId id="276" r:id="rId9"/>
    <p:sldId id="277" r:id="rId10"/>
    <p:sldId id="278" r:id="rId11"/>
    <p:sldId id="279" r:id="rId12"/>
    <p:sldId id="280" r:id="rId13"/>
    <p:sldId id="281" r:id="rId14"/>
    <p:sldId id="282" r:id="rId15"/>
    <p:sldId id="283" r:id="rId16"/>
    <p:sldId id="284" r:id="rId17"/>
    <p:sldId id="285" r:id="rId18"/>
    <p:sldId id="301" r:id="rId19"/>
    <p:sldId id="286" r:id="rId20"/>
    <p:sldId id="287" r:id="rId21"/>
    <p:sldId id="272" r:id="rId22"/>
    <p:sldId id="269" r:id="rId23"/>
    <p:sldId id="261" r:id="rId24"/>
    <p:sldId id="293" r:id="rId25"/>
    <p:sldId id="294" r:id="rId26"/>
    <p:sldId id="296" r:id="rId27"/>
    <p:sldId id="297" r:id="rId28"/>
    <p:sldId id="292" r:id="rId29"/>
    <p:sldId id="264" r:id="rId30"/>
    <p:sldId id="267" r:id="rId31"/>
    <p:sldId id="302" r:id="rId32"/>
    <p:sldId id="303" r:id="rId33"/>
  </p:sldIdLst>
  <p:sldSz cx="9144000" cy="6858000" type="screen4x3"/>
  <p:notesSz cx="9144000" cy="6858000"/>
  <p:custDataLst>
    <p:tags r:id="rId36"/>
  </p:custDataLst>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8" autoAdjust="0"/>
    <p:restoredTop sz="77727" autoAdjust="0"/>
  </p:normalViewPr>
  <p:slideViewPr>
    <p:cSldViewPr>
      <p:cViewPr varScale="1">
        <p:scale>
          <a:sx n="53" d="100"/>
          <a:sy n="53" d="100"/>
        </p:scale>
        <p:origin x="-446" y="-62"/>
      </p:cViewPr>
      <p:guideLst>
        <p:guide orient="horz" pos="2160"/>
        <p:guide pos="2880"/>
      </p:guideLst>
    </p:cSldViewPr>
  </p:slideViewPr>
  <p:outlineViewPr>
    <p:cViewPr>
      <p:scale>
        <a:sx n="33" d="100"/>
        <a:sy n="33" d="100"/>
      </p:scale>
      <p:origin x="42" y="0"/>
    </p:cViewPr>
  </p:outlineViewPr>
  <p:notesTextViewPr>
    <p:cViewPr>
      <p:scale>
        <a:sx n="75" d="100"/>
        <a:sy n="75" d="100"/>
      </p:scale>
      <p:origin x="0" y="0"/>
    </p:cViewPr>
  </p:notesTextViewPr>
  <p:sorterViewPr>
    <p:cViewPr>
      <p:scale>
        <a:sx n="100" d="100"/>
        <a:sy n="100" d="100"/>
      </p:scale>
      <p:origin x="0" y="0"/>
    </p:cViewPr>
  </p:sorterViewPr>
  <p:notesViewPr>
    <p:cSldViewPr>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fontAlgn="auto">
              <a:spcBef>
                <a:spcPts val="0"/>
              </a:spcBef>
              <a:spcAft>
                <a:spcPts val="0"/>
              </a:spcAft>
              <a:defRPr sz="1000">
                <a:latin typeface="Arial" pitchFamily="34" charset="0"/>
                <a:cs typeface="Arial" pitchFamily="34" charset="0"/>
              </a:defRPr>
            </a:lvl1pPr>
          </a:lstStyle>
          <a:p>
            <a:pPr>
              <a:defRPr/>
            </a:pPr>
            <a:endParaRPr lang="en-US"/>
          </a:p>
        </p:txBody>
      </p:sp>
      <p:sp>
        <p:nvSpPr>
          <p:cNvPr id="3" name="Date Placeholder 2"/>
          <p:cNvSpPr>
            <a:spLocks noGrp="1"/>
          </p:cNvSpPr>
          <p:nvPr>
            <p:ph type="dt" sz="quarter" idx="1"/>
          </p:nvPr>
        </p:nvSpPr>
        <p:spPr>
          <a:xfrm>
            <a:off x="5180013" y="0"/>
            <a:ext cx="3962400" cy="342900"/>
          </a:xfrm>
          <a:prstGeom prst="rect">
            <a:avLst/>
          </a:prstGeom>
        </p:spPr>
        <p:txBody>
          <a:bodyPr vert="horz" lIns="91440" tIns="45720" rIns="91440" bIns="45720" rtlCol="0"/>
          <a:lstStyle>
            <a:lvl1pPr algn="r" fontAlgn="auto">
              <a:spcBef>
                <a:spcPts val="0"/>
              </a:spcBef>
              <a:spcAft>
                <a:spcPts val="0"/>
              </a:spcAft>
              <a:defRPr sz="1000">
                <a:latin typeface="Arial" pitchFamily="34" charset="0"/>
                <a:cs typeface="Arial" pitchFamily="34" charset="0"/>
              </a:defRPr>
            </a:lvl1pPr>
          </a:lstStyle>
          <a:p>
            <a:pPr>
              <a:defRPr/>
            </a:pPr>
            <a:fld id="{8CFA9FF8-79A4-40AD-8E36-E035B474BEF3}" type="datetimeFigureOut">
              <a:rPr lang="en-US"/>
              <a:pPr>
                <a:defRPr/>
              </a:pPr>
              <a:t>7/14/2017</a:t>
            </a:fld>
            <a:endParaRPr lang="en-US" dirty="0"/>
          </a:p>
        </p:txBody>
      </p:sp>
      <p:sp>
        <p:nvSpPr>
          <p:cNvPr id="4" name="Footer Placeholder 3"/>
          <p:cNvSpPr>
            <a:spLocks noGrp="1"/>
          </p:cNvSpPr>
          <p:nvPr>
            <p:ph type="ftr" sz="quarter" idx="2"/>
          </p:nvPr>
        </p:nvSpPr>
        <p:spPr>
          <a:xfrm>
            <a:off x="0" y="6513513"/>
            <a:ext cx="3962400" cy="342900"/>
          </a:xfrm>
          <a:prstGeom prst="rect">
            <a:avLst/>
          </a:prstGeom>
        </p:spPr>
        <p:txBody>
          <a:bodyPr vert="horz" lIns="91440" tIns="45720" rIns="91440" bIns="45720" rtlCol="0" anchor="b"/>
          <a:lstStyle>
            <a:lvl1pPr algn="l" fontAlgn="auto">
              <a:spcBef>
                <a:spcPts val="0"/>
              </a:spcBef>
              <a:spcAft>
                <a:spcPts val="0"/>
              </a:spcAft>
              <a:defRPr sz="1000">
                <a:latin typeface="Arial" pitchFamily="34" charset="0"/>
                <a:cs typeface="Arial" pitchFamily="34" charset="0"/>
              </a:defRPr>
            </a:lvl1pPr>
          </a:lstStyle>
          <a:p>
            <a:pPr>
              <a:defRPr/>
            </a:pPr>
            <a:endParaRPr lang="en-US"/>
          </a:p>
        </p:txBody>
      </p:sp>
      <p:sp>
        <p:nvSpPr>
          <p:cNvPr id="5" name="Slide Number Placeholder 4"/>
          <p:cNvSpPr>
            <a:spLocks noGrp="1"/>
          </p:cNvSpPr>
          <p:nvPr>
            <p:ph type="sldNum" sz="quarter" idx="3"/>
          </p:nvPr>
        </p:nvSpPr>
        <p:spPr>
          <a:xfrm>
            <a:off x="5180013" y="6513513"/>
            <a:ext cx="3962400" cy="342900"/>
          </a:xfrm>
          <a:prstGeom prst="rect">
            <a:avLst/>
          </a:prstGeom>
        </p:spPr>
        <p:txBody>
          <a:bodyPr vert="horz" wrap="square" lIns="91440" tIns="45720" rIns="91440" bIns="45720" numCol="1" anchor="b" anchorCtr="0" compatLnSpc="1">
            <a:prstTxWarp prst="textNoShape">
              <a:avLst/>
            </a:prstTxWarp>
          </a:bodyPr>
          <a:lstStyle>
            <a:lvl1pPr algn="r">
              <a:defRPr sz="1000">
                <a:cs typeface="Arial" panose="020B0604020202020204" pitchFamily="34" charset="0"/>
              </a:defRPr>
            </a:lvl1pPr>
          </a:lstStyle>
          <a:p>
            <a:fld id="{2F0D9866-8A9D-406A-93F8-01D76DE268A1}" type="slidenum">
              <a:rPr lang="en-US" altLang="en-US"/>
              <a:pPr/>
              <a:t>‹#›</a:t>
            </a:fld>
            <a:endParaRPr lang="en-US" altLang="en-US"/>
          </a:p>
        </p:txBody>
      </p:sp>
    </p:spTree>
    <p:extLst>
      <p:ext uri="{BB962C8B-B14F-4D97-AF65-F5344CB8AC3E}">
        <p14:creationId xmlns:p14="http://schemas.microsoft.com/office/powerpoint/2010/main" val="1679601787"/>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fontAlgn="auto">
              <a:spcBef>
                <a:spcPts val="0"/>
              </a:spcBef>
              <a:spcAft>
                <a:spcPts val="0"/>
              </a:spcAft>
              <a:defRPr sz="1000">
                <a:latin typeface="Arial" pitchFamily="34" charset="0"/>
                <a:cs typeface="Arial" pitchFamily="34" charset="0"/>
              </a:defRPr>
            </a:lvl1pPr>
          </a:lstStyle>
          <a:p>
            <a:pPr>
              <a:defRPr/>
            </a:pPr>
            <a:endParaRPr lang="en-US"/>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fontAlgn="auto">
              <a:spcBef>
                <a:spcPts val="0"/>
              </a:spcBef>
              <a:spcAft>
                <a:spcPts val="0"/>
              </a:spcAft>
              <a:defRPr sz="1000">
                <a:latin typeface="Arial" pitchFamily="34" charset="0"/>
                <a:cs typeface="Arial" pitchFamily="34" charset="0"/>
              </a:defRPr>
            </a:lvl1pPr>
          </a:lstStyle>
          <a:p>
            <a:pPr>
              <a:defRPr/>
            </a:pPr>
            <a:fld id="{44FD3301-6639-47BA-AB06-2FDC0DFAFCA8}" type="datetimeFigureOut">
              <a:rPr lang="en-US"/>
              <a:pPr>
                <a:defRPr/>
              </a:pPr>
              <a:t>7/14/2017</a:t>
            </a:fld>
            <a:endParaRPr lang="en-US" dirty="0"/>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fontAlgn="auto">
              <a:spcBef>
                <a:spcPts val="0"/>
              </a:spcBef>
              <a:spcAft>
                <a:spcPts val="0"/>
              </a:spcAft>
              <a:defRPr sz="1000">
                <a:latin typeface="Arial" pitchFamily="34" charset="0"/>
                <a:cs typeface="Arial" pitchFamily="34" charset="0"/>
              </a:defRPr>
            </a:lvl1pPr>
          </a:lstStyle>
          <a:p>
            <a:pPr>
              <a:defRPr/>
            </a:pPr>
            <a:endParaRPr lang="en-US"/>
          </a:p>
        </p:txBody>
      </p:sp>
      <p:sp>
        <p:nvSpPr>
          <p:cNvPr id="7" name="Slide Number Placeholder 6"/>
          <p:cNvSpPr>
            <a:spLocks noGrp="1"/>
          </p:cNvSpPr>
          <p:nvPr>
            <p:ph type="sldNum" sz="quarter" idx="5"/>
          </p:nvPr>
        </p:nvSpPr>
        <p:spPr>
          <a:xfrm>
            <a:off x="5180013" y="6513513"/>
            <a:ext cx="3962400" cy="342900"/>
          </a:xfrm>
          <a:prstGeom prst="rect">
            <a:avLst/>
          </a:prstGeom>
        </p:spPr>
        <p:txBody>
          <a:bodyPr vert="horz" wrap="square" lIns="91440" tIns="45720" rIns="91440" bIns="45720" numCol="1" anchor="b" anchorCtr="0" compatLnSpc="1">
            <a:prstTxWarp prst="textNoShape">
              <a:avLst/>
            </a:prstTxWarp>
          </a:bodyPr>
          <a:lstStyle>
            <a:lvl1pPr algn="r">
              <a:defRPr sz="1000">
                <a:cs typeface="Arial" panose="020B0604020202020204" pitchFamily="34" charset="0"/>
              </a:defRPr>
            </a:lvl1pPr>
          </a:lstStyle>
          <a:p>
            <a:fld id="{9B425666-50F2-4141-9871-7A7E3281CA3C}" type="slidenum">
              <a:rPr lang="en-US" altLang="en-US"/>
              <a:pPr/>
              <a:t>‹#›</a:t>
            </a:fld>
            <a:endParaRPr lang="en-US" altLang="en-US"/>
          </a:p>
        </p:txBody>
      </p:sp>
    </p:spTree>
    <p:extLst>
      <p:ext uri="{BB962C8B-B14F-4D97-AF65-F5344CB8AC3E}">
        <p14:creationId xmlns:p14="http://schemas.microsoft.com/office/powerpoint/2010/main" val="453207097"/>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000" kern="1200">
        <a:solidFill>
          <a:schemeClr val="tx1"/>
        </a:solidFill>
        <a:latin typeface="Arial" pitchFamily="34" charset="0"/>
        <a:ea typeface="+mn-ea"/>
        <a:cs typeface="Arial" pitchFamily="34" charset="0"/>
      </a:defRPr>
    </a:lvl1pPr>
    <a:lvl2pPr marL="457200" algn="l" rtl="0" eaLnBrk="0" fontAlgn="base" hangingPunct="0">
      <a:spcBef>
        <a:spcPct val="30000"/>
      </a:spcBef>
      <a:spcAft>
        <a:spcPct val="0"/>
      </a:spcAft>
      <a:defRPr sz="1000" kern="1200">
        <a:solidFill>
          <a:schemeClr val="tx1"/>
        </a:solidFill>
        <a:latin typeface="Arial" pitchFamily="34" charset="0"/>
        <a:ea typeface="+mn-ea"/>
        <a:cs typeface="Arial" pitchFamily="34" charset="0"/>
      </a:defRPr>
    </a:lvl2pPr>
    <a:lvl3pPr marL="914400" algn="l" rtl="0" eaLnBrk="0" fontAlgn="base" hangingPunct="0">
      <a:spcBef>
        <a:spcPct val="30000"/>
      </a:spcBef>
      <a:spcAft>
        <a:spcPct val="0"/>
      </a:spcAft>
      <a:defRPr sz="1000" kern="1200">
        <a:solidFill>
          <a:schemeClr val="tx1"/>
        </a:solidFill>
        <a:latin typeface="Arial" pitchFamily="34" charset="0"/>
        <a:ea typeface="+mn-ea"/>
        <a:cs typeface="Arial" pitchFamily="34" charset="0"/>
      </a:defRPr>
    </a:lvl3pPr>
    <a:lvl4pPr marL="1371600" algn="l" rtl="0" eaLnBrk="0" fontAlgn="base" hangingPunct="0">
      <a:spcBef>
        <a:spcPct val="30000"/>
      </a:spcBef>
      <a:spcAft>
        <a:spcPct val="0"/>
      </a:spcAft>
      <a:defRPr sz="1000" kern="1200">
        <a:solidFill>
          <a:schemeClr val="tx1"/>
        </a:solidFill>
        <a:latin typeface="Arial" pitchFamily="34" charset="0"/>
        <a:ea typeface="+mn-ea"/>
        <a:cs typeface="Arial" pitchFamily="34" charset="0"/>
      </a:defRPr>
    </a:lvl4pPr>
    <a:lvl5pPr marL="1828800" algn="l" rtl="0" eaLnBrk="0" fontAlgn="base" hangingPunct="0">
      <a:spcBef>
        <a:spcPct val="30000"/>
      </a:spcBef>
      <a:spcAft>
        <a:spcPct val="0"/>
      </a:spcAft>
      <a:defRPr sz="10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cc.nih.gov/about/SeniorStaff/james_cimino.html" TargetMode="External"/><Relationship Id="rId2" Type="http://schemas.openxmlformats.org/officeDocument/2006/relationships/slide" Target="../slides/slide7.xml"/><Relationship Id="rId1" Type="http://schemas.openxmlformats.org/officeDocument/2006/relationships/notesMaster" Target="../notesMasters/notesMaster1.xml"/><Relationship Id="rId6" Type="http://schemas.openxmlformats.org/officeDocument/2006/relationships/hyperlink" Target="http://www.dbmi.columbia.edu/" TargetMode="External"/><Relationship Id="rId5" Type="http://schemas.openxmlformats.org/officeDocument/2006/relationships/hyperlink" Target="http://www.bmi.utah.edu/" TargetMode="External"/><Relationship Id="rId4" Type="http://schemas.openxmlformats.org/officeDocument/2006/relationships/hyperlink" Target="http://www.nlm.nih.gov/"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Welcome to </a:t>
            </a:r>
            <a:r>
              <a:rPr lang="en-US" altLang="en-US" b="1" dirty="0"/>
              <a:t>Networking and Health Information Exchange, Supporting Standards for EHR Applications</a:t>
            </a:r>
            <a:r>
              <a:rPr lang="en-US" altLang="en-US" dirty="0"/>
              <a:t>.  This is Lecture </a:t>
            </a:r>
            <a:r>
              <a:rPr lang="en-US" altLang="en-US" b="1" dirty="0"/>
              <a:t>c</a:t>
            </a:r>
            <a:r>
              <a:rPr lang="en-US" altLang="en-US" dirty="0"/>
              <a:t>.  </a:t>
            </a:r>
          </a:p>
          <a:p>
            <a:pPr eaLnBrk="1" hangingPunct="1">
              <a:spcBef>
                <a:spcPct val="0"/>
              </a:spcBef>
            </a:pPr>
            <a:endParaRPr lang="en-US" altLang="en-US" dirty="0"/>
          </a:p>
          <a:p>
            <a:r>
              <a:rPr lang="en-US" altLang="en-US" dirty="0"/>
              <a:t>In this lecture we will discuss additional clinical decision support standards, including the </a:t>
            </a:r>
            <a:r>
              <a:rPr lang="en-US" altLang="en-US" dirty="0" err="1"/>
              <a:t>Infobutton</a:t>
            </a:r>
            <a:r>
              <a:rPr lang="en-US" altLang="en-US" dirty="0"/>
              <a:t>, and disease management.</a:t>
            </a:r>
          </a:p>
          <a:p>
            <a:endParaRPr lang="en-US" altLang="en-US" dirty="0"/>
          </a:p>
          <a:p>
            <a:pPr eaLnBrk="1" hangingPunct="1">
              <a:spcBef>
                <a:spcPct val="0"/>
              </a:spcBef>
            </a:pPr>
            <a:endParaRPr lang="en-US" altLang="en-US" dirty="0"/>
          </a:p>
        </p:txBody>
      </p:sp>
      <p:sp>
        <p:nvSpPr>
          <p:cNvPr id="46084"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en-US"/>
          </a:p>
        </p:txBody>
      </p:sp>
      <p:sp>
        <p:nvSpPr>
          <p:cNvPr id="46085"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9D27404-E69B-4992-B838-C21D1744F13A}" type="slidenum">
              <a:rPr lang="en-US" altLang="en-US"/>
              <a:pPr eaLnBrk="1" hangingPunct="1"/>
              <a:t>1</a:t>
            </a:fld>
            <a:endParaRPr lang="en-US" altLang="en-US"/>
          </a:p>
        </p:txBody>
      </p:sp>
    </p:spTree>
    <p:extLst>
      <p:ext uri="{BB962C8B-B14F-4D97-AF65-F5344CB8AC3E}">
        <p14:creationId xmlns:p14="http://schemas.microsoft.com/office/powerpoint/2010/main" val="37517581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Much of healthcare has expanded beyond acute care to dealing with chronic disease.  As patients live longer, dealing with chronic disease has not only become important, but uses more resources.  A Rand study in 2001 reported that Americans only received 54% of the care they required.  In many cases, this poor quality is related to the failure to manage chronic disease.  An important use of HIT is directed toward the management of chronic disease.  Each chronic disease has data elements that need to be tracked, tests that should be performed and the results monitored, appropriate medications, and return visits at specified intervals.  The Disease Management program manages all of this for a particular disease and the patients that have that disease.  It tracks events, issues reminders for required tests, and identifies patients whose goals are not reached.  For example, if the goal of a diabetes disease management was for all patients to have a hemoglobin A1c of less than 7, a list of those patients not meeting that goal could be generated.  Those patients could, for example, be scheduled for a visit, a letter perhaps urging compliance with the treatment could be sent, or some other appropriate action be taken.  </a:t>
            </a:r>
          </a:p>
          <a:p>
            <a:endParaRPr lang="en-US" altLang="en-US"/>
          </a:p>
          <a:p>
            <a:r>
              <a:rPr lang="en-US" altLang="en-US"/>
              <a:t>The Disease Management Protocol also manages workflows with report creation and other workflow processes.</a:t>
            </a:r>
          </a:p>
          <a:p>
            <a:endParaRPr lang="en-US" altLang="en-US"/>
          </a:p>
        </p:txBody>
      </p:sp>
      <p:sp>
        <p:nvSpPr>
          <p:cNvPr id="56324"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en-US"/>
          </a:p>
        </p:txBody>
      </p:sp>
      <p:sp>
        <p:nvSpPr>
          <p:cNvPr id="56325"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E616BCD-0CD3-4191-B21A-43B1140C6941}" type="slidenum">
              <a:rPr lang="en-US" altLang="en-US"/>
              <a:pPr eaLnBrk="1" hangingPunct="1"/>
              <a:t>10</a:t>
            </a:fld>
            <a:endParaRPr lang="en-US" altLang="en-US"/>
          </a:p>
        </p:txBody>
      </p:sp>
    </p:spTree>
    <p:extLst>
      <p:ext uri="{BB962C8B-B14F-4D97-AF65-F5344CB8AC3E}">
        <p14:creationId xmlns:p14="http://schemas.microsoft.com/office/powerpoint/2010/main" val="273392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This slide illustrates a Disease Management System which supports DM programs for diabetes, asthma, chronic obstructive pulmonary disease (COPD), coronary heart disease (CHD), chronic heart failure (CHF), and primary heart disease.  There are potentially over 100 diseases for which disease management protocols could be developed.</a:t>
            </a:r>
          </a:p>
          <a:p>
            <a:endParaRPr lang="en-US" altLang="en-US" dirty="0"/>
          </a:p>
          <a:p>
            <a:r>
              <a:rPr lang="en-US" altLang="en-US" dirty="0"/>
              <a:t>This example includes some of the items tracked for patients in the Coronary Artery Disease (CAD) registry. </a:t>
            </a:r>
          </a:p>
          <a:p>
            <a:endParaRPr lang="en-US" altLang="en-US" dirty="0"/>
          </a:p>
          <a:p>
            <a:endParaRPr lang="en-US" altLang="en-US" dirty="0"/>
          </a:p>
        </p:txBody>
      </p:sp>
      <p:sp>
        <p:nvSpPr>
          <p:cNvPr id="57348"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en-US"/>
          </a:p>
        </p:txBody>
      </p:sp>
      <p:sp>
        <p:nvSpPr>
          <p:cNvPr id="57349"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03E8795-4E42-46A4-8A8F-833E06380B27}" type="slidenum">
              <a:rPr lang="en-US" altLang="en-US"/>
              <a:pPr eaLnBrk="1" hangingPunct="1"/>
              <a:t>11</a:t>
            </a:fld>
            <a:endParaRPr lang="en-US" altLang="en-US"/>
          </a:p>
        </p:txBody>
      </p:sp>
    </p:spTree>
    <p:extLst>
      <p:ext uri="{BB962C8B-B14F-4D97-AF65-F5344CB8AC3E}">
        <p14:creationId xmlns:p14="http://schemas.microsoft.com/office/powerpoint/2010/main" val="22355913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Computer Physician Order Entry systems (CPOE) are becoming prevalent in developed countries.  Although these systems are often vastly different, all have in common the objective of appropriate testing, patient safety, higher quality of care and reducing cost.  CPOEs include decision-based algorithms to accomplish those goals.  The algorithms for driving these systems are sharable, and standards are being developed to enable that process of sharing.  CPOE systems need to be patient specific, considering patient demographics (age, gender, other), site specific, disease specific, and event specific.  CPOE systems often include healthcare plans to influence what tests are ordered and what treatments are given.</a:t>
            </a:r>
          </a:p>
          <a:p>
            <a:endParaRPr lang="en-US" altLang="en-US"/>
          </a:p>
        </p:txBody>
      </p:sp>
      <p:sp>
        <p:nvSpPr>
          <p:cNvPr id="58372"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en-US"/>
          </a:p>
        </p:txBody>
      </p:sp>
      <p:sp>
        <p:nvSpPr>
          <p:cNvPr id="58373"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C1C53AC-3FC2-4FFF-BFB7-603198D62DC7}" type="slidenum">
              <a:rPr lang="en-US" altLang="en-US"/>
              <a:pPr eaLnBrk="1" hangingPunct="1"/>
              <a:t>12</a:t>
            </a:fld>
            <a:endParaRPr lang="en-US" altLang="en-US"/>
          </a:p>
        </p:txBody>
      </p:sp>
    </p:spTree>
    <p:extLst>
      <p:ext uri="{BB962C8B-B14F-4D97-AF65-F5344CB8AC3E}">
        <p14:creationId xmlns:p14="http://schemas.microsoft.com/office/powerpoint/2010/main" val="25887490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t>This slide shows typical pseudo-code within a CPOE system which provides the logic for, in this case, treatment method.  </a:t>
            </a:r>
          </a:p>
          <a:p>
            <a:pPr eaLnBrk="1" hangingPunct="1"/>
            <a:endParaRPr lang="en-US" altLang="en-US"/>
          </a:p>
          <a:p>
            <a:pPr eaLnBrk="1" hangingPunct="1"/>
            <a:r>
              <a:rPr lang="en-US" altLang="en-US"/>
              <a:t>The protocol relates to the administration of heparin.</a:t>
            </a:r>
          </a:p>
          <a:p>
            <a:pPr eaLnBrk="1" hangingPunct="1"/>
            <a:endParaRPr lang="en-US" altLang="en-US"/>
          </a:p>
          <a:p>
            <a:pPr>
              <a:spcBef>
                <a:spcPct val="50000"/>
              </a:spcBef>
            </a:pPr>
            <a:r>
              <a:rPr lang="en-US" altLang="en-US"/>
              <a:t>Heparin is started and adjusted according to the patient's weight and the last APTT.</a:t>
            </a:r>
          </a:p>
          <a:p>
            <a:endParaRPr lang="en-US" altLang="en-US"/>
          </a:p>
        </p:txBody>
      </p:sp>
      <p:sp>
        <p:nvSpPr>
          <p:cNvPr id="59396"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en-US"/>
          </a:p>
        </p:txBody>
      </p:sp>
      <p:sp>
        <p:nvSpPr>
          <p:cNvPr id="59397"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D1C23F1-4CC9-435A-B60A-F2441AEA4AE4}" type="slidenum">
              <a:rPr lang="en-US" altLang="en-US"/>
              <a:pPr eaLnBrk="1" hangingPunct="1"/>
              <a:t>13</a:t>
            </a:fld>
            <a:endParaRPr lang="en-US" altLang="en-US"/>
          </a:p>
        </p:txBody>
      </p:sp>
    </p:spTree>
    <p:extLst>
      <p:ext uri="{BB962C8B-B14F-4D97-AF65-F5344CB8AC3E}">
        <p14:creationId xmlns:p14="http://schemas.microsoft.com/office/powerpoint/2010/main" val="34824864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This slide shows a screen shot from the Vanderbilt CPOE system.  In the background, you can see the patient clinical data on the left, and the CDSS calculations on the right.  In this case, the CPOE algorithm issues a warning because the proposed order dose for gentamicin will result in a trough level that is too high.  Consequently, a potential medication error is averted, thanks to the smart CPOE system.</a:t>
            </a:r>
          </a:p>
          <a:p>
            <a:endParaRPr lang="en-US" altLang="en-US" dirty="0"/>
          </a:p>
          <a:p>
            <a:endParaRPr lang="en-US" altLang="en-US" dirty="0"/>
          </a:p>
          <a:p>
            <a:endParaRPr lang="en-US" altLang="en-US" dirty="0"/>
          </a:p>
        </p:txBody>
      </p:sp>
      <p:sp>
        <p:nvSpPr>
          <p:cNvPr id="60420"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en-US"/>
          </a:p>
        </p:txBody>
      </p:sp>
      <p:sp>
        <p:nvSpPr>
          <p:cNvPr id="60421"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D6C93CA-F623-4749-AF60-58072F8D642F}" type="slidenum">
              <a:rPr lang="en-US" altLang="en-US"/>
              <a:pPr eaLnBrk="1" hangingPunct="1"/>
              <a:t>14</a:t>
            </a:fld>
            <a:endParaRPr lang="en-US" altLang="en-US"/>
          </a:p>
        </p:txBody>
      </p:sp>
    </p:spTree>
    <p:extLst>
      <p:ext uri="{BB962C8B-B14F-4D97-AF65-F5344CB8AC3E}">
        <p14:creationId xmlns:p14="http://schemas.microsoft.com/office/powerpoint/2010/main" val="25031288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spcBef>
                <a:spcPts val="0"/>
              </a:spcBef>
              <a:defRPr/>
            </a:pPr>
            <a:r>
              <a:rPr lang="en-US" dirty="0"/>
              <a:t>The following describes the process for using this order entry application.</a:t>
            </a:r>
          </a:p>
          <a:p>
            <a:pPr marL="685800" lvl="1" indent="-228600">
              <a:spcBef>
                <a:spcPts val="0"/>
              </a:spcBef>
              <a:buFont typeface="+mj-lt"/>
              <a:buAutoNum type="arabicPeriod"/>
              <a:defRPr/>
            </a:pPr>
            <a:r>
              <a:rPr lang="en-US" dirty="0"/>
              <a:t>Upon MD stating patient is eligible for protocol, the CPOE system calculates the heparin dose and makes it easy to order tests associated with the guidelines,</a:t>
            </a:r>
          </a:p>
          <a:p>
            <a:pPr marL="685800" lvl="1" indent="-228600">
              <a:spcBef>
                <a:spcPts val="0"/>
              </a:spcBef>
              <a:buFont typeface="+mj-lt"/>
              <a:buAutoNum type="arabicPeriod"/>
              <a:defRPr/>
            </a:pPr>
            <a:r>
              <a:rPr lang="en-US" dirty="0"/>
              <a:t>Links to educational materials available in the protocol,</a:t>
            </a:r>
          </a:p>
          <a:p>
            <a:pPr marL="685800" lvl="1" indent="-228600">
              <a:spcBef>
                <a:spcPts val="0"/>
              </a:spcBef>
              <a:buFont typeface="+mj-lt"/>
              <a:buAutoNum type="arabicPeriod"/>
              <a:defRPr/>
            </a:pPr>
            <a:r>
              <a:rPr lang="en-US" dirty="0"/>
              <a:t>The doctor  reviews relevant medications and labs, and </a:t>
            </a:r>
          </a:p>
          <a:p>
            <a:pPr marL="685800" lvl="1" indent="-228600" eaLnBrk="1" hangingPunct="1">
              <a:buFont typeface="+mj-lt"/>
              <a:buAutoNum type="arabicPeriod"/>
              <a:defRPr/>
            </a:pPr>
            <a:r>
              <a:rPr lang="en-US" dirty="0"/>
              <a:t>The doctor selects actions and clicks button to activate guideline-related orders.</a:t>
            </a:r>
          </a:p>
          <a:p>
            <a:pPr eaLnBrk="1" hangingPunct="1">
              <a:defRPr/>
            </a:pPr>
            <a:endParaRPr lang="en-US" dirty="0">
              <a:effectLst>
                <a:outerShdw blurRad="38100" dist="38100" dir="2700000" algn="tl">
                  <a:srgbClr val="C0C0C0"/>
                </a:outerShdw>
              </a:effectLst>
            </a:endParaRPr>
          </a:p>
          <a:p>
            <a:pPr eaLnBrk="1" hangingPunct="1">
              <a:defRPr/>
            </a:pPr>
            <a:r>
              <a:rPr lang="en-US" dirty="0">
                <a:effectLst>
                  <a:outerShdw blurRad="38100" dist="38100" dir="2700000" algn="tl">
                    <a:srgbClr val="C0C0C0"/>
                  </a:outerShdw>
                </a:effectLst>
              </a:rPr>
              <a:t>The Vanderbilt system, WizOrder, has been used to implement Vanderbilt University Medical Center (VUMC) Care Improvement Committee’s protocol for Dx and treatment of patients with suspected or confirmed Deep Venous Thrombosis or Pulmonary Embolism.  The protocol for this advice system is based on extensive literature review and consultation with local experts. </a:t>
            </a:r>
          </a:p>
          <a:p>
            <a:pPr eaLnBrk="1" hangingPunct="1">
              <a:defRPr/>
            </a:pPr>
            <a:endParaRPr lang="en-US" dirty="0">
              <a:effectLst>
                <a:outerShdw blurRad="38100" dist="38100" dir="2700000" algn="tl">
                  <a:srgbClr val="C0C0C0"/>
                </a:outerShdw>
              </a:effectLst>
            </a:endParaRPr>
          </a:p>
          <a:p>
            <a:pPr eaLnBrk="1" hangingPunct="1">
              <a:defRPr/>
            </a:pPr>
            <a:r>
              <a:rPr lang="en-US" dirty="0">
                <a:effectLst>
                  <a:outerShdw blurRad="38100" dist="38100" dir="2700000" algn="tl">
                    <a:srgbClr val="C0C0C0"/>
                  </a:outerShdw>
                </a:effectLst>
              </a:rPr>
              <a:t>Additional Web pages help MDs to subsequently adjust heparin doses as called for by this complex, weight-and-test-result-based protocol.</a:t>
            </a:r>
          </a:p>
          <a:p>
            <a:pPr eaLnBrk="1" hangingPunct="1">
              <a:defRPr/>
            </a:pPr>
            <a:endParaRPr lang="en-US" dirty="0">
              <a:effectLst>
                <a:outerShdw blurRad="38100" dist="38100" dir="2700000" algn="tl">
                  <a:srgbClr val="C0C0C0"/>
                </a:outerShdw>
              </a:effectLst>
            </a:endParaRPr>
          </a:p>
          <a:p>
            <a:pPr eaLnBrk="1" hangingPunct="1">
              <a:defRPr/>
            </a:pPr>
            <a:endParaRPr lang="en-US" dirty="0">
              <a:effectLst>
                <a:outerShdw blurRad="38100" dist="38100" dir="2700000" algn="tl">
                  <a:srgbClr val="C0C0C0"/>
                </a:outerShdw>
              </a:effectLst>
            </a:endParaRPr>
          </a:p>
          <a:p>
            <a:pPr>
              <a:defRPr/>
            </a:pPr>
            <a:endParaRPr lang="en-US" dirty="0"/>
          </a:p>
        </p:txBody>
      </p:sp>
      <p:sp>
        <p:nvSpPr>
          <p:cNvPr id="61444"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en-US"/>
          </a:p>
        </p:txBody>
      </p:sp>
      <p:sp>
        <p:nvSpPr>
          <p:cNvPr id="61445"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A8DB642-6544-4363-86EE-D8109554860E}" type="slidenum">
              <a:rPr lang="en-US" altLang="en-US"/>
              <a:pPr eaLnBrk="1" hangingPunct="1"/>
              <a:t>15</a:t>
            </a:fld>
            <a:endParaRPr lang="en-US" altLang="en-US"/>
          </a:p>
        </p:txBody>
      </p:sp>
    </p:spTree>
    <p:extLst>
      <p:ext uri="{BB962C8B-B14F-4D97-AF65-F5344CB8AC3E}">
        <p14:creationId xmlns:p14="http://schemas.microsoft.com/office/powerpoint/2010/main" val="31596436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t>This slide shows a care recommendation used by the Regenstrief system related to the giving of a flu shot.  </a:t>
            </a:r>
          </a:p>
          <a:p>
            <a:pPr eaLnBrk="1" hangingPunct="1"/>
            <a:endParaRPr lang="en-US" altLang="en-US"/>
          </a:p>
          <a:p>
            <a:pPr eaLnBrk="1" hangingPunct="1"/>
            <a:r>
              <a:rPr lang="en-US" altLang="en-US"/>
              <a:t>The recommendation is made only in the “flu season”, takes age into consideration, and looks for possible reaction based on egg allergy.  If the patient is over 65 or has a diagnosis of COPD, and is not allergic to eggs, then give the flu shot because the  patient is in a high-risk category.  The CARE System at Regenstrief has been in use for about 40 years.</a:t>
            </a:r>
          </a:p>
        </p:txBody>
      </p:sp>
      <p:sp>
        <p:nvSpPr>
          <p:cNvPr id="62468"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en-US"/>
          </a:p>
        </p:txBody>
      </p:sp>
      <p:sp>
        <p:nvSpPr>
          <p:cNvPr id="62469"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D364FA2-F855-459A-B84B-D02AAEB45BDB}" type="slidenum">
              <a:rPr lang="en-US" altLang="en-US"/>
              <a:pPr eaLnBrk="1" hangingPunct="1"/>
              <a:t>16</a:t>
            </a:fld>
            <a:endParaRPr lang="en-US" altLang="en-US"/>
          </a:p>
        </p:txBody>
      </p:sp>
    </p:spTree>
    <p:extLst>
      <p:ext uri="{BB962C8B-B14F-4D97-AF65-F5344CB8AC3E}">
        <p14:creationId xmlns:p14="http://schemas.microsoft.com/office/powerpoint/2010/main" val="18761393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This slide shows a reminder for a colonoscopy test.  </a:t>
            </a:r>
          </a:p>
          <a:p>
            <a:endParaRPr lang="en-US" altLang="en-US" dirty="0"/>
          </a:p>
          <a:p>
            <a:r>
              <a:rPr lang="en-US" altLang="en-US" dirty="0"/>
              <a:t>It is a reminder that people between the ages of 50 and 75 should have a colonoscopy once every 10 years, or more often if the last study showed polyps.  If you had a colonoscopy, please enter the data for it in the Preventive Tests/Screening section. Added to the reminder is the Framingham 10-year heart risk for this patient, which is 63%.  </a:t>
            </a:r>
          </a:p>
          <a:p>
            <a:endParaRPr lang="en-US" altLang="en-US" dirty="0"/>
          </a:p>
          <a:p>
            <a:endParaRPr lang="en-US" altLang="en-US" dirty="0"/>
          </a:p>
        </p:txBody>
      </p:sp>
      <p:sp>
        <p:nvSpPr>
          <p:cNvPr id="63492"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en-US"/>
          </a:p>
        </p:txBody>
      </p:sp>
      <p:sp>
        <p:nvSpPr>
          <p:cNvPr id="63493"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494EF32-7666-41EC-9264-65F968D3AE25}" type="slidenum">
              <a:rPr lang="en-US" altLang="en-US"/>
              <a:pPr eaLnBrk="1" hangingPunct="1"/>
              <a:t>17</a:t>
            </a:fld>
            <a:endParaRPr lang="en-US" altLang="en-US"/>
          </a:p>
        </p:txBody>
      </p:sp>
    </p:spTree>
    <p:extLst>
      <p:ext uri="{BB962C8B-B14F-4D97-AF65-F5344CB8AC3E}">
        <p14:creationId xmlns:p14="http://schemas.microsoft.com/office/powerpoint/2010/main" val="26464272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The Framingham Heart Study is a very famous study that dates back to 1948.  The subjects return every two years for a detailed medical history, physical examination, and laboratory tests.  A second generation of patients were recruited in 1971.  This database has been significant in creating risk factors for heart disease and its many aspects.  This example shows the risk factors for stroke after atrial fibrillation.  Algorithms are provided by which a person can enter data and the programs will calculate their risk. </a:t>
            </a:r>
          </a:p>
          <a:p>
            <a:endParaRPr lang="en-US" altLang="en-US" dirty="0"/>
          </a:p>
          <a:p>
            <a:r>
              <a:rPr lang="en-US" altLang="en-US" dirty="0"/>
              <a:t>As an exercise, go to http://www.framinghamheartstudy.org/risk-functions/index.php and see your risk factors for various heart diseases.  There are many similar web pages available on the Internet.</a:t>
            </a:r>
          </a:p>
          <a:p>
            <a:endParaRPr lang="en-US" altLang="en-US" dirty="0"/>
          </a:p>
        </p:txBody>
      </p:sp>
      <p:sp>
        <p:nvSpPr>
          <p:cNvPr id="64516"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en-US"/>
          </a:p>
        </p:txBody>
      </p:sp>
      <p:sp>
        <p:nvSpPr>
          <p:cNvPr id="64517"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FB97EA3-F004-4D71-8EEA-5ACADF20EF51}" type="slidenum">
              <a:rPr lang="en-US" altLang="en-US"/>
              <a:pPr eaLnBrk="1" hangingPunct="1"/>
              <a:t>18</a:t>
            </a:fld>
            <a:endParaRPr lang="en-US" altLang="en-US"/>
          </a:p>
        </p:txBody>
      </p:sp>
    </p:spTree>
    <p:extLst>
      <p:ext uri="{BB962C8B-B14F-4D97-AF65-F5344CB8AC3E}">
        <p14:creationId xmlns:p14="http://schemas.microsoft.com/office/powerpoint/2010/main" val="12120352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Decision trees are popular ways of using statistics and probabilities to guide decision making. The first step is to define the problem in concept and scope.  What are the alternative decisions?  An example might be to treat the patient surgically or medically for a particular problem.  Another is to operate or not operate.  For outcome tracking, determine the percentages for each outcome based on what is done, and specifics of the patient.  What are the steps leading to the alternative actions?  These choices are represented by chance nodes (defined by the actual data) and decision nodes (identifying the alternatives). Determine the probability for each chance outcome.  What is the probability that a patient with these symptoms might have the disease, for example?  Finally, assign a value to each outcome.  These values might be survival or death, for example.</a:t>
            </a:r>
          </a:p>
          <a:p>
            <a:endParaRPr lang="en-US" altLang="en-US"/>
          </a:p>
          <a:p>
            <a:endParaRPr lang="en-US" altLang="en-US"/>
          </a:p>
        </p:txBody>
      </p:sp>
      <p:sp>
        <p:nvSpPr>
          <p:cNvPr id="65540"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en-US"/>
          </a:p>
        </p:txBody>
      </p:sp>
      <p:sp>
        <p:nvSpPr>
          <p:cNvPr id="65541"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598424C-EBA7-4D3A-9B83-48EFE8D7BDD6}" type="slidenum">
              <a:rPr lang="en-US" altLang="en-US"/>
              <a:pPr eaLnBrk="1" hangingPunct="1"/>
              <a:t>19</a:t>
            </a:fld>
            <a:endParaRPr lang="en-US" altLang="en-US"/>
          </a:p>
        </p:txBody>
      </p:sp>
    </p:spTree>
    <p:extLst>
      <p:ext uri="{BB962C8B-B14F-4D97-AF65-F5344CB8AC3E}">
        <p14:creationId xmlns:p14="http://schemas.microsoft.com/office/powerpoint/2010/main" val="15627973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p:txBody>
          <a:bodyPr wrap="square" numCol="1" anchor="t" anchorCtr="0" compatLnSpc="1">
            <a:prstTxWarp prst="textNoShape">
              <a:avLst/>
            </a:prstTxWarp>
          </a:bodyPr>
          <a:lstStyle/>
          <a:p>
            <a:pPr eaLnBrk="1" hangingPunct="1">
              <a:spcBef>
                <a:spcPct val="0"/>
              </a:spcBef>
              <a:defRPr/>
            </a:pPr>
            <a:r>
              <a:rPr lang="en-US" dirty="0"/>
              <a:t>The Objectives for this unit, </a:t>
            </a:r>
            <a:r>
              <a:rPr lang="en-US" b="1" dirty="0"/>
              <a:t>Supporting Standards for EHR Application</a:t>
            </a:r>
            <a:r>
              <a:rPr lang="en-US" dirty="0"/>
              <a:t>, are to:</a:t>
            </a:r>
          </a:p>
          <a:p>
            <a:pPr eaLnBrk="1" hangingPunct="1">
              <a:spcBef>
                <a:spcPct val="0"/>
              </a:spcBef>
              <a:defRPr/>
            </a:pPr>
            <a:endParaRPr lang="en-US" dirty="0"/>
          </a:p>
          <a:p>
            <a:pPr marL="347472" indent="-347472">
              <a:spcBef>
                <a:spcPts val="0"/>
              </a:spcBef>
              <a:buFont typeface="Arial" pitchFamily="34" charset="0"/>
              <a:buChar char="•"/>
              <a:defRPr/>
            </a:pPr>
            <a:r>
              <a:rPr lang="en-US" dirty="0"/>
              <a:t>Understand the clinical decision support standard Infobutton,</a:t>
            </a:r>
          </a:p>
          <a:p>
            <a:pPr marL="347472" lvl="1" indent="-347472" eaLnBrk="1" hangingPunct="1">
              <a:spcBef>
                <a:spcPts val="0"/>
              </a:spcBef>
              <a:buFont typeface="Arial" pitchFamily="34" charset="0"/>
              <a:buChar char="•"/>
              <a:defRPr/>
            </a:pPr>
            <a:r>
              <a:rPr lang="en-US" dirty="0"/>
              <a:t>Understand disease management, and</a:t>
            </a:r>
          </a:p>
          <a:p>
            <a:pPr marL="347472" lvl="1" indent="-347472" eaLnBrk="1" hangingPunct="1">
              <a:spcBef>
                <a:spcPts val="0"/>
              </a:spcBef>
              <a:buFont typeface="Arial" pitchFamily="34" charset="0"/>
              <a:buChar char="•"/>
              <a:defRPr/>
            </a:pPr>
            <a:r>
              <a:rPr lang="en-US" dirty="0"/>
              <a:t>Understand other clinical decision support applications.</a:t>
            </a:r>
          </a:p>
        </p:txBody>
      </p:sp>
      <p:sp>
        <p:nvSpPr>
          <p:cNvPr id="47108"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en-US"/>
          </a:p>
        </p:txBody>
      </p:sp>
      <p:sp>
        <p:nvSpPr>
          <p:cNvPr id="47109"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798C65C-380C-4418-A720-F38F39F4E98B}" type="slidenum">
              <a:rPr lang="en-US" altLang="en-US"/>
              <a:pPr eaLnBrk="1" hangingPunct="1"/>
              <a:t>2</a:t>
            </a:fld>
            <a:endParaRPr lang="en-US" altLang="en-US"/>
          </a:p>
        </p:txBody>
      </p:sp>
    </p:spTree>
    <p:extLst>
      <p:ext uri="{BB962C8B-B14F-4D97-AF65-F5344CB8AC3E}">
        <p14:creationId xmlns:p14="http://schemas.microsoft.com/office/powerpoint/2010/main" val="31535658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This slide shows a simple decision tree.  Decision nodes are represented by a box; chance outcomes by a circle.  In this case, the decision choice is to operate or not operate.  The chance outcome is the patient has the disease or the patient does not have the disease.  The tree shows the set of possible outcomes, each of which would have an assigned value.  The tree would lead to an action that selected the highest outcome value.</a:t>
            </a:r>
          </a:p>
          <a:p>
            <a:endParaRPr lang="en-US" altLang="en-US" dirty="0"/>
          </a:p>
          <a:p>
            <a:r>
              <a:rPr lang="en-US" altLang="en-US" dirty="0"/>
              <a:t>The choice probabilities which are not shown would represent the prevalence of the disease.  </a:t>
            </a:r>
          </a:p>
          <a:p>
            <a:endParaRPr lang="en-US" altLang="en-US" dirty="0"/>
          </a:p>
          <a:p>
            <a:endParaRPr lang="en-US" altLang="en-US" dirty="0"/>
          </a:p>
          <a:p>
            <a:endParaRPr lang="en-US" altLang="en-US" dirty="0"/>
          </a:p>
        </p:txBody>
      </p:sp>
      <p:sp>
        <p:nvSpPr>
          <p:cNvPr id="66564"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en-US"/>
          </a:p>
        </p:txBody>
      </p:sp>
      <p:sp>
        <p:nvSpPr>
          <p:cNvPr id="66565"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1143B1D-09F9-457A-864C-7F4FE7492FBC}" type="slidenum">
              <a:rPr lang="en-US" altLang="en-US"/>
              <a:pPr eaLnBrk="1" hangingPunct="1"/>
              <a:t>20</a:t>
            </a:fld>
            <a:endParaRPr lang="en-US" altLang="en-US"/>
          </a:p>
        </p:txBody>
      </p:sp>
    </p:spTree>
    <p:extLst>
      <p:ext uri="{BB962C8B-B14F-4D97-AF65-F5344CB8AC3E}">
        <p14:creationId xmlns:p14="http://schemas.microsoft.com/office/powerpoint/2010/main" val="32667973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This slide shows an example of why patient preference is an important factor when selecting a course of action.  Only the patient can make these decisions, hopefully after being informed and educated about the possible decisions.  Some people would select length of life over quality of life; others would do the opposite.  Each person probably would have a different threshold at which they would make a decision based on length of life vs quality of life.  At what level of quality of life would death be a preferred alternative?  Are you a risk taker or not?  This tool makes it easy for a person to convey that decision to a physician.  </a:t>
            </a:r>
          </a:p>
          <a:p>
            <a:endParaRPr lang="en-US" altLang="en-US" dirty="0"/>
          </a:p>
          <a:p>
            <a:r>
              <a:rPr lang="en-US" altLang="en-US" dirty="0"/>
              <a:t>This “gamble” approach can be used for simple things, like obesity.  Given the probability of bad outcomes, at what point can we get patients to attempt to loose weight?  So it is an educational tool as well.  There are a number of these risk analysis programs available, including the one from the Framingham study, previously mentioned.</a:t>
            </a:r>
          </a:p>
        </p:txBody>
      </p:sp>
      <p:sp>
        <p:nvSpPr>
          <p:cNvPr id="67588"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en-US"/>
          </a:p>
        </p:txBody>
      </p:sp>
      <p:sp>
        <p:nvSpPr>
          <p:cNvPr id="67589"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F4FE8E0-023D-409B-A063-A1E19098E312}" type="slidenum">
              <a:rPr lang="en-US" altLang="en-US"/>
              <a:pPr eaLnBrk="1" hangingPunct="1"/>
              <a:t>21</a:t>
            </a:fld>
            <a:endParaRPr lang="en-US" altLang="en-US"/>
          </a:p>
        </p:txBody>
      </p:sp>
    </p:spTree>
    <p:extLst>
      <p:ext uri="{BB962C8B-B14F-4D97-AF65-F5344CB8AC3E}">
        <p14:creationId xmlns:p14="http://schemas.microsoft.com/office/powerpoint/2010/main" val="25509169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Evidence-based practice results from clinical trials, data mining and expert opinions documented in the literature.  </a:t>
            </a:r>
          </a:p>
          <a:p>
            <a:endParaRPr lang="en-US" altLang="en-US"/>
          </a:p>
          <a:p>
            <a:r>
              <a:rPr lang="en-US" altLang="en-US"/>
              <a:t>Evidence-based medicine are traditional conceptualizations based on research utilization, clinical trials-based, and clinical practice guidelines. </a:t>
            </a:r>
          </a:p>
          <a:p>
            <a:endParaRPr lang="en-US" altLang="en-US"/>
          </a:p>
          <a:p>
            <a:pPr>
              <a:lnSpc>
                <a:spcPct val="90000"/>
              </a:lnSpc>
            </a:pPr>
            <a:r>
              <a:rPr lang="en-US" altLang="en-US"/>
              <a:t>It is the application of domain knowledge to patient care evidenced as a continuum.</a:t>
            </a:r>
          </a:p>
          <a:p>
            <a:endParaRPr lang="en-US" altLang="en-US"/>
          </a:p>
          <a:p>
            <a:r>
              <a:rPr lang="en-US" altLang="en-US"/>
              <a:t>At the present time, the length of time from the discovery of new knowledge to routine bed-side use is around 17 years.  Current funding in such programs as the Clinical Translational Science Act (CTSA) is an attempt to speed up this process.  Using newly-acquired knowledge to create clinical guidelines and decision support algorithms is one way in which this gap can be closed.</a:t>
            </a:r>
          </a:p>
          <a:p>
            <a:endParaRPr lang="en-US" altLang="en-US"/>
          </a:p>
          <a:p>
            <a:r>
              <a:rPr lang="en-US" altLang="en-US"/>
              <a:t>Application of evidence and prevention of errors (commission and omission) through:</a:t>
            </a:r>
          </a:p>
          <a:p>
            <a:pPr lvl="1">
              <a:buFontTx/>
              <a:buChar char="•"/>
            </a:pPr>
            <a:r>
              <a:rPr lang="en-US" altLang="en-US"/>
              <a:t>Diagnostic decision support (expert) systems,</a:t>
            </a:r>
          </a:p>
          <a:p>
            <a:pPr lvl="1">
              <a:buFontTx/>
              <a:buChar char="•"/>
            </a:pPr>
            <a:r>
              <a:rPr lang="en-US" altLang="en-US"/>
              <a:t>Other decision aids,</a:t>
            </a:r>
          </a:p>
          <a:p>
            <a:pPr lvl="1">
              <a:buFontTx/>
              <a:buChar char="•"/>
            </a:pPr>
            <a:r>
              <a:rPr lang="en-US" altLang="en-US"/>
              <a:t>Decision analysis,</a:t>
            </a:r>
          </a:p>
          <a:p>
            <a:pPr lvl="1">
              <a:buFontTx/>
              <a:buChar char="•"/>
            </a:pPr>
            <a:r>
              <a:rPr lang="en-US" altLang="en-US"/>
              <a:t>Computer-based provider order entry, and </a:t>
            </a:r>
          </a:p>
          <a:p>
            <a:pPr lvl="1">
              <a:buFontTx/>
              <a:buChar char="•"/>
            </a:pPr>
            <a:r>
              <a:rPr lang="en-US" altLang="en-US"/>
              <a:t>Practice guidelines.</a:t>
            </a:r>
          </a:p>
          <a:p>
            <a:endParaRPr lang="en-US" altLang="en-US"/>
          </a:p>
        </p:txBody>
      </p:sp>
      <p:sp>
        <p:nvSpPr>
          <p:cNvPr id="68612"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en-US"/>
          </a:p>
        </p:txBody>
      </p:sp>
      <p:sp>
        <p:nvSpPr>
          <p:cNvPr id="68613"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BCACA76-C9C6-4F26-A746-17CE34E05783}" type="slidenum">
              <a:rPr lang="en-US" altLang="en-US"/>
              <a:pPr eaLnBrk="1" hangingPunct="1"/>
              <a:t>22</a:t>
            </a:fld>
            <a:endParaRPr lang="en-US" altLang="en-US"/>
          </a:p>
        </p:txBody>
      </p:sp>
    </p:spTree>
    <p:extLst>
      <p:ext uri="{BB962C8B-B14F-4D97-AF65-F5344CB8AC3E}">
        <p14:creationId xmlns:p14="http://schemas.microsoft.com/office/powerpoint/2010/main" val="17277548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This web page shows another source for clinical guidelines.  There are many such sources available on the Internet, and can be found through Google.  One must, however, evaluate the quality of the work.</a:t>
            </a:r>
          </a:p>
          <a:p>
            <a:endParaRPr lang="en-US" altLang="en-US"/>
          </a:p>
          <a:p>
            <a:endParaRPr lang="en-US" altLang="en-US"/>
          </a:p>
        </p:txBody>
      </p:sp>
      <p:sp>
        <p:nvSpPr>
          <p:cNvPr id="69636"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en-US"/>
          </a:p>
        </p:txBody>
      </p:sp>
      <p:sp>
        <p:nvSpPr>
          <p:cNvPr id="69637"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6530570-1882-41C5-8C9C-64C1FE370729}" type="slidenum">
              <a:rPr lang="en-US" altLang="en-US"/>
              <a:pPr eaLnBrk="1" hangingPunct="1"/>
              <a:t>23</a:t>
            </a:fld>
            <a:endParaRPr lang="en-US" altLang="en-US"/>
          </a:p>
        </p:txBody>
      </p:sp>
    </p:spTree>
    <p:extLst>
      <p:ext uri="{BB962C8B-B14F-4D97-AF65-F5344CB8AC3E}">
        <p14:creationId xmlns:p14="http://schemas.microsoft.com/office/powerpoint/2010/main" val="22451582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The Cochrane Database of Systematic reviews is another popular source of information that can be linked through the </a:t>
            </a:r>
            <a:r>
              <a:rPr lang="en-US" altLang="en-US" dirty="0" err="1"/>
              <a:t>Infobutton</a:t>
            </a:r>
            <a:r>
              <a:rPr lang="en-US" altLang="en-US" dirty="0"/>
              <a:t>.  In this case, the query is related to the use of Vitamin E for Alzheimer’s disease.</a:t>
            </a:r>
          </a:p>
        </p:txBody>
      </p:sp>
      <p:sp>
        <p:nvSpPr>
          <p:cNvPr id="70660"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en-US"/>
          </a:p>
        </p:txBody>
      </p:sp>
      <p:sp>
        <p:nvSpPr>
          <p:cNvPr id="70661"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B18925F-F83A-4AF7-B9AB-918D3C4D43D8}" type="slidenum">
              <a:rPr lang="en-US" altLang="en-US"/>
              <a:pPr eaLnBrk="1" hangingPunct="1"/>
              <a:t>24</a:t>
            </a:fld>
            <a:endParaRPr lang="en-US" altLang="en-US"/>
          </a:p>
        </p:txBody>
      </p:sp>
    </p:spTree>
    <p:extLst>
      <p:ext uri="{BB962C8B-B14F-4D97-AF65-F5344CB8AC3E}">
        <p14:creationId xmlns:p14="http://schemas.microsoft.com/office/powerpoint/2010/main" val="1900333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Another example of a form of a decision support application: In this case, assessment of falls and injuries.</a:t>
            </a:r>
          </a:p>
          <a:p>
            <a:endParaRPr lang="en-US" altLang="en-US" dirty="0"/>
          </a:p>
          <a:p>
            <a:endParaRPr lang="en-US" altLang="en-US" dirty="0"/>
          </a:p>
          <a:p>
            <a:endParaRPr lang="en-US" altLang="en-US" dirty="0"/>
          </a:p>
        </p:txBody>
      </p:sp>
      <p:sp>
        <p:nvSpPr>
          <p:cNvPr id="71684"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en-US"/>
          </a:p>
        </p:txBody>
      </p:sp>
      <p:sp>
        <p:nvSpPr>
          <p:cNvPr id="71685"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598E39C-B998-4E47-A0E7-E5D8927C1057}" type="slidenum">
              <a:rPr lang="en-US" altLang="en-US"/>
              <a:pPr eaLnBrk="1" hangingPunct="1"/>
              <a:t>25</a:t>
            </a:fld>
            <a:endParaRPr lang="en-US" altLang="en-US"/>
          </a:p>
        </p:txBody>
      </p:sp>
    </p:spTree>
    <p:extLst>
      <p:ext uri="{BB962C8B-B14F-4D97-AF65-F5344CB8AC3E}">
        <p14:creationId xmlns:p14="http://schemas.microsoft.com/office/powerpoint/2010/main" val="26011477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This slide shows a risk assessment tool for cancer from MD Anderson  Cancer Center.  It also can be accessed through </a:t>
            </a:r>
            <a:r>
              <a:rPr lang="en-US" altLang="en-US" dirty="0" err="1"/>
              <a:t>Infobutton</a:t>
            </a:r>
            <a:r>
              <a:rPr lang="en-US" altLang="en-US" dirty="0"/>
              <a:t>, and might be a part of a PHR system. </a:t>
            </a:r>
          </a:p>
          <a:p>
            <a:endParaRPr lang="en-US" altLang="en-US" dirty="0"/>
          </a:p>
          <a:p>
            <a:r>
              <a:rPr lang="en-US" altLang="en-US" dirty="0"/>
              <a:t>Below lists other useful links with similar material:</a:t>
            </a:r>
          </a:p>
          <a:p>
            <a:endParaRPr lang="en-US" altLang="en-US" dirty="0"/>
          </a:p>
          <a:p>
            <a:r>
              <a:rPr lang="en-US" altLang="en-US" dirty="0"/>
              <a:t>http://www.mdanderson.org/patient-and-cancer-information/cancer-information/cancer-topics/prevention-and-screening/cancer-risk-factors/index.html</a:t>
            </a:r>
          </a:p>
          <a:p>
            <a:endParaRPr lang="en-US" altLang="en-US" dirty="0"/>
          </a:p>
          <a:p>
            <a:r>
              <a:rPr lang="en-US" altLang="en-US" dirty="0"/>
              <a:t>Here is an interactive site for lung cancer risks</a:t>
            </a:r>
          </a:p>
          <a:p>
            <a:r>
              <a:rPr lang="en-US" altLang="en-US" dirty="0"/>
              <a:t>http://www.mskcc.org/sites/default/files/shared/flash/lung_cancer_risk_assessment/index.html</a:t>
            </a:r>
          </a:p>
          <a:p>
            <a:endParaRPr lang="en-US" altLang="en-US" dirty="0"/>
          </a:p>
          <a:p>
            <a:r>
              <a:rPr lang="en-US" altLang="en-US" dirty="0"/>
              <a:t>Here is link for colorectal cancer risk:</a:t>
            </a:r>
          </a:p>
          <a:p>
            <a:r>
              <a:rPr lang="en-US" altLang="en-US" dirty="0"/>
              <a:t>http://www.cancer.gov/colorectalcancerrisk/#</a:t>
            </a:r>
          </a:p>
          <a:p>
            <a:endParaRPr lang="en-US" altLang="en-US" dirty="0"/>
          </a:p>
          <a:p>
            <a:endParaRPr lang="en-US" altLang="en-US" dirty="0"/>
          </a:p>
          <a:p>
            <a:endParaRPr lang="en-US" altLang="en-US" dirty="0"/>
          </a:p>
        </p:txBody>
      </p:sp>
      <p:sp>
        <p:nvSpPr>
          <p:cNvPr id="72708"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en-US"/>
          </a:p>
        </p:txBody>
      </p:sp>
      <p:sp>
        <p:nvSpPr>
          <p:cNvPr id="72709"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36FC371-B179-445C-A3D6-58E8311BE917}" type="slidenum">
              <a:rPr lang="en-US" altLang="en-US"/>
              <a:pPr eaLnBrk="1" hangingPunct="1"/>
              <a:t>26</a:t>
            </a:fld>
            <a:endParaRPr lang="en-US" altLang="en-US"/>
          </a:p>
        </p:txBody>
      </p:sp>
    </p:spTree>
    <p:extLst>
      <p:ext uri="{BB962C8B-B14F-4D97-AF65-F5344CB8AC3E}">
        <p14:creationId xmlns:p14="http://schemas.microsoft.com/office/powerpoint/2010/main" val="30767736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This slide asks questions about a patient’s diet and calculates cancer risk. The toolkit also educates the person about cancer-preventing diets.</a:t>
            </a:r>
          </a:p>
          <a:p>
            <a:endParaRPr lang="en-US" altLang="en-US" dirty="0"/>
          </a:p>
        </p:txBody>
      </p:sp>
      <p:sp>
        <p:nvSpPr>
          <p:cNvPr id="73732"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en-US"/>
          </a:p>
        </p:txBody>
      </p:sp>
      <p:sp>
        <p:nvSpPr>
          <p:cNvPr id="73733"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53C4F53-8F18-40E2-8AC4-4D6C519467A4}" type="slidenum">
              <a:rPr lang="en-US" altLang="en-US"/>
              <a:pPr eaLnBrk="1" hangingPunct="1"/>
              <a:t>27</a:t>
            </a:fld>
            <a:endParaRPr lang="en-US" altLang="en-US"/>
          </a:p>
        </p:txBody>
      </p:sp>
    </p:spTree>
    <p:extLst>
      <p:ext uri="{BB962C8B-B14F-4D97-AF65-F5344CB8AC3E}">
        <p14:creationId xmlns:p14="http://schemas.microsoft.com/office/powerpoint/2010/main" val="41898158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This slide shows a risk assessment protocol.  The results include a 10-year risk assessment and a Lifetime risk assessment for developing colon cancer based on a few simple answers. Such tools are useful in influencing patient behavior.  There are many such resources available on the Internet.  Most are free for use.</a:t>
            </a:r>
          </a:p>
          <a:p>
            <a:endParaRPr lang="en-US" altLang="en-US" dirty="0"/>
          </a:p>
          <a:p>
            <a:endParaRPr lang="en-US" altLang="en-US" dirty="0"/>
          </a:p>
        </p:txBody>
      </p:sp>
      <p:sp>
        <p:nvSpPr>
          <p:cNvPr id="74756"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en-US"/>
          </a:p>
        </p:txBody>
      </p:sp>
      <p:sp>
        <p:nvSpPr>
          <p:cNvPr id="74757"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2D964F7-D97F-4D71-A2DF-25E6499C6EB3}" type="slidenum">
              <a:rPr lang="en-US" altLang="en-US"/>
              <a:pPr eaLnBrk="1" hangingPunct="1"/>
              <a:t>28</a:t>
            </a:fld>
            <a:endParaRPr lang="en-US" altLang="en-US"/>
          </a:p>
        </p:txBody>
      </p:sp>
    </p:spTree>
    <p:extLst>
      <p:ext uri="{BB962C8B-B14F-4D97-AF65-F5344CB8AC3E}">
        <p14:creationId xmlns:p14="http://schemas.microsoft.com/office/powerpoint/2010/main" val="15444548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This concludes Lecture </a:t>
            </a:r>
            <a:r>
              <a:rPr lang="en-US" altLang="en-US" b="1"/>
              <a:t>c</a:t>
            </a:r>
            <a:r>
              <a:rPr lang="en-US" altLang="en-US"/>
              <a:t> of </a:t>
            </a:r>
            <a:r>
              <a:rPr lang="en-US" altLang="en-US" b="1"/>
              <a:t>Supporting Standards for EHR Application.</a:t>
            </a:r>
            <a:r>
              <a:rPr lang="en-US" altLang="en-US"/>
              <a:t>  </a:t>
            </a:r>
          </a:p>
          <a:p>
            <a:pPr eaLnBrk="1" hangingPunct="1">
              <a:spcBef>
                <a:spcPct val="0"/>
              </a:spcBef>
            </a:pPr>
            <a:endParaRPr lang="en-US" altLang="en-US"/>
          </a:p>
          <a:p>
            <a:r>
              <a:rPr lang="en-US" altLang="en-US"/>
              <a:t>This lecture has presented the HL7 Infobutton standard – a feature that provides context-sensitive access to key knowledge.  The value of the Infobutton is that it is easy to implement and use; it can be used for almost any purpose; and it provides trusted links to key knowledge resources.  This lecture also illustrated several of the knowledge resources that are available on the Internet.</a:t>
            </a:r>
          </a:p>
          <a:p>
            <a:endParaRPr lang="en-US" altLang="en-US"/>
          </a:p>
        </p:txBody>
      </p:sp>
      <p:sp>
        <p:nvSpPr>
          <p:cNvPr id="75780"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en-US"/>
          </a:p>
        </p:txBody>
      </p:sp>
      <p:sp>
        <p:nvSpPr>
          <p:cNvPr id="75781"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A21421D-05F0-4EB8-9D46-E99488F0C970}" type="slidenum">
              <a:rPr lang="en-US" altLang="en-US"/>
              <a:pPr eaLnBrk="1" hangingPunct="1"/>
              <a:t>29</a:t>
            </a:fld>
            <a:endParaRPr lang="en-US" altLang="en-US"/>
          </a:p>
        </p:txBody>
      </p:sp>
    </p:spTree>
    <p:extLst>
      <p:ext uri="{BB962C8B-B14F-4D97-AF65-F5344CB8AC3E}">
        <p14:creationId xmlns:p14="http://schemas.microsoft.com/office/powerpoint/2010/main" val="21822951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90000"/>
              </a:lnSpc>
            </a:pPr>
            <a:r>
              <a:rPr lang="en-US" altLang="en-US" dirty="0"/>
              <a:t>The </a:t>
            </a:r>
            <a:r>
              <a:rPr lang="en-US" altLang="en-US" dirty="0" err="1"/>
              <a:t>Infobutton</a:t>
            </a:r>
            <a:r>
              <a:rPr lang="en-US" altLang="en-US" dirty="0"/>
              <a:t> is designed to contribute to the solution of this problem.  The </a:t>
            </a:r>
            <a:r>
              <a:rPr lang="en-US" altLang="en-US" dirty="0" err="1"/>
              <a:t>Infobutton</a:t>
            </a:r>
            <a:r>
              <a:rPr lang="en-US" altLang="en-US" dirty="0"/>
              <a:t> is a key standard, originally developed at Columbia University, by Dr. Jim </a:t>
            </a:r>
            <a:r>
              <a:rPr lang="en-US" altLang="en-US" dirty="0" err="1"/>
              <a:t>Cimino</a:t>
            </a:r>
            <a:r>
              <a:rPr lang="en-US" altLang="en-US" dirty="0"/>
              <a:t> and others, and now being developed as an HL7 standard. The </a:t>
            </a:r>
            <a:r>
              <a:rPr lang="en-US" altLang="en-US" dirty="0" err="1"/>
              <a:t>Infobutton</a:t>
            </a:r>
            <a:r>
              <a:rPr lang="en-US" altLang="en-US" dirty="0"/>
              <a:t> has been very quickly accepted and implemented by the vendor community.  The beauty of the </a:t>
            </a:r>
            <a:r>
              <a:rPr lang="en-US" altLang="en-US" dirty="0" err="1"/>
              <a:t>Infobutton</a:t>
            </a:r>
            <a:r>
              <a:rPr lang="en-US" altLang="en-US" dirty="0"/>
              <a:t> is that it can be tailored to the class of the user: one set of information for the professional, another for the lay person.  The </a:t>
            </a:r>
            <a:r>
              <a:rPr lang="en-US" altLang="en-US" dirty="0" err="1"/>
              <a:t>Infobutton</a:t>
            </a:r>
            <a:r>
              <a:rPr lang="en-US" altLang="en-US" dirty="0"/>
              <a:t> provides context-sensitive links to information that can be seamlessly built into the clinical information system. It uses a Service-Oriented Architecture (SOA) framework, sending queries to the CDSS using data from the EHR. The </a:t>
            </a:r>
            <a:r>
              <a:rPr lang="en-US" altLang="en-US" dirty="0" err="1"/>
              <a:t>Infobutton</a:t>
            </a:r>
            <a:r>
              <a:rPr lang="en-US" altLang="en-US" dirty="0"/>
              <a:t> functions by generating and sending queries to the CDSS, using data from EHRs.  </a:t>
            </a:r>
          </a:p>
          <a:p>
            <a:endParaRPr lang="en-US" altLang="en-US" dirty="0"/>
          </a:p>
          <a:p>
            <a:r>
              <a:rPr lang="en-US" altLang="en-US" dirty="0"/>
              <a:t>The CIS places an </a:t>
            </a:r>
            <a:r>
              <a:rPr lang="en-US" altLang="en-US" dirty="0" err="1"/>
              <a:t>Infobutton</a:t>
            </a:r>
            <a:r>
              <a:rPr lang="en-US" altLang="en-US" dirty="0"/>
              <a:t> next to a data element such as a diagnosis, lab result (which may be abnormal) or a drug.  When clicked, the </a:t>
            </a:r>
            <a:r>
              <a:rPr lang="en-US" altLang="en-US" dirty="0" err="1"/>
              <a:t>Infobutton</a:t>
            </a:r>
            <a:r>
              <a:rPr lang="en-US" altLang="en-US" dirty="0"/>
              <a:t> causes a query based on the context of the interaction, the patient, the data, the activity, and the user.  This context-sensitive interaction between data and knowledge is an extremely powerful tool.</a:t>
            </a:r>
          </a:p>
        </p:txBody>
      </p:sp>
      <p:sp>
        <p:nvSpPr>
          <p:cNvPr id="49156"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en-US"/>
          </a:p>
        </p:txBody>
      </p:sp>
      <p:sp>
        <p:nvSpPr>
          <p:cNvPr id="49157"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A8257FF-BA9B-4C79-A6F2-6C5E2FDD9644}" type="slidenum">
              <a:rPr lang="en-US" altLang="en-US"/>
              <a:pPr eaLnBrk="1" hangingPunct="1"/>
              <a:t>3</a:t>
            </a:fld>
            <a:endParaRPr lang="en-US" altLang="en-US"/>
          </a:p>
        </p:txBody>
      </p:sp>
    </p:spTree>
    <p:extLst>
      <p:ext uri="{BB962C8B-B14F-4D97-AF65-F5344CB8AC3E}">
        <p14:creationId xmlns:p14="http://schemas.microsoft.com/office/powerpoint/2010/main" val="90723795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No audio.</a:t>
            </a:r>
          </a:p>
        </p:txBody>
      </p:sp>
      <p:sp>
        <p:nvSpPr>
          <p:cNvPr id="76804"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en-US"/>
          </a:p>
        </p:txBody>
      </p:sp>
      <p:sp>
        <p:nvSpPr>
          <p:cNvPr id="76805"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342B13B-501A-488F-9C1D-7169E7FA1C3F}" type="slidenum">
              <a:rPr lang="en-US" altLang="en-US"/>
              <a:pPr eaLnBrk="1" hangingPunct="1"/>
              <a:t>30</a:t>
            </a:fld>
            <a:endParaRPr lang="en-US" altLang="en-US"/>
          </a:p>
        </p:txBody>
      </p:sp>
    </p:spTree>
    <p:extLst>
      <p:ext uri="{BB962C8B-B14F-4D97-AF65-F5344CB8AC3E}">
        <p14:creationId xmlns:p14="http://schemas.microsoft.com/office/powerpoint/2010/main" val="172814492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No audio.</a:t>
            </a:r>
          </a:p>
        </p:txBody>
      </p:sp>
      <p:sp>
        <p:nvSpPr>
          <p:cNvPr id="77828"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en-US"/>
          </a:p>
        </p:txBody>
      </p:sp>
      <p:sp>
        <p:nvSpPr>
          <p:cNvPr id="77829"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9244A5B-FCA8-4585-BC54-496F898C851C}" type="slidenum">
              <a:rPr lang="en-US" altLang="en-US"/>
              <a:pPr eaLnBrk="1" hangingPunct="1"/>
              <a:t>31</a:t>
            </a:fld>
            <a:endParaRPr lang="en-US" altLang="en-US"/>
          </a:p>
        </p:txBody>
      </p:sp>
    </p:spTree>
    <p:extLst>
      <p:ext uri="{BB962C8B-B14F-4D97-AF65-F5344CB8AC3E}">
        <p14:creationId xmlns:p14="http://schemas.microsoft.com/office/powerpoint/2010/main" val="10287284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9579">
              <a:defRPr/>
            </a:pPr>
            <a:r>
              <a:rPr lang="en-US" sz="1000" dirty="0">
                <a:solidFill>
                  <a:schemeClr val="tx1"/>
                </a:solidFill>
                <a:latin typeface="Arial" panose="020B0604020202020204" pitchFamily="34" charset="0"/>
                <a:cs typeface="Arial" panose="020B0604020202020204" pitchFamily="34" charset="0"/>
              </a:rPr>
              <a:t>No</a:t>
            </a:r>
            <a:r>
              <a:rPr lang="en-US" sz="1000" baseline="0" dirty="0">
                <a:solidFill>
                  <a:schemeClr val="tx1"/>
                </a:solidFill>
                <a:latin typeface="Arial" panose="020B0604020202020204" pitchFamily="34" charset="0"/>
                <a:cs typeface="Arial" panose="020B0604020202020204" pitchFamily="34" charset="0"/>
              </a:rPr>
              <a:t> audio.</a:t>
            </a:r>
          </a:p>
        </p:txBody>
      </p:sp>
      <p:sp>
        <p:nvSpPr>
          <p:cNvPr id="4" name="Footer Placeholder 3"/>
          <p:cNvSpPr>
            <a:spLocks noGrp="1"/>
          </p:cNvSpPr>
          <p:nvPr>
            <p:ph type="ftr" sz="quarter" idx="10"/>
          </p:nvPr>
        </p:nvSpPr>
        <p:spPr/>
        <p:txBody>
          <a:bodyPr/>
          <a:lstStyle/>
          <a:p>
            <a:pPr>
              <a:defRPr/>
            </a:pPr>
            <a:r>
              <a:rPr lang="en-US" dirty="0"/>
              <a:t>Health IT Workforce Curriculum Version 4.0</a:t>
            </a:r>
          </a:p>
        </p:txBody>
      </p:sp>
      <p:sp>
        <p:nvSpPr>
          <p:cNvPr id="5" name="Slide Number Placeholder 4"/>
          <p:cNvSpPr>
            <a:spLocks noGrp="1"/>
          </p:cNvSpPr>
          <p:nvPr>
            <p:ph type="sldNum" sz="quarter" idx="11"/>
          </p:nvPr>
        </p:nvSpPr>
        <p:spPr/>
        <p:txBody>
          <a:bodyPr/>
          <a:lstStyle/>
          <a:p>
            <a:fld id="{BC67021A-487C-4D8E-B66A-9A323BD1E9A7}" type="slidenum">
              <a:rPr lang="en-US" altLang="en-US" smtClean="0"/>
              <a:pPr/>
              <a:t>32</a:t>
            </a:fld>
            <a:endParaRPr lang="en-US" altLang="en-US" dirty="0"/>
          </a:p>
        </p:txBody>
      </p:sp>
    </p:spTree>
    <p:extLst>
      <p:ext uri="{BB962C8B-B14F-4D97-AF65-F5344CB8AC3E}">
        <p14:creationId xmlns:p14="http://schemas.microsoft.com/office/powerpoint/2010/main" val="3862240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The software that supports the Infobutton is encapsulated as an SOA component which provides the decision support service, providing  an application independent service.  The context data is fed to the component in a prescribed fashion, using an XML syntax.  The Infobutton software responds with a displayable message. The application passes parameters to the Infobutton Manager which generates an HTML document with a set of natural language questions that are hyperlinks to clinical information resources.</a:t>
            </a:r>
          </a:p>
          <a:p>
            <a:endParaRPr lang="en-US" altLang="en-US"/>
          </a:p>
          <a:p>
            <a:r>
              <a:rPr lang="en-US" altLang="en-US"/>
              <a:t>The Infobutton software is independent of the CIS application.  Either can be changed or updated without impacting the other.</a:t>
            </a:r>
          </a:p>
          <a:p>
            <a:endParaRPr lang="en-US" altLang="en-US"/>
          </a:p>
        </p:txBody>
      </p:sp>
      <p:sp>
        <p:nvSpPr>
          <p:cNvPr id="50180"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en-US"/>
          </a:p>
        </p:txBody>
      </p:sp>
      <p:sp>
        <p:nvSpPr>
          <p:cNvPr id="50181"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EFE73E6-8B0A-463E-848F-42DCE85FABD8}" type="slidenum">
              <a:rPr lang="en-US" altLang="en-US"/>
              <a:pPr eaLnBrk="1" hangingPunct="1"/>
              <a:t>4</a:t>
            </a:fld>
            <a:endParaRPr lang="en-US" altLang="en-US"/>
          </a:p>
        </p:txBody>
      </p:sp>
    </p:spTree>
    <p:extLst>
      <p:ext uri="{BB962C8B-B14F-4D97-AF65-F5344CB8AC3E}">
        <p14:creationId xmlns:p14="http://schemas.microsoft.com/office/powerpoint/2010/main" val="13759247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This slide shows only a few of the information sources available.  </a:t>
            </a:r>
          </a:p>
          <a:p>
            <a:pPr>
              <a:spcBef>
                <a:spcPct val="0"/>
              </a:spcBef>
            </a:pPr>
            <a:endParaRPr lang="en-US" altLang="en-US"/>
          </a:p>
          <a:p>
            <a:pPr>
              <a:spcBef>
                <a:spcPct val="0"/>
              </a:spcBef>
            </a:pPr>
            <a:r>
              <a:rPr lang="en-US" altLang="en-US"/>
              <a:t>Examples are:</a:t>
            </a:r>
          </a:p>
          <a:p>
            <a:pPr lvl="1">
              <a:spcBef>
                <a:spcPct val="0"/>
              </a:spcBef>
            </a:pPr>
            <a:r>
              <a:rPr lang="en-US" altLang="en-US"/>
              <a:t>Micromedex, </a:t>
            </a:r>
          </a:p>
          <a:p>
            <a:pPr lvl="1">
              <a:spcBef>
                <a:spcPct val="0"/>
              </a:spcBef>
            </a:pPr>
            <a:r>
              <a:rPr lang="en-US" altLang="en-US"/>
              <a:t>MDConsult, </a:t>
            </a:r>
          </a:p>
          <a:p>
            <a:pPr lvl="1">
              <a:spcBef>
                <a:spcPct val="0"/>
              </a:spcBef>
            </a:pPr>
            <a:r>
              <a:rPr lang="en-US" altLang="en-US"/>
              <a:t>UpToDate, and </a:t>
            </a:r>
          </a:p>
          <a:p>
            <a:pPr lvl="1">
              <a:spcBef>
                <a:spcPct val="0"/>
              </a:spcBef>
            </a:pPr>
            <a:r>
              <a:rPr lang="en-US" altLang="en-US"/>
              <a:t>Medline Plus.</a:t>
            </a:r>
          </a:p>
          <a:p>
            <a:pPr lvl="1">
              <a:spcBef>
                <a:spcPct val="0"/>
              </a:spcBef>
            </a:pPr>
            <a:endParaRPr lang="en-US" altLang="en-US"/>
          </a:p>
          <a:p>
            <a:pPr>
              <a:spcBef>
                <a:spcPct val="0"/>
              </a:spcBef>
            </a:pPr>
            <a:r>
              <a:rPr lang="en-US" altLang="en-US"/>
              <a:t>Unfortunately, the access method for each of these resources is different. Please see the specific access methods listed on the screen. </a:t>
            </a:r>
          </a:p>
          <a:p>
            <a:pPr>
              <a:spcBef>
                <a:spcPct val="0"/>
              </a:spcBef>
            </a:pPr>
            <a:endParaRPr lang="en-US" altLang="en-US"/>
          </a:p>
          <a:p>
            <a:pPr>
              <a:spcBef>
                <a:spcPct val="0"/>
              </a:spcBef>
            </a:pPr>
            <a:r>
              <a:rPr lang="en-US" altLang="en-US"/>
              <a:t>InfoButton, however, is aware of the access to each of these resources and properly configures the query.</a:t>
            </a:r>
          </a:p>
          <a:p>
            <a:endParaRPr lang="en-US" altLang="en-US"/>
          </a:p>
        </p:txBody>
      </p:sp>
      <p:sp>
        <p:nvSpPr>
          <p:cNvPr id="51204"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en-US"/>
          </a:p>
        </p:txBody>
      </p:sp>
      <p:sp>
        <p:nvSpPr>
          <p:cNvPr id="51205"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B13E92C-3125-4508-BD6E-17608796FF0E}" type="slidenum">
              <a:rPr lang="en-US" altLang="en-US"/>
              <a:pPr eaLnBrk="1" hangingPunct="1"/>
              <a:t>5</a:t>
            </a:fld>
            <a:endParaRPr lang="en-US" altLang="en-US"/>
          </a:p>
        </p:txBody>
      </p:sp>
    </p:spTree>
    <p:extLst>
      <p:ext uri="{BB962C8B-B14F-4D97-AF65-F5344CB8AC3E}">
        <p14:creationId xmlns:p14="http://schemas.microsoft.com/office/powerpoint/2010/main" val="27166542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The implementations are XML or URL based for the HL7 Infobutton.  Standard languages supported include: RxNorm, LOINC, SNOMED CT, and MeSH. The URL can be automatically derived from the XML message. Free text is an option.</a:t>
            </a:r>
          </a:p>
          <a:p>
            <a:endParaRPr lang="en-US" altLang="en-US"/>
          </a:p>
        </p:txBody>
      </p:sp>
      <p:sp>
        <p:nvSpPr>
          <p:cNvPr id="52228"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en-US"/>
          </a:p>
        </p:txBody>
      </p:sp>
      <p:sp>
        <p:nvSpPr>
          <p:cNvPr id="52229"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DF4CE96-792D-4064-B911-46B11CF8AC5E}" type="slidenum">
              <a:rPr lang="en-US" altLang="en-US"/>
              <a:pPr eaLnBrk="1" hangingPunct="1"/>
              <a:t>6</a:t>
            </a:fld>
            <a:endParaRPr lang="en-US" altLang="en-US"/>
          </a:p>
        </p:txBody>
      </p:sp>
    </p:spTree>
    <p:extLst>
      <p:ext uri="{BB962C8B-B14F-4D97-AF65-F5344CB8AC3E}">
        <p14:creationId xmlns:p14="http://schemas.microsoft.com/office/powerpoint/2010/main" val="37284704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p:txBody>
          <a:bodyPr wrap="square" numCol="1" anchor="t" anchorCtr="0" compatLnSpc="1">
            <a:prstTxWarp prst="textNoShape">
              <a:avLst/>
            </a:prstTxWarp>
          </a:bodyPr>
          <a:lstStyle/>
          <a:p>
            <a:pPr>
              <a:defRPr/>
            </a:pPr>
            <a:r>
              <a:rPr lang="en-US" dirty="0">
                <a:latin typeface="Arial" charset="0"/>
                <a:cs typeface="Arial" charset="0"/>
              </a:rPr>
              <a:t>The web address www.infobutton.org is a home page for InfoButtons.  This webpage provides links to work on InfoButtons at </a:t>
            </a:r>
          </a:p>
          <a:p>
            <a:pPr>
              <a:defRPr/>
            </a:pPr>
            <a:endParaRPr lang="en-US" dirty="0">
              <a:latin typeface="Arial" charset="0"/>
              <a:cs typeface="Arial" charset="0"/>
            </a:endParaRPr>
          </a:p>
          <a:p>
            <a:pPr indent="-182880">
              <a:buFont typeface="Arial" pitchFamily="34" charset="0"/>
              <a:buChar char="•"/>
              <a:defRPr/>
            </a:pPr>
            <a:r>
              <a:rPr lang="en-US" u="sng" dirty="0">
                <a:latin typeface="Arial" charset="0"/>
                <a:cs typeface="Arial" charset="0"/>
                <a:hlinkClick r:id="rId3"/>
              </a:rPr>
              <a:t>NIH Laboratory for Informatics Development</a:t>
            </a:r>
            <a:endParaRPr lang="en-US" dirty="0">
              <a:latin typeface="Arial" charset="0"/>
              <a:cs typeface="Arial" charset="0"/>
            </a:endParaRPr>
          </a:p>
          <a:p>
            <a:pPr indent="-182880">
              <a:buFont typeface="Arial" pitchFamily="34" charset="0"/>
              <a:buChar char="•"/>
              <a:defRPr/>
            </a:pPr>
            <a:r>
              <a:rPr lang="en-US" u="sng" dirty="0">
                <a:latin typeface="Arial" charset="0"/>
                <a:cs typeface="Arial" charset="0"/>
                <a:hlinkClick r:id="rId4"/>
              </a:rPr>
              <a:t>National Library of Medicine</a:t>
            </a:r>
            <a:endParaRPr lang="en-US" dirty="0">
              <a:latin typeface="Arial" charset="0"/>
              <a:cs typeface="Arial" charset="0"/>
            </a:endParaRPr>
          </a:p>
          <a:p>
            <a:pPr indent="-182880">
              <a:buFont typeface="Arial" pitchFamily="34" charset="0"/>
              <a:buChar char="•"/>
              <a:defRPr/>
            </a:pPr>
            <a:r>
              <a:rPr lang="en-US" u="sng" dirty="0">
                <a:latin typeface="Arial" charset="0"/>
                <a:cs typeface="Arial" charset="0"/>
                <a:hlinkClick r:id="rId5"/>
              </a:rPr>
              <a:t>University of Utah Department of Biomedical Informatics</a:t>
            </a:r>
            <a:r>
              <a:rPr lang="en-US" dirty="0">
                <a:latin typeface="Arial" charset="0"/>
                <a:cs typeface="Arial" charset="0"/>
              </a:rPr>
              <a:t>  </a:t>
            </a:r>
          </a:p>
          <a:p>
            <a:pPr indent="-182880">
              <a:buFont typeface="Arial" pitchFamily="34" charset="0"/>
              <a:buChar char="•"/>
              <a:defRPr/>
            </a:pPr>
            <a:r>
              <a:rPr lang="en-US" u="sng" dirty="0">
                <a:latin typeface="Arial" charset="0"/>
                <a:cs typeface="Arial" charset="0"/>
                <a:hlinkClick r:id="rId6"/>
              </a:rPr>
              <a:t>Columbia University Department of Biomedical Informatics</a:t>
            </a:r>
            <a:endParaRPr lang="en-US" u="sng" dirty="0">
              <a:latin typeface="Arial" charset="0"/>
              <a:cs typeface="Arial" charset="0"/>
            </a:endParaRPr>
          </a:p>
          <a:p>
            <a:pPr indent="-182880">
              <a:buFont typeface="Arial" pitchFamily="34" charset="0"/>
              <a:buChar char="•"/>
              <a:defRPr/>
            </a:pPr>
            <a:r>
              <a:rPr lang="en-US" dirty="0">
                <a:latin typeface="Arial" charset="0"/>
                <a:cs typeface="Arial" charset="0"/>
              </a:rPr>
              <a:t>With further links to the work at HL7 on Infobuttons.</a:t>
            </a:r>
          </a:p>
          <a:p>
            <a:pPr>
              <a:defRPr/>
            </a:pPr>
            <a:endParaRPr lang="en-US" dirty="0">
              <a:latin typeface="Arial" charset="0"/>
              <a:cs typeface="Arial" charset="0"/>
            </a:endParaRPr>
          </a:p>
          <a:p>
            <a:pPr>
              <a:defRPr/>
            </a:pPr>
            <a:r>
              <a:rPr lang="en-US" dirty="0">
                <a:latin typeface="Arial" charset="0"/>
                <a:cs typeface="Arial" charset="0"/>
              </a:rPr>
              <a:t>In the example above, the medication Abciximab Preparation has an InfoButton that, when clicked, brings a pop-up screen that shows prescribed data about this drug for this patient.</a:t>
            </a:r>
          </a:p>
          <a:p>
            <a:pPr>
              <a:defRPr/>
            </a:pPr>
            <a:r>
              <a:rPr lang="en-US" dirty="0">
                <a:latin typeface="Arial" charset="0"/>
                <a:cs typeface="Arial" charset="0"/>
              </a:rPr>
              <a:t> </a:t>
            </a:r>
          </a:p>
          <a:p>
            <a:pPr>
              <a:defRPr/>
            </a:pPr>
            <a:endParaRPr lang="en-US" dirty="0">
              <a:latin typeface="Arial" charset="0"/>
              <a:cs typeface="Arial" charset="0"/>
            </a:endParaRPr>
          </a:p>
        </p:txBody>
      </p:sp>
      <p:sp>
        <p:nvSpPr>
          <p:cNvPr id="53252"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en-US"/>
          </a:p>
        </p:txBody>
      </p:sp>
      <p:sp>
        <p:nvSpPr>
          <p:cNvPr id="53253"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CE8ECB8-B66B-4BC3-8D91-0B3B6CC8EE33}" type="slidenum">
              <a:rPr lang="en-US" altLang="en-US"/>
              <a:pPr eaLnBrk="1" hangingPunct="1"/>
              <a:t>7</a:t>
            </a:fld>
            <a:endParaRPr lang="en-US" altLang="en-US"/>
          </a:p>
        </p:txBody>
      </p:sp>
    </p:spTree>
    <p:extLst>
      <p:ext uri="{BB962C8B-B14F-4D97-AF65-F5344CB8AC3E}">
        <p14:creationId xmlns:p14="http://schemas.microsoft.com/office/powerpoint/2010/main" val="19952813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The slides shows a screen display of an </a:t>
            </a:r>
            <a:r>
              <a:rPr lang="en-US" altLang="en-US" dirty="0" err="1"/>
              <a:t>InfoButton</a:t>
            </a:r>
            <a:r>
              <a:rPr lang="en-US" altLang="en-US" dirty="0"/>
              <a:t> application from Columbia University.</a:t>
            </a:r>
          </a:p>
          <a:p>
            <a:endParaRPr lang="en-US" altLang="en-US" dirty="0"/>
          </a:p>
          <a:p>
            <a:r>
              <a:rPr lang="en-US" altLang="en-US" dirty="0"/>
              <a:t>In this illustrated example, the user is interested in information about a drug: CAPTOPRIL tablet 12.5 mg strength. The </a:t>
            </a:r>
            <a:r>
              <a:rPr lang="en-US" altLang="en-US" dirty="0" err="1"/>
              <a:t>Infobutton</a:t>
            </a:r>
            <a:r>
              <a:rPr lang="en-US" altLang="en-US" dirty="0"/>
              <a:t> Manager creates an HTML query that creates a hyperlink to LEXI-PALS, which delivers a web-service display.  Based on characteristics of the user, the response is in Spanish, and comes from the Internet.</a:t>
            </a:r>
          </a:p>
          <a:p>
            <a:endParaRPr lang="en-US" altLang="en-US" dirty="0"/>
          </a:p>
          <a:p>
            <a:r>
              <a:rPr lang="en-US" altLang="en-US" dirty="0"/>
              <a:t>The </a:t>
            </a:r>
            <a:r>
              <a:rPr lang="en-US" altLang="en-US" dirty="0" err="1"/>
              <a:t>Infobutton</a:t>
            </a:r>
            <a:r>
              <a:rPr lang="en-US" altLang="en-US" dirty="0"/>
              <a:t> Manager also displays frequently-asked questions, so the user can expand the user query with just an additional click of the button.  Other links are provided.</a:t>
            </a:r>
          </a:p>
          <a:p>
            <a:endParaRPr lang="en-US" altLang="en-US" dirty="0"/>
          </a:p>
          <a:p>
            <a:endParaRPr lang="en-US" altLang="en-US" dirty="0"/>
          </a:p>
        </p:txBody>
      </p:sp>
      <p:sp>
        <p:nvSpPr>
          <p:cNvPr id="54276"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en-US"/>
          </a:p>
        </p:txBody>
      </p:sp>
      <p:sp>
        <p:nvSpPr>
          <p:cNvPr id="54277"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4489C03-9605-4CD1-A845-1ED17F1DC657}" type="slidenum">
              <a:rPr lang="en-US" altLang="en-US"/>
              <a:pPr eaLnBrk="1" hangingPunct="1"/>
              <a:t>8</a:t>
            </a:fld>
            <a:endParaRPr lang="en-US" altLang="en-US"/>
          </a:p>
        </p:txBody>
      </p:sp>
    </p:spTree>
    <p:extLst>
      <p:ext uri="{BB962C8B-B14F-4D97-AF65-F5344CB8AC3E}">
        <p14:creationId xmlns:p14="http://schemas.microsoft.com/office/powerpoint/2010/main" val="18501900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This slide includes another </a:t>
            </a:r>
            <a:r>
              <a:rPr lang="en-US" altLang="en-US" dirty="0" err="1"/>
              <a:t>Infobutton</a:t>
            </a:r>
            <a:r>
              <a:rPr lang="en-US" altLang="en-US" dirty="0"/>
              <a:t> example.  In this case, the response is tailored for a patient, and provides additional services and links with the patient’s EHR.  This example might be part of a PHR application. The example addresses tobacco dependence, and provides support information to encourage the patient to quit smoking.</a:t>
            </a:r>
          </a:p>
        </p:txBody>
      </p:sp>
      <p:sp>
        <p:nvSpPr>
          <p:cNvPr id="55300"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en-US"/>
          </a:p>
        </p:txBody>
      </p:sp>
      <p:sp>
        <p:nvSpPr>
          <p:cNvPr id="55301"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78826E8-82AA-4777-B5BD-D5B3C832F5C7}" type="slidenum">
              <a:rPr lang="en-US" altLang="en-US"/>
              <a:pPr eaLnBrk="1" hangingPunct="1"/>
              <a:t>9</a:t>
            </a:fld>
            <a:endParaRPr lang="en-US" altLang="en-US"/>
          </a:p>
        </p:txBody>
      </p:sp>
    </p:spTree>
    <p:extLst>
      <p:ext uri="{BB962C8B-B14F-4D97-AF65-F5344CB8AC3E}">
        <p14:creationId xmlns:p14="http://schemas.microsoft.com/office/powerpoint/2010/main" val="30071889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hyperlink" Target="http://accessibility.psu.edu/microsoftoffice/powerpoint/" TargetMode="Externa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ONC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2130552"/>
            <a:ext cx="9144000" cy="1298448"/>
          </a:xfrm>
          <a:prstGeom prst="rect">
            <a:avLst/>
          </a:prstGeom>
        </p:spPr>
        <p:txBody>
          <a:bodyPr anchor="t"/>
          <a:lstStyle>
            <a:lvl1pPr algn="ctr">
              <a:defRPr sz="3600" b="0" baseline="0">
                <a:latin typeface="Verdana" pitchFamily="34" charset="0"/>
                <a:ea typeface="Verdana" pitchFamily="34" charset="0"/>
                <a:cs typeface="Verdana" pitchFamily="34" charset="0"/>
              </a:defRPr>
            </a:lvl1pPr>
          </a:lstStyle>
          <a:p>
            <a:r>
              <a:rPr lang="en-US" dirty="0"/>
              <a:t>Click to edit component title</a:t>
            </a:r>
          </a:p>
        </p:txBody>
      </p:sp>
      <p:sp>
        <p:nvSpPr>
          <p:cNvPr id="4" name="Text Placeholder 3"/>
          <p:cNvSpPr>
            <a:spLocks noGrp="1"/>
          </p:cNvSpPr>
          <p:nvPr>
            <p:ph type="body" sz="half" idx="2" hasCustomPrompt="1"/>
          </p:nvPr>
        </p:nvSpPr>
        <p:spPr>
          <a:xfrm>
            <a:off x="1371600" y="3517900"/>
            <a:ext cx="6400800" cy="762000"/>
          </a:xfrm>
          <a:prstGeom prst="rect">
            <a:avLst/>
          </a:prstGeom>
        </p:spPr>
        <p:txBody>
          <a:bodyPr/>
          <a:lstStyle>
            <a:lvl1pPr marL="0" indent="0" algn="ctr">
              <a:buNone/>
              <a:defRPr sz="3200" baseline="0">
                <a:latin typeface="+mj-lt"/>
                <a:ea typeface="Tahoma" pitchFamily="34" charset="0"/>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unit title</a:t>
            </a:r>
          </a:p>
        </p:txBody>
      </p:sp>
      <p:sp>
        <p:nvSpPr>
          <p:cNvPr id="11" name="Text Placeholder 10"/>
          <p:cNvSpPr>
            <a:spLocks noGrp="1"/>
          </p:cNvSpPr>
          <p:nvPr>
            <p:ph type="body" sz="quarter" idx="11" hasCustomPrompt="1"/>
          </p:nvPr>
        </p:nvSpPr>
        <p:spPr>
          <a:xfrm>
            <a:off x="1371600" y="4356100"/>
            <a:ext cx="6400800" cy="609600"/>
          </a:xfrm>
          <a:prstGeom prst="rect">
            <a:avLst/>
          </a:prstGeom>
        </p:spPr>
        <p:txBody>
          <a:bodyPr/>
          <a:lstStyle>
            <a:lvl1pPr algn="ctr">
              <a:buFontTx/>
              <a:buNone/>
              <a:defRPr>
                <a:latin typeface="+mj-lt"/>
                <a:cs typeface="Tahoma" pitchFamily="34" charset="0"/>
              </a:defRPr>
            </a:lvl1pPr>
          </a:lstStyle>
          <a:p>
            <a:pPr lvl="0"/>
            <a:r>
              <a:rPr lang="en-US" dirty="0"/>
              <a:t>Click to edit lecture title</a:t>
            </a:r>
          </a:p>
        </p:txBody>
      </p:sp>
      <p:sp>
        <p:nvSpPr>
          <p:cNvPr id="16" name="Text Placeholder 15"/>
          <p:cNvSpPr>
            <a:spLocks noGrp="1"/>
          </p:cNvSpPr>
          <p:nvPr>
            <p:ph type="body" sz="quarter" idx="12"/>
          </p:nvPr>
        </p:nvSpPr>
        <p:spPr>
          <a:xfrm>
            <a:off x="685800" y="5232400"/>
            <a:ext cx="7772400" cy="1219200"/>
          </a:xfrm>
          <a:prstGeom prst="rect">
            <a:avLst/>
          </a:prstGeom>
        </p:spPr>
        <p:txBody>
          <a:bodyPr/>
          <a:lstStyle>
            <a:lvl1pPr algn="ctr">
              <a:buNone/>
              <a:defRPr lang="en-US" sz="1200" i="1" dirty="0" smtClean="0">
                <a:ea typeface="Calibri"/>
                <a:cs typeface="Times New Roman"/>
              </a:defRPr>
            </a:lvl1pPr>
          </a:lstStyle>
          <a:p>
            <a:pPr lvl="0"/>
            <a:r>
              <a:rPr lang="en-US"/>
              <a:t>Edit Master text styles</a:t>
            </a:r>
          </a:p>
        </p:txBody>
      </p:sp>
      <p:pic>
        <p:nvPicPr>
          <p:cNvPr id="3" name="Picture 2" descr="The Office of the National Coordinator (ONC) for Health Information Technology." title="ONC 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42288" y="36576"/>
            <a:ext cx="6059424" cy="1487424"/>
          </a:xfrm>
          <a:prstGeom prst="rect">
            <a:avLst/>
          </a:prstGeom>
        </p:spPr>
      </p:pic>
      <p:sp>
        <p:nvSpPr>
          <p:cNvPr id="8" name="Slide Number Placeholder 4"/>
          <p:cNvSpPr>
            <a:spLocks noGrp="1"/>
          </p:cNvSpPr>
          <p:nvPr>
            <p:ph type="sldNum" sz="quarter" idx="4"/>
          </p:nvPr>
        </p:nvSpPr>
        <p:spPr>
          <a:xfrm>
            <a:off x="8509000" y="6263640"/>
            <a:ext cx="419100" cy="548640"/>
          </a:xfrm>
          <a:prstGeom prst="rect">
            <a:avLst/>
          </a:prstGeom>
        </p:spPr>
        <p:txBody>
          <a:bodyPr anchor="ctr"/>
          <a:lstStyle>
            <a:lvl1pPr algn="r">
              <a:defRPr sz="1000">
                <a:solidFill>
                  <a:srgbClr val="898989"/>
                </a:solidFill>
              </a:defRPr>
            </a:lvl1pPr>
          </a:lstStyle>
          <a:p>
            <a:fld id="{BB64AECB-5773-44DF-A684-0E6067D0357C}" type="slidenum">
              <a:rPr lang="en-US" altLang="en-US" smtClean="0"/>
              <a:pPr/>
              <a:t>‹#›</a:t>
            </a:fld>
            <a:endParaRPr lang="en-US" altLang="en-US"/>
          </a:p>
        </p:txBody>
      </p:sp>
    </p:spTree>
    <p:extLst>
      <p:ext uri="{BB962C8B-B14F-4D97-AF65-F5344CB8AC3E}">
        <p14:creationId xmlns:p14="http://schemas.microsoft.com/office/powerpoint/2010/main" val="37218354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ONC Attribution_Final_Slide">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1744662"/>
          </a:xfrm>
        </p:spPr>
        <p:txBody>
          <a:bodyPr/>
          <a:lstStyle>
            <a:lvl1pPr>
              <a:defRPr sz="36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8" name="Content Placeholder 7"/>
          <p:cNvSpPr>
            <a:spLocks noGrp="1"/>
          </p:cNvSpPr>
          <p:nvPr>
            <p:ph sz="quarter" idx="14"/>
          </p:nvPr>
        </p:nvSpPr>
        <p:spPr>
          <a:xfrm>
            <a:off x="457200" y="2260600"/>
            <a:ext cx="8229600" cy="3911600"/>
          </a:xfrm>
          <a:prstGeom prst="rect">
            <a:avLst/>
          </a:prstGeom>
        </p:spPr>
        <p:txBody>
          <a:bodyPr anchor="b" anchorCtr="0"/>
          <a:lstStyle>
            <a:lvl1pPr marL="0" indent="0">
              <a:buNone/>
              <a:defRPr sz="3200" i="1">
                <a:latin typeface="+mn-lt"/>
              </a:defRPr>
            </a:lvl1pPr>
            <a:lvl2pPr>
              <a:buSzPct val="85000"/>
              <a:defRPr i="1">
                <a:latin typeface="+mn-lt"/>
              </a:defRPr>
            </a:lvl2pPr>
            <a:lvl3pPr marL="1143000" indent="-228600">
              <a:buSzPct val="80000"/>
              <a:buFont typeface="Courier New" panose="02070309020205020404" pitchFamily="49" charset="0"/>
              <a:buChar char="o"/>
              <a:defRPr i="1">
                <a:latin typeface="+mn-lt"/>
              </a:defRPr>
            </a:lvl3pPr>
            <a:lvl4pPr marL="1600200" indent="-228600">
              <a:buSzPct val="120000"/>
              <a:buFont typeface="Wingdings" panose="05000000000000000000" pitchFamily="2" charset="2"/>
              <a:buChar char="§"/>
              <a:defRPr i="1">
                <a:latin typeface="+mn-lt"/>
              </a:defRPr>
            </a:lvl4pPr>
            <a:lvl5pPr marL="2057400" indent="-228600">
              <a:buSzPct val="70000"/>
              <a:buFont typeface="Wingdings" panose="05000000000000000000" pitchFamily="2" charset="2"/>
              <a:buChar char="q"/>
              <a:defRPr i="1">
                <a:latin typeface="+mn-lt"/>
              </a:defRPr>
            </a:lvl5pPr>
          </a:lstStyle>
          <a:p>
            <a:pPr lvl="0"/>
            <a:r>
              <a:rPr lang="en-US"/>
              <a:t>Edit Master text styles</a:t>
            </a:r>
          </a:p>
        </p:txBody>
      </p:sp>
      <p:sp>
        <p:nvSpPr>
          <p:cNvPr id="5" name="Slide Number Placeholder 4"/>
          <p:cNvSpPr>
            <a:spLocks noGrp="1"/>
          </p:cNvSpPr>
          <p:nvPr>
            <p:ph type="sldNum" sz="quarter" idx="4"/>
          </p:nvPr>
        </p:nvSpPr>
        <p:spPr>
          <a:xfrm>
            <a:off x="8177154" y="6263640"/>
            <a:ext cx="508673" cy="548640"/>
          </a:xfrm>
          <a:prstGeom prst="rect">
            <a:avLst/>
          </a:prstGeom>
        </p:spPr>
        <p:txBody>
          <a:bodyPr anchor="ctr"/>
          <a:lstStyle>
            <a:lvl1pPr algn="r">
              <a:defRPr sz="1000">
                <a:solidFill>
                  <a:srgbClr val="898989"/>
                </a:solidFill>
              </a:defRPr>
            </a:lvl1pPr>
          </a:lstStyle>
          <a:p>
            <a:fld id="{BB64AECB-5773-44DF-A684-0E6067D0357C}" type="slidenum">
              <a:rPr lang="en-US" altLang="en-US" smtClean="0"/>
              <a:pPr/>
              <a:t>‹#›</a:t>
            </a:fld>
            <a:endParaRPr lang="en-US" altLang="en-US"/>
          </a:p>
        </p:txBody>
      </p:sp>
    </p:spTree>
    <p:extLst>
      <p:ext uri="{BB962C8B-B14F-4D97-AF65-F5344CB8AC3E}">
        <p14:creationId xmlns:p14="http://schemas.microsoft.com/office/powerpoint/2010/main" val="27292224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47638"/>
            <a:ext cx="8229600" cy="1143000"/>
          </a:xfrm>
        </p:spPr>
        <p:txBody>
          <a:bodyPr/>
          <a:lstStyle>
            <a:lvl1pPr>
              <a:defRPr sz="2800" b="1" baseline="0">
                <a:solidFill>
                  <a:srgbClr val="FF0000"/>
                </a:solidFill>
              </a:defRPr>
            </a:lvl1pPr>
          </a:lstStyle>
          <a:p>
            <a:r>
              <a:rPr lang="en-US" dirty="0"/>
              <a:t>DO NOT USE THIS LAYOUT</a:t>
            </a:r>
            <a:br>
              <a:rPr lang="en-US" dirty="0"/>
            </a:br>
            <a:r>
              <a:rPr lang="en-US" dirty="0"/>
              <a:t>except to follow its instructions in the Master View</a:t>
            </a:r>
          </a:p>
        </p:txBody>
      </p:sp>
      <p:sp>
        <p:nvSpPr>
          <p:cNvPr id="3" name="Slide Number Placeholder 2"/>
          <p:cNvSpPr>
            <a:spLocks noGrp="1"/>
          </p:cNvSpPr>
          <p:nvPr>
            <p:ph type="sldNum" sz="quarter" idx="10"/>
          </p:nvPr>
        </p:nvSpPr>
        <p:spPr/>
        <p:txBody>
          <a:bodyPr/>
          <a:lstStyle/>
          <a:p>
            <a:fld id="{BB64AECB-5773-44DF-A684-0E6067D0357C}" type="slidenum">
              <a:rPr lang="en-US" altLang="en-US" smtClean="0"/>
              <a:pPr/>
              <a:t>‹#›</a:t>
            </a:fld>
            <a:endParaRPr lang="en-US" altLang="en-US"/>
          </a:p>
        </p:txBody>
      </p:sp>
      <p:sp>
        <p:nvSpPr>
          <p:cNvPr id="4" name="TextBox 3"/>
          <p:cNvSpPr txBox="1"/>
          <p:nvPr/>
        </p:nvSpPr>
        <p:spPr>
          <a:xfrm>
            <a:off x="101599" y="1417638"/>
            <a:ext cx="8928101" cy="1015663"/>
          </a:xfrm>
          <a:prstGeom prst="rect">
            <a:avLst/>
          </a:prstGeom>
          <a:noFill/>
        </p:spPr>
        <p:txBody>
          <a:bodyPr wrap="square" rtlCol="0">
            <a:spAutoFit/>
          </a:bodyPr>
          <a:lstStyle/>
          <a:p>
            <a:pPr algn="ctr"/>
            <a:r>
              <a:rPr lang="en-US" sz="2400" b="1" dirty="0">
                <a:solidFill>
                  <a:srgbClr val="0070C0"/>
                </a:solidFill>
                <a:latin typeface="Arial" panose="020B0604020202020204" pitchFamily="34" charset="0"/>
                <a:cs typeface="Arial" panose="020B0604020202020204" pitchFamily="34" charset="0"/>
              </a:rPr>
              <a:t>Creating</a:t>
            </a:r>
            <a:r>
              <a:rPr lang="en-US" sz="2400" b="1" baseline="0" dirty="0">
                <a:solidFill>
                  <a:srgbClr val="0070C0"/>
                </a:solidFill>
                <a:latin typeface="Arial" panose="020B0604020202020204" pitchFamily="34" charset="0"/>
                <a:cs typeface="Arial" panose="020B0604020202020204" pitchFamily="34" charset="0"/>
              </a:rPr>
              <a:t> a Custom Layout</a:t>
            </a:r>
          </a:p>
          <a:p>
            <a:r>
              <a:rPr lang="en-US" baseline="0" dirty="0"/>
              <a:t>Follow the instructions on this slide layout if none of the existing layouts (in the current template) work well for the current slide you would like to create or edit.</a:t>
            </a:r>
            <a:endParaRPr lang="en-US" dirty="0"/>
          </a:p>
        </p:txBody>
      </p:sp>
      <p:sp>
        <p:nvSpPr>
          <p:cNvPr id="6" name="TextBox 5"/>
          <p:cNvSpPr txBox="1"/>
          <p:nvPr/>
        </p:nvSpPr>
        <p:spPr>
          <a:xfrm>
            <a:off x="101600" y="2567642"/>
            <a:ext cx="9144000" cy="3970318"/>
          </a:xfrm>
          <a:prstGeom prst="rect">
            <a:avLst/>
          </a:prstGeom>
          <a:noFill/>
        </p:spPr>
        <p:txBody>
          <a:bodyPr wrap="square" rtlCol="0">
            <a:spAutoFit/>
          </a:bodyPr>
          <a:lstStyle/>
          <a:p>
            <a:pPr lvl="0"/>
            <a:r>
              <a:rPr lang="en-US" dirty="0"/>
              <a:t>To create a custom new layout, </a:t>
            </a:r>
            <a:r>
              <a:rPr lang="en-US" b="1" dirty="0"/>
              <a:t>in the Slide Master view </a:t>
            </a:r>
            <a:r>
              <a:rPr lang="en-US" dirty="0"/>
              <a:t>do the following:</a:t>
            </a:r>
          </a:p>
          <a:p>
            <a:pPr marL="214313" lvl="0" indent="-214313">
              <a:buFont typeface="Arial" panose="020B0604020202020204" pitchFamily="34" charset="0"/>
              <a:buChar char="•"/>
            </a:pPr>
            <a:r>
              <a:rPr lang="en-US" b="1" dirty="0"/>
              <a:t>DUPLICATE</a:t>
            </a:r>
            <a:r>
              <a:rPr lang="en-US" dirty="0"/>
              <a:t> an existing layout to create a new layout.</a:t>
            </a:r>
          </a:p>
          <a:p>
            <a:pPr marL="214313" lvl="0" indent="-214313">
              <a:buFont typeface="Arial" panose="020B0604020202020204" pitchFamily="34" charset="0"/>
              <a:buChar char="•"/>
            </a:pPr>
            <a:r>
              <a:rPr lang="en-US" b="1" dirty="0"/>
              <a:t>RENAME</a:t>
            </a:r>
            <a:r>
              <a:rPr lang="en-US" dirty="0"/>
              <a:t> the new layout.</a:t>
            </a:r>
          </a:p>
          <a:p>
            <a:pPr marL="214313" lvl="0" indent="-214313">
              <a:buFont typeface="Arial" panose="020B0604020202020204" pitchFamily="34" charset="0"/>
              <a:buChar char="•"/>
            </a:pPr>
            <a:r>
              <a:rPr lang="en-US" b="1" dirty="0"/>
              <a:t>Insert or Remove as appropriate PLACEHOLDERS </a:t>
            </a:r>
            <a:r>
              <a:rPr lang="en-US" dirty="0"/>
              <a:t>on your new layout, resizing &amp; formatting as appropriate. </a:t>
            </a:r>
            <a:r>
              <a:rPr lang="en-US" sz="1600" dirty="0"/>
              <a:t>(Do</a:t>
            </a:r>
            <a:r>
              <a:rPr lang="en-US" sz="1600" baseline="0" dirty="0"/>
              <a:t> not edit your content in the slide master. All content should be edited in the normal presentation design view.) </a:t>
            </a:r>
            <a:r>
              <a:rPr lang="en-US" b="1" baseline="0" dirty="0"/>
              <a:t>NEVER REMOVE THE LAYOUT’S TITLE CONTAINER</a:t>
            </a:r>
            <a:r>
              <a:rPr lang="en-US" baseline="0" dirty="0"/>
              <a:t>. </a:t>
            </a:r>
            <a:r>
              <a:rPr lang="en-US" sz="1600" baseline="0" dirty="0"/>
              <a:t>(It can be resized or formatted, but never removed.)</a:t>
            </a:r>
            <a:endParaRPr lang="en-US" baseline="0" dirty="0"/>
          </a:p>
          <a:p>
            <a:pPr marL="214313" lvl="0" indent="-214313">
              <a:buFont typeface="Arial" panose="020B0604020202020204" pitchFamily="34" charset="0"/>
              <a:buChar char="•"/>
            </a:pPr>
            <a:r>
              <a:rPr lang="en-US" dirty="0"/>
              <a:t>Check the</a:t>
            </a:r>
            <a:r>
              <a:rPr lang="en-US" baseline="0" dirty="0"/>
              <a:t> </a:t>
            </a:r>
            <a:r>
              <a:rPr lang="en-US" b="1" baseline="0" dirty="0"/>
              <a:t>READING ORDER </a:t>
            </a:r>
            <a:r>
              <a:rPr lang="en-US" baseline="0" dirty="0"/>
              <a:t>of your new layout. (</a:t>
            </a:r>
            <a:r>
              <a:rPr lang="en-US" sz="1350" u="sng" kern="1200" dirty="0">
                <a:solidFill>
                  <a:schemeClr val="tx1"/>
                </a:solidFill>
                <a:effectLst/>
                <a:latin typeface="+mn-lt"/>
                <a:ea typeface="+mn-ea"/>
                <a:cs typeface="+mn-cs"/>
                <a:hlinkClick r:id="rId2"/>
              </a:rPr>
              <a:t>http://accessibility.psu.edu/microsoftoffice/powerpoint/</a:t>
            </a:r>
            <a:r>
              <a:rPr lang="en-US" sz="1350" kern="1200" dirty="0">
                <a:solidFill>
                  <a:schemeClr val="tx1"/>
                </a:solidFill>
                <a:effectLst/>
                <a:latin typeface="+mn-lt"/>
                <a:ea typeface="+mn-ea"/>
                <a:cs typeface="+mn-cs"/>
              </a:rPr>
              <a:t>) </a:t>
            </a:r>
            <a:r>
              <a:rPr lang="en-US" baseline="0" dirty="0"/>
              <a:t>Reorder as appropriate so the slide layout’s </a:t>
            </a:r>
            <a:r>
              <a:rPr lang="en-US" b="1" baseline="0" dirty="0"/>
              <a:t>TITLE is read first</a:t>
            </a:r>
            <a:r>
              <a:rPr lang="en-US" baseline="0" dirty="0"/>
              <a:t>.</a:t>
            </a:r>
          </a:p>
          <a:p>
            <a:pPr marL="214313" lvl="0" indent="-214313">
              <a:buFont typeface="Arial" panose="020B0604020202020204" pitchFamily="34" charset="0"/>
              <a:buChar char="•"/>
            </a:pPr>
            <a:r>
              <a:rPr lang="en-US" b="1" baseline="0" dirty="0"/>
              <a:t>SAVE</a:t>
            </a:r>
            <a:r>
              <a:rPr lang="en-US" baseline="0" dirty="0"/>
              <a:t> your presentation.</a:t>
            </a:r>
          </a:p>
          <a:p>
            <a:pPr marL="214313" lvl="0" indent="-214313">
              <a:buFont typeface="Arial" panose="020B0604020202020204" pitchFamily="34" charset="0"/>
              <a:buChar char="•"/>
            </a:pPr>
            <a:r>
              <a:rPr lang="en-US" b="1" baseline="0" dirty="0"/>
              <a:t>Close the Master View </a:t>
            </a:r>
            <a:r>
              <a:rPr lang="en-US" b="0" baseline="0" dirty="0"/>
              <a:t>and return to your normal editing (design) view.</a:t>
            </a:r>
          </a:p>
          <a:p>
            <a:pPr marL="214313" lvl="0" indent="-214313">
              <a:buFont typeface="Arial" panose="020B0604020202020204" pitchFamily="34" charset="0"/>
              <a:buChar char="•"/>
            </a:pPr>
            <a:r>
              <a:rPr lang="en-US" b="1" baseline="0" dirty="0"/>
              <a:t>Insert a new slide using </a:t>
            </a:r>
            <a:r>
              <a:rPr lang="en-US" b="1" baseline="0"/>
              <a:t>your custom-named </a:t>
            </a:r>
            <a:r>
              <a:rPr lang="en-US" b="1" baseline="0" dirty="0"/>
              <a:t>new layout </a:t>
            </a:r>
            <a:r>
              <a:rPr lang="en-US" b="0" baseline="0" dirty="0"/>
              <a:t>or apply the new layout to an existing slide.</a:t>
            </a:r>
            <a:endParaRPr lang="en-US" dirty="0"/>
          </a:p>
        </p:txBody>
      </p:sp>
    </p:spTree>
    <p:extLst>
      <p:ext uri="{BB962C8B-B14F-4D97-AF65-F5344CB8AC3E}">
        <p14:creationId xmlns:p14="http://schemas.microsoft.com/office/powerpoint/2010/main" val="25603517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pic>
        <p:nvPicPr>
          <p:cNvPr id="6" name="Picture 2" descr="ONC logo: Curriculum Development Centers Program, Awardee of The Office of the National Coordinator (ONC) for Health Information Technology. "/>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89250" y="0"/>
            <a:ext cx="3365500" cy="178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0" y="2130552"/>
            <a:ext cx="9144000" cy="1481328"/>
          </a:xfrm>
          <a:prstGeom prst="rect">
            <a:avLst/>
          </a:prstGeom>
        </p:spPr>
        <p:txBody>
          <a:bodyPr anchor="t"/>
          <a:lstStyle>
            <a:lvl1pPr algn="ctr">
              <a:defRPr sz="3800" b="0" baseline="0">
                <a:latin typeface="Verdana" pitchFamily="34" charset="0"/>
                <a:ea typeface="Verdana" pitchFamily="34" charset="0"/>
                <a:cs typeface="Verdana" pitchFamily="34" charset="0"/>
              </a:defRPr>
            </a:lvl1pPr>
          </a:lstStyle>
          <a:p>
            <a:r>
              <a:rPr lang="en-US" dirty="0"/>
              <a:t>Click to edit Master title style</a:t>
            </a:r>
          </a:p>
        </p:txBody>
      </p:sp>
      <p:sp>
        <p:nvSpPr>
          <p:cNvPr id="4" name="Text Placeholder 3"/>
          <p:cNvSpPr>
            <a:spLocks noGrp="1"/>
          </p:cNvSpPr>
          <p:nvPr>
            <p:ph type="body" sz="half" idx="2"/>
          </p:nvPr>
        </p:nvSpPr>
        <p:spPr>
          <a:xfrm>
            <a:off x="1371600" y="3733800"/>
            <a:ext cx="6400800" cy="762000"/>
          </a:xfrm>
          <a:prstGeom prst="rect">
            <a:avLst/>
          </a:prstGeom>
        </p:spPr>
        <p:txBody>
          <a:bodyPr/>
          <a:lstStyle>
            <a:lvl1pPr marL="0" indent="0" algn="ctr">
              <a:buNone/>
              <a:defRPr sz="3200" baseline="0">
                <a:latin typeface="Tahoma" pitchFamily="34" charset="0"/>
                <a:ea typeface="Tahoma" pitchFamily="34" charset="0"/>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1" name="Text Placeholder 10"/>
          <p:cNvSpPr>
            <a:spLocks noGrp="1"/>
          </p:cNvSpPr>
          <p:nvPr>
            <p:ph type="body" sz="quarter" idx="11"/>
          </p:nvPr>
        </p:nvSpPr>
        <p:spPr>
          <a:xfrm>
            <a:off x="1371600" y="4648200"/>
            <a:ext cx="6400800" cy="609600"/>
          </a:xfrm>
          <a:prstGeom prst="rect">
            <a:avLst/>
          </a:prstGeom>
        </p:spPr>
        <p:txBody>
          <a:bodyPr/>
          <a:lstStyle>
            <a:lvl1pPr algn="ctr">
              <a:buFontTx/>
              <a:buNone/>
              <a:defRPr>
                <a:latin typeface="Tahoma" pitchFamily="34" charset="0"/>
                <a:cs typeface="Tahoma" pitchFamily="34" charset="0"/>
              </a:defRPr>
            </a:lvl1pPr>
          </a:lstStyle>
          <a:p>
            <a:pPr lvl="0"/>
            <a:r>
              <a:rPr lang="en-US" dirty="0"/>
              <a:t>Click to edit Master text styles</a:t>
            </a:r>
          </a:p>
        </p:txBody>
      </p:sp>
      <p:sp>
        <p:nvSpPr>
          <p:cNvPr id="16" name="Text Placeholder 15"/>
          <p:cNvSpPr>
            <a:spLocks noGrp="1"/>
          </p:cNvSpPr>
          <p:nvPr>
            <p:ph type="body" sz="quarter" idx="12"/>
          </p:nvPr>
        </p:nvSpPr>
        <p:spPr>
          <a:xfrm>
            <a:off x="914400" y="5562600"/>
            <a:ext cx="7315200" cy="685800"/>
          </a:xfrm>
          <a:prstGeom prst="rect">
            <a:avLst/>
          </a:prstGeom>
        </p:spPr>
        <p:txBody>
          <a:bodyPr/>
          <a:lstStyle>
            <a:lvl1pPr>
              <a:buNone/>
              <a:defRPr lang="en-US" sz="1200" dirty="0" smtClean="0">
                <a:ea typeface="Calibri"/>
                <a:cs typeface="Times New Roman"/>
              </a:defRPr>
            </a:lvl1pPr>
          </a:lstStyle>
          <a:p>
            <a:pPr lvl="0"/>
            <a:r>
              <a:rPr lang="en-US" dirty="0"/>
              <a:t>Click to edit Master text styles</a:t>
            </a:r>
          </a:p>
        </p:txBody>
      </p:sp>
    </p:spTree>
    <p:extLst>
      <p:ext uri="{BB962C8B-B14F-4D97-AF65-F5344CB8AC3E}">
        <p14:creationId xmlns:p14="http://schemas.microsoft.com/office/powerpoint/2010/main" val="41727496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Objectiv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a:prstGeom prst="rect">
            <a:avLst/>
          </a:prstGeom>
        </p:spPr>
        <p:txBody>
          <a:bodyPr/>
          <a:lstStyle>
            <a:lvl1pPr>
              <a:defRPr sz="3600">
                <a:latin typeface="Verdana" pitchFamily="34" charset="0"/>
                <a:ea typeface="Verdana" pitchFamily="34" charset="0"/>
                <a:cs typeface="Verdana" pitchFamily="34" charset="0"/>
              </a:defRPr>
            </a:lvl1pPr>
          </a:lstStyle>
          <a:p>
            <a:r>
              <a:rPr lang="en-US" dirty="0"/>
              <a:t>Click to edit Master title style</a:t>
            </a:r>
          </a:p>
        </p:txBody>
      </p:sp>
      <p:sp>
        <p:nvSpPr>
          <p:cNvPr id="8" name="Text Placeholder 4"/>
          <p:cNvSpPr>
            <a:spLocks noGrp="1"/>
          </p:cNvSpPr>
          <p:nvPr>
            <p:ph type="body" sz="quarter" idx="11"/>
          </p:nvPr>
        </p:nvSpPr>
        <p:spPr>
          <a:xfrm>
            <a:off x="457200" y="1984248"/>
            <a:ext cx="8229600" cy="4215384"/>
          </a:xfrm>
          <a:prstGeom prst="rect">
            <a:avLst/>
          </a:prstGeom>
        </p:spPr>
        <p:txBody>
          <a:bodyPr/>
          <a:lstStyle>
            <a:lvl1pPr>
              <a:defRPr baseline="0"/>
            </a:lvl1pPr>
          </a:lstStyle>
          <a:p>
            <a:pPr lvl="0"/>
            <a:r>
              <a:rPr lang="en-US" dirty="0"/>
              <a:t>Click to edit Master text styles</a:t>
            </a:r>
          </a:p>
          <a:p>
            <a:pPr lvl="1"/>
            <a:r>
              <a:rPr lang="en-US" dirty="0"/>
              <a:t>Second level</a:t>
            </a:r>
          </a:p>
        </p:txBody>
      </p:sp>
      <p:sp>
        <p:nvSpPr>
          <p:cNvPr id="4" name="Slide Number Placeholder 2"/>
          <p:cNvSpPr>
            <a:spLocks noGrp="1"/>
          </p:cNvSpPr>
          <p:nvPr>
            <p:ph type="sldNum" sz="quarter" idx="12"/>
          </p:nvPr>
        </p:nvSpPr>
        <p:spPr>
          <a:xfrm>
            <a:off x="6858000" y="6356350"/>
            <a:ext cx="1828800" cy="365125"/>
          </a:xfrm>
        </p:spPr>
        <p:txBody>
          <a:bodyPr/>
          <a:lstStyle>
            <a:lvl1pPr>
              <a:defRPr/>
            </a:lvl1pPr>
          </a:lstStyle>
          <a:p>
            <a:fld id="{579675AD-2E69-4E3E-9EC1-AC2E0F2D7831}" type="slidenum">
              <a:rPr lang="en-US" altLang="en-US"/>
              <a:pPr/>
              <a:t>‹#›</a:t>
            </a:fld>
            <a:endParaRPr lang="en-US" altLang="en-US"/>
          </a:p>
        </p:txBody>
      </p:sp>
      <p:sp>
        <p:nvSpPr>
          <p:cNvPr id="5" name="Date Placeholder 4"/>
          <p:cNvSpPr>
            <a:spLocks noGrp="1"/>
          </p:cNvSpPr>
          <p:nvPr>
            <p:ph type="dt" sz="half" idx="13"/>
          </p:nvPr>
        </p:nvSpPr>
        <p:spPr>
          <a:xfrm>
            <a:off x="457200" y="6356350"/>
            <a:ext cx="2133600" cy="365125"/>
          </a:xfrm>
          <a:prstGeom prst="rect">
            <a:avLst/>
          </a:prstGeom>
        </p:spPr>
        <p:txBody>
          <a:bodyPr/>
          <a:lstStyle>
            <a:lvl1pPr>
              <a:defRPr sz="1000">
                <a:solidFill>
                  <a:schemeClr val="bg1">
                    <a:lumMod val="65000"/>
                  </a:schemeClr>
                </a:solidFill>
                <a:latin typeface="Arial" pitchFamily="34" charset="0"/>
                <a:cs typeface="Arial" pitchFamily="34" charset="0"/>
              </a:defRPr>
            </a:lvl1pPr>
          </a:lstStyle>
          <a:p>
            <a:pPr>
              <a:defRPr/>
            </a:pPr>
            <a:r>
              <a:rPr lang="en-US"/>
              <a:t>Health IT Workforce Curriculum                      Version 3.0/Spring 2012</a:t>
            </a:r>
            <a:endParaRPr lang="en-US" dirty="0"/>
          </a:p>
        </p:txBody>
      </p:sp>
      <p:sp>
        <p:nvSpPr>
          <p:cNvPr id="6" name="Footer Placeholder 5"/>
          <p:cNvSpPr>
            <a:spLocks noGrp="1"/>
          </p:cNvSpPr>
          <p:nvPr>
            <p:ph type="ftr" sz="quarter" idx="14"/>
          </p:nvPr>
        </p:nvSpPr>
        <p:spPr>
          <a:xfrm>
            <a:off x="3117850" y="6345238"/>
            <a:ext cx="3475038" cy="365125"/>
          </a:xfrm>
          <a:prstGeom prst="rect">
            <a:avLst/>
          </a:prstGeom>
        </p:spPr>
        <p:txBody>
          <a:bodyPr/>
          <a:lstStyle>
            <a:lvl1pPr algn="ctr">
              <a:defRPr sz="1000">
                <a:solidFill>
                  <a:schemeClr val="bg1">
                    <a:lumMod val="65000"/>
                  </a:schemeClr>
                </a:solidFill>
                <a:latin typeface="Arial" pitchFamily="34" charset="0"/>
                <a:cs typeface="Arial" pitchFamily="34" charset="0"/>
              </a:defRPr>
            </a:lvl1pPr>
          </a:lstStyle>
          <a:p>
            <a:pPr>
              <a:defRPr/>
            </a:pPr>
            <a:r>
              <a:rPr lang="en-US"/>
              <a:t>Networking and Health Information Exchange                                                       Supporting Standards for EHR Application                                                                              Lecture c</a:t>
            </a:r>
          </a:p>
        </p:txBody>
      </p:sp>
    </p:spTree>
    <p:extLst>
      <p:ext uri="{BB962C8B-B14F-4D97-AF65-F5344CB8AC3E}">
        <p14:creationId xmlns:p14="http://schemas.microsoft.com/office/powerpoint/2010/main" val="8522766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Lectur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a:prstGeom prst="rect">
            <a:avLst/>
          </a:prstGeom>
        </p:spPr>
        <p:txBody>
          <a:bodyPr/>
          <a:lstStyle>
            <a:lvl1pPr>
              <a:defRPr sz="3600">
                <a:latin typeface="Verdana" pitchFamily="34" charset="0"/>
                <a:ea typeface="Verdana" pitchFamily="34" charset="0"/>
                <a:cs typeface="Verdana" pitchFamily="34" charset="0"/>
              </a:defRPr>
            </a:lvl1pPr>
          </a:lstStyle>
          <a:p>
            <a:r>
              <a:rPr lang="en-US" dirty="0"/>
              <a:t>Click to edit Master title style</a:t>
            </a:r>
          </a:p>
        </p:txBody>
      </p:sp>
      <p:sp>
        <p:nvSpPr>
          <p:cNvPr id="8" name="Content Placeholder 7"/>
          <p:cNvSpPr>
            <a:spLocks noGrp="1"/>
          </p:cNvSpPr>
          <p:nvPr>
            <p:ph sz="quarter" idx="14"/>
          </p:nvPr>
        </p:nvSpPr>
        <p:spPr>
          <a:xfrm>
            <a:off x="457200" y="1984248"/>
            <a:ext cx="8229600" cy="420624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2"/>
          <p:cNvSpPr>
            <a:spLocks noGrp="1"/>
          </p:cNvSpPr>
          <p:nvPr>
            <p:ph type="sldNum" sz="quarter" idx="15"/>
          </p:nvPr>
        </p:nvSpPr>
        <p:spPr>
          <a:xfrm>
            <a:off x="6858000" y="6356350"/>
            <a:ext cx="1828800" cy="365125"/>
          </a:xfrm>
        </p:spPr>
        <p:txBody>
          <a:bodyPr/>
          <a:lstStyle>
            <a:lvl1pPr>
              <a:defRPr/>
            </a:lvl1pPr>
          </a:lstStyle>
          <a:p>
            <a:fld id="{5BBB07F9-D63C-4C7A-9BD6-9FB2012389C4}" type="slidenum">
              <a:rPr lang="en-US" altLang="en-US"/>
              <a:pPr/>
              <a:t>‹#›</a:t>
            </a:fld>
            <a:endParaRPr lang="en-US" altLang="en-US"/>
          </a:p>
        </p:txBody>
      </p:sp>
      <p:sp>
        <p:nvSpPr>
          <p:cNvPr id="5" name="Date Placeholder 4"/>
          <p:cNvSpPr>
            <a:spLocks noGrp="1"/>
          </p:cNvSpPr>
          <p:nvPr>
            <p:ph type="dt" sz="half" idx="16"/>
          </p:nvPr>
        </p:nvSpPr>
        <p:spPr>
          <a:xfrm>
            <a:off x="457200" y="6356350"/>
            <a:ext cx="2133600" cy="365125"/>
          </a:xfrm>
          <a:prstGeom prst="rect">
            <a:avLst/>
          </a:prstGeom>
        </p:spPr>
        <p:txBody>
          <a:bodyPr/>
          <a:lstStyle>
            <a:lvl1pPr>
              <a:defRPr sz="1000">
                <a:solidFill>
                  <a:schemeClr val="bg1">
                    <a:lumMod val="65000"/>
                  </a:schemeClr>
                </a:solidFill>
                <a:latin typeface="Arial" pitchFamily="34" charset="0"/>
                <a:cs typeface="Arial" pitchFamily="34" charset="0"/>
              </a:defRPr>
            </a:lvl1pPr>
          </a:lstStyle>
          <a:p>
            <a:pPr>
              <a:defRPr/>
            </a:pPr>
            <a:r>
              <a:rPr lang="en-US"/>
              <a:t>Health IT Workforce Curriculum                      Version 3.0/Spring 2012</a:t>
            </a:r>
            <a:endParaRPr lang="en-US" dirty="0"/>
          </a:p>
        </p:txBody>
      </p:sp>
      <p:sp>
        <p:nvSpPr>
          <p:cNvPr id="6" name="Footer Placeholder 5"/>
          <p:cNvSpPr>
            <a:spLocks noGrp="1"/>
          </p:cNvSpPr>
          <p:nvPr>
            <p:ph type="ftr" sz="quarter" idx="17"/>
          </p:nvPr>
        </p:nvSpPr>
        <p:spPr>
          <a:xfrm>
            <a:off x="3117850" y="6345238"/>
            <a:ext cx="3475038" cy="365125"/>
          </a:xfrm>
          <a:prstGeom prst="rect">
            <a:avLst/>
          </a:prstGeom>
        </p:spPr>
        <p:txBody>
          <a:bodyPr/>
          <a:lstStyle>
            <a:lvl1pPr algn="ctr">
              <a:defRPr sz="1000">
                <a:solidFill>
                  <a:schemeClr val="bg1">
                    <a:lumMod val="65000"/>
                  </a:schemeClr>
                </a:solidFill>
                <a:latin typeface="Arial" pitchFamily="34" charset="0"/>
                <a:cs typeface="Arial" pitchFamily="34" charset="0"/>
              </a:defRPr>
            </a:lvl1pPr>
          </a:lstStyle>
          <a:p>
            <a:pPr>
              <a:defRPr/>
            </a:pPr>
            <a:r>
              <a:rPr lang="en-US"/>
              <a:t>Networking and Health Information Exchange                                                       Supporting Standards for EHR Application                                                                              Lecture c</a:t>
            </a:r>
          </a:p>
        </p:txBody>
      </p:sp>
    </p:spTree>
    <p:extLst>
      <p:ext uri="{BB962C8B-B14F-4D97-AF65-F5344CB8AC3E}">
        <p14:creationId xmlns:p14="http://schemas.microsoft.com/office/powerpoint/2010/main" val="35780297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Pictur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a:prstGeom prst="rect">
            <a:avLst/>
          </a:prstGeom>
        </p:spPr>
        <p:txBody>
          <a:bodyPr/>
          <a:lstStyle>
            <a:lvl1pPr>
              <a:defRPr sz="3600">
                <a:latin typeface="Verdana" pitchFamily="34" charset="0"/>
                <a:ea typeface="Verdana" pitchFamily="34" charset="0"/>
                <a:cs typeface="Verdana" pitchFamily="34" charset="0"/>
              </a:defRPr>
            </a:lvl1pPr>
          </a:lstStyle>
          <a:p>
            <a:r>
              <a:rPr lang="en-US" dirty="0"/>
              <a:t>Click to edit Master title style</a:t>
            </a:r>
          </a:p>
        </p:txBody>
      </p:sp>
      <p:sp>
        <p:nvSpPr>
          <p:cNvPr id="8" name="Picture Placeholder 7"/>
          <p:cNvSpPr>
            <a:spLocks noGrp="1"/>
          </p:cNvSpPr>
          <p:nvPr>
            <p:ph type="pic" sz="quarter" idx="14"/>
          </p:nvPr>
        </p:nvSpPr>
        <p:spPr>
          <a:xfrm>
            <a:off x="457200" y="1600200"/>
            <a:ext cx="8229600" cy="3886200"/>
          </a:xfrm>
          <a:prstGeom prst="rect">
            <a:avLst/>
          </a:prstGeom>
        </p:spPr>
        <p:txBody>
          <a:bodyPr/>
          <a:lstStyle/>
          <a:p>
            <a:pPr lvl="0"/>
            <a:r>
              <a:rPr lang="en-US" noProof="0" dirty="0"/>
              <a:t>Click icon to add picture</a:t>
            </a:r>
          </a:p>
        </p:txBody>
      </p:sp>
      <p:sp>
        <p:nvSpPr>
          <p:cNvPr id="9" name="Text Placeholder 9"/>
          <p:cNvSpPr>
            <a:spLocks noGrp="1"/>
          </p:cNvSpPr>
          <p:nvPr>
            <p:ph type="body" sz="quarter" idx="15"/>
          </p:nvPr>
        </p:nvSpPr>
        <p:spPr>
          <a:xfrm>
            <a:off x="457200" y="5562600"/>
            <a:ext cx="8229600" cy="685800"/>
          </a:xfrm>
          <a:prstGeom prst="rect">
            <a:avLst/>
          </a:prstGeom>
        </p:spPr>
        <p:txBody>
          <a:bodyPr/>
          <a:lstStyle>
            <a:lvl1pPr marL="0" indent="0">
              <a:buNone/>
              <a:defRPr sz="1000">
                <a:latin typeface="Arial" pitchFamily="34" charset="0"/>
                <a:cs typeface="Arial" pitchFamily="34" charset="0"/>
              </a:defRPr>
            </a:lvl1pPr>
          </a:lstStyle>
          <a:p>
            <a:pPr lvl="0"/>
            <a:r>
              <a:rPr lang="en-US" dirty="0"/>
              <a:t>Click to edit Master text styles</a:t>
            </a:r>
          </a:p>
        </p:txBody>
      </p:sp>
      <p:sp>
        <p:nvSpPr>
          <p:cNvPr id="5" name="Slide Number Placeholder 2"/>
          <p:cNvSpPr>
            <a:spLocks noGrp="1"/>
          </p:cNvSpPr>
          <p:nvPr>
            <p:ph type="sldNum" sz="quarter" idx="16"/>
          </p:nvPr>
        </p:nvSpPr>
        <p:spPr>
          <a:xfrm>
            <a:off x="6858000" y="6356350"/>
            <a:ext cx="1828800" cy="365125"/>
          </a:xfrm>
        </p:spPr>
        <p:txBody>
          <a:bodyPr/>
          <a:lstStyle>
            <a:lvl1pPr>
              <a:defRPr/>
            </a:lvl1pPr>
          </a:lstStyle>
          <a:p>
            <a:fld id="{AFC20F08-F884-451C-9A87-3FC22B892D66}" type="slidenum">
              <a:rPr lang="en-US" altLang="en-US"/>
              <a:pPr/>
              <a:t>‹#›</a:t>
            </a:fld>
            <a:endParaRPr lang="en-US" altLang="en-US"/>
          </a:p>
        </p:txBody>
      </p:sp>
      <p:sp>
        <p:nvSpPr>
          <p:cNvPr id="6" name="Date Placeholder 4"/>
          <p:cNvSpPr>
            <a:spLocks noGrp="1"/>
          </p:cNvSpPr>
          <p:nvPr>
            <p:ph type="dt" sz="half" idx="17"/>
          </p:nvPr>
        </p:nvSpPr>
        <p:spPr>
          <a:xfrm>
            <a:off x="457200" y="6356350"/>
            <a:ext cx="2133600" cy="365125"/>
          </a:xfrm>
          <a:prstGeom prst="rect">
            <a:avLst/>
          </a:prstGeom>
        </p:spPr>
        <p:txBody>
          <a:bodyPr/>
          <a:lstStyle>
            <a:lvl1pPr>
              <a:defRPr sz="1000">
                <a:solidFill>
                  <a:schemeClr val="bg1">
                    <a:lumMod val="65000"/>
                  </a:schemeClr>
                </a:solidFill>
                <a:latin typeface="Arial" pitchFamily="34" charset="0"/>
                <a:cs typeface="Arial" pitchFamily="34" charset="0"/>
              </a:defRPr>
            </a:lvl1pPr>
          </a:lstStyle>
          <a:p>
            <a:pPr>
              <a:defRPr/>
            </a:pPr>
            <a:r>
              <a:rPr lang="en-US"/>
              <a:t>Health IT Workforce Curriculum                      Version 3.0/Spring 2012</a:t>
            </a:r>
            <a:endParaRPr lang="en-US" dirty="0"/>
          </a:p>
        </p:txBody>
      </p:sp>
      <p:sp>
        <p:nvSpPr>
          <p:cNvPr id="7" name="Footer Placeholder 5"/>
          <p:cNvSpPr>
            <a:spLocks noGrp="1"/>
          </p:cNvSpPr>
          <p:nvPr>
            <p:ph type="ftr" sz="quarter" idx="18"/>
          </p:nvPr>
        </p:nvSpPr>
        <p:spPr>
          <a:xfrm>
            <a:off x="3117850" y="6345238"/>
            <a:ext cx="3475038" cy="365125"/>
          </a:xfrm>
          <a:prstGeom prst="rect">
            <a:avLst/>
          </a:prstGeom>
        </p:spPr>
        <p:txBody>
          <a:bodyPr/>
          <a:lstStyle>
            <a:lvl1pPr algn="ctr">
              <a:defRPr sz="1000">
                <a:solidFill>
                  <a:schemeClr val="bg1">
                    <a:lumMod val="65000"/>
                  </a:schemeClr>
                </a:solidFill>
                <a:latin typeface="Arial" pitchFamily="34" charset="0"/>
                <a:cs typeface="Arial" pitchFamily="34" charset="0"/>
              </a:defRPr>
            </a:lvl1pPr>
          </a:lstStyle>
          <a:p>
            <a:pPr>
              <a:defRPr/>
            </a:pPr>
            <a:r>
              <a:rPr lang="en-US"/>
              <a:t>Networking and Health Information Exchange                                                       Supporting Standards for EHR Application                                                                              Lecture c</a:t>
            </a:r>
          </a:p>
        </p:txBody>
      </p:sp>
    </p:spTree>
    <p:extLst>
      <p:ext uri="{BB962C8B-B14F-4D97-AF65-F5344CB8AC3E}">
        <p14:creationId xmlns:p14="http://schemas.microsoft.com/office/powerpoint/2010/main" val="24979349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Summar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a:prstGeom prst="rect">
            <a:avLst/>
          </a:prstGeom>
        </p:spPr>
        <p:txBody>
          <a:bodyPr/>
          <a:lstStyle>
            <a:lvl1pPr>
              <a:defRPr sz="3600" baseline="0">
                <a:latin typeface="Verdana" pitchFamily="34" charset="0"/>
                <a:ea typeface="Verdana" pitchFamily="34" charset="0"/>
                <a:cs typeface="Verdana" pitchFamily="34" charset="0"/>
              </a:defRPr>
            </a:lvl1pPr>
          </a:lstStyle>
          <a:p>
            <a:r>
              <a:rPr lang="en-US" dirty="0"/>
              <a:t>Click to edit Master title style</a:t>
            </a:r>
          </a:p>
        </p:txBody>
      </p:sp>
      <p:sp>
        <p:nvSpPr>
          <p:cNvPr id="5" name="Text Placeholder 4"/>
          <p:cNvSpPr>
            <a:spLocks noGrp="1"/>
          </p:cNvSpPr>
          <p:nvPr>
            <p:ph type="body" sz="quarter" idx="11"/>
          </p:nvPr>
        </p:nvSpPr>
        <p:spPr>
          <a:xfrm>
            <a:off x="457200" y="1984248"/>
            <a:ext cx="8229600" cy="4035552"/>
          </a:xfrm>
          <a:prstGeom prst="rect">
            <a:avLst/>
          </a:prstGeom>
        </p:spPr>
        <p:txBody>
          <a:bodyPr/>
          <a:lstStyle>
            <a:lvl1pPr>
              <a:defRPr baseline="0"/>
            </a:lvl1pPr>
          </a:lstStyle>
          <a:p>
            <a:pPr lvl="0"/>
            <a:r>
              <a:rPr lang="en-US" dirty="0"/>
              <a:t>Click to edit Master text styles</a:t>
            </a:r>
          </a:p>
          <a:p>
            <a:pPr lvl="1"/>
            <a:r>
              <a:rPr lang="en-US" dirty="0"/>
              <a:t>Second level</a:t>
            </a:r>
          </a:p>
        </p:txBody>
      </p:sp>
      <p:sp>
        <p:nvSpPr>
          <p:cNvPr id="4" name="Slide Number Placeholder 2"/>
          <p:cNvSpPr>
            <a:spLocks noGrp="1"/>
          </p:cNvSpPr>
          <p:nvPr>
            <p:ph type="sldNum" sz="quarter" idx="12"/>
          </p:nvPr>
        </p:nvSpPr>
        <p:spPr>
          <a:xfrm>
            <a:off x="6858000" y="6356350"/>
            <a:ext cx="1828800" cy="365125"/>
          </a:xfrm>
        </p:spPr>
        <p:txBody>
          <a:bodyPr/>
          <a:lstStyle>
            <a:lvl1pPr>
              <a:defRPr/>
            </a:lvl1pPr>
          </a:lstStyle>
          <a:p>
            <a:fld id="{86034FF4-5DD0-492C-B632-600C17C600AC}" type="slidenum">
              <a:rPr lang="en-US" altLang="en-US"/>
              <a:pPr/>
              <a:t>‹#›</a:t>
            </a:fld>
            <a:endParaRPr lang="en-US" altLang="en-US"/>
          </a:p>
        </p:txBody>
      </p:sp>
      <p:sp>
        <p:nvSpPr>
          <p:cNvPr id="6" name="Date Placeholder 4"/>
          <p:cNvSpPr>
            <a:spLocks noGrp="1"/>
          </p:cNvSpPr>
          <p:nvPr>
            <p:ph type="dt" sz="half" idx="13"/>
          </p:nvPr>
        </p:nvSpPr>
        <p:spPr>
          <a:xfrm>
            <a:off x="457200" y="6356350"/>
            <a:ext cx="2133600" cy="365125"/>
          </a:xfrm>
          <a:prstGeom prst="rect">
            <a:avLst/>
          </a:prstGeom>
        </p:spPr>
        <p:txBody>
          <a:bodyPr/>
          <a:lstStyle>
            <a:lvl1pPr>
              <a:defRPr sz="1000">
                <a:solidFill>
                  <a:schemeClr val="bg1">
                    <a:lumMod val="65000"/>
                  </a:schemeClr>
                </a:solidFill>
                <a:latin typeface="Arial" pitchFamily="34" charset="0"/>
                <a:cs typeface="Arial" pitchFamily="34" charset="0"/>
              </a:defRPr>
            </a:lvl1pPr>
          </a:lstStyle>
          <a:p>
            <a:pPr>
              <a:defRPr/>
            </a:pPr>
            <a:r>
              <a:rPr lang="en-US"/>
              <a:t>Health IT Workforce Curriculum                      Version 3.0/Spring 2012</a:t>
            </a:r>
            <a:endParaRPr lang="en-US" dirty="0"/>
          </a:p>
        </p:txBody>
      </p:sp>
      <p:sp>
        <p:nvSpPr>
          <p:cNvPr id="7" name="Footer Placeholder 5"/>
          <p:cNvSpPr>
            <a:spLocks noGrp="1"/>
          </p:cNvSpPr>
          <p:nvPr>
            <p:ph type="ftr" sz="quarter" idx="14"/>
          </p:nvPr>
        </p:nvSpPr>
        <p:spPr>
          <a:xfrm>
            <a:off x="3117850" y="6345238"/>
            <a:ext cx="3475038" cy="365125"/>
          </a:xfrm>
          <a:prstGeom prst="rect">
            <a:avLst/>
          </a:prstGeom>
        </p:spPr>
        <p:txBody>
          <a:bodyPr/>
          <a:lstStyle>
            <a:lvl1pPr algn="ctr">
              <a:defRPr sz="1000">
                <a:solidFill>
                  <a:schemeClr val="bg1">
                    <a:lumMod val="65000"/>
                  </a:schemeClr>
                </a:solidFill>
                <a:latin typeface="Arial" pitchFamily="34" charset="0"/>
                <a:cs typeface="Arial" pitchFamily="34" charset="0"/>
              </a:defRPr>
            </a:lvl1pPr>
          </a:lstStyle>
          <a:p>
            <a:pPr>
              <a:defRPr/>
            </a:pPr>
            <a:r>
              <a:rPr lang="en-US"/>
              <a:t>Networking and Health Information Exchange                                                       Supporting Standards for EHR Application                                                                              Lecture c</a:t>
            </a:r>
          </a:p>
        </p:txBody>
      </p:sp>
    </p:spTree>
    <p:extLst>
      <p:ext uri="{BB962C8B-B14F-4D97-AF65-F5344CB8AC3E}">
        <p14:creationId xmlns:p14="http://schemas.microsoft.com/office/powerpoint/2010/main" val="33953344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Referenc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a:prstGeom prst="rect">
            <a:avLst/>
          </a:prstGeom>
        </p:spPr>
        <p:txBody>
          <a:bodyPr/>
          <a:lstStyle>
            <a:lvl1pPr>
              <a:defRPr sz="3600" baseline="0">
                <a:latin typeface="Verdana" pitchFamily="34" charset="0"/>
                <a:ea typeface="Verdana" pitchFamily="34" charset="0"/>
                <a:cs typeface="Verdana" pitchFamily="34" charset="0"/>
              </a:defRPr>
            </a:lvl1pPr>
          </a:lstStyle>
          <a:p>
            <a:r>
              <a:rPr lang="en-US" dirty="0"/>
              <a:t>Click to edit Master title style</a:t>
            </a:r>
          </a:p>
        </p:txBody>
      </p:sp>
      <p:sp>
        <p:nvSpPr>
          <p:cNvPr id="8" name="Text Placeholder 12"/>
          <p:cNvSpPr>
            <a:spLocks noGrp="1"/>
          </p:cNvSpPr>
          <p:nvPr>
            <p:ph type="body" sz="quarter" idx="16"/>
          </p:nvPr>
        </p:nvSpPr>
        <p:spPr>
          <a:xfrm>
            <a:off x="457200" y="1600200"/>
            <a:ext cx="8229600" cy="1371600"/>
          </a:xfrm>
          <a:prstGeom prst="rect">
            <a:avLst/>
          </a:prstGeom>
        </p:spPr>
        <p:txBody>
          <a:bodyPr/>
          <a:lstStyle>
            <a:lvl1pPr>
              <a:buNone/>
              <a:defRPr sz="1200" b="1">
                <a:latin typeface="Arial" pitchFamily="34" charset="0"/>
                <a:cs typeface="Arial" pitchFamily="34" charset="0"/>
              </a:defRPr>
            </a:lvl1pPr>
            <a:lvl2pPr marL="274320">
              <a:buFont typeface="Arial" pitchFamily="34" charset="0"/>
              <a:buChar char="•"/>
              <a:defRPr sz="1200">
                <a:latin typeface="Arial" pitchFamily="34" charset="0"/>
                <a:cs typeface="Arial" pitchFamily="34" charset="0"/>
              </a:defRPr>
            </a:lvl2pPr>
          </a:lstStyle>
          <a:p>
            <a:pPr lvl="0"/>
            <a:r>
              <a:rPr lang="en-US" dirty="0"/>
              <a:t>Click to edit Master text styles</a:t>
            </a:r>
          </a:p>
          <a:p>
            <a:pPr lvl="1"/>
            <a:r>
              <a:rPr lang="en-US" dirty="0"/>
              <a:t>Second level</a:t>
            </a:r>
          </a:p>
        </p:txBody>
      </p:sp>
      <p:sp>
        <p:nvSpPr>
          <p:cNvPr id="9" name="Text Placeholder 12"/>
          <p:cNvSpPr>
            <a:spLocks noGrp="1"/>
          </p:cNvSpPr>
          <p:nvPr>
            <p:ph type="body" sz="quarter" idx="20"/>
          </p:nvPr>
        </p:nvSpPr>
        <p:spPr>
          <a:xfrm>
            <a:off x="457200" y="3048000"/>
            <a:ext cx="8229600" cy="1371600"/>
          </a:xfrm>
          <a:prstGeom prst="rect">
            <a:avLst/>
          </a:prstGeom>
        </p:spPr>
        <p:txBody>
          <a:bodyPr/>
          <a:lstStyle>
            <a:lvl1pPr>
              <a:buNone/>
              <a:defRPr sz="1200" b="1" baseline="0">
                <a:latin typeface="Arial" pitchFamily="34" charset="0"/>
                <a:cs typeface="Arial" pitchFamily="34" charset="0"/>
              </a:defRPr>
            </a:lvl1pPr>
            <a:lvl2pPr marL="274320" marR="0" indent="-285750" algn="l" defTabSz="914400" rtl="0" eaLnBrk="1" fontAlgn="base" latinLnBrk="0" hangingPunct="1">
              <a:lnSpc>
                <a:spcPct val="100000"/>
              </a:lnSpc>
              <a:spcBef>
                <a:spcPct val="20000"/>
              </a:spcBef>
              <a:spcAft>
                <a:spcPct val="0"/>
              </a:spcAft>
              <a:buClrTx/>
              <a:buSzTx/>
              <a:buFont typeface="+mj-lt"/>
              <a:buNone/>
              <a:tabLst/>
              <a:defRPr lang="en-US" sz="1200" smtClean="0"/>
            </a:lvl2pPr>
          </a:lstStyle>
          <a:p>
            <a:pPr lvl="0"/>
            <a:r>
              <a:rPr lang="en-US" dirty="0"/>
              <a:t>Click to edit Master text styles</a:t>
            </a:r>
          </a:p>
          <a:p>
            <a:pPr lvl="1"/>
            <a:r>
              <a:rPr lang="en-US" dirty="0"/>
              <a:t>Second level</a:t>
            </a:r>
          </a:p>
        </p:txBody>
      </p:sp>
      <p:sp>
        <p:nvSpPr>
          <p:cNvPr id="10" name="Text Placeholder 12"/>
          <p:cNvSpPr>
            <a:spLocks noGrp="1"/>
          </p:cNvSpPr>
          <p:nvPr>
            <p:ph type="body" sz="quarter" idx="21"/>
          </p:nvPr>
        </p:nvSpPr>
        <p:spPr>
          <a:xfrm>
            <a:off x="457200" y="4572000"/>
            <a:ext cx="8229600" cy="1371600"/>
          </a:xfrm>
          <a:prstGeom prst="rect">
            <a:avLst/>
          </a:prstGeom>
        </p:spPr>
        <p:txBody>
          <a:bodyPr/>
          <a:lstStyle>
            <a:lvl1pPr>
              <a:buNone/>
              <a:defRPr sz="1200" b="1">
                <a:latin typeface="Arial" pitchFamily="34" charset="0"/>
                <a:cs typeface="Arial" pitchFamily="34" charset="0"/>
              </a:defRPr>
            </a:lvl1pPr>
            <a:lvl2pPr marL="274320">
              <a:buFont typeface="Arial" pitchFamily="34" charset="0"/>
              <a:buNone/>
              <a:defRPr lang="en-US" sz="1200" smtClean="0"/>
            </a:lvl2pPr>
          </a:lstStyle>
          <a:p>
            <a:pPr lvl="0"/>
            <a:r>
              <a:rPr lang="en-US" dirty="0"/>
              <a:t>Click to edit Master text styles</a:t>
            </a:r>
          </a:p>
          <a:p>
            <a:pPr lvl="1"/>
            <a:r>
              <a:rPr lang="en-US" dirty="0"/>
              <a:t>Second level</a:t>
            </a:r>
          </a:p>
        </p:txBody>
      </p:sp>
      <p:sp>
        <p:nvSpPr>
          <p:cNvPr id="6" name="Slide Number Placeholder 2"/>
          <p:cNvSpPr>
            <a:spLocks noGrp="1"/>
          </p:cNvSpPr>
          <p:nvPr>
            <p:ph type="sldNum" sz="quarter" idx="22"/>
          </p:nvPr>
        </p:nvSpPr>
        <p:spPr>
          <a:xfrm>
            <a:off x="6858000" y="6356350"/>
            <a:ext cx="1828800" cy="365125"/>
          </a:xfrm>
        </p:spPr>
        <p:txBody>
          <a:bodyPr/>
          <a:lstStyle>
            <a:lvl1pPr>
              <a:defRPr/>
            </a:lvl1pPr>
          </a:lstStyle>
          <a:p>
            <a:fld id="{76B90090-0A9C-4989-93A1-BF60F14FD840}" type="slidenum">
              <a:rPr lang="en-US" altLang="en-US"/>
              <a:pPr/>
              <a:t>‹#›</a:t>
            </a:fld>
            <a:endParaRPr lang="en-US" altLang="en-US"/>
          </a:p>
        </p:txBody>
      </p:sp>
      <p:sp>
        <p:nvSpPr>
          <p:cNvPr id="7" name="Date Placeholder 4"/>
          <p:cNvSpPr>
            <a:spLocks noGrp="1"/>
          </p:cNvSpPr>
          <p:nvPr>
            <p:ph type="dt" sz="half" idx="23"/>
          </p:nvPr>
        </p:nvSpPr>
        <p:spPr>
          <a:xfrm>
            <a:off x="457200" y="6356350"/>
            <a:ext cx="2133600" cy="365125"/>
          </a:xfrm>
          <a:prstGeom prst="rect">
            <a:avLst/>
          </a:prstGeom>
        </p:spPr>
        <p:txBody>
          <a:bodyPr/>
          <a:lstStyle>
            <a:lvl1pPr>
              <a:defRPr sz="1000">
                <a:solidFill>
                  <a:schemeClr val="bg1">
                    <a:lumMod val="65000"/>
                  </a:schemeClr>
                </a:solidFill>
                <a:latin typeface="Arial" pitchFamily="34" charset="0"/>
                <a:cs typeface="Arial" pitchFamily="34" charset="0"/>
              </a:defRPr>
            </a:lvl1pPr>
          </a:lstStyle>
          <a:p>
            <a:pPr>
              <a:defRPr/>
            </a:pPr>
            <a:r>
              <a:rPr lang="en-US"/>
              <a:t>Health IT Workforce Curriculum                      Version 3.0/Spring 2012</a:t>
            </a:r>
            <a:endParaRPr lang="en-US" dirty="0"/>
          </a:p>
        </p:txBody>
      </p:sp>
      <p:sp>
        <p:nvSpPr>
          <p:cNvPr id="11" name="Footer Placeholder 5"/>
          <p:cNvSpPr>
            <a:spLocks noGrp="1"/>
          </p:cNvSpPr>
          <p:nvPr>
            <p:ph type="ftr" sz="quarter" idx="24"/>
          </p:nvPr>
        </p:nvSpPr>
        <p:spPr>
          <a:xfrm>
            <a:off x="3117850" y="6345238"/>
            <a:ext cx="3475038" cy="365125"/>
          </a:xfrm>
          <a:prstGeom prst="rect">
            <a:avLst/>
          </a:prstGeom>
        </p:spPr>
        <p:txBody>
          <a:bodyPr/>
          <a:lstStyle>
            <a:lvl1pPr algn="ctr">
              <a:defRPr sz="1000">
                <a:solidFill>
                  <a:schemeClr val="bg1">
                    <a:lumMod val="65000"/>
                  </a:schemeClr>
                </a:solidFill>
                <a:latin typeface="Arial" pitchFamily="34" charset="0"/>
                <a:cs typeface="Arial" pitchFamily="34" charset="0"/>
              </a:defRPr>
            </a:lvl1pPr>
          </a:lstStyle>
          <a:p>
            <a:pPr>
              <a:defRPr/>
            </a:pPr>
            <a:r>
              <a:rPr lang="en-US"/>
              <a:t>Networking and Health Information Exchange                                                       Supporting Standards for EHR Application                                                                              Lecture c</a:t>
            </a:r>
          </a:p>
        </p:txBody>
      </p:sp>
    </p:spTree>
    <p:extLst>
      <p:ext uri="{BB962C8B-B14F-4D97-AF65-F5344CB8AC3E}">
        <p14:creationId xmlns:p14="http://schemas.microsoft.com/office/powerpoint/2010/main" val="17557525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ide by Side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a:prstGeom prst="rect">
            <a:avLst/>
          </a:prstGeom>
        </p:spPr>
        <p:txBody>
          <a:bodyPr/>
          <a:lstStyle>
            <a:lvl1pPr>
              <a:defRPr sz="3600">
                <a:latin typeface="Verdana" pitchFamily="34" charset="0"/>
                <a:ea typeface="Verdana" pitchFamily="34" charset="0"/>
                <a:cs typeface="Verdana" pitchFamily="34" charset="0"/>
              </a:defRPr>
            </a:lvl1pPr>
          </a:lstStyle>
          <a:p>
            <a:r>
              <a:rPr lang="en-US" dirty="0"/>
              <a:t>Click to edit Master title style</a:t>
            </a:r>
          </a:p>
        </p:txBody>
      </p:sp>
      <p:sp>
        <p:nvSpPr>
          <p:cNvPr id="8" name="Text Placeholder 4"/>
          <p:cNvSpPr>
            <a:spLocks noGrp="1"/>
          </p:cNvSpPr>
          <p:nvPr>
            <p:ph type="body" sz="quarter" idx="11"/>
          </p:nvPr>
        </p:nvSpPr>
        <p:spPr>
          <a:xfrm>
            <a:off x="457200" y="1984248"/>
            <a:ext cx="3962400" cy="4264152"/>
          </a:xfrm>
          <a:prstGeom prst="rect">
            <a:avLst/>
          </a:prstGeom>
        </p:spPr>
        <p:txBody>
          <a:bodyPr/>
          <a:lstStyle>
            <a:lvl1pPr>
              <a:defRPr sz="2800" baseline="0"/>
            </a:lvl1pPr>
            <a:lvl2pPr>
              <a:defRPr sz="1800"/>
            </a:lvl2pPr>
          </a:lstStyle>
          <a:p>
            <a:pPr lvl="0"/>
            <a:r>
              <a:rPr lang="en-US" dirty="0"/>
              <a:t>Click to edit Master text styles</a:t>
            </a:r>
          </a:p>
          <a:p>
            <a:pPr lvl="1"/>
            <a:r>
              <a:rPr lang="en-US" dirty="0"/>
              <a:t>Second level</a:t>
            </a:r>
          </a:p>
        </p:txBody>
      </p:sp>
      <p:sp>
        <p:nvSpPr>
          <p:cNvPr id="7" name="Text Placeholder 4"/>
          <p:cNvSpPr>
            <a:spLocks noGrp="1"/>
          </p:cNvSpPr>
          <p:nvPr>
            <p:ph type="body" sz="quarter" idx="15"/>
          </p:nvPr>
        </p:nvSpPr>
        <p:spPr>
          <a:xfrm>
            <a:off x="4648200" y="1981200"/>
            <a:ext cx="3962400" cy="4264152"/>
          </a:xfrm>
          <a:prstGeom prst="rect">
            <a:avLst/>
          </a:prstGeom>
        </p:spPr>
        <p:txBody>
          <a:bodyPr/>
          <a:lstStyle>
            <a:lvl1pPr>
              <a:defRPr sz="2800" baseline="0"/>
            </a:lvl1pPr>
            <a:lvl2pPr>
              <a:defRPr sz="1800"/>
            </a:lvl2pPr>
          </a:lstStyle>
          <a:p>
            <a:pPr lvl="0"/>
            <a:r>
              <a:rPr lang="en-US" dirty="0"/>
              <a:t>Click to edit Master text styles</a:t>
            </a:r>
          </a:p>
          <a:p>
            <a:pPr lvl="1"/>
            <a:r>
              <a:rPr lang="en-US" dirty="0"/>
              <a:t>Second level</a:t>
            </a:r>
          </a:p>
        </p:txBody>
      </p:sp>
      <p:sp>
        <p:nvSpPr>
          <p:cNvPr id="5" name="Slide Number Placeholder 2"/>
          <p:cNvSpPr>
            <a:spLocks noGrp="1"/>
          </p:cNvSpPr>
          <p:nvPr>
            <p:ph type="sldNum" sz="quarter" idx="16"/>
          </p:nvPr>
        </p:nvSpPr>
        <p:spPr>
          <a:xfrm>
            <a:off x="6858000" y="6356350"/>
            <a:ext cx="1828800" cy="365125"/>
          </a:xfrm>
        </p:spPr>
        <p:txBody>
          <a:bodyPr/>
          <a:lstStyle>
            <a:lvl1pPr>
              <a:defRPr/>
            </a:lvl1pPr>
          </a:lstStyle>
          <a:p>
            <a:fld id="{1AAA73D7-EDAB-48CE-B231-EDCDDCC5AECA}" type="slidenum">
              <a:rPr lang="en-US" altLang="en-US"/>
              <a:pPr/>
              <a:t>‹#›</a:t>
            </a:fld>
            <a:endParaRPr lang="en-US" altLang="en-US"/>
          </a:p>
        </p:txBody>
      </p:sp>
      <p:sp>
        <p:nvSpPr>
          <p:cNvPr id="6" name="Date Placeholder 4"/>
          <p:cNvSpPr>
            <a:spLocks noGrp="1"/>
          </p:cNvSpPr>
          <p:nvPr>
            <p:ph type="dt" sz="half" idx="17"/>
          </p:nvPr>
        </p:nvSpPr>
        <p:spPr>
          <a:xfrm>
            <a:off x="457200" y="6356350"/>
            <a:ext cx="2133600" cy="365125"/>
          </a:xfrm>
          <a:prstGeom prst="rect">
            <a:avLst/>
          </a:prstGeom>
        </p:spPr>
        <p:txBody>
          <a:bodyPr/>
          <a:lstStyle>
            <a:lvl1pPr>
              <a:defRPr sz="1000">
                <a:solidFill>
                  <a:schemeClr val="bg1">
                    <a:lumMod val="65000"/>
                  </a:schemeClr>
                </a:solidFill>
                <a:latin typeface="Arial" pitchFamily="34" charset="0"/>
                <a:cs typeface="Arial" pitchFamily="34" charset="0"/>
              </a:defRPr>
            </a:lvl1pPr>
          </a:lstStyle>
          <a:p>
            <a:pPr>
              <a:defRPr/>
            </a:pPr>
            <a:r>
              <a:rPr lang="en-US"/>
              <a:t>Health IT Workforce Curriculum                      Version 3.0/Spring 2012</a:t>
            </a:r>
            <a:endParaRPr lang="en-US" dirty="0"/>
          </a:p>
        </p:txBody>
      </p:sp>
      <p:sp>
        <p:nvSpPr>
          <p:cNvPr id="9" name="Footer Placeholder 5"/>
          <p:cNvSpPr>
            <a:spLocks noGrp="1"/>
          </p:cNvSpPr>
          <p:nvPr>
            <p:ph type="ftr" sz="quarter" idx="18"/>
          </p:nvPr>
        </p:nvSpPr>
        <p:spPr>
          <a:xfrm>
            <a:off x="3117850" y="6345238"/>
            <a:ext cx="3475038" cy="365125"/>
          </a:xfrm>
          <a:prstGeom prst="rect">
            <a:avLst/>
          </a:prstGeom>
        </p:spPr>
        <p:txBody>
          <a:bodyPr/>
          <a:lstStyle>
            <a:lvl1pPr algn="ctr">
              <a:defRPr sz="1000">
                <a:solidFill>
                  <a:schemeClr val="bg1">
                    <a:lumMod val="65000"/>
                  </a:schemeClr>
                </a:solidFill>
                <a:latin typeface="Arial" pitchFamily="34" charset="0"/>
                <a:cs typeface="Arial" pitchFamily="34" charset="0"/>
              </a:defRPr>
            </a:lvl1pPr>
          </a:lstStyle>
          <a:p>
            <a:pPr>
              <a:defRPr/>
            </a:pPr>
            <a:r>
              <a:rPr lang="en-US"/>
              <a:t>Networking and Health Information Exchange                                                       Supporting Standards for EHR Application                                                                              Lecture c</a:t>
            </a:r>
          </a:p>
        </p:txBody>
      </p:sp>
    </p:spTree>
    <p:extLst>
      <p:ext uri="{BB962C8B-B14F-4D97-AF65-F5344CB8AC3E}">
        <p14:creationId xmlns:p14="http://schemas.microsoft.com/office/powerpoint/2010/main" val="34216922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ide by Side with all options">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a:prstGeom prst="rect">
            <a:avLst/>
          </a:prstGeom>
        </p:spPr>
        <p:txBody>
          <a:bodyPr/>
          <a:lstStyle>
            <a:lvl1pPr>
              <a:defRPr sz="3600">
                <a:latin typeface="Verdana" pitchFamily="34" charset="0"/>
                <a:ea typeface="Verdana" pitchFamily="34" charset="0"/>
                <a:cs typeface="Verdana" pitchFamily="34" charset="0"/>
              </a:defRPr>
            </a:lvl1pPr>
          </a:lstStyle>
          <a:p>
            <a:r>
              <a:rPr lang="en-US" dirty="0"/>
              <a:t>Click to edit Master title style</a:t>
            </a:r>
          </a:p>
        </p:txBody>
      </p:sp>
      <p:sp>
        <p:nvSpPr>
          <p:cNvPr id="8" name="Content Placeholder 7"/>
          <p:cNvSpPr>
            <a:spLocks noGrp="1"/>
          </p:cNvSpPr>
          <p:nvPr>
            <p:ph sz="quarter" idx="14"/>
          </p:nvPr>
        </p:nvSpPr>
        <p:spPr>
          <a:xfrm>
            <a:off x="457200" y="1984248"/>
            <a:ext cx="4114800" cy="420624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7"/>
          <p:cNvSpPr>
            <a:spLocks noGrp="1"/>
          </p:cNvSpPr>
          <p:nvPr>
            <p:ph sz="quarter" idx="18"/>
          </p:nvPr>
        </p:nvSpPr>
        <p:spPr>
          <a:xfrm>
            <a:off x="4572000" y="1981200"/>
            <a:ext cx="4114800" cy="4206240"/>
          </a:xfrm>
          <a:prstGeom prst="rect">
            <a:avLst/>
          </a:prstGeom>
        </p:spPr>
        <p:txBody>
          <a:bodyPr/>
          <a:lstStyle>
            <a:lvl1pPr>
              <a:defRPr sz="28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2"/>
          <p:cNvSpPr>
            <a:spLocks noGrp="1"/>
          </p:cNvSpPr>
          <p:nvPr>
            <p:ph type="sldNum" sz="quarter" idx="19"/>
          </p:nvPr>
        </p:nvSpPr>
        <p:spPr>
          <a:xfrm>
            <a:off x="6858000" y="6356350"/>
            <a:ext cx="1828800" cy="365125"/>
          </a:xfrm>
        </p:spPr>
        <p:txBody>
          <a:bodyPr/>
          <a:lstStyle>
            <a:lvl1pPr>
              <a:defRPr/>
            </a:lvl1pPr>
          </a:lstStyle>
          <a:p>
            <a:fld id="{15A0A0BC-8EB6-40D5-91F6-CECF5341AAE7}" type="slidenum">
              <a:rPr lang="en-US" altLang="en-US"/>
              <a:pPr/>
              <a:t>‹#›</a:t>
            </a:fld>
            <a:endParaRPr lang="en-US" altLang="en-US"/>
          </a:p>
        </p:txBody>
      </p:sp>
      <p:sp>
        <p:nvSpPr>
          <p:cNvPr id="6" name="Date Placeholder 4"/>
          <p:cNvSpPr>
            <a:spLocks noGrp="1"/>
          </p:cNvSpPr>
          <p:nvPr>
            <p:ph type="dt" sz="half" idx="20"/>
          </p:nvPr>
        </p:nvSpPr>
        <p:spPr>
          <a:xfrm>
            <a:off x="457200" y="6356350"/>
            <a:ext cx="2133600" cy="365125"/>
          </a:xfrm>
          <a:prstGeom prst="rect">
            <a:avLst/>
          </a:prstGeom>
        </p:spPr>
        <p:txBody>
          <a:bodyPr/>
          <a:lstStyle>
            <a:lvl1pPr>
              <a:defRPr sz="1000">
                <a:solidFill>
                  <a:schemeClr val="bg1">
                    <a:lumMod val="65000"/>
                  </a:schemeClr>
                </a:solidFill>
                <a:latin typeface="Arial" pitchFamily="34" charset="0"/>
                <a:cs typeface="Arial" pitchFamily="34" charset="0"/>
              </a:defRPr>
            </a:lvl1pPr>
          </a:lstStyle>
          <a:p>
            <a:pPr>
              <a:defRPr/>
            </a:pPr>
            <a:r>
              <a:rPr lang="en-US"/>
              <a:t>Health IT Workforce Curriculum                      Version 3.0/Spring 2012</a:t>
            </a:r>
            <a:endParaRPr lang="en-US" dirty="0"/>
          </a:p>
        </p:txBody>
      </p:sp>
      <p:sp>
        <p:nvSpPr>
          <p:cNvPr id="9" name="Footer Placeholder 5"/>
          <p:cNvSpPr>
            <a:spLocks noGrp="1"/>
          </p:cNvSpPr>
          <p:nvPr>
            <p:ph type="ftr" sz="quarter" idx="21"/>
          </p:nvPr>
        </p:nvSpPr>
        <p:spPr>
          <a:xfrm>
            <a:off x="3117850" y="6345238"/>
            <a:ext cx="3475038" cy="365125"/>
          </a:xfrm>
          <a:prstGeom prst="rect">
            <a:avLst/>
          </a:prstGeom>
        </p:spPr>
        <p:txBody>
          <a:bodyPr/>
          <a:lstStyle>
            <a:lvl1pPr algn="ctr">
              <a:defRPr sz="1000">
                <a:solidFill>
                  <a:schemeClr val="bg1">
                    <a:lumMod val="65000"/>
                  </a:schemeClr>
                </a:solidFill>
                <a:latin typeface="Arial" pitchFamily="34" charset="0"/>
                <a:cs typeface="Arial" pitchFamily="34" charset="0"/>
              </a:defRPr>
            </a:lvl1pPr>
          </a:lstStyle>
          <a:p>
            <a:pPr>
              <a:defRPr/>
            </a:pPr>
            <a:r>
              <a:rPr lang="en-US"/>
              <a:t>Networking and Health Information Exchange                                                       Supporting Standards for EHR Application                                                                              Lecture c</a:t>
            </a:r>
          </a:p>
        </p:txBody>
      </p:sp>
    </p:spTree>
    <p:extLst>
      <p:ext uri="{BB962C8B-B14F-4D97-AF65-F5344CB8AC3E}">
        <p14:creationId xmlns:p14="http://schemas.microsoft.com/office/powerpoint/2010/main" val="16814041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ONC Lecture">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lvl1pPr>
              <a:defRPr>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8" name="Content Placeholder 7"/>
          <p:cNvSpPr>
            <a:spLocks noGrp="1"/>
          </p:cNvSpPr>
          <p:nvPr>
            <p:ph sz="quarter" idx="14"/>
          </p:nvPr>
        </p:nvSpPr>
        <p:spPr>
          <a:xfrm>
            <a:off x="457200" y="1600200"/>
            <a:ext cx="8229600" cy="4572000"/>
          </a:xfrm>
          <a:prstGeom prst="rect">
            <a:avLst/>
          </a:prstGeom>
        </p:spPr>
        <p:txBody>
          <a:bodyPr/>
          <a:lstStyle>
            <a:lvl1pPr>
              <a:defRPr>
                <a:latin typeface="+mn-lt"/>
              </a:defRPr>
            </a:lvl1pPr>
            <a:lvl2pPr>
              <a:buSzPct val="85000"/>
              <a:defRPr>
                <a:latin typeface="+mn-lt"/>
              </a:defRPr>
            </a:lvl2pPr>
            <a:lvl3pPr marL="1143000" indent="-228600">
              <a:buSzPct val="80000"/>
              <a:buFont typeface="Courier New" panose="02070309020205020404" pitchFamily="49" charset="0"/>
              <a:buChar char="o"/>
              <a:defRPr>
                <a:latin typeface="+mn-lt"/>
              </a:defRPr>
            </a:lvl3pPr>
            <a:lvl4pPr marL="1600200" indent="-228600">
              <a:buSzPct val="120000"/>
              <a:buFont typeface="Wingdings" panose="05000000000000000000" pitchFamily="2" charset="2"/>
              <a:buChar char="§"/>
              <a:defRPr>
                <a:latin typeface="+mn-lt"/>
              </a:defRPr>
            </a:lvl4pPr>
            <a:lvl5pPr marL="2057400" indent="-228600">
              <a:buSzPct val="70000"/>
              <a:buFont typeface="Wingdings" panose="05000000000000000000" pitchFamily="2" charset="2"/>
              <a:buChar char="q"/>
              <a:defRPr>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4"/>
          <p:cNvSpPr>
            <a:spLocks noGrp="1"/>
          </p:cNvSpPr>
          <p:nvPr>
            <p:ph type="sldNum" sz="quarter" idx="4"/>
          </p:nvPr>
        </p:nvSpPr>
        <p:spPr>
          <a:xfrm>
            <a:off x="8177154" y="6263640"/>
            <a:ext cx="508673" cy="548640"/>
          </a:xfrm>
          <a:prstGeom prst="rect">
            <a:avLst/>
          </a:prstGeom>
        </p:spPr>
        <p:txBody>
          <a:bodyPr anchor="ctr"/>
          <a:lstStyle>
            <a:lvl1pPr algn="r">
              <a:defRPr sz="1000">
                <a:solidFill>
                  <a:srgbClr val="898989"/>
                </a:solidFill>
              </a:defRPr>
            </a:lvl1pPr>
          </a:lstStyle>
          <a:p>
            <a:fld id="{BB64AECB-5773-44DF-A684-0E6067D0357C}" type="slidenum">
              <a:rPr lang="en-US" altLang="en-US" smtClean="0"/>
              <a:pPr/>
              <a:t>‹#›</a:t>
            </a:fld>
            <a:endParaRPr lang="en-US" altLang="en-US"/>
          </a:p>
        </p:txBody>
      </p:sp>
    </p:spTree>
    <p:extLst>
      <p:ext uri="{BB962C8B-B14F-4D97-AF65-F5344CB8AC3E}">
        <p14:creationId xmlns:p14="http://schemas.microsoft.com/office/powerpoint/2010/main" val="25055115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a:prstGeom prst="rect">
            <a:avLst/>
          </a:prstGeom>
        </p:spPr>
        <p:txBody>
          <a:bodyPr/>
          <a:lstStyle>
            <a:lvl1pPr>
              <a:defRPr sz="3600">
                <a:latin typeface="Verdana" pitchFamily="34" charset="0"/>
                <a:ea typeface="Verdana" pitchFamily="34" charset="0"/>
                <a:cs typeface="Verdana" pitchFamily="34" charset="0"/>
              </a:defRPr>
            </a:lvl1pPr>
          </a:lstStyle>
          <a:p>
            <a:r>
              <a:rPr lang="en-US" dirty="0"/>
              <a:t>Click to edit Master title style</a:t>
            </a:r>
          </a:p>
        </p:txBody>
      </p:sp>
      <p:sp>
        <p:nvSpPr>
          <p:cNvPr id="8" name="Table Placeholder 7"/>
          <p:cNvSpPr>
            <a:spLocks noGrp="1"/>
          </p:cNvSpPr>
          <p:nvPr>
            <p:ph type="tbl" sz="quarter" idx="14"/>
          </p:nvPr>
        </p:nvSpPr>
        <p:spPr>
          <a:xfrm>
            <a:off x="457200" y="1752600"/>
            <a:ext cx="8229600" cy="3657600"/>
          </a:xfrm>
          <a:prstGeom prst="rect">
            <a:avLst/>
          </a:prstGeom>
        </p:spPr>
        <p:txBody>
          <a:bodyPr/>
          <a:lstStyle/>
          <a:p>
            <a:pPr lvl="0"/>
            <a:r>
              <a:rPr lang="en-US" noProof="0" dirty="0"/>
              <a:t>Click icon to add table</a:t>
            </a:r>
          </a:p>
        </p:txBody>
      </p:sp>
      <p:sp>
        <p:nvSpPr>
          <p:cNvPr id="9" name="Text Placeholder 9"/>
          <p:cNvSpPr>
            <a:spLocks noGrp="1"/>
          </p:cNvSpPr>
          <p:nvPr>
            <p:ph type="body" sz="quarter" idx="15"/>
          </p:nvPr>
        </p:nvSpPr>
        <p:spPr>
          <a:xfrm>
            <a:off x="457200" y="5486400"/>
            <a:ext cx="8229600" cy="685800"/>
          </a:xfrm>
          <a:prstGeom prst="rect">
            <a:avLst/>
          </a:prstGeom>
        </p:spPr>
        <p:txBody>
          <a:bodyPr/>
          <a:lstStyle>
            <a:lvl1pPr marL="0" indent="0">
              <a:buNone/>
              <a:defRPr sz="1000">
                <a:latin typeface="Arial" pitchFamily="34" charset="0"/>
                <a:cs typeface="Arial" pitchFamily="34" charset="0"/>
              </a:defRPr>
            </a:lvl1pPr>
          </a:lstStyle>
          <a:p>
            <a:pPr lvl="0"/>
            <a:r>
              <a:rPr lang="en-US" dirty="0"/>
              <a:t>Click to edit Master text styles</a:t>
            </a:r>
          </a:p>
        </p:txBody>
      </p:sp>
      <p:sp>
        <p:nvSpPr>
          <p:cNvPr id="5" name="Slide Number Placeholder 2"/>
          <p:cNvSpPr>
            <a:spLocks noGrp="1"/>
          </p:cNvSpPr>
          <p:nvPr>
            <p:ph type="sldNum" sz="quarter" idx="16"/>
          </p:nvPr>
        </p:nvSpPr>
        <p:spPr>
          <a:xfrm>
            <a:off x="6858000" y="6356350"/>
            <a:ext cx="1828800" cy="365125"/>
          </a:xfrm>
        </p:spPr>
        <p:txBody>
          <a:bodyPr/>
          <a:lstStyle>
            <a:lvl1pPr>
              <a:defRPr/>
            </a:lvl1pPr>
          </a:lstStyle>
          <a:p>
            <a:fld id="{67EF4FC7-727E-4CDB-BA29-17F79E789BE9}" type="slidenum">
              <a:rPr lang="en-US" altLang="en-US"/>
              <a:pPr/>
              <a:t>‹#›</a:t>
            </a:fld>
            <a:endParaRPr lang="en-US" altLang="en-US"/>
          </a:p>
        </p:txBody>
      </p:sp>
      <p:sp>
        <p:nvSpPr>
          <p:cNvPr id="6" name="Date Placeholder 4"/>
          <p:cNvSpPr>
            <a:spLocks noGrp="1"/>
          </p:cNvSpPr>
          <p:nvPr>
            <p:ph type="dt" sz="half" idx="17"/>
          </p:nvPr>
        </p:nvSpPr>
        <p:spPr>
          <a:xfrm>
            <a:off x="457200" y="6356350"/>
            <a:ext cx="2133600" cy="365125"/>
          </a:xfrm>
          <a:prstGeom prst="rect">
            <a:avLst/>
          </a:prstGeom>
        </p:spPr>
        <p:txBody>
          <a:bodyPr/>
          <a:lstStyle>
            <a:lvl1pPr>
              <a:defRPr sz="1000">
                <a:solidFill>
                  <a:schemeClr val="bg1">
                    <a:lumMod val="65000"/>
                  </a:schemeClr>
                </a:solidFill>
                <a:latin typeface="Arial" pitchFamily="34" charset="0"/>
                <a:cs typeface="Arial" pitchFamily="34" charset="0"/>
              </a:defRPr>
            </a:lvl1pPr>
          </a:lstStyle>
          <a:p>
            <a:pPr>
              <a:defRPr/>
            </a:pPr>
            <a:r>
              <a:rPr lang="en-US"/>
              <a:t>Health IT Workforce Curriculum                      Version 3.0/Spring 2012</a:t>
            </a:r>
            <a:endParaRPr lang="en-US" dirty="0"/>
          </a:p>
        </p:txBody>
      </p:sp>
      <p:sp>
        <p:nvSpPr>
          <p:cNvPr id="7" name="Footer Placeholder 5"/>
          <p:cNvSpPr>
            <a:spLocks noGrp="1"/>
          </p:cNvSpPr>
          <p:nvPr>
            <p:ph type="ftr" sz="quarter" idx="18"/>
          </p:nvPr>
        </p:nvSpPr>
        <p:spPr>
          <a:xfrm>
            <a:off x="3117850" y="6345238"/>
            <a:ext cx="3475038" cy="365125"/>
          </a:xfrm>
          <a:prstGeom prst="rect">
            <a:avLst/>
          </a:prstGeom>
        </p:spPr>
        <p:txBody>
          <a:bodyPr/>
          <a:lstStyle>
            <a:lvl1pPr algn="ctr">
              <a:defRPr sz="1000">
                <a:solidFill>
                  <a:schemeClr val="bg1">
                    <a:lumMod val="65000"/>
                  </a:schemeClr>
                </a:solidFill>
                <a:latin typeface="Arial" pitchFamily="34" charset="0"/>
                <a:cs typeface="Arial" pitchFamily="34" charset="0"/>
              </a:defRPr>
            </a:lvl1pPr>
          </a:lstStyle>
          <a:p>
            <a:pPr>
              <a:defRPr/>
            </a:pPr>
            <a:r>
              <a:rPr lang="en-US"/>
              <a:t>Networking and Health Information Exchange                                                       Supporting Standards for EHR Application                                                                              Lecture c</a:t>
            </a:r>
          </a:p>
        </p:txBody>
      </p:sp>
    </p:spTree>
    <p:extLst>
      <p:ext uri="{BB962C8B-B14F-4D97-AF65-F5344CB8AC3E}">
        <p14:creationId xmlns:p14="http://schemas.microsoft.com/office/powerpoint/2010/main" val="40136780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a:prstGeom prst="rect">
            <a:avLst/>
          </a:prstGeom>
        </p:spPr>
        <p:txBody>
          <a:bodyPr/>
          <a:lstStyle>
            <a:lvl1pPr>
              <a:defRPr sz="3600">
                <a:latin typeface="Verdana" pitchFamily="34" charset="0"/>
                <a:ea typeface="Verdana" pitchFamily="34" charset="0"/>
                <a:cs typeface="Verdana" pitchFamily="34" charset="0"/>
              </a:defRPr>
            </a:lvl1pPr>
          </a:lstStyle>
          <a:p>
            <a:r>
              <a:rPr lang="en-US" dirty="0"/>
              <a:t>Click to edit Master title style</a:t>
            </a:r>
          </a:p>
        </p:txBody>
      </p:sp>
      <p:sp>
        <p:nvSpPr>
          <p:cNvPr id="5" name="Chart Placeholder 4"/>
          <p:cNvSpPr>
            <a:spLocks noGrp="1"/>
          </p:cNvSpPr>
          <p:nvPr>
            <p:ph type="chart" sz="quarter" idx="14"/>
          </p:nvPr>
        </p:nvSpPr>
        <p:spPr>
          <a:xfrm>
            <a:off x="457200" y="1752600"/>
            <a:ext cx="8229600" cy="3733800"/>
          </a:xfrm>
          <a:prstGeom prst="rect">
            <a:avLst/>
          </a:prstGeom>
        </p:spPr>
        <p:txBody>
          <a:bodyPr/>
          <a:lstStyle>
            <a:lvl1pPr>
              <a:defRPr sz="2400"/>
            </a:lvl1pPr>
          </a:lstStyle>
          <a:p>
            <a:pPr lvl="0"/>
            <a:r>
              <a:rPr lang="en-US" noProof="0" dirty="0"/>
              <a:t>Click icon to add chart</a:t>
            </a:r>
          </a:p>
        </p:txBody>
      </p:sp>
      <p:sp>
        <p:nvSpPr>
          <p:cNvPr id="8" name="Text Placeholder 9"/>
          <p:cNvSpPr>
            <a:spLocks noGrp="1"/>
          </p:cNvSpPr>
          <p:nvPr>
            <p:ph type="body" sz="quarter" idx="15"/>
          </p:nvPr>
        </p:nvSpPr>
        <p:spPr>
          <a:xfrm>
            <a:off x="457200" y="5562600"/>
            <a:ext cx="8229600" cy="685800"/>
          </a:xfrm>
          <a:prstGeom prst="rect">
            <a:avLst/>
          </a:prstGeom>
        </p:spPr>
        <p:txBody>
          <a:bodyPr/>
          <a:lstStyle>
            <a:lvl1pPr marL="0" indent="0">
              <a:buNone/>
              <a:defRPr sz="1000">
                <a:latin typeface="Arial" pitchFamily="34" charset="0"/>
                <a:cs typeface="Arial" pitchFamily="34" charset="0"/>
              </a:defRPr>
            </a:lvl1pPr>
          </a:lstStyle>
          <a:p>
            <a:pPr lvl="0"/>
            <a:r>
              <a:rPr lang="en-US" dirty="0"/>
              <a:t>Click to edit Master text styles</a:t>
            </a:r>
          </a:p>
        </p:txBody>
      </p:sp>
      <p:sp>
        <p:nvSpPr>
          <p:cNvPr id="6" name="Slide Number Placeholder 2"/>
          <p:cNvSpPr>
            <a:spLocks noGrp="1"/>
          </p:cNvSpPr>
          <p:nvPr>
            <p:ph type="sldNum" sz="quarter" idx="16"/>
          </p:nvPr>
        </p:nvSpPr>
        <p:spPr>
          <a:xfrm>
            <a:off x="6858000" y="6356350"/>
            <a:ext cx="1828800" cy="365125"/>
          </a:xfrm>
        </p:spPr>
        <p:txBody>
          <a:bodyPr/>
          <a:lstStyle>
            <a:lvl1pPr>
              <a:defRPr/>
            </a:lvl1pPr>
          </a:lstStyle>
          <a:p>
            <a:fld id="{972D864D-3FCF-4A51-8BD4-5C0220EF219E}" type="slidenum">
              <a:rPr lang="en-US" altLang="en-US"/>
              <a:pPr/>
              <a:t>‹#›</a:t>
            </a:fld>
            <a:endParaRPr lang="en-US" altLang="en-US"/>
          </a:p>
        </p:txBody>
      </p:sp>
      <p:sp>
        <p:nvSpPr>
          <p:cNvPr id="7" name="Date Placeholder 4"/>
          <p:cNvSpPr>
            <a:spLocks noGrp="1"/>
          </p:cNvSpPr>
          <p:nvPr>
            <p:ph type="dt" sz="half" idx="17"/>
          </p:nvPr>
        </p:nvSpPr>
        <p:spPr>
          <a:xfrm>
            <a:off x="457200" y="6356350"/>
            <a:ext cx="2133600" cy="365125"/>
          </a:xfrm>
          <a:prstGeom prst="rect">
            <a:avLst/>
          </a:prstGeom>
        </p:spPr>
        <p:txBody>
          <a:bodyPr/>
          <a:lstStyle>
            <a:lvl1pPr>
              <a:defRPr sz="1000">
                <a:solidFill>
                  <a:schemeClr val="bg1">
                    <a:lumMod val="65000"/>
                  </a:schemeClr>
                </a:solidFill>
                <a:latin typeface="Arial" pitchFamily="34" charset="0"/>
                <a:cs typeface="Arial" pitchFamily="34" charset="0"/>
              </a:defRPr>
            </a:lvl1pPr>
          </a:lstStyle>
          <a:p>
            <a:pPr>
              <a:defRPr/>
            </a:pPr>
            <a:r>
              <a:rPr lang="en-US"/>
              <a:t>Health IT Workforce Curriculum                      Version 3.0/Spring 2012</a:t>
            </a:r>
            <a:endParaRPr lang="en-US" dirty="0"/>
          </a:p>
        </p:txBody>
      </p:sp>
      <p:sp>
        <p:nvSpPr>
          <p:cNvPr id="9" name="Footer Placeholder 5"/>
          <p:cNvSpPr>
            <a:spLocks noGrp="1"/>
          </p:cNvSpPr>
          <p:nvPr>
            <p:ph type="ftr" sz="quarter" idx="18"/>
          </p:nvPr>
        </p:nvSpPr>
        <p:spPr>
          <a:xfrm>
            <a:off x="3117850" y="6345238"/>
            <a:ext cx="3475038" cy="365125"/>
          </a:xfrm>
          <a:prstGeom prst="rect">
            <a:avLst/>
          </a:prstGeom>
        </p:spPr>
        <p:txBody>
          <a:bodyPr/>
          <a:lstStyle>
            <a:lvl1pPr algn="ctr">
              <a:defRPr sz="1000">
                <a:solidFill>
                  <a:schemeClr val="bg1">
                    <a:lumMod val="65000"/>
                  </a:schemeClr>
                </a:solidFill>
                <a:latin typeface="Arial" pitchFamily="34" charset="0"/>
                <a:cs typeface="Arial" pitchFamily="34" charset="0"/>
              </a:defRPr>
            </a:lvl1pPr>
          </a:lstStyle>
          <a:p>
            <a:pPr>
              <a:defRPr/>
            </a:pPr>
            <a:r>
              <a:rPr lang="en-US"/>
              <a:t>Networking and Health Information Exchange                                                       Supporting Standards for EHR Application                                                                              Lecture c</a:t>
            </a:r>
          </a:p>
        </p:txBody>
      </p:sp>
    </p:spTree>
    <p:extLst>
      <p:ext uri="{BB962C8B-B14F-4D97-AF65-F5344CB8AC3E}">
        <p14:creationId xmlns:p14="http://schemas.microsoft.com/office/powerpoint/2010/main" val="8734319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ONC Side by Side All Options">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a:prstGeom prst="rect">
            <a:avLst/>
          </a:prstGeom>
        </p:spPr>
        <p:txBody>
          <a:bodyPr/>
          <a:lstStyle>
            <a:lvl1pPr>
              <a:defRPr sz="3600">
                <a:latin typeface="Verdana" pitchFamily="34" charset="0"/>
                <a:ea typeface="Verdana" pitchFamily="34" charset="0"/>
                <a:cs typeface="Verdana" pitchFamily="34" charset="0"/>
              </a:defRPr>
            </a:lvl1pPr>
          </a:lstStyle>
          <a:p>
            <a:r>
              <a:rPr lang="en-US"/>
              <a:t>Click to edit Master title style</a:t>
            </a:r>
            <a:endParaRPr lang="en-US" dirty="0"/>
          </a:p>
        </p:txBody>
      </p:sp>
      <p:sp>
        <p:nvSpPr>
          <p:cNvPr id="17" name="Content Placeholder 1"/>
          <p:cNvSpPr>
            <a:spLocks noGrp="1"/>
          </p:cNvSpPr>
          <p:nvPr>
            <p:ph sz="quarter" idx="14"/>
          </p:nvPr>
        </p:nvSpPr>
        <p:spPr>
          <a:xfrm>
            <a:off x="457200" y="1600200"/>
            <a:ext cx="4041648" cy="4572000"/>
          </a:xfrm>
          <a:prstGeom prst="rect">
            <a:avLst/>
          </a:prstGeom>
        </p:spPr>
        <p:txBody>
          <a:bodyPr/>
          <a:lstStyle>
            <a:lvl1pPr>
              <a:defRPr>
                <a:latin typeface="+mn-lt"/>
              </a:defRPr>
            </a:lvl1pPr>
            <a:lvl2pPr>
              <a:buSzPct val="85000"/>
              <a:defRPr>
                <a:latin typeface="+mn-lt"/>
              </a:defRPr>
            </a:lvl2pPr>
            <a:lvl3pPr marL="1143000" indent="-228600">
              <a:buSzPct val="80000"/>
              <a:buFont typeface="Courier New" panose="02070309020205020404" pitchFamily="49" charset="0"/>
              <a:buChar char="o"/>
              <a:defRPr>
                <a:latin typeface="+mn-lt"/>
              </a:defRPr>
            </a:lvl3pPr>
            <a:lvl4pPr marL="1600200" indent="-228600">
              <a:buSzPct val="120000"/>
              <a:buFont typeface="Wingdings" panose="05000000000000000000" pitchFamily="2" charset="2"/>
              <a:buChar char="§"/>
              <a:defRPr>
                <a:latin typeface="+mn-lt"/>
              </a:defRPr>
            </a:lvl4pPr>
            <a:lvl5pPr marL="2057400" indent="-228600">
              <a:buSzPct val="70000"/>
              <a:buFont typeface="Wingdings" panose="05000000000000000000" pitchFamily="2" charset="2"/>
              <a:buChar char="q"/>
              <a:defRPr>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Text Placeholder 1"/>
          <p:cNvSpPr>
            <a:spLocks noGrp="1"/>
          </p:cNvSpPr>
          <p:nvPr>
            <p:ph type="body" sz="quarter" idx="32" hasCustomPrompt="1"/>
          </p:nvPr>
        </p:nvSpPr>
        <p:spPr>
          <a:xfrm>
            <a:off x="457198" y="6278880"/>
            <a:ext cx="3438723" cy="533400"/>
          </a:xfrm>
        </p:spPr>
        <p:txBody>
          <a:bodyPr anchor="t"/>
          <a:lstStyle>
            <a:lvl1pPr marL="0" indent="0" algn="l">
              <a:buNone/>
              <a:defRPr sz="1200" baseline="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content attribution.</a:t>
            </a:r>
          </a:p>
        </p:txBody>
      </p:sp>
      <p:sp>
        <p:nvSpPr>
          <p:cNvPr id="18" name="Content Placeholder 2"/>
          <p:cNvSpPr>
            <a:spLocks noGrp="1"/>
          </p:cNvSpPr>
          <p:nvPr>
            <p:ph sz="quarter" idx="18"/>
          </p:nvPr>
        </p:nvSpPr>
        <p:spPr>
          <a:xfrm>
            <a:off x="4648200" y="1600200"/>
            <a:ext cx="4041648" cy="4572000"/>
          </a:xfrm>
          <a:prstGeom prst="rect">
            <a:avLst/>
          </a:prstGeom>
        </p:spPr>
        <p:txBody>
          <a:bodyPr/>
          <a:lstStyle>
            <a:lvl1pPr>
              <a:defRPr sz="3200"/>
            </a:lvl1pPr>
            <a:lvl2pPr>
              <a:buSzPct val="85000"/>
              <a:defRPr/>
            </a:lvl2pPr>
            <a:lvl3pPr marL="1143000" indent="-228600">
              <a:buSzPct val="80000"/>
              <a:buFont typeface="Courier New" panose="02070309020205020404" pitchFamily="49" charset="0"/>
              <a:buChar char="o"/>
              <a:defRPr lang="en-US" sz="2400" kern="1200" dirty="0" smtClean="0">
                <a:solidFill>
                  <a:schemeClr val="tx1"/>
                </a:solidFill>
                <a:latin typeface="+mn-lt"/>
                <a:ea typeface="+mn-ea"/>
                <a:cs typeface="+mn-cs"/>
              </a:defRPr>
            </a:lvl3pPr>
            <a:lvl4pPr marL="1600200" indent="-228600">
              <a:buSzPct val="120000"/>
              <a:buFont typeface="Wingdings" panose="05000000000000000000" pitchFamily="2" charset="2"/>
              <a:buChar char="§"/>
              <a:defRPr/>
            </a:lvl4pPr>
            <a:lvl5pPr marL="2057400" indent="-228600">
              <a:buSzPct val="70000"/>
              <a:buFont typeface="Wingdings" panose="05000000000000000000" pitchFamily="2" charset="2"/>
              <a:buChar char="q"/>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Text Placeholder 1"/>
          <p:cNvSpPr>
            <a:spLocks noGrp="1"/>
          </p:cNvSpPr>
          <p:nvPr>
            <p:ph type="body" sz="quarter" idx="33" hasCustomPrompt="1"/>
          </p:nvPr>
        </p:nvSpPr>
        <p:spPr>
          <a:xfrm>
            <a:off x="4648200" y="6278880"/>
            <a:ext cx="3450133" cy="533400"/>
          </a:xfrm>
        </p:spPr>
        <p:txBody>
          <a:bodyPr anchor="t"/>
          <a:lstStyle>
            <a:lvl1pPr marL="0" indent="0" algn="l">
              <a:buNone/>
              <a:defRPr sz="1200" baseline="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content attribution.</a:t>
            </a:r>
          </a:p>
        </p:txBody>
      </p:sp>
      <p:sp>
        <p:nvSpPr>
          <p:cNvPr id="8" name="Slide Number Placeholder 4"/>
          <p:cNvSpPr>
            <a:spLocks noGrp="1"/>
          </p:cNvSpPr>
          <p:nvPr>
            <p:ph type="sldNum" sz="quarter" idx="4"/>
          </p:nvPr>
        </p:nvSpPr>
        <p:spPr>
          <a:xfrm>
            <a:off x="8177154" y="6263640"/>
            <a:ext cx="508673" cy="548640"/>
          </a:xfrm>
          <a:prstGeom prst="rect">
            <a:avLst/>
          </a:prstGeom>
        </p:spPr>
        <p:txBody>
          <a:bodyPr anchor="ctr"/>
          <a:lstStyle>
            <a:lvl1pPr algn="r">
              <a:defRPr sz="1000">
                <a:solidFill>
                  <a:srgbClr val="898989"/>
                </a:solidFill>
              </a:defRPr>
            </a:lvl1pPr>
          </a:lstStyle>
          <a:p>
            <a:fld id="{BB64AECB-5773-44DF-A684-0E6067D0357C}" type="slidenum">
              <a:rPr lang="en-US" altLang="en-US" smtClean="0"/>
              <a:pPr/>
              <a:t>‹#›</a:t>
            </a:fld>
            <a:endParaRPr lang="en-US" altLang="en-US"/>
          </a:p>
        </p:txBody>
      </p:sp>
    </p:spTree>
    <p:extLst>
      <p:ext uri="{BB962C8B-B14F-4D97-AF65-F5344CB8AC3E}">
        <p14:creationId xmlns:p14="http://schemas.microsoft.com/office/powerpoint/2010/main" val="33569397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ONC Side by side_four with citation placeholders">
    <p:spTree>
      <p:nvGrpSpPr>
        <p:cNvPr id="1" name=""/>
        <p:cNvGrpSpPr/>
        <p:nvPr/>
      </p:nvGrpSpPr>
      <p:grpSpPr>
        <a:xfrm>
          <a:off x="0" y="0"/>
          <a:ext cx="0" cy="0"/>
          <a:chOff x="0" y="0"/>
          <a:chExt cx="0" cy="0"/>
        </a:xfrm>
      </p:grpSpPr>
      <p:sp>
        <p:nvSpPr>
          <p:cNvPr id="15" name="Title 1"/>
          <p:cNvSpPr>
            <a:spLocks noGrp="1"/>
          </p:cNvSpPr>
          <p:nvPr>
            <p:ph type="title"/>
          </p:nvPr>
        </p:nvSpPr>
        <p:spPr>
          <a:xfrm>
            <a:off x="457200" y="274637"/>
            <a:ext cx="8229600" cy="1143000"/>
          </a:xfrm>
          <a:prstGeom prst="rect">
            <a:avLst/>
          </a:prstGeom>
        </p:spPr>
        <p:txBody>
          <a:bodyPr/>
          <a:lstStyle>
            <a:lvl1pPr>
              <a:defRPr sz="3600">
                <a:latin typeface="Verdana" pitchFamily="34" charset="0"/>
                <a:ea typeface="Verdana" pitchFamily="34" charset="0"/>
                <a:cs typeface="Verdana" pitchFamily="34" charset="0"/>
              </a:defRPr>
            </a:lvl1pPr>
          </a:lstStyle>
          <a:p>
            <a:r>
              <a:rPr lang="en-US"/>
              <a:t>Click to edit Master title style</a:t>
            </a:r>
            <a:endParaRPr lang="en-US" dirty="0"/>
          </a:p>
        </p:txBody>
      </p:sp>
      <p:sp>
        <p:nvSpPr>
          <p:cNvPr id="8" name="Content Placeholder 1"/>
          <p:cNvSpPr>
            <a:spLocks noGrp="1"/>
          </p:cNvSpPr>
          <p:nvPr>
            <p:ph sz="quarter" idx="14"/>
          </p:nvPr>
        </p:nvSpPr>
        <p:spPr>
          <a:xfrm>
            <a:off x="457200" y="1600200"/>
            <a:ext cx="4053840" cy="1752600"/>
          </a:xfrm>
          <a:prstGeom prst="rect">
            <a:avLst/>
          </a:prstGeom>
        </p:spPr>
        <p:txBody>
          <a:bodyPr/>
          <a:lstStyle>
            <a:lvl1pPr>
              <a:defRPr sz="2000">
                <a:latin typeface="+mn-lt"/>
              </a:defRPr>
            </a:lvl1pPr>
            <a:lvl2pPr>
              <a:defRPr sz="1600">
                <a:latin typeface="+mn-lt"/>
              </a:defRPr>
            </a:lvl2pPr>
          </a:lstStyle>
          <a:p>
            <a:pPr lvl="0"/>
            <a:r>
              <a:rPr lang="en-US"/>
              <a:t>Edit Master text styles</a:t>
            </a:r>
          </a:p>
          <a:p>
            <a:pPr lvl="1"/>
            <a:r>
              <a:rPr lang="en-US"/>
              <a:t>Second level</a:t>
            </a:r>
          </a:p>
        </p:txBody>
      </p:sp>
      <p:sp>
        <p:nvSpPr>
          <p:cNvPr id="28" name="Text Placeholder 16"/>
          <p:cNvSpPr>
            <a:spLocks noGrp="1"/>
          </p:cNvSpPr>
          <p:nvPr>
            <p:ph type="body" sz="quarter" idx="42" hasCustomPrompt="1"/>
          </p:nvPr>
        </p:nvSpPr>
        <p:spPr>
          <a:xfrm>
            <a:off x="457200" y="3368040"/>
            <a:ext cx="4053840" cy="421640"/>
          </a:xfrm>
        </p:spPr>
        <p:txBody>
          <a:bodyPr/>
          <a:lstStyle>
            <a:lvl1pPr marL="0" indent="0">
              <a:buNone/>
              <a:defRPr sz="1200" baseline="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content attribution. </a:t>
            </a:r>
          </a:p>
        </p:txBody>
      </p:sp>
      <p:sp>
        <p:nvSpPr>
          <p:cNvPr id="22" name="Content Placeholder 1"/>
          <p:cNvSpPr>
            <a:spLocks noGrp="1"/>
          </p:cNvSpPr>
          <p:nvPr>
            <p:ph sz="quarter" idx="37"/>
          </p:nvPr>
        </p:nvSpPr>
        <p:spPr>
          <a:xfrm>
            <a:off x="457200" y="3967480"/>
            <a:ext cx="4053840" cy="1752600"/>
          </a:xfrm>
          <a:prstGeom prst="rect">
            <a:avLst/>
          </a:prstGeom>
        </p:spPr>
        <p:txBody>
          <a:bodyPr/>
          <a:lstStyle>
            <a:lvl1pPr>
              <a:defRPr sz="2000">
                <a:latin typeface="+mn-lt"/>
              </a:defRPr>
            </a:lvl1pPr>
            <a:lvl2pPr>
              <a:defRPr sz="1600">
                <a:latin typeface="+mn-lt"/>
              </a:defRPr>
            </a:lvl2pPr>
          </a:lstStyle>
          <a:p>
            <a:pPr lvl="0"/>
            <a:r>
              <a:rPr lang="en-US"/>
              <a:t>Edit Master text styles</a:t>
            </a:r>
          </a:p>
          <a:p>
            <a:pPr lvl="1"/>
            <a:r>
              <a:rPr lang="en-US"/>
              <a:t>Second level</a:t>
            </a:r>
          </a:p>
        </p:txBody>
      </p:sp>
      <p:sp>
        <p:nvSpPr>
          <p:cNvPr id="24" name="Text Placeholder 16"/>
          <p:cNvSpPr>
            <a:spLocks noGrp="1"/>
          </p:cNvSpPr>
          <p:nvPr>
            <p:ph type="body" sz="quarter" idx="39" hasCustomPrompt="1"/>
          </p:nvPr>
        </p:nvSpPr>
        <p:spPr>
          <a:xfrm>
            <a:off x="457200" y="5740400"/>
            <a:ext cx="4053840" cy="421640"/>
          </a:xfrm>
        </p:spPr>
        <p:txBody>
          <a:bodyPr/>
          <a:lstStyle>
            <a:lvl1pPr marL="0" indent="0">
              <a:buNone/>
              <a:defRPr sz="1200" baseline="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content attribution. </a:t>
            </a:r>
          </a:p>
        </p:txBody>
      </p:sp>
      <p:sp>
        <p:nvSpPr>
          <p:cNvPr id="14" name="Content Placeholder 1"/>
          <p:cNvSpPr>
            <a:spLocks noGrp="1"/>
          </p:cNvSpPr>
          <p:nvPr>
            <p:ph sz="quarter" idx="35"/>
          </p:nvPr>
        </p:nvSpPr>
        <p:spPr>
          <a:xfrm>
            <a:off x="4643120" y="1600200"/>
            <a:ext cx="4053840" cy="1752600"/>
          </a:xfrm>
          <a:prstGeom prst="rect">
            <a:avLst/>
          </a:prstGeom>
        </p:spPr>
        <p:txBody>
          <a:bodyPr/>
          <a:lstStyle>
            <a:lvl1pPr>
              <a:defRPr sz="2000">
                <a:latin typeface="+mn-lt"/>
              </a:defRPr>
            </a:lvl1pPr>
            <a:lvl2pPr>
              <a:defRPr sz="1600">
                <a:latin typeface="+mn-lt"/>
              </a:defRPr>
            </a:lvl2pPr>
          </a:lstStyle>
          <a:p>
            <a:pPr lvl="0"/>
            <a:r>
              <a:rPr lang="en-US"/>
              <a:t>Edit Master text styles</a:t>
            </a:r>
          </a:p>
          <a:p>
            <a:pPr lvl="1"/>
            <a:r>
              <a:rPr lang="en-US"/>
              <a:t>Second level</a:t>
            </a:r>
          </a:p>
        </p:txBody>
      </p:sp>
      <p:sp>
        <p:nvSpPr>
          <p:cNvPr id="27" name="Text Placeholder 16"/>
          <p:cNvSpPr>
            <a:spLocks noGrp="1"/>
          </p:cNvSpPr>
          <p:nvPr>
            <p:ph type="body" sz="quarter" idx="41" hasCustomPrompt="1"/>
          </p:nvPr>
        </p:nvSpPr>
        <p:spPr>
          <a:xfrm>
            <a:off x="4643120" y="3368040"/>
            <a:ext cx="4053840" cy="421640"/>
          </a:xfrm>
        </p:spPr>
        <p:txBody>
          <a:bodyPr/>
          <a:lstStyle>
            <a:lvl1pPr marL="0" indent="0">
              <a:buNone/>
              <a:defRPr sz="1200" baseline="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content attribution. </a:t>
            </a:r>
          </a:p>
        </p:txBody>
      </p:sp>
      <p:sp>
        <p:nvSpPr>
          <p:cNvPr id="21" name="Content Placeholder 1"/>
          <p:cNvSpPr>
            <a:spLocks noGrp="1"/>
          </p:cNvSpPr>
          <p:nvPr>
            <p:ph sz="quarter" idx="36"/>
          </p:nvPr>
        </p:nvSpPr>
        <p:spPr>
          <a:xfrm>
            <a:off x="4663440" y="3967480"/>
            <a:ext cx="4053840" cy="1752600"/>
          </a:xfrm>
          <a:prstGeom prst="rect">
            <a:avLst/>
          </a:prstGeom>
        </p:spPr>
        <p:txBody>
          <a:bodyPr/>
          <a:lstStyle>
            <a:lvl1pPr>
              <a:defRPr sz="2000">
                <a:latin typeface="+mn-lt"/>
              </a:defRPr>
            </a:lvl1pPr>
            <a:lvl2pPr>
              <a:defRPr sz="1600">
                <a:latin typeface="+mn-lt"/>
              </a:defRPr>
            </a:lvl2pPr>
          </a:lstStyle>
          <a:p>
            <a:pPr lvl="0"/>
            <a:r>
              <a:rPr lang="en-US"/>
              <a:t>Edit Master text styles</a:t>
            </a:r>
          </a:p>
          <a:p>
            <a:pPr lvl="1"/>
            <a:r>
              <a:rPr lang="en-US"/>
              <a:t>Second level</a:t>
            </a:r>
          </a:p>
        </p:txBody>
      </p:sp>
      <p:sp>
        <p:nvSpPr>
          <p:cNvPr id="26" name="Text Placeholder 16"/>
          <p:cNvSpPr>
            <a:spLocks noGrp="1"/>
          </p:cNvSpPr>
          <p:nvPr>
            <p:ph type="body" sz="quarter" idx="40" hasCustomPrompt="1"/>
          </p:nvPr>
        </p:nvSpPr>
        <p:spPr>
          <a:xfrm>
            <a:off x="4663440" y="5740400"/>
            <a:ext cx="4053840" cy="421640"/>
          </a:xfrm>
        </p:spPr>
        <p:txBody>
          <a:bodyPr/>
          <a:lstStyle>
            <a:lvl1pPr marL="0" indent="0">
              <a:buNone/>
              <a:defRPr sz="1200" baseline="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content attribution. </a:t>
            </a:r>
          </a:p>
        </p:txBody>
      </p:sp>
      <p:sp>
        <p:nvSpPr>
          <p:cNvPr id="16" name="Slide Number Placeholder 4"/>
          <p:cNvSpPr>
            <a:spLocks noGrp="1"/>
          </p:cNvSpPr>
          <p:nvPr>
            <p:ph type="sldNum" sz="quarter" idx="4"/>
          </p:nvPr>
        </p:nvSpPr>
        <p:spPr>
          <a:xfrm>
            <a:off x="8177154" y="6263640"/>
            <a:ext cx="508673" cy="548640"/>
          </a:xfrm>
          <a:prstGeom prst="rect">
            <a:avLst/>
          </a:prstGeom>
        </p:spPr>
        <p:txBody>
          <a:bodyPr anchor="ctr"/>
          <a:lstStyle>
            <a:lvl1pPr algn="r">
              <a:defRPr sz="1000">
                <a:solidFill>
                  <a:srgbClr val="898989"/>
                </a:solidFill>
              </a:defRPr>
            </a:lvl1pPr>
          </a:lstStyle>
          <a:p>
            <a:fld id="{BB64AECB-5773-44DF-A684-0E6067D0357C}" type="slidenum">
              <a:rPr lang="en-US" altLang="en-US" smtClean="0"/>
              <a:pPr/>
              <a:t>‹#›</a:t>
            </a:fld>
            <a:endParaRPr lang="en-US" altLang="en-US"/>
          </a:p>
        </p:txBody>
      </p:sp>
    </p:spTree>
    <p:extLst>
      <p:ext uri="{BB962C8B-B14F-4D97-AF65-F5344CB8AC3E}">
        <p14:creationId xmlns:p14="http://schemas.microsoft.com/office/powerpoint/2010/main" val="32026564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ONC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a:prstGeom prst="rect">
            <a:avLst/>
          </a:prstGeom>
        </p:spPr>
        <p:txBody>
          <a:bodyPr/>
          <a:lstStyle>
            <a:lvl1pPr>
              <a:defRPr sz="3600">
                <a:solidFill>
                  <a:schemeClr val="tx1"/>
                </a:solidFill>
                <a:latin typeface="Verdana" pitchFamily="34" charset="0"/>
                <a:ea typeface="Verdana" pitchFamily="34" charset="0"/>
                <a:cs typeface="Verdana" pitchFamily="34" charset="0"/>
              </a:defRPr>
            </a:lvl1pPr>
          </a:lstStyle>
          <a:p>
            <a:r>
              <a:rPr lang="en-US"/>
              <a:t>Click to edit Master title style</a:t>
            </a:r>
            <a:endParaRPr lang="en-US" dirty="0"/>
          </a:p>
        </p:txBody>
      </p:sp>
      <p:sp>
        <p:nvSpPr>
          <p:cNvPr id="8" name="Table Placeholder 7"/>
          <p:cNvSpPr>
            <a:spLocks noGrp="1"/>
          </p:cNvSpPr>
          <p:nvPr>
            <p:ph type="tbl" sz="quarter" idx="14"/>
          </p:nvPr>
        </p:nvSpPr>
        <p:spPr>
          <a:xfrm>
            <a:off x="457200" y="1600200"/>
            <a:ext cx="8229600" cy="4572000"/>
          </a:xfrm>
          <a:prstGeom prst="rect">
            <a:avLst/>
          </a:prstGeom>
        </p:spPr>
        <p:txBody>
          <a:bodyPr rtlCol="0">
            <a:normAutofit/>
          </a:bodyPr>
          <a:lstStyle>
            <a:lvl1pPr>
              <a:defRPr sz="3200">
                <a:latin typeface="+mn-lt"/>
              </a:defRPr>
            </a:lvl1pPr>
          </a:lstStyle>
          <a:p>
            <a:pPr lvl="0"/>
            <a:r>
              <a:rPr lang="en-US" noProof="0"/>
              <a:t>Click icon to add table</a:t>
            </a:r>
            <a:endParaRPr lang="en-US" noProof="0" dirty="0"/>
          </a:p>
        </p:txBody>
      </p:sp>
      <p:sp>
        <p:nvSpPr>
          <p:cNvPr id="7" name="Text Placeholder 1"/>
          <p:cNvSpPr>
            <a:spLocks noGrp="1"/>
          </p:cNvSpPr>
          <p:nvPr>
            <p:ph type="body" sz="quarter" idx="32" hasCustomPrompt="1"/>
          </p:nvPr>
        </p:nvSpPr>
        <p:spPr>
          <a:xfrm>
            <a:off x="457198" y="6278880"/>
            <a:ext cx="7634331" cy="533400"/>
          </a:xfrm>
        </p:spPr>
        <p:txBody>
          <a:bodyPr anchor="t"/>
          <a:lstStyle>
            <a:lvl1pPr marL="0" indent="0" algn="l">
              <a:buNone/>
              <a:defRPr sz="1200" baseline="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table attribution.</a:t>
            </a:r>
          </a:p>
        </p:txBody>
      </p:sp>
      <p:sp>
        <p:nvSpPr>
          <p:cNvPr id="9" name="Slide Number Placeholder 4"/>
          <p:cNvSpPr>
            <a:spLocks noGrp="1"/>
          </p:cNvSpPr>
          <p:nvPr>
            <p:ph type="sldNum" sz="quarter" idx="4"/>
          </p:nvPr>
        </p:nvSpPr>
        <p:spPr>
          <a:xfrm>
            <a:off x="8177154" y="6263640"/>
            <a:ext cx="508673" cy="548640"/>
          </a:xfrm>
          <a:prstGeom prst="rect">
            <a:avLst/>
          </a:prstGeom>
        </p:spPr>
        <p:txBody>
          <a:bodyPr anchor="ctr"/>
          <a:lstStyle>
            <a:lvl1pPr algn="r">
              <a:defRPr sz="1000">
                <a:solidFill>
                  <a:srgbClr val="898989"/>
                </a:solidFill>
              </a:defRPr>
            </a:lvl1pPr>
          </a:lstStyle>
          <a:p>
            <a:fld id="{BB64AECB-5773-44DF-A684-0E6067D0357C}" type="slidenum">
              <a:rPr lang="en-US" altLang="en-US" smtClean="0"/>
              <a:pPr/>
              <a:t>‹#›</a:t>
            </a:fld>
            <a:endParaRPr lang="en-US" altLang="en-US"/>
          </a:p>
        </p:txBody>
      </p:sp>
    </p:spTree>
    <p:extLst>
      <p:ext uri="{BB962C8B-B14F-4D97-AF65-F5344CB8AC3E}">
        <p14:creationId xmlns:p14="http://schemas.microsoft.com/office/powerpoint/2010/main" val="9625099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ONC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a:prstGeom prst="rect">
            <a:avLst/>
          </a:prstGeom>
        </p:spPr>
        <p:txBody>
          <a:bodyPr/>
          <a:lstStyle>
            <a:lvl1pPr>
              <a:defRPr sz="3600">
                <a:solidFill>
                  <a:schemeClr val="tx1"/>
                </a:solidFill>
                <a:latin typeface="Verdana" pitchFamily="34" charset="0"/>
                <a:ea typeface="Verdana" pitchFamily="34" charset="0"/>
                <a:cs typeface="Verdana" pitchFamily="34" charset="0"/>
              </a:defRPr>
            </a:lvl1pPr>
          </a:lstStyle>
          <a:p>
            <a:r>
              <a:rPr lang="en-US"/>
              <a:t>Click to edit Master title style</a:t>
            </a:r>
            <a:endParaRPr lang="en-US" dirty="0"/>
          </a:p>
        </p:txBody>
      </p:sp>
      <p:sp>
        <p:nvSpPr>
          <p:cNvPr id="5" name="Chart Placeholder 4"/>
          <p:cNvSpPr>
            <a:spLocks noGrp="1"/>
          </p:cNvSpPr>
          <p:nvPr>
            <p:ph type="chart" sz="quarter" idx="14"/>
          </p:nvPr>
        </p:nvSpPr>
        <p:spPr>
          <a:xfrm>
            <a:off x="457200" y="1600200"/>
            <a:ext cx="8229600" cy="4572000"/>
          </a:xfrm>
          <a:prstGeom prst="rect">
            <a:avLst/>
          </a:prstGeom>
        </p:spPr>
        <p:txBody>
          <a:bodyPr rtlCol="0">
            <a:normAutofit/>
          </a:bodyPr>
          <a:lstStyle>
            <a:lvl1pPr>
              <a:defRPr sz="3200"/>
            </a:lvl1pPr>
          </a:lstStyle>
          <a:p>
            <a:pPr lvl="0"/>
            <a:r>
              <a:rPr lang="en-US" noProof="0"/>
              <a:t>Click icon to add chart</a:t>
            </a:r>
            <a:endParaRPr lang="en-US" noProof="0" dirty="0"/>
          </a:p>
        </p:txBody>
      </p:sp>
      <p:sp>
        <p:nvSpPr>
          <p:cNvPr id="9" name="Text Placeholder 1"/>
          <p:cNvSpPr>
            <a:spLocks noGrp="1"/>
          </p:cNvSpPr>
          <p:nvPr>
            <p:ph type="body" sz="quarter" idx="32" hasCustomPrompt="1"/>
          </p:nvPr>
        </p:nvSpPr>
        <p:spPr>
          <a:xfrm>
            <a:off x="457198" y="6278880"/>
            <a:ext cx="7634331" cy="533400"/>
          </a:xfrm>
        </p:spPr>
        <p:txBody>
          <a:bodyPr anchor="t"/>
          <a:lstStyle>
            <a:lvl1pPr marL="0" indent="0" algn="l">
              <a:buNone/>
              <a:defRPr sz="1200" baseline="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chart attribution.</a:t>
            </a:r>
          </a:p>
        </p:txBody>
      </p:sp>
      <p:sp>
        <p:nvSpPr>
          <p:cNvPr id="6" name="Slide Number Placeholder 4"/>
          <p:cNvSpPr>
            <a:spLocks noGrp="1"/>
          </p:cNvSpPr>
          <p:nvPr>
            <p:ph type="sldNum" sz="quarter" idx="4"/>
          </p:nvPr>
        </p:nvSpPr>
        <p:spPr>
          <a:xfrm>
            <a:off x="8177154" y="6263640"/>
            <a:ext cx="508673" cy="548640"/>
          </a:xfrm>
          <a:prstGeom prst="rect">
            <a:avLst/>
          </a:prstGeom>
        </p:spPr>
        <p:txBody>
          <a:bodyPr anchor="ctr"/>
          <a:lstStyle>
            <a:lvl1pPr algn="r">
              <a:defRPr sz="1000">
                <a:solidFill>
                  <a:srgbClr val="898989"/>
                </a:solidFill>
              </a:defRPr>
            </a:lvl1pPr>
          </a:lstStyle>
          <a:p>
            <a:fld id="{BB64AECB-5773-44DF-A684-0E6067D0357C}" type="slidenum">
              <a:rPr lang="en-US" altLang="en-US" smtClean="0"/>
              <a:pPr/>
              <a:t>‹#›</a:t>
            </a:fld>
            <a:endParaRPr lang="en-US" altLang="en-US"/>
          </a:p>
        </p:txBody>
      </p:sp>
    </p:spTree>
    <p:extLst>
      <p:ext uri="{BB962C8B-B14F-4D97-AF65-F5344CB8AC3E}">
        <p14:creationId xmlns:p14="http://schemas.microsoft.com/office/powerpoint/2010/main" val="21974322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ONC Pictur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a:prstGeom prst="rect">
            <a:avLst/>
          </a:prstGeom>
        </p:spPr>
        <p:txBody>
          <a:bodyPr/>
          <a:lstStyle>
            <a:lvl1pPr>
              <a:defRPr sz="3600">
                <a:solidFill>
                  <a:schemeClr val="tx1"/>
                </a:solidFill>
                <a:latin typeface="Verdana" pitchFamily="34" charset="0"/>
                <a:ea typeface="Verdana" pitchFamily="34" charset="0"/>
                <a:cs typeface="Verdana" pitchFamily="34" charset="0"/>
              </a:defRPr>
            </a:lvl1pPr>
          </a:lstStyle>
          <a:p>
            <a:r>
              <a:rPr lang="en-US"/>
              <a:t>Click to edit Master title style</a:t>
            </a:r>
            <a:endParaRPr lang="en-US" dirty="0"/>
          </a:p>
        </p:txBody>
      </p:sp>
      <p:sp>
        <p:nvSpPr>
          <p:cNvPr id="8" name="Picture Placeholder 7"/>
          <p:cNvSpPr>
            <a:spLocks noGrp="1"/>
          </p:cNvSpPr>
          <p:nvPr>
            <p:ph type="pic" sz="quarter" idx="14"/>
          </p:nvPr>
        </p:nvSpPr>
        <p:spPr>
          <a:xfrm>
            <a:off x="457200" y="1600200"/>
            <a:ext cx="8229600" cy="4572000"/>
          </a:xfrm>
          <a:prstGeom prst="rect">
            <a:avLst/>
          </a:prstGeom>
        </p:spPr>
        <p:txBody>
          <a:bodyPr rtlCol="0">
            <a:normAutofit/>
          </a:bodyPr>
          <a:lstStyle>
            <a:lvl1pPr>
              <a:defRPr sz="3200">
                <a:latin typeface="+mn-lt"/>
              </a:defRPr>
            </a:lvl1pPr>
          </a:lstStyle>
          <a:p>
            <a:pPr lvl="0"/>
            <a:r>
              <a:rPr lang="en-US" noProof="0"/>
              <a:t>Click icon to add picture</a:t>
            </a:r>
            <a:endParaRPr lang="en-US" noProof="0" dirty="0"/>
          </a:p>
        </p:txBody>
      </p:sp>
      <p:sp>
        <p:nvSpPr>
          <p:cNvPr id="7" name="Text Placeholder 1"/>
          <p:cNvSpPr>
            <a:spLocks noGrp="1"/>
          </p:cNvSpPr>
          <p:nvPr>
            <p:ph type="body" sz="quarter" idx="32" hasCustomPrompt="1"/>
          </p:nvPr>
        </p:nvSpPr>
        <p:spPr>
          <a:xfrm>
            <a:off x="457198" y="6278880"/>
            <a:ext cx="7634331" cy="533400"/>
          </a:xfrm>
        </p:spPr>
        <p:txBody>
          <a:bodyPr anchor="t"/>
          <a:lstStyle>
            <a:lvl1pPr marL="0" indent="0" algn="l">
              <a:buNone/>
              <a:defRPr sz="1200" baseline="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image attribution.</a:t>
            </a:r>
          </a:p>
        </p:txBody>
      </p:sp>
      <p:sp>
        <p:nvSpPr>
          <p:cNvPr id="9" name="Slide Number Placeholder 4"/>
          <p:cNvSpPr>
            <a:spLocks noGrp="1"/>
          </p:cNvSpPr>
          <p:nvPr>
            <p:ph type="sldNum" sz="quarter" idx="4"/>
          </p:nvPr>
        </p:nvSpPr>
        <p:spPr>
          <a:xfrm>
            <a:off x="8177154" y="6263640"/>
            <a:ext cx="508673" cy="548640"/>
          </a:xfrm>
          <a:prstGeom prst="rect">
            <a:avLst/>
          </a:prstGeom>
        </p:spPr>
        <p:txBody>
          <a:bodyPr anchor="ctr"/>
          <a:lstStyle>
            <a:lvl1pPr algn="r">
              <a:defRPr sz="1000">
                <a:solidFill>
                  <a:srgbClr val="898989"/>
                </a:solidFill>
              </a:defRPr>
            </a:lvl1pPr>
          </a:lstStyle>
          <a:p>
            <a:fld id="{BB64AECB-5773-44DF-A684-0E6067D0357C}" type="slidenum">
              <a:rPr lang="en-US" altLang="en-US" smtClean="0"/>
              <a:pPr/>
              <a:t>‹#›</a:t>
            </a:fld>
            <a:endParaRPr lang="en-US" altLang="en-US"/>
          </a:p>
        </p:txBody>
      </p:sp>
    </p:spTree>
    <p:extLst>
      <p:ext uri="{BB962C8B-B14F-4D97-AF65-F5344CB8AC3E}">
        <p14:creationId xmlns:p14="http://schemas.microsoft.com/office/powerpoint/2010/main" val="21933803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ONC Summar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a:prstGeom prst="rect">
            <a:avLst/>
          </a:prstGeom>
        </p:spPr>
        <p:txBody>
          <a:bodyPr/>
          <a:lstStyle>
            <a:lvl1pPr>
              <a:defRPr sz="3600" baseline="0">
                <a:latin typeface="Verdana" pitchFamily="34" charset="0"/>
                <a:ea typeface="Verdana" pitchFamily="34" charset="0"/>
                <a:cs typeface="Verdana" pitchFamily="34" charset="0"/>
              </a:defRPr>
            </a:lvl1pPr>
          </a:lstStyle>
          <a:p>
            <a:r>
              <a:rPr lang="en-US"/>
              <a:t>Click to edit Master title style</a:t>
            </a:r>
            <a:endParaRPr lang="en-US" dirty="0"/>
          </a:p>
        </p:txBody>
      </p:sp>
      <p:sp>
        <p:nvSpPr>
          <p:cNvPr id="5" name="Text Placeholder 4"/>
          <p:cNvSpPr>
            <a:spLocks noGrp="1"/>
          </p:cNvSpPr>
          <p:nvPr>
            <p:ph type="body" sz="quarter" idx="11"/>
          </p:nvPr>
        </p:nvSpPr>
        <p:spPr>
          <a:xfrm>
            <a:off x="457200" y="1600200"/>
            <a:ext cx="8229600" cy="4572000"/>
          </a:xfrm>
          <a:prstGeom prst="rect">
            <a:avLst/>
          </a:prstGeom>
        </p:spPr>
        <p:txBody>
          <a:bodyPr/>
          <a:lstStyle>
            <a:lvl1pPr>
              <a:defRPr sz="3200" baseline="0">
                <a:latin typeface="+mn-lt"/>
              </a:defRPr>
            </a:lvl1pPr>
            <a:lvl2pPr>
              <a:defRPr sz="2800">
                <a:latin typeface="+mn-lt"/>
              </a:defRPr>
            </a:lvl2pPr>
          </a:lstStyle>
          <a:p>
            <a:pPr lvl="0"/>
            <a:r>
              <a:rPr lang="en-US"/>
              <a:t>Edit Master text styles</a:t>
            </a:r>
          </a:p>
          <a:p>
            <a:pPr lvl="1"/>
            <a:r>
              <a:rPr lang="en-US"/>
              <a:t>Second level</a:t>
            </a:r>
          </a:p>
        </p:txBody>
      </p:sp>
      <p:sp>
        <p:nvSpPr>
          <p:cNvPr id="6" name="Slide Number Placeholder 4"/>
          <p:cNvSpPr>
            <a:spLocks noGrp="1"/>
          </p:cNvSpPr>
          <p:nvPr>
            <p:ph type="sldNum" sz="quarter" idx="4"/>
          </p:nvPr>
        </p:nvSpPr>
        <p:spPr>
          <a:xfrm>
            <a:off x="8177154" y="6263640"/>
            <a:ext cx="508673" cy="548640"/>
          </a:xfrm>
          <a:prstGeom prst="rect">
            <a:avLst/>
          </a:prstGeom>
        </p:spPr>
        <p:txBody>
          <a:bodyPr anchor="ctr"/>
          <a:lstStyle>
            <a:lvl1pPr algn="r">
              <a:defRPr sz="1000">
                <a:solidFill>
                  <a:srgbClr val="898989"/>
                </a:solidFill>
              </a:defRPr>
            </a:lvl1pPr>
          </a:lstStyle>
          <a:p>
            <a:fld id="{BB64AECB-5773-44DF-A684-0E6067D0357C}" type="slidenum">
              <a:rPr lang="en-US" altLang="en-US" smtClean="0"/>
              <a:pPr/>
              <a:t>‹#›</a:t>
            </a:fld>
            <a:endParaRPr lang="en-US" altLang="en-US"/>
          </a:p>
        </p:txBody>
      </p:sp>
    </p:spTree>
    <p:extLst>
      <p:ext uri="{BB962C8B-B14F-4D97-AF65-F5344CB8AC3E}">
        <p14:creationId xmlns:p14="http://schemas.microsoft.com/office/powerpoint/2010/main" val="37861537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ONC Referenc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a:prstGeom prst="rect">
            <a:avLst/>
          </a:prstGeom>
        </p:spPr>
        <p:txBody>
          <a:bodyPr/>
          <a:lstStyle>
            <a:lvl1pPr>
              <a:defRPr sz="3600" baseline="0">
                <a:latin typeface="Verdana" pitchFamily="34" charset="0"/>
                <a:ea typeface="Verdana" pitchFamily="34" charset="0"/>
                <a:cs typeface="Verdana" pitchFamily="34" charset="0"/>
              </a:defRPr>
            </a:lvl1pPr>
          </a:lstStyle>
          <a:p>
            <a:r>
              <a:rPr lang="en-US"/>
              <a:t>Click to edit Master title style</a:t>
            </a:r>
            <a:endParaRPr lang="en-US" dirty="0"/>
          </a:p>
        </p:txBody>
      </p:sp>
      <p:sp>
        <p:nvSpPr>
          <p:cNvPr id="8" name="Text Placeholder 1"/>
          <p:cNvSpPr>
            <a:spLocks noGrp="1"/>
          </p:cNvSpPr>
          <p:nvPr>
            <p:ph type="body" sz="quarter" idx="16"/>
          </p:nvPr>
        </p:nvSpPr>
        <p:spPr>
          <a:xfrm>
            <a:off x="457200" y="1600200"/>
            <a:ext cx="8229600" cy="1371600"/>
          </a:xfrm>
          <a:prstGeom prst="rect">
            <a:avLst/>
          </a:prstGeom>
        </p:spPr>
        <p:txBody>
          <a:bodyPr/>
          <a:lstStyle>
            <a:lvl1pPr>
              <a:buNone/>
              <a:defRPr sz="1600" b="1">
                <a:latin typeface="+mn-lt"/>
                <a:cs typeface="Arial" pitchFamily="34" charset="0"/>
              </a:defRPr>
            </a:lvl1pPr>
            <a:lvl2pPr marL="274320" indent="-283464">
              <a:buFont typeface="Arial" pitchFamily="34" charset="0"/>
              <a:buNone/>
              <a:defRPr sz="1400" baseline="0">
                <a:latin typeface="+mn-lt"/>
                <a:cs typeface="Arial" pitchFamily="34" charset="0"/>
              </a:defRPr>
            </a:lvl2pPr>
          </a:lstStyle>
          <a:p>
            <a:pPr lvl="0"/>
            <a:r>
              <a:rPr lang="en-US"/>
              <a:t>Edit Master text styles</a:t>
            </a:r>
          </a:p>
          <a:p>
            <a:pPr lvl="1"/>
            <a:r>
              <a:rPr lang="en-US"/>
              <a:t>Second level</a:t>
            </a:r>
          </a:p>
        </p:txBody>
      </p:sp>
      <p:sp>
        <p:nvSpPr>
          <p:cNvPr id="9" name="Text Placeholder 2"/>
          <p:cNvSpPr>
            <a:spLocks noGrp="1"/>
          </p:cNvSpPr>
          <p:nvPr>
            <p:ph type="body" sz="quarter" idx="20"/>
          </p:nvPr>
        </p:nvSpPr>
        <p:spPr>
          <a:xfrm>
            <a:off x="457200" y="3200400"/>
            <a:ext cx="8229600" cy="1371600"/>
          </a:xfrm>
          <a:prstGeom prst="rect">
            <a:avLst/>
          </a:prstGeom>
        </p:spPr>
        <p:txBody>
          <a:bodyPr/>
          <a:lstStyle>
            <a:lvl1pPr>
              <a:buNone/>
              <a:defRPr sz="1600" b="1" baseline="0">
                <a:latin typeface="+mn-lt"/>
                <a:cs typeface="Arial" pitchFamily="34" charset="0"/>
              </a:defRPr>
            </a:lvl1pPr>
            <a:lvl2pPr marL="274320" marR="0" indent="-285750" algn="l" defTabSz="914400" rtl="0" eaLnBrk="1" fontAlgn="base" latinLnBrk="0" hangingPunct="1">
              <a:lnSpc>
                <a:spcPct val="100000"/>
              </a:lnSpc>
              <a:spcBef>
                <a:spcPct val="20000"/>
              </a:spcBef>
              <a:spcAft>
                <a:spcPct val="0"/>
              </a:spcAft>
              <a:buClrTx/>
              <a:buSzTx/>
              <a:buFont typeface="+mj-lt"/>
              <a:buNone/>
              <a:tabLst/>
              <a:defRPr lang="en-US" sz="1400" smtClean="0">
                <a:latin typeface="+mn-lt"/>
              </a:defRPr>
            </a:lvl2pPr>
          </a:lstStyle>
          <a:p>
            <a:pPr lvl="0"/>
            <a:r>
              <a:rPr lang="en-US"/>
              <a:t>Edit Master text styles</a:t>
            </a:r>
          </a:p>
          <a:p>
            <a:pPr lvl="1"/>
            <a:r>
              <a:rPr lang="en-US"/>
              <a:t>Second level</a:t>
            </a:r>
          </a:p>
        </p:txBody>
      </p:sp>
      <p:sp>
        <p:nvSpPr>
          <p:cNvPr id="10" name="Text Placeholder 3"/>
          <p:cNvSpPr>
            <a:spLocks noGrp="1"/>
          </p:cNvSpPr>
          <p:nvPr>
            <p:ph type="body" sz="quarter" idx="21"/>
          </p:nvPr>
        </p:nvSpPr>
        <p:spPr>
          <a:xfrm>
            <a:off x="457200" y="4800600"/>
            <a:ext cx="8229600" cy="1371600"/>
          </a:xfrm>
          <a:prstGeom prst="rect">
            <a:avLst/>
          </a:prstGeom>
        </p:spPr>
        <p:txBody>
          <a:bodyPr/>
          <a:lstStyle>
            <a:lvl1pPr>
              <a:buNone/>
              <a:defRPr sz="1600" b="1">
                <a:latin typeface="+mn-lt"/>
                <a:cs typeface="Arial" pitchFamily="34" charset="0"/>
              </a:defRPr>
            </a:lvl1pPr>
            <a:lvl2pPr marL="274320">
              <a:buFont typeface="Arial" pitchFamily="34" charset="0"/>
              <a:buNone/>
              <a:defRPr lang="en-US" sz="1400" smtClean="0">
                <a:latin typeface="+mn-lt"/>
              </a:defRPr>
            </a:lvl2pPr>
          </a:lstStyle>
          <a:p>
            <a:pPr lvl="0"/>
            <a:r>
              <a:rPr lang="en-US"/>
              <a:t>Edit Master text styles</a:t>
            </a:r>
          </a:p>
          <a:p>
            <a:pPr lvl="1"/>
            <a:r>
              <a:rPr lang="en-US"/>
              <a:t>Second level</a:t>
            </a:r>
          </a:p>
        </p:txBody>
      </p:sp>
      <p:sp>
        <p:nvSpPr>
          <p:cNvPr id="11" name="Slide Number Placeholder 4"/>
          <p:cNvSpPr>
            <a:spLocks noGrp="1"/>
          </p:cNvSpPr>
          <p:nvPr>
            <p:ph type="sldNum" sz="quarter" idx="4"/>
          </p:nvPr>
        </p:nvSpPr>
        <p:spPr>
          <a:xfrm>
            <a:off x="8177154" y="6263640"/>
            <a:ext cx="508673" cy="548640"/>
          </a:xfrm>
          <a:prstGeom prst="rect">
            <a:avLst/>
          </a:prstGeom>
        </p:spPr>
        <p:txBody>
          <a:bodyPr anchor="ctr"/>
          <a:lstStyle>
            <a:lvl1pPr algn="r">
              <a:defRPr sz="1000">
                <a:solidFill>
                  <a:srgbClr val="898989"/>
                </a:solidFill>
              </a:defRPr>
            </a:lvl1pPr>
          </a:lstStyle>
          <a:p>
            <a:fld id="{BB64AECB-5773-44DF-A684-0E6067D0357C}" type="slidenum">
              <a:rPr lang="en-US" altLang="en-US" smtClean="0"/>
              <a:pPr/>
              <a:t>‹#›</a:t>
            </a:fld>
            <a:endParaRPr lang="en-US" altLang="en-US"/>
          </a:p>
        </p:txBody>
      </p:sp>
    </p:spTree>
    <p:extLst>
      <p:ext uri="{BB962C8B-B14F-4D97-AF65-F5344CB8AC3E}">
        <p14:creationId xmlns:p14="http://schemas.microsoft.com/office/powerpoint/2010/main" val="26853916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3" name="Title Placeholder 6"/>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US" altLang="en-US" dirty="0"/>
          </a:p>
        </p:txBody>
      </p:sp>
      <p:sp>
        <p:nvSpPr>
          <p:cNvPr id="2054" name="Text Placeholder 7"/>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8" name="Slide Number Placeholder 4"/>
          <p:cNvSpPr>
            <a:spLocks noGrp="1"/>
          </p:cNvSpPr>
          <p:nvPr>
            <p:ph type="sldNum" sz="quarter" idx="4"/>
          </p:nvPr>
        </p:nvSpPr>
        <p:spPr>
          <a:xfrm>
            <a:off x="8177154" y="6263640"/>
            <a:ext cx="508673" cy="548640"/>
          </a:xfrm>
          <a:prstGeom prst="rect">
            <a:avLst/>
          </a:prstGeom>
        </p:spPr>
        <p:txBody>
          <a:bodyPr anchor="ctr"/>
          <a:lstStyle>
            <a:lvl1pPr algn="r">
              <a:defRPr sz="1000">
                <a:solidFill>
                  <a:srgbClr val="898989"/>
                </a:solidFill>
              </a:defRPr>
            </a:lvl1pPr>
          </a:lstStyle>
          <a:p>
            <a:fld id="{BB64AECB-5773-44DF-A684-0E6067D0357C}" type="slidenum">
              <a:rPr lang="en-US" altLang="en-US" smtClean="0"/>
              <a:pPr/>
              <a:t>‹#›</a:t>
            </a:fld>
            <a:endParaRPr lang="en-US" altLang="en-US"/>
          </a:p>
        </p:txBody>
      </p:sp>
    </p:spTree>
    <p:extLst>
      <p:ext uri="{BB962C8B-B14F-4D97-AF65-F5344CB8AC3E}">
        <p14:creationId xmlns:p14="http://schemas.microsoft.com/office/powerpoint/2010/main" val="2737346743"/>
      </p:ext>
    </p:extLst>
  </p:cSld>
  <p:clrMap bg1="lt1" tx1="dk1" bg2="lt2" tx2="dk2" accent1="accent1" accent2="accent2" accent3="accent3" accent4="accent4" accent5="accent5" accent6="accent6" hlink="hlink" folHlink="folHlink"/>
  <p:sldLayoutIdLst>
    <p:sldLayoutId id="2147484380" r:id="rId1"/>
    <p:sldLayoutId id="2147484381" r:id="rId2"/>
    <p:sldLayoutId id="2147484382" r:id="rId3"/>
    <p:sldLayoutId id="2147484383" r:id="rId4"/>
    <p:sldLayoutId id="2147484384" r:id="rId5"/>
    <p:sldLayoutId id="2147484385" r:id="rId6"/>
    <p:sldLayoutId id="2147484386" r:id="rId7"/>
    <p:sldLayoutId id="2147484387" r:id="rId8"/>
    <p:sldLayoutId id="2147484388" r:id="rId9"/>
    <p:sldLayoutId id="2147484389" r:id="rId10"/>
    <p:sldLayoutId id="2147484390" r:id="rId11"/>
    <p:sldLayoutId id="2147484391" r:id="rId12"/>
    <p:sldLayoutId id="2147484392" r:id="rId13"/>
    <p:sldLayoutId id="2147484393" r:id="rId14"/>
    <p:sldLayoutId id="2147484394" r:id="rId15"/>
    <p:sldLayoutId id="2147484395" r:id="rId16"/>
    <p:sldLayoutId id="2147484396" r:id="rId17"/>
    <p:sldLayoutId id="2147484353" r:id="rId18"/>
    <p:sldLayoutId id="2147484355" r:id="rId19"/>
    <p:sldLayoutId id="2147484356" r:id="rId20"/>
    <p:sldLayoutId id="2147484357" r:id="rId21"/>
  </p:sldLayoutIdLst>
  <p:hf hdr="0" ftr="0" dt="0"/>
  <p:txStyles>
    <p:titleStyle>
      <a:lvl1pPr algn="ctr" rtl="0" eaLnBrk="1" fontAlgn="base" hangingPunct="1">
        <a:spcBef>
          <a:spcPct val="0"/>
        </a:spcBef>
        <a:spcAft>
          <a:spcPct val="0"/>
        </a:spcAft>
        <a:defRPr sz="3600" kern="1200">
          <a:solidFill>
            <a:schemeClr val="tx1"/>
          </a:solidFill>
          <a:latin typeface="Verdana" pitchFamily="34" charset="0"/>
          <a:ea typeface="+mj-ea"/>
          <a:cs typeface="+mj-cs"/>
        </a:defRPr>
      </a:lvl1pPr>
      <a:lvl2pPr algn="ctr" rtl="0" eaLnBrk="1" fontAlgn="base" hangingPunct="1">
        <a:spcBef>
          <a:spcPct val="0"/>
        </a:spcBef>
        <a:spcAft>
          <a:spcPct val="0"/>
        </a:spcAft>
        <a:defRPr sz="3600">
          <a:solidFill>
            <a:schemeClr val="tx1"/>
          </a:solidFill>
          <a:latin typeface="Verdana" panose="020B0604030504040204" pitchFamily="34" charset="0"/>
        </a:defRPr>
      </a:lvl2pPr>
      <a:lvl3pPr algn="ctr" rtl="0" eaLnBrk="1" fontAlgn="base" hangingPunct="1">
        <a:spcBef>
          <a:spcPct val="0"/>
        </a:spcBef>
        <a:spcAft>
          <a:spcPct val="0"/>
        </a:spcAft>
        <a:defRPr sz="3600">
          <a:solidFill>
            <a:schemeClr val="tx1"/>
          </a:solidFill>
          <a:latin typeface="Verdana" panose="020B0604030504040204" pitchFamily="34" charset="0"/>
        </a:defRPr>
      </a:lvl3pPr>
      <a:lvl4pPr algn="ctr" rtl="0" eaLnBrk="1" fontAlgn="base" hangingPunct="1">
        <a:spcBef>
          <a:spcPct val="0"/>
        </a:spcBef>
        <a:spcAft>
          <a:spcPct val="0"/>
        </a:spcAft>
        <a:defRPr sz="3600">
          <a:solidFill>
            <a:schemeClr val="tx1"/>
          </a:solidFill>
          <a:latin typeface="Verdana" panose="020B0604030504040204" pitchFamily="34" charset="0"/>
        </a:defRPr>
      </a:lvl4pPr>
      <a:lvl5pPr algn="ctr" rtl="0" eaLnBrk="1" fontAlgn="base" hangingPunct="1">
        <a:spcBef>
          <a:spcPct val="0"/>
        </a:spcBef>
        <a:spcAft>
          <a:spcPct val="0"/>
        </a:spcAft>
        <a:defRPr sz="3600">
          <a:solidFill>
            <a:schemeClr val="tx1"/>
          </a:solidFill>
          <a:latin typeface="Verdana" panose="020B0604030504040204"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SzPct val="85000"/>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SzPct val="80000"/>
        <a:buFont typeface="Courier New" panose="02070309020205020404" pitchFamily="49" charset="0"/>
        <a:buChar char="o"/>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SzPct val="120000"/>
        <a:buFont typeface="Wingdings" panose="05000000000000000000" pitchFamily="2" charset="2"/>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SzPct val="70000"/>
        <a:buFont typeface="Wingdings" panose="05000000000000000000" pitchFamily="2" charset="2"/>
        <a:buChar char="q"/>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creativecommons.org/licenses/by-nc-sa/4.0/"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hyperlink" Target="http://www.cochrane.org/"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ww.hl7.org/" TargetMode="External"/><Relationship Id="rId2" Type="http://schemas.openxmlformats.org/officeDocument/2006/relationships/notesSlide" Target="../notesSlides/notesSlide30.xml"/><Relationship Id="rId1" Type="http://schemas.openxmlformats.org/officeDocument/2006/relationships/slideLayout" Target="../slideLayouts/slideLayout17.xml"/><Relationship Id="rId5" Type="http://schemas.openxmlformats.org/officeDocument/2006/relationships/hyperlink" Target="http://www.framinghamheartstudy.org/risk-functions/index.php" TargetMode="External"/><Relationship Id="rId4" Type="http://schemas.openxmlformats.org/officeDocument/2006/relationships/hyperlink" Target="http://www.infobuttons.org/"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www.cochrane.org/" TargetMode="External"/><Relationship Id="rId2" Type="http://schemas.openxmlformats.org/officeDocument/2006/relationships/notesSlide" Target="../notesSlides/notesSlide31.xml"/><Relationship Id="rId1" Type="http://schemas.openxmlformats.org/officeDocument/2006/relationships/slideLayout" Target="../slideLayouts/slideLayout17.xml"/><Relationship Id="rId4" Type="http://schemas.openxmlformats.org/officeDocument/2006/relationships/hyperlink" Target="http://www.mdanderson.org/" TargetMode="Externa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0.xml"/><Relationship Id="rId1" Type="http://schemas.openxmlformats.org/officeDocument/2006/relationships/tags" Target="../tags/tag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hyperlink" Target="http://www.infobuttons.org/"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hyperlink" Target="http://www.infobuttons.org/"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altLang="en-US"/>
              <a:t>Networking and Health Information Exchange</a:t>
            </a:r>
          </a:p>
        </p:txBody>
      </p:sp>
      <p:sp>
        <p:nvSpPr>
          <p:cNvPr id="12291" name="Text Placeholder 2"/>
          <p:cNvSpPr>
            <a:spLocks noGrp="1"/>
          </p:cNvSpPr>
          <p:nvPr>
            <p:ph type="body" sz="half" idx="2"/>
          </p:nvPr>
        </p:nvSpPr>
        <p:spPr/>
        <p:txBody>
          <a:bodyPr/>
          <a:lstStyle/>
          <a:p>
            <a:r>
              <a:rPr lang="en-US" altLang="en-US" dirty="0"/>
              <a:t>Supporting Standards for EHR Applications</a:t>
            </a:r>
          </a:p>
        </p:txBody>
      </p:sp>
      <p:sp>
        <p:nvSpPr>
          <p:cNvPr id="12292" name="Text Placeholder 3"/>
          <p:cNvSpPr>
            <a:spLocks noGrp="1"/>
          </p:cNvSpPr>
          <p:nvPr>
            <p:ph type="body" sz="quarter" idx="11"/>
          </p:nvPr>
        </p:nvSpPr>
        <p:spPr>
          <a:xfrm>
            <a:off x="1371600" y="4419600"/>
            <a:ext cx="6400800" cy="609600"/>
          </a:xfrm>
        </p:spPr>
        <p:txBody>
          <a:bodyPr/>
          <a:lstStyle/>
          <a:p>
            <a:r>
              <a:rPr lang="en-US" altLang="en-US" dirty="0"/>
              <a:t>Lecture c</a:t>
            </a:r>
          </a:p>
        </p:txBody>
      </p:sp>
      <p:sp>
        <p:nvSpPr>
          <p:cNvPr id="12293" name="Text Placeholder 4"/>
          <p:cNvSpPr>
            <a:spLocks noGrp="1"/>
          </p:cNvSpPr>
          <p:nvPr>
            <p:ph type="body" sz="quarter" idx="12"/>
          </p:nvPr>
        </p:nvSpPr>
        <p:spPr/>
        <p:txBody>
          <a:bodyPr/>
          <a:lstStyle/>
          <a:p>
            <a:r>
              <a:rPr lang="en-US" dirty="0"/>
              <a:t>This material (</a:t>
            </a:r>
            <a:r>
              <a:rPr lang="en-US" altLang="en-US" dirty="0"/>
              <a:t>Comp 9 Unit 7)</a:t>
            </a:r>
            <a:r>
              <a:rPr lang="en-US" dirty="0"/>
              <a:t> was developed by Duke University, funded by the Department of Health and Human Services, Office of the National Coordinator for Health Information Technology under Award Number </a:t>
            </a:r>
            <a:r>
              <a:rPr lang="en-US" altLang="en-US" dirty="0"/>
              <a:t>IU24OC000024</a:t>
            </a:r>
            <a:r>
              <a:rPr lang="en-US" dirty="0"/>
              <a:t>. This material was updated by Normandale Community College, funded under Award Number 90WT0003.</a:t>
            </a:r>
          </a:p>
          <a:p>
            <a:endParaRPr lang="en-US" dirty="0"/>
          </a:p>
          <a:p>
            <a:r>
              <a:rPr lang="en-US" dirty="0"/>
              <a:t>This work is licensed under the Creative Commons Attribution-</a:t>
            </a:r>
            <a:r>
              <a:rPr lang="en-US" dirty="0" err="1"/>
              <a:t>NonCommercial</a:t>
            </a:r>
            <a:r>
              <a:rPr lang="en-US" dirty="0"/>
              <a:t>-</a:t>
            </a:r>
            <a:r>
              <a:rPr lang="en-US" dirty="0" err="1"/>
              <a:t>ShareAlike</a:t>
            </a:r>
            <a:r>
              <a:rPr lang="en-US" dirty="0"/>
              <a:t> 4.0 International License. To view a copy of this license, visit </a:t>
            </a:r>
            <a:r>
              <a:rPr lang="en-US" dirty="0">
                <a:hlinkClick r:id="rId3" tooltip="Creative Commons Attribution-NonCommercial-ShareAlike 4.0 International License."/>
              </a:rPr>
              <a:t>http://creativecommons.org/licenses/by-nc-sa/4.0/</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altLang="en-US"/>
              <a:t>Disease Management</a:t>
            </a:r>
          </a:p>
        </p:txBody>
      </p:sp>
      <p:sp>
        <p:nvSpPr>
          <p:cNvPr id="22531" name="Content Placeholder 2"/>
          <p:cNvSpPr>
            <a:spLocks noGrp="1"/>
          </p:cNvSpPr>
          <p:nvPr>
            <p:ph sz="quarter" idx="14"/>
          </p:nvPr>
        </p:nvSpPr>
        <p:spPr/>
        <p:txBody>
          <a:bodyPr/>
          <a:lstStyle/>
          <a:p>
            <a:r>
              <a:rPr lang="en-US" altLang="en-US"/>
              <a:t>Includes all data and treatments related to a particular disease</a:t>
            </a:r>
          </a:p>
          <a:p>
            <a:r>
              <a:rPr lang="en-US" altLang="en-US"/>
              <a:t>Tracks events </a:t>
            </a:r>
          </a:p>
          <a:p>
            <a:pPr lvl="1"/>
            <a:r>
              <a:rPr lang="en-US" altLang="en-US"/>
              <a:t>Reminders for required tests</a:t>
            </a:r>
          </a:p>
          <a:p>
            <a:pPr lvl="1"/>
            <a:r>
              <a:rPr lang="en-US" altLang="en-US"/>
              <a:t>Identifies patients whose goals are not reached</a:t>
            </a:r>
          </a:p>
          <a:p>
            <a:pPr lvl="1"/>
            <a:r>
              <a:rPr lang="en-US" altLang="en-US"/>
              <a:t>Tracks compliance</a:t>
            </a:r>
          </a:p>
          <a:p>
            <a:pPr lvl="1"/>
            <a:r>
              <a:rPr lang="en-US" altLang="en-US"/>
              <a:t>Compares patients</a:t>
            </a:r>
          </a:p>
          <a:p>
            <a:r>
              <a:rPr lang="en-US" altLang="en-US"/>
              <a:t>Manages Workflow</a:t>
            </a:r>
          </a:p>
          <a:p>
            <a:endParaRPr lang="en-US" altLang="en-US"/>
          </a:p>
        </p:txBody>
      </p:sp>
      <p:sp>
        <p:nvSpPr>
          <p:cNvPr id="4" name="Slide Number Placeholder 3"/>
          <p:cNvSpPr>
            <a:spLocks noGrp="1"/>
          </p:cNvSpPr>
          <p:nvPr>
            <p:ph type="sldNum" sz="quarter" idx="4"/>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6C2C175-B06A-4575-BD65-E6131E5AB48A}" type="slidenum">
              <a:rPr lang="en-US" altLang="en-US" smtClean="0"/>
              <a:pPr/>
              <a:t>10</a:t>
            </a:fld>
            <a:endParaRPr lang="en-US" alt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altLang="en-US"/>
              <a:t>Example of Disease Management System</a:t>
            </a:r>
          </a:p>
        </p:txBody>
      </p:sp>
      <p:pic>
        <p:nvPicPr>
          <p:cNvPr id="7" name="Picture 2" descr="This is a screen shot showing a disease management registry with a specific instance for coronary artery disease.  Details presented in script. &#10;&#10;This slide illustrates a Disease Management System which supports DM programs for diabetes, asthma, chronic obstructive pulmonary disease (COPD), coronary heart disease (CHD), chronic heart failure (CHF), and primary heart disease.  There are potentially over 100 diseases for which disease management protocols could be developed.&#10;&#10;This example includes some of the items tracked for patients in the Coronary Artery Disease (CAD) registry. &#10;&#10;Source: Dr. W. Ed Hammond&#10;"/>
          <p:cNvPicPr>
            <a:picLocks noGrp="1" noChangeAspect="1" noChangeArrowheads="1"/>
          </p:cNvPicPr>
          <p:nvPr>
            <p:ph type="pic" sz="quarter" idx="14"/>
          </p:nvPr>
        </p:nvPicPr>
        <p:blipFill>
          <a:blip r:embed="rId3"/>
          <a:srcRect t="12953" b="12953"/>
          <a:stretch>
            <a:fillRect/>
          </a:stretch>
        </p:blipFill>
        <p:spPr>
          <a:xfrm>
            <a:off x="456227" y="1572419"/>
            <a:ext cx="8229600" cy="4572000"/>
          </a:xfrm>
        </p:spPr>
      </p:pic>
      <p:sp>
        <p:nvSpPr>
          <p:cNvPr id="10" name="Text Placeholder 9"/>
          <p:cNvSpPr>
            <a:spLocks noGrp="1"/>
          </p:cNvSpPr>
          <p:nvPr>
            <p:ph type="body" sz="quarter" idx="32"/>
          </p:nvPr>
        </p:nvSpPr>
        <p:spPr/>
        <p:txBody>
          <a:bodyPr/>
          <a:lstStyle/>
          <a:p>
            <a:r>
              <a:rPr lang="en-US" altLang="en-US" dirty="0"/>
              <a:t>Source: Dr. W. Ed Hammond</a:t>
            </a:r>
          </a:p>
        </p:txBody>
      </p:sp>
      <p:sp>
        <p:nvSpPr>
          <p:cNvPr id="4" name="Slide Number Placeholder 3"/>
          <p:cNvSpPr>
            <a:spLocks noGrp="1"/>
          </p:cNvSpPr>
          <p:nvPr>
            <p:ph type="sldNum" sz="quarter" idx="4"/>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B2B0204-2473-4A5F-A4E2-066A9A8DA1EC}" type="slidenum">
              <a:rPr lang="en-US" altLang="en-US" smtClean="0"/>
              <a:pPr/>
              <a:t>11</a:t>
            </a:fld>
            <a:endParaRPr lang="en-US" alt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altLang="en-US"/>
              <a:t>Order Entry Standards</a:t>
            </a:r>
          </a:p>
        </p:txBody>
      </p:sp>
      <p:sp>
        <p:nvSpPr>
          <p:cNvPr id="24579" name="Content Placeholder 2"/>
          <p:cNvSpPr>
            <a:spLocks noGrp="1"/>
          </p:cNvSpPr>
          <p:nvPr>
            <p:ph sz="quarter" idx="14"/>
          </p:nvPr>
        </p:nvSpPr>
        <p:spPr/>
        <p:txBody>
          <a:bodyPr/>
          <a:lstStyle/>
          <a:p>
            <a:r>
              <a:rPr lang="en-US" altLang="en-US"/>
              <a:t>Sharing knowledge</a:t>
            </a:r>
          </a:p>
          <a:p>
            <a:r>
              <a:rPr lang="en-US" altLang="en-US"/>
              <a:t>Patient focused</a:t>
            </a:r>
          </a:p>
          <a:p>
            <a:r>
              <a:rPr lang="en-US" altLang="en-US"/>
              <a:t>Meets auditing requirements</a:t>
            </a:r>
          </a:p>
        </p:txBody>
      </p:sp>
      <p:sp>
        <p:nvSpPr>
          <p:cNvPr id="4" name="Slide Number Placeholder 3"/>
          <p:cNvSpPr>
            <a:spLocks noGrp="1"/>
          </p:cNvSpPr>
          <p:nvPr>
            <p:ph type="sldNum" sz="quarter" idx="4"/>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A8F39CA-1B6A-422E-8778-B198127A69FC}" type="slidenum">
              <a:rPr lang="en-US" altLang="en-US" smtClean="0"/>
              <a:pPr/>
              <a:t>12</a:t>
            </a:fld>
            <a:endParaRPr lang="en-US" alt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altLang="en-US"/>
              <a:t>Pseudo-code</a:t>
            </a:r>
          </a:p>
        </p:txBody>
      </p:sp>
      <p:sp>
        <p:nvSpPr>
          <p:cNvPr id="3" name="Content Placeholder 2"/>
          <p:cNvSpPr>
            <a:spLocks noGrp="1"/>
          </p:cNvSpPr>
          <p:nvPr>
            <p:ph sz="quarter" idx="14"/>
          </p:nvPr>
        </p:nvSpPr>
        <p:spPr/>
        <p:txBody>
          <a:bodyPr/>
          <a:lstStyle/>
          <a:p>
            <a:r>
              <a:rPr lang="en-US"/>
              <a:t>Heparin is started and adjusted according to the patient's weight and the last APTT</a:t>
            </a:r>
          </a:p>
          <a:p>
            <a:r>
              <a:rPr lang="en-US"/>
              <a:t>IF starting heparin drip THEN</a:t>
            </a:r>
          </a:p>
          <a:p>
            <a:r>
              <a:rPr lang="en-US"/>
              <a:t>	Give kg based bolus. Adjust the dose by protocol</a:t>
            </a:r>
          </a:p>
          <a:p>
            <a:r>
              <a:rPr lang="en-US"/>
              <a:t>IF APTT &lt; 35 THEN</a:t>
            </a:r>
          </a:p>
          <a:p>
            <a:r>
              <a:rPr lang="en-US"/>
              <a:t>	Give 80/kg bolus and increase drip by 4 units/kg.h</a:t>
            </a:r>
          </a:p>
          <a:p>
            <a:r>
              <a:rPr lang="en-US"/>
              <a:t>	Repeat APTT in 6 hours</a:t>
            </a:r>
          </a:p>
          <a:p>
            <a:r>
              <a:rPr lang="en-US"/>
              <a:t>…</a:t>
            </a:r>
          </a:p>
          <a:p>
            <a:endParaRPr lang="en-US"/>
          </a:p>
          <a:p>
            <a:endParaRPr lang="en-US" dirty="0"/>
          </a:p>
        </p:txBody>
      </p:sp>
      <p:sp>
        <p:nvSpPr>
          <p:cNvPr id="4" name="Slide Number Placeholder 3"/>
          <p:cNvSpPr>
            <a:spLocks noGrp="1"/>
          </p:cNvSpPr>
          <p:nvPr>
            <p:ph type="sldNum" sz="quarter" idx="4"/>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1E6393E-5486-40C5-BB52-E51742201F8B}" type="slidenum">
              <a:rPr lang="en-US" altLang="en-US" smtClean="0"/>
              <a:pPr/>
              <a:t>13</a:t>
            </a:fld>
            <a:endParaRPr lang="en-US" alt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altLang="en-US" dirty="0"/>
              <a:t>Vanderbilt CPOE Example 1</a:t>
            </a:r>
          </a:p>
        </p:txBody>
      </p:sp>
      <p:pic>
        <p:nvPicPr>
          <p:cNvPr id="7" name="Picture 2" descr="This slide shows a screen shot from the Vanderbilt Vanderbilt Medical Center CPOE system.  A sub screen shows a warning message when the administration of Genatmicin would cause the creatinine to exceed the trough levels.  In the background, you can see the patient clinical data on the left, and the CDSS calculations on the right.  In this case, the CPOE algorithm issues a warning because the proposed order dose for gentamicin will result in a trough level that is too high.  Consequently, a potential medication error is averted, thanks to the smart CPOE system.&#10;&#10;Source: Dr. William W. Stead of Vanderbilt CPOE System&#10;"/>
          <p:cNvPicPr>
            <a:picLocks noGrp="1" noChangeAspect="1" noChangeArrowheads="1"/>
          </p:cNvPicPr>
          <p:nvPr>
            <p:ph type="pic" sz="quarter" idx="14"/>
          </p:nvPr>
        </p:nvPicPr>
        <p:blipFill>
          <a:blip r:embed="rId3"/>
          <a:stretch>
            <a:fillRect/>
          </a:stretch>
        </p:blipFill>
        <p:spPr>
          <a:xfrm>
            <a:off x="1219200" y="1221740"/>
            <a:ext cx="6705600" cy="5029200"/>
          </a:xfrm>
        </p:spPr>
      </p:pic>
      <p:sp>
        <p:nvSpPr>
          <p:cNvPr id="10" name="Text Placeholder 9"/>
          <p:cNvSpPr>
            <a:spLocks noGrp="1"/>
          </p:cNvSpPr>
          <p:nvPr>
            <p:ph type="body" sz="quarter" idx="32"/>
          </p:nvPr>
        </p:nvSpPr>
        <p:spPr/>
        <p:txBody>
          <a:bodyPr/>
          <a:lstStyle/>
          <a:p>
            <a:r>
              <a:rPr lang="en-US" altLang="en-US" dirty="0"/>
              <a:t>Source: Dr. William W. Stead of Vanderbilt CPOE System</a:t>
            </a:r>
          </a:p>
        </p:txBody>
      </p:sp>
      <p:sp>
        <p:nvSpPr>
          <p:cNvPr id="4" name="Slide Number Placeholder 3"/>
          <p:cNvSpPr>
            <a:spLocks noGrp="1"/>
          </p:cNvSpPr>
          <p:nvPr>
            <p:ph type="sldNum" sz="quarter" idx="4"/>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D419225-D8A2-4506-8AAD-DE52D5505F0A}" type="slidenum">
              <a:rPr lang="en-US" altLang="en-US" smtClean="0"/>
              <a:pPr/>
              <a:t>14</a:t>
            </a:fld>
            <a:endParaRPr lang="en-US" alt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altLang="en-US"/>
              <a:t>Vanderbilt CPOE Example 2</a:t>
            </a:r>
          </a:p>
        </p:txBody>
      </p:sp>
      <p:pic>
        <p:nvPicPr>
          <p:cNvPr id="27654" name="Picture 2" descr="The following describes the process for using this order entry application.&#10;Upon MD stating patient is eligible for protocol, the CPOE system calculates the heparin dose and makes it easy to order tests associated with the guidelines,&#10;Links to educational materials available in the protocol,&#10;The doctor  reviews relevant medications and labs, and &#10;The doctor selects actions and clicks button to activate guideline-related orders.&#10;&#10;The Vanderbilt system, WizOrder, has been used to implement Vanderbilt University Medical Center (VUMC) Care Improvement Committee’s protocol for Dx and treatment of patients with suspected or confirmed Deep Venous Thrombosis or Pulmonary Embolism.  The protocol for this advice system is based on extensive literature review and consultation with local experts. &#10;&#10;Additional Web pages help MDs to subsequently adjust heparin doses as called for by this complex, weight-and-test-result-based protocol.&#10;&#10;This image is a screen shot fromthe Vanderbilt CPOE system .  This example is for IV heparin for Confirmed PE in Adults.  Source: Dr. William W. Stead of Vanderbilt CPOE System&#10;"/>
          <p:cNvPicPr>
            <a:picLocks noGrp="1" noChangeAspect="1" noChangeArrowheads="1"/>
          </p:cNvPicPr>
          <p:nvPr>
            <p:ph type="pic" sz="quarter" idx="14"/>
          </p:nvPr>
        </p:nvPicPr>
        <p:blipFill>
          <a:blip r:embed="rId3">
            <a:extLst>
              <a:ext uri="{28A0092B-C50C-407E-A947-70E740481C1C}">
                <a14:useLocalDpi xmlns:a14="http://schemas.microsoft.com/office/drawing/2010/main" val="0"/>
              </a:ext>
            </a:extLst>
          </a:blip>
          <a:stretch>
            <a:fillRect/>
          </a:stretch>
        </p:blipFill>
        <p:spPr>
          <a:xfrm>
            <a:off x="921563" y="1417637"/>
            <a:ext cx="6705600" cy="4417807"/>
          </a:xfrm>
        </p:spPr>
      </p:pic>
      <p:sp>
        <p:nvSpPr>
          <p:cNvPr id="9" name="Text Placeholder 8"/>
          <p:cNvSpPr>
            <a:spLocks noGrp="1"/>
          </p:cNvSpPr>
          <p:nvPr>
            <p:ph type="body" sz="quarter" idx="32"/>
          </p:nvPr>
        </p:nvSpPr>
        <p:spPr/>
        <p:txBody>
          <a:bodyPr/>
          <a:lstStyle/>
          <a:p>
            <a:r>
              <a:rPr lang="en-US" altLang="en-US" dirty="0"/>
              <a:t>Source: Dr. William W. Stead of Vanderbilt CPOE System</a:t>
            </a:r>
          </a:p>
        </p:txBody>
      </p:sp>
      <p:sp>
        <p:nvSpPr>
          <p:cNvPr id="4" name="Slide Number Placeholder 3"/>
          <p:cNvSpPr>
            <a:spLocks noGrp="1"/>
          </p:cNvSpPr>
          <p:nvPr>
            <p:ph type="sldNum" sz="quarter" idx="4"/>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251BFAC-3B6C-41A8-8096-CA970869227E}" type="slidenum">
              <a:rPr lang="en-US" altLang="en-US" smtClean="0"/>
              <a:pPr/>
              <a:t>15</a:t>
            </a:fld>
            <a:endParaRPr lang="en-US" alt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altLang="en-US"/>
              <a:t>CARE - Regenstrief</a:t>
            </a:r>
          </a:p>
        </p:txBody>
      </p:sp>
      <p:sp>
        <p:nvSpPr>
          <p:cNvPr id="2" name="Content Placeholder 1"/>
          <p:cNvSpPr>
            <a:spLocks noGrp="1"/>
          </p:cNvSpPr>
          <p:nvPr>
            <p:ph sz="quarter" idx="14"/>
          </p:nvPr>
        </p:nvSpPr>
        <p:spPr>
          <a:xfrm>
            <a:off x="443527" y="1509078"/>
            <a:ext cx="8229600" cy="4572000"/>
          </a:xfrm>
        </p:spPr>
        <p:txBody>
          <a:bodyPr/>
          <a:lstStyle/>
          <a:p>
            <a:r>
              <a:rPr lang="en-US" sz="1800" dirty="0"/>
              <a:t>If today is not after 10/1 &amp; before 12/31</a:t>
            </a:r>
          </a:p>
          <a:p>
            <a:pPr lvl="1"/>
            <a:r>
              <a:rPr lang="en-US" sz="1800" dirty="0"/>
              <a:t>OR “Flu shot last" is after 8/1</a:t>
            </a:r>
          </a:p>
          <a:p>
            <a:pPr lvl="1"/>
            <a:r>
              <a:rPr lang="en-US" sz="1800" dirty="0"/>
              <a:t>OR last “Refused flu </a:t>
            </a:r>
            <a:r>
              <a:rPr lang="en-US" sz="1800" dirty="0" err="1"/>
              <a:t>inj</a:t>
            </a:r>
            <a:r>
              <a:rPr lang="en-US" sz="1800" dirty="0"/>
              <a:t>" was = 1 &amp; since 1 year ago</a:t>
            </a:r>
          </a:p>
          <a:p>
            <a:pPr lvl="1"/>
            <a:r>
              <a:rPr lang="en-US" sz="1800" dirty="0"/>
              <a:t>OR “Drug allergies" was = “Serum </a:t>
            </a:r>
            <a:r>
              <a:rPr lang="en-US" sz="1800" dirty="0" err="1"/>
              <a:t>alrgy</a:t>
            </a:r>
            <a:r>
              <a:rPr lang="en-US" sz="1800" dirty="0"/>
              <a:t>"</a:t>
            </a:r>
          </a:p>
          <a:p>
            <a:r>
              <a:rPr lang="en-US" sz="1800" dirty="0"/>
              <a:t>Then EXIT</a:t>
            </a:r>
          </a:p>
          <a:p>
            <a:r>
              <a:rPr lang="en-US" sz="1800" dirty="0"/>
              <a:t>If “Age” is GT 65 </a:t>
            </a:r>
          </a:p>
          <a:p>
            <a:pPr lvl="1"/>
            <a:r>
              <a:rPr lang="en-US" sz="1800" dirty="0"/>
              <a:t>Then consider use of "flu shot AB" if no egg allergy because age places patient in high risk category</a:t>
            </a:r>
          </a:p>
          <a:p>
            <a:r>
              <a:rPr lang="en-US" sz="1800" dirty="0"/>
              <a:t>And EXIT</a:t>
            </a:r>
          </a:p>
          <a:p>
            <a:r>
              <a:rPr lang="en-US" sz="1800" dirty="0"/>
              <a:t>If "X last" was = Asthma" V "COPD" </a:t>
            </a:r>
          </a:p>
          <a:p>
            <a:r>
              <a:rPr lang="en-US" sz="1800" dirty="0"/>
              <a:t>OR "Chest x-ray" was = "COPD"</a:t>
            </a:r>
          </a:p>
          <a:p>
            <a:pPr lvl="1"/>
            <a:r>
              <a:rPr lang="en-US" sz="1800" dirty="0"/>
              <a:t>Then Consider giving "flu shot AB" if no egg allergy because patient's lung disease places him in high risk category.     R:2124</a:t>
            </a:r>
          </a:p>
          <a:p>
            <a:r>
              <a:rPr lang="en-US" sz="1800" dirty="0"/>
              <a:t>And EXIT</a:t>
            </a:r>
          </a:p>
        </p:txBody>
      </p:sp>
      <p:sp>
        <p:nvSpPr>
          <p:cNvPr id="6" name="Text Placeholder 8"/>
          <p:cNvSpPr txBox="1">
            <a:spLocks/>
          </p:cNvSpPr>
          <p:nvPr/>
        </p:nvSpPr>
        <p:spPr>
          <a:xfrm>
            <a:off x="457198" y="6354762"/>
            <a:ext cx="7634331" cy="457518"/>
          </a:xfrm>
          <a:prstGeom prst="rect">
            <a:avLst/>
          </a:prstGeom>
        </p:spPr>
        <p:txBody>
          <a:bodyPr/>
          <a:lst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SzPct val="85000"/>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SzPct val="80000"/>
              <a:buFont typeface="Courier New" panose="02070309020205020404" pitchFamily="49" charset="0"/>
              <a:buChar char="o"/>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SzPct val="120000"/>
              <a:buFont typeface="Wingdings" panose="05000000000000000000" pitchFamily="2" charset="2"/>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SzPct val="70000"/>
              <a:buFont typeface="Wingdings" panose="05000000000000000000" pitchFamily="2" charset="2"/>
              <a:buChar char="q"/>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altLang="en-US" sz="1200" dirty="0"/>
              <a:t>Example provided by: Dr. Clement McDonald</a:t>
            </a:r>
          </a:p>
        </p:txBody>
      </p:sp>
      <p:sp>
        <p:nvSpPr>
          <p:cNvPr id="4" name="Slide Number Placeholder 3"/>
          <p:cNvSpPr>
            <a:spLocks noGrp="1"/>
          </p:cNvSpPr>
          <p:nvPr>
            <p:ph type="sldNum" sz="quarter" idx="4"/>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ED92D75-F4A8-4053-A187-8A0174CD10F0}" type="slidenum">
              <a:rPr lang="en-US" altLang="en-US" smtClean="0"/>
              <a:pPr/>
              <a:t>16</a:t>
            </a:fld>
            <a:endParaRPr lang="en-US" alt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altLang="en-US"/>
              <a:t>Calculation of Framingham Risk </a:t>
            </a:r>
          </a:p>
        </p:txBody>
      </p:sp>
      <p:pic>
        <p:nvPicPr>
          <p:cNvPr id="7" name="Picture 3" descr="This slide shows a reminder for a colonoscopy test.  &#10;&#10;It is a reminder that people between the ages of 50 and 75 should have a colonoscopy once every 10 years, or more often if the last study showed polyps.  If you had a colonoscopy, please enter the data for it in the Preventive Tests/Screening section. Added to the reminder is the Framingham 10-year heart risk for this patient, which is 63%.  &#10;&#10;Reminder for a colonscopy test.  Source:  Slide set from W. Ed Hammond (original source unavailable)"/>
          <p:cNvPicPr>
            <a:picLocks noGrp="1" noChangeAspect="1" noChangeArrowheads="1"/>
          </p:cNvPicPr>
          <p:nvPr>
            <p:ph type="pic" sz="quarter" idx="14"/>
          </p:nvPr>
        </p:nvPicPr>
        <p:blipFill>
          <a:blip r:embed="rId3"/>
          <a:stretch>
            <a:fillRect/>
          </a:stretch>
        </p:blipFill>
        <p:spPr>
          <a:xfrm>
            <a:off x="1143000" y="1417637"/>
            <a:ext cx="6858000" cy="4342402"/>
          </a:xfrm>
        </p:spPr>
      </p:pic>
      <p:sp>
        <p:nvSpPr>
          <p:cNvPr id="10" name="Text Placeholder 9"/>
          <p:cNvSpPr>
            <a:spLocks noGrp="1"/>
          </p:cNvSpPr>
          <p:nvPr>
            <p:ph type="body" sz="quarter" idx="32"/>
          </p:nvPr>
        </p:nvSpPr>
        <p:spPr/>
        <p:txBody>
          <a:bodyPr/>
          <a:lstStyle/>
          <a:p>
            <a:endParaRPr lang="en-US"/>
          </a:p>
        </p:txBody>
      </p:sp>
      <p:sp>
        <p:nvSpPr>
          <p:cNvPr id="4" name="Slide Number Placeholder 3"/>
          <p:cNvSpPr>
            <a:spLocks noGrp="1"/>
          </p:cNvSpPr>
          <p:nvPr>
            <p:ph type="sldNum" sz="quarter" idx="4"/>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2755272-294F-4169-B9BF-5579A61D4B12}" type="slidenum">
              <a:rPr lang="en-US" altLang="en-US" smtClean="0"/>
              <a:pPr/>
              <a:t>17</a:t>
            </a:fld>
            <a:endParaRPr lang="en-US" alt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altLang="en-US"/>
              <a:t>Framingham Heart Study</a:t>
            </a:r>
          </a:p>
        </p:txBody>
      </p:sp>
      <p:pic>
        <p:nvPicPr>
          <p:cNvPr id="2" name="Picture Placeholder 1" descr="This image shows a screen shot from the web site of the Framingham Heart Study.  Source:  Stroke After Atrial Fibrillation. (n.d.)&#10;&#10;The Framingham Heart Study is a very famous study that dates back to 1948.  The subjects return every two years for a detailed medical history, physical examination, and laboratory tests.  A second generation of patients were recruited in 1971.  This database has been significant in creating risk factors for heart disease and its many aspects.  This example shows the risk factors for stroke after atrial fibrillation.  Algorithms are provided by which a person can enter data and the programs will calculate their risk. &#10;&#10;"/>
          <p:cNvPicPr>
            <a:picLocks noGrp="1" noChangeAspect="1"/>
          </p:cNvPicPr>
          <p:nvPr>
            <p:ph type="pic" sz="quarter" idx="14"/>
          </p:nvPr>
        </p:nvPicPr>
        <p:blipFill rotWithShape="1">
          <a:blip r:embed="rId3"/>
          <a:srcRect t="-370" r="39815" b="4075"/>
          <a:stretch/>
        </p:blipFill>
        <p:spPr>
          <a:xfrm>
            <a:off x="2095500" y="1251109"/>
            <a:ext cx="4953000" cy="4953000"/>
          </a:xfrm>
          <a:prstGeom prst="rect">
            <a:avLst/>
          </a:prstGeom>
        </p:spPr>
      </p:pic>
      <p:sp>
        <p:nvSpPr>
          <p:cNvPr id="30724" name="Text Placeholder 9"/>
          <p:cNvSpPr>
            <a:spLocks noGrp="1"/>
          </p:cNvSpPr>
          <p:nvPr>
            <p:ph type="body" sz="quarter" idx="32"/>
          </p:nvPr>
        </p:nvSpPr>
        <p:spPr/>
        <p:txBody>
          <a:bodyPr/>
          <a:lstStyle/>
          <a:p>
            <a:r>
              <a:rPr lang="en-US" altLang="en-US" dirty="0"/>
              <a:t>Source:  Stroke After Atrial Fibrillation, </a:t>
            </a:r>
            <a:r>
              <a:rPr lang="en-US" altLang="en-US" dirty="0" err="1"/>
              <a:t>n.d.</a:t>
            </a:r>
            <a:endParaRPr lang="en-US" altLang="en-US" dirty="0"/>
          </a:p>
        </p:txBody>
      </p:sp>
      <p:sp>
        <p:nvSpPr>
          <p:cNvPr id="4" name="Slide Number Placeholder 3"/>
          <p:cNvSpPr>
            <a:spLocks noGrp="1"/>
          </p:cNvSpPr>
          <p:nvPr>
            <p:ph type="sldNum" sz="quarter" idx="4"/>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C529506-AC92-4793-A374-99235491F126}" type="slidenum">
              <a:rPr lang="en-US" altLang="en-US" smtClean="0"/>
              <a:pPr/>
              <a:t>18</a:t>
            </a:fld>
            <a:endParaRPr lang="en-US" alt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altLang="en-US"/>
              <a:t>Create the Decision Tree</a:t>
            </a:r>
          </a:p>
        </p:txBody>
      </p:sp>
      <p:sp>
        <p:nvSpPr>
          <p:cNvPr id="31747" name="Content Placeholder 2"/>
          <p:cNvSpPr>
            <a:spLocks noGrp="1"/>
          </p:cNvSpPr>
          <p:nvPr>
            <p:ph sz="quarter" idx="14"/>
          </p:nvPr>
        </p:nvSpPr>
        <p:spPr/>
        <p:txBody>
          <a:bodyPr/>
          <a:lstStyle/>
          <a:p>
            <a:r>
              <a:rPr lang="en-US" altLang="en-US" sz="2000" dirty="0"/>
              <a:t>Define the decision problem</a:t>
            </a:r>
          </a:p>
          <a:p>
            <a:r>
              <a:rPr lang="en-US" altLang="en-US" sz="2000" dirty="0"/>
              <a:t>Identify the decision alternatives</a:t>
            </a:r>
          </a:p>
          <a:p>
            <a:r>
              <a:rPr lang="en-US" altLang="en-US" sz="2000" dirty="0"/>
              <a:t>List the possible clinical outcomes of each of the decision alternatives</a:t>
            </a:r>
          </a:p>
          <a:p>
            <a:r>
              <a:rPr lang="en-US" altLang="en-US" sz="2000" dirty="0"/>
              <a:t>Represent the sequence of events leading to the clinical outcomes by a series of chance nodes and decision nodes</a:t>
            </a:r>
          </a:p>
          <a:p>
            <a:r>
              <a:rPr lang="en-US" altLang="en-US" sz="2000" dirty="0"/>
              <a:t>Choose a time horizon for the problem</a:t>
            </a:r>
          </a:p>
          <a:p>
            <a:r>
              <a:rPr lang="en-US" altLang="en-US" sz="2000" dirty="0"/>
              <a:t>Determine the probability of each chance outcome</a:t>
            </a:r>
          </a:p>
          <a:p>
            <a:r>
              <a:rPr lang="en-US" altLang="en-US" sz="2000" dirty="0"/>
              <a:t>Assign a value to each clinical outcome</a:t>
            </a:r>
          </a:p>
          <a:p>
            <a:pPr lvl="1"/>
            <a:r>
              <a:rPr lang="en-US" altLang="en-US" sz="1800" dirty="0"/>
              <a:t>Preference</a:t>
            </a:r>
          </a:p>
          <a:p>
            <a:pPr lvl="1"/>
            <a:r>
              <a:rPr lang="en-US" altLang="en-US" sz="1800" dirty="0"/>
              <a:t>Utility</a:t>
            </a:r>
          </a:p>
          <a:p>
            <a:pPr lvl="1"/>
            <a:r>
              <a:rPr lang="en-US" altLang="en-US" sz="1800" dirty="0"/>
              <a:t>Payoff</a:t>
            </a:r>
            <a:endParaRPr lang="en-US" altLang="en-US" sz="2000" dirty="0"/>
          </a:p>
        </p:txBody>
      </p:sp>
      <p:sp>
        <p:nvSpPr>
          <p:cNvPr id="4" name="Slide Number Placeholder 3"/>
          <p:cNvSpPr>
            <a:spLocks noGrp="1"/>
          </p:cNvSpPr>
          <p:nvPr>
            <p:ph type="sldNum" sz="quarter" idx="4"/>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5E244E6-C2AE-4629-B6AC-9EDEE2CD1303}" type="slidenum">
              <a:rPr lang="en-US" altLang="en-US" smtClean="0"/>
              <a:pPr/>
              <a:t>19</a:t>
            </a:fld>
            <a:endParaRPr lang="en-US" alt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dirty="0"/>
              <a:t>Supporting Standards for EHR Applications Learning Objectives</a:t>
            </a:r>
          </a:p>
        </p:txBody>
      </p:sp>
      <p:sp>
        <p:nvSpPr>
          <p:cNvPr id="13316" name="Text Placeholder 3"/>
          <p:cNvSpPr>
            <a:spLocks noGrp="1"/>
          </p:cNvSpPr>
          <p:nvPr>
            <p:ph sz="quarter" idx="14"/>
          </p:nvPr>
        </p:nvSpPr>
        <p:spPr/>
        <p:txBody>
          <a:bodyPr/>
          <a:lstStyle/>
          <a:p>
            <a:r>
              <a:rPr lang="en-US" dirty="0"/>
              <a:t>Understand the clinical decision support standard </a:t>
            </a:r>
            <a:r>
              <a:rPr lang="en-US" dirty="0" err="1"/>
              <a:t>Infobutton</a:t>
            </a:r>
            <a:endParaRPr lang="en-US" dirty="0"/>
          </a:p>
          <a:p>
            <a:r>
              <a:rPr lang="en-US" dirty="0"/>
              <a:t>Understand disease management </a:t>
            </a:r>
          </a:p>
          <a:p>
            <a:r>
              <a:rPr lang="en-US" dirty="0"/>
              <a:t>Understand other clinical decision support applications</a:t>
            </a:r>
          </a:p>
        </p:txBody>
      </p:sp>
      <p:sp>
        <p:nvSpPr>
          <p:cNvPr id="3" name="Slide Number Placeholder 2"/>
          <p:cNvSpPr>
            <a:spLocks noGrp="1"/>
          </p:cNvSpPr>
          <p:nvPr>
            <p:ph type="sldNum" sz="quarter" idx="4"/>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A87DB41-A893-4324-A565-B6B16EC7237C}" type="slidenum">
              <a:rPr lang="en-US" altLang="en-US" smtClean="0"/>
              <a:pPr/>
              <a:t>2</a:t>
            </a:fld>
            <a:endParaRPr lang="en-US" alt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altLang="en-US"/>
              <a:t>Simple Decision Tree</a:t>
            </a:r>
          </a:p>
        </p:txBody>
      </p:sp>
      <p:pic>
        <p:nvPicPr>
          <p:cNvPr id="1026" name="Picture 2" descr="This slide shows a simple decision tree.  Decision nodes are represented by a box; chance outcomes by a circle.  In this case, the decision choice is to operate or not operate.  The chance outcome is the patient has the disease or the patient does not have the disease.  The tree shows the set of possible outcomes, each of which would have an assigned value.  The tree would lead to an action that selected the highest outcome value.&#10;&#10;The choice probabilities which are not shown would represent the prevalence of the diseas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3063" y="1562100"/>
            <a:ext cx="5857875" cy="3733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2771" name="Text Placeholder 2"/>
          <p:cNvSpPr>
            <a:spLocks noGrp="1"/>
          </p:cNvSpPr>
          <p:nvPr>
            <p:ph type="body" sz="quarter" idx="32"/>
          </p:nvPr>
        </p:nvSpPr>
        <p:spPr/>
        <p:txBody>
          <a:bodyPr/>
          <a:lstStyle/>
          <a:p>
            <a:r>
              <a:rPr lang="en-US" altLang="en-US"/>
              <a:t>Source:  W. Ed Hammond, PhD.</a:t>
            </a:r>
          </a:p>
          <a:p>
            <a:endParaRPr lang="en-US" altLang="en-US"/>
          </a:p>
        </p:txBody>
      </p:sp>
      <p:sp>
        <p:nvSpPr>
          <p:cNvPr id="4" name="Slide Number Placeholder 3"/>
          <p:cNvSpPr>
            <a:spLocks noGrp="1"/>
          </p:cNvSpPr>
          <p:nvPr>
            <p:ph type="sldNum" sz="quarter" idx="4"/>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C68B750-CF37-4921-9870-AD7D06C258CF}" type="slidenum">
              <a:rPr lang="en-US" altLang="en-US" smtClean="0"/>
              <a:pPr/>
              <a:t>20</a:t>
            </a:fld>
            <a:endParaRPr lang="en-US" alt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altLang="en-US"/>
              <a:t>Standard gamble</a:t>
            </a:r>
          </a:p>
        </p:txBody>
      </p:sp>
      <p:pic>
        <p:nvPicPr>
          <p:cNvPr id="7" name="Picture 4" descr="This slide shows an example of why patient preference is an important factor when selecting a course of action.  Only the patient can make these decisions, hopefully after being informed and educated about the possible decisions.  Some people would select length of life over quality of life; others would do the opposite.  Each person probably would have a different threshold at which they would make a decision based on length of life vs quality of life.  At what level of quality of life would death be a preferred alternative?  Are you a risk taker or not?  This tool makes it easy for a person to convey that decision to a physician.  &#10;&#10;This “gamble” approach can be used for simple things, like obesity.  Given the probability of bad outcomes, at what point can we get patients to attempt to loose weight?  So it is an educational tool as well.  There are a number of these risk analysis programs available, including the one from the Framingham study, previously mentioned.&#10;&#10;The slide shows an example of a decision-making exercise in whcih a person indicates their opinion of the balance between quality of life and length of life. A matrix of 100 faces are shown.  the patient selects more risk in which faces are blacked out representing death, or less risk in which number of blacked-out faces are reduced.   Source: Slide set from W. Ed Hammond (original source unavailable)"/>
          <p:cNvPicPr>
            <a:picLocks noGrp="1" noChangeArrowheads="1"/>
          </p:cNvPicPr>
          <p:nvPr>
            <p:ph type="pic" sz="quarter" idx="14"/>
          </p:nvPr>
        </p:nvPicPr>
        <p:blipFill rotWithShape="1">
          <a:blip r:embed="rId3"/>
          <a:srcRect t="4088" b="3269"/>
          <a:stretch/>
        </p:blipFill>
        <p:spPr>
          <a:xfrm>
            <a:off x="793178" y="1219200"/>
            <a:ext cx="7557643" cy="4846003"/>
          </a:xfrm>
        </p:spPr>
      </p:pic>
      <p:sp>
        <p:nvSpPr>
          <p:cNvPr id="10" name="Text Placeholder 9"/>
          <p:cNvSpPr>
            <a:spLocks noGrp="1"/>
          </p:cNvSpPr>
          <p:nvPr>
            <p:ph type="body" sz="quarter" idx="32"/>
          </p:nvPr>
        </p:nvSpPr>
        <p:spPr/>
        <p:txBody>
          <a:bodyPr/>
          <a:lstStyle/>
          <a:p>
            <a:r>
              <a:rPr lang="en-US" altLang="en-US" dirty="0"/>
              <a:t>Source: Slide set from W. Ed Hammond (original source unavailable)</a:t>
            </a:r>
          </a:p>
        </p:txBody>
      </p:sp>
      <p:sp>
        <p:nvSpPr>
          <p:cNvPr id="4" name="Slide Number Placeholder 3"/>
          <p:cNvSpPr>
            <a:spLocks noGrp="1"/>
          </p:cNvSpPr>
          <p:nvPr>
            <p:ph type="sldNum" sz="quarter" idx="4"/>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F39B22E-A455-4228-B522-79436A852916}" type="slidenum">
              <a:rPr lang="en-US" altLang="en-US" smtClean="0"/>
              <a:pPr/>
              <a:t>21</a:t>
            </a:fld>
            <a:endParaRPr lang="en-US" alt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altLang="en-US"/>
              <a:t>What is Evidence-based Practice?</a:t>
            </a:r>
          </a:p>
        </p:txBody>
      </p:sp>
      <p:sp>
        <p:nvSpPr>
          <p:cNvPr id="34819" name="Content Placeholder 2"/>
          <p:cNvSpPr>
            <a:spLocks noGrp="1"/>
          </p:cNvSpPr>
          <p:nvPr>
            <p:ph sz="quarter" idx="14"/>
          </p:nvPr>
        </p:nvSpPr>
        <p:spPr/>
        <p:txBody>
          <a:bodyPr/>
          <a:lstStyle/>
          <a:p>
            <a:r>
              <a:rPr lang="en-US" altLang="en-US"/>
              <a:t>Traditional conceptualizations</a:t>
            </a:r>
          </a:p>
          <a:p>
            <a:pPr lvl="1"/>
            <a:r>
              <a:rPr lang="en-US" altLang="en-US"/>
              <a:t>Research utilization</a:t>
            </a:r>
          </a:p>
          <a:p>
            <a:pPr lvl="1"/>
            <a:r>
              <a:rPr lang="en-US" altLang="en-US"/>
              <a:t>Clinical trials-based</a:t>
            </a:r>
          </a:p>
          <a:p>
            <a:pPr lvl="1"/>
            <a:r>
              <a:rPr lang="en-US" altLang="en-US"/>
              <a:t>Clinical practice guidelines</a:t>
            </a:r>
          </a:p>
          <a:p>
            <a:r>
              <a:rPr lang="en-US" altLang="en-US"/>
              <a:t>Application of domain knowledge to patient care</a:t>
            </a:r>
          </a:p>
          <a:p>
            <a:pPr lvl="1"/>
            <a:r>
              <a:rPr lang="en-US" altLang="en-US"/>
              <a:t>Evidence as a continuum</a:t>
            </a:r>
          </a:p>
        </p:txBody>
      </p:sp>
      <p:sp>
        <p:nvSpPr>
          <p:cNvPr id="4" name="Slide Number Placeholder 3"/>
          <p:cNvSpPr>
            <a:spLocks noGrp="1"/>
          </p:cNvSpPr>
          <p:nvPr>
            <p:ph type="sldNum" sz="quarter" idx="4"/>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91B9AD9-C4DA-4EF8-B135-84CCCD9277F4}" type="slidenum">
              <a:rPr lang="en-US" altLang="en-US" smtClean="0"/>
              <a:pPr/>
              <a:t>22</a:t>
            </a:fld>
            <a:endParaRPr lang="en-US" alt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altLang="en-US" dirty="0"/>
              <a:t>PEPID – Clinical Guidelines</a:t>
            </a:r>
          </a:p>
        </p:txBody>
      </p:sp>
      <p:pic>
        <p:nvPicPr>
          <p:cNvPr id="7" name="Picture 4" descr="Screen shot showing available clinical guidelines from PEPID - OnLine.  The examples shows guidelines available for RNs. Source:  Slide courtesy of Dr. Suzzane Bakken (original source unavailable)&#10;"/>
          <p:cNvPicPr>
            <a:picLocks noGrp="1" noChangeAspect="1" noChangeArrowheads="1"/>
          </p:cNvPicPr>
          <p:nvPr>
            <p:ph type="pic" sz="quarter" idx="14"/>
          </p:nvPr>
        </p:nvPicPr>
        <p:blipFill>
          <a:blip r:embed="rId3"/>
          <a:stretch>
            <a:fillRect/>
          </a:stretch>
        </p:blipFill>
        <p:spPr>
          <a:xfrm>
            <a:off x="1257909" y="1267104"/>
            <a:ext cx="6628181" cy="4971136"/>
          </a:xfrm>
        </p:spPr>
      </p:pic>
      <p:sp>
        <p:nvSpPr>
          <p:cNvPr id="35844" name="Text Placeholder 7"/>
          <p:cNvSpPr>
            <a:spLocks noGrp="1"/>
          </p:cNvSpPr>
          <p:nvPr>
            <p:ph type="body" sz="quarter" idx="32"/>
          </p:nvPr>
        </p:nvSpPr>
        <p:spPr/>
        <p:txBody>
          <a:bodyPr/>
          <a:lstStyle/>
          <a:p>
            <a:r>
              <a:rPr lang="en-US" altLang="en-US" dirty="0"/>
              <a:t>Source:  Slide courtesy of Dr. </a:t>
            </a:r>
            <a:r>
              <a:rPr lang="en-US" altLang="en-US" dirty="0" err="1"/>
              <a:t>Suzzane</a:t>
            </a:r>
            <a:r>
              <a:rPr lang="en-US" altLang="en-US" dirty="0"/>
              <a:t> Bakken (original source unavailable)</a:t>
            </a:r>
          </a:p>
        </p:txBody>
      </p:sp>
      <p:sp>
        <p:nvSpPr>
          <p:cNvPr id="3" name="Slide Number Placeholder 2"/>
          <p:cNvSpPr>
            <a:spLocks noGrp="1"/>
          </p:cNvSpPr>
          <p:nvPr>
            <p:ph type="sldNum" sz="quarter" idx="4"/>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B3151A5-CCF8-4370-8B20-85EF2EC5A441}" type="slidenum">
              <a:rPr lang="en-US" altLang="en-US" smtClean="0"/>
              <a:pPr/>
              <a:t>23</a:t>
            </a:fld>
            <a:endParaRPr lang="en-US" alt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altLang="en-US" dirty="0"/>
              <a:t>Cochrane Database of Systematic Reviews</a:t>
            </a:r>
          </a:p>
        </p:txBody>
      </p:sp>
      <p:pic>
        <p:nvPicPr>
          <p:cNvPr id="9" name="Picture Placeholder 8" descr="Screen shot showing Cochrane Database of Systematic Reviews.  The Cochrane Database of Systematic reviews is another popular source of information that can be linked through the Infobutton.  In this case, the query is related to the use of Vitamin E for Alzheimer’s disease.&#10;"/>
          <p:cNvPicPr>
            <a:picLocks noGrp="1" noChangeAspect="1"/>
          </p:cNvPicPr>
          <p:nvPr>
            <p:ph type="pic" sz="quarter" idx="14"/>
          </p:nvPr>
        </p:nvPicPr>
        <p:blipFill rotWithShape="1">
          <a:blip r:embed="rId3"/>
          <a:srcRect t="3885" r="47222" b="5556"/>
          <a:stretch/>
        </p:blipFill>
        <p:spPr>
          <a:xfrm>
            <a:off x="2609850" y="1600200"/>
            <a:ext cx="3924300" cy="4208500"/>
          </a:xfrm>
          <a:prstGeom prst="rect">
            <a:avLst/>
          </a:prstGeom>
        </p:spPr>
      </p:pic>
      <p:sp>
        <p:nvSpPr>
          <p:cNvPr id="10" name="Text Placeholder 9"/>
          <p:cNvSpPr>
            <a:spLocks noGrp="1"/>
          </p:cNvSpPr>
          <p:nvPr>
            <p:ph type="body" sz="quarter" idx="32"/>
          </p:nvPr>
        </p:nvSpPr>
        <p:spPr/>
        <p:txBody>
          <a:bodyPr/>
          <a:lstStyle/>
          <a:p>
            <a:r>
              <a:rPr lang="en-US" dirty="0"/>
              <a:t>Source: Cochrane Database of Systematic </a:t>
            </a:r>
            <a:r>
              <a:rPr lang="en-US" dirty="0"/>
              <a:t>Reviews, </a:t>
            </a:r>
            <a:r>
              <a:rPr lang="en-US" dirty="0">
                <a:hlinkClick r:id="rId4" tooltip="http://www.cochrane.org"/>
              </a:rPr>
              <a:t>http://www.cochrane.org</a:t>
            </a:r>
            <a:r>
              <a:rPr lang="en-US" dirty="0"/>
              <a:t> </a:t>
            </a:r>
            <a:endParaRPr lang="en-US" dirty="0"/>
          </a:p>
        </p:txBody>
      </p:sp>
      <p:sp>
        <p:nvSpPr>
          <p:cNvPr id="4" name="Slide Number Placeholder 3"/>
          <p:cNvSpPr>
            <a:spLocks noGrp="1"/>
          </p:cNvSpPr>
          <p:nvPr>
            <p:ph type="sldNum" sz="quarter" idx="4"/>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E0B0560-46DB-4410-94EB-CB740033EB63}" type="slidenum">
              <a:rPr lang="en-US" altLang="en-US" smtClean="0"/>
              <a:pPr/>
              <a:t>24</a:t>
            </a:fld>
            <a:endParaRPr lang="en-US" alt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fr-FR" altLang="en-US" dirty="0" err="1"/>
              <a:t>WebCIS</a:t>
            </a:r>
            <a:r>
              <a:rPr lang="fr-FR" altLang="en-US" dirty="0"/>
              <a:t> Instrument, </a:t>
            </a:r>
            <a:r>
              <a:rPr lang="fr-FR" altLang="en-US" dirty="0" err="1"/>
              <a:t>Currie</a:t>
            </a:r>
            <a:r>
              <a:rPr lang="fr-FR" altLang="en-US" dirty="0"/>
              <a:t> et al.</a:t>
            </a:r>
            <a:endParaRPr lang="en-US" altLang="en-US" dirty="0"/>
          </a:p>
        </p:txBody>
      </p:sp>
      <p:pic>
        <p:nvPicPr>
          <p:cNvPr id="7" name="Picture 3" descr="Screen shot of WebCIS Instrument for decision support application.  In this case, assessment of falls and injuries.&#10;&#10;&#10;&#10; "/>
          <p:cNvPicPr>
            <a:picLocks noGrp="1" noChangeAspect="1" noChangeArrowheads="1"/>
          </p:cNvPicPr>
          <p:nvPr>
            <p:ph type="pic" sz="quarter" idx="14"/>
          </p:nvPr>
        </p:nvPicPr>
        <p:blipFill rotWithShape="1">
          <a:blip r:embed="rId3"/>
          <a:srcRect b="4789"/>
          <a:stretch/>
        </p:blipFill>
        <p:spPr>
          <a:xfrm>
            <a:off x="1600200" y="1417637"/>
            <a:ext cx="5943600" cy="4525963"/>
          </a:xfrm>
        </p:spPr>
      </p:pic>
      <p:sp>
        <p:nvSpPr>
          <p:cNvPr id="10" name="Text Placeholder 9"/>
          <p:cNvSpPr>
            <a:spLocks noGrp="1"/>
          </p:cNvSpPr>
          <p:nvPr>
            <p:ph type="body" sz="quarter" idx="32"/>
          </p:nvPr>
        </p:nvSpPr>
        <p:spPr/>
        <p:txBody>
          <a:bodyPr/>
          <a:lstStyle/>
          <a:p>
            <a:r>
              <a:rPr lang="en-US" dirty="0"/>
              <a:t>Source: </a:t>
            </a:r>
            <a:r>
              <a:rPr lang="en-US" dirty="0" err="1"/>
              <a:t>Suzzane</a:t>
            </a:r>
            <a:r>
              <a:rPr lang="en-US" dirty="0"/>
              <a:t> Bakken, Columbia University</a:t>
            </a:r>
          </a:p>
        </p:txBody>
      </p:sp>
      <p:sp>
        <p:nvSpPr>
          <p:cNvPr id="4" name="Slide Number Placeholder 3"/>
          <p:cNvSpPr>
            <a:spLocks noGrp="1"/>
          </p:cNvSpPr>
          <p:nvPr>
            <p:ph type="sldNum" sz="quarter" idx="4"/>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6C246E4-A5F0-40CA-885E-1E16182DCA36}" type="slidenum">
              <a:rPr lang="en-US" altLang="en-US" smtClean="0"/>
              <a:pPr/>
              <a:t>25</a:t>
            </a:fld>
            <a:endParaRPr lang="en-US" alt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altLang="en-US" dirty="0"/>
              <a:t>Risk Assessment Toolkit</a:t>
            </a:r>
          </a:p>
        </p:txBody>
      </p:sp>
      <p:pic>
        <p:nvPicPr>
          <p:cNvPr id="7" name="Picture 3" descr="Screen shot for Risk Assessment Toolkit from MD Anderson Cancer Center.  This slide shows a risk assessment tool for cancer from MD Anderson  Cancer Center.  It also can be accessed through Infobutton, and might be a part of a PHR system. &#10;"/>
          <p:cNvPicPr>
            <a:picLocks noGrp="1" noChangeAspect="1" noChangeArrowheads="1"/>
          </p:cNvPicPr>
          <p:nvPr>
            <p:ph type="pic" sz="quarter" idx="14"/>
          </p:nvPr>
        </p:nvPicPr>
        <p:blipFill>
          <a:blip r:embed="rId3"/>
          <a:stretch>
            <a:fillRect/>
          </a:stretch>
        </p:blipFill>
        <p:spPr>
          <a:xfrm>
            <a:off x="1345986" y="1410330"/>
            <a:ext cx="6452027" cy="4675200"/>
          </a:xfrm>
        </p:spPr>
      </p:pic>
      <p:sp>
        <p:nvSpPr>
          <p:cNvPr id="10" name="Text Placeholder 9"/>
          <p:cNvSpPr>
            <a:spLocks noGrp="1"/>
          </p:cNvSpPr>
          <p:nvPr>
            <p:ph type="body" sz="quarter" idx="32"/>
          </p:nvPr>
        </p:nvSpPr>
        <p:spPr/>
        <p:txBody>
          <a:bodyPr/>
          <a:lstStyle/>
          <a:p>
            <a:r>
              <a:rPr lang="en-US" dirty="0"/>
              <a:t>Source: MD Anderson Cancer Center</a:t>
            </a:r>
          </a:p>
        </p:txBody>
      </p:sp>
      <p:sp>
        <p:nvSpPr>
          <p:cNvPr id="4" name="Slide Number Placeholder 3"/>
          <p:cNvSpPr>
            <a:spLocks noGrp="1"/>
          </p:cNvSpPr>
          <p:nvPr>
            <p:ph type="sldNum" sz="quarter" idx="4"/>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E3732CC-BEB5-420C-B39A-E20F28CC84E0}" type="slidenum">
              <a:rPr lang="en-US" altLang="en-US" smtClean="0"/>
              <a:pPr/>
              <a:t>26</a:t>
            </a:fld>
            <a:endParaRPr lang="en-US" alt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altLang="en-US"/>
              <a:t>Cancer Risk - Diet</a:t>
            </a:r>
            <a:br>
              <a:rPr lang="en-US" altLang="en-US"/>
            </a:br>
            <a:endParaRPr lang="en-US" altLang="en-US"/>
          </a:p>
        </p:txBody>
      </p:sp>
      <p:pic>
        <p:nvPicPr>
          <p:cNvPr id="7" name="Picture 3" descr="Another screen shot from MD Anderson Cancer Center that discusses Diet. This slide asks questions about a patient’s diet and calculates cancer risk. The toolkit also educates the person about cancer-preventing diets.&#10;&#10;"/>
          <p:cNvPicPr>
            <a:picLocks noGrp="1" noChangeAspect="1" noChangeArrowheads="1"/>
          </p:cNvPicPr>
          <p:nvPr>
            <p:ph type="pic" sz="quarter" idx="14"/>
          </p:nvPr>
        </p:nvPicPr>
        <p:blipFill>
          <a:blip r:embed="rId3"/>
          <a:stretch>
            <a:fillRect/>
          </a:stretch>
        </p:blipFill>
        <p:spPr>
          <a:xfrm>
            <a:off x="1095808" y="990600"/>
            <a:ext cx="6952384" cy="5037763"/>
          </a:xfrm>
        </p:spPr>
      </p:pic>
      <p:sp>
        <p:nvSpPr>
          <p:cNvPr id="10" name="Text Placeholder 9"/>
          <p:cNvSpPr>
            <a:spLocks noGrp="1"/>
          </p:cNvSpPr>
          <p:nvPr>
            <p:ph type="body" sz="quarter" idx="32"/>
          </p:nvPr>
        </p:nvSpPr>
        <p:spPr/>
        <p:txBody>
          <a:bodyPr/>
          <a:lstStyle/>
          <a:p>
            <a:r>
              <a:rPr lang="en-US" dirty="0"/>
              <a:t>Source: MD Anderson Cancer Center</a:t>
            </a:r>
          </a:p>
        </p:txBody>
      </p:sp>
      <p:sp>
        <p:nvSpPr>
          <p:cNvPr id="4" name="Slide Number Placeholder 3"/>
          <p:cNvSpPr>
            <a:spLocks noGrp="1"/>
          </p:cNvSpPr>
          <p:nvPr>
            <p:ph type="sldNum" sz="quarter" idx="4"/>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177F394-65C7-4440-B5EE-183138F85111}" type="slidenum">
              <a:rPr lang="en-US" altLang="en-US" smtClean="0"/>
              <a:pPr/>
              <a:t>27</a:t>
            </a:fld>
            <a:endParaRPr lang="en-US" alt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altLang="en-US"/>
              <a:t>Risks for Developing Colon Cancer</a:t>
            </a:r>
          </a:p>
        </p:txBody>
      </p:sp>
      <p:pic>
        <p:nvPicPr>
          <p:cNvPr id="7" name="Picture 3" descr="This slide shows a risk assessment protocol.  This results include a Ten-year risk assessment and a Lifetime risk assessment for developing colon cancer based on a few simple answers.    "/>
          <p:cNvPicPr>
            <a:picLocks noGrp="1" noChangeAspect="1" noChangeArrowheads="1"/>
          </p:cNvPicPr>
          <p:nvPr>
            <p:ph type="pic" sz="quarter" idx="14"/>
          </p:nvPr>
        </p:nvPicPr>
        <p:blipFill rotWithShape="1">
          <a:blip r:embed="rId3"/>
          <a:srcRect t="4771" b="22621"/>
          <a:stretch/>
        </p:blipFill>
        <p:spPr>
          <a:xfrm>
            <a:off x="1828800" y="1387157"/>
            <a:ext cx="5334000" cy="3962400"/>
          </a:xfrm>
        </p:spPr>
      </p:pic>
      <p:sp>
        <p:nvSpPr>
          <p:cNvPr id="10" name="Text Placeholder 9"/>
          <p:cNvSpPr>
            <a:spLocks noGrp="1"/>
          </p:cNvSpPr>
          <p:nvPr>
            <p:ph type="body" sz="quarter" idx="32"/>
          </p:nvPr>
        </p:nvSpPr>
        <p:spPr/>
        <p:txBody>
          <a:bodyPr/>
          <a:lstStyle/>
          <a:p>
            <a:r>
              <a:rPr lang="en-US" dirty="0"/>
              <a:t>Source: MD Anderson Cancer Center</a:t>
            </a:r>
          </a:p>
        </p:txBody>
      </p:sp>
      <p:sp>
        <p:nvSpPr>
          <p:cNvPr id="4" name="Slide Number Placeholder 3"/>
          <p:cNvSpPr>
            <a:spLocks noGrp="1"/>
          </p:cNvSpPr>
          <p:nvPr>
            <p:ph type="sldNum" sz="quarter" idx="4"/>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0065F48-06BC-43C5-99CC-323141224E94}" type="slidenum">
              <a:rPr lang="en-US" altLang="en-US" smtClean="0"/>
              <a:pPr/>
              <a:t>28</a:t>
            </a:fld>
            <a:endParaRPr lang="en-US" alt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US" altLang="en-US" dirty="0"/>
              <a:t>Supporting Standards for EHR Applications Summary – Lecture c</a:t>
            </a:r>
          </a:p>
        </p:txBody>
      </p:sp>
      <p:sp>
        <p:nvSpPr>
          <p:cNvPr id="40964" name="Text Placeholder 3"/>
          <p:cNvSpPr>
            <a:spLocks noGrp="1"/>
          </p:cNvSpPr>
          <p:nvPr>
            <p:ph type="body" sz="quarter" idx="11"/>
          </p:nvPr>
        </p:nvSpPr>
        <p:spPr>
          <a:xfrm>
            <a:off x="457200" y="1417637"/>
            <a:ext cx="8229600" cy="5211763"/>
          </a:xfrm>
        </p:spPr>
        <p:txBody>
          <a:bodyPr/>
          <a:lstStyle/>
          <a:p>
            <a:r>
              <a:rPr lang="en-US" dirty="0"/>
              <a:t>Presented the HL7 </a:t>
            </a:r>
            <a:r>
              <a:rPr lang="en-US" dirty="0" err="1"/>
              <a:t>InfoButton</a:t>
            </a:r>
            <a:r>
              <a:rPr lang="en-US" dirty="0"/>
              <a:t> standard </a:t>
            </a:r>
          </a:p>
          <a:p>
            <a:pPr lvl="1"/>
            <a:r>
              <a:rPr lang="en-US" dirty="0"/>
              <a:t>Feature that provides context-sensitive access to key knowledge.  </a:t>
            </a:r>
          </a:p>
          <a:p>
            <a:r>
              <a:rPr lang="en-US" dirty="0"/>
              <a:t>Showed </a:t>
            </a:r>
            <a:r>
              <a:rPr lang="en-US" dirty="0" err="1"/>
              <a:t>InfoButton’s</a:t>
            </a:r>
            <a:r>
              <a:rPr lang="en-US" dirty="0"/>
              <a:t> value </a:t>
            </a:r>
          </a:p>
          <a:p>
            <a:pPr lvl="1"/>
            <a:r>
              <a:rPr lang="en-US" dirty="0"/>
              <a:t>Easy to implement and use</a:t>
            </a:r>
          </a:p>
          <a:p>
            <a:pPr lvl="1"/>
            <a:r>
              <a:rPr lang="en-US" dirty="0"/>
              <a:t>Can be used for almost any purpose</a:t>
            </a:r>
          </a:p>
          <a:p>
            <a:pPr lvl="1"/>
            <a:r>
              <a:rPr lang="en-US" dirty="0"/>
              <a:t>Provides trusted links to key knowledge resources.  </a:t>
            </a:r>
          </a:p>
          <a:p>
            <a:r>
              <a:rPr lang="en-US" dirty="0"/>
              <a:t>Also illustrated several of the knowledge resources available on the Internet</a:t>
            </a:r>
          </a:p>
        </p:txBody>
      </p:sp>
      <p:sp>
        <p:nvSpPr>
          <p:cNvPr id="3" name="Slide Number Placeholder 2"/>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C6D628F-71CB-413F-9327-AF361B5F7A5F}" type="slidenum">
              <a:rPr lang="en-US" altLang="en-US" smtClean="0"/>
              <a:pPr/>
              <a:t>29</a:t>
            </a:fld>
            <a:endParaRPr lang="en-US" alt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altLang="en-US"/>
              <a:t>Infobutton</a:t>
            </a:r>
          </a:p>
        </p:txBody>
      </p:sp>
      <p:sp>
        <p:nvSpPr>
          <p:cNvPr id="15366" name="Content Placeholder 5"/>
          <p:cNvSpPr>
            <a:spLocks noGrp="1"/>
          </p:cNvSpPr>
          <p:nvPr>
            <p:ph sz="quarter" idx="14"/>
          </p:nvPr>
        </p:nvSpPr>
        <p:spPr/>
        <p:txBody>
          <a:bodyPr/>
          <a:lstStyle/>
          <a:p>
            <a:r>
              <a:rPr lang="en-US" altLang="en-US" sz="2800" dirty="0"/>
              <a:t>Context-sensitive links embedded within a clinical information system to allow easy retrieval of relevant information</a:t>
            </a:r>
          </a:p>
          <a:p>
            <a:r>
              <a:rPr lang="en-US" altLang="en-US" sz="2800" dirty="0"/>
              <a:t>Functions by generating and sending queries to CDSS using data from EHRs</a:t>
            </a:r>
          </a:p>
          <a:p>
            <a:r>
              <a:rPr lang="en-US" altLang="en-US" sz="2800" dirty="0"/>
              <a:t>CIS displays button next to data such as a diagnosis or abnormal lab data</a:t>
            </a:r>
          </a:p>
          <a:p>
            <a:pPr lvl="1"/>
            <a:r>
              <a:rPr lang="en-US" altLang="en-US" sz="2400" dirty="0"/>
              <a:t>When clicked, </a:t>
            </a:r>
            <a:r>
              <a:rPr lang="en-US" altLang="en-US" sz="2400" dirty="0" err="1"/>
              <a:t>Infobutton</a:t>
            </a:r>
            <a:r>
              <a:rPr lang="en-US" altLang="en-US" sz="2400" dirty="0"/>
              <a:t> formulates a query </a:t>
            </a:r>
          </a:p>
          <a:p>
            <a:pPr lvl="1"/>
            <a:r>
              <a:rPr lang="en-US" altLang="en-US" sz="2400" dirty="0"/>
              <a:t> Based on context of the interaction</a:t>
            </a:r>
          </a:p>
          <a:p>
            <a:pPr lvl="2"/>
            <a:r>
              <a:rPr lang="en-US" altLang="en-US" sz="2000" dirty="0"/>
              <a:t>Including patient demographics, activity being performed, and user role</a:t>
            </a:r>
          </a:p>
        </p:txBody>
      </p:sp>
      <p:sp>
        <p:nvSpPr>
          <p:cNvPr id="3" name="Slide Number Placeholder 2"/>
          <p:cNvSpPr>
            <a:spLocks noGrp="1"/>
          </p:cNvSpPr>
          <p:nvPr>
            <p:ph type="sldNum" sz="quarter" idx="4"/>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6CE7A86-FB8D-4CBF-8621-57FCEACC55C7}" type="slidenum">
              <a:rPr lang="en-US" altLang="en-US" smtClean="0"/>
              <a:pPr/>
              <a:t>3</a:t>
            </a:fld>
            <a:endParaRPr lang="en-US" alt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381000" y="304800"/>
            <a:ext cx="8382000" cy="1143000"/>
          </a:xfrm>
        </p:spPr>
        <p:txBody>
          <a:bodyPr/>
          <a:lstStyle/>
          <a:p>
            <a:r>
              <a:rPr lang="en-US" altLang="en-US" dirty="0"/>
              <a:t>Supporting Standards for EHR Applications References – Lecture c</a:t>
            </a:r>
          </a:p>
        </p:txBody>
      </p:sp>
      <p:sp>
        <p:nvSpPr>
          <p:cNvPr id="43014" name="Text Placeholder 7"/>
          <p:cNvSpPr>
            <a:spLocks noGrp="1"/>
          </p:cNvSpPr>
          <p:nvPr>
            <p:ph type="body" sz="quarter" idx="16"/>
          </p:nvPr>
        </p:nvSpPr>
        <p:spPr>
          <a:xfrm>
            <a:off x="457200" y="1447800"/>
            <a:ext cx="8229600" cy="4908550"/>
          </a:xfrm>
        </p:spPr>
        <p:txBody>
          <a:bodyPr/>
          <a:lstStyle/>
          <a:p>
            <a:r>
              <a:rPr lang="en-US" altLang="en-US" sz="1400" dirty="0"/>
              <a:t>References </a:t>
            </a:r>
          </a:p>
          <a:p>
            <a:r>
              <a:rPr lang="en-US" altLang="en-US" sz="1400" b="0" dirty="0"/>
              <a:t>Slide 17:  Source:   Courtesy of Dr. Clem McDonald</a:t>
            </a:r>
          </a:p>
          <a:p>
            <a:r>
              <a:rPr lang="en-US" altLang="en-US" sz="1400" b="0" dirty="0"/>
              <a:t>Acknowledgment:  </a:t>
            </a:r>
          </a:p>
          <a:p>
            <a:r>
              <a:rPr lang="en-US" altLang="en-US" sz="1400" b="0" dirty="0"/>
              <a:t>Some of the material in this unit was derived from HL7 at </a:t>
            </a:r>
            <a:r>
              <a:rPr lang="en-US" altLang="en-US" sz="1400" b="0" dirty="0">
                <a:hlinkClick r:id="rId3" tooltip="www.hl7.org"/>
              </a:rPr>
              <a:t>www.hl7.org</a:t>
            </a:r>
            <a:r>
              <a:rPr lang="en-US" altLang="en-US" sz="1400" b="0" dirty="0"/>
              <a:t>.</a:t>
            </a:r>
          </a:p>
          <a:p>
            <a:r>
              <a:rPr lang="en-US" sz="1400" dirty="0"/>
              <a:t>Images</a:t>
            </a:r>
          </a:p>
          <a:p>
            <a:r>
              <a:rPr lang="en-US" sz="1400" b="0" dirty="0"/>
              <a:t>Slide 7: What are </a:t>
            </a:r>
            <a:r>
              <a:rPr lang="en-US" sz="1400" b="0" dirty="0" err="1"/>
              <a:t>Infobuttons</a:t>
            </a:r>
            <a:r>
              <a:rPr lang="en-US" sz="1400" b="0" dirty="0"/>
              <a:t>? (</a:t>
            </a:r>
            <a:r>
              <a:rPr lang="en-US" sz="1400" b="0" dirty="0" err="1"/>
              <a:t>n.d.</a:t>
            </a:r>
            <a:r>
              <a:rPr lang="en-US" sz="1400" b="0" dirty="0"/>
              <a:t>). Retrieved February 24, 2012, from NIH Laboratory for Informatics Development, National Library of Medicine, University of Utah Department of Biomedical Informatics, and Columbia University Department of Biomedical Informatics website: </a:t>
            </a:r>
            <a:r>
              <a:rPr lang="en-US" sz="1400" b="0" dirty="0">
                <a:hlinkClick r:id="rId4" tooltip="Infobuttons website"/>
              </a:rPr>
              <a:t>http://www.infobuttons.org/</a:t>
            </a:r>
            <a:r>
              <a:rPr lang="en-US" sz="1400" b="0" dirty="0"/>
              <a:t> </a:t>
            </a:r>
          </a:p>
          <a:p>
            <a:r>
              <a:rPr lang="en-US" sz="1400" b="0" dirty="0"/>
              <a:t>Slide 8:  Slide set from W. Ed Hammond (original source unavailable)</a:t>
            </a:r>
          </a:p>
          <a:p>
            <a:r>
              <a:rPr lang="en-US" sz="1400" b="0" dirty="0"/>
              <a:t>Slide 9:  Courtesy of Dr. James </a:t>
            </a:r>
            <a:r>
              <a:rPr lang="en-US" sz="1400" b="0" dirty="0" err="1"/>
              <a:t>Cimino</a:t>
            </a:r>
            <a:r>
              <a:rPr lang="en-US" sz="1400" b="0" dirty="0"/>
              <a:t> </a:t>
            </a:r>
          </a:p>
          <a:p>
            <a:r>
              <a:rPr lang="en-US" sz="1400" b="0" dirty="0"/>
              <a:t>Slide 11:  Dr. W. Ed Hammond</a:t>
            </a:r>
          </a:p>
          <a:p>
            <a:r>
              <a:rPr lang="en-US" sz="1400" b="0" dirty="0"/>
              <a:t>Slide 14:  Courtesy of Dr. William W. Stead of Vanderbilt CPOE System </a:t>
            </a:r>
          </a:p>
          <a:p>
            <a:r>
              <a:rPr lang="en-US" sz="1400" b="0" dirty="0"/>
              <a:t>Slide 15:  Courtesy of Dr. William W. Stead of Vanderbilt CPOE System</a:t>
            </a:r>
          </a:p>
          <a:p>
            <a:r>
              <a:rPr lang="en-US" sz="1400" b="0" dirty="0"/>
              <a:t>Slide 17:  Slide set from W. Ed Hammond (original source unavailable)</a:t>
            </a:r>
          </a:p>
          <a:p>
            <a:r>
              <a:rPr lang="en-US" sz="1400" b="0" dirty="0"/>
              <a:t>Slide 18:  Stroke After Atrial Fibrillation. (</a:t>
            </a:r>
            <a:r>
              <a:rPr lang="en-US" sz="1400" b="0" dirty="0" err="1"/>
              <a:t>n.d.</a:t>
            </a:r>
            <a:r>
              <a:rPr lang="en-US" sz="1400" b="0" dirty="0"/>
              <a:t>). Retrieved from Framingham Heart Study website: </a:t>
            </a:r>
            <a:r>
              <a:rPr lang="en-US" altLang="en-US" sz="1400" b="0" dirty="0">
                <a:hlinkClick r:id="rId5" tooltip="Stroke After Atrial Fibrillation."/>
              </a:rPr>
              <a:t>http://www.framinghamheartstudy.org/risk-functions/index.php</a:t>
            </a:r>
            <a:r>
              <a:rPr lang="en-US" altLang="en-US" sz="1400" b="0" dirty="0"/>
              <a:t> </a:t>
            </a:r>
          </a:p>
        </p:txBody>
      </p:sp>
      <p:sp>
        <p:nvSpPr>
          <p:cNvPr id="3" name="Slide Number Placeholder 2"/>
          <p:cNvSpPr>
            <a:spLocks noGrp="1"/>
          </p:cNvSpPr>
          <p:nvPr>
            <p:ph type="sldNum" sz="quarter" idx="2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9D82A01-49E5-4DA4-B344-57C3ED820BE0}" type="slidenum">
              <a:rPr lang="en-US" altLang="en-US" smtClean="0"/>
              <a:pPr/>
              <a:t>30</a:t>
            </a:fld>
            <a:endParaRPr lang="en-US" alt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304800" y="274637"/>
            <a:ext cx="8382000" cy="1143000"/>
          </a:xfrm>
        </p:spPr>
        <p:txBody>
          <a:bodyPr/>
          <a:lstStyle/>
          <a:p>
            <a:r>
              <a:rPr lang="en-US" altLang="en-US" dirty="0"/>
              <a:t>Supporting Standards for EHR Applications References – Lecture </a:t>
            </a:r>
            <a:r>
              <a:rPr lang="en-US" altLang="en-US" dirty="0" smtClean="0"/>
              <a:t>c</a:t>
            </a:r>
            <a:br>
              <a:rPr lang="en-US" altLang="en-US" dirty="0" smtClean="0"/>
            </a:br>
            <a:r>
              <a:rPr lang="en-US" altLang="en-US" dirty="0"/>
              <a:t>2</a:t>
            </a:r>
            <a:endParaRPr lang="en-US" altLang="en-US" dirty="0"/>
          </a:p>
        </p:txBody>
      </p:sp>
      <p:sp>
        <p:nvSpPr>
          <p:cNvPr id="9" name="Text Placeholder 7"/>
          <p:cNvSpPr>
            <a:spLocks noGrp="1"/>
          </p:cNvSpPr>
          <p:nvPr>
            <p:ph type="body" sz="quarter" idx="16"/>
          </p:nvPr>
        </p:nvSpPr>
        <p:spPr/>
        <p:txBody>
          <a:bodyPr/>
          <a:lstStyle/>
          <a:p>
            <a:r>
              <a:rPr lang="en-US" dirty="0"/>
              <a:t>Images</a:t>
            </a:r>
          </a:p>
          <a:p>
            <a:r>
              <a:rPr lang="en-US" b="0" dirty="0"/>
              <a:t>Slide 20: W. Ed Hammond</a:t>
            </a:r>
          </a:p>
          <a:p>
            <a:r>
              <a:rPr lang="en-US" b="0" dirty="0"/>
              <a:t>Slide 21: Slide set from W. Ed Hammond (original source unavailable)</a:t>
            </a:r>
          </a:p>
          <a:p>
            <a:r>
              <a:rPr lang="en-US" b="0" dirty="0"/>
              <a:t>Slide 23: Slide courtesy of Dr. </a:t>
            </a:r>
            <a:r>
              <a:rPr lang="en-US" b="0" dirty="0" err="1"/>
              <a:t>Suzzane</a:t>
            </a:r>
            <a:r>
              <a:rPr lang="en-US" b="0" dirty="0"/>
              <a:t> Bakken (original source unavailable)</a:t>
            </a:r>
          </a:p>
          <a:p>
            <a:r>
              <a:rPr lang="en-US" b="0" dirty="0"/>
              <a:t>Slide 24:  Retrieved from Cochran Database of Systematic Reviews website: </a:t>
            </a:r>
            <a:r>
              <a:rPr lang="en-US" b="0" dirty="0">
                <a:hlinkClick r:id="rId3" tooltip="Cochran Database of Systematic Reviews website"/>
              </a:rPr>
              <a:t>http://www.cochrane.org</a:t>
            </a:r>
            <a:r>
              <a:rPr lang="en-US" b="0" dirty="0"/>
              <a:t>  </a:t>
            </a:r>
          </a:p>
          <a:p>
            <a:r>
              <a:rPr lang="en-US" b="0" dirty="0"/>
              <a:t>Slide 25: Source:  Courtesy of </a:t>
            </a:r>
            <a:r>
              <a:rPr lang="en-US" b="0" dirty="0" err="1"/>
              <a:t>Suzzane</a:t>
            </a:r>
            <a:r>
              <a:rPr lang="en-US" b="0" dirty="0"/>
              <a:t> Bakken, Columbia University</a:t>
            </a:r>
          </a:p>
          <a:p>
            <a:r>
              <a:rPr lang="en-US" b="0" dirty="0"/>
              <a:t>Slide 26: Welcome to the Risk Assessment Toolkit. (</a:t>
            </a:r>
            <a:r>
              <a:rPr lang="en-US" b="0" dirty="0" err="1"/>
              <a:t>n.d.</a:t>
            </a:r>
            <a:r>
              <a:rPr lang="en-US" b="0" dirty="0"/>
              <a:t>). Retrieved from MD Anderson Cancer Center website: </a:t>
            </a:r>
            <a:r>
              <a:rPr lang="en-US" b="0" dirty="0">
                <a:hlinkClick r:id="rId4" tooltip="MD Anderson Cancer Center website"/>
              </a:rPr>
              <a:t>www.mdanderson.org</a:t>
            </a:r>
            <a:r>
              <a:rPr lang="en-US" b="0" dirty="0"/>
              <a:t> (original source unavailable)</a:t>
            </a:r>
          </a:p>
          <a:p>
            <a:r>
              <a:rPr lang="en-US" b="0" dirty="0"/>
              <a:t>Slide 27: Cancer Risk Toolkit, My Diet. (</a:t>
            </a:r>
            <a:r>
              <a:rPr lang="en-US" b="0" dirty="0" err="1"/>
              <a:t>n.d.</a:t>
            </a:r>
            <a:r>
              <a:rPr lang="en-US" b="0" dirty="0"/>
              <a:t>). Retrieved from MD Anderson Cancer Center website: </a:t>
            </a:r>
            <a:r>
              <a:rPr lang="en-US" b="0" dirty="0">
                <a:hlinkClick r:id="rId4" tooltip="MD Anderson Cancer Center website"/>
              </a:rPr>
              <a:t>www.mdanderson.org</a:t>
            </a:r>
            <a:r>
              <a:rPr lang="en-US" b="0" dirty="0"/>
              <a:t> (original source unavailable)</a:t>
            </a:r>
          </a:p>
          <a:p>
            <a:r>
              <a:rPr lang="en-US" b="0" dirty="0"/>
              <a:t>Slide 28: Your ten-year and lifetime chance of developing colon cancer. (</a:t>
            </a:r>
            <a:r>
              <a:rPr lang="en-US" b="0" dirty="0" err="1"/>
              <a:t>n.d.</a:t>
            </a:r>
            <a:r>
              <a:rPr lang="en-US" b="0" dirty="0"/>
              <a:t>). Retrieved from MD Anderson Cancer Center website: </a:t>
            </a:r>
            <a:r>
              <a:rPr lang="en-US" b="0" dirty="0">
                <a:hlinkClick r:id="rId4" tooltip="MD Anderson Cancer Center website"/>
              </a:rPr>
              <a:t>www.mdanderson.org</a:t>
            </a:r>
            <a:r>
              <a:rPr lang="en-US" b="0" dirty="0"/>
              <a:t> (original source unavailable)</a:t>
            </a:r>
          </a:p>
          <a:p>
            <a:endParaRPr lang="en-US" altLang="en-US" b="0" dirty="0"/>
          </a:p>
          <a:p>
            <a:endParaRPr lang="en-US" dirty="0"/>
          </a:p>
        </p:txBody>
      </p:sp>
      <p:sp>
        <p:nvSpPr>
          <p:cNvPr id="6" name="Slide Number Placeholder 5"/>
          <p:cNvSpPr>
            <a:spLocks noGrp="1"/>
          </p:cNvSpPr>
          <p:nvPr>
            <p:ph type="sldNum" sz="quarter" idx="2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059FA12-0F37-4181-8170-B99FC8748F2A}" type="slidenum">
              <a:rPr lang="en-US" altLang="en-US" smtClean="0"/>
              <a:pPr/>
              <a:t>31</a:t>
            </a:fld>
            <a:endParaRPr lang="en-US" alt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3200" dirty="0"/>
              <a:t>Supporting Standards for EHR Applications</a:t>
            </a:r>
            <a:br>
              <a:rPr lang="en-US" sz="3200" dirty="0"/>
            </a:br>
            <a:r>
              <a:rPr lang="en-US" sz="3200" dirty="0"/>
              <a:t>Lecture c</a:t>
            </a:r>
          </a:p>
        </p:txBody>
      </p:sp>
      <p:sp>
        <p:nvSpPr>
          <p:cNvPr id="8" name="Content Placeholder 7"/>
          <p:cNvSpPr>
            <a:spLocks noGrp="1"/>
          </p:cNvSpPr>
          <p:nvPr>
            <p:ph sz="quarter" idx="14"/>
          </p:nvPr>
        </p:nvSpPr>
        <p:spPr/>
        <p:txBody>
          <a:bodyPr/>
          <a:lstStyle/>
          <a:p>
            <a:r>
              <a:rPr lang="en-US" sz="2800" dirty="0"/>
              <a:t>This material was developed by Duke University, funded by the Department of Health and Human Services, Office of the National Coordinator for Health Information Technology under Award Number IU24OC000024. This material was updated by Normandale Community College, funded under Award Number 90WT0003.</a:t>
            </a:r>
          </a:p>
        </p:txBody>
      </p:sp>
      <p:sp>
        <p:nvSpPr>
          <p:cNvPr id="2" name="Slide Number Placeholder 1"/>
          <p:cNvSpPr>
            <a:spLocks noGrp="1"/>
          </p:cNvSpPr>
          <p:nvPr>
            <p:ph type="sldNum" sz="quarter" idx="4"/>
          </p:nvPr>
        </p:nvSpPr>
        <p:spPr/>
        <p:txBody>
          <a:bodyPr/>
          <a:lstStyle/>
          <a:p>
            <a:fld id="{2C977632-1F3F-4687-A48D-54A71B9BF2B5}" type="slidenum">
              <a:rPr lang="en-US" altLang="en-US" smtClean="0"/>
              <a:pPr/>
              <a:t>32</a:t>
            </a:fld>
            <a:endParaRPr lang="en-US" altLang="en-US"/>
          </a:p>
        </p:txBody>
      </p:sp>
    </p:spTree>
    <p:custDataLst>
      <p:tags r:id="rId1"/>
    </p:custDataLst>
    <p:extLst>
      <p:ext uri="{BB962C8B-B14F-4D97-AF65-F5344CB8AC3E}">
        <p14:creationId xmlns:p14="http://schemas.microsoft.com/office/powerpoint/2010/main" val="19295875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altLang="en-US"/>
              <a:t>Infobutton Manager</a:t>
            </a:r>
          </a:p>
        </p:txBody>
      </p:sp>
      <p:sp>
        <p:nvSpPr>
          <p:cNvPr id="16387" name="Content Placeholder 2"/>
          <p:cNvSpPr>
            <a:spLocks noGrp="1"/>
          </p:cNvSpPr>
          <p:nvPr>
            <p:ph sz="quarter" idx="14"/>
          </p:nvPr>
        </p:nvSpPr>
        <p:spPr/>
        <p:txBody>
          <a:bodyPr/>
          <a:lstStyle/>
          <a:p>
            <a:r>
              <a:rPr lang="en-US" altLang="en-US"/>
              <a:t>Software that supports implementation of Infobuttons in an application independent manner </a:t>
            </a:r>
          </a:p>
          <a:p>
            <a:r>
              <a:rPr lang="en-US" altLang="en-US"/>
              <a:t>Application passes parameters to the Infobutton Manager which generates an HTML document with a set of natural language questions that are hyperlinks to clinical information resources</a:t>
            </a:r>
          </a:p>
        </p:txBody>
      </p:sp>
      <p:sp>
        <p:nvSpPr>
          <p:cNvPr id="4" name="Slide Number Placeholder 3"/>
          <p:cNvSpPr>
            <a:spLocks noGrp="1"/>
          </p:cNvSpPr>
          <p:nvPr>
            <p:ph type="sldNum" sz="quarter" idx="4"/>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6481D49-C2A9-4050-B083-5CA4F99051E9}" type="slidenum">
              <a:rPr lang="en-US" altLang="en-US" smtClean="0"/>
              <a:pPr/>
              <a:t>4</a:t>
            </a:fld>
            <a:endParaRPr lang="en-US"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altLang="en-US"/>
              <a:t>Information Resources</a:t>
            </a:r>
          </a:p>
        </p:txBody>
      </p:sp>
      <p:sp>
        <p:nvSpPr>
          <p:cNvPr id="17411" name="Content Placeholder 2"/>
          <p:cNvSpPr>
            <a:spLocks noGrp="1"/>
          </p:cNvSpPr>
          <p:nvPr>
            <p:ph sz="quarter" idx="14"/>
          </p:nvPr>
        </p:nvSpPr>
        <p:spPr/>
        <p:txBody>
          <a:bodyPr/>
          <a:lstStyle/>
          <a:p>
            <a:r>
              <a:rPr lang="en-US" altLang="en-US" sz="2400" dirty="0"/>
              <a:t>Many resources available</a:t>
            </a:r>
          </a:p>
          <a:p>
            <a:pPr lvl="1"/>
            <a:r>
              <a:rPr lang="en-US" altLang="en-US" sz="2000" dirty="0"/>
              <a:t>Micromedex</a:t>
            </a:r>
          </a:p>
          <a:p>
            <a:pPr lvl="1"/>
            <a:r>
              <a:rPr lang="en-US" altLang="en-US" sz="2000" dirty="0" err="1"/>
              <a:t>MDConsult</a:t>
            </a:r>
            <a:endParaRPr lang="en-US" altLang="en-US" sz="2000" dirty="0"/>
          </a:p>
          <a:p>
            <a:pPr lvl="1"/>
            <a:r>
              <a:rPr lang="en-US" altLang="en-US" sz="2000" dirty="0" err="1"/>
              <a:t>UpToDate</a:t>
            </a:r>
            <a:endParaRPr lang="en-US" altLang="en-US" sz="2000" dirty="0"/>
          </a:p>
          <a:p>
            <a:pPr lvl="1"/>
            <a:r>
              <a:rPr lang="en-US" altLang="en-US" sz="2000" dirty="0"/>
              <a:t>Medline Plus</a:t>
            </a:r>
          </a:p>
          <a:p>
            <a:r>
              <a:rPr lang="en-US" altLang="en-US" sz="2400" dirty="0"/>
              <a:t>Access different</a:t>
            </a:r>
          </a:p>
          <a:p>
            <a:pPr lvl="1"/>
            <a:r>
              <a:rPr lang="en-US" altLang="en-US" sz="2000" dirty="0"/>
              <a:t>http://resource1/com/search = “azithromycin” AND dose</a:t>
            </a:r>
          </a:p>
          <a:p>
            <a:pPr lvl="1"/>
            <a:r>
              <a:rPr lang="en-US" altLang="en-US" sz="2000" dirty="0"/>
              <a:t>http://resource2.com/query = “azithromycin” [Mesh Terms] AND dose [All Fields]</a:t>
            </a:r>
          </a:p>
          <a:p>
            <a:pPr lvl="1"/>
            <a:r>
              <a:rPr lang="en-US" altLang="en-US" sz="2000" dirty="0"/>
              <a:t>http”//resource3.com/</a:t>
            </a:r>
            <a:r>
              <a:rPr lang="en-US" altLang="en-US" sz="2000" dirty="0" err="1"/>
              <a:t>searchConcept</a:t>
            </a:r>
            <a:r>
              <a:rPr lang="en-US" altLang="en-US" sz="2000" dirty="0"/>
              <a:t> = 3333 ^ azithromycin filter = 11 ^ dosage</a:t>
            </a:r>
          </a:p>
        </p:txBody>
      </p:sp>
      <p:sp>
        <p:nvSpPr>
          <p:cNvPr id="4" name="Slide Number Placeholder 3"/>
          <p:cNvSpPr>
            <a:spLocks noGrp="1"/>
          </p:cNvSpPr>
          <p:nvPr>
            <p:ph type="sldNum" sz="quarter" idx="4"/>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E571F2F-2A21-4788-B5D6-8D255AC11F4F}" type="slidenum">
              <a:rPr lang="en-US" altLang="en-US" smtClean="0"/>
              <a:pPr/>
              <a:t>5</a:t>
            </a:fld>
            <a:endParaRPr lang="en-US" alt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altLang="en-US"/>
              <a:t>HL7 Infobutton Standard</a:t>
            </a:r>
          </a:p>
        </p:txBody>
      </p:sp>
      <p:sp>
        <p:nvSpPr>
          <p:cNvPr id="18435" name="Content Placeholder 2"/>
          <p:cNvSpPr>
            <a:spLocks noGrp="1"/>
          </p:cNvSpPr>
          <p:nvPr>
            <p:ph sz="quarter" idx="14"/>
          </p:nvPr>
        </p:nvSpPr>
        <p:spPr/>
        <p:txBody>
          <a:bodyPr/>
          <a:lstStyle/>
          <a:p>
            <a:r>
              <a:rPr lang="en-US" altLang="en-US"/>
              <a:t>Implementations</a:t>
            </a:r>
          </a:p>
          <a:p>
            <a:pPr lvl="1"/>
            <a:r>
              <a:rPr lang="en-US" altLang="en-US"/>
              <a:t>XML based</a:t>
            </a:r>
          </a:p>
          <a:p>
            <a:pPr lvl="1"/>
            <a:r>
              <a:rPr lang="en-US" altLang="en-US"/>
              <a:t>URL based</a:t>
            </a:r>
          </a:p>
          <a:p>
            <a:r>
              <a:rPr lang="en-US" altLang="en-US"/>
              <a:t>Terminologies supported</a:t>
            </a:r>
          </a:p>
          <a:p>
            <a:pPr lvl="1"/>
            <a:r>
              <a:rPr lang="en-US" altLang="en-US"/>
              <a:t>RxNorm</a:t>
            </a:r>
          </a:p>
          <a:p>
            <a:pPr lvl="1"/>
            <a:r>
              <a:rPr lang="en-US" altLang="en-US"/>
              <a:t>LOINC</a:t>
            </a:r>
          </a:p>
          <a:p>
            <a:pPr lvl="1"/>
            <a:r>
              <a:rPr lang="en-US" altLang="en-US"/>
              <a:t>SNOMED-CT</a:t>
            </a:r>
          </a:p>
          <a:p>
            <a:pPr lvl="1"/>
            <a:r>
              <a:rPr lang="en-US" altLang="en-US"/>
              <a:t>MeSH</a:t>
            </a:r>
          </a:p>
          <a:p>
            <a:endParaRPr lang="en-US" altLang="en-US"/>
          </a:p>
        </p:txBody>
      </p:sp>
      <p:sp>
        <p:nvSpPr>
          <p:cNvPr id="4" name="Slide Number Placeholder 3"/>
          <p:cNvSpPr>
            <a:spLocks noGrp="1"/>
          </p:cNvSpPr>
          <p:nvPr>
            <p:ph type="sldNum" sz="quarter" idx="4"/>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49EF3FD-6E6A-49CE-BDF1-C9A26A64FCB7}" type="slidenum">
              <a:rPr lang="en-US" altLang="en-US" smtClean="0"/>
              <a:pPr/>
              <a:t>6</a:t>
            </a:fld>
            <a:endParaRPr lang="en-US" alt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altLang="en-US"/>
              <a:t>Example of InfoButton</a:t>
            </a:r>
          </a:p>
        </p:txBody>
      </p:sp>
      <p:pic>
        <p:nvPicPr>
          <p:cNvPr id="19462" name="Picture 2" descr="This image is an example of the use of InfoButtons, taken from Columbia University from a system developed by Dr. Jim Cimino. The example shows a medication for a patient. The med Absiximab Preparation has an infobutton; when clicked a popup screen shows full prescribing data for this patient.  Source: www.infobuttons.org&#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7051" y="1392237"/>
            <a:ext cx="8149898" cy="4399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Placeholder 9"/>
          <p:cNvSpPr>
            <a:spLocks noGrp="1"/>
          </p:cNvSpPr>
          <p:nvPr>
            <p:ph type="body" sz="quarter" idx="32"/>
          </p:nvPr>
        </p:nvSpPr>
        <p:spPr/>
        <p:txBody>
          <a:bodyPr/>
          <a:lstStyle/>
          <a:p>
            <a:r>
              <a:rPr lang="en-US" altLang="en-US" dirty="0"/>
              <a:t>Source: </a:t>
            </a:r>
            <a:r>
              <a:rPr lang="en-US" altLang="en-US" dirty="0">
                <a:hlinkClick r:id="rId4" tooltip="www.infobuttons.org"/>
              </a:rPr>
              <a:t>www.infobuttons.org</a:t>
            </a:r>
            <a:endParaRPr lang="en-US" altLang="en-US" dirty="0"/>
          </a:p>
        </p:txBody>
      </p:sp>
      <p:sp>
        <p:nvSpPr>
          <p:cNvPr id="4" name="Slide Number Placeholder 3"/>
          <p:cNvSpPr>
            <a:spLocks noGrp="1"/>
          </p:cNvSpPr>
          <p:nvPr>
            <p:ph type="sldNum" sz="quarter" idx="4"/>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028938A-FC12-49F2-91F0-CAE273A9AB4D}" type="slidenum">
              <a:rPr lang="en-US" altLang="en-US" smtClean="0"/>
              <a:pPr/>
              <a:t>7</a:t>
            </a:fld>
            <a:endParaRPr lang="en-US" alt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altLang="en-US" dirty="0"/>
              <a:t>Example of </a:t>
            </a:r>
            <a:r>
              <a:rPr lang="en-US" altLang="en-US" dirty="0" err="1" smtClean="0"/>
              <a:t>InfoButton</a:t>
            </a:r>
            <a:r>
              <a:rPr lang="en-US" altLang="en-US" dirty="0" smtClean="0"/>
              <a:t>, 2</a:t>
            </a:r>
            <a:endParaRPr lang="en-US" altLang="en-US" dirty="0"/>
          </a:p>
        </p:txBody>
      </p:sp>
      <p:pic>
        <p:nvPicPr>
          <p:cNvPr id="7" name="Picture 2" descr="This slide shows an Infobutton application from Columbia University.  The display lists frequently asked questions that may be clicked by the user. In the example a question about Catopril links to a web site for that drug. Source: &#10;&#10;The slides shows a screen display of an InfoButton application from Columbia University.&#10;&#10;In this illustrated example, the user is interested in information about a drug: CAPTOPRIL tablet 12.5 mg strength. The Infobutton Manager creates an HTML query that creates a hyperlink to LEXI-PALS, which delivers a web-service display.  Based on characteristics of the user, the response is in Spanish, and comes from the Internet.&#10;&#10;The Infobutton Manager also displays frequently-asked questions, so the user can expand the user query with just an additional click of the button.  Other links are provided.&#10;&#10;&#10; Slide set from W. Ed Hammond (original source unavailable)"/>
          <p:cNvPicPr>
            <a:picLocks noGrp="1" noChangeAspect="1" noChangeArrowheads="1"/>
          </p:cNvPicPr>
          <p:nvPr>
            <p:ph type="pic" sz="quarter" idx="14"/>
          </p:nvPr>
        </p:nvPicPr>
        <p:blipFill>
          <a:blip r:embed="rId3"/>
          <a:srcRect t="12963" b="12963"/>
          <a:stretch>
            <a:fillRect/>
          </a:stretch>
        </p:blipFill>
        <p:spPr>
          <a:xfrm>
            <a:off x="457200" y="1219200"/>
            <a:ext cx="8229600" cy="4572000"/>
          </a:xfrm>
        </p:spPr>
      </p:pic>
      <p:sp>
        <p:nvSpPr>
          <p:cNvPr id="10" name="Text Placeholder 9"/>
          <p:cNvSpPr>
            <a:spLocks noGrp="1"/>
          </p:cNvSpPr>
          <p:nvPr>
            <p:ph type="body" sz="quarter" idx="32"/>
          </p:nvPr>
        </p:nvSpPr>
        <p:spPr/>
        <p:txBody>
          <a:bodyPr/>
          <a:lstStyle/>
          <a:p>
            <a:r>
              <a:rPr lang="en-US" altLang="en-US" dirty="0"/>
              <a:t>Source: </a:t>
            </a:r>
            <a:r>
              <a:rPr lang="en-US" altLang="en-US" dirty="0">
                <a:hlinkClick r:id="rId4" tooltip="www.infobuttons.org"/>
              </a:rPr>
              <a:t>www.infobuttons.org</a:t>
            </a:r>
            <a:endParaRPr lang="en-US" altLang="en-US" dirty="0"/>
          </a:p>
        </p:txBody>
      </p:sp>
      <p:sp>
        <p:nvSpPr>
          <p:cNvPr id="4" name="Slide Number Placeholder 3"/>
          <p:cNvSpPr>
            <a:spLocks noGrp="1"/>
          </p:cNvSpPr>
          <p:nvPr>
            <p:ph type="sldNum" sz="quarter" idx="4"/>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DF01E3B-0451-4BD2-A321-A7F5CE276A87}" type="slidenum">
              <a:rPr lang="en-US" altLang="en-US" smtClean="0"/>
              <a:pPr/>
              <a:t>8</a:t>
            </a:fld>
            <a:endParaRPr lang="en-US" alt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altLang="en-US" dirty="0"/>
              <a:t>Example of </a:t>
            </a:r>
            <a:r>
              <a:rPr lang="en-US" altLang="en-US" dirty="0" err="1" smtClean="0"/>
              <a:t>InfoButton</a:t>
            </a:r>
            <a:r>
              <a:rPr lang="en-US" altLang="en-US" dirty="0" smtClean="0"/>
              <a:t>, 3</a:t>
            </a:r>
            <a:endParaRPr lang="en-US" altLang="en-US" dirty="0"/>
          </a:p>
        </p:txBody>
      </p:sp>
      <p:pic>
        <p:nvPicPr>
          <p:cNvPr id="7" name="Picture 3" descr="This slide includes another Infobutton example.  In this case, the response is tailored for a patient, and provides additional services and links with the patient’s EHR.  This example might be part of a PHR application. The example addresses tobacco dependence, and provides support information to encourage the patient to quit smoking.&#10;&#10;&#10;Source: Dr. James Cimino"/>
          <p:cNvPicPr>
            <a:picLocks noGrp="1" noChangeAspect="1" noChangeArrowheads="1"/>
          </p:cNvPicPr>
          <p:nvPr>
            <p:ph type="pic" sz="quarter" idx="14"/>
          </p:nvPr>
        </p:nvPicPr>
        <p:blipFill>
          <a:blip r:embed="rId3"/>
          <a:stretch>
            <a:fillRect/>
          </a:stretch>
        </p:blipFill>
        <p:spPr>
          <a:xfrm>
            <a:off x="2636063" y="1417637"/>
            <a:ext cx="3276600" cy="4569267"/>
          </a:xfrm>
        </p:spPr>
      </p:pic>
      <p:sp>
        <p:nvSpPr>
          <p:cNvPr id="2" name="Text Placeholder 1"/>
          <p:cNvSpPr>
            <a:spLocks noGrp="1"/>
          </p:cNvSpPr>
          <p:nvPr>
            <p:ph type="body" sz="quarter" idx="32"/>
          </p:nvPr>
        </p:nvSpPr>
        <p:spPr/>
        <p:txBody>
          <a:bodyPr/>
          <a:lstStyle/>
          <a:p>
            <a:r>
              <a:rPr lang="en-US" altLang="en-US" dirty="0"/>
              <a:t>Source:  Shared by Dr. James </a:t>
            </a:r>
            <a:r>
              <a:rPr lang="en-US" altLang="en-US" dirty="0" err="1"/>
              <a:t>Cimino</a:t>
            </a:r>
            <a:endParaRPr lang="en-US" altLang="en-US" dirty="0"/>
          </a:p>
        </p:txBody>
      </p:sp>
      <p:sp>
        <p:nvSpPr>
          <p:cNvPr id="4" name="Slide Number Placeholder 3"/>
          <p:cNvSpPr>
            <a:spLocks noGrp="1"/>
          </p:cNvSpPr>
          <p:nvPr>
            <p:ph type="sldNum" sz="quarter" idx="4"/>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6F92475-C2DC-4A3F-AC9A-2B1B266783A3}" type="slidenum">
              <a:rPr lang="en-US" altLang="en-US" smtClean="0"/>
              <a:pPr/>
              <a:t>9</a:t>
            </a:fld>
            <a:endParaRPr lang="en-US" altLang="en-US"/>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Component Title&amp;quot;&quot;/&gt;&lt;property id=&quot;20307&quot; value=&quot;256&quot;/&gt;&lt;/object&gt;&lt;object type=&quot;3&quot; unique_id=&quot;10005&quot;&gt;&lt;property id=&quot;20148&quot; value=&quot;5&quot;/&gt;&lt;property id=&quot;20300&quot; value=&quot;Slide 2 - &amp;quot;Unit Title&amp;#x0D;&amp;#x0A;Learning Objectives&amp;quot;&quot;/&gt;&lt;property id=&quot;20307&quot; value=&quot;257&quot;/&gt;&lt;/object&gt;&lt;object type=&quot;3&quot; unique_id=&quot;10006&quot;&gt;&lt;property id=&quot;20148&quot; value=&quot;5&quot;/&gt;&lt;property id=&quot;20300&quot; value=&quot;Slide 3 - &amp;quot;[sample title]&amp;#x0D;&amp;#x0A;Some definitions: Health&amp;quot;&quot;/&gt;&lt;property id=&quot;20307&quot; value=&quot;258&quot;/&gt;&lt;/object&gt;&lt;object type=&quot;3&quot; unique_id=&quot;10007&quot;&gt;&lt;property id=&quot;20148&quot; value=&quot;5&quot;/&gt;&lt;property id=&quot;20300&quot; value=&quot;Slide 4&quot;/&gt;&lt;property id=&quot;20307&quot; value=&quot;269&quot;/&gt;&lt;/object&gt;&lt;object type=&quot;3&quot; unique_id=&quot;10008&quot;&gt;&lt;property id=&quot;20148&quot; value=&quot;5&quot;/&gt;&lt;property id=&quot;20300&quot; value=&quot;Slide 5&quot;/&gt;&lt;property id=&quot;20307&quot; value=&quot;261&quot;/&gt;&lt;/object&gt;&lt;object type=&quot;3&quot; unique_id=&quot;10009&quot;&gt;&lt;property id=&quot;20148&quot; value=&quot;5&quot;/&gt;&lt;property id=&quot;20300&quot; value=&quot;Slide 6 - &amp;quot;Sample full picture slide&amp;quot;&quot;/&gt;&lt;property id=&quot;20307&quot; value=&quot;266&quot;/&gt;&lt;/object&gt;&lt;object type=&quot;3&quot; unique_id=&quot;10010&quot;&gt;&lt;property id=&quot;20148&quot; value=&quot;5&quot;/&gt;&lt;property id=&quot;20300&quot; value=&quot;Slide 7 - &amp;quot;Sample Table Slide&amp;quot;&quot;/&gt;&lt;property id=&quot;20307&quot; value=&quot;262&quot;/&gt;&lt;/object&gt;&lt;object type=&quot;3&quot; unique_id=&quot;10011&quot;&gt;&lt;property id=&quot;20148&quot; value=&quot;5&quot;/&gt;&lt;property id=&quot;20300&quot; value=&quot;Slide 8 - &amp;quot;Sample Chart Slide&amp;quot;&quot;/&gt;&lt;property id=&quot;20307&quot; value=&quot;263&quot;/&gt;&lt;/object&gt;&lt;object type=&quot;3&quot; unique_id=&quot;10012&quot;&gt;&lt;property id=&quot;20148&quot; value=&quot;5&quot;/&gt;&lt;property id=&quot;20300&quot; value=&quot;Slide 9 - &amp;quot;Unit Title&amp;#x0D;&amp;#x0A;Summary – Lecture a&amp;#x0D;&amp;#x0A;[use Unit Summary slide for final .ppt]&amp;quot;&quot;/&gt;&lt;property id=&quot;20307&quot; value=&quot;264&quot;/&gt;&lt;/object&gt;&lt;object type=&quot;3&quot; unique_id=&quot;10013&quot;&gt;&lt;property id=&quot;20148&quot; value=&quot;5&quot;/&gt;&lt;property id=&quot;20300&quot; value=&quot;Slide 10 - &amp;quot;Unit Title&amp;#x0D;&amp;#x0A;Summary &amp;#x0D;&amp;#x0A;[for FINAL lecture of a unit ONLY]&amp;quot;&quot;/&gt;&lt;property id=&quot;20307&quot; value=&quot;270&quot;/&gt;&lt;/object&gt;&lt;object type=&quot;3&quot; unique_id=&quot;10014&quot;&gt;&lt;property id=&quot;20148&quot; value=&quot;5&quot;/&gt;&lt;property id=&quot;20300&quot; value=&quot;Slide 11 - &amp;quot;Unit Title&amp;#x0D;&amp;#x0A;References – Lecture a&amp;quot;&quot;/&gt;&lt;property id=&quot;20307&quot; value=&quot;267&quot;/&gt;&lt;/object&gt;&lt;object type=&quot;3&quot; unique_id=&quot;10015&quot;&gt;&lt;property id=&quot;20148&quot; value=&quot;5&quot;/&gt;&lt;property id=&quot;20300&quot; value=&quot;Slide 12 - &amp;quot;Unit Title&amp;#x0D;&amp;#x0A;References – Lecture a (alternate)&amp;quot;&quot;/&gt;&lt;property id=&quot;20307&quot; value=&quot;271&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NC_2016">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NC_2016" id="{61D590DA-E310-4FCB-9A21-BF35F14D89BA}" vid="{7DBC0D29-A5EF-456E-9403-E33AF68492E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ONC_2016</Template>
  <TotalTime>1256</TotalTime>
  <Words>3667</Words>
  <Application>Microsoft Office PowerPoint</Application>
  <PresentationFormat>On-screen Show (4:3)</PresentationFormat>
  <Paragraphs>341</Paragraphs>
  <Slides>32</Slides>
  <Notes>32</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ONC_2016</vt:lpstr>
      <vt:lpstr>Networking and Health Information Exchange</vt:lpstr>
      <vt:lpstr>Supporting Standards for EHR Applications Learning Objectives</vt:lpstr>
      <vt:lpstr>Infobutton</vt:lpstr>
      <vt:lpstr>Infobutton Manager</vt:lpstr>
      <vt:lpstr>Information Resources</vt:lpstr>
      <vt:lpstr>HL7 Infobutton Standard</vt:lpstr>
      <vt:lpstr>Example of InfoButton</vt:lpstr>
      <vt:lpstr>Example of InfoButton, 2</vt:lpstr>
      <vt:lpstr>Example of InfoButton, 3</vt:lpstr>
      <vt:lpstr>Disease Management</vt:lpstr>
      <vt:lpstr>Example of Disease Management System</vt:lpstr>
      <vt:lpstr>Order Entry Standards</vt:lpstr>
      <vt:lpstr>Pseudo-code</vt:lpstr>
      <vt:lpstr>Vanderbilt CPOE Example 1</vt:lpstr>
      <vt:lpstr>Vanderbilt CPOE Example 2</vt:lpstr>
      <vt:lpstr>CARE - Regenstrief</vt:lpstr>
      <vt:lpstr>Calculation of Framingham Risk </vt:lpstr>
      <vt:lpstr>Framingham Heart Study</vt:lpstr>
      <vt:lpstr>Create the Decision Tree</vt:lpstr>
      <vt:lpstr>Simple Decision Tree</vt:lpstr>
      <vt:lpstr>Standard gamble</vt:lpstr>
      <vt:lpstr>What is Evidence-based Practice?</vt:lpstr>
      <vt:lpstr>PEPID – Clinical Guidelines</vt:lpstr>
      <vt:lpstr>Cochrane Database of Systematic Reviews</vt:lpstr>
      <vt:lpstr>WebCIS Instrument, Currie et al.</vt:lpstr>
      <vt:lpstr>Risk Assessment Toolkit</vt:lpstr>
      <vt:lpstr>Cancer Risk - Diet </vt:lpstr>
      <vt:lpstr>Risks for Developing Colon Cancer</vt:lpstr>
      <vt:lpstr>Supporting Standards for EHR Applications Summary – Lecture c</vt:lpstr>
      <vt:lpstr>Supporting Standards for EHR Applications References – Lecture c</vt:lpstr>
      <vt:lpstr>Supporting Standards for EHR Applications References – Lecture c 2</vt:lpstr>
      <vt:lpstr>Supporting Standards for EHR Applications Lecture c</vt:lpstr>
    </vt:vector>
  </TitlesOfParts>
  <Company>Office of the National Coordinator for Health Information Technology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c, Component 9, Unit 7</dc:title>
  <dc:subject>Networking and Health Information Exchange</dc:subject>
  <dc:creator>U.S. Department of Health and Human Services, The Office of the National Coordinator for Health Information Technology</dc:creator>
  <cp:keywords>Health IT, Health IT Curriculum, Computer Science</cp:keywords>
  <cp:lastModifiedBy>admin</cp:lastModifiedBy>
  <cp:revision>18</cp:revision>
  <dcterms:created xsi:type="dcterms:W3CDTF">2011-10-13T19:09:01Z</dcterms:created>
  <dcterms:modified xsi:type="dcterms:W3CDTF">2017-07-14T19:18:56Z</dcterms:modified>
  <cp:category>HIT Workforce Curriculum</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ies>
</file>