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2.xml" ContentType="application/vnd.openxmlformats-officedocument.presentationml.tags+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20" r:id="rId1"/>
  </p:sldMasterIdLst>
  <p:notesMasterIdLst>
    <p:notesMasterId r:id="rId30"/>
  </p:notesMasterIdLst>
  <p:handoutMasterIdLst>
    <p:handoutMasterId r:id="rId31"/>
  </p:handoutMasterIdLst>
  <p:sldIdLst>
    <p:sldId id="256" r:id="rId2"/>
    <p:sldId id="297" r:id="rId3"/>
    <p:sldId id="258" r:id="rId4"/>
    <p:sldId id="273" r:id="rId5"/>
    <p:sldId id="274" r:id="rId6"/>
    <p:sldId id="275" r:id="rId7"/>
    <p:sldId id="276" r:id="rId8"/>
    <p:sldId id="277" r:id="rId9"/>
    <p:sldId id="278" r:id="rId10"/>
    <p:sldId id="279" r:id="rId11"/>
    <p:sldId id="299" r:id="rId12"/>
    <p:sldId id="281" r:id="rId13"/>
    <p:sldId id="282" r:id="rId14"/>
    <p:sldId id="283" r:id="rId15"/>
    <p:sldId id="284" r:id="rId16"/>
    <p:sldId id="285" r:id="rId17"/>
    <p:sldId id="286" r:id="rId18"/>
    <p:sldId id="287" r:id="rId19"/>
    <p:sldId id="272" r:id="rId20"/>
    <p:sldId id="269" r:id="rId21"/>
    <p:sldId id="261" r:id="rId22"/>
    <p:sldId id="293" r:id="rId23"/>
    <p:sldId id="294" r:id="rId24"/>
    <p:sldId id="295" r:id="rId25"/>
    <p:sldId id="296" r:id="rId26"/>
    <p:sldId id="264" r:id="rId27"/>
    <p:sldId id="267" r:id="rId28"/>
    <p:sldId id="300" r:id="rId29"/>
  </p:sldIdLst>
  <p:sldSz cx="9144000" cy="6858000" type="screen4x3"/>
  <p:notesSz cx="9144000" cy="68580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78341" autoAdjust="0"/>
  </p:normalViewPr>
  <p:slideViewPr>
    <p:cSldViewPr>
      <p:cViewPr>
        <p:scale>
          <a:sx n="100" d="100"/>
          <a:sy n="100" d="100"/>
        </p:scale>
        <p:origin x="706" y="2026"/>
      </p:cViewPr>
      <p:guideLst>
        <p:guide orient="horz" pos="2160"/>
        <p:guide pos="2880"/>
      </p:guideLst>
    </p:cSldViewPr>
  </p:slideViewPr>
  <p:outlineViewPr>
    <p:cViewPr>
      <p:scale>
        <a:sx n="33" d="100"/>
        <a:sy n="33" d="100"/>
      </p:scale>
      <p:origin x="0" y="2116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1EDA3BE1-289E-42CA-9B9C-2AD82E42A2BC}" type="datetimeFigureOut">
              <a:rPr lang="en-US"/>
              <a:pPr>
                <a:defRPr/>
              </a:pPr>
              <a:t>7/14/2017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8528D52B-D8C1-40FD-9CD6-1DE028463F47}" type="slidenum">
              <a:rPr lang="en-US" altLang="en-US"/>
              <a:pPr/>
              <a:t>‹#›</a:t>
            </a:fld>
            <a:endParaRPr lang="en-US" altLang="en-US"/>
          </a:p>
        </p:txBody>
      </p:sp>
    </p:spTree>
    <p:extLst>
      <p:ext uri="{BB962C8B-B14F-4D97-AF65-F5344CB8AC3E}">
        <p14:creationId xmlns:p14="http://schemas.microsoft.com/office/powerpoint/2010/main" val="1123197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97FE8835-4696-4DE1-8915-932145E220BD}" type="datetimeFigureOut">
              <a:rPr lang="en-US"/>
              <a:pPr>
                <a:defRPr/>
              </a:pPr>
              <a:t>7/14/2017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89CEC7F2-45F2-43C1-B91C-F0A923E349B5}" type="slidenum">
              <a:rPr lang="en-US" altLang="en-US"/>
              <a:pPr/>
              <a:t>‹#›</a:t>
            </a:fld>
            <a:endParaRPr lang="en-US" altLang="en-US"/>
          </a:p>
        </p:txBody>
      </p:sp>
    </p:spTree>
    <p:extLst>
      <p:ext uri="{BB962C8B-B14F-4D97-AF65-F5344CB8AC3E}">
        <p14:creationId xmlns:p14="http://schemas.microsoft.com/office/powerpoint/2010/main" val="11081208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Networking and Health Information Exchange, Supporting Standards for EHR Application</a:t>
            </a:r>
            <a:r>
              <a:rPr lang="en-US" altLang="en-US" dirty="0" smtClean="0"/>
              <a:t>.  This is Lecture </a:t>
            </a:r>
            <a:r>
              <a:rPr lang="en-US" altLang="en-US" b="1" dirty="0" smtClean="0"/>
              <a:t>b</a:t>
            </a:r>
            <a:r>
              <a:rPr lang="en-US" altLang="en-US" dirty="0" smtClean="0"/>
              <a:t>.  </a:t>
            </a:r>
          </a:p>
          <a:p>
            <a:pPr eaLnBrk="1" hangingPunct="1">
              <a:spcBef>
                <a:spcPct val="0"/>
              </a:spcBef>
            </a:pPr>
            <a:endParaRPr lang="en-US" altLang="en-US" dirty="0" smtClean="0"/>
          </a:p>
          <a:p>
            <a:r>
              <a:rPr lang="en-US" altLang="en-US" dirty="0" smtClean="0"/>
              <a:t>Unit 7 covers “Supporting Standards for EHR Application” about the additional standards that are available to support interoperability across different applications that relate to or are interactive with the Electronic Health Record.</a:t>
            </a:r>
          </a:p>
          <a:p>
            <a:endParaRPr lang="en-US" altLang="en-US" dirty="0" smtClean="0"/>
          </a:p>
          <a:p>
            <a:r>
              <a:rPr lang="en-US" altLang="en-US" dirty="0" smtClean="0"/>
              <a:t>Lecture</a:t>
            </a:r>
            <a:r>
              <a:rPr lang="en-US" altLang="en-US" baseline="0" dirty="0" smtClean="0"/>
              <a:t> </a:t>
            </a:r>
            <a:r>
              <a:rPr lang="en-US" altLang="en-US" b="1" dirty="0" smtClean="0"/>
              <a:t>b</a:t>
            </a:r>
            <a:r>
              <a:rPr lang="en-US" altLang="en-US" dirty="0" smtClean="0"/>
              <a:t>, looks at several guideline standards, but will focus on the HL7 Guideline Interchange Format (GLIF) standard and the ASTM Guideline Elements Model (GEM) standard.  We also will have a brief introduction to GELLO – an object-oriented expression language for clinical decision support.  The discussion on GLIF is included only for illustrative purposes. It is in very limited use, and it is being replaced by guidelines written in GELLO.</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A3DBEB-FB83-4196-B0AD-0D6640EDD885}" type="slidenum">
              <a:rPr lang="en-US" altLang="en-US"/>
              <a:pPr eaLnBrk="1" hangingPunct="1"/>
              <a:t>1</a:t>
            </a:fld>
            <a:endParaRPr lang="en-US" altLang="en-US"/>
          </a:p>
        </p:txBody>
      </p:sp>
    </p:spTree>
    <p:extLst>
      <p:ext uri="{BB962C8B-B14F-4D97-AF65-F5344CB8AC3E}">
        <p14:creationId xmlns:p14="http://schemas.microsoft.com/office/powerpoint/2010/main" val="2106872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One workable approach for the use of guidelines in mapping guideline data requirements to the local setting is through the use of a virtual medical record (vMR).  In this case, data is extracted from the local system and placed in a virtual record in the data position defined by the guideline.  The guideline can now function interoperably with any system.  This process divorces the data requirements and the logic from the local environment.  The output can go through a similar procedure, where the output from the guideline is mapped into the local terminology.  There is, however, the risk of the loss of information.  HL7 has a group developing standards for this approach (vMR).</a:t>
            </a:r>
          </a:p>
          <a:p>
            <a:endParaRPr lang="en-US" altLang="en-US" smtClean="0"/>
          </a:p>
          <a:p>
            <a:r>
              <a:rPr lang="en-US" altLang="en-US" smtClean="0"/>
              <a:t>The success of guideline use depends on how effectively the use of the guideline is integrated into the workflow.  If the guideline is perceived to take additional time, or require a disruptive action on the part of the provider, the guideline is likely to be unused.</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E3C2FF-2648-43E8-AFDE-F41E4FC21F78}" type="slidenum">
              <a:rPr lang="en-US" altLang="en-US"/>
              <a:pPr eaLnBrk="1" hangingPunct="1"/>
              <a:t>10</a:t>
            </a:fld>
            <a:endParaRPr lang="en-US" altLang="en-US"/>
          </a:p>
        </p:txBody>
      </p:sp>
    </p:spTree>
    <p:extLst>
      <p:ext uri="{BB962C8B-B14F-4D97-AF65-F5344CB8AC3E}">
        <p14:creationId xmlns:p14="http://schemas.microsoft.com/office/powerpoint/2010/main" val="399742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National Guideline Clearinghouse (NGC), sponsored by AHRQ, makes available a number of guidelines to providers at no cost.  As of 2016, the NGC contained over 11,000 individual guidelines.  Guidelines are indexed by a number of parameters including category, disease, creating group, and others. This web site is one of the best resources for obtaining clinical guidelines.</a:t>
            </a:r>
          </a:p>
          <a:p>
            <a:endParaRPr lang="en-US" altLang="en-US" dirty="0" smtClean="0"/>
          </a:p>
          <a:p>
            <a:endParaRPr lang="en-US" altLang="en-US" dirty="0"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8C1A6A-338D-406E-80AB-9EB02BA1B850}" type="slidenum">
              <a:rPr lang="en-US" altLang="en-US"/>
              <a:pPr eaLnBrk="1" hangingPunct="1"/>
              <a:t>11</a:t>
            </a:fld>
            <a:endParaRPr lang="en-US" altLang="en-US"/>
          </a:p>
        </p:txBody>
      </p:sp>
    </p:spTree>
    <p:extLst>
      <p:ext uri="{BB962C8B-B14F-4D97-AF65-F5344CB8AC3E}">
        <p14:creationId xmlns:p14="http://schemas.microsoft.com/office/powerpoint/2010/main" val="1479507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slide shows a list of common guideline representation models.  We will discuss the first three in detail (Arden Syntax, GLIF and GEM).</a:t>
            </a:r>
          </a:p>
          <a:p>
            <a:endParaRPr lang="en-US" altLang="en-US" smtClean="0"/>
          </a:p>
          <a:p>
            <a:r>
              <a:rPr lang="en-US" altLang="en-US" smtClean="0"/>
              <a:t>DILEMMA represents guidelines as a set of protocols within which actions are encoded. </a:t>
            </a:r>
          </a:p>
          <a:p>
            <a:r>
              <a:rPr lang="en-US" altLang="en-US" smtClean="0"/>
              <a:t>EON uses activities, actions and provides advice as a patient scenario and discusses activity states.  </a:t>
            </a:r>
          </a:p>
          <a:p>
            <a:r>
              <a:rPr lang="en-US" altLang="en-US" smtClean="0"/>
              <a:t>PROforma uses an enquiry action for information collection.  </a:t>
            </a:r>
          </a:p>
          <a:p>
            <a:r>
              <a:rPr lang="en-US" altLang="en-US" smtClean="0"/>
              <a:t>Asbru uses a similar approach to DILEMMA.</a:t>
            </a:r>
          </a:p>
          <a:p>
            <a:r>
              <a:rPr lang="en-US" altLang="en-US" smtClean="0"/>
              <a:t>GUIDE has a wait action as its knowledge representation is in the form of Petri nets.</a:t>
            </a:r>
          </a:p>
          <a:p>
            <a:r>
              <a:rPr lang="en-US" altLang="en-US" smtClean="0"/>
              <a:t>PRODIGY uses a similar approach to EON.</a:t>
            </a:r>
          </a:p>
          <a:p>
            <a:endParaRPr lang="en-US" altLang="en-US" smtClean="0"/>
          </a:p>
          <a:p>
            <a:r>
              <a:rPr lang="en-US" altLang="en-US" smtClean="0"/>
              <a:t>EON and GLIF use decision steps; PROforma, GUIDE and PRODOGY use decisions; Arden uses logic slots; DILEMMA uses state transition; and Asbru uses condition- preference as the decision-making process.</a:t>
            </a:r>
          </a:p>
          <a:p>
            <a:endParaRPr lang="en-US" altLang="en-US" smtClean="0"/>
          </a:p>
          <a:p>
            <a:r>
              <a:rPr lang="en-US" altLang="en-US" smtClean="0"/>
              <a:t>However, none of these guideline executable models have come into widespread use.</a:t>
            </a:r>
          </a:p>
          <a:p>
            <a:endParaRPr lang="en-US" altLang="en-US"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981841-47A8-4E43-B356-AE5C4EF17FBF}" type="slidenum">
              <a:rPr lang="en-US" altLang="en-US"/>
              <a:pPr eaLnBrk="1" hangingPunct="1"/>
              <a:t>12</a:t>
            </a:fld>
            <a:endParaRPr lang="en-US" altLang="en-US"/>
          </a:p>
        </p:txBody>
      </p:sp>
    </p:spTree>
    <p:extLst>
      <p:ext uri="{BB962C8B-B14F-4D97-AF65-F5344CB8AC3E}">
        <p14:creationId xmlns:p14="http://schemas.microsoft.com/office/powerpoint/2010/main" val="211571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One of the most popular representation models for guidelines is GLIF, developed by Dr. Bob Greenes and colleagues. GLIF is a format for sharing clinical guidelines independent of platforms and systems.  It is based on an object-oriented logical model of concepts, and uses XML syntax.  It is an executable model.  GLIF serves only as a model today.  Further development has been discontinued.</a:t>
            </a:r>
          </a:p>
          <a:p>
            <a:endParaRPr lang="en-US" altLang="en-US" smtClean="0"/>
          </a:p>
          <a:p>
            <a:r>
              <a:rPr lang="en-US" altLang="en-US" smtClean="0"/>
              <a:t>Attempts to promote GLIF as a guideline executable standard failed because of the inability to get agreement among several models.  The HL7 Clinical Decision Support Work Group decided to focus on GL modeling elements, such as the expression language (GELLO); the data model which is the origin of the virtual medical record (vMR) project; and possibly a workflow description formalism (which never generated a project), that all GL models could use, rather than the GL model itself.</a:t>
            </a:r>
          </a:p>
          <a:p>
            <a:endParaRPr lang="en-US" altLang="en-US" smtClean="0"/>
          </a:p>
          <a:p>
            <a:r>
              <a:rPr lang="en-US" altLang="en-US" smtClean="0"/>
              <a:t>There was also a lot of time spent on narrative GL markup models like GEM, but none of these were expected to lead to GL execution models.  Also, many of the CDS WG came to recognize that it would be very rare indeed that a GL execution model would ever be used in practice, except for strict clinical protocol situations - but rather that a GL would be executed in terms of components like single-step rules, order sets, etc. That is, it would be decomposed rather than run as is.  </a:t>
            </a:r>
          </a:p>
          <a:p>
            <a:endParaRPr lang="en-US" altLang="en-US" smtClean="0"/>
          </a:p>
          <a:p>
            <a:r>
              <a:rPr lang="en-US" altLang="en-US" smtClean="0"/>
              <a:t>Because of all these factors, interest in an executable GL model waned.  It seems unlikely that this activity will be sustained. This model is included in the discussion, however, to illustrate the kinds of things these standards must address.</a:t>
            </a:r>
          </a:p>
          <a:p>
            <a:endParaRPr lang="en-US" altLang="en-US"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E5447A-35C1-4E24-8C03-F85C5BBF696D}" type="slidenum">
              <a:rPr lang="en-US" altLang="en-US"/>
              <a:pPr eaLnBrk="1" hangingPunct="1"/>
              <a:t>13</a:t>
            </a:fld>
            <a:endParaRPr lang="en-US" altLang="en-US"/>
          </a:p>
        </p:txBody>
      </p:sp>
    </p:spTree>
    <p:extLst>
      <p:ext uri="{BB962C8B-B14F-4D97-AF65-F5344CB8AC3E}">
        <p14:creationId xmlns:p14="http://schemas.microsoft.com/office/powerpoint/2010/main" val="976885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GLIF model, similar to Arden Syntax, identifies the title of the guideline and the author.  Also similar to Arden Syntax, the model includes decision steps, action steps, branch steps, synchronization steps, and a patient sleep step.</a:t>
            </a:r>
          </a:p>
          <a:p>
            <a:endParaRPr lang="en-US" altLang="en-US"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08726D-BB2D-4FA5-A6E0-BC8E32893D05}" type="slidenum">
              <a:rPr lang="en-US" altLang="en-US"/>
              <a:pPr eaLnBrk="1" hangingPunct="1"/>
              <a:t>14</a:t>
            </a:fld>
            <a:endParaRPr lang="en-US" altLang="en-US"/>
          </a:p>
        </p:txBody>
      </p:sp>
    </p:spTree>
    <p:extLst>
      <p:ext uri="{BB962C8B-B14F-4D97-AF65-F5344CB8AC3E}">
        <p14:creationId xmlns:p14="http://schemas.microsoft.com/office/powerpoint/2010/main" val="3865916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By now, what these terms mean should be obvious.</a:t>
            </a:r>
          </a:p>
          <a:p>
            <a:endParaRPr lang="en-US" altLang="en-US" smtClean="0"/>
          </a:p>
          <a:p>
            <a:r>
              <a:rPr lang="en-US" altLang="en-US" smtClean="0"/>
              <a:t>An action step might be to order a lab test or to prescribe a medication.</a:t>
            </a:r>
          </a:p>
          <a:p>
            <a:endParaRPr lang="en-US" altLang="en-US" smtClean="0"/>
          </a:p>
          <a:p>
            <a:r>
              <a:rPr lang="en-US" altLang="en-US" smtClean="0"/>
              <a:t>A decision step is a conditional or decision point in which the flow branches depending on the result of a condition . If the patient has pain, then action.</a:t>
            </a:r>
          </a:p>
          <a:p>
            <a:endParaRPr lang="en-US" altLang="en-US" smtClean="0"/>
          </a:p>
          <a:p>
            <a:r>
              <a:rPr lang="en-US" altLang="en-US" smtClean="0"/>
              <a:t>Branch steps permit changing flow depending on decision logic. Synchronization steps permit arresting action until a step is complete; for example the entry of the result of a lab test and patient-state sleep provides for a continuation of the guidelines over a period of time, including multiple encounters.  Patient-state sleep characterizes the patient’s clinical state.</a:t>
            </a:r>
          </a:p>
          <a:p>
            <a:endParaRPr lang="en-US" altLang="en-US"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F5309D-8404-4EE7-A6CF-4B1F86668636}" type="slidenum">
              <a:rPr lang="en-US" altLang="en-US"/>
              <a:pPr eaLnBrk="1" hangingPunct="1"/>
              <a:t>15</a:t>
            </a:fld>
            <a:endParaRPr lang="en-US" altLang="en-US"/>
          </a:p>
        </p:txBody>
      </p:sp>
    </p:spTree>
    <p:extLst>
      <p:ext uri="{BB962C8B-B14F-4D97-AF65-F5344CB8AC3E}">
        <p14:creationId xmlns:p14="http://schemas.microsoft.com/office/powerpoint/2010/main" val="18035902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GLIF provides three representation states.</a:t>
            </a:r>
          </a:p>
          <a:p>
            <a:endParaRPr lang="en-US" altLang="en-US" smtClean="0"/>
          </a:p>
          <a:p>
            <a:r>
              <a:rPr lang="en-US" altLang="en-US" smtClean="0"/>
              <a:t>The 1</a:t>
            </a:r>
            <a:r>
              <a:rPr lang="en-US" altLang="en-US" baseline="30000" smtClean="0"/>
              <a:t>st</a:t>
            </a:r>
            <a:r>
              <a:rPr lang="en-US" altLang="en-US" smtClean="0"/>
              <a:t> is from the perspective of the author or viewer of the guideline: the conceptual flow of decisions and actions.  This view meets the condition of explaining the logic of the guideline, and aids in human understanding.</a:t>
            </a:r>
          </a:p>
          <a:p>
            <a:endParaRPr lang="en-US" altLang="en-US" smtClean="0"/>
          </a:p>
          <a:p>
            <a:r>
              <a:rPr lang="en-US" altLang="en-US" smtClean="0"/>
              <a:t>The 2</a:t>
            </a:r>
            <a:r>
              <a:rPr lang="en-US" altLang="en-US" baseline="30000" smtClean="0"/>
              <a:t>nd</a:t>
            </a:r>
            <a:r>
              <a:rPr lang="en-US" altLang="en-US" smtClean="0"/>
              <a:t> is the abstract machine representation: The computer executable form in which correctness can be analyzed.</a:t>
            </a:r>
          </a:p>
          <a:p>
            <a:endParaRPr lang="en-US" altLang="en-US" smtClean="0"/>
          </a:p>
          <a:p>
            <a:r>
              <a:rPr lang="en-US" altLang="en-US" smtClean="0"/>
              <a:t>The 3</a:t>
            </a:r>
            <a:r>
              <a:rPr lang="en-US" altLang="en-US" baseline="30000" smtClean="0"/>
              <a:t>rd</a:t>
            </a:r>
            <a:r>
              <a:rPr lang="en-US" altLang="en-US" smtClean="0"/>
              <a:t> level is the integration of the guideline into the workflow environment.</a:t>
            </a:r>
          </a:p>
          <a:p>
            <a:endParaRPr lang="en-US" altLang="en-US"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AFDC1F-2FDF-49B1-B216-6F800B5D4FCB}" type="slidenum">
              <a:rPr lang="en-US" altLang="en-US"/>
              <a:pPr eaLnBrk="1" hangingPunct="1"/>
              <a:t>16</a:t>
            </a:fld>
            <a:endParaRPr lang="en-US" altLang="en-US"/>
          </a:p>
        </p:txBody>
      </p:sp>
    </p:spTree>
    <p:extLst>
      <p:ext uri="{BB962C8B-B14F-4D97-AF65-F5344CB8AC3E}">
        <p14:creationId xmlns:p14="http://schemas.microsoft.com/office/powerpoint/2010/main" val="2934984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abstract machine representation is similar to that of the Arden Syntax.  The logical expressions and actions are based on defined steps based on medical ontology.  The guideline defines values, constraints and time lines.  The guideline can be interpreted and analyzed for correctness.  Tools provide syntax checking, type and range checking of data elements.</a:t>
            </a:r>
          </a:p>
          <a:p>
            <a:endParaRPr lang="en-US" altLang="en-US" smtClean="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A8EB0F-90EB-4E16-9848-BB838FF59E3E}" type="slidenum">
              <a:rPr lang="en-US" altLang="en-US"/>
              <a:pPr eaLnBrk="1" hangingPunct="1"/>
              <a:t>17</a:t>
            </a:fld>
            <a:endParaRPr lang="en-US" altLang="en-US"/>
          </a:p>
        </p:txBody>
      </p:sp>
    </p:spTree>
    <p:extLst>
      <p:ext uri="{BB962C8B-B14F-4D97-AF65-F5344CB8AC3E}">
        <p14:creationId xmlns:p14="http://schemas.microsoft.com/office/powerpoint/2010/main" val="16612437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Guideline Elements Model, or GEM, was developed at Yale University, Center for Medical Informatics,  by Dr. Rick Shiffman.  It is now an ASTM standard and has continued to be developed.  It uses a hierarchical data structure to organize the heterogeneous information contained in practice guidelines and uses an XML editor designed specifically for guideline markup.  The XML editor is cleverly named the GEM cutter.</a:t>
            </a:r>
          </a:p>
          <a:p>
            <a:endParaRPr lang="en-US" altLang="en-US" smtClean="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F8171D-547D-4257-80DE-A14E3ED040B2}" type="slidenum">
              <a:rPr lang="en-US" altLang="en-US"/>
              <a:pPr eaLnBrk="1" hangingPunct="1"/>
              <a:t>18</a:t>
            </a:fld>
            <a:endParaRPr lang="en-US" altLang="en-US"/>
          </a:p>
        </p:txBody>
      </p:sp>
    </p:spTree>
    <p:extLst>
      <p:ext uri="{BB962C8B-B14F-4D97-AF65-F5344CB8AC3E}">
        <p14:creationId xmlns:p14="http://schemas.microsoft.com/office/powerpoint/2010/main" val="21349484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slide shows the hierarchical structure of GEM.  </a:t>
            </a:r>
          </a:p>
          <a:p>
            <a:endParaRPr lang="en-US" altLang="en-US" smtClean="0"/>
          </a:p>
          <a:p>
            <a:r>
              <a:rPr lang="en-US" altLang="en-US" smtClean="0"/>
              <a:t>Logically, it uses defined data elements, conditional logic, decision variables, and logical constructs with resulting actions.  The overall structure defines data terms and decision algorithms.  Details of GEM are available from ASTM including data element definitions used in the guidelines (available as a pdf).</a:t>
            </a:r>
          </a:p>
          <a:p>
            <a:endParaRPr lang="en-US" altLang="en-US" smtClean="0"/>
          </a:p>
          <a:p>
            <a:r>
              <a:rPr lang="en-US" altLang="en-US" smtClean="0"/>
              <a:t>GEM is defined as a Document Type Definition (DTD). A Document Type Definition defines the legal building blocks of an XML document. It defines the document structure, with a list of legal elements and attributes.</a:t>
            </a:r>
          </a:p>
          <a:p>
            <a:endParaRPr lang="en-US" altLang="en-US" smtClean="0"/>
          </a:p>
          <a:p>
            <a:r>
              <a:rPr lang="en-US" altLang="en-US" smtClean="0"/>
              <a:t>A DTD can be declared inline inside an XML document, or as an external reference.</a:t>
            </a:r>
          </a:p>
          <a:p>
            <a:endParaRPr lang="en-US" altLang="en-US"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AAA3AB-C750-411C-8978-D662AE265EC5}" type="slidenum">
              <a:rPr lang="en-US" altLang="en-US"/>
              <a:pPr eaLnBrk="1" hangingPunct="1"/>
              <a:t>19</a:t>
            </a:fld>
            <a:endParaRPr lang="en-US" altLang="en-US"/>
          </a:p>
        </p:txBody>
      </p:sp>
    </p:spTree>
    <p:extLst>
      <p:ext uri="{BB962C8B-B14F-4D97-AF65-F5344CB8AC3E}">
        <p14:creationId xmlns:p14="http://schemas.microsoft.com/office/powerpoint/2010/main" val="2925606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smtClean="0"/>
              <a:t>The Objectives for lecture </a:t>
            </a:r>
            <a:r>
              <a:rPr lang="en-US" b="1" dirty="0" smtClean="0"/>
              <a:t>b</a:t>
            </a:r>
            <a:r>
              <a:rPr lang="en-US" dirty="0" smtClean="0"/>
              <a:t> of </a:t>
            </a:r>
            <a:r>
              <a:rPr lang="en-US" b="1" dirty="0" smtClean="0"/>
              <a:t>Supporting Standards for EHR Application</a:t>
            </a:r>
            <a:r>
              <a:rPr lang="en-US" dirty="0" smtClean="0"/>
              <a:t>, are to:</a:t>
            </a:r>
          </a:p>
          <a:p>
            <a:pPr eaLnBrk="1" hangingPunct="1">
              <a:spcBef>
                <a:spcPct val="0"/>
              </a:spcBef>
              <a:defRPr/>
            </a:pPr>
            <a:endParaRPr lang="en-US" dirty="0" smtClean="0"/>
          </a:p>
          <a:p>
            <a:pPr marL="347472" lvl="1" indent="-347472" eaLnBrk="1" hangingPunct="1">
              <a:spcBef>
                <a:spcPts val="0"/>
              </a:spcBef>
              <a:buFont typeface="Arial" pitchFamily="34" charset="0"/>
              <a:buChar char="•"/>
              <a:defRPr/>
            </a:pPr>
            <a:r>
              <a:rPr lang="en-US" dirty="0" smtClean="0"/>
              <a:t>Understand standards for clinical guidelines,</a:t>
            </a:r>
          </a:p>
          <a:p>
            <a:pPr marL="347472" lvl="1" indent="-347472" eaLnBrk="1" hangingPunct="1">
              <a:spcBef>
                <a:spcPts val="0"/>
              </a:spcBef>
              <a:buFont typeface="Arial" pitchFamily="34" charset="0"/>
              <a:buChar char="•"/>
              <a:defRPr/>
            </a:pPr>
            <a:r>
              <a:rPr lang="en-US" dirty="0" smtClean="0"/>
              <a:t>Understand object-oriented expression language for clinical decision support – GELLO,</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CB786B-769A-4C1F-BF1C-874BD7F42156}" type="slidenum">
              <a:rPr lang="en-US" altLang="en-US"/>
              <a:pPr eaLnBrk="1" hangingPunct="1"/>
              <a:t>2</a:t>
            </a:fld>
            <a:endParaRPr lang="en-US" altLang="en-US"/>
          </a:p>
        </p:txBody>
      </p:sp>
    </p:spTree>
    <p:extLst>
      <p:ext uri="{BB962C8B-B14F-4D97-AF65-F5344CB8AC3E}">
        <p14:creationId xmlns:p14="http://schemas.microsoft.com/office/powerpoint/2010/main" val="29110494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GELLO is a class-based, object-oriented (OO) language that is built on existing standards. GELLO expression language is based on the Object Constraint Language (OCL), developed by the Object Management Group. Relevant components of OCL have been selected and integrated into GELLO to provide a suitable framework for manipulation of clinical data for decision support in health care.</a:t>
            </a:r>
          </a:p>
          <a:p>
            <a:endParaRPr lang="en-US" altLang="en-US" smtClean="0"/>
          </a:p>
          <a:p>
            <a:r>
              <a:rPr lang="en-US" altLang="en-US" smtClean="0"/>
              <a:t>The GELLO language can be used to:</a:t>
            </a:r>
          </a:p>
          <a:p>
            <a:pPr marL="639763" lvl="1" indent="-174625">
              <a:buFontTx/>
              <a:buChar char="•"/>
            </a:pPr>
            <a:r>
              <a:rPr lang="en-US" altLang="en-US" smtClean="0"/>
              <a:t>Build up expressions to extract and manipulate data from medical records.</a:t>
            </a:r>
          </a:p>
          <a:p>
            <a:pPr marL="639763" lvl="1" indent="-174625">
              <a:buFontTx/>
              <a:buChar char="•"/>
            </a:pPr>
            <a:r>
              <a:rPr lang="en-US" altLang="en-US" smtClean="0"/>
              <a:t>Construct decision criteria by building up expressions to reason about particular data features or values. These criteria can be used in decision-support knowledge bases such as those designed to provide alerts and reminders, guidelines, or other decision rules.</a:t>
            </a:r>
          </a:p>
          <a:p>
            <a:pPr marL="639763" lvl="1" indent="-174625">
              <a:buFontTx/>
              <a:buChar char="•"/>
            </a:pPr>
            <a:r>
              <a:rPr lang="en-US" altLang="en-US" smtClean="0"/>
              <a:t>Create expressions, formulae, etc. for other applications.</a:t>
            </a:r>
          </a:p>
          <a:p>
            <a:endParaRPr lang="en-US" altLang="en-US" smtClean="0"/>
          </a:p>
          <a:p>
            <a:r>
              <a:rPr lang="en-US" altLang="en-US" smtClean="0"/>
              <a:t>Use cases for GELLO include medical experts, researchers, home economists, epidemiologists, knowledge engineers, and programmers.  It is the language that permits the application of knowledge to data of use in multiple clinical applications, including clinical guidelines, template constraints, alerts, and recommendations.</a:t>
            </a:r>
          </a:p>
          <a:p>
            <a:endParaRPr lang="en-US" altLang="en-US" smtClean="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0ADC29-F7EA-474D-B8DD-8E14EC0E671D}" type="slidenum">
              <a:rPr lang="en-US" altLang="en-US"/>
              <a:pPr eaLnBrk="1" hangingPunct="1"/>
              <a:t>20</a:t>
            </a:fld>
            <a:endParaRPr lang="en-US" altLang="en-US"/>
          </a:p>
        </p:txBody>
      </p:sp>
    </p:spTree>
    <p:extLst>
      <p:ext uri="{BB962C8B-B14F-4D97-AF65-F5344CB8AC3E}">
        <p14:creationId xmlns:p14="http://schemas.microsoft.com/office/powerpoint/2010/main" val="13044307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syntax of the GELLO language can be used with any object-oriented data model. In the context of clinical decision support, such an OO data model can be any Refined Message Information Model (R-MIM) view of the HL7 RIM. An example of an R-MIM view of the HL7 RIM is the "virtual medical record”. The vMR functions as a limited view of the multiple classes in the HL7 RIM, showing only those classes relevant to the clinical decision support application. A major problem to sharing clinical knowledge is lack of a common format for data encoding and manipulation.</a:t>
            </a:r>
          </a:p>
          <a:p>
            <a:endParaRPr lang="en-US" altLang="en-US" smtClean="0"/>
          </a:p>
          <a:p>
            <a:r>
              <a:rPr lang="en-US" altLang="en-US" smtClean="0"/>
              <a:t>Based on the premise that GELLO can fully provide expression support for any properly defined view of the HL7 RIM, the development of GELLO is independent of any particular specification of an OO data model. It is thus only necessary, when producing a set of decision support applications using GELLO, to specify the particular object-oriented model used.  Thus, GELLO addresses many of the problems of the lack of semantic interoperability as a result of data structures.  GELLO can accommodate any properly-defined OO data model.</a:t>
            </a:r>
          </a:p>
          <a:p>
            <a:endParaRPr lang="en-US" altLang="en-US" smtClean="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B5091E-79CD-4B2A-8CE7-FE7DF513E3A7}" type="slidenum">
              <a:rPr lang="en-US" altLang="en-US"/>
              <a:pPr eaLnBrk="1" hangingPunct="1"/>
              <a:t>21</a:t>
            </a:fld>
            <a:endParaRPr lang="en-US" altLang="en-US"/>
          </a:p>
        </p:txBody>
      </p:sp>
    </p:spTree>
    <p:extLst>
      <p:ext uri="{BB962C8B-B14F-4D97-AF65-F5344CB8AC3E}">
        <p14:creationId xmlns:p14="http://schemas.microsoft.com/office/powerpoint/2010/main" val="17133060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smtClean="0"/>
              <a:t>GELLO products are targeted to clinicians who need to use expression language for sharing and manipulating knowledge in medical context</a:t>
            </a:r>
          </a:p>
          <a:p>
            <a:pPr>
              <a:defRPr/>
            </a:pPr>
            <a:endParaRPr lang="en-US" dirty="0" smtClean="0"/>
          </a:p>
          <a:p>
            <a:pPr>
              <a:defRPr/>
            </a:pPr>
            <a:r>
              <a:rPr lang="en-US" dirty="0" smtClean="0"/>
              <a:t>GELLO is becoming increasingly popular.  The reasons include:</a:t>
            </a:r>
          </a:p>
          <a:p>
            <a:pPr>
              <a:lnSpc>
                <a:spcPct val="80000"/>
              </a:lnSpc>
              <a:defRPr/>
            </a:pPr>
            <a:endParaRPr lang="en-US" dirty="0" smtClean="0"/>
          </a:p>
          <a:p>
            <a:pPr>
              <a:lnSpc>
                <a:spcPct val="80000"/>
              </a:lnSpc>
              <a:defRPr/>
            </a:pPr>
            <a:r>
              <a:rPr lang="en-US" dirty="0" smtClean="0"/>
              <a:t>GELLO is: </a:t>
            </a:r>
          </a:p>
          <a:p>
            <a:pPr marL="182880" lvl="2">
              <a:lnSpc>
                <a:spcPct val="80000"/>
              </a:lnSpc>
              <a:buFontTx/>
              <a:buChar char="•"/>
              <a:defRPr/>
            </a:pPr>
            <a:r>
              <a:rPr lang="en-US" dirty="0" smtClean="0"/>
              <a:t> A declarative language,</a:t>
            </a:r>
          </a:p>
          <a:p>
            <a:pPr marL="182880" lvl="2">
              <a:lnSpc>
                <a:spcPct val="80000"/>
              </a:lnSpc>
              <a:buFontTx/>
              <a:buChar char="•"/>
              <a:defRPr/>
            </a:pPr>
            <a:r>
              <a:rPr lang="en-US" dirty="0" smtClean="0"/>
              <a:t> Extensible,</a:t>
            </a:r>
          </a:p>
          <a:p>
            <a:pPr marL="182880" lvl="2">
              <a:lnSpc>
                <a:spcPct val="80000"/>
              </a:lnSpc>
              <a:buFontTx/>
              <a:buChar char="•"/>
              <a:defRPr/>
            </a:pPr>
            <a:r>
              <a:rPr lang="en-US" dirty="0" smtClean="0"/>
              <a:t> Vendor independent,</a:t>
            </a:r>
          </a:p>
          <a:p>
            <a:pPr marL="182880" lvl="2">
              <a:lnSpc>
                <a:spcPct val="80000"/>
              </a:lnSpc>
              <a:buFontTx/>
              <a:buChar char="•"/>
              <a:defRPr/>
            </a:pPr>
            <a:r>
              <a:rPr lang="en-US" dirty="0" smtClean="0"/>
              <a:t> Platform independent,</a:t>
            </a:r>
          </a:p>
          <a:p>
            <a:pPr marL="182880" lvl="2">
              <a:lnSpc>
                <a:spcPct val="80000"/>
              </a:lnSpc>
              <a:buFontTx/>
              <a:buChar char="•"/>
              <a:defRPr/>
            </a:pPr>
            <a:r>
              <a:rPr lang="en-US" dirty="0" smtClean="0"/>
              <a:t> Object-oriented and compatible with vMR,</a:t>
            </a:r>
          </a:p>
          <a:p>
            <a:pPr marL="182880" lvl="2">
              <a:lnSpc>
                <a:spcPct val="80000"/>
              </a:lnSpc>
              <a:buFontTx/>
              <a:buChar char="•"/>
              <a:defRPr/>
            </a:pPr>
            <a:r>
              <a:rPr lang="en-US" dirty="0" smtClean="0"/>
              <a:t> Easy to read and write,</a:t>
            </a:r>
          </a:p>
          <a:p>
            <a:pPr marL="182880" lvl="2">
              <a:lnSpc>
                <a:spcPct val="80000"/>
              </a:lnSpc>
              <a:buFontTx/>
              <a:buChar char="•"/>
              <a:defRPr/>
            </a:pPr>
            <a:r>
              <a:rPr lang="en-US" dirty="0" smtClean="0"/>
              <a:t> Side-effect free, and </a:t>
            </a:r>
          </a:p>
          <a:p>
            <a:pPr marL="182880" lvl="2">
              <a:lnSpc>
                <a:spcPct val="80000"/>
              </a:lnSpc>
              <a:buFontTx/>
              <a:buChar char="•"/>
              <a:defRPr/>
            </a:pPr>
            <a:r>
              <a:rPr lang="en-US" dirty="0" smtClean="0"/>
              <a:t> Flexible.</a:t>
            </a:r>
          </a:p>
          <a:p>
            <a:pPr lvl="2">
              <a:lnSpc>
                <a:spcPct val="80000"/>
              </a:lnSpc>
              <a:buFontTx/>
              <a:buChar char="•"/>
              <a:defRPr/>
            </a:pPr>
            <a:endParaRPr lang="en-US" dirty="0" smtClean="0"/>
          </a:p>
          <a:p>
            <a:pPr marL="0" lvl="2">
              <a:lnSpc>
                <a:spcPct val="80000"/>
              </a:lnSpc>
              <a:spcBef>
                <a:spcPts val="0"/>
              </a:spcBef>
              <a:defRPr/>
            </a:pPr>
            <a:r>
              <a:rPr lang="en-US" dirty="0" smtClean="0"/>
              <a:t>GELLO is easy to use, read and write.</a:t>
            </a:r>
          </a:p>
          <a:p>
            <a:pPr lvl="2">
              <a:buFontTx/>
              <a:buChar char="•"/>
              <a:defRPr/>
            </a:pPr>
            <a:endParaRPr lang="en-US" dirty="0" smtClean="0"/>
          </a:p>
          <a:p>
            <a:pPr>
              <a:defRPr/>
            </a:pPr>
            <a:endParaRPr lang="en-US" dirty="0"/>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1A179C-063E-48B9-98A8-2F13B7E75E54}" type="slidenum">
              <a:rPr lang="en-US" altLang="en-US"/>
              <a:pPr eaLnBrk="1" hangingPunct="1"/>
              <a:t>22</a:t>
            </a:fld>
            <a:endParaRPr lang="en-US" altLang="en-US"/>
          </a:p>
        </p:txBody>
      </p:sp>
    </p:spTree>
    <p:extLst>
      <p:ext uri="{BB962C8B-B14F-4D97-AF65-F5344CB8AC3E}">
        <p14:creationId xmlns:p14="http://schemas.microsoft.com/office/powerpoint/2010/main" val="31667477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shows the relationship of GELLO to other key components in decision support.  GELLO serves as a vehicle to tie together the different areas including Arden Syntax and GLIF (representing guidelines and sequential knowledge); RIM (representing the information model and coupling ontology); and other data storages and knowledge databases.</a:t>
            </a:r>
          </a:p>
          <a:p>
            <a:endParaRPr lang="en-US" altLang="en-US" dirty="0" smtClean="0"/>
          </a:p>
          <a:p>
            <a:r>
              <a:rPr lang="en-US" altLang="en-US" dirty="0" smtClean="0"/>
              <a:t>The advantage of GELLO is that it can accommodate existing work including the Arden Syntax and GLIF that represent sequential knowledge.</a:t>
            </a:r>
          </a:p>
          <a:p>
            <a:endParaRPr lang="en-US" altLang="en-US" dirty="0" smtClean="0"/>
          </a:p>
          <a:p>
            <a:r>
              <a:rPr lang="en-US" altLang="en-US" dirty="0" smtClean="0"/>
              <a:t>GELLO uses the HL7 RIM as a link to interoperability, and, finally, GELLO can provide a link to many of the other knowledge representation models mentioned earlier in this lecture.</a:t>
            </a:r>
          </a:p>
          <a:p>
            <a:endParaRPr lang="en-US" altLang="en-US" dirty="0" smtClean="0"/>
          </a:p>
          <a:p>
            <a:endParaRPr lang="en-US" altLang="en-US" dirty="0" smtClean="0"/>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5426E1-0013-4AA6-8375-302035CEF4B8}" type="slidenum">
              <a:rPr lang="en-US" altLang="en-US"/>
              <a:pPr eaLnBrk="1" hangingPunct="1"/>
              <a:t>23</a:t>
            </a:fld>
            <a:endParaRPr lang="en-US" altLang="en-US"/>
          </a:p>
        </p:txBody>
      </p:sp>
    </p:spTree>
    <p:extLst>
      <p:ext uri="{BB962C8B-B14F-4D97-AF65-F5344CB8AC3E}">
        <p14:creationId xmlns:p14="http://schemas.microsoft.com/office/powerpoint/2010/main" val="20948357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GELLO expressions are text strings satisfying GELLO language specifications.  The result is an expression that can be evaluated for actions.  GELLO accommodates temporal actions.</a:t>
            </a:r>
          </a:p>
          <a:p>
            <a:endParaRPr lang="en-US" altLang="en-US" smtClean="0"/>
          </a:p>
          <a:p>
            <a:r>
              <a:rPr lang="en-US" altLang="en-US" smtClean="0"/>
              <a:t>GELLO uses the basic data types:  Boolean, real, integer and string.  It supports a wide range of mathematical operators, including trig functions, logical comparator operators, math operations, and string operators.  It provides considerable power in interacting with data elements.</a:t>
            </a:r>
          </a:p>
          <a:p>
            <a:endParaRPr lang="en-US" altLang="en-US" smtClean="0"/>
          </a:p>
          <a:p>
            <a:r>
              <a:rPr lang="en-US" altLang="en-US" smtClean="0"/>
              <a:t>GELLO syntax is a  context-free grammar consisting of a number of productions. Each production is formed by two parts: the left-hand side consisting of a non-terminal symbol and a right-hand side formed by a sequence of one or more non-terminal and terminal symbols.  GELLO uses a Backus-Naur Form (BNF) syntax.</a:t>
            </a:r>
          </a:p>
          <a:p>
            <a:endParaRPr lang="en-US" altLang="en-US" smtClean="0"/>
          </a:p>
          <a:p>
            <a:pPr>
              <a:lnSpc>
                <a:spcPct val="90000"/>
              </a:lnSpc>
            </a:pPr>
            <a:r>
              <a:rPr lang="en-US" altLang="en-US" smtClean="0"/>
              <a:t>GELLO Examples of expressions are: </a:t>
            </a:r>
          </a:p>
          <a:p>
            <a:pPr lvl="1">
              <a:lnSpc>
                <a:spcPct val="90000"/>
              </a:lnSpc>
            </a:pPr>
            <a:r>
              <a:rPr lang="en-US" altLang="en-US" smtClean="0"/>
              <a:t>calcium.notEmpty() and phosphate.notEmpty()</a:t>
            </a:r>
          </a:p>
          <a:p>
            <a:pPr lvl="1">
              <a:lnSpc>
                <a:spcPct val="90000"/>
              </a:lnSpc>
            </a:pPr>
            <a:r>
              <a:rPr lang="en-US" altLang="en-US" smtClean="0"/>
              <a:t>Renal_failure and calcium_phosphate_product &gt; threshold_for_osteodystrophy</a:t>
            </a:r>
          </a:p>
          <a:p>
            <a:pPr lvl="1">
              <a:lnSpc>
                <a:spcPct val="90000"/>
              </a:lnSpc>
            </a:pPr>
            <a:endParaRPr lang="en-US" altLang="en-US" smtClean="0"/>
          </a:p>
          <a:p>
            <a:pPr>
              <a:lnSpc>
                <a:spcPct val="90000"/>
              </a:lnSpc>
            </a:pPr>
            <a:r>
              <a:rPr lang="en-US" altLang="en-US" smtClean="0"/>
              <a:t>GELLO  also includes temporal operators.</a:t>
            </a:r>
          </a:p>
          <a:p>
            <a:endParaRPr lang="en-US" altLang="en-US" smtClean="0"/>
          </a:p>
          <a:p>
            <a:endParaRPr lang="en-US" altLang="en-US" smtClean="0"/>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9A741D-BF08-4EA6-BCF9-F5B4DBC4AD97}" type="slidenum">
              <a:rPr lang="en-US" altLang="en-US"/>
              <a:pPr eaLnBrk="1" hangingPunct="1"/>
              <a:t>24</a:t>
            </a:fld>
            <a:endParaRPr lang="en-US" altLang="en-US"/>
          </a:p>
        </p:txBody>
      </p:sp>
    </p:spTree>
    <p:extLst>
      <p:ext uri="{BB962C8B-B14F-4D97-AF65-F5344CB8AC3E}">
        <p14:creationId xmlns:p14="http://schemas.microsoft.com/office/powerpoint/2010/main" val="7439269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example looks for the presence of Azotemia Observation within the last three months. </a:t>
            </a:r>
          </a:p>
          <a:p>
            <a:endParaRPr lang="en-US" altLang="en-US" smtClean="0"/>
          </a:p>
          <a:p>
            <a:r>
              <a:rPr lang="en-US" altLang="en-US" smtClean="0"/>
              <a:t>Assumptions:</a:t>
            </a:r>
          </a:p>
          <a:p>
            <a:pPr marL="465138" lvl="1" indent="-231775">
              <a:spcBef>
                <a:spcPct val="0"/>
              </a:spcBef>
              <a:buFont typeface="Calibri" panose="020F0502020204030204" pitchFamily="34" charset="0"/>
              <a:buAutoNum type="arabicPeriod"/>
            </a:pPr>
            <a:r>
              <a:rPr lang="en-US" altLang="en-US" smtClean="0"/>
              <a:t>The data model has as code a generic term such as SNOMED "finding" ("246188002") and the value slot has the code for azotemia.</a:t>
            </a:r>
          </a:p>
          <a:p>
            <a:pPr marL="465138" lvl="1" indent="-231775">
              <a:spcBef>
                <a:spcPct val="0"/>
              </a:spcBef>
              <a:buFont typeface="Calibri" panose="020F0502020204030204" pitchFamily="34" charset="0"/>
              <a:buAutoNum type="arabicPeriod"/>
            </a:pPr>
            <a:r>
              <a:rPr lang="en-US" altLang="en-US" smtClean="0"/>
              <a:t>For a diagnosis such as azotemia, the effective time is the time interval during which the disease is thought to be present.</a:t>
            </a:r>
          </a:p>
          <a:p>
            <a:pPr marL="465138" lvl="1" indent="-231775">
              <a:spcBef>
                <a:spcPct val="0"/>
              </a:spcBef>
              <a:buFont typeface="Calibri" panose="020F0502020204030204" pitchFamily="34" charset="0"/>
              <a:buAutoNum type="arabicPeriod"/>
            </a:pPr>
            <a:r>
              <a:rPr lang="en-US" altLang="en-US" smtClean="0"/>
              <a:t>A PointInTime.NOW() function returns the current time.</a:t>
            </a:r>
          </a:p>
          <a:p>
            <a:endParaRPr lang="en-US" altLang="en-US" smtClean="0"/>
          </a:p>
          <a:p>
            <a:r>
              <a:rPr lang="en-US" altLang="en-US" smtClean="0"/>
              <a:t>The specific GELLO representation for this logic is shown on this slide. </a:t>
            </a:r>
          </a:p>
          <a:p>
            <a:endParaRPr lang="en-US" altLang="en-US" smtClean="0"/>
          </a:p>
          <a:p>
            <a:endParaRPr lang="en-US" altLang="en-US" sz="1400" smtClean="0"/>
          </a:p>
          <a:p>
            <a:endParaRPr lang="en-US" altLang="en-US" smtClean="0"/>
          </a:p>
          <a:p>
            <a:endParaRPr lang="en-US" altLang="en-US" smtClean="0"/>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BCDDF7-89C4-41B4-B7FD-B3D3BAE34659}" type="slidenum">
              <a:rPr lang="en-US" altLang="en-US"/>
              <a:pPr eaLnBrk="1" hangingPunct="1"/>
              <a:t>25</a:t>
            </a:fld>
            <a:endParaRPr lang="en-US" altLang="en-US"/>
          </a:p>
        </p:txBody>
      </p:sp>
    </p:spTree>
    <p:extLst>
      <p:ext uri="{BB962C8B-B14F-4D97-AF65-F5344CB8AC3E}">
        <p14:creationId xmlns:p14="http://schemas.microsoft.com/office/powerpoint/2010/main" val="22144994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a:t>
            </a:r>
            <a:r>
              <a:rPr lang="en-US" altLang="en-US" b="1" dirty="0" smtClean="0"/>
              <a:t>b</a:t>
            </a:r>
            <a:r>
              <a:rPr lang="en-US" altLang="en-US" dirty="0" smtClean="0"/>
              <a:t> of </a:t>
            </a:r>
            <a:r>
              <a:rPr lang="en-US" altLang="en-US" b="1" dirty="0" smtClean="0"/>
              <a:t>Supporting Standards for EHR Application.</a:t>
            </a:r>
            <a:r>
              <a:rPr lang="en-US" altLang="en-US" dirty="0" smtClean="0"/>
              <a:t>  </a:t>
            </a:r>
          </a:p>
          <a:p>
            <a:pPr eaLnBrk="1" hangingPunct="1">
              <a:spcBef>
                <a:spcPct val="0"/>
              </a:spcBef>
            </a:pPr>
            <a:endParaRPr lang="en-US" altLang="en-US" dirty="0" smtClean="0"/>
          </a:p>
          <a:p>
            <a:r>
              <a:rPr lang="en-US" altLang="en-US" dirty="0" smtClean="0"/>
              <a:t>This lecture has discussed guideline representation models.  The future of such work is likely to be based on GELLO.  Guidelines themselves are very important.  Use of guidelines should increase significantly with pressure from meaningful use. IOM released a study on Clinical Guidelines in 2011.</a:t>
            </a:r>
          </a:p>
          <a:p>
            <a:pPr eaLnBrk="1" hangingPunct="1">
              <a:spcBef>
                <a:spcPct val="0"/>
              </a:spcBef>
            </a:pPr>
            <a:endParaRPr lang="en-US" altLang="en-US" dirty="0" smtClean="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BC7AA2-4A55-43CA-B170-AD1F2C334EF5}" type="slidenum">
              <a:rPr lang="en-US" altLang="en-US"/>
              <a:pPr eaLnBrk="1" hangingPunct="1"/>
              <a:t>26</a:t>
            </a:fld>
            <a:endParaRPr lang="en-US" altLang="en-US"/>
          </a:p>
        </p:txBody>
      </p:sp>
    </p:spTree>
    <p:extLst>
      <p:ext uri="{BB962C8B-B14F-4D97-AF65-F5344CB8AC3E}">
        <p14:creationId xmlns:p14="http://schemas.microsoft.com/office/powerpoint/2010/main" val="28763516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a:p>
            <a:endParaRPr lang="en-US" altLang="en-US" smtClean="0"/>
          </a:p>
          <a:p>
            <a:endParaRPr lang="en-US" altLang="en-US" smtClean="0"/>
          </a:p>
          <a:p>
            <a:endParaRPr lang="en-US" altLang="en-US" smtClean="0"/>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41AC30-E0C1-420C-81A9-1172FF5259A3}" type="slidenum">
              <a:rPr lang="en-US" altLang="en-US"/>
              <a:pPr eaLnBrk="1" hangingPunct="1"/>
              <a:t>27</a:t>
            </a:fld>
            <a:endParaRPr lang="en-US" altLang="en-US"/>
          </a:p>
        </p:txBody>
      </p:sp>
    </p:spTree>
    <p:extLst>
      <p:ext uri="{BB962C8B-B14F-4D97-AF65-F5344CB8AC3E}">
        <p14:creationId xmlns:p14="http://schemas.microsoft.com/office/powerpoint/2010/main" val="19107452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dirty="0"/>
          </a:p>
        </p:txBody>
      </p:sp>
    </p:spTree>
    <p:extLst>
      <p:ext uri="{BB962C8B-B14F-4D97-AF65-F5344CB8AC3E}">
        <p14:creationId xmlns:p14="http://schemas.microsoft.com/office/powerpoint/2010/main" val="2744840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Clinical practice guidelines serve to reduce inappropriate variations in practice, to improve patient safety, to improve health care, and to reduce costs.  Although the importance of guidelines is well-accepted, the use of guidelines is still limited, and the conformance in use (typically less than 50%.)   Guidelines are typically integrated into the workflow and involve direct, real-time interaction.  Guidelines may also provide automated reminders and alerts.  Guidelines support order entry, and may be an asset to the consistent capture of data.</a:t>
            </a:r>
          </a:p>
          <a:p>
            <a:endParaRPr lang="en-US" altLang="en-US" smtClean="0"/>
          </a:p>
          <a:p>
            <a:r>
              <a:rPr lang="en-US" altLang="en-US" smtClean="0"/>
              <a:t>We are interested in standards for guidelines in order to share computer-interpretable guidelines.</a:t>
            </a:r>
          </a:p>
          <a:p>
            <a:endParaRPr lang="en-US" altLang="en-US" smtClean="0"/>
          </a:p>
          <a:p>
            <a:r>
              <a:rPr lang="en-US" altLang="en-US" smtClean="0"/>
              <a:t>Guidelines deliver patient-specific recommendations.  They may be integrated with EHRs to provide, among other things,  automated reminders and alerts, to do decision support and task management, to do order entry appropriateness, referral criteria, and to do background monitoring, care plans, and quality review.</a:t>
            </a:r>
          </a:p>
          <a:p>
            <a:endParaRPr lang="en-US" altLang="en-US"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58ADC7-E2DC-4FE7-946A-2CC42C36352C}" type="slidenum">
              <a:rPr lang="en-US" altLang="en-US"/>
              <a:pPr eaLnBrk="1" hangingPunct="1"/>
              <a:t>3</a:t>
            </a:fld>
            <a:endParaRPr lang="en-US" altLang="en-US"/>
          </a:p>
        </p:txBody>
      </p:sp>
    </p:spTree>
    <p:extLst>
      <p:ext uri="{BB962C8B-B14F-4D97-AF65-F5344CB8AC3E}">
        <p14:creationId xmlns:p14="http://schemas.microsoft.com/office/powerpoint/2010/main" val="3020654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Benefits of guidelines include the ability to provide automatic decision support that can be applied to individual patients, and to perform retrospective analysis to verify that patients were treated appropriately.</a:t>
            </a:r>
          </a:p>
          <a:p>
            <a:endParaRPr lang="en-US" altLang="en-US" smtClean="0"/>
          </a:p>
          <a:p>
            <a:pPr>
              <a:lnSpc>
                <a:spcPct val="90000"/>
              </a:lnSpc>
            </a:pPr>
            <a:r>
              <a:rPr lang="en-US" altLang="en-US" smtClean="0"/>
              <a:t>Guidelines guide simulations and aid human visualization through  interactive, dynamic displays of guideline pathways.  Guidelines allow one to focus on relevant sections of a flowchart.</a:t>
            </a:r>
          </a:p>
          <a:p>
            <a:endParaRPr lang="en-US" altLang="en-US" smtClean="0"/>
          </a:p>
          <a:p>
            <a:r>
              <a:rPr lang="en-US" altLang="en-US" smtClean="0"/>
              <a:t>Guidelines may be applied to individual patients, integrated clinical data, and knowledge to guide the encounter.  Physicians are often biased by recent experiences – guidelines support consistency.  Guidelines also reveal the logic behind decision making and can provide a visualization of that logic.  Guidelines capture the experience of experts and bring equality to patient care.</a:t>
            </a:r>
          </a:p>
          <a:p>
            <a:endParaRPr lang="en-US" altLang="en-US"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492335-E475-4C38-83CC-FC9757A43FFA}" type="slidenum">
              <a:rPr lang="en-US" altLang="en-US"/>
              <a:pPr eaLnBrk="1" hangingPunct="1"/>
              <a:t>4</a:t>
            </a:fld>
            <a:endParaRPr lang="en-US" altLang="en-US"/>
          </a:p>
        </p:txBody>
      </p:sp>
    </p:spTree>
    <p:extLst>
      <p:ext uri="{BB962C8B-B14F-4D97-AF65-F5344CB8AC3E}">
        <p14:creationId xmlns:p14="http://schemas.microsoft.com/office/powerpoint/2010/main" val="1776407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latin typeface="Arial" charset="0"/>
                <a:cs typeface="Arial" charset="0"/>
              </a:rPr>
              <a:t>Sharing guidelines invokes many challenges:</a:t>
            </a:r>
            <a:br>
              <a:rPr lang="en-US" dirty="0" smtClean="0">
                <a:latin typeface="Arial" charset="0"/>
                <a:cs typeface="Arial" charset="0"/>
              </a:rPr>
            </a:br>
            <a:endParaRPr lang="en-US" dirty="0" smtClean="0">
              <a:latin typeface="Arial" charset="0"/>
              <a:cs typeface="Arial" charset="0"/>
            </a:endParaRPr>
          </a:p>
          <a:p>
            <a:pPr marL="182880" indent="-182880">
              <a:buFont typeface="Arial" pitchFamily="34" charset="0"/>
              <a:buChar char="•"/>
              <a:defRPr/>
            </a:pPr>
            <a:r>
              <a:rPr lang="en-US" dirty="0" smtClean="0">
                <a:latin typeface="Arial" charset="0"/>
                <a:cs typeface="Arial" charset="0"/>
              </a:rPr>
              <a:t>Local adaptation of guidelines including </a:t>
            </a:r>
          </a:p>
          <a:p>
            <a:pPr marL="274320" lvl="1" indent="274320">
              <a:buFont typeface="Wingdings" pitchFamily="2" charset="2"/>
              <a:buChar char="§"/>
              <a:defRPr/>
            </a:pPr>
            <a:r>
              <a:rPr lang="en-US" dirty="0" smtClean="0">
                <a:latin typeface="Arial" charset="0"/>
                <a:cs typeface="Arial" charset="0"/>
              </a:rPr>
              <a:t>Availability of resources and expertise,</a:t>
            </a:r>
          </a:p>
          <a:p>
            <a:pPr marL="274320" lvl="1" indent="274320">
              <a:buFont typeface="Wingdings" pitchFamily="2" charset="2"/>
              <a:buChar char="§"/>
              <a:defRPr/>
            </a:pPr>
            <a:r>
              <a:rPr lang="en-US" dirty="0" smtClean="0">
                <a:latin typeface="Arial" charset="0"/>
                <a:cs typeface="Arial" charset="0"/>
              </a:rPr>
              <a:t>Local workflow issues, and </a:t>
            </a:r>
          </a:p>
          <a:p>
            <a:pPr marL="274320" lvl="1" indent="274320">
              <a:buFont typeface="Wingdings" pitchFamily="2" charset="2"/>
              <a:buChar char="§"/>
              <a:defRPr/>
            </a:pPr>
            <a:r>
              <a:rPr lang="en-US" dirty="0" smtClean="0">
                <a:latin typeface="Arial" charset="0"/>
                <a:cs typeface="Arial" charset="0"/>
              </a:rPr>
              <a:t>Practice preferences.</a:t>
            </a:r>
            <a:br>
              <a:rPr lang="en-US" dirty="0" smtClean="0">
                <a:latin typeface="Arial" charset="0"/>
                <a:cs typeface="Arial" charset="0"/>
              </a:rPr>
            </a:br>
            <a:endParaRPr lang="en-US" dirty="0" smtClean="0">
              <a:latin typeface="Arial" charset="0"/>
              <a:cs typeface="Arial" charset="0"/>
            </a:endParaRPr>
          </a:p>
          <a:p>
            <a:pPr marL="182880" indent="-182880">
              <a:spcBef>
                <a:spcPts val="0"/>
              </a:spcBef>
              <a:buFont typeface="Arial" pitchFamily="34" charset="0"/>
              <a:buChar char="•"/>
              <a:defRPr/>
            </a:pPr>
            <a:r>
              <a:rPr lang="en-US" dirty="0" smtClean="0">
                <a:latin typeface="Arial" charset="0"/>
                <a:cs typeface="Arial" charset="0"/>
              </a:rPr>
              <a:t>Integration with local information systems by</a:t>
            </a:r>
          </a:p>
          <a:p>
            <a:pPr marL="274320" lvl="1" indent="274320">
              <a:buFont typeface="Wingdings" pitchFamily="2" charset="2"/>
              <a:buChar char="§"/>
              <a:defRPr/>
            </a:pPr>
            <a:r>
              <a:rPr lang="en-US" dirty="0" smtClean="0">
                <a:latin typeface="Arial" charset="0"/>
                <a:cs typeface="Arial" charset="0"/>
              </a:rPr>
              <a:t>Matching patient data from EHR to GL, and by </a:t>
            </a:r>
          </a:p>
          <a:p>
            <a:pPr marL="274320" lvl="1" indent="274320">
              <a:buFont typeface="Wingdings" pitchFamily="2" charset="2"/>
              <a:buChar char="§"/>
              <a:defRPr/>
            </a:pPr>
            <a:r>
              <a:rPr lang="en-US" dirty="0" smtClean="0">
                <a:latin typeface="Arial" charset="0"/>
                <a:cs typeface="Arial" charset="0"/>
              </a:rPr>
              <a:t>Matching recommendations in guideline to actions in order-entry systems.</a:t>
            </a:r>
            <a:br>
              <a:rPr lang="en-US" dirty="0" smtClean="0">
                <a:latin typeface="Arial" charset="0"/>
                <a:cs typeface="Arial" charset="0"/>
              </a:rPr>
            </a:br>
            <a:endParaRPr lang="en-US" dirty="0" smtClean="0">
              <a:latin typeface="Arial" charset="0"/>
              <a:cs typeface="Arial" charset="0"/>
            </a:endParaRPr>
          </a:p>
          <a:p>
            <a:pPr indent="182880">
              <a:buFont typeface="Arial" pitchFamily="34" charset="0"/>
              <a:buChar char="•"/>
              <a:defRPr/>
            </a:pPr>
            <a:r>
              <a:rPr lang="en-US" dirty="0" smtClean="0">
                <a:latin typeface="Arial" charset="0"/>
                <a:cs typeface="Arial" charset="0"/>
              </a:rPr>
              <a:t>Dissemination formats.</a:t>
            </a:r>
          </a:p>
          <a:p>
            <a:pPr>
              <a:defRPr/>
            </a:pPr>
            <a:endParaRPr lang="en-US" dirty="0" smtClean="0">
              <a:latin typeface="Arial" charset="0"/>
              <a:cs typeface="Arial" charset="0"/>
            </a:endParaRPr>
          </a:p>
          <a:p>
            <a:pPr>
              <a:defRPr/>
            </a:pPr>
            <a:r>
              <a:rPr lang="en-US" dirty="0" smtClean="0">
                <a:latin typeface="Arial" charset="0"/>
                <a:cs typeface="Arial" charset="0"/>
              </a:rPr>
              <a:t>Perhaps the biggest barrier to the use of guidelines is the concept of “cook-book medicine”.  Guidelines only guide the provider in what is common practice.  Many guidelines are incomplete and don’t fit the individual patient who the provider is seeing. Most guidelines are adapted to the local environment – because of the preference of the providers, local cultures, and the nature of the patients seen. Guidelines should be interfaced with the EHR to use existing data.</a:t>
            </a:r>
          </a:p>
          <a:p>
            <a:pPr>
              <a:defRPr/>
            </a:pPr>
            <a:endParaRPr lang="en-US" dirty="0" smtClean="0">
              <a:latin typeface="Arial" charset="0"/>
              <a:cs typeface="Arial" charset="0"/>
            </a:endParaRPr>
          </a:p>
          <a:p>
            <a:pPr>
              <a:defRPr/>
            </a:pPr>
            <a:r>
              <a:rPr lang="en-US" dirty="0" smtClean="0">
                <a:latin typeface="Arial" charset="0"/>
                <a:cs typeface="Arial" charset="0"/>
              </a:rPr>
              <a:t>Guideline representation is critical for both computer implementation as well as the ability for sharing clinical guidelines.</a:t>
            </a:r>
          </a:p>
          <a:p>
            <a:pPr>
              <a:defRPr/>
            </a:pPr>
            <a:endParaRPr lang="en-US" dirty="0" smtClean="0">
              <a:latin typeface="Arial" charset="0"/>
              <a:cs typeface="Arial" charset="0"/>
            </a:endParaRPr>
          </a:p>
          <a:p>
            <a:pPr>
              <a:defRPr/>
            </a:pPr>
            <a:endParaRPr lang="en-US" dirty="0" smtClean="0">
              <a:latin typeface="Arial" charset="0"/>
              <a:cs typeface="Arial"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C0DE6C-348C-4B27-AC34-F2EA92C6C29A}" type="slidenum">
              <a:rPr lang="en-US" altLang="en-US"/>
              <a:pPr eaLnBrk="1" hangingPunct="1"/>
              <a:t>5</a:t>
            </a:fld>
            <a:endParaRPr lang="en-US" altLang="en-US"/>
          </a:p>
        </p:txBody>
      </p:sp>
    </p:spTree>
    <p:extLst>
      <p:ext uri="{BB962C8B-B14F-4D97-AF65-F5344CB8AC3E}">
        <p14:creationId xmlns:p14="http://schemas.microsoft.com/office/powerpoint/2010/main" val="2604060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potential for the use of guidelines is huge.  Guidelines are part of meaningful use.  If guidelines are produced by domain experts, the length of time from research to routine use can be significantly shortened.  Guidelines must be shared in a technology-neutral format that they can run on different platforms and systems.  Guidelines should be implemented using the service-oriented architecture: Each guideline becomes an encapsulated, enclosed component with a defined set of input parameters and delivering a defined set of outputs.</a:t>
            </a:r>
          </a:p>
          <a:p>
            <a:endParaRPr lang="en-US" altLang="en-US" smtClean="0"/>
          </a:p>
          <a:p>
            <a:r>
              <a:rPr lang="en-US" altLang="en-US" smtClean="0"/>
              <a:t>The development of guidelines is also enhanced by tools to support authoring, validation, and maintenance. </a:t>
            </a:r>
          </a:p>
          <a:p>
            <a:endParaRPr lang="en-US" altLang="en-US"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BBABA97-A943-4C74-8DA1-75B502930A24}" type="slidenum">
              <a:rPr lang="en-US" altLang="en-US"/>
              <a:pPr eaLnBrk="1" hangingPunct="1"/>
              <a:t>6</a:t>
            </a:fld>
            <a:endParaRPr lang="en-US" altLang="en-US"/>
          </a:p>
        </p:txBody>
      </p:sp>
    </p:spTree>
    <p:extLst>
      <p:ext uri="{BB962C8B-B14F-4D97-AF65-F5344CB8AC3E}">
        <p14:creationId xmlns:p14="http://schemas.microsoft.com/office/powerpoint/2010/main" val="69836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Guidelines need to be expressive – to cover all the nuances of patient care and decision making. For computer interpretation, the guidelines must be structured and include definitions, data requirements, recommendations and actions, and logical, decision-making algorithms.</a:t>
            </a:r>
          </a:p>
          <a:p>
            <a:endParaRPr lang="en-US" altLang="en-US" smtClean="0"/>
          </a:p>
          <a:p>
            <a:r>
              <a:rPr lang="en-US" altLang="en-US" smtClean="0"/>
              <a:t>Guidelines are based on an expressive decision model.  Inputs and outputs must be clear in specifying the work to be accomplished. Actions must be expressive, complete, and clear. Data must be interpreted correctly. Guidelines are also used to generate alerts and reminders.</a:t>
            </a:r>
          </a:p>
          <a:p>
            <a:endParaRPr lang="en-US" altLang="en-US"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C4F4F9-6DB0-4A41-9F84-9F71DD37880C}" type="slidenum">
              <a:rPr lang="en-US" altLang="en-US"/>
              <a:pPr eaLnBrk="1" hangingPunct="1"/>
              <a:t>7</a:t>
            </a:fld>
            <a:endParaRPr lang="en-US" altLang="en-US"/>
          </a:p>
        </p:txBody>
      </p:sp>
    </p:spTree>
    <p:extLst>
      <p:ext uri="{BB962C8B-B14F-4D97-AF65-F5344CB8AC3E}">
        <p14:creationId xmlns:p14="http://schemas.microsoft.com/office/powerpoint/2010/main" val="346541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Guidelines must show the underlying logic when queried.  This explanation is most often expressed as a block diagram, or flow diagram, showing data requirements and decision points.</a:t>
            </a:r>
          </a:p>
          <a:p>
            <a:endParaRPr lang="en-US" altLang="en-US" smtClean="0"/>
          </a:p>
          <a:p>
            <a:r>
              <a:rPr lang="en-US" altLang="en-US" smtClean="0"/>
              <a:t>Guidelines must be able to handle the complexity of a clinical event, and must support the variations in patients and settings.  Guidelines must support various actions.  When a provider is not compliant with a guideline, the system should request the reason.  For example, a foot exam for a diabetic patient may not be conducted because of a request from the patient.  That fact should be noted so a follow-up action can be initiated.</a:t>
            </a:r>
          </a:p>
          <a:p>
            <a:endParaRPr lang="en-US" altLang="en-US" smtClean="0"/>
          </a:p>
          <a:p>
            <a:r>
              <a:rPr lang="en-US" altLang="en-US" smtClean="0"/>
              <a:t>Guidelines must include the authoritative source for the decision logic – a literature reference, the guideline expert source, or other authority.</a:t>
            </a:r>
          </a:p>
          <a:p>
            <a:endParaRPr lang="en-US" altLang="en-US"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00C2A8-10BF-4E69-B2FF-5A646ABD53DE}" type="slidenum">
              <a:rPr lang="en-US" altLang="en-US"/>
              <a:pPr eaLnBrk="1" hangingPunct="1"/>
              <a:t>8</a:t>
            </a:fld>
            <a:endParaRPr lang="en-US" altLang="en-US"/>
          </a:p>
        </p:txBody>
      </p:sp>
    </p:spTree>
    <p:extLst>
      <p:ext uri="{BB962C8B-B14F-4D97-AF65-F5344CB8AC3E}">
        <p14:creationId xmlns:p14="http://schemas.microsoft.com/office/powerpoint/2010/main" val="3476408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introduction of guidelines into the work flow is often awkward.  For example, if a patient qualified for the use of three guidelines, each guideline would be presented to the provider consecutively.  If the same piece of data were required in each guideline, it would be asked three times.  If data is available from the EHR, it should be automatically added and not require the provider to reenter the data. An even better approach would be to take the guideline requirements and merge them into the order-entry approach.</a:t>
            </a:r>
          </a:p>
          <a:p>
            <a:endParaRPr lang="en-US" altLang="en-US" smtClean="0"/>
          </a:p>
          <a:p>
            <a:r>
              <a:rPr lang="en-US" altLang="en-US" smtClean="0"/>
              <a:t>One challenge in the sharing of guidelines is the matching of data elements identified in the shared guideline and the local setting.</a:t>
            </a:r>
          </a:p>
          <a:p>
            <a:endParaRPr lang="en-US" altLang="en-US"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6DA188-270F-47CB-ACFF-89B0A7C4B7E4}" type="slidenum">
              <a:rPr lang="en-US" altLang="en-US"/>
              <a:pPr eaLnBrk="1" hangingPunct="1"/>
              <a:t>9</a:t>
            </a:fld>
            <a:endParaRPr lang="en-US" altLang="en-US"/>
          </a:p>
        </p:txBody>
      </p:sp>
    </p:spTree>
    <p:extLst>
      <p:ext uri="{BB962C8B-B14F-4D97-AF65-F5344CB8AC3E}">
        <p14:creationId xmlns:p14="http://schemas.microsoft.com/office/powerpoint/2010/main" val="30506585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6861457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108059894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0796B957-518B-41E2-AC83-9502286CC640}"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3755276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3824524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4BBFE152-0101-4F94-BBED-61263C8BE6C1}"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b</a:t>
            </a:r>
          </a:p>
        </p:txBody>
      </p:sp>
    </p:spTree>
    <p:extLst>
      <p:ext uri="{BB962C8B-B14F-4D97-AF65-F5344CB8AC3E}">
        <p14:creationId xmlns:p14="http://schemas.microsoft.com/office/powerpoint/2010/main" val="1494933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289E5D0F-137F-4591-8D27-FE8A3E1A75ED}"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b</a:t>
            </a:r>
          </a:p>
        </p:txBody>
      </p:sp>
    </p:spTree>
    <p:extLst>
      <p:ext uri="{BB962C8B-B14F-4D97-AF65-F5344CB8AC3E}">
        <p14:creationId xmlns:p14="http://schemas.microsoft.com/office/powerpoint/2010/main" val="3661193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57D4B755-19C4-4774-908B-3B4217CFC9B1}"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b</a:t>
            </a:r>
          </a:p>
        </p:txBody>
      </p:sp>
    </p:spTree>
    <p:extLst>
      <p:ext uri="{BB962C8B-B14F-4D97-AF65-F5344CB8AC3E}">
        <p14:creationId xmlns:p14="http://schemas.microsoft.com/office/powerpoint/2010/main" val="2672038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71BB80C6-0B40-44A9-8ACA-8D5E8A8DF397}"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b</a:t>
            </a:r>
          </a:p>
        </p:txBody>
      </p:sp>
    </p:spTree>
    <p:extLst>
      <p:ext uri="{BB962C8B-B14F-4D97-AF65-F5344CB8AC3E}">
        <p14:creationId xmlns:p14="http://schemas.microsoft.com/office/powerpoint/2010/main" val="2709447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CEF4DFF6-3A3B-497F-B338-72D53BA9439E}"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b</a:t>
            </a:r>
          </a:p>
        </p:txBody>
      </p:sp>
    </p:spTree>
    <p:extLst>
      <p:ext uri="{BB962C8B-B14F-4D97-AF65-F5344CB8AC3E}">
        <p14:creationId xmlns:p14="http://schemas.microsoft.com/office/powerpoint/2010/main" val="12703624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2187C6E4-C450-4F4C-8B69-0F9188ADF2CD}"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b</a:t>
            </a:r>
          </a:p>
        </p:txBody>
      </p:sp>
    </p:spTree>
    <p:extLst>
      <p:ext uri="{BB962C8B-B14F-4D97-AF65-F5344CB8AC3E}">
        <p14:creationId xmlns:p14="http://schemas.microsoft.com/office/powerpoint/2010/main" val="1829490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024C9E37-AF04-4F57-BF4C-AFC7BE1EF43D}"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b</a:t>
            </a:r>
          </a:p>
        </p:txBody>
      </p:sp>
    </p:spTree>
    <p:extLst>
      <p:ext uri="{BB962C8B-B14F-4D97-AF65-F5344CB8AC3E}">
        <p14:creationId xmlns:p14="http://schemas.microsoft.com/office/powerpoint/2010/main" val="1947620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342903668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F265B2DA-117E-402C-AAB0-E7C90FE7759E}"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b</a:t>
            </a:r>
          </a:p>
        </p:txBody>
      </p:sp>
    </p:spTree>
    <p:extLst>
      <p:ext uri="{BB962C8B-B14F-4D97-AF65-F5344CB8AC3E}">
        <p14:creationId xmlns:p14="http://schemas.microsoft.com/office/powerpoint/2010/main" val="32319092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90332C7A-B690-454C-BCAC-23795623F596}"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b</a:t>
            </a:r>
          </a:p>
        </p:txBody>
      </p:sp>
    </p:spTree>
    <p:extLst>
      <p:ext uri="{BB962C8B-B14F-4D97-AF65-F5344CB8AC3E}">
        <p14:creationId xmlns:p14="http://schemas.microsoft.com/office/powerpoint/2010/main" val="1684967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23653176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417558211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25475499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30105506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19982774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129652820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6497956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0796B957-518B-41E2-AC83-9502286CC640}" type="slidenum">
              <a:rPr lang="en-US" altLang="en-US" smtClean="0"/>
              <a:pPr/>
              <a:t>‹#›</a:t>
            </a:fld>
            <a:endParaRPr lang="en-US" altLang="en-US"/>
          </a:p>
        </p:txBody>
      </p:sp>
    </p:spTree>
    <p:extLst>
      <p:ext uri="{BB962C8B-B14F-4D97-AF65-F5344CB8AC3E}">
        <p14:creationId xmlns:p14="http://schemas.microsoft.com/office/powerpoint/2010/main" val="4215595809"/>
      </p:ext>
    </p:extLst>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 id="2147484332" r:id="rId12"/>
    <p:sldLayoutId id="2147484333" r:id="rId13"/>
    <p:sldLayoutId id="2147484334" r:id="rId14"/>
    <p:sldLayoutId id="2147484335" r:id="rId15"/>
    <p:sldLayoutId id="2147484336" r:id="rId16"/>
    <p:sldLayoutId id="2147484337" r:id="rId17"/>
    <p:sldLayoutId id="2147484338" r:id="rId18"/>
    <p:sldLayoutId id="2147484293" r:id="rId19"/>
    <p:sldLayoutId id="2147484295" r:id="rId20"/>
    <p:sldLayoutId id="2147484296" r:id="rId2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www.guideline.gov/"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Networking and Health Information Exchange</a:t>
            </a:r>
          </a:p>
        </p:txBody>
      </p:sp>
      <p:sp>
        <p:nvSpPr>
          <p:cNvPr id="12291" name="Text Placeholder 2"/>
          <p:cNvSpPr>
            <a:spLocks noGrp="1"/>
          </p:cNvSpPr>
          <p:nvPr>
            <p:ph type="body" sz="half" idx="2"/>
          </p:nvPr>
        </p:nvSpPr>
        <p:spPr>
          <a:xfrm>
            <a:off x="1371600" y="3517900"/>
            <a:ext cx="6400800" cy="977900"/>
          </a:xfrm>
        </p:spPr>
        <p:txBody>
          <a:bodyPr/>
          <a:lstStyle/>
          <a:p>
            <a:r>
              <a:rPr lang="en-US" altLang="en-US" dirty="0" smtClean="0"/>
              <a:t>Supporting Standards for EHR Applications</a:t>
            </a:r>
          </a:p>
        </p:txBody>
      </p:sp>
      <p:sp>
        <p:nvSpPr>
          <p:cNvPr id="12292" name="Text Placeholder 3"/>
          <p:cNvSpPr>
            <a:spLocks noGrp="1"/>
          </p:cNvSpPr>
          <p:nvPr>
            <p:ph type="body" sz="quarter" idx="11"/>
          </p:nvPr>
        </p:nvSpPr>
        <p:spPr>
          <a:xfrm>
            <a:off x="1371600" y="4495800"/>
            <a:ext cx="6400800" cy="609600"/>
          </a:xfrm>
        </p:spPr>
        <p:txBody>
          <a:bodyPr/>
          <a:lstStyle/>
          <a:p>
            <a:r>
              <a:rPr lang="en-US" altLang="en-US" dirty="0" smtClean="0"/>
              <a:t>Lecture b</a:t>
            </a:r>
          </a:p>
        </p:txBody>
      </p:sp>
      <p:sp>
        <p:nvSpPr>
          <p:cNvPr id="12293" name="Text Placeholder 4"/>
          <p:cNvSpPr>
            <a:spLocks noGrp="1"/>
          </p:cNvSpPr>
          <p:nvPr>
            <p:ph type="body" sz="quarter" idx="12"/>
          </p:nvPr>
        </p:nvSpPr>
        <p:spPr/>
        <p:txBody>
          <a:bodyPr/>
          <a:lstStyle/>
          <a:p>
            <a:r>
              <a:rPr lang="en-US" dirty="0"/>
              <a:t>This material (</a:t>
            </a:r>
            <a:r>
              <a:rPr lang="en-US" altLang="en-US" dirty="0"/>
              <a:t>Comp 9 Unit 7)</a:t>
            </a:r>
            <a:r>
              <a:rPr lang="en-US" dirty="0"/>
              <a:t> was developed by Duke University, funded by the Department of Health and Human Services, Office of the National Coordinator for Health Information Technology under Award Number </a:t>
            </a:r>
            <a:r>
              <a:rPr lang="en-US" altLang="en-US" dirty="0"/>
              <a:t>IU24OC000024</a:t>
            </a:r>
            <a:r>
              <a:rPr lang="en-US" dirty="0"/>
              <a:t>. This material was updated by Normandale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License"/>
              </a:rPr>
              <a:t>http://creativecommons.org/licenses/by-nc-sa/4.0/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Integration into Clinical Environment</a:t>
            </a:r>
          </a:p>
        </p:txBody>
      </p:sp>
      <p:sp>
        <p:nvSpPr>
          <p:cNvPr id="22531" name="Content Placeholder 2"/>
          <p:cNvSpPr>
            <a:spLocks noGrp="1"/>
          </p:cNvSpPr>
          <p:nvPr>
            <p:ph sz="quarter" idx="14"/>
          </p:nvPr>
        </p:nvSpPr>
        <p:spPr/>
        <p:txBody>
          <a:bodyPr/>
          <a:lstStyle/>
          <a:p>
            <a:r>
              <a:rPr lang="en-US" altLang="en-US" smtClean="0"/>
              <a:t>Local adaptation of guideline content</a:t>
            </a:r>
          </a:p>
          <a:p>
            <a:r>
              <a:rPr lang="en-US" altLang="en-US" smtClean="0"/>
              <a:t>Integration with EHR</a:t>
            </a:r>
          </a:p>
          <a:p>
            <a:pPr lvl="1"/>
            <a:r>
              <a:rPr lang="en-US" altLang="en-US" smtClean="0"/>
              <a:t>Mapping references to patient data to entries in EHR</a:t>
            </a:r>
          </a:p>
          <a:p>
            <a:pPr lvl="1"/>
            <a:r>
              <a:rPr lang="en-US" altLang="en-US" smtClean="0"/>
              <a:t>Mapping recommendations to implementable actions</a:t>
            </a:r>
          </a:p>
          <a:p>
            <a:pPr lvl="2"/>
            <a:r>
              <a:rPr lang="en-US" altLang="en-US" smtClean="0"/>
              <a:t>e.g. Linking to order entry system</a:t>
            </a:r>
          </a:p>
          <a:p>
            <a:pPr lvl="2"/>
            <a:r>
              <a:rPr lang="en-US" altLang="en-US" smtClean="0"/>
              <a:t>Printing a prescription</a:t>
            </a:r>
          </a:p>
          <a:p>
            <a:r>
              <a:rPr lang="en-US" altLang="en-US" smtClean="0"/>
              <a:t>Workflow integration</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326828-9BA9-4809-AD00-65778F5FAC8A}"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National Guideline Clearing House</a:t>
            </a:r>
          </a:p>
        </p:txBody>
      </p:sp>
      <p:pic>
        <p:nvPicPr>
          <p:cNvPr id="17" name="Picture 16" descr="This image is a screen shot of the home page for the National Guideline Clearing House.  Source:  National Guideline Clearinghouse, 2016"/>
          <p:cNvPicPr>
            <a:picLocks noChangeAspect="1"/>
          </p:cNvPicPr>
          <p:nvPr/>
        </p:nvPicPr>
        <p:blipFill rotWithShape="1">
          <a:blip r:embed="rId3"/>
          <a:srcRect b="4842"/>
          <a:stretch/>
        </p:blipFill>
        <p:spPr>
          <a:xfrm>
            <a:off x="609600" y="1371600"/>
            <a:ext cx="7924801" cy="4449763"/>
          </a:xfrm>
          <a:prstGeom prst="rect">
            <a:avLst/>
          </a:prstGeom>
        </p:spPr>
      </p:pic>
      <p:sp>
        <p:nvSpPr>
          <p:cNvPr id="16" name="Text Placeholder 15"/>
          <p:cNvSpPr>
            <a:spLocks noGrp="1"/>
          </p:cNvSpPr>
          <p:nvPr>
            <p:ph type="body" sz="quarter" idx="32"/>
          </p:nvPr>
        </p:nvSpPr>
        <p:spPr/>
        <p:txBody>
          <a:bodyPr/>
          <a:lstStyle/>
          <a:p>
            <a:r>
              <a:rPr lang="en-US" altLang="en-US" dirty="0">
                <a:hlinkClick r:id="rId4" tooltip="http://www.guideline.gov  "/>
              </a:rPr>
              <a:t>http://www.guideline.gov  </a:t>
            </a:r>
            <a:r>
              <a:rPr lang="en-US" altLang="en-US" dirty="0"/>
              <a:t>Accessed </a:t>
            </a:r>
            <a:r>
              <a:rPr lang="en-US" altLang="en-US" dirty="0" smtClean="0"/>
              <a:t>9 September, 2016</a:t>
            </a:r>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3DD02-20DC-40EA-B45A-CEE0E65A8D4E}"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Guideline Representation Models</a:t>
            </a:r>
          </a:p>
        </p:txBody>
      </p:sp>
      <p:sp>
        <p:nvSpPr>
          <p:cNvPr id="24579" name="Content Placeholder 2"/>
          <p:cNvSpPr>
            <a:spLocks noGrp="1"/>
          </p:cNvSpPr>
          <p:nvPr>
            <p:ph sz="quarter" idx="14"/>
          </p:nvPr>
        </p:nvSpPr>
        <p:spPr/>
        <p:txBody>
          <a:bodyPr numCol="2"/>
          <a:lstStyle/>
          <a:p>
            <a:r>
              <a:rPr lang="en-US" altLang="en-US" dirty="0" smtClean="0"/>
              <a:t>Arden Syntax</a:t>
            </a:r>
          </a:p>
          <a:p>
            <a:r>
              <a:rPr lang="en-US" altLang="en-US" dirty="0" smtClean="0"/>
              <a:t>GLIF</a:t>
            </a:r>
          </a:p>
          <a:p>
            <a:r>
              <a:rPr lang="en-US" altLang="en-US" dirty="0" smtClean="0"/>
              <a:t>GEM</a:t>
            </a:r>
          </a:p>
          <a:p>
            <a:r>
              <a:rPr lang="en-US" altLang="en-US" dirty="0" smtClean="0"/>
              <a:t>DILEMMA</a:t>
            </a:r>
          </a:p>
          <a:p>
            <a:r>
              <a:rPr lang="en-US" altLang="en-US" dirty="0" smtClean="0"/>
              <a:t>EON</a:t>
            </a:r>
          </a:p>
          <a:p>
            <a:r>
              <a:rPr lang="en-US" altLang="en-US" dirty="0" err="1" smtClean="0"/>
              <a:t>PROforma</a:t>
            </a:r>
            <a:endParaRPr lang="en-US" altLang="en-US" dirty="0" smtClean="0"/>
          </a:p>
          <a:p>
            <a:r>
              <a:rPr lang="en-US" altLang="en-US" dirty="0" err="1" smtClean="0"/>
              <a:t>Asbru</a:t>
            </a:r>
            <a:endParaRPr lang="en-US" altLang="en-US" dirty="0" smtClean="0"/>
          </a:p>
          <a:p>
            <a:r>
              <a:rPr lang="en-US" altLang="en-US" dirty="0" smtClean="0"/>
              <a:t>GUIDE</a:t>
            </a:r>
          </a:p>
          <a:p>
            <a:r>
              <a:rPr lang="en-US" altLang="en-US" dirty="0" smtClean="0"/>
              <a:t>PRODIGY</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B9758D-4654-44D1-942C-09043A5C2553}"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GuideLine Interchange Format (GLIF)</a:t>
            </a:r>
          </a:p>
        </p:txBody>
      </p:sp>
      <p:sp>
        <p:nvSpPr>
          <p:cNvPr id="25603" name="Content Placeholder 2"/>
          <p:cNvSpPr>
            <a:spLocks noGrp="1"/>
          </p:cNvSpPr>
          <p:nvPr>
            <p:ph sz="quarter" idx="14"/>
          </p:nvPr>
        </p:nvSpPr>
        <p:spPr/>
        <p:txBody>
          <a:bodyPr/>
          <a:lstStyle/>
          <a:p>
            <a:r>
              <a:rPr lang="en-US" altLang="en-US" smtClean="0"/>
              <a:t>A format for sharing clinical guidelines independent of platforms and systems</a:t>
            </a:r>
          </a:p>
          <a:p>
            <a:r>
              <a:rPr lang="en-US" altLang="en-US" smtClean="0"/>
              <a:t>Based on a object-oriented logical model of concepts</a:t>
            </a:r>
          </a:p>
          <a:p>
            <a:r>
              <a:rPr lang="en-US" altLang="en-US" smtClean="0"/>
              <a:t>Has an XML-based syntax</a:t>
            </a:r>
          </a:p>
          <a:p>
            <a:r>
              <a:rPr lang="en-US" altLang="en-US" smtClean="0"/>
              <a:t>Is an executable model</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CC7070-9228-4A3C-B650-19A15FCD6A5C}" type="slidenum">
              <a:rPr lang="en-US" altLang="en-US" smtClean="0"/>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GLIF Model</a:t>
            </a:r>
          </a:p>
        </p:txBody>
      </p:sp>
      <p:sp>
        <p:nvSpPr>
          <p:cNvPr id="26627" name="Content Placeholder 2"/>
          <p:cNvSpPr>
            <a:spLocks noGrp="1"/>
          </p:cNvSpPr>
          <p:nvPr>
            <p:ph sz="quarter" idx="14"/>
          </p:nvPr>
        </p:nvSpPr>
        <p:spPr/>
        <p:txBody>
          <a:bodyPr/>
          <a:lstStyle/>
          <a:p>
            <a:r>
              <a:rPr lang="en-US" altLang="en-US" smtClean="0"/>
              <a:t>Flowchart representation of a temporal sequence of clinical steps</a:t>
            </a:r>
          </a:p>
          <a:p>
            <a:r>
              <a:rPr lang="en-US" altLang="en-US" smtClean="0"/>
              <a:t>Guideline has title and author</a:t>
            </a:r>
          </a:p>
          <a:p>
            <a:r>
              <a:rPr lang="en-US" altLang="en-US" smtClean="0"/>
              <a:t>Guideline Step</a:t>
            </a:r>
          </a:p>
          <a:p>
            <a:pPr lvl="1"/>
            <a:r>
              <a:rPr lang="en-US" altLang="en-US" smtClean="0"/>
              <a:t>Decision step</a:t>
            </a:r>
          </a:p>
          <a:p>
            <a:pPr lvl="1"/>
            <a:r>
              <a:rPr lang="en-US" altLang="en-US" smtClean="0"/>
              <a:t>Action step</a:t>
            </a:r>
          </a:p>
          <a:p>
            <a:pPr lvl="1"/>
            <a:r>
              <a:rPr lang="en-US" altLang="en-US" smtClean="0"/>
              <a:t>Branch step</a:t>
            </a:r>
          </a:p>
          <a:p>
            <a:pPr lvl="1"/>
            <a:r>
              <a:rPr lang="en-US" altLang="en-US" smtClean="0"/>
              <a:t>Synchronization step</a:t>
            </a:r>
          </a:p>
          <a:p>
            <a:pPr lvl="1"/>
            <a:r>
              <a:rPr lang="en-US" altLang="en-US" smtClean="0"/>
              <a:t>Patient sleep step</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9411A3-79A7-475C-9EF2-BD14AB909543}" type="slidenum">
              <a:rPr lang="en-US" altLang="en-US" smtClean="0"/>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GLIF Classes</a:t>
            </a:r>
          </a:p>
        </p:txBody>
      </p:sp>
      <p:sp>
        <p:nvSpPr>
          <p:cNvPr id="27651" name="Content Placeholder 2"/>
          <p:cNvSpPr>
            <a:spLocks noGrp="1"/>
          </p:cNvSpPr>
          <p:nvPr>
            <p:ph sz="quarter" idx="14"/>
          </p:nvPr>
        </p:nvSpPr>
        <p:spPr/>
        <p:txBody>
          <a:bodyPr/>
          <a:lstStyle/>
          <a:p>
            <a:r>
              <a:rPr lang="en-US" altLang="en-US" sz="2800" dirty="0" smtClean="0"/>
              <a:t>Action steps: </a:t>
            </a:r>
          </a:p>
          <a:p>
            <a:pPr lvl="1"/>
            <a:r>
              <a:rPr lang="en-US" altLang="en-US" sz="2400" dirty="0" smtClean="0"/>
              <a:t>Recommendations for clinical actions to be performed</a:t>
            </a:r>
          </a:p>
          <a:p>
            <a:pPr lvl="2"/>
            <a:r>
              <a:rPr lang="en-US" altLang="en-US" sz="2000" dirty="0" smtClean="0"/>
              <a:t>Prescribe aspirin</a:t>
            </a:r>
          </a:p>
          <a:p>
            <a:r>
              <a:rPr lang="en-US" altLang="en-US" sz="2800" dirty="0" smtClean="0"/>
              <a:t>Decision steps: </a:t>
            </a:r>
          </a:p>
          <a:p>
            <a:pPr lvl="1"/>
            <a:r>
              <a:rPr lang="en-US" altLang="en-US" sz="2400" dirty="0" smtClean="0"/>
              <a:t>Criteria for conditional flowchart traversal</a:t>
            </a:r>
          </a:p>
          <a:p>
            <a:pPr lvl="2"/>
            <a:r>
              <a:rPr lang="en-US" altLang="en-US" sz="2000" dirty="0" smtClean="0"/>
              <a:t>If patient has pain,  then (x)</a:t>
            </a:r>
          </a:p>
          <a:p>
            <a:r>
              <a:rPr lang="en-US" altLang="en-US" sz="2800" dirty="0" smtClean="0"/>
              <a:t>Branch and synchronization steps </a:t>
            </a:r>
          </a:p>
          <a:p>
            <a:pPr lvl="1"/>
            <a:r>
              <a:rPr lang="en-US" altLang="en-US" sz="2400" dirty="0" smtClean="0"/>
              <a:t>Allow concurrency</a:t>
            </a:r>
          </a:p>
          <a:p>
            <a:r>
              <a:rPr lang="en-US" altLang="en-US" sz="2800" dirty="0" smtClean="0"/>
              <a:t>Patient-state sleep</a:t>
            </a:r>
          </a:p>
          <a:p>
            <a:pPr lvl="1"/>
            <a:r>
              <a:rPr lang="en-US" altLang="en-US" sz="2400" dirty="0" smtClean="0"/>
              <a:t>Characterizes patient’s clinical state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71736C-8016-4011-9FB9-324F5456F199}"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Three Representation Levels</a:t>
            </a:r>
          </a:p>
        </p:txBody>
      </p:sp>
      <p:sp>
        <p:nvSpPr>
          <p:cNvPr id="28675" name="Content Placeholder 2"/>
          <p:cNvSpPr>
            <a:spLocks noGrp="1"/>
          </p:cNvSpPr>
          <p:nvPr>
            <p:ph sz="quarter" idx="14"/>
          </p:nvPr>
        </p:nvSpPr>
        <p:spPr/>
        <p:txBody>
          <a:bodyPr/>
          <a:lstStyle/>
          <a:p>
            <a:r>
              <a:rPr lang="en-US" altLang="en-US" smtClean="0"/>
              <a:t>Author/viewer level</a:t>
            </a:r>
          </a:p>
          <a:p>
            <a:pPr lvl="1"/>
            <a:r>
              <a:rPr lang="en-US" altLang="en-US" smtClean="0"/>
              <a:t>Conceptual flowchart of clinical actions and decisions</a:t>
            </a:r>
          </a:p>
          <a:p>
            <a:pPr lvl="1"/>
            <a:r>
              <a:rPr lang="en-US" altLang="en-US" smtClean="0"/>
              <a:t>Aids in human understanding</a:t>
            </a:r>
          </a:p>
          <a:p>
            <a:r>
              <a:rPr lang="en-US" altLang="en-US" smtClean="0"/>
              <a:t>Abstract machine representation</a:t>
            </a:r>
          </a:p>
          <a:p>
            <a:pPr lvl="1"/>
            <a:r>
              <a:rPr lang="en-US" altLang="en-US" smtClean="0"/>
              <a:t>Can be executed by an interpreter</a:t>
            </a:r>
          </a:p>
          <a:p>
            <a:pPr lvl="1"/>
            <a:r>
              <a:rPr lang="en-US" altLang="en-US" smtClean="0"/>
              <a:t>Correctness can be analyzed</a:t>
            </a:r>
          </a:p>
          <a:p>
            <a:r>
              <a:rPr lang="en-US" altLang="en-US" smtClean="0"/>
              <a:t>Integration into application environments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23EC24-FBC5-4324-B6F2-C3BF0EC2CC00}" type="slidenum">
              <a:rPr lang="en-US" altLang="en-US" smtClean="0"/>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Abstract Machine Representation</a:t>
            </a:r>
          </a:p>
        </p:txBody>
      </p:sp>
      <p:sp>
        <p:nvSpPr>
          <p:cNvPr id="29699" name="Content Placeholder 2"/>
          <p:cNvSpPr>
            <a:spLocks noGrp="1"/>
          </p:cNvSpPr>
          <p:nvPr>
            <p:ph sz="quarter" idx="14"/>
          </p:nvPr>
        </p:nvSpPr>
        <p:spPr/>
        <p:txBody>
          <a:bodyPr/>
          <a:lstStyle/>
          <a:p>
            <a:r>
              <a:rPr lang="en-US" altLang="en-US" sz="2800" dirty="0"/>
              <a:t>Unambiguous syntax for logical expressions based on Arden Syntax</a:t>
            </a:r>
          </a:p>
          <a:p>
            <a:r>
              <a:rPr lang="en-US" altLang="en-US" sz="2800" dirty="0"/>
              <a:t>All logical expressions &amp; actions refer </a:t>
            </a:r>
            <a:br>
              <a:rPr lang="en-US" altLang="en-US" sz="2800" dirty="0"/>
            </a:br>
            <a:r>
              <a:rPr lang="en-US" altLang="en-US" sz="2800" dirty="0"/>
              <a:t>to defined concepts</a:t>
            </a:r>
          </a:p>
          <a:p>
            <a:pPr lvl="1"/>
            <a:r>
              <a:rPr lang="en-US" altLang="en-US" sz="2400" dirty="0" smtClean="0"/>
              <a:t>Medical ontology</a:t>
            </a:r>
          </a:p>
          <a:p>
            <a:r>
              <a:rPr lang="en-US" altLang="en-US" sz="2800" dirty="0" smtClean="0"/>
              <a:t>Allowed values, ranges, and time constraints</a:t>
            </a:r>
          </a:p>
          <a:p>
            <a:r>
              <a:rPr lang="en-US" altLang="en-US" sz="2800" dirty="0"/>
              <a:t>Can be interpreted and analyzed for correctness</a:t>
            </a:r>
          </a:p>
          <a:p>
            <a:pPr lvl="1"/>
            <a:r>
              <a:rPr lang="en-US" altLang="en-US" sz="2400" dirty="0" smtClean="0"/>
              <a:t>Syntax, type, and range checking</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136E48-CFF4-4BE5-A9E7-D9D5B78CB809}"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Guideline Elements Model (GEM)</a:t>
            </a:r>
          </a:p>
        </p:txBody>
      </p:sp>
      <p:sp>
        <p:nvSpPr>
          <p:cNvPr id="30723" name="Content Placeholder 2"/>
          <p:cNvSpPr>
            <a:spLocks noGrp="1"/>
          </p:cNvSpPr>
          <p:nvPr>
            <p:ph sz="quarter" idx="14"/>
          </p:nvPr>
        </p:nvSpPr>
        <p:spPr/>
        <p:txBody>
          <a:bodyPr/>
          <a:lstStyle/>
          <a:p>
            <a:r>
              <a:rPr lang="en-US" altLang="en-US" smtClean="0"/>
              <a:t>Developed at Yale Center for Medical Informatics</a:t>
            </a:r>
          </a:p>
          <a:p>
            <a:r>
              <a:rPr lang="en-US" altLang="en-US" smtClean="0"/>
              <a:t>Hierarchical data structure to organize the heterogeneous information contained in practice guidelines</a:t>
            </a:r>
          </a:p>
          <a:p>
            <a:r>
              <a:rPr lang="en-US" altLang="en-US" smtClean="0"/>
              <a:t>Includes a XML editor specifically for guideline markup called GEM Cutter</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07F086-9324-4261-8017-D5677A04F352}"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Structure of GEM</a:t>
            </a:r>
          </a:p>
        </p:txBody>
      </p:sp>
      <p:sp>
        <p:nvSpPr>
          <p:cNvPr id="3" name="Content Placeholder 2"/>
          <p:cNvSpPr>
            <a:spLocks noGrp="1"/>
          </p:cNvSpPr>
          <p:nvPr>
            <p:ph sz="quarter" idx="14"/>
          </p:nvPr>
        </p:nvSpPr>
        <p:spPr/>
        <p:txBody>
          <a:bodyPr/>
          <a:lstStyle/>
          <a:p>
            <a:r>
              <a:rPr lang="en-US" sz="1400" dirty="0" smtClean="0"/>
              <a:t>&lt;</a:t>
            </a:r>
            <a:r>
              <a:rPr lang="en-US" sz="1400" dirty="0" err="1" smtClean="0"/>
              <a:t>knowledge.components</a:t>
            </a:r>
            <a:r>
              <a:rPr lang="en-US" sz="1400" dirty="0" smtClean="0"/>
              <a:t>&gt;</a:t>
            </a:r>
            <a:br>
              <a:rPr lang="en-US" sz="1400" dirty="0" smtClean="0"/>
            </a:br>
            <a:r>
              <a:rPr lang="en-US" sz="1400" dirty="0" smtClean="0"/>
              <a:t>    &lt;recommendation&gt;</a:t>
            </a:r>
            <a:br>
              <a:rPr lang="en-US" sz="1400" dirty="0" smtClean="0"/>
            </a:br>
            <a:r>
              <a:rPr lang="en-US" sz="1400" dirty="0" smtClean="0"/>
              <a:t>        &lt;Conditional&gt;</a:t>
            </a:r>
            <a:br>
              <a:rPr lang="en-US" sz="1400" dirty="0" smtClean="0"/>
            </a:br>
            <a:r>
              <a:rPr lang="en-US" sz="1400" dirty="0" smtClean="0"/>
              <a:t>            &lt;</a:t>
            </a:r>
            <a:r>
              <a:rPr lang="en-US" sz="1400" dirty="0" err="1" smtClean="0"/>
              <a:t>decision.variable</a:t>
            </a:r>
            <a:r>
              <a:rPr lang="en-US" sz="1400" dirty="0" smtClean="0"/>
              <a:t>&gt;</a:t>
            </a:r>
            <a:br>
              <a:rPr lang="en-US" sz="1400" dirty="0" smtClean="0"/>
            </a:br>
            <a:r>
              <a:rPr lang="en-US" sz="1400" dirty="0" smtClean="0"/>
              <a:t>                &lt;Value&gt;</a:t>
            </a:r>
            <a:br>
              <a:rPr lang="en-US" sz="1400" dirty="0" smtClean="0"/>
            </a:br>
            <a:r>
              <a:rPr lang="en-US" sz="1400" dirty="0" smtClean="0"/>
              <a:t>                &lt;</a:t>
            </a:r>
            <a:r>
              <a:rPr lang="en-US" sz="1400" dirty="0" err="1" smtClean="0"/>
              <a:t>test.parameter</a:t>
            </a:r>
            <a:r>
              <a:rPr lang="en-US" sz="1400" dirty="0" smtClean="0"/>
              <a:t>&gt;</a:t>
            </a:r>
            <a:br>
              <a:rPr lang="en-US" sz="1400" dirty="0" smtClean="0"/>
            </a:br>
            <a:r>
              <a:rPr lang="en-US" sz="1400" dirty="0" smtClean="0"/>
              <a:t>             &lt;action&gt;</a:t>
            </a:r>
            <a:br>
              <a:rPr lang="en-US" sz="1400" dirty="0" smtClean="0"/>
            </a:br>
            <a:r>
              <a:rPr lang="en-US" sz="1400" dirty="0" smtClean="0"/>
              <a:t>             &lt;logic&gt;</a:t>
            </a:r>
            <a:br>
              <a:rPr lang="en-US" sz="1400" dirty="0" smtClean="0"/>
            </a:br>
            <a:r>
              <a:rPr lang="en-US" sz="1400" dirty="0" smtClean="0"/>
              <a:t>                 …</a:t>
            </a:r>
            <a:br>
              <a:rPr lang="en-US" sz="1400" dirty="0" smtClean="0"/>
            </a:br>
            <a:r>
              <a:rPr lang="en-US" sz="1400" dirty="0" smtClean="0"/>
              <a:t>         &lt;Imperative&gt;</a:t>
            </a:r>
            <a:br>
              <a:rPr lang="en-US" sz="1400" dirty="0" smtClean="0"/>
            </a:br>
            <a:r>
              <a:rPr lang="en-US" sz="1400" dirty="0" smtClean="0"/>
              <a:t>                &lt;directive&gt;</a:t>
            </a:r>
            <a:br>
              <a:rPr lang="en-US" sz="1400" dirty="0" smtClean="0"/>
            </a:br>
            <a:r>
              <a:rPr lang="en-US" sz="1400" dirty="0" smtClean="0"/>
              <a:t>                 &lt;logic&gt;</a:t>
            </a:r>
            <a:br>
              <a:rPr lang="en-US" sz="1400" dirty="0" smtClean="0"/>
            </a:br>
            <a:r>
              <a:rPr lang="en-US" sz="1400" dirty="0" smtClean="0"/>
              <a:t>                      …</a:t>
            </a:r>
            <a:br>
              <a:rPr lang="en-US" sz="1400" dirty="0" smtClean="0"/>
            </a:br>
            <a:r>
              <a:rPr lang="en-US" sz="1400" dirty="0" smtClean="0"/>
              <a:t>          &lt;Definition&gt;</a:t>
            </a:r>
            <a:br>
              <a:rPr lang="en-US" sz="1400" dirty="0" smtClean="0"/>
            </a:br>
            <a:r>
              <a:rPr lang="en-US" sz="1400" dirty="0" smtClean="0"/>
              <a:t>                &lt;Term&gt;</a:t>
            </a:r>
            <a:br>
              <a:rPr lang="en-US" sz="1400" dirty="0" smtClean="0"/>
            </a:br>
            <a:r>
              <a:rPr lang="en-US" sz="1400" dirty="0" smtClean="0"/>
              <a:t>                 &lt;</a:t>
            </a:r>
            <a:r>
              <a:rPr lang="en-US" sz="1400" dirty="0" err="1" smtClean="0"/>
              <a:t>Term.meaning</a:t>
            </a:r>
            <a:r>
              <a:rPr lang="en-US" sz="1400" dirty="0" smtClean="0"/>
              <a:t>&gt;</a:t>
            </a:r>
            <a:br>
              <a:rPr lang="en-US" sz="1400" dirty="0" smtClean="0"/>
            </a:br>
            <a:r>
              <a:rPr lang="en-US" sz="1400" dirty="0" smtClean="0"/>
              <a:t>          &lt;Algorithm&gt;</a:t>
            </a:r>
            <a:br>
              <a:rPr lang="en-US" sz="1400" dirty="0" smtClean="0"/>
            </a:br>
            <a:r>
              <a:rPr lang="en-US" sz="1400" dirty="0" smtClean="0"/>
              <a:t>                 &lt;</a:t>
            </a:r>
            <a:r>
              <a:rPr lang="en-US" sz="1400" dirty="0" err="1" smtClean="0"/>
              <a:t>Action.step</a:t>
            </a:r>
            <a:r>
              <a:rPr lang="en-US" sz="1400" dirty="0" smtClean="0"/>
              <a:t>&gt;</a:t>
            </a:r>
            <a:br>
              <a:rPr lang="en-US" sz="1400" dirty="0" smtClean="0"/>
            </a:br>
            <a:r>
              <a:rPr lang="en-US" sz="1400" dirty="0" smtClean="0"/>
              <a:t>                 &lt;</a:t>
            </a:r>
            <a:r>
              <a:rPr lang="en-US" sz="1400" dirty="0" err="1" smtClean="0"/>
              <a:t>Conditional.step</a:t>
            </a:r>
            <a:r>
              <a:rPr lang="en-US" sz="1400" dirty="0" smtClean="0"/>
              <a:t>&gt;</a:t>
            </a:r>
            <a:br>
              <a:rPr lang="en-US" sz="1400" dirty="0" smtClean="0"/>
            </a:br>
            <a:r>
              <a:rPr lang="en-US" sz="1400" dirty="0" smtClean="0"/>
              <a:t>                 &lt;</a:t>
            </a:r>
            <a:r>
              <a:rPr lang="en-US" sz="1400" dirty="0" err="1" smtClean="0"/>
              <a:t>Branch.step</a:t>
            </a:r>
            <a:r>
              <a:rPr lang="en-US" sz="1400" dirty="0" smtClean="0"/>
              <a:t>&gt;</a:t>
            </a:r>
            <a:br>
              <a:rPr lang="en-US" sz="1400" dirty="0" smtClean="0"/>
            </a:br>
            <a:r>
              <a:rPr lang="en-US" sz="1400" dirty="0" smtClean="0"/>
              <a:t>                 &lt;</a:t>
            </a:r>
            <a:r>
              <a:rPr lang="en-US" sz="1400" dirty="0" err="1" smtClean="0"/>
              <a:t>Synchronization.step</a:t>
            </a:r>
            <a:r>
              <a:rPr lang="en-US" sz="1400" dirty="0" smtClean="0"/>
              <a:t>&gt;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C945C0-2C84-4B71-8721-AE9534EA8DCA}"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Supporting Standards for EHR Applications Learning Objectives</a:t>
            </a:r>
            <a:endParaRPr lang="en-US" altLang="en-US" dirty="0" smtClean="0"/>
          </a:p>
        </p:txBody>
      </p:sp>
      <p:sp>
        <p:nvSpPr>
          <p:cNvPr id="13316" name="Text Placeholder 3"/>
          <p:cNvSpPr>
            <a:spLocks noGrp="1"/>
          </p:cNvSpPr>
          <p:nvPr>
            <p:ph sz="quarter" idx="14"/>
          </p:nvPr>
        </p:nvSpPr>
        <p:spPr/>
        <p:txBody>
          <a:bodyPr/>
          <a:lstStyle/>
          <a:p>
            <a:r>
              <a:rPr lang="en-US" dirty="0" smtClean="0"/>
              <a:t>Understand standards for clinical guidelines</a:t>
            </a:r>
          </a:p>
          <a:p>
            <a:r>
              <a:rPr lang="en-US" dirty="0" smtClean="0"/>
              <a:t>Understand object-oriented expression language for clinical decision support – GELLO</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CE7539-4709-4613-8400-D6AC227724ED}"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GELLO</a:t>
            </a:r>
          </a:p>
        </p:txBody>
      </p:sp>
      <p:sp>
        <p:nvSpPr>
          <p:cNvPr id="32771" name="Content Placeholder 2"/>
          <p:cNvSpPr>
            <a:spLocks noGrp="1"/>
          </p:cNvSpPr>
          <p:nvPr>
            <p:ph sz="quarter" idx="14"/>
          </p:nvPr>
        </p:nvSpPr>
        <p:spPr/>
        <p:txBody>
          <a:bodyPr/>
          <a:lstStyle/>
          <a:p>
            <a:r>
              <a:rPr lang="en-US" altLang="en-US" sz="2800" dirty="0" smtClean="0"/>
              <a:t>Object-oriented expression language for clinical decision support</a:t>
            </a:r>
          </a:p>
          <a:p>
            <a:r>
              <a:rPr lang="en-US" altLang="en-US" sz="2800" dirty="0" smtClean="0"/>
              <a:t>Based on Object Constraint Language</a:t>
            </a:r>
          </a:p>
          <a:p>
            <a:r>
              <a:rPr lang="en-US" altLang="en-US" sz="2800" dirty="0" smtClean="0"/>
              <a:t>Used to</a:t>
            </a:r>
          </a:p>
          <a:p>
            <a:pPr lvl="1"/>
            <a:r>
              <a:rPr lang="en-US" altLang="en-US" sz="2400" dirty="0" smtClean="0"/>
              <a:t>Build up queries to extract and manipulate data from EHRs</a:t>
            </a:r>
          </a:p>
          <a:p>
            <a:pPr lvl="1"/>
            <a:r>
              <a:rPr lang="en-US" altLang="en-US" sz="2400" dirty="0" smtClean="0"/>
              <a:t>Construct decision criteria by building up expressions to reason about particular data features/values such as guidelines</a:t>
            </a:r>
          </a:p>
          <a:p>
            <a:pPr lvl="1"/>
            <a:r>
              <a:rPr lang="en-US" altLang="en-US" sz="2400" dirty="0" smtClean="0"/>
              <a:t>Create expressions, formulae, and queries for applications within other HL7 standards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81D506-B760-41B8-9DDC-217210139E17}" type="slidenum">
              <a:rPr lang="en-US" altLang="en-US" smtClean="0"/>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Expression Language</a:t>
            </a:r>
          </a:p>
        </p:txBody>
      </p:sp>
      <p:sp>
        <p:nvSpPr>
          <p:cNvPr id="33798" name="Content Placeholder 5"/>
          <p:cNvSpPr>
            <a:spLocks noGrp="1"/>
          </p:cNvSpPr>
          <p:nvPr>
            <p:ph sz="quarter" idx="14"/>
          </p:nvPr>
        </p:nvSpPr>
        <p:spPr/>
        <p:txBody>
          <a:bodyPr/>
          <a:lstStyle/>
          <a:p>
            <a:r>
              <a:rPr lang="en-US" altLang="en-US" dirty="0" smtClean="0"/>
              <a:t>Used for specifying decision criteria and deriving summary values</a:t>
            </a:r>
          </a:p>
          <a:p>
            <a:r>
              <a:rPr lang="en-US" altLang="en-US" dirty="0" smtClean="0"/>
              <a:t>Provides basic built-in data types, assuming an underlying data model virtual medical record (</a:t>
            </a:r>
            <a:r>
              <a:rPr lang="en-US" altLang="en-US" dirty="0" err="1" smtClean="0"/>
              <a:t>vMR</a:t>
            </a:r>
            <a:r>
              <a:rPr lang="en-US" altLang="en-US" dirty="0" smtClean="0"/>
              <a:t>) that is a refinement of the HL7 RIM</a:t>
            </a:r>
          </a:p>
          <a:p>
            <a:r>
              <a:rPr lang="en-US" altLang="en-US" dirty="0" smtClean="0"/>
              <a:t>Major problem to sharing clinical knowledge is lack of common format for data encoding and manipulation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DFDE95-71FE-49F9-8040-6D096BB00AE7}" type="slidenum">
              <a:rPr lang="en-US" altLang="en-US" smtClean="0"/>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Requirements</a:t>
            </a:r>
          </a:p>
        </p:txBody>
      </p:sp>
      <p:sp>
        <p:nvSpPr>
          <p:cNvPr id="3" name="Content Placeholder 2"/>
          <p:cNvSpPr>
            <a:spLocks noGrp="1"/>
          </p:cNvSpPr>
          <p:nvPr>
            <p:ph sz="quarter" idx="14"/>
          </p:nvPr>
        </p:nvSpPr>
        <p:spPr>
          <a:xfrm>
            <a:off x="457200" y="1295400"/>
            <a:ext cx="8229600" cy="4572000"/>
          </a:xfrm>
        </p:spPr>
        <p:txBody>
          <a:bodyPr/>
          <a:lstStyle/>
          <a:p>
            <a:r>
              <a:rPr lang="en-US" sz="2800" dirty="0" smtClean="0"/>
              <a:t>Targeted to clinicians who need to use expression language for sharing and manipulating knowledge in medical context</a:t>
            </a:r>
          </a:p>
          <a:p>
            <a:r>
              <a:rPr lang="en-US" sz="2800" dirty="0" smtClean="0"/>
              <a:t>Declarative language</a:t>
            </a:r>
          </a:p>
          <a:p>
            <a:r>
              <a:rPr lang="en-US" sz="2800" dirty="0" smtClean="0"/>
              <a:t>Extensible</a:t>
            </a:r>
          </a:p>
          <a:p>
            <a:r>
              <a:rPr lang="en-US" sz="2800" dirty="0" smtClean="0"/>
              <a:t>Vendor independent</a:t>
            </a:r>
          </a:p>
          <a:p>
            <a:r>
              <a:rPr lang="en-US" sz="2800" dirty="0" smtClean="0"/>
              <a:t>Platform independent</a:t>
            </a:r>
          </a:p>
          <a:p>
            <a:r>
              <a:rPr lang="en-US" sz="2800" dirty="0" smtClean="0"/>
              <a:t>Object-oriented and compatible with </a:t>
            </a:r>
            <a:r>
              <a:rPr lang="en-US" sz="2800" dirty="0" err="1" smtClean="0"/>
              <a:t>vMR</a:t>
            </a:r>
            <a:endParaRPr lang="en-US" sz="2800" dirty="0" smtClean="0"/>
          </a:p>
          <a:p>
            <a:r>
              <a:rPr lang="en-US" sz="2800" dirty="0" smtClean="0"/>
              <a:t>Easy to read/write</a:t>
            </a:r>
          </a:p>
          <a:p>
            <a:r>
              <a:rPr lang="en-US" sz="2800" dirty="0" smtClean="0"/>
              <a:t>Side-effect free (leaves system unchanged)</a:t>
            </a:r>
          </a:p>
          <a:p>
            <a:r>
              <a:rPr lang="en-US" sz="2800" dirty="0" smtClean="0"/>
              <a:t>Flexible</a:t>
            </a:r>
            <a:endParaRPr lang="en-US" sz="28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66C5B0-90FB-4F1C-8B8A-AC217AEC41D9}" type="slidenum">
              <a:rPr lang="en-US" altLang="en-US" smtClean="0"/>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Relationship of GELLO</a:t>
            </a:r>
          </a:p>
        </p:txBody>
      </p:sp>
      <p:pic>
        <p:nvPicPr>
          <p:cNvPr id="35843" name="Picture 2" descr="This image showes the relationship of GELLO to other components of guideline standards. The block diagram has components Arden Syntax, GLIF, RIM and other data structures and knowledge bases.  &#10;&#10;This slide shows the relationship of GELLO to other key components in decision support.  GELLO serves as a vehicle to tie together the different areas including Arden Syntax and GLIF (representing guidelines and sequential knowledge); RIM (representing the information model and coupling ontology); and other data storages and knowledge databases.&#10;&#10;The advantage of GELLO is that it can accommodate existing work including the Arden Syntax and GLIF that represent sequential knowledge.&#10;&#10;GELLO uses the HL7 RIM as a link to interoperability, and, finally, GELLO can provide a link to many of the other knowledge representation models mentioned earlier in this lecture.&#10;&#10;&#10;"/>
          <p:cNvPicPr>
            <a:picLocks noGrp="1" noChangeAspect="1" noChangeArrowheads="1"/>
          </p:cNvPicPr>
          <p:nvPr>
            <p:ph type="pic" sz="quarter" idx="14"/>
          </p:nvPr>
        </p:nvPicPr>
        <p:blipFill rotWithShape="1">
          <a:blip r:embed="rId3">
            <a:extLst>
              <a:ext uri="{28A0092B-C50C-407E-A947-70E740481C1C}">
                <a14:useLocalDpi xmlns:a14="http://schemas.microsoft.com/office/drawing/2010/main" val="0"/>
              </a:ext>
            </a:extLst>
          </a:blip>
          <a:srcRect l="-711" t="-1667" r="553" b="-1667"/>
          <a:stretch/>
        </p:blipFill>
        <p:spPr>
          <a:xfrm>
            <a:off x="1066800" y="1905000"/>
            <a:ext cx="7010400" cy="3082587"/>
          </a:xfrm>
        </p:spPr>
      </p:pic>
      <p:sp>
        <p:nvSpPr>
          <p:cNvPr id="35844" name="Text Placeholder 7"/>
          <p:cNvSpPr>
            <a:spLocks noGrp="1"/>
          </p:cNvSpPr>
          <p:nvPr>
            <p:ph type="body" sz="quarter" idx="32"/>
          </p:nvPr>
        </p:nvSpPr>
        <p:spPr/>
        <p:txBody>
          <a:bodyPr/>
          <a:lstStyle/>
          <a:p>
            <a:r>
              <a:rPr lang="en-US" altLang="en-US" dirty="0" smtClean="0"/>
              <a:t>Source: HL7 International documentation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47F62F-6231-47DD-AD57-5DF855114B05}" type="slidenum">
              <a:rPr lang="en-US" altLang="en-US" smtClean="0"/>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GELLO Expressions</a:t>
            </a:r>
          </a:p>
        </p:txBody>
      </p:sp>
      <p:sp>
        <p:nvSpPr>
          <p:cNvPr id="36867" name="Content Placeholder 2"/>
          <p:cNvSpPr>
            <a:spLocks noGrp="1"/>
          </p:cNvSpPr>
          <p:nvPr>
            <p:ph sz="quarter" idx="14"/>
          </p:nvPr>
        </p:nvSpPr>
        <p:spPr/>
        <p:txBody>
          <a:bodyPr/>
          <a:lstStyle/>
          <a:p>
            <a:r>
              <a:rPr lang="en-US" altLang="en-US" sz="2800" dirty="0" smtClean="0"/>
              <a:t>Any text string conforming to the definition of an expression in GELLO language specification</a:t>
            </a:r>
          </a:p>
          <a:p>
            <a:pPr lvl="1"/>
            <a:r>
              <a:rPr lang="en-US" altLang="en-US" sz="2400" dirty="0" smtClean="0"/>
              <a:t>Build decision criteria</a:t>
            </a:r>
          </a:p>
          <a:p>
            <a:pPr lvl="1"/>
            <a:r>
              <a:rPr lang="en-US" altLang="en-US" sz="2400" dirty="0" smtClean="0"/>
              <a:t>Abstract or derive summary values</a:t>
            </a:r>
          </a:p>
          <a:p>
            <a:r>
              <a:rPr lang="en-US" altLang="en-US" sz="2800" dirty="0" smtClean="0"/>
              <a:t>The result of the evaluation of an expression is a value with a specified data type</a:t>
            </a:r>
          </a:p>
          <a:p>
            <a:r>
              <a:rPr lang="en-US" altLang="en-US" sz="2800" dirty="0" smtClean="0"/>
              <a:t>Examples of expressions</a:t>
            </a:r>
          </a:p>
          <a:p>
            <a:pPr lvl="1"/>
            <a:r>
              <a:rPr lang="en-US" altLang="en-US" sz="2400" dirty="0" err="1" smtClean="0"/>
              <a:t>calcium.notEmpty</a:t>
            </a:r>
            <a:r>
              <a:rPr lang="en-US" altLang="en-US" sz="2400" dirty="0" smtClean="0"/>
              <a:t>() and </a:t>
            </a:r>
            <a:r>
              <a:rPr lang="en-US" altLang="en-US" sz="2400" dirty="0" err="1" smtClean="0"/>
              <a:t>phosphate.notEmpty</a:t>
            </a:r>
            <a:r>
              <a:rPr lang="en-US" altLang="en-US" sz="2400" dirty="0" smtClean="0"/>
              <a:t>()</a:t>
            </a:r>
          </a:p>
          <a:p>
            <a:pPr lvl="1"/>
            <a:r>
              <a:rPr lang="en-US" altLang="en-US" sz="2400" dirty="0" err="1" smtClean="0"/>
              <a:t>Renal_failure</a:t>
            </a:r>
            <a:r>
              <a:rPr lang="en-US" altLang="en-US" sz="2400" dirty="0" smtClean="0"/>
              <a:t> and </a:t>
            </a:r>
            <a:r>
              <a:rPr lang="en-US" altLang="en-US" sz="2400" dirty="0" err="1" smtClean="0"/>
              <a:t>calcium_phosphate_product</a:t>
            </a:r>
            <a:r>
              <a:rPr lang="en-US" altLang="en-US" sz="2400" dirty="0" smtClean="0"/>
              <a:t> &gt; </a:t>
            </a:r>
            <a:r>
              <a:rPr lang="en-US" altLang="en-US" sz="2400" dirty="0" err="1" smtClean="0"/>
              <a:t>threshold_for_osteodystrophy</a:t>
            </a:r>
            <a:endParaRPr lang="en-US" altLang="en-US" sz="2400" dirty="0" smtClean="0"/>
          </a:p>
          <a:p>
            <a:r>
              <a:rPr lang="en-US" altLang="en-US" sz="2800" dirty="0" smtClean="0"/>
              <a:t>Includes temporal operators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D6B3DF-E36B-43FF-9BA7-C6E020FD6869}" type="slidenum">
              <a:rPr lang="en-US" altLang="en-US" smtClean="0"/>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Example in GELLO</a:t>
            </a:r>
          </a:p>
        </p:txBody>
      </p:sp>
      <p:sp>
        <p:nvSpPr>
          <p:cNvPr id="3" name="Content Placeholder 2"/>
          <p:cNvSpPr>
            <a:spLocks noGrp="1"/>
          </p:cNvSpPr>
          <p:nvPr>
            <p:ph sz="quarter" idx="14"/>
          </p:nvPr>
        </p:nvSpPr>
        <p:spPr/>
        <p:txBody>
          <a:bodyPr/>
          <a:lstStyle/>
          <a:p>
            <a:r>
              <a:rPr lang="en-US" sz="2400" dirty="0" smtClean="0"/>
              <a:t>Let month : </a:t>
            </a:r>
            <a:r>
              <a:rPr lang="en-US" sz="2400" dirty="0" err="1" smtClean="0"/>
              <a:t>CodedValue</a:t>
            </a:r>
            <a:r>
              <a:rPr lang="en-US" sz="2400" dirty="0" smtClean="0"/>
              <a:t> = </a:t>
            </a:r>
            <a:r>
              <a:rPr lang="en-US" sz="2400" dirty="0" err="1" smtClean="0"/>
              <a:t>Factory.CodedValue</a:t>
            </a:r>
            <a:r>
              <a:rPr lang="en-US" sz="2400" dirty="0" smtClean="0"/>
              <a:t>(""SNOMED-CT", "258706009")</a:t>
            </a:r>
          </a:p>
          <a:p>
            <a:r>
              <a:rPr lang="en-US" sz="2400" dirty="0" smtClean="0"/>
              <a:t>Let finding : </a:t>
            </a:r>
            <a:r>
              <a:rPr lang="en-US" sz="2400" dirty="0" err="1" smtClean="0"/>
              <a:t>CodedValue</a:t>
            </a:r>
            <a:r>
              <a:rPr lang="en-US" sz="2400" dirty="0" smtClean="0"/>
              <a:t> = </a:t>
            </a:r>
            <a:r>
              <a:rPr lang="en-US" sz="2400" dirty="0" err="1" smtClean="0"/>
              <a:t>Factory.CodedValue</a:t>
            </a:r>
            <a:r>
              <a:rPr lang="en-US" sz="2400" dirty="0" smtClean="0"/>
              <a:t>("SNOMED-CT", "246188002")</a:t>
            </a:r>
          </a:p>
          <a:p>
            <a:r>
              <a:rPr lang="en-US" sz="2400" dirty="0" smtClean="0"/>
              <a:t>Let azotemia : </a:t>
            </a:r>
            <a:r>
              <a:rPr lang="en-US" sz="2400" dirty="0" err="1" smtClean="0"/>
              <a:t>CodedValue</a:t>
            </a:r>
            <a:r>
              <a:rPr lang="en-US" sz="2400" dirty="0" smtClean="0"/>
              <a:t> = </a:t>
            </a:r>
            <a:r>
              <a:rPr lang="en-US" sz="2400" dirty="0" err="1" smtClean="0"/>
              <a:t>Factory.CodedValue</a:t>
            </a:r>
            <a:r>
              <a:rPr lang="en-US" sz="2400" dirty="0" smtClean="0"/>
              <a:t> ("SNOMED-CT", "371019009")</a:t>
            </a:r>
          </a:p>
          <a:p>
            <a:r>
              <a:rPr lang="en-US" sz="2400" dirty="0" smtClean="0"/>
              <a:t>Observation ? exists(</a:t>
            </a:r>
            <a:r>
              <a:rPr lang="en-US" sz="2400" dirty="0" err="1" smtClean="0"/>
              <a:t>code.equal</a:t>
            </a:r>
            <a:r>
              <a:rPr lang="en-US" sz="2400" dirty="0" smtClean="0"/>
              <a:t>(finding) and </a:t>
            </a:r>
            <a:r>
              <a:rPr lang="en-US" sz="2400" dirty="0" err="1" smtClean="0"/>
              <a:t>value.implies</a:t>
            </a:r>
            <a:r>
              <a:rPr lang="en-US" sz="2400" dirty="0" smtClean="0"/>
              <a:t>(azotemia) and </a:t>
            </a:r>
            <a:r>
              <a:rPr lang="en-US" sz="2400" dirty="0" err="1" smtClean="0"/>
              <a:t>effective_time.intersect</a:t>
            </a:r>
            <a:r>
              <a:rPr lang="en-US" sz="2400" dirty="0" smtClean="0"/>
              <a:t>(</a:t>
            </a:r>
            <a:r>
              <a:rPr lang="en-US" sz="2400" dirty="0" err="1" smtClean="0"/>
              <a:t>ThreeMonthsAgo</a:t>
            </a:r>
            <a:r>
              <a:rPr lang="en-US" sz="2400" dirty="0" smtClean="0"/>
              <a:t>, </a:t>
            </a:r>
            <a:r>
              <a:rPr lang="en-US" sz="2400" dirty="0" err="1" smtClean="0"/>
              <a:t>PointInTime.NOW</a:t>
            </a:r>
            <a:r>
              <a:rPr lang="en-US" sz="2400" dirty="0" smtClean="0"/>
              <a:t>()))</a:t>
            </a:r>
            <a:endParaRPr lang="en-US" sz="24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A07B828-3BCB-496A-A50C-534721D91730}" type="slidenum">
              <a:rPr lang="en-US" altLang="en-US" smtClean="0"/>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Supporting Standards for EHR Applications Summary – Lecture b</a:t>
            </a:r>
          </a:p>
        </p:txBody>
      </p:sp>
      <p:sp>
        <p:nvSpPr>
          <p:cNvPr id="38916" name="Text Placeholder 3"/>
          <p:cNvSpPr>
            <a:spLocks noGrp="1"/>
          </p:cNvSpPr>
          <p:nvPr>
            <p:ph type="body" sz="quarter" idx="11"/>
          </p:nvPr>
        </p:nvSpPr>
        <p:spPr/>
        <p:txBody>
          <a:bodyPr/>
          <a:lstStyle/>
          <a:p>
            <a:r>
              <a:rPr lang="en-US" altLang="en-US" dirty="0" smtClean="0"/>
              <a:t>This lecture has discussed guideline representation models.  The future of such work is likely to be based on GELLO.  Guidelines themselves are very important.  Use of guidelines should increase significantly with pressure from Meaningful Use.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B4C357-F8D6-4351-8A04-3E698216E161}" type="slidenum">
              <a:rPr lang="en-US" altLang="en-US" smtClean="0"/>
              <a:pPr/>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74637"/>
            <a:ext cx="8458200" cy="1143000"/>
          </a:xfrm>
        </p:spPr>
        <p:txBody>
          <a:bodyPr/>
          <a:lstStyle/>
          <a:p>
            <a:r>
              <a:rPr lang="en-US" altLang="en-US" dirty="0" smtClean="0"/>
              <a:t>Supporting Standards for EHR Applications References – Lecture b</a:t>
            </a:r>
          </a:p>
        </p:txBody>
      </p:sp>
      <p:sp>
        <p:nvSpPr>
          <p:cNvPr id="39942" name="Text Placeholder 5"/>
          <p:cNvSpPr>
            <a:spLocks noGrp="1"/>
          </p:cNvSpPr>
          <p:nvPr>
            <p:ph type="body" sz="quarter" idx="16"/>
          </p:nvPr>
        </p:nvSpPr>
        <p:spPr/>
        <p:txBody>
          <a:bodyPr/>
          <a:lstStyle/>
          <a:p>
            <a:r>
              <a:rPr lang="en-US" dirty="0" smtClean="0"/>
              <a:t>References </a:t>
            </a:r>
          </a:p>
          <a:p>
            <a:r>
              <a:rPr lang="en-US" b="0" dirty="0" smtClean="0"/>
              <a:t>Acknowledgement: </a:t>
            </a:r>
          </a:p>
          <a:p>
            <a:r>
              <a:rPr lang="en-US" b="0" dirty="0" smtClean="0"/>
              <a:t>These slides were derived from documentation in HL7 standards and ASTM standards.</a:t>
            </a:r>
          </a:p>
          <a:p>
            <a:endParaRPr lang="en-US" dirty="0" smtClean="0"/>
          </a:p>
        </p:txBody>
      </p:sp>
      <p:sp>
        <p:nvSpPr>
          <p:cNvPr id="39943" name="Text Placeholder 7"/>
          <p:cNvSpPr>
            <a:spLocks noGrp="1"/>
          </p:cNvSpPr>
          <p:nvPr>
            <p:ph type="body" sz="quarter" idx="20"/>
          </p:nvPr>
        </p:nvSpPr>
        <p:spPr/>
        <p:txBody>
          <a:bodyPr/>
          <a:lstStyle/>
          <a:p>
            <a:r>
              <a:rPr lang="en-US" altLang="en-US" dirty="0" smtClean="0"/>
              <a:t>Images </a:t>
            </a:r>
          </a:p>
          <a:p>
            <a:r>
              <a:rPr lang="en-US" altLang="en-US" b="0" dirty="0" smtClean="0"/>
              <a:t>Slide 12:  National Guideline Clearinghouse. (</a:t>
            </a:r>
            <a:r>
              <a:rPr lang="en-US" altLang="en-US" b="0" dirty="0" err="1" smtClean="0"/>
              <a:t>n.d.</a:t>
            </a:r>
            <a:r>
              <a:rPr lang="en-US" altLang="en-US" b="0" dirty="0" smtClean="0"/>
              <a:t>). Retrieved 2012, from US Department of Health &amp; Human Services, Agency for Healthcare Research and Quality website: http://www.guideline.gov/</a:t>
            </a:r>
          </a:p>
          <a:p>
            <a:pPr lvl="1"/>
            <a:r>
              <a:rPr lang="en-US" altLang="en-US" sz="1600" dirty="0" smtClean="0"/>
              <a:t>Slide 24:  HL7 International documentation and other material.</a:t>
            </a:r>
          </a:p>
          <a:p>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943F29-D1C5-43AE-9171-5DA7F2A912D2}" type="slidenum">
              <a:rPr lang="en-US" altLang="en-US" smtClean="0"/>
              <a:pPr/>
              <a:t>27</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smtClean="0"/>
              <a:t>Supporting Standards for EHR Applications</a:t>
            </a:r>
            <a:br>
              <a:rPr lang="en-US" sz="3200" dirty="0" smtClean="0"/>
            </a:br>
            <a:r>
              <a:rPr lang="en-US" sz="3200" dirty="0" smtClean="0"/>
              <a:t>Lecture b </a:t>
            </a:r>
            <a:endParaRPr lang="en-US" sz="3200" dirty="0"/>
          </a:p>
        </p:txBody>
      </p:sp>
      <p:sp>
        <p:nvSpPr>
          <p:cNvPr id="8" name="Content Placeholder 7"/>
          <p:cNvSpPr>
            <a:spLocks noGrp="1"/>
          </p:cNvSpPr>
          <p:nvPr>
            <p:ph sz="quarter" idx="14"/>
          </p:nvPr>
        </p:nvSpPr>
        <p:spPr/>
        <p:txBody>
          <a:bodyPr/>
          <a:lstStyle/>
          <a:p>
            <a:r>
              <a:rPr lang="en-US" sz="2800" dirty="0"/>
              <a:t>This material </a:t>
            </a:r>
            <a:r>
              <a:rPr lang="en-US" sz="2800" dirty="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28</a:t>
            </a:fld>
            <a:endParaRPr lang="en-US" altLang="en-US"/>
          </a:p>
        </p:txBody>
      </p:sp>
    </p:spTree>
    <p:custDataLst>
      <p:tags r:id="rId1"/>
    </p:custDataLst>
    <p:extLst>
      <p:ext uri="{BB962C8B-B14F-4D97-AF65-F5344CB8AC3E}">
        <p14:creationId xmlns:p14="http://schemas.microsoft.com/office/powerpoint/2010/main" val="293311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Guidelines</a:t>
            </a:r>
          </a:p>
        </p:txBody>
      </p:sp>
      <p:sp>
        <p:nvSpPr>
          <p:cNvPr id="15366" name="Content Placeholder 5"/>
          <p:cNvSpPr>
            <a:spLocks noGrp="1"/>
          </p:cNvSpPr>
          <p:nvPr>
            <p:ph sz="quarter" idx="14"/>
          </p:nvPr>
        </p:nvSpPr>
        <p:spPr/>
        <p:txBody>
          <a:bodyPr/>
          <a:lstStyle/>
          <a:p>
            <a:r>
              <a:rPr lang="en-US" altLang="en-US" smtClean="0"/>
              <a:t>Computer-interpretable guidelines</a:t>
            </a:r>
          </a:p>
          <a:p>
            <a:r>
              <a:rPr lang="en-US" altLang="en-US" smtClean="0"/>
              <a:t>Sharing computer-interpretable guidelines</a:t>
            </a:r>
          </a:p>
          <a:p>
            <a:r>
              <a:rPr lang="en-US" altLang="en-US" smtClean="0"/>
              <a:t>Guidelines</a:t>
            </a:r>
          </a:p>
          <a:p>
            <a:pPr lvl="1"/>
            <a:r>
              <a:rPr lang="en-US" altLang="en-US" smtClean="0"/>
              <a:t>Deliver patient-specific recommendations</a:t>
            </a:r>
          </a:p>
          <a:p>
            <a:pPr lvl="1"/>
            <a:r>
              <a:rPr lang="en-US" altLang="en-US" smtClean="0"/>
              <a:t>Integrated with EHRs</a:t>
            </a:r>
          </a:p>
          <a:p>
            <a:pPr lvl="2"/>
            <a:r>
              <a:rPr lang="en-US" altLang="en-US" smtClean="0"/>
              <a:t>Automated reminders and alerts</a:t>
            </a:r>
          </a:p>
          <a:p>
            <a:pPr lvl="2"/>
            <a:r>
              <a:rPr lang="en-US" altLang="en-US" smtClean="0"/>
              <a:t>Decision support and task management</a:t>
            </a:r>
          </a:p>
          <a:p>
            <a:pPr lvl="2"/>
            <a:r>
              <a:rPr lang="en-US" altLang="en-US" smtClean="0"/>
              <a:t>Order entry appropriateness, referral criteria</a:t>
            </a:r>
          </a:p>
          <a:p>
            <a:pPr lvl="2"/>
            <a:r>
              <a:rPr lang="en-US" altLang="en-US" smtClean="0"/>
              <a:t>Background monitoring, care plans, quality review</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9FD777-75B6-4721-9F0A-CDCF808A4B88}" type="slidenum">
              <a:rPr lang="en-US" altLang="en-US" smtClean="0"/>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Benefits of Guidelines</a:t>
            </a:r>
          </a:p>
        </p:txBody>
      </p:sp>
      <p:sp>
        <p:nvSpPr>
          <p:cNvPr id="16387" name="Content Placeholder 2"/>
          <p:cNvSpPr>
            <a:spLocks noGrp="1"/>
          </p:cNvSpPr>
          <p:nvPr>
            <p:ph sz="quarter" idx="14"/>
          </p:nvPr>
        </p:nvSpPr>
        <p:spPr/>
        <p:txBody>
          <a:bodyPr/>
          <a:lstStyle/>
          <a:p>
            <a:r>
              <a:rPr lang="en-US" altLang="en-US" smtClean="0"/>
              <a:t>Provide automatic decision support</a:t>
            </a:r>
          </a:p>
          <a:p>
            <a:pPr lvl="1"/>
            <a:r>
              <a:rPr lang="en-US" altLang="en-US" smtClean="0"/>
              <a:t>Applied to individual patients</a:t>
            </a:r>
          </a:p>
          <a:p>
            <a:pPr lvl="1"/>
            <a:r>
              <a:rPr lang="en-US" altLang="en-US" smtClean="0"/>
              <a:t>Perform retrospective analysis to test if patients were treated appropriately</a:t>
            </a:r>
          </a:p>
          <a:p>
            <a:r>
              <a:rPr lang="en-US" altLang="en-US" smtClean="0"/>
              <a:t>Simulations</a:t>
            </a:r>
          </a:p>
          <a:p>
            <a:r>
              <a:rPr lang="en-US" altLang="en-US" smtClean="0"/>
              <a:t>Aid human visualization </a:t>
            </a:r>
          </a:p>
          <a:p>
            <a:pPr lvl="1"/>
            <a:r>
              <a:rPr lang="en-US" altLang="en-US" smtClean="0"/>
              <a:t>Interactive, dynamic display of guideline pathways</a:t>
            </a:r>
          </a:p>
          <a:p>
            <a:pPr lvl="1"/>
            <a:r>
              <a:rPr lang="en-US" altLang="en-US" smtClean="0"/>
              <a:t>Allows one to focus on relevant sections of flowchart</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9FB82E-C457-47E7-BB4A-698B412C57C1}"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Challenges in Sharing Guidelines</a:t>
            </a:r>
          </a:p>
        </p:txBody>
      </p:sp>
      <p:sp>
        <p:nvSpPr>
          <p:cNvPr id="17411" name="Content Placeholder 2"/>
          <p:cNvSpPr>
            <a:spLocks noGrp="1"/>
          </p:cNvSpPr>
          <p:nvPr>
            <p:ph sz="quarter" idx="14"/>
          </p:nvPr>
        </p:nvSpPr>
        <p:spPr/>
        <p:txBody>
          <a:bodyPr/>
          <a:lstStyle/>
          <a:p>
            <a:r>
              <a:rPr lang="en-US" altLang="en-US" smtClean="0"/>
              <a:t>Local adaptation of guidelines</a:t>
            </a:r>
          </a:p>
          <a:p>
            <a:pPr lvl="1"/>
            <a:r>
              <a:rPr lang="en-US" altLang="en-US" smtClean="0"/>
              <a:t>Availability of resources and expertise</a:t>
            </a:r>
          </a:p>
          <a:p>
            <a:pPr lvl="1"/>
            <a:r>
              <a:rPr lang="en-US" altLang="en-US" smtClean="0"/>
              <a:t>Local workflow issues</a:t>
            </a:r>
          </a:p>
          <a:p>
            <a:pPr lvl="1"/>
            <a:r>
              <a:rPr lang="en-US" altLang="en-US" smtClean="0"/>
              <a:t>Practice preferences</a:t>
            </a:r>
          </a:p>
          <a:p>
            <a:r>
              <a:rPr lang="en-US" altLang="en-US" smtClean="0"/>
              <a:t>Integration with local information systems</a:t>
            </a:r>
          </a:p>
          <a:p>
            <a:pPr lvl="1"/>
            <a:r>
              <a:rPr lang="en-US" altLang="en-US" smtClean="0"/>
              <a:t>Match patient data from EHR to GL</a:t>
            </a:r>
          </a:p>
          <a:p>
            <a:pPr lvl="1"/>
            <a:r>
              <a:rPr lang="en-US" altLang="en-US" smtClean="0"/>
              <a:t>Match recommendations in guideline to actions in order entry systems</a:t>
            </a:r>
          </a:p>
          <a:p>
            <a:r>
              <a:rPr lang="en-US" altLang="en-US" smtClean="0"/>
              <a:t>Dissemination formats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372BC14-E9D5-4424-A6BA-D10B4A546695}"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Common Shared Model</a:t>
            </a:r>
          </a:p>
        </p:txBody>
      </p:sp>
      <p:sp>
        <p:nvSpPr>
          <p:cNvPr id="18435" name="Content Placeholder 2"/>
          <p:cNvSpPr>
            <a:spLocks noGrp="1"/>
          </p:cNvSpPr>
          <p:nvPr>
            <p:ph sz="quarter" idx="14"/>
          </p:nvPr>
        </p:nvSpPr>
        <p:spPr/>
        <p:txBody>
          <a:bodyPr/>
          <a:lstStyle/>
          <a:p>
            <a:r>
              <a:rPr lang="en-US" altLang="en-US" smtClean="0"/>
              <a:t>Ability to share guideline across</a:t>
            </a:r>
          </a:p>
          <a:p>
            <a:pPr lvl="1"/>
            <a:r>
              <a:rPr lang="en-US" altLang="en-US" smtClean="0"/>
              <a:t>Different platforms and systems</a:t>
            </a:r>
          </a:p>
          <a:p>
            <a:pPr lvl="1"/>
            <a:r>
              <a:rPr lang="en-US" altLang="en-US" smtClean="0"/>
              <a:t>Different guideline models</a:t>
            </a:r>
          </a:p>
          <a:p>
            <a:r>
              <a:rPr lang="en-US" altLang="en-US" smtClean="0"/>
              <a:t>Joint development of:</a:t>
            </a:r>
          </a:p>
          <a:p>
            <a:pPr lvl="1"/>
            <a:r>
              <a:rPr lang="en-US" altLang="en-US" smtClean="0"/>
              <a:t>Shared model that incorporates features of different models</a:t>
            </a:r>
          </a:p>
          <a:p>
            <a:pPr lvl="1"/>
            <a:r>
              <a:rPr lang="en-US" altLang="en-US" smtClean="0"/>
              <a:t>Tools to support entire guideline life cycle</a:t>
            </a:r>
          </a:p>
          <a:p>
            <a:pPr lvl="2"/>
            <a:r>
              <a:rPr lang="en-US" altLang="en-US" smtClean="0"/>
              <a:t>Authoring, validation, local adaptation &amp; mappings, execution, revision and update</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043928-F724-4EE2-89FF-E27CCEA49BCD}"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Expressiveness</a:t>
            </a:r>
          </a:p>
        </p:txBody>
      </p:sp>
      <p:sp>
        <p:nvSpPr>
          <p:cNvPr id="19459" name="Content Placeholder 2"/>
          <p:cNvSpPr>
            <a:spLocks noGrp="1"/>
          </p:cNvSpPr>
          <p:nvPr>
            <p:ph sz="quarter" idx="14"/>
          </p:nvPr>
        </p:nvSpPr>
        <p:spPr/>
        <p:txBody>
          <a:bodyPr/>
          <a:lstStyle/>
          <a:p>
            <a:r>
              <a:rPr lang="en-US" altLang="en-US" smtClean="0"/>
              <a:t>Ability to express knowledge content of different types of guidelines</a:t>
            </a:r>
          </a:p>
          <a:p>
            <a:pPr lvl="1"/>
            <a:r>
              <a:rPr lang="en-US" altLang="en-US" smtClean="0"/>
              <a:t>Structured parts </a:t>
            </a:r>
          </a:p>
          <a:p>
            <a:pPr lvl="2"/>
            <a:r>
              <a:rPr lang="en-US" altLang="en-US" smtClean="0"/>
              <a:t>Definitions, recommendations, algorithms</a:t>
            </a:r>
          </a:p>
          <a:p>
            <a:r>
              <a:rPr lang="en-US" altLang="en-US" smtClean="0"/>
              <a:t>Decision-support guideline tasks</a:t>
            </a:r>
          </a:p>
          <a:p>
            <a:pPr lvl="1"/>
            <a:r>
              <a:rPr lang="en-US" altLang="en-US" smtClean="0"/>
              <a:t>Expressive decision model</a:t>
            </a:r>
          </a:p>
          <a:p>
            <a:pPr lvl="1"/>
            <a:r>
              <a:rPr lang="en-US" altLang="en-US" smtClean="0"/>
              <a:t>Specifying work to be performed</a:t>
            </a:r>
          </a:p>
          <a:p>
            <a:pPr lvl="1"/>
            <a:r>
              <a:rPr lang="en-US" altLang="en-US" smtClean="0"/>
              <a:t>Data interpretation</a:t>
            </a:r>
          </a:p>
          <a:p>
            <a:pPr lvl="1"/>
            <a:r>
              <a:rPr lang="en-US" altLang="en-US" smtClean="0"/>
              <a:t>Generating alerts and reminders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374B4E-60A8-4E05-A14D-2ADAB3C9652F}"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Comprehensibility</a:t>
            </a:r>
          </a:p>
        </p:txBody>
      </p:sp>
      <p:sp>
        <p:nvSpPr>
          <p:cNvPr id="20483" name="Content Placeholder 2"/>
          <p:cNvSpPr>
            <a:spLocks noGrp="1"/>
          </p:cNvSpPr>
          <p:nvPr>
            <p:ph sz="quarter" idx="14"/>
          </p:nvPr>
        </p:nvSpPr>
        <p:spPr/>
        <p:txBody>
          <a:bodyPr/>
          <a:lstStyle/>
          <a:p>
            <a:r>
              <a:rPr lang="en-US" altLang="en-US" smtClean="0"/>
              <a:t>Guideline visualization and readability</a:t>
            </a:r>
          </a:p>
          <a:p>
            <a:r>
              <a:rPr lang="en-US" altLang="en-US" smtClean="0"/>
              <a:t>Complexity management</a:t>
            </a:r>
          </a:p>
          <a:p>
            <a:r>
              <a:rPr lang="en-US" altLang="en-US" smtClean="0"/>
              <a:t>Coherence facilitation</a:t>
            </a:r>
          </a:p>
          <a:p>
            <a:pPr lvl="1"/>
            <a:r>
              <a:rPr lang="en-US" altLang="en-US" smtClean="0"/>
              <a:t>e.g., Support material</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3506BE-9FAD-4B01-8480-4310627A49D8}"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Implementation Requirements</a:t>
            </a:r>
          </a:p>
        </p:txBody>
      </p:sp>
      <p:sp>
        <p:nvSpPr>
          <p:cNvPr id="21507" name="Content Placeholder 2"/>
          <p:cNvSpPr>
            <a:spLocks noGrp="1"/>
          </p:cNvSpPr>
          <p:nvPr>
            <p:ph sz="quarter" idx="14"/>
          </p:nvPr>
        </p:nvSpPr>
        <p:spPr/>
        <p:txBody>
          <a:bodyPr/>
          <a:lstStyle/>
          <a:p>
            <a:r>
              <a:rPr lang="en-US" altLang="en-US" smtClean="0"/>
              <a:t>Ease of </a:t>
            </a:r>
          </a:p>
          <a:p>
            <a:pPr lvl="1"/>
            <a:r>
              <a:rPr lang="en-US" altLang="en-US" smtClean="0"/>
              <a:t>Guideline integration into clinical environments</a:t>
            </a:r>
          </a:p>
          <a:p>
            <a:pPr lvl="1"/>
            <a:r>
              <a:rPr lang="en-US" altLang="en-US" smtClean="0"/>
              <a:t>Sharing actual specifications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612D9E-E54D-4126-8BAF-E76BF046DCA2}"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mponent Title&amp;quot;&quot;/&gt;&lt;property id=&quot;20307&quot; value=&quot;256&quot;/&gt;&lt;/object&gt;&lt;object type=&quot;3&quot; unique_id=&quot;10005&quot;&gt;&lt;property id=&quot;20148&quot; value=&quot;5&quot;/&gt;&lt;property id=&quot;20300&quot; value=&quot;Slide 2 - &amp;quot;Unit Title&amp;#x0D;&amp;#x0A;Learning Objectives&amp;quot;&quot;/&gt;&lt;property id=&quot;20307&quot; value=&quot;257&quot;/&gt;&lt;/object&gt;&lt;object type=&quot;3&quot; unique_id=&quot;10006&quot;&gt;&lt;property id=&quot;20148&quot; value=&quot;5&quot;/&gt;&lt;property id=&quot;20300&quot; value=&quot;Slide 3 - &amp;quot;[sample title]&amp;#x0D;&amp;#x0A;Some definitions: Health&amp;quot;&quot;/&gt;&lt;property id=&quot;20307&quot; value=&quot;258&quot;/&gt;&lt;/object&gt;&lt;object type=&quot;3&quot; unique_id=&quot;10007&quot;&gt;&lt;property id=&quot;20148&quot; value=&quot;5&quot;/&gt;&lt;property id=&quot;20300&quot; value=&quot;Slide 4&quot;/&gt;&lt;property id=&quot;20307&quot; value=&quot;269&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 - &amp;quot;Sample full picture slide&amp;quot;&quot;/&gt;&lt;property id=&quot;20307&quot; value=&quot;266&quot;/&gt;&lt;/object&gt;&lt;object type=&quot;3&quot; unique_id=&quot;10010&quot;&gt;&lt;property id=&quot;20148&quot; value=&quot;5&quot;/&gt;&lt;property id=&quot;20300&quot; value=&quot;Slide 7 - &amp;quot;Sample Table Slide&amp;quot;&quot;/&gt;&lt;property id=&quot;20307&quot; value=&quot;262&quot;/&gt;&lt;/object&gt;&lt;object type=&quot;3&quot; unique_id=&quot;10011&quot;&gt;&lt;property id=&quot;20148&quot; value=&quot;5&quot;/&gt;&lt;property id=&quot;20300&quot; value=&quot;Slide 8 - &amp;quot;Sample Chart Slide&amp;quot;&quot;/&gt;&lt;property id=&quot;20307&quot; value=&quot;263&quot;/&gt;&lt;/object&gt;&lt;object type=&quot;3&quot; unique_id=&quot;10012&quot;&gt;&lt;property id=&quot;20148&quot; value=&quot;5&quot;/&gt;&lt;property id=&quot;20300&quot; value=&quot;Slide 9 - &amp;quot;Unit Title&amp;#x0D;&amp;#x0A;Summary – Lecture a&amp;#x0D;&amp;#x0A;[use Unit Summary slide for final .ppt]&amp;quot;&quot;/&gt;&lt;property id=&quot;20307&quot; value=&quot;264&quot;/&gt;&lt;/object&gt;&lt;object type=&quot;3&quot; unique_id=&quot;10013&quot;&gt;&lt;property id=&quot;20148&quot; value=&quot;5&quot;/&gt;&lt;property id=&quot;20300&quot; value=&quot;Slide 10 - &amp;quot;Unit Title&amp;#x0D;&amp;#x0A;Summary &amp;#x0D;&amp;#x0A;[for FINAL lecture of a unit ONLY]&amp;quot;&quot;/&gt;&lt;property id=&quot;20307&quot; value=&quot;270&quot;/&gt;&lt;/object&gt;&lt;object type=&quot;3&quot; unique_id=&quot;10014&quot;&gt;&lt;property id=&quot;20148&quot; value=&quot;5&quot;/&gt;&lt;property id=&quot;20300&quot; value=&quot;Slide 11 - &amp;quot;Unit Title&amp;#x0D;&amp;#x0A;References – Lecture a&amp;quot;&quot;/&gt;&lt;property id=&quot;20307&quot; value=&quot;267&quot;/&gt;&lt;/object&gt;&lt;object type=&quot;3&quot; unique_id=&quot;10015&quot;&gt;&lt;property id=&quot;20148&quot; value=&quot;5&quot;/&gt;&lt;property id=&quot;20300&quot; value=&quot;Slide 12 - &amp;quot;Unit Title&amp;#x0D;&amp;#x0A;References – Lecture a (alternate)&amp;quot;&quot;/&gt;&lt;property id=&quot;20307&quot; value=&quot;271&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856</TotalTime>
  <Words>4070</Words>
  <Application>Microsoft Office PowerPoint</Application>
  <PresentationFormat>On-screen Show (4:3)</PresentationFormat>
  <Paragraphs>383</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ONC_2016</vt:lpstr>
      <vt:lpstr>Networking and Health Information Exchange</vt:lpstr>
      <vt:lpstr>Supporting Standards for EHR Applications Learning Objectives</vt:lpstr>
      <vt:lpstr>Guidelines</vt:lpstr>
      <vt:lpstr>Benefits of Guidelines</vt:lpstr>
      <vt:lpstr>Challenges in Sharing Guidelines</vt:lpstr>
      <vt:lpstr>Common Shared Model</vt:lpstr>
      <vt:lpstr>Expressiveness</vt:lpstr>
      <vt:lpstr>Comprehensibility</vt:lpstr>
      <vt:lpstr>Implementation Requirements</vt:lpstr>
      <vt:lpstr>Integration into Clinical Environment</vt:lpstr>
      <vt:lpstr>National Guideline Clearing House</vt:lpstr>
      <vt:lpstr>Guideline Representation Models</vt:lpstr>
      <vt:lpstr>GuideLine Interchange Format (GLIF)</vt:lpstr>
      <vt:lpstr>GLIF Model</vt:lpstr>
      <vt:lpstr>GLIF Classes</vt:lpstr>
      <vt:lpstr>Three Representation Levels</vt:lpstr>
      <vt:lpstr>Abstract Machine Representation</vt:lpstr>
      <vt:lpstr>Guideline Elements Model (GEM)</vt:lpstr>
      <vt:lpstr>Structure of GEM</vt:lpstr>
      <vt:lpstr>GELLO</vt:lpstr>
      <vt:lpstr>Expression Language</vt:lpstr>
      <vt:lpstr>Requirements</vt:lpstr>
      <vt:lpstr>Relationship of GELLO</vt:lpstr>
      <vt:lpstr>GELLO Expressions</vt:lpstr>
      <vt:lpstr>Example in GELLO</vt:lpstr>
      <vt:lpstr>Supporting Standards for EHR Applications Summary – Lecture b</vt:lpstr>
      <vt:lpstr>Supporting Standards for EHR Applications References – Lecture b</vt:lpstr>
      <vt:lpstr>Supporting Standards for EHR Applications Lecture b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9, Unit 7</dc:title>
  <dc:subject>Networking and Health Information Exchange</dc:subject>
  <dc:creator>U.S. Department of Health and Human Services, The Office of the National Coordinator for Health Information Technology</dc:creator>
  <cp:keywords>Health IT, Health IT Curriculum, Computer Science</cp:keywords>
  <cp:lastModifiedBy>admin</cp:lastModifiedBy>
  <cp:revision>9</cp:revision>
  <dcterms:created xsi:type="dcterms:W3CDTF">2011-10-13T19:09:01Z</dcterms:created>
  <dcterms:modified xsi:type="dcterms:W3CDTF">2017-07-14T19:02:37Z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