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2.xml" ContentType="application/vnd.openxmlformats-officedocument.presentationml.tags+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0" r:id="rId1"/>
  </p:sldMasterIdLst>
  <p:notesMasterIdLst>
    <p:notesMasterId r:id="rId35"/>
  </p:notesMasterIdLst>
  <p:handoutMasterIdLst>
    <p:handoutMasterId r:id="rId36"/>
  </p:handoutMasterIdLst>
  <p:sldIdLst>
    <p:sldId id="256" r:id="rId2"/>
    <p:sldId id="289" r:id="rId3"/>
    <p:sldId id="258" r:id="rId4"/>
    <p:sldId id="273" r:id="rId5"/>
    <p:sldId id="274" r:id="rId6"/>
    <p:sldId id="299"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72" r:id="rId20"/>
    <p:sldId id="269" r:id="rId21"/>
    <p:sldId id="261" r:id="rId22"/>
    <p:sldId id="296" r:id="rId23"/>
    <p:sldId id="291" r:id="rId24"/>
    <p:sldId id="292" r:id="rId25"/>
    <p:sldId id="293" r:id="rId26"/>
    <p:sldId id="294" r:id="rId27"/>
    <p:sldId id="295" r:id="rId28"/>
    <p:sldId id="290" r:id="rId29"/>
    <p:sldId id="298" r:id="rId30"/>
    <p:sldId id="297" r:id="rId31"/>
    <p:sldId id="264" r:id="rId32"/>
    <p:sldId id="271" r:id="rId33"/>
    <p:sldId id="300" r:id="rId34"/>
  </p:sldIdLst>
  <p:sldSz cx="9144000" cy="6858000" type="screen4x3"/>
  <p:notesSz cx="9144000" cy="6858000"/>
  <p:custDataLst>
    <p:tags r:id="rId3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73272" autoAdjust="0"/>
  </p:normalViewPr>
  <p:slideViewPr>
    <p:cSldViewPr>
      <p:cViewPr>
        <p:scale>
          <a:sx n="75" d="100"/>
          <a:sy n="75" d="100"/>
        </p:scale>
        <p:origin x="-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83A9B1A-EF78-48DE-85CB-C1E4B8DA6A7F}" type="datetimeFigureOut">
              <a:rPr lang="en-US"/>
              <a:pPr>
                <a:defRPr/>
              </a:pPr>
              <a:t>7/14/2017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09689946-D7FC-4D83-95A7-498662351939}" type="slidenum">
              <a:rPr lang="en-US" altLang="en-US"/>
              <a:pPr/>
              <a:t>‹#›</a:t>
            </a:fld>
            <a:endParaRPr lang="en-US" altLang="en-US"/>
          </a:p>
        </p:txBody>
      </p:sp>
    </p:spTree>
    <p:extLst>
      <p:ext uri="{BB962C8B-B14F-4D97-AF65-F5344CB8AC3E}">
        <p14:creationId xmlns:p14="http://schemas.microsoft.com/office/powerpoint/2010/main" val="187415370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BE8C26CA-6546-4380-ABFA-5DA6505D859A}" type="datetimeFigureOut">
              <a:rPr lang="en-US"/>
              <a:pPr>
                <a:defRPr/>
              </a:pPr>
              <a:t>7/14/2017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804027C4-86DC-472F-A8AE-5BA04A6C577D}" type="slidenum">
              <a:rPr lang="en-US" altLang="en-US"/>
              <a:pPr/>
              <a:t>‹#›</a:t>
            </a:fld>
            <a:endParaRPr lang="en-US" altLang="en-US"/>
          </a:p>
        </p:txBody>
      </p:sp>
    </p:spTree>
    <p:extLst>
      <p:ext uri="{BB962C8B-B14F-4D97-AF65-F5344CB8AC3E}">
        <p14:creationId xmlns:p14="http://schemas.microsoft.com/office/powerpoint/2010/main" val="422963852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Networking and Health Information Exchange, Supporting Standards for EHR Application</a:t>
            </a:r>
            <a:r>
              <a:rPr lang="en-US" altLang="en-US" dirty="0" smtClean="0"/>
              <a:t>.  This is Lecture </a:t>
            </a:r>
            <a:r>
              <a:rPr lang="en-US" altLang="en-US" b="1" dirty="0" smtClean="0"/>
              <a:t>a</a:t>
            </a:r>
            <a:r>
              <a:rPr lang="en-US" altLang="en-US" dirty="0" smtClean="0"/>
              <a:t>.  </a:t>
            </a:r>
          </a:p>
          <a:p>
            <a:pPr eaLnBrk="1" hangingPunct="1">
              <a:spcBef>
                <a:spcPct val="0"/>
              </a:spcBef>
            </a:pPr>
            <a:endParaRPr lang="en-US" altLang="en-US" dirty="0" smtClean="0"/>
          </a:p>
          <a:p>
            <a:r>
              <a:rPr lang="en-US" altLang="en-US" dirty="0" smtClean="0"/>
              <a:t>Unit 7 covers “Supporting Standards for EHR Application” about the additional standards that are available to support interoperability across different applications that relate to or are interactive with the Electronic Health Record.</a:t>
            </a:r>
          </a:p>
          <a:p>
            <a:endParaRPr lang="en-US" altLang="en-US" dirty="0" smtClean="0"/>
          </a:p>
          <a:p>
            <a:r>
              <a:rPr lang="en-US" altLang="en-US" dirty="0" smtClean="0"/>
              <a:t>Lecture a presents a Clinical Decision Support Standard, the Arden Syntax.</a:t>
            </a:r>
          </a:p>
          <a:p>
            <a:endParaRPr lang="en-US" altLang="en-US" dirty="0" smtClean="0"/>
          </a:p>
          <a:p>
            <a:pPr eaLnBrk="1" hangingPunct="1">
              <a:spcBef>
                <a:spcPct val="0"/>
              </a:spcBef>
            </a:pPr>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BDCD18-3268-4C42-A371-F3CA6ED18D46}" type="slidenum">
              <a:rPr lang="en-US" altLang="en-US"/>
              <a:pPr eaLnBrk="1" hangingPunct="1"/>
              <a:t>1</a:t>
            </a:fld>
            <a:endParaRPr lang="en-US" altLang="en-US"/>
          </a:p>
        </p:txBody>
      </p:sp>
    </p:spTree>
    <p:extLst>
      <p:ext uri="{BB962C8B-B14F-4D97-AF65-F5344CB8AC3E}">
        <p14:creationId xmlns:p14="http://schemas.microsoft.com/office/powerpoint/2010/main" val="4185437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slide illustrates a slot from the Maintenance category.  It contains:</a:t>
            </a:r>
          </a:p>
          <a:p>
            <a:endParaRPr lang="en-US" altLang="en-US" smtClean="0"/>
          </a:p>
          <a:p>
            <a:r>
              <a:rPr lang="en-US" altLang="en-US" smtClean="0"/>
              <a:t> Title:  Contrast CT study in patient with renal failure;;</a:t>
            </a:r>
          </a:p>
          <a:p>
            <a:r>
              <a:rPr lang="en-US" altLang="en-US" smtClean="0"/>
              <a:t> MLM filename: ct_contr.mlm;;</a:t>
            </a:r>
          </a:p>
          <a:p>
            <a:r>
              <a:rPr lang="en-US" altLang="en-US" smtClean="0"/>
              <a:t> Arden syntax version: 1.00;;</a:t>
            </a:r>
          </a:p>
          <a:p>
            <a:r>
              <a:rPr lang="en-US" altLang="en-US" smtClean="0"/>
              <a:t> Institution: Duke Medical Center;;</a:t>
            </a:r>
          </a:p>
          <a:p>
            <a:r>
              <a:rPr lang="en-US" altLang="en-US" smtClean="0"/>
              <a:t> Author: Dr. John Doe, M.D.;;</a:t>
            </a:r>
          </a:p>
          <a:p>
            <a:r>
              <a:rPr lang="en-US" altLang="en-US" smtClean="0"/>
              <a:t> Specialist: Dr; Jane Doe, M.D.;;</a:t>
            </a:r>
          </a:p>
          <a:p>
            <a:r>
              <a:rPr lang="en-US" altLang="en-US" smtClean="0"/>
              <a:t> Date: 2010-09-11;;</a:t>
            </a:r>
          </a:p>
          <a:p>
            <a:r>
              <a:rPr lang="en-US" altLang="en-US" smtClean="0"/>
              <a:t> Validation: testing;;</a:t>
            </a:r>
          </a:p>
          <a:p>
            <a:endParaRPr lang="en-US" altLang="en-US" smtClean="0"/>
          </a:p>
          <a:p>
            <a:r>
              <a:rPr lang="en-US" altLang="en-US" smtClean="0"/>
              <a:t>Note the syntax of the slot. Name tags are terminated by a colon (:) and contents are terminated by double semicolons (;;). </a:t>
            </a:r>
          </a:p>
          <a:p>
            <a:endParaRPr lang="en-US" altLang="en-US" smtClean="0"/>
          </a:p>
          <a:p>
            <a:endParaRPr lang="en-US" altLang="en-US"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349647-2021-4A7B-85A6-1AC6200EAB66}" type="slidenum">
              <a:rPr lang="en-US" altLang="en-US"/>
              <a:pPr eaLnBrk="1" hangingPunct="1"/>
              <a:t>10</a:t>
            </a:fld>
            <a:endParaRPr lang="en-US" altLang="en-US"/>
          </a:p>
        </p:txBody>
      </p:sp>
    </p:spTree>
    <p:extLst>
      <p:ext uri="{BB962C8B-B14F-4D97-AF65-F5344CB8AC3E}">
        <p14:creationId xmlns:p14="http://schemas.microsoft.com/office/powerpoint/2010/main" val="3685243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This is an example of the library slot.  Again, name tags are terminated by a colon (:) and contents are terminated by double semicolons (;;). It contains:</a:t>
            </a:r>
          </a:p>
          <a:p>
            <a:pPr>
              <a:defRPr/>
            </a:pPr>
            <a:endParaRPr lang="en-US" dirty="0" smtClean="0"/>
          </a:p>
          <a:p>
            <a:pPr marL="174708" indent="-174708">
              <a:buFont typeface="Arial" pitchFamily="34" charset="0"/>
              <a:buNone/>
              <a:defRPr/>
            </a:pPr>
            <a:r>
              <a:rPr lang="en-US" dirty="0" smtClean="0"/>
              <a:t>Purpose: To alert the health care provider of new or worsening serum creatinine level;;</a:t>
            </a:r>
          </a:p>
          <a:p>
            <a:pPr marL="174708" indent="-174708">
              <a:buFont typeface="Arial" pitchFamily="34" charset="0"/>
              <a:buNone/>
              <a:defRPr/>
            </a:pPr>
            <a:r>
              <a:rPr lang="en-US" dirty="0" smtClean="0"/>
              <a:t>Explanation: If the creatinine is at or above a threshold (1.35 mg/dl), then an alert… ;;</a:t>
            </a:r>
          </a:p>
          <a:p>
            <a:pPr marL="174708" indent="-174708">
              <a:buFont typeface="Arial" pitchFamily="34" charset="0"/>
              <a:buNone/>
              <a:defRPr/>
            </a:pPr>
            <a:r>
              <a:rPr lang="en-US" dirty="0" smtClean="0"/>
              <a:t>Priority (optional) – not included in this example;;</a:t>
            </a:r>
          </a:p>
          <a:p>
            <a:pPr marL="174708" indent="-174708">
              <a:buFont typeface="Arial" pitchFamily="34" charset="0"/>
              <a:buNone/>
              <a:defRPr/>
            </a:pPr>
            <a:r>
              <a:rPr lang="en-US" dirty="0" smtClean="0"/>
              <a:t>Keywords: renal insufficiency; renal failure ;;</a:t>
            </a:r>
          </a:p>
          <a:p>
            <a:pPr marL="174708" indent="-174708">
              <a:buFont typeface="Arial" pitchFamily="34" charset="0"/>
              <a:buNone/>
              <a:defRPr/>
            </a:pPr>
            <a:r>
              <a:rPr lang="en-US" dirty="0" smtClean="0"/>
              <a:t>Citations: Proceedings of the Fifteenth Annual Symposium on Computer Applications in Medical Care; 1991 Nov 17-20; Washington, D.C.  New York:  IEEE Computer Society Press, 1991.;;</a:t>
            </a:r>
          </a:p>
          <a:p>
            <a:pPr marL="174708" indent="-174708">
              <a:buFont typeface="Arial" pitchFamily="34" charset="0"/>
              <a:buNone/>
              <a:defRPr/>
            </a:pPr>
            <a:r>
              <a:rPr lang="en-US" dirty="0" smtClean="0"/>
              <a:t>Links: URL “NLM Web Page”, http://www.nlm.nih.gov/;;</a:t>
            </a:r>
          </a:p>
          <a:p>
            <a:pPr>
              <a:defRPr/>
            </a:pPr>
            <a:endParaRPr lang="en-US" dirty="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193675-BE93-40A8-A4D7-C94046D9B85D}" type="slidenum">
              <a:rPr lang="en-US" altLang="en-US"/>
              <a:pPr eaLnBrk="1" hangingPunct="1"/>
              <a:t>11</a:t>
            </a:fld>
            <a:endParaRPr lang="en-US" altLang="en-US"/>
          </a:p>
        </p:txBody>
      </p:sp>
    </p:spTree>
    <p:extLst>
      <p:ext uri="{BB962C8B-B14F-4D97-AF65-F5344CB8AC3E}">
        <p14:creationId xmlns:p14="http://schemas.microsoft.com/office/powerpoint/2010/main" val="1754860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The knowledge slot contains:</a:t>
            </a:r>
          </a:p>
          <a:p>
            <a:pPr>
              <a:defRPr/>
            </a:pPr>
            <a:endParaRPr lang="en-US" dirty="0" smtClean="0"/>
          </a:p>
          <a:p>
            <a:pPr>
              <a:defRPr/>
            </a:pPr>
            <a:r>
              <a:rPr lang="en-US" dirty="0" smtClean="0"/>
              <a:t>Type – coded and required.  Presently only data-driven type is defined.  This type requires these additional slots be defined:</a:t>
            </a:r>
          </a:p>
          <a:p>
            <a:pPr>
              <a:buFontTx/>
              <a:buChar char="•"/>
              <a:defRPr/>
            </a:pPr>
            <a:endParaRPr lang="en-US" dirty="0" smtClean="0"/>
          </a:p>
          <a:p>
            <a:pPr marL="465887" indent="-174708">
              <a:spcBef>
                <a:spcPts val="0"/>
              </a:spcBef>
              <a:buFont typeface="Arial" pitchFamily="34" charset="0"/>
              <a:buChar char="•"/>
              <a:defRPr/>
            </a:pPr>
            <a:r>
              <a:rPr lang="en-US" dirty="0" smtClean="0"/>
              <a:t> Data – structured,</a:t>
            </a:r>
          </a:p>
          <a:p>
            <a:pPr marL="465887" indent="-174708">
              <a:spcBef>
                <a:spcPts val="0"/>
              </a:spcBef>
              <a:buFont typeface="Arial" pitchFamily="34" charset="0"/>
              <a:buChar char="•"/>
              <a:defRPr/>
            </a:pPr>
            <a:r>
              <a:rPr lang="en-US" dirty="0" smtClean="0"/>
              <a:t> Priority - coded, optional,</a:t>
            </a:r>
          </a:p>
          <a:p>
            <a:pPr marL="465887" indent="-174708">
              <a:spcBef>
                <a:spcPts val="0"/>
              </a:spcBef>
              <a:buFont typeface="Arial" pitchFamily="34" charset="0"/>
              <a:buChar char="•"/>
              <a:defRPr/>
            </a:pPr>
            <a:r>
              <a:rPr lang="en-US" dirty="0" smtClean="0"/>
              <a:t> Evoke – structured,</a:t>
            </a:r>
          </a:p>
          <a:p>
            <a:pPr marL="465887" indent="-174708">
              <a:spcBef>
                <a:spcPts val="0"/>
              </a:spcBef>
              <a:buFont typeface="Arial" pitchFamily="34" charset="0"/>
              <a:buChar char="•"/>
              <a:defRPr/>
            </a:pPr>
            <a:r>
              <a:rPr lang="en-US" dirty="0" smtClean="0"/>
              <a:t> Logic – structured,</a:t>
            </a:r>
          </a:p>
          <a:p>
            <a:pPr marL="465887" indent="-174708">
              <a:spcBef>
                <a:spcPts val="0"/>
              </a:spcBef>
              <a:buFont typeface="Arial" pitchFamily="34" charset="0"/>
              <a:buChar char="•"/>
              <a:defRPr/>
            </a:pPr>
            <a:r>
              <a:rPr lang="en-US" dirty="0" smtClean="0"/>
              <a:t> Action – structured, and </a:t>
            </a:r>
          </a:p>
          <a:p>
            <a:pPr marL="465887" indent="-174708">
              <a:spcBef>
                <a:spcPts val="0"/>
              </a:spcBef>
              <a:buFont typeface="Arial" pitchFamily="34" charset="0"/>
              <a:buChar char="•"/>
              <a:defRPr/>
            </a:pPr>
            <a:r>
              <a:rPr lang="en-US" dirty="0" smtClean="0"/>
              <a:t> Urgency – structured.</a:t>
            </a:r>
          </a:p>
          <a:p>
            <a:pPr>
              <a:defRPr/>
            </a:pPr>
            <a:endParaRPr lang="en-US" dirty="0" smtClean="0"/>
          </a:p>
          <a:p>
            <a:pPr>
              <a:defRPr/>
            </a:pPr>
            <a:r>
              <a:rPr lang="en-US" dirty="0" smtClean="0"/>
              <a:t>Action is an action produced when the logic slot concludes true.</a:t>
            </a:r>
          </a:p>
          <a:p>
            <a:pPr>
              <a:defRPr/>
            </a:pPr>
            <a:endParaRPr lang="en-US" dirty="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77F00C-80A5-4639-83DC-0E3E7E81EAB0}" type="slidenum">
              <a:rPr lang="en-US" altLang="en-US"/>
              <a:pPr eaLnBrk="1" hangingPunct="1"/>
              <a:t>12</a:t>
            </a:fld>
            <a:endParaRPr lang="en-US" altLang="en-US"/>
          </a:p>
        </p:txBody>
      </p:sp>
    </p:spTree>
    <p:extLst>
      <p:ext uri="{BB962C8B-B14F-4D97-AF65-F5344CB8AC3E}">
        <p14:creationId xmlns:p14="http://schemas.microsoft.com/office/powerpoint/2010/main" val="1071589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data slot identifies what data is involved in the logic and decision-making, and must be matched to the terms contained within the application database.  The required data elements are identified within a set of “curly brackets” ({}).  This has been a sore point for the Arden syntax, because it requires mapping for a local database and terminology set to a global construct. Mapping terms in this way separates the logic in the medical logic models (MLM) from institution-specific information. It has been referred to as the “curly bracket problem”.  If semantic interoperability existed, then MLMs would be shareable globally.  The potential for the number of MLMs would be thousands if not millions. Note: The curly brackets problem will be solved in v2.9 by incorporating the Health Level (HL) &amp; Reference Information Model (RIM) into the standard.</a:t>
            </a:r>
          </a:p>
          <a:p>
            <a:endParaRPr lang="en-US" altLang="en-US"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016CF4-2584-4A1C-A87D-4B1179DC34F0}" type="slidenum">
              <a:rPr lang="en-US" altLang="en-US"/>
              <a:pPr eaLnBrk="1" hangingPunct="1"/>
              <a:t>13</a:t>
            </a:fld>
            <a:endParaRPr lang="en-US" altLang="en-US"/>
          </a:p>
        </p:txBody>
      </p:sp>
    </p:spTree>
    <p:extLst>
      <p:ext uri="{BB962C8B-B14F-4D97-AF65-F5344CB8AC3E}">
        <p14:creationId xmlns:p14="http://schemas.microsoft.com/office/powerpoint/2010/main" val="2338728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data slot identifies the required data and invokes the extraction of the actual values of the data item from the application database [EHR].</a:t>
            </a:r>
          </a:p>
          <a:p>
            <a:endParaRPr lang="en-US" altLang="en-US" dirty="0" smtClean="0"/>
          </a:p>
          <a:p>
            <a:r>
              <a:rPr lang="en-US" altLang="en-US" dirty="0" smtClean="0"/>
              <a:t>The Read command is used to obtain a value for the identified data element. </a:t>
            </a:r>
          </a:p>
          <a:p>
            <a:endParaRPr lang="en-US" altLang="en-US" dirty="0" smtClean="0"/>
          </a:p>
          <a:p>
            <a:r>
              <a:rPr lang="en-US" altLang="en-US" dirty="0" smtClean="0"/>
              <a:t>A read statement without an operator will contain a list of data elements that obtains a list of all values for that data element from the database.</a:t>
            </a:r>
          </a:p>
          <a:p>
            <a:endParaRPr lang="en-US" altLang="en-US" dirty="0" smtClean="0"/>
          </a:p>
          <a:p>
            <a:r>
              <a:rPr lang="en-US" altLang="en-US" dirty="0" smtClean="0"/>
              <a:t>A read statement with an operator returns a single value.</a:t>
            </a:r>
          </a:p>
          <a:p>
            <a:endParaRPr lang="en-US" altLang="en-US" dirty="0" smtClean="0"/>
          </a:p>
          <a:p>
            <a:r>
              <a:rPr lang="en-US" altLang="en-US" dirty="0" smtClean="0"/>
              <a:t>Typical operators include first, last, minimum, maximum, count, average and sum; can you think of any other operator that you might use?</a:t>
            </a:r>
          </a:p>
          <a:p>
            <a:endParaRPr lang="en-US" altLang="en-US" dirty="0"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660574-2F1F-445A-81B9-E8AC6A68B4DA}" type="slidenum">
              <a:rPr lang="en-US" altLang="en-US"/>
              <a:pPr eaLnBrk="1" hangingPunct="1"/>
              <a:t>14</a:t>
            </a:fld>
            <a:endParaRPr lang="en-US" altLang="en-US"/>
          </a:p>
        </p:txBody>
      </p:sp>
    </p:spTree>
    <p:extLst>
      <p:ext uri="{BB962C8B-B14F-4D97-AF65-F5344CB8AC3E}">
        <p14:creationId xmlns:p14="http://schemas.microsoft.com/office/powerpoint/2010/main" val="307196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evoked slot will trigger the logic operation of an MLM.  </a:t>
            </a:r>
          </a:p>
          <a:p>
            <a:r>
              <a:rPr lang="en-US" altLang="en-US" smtClean="0"/>
              <a:t>Examples of triggers include:</a:t>
            </a:r>
          </a:p>
          <a:p>
            <a:pPr>
              <a:spcBef>
                <a:spcPct val="0"/>
              </a:spcBef>
              <a:buFontTx/>
              <a:buChar char="•"/>
            </a:pPr>
            <a:endParaRPr lang="en-US" altLang="en-US" smtClean="0"/>
          </a:p>
          <a:p>
            <a:pPr lvl="1">
              <a:spcBef>
                <a:spcPct val="0"/>
              </a:spcBef>
              <a:buFontTx/>
              <a:buChar char="•"/>
            </a:pPr>
            <a:r>
              <a:rPr lang="en-US" altLang="en-US" smtClean="0"/>
              <a:t> The occurrence of an event.</a:t>
            </a:r>
          </a:p>
          <a:p>
            <a:pPr lvl="1">
              <a:spcBef>
                <a:spcPct val="0"/>
              </a:spcBef>
              <a:buFontTx/>
              <a:buChar char="•"/>
            </a:pPr>
            <a:r>
              <a:rPr lang="en-US" altLang="en-US" smtClean="0"/>
              <a:t> Timed execution after an event,</a:t>
            </a:r>
          </a:p>
          <a:p>
            <a:pPr lvl="1">
              <a:spcBef>
                <a:spcPct val="0"/>
              </a:spcBef>
              <a:buFontTx/>
              <a:buChar char="•"/>
            </a:pPr>
            <a:r>
              <a:rPr lang="en-US" altLang="en-US" smtClean="0"/>
              <a:t> Periodic repetition after an event, and</a:t>
            </a:r>
          </a:p>
          <a:p>
            <a:pPr lvl="1">
              <a:spcBef>
                <a:spcPct val="0"/>
              </a:spcBef>
              <a:buFontTx/>
              <a:buChar char="•"/>
            </a:pPr>
            <a:r>
              <a:rPr lang="en-US" altLang="en-US" smtClean="0"/>
              <a:t> Direct call from another MLM.</a:t>
            </a:r>
          </a:p>
          <a:p>
            <a:endParaRPr lang="en-US" altLang="en-US" smtClean="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66B201-6793-4DA4-BBA1-2F7FC74A4510}" type="slidenum">
              <a:rPr lang="en-US" altLang="en-US"/>
              <a:pPr eaLnBrk="1" hangingPunct="1"/>
              <a:t>15</a:t>
            </a:fld>
            <a:endParaRPr lang="en-US" altLang="en-US"/>
          </a:p>
        </p:txBody>
      </p:sp>
    </p:spTree>
    <p:extLst>
      <p:ext uri="{BB962C8B-B14F-4D97-AF65-F5344CB8AC3E}">
        <p14:creationId xmlns:p14="http://schemas.microsoft.com/office/powerpoint/2010/main" val="3510950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this example, the data element is creatinine which could be the value from either data element 32506 or 32752 if the creatinine was measured as a single test (these are the codes for the data element), or could be part of a Chem 20, where the creatinine was part of a battery.</a:t>
            </a:r>
          </a:p>
          <a:p>
            <a:endParaRPr lang="en-US" altLang="en-US" smtClean="0"/>
          </a:p>
          <a:p>
            <a:r>
              <a:rPr lang="en-US" altLang="en-US" smtClean="0"/>
              <a:t>The evoked slot also sets the date time of creatinine storage.</a:t>
            </a:r>
          </a:p>
          <a:p>
            <a:endParaRPr lang="en-US" altLang="en-US" smtClean="0"/>
          </a:p>
          <a:p>
            <a:r>
              <a:rPr lang="en-US" altLang="en-US" smtClean="0"/>
              <a:t>The text between the asterisks (/*…*/) is a comment.</a:t>
            </a:r>
          </a:p>
          <a:p>
            <a:endParaRPr lang="en-US" altLang="en-US" smtClean="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882AEB-5FDD-402C-9253-7ACFBAB01536}" type="slidenum">
              <a:rPr lang="en-US" altLang="en-US"/>
              <a:pPr eaLnBrk="1" hangingPunct="1"/>
              <a:t>16</a:t>
            </a:fld>
            <a:endParaRPr lang="en-US" altLang="en-US"/>
          </a:p>
        </p:txBody>
      </p:sp>
    </p:spTree>
    <p:extLst>
      <p:ext uri="{BB962C8B-B14F-4D97-AF65-F5344CB8AC3E}">
        <p14:creationId xmlns:p14="http://schemas.microsoft.com/office/powerpoint/2010/main" val="42143307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This slide shows three other examples of an evoked slot:</a:t>
            </a:r>
          </a:p>
          <a:p>
            <a:pPr>
              <a:defRPr/>
            </a:pPr>
            <a:endParaRPr lang="en-US" dirty="0" smtClean="0"/>
          </a:p>
          <a:p>
            <a:pPr marL="232943" indent="-232943">
              <a:buFont typeface="Arial" pitchFamily="34" charset="0"/>
              <a:buChar char="•"/>
              <a:defRPr/>
            </a:pPr>
            <a:r>
              <a:rPr lang="en-US" dirty="0" smtClean="0"/>
              <a:t>Three days after the time the creatinine was taken.</a:t>
            </a:r>
          </a:p>
          <a:p>
            <a:pPr marL="232943" indent="-232943">
              <a:buFont typeface="Arial" pitchFamily="34" charset="0"/>
              <a:buChar char="•"/>
              <a:defRPr/>
            </a:pPr>
            <a:r>
              <a:rPr lang="en-US" dirty="0" smtClean="0"/>
              <a:t>Every day for seven days, starting at the time of the creatinine storage.</a:t>
            </a:r>
          </a:p>
          <a:p>
            <a:pPr marL="232943" indent="-232943">
              <a:buFont typeface="Arial" pitchFamily="34" charset="0"/>
              <a:buChar char="•"/>
              <a:defRPr/>
            </a:pPr>
            <a:r>
              <a:rPr lang="en-US" dirty="0" smtClean="0"/>
              <a:t>Every day starting at the time of creatinine storage and going for three days.</a:t>
            </a:r>
          </a:p>
          <a:p>
            <a:pPr marL="232943" indent="-232943">
              <a:buFont typeface="+mj-lt"/>
              <a:buAutoNum type="arabicPeriod"/>
              <a:defRPr/>
            </a:pPr>
            <a:endParaRPr lang="en-US" dirty="0" smtClean="0"/>
          </a:p>
          <a:p>
            <a:pPr marL="232943" indent="-232943">
              <a:defRPr/>
            </a:pPr>
            <a:r>
              <a:rPr lang="en-US" dirty="0" smtClean="0"/>
              <a:t>You can see some sophistication in time specifications.</a:t>
            </a:r>
          </a:p>
          <a:p>
            <a:pPr>
              <a:defRPr/>
            </a:pPr>
            <a:endParaRPr lang="en-US" dirty="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1D76F8-AD73-4944-8047-C2701D61DE35}" type="slidenum">
              <a:rPr lang="en-US" altLang="en-US"/>
              <a:pPr eaLnBrk="1" hangingPunct="1"/>
              <a:t>17</a:t>
            </a:fld>
            <a:endParaRPr lang="en-US" altLang="en-US"/>
          </a:p>
        </p:txBody>
      </p:sp>
    </p:spTree>
    <p:extLst>
      <p:ext uri="{BB962C8B-B14F-4D97-AF65-F5344CB8AC3E}">
        <p14:creationId xmlns:p14="http://schemas.microsoft.com/office/powerpoint/2010/main" val="175174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logic slot contains a logic expression and ends with a conclude statement.  The logic slot specifies the medical criteria by using a logical algorithm, and ends with a conclude statement.</a:t>
            </a:r>
          </a:p>
          <a:p>
            <a:endParaRPr lang="en-US" altLang="en-US" smtClean="0"/>
          </a:p>
          <a:p>
            <a:r>
              <a:rPr lang="en-US" altLang="en-US" smtClean="0"/>
              <a:t>The following slides will include some examples.</a:t>
            </a:r>
          </a:p>
          <a:p>
            <a:endParaRPr lang="en-US" altLang="en-US"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61AB1B-1376-41E5-BE15-4019B6E62F79}" type="slidenum">
              <a:rPr lang="en-US" altLang="en-US"/>
              <a:pPr eaLnBrk="1" hangingPunct="1"/>
              <a:t>18</a:t>
            </a:fld>
            <a:endParaRPr lang="en-US" altLang="en-US"/>
          </a:p>
        </p:txBody>
      </p:sp>
    </p:spTree>
    <p:extLst>
      <p:ext uri="{BB962C8B-B14F-4D97-AF65-F5344CB8AC3E}">
        <p14:creationId xmlns:p14="http://schemas.microsoft.com/office/powerpoint/2010/main" val="2563612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This logic slot shows three examples of logic:</a:t>
            </a:r>
          </a:p>
          <a:p>
            <a:pPr>
              <a:spcBef>
                <a:spcPct val="0"/>
              </a:spcBef>
            </a:pPr>
            <a:endParaRPr lang="en-US" altLang="en-US" smtClean="0"/>
          </a:p>
          <a:p>
            <a:pPr>
              <a:spcBef>
                <a:spcPct val="0"/>
              </a:spcBef>
            </a:pPr>
            <a:r>
              <a:rPr lang="en-US" altLang="en-US" smtClean="0"/>
              <a:t>One type of logic statement is IF … THEN statements.</a:t>
            </a:r>
          </a:p>
          <a:p>
            <a:pPr>
              <a:spcBef>
                <a:spcPct val="0"/>
              </a:spcBef>
            </a:pPr>
            <a:endParaRPr lang="en-US" altLang="en-US" smtClean="0"/>
          </a:p>
          <a:p>
            <a:pPr>
              <a:spcBef>
                <a:spcPct val="0"/>
              </a:spcBef>
            </a:pPr>
            <a:r>
              <a:rPr lang="en-US" altLang="en-US" smtClean="0"/>
              <a:t>The permissible constructs include if expression then execute a block of code; if then else constructs; and if elseif … and nested logic sets.</a:t>
            </a:r>
          </a:p>
          <a:p>
            <a:pPr>
              <a:spcBef>
                <a:spcPct val="0"/>
              </a:spcBef>
            </a:pPr>
            <a:endParaRPr lang="en-US" altLang="en-US" smtClean="0"/>
          </a:p>
          <a:p>
            <a:pPr>
              <a:spcBef>
                <a:spcPct val="0"/>
              </a:spcBef>
            </a:pPr>
            <a:endParaRPr lang="en-US" altLang="en-US" smtClean="0"/>
          </a:p>
          <a:p>
            <a:pPr>
              <a:spcBef>
                <a:spcPct val="0"/>
              </a:spcBef>
            </a:pPr>
            <a:endParaRPr lang="en-US" altLang="en-US" smtClean="0"/>
          </a:p>
          <a:p>
            <a:pPr>
              <a:spcBef>
                <a:spcPct val="0"/>
              </a:spcBef>
            </a:pPr>
            <a:endParaRPr lang="en-US" altLang="en-US" smtClean="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6BAA3E-DDFF-489A-A42C-310665007D91}" type="slidenum">
              <a:rPr lang="en-US" altLang="en-US"/>
              <a:pPr eaLnBrk="1" hangingPunct="1"/>
              <a:t>19</a:t>
            </a:fld>
            <a:endParaRPr lang="en-US" altLang="en-US"/>
          </a:p>
        </p:txBody>
      </p:sp>
    </p:spTree>
    <p:extLst>
      <p:ext uri="{BB962C8B-B14F-4D97-AF65-F5344CB8AC3E}">
        <p14:creationId xmlns:p14="http://schemas.microsoft.com/office/powerpoint/2010/main" val="2864750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The Objective for lecture</a:t>
            </a:r>
            <a:r>
              <a:rPr lang="en-US" baseline="0" dirty="0" smtClean="0"/>
              <a:t> </a:t>
            </a:r>
            <a:r>
              <a:rPr lang="en-US" b="1" baseline="0" dirty="0" smtClean="0"/>
              <a:t>a </a:t>
            </a:r>
            <a:r>
              <a:rPr lang="en-US" b="0" baseline="0" dirty="0" smtClean="0"/>
              <a:t>of</a:t>
            </a:r>
            <a:r>
              <a:rPr lang="en-US" dirty="0" smtClean="0"/>
              <a:t> </a:t>
            </a:r>
            <a:r>
              <a:rPr lang="en-US" b="1" dirty="0" smtClean="0"/>
              <a:t>Supporting Standards for EHR Application</a:t>
            </a:r>
            <a:r>
              <a:rPr lang="en-US" dirty="0" smtClean="0"/>
              <a:t>, is to:</a:t>
            </a:r>
          </a:p>
          <a:p>
            <a:pPr eaLnBrk="1" hangingPunct="1">
              <a:spcBef>
                <a:spcPct val="0"/>
              </a:spcBef>
              <a:defRPr/>
            </a:pPr>
            <a:endParaRPr lang="en-US" dirty="0" smtClean="0"/>
          </a:p>
          <a:p>
            <a:pPr marL="347472" indent="-347472">
              <a:spcBef>
                <a:spcPts val="0"/>
              </a:spcBef>
              <a:buFont typeface="Arial" pitchFamily="34" charset="0"/>
              <a:buChar char="•"/>
              <a:defRPr/>
            </a:pPr>
            <a:r>
              <a:rPr lang="en-US" dirty="0" smtClean="0"/>
              <a:t>Understand the clinical decision support standard Arden Syntax,</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900D5E-AE2B-434C-AEB8-95450952B479}" type="slidenum">
              <a:rPr lang="en-US" altLang="en-US"/>
              <a:pPr eaLnBrk="1" hangingPunct="1"/>
              <a:t>2</a:t>
            </a:fld>
            <a:endParaRPr lang="en-US" altLang="en-US"/>
          </a:p>
        </p:txBody>
      </p:sp>
    </p:spTree>
    <p:extLst>
      <p:ext uri="{BB962C8B-B14F-4D97-AF65-F5344CB8AC3E}">
        <p14:creationId xmlns:p14="http://schemas.microsoft.com/office/powerpoint/2010/main" val="3493386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Looping statements are permitted. Looping statements are “do while” statements and “for loops”.</a:t>
            </a:r>
          </a:p>
          <a:p>
            <a:endParaRPr lang="en-US" altLang="en-US" smtClean="0"/>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F2F4AA-7696-45FE-A2BB-BDF81532DF4E}" type="slidenum">
              <a:rPr lang="en-US" altLang="en-US"/>
              <a:pPr eaLnBrk="1" hangingPunct="1"/>
              <a:t>20</a:t>
            </a:fld>
            <a:endParaRPr lang="en-US" altLang="en-US"/>
          </a:p>
        </p:txBody>
      </p:sp>
    </p:spTree>
    <p:extLst>
      <p:ext uri="{BB962C8B-B14F-4D97-AF65-F5344CB8AC3E}">
        <p14:creationId xmlns:p14="http://schemas.microsoft.com/office/powerpoint/2010/main" val="886987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Call Statements permit linking to other MLMs including passing parameters.  Examples of Call Statements are:</a:t>
            </a:r>
          </a:p>
          <a:p>
            <a:pPr marL="465887">
              <a:spcBef>
                <a:spcPts val="0"/>
              </a:spcBef>
              <a:defRPr/>
            </a:pPr>
            <a:r>
              <a:rPr lang="en-US" dirty="0" smtClean="0"/>
              <a:t>var1 := call my_mlm with param1, param2;</a:t>
            </a:r>
          </a:p>
          <a:p>
            <a:pPr marL="465887">
              <a:spcBef>
                <a:spcPts val="0"/>
              </a:spcBef>
              <a:defRPr/>
            </a:pPr>
            <a:r>
              <a:rPr lang="en-US" dirty="0" smtClean="0"/>
              <a:t>var1 := call my_event with param1, param2;</a:t>
            </a:r>
          </a:p>
          <a:p>
            <a:pPr marL="465887">
              <a:spcBef>
                <a:spcPts val="0"/>
              </a:spcBef>
              <a:defRPr/>
            </a:pPr>
            <a:r>
              <a:rPr lang="en-US" dirty="0" smtClean="0"/>
              <a:t>var1 := call my_interface_function with param1, param2;</a:t>
            </a:r>
          </a:p>
          <a:p>
            <a:pPr>
              <a:defRPr/>
            </a:pPr>
            <a:endParaRPr lang="en-US" dirty="0" smtClean="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A7757F-D35D-4763-A497-A3A3B1260690}" type="slidenum">
              <a:rPr lang="en-US" altLang="en-US"/>
              <a:pPr eaLnBrk="1" hangingPunct="1"/>
              <a:t>21</a:t>
            </a:fld>
            <a:endParaRPr lang="en-US" altLang="en-US"/>
          </a:p>
        </p:txBody>
      </p:sp>
    </p:spTree>
    <p:extLst>
      <p:ext uri="{BB962C8B-B14F-4D97-AF65-F5344CB8AC3E}">
        <p14:creationId xmlns:p14="http://schemas.microsoft.com/office/powerpoint/2010/main" val="946941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spcBef>
                <a:spcPct val="0"/>
              </a:spcBef>
              <a:defRPr/>
            </a:pPr>
            <a:r>
              <a:rPr lang="en-US" dirty="0" smtClean="0"/>
              <a:t>This slide includes specific examples of call statements.  In a later unit we will talk about a Service Oriented Architecture framework approach.  This construct supports that concept by providing service-specific functions with a defined call and defined return.</a:t>
            </a:r>
          </a:p>
          <a:p>
            <a:pPr>
              <a:defRPr/>
            </a:pPr>
            <a:endParaRPr lang="en-US" dirty="0"/>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D08B60-296B-4498-A4DB-E3435000C8CC}" type="slidenum">
              <a:rPr lang="en-US" altLang="en-US"/>
              <a:pPr eaLnBrk="1" hangingPunct="1"/>
              <a:t>22</a:t>
            </a:fld>
            <a:endParaRPr lang="en-US" altLang="en-US"/>
          </a:p>
        </p:txBody>
      </p:sp>
    </p:spTree>
    <p:extLst>
      <p:ext uri="{BB962C8B-B14F-4D97-AF65-F5344CB8AC3E}">
        <p14:creationId xmlns:p14="http://schemas.microsoft.com/office/powerpoint/2010/main" val="34480077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Every logic slot must end with a conclude statement.  The conclude terminates the rule.  In addition, conclude true goes to the action slot for action to take if the logic condition is satisfied; conclude false terminates the rule and does not go to the action statement.</a:t>
            </a: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11DBF5-0770-40BF-BD9D-4A52113F0A4E}" type="slidenum">
              <a:rPr lang="en-US" altLang="en-US"/>
              <a:pPr eaLnBrk="1" hangingPunct="1"/>
              <a:t>23</a:t>
            </a:fld>
            <a:endParaRPr lang="en-US" altLang="en-US"/>
          </a:p>
        </p:txBody>
      </p:sp>
    </p:spTree>
    <p:extLst>
      <p:ext uri="{BB962C8B-B14F-4D97-AF65-F5344CB8AC3E}">
        <p14:creationId xmlns:p14="http://schemas.microsoft.com/office/powerpoint/2010/main" val="36327725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In this example, if the record does not contain a creatinine value, show the alert message “No recent creatinine available. Consider ordering creatinine before giving IV  contrast.“, and end the logic rule.  If there is a value of creatinine and that value is greater than 1.5 then show the alert message “No recent creatinine available. Consider ordering creatinine before giving IV contrast.“, and end the logic rule. Else conclude false and end the logic rule.	</a:t>
            </a:r>
          </a:p>
          <a:p>
            <a:pPr>
              <a:spcBef>
                <a:spcPct val="0"/>
              </a:spcBef>
            </a:pPr>
            <a:endParaRPr lang="en-US" altLang="en-US" smtClean="0"/>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3C8A40-BB31-42E1-AB89-C1F59F58AFD4}" type="slidenum">
              <a:rPr lang="en-US" altLang="en-US"/>
              <a:pPr eaLnBrk="1" hangingPunct="1"/>
              <a:t>24</a:t>
            </a:fld>
            <a:endParaRPr lang="en-US" altLang="en-US"/>
          </a:p>
        </p:txBody>
      </p:sp>
    </p:spTree>
    <p:extLst>
      <p:ext uri="{BB962C8B-B14F-4D97-AF65-F5344CB8AC3E}">
        <p14:creationId xmlns:p14="http://schemas.microsoft.com/office/powerpoint/2010/main" val="19053326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action slot defines the action to be taken.  Examples include:</a:t>
            </a:r>
          </a:p>
          <a:p>
            <a:endParaRPr lang="en-US" altLang="en-US" smtClean="0"/>
          </a:p>
          <a:p>
            <a:pPr marL="182563" lvl="1" indent="-182563">
              <a:buFontTx/>
              <a:buChar char="•"/>
            </a:pPr>
            <a:r>
              <a:rPr lang="en-US" altLang="en-US" smtClean="0"/>
              <a:t>Write message to screen; </a:t>
            </a:r>
          </a:p>
          <a:p>
            <a:pPr marL="182563" lvl="1" indent="-182563">
              <a:buFontTx/>
              <a:buChar char="•"/>
            </a:pPr>
            <a:r>
              <a:rPr lang="en-US" altLang="en-US" smtClean="0"/>
              <a:t>Store a message in a file; and</a:t>
            </a:r>
          </a:p>
          <a:p>
            <a:pPr marL="182563" lvl="1" indent="-182563">
              <a:buFontTx/>
              <a:buChar char="•"/>
            </a:pPr>
            <a:r>
              <a:rPr lang="en-US" altLang="en-US" smtClean="0"/>
              <a:t>Call another medical logic module.</a:t>
            </a:r>
          </a:p>
          <a:p>
            <a:endParaRPr lang="en-US" altLang="en-US" smtClean="0"/>
          </a:p>
        </p:txBody>
      </p:sp>
      <p:sp>
        <p:nvSpPr>
          <p:cNvPr id="727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38BDF0-B702-4833-84E9-F7E22872BF92}" type="slidenum">
              <a:rPr lang="en-US" altLang="en-US"/>
              <a:pPr eaLnBrk="1" hangingPunct="1"/>
              <a:t>25</a:t>
            </a:fld>
            <a:endParaRPr lang="en-US" altLang="en-US"/>
          </a:p>
        </p:txBody>
      </p:sp>
    </p:spTree>
    <p:extLst>
      <p:ext uri="{BB962C8B-B14F-4D97-AF65-F5344CB8AC3E}">
        <p14:creationId xmlns:p14="http://schemas.microsoft.com/office/powerpoint/2010/main" val="3115905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action example results in the following display:</a:t>
            </a:r>
          </a:p>
          <a:p>
            <a:endParaRPr lang="en-US" altLang="en-US" smtClean="0"/>
          </a:p>
          <a:p>
            <a:r>
              <a:rPr lang="en-US" altLang="en-US" smtClean="0"/>
              <a:t>Last creatinine: 2.36 on: 2010-10-16 T06:30:00</a:t>
            </a:r>
          </a:p>
          <a:p>
            <a:endParaRPr lang="en-US" altLang="en-US" smtClean="0"/>
          </a:p>
          <a:p>
            <a:r>
              <a:rPr lang="en-US" altLang="en-US" smtClean="0"/>
              <a:t>The double filter bars will print the value of the data element after the filter bar.</a:t>
            </a:r>
          </a:p>
          <a:p>
            <a:endParaRPr lang="en-US" altLang="en-US" smtClean="0"/>
          </a:p>
        </p:txBody>
      </p:sp>
      <p:sp>
        <p:nvSpPr>
          <p:cNvPr id="737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AA19DB-F7D2-4F48-BAF1-E6D96807B5D4}" type="slidenum">
              <a:rPr lang="en-US" altLang="en-US"/>
              <a:pPr eaLnBrk="1" hangingPunct="1"/>
              <a:t>26</a:t>
            </a:fld>
            <a:endParaRPr lang="en-US" altLang="en-US"/>
          </a:p>
        </p:txBody>
      </p:sp>
    </p:spTree>
    <p:extLst>
      <p:ext uri="{BB962C8B-B14F-4D97-AF65-F5344CB8AC3E}">
        <p14:creationId xmlns:p14="http://schemas.microsoft.com/office/powerpoint/2010/main" val="2220023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action slot example will send an e-mail to ed@duke.edu.  The contents of the e-mail will be:</a:t>
            </a:r>
          </a:p>
          <a:p>
            <a:endParaRPr lang="en-US" altLang="en-US" smtClean="0"/>
          </a:p>
          <a:p>
            <a:r>
              <a:rPr lang="en-US" altLang="en-US" smtClean="0"/>
              <a:t>Patient who may qualify for study registered today.  Pt#: 12345678</a:t>
            </a:r>
          </a:p>
          <a:p>
            <a:endParaRPr lang="en-US" altLang="en-US" smtClean="0"/>
          </a:p>
          <a:p>
            <a:r>
              <a:rPr lang="en-US" altLang="en-US" smtClean="0"/>
              <a:t>ed_email defines the email address of the destination target.</a:t>
            </a:r>
          </a:p>
        </p:txBody>
      </p:sp>
      <p:sp>
        <p:nvSpPr>
          <p:cNvPr id="747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47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BCBE37-4C7F-4E13-8BDD-44854CC42591}" type="slidenum">
              <a:rPr lang="en-US" altLang="en-US"/>
              <a:pPr eaLnBrk="1" hangingPunct="1"/>
              <a:t>27</a:t>
            </a:fld>
            <a:endParaRPr lang="en-US" altLang="en-US"/>
          </a:p>
        </p:txBody>
      </p:sp>
    </p:spTree>
    <p:extLst>
      <p:ext uri="{BB962C8B-B14F-4D97-AF65-F5344CB8AC3E}">
        <p14:creationId xmlns:p14="http://schemas.microsoft.com/office/powerpoint/2010/main" val="34995410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urgency slot defines the importance of the action.  The urgency may trigger different paths for the message – i.e. a page, a call, or an e-mail.</a:t>
            </a:r>
          </a:p>
          <a:p>
            <a:endParaRPr lang="en-US" altLang="en-US" smtClean="0"/>
          </a:p>
        </p:txBody>
      </p:sp>
      <p:sp>
        <p:nvSpPr>
          <p:cNvPr id="757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57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E167AF-BED3-44E0-B8D4-FA6D541CD285}" type="slidenum">
              <a:rPr lang="en-US" altLang="en-US"/>
              <a:pPr eaLnBrk="1" hangingPunct="1"/>
              <a:t>28</a:t>
            </a:fld>
            <a:endParaRPr lang="en-US" altLang="en-US"/>
          </a:p>
        </p:txBody>
      </p:sp>
    </p:spTree>
    <p:extLst>
      <p:ext uri="{BB962C8B-B14F-4D97-AF65-F5344CB8AC3E}">
        <p14:creationId xmlns:p14="http://schemas.microsoft.com/office/powerpoint/2010/main" val="37545145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spcBef>
                <a:spcPts val="0"/>
              </a:spcBef>
              <a:defRPr/>
            </a:pPr>
            <a:r>
              <a:rPr lang="en-US" dirty="0" smtClean="0"/>
              <a:t>The concept of time is important in decision logic.  We need to be able to measure intervals of time between events.  Duration can be expressed in:</a:t>
            </a:r>
          </a:p>
          <a:p>
            <a:pPr marL="698830" lvl="1" indent="-232943">
              <a:spcBef>
                <a:spcPts val="0"/>
              </a:spcBef>
              <a:buFontTx/>
              <a:buChar char="•"/>
              <a:defRPr/>
            </a:pPr>
            <a:r>
              <a:rPr lang="en-US" dirty="0" smtClean="0"/>
              <a:t>Years,</a:t>
            </a:r>
          </a:p>
          <a:p>
            <a:pPr marL="698830" lvl="1" indent="-232943">
              <a:spcBef>
                <a:spcPts val="0"/>
              </a:spcBef>
              <a:buFontTx/>
              <a:buChar char="•"/>
              <a:defRPr/>
            </a:pPr>
            <a:r>
              <a:rPr lang="en-US" dirty="0" smtClean="0"/>
              <a:t>Months,</a:t>
            </a:r>
          </a:p>
          <a:p>
            <a:pPr marL="698830" lvl="1" indent="-232943">
              <a:spcBef>
                <a:spcPts val="0"/>
              </a:spcBef>
              <a:buFontTx/>
              <a:buChar char="•"/>
              <a:defRPr/>
            </a:pPr>
            <a:r>
              <a:rPr lang="en-US" dirty="0" smtClean="0"/>
              <a:t>Days,</a:t>
            </a:r>
          </a:p>
          <a:p>
            <a:pPr marL="698830" lvl="1" indent="-232943">
              <a:spcBef>
                <a:spcPts val="0"/>
              </a:spcBef>
              <a:buFontTx/>
              <a:buChar char="•"/>
              <a:defRPr/>
            </a:pPr>
            <a:r>
              <a:rPr lang="en-US" dirty="0" smtClean="0"/>
              <a:t>Hours,</a:t>
            </a:r>
          </a:p>
          <a:p>
            <a:pPr marL="698830" lvl="1" indent="-232943">
              <a:spcBef>
                <a:spcPts val="0"/>
              </a:spcBef>
              <a:buFontTx/>
              <a:buChar char="•"/>
              <a:defRPr/>
            </a:pPr>
            <a:r>
              <a:rPr lang="en-US" dirty="0" smtClean="0"/>
              <a:t>Minutes, or</a:t>
            </a:r>
          </a:p>
          <a:p>
            <a:pPr marL="698830" lvl="1" indent="-232943">
              <a:spcBef>
                <a:spcPts val="0"/>
              </a:spcBef>
              <a:buFontTx/>
              <a:buChar char="•"/>
              <a:defRPr/>
            </a:pPr>
            <a:r>
              <a:rPr lang="en-US" dirty="0" smtClean="0"/>
              <a:t>Seconds.</a:t>
            </a:r>
          </a:p>
          <a:p>
            <a:pPr marL="698830" lvl="1" indent="-232943">
              <a:spcBef>
                <a:spcPts val="0"/>
              </a:spcBef>
              <a:buFontTx/>
              <a:buChar char="•"/>
              <a:defRPr/>
            </a:pPr>
            <a:endParaRPr lang="en-US" dirty="0" smtClean="0"/>
          </a:p>
          <a:p>
            <a:pPr marL="0" lvl="1" indent="-232943">
              <a:spcBef>
                <a:spcPts val="0"/>
              </a:spcBef>
              <a:defRPr/>
            </a:pPr>
            <a:r>
              <a:rPr lang="en-US" dirty="0" smtClean="0"/>
              <a:t>The ability to compare times is also important:  These comparisons are supported:</a:t>
            </a:r>
          </a:p>
          <a:p>
            <a:pPr marL="698830" lvl="1" indent="-232943">
              <a:spcBef>
                <a:spcPts val="0"/>
              </a:spcBef>
              <a:defRPr/>
            </a:pPr>
            <a:endParaRPr lang="en-US" dirty="0" smtClean="0"/>
          </a:p>
          <a:p>
            <a:pPr marL="698830" lvl="1" indent="-232943">
              <a:spcBef>
                <a:spcPts val="0"/>
              </a:spcBef>
              <a:defRPr/>
            </a:pPr>
            <a:r>
              <a:rPr lang="en-US" dirty="0" smtClean="0"/>
              <a:t>	&lt;time&gt; is before &lt;time&gt;;</a:t>
            </a:r>
            <a:br>
              <a:rPr lang="en-US" dirty="0" smtClean="0"/>
            </a:br>
            <a:r>
              <a:rPr lang="en-US" dirty="0" smtClean="0"/>
              <a:t>&lt;time&gt; is after &lt;time&gt;;</a:t>
            </a:r>
            <a:br>
              <a:rPr lang="en-US" dirty="0" smtClean="0"/>
            </a:br>
            <a:r>
              <a:rPr lang="en-US" dirty="0" smtClean="0"/>
              <a:t>&lt;time&gt; is equal &lt;time&gt;;</a:t>
            </a:r>
            <a:br>
              <a:rPr lang="en-US" dirty="0" smtClean="0"/>
            </a:br>
            <a:r>
              <a:rPr lang="en-US" dirty="0" smtClean="0"/>
              <a:t>&lt;time&gt; is within &lt;time&gt; to &lt;time&gt;;</a:t>
            </a:r>
            <a:br>
              <a:rPr lang="en-US" dirty="0" smtClean="0"/>
            </a:br>
            <a:r>
              <a:rPr lang="en-US" dirty="0" smtClean="0"/>
              <a:t>&lt;time&gt; is within &lt;duration&gt; preceding &lt;time&gt;;</a:t>
            </a:r>
            <a:br>
              <a:rPr lang="en-US" dirty="0" smtClean="0"/>
            </a:br>
            <a:r>
              <a:rPr lang="en-US" dirty="0" smtClean="0"/>
              <a:t>&lt;time&gt; is within the past &lt;duration&gt;.</a:t>
            </a:r>
          </a:p>
          <a:p>
            <a:pPr marL="698830" lvl="1" indent="-232943">
              <a:defRPr/>
            </a:pPr>
            <a:endParaRPr lang="en-US" dirty="0" smtClean="0"/>
          </a:p>
          <a:p>
            <a:pPr marL="698830" lvl="1" indent="-232943">
              <a:defRPr/>
            </a:pPr>
            <a:endParaRPr lang="en-US" dirty="0" smtClean="0"/>
          </a:p>
          <a:p>
            <a:pPr>
              <a:defRPr/>
            </a:pPr>
            <a:endParaRPr lang="en-US" dirty="0"/>
          </a:p>
        </p:txBody>
      </p:sp>
      <p:sp>
        <p:nvSpPr>
          <p:cNvPr id="768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68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A18C16-0359-45E3-BD3B-375C64AD947D}" type="slidenum">
              <a:rPr lang="en-US" altLang="en-US"/>
              <a:pPr eaLnBrk="1" hangingPunct="1"/>
              <a:t>29</a:t>
            </a:fld>
            <a:endParaRPr lang="en-US" altLang="en-US"/>
          </a:p>
        </p:txBody>
      </p:sp>
    </p:spTree>
    <p:extLst>
      <p:ext uri="{BB962C8B-B14F-4D97-AF65-F5344CB8AC3E}">
        <p14:creationId xmlns:p14="http://schemas.microsoft.com/office/powerpoint/2010/main" val="1659828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Clinical Decision Support or CDS applies knowledge to data to provide information to the user.  With CDS, we apply information technology to address, in a systematic manner, questions (and other information needs) that arise during patient care and clinical research. </a:t>
            </a:r>
          </a:p>
          <a:p>
            <a:endParaRPr lang="en-US" altLang="en-US" dirty="0" smtClean="0"/>
          </a:p>
          <a:p>
            <a:pPr eaLnBrk="1" hangingPunct="1">
              <a:spcBef>
                <a:spcPct val="0"/>
              </a:spcBef>
            </a:pPr>
            <a:r>
              <a:rPr lang="en-US" altLang="en-US" dirty="0" smtClean="0"/>
              <a:t>The medical literature has advanced at an accelerated pace.  Over a million articles are introduced each year, and no human can keep up.  The scope of knowledge overpowers the human mind, and computer-supported decision support is necessary for safe and quality care.  Meaningful Use requires the use of decision support. Developers and users of CDS systems seek to improve clinical and public health outcomes. CDS can inform and alter healthcare decisions and standardize decisions and procedures for clinical research. Effective use of CDS, however, depends on the ability to access and understand specifically, the data contained in the EHR and required by the CDS algorithm.</a:t>
            </a:r>
          </a:p>
          <a:p>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3096AD-B3DC-445B-B006-1469B7FBD9A5}" type="slidenum">
              <a:rPr lang="en-US" altLang="en-US"/>
              <a:pPr eaLnBrk="1" hangingPunct="1"/>
              <a:t>3</a:t>
            </a:fld>
            <a:endParaRPr lang="en-US" altLang="en-US"/>
          </a:p>
        </p:txBody>
      </p:sp>
    </p:spTree>
    <p:extLst>
      <p:ext uri="{BB962C8B-B14F-4D97-AF65-F5344CB8AC3E}">
        <p14:creationId xmlns:p14="http://schemas.microsoft.com/office/powerpoint/2010/main" val="35336136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slide gives some typical operators that may be expressed in the logic statement.  They include:</a:t>
            </a:r>
          </a:p>
          <a:p>
            <a:endParaRPr lang="en-US" altLang="en-US" smtClean="0"/>
          </a:p>
          <a:p>
            <a:pPr marL="371475" lvl="1" indent="-174625">
              <a:spcBef>
                <a:spcPct val="0"/>
              </a:spcBef>
              <a:buFontTx/>
              <a:buChar char="•"/>
            </a:pPr>
            <a:r>
              <a:rPr lang="en-US" altLang="en-US" smtClean="0"/>
              <a:t>Assignment of a value to a data element  potassium := 3.3</a:t>
            </a:r>
          </a:p>
          <a:p>
            <a:pPr marL="371475" lvl="1" indent="-174625">
              <a:spcBef>
                <a:spcPct val="0"/>
              </a:spcBef>
              <a:buFontTx/>
              <a:buChar char="•"/>
            </a:pPr>
            <a:r>
              <a:rPr lang="en-US" altLang="en-US" smtClean="0"/>
              <a:t>Comparisons such as equal, greater than, less than, greater than or equal; less than or equal, not equal;. These comparisons are represented by symbols.</a:t>
            </a:r>
          </a:p>
          <a:p>
            <a:pPr marL="371475" lvl="1" indent="-174625">
              <a:spcBef>
                <a:spcPct val="0"/>
              </a:spcBef>
              <a:buFontTx/>
              <a:buChar char="•"/>
            </a:pPr>
            <a:r>
              <a:rPr lang="en-US" altLang="en-US" smtClean="0"/>
              <a:t>Logical AND, OR, NOT</a:t>
            </a:r>
          </a:p>
          <a:p>
            <a:pPr marL="371475" lvl="1" indent="-174625">
              <a:spcBef>
                <a:spcPct val="0"/>
              </a:spcBef>
              <a:buFontTx/>
              <a:buChar char="•"/>
            </a:pPr>
            <a:r>
              <a:rPr lang="en-US" altLang="en-US" smtClean="0"/>
              <a:t>Mathematical operations +, -, *, / (plus, minus, multiply, divide)</a:t>
            </a:r>
          </a:p>
          <a:p>
            <a:pPr marL="838200" lvl="2" indent="-174625">
              <a:spcBef>
                <a:spcPct val="0"/>
              </a:spcBef>
              <a:buFont typeface="Arial" panose="020B0604020202020204" pitchFamily="34" charset="0"/>
              <a:buChar char="–"/>
            </a:pPr>
            <a:r>
              <a:rPr lang="en-US" altLang="en-US" smtClean="0"/>
              <a:t>Grouping (),</a:t>
            </a:r>
          </a:p>
          <a:p>
            <a:pPr marL="838200" lvl="2" indent="-174625">
              <a:spcBef>
                <a:spcPct val="0"/>
              </a:spcBef>
              <a:buFont typeface="Arial" panose="020B0604020202020204" pitchFamily="34" charset="0"/>
              <a:buChar char="–"/>
            </a:pPr>
            <a:r>
              <a:rPr lang="en-US" altLang="en-US" smtClean="0"/>
              <a:t>Absolute,</a:t>
            </a:r>
          </a:p>
          <a:p>
            <a:pPr marL="838200" lvl="2" indent="-174625">
              <a:spcBef>
                <a:spcPct val="0"/>
              </a:spcBef>
              <a:buFont typeface="Arial" panose="020B0604020202020204" pitchFamily="34" charset="0"/>
              <a:buChar char="–"/>
            </a:pPr>
            <a:r>
              <a:rPr lang="en-US" altLang="en-US" smtClean="0"/>
              <a:t>Square root,</a:t>
            </a:r>
          </a:p>
          <a:p>
            <a:pPr marL="838200" lvl="2" indent="-174625">
              <a:spcBef>
                <a:spcPct val="0"/>
              </a:spcBef>
              <a:buFont typeface="Arial" panose="020B0604020202020204" pitchFamily="34" charset="0"/>
              <a:buChar char="–"/>
            </a:pPr>
            <a:r>
              <a:rPr lang="en-US" altLang="en-US" smtClean="0"/>
              <a:t>Log,</a:t>
            </a:r>
          </a:p>
          <a:p>
            <a:pPr marL="838200" lvl="2" indent="-174625">
              <a:spcBef>
                <a:spcPct val="0"/>
              </a:spcBef>
              <a:buFont typeface="Arial" panose="020B0604020202020204" pitchFamily="34" charset="0"/>
              <a:buChar char="–"/>
            </a:pPr>
            <a:r>
              <a:rPr lang="en-US" altLang="en-US" smtClean="0"/>
              <a:t>Exponent, </a:t>
            </a:r>
          </a:p>
          <a:p>
            <a:pPr marL="838200" lvl="2" indent="-174625">
              <a:spcBef>
                <a:spcPct val="0"/>
              </a:spcBef>
              <a:buFont typeface="Arial" panose="020B0604020202020204" pitchFamily="34" charset="0"/>
              <a:buChar char="–"/>
            </a:pPr>
            <a:r>
              <a:rPr lang="en-US" altLang="en-US" smtClean="0"/>
              <a:t>and various trig functions.</a:t>
            </a:r>
          </a:p>
        </p:txBody>
      </p:sp>
      <p:sp>
        <p:nvSpPr>
          <p:cNvPr id="778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78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8FAECD-3F42-4568-BB32-F1BBB401FF2B}" type="slidenum">
              <a:rPr lang="en-US" altLang="en-US"/>
              <a:pPr eaLnBrk="1" hangingPunct="1"/>
              <a:t>30</a:t>
            </a:fld>
            <a:endParaRPr lang="en-US" altLang="en-US"/>
          </a:p>
        </p:txBody>
      </p:sp>
    </p:spTree>
    <p:extLst>
      <p:ext uri="{BB962C8B-B14F-4D97-AF65-F5344CB8AC3E}">
        <p14:creationId xmlns:p14="http://schemas.microsoft.com/office/powerpoint/2010/main" val="494690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t>
            </a:r>
            <a:r>
              <a:rPr lang="en-US" altLang="en-US" b="1" dirty="0" smtClean="0"/>
              <a:t>a</a:t>
            </a:r>
            <a:r>
              <a:rPr lang="en-US" altLang="en-US" dirty="0" smtClean="0"/>
              <a:t> of </a:t>
            </a:r>
            <a:r>
              <a:rPr lang="en-US" altLang="en-US" b="1" dirty="0" smtClean="0"/>
              <a:t>Supporting Standards for EHR Application.</a:t>
            </a:r>
            <a:r>
              <a:rPr lang="en-US" altLang="en-US" dirty="0" smtClean="0"/>
              <a:t>  </a:t>
            </a:r>
          </a:p>
          <a:p>
            <a:pPr eaLnBrk="1" hangingPunct="1">
              <a:spcBef>
                <a:spcPct val="0"/>
              </a:spcBef>
            </a:pPr>
            <a:endParaRPr lang="en-US" altLang="en-US" dirty="0" smtClean="0"/>
          </a:p>
          <a:p>
            <a:r>
              <a:rPr lang="en-US" altLang="en-US" dirty="0" smtClean="0"/>
              <a:t>In this lecture, we introduced the Arden Syntax which has been around for a long period of time.  The Arden Syntax is easy to use and has considerable power.  One of the complaints of Arden Syntax is that it does not handle complex expressions, particularly those involving timing such as intervals after other events.</a:t>
            </a:r>
          </a:p>
          <a:p>
            <a:endParaRPr lang="en-US" altLang="en-US" dirty="0" smtClean="0"/>
          </a:p>
          <a:p>
            <a:r>
              <a:rPr lang="en-US" altLang="en-US" dirty="0" smtClean="0"/>
              <a:t>The Arden Syntax is used by several notable healthcare systems throughout the United States.</a:t>
            </a:r>
          </a:p>
        </p:txBody>
      </p:sp>
      <p:sp>
        <p:nvSpPr>
          <p:cNvPr id="788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88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75FDAA-4725-4DF5-A8EA-C5CAEAEE7375}" type="slidenum">
              <a:rPr lang="en-US" altLang="en-US"/>
              <a:pPr eaLnBrk="1" hangingPunct="1"/>
              <a:t>31</a:t>
            </a:fld>
            <a:endParaRPr lang="en-US" altLang="en-US"/>
          </a:p>
        </p:txBody>
      </p:sp>
    </p:spTree>
    <p:extLst>
      <p:ext uri="{BB962C8B-B14F-4D97-AF65-F5344CB8AC3E}">
        <p14:creationId xmlns:p14="http://schemas.microsoft.com/office/powerpoint/2010/main" val="2531285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a:p>
            <a:endParaRPr lang="en-US" altLang="en-US" smtClean="0"/>
          </a:p>
          <a:p>
            <a:endParaRPr lang="en-US" altLang="en-US" smtClean="0"/>
          </a:p>
        </p:txBody>
      </p:sp>
      <p:sp>
        <p:nvSpPr>
          <p:cNvPr id="798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98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55C495-F224-477B-B94B-64D5DE02B595}" type="slidenum">
              <a:rPr lang="en-US" altLang="en-US"/>
              <a:pPr eaLnBrk="1" hangingPunct="1"/>
              <a:t>32</a:t>
            </a:fld>
            <a:endParaRPr lang="en-US" altLang="en-US"/>
          </a:p>
        </p:txBody>
      </p:sp>
    </p:spTree>
    <p:extLst>
      <p:ext uri="{BB962C8B-B14F-4D97-AF65-F5344CB8AC3E}">
        <p14:creationId xmlns:p14="http://schemas.microsoft.com/office/powerpoint/2010/main" val="13910331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33</a:t>
            </a:fld>
            <a:endParaRPr lang="en-US" altLang="en-US" dirty="0"/>
          </a:p>
        </p:txBody>
      </p:sp>
    </p:spTree>
    <p:extLst>
      <p:ext uri="{BB962C8B-B14F-4D97-AF65-F5344CB8AC3E}">
        <p14:creationId xmlns:p14="http://schemas.microsoft.com/office/powerpoint/2010/main" val="2306329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CDS further provides concise, accurate, and unambiguous factual information (accepted, scientific knowledge or consensus expert opinions) and advice containing evidence and recommendations and addresses information needs at the point and time of decision-making.  Accomplishing these goals requires computer-based representations of general medical knowledge (content or domain knowledge), application-specific decision logic (clinical algorithms), and accurate, standardized representations of current patient data and clinical states.</a:t>
            </a:r>
          </a:p>
          <a:p>
            <a:endParaRPr lang="en-US" altLang="en-US" dirty="0" smtClean="0"/>
          </a:p>
          <a:p>
            <a:r>
              <a:rPr lang="en-US" altLang="en-US" dirty="0" smtClean="0"/>
              <a:t>Decision support provides knowledge – facts – and advice based on those facts at the point and time of decision making.  The challenge is to represent knowledge in such a way that it can be applied appropriately by a computer using timely patient data.  </a:t>
            </a:r>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CA975F-967C-4D71-917D-9D9A13DBCEC8}" type="slidenum">
              <a:rPr lang="en-US" altLang="en-US"/>
              <a:pPr eaLnBrk="1" hangingPunct="1"/>
              <a:t>4</a:t>
            </a:fld>
            <a:endParaRPr lang="en-US" altLang="en-US"/>
          </a:p>
        </p:txBody>
      </p:sp>
    </p:spTree>
    <p:extLst>
      <p:ext uri="{BB962C8B-B14F-4D97-AF65-F5344CB8AC3E}">
        <p14:creationId xmlns:p14="http://schemas.microsoft.com/office/powerpoint/2010/main" val="1647023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CDS uses knowledge bases derived primarily from the peer-reviewed, scientific  literature; carefully-derived expert consensus may suffice; and evidence-based knowledge obtained for clinical data with outcomes. Clinical Trials produce and prove new knowledge. Data mining, including patient signs and symptoms, clinical data, decisions, treatment and outcome is rapidly becoming a major source of knowledge.  </a:t>
            </a:r>
          </a:p>
          <a:p>
            <a:endParaRPr lang="en-US" alt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26D4B2-A9A7-48D5-ACF4-F63D0C2FF57D}" type="slidenum">
              <a:rPr lang="en-US" altLang="en-US"/>
              <a:pPr eaLnBrk="1" hangingPunct="1"/>
              <a:t>5</a:t>
            </a:fld>
            <a:endParaRPr lang="en-US" altLang="en-US"/>
          </a:p>
        </p:txBody>
      </p:sp>
    </p:spTree>
    <p:extLst>
      <p:ext uri="{BB962C8B-B14F-4D97-AF65-F5344CB8AC3E}">
        <p14:creationId xmlns:p14="http://schemas.microsoft.com/office/powerpoint/2010/main" val="555882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hangingPunct="1">
              <a:defRPr/>
            </a:pPr>
            <a:r>
              <a:rPr lang="en-US" sz="1200" dirty="0" smtClean="0">
                <a:solidFill>
                  <a:srgbClr val="000000"/>
                </a:solidFill>
                <a:latin typeface="Arial" charset="0"/>
                <a:cs typeface="+mn-cs"/>
              </a:rPr>
              <a:t>The most effective application of Clinical Decision Support Systems comes from a service-oriented architectural framework in which the CDSS service is encapsulated from the EHR. Triggers associated with specific data elements interact with the CDS service component, passing the required and specified data elements.  This process is a pull, where the functionality of CDSS is invoked by the application.  The CDSS module does its work, then pushes the response back into the clinical application.  The CDS module contains and accesses the appropriate knowledge to carry out the request.</a:t>
            </a:r>
          </a:p>
          <a:p>
            <a:pPr eaLnBrk="1" hangingPunct="1">
              <a:defRPr/>
            </a:pPr>
            <a:endParaRPr lang="en-US" sz="1200" dirty="0" smtClean="0">
              <a:solidFill>
                <a:srgbClr val="000000"/>
              </a:solidFill>
              <a:latin typeface="Arial" charset="0"/>
              <a:cs typeface="+mn-cs"/>
            </a:endParaRPr>
          </a:p>
          <a:p>
            <a:pPr eaLnBrk="1" hangingPunct="1">
              <a:defRPr/>
            </a:pPr>
            <a:r>
              <a:rPr lang="en-US" sz="1200" dirty="0" smtClean="0">
                <a:solidFill>
                  <a:srgbClr val="000000"/>
                </a:solidFill>
                <a:latin typeface="Arial" charset="0"/>
                <a:cs typeface="+mn-cs"/>
              </a:rPr>
              <a:t> CDSS supports both a push and pull framework.</a:t>
            </a:r>
          </a:p>
          <a:p>
            <a:pPr>
              <a:defRPr/>
            </a:pPr>
            <a:endParaRPr lang="en-US" dirty="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E814FF-9A91-4D90-8733-4FE77F7E28F7}" type="slidenum">
              <a:rPr lang="en-US" altLang="en-US"/>
              <a:pPr eaLnBrk="1" hangingPunct="1"/>
              <a:t>6</a:t>
            </a:fld>
            <a:endParaRPr lang="en-US" altLang="en-US"/>
          </a:p>
        </p:txBody>
      </p:sp>
    </p:spTree>
    <p:extLst>
      <p:ext uri="{BB962C8B-B14F-4D97-AF65-F5344CB8AC3E}">
        <p14:creationId xmlns:p14="http://schemas.microsoft.com/office/powerpoint/2010/main" val="3091610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eaLnBrk="1" hangingPunct="1">
              <a:defRPr/>
            </a:pPr>
            <a:r>
              <a:rPr lang="en-US" dirty="0" smtClean="0"/>
              <a:t>Some decision support tools are:</a:t>
            </a:r>
          </a:p>
          <a:p>
            <a:pPr eaLnBrk="1" hangingPunct="1">
              <a:defRPr/>
            </a:pPr>
            <a:endParaRPr lang="en-US" dirty="0" smtClean="0"/>
          </a:p>
          <a:p>
            <a:pPr marL="174708" indent="-174708" eaLnBrk="1" hangingPunct="1">
              <a:lnSpc>
                <a:spcPct val="90000"/>
              </a:lnSpc>
              <a:buFont typeface="Arial" pitchFamily="34" charset="0"/>
              <a:buChar char="•"/>
              <a:defRPr/>
            </a:pPr>
            <a:r>
              <a:rPr lang="en-US" dirty="0" smtClean="0"/>
              <a:t>Knowledge reference framework and knowledge representation such as Arden Syntax or GELLO; </a:t>
            </a:r>
          </a:p>
          <a:p>
            <a:pPr marL="174708" indent="-174708" eaLnBrk="1" hangingPunct="1">
              <a:lnSpc>
                <a:spcPct val="90000"/>
              </a:lnSpc>
              <a:buFont typeface="Arial" pitchFamily="34" charset="0"/>
              <a:buChar char="•"/>
              <a:defRPr/>
            </a:pPr>
            <a:r>
              <a:rPr lang="en-US" dirty="0" smtClean="0"/>
              <a:t>Clinical Guidelines: Guideline Interchange Format (GLIF) and Guideline Elements Model (GEM); </a:t>
            </a:r>
          </a:p>
          <a:p>
            <a:pPr marL="174708" indent="-174708" eaLnBrk="1" hangingPunct="1">
              <a:lnSpc>
                <a:spcPct val="90000"/>
              </a:lnSpc>
              <a:buFont typeface="Arial" pitchFamily="34" charset="0"/>
              <a:buChar char="•"/>
              <a:defRPr/>
            </a:pPr>
            <a:r>
              <a:rPr lang="en-US" dirty="0" smtClean="0"/>
              <a:t>Disease Management Protocols; </a:t>
            </a:r>
          </a:p>
          <a:p>
            <a:pPr marL="174708" indent="-174708" eaLnBrk="1" hangingPunct="1">
              <a:lnSpc>
                <a:spcPct val="90000"/>
              </a:lnSpc>
              <a:buFont typeface="Arial" pitchFamily="34" charset="0"/>
              <a:buChar char="•"/>
              <a:defRPr/>
            </a:pPr>
            <a:r>
              <a:rPr lang="en-US" dirty="0" smtClean="0"/>
              <a:t>Infobutton; and </a:t>
            </a:r>
          </a:p>
          <a:p>
            <a:pPr marL="174708" indent="-174708" eaLnBrk="1" hangingPunct="1">
              <a:lnSpc>
                <a:spcPct val="90000"/>
              </a:lnSpc>
              <a:buFont typeface="Arial" pitchFamily="34" charset="0"/>
              <a:buChar char="•"/>
              <a:defRPr/>
            </a:pPr>
            <a:r>
              <a:rPr lang="en-US" dirty="0" smtClean="0"/>
              <a:t>Evidence-Based Care Plans.</a:t>
            </a:r>
          </a:p>
          <a:p>
            <a:pPr eaLnBrk="1" hangingPunct="1">
              <a:defRPr/>
            </a:pPr>
            <a:endParaRPr lang="en-US" dirty="0" smtClean="0"/>
          </a:p>
          <a:p>
            <a:pPr eaLnBrk="1" hangingPunct="1">
              <a:defRPr/>
            </a:pPr>
            <a:r>
              <a:rPr lang="en-US" dirty="0" smtClean="0"/>
              <a:t>Two SDOs have contributed primarily to decision support standards. HL7 has contributed Arden Syntax, GELLO, GLIF, and Infobuttons; ASTM has contributed GEM.  We will later discuss each of these standards, as well as some approaches to disease management and evidence-based care plans.</a:t>
            </a:r>
          </a:p>
          <a:p>
            <a:pPr>
              <a:defRPr/>
            </a:pPr>
            <a:endParaRPr lang="en-US" dirty="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51CA48-AB60-48AB-AA50-7C3F6E63BBE2}" type="slidenum">
              <a:rPr lang="en-US" altLang="en-US"/>
              <a:pPr eaLnBrk="1" hangingPunct="1"/>
              <a:t>7</a:t>
            </a:fld>
            <a:endParaRPr lang="en-US" altLang="en-US"/>
          </a:p>
        </p:txBody>
      </p:sp>
    </p:spTree>
    <p:extLst>
      <p:ext uri="{BB962C8B-B14F-4D97-AF65-F5344CB8AC3E}">
        <p14:creationId xmlns:p14="http://schemas.microsoft.com/office/powerpoint/2010/main" val="3734669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name, "Arden Syntax", was adopted from Arden House, located about 90 minutes north of Manhattan in Orange County, New York. Originally purchased by Edward Henry (E. H.) Harriman in 1885, the estate was given to Columbia University by his son, William Averell Harriman, in 1950 following its use by the Navy in World War II. A group of medical informaticians from several leading universities and hospitals, IBM personnel, and others involved in defining a standard for representing and processing medical conditions and recommendations met there. The "Arden Syntax" name was chosen in recognition of important milestones achieved at Arden House in the development and refinement of the syntax and its implementation.  </a:t>
            </a:r>
          </a:p>
          <a:p>
            <a:endParaRPr lang="en-US" altLang="en-US" smtClean="0"/>
          </a:p>
          <a:p>
            <a:r>
              <a:rPr lang="en-US" altLang="en-US" smtClean="0"/>
              <a:t>The work on the Arden Syntax moved into ASTM in 1992 and was transferred in 1999 to HL7, where it became an HL7 standard.  Work on that standard continues at HL7.  The current version is 2.8, and version 2.9 is in final stages.</a:t>
            </a:r>
          </a:p>
          <a:p>
            <a:endParaRPr lang="en-US" altLang="en-US" smtClean="0"/>
          </a:p>
          <a:p>
            <a:pPr eaLnBrk="1" hangingPunct="1"/>
            <a:r>
              <a:rPr lang="en-US" altLang="en-US" smtClean="0"/>
              <a:t>Arden Syntax arose from the need to make medical knowledge available for decision-making at the point-of-care; to make the knowledge and logic explicit; to allow sharing within and between institutions; and to standardize the way medical knowledge is integrated into health information systems.</a:t>
            </a:r>
          </a:p>
          <a:p>
            <a:endParaRPr lang="en-US" altLang="en-US" smtClean="0"/>
          </a:p>
          <a:p>
            <a:endParaRPr lang="en-US" altLang="en-US" smtClean="0"/>
          </a:p>
          <a:p>
            <a:endParaRPr lang="en-US" altLang="en-US" smtClean="0"/>
          </a:p>
          <a:p>
            <a:endParaRPr lang="en-US" altLang="en-US" smtClean="0"/>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31A574-9FEC-49B6-8E99-04C6D4E5CAE8}" type="slidenum">
              <a:rPr lang="en-US" altLang="en-US"/>
              <a:pPr eaLnBrk="1" hangingPunct="1"/>
              <a:t>8</a:t>
            </a:fld>
            <a:endParaRPr lang="en-US" altLang="en-US"/>
          </a:p>
        </p:txBody>
      </p:sp>
    </p:spTree>
    <p:extLst>
      <p:ext uri="{BB962C8B-B14F-4D97-AF65-F5344CB8AC3E}">
        <p14:creationId xmlns:p14="http://schemas.microsoft.com/office/powerpoint/2010/main" val="2211939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Arden is a "rules syntax" specification that allows rules to be individually published independently of a computer system and subsequently imported into computer systems for healthcare use. Arden implementation guides are published in a modular format by content providers, a guide for each rule.</a:t>
            </a:r>
          </a:p>
          <a:p>
            <a:endParaRPr lang="en-US" altLang="en-US" smtClean="0"/>
          </a:p>
          <a:p>
            <a:r>
              <a:rPr lang="en-US" altLang="en-US" smtClean="0"/>
              <a:t>Arden v2.6 Syntax is a formalism for procedural knowledge representation in clinical decision support systems. This lecture presents v2.6 of the Arden Syntax.  HL7 is now developing a “Fuzzy Arden Syntax” that uses XML and was released as v2.7.</a:t>
            </a:r>
          </a:p>
          <a:p>
            <a:endParaRPr lang="en-US" altLang="en-US" smtClean="0"/>
          </a:p>
          <a:p>
            <a:r>
              <a:rPr lang="en-US" altLang="en-US" smtClean="0"/>
              <a:t>A medical logic module (MLM) is simply a text document identifying appropriate data elements engaged in the logic, the logic expressions, and the actions to be taken during a given event.  MLMs are called by an event monitor when the condition they are written to help occurs. </a:t>
            </a:r>
          </a:p>
          <a:p>
            <a:endParaRPr lang="en-US" altLang="en-US" smtClean="0"/>
          </a:p>
          <a:p>
            <a:pPr eaLnBrk="1" hangingPunct="1"/>
            <a:r>
              <a:rPr lang="en-US" altLang="en-US" smtClean="0"/>
              <a:t>MLM contains slots that are defined for specific purposes. MLM is a stream of text stored in an ASCII file in statements called slots.  Slots are made up of a slotname and slotbody.  Slots are grouped into three categories: maintenance, library and knowledge.  Maintenance identifies the MLM, versions, authors, etc.; library includes purpose, name and keywords; and the knowledge is expressed via a logic algorithm.</a:t>
            </a:r>
          </a:p>
          <a:p>
            <a:endParaRPr lang="en-US" altLang="en-US"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4E73FF-1C06-4C1D-A365-F2EB81CA1824}" type="slidenum">
              <a:rPr lang="en-US" altLang="en-US"/>
              <a:pPr eaLnBrk="1" hangingPunct="1"/>
              <a:t>9</a:t>
            </a:fld>
            <a:endParaRPr lang="en-US" altLang="en-US"/>
          </a:p>
        </p:txBody>
      </p:sp>
    </p:spTree>
    <p:extLst>
      <p:ext uri="{BB962C8B-B14F-4D97-AF65-F5344CB8AC3E}">
        <p14:creationId xmlns:p14="http://schemas.microsoft.com/office/powerpoint/2010/main" val="3507063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483131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13753149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AF039B33-05A7-4AC5-9B92-3298BA702819}"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341216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3514714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44250CC6-FA4B-4B05-B7BF-5A0BF57226B3}"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803588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7A9F3343-1B20-44D2-9A52-D7969B31806F}"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2071866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98D24BF7-C06D-4F70-B47A-C0105D196429}"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2090269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71BE515B-E2C7-4A09-B929-B048F2A3DB0C}"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1638291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C1ED8E98-D230-4A41-B2B3-7A28661571C3}"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17458658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BD12DB2F-0238-41CF-8C1B-B84CD0AAEB77}"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4201798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20D9586A-2ACF-43D9-99EA-86FFCA29277F}"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2861746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105272291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AC59E0AC-48AD-46D5-B529-A868B2811E67}"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1869397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CC8DB619-E4B7-4D83-BA43-181696FBEE4A}"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smtClean="0"/>
              <a:t>Health IT Workforce Curriculum                      Version 3.0/Spring 2012</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Networking and Health Information Exchange                                                       Supporting Standards for EHR Application                                                                              Lecture a</a:t>
            </a:r>
          </a:p>
        </p:txBody>
      </p:sp>
    </p:spTree>
    <p:extLst>
      <p:ext uri="{BB962C8B-B14F-4D97-AF65-F5344CB8AC3E}">
        <p14:creationId xmlns:p14="http://schemas.microsoft.com/office/powerpoint/2010/main" val="338705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26157357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29343033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13934919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174289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19971259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40304436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32607299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AF039B33-05A7-4AC5-9B92-3298BA702819}" type="slidenum">
              <a:rPr lang="en-US" altLang="en-US" smtClean="0"/>
              <a:pPr/>
              <a:t>‹#›</a:t>
            </a:fld>
            <a:endParaRPr lang="en-US" altLang="en-US"/>
          </a:p>
        </p:txBody>
      </p:sp>
    </p:spTree>
    <p:extLst>
      <p:ext uri="{BB962C8B-B14F-4D97-AF65-F5344CB8AC3E}">
        <p14:creationId xmlns:p14="http://schemas.microsoft.com/office/powerpoint/2010/main" val="419578649"/>
      </p:ext>
    </p:extLst>
  </p:cSld>
  <p:clrMap bg1="lt1" tx1="dk1" bg2="lt2" tx2="dk2" accent1="accent1" accent2="accent2" accent3="accent3" accent4="accent4" accent5="accent5" accent6="accent6" hlink="hlink" folHlink="folHlink"/>
  <p:sldLayoutIdLst>
    <p:sldLayoutId id="2147484361" r:id="rId1"/>
    <p:sldLayoutId id="2147484362" r:id="rId2"/>
    <p:sldLayoutId id="2147484363" r:id="rId3"/>
    <p:sldLayoutId id="2147484364" r:id="rId4"/>
    <p:sldLayoutId id="2147484365" r:id="rId5"/>
    <p:sldLayoutId id="2147484366" r:id="rId6"/>
    <p:sldLayoutId id="2147484367" r:id="rId7"/>
    <p:sldLayoutId id="2147484368" r:id="rId8"/>
    <p:sldLayoutId id="2147484369" r:id="rId9"/>
    <p:sldLayoutId id="2147484370" r:id="rId10"/>
    <p:sldLayoutId id="2147484371" r:id="rId11"/>
    <p:sldLayoutId id="2147484372" r:id="rId12"/>
    <p:sldLayoutId id="2147484373" r:id="rId13"/>
    <p:sldLayoutId id="2147484374" r:id="rId14"/>
    <p:sldLayoutId id="2147484375" r:id="rId15"/>
    <p:sldLayoutId id="2147484376" r:id="rId16"/>
    <p:sldLayoutId id="2147484377" r:id="rId17"/>
    <p:sldLayoutId id="2147484378" r:id="rId18"/>
    <p:sldLayoutId id="2147484333" r:id="rId19"/>
    <p:sldLayoutId id="2147484336" r:id="rId20"/>
    <p:sldLayoutId id="2147484337"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hyperlink" Target="http://www.hl7.org/" TargetMode="External"/><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Networking and Health Information Exchange</a:t>
            </a:r>
          </a:p>
        </p:txBody>
      </p:sp>
      <p:sp>
        <p:nvSpPr>
          <p:cNvPr id="12291" name="Text Placeholder 2"/>
          <p:cNvSpPr>
            <a:spLocks noGrp="1"/>
          </p:cNvSpPr>
          <p:nvPr>
            <p:ph type="body" sz="half" idx="2"/>
          </p:nvPr>
        </p:nvSpPr>
        <p:spPr/>
        <p:txBody>
          <a:bodyPr/>
          <a:lstStyle/>
          <a:p>
            <a:r>
              <a:rPr lang="en-US" altLang="en-US" dirty="0" smtClean="0"/>
              <a:t>Supporting Standards for EHR Applications</a:t>
            </a:r>
          </a:p>
          <a:p>
            <a:endParaRPr lang="en-US" altLang="en-US" dirty="0" smtClean="0"/>
          </a:p>
          <a:p>
            <a:endParaRPr lang="en-US" altLang="en-US" dirty="0" smtClean="0"/>
          </a:p>
        </p:txBody>
      </p:sp>
      <p:sp>
        <p:nvSpPr>
          <p:cNvPr id="12292" name="Text Placeholder 3"/>
          <p:cNvSpPr>
            <a:spLocks noGrp="1"/>
          </p:cNvSpPr>
          <p:nvPr>
            <p:ph type="body" sz="quarter" idx="11"/>
          </p:nvPr>
        </p:nvSpPr>
        <p:spPr>
          <a:xfrm>
            <a:off x="1371600" y="4602747"/>
            <a:ext cx="6400800" cy="609600"/>
          </a:xfrm>
        </p:spPr>
        <p:txBody>
          <a:bodyPr/>
          <a:lstStyle/>
          <a:p>
            <a:r>
              <a:rPr lang="en-US" altLang="en-US" dirty="0" smtClean="0"/>
              <a:t>Lecture a</a:t>
            </a:r>
          </a:p>
        </p:txBody>
      </p:sp>
      <p:sp>
        <p:nvSpPr>
          <p:cNvPr id="12293" name="Text Placeholder 4"/>
          <p:cNvSpPr>
            <a:spLocks noGrp="1"/>
          </p:cNvSpPr>
          <p:nvPr>
            <p:ph type="body" sz="quarter" idx="12"/>
          </p:nvPr>
        </p:nvSpPr>
        <p:spPr/>
        <p:txBody>
          <a:bodyPr/>
          <a:lstStyle/>
          <a:p>
            <a:r>
              <a:rPr lang="en-US" dirty="0"/>
              <a:t>This material (</a:t>
            </a:r>
            <a:r>
              <a:rPr lang="en-US" altLang="en-US" dirty="0"/>
              <a:t>Comp 9 Unit </a:t>
            </a:r>
            <a:r>
              <a:rPr lang="en-US" altLang="en-US" dirty="0" smtClean="0"/>
              <a:t>7)</a:t>
            </a:r>
            <a:r>
              <a:rPr lang="en-US" dirty="0" smtClean="0"/>
              <a:t> </a:t>
            </a:r>
            <a:r>
              <a:rPr lang="en-US" dirty="0"/>
              <a:t>was developed by Duke University, funded by the Department of Health and Human Services, Office of the National Coordinator for Health Information Technology under Award Number </a:t>
            </a:r>
            <a:r>
              <a:rPr lang="en-US" altLang="en-US" dirty="0"/>
              <a:t>IU24OC000024</a:t>
            </a:r>
            <a:r>
              <a:rPr lang="en-US" dirty="0"/>
              <a:t>. This material was updated by Normandale Community College, funded under Award Number 90WT0003.</a:t>
            </a:r>
          </a:p>
          <a:p>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http://creativecommons.org/licenses/by-nc-sa/4.0/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Maintenance Example</a:t>
            </a:r>
          </a:p>
        </p:txBody>
      </p:sp>
      <p:sp>
        <p:nvSpPr>
          <p:cNvPr id="22531" name="Content Placeholder 2"/>
          <p:cNvSpPr>
            <a:spLocks noGrp="1"/>
          </p:cNvSpPr>
          <p:nvPr>
            <p:ph sz="quarter" idx="14"/>
          </p:nvPr>
        </p:nvSpPr>
        <p:spPr/>
        <p:txBody>
          <a:bodyPr/>
          <a:lstStyle/>
          <a:p>
            <a:pPr marL="0" indent="0">
              <a:buNone/>
            </a:pPr>
            <a:r>
              <a:rPr lang="en-US" altLang="en-US" sz="2400" dirty="0" smtClean="0"/>
              <a:t>• </a:t>
            </a:r>
            <a:r>
              <a:rPr lang="en-US" altLang="en-US" sz="2400" b="1" dirty="0" smtClean="0"/>
              <a:t>title:</a:t>
            </a:r>
            <a:r>
              <a:rPr lang="en-US" altLang="en-US" sz="2400" dirty="0" smtClean="0"/>
              <a:t> </a:t>
            </a:r>
            <a:r>
              <a:rPr lang="en-US" altLang="en-US" sz="2400" dirty="0"/>
              <a:t>Contrast CT study in patient with renal </a:t>
            </a:r>
            <a:r>
              <a:rPr lang="en-US" altLang="en-US" sz="2400" dirty="0" smtClean="0"/>
              <a:t>failure;;</a:t>
            </a:r>
          </a:p>
          <a:p>
            <a:pPr marL="0" indent="0">
              <a:buNone/>
            </a:pPr>
            <a:r>
              <a:rPr lang="en-US" altLang="en-US" sz="2400" dirty="0" smtClean="0"/>
              <a:t>• </a:t>
            </a:r>
            <a:r>
              <a:rPr lang="en-US" altLang="en-US" sz="2400" b="1" dirty="0" smtClean="0"/>
              <a:t>filename: </a:t>
            </a:r>
            <a:r>
              <a:rPr lang="en-US" altLang="en-US" sz="2400" dirty="0" err="1"/>
              <a:t>ct_contr.mlm</a:t>
            </a:r>
            <a:r>
              <a:rPr lang="en-US" altLang="en-US" sz="2400" dirty="0" smtClean="0"/>
              <a:t>;;</a:t>
            </a:r>
          </a:p>
          <a:p>
            <a:pPr marL="0" indent="0">
              <a:buNone/>
            </a:pPr>
            <a:r>
              <a:rPr lang="en-US" altLang="en-US" sz="2400" dirty="0" smtClean="0"/>
              <a:t>• </a:t>
            </a:r>
            <a:r>
              <a:rPr lang="en-US" altLang="en-US" sz="2400" b="1" dirty="0" smtClean="0"/>
              <a:t>version:</a:t>
            </a:r>
            <a:r>
              <a:rPr lang="en-US" altLang="en-US" sz="2400" dirty="0" smtClean="0"/>
              <a:t> </a:t>
            </a:r>
            <a:r>
              <a:rPr lang="en-US" altLang="en-US" sz="2400" dirty="0"/>
              <a:t>1.00</a:t>
            </a:r>
            <a:r>
              <a:rPr lang="en-US" altLang="en-US" sz="2400" dirty="0" smtClean="0"/>
              <a:t>;;</a:t>
            </a:r>
          </a:p>
          <a:p>
            <a:pPr marL="0" indent="0">
              <a:buNone/>
            </a:pPr>
            <a:r>
              <a:rPr lang="en-US" altLang="en-US" sz="2400" dirty="0" smtClean="0"/>
              <a:t>• </a:t>
            </a:r>
            <a:r>
              <a:rPr lang="en-US" altLang="en-US" sz="2400" b="1" dirty="0" smtClean="0"/>
              <a:t>institution: </a:t>
            </a:r>
            <a:r>
              <a:rPr lang="en-US" altLang="en-US" sz="2400" dirty="0" smtClean="0"/>
              <a:t>Duke Medical Center;;</a:t>
            </a:r>
          </a:p>
          <a:p>
            <a:pPr marL="0" indent="0">
              <a:buNone/>
            </a:pPr>
            <a:r>
              <a:rPr lang="en-US" altLang="en-US" sz="2400" dirty="0" smtClean="0"/>
              <a:t>• </a:t>
            </a:r>
            <a:r>
              <a:rPr lang="en-US" altLang="en-US" sz="2400" b="1" dirty="0" smtClean="0"/>
              <a:t>author:</a:t>
            </a:r>
            <a:r>
              <a:rPr lang="en-US" altLang="en-US" sz="2400" dirty="0" smtClean="0"/>
              <a:t> John Doe, MD;;</a:t>
            </a:r>
          </a:p>
          <a:p>
            <a:pPr marL="0" indent="0">
              <a:buNone/>
            </a:pPr>
            <a:r>
              <a:rPr lang="en-US" altLang="en-US" sz="2400" dirty="0" smtClean="0"/>
              <a:t>• </a:t>
            </a:r>
            <a:r>
              <a:rPr lang="en-US" altLang="en-US" sz="2400" b="1" dirty="0" smtClean="0"/>
              <a:t>specialis</a:t>
            </a:r>
            <a:r>
              <a:rPr lang="en-US" altLang="en-US" sz="2400" dirty="0" smtClean="0"/>
              <a:t>t: Jane Doe, MD;;</a:t>
            </a:r>
          </a:p>
          <a:p>
            <a:pPr marL="0" indent="0">
              <a:buNone/>
            </a:pPr>
            <a:r>
              <a:rPr lang="en-US" altLang="en-US" sz="2400" dirty="0" smtClean="0"/>
              <a:t>• </a:t>
            </a:r>
            <a:r>
              <a:rPr lang="en-US" altLang="en-US" sz="2400" b="1" dirty="0" smtClean="0"/>
              <a:t>date: </a:t>
            </a:r>
            <a:r>
              <a:rPr lang="en-US" altLang="en-US" sz="2400" dirty="0" smtClean="0"/>
              <a:t>2016-09-12;;</a:t>
            </a:r>
          </a:p>
          <a:p>
            <a:pPr marL="0" indent="0">
              <a:buNone/>
            </a:pPr>
            <a:r>
              <a:rPr lang="en-US" altLang="en-US" sz="2400" dirty="0" smtClean="0"/>
              <a:t>• </a:t>
            </a:r>
            <a:r>
              <a:rPr lang="en-US" altLang="en-US" sz="2400" b="1" dirty="0" smtClean="0"/>
              <a:t>validation: </a:t>
            </a:r>
            <a:r>
              <a:rPr lang="en-US" altLang="en-US" sz="2400" dirty="0" smtClean="0"/>
              <a:t>testing;;</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050D76-24A6-4FF9-96DC-7F86ADF29C1C}"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Library Example</a:t>
            </a:r>
          </a:p>
        </p:txBody>
      </p:sp>
      <p:sp>
        <p:nvSpPr>
          <p:cNvPr id="3" name="Content Placeholder 2"/>
          <p:cNvSpPr>
            <a:spLocks noGrp="1"/>
          </p:cNvSpPr>
          <p:nvPr>
            <p:ph sz="quarter" idx="14"/>
          </p:nvPr>
        </p:nvSpPr>
        <p:spPr/>
        <p:txBody>
          <a:bodyPr/>
          <a:lstStyle/>
          <a:p>
            <a:pPr marL="223838" indent="-223838">
              <a:tabLst>
                <a:tab pos="223838" algn="l"/>
              </a:tabLst>
            </a:pPr>
            <a:r>
              <a:rPr lang="en-US" sz="2400" b="1" dirty="0" smtClean="0"/>
              <a:t>library:</a:t>
            </a:r>
          </a:p>
          <a:p>
            <a:pPr marL="223838" indent="-223838">
              <a:tabLst>
                <a:tab pos="223838" algn="l"/>
              </a:tabLst>
            </a:pPr>
            <a:r>
              <a:rPr lang="en-US" sz="2400" b="1" dirty="0" smtClean="0"/>
              <a:t>purpose: </a:t>
            </a:r>
            <a:r>
              <a:rPr lang="en-US" sz="2400" dirty="0" smtClean="0"/>
              <a:t>To alert the health care provider of new or worsening serum creatinine level.;;</a:t>
            </a:r>
          </a:p>
          <a:p>
            <a:pPr marL="223838" indent="-223838">
              <a:tabLst>
                <a:tab pos="223838" algn="l"/>
              </a:tabLst>
            </a:pPr>
            <a:r>
              <a:rPr lang="en-US" sz="2400" b="1" dirty="0" smtClean="0"/>
              <a:t>explanation: </a:t>
            </a:r>
            <a:r>
              <a:rPr lang="en-US" sz="2400" dirty="0" smtClean="0"/>
              <a:t>If the creatinine is at or above a threshold (1.35 mg/dl), then an alert…;;</a:t>
            </a:r>
          </a:p>
          <a:p>
            <a:pPr marL="223838" indent="-223838">
              <a:tabLst>
                <a:tab pos="223838" algn="l"/>
              </a:tabLst>
            </a:pPr>
            <a:r>
              <a:rPr lang="en-US" sz="2400" b="1" dirty="0" smtClean="0"/>
              <a:t>keywords: </a:t>
            </a:r>
            <a:r>
              <a:rPr lang="en-US" sz="2400" dirty="0" smtClean="0"/>
              <a:t>renal insufficiency; renal failure;;</a:t>
            </a:r>
          </a:p>
          <a:p>
            <a:pPr marL="223838" indent="-223838">
              <a:tabLst>
                <a:tab pos="223838" algn="l"/>
              </a:tabLst>
            </a:pPr>
            <a:r>
              <a:rPr lang="en-US" sz="2400" b="1" dirty="0" smtClean="0"/>
              <a:t>citations: </a:t>
            </a:r>
            <a:r>
              <a:rPr lang="en-US" sz="2400" dirty="0" smtClean="0"/>
              <a:t>Proceedings of the Fifteenth Annual Symposium on Computer Applications in Medical Care; 1991 Nov 17-20; Washington, D.C. New York: IEEE Computer Society Press, 1991.;;</a:t>
            </a:r>
          </a:p>
          <a:p>
            <a:pPr marL="223838" indent="-223838">
              <a:tabLst>
                <a:tab pos="223838" algn="l"/>
              </a:tabLst>
            </a:pPr>
            <a:r>
              <a:rPr lang="en-US" sz="2400" b="1" dirty="0" smtClean="0"/>
              <a:t>links: </a:t>
            </a:r>
            <a:r>
              <a:rPr lang="en-US" sz="2400" dirty="0" smtClean="0"/>
              <a:t>URL “NLM Web Page”, http://www.nlm.nih.gov/;;</a:t>
            </a:r>
            <a:endParaRPr lang="en-US" sz="24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801708-C0A2-4F9C-9BEA-2D4820892E29}"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Knowledge Example</a:t>
            </a:r>
          </a:p>
        </p:txBody>
      </p:sp>
      <p:sp>
        <p:nvSpPr>
          <p:cNvPr id="24579" name="Content Placeholder 2"/>
          <p:cNvSpPr>
            <a:spLocks noGrp="1"/>
          </p:cNvSpPr>
          <p:nvPr>
            <p:ph sz="quarter" idx="14"/>
          </p:nvPr>
        </p:nvSpPr>
        <p:spPr/>
        <p:txBody>
          <a:bodyPr/>
          <a:lstStyle/>
          <a:p>
            <a:r>
              <a:rPr lang="en-US" altLang="en-US" sz="2800" dirty="0" smtClean="0"/>
              <a:t>Type </a:t>
            </a:r>
          </a:p>
          <a:p>
            <a:pPr lvl="1"/>
            <a:r>
              <a:rPr lang="en-US" altLang="en-US" sz="2400" dirty="0" smtClean="0"/>
              <a:t>Coded and required</a:t>
            </a:r>
          </a:p>
          <a:p>
            <a:pPr lvl="1"/>
            <a:r>
              <a:rPr lang="en-US" altLang="en-US" sz="2400" dirty="0" smtClean="0"/>
              <a:t>Presently only one type slot defined</a:t>
            </a:r>
          </a:p>
          <a:p>
            <a:pPr lvl="2"/>
            <a:r>
              <a:rPr lang="en-US" altLang="en-US" sz="2000" dirty="0" smtClean="0"/>
              <a:t>Type: </a:t>
            </a:r>
            <a:r>
              <a:rPr lang="en-US" altLang="en-US" sz="2000" dirty="0" err="1" smtClean="0"/>
              <a:t>data_driven</a:t>
            </a:r>
            <a:endParaRPr lang="en-US" altLang="en-US" sz="2000" dirty="0" smtClean="0"/>
          </a:p>
          <a:p>
            <a:r>
              <a:rPr lang="en-US" altLang="en-US" sz="2800" dirty="0" smtClean="0"/>
              <a:t>“</a:t>
            </a:r>
            <a:r>
              <a:rPr lang="en-US" altLang="en-US" sz="2800" dirty="0" err="1" smtClean="0"/>
              <a:t>data_driven</a:t>
            </a:r>
            <a:r>
              <a:rPr lang="en-US" altLang="en-US" sz="2800" dirty="0" smtClean="0"/>
              <a:t>” </a:t>
            </a:r>
          </a:p>
          <a:p>
            <a:pPr lvl="1"/>
            <a:r>
              <a:rPr lang="en-US" altLang="en-US" sz="2400" dirty="0" smtClean="0"/>
              <a:t>Implies that these slots follow:</a:t>
            </a:r>
          </a:p>
          <a:p>
            <a:pPr lvl="2"/>
            <a:r>
              <a:rPr lang="en-US" altLang="en-US" sz="2000" dirty="0" smtClean="0"/>
              <a:t>Data</a:t>
            </a:r>
          </a:p>
          <a:p>
            <a:pPr lvl="2"/>
            <a:r>
              <a:rPr lang="en-US" altLang="en-US" sz="2000" dirty="0" smtClean="0"/>
              <a:t>Priority</a:t>
            </a:r>
          </a:p>
          <a:p>
            <a:pPr lvl="2"/>
            <a:r>
              <a:rPr lang="en-US" altLang="en-US" sz="2000" dirty="0" smtClean="0"/>
              <a:t>Evoke</a:t>
            </a:r>
          </a:p>
          <a:p>
            <a:pPr lvl="2"/>
            <a:r>
              <a:rPr lang="en-US" altLang="en-US" sz="2000" dirty="0" smtClean="0"/>
              <a:t>Logic</a:t>
            </a:r>
          </a:p>
          <a:p>
            <a:pPr lvl="2"/>
            <a:r>
              <a:rPr lang="en-US" altLang="en-US" sz="2000" dirty="0" smtClean="0"/>
              <a:t>Action</a:t>
            </a:r>
          </a:p>
          <a:p>
            <a:pPr lvl="2"/>
            <a:r>
              <a:rPr lang="en-US" altLang="en-US" sz="2000" dirty="0" smtClean="0"/>
              <a:t>Urgency</a:t>
            </a:r>
          </a:p>
          <a:p>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D1850A-6A2A-4BE0-9878-519C6B94223B}"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Data Slot</a:t>
            </a:r>
          </a:p>
        </p:txBody>
      </p:sp>
      <p:sp>
        <p:nvSpPr>
          <p:cNvPr id="25603" name="Content Placeholder 2"/>
          <p:cNvSpPr>
            <a:spLocks noGrp="1"/>
          </p:cNvSpPr>
          <p:nvPr>
            <p:ph sz="quarter" idx="14"/>
          </p:nvPr>
        </p:nvSpPr>
        <p:spPr/>
        <p:txBody>
          <a:bodyPr/>
          <a:lstStyle/>
          <a:p>
            <a:r>
              <a:rPr lang="en-US" altLang="en-US" dirty="0" smtClean="0"/>
              <a:t>Terms in the MLM that are matched to terms in the database</a:t>
            </a:r>
          </a:p>
          <a:p>
            <a:r>
              <a:rPr lang="en-US" altLang="en-US" dirty="0" smtClean="0"/>
              <a:t>Use of { } implies flexibility in mapping to the institution’s local database</a:t>
            </a:r>
          </a:p>
          <a:p>
            <a:r>
              <a:rPr lang="en-US" altLang="en-US" dirty="0" smtClean="0"/>
              <a:t>Mapping terms in this way separates the logic in the MLM from institution-specific information</a:t>
            </a:r>
          </a:p>
          <a:p>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4D140A-ABE6-4EA9-B9C3-73FD3DCBB980}"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Data </a:t>
            </a:r>
            <a:r>
              <a:rPr lang="en-US" altLang="en-US" dirty="0" smtClean="0"/>
              <a:t>Slot - 2</a:t>
            </a:r>
            <a:endParaRPr lang="en-US" altLang="en-US" dirty="0" smtClean="0"/>
          </a:p>
        </p:txBody>
      </p:sp>
      <p:sp>
        <p:nvSpPr>
          <p:cNvPr id="26627" name="Content Placeholder 2"/>
          <p:cNvSpPr>
            <a:spLocks noGrp="1"/>
          </p:cNvSpPr>
          <p:nvPr>
            <p:ph sz="quarter" idx="14"/>
          </p:nvPr>
        </p:nvSpPr>
        <p:spPr/>
        <p:txBody>
          <a:bodyPr/>
          <a:lstStyle/>
          <a:p>
            <a:r>
              <a:rPr lang="en-US" altLang="en-US" smtClean="0"/>
              <a:t>Read statement</a:t>
            </a:r>
          </a:p>
          <a:p>
            <a:pPr lvl="1"/>
            <a:r>
              <a:rPr lang="en-US" altLang="en-US" smtClean="0"/>
              <a:t>Without an operator</a:t>
            </a:r>
          </a:p>
          <a:p>
            <a:pPr lvl="2"/>
            <a:r>
              <a:rPr lang="en-US" altLang="en-US" smtClean="0"/>
              <a:t>Obtains a list of values from the database</a:t>
            </a:r>
          </a:p>
          <a:p>
            <a:pPr lvl="1"/>
            <a:r>
              <a:rPr lang="en-US" altLang="en-US" smtClean="0"/>
              <a:t>With an operator</a:t>
            </a:r>
          </a:p>
          <a:p>
            <a:pPr lvl="2"/>
            <a:r>
              <a:rPr lang="en-US" altLang="en-US" smtClean="0"/>
              <a:t>Obtains a single value from the database</a:t>
            </a:r>
          </a:p>
          <a:p>
            <a:r>
              <a:rPr lang="en-US" altLang="en-US" smtClean="0"/>
              <a:t>Examples of operators</a:t>
            </a:r>
          </a:p>
          <a:p>
            <a:pPr lvl="1"/>
            <a:r>
              <a:rPr lang="en-US" altLang="en-US" smtClean="0"/>
              <a:t>First, last, min, max, count, average, sum</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A8A04B-7F8D-41E0-B7AC-D20C73D16502}"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Evoked Slot</a:t>
            </a:r>
          </a:p>
        </p:txBody>
      </p:sp>
      <p:sp>
        <p:nvSpPr>
          <p:cNvPr id="27651" name="Content Placeholder 2"/>
          <p:cNvSpPr>
            <a:spLocks noGrp="1"/>
          </p:cNvSpPr>
          <p:nvPr>
            <p:ph sz="quarter" idx="14"/>
          </p:nvPr>
        </p:nvSpPr>
        <p:spPr/>
        <p:txBody>
          <a:bodyPr/>
          <a:lstStyle/>
          <a:p>
            <a:r>
              <a:rPr lang="en-US" altLang="en-US" smtClean="0"/>
              <a:t>Triggers an MLM</a:t>
            </a:r>
          </a:p>
          <a:p>
            <a:r>
              <a:rPr lang="en-US" altLang="en-US" smtClean="0"/>
              <a:t>Example</a:t>
            </a:r>
          </a:p>
          <a:p>
            <a:pPr lvl="1"/>
            <a:r>
              <a:rPr lang="en-US" altLang="en-US" smtClean="0"/>
              <a:t>The occurrence of an event</a:t>
            </a:r>
          </a:p>
          <a:p>
            <a:pPr lvl="1"/>
            <a:r>
              <a:rPr lang="en-US" altLang="en-US" smtClean="0"/>
              <a:t>Timed execution after an event</a:t>
            </a:r>
          </a:p>
          <a:p>
            <a:pPr lvl="1"/>
            <a:r>
              <a:rPr lang="en-US" altLang="en-US" smtClean="0"/>
              <a:t>Periodic repetition after an event</a:t>
            </a:r>
          </a:p>
          <a:p>
            <a:pPr lvl="1"/>
            <a:r>
              <a:rPr lang="en-US" altLang="en-US" smtClean="0"/>
              <a:t>Direct call from another MLM</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9C7483-5C4F-4F94-9444-E362B35F8A74}"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Evoked Slot - Example</a:t>
            </a:r>
          </a:p>
        </p:txBody>
      </p:sp>
      <p:sp>
        <p:nvSpPr>
          <p:cNvPr id="28675" name="Content Placeholder 2"/>
          <p:cNvSpPr>
            <a:spLocks noGrp="1"/>
          </p:cNvSpPr>
          <p:nvPr>
            <p:ph sz="quarter" idx="14"/>
          </p:nvPr>
        </p:nvSpPr>
        <p:spPr/>
        <p:txBody>
          <a:bodyPr/>
          <a:lstStyle/>
          <a:p>
            <a:r>
              <a:rPr lang="en-US" altLang="en-US" b="1" dirty="0" smtClean="0"/>
              <a:t>data: </a:t>
            </a:r>
            <a:r>
              <a:rPr lang="en-US" altLang="en-US" dirty="0" err="1" smtClean="0"/>
              <a:t>creatinine_storage</a:t>
            </a:r>
            <a:r>
              <a:rPr lang="en-US" altLang="en-US" dirty="0" smtClean="0"/>
              <a:t> := event {'32506','32752';   /*isolated creatinine*/...'32506','33801';/* </a:t>
            </a:r>
            <a:r>
              <a:rPr lang="en-US" altLang="en-US" dirty="0" err="1" smtClean="0"/>
              <a:t>chem</a:t>
            </a:r>
            <a:r>
              <a:rPr lang="en-US" altLang="en-US" dirty="0" smtClean="0"/>
              <a:t> 20*/};</a:t>
            </a:r>
          </a:p>
          <a:p>
            <a:r>
              <a:rPr lang="en-US" altLang="en-US" b="1" dirty="0" smtClean="0"/>
              <a:t>evoke: </a:t>
            </a:r>
            <a:r>
              <a:rPr lang="en-US" altLang="en-US" dirty="0" err="1" smtClean="0"/>
              <a:t>creatinine_storage</a:t>
            </a:r>
            <a:r>
              <a:rPr lang="en-US" altLang="en-US" dirty="0" smtClean="0"/>
              <a: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334E61-451B-4D39-9040-4914FB146100}" type="slidenum">
              <a:rPr lang="en-US" altLang="en-US" smtClean="0"/>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Evoked Slot – More Examples</a:t>
            </a:r>
          </a:p>
        </p:txBody>
      </p:sp>
      <p:sp>
        <p:nvSpPr>
          <p:cNvPr id="29699" name="Content Placeholder 2"/>
          <p:cNvSpPr>
            <a:spLocks noGrp="1"/>
          </p:cNvSpPr>
          <p:nvPr>
            <p:ph sz="quarter" idx="14"/>
          </p:nvPr>
        </p:nvSpPr>
        <p:spPr/>
        <p:txBody>
          <a:bodyPr/>
          <a:lstStyle/>
          <a:p>
            <a:r>
              <a:rPr lang="en-US" altLang="en-US" b="1" dirty="0" smtClean="0"/>
              <a:t>Evoke: </a:t>
            </a:r>
            <a:r>
              <a:rPr lang="en-US" altLang="en-US" dirty="0" smtClean="0"/>
              <a:t>3 days after time of creatinine storage;</a:t>
            </a:r>
          </a:p>
          <a:p>
            <a:r>
              <a:rPr lang="en-US" altLang="en-US" b="1" dirty="0" smtClean="0"/>
              <a:t>Evoke: </a:t>
            </a:r>
            <a:r>
              <a:rPr lang="en-US" altLang="en-US" dirty="0" smtClean="0"/>
              <a:t>every q day for 7 days starting at time of creatinine storage;</a:t>
            </a:r>
          </a:p>
          <a:p>
            <a:r>
              <a:rPr lang="en-US" altLang="en-US" b="1" dirty="0" smtClean="0"/>
              <a:t>Evoke: </a:t>
            </a:r>
            <a:r>
              <a:rPr lang="en-US" altLang="en-US" dirty="0" smtClean="0"/>
              <a:t>every 1 day starting at time of </a:t>
            </a:r>
            <a:r>
              <a:rPr lang="en-US" altLang="en-US" dirty="0" err="1" smtClean="0"/>
              <a:t>K_storage</a:t>
            </a:r>
            <a:r>
              <a:rPr lang="en-US" altLang="en-US" dirty="0" smtClean="0"/>
              <a:t> until K&gt;=3;</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961265-FD0A-4C84-9042-F96794882087}"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Logic Slot</a:t>
            </a:r>
          </a:p>
        </p:txBody>
      </p:sp>
      <p:sp>
        <p:nvSpPr>
          <p:cNvPr id="30723" name="Content Placeholder 2"/>
          <p:cNvSpPr>
            <a:spLocks noGrp="1"/>
          </p:cNvSpPr>
          <p:nvPr>
            <p:ph sz="quarter" idx="14"/>
          </p:nvPr>
        </p:nvSpPr>
        <p:spPr/>
        <p:txBody>
          <a:bodyPr/>
          <a:lstStyle/>
          <a:p>
            <a:r>
              <a:rPr lang="en-US" altLang="en-US" dirty="0" smtClean="0"/>
              <a:t>Set of medical criteria</a:t>
            </a:r>
          </a:p>
          <a:p>
            <a:r>
              <a:rPr lang="en-US" altLang="en-US" dirty="0" smtClean="0"/>
              <a:t>Logical algorithm</a:t>
            </a:r>
          </a:p>
          <a:p>
            <a:r>
              <a:rPr lang="en-US" altLang="en-US" dirty="0" smtClean="0"/>
              <a:t>Ends with a “conclude statement”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2E05EB-8891-43B0-A74F-E4320E878458}"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Logic Slot:  If …Then …</a:t>
            </a:r>
          </a:p>
        </p:txBody>
      </p:sp>
      <p:sp>
        <p:nvSpPr>
          <p:cNvPr id="31747" name="Content Placeholder 10"/>
          <p:cNvSpPr>
            <a:spLocks noGrp="1"/>
          </p:cNvSpPr>
          <p:nvPr>
            <p:ph sz="quarter" idx="14"/>
          </p:nvPr>
        </p:nvSpPr>
        <p:spPr>
          <a:xfrm>
            <a:off x="457200" y="1351546"/>
            <a:ext cx="8229600" cy="5277854"/>
          </a:xfrm>
        </p:spPr>
        <p:txBody>
          <a:bodyPr numCol="2"/>
          <a:lstStyle/>
          <a:p>
            <a:pPr>
              <a:spcBef>
                <a:spcPts val="0"/>
              </a:spcBef>
            </a:pPr>
            <a:r>
              <a:rPr lang="en-US" altLang="en-US" sz="2800" dirty="0" smtClean="0"/>
              <a:t>If &lt;expr1&gt; then</a:t>
            </a:r>
          </a:p>
          <a:p>
            <a:pPr>
              <a:spcBef>
                <a:spcPts val="0"/>
              </a:spcBef>
            </a:pPr>
            <a:r>
              <a:rPr lang="en-US" altLang="en-US" sz="2800" dirty="0" smtClean="0"/>
              <a:t>   &lt;block1&gt;</a:t>
            </a:r>
          </a:p>
          <a:p>
            <a:pPr>
              <a:spcBef>
                <a:spcPts val="0"/>
              </a:spcBef>
            </a:pPr>
            <a:r>
              <a:rPr lang="en-US" altLang="en-US" sz="2800" dirty="0" err="1" smtClean="0"/>
              <a:t>endif</a:t>
            </a:r>
            <a:r>
              <a:rPr lang="en-US" altLang="en-US" sz="2800" dirty="0" smtClean="0"/>
              <a:t>;</a:t>
            </a:r>
          </a:p>
          <a:p>
            <a:pPr>
              <a:spcBef>
                <a:spcPts val="0"/>
              </a:spcBef>
            </a:pPr>
            <a:endParaRPr lang="en-US" altLang="en-US" sz="2800" dirty="0" smtClean="0"/>
          </a:p>
          <a:p>
            <a:pPr>
              <a:spcBef>
                <a:spcPts val="0"/>
              </a:spcBef>
            </a:pPr>
            <a:endParaRPr lang="en-US" altLang="en-US" sz="2800" dirty="0" smtClean="0"/>
          </a:p>
          <a:p>
            <a:pPr>
              <a:spcBef>
                <a:spcPts val="0"/>
              </a:spcBef>
            </a:pPr>
            <a:endParaRPr lang="en-US" altLang="en-US" sz="2800" dirty="0"/>
          </a:p>
          <a:p>
            <a:pPr>
              <a:spcBef>
                <a:spcPts val="0"/>
              </a:spcBef>
            </a:pPr>
            <a:endParaRPr lang="en-US" altLang="en-US" sz="2800" dirty="0" smtClean="0"/>
          </a:p>
          <a:p>
            <a:pPr>
              <a:spcBef>
                <a:spcPts val="0"/>
              </a:spcBef>
            </a:pPr>
            <a:r>
              <a:rPr lang="en-US" altLang="en-US" sz="2800" dirty="0" smtClean="0"/>
              <a:t>If &lt;expr1&gt; then</a:t>
            </a:r>
          </a:p>
          <a:p>
            <a:pPr>
              <a:spcBef>
                <a:spcPts val="0"/>
              </a:spcBef>
            </a:pPr>
            <a:r>
              <a:rPr lang="en-US" altLang="en-US" sz="2800" dirty="0" smtClean="0"/>
              <a:t>   &lt;block1&gt;</a:t>
            </a:r>
          </a:p>
          <a:p>
            <a:pPr>
              <a:spcBef>
                <a:spcPts val="0"/>
              </a:spcBef>
            </a:pPr>
            <a:r>
              <a:rPr lang="en-US" altLang="en-US" sz="2800" dirty="0" smtClean="0"/>
              <a:t>else</a:t>
            </a:r>
          </a:p>
          <a:p>
            <a:pPr>
              <a:spcBef>
                <a:spcPts val="0"/>
              </a:spcBef>
            </a:pPr>
            <a:r>
              <a:rPr lang="en-US" altLang="en-US" sz="2800" dirty="0" smtClean="0"/>
              <a:t>   &lt;block2&gt;</a:t>
            </a:r>
          </a:p>
          <a:p>
            <a:pPr>
              <a:spcBef>
                <a:spcPts val="0"/>
              </a:spcBef>
            </a:pPr>
            <a:r>
              <a:rPr lang="en-US" altLang="en-US" sz="2800" dirty="0" err="1" smtClean="0"/>
              <a:t>endif</a:t>
            </a:r>
            <a:r>
              <a:rPr lang="en-US" altLang="en-US" sz="2800" dirty="0" smtClean="0"/>
              <a:t>;</a:t>
            </a:r>
          </a:p>
          <a:p>
            <a:pPr>
              <a:spcBef>
                <a:spcPct val="0"/>
              </a:spcBef>
              <a:buNone/>
            </a:pPr>
            <a:r>
              <a:rPr lang="en-US" altLang="en-US" sz="2800" dirty="0"/>
              <a:t>If &lt;expr1&gt; then</a:t>
            </a:r>
            <a:br>
              <a:rPr lang="en-US" altLang="en-US" sz="2800" dirty="0"/>
            </a:br>
            <a:r>
              <a:rPr lang="en-US" altLang="en-US" sz="2800" dirty="0"/>
              <a:t>    &lt;block1&gt;</a:t>
            </a:r>
          </a:p>
          <a:p>
            <a:pPr>
              <a:spcBef>
                <a:spcPct val="0"/>
              </a:spcBef>
              <a:buNone/>
            </a:pPr>
            <a:r>
              <a:rPr lang="en-US" altLang="en-US" sz="2800" dirty="0" err="1"/>
              <a:t>elseif</a:t>
            </a:r>
            <a:r>
              <a:rPr lang="en-US" altLang="en-US" sz="2800" dirty="0"/>
              <a:t> &lt;expr2&gt; then</a:t>
            </a:r>
            <a:br>
              <a:rPr lang="en-US" altLang="en-US" sz="2800" dirty="0"/>
            </a:br>
            <a:r>
              <a:rPr lang="en-US" altLang="en-US" sz="2800" dirty="0"/>
              <a:t>    &lt;block2&gt;</a:t>
            </a:r>
          </a:p>
          <a:p>
            <a:pPr>
              <a:spcBef>
                <a:spcPct val="0"/>
              </a:spcBef>
              <a:buNone/>
            </a:pPr>
            <a:r>
              <a:rPr lang="en-US" altLang="en-US" sz="2800" dirty="0" err="1"/>
              <a:t>elseif</a:t>
            </a:r>
            <a:r>
              <a:rPr lang="en-US" altLang="en-US" sz="2800" dirty="0"/>
              <a:t> &lt;expr3&gt; then</a:t>
            </a:r>
            <a:br>
              <a:rPr lang="en-US" altLang="en-US" sz="2800" dirty="0"/>
            </a:br>
            <a:r>
              <a:rPr lang="en-US" altLang="en-US" sz="2800" dirty="0"/>
              <a:t>    &lt;block3&gt;</a:t>
            </a:r>
          </a:p>
          <a:p>
            <a:pPr>
              <a:spcBef>
                <a:spcPct val="0"/>
              </a:spcBef>
              <a:buNone/>
            </a:pPr>
            <a:r>
              <a:rPr lang="en-US" altLang="en-US" sz="2800" dirty="0"/>
              <a:t>       …</a:t>
            </a:r>
          </a:p>
          <a:p>
            <a:pPr>
              <a:spcBef>
                <a:spcPct val="0"/>
              </a:spcBef>
              <a:buNone/>
            </a:pPr>
            <a:r>
              <a:rPr lang="en-US" altLang="en-US" sz="2800" dirty="0" err="1"/>
              <a:t>elseif</a:t>
            </a:r>
            <a:r>
              <a:rPr lang="en-US" altLang="en-US" sz="2800" dirty="0"/>
              <a:t> &lt;</a:t>
            </a:r>
            <a:r>
              <a:rPr lang="en-US" altLang="en-US" sz="2800" dirty="0" err="1"/>
              <a:t>exprN</a:t>
            </a:r>
            <a:r>
              <a:rPr lang="en-US" altLang="en-US" sz="2800" dirty="0"/>
              <a:t>&gt; then</a:t>
            </a:r>
            <a:br>
              <a:rPr lang="en-US" altLang="en-US" sz="2800" dirty="0"/>
            </a:br>
            <a:r>
              <a:rPr lang="en-US" altLang="en-US" sz="2800" dirty="0"/>
              <a:t>    &lt;</a:t>
            </a:r>
            <a:r>
              <a:rPr lang="en-US" altLang="en-US" sz="2800" dirty="0" err="1"/>
              <a:t>blockN</a:t>
            </a:r>
            <a:r>
              <a:rPr lang="en-US" altLang="en-US" sz="2800" dirty="0"/>
              <a:t>&gt;</a:t>
            </a:r>
          </a:p>
          <a:p>
            <a:pPr>
              <a:spcBef>
                <a:spcPct val="0"/>
              </a:spcBef>
              <a:buNone/>
            </a:pPr>
            <a:r>
              <a:rPr lang="en-US" altLang="en-US" sz="2800" dirty="0"/>
              <a:t>else</a:t>
            </a:r>
            <a:br>
              <a:rPr lang="en-US" altLang="en-US" sz="2800" dirty="0"/>
            </a:br>
            <a:r>
              <a:rPr lang="en-US" altLang="en-US" sz="2800" dirty="0"/>
              <a:t>    &lt;</a:t>
            </a:r>
            <a:r>
              <a:rPr lang="en-US" altLang="en-US" sz="2800" dirty="0" err="1"/>
              <a:t>blockE</a:t>
            </a:r>
            <a:r>
              <a:rPr lang="en-US" altLang="en-US" sz="2800" dirty="0"/>
              <a:t>&gt;</a:t>
            </a:r>
          </a:p>
          <a:p>
            <a:pPr>
              <a:spcBef>
                <a:spcPct val="0"/>
              </a:spcBef>
              <a:buNone/>
            </a:pPr>
            <a:r>
              <a:rPr lang="en-US" altLang="en-US" sz="2800" dirty="0" err="1" smtClean="0"/>
              <a:t>endif</a:t>
            </a:r>
            <a:endParaRPr lang="en-US" altLang="en-US" sz="36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CC9D38-D291-4813-A0AD-F30BD4E86ED1}"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Supporting Standards for EHR Applications</a:t>
            </a:r>
            <a:br>
              <a:rPr lang="en-US" altLang="en-US" dirty="0" smtClean="0"/>
            </a:br>
            <a:r>
              <a:rPr lang="en-US" altLang="en-US" dirty="0" smtClean="0"/>
              <a:t>Learning Objectives</a:t>
            </a:r>
          </a:p>
        </p:txBody>
      </p:sp>
      <p:sp>
        <p:nvSpPr>
          <p:cNvPr id="13316" name="Text Placeholder 3"/>
          <p:cNvSpPr>
            <a:spLocks noGrp="1"/>
          </p:cNvSpPr>
          <p:nvPr>
            <p:ph sz="quarter" idx="14"/>
          </p:nvPr>
        </p:nvSpPr>
        <p:spPr>
          <a:xfrm>
            <a:off x="457200" y="1828800"/>
            <a:ext cx="8229600" cy="4343400"/>
          </a:xfrm>
        </p:spPr>
        <p:txBody>
          <a:bodyPr/>
          <a:lstStyle/>
          <a:p>
            <a:r>
              <a:rPr lang="en-US" dirty="0" smtClean="0"/>
              <a:t>Understand the clinical decision support standard </a:t>
            </a:r>
            <a:r>
              <a:rPr lang="en-US" smtClean="0"/>
              <a:t>Arden Syntax</a:t>
            </a:r>
            <a:endParaRPr lang="en-US" dirty="0" smtClean="0"/>
          </a:p>
          <a:p>
            <a:endParaRPr 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AE12B5-5AE7-4B16-A4A6-D2B4CD81AA58}"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Logic Slot – Looping Statements</a:t>
            </a:r>
          </a:p>
        </p:txBody>
      </p:sp>
      <p:sp>
        <p:nvSpPr>
          <p:cNvPr id="32771" name="Content Placeholder 9"/>
          <p:cNvSpPr>
            <a:spLocks noGrp="1"/>
          </p:cNvSpPr>
          <p:nvPr>
            <p:ph sz="quarter" idx="14"/>
          </p:nvPr>
        </p:nvSpPr>
        <p:spPr/>
        <p:txBody>
          <a:bodyPr/>
          <a:lstStyle/>
          <a:p>
            <a:r>
              <a:rPr lang="en-US" altLang="en-US" smtClean="0"/>
              <a:t>While &lt;expr&gt; do</a:t>
            </a:r>
            <a:br>
              <a:rPr lang="en-US" altLang="en-US" smtClean="0"/>
            </a:br>
            <a:r>
              <a:rPr lang="en-US" altLang="en-US" smtClean="0"/>
              <a:t>    &lt;block&gt;</a:t>
            </a:r>
            <a:br>
              <a:rPr lang="en-US" altLang="en-US" smtClean="0"/>
            </a:br>
            <a:r>
              <a:rPr lang="en-US" altLang="en-US" smtClean="0"/>
              <a:t>enddo;</a:t>
            </a:r>
          </a:p>
          <a:p>
            <a:endParaRPr lang="en-US" altLang="en-US" smtClean="0"/>
          </a:p>
          <a:p>
            <a:endParaRPr lang="en-US" altLang="en-US" smtClean="0"/>
          </a:p>
          <a:p>
            <a:r>
              <a:rPr lang="en-US" altLang="en-US" smtClean="0"/>
              <a:t>for &lt;expr&gt; do</a:t>
            </a:r>
            <a:br>
              <a:rPr lang="en-US" altLang="en-US" smtClean="0"/>
            </a:br>
            <a:r>
              <a:rPr lang="en-US" altLang="en-US" smtClean="0"/>
              <a:t>    &lt;block&gt;</a:t>
            </a:r>
            <a:br>
              <a:rPr lang="en-US" altLang="en-US" smtClean="0"/>
            </a:br>
            <a:r>
              <a:rPr lang="en-US" altLang="en-US" smtClean="0"/>
              <a:t>enddo;</a:t>
            </a:r>
          </a:p>
          <a:p>
            <a:endParaRPr lang="en-US" altLang="en-US" smtClean="0"/>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2E1DE6-6EDB-4BDB-80CD-56B3F04BD4AD}"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Logic Slot – Call Statements</a:t>
            </a:r>
          </a:p>
        </p:txBody>
      </p:sp>
      <p:sp>
        <p:nvSpPr>
          <p:cNvPr id="33798" name="Content Placeholder 5"/>
          <p:cNvSpPr>
            <a:spLocks noGrp="1"/>
          </p:cNvSpPr>
          <p:nvPr>
            <p:ph sz="quarter" idx="14"/>
          </p:nvPr>
        </p:nvSpPr>
        <p:spPr/>
        <p:txBody>
          <a:bodyPr/>
          <a:lstStyle/>
          <a:p>
            <a:r>
              <a:rPr lang="en-US" altLang="en-US" smtClean="0"/>
              <a:t>var1 := call my_mlm with param1, param2;</a:t>
            </a:r>
          </a:p>
          <a:p>
            <a:r>
              <a:rPr lang="en-US" altLang="en-US" smtClean="0"/>
              <a:t>var1 := call my_event with param1, param2;</a:t>
            </a:r>
          </a:p>
          <a:p>
            <a:r>
              <a:rPr lang="en-US" altLang="en-US" smtClean="0"/>
              <a:t>var1 := call my_interface_function with param1, param2;</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729CFF-E489-485C-A984-E36A5A0AD80D}" type="slidenum">
              <a:rPr lang="en-US" altLang="en-US" smtClean="0"/>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Example – Call Statements</a:t>
            </a:r>
          </a:p>
        </p:txBody>
      </p:sp>
      <p:sp>
        <p:nvSpPr>
          <p:cNvPr id="34819" name="Content Placeholder 2"/>
          <p:cNvSpPr>
            <a:spLocks noGrp="1"/>
          </p:cNvSpPr>
          <p:nvPr>
            <p:ph sz="quarter" idx="14"/>
          </p:nvPr>
        </p:nvSpPr>
        <p:spPr/>
        <p:txBody>
          <a:bodyPr/>
          <a:lstStyle/>
          <a:p>
            <a:r>
              <a:rPr lang="en-US" altLang="en-US" sz="2400" noProof="1" smtClean="0"/>
              <a:t>/* Define find_allergies external function*/</a:t>
            </a:r>
          </a:p>
          <a:p>
            <a:pPr lvl="1"/>
            <a:r>
              <a:rPr lang="en-US" altLang="en-US" sz="2000" noProof="1" smtClean="0"/>
              <a:t>find_allergies := INTERFACE {\\RuleServer\AllergyRules\my_institution\find_allergies.exe};</a:t>
            </a:r>
          </a:p>
          <a:p>
            <a:r>
              <a:rPr lang="en-US" altLang="en-US" sz="2400" noProof="1" smtClean="0"/>
              <a:t>/* Lists two medications and their allergens */	</a:t>
            </a:r>
          </a:p>
          <a:p>
            <a:pPr lvl="1"/>
            <a:r>
              <a:rPr lang="en-US" altLang="en-US" sz="2000" noProof="1" smtClean="0"/>
              <a:t>med_orders:= ("PEN-G", "aspirin");</a:t>
            </a:r>
          </a:p>
          <a:p>
            <a:pPr lvl="1"/>
            <a:r>
              <a:rPr lang="en-US" altLang="en-US" sz="2000" noProof="1" smtClean="0"/>
              <a:t>med_allergens:= ("penicillin", "aspirin");	</a:t>
            </a:r>
          </a:p>
          <a:p>
            <a:r>
              <a:rPr lang="en-US" altLang="en-US" sz="2400" noProof="1" smtClean="0"/>
              <a:t>/* Lists three patient allergies and their reactions */	</a:t>
            </a:r>
          </a:p>
          <a:p>
            <a:pPr lvl="1"/>
            <a:r>
              <a:rPr lang="en-US" altLang="en-US" sz="2000" noProof="1" smtClean="0"/>
              <a:t>patient_allergies:= ("milk", "codeine", "penicillin" );	</a:t>
            </a:r>
          </a:p>
          <a:p>
            <a:pPr lvl="1"/>
            <a:r>
              <a:rPr lang="en-US" altLang="en-US" sz="2000" noProof="1" smtClean="0"/>
              <a:t>patient_reactions:= ("hives", NULL, "anaphylaxis");	</a:t>
            </a:r>
          </a:p>
          <a:p>
            <a:r>
              <a:rPr lang="en-US" altLang="en-US" sz="2400" noProof="1" smtClean="0"/>
              <a:t>/* Passes 4 arguments and receives 3 lists as values */	</a:t>
            </a:r>
          </a:p>
          <a:p>
            <a:pPr lvl="1"/>
            <a:r>
              <a:rPr lang="en-US" altLang="en-US" sz="2000" noProof="1" smtClean="0"/>
              <a:t>(meds, allergens, reactions):= call find_allergies with med_orders, med_allergens, patient_allergies, patient_reactions;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42A60D-2ED8-47D7-B6A8-6B0B1C51E6E9}"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Conclude Statement</a:t>
            </a:r>
          </a:p>
        </p:txBody>
      </p:sp>
      <p:sp>
        <p:nvSpPr>
          <p:cNvPr id="35843" name="Content Placeholder 2"/>
          <p:cNvSpPr>
            <a:spLocks noGrp="1"/>
          </p:cNvSpPr>
          <p:nvPr>
            <p:ph sz="quarter" idx="14"/>
          </p:nvPr>
        </p:nvSpPr>
        <p:spPr/>
        <p:txBody>
          <a:bodyPr/>
          <a:lstStyle/>
          <a:p>
            <a:r>
              <a:rPr lang="en-US" altLang="en-US" smtClean="0"/>
              <a:t>conclude true;</a:t>
            </a:r>
          </a:p>
          <a:p>
            <a:pPr lvl="1"/>
            <a:r>
              <a:rPr lang="en-US" altLang="en-US" smtClean="0"/>
              <a:t>Terminate the rule</a:t>
            </a:r>
          </a:p>
          <a:p>
            <a:pPr lvl="1"/>
            <a:r>
              <a:rPr lang="en-US" altLang="en-US" smtClean="0"/>
              <a:t>Go to the action slot</a:t>
            </a:r>
          </a:p>
          <a:p>
            <a:pPr lvl="1"/>
            <a:endParaRPr lang="en-US" altLang="en-US" smtClean="0"/>
          </a:p>
          <a:p>
            <a:r>
              <a:rPr lang="en-US" altLang="en-US" smtClean="0"/>
              <a:t>conclude false;</a:t>
            </a:r>
          </a:p>
          <a:p>
            <a:pPr lvl="1"/>
            <a:r>
              <a:rPr lang="en-US" altLang="en-US" smtClean="0"/>
              <a:t>Terminate the rule</a:t>
            </a:r>
          </a:p>
          <a:p>
            <a:pPr lvl="1"/>
            <a:r>
              <a:rPr lang="en-US" altLang="en-US" smtClean="0"/>
              <a:t>Do not go to the action slot</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539A90-D57D-46F4-8AB4-13948E117A3D}" type="slidenum">
              <a:rPr lang="en-US" altLang="en-US" smtClean="0"/>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Logic Slot - Example</a:t>
            </a:r>
          </a:p>
        </p:txBody>
      </p:sp>
      <p:sp>
        <p:nvSpPr>
          <p:cNvPr id="36867" name="Content Placeholder 2"/>
          <p:cNvSpPr>
            <a:spLocks noGrp="1"/>
          </p:cNvSpPr>
          <p:nvPr>
            <p:ph sz="quarter" idx="14"/>
          </p:nvPr>
        </p:nvSpPr>
        <p:spPr/>
        <p:txBody>
          <a:bodyPr/>
          <a:lstStyle/>
          <a:p>
            <a:r>
              <a:rPr lang="en-US" sz="2400" dirty="0" smtClean="0"/>
              <a:t>logic:</a:t>
            </a:r>
          </a:p>
          <a:p>
            <a:pPr lvl="1"/>
            <a:r>
              <a:rPr lang="en-US" sz="2000" dirty="0" smtClean="0"/>
              <a:t>if </a:t>
            </a:r>
            <a:r>
              <a:rPr lang="en-US" sz="2000" dirty="0" err="1" smtClean="0"/>
              <a:t>last_creat</a:t>
            </a:r>
            <a:r>
              <a:rPr lang="en-US" sz="2000" dirty="0" smtClean="0"/>
              <a:t> is not present then </a:t>
            </a:r>
          </a:p>
          <a:p>
            <a:pPr lvl="2"/>
            <a:r>
              <a:rPr lang="en-US" sz="1600" dirty="0" err="1" smtClean="0"/>
              <a:t>alert_text</a:t>
            </a:r>
            <a:r>
              <a:rPr lang="en-US" sz="1600" dirty="0" smtClean="0"/>
              <a:t> := "No recent creatinine available. 			Consider ordering creatinine before giving IV 			contrast.";</a:t>
            </a:r>
          </a:p>
          <a:p>
            <a:pPr lvl="2"/>
            <a:r>
              <a:rPr lang="en-US" sz="1600" dirty="0" smtClean="0"/>
              <a:t>conclude true;</a:t>
            </a:r>
          </a:p>
          <a:p>
            <a:pPr lvl="1"/>
            <a:r>
              <a:rPr lang="en-US" sz="2000" dirty="0" err="1" smtClean="0"/>
              <a:t>elseif</a:t>
            </a:r>
            <a:r>
              <a:rPr lang="en-US" sz="2000" dirty="0" smtClean="0"/>
              <a:t> </a:t>
            </a:r>
            <a:r>
              <a:rPr lang="en-US" sz="2000" dirty="0" err="1" smtClean="0"/>
              <a:t>last_creat</a:t>
            </a:r>
            <a:r>
              <a:rPr lang="en-US" sz="2000" dirty="0" smtClean="0"/>
              <a:t> &gt; 1.5 then</a:t>
            </a:r>
          </a:p>
          <a:p>
            <a:pPr lvl="2"/>
            <a:r>
              <a:rPr lang="en-US" sz="1600" dirty="0" err="1" smtClean="0"/>
              <a:t>alert_text</a:t>
            </a:r>
            <a:r>
              <a:rPr lang="en-US" sz="1600" dirty="0" smtClean="0"/>
              <a:t> := “No recent creatinine available. 			Consider ordering creatinine before giving IV 			contrast."; 		</a:t>
            </a:r>
          </a:p>
          <a:p>
            <a:pPr lvl="2"/>
            <a:r>
              <a:rPr lang="en-US" sz="1600" dirty="0" smtClean="0"/>
              <a:t>conclude true;</a:t>
            </a:r>
          </a:p>
          <a:p>
            <a:pPr lvl="1"/>
            <a:r>
              <a:rPr lang="en-US" sz="2000" dirty="0" smtClean="0"/>
              <a:t>else conclude false;</a:t>
            </a:r>
          </a:p>
          <a:p>
            <a:r>
              <a:rPr lang="en-US" sz="2400" dirty="0" err="1" smtClean="0"/>
              <a:t>endif</a:t>
            </a:r>
            <a:r>
              <a:rPr lang="en-US" sz="2400" dirty="0" smtClean="0"/>
              <a: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8ACD4D-ADC0-4D04-9927-923E24BCC76C}"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Action Slot</a:t>
            </a:r>
          </a:p>
        </p:txBody>
      </p:sp>
      <p:sp>
        <p:nvSpPr>
          <p:cNvPr id="37891" name="Content Placeholder 2"/>
          <p:cNvSpPr>
            <a:spLocks noGrp="1"/>
          </p:cNvSpPr>
          <p:nvPr>
            <p:ph sz="quarter" idx="14"/>
          </p:nvPr>
        </p:nvSpPr>
        <p:spPr/>
        <p:txBody>
          <a:bodyPr/>
          <a:lstStyle/>
          <a:p>
            <a:r>
              <a:rPr lang="en-US" altLang="en-US" smtClean="0"/>
              <a:t>Carries out action if logic slot concludes true</a:t>
            </a:r>
          </a:p>
          <a:p>
            <a:endParaRPr lang="en-US" altLang="en-US" smtClean="0"/>
          </a:p>
          <a:p>
            <a:r>
              <a:rPr lang="en-US" altLang="en-US" smtClean="0"/>
              <a:t>Examples of actions</a:t>
            </a:r>
          </a:p>
          <a:p>
            <a:pPr lvl="1"/>
            <a:r>
              <a:rPr lang="en-US" altLang="en-US" smtClean="0"/>
              <a:t>Write message to screen</a:t>
            </a:r>
          </a:p>
          <a:p>
            <a:pPr lvl="1"/>
            <a:r>
              <a:rPr lang="en-US" altLang="en-US" smtClean="0"/>
              <a:t>Store a message in a file</a:t>
            </a:r>
          </a:p>
          <a:p>
            <a:pPr lvl="1"/>
            <a:r>
              <a:rPr lang="en-US" altLang="en-US" smtClean="0"/>
              <a:t>Call another medical logic module</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D293B4-471E-480B-9072-83D2D8CEFAC8}" type="slidenum">
              <a:rPr lang="en-US" altLang="en-US" smtClean="0"/>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Action Slot - Example</a:t>
            </a:r>
          </a:p>
        </p:txBody>
      </p:sp>
      <p:sp>
        <p:nvSpPr>
          <p:cNvPr id="38915" name="Content Placeholder 2"/>
          <p:cNvSpPr>
            <a:spLocks noGrp="1"/>
          </p:cNvSpPr>
          <p:nvPr>
            <p:ph sz="quarter" idx="14"/>
          </p:nvPr>
        </p:nvSpPr>
        <p:spPr/>
        <p:txBody>
          <a:bodyPr/>
          <a:lstStyle/>
          <a:p>
            <a:r>
              <a:rPr lang="en-US" dirty="0" smtClean="0"/>
              <a:t>action:</a:t>
            </a:r>
          </a:p>
          <a:p>
            <a:r>
              <a:rPr lang="en-US" dirty="0" smtClean="0"/>
              <a:t>write “Last creatinine: " || </a:t>
            </a:r>
            <a:r>
              <a:rPr lang="en-US" dirty="0" err="1" smtClean="0"/>
              <a:t>last_creat</a:t>
            </a:r>
            <a:r>
              <a:rPr lang="en-US" dirty="0" smtClean="0"/>
              <a:t> " on: " || time of </a:t>
            </a:r>
            <a:r>
              <a:rPr lang="en-US" dirty="0" err="1" smtClean="0"/>
              <a:t>last_creat</a:t>
            </a:r>
            <a:r>
              <a:rPr lang="en-US" dirty="0" smtClean="0"/>
              <a: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190FB3-B5C1-43EC-BD85-21ADCBB6BD4E}" type="slidenum">
              <a:rPr lang="en-US" altLang="en-US" smtClean="0"/>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Action Slot </a:t>
            </a:r>
            <a:r>
              <a:rPr lang="en-US" altLang="en-US" dirty="0" smtClean="0"/>
              <a:t>– Example</a:t>
            </a:r>
            <a:r>
              <a:rPr lang="en-US" altLang="en-US" smtClean="0"/>
              <a:t>, cont’d</a:t>
            </a:r>
            <a:endParaRPr lang="en-US" altLang="en-US" dirty="0" smtClean="0"/>
          </a:p>
        </p:txBody>
      </p:sp>
      <p:sp>
        <p:nvSpPr>
          <p:cNvPr id="39939" name="Content Placeholder 2"/>
          <p:cNvSpPr>
            <a:spLocks noGrp="1"/>
          </p:cNvSpPr>
          <p:nvPr>
            <p:ph sz="quarter" idx="14"/>
          </p:nvPr>
        </p:nvSpPr>
        <p:spPr/>
        <p:txBody>
          <a:bodyPr/>
          <a:lstStyle/>
          <a:p>
            <a:r>
              <a:rPr lang="en-US" dirty="0" smtClean="0"/>
              <a:t>data:</a:t>
            </a:r>
          </a:p>
          <a:p>
            <a:endParaRPr lang="en-US" dirty="0" smtClean="0"/>
          </a:p>
          <a:p>
            <a:r>
              <a:rPr lang="en-US" dirty="0" err="1" smtClean="0"/>
              <a:t>ed_email</a:t>
            </a:r>
            <a:r>
              <a:rPr lang="en-US" dirty="0" smtClean="0"/>
              <a:t> := destination ‘ed@duke.edu’;</a:t>
            </a:r>
          </a:p>
          <a:p>
            <a:endParaRPr lang="en-US" dirty="0" smtClean="0"/>
          </a:p>
          <a:p>
            <a:r>
              <a:rPr lang="en-US" dirty="0" smtClean="0"/>
              <a:t>action:</a:t>
            </a:r>
          </a:p>
          <a:p>
            <a:endParaRPr lang="en-US" dirty="0" smtClean="0"/>
          </a:p>
          <a:p>
            <a:r>
              <a:rPr lang="en-US" dirty="0" smtClean="0"/>
              <a:t>write at </a:t>
            </a:r>
            <a:r>
              <a:rPr lang="en-US" dirty="0" err="1" smtClean="0"/>
              <a:t>ed_email</a:t>
            </a:r>
            <a:r>
              <a:rPr lang="en-US" dirty="0" smtClean="0"/>
              <a:t> “Patient who may qualify for study registered today.  Pt #: “|| </a:t>
            </a:r>
            <a:r>
              <a:rPr lang="en-US" dirty="0" err="1" smtClean="0"/>
              <a:t>patient_no</a:t>
            </a:r>
            <a:r>
              <a:rPr lang="en-US" dirty="0" smtClean="0"/>
              <a: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97044E-9ABE-4140-B86E-75D330578DAB}" type="slidenum">
              <a:rPr lang="en-US" altLang="en-US" smtClean="0"/>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Urgency Slot</a:t>
            </a:r>
          </a:p>
        </p:txBody>
      </p:sp>
      <p:sp>
        <p:nvSpPr>
          <p:cNvPr id="40963" name="Content Placeholder 2"/>
          <p:cNvSpPr>
            <a:spLocks noGrp="1"/>
          </p:cNvSpPr>
          <p:nvPr>
            <p:ph sz="quarter" idx="14"/>
          </p:nvPr>
        </p:nvSpPr>
        <p:spPr/>
        <p:txBody>
          <a:bodyPr/>
          <a:lstStyle/>
          <a:p>
            <a:r>
              <a:rPr lang="en-US" altLang="en-US" dirty="0" smtClean="0"/>
              <a:t>Determines importance of action if MLM concludes true</a:t>
            </a:r>
          </a:p>
          <a:p>
            <a:r>
              <a:rPr lang="en-US" altLang="en-US" dirty="0" smtClean="0"/>
              <a:t>Coded slot with value from 1 (low urgency) to 99 (high urgency)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D54A06-A52F-4BA8-AF6D-4676EC65B4A4}" type="slidenum">
              <a:rPr lang="en-US" altLang="en-US" smtClean="0"/>
              <a:pPr/>
              <a:t>28</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MLM – Time and Duration</a:t>
            </a:r>
          </a:p>
        </p:txBody>
      </p:sp>
      <p:sp>
        <p:nvSpPr>
          <p:cNvPr id="3" name="Content Placeholder 2"/>
          <p:cNvSpPr>
            <a:spLocks noGrp="1"/>
          </p:cNvSpPr>
          <p:nvPr>
            <p:ph sz="quarter" idx="14"/>
          </p:nvPr>
        </p:nvSpPr>
        <p:spPr/>
        <p:txBody>
          <a:bodyPr/>
          <a:lstStyle/>
          <a:p>
            <a:r>
              <a:rPr lang="en-US" sz="2800" dirty="0" smtClean="0"/>
              <a:t>Time data refers to points in time (time stamp)</a:t>
            </a:r>
          </a:p>
          <a:p>
            <a:r>
              <a:rPr lang="en-US" sz="2800" dirty="0" smtClean="0"/>
              <a:t>Duration is an interval of time</a:t>
            </a:r>
          </a:p>
          <a:p>
            <a:pPr lvl="1"/>
            <a:r>
              <a:rPr lang="en-US" sz="2400" dirty="0" smtClean="0"/>
              <a:t>Duration expressed as years, months, days, hours, minutes, seconds</a:t>
            </a:r>
          </a:p>
          <a:p>
            <a:r>
              <a:rPr lang="en-US" sz="2800" dirty="0" smtClean="0"/>
              <a:t>Comparisons using time and duration</a:t>
            </a:r>
          </a:p>
          <a:p>
            <a:r>
              <a:rPr lang="en-US" sz="2800" dirty="0" smtClean="0"/>
              <a:t>	&lt;time&gt; is before &lt;time&gt;;</a:t>
            </a:r>
            <a:br>
              <a:rPr lang="en-US" sz="2800" dirty="0" smtClean="0"/>
            </a:br>
            <a:r>
              <a:rPr lang="en-US" sz="2800" dirty="0" smtClean="0"/>
              <a:t>&lt;time&gt; is after &lt;time&gt;;</a:t>
            </a:r>
            <a:br>
              <a:rPr lang="en-US" sz="2800" dirty="0" smtClean="0"/>
            </a:br>
            <a:r>
              <a:rPr lang="en-US" sz="2800" dirty="0" smtClean="0"/>
              <a:t>&lt;time&gt; is equal &lt;time&gt;;</a:t>
            </a:r>
            <a:br>
              <a:rPr lang="en-US" sz="2800" dirty="0" smtClean="0"/>
            </a:br>
            <a:r>
              <a:rPr lang="en-US" sz="2800" dirty="0" smtClean="0"/>
              <a:t>&lt;time&gt; is within &lt;time&gt; to &lt;time&gt;;</a:t>
            </a:r>
            <a:br>
              <a:rPr lang="en-US" sz="2800" dirty="0" smtClean="0"/>
            </a:br>
            <a:r>
              <a:rPr lang="en-US" sz="2800" dirty="0" smtClean="0"/>
              <a:t>&lt;time&gt; is within &lt;duration&gt; preceding &lt;time&gt;;</a:t>
            </a:r>
            <a:br>
              <a:rPr lang="en-US" sz="2800" dirty="0" smtClean="0"/>
            </a:br>
            <a:r>
              <a:rPr lang="en-US" sz="2800" dirty="0" smtClean="0"/>
              <a:t>&lt;time&gt; is within the past &lt;duration&gt;</a:t>
            </a:r>
            <a:endParaRPr lang="en-US" sz="2800"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CC4648-BAA3-42C4-8843-B35F9CD06F23}" type="slidenum">
              <a:rPr lang="en-US" altLang="en-US" smtClean="0"/>
              <a:pPr/>
              <a:t>29</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Clinical Decision Support (CDS)</a:t>
            </a:r>
          </a:p>
        </p:txBody>
      </p:sp>
      <p:sp>
        <p:nvSpPr>
          <p:cNvPr id="15366" name="Content Placeholder 5"/>
          <p:cNvSpPr>
            <a:spLocks noGrp="1"/>
          </p:cNvSpPr>
          <p:nvPr>
            <p:ph sz="quarter" idx="14"/>
          </p:nvPr>
        </p:nvSpPr>
        <p:spPr/>
        <p:txBody>
          <a:bodyPr/>
          <a:lstStyle/>
          <a:p>
            <a:r>
              <a:rPr lang="en-US" altLang="en-US" smtClean="0"/>
              <a:t>Apply information technology to address, in a systematic manner, questions (and other information needs) that arise during patient care and clinical research</a:t>
            </a:r>
          </a:p>
          <a:p>
            <a:r>
              <a:rPr lang="en-US" altLang="en-US" smtClean="0"/>
              <a:t>Seek to improve clinical and public health outcomes. CDS can inform and alter healthcare decisions, and standardize decisions and procedures for clinical research</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35BF75-E4E7-4579-9C47-F050B467AB9F}" type="slidenum">
              <a:rPr lang="en-US" altLang="en-US" smtClean="0"/>
              <a:pPr/>
              <a:t>3</a:t>
            </a:fld>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smtClean="0"/>
              <a:t>Operators</a:t>
            </a:r>
          </a:p>
        </p:txBody>
      </p:sp>
      <p:sp>
        <p:nvSpPr>
          <p:cNvPr id="43011" name="Content Placeholder 2"/>
          <p:cNvSpPr>
            <a:spLocks noGrp="1"/>
          </p:cNvSpPr>
          <p:nvPr>
            <p:ph sz="quarter" idx="14"/>
          </p:nvPr>
        </p:nvSpPr>
        <p:spPr/>
        <p:txBody>
          <a:bodyPr/>
          <a:lstStyle/>
          <a:p>
            <a:r>
              <a:rPr lang="en-US" altLang="en-US" dirty="0" smtClean="0"/>
              <a:t>Assignment: potassium : = 3.3</a:t>
            </a:r>
          </a:p>
          <a:p>
            <a:r>
              <a:rPr lang="en-US" altLang="en-US" dirty="0" smtClean="0"/>
              <a:t>Comparison: =(EQ),&gt;(GT),&lt;(LT),&gt;=(GE).&lt;=(LE),&lt;&gt;(NE)</a:t>
            </a:r>
          </a:p>
          <a:p>
            <a:r>
              <a:rPr lang="en-US" altLang="en-US" dirty="0" smtClean="0"/>
              <a:t>Logical  </a:t>
            </a:r>
          </a:p>
          <a:p>
            <a:pPr lvl="1">
              <a:buFont typeface="Wingdings" panose="05000000000000000000" pitchFamily="2" charset="2"/>
              <a:buChar char="§"/>
            </a:pPr>
            <a:r>
              <a:rPr lang="en-US" altLang="en-US" dirty="0" smtClean="0"/>
              <a:t>and, or, not</a:t>
            </a:r>
          </a:p>
          <a:p>
            <a:r>
              <a:rPr lang="en-US" altLang="en-US" dirty="0" smtClean="0"/>
              <a:t>Mathematical </a:t>
            </a:r>
          </a:p>
          <a:p>
            <a:pPr lvl="1">
              <a:buFont typeface="Wingdings" panose="05000000000000000000" pitchFamily="2" charset="2"/>
              <a:buChar char="§"/>
            </a:pPr>
            <a:r>
              <a:rPr lang="en-US" altLang="en-US" dirty="0" smtClean="0"/>
              <a:t>+ - * / () abs </a:t>
            </a:r>
            <a:r>
              <a:rPr lang="en-US" altLang="en-US" dirty="0" err="1" smtClean="0"/>
              <a:t>int</a:t>
            </a:r>
            <a:r>
              <a:rPr lang="en-US" altLang="en-US" dirty="0" smtClean="0"/>
              <a:t> </a:t>
            </a:r>
            <a:r>
              <a:rPr lang="en-US" altLang="en-US" dirty="0" err="1" smtClean="0"/>
              <a:t>sqrt</a:t>
            </a:r>
            <a:r>
              <a:rPr lang="en-US" altLang="en-US" dirty="0" smtClean="0"/>
              <a:t> log </a:t>
            </a:r>
            <a:r>
              <a:rPr lang="en-US" altLang="en-US" dirty="0" err="1" smtClean="0"/>
              <a:t>exp</a:t>
            </a:r>
            <a:r>
              <a:rPr lang="en-US" altLang="en-US" dirty="0" smtClean="0"/>
              <a:t> sine cosine tangent </a:t>
            </a:r>
            <a:r>
              <a:rPr lang="en-US" altLang="en-US" dirty="0" err="1" smtClean="0"/>
              <a:t>arcsin</a:t>
            </a:r>
            <a:r>
              <a:rPr lang="en-US" altLang="en-US" dirty="0" smtClean="0"/>
              <a:t> </a:t>
            </a:r>
            <a:r>
              <a:rPr lang="en-US" altLang="en-US" dirty="0" err="1" smtClean="0"/>
              <a:t>arccos</a:t>
            </a:r>
            <a:r>
              <a:rPr lang="en-US" altLang="en-US" dirty="0" smtClean="0"/>
              <a:t> </a:t>
            </a:r>
            <a:r>
              <a:rPr lang="en-US" altLang="en-US" dirty="0" err="1" smtClean="0"/>
              <a:t>arctan</a:t>
            </a:r>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541BEE-CDF4-40C4-90E2-E560D96E70FE}" type="slidenum">
              <a:rPr lang="en-US" altLang="en-US" smtClean="0"/>
              <a:pPr/>
              <a:t>30</a:t>
            </a:fld>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t>Supporting Standards for EHR Applications</a:t>
            </a:r>
            <a:br>
              <a:rPr lang="en-US" altLang="en-US" dirty="0" smtClean="0"/>
            </a:br>
            <a:r>
              <a:rPr lang="en-US" altLang="en-US" dirty="0" smtClean="0"/>
              <a:t>Summary – Lecture a</a:t>
            </a:r>
          </a:p>
        </p:txBody>
      </p:sp>
      <p:sp>
        <p:nvSpPr>
          <p:cNvPr id="44036" name="Text Placeholder 3"/>
          <p:cNvSpPr>
            <a:spLocks noGrp="1"/>
          </p:cNvSpPr>
          <p:nvPr>
            <p:ph type="body" sz="quarter" idx="11"/>
          </p:nvPr>
        </p:nvSpPr>
        <p:spPr>
          <a:xfrm>
            <a:off x="457200" y="1905000"/>
            <a:ext cx="8229600" cy="4267200"/>
          </a:xfrm>
        </p:spPr>
        <p:txBody>
          <a:bodyPr/>
          <a:lstStyle/>
          <a:p>
            <a:r>
              <a:rPr lang="en-US" altLang="en-US" dirty="0" smtClean="0"/>
              <a:t>Introduced the Arden Syntax which has been around for a long period of time.</a:t>
            </a:r>
          </a:p>
          <a:p>
            <a:r>
              <a:rPr lang="en-US" altLang="en-US" dirty="0" smtClean="0"/>
              <a:t>The Arden Syntax is easy to use and has considerable power</a:t>
            </a:r>
          </a:p>
          <a:p>
            <a:r>
              <a:rPr lang="en-US" altLang="en-US" dirty="0" smtClean="0"/>
              <a:t>One of the complaints of Arden Syntax is that it does not handle complex expressions, particularly those involving timing such as intervals after other events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ABF646-61C9-4C6D-B01E-6D181718DE03}" type="slidenum">
              <a:rPr lang="en-US" altLang="en-US" smtClean="0"/>
              <a:pPr/>
              <a:t>31</a:t>
            </a:fld>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Supporting Standards for EHR Applications</a:t>
            </a:r>
            <a:br>
              <a:rPr lang="en-US" altLang="en-US" dirty="0" smtClean="0"/>
            </a:br>
            <a:r>
              <a:rPr lang="en-US" altLang="en-US" dirty="0" smtClean="0"/>
              <a:t>References – Lecture a</a:t>
            </a:r>
          </a:p>
        </p:txBody>
      </p:sp>
      <p:sp>
        <p:nvSpPr>
          <p:cNvPr id="45059" name="Text Placeholder 2"/>
          <p:cNvSpPr>
            <a:spLocks noGrp="1"/>
          </p:cNvSpPr>
          <p:nvPr>
            <p:ph type="body" sz="quarter" idx="16"/>
          </p:nvPr>
        </p:nvSpPr>
        <p:spPr/>
        <p:txBody>
          <a:bodyPr/>
          <a:lstStyle/>
          <a:p>
            <a:r>
              <a:rPr lang="en-US" altLang="en-US" dirty="0" smtClean="0"/>
              <a:t>References</a:t>
            </a:r>
          </a:p>
          <a:p>
            <a:r>
              <a:rPr lang="en-US" altLang="en-US" b="0" dirty="0" smtClean="0"/>
              <a:t>Acknowledgement:  Material for this lecture was synthesized from Hl7 International Arden Syntax Standard.  </a:t>
            </a:r>
            <a:r>
              <a:rPr lang="en-US" altLang="en-US" b="0" dirty="0" smtClean="0">
                <a:hlinkClick r:id="rId3" tooltip="Hl7 International Arden Syntax Standard"/>
              </a:rPr>
              <a:t>www.hl7.org</a:t>
            </a:r>
            <a:r>
              <a:rPr lang="en-US" altLang="en-US" b="0" dirty="0" smtClean="0"/>
              <a:t> </a:t>
            </a:r>
          </a:p>
        </p:txBody>
      </p:sp>
      <p:sp>
        <p:nvSpPr>
          <p:cNvPr id="45060" name="Text Placeholder 4"/>
          <p:cNvSpPr>
            <a:spLocks noGrp="1"/>
          </p:cNvSpPr>
          <p:nvPr>
            <p:ph type="body" sz="quarter" idx="20"/>
          </p:nvPr>
        </p:nvSpPr>
        <p:spPr/>
        <p:txBody>
          <a:bodyPr/>
          <a:lstStyle/>
          <a:p>
            <a:r>
              <a:rPr lang="en-US" altLang="en-US" dirty="0" smtClean="0"/>
              <a:t>Images </a:t>
            </a:r>
          </a:p>
          <a:p>
            <a:pPr lvl="1"/>
            <a:r>
              <a:rPr lang="en-US" altLang="en-US" dirty="0" smtClean="0"/>
              <a:t>Slide 6: Source: W. Ed Hammond</a:t>
            </a:r>
          </a:p>
          <a:p>
            <a:endParaRPr lang="en-US" altLang="en-US" dirty="0" smtClean="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796172F-A86D-4497-9947-61A2E05375C6}" type="slidenum">
              <a:rPr lang="en-US" altLang="en-US" smtClean="0"/>
              <a:pPr/>
              <a:t>32</a:t>
            </a:fld>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smtClean="0"/>
              <a:t>Supporting Standards for EHR Applications</a:t>
            </a:r>
            <a:br>
              <a:rPr lang="en-US" sz="3200" dirty="0" smtClean="0"/>
            </a:br>
            <a:r>
              <a:rPr lang="en-US" sz="3200" dirty="0" smtClean="0"/>
              <a:t>Lecture a </a:t>
            </a:r>
            <a:endParaRPr lang="en-US" sz="3200" dirty="0"/>
          </a:p>
        </p:txBody>
      </p:sp>
      <p:sp>
        <p:nvSpPr>
          <p:cNvPr id="8" name="Content Placeholder 7"/>
          <p:cNvSpPr>
            <a:spLocks noGrp="1"/>
          </p:cNvSpPr>
          <p:nvPr>
            <p:ph sz="quarter" idx="14"/>
          </p:nvPr>
        </p:nvSpPr>
        <p:spPr/>
        <p:txBody>
          <a:bodyPr/>
          <a:lstStyle/>
          <a:p>
            <a:r>
              <a:rPr lang="en-US" sz="2800" dirty="0"/>
              <a:t>This material </a:t>
            </a:r>
            <a:r>
              <a:rPr lang="en-US" sz="2800" dirty="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33</a:t>
            </a:fld>
            <a:endParaRPr lang="en-US" altLang="en-US"/>
          </a:p>
        </p:txBody>
      </p:sp>
    </p:spTree>
    <p:custDataLst>
      <p:tags r:id="rId1"/>
    </p:custDataLst>
    <p:extLst>
      <p:ext uri="{BB962C8B-B14F-4D97-AF65-F5344CB8AC3E}">
        <p14:creationId xmlns:p14="http://schemas.microsoft.com/office/powerpoint/2010/main" val="253684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CDS</a:t>
            </a:r>
          </a:p>
        </p:txBody>
      </p:sp>
      <p:sp>
        <p:nvSpPr>
          <p:cNvPr id="16387" name="Content Placeholder 2"/>
          <p:cNvSpPr>
            <a:spLocks noGrp="1"/>
          </p:cNvSpPr>
          <p:nvPr>
            <p:ph sz="quarter" idx="14"/>
          </p:nvPr>
        </p:nvSpPr>
        <p:spPr/>
        <p:txBody>
          <a:bodyPr/>
          <a:lstStyle/>
          <a:p>
            <a:r>
              <a:rPr lang="en-US" altLang="en-US" sz="2800" dirty="0" smtClean="0"/>
              <a:t>Concise, accurate, and unambiguous factual information and advice containing evidence and recommendations</a:t>
            </a:r>
          </a:p>
          <a:p>
            <a:r>
              <a:rPr lang="en-US" altLang="en-US" sz="2800" dirty="0" smtClean="0"/>
              <a:t>Addresses information needs at the point and time of decision-making</a:t>
            </a:r>
          </a:p>
          <a:p>
            <a:r>
              <a:rPr lang="en-US" altLang="en-US" sz="2800" dirty="0" smtClean="0"/>
              <a:t>Computer-based representations of general medical knowledge, application-specific decision logic, and accurate, standardized representations of current patient data and clinical states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3D6EF4-C5D9-4316-8746-A95F70D4CBFE}"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CDS – Continued</a:t>
            </a:r>
          </a:p>
        </p:txBody>
      </p:sp>
      <p:sp>
        <p:nvSpPr>
          <p:cNvPr id="17411" name="Content Placeholder 2"/>
          <p:cNvSpPr>
            <a:spLocks noGrp="1"/>
          </p:cNvSpPr>
          <p:nvPr>
            <p:ph sz="quarter" idx="14"/>
          </p:nvPr>
        </p:nvSpPr>
        <p:spPr/>
        <p:txBody>
          <a:bodyPr/>
          <a:lstStyle/>
          <a:p>
            <a:r>
              <a:rPr lang="en-US" altLang="en-US" dirty="0" smtClean="0"/>
              <a:t>Peer-reviewed, scientific  literature, carefully derived expert consensus, and evidence-based knowledge</a:t>
            </a:r>
          </a:p>
          <a:p>
            <a:r>
              <a:rPr lang="en-US" altLang="en-US" dirty="0" smtClean="0"/>
              <a:t>Data mining – including patient signs and symptoms, clinical data, decisions, treatment and outcome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C5038B-0A01-4E1A-B120-CB890B7022F4}"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dirty="0" smtClean="0"/>
              <a:t>Link Between Data and Knowledge</a:t>
            </a:r>
          </a:p>
        </p:txBody>
      </p:sp>
      <p:pic>
        <p:nvPicPr>
          <p:cNvPr id="18435" name="Picture Placeholder 9" descr="This image shows in block diagram the link between data and knowledge required for CDS.  The approach illustrated is of Service Oriented Architecture in which the CDS algorithm is a separate and independent component.  The EHR contains triggers that activates a CDS algorithm and supplies the required data.  The CDS uses stored knowledge to create the response and returns that response back to the EHR system.  CDS pulls required data from the EHR and pushes the CDS output back to the EHR.  Source:  W. Ed Hammond, PhD."/>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21" t="1667" r="-1057"/>
          <a:stretch/>
        </p:blipFill>
        <p:spPr>
          <a:xfrm>
            <a:off x="152400" y="1600200"/>
            <a:ext cx="8751376" cy="4267200"/>
          </a:xfrm>
        </p:spPr>
      </p:pic>
      <p:sp>
        <p:nvSpPr>
          <p:cNvPr id="18436" name="Text Placeholder 8"/>
          <p:cNvSpPr>
            <a:spLocks noGrp="1"/>
          </p:cNvSpPr>
          <p:nvPr>
            <p:ph type="body" sz="quarter" idx="32"/>
          </p:nvPr>
        </p:nvSpPr>
        <p:spPr/>
        <p:txBody>
          <a:bodyPr/>
          <a:lstStyle/>
          <a:p>
            <a:r>
              <a:rPr lang="en-US" altLang="en-US" smtClean="0"/>
              <a:t>Source: W. Ed Hammond</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A66720-9DFE-4FA6-957B-54B4F32193E3}"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Some Decision Support Tools</a:t>
            </a:r>
          </a:p>
        </p:txBody>
      </p:sp>
      <p:sp>
        <p:nvSpPr>
          <p:cNvPr id="19459" name="Content Placeholder 2"/>
          <p:cNvSpPr>
            <a:spLocks noGrp="1"/>
          </p:cNvSpPr>
          <p:nvPr>
            <p:ph sz="quarter" idx="14"/>
          </p:nvPr>
        </p:nvSpPr>
        <p:spPr/>
        <p:txBody>
          <a:bodyPr/>
          <a:lstStyle/>
          <a:p>
            <a:r>
              <a:rPr lang="en-US" altLang="en-US" sz="2800" dirty="0" smtClean="0"/>
              <a:t>Knowledge reference framework </a:t>
            </a:r>
            <a:br>
              <a:rPr lang="en-US" altLang="en-US" sz="2800" dirty="0" smtClean="0"/>
            </a:br>
            <a:r>
              <a:rPr lang="en-US" altLang="en-US" sz="2800" dirty="0" smtClean="0"/>
              <a:t>and knowledge representation</a:t>
            </a:r>
          </a:p>
          <a:p>
            <a:pPr lvl="1"/>
            <a:r>
              <a:rPr lang="en-US" altLang="en-US" sz="2400" dirty="0" smtClean="0"/>
              <a:t>Arden Syntax</a:t>
            </a:r>
          </a:p>
          <a:p>
            <a:pPr lvl="1"/>
            <a:r>
              <a:rPr lang="en-US" altLang="en-US" sz="2400" dirty="0" smtClean="0"/>
              <a:t>GELLO</a:t>
            </a:r>
          </a:p>
          <a:p>
            <a:r>
              <a:rPr lang="en-US" altLang="en-US" sz="2800" dirty="0" smtClean="0"/>
              <a:t>Clinical Guidelines</a:t>
            </a:r>
          </a:p>
          <a:p>
            <a:pPr lvl="1"/>
            <a:r>
              <a:rPr lang="en-US" altLang="en-US" sz="2400" dirty="0" smtClean="0"/>
              <a:t>Guideline Interchange Format (GLIF) [HL7]</a:t>
            </a:r>
          </a:p>
          <a:p>
            <a:pPr lvl="1"/>
            <a:r>
              <a:rPr lang="en-US" altLang="en-US" sz="2400" dirty="0" smtClean="0"/>
              <a:t>Guideline Elements Model (GEM) [ASTM]</a:t>
            </a:r>
          </a:p>
          <a:p>
            <a:r>
              <a:rPr lang="en-US" altLang="en-US" sz="2800" dirty="0" smtClean="0"/>
              <a:t>Disease Management Protocols</a:t>
            </a:r>
          </a:p>
          <a:p>
            <a:r>
              <a:rPr lang="en-US" altLang="en-US" sz="2800" dirty="0" err="1" smtClean="0"/>
              <a:t>Infobutton</a:t>
            </a:r>
            <a:r>
              <a:rPr lang="en-US" altLang="en-US" sz="2800" dirty="0" smtClean="0"/>
              <a:t> [HL7]</a:t>
            </a:r>
          </a:p>
          <a:p>
            <a:r>
              <a:rPr lang="en-US" altLang="en-US" sz="2800" dirty="0" smtClean="0"/>
              <a:t>Evidence-Based Care Plans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EF4838-9A26-491C-985C-44704E638231}"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Arden Syntax</a:t>
            </a:r>
          </a:p>
        </p:txBody>
      </p:sp>
      <p:sp>
        <p:nvSpPr>
          <p:cNvPr id="20483" name="Content Placeholder 2"/>
          <p:cNvSpPr>
            <a:spLocks noGrp="1"/>
          </p:cNvSpPr>
          <p:nvPr>
            <p:ph sz="quarter" idx="14"/>
          </p:nvPr>
        </p:nvSpPr>
        <p:spPr/>
        <p:txBody>
          <a:bodyPr/>
          <a:lstStyle/>
          <a:p>
            <a:r>
              <a:rPr lang="en-US" altLang="en-US" sz="2800" dirty="0" smtClean="0"/>
              <a:t>Is an HL7/ANSI Standard</a:t>
            </a:r>
          </a:p>
          <a:p>
            <a:pPr lvl="1"/>
            <a:r>
              <a:rPr lang="en-US" altLang="en-US" sz="2400" dirty="0" smtClean="0"/>
              <a:t>Current version is 2.8</a:t>
            </a:r>
          </a:p>
          <a:p>
            <a:r>
              <a:rPr lang="en-US" altLang="en-US" sz="2800" dirty="0" smtClean="0"/>
              <a:t>Arose from the need to make medical knowledge available for decision making at the point-of-care</a:t>
            </a:r>
          </a:p>
          <a:p>
            <a:r>
              <a:rPr lang="en-US" altLang="en-US" sz="2800" dirty="0" smtClean="0"/>
              <a:t>Makes the knowledge and logic explicit</a:t>
            </a:r>
          </a:p>
          <a:p>
            <a:r>
              <a:rPr lang="en-US" altLang="en-US" sz="2800" dirty="0" smtClean="0"/>
              <a:t>Allows sharing within and between institutions</a:t>
            </a:r>
          </a:p>
          <a:p>
            <a:r>
              <a:rPr lang="en-US" altLang="en-US" sz="2800" dirty="0" smtClean="0"/>
              <a:t>Standardizes the way medical knowledge is integrated into health information systems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0FD383-0866-4718-A22D-A32BDCED404E}"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Medical Logic Module (MLM)</a:t>
            </a:r>
          </a:p>
        </p:txBody>
      </p:sp>
      <p:sp>
        <p:nvSpPr>
          <p:cNvPr id="21507" name="Content Placeholder 2"/>
          <p:cNvSpPr>
            <a:spLocks noGrp="1"/>
          </p:cNvSpPr>
          <p:nvPr>
            <p:ph sz="quarter" idx="14"/>
          </p:nvPr>
        </p:nvSpPr>
        <p:spPr/>
        <p:txBody>
          <a:bodyPr/>
          <a:lstStyle/>
          <a:p>
            <a:r>
              <a:rPr lang="en-US" altLang="en-US" smtClean="0"/>
              <a:t>MLM is a stream of text stored in an ASCII file in statements called slots</a:t>
            </a:r>
          </a:p>
          <a:p>
            <a:r>
              <a:rPr lang="en-US" altLang="en-US" smtClean="0"/>
              <a:t>Slots consist of</a:t>
            </a:r>
          </a:p>
          <a:p>
            <a:pPr lvl="1"/>
            <a:r>
              <a:rPr lang="en-US" altLang="en-US" smtClean="0"/>
              <a:t>Slotname </a:t>
            </a:r>
          </a:p>
          <a:p>
            <a:pPr lvl="1"/>
            <a:r>
              <a:rPr lang="en-US" altLang="en-US" smtClean="0"/>
              <a:t>Slotbody</a:t>
            </a:r>
          </a:p>
          <a:p>
            <a:r>
              <a:rPr lang="en-US" altLang="en-US" smtClean="0"/>
              <a:t>Slots are grouped into three categories: </a:t>
            </a:r>
          </a:p>
          <a:p>
            <a:pPr lvl="1"/>
            <a:r>
              <a:rPr lang="en-US" altLang="en-US" smtClean="0"/>
              <a:t>Maintenance</a:t>
            </a:r>
          </a:p>
          <a:p>
            <a:pPr lvl="1"/>
            <a:r>
              <a:rPr lang="en-US" altLang="en-US" smtClean="0"/>
              <a:t>Library</a:t>
            </a:r>
          </a:p>
          <a:p>
            <a:pPr lvl="1"/>
            <a:r>
              <a:rPr lang="en-US" altLang="en-US" smtClean="0"/>
              <a:t>Knowledge</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4CCB489-A4EF-4680-8216-B320830C3D17}" type="slidenum">
              <a:rPr lang="en-US" altLang="en-US" smtClean="0"/>
              <a:pPr/>
              <a:t>9</a:t>
            </a:fld>
            <a:endParaRPr lang="en-US"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onent Title&amp;quot;&quot;/&gt;&lt;property id=&quot;20307&quot; value=&quot;256&quot;/&gt;&lt;/object&gt;&lt;object type=&quot;3&quot; unique_id=&quot;10005&quot;&gt;&lt;property id=&quot;20148&quot; value=&quot;5&quot;/&gt;&lt;property id=&quot;20300&quot; value=&quot;Slide 2 - &amp;quot;Unit Title&amp;#x0D;&amp;#x0A;Learning Objectives&amp;quot;&quot;/&gt;&lt;property id=&quot;20307&quot; value=&quot;257&quot;/&gt;&lt;/object&gt;&lt;object type=&quot;3&quot; unique_id=&quot;10006&quot;&gt;&lt;property id=&quot;20148&quot; value=&quot;5&quot;/&gt;&lt;property id=&quot;20300&quot; value=&quot;Slide 3 - &amp;quot;[sample title]&amp;#x0D;&amp;#x0A;Some definitions: Health&amp;quot;&quot;/&gt;&lt;property id=&quot;20307&quot; value=&quot;258&quot;/&gt;&lt;/object&gt;&lt;object type=&quot;3&quot; unique_id=&quot;10007&quot;&gt;&lt;property id=&quot;20148&quot; value=&quot;5&quot;/&gt;&lt;property id=&quot;20300&quot; value=&quot;Slide 4&quot;/&gt;&lt;property id=&quot;20307&quot; value=&quot;269&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 - &amp;quot;Sample full picture slide&amp;quot;&quot;/&gt;&lt;property id=&quot;20307&quot; value=&quot;266&quot;/&gt;&lt;/object&gt;&lt;object type=&quot;3&quot; unique_id=&quot;10010&quot;&gt;&lt;property id=&quot;20148&quot; value=&quot;5&quot;/&gt;&lt;property id=&quot;20300&quot; value=&quot;Slide 7 - &amp;quot;Sample Table Slide&amp;quot;&quot;/&gt;&lt;property id=&quot;20307&quot; value=&quot;262&quot;/&gt;&lt;/object&gt;&lt;object type=&quot;3&quot; unique_id=&quot;10011&quot;&gt;&lt;property id=&quot;20148&quot; value=&quot;5&quot;/&gt;&lt;property id=&quot;20300&quot; value=&quot;Slide 8 - &amp;quot;Sample Chart Slide&amp;quot;&quot;/&gt;&lt;property id=&quot;20307&quot; value=&quot;263&quot;/&gt;&lt;/object&gt;&lt;object type=&quot;3&quot; unique_id=&quot;10012&quot;&gt;&lt;property id=&quot;20148&quot; value=&quot;5&quot;/&gt;&lt;property id=&quot;20300&quot; value=&quot;Slide 9 - &amp;quot;Unit Title&amp;#x0D;&amp;#x0A;Summary – Lecture a&amp;#x0D;&amp;#x0A;[use Unit Summary slide for final .ppt]&amp;quot;&quot;/&gt;&lt;property id=&quot;20307&quot; value=&quot;264&quot;/&gt;&lt;/object&gt;&lt;object type=&quot;3&quot; unique_id=&quot;10013&quot;&gt;&lt;property id=&quot;20148&quot; value=&quot;5&quot;/&gt;&lt;property id=&quot;20300&quot; value=&quot;Slide 10 - &amp;quot;Unit Title&amp;#x0D;&amp;#x0A;Summary &amp;#x0D;&amp;#x0A;[for FINAL lecture of a unit ONLY]&amp;quot;&quot;/&gt;&lt;property id=&quot;20307&quot; value=&quot;270&quot;/&gt;&lt;/object&gt;&lt;object type=&quot;3&quot; unique_id=&quot;10014&quot;&gt;&lt;property id=&quot;20148&quot; value=&quot;5&quot;/&gt;&lt;property id=&quot;20300&quot; value=&quot;Slide 11 - &amp;quot;Unit Title&amp;#x0D;&amp;#x0A;References – Lecture a&amp;quot;&quot;/&gt;&lt;property id=&quot;20307&quot; value=&quot;267&quot;/&gt;&lt;/object&gt;&lt;object type=&quot;3&quot; unique_id=&quot;10015&quot;&gt;&lt;property id=&quot;20148&quot; value=&quot;5&quot;/&gt;&lt;property id=&quot;20300&quot; value=&quot;Slide 12 - &amp;quot;Unit Title&amp;#x0D;&amp;#x0A;References – Lecture a (alternate)&amp;quot;&quot;/&gt;&lt;property id=&quot;20307&quot; value=&quot;271&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911</TotalTime>
  <Words>3815</Words>
  <Application>Microsoft Office PowerPoint</Application>
  <PresentationFormat>On-screen Show (4:3)</PresentationFormat>
  <Paragraphs>442</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ONC_2016</vt:lpstr>
      <vt:lpstr>Networking and Health Information Exchange</vt:lpstr>
      <vt:lpstr>Supporting Standards for EHR Applications Learning Objectives</vt:lpstr>
      <vt:lpstr>Clinical Decision Support (CDS)</vt:lpstr>
      <vt:lpstr>CDS</vt:lpstr>
      <vt:lpstr>CDS – Continued</vt:lpstr>
      <vt:lpstr>Link Between Data and Knowledge</vt:lpstr>
      <vt:lpstr>Some Decision Support Tools</vt:lpstr>
      <vt:lpstr>Arden Syntax</vt:lpstr>
      <vt:lpstr>Medical Logic Module (MLM)</vt:lpstr>
      <vt:lpstr>Maintenance Example</vt:lpstr>
      <vt:lpstr>Library Example</vt:lpstr>
      <vt:lpstr>Knowledge Example</vt:lpstr>
      <vt:lpstr>Data Slot</vt:lpstr>
      <vt:lpstr>Data Slot - 2</vt:lpstr>
      <vt:lpstr>Evoked Slot</vt:lpstr>
      <vt:lpstr>Evoked Slot - Example</vt:lpstr>
      <vt:lpstr>Evoked Slot – More Examples</vt:lpstr>
      <vt:lpstr>Logic Slot</vt:lpstr>
      <vt:lpstr>Logic Slot:  If …Then …</vt:lpstr>
      <vt:lpstr>Logic Slot – Looping Statements</vt:lpstr>
      <vt:lpstr>Logic Slot – Call Statements</vt:lpstr>
      <vt:lpstr>Example – Call Statements</vt:lpstr>
      <vt:lpstr>Conclude Statement</vt:lpstr>
      <vt:lpstr>Logic Slot - Example</vt:lpstr>
      <vt:lpstr>Action Slot</vt:lpstr>
      <vt:lpstr>Action Slot - Example</vt:lpstr>
      <vt:lpstr>Action Slot – Example, cont’d</vt:lpstr>
      <vt:lpstr>Urgency Slot</vt:lpstr>
      <vt:lpstr>MLM – Time and Duration</vt:lpstr>
      <vt:lpstr>Operators</vt:lpstr>
      <vt:lpstr>Supporting Standards for EHR Applications Summary – Lecture a</vt:lpstr>
      <vt:lpstr>Supporting Standards for EHR Applications References – Lecture a</vt:lpstr>
      <vt:lpstr>Supporting Standards for EHR Applications Lecture a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9, Unit 7</dc:title>
  <dc:subject>Networking and Health Information Exchange</dc:subject>
  <dc:creator>U.S. Department of Health and Human Services, The Office of the National Coordinator for Health Information Technology</dc:creator>
  <cp:keywords>Health IT, Health IT Curriculum, Computer Science</cp:keywords>
  <cp:lastModifiedBy>admin</cp:lastModifiedBy>
  <cp:revision>12</cp:revision>
  <dcterms:created xsi:type="dcterms:W3CDTF">2011-10-13T19:09:01Z</dcterms:created>
  <dcterms:modified xsi:type="dcterms:W3CDTF">2017-07-14T18:59:50Z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