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tags/tag2.xml" ContentType="application/vnd.openxmlformats-officedocument.presentationml.tags+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5051" r:id="rId1"/>
  </p:sldMasterIdLst>
  <p:notesMasterIdLst>
    <p:notesMasterId r:id="rId30"/>
  </p:notesMasterIdLst>
  <p:handoutMasterIdLst>
    <p:handoutMasterId r:id="rId31"/>
  </p:handoutMasterIdLst>
  <p:sldIdLst>
    <p:sldId id="256" r:id="rId2"/>
    <p:sldId id="296" r:id="rId3"/>
    <p:sldId id="294" r:id="rId4"/>
    <p:sldId id="258" r:id="rId5"/>
    <p:sldId id="269" r:id="rId6"/>
    <p:sldId id="298" r:id="rId7"/>
    <p:sldId id="276" r:id="rId8"/>
    <p:sldId id="295" r:id="rId9"/>
    <p:sldId id="275" r:id="rId10"/>
    <p:sldId id="274" r:id="rId11"/>
    <p:sldId id="280" r:id="rId12"/>
    <p:sldId id="279" r:id="rId13"/>
    <p:sldId id="278" r:id="rId14"/>
    <p:sldId id="277" r:id="rId15"/>
    <p:sldId id="284" r:id="rId16"/>
    <p:sldId id="281" r:id="rId17"/>
    <p:sldId id="285" r:id="rId18"/>
    <p:sldId id="288" r:id="rId19"/>
    <p:sldId id="287" r:id="rId20"/>
    <p:sldId id="286" r:id="rId21"/>
    <p:sldId id="290" r:id="rId22"/>
    <p:sldId id="289" r:id="rId23"/>
    <p:sldId id="291" r:id="rId24"/>
    <p:sldId id="292" r:id="rId25"/>
    <p:sldId id="293" r:id="rId26"/>
    <p:sldId id="264" r:id="rId27"/>
    <p:sldId id="267" r:id="rId28"/>
    <p:sldId id="299" r:id="rId29"/>
  </p:sldIdLst>
  <p:sldSz cx="9144000" cy="6858000" type="screen4x3"/>
  <p:notesSz cx="9159875" cy="7010400"/>
  <p:custDataLst>
    <p:tags r:id="rId32"/>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3120">
          <p15:clr>
            <a:srgbClr val="A4A3A4"/>
          </p15:clr>
        </p15:guide>
        <p15:guide id="2" pos="2256">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e Wivoda" initials="JW"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42" autoAdjust="0"/>
    <p:restoredTop sz="85731" autoAdjust="0"/>
  </p:normalViewPr>
  <p:slideViewPr>
    <p:cSldViewPr>
      <p:cViewPr>
        <p:scale>
          <a:sx n="75" d="100"/>
          <a:sy n="75" d="100"/>
        </p:scale>
        <p:origin x="-322" y="-125"/>
      </p:cViewPr>
      <p:guideLst>
        <p:guide orient="horz" pos="3120"/>
        <p:guide pos="2256"/>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gs" Target="tags/tag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8750" cy="350838"/>
          </a:xfrm>
          <a:prstGeom prst="rect">
            <a:avLst/>
          </a:prstGeom>
        </p:spPr>
        <p:txBody>
          <a:bodyPr vert="horz" lIns="92400" tIns="46200" rIns="92400" bIns="4620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5189538" y="0"/>
            <a:ext cx="3968750" cy="350838"/>
          </a:xfrm>
          <a:prstGeom prst="rect">
            <a:avLst/>
          </a:prstGeom>
        </p:spPr>
        <p:txBody>
          <a:bodyPr vert="horz" lIns="92400" tIns="46200" rIns="92400" bIns="46200" rtlCol="0"/>
          <a:lstStyle>
            <a:lvl1pPr algn="r" fontAlgn="auto">
              <a:spcBef>
                <a:spcPts val="0"/>
              </a:spcBef>
              <a:spcAft>
                <a:spcPts val="0"/>
              </a:spcAft>
              <a:defRPr sz="1000">
                <a:latin typeface="Arial" pitchFamily="34" charset="0"/>
                <a:cs typeface="Arial" pitchFamily="34" charset="0"/>
              </a:defRPr>
            </a:lvl1pPr>
          </a:lstStyle>
          <a:p>
            <a:pPr>
              <a:defRPr/>
            </a:pPr>
            <a:fld id="{5B3B48C3-1B48-4342-8A81-6C256EB8A7DD}" type="datetimeFigureOut">
              <a:rPr lang="en-US"/>
              <a:pPr>
                <a:defRPr/>
              </a:pPr>
              <a:t>7/12/2017</a:t>
            </a:fld>
            <a:endParaRPr lang="en-US" dirty="0"/>
          </a:p>
        </p:txBody>
      </p:sp>
      <p:sp>
        <p:nvSpPr>
          <p:cNvPr id="4" name="Footer Placeholder 3"/>
          <p:cNvSpPr>
            <a:spLocks noGrp="1"/>
          </p:cNvSpPr>
          <p:nvPr>
            <p:ph type="ftr" sz="quarter" idx="2"/>
          </p:nvPr>
        </p:nvSpPr>
        <p:spPr>
          <a:xfrm>
            <a:off x="0" y="6657975"/>
            <a:ext cx="3968750" cy="350838"/>
          </a:xfrm>
          <a:prstGeom prst="rect">
            <a:avLst/>
          </a:prstGeom>
        </p:spPr>
        <p:txBody>
          <a:bodyPr vert="horz" lIns="92400" tIns="46200" rIns="92400" bIns="4620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5189538" y="6657975"/>
            <a:ext cx="3968750" cy="350838"/>
          </a:xfrm>
          <a:prstGeom prst="rect">
            <a:avLst/>
          </a:prstGeom>
        </p:spPr>
        <p:txBody>
          <a:bodyPr vert="horz" wrap="square" lIns="92400" tIns="46200" rIns="92400" bIns="46200" numCol="1" anchor="b" anchorCtr="0" compatLnSpc="1">
            <a:prstTxWarp prst="textNoShape">
              <a:avLst/>
            </a:prstTxWarp>
          </a:bodyPr>
          <a:lstStyle>
            <a:lvl1pPr algn="r">
              <a:defRPr sz="1000">
                <a:cs typeface="Arial" panose="020B0604020202020204" pitchFamily="34" charset="0"/>
              </a:defRPr>
            </a:lvl1pPr>
          </a:lstStyle>
          <a:p>
            <a:fld id="{D442E52D-C2CA-4183-B14D-A0E4515AE515}" type="slidenum">
              <a:rPr lang="en-US" altLang="en-US"/>
              <a:pPr/>
              <a:t>‹#›</a:t>
            </a:fld>
            <a:endParaRPr lang="en-US" altLang="en-US"/>
          </a:p>
        </p:txBody>
      </p:sp>
    </p:spTree>
    <p:extLst>
      <p:ext uri="{BB962C8B-B14F-4D97-AF65-F5344CB8AC3E}">
        <p14:creationId xmlns:p14="http://schemas.microsoft.com/office/powerpoint/2010/main" val="15993552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8750" cy="350838"/>
          </a:xfrm>
          <a:prstGeom prst="rect">
            <a:avLst/>
          </a:prstGeom>
        </p:spPr>
        <p:txBody>
          <a:bodyPr vert="horz" lIns="92400" tIns="46200" rIns="92400" bIns="4620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5189538" y="0"/>
            <a:ext cx="3968750" cy="350838"/>
          </a:xfrm>
          <a:prstGeom prst="rect">
            <a:avLst/>
          </a:prstGeom>
        </p:spPr>
        <p:txBody>
          <a:bodyPr vert="horz" lIns="92400" tIns="46200" rIns="92400" bIns="46200" rtlCol="0"/>
          <a:lstStyle>
            <a:lvl1pPr algn="r" fontAlgn="auto">
              <a:spcBef>
                <a:spcPts val="0"/>
              </a:spcBef>
              <a:spcAft>
                <a:spcPts val="0"/>
              </a:spcAft>
              <a:defRPr sz="1000">
                <a:latin typeface="Arial" pitchFamily="34" charset="0"/>
                <a:cs typeface="Arial" pitchFamily="34" charset="0"/>
              </a:defRPr>
            </a:lvl1pPr>
          </a:lstStyle>
          <a:p>
            <a:pPr>
              <a:defRPr/>
            </a:pPr>
            <a:fld id="{B46669C3-9850-4B7E-A04B-0126AA9FB9B6}" type="datetimeFigureOut">
              <a:rPr lang="en-US"/>
              <a:pPr>
                <a:defRPr/>
              </a:pPr>
              <a:t>7/12/2017</a:t>
            </a:fld>
            <a:endParaRPr lang="en-US" dirty="0"/>
          </a:p>
        </p:txBody>
      </p:sp>
      <p:sp>
        <p:nvSpPr>
          <p:cNvPr id="4" name="Slide Image Placeholder 3"/>
          <p:cNvSpPr>
            <a:spLocks noGrp="1" noRot="1" noChangeAspect="1"/>
          </p:cNvSpPr>
          <p:nvPr>
            <p:ph type="sldImg" idx="2"/>
          </p:nvPr>
        </p:nvSpPr>
        <p:spPr>
          <a:xfrm>
            <a:off x="2827338" y="525463"/>
            <a:ext cx="3505200" cy="2628900"/>
          </a:xfrm>
          <a:prstGeom prst="rect">
            <a:avLst/>
          </a:prstGeom>
          <a:noFill/>
          <a:ln w="12700">
            <a:solidFill>
              <a:prstClr val="black"/>
            </a:solidFill>
          </a:ln>
        </p:spPr>
        <p:txBody>
          <a:bodyPr vert="horz" lIns="92400" tIns="46200" rIns="92400" bIns="46200" rtlCol="0" anchor="ctr"/>
          <a:lstStyle/>
          <a:p>
            <a:pPr lvl="0"/>
            <a:endParaRPr lang="en-US" noProof="0" dirty="0"/>
          </a:p>
        </p:txBody>
      </p:sp>
      <p:sp>
        <p:nvSpPr>
          <p:cNvPr id="5" name="Notes Placeholder 4"/>
          <p:cNvSpPr>
            <a:spLocks noGrp="1"/>
          </p:cNvSpPr>
          <p:nvPr>
            <p:ph type="body" sz="quarter" idx="3"/>
          </p:nvPr>
        </p:nvSpPr>
        <p:spPr>
          <a:xfrm>
            <a:off x="915988" y="3330575"/>
            <a:ext cx="7327900" cy="3154363"/>
          </a:xfrm>
          <a:prstGeom prst="rect">
            <a:avLst/>
          </a:prstGeom>
        </p:spPr>
        <p:txBody>
          <a:bodyPr vert="horz" lIns="92400" tIns="46200" rIns="92400" bIns="4620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6657975"/>
            <a:ext cx="3968750" cy="350838"/>
          </a:xfrm>
          <a:prstGeom prst="rect">
            <a:avLst/>
          </a:prstGeom>
        </p:spPr>
        <p:txBody>
          <a:bodyPr vert="horz" lIns="92400" tIns="46200" rIns="92400" bIns="4620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5189538" y="6657975"/>
            <a:ext cx="3968750" cy="350838"/>
          </a:xfrm>
          <a:prstGeom prst="rect">
            <a:avLst/>
          </a:prstGeom>
        </p:spPr>
        <p:txBody>
          <a:bodyPr vert="horz" wrap="square" lIns="92400" tIns="46200" rIns="92400" bIns="46200" numCol="1" anchor="b" anchorCtr="0" compatLnSpc="1">
            <a:prstTxWarp prst="textNoShape">
              <a:avLst/>
            </a:prstTxWarp>
          </a:bodyPr>
          <a:lstStyle>
            <a:lvl1pPr algn="r">
              <a:defRPr sz="1000">
                <a:cs typeface="Arial" panose="020B0604020202020204" pitchFamily="34" charset="0"/>
              </a:defRPr>
            </a:lvl1pPr>
          </a:lstStyle>
          <a:p>
            <a:fld id="{7E424275-C0A7-4F76-9762-21395DABE015}" type="slidenum">
              <a:rPr lang="en-US" altLang="en-US"/>
              <a:pPr/>
              <a:t>‹#›</a:t>
            </a:fld>
            <a:endParaRPr lang="en-US" altLang="en-US"/>
          </a:p>
        </p:txBody>
      </p:sp>
    </p:spTree>
    <p:extLst>
      <p:ext uri="{BB962C8B-B14F-4D97-AF65-F5344CB8AC3E}">
        <p14:creationId xmlns:p14="http://schemas.microsoft.com/office/powerpoint/2010/main" val="262078318"/>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Welcome to </a:t>
            </a:r>
            <a:r>
              <a:rPr lang="en-US" altLang="en-US" b="1" dirty="0"/>
              <a:t>Networking and Health Information Exchange, Health Data Interchange Standards</a:t>
            </a:r>
            <a:r>
              <a:rPr lang="en-US" altLang="en-US" dirty="0"/>
              <a:t>.  This is lecture </a:t>
            </a:r>
            <a:r>
              <a:rPr lang="en-US" altLang="en-US" b="1" dirty="0"/>
              <a:t>b</a:t>
            </a:r>
            <a:r>
              <a:rPr lang="en-US" altLang="en-US" dirty="0" smtClean="0"/>
              <a:t>.</a:t>
            </a:r>
            <a:endParaRPr lang="en-US" altLang="en-US" dirty="0"/>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5B8E544-9921-48DE-ADD6-B13F3787C608}" type="slidenum">
              <a:rPr lang="en-US" altLang="en-US"/>
              <a:pPr eaLnBrk="1" hangingPunct="1"/>
              <a:t>1</a:t>
            </a:fld>
            <a:endParaRPr lang="en-US" altLang="en-US"/>
          </a:p>
        </p:txBody>
      </p:sp>
    </p:spTree>
    <p:extLst>
      <p:ext uri="{BB962C8B-B14F-4D97-AF65-F5344CB8AC3E}">
        <p14:creationId xmlns:p14="http://schemas.microsoft.com/office/powerpoint/2010/main" val="20591156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What's different about v3?</a:t>
            </a:r>
          </a:p>
          <a:p>
            <a:endParaRPr lang="en-US" altLang="en-US"/>
          </a:p>
          <a:p>
            <a:pPr eaLnBrk="1" hangingPunct="1">
              <a:lnSpc>
                <a:spcPct val="80000"/>
              </a:lnSpc>
            </a:pPr>
            <a:r>
              <a:rPr lang="en-US" altLang="en-US"/>
              <a:t>It is a </a:t>
            </a:r>
            <a:r>
              <a:rPr lang="en-US" altLang="en-US" b="1"/>
              <a:t>Conceptual foundation</a:t>
            </a:r>
            <a:r>
              <a:rPr lang="en-US" altLang="en-US"/>
              <a:t> – a single, common reference information model to be used across HL7.   V3 has as its goal and purpose interoperability. </a:t>
            </a:r>
          </a:p>
          <a:p>
            <a:pPr eaLnBrk="1" hangingPunct="1">
              <a:lnSpc>
                <a:spcPct val="80000"/>
              </a:lnSpc>
            </a:pPr>
            <a:endParaRPr lang="en-US" altLang="en-US"/>
          </a:p>
          <a:p>
            <a:pPr eaLnBrk="1" hangingPunct="1">
              <a:lnSpc>
                <a:spcPct val="80000"/>
              </a:lnSpc>
            </a:pPr>
            <a:r>
              <a:rPr lang="en-US" altLang="en-US"/>
              <a:t>It is a </a:t>
            </a:r>
            <a:r>
              <a:rPr lang="en-US" altLang="en-US" b="1"/>
              <a:t>Semantic foundation</a:t>
            </a:r>
            <a:r>
              <a:rPr lang="en-US" altLang="en-US"/>
              <a:t> – explicitly defined concept domains drawn from the best terminologies.  As previously noted, it is based on the RIM which provides the fundamental underpinnings for interoperability.  The “language of data interchange” – explicitly defined concept domains expressed as data elements with standardized terminology provide the required semantic foundation.</a:t>
            </a:r>
          </a:p>
          <a:p>
            <a:pPr eaLnBrk="1" hangingPunct="1">
              <a:lnSpc>
                <a:spcPct val="80000"/>
              </a:lnSpc>
            </a:pPr>
            <a:endParaRPr lang="en-US" altLang="en-US"/>
          </a:p>
          <a:p>
            <a:pPr eaLnBrk="1" hangingPunct="1">
              <a:lnSpc>
                <a:spcPct val="80000"/>
              </a:lnSpc>
            </a:pPr>
            <a:r>
              <a:rPr lang="en-US" altLang="en-US"/>
              <a:t>It is an </a:t>
            </a:r>
            <a:r>
              <a:rPr lang="en-US" altLang="en-US" b="1"/>
              <a:t>Abstract design methodology</a:t>
            </a:r>
            <a:r>
              <a:rPr lang="en-US" altLang="en-US"/>
              <a:t> that is technology-neutral – able to be used with whatever is the technology de jour (e.g. XML, UML, etc.). The design methodology that creates the technology-neutral messages permits the use of different technologies and permits an evolution over time as technology varies. </a:t>
            </a:r>
          </a:p>
          <a:p>
            <a:pPr eaLnBrk="1" hangingPunct="1">
              <a:lnSpc>
                <a:spcPct val="80000"/>
              </a:lnSpc>
            </a:pPr>
            <a:endParaRPr lang="en-US" altLang="en-US"/>
          </a:p>
          <a:p>
            <a:pPr eaLnBrk="1" hangingPunct="1">
              <a:lnSpc>
                <a:spcPct val="80000"/>
              </a:lnSpc>
            </a:pPr>
            <a:r>
              <a:rPr lang="en-US" altLang="en-US"/>
              <a:t>It may be used to </a:t>
            </a:r>
            <a:r>
              <a:rPr lang="en-US" altLang="en-US" b="1"/>
              <a:t>Maintain a repository</a:t>
            </a:r>
            <a:r>
              <a:rPr lang="en-US" altLang="en-US"/>
              <a:t> or database of the semantic content to assure a single source and enable development of support tooling. </a:t>
            </a:r>
          </a:p>
          <a:p>
            <a:pPr eaLnBrk="1" hangingPunct="1">
              <a:lnSpc>
                <a:spcPct val="80000"/>
              </a:lnSpc>
            </a:pPr>
            <a:endParaRPr lang="en-US" altLang="en-US"/>
          </a:p>
          <a:p>
            <a:pPr>
              <a:spcBef>
                <a:spcPct val="0"/>
              </a:spcBef>
            </a:pPr>
            <a:r>
              <a:rPr lang="en-US" altLang="en-US"/>
              <a:t>Finally, v3 supports a repository of semantic content, or terminology and data elements, and tools.</a:t>
            </a:r>
          </a:p>
          <a:p>
            <a:endParaRPr lang="en-US" altLang="en-US"/>
          </a:p>
          <a:p>
            <a:endParaRPr lang="en-US" altLang="en-US"/>
          </a:p>
          <a:p>
            <a:endParaRPr lang="en-US" altLang="en-US"/>
          </a:p>
          <a:p>
            <a:endParaRPr lang="en-US" altLang="en-US"/>
          </a:p>
          <a:p>
            <a:endParaRPr lang="en-US" altLang="en-US"/>
          </a:p>
          <a:p>
            <a:endParaRPr lang="en-US" altLang="en-US"/>
          </a:p>
        </p:txBody>
      </p:sp>
      <p:sp>
        <p:nvSpPr>
          <p:cNvPr id="634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34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7090910-F307-4D80-AF68-AD943D1601A2}" type="slidenum">
              <a:rPr lang="en-US" altLang="en-US"/>
              <a:pPr eaLnBrk="1" hangingPunct="1"/>
              <a:t>10</a:t>
            </a:fld>
            <a:endParaRPr lang="en-US" altLang="en-US"/>
          </a:p>
        </p:txBody>
      </p:sp>
    </p:spTree>
    <p:extLst>
      <p:ext uri="{BB962C8B-B14F-4D97-AF65-F5344CB8AC3E}">
        <p14:creationId xmlns:p14="http://schemas.microsoft.com/office/powerpoint/2010/main" val="5192691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The repository of common components for the semantic base are maintained in an HL7 model repository.  These include such things as the RIM, vocabulary, storyboards, interaction models, message designs, and message constraints.  </a:t>
            </a:r>
          </a:p>
          <a:p>
            <a:endParaRPr lang="en-US" altLang="en-US"/>
          </a:p>
        </p:txBody>
      </p:sp>
      <p:sp>
        <p:nvSpPr>
          <p:cNvPr id="645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45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E78FAB8-430B-414C-95CE-A728AAEE1225}" type="slidenum">
              <a:rPr lang="en-US" altLang="en-US"/>
              <a:pPr eaLnBrk="1" hangingPunct="1"/>
              <a:t>11</a:t>
            </a:fld>
            <a:endParaRPr lang="en-US" altLang="en-US"/>
          </a:p>
        </p:txBody>
      </p:sp>
    </p:spTree>
    <p:extLst>
      <p:ext uri="{BB962C8B-B14F-4D97-AF65-F5344CB8AC3E}">
        <p14:creationId xmlns:p14="http://schemas.microsoft.com/office/powerpoint/2010/main" val="26845639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Tools support the management of the HL7 model repository.</a:t>
            </a:r>
          </a:p>
          <a:p>
            <a:endParaRPr lang="en-US" altLang="en-US"/>
          </a:p>
          <a:p>
            <a:r>
              <a:rPr lang="en-US" altLang="en-US"/>
              <a:t>Tools also support semantic specifications, abstract information structures that are used in messages, templates, and documents.</a:t>
            </a:r>
          </a:p>
          <a:p>
            <a:endParaRPr lang="en-US" altLang="en-US"/>
          </a:p>
          <a:p>
            <a:r>
              <a:rPr lang="en-US" altLang="en-US"/>
              <a:t>Tools also support the publication of HL7 standards and implementation guides.</a:t>
            </a:r>
          </a:p>
          <a:p>
            <a:endParaRPr lang="en-US" altLang="en-US"/>
          </a:p>
        </p:txBody>
      </p:sp>
      <p:sp>
        <p:nvSpPr>
          <p:cNvPr id="655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55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0C02D5B-8731-4635-AC1E-AAC0F74FD7EC}" type="slidenum">
              <a:rPr lang="en-US" altLang="en-US"/>
              <a:pPr eaLnBrk="1" hangingPunct="1"/>
              <a:t>12</a:t>
            </a:fld>
            <a:endParaRPr lang="en-US" altLang="en-US"/>
          </a:p>
        </p:txBody>
      </p:sp>
    </p:spTree>
    <p:extLst>
      <p:ext uri="{BB962C8B-B14F-4D97-AF65-F5344CB8AC3E}">
        <p14:creationId xmlns:p14="http://schemas.microsoft.com/office/powerpoint/2010/main" val="20460321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The transition from v2 to v3 has been slow in the US for many reasons.  First is the fact that v2 meets the current need of many users.  The philosophy is “If it ain’t broke, don’t fix it.”  Secondly, v3 is perceived to be much more complex than v2.  The fact is v3 is a requirement for interoperability in large scale implementation.  If data is to be exchanged in regions, states, and nationally, v3 must come into more widespread use.</a:t>
            </a:r>
          </a:p>
          <a:p>
            <a:pPr>
              <a:spcBef>
                <a:spcPct val="0"/>
              </a:spcBef>
            </a:pPr>
            <a:endParaRPr lang="en-US" altLang="en-US"/>
          </a:p>
          <a:p>
            <a:pPr>
              <a:spcBef>
                <a:spcPct val="0"/>
              </a:spcBef>
            </a:pPr>
            <a:r>
              <a:rPr lang="en-US" altLang="en-US"/>
              <a:t>Data types that provide precise definition of the constructs of more complicated structures and, in particular, accommodate differences in the global setting, make this semantic requirement easier.</a:t>
            </a:r>
          </a:p>
          <a:p>
            <a:pPr>
              <a:spcBef>
                <a:spcPct val="0"/>
              </a:spcBef>
            </a:pPr>
            <a:endParaRPr lang="en-US" altLang="en-US"/>
          </a:p>
          <a:p>
            <a:r>
              <a:rPr lang="en-US" altLang="en-US"/>
              <a:t>V3 has “built-in”  support for Complex Data types supporting “universally unique” instance identifiers for persons, places, organizations, practitioners, URLs, orders, observations, etc.; name data type such as persons and organizations; time and date-related data type forms; and codes, binding standard vocabularies to RIM attributes.</a:t>
            </a:r>
          </a:p>
          <a:p>
            <a:pPr>
              <a:spcBef>
                <a:spcPct val="0"/>
              </a:spcBef>
            </a:pPr>
            <a:endParaRPr lang="en-US" altLang="en-US"/>
          </a:p>
          <a:p>
            <a:pPr>
              <a:spcBef>
                <a:spcPct val="0"/>
              </a:spcBef>
            </a:pPr>
            <a:r>
              <a:rPr lang="en-US" altLang="en-US"/>
              <a:t>V3’s methodology of deriving its models from the RIM also supports semantic interoperability.</a:t>
            </a:r>
          </a:p>
          <a:p>
            <a:pPr>
              <a:spcBef>
                <a:spcPct val="0"/>
              </a:spcBef>
            </a:pPr>
            <a:endParaRPr lang="en-US" altLang="en-US"/>
          </a:p>
          <a:p>
            <a:pPr>
              <a:spcBef>
                <a:spcPct val="0"/>
              </a:spcBef>
            </a:pPr>
            <a:r>
              <a:rPr lang="en-US" altLang="en-US"/>
              <a:t>Finally, increased use of the RIM supports a more wide-spread adoption.</a:t>
            </a:r>
          </a:p>
          <a:p>
            <a:endParaRPr lang="en-US" altLang="en-US"/>
          </a:p>
        </p:txBody>
      </p:sp>
      <p:sp>
        <p:nvSpPr>
          <p:cNvPr id="665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65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2394360-CC11-41EF-B5B5-38EA76E03D2A}" type="slidenum">
              <a:rPr lang="en-US" altLang="en-US"/>
              <a:pPr eaLnBrk="1" hangingPunct="1"/>
              <a:t>13</a:t>
            </a:fld>
            <a:endParaRPr lang="en-US" altLang="en-US"/>
          </a:p>
        </p:txBody>
      </p:sp>
    </p:spTree>
    <p:extLst>
      <p:ext uri="{BB962C8B-B14F-4D97-AF65-F5344CB8AC3E}">
        <p14:creationId xmlns:p14="http://schemas.microsoft.com/office/powerpoint/2010/main" val="27859802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Sharing data across a wide-spread environment for multiple users and multiple stakeholders is driving v3 adoption. Some features of v3 that support interoperability include:</a:t>
            </a:r>
          </a:p>
          <a:p>
            <a:pPr>
              <a:spcBef>
                <a:spcPct val="0"/>
              </a:spcBef>
            </a:pPr>
            <a:endParaRPr lang="en-US" altLang="en-US"/>
          </a:p>
          <a:p>
            <a:pPr marL="461963" lvl="2" indent="-173038" eaLnBrk="1" hangingPunct="1">
              <a:spcBef>
                <a:spcPct val="0"/>
              </a:spcBef>
              <a:buFontTx/>
              <a:buChar char="•"/>
            </a:pPr>
            <a:r>
              <a:rPr lang="en-US" altLang="en-US"/>
              <a:t>Structural ontology which is a coherent set of models or structures guaranteeing semantic interoperability and re-use based on the RIM and data types, with integrated vocabulary support,</a:t>
            </a:r>
          </a:p>
          <a:p>
            <a:pPr marL="461963" lvl="2" indent="-173038" eaLnBrk="1" hangingPunct="1">
              <a:spcBef>
                <a:spcPct val="0"/>
              </a:spcBef>
              <a:buFontTx/>
              <a:buChar char="•"/>
            </a:pPr>
            <a:r>
              <a:rPr lang="en-US" altLang="en-US"/>
              <a:t>Identifier strategy supporting wide integration, and </a:t>
            </a:r>
          </a:p>
          <a:p>
            <a:pPr marL="461963" lvl="2" indent="-173038" eaLnBrk="1" hangingPunct="1">
              <a:spcBef>
                <a:spcPct val="0"/>
              </a:spcBef>
              <a:buFontTx/>
              <a:buChar char="•"/>
            </a:pPr>
            <a:r>
              <a:rPr lang="en-US" altLang="en-US"/>
              <a:t>Model and Tools based design and implementation. </a:t>
            </a:r>
          </a:p>
          <a:p>
            <a:pPr>
              <a:spcBef>
                <a:spcPct val="0"/>
              </a:spcBef>
            </a:pPr>
            <a:endParaRPr lang="en-US" altLang="en-US"/>
          </a:p>
          <a:p>
            <a:pPr>
              <a:spcBef>
                <a:spcPct val="0"/>
              </a:spcBef>
            </a:pPr>
            <a:r>
              <a:rPr lang="en-US" altLang="en-US"/>
              <a:t>Finally, sharing decision support applications and knowledge applications is enhanced through a model-driven design. The same information is represented the same way everywhere using the RIM with the binding to structural and standard vocabularies.</a:t>
            </a:r>
          </a:p>
          <a:p>
            <a:endParaRPr lang="en-US" altLang="en-US"/>
          </a:p>
        </p:txBody>
      </p:sp>
      <p:sp>
        <p:nvSpPr>
          <p:cNvPr id="675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75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F4CF5B4-BD3A-4127-A368-8807EBA7FB49}" type="slidenum">
              <a:rPr lang="en-US" altLang="en-US"/>
              <a:pPr eaLnBrk="1" hangingPunct="1"/>
              <a:t>14</a:t>
            </a:fld>
            <a:endParaRPr lang="en-US" altLang="en-US"/>
          </a:p>
        </p:txBody>
      </p:sp>
    </p:spTree>
    <p:extLst>
      <p:ext uri="{BB962C8B-B14F-4D97-AF65-F5344CB8AC3E}">
        <p14:creationId xmlns:p14="http://schemas.microsoft.com/office/powerpoint/2010/main" val="25453024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a:bodyPr>
          <a:lstStyle/>
          <a:p>
            <a:pPr>
              <a:defRPr/>
            </a:pPr>
            <a:r>
              <a:rPr lang="en-US" dirty="0"/>
              <a:t>HL7 v3 uses an HL7 Development Framework (HDF) Model to develop the v3 message.  The components of that development process start with the use-case model.  The use-case model includes a number of scenarios that give an example of a situation or event within the domain of interest.  Examples might include a patient coming to the clinic with a rash, a well-baby checkup, or a patient with chest pain.  </a:t>
            </a:r>
          </a:p>
          <a:p>
            <a:pPr>
              <a:defRPr/>
            </a:pPr>
            <a:endParaRPr lang="en-US" dirty="0"/>
          </a:p>
          <a:p>
            <a:pPr>
              <a:defRPr/>
            </a:pPr>
            <a:r>
              <a:rPr lang="en-US" dirty="0"/>
              <a:t>We have already discussed the Reference Information Model (RIM).  The RIM is available as either an RIM diagram, a literary expression or as a state machine.</a:t>
            </a:r>
          </a:p>
          <a:p>
            <a:pPr>
              <a:defRPr/>
            </a:pPr>
            <a:endParaRPr lang="en-US" dirty="0"/>
          </a:p>
          <a:p>
            <a:pPr>
              <a:defRPr/>
            </a:pPr>
            <a:r>
              <a:rPr lang="en-US" dirty="0"/>
              <a:t>The Domain Information Model (DIM) is a refined RIM model that is specific to the domain of interest. </a:t>
            </a:r>
          </a:p>
          <a:p>
            <a:pPr>
              <a:defRPr/>
            </a:pPr>
            <a:endParaRPr lang="en-US" dirty="0"/>
          </a:p>
          <a:p>
            <a:pPr>
              <a:defRPr/>
            </a:pPr>
            <a:r>
              <a:rPr lang="en-US" dirty="0"/>
              <a:t>The Message Information Model (MIM) defines the content and structure of the message, and the Message Object Diagram (MOD) defines the objects contained in the message.</a:t>
            </a:r>
          </a:p>
          <a:p>
            <a:pPr>
              <a:defRPr/>
            </a:pPr>
            <a:endParaRPr lang="en-US" dirty="0"/>
          </a:p>
          <a:p>
            <a:pPr>
              <a:defRPr/>
            </a:pPr>
            <a:r>
              <a:rPr lang="en-US" dirty="0"/>
              <a:t>The HDF and the use of these components to create v3 messages will be discussed in the following slides.</a:t>
            </a:r>
          </a:p>
          <a:p>
            <a:pPr>
              <a:defRPr/>
            </a:pPr>
            <a:endParaRPr lang="en-US" dirty="0"/>
          </a:p>
          <a:p>
            <a:pPr>
              <a:defRPr/>
            </a:pPr>
            <a:r>
              <a:rPr lang="en-US" dirty="0"/>
              <a:t>The Hierarchical Message Description (HMD) lays out the message in a hierarchically structured fashion.  Finally, the Common Message Element Types (CMETs) are the data structures that provide compound and complex structures.</a:t>
            </a:r>
          </a:p>
          <a:p>
            <a:pPr>
              <a:defRPr/>
            </a:pPr>
            <a:endParaRPr lang="en-US" dirty="0"/>
          </a:p>
        </p:txBody>
      </p:sp>
      <p:sp>
        <p:nvSpPr>
          <p:cNvPr id="686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86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9761493-017B-42B1-86F9-3C6E2972A98E}" type="slidenum">
              <a:rPr lang="en-US" altLang="en-US"/>
              <a:pPr eaLnBrk="1" hangingPunct="1"/>
              <a:t>15</a:t>
            </a:fld>
            <a:endParaRPr lang="en-US" altLang="en-US"/>
          </a:p>
        </p:txBody>
      </p:sp>
    </p:spTree>
    <p:extLst>
      <p:ext uri="{BB962C8B-B14F-4D97-AF65-F5344CB8AC3E}">
        <p14:creationId xmlns:p14="http://schemas.microsoft.com/office/powerpoint/2010/main" val="15165535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We discussed CMETs in a previous lecture.  Basically, CMETs are data structures that define higher level data elements that include a structure.  An example is an address that contains street or PO Box, city, state or province, country, and zip code.  Shared messages include reusable message segments as do clinical statements.</a:t>
            </a:r>
          </a:p>
          <a:p>
            <a:endParaRPr lang="en-US" altLang="en-US"/>
          </a:p>
        </p:txBody>
      </p:sp>
      <p:sp>
        <p:nvSpPr>
          <p:cNvPr id="696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96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7FEE018-03DB-4152-83B2-EC269114EF71}" type="slidenum">
              <a:rPr lang="en-US" altLang="en-US"/>
              <a:pPr eaLnBrk="1" hangingPunct="1"/>
              <a:t>16</a:t>
            </a:fld>
            <a:endParaRPr lang="en-US" altLang="en-US"/>
          </a:p>
        </p:txBody>
      </p:sp>
    </p:spTree>
    <p:extLst>
      <p:ext uri="{BB962C8B-B14F-4D97-AF65-F5344CB8AC3E}">
        <p14:creationId xmlns:p14="http://schemas.microsoft.com/office/powerpoint/2010/main" val="20595958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a:bodyPr>
          <a:lstStyle/>
          <a:p>
            <a:pPr>
              <a:spcBef>
                <a:spcPts val="0"/>
              </a:spcBef>
              <a:defRPr/>
            </a:pPr>
            <a:r>
              <a:rPr lang="en-US" dirty="0"/>
              <a:t>v3 standards include standards for administrative management:</a:t>
            </a:r>
          </a:p>
          <a:p>
            <a:pPr>
              <a:spcBef>
                <a:spcPts val="0"/>
              </a:spcBef>
              <a:defRPr/>
            </a:pPr>
            <a:endParaRPr lang="en-US" dirty="0"/>
          </a:p>
          <a:p>
            <a:pPr lvl="1" eaLnBrk="1" hangingPunct="1">
              <a:spcBef>
                <a:spcPts val="0"/>
              </a:spcBef>
              <a:buFontTx/>
              <a:buChar char="•"/>
              <a:defRPr/>
            </a:pPr>
            <a:r>
              <a:rPr lang="en-US" dirty="0"/>
              <a:t> Accounting and billing,</a:t>
            </a:r>
          </a:p>
          <a:p>
            <a:pPr lvl="1" eaLnBrk="1" hangingPunct="1">
              <a:spcBef>
                <a:spcPts val="0"/>
              </a:spcBef>
              <a:buFontTx/>
              <a:buChar char="•"/>
              <a:defRPr/>
            </a:pPr>
            <a:r>
              <a:rPr lang="en-US" dirty="0"/>
              <a:t> Claims and reimbursement,</a:t>
            </a:r>
          </a:p>
          <a:p>
            <a:pPr lvl="1" eaLnBrk="1" hangingPunct="1">
              <a:spcBef>
                <a:spcPts val="0"/>
              </a:spcBef>
              <a:buFontTx/>
              <a:buChar char="•"/>
              <a:defRPr/>
            </a:pPr>
            <a:r>
              <a:rPr lang="en-US" dirty="0"/>
              <a:t> Patient Administration,</a:t>
            </a:r>
          </a:p>
          <a:p>
            <a:pPr lvl="1" eaLnBrk="1" hangingPunct="1">
              <a:spcBef>
                <a:spcPts val="0"/>
              </a:spcBef>
              <a:buFontTx/>
              <a:buChar char="•"/>
              <a:defRPr/>
            </a:pPr>
            <a:r>
              <a:rPr lang="en-US" dirty="0"/>
              <a:t> Personnel Management, and</a:t>
            </a:r>
          </a:p>
          <a:p>
            <a:pPr lvl="1" eaLnBrk="1" hangingPunct="1">
              <a:spcBef>
                <a:spcPts val="0"/>
              </a:spcBef>
              <a:buFontTx/>
              <a:buChar char="•"/>
              <a:defRPr/>
            </a:pPr>
            <a:r>
              <a:rPr lang="en-US" dirty="0"/>
              <a:t> Scheduling.</a:t>
            </a:r>
          </a:p>
          <a:p>
            <a:pPr lvl="1" eaLnBrk="1" hangingPunct="1">
              <a:defRPr/>
            </a:pPr>
            <a:endParaRPr lang="en-US" dirty="0"/>
          </a:p>
          <a:p>
            <a:pPr marL="0" lvl="1" eaLnBrk="1" hangingPunct="1">
              <a:spcBef>
                <a:spcPts val="0"/>
              </a:spcBef>
              <a:defRPr/>
            </a:pPr>
            <a:r>
              <a:rPr lang="en-US" dirty="0"/>
              <a:t>Note that these domains are similar to what is available in v2 messages.</a:t>
            </a:r>
          </a:p>
        </p:txBody>
      </p:sp>
      <p:sp>
        <p:nvSpPr>
          <p:cNvPr id="706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706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19BBBC7-C5E1-41C1-94F7-FE6BFA81D464}" type="slidenum">
              <a:rPr lang="en-US" altLang="en-US"/>
              <a:pPr eaLnBrk="1" hangingPunct="1"/>
              <a:t>17</a:t>
            </a:fld>
            <a:endParaRPr lang="en-US" altLang="en-US"/>
          </a:p>
        </p:txBody>
      </p:sp>
    </p:spTree>
    <p:extLst>
      <p:ext uri="{BB962C8B-B14F-4D97-AF65-F5344CB8AC3E}">
        <p14:creationId xmlns:p14="http://schemas.microsoft.com/office/powerpoint/2010/main" val="17741857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This slide shows the Infrastructure or Messaging domains:</a:t>
            </a:r>
          </a:p>
          <a:p>
            <a:endParaRPr lang="en-US" altLang="en-US" dirty="0"/>
          </a:p>
          <a:p>
            <a:pPr marL="171450" lvl="0" indent="-171450" eaLnBrk="1" hangingPunct="1">
              <a:buFont typeface="Arial" panose="020B0604020202020204" pitchFamily="34" charset="0"/>
              <a:buChar char="•"/>
            </a:pPr>
            <a:r>
              <a:rPr lang="en-US" altLang="en-US" dirty="0" smtClean="0"/>
              <a:t>Transmission</a:t>
            </a:r>
            <a:r>
              <a:rPr lang="en-US" altLang="en-US" dirty="0"/>
              <a:t>,</a:t>
            </a:r>
          </a:p>
          <a:p>
            <a:pPr marL="171450" lvl="0" indent="-171450" eaLnBrk="1" hangingPunct="1">
              <a:buFont typeface="Arial" panose="020B0604020202020204" pitchFamily="34" charset="0"/>
              <a:buChar char="•"/>
            </a:pPr>
            <a:r>
              <a:rPr lang="en-US" altLang="en-US" dirty="0" smtClean="0"/>
              <a:t>Message </a:t>
            </a:r>
            <a:r>
              <a:rPr lang="en-US" altLang="en-US" dirty="0"/>
              <a:t>Control,</a:t>
            </a:r>
          </a:p>
          <a:p>
            <a:pPr marL="171450" lvl="0" indent="-171450" eaLnBrk="1" hangingPunct="1">
              <a:buFont typeface="Arial" panose="020B0604020202020204" pitchFamily="34" charset="0"/>
              <a:buChar char="•"/>
            </a:pPr>
            <a:r>
              <a:rPr lang="en-US" altLang="en-US" dirty="0" smtClean="0"/>
              <a:t>Query</a:t>
            </a:r>
            <a:r>
              <a:rPr lang="en-US" altLang="en-US" dirty="0"/>
              <a:t>, and</a:t>
            </a:r>
          </a:p>
          <a:p>
            <a:pPr marL="171450" lvl="0" indent="-171450" eaLnBrk="1" hangingPunct="1">
              <a:buFont typeface="Arial" panose="020B0604020202020204" pitchFamily="34" charset="0"/>
              <a:buChar char="•"/>
            </a:pPr>
            <a:r>
              <a:rPr lang="en-US" altLang="en-US" dirty="0" smtClean="0"/>
              <a:t>Master </a:t>
            </a:r>
            <a:r>
              <a:rPr lang="en-US" altLang="en-US" dirty="0"/>
              <a:t>File or Registry.</a:t>
            </a:r>
          </a:p>
          <a:p>
            <a:endParaRPr lang="en-US" altLang="en-US" dirty="0"/>
          </a:p>
        </p:txBody>
      </p:sp>
      <p:sp>
        <p:nvSpPr>
          <p:cNvPr id="716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716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392A244-C69D-4C4C-9751-3C23E5F0111C}" type="slidenum">
              <a:rPr lang="en-US" altLang="en-US"/>
              <a:pPr eaLnBrk="1" hangingPunct="1"/>
              <a:t>18</a:t>
            </a:fld>
            <a:endParaRPr lang="en-US" altLang="en-US"/>
          </a:p>
        </p:txBody>
      </p:sp>
    </p:spTree>
    <p:extLst>
      <p:ext uri="{BB962C8B-B14F-4D97-AF65-F5344CB8AC3E}">
        <p14:creationId xmlns:p14="http://schemas.microsoft.com/office/powerpoint/2010/main" val="13360681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77500" lnSpcReduction="20000"/>
          </a:bodyPr>
          <a:lstStyle/>
          <a:p>
            <a:pPr>
              <a:defRPr/>
            </a:pPr>
            <a:r>
              <a:rPr lang="en-US" dirty="0"/>
              <a:t>The additional areas defined by v3 messaging include the following:</a:t>
            </a:r>
          </a:p>
          <a:p>
            <a:pPr>
              <a:defRPr/>
            </a:pPr>
            <a:endParaRPr lang="en-US" dirty="0"/>
          </a:p>
          <a:p>
            <a:pPr>
              <a:defRPr/>
            </a:pPr>
            <a:r>
              <a:rPr lang="en-US" dirty="0"/>
              <a:t>Note the starred items are draft standards for trial use.</a:t>
            </a:r>
          </a:p>
          <a:p>
            <a:pPr>
              <a:defRPr/>
            </a:pPr>
            <a:endParaRPr lang="en-US" dirty="0"/>
          </a:p>
          <a:p>
            <a:pPr marL="228600" indent="-228600" eaLnBrk="1" hangingPunct="1">
              <a:buFont typeface="+mj-lt"/>
              <a:buAutoNum type="arabicPeriod"/>
              <a:defRPr/>
            </a:pPr>
            <a:r>
              <a:rPr lang="en-US" dirty="0" smtClean="0"/>
              <a:t>*</a:t>
            </a:r>
            <a:r>
              <a:rPr lang="en-US" dirty="0"/>
              <a:t>Blood, Tissue and Organ DSTU,</a:t>
            </a:r>
          </a:p>
          <a:p>
            <a:pPr marL="228600" indent="-228600" eaLnBrk="1" hangingPunct="1">
              <a:buFont typeface="+mj-lt"/>
              <a:buAutoNum type="arabicPeriod"/>
              <a:defRPr/>
            </a:pPr>
            <a:r>
              <a:rPr lang="en-US" dirty="0" smtClean="0"/>
              <a:t>*</a:t>
            </a:r>
            <a:r>
              <a:rPr lang="en-US" dirty="0"/>
              <a:t>Care Provision  DSTU,</a:t>
            </a:r>
          </a:p>
          <a:p>
            <a:pPr marL="228600" indent="-228600" eaLnBrk="1" hangingPunct="1">
              <a:buFont typeface="+mj-lt"/>
              <a:buAutoNum type="arabicPeriod"/>
              <a:defRPr/>
            </a:pPr>
            <a:r>
              <a:rPr lang="en-US" dirty="0" smtClean="0"/>
              <a:t>Cardiology </a:t>
            </a:r>
            <a:r>
              <a:rPr lang="en-US" dirty="0"/>
              <a:t>DAM,</a:t>
            </a:r>
          </a:p>
          <a:p>
            <a:pPr marL="228600" indent="-228600" eaLnBrk="1" hangingPunct="1">
              <a:buFont typeface="+mj-lt"/>
              <a:buAutoNum type="arabicPeriod"/>
              <a:defRPr/>
            </a:pPr>
            <a:r>
              <a:rPr lang="en-US" dirty="0" smtClean="0"/>
              <a:t>Clinical </a:t>
            </a:r>
            <a:r>
              <a:rPr lang="en-US" dirty="0"/>
              <a:t>Decision Support,</a:t>
            </a:r>
          </a:p>
          <a:p>
            <a:pPr marL="228600" indent="-228600" eaLnBrk="1" hangingPunct="1">
              <a:buFont typeface="+mj-lt"/>
              <a:buAutoNum type="arabicPeriod"/>
              <a:defRPr/>
            </a:pPr>
            <a:r>
              <a:rPr lang="en-US" dirty="0" smtClean="0"/>
              <a:t>Clinical </a:t>
            </a:r>
            <a:r>
              <a:rPr lang="en-US" dirty="0"/>
              <a:t>Document  DSTU,</a:t>
            </a:r>
          </a:p>
          <a:p>
            <a:pPr marL="228600" indent="-228600" eaLnBrk="1" hangingPunct="1">
              <a:buFont typeface="+mj-lt"/>
              <a:buAutoNum type="arabicPeriod"/>
              <a:defRPr/>
            </a:pPr>
            <a:r>
              <a:rPr lang="en-US" dirty="0" smtClean="0"/>
              <a:t>*</a:t>
            </a:r>
            <a:r>
              <a:rPr lang="en-US" dirty="0"/>
              <a:t>Immunization  DSTU,</a:t>
            </a:r>
          </a:p>
          <a:p>
            <a:pPr marL="228600" indent="-228600" eaLnBrk="1" hangingPunct="1">
              <a:buFont typeface="+mj-lt"/>
              <a:buAutoNum type="arabicPeriod"/>
              <a:defRPr/>
            </a:pPr>
            <a:r>
              <a:rPr lang="en-US" dirty="0" smtClean="0"/>
              <a:t>Laboratory</a:t>
            </a:r>
            <a:r>
              <a:rPr lang="en-US" dirty="0"/>
              <a:t>,</a:t>
            </a:r>
          </a:p>
          <a:p>
            <a:pPr marL="228600" indent="-228600" eaLnBrk="1" hangingPunct="1">
              <a:buFont typeface="+mj-lt"/>
              <a:buAutoNum type="arabicPeriod"/>
              <a:defRPr/>
            </a:pPr>
            <a:r>
              <a:rPr lang="en-US" dirty="0" smtClean="0"/>
              <a:t>Materials </a:t>
            </a:r>
            <a:r>
              <a:rPr lang="en-US" dirty="0"/>
              <a:t>Management,</a:t>
            </a:r>
          </a:p>
          <a:p>
            <a:pPr marL="228600" indent="-228600" eaLnBrk="1" hangingPunct="1">
              <a:buFont typeface="+mj-lt"/>
              <a:buAutoNum type="arabicPeriod"/>
              <a:defRPr/>
            </a:pPr>
            <a:r>
              <a:rPr lang="en-US" dirty="0" smtClean="0"/>
              <a:t>*</a:t>
            </a:r>
            <a:r>
              <a:rPr lang="en-US" dirty="0"/>
              <a:t>Medical Records  DSTU,</a:t>
            </a:r>
          </a:p>
          <a:p>
            <a:pPr marL="228600" indent="-228600" eaLnBrk="1" hangingPunct="1">
              <a:buFont typeface="+mj-lt"/>
              <a:buAutoNum type="arabicPeriod"/>
              <a:defRPr/>
            </a:pPr>
            <a:r>
              <a:rPr lang="en-US" dirty="0" smtClean="0"/>
              <a:t>*</a:t>
            </a:r>
            <a:r>
              <a:rPr lang="en-US" dirty="0"/>
              <a:t>Medication  DSTU,</a:t>
            </a:r>
          </a:p>
          <a:p>
            <a:pPr marL="228600" indent="-228600" eaLnBrk="1" hangingPunct="1">
              <a:buFont typeface="+mj-lt"/>
              <a:buAutoNum type="arabicPeriod"/>
              <a:defRPr/>
            </a:pPr>
            <a:r>
              <a:rPr lang="en-US" dirty="0" smtClean="0"/>
              <a:t>Observations</a:t>
            </a:r>
            <a:r>
              <a:rPr lang="en-US" dirty="0"/>
              <a:t>,</a:t>
            </a:r>
          </a:p>
          <a:p>
            <a:pPr marL="228600" indent="-228600" eaLnBrk="1" hangingPunct="1">
              <a:buFont typeface="+mj-lt"/>
              <a:buAutoNum type="arabicPeriod"/>
              <a:defRPr/>
            </a:pPr>
            <a:r>
              <a:rPr lang="en-US" dirty="0" smtClean="0"/>
              <a:t>Orders</a:t>
            </a:r>
            <a:r>
              <a:rPr lang="en-US" dirty="0"/>
              <a:t>,</a:t>
            </a:r>
          </a:p>
          <a:p>
            <a:pPr marL="228600" indent="-228600" eaLnBrk="1" hangingPunct="1">
              <a:buFont typeface="+mj-lt"/>
              <a:buAutoNum type="arabicPeriod"/>
              <a:defRPr/>
            </a:pPr>
            <a:r>
              <a:rPr lang="en-US" dirty="0" smtClean="0"/>
              <a:t>*</a:t>
            </a:r>
            <a:r>
              <a:rPr lang="en-US" dirty="0"/>
              <a:t>Pharmacy  DSTU,</a:t>
            </a:r>
          </a:p>
          <a:p>
            <a:pPr marL="228600" indent="-228600" eaLnBrk="1" hangingPunct="1">
              <a:buFont typeface="+mj-lt"/>
              <a:buAutoNum type="arabicPeriod"/>
              <a:defRPr/>
            </a:pPr>
            <a:r>
              <a:rPr lang="en-US" dirty="0" smtClean="0"/>
              <a:t>Public </a:t>
            </a:r>
            <a:r>
              <a:rPr lang="en-US" dirty="0"/>
              <a:t>Health Reporting,</a:t>
            </a:r>
          </a:p>
          <a:p>
            <a:pPr marL="228600" indent="-228600" eaLnBrk="1" hangingPunct="1">
              <a:buFont typeface="+mj-lt"/>
              <a:buAutoNum type="arabicPeriod"/>
              <a:defRPr/>
            </a:pPr>
            <a:r>
              <a:rPr lang="en-US" dirty="0" smtClean="0"/>
              <a:t>Regulated </a:t>
            </a:r>
            <a:r>
              <a:rPr lang="en-US" dirty="0"/>
              <a:t>Products,</a:t>
            </a:r>
          </a:p>
          <a:p>
            <a:pPr marL="228600" indent="-228600" eaLnBrk="1" hangingPunct="1">
              <a:buFont typeface="+mj-lt"/>
              <a:buAutoNum type="arabicPeriod"/>
              <a:defRPr/>
            </a:pPr>
            <a:r>
              <a:rPr lang="en-US" dirty="0" smtClean="0"/>
              <a:t>Regulated </a:t>
            </a:r>
            <a:r>
              <a:rPr lang="en-US" dirty="0"/>
              <a:t>Studies,</a:t>
            </a:r>
          </a:p>
          <a:p>
            <a:pPr marL="228600" indent="-228600" eaLnBrk="1" hangingPunct="1">
              <a:buFont typeface="+mj-lt"/>
              <a:buAutoNum type="arabicPeriod"/>
              <a:defRPr/>
            </a:pPr>
            <a:r>
              <a:rPr lang="en-US" dirty="0" smtClean="0"/>
              <a:t>Specimen</a:t>
            </a:r>
            <a:r>
              <a:rPr lang="en-US" dirty="0"/>
              <a:t>, and</a:t>
            </a:r>
          </a:p>
          <a:p>
            <a:pPr marL="228600" indent="-228600" eaLnBrk="1" hangingPunct="1">
              <a:buFont typeface="+mj-lt"/>
              <a:buAutoNum type="arabicPeriod"/>
              <a:defRPr/>
            </a:pPr>
            <a:r>
              <a:rPr lang="en-US" dirty="0" smtClean="0"/>
              <a:t>Therapeutic </a:t>
            </a:r>
            <a:r>
              <a:rPr lang="en-US" dirty="0"/>
              <a:t>Devices</a:t>
            </a:r>
            <a:r>
              <a:rPr lang="en-US" dirty="0" smtClean="0"/>
              <a:t>.</a:t>
            </a:r>
            <a:endParaRPr lang="en-US" dirty="0"/>
          </a:p>
        </p:txBody>
      </p:sp>
      <p:sp>
        <p:nvSpPr>
          <p:cNvPr id="727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727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2AA2AB3-7BF8-4C85-A5F3-E20F9FAB8B27}" type="slidenum">
              <a:rPr lang="en-US" altLang="en-US"/>
              <a:pPr eaLnBrk="1" hangingPunct="1"/>
              <a:t>19</a:t>
            </a:fld>
            <a:endParaRPr lang="en-US" altLang="en-US"/>
          </a:p>
        </p:txBody>
      </p:sp>
    </p:spTree>
    <p:extLst>
      <p:ext uri="{BB962C8B-B14F-4D97-AF65-F5344CB8AC3E}">
        <p14:creationId xmlns:p14="http://schemas.microsoft.com/office/powerpoint/2010/main" val="3082484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spcBef>
                <a:spcPct val="0"/>
              </a:spcBef>
              <a:defRPr/>
            </a:pPr>
            <a:r>
              <a:rPr lang="en-US" dirty="0"/>
              <a:t>The Objectives for this unit, </a:t>
            </a:r>
            <a:r>
              <a:rPr lang="en-US" b="1" dirty="0"/>
              <a:t>Health Data Interchange Standards</a:t>
            </a:r>
            <a:r>
              <a:rPr lang="en-US" dirty="0"/>
              <a:t>, are to:</a:t>
            </a:r>
          </a:p>
          <a:p>
            <a:pPr eaLnBrk="1" hangingPunct="1">
              <a:spcBef>
                <a:spcPct val="0"/>
              </a:spcBef>
              <a:defRPr/>
            </a:pPr>
            <a:endParaRPr lang="en-US" dirty="0"/>
          </a:p>
          <a:p>
            <a:pPr marL="173250" indent="-173250" eaLnBrk="1" hangingPunct="1">
              <a:spcBef>
                <a:spcPct val="0"/>
              </a:spcBef>
              <a:buFont typeface="Arial" pitchFamily="34" charset="0"/>
              <a:buChar char="•"/>
              <a:defRPr/>
            </a:pPr>
            <a:r>
              <a:rPr lang="en-US" dirty="0"/>
              <a:t>Understand HL7 v3.0 messaging </a:t>
            </a:r>
            <a:r>
              <a:rPr lang="en-US" dirty="0" smtClean="0"/>
              <a:t>standards,</a:t>
            </a:r>
            <a:endParaRPr lang="en-US" dirty="0"/>
          </a:p>
          <a:p>
            <a:pPr marL="173250" indent="-173250" eaLnBrk="1" hangingPunct="1">
              <a:spcBef>
                <a:spcPct val="0"/>
              </a:spcBef>
              <a:buFont typeface="Arial" pitchFamily="34" charset="0"/>
              <a:buChar char="•"/>
              <a:defRPr/>
            </a:pPr>
            <a:r>
              <a:rPr lang="en-US" dirty="0"/>
              <a:t>Learn about the HL7 v3 Reference Information Model (RIM</a:t>
            </a:r>
            <a:r>
              <a:rPr lang="en-US" dirty="0" smtClean="0"/>
              <a:t>),</a:t>
            </a:r>
            <a:endParaRPr lang="en-US" dirty="0"/>
          </a:p>
          <a:p>
            <a:pPr marL="173250" indent="-173250" eaLnBrk="1" hangingPunct="1">
              <a:spcBef>
                <a:spcPct val="0"/>
              </a:spcBef>
              <a:buFont typeface="Arial" pitchFamily="34" charset="0"/>
              <a:buChar char="•"/>
              <a:defRPr/>
            </a:pPr>
            <a:r>
              <a:rPr lang="en-US" dirty="0"/>
              <a:t>Understand what is different about HL7 v3 compared to </a:t>
            </a:r>
            <a:r>
              <a:rPr lang="en-US" dirty="0" smtClean="0"/>
              <a:t>v2.n, and</a:t>
            </a:r>
            <a:endParaRPr lang="en-US" dirty="0"/>
          </a:p>
          <a:p>
            <a:pPr marL="173250" indent="-173250" eaLnBrk="1" hangingPunct="1">
              <a:spcBef>
                <a:spcPct val="0"/>
              </a:spcBef>
              <a:buFont typeface="Arial" pitchFamily="34" charset="0"/>
              <a:buChar char="•"/>
              <a:defRPr/>
            </a:pPr>
            <a:r>
              <a:rPr lang="en-US" dirty="0"/>
              <a:t>Understand the HL7 v3 </a:t>
            </a:r>
            <a:r>
              <a:rPr lang="en-US" dirty="0" smtClean="0"/>
              <a:t>domains.</a:t>
            </a:r>
            <a:endParaRPr lang="en-US" dirty="0"/>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solidFill>
                <a:srgbClr val="000000"/>
              </a:solidFill>
            </a:endParaRPr>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D9D2CA4-4F42-438D-9E2F-4DC8B41982E8}" type="slidenum">
              <a:rPr lang="en-US" altLang="en-US">
                <a:solidFill>
                  <a:srgbClr val="000000"/>
                </a:solidFill>
              </a:rPr>
              <a:pPr eaLnBrk="1" hangingPunct="1"/>
              <a:t>2</a:t>
            </a:fld>
            <a:endParaRPr lang="en-US" altLang="en-US">
              <a:solidFill>
                <a:srgbClr val="000000"/>
              </a:solidFill>
            </a:endParaRPr>
          </a:p>
        </p:txBody>
      </p:sp>
    </p:spTree>
    <p:extLst>
      <p:ext uri="{BB962C8B-B14F-4D97-AF65-F5344CB8AC3E}">
        <p14:creationId xmlns:p14="http://schemas.microsoft.com/office/powerpoint/2010/main" val="37124393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The next series of slides show the process or methodology by which HL7 messages are created.  These slides are important to you only in understanding what goes behind the messages.  The parts of the process will be useful to you in understanding the role of use-cases, actors, events, trigger events, interactions, the RIM, models and message creation.</a:t>
            </a:r>
          </a:p>
          <a:p>
            <a:pPr>
              <a:spcBef>
                <a:spcPct val="0"/>
              </a:spcBef>
            </a:pPr>
            <a:endParaRPr lang="en-US" altLang="en-US"/>
          </a:p>
          <a:p>
            <a:pPr>
              <a:spcBef>
                <a:spcPct val="0"/>
              </a:spcBef>
            </a:pPr>
            <a:r>
              <a:rPr lang="en-US" altLang="en-US"/>
              <a:t>The methodology includes an analysis phase which includes use-case modeling and information modeling, and a design phase which includes interaction modeling and message design. We start with defining the requirements, using use-cases to define actors and events. The use-case model develops the scope, and the use-cases identify actors and events. The use-cases become the storybook examples. From a storyboard, the actors, places, and other things are identified – the references -  and provide input into the interactions. </a:t>
            </a:r>
          </a:p>
          <a:p>
            <a:pPr>
              <a:spcBef>
                <a:spcPct val="0"/>
              </a:spcBef>
            </a:pPr>
            <a:endParaRPr lang="en-US" altLang="en-US"/>
          </a:p>
          <a:p>
            <a:pPr>
              <a:spcBef>
                <a:spcPct val="0"/>
              </a:spcBef>
            </a:pPr>
            <a:r>
              <a:rPr lang="en-US" altLang="en-US"/>
              <a:t>The domain analysis uses the RIM to create class and state diagrams. The information model draws the initial content from the RIM and models new concepts.  </a:t>
            </a:r>
          </a:p>
          <a:p>
            <a:pPr>
              <a:spcBef>
                <a:spcPct val="0"/>
              </a:spcBef>
            </a:pPr>
            <a:endParaRPr lang="en-US" altLang="en-US"/>
          </a:p>
          <a:p>
            <a:pPr>
              <a:spcBef>
                <a:spcPct val="0"/>
              </a:spcBef>
            </a:pPr>
            <a:r>
              <a:rPr lang="en-US" altLang="en-US"/>
              <a:t>The interaction model defines triggers, application roles, and interactions and creates conformance claims.</a:t>
            </a:r>
          </a:p>
          <a:p>
            <a:pPr>
              <a:spcBef>
                <a:spcPct val="0"/>
              </a:spcBef>
            </a:pPr>
            <a:endParaRPr lang="en-US" altLang="en-US"/>
          </a:p>
          <a:p>
            <a:pPr>
              <a:spcBef>
                <a:spcPct val="0"/>
              </a:spcBef>
            </a:pPr>
            <a:r>
              <a:rPr lang="en-US" altLang="en-US"/>
              <a:t>The message design includes the DMIM, RMIM, and the MIM.  From this message design, the Message Object Diagram is defined – the content that is exchanged.</a:t>
            </a:r>
          </a:p>
          <a:p>
            <a:pPr>
              <a:spcBef>
                <a:spcPct val="0"/>
              </a:spcBef>
            </a:pPr>
            <a:endParaRPr lang="en-US" altLang="en-US"/>
          </a:p>
          <a:p>
            <a:pPr>
              <a:spcBef>
                <a:spcPct val="0"/>
              </a:spcBef>
            </a:pPr>
            <a:r>
              <a:rPr lang="en-US" altLang="en-US"/>
              <a:t>The products of this process are kept in the Reference Model Repository.</a:t>
            </a:r>
          </a:p>
          <a:p>
            <a:endParaRPr lang="en-US" altLang="en-US"/>
          </a:p>
        </p:txBody>
      </p:sp>
      <p:sp>
        <p:nvSpPr>
          <p:cNvPr id="737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737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A7F5D85-5E53-41E0-B664-C2AF43557FC2}" type="slidenum">
              <a:rPr lang="en-US" altLang="en-US"/>
              <a:pPr eaLnBrk="1" hangingPunct="1"/>
              <a:t>20</a:t>
            </a:fld>
            <a:endParaRPr lang="en-US" altLang="en-US"/>
          </a:p>
        </p:txBody>
      </p:sp>
    </p:spTree>
    <p:extLst>
      <p:ext uri="{BB962C8B-B14F-4D97-AF65-F5344CB8AC3E}">
        <p14:creationId xmlns:p14="http://schemas.microsoft.com/office/powerpoint/2010/main" val="8449297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The slide shows another view of the total process for creating an abstract message and the links or relationships among the many processes.</a:t>
            </a:r>
          </a:p>
          <a:p>
            <a:endParaRPr lang="en-US" altLang="en-US"/>
          </a:p>
          <a:p>
            <a:r>
              <a:rPr lang="en-US" altLang="en-US"/>
              <a:t>The use case model is used to create a Domain Information Model (DIM) based on the generic RIM.  From the DIM constrained by the RIM, a Message Information Model (MIM) is created.  From the use-case, the interaction model is derived and the use-case, interaction model and the MIM creates the Refined Message Information Model (RMIM).  An example of an RMIM is shown on the next slide. The RMIM includes details of the domain specific message expanding the specifics and constraints and relationships.  Finally, the Hierarchical Message Description is created using CMETS.  </a:t>
            </a:r>
          </a:p>
          <a:p>
            <a:endParaRPr lang="en-US" altLang="en-US"/>
          </a:p>
          <a:p>
            <a:endParaRPr lang="en-US" altLang="en-US"/>
          </a:p>
        </p:txBody>
      </p:sp>
      <p:sp>
        <p:nvSpPr>
          <p:cNvPr id="747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747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5AE8516-B05D-40DA-BC34-47F2DFEA6E2B}" type="slidenum">
              <a:rPr lang="en-US" altLang="en-US"/>
              <a:pPr eaLnBrk="1" hangingPunct="1"/>
              <a:t>21</a:t>
            </a:fld>
            <a:endParaRPr lang="en-US" altLang="en-US"/>
          </a:p>
        </p:txBody>
      </p:sp>
    </p:spTree>
    <p:extLst>
      <p:ext uri="{BB962C8B-B14F-4D97-AF65-F5344CB8AC3E}">
        <p14:creationId xmlns:p14="http://schemas.microsoft.com/office/powerpoint/2010/main" val="19912585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a:bodyPr>
          <a:lstStyle/>
          <a:p>
            <a:pPr>
              <a:defRPr/>
            </a:pPr>
            <a:r>
              <a:rPr lang="en-US" dirty="0"/>
              <a:t>This slide shows an example of RMIM for an observation order.  Please examine this document carefully.  At first glance, it may seem complex but I think you will find that it is easy to read and is a clear representation of content and relationship.</a:t>
            </a:r>
          </a:p>
          <a:p>
            <a:pPr>
              <a:defRPr/>
            </a:pPr>
            <a:endParaRPr lang="en-US" dirty="0"/>
          </a:p>
          <a:p>
            <a:pPr>
              <a:defRPr/>
            </a:pPr>
            <a:r>
              <a:rPr lang="en-US" dirty="0"/>
              <a:t>The RMIM is an information structure that represents the requirements for a set of messages. A constrained subset of the RIM may contain additional classes that are cloned from RIM classes. The RMIM contains those classes  -- attributes, associations, and data types -- that are needed to support one or more HMDs. A single message can be shown as a particular pathway through the classes within an RMIM. </a:t>
            </a:r>
          </a:p>
          <a:p>
            <a:pPr>
              <a:defRPr/>
            </a:pPr>
            <a:endParaRPr lang="en-US" dirty="0"/>
          </a:p>
          <a:p>
            <a:pPr>
              <a:defRPr/>
            </a:pPr>
            <a:r>
              <a:rPr lang="en-US" dirty="0"/>
              <a:t>In this example, the author is the physician who orders the test; the performer is the laboratory; the subject is the specimen; and the record target is the patient.  CMETs are used to define the data structures of the physician, performer, specimen, and patient.  The RMIM defines all of the components and their characteristics for creating the data.</a:t>
            </a:r>
          </a:p>
          <a:p>
            <a:pPr>
              <a:defRPr/>
            </a:pPr>
            <a:endParaRPr lang="en-US" dirty="0"/>
          </a:p>
          <a:p>
            <a:pPr>
              <a:defRPr/>
            </a:pPr>
            <a:r>
              <a:rPr lang="en-US" dirty="0"/>
              <a:t>The attributes of the RIM components are included.  For the observation order, the attributes include the class code, the mood code, id, and other context specific data.</a:t>
            </a:r>
          </a:p>
          <a:p>
            <a:pPr>
              <a:defRPr/>
            </a:pPr>
            <a:endParaRPr lang="en-US" dirty="0"/>
          </a:p>
          <a:p>
            <a:pPr>
              <a:defRPr/>
            </a:pPr>
            <a:r>
              <a:rPr lang="en-US" dirty="0"/>
              <a:t>The attributes of the components are obtained from the RIM.  Again, note the color coding identifying entities, roles, and acts. These colors match the colors used in the documentation of the HL7 RIM.</a:t>
            </a:r>
          </a:p>
          <a:p>
            <a:pPr>
              <a:defRPr/>
            </a:pPr>
            <a:endParaRPr lang="en-US" dirty="0"/>
          </a:p>
          <a:p>
            <a:pPr>
              <a:defRPr/>
            </a:pPr>
            <a:endParaRPr lang="en-US" dirty="0"/>
          </a:p>
        </p:txBody>
      </p:sp>
      <p:sp>
        <p:nvSpPr>
          <p:cNvPr id="757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757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7F5F575-DBA4-4B80-B921-AA73F46E7C11}" type="slidenum">
              <a:rPr lang="en-US" altLang="en-US"/>
              <a:pPr eaLnBrk="1" hangingPunct="1"/>
              <a:t>22</a:t>
            </a:fld>
            <a:endParaRPr lang="en-US" altLang="en-US"/>
          </a:p>
        </p:txBody>
      </p:sp>
    </p:spTree>
    <p:extLst>
      <p:ext uri="{BB962C8B-B14F-4D97-AF65-F5344CB8AC3E}">
        <p14:creationId xmlns:p14="http://schemas.microsoft.com/office/powerpoint/2010/main" val="19112103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a:bodyPr>
          <a:lstStyle/>
          <a:p>
            <a:pPr>
              <a:defRPr/>
            </a:pPr>
            <a:r>
              <a:rPr lang="en-US" dirty="0"/>
              <a:t>This slide shows part of a v3 message related to an RIM ballot.  </a:t>
            </a:r>
          </a:p>
          <a:p>
            <a:pPr>
              <a:defRPr/>
            </a:pPr>
            <a:endParaRPr lang="en-US" dirty="0"/>
          </a:p>
          <a:p>
            <a:pPr>
              <a:defRPr/>
            </a:pPr>
            <a:r>
              <a:rPr lang="en-US" dirty="0"/>
              <a:t>Note the XML structures shown on this slide.</a:t>
            </a:r>
          </a:p>
          <a:p>
            <a:pPr>
              <a:buFont typeface="Arial" charset="0"/>
              <a:buNone/>
              <a:defRPr/>
            </a:pPr>
            <a:r>
              <a:rPr lang="en-US" dirty="0"/>
              <a:t>	</a:t>
            </a:r>
          </a:p>
        </p:txBody>
      </p:sp>
      <p:sp>
        <p:nvSpPr>
          <p:cNvPr id="768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768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25E3322-2454-4ECB-9E9C-9E5CCA8BB0AF}" type="slidenum">
              <a:rPr lang="en-US" altLang="en-US"/>
              <a:pPr eaLnBrk="1" hangingPunct="1"/>
              <a:t>23</a:t>
            </a:fld>
            <a:endParaRPr lang="en-US" altLang="en-US"/>
          </a:p>
        </p:txBody>
      </p:sp>
    </p:spTree>
    <p:extLst>
      <p:ext uri="{BB962C8B-B14F-4D97-AF65-F5344CB8AC3E}">
        <p14:creationId xmlns:p14="http://schemas.microsoft.com/office/powerpoint/2010/main" val="19025758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v3 has yet to gain acceptance in the US.  This slide shows some of the reasons why that is true.</a:t>
            </a:r>
          </a:p>
          <a:p>
            <a:pPr>
              <a:spcBef>
                <a:spcPct val="0"/>
              </a:spcBef>
            </a:pPr>
            <a:endParaRPr lang="en-US" altLang="en-US"/>
          </a:p>
          <a:p>
            <a:pPr eaLnBrk="1" hangingPunct="1">
              <a:spcBef>
                <a:spcPct val="0"/>
              </a:spcBef>
            </a:pPr>
            <a:r>
              <a:rPr lang="en-US" altLang="en-US"/>
              <a:t>v3 is difficult to implement; that process can be made simpler and easier with tools. </a:t>
            </a:r>
          </a:p>
          <a:p>
            <a:pPr eaLnBrk="1" hangingPunct="1">
              <a:spcBef>
                <a:spcPct val="0"/>
              </a:spcBef>
            </a:pPr>
            <a:endParaRPr lang="en-US" altLang="en-US"/>
          </a:p>
          <a:p>
            <a:pPr eaLnBrk="1" hangingPunct="1">
              <a:spcBef>
                <a:spcPct val="0"/>
              </a:spcBef>
            </a:pPr>
            <a:r>
              <a:rPr lang="en-US" altLang="en-US"/>
              <a:t>Few persons really understand v3 – we need good implementation guides. </a:t>
            </a:r>
          </a:p>
          <a:p>
            <a:pPr eaLnBrk="1" hangingPunct="1">
              <a:spcBef>
                <a:spcPct val="0"/>
              </a:spcBef>
            </a:pPr>
            <a:endParaRPr lang="en-US" altLang="en-US"/>
          </a:p>
          <a:p>
            <a:pPr eaLnBrk="1" hangingPunct="1">
              <a:spcBef>
                <a:spcPct val="0"/>
              </a:spcBef>
            </a:pPr>
            <a:r>
              <a:rPr lang="en-US" altLang="en-US"/>
              <a:t>The overhead of a v3 message is too much -- 1% of the message is payload compared to v2 which is about 90-95%.  The use of delimiters in v2 messages accounts for this difference.</a:t>
            </a:r>
          </a:p>
          <a:p>
            <a:pPr eaLnBrk="1" hangingPunct="1">
              <a:spcBef>
                <a:spcPct val="0"/>
              </a:spcBef>
            </a:pPr>
            <a:endParaRPr lang="en-US" altLang="en-US"/>
          </a:p>
          <a:p>
            <a:pPr eaLnBrk="1" hangingPunct="1">
              <a:spcBef>
                <a:spcPct val="0"/>
              </a:spcBef>
            </a:pPr>
            <a:r>
              <a:rPr lang="en-US" altLang="en-US"/>
              <a:t>No one understands what implementation of v3 messaging means. What do I have to understand to implement a v3 message?  Can I just implement a message someone else has created for a given purpose or must I actually construct every message using the process defined by HL7. </a:t>
            </a:r>
          </a:p>
          <a:p>
            <a:pPr eaLnBrk="1" hangingPunct="1">
              <a:spcBef>
                <a:spcPct val="0"/>
              </a:spcBef>
            </a:pPr>
            <a:endParaRPr lang="en-US" altLang="en-US"/>
          </a:p>
          <a:p>
            <a:pPr eaLnBrk="1" hangingPunct="1">
              <a:spcBef>
                <a:spcPct val="0"/>
              </a:spcBef>
            </a:pPr>
            <a:r>
              <a:rPr lang="en-US" altLang="en-US"/>
              <a:t>We need stability, clarity, and definition of v3 messaging.</a:t>
            </a:r>
          </a:p>
          <a:p>
            <a:endParaRPr lang="en-US" altLang="en-US"/>
          </a:p>
        </p:txBody>
      </p:sp>
      <p:sp>
        <p:nvSpPr>
          <p:cNvPr id="778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778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291CB54-3116-4C36-9200-9C1813CC8C6A}" type="slidenum">
              <a:rPr lang="en-US" altLang="en-US"/>
              <a:pPr eaLnBrk="1" hangingPunct="1"/>
              <a:t>24</a:t>
            </a:fld>
            <a:endParaRPr lang="en-US" altLang="en-US"/>
          </a:p>
        </p:txBody>
      </p:sp>
    </p:spTree>
    <p:extLst>
      <p:ext uri="{BB962C8B-B14F-4D97-AF65-F5344CB8AC3E}">
        <p14:creationId xmlns:p14="http://schemas.microsoft.com/office/powerpoint/2010/main" val="15840497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t>Some implementers create their own messaging using the HDF process.  This is complex and probably not necessary. HL7 has begun to build a library of v3 messages, developed by HL7 experts in different areas and clinical domains. How many v3 messages are required to support robust EHR, Regional Healthcare Information Organizations (RHIOs), and Nationwide Health Information Networks (NHINs)?</a:t>
            </a:r>
          </a:p>
          <a:p>
            <a:pPr eaLnBrk="1" hangingPunct="1"/>
            <a:endParaRPr lang="en-US" altLang="en-US"/>
          </a:p>
          <a:p>
            <a:pPr eaLnBrk="1" hangingPunct="1"/>
            <a:r>
              <a:rPr lang="en-US" altLang="en-US"/>
              <a:t>Could we meet data interchange needs with only a few messages with constraint mechanisms?</a:t>
            </a:r>
          </a:p>
          <a:p>
            <a:endParaRPr lang="en-US" altLang="en-US"/>
          </a:p>
        </p:txBody>
      </p:sp>
      <p:sp>
        <p:nvSpPr>
          <p:cNvPr id="788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788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30BDE00-797D-40F3-9616-4906BC050961}" type="slidenum">
              <a:rPr lang="en-US" altLang="en-US"/>
              <a:pPr eaLnBrk="1" hangingPunct="1"/>
              <a:t>25</a:t>
            </a:fld>
            <a:endParaRPr lang="en-US" altLang="en-US"/>
          </a:p>
        </p:txBody>
      </p:sp>
    </p:spTree>
    <p:extLst>
      <p:ext uri="{BB962C8B-B14F-4D97-AF65-F5344CB8AC3E}">
        <p14:creationId xmlns:p14="http://schemas.microsoft.com/office/powerpoint/2010/main" val="35049036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This concludes Lecture </a:t>
            </a:r>
            <a:r>
              <a:rPr lang="en-US" altLang="en-US" b="1" dirty="0"/>
              <a:t>b</a:t>
            </a:r>
            <a:r>
              <a:rPr lang="en-US" altLang="en-US" dirty="0"/>
              <a:t> of </a:t>
            </a:r>
            <a:r>
              <a:rPr lang="en-US" altLang="en-US" b="1" dirty="0"/>
              <a:t>Health Data Interchange Standards.</a:t>
            </a:r>
            <a:endParaRPr lang="en-US" altLang="en-US" dirty="0"/>
          </a:p>
          <a:p>
            <a:pPr eaLnBrk="1" hangingPunct="1">
              <a:spcBef>
                <a:spcPct val="0"/>
              </a:spcBef>
            </a:pPr>
            <a:endParaRPr lang="en-US" altLang="en-US" dirty="0"/>
          </a:p>
          <a:p>
            <a:r>
              <a:rPr lang="en-US" altLang="en-US" dirty="0"/>
              <a:t>You learned about developing a model based data interchange standard in this section. It is just coming into use in the US. </a:t>
            </a:r>
            <a:endParaRPr lang="en-US" altLang="en-US" dirty="0" smtClean="0"/>
          </a:p>
          <a:p>
            <a:endParaRPr lang="en-US" altLang="en-US" dirty="0" smtClean="0"/>
          </a:p>
          <a:p>
            <a:r>
              <a:rPr lang="en-US" altLang="en-US" dirty="0" smtClean="0"/>
              <a:t>This lecture </a:t>
            </a:r>
            <a:r>
              <a:rPr lang="en-US" altLang="en-US" dirty="0"/>
              <a:t>also introduced an approach to planning for what system </a:t>
            </a:r>
            <a:r>
              <a:rPr lang="en-US" altLang="en-US" dirty="0" smtClean="0"/>
              <a:t>is needed, </a:t>
            </a:r>
            <a:r>
              <a:rPr lang="en-US" altLang="en-US" dirty="0"/>
              <a:t>the development and use of models, and introduced the concept of a reference information model which becomes the basis for interoperability among heterogeneous systems.</a:t>
            </a:r>
          </a:p>
          <a:p>
            <a:endParaRPr lang="en-US" altLang="en-US" dirty="0"/>
          </a:p>
          <a:p>
            <a:r>
              <a:rPr lang="en-US" altLang="en-US" dirty="0"/>
              <a:t>HL7 v3 has been implemented significantly outside the U.S. – specifically the United Kingdom and Canada.  However, these countries also use v2 for many existing implementations.</a:t>
            </a:r>
          </a:p>
        </p:txBody>
      </p:sp>
      <p:sp>
        <p:nvSpPr>
          <p:cNvPr id="798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798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907A247-264E-4C9D-BDA4-3CADE264CB1A}" type="slidenum">
              <a:rPr lang="en-US" altLang="en-US"/>
              <a:pPr eaLnBrk="1" hangingPunct="1"/>
              <a:t>26</a:t>
            </a:fld>
            <a:endParaRPr lang="en-US" altLang="en-US"/>
          </a:p>
        </p:txBody>
      </p:sp>
    </p:spTree>
    <p:extLst>
      <p:ext uri="{BB962C8B-B14F-4D97-AF65-F5344CB8AC3E}">
        <p14:creationId xmlns:p14="http://schemas.microsoft.com/office/powerpoint/2010/main" val="11610571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No audio.</a:t>
            </a:r>
          </a:p>
          <a:p>
            <a:endParaRPr lang="en-US" altLang="en-US"/>
          </a:p>
          <a:p>
            <a:endParaRPr lang="en-US" altLang="en-US"/>
          </a:p>
        </p:txBody>
      </p:sp>
      <p:sp>
        <p:nvSpPr>
          <p:cNvPr id="809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809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D38C404-31F1-41B5-BEEF-067F758E7CA7}" type="slidenum">
              <a:rPr lang="en-US" altLang="en-US"/>
              <a:pPr eaLnBrk="1" hangingPunct="1"/>
              <a:t>27</a:t>
            </a:fld>
            <a:endParaRPr lang="en-US" altLang="en-US"/>
          </a:p>
        </p:txBody>
      </p:sp>
    </p:spTree>
    <p:extLst>
      <p:ext uri="{BB962C8B-B14F-4D97-AF65-F5344CB8AC3E}">
        <p14:creationId xmlns:p14="http://schemas.microsoft.com/office/powerpoint/2010/main" val="4448821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sz="1000" dirty="0">
                <a:solidFill>
                  <a:schemeClr val="tx1"/>
                </a:solidFill>
                <a:latin typeface="Arial" panose="020B0604020202020204" pitchFamily="34" charset="0"/>
                <a:cs typeface="Arial" panose="020B0604020202020204" pitchFamily="34" charset="0"/>
              </a:rPr>
              <a:t>No</a:t>
            </a:r>
            <a:r>
              <a:rPr lang="en-US" sz="1000" baseline="0" dirty="0">
                <a:solidFill>
                  <a:schemeClr val="tx1"/>
                </a:solidFill>
                <a:latin typeface="Arial" panose="020B0604020202020204" pitchFamily="34" charset="0"/>
                <a:cs typeface="Arial" panose="020B0604020202020204" pitchFamily="34" charset="0"/>
              </a:rPr>
              <a:t> audio</a:t>
            </a:r>
          </a:p>
        </p:txBody>
      </p:sp>
      <p:sp>
        <p:nvSpPr>
          <p:cNvPr id="4" name="Footer Placeholder 3"/>
          <p:cNvSpPr>
            <a:spLocks noGrp="1"/>
          </p:cNvSpPr>
          <p:nvPr>
            <p:ph type="ftr" sz="quarter" idx="10"/>
          </p:nvPr>
        </p:nvSpPr>
        <p:spPr/>
        <p:txBody>
          <a:bodyPr/>
          <a:lstStyle/>
          <a:p>
            <a:pPr>
              <a:defRPr/>
            </a:pPr>
            <a:r>
              <a:rPr lang="en-US" dirty="0"/>
              <a:t>Health IT Workforce Curriculum Version 4.0</a:t>
            </a:r>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28</a:t>
            </a:fld>
            <a:endParaRPr lang="en-US" altLang="en-US" dirty="0"/>
          </a:p>
        </p:txBody>
      </p:sp>
    </p:spTree>
    <p:extLst>
      <p:ext uri="{BB962C8B-B14F-4D97-AF65-F5344CB8AC3E}">
        <p14:creationId xmlns:p14="http://schemas.microsoft.com/office/powerpoint/2010/main" val="338224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The HL7 v3 family of standards is based on an explicit reference model and a defined methodology development framework.  Many HL7 v3 standards are based on the MDF and have in common the explicit information model.  This lecture focuses on the v3 messaging standard.  Other HL7 v3 standards are discussed in subsequent units.</a:t>
            </a:r>
          </a:p>
        </p:txBody>
      </p:sp>
      <p:sp>
        <p:nvSpPr>
          <p:cNvPr id="563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63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DF45BB8-1010-40BA-870A-9BEA0359D9B2}" type="slidenum">
              <a:rPr lang="en-US" altLang="en-US"/>
              <a:pPr eaLnBrk="1" hangingPunct="1"/>
              <a:t>3</a:t>
            </a:fld>
            <a:endParaRPr lang="en-US" altLang="en-US"/>
          </a:p>
        </p:txBody>
      </p:sp>
    </p:spTree>
    <p:extLst>
      <p:ext uri="{BB962C8B-B14F-4D97-AF65-F5344CB8AC3E}">
        <p14:creationId xmlns:p14="http://schemas.microsoft.com/office/powerpoint/2010/main" val="9479725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v3 is based on an explicit information model.  Interoperability among unrelated, heterogeneous sites can only be accomplished through the use of a common information reference model.  The most commonly-used information model is the HL7 RIM. (There are other models available including the CEN or ISO standard 13606.) </a:t>
            </a:r>
            <a:r>
              <a:rPr lang="en-CA" altLang="en-US"/>
              <a:t>This model is “abstract,” that is, it is defined without regard to how it is represented in a message “on the wire” or in a “service architecture” method or in a “clinical document.”  </a:t>
            </a:r>
          </a:p>
          <a:p>
            <a:endParaRPr lang="en-CA" altLang="en-US"/>
          </a:p>
          <a:p>
            <a:r>
              <a:rPr lang="en-CA" altLang="en-US"/>
              <a:t>In fact, each of these representations can contain the same “instance” of information. </a:t>
            </a:r>
            <a:r>
              <a:rPr lang="en-US" altLang="en-US"/>
              <a:t>The RIM defines the basic things (see lecture 5a) or nouns and the relationship or linkages among those things or phrases.  At the basic level, the RIM defines Entities and Acts, and includes the Role of the Entity, the Participation of the Entity with the Act, and the Act Relationship. If the RIM becomes the basis for the identification of data elements, and is used in the exchange of data, two unconnected groups can, through the common RIM, understand and use the data.  </a:t>
            </a:r>
          </a:p>
          <a:p>
            <a:endParaRPr lang="en-US" altLang="en-US"/>
          </a:p>
          <a:p>
            <a:r>
              <a:rPr lang="en-US" altLang="en-US"/>
              <a:t>With the RIM, two groups given the same use case should derive similar messages to exchange the data.</a:t>
            </a:r>
          </a:p>
          <a:p>
            <a:endParaRPr lang="en-US" altLang="en-US"/>
          </a:p>
          <a:p>
            <a:r>
              <a:rPr lang="en-US" altLang="en-US"/>
              <a:t>Further, the RIM permits the extension of concepts to support new domains without changing the old.</a:t>
            </a:r>
          </a:p>
        </p:txBody>
      </p:sp>
      <p:sp>
        <p:nvSpPr>
          <p:cNvPr id="573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73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5A9589D-267A-4DEA-BD84-15CB87D991B5}" type="slidenum">
              <a:rPr lang="en-US" altLang="en-US"/>
              <a:pPr eaLnBrk="1" hangingPunct="1"/>
              <a:t>4</a:t>
            </a:fld>
            <a:endParaRPr lang="en-US" altLang="en-US"/>
          </a:p>
        </p:txBody>
      </p:sp>
    </p:spTree>
    <p:extLst>
      <p:ext uri="{BB962C8B-B14F-4D97-AF65-F5344CB8AC3E}">
        <p14:creationId xmlns:p14="http://schemas.microsoft.com/office/powerpoint/2010/main" val="3261692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All HL7 v3 products are based on the RIM: CDA, decision support, messages, and others. </a:t>
            </a:r>
          </a:p>
          <a:p>
            <a:endParaRPr lang="en-US" altLang="en-US"/>
          </a:p>
          <a:p>
            <a:r>
              <a:rPr lang="en-US" altLang="en-US"/>
              <a:t>Domain analysis models define information flow, work flow, and identify associated data elements within a clinical domain. Communications between domains requires an abstract, domain-independent model such as the HL7 RIM. </a:t>
            </a:r>
          </a:p>
          <a:p>
            <a:endParaRPr lang="en-US" altLang="en-US"/>
          </a:p>
          <a:p>
            <a:r>
              <a:rPr lang="en-US" altLang="en-US"/>
              <a:t>Exchange of data among domains using v3.0 is based on the RIM to establish interoperability.  In other words, the exchange of data starts with the reference information model, and ends with the reference information model.  It is the link that establishes the structure for interoperability. </a:t>
            </a:r>
          </a:p>
          <a:p>
            <a:endParaRPr lang="en-US" altLang="en-US"/>
          </a:p>
          <a:p>
            <a:r>
              <a:rPr lang="en-US" altLang="en-US"/>
              <a:t>Cross-reference tables build the mappings from the narrow world of the individual domain to the cross-domain interoperability supported by the HL7 RIM.</a:t>
            </a:r>
          </a:p>
          <a:p>
            <a:endParaRPr lang="en-US" altLang="en-US"/>
          </a:p>
        </p:txBody>
      </p:sp>
      <p:sp>
        <p:nvSpPr>
          <p:cNvPr id="583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5973B73-C3C5-4C45-960D-43E282E43069}" type="slidenum">
              <a:rPr lang="en-US" altLang="en-US"/>
              <a:pPr eaLnBrk="1" hangingPunct="1"/>
              <a:t>5</a:t>
            </a:fld>
            <a:endParaRPr lang="en-US" altLang="en-US"/>
          </a:p>
        </p:txBody>
      </p:sp>
    </p:spTree>
    <p:extLst>
      <p:ext uri="{BB962C8B-B14F-4D97-AF65-F5344CB8AC3E}">
        <p14:creationId xmlns:p14="http://schemas.microsoft.com/office/powerpoint/2010/main" val="32412748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p:txBody>
          <a:bodyPr wrap="square" numCol="1" anchor="t" anchorCtr="0" compatLnSpc="1">
            <a:prstTxWarp prst="textNoShape">
              <a:avLst/>
            </a:prstTxWarp>
          </a:bodyPr>
          <a:lstStyle/>
          <a:p>
            <a:pPr>
              <a:buFont typeface="Arial" pitchFamily="34" charset="0"/>
              <a:buNone/>
              <a:defRPr/>
            </a:pPr>
            <a:r>
              <a:rPr lang="en-US" dirty="0"/>
              <a:t>The HL7 RIM in its simplest form includes these nouns and phrases.  There are 6 RIM core or backbone classes: Entity, Role, Role Link, Participation, Act, and Act Relationship.</a:t>
            </a:r>
          </a:p>
          <a:p>
            <a:pPr>
              <a:buFont typeface="Arial" pitchFamily="34" charset="0"/>
              <a:buNone/>
              <a:defRPr/>
            </a:pPr>
            <a:endParaRPr lang="en-US" dirty="0"/>
          </a:p>
          <a:p>
            <a:pPr>
              <a:tabLst>
                <a:tab pos="1617002" algn="l"/>
              </a:tabLst>
              <a:defRPr/>
            </a:pPr>
            <a:r>
              <a:rPr lang="en-US" dirty="0"/>
              <a:t>Examples of an Entity include Organization, Place, Person and non-person, Living Subject and Material.  Material is composed of Manufactured material which includes Container and Device.</a:t>
            </a:r>
          </a:p>
          <a:p>
            <a:pPr marL="462000" lvl="1">
              <a:tabLst>
                <a:tab pos="1617002" algn="l"/>
              </a:tabLst>
              <a:defRPr/>
            </a:pPr>
            <a:endParaRPr lang="en-US" dirty="0"/>
          </a:p>
          <a:p>
            <a:pPr>
              <a:tabLst>
                <a:tab pos="1617002" algn="l"/>
              </a:tabLst>
              <a:defRPr/>
            </a:pPr>
            <a:r>
              <a:rPr lang="en-US" dirty="0"/>
              <a:t>Roles include such things as Patient, Employee, Licensed Entity, Qualified Entity and Access.</a:t>
            </a:r>
          </a:p>
          <a:p>
            <a:pPr marL="462000" lvl="1">
              <a:tabLst>
                <a:tab pos="1617002" algn="l"/>
              </a:tabLst>
              <a:defRPr/>
            </a:pPr>
            <a:endParaRPr lang="en-US" dirty="0"/>
          </a:p>
          <a:p>
            <a:pPr marL="4800">
              <a:tabLst>
                <a:tab pos="1617002" algn="l"/>
              </a:tabLst>
              <a:defRPr/>
            </a:pPr>
            <a:r>
              <a:rPr lang="en-US" dirty="0"/>
              <a:t>Role Link is defined by a type code.</a:t>
            </a:r>
          </a:p>
          <a:p>
            <a:pPr marL="462000" lvl="1">
              <a:buFont typeface="Arial" pitchFamily="34" charset="0"/>
              <a:buNone/>
              <a:tabLst>
                <a:tab pos="1617002" algn="l"/>
              </a:tabLst>
              <a:defRPr/>
            </a:pPr>
            <a:endParaRPr lang="en-US" dirty="0"/>
          </a:p>
          <a:p>
            <a:pPr>
              <a:tabLst>
                <a:tab pos="1617002" algn="l"/>
              </a:tabLst>
              <a:defRPr/>
            </a:pPr>
            <a:r>
              <a:rPr lang="en-US" dirty="0"/>
              <a:t>Participation ties the entity in a specific role to the act. Examples of participation linkages include Managed Participation.</a:t>
            </a:r>
          </a:p>
          <a:p>
            <a:pPr marL="462000" lvl="1">
              <a:buFont typeface="Arial" pitchFamily="34" charset="0"/>
              <a:buNone/>
              <a:tabLst>
                <a:tab pos="1617002" algn="l"/>
              </a:tabLst>
              <a:defRPr/>
            </a:pPr>
            <a:endParaRPr lang="en-US" dirty="0"/>
          </a:p>
          <a:p>
            <a:pPr>
              <a:tabLst>
                <a:tab pos="1617002" algn="l"/>
              </a:tabLst>
              <a:defRPr/>
            </a:pPr>
            <a:r>
              <a:rPr lang="en-US" dirty="0"/>
              <a:t>ACT represents the verbs of the model. ACT includes a class code and a mood code which identifies the status of the act (such as ordered, result, etc.).  Examples of the ACT class are Document which encompasses Context structure, Working list, Device task, Control act, Patient Encounter, Exposure, Supply which also includes Diet, Procedure which also includes Substance Administration, Account, Observation which includes Diagnostic Image and Public Health case, Invoice Element, Financial Transaction, and Financial contract.</a:t>
            </a:r>
          </a:p>
          <a:p>
            <a:pPr>
              <a:tabLst>
                <a:tab pos="1617002" algn="l"/>
              </a:tabLst>
              <a:defRPr/>
            </a:pPr>
            <a:endParaRPr lang="en-US" dirty="0">
              <a:solidFill>
                <a:srgbClr val="FF0000"/>
              </a:solidFill>
            </a:endParaRPr>
          </a:p>
          <a:p>
            <a:pPr>
              <a:tabLst>
                <a:tab pos="1617002" algn="l"/>
              </a:tabLst>
              <a:defRPr/>
            </a:pPr>
            <a:r>
              <a:rPr lang="en-US" dirty="0">
                <a:solidFill>
                  <a:srgbClr val="FF0000"/>
                </a:solidFill>
              </a:rPr>
              <a:t>ACT relationships include components and supported by whom. It is defined by a type code.</a:t>
            </a:r>
          </a:p>
          <a:p>
            <a:pPr marL="1036293" lvl="2" indent="-112292">
              <a:tabLst>
                <a:tab pos="1617002" algn="l"/>
              </a:tabLst>
              <a:defRPr/>
            </a:pPr>
            <a:endParaRPr lang="en-US" dirty="0"/>
          </a:p>
          <a:p>
            <a:pPr marL="1036293" lvl="2" indent="-112292">
              <a:tabLst>
                <a:tab pos="1617002" algn="l"/>
              </a:tabLst>
              <a:defRPr/>
            </a:pPr>
            <a:endParaRPr lang="en-US" dirty="0"/>
          </a:p>
          <a:p>
            <a:pPr marL="1036293" lvl="2" indent="-112292">
              <a:tabLst>
                <a:tab pos="1617002" algn="l"/>
              </a:tabLst>
              <a:defRPr/>
            </a:pPr>
            <a:endParaRPr lang="en-US" dirty="0"/>
          </a:p>
          <a:p>
            <a:pPr marL="1036293" lvl="2" indent="-112292">
              <a:tabLst>
                <a:tab pos="1617002" algn="l"/>
              </a:tabLst>
              <a:defRPr/>
            </a:pPr>
            <a:endParaRPr lang="en-US" dirty="0"/>
          </a:p>
          <a:p>
            <a:pPr lvl="1">
              <a:defRPr/>
            </a:pPr>
            <a:endParaRPr lang="en-US" dirty="0"/>
          </a:p>
        </p:txBody>
      </p:sp>
      <p:sp>
        <p:nvSpPr>
          <p:cNvPr id="593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93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A07D62F-C016-40C8-82D3-CC41F44814F5}" type="slidenum">
              <a:rPr lang="en-US" altLang="en-US"/>
              <a:pPr eaLnBrk="1" hangingPunct="1"/>
              <a:t>6</a:t>
            </a:fld>
            <a:endParaRPr lang="en-US" altLang="en-US"/>
          </a:p>
        </p:txBody>
      </p:sp>
    </p:spTree>
    <p:extLst>
      <p:ext uri="{BB962C8B-B14F-4D97-AF65-F5344CB8AC3E}">
        <p14:creationId xmlns:p14="http://schemas.microsoft.com/office/powerpoint/2010/main" val="3990342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The HL7 Development Framework defines the methodology for mapping a local domain system into a common reference model – in this case the HL7 RIM.  This mapping uses the UML-based Domain Analysis Model which is created by the Domain experts.  A DAM helps answer the questions, “What do you do?”  “What data elements do you use?”  “What is the data flow?”  and “What are the decision points? “</a:t>
            </a:r>
          </a:p>
          <a:p>
            <a:endParaRPr lang="en-US" altLang="en-US" dirty="0"/>
          </a:p>
          <a:p>
            <a:r>
              <a:rPr lang="en-US" altLang="en-US" dirty="0"/>
              <a:t>So the domain experts create the DAM for that clinical domain, and then it is mapped into the RIM.  The mapping is bi-directional – in other words, the RIM may show required changes in the local system as reflected in the DOMAIN, and the DAM may show additional requirements for the RIM.  Those requirements are added to the RIM through a harmonization process. In any case, this process will yield the required interoperability.</a:t>
            </a:r>
          </a:p>
          <a:p>
            <a:endParaRPr lang="en-US" altLang="en-US" dirty="0"/>
          </a:p>
          <a:p>
            <a:r>
              <a:rPr lang="en-US" altLang="en-US" dirty="0"/>
              <a:t>RIM Harmonization is a continuous process, although at this stage, the changes to the RIM are slight and few.</a:t>
            </a:r>
          </a:p>
          <a:p>
            <a:endParaRPr lang="en-US" altLang="en-US" dirty="0"/>
          </a:p>
        </p:txBody>
      </p:sp>
      <p:sp>
        <p:nvSpPr>
          <p:cNvPr id="604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04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311BFDA-2941-4782-88A4-5D368A15B470}" type="slidenum">
              <a:rPr lang="en-US" altLang="en-US"/>
              <a:pPr eaLnBrk="1" hangingPunct="1"/>
              <a:t>7</a:t>
            </a:fld>
            <a:endParaRPr lang="en-US" altLang="en-US"/>
          </a:p>
        </p:txBody>
      </p:sp>
    </p:spTree>
    <p:extLst>
      <p:ext uri="{BB962C8B-B14F-4D97-AF65-F5344CB8AC3E}">
        <p14:creationId xmlns:p14="http://schemas.microsoft.com/office/powerpoint/2010/main" val="21042116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r>
              <a:rPr lang="en-US" dirty="0"/>
              <a:t>HL7 standards, both v2 and v3, are grouped in to 7 reference categories.</a:t>
            </a:r>
          </a:p>
          <a:p>
            <a:pPr marL="173250" indent="-173250">
              <a:buFont typeface="Arial" pitchFamily="34" charset="0"/>
              <a:buChar char="•"/>
              <a:defRPr/>
            </a:pPr>
            <a:r>
              <a:rPr lang="en-US" dirty="0"/>
              <a:t>Primary standards are those standards that are an essential part of what is required for systems integration.  These are the most popular and therefore the most frequently used standards.</a:t>
            </a:r>
          </a:p>
          <a:p>
            <a:pPr marL="173250" indent="-173250">
              <a:buFont typeface="Arial" pitchFamily="34" charset="0"/>
              <a:buChar char="•"/>
              <a:defRPr/>
            </a:pPr>
            <a:r>
              <a:rPr lang="en-US" dirty="0"/>
              <a:t>Fundamental standards define standards that provide the basic building blocks for all other standards.  These standards are used in the creation of other standards.  The fundamental standards define the personality and characteristics of HL7 standards.</a:t>
            </a:r>
          </a:p>
          <a:p>
            <a:pPr marL="173250" indent="-173250">
              <a:buFont typeface="Arial" pitchFamily="34" charset="0"/>
              <a:buChar char="•"/>
              <a:defRPr/>
            </a:pPr>
            <a:r>
              <a:rPr lang="en-US" dirty="0"/>
              <a:t>Clinical and Administrative standards focus on the user domains in the administrative and clinical areas.</a:t>
            </a:r>
          </a:p>
          <a:p>
            <a:pPr marL="173250" indent="-173250">
              <a:buFont typeface="Arial" pitchFamily="34" charset="0"/>
              <a:buChar char="•"/>
              <a:defRPr/>
            </a:pPr>
            <a:r>
              <a:rPr lang="en-US" dirty="0"/>
              <a:t>EHR profiles define functional models for the EHR and include the functionality requirements for target audiences.</a:t>
            </a:r>
          </a:p>
          <a:p>
            <a:pPr marL="173250" indent="-173250">
              <a:buFont typeface="Arial" pitchFamily="34" charset="0"/>
              <a:buChar char="•"/>
              <a:defRPr/>
            </a:pPr>
            <a:r>
              <a:rPr lang="en-US" dirty="0"/>
              <a:t>Implementation guides define how to use specific standards for specific purposes.  All implementation guides are linked to a parent standard.</a:t>
            </a:r>
          </a:p>
          <a:p>
            <a:pPr marL="173250" indent="-173250">
              <a:buFont typeface="Arial" pitchFamily="34" charset="0"/>
              <a:buChar char="•"/>
              <a:defRPr/>
            </a:pPr>
            <a:r>
              <a:rPr lang="en-US" dirty="0"/>
              <a:t>Rules and references are not really standards but provide structures and guidelines for software and standards development.</a:t>
            </a:r>
          </a:p>
          <a:p>
            <a:pPr marL="173250" indent="-173250">
              <a:buFont typeface="Arial" pitchFamily="34" charset="0"/>
              <a:buChar char="•"/>
              <a:defRPr/>
            </a:pPr>
            <a:r>
              <a:rPr lang="en-US" dirty="0"/>
              <a:t>Education and awareness include the category of standards known as Draft Standards for Trial Use (DSTU).  Ideally all standards would go through a testing or trail stage before they move into permanent status as a normative standard.</a:t>
            </a:r>
          </a:p>
        </p:txBody>
      </p:sp>
      <p:sp>
        <p:nvSpPr>
          <p:cNvPr id="614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14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300FD84-34BB-4DE2-9FCD-0748447FAB4A}" type="slidenum">
              <a:rPr lang="en-US" altLang="en-US"/>
              <a:pPr eaLnBrk="1" hangingPunct="1"/>
              <a:t>8</a:t>
            </a:fld>
            <a:endParaRPr lang="en-US" altLang="en-US"/>
          </a:p>
        </p:txBody>
      </p:sp>
    </p:spTree>
    <p:extLst>
      <p:ext uri="{BB962C8B-B14F-4D97-AF65-F5344CB8AC3E}">
        <p14:creationId xmlns:p14="http://schemas.microsoft.com/office/powerpoint/2010/main" val="172394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77500" lnSpcReduction="20000"/>
          </a:bodyPr>
          <a:lstStyle/>
          <a:p>
            <a:pPr>
              <a:defRPr/>
            </a:pPr>
            <a:r>
              <a:rPr lang="en-US" dirty="0"/>
              <a:t>An increasing number of standards in HL7 are model based.  </a:t>
            </a:r>
          </a:p>
          <a:p>
            <a:pPr>
              <a:defRPr/>
            </a:pPr>
            <a:endParaRPr lang="en-US" dirty="0"/>
          </a:p>
          <a:p>
            <a:pPr>
              <a:defRPr/>
            </a:pPr>
            <a:r>
              <a:rPr lang="en-US" dirty="0"/>
              <a:t>The HL7 Framework includes:</a:t>
            </a:r>
          </a:p>
          <a:p>
            <a:pPr>
              <a:spcBef>
                <a:spcPct val="0"/>
              </a:spcBef>
              <a:defRPr/>
            </a:pPr>
            <a:endParaRPr lang="en-US" dirty="0"/>
          </a:p>
          <a:p>
            <a:pPr marL="635251" lvl="1" indent="-173250">
              <a:buFontTx/>
              <a:buChar char="•"/>
              <a:defRPr/>
            </a:pPr>
            <a:r>
              <a:rPr lang="en-US" dirty="0"/>
              <a:t>RIM,</a:t>
            </a:r>
          </a:p>
          <a:p>
            <a:pPr marL="635251" lvl="1" indent="-173250">
              <a:buFontTx/>
              <a:buChar char="•"/>
              <a:defRPr/>
            </a:pPr>
            <a:r>
              <a:rPr lang="en-US" dirty="0"/>
              <a:t>Data types,</a:t>
            </a:r>
          </a:p>
          <a:p>
            <a:pPr marL="635251" lvl="1" indent="-173250">
              <a:buFontTx/>
              <a:buChar char="•"/>
              <a:defRPr/>
            </a:pPr>
            <a:r>
              <a:rPr lang="en-US" dirty="0"/>
              <a:t>Data elements,</a:t>
            </a:r>
          </a:p>
          <a:p>
            <a:pPr marL="635251" lvl="1" indent="-173250">
              <a:buFontTx/>
              <a:buChar char="•"/>
              <a:defRPr/>
            </a:pPr>
            <a:r>
              <a:rPr lang="en-US" dirty="0"/>
              <a:t>Vocabulary,</a:t>
            </a:r>
          </a:p>
          <a:p>
            <a:pPr marL="635251" lvl="1" indent="-173250">
              <a:buFontTx/>
              <a:buChar char="•"/>
              <a:defRPr/>
            </a:pPr>
            <a:r>
              <a:rPr lang="en-US" dirty="0"/>
              <a:t>Templates, and</a:t>
            </a:r>
          </a:p>
          <a:p>
            <a:pPr marL="635251" lvl="1" indent="-173250">
              <a:buFontTx/>
              <a:buChar char="•"/>
              <a:defRPr/>
            </a:pPr>
            <a:r>
              <a:rPr lang="en-US" dirty="0"/>
              <a:t>Clinical Statements.</a:t>
            </a:r>
          </a:p>
          <a:p>
            <a:pPr>
              <a:defRPr/>
            </a:pPr>
            <a:endParaRPr lang="en-US" dirty="0"/>
          </a:p>
          <a:p>
            <a:pPr>
              <a:defRPr/>
            </a:pPr>
            <a:r>
              <a:rPr lang="en-US" dirty="0"/>
              <a:t>All of these elements involve defining the data in a semantic, interoperable way.</a:t>
            </a:r>
          </a:p>
          <a:p>
            <a:pPr>
              <a:defRPr/>
            </a:pPr>
            <a:endParaRPr lang="en-US" dirty="0"/>
          </a:p>
          <a:p>
            <a:pPr>
              <a:defRPr/>
            </a:pPr>
            <a:r>
              <a:rPr lang="en-US" dirty="0"/>
              <a:t>The resulting model-based standards include v3 messaging, CDA, GELLO, and System Oriented Architecture.</a:t>
            </a:r>
          </a:p>
          <a:p>
            <a:pPr>
              <a:defRPr/>
            </a:pPr>
            <a:endParaRPr lang="en-US" dirty="0"/>
          </a:p>
          <a:p>
            <a:pPr>
              <a:defRPr/>
            </a:pPr>
            <a:r>
              <a:rPr lang="en-US" dirty="0"/>
              <a:t>The GELLO language can be used to: </a:t>
            </a:r>
          </a:p>
          <a:p>
            <a:pPr marL="635251" lvl="1" indent="-173250">
              <a:buFontTx/>
              <a:buChar char="•"/>
              <a:defRPr/>
            </a:pPr>
            <a:r>
              <a:rPr lang="en-US" dirty="0"/>
              <a:t>Build up expressions to extract and manipulate data from medical records. </a:t>
            </a:r>
          </a:p>
          <a:p>
            <a:pPr marL="635251" lvl="1" indent="-173250">
              <a:buFontTx/>
              <a:buChar char="•"/>
              <a:defRPr/>
            </a:pPr>
            <a:r>
              <a:rPr lang="en-US" dirty="0"/>
              <a:t>Construct decision criteria by building up expressions to reason about particular data features/values. These criteria can be used in decision-support knowledge bases, such as those designed to provide alerts and reminders, guidelines, or other decision rules. </a:t>
            </a:r>
          </a:p>
          <a:p>
            <a:pPr marL="635251" lvl="1" indent="-173250">
              <a:buFontTx/>
              <a:buChar char="•"/>
              <a:defRPr/>
            </a:pPr>
            <a:r>
              <a:rPr lang="en-US" dirty="0"/>
              <a:t>Create expressions, formulae, etc. for other applications. </a:t>
            </a:r>
          </a:p>
          <a:p>
            <a:pPr>
              <a:buFontTx/>
              <a:buChar char="•"/>
              <a:defRPr/>
            </a:pPr>
            <a:endParaRPr lang="en-US" dirty="0"/>
          </a:p>
          <a:p>
            <a:pPr>
              <a:defRPr/>
            </a:pPr>
            <a:r>
              <a:rPr lang="en-US" dirty="0"/>
              <a:t>We will learn more about GELLO in the next unit.</a:t>
            </a:r>
          </a:p>
          <a:p>
            <a:pPr>
              <a:defRPr/>
            </a:pPr>
            <a:endParaRPr lang="en-US" dirty="0"/>
          </a:p>
          <a:p>
            <a:pPr>
              <a:defRPr/>
            </a:pPr>
            <a:endParaRPr lang="en-US" dirty="0"/>
          </a:p>
          <a:p>
            <a:pPr>
              <a:defRPr/>
            </a:pPr>
            <a:endParaRPr lang="en-US" dirty="0"/>
          </a:p>
          <a:p>
            <a:pPr>
              <a:defRPr/>
            </a:pPr>
            <a:endParaRPr lang="en-US" dirty="0"/>
          </a:p>
        </p:txBody>
      </p:sp>
      <p:sp>
        <p:nvSpPr>
          <p:cNvPr id="624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24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145C88C-BCAA-478F-8C0D-AB9F7C408792}" type="slidenum">
              <a:rPr lang="en-US" altLang="en-US"/>
              <a:pPr eaLnBrk="1" hangingPunct="1"/>
              <a:t>9</a:t>
            </a:fld>
            <a:endParaRPr lang="en-US" altLang="en-US"/>
          </a:p>
        </p:txBody>
      </p:sp>
    </p:spTree>
    <p:extLst>
      <p:ext uri="{BB962C8B-B14F-4D97-AF65-F5344CB8AC3E}">
        <p14:creationId xmlns:p14="http://schemas.microsoft.com/office/powerpoint/2010/main" val="39628863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a:t>Click to edit component title</a:t>
            </a:r>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a:t>Edit Master text styles</a:t>
            </a:r>
          </a:p>
        </p:txBody>
      </p:sp>
      <p:pic>
        <p:nvPicPr>
          <p:cNvPr id="3" name="Picture 2" descr="The Office of the National Coordinator (ONC) for Health Information Technology." title="ONC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DAAADBC2-B12F-482D-9508-2F75B41A03CA}" type="slidenum">
              <a:rPr lang="en-US" altLang="en-US" smtClean="0"/>
              <a:pPr/>
              <a:t>‹#›</a:t>
            </a:fld>
            <a:endParaRPr lang="en-US" altLang="en-US"/>
          </a:p>
        </p:txBody>
      </p:sp>
    </p:spTree>
    <p:extLst>
      <p:ext uri="{BB962C8B-B14F-4D97-AF65-F5344CB8AC3E}">
        <p14:creationId xmlns:p14="http://schemas.microsoft.com/office/powerpoint/2010/main" val="2566542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a:t>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DAAADBC2-B12F-482D-9508-2F75B41A03CA}" type="slidenum">
              <a:rPr lang="en-US" altLang="en-US" smtClean="0"/>
              <a:pPr/>
              <a:t>‹#›</a:t>
            </a:fld>
            <a:endParaRPr lang="en-US" altLang="en-US"/>
          </a:p>
        </p:txBody>
      </p:sp>
    </p:spTree>
    <p:extLst>
      <p:ext uri="{BB962C8B-B14F-4D97-AF65-F5344CB8AC3E}">
        <p14:creationId xmlns:p14="http://schemas.microsoft.com/office/powerpoint/2010/main" val="1430844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a:t>DO NOT USE THIS LAYOUT</a:t>
            </a:r>
            <a:br>
              <a:rPr lang="en-US" dirty="0"/>
            </a:br>
            <a:r>
              <a:rPr lang="en-US" dirty="0"/>
              <a:t>except to follow its instructions in the Master View</a:t>
            </a:r>
          </a:p>
        </p:txBody>
      </p:sp>
      <p:sp>
        <p:nvSpPr>
          <p:cNvPr id="3" name="Slide Number Placeholder 2"/>
          <p:cNvSpPr>
            <a:spLocks noGrp="1"/>
          </p:cNvSpPr>
          <p:nvPr>
            <p:ph type="sldNum" sz="quarter" idx="10"/>
          </p:nvPr>
        </p:nvSpPr>
        <p:spPr/>
        <p:txBody>
          <a:bodyPr/>
          <a:lstStyle/>
          <a:p>
            <a:fld id="{DAAADBC2-B12F-482D-9508-2F75B41A03CA}" type="slidenum">
              <a:rPr lang="en-US" altLang="en-US" smtClean="0"/>
              <a:pPr/>
              <a:t>‹#›</a:t>
            </a:fld>
            <a:endParaRPr lang="en-US" altLang="en-US"/>
          </a:p>
        </p:txBody>
      </p:sp>
      <p:sp>
        <p:nvSpPr>
          <p:cNvPr id="4" name="TextBox 3"/>
          <p:cNvSpPr txBox="1"/>
          <p:nvPr/>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Creating</a:t>
            </a:r>
            <a:r>
              <a:rPr lang="en-US" sz="2400" b="1" baseline="0" dirty="0">
                <a:solidFill>
                  <a:srgbClr val="0070C0"/>
                </a:solidFill>
                <a:latin typeface="Arial" panose="020B0604020202020204" pitchFamily="34" charset="0"/>
                <a:cs typeface="Arial" panose="020B0604020202020204" pitchFamily="34" charset="0"/>
              </a:rPr>
              <a:t> a Custom Layout</a:t>
            </a:r>
          </a:p>
          <a:p>
            <a:r>
              <a:rPr lang="en-US" baseline="0" dirty="0"/>
              <a:t>Follow the instructions on this slide layout if none of the existing layouts (in the current template) work well for the current slide you would like to create or edit.</a:t>
            </a:r>
            <a:endParaRPr lang="en-US" dirty="0"/>
          </a:p>
        </p:txBody>
      </p:sp>
      <p:sp>
        <p:nvSpPr>
          <p:cNvPr id="6" name="TextBox 5"/>
          <p:cNvSpPr txBox="1"/>
          <p:nvPr/>
        </p:nvSpPr>
        <p:spPr>
          <a:xfrm>
            <a:off x="101600" y="2567642"/>
            <a:ext cx="9144000" cy="3970318"/>
          </a:xfrm>
          <a:prstGeom prst="rect">
            <a:avLst/>
          </a:prstGeom>
          <a:noFill/>
        </p:spPr>
        <p:txBody>
          <a:bodyPr wrap="square" rtlCol="0">
            <a:spAutoFit/>
          </a:bodyPr>
          <a:lstStyle/>
          <a:p>
            <a:pPr lvl="0"/>
            <a:r>
              <a:rPr lang="en-US" dirty="0"/>
              <a:t>To create a custom new layout, </a:t>
            </a:r>
            <a:r>
              <a:rPr lang="en-US" b="1" dirty="0"/>
              <a:t>in the Slide Master view </a:t>
            </a:r>
            <a:r>
              <a:rPr lang="en-US" dirty="0"/>
              <a:t>do the following:</a:t>
            </a:r>
          </a:p>
          <a:p>
            <a:pPr marL="214313" lvl="0" indent="-214313">
              <a:buFont typeface="Arial" panose="020B0604020202020204" pitchFamily="34" charset="0"/>
              <a:buChar char="•"/>
            </a:pPr>
            <a:r>
              <a:rPr lang="en-US" b="1" dirty="0"/>
              <a:t>DUPLICATE</a:t>
            </a:r>
            <a:r>
              <a:rPr lang="en-US" dirty="0"/>
              <a:t> an existing layout to create a new layout.</a:t>
            </a:r>
          </a:p>
          <a:p>
            <a:pPr marL="214313" lvl="0" indent="-214313">
              <a:buFont typeface="Arial" panose="020B0604020202020204" pitchFamily="34" charset="0"/>
              <a:buChar char="•"/>
            </a:pPr>
            <a:r>
              <a:rPr lang="en-US" b="1" dirty="0"/>
              <a:t>RENAME</a:t>
            </a:r>
            <a:r>
              <a:rPr lang="en-US" dirty="0"/>
              <a:t> the new layout.</a:t>
            </a:r>
          </a:p>
          <a:p>
            <a:pPr marL="214313" lvl="0" indent="-214313">
              <a:buFont typeface="Arial" panose="020B0604020202020204" pitchFamily="34" charset="0"/>
              <a:buChar char="•"/>
            </a:pPr>
            <a:r>
              <a:rPr lang="en-US" b="1" dirty="0"/>
              <a:t>Insert or Remove as appropriate PLACEHOLDERS </a:t>
            </a:r>
            <a:r>
              <a:rPr lang="en-US" dirty="0"/>
              <a:t>on your new layout, resizing &amp; formatting as appropriate. </a:t>
            </a:r>
            <a:r>
              <a:rPr lang="en-US" sz="1600" dirty="0"/>
              <a:t>(Do</a:t>
            </a:r>
            <a:r>
              <a:rPr lang="en-US" sz="1600" baseline="0" dirty="0"/>
              <a:t> not edit your content in the slide master. All content should be edited in the normal presentation design view.) </a:t>
            </a:r>
            <a:r>
              <a:rPr lang="en-US" b="1" baseline="0" dirty="0"/>
              <a:t>NEVER REMOVE THE LAYOUT’S TITLE CONTAINER</a:t>
            </a:r>
            <a:r>
              <a:rPr lang="en-US" baseline="0" dirty="0"/>
              <a:t>. </a:t>
            </a:r>
            <a:r>
              <a:rPr lang="en-US" sz="1600" baseline="0" dirty="0"/>
              <a:t>(It can be resized or formatted, but never removed.)</a:t>
            </a:r>
            <a:endParaRPr lang="en-US" baseline="0" dirty="0"/>
          </a:p>
          <a:p>
            <a:pPr marL="214313" lvl="0" indent="-214313">
              <a:buFont typeface="Arial" panose="020B0604020202020204" pitchFamily="34" charset="0"/>
              <a:buChar char="•"/>
            </a:pPr>
            <a:r>
              <a:rPr lang="en-US" dirty="0"/>
              <a:t>Check the</a:t>
            </a:r>
            <a:r>
              <a:rPr lang="en-US" baseline="0" dirty="0"/>
              <a:t> </a:t>
            </a:r>
            <a:r>
              <a:rPr lang="en-US" b="1" baseline="0" dirty="0"/>
              <a:t>READING ORDER </a:t>
            </a:r>
            <a:r>
              <a:rPr lang="en-US" baseline="0" dirty="0"/>
              <a:t>of your new layout. (</a:t>
            </a:r>
            <a:r>
              <a:rPr lang="en-US" sz="1350" u="sng" kern="1200" dirty="0">
                <a:solidFill>
                  <a:schemeClr val="tx1"/>
                </a:solidFill>
                <a:effectLst/>
                <a:latin typeface="+mn-lt"/>
                <a:ea typeface="+mn-ea"/>
                <a:cs typeface="+mn-cs"/>
                <a:hlinkClick r:id="rId2"/>
              </a:rPr>
              <a:t>http://accessibility.psu.edu/microsoftoffice/powerpoint/</a:t>
            </a:r>
            <a:r>
              <a:rPr lang="en-US" sz="1350" kern="1200" dirty="0">
                <a:solidFill>
                  <a:schemeClr val="tx1"/>
                </a:solidFill>
                <a:effectLst/>
                <a:latin typeface="+mn-lt"/>
                <a:ea typeface="+mn-ea"/>
                <a:cs typeface="+mn-cs"/>
              </a:rPr>
              <a:t>) </a:t>
            </a:r>
            <a:r>
              <a:rPr lang="en-US" baseline="0" dirty="0"/>
              <a:t>Reorder as appropriate so the slide layout’s </a:t>
            </a:r>
            <a:r>
              <a:rPr lang="en-US" b="1" baseline="0" dirty="0"/>
              <a:t>TITLE is read first</a:t>
            </a:r>
            <a:r>
              <a:rPr lang="en-US" baseline="0" dirty="0"/>
              <a:t>.</a:t>
            </a:r>
          </a:p>
          <a:p>
            <a:pPr marL="214313" lvl="0" indent="-214313">
              <a:buFont typeface="Arial" panose="020B0604020202020204" pitchFamily="34" charset="0"/>
              <a:buChar char="•"/>
            </a:pPr>
            <a:r>
              <a:rPr lang="en-US" b="1" baseline="0" dirty="0"/>
              <a:t>SAVE</a:t>
            </a:r>
            <a:r>
              <a:rPr lang="en-US" baseline="0" dirty="0"/>
              <a:t> your presentation.</a:t>
            </a:r>
          </a:p>
          <a:p>
            <a:pPr marL="214313" lvl="0" indent="-214313">
              <a:buFont typeface="Arial" panose="020B0604020202020204" pitchFamily="34" charset="0"/>
              <a:buChar char="•"/>
            </a:pPr>
            <a:r>
              <a:rPr lang="en-US" b="1" baseline="0" dirty="0"/>
              <a:t>Close the Master View </a:t>
            </a:r>
            <a:r>
              <a:rPr lang="en-US" b="0" baseline="0" dirty="0"/>
              <a:t>and return to your normal editing (design) view.</a:t>
            </a:r>
          </a:p>
          <a:p>
            <a:pPr marL="214313" lvl="0" indent="-214313">
              <a:buFont typeface="Arial" panose="020B0604020202020204" pitchFamily="34" charset="0"/>
              <a:buChar char="•"/>
            </a:pPr>
            <a:r>
              <a:rPr lang="en-US" b="1" baseline="0" dirty="0"/>
              <a:t>Insert a new slide using </a:t>
            </a:r>
            <a:r>
              <a:rPr lang="en-US" b="1" baseline="0"/>
              <a:t>your custom-named </a:t>
            </a:r>
            <a:r>
              <a:rPr lang="en-US" b="1" baseline="0" dirty="0"/>
              <a:t>new layout </a:t>
            </a:r>
            <a:r>
              <a:rPr lang="en-US" b="0" baseline="0" dirty="0"/>
              <a:t>or apply the new layout to an existing slide.</a:t>
            </a:r>
            <a:endParaRPr lang="en-US" dirty="0"/>
          </a:p>
        </p:txBody>
      </p:sp>
    </p:spTree>
    <p:extLst>
      <p:ext uri="{BB962C8B-B14F-4D97-AF65-F5344CB8AC3E}">
        <p14:creationId xmlns:p14="http://schemas.microsoft.com/office/powerpoint/2010/main" val="9271577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a:t>Click to edit Master text styles</a:t>
            </a:r>
          </a:p>
        </p:txBody>
      </p:sp>
    </p:spTree>
    <p:extLst>
      <p:ext uri="{BB962C8B-B14F-4D97-AF65-F5344CB8AC3E}">
        <p14:creationId xmlns:p14="http://schemas.microsoft.com/office/powerpoint/2010/main" val="851986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bjectiv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4"/>
          <p:cNvSpPr>
            <a:spLocks noGrp="1"/>
          </p:cNvSpPr>
          <p:nvPr>
            <p:ph type="body" sz="quarter" idx="11"/>
          </p:nvPr>
        </p:nvSpPr>
        <p:spPr>
          <a:xfrm>
            <a:off x="457200" y="1984248"/>
            <a:ext cx="8229600" cy="4215384"/>
          </a:xfrm>
          <a:prstGeom prst="rect">
            <a:avLst/>
          </a:prstGeom>
        </p:spPr>
        <p:txBody>
          <a:bodyPr/>
          <a:lstStyle>
            <a:lvl1pPr>
              <a:defRPr baseline="0"/>
            </a:lvl1pPr>
          </a:lstStyle>
          <a:p>
            <a:pPr lvl="0"/>
            <a:r>
              <a:rPr lang="en-US"/>
              <a:t>Click to edit Master text styles</a:t>
            </a:r>
          </a:p>
          <a:p>
            <a:pPr lvl="1"/>
            <a:r>
              <a:rPr lang="en-US"/>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C85C40CF-04FE-468E-83F4-50BDD31C74C3}" type="slidenum">
              <a:rPr lang="en-US" altLang="en-US"/>
              <a:pPr/>
              <a:t>‹#›</a:t>
            </a:fld>
            <a:endParaRPr lang="en-US" altLang="en-US"/>
          </a:p>
        </p:txBody>
      </p:sp>
      <p:sp>
        <p:nvSpPr>
          <p:cNvPr id="5" name="Date Placeholder 4"/>
          <p:cNvSpPr>
            <a:spLocks noGrp="1"/>
          </p:cNvSpPr>
          <p:nvPr>
            <p:ph type="dt" sz="half" idx="13"/>
          </p:nvPr>
        </p:nvSpPr>
        <p:spPr>
          <a:xfrm>
            <a:off x="457200" y="6356350"/>
            <a:ext cx="2133600" cy="365125"/>
          </a:xfrm>
          <a:prstGeom prst="rect">
            <a:avLst/>
          </a:prstGeom>
        </p:spPr>
        <p:txBody>
          <a:bodyPr/>
          <a:lstStyle>
            <a:lvl1pPr>
              <a:defRPr sz="1000">
                <a:solidFill>
                  <a:prstClr val="white">
                    <a:lumMod val="65000"/>
                  </a:prstClr>
                </a:solidFill>
                <a:latin typeface="Arial" pitchFamily="34" charset="0"/>
                <a:cs typeface="Arial" pitchFamily="34" charset="0"/>
              </a:defRPr>
            </a:lvl1pPr>
          </a:lstStyle>
          <a:p>
            <a:pPr>
              <a:defRPr/>
            </a:pPr>
            <a:r>
              <a:rPr lang="en-US"/>
              <a:t>Health IT Workforce Curriculum                Version 3.0/Spring 2012</a:t>
            </a:r>
          </a:p>
        </p:txBody>
      </p:sp>
      <p:sp>
        <p:nvSpPr>
          <p:cNvPr id="6"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prstClr val="white">
                    <a:lumMod val="65000"/>
                  </a:prstClr>
                </a:solidFill>
                <a:latin typeface="Arial" pitchFamily="34" charset="0"/>
                <a:cs typeface="Arial" pitchFamily="34" charset="0"/>
              </a:defRPr>
            </a:lvl1pPr>
          </a:lstStyle>
          <a:p>
            <a:pPr>
              <a:defRPr/>
            </a:pPr>
            <a:r>
              <a:rPr lang="en-US"/>
              <a:t>Networking and Health Information Exchange                                 Health Data Interchange Standards                                       Lecture b</a:t>
            </a:r>
          </a:p>
        </p:txBody>
      </p:sp>
    </p:spTree>
    <p:extLst>
      <p:ext uri="{BB962C8B-B14F-4D97-AF65-F5344CB8AC3E}">
        <p14:creationId xmlns:p14="http://schemas.microsoft.com/office/powerpoint/2010/main" val="7195621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fld id="{B50C4CF2-08E9-4468-B1AC-D2A8FD4925C2}" type="slidenum">
              <a:rPr lang="en-US" altLang="en-US"/>
              <a:pPr/>
              <a:t>‹#›</a:t>
            </a:fld>
            <a:endParaRPr lang="en-US" alt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a:defRPr sz="1000">
                <a:solidFill>
                  <a:prstClr val="white">
                    <a:lumMod val="65000"/>
                  </a:prstClr>
                </a:solidFill>
                <a:latin typeface="Arial" pitchFamily="34" charset="0"/>
                <a:cs typeface="Arial" pitchFamily="34" charset="0"/>
              </a:defRPr>
            </a:lvl1pPr>
          </a:lstStyle>
          <a:p>
            <a:pPr>
              <a:defRPr/>
            </a:pPr>
            <a:r>
              <a:rPr lang="en-US"/>
              <a:t>Health IT Workforce Curriculum                Version 3.0/Spring 2012</a:t>
            </a:r>
          </a:p>
        </p:txBody>
      </p:sp>
      <p:sp>
        <p:nvSpPr>
          <p:cNvPr id="6" name="Footer Placeholder 5"/>
          <p:cNvSpPr>
            <a:spLocks noGrp="1"/>
          </p:cNvSpPr>
          <p:nvPr>
            <p:ph type="ftr" sz="quarter" idx="17"/>
          </p:nvPr>
        </p:nvSpPr>
        <p:spPr>
          <a:xfrm>
            <a:off x="3117850" y="6345238"/>
            <a:ext cx="3475038" cy="365125"/>
          </a:xfrm>
          <a:prstGeom prst="rect">
            <a:avLst/>
          </a:prstGeom>
        </p:spPr>
        <p:txBody>
          <a:bodyPr/>
          <a:lstStyle>
            <a:lvl1pPr algn="ctr">
              <a:defRPr sz="1000">
                <a:solidFill>
                  <a:prstClr val="white">
                    <a:lumMod val="65000"/>
                  </a:prstClr>
                </a:solidFill>
                <a:latin typeface="Arial" pitchFamily="34" charset="0"/>
                <a:cs typeface="Arial" pitchFamily="34" charset="0"/>
              </a:defRPr>
            </a:lvl1pPr>
          </a:lstStyle>
          <a:p>
            <a:pPr>
              <a:defRPr/>
            </a:pPr>
            <a:r>
              <a:rPr lang="en-US"/>
              <a:t>Networking and Health Information Exchange                                 Health Data Interchange Standards                                       Lecture b</a:t>
            </a:r>
          </a:p>
        </p:txBody>
      </p:sp>
    </p:spTree>
    <p:extLst>
      <p:ext uri="{BB962C8B-B14F-4D97-AF65-F5344CB8AC3E}">
        <p14:creationId xmlns:p14="http://schemas.microsoft.com/office/powerpoint/2010/main" val="22561527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752600"/>
            <a:ext cx="8229600" cy="3733800"/>
          </a:xfrm>
          <a:prstGeom prst="rect">
            <a:avLst/>
          </a:prstGeom>
        </p:spPr>
        <p:txBody>
          <a:bodyPr/>
          <a:lstStyle>
            <a:lvl1pPr>
              <a:defRPr sz="2400"/>
            </a:lvl1pPr>
          </a:lstStyle>
          <a:p>
            <a:pPr lvl="0"/>
            <a:r>
              <a:rPr lang="en-US" noProof="0" dirty="0"/>
              <a:t>Click icon to add chart</a:t>
            </a:r>
          </a:p>
        </p:txBody>
      </p:sp>
      <p:sp>
        <p:nvSpPr>
          <p:cNvPr id="8"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6" name="Slide Number Placeholder 2"/>
          <p:cNvSpPr>
            <a:spLocks noGrp="1"/>
          </p:cNvSpPr>
          <p:nvPr>
            <p:ph type="sldNum" sz="quarter" idx="16"/>
          </p:nvPr>
        </p:nvSpPr>
        <p:spPr>
          <a:xfrm>
            <a:off x="6858000" y="6356350"/>
            <a:ext cx="1828800" cy="365125"/>
          </a:xfrm>
        </p:spPr>
        <p:txBody>
          <a:bodyPr/>
          <a:lstStyle>
            <a:lvl1pPr>
              <a:defRPr/>
            </a:lvl1pPr>
          </a:lstStyle>
          <a:p>
            <a:fld id="{ED2A39AE-60A1-4650-8333-EFE83D4CFE2D}" type="slidenum">
              <a:rPr lang="en-US" altLang="en-US"/>
              <a:pPr/>
              <a:t>‹#›</a:t>
            </a:fld>
            <a:endParaRPr lang="en-US" altLang="en-US"/>
          </a:p>
        </p:txBody>
      </p:sp>
      <p:sp>
        <p:nvSpPr>
          <p:cNvPr id="7" name="Date Placeholder 4"/>
          <p:cNvSpPr>
            <a:spLocks noGrp="1"/>
          </p:cNvSpPr>
          <p:nvPr>
            <p:ph type="dt" sz="half" idx="17"/>
          </p:nvPr>
        </p:nvSpPr>
        <p:spPr>
          <a:xfrm>
            <a:off x="457200" y="6356350"/>
            <a:ext cx="2133600" cy="365125"/>
          </a:xfrm>
          <a:prstGeom prst="rect">
            <a:avLst/>
          </a:prstGeom>
        </p:spPr>
        <p:txBody>
          <a:bodyPr/>
          <a:lstStyle>
            <a:lvl1pPr>
              <a:defRPr sz="1000">
                <a:solidFill>
                  <a:prstClr val="white">
                    <a:lumMod val="65000"/>
                  </a:prstClr>
                </a:solidFill>
                <a:latin typeface="Arial" pitchFamily="34" charset="0"/>
                <a:cs typeface="Arial" pitchFamily="34" charset="0"/>
              </a:defRPr>
            </a:lvl1pPr>
          </a:lstStyle>
          <a:p>
            <a:pPr>
              <a:defRPr/>
            </a:pPr>
            <a:r>
              <a:rPr lang="en-US"/>
              <a:t>Health IT Workforce Curriculum                Version 3.0/Spring 2012</a:t>
            </a:r>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prstClr val="white">
                    <a:lumMod val="65000"/>
                  </a:prstClr>
                </a:solidFill>
                <a:latin typeface="Arial" pitchFamily="34" charset="0"/>
                <a:cs typeface="Arial" pitchFamily="34" charset="0"/>
              </a:defRPr>
            </a:lvl1pPr>
          </a:lstStyle>
          <a:p>
            <a:pPr>
              <a:defRPr/>
            </a:pPr>
            <a:r>
              <a:rPr lang="en-US"/>
              <a:t>Networking and Health Information Exchange                                 Health Data Interchange Standards                                       Lecture b</a:t>
            </a:r>
          </a:p>
        </p:txBody>
      </p:sp>
    </p:spTree>
    <p:extLst>
      <p:ext uri="{BB962C8B-B14F-4D97-AF65-F5344CB8AC3E}">
        <p14:creationId xmlns:p14="http://schemas.microsoft.com/office/powerpoint/2010/main" val="26022870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Side by Side with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41148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7"/>
          <p:cNvSpPr>
            <a:spLocks noGrp="1"/>
          </p:cNvSpPr>
          <p:nvPr>
            <p:ph sz="quarter" idx="18"/>
          </p:nvPr>
        </p:nvSpPr>
        <p:spPr>
          <a:xfrm>
            <a:off x="4572000" y="1981200"/>
            <a:ext cx="4114800" cy="4206240"/>
          </a:xfrm>
          <a:prstGeom prst="rect">
            <a:avLst/>
          </a:prstGeom>
        </p:spPr>
        <p:txBody>
          <a:bodyPr/>
          <a:lstStyle>
            <a:lvl1pPr>
              <a:defRPr sz="2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2"/>
          <p:cNvSpPr>
            <a:spLocks noGrp="1"/>
          </p:cNvSpPr>
          <p:nvPr>
            <p:ph type="sldNum" sz="quarter" idx="19"/>
          </p:nvPr>
        </p:nvSpPr>
        <p:spPr>
          <a:xfrm>
            <a:off x="6858000" y="6356350"/>
            <a:ext cx="1828800" cy="365125"/>
          </a:xfrm>
        </p:spPr>
        <p:txBody>
          <a:bodyPr/>
          <a:lstStyle>
            <a:lvl1pPr>
              <a:defRPr/>
            </a:lvl1pPr>
          </a:lstStyle>
          <a:p>
            <a:fld id="{6B80198D-F9F6-449E-9EC3-D23CB7C4EBEC}" type="slidenum">
              <a:rPr lang="en-US" altLang="en-US"/>
              <a:pPr/>
              <a:t>‹#›</a:t>
            </a:fld>
            <a:endParaRPr lang="en-US" altLang="en-US"/>
          </a:p>
        </p:txBody>
      </p:sp>
      <p:sp>
        <p:nvSpPr>
          <p:cNvPr id="6" name="Date Placeholder 4"/>
          <p:cNvSpPr>
            <a:spLocks noGrp="1"/>
          </p:cNvSpPr>
          <p:nvPr>
            <p:ph type="dt" sz="half" idx="20"/>
          </p:nvPr>
        </p:nvSpPr>
        <p:spPr>
          <a:xfrm>
            <a:off x="457200" y="6356350"/>
            <a:ext cx="2133600" cy="365125"/>
          </a:xfrm>
          <a:prstGeom prst="rect">
            <a:avLst/>
          </a:prstGeom>
        </p:spPr>
        <p:txBody>
          <a:bodyPr/>
          <a:lstStyle>
            <a:lvl1pPr>
              <a:defRPr sz="1000">
                <a:solidFill>
                  <a:prstClr val="white">
                    <a:lumMod val="65000"/>
                  </a:prstClr>
                </a:solidFill>
                <a:latin typeface="Arial" pitchFamily="34" charset="0"/>
                <a:cs typeface="Arial" pitchFamily="34" charset="0"/>
              </a:defRPr>
            </a:lvl1pPr>
          </a:lstStyle>
          <a:p>
            <a:pPr>
              <a:defRPr/>
            </a:pPr>
            <a:r>
              <a:rPr lang="en-US"/>
              <a:t>Health IT Workforce Curriculum                Version 3.0/Spring 2012</a:t>
            </a:r>
          </a:p>
        </p:txBody>
      </p:sp>
      <p:sp>
        <p:nvSpPr>
          <p:cNvPr id="9" name="Footer Placeholder 5"/>
          <p:cNvSpPr>
            <a:spLocks noGrp="1"/>
          </p:cNvSpPr>
          <p:nvPr>
            <p:ph type="ftr" sz="quarter" idx="21"/>
          </p:nvPr>
        </p:nvSpPr>
        <p:spPr>
          <a:xfrm>
            <a:off x="3117850" y="6345238"/>
            <a:ext cx="3475038" cy="365125"/>
          </a:xfrm>
          <a:prstGeom prst="rect">
            <a:avLst/>
          </a:prstGeom>
        </p:spPr>
        <p:txBody>
          <a:bodyPr/>
          <a:lstStyle>
            <a:lvl1pPr algn="ctr">
              <a:defRPr sz="1000">
                <a:solidFill>
                  <a:prstClr val="white">
                    <a:lumMod val="65000"/>
                  </a:prstClr>
                </a:solidFill>
                <a:latin typeface="Arial" pitchFamily="34" charset="0"/>
                <a:cs typeface="Arial" pitchFamily="34" charset="0"/>
              </a:defRPr>
            </a:lvl1pPr>
          </a:lstStyle>
          <a:p>
            <a:pPr>
              <a:defRPr/>
            </a:pPr>
            <a:r>
              <a:rPr lang="en-US"/>
              <a:t>Networking and Health Information Exchange                                 Health Data Interchange Standards                                       Lecture b</a:t>
            </a:r>
          </a:p>
        </p:txBody>
      </p:sp>
    </p:spTree>
    <p:extLst>
      <p:ext uri="{BB962C8B-B14F-4D97-AF65-F5344CB8AC3E}">
        <p14:creationId xmlns:p14="http://schemas.microsoft.com/office/powerpoint/2010/main" val="11077441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a:t>Click to edit Master text styles</a:t>
            </a:r>
          </a:p>
          <a:p>
            <a:pPr lvl="1"/>
            <a:r>
              <a:rPr lang="en-US"/>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4D5C168E-EDC7-4D3B-8883-30D67C3A3AB7}" type="slidenum">
              <a:rPr lang="en-US" altLang="en-US"/>
              <a:pPr/>
              <a:t>‹#›</a:t>
            </a:fld>
            <a:endParaRPr lang="en-US" altLang="en-US"/>
          </a:p>
        </p:txBody>
      </p:sp>
      <p:sp>
        <p:nvSpPr>
          <p:cNvPr id="6" name="Date Placeholder 4"/>
          <p:cNvSpPr>
            <a:spLocks noGrp="1"/>
          </p:cNvSpPr>
          <p:nvPr>
            <p:ph type="dt" sz="half" idx="13"/>
          </p:nvPr>
        </p:nvSpPr>
        <p:spPr>
          <a:xfrm>
            <a:off x="457200" y="6356350"/>
            <a:ext cx="2133600" cy="365125"/>
          </a:xfrm>
          <a:prstGeom prst="rect">
            <a:avLst/>
          </a:prstGeom>
        </p:spPr>
        <p:txBody>
          <a:bodyPr/>
          <a:lstStyle>
            <a:lvl1pPr>
              <a:defRPr sz="1000">
                <a:solidFill>
                  <a:prstClr val="white">
                    <a:lumMod val="65000"/>
                  </a:prstClr>
                </a:solidFill>
                <a:latin typeface="Arial" pitchFamily="34" charset="0"/>
                <a:cs typeface="Arial" pitchFamily="34" charset="0"/>
              </a:defRPr>
            </a:lvl1pPr>
          </a:lstStyle>
          <a:p>
            <a:pPr>
              <a:defRPr/>
            </a:pPr>
            <a:r>
              <a:rPr lang="en-US"/>
              <a:t>Health IT Workforce Curriculum                Version 3.0/Spring 2012</a:t>
            </a:r>
          </a:p>
        </p:txBody>
      </p:sp>
      <p:sp>
        <p:nvSpPr>
          <p:cNvPr id="7"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prstClr val="white">
                    <a:lumMod val="65000"/>
                  </a:prstClr>
                </a:solidFill>
                <a:latin typeface="Arial" pitchFamily="34" charset="0"/>
                <a:cs typeface="Arial" pitchFamily="34" charset="0"/>
              </a:defRPr>
            </a:lvl1pPr>
          </a:lstStyle>
          <a:p>
            <a:pPr>
              <a:defRPr/>
            </a:pPr>
            <a:r>
              <a:rPr lang="en-US"/>
              <a:t>Networking and Health Information Exchange                                 Health Data Interchange Standards                                       Lecture b</a:t>
            </a:r>
          </a:p>
        </p:txBody>
      </p:sp>
    </p:spTree>
    <p:extLst>
      <p:ext uri="{BB962C8B-B14F-4D97-AF65-F5344CB8AC3E}">
        <p14:creationId xmlns:p14="http://schemas.microsoft.com/office/powerpoint/2010/main" val="8779037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a:t>Click to edit Master text styles</a:t>
            </a:r>
          </a:p>
          <a:p>
            <a:pPr lvl="1"/>
            <a:r>
              <a:rPr lang="en-US"/>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a:t>Click to edit Master text styles</a:t>
            </a:r>
          </a:p>
          <a:p>
            <a:pPr lvl="1"/>
            <a:r>
              <a:rPr lang="en-US"/>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a:t>Click to edit Master text styles</a:t>
            </a:r>
          </a:p>
          <a:p>
            <a:pPr lvl="1"/>
            <a:r>
              <a:rPr lang="en-US"/>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a:lvl1pPr>
          </a:lstStyle>
          <a:p>
            <a:fld id="{20A6438D-2330-4833-8C90-581F1CFDE9ED}" type="slidenum">
              <a:rPr lang="en-US" altLang="en-US"/>
              <a:pPr/>
              <a:t>‹#›</a:t>
            </a:fld>
            <a:endParaRPr lang="en-US" alt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a:defRPr sz="1000">
                <a:solidFill>
                  <a:prstClr val="white">
                    <a:lumMod val="65000"/>
                  </a:prstClr>
                </a:solidFill>
                <a:latin typeface="Arial" pitchFamily="34" charset="0"/>
                <a:cs typeface="Arial" pitchFamily="34" charset="0"/>
              </a:defRPr>
            </a:lvl1pPr>
          </a:lstStyle>
          <a:p>
            <a:pPr>
              <a:defRPr/>
            </a:pPr>
            <a:r>
              <a:rPr lang="en-US"/>
              <a:t>Health IT Workforce Curriculum                Version 3.0/Spring 2012</a:t>
            </a:r>
          </a:p>
        </p:txBody>
      </p:sp>
      <p:sp>
        <p:nvSpPr>
          <p:cNvPr id="11" name="Footer Placeholder 5"/>
          <p:cNvSpPr>
            <a:spLocks noGrp="1"/>
          </p:cNvSpPr>
          <p:nvPr>
            <p:ph type="ftr" sz="quarter" idx="24"/>
          </p:nvPr>
        </p:nvSpPr>
        <p:spPr>
          <a:xfrm>
            <a:off x="3117850" y="6345238"/>
            <a:ext cx="3475038" cy="365125"/>
          </a:xfrm>
          <a:prstGeom prst="rect">
            <a:avLst/>
          </a:prstGeom>
        </p:spPr>
        <p:txBody>
          <a:bodyPr/>
          <a:lstStyle>
            <a:lvl1pPr algn="ctr">
              <a:defRPr sz="1000">
                <a:solidFill>
                  <a:prstClr val="white">
                    <a:lumMod val="65000"/>
                  </a:prstClr>
                </a:solidFill>
                <a:latin typeface="Arial" pitchFamily="34" charset="0"/>
                <a:cs typeface="Arial" pitchFamily="34" charset="0"/>
              </a:defRPr>
            </a:lvl1pPr>
          </a:lstStyle>
          <a:p>
            <a:pPr>
              <a:defRPr/>
            </a:pPr>
            <a:r>
              <a:rPr lang="en-US"/>
              <a:t>Networking and Health Information Exchange                                 Health Data Interchange Standards                                       Lecture b</a:t>
            </a:r>
          </a:p>
        </p:txBody>
      </p:sp>
    </p:spTree>
    <p:extLst>
      <p:ext uri="{BB962C8B-B14F-4D97-AF65-F5344CB8AC3E}">
        <p14:creationId xmlns:p14="http://schemas.microsoft.com/office/powerpoint/2010/main" val="8461590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4"/>
          <p:cNvSpPr>
            <a:spLocks noGrp="1"/>
          </p:cNvSpPr>
          <p:nvPr>
            <p:ph type="body" sz="quarter" idx="11"/>
          </p:nvPr>
        </p:nvSpPr>
        <p:spPr>
          <a:xfrm>
            <a:off x="457200" y="1984248"/>
            <a:ext cx="3962400" cy="4264152"/>
          </a:xfrm>
          <a:prstGeom prst="rect">
            <a:avLst/>
          </a:prstGeom>
        </p:spPr>
        <p:txBody>
          <a:bodyPr/>
          <a:lstStyle>
            <a:lvl1pPr>
              <a:defRPr sz="2800" baseline="0"/>
            </a:lvl1pPr>
            <a:lvl2pPr>
              <a:defRPr sz="1800"/>
            </a:lvl2pPr>
          </a:lstStyle>
          <a:p>
            <a:pPr lvl="0"/>
            <a:r>
              <a:rPr lang="en-US"/>
              <a:t>Click to edit Master text styles</a:t>
            </a:r>
          </a:p>
          <a:p>
            <a:pPr lvl="1"/>
            <a:r>
              <a:rPr lang="en-US"/>
              <a:t>Second level</a:t>
            </a:r>
          </a:p>
        </p:txBody>
      </p:sp>
      <p:sp>
        <p:nvSpPr>
          <p:cNvPr id="7" name="Text Placeholder 4"/>
          <p:cNvSpPr>
            <a:spLocks noGrp="1"/>
          </p:cNvSpPr>
          <p:nvPr>
            <p:ph type="body" sz="quarter" idx="15"/>
          </p:nvPr>
        </p:nvSpPr>
        <p:spPr>
          <a:xfrm>
            <a:off x="4648200" y="1981200"/>
            <a:ext cx="3962400" cy="4264152"/>
          </a:xfrm>
          <a:prstGeom prst="rect">
            <a:avLst/>
          </a:prstGeom>
        </p:spPr>
        <p:txBody>
          <a:bodyPr/>
          <a:lstStyle>
            <a:lvl1pPr>
              <a:defRPr sz="2800" baseline="0"/>
            </a:lvl1pPr>
            <a:lvl2pPr>
              <a:defRPr sz="1800"/>
            </a:lvl2pPr>
          </a:lstStyle>
          <a:p>
            <a:pPr lvl="0"/>
            <a:r>
              <a:rPr lang="en-US"/>
              <a:t>Click to edit Master text styles</a:t>
            </a:r>
          </a:p>
          <a:p>
            <a:pPr lvl="1"/>
            <a:r>
              <a:rPr lang="en-US"/>
              <a:t>Second level</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4B4A8DFE-606F-45DC-9EE2-C9065529FBA5}"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prstClr val="white">
                    <a:lumMod val="65000"/>
                  </a:prstClr>
                </a:solidFill>
                <a:latin typeface="Arial" pitchFamily="34" charset="0"/>
                <a:cs typeface="Arial" pitchFamily="34" charset="0"/>
              </a:defRPr>
            </a:lvl1pPr>
          </a:lstStyle>
          <a:p>
            <a:pPr>
              <a:defRPr/>
            </a:pPr>
            <a:r>
              <a:rPr lang="en-US"/>
              <a:t>Health IT Workforce Curriculum                Version 3.0/Spring 2012</a:t>
            </a:r>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prstClr val="white">
                    <a:lumMod val="65000"/>
                  </a:prstClr>
                </a:solidFill>
                <a:latin typeface="Arial" pitchFamily="34" charset="0"/>
                <a:cs typeface="Arial" pitchFamily="34" charset="0"/>
              </a:defRPr>
            </a:lvl1pPr>
          </a:lstStyle>
          <a:p>
            <a:pPr>
              <a:defRPr/>
            </a:pPr>
            <a:r>
              <a:rPr lang="en-US"/>
              <a:t>Networking and Health Information Exchange                                 Health Data Interchange Standards                                       Lecture b</a:t>
            </a:r>
          </a:p>
        </p:txBody>
      </p:sp>
    </p:spTree>
    <p:extLst>
      <p:ext uri="{BB962C8B-B14F-4D97-AF65-F5344CB8AC3E}">
        <p14:creationId xmlns:p14="http://schemas.microsoft.com/office/powerpoint/2010/main" val="3431383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DAAADBC2-B12F-482D-9508-2F75B41A03CA}" type="slidenum">
              <a:rPr lang="en-US" altLang="en-US" smtClean="0"/>
              <a:pPr/>
              <a:t>‹#›</a:t>
            </a:fld>
            <a:endParaRPr lang="en-US" altLang="en-US"/>
          </a:p>
        </p:txBody>
      </p:sp>
    </p:spTree>
    <p:extLst>
      <p:ext uri="{BB962C8B-B14F-4D97-AF65-F5344CB8AC3E}">
        <p14:creationId xmlns:p14="http://schemas.microsoft.com/office/powerpoint/2010/main" val="26326925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752600"/>
            <a:ext cx="8229600" cy="3657600"/>
          </a:xfrm>
          <a:prstGeom prst="rect">
            <a:avLst/>
          </a:prstGeom>
        </p:spPr>
        <p:txBody>
          <a:bodyPr/>
          <a:lstStyle/>
          <a:p>
            <a:pPr lvl="0"/>
            <a:r>
              <a:rPr lang="en-US" noProof="0" dirty="0"/>
              <a:t>Click icon to add table</a:t>
            </a:r>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D5A9199F-328A-4F40-A4AC-7A5E5F9290B5}"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prstClr val="white">
                    <a:lumMod val="65000"/>
                  </a:prstClr>
                </a:solidFill>
                <a:latin typeface="Arial" pitchFamily="34" charset="0"/>
                <a:cs typeface="Arial" pitchFamily="34" charset="0"/>
              </a:defRPr>
            </a:lvl1pPr>
          </a:lstStyle>
          <a:p>
            <a:pPr>
              <a:defRPr/>
            </a:pPr>
            <a:r>
              <a:rPr lang="en-US"/>
              <a:t>Health IT Workforce Curriculum                Version 3.0/Spring 2012</a:t>
            </a:r>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prstClr val="white">
                    <a:lumMod val="65000"/>
                  </a:prstClr>
                </a:solidFill>
                <a:latin typeface="Arial" pitchFamily="34" charset="0"/>
                <a:cs typeface="Arial" pitchFamily="34" charset="0"/>
              </a:defRPr>
            </a:lvl1pPr>
          </a:lstStyle>
          <a:p>
            <a:pPr>
              <a:defRPr/>
            </a:pPr>
            <a:r>
              <a:rPr lang="en-US"/>
              <a:t>Networking and Health Information Exchange                                 Health Data Interchange Standards                                       Lecture b</a:t>
            </a:r>
          </a:p>
        </p:txBody>
      </p:sp>
    </p:spTree>
    <p:extLst>
      <p:ext uri="{BB962C8B-B14F-4D97-AF65-F5344CB8AC3E}">
        <p14:creationId xmlns:p14="http://schemas.microsoft.com/office/powerpoint/2010/main" val="9360873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3886200"/>
          </a:xfrm>
          <a:prstGeom prst="rect">
            <a:avLst/>
          </a:prstGeom>
        </p:spPr>
        <p:txBody>
          <a:bodyPr/>
          <a:lstStyle/>
          <a:p>
            <a:pPr lvl="0"/>
            <a:r>
              <a:rPr lang="en-US" noProof="0" dirty="0"/>
              <a:t>Click icon to add picture</a:t>
            </a:r>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A79CCD92-C6D0-41EF-BB56-CCF9628E1C4F}"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prstClr val="white">
                    <a:lumMod val="65000"/>
                  </a:prstClr>
                </a:solidFill>
                <a:latin typeface="Arial" pitchFamily="34" charset="0"/>
                <a:cs typeface="Arial" pitchFamily="34" charset="0"/>
              </a:defRPr>
            </a:lvl1pPr>
          </a:lstStyle>
          <a:p>
            <a:pPr>
              <a:defRPr/>
            </a:pPr>
            <a:r>
              <a:rPr lang="en-US"/>
              <a:t>Health IT Workforce Curriculum                Version 3.0/Spring 2012</a:t>
            </a:r>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prstClr val="white">
                    <a:lumMod val="65000"/>
                  </a:prstClr>
                </a:solidFill>
                <a:latin typeface="Arial" pitchFamily="34" charset="0"/>
                <a:cs typeface="Arial" pitchFamily="34" charset="0"/>
              </a:defRPr>
            </a:lvl1pPr>
          </a:lstStyle>
          <a:p>
            <a:pPr>
              <a:defRPr/>
            </a:pPr>
            <a:r>
              <a:rPr lang="en-US"/>
              <a:t>Networking and Health Information Exchange                                 Health Data Interchange Standards                                       Lecture b</a:t>
            </a:r>
          </a:p>
        </p:txBody>
      </p:sp>
    </p:spTree>
    <p:extLst>
      <p:ext uri="{BB962C8B-B14F-4D97-AF65-F5344CB8AC3E}">
        <p14:creationId xmlns:p14="http://schemas.microsoft.com/office/powerpoint/2010/main" val="21573164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a:t>Click to edit Master text styles</a:t>
            </a:r>
          </a:p>
        </p:txBody>
      </p:sp>
    </p:spTree>
    <p:extLst>
      <p:ext uri="{BB962C8B-B14F-4D97-AF65-F5344CB8AC3E}">
        <p14:creationId xmlns:p14="http://schemas.microsoft.com/office/powerpoint/2010/main" val="4860031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Objectiv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4"/>
          <p:cNvSpPr>
            <a:spLocks noGrp="1"/>
          </p:cNvSpPr>
          <p:nvPr>
            <p:ph type="body" sz="quarter" idx="11"/>
          </p:nvPr>
        </p:nvSpPr>
        <p:spPr>
          <a:xfrm>
            <a:off x="457200" y="1984248"/>
            <a:ext cx="8229600" cy="4215384"/>
          </a:xfrm>
          <a:prstGeom prst="rect">
            <a:avLst/>
          </a:prstGeom>
        </p:spPr>
        <p:txBody>
          <a:bodyPr/>
          <a:lstStyle>
            <a:lvl1pPr>
              <a:defRPr baseline="0"/>
            </a:lvl1pPr>
          </a:lstStyle>
          <a:p>
            <a:pPr lvl="0"/>
            <a:r>
              <a:rPr lang="en-US"/>
              <a:t>Click to edit Master text styles</a:t>
            </a:r>
          </a:p>
          <a:p>
            <a:pPr lvl="1"/>
            <a:r>
              <a:rPr lang="en-US"/>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12482B8B-2D99-4D1B-8A9A-243D498252F1}" type="slidenum">
              <a:rPr lang="en-US" altLang="en-US"/>
              <a:pPr/>
              <a:t>‹#›</a:t>
            </a:fld>
            <a:endParaRPr lang="en-US" altLang="en-US"/>
          </a:p>
        </p:txBody>
      </p:sp>
      <p:sp>
        <p:nvSpPr>
          <p:cNvPr id="5"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a:t>
            </a:r>
          </a:p>
        </p:txBody>
      </p:sp>
      <p:sp>
        <p:nvSpPr>
          <p:cNvPr id="6"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Health Data Interchange Standards                                       Lecture b</a:t>
            </a:r>
          </a:p>
        </p:txBody>
      </p:sp>
    </p:spTree>
    <p:extLst>
      <p:ext uri="{BB962C8B-B14F-4D97-AF65-F5344CB8AC3E}">
        <p14:creationId xmlns:p14="http://schemas.microsoft.com/office/powerpoint/2010/main" val="18036741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4"/>
          <p:cNvSpPr>
            <a:spLocks noGrp="1"/>
          </p:cNvSpPr>
          <p:nvPr>
            <p:ph type="body" sz="quarter" idx="11"/>
          </p:nvPr>
        </p:nvSpPr>
        <p:spPr>
          <a:xfrm>
            <a:off x="457200" y="1984248"/>
            <a:ext cx="3962400" cy="4264152"/>
          </a:xfrm>
          <a:prstGeom prst="rect">
            <a:avLst/>
          </a:prstGeom>
        </p:spPr>
        <p:txBody>
          <a:bodyPr/>
          <a:lstStyle>
            <a:lvl1pPr>
              <a:defRPr sz="2800" baseline="0"/>
            </a:lvl1pPr>
            <a:lvl2pPr>
              <a:defRPr sz="1800"/>
            </a:lvl2pPr>
          </a:lstStyle>
          <a:p>
            <a:pPr lvl="0"/>
            <a:r>
              <a:rPr lang="en-US"/>
              <a:t>Click to edit Master text styles</a:t>
            </a:r>
          </a:p>
          <a:p>
            <a:pPr lvl="1"/>
            <a:r>
              <a:rPr lang="en-US"/>
              <a:t>Second level</a:t>
            </a:r>
          </a:p>
        </p:txBody>
      </p:sp>
      <p:sp>
        <p:nvSpPr>
          <p:cNvPr id="7" name="Text Placeholder 4"/>
          <p:cNvSpPr>
            <a:spLocks noGrp="1"/>
          </p:cNvSpPr>
          <p:nvPr>
            <p:ph type="body" sz="quarter" idx="15"/>
          </p:nvPr>
        </p:nvSpPr>
        <p:spPr>
          <a:xfrm>
            <a:off x="4648200" y="1981200"/>
            <a:ext cx="3962400" cy="4264152"/>
          </a:xfrm>
          <a:prstGeom prst="rect">
            <a:avLst/>
          </a:prstGeom>
        </p:spPr>
        <p:txBody>
          <a:bodyPr/>
          <a:lstStyle>
            <a:lvl1pPr>
              <a:defRPr sz="2800" baseline="0"/>
            </a:lvl1pPr>
            <a:lvl2pPr>
              <a:defRPr sz="1800"/>
            </a:lvl2pPr>
          </a:lstStyle>
          <a:p>
            <a:pPr lvl="0"/>
            <a:r>
              <a:rPr lang="en-US"/>
              <a:t>Click to edit Master text styles</a:t>
            </a:r>
          </a:p>
          <a:p>
            <a:pPr lvl="1"/>
            <a:r>
              <a:rPr lang="en-US"/>
              <a:t>Second level</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ED1DD094-872A-404F-85DD-305232102F2F}"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a:t>
            </a:r>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Health Data Interchange Standards                                       Lecture b</a:t>
            </a:r>
          </a:p>
        </p:txBody>
      </p:sp>
    </p:spTree>
    <p:extLst>
      <p:ext uri="{BB962C8B-B14F-4D97-AF65-F5344CB8AC3E}">
        <p14:creationId xmlns:p14="http://schemas.microsoft.com/office/powerpoint/2010/main" val="14768623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fld id="{620FA156-FFA8-405F-8B36-A4AB4BA1B45C}" type="slidenum">
              <a:rPr lang="en-US" altLang="en-US"/>
              <a:pPr/>
              <a:t>‹#›</a:t>
            </a:fld>
            <a:endParaRPr lang="en-US" alt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a:t>
            </a:r>
          </a:p>
        </p:txBody>
      </p:sp>
      <p:sp>
        <p:nvSpPr>
          <p:cNvPr id="6" name="Footer Placeholder 5"/>
          <p:cNvSpPr>
            <a:spLocks noGrp="1"/>
          </p:cNvSpPr>
          <p:nvPr>
            <p:ph type="ftr" sz="quarter" idx="17"/>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Health Data Interchange Standards                                       Lecture b</a:t>
            </a:r>
          </a:p>
        </p:txBody>
      </p:sp>
    </p:spTree>
    <p:extLst>
      <p:ext uri="{BB962C8B-B14F-4D97-AF65-F5344CB8AC3E}">
        <p14:creationId xmlns:p14="http://schemas.microsoft.com/office/powerpoint/2010/main" val="14783380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Side by Side with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41148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7"/>
          <p:cNvSpPr>
            <a:spLocks noGrp="1"/>
          </p:cNvSpPr>
          <p:nvPr>
            <p:ph sz="quarter" idx="18"/>
          </p:nvPr>
        </p:nvSpPr>
        <p:spPr>
          <a:xfrm>
            <a:off x="4572000" y="1981200"/>
            <a:ext cx="4114800" cy="4206240"/>
          </a:xfrm>
          <a:prstGeom prst="rect">
            <a:avLst/>
          </a:prstGeom>
        </p:spPr>
        <p:txBody>
          <a:bodyPr/>
          <a:lstStyle>
            <a:lvl1pPr>
              <a:defRPr sz="2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2"/>
          <p:cNvSpPr>
            <a:spLocks noGrp="1"/>
          </p:cNvSpPr>
          <p:nvPr>
            <p:ph type="sldNum" sz="quarter" idx="19"/>
          </p:nvPr>
        </p:nvSpPr>
        <p:spPr>
          <a:xfrm>
            <a:off x="6858000" y="6356350"/>
            <a:ext cx="1828800" cy="365125"/>
          </a:xfrm>
        </p:spPr>
        <p:txBody>
          <a:bodyPr/>
          <a:lstStyle>
            <a:lvl1pPr>
              <a:defRPr/>
            </a:lvl1pPr>
          </a:lstStyle>
          <a:p>
            <a:fld id="{4551B661-CBF2-4C9A-9572-B91F1267E269}" type="slidenum">
              <a:rPr lang="en-US" altLang="en-US"/>
              <a:pPr/>
              <a:t>‹#›</a:t>
            </a:fld>
            <a:endParaRPr lang="en-US" altLang="en-US"/>
          </a:p>
        </p:txBody>
      </p:sp>
      <p:sp>
        <p:nvSpPr>
          <p:cNvPr id="6" name="Date Placeholder 4"/>
          <p:cNvSpPr>
            <a:spLocks noGrp="1"/>
          </p:cNvSpPr>
          <p:nvPr>
            <p:ph type="dt" sz="half" idx="20"/>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a:t>
            </a:r>
          </a:p>
        </p:txBody>
      </p:sp>
      <p:sp>
        <p:nvSpPr>
          <p:cNvPr id="9" name="Footer Placeholder 5"/>
          <p:cNvSpPr>
            <a:spLocks noGrp="1"/>
          </p:cNvSpPr>
          <p:nvPr>
            <p:ph type="ftr" sz="quarter" idx="21"/>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Health Data Interchange Standards                                       Lecture b</a:t>
            </a:r>
          </a:p>
        </p:txBody>
      </p:sp>
    </p:spTree>
    <p:extLst>
      <p:ext uri="{BB962C8B-B14F-4D97-AF65-F5344CB8AC3E}">
        <p14:creationId xmlns:p14="http://schemas.microsoft.com/office/powerpoint/2010/main" val="19388261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752600"/>
            <a:ext cx="8229600" cy="3657600"/>
          </a:xfrm>
          <a:prstGeom prst="rect">
            <a:avLst/>
          </a:prstGeom>
        </p:spPr>
        <p:txBody>
          <a:bodyPr/>
          <a:lstStyle/>
          <a:p>
            <a:pPr lvl="0"/>
            <a:r>
              <a:rPr lang="en-US" noProof="0" dirty="0"/>
              <a:t>Click icon to add table</a:t>
            </a:r>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D1900E56-3166-40C3-B79E-684750ACC8AC}"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a:t>
            </a:r>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Health Data Interchange Standards                                       Lecture b</a:t>
            </a:r>
          </a:p>
        </p:txBody>
      </p:sp>
    </p:spTree>
    <p:extLst>
      <p:ext uri="{BB962C8B-B14F-4D97-AF65-F5344CB8AC3E}">
        <p14:creationId xmlns:p14="http://schemas.microsoft.com/office/powerpoint/2010/main" val="25971131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752600"/>
            <a:ext cx="8229600" cy="3733800"/>
          </a:xfrm>
          <a:prstGeom prst="rect">
            <a:avLst/>
          </a:prstGeom>
        </p:spPr>
        <p:txBody>
          <a:bodyPr/>
          <a:lstStyle>
            <a:lvl1pPr>
              <a:defRPr sz="2400"/>
            </a:lvl1pPr>
          </a:lstStyle>
          <a:p>
            <a:pPr lvl="0"/>
            <a:r>
              <a:rPr lang="en-US" noProof="0" dirty="0"/>
              <a:t>Click icon to add chart</a:t>
            </a:r>
          </a:p>
        </p:txBody>
      </p:sp>
      <p:sp>
        <p:nvSpPr>
          <p:cNvPr id="8"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6" name="Slide Number Placeholder 2"/>
          <p:cNvSpPr>
            <a:spLocks noGrp="1"/>
          </p:cNvSpPr>
          <p:nvPr>
            <p:ph type="sldNum" sz="quarter" idx="16"/>
          </p:nvPr>
        </p:nvSpPr>
        <p:spPr>
          <a:xfrm>
            <a:off x="6858000" y="6356350"/>
            <a:ext cx="1828800" cy="365125"/>
          </a:xfrm>
        </p:spPr>
        <p:txBody>
          <a:bodyPr/>
          <a:lstStyle>
            <a:lvl1pPr>
              <a:defRPr/>
            </a:lvl1pPr>
          </a:lstStyle>
          <a:p>
            <a:fld id="{6FF888E1-7AD6-45B0-BBB2-1A6B8F4087BA}" type="slidenum">
              <a:rPr lang="en-US" altLang="en-US"/>
              <a:pPr/>
              <a:t>‹#›</a:t>
            </a:fld>
            <a:endParaRPr lang="en-US" altLang="en-US"/>
          </a:p>
        </p:txBody>
      </p:sp>
      <p:sp>
        <p:nvSpPr>
          <p:cNvPr id="7"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a:t>
            </a:r>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Health Data Interchange Standards                                       Lecture b</a:t>
            </a:r>
          </a:p>
        </p:txBody>
      </p:sp>
    </p:spTree>
    <p:extLst>
      <p:ext uri="{BB962C8B-B14F-4D97-AF65-F5344CB8AC3E}">
        <p14:creationId xmlns:p14="http://schemas.microsoft.com/office/powerpoint/2010/main" val="22039993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3886200"/>
          </a:xfrm>
          <a:prstGeom prst="rect">
            <a:avLst/>
          </a:prstGeom>
        </p:spPr>
        <p:txBody>
          <a:bodyPr/>
          <a:lstStyle/>
          <a:p>
            <a:pPr lvl="0"/>
            <a:r>
              <a:rPr lang="en-US" noProof="0" dirty="0"/>
              <a:t>Click icon to add picture</a:t>
            </a:r>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7E2DEEFE-296B-4E85-BE66-51644D452168}"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a:t>
            </a:r>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Health Data Interchange Standards                                       Lecture b</a:t>
            </a:r>
          </a:p>
        </p:txBody>
      </p:sp>
    </p:spTree>
    <p:extLst>
      <p:ext uri="{BB962C8B-B14F-4D97-AF65-F5344CB8AC3E}">
        <p14:creationId xmlns:p14="http://schemas.microsoft.com/office/powerpoint/2010/main" val="1530308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DAAADBC2-B12F-482D-9508-2F75B41A03CA}" type="slidenum">
              <a:rPr lang="en-US" altLang="en-US" smtClean="0"/>
              <a:pPr/>
              <a:t>‹#›</a:t>
            </a:fld>
            <a:endParaRPr lang="en-US" altLang="en-US"/>
          </a:p>
        </p:txBody>
      </p:sp>
    </p:spTree>
    <p:extLst>
      <p:ext uri="{BB962C8B-B14F-4D97-AF65-F5344CB8AC3E}">
        <p14:creationId xmlns:p14="http://schemas.microsoft.com/office/powerpoint/2010/main" val="367481182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a:t>Click to edit Master text styles</a:t>
            </a:r>
          </a:p>
          <a:p>
            <a:pPr lvl="1"/>
            <a:r>
              <a:rPr lang="en-US"/>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13D40C91-37CC-46BF-897C-ED5F455F74FD}" type="slidenum">
              <a:rPr lang="en-US" altLang="en-US"/>
              <a:pPr/>
              <a:t>‹#›</a:t>
            </a:fld>
            <a:endParaRPr lang="en-US" altLang="en-US"/>
          </a:p>
        </p:txBody>
      </p:sp>
      <p:sp>
        <p:nvSpPr>
          <p:cNvPr id="6"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a:t>
            </a:r>
          </a:p>
        </p:txBody>
      </p:sp>
      <p:sp>
        <p:nvSpPr>
          <p:cNvPr id="7"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Health Data Interchange Standards                                       Lecture b</a:t>
            </a:r>
          </a:p>
        </p:txBody>
      </p:sp>
    </p:spTree>
    <p:extLst>
      <p:ext uri="{BB962C8B-B14F-4D97-AF65-F5344CB8AC3E}">
        <p14:creationId xmlns:p14="http://schemas.microsoft.com/office/powerpoint/2010/main" val="302365547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a:t>Click to edit Master text styles</a:t>
            </a:r>
          </a:p>
          <a:p>
            <a:pPr lvl="1"/>
            <a:r>
              <a:rPr lang="en-US"/>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a:t>Click to edit Master text styles</a:t>
            </a:r>
          </a:p>
          <a:p>
            <a:pPr lvl="1"/>
            <a:r>
              <a:rPr lang="en-US"/>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a:t>Click to edit Master text styles</a:t>
            </a:r>
          </a:p>
          <a:p>
            <a:pPr lvl="1"/>
            <a:r>
              <a:rPr lang="en-US"/>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a:lvl1pPr>
          </a:lstStyle>
          <a:p>
            <a:fld id="{0E518F80-665D-4CED-8796-15D14C110AC2}" type="slidenum">
              <a:rPr lang="en-US" altLang="en-US"/>
              <a:pPr/>
              <a:t>‹#›</a:t>
            </a:fld>
            <a:endParaRPr lang="en-US" alt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a:t>
            </a:r>
          </a:p>
        </p:txBody>
      </p:sp>
      <p:sp>
        <p:nvSpPr>
          <p:cNvPr id="11" name="Footer Placeholder 5"/>
          <p:cNvSpPr>
            <a:spLocks noGrp="1"/>
          </p:cNvSpPr>
          <p:nvPr>
            <p:ph type="ftr" sz="quarter" idx="2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Health Data Interchange Standards                                       Lecture b</a:t>
            </a:r>
          </a:p>
        </p:txBody>
      </p:sp>
    </p:spTree>
    <p:extLst>
      <p:ext uri="{BB962C8B-B14F-4D97-AF65-F5344CB8AC3E}">
        <p14:creationId xmlns:p14="http://schemas.microsoft.com/office/powerpoint/2010/main" val="497504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a:t>Edit Master text styles</a:t>
            </a:r>
          </a:p>
          <a:p>
            <a:pPr lvl="1"/>
            <a:r>
              <a:rPr lang="en-US"/>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a:t>Edit Master text styles</a:t>
            </a:r>
          </a:p>
          <a:p>
            <a:pPr lvl="1"/>
            <a:r>
              <a:rPr lang="en-US"/>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a:t>Edit Master text styles</a:t>
            </a:r>
          </a:p>
          <a:p>
            <a:pPr lvl="1"/>
            <a:r>
              <a:rPr lang="en-US"/>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a:t>Edit Master text styles</a:t>
            </a:r>
          </a:p>
          <a:p>
            <a:pPr lvl="1"/>
            <a:r>
              <a:rPr lang="en-US"/>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DAAADBC2-B12F-482D-9508-2F75B41A03CA}" type="slidenum">
              <a:rPr lang="en-US" altLang="en-US" smtClean="0"/>
              <a:pPr/>
              <a:t>‹#›</a:t>
            </a:fld>
            <a:endParaRPr lang="en-US" altLang="en-US"/>
          </a:p>
        </p:txBody>
      </p:sp>
    </p:spTree>
    <p:extLst>
      <p:ext uri="{BB962C8B-B14F-4D97-AF65-F5344CB8AC3E}">
        <p14:creationId xmlns:p14="http://schemas.microsoft.com/office/powerpoint/2010/main" val="1606196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table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DAAADBC2-B12F-482D-9508-2F75B41A03CA}" type="slidenum">
              <a:rPr lang="en-US" altLang="en-US" smtClean="0"/>
              <a:pPr/>
              <a:t>‹#›</a:t>
            </a:fld>
            <a:endParaRPr lang="en-US" altLang="en-US"/>
          </a:p>
        </p:txBody>
      </p:sp>
    </p:spTree>
    <p:extLst>
      <p:ext uri="{BB962C8B-B14F-4D97-AF65-F5344CB8AC3E}">
        <p14:creationId xmlns:p14="http://schemas.microsoft.com/office/powerpoint/2010/main" val="2645338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chart attribution.</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DAAADBC2-B12F-482D-9508-2F75B41A03CA}" type="slidenum">
              <a:rPr lang="en-US" altLang="en-US" smtClean="0"/>
              <a:pPr/>
              <a:t>‹#›</a:t>
            </a:fld>
            <a:endParaRPr lang="en-US" altLang="en-US"/>
          </a:p>
        </p:txBody>
      </p:sp>
    </p:spTree>
    <p:extLst>
      <p:ext uri="{BB962C8B-B14F-4D97-AF65-F5344CB8AC3E}">
        <p14:creationId xmlns:p14="http://schemas.microsoft.com/office/powerpoint/2010/main" val="1241831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image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DAAADBC2-B12F-482D-9508-2F75B41A03CA}" type="slidenum">
              <a:rPr lang="en-US" altLang="en-US" smtClean="0"/>
              <a:pPr/>
              <a:t>‹#›</a:t>
            </a:fld>
            <a:endParaRPr lang="en-US" altLang="en-US"/>
          </a:p>
        </p:txBody>
      </p:sp>
    </p:spTree>
    <p:extLst>
      <p:ext uri="{BB962C8B-B14F-4D97-AF65-F5344CB8AC3E}">
        <p14:creationId xmlns:p14="http://schemas.microsoft.com/office/powerpoint/2010/main" val="3775462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a:t>Edit Master text styles</a:t>
            </a:r>
          </a:p>
          <a:p>
            <a:pPr lvl="1"/>
            <a:r>
              <a:rPr lang="en-US"/>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DAAADBC2-B12F-482D-9508-2F75B41A03CA}" type="slidenum">
              <a:rPr lang="en-US" altLang="en-US" smtClean="0"/>
              <a:pPr/>
              <a:t>‹#›</a:t>
            </a:fld>
            <a:endParaRPr lang="en-US" altLang="en-US"/>
          </a:p>
        </p:txBody>
      </p:sp>
    </p:spTree>
    <p:extLst>
      <p:ext uri="{BB962C8B-B14F-4D97-AF65-F5344CB8AC3E}">
        <p14:creationId xmlns:p14="http://schemas.microsoft.com/office/powerpoint/2010/main" val="1820201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a:t>Edit Master text styles</a:t>
            </a:r>
          </a:p>
          <a:p>
            <a:pPr lvl="1"/>
            <a:r>
              <a:rPr lang="en-US"/>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a:t>Edit Master text styles</a:t>
            </a:r>
          </a:p>
          <a:p>
            <a:pPr lvl="1"/>
            <a:r>
              <a:rPr lang="en-US"/>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a:t>Edit Master text styles</a:t>
            </a:r>
          </a:p>
          <a:p>
            <a:pPr lvl="1"/>
            <a:r>
              <a:rPr lang="en-US"/>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DAAADBC2-B12F-482D-9508-2F75B41A03CA}" type="slidenum">
              <a:rPr lang="en-US" altLang="en-US" smtClean="0"/>
              <a:pPr/>
              <a:t>‹#›</a:t>
            </a:fld>
            <a:endParaRPr lang="en-US" altLang="en-US"/>
          </a:p>
        </p:txBody>
      </p:sp>
    </p:spTree>
    <p:extLst>
      <p:ext uri="{BB962C8B-B14F-4D97-AF65-F5344CB8AC3E}">
        <p14:creationId xmlns:p14="http://schemas.microsoft.com/office/powerpoint/2010/main" val="332963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DAAADBC2-B12F-482D-9508-2F75B41A03CA}" type="slidenum">
              <a:rPr lang="en-US" altLang="en-US" smtClean="0"/>
              <a:pPr/>
              <a:t>‹#›</a:t>
            </a:fld>
            <a:endParaRPr lang="en-US" altLang="en-US"/>
          </a:p>
        </p:txBody>
      </p:sp>
    </p:spTree>
    <p:extLst>
      <p:ext uri="{BB962C8B-B14F-4D97-AF65-F5344CB8AC3E}">
        <p14:creationId xmlns:p14="http://schemas.microsoft.com/office/powerpoint/2010/main" val="4159693029"/>
      </p:ext>
    </p:extLst>
  </p:cSld>
  <p:clrMap bg1="lt1" tx1="dk1" bg2="lt2" tx2="dk2" accent1="accent1" accent2="accent2" accent3="accent3" accent4="accent4" accent5="accent5" accent6="accent6" hlink="hlink" folHlink="folHlink"/>
  <p:sldLayoutIdLst>
    <p:sldLayoutId id="2147485052" r:id="rId1"/>
    <p:sldLayoutId id="2147485053" r:id="rId2"/>
    <p:sldLayoutId id="2147485054" r:id="rId3"/>
    <p:sldLayoutId id="2147485055" r:id="rId4"/>
    <p:sldLayoutId id="2147485056" r:id="rId5"/>
    <p:sldLayoutId id="2147485057" r:id="rId6"/>
    <p:sldLayoutId id="2147485058" r:id="rId7"/>
    <p:sldLayoutId id="2147485059" r:id="rId8"/>
    <p:sldLayoutId id="2147485060" r:id="rId9"/>
    <p:sldLayoutId id="2147485061" r:id="rId10"/>
    <p:sldLayoutId id="2147485062" r:id="rId11"/>
    <p:sldLayoutId id="2147485063" r:id="rId12"/>
    <p:sldLayoutId id="2147485064" r:id="rId13"/>
    <p:sldLayoutId id="2147485065" r:id="rId14"/>
    <p:sldLayoutId id="2147485066" r:id="rId15"/>
    <p:sldLayoutId id="2147485067" r:id="rId16"/>
    <p:sldLayoutId id="2147485068" r:id="rId17"/>
    <p:sldLayoutId id="2147485069" r:id="rId18"/>
    <p:sldLayoutId id="2147485024" r:id="rId19"/>
    <p:sldLayoutId id="2147485027" r:id="rId20"/>
    <p:sldLayoutId id="2147485029" r:id="rId21"/>
    <p:sldLayoutId id="2147485012" r:id="rId22"/>
    <p:sldLayoutId id="2147485013" r:id="rId23"/>
    <p:sldLayoutId id="2147485014" r:id="rId24"/>
    <p:sldLayoutId id="2147485015" r:id="rId25"/>
    <p:sldLayoutId id="2147485016" r:id="rId26"/>
    <p:sldLayoutId id="2147485017" r:id="rId27"/>
    <p:sldLayoutId id="2147485018" r:id="rId28"/>
    <p:sldLayoutId id="2147485019" r:id="rId29"/>
    <p:sldLayoutId id="2147485020" r:id="rId30"/>
    <p:sldLayoutId id="2147485021" r:id="rId31"/>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3" Type="http://schemas.openxmlformats.org/officeDocument/2006/relationships/hyperlink" Target="http://www.google.com/url?sa=t&amp;rct=j&amp;q=&amp;esrc=s&amp;source=web&amp;cd=1&amp;ved=0CC4QFjAA&amp;url=http://www.cas.mcmaster.ca/~yarmanmh/Recommended/V3_Intermediate_May00.ppt&amp;ei=FFVCT-uTFYefgwfEg8nBDA&amp;usg=AFQjCNHCQhn3EMSlY-02OYZuW0_GGSC8uQ&amp;sig2=DhMC3JBX7_6dcp9BS46WoQ" TargetMode="External"/><Relationship Id="rId2" Type="http://schemas.openxmlformats.org/officeDocument/2006/relationships/notesSlide" Target="../notesSlides/notesSlide27.xml"/><Relationship Id="rId1" Type="http://schemas.openxmlformats.org/officeDocument/2006/relationships/slideLayout" Target="../slideLayouts/slideLayout9.xml"/><Relationship Id="rId6" Type="http://schemas.openxmlformats.org/officeDocument/2006/relationships/hyperlink" Target="http://www.cas.mcmaster.ca/~yarmanmh/Recommended/HL7V3Basics.pdf" TargetMode="External"/><Relationship Id="rId5" Type="http://schemas.openxmlformats.org/officeDocument/2006/relationships/hyperlink" Target="http://www.hl7.org/" TargetMode="External"/><Relationship Id="rId4" Type="http://schemas.openxmlformats.org/officeDocument/2006/relationships/hyperlink" Target="http://www.hl7.org/implement/standards/index.cfm" TargetMode="Externa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0.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a:t>Networking and Health Information Exchange</a:t>
            </a:r>
            <a:endParaRPr lang="en-US" altLang="en-US" dirty="0"/>
          </a:p>
        </p:txBody>
      </p:sp>
      <p:sp>
        <p:nvSpPr>
          <p:cNvPr id="23555" name="Text Placeholder 2"/>
          <p:cNvSpPr>
            <a:spLocks noGrp="1"/>
          </p:cNvSpPr>
          <p:nvPr>
            <p:ph type="body" sz="half" idx="2"/>
          </p:nvPr>
        </p:nvSpPr>
        <p:spPr>
          <a:xfrm>
            <a:off x="1371600" y="3517900"/>
            <a:ext cx="6400800" cy="1054100"/>
          </a:xfrm>
        </p:spPr>
        <p:txBody>
          <a:bodyPr/>
          <a:lstStyle/>
          <a:p>
            <a:r>
              <a:rPr lang="en-US" altLang="en-US" dirty="0"/>
              <a:t>Health Data </a:t>
            </a:r>
            <a:r>
              <a:rPr lang="en-US" altLang="en-US"/>
              <a:t>Interchange </a:t>
            </a:r>
            <a:r>
              <a:rPr lang="en-US" altLang="en-US" smtClean="0"/>
              <a:t>Standards</a:t>
            </a:r>
            <a:endParaRPr lang="en-US" altLang="en-US" dirty="0"/>
          </a:p>
          <a:p>
            <a:endParaRPr lang="en-US" altLang="en-US" dirty="0"/>
          </a:p>
        </p:txBody>
      </p:sp>
      <p:sp>
        <p:nvSpPr>
          <p:cNvPr id="23556" name="Text Placeholder 3"/>
          <p:cNvSpPr>
            <a:spLocks noGrp="1"/>
          </p:cNvSpPr>
          <p:nvPr>
            <p:ph type="body" sz="quarter" idx="11"/>
          </p:nvPr>
        </p:nvSpPr>
        <p:spPr>
          <a:xfrm>
            <a:off x="1371600" y="4572000"/>
            <a:ext cx="6400800" cy="609600"/>
          </a:xfrm>
        </p:spPr>
        <p:txBody>
          <a:bodyPr/>
          <a:lstStyle/>
          <a:p>
            <a:r>
              <a:rPr lang="en-US" altLang="en-US" dirty="0"/>
              <a:t>Lecture b</a:t>
            </a:r>
          </a:p>
        </p:txBody>
      </p:sp>
      <p:sp>
        <p:nvSpPr>
          <p:cNvPr id="23557" name="Text Placeholder 4"/>
          <p:cNvSpPr>
            <a:spLocks noGrp="1"/>
          </p:cNvSpPr>
          <p:nvPr>
            <p:ph type="body" sz="quarter" idx="12"/>
          </p:nvPr>
        </p:nvSpPr>
        <p:spPr/>
        <p:txBody>
          <a:bodyPr/>
          <a:lstStyle/>
          <a:p>
            <a:r>
              <a:rPr lang="en-US" dirty="0"/>
              <a:t>This material (</a:t>
            </a:r>
            <a:r>
              <a:rPr lang="en-US" altLang="en-US" dirty="0">
                <a:ea typeface="Calibri" panose="020F0502020204030204" pitchFamily="34" charset="0"/>
                <a:cs typeface="Arial" panose="020B0604020202020204" pitchFamily="34" charset="0"/>
              </a:rPr>
              <a:t>Comp 9 Unit 5</a:t>
            </a:r>
            <a:r>
              <a:rPr lang="en-US" dirty="0"/>
              <a:t>) was developed by Duke University, funded by the Department of Health and Human Services, Office of the National Coordinator for Health Information Technology under Award Number </a:t>
            </a:r>
            <a:r>
              <a:rPr lang="en-US" altLang="en-US" dirty="0">
                <a:ea typeface="Calibri" panose="020F0502020204030204" pitchFamily="34" charset="0"/>
                <a:cs typeface="Arial" panose="020B0604020202020204" pitchFamily="34" charset="0"/>
              </a:rPr>
              <a:t>IU24OC000024</a:t>
            </a:r>
            <a:r>
              <a:rPr lang="en-US" dirty="0"/>
              <a:t>. This material was updated by Normandale Community College, funded under Award Number 90WT0003.</a:t>
            </a:r>
          </a:p>
          <a:p>
            <a:endParaRPr lang="en-US" dirty="0"/>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u="sng" dirty="0">
                <a:hlinkClick r:id="rId3" tooltip="Creative Commons Attribution-NonCommercial-ShareAlike 4.0 International License."/>
              </a:rPr>
              <a:t>http://creativecommons.org/licenses/by-nc-sa/4.0/</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a:t>What’s Different About v3?</a:t>
            </a:r>
          </a:p>
        </p:txBody>
      </p:sp>
      <p:sp>
        <p:nvSpPr>
          <p:cNvPr id="33795" name="Content Placeholder 2"/>
          <p:cNvSpPr>
            <a:spLocks noGrp="1"/>
          </p:cNvSpPr>
          <p:nvPr>
            <p:ph sz="quarter" idx="14"/>
          </p:nvPr>
        </p:nvSpPr>
        <p:spPr>
          <a:xfrm>
            <a:off x="462887" y="1303020"/>
            <a:ext cx="8229600" cy="4572000"/>
          </a:xfrm>
        </p:spPr>
        <p:txBody>
          <a:bodyPr/>
          <a:lstStyle/>
          <a:p>
            <a:r>
              <a:rPr lang="en-US" altLang="en-US" sz="2400" dirty="0"/>
              <a:t>Conceptual foundation</a:t>
            </a:r>
          </a:p>
          <a:p>
            <a:pPr lvl="1"/>
            <a:r>
              <a:rPr lang="en-US" altLang="en-US" sz="2000" dirty="0"/>
              <a:t>A single, common reference information model to be used across HL7</a:t>
            </a:r>
          </a:p>
          <a:p>
            <a:r>
              <a:rPr lang="en-US" altLang="en-US" sz="2400" dirty="0"/>
              <a:t>Semantic foundation</a:t>
            </a:r>
          </a:p>
          <a:p>
            <a:pPr lvl="1"/>
            <a:r>
              <a:rPr lang="en-US" altLang="en-US" sz="2000" dirty="0"/>
              <a:t>Explicitly defined concept domains drawn from the best terminologies</a:t>
            </a:r>
          </a:p>
          <a:p>
            <a:r>
              <a:rPr lang="en-US" altLang="en-US" sz="2400" dirty="0"/>
              <a:t>Abstract design methodology</a:t>
            </a:r>
          </a:p>
          <a:p>
            <a:pPr lvl="1"/>
            <a:r>
              <a:rPr lang="en-US" altLang="en-US" sz="2000" dirty="0"/>
              <a:t>That is technology-neutral</a:t>
            </a:r>
          </a:p>
          <a:p>
            <a:pPr lvl="1"/>
            <a:r>
              <a:rPr lang="en-US" altLang="en-US" sz="2000" dirty="0"/>
              <a:t>Able to be used with whatever is the technology de jour </a:t>
            </a:r>
          </a:p>
          <a:p>
            <a:pPr lvl="2"/>
            <a:r>
              <a:rPr lang="en-US" altLang="en-US" sz="1800" dirty="0"/>
              <a:t>XML, UML, etc.</a:t>
            </a:r>
          </a:p>
          <a:p>
            <a:r>
              <a:rPr lang="en-US" altLang="en-US" sz="2400" dirty="0"/>
              <a:t>Maintain a repository </a:t>
            </a:r>
          </a:p>
          <a:p>
            <a:pPr lvl="1"/>
            <a:r>
              <a:rPr lang="en-US" altLang="en-US" sz="2000" dirty="0"/>
              <a:t>Database of the semantic content</a:t>
            </a:r>
          </a:p>
          <a:p>
            <a:pPr lvl="1"/>
            <a:r>
              <a:rPr lang="en-US" altLang="en-US" sz="2000" dirty="0"/>
              <a:t>Ensures a single source and enable development of support tooling </a:t>
            </a:r>
          </a:p>
        </p:txBody>
      </p:sp>
      <p:sp>
        <p:nvSpPr>
          <p:cNvPr id="10" name="Text Placeholder 2"/>
          <p:cNvSpPr txBox="1">
            <a:spLocks/>
          </p:cNvSpPr>
          <p:nvPr/>
        </p:nvSpPr>
        <p:spPr bwMode="auto">
          <a:xfrm>
            <a:off x="456227" y="6477000"/>
            <a:ext cx="822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altLang="en-US" sz="1600" dirty="0"/>
              <a:t>Source:  HL7.org </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2378A3D-56B9-4B50-9933-AD878CFBF134}"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a:t>HL7 Model Repository</a:t>
            </a:r>
          </a:p>
        </p:txBody>
      </p:sp>
      <p:sp>
        <p:nvSpPr>
          <p:cNvPr id="34819" name="Content Placeholder 2"/>
          <p:cNvSpPr>
            <a:spLocks noGrp="1"/>
          </p:cNvSpPr>
          <p:nvPr>
            <p:ph sz="quarter" idx="14"/>
          </p:nvPr>
        </p:nvSpPr>
        <p:spPr/>
        <p:txBody>
          <a:bodyPr/>
          <a:lstStyle/>
          <a:p>
            <a:r>
              <a:rPr lang="en-US" dirty="0"/>
              <a:t>Database holding the core of HL7 semantic specifications</a:t>
            </a:r>
          </a:p>
          <a:p>
            <a:pPr lvl="1"/>
            <a:r>
              <a:rPr lang="en-US" dirty="0"/>
              <a:t>RIM</a:t>
            </a:r>
          </a:p>
          <a:p>
            <a:pPr lvl="1"/>
            <a:r>
              <a:rPr lang="en-US" dirty="0"/>
              <a:t>Storyboards</a:t>
            </a:r>
          </a:p>
          <a:p>
            <a:pPr lvl="1"/>
            <a:r>
              <a:rPr lang="en-US" dirty="0"/>
              <a:t>Vocabulary domains</a:t>
            </a:r>
          </a:p>
          <a:p>
            <a:pPr lvl="1"/>
            <a:r>
              <a:rPr lang="en-US" dirty="0"/>
              <a:t>Interaction models</a:t>
            </a:r>
          </a:p>
          <a:p>
            <a:pPr lvl="1"/>
            <a:r>
              <a:rPr lang="en-US" dirty="0"/>
              <a:t>Message designs</a:t>
            </a:r>
          </a:p>
          <a:p>
            <a:pPr lvl="1"/>
            <a:r>
              <a:rPr lang="en-US" dirty="0"/>
              <a:t>Message constraints</a:t>
            </a:r>
          </a:p>
          <a:p>
            <a:endParaRPr lang="en-US" dirty="0"/>
          </a:p>
        </p:txBody>
      </p:sp>
      <p:sp>
        <p:nvSpPr>
          <p:cNvPr id="11" name="Text Placeholder 2"/>
          <p:cNvSpPr txBox="1">
            <a:spLocks/>
          </p:cNvSpPr>
          <p:nvPr/>
        </p:nvSpPr>
        <p:spPr bwMode="auto">
          <a:xfrm>
            <a:off x="456227" y="6354762"/>
            <a:ext cx="822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altLang="en-US" sz="1600" dirty="0"/>
              <a:t>Source:  HL7.org </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FDB9A98-E648-40FF-9A27-2E19B64C9857}"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a:t>Tool Sets</a:t>
            </a:r>
          </a:p>
        </p:txBody>
      </p:sp>
      <p:sp>
        <p:nvSpPr>
          <p:cNvPr id="35843" name="Content Placeholder 2"/>
          <p:cNvSpPr>
            <a:spLocks noGrp="1"/>
          </p:cNvSpPr>
          <p:nvPr>
            <p:ph sz="quarter" idx="14"/>
          </p:nvPr>
        </p:nvSpPr>
        <p:spPr/>
        <p:txBody>
          <a:bodyPr/>
          <a:lstStyle/>
          <a:p>
            <a:r>
              <a:rPr lang="en-US" altLang="en-US" dirty="0"/>
              <a:t>Permit management of repository content</a:t>
            </a:r>
          </a:p>
          <a:p>
            <a:r>
              <a:rPr lang="en-US" altLang="en-US" dirty="0"/>
              <a:t>Review and browsing of semantic specifications</a:t>
            </a:r>
          </a:p>
          <a:p>
            <a:r>
              <a:rPr lang="en-US" altLang="en-US" dirty="0"/>
              <a:t>Design of abstract information structures based on the RIM for use in messages, templates, documents, etc.</a:t>
            </a:r>
          </a:p>
          <a:p>
            <a:r>
              <a:rPr lang="en-US" altLang="en-US" dirty="0"/>
              <a:t>Publish HL7 specifications and standards</a:t>
            </a:r>
          </a:p>
          <a:p>
            <a:r>
              <a:rPr lang="en-US" altLang="en-US" dirty="0"/>
              <a:t>Support implementation of HL7 standards</a:t>
            </a:r>
          </a:p>
          <a:p>
            <a:endParaRPr lang="en-US" altLang="en-US" dirty="0"/>
          </a:p>
        </p:txBody>
      </p:sp>
      <p:sp>
        <p:nvSpPr>
          <p:cNvPr id="10" name="Text Placeholder 2"/>
          <p:cNvSpPr txBox="1">
            <a:spLocks/>
          </p:cNvSpPr>
          <p:nvPr/>
        </p:nvSpPr>
        <p:spPr bwMode="auto">
          <a:xfrm>
            <a:off x="453952" y="6347460"/>
            <a:ext cx="822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altLang="en-US" sz="1600" dirty="0"/>
              <a:t>Source:  HL7.org </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D52B941-FDB6-46F5-BC1B-53813AC542D5}"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a:t>Drivers for v3 Adoption</a:t>
            </a:r>
          </a:p>
        </p:txBody>
      </p:sp>
      <p:sp>
        <p:nvSpPr>
          <p:cNvPr id="36867" name="Content Placeholder 2"/>
          <p:cNvSpPr>
            <a:spLocks noGrp="1"/>
          </p:cNvSpPr>
          <p:nvPr>
            <p:ph sz="quarter" idx="14"/>
          </p:nvPr>
        </p:nvSpPr>
        <p:spPr/>
        <p:txBody>
          <a:bodyPr/>
          <a:lstStyle/>
          <a:p>
            <a:r>
              <a:rPr lang="en-US" altLang="en-US" sz="2400" dirty="0"/>
              <a:t>Needed to  support a large scale integration</a:t>
            </a:r>
          </a:p>
          <a:p>
            <a:r>
              <a:rPr lang="en-US" altLang="en-US" sz="2400" dirty="0"/>
              <a:t>V3 has “built-in”  support for Complex Data types supporting</a:t>
            </a:r>
          </a:p>
          <a:p>
            <a:pPr lvl="2"/>
            <a:r>
              <a:rPr lang="en-US" altLang="en-US" sz="2000" dirty="0"/>
              <a:t>“Universally unique” instance identifiers for persons, places, organizations, practitioners, URL’s, orders, observations, etc.</a:t>
            </a:r>
          </a:p>
          <a:p>
            <a:pPr lvl="2"/>
            <a:r>
              <a:rPr lang="en-US" altLang="en-US" sz="2000" dirty="0"/>
              <a:t>Name data type</a:t>
            </a:r>
          </a:p>
          <a:p>
            <a:pPr lvl="3"/>
            <a:r>
              <a:rPr lang="en-US" altLang="en-US" sz="1800" dirty="0"/>
              <a:t>Persons and organizations</a:t>
            </a:r>
          </a:p>
          <a:p>
            <a:pPr lvl="2"/>
            <a:r>
              <a:rPr lang="en-US" altLang="en-US" sz="2000" dirty="0"/>
              <a:t>Time and date-related data type forms</a:t>
            </a:r>
          </a:p>
          <a:p>
            <a:pPr lvl="2"/>
            <a:r>
              <a:rPr lang="en-US" altLang="en-US" sz="2000" dirty="0"/>
              <a:t>Codes</a:t>
            </a:r>
          </a:p>
          <a:p>
            <a:pPr lvl="3"/>
            <a:r>
              <a:rPr lang="en-US" altLang="en-US" sz="1800" dirty="0"/>
              <a:t>Binding standard vocabularies to RIM attributes</a:t>
            </a:r>
          </a:p>
          <a:p>
            <a:r>
              <a:rPr lang="en-US" altLang="en-US" sz="2400" dirty="0"/>
              <a:t>V3’s methodology of deriving its models from the RIM also supports semantic interoperability</a:t>
            </a:r>
            <a:endParaRPr lang="en-US" altLang="en-US" sz="2800"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6E679FC-745B-4C6B-A89B-A9C5270BFC77}"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dirty="0"/>
              <a:t>Drivers for v3 </a:t>
            </a:r>
            <a:r>
              <a:rPr lang="en-US" altLang="en-US" dirty="0" smtClean="0"/>
              <a:t>Adoption - 2</a:t>
            </a:r>
            <a:endParaRPr lang="en-US" altLang="en-US" dirty="0"/>
          </a:p>
        </p:txBody>
      </p:sp>
      <p:sp>
        <p:nvSpPr>
          <p:cNvPr id="37891" name="Content Placeholder 2"/>
          <p:cNvSpPr>
            <a:spLocks noGrp="1"/>
          </p:cNvSpPr>
          <p:nvPr>
            <p:ph sz="quarter" idx="14"/>
          </p:nvPr>
        </p:nvSpPr>
        <p:spPr/>
        <p:txBody>
          <a:bodyPr/>
          <a:lstStyle/>
          <a:p>
            <a:r>
              <a:rPr lang="en-US" sz="2800" dirty="0"/>
              <a:t>Structural ontology</a:t>
            </a:r>
          </a:p>
          <a:p>
            <a:pPr lvl="1"/>
            <a:r>
              <a:rPr lang="en-US" sz="2400" dirty="0"/>
              <a:t>A coherent set of models (structures), guaranteeing semantic interoperability and re-use, based on the RIM and data types, with integrated vocabulary support</a:t>
            </a:r>
          </a:p>
          <a:p>
            <a:r>
              <a:rPr lang="en-US" sz="2800" dirty="0"/>
              <a:t>Identifier strategy supporting wide integration</a:t>
            </a:r>
          </a:p>
          <a:p>
            <a:r>
              <a:rPr lang="en-US" sz="2800" dirty="0"/>
              <a:t>Model and Tools based design and implementation for implementations requiring large scale integration (city, region, province, nationwide, international)</a:t>
            </a:r>
          </a:p>
          <a:p>
            <a:pPr lvl="1"/>
            <a:r>
              <a:rPr lang="en-US" sz="2400" dirty="0"/>
              <a:t>v3 has built-in support</a:t>
            </a:r>
            <a:endParaRPr lang="en-US" sz="3200" dirty="0"/>
          </a:p>
        </p:txBody>
      </p:sp>
      <p:sp>
        <p:nvSpPr>
          <p:cNvPr id="10" name="Text Placeholder 2"/>
          <p:cNvSpPr txBox="1">
            <a:spLocks/>
          </p:cNvSpPr>
          <p:nvPr/>
        </p:nvSpPr>
        <p:spPr bwMode="auto">
          <a:xfrm>
            <a:off x="475561" y="6376371"/>
            <a:ext cx="822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altLang="en-US" sz="1600" dirty="0"/>
              <a:t>Source:  HL7.org </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D6D3FEA-B015-4EA8-B74F-9725324C66BE}"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a:t>HL7 Version 3.0</a:t>
            </a:r>
          </a:p>
        </p:txBody>
      </p:sp>
      <p:sp>
        <p:nvSpPr>
          <p:cNvPr id="38915" name="Content Placeholder 2"/>
          <p:cNvSpPr>
            <a:spLocks noGrp="1"/>
          </p:cNvSpPr>
          <p:nvPr>
            <p:ph sz="quarter" idx="14"/>
          </p:nvPr>
        </p:nvSpPr>
        <p:spPr/>
        <p:txBody>
          <a:bodyPr/>
          <a:lstStyle/>
          <a:p>
            <a:r>
              <a:rPr lang="en-US" altLang="en-US"/>
              <a:t>Use-case Model</a:t>
            </a:r>
          </a:p>
          <a:p>
            <a:r>
              <a:rPr lang="en-US" altLang="en-US"/>
              <a:t>Reference Information Model</a:t>
            </a:r>
          </a:p>
          <a:p>
            <a:r>
              <a:rPr lang="en-US" altLang="en-US"/>
              <a:t>Domain Information Model</a:t>
            </a:r>
          </a:p>
          <a:p>
            <a:r>
              <a:rPr lang="en-US" altLang="en-US"/>
              <a:t>Message Information Model</a:t>
            </a:r>
          </a:p>
          <a:p>
            <a:r>
              <a:rPr lang="en-US" altLang="en-US"/>
              <a:t>Message Object Diagram</a:t>
            </a:r>
          </a:p>
          <a:p>
            <a:r>
              <a:rPr lang="en-US" altLang="en-US"/>
              <a:t>Hierarchical Message Description</a:t>
            </a:r>
          </a:p>
          <a:p>
            <a:r>
              <a:rPr lang="en-US" altLang="en-US"/>
              <a:t>Common Message Element Type</a:t>
            </a:r>
          </a:p>
          <a:p>
            <a:endParaRPr lang="en-US" alt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50487A8-9305-4DA3-A7BC-9D1FADA45671}" type="slidenum">
              <a:rPr lang="en-US" altLang="en-US" smtClean="0"/>
              <a:pPr/>
              <a:t>15</a:t>
            </a:fld>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a:t>Common Domains</a:t>
            </a:r>
          </a:p>
        </p:txBody>
      </p:sp>
      <p:sp>
        <p:nvSpPr>
          <p:cNvPr id="39939" name="Content Placeholder 2"/>
          <p:cNvSpPr>
            <a:spLocks noGrp="1"/>
          </p:cNvSpPr>
          <p:nvPr>
            <p:ph sz="quarter" idx="14"/>
          </p:nvPr>
        </p:nvSpPr>
        <p:spPr/>
        <p:txBody>
          <a:bodyPr/>
          <a:lstStyle/>
          <a:p>
            <a:r>
              <a:rPr lang="en-US" altLang="en-US"/>
              <a:t>Common Message Element Types (CMETs)</a:t>
            </a:r>
          </a:p>
          <a:p>
            <a:pPr lvl="1"/>
            <a:r>
              <a:rPr lang="en-US" altLang="en-US"/>
              <a:t>Template structures for complex administrative objects, such as</a:t>
            </a:r>
          </a:p>
          <a:p>
            <a:pPr lvl="2"/>
            <a:r>
              <a:rPr lang="en-US" altLang="en-US"/>
              <a:t>Address</a:t>
            </a:r>
          </a:p>
          <a:p>
            <a:pPr lvl="2"/>
            <a:r>
              <a:rPr lang="en-US" altLang="en-US"/>
              <a:t>Telephone number</a:t>
            </a:r>
          </a:p>
          <a:p>
            <a:r>
              <a:rPr lang="en-US" altLang="en-US"/>
              <a:t>Shared Messages</a:t>
            </a:r>
          </a:p>
          <a:p>
            <a:r>
              <a:rPr lang="en-US" altLang="en-US"/>
              <a:t>Clinical Statement</a:t>
            </a:r>
          </a:p>
          <a:p>
            <a:endParaRPr lang="en-US" alt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DE21E2B-A76D-4067-B263-9759E2066861}" type="slidenum">
              <a:rPr lang="en-US" altLang="en-US" smtClean="0"/>
              <a:pPr/>
              <a:t>16</a:t>
            </a:fld>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a:t>Administrative Management</a:t>
            </a:r>
          </a:p>
        </p:txBody>
      </p:sp>
      <p:sp>
        <p:nvSpPr>
          <p:cNvPr id="40963" name="Content Placeholder 2"/>
          <p:cNvSpPr>
            <a:spLocks noGrp="1"/>
          </p:cNvSpPr>
          <p:nvPr>
            <p:ph sz="quarter" idx="14"/>
          </p:nvPr>
        </p:nvSpPr>
        <p:spPr/>
        <p:txBody>
          <a:bodyPr/>
          <a:lstStyle/>
          <a:p>
            <a:r>
              <a:rPr lang="en-US" altLang="en-US"/>
              <a:t>Accounting and billing</a:t>
            </a:r>
          </a:p>
          <a:p>
            <a:r>
              <a:rPr lang="en-US" altLang="en-US"/>
              <a:t>Claims and reimbursement</a:t>
            </a:r>
          </a:p>
          <a:p>
            <a:r>
              <a:rPr lang="en-US" altLang="en-US"/>
              <a:t>Patient Administration</a:t>
            </a:r>
          </a:p>
          <a:p>
            <a:r>
              <a:rPr lang="en-US" altLang="en-US"/>
              <a:t>Personnel Management</a:t>
            </a:r>
          </a:p>
          <a:p>
            <a:r>
              <a:rPr lang="en-US" altLang="en-US"/>
              <a:t>Scheduling</a:t>
            </a:r>
          </a:p>
          <a:p>
            <a:endParaRPr lang="en-US" alt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307391E-06FC-480B-9772-A43EDFBA1878}" type="slidenum">
              <a:rPr lang="en-US" altLang="en-US" smtClean="0"/>
              <a:pPr/>
              <a:t>17</a:t>
            </a:fld>
            <a:endParaRPr lang="en-US"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a:t>Infrastructure / Messaging</a:t>
            </a:r>
          </a:p>
        </p:txBody>
      </p:sp>
      <p:sp>
        <p:nvSpPr>
          <p:cNvPr id="41987" name="Content Placeholder 2"/>
          <p:cNvSpPr>
            <a:spLocks noGrp="1"/>
          </p:cNvSpPr>
          <p:nvPr>
            <p:ph sz="quarter" idx="14"/>
          </p:nvPr>
        </p:nvSpPr>
        <p:spPr/>
        <p:txBody>
          <a:bodyPr/>
          <a:lstStyle/>
          <a:p>
            <a:r>
              <a:rPr lang="en-US" altLang="en-US"/>
              <a:t>Transmission</a:t>
            </a:r>
          </a:p>
          <a:p>
            <a:r>
              <a:rPr lang="en-US" altLang="en-US"/>
              <a:t>Message Control</a:t>
            </a:r>
          </a:p>
          <a:p>
            <a:r>
              <a:rPr lang="en-US" altLang="en-US"/>
              <a:t>Query</a:t>
            </a:r>
          </a:p>
          <a:p>
            <a:r>
              <a:rPr lang="en-US" altLang="en-US"/>
              <a:t>Master File / Registry</a:t>
            </a:r>
          </a:p>
          <a:p>
            <a:endParaRPr lang="en-US" alt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C3037D9-05FA-41F3-B92E-CA42CA3EEF81}" type="slidenum">
              <a:rPr lang="en-US" altLang="en-US" smtClean="0"/>
              <a:pPr/>
              <a:t>18</a:t>
            </a:fld>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6"/>
          <p:cNvSpPr>
            <a:spLocks noGrp="1"/>
          </p:cNvSpPr>
          <p:nvPr>
            <p:ph type="title"/>
          </p:nvPr>
        </p:nvSpPr>
        <p:spPr/>
        <p:txBody>
          <a:bodyPr/>
          <a:lstStyle/>
          <a:p>
            <a:r>
              <a:rPr lang="en-US" altLang="en-US"/>
              <a:t>Health and Clinical Management</a:t>
            </a:r>
          </a:p>
        </p:txBody>
      </p:sp>
      <p:sp>
        <p:nvSpPr>
          <p:cNvPr id="43011" name="Content Placeholder 7"/>
          <p:cNvSpPr>
            <a:spLocks noGrp="1"/>
          </p:cNvSpPr>
          <p:nvPr>
            <p:ph sz="quarter" idx="14"/>
          </p:nvPr>
        </p:nvSpPr>
        <p:spPr/>
        <p:txBody>
          <a:bodyPr numCol="2"/>
          <a:lstStyle/>
          <a:p>
            <a:r>
              <a:rPr lang="en-US" altLang="en-US" sz="2400" dirty="0"/>
              <a:t>*Blood, Tissue and Organ</a:t>
            </a:r>
          </a:p>
          <a:p>
            <a:r>
              <a:rPr lang="en-US" altLang="en-US" sz="2400" dirty="0"/>
              <a:t>*Care Provision</a:t>
            </a:r>
          </a:p>
          <a:p>
            <a:r>
              <a:rPr lang="en-US" altLang="en-US" sz="2400" dirty="0"/>
              <a:t>Cardiology DAM</a:t>
            </a:r>
          </a:p>
          <a:p>
            <a:r>
              <a:rPr lang="en-US" altLang="en-US" sz="2400" dirty="0"/>
              <a:t>Clinical Decision Support</a:t>
            </a:r>
          </a:p>
          <a:p>
            <a:r>
              <a:rPr lang="en-US" altLang="en-US" sz="2400" dirty="0"/>
              <a:t>Clinical Document Architecture</a:t>
            </a:r>
          </a:p>
          <a:p>
            <a:r>
              <a:rPr lang="en-US" altLang="en-US" sz="2400" dirty="0"/>
              <a:t>*Clinical Genomics</a:t>
            </a:r>
          </a:p>
          <a:p>
            <a:r>
              <a:rPr lang="en-US" altLang="en-US" sz="2400" dirty="0"/>
              <a:t>*Immunization</a:t>
            </a:r>
          </a:p>
          <a:p>
            <a:r>
              <a:rPr lang="en-US" altLang="en-US" sz="2400" dirty="0"/>
              <a:t>Laboratory</a:t>
            </a:r>
          </a:p>
          <a:p>
            <a:r>
              <a:rPr lang="en-US" altLang="en-US" sz="2400" dirty="0"/>
              <a:t>Materials Management</a:t>
            </a:r>
          </a:p>
          <a:p>
            <a:r>
              <a:rPr lang="en-US" altLang="en-US" sz="2400" dirty="0"/>
              <a:t>*Medical Records</a:t>
            </a:r>
          </a:p>
          <a:p>
            <a:r>
              <a:rPr lang="en-US" altLang="en-US" sz="2400" dirty="0"/>
              <a:t>*Medication</a:t>
            </a:r>
          </a:p>
          <a:p>
            <a:r>
              <a:rPr lang="en-US" altLang="en-US" sz="2400" dirty="0"/>
              <a:t>Observations</a:t>
            </a:r>
          </a:p>
          <a:p>
            <a:r>
              <a:rPr lang="en-US" altLang="en-US" sz="2400" dirty="0"/>
              <a:t>Orders</a:t>
            </a:r>
          </a:p>
          <a:p>
            <a:r>
              <a:rPr lang="en-US" altLang="en-US" sz="2400" dirty="0"/>
              <a:t>*Pharmacy</a:t>
            </a:r>
          </a:p>
          <a:p>
            <a:r>
              <a:rPr lang="en-US" altLang="en-US" sz="2400" dirty="0"/>
              <a:t>Public Health Reporting</a:t>
            </a:r>
          </a:p>
          <a:p>
            <a:r>
              <a:rPr lang="en-US" altLang="en-US" sz="2400" dirty="0"/>
              <a:t>Regulated Products</a:t>
            </a:r>
          </a:p>
          <a:p>
            <a:r>
              <a:rPr lang="en-US" altLang="en-US" sz="2400" dirty="0"/>
              <a:t>Regulated Studies</a:t>
            </a:r>
          </a:p>
          <a:p>
            <a:r>
              <a:rPr lang="en-US" altLang="en-US" sz="2400" dirty="0"/>
              <a:t>Specimen</a:t>
            </a:r>
          </a:p>
          <a:p>
            <a:r>
              <a:rPr lang="en-US" altLang="en-US" sz="2400" dirty="0"/>
              <a:t>Therapeutic Devices</a:t>
            </a:r>
          </a:p>
          <a:p>
            <a:r>
              <a:rPr lang="en-US" altLang="en-US" sz="2400" dirty="0"/>
              <a:t>*DSTU</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F488D40-B325-48BD-86E0-CB3301A7F486}" type="slidenum">
              <a:rPr lang="en-US" altLang="en-US" smtClean="0"/>
              <a:pPr/>
              <a:t>19</a:t>
            </a:fld>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Health Data Interchange Standards Learning Objectives</a:t>
            </a:r>
            <a:endParaRPr lang="en-US" dirty="0"/>
          </a:p>
        </p:txBody>
      </p:sp>
      <p:sp>
        <p:nvSpPr>
          <p:cNvPr id="13316" name="Text Placeholder 3"/>
          <p:cNvSpPr>
            <a:spLocks noGrp="1"/>
          </p:cNvSpPr>
          <p:nvPr>
            <p:ph sz="quarter" idx="14"/>
          </p:nvPr>
        </p:nvSpPr>
        <p:spPr/>
        <p:txBody>
          <a:bodyPr/>
          <a:lstStyle/>
          <a:p>
            <a:r>
              <a:rPr lang="en-US" dirty="0" smtClean="0"/>
              <a:t>Understand HL7 v3.0 messaging standards  </a:t>
            </a:r>
          </a:p>
          <a:p>
            <a:r>
              <a:rPr lang="en-US" dirty="0" smtClean="0"/>
              <a:t>Learn about the HL7 v3 Reference Information Model (RIM)</a:t>
            </a:r>
          </a:p>
          <a:p>
            <a:r>
              <a:rPr lang="en-US" dirty="0" smtClean="0"/>
              <a:t>Understand what is different about HL7 v3 compared to v2.n</a:t>
            </a:r>
          </a:p>
          <a:p>
            <a:r>
              <a:rPr lang="en-US" dirty="0" smtClean="0"/>
              <a:t>Understand the HL7 v3 domains</a:t>
            </a:r>
            <a:endParaRPr lang="en-US" dirty="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B0CA88A-454E-4DBA-BE3B-E199A31D32B9}" type="slidenum">
              <a:rPr lang="en-US" altLang="en-US" smtClean="0"/>
              <a:pPr/>
              <a:t>2</a:t>
            </a:fld>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a:t>HL7 Message Creation Process</a:t>
            </a:r>
          </a:p>
        </p:txBody>
      </p:sp>
      <p:sp>
        <p:nvSpPr>
          <p:cNvPr id="44035" name="Content Placeholder 2"/>
          <p:cNvSpPr>
            <a:spLocks noGrp="1"/>
          </p:cNvSpPr>
          <p:nvPr>
            <p:ph sz="quarter" idx="14"/>
          </p:nvPr>
        </p:nvSpPr>
        <p:spPr/>
        <p:txBody>
          <a:bodyPr/>
          <a:lstStyle/>
          <a:p>
            <a:r>
              <a:rPr lang="en-US" altLang="en-US"/>
              <a:t>The next series of slides show the process or methodology by which HL7 messages are created</a:t>
            </a:r>
          </a:p>
          <a:p>
            <a:endParaRPr lang="en-US" altLang="en-US"/>
          </a:p>
          <a:p>
            <a:r>
              <a:rPr lang="en-US" altLang="en-US"/>
              <a:t>Phases include</a:t>
            </a:r>
          </a:p>
          <a:p>
            <a:pPr lvl="1"/>
            <a:r>
              <a:rPr lang="en-US" altLang="en-US"/>
              <a:t>Analysis</a:t>
            </a:r>
          </a:p>
          <a:p>
            <a:pPr lvl="1"/>
            <a:r>
              <a:rPr lang="en-US" altLang="en-US"/>
              <a:t>Design</a:t>
            </a:r>
          </a:p>
          <a:p>
            <a:endParaRPr lang="en-US" alt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202B725-8A2F-4F51-9ECD-C5C2850C03D1}" type="slidenum">
              <a:rPr lang="en-US" altLang="en-US" smtClean="0"/>
              <a:pPr/>
              <a:t>20</a:t>
            </a:fld>
            <a:endParaRPr lang="en-US"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a:t>v3 Methodology Defining Abstract Message</a:t>
            </a:r>
          </a:p>
        </p:txBody>
      </p:sp>
      <p:pic>
        <p:nvPicPr>
          <p:cNvPr id="45062" name="Picture 2" descr="This block diagram shows the components and process for defining an abstract v3 message. This methodology brings together and shows the relationship between the various components that support the development of an HL7 v3 message. Starting with the use case model, the domain information model is created based on the generic HL7 RIM.  From there, a message information model is defined and linked back to the use case and an interaction model (also derived from the use case)  to create a refined message information model.  The RMIM is used to create the Hierarchial Message Description, using CMETS for data structures).  Source:  W Ed Hammond, PhD.  Adapted from HL7 International documentation.&#10;"/>
          <p:cNvPicPr>
            <a:picLocks noGrp="1" noChangeAspect="1" noChangeArrowheads="1"/>
          </p:cNvPicPr>
          <p:nvPr>
            <p:ph sz="quarter" idx="14"/>
          </p:nvPr>
        </p:nvPicPr>
        <p:blipFill>
          <a:blip r:embed="rId3">
            <a:extLst>
              <a:ext uri="{28A0092B-C50C-407E-A947-70E740481C1C}">
                <a14:useLocalDpi xmlns:a14="http://schemas.microsoft.com/office/drawing/2010/main" val="0"/>
              </a:ext>
            </a:extLst>
          </a:blip>
          <a:stretch>
            <a:fillRect/>
          </a:stretch>
        </p:blipFill>
        <p:spPr>
          <a:xfrm>
            <a:off x="747246" y="1600200"/>
            <a:ext cx="7649507" cy="4572000"/>
          </a:xfrm>
        </p:spPr>
      </p:pic>
      <p:sp>
        <p:nvSpPr>
          <p:cNvPr id="45063" name="TextBox 1"/>
          <p:cNvSpPr txBox="1">
            <a:spLocks noChangeArrowheads="1"/>
          </p:cNvSpPr>
          <p:nvPr/>
        </p:nvSpPr>
        <p:spPr bwMode="auto">
          <a:xfrm>
            <a:off x="811490" y="6326784"/>
            <a:ext cx="7620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
                <a:cs typeface="Arial" panose="020B0604020202020204" pitchFamily="34" charset="0"/>
              </a:rPr>
              <a:t>Source:  W Ed Hammond, PhD.  Adapted from </a:t>
            </a:r>
            <a:r>
              <a:rPr lang="en-US" altLang="en-US" sz="1600"/>
              <a:t>HL7 International documentation.</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C2134DC-4D02-487D-8F04-91ED6AC7681A}" type="slidenum">
              <a:rPr lang="en-US" altLang="en-US" smtClean="0"/>
              <a:pPr/>
              <a:t>21</a:t>
            </a:fld>
            <a:endParaRPr lang="en-US"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a:t>Example of RMIM</a:t>
            </a:r>
          </a:p>
        </p:txBody>
      </p:sp>
      <p:pic>
        <p:nvPicPr>
          <p:cNvPr id="46086" name="Picture 2" descr="This figure illustrates a RMIM for a lab observation order.  The RMIM contains pertinent entities, roles, acts, and relationships. The colors reflect the RIM core class.  Source:  George W. Beeler, HL7.&#10;&#10;"/>
          <p:cNvPicPr>
            <a:picLocks noGrp="1" noChangeAspect="1" noChangeArrowheads="1"/>
          </p:cNvPicPr>
          <p:nvPr>
            <p:ph sz="quarter" idx="14"/>
          </p:nvPr>
        </p:nvPicPr>
        <p:blipFill>
          <a:blip r:embed="rId3">
            <a:extLst>
              <a:ext uri="{28A0092B-C50C-407E-A947-70E740481C1C}">
                <a14:useLocalDpi xmlns:a14="http://schemas.microsoft.com/office/drawing/2010/main" val="0"/>
              </a:ext>
            </a:extLst>
          </a:blip>
          <a:stretch>
            <a:fillRect/>
          </a:stretch>
        </p:blipFill>
        <p:spPr>
          <a:xfrm>
            <a:off x="1828800" y="1373188"/>
            <a:ext cx="5122661" cy="4572000"/>
          </a:xfrm>
        </p:spPr>
      </p:pic>
      <p:sp>
        <p:nvSpPr>
          <p:cNvPr id="46087" name="TextBox 1"/>
          <p:cNvSpPr txBox="1">
            <a:spLocks noChangeArrowheads="1"/>
          </p:cNvSpPr>
          <p:nvPr/>
        </p:nvSpPr>
        <p:spPr bwMode="auto">
          <a:xfrm>
            <a:off x="609600" y="6198235"/>
            <a:ext cx="41910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 dirty="0"/>
              <a:t>Source:  George W. Beeler, HL7</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86CA1BC-2C76-48CA-83EA-2953112F1594}" type="slidenum">
              <a:rPr lang="en-US" altLang="en-US" smtClean="0"/>
              <a:pPr/>
              <a:t>22</a:t>
            </a:fld>
            <a:endParaRPr lang="en-US"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a:t>Message Instance</a:t>
            </a:r>
          </a:p>
        </p:txBody>
      </p:sp>
      <p:sp>
        <p:nvSpPr>
          <p:cNvPr id="47107" name="Content Placeholder 2" descr="This slide shows the format of a v3 message. The figure showns a typical XML structure, hierarchial in nature.  Details of the message are shown in the script.  Source: George W. Beeler, HL7"/>
          <p:cNvSpPr>
            <a:spLocks noGrp="1"/>
          </p:cNvSpPr>
          <p:nvPr>
            <p:ph sz="quarter" idx="14"/>
          </p:nvPr>
        </p:nvSpPr>
        <p:spPr>
          <a:xfrm>
            <a:off x="457200" y="1143000"/>
            <a:ext cx="8229600" cy="5562600"/>
          </a:xfrm>
        </p:spPr>
        <p:txBody>
          <a:bodyPr/>
          <a:lstStyle/>
          <a:p>
            <a:pPr marL="0" indent="0">
              <a:buNone/>
            </a:pPr>
            <a:r>
              <a:rPr lang="en-US" altLang="en-US" sz="1200" dirty="0"/>
              <a:t>&lt;?xml version="1.0"?&gt;</a:t>
            </a:r>
          </a:p>
          <a:p>
            <a:pPr marL="0" indent="0">
              <a:buNone/>
            </a:pPr>
            <a:r>
              <a:rPr lang="en-US" altLang="en-US" sz="1200" dirty="0"/>
              <a:t>&lt;!DOCTYPE </a:t>
            </a:r>
            <a:r>
              <a:rPr lang="en-US" altLang="en-US" sz="1200" dirty="0" err="1"/>
              <a:t>Ballt</a:t>
            </a:r>
            <a:r>
              <a:rPr lang="en-US" altLang="en-US" sz="1200" dirty="0"/>
              <a:t> SYSTEM "Ballot_C00_RIM_0092Da_1.dtd" [ ]&gt;</a:t>
            </a:r>
          </a:p>
          <a:p>
            <a:pPr marL="0" indent="0">
              <a:buNone/>
            </a:pPr>
            <a:r>
              <a:rPr lang="en-US" altLang="en-US" sz="1200" dirty="0"/>
              <a:t>&lt;</a:t>
            </a:r>
            <a:r>
              <a:rPr lang="en-US" altLang="en-US" sz="1200" dirty="0" err="1"/>
              <a:t>Ballt</a:t>
            </a:r>
            <a:r>
              <a:rPr lang="en-US" altLang="en-US" sz="1200" dirty="0"/>
              <a:t>&gt;</a:t>
            </a:r>
          </a:p>
          <a:p>
            <a:pPr marL="231775" lvl="1" indent="0">
              <a:buNone/>
            </a:pPr>
            <a:r>
              <a:rPr lang="en-US" altLang="en-US" sz="1200" dirty="0" smtClean="0"/>
              <a:t>&lt;</a:t>
            </a:r>
            <a:r>
              <a:rPr lang="en-US" altLang="en-US" sz="1200" dirty="0" err="1" smtClean="0"/>
              <a:t>dttm</a:t>
            </a:r>
            <a:r>
              <a:rPr lang="en-US" altLang="en-US" sz="1200" dirty="0" smtClean="0"/>
              <a:t> </a:t>
            </a:r>
            <a:r>
              <a:rPr lang="en-US" altLang="en-US" sz="1200" dirty="0"/>
              <a:t>V="199912052357+0100"/&gt;</a:t>
            </a:r>
          </a:p>
          <a:p>
            <a:pPr marL="231775" lvl="1" indent="0">
              <a:buNone/>
            </a:pPr>
            <a:r>
              <a:rPr lang="en-US" altLang="en-US" sz="1200" dirty="0" smtClean="0"/>
              <a:t>&lt;</a:t>
            </a:r>
            <a:r>
              <a:rPr lang="en-US" altLang="en-US" sz="1200" dirty="0"/>
              <a:t>vote V="A" S="HL7001" R="3.0" PN="Abstain"/&gt;</a:t>
            </a:r>
          </a:p>
          <a:p>
            <a:pPr marL="231775" lvl="1" indent="0">
              <a:buNone/>
            </a:pPr>
            <a:r>
              <a:rPr lang="en-US" altLang="en-US" sz="1200" dirty="0" smtClean="0"/>
              <a:t>&lt;</a:t>
            </a:r>
            <a:r>
              <a:rPr lang="en-US" altLang="en-US" sz="1200" dirty="0" err="1"/>
              <a:t>votesOn_PropsdItm</a:t>
            </a:r>
            <a:r>
              <a:rPr lang="en-US" altLang="en-US" sz="1200" dirty="0"/>
              <a:t>&gt;</a:t>
            </a:r>
          </a:p>
          <a:p>
            <a:pPr marL="0" indent="0">
              <a:buNone/>
            </a:pPr>
            <a:r>
              <a:rPr lang="en-US" altLang="en-US" sz="1200" dirty="0"/>
              <a:t>           &lt;</a:t>
            </a:r>
            <a:r>
              <a:rPr lang="en-US" altLang="en-US" sz="1200" dirty="0" err="1"/>
              <a:t>standrdLevlInd</a:t>
            </a:r>
            <a:r>
              <a:rPr lang="en-US" altLang="en-US" sz="1200" dirty="0"/>
              <a:t> V='T'/&gt;</a:t>
            </a:r>
          </a:p>
          <a:p>
            <a:pPr marL="0" indent="0">
              <a:buNone/>
            </a:pPr>
            <a:r>
              <a:rPr lang="en-US" altLang="en-US" sz="1200" dirty="0"/>
              <a:t>           &lt;</a:t>
            </a:r>
            <a:r>
              <a:rPr lang="en-US" altLang="en-US" sz="1200" dirty="0" err="1"/>
              <a:t>propsdBy_OrgnztnAsCommtte</a:t>
            </a:r>
            <a:r>
              <a:rPr lang="en-US" altLang="en-US" sz="1200" dirty="0"/>
              <a:t>&gt;</a:t>
            </a:r>
          </a:p>
          <a:p>
            <a:pPr marL="0" indent="0">
              <a:buNone/>
            </a:pPr>
            <a:r>
              <a:rPr lang="en-US" altLang="en-US" sz="1200" dirty="0"/>
              <a:t>                  &lt;nm V="Humble Task Group"/&gt;</a:t>
            </a:r>
          </a:p>
          <a:p>
            <a:pPr marL="0" indent="0">
              <a:buNone/>
            </a:pPr>
            <a:r>
              <a:rPr lang="en-US" altLang="en-US" sz="1200" dirty="0"/>
              <a:t>                  &lt;</a:t>
            </a:r>
            <a:r>
              <a:rPr lang="en-US" altLang="en-US" sz="1200" dirty="0" err="1"/>
              <a:t>isAsubdvsnOf_OrgnztnAsCommtte</a:t>
            </a:r>
            <a:r>
              <a:rPr lang="en-US" altLang="en-US" sz="1200" dirty="0"/>
              <a:t>&gt;</a:t>
            </a:r>
          </a:p>
          <a:p>
            <a:pPr marL="0" indent="0">
              <a:buNone/>
            </a:pPr>
            <a:r>
              <a:rPr lang="en-US" altLang="en-US" sz="1200" dirty="0"/>
              <a:t>                       &lt;nm V="Grand Committee"/&gt;</a:t>
            </a:r>
          </a:p>
          <a:p>
            <a:pPr marL="0" indent="0">
              <a:buNone/>
            </a:pPr>
            <a:r>
              <a:rPr lang="en-US" altLang="en-US" sz="1200" dirty="0"/>
              <a:t>                  &lt;/</a:t>
            </a:r>
            <a:r>
              <a:rPr lang="en-US" altLang="en-US" sz="1200" dirty="0" err="1"/>
              <a:t>isAsubdvsnOf_OrgnztnAsCommtte</a:t>
            </a:r>
            <a:r>
              <a:rPr lang="en-US" altLang="en-US" sz="1200" dirty="0"/>
              <a:t>&gt;</a:t>
            </a:r>
          </a:p>
          <a:p>
            <a:pPr marL="0" indent="0">
              <a:buNone/>
            </a:pPr>
            <a:r>
              <a:rPr lang="en-US" altLang="en-US" sz="1200" dirty="0"/>
              <a:t>                  &lt;</a:t>
            </a:r>
            <a:r>
              <a:rPr lang="en-US" altLang="en-US" sz="1200" dirty="0" err="1"/>
              <a:t>partcpesAsPrimryIn_StkhldrAffltn</a:t>
            </a:r>
            <a:r>
              <a:rPr lang="en-US" altLang="en-US" sz="1200" dirty="0"/>
              <a:t>&gt;</a:t>
            </a:r>
          </a:p>
          <a:p>
            <a:pPr marL="0" indent="0">
              <a:buNone/>
            </a:pPr>
            <a:r>
              <a:rPr lang="en-US" altLang="en-US" sz="1200" dirty="0"/>
              <a:t>                       &lt;_</a:t>
            </a:r>
            <a:r>
              <a:rPr lang="en-US" altLang="en-US" sz="1200" dirty="0" err="1"/>
              <a:t>StkhldrAffltn</a:t>
            </a:r>
            <a:r>
              <a:rPr lang="en-US" altLang="en-US" sz="1200" dirty="0"/>
              <a:t>&gt;</a:t>
            </a:r>
          </a:p>
          <a:p>
            <a:pPr marL="0" indent="0">
              <a:buNone/>
            </a:pPr>
            <a:r>
              <a:rPr lang="en-US" altLang="en-US" sz="1200" dirty="0"/>
              <a:t>                            &lt;type V="X" S="HL7004" R="3.0" PN="XXX"/&gt;</a:t>
            </a:r>
          </a:p>
          <a:p>
            <a:pPr marL="0" indent="0">
              <a:buNone/>
            </a:pPr>
            <a:r>
              <a:rPr lang="en-US" altLang="en-US" sz="1200" dirty="0"/>
              <a:t>                            &lt;</a:t>
            </a:r>
            <a:r>
              <a:rPr lang="en-US" altLang="en-US" sz="1200" dirty="0" err="1"/>
              <a:t>hasSecndryPartcpnt_PrsnAsCommtteContct</a:t>
            </a:r>
            <a:r>
              <a:rPr lang="en-US" altLang="en-US" sz="1200" dirty="0"/>
              <a:t>&gt;</a:t>
            </a:r>
          </a:p>
          <a:p>
            <a:pPr marL="0" indent="0">
              <a:buNone/>
            </a:pPr>
            <a:r>
              <a:rPr lang="en-US" altLang="en-US" sz="1200" dirty="0"/>
              <a:t>                                   &lt;</a:t>
            </a:r>
            <a:r>
              <a:rPr lang="en-US" altLang="en-US" sz="1200" dirty="0" err="1"/>
              <a:t>has_PrsnName</a:t>
            </a:r>
            <a:r>
              <a:rPr lang="en-US" altLang="en-US" sz="1200" dirty="0"/>
              <a:t>&gt;</a:t>
            </a:r>
          </a:p>
          <a:p>
            <a:pPr marL="0" indent="0">
              <a:buNone/>
            </a:pPr>
            <a:r>
              <a:rPr lang="en-US" altLang="en-US" sz="1200" dirty="0"/>
              <a:t>                                        &lt;pnm&gt;</a:t>
            </a:r>
          </a:p>
          <a:p>
            <a:pPr marL="0" indent="0">
              <a:buNone/>
            </a:pPr>
            <a:r>
              <a:rPr lang="en-US" altLang="en-US" sz="1200" dirty="0"/>
              <a:t>                                                &lt;G V="George" CLAS="R"/&gt;</a:t>
            </a:r>
          </a:p>
          <a:p>
            <a:pPr marL="0" indent="0">
              <a:buNone/>
            </a:pPr>
            <a:r>
              <a:rPr lang="en-US" altLang="en-US" sz="1200" dirty="0"/>
              <a:t>                                                &lt;G V="Woody" CLAS="C"/&gt;</a:t>
            </a:r>
          </a:p>
          <a:p>
            <a:pPr marL="0" indent="0">
              <a:buNone/>
            </a:pPr>
            <a:r>
              <a:rPr lang="en-US" altLang="en-US" sz="1200" dirty="0"/>
              <a:t>                                                &lt;G V="W." CLAS="R I"/&gt;</a:t>
            </a:r>
          </a:p>
          <a:p>
            <a:pPr marL="0" indent="0">
              <a:buNone/>
            </a:pPr>
            <a:r>
              <a:rPr lang="en-US" altLang="en-US" sz="1200" dirty="0"/>
              <a:t>                                                &lt;F V="Beeler" CLAS="R"/&gt;</a:t>
            </a:r>
          </a:p>
          <a:p>
            <a:pPr marL="0" indent="0">
              <a:buNone/>
            </a:pPr>
            <a:r>
              <a:rPr lang="en-US" altLang="en-US" sz="1200" dirty="0"/>
              <a:t>                                       &lt;/pnm&gt;				(Beeler)</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38814F0-CAA1-47E3-8E37-60E7B969AAD0}" type="slidenum">
              <a:rPr lang="en-US" altLang="en-US" smtClean="0"/>
              <a:pPr/>
              <a:t>23</a:t>
            </a:fld>
            <a:endParaRPr lang="en-US"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altLang="en-US"/>
              <a:t>v3 Messaging Concerns</a:t>
            </a:r>
          </a:p>
        </p:txBody>
      </p:sp>
      <p:sp>
        <p:nvSpPr>
          <p:cNvPr id="48131" name="Content Placeholder 2"/>
          <p:cNvSpPr>
            <a:spLocks noGrp="1"/>
          </p:cNvSpPr>
          <p:nvPr>
            <p:ph sz="quarter" idx="14"/>
          </p:nvPr>
        </p:nvSpPr>
        <p:spPr/>
        <p:txBody>
          <a:bodyPr/>
          <a:lstStyle/>
          <a:p>
            <a:r>
              <a:rPr lang="en-US" altLang="en-US" dirty="0"/>
              <a:t>Difficult to implement, complex process</a:t>
            </a:r>
          </a:p>
          <a:p>
            <a:r>
              <a:rPr lang="en-US" altLang="en-US" dirty="0"/>
              <a:t>No one understands v3, not obvious</a:t>
            </a:r>
          </a:p>
          <a:p>
            <a:r>
              <a:rPr lang="en-US" altLang="en-US" dirty="0"/>
              <a:t>Overhead too much</a:t>
            </a:r>
          </a:p>
          <a:p>
            <a:pPr lvl="1"/>
            <a:r>
              <a:rPr lang="en-US" altLang="en-US" dirty="0"/>
              <a:t>1% of message is payload compared to v2 (delimiters) is about 90-95%</a:t>
            </a:r>
          </a:p>
          <a:p>
            <a:r>
              <a:rPr lang="en-US" altLang="en-US" dirty="0"/>
              <a:t>No one understands what implementation of v3 messaging means</a:t>
            </a:r>
          </a:p>
          <a:p>
            <a:r>
              <a:rPr lang="en-US" altLang="en-US" dirty="0"/>
              <a:t>Need stability, clarity, definition of v3 messaging</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E267711-2549-4373-A13B-B417212103C1}" type="slidenum">
              <a:rPr lang="en-US" altLang="en-US" smtClean="0"/>
              <a:pPr/>
              <a:t>24</a:t>
            </a:fld>
            <a:endParaRPr lang="en-US"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en-US"/>
              <a:t>What About v3 Messages?</a:t>
            </a:r>
          </a:p>
        </p:txBody>
      </p:sp>
      <p:sp>
        <p:nvSpPr>
          <p:cNvPr id="49155" name="Content Placeholder 2"/>
          <p:cNvSpPr>
            <a:spLocks noGrp="1"/>
          </p:cNvSpPr>
          <p:nvPr>
            <p:ph sz="quarter" idx="14"/>
          </p:nvPr>
        </p:nvSpPr>
        <p:spPr/>
        <p:txBody>
          <a:bodyPr/>
          <a:lstStyle/>
          <a:p>
            <a:r>
              <a:rPr lang="en-US" altLang="en-US" sz="2800" dirty="0"/>
              <a:t>Some implementers create their own messaging using the HDF process</a:t>
            </a:r>
          </a:p>
          <a:p>
            <a:pPr lvl="1"/>
            <a:r>
              <a:rPr lang="en-US" altLang="en-US" dirty="0"/>
              <a:t>This is complex and probably not necessary.</a:t>
            </a:r>
          </a:p>
          <a:p>
            <a:r>
              <a:rPr lang="en-US" altLang="en-US" sz="2800" dirty="0"/>
              <a:t>HL7 has begun to build a library of v3 messages, developed by HL7 experts in different areas and clinical domains</a:t>
            </a:r>
          </a:p>
          <a:p>
            <a:r>
              <a:rPr lang="en-US" altLang="en-US" sz="2800" dirty="0"/>
              <a:t>How many v3 messages are required to support robust EHR, RHIO, and </a:t>
            </a:r>
            <a:r>
              <a:rPr lang="en-US" altLang="en-US" sz="2800" dirty="0" err="1"/>
              <a:t>NwHIN</a:t>
            </a:r>
            <a:r>
              <a:rPr lang="en-US" altLang="en-US" sz="2800" dirty="0"/>
              <a:t>?</a:t>
            </a:r>
          </a:p>
          <a:p>
            <a:r>
              <a:rPr lang="en-US" altLang="en-US" sz="2800" dirty="0"/>
              <a:t>Could we meet data interchange needs with only a few messages with constraint mechanisms?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650E105-9225-4D12-98FD-E8A47DB117AB}" type="slidenum">
              <a:rPr lang="en-US" altLang="en-US" smtClean="0"/>
              <a:pPr/>
              <a:t>25</a:t>
            </a:fld>
            <a:endParaRPr lang="en-US"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ltLang="en-US" sz="3200" dirty="0"/>
              <a:t>Networking and Health Information Exchange Summary – Lecture b</a:t>
            </a:r>
          </a:p>
        </p:txBody>
      </p:sp>
      <p:sp>
        <p:nvSpPr>
          <p:cNvPr id="50180" name="Text Placeholder 3"/>
          <p:cNvSpPr>
            <a:spLocks noGrp="1"/>
          </p:cNvSpPr>
          <p:nvPr>
            <p:ph type="body" sz="quarter" idx="11"/>
          </p:nvPr>
        </p:nvSpPr>
        <p:spPr/>
        <p:txBody>
          <a:bodyPr/>
          <a:lstStyle/>
          <a:p>
            <a:r>
              <a:rPr lang="en-US" altLang="en-US" dirty="0"/>
              <a:t>Introduced the HL7 v3 data interchange standard</a:t>
            </a:r>
          </a:p>
          <a:p>
            <a:r>
              <a:rPr lang="en-US" altLang="en-US" dirty="0"/>
              <a:t>Introduced an approach to planning for what system </a:t>
            </a:r>
            <a:r>
              <a:rPr lang="en-US" altLang="en-US" dirty="0" smtClean="0"/>
              <a:t>is needed, </a:t>
            </a:r>
            <a:r>
              <a:rPr lang="en-US" altLang="en-US" dirty="0"/>
              <a:t>the development and use of models, and introduced the concept of a reference information model which becomes the basis for interoperability among heterogeneous systems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8B3A2DB-625E-4594-BE72-C9BB8123A365}" type="slidenum">
              <a:rPr lang="en-US" altLang="en-US" smtClean="0"/>
              <a:pPr/>
              <a:t>26</a:t>
            </a:fld>
            <a:endParaRPr lang="en-US"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ltLang="en-US" sz="3200" dirty="0"/>
              <a:t>Networking and Health Information Exchange References – Lecture b</a:t>
            </a:r>
          </a:p>
        </p:txBody>
      </p:sp>
      <p:sp>
        <p:nvSpPr>
          <p:cNvPr id="2" name="Text Placeholder 1"/>
          <p:cNvSpPr>
            <a:spLocks noGrp="1"/>
          </p:cNvSpPr>
          <p:nvPr>
            <p:ph type="body" sz="quarter" idx="16"/>
          </p:nvPr>
        </p:nvSpPr>
        <p:spPr>
          <a:xfrm>
            <a:off x="457200" y="1600200"/>
            <a:ext cx="8229600" cy="5105400"/>
          </a:xfrm>
        </p:spPr>
        <p:txBody>
          <a:bodyPr/>
          <a:lstStyle/>
          <a:p>
            <a:pPr>
              <a:buFont typeface="Arial" charset="0"/>
              <a:buNone/>
              <a:defRPr/>
            </a:pPr>
            <a:r>
              <a:rPr lang="en-US" sz="1400" dirty="0">
                <a:latin typeface="+mn-lt"/>
                <a:cs typeface="Arial" charset="0"/>
              </a:rPr>
              <a:t>References</a:t>
            </a:r>
          </a:p>
          <a:p>
            <a:pPr>
              <a:defRPr/>
            </a:pPr>
            <a:r>
              <a:rPr lang="en-US" sz="1400" b="0" dirty="0">
                <a:latin typeface="+mn-lt"/>
                <a:cs typeface="Arial" charset="0"/>
              </a:rPr>
              <a:t>Beeler,  G.W. </a:t>
            </a:r>
            <a:r>
              <a:rPr lang="en-US" sz="1400" b="0" i="1" dirty="0">
                <a:latin typeface="+mn-lt"/>
                <a:cs typeface="Arial" charset="0"/>
              </a:rPr>
              <a:t>Version 3 Intermediate Tutorial – Working the HL7 Version 3 Methodology. </a:t>
            </a:r>
            <a:r>
              <a:rPr lang="en-US" sz="1400" b="0" dirty="0">
                <a:latin typeface="+mn-lt"/>
              </a:rPr>
              <a:t>[PowerPoint Slides]. Retrieved from </a:t>
            </a:r>
            <a:r>
              <a:rPr lang="en-US" sz="1400" b="0" dirty="0">
                <a:latin typeface="+mn-lt"/>
                <a:hlinkClick r:id="rId3" tooltip="Version 3 Intermediate Tutorial – Working the HL7 Version 3 Methodology"/>
              </a:rPr>
              <a:t>Link to Beeler presentation</a:t>
            </a:r>
            <a:endParaRPr lang="en-US" sz="1400" b="0" dirty="0">
              <a:latin typeface="+mn-lt"/>
            </a:endParaRPr>
          </a:p>
          <a:p>
            <a:pPr>
              <a:defRPr/>
            </a:pPr>
            <a:r>
              <a:rPr lang="en-US" sz="1400" b="0" dirty="0">
                <a:latin typeface="+mn-lt"/>
                <a:cs typeface="Arial" charset="0"/>
              </a:rPr>
              <a:t>Acknowledgement:  Material used in this lecture comes from the following  source</a:t>
            </a:r>
          </a:p>
          <a:p>
            <a:pPr>
              <a:defRPr/>
            </a:pPr>
            <a:r>
              <a:rPr lang="en-US" sz="1400" b="0" i="1" dirty="0">
                <a:latin typeface="+mn-lt"/>
              </a:rPr>
              <a:t>Introduction to HL7 Standards</a:t>
            </a:r>
            <a:r>
              <a:rPr lang="en-US" sz="1400" b="0" dirty="0">
                <a:latin typeface="+mn-lt"/>
              </a:rPr>
              <a:t>. (</a:t>
            </a:r>
            <a:r>
              <a:rPr lang="en-US" sz="1400" b="0" dirty="0" err="1">
                <a:latin typeface="+mn-lt"/>
              </a:rPr>
              <a:t>n.d.</a:t>
            </a:r>
            <a:r>
              <a:rPr lang="en-US" sz="1400" b="0" dirty="0">
                <a:latin typeface="+mn-lt"/>
              </a:rPr>
              <a:t>). Retrieved from Health Level Seven International website: </a:t>
            </a:r>
            <a:r>
              <a:rPr lang="en-US" sz="1400" b="0" dirty="0">
                <a:latin typeface="+mn-lt"/>
                <a:hlinkClick r:id="rId4" tooltip="Introduction to HL7 Standards"/>
              </a:rPr>
              <a:t>http://www.hl7.org/implement/standards/index.cfm</a:t>
            </a:r>
            <a:endParaRPr lang="en-US" sz="1400" b="0" dirty="0">
              <a:latin typeface="+mn-lt"/>
            </a:endParaRPr>
          </a:p>
          <a:p>
            <a:r>
              <a:rPr lang="en-US" sz="1400" dirty="0"/>
              <a:t>Images </a:t>
            </a:r>
          </a:p>
          <a:p>
            <a:r>
              <a:rPr lang="en-US" sz="1400" b="0" dirty="0"/>
              <a:t>Slide 7: Hammond, W. E. (</a:t>
            </a:r>
            <a:r>
              <a:rPr lang="en-US" sz="1400" b="0" dirty="0" err="1"/>
              <a:t>n.d.</a:t>
            </a:r>
            <a:r>
              <a:rPr lang="en-US" sz="1400" b="0" dirty="0"/>
              <a:t>).  Image based on the HL7 International RIM  standard information retrieved from Health Level Seven International website: </a:t>
            </a:r>
            <a:r>
              <a:rPr lang="en-US" sz="1400" b="0" dirty="0" smtClean="0">
                <a:hlinkClick r:id="rId5" tooltip="HL7 website"/>
              </a:rPr>
              <a:t>www.hl7.org</a:t>
            </a:r>
            <a:endParaRPr lang="en-US" sz="1400" b="0" dirty="0"/>
          </a:p>
          <a:p>
            <a:pPr marL="342900" lvl="1" indent="-342900"/>
            <a:r>
              <a:rPr lang="en-US" dirty="0"/>
              <a:t>Slide 10:  W Ed Hammond, PhD.</a:t>
            </a:r>
          </a:p>
          <a:p>
            <a:pPr marL="342900" lvl="1" indent="-342900"/>
            <a:r>
              <a:rPr lang="en-US" dirty="0"/>
              <a:t>Slide 22:  Hammond, W. E. (</a:t>
            </a:r>
            <a:r>
              <a:rPr lang="en-US" dirty="0" err="1"/>
              <a:t>n.d.</a:t>
            </a:r>
            <a:r>
              <a:rPr lang="en-US" dirty="0"/>
              <a:t>).  Image  based on the HL7 v3 standard and other HL7 documentation retrieved from Health Level Seven International website: </a:t>
            </a:r>
            <a:r>
              <a:rPr lang="en-US" dirty="0">
                <a:hlinkClick r:id="rId5" tooltip="Health Level Seven International website"/>
              </a:rPr>
              <a:t>www.hl7.org</a:t>
            </a:r>
            <a:r>
              <a:rPr lang="en-US" dirty="0"/>
              <a:t>  </a:t>
            </a:r>
          </a:p>
          <a:p>
            <a:r>
              <a:rPr lang="en-US" sz="1400" b="0" dirty="0"/>
              <a:t>Slide 23:  Beeler,  G.W.  HL7 Version 3 Basics: RIM to Message Design. [PDF document]. Retrieved from </a:t>
            </a:r>
            <a:r>
              <a:rPr lang="en-US" sz="1400" b="0" dirty="0">
                <a:hlinkClick r:id="rId6" tooltip="HL7 Version 3 Basics: RIM to Message Design"/>
              </a:rPr>
              <a:t>http://www.cas.mcmaster.ca/~yarmanmh/Recommended/HL7V3Basics.pdf</a:t>
            </a:r>
            <a:endParaRPr lang="en-US" sz="1400" b="0" dirty="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9BE7CD8-2F78-4F4A-84BE-55D0F9403D7F}" type="slidenum">
              <a:rPr lang="en-US" altLang="en-US" smtClean="0"/>
              <a:pPr/>
              <a:t>27</a:t>
            </a:fld>
            <a:endParaRPr lang="en-US"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Health Data Interchange Standards</a:t>
            </a:r>
            <a:br>
              <a:rPr lang="en-US" dirty="0"/>
            </a:br>
            <a:r>
              <a:rPr lang="en-US" dirty="0"/>
              <a:t>Lecture b</a:t>
            </a:r>
          </a:p>
        </p:txBody>
      </p:sp>
      <p:sp>
        <p:nvSpPr>
          <p:cNvPr id="8" name="Content Placeholder 7"/>
          <p:cNvSpPr>
            <a:spLocks noGrp="1"/>
          </p:cNvSpPr>
          <p:nvPr>
            <p:ph sz="quarter" idx="14"/>
          </p:nvPr>
        </p:nvSpPr>
        <p:spPr/>
        <p:txBody>
          <a:bodyPr/>
          <a:lstStyle/>
          <a:p>
            <a:r>
              <a:rPr lang="en-US" dirty="0"/>
              <a:t>This material was developed by Duke University, funded by the Department of Health and Human Services, Office of the National Coordinator for Health Information Technology under Award Number IU24OC000024. This material was updated by Normandale Community College, funded under Award Number 90WT0003.</a:t>
            </a:r>
          </a:p>
        </p:txBody>
      </p:sp>
      <p:sp>
        <p:nvSpPr>
          <p:cNvPr id="2" name="Slide Number Placeholder 1"/>
          <p:cNvSpPr>
            <a:spLocks noGrp="1"/>
          </p:cNvSpPr>
          <p:nvPr>
            <p:ph type="sldNum" sz="quarter" idx="4"/>
          </p:nvPr>
        </p:nvSpPr>
        <p:spPr/>
        <p:txBody>
          <a:bodyPr/>
          <a:lstStyle/>
          <a:p>
            <a:fld id="{2C977632-1F3F-4687-A48D-54A71B9BF2B5}" type="slidenum">
              <a:rPr lang="en-US" altLang="en-US" smtClean="0"/>
              <a:pPr/>
              <a:t>28</a:t>
            </a:fld>
            <a:endParaRPr lang="en-US" altLang="en-US"/>
          </a:p>
        </p:txBody>
      </p:sp>
    </p:spTree>
    <p:custDataLst>
      <p:tags r:id="rId1"/>
    </p:custDataLst>
    <p:extLst>
      <p:ext uri="{BB962C8B-B14F-4D97-AF65-F5344CB8AC3E}">
        <p14:creationId xmlns:p14="http://schemas.microsoft.com/office/powerpoint/2010/main" val="128396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a:t>v3 Standards</a:t>
            </a:r>
          </a:p>
        </p:txBody>
      </p:sp>
      <p:sp>
        <p:nvSpPr>
          <p:cNvPr id="26627" name="Text Placeholder 2"/>
          <p:cNvSpPr>
            <a:spLocks noGrp="1"/>
          </p:cNvSpPr>
          <p:nvPr>
            <p:ph sz="quarter" idx="14"/>
          </p:nvPr>
        </p:nvSpPr>
        <p:spPr/>
        <p:txBody>
          <a:bodyPr/>
          <a:lstStyle/>
          <a:p>
            <a:r>
              <a:rPr lang="en-US" altLang="en-US"/>
              <a:t>Are based on an explicit information model</a:t>
            </a:r>
          </a:p>
          <a:p>
            <a:r>
              <a:rPr lang="en-US" altLang="en-US"/>
              <a:t>Use a defined process, called a methodology development framework (MDF), to create a family of standards</a:t>
            </a:r>
          </a:p>
          <a:p>
            <a:r>
              <a:rPr lang="en-US" altLang="en-US"/>
              <a:t>v3 includes a family of standards beyond messaging that address a wider domain of functionality</a:t>
            </a:r>
          </a:p>
          <a:p>
            <a:endParaRPr lang="en-US" alt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3C0DF31-8590-405A-A768-9D5056322261}" type="slidenum">
              <a:rPr lang="en-US" altLang="en-US" smtClean="0"/>
              <a:pPr/>
              <a:t>3</a:t>
            </a:fld>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a:t>v3 Messaging Standard</a:t>
            </a:r>
          </a:p>
        </p:txBody>
      </p:sp>
      <p:sp>
        <p:nvSpPr>
          <p:cNvPr id="27654" name="Content Placeholder 5"/>
          <p:cNvSpPr>
            <a:spLocks noGrp="1"/>
          </p:cNvSpPr>
          <p:nvPr>
            <p:ph sz="quarter" idx="14"/>
          </p:nvPr>
        </p:nvSpPr>
        <p:spPr/>
        <p:txBody>
          <a:bodyPr/>
          <a:lstStyle/>
          <a:p>
            <a:r>
              <a:rPr lang="en-CA" altLang="en-US" sz="2800" dirty="0"/>
              <a:t>Based on an object information model, called the Reference Information Model, (RIM)</a:t>
            </a:r>
          </a:p>
          <a:p>
            <a:pPr lvl="1"/>
            <a:r>
              <a:rPr lang="en-CA" altLang="en-US" sz="2400" dirty="0"/>
              <a:t>This model is “abstract,” that is, it is defined without regard  to how it is represented in a message “on the wire” or in a “service architecture” method or in a “clinical document”  </a:t>
            </a:r>
          </a:p>
          <a:p>
            <a:pPr lvl="1"/>
            <a:r>
              <a:rPr lang="en-CA" altLang="en-US" sz="2400" dirty="0"/>
              <a:t>In fact, each of these representations can contain the same “instance” of information</a:t>
            </a:r>
          </a:p>
          <a:p>
            <a:r>
              <a:rPr lang="en-CA" altLang="en-US" sz="2800" dirty="0"/>
              <a:t>Consequently, can be extended incrementally when new clinical information domains need to be added, in a way that doesn’t require changing what has already been created</a:t>
            </a:r>
          </a:p>
          <a:p>
            <a:endParaRPr lang="en-US" altLang="en-US" sz="2800" dirty="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A9A1A1C-671B-47EF-918A-05DE3DFD43BE}" type="slidenum">
              <a:rPr lang="en-US" altLang="en-US" smtClean="0"/>
              <a:pPr/>
              <a:t>4</a:t>
            </a:fld>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a:t>Why Cross-Reference to the RIM?</a:t>
            </a:r>
          </a:p>
        </p:txBody>
      </p:sp>
      <p:sp>
        <p:nvSpPr>
          <p:cNvPr id="28675" name="Content Placeholder 2"/>
          <p:cNvSpPr>
            <a:spLocks noGrp="1"/>
          </p:cNvSpPr>
          <p:nvPr>
            <p:ph sz="quarter" idx="14"/>
          </p:nvPr>
        </p:nvSpPr>
        <p:spPr/>
        <p:txBody>
          <a:bodyPr/>
          <a:lstStyle/>
          <a:p>
            <a:r>
              <a:rPr lang="en-US" altLang="en-US"/>
              <a:t>Domain analysis models support communication within a domain</a:t>
            </a:r>
          </a:p>
          <a:p>
            <a:r>
              <a:rPr lang="en-US" altLang="en-US"/>
              <a:t>Communications between domains requires an abstract, domain-independent model such as the HL7 RIM</a:t>
            </a:r>
          </a:p>
          <a:p>
            <a:r>
              <a:rPr lang="en-US" altLang="en-US"/>
              <a:t>Cross-reference tables build the mappings from the narrow world of the individual domain to the cross-domain interoperability supported by the HL7 RIM</a:t>
            </a:r>
          </a:p>
          <a:p>
            <a:endParaRPr lang="en-US" alt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2B812C1-7DEB-4858-8F34-014A6E185315}" type="slidenum">
              <a:rPr lang="en-US" altLang="en-US" smtClean="0"/>
              <a:pPr/>
              <a:t>5</a:t>
            </a:fld>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a:t>HL7 v3 Reference Information Model: Core Classes</a:t>
            </a:r>
          </a:p>
        </p:txBody>
      </p:sp>
      <p:pic>
        <p:nvPicPr>
          <p:cNvPr id="1026" name="Picture 2" descr="The HL7 RIM in its simplest form includes these nouns and phrases.  There are 6 RIM core or backbone classes: Entity, Role, Role Link, Participation, Act, and Act Relationship.&#10;&#10;Examples of an Entity include Organization, Place, Person and non-person, Living Subject and Material.  Material is composed of Manufactured material which includes Container and Device.&#10;&#10;Roles include such things as Patient, Employee, Licensed Entity, Qualified Entity and Access.&#10;&#10;Role Link is defined by a type code.&#10;&#10;Participation ties the entity in a specific role to the act. Examples of participation linkages include Managed Participation.&#10;&#10;ACT represents the verbs of the model. ACT includes a class code and a mood code which identifies the status of the act (such as ordered, result, etc.).  Examples of the ACT class are Document which encompasses Context structure, Working list, Device task, Control act, Patient Encounter, Exposure, Supply which also includes Diet, Procedure which also includes Substance Administration, Account, Observation which includes Diagnostic Image and Public Health case, Invoice Element, Financial Transaction, and Financial contract.&#10;&#10;ACT relationships include components and supported by whom. It is defined by a type code.&#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5892" y="1828800"/>
            <a:ext cx="8334429" cy="3676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9702" name="TextBox 6"/>
          <p:cNvSpPr txBox="1">
            <a:spLocks noChangeArrowheads="1"/>
          </p:cNvSpPr>
          <p:nvPr/>
        </p:nvSpPr>
        <p:spPr bwMode="auto">
          <a:xfrm>
            <a:off x="761027" y="6004719"/>
            <a:ext cx="79248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
                <a:cs typeface="Arial" panose="020B0604020202020204" pitchFamily="34" charset="0"/>
              </a:rPr>
              <a:t>Source:  W Ed Hammond, PhD.   </a:t>
            </a:r>
            <a:r>
              <a:rPr lang="en-US" altLang="en-US" sz="1600"/>
              <a:t>Adapted from HL7 International RIM standard.</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9569685-B9E6-4BF1-9469-60E3488725B5}" type="slidenum">
              <a:rPr lang="en-US" altLang="en-US" smtClean="0"/>
              <a:pPr/>
              <a:t>6</a:t>
            </a:fld>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a:t>HL7 Development Framework</a:t>
            </a:r>
          </a:p>
        </p:txBody>
      </p:sp>
      <p:sp>
        <p:nvSpPr>
          <p:cNvPr id="30723" name="Content Placeholder 2"/>
          <p:cNvSpPr>
            <a:spLocks noGrp="1"/>
          </p:cNvSpPr>
          <p:nvPr>
            <p:ph sz="quarter" idx="14"/>
          </p:nvPr>
        </p:nvSpPr>
        <p:spPr/>
        <p:txBody>
          <a:bodyPr/>
          <a:lstStyle/>
          <a:p>
            <a:r>
              <a:rPr lang="en-US" altLang="en-US" sz="2000" dirty="0"/>
              <a:t>Formal methodology for mapping any “local”, domain -specific system, such as a “laboratory system” in the v3 Reference model.</a:t>
            </a:r>
          </a:p>
          <a:p>
            <a:r>
              <a:rPr lang="en-US" altLang="en-US" sz="2000" dirty="0"/>
              <a:t>Basic concept is that any system can be mapped into a “neutral” and formal UML-based Domain Analysis Model (DAM)  with the help of domain experts. </a:t>
            </a:r>
          </a:p>
          <a:p>
            <a:r>
              <a:rPr lang="en-US" altLang="en-US" sz="2000" dirty="0"/>
              <a:t>The DAM can then be mapped into the equivalent v3-RIM model. </a:t>
            </a:r>
          </a:p>
          <a:p>
            <a:r>
              <a:rPr lang="en-US" altLang="en-US" sz="2000" dirty="0"/>
              <a:t>Mapping is bi-directional and highlights any changes needed by either the local system or the RIM to create a semantically complete mapping.</a:t>
            </a:r>
          </a:p>
          <a:p>
            <a:r>
              <a:rPr lang="en-US" altLang="en-US" sz="2000" dirty="0"/>
              <a:t>RIM Harmonization process supports a standard way to add new domain requirements to the RIM in a way that doesn’t invalidate the previously created models – a feature of object-oriented paradigms.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AF85AA1-E7F1-41CC-89FF-82CC99064B0B}" type="slidenum">
              <a:rPr lang="en-US" altLang="en-US" smtClean="0"/>
              <a:pPr/>
              <a:t>7</a:t>
            </a:fld>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a:t>HL7 Reference Categories</a:t>
            </a:r>
          </a:p>
        </p:txBody>
      </p:sp>
      <p:sp>
        <p:nvSpPr>
          <p:cNvPr id="20483" name="Content Placeholder 2"/>
          <p:cNvSpPr>
            <a:spLocks noGrp="1"/>
          </p:cNvSpPr>
          <p:nvPr>
            <p:ph sz="quarter" idx="14"/>
          </p:nvPr>
        </p:nvSpPr>
        <p:spPr/>
        <p:txBody>
          <a:bodyPr/>
          <a:lstStyle/>
          <a:p>
            <a:r>
              <a:rPr lang="en-US"/>
              <a:t>Primary standards</a:t>
            </a:r>
          </a:p>
          <a:p>
            <a:r>
              <a:rPr lang="en-US"/>
              <a:t>Fundamental Standards</a:t>
            </a:r>
          </a:p>
          <a:p>
            <a:r>
              <a:rPr lang="en-US"/>
              <a:t>Clinical and Administrative Domains</a:t>
            </a:r>
          </a:p>
          <a:p>
            <a:r>
              <a:rPr lang="en-US"/>
              <a:t>EHR profiles</a:t>
            </a:r>
          </a:p>
          <a:p>
            <a:r>
              <a:rPr lang="en-US"/>
              <a:t>Implementation Guides</a:t>
            </a:r>
          </a:p>
          <a:p>
            <a:r>
              <a:rPr lang="en-US"/>
              <a:t>Rules and References</a:t>
            </a:r>
          </a:p>
          <a:p>
            <a:r>
              <a:rPr lang="en-US"/>
              <a:t>Education and Awareness</a:t>
            </a:r>
          </a:p>
          <a:p>
            <a:endParaRPr 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DF69416-5380-421A-AB5E-7AB377CE435F}" type="slidenum">
              <a:rPr lang="en-US" altLang="en-US" smtClean="0"/>
              <a:pPr/>
              <a:t>8</a:t>
            </a:fld>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a:t>Model-Based Development</a:t>
            </a:r>
          </a:p>
        </p:txBody>
      </p:sp>
      <p:pic>
        <p:nvPicPr>
          <p:cNvPr id="32771" name="Picture 2" descr="This image shows HL7 standards based on an explicit information model.  There is a series of Framework standards on which Specific application standards are based.  The script provides more specific data.  Source:  W Ed Hammond, PhD."/>
          <p:cNvPicPr>
            <a:picLocks noGrp="1" noChangeAspect="1" noChangeArrowheads="1"/>
          </p:cNvPicPr>
          <p:nvPr>
            <p:ph sz="quarter" idx="14"/>
          </p:nvPr>
        </p:nvPicPr>
        <p:blipFill>
          <a:blip r:embed="rId3">
            <a:extLst>
              <a:ext uri="{28A0092B-C50C-407E-A947-70E740481C1C}">
                <a14:useLocalDpi xmlns:a14="http://schemas.microsoft.com/office/drawing/2010/main" val="0"/>
              </a:ext>
            </a:extLst>
          </a:blip>
          <a:stretch>
            <a:fillRect/>
          </a:stretch>
        </p:blipFill>
        <p:spPr>
          <a:xfrm>
            <a:off x="457200" y="2445570"/>
            <a:ext cx="8229600" cy="2881260"/>
          </a:xfrm>
        </p:spPr>
      </p:pic>
      <p:sp>
        <p:nvSpPr>
          <p:cNvPr id="32772" name="Text Placeholder 2"/>
          <p:cNvSpPr>
            <a:spLocks noGrp="1"/>
          </p:cNvSpPr>
          <p:nvPr>
            <p:ph type="body" sz="quarter" idx="4294967295"/>
          </p:nvPr>
        </p:nvSpPr>
        <p:spPr bwMode="auto">
          <a:xfrm>
            <a:off x="762000" y="5819178"/>
            <a:ext cx="8229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ltLang="en-US" sz="1600" dirty="0"/>
              <a:t>Source:  W Ed Hammond, PhD.</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400B770-2ED7-42A0-9906-348EA06EDED5}" type="slidenum">
              <a:rPr lang="en-US" altLang="en-US" smtClean="0"/>
              <a:pPr/>
              <a:t>9</a:t>
            </a:fld>
            <a:endParaRPr lang="en-US" alt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Networking and Health Information Exchange&amp;quot;&quot;/&gt;&lt;property id=&quot;20307&quot; value=&quot;256&quot;/&gt;&lt;/object&gt;&lt;object type=&quot;3&quot; unique_id=&quot;10006&quot;&gt;&lt;property id=&quot;20148&quot; value=&quot;5&quot;/&gt;&lt;property id=&quot;20300&quot; value=&quot;Slide 4 - &amp;quot;v3 Messaging Standard&amp;quot;&quot;/&gt;&lt;property id=&quot;20307&quot; value=&quot;258&quot;/&gt;&lt;/object&gt;&lt;object type=&quot;3&quot; unique_id=&quot;10007&quot;&gt;&lt;property id=&quot;20148&quot; value=&quot;5&quot;/&gt;&lt;property id=&quot;20300&quot; value=&quot;Slide 5 - &amp;quot;Why Cross-Reference to the RIM?&amp;quot;&quot;/&gt;&lt;property id=&quot;20307&quot; value=&quot;269&quot;/&gt;&lt;/object&gt;&lt;object type=&quot;3&quot; unique_id=&quot;10008&quot;&gt;&lt;property id=&quot;20148&quot; value=&quot;5&quot;/&gt;&lt;property id=&quot;20300&quot; value=&quot;Slide 6 - &amp;quot;HL7 v3 Reference Information Model&amp;quot;&quot;/&gt;&lt;property id=&quot;20307&quot; value=&quot;261&quot;/&gt;&lt;/object&gt;&lt;object type=&quot;3&quot; unique_id=&quot;10012&quot;&gt;&lt;property id=&quot;20148&quot; value=&quot;5&quot;/&gt;&lt;property id=&quot;20300&quot; value=&quot;Slide 27 - &amp;quot;Networking and Health Information Exchange&amp;#x0D;&amp;#x0A;Summary – Lecture a&amp;#x0D;&amp;#x0A;&amp;quot;&quot;/&gt;&lt;property id=&quot;20307&quot; value=&quot;264&quot;/&gt;&lt;/object&gt;&lt;object type=&quot;3&quot; unique_id=&quot;10014&quot;&gt;&lt;property id=&quot;20148&quot; value=&quot;5&quot;/&gt;&lt;property id=&quot;20300&quot; value=&quot;Slide 28 - &amp;quot;Networking and Health Information Exchange&amp;#x0D;&amp;#x0A;References – Lecture a&amp;quot;&quot;/&gt;&lt;property id=&quot;20307&quot; value=&quot;267&quot;/&gt;&lt;/object&gt;&lt;object type=&quot;3&quot; unique_id=&quot;10016&quot;&gt;&lt;property id=&quot;20148&quot; value=&quot;5&quot;/&gt;&lt;property id=&quot;20300&quot; value=&quot;Slide 2 - &amp;quot;Health Data Interchange Standards&amp;#x0D;&amp;#x0A;Learning Objectives&amp;quot;&quot;/&gt;&lt;property id=&quot;20307&quot; value=&quot;272&quot;/&gt;&lt;/object&gt;&lt;object type=&quot;3&quot; unique_id=&quot;10017&quot;&gt;&lt;property id=&quot;20148&quot; value=&quot;5&quot;/&gt;&lt;property id=&quot;20300&quot; value=&quot;Slide 3 - &amp;quot;Health Data Interchange Standards&amp;#x0D;&amp;#x0A;Learning Objectives&amp;quot;&quot;/&gt;&lt;property id=&quot;20307&quot; value=&quot;273&quot;/&gt;&lt;/object&gt;&lt;object type=&quot;3&quot; unique_id=&quot;10018&quot;&gt;&lt;property id=&quot;20148&quot; value=&quot;5&quot;/&gt;&lt;property id=&quot;20300&quot; value=&quot;Slide 7 - &amp;quot;HL7 Development Framework&amp;quot;&quot;/&gt;&lt;property id=&quot;20307&quot; value=&quot;276&quot;/&gt;&lt;/object&gt;&lt;object type=&quot;3&quot; unique_id=&quot;10019&quot;&gt;&lt;property id=&quot;20148&quot; value=&quot;5&quot;/&gt;&lt;property id=&quot;20300&quot; value=&quot;Slide 8 - &amp;quot;Model-Based Development&amp;quot;&quot;/&gt;&lt;property id=&quot;20307&quot; value=&quot;275&quot;/&gt;&lt;/object&gt;&lt;object type=&quot;3&quot; unique_id=&quot;10020&quot;&gt;&lt;property id=&quot;20148&quot; value=&quot;5&quot;/&gt;&lt;property id=&quot;20300&quot; value=&quot;Slide 9 - &amp;quot;What’s Different About v3?&amp;quot;&quot;/&gt;&lt;property id=&quot;20307&quot; value=&quot;274&quot;/&gt;&lt;/object&gt;&lt;object type=&quot;3&quot; unique_id=&quot;10021&quot;&gt;&lt;property id=&quot;20148&quot; value=&quot;5&quot;/&gt;&lt;property id=&quot;20300&quot; value=&quot;Slide 10 - &amp;quot;HL7 Model Repository&amp;quot;&quot;/&gt;&lt;property id=&quot;20307&quot; value=&quot;280&quot;/&gt;&lt;/object&gt;&lt;object type=&quot;3&quot; unique_id=&quot;10022&quot;&gt;&lt;property id=&quot;20148&quot; value=&quot;5&quot;/&gt;&lt;property id=&quot;20300&quot; value=&quot;Slide 11 - &amp;quot;Tool Sets&amp;quot;&quot;/&gt;&lt;property id=&quot;20307&quot; value=&quot;279&quot;/&gt;&lt;/object&gt;&lt;object type=&quot;3&quot; unique_id=&quot;10023&quot;&gt;&lt;property id=&quot;20148&quot; value=&quot;5&quot;/&gt;&lt;property id=&quot;20300&quot; value=&quot;Slide 12 - &amp;quot;Drivers for v3 Adoption&amp;quot;&quot;/&gt;&lt;property id=&quot;20307&quot; value=&quot;278&quot;/&gt;&lt;/object&gt;&lt;object type=&quot;3&quot; unique_id=&quot;10024&quot;&gt;&lt;property id=&quot;20148&quot; value=&quot;5&quot;/&gt;&lt;property id=&quot;20300&quot; value=&quot;Slide 13 - &amp;quot;Drivers for v3 Adoption&amp;quot;&quot;/&gt;&lt;property id=&quot;20307&quot; value=&quot;277&quot;/&gt;&lt;/object&gt;&lt;object type=&quot;3&quot; unique_id=&quot;10025&quot;&gt;&lt;property id=&quot;20148&quot; value=&quot;5&quot;/&gt;&lt;property id=&quot;20300&quot; value=&quot;Slide 14 - &amp;quot;HL7 Version 3.0&amp;quot;&quot;/&gt;&lt;property id=&quot;20307&quot; value=&quot;284&quot;/&gt;&lt;/object&gt;&lt;object type=&quot;3&quot; unique_id=&quot;10026&quot;&gt;&lt;property id=&quot;20148&quot; value=&quot;5&quot;/&gt;&lt;property id=&quot;20300&quot; value=&quot;Slide 15 - &amp;quot;Foundation Documents for v3 Standards&amp;quot;&quot;/&gt;&lt;property id=&quot;20307&quot; value=&quot;283&quot;/&gt;&lt;/object&gt;&lt;object type=&quot;3&quot; unique_id=&quot;10027&quot;&gt;&lt;property id=&quot;20148&quot; value=&quot;5&quot;/&gt;&lt;property id=&quot;20300&quot; value=&quot;Slide 16 - &amp;quot;Domain Document Elements&amp;quot;&quot;/&gt;&lt;property id=&quot;20307&quot; value=&quot;282&quot;/&gt;&lt;/object&gt;&lt;object type=&quot;3&quot; unique_id=&quot;10028&quot;&gt;&lt;property id=&quot;20148&quot; value=&quot;5&quot;/&gt;&lt;property id=&quot;20300&quot; value=&quot;Slide 17 - &amp;quot;Common Domains&amp;quot;&quot;/&gt;&lt;property id=&quot;20307&quot; value=&quot;281&quot;/&gt;&lt;/object&gt;&lt;object type=&quot;3&quot; unique_id=&quot;10029&quot;&gt;&lt;property id=&quot;20148&quot; value=&quot;5&quot;/&gt;&lt;property id=&quot;20300&quot; value=&quot;Slide 18 - &amp;quot;Administrative Management&amp;quot;&quot;/&gt;&lt;property id=&quot;20307&quot; value=&quot;285&quot;/&gt;&lt;/object&gt;&lt;object type=&quot;3&quot; unique_id=&quot;10030&quot;&gt;&lt;property id=&quot;20148&quot; value=&quot;5&quot;/&gt;&lt;property id=&quot;20300&quot; value=&quot;Slide 19 - &amp;quot;Infrastructure / Messaging&amp;quot;&quot;/&gt;&lt;property id=&quot;20307&quot; value=&quot;288&quot;/&gt;&lt;/object&gt;&lt;object type=&quot;3&quot; unique_id=&quot;10031&quot;&gt;&lt;property id=&quot;20148&quot; value=&quot;5&quot;/&gt;&lt;property id=&quot;20300&quot; value=&quot;Slide 20 - &amp;quot;Health and Clinical Management&amp;quot;&quot;/&gt;&lt;property id=&quot;20307&quot; value=&quot;287&quot;/&gt;&lt;/object&gt;&lt;object type=&quot;3&quot; unique_id=&quot;10032&quot;&gt;&lt;property id=&quot;20148&quot; value=&quot;5&quot;/&gt;&lt;property id=&quot;20300&quot; value=&quot;Slide 21 - &amp;quot;HL7 Message Creation Process&amp;quot;&quot;/&gt;&lt;property id=&quot;20307&quot; value=&quot;286&quot;/&gt;&lt;/object&gt;&lt;object type=&quot;3&quot; unique_id=&quot;10033&quot;&gt;&lt;property id=&quot;20148&quot; value=&quot;5&quot;/&gt;&lt;property id=&quot;20300&quot; value=&quot;Slide 22 - &amp;quot;v3 Methodology Defining Abstract Message&amp;quot;&quot;/&gt;&lt;property id=&quot;20307&quot; value=&quot;290&quot;/&gt;&lt;/object&gt;&lt;object type=&quot;3&quot; unique_id=&quot;10034&quot;&gt;&lt;property id=&quot;20148&quot; value=&quot;5&quot;/&gt;&lt;property id=&quot;20300&quot; value=&quot;Slide 23 - &amp;quot;Example of RMIM&amp;quot;&quot;/&gt;&lt;property id=&quot;20307&quot; value=&quot;289&quot;/&gt;&lt;/object&gt;&lt;object type=&quot;3&quot; unique_id=&quot;10035&quot;&gt;&lt;property id=&quot;20148&quot; value=&quot;5&quot;/&gt;&lt;property id=&quot;20300&quot; value=&quot;Slide 24 - &amp;quot;Message Instance&amp;quot;&quot;/&gt;&lt;property id=&quot;20307&quot; value=&quot;291&quot;/&gt;&lt;/object&gt;&lt;object type=&quot;3&quot; unique_id=&quot;10036&quot;&gt;&lt;property id=&quot;20148&quot; value=&quot;5&quot;/&gt;&lt;property id=&quot;20300&quot; value=&quot;Slide 25 - &amp;quot;v3 Messaging Concerns&amp;quot;&quot;/&gt;&lt;property id=&quot;20307&quot; value=&quot;292&quot;/&gt;&lt;/object&gt;&lt;object type=&quot;3&quot; unique_id=&quot;10037&quot;&gt;&lt;property id=&quot;20148&quot; value=&quot;5&quot;/&gt;&lt;property id=&quot;20300&quot; value=&quot;Slide 26 - &amp;quot;What About v3 Messages?&amp;quot;&quot;/&gt;&lt;property id=&quot;20307&quot; value=&quot;293&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_2016">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NC_2016" id="{61D590DA-E310-4FCB-9A21-BF35F14D89BA}" vid="{7DBC0D29-A5EF-456E-9403-E33AF68492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ONC_2016</Template>
  <TotalTime>1205</TotalTime>
  <Words>4766</Words>
  <Application>Microsoft Office PowerPoint</Application>
  <PresentationFormat>On-screen Show (4:3)</PresentationFormat>
  <Paragraphs>463</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ONC_2016</vt:lpstr>
      <vt:lpstr>Networking and Health Information Exchange</vt:lpstr>
      <vt:lpstr>Health Data Interchange Standards Learning Objectives</vt:lpstr>
      <vt:lpstr>v3 Standards</vt:lpstr>
      <vt:lpstr>v3 Messaging Standard</vt:lpstr>
      <vt:lpstr>Why Cross-Reference to the RIM?</vt:lpstr>
      <vt:lpstr>HL7 v3 Reference Information Model: Core Classes</vt:lpstr>
      <vt:lpstr>HL7 Development Framework</vt:lpstr>
      <vt:lpstr>HL7 Reference Categories</vt:lpstr>
      <vt:lpstr>Model-Based Development</vt:lpstr>
      <vt:lpstr>What’s Different About v3?</vt:lpstr>
      <vt:lpstr>HL7 Model Repository</vt:lpstr>
      <vt:lpstr>Tool Sets</vt:lpstr>
      <vt:lpstr>Drivers for v3 Adoption</vt:lpstr>
      <vt:lpstr>Drivers for v3 Adoption - 2</vt:lpstr>
      <vt:lpstr>HL7 Version 3.0</vt:lpstr>
      <vt:lpstr>Common Domains</vt:lpstr>
      <vt:lpstr>Administrative Management</vt:lpstr>
      <vt:lpstr>Infrastructure / Messaging</vt:lpstr>
      <vt:lpstr>Health and Clinical Management</vt:lpstr>
      <vt:lpstr>HL7 Message Creation Process</vt:lpstr>
      <vt:lpstr>v3 Methodology Defining Abstract Message</vt:lpstr>
      <vt:lpstr>Example of RMIM</vt:lpstr>
      <vt:lpstr>Message Instance</vt:lpstr>
      <vt:lpstr>v3 Messaging Concerns</vt:lpstr>
      <vt:lpstr>What About v3 Messages?</vt:lpstr>
      <vt:lpstr>Networking and Health Information Exchange Summary – Lecture b</vt:lpstr>
      <vt:lpstr>Networking and Health Information Exchange References – Lecture b</vt:lpstr>
      <vt:lpstr>Health Data Interchange Standards Lecture b</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b, Component 9, Unit 5</dc:title>
  <dc:subject>Networking and Health Information Exchange</dc:subject>
  <dc:creator>U.S. Department of Health and Human Services Office of the National Coordinator for Health Information Technology</dc:creator>
  <cp:keywords>Health IT, Health IT Curriculum, Computer Science</cp:keywords>
  <cp:lastModifiedBy>admin</cp:lastModifiedBy>
  <cp:revision>17</cp:revision>
  <cp:lastPrinted>2012-02-09T19:44:43Z</cp:lastPrinted>
  <dcterms:created xsi:type="dcterms:W3CDTF">2011-12-20T17:10:50Z</dcterms:created>
  <dcterms:modified xsi:type="dcterms:W3CDTF">2017-07-13T02:31:06Z</dcterms:modified>
  <cp:category>HIT Workforce Curriculum</cp:category>
</cp:coreProperties>
</file>