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2.xml" ContentType="application/vnd.openxmlformats-officedocument.presentationml.tags+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80" r:id="rId1"/>
  </p:sldMasterIdLst>
  <p:notesMasterIdLst>
    <p:notesMasterId r:id="rId30"/>
  </p:notesMasterIdLst>
  <p:handoutMasterIdLst>
    <p:handoutMasterId r:id="rId31"/>
  </p:handoutMasterIdLst>
  <p:sldIdLst>
    <p:sldId id="256" r:id="rId2"/>
    <p:sldId id="273" r:id="rId3"/>
    <p:sldId id="258" r:id="rId4"/>
    <p:sldId id="269" r:id="rId5"/>
    <p:sldId id="278" r:id="rId6"/>
    <p:sldId id="277" r:id="rId7"/>
    <p:sldId id="276" r:id="rId8"/>
    <p:sldId id="275" r:id="rId9"/>
    <p:sldId id="274" r:id="rId10"/>
    <p:sldId id="261" r:id="rId11"/>
    <p:sldId id="279" r:id="rId12"/>
    <p:sldId id="284" r:id="rId13"/>
    <p:sldId id="283" r:id="rId14"/>
    <p:sldId id="282" r:id="rId15"/>
    <p:sldId id="281" r:id="rId16"/>
    <p:sldId id="280" r:id="rId17"/>
    <p:sldId id="285" r:id="rId18"/>
    <p:sldId id="286" r:id="rId19"/>
    <p:sldId id="291" r:id="rId20"/>
    <p:sldId id="290" r:id="rId21"/>
    <p:sldId id="289" r:id="rId22"/>
    <p:sldId id="288" r:id="rId23"/>
    <p:sldId id="287" r:id="rId24"/>
    <p:sldId id="294" r:id="rId25"/>
    <p:sldId id="293" r:id="rId26"/>
    <p:sldId id="264" r:id="rId27"/>
    <p:sldId id="271" r:id="rId28"/>
    <p:sldId id="296" r:id="rId29"/>
  </p:sldIdLst>
  <p:sldSz cx="9144000" cy="6858000" type="screen4x3"/>
  <p:notesSz cx="9159875" cy="70104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e Wivoda" initials="JW"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62" autoAdjust="0"/>
    <p:restoredTop sz="79481" autoAdjust="0"/>
  </p:normalViewPr>
  <p:slideViewPr>
    <p:cSldViewPr>
      <p:cViewPr>
        <p:scale>
          <a:sx n="66" d="100"/>
          <a:sy n="66" d="100"/>
        </p:scale>
        <p:origin x="-600" y="-197"/>
      </p:cViewPr>
      <p:guideLst>
        <p:guide orient="horz" pos="2160"/>
        <p:guide pos="2880"/>
      </p:guideLst>
    </p:cSldViewPr>
  </p:slideViewPr>
  <p:outlineViewPr>
    <p:cViewPr>
      <p:scale>
        <a:sx n="33" d="100"/>
        <a:sy n="33" d="100"/>
      </p:scale>
      <p:origin x="0" y="19074"/>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8750" cy="350838"/>
          </a:xfrm>
          <a:prstGeom prst="rect">
            <a:avLst/>
          </a:prstGeom>
        </p:spPr>
        <p:txBody>
          <a:bodyPr vert="horz" lIns="92400" tIns="46200" rIns="92400" bIns="4620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9538" y="0"/>
            <a:ext cx="3968750" cy="350838"/>
          </a:xfrm>
          <a:prstGeom prst="rect">
            <a:avLst/>
          </a:prstGeom>
        </p:spPr>
        <p:txBody>
          <a:bodyPr vert="horz" lIns="92400" tIns="46200" rIns="92400" bIns="46200" rtlCol="0"/>
          <a:lstStyle>
            <a:lvl1pPr algn="r" fontAlgn="auto">
              <a:spcBef>
                <a:spcPts val="0"/>
              </a:spcBef>
              <a:spcAft>
                <a:spcPts val="0"/>
              </a:spcAft>
              <a:defRPr sz="1000">
                <a:latin typeface="Arial" pitchFamily="34" charset="0"/>
                <a:cs typeface="Arial" pitchFamily="34" charset="0"/>
              </a:defRPr>
            </a:lvl1pPr>
          </a:lstStyle>
          <a:p>
            <a:pPr>
              <a:defRPr/>
            </a:pPr>
            <a:fld id="{7AAEA3B3-EB7E-4318-AD84-EDA4AE783B05}" type="datetimeFigureOut">
              <a:rPr lang="en-US"/>
              <a:pPr>
                <a:defRPr/>
              </a:pPr>
              <a:t>7/12/2017</a:t>
            </a:fld>
            <a:endParaRPr lang="en-US" dirty="0"/>
          </a:p>
        </p:txBody>
      </p:sp>
      <p:sp>
        <p:nvSpPr>
          <p:cNvPr id="4" name="Footer Placeholder 3"/>
          <p:cNvSpPr>
            <a:spLocks noGrp="1"/>
          </p:cNvSpPr>
          <p:nvPr>
            <p:ph type="ftr" sz="quarter" idx="2"/>
          </p:nvPr>
        </p:nvSpPr>
        <p:spPr>
          <a:xfrm>
            <a:off x="0" y="6657975"/>
            <a:ext cx="3968750" cy="350838"/>
          </a:xfrm>
          <a:prstGeom prst="rect">
            <a:avLst/>
          </a:prstGeom>
        </p:spPr>
        <p:txBody>
          <a:bodyPr vert="horz" lIns="92400" tIns="46200" rIns="92400" bIns="4620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9538" y="6657975"/>
            <a:ext cx="3968750" cy="350838"/>
          </a:xfrm>
          <a:prstGeom prst="rect">
            <a:avLst/>
          </a:prstGeom>
        </p:spPr>
        <p:txBody>
          <a:bodyPr vert="horz" wrap="square" lIns="92400" tIns="46200" rIns="92400" bIns="46200" numCol="1" anchor="b" anchorCtr="0" compatLnSpc="1">
            <a:prstTxWarp prst="textNoShape">
              <a:avLst/>
            </a:prstTxWarp>
          </a:bodyPr>
          <a:lstStyle>
            <a:lvl1pPr algn="r">
              <a:defRPr sz="1000">
                <a:cs typeface="Arial" panose="020B0604020202020204" pitchFamily="34" charset="0"/>
              </a:defRPr>
            </a:lvl1pPr>
          </a:lstStyle>
          <a:p>
            <a:fld id="{FFE61785-C8DB-45BB-A4E3-08EB75AD5A62}" type="slidenum">
              <a:rPr lang="en-US" altLang="en-US"/>
              <a:pPr/>
              <a:t>‹#›</a:t>
            </a:fld>
            <a:endParaRPr lang="en-US" altLang="en-US"/>
          </a:p>
        </p:txBody>
      </p:sp>
    </p:spTree>
    <p:extLst>
      <p:ext uri="{BB962C8B-B14F-4D97-AF65-F5344CB8AC3E}">
        <p14:creationId xmlns:p14="http://schemas.microsoft.com/office/powerpoint/2010/main" val="98864966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8750" cy="350838"/>
          </a:xfrm>
          <a:prstGeom prst="rect">
            <a:avLst/>
          </a:prstGeom>
        </p:spPr>
        <p:txBody>
          <a:bodyPr vert="horz" lIns="92400" tIns="46200" rIns="92400" bIns="4620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9538" y="0"/>
            <a:ext cx="3968750" cy="350838"/>
          </a:xfrm>
          <a:prstGeom prst="rect">
            <a:avLst/>
          </a:prstGeom>
        </p:spPr>
        <p:txBody>
          <a:bodyPr vert="horz" lIns="92400" tIns="46200" rIns="92400" bIns="46200" rtlCol="0"/>
          <a:lstStyle>
            <a:lvl1pPr algn="r" fontAlgn="auto">
              <a:spcBef>
                <a:spcPts val="0"/>
              </a:spcBef>
              <a:spcAft>
                <a:spcPts val="0"/>
              </a:spcAft>
              <a:defRPr sz="1000">
                <a:latin typeface="Arial" pitchFamily="34" charset="0"/>
                <a:cs typeface="Arial" pitchFamily="34" charset="0"/>
              </a:defRPr>
            </a:lvl1pPr>
          </a:lstStyle>
          <a:p>
            <a:pPr>
              <a:defRPr/>
            </a:pPr>
            <a:fld id="{5654CEF0-1D79-4C69-81D4-3B8260E1F134}" type="datetimeFigureOut">
              <a:rPr lang="en-US"/>
              <a:pPr>
                <a:defRPr/>
              </a:pPr>
              <a:t>7/12/2017</a:t>
            </a:fld>
            <a:endParaRPr lang="en-US" dirty="0"/>
          </a:p>
        </p:txBody>
      </p:sp>
      <p:sp>
        <p:nvSpPr>
          <p:cNvPr id="4" name="Slide Image Placeholder 3"/>
          <p:cNvSpPr>
            <a:spLocks noGrp="1" noRot="1" noChangeAspect="1"/>
          </p:cNvSpPr>
          <p:nvPr>
            <p:ph type="sldImg" idx="2"/>
          </p:nvPr>
        </p:nvSpPr>
        <p:spPr>
          <a:xfrm>
            <a:off x="2827338" y="525463"/>
            <a:ext cx="3505200" cy="2628900"/>
          </a:xfrm>
          <a:prstGeom prst="rect">
            <a:avLst/>
          </a:prstGeom>
          <a:noFill/>
          <a:ln w="12700">
            <a:solidFill>
              <a:prstClr val="black"/>
            </a:solidFill>
          </a:ln>
        </p:spPr>
        <p:txBody>
          <a:bodyPr vert="horz" lIns="92400" tIns="46200" rIns="92400" bIns="46200" rtlCol="0" anchor="ctr"/>
          <a:lstStyle/>
          <a:p>
            <a:pPr lvl="0"/>
            <a:endParaRPr lang="en-US" noProof="0" dirty="0"/>
          </a:p>
        </p:txBody>
      </p:sp>
      <p:sp>
        <p:nvSpPr>
          <p:cNvPr id="5" name="Notes Placeholder 4"/>
          <p:cNvSpPr>
            <a:spLocks noGrp="1"/>
          </p:cNvSpPr>
          <p:nvPr>
            <p:ph type="body" sz="quarter" idx="3"/>
          </p:nvPr>
        </p:nvSpPr>
        <p:spPr>
          <a:xfrm>
            <a:off x="915988" y="3330575"/>
            <a:ext cx="7327900" cy="3154363"/>
          </a:xfrm>
          <a:prstGeom prst="rect">
            <a:avLst/>
          </a:prstGeom>
        </p:spPr>
        <p:txBody>
          <a:bodyPr vert="horz" lIns="92400" tIns="46200" rIns="92400" bIns="4620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6657975"/>
            <a:ext cx="3968750" cy="350838"/>
          </a:xfrm>
          <a:prstGeom prst="rect">
            <a:avLst/>
          </a:prstGeom>
        </p:spPr>
        <p:txBody>
          <a:bodyPr vert="horz" lIns="92400" tIns="46200" rIns="92400" bIns="4620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9538" y="6657975"/>
            <a:ext cx="3968750" cy="350838"/>
          </a:xfrm>
          <a:prstGeom prst="rect">
            <a:avLst/>
          </a:prstGeom>
        </p:spPr>
        <p:txBody>
          <a:bodyPr vert="horz" wrap="square" lIns="92400" tIns="46200" rIns="92400" bIns="46200" numCol="1" anchor="b" anchorCtr="0" compatLnSpc="1">
            <a:prstTxWarp prst="textNoShape">
              <a:avLst/>
            </a:prstTxWarp>
          </a:bodyPr>
          <a:lstStyle>
            <a:lvl1pPr algn="r">
              <a:defRPr sz="1000">
                <a:cs typeface="Arial" panose="020B0604020202020204" pitchFamily="34" charset="0"/>
              </a:defRPr>
            </a:lvl1pPr>
          </a:lstStyle>
          <a:p>
            <a:fld id="{9E81DC6B-5CD5-4739-8268-4419C67AB5D9}" type="slidenum">
              <a:rPr lang="en-US" altLang="en-US"/>
              <a:pPr/>
              <a:t>‹#›</a:t>
            </a:fld>
            <a:endParaRPr lang="en-US" altLang="en-US"/>
          </a:p>
        </p:txBody>
      </p:sp>
    </p:spTree>
    <p:extLst>
      <p:ext uri="{BB962C8B-B14F-4D97-AF65-F5344CB8AC3E}">
        <p14:creationId xmlns:p14="http://schemas.microsoft.com/office/powerpoint/2010/main" val="115355348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Welcome to </a:t>
            </a:r>
            <a:r>
              <a:rPr lang="en-US" altLang="en-US" b="1" dirty="0"/>
              <a:t>Networking and Health Information Exchange, Health Data Interchange Standards</a:t>
            </a:r>
            <a:r>
              <a:rPr lang="en-US" altLang="en-US" dirty="0"/>
              <a:t>.  This is lecture </a:t>
            </a:r>
            <a:r>
              <a:rPr lang="en-US" altLang="en-US" b="1" dirty="0"/>
              <a:t>a</a:t>
            </a:r>
            <a:r>
              <a:rPr lang="en-US" altLang="en-US" dirty="0"/>
              <a:t>.</a:t>
            </a:r>
          </a:p>
          <a:p>
            <a:pPr eaLnBrk="1" hangingPunct="1">
              <a:spcBef>
                <a:spcPct val="0"/>
              </a:spcBef>
            </a:pPr>
            <a:endParaRPr lang="en-US" altLang="en-US" dirty="0"/>
          </a:p>
          <a:p>
            <a:r>
              <a:rPr lang="en-US" altLang="en-US" dirty="0"/>
              <a:t>In this unit we will talk about the different standards that may be used to share health data among disparate groups, frequently identified as “messaging standards”.</a:t>
            </a:r>
          </a:p>
          <a:p>
            <a:endParaRPr lang="en-US" altLang="en-US" dirty="0"/>
          </a:p>
          <a:p>
            <a:r>
              <a:rPr lang="en-US" altLang="en-US" dirty="0"/>
              <a:t>Lecture </a:t>
            </a:r>
            <a:r>
              <a:rPr lang="en-US" altLang="en-US" b="1" dirty="0"/>
              <a:t>a</a:t>
            </a:r>
            <a:r>
              <a:rPr lang="en-US" altLang="en-US" dirty="0"/>
              <a:t> focuses on Health Level 7’s v2.n messaging standard.</a:t>
            </a:r>
          </a:p>
          <a:p>
            <a:pPr eaLnBrk="1" hangingPunct="1">
              <a:spcBef>
                <a:spcPct val="0"/>
              </a:spcBef>
            </a:pPr>
            <a:endParaRPr lang="en-US" altLang="en-US" dirty="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F1F59B-EF71-43BD-8192-AA2225BC6ED5}" type="slidenum">
              <a:rPr lang="en-US" altLang="en-US"/>
              <a:pPr eaLnBrk="1" hangingPunct="1"/>
              <a:t>1</a:t>
            </a:fld>
            <a:endParaRPr lang="en-US" altLang="en-US"/>
          </a:p>
        </p:txBody>
      </p:sp>
    </p:spTree>
    <p:extLst>
      <p:ext uri="{BB962C8B-B14F-4D97-AF65-F5344CB8AC3E}">
        <p14:creationId xmlns:p14="http://schemas.microsoft.com/office/powerpoint/2010/main" val="1526080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Messages are composed of reusable segments, each identified by a three-letter mnemonic. All messages must start with a header MSH – much like the addressing of an envelope in regular mail.  The header segment tells us who is the sender and who is the receiver, the date and time, a unique message identifier, the message type, and the trigger event, and the version of HL7 v2.n being used. Segments used in a message are determined by message type.</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E981B8-B1BA-495E-9CFE-A0CD0FB9C172}" type="slidenum">
              <a:rPr lang="en-US" altLang="en-US"/>
              <a:pPr eaLnBrk="1" hangingPunct="1"/>
              <a:t>10</a:t>
            </a:fld>
            <a:endParaRPr lang="en-US" altLang="en-US"/>
          </a:p>
        </p:txBody>
      </p:sp>
    </p:spTree>
    <p:extLst>
      <p:ext uri="{BB962C8B-B14F-4D97-AF65-F5344CB8AC3E}">
        <p14:creationId xmlns:p14="http://schemas.microsoft.com/office/powerpoint/2010/main" val="3251853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graphic illustrates the basic HL7 transaction model.  A patient is to be admitted to the hospital.  It is important to make a number of service systems within the hospital become aware of the admission, along with the identifying characteristics of the patient.  This example illustrates informing the Lab System of the event.  The admission process is a trigger event and activates the sending of a specific message type to one or more receivers.  In many cases, the message is sent to an interface engine which knows the set of receivers to receive the message, and sends the message to each of them.</a:t>
            </a:r>
          </a:p>
          <a:p>
            <a:endParaRPr lang="en-US" altLang="en-US" dirty="0"/>
          </a:p>
          <a:p>
            <a:r>
              <a:rPr lang="en-US" altLang="en-US" dirty="0"/>
              <a:t>The example shown here is the admission of a patient, and we want to notify the lab of the admission, along with data about the patient and the admission so they can start a record for the patient in the lab system.  An admit message (ADT) is triggered by the trigger event (A01), and sent through the network to the lab system.  The lab system acknowledges the receipt of the ADT message by sending an acknowledge ACK message to the sender.  This acknowledgement is simply a communications receipt, and not an indication that the lab will fulfill the request.  That acknowledgement is a separate acknowledgement that says “message received” and “understood,” and would be carried out.</a:t>
            </a:r>
          </a:p>
          <a:p>
            <a:endParaRPr lang="en-US" altLang="en-US" dirty="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9FCFE3-0042-44F5-AA47-7F97EA98487A}" type="slidenum">
              <a:rPr lang="en-US" altLang="en-US"/>
              <a:pPr eaLnBrk="1" hangingPunct="1"/>
              <a:t>11</a:t>
            </a:fld>
            <a:endParaRPr lang="en-US" altLang="en-US"/>
          </a:p>
        </p:txBody>
      </p:sp>
    </p:spTree>
    <p:extLst>
      <p:ext uri="{BB962C8B-B14F-4D97-AF65-F5344CB8AC3E}">
        <p14:creationId xmlns:p14="http://schemas.microsoft.com/office/powerpoint/2010/main" val="870095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Summarizing the previous slide, the trigger event is A01, the message type is ADT, and the message includes data about the patient – the PID or patient identification segment and the patient visit segment PV1.</a:t>
            </a:r>
          </a:p>
          <a:p>
            <a:endParaRPr lang="en-US" altLang="en-US"/>
          </a:p>
          <a:p>
            <a:r>
              <a:rPr lang="en-US" altLang="en-US"/>
              <a:t>Additional segments may be included, for example, an admitting lab order could be included or other information could be included.</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D9C9B2-8E09-45CE-9DA6-DA078D7AC318}" type="slidenum">
              <a:rPr lang="en-US" altLang="en-US"/>
              <a:pPr eaLnBrk="1" hangingPunct="1"/>
              <a:t>12</a:t>
            </a:fld>
            <a:endParaRPr lang="en-US" altLang="en-US"/>
          </a:p>
        </p:txBody>
      </p:sp>
    </p:spTree>
    <p:extLst>
      <p:ext uri="{BB962C8B-B14F-4D97-AF65-F5344CB8AC3E}">
        <p14:creationId xmlns:p14="http://schemas.microsoft.com/office/powerpoint/2010/main" val="1190202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slide shows the composition of the message header segment, MSH.  Note that the delimiters are included as part of this segment, in a specified order.  In an attempt to provide total freedom, HL7 permitted the definition of the delimiters.  In practice, all uses of HL7 v2.n use this standard set of delimiters. The other components are the sending unit and sending place; the receiving unit and receiving place; the date time following the date time data type standard YYYYDDMMHRMN.  Next, a password is included; then the message type and trigger event as a component; the message number; the “P” indicating a production message (in contrast to a test message); and finally, an indication this is version 2.7. The carriage return terminates the message.</a:t>
            </a:r>
          </a:p>
          <a:p>
            <a:endParaRPr lang="en-US" altLang="en-US" dirty="0"/>
          </a:p>
          <a:p>
            <a:r>
              <a:rPr lang="en-US" altLang="en-US" dirty="0"/>
              <a:t>Note the use of the filter bar to separate the data fields, and the “up” arrow to separate the components.</a:t>
            </a:r>
          </a:p>
          <a:p>
            <a:endParaRPr lang="en-US" altLang="en-US" dirty="0"/>
          </a:p>
          <a:p>
            <a:endParaRPr lang="en-US" altLang="en-US" dirty="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418CC7-BE60-43E1-856F-5F060B32241C}" type="slidenum">
              <a:rPr lang="en-US" altLang="en-US"/>
              <a:pPr eaLnBrk="1" hangingPunct="1"/>
              <a:t>13</a:t>
            </a:fld>
            <a:endParaRPr lang="en-US" altLang="en-US"/>
          </a:p>
        </p:txBody>
      </p:sp>
    </p:spTree>
    <p:extLst>
      <p:ext uri="{BB962C8B-B14F-4D97-AF65-F5344CB8AC3E}">
        <p14:creationId xmlns:p14="http://schemas.microsoft.com/office/powerpoint/2010/main" val="23729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segment is the patient identification segment, starting with the segment identifier PID. This slide shows the first third of the segment. The patient identifier is the first data field, with additional components of a check digit, “5”, and the method for calculating the check digit: modulo 11.  The second field is for an external identifier, the third field is for an internal identifier, and the fourth field is for an alternate identifier.  None of these fields are used, so each data field is made null. </a:t>
            </a:r>
          </a:p>
          <a:p>
            <a:endParaRPr lang="en-US" altLang="en-US" dirty="0"/>
          </a:p>
          <a:p>
            <a:r>
              <a:rPr lang="en-US" altLang="en-US" dirty="0"/>
              <a:t>The delimiters must be included to keep the positioning of the data fields in the correct order. Next is the data field patient name.  The patient name is expressed by four components: last name, first name, middle name, and suffix.  The standard also allows for a prefix component, but it is not used in this example.  Note that the delimiter is not required, since it is not necessary to retain the sequence of fields.</a:t>
            </a:r>
          </a:p>
          <a:p>
            <a:endParaRPr lang="en-US" altLang="en-US" dirty="0"/>
          </a:p>
          <a:p>
            <a:r>
              <a:rPr lang="en-US" altLang="en-US" dirty="0"/>
              <a:t>What would you do if the patient had two middle names?  In this case, sender and receiver would need to reach an agreement as to how that would be accommodated.  In most cases, the middle name is assumed to mean all other names.  Is the last name the family name or surname?  Depends on nationality or country of the individual.  These issues have been resolved through the use of data types.</a:t>
            </a:r>
          </a:p>
          <a:p>
            <a:endParaRPr lang="en-US" altLang="en-US" dirty="0"/>
          </a:p>
          <a:p>
            <a:endParaRPr lang="en-US" altLang="en-US" dirty="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B3E0072-5E95-43F1-9156-2D8927FFC75B}" type="slidenum">
              <a:rPr lang="en-US" altLang="en-US"/>
              <a:pPr eaLnBrk="1" hangingPunct="1"/>
              <a:t>14</a:t>
            </a:fld>
            <a:endParaRPr lang="en-US" altLang="en-US"/>
          </a:p>
        </p:txBody>
      </p:sp>
    </p:spTree>
    <p:extLst>
      <p:ext uri="{BB962C8B-B14F-4D97-AF65-F5344CB8AC3E}">
        <p14:creationId xmlns:p14="http://schemas.microsoft.com/office/powerpoint/2010/main" val="24767462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PID segment continues with mother’s maiden name; date of birth, using the date-time data type; gender, patient alias (which is null); race, and the first part of the address data field – the street address.  The address data field continues on the next slide.</a:t>
            </a:r>
          </a:p>
          <a:p>
            <a:endParaRPr lang="en-US" altLang="en-US" dirty="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1E1144-7EAC-4F91-B485-FBE85843AF82}" type="slidenum">
              <a:rPr lang="en-US" altLang="en-US"/>
              <a:pPr eaLnBrk="1" hangingPunct="1"/>
              <a:t>15</a:t>
            </a:fld>
            <a:endParaRPr lang="en-US" altLang="en-US"/>
          </a:p>
        </p:txBody>
      </p:sp>
    </p:spTree>
    <p:extLst>
      <p:ext uri="{BB962C8B-B14F-4D97-AF65-F5344CB8AC3E}">
        <p14:creationId xmlns:p14="http://schemas.microsoft.com/office/powerpoint/2010/main" val="22027535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Finally, the last part of the PID segment continues with components city, state and zip code.  County is next, followed by the telephone number (whose format is also defined by a data type).  Finally the carriage return terminator ends the segment.</a:t>
            </a:r>
          </a:p>
          <a:p>
            <a:endParaRPr lang="en-US" altLang="en-US" dirty="0"/>
          </a:p>
          <a:p>
            <a:r>
              <a:rPr lang="en-US" altLang="en-US" dirty="0"/>
              <a:t>The PID segment has many additional fields and even accommodates animals.  You will need to obtain a copy of the HL7 v2.n standard to see the complete definitions.</a:t>
            </a:r>
          </a:p>
          <a:p>
            <a:endParaRPr lang="en-US" altLang="en-US" dirty="0"/>
          </a:p>
          <a:p>
            <a:r>
              <a:rPr lang="en-US" altLang="en-US" dirty="0"/>
              <a:t>A simple way to implement this standard is to create a matrix which maps the HL7 data fields to your own database.</a:t>
            </a:r>
          </a:p>
          <a:p>
            <a:endParaRPr lang="en-US" altLang="en-US" dirty="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EE2722-6421-4371-A7DD-89912FE7FD89}" type="slidenum">
              <a:rPr lang="en-US" altLang="en-US"/>
              <a:pPr eaLnBrk="1" hangingPunct="1"/>
              <a:t>16</a:t>
            </a:fld>
            <a:endParaRPr lang="en-US" altLang="en-US"/>
          </a:p>
        </p:txBody>
      </p:sp>
    </p:spTree>
    <p:extLst>
      <p:ext uri="{BB962C8B-B14F-4D97-AF65-F5344CB8AC3E}">
        <p14:creationId xmlns:p14="http://schemas.microsoft.com/office/powerpoint/2010/main" val="1412629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Next is the patient visit segment PV1.  There is also an additional segment to extend data about the encounter, called PV2.  The data field following the segment identifier is known as the sequence number, and permits the contents of this segment to be sent as multiple lines (but no carriage return except on the last).  These lines are numbered in sequence 1, 2, 3 etc. </a:t>
            </a:r>
          </a:p>
          <a:p>
            <a:endParaRPr lang="en-US" altLang="en-US" dirty="0"/>
          </a:p>
          <a:p>
            <a:r>
              <a:rPr lang="en-US" altLang="en-US" dirty="0"/>
              <a:t>Next is a coded patient class, followed by patient location: ward and room, followed by admission type (null), admission number (null).  Position 6 is prior patient location, and data field 7 is the attending doctor field, broken down into components: provider code, last name, first name and middle initial. The next field is referring MD (null), followed by the service of the attending.  </a:t>
            </a:r>
          </a:p>
          <a:p>
            <a:endParaRPr lang="en-US" altLang="en-US" dirty="0"/>
          </a:p>
          <a:p>
            <a:r>
              <a:rPr lang="en-US" altLang="en-US" dirty="0"/>
              <a:t>The segment is terminated with the carriage return.</a:t>
            </a:r>
          </a:p>
          <a:p>
            <a:endParaRPr lang="en-US" altLang="en-US" dirty="0"/>
          </a:p>
          <a:p>
            <a:r>
              <a:rPr lang="en-US" altLang="en-US" dirty="0"/>
              <a:t>Again, many additional fields as well as a second segment provide the opportunity to include a large amount of data about the visit.</a:t>
            </a:r>
          </a:p>
          <a:p>
            <a:endParaRPr lang="en-US" altLang="en-US" dirty="0"/>
          </a:p>
          <a:p>
            <a:r>
              <a:rPr lang="en-US" altLang="en-US" dirty="0"/>
              <a:t>By now, you should begin to understand the v2 messaging standard – how easy it is to use by just filling in the blanks.  On the receiving end, you pick up the pieces you want, and put them into your own database.</a:t>
            </a:r>
          </a:p>
          <a:p>
            <a:endParaRPr lang="en-US" altLang="en-US" dirty="0"/>
          </a:p>
          <a:p>
            <a:endParaRPr lang="en-US" altLang="en-US" dirty="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CE3BA4-EF70-461D-A78F-A17E032ECBAD}" type="slidenum">
              <a:rPr lang="en-US" altLang="en-US"/>
              <a:pPr eaLnBrk="1" hangingPunct="1"/>
              <a:t>17</a:t>
            </a:fld>
            <a:endParaRPr lang="en-US" altLang="en-US"/>
          </a:p>
        </p:txBody>
      </p:sp>
    </p:spTree>
    <p:extLst>
      <p:ext uri="{BB962C8B-B14F-4D97-AF65-F5344CB8AC3E}">
        <p14:creationId xmlns:p14="http://schemas.microsoft.com/office/powerpoint/2010/main" val="26248381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next few slides show some other segments to give you an idea of how the messages and data exchange work.  In this case, we see the observation request segment (OBR).  Its contents include the placer order number and the filler order number so either can trace the message.  There is a universal service ID, which includes the components of ID, text name, and L for local terminology (the triplet previously mentioned).</a:t>
            </a:r>
          </a:p>
          <a:p>
            <a:endParaRPr lang="en-US" altLang="en-US" dirty="0"/>
          </a:p>
          <a:p>
            <a:r>
              <a:rPr lang="en-US" altLang="en-US" dirty="0"/>
              <a:t>Priority data field is null, followed by date time of the request.  Next are a series of data fields that are null.  Other data fields include: reason for the study, and the principal, and assistant, results interpreter.</a:t>
            </a:r>
          </a:p>
          <a:p>
            <a:endParaRPr lang="en-US" altLang="en-US" dirty="0"/>
          </a:p>
          <a:p>
            <a:endParaRPr lang="en-US" altLang="en-US" dirty="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0F05BF-16F0-4A8E-A743-034CD291A107}" type="slidenum">
              <a:rPr lang="en-US" altLang="en-US"/>
              <a:pPr eaLnBrk="1" hangingPunct="1"/>
              <a:t>18</a:t>
            </a:fld>
            <a:endParaRPr lang="en-US" altLang="en-US"/>
          </a:p>
        </p:txBody>
      </p:sp>
    </p:spTree>
    <p:extLst>
      <p:ext uri="{BB962C8B-B14F-4D97-AF65-F5344CB8AC3E}">
        <p14:creationId xmlns:p14="http://schemas.microsoft.com/office/powerpoint/2010/main" val="29893978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Again, this slide shows a typical order result message.  In this case, the segments include the header, the patient identifier, the order request, and two result segments.  The OBX segment is examined in detail in the next slide.  The last OBX shows the hierarchical nature of the segment.  The test ID data field is broken into the triplet of code (with check-digit), text name, and vocabulary source (LOINC).</a:t>
            </a:r>
          </a:p>
          <a:p>
            <a:endParaRPr lang="en-US" altLang="en-US" dirty="0"/>
          </a:p>
          <a:p>
            <a:endParaRPr lang="en-US" altLang="en-US" dirty="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380E46-26F3-4C31-BEA3-8D3EBB271961}" type="slidenum">
              <a:rPr lang="en-US" altLang="en-US"/>
              <a:pPr eaLnBrk="1" hangingPunct="1"/>
              <a:t>19</a:t>
            </a:fld>
            <a:endParaRPr lang="en-US" altLang="en-US"/>
          </a:p>
        </p:txBody>
      </p:sp>
    </p:spTree>
    <p:extLst>
      <p:ext uri="{BB962C8B-B14F-4D97-AF65-F5344CB8AC3E}">
        <p14:creationId xmlns:p14="http://schemas.microsoft.com/office/powerpoint/2010/main" val="246988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a:t>The Objectives for this unit, </a:t>
            </a:r>
            <a:r>
              <a:rPr lang="en-US" b="1" dirty="0"/>
              <a:t>Health Data Interchange Standards</a:t>
            </a:r>
            <a:r>
              <a:rPr lang="en-US" dirty="0"/>
              <a:t>, are to:</a:t>
            </a:r>
          </a:p>
          <a:p>
            <a:pPr eaLnBrk="1" hangingPunct="1">
              <a:spcBef>
                <a:spcPct val="0"/>
              </a:spcBef>
              <a:defRPr/>
            </a:pPr>
            <a:endParaRPr lang="en-US" dirty="0"/>
          </a:p>
          <a:p>
            <a:pPr marL="173250" indent="-173250" eaLnBrk="1" hangingPunct="1">
              <a:spcBef>
                <a:spcPct val="0"/>
              </a:spcBef>
              <a:buFont typeface="Arial" pitchFamily="34" charset="0"/>
              <a:buChar char="•"/>
              <a:defRPr/>
            </a:pPr>
            <a:r>
              <a:rPr lang="en-US" dirty="0" smtClean="0"/>
              <a:t>Understand the need to have data standards,</a:t>
            </a:r>
          </a:p>
          <a:p>
            <a:pPr marL="173250" indent="-173250" eaLnBrk="1" hangingPunct="1">
              <a:spcBef>
                <a:spcPct val="0"/>
              </a:spcBef>
              <a:buFont typeface="Arial" pitchFamily="34" charset="0"/>
              <a:buChar char="•"/>
              <a:defRPr/>
            </a:pPr>
            <a:r>
              <a:rPr lang="en-US" dirty="0" smtClean="0"/>
              <a:t>Understand the Standards that are in place today, or are being adopted</a:t>
            </a:r>
          </a:p>
          <a:p>
            <a:pPr marL="173250" indent="-173250" eaLnBrk="1" hangingPunct="1">
              <a:spcBef>
                <a:spcPct val="0"/>
              </a:spcBef>
              <a:buFont typeface="Arial" pitchFamily="34" charset="0"/>
              <a:buChar char="•"/>
              <a:defRPr/>
            </a:pPr>
            <a:r>
              <a:rPr lang="en-US" dirty="0" smtClean="0"/>
              <a:t>Learn about HL7 standards and implementation, and</a:t>
            </a:r>
          </a:p>
          <a:p>
            <a:pPr marL="173250" indent="-173250" eaLnBrk="1" hangingPunct="1">
              <a:spcBef>
                <a:spcPct val="0"/>
              </a:spcBef>
              <a:buFont typeface="Arial" pitchFamily="34" charset="0"/>
              <a:buChar char="•"/>
              <a:defRPr/>
            </a:pPr>
            <a:r>
              <a:rPr lang="en-US" dirty="0" smtClean="0"/>
              <a:t>Understand HL7 messaging standards and the basic</a:t>
            </a:r>
            <a:r>
              <a:rPr lang="en-US" baseline="0" dirty="0" smtClean="0"/>
              <a:t> HL7 transaction types. </a:t>
            </a:r>
            <a:endParaRPr lang="en-US" dirty="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0BE132-813E-4159-87A5-7FE97F5774C3}" type="slidenum">
              <a:rPr lang="en-US" altLang="en-US"/>
              <a:pPr eaLnBrk="1" hangingPunct="1"/>
              <a:t>2</a:t>
            </a:fld>
            <a:endParaRPr lang="en-US" altLang="en-US"/>
          </a:p>
        </p:txBody>
      </p:sp>
    </p:spTree>
    <p:extLst>
      <p:ext uri="{BB962C8B-B14F-4D97-AF65-F5344CB8AC3E}">
        <p14:creationId xmlns:p14="http://schemas.microsoft.com/office/powerpoint/2010/main" val="2868063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OBX is the most flexible segment and can be used to send almost any data.  With this segment, supported by other segments, the entire contents of a medical record can be sent.</a:t>
            </a:r>
          </a:p>
          <a:p>
            <a:endParaRPr lang="en-US" altLang="en-US" dirty="0"/>
          </a:p>
          <a:p>
            <a:r>
              <a:rPr lang="en-US" altLang="en-US" dirty="0"/>
              <a:t>The third data field is for data type – in this case numeric  (NM) – so the results can be properly interpreted.  Again, the test name is the triplet of code, name and vocabulary source.  The numeric data value is in position 5 and the units are specified in position 6.  So the interpretation is 38 degrees centigrade.  The “F” in position 11 indicates that it is a final result.</a:t>
            </a:r>
          </a:p>
          <a:p>
            <a:endParaRPr lang="en-US" altLang="en-US" dirty="0"/>
          </a:p>
          <a:p>
            <a:r>
              <a:rPr lang="en-US" altLang="en-US" dirty="0"/>
              <a:t>Also note the name-value pair construct.</a:t>
            </a:r>
          </a:p>
          <a:p>
            <a:endParaRPr lang="en-US" altLang="en-US" dirty="0"/>
          </a:p>
          <a:p>
            <a:r>
              <a:rPr lang="en-US" altLang="en-US" dirty="0"/>
              <a:t>Other data fields include date of observation, identity of provider making the observation, normal ranges, and abnormal flag.  It is indeed a powerful segment.</a:t>
            </a:r>
          </a:p>
          <a:p>
            <a:endParaRPr lang="en-US" altLang="en-US" dirty="0"/>
          </a:p>
          <a:p>
            <a:r>
              <a:rPr lang="en-US" altLang="en-US" dirty="0"/>
              <a:t> Messages can include any number of these segments.</a:t>
            </a:r>
          </a:p>
          <a:p>
            <a:endParaRPr lang="en-US" altLang="en-US" dirty="0"/>
          </a:p>
          <a:p>
            <a:endParaRPr lang="en-US" altLang="en-US" dirty="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B370F06-ACF7-4408-BD36-16DB7C0A00E6}" type="slidenum">
              <a:rPr lang="en-US" altLang="en-US"/>
              <a:pPr eaLnBrk="1" hangingPunct="1"/>
              <a:t>20</a:t>
            </a:fld>
            <a:endParaRPr lang="en-US" altLang="en-US"/>
          </a:p>
        </p:txBody>
      </p:sp>
    </p:spTree>
    <p:extLst>
      <p:ext uri="{BB962C8B-B14F-4D97-AF65-F5344CB8AC3E}">
        <p14:creationId xmlns:p14="http://schemas.microsoft.com/office/powerpoint/2010/main" val="256007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OBX segment example shows a data type of coded (CE).  In this example, the test name is specified by a LOINC code (883-9), and the result is a coded value from SNOMED.  This test is for Blood Group, and the value is Group O – a SNOMED code of F-D1250.</a:t>
            </a:r>
          </a:p>
          <a:p>
            <a:endParaRPr lang="en-US" altLang="en-US" dirty="0"/>
          </a:p>
          <a:p>
            <a:r>
              <a:rPr lang="en-US" altLang="en-US" dirty="0"/>
              <a:t>Note this construct is referred to as a name-value pair.</a:t>
            </a:r>
          </a:p>
          <a:p>
            <a:endParaRPr lang="en-US" altLang="en-US" dirty="0"/>
          </a:p>
          <a:p>
            <a:endParaRPr lang="en-US" altLang="en-US" dirty="0"/>
          </a:p>
          <a:p>
            <a:endParaRPr lang="en-US" altLang="en-US" dirty="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A6B49E-F5B7-4D84-85AF-DEA14C84D0F5}" type="slidenum">
              <a:rPr lang="en-US" altLang="en-US"/>
              <a:pPr eaLnBrk="1" hangingPunct="1"/>
              <a:t>21</a:t>
            </a:fld>
            <a:endParaRPr lang="en-US" altLang="en-US"/>
          </a:p>
        </p:txBody>
      </p:sp>
    </p:spTree>
    <p:extLst>
      <p:ext uri="{BB962C8B-B14F-4D97-AF65-F5344CB8AC3E}">
        <p14:creationId xmlns:p14="http://schemas.microsoft.com/office/powerpoint/2010/main" val="36286502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message shows a typical v2.4 message.  The segments illustrated are:</a:t>
            </a:r>
          </a:p>
          <a:p>
            <a:r>
              <a:rPr lang="en-US" altLang="en-US"/>
              <a:t>MSH – message header</a:t>
            </a:r>
          </a:p>
          <a:p>
            <a:r>
              <a:rPr lang="en-US" altLang="en-US"/>
              <a:t>EVN – event segment</a:t>
            </a:r>
          </a:p>
          <a:p>
            <a:r>
              <a:rPr lang="en-US" altLang="en-US"/>
              <a:t>PID – patient identifier segment</a:t>
            </a:r>
          </a:p>
          <a:p>
            <a:r>
              <a:rPr lang="en-US" altLang="en-US"/>
              <a:t>NK1 – Next of kin.  This segment illustrates the use of the sequence numbers 1, 2, and 3.</a:t>
            </a:r>
          </a:p>
          <a:p>
            <a:endParaRPr lang="en-US" altLang="en-US"/>
          </a:p>
          <a:p>
            <a:r>
              <a:rPr lang="en-US" altLang="en-US"/>
              <a:t>This message continues on the next slide.</a:t>
            </a:r>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CBB965-4162-4DC2-A90C-71F83D6BE7CD}" type="slidenum">
              <a:rPr lang="en-US" altLang="en-US"/>
              <a:pPr eaLnBrk="1" hangingPunct="1"/>
              <a:t>22</a:t>
            </a:fld>
            <a:endParaRPr lang="en-US" altLang="en-US"/>
          </a:p>
        </p:txBody>
      </p:sp>
    </p:spTree>
    <p:extLst>
      <p:ext uri="{BB962C8B-B14F-4D97-AF65-F5344CB8AC3E}">
        <p14:creationId xmlns:p14="http://schemas.microsoft.com/office/powerpoint/2010/main" val="2835453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Here we see some additional segments – including patient visit segments PV1 and PV2, result segments OBX, diagnostic procedure DG1, guarantor GT1, and insurance IN.  The richness of this standard can be appreciated.  Note the segment terminators &lt;cr&gt; are not shown.</a:t>
            </a:r>
          </a:p>
          <a:p>
            <a:endParaRPr lang="en-US" altLang="en-US"/>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7AA155A-1629-4D5C-8CC8-AD4EA0CCDC4E}" type="slidenum">
              <a:rPr lang="en-US" altLang="en-US"/>
              <a:pPr eaLnBrk="1" hangingPunct="1"/>
              <a:t>23</a:t>
            </a:fld>
            <a:endParaRPr lang="en-US" altLang="en-US"/>
          </a:p>
        </p:txBody>
      </p:sp>
    </p:spTree>
    <p:extLst>
      <p:ext uri="{BB962C8B-B14F-4D97-AF65-F5344CB8AC3E}">
        <p14:creationId xmlns:p14="http://schemas.microsoft.com/office/powerpoint/2010/main" val="219816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With the popularity of XML and is wide-spread use, HL7 developed an XML based version of v2 messages.  In this case, XML syntax replaces the delimiters. </a:t>
            </a:r>
          </a:p>
          <a:p>
            <a:endParaRPr lang="en-US" altLang="en-US"/>
          </a:p>
          <a:p>
            <a:r>
              <a:rPr lang="en-US" altLang="en-US"/>
              <a:t>This example shows the use of the XML delimiter.  In contrast with v3.0 messages, which have XML tags that identify the data elements, these tags only identify the segment and position in the v2.n segment.  This method permits the use of XML tools to display and process the messages.</a:t>
            </a:r>
          </a:p>
          <a:p>
            <a:endParaRPr lang="en-US" altLang="en-US"/>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97D023-B5B4-4DBE-91EE-BEB874AECDF6}" type="slidenum">
              <a:rPr lang="en-US" altLang="en-US"/>
              <a:pPr eaLnBrk="1" hangingPunct="1"/>
              <a:t>24</a:t>
            </a:fld>
            <a:endParaRPr lang="en-US" altLang="en-US"/>
          </a:p>
        </p:txBody>
      </p:sp>
    </p:spTree>
    <p:extLst>
      <p:ext uri="{BB962C8B-B14F-4D97-AF65-F5344CB8AC3E}">
        <p14:creationId xmlns:p14="http://schemas.microsoft.com/office/powerpoint/2010/main" val="3016608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slide shows functional areas covered by v2 - ADT, registration, orders, results, patient financial, query language, immunization reporting, clinical trials, adverse drug reactions, scheduling, referrals, medical records, patient care, problem lists and goals, waveforms, personnel management, clinical lab automation transactions, and master files.</a:t>
            </a:r>
          </a:p>
          <a:p>
            <a:endParaRPr lang="en-US" altLang="en-US"/>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C397F1-2042-4662-A3C2-70B362100BFD}" type="slidenum">
              <a:rPr lang="en-US" altLang="en-US"/>
              <a:pPr eaLnBrk="1" hangingPunct="1"/>
              <a:t>25</a:t>
            </a:fld>
            <a:endParaRPr lang="en-US" altLang="en-US"/>
          </a:p>
        </p:txBody>
      </p:sp>
    </p:spTree>
    <p:extLst>
      <p:ext uri="{BB962C8B-B14F-4D97-AF65-F5344CB8AC3E}">
        <p14:creationId xmlns:p14="http://schemas.microsoft.com/office/powerpoint/2010/main" val="13747173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This concludes Lecture </a:t>
            </a:r>
            <a:r>
              <a:rPr lang="en-US" altLang="en-US" b="1" dirty="0"/>
              <a:t>a</a:t>
            </a:r>
            <a:r>
              <a:rPr lang="en-US" altLang="en-US" dirty="0"/>
              <a:t> of</a:t>
            </a:r>
            <a:r>
              <a:rPr lang="en-US" altLang="en-US" b="1" dirty="0"/>
              <a:t> Health Data Interchange Standards.  </a:t>
            </a:r>
          </a:p>
          <a:p>
            <a:pPr eaLnBrk="1" hangingPunct="1">
              <a:spcBef>
                <a:spcPct val="0"/>
              </a:spcBef>
            </a:pPr>
            <a:endParaRPr lang="en-US" altLang="en-US" dirty="0"/>
          </a:p>
          <a:p>
            <a:r>
              <a:rPr lang="en-US" altLang="en-US" dirty="0"/>
              <a:t>HL7 v2.n messages are used in over 90% of the hospitals in the US.  Different places use different versions, but they are backwards compatible.  You should now feel comfortable if you were asked to create an HL7 v2 message.  Of course, you would need to obtain a copy of the standard to see all of the segments and data fields.  Use of the HL7 standards requires joining HL7 or buying the standard.</a:t>
            </a:r>
          </a:p>
          <a:p>
            <a:endParaRPr lang="en-US" altLang="en-US" dirty="0"/>
          </a:p>
          <a:p>
            <a:r>
              <a:rPr lang="en-US" altLang="en-US" dirty="0"/>
              <a:t>Clearly, if sender and receiver are in communication, v2 gets the job done.  </a:t>
            </a:r>
          </a:p>
          <a:p>
            <a:pPr eaLnBrk="1" hangingPunct="1">
              <a:spcBef>
                <a:spcPct val="0"/>
              </a:spcBef>
            </a:pPr>
            <a:endParaRPr lang="en-US" altLang="en-US" dirty="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557F72-855F-4A6C-BCD4-C60EB0056609}" type="slidenum">
              <a:rPr lang="en-US" altLang="en-US"/>
              <a:pPr eaLnBrk="1" hangingPunct="1"/>
              <a:t>26</a:t>
            </a:fld>
            <a:endParaRPr lang="en-US" altLang="en-US"/>
          </a:p>
        </p:txBody>
      </p:sp>
    </p:spTree>
    <p:extLst>
      <p:ext uri="{BB962C8B-B14F-4D97-AF65-F5344CB8AC3E}">
        <p14:creationId xmlns:p14="http://schemas.microsoft.com/office/powerpoint/2010/main" val="14126286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 audio.</a:t>
            </a:r>
          </a:p>
          <a:p>
            <a:endParaRPr lang="en-US" altLang="en-US" dirty="0"/>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A005B8-FE4D-470E-BF63-E1D4909F96F5}" type="slidenum">
              <a:rPr lang="en-US" altLang="en-US"/>
              <a:pPr eaLnBrk="1" hangingPunct="1"/>
              <a:t>27</a:t>
            </a:fld>
            <a:endParaRPr lang="en-US" altLang="en-US"/>
          </a:p>
        </p:txBody>
      </p:sp>
    </p:spTree>
    <p:extLst>
      <p:ext uri="{BB962C8B-B14F-4D97-AF65-F5344CB8AC3E}">
        <p14:creationId xmlns:p14="http://schemas.microsoft.com/office/powerpoint/2010/main" val="20679577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a:solidFill>
                  <a:schemeClr val="tx1"/>
                </a:solidFill>
                <a:latin typeface="Arial" panose="020B0604020202020204" pitchFamily="34" charset="0"/>
                <a:cs typeface="Arial" panose="020B0604020202020204" pitchFamily="34" charset="0"/>
              </a:rPr>
              <a:t>No</a:t>
            </a:r>
            <a:r>
              <a:rPr lang="en-US" sz="1000" baseline="0" dirty="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dirty="0"/>
          </a:p>
        </p:txBody>
      </p:sp>
    </p:spTree>
    <p:extLst>
      <p:ext uri="{BB962C8B-B14F-4D97-AF65-F5344CB8AC3E}">
        <p14:creationId xmlns:p14="http://schemas.microsoft.com/office/powerpoint/2010/main" val="30136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Why use data interchange standards?  If we need to create a patient-centric EHR, then we must aggregate data from all sites of care. Persons see many different doctors in different places for a variety of reasons.  In many cases, the person is likely to be taking medications prescribed by more than one doctor.  Clearly, it is desirable to be able to aggregate this data.  Further, multiple uses of the data, referred to as secondary uses of data, require the exchange of data.  For many reasons, the sender and receiver of data may not be predictable or known in advance. In this case, a data interchange standard is a necessity.</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7945EC-07F9-458B-9499-3A22B57AB734}" type="slidenum">
              <a:rPr lang="en-US" altLang="en-US"/>
              <a:pPr eaLnBrk="1" hangingPunct="1"/>
              <a:t>3</a:t>
            </a:fld>
            <a:endParaRPr lang="en-US" altLang="en-US"/>
          </a:p>
        </p:txBody>
      </p:sp>
    </p:spTree>
    <p:extLst>
      <p:ext uri="{BB962C8B-B14F-4D97-AF65-F5344CB8AC3E}">
        <p14:creationId xmlns:p14="http://schemas.microsoft.com/office/powerpoint/2010/main" val="2253280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Similar to any communication, the data exchange will include physical things – such as persons, lab tests, medications, appointments, diagnoses, etc. – nouns that are the subject of the interchange.  Next are the relationships between nouns, such as a doctor ordering a lab test for a patient, or the results of a lab test, or an admission or a patient encounter.  These relationships are expressed as phrases, and represent a binding between nouns.  Examples include an action that happens to a person, an action that causes another action, or a person performs an action.</a:t>
            </a:r>
          </a:p>
          <a:p>
            <a:endParaRPr lang="en-US" altLang="en-US"/>
          </a:p>
          <a:p>
            <a:r>
              <a:rPr lang="en-US" altLang="en-US"/>
              <a:t>The language of communication included in the message is most critical.  We must prescribe the nouns and phrases that we can use and what they mean. The data model and the terminology are used to define the nouns and phrases.  These terms must be generally understandable in order for the exchanged messages to be understood and used.</a:t>
            </a:r>
          </a:p>
          <a:p>
            <a:endParaRPr lang="en-US" altLang="en-US"/>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D5C5B0-0A44-48E8-A94A-95E9EB1A5DCF}" type="slidenum">
              <a:rPr lang="en-US" altLang="en-US"/>
              <a:pPr eaLnBrk="1" hangingPunct="1"/>
              <a:t>4</a:t>
            </a:fld>
            <a:endParaRPr lang="en-US" altLang="en-US"/>
          </a:p>
        </p:txBody>
      </p:sp>
    </p:spTree>
    <p:extLst>
      <p:ext uri="{BB962C8B-B14F-4D97-AF65-F5344CB8AC3E}">
        <p14:creationId xmlns:p14="http://schemas.microsoft.com/office/powerpoint/2010/main" val="569069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There are several choices for the exchange of data.  The most commonly-used data interchange or messaging standard used in the US today is a Health Level Seven (HL7) messaging standard known as version 2.n, where n is the current version.  Many versions are in use today, but current standards specified by meaningful-use criteria are versions 2.5 or 2.5.1.  The latest version from HL7 is v2.7, with v2.8 in ballot.  All version 2 standards are backwards compatible, so, basically, newer versions add functionality to the standard.  We will discuss the v2.n standard in detail in this lecture.</a:t>
            </a:r>
          </a:p>
          <a:p>
            <a:endParaRPr lang="en-US" altLang="en-US"/>
          </a:p>
          <a:p>
            <a:r>
              <a:rPr lang="en-US" altLang="en-US"/>
              <a:t>Data may be exchanged as a document, where the content of the document is defined by a schema.  A common document exchange standard is the HL7 Clinical Data Architecture, which we explored in Unit 4.  A constrained version of the CDA, defined to accommodate the exchange of summary clinical data (adapted from ASTM CCR) is the Continuity of Care Document – basically an implementation manual based on the CDA.</a:t>
            </a:r>
          </a:p>
          <a:p>
            <a:endParaRPr lang="en-US" altLang="en-US"/>
          </a:p>
          <a:p>
            <a:r>
              <a:rPr lang="en-US" altLang="en-US"/>
              <a:t>ASTM has produced a similar standard called the Continuity of Care Record, which can also be used to exchange a patient summary record.  The contents of the CCD and the CCR are similar, and both use XML syntax.</a:t>
            </a:r>
          </a:p>
          <a:p>
            <a:endParaRPr lang="en-US" altLang="en-US"/>
          </a:p>
          <a:p>
            <a:r>
              <a:rPr lang="en-US" altLang="en-US"/>
              <a:t>For the exchange of images and other media such as waveforms, the DICOM standard is used;  ASC X12 produces a family of standards to support the claims/reimbursement data exchange.</a:t>
            </a:r>
          </a:p>
          <a:p>
            <a:endParaRPr lang="en-US" altLang="en-US"/>
          </a:p>
          <a:p>
            <a:r>
              <a:rPr lang="en-US" altLang="en-US"/>
              <a:t>NCPDP has a set of standards that support the exchange of prescription data for ePrescribing as well as for reimbursement of medication products.</a:t>
            </a:r>
          </a:p>
          <a:p>
            <a:endParaRPr lang="en-US" altLang="en-US"/>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D91905-C186-4C35-9702-810084638366}" type="slidenum">
              <a:rPr lang="en-US" altLang="en-US"/>
              <a:pPr eaLnBrk="1" hangingPunct="1"/>
              <a:t>5</a:t>
            </a:fld>
            <a:endParaRPr lang="en-US" altLang="en-US"/>
          </a:p>
        </p:txBody>
      </p:sp>
    </p:spTree>
    <p:extLst>
      <p:ext uri="{BB962C8B-B14F-4D97-AF65-F5344CB8AC3E}">
        <p14:creationId xmlns:p14="http://schemas.microsoft.com/office/powerpoint/2010/main" val="1555613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Since it is likely that you will be using the HL7 v2.n standard in your health care environment, it will be presented in detail in this lecture.  </a:t>
            </a:r>
          </a:p>
          <a:p>
            <a:endParaRPr lang="en-US" altLang="en-US"/>
          </a:p>
          <a:p>
            <a:r>
              <a:rPr lang="en-US" altLang="en-US"/>
              <a:t>The popularity of v2.n is that it is easy to use and understand and easy to implement.  The standard is based on an implicit information model: the messages are defined to support certain data elements that are defined through the experience of the designers for a particular event.  This standard was initially created to support building a hospital information system from components from different, multiple vendors.  This approach has been referred to as “best of breed,” but it actually supports the approach of most settings in buying whatever systems they like and connecting them together. Without a standard, the required interfaces between systems would be cost-prohibitive.  This cost is reduced by several orders of magnitude, through the use of standards.</a:t>
            </a:r>
          </a:p>
          <a:p>
            <a:endParaRPr lang="en-US" altLang="en-US"/>
          </a:p>
          <a:p>
            <a:r>
              <a:rPr lang="en-US" altLang="en-US"/>
              <a:t>Messages in v2.n are organized around events, and the messages are divided into subsets that convey information about the event, the patient, the encounter, the act, the results, and other functions. V2.n messages make no attempt to define process.  Further, as the standard evolved, additional data elements were added to the appropriate components in sequence, as the need for that data element was discovered.</a:t>
            </a:r>
          </a:p>
          <a:p>
            <a:endParaRPr lang="en-US" altLang="en-US"/>
          </a:p>
          <a:p>
            <a:endParaRPr lang="en-US" altLang="en-US"/>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17FF36-41D6-4A56-997F-D3CFE422456A}" type="slidenum">
              <a:rPr lang="en-US" altLang="en-US"/>
              <a:pPr eaLnBrk="1" hangingPunct="1"/>
              <a:t>6</a:t>
            </a:fld>
            <a:endParaRPr lang="en-US" altLang="en-US"/>
          </a:p>
        </p:txBody>
      </p:sp>
    </p:spTree>
    <p:extLst>
      <p:ext uri="{BB962C8B-B14F-4D97-AF65-F5344CB8AC3E}">
        <p14:creationId xmlns:p14="http://schemas.microsoft.com/office/powerpoint/2010/main" val="1991983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simplicity of v2.n messages is its popularity.  Within a single enterprise or in an environment in which sender and receiver are known, business agreements – including what data elements will be exchanged, what terminologies will be used, and when the data will be exchanged (a tightly coupled environment) -- works very well.  Today, most exchanges fit this specification, even with large geographical areas.</a:t>
            </a:r>
          </a:p>
          <a:p>
            <a:endParaRPr lang="en-US" altLang="en-US"/>
          </a:p>
          <a:p>
            <a:r>
              <a:rPr lang="en-US" altLang="en-US"/>
              <a:t>However, as we expand data exchange across boundaries – nationally or even globally -- these agreements are not in place, and a messaging standard based on an explicit model must be used to achieve interoperability. Hence, the v3 standard to be discussed in the next lecture.  V2.n is not an interoperable standard.</a:t>
            </a:r>
          </a:p>
          <a:p>
            <a:endParaRPr lang="en-US" altLang="en-US"/>
          </a:p>
          <a:p>
            <a:r>
              <a:rPr lang="en-US" altLang="en-US"/>
              <a:t>The original v2.n standard specified what data elements were to be exchanged, by defining the position of that data element in a specific message component, and the data elements were separated by delimiters.  The data exchange structure is hierarchical, with repeating segments accommodated.  Delimiters were chosen to reduce the number of characters necessary to be transmitted, since at the time of the creation of the standard, available bandwidth was very limited.  The result of the delimiter syntax is that the overhead of a v2.n message is about 5%.</a:t>
            </a:r>
          </a:p>
          <a:p>
            <a:endParaRPr lang="en-US" altLang="en-US"/>
          </a:p>
          <a:p>
            <a:r>
              <a:rPr lang="en-US" altLang="en-US"/>
              <a:t>To take advantage of XML tools, v2.n has been modified to accept an XML syntax.  This construct will be discussed in a later slide.</a:t>
            </a:r>
          </a:p>
          <a:p>
            <a:endParaRPr lang="en-US" altLang="en-US"/>
          </a:p>
          <a:p>
            <a:r>
              <a:rPr lang="en-US" altLang="en-US"/>
              <a:t>When and what data is exchanged is defined by a trigger event -- such as patient admission, patient discharge, patient transfer, lab test order, lab result reporting, etc.</a:t>
            </a:r>
          </a:p>
          <a:p>
            <a:endParaRPr lang="en-US" altLang="en-US"/>
          </a:p>
          <a:p>
            <a:r>
              <a:rPr lang="en-US" altLang="en-US"/>
              <a:t>Clinical data is sent by the name of the data element and the result of value of the test – so-called name-value pairs.</a:t>
            </a:r>
          </a:p>
          <a:p>
            <a:endParaRPr lang="en-US" altLang="en-US"/>
          </a:p>
          <a:p>
            <a:endParaRPr lang="en-US" altLang="en-US"/>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7B6704-1857-4A30-B859-E3E4BD565E90}" type="slidenum">
              <a:rPr lang="en-US" altLang="en-US"/>
              <a:pPr eaLnBrk="1" hangingPunct="1"/>
              <a:t>7</a:t>
            </a:fld>
            <a:endParaRPr lang="en-US" altLang="en-US"/>
          </a:p>
        </p:txBody>
      </p:sp>
    </p:spTree>
    <p:extLst>
      <p:ext uri="{BB962C8B-B14F-4D97-AF65-F5344CB8AC3E}">
        <p14:creationId xmlns:p14="http://schemas.microsoft.com/office/powerpoint/2010/main" val="889970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HL7 Messages are composed of reusable components called segments.  Each segment is identified by a three-letter mnemonic.  Segments are content-oriented – that is, focused on such things as the patient, the visit, the act or event or activity or the “thing”.  Which segments are used in a message depends on the message type.  The message type is associated with a trigger event.  Fields may be repeating.  For example, if more than one provider is identified, all may be included by using the repeating field construct.</a:t>
            </a:r>
          </a:p>
          <a:p>
            <a:endParaRPr lang="en-US" altLang="en-US"/>
          </a:p>
          <a:p>
            <a:r>
              <a:rPr lang="en-US" altLang="en-US"/>
              <a:t>A segment is made up of data fields – we will learn more about this construction in the following slides.  HL7 has not chosen a specific terminology, but maintains a registry of controlled vocabularies, and the terminology is expressed as a triplet – code, text name, and controlled vocabulary identity.  For example, LOINC is represented by LN; SNOMED is represented by SM.</a:t>
            </a:r>
          </a:p>
          <a:p>
            <a:endParaRPr lang="en-US" altLang="en-US"/>
          </a:p>
          <a:p>
            <a:r>
              <a:rPr lang="en-US" altLang="en-US"/>
              <a:t>As v2.n developed, the standard was unable to stay ahead of the user requirements.  Consequently, a provision was made for user defined segments identified by the first letter Z in the mnemonic name.  The good part of Z, or, local segments, was that the user could send anything; the bad thing was that users never reverted from the Z-segment to an actual HL7-standard segment when the standard caught up with the requirements.</a:t>
            </a:r>
          </a:p>
          <a:p>
            <a:endParaRPr lang="en-US" altLang="en-US"/>
          </a:p>
          <a:p>
            <a:r>
              <a:rPr lang="en-US" altLang="en-US"/>
              <a:t>Obviously the Z-segment is a tradeoff between accommodating local needs and true interoperability.</a:t>
            </a:r>
          </a:p>
          <a:p>
            <a:endParaRPr lang="en-US" altLang="en-US"/>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A88328-4D18-4D86-97F7-859FEAA1C2AD}" type="slidenum">
              <a:rPr lang="en-US" altLang="en-US"/>
              <a:pPr eaLnBrk="1" hangingPunct="1"/>
              <a:t>8</a:t>
            </a:fld>
            <a:endParaRPr lang="en-US" altLang="en-US"/>
          </a:p>
        </p:txBody>
      </p:sp>
    </p:spTree>
    <p:extLst>
      <p:ext uri="{BB962C8B-B14F-4D97-AF65-F5344CB8AC3E}">
        <p14:creationId xmlns:p14="http://schemas.microsoft.com/office/powerpoint/2010/main" val="3999695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There are messages for specific events. The HL7 v2 messages are hierarchical, starting with the message composed of segments. The segments in turn are composed of data fields, which in turn are composed of components, which are further subdivided into subcomponents.  This construct was delimited by a defined set of delimiters.</a:t>
            </a:r>
          </a:p>
          <a:p>
            <a:endParaRPr lang="en-US" altLang="en-US"/>
          </a:p>
          <a:p>
            <a:r>
              <a:rPr lang="en-US" altLang="en-US"/>
              <a:t>The data fields were separated by the filter bar “|”; components were separated by the carrot, or up arrow “^”; and subcomponents by the ampersand “&amp;”.  The squiggly bar “~” was used as the repetition separator.  The back slash “\” indicated that an escape character followed, which would be an ASCII code.  This permits sending special characters, such as bold or italics or tabs, etc.  Every segment must be terminated by a carriage return.  Segments are limited by length as are data fields.  </a:t>
            </a:r>
          </a:p>
          <a:p>
            <a:endParaRPr lang="en-US" altLang="en-US"/>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8C709C0-A7D6-4BA3-AA2F-4ED250210AE5}" type="slidenum">
              <a:rPr lang="en-US" altLang="en-US"/>
              <a:pPr eaLnBrk="1" hangingPunct="1"/>
              <a:t>9</a:t>
            </a:fld>
            <a:endParaRPr lang="en-US" altLang="en-US"/>
          </a:p>
        </p:txBody>
      </p:sp>
    </p:spTree>
    <p:extLst>
      <p:ext uri="{BB962C8B-B14F-4D97-AF65-F5344CB8AC3E}">
        <p14:creationId xmlns:p14="http://schemas.microsoft.com/office/powerpoint/2010/main" val="451946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1179709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156383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E3148F4D-CD13-40B1-8670-61BA9537FB73}"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4101057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1169554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F62722BD-8B95-4D03-9F26-E372A2C637AB}"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a</a:t>
            </a:r>
          </a:p>
        </p:txBody>
      </p:sp>
    </p:spTree>
    <p:extLst>
      <p:ext uri="{BB962C8B-B14F-4D97-AF65-F5344CB8AC3E}">
        <p14:creationId xmlns:p14="http://schemas.microsoft.com/office/powerpoint/2010/main" val="1018814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A2AEB594-1C0A-4782-B54D-610024F833F3}"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a</a:t>
            </a:r>
          </a:p>
        </p:txBody>
      </p:sp>
    </p:spTree>
    <p:extLst>
      <p:ext uri="{BB962C8B-B14F-4D97-AF65-F5344CB8AC3E}">
        <p14:creationId xmlns:p14="http://schemas.microsoft.com/office/powerpoint/2010/main" val="653769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a:t>Click icon to add chart</a:t>
            </a:r>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FFEA5912-F31A-4321-958D-9549BACD0B0D}"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a</a:t>
            </a:r>
          </a:p>
        </p:txBody>
      </p:sp>
    </p:spTree>
    <p:extLst>
      <p:ext uri="{BB962C8B-B14F-4D97-AF65-F5344CB8AC3E}">
        <p14:creationId xmlns:p14="http://schemas.microsoft.com/office/powerpoint/2010/main" val="1410345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F6BB3E82-04A1-47B8-8521-CEA74998CD18}"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a</a:t>
            </a:r>
          </a:p>
        </p:txBody>
      </p:sp>
    </p:spTree>
    <p:extLst>
      <p:ext uri="{BB962C8B-B14F-4D97-AF65-F5344CB8AC3E}">
        <p14:creationId xmlns:p14="http://schemas.microsoft.com/office/powerpoint/2010/main" val="2904003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EED2DD76-D67C-44F1-83F4-E58C4377B578}"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a</a:t>
            </a:r>
          </a:p>
        </p:txBody>
      </p:sp>
    </p:spTree>
    <p:extLst>
      <p:ext uri="{BB962C8B-B14F-4D97-AF65-F5344CB8AC3E}">
        <p14:creationId xmlns:p14="http://schemas.microsoft.com/office/powerpoint/2010/main" val="2027800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ECC4BC2B-8E7D-4EE0-A129-D5AB227287C5}"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a</a:t>
            </a:r>
          </a:p>
        </p:txBody>
      </p:sp>
    </p:spTree>
    <p:extLst>
      <p:ext uri="{BB962C8B-B14F-4D97-AF65-F5344CB8AC3E}">
        <p14:creationId xmlns:p14="http://schemas.microsoft.com/office/powerpoint/2010/main" val="31484292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ACA39851-0A8C-4E81-B03D-BEE2E4D975D5}"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a</a:t>
            </a:r>
          </a:p>
        </p:txBody>
      </p:sp>
    </p:spTree>
    <p:extLst>
      <p:ext uri="{BB962C8B-B14F-4D97-AF65-F5344CB8AC3E}">
        <p14:creationId xmlns:p14="http://schemas.microsoft.com/office/powerpoint/2010/main" val="58835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23141893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a:t>Click icon to add table</a:t>
            </a:r>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F3D8A714-6D2D-46B3-94DA-780E4241FE94}"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a</a:t>
            </a:r>
          </a:p>
        </p:txBody>
      </p:sp>
    </p:spTree>
    <p:extLst>
      <p:ext uri="{BB962C8B-B14F-4D97-AF65-F5344CB8AC3E}">
        <p14:creationId xmlns:p14="http://schemas.microsoft.com/office/powerpoint/2010/main" val="54272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1967B06A-C83E-4C40-B2E4-C3734EEF5E16}"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Health Data Interchange Standards                                       Lecture a</a:t>
            </a:r>
          </a:p>
        </p:txBody>
      </p:sp>
    </p:spTree>
    <p:extLst>
      <p:ext uri="{BB962C8B-B14F-4D97-AF65-F5344CB8AC3E}">
        <p14:creationId xmlns:p14="http://schemas.microsoft.com/office/powerpoint/2010/main" val="355353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3192916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3678872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447814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136161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767695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2210074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2363325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3148F4D-CD13-40B1-8670-61BA9537FB73}" type="slidenum">
              <a:rPr lang="en-US" altLang="en-US" smtClean="0"/>
              <a:pPr/>
              <a:t>‹#›</a:t>
            </a:fld>
            <a:endParaRPr lang="en-US" altLang="en-US"/>
          </a:p>
        </p:txBody>
      </p:sp>
    </p:spTree>
    <p:extLst>
      <p:ext uri="{BB962C8B-B14F-4D97-AF65-F5344CB8AC3E}">
        <p14:creationId xmlns:p14="http://schemas.microsoft.com/office/powerpoint/2010/main" val="2043966105"/>
      </p:ext>
    </p:extLst>
  </p:cSld>
  <p:clrMap bg1="lt1" tx1="dk1" bg2="lt2" tx2="dk2" accent1="accent1" accent2="accent2" accent3="accent3" accent4="accent4" accent5="accent5" accent6="accent6" hlink="hlink" folHlink="folHlink"/>
  <p:sldLayoutIdLst>
    <p:sldLayoutId id="2147484481" r:id="rId1"/>
    <p:sldLayoutId id="2147484482" r:id="rId2"/>
    <p:sldLayoutId id="2147484483" r:id="rId3"/>
    <p:sldLayoutId id="2147484484" r:id="rId4"/>
    <p:sldLayoutId id="2147484485" r:id="rId5"/>
    <p:sldLayoutId id="2147484486" r:id="rId6"/>
    <p:sldLayoutId id="2147484487" r:id="rId7"/>
    <p:sldLayoutId id="2147484488" r:id="rId8"/>
    <p:sldLayoutId id="2147484489" r:id="rId9"/>
    <p:sldLayoutId id="2147484490" r:id="rId10"/>
    <p:sldLayoutId id="2147484491" r:id="rId11"/>
    <p:sldLayoutId id="2147484492" r:id="rId12"/>
    <p:sldLayoutId id="2147484493" r:id="rId13"/>
    <p:sldLayoutId id="2147484494" r:id="rId14"/>
    <p:sldLayoutId id="2147484495" r:id="rId15"/>
    <p:sldLayoutId id="2147484496" r:id="rId16"/>
    <p:sldLayoutId id="2147484497" r:id="rId17"/>
    <p:sldLayoutId id="2147484498" r:id="rId18"/>
    <p:sldLayoutId id="2147484453" r:id="rId19"/>
    <p:sldLayoutId id="2147484456" r:id="rId20"/>
    <p:sldLayoutId id="2147484458" r:id="rId21"/>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Networking and Health Information Exchange</a:t>
            </a:r>
          </a:p>
        </p:txBody>
      </p:sp>
      <p:sp>
        <p:nvSpPr>
          <p:cNvPr id="12291" name="Text Placeholder 2"/>
          <p:cNvSpPr>
            <a:spLocks noGrp="1"/>
          </p:cNvSpPr>
          <p:nvPr>
            <p:ph type="body" sz="half" idx="2"/>
          </p:nvPr>
        </p:nvSpPr>
        <p:spPr>
          <a:xfrm>
            <a:off x="1371600" y="3517900"/>
            <a:ext cx="6400800" cy="1358900"/>
          </a:xfrm>
        </p:spPr>
        <p:txBody>
          <a:bodyPr/>
          <a:lstStyle/>
          <a:p>
            <a:r>
              <a:rPr lang="en-US" altLang="en-US" dirty="0"/>
              <a:t>Health Data Interchange </a:t>
            </a:r>
            <a:r>
              <a:rPr lang="en-US" altLang="en-US" dirty="0" smtClean="0"/>
              <a:t>Standards</a:t>
            </a:r>
            <a:r>
              <a:rPr lang="en-US" altLang="en-US" dirty="0"/>
              <a:t/>
            </a:r>
            <a:br>
              <a:rPr lang="en-US" altLang="en-US" dirty="0"/>
            </a:br>
            <a:r>
              <a:rPr lang="en-US" altLang="en-US" dirty="0"/>
              <a:t>: </a:t>
            </a:r>
          </a:p>
        </p:txBody>
      </p:sp>
      <p:sp>
        <p:nvSpPr>
          <p:cNvPr id="12292" name="Text Placeholder 3"/>
          <p:cNvSpPr>
            <a:spLocks noGrp="1"/>
          </p:cNvSpPr>
          <p:nvPr>
            <p:ph type="body" sz="quarter" idx="11"/>
          </p:nvPr>
        </p:nvSpPr>
        <p:spPr>
          <a:xfrm>
            <a:off x="1371600" y="4572000"/>
            <a:ext cx="6400800" cy="609600"/>
          </a:xfrm>
        </p:spPr>
        <p:txBody>
          <a:bodyPr/>
          <a:lstStyle/>
          <a:p>
            <a:r>
              <a:rPr lang="en-US" altLang="en-US" dirty="0"/>
              <a:t>Lecture a</a:t>
            </a:r>
          </a:p>
        </p:txBody>
      </p:sp>
      <p:sp>
        <p:nvSpPr>
          <p:cNvPr id="12293" name="Text Placeholder 4"/>
          <p:cNvSpPr>
            <a:spLocks noGrp="1"/>
          </p:cNvSpPr>
          <p:nvPr>
            <p:ph type="body" sz="quarter" idx="12"/>
          </p:nvPr>
        </p:nvSpPr>
        <p:spPr/>
        <p:txBody>
          <a:bodyPr/>
          <a:lstStyle/>
          <a:p>
            <a:r>
              <a:rPr lang="en-US" dirty="0"/>
              <a:t>This material (</a:t>
            </a:r>
            <a:r>
              <a:rPr lang="en-US" altLang="en-US" dirty="0">
                <a:ea typeface="Calibri" panose="020F0502020204030204" pitchFamily="34" charset="0"/>
                <a:cs typeface="Arial" panose="020B0604020202020204" pitchFamily="34" charset="0"/>
              </a:rPr>
              <a:t>Comp 9 Unit 5</a:t>
            </a:r>
            <a:r>
              <a:rPr lang="en-US" dirty="0"/>
              <a:t>) was developed by Duke University, funded by the Department of Health and Human Services, Office of the National Coordinator for Health Information Technology under Award Number </a:t>
            </a:r>
            <a:r>
              <a:rPr lang="en-US" altLang="en-US" dirty="0">
                <a:ea typeface="Calibri" panose="020F0502020204030204" pitchFamily="34" charset="0"/>
                <a:cs typeface="Arial" panose="020B0604020202020204" pitchFamily="34" charset="0"/>
              </a:rPr>
              <a:t>IU24OC000024</a:t>
            </a:r>
            <a:r>
              <a:rPr lang="en-US" dirty="0"/>
              <a:t>. This material was updated by Normandale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Creative Commons Attribution-NonCommercial-ShareAlike 4.0 International License"/>
              </a:rPr>
              <a:t>http://creativecommons.org/licenses/by-nc-sa/4.0/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HL7 Messages</a:t>
            </a:r>
          </a:p>
        </p:txBody>
      </p:sp>
      <p:sp>
        <p:nvSpPr>
          <p:cNvPr id="22534" name="Content Placeholder 5"/>
          <p:cNvSpPr>
            <a:spLocks noGrp="1"/>
          </p:cNvSpPr>
          <p:nvPr>
            <p:ph sz="quarter" idx="14"/>
          </p:nvPr>
        </p:nvSpPr>
        <p:spPr/>
        <p:txBody>
          <a:bodyPr/>
          <a:lstStyle/>
          <a:p>
            <a:r>
              <a:rPr lang="en-US" altLang="en-US"/>
              <a:t>Composed of reusable segments, each identified by a 3-letter mnemonic</a:t>
            </a:r>
          </a:p>
          <a:p>
            <a:r>
              <a:rPr lang="en-US" altLang="en-US"/>
              <a:t>All messages must start with header segment  MSH which includes sender, receiver, date-time, message identifier, message type, and trigger event</a:t>
            </a:r>
          </a:p>
          <a:p>
            <a:r>
              <a:rPr lang="en-US" altLang="en-US"/>
              <a:t>Segments used in a message are determined by message type</a:t>
            </a:r>
          </a:p>
          <a:p>
            <a:endParaRPr lang="en-US" alt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5E16527-95F0-4BE7-B703-9C8B92F89136}"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HL7 Basic Transaction Model</a:t>
            </a:r>
          </a:p>
        </p:txBody>
      </p:sp>
      <p:pic>
        <p:nvPicPr>
          <p:cNvPr id="1026" name="Picture 2" descr="This graphic illustrates the basic HL7 transaction model.  A patient is to be admitted to the hospital.  It is important to make a number of service systems within the hospital become aware of the admission, along with the identifying characteristics of the patient.  This example illustrates informing the Lab System of the event.  The admission process is a trigger event and activates the sending of a specific message type to one or more receivers.  In many cases, the message is sent to an interface engine which knows the set of receivers to receive the message, and sends the message to each of them.&#10;&#10;The example shown here is the admission of a patient, and we want to notify the lab of the admission, along with data about the patient and the admission so they can start a record for the patient in the lab system.  An admit message (ADT) is triggered by the trigger event (A01), and sent through the network to the lab system.  The lab system acknowledges the receipt of the ADT message by sending an acknowledge ACK message to the sender.  This acknowledgement is simply a communications receipt, and not an indication that the lab will fulfill the request.  That acknowledgement is a separate acknowledgement that says “message received” and “understood,” and would be carried out.&#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395413"/>
            <a:ext cx="7530605" cy="4548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555" name="Text Placeholder 6"/>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CBB375-B70C-45D8-92F8-F63B300DFCA7}"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Patient Admission Scenario, Inform Lab System</a:t>
            </a:r>
          </a:p>
        </p:txBody>
      </p:sp>
      <p:sp>
        <p:nvSpPr>
          <p:cNvPr id="24579" name="Content Placeholder 2"/>
          <p:cNvSpPr>
            <a:spLocks noGrp="1"/>
          </p:cNvSpPr>
          <p:nvPr>
            <p:ph sz="quarter" idx="14"/>
          </p:nvPr>
        </p:nvSpPr>
        <p:spPr/>
        <p:txBody>
          <a:bodyPr/>
          <a:lstStyle/>
          <a:p>
            <a:r>
              <a:rPr lang="en-US" altLang="en-US"/>
              <a:t>Trigger event is admission : A01</a:t>
            </a:r>
          </a:p>
          <a:p>
            <a:r>
              <a:rPr lang="en-US" altLang="en-US"/>
              <a:t>Message type is: ADT</a:t>
            </a:r>
          </a:p>
          <a:p>
            <a:r>
              <a:rPr lang="en-US" altLang="en-US"/>
              <a:t>Messages composed of:</a:t>
            </a:r>
          </a:p>
          <a:p>
            <a:pPr lvl="1"/>
            <a:r>
              <a:rPr lang="en-US" altLang="en-US"/>
              <a:t>MSH (message header)</a:t>
            </a:r>
          </a:p>
          <a:p>
            <a:pPr lvl="1"/>
            <a:r>
              <a:rPr lang="en-US" altLang="en-US"/>
              <a:t>PID (patient identification)</a:t>
            </a:r>
          </a:p>
          <a:p>
            <a:pPr lvl="1"/>
            <a:r>
              <a:rPr lang="en-US" altLang="en-US"/>
              <a:t>PV1 (visit data)</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1DFF9B-92F4-4E0D-9006-8AD45EAB138C}"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descr="This image illustrates the composition of the MSH Segment.  The figure shows the degment and then identifies its component parts."/>
          <p:cNvSpPr>
            <a:spLocks noGrp="1"/>
          </p:cNvSpPr>
          <p:nvPr>
            <p:ph type="title"/>
          </p:nvPr>
        </p:nvSpPr>
        <p:spPr/>
        <p:txBody>
          <a:bodyPr/>
          <a:lstStyle/>
          <a:p>
            <a:r>
              <a:rPr lang="en-US" altLang="en-US"/>
              <a:t>Message Header Segment - MSH</a:t>
            </a:r>
          </a:p>
        </p:txBody>
      </p:sp>
      <p:pic>
        <p:nvPicPr>
          <p:cNvPr id="2050" name="Picture 2" descr="This slide shows the composition of the message header segment, MSH.  Note that the delimiters are included as part of this segment, in a specified order.  In an attempt to provide total freedom, HL7 permitted the definition of the delimiters.  In practice, all uses of HL7 v2.n use this standard set of delimiters. The other components are the sending unit and sending place; the receiving unit and receiving place; the date time following the date time data type standard YYYYDDMMHRMN.  Next, a password is included; then the message type and trigger event as a component; the message number; the “P” indicating a production message (in contrast to a test message); and finally, an indication this is version 2.7. The carriage return terminates the message.&#10;&#10;Note the use of the filter bar to separate the data fields, and the “up” arrow to separate the components.&#10;&#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33" y="1371600"/>
            <a:ext cx="8960007" cy="4201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607" name="Text Placeholder 6"/>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AA0D5C-FEE7-4680-A4C1-9C134CCE26AB}"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PID Segment – 1/3</a:t>
            </a:r>
          </a:p>
        </p:txBody>
      </p:sp>
      <p:pic>
        <p:nvPicPr>
          <p:cNvPr id="3074" name="Picture 2" descr="This segment is the patient identification segment, starting with the segment identifier PID. This slide shows the first third of the segment. The patient identifier is the first data field, with additional components of a check digit, “5”, and the method for calculating the check digit: modulo 11.  The second field is for an external identifier, the third field is for an internal identifier, and the fourth field is for an alternate identifier.  None of these fields are used, so each data field is made null. &#10;&#10;The delimiters must be included to keep the positioning of the data fields in the correct order. Next is the data field patient name.  The patient name is expressed by four components: last name, first name, middle name, and suffix.  The standard also allows for a prefix component, but it is not used in this example.  Note that the delimiter is not required, since it is not necessary to retain the sequence of fields.&#10;&#10;What would you do if the patient had two middle names?  In this case, sender and receiver would need to reach an agreement as to how that would be accommodated.  In most cases, the middle name is assumed to mean all other names.  Is the last name the family name or surname?  Depends on nationality or country of the individual.  These issues have been resolved through the use of data types.&#10;&#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447800"/>
            <a:ext cx="8596649" cy="4205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631" name="Text Placeholder 6"/>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DC09AC-FAD5-4234-A581-59A3257D3609}"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PID Segment – 2/3</a:t>
            </a:r>
          </a:p>
        </p:txBody>
      </p:sp>
      <p:pic>
        <p:nvPicPr>
          <p:cNvPr id="4098" name="Picture 2" descr="The PID segment continues with mother’s maiden name; date of birth, using the date-time data type; gender, patient alias (which is null); race, and the first part of the address data field – the street address.  The address data field continues on the next slide.&#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676400"/>
            <a:ext cx="8548315" cy="394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655" name="Text Placeholder 6"/>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7EDB14-2C1F-4F32-AD54-1930FCC22E32}"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PID Segment – 3/3</a:t>
            </a:r>
          </a:p>
        </p:txBody>
      </p:sp>
      <p:pic>
        <p:nvPicPr>
          <p:cNvPr id="5122" name="Picture 2" descr="Finally, the last part of the PID segment continues with components city, state and zip code.  County is next, followed by the telephone number (whose format is also defined by a data type).  Finally the carriage return terminator ends the segment.&#10;&#10;The PID segment has many additional fields and even accommodates animals.  You will need to obtain a copy of the HL7 v2.n standard to see the complete definitions.&#10;&#10;A simple way to implement this standard is to create a matrix which maps the HL7 data fields to your own database.&#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676400"/>
            <a:ext cx="7836636" cy="3924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679" name="Text Placeholder 6"/>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886CAA-5420-4454-A802-E31BF63A2977}" type="slidenum">
              <a:rPr lang="en-US" altLang="en-US" smtClean="0"/>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t>PV1 Segment</a:t>
            </a:r>
          </a:p>
        </p:txBody>
      </p:sp>
      <p:pic>
        <p:nvPicPr>
          <p:cNvPr id="6146" name="Picture 2" descr="Next is the patient visit segment PV1.  There is also an additional segment to extend data about the encounter, called PV2.  The data field following the segment identifier is known as the sequence number, and permits the contents of this segment to be sent as multiple lines (but no carriage return except on the last).  These lines are numbered in sequence 1, 2, 3 etc. &#10;&#10;Next is a coded patient class, followed by patient location: ward and room, followed by admission type (null), admission number (null).  Position 6 is prior patient location, and data field 7 is the attending doctor field, broken down into components: provider code, last name, first name and middle initial. The next field is referring MD (null), followed by the service of the attending.  &#10;&#10;The segment is terminated with the carriage return.&#10;&#10;Again, many additional fields as well as a second segment provide the opportunity to include a large amount of data about the visit.&#10;&#10;By now, you should begin to understand the v2 messaging standard – how easy it is to use by just filling in the blanks.  On the receiving end, you pick up the pieces you want, and put them into your own database.&#10;&#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992" y="1828800"/>
            <a:ext cx="8449576" cy="3619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703" name="Text Placeholder 6"/>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5FF446C-C8DD-4D6A-9472-03A9D210EE17}"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a:t>OBR Segment</a:t>
            </a:r>
          </a:p>
        </p:txBody>
      </p:sp>
      <p:pic>
        <p:nvPicPr>
          <p:cNvPr id="7170" name="Picture 2" descr="The next few slides show some other segments to give you an idea of how the messages and data exchange work.  In this case, we see the observation request segment (OBR).  Its contents include the placer order number and the filler order number so either can trace the message.  There is a universal service ID, which includes the components of ID, text name, and L for local terminology (the triplet previously mentioned).&#10;&#10;Priority data field is null, followed by date time of the request.  Next are a series of data fields that are null.  Other data fields include: reason for the study, and the principal, and assistant, results interpreter.&#10;&#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19200"/>
            <a:ext cx="8779381" cy="432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727" name="Text Placeholder 6"/>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F5C621-FDAC-4436-8953-7A0BAC60D519}"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Typical Result Message - ORU</a:t>
            </a:r>
          </a:p>
        </p:txBody>
      </p:sp>
      <p:pic>
        <p:nvPicPr>
          <p:cNvPr id="8194" name="Picture 2" descr="Again, this slide shows a typical order result message.  In this case, the segments include the header, the patient identifier, the order request, and two result segments.  The OBX segment is examined in detail in the next slide.  The last OBX shows the hierarchical nature of the segment.  The test ID data field is broken into the triplet of code (with check-digit), text name, and vocabulary source (LOINC).&#10;&#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143000"/>
            <a:ext cx="7172325" cy="4939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751" name="Text Placeholder 6"/>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A140E4-BE02-42AB-B615-22889DB284D4}"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a:t>Health Data Interchange Standards Learning Objectives</a:t>
            </a:r>
          </a:p>
        </p:txBody>
      </p:sp>
      <p:sp>
        <p:nvSpPr>
          <p:cNvPr id="6" name="Content Placeholder 5"/>
          <p:cNvSpPr txBox="1">
            <a:spLocks/>
          </p:cNvSpPr>
          <p:nvPr/>
        </p:nvSpPr>
        <p:spPr bwMode="auto">
          <a:xfrm>
            <a:off x="609600" y="1752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dirty="0"/>
              <a:t>Understand the need to have data standards</a:t>
            </a:r>
          </a:p>
          <a:p>
            <a:r>
              <a:rPr lang="en-US" altLang="en-US" dirty="0"/>
              <a:t>Understand the standards that are in place today, or are being </a:t>
            </a:r>
            <a:r>
              <a:rPr lang="en-US" altLang="en-US" dirty="0" smtClean="0"/>
              <a:t>adopted</a:t>
            </a:r>
            <a:endParaRPr lang="en-US" altLang="en-US" dirty="0"/>
          </a:p>
          <a:p>
            <a:r>
              <a:rPr lang="en-US" altLang="en-US" dirty="0"/>
              <a:t>Learn about HL7 standards and implementation</a:t>
            </a:r>
          </a:p>
          <a:p>
            <a:r>
              <a:rPr lang="en-US" altLang="en-US" dirty="0"/>
              <a:t>Understand HL7 messaging standards and the basic HL7 transaction types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09B42A-87B4-4A6D-8E94-EEBA916357AD}"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OBX – The Flexible Segment</a:t>
            </a:r>
          </a:p>
        </p:txBody>
      </p:sp>
      <p:pic>
        <p:nvPicPr>
          <p:cNvPr id="9218" name="Picture 2" descr="OBX is the most flexible segment and can be used to send almost any data.  With this segment, supported by other segments, the entire contents of a medical record can be sent.&#10;&#10;The third data field is for data type – in this case numeric  (NM) – so the results can be properly interpreted.  Again, the test name is the triplet of code, name and vocabulary source.  The numeric data value is in position 5 and the units are specified in position 6.  So the interpretation is 38 degrees centigrade.  The “F” in position 11 indicates that it is a final result.&#10;&#10;Also note the name-value pair construct.&#10;&#10;Other data fields include date of observation, identity of provider making the observation, normal ranges, and abnormal flag.  It is indeed a powerful segment.&#10;&#10; Messages can include any number of these segments.&#10;&#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447800"/>
            <a:ext cx="8829846" cy="3800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771" name="Text Placeholder 25"/>
          <p:cNvSpPr>
            <a:spLocks noGrp="1"/>
          </p:cNvSpPr>
          <p:nvPr>
            <p:ph type="body" sz="quarter" idx="32"/>
          </p:nvPr>
        </p:nvSpPr>
        <p:spPr>
          <a:xfrm>
            <a:off x="606017" y="5852478"/>
            <a:ext cx="7931966" cy="533400"/>
          </a:xfrm>
        </p:spPr>
        <p:txBody>
          <a:bodyPr/>
          <a:lstStyle/>
          <a:p>
            <a:r>
              <a:rPr lang="en-US" altLang="en-US" dirty="0"/>
              <a:t>Other data fields include: date of observation, identity of provider giving observation, normal ranges, abnormal flags</a:t>
            </a:r>
          </a:p>
          <a:p>
            <a:r>
              <a:rPr lang="en-US" altLang="en-US" dirty="0"/>
              <a:t>Source:  W. Ed Hammond, PhD</a:t>
            </a:r>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FAAA385-9F96-4200-89C9-D72EE707DE24}" type="slidenum">
              <a:rPr lang="en-US" altLang="en-US" smtClean="0"/>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OBX with Coded Value</a:t>
            </a:r>
          </a:p>
        </p:txBody>
      </p:sp>
      <p:pic>
        <p:nvPicPr>
          <p:cNvPr id="10242" name="Picture 2" descr="This OBX segment example shows a data type of coded (CE).  In this example, the test name is specified by a LOINC code (883-9), and the result is a coded value from SNOMED.  This test is for Blood Group, and the value is Group O – a SNOMED code of F-D1250.&#10;&#10;Note this construct is referred to as a name-value pair.&#10;&#10;&#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5" y="1600200"/>
            <a:ext cx="9000630" cy="367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799" name="Text Placeholder 6"/>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74DE55-FA2C-4247-8639-906DA00E2A48}" type="slidenum">
              <a:rPr lang="en-US" altLang="en-US" smtClean="0"/>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V2.4 Delimiter Based (1/2)</a:t>
            </a:r>
          </a:p>
        </p:txBody>
      </p:sp>
      <p:sp>
        <p:nvSpPr>
          <p:cNvPr id="3" name="Content Placeholder 2"/>
          <p:cNvSpPr>
            <a:spLocks noGrp="1"/>
          </p:cNvSpPr>
          <p:nvPr>
            <p:ph sz="quarter" idx="14"/>
          </p:nvPr>
        </p:nvSpPr>
        <p:spPr/>
        <p:txBody>
          <a:bodyPr/>
          <a:lstStyle/>
          <a:p>
            <a:r>
              <a:rPr lang="en-US" sz="1800" dirty="0"/>
              <a:t>MSH|^~\&amp;|REGADT|MCM|IFENG||199112311501||ADT^A04^ADT_A01|000001|P|2.4|||</a:t>
            </a:r>
          </a:p>
          <a:p>
            <a:r>
              <a:rPr lang="en-US" sz="1800" dirty="0"/>
              <a:t>EVN|A04|199901101500|199901101400|01||199901101410</a:t>
            </a:r>
          </a:p>
          <a:p>
            <a:r>
              <a:rPr lang="en-US" sz="1800" dirty="0"/>
              <a:t>PID|||191919^^GENHOS^MR~371-66-9256^^^USSSA^SS|253763|MASSIE^JAMES^A||19560129|M|||171 ZOBERLEIN^^ ISHPEMING^MI^49849^""^||(900)485-5344|(900)485-5344||S^^HL70002| C^^ HL70006|10199925^^^GENHOS^AN|371-66-9256||</a:t>
            </a:r>
          </a:p>
          <a:p>
            <a:r>
              <a:rPr lang="en-US" sz="1800" dirty="0"/>
              <a:t>NK1|1|MASSIE^ELLEN|SPOUSE^^HL70063|171OBERLEIN^^ISHPEMING^MI^49849^"“^|(900)485-5344| (900)545-1234~(900)545-1200|EC1^FIRST EMERGENCY CONTACT^HL70131</a:t>
            </a:r>
          </a:p>
          <a:p>
            <a:r>
              <a:rPr lang="en-US" sz="1800" dirty="0"/>
              <a:t>NK1|2|MASSIE^MARYLOU|MOTHER^^HL70063|300 OBERLEIN^^ISHPEMING ^MI^49849^"“^|(900)485-5344|(900)545-1234~(900)545-1200|EC2^SECOND EMERGENCY CONTACT^HL70131</a:t>
            </a:r>
          </a:p>
          <a:p>
            <a:r>
              <a:rPr lang="en-US" sz="1800" dirty="0"/>
              <a:t>NK1|3|||123 INDUSTRY WAY^^ISHPEMING^MI^49849^""^||(900)545-1200</a:t>
            </a:r>
          </a:p>
          <a:p>
            <a:r>
              <a:rPr lang="en-US" sz="1800" dirty="0"/>
              <a:t>|EM^EMPLOYER^HL70131|19940605||PROGRAMMER|||ACME SOFTWARE COMPANY</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955B85-CA0E-45DB-8D51-4D529AC94228}" type="slidenum">
              <a:rPr lang="en-US" altLang="en-US" smtClean="0"/>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a:t>V2.4 Delimiter-Based (2/2)</a:t>
            </a:r>
          </a:p>
        </p:txBody>
      </p:sp>
      <p:sp>
        <p:nvSpPr>
          <p:cNvPr id="3" name="Content Placeholder 2"/>
          <p:cNvSpPr>
            <a:spLocks noGrp="1"/>
          </p:cNvSpPr>
          <p:nvPr>
            <p:ph sz="quarter" idx="14"/>
          </p:nvPr>
        </p:nvSpPr>
        <p:spPr/>
        <p:txBody>
          <a:bodyPr/>
          <a:lstStyle/>
          <a:p>
            <a:r>
              <a:rPr lang="en-US" sz="1800" dirty="0"/>
              <a:t>PV1||O|O/R||||0148^ADDISON,JAMES|0148^ADDISON,JAMES||AMB||||||</a:t>
            </a:r>
          </a:p>
          <a:p>
            <a:r>
              <a:rPr lang="en-US" sz="1800" dirty="0"/>
              <a:t>|0148^ADDISON,JAMES|S|1400|A|||||||||||||||||||GENHOS|||||199501101410|</a:t>
            </a:r>
          </a:p>
          <a:p>
            <a:r>
              <a:rPr lang="en-US" sz="1800" dirty="0"/>
              <a:t>PV2||||||||199901101400|||||||||||||||||||||||||199901101400</a:t>
            </a:r>
          </a:p>
          <a:p>
            <a:r>
              <a:rPr lang="en-US" sz="1800" dirty="0"/>
              <a:t>ROL||AD|CP^^HL70443|0148^ADDISON,JAMES</a:t>
            </a:r>
          </a:p>
          <a:p>
            <a:r>
              <a:rPr lang="en-US" sz="1800" dirty="0"/>
              <a:t>OBX||NM|3141-9^BODY WEIGHT^LN||62|kg|||||F</a:t>
            </a:r>
          </a:p>
          <a:p>
            <a:r>
              <a:rPr lang="en-US" sz="1800" dirty="0"/>
              <a:t>OBX||NM|3137-7^HEIGHT^LN||190|cm|||||F</a:t>
            </a:r>
          </a:p>
          <a:p>
            <a:r>
              <a:rPr lang="en-US" sz="1800" dirty="0"/>
              <a:t>DG1|1|19||0815^BIOPSY^ACODE||00|</a:t>
            </a:r>
          </a:p>
          <a:p>
            <a:r>
              <a:rPr lang="en-US" sz="1800" dirty="0"/>
              <a:t>GT1|1||MASSIE^JAMES^""^""^""^""^||171 ZOBERLEIN^^ISHPEMING^MI^49849^"“^|(900)485-5344|(900)485-5344 ||||SE^SELF^HL70063|371-66-925||||MOOSES AUTO CLINIC|</a:t>
            </a:r>
          </a:p>
          <a:p>
            <a:r>
              <a:rPr lang="en-US" sz="1800" dirty="0"/>
              <a:t>171 ZOBERLEIN^^ISHPEMING^MI^49849^""|(900)485-5344|</a:t>
            </a:r>
          </a:p>
          <a:p>
            <a:r>
              <a:rPr lang="en-US" sz="1800" dirty="0"/>
              <a:t>IN1|0|0^HL70072|BC1|BLUE CROSS|171 OBERLEIN^^ ISHPEMING^M149849^""^||(900)485-5344|90||||||50 OK|&lt;</a:t>
            </a:r>
            <a:r>
              <a:rPr lang="en-US" sz="1800" dirty="0" err="1"/>
              <a:t>cr</a:t>
            </a:r>
            <a:r>
              <a:rPr lang="en-US" sz="1800" dirty="0"/>
              <a:t>&gt;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9D8BE5-9B19-4E5E-86B1-8C1F1E3F1D5A}" type="slidenum">
              <a:rPr lang="en-US" altLang="en-US" smtClean="0"/>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V2.n XML-Based</a:t>
            </a:r>
          </a:p>
        </p:txBody>
      </p:sp>
      <p:sp>
        <p:nvSpPr>
          <p:cNvPr id="36871" name="Rectangle 8" descr="This slide shows the use of the XML delimiter.  The  tags identify identify the segment and position in the v2.n segment.   Source: W. Ed Hammond, PhD"/>
          <p:cNvSpPr>
            <a:spLocks noChangeArrowheads="1"/>
          </p:cNvSpPr>
          <p:nvPr/>
        </p:nvSpPr>
        <p:spPr bwMode="auto">
          <a:xfrm>
            <a:off x="2438400" y="1375251"/>
            <a:ext cx="4267200" cy="493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US" altLang="en-US" sz="1200" dirty="0" err="1">
                <a:solidFill>
                  <a:srgbClr val="000000"/>
                </a:solidFill>
              </a:rPr>
              <a:t>xmlns</a:t>
            </a:r>
            <a:r>
              <a:rPr lang="en-US" altLang="en-US" sz="1200" dirty="0">
                <a:solidFill>
                  <a:srgbClr val="000000"/>
                </a:solidFill>
              </a:rPr>
              <a:t>="urn:hl7-org:v2xml"</a:t>
            </a:r>
          </a:p>
          <a:p>
            <a:pPr eaLnBrk="1" hangingPunct="1">
              <a:spcBef>
                <a:spcPct val="20000"/>
              </a:spcBef>
            </a:pPr>
            <a:r>
              <a:rPr lang="en-US" altLang="en-US" sz="1200" dirty="0" err="1">
                <a:solidFill>
                  <a:srgbClr val="000000"/>
                </a:solidFill>
              </a:rPr>
              <a:t>xmlns:xsi</a:t>
            </a:r>
            <a:r>
              <a:rPr lang="en-US" altLang="en-US" sz="1200" dirty="0">
                <a:solidFill>
                  <a:srgbClr val="000000"/>
                </a:solidFill>
              </a:rPr>
              <a:t>="http://www.w3.org/2001/XMLSchema-instance"</a:t>
            </a:r>
          </a:p>
          <a:p>
            <a:pPr eaLnBrk="1" hangingPunct="1">
              <a:spcBef>
                <a:spcPct val="20000"/>
              </a:spcBef>
            </a:pPr>
            <a:r>
              <a:rPr lang="en-US" altLang="en-US" sz="1200" dirty="0" err="1">
                <a:solidFill>
                  <a:srgbClr val="000000"/>
                </a:solidFill>
              </a:rPr>
              <a:t>xsi:schemaLocation</a:t>
            </a:r>
            <a:r>
              <a:rPr lang="en-US" altLang="en-US" sz="1200" dirty="0">
                <a:solidFill>
                  <a:srgbClr val="000000"/>
                </a:solidFill>
              </a:rPr>
              <a:t>="urn:hl7-org:v2xml ADT_A01.xsd"&gt;</a:t>
            </a:r>
          </a:p>
          <a:p>
            <a:pPr eaLnBrk="1" hangingPunct="1">
              <a:spcBef>
                <a:spcPct val="20000"/>
              </a:spcBef>
            </a:pPr>
            <a:r>
              <a:rPr lang="en-US" altLang="en-US" sz="1200" dirty="0">
                <a:solidFill>
                  <a:srgbClr val="000000"/>
                </a:solidFill>
              </a:rPr>
              <a:t>&lt;MSH&gt;</a:t>
            </a:r>
          </a:p>
          <a:p>
            <a:pPr eaLnBrk="1" hangingPunct="1">
              <a:spcBef>
                <a:spcPct val="20000"/>
              </a:spcBef>
            </a:pPr>
            <a:r>
              <a:rPr lang="en-US" altLang="en-US" sz="1200" dirty="0">
                <a:solidFill>
                  <a:srgbClr val="000000"/>
                </a:solidFill>
              </a:rPr>
              <a:t>        &lt;MSH.1&gt;|&lt;/MSH.1&gt;</a:t>
            </a:r>
          </a:p>
          <a:p>
            <a:pPr eaLnBrk="1" hangingPunct="1">
              <a:spcBef>
                <a:spcPct val="20000"/>
              </a:spcBef>
            </a:pPr>
            <a:r>
              <a:rPr lang="en-US" altLang="en-US" sz="1200" dirty="0">
                <a:solidFill>
                  <a:srgbClr val="000000"/>
                </a:solidFill>
              </a:rPr>
              <a:t>        &lt;MSH.2&gt;^~\&amp;amp;&lt;/MSH.2&gt;</a:t>
            </a:r>
          </a:p>
          <a:p>
            <a:pPr eaLnBrk="1" hangingPunct="1">
              <a:spcBef>
                <a:spcPct val="20000"/>
              </a:spcBef>
            </a:pPr>
            <a:r>
              <a:rPr lang="en-US" altLang="en-US" sz="1200" dirty="0">
                <a:solidFill>
                  <a:srgbClr val="000000"/>
                </a:solidFill>
              </a:rPr>
              <a:t>       &lt;MSH.3&gt;</a:t>
            </a:r>
          </a:p>
          <a:p>
            <a:pPr eaLnBrk="1" hangingPunct="1">
              <a:spcBef>
                <a:spcPct val="20000"/>
              </a:spcBef>
            </a:pPr>
            <a:r>
              <a:rPr lang="en-US" altLang="en-US" sz="1200" dirty="0">
                <a:solidFill>
                  <a:srgbClr val="000000"/>
                </a:solidFill>
              </a:rPr>
              <a:t>                &lt;HD.1&gt;REGADT&lt;/HD.1&gt;</a:t>
            </a:r>
          </a:p>
          <a:p>
            <a:pPr eaLnBrk="1" hangingPunct="1">
              <a:spcBef>
                <a:spcPct val="20000"/>
              </a:spcBef>
            </a:pPr>
            <a:r>
              <a:rPr lang="en-US" altLang="en-US" sz="1200" dirty="0">
                <a:solidFill>
                  <a:srgbClr val="000000"/>
                </a:solidFill>
              </a:rPr>
              <a:t>       &lt;/MSH.3&gt;</a:t>
            </a:r>
          </a:p>
          <a:p>
            <a:pPr eaLnBrk="1" hangingPunct="1">
              <a:spcBef>
                <a:spcPct val="20000"/>
              </a:spcBef>
            </a:pPr>
            <a:r>
              <a:rPr lang="en-US" altLang="en-US" sz="1200" dirty="0">
                <a:solidFill>
                  <a:srgbClr val="000000"/>
                </a:solidFill>
              </a:rPr>
              <a:t>       &lt;MSH.4&gt;</a:t>
            </a:r>
          </a:p>
          <a:p>
            <a:pPr eaLnBrk="1" hangingPunct="1">
              <a:spcBef>
                <a:spcPct val="20000"/>
              </a:spcBef>
            </a:pPr>
            <a:r>
              <a:rPr lang="en-US" altLang="en-US" sz="1200" dirty="0">
                <a:solidFill>
                  <a:srgbClr val="000000"/>
                </a:solidFill>
              </a:rPr>
              <a:t>                &lt;HD.1&gt;MCM&lt;/HD.1&gt;</a:t>
            </a:r>
          </a:p>
          <a:p>
            <a:pPr eaLnBrk="1" hangingPunct="1">
              <a:spcBef>
                <a:spcPct val="20000"/>
              </a:spcBef>
            </a:pPr>
            <a:r>
              <a:rPr lang="en-US" altLang="en-US" sz="1200" dirty="0">
                <a:solidFill>
                  <a:srgbClr val="000000"/>
                </a:solidFill>
              </a:rPr>
              <a:t>       &lt;/MSH.4&gt;</a:t>
            </a:r>
          </a:p>
          <a:p>
            <a:pPr eaLnBrk="1" hangingPunct="1">
              <a:spcBef>
                <a:spcPct val="20000"/>
              </a:spcBef>
            </a:pPr>
            <a:r>
              <a:rPr lang="en-US" altLang="en-US" sz="1200" dirty="0">
                <a:solidFill>
                  <a:srgbClr val="000000"/>
                </a:solidFill>
              </a:rPr>
              <a:t>&lt;MSH.7&gt;</a:t>
            </a:r>
          </a:p>
          <a:p>
            <a:pPr eaLnBrk="1" hangingPunct="1">
              <a:spcBef>
                <a:spcPct val="20000"/>
              </a:spcBef>
            </a:pPr>
            <a:r>
              <a:rPr lang="en-US" altLang="en-US" sz="1200" dirty="0">
                <a:solidFill>
                  <a:srgbClr val="000000"/>
                </a:solidFill>
              </a:rPr>
              <a:t>                &lt;TS.1&gt;201010191501&lt;/TS.1&gt;</a:t>
            </a:r>
          </a:p>
          <a:p>
            <a:pPr eaLnBrk="1" hangingPunct="1">
              <a:spcBef>
                <a:spcPct val="20000"/>
              </a:spcBef>
            </a:pPr>
            <a:r>
              <a:rPr lang="en-US" altLang="en-US" sz="1200" dirty="0">
                <a:solidFill>
                  <a:srgbClr val="000000"/>
                </a:solidFill>
              </a:rPr>
              <a:t>     &lt;/MSH.7&gt;</a:t>
            </a:r>
          </a:p>
          <a:p>
            <a:pPr eaLnBrk="1" hangingPunct="1">
              <a:spcBef>
                <a:spcPct val="20000"/>
              </a:spcBef>
            </a:pPr>
            <a:r>
              <a:rPr lang="en-US" altLang="en-US" sz="1200" dirty="0">
                <a:solidFill>
                  <a:srgbClr val="000000"/>
                </a:solidFill>
              </a:rPr>
              <a:t>     &lt;MSH.9&gt;</a:t>
            </a:r>
          </a:p>
          <a:p>
            <a:pPr eaLnBrk="1" hangingPunct="1">
              <a:spcBef>
                <a:spcPct val="20000"/>
              </a:spcBef>
            </a:pPr>
            <a:r>
              <a:rPr lang="en-US" altLang="en-US" sz="1200" dirty="0">
                <a:solidFill>
                  <a:srgbClr val="000000"/>
                </a:solidFill>
              </a:rPr>
              <a:t>                &lt;CM_MSG.1&gt;ADT&lt;/CM_MSG.1&gt;</a:t>
            </a:r>
          </a:p>
          <a:p>
            <a:pPr eaLnBrk="1" hangingPunct="1">
              <a:spcBef>
                <a:spcPct val="20000"/>
              </a:spcBef>
            </a:pPr>
            <a:r>
              <a:rPr lang="en-US" altLang="en-US" sz="1200" dirty="0">
                <a:solidFill>
                  <a:srgbClr val="000000"/>
                </a:solidFill>
              </a:rPr>
              <a:t>                &lt;CM_MSG.2&gt;A04&lt;/CM_MSG.2&gt;</a:t>
            </a:r>
          </a:p>
          <a:p>
            <a:pPr eaLnBrk="1" hangingPunct="1">
              <a:spcBef>
                <a:spcPct val="20000"/>
              </a:spcBef>
            </a:pPr>
            <a:r>
              <a:rPr lang="en-US" altLang="en-US" sz="1200" dirty="0">
                <a:solidFill>
                  <a:srgbClr val="000000"/>
                </a:solidFill>
              </a:rPr>
              <a:t>                &lt;CM_MSG.3&gt;ADT_A01&lt;/CM_MSG.3&gt;</a:t>
            </a:r>
          </a:p>
          <a:p>
            <a:pPr eaLnBrk="1" hangingPunct="1">
              <a:spcBef>
                <a:spcPct val="20000"/>
              </a:spcBef>
            </a:pPr>
            <a:r>
              <a:rPr lang="en-US" altLang="en-US" sz="1200" dirty="0">
                <a:solidFill>
                  <a:srgbClr val="000000"/>
                </a:solidFill>
              </a:rPr>
              <a:t>     &lt;/MSH.9&gt;</a:t>
            </a:r>
          </a:p>
          <a:p>
            <a:pPr eaLnBrk="1" hangingPunct="1">
              <a:spcBef>
                <a:spcPct val="20000"/>
              </a:spcBef>
            </a:pPr>
            <a:r>
              <a:rPr lang="en-US" altLang="en-US" sz="1200" dirty="0">
                <a:solidFill>
                  <a:srgbClr val="000000"/>
                </a:solidFill>
              </a:rPr>
              <a:t>     </a:t>
            </a:r>
          </a:p>
          <a:p>
            <a:pPr eaLnBrk="1" hangingPunct="1">
              <a:spcBef>
                <a:spcPct val="20000"/>
              </a:spcBef>
            </a:pPr>
            <a:r>
              <a:rPr lang="en-US" altLang="en-US" sz="1200" dirty="0">
                <a:solidFill>
                  <a:srgbClr val="000000"/>
                </a:solidFill>
              </a:rPr>
              <a:t>&lt;/MSH&gt;</a:t>
            </a:r>
          </a:p>
        </p:txBody>
      </p:sp>
      <p:sp>
        <p:nvSpPr>
          <p:cNvPr id="36867" name="Text Placeholder 7"/>
          <p:cNvSpPr>
            <a:spLocks noGrp="1"/>
          </p:cNvSpPr>
          <p:nvPr>
            <p:ph type="body" sz="quarter" idx="32"/>
          </p:nvPr>
        </p:nvSpPr>
        <p:spPr/>
        <p:txBody>
          <a:bodyPr/>
          <a:lstStyle/>
          <a:p>
            <a:r>
              <a:rPr lang="en-US" altLang="en-US"/>
              <a:t>Source:  W. Ed Hammond, PhD</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A32EDC-0C53-4CDA-B456-0F219430D852}" type="slidenum">
              <a:rPr lang="en-US" altLang="en-US" smtClean="0"/>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a:t>v2 Functional Areas</a:t>
            </a:r>
          </a:p>
        </p:txBody>
      </p:sp>
      <p:sp>
        <p:nvSpPr>
          <p:cNvPr id="37891" name="Content Placeholder 6"/>
          <p:cNvSpPr>
            <a:spLocks noGrp="1"/>
          </p:cNvSpPr>
          <p:nvPr>
            <p:ph sz="quarter" idx="14"/>
          </p:nvPr>
        </p:nvSpPr>
        <p:spPr/>
        <p:txBody>
          <a:bodyPr numCol="2"/>
          <a:lstStyle/>
          <a:p>
            <a:r>
              <a:rPr lang="en-US" altLang="en-US" sz="2400" dirty="0"/>
              <a:t>ADT</a:t>
            </a:r>
          </a:p>
          <a:p>
            <a:r>
              <a:rPr lang="en-US" altLang="en-US" sz="2400" dirty="0"/>
              <a:t>Registration</a:t>
            </a:r>
          </a:p>
          <a:p>
            <a:r>
              <a:rPr lang="en-US" altLang="en-US" sz="2400" dirty="0"/>
              <a:t>Orders</a:t>
            </a:r>
          </a:p>
          <a:p>
            <a:r>
              <a:rPr lang="en-US" altLang="en-US" sz="2400" dirty="0"/>
              <a:t>Results</a:t>
            </a:r>
          </a:p>
          <a:p>
            <a:r>
              <a:rPr lang="en-US" altLang="en-US" sz="2400" dirty="0"/>
              <a:t>Patient financial</a:t>
            </a:r>
          </a:p>
          <a:p>
            <a:r>
              <a:rPr lang="en-US" altLang="en-US" sz="2400" dirty="0"/>
              <a:t>Query language</a:t>
            </a:r>
          </a:p>
          <a:p>
            <a:r>
              <a:rPr lang="en-US" altLang="en-US" sz="2400" dirty="0"/>
              <a:t>Immunization reporting</a:t>
            </a:r>
          </a:p>
          <a:p>
            <a:r>
              <a:rPr lang="en-US" altLang="en-US" sz="2400" dirty="0"/>
              <a:t>Clinical trials</a:t>
            </a:r>
          </a:p>
          <a:p>
            <a:r>
              <a:rPr lang="en-US" altLang="en-US" sz="2400" dirty="0"/>
              <a:t>Adverse drug reactions</a:t>
            </a:r>
          </a:p>
          <a:p>
            <a:pPr>
              <a:buFontTx/>
              <a:buChar char="•"/>
              <a:defRPr/>
            </a:pPr>
            <a:r>
              <a:rPr lang="en-US" sz="2400" kern="0" dirty="0"/>
              <a:t>Scheduling</a:t>
            </a:r>
          </a:p>
          <a:p>
            <a:pPr>
              <a:buFontTx/>
              <a:buChar char="•"/>
              <a:defRPr/>
            </a:pPr>
            <a:r>
              <a:rPr lang="en-US" sz="2400" kern="0" dirty="0"/>
              <a:t>Referrals</a:t>
            </a:r>
          </a:p>
          <a:p>
            <a:pPr>
              <a:buFontTx/>
              <a:buChar char="•"/>
              <a:defRPr/>
            </a:pPr>
            <a:r>
              <a:rPr lang="en-US" sz="2400" kern="0" dirty="0"/>
              <a:t>Medical records</a:t>
            </a:r>
          </a:p>
          <a:p>
            <a:pPr>
              <a:buFontTx/>
              <a:buChar char="•"/>
              <a:defRPr/>
            </a:pPr>
            <a:r>
              <a:rPr lang="en-US" sz="2400" kern="0" dirty="0"/>
              <a:t>Patient care</a:t>
            </a:r>
          </a:p>
          <a:p>
            <a:pPr>
              <a:buFontTx/>
              <a:buChar char="•"/>
              <a:defRPr/>
            </a:pPr>
            <a:r>
              <a:rPr lang="en-US" sz="2400" kern="0" dirty="0"/>
              <a:t>Problem lists and goals</a:t>
            </a:r>
          </a:p>
          <a:p>
            <a:pPr>
              <a:buFontTx/>
              <a:buChar char="•"/>
              <a:defRPr/>
            </a:pPr>
            <a:r>
              <a:rPr lang="en-US" sz="2400" kern="0" dirty="0"/>
              <a:t>Waveforms</a:t>
            </a:r>
          </a:p>
          <a:p>
            <a:pPr>
              <a:buFontTx/>
              <a:buChar char="•"/>
              <a:defRPr/>
            </a:pPr>
            <a:r>
              <a:rPr lang="en-US" sz="2400" kern="0" dirty="0"/>
              <a:t>Personnel management</a:t>
            </a:r>
          </a:p>
          <a:p>
            <a:pPr>
              <a:buFontTx/>
              <a:buChar char="•"/>
              <a:defRPr/>
            </a:pPr>
            <a:r>
              <a:rPr lang="en-US" sz="2400" kern="0" dirty="0"/>
              <a:t>Clinical lab automation transactions</a:t>
            </a:r>
          </a:p>
          <a:p>
            <a:pPr>
              <a:buFontTx/>
              <a:buChar char="•"/>
              <a:defRPr/>
            </a:pPr>
            <a:r>
              <a:rPr lang="en-US" sz="2400" kern="0" dirty="0"/>
              <a:t>Master files</a:t>
            </a:r>
          </a:p>
          <a:p>
            <a:pPr marL="0" indent="0">
              <a:buNone/>
            </a:pPr>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6E0D62-5720-4169-8C63-F81D86063C49}" type="slidenum">
              <a:rPr lang="en-US" altLang="en-US" smtClean="0"/>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Health Data Interchange Standards</a:t>
            </a:r>
            <a:br>
              <a:rPr lang="en-US" altLang="en-US" smtClean="0"/>
            </a:br>
            <a:r>
              <a:rPr lang="en-US" altLang="en-US" smtClean="0"/>
              <a:t>Summary – Lecture a</a:t>
            </a:r>
            <a:endParaRPr lang="en-US" altLang="en-US"/>
          </a:p>
        </p:txBody>
      </p:sp>
      <p:sp>
        <p:nvSpPr>
          <p:cNvPr id="38916" name="Text Placeholder 3"/>
          <p:cNvSpPr>
            <a:spLocks noGrp="1"/>
          </p:cNvSpPr>
          <p:nvPr>
            <p:ph type="body" sz="quarter" idx="11"/>
          </p:nvPr>
        </p:nvSpPr>
        <p:spPr/>
        <p:txBody>
          <a:bodyPr/>
          <a:lstStyle/>
          <a:p>
            <a:r>
              <a:rPr lang="en-US" altLang="en-US" sz="2800" dirty="0" smtClean="0"/>
              <a:t>Data exchange standard, HL7 v2.n</a:t>
            </a:r>
          </a:p>
          <a:p>
            <a:r>
              <a:rPr lang="en-US" altLang="en-US" sz="2800" dirty="0" smtClean="0"/>
              <a:t>It is based on an implicit model, and therefore is not, in itself, interoperable.</a:t>
            </a:r>
          </a:p>
          <a:p>
            <a:r>
              <a:rPr lang="en-US" altLang="en-US" sz="2800" dirty="0" smtClean="0"/>
              <a:t>Most used in US because of its simplicity, ease of use, and flexibility</a:t>
            </a:r>
          </a:p>
          <a:p>
            <a:r>
              <a:rPr lang="en-US" altLang="en-US" sz="2800" dirty="0" smtClean="0"/>
              <a:t>This standard works very well in an enclosed environment (sender and receiver known and use business agreements)</a:t>
            </a:r>
          </a:p>
          <a:p>
            <a:r>
              <a:rPr lang="en-US" altLang="en-US" sz="2800" dirty="0" smtClean="0"/>
              <a:t>Requires cooperation and agreement between vendors</a:t>
            </a:r>
            <a:endParaRPr lang="en-US" altLang="en-US" sz="2800"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6267D7-7AE1-45C9-A17F-C20899E43FBD}" type="slidenum">
              <a:rPr lang="en-US" altLang="en-US" smtClean="0"/>
              <a:pPr/>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a:t>Health Data Interchange Standards</a:t>
            </a:r>
            <a:br>
              <a:rPr lang="en-US" altLang="en-US"/>
            </a:br>
            <a:r>
              <a:rPr lang="en-US" altLang="en-US"/>
              <a:t>References – Lecture a</a:t>
            </a:r>
          </a:p>
        </p:txBody>
      </p:sp>
      <p:sp>
        <p:nvSpPr>
          <p:cNvPr id="39942" name="Text Placeholder 1"/>
          <p:cNvSpPr>
            <a:spLocks noGrp="1"/>
          </p:cNvSpPr>
          <p:nvPr>
            <p:ph type="body" sz="quarter" idx="16"/>
          </p:nvPr>
        </p:nvSpPr>
        <p:spPr/>
        <p:txBody>
          <a:bodyPr/>
          <a:lstStyle/>
          <a:p>
            <a:r>
              <a:rPr lang="en-US" dirty="0"/>
              <a:t>References</a:t>
            </a:r>
          </a:p>
          <a:p>
            <a:r>
              <a:rPr lang="en-US" b="0" dirty="0"/>
              <a:t>Acknowledgement:  Material used in this lecture comes from the following  source</a:t>
            </a:r>
          </a:p>
          <a:p>
            <a:r>
              <a:rPr lang="en-US" b="0" dirty="0"/>
              <a:t>Introduction to HL7 Standards. (</a:t>
            </a:r>
            <a:r>
              <a:rPr lang="en-US" b="0" dirty="0" err="1"/>
              <a:t>n.d.</a:t>
            </a:r>
            <a:r>
              <a:rPr lang="en-US" b="0" dirty="0"/>
              <a:t>). Retrieved January 18, 2012, from Health Level Seven International website: http://www.hl7.org/implement/standards/index.cfm</a:t>
            </a:r>
          </a:p>
        </p:txBody>
      </p:sp>
      <p:sp>
        <p:nvSpPr>
          <p:cNvPr id="39940" name="Text Placeholder 2"/>
          <p:cNvSpPr>
            <a:spLocks noGrp="1"/>
          </p:cNvSpPr>
          <p:nvPr>
            <p:ph type="body" sz="quarter" idx="20"/>
          </p:nvPr>
        </p:nvSpPr>
        <p:spPr>
          <a:xfrm>
            <a:off x="457200" y="2667000"/>
            <a:ext cx="8229600" cy="1905000"/>
          </a:xfrm>
        </p:spPr>
        <p:txBody>
          <a:bodyPr/>
          <a:lstStyle/>
          <a:p>
            <a:r>
              <a:rPr lang="en-US" altLang="en-US" dirty="0"/>
              <a:t>Images</a:t>
            </a:r>
          </a:p>
          <a:p>
            <a:r>
              <a:rPr lang="en-US" altLang="en-US" b="0" dirty="0"/>
              <a:t>Slide </a:t>
            </a:r>
            <a:r>
              <a:rPr lang="en-US" altLang="en-US" b="0" dirty="0" smtClean="0"/>
              <a:t>11:  </a:t>
            </a:r>
            <a:r>
              <a:rPr lang="en-US" altLang="en-US" b="0" dirty="0"/>
              <a:t>Source:  W. Ed Hammond, PhD</a:t>
            </a:r>
          </a:p>
          <a:p>
            <a:r>
              <a:rPr lang="en-US" altLang="en-US" b="0" dirty="0"/>
              <a:t>Slide </a:t>
            </a:r>
            <a:r>
              <a:rPr lang="en-US" altLang="en-US" b="0" dirty="0" smtClean="0"/>
              <a:t>13:  </a:t>
            </a:r>
            <a:r>
              <a:rPr lang="en-US" altLang="en-US" b="0" dirty="0"/>
              <a:t>Source:  W. Ed Hammond, PhD</a:t>
            </a:r>
          </a:p>
          <a:p>
            <a:r>
              <a:rPr lang="en-US" altLang="en-US" b="0" dirty="0"/>
              <a:t>Slide </a:t>
            </a:r>
            <a:r>
              <a:rPr lang="en-US" altLang="en-US" b="0" dirty="0" smtClean="0"/>
              <a:t>14:  </a:t>
            </a:r>
            <a:r>
              <a:rPr lang="en-US" altLang="en-US" b="0" dirty="0"/>
              <a:t>Source:  W. Ed Hammond, PhD</a:t>
            </a:r>
          </a:p>
          <a:p>
            <a:r>
              <a:rPr lang="en-US" altLang="en-US" b="0" dirty="0"/>
              <a:t>Slide </a:t>
            </a:r>
            <a:r>
              <a:rPr lang="en-US" altLang="en-US" b="0" dirty="0" smtClean="0"/>
              <a:t>15:  </a:t>
            </a:r>
            <a:r>
              <a:rPr lang="en-US" altLang="en-US" b="0" dirty="0"/>
              <a:t>Source:  W. Ed Hammond, PhD</a:t>
            </a:r>
          </a:p>
          <a:p>
            <a:r>
              <a:rPr lang="en-US" altLang="en-US" b="0" dirty="0"/>
              <a:t>Slide </a:t>
            </a:r>
            <a:r>
              <a:rPr lang="en-US" altLang="en-US" b="0" dirty="0" smtClean="0"/>
              <a:t>16:  </a:t>
            </a:r>
            <a:r>
              <a:rPr lang="en-US" altLang="en-US" b="0" dirty="0"/>
              <a:t>Source:  W. Ed Hammond, PhD</a:t>
            </a:r>
          </a:p>
          <a:p>
            <a:r>
              <a:rPr lang="en-US" altLang="en-US" b="0" dirty="0"/>
              <a:t>Slide </a:t>
            </a:r>
            <a:r>
              <a:rPr lang="en-US" altLang="en-US" b="0" dirty="0" smtClean="0"/>
              <a:t>17:  </a:t>
            </a:r>
            <a:r>
              <a:rPr lang="en-US" altLang="en-US" b="0" dirty="0"/>
              <a:t>Source:  W. Ed Hammond, PhD</a:t>
            </a:r>
          </a:p>
          <a:p>
            <a:r>
              <a:rPr lang="en-US" altLang="en-US" b="0" dirty="0"/>
              <a:t>Slide </a:t>
            </a:r>
            <a:r>
              <a:rPr lang="en-US" altLang="en-US" b="0" dirty="0" smtClean="0"/>
              <a:t>17:  </a:t>
            </a:r>
            <a:r>
              <a:rPr lang="en-US" altLang="en-US" b="0" dirty="0"/>
              <a:t>Source:  W. Ed Hammond, PhD</a:t>
            </a:r>
          </a:p>
          <a:p>
            <a:r>
              <a:rPr lang="en-US" altLang="en-US" b="0" dirty="0"/>
              <a:t>Slide </a:t>
            </a:r>
            <a:r>
              <a:rPr lang="en-US" altLang="en-US" b="0" dirty="0" smtClean="0"/>
              <a:t>18:  </a:t>
            </a:r>
            <a:r>
              <a:rPr lang="en-US" altLang="en-US" b="0" dirty="0"/>
              <a:t>Source:  W. Ed Hammond, PhD</a:t>
            </a:r>
          </a:p>
          <a:p>
            <a:r>
              <a:rPr lang="en-US" altLang="en-US" b="0" dirty="0"/>
              <a:t>Slide </a:t>
            </a:r>
            <a:r>
              <a:rPr lang="en-US" altLang="en-US" b="0" dirty="0" smtClean="0"/>
              <a:t>19:  </a:t>
            </a:r>
            <a:r>
              <a:rPr lang="en-US" altLang="en-US" b="0" dirty="0"/>
              <a:t>Source:  W. Ed Hammond, PhD</a:t>
            </a:r>
          </a:p>
          <a:p>
            <a:r>
              <a:rPr lang="en-US" altLang="en-US" b="0" dirty="0"/>
              <a:t>Slide </a:t>
            </a:r>
            <a:r>
              <a:rPr lang="en-US" altLang="en-US" b="0" dirty="0" smtClean="0"/>
              <a:t>20:  </a:t>
            </a:r>
            <a:r>
              <a:rPr lang="en-US" altLang="en-US" b="0" dirty="0"/>
              <a:t>Source:  W. Ed Hammond, PhD</a:t>
            </a:r>
          </a:p>
          <a:p>
            <a:r>
              <a:rPr lang="en-US" altLang="en-US" b="0" dirty="0"/>
              <a:t>Slide </a:t>
            </a:r>
            <a:r>
              <a:rPr lang="en-US" altLang="en-US" b="0" dirty="0" smtClean="0"/>
              <a:t>21:  </a:t>
            </a:r>
            <a:r>
              <a:rPr lang="en-US" altLang="en-US" b="0" dirty="0"/>
              <a:t>Source:  W. Ed Hammond, PhD</a:t>
            </a:r>
          </a:p>
          <a:p>
            <a:r>
              <a:rPr lang="en-US" altLang="en-US" b="0" dirty="0"/>
              <a:t>Slide 24:  Source:  W. Ed Hammond, </a:t>
            </a:r>
            <a:r>
              <a:rPr lang="en-US" altLang="en-US" b="0" dirty="0" smtClean="0"/>
              <a:t>PhD</a:t>
            </a:r>
            <a:endParaRPr lang="en-US" altLang="en-US" dirty="0"/>
          </a:p>
          <a:p>
            <a:endParaRPr lang="en-US" altLang="en-US" dirty="0"/>
          </a:p>
          <a:p>
            <a:endParaRPr lang="en-US" altLang="en-US" dirty="0"/>
          </a:p>
          <a:p>
            <a:endParaRPr lang="en-US" altLang="en-US" dirty="0"/>
          </a:p>
          <a:p>
            <a:endParaRPr lang="en-US" altLang="en-US" dirty="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2EDD645-0058-4276-BE02-EFCD36467C12}" type="slidenum">
              <a:rPr lang="en-US" altLang="en-US" smtClean="0"/>
              <a:pPr/>
              <a:t>27</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Health Data Interchange Standards</a:t>
            </a:r>
            <a:br>
              <a:rPr lang="en-US" dirty="0"/>
            </a:br>
            <a:r>
              <a:rPr lang="en-US" dirty="0"/>
              <a:t>Lecture a</a:t>
            </a:r>
          </a:p>
        </p:txBody>
      </p:sp>
      <p:sp>
        <p:nvSpPr>
          <p:cNvPr id="8" name="Content Placeholder 7"/>
          <p:cNvSpPr>
            <a:spLocks noGrp="1"/>
          </p:cNvSpPr>
          <p:nvPr>
            <p:ph sz="quarter" idx="14"/>
          </p:nvPr>
        </p:nvSpPr>
        <p:spPr/>
        <p:txBody>
          <a:bodyPr/>
          <a:lstStyle/>
          <a:p>
            <a:r>
              <a:rPr lang="en-US" dirty="0"/>
              <a:t>This material was 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28</a:t>
            </a:fld>
            <a:endParaRPr lang="en-US" altLang="en-US"/>
          </a:p>
        </p:txBody>
      </p:sp>
    </p:spTree>
    <p:custDataLst>
      <p:tags r:id="rId1"/>
    </p:custDataLst>
    <p:extLst>
      <p:ext uri="{BB962C8B-B14F-4D97-AF65-F5344CB8AC3E}">
        <p14:creationId xmlns:p14="http://schemas.microsoft.com/office/powerpoint/2010/main" val="3600231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t>Why Use Data Interchange Standards?</a:t>
            </a:r>
            <a:endParaRPr lang="en-US" dirty="0"/>
          </a:p>
        </p:txBody>
      </p:sp>
      <p:sp>
        <p:nvSpPr>
          <p:cNvPr id="15366" name="Content Placeholder 5"/>
          <p:cNvSpPr>
            <a:spLocks noGrp="1"/>
          </p:cNvSpPr>
          <p:nvPr>
            <p:ph sz="quarter" idx="14"/>
          </p:nvPr>
        </p:nvSpPr>
        <p:spPr/>
        <p:txBody>
          <a:bodyPr/>
          <a:lstStyle/>
          <a:p>
            <a:r>
              <a:rPr lang="en-US" altLang="en-US" dirty="0"/>
              <a:t>Concept of patient-centric EHR requires aggregation of data from across all sites of care</a:t>
            </a:r>
          </a:p>
          <a:p>
            <a:r>
              <a:rPr lang="en-US" altLang="en-US" dirty="0"/>
              <a:t>Secondary use of data likely requires the movement of data</a:t>
            </a:r>
          </a:p>
          <a:p>
            <a:r>
              <a:rPr lang="en-US" altLang="en-US" dirty="0"/>
              <a:t>When sender and receiver are not known in advance of data exchange, standard is mandatory</a:t>
            </a:r>
          </a:p>
          <a:p>
            <a:endParaRPr lang="en-US" alt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79D621-E674-4423-88F4-7D8600467BBD}" type="slidenum">
              <a:rPr lang="en-US" altLang="en-US" smtClean="0"/>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Core Requirements for Data Exchange</a:t>
            </a:r>
          </a:p>
        </p:txBody>
      </p:sp>
      <p:sp>
        <p:nvSpPr>
          <p:cNvPr id="16387" name="Content Placeholder 2"/>
          <p:cNvSpPr>
            <a:spLocks noGrp="1"/>
          </p:cNvSpPr>
          <p:nvPr>
            <p:ph sz="quarter" idx="14"/>
          </p:nvPr>
        </p:nvSpPr>
        <p:spPr/>
        <p:txBody>
          <a:bodyPr/>
          <a:lstStyle/>
          <a:p>
            <a:r>
              <a:rPr lang="en-US" altLang="en-US" sz="2400" dirty="0"/>
              <a:t>Nouns: </a:t>
            </a:r>
          </a:p>
          <a:p>
            <a:pPr lvl="1"/>
            <a:r>
              <a:rPr lang="en-US" altLang="en-US" sz="2000" dirty="0"/>
              <a:t>Items we wish to communicate</a:t>
            </a:r>
          </a:p>
          <a:p>
            <a:pPr lvl="1"/>
            <a:r>
              <a:rPr lang="en-US" altLang="en-US" sz="2000" dirty="0"/>
              <a:t>Typically physical things (persons, places) and actions</a:t>
            </a:r>
          </a:p>
          <a:p>
            <a:r>
              <a:rPr lang="en-US" altLang="en-US" sz="2400" dirty="0"/>
              <a:t>Phrases: </a:t>
            </a:r>
          </a:p>
          <a:p>
            <a:pPr lvl="1"/>
            <a:r>
              <a:rPr lang="en-US" altLang="en-US" sz="2000" dirty="0"/>
              <a:t>Essential bindings between nouns</a:t>
            </a:r>
          </a:p>
          <a:p>
            <a:pPr lvl="1"/>
            <a:r>
              <a:rPr lang="en-US" altLang="en-US" sz="2000" dirty="0"/>
              <a:t>An action happens to a person</a:t>
            </a:r>
          </a:p>
          <a:p>
            <a:pPr lvl="1"/>
            <a:r>
              <a:rPr lang="en-US" altLang="en-US" sz="2000" dirty="0"/>
              <a:t>One action causes another</a:t>
            </a:r>
          </a:p>
          <a:p>
            <a:pPr lvl="1"/>
            <a:r>
              <a:rPr lang="en-US" altLang="en-US" sz="2000" dirty="0"/>
              <a:t>A person performs an action</a:t>
            </a:r>
          </a:p>
          <a:p>
            <a:r>
              <a:rPr lang="en-US" altLang="en-US" sz="2400" dirty="0"/>
              <a:t>Vocabulary &amp; model: </a:t>
            </a:r>
          </a:p>
          <a:p>
            <a:pPr lvl="1"/>
            <a:r>
              <a:rPr lang="en-US" altLang="en-US" sz="2000" dirty="0"/>
              <a:t>Common definitions</a:t>
            </a:r>
          </a:p>
          <a:p>
            <a:pPr lvl="1"/>
            <a:r>
              <a:rPr lang="en-US" altLang="en-US" sz="2000" dirty="0"/>
              <a:t>Assume common perspective</a:t>
            </a:r>
          </a:p>
          <a:p>
            <a:pPr lvl="1"/>
            <a:r>
              <a:rPr lang="en-US" altLang="en-US" sz="2000" dirty="0"/>
              <a:t>Prescribe the nouns and phrases we can use</a:t>
            </a:r>
            <a:endParaRPr lang="en-US" altLang="en-US" sz="24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B82085-9ED9-4963-9DA8-ACB1B5564975}"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Choices for Data Interchange</a:t>
            </a:r>
          </a:p>
        </p:txBody>
      </p:sp>
      <p:sp>
        <p:nvSpPr>
          <p:cNvPr id="17414" name="Content Placeholder 5"/>
          <p:cNvSpPr>
            <a:spLocks noGrp="1"/>
          </p:cNvSpPr>
          <p:nvPr>
            <p:ph sz="quarter" idx="14"/>
          </p:nvPr>
        </p:nvSpPr>
        <p:spPr/>
        <p:txBody>
          <a:bodyPr/>
          <a:lstStyle/>
          <a:p>
            <a:r>
              <a:rPr lang="en-US" altLang="en-US"/>
              <a:t>HL7 v2.n and v3 messaging standards for clinical data</a:t>
            </a:r>
          </a:p>
          <a:p>
            <a:r>
              <a:rPr lang="en-US" altLang="en-US"/>
              <a:t>Document standards</a:t>
            </a:r>
          </a:p>
          <a:p>
            <a:pPr lvl="1"/>
            <a:r>
              <a:rPr lang="en-US" altLang="en-US"/>
              <a:t>HL7 Clinical Document Architecture</a:t>
            </a:r>
          </a:p>
          <a:p>
            <a:pPr lvl="1"/>
            <a:r>
              <a:rPr lang="en-US" altLang="en-US"/>
              <a:t>HL7 Continuity of Care Document</a:t>
            </a:r>
          </a:p>
          <a:p>
            <a:pPr lvl="1"/>
            <a:r>
              <a:rPr lang="en-US" altLang="en-US"/>
              <a:t>ASTM Continuity of Care Record</a:t>
            </a:r>
          </a:p>
          <a:p>
            <a:r>
              <a:rPr lang="en-US" altLang="en-US"/>
              <a:t>DICOM for images and other media</a:t>
            </a:r>
          </a:p>
          <a:p>
            <a:r>
              <a:rPr lang="en-US" altLang="en-US"/>
              <a:t>Claims standards</a:t>
            </a:r>
          </a:p>
          <a:p>
            <a:r>
              <a:rPr lang="en-US" altLang="en-US"/>
              <a:t>Prescription standards</a:t>
            </a:r>
          </a:p>
          <a:p>
            <a:endParaRPr lang="en-US" alt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C8C9CB-E820-4B37-A0F4-2EF3D559B94B}"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HL7 v2.n Messaging Standard</a:t>
            </a:r>
          </a:p>
        </p:txBody>
      </p:sp>
      <p:sp>
        <p:nvSpPr>
          <p:cNvPr id="18438" name="Content Placeholder 5"/>
          <p:cNvSpPr>
            <a:spLocks noGrp="1"/>
          </p:cNvSpPr>
          <p:nvPr>
            <p:ph sz="quarter" idx="14"/>
          </p:nvPr>
        </p:nvSpPr>
        <p:spPr/>
        <p:txBody>
          <a:bodyPr/>
          <a:lstStyle/>
          <a:p>
            <a:r>
              <a:rPr lang="en-US" altLang="en-US" sz="2800" dirty="0"/>
              <a:t>Easy to use and understand</a:t>
            </a:r>
          </a:p>
          <a:p>
            <a:r>
              <a:rPr lang="en-US" altLang="en-US" sz="2800" dirty="0"/>
              <a:t>Based on an implicit information model</a:t>
            </a:r>
          </a:p>
          <a:p>
            <a:r>
              <a:rPr lang="en-US" altLang="en-US" sz="2800" dirty="0"/>
              <a:t>Focused initially on needs of HIS</a:t>
            </a:r>
          </a:p>
          <a:p>
            <a:pPr lvl="1"/>
            <a:r>
              <a:rPr lang="en-US" altLang="en-US" sz="2400" dirty="0"/>
              <a:t>Later versions expanded horizontally into other areas</a:t>
            </a:r>
          </a:p>
          <a:p>
            <a:pPr lvl="1"/>
            <a:r>
              <a:rPr lang="en-US" altLang="en-US" sz="2400" dirty="0"/>
              <a:t>Including ambulatory care</a:t>
            </a:r>
          </a:p>
          <a:p>
            <a:r>
              <a:rPr lang="en-US" altLang="en-US" sz="2800" dirty="0"/>
              <a:t>Most widely used data exchange standard </a:t>
            </a:r>
          </a:p>
          <a:p>
            <a:pPr lvl="1"/>
            <a:r>
              <a:rPr lang="en-US" altLang="en-US" sz="2400" dirty="0"/>
              <a:t>&gt;95% provider organizations</a:t>
            </a:r>
          </a:p>
          <a:p>
            <a:r>
              <a:rPr lang="en-US" altLang="en-US" sz="2800" dirty="0"/>
              <a:t>Saves money on cost of interfaces</a:t>
            </a:r>
          </a:p>
          <a:p>
            <a:r>
              <a:rPr lang="en-US" altLang="en-US" sz="2800" dirty="0"/>
              <a:t>Events not tightly coupled to profiles</a:t>
            </a:r>
          </a:p>
          <a:p>
            <a:r>
              <a:rPr lang="en-US" altLang="en-US" sz="2800" dirty="0"/>
              <a:t>Makes no formal attempt to define process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57F5CEF-E93D-4EFE-A02E-6E12AADAC606}"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HL7 v2.n Messaging </a:t>
            </a:r>
            <a:r>
              <a:rPr lang="en-US" altLang="en-US" dirty="0" smtClean="0"/>
              <a:t>Standard - 2</a:t>
            </a:r>
            <a:endParaRPr lang="en-US" altLang="en-US" dirty="0"/>
          </a:p>
        </p:txBody>
      </p:sp>
      <p:sp>
        <p:nvSpPr>
          <p:cNvPr id="19462" name="Content Placeholder 5"/>
          <p:cNvSpPr>
            <a:spLocks noGrp="1"/>
          </p:cNvSpPr>
          <p:nvPr>
            <p:ph sz="quarter" idx="14"/>
          </p:nvPr>
        </p:nvSpPr>
        <p:spPr/>
        <p:txBody>
          <a:bodyPr/>
          <a:lstStyle/>
          <a:p>
            <a:r>
              <a:rPr lang="en-US" altLang="en-US"/>
              <a:t>Works well within a single enterprise</a:t>
            </a:r>
          </a:p>
          <a:p>
            <a:pPr lvl="1"/>
            <a:r>
              <a:rPr lang="en-US" altLang="en-US"/>
              <a:t> Where both sender and receiver are tightly coupled</a:t>
            </a:r>
          </a:p>
          <a:p>
            <a:r>
              <a:rPr lang="en-US" altLang="en-US"/>
              <a:t>Does not work well when sender and receiver are not connected</a:t>
            </a:r>
          </a:p>
          <a:p>
            <a:r>
              <a:rPr lang="en-US" altLang="en-US"/>
              <a:t>Available with delimiter or with XML syntax</a:t>
            </a:r>
          </a:p>
          <a:p>
            <a:r>
              <a:rPr lang="en-US" altLang="en-US"/>
              <a:t>Messages initiated by trigger events</a:t>
            </a:r>
          </a:p>
          <a:p>
            <a:r>
              <a:rPr lang="en-US" altLang="en-US"/>
              <a:t>Clinical data sent as name-value pairs</a:t>
            </a:r>
          </a:p>
          <a:p>
            <a:endParaRPr lang="en-US" alt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53E349-6B84-42F5-9368-E0073AA93A41}"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a:t>HL7 v2.n Messaging </a:t>
            </a:r>
            <a:r>
              <a:rPr lang="en-US" altLang="en-US" dirty="0" smtClean="0"/>
              <a:t>Standard - 3</a:t>
            </a:r>
            <a:endParaRPr lang="en-US" altLang="en-US" dirty="0"/>
          </a:p>
        </p:txBody>
      </p:sp>
      <p:sp>
        <p:nvSpPr>
          <p:cNvPr id="20486" name="Content Placeholder 5"/>
          <p:cNvSpPr>
            <a:spLocks noGrp="1"/>
          </p:cNvSpPr>
          <p:nvPr>
            <p:ph sz="quarter" idx="14"/>
          </p:nvPr>
        </p:nvSpPr>
        <p:spPr/>
        <p:txBody>
          <a:bodyPr/>
          <a:lstStyle/>
          <a:p>
            <a:r>
              <a:rPr lang="en-US" altLang="en-US"/>
              <a:t>Message composed of segments whose content is defined by position</a:t>
            </a:r>
          </a:p>
          <a:p>
            <a:r>
              <a:rPr lang="en-US" altLang="en-US"/>
              <a:t>Segments are made up of data fields which are made up of data elements</a:t>
            </a:r>
          </a:p>
          <a:p>
            <a:r>
              <a:rPr lang="en-US" altLang="en-US"/>
              <a:t>Fields may be repeating</a:t>
            </a:r>
          </a:p>
          <a:p>
            <a:r>
              <a:rPr lang="en-US" altLang="en-US"/>
              <a:t>Accommodates HL7 registered terminology expressed as code, name, terminology ID triplet</a:t>
            </a:r>
          </a:p>
          <a:p>
            <a:r>
              <a:rPr lang="en-US" altLang="en-US"/>
              <a:t>Local tailoring using Z-segments</a:t>
            </a:r>
          </a:p>
          <a:p>
            <a:endParaRPr lang="en-US" alt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63AB3E-9297-4647-A13A-620D26CD9AE1}"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t>Version 2</a:t>
            </a:r>
          </a:p>
        </p:txBody>
      </p:sp>
      <p:sp>
        <p:nvSpPr>
          <p:cNvPr id="21510" name="Content Placeholder 5"/>
          <p:cNvSpPr>
            <a:spLocks noGrp="1"/>
          </p:cNvSpPr>
          <p:nvPr>
            <p:ph sz="quarter" idx="14"/>
          </p:nvPr>
        </p:nvSpPr>
        <p:spPr/>
        <p:txBody>
          <a:bodyPr/>
          <a:lstStyle/>
          <a:p>
            <a:r>
              <a:rPr lang="en-US" altLang="en-US" sz="2800" dirty="0"/>
              <a:t>Messages composed of </a:t>
            </a:r>
          </a:p>
          <a:p>
            <a:pPr lvl="1"/>
            <a:r>
              <a:rPr lang="en-US" altLang="en-US" sz="2400" dirty="0"/>
              <a:t>Segments composed of</a:t>
            </a:r>
          </a:p>
          <a:p>
            <a:pPr lvl="2"/>
            <a:r>
              <a:rPr lang="en-US" altLang="en-US" sz="2000" dirty="0"/>
              <a:t>Fields composed of</a:t>
            </a:r>
          </a:p>
          <a:p>
            <a:pPr lvl="3"/>
            <a:r>
              <a:rPr lang="en-US" altLang="en-US" sz="1800" dirty="0"/>
              <a:t>Components</a:t>
            </a:r>
          </a:p>
          <a:p>
            <a:r>
              <a:rPr lang="en-US" altLang="en-US" sz="2800" dirty="0"/>
              <a:t>Delimiters</a:t>
            </a:r>
          </a:p>
          <a:p>
            <a:pPr lvl="1"/>
            <a:r>
              <a:rPr lang="en-US" altLang="en-US" sz="2400" dirty="0"/>
              <a:t>Field separator: |</a:t>
            </a:r>
          </a:p>
          <a:p>
            <a:pPr lvl="1"/>
            <a:r>
              <a:rPr lang="en-US" altLang="en-US" sz="2400" dirty="0"/>
              <a:t>Component separator: ^</a:t>
            </a:r>
          </a:p>
          <a:p>
            <a:pPr lvl="1"/>
            <a:r>
              <a:rPr lang="en-US" altLang="en-US" sz="2400" dirty="0"/>
              <a:t>Repetition separator: ~</a:t>
            </a:r>
          </a:p>
          <a:p>
            <a:pPr lvl="1"/>
            <a:r>
              <a:rPr lang="en-US" altLang="en-US" sz="2400" dirty="0"/>
              <a:t>Escape character: \</a:t>
            </a:r>
          </a:p>
          <a:p>
            <a:pPr lvl="1"/>
            <a:r>
              <a:rPr lang="en-US" altLang="en-US" sz="2400" dirty="0"/>
              <a:t>Subcomponent: &amp;</a:t>
            </a:r>
          </a:p>
          <a:p>
            <a:pPr lvl="1"/>
            <a:r>
              <a:rPr lang="en-US" altLang="en-US" sz="2400" dirty="0"/>
              <a:t>Segment terminator: &lt;</a:t>
            </a:r>
            <a:r>
              <a:rPr lang="en-US" altLang="en-US" sz="2400" dirty="0" err="1"/>
              <a:t>cr</a:t>
            </a:r>
            <a:r>
              <a:rPr lang="en-US" altLang="en-US" sz="2400" dirty="0"/>
              <a:t>&gt;</a:t>
            </a:r>
            <a:endParaRPr lang="en-US" altLang="en-US" sz="2800"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FAD5B9-CF8A-442B-96D3-CBA3CA19881D}"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Networking and Health Information Exchange&amp;quot;&quot;/&gt;&lt;property id=&quot;20307&quot; value=&quot;256&quot;/&gt;&lt;/object&gt;&lt;object type=&quot;3&quot; unique_id=&quot;10006&quot;&gt;&lt;property id=&quot;20148&quot; value=&quot;5&quot;/&gt;&lt;property id=&quot;20300&quot; value=&quot;Slide 4 - &amp;quot;Why Use Data Interchange Standards?&amp;quot;&quot;/&gt;&lt;property id=&quot;20307&quot; value=&quot;258&quot;/&gt;&lt;/object&gt;&lt;object type=&quot;3&quot; unique_id=&quot;10007&quot;&gt;&lt;property id=&quot;20148&quot; value=&quot;5&quot;/&gt;&lt;property id=&quot;20300&quot; value=&quot;Slide 5 - &amp;quot;Core Requirements for Data Exchange&amp;quot;&quot;/&gt;&lt;property id=&quot;20307&quot; value=&quot;269&quot;/&gt;&lt;/object&gt;&lt;object type=&quot;3&quot; unique_id=&quot;10008&quot;&gt;&lt;property id=&quot;20148&quot; value=&quot;5&quot;/&gt;&lt;property id=&quot;20300&quot; value=&quot;Slide 11 - &amp;quot;HL7 Messages&amp;quot;&quot;/&gt;&lt;property id=&quot;20307&quot; value=&quot;261&quot;/&gt;&lt;/object&gt;&lt;object type=&quot;3&quot; unique_id=&quot;10012&quot;&gt;&lt;property id=&quot;20148&quot; value=&quot;5&quot;/&gt;&lt;property id=&quot;20300&quot; value=&quot;Slide 27 - &amp;quot;Health Data Interchange Standards&amp;#x0D;&amp;#x0A;Summary – Lecture a&amp;quot;&quot;/&gt;&lt;property id=&quot;20307&quot; value=&quot;264&quot;/&gt;&lt;/object&gt;&lt;object type=&quot;3&quot; unique_id=&quot;10015&quot;&gt;&lt;property id=&quot;20148&quot; value=&quot;5&quot;/&gt;&lt;property id=&quot;20300&quot; value=&quot;Slide 28 - &amp;quot;Health Data Interchange Standards&amp;#x0D;&amp;#x0A;References – Lecture a (alternate)&amp;quot;&quot;/&gt;&lt;property id=&quot;20307&quot; value=&quot;271&quot;/&gt;&lt;/object&gt;&lt;object type=&quot;3&quot; unique_id=&quot;10016&quot;&gt;&lt;property id=&quot;20148&quot; value=&quot;5&quot;/&gt;&lt;property id=&quot;20300&quot; value=&quot;Slide 2 - &amp;quot;Health Data Interchange Standards&amp;#x0D;&amp;#x0A;Learning Objectives&amp;quot;&quot;/&gt;&lt;property id=&quot;20307&quot; value=&quot;273&quot;/&gt;&lt;/object&gt;&lt;object type=&quot;3&quot; unique_id=&quot;10017&quot;&gt;&lt;property id=&quot;20148&quot; value=&quot;5&quot;/&gt;&lt;property id=&quot;20300&quot; value=&quot;Slide 3 - &amp;quot;Health Data Interchange Standards&amp;#x0D;&amp;#x0A;Learning Objectives&amp;quot;&quot;/&gt;&lt;property id=&quot;20307&quot; value=&quot;272&quot;/&gt;&lt;/object&gt;&lt;object type=&quot;3&quot; unique_id=&quot;10018&quot;&gt;&lt;property id=&quot;20148&quot; value=&quot;5&quot;/&gt;&lt;property id=&quot;20300&quot; value=&quot;Slide 6 - &amp;quot;Choices for Data Interchange&amp;quot;&quot;/&gt;&lt;property id=&quot;20307&quot; value=&quot;278&quot;/&gt;&lt;/object&gt;&lt;object type=&quot;3&quot; unique_id=&quot;10019&quot;&gt;&lt;property id=&quot;20148&quot; value=&quot;5&quot;/&gt;&lt;property id=&quot;20300&quot; value=&quot;Slide 7 - &amp;quot;HL7 v2.n Messaging Standard&amp;quot;&quot;/&gt;&lt;property id=&quot;20307&quot; value=&quot;277&quot;/&gt;&lt;/object&gt;&lt;object type=&quot;3&quot; unique_id=&quot;10020&quot;&gt;&lt;property id=&quot;20148&quot; value=&quot;5&quot;/&gt;&lt;property id=&quot;20300&quot; value=&quot;Slide 8 - &amp;quot;HL7 v2.n Messaging Standard&amp;quot;&quot;/&gt;&lt;property id=&quot;20307&quot; value=&quot;276&quot;/&gt;&lt;/object&gt;&lt;object type=&quot;3&quot; unique_id=&quot;10021&quot;&gt;&lt;property id=&quot;20148&quot; value=&quot;5&quot;/&gt;&lt;property id=&quot;20300&quot; value=&quot;Slide 9 - &amp;quot;HL7 v2.n Messaging Standard&amp;quot;&quot;/&gt;&lt;property id=&quot;20307&quot; value=&quot;275&quot;/&gt;&lt;/object&gt;&lt;object type=&quot;3&quot; unique_id=&quot;10022&quot;&gt;&lt;property id=&quot;20148&quot; value=&quot;5&quot;/&gt;&lt;property id=&quot;20300&quot; value=&quot;Slide 10 - &amp;quot;Version 2&amp;quot;&quot;/&gt;&lt;property id=&quot;20307&quot; value=&quot;274&quot;/&gt;&lt;/object&gt;&lt;object type=&quot;3&quot; unique_id=&quot;10023&quot;&gt;&lt;property id=&quot;20148&quot; value=&quot;5&quot;/&gt;&lt;property id=&quot;20300&quot; value=&quot;Slide 12 - &amp;quot;HL7 Basic Transaction Model&amp;quot;&quot;/&gt;&lt;property id=&quot;20307&quot; value=&quot;279&quot;/&gt;&lt;/object&gt;&lt;object type=&quot;3&quot; unique_id=&quot;10024&quot;&gt;&lt;property id=&quot;20148&quot; value=&quot;5&quot;/&gt;&lt;property id=&quot;20300&quot; value=&quot;Slide 13 - &amp;quot;Patient Admission Scenario, Inform Lab System&amp;quot;&quot;/&gt;&lt;property id=&quot;20307&quot; value=&quot;284&quot;/&gt;&lt;/object&gt;&lt;object type=&quot;3&quot; unique_id=&quot;10025&quot;&gt;&lt;property id=&quot;20148&quot; value=&quot;5&quot;/&gt;&lt;property id=&quot;20300&quot; value=&quot;Slide 14 - &amp;quot;Message Header Segment - MSH&amp;quot;&quot;/&gt;&lt;property id=&quot;20307&quot; value=&quot;283&quot;/&gt;&lt;/object&gt;&lt;object type=&quot;3&quot; unique_id=&quot;10026&quot;&gt;&lt;property id=&quot;20148&quot; value=&quot;5&quot;/&gt;&lt;property id=&quot;20300&quot; value=&quot;Slide 15 - &amp;quot;PID Segment – 1/3&amp;quot;&quot;/&gt;&lt;property id=&quot;20307&quot; value=&quot;282&quot;/&gt;&lt;/object&gt;&lt;object type=&quot;3&quot; unique_id=&quot;10027&quot;&gt;&lt;property id=&quot;20148&quot; value=&quot;5&quot;/&gt;&lt;property id=&quot;20300&quot; value=&quot;Slide 16 - &amp;quot;PID Segment – 2/3&amp;quot;&quot;/&gt;&lt;property id=&quot;20307&quot; value=&quot;281&quot;/&gt;&lt;/object&gt;&lt;object type=&quot;3&quot; unique_id=&quot;10028&quot;&gt;&lt;property id=&quot;20148&quot; value=&quot;5&quot;/&gt;&lt;property id=&quot;20300&quot; value=&quot;Slide 17 - &amp;quot;PID Segment – 3/3&amp;quot;&quot;/&gt;&lt;property id=&quot;20307&quot; value=&quot;280&quot;/&gt;&lt;/object&gt;&lt;object type=&quot;3&quot; unique_id=&quot;10029&quot;&gt;&lt;property id=&quot;20148&quot; value=&quot;5&quot;/&gt;&lt;property id=&quot;20300&quot; value=&quot;Slide 18 - &amp;quot;PV1 Segment&amp;quot;&quot;/&gt;&lt;property id=&quot;20307&quot; value=&quot;285&quot;/&gt;&lt;/object&gt;&lt;object type=&quot;3&quot; unique_id=&quot;10030&quot;&gt;&lt;property id=&quot;20148&quot; value=&quot;5&quot;/&gt;&lt;property id=&quot;20300&quot; value=&quot;Slide 19 - &amp;quot;OBR Segment&amp;quot;&quot;/&gt;&lt;property id=&quot;20307&quot; value=&quot;286&quot;/&gt;&lt;/object&gt;&lt;object type=&quot;3&quot; unique_id=&quot;10031&quot;&gt;&lt;property id=&quot;20148&quot; value=&quot;5&quot;/&gt;&lt;property id=&quot;20300&quot; value=&quot;Slide 20 - &amp;quot;Typical Result Message - ORU&amp;quot;&quot;/&gt;&lt;property id=&quot;20307&quot; value=&quot;291&quot;/&gt;&lt;/object&gt;&lt;object type=&quot;3&quot; unique_id=&quot;10032&quot;&gt;&lt;property id=&quot;20148&quot; value=&quot;5&quot;/&gt;&lt;property id=&quot;20300&quot; value=&quot;Slide 21 - &amp;quot;OBX – The Flexible Segment&amp;quot;&quot;/&gt;&lt;property id=&quot;20307&quot; value=&quot;290&quot;/&gt;&lt;/object&gt;&lt;object type=&quot;3&quot; unique_id=&quot;10033&quot;&gt;&lt;property id=&quot;20148&quot; value=&quot;5&quot;/&gt;&lt;property id=&quot;20300&quot; value=&quot;Slide 22 - &amp;quot;OBX with Coded Value&amp;quot;&quot;/&gt;&lt;property id=&quot;20307&quot; value=&quot;289&quot;/&gt;&lt;/object&gt;&lt;object type=&quot;3&quot; unique_id=&quot;10034&quot;&gt;&lt;property id=&quot;20148&quot; value=&quot;5&quot;/&gt;&lt;property id=&quot;20300&quot; value=&quot;Slide 23 - &amp;quot;V2.4 Delimiter Based (1/2)&amp;quot;&quot;/&gt;&lt;property id=&quot;20307&quot; value=&quot;288&quot;/&gt;&lt;/object&gt;&lt;object type=&quot;3&quot; unique_id=&quot;10035&quot;&gt;&lt;property id=&quot;20148&quot; value=&quot;5&quot;/&gt;&lt;property id=&quot;20300&quot; value=&quot;Slide 24 - &amp;quot;V2.4 Delimiter-Based (2/2)&amp;quot;&quot;/&gt;&lt;property id=&quot;20307&quot; value=&quot;287&quot;/&gt;&lt;/object&gt;&lt;object type=&quot;3&quot; unique_id=&quot;10036&quot;&gt;&lt;property id=&quot;20148&quot; value=&quot;5&quot;/&gt;&lt;property id=&quot;20300&quot; value=&quot;Slide 25 - &amp;quot;V2.n XML-Based&amp;quot;&quot;/&gt;&lt;property id=&quot;20307&quot; value=&quot;292&quot;/&gt;&lt;/object&gt;&lt;object type=&quot;3&quot; unique_id=&quot;10037&quot;&gt;&lt;property id=&quot;20148&quot; value=&quot;5&quot;/&gt;&lt;property id=&quot;20300&quot; value=&quot;Slide 26 - &amp;quot;v2 Functional Areas&amp;quot;&quot;/&gt;&lt;property id=&quot;20307&quot; value=&quot;293&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723</TotalTime>
  <Words>5047</Words>
  <Application>Microsoft Office PowerPoint</Application>
  <PresentationFormat>On-screen Show (4:3)</PresentationFormat>
  <Paragraphs>371</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ONC_2016</vt:lpstr>
      <vt:lpstr>Networking and Health Information Exchange</vt:lpstr>
      <vt:lpstr>Health Data Interchange Standards Learning Objectives</vt:lpstr>
      <vt:lpstr>Why Use Data Interchange Standards?</vt:lpstr>
      <vt:lpstr>Core Requirements for Data Exchange</vt:lpstr>
      <vt:lpstr>Choices for Data Interchange</vt:lpstr>
      <vt:lpstr>HL7 v2.n Messaging Standard</vt:lpstr>
      <vt:lpstr>HL7 v2.n Messaging Standard - 2</vt:lpstr>
      <vt:lpstr>HL7 v2.n Messaging Standard - 3</vt:lpstr>
      <vt:lpstr>Version 2</vt:lpstr>
      <vt:lpstr>HL7 Messages</vt:lpstr>
      <vt:lpstr>HL7 Basic Transaction Model</vt:lpstr>
      <vt:lpstr>Patient Admission Scenario, Inform Lab System</vt:lpstr>
      <vt:lpstr>Message Header Segment - MSH</vt:lpstr>
      <vt:lpstr>PID Segment – 1/3</vt:lpstr>
      <vt:lpstr>PID Segment – 2/3</vt:lpstr>
      <vt:lpstr>PID Segment – 3/3</vt:lpstr>
      <vt:lpstr>PV1 Segment</vt:lpstr>
      <vt:lpstr>OBR Segment</vt:lpstr>
      <vt:lpstr>Typical Result Message - ORU</vt:lpstr>
      <vt:lpstr>OBX – The Flexible Segment</vt:lpstr>
      <vt:lpstr>OBX with Coded Value</vt:lpstr>
      <vt:lpstr>V2.4 Delimiter Based (1/2)</vt:lpstr>
      <vt:lpstr>V2.4 Delimiter-Based (2/2)</vt:lpstr>
      <vt:lpstr>V2.n XML-Based</vt:lpstr>
      <vt:lpstr>v2 Functional Areas</vt:lpstr>
      <vt:lpstr>Health Data Interchange Standards Summary – Lecture a</vt:lpstr>
      <vt:lpstr>Health Data Interchange Standards References – Lecture a</vt:lpstr>
      <vt:lpstr>Health Data Interchange Standards Lecture a</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9, Unit 5</dc:title>
  <dc:subject>Networking and Health Information Exchange</dc:subject>
  <dc:creator>U.S. Department of Health and Human Services Office of the National Coordinator for Health Information Technology</dc:creator>
  <cp:keywords>Health IT, Health IT Curriculum, Computer Science</cp:keywords>
  <cp:lastModifiedBy>admin</cp:lastModifiedBy>
  <cp:revision>20</cp:revision>
  <cp:lastPrinted>2012-01-12T19:25:03Z</cp:lastPrinted>
  <dcterms:created xsi:type="dcterms:W3CDTF">2011-12-20T16:18:38Z</dcterms:created>
  <dcterms:modified xsi:type="dcterms:W3CDTF">2017-07-13T02:25:26Z</dcterms:modified>
  <cp:category>HIT Workforce Curriculum</cp:category>
</cp:coreProperties>
</file>