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8" r:id="rId1"/>
  </p:sldMasterIdLst>
  <p:notesMasterIdLst>
    <p:notesMasterId r:id="rId23"/>
  </p:notesMasterIdLst>
  <p:handoutMasterIdLst>
    <p:handoutMasterId r:id="rId24"/>
  </p:handoutMasterIdLst>
  <p:sldIdLst>
    <p:sldId id="256" r:id="rId2"/>
    <p:sldId id="291" r:id="rId3"/>
    <p:sldId id="292" r:id="rId4"/>
    <p:sldId id="293" r:id="rId5"/>
    <p:sldId id="258" r:id="rId6"/>
    <p:sldId id="269" r:id="rId7"/>
    <p:sldId id="261" r:id="rId8"/>
    <p:sldId id="282" r:id="rId9"/>
    <p:sldId id="281" r:id="rId10"/>
    <p:sldId id="280" r:id="rId11"/>
    <p:sldId id="277" r:id="rId12"/>
    <p:sldId id="276" r:id="rId13"/>
    <p:sldId id="266" r:id="rId14"/>
    <p:sldId id="283" r:id="rId15"/>
    <p:sldId id="284" r:id="rId16"/>
    <p:sldId id="285" r:id="rId17"/>
    <p:sldId id="286" r:id="rId18"/>
    <p:sldId id="287" r:id="rId19"/>
    <p:sldId id="264" r:id="rId20"/>
    <p:sldId id="267" r:id="rId21"/>
    <p:sldId id="288" r:id="rId22"/>
  </p:sldIdLst>
  <p:sldSz cx="9144000" cy="6858000" type="screen4x3"/>
  <p:notesSz cx="6858000" cy="92964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70" autoAdjust="0"/>
    <p:restoredTop sz="92986" autoAdjust="0"/>
  </p:normalViewPr>
  <p:slideViewPr>
    <p:cSldViewPr>
      <p:cViewPr varScale="1">
        <p:scale>
          <a:sx n="44" d="100"/>
          <a:sy n="44" d="100"/>
        </p:scale>
        <p:origin x="-547" y="-82"/>
      </p:cViewPr>
      <p:guideLst>
        <p:guide orient="horz" pos="2160"/>
        <p:guide pos="2880"/>
      </p:guideLst>
    </p:cSldViewPr>
  </p:slideViewPr>
  <p:outlineViewPr>
    <p:cViewPr>
      <p:scale>
        <a:sx n="33" d="100"/>
        <a:sy n="33" d="100"/>
      </p:scale>
      <p:origin x="0" y="18768"/>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slides/slide10.xml" Type="http://schemas.openxmlformats.org/officeDocument/2006/relationships/slide"/>
<Relationship Id="rId12" Target="slides/slide11.xml" Type="http://schemas.openxmlformats.org/officeDocument/2006/relationships/slide"/>
<Relationship Id="rId13" Target="slides/slide12.xml" Type="http://schemas.openxmlformats.org/officeDocument/2006/relationships/slide"/>
<Relationship Id="rId14" Target="slides/slide13.xml" Type="http://schemas.openxmlformats.org/officeDocument/2006/relationships/slide"/>
<Relationship Id="rId15" Target="slides/slide14.xml" Type="http://schemas.openxmlformats.org/officeDocument/2006/relationships/slide"/>
<Relationship Id="rId16" Target="slides/slide15.xml" Type="http://schemas.openxmlformats.org/officeDocument/2006/relationships/slide"/>
<Relationship Id="rId17" Target="slides/slide16.xml" Type="http://schemas.openxmlformats.org/officeDocument/2006/relationships/slide"/>
<Relationship Id="rId18" Target="slides/slide17.xml" Type="http://schemas.openxmlformats.org/officeDocument/2006/relationships/slide"/>
<Relationship Id="rId19" Target="slides/slide18.xml" Type="http://schemas.openxmlformats.org/officeDocument/2006/relationships/slide"/>
<Relationship Id="rId2" Target="slides/slide1.xml" Type="http://schemas.openxmlformats.org/officeDocument/2006/relationships/slide"/>
<Relationship Id="rId20" Target="slides/slide19.xml" Type="http://schemas.openxmlformats.org/officeDocument/2006/relationships/slide"/>
<Relationship Id="rId21" Target="slides/slide20.xml" Type="http://schemas.openxmlformats.org/officeDocument/2006/relationships/slide"/>
<Relationship Id="rId22" Target="slides/slide21.xml" Type="http://schemas.openxmlformats.org/officeDocument/2006/relationships/slide"/>
<Relationship Id="rId23" Target="notesMasters/notesMaster1.xml" Type="http://schemas.openxmlformats.org/officeDocument/2006/relationships/notesMaster"/>
<Relationship Id="rId24" Target="handoutMasters/handoutMaster1.xml" Type="http://schemas.openxmlformats.org/officeDocument/2006/relationships/handoutMaster"/>
<Relationship Id="rId25" Target="tags/tag1.xml" Type="http://schemas.openxmlformats.org/officeDocument/2006/relationships/tags"/>
<Relationship Id="rId26" Target="presProps.xml" Type="http://schemas.openxmlformats.org/officeDocument/2006/relationships/presProps"/>
<Relationship Id="rId27" Target="viewProps.xml" Type="http://schemas.openxmlformats.org/officeDocument/2006/relationships/viewProps"/>
<Relationship Id="rId28" Target="theme/theme1.xml" Type="http://schemas.openxmlformats.org/officeDocument/2006/relationships/theme"/>
<Relationship Id="rId29" Target="tableStyles.xml" Type="http://schemas.openxmlformats.org/officeDocument/2006/relationships/tableStyles"/>
<Relationship Id="rId3" Target="slides/slide2.xml" Type="http://schemas.openxmlformats.org/officeDocument/2006/relationships/slide"/>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0CCA7C4B-BB07-4E99-B170-1DBD320061B0}" type="datetimeFigureOut">
              <a:rPr lang="en-US"/>
              <a:pPr>
                <a:defRPr/>
              </a:pPr>
              <a:t>6/22/2017</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FFB4FC45-A95E-4A25-9109-41973374DBFA}" type="slidenum">
              <a:rPr lang="en-US" altLang="en-US"/>
              <a:pPr/>
              <a:t>‹#›</a:t>
            </a:fld>
            <a:endParaRPr lang="en-US" altLang="en-US"/>
          </a:p>
        </p:txBody>
      </p:sp>
    </p:spTree>
    <p:extLst>
      <p:ext uri="{BB962C8B-B14F-4D97-AF65-F5344CB8AC3E}">
        <p14:creationId xmlns:p14="http://schemas.microsoft.com/office/powerpoint/2010/main" val="271184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ED5CAB03-AB63-485E-B743-9DA2EFFED8C7}" type="datetimeFigureOut">
              <a:rPr lang="en-US"/>
              <a:pPr>
                <a:defRPr/>
              </a:pPr>
              <a:t>6/22/2017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1B63E97A-A618-4ED4-A2D7-2054C6F32BFF}" type="slidenum">
              <a:rPr lang="en-US" altLang="en-US"/>
              <a:pPr/>
              <a:t>‹#›</a:t>
            </a:fld>
            <a:endParaRPr lang="en-US" altLang="en-US"/>
          </a:p>
        </p:txBody>
      </p:sp>
    </p:spTree>
    <p:extLst>
      <p:ext uri="{BB962C8B-B14F-4D97-AF65-F5344CB8AC3E}">
        <p14:creationId xmlns:p14="http://schemas.microsoft.com/office/powerpoint/2010/main" val="335008078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1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5.xml" Type="http://schemas.openxmlformats.org/officeDocument/2006/relationships/slide"/>
</Relationships>

</file>

<file path=ppt/notesSlides/_rels/notesSlide1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6.xml" Type="http://schemas.openxmlformats.org/officeDocument/2006/relationships/slide"/>
</Relationships>

</file>

<file path=ppt/notesSlides/_rels/notesSlide1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7.xml" Type="http://schemas.openxmlformats.org/officeDocument/2006/relationships/slide"/>
</Relationships>

</file>

<file path=ppt/notesSlides/_rels/notesSlide1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8.xml" Type="http://schemas.openxmlformats.org/officeDocument/2006/relationships/slide"/>
</Relationships>

</file>

<file path=ppt/notesSlides/_rels/notesSlide1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9.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2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0.xml" Type="http://schemas.openxmlformats.org/officeDocument/2006/relationships/slide"/>
</Relationships>

</file>

<file path=ppt/notesSlides/_rels/notesSlide2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1.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Welcome to </a:t>
            </a:r>
            <a:r>
              <a:rPr lang="en-US" altLang="en-US" b="1" dirty="0" smtClean="0"/>
              <a:t>Networking and Health Information Exchange, Basic Health Data Standards. </a:t>
            </a:r>
            <a:r>
              <a:rPr lang="en-US" altLang="en-US" dirty="0" smtClean="0"/>
              <a:t>This is Lecture </a:t>
            </a:r>
            <a:r>
              <a:rPr lang="en-US" altLang="en-US" b="1" dirty="0" smtClean="0"/>
              <a:t>e</a:t>
            </a:r>
            <a:r>
              <a:rPr lang="en-US" altLang="en-US" dirty="0" smtClean="0"/>
              <a:t>.  </a:t>
            </a:r>
          </a:p>
          <a:p>
            <a:r>
              <a:rPr lang="en-US" altLang="en-US" dirty="0" smtClean="0"/>
              <a:t> </a:t>
            </a:r>
          </a:p>
          <a:p>
            <a:r>
              <a:rPr lang="en-US" altLang="en-US" dirty="0" smtClean="0"/>
              <a:t>This component, </a:t>
            </a:r>
            <a:r>
              <a:rPr lang="en-US" altLang="en-US" b="1" dirty="0" smtClean="0"/>
              <a:t>Networking and Health Information Exchange</a:t>
            </a:r>
            <a:r>
              <a:rPr lang="en-US" altLang="en-US" dirty="0" smtClean="0"/>
              <a:t>, addresses what is required to accomplish networking across and among disparate organizations who have heterogeneous systems.  As one might imagine, this topic covers a lot of territory fraught with new topics and a lot of acronyms.  Our apologies, but that’s what it is.  We suggest you keep your glossary beside you as you study this material.</a:t>
            </a:r>
          </a:p>
          <a:p>
            <a:r>
              <a:rPr lang="en-US" altLang="en-US" dirty="0" smtClean="0"/>
              <a:t> </a:t>
            </a:r>
          </a:p>
          <a:p>
            <a:r>
              <a:rPr lang="en-US" altLang="en-US" dirty="0" smtClean="0"/>
              <a:t>Unit 4 covers </a:t>
            </a:r>
            <a:r>
              <a:rPr lang="en-US" altLang="en-US" b="1" dirty="0" smtClean="0"/>
              <a:t>Basic Health Data Standards</a:t>
            </a:r>
            <a:r>
              <a:rPr lang="en-US" altLang="en-US" dirty="0" smtClean="0"/>
              <a:t> and consists of six lectures. Over these 6 lectures, we will identify the set of standards necessary to establish semantic interoperability. </a:t>
            </a:r>
          </a:p>
          <a:p>
            <a:r>
              <a:rPr lang="en-US" altLang="en-US" dirty="0" smtClean="0"/>
              <a:t> </a:t>
            </a:r>
          </a:p>
          <a:p>
            <a:r>
              <a:rPr lang="en-US" altLang="en-US" dirty="0" smtClean="0"/>
              <a:t>Lecture e deals with building data structures from basic data elements.  As in most cases, we have different standards, different groups, and different ways of doing this.  The results are similar, and the content can be the same, but the structure and syntax are different.  Even within the same SDO, there are overlapping and competing ways to create data structures.</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3F4324-8DE9-4E8C-9147-047965752F01}" type="slidenum">
              <a:rPr lang="en-US" altLang="en-US"/>
              <a:pPr eaLnBrk="1" hangingPunct="1"/>
              <a:t>1</a:t>
            </a:fld>
            <a:endParaRPr lang="en-US" altLang="en-US"/>
          </a:p>
        </p:txBody>
      </p:sp>
    </p:spTree>
    <p:extLst>
      <p:ext uri="{BB962C8B-B14F-4D97-AF65-F5344CB8AC3E}">
        <p14:creationId xmlns:p14="http://schemas.microsoft.com/office/powerpoint/2010/main" val="2360635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a:t>HL7 Templates constrain both structure and content. </a:t>
            </a:r>
          </a:p>
          <a:p>
            <a:pPr>
              <a:lnSpc>
                <a:spcPct val="80000"/>
              </a:lnSpc>
            </a:pPr>
            <a:endParaRPr lang="en-US" altLang="en-US"/>
          </a:p>
          <a:p>
            <a:pPr>
              <a:lnSpc>
                <a:spcPct val="80000"/>
              </a:lnSpc>
            </a:pPr>
            <a:r>
              <a:rPr lang="en-US" altLang="en-US"/>
              <a:t>The structural constraints further restrict model elements such as cardinality, new class clones derived from balloted class clones, their attributes, relationships and HL7 data-types. </a:t>
            </a:r>
          </a:p>
          <a:p>
            <a:pPr>
              <a:lnSpc>
                <a:spcPct val="80000"/>
              </a:lnSpc>
            </a:pPr>
            <a:endParaRPr lang="en-US" altLang="en-US"/>
          </a:p>
          <a:p>
            <a:pPr>
              <a:lnSpc>
                <a:spcPct val="80000"/>
              </a:lnSpc>
            </a:pPr>
            <a:r>
              <a:rPr lang="en-US" altLang="en-US"/>
              <a:t>Non-structural constraints include valid value set expressions and conditional constraints affecting more than one model element.</a:t>
            </a:r>
          </a:p>
          <a:p>
            <a:pPr>
              <a:lnSpc>
                <a:spcPct val="80000"/>
              </a:lnSpc>
            </a:pPr>
            <a:endParaRPr lang="en-US" altLang="en-US"/>
          </a:p>
          <a:p>
            <a:r>
              <a:rPr lang="en-US" altLang="en-US"/>
              <a:t>Currently, non-structural constraints are to be expressed in Object Constraint Language (OCL).</a:t>
            </a:r>
          </a:p>
          <a:p>
            <a:endParaRPr lang="en-US" altLang="en-US"/>
          </a:p>
          <a:p>
            <a:r>
              <a:rPr lang="en-US" altLang="en-US"/>
              <a:t>OCL can specify most of the desirable constraints. OCL has few tools available to help correctly author constraints in a static model. Other approaches to constraining static models are being explored in various implementable technologies that have their own formal language.</a:t>
            </a:r>
          </a:p>
          <a:p>
            <a:r>
              <a:rPr lang="en-US" altLang="en-US" b="1"/>
              <a:t> </a:t>
            </a:r>
            <a:endParaRPr lang="en-US" altLang="en-US"/>
          </a:p>
          <a:p>
            <a:endParaRPr lang="en-US" altLang="en-US"/>
          </a:p>
          <a:p>
            <a:endParaRPr lang="en-US" altLang="en-US"/>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974787-EC2E-4921-93DE-9D2FD01B4742}" type="slidenum">
              <a:rPr lang="en-US" altLang="en-US"/>
              <a:pPr eaLnBrk="1" hangingPunct="1"/>
              <a:t>10</a:t>
            </a:fld>
            <a:endParaRPr lang="en-US" altLang="en-US"/>
          </a:p>
        </p:txBody>
      </p:sp>
    </p:spTree>
    <p:extLst>
      <p:ext uri="{BB962C8B-B14F-4D97-AF65-F5344CB8AC3E}">
        <p14:creationId xmlns:p14="http://schemas.microsoft.com/office/powerpoint/2010/main" val="3681572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As noted, templates may be incorporated into CDAs for specific applications or data exchanges based on specific triggers.  We can define a CDA to be used for a primary care patient visit. Templates can be included into the CDA to provide flexibility in the visit-specific, event-specific, test-specific, or any other tailoring of the encounter data, but retain interoperability within a single structure.</a:t>
            </a:r>
          </a:p>
          <a:p>
            <a:endParaRPr lang="en-US" altLang="en-US" dirty="0"/>
          </a:p>
          <a:p>
            <a:r>
              <a:rPr lang="en-US" altLang="en-US" dirty="0"/>
              <a:t>Templates permit a CDA-based document to be tailored in a defined, constrained way to meet many data structure requirements.  This approach is analogous to a paper form with mandatory and optional sections and described level of detail for each section. If sections can be coded, the specific coding scheme and any additional constraints are usually specified.  Templates can define requirements in such a way that conformance can be determined.</a:t>
            </a:r>
          </a:p>
          <a:p>
            <a:endParaRPr lang="en-US" altLang="en-US" dirty="0"/>
          </a:p>
          <a:p>
            <a:r>
              <a:rPr lang="en-US" altLang="en-US" dirty="0"/>
              <a:t>Templates may reference other templates applied to specific sections or entries.</a:t>
            </a:r>
          </a:p>
          <a:p>
            <a:r>
              <a:rPr lang="en-US" altLang="en-US" b="1" dirty="0"/>
              <a:t> </a:t>
            </a:r>
            <a:endParaRPr lang="en-US" altLang="en-US" dirty="0"/>
          </a:p>
          <a:p>
            <a:endParaRPr lang="en-US" altLang="en-US" dirty="0"/>
          </a:p>
          <a:p>
            <a:endParaRPr lang="en-US" altLang="en-US" dirty="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220288-979E-4806-AC19-82FF2E6965D7}" type="slidenum">
              <a:rPr lang="en-US" altLang="en-US"/>
              <a:pPr eaLnBrk="1" hangingPunct="1"/>
              <a:t>11</a:t>
            </a:fld>
            <a:endParaRPr lang="en-US" altLang="en-US"/>
          </a:p>
        </p:txBody>
      </p:sp>
    </p:spTree>
    <p:extLst>
      <p:ext uri="{BB962C8B-B14F-4D97-AF65-F5344CB8AC3E}">
        <p14:creationId xmlns:p14="http://schemas.microsoft.com/office/powerpoint/2010/main" val="1145983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An atomic concept definition template is a template applied to part of a static model that specifies the structure and permits coding to completely define a particular clinical concept. Any constraints on coded elements or value ranges are specified. Optional relevant components that may add nuances in particular circumstances can be included.</a:t>
            </a:r>
          </a:p>
          <a:p>
            <a:endParaRPr lang="en-US" altLang="en-US"/>
          </a:p>
          <a:p>
            <a:r>
              <a:rPr lang="en-US" altLang="en-US"/>
              <a:t>Atomic Concept Definition Templates are designed to be reusable in many different contexts.</a:t>
            </a:r>
          </a:p>
          <a:p>
            <a:endParaRPr lang="en-US" altLang="en-US"/>
          </a:p>
          <a:p>
            <a:r>
              <a:rPr lang="en-US" altLang="en-US"/>
              <a:t>CEN defines Archetypes as atomic concept definitions formally approved by recognized clinical bodies.</a:t>
            </a:r>
          </a:p>
          <a:p>
            <a:endParaRPr lang="en-US" altLang="en-US"/>
          </a:p>
          <a:p>
            <a:r>
              <a:rPr lang="en-US" altLang="en-US"/>
              <a:t>The stereotypical example is Blood Pressure, composed of two numerical measures with optional additional information about patient positioning, cuff size, etc.</a:t>
            </a:r>
          </a:p>
          <a:p>
            <a:endParaRPr lang="en-US" altLang="en-US"/>
          </a:p>
          <a:p>
            <a:endParaRPr lang="en-US" altLang="en-US"/>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9DE1B3-7B16-4D18-9BAE-23FC836A20B6}" type="slidenum">
              <a:rPr lang="en-US" altLang="en-US"/>
              <a:pPr eaLnBrk="1" hangingPunct="1"/>
              <a:t>12</a:t>
            </a:fld>
            <a:endParaRPr lang="en-US" altLang="en-US"/>
          </a:p>
        </p:txBody>
      </p:sp>
    </p:spTree>
    <p:extLst>
      <p:ext uri="{BB962C8B-B14F-4D97-AF65-F5344CB8AC3E}">
        <p14:creationId xmlns:p14="http://schemas.microsoft.com/office/powerpoint/2010/main" val="3702681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 computed measures template is applied to an observation that has multiple components. </a:t>
            </a:r>
          </a:p>
          <a:p>
            <a:r>
              <a:rPr lang="en-US" altLang="en-US"/>
              <a:t> </a:t>
            </a:r>
          </a:p>
          <a:p>
            <a:r>
              <a:rPr lang="en-US" altLang="en-US"/>
              <a:t>The template describes the computational algorithm that creates the data element. It is, in effect, a complex data element.  </a:t>
            </a:r>
          </a:p>
          <a:p>
            <a:r>
              <a:rPr lang="en-US" altLang="en-US"/>
              <a:t> </a:t>
            </a:r>
          </a:p>
          <a:p>
            <a:r>
              <a:rPr lang="en-US" altLang="en-US"/>
              <a:t>The constraints apply to the content and relationships of the components, but also describe the computational algorithm that derives a computed measure from the component measures.</a:t>
            </a:r>
          </a:p>
          <a:p>
            <a:r>
              <a:rPr lang="en-US" altLang="en-US"/>
              <a:t> </a:t>
            </a:r>
          </a:p>
          <a:p>
            <a:r>
              <a:rPr lang="en-US" altLang="en-US"/>
              <a:t>An Apgar score is one example and a Glasgow Coma score is another example.</a:t>
            </a:r>
          </a:p>
          <a:p>
            <a:endParaRPr lang="en-US" altLang="en-US"/>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FC8D56-F33C-43C4-9030-8C98A7DC90B9}" type="slidenum">
              <a:rPr lang="en-US" altLang="en-US"/>
              <a:pPr eaLnBrk="1" hangingPunct="1"/>
              <a:t>13</a:t>
            </a:fld>
            <a:endParaRPr lang="en-US" altLang="en-US"/>
          </a:p>
        </p:txBody>
      </p:sp>
    </p:spTree>
    <p:extLst>
      <p:ext uri="{BB962C8B-B14F-4D97-AF65-F5344CB8AC3E}">
        <p14:creationId xmlns:p14="http://schemas.microsoft.com/office/powerpoint/2010/main" val="1758964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How are templates created?  Ideally, we would have a tool that would prompt for data elements and relationships and  automatically create templates. Other required parts of the template would be prompted for.  Such tools are currently being developed. </a:t>
            </a:r>
          </a:p>
          <a:p>
            <a:endParaRPr lang="en-US" altLang="en-US"/>
          </a:p>
          <a:p>
            <a:r>
              <a:rPr lang="en-US" altLang="en-US"/>
              <a:t>Building some templates is very similar to defining a schema.</a:t>
            </a:r>
          </a:p>
          <a:p>
            <a:endParaRPr lang="en-US" altLang="en-US"/>
          </a:p>
          <a:p>
            <a:r>
              <a:rPr lang="en-US" altLang="en-US"/>
              <a:t>Templates can be built manually.  This approach relies on human judgment to ensure derived model validity.  </a:t>
            </a:r>
          </a:p>
          <a:p>
            <a:endParaRPr lang="en-US" altLang="en-US"/>
          </a:p>
          <a:p>
            <a:r>
              <a:rPr lang="en-US" altLang="en-US"/>
              <a:t>You may use Schematron in templates to validate business rules. The Schematron is a rule-based validation language for making assertions about the presence or absence of patterns in XML trees. It is a structural schema language expressed in XML using a small number of elements and Xpath. Registries are being created to register templates for shared use and reusability.</a:t>
            </a:r>
          </a:p>
          <a:p>
            <a:endParaRPr lang="en-US" altLang="en-US"/>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0B4A8A-5E9D-420A-8039-8D0545E21B54}" type="slidenum">
              <a:rPr lang="en-US" altLang="en-US"/>
              <a:pPr eaLnBrk="1" hangingPunct="1"/>
              <a:t>14</a:t>
            </a:fld>
            <a:endParaRPr lang="en-US" altLang="en-US"/>
          </a:p>
        </p:txBody>
      </p:sp>
    </p:spTree>
    <p:extLst>
      <p:ext uri="{BB962C8B-B14F-4D97-AF65-F5344CB8AC3E}">
        <p14:creationId xmlns:p14="http://schemas.microsoft.com/office/powerpoint/2010/main" val="3199422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Archetypes are defined in the ISO/CEN 13606 standard, discussed in a previous unit.  Archetype development is a major activity of the openEHR organization in Australia and is spreading in use globally.  The openEHR archetypes use a syntax known as Archetype Development Language (ADL) rather than XML. Archetypes are a major part of the NHS applications in the UK.</a:t>
            </a:r>
          </a:p>
          <a:p>
            <a:endParaRPr lang="en-US" altLang="en-US"/>
          </a:p>
          <a:p>
            <a:pPr>
              <a:lnSpc>
                <a:spcPct val="90000"/>
              </a:lnSpc>
            </a:pPr>
            <a:r>
              <a:rPr lang="en-US" altLang="en-US"/>
              <a:t>Archetype denotes a model defining some domain concept, expressed using constraints on instance structures of an underlying reference model.</a:t>
            </a:r>
          </a:p>
          <a:p>
            <a:endParaRPr lang="en-US" altLang="en-US"/>
          </a:p>
          <a:p>
            <a:r>
              <a:rPr lang="en-US" altLang="en-US"/>
              <a:t>Archetypes enable users in a domain to formally express concepts. They enable information systems to guide and validate user input. They guarantee interoperability at knowledge level in addition to data structure level.</a:t>
            </a:r>
          </a:p>
          <a:p>
            <a:endParaRPr lang="en-US" altLang="en-US"/>
          </a:p>
          <a:p>
            <a:r>
              <a:rPr lang="en-US" altLang="en-US"/>
              <a:t>Archetypes provide a well-defined basis for efficient querying of complex data.</a:t>
            </a:r>
          </a:p>
          <a:p>
            <a:endParaRPr lang="en-US" altLang="en-US"/>
          </a:p>
          <a:p>
            <a:r>
              <a:rPr lang="en-US" altLang="en-US"/>
              <a:t>Archetypes are similar to HL7’s Templates.</a:t>
            </a:r>
          </a:p>
          <a:p>
            <a:endParaRPr lang="en-US" altLang="en-US"/>
          </a:p>
          <a:p>
            <a:r>
              <a:rPr lang="en-US" altLang="en-US" b="1"/>
              <a:t> </a:t>
            </a:r>
            <a:endParaRPr lang="en-US" altLang="en-US"/>
          </a:p>
          <a:p>
            <a:endParaRPr lang="en-US" altLang="en-US"/>
          </a:p>
          <a:p>
            <a:endParaRPr lang="en-US" altLang="en-US"/>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E9517A-0D45-4842-BFBA-4DDA106FF8B0}" type="slidenum">
              <a:rPr lang="en-US" altLang="en-US"/>
              <a:pPr eaLnBrk="1" hangingPunct="1"/>
              <a:t>15</a:t>
            </a:fld>
            <a:endParaRPr lang="en-US" altLang="en-US"/>
          </a:p>
        </p:txBody>
      </p:sp>
    </p:spTree>
    <p:extLst>
      <p:ext uri="{BB962C8B-B14F-4D97-AF65-F5344CB8AC3E}">
        <p14:creationId xmlns:p14="http://schemas.microsoft.com/office/powerpoint/2010/main" val="1554084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“Detailed Clinical Models (DCM) are descriptions of items of clinical information that include the clinical knowledge [about] the concept, the data specification, a model and, where possible, technical implementation specifications. A DCM is a conceptual specification of the semantics of discrete, structured clinical information. It provides the data elements and attributes, including the possible values and types of the attributes, needed to convey the clinical reality in a fashion that is understandable to both clinical domain experts and modelers. [DCM] provides unambiguous detail which is intended to be cross-domain and cross-discipline and standardized and reusable over domains, purposes, standards and implementations.”   (HL7 International, Detailed Clinical Models)</a:t>
            </a:r>
          </a:p>
          <a:p>
            <a:endParaRPr lang="en-US" altLang="en-US"/>
          </a:p>
          <a:p>
            <a:r>
              <a:rPr lang="en-US" altLang="en-US"/>
              <a:t>DCM is now being harmonized across ISO and HL7.</a:t>
            </a:r>
          </a:p>
          <a:p>
            <a:endParaRPr lang="en-US" altLang="en-US"/>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E76D25-F80D-49EB-B31B-F6B88C9DF231}" type="slidenum">
              <a:rPr lang="en-US" altLang="en-US"/>
              <a:pPr eaLnBrk="1" hangingPunct="1"/>
              <a:t>16</a:t>
            </a:fld>
            <a:endParaRPr lang="en-US" altLang="en-US"/>
          </a:p>
        </p:txBody>
      </p:sp>
    </p:spTree>
    <p:extLst>
      <p:ext uri="{BB962C8B-B14F-4D97-AF65-F5344CB8AC3E}">
        <p14:creationId xmlns:p14="http://schemas.microsoft.com/office/powerpoint/2010/main" val="40810247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slide illustrates some of the DCMs that currently have been defined.  DCMs are balloted and a repository is being set up to include normative DCMs.  Details about these DCMs can be found on the HL7 web site.  Examples include Apgar Score, Barthel Index, Blood Pressure, Body Height, Body Temperature, Body Weight, Glasgow Coma Score, Pulse Rate, and Respiration.</a:t>
            </a:r>
          </a:p>
          <a:p>
            <a:endParaRPr lang="en-US" altLang="en-US"/>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4ED107-6785-4268-A74A-37A9ECFFAF4B}" type="slidenum">
              <a:rPr lang="en-US" altLang="en-US"/>
              <a:pPr eaLnBrk="1" hangingPunct="1"/>
              <a:t>17</a:t>
            </a:fld>
            <a:endParaRPr lang="en-US" altLang="en-US"/>
          </a:p>
        </p:txBody>
      </p:sp>
    </p:spTree>
    <p:extLst>
      <p:ext uri="{BB962C8B-B14F-4D97-AF65-F5344CB8AC3E}">
        <p14:creationId xmlns:p14="http://schemas.microsoft.com/office/powerpoint/2010/main" val="3561343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 new collaborative was started in 2011 with international participation from SDOs, vendors, providers, government organizations, consultants, and other interested parties. </a:t>
            </a:r>
          </a:p>
          <a:p>
            <a:r>
              <a:rPr lang="en-US" altLang="en-US"/>
              <a:t> </a:t>
            </a:r>
          </a:p>
          <a:p>
            <a:r>
              <a:rPr lang="en-US" altLang="en-US"/>
              <a:t>It is dedicated to providing a common format for detailed specifications for the representation of health information content so that semantically interoperable information may be created and shared in health records, messages and documents.</a:t>
            </a:r>
          </a:p>
          <a:p>
            <a:r>
              <a:rPr lang="en-US" altLang="en-US"/>
              <a:t> </a:t>
            </a:r>
          </a:p>
          <a:p>
            <a:r>
              <a:rPr lang="en-US" altLang="en-US"/>
              <a:t>CIMI is committed to making these specifications available in a number of formats, beginning with the Archetype Definition Language (ADL) from the openEHR Foundation (ISO 13606.2) and the Unified Modeling Language (UML) from the Object Management Group (OMG) with the intent that the users of these specifications can convert them into their local formats.</a:t>
            </a:r>
          </a:p>
          <a:p>
            <a:endParaRPr lang="en-US" altLang="en-US"/>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E1E0D7-5AD3-4503-ABF6-6E010A96C5E4}" type="slidenum">
              <a:rPr lang="en-US" altLang="en-US"/>
              <a:pPr eaLnBrk="1" hangingPunct="1"/>
              <a:t>18</a:t>
            </a:fld>
            <a:endParaRPr lang="en-US" altLang="en-US"/>
          </a:p>
        </p:txBody>
      </p:sp>
    </p:spTree>
    <p:extLst>
      <p:ext uri="{BB962C8B-B14F-4D97-AF65-F5344CB8AC3E}">
        <p14:creationId xmlns:p14="http://schemas.microsoft.com/office/powerpoint/2010/main" val="3480696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concludes Lecture </a:t>
            </a:r>
            <a:r>
              <a:rPr lang="en-US" altLang="en-US" b="1" dirty="0"/>
              <a:t>e</a:t>
            </a:r>
            <a:r>
              <a:rPr lang="en-US" altLang="en-US" dirty="0"/>
              <a:t> of </a:t>
            </a:r>
            <a:r>
              <a:rPr lang="en-US" altLang="en-US" b="1" dirty="0"/>
              <a:t>Basic Health Data Standards.</a:t>
            </a:r>
            <a:r>
              <a:rPr lang="en-US" altLang="en-US" dirty="0"/>
              <a:t>  </a:t>
            </a:r>
          </a:p>
          <a:p>
            <a:pPr eaLnBrk="1" hangingPunct="1">
              <a:spcBef>
                <a:spcPct val="0"/>
              </a:spcBef>
            </a:pPr>
            <a:endParaRPr lang="en-US" altLang="en-US" dirty="0"/>
          </a:p>
          <a:p>
            <a:r>
              <a:rPr lang="en-US" altLang="en-US" dirty="0"/>
              <a:t>This lecture provided a short look at data structures.  Unfortunately there are multiple groups creating these structures, using different approaches.  These groups include HL7, CEN, ISO and </a:t>
            </a:r>
            <a:r>
              <a:rPr lang="en-US" altLang="en-US" dirty="0" err="1"/>
              <a:t>openEHR</a:t>
            </a:r>
            <a:r>
              <a:rPr lang="en-US" altLang="en-US" dirty="0"/>
              <a:t>.  Data structures may be compound or complex.  The structures range from simple to complex.</a:t>
            </a:r>
          </a:p>
          <a:p>
            <a:endParaRPr lang="en-US" altLang="en-US" dirty="0"/>
          </a:p>
          <a:p>
            <a:r>
              <a:rPr lang="en-US" altLang="en-US" dirty="0"/>
              <a:t>Data structures provide another level of consistency, reusability, and data sharing.</a:t>
            </a:r>
          </a:p>
          <a:p>
            <a:endParaRPr lang="en-US" altLang="en-US" dirty="0"/>
          </a:p>
          <a:p>
            <a:r>
              <a:rPr lang="en-US" altLang="en-US" dirty="0"/>
              <a:t>This topic is important in terms of the power of building consistent and interoperable data structures.  Of more importance is the ability to incorporate data and knowledge into work-flow objects.  Structured objects play an important role in meaningful use. If the content is good, a mapping tool can bring harmony and receive benefit from both groups. Data structures provide another level of consistency, reusability, and data sharing.</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0A9074-5B62-4A5D-B4C6-C7E14198A945}" type="slidenum">
              <a:rPr lang="en-US" altLang="en-US"/>
              <a:pPr eaLnBrk="1" hangingPunct="1"/>
              <a:t>19</a:t>
            </a:fld>
            <a:endParaRPr lang="en-US" altLang="en-US"/>
          </a:p>
        </p:txBody>
      </p:sp>
    </p:spTree>
    <p:extLst>
      <p:ext uri="{BB962C8B-B14F-4D97-AF65-F5344CB8AC3E}">
        <p14:creationId xmlns:p14="http://schemas.microsoft.com/office/powerpoint/2010/main" val="14623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unit, </a:t>
            </a:r>
            <a:r>
              <a:rPr lang="en-US" b="1" dirty="0" smtClean="0"/>
              <a:t>Basic Health Data Standards,</a:t>
            </a:r>
            <a:r>
              <a:rPr lang="en-US" dirty="0" smtClean="0"/>
              <a:t> are to:</a:t>
            </a:r>
          </a:p>
          <a:p>
            <a:pPr eaLnBrk="1" hangingPunct="1">
              <a:spcBef>
                <a:spcPct val="0"/>
              </a:spcBef>
              <a:defRPr/>
            </a:pPr>
            <a:endParaRPr lang="en-US" dirty="0" smtClean="0"/>
          </a:p>
          <a:p>
            <a:pPr marL="174034" indent="-174034">
              <a:buFont typeface="Arial" pitchFamily="34" charset="0"/>
              <a:buChar char="•"/>
              <a:defRPr/>
            </a:pPr>
            <a:r>
              <a:rPr lang="en-US" dirty="0" smtClean="0"/>
              <a:t>Understand why it is necessary to use a common set of data elements with common names to be able to exchange and understand data from other places, </a:t>
            </a:r>
          </a:p>
          <a:p>
            <a:pPr marL="174034" indent="-174034">
              <a:buFont typeface="Arial" pitchFamily="34" charset="0"/>
              <a:buChar char="•"/>
              <a:defRPr/>
            </a:pPr>
            <a:r>
              <a:rPr lang="en-US" dirty="0" smtClean="0"/>
              <a:t>Understand what is meant by semantic interoperability, </a:t>
            </a:r>
          </a:p>
          <a:p>
            <a:pPr marL="174034" indent="-174034">
              <a:buFont typeface="Arial" pitchFamily="34" charset="0"/>
              <a:buChar char="•"/>
              <a:defRPr/>
            </a:pPr>
            <a:r>
              <a:rPr lang="en-US" dirty="0" smtClean="0"/>
              <a:t>Understand many of the sets of controlled vocabularies in use today – how they are used and who requires their use, </a:t>
            </a:r>
          </a:p>
          <a:p>
            <a:pPr eaLnBrk="1" hangingPunct="1">
              <a:spcBef>
                <a:spcPct val="0"/>
              </a:spcBef>
              <a:defRPr/>
            </a:pPr>
            <a:endParaRPr 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9E039E-BDA0-4E37-AF96-BD7766AFAEFF}" type="slidenum">
              <a:rPr lang="en-US" altLang="en-US"/>
              <a:pPr eaLnBrk="1" hangingPunct="1"/>
              <a:t>2</a:t>
            </a:fld>
            <a:endParaRPr lang="en-US" altLang="en-US"/>
          </a:p>
        </p:txBody>
      </p:sp>
    </p:spTree>
    <p:extLst>
      <p:ext uri="{BB962C8B-B14F-4D97-AF65-F5344CB8AC3E}">
        <p14:creationId xmlns:p14="http://schemas.microsoft.com/office/powerpoint/2010/main" val="20086805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audio.</a:t>
            </a:r>
          </a:p>
          <a:p>
            <a:endParaRPr lang="en-US" altLang="en-US"/>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D38C8E-C37C-4B85-A03D-376E33A3B2AF}" type="slidenum">
              <a:rPr lang="en-US" altLang="en-US"/>
              <a:pPr eaLnBrk="1" hangingPunct="1"/>
              <a:t>20</a:t>
            </a:fld>
            <a:endParaRPr lang="en-US" altLang="en-US"/>
          </a:p>
        </p:txBody>
      </p:sp>
    </p:spTree>
    <p:extLst>
      <p:ext uri="{BB962C8B-B14F-4D97-AF65-F5344CB8AC3E}">
        <p14:creationId xmlns:p14="http://schemas.microsoft.com/office/powerpoint/2010/main" val="268590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a:solidFill>
                  <a:schemeClr val="tx1"/>
                </a:solidFill>
                <a:latin typeface="Arial" panose="020B0604020202020204" pitchFamily="34" charset="0"/>
                <a:cs typeface="Arial" panose="020B0604020202020204" pitchFamily="34" charset="0"/>
              </a:rPr>
              <a:t>No</a:t>
            </a:r>
            <a:r>
              <a:rPr lang="en-US" sz="1000" baseline="0" dirty="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a:t>Health IT Workforce Curriculum Version 4.0</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21</a:t>
            </a:fld>
            <a:endParaRPr lang="en-US" altLang="en-US" dirty="0"/>
          </a:p>
        </p:txBody>
      </p:sp>
    </p:spTree>
    <p:extLst>
      <p:ext uri="{BB962C8B-B14F-4D97-AF65-F5344CB8AC3E}">
        <p14:creationId xmlns:p14="http://schemas.microsoft.com/office/powerpoint/2010/main" val="608499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Additional Objectives for this unit, </a:t>
            </a:r>
            <a:r>
              <a:rPr lang="en-US" b="1" dirty="0" smtClean="0"/>
              <a:t>Basic Health Data Standards,</a:t>
            </a:r>
            <a:r>
              <a:rPr lang="en-US" dirty="0" smtClean="0"/>
              <a:t> are to:</a:t>
            </a:r>
          </a:p>
          <a:p>
            <a:pPr eaLnBrk="1" hangingPunct="1">
              <a:spcBef>
                <a:spcPct val="0"/>
              </a:spcBef>
              <a:defRPr/>
            </a:pPr>
            <a:endParaRPr lang="en-US" dirty="0" smtClean="0"/>
          </a:p>
          <a:p>
            <a:pPr marL="174034" indent="-174034">
              <a:buFont typeface="Arial" pitchFamily="34" charset="0"/>
              <a:buChar char="•"/>
              <a:defRPr/>
            </a:pPr>
            <a:r>
              <a:rPr lang="en-US" dirty="0" smtClean="0"/>
              <a:t>Understand the use, purpose and interrelation among sets of controlled vocabularies in use today, </a:t>
            </a:r>
          </a:p>
          <a:p>
            <a:pPr marL="174034" indent="-174034">
              <a:buFont typeface="Arial" pitchFamily="34" charset="0"/>
              <a:buChar char="•"/>
              <a:defRPr/>
            </a:pPr>
            <a:r>
              <a:rPr lang="en-US" dirty="0" smtClean="0"/>
              <a:t>Identify the more common controlled vocabularies in  use today: ICD, CPT, DRG, NDC, </a:t>
            </a:r>
            <a:r>
              <a:rPr lang="en-US" dirty="0" err="1" smtClean="0"/>
              <a:t>RxNorm</a:t>
            </a:r>
            <a:r>
              <a:rPr lang="en-US" dirty="0" smtClean="0"/>
              <a:t>, and LOINC, </a:t>
            </a:r>
          </a:p>
          <a:p>
            <a:pPr marL="174034" indent="-174034">
              <a:buFont typeface="Arial" pitchFamily="34" charset="0"/>
              <a:buChar char="•"/>
              <a:defRPr/>
            </a:pPr>
            <a:r>
              <a:rPr lang="en-US" dirty="0" smtClean="0"/>
              <a:t>Identify the more common controlled vocabularies in use today: SNOMED, MEDCIN, </a:t>
            </a:r>
            <a:r>
              <a:rPr lang="en-US" dirty="0" err="1" smtClean="0"/>
              <a:t>MedDRA</a:t>
            </a:r>
            <a:r>
              <a:rPr lang="en-US" dirty="0" smtClean="0"/>
              <a:t>, Nursing terminologies, </a:t>
            </a:r>
            <a:r>
              <a:rPr lang="en-US" dirty="0" err="1" smtClean="0"/>
              <a:t>MeSH</a:t>
            </a:r>
            <a:r>
              <a:rPr lang="en-US" dirty="0" smtClean="0"/>
              <a:t> and UMLS, </a:t>
            </a:r>
          </a:p>
          <a:p>
            <a:pPr marL="174034" indent="-174034">
              <a:buFont typeface="Arial" pitchFamily="34" charset="0"/>
              <a:buChar char="•"/>
              <a:defRPr/>
            </a:pPr>
            <a:r>
              <a:rPr lang="en-US" dirty="0" smtClean="0"/>
              <a:t>Understand data elements; attributes of data elements,  </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D7D33-AB48-4253-9075-305F7DD706E1}" type="slidenum">
              <a:rPr lang="en-US" altLang="en-US"/>
              <a:pPr eaLnBrk="1" hangingPunct="1"/>
              <a:t>3</a:t>
            </a:fld>
            <a:endParaRPr lang="en-US" altLang="en-US"/>
          </a:p>
        </p:txBody>
      </p:sp>
    </p:spTree>
    <p:extLst>
      <p:ext uri="{BB962C8B-B14F-4D97-AF65-F5344CB8AC3E}">
        <p14:creationId xmlns:p14="http://schemas.microsoft.com/office/powerpoint/2010/main" val="1012215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Additional Objectives for this unit, </a:t>
            </a:r>
            <a:r>
              <a:rPr lang="en-US" b="1" dirty="0" smtClean="0"/>
              <a:t>Basic Health Data Standards,</a:t>
            </a:r>
            <a:r>
              <a:rPr lang="en-US" dirty="0" smtClean="0"/>
              <a:t> are to:</a:t>
            </a:r>
          </a:p>
          <a:p>
            <a:pPr marL="174034" indent="-174034">
              <a:buFont typeface="Arial" pitchFamily="34" charset="0"/>
              <a:buChar char="•"/>
              <a:defRPr/>
            </a:pPr>
            <a:endParaRPr lang="en-US" dirty="0" smtClean="0"/>
          </a:p>
          <a:p>
            <a:pPr marL="174034" indent="-174034">
              <a:buFont typeface="Arial" pitchFamily="34" charset="0"/>
              <a:buChar char="•"/>
              <a:defRPr/>
            </a:pPr>
            <a:r>
              <a:rPr lang="en-US" dirty="0" smtClean="0"/>
              <a:t>Understand contribution of master meta-dictionary of data elements to semantic interoperability, </a:t>
            </a:r>
          </a:p>
          <a:p>
            <a:pPr marL="174034" indent="-174034">
              <a:buFont typeface="Arial" pitchFamily="34" charset="0"/>
              <a:buChar char="•"/>
              <a:defRPr/>
            </a:pPr>
            <a:r>
              <a:rPr lang="en-US" dirty="0" smtClean="0"/>
              <a:t>Explain how data structures can be built from basic data components, </a:t>
            </a:r>
          </a:p>
          <a:p>
            <a:pPr marL="174034" indent="-174034">
              <a:buFont typeface="Arial" pitchFamily="34" charset="0"/>
              <a:buChar char="•"/>
              <a:defRPr/>
            </a:pPr>
            <a:r>
              <a:rPr lang="en-US" dirty="0" smtClean="0"/>
              <a:t>Explain how templates and archetypes facilitate networking and information interchange, and</a:t>
            </a:r>
          </a:p>
          <a:p>
            <a:pPr marL="174034" indent="-174034">
              <a:buFont typeface="Arial" pitchFamily="34" charset="0"/>
              <a:buChar char="•"/>
              <a:defRPr/>
            </a:pPr>
            <a:r>
              <a:rPr lang="en-US" dirty="0" smtClean="0"/>
              <a:t>Discuss Clinical Data Architecture (CDA), Continuity of Care Document (CCD), and Continuity of Care Record (CCR) Standards. </a:t>
            </a:r>
          </a:p>
          <a:p>
            <a:pPr eaLnBrk="1" hangingPunct="1">
              <a:spcBef>
                <a:spcPct val="0"/>
              </a:spcBef>
              <a:defRPr/>
            </a:pPr>
            <a:endParaRPr lang="en-US" dirty="0" smtClean="0"/>
          </a:p>
          <a:p>
            <a:pPr eaLnBrk="1" hangingPunct="1">
              <a:spcBef>
                <a:spcPct val="0"/>
              </a:spcBef>
              <a:defRPr/>
            </a:pPr>
            <a:r>
              <a:rPr lang="en-US" dirty="0" smtClean="0"/>
              <a:t>A key requirement for semantic interoperability is to be able to understand what the other person is saying.  Data elements are the building blocks for this communication, and we will discuss this topic in some detail. Terminology can be considered to be a subset of data elements. We will look at many of the more popular controlled vocabularies today, and understand the source. We will describe the use, purpose and interrelation among sets of controlled vocabularies in use today.</a:t>
            </a:r>
          </a:p>
          <a:p>
            <a:pPr eaLnBrk="1" hangingPunct="1">
              <a:spcBef>
                <a:spcPct val="0"/>
              </a:spcBef>
              <a:defRPr/>
            </a:pPr>
            <a:endParaRPr 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3D7D33-AB48-4253-9075-305F7DD706E1}" type="slidenum">
              <a:rPr lang="en-US" altLang="en-US"/>
              <a:pPr eaLnBrk="1" hangingPunct="1"/>
              <a:t>4</a:t>
            </a:fld>
            <a:endParaRPr lang="en-US" altLang="en-US"/>
          </a:p>
        </p:txBody>
      </p:sp>
    </p:spTree>
    <p:extLst>
      <p:ext uri="{BB962C8B-B14F-4D97-AF65-F5344CB8AC3E}">
        <p14:creationId xmlns:p14="http://schemas.microsoft.com/office/powerpoint/2010/main" val="2342186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are many reasons to build structures.  One is that a structure is able to bind all of the components of a concept into a manageable and understandable object.  Structures facilitate the capture of data in the sense of completeness. Structures guide data entry and provide a template for the presentation of results.  </a:t>
            </a:r>
          </a:p>
          <a:p>
            <a:endParaRPr lang="en-US" altLang="en-US"/>
          </a:p>
          <a:p>
            <a:r>
              <a:rPr lang="en-US" altLang="en-US"/>
              <a:t>To build structures, we start with well-defined, finely-grained data elements. It is useful to build data structures for consistency in content, collection and presentation. This concept of structures is familiar because we see it on paper forms.  Examples include person names and addresses as well as many health data components. </a:t>
            </a:r>
          </a:p>
          <a:p>
            <a:endParaRPr lang="en-US" altLang="en-US"/>
          </a:p>
          <a:p>
            <a:r>
              <a:rPr lang="en-US" altLang="en-US"/>
              <a:t>The scope ranges from simple compound elements, to data collection protocols.</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5F04D9-7EAD-4D62-892E-7B37429E9CD8}" type="slidenum">
              <a:rPr lang="en-US" altLang="en-US"/>
              <a:pPr eaLnBrk="1" hangingPunct="1"/>
              <a:t>5</a:t>
            </a:fld>
            <a:endParaRPr lang="en-US" altLang="en-US"/>
          </a:p>
        </p:txBody>
      </p:sp>
    </p:spTree>
    <p:extLst>
      <p:ext uri="{BB962C8B-B14F-4D97-AF65-F5344CB8AC3E}">
        <p14:creationId xmlns:p14="http://schemas.microsoft.com/office/powerpoint/2010/main" val="2648828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 compound data element is a structure that includes other data elements.  The attributes are similar to those for simple data elements. The advantage of a compound element is that linked components with tags can be included as an encapsulated set, but can be addressed as a whole unit or by components.  An example is blood pressure.  The parts of a blood pressure are systolic, diastolic, which arm, position of the patient, cuff size, manual or automated. Other examples include a heart murmur or titers.</a:t>
            </a:r>
          </a:p>
          <a:p>
            <a:endParaRPr lang="en-US" altLang="en-US"/>
          </a:p>
          <a:p>
            <a:r>
              <a:rPr lang="en-US" altLang="en-US"/>
              <a:t>Compound elements can be built into higher level structures such as templates (HL7), archetypes (openEHR), Common Message Element Type (CMET)(HL7) and clinical statements (HL7) and other structures.</a:t>
            </a:r>
          </a:p>
          <a:p>
            <a:endParaRPr lang="en-US" altLang="en-US"/>
          </a:p>
          <a:p>
            <a:r>
              <a:rPr lang="en-US" altLang="en-US"/>
              <a:t>Compound data elements most frequently use XML syntax.</a:t>
            </a:r>
          </a:p>
          <a:p>
            <a:endParaRPr lang="en-US" altLang="en-US"/>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433C75-8265-4000-9C78-8150EDE099AF}" type="slidenum">
              <a:rPr lang="en-US" altLang="en-US"/>
              <a:pPr eaLnBrk="1" hangingPunct="1"/>
              <a:t>6</a:t>
            </a:fld>
            <a:endParaRPr lang="en-US" altLang="en-US"/>
          </a:p>
        </p:txBody>
      </p:sp>
    </p:spTree>
    <p:extLst>
      <p:ext uri="{BB962C8B-B14F-4D97-AF65-F5344CB8AC3E}">
        <p14:creationId xmlns:p14="http://schemas.microsoft.com/office/powerpoint/2010/main" val="1983916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a:t>For a complex data element, the attributes are similar to data elements. Examples include drug sensitivity, microbiology results, body mass index, and pulmonary functional tests.  Complex data elements may include description logic and mathematical calculations. Complex data elements may include calculations, logic statements, or actions. They may invoke an action.</a:t>
            </a:r>
          </a:p>
          <a:p>
            <a:pPr>
              <a:lnSpc>
                <a:spcPct val="90000"/>
              </a:lnSpc>
            </a:pPr>
            <a:endParaRPr lang="en-US" altLang="en-US"/>
          </a:p>
          <a:p>
            <a:r>
              <a:rPr lang="en-US" altLang="en-US"/>
              <a:t>They may be extended into data groupings such as: patient admit profile, TB screen, Well-baby workup, or a clinical trial component.</a:t>
            </a:r>
          </a:p>
          <a:p>
            <a:endParaRPr lang="en-US" altLang="en-US" sz="900"/>
          </a:p>
          <a:p>
            <a:r>
              <a:rPr lang="en-US" altLang="en-US"/>
              <a:t>Complex data elements may support trigger-driven data transport profiles such as data required when a patient is transferred from hospital to nursing home.</a:t>
            </a:r>
          </a:p>
          <a:p>
            <a:endParaRPr lang="en-US" altLang="en-US" sz="900"/>
          </a:p>
          <a:p>
            <a:r>
              <a:rPr lang="en-US" altLang="en-US"/>
              <a:t>Complex data elements may support Disease Management Profiles.</a:t>
            </a:r>
            <a:endParaRPr lang="en-US" altLang="en-US" sz="900"/>
          </a:p>
          <a:p>
            <a:endParaRPr lang="en-US" altLang="en-US"/>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E389ED-EC58-4A3B-A691-91F8E0D38DF0}" type="slidenum">
              <a:rPr lang="en-US" altLang="en-US"/>
              <a:pPr eaLnBrk="1" hangingPunct="1"/>
              <a:t>7</a:t>
            </a:fld>
            <a:endParaRPr lang="en-US" altLang="en-US"/>
          </a:p>
        </p:txBody>
      </p:sp>
    </p:spTree>
    <p:extLst>
      <p:ext uri="{BB962C8B-B14F-4D97-AF65-F5344CB8AC3E}">
        <p14:creationId xmlns:p14="http://schemas.microsoft.com/office/powerpoint/2010/main" val="3675510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Common Message Element Types (CMET) were originally meant to be administrative objects defined by groups within HL7.  The first CMETs were simple and obvious constructs such as person name, address, telephone numbers, e-mail addresses, etc.  Different CMETs could accommodate the differences in naming structure internationally, and deal with such issues as surname vs family name vs last name, etc. It permits building prefixes and suffixes into the name structure in a manageable way.</a:t>
            </a:r>
          </a:p>
          <a:p>
            <a:endParaRPr lang="en-US" altLang="en-US" sz="900"/>
          </a:p>
          <a:p>
            <a:r>
              <a:rPr lang="en-US" altLang="en-US"/>
              <a:t>As the power of CMETs was appreciated, the group defining CMETs expanded both the scope and the dimension of CMETS.  There is a fine line between CMETs and Templates which will be discussed later.</a:t>
            </a:r>
          </a:p>
          <a:p>
            <a:endParaRPr lang="en-US" altLang="en-US" sz="900"/>
          </a:p>
          <a:p>
            <a:r>
              <a:rPr lang="en-US" altLang="en-US"/>
              <a:t>A CMET may contain other CMETs.  CMETs are reusable without redefining the data object.</a:t>
            </a:r>
            <a:endParaRPr lang="en-US" altLang="en-US" sz="900"/>
          </a:p>
          <a:p>
            <a:endParaRPr lang="en-US" altLang="en-US"/>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236E2B-2E42-4760-9865-E8C5797294BB}" type="slidenum">
              <a:rPr lang="en-US" altLang="en-US"/>
              <a:pPr eaLnBrk="1" hangingPunct="1"/>
              <a:t>8</a:t>
            </a:fld>
            <a:endParaRPr lang="en-US" altLang="en-US"/>
          </a:p>
        </p:txBody>
      </p:sp>
    </p:spTree>
    <p:extLst>
      <p:ext uri="{BB962C8B-B14F-4D97-AF65-F5344CB8AC3E}">
        <p14:creationId xmlns:p14="http://schemas.microsoft.com/office/powerpoint/2010/main" val="549467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An HL7 template defines a higher level data structure and may extend to such things as a well-baby exam, a school physical, an employment physical, a diabetic screen, etc. The templates are defined using an XML syntax.</a:t>
            </a:r>
          </a:p>
          <a:p>
            <a:r>
              <a:rPr lang="en-US" altLang="en-US"/>
              <a:t> </a:t>
            </a:r>
          </a:p>
          <a:p>
            <a:r>
              <a:rPr lang="en-US" altLang="en-US"/>
              <a:t>For example, templates can be coupled to a clinical guideline and bundle the data collected from the guideline into the clinical note.  Static models describe the information structure of message documents that are defined according to the Clinical Document Architecture (CDA).  The CDA will be discussed in the next lecture. The static models may be balloted.</a:t>
            </a:r>
          </a:p>
          <a:p>
            <a:r>
              <a:rPr lang="en-US" altLang="en-US"/>
              <a:t> </a:t>
            </a:r>
          </a:p>
          <a:p>
            <a:r>
              <a:rPr lang="en-US" altLang="en-US"/>
              <a:t>Templates can also bundle data collection definitions based on the presence of specific data element values.</a:t>
            </a:r>
          </a:p>
          <a:p>
            <a:r>
              <a:rPr lang="en-US" altLang="en-US"/>
              <a:t> </a:t>
            </a:r>
          </a:p>
          <a:p>
            <a:r>
              <a:rPr lang="en-US" altLang="en-US"/>
              <a:t>Templates specify the actual data elements at class or item levels. They can include any kind of data types, including media. Non-structural templates permit mathematical algorithms to generate new data items incorporated into the template. </a:t>
            </a:r>
          </a:p>
          <a:p>
            <a:r>
              <a:rPr lang="en-US" altLang="en-US"/>
              <a:t> </a:t>
            </a:r>
          </a:p>
          <a:p>
            <a:r>
              <a:rPr lang="en-US" altLang="en-US"/>
              <a:t>Other examples of template uses include:</a:t>
            </a:r>
          </a:p>
          <a:p>
            <a:r>
              <a:rPr lang="en-US" altLang="en-US"/>
              <a:t>Document Templates (of which CDA is one example) </a:t>
            </a:r>
          </a:p>
          <a:p>
            <a:r>
              <a:rPr lang="en-US" altLang="en-US"/>
              <a:t>Atomic Concept Definition Templates</a:t>
            </a:r>
          </a:p>
          <a:p>
            <a:r>
              <a:rPr lang="en-US" altLang="en-US"/>
              <a:t>CEN Archetypes</a:t>
            </a:r>
          </a:p>
          <a:p>
            <a:r>
              <a:rPr lang="en-US" altLang="en-US"/>
              <a:t>Aggregate Measures Templates are compound data elements </a:t>
            </a:r>
          </a:p>
          <a:p>
            <a:r>
              <a:rPr lang="en-US" altLang="en-US"/>
              <a:t>Computed Measures Templates are complex data elements and </a:t>
            </a:r>
          </a:p>
          <a:p>
            <a:r>
              <a:rPr lang="en-US" altLang="en-US"/>
              <a:t>“Assembly” or “Sub-Assembly” Templates are structures within structures</a:t>
            </a:r>
          </a:p>
          <a:p>
            <a:r>
              <a:rPr lang="en-US" altLang="en-US"/>
              <a:t> </a:t>
            </a:r>
          </a:p>
          <a:p>
            <a:r>
              <a:rPr lang="en-US" altLang="en-US"/>
              <a:t>Some of these examples will be discussed in later slides.</a:t>
            </a:r>
          </a:p>
          <a:p>
            <a:pPr>
              <a:spcBef>
                <a:spcPct val="0"/>
              </a:spcBef>
            </a:pPr>
            <a:endParaRPr lang="en-US" altLang="en-US"/>
          </a:p>
          <a:p>
            <a:pPr>
              <a:spcBef>
                <a:spcPct val="0"/>
              </a:spcBef>
            </a:pPr>
            <a:r>
              <a:rPr lang="en-US" altLang="en-US" b="1"/>
              <a:t> </a:t>
            </a:r>
            <a:endParaRPr lang="en-US" altLang="en-US"/>
          </a:p>
          <a:p>
            <a:pPr>
              <a:spcBef>
                <a:spcPct val="0"/>
              </a:spcBef>
            </a:pPr>
            <a:endParaRPr lang="en-US" altLang="en-US"/>
          </a:p>
          <a:p>
            <a:endParaRPr lang="en-US" altLang="en-US"/>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D4ADB9-6FE9-4D73-BDD2-BDEBF1BF2700}" type="slidenum">
              <a:rPr lang="en-US" altLang="en-US"/>
              <a:pPr eaLnBrk="1" hangingPunct="1"/>
              <a:t>9</a:t>
            </a:fld>
            <a:endParaRPr lang="en-US" altLang="en-US"/>
          </a:p>
        </p:txBody>
      </p:sp>
    </p:spTree>
    <p:extLst>
      <p:ext uri="{BB962C8B-B14F-4D97-AF65-F5344CB8AC3E}">
        <p14:creationId xmlns:p14="http://schemas.microsoft.com/office/powerpoint/2010/main" val="1614877138"/>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12.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1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2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3526782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327146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A1592A76-E024-471A-AE44-6DFD2450C016}"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12287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871277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6E40011E-6283-48DC-9D0E-74AEA7F9EBC5}"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1697214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B2EA920B-A2B3-468D-B189-F050FBBBED1A}"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3126957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6F1022F9-20BB-4741-9D8C-D7472C0A2280}"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114499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FF351417-3AA8-486A-9DC4-7D96C93BB64F}"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2069545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844EC8AF-DD03-4F54-96F0-CD4ED9A7C14E}"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2005464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2DF7AB20-2221-4354-96DC-487629504A63}"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30998961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a:t>Click icon to add table</a:t>
            </a:r>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2531BAD0-2985-4FB3-9401-E1856011A2E2}"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3899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1310297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a:t>Click icon to add chart</a:t>
            </a:r>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F9C25CD7-9C2B-4518-A0F8-610C361C7186}"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3869510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5D481421-B997-4CC3-B08B-8485429993E7}"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Basic Health Data Standards                                                Lecture e</a:t>
            </a:r>
          </a:p>
        </p:txBody>
      </p:sp>
    </p:spTree>
    <p:extLst>
      <p:ext uri="{BB962C8B-B14F-4D97-AF65-F5344CB8AC3E}">
        <p14:creationId xmlns:p14="http://schemas.microsoft.com/office/powerpoint/2010/main" val="3685100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4243964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404013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124146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3986010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189799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1516551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2741745745"/>
      </p:ext>
    </p:extLst>
  </p:cSld>
  <p:clrMapOvr>
    <a:masterClrMapping/>
  </p:clrMapOvr>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slideLayouts/slideLayout12.xml" Type="http://schemas.openxmlformats.org/officeDocument/2006/relationships/slideLayout"/>
<Relationship Id="rId13" Target="../slideLayouts/slideLayout13.xml" Type="http://schemas.openxmlformats.org/officeDocument/2006/relationships/slideLayout"/>
<Relationship Id="rId14" Target="../slideLayouts/slideLayout14.xml" Type="http://schemas.openxmlformats.org/officeDocument/2006/relationships/slideLayout"/>
<Relationship Id="rId15" Target="../slideLayouts/slideLayout15.xml" Type="http://schemas.openxmlformats.org/officeDocument/2006/relationships/slideLayout"/>
<Relationship Id="rId16" Target="../slideLayouts/slideLayout16.xml" Type="http://schemas.openxmlformats.org/officeDocument/2006/relationships/slideLayout"/>
<Relationship Id="rId17" Target="../slideLayouts/slideLayout17.xml" Type="http://schemas.openxmlformats.org/officeDocument/2006/relationships/slideLayout"/>
<Relationship Id="rId18" Target="../slideLayouts/slideLayout18.xml" Type="http://schemas.openxmlformats.org/officeDocument/2006/relationships/slideLayout"/>
<Relationship Id="rId19" Target="../slideLayouts/slideLayout19.xml" Type="http://schemas.openxmlformats.org/officeDocument/2006/relationships/slideLayout"/>
<Relationship Id="rId2" Target="../slideLayouts/slideLayout2.xml" Type="http://schemas.openxmlformats.org/officeDocument/2006/relationships/slideLayout"/>
<Relationship Id="rId20" Target="../slideLayouts/slideLayout20.xml" Type="http://schemas.openxmlformats.org/officeDocument/2006/relationships/slideLayout"/>
<Relationship Id="rId21" Target="../slideLayouts/slideLayout21.xml" Type="http://schemas.openxmlformats.org/officeDocument/2006/relationships/slideLayout"/>
<Relationship Id="rId22" Target="../theme/theme1.xml" Type="http://schemas.openxmlformats.org/officeDocument/2006/relationships/theme"/>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1592A76-E024-471A-AE44-6DFD2450C016}" type="slidenum">
              <a:rPr lang="en-US" altLang="en-US" smtClean="0"/>
              <a:pPr/>
              <a:t>‹#›</a:t>
            </a:fld>
            <a:endParaRPr lang="en-US" altLang="en-US"/>
          </a:p>
        </p:txBody>
      </p:sp>
    </p:spTree>
    <p:extLst>
      <p:ext uri="{BB962C8B-B14F-4D97-AF65-F5344CB8AC3E}">
        <p14:creationId xmlns:p14="http://schemas.microsoft.com/office/powerpoint/2010/main" val="156814973"/>
      </p:ext>
    </p:extLst>
  </p:cSld>
  <p:clrMap bg1="lt1" tx1="dk1" bg2="lt2" tx2="dk2" accent1="accent1" accent2="accent2" accent3="accent3" accent4="accent4" accent5="accent5" accent6="accent6" hlink="hlink" folHlink="folHlink"/>
  <p:sldLayoutIdLst>
    <p:sldLayoutId id="2147484379"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 id="2147484392" r:id="rId14"/>
    <p:sldLayoutId id="2147484393" r:id="rId15"/>
    <p:sldLayoutId id="2147484394" r:id="rId16"/>
    <p:sldLayoutId id="2147484353" r:id="rId17"/>
    <p:sldLayoutId id="2147484355" r:id="rId18"/>
    <p:sldLayoutId id="2147484356" r:id="rId19"/>
    <p:sldLayoutId id="2147484357" r:id="rId20"/>
    <p:sldLayoutId id="2147484358" r:id="rId21"/>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0.xml" Type="http://schemas.openxmlformats.org/officeDocument/2006/relationships/notesSlide"/>
</Relationships>

</file>

<file path=ppt/slides/_rels/slide1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3.xml" Type="http://schemas.openxmlformats.org/officeDocument/2006/relationships/notesSlide"/>
</Relationships>

</file>

<file path=ppt/slides/_rels/slide1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4.xml" Type="http://schemas.openxmlformats.org/officeDocument/2006/relationships/notesSlide"/>
</Relationships>

</file>

<file path=ppt/slides/_rels/slide1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5.xml" Type="http://schemas.openxmlformats.org/officeDocument/2006/relationships/notesSlide"/>
</Relationships>

</file>

<file path=ppt/slides/_rels/slide1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6.xml" Type="http://schemas.openxmlformats.org/officeDocument/2006/relationships/notesSlide"/>
</Relationships>

</file>

<file path=ppt/slides/_rels/slide1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7.xml" Type="http://schemas.openxmlformats.org/officeDocument/2006/relationships/notesSlide"/>
</Relationships>

</file>

<file path=ppt/slides/_rels/slide1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8.xml" Type="http://schemas.openxmlformats.org/officeDocument/2006/relationships/notesSlide"/>
</Relationships>

</file>

<file path=ppt/slides/_rels/slide19.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19.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20.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20.xml" Type="http://schemas.openxmlformats.org/officeDocument/2006/relationships/notesSlide"/>
<Relationship Id="rId3" Target="http://wiki.hl7.org/index.php?title=Detailed_Clinical_Models" TargetMode="External" Type="http://schemas.openxmlformats.org/officeDocument/2006/relationships/hyperlink"/>
<Relationship Id="rId4" Target="http://www.hl7.org/" TargetMode="External" Type="http://schemas.openxmlformats.org/officeDocument/2006/relationships/hyperlink"/>
<Relationship Id="rId5" Target="http://www.openehr.org/" TargetMode="External" Type="http://schemas.openxmlformats.org/officeDocument/2006/relationships/hyperlink"/>
<Relationship Id="rId6" Target="http://www.iso.org/iso/iso_technical_committee?commid=54960" TargetMode="External" Type="http://schemas.openxmlformats.org/officeDocument/2006/relationships/hyperlink"/>
<Relationship Id="rId7" Target="http://www.cen.eu/cen/Sectors/TechnicalCommitteesWorkshops/CENTechnicalCommittees/Pages/default.aspx?param=6232&amp;title=CEN/TC%20251" TargetMode="External" Type="http://schemas.openxmlformats.org/officeDocument/2006/relationships/hyperlink"/>
</Relationships>

</file>

<file path=ppt/slides/_rels/slide21.xml.rels><?xml version="1.0" encoding="UTF-8" standalone="no"?>
<Relationships xmlns="http://schemas.openxmlformats.org/package/2006/relationships">
<Relationship Id="rId1" Target="../tags/tag2.xml" Type="http://schemas.openxmlformats.org/officeDocument/2006/relationships/tags"/>
<Relationship Id="rId2" Target="../slideLayouts/slideLayout10.xml" Type="http://schemas.openxmlformats.org/officeDocument/2006/relationships/slideLayout"/>
<Relationship Id="rId3" Target="../notesSlides/notesSlide21.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3.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Networking and Health Information Exchange</a:t>
            </a:r>
          </a:p>
        </p:txBody>
      </p:sp>
      <p:sp>
        <p:nvSpPr>
          <p:cNvPr id="12292" name="Text Placeholder 3"/>
          <p:cNvSpPr>
            <a:spLocks noGrp="1"/>
          </p:cNvSpPr>
          <p:nvPr>
            <p:ph type="body" sz="half" idx="2"/>
          </p:nvPr>
        </p:nvSpPr>
        <p:spPr/>
        <p:txBody>
          <a:bodyPr/>
          <a:lstStyle/>
          <a:p>
            <a:r>
              <a:rPr lang="en-US" altLang="en-US" dirty="0"/>
              <a:t>Basic Health Data Standards</a:t>
            </a:r>
          </a:p>
        </p:txBody>
      </p:sp>
      <p:sp>
        <p:nvSpPr>
          <p:cNvPr id="12293" name="Text Placeholder 4"/>
          <p:cNvSpPr>
            <a:spLocks noGrp="1"/>
          </p:cNvSpPr>
          <p:nvPr>
            <p:ph type="body" sz="quarter" idx="11"/>
          </p:nvPr>
        </p:nvSpPr>
        <p:spPr/>
        <p:txBody>
          <a:bodyPr/>
          <a:lstStyle/>
          <a:p>
            <a:r>
              <a:rPr lang="en-US" dirty="0"/>
              <a:t>Lecture e</a:t>
            </a:r>
            <a:endParaRPr lang="en-US" altLang="en-US" dirty="0"/>
          </a:p>
        </p:txBody>
      </p:sp>
      <p:sp>
        <p:nvSpPr>
          <p:cNvPr id="12291" name="Text Placeholder 2"/>
          <p:cNvSpPr>
            <a:spLocks noGrp="1"/>
          </p:cNvSpPr>
          <p:nvPr>
            <p:ph type="body" sz="quarter" idx="12"/>
          </p:nvPr>
        </p:nvSpPr>
        <p:spPr/>
        <p:txBody>
          <a:bodyPr/>
          <a:lstStyle/>
          <a:p>
            <a:r>
              <a:rPr lang="en-US" dirty="0"/>
              <a:t>This material (</a:t>
            </a:r>
            <a:r>
              <a:rPr lang="en-US" altLang="en-US" dirty="0"/>
              <a:t>Comp 9 Unit 4</a:t>
            </a:r>
            <a:r>
              <a:rPr lang="en-US" dirty="0"/>
              <a:t>) was developed by Duke University, funded by the Department of Health and Human Services, Office of the National Coordinator for Health Information Technology under Award Number </a:t>
            </a:r>
            <a:r>
              <a:rPr lang="en-US" altLang="en-US" dirty="0"/>
              <a:t>IU24OC000024</a:t>
            </a:r>
            <a:r>
              <a:rPr lang="en-US" dirty="0"/>
              <a:t>. This material was updated by </a:t>
            </a:r>
            <a:r>
              <a:rPr lang="en-US" dirty="0" err="1"/>
              <a:t>Normandale</a:t>
            </a:r>
            <a:r>
              <a:rPr lang="en-US" dirty="0"/>
              <a:t>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license"/>
              </a:rPr>
              <a:t>http://creativecommons.org/licenses/by-nc-sa/4.0</a:t>
            </a:r>
            <a:r>
              <a:rPr lang="en-US" dirty="0">
                <a:hlinkClick r:id="rId3"/>
              </a:rPr>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Types of Constraints</a:t>
            </a:r>
          </a:p>
        </p:txBody>
      </p:sp>
      <p:sp>
        <p:nvSpPr>
          <p:cNvPr id="21507" name="Content Placeholder 2"/>
          <p:cNvSpPr>
            <a:spLocks noGrp="1"/>
          </p:cNvSpPr>
          <p:nvPr>
            <p:ph sz="quarter" idx="14"/>
          </p:nvPr>
        </p:nvSpPr>
        <p:spPr/>
        <p:txBody>
          <a:bodyPr/>
          <a:lstStyle/>
          <a:p>
            <a:r>
              <a:rPr lang="en-US" altLang="en-US" sz="2800" dirty="0"/>
              <a:t>HL7 Templates constrain both structure and content</a:t>
            </a:r>
          </a:p>
          <a:p>
            <a:r>
              <a:rPr lang="en-US" altLang="en-US" sz="2800" dirty="0"/>
              <a:t>Structural constraints further restrict model elements such as cardinality, new class clones derived from balloted class clones, their attributes, relationships and HL7 data-types</a:t>
            </a:r>
          </a:p>
          <a:p>
            <a:r>
              <a:rPr lang="en-US" altLang="en-US" sz="2800" dirty="0"/>
              <a:t>Non-structural constraints include valid value set expressions and conditional constraints affecting more than one model element</a:t>
            </a:r>
          </a:p>
          <a:p>
            <a:r>
              <a:rPr lang="en-US" altLang="en-US" sz="2800" dirty="0"/>
              <a:t>Object Constraint Language may be used to define constraints on the model</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E38DA9-B635-4CE8-B9EF-2E174952A318}"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Document Templates</a:t>
            </a:r>
          </a:p>
        </p:txBody>
      </p:sp>
      <p:sp>
        <p:nvSpPr>
          <p:cNvPr id="3" name="Content Placeholder 2"/>
          <p:cNvSpPr>
            <a:spLocks noGrp="1"/>
          </p:cNvSpPr>
          <p:nvPr>
            <p:ph sz="quarter" idx="14"/>
          </p:nvPr>
        </p:nvSpPr>
        <p:spPr/>
        <p:txBody>
          <a:bodyPr/>
          <a:lstStyle/>
          <a:p>
            <a:r>
              <a:rPr lang="en-US"/>
              <a:t>Applied to the CDA schema to produce a desired level of information structure and content for a particular purpose</a:t>
            </a:r>
          </a:p>
          <a:p>
            <a:pPr lvl="1"/>
            <a:r>
              <a:rPr lang="en-US"/>
              <a:t>A particular type of document</a:t>
            </a:r>
          </a:p>
          <a:p>
            <a:endParaRPr lang="en-US"/>
          </a:p>
          <a:p>
            <a:r>
              <a:rPr lang="en-US"/>
              <a:t>Various templates structures may be use as document templates</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9938F8-504E-4D46-9BBC-556AA3C85B04}"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Atomic Concept Definition Templates</a:t>
            </a:r>
          </a:p>
        </p:txBody>
      </p:sp>
      <p:sp>
        <p:nvSpPr>
          <p:cNvPr id="23555" name="Content Placeholder 2"/>
          <p:cNvSpPr>
            <a:spLocks noGrp="1"/>
          </p:cNvSpPr>
          <p:nvPr>
            <p:ph sz="quarter" idx="14"/>
          </p:nvPr>
        </p:nvSpPr>
        <p:spPr/>
        <p:txBody>
          <a:bodyPr/>
          <a:lstStyle/>
          <a:p>
            <a:r>
              <a:rPr lang="en-US" altLang="en-US" sz="2800" dirty="0"/>
              <a:t>A template applied to part of a static model that specifies the structure and permitted coding to completely define a particular clinical concept</a:t>
            </a:r>
          </a:p>
          <a:p>
            <a:r>
              <a:rPr lang="en-US" altLang="en-US" sz="2800" dirty="0"/>
              <a:t>Atomic concept definition templates are designed to be reusable in many different contexts</a:t>
            </a:r>
          </a:p>
          <a:p>
            <a:r>
              <a:rPr lang="en-US" altLang="en-US" sz="2800" dirty="0"/>
              <a:t>The stereotypical example is Blood Pressure, composed of two numerical measures with optional additional information about patient positioning, cuff size, etc.</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8BE010-296E-4425-AB2B-7E4862A05E9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Computed Measures Templates</a:t>
            </a:r>
          </a:p>
        </p:txBody>
      </p:sp>
      <p:sp>
        <p:nvSpPr>
          <p:cNvPr id="24582" name="Content Placeholder 1"/>
          <p:cNvSpPr>
            <a:spLocks noGrp="1"/>
          </p:cNvSpPr>
          <p:nvPr>
            <p:ph sz="quarter" idx="14"/>
          </p:nvPr>
        </p:nvSpPr>
        <p:spPr/>
        <p:txBody>
          <a:bodyPr/>
          <a:lstStyle/>
          <a:p>
            <a:r>
              <a:rPr lang="en-US" altLang="en-US"/>
              <a:t>A template applied to an observation that has multiple components. </a:t>
            </a:r>
          </a:p>
          <a:p>
            <a:r>
              <a:rPr lang="en-US" altLang="en-US"/>
              <a:t>The constraints apply to the content and relationships of the components, but also describe the computational algorithm that derives a computed measure from the component measures </a:t>
            </a:r>
          </a:p>
          <a:p>
            <a:endParaRPr lang="en-US" alt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51326C-6926-4AC3-A7E9-2BF124FF7DAE}"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How Are Templates Created?</a:t>
            </a:r>
          </a:p>
        </p:txBody>
      </p:sp>
      <p:sp>
        <p:nvSpPr>
          <p:cNvPr id="25603" name="Content Placeholder 2"/>
          <p:cNvSpPr>
            <a:spLocks noGrp="1"/>
          </p:cNvSpPr>
          <p:nvPr>
            <p:ph sz="quarter" idx="14"/>
          </p:nvPr>
        </p:nvSpPr>
        <p:spPr/>
        <p:txBody>
          <a:bodyPr/>
          <a:lstStyle/>
          <a:p>
            <a:r>
              <a:rPr lang="en-US" altLang="en-US"/>
              <a:t>Different approaches have been used</a:t>
            </a:r>
          </a:p>
          <a:p>
            <a:pPr lvl="1"/>
            <a:r>
              <a:rPr lang="en-US" altLang="en-US"/>
              <a:t>A static model derived from a balloted static model using the HL7 Design tools</a:t>
            </a:r>
          </a:p>
          <a:p>
            <a:pPr lvl="1"/>
            <a:r>
              <a:rPr lang="en-US" altLang="en-US"/>
              <a:t>Derive and then hand refine a static model schema</a:t>
            </a:r>
          </a:p>
          <a:p>
            <a:pPr lvl="1"/>
            <a:r>
              <a:rPr lang="en-US" altLang="en-US"/>
              <a:t>New tools that start with a balloted static model and add constraints</a:t>
            </a:r>
          </a:p>
          <a:p>
            <a:pPr lvl="1"/>
            <a:r>
              <a:rPr lang="en-US" altLang="en-US"/>
              <a:t>Schematron may be use to validate business rules</a:t>
            </a:r>
          </a:p>
          <a:p>
            <a:pPr lvl="2"/>
            <a:r>
              <a:rPr lang="en-US" altLang="en-US"/>
              <a:t>Rule-based validation language</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7E0391-9B5D-4225-9401-E7EF802627AE}"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Archetypes</a:t>
            </a:r>
          </a:p>
        </p:txBody>
      </p:sp>
      <p:sp>
        <p:nvSpPr>
          <p:cNvPr id="26627" name="Content Placeholder 2"/>
          <p:cNvSpPr>
            <a:spLocks noGrp="1"/>
          </p:cNvSpPr>
          <p:nvPr>
            <p:ph sz="quarter" idx="14"/>
          </p:nvPr>
        </p:nvSpPr>
        <p:spPr/>
        <p:txBody>
          <a:bodyPr/>
          <a:lstStyle/>
          <a:p>
            <a:r>
              <a:rPr lang="en-US" altLang="en-US"/>
              <a:t>Archetype denotes a model defining some domain concept, expressed using constraints on instance structures of an underlying reference model</a:t>
            </a:r>
          </a:p>
          <a:p>
            <a:r>
              <a:rPr lang="en-US" altLang="en-US"/>
              <a:t>Uses Archetype Description Language</a:t>
            </a:r>
          </a:p>
          <a:p>
            <a:pPr lvl="1"/>
            <a:r>
              <a:rPr lang="en-US" altLang="en-US"/>
              <a:t>Similar to XML</a:t>
            </a:r>
          </a:p>
          <a:p>
            <a:pPr lvl="1"/>
            <a:r>
              <a:rPr lang="en-US" altLang="en-US"/>
              <a:t>Easily redefined in XML</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04C7F7-ECD0-474A-98E8-7EA69026CBA5}"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Detailed Clinical Model</a:t>
            </a:r>
          </a:p>
        </p:txBody>
      </p:sp>
      <p:sp>
        <p:nvSpPr>
          <p:cNvPr id="27651" name="Content Placeholder 2"/>
          <p:cNvSpPr>
            <a:spLocks noGrp="1"/>
          </p:cNvSpPr>
          <p:nvPr>
            <p:ph sz="quarter" idx="14"/>
          </p:nvPr>
        </p:nvSpPr>
        <p:spPr/>
        <p:txBody>
          <a:bodyPr/>
          <a:lstStyle/>
          <a:p>
            <a:r>
              <a:rPr lang="en-US" altLang="en-US"/>
              <a:t>Combines knowledge, data specification, and terminology</a:t>
            </a:r>
          </a:p>
          <a:p>
            <a:r>
              <a:rPr lang="en-US" altLang="en-US"/>
              <a:t>Conceptual specification of the semantics of discrete structured clinical information</a:t>
            </a:r>
          </a:p>
          <a:p>
            <a:r>
              <a:rPr lang="en-US" altLang="en-US"/>
              <a:t>Defines data elements and attributes, including the possible values</a:t>
            </a:r>
          </a:p>
          <a:p>
            <a:r>
              <a:rPr lang="en-US" altLang="en-US"/>
              <a:t>Provides unambiguous detail that cross clinical;  permits consistent use of medical data; is reusable</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1881FE-43E1-49DA-B088-708859114554}"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DCM Template Examples</a:t>
            </a:r>
          </a:p>
        </p:txBody>
      </p:sp>
      <p:sp>
        <p:nvSpPr>
          <p:cNvPr id="28675" name="Content Placeholder 2"/>
          <p:cNvSpPr>
            <a:spLocks noGrp="1"/>
          </p:cNvSpPr>
          <p:nvPr>
            <p:ph sz="quarter" idx="14"/>
          </p:nvPr>
        </p:nvSpPr>
        <p:spPr/>
        <p:txBody>
          <a:bodyPr numCol="2"/>
          <a:lstStyle/>
          <a:p>
            <a:r>
              <a:rPr lang="en-US" altLang="en-US" dirty="0"/>
              <a:t>Apgar Score</a:t>
            </a:r>
          </a:p>
          <a:p>
            <a:r>
              <a:rPr lang="en-US" altLang="en-US" dirty="0" err="1"/>
              <a:t>Barthel</a:t>
            </a:r>
            <a:r>
              <a:rPr lang="en-US" altLang="en-US" dirty="0"/>
              <a:t> Index</a:t>
            </a:r>
          </a:p>
          <a:p>
            <a:r>
              <a:rPr lang="en-US" altLang="en-US" dirty="0"/>
              <a:t>Blood Pressure</a:t>
            </a:r>
          </a:p>
          <a:p>
            <a:r>
              <a:rPr lang="en-US" altLang="en-US" dirty="0"/>
              <a:t>Body Height</a:t>
            </a:r>
          </a:p>
          <a:p>
            <a:r>
              <a:rPr lang="en-US" altLang="en-US" dirty="0"/>
              <a:t>Body Temperature</a:t>
            </a:r>
          </a:p>
          <a:p>
            <a:r>
              <a:rPr lang="en-US" altLang="en-US" dirty="0"/>
              <a:t>Body Weight</a:t>
            </a:r>
          </a:p>
          <a:p>
            <a:r>
              <a:rPr lang="en-US" altLang="en-US" dirty="0"/>
              <a:t>Glasgow Coma Score</a:t>
            </a:r>
          </a:p>
          <a:p>
            <a:r>
              <a:rPr lang="en-US" altLang="en-US" dirty="0"/>
              <a:t>Pulse Rate</a:t>
            </a:r>
          </a:p>
          <a:p>
            <a:r>
              <a:rPr lang="en-US" altLang="en-US" dirty="0"/>
              <a:t>Respiration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E47BD6-DCEF-45A7-9938-F01CD2461D67}"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a:t>Clinical Information Modeling  Initiative (CIMI)</a:t>
            </a:r>
          </a:p>
        </p:txBody>
      </p:sp>
      <p:sp>
        <p:nvSpPr>
          <p:cNvPr id="29699" name="Content Placeholder 2"/>
          <p:cNvSpPr>
            <a:spLocks noGrp="1"/>
          </p:cNvSpPr>
          <p:nvPr>
            <p:ph sz="quarter" idx="14"/>
          </p:nvPr>
        </p:nvSpPr>
        <p:spPr/>
        <p:txBody>
          <a:bodyPr/>
          <a:lstStyle/>
          <a:p>
            <a:r>
              <a:rPr lang="en-US" altLang="en-US"/>
              <a:t>Organized in 2011</a:t>
            </a:r>
          </a:p>
          <a:p>
            <a:r>
              <a:rPr lang="en-US" altLang="en-US"/>
              <a:t>International with participation from SDOs, vendors, providers, governments, and interested parties</a:t>
            </a:r>
          </a:p>
          <a:p>
            <a:r>
              <a:rPr lang="en-US" altLang="en-US"/>
              <a:t>Dedicated to providing a common format for detailed specifications for the representation of health information content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294F3B-C7F7-4E46-831B-CBFD1CE17F8E}"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Basic Health Data Standards</a:t>
            </a:r>
            <a:br>
              <a:rPr lang="en-US" altLang="en-US"/>
            </a:br>
            <a:r>
              <a:rPr lang="en-US" altLang="en-US"/>
              <a:t>Summary – Lecture e</a:t>
            </a:r>
          </a:p>
        </p:txBody>
      </p:sp>
      <p:sp>
        <p:nvSpPr>
          <p:cNvPr id="30724" name="Text Placeholder 3"/>
          <p:cNvSpPr>
            <a:spLocks noGrp="1"/>
          </p:cNvSpPr>
          <p:nvPr>
            <p:ph type="body" sz="quarter" idx="11"/>
          </p:nvPr>
        </p:nvSpPr>
        <p:spPr/>
        <p:txBody>
          <a:bodyPr/>
          <a:lstStyle/>
          <a:p>
            <a:r>
              <a:rPr lang="en-US" altLang="en-US" dirty="0"/>
              <a:t>Introduction to the concept and kinds of data structures</a:t>
            </a:r>
          </a:p>
          <a:p>
            <a:r>
              <a:rPr lang="en-US" altLang="en-US" dirty="0"/>
              <a:t>Types of data structures including complex and compound structures</a:t>
            </a:r>
          </a:p>
          <a:p>
            <a:r>
              <a:rPr lang="en-US" altLang="en-US" dirty="0"/>
              <a:t>Groups creating data structures include HL7 (CMETS, templates, clinical statements, CDAs), CEN, ISO, </a:t>
            </a:r>
            <a:r>
              <a:rPr lang="en-US" altLang="en-US" dirty="0" err="1"/>
              <a:t>openEHR</a:t>
            </a:r>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D12E14-D83B-4BA8-B267-1A1B7A5306D5}"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Basic Health Data Standards</a:t>
            </a:r>
            <a:br>
              <a:rPr lang="en-US" altLang="en-US"/>
            </a:br>
            <a:r>
              <a:rPr lang="en-US" altLang="en-US"/>
              <a:t>Learning Objectives</a:t>
            </a:r>
          </a:p>
        </p:txBody>
      </p:sp>
      <p:sp>
        <p:nvSpPr>
          <p:cNvPr id="13316" name="Text Placeholder 3"/>
          <p:cNvSpPr>
            <a:spLocks noGrp="1"/>
          </p:cNvSpPr>
          <p:nvPr>
            <p:ph sz="quarter" idx="14"/>
          </p:nvPr>
        </p:nvSpPr>
        <p:spPr/>
        <p:txBody>
          <a:bodyPr/>
          <a:lstStyle/>
          <a:p>
            <a:pPr marL="514350" indent="-514350">
              <a:buFont typeface="+mj-lt"/>
              <a:buAutoNum type="arabicPeriod"/>
            </a:pPr>
            <a:r>
              <a:rPr lang="en-US" dirty="0"/>
              <a:t>Understand why it is necessary to use a common set of data elements with common names to be able to exchange and understand data from other </a:t>
            </a:r>
            <a:r>
              <a:rPr lang="en-US" dirty="0" smtClean="0"/>
              <a:t>places</a:t>
            </a:r>
            <a:endParaRPr lang="en-US" dirty="0"/>
          </a:p>
          <a:p>
            <a:pPr marL="514350" indent="-514350">
              <a:buFont typeface="+mj-lt"/>
              <a:buAutoNum type="arabicPeriod"/>
            </a:pPr>
            <a:r>
              <a:rPr lang="en-US" dirty="0"/>
              <a:t>Understand what is meant by semantic </a:t>
            </a:r>
            <a:r>
              <a:rPr lang="en-US" dirty="0" smtClean="0"/>
              <a:t>interoperability</a:t>
            </a:r>
            <a:endParaRPr lang="en-US" dirty="0"/>
          </a:p>
          <a:p>
            <a:pPr marL="514350" indent="-514350">
              <a:buFont typeface="+mj-lt"/>
              <a:buAutoNum type="arabicPeriod"/>
            </a:pPr>
            <a:r>
              <a:rPr lang="en-US" dirty="0"/>
              <a:t>Understand many of the sets of controlled vocabularies in use today – how they are used and who requires their use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3109F4-C773-43FC-9840-5BD06F31AEE6}" type="slidenum">
              <a:rPr lang="en-US" altLang="en-US" smtClean="0"/>
              <a:pPr/>
              <a:t>2</a:t>
            </a:fld>
            <a:endParaRPr lang="en-US" altLang="en-US"/>
          </a:p>
        </p:txBody>
      </p:sp>
    </p:spTree>
    <p:extLst>
      <p:ext uri="{BB962C8B-B14F-4D97-AF65-F5344CB8AC3E}">
        <p14:creationId xmlns:p14="http://schemas.microsoft.com/office/powerpoint/2010/main" val="2236401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Basic Health Data Standards</a:t>
            </a:r>
            <a:br>
              <a:rPr lang="en-US" altLang="en-US"/>
            </a:br>
            <a:r>
              <a:rPr lang="en-US" altLang="en-US"/>
              <a:t>References – Lecture e</a:t>
            </a:r>
          </a:p>
        </p:txBody>
      </p:sp>
      <p:sp>
        <p:nvSpPr>
          <p:cNvPr id="31747" name="Text Placeholder 5"/>
          <p:cNvSpPr>
            <a:spLocks noGrp="1"/>
          </p:cNvSpPr>
          <p:nvPr>
            <p:ph type="body" sz="quarter" idx="20"/>
          </p:nvPr>
        </p:nvSpPr>
        <p:spPr>
          <a:xfrm>
            <a:off x="482138" y="1452272"/>
            <a:ext cx="8229600" cy="4948527"/>
          </a:xfrm>
        </p:spPr>
        <p:txBody>
          <a:bodyPr/>
          <a:lstStyle/>
          <a:p>
            <a:r>
              <a:rPr lang="en-US" altLang="en-US" dirty="0"/>
              <a:t>References </a:t>
            </a:r>
          </a:p>
          <a:p>
            <a:r>
              <a:rPr lang="en-US" altLang="en-US" b="0" dirty="0"/>
              <a:t>Detailed Clinical Models. (</a:t>
            </a:r>
            <a:r>
              <a:rPr lang="en-US" altLang="en-US" b="0" dirty="0" err="1"/>
              <a:t>n.d.</a:t>
            </a:r>
            <a:r>
              <a:rPr lang="en-US" altLang="en-US" b="0" dirty="0"/>
              <a:t>). Retrieved from HL7 International website: </a:t>
            </a:r>
            <a:r>
              <a:rPr lang="en-US" altLang="en-US" b="0" dirty="0">
                <a:hlinkClick r:id="rId3" tooltip="Data from Detailed Clinical Models from Health Level 7 initiative website "/>
              </a:rPr>
              <a:t>http://wiki.hl7.org/index.php?title=Detailed_Clinical_Models </a:t>
            </a:r>
            <a:endParaRPr lang="en-US" altLang="en-US" b="0" dirty="0"/>
          </a:p>
          <a:p>
            <a:r>
              <a:rPr lang="en-US" altLang="en-US" b="0" dirty="0"/>
              <a:t>Acknowledgement:  Material used in this lecture comes from the following sources</a:t>
            </a:r>
          </a:p>
          <a:p>
            <a:r>
              <a:rPr lang="en-US" altLang="en-US" b="0" dirty="0"/>
              <a:t>Health Level Seven International. (</a:t>
            </a:r>
            <a:r>
              <a:rPr lang="en-US" altLang="en-US" b="0" dirty="0" err="1"/>
              <a:t>n.d.</a:t>
            </a:r>
            <a:r>
              <a:rPr lang="en-US" altLang="en-US" b="0" dirty="0"/>
              <a:t>). Retrieved </a:t>
            </a:r>
            <a:r>
              <a:rPr lang="en-US" altLang="en-US" b="0" dirty="0" err="1"/>
              <a:t>fromHealth</a:t>
            </a:r>
            <a:r>
              <a:rPr lang="en-US" altLang="en-US" b="0" dirty="0"/>
              <a:t> Level Seven International website: </a:t>
            </a:r>
            <a:r>
              <a:rPr lang="en-US" altLang="en-US" b="0" dirty="0">
                <a:hlinkClick r:id="rId4" tooltip="Health Level Seven International interoperability initiative website"/>
              </a:rPr>
              <a:t>www.hl7.org</a:t>
            </a:r>
            <a:r>
              <a:rPr lang="en-US" altLang="en-US" b="0" dirty="0"/>
              <a:t> </a:t>
            </a:r>
          </a:p>
          <a:p>
            <a:r>
              <a:rPr lang="en-US" altLang="en-US" b="0" dirty="0" err="1"/>
              <a:t>openEHR</a:t>
            </a:r>
            <a:r>
              <a:rPr lang="en-US" altLang="en-US" b="0" dirty="0"/>
              <a:t>. (</a:t>
            </a:r>
            <a:r>
              <a:rPr lang="en-US" altLang="en-US" b="0" dirty="0" err="1"/>
              <a:t>n.d.</a:t>
            </a:r>
            <a:r>
              <a:rPr lang="en-US" altLang="en-US" b="0" dirty="0"/>
              <a:t>). Retrieved </a:t>
            </a:r>
            <a:r>
              <a:rPr lang="en-US" altLang="en-US" b="0" dirty="0" err="1"/>
              <a:t>fromopenEHR</a:t>
            </a:r>
            <a:r>
              <a:rPr lang="en-US" altLang="en-US" b="0" dirty="0"/>
              <a:t> website: </a:t>
            </a:r>
            <a:r>
              <a:rPr lang="en-US" altLang="en-US" b="0" dirty="0">
                <a:hlinkClick r:id="rId5" tooltip="openEHR website"/>
              </a:rPr>
              <a:t>www.openehr.org</a:t>
            </a:r>
            <a:r>
              <a:rPr lang="en-US" altLang="en-US" b="0" dirty="0"/>
              <a:t> </a:t>
            </a:r>
          </a:p>
          <a:p>
            <a:r>
              <a:rPr lang="en-US" altLang="en-US" b="0" dirty="0"/>
              <a:t>International Organization for Standardization. (</a:t>
            </a:r>
            <a:r>
              <a:rPr lang="en-US" altLang="en-US" b="0" dirty="0" err="1"/>
              <a:t>n.d.</a:t>
            </a:r>
            <a:r>
              <a:rPr lang="en-US" altLang="en-US" b="0" dirty="0"/>
              <a:t>). Retrieved </a:t>
            </a:r>
            <a:r>
              <a:rPr lang="en-US" altLang="en-US" b="0" dirty="0" err="1"/>
              <a:t>fromISO</a:t>
            </a:r>
            <a:r>
              <a:rPr lang="en-US" altLang="en-US" b="0" dirty="0"/>
              <a:t> website: </a:t>
            </a:r>
            <a:r>
              <a:rPr lang="en-US" altLang="en-US" b="0" dirty="0">
                <a:hlinkClick r:id="rId6" tooltip="International Organization for Standardization Website"/>
              </a:rPr>
              <a:t>www.iso.org/iso/iso_technical_committee?commid=54960 </a:t>
            </a:r>
            <a:endParaRPr lang="en-US" altLang="en-US" b="0" dirty="0"/>
          </a:p>
          <a:p>
            <a:r>
              <a:rPr lang="en-US" altLang="en-US" b="0" dirty="0" err="1"/>
              <a:t>cen</a:t>
            </a:r>
            <a:r>
              <a:rPr lang="en-US" altLang="en-US" b="0" dirty="0"/>
              <a:t> - European Committee for Standardization. (</a:t>
            </a:r>
            <a:r>
              <a:rPr lang="en-US" altLang="en-US" b="0" dirty="0" err="1"/>
              <a:t>n.d.</a:t>
            </a:r>
            <a:r>
              <a:rPr lang="en-US" altLang="en-US" b="0" dirty="0"/>
              <a:t>). Retrieved </a:t>
            </a:r>
            <a:r>
              <a:rPr lang="en-US" altLang="en-US" b="0" dirty="0" err="1"/>
              <a:t>fromCEN</a:t>
            </a:r>
            <a:r>
              <a:rPr lang="en-US" altLang="en-US" b="0" dirty="0"/>
              <a:t> website: </a:t>
            </a:r>
            <a:r>
              <a:rPr lang="en-US" altLang="en-US" b="0" dirty="0">
                <a:hlinkClick r:id="rId7" tooltip="European Committee for Standardization"/>
              </a:rPr>
              <a:t>www.cen.eu/cen/Sectors/TechnicalCommitteesWorkshops/CENTechnicalCommittees/Pages/default.aspx?param=6232&amp;title=CEN/TC%20251 </a:t>
            </a:r>
            <a:endParaRPr lang="en-US" altLang="en-US"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D0EDE5-ECAE-4EA8-8461-5FF5B783028B}"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Basic Health Data Standards</a:t>
            </a:r>
            <a:br>
              <a:rPr lang="en-US" sz="3200" dirty="0"/>
            </a:br>
            <a:r>
              <a:rPr lang="en-US" sz="3200" dirty="0"/>
              <a:t>Lecture e </a:t>
            </a:r>
          </a:p>
        </p:txBody>
      </p:sp>
      <p:sp>
        <p:nvSpPr>
          <p:cNvPr id="8" name="Content Placeholder 7"/>
          <p:cNvSpPr>
            <a:spLocks noGrp="1"/>
          </p:cNvSpPr>
          <p:nvPr>
            <p:ph sz="quarter" idx="14"/>
          </p:nvPr>
        </p:nvSpPr>
        <p:spPr/>
        <p:txBody>
          <a:bodyPr/>
          <a:lstStyle/>
          <a:p>
            <a:r>
              <a:rPr lang="en-US" sz="2800" dirty="0"/>
              <a:t>This material was 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21</a:t>
            </a:fld>
            <a:endParaRPr lang="en-US" altLang="en-US"/>
          </a:p>
        </p:txBody>
      </p:sp>
    </p:spTree>
    <p:custDataLst>
      <p:tags r:id="rId1"/>
    </p:custDataLst>
    <p:extLst>
      <p:ext uri="{BB962C8B-B14F-4D97-AF65-F5344CB8AC3E}">
        <p14:creationId xmlns:p14="http://schemas.microsoft.com/office/powerpoint/2010/main" val="986569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Basic Health Data Standards</a:t>
            </a:r>
            <a:br>
              <a:rPr lang="en-US" altLang="en-US" dirty="0"/>
            </a:br>
            <a:r>
              <a:rPr lang="en-US" altLang="en-US" dirty="0"/>
              <a:t>Learning </a:t>
            </a:r>
            <a:r>
              <a:rPr lang="en-US" altLang="en-US" dirty="0" smtClean="0"/>
              <a:t>Objectives (2)</a:t>
            </a:r>
            <a:br>
              <a:rPr lang="en-US" altLang="en-US" dirty="0" smtClean="0"/>
            </a:br>
            <a:endParaRPr lang="en-US" altLang="en-US" dirty="0"/>
          </a:p>
        </p:txBody>
      </p:sp>
      <p:sp>
        <p:nvSpPr>
          <p:cNvPr id="13316" name="Text Placeholder 3"/>
          <p:cNvSpPr>
            <a:spLocks noGrp="1"/>
          </p:cNvSpPr>
          <p:nvPr>
            <p:ph sz="quarter" idx="14"/>
          </p:nvPr>
        </p:nvSpPr>
        <p:spPr/>
        <p:txBody>
          <a:bodyPr/>
          <a:lstStyle/>
          <a:p>
            <a:pPr marL="457200" indent="-457200">
              <a:buFont typeface="+mj-lt"/>
              <a:buAutoNum type="arabicPeriod" startAt="4"/>
              <a:defRPr/>
            </a:pPr>
            <a:r>
              <a:rPr lang="en-US" sz="2400" dirty="0">
                <a:cs typeface="Arial" pitchFamily="34" charset="0"/>
              </a:rPr>
              <a:t>Understand the use, purpose and interrelation among sets of controlled vocabularies in use </a:t>
            </a:r>
            <a:r>
              <a:rPr lang="en-US" sz="2400" dirty="0" smtClean="0">
                <a:cs typeface="Arial" pitchFamily="34" charset="0"/>
              </a:rPr>
              <a:t>today</a:t>
            </a:r>
            <a:endParaRPr lang="en-US" sz="2400" dirty="0">
              <a:cs typeface="Arial" pitchFamily="34" charset="0"/>
            </a:endParaRPr>
          </a:p>
          <a:p>
            <a:pPr marL="457200" indent="-457200">
              <a:buFont typeface="+mj-lt"/>
              <a:buAutoNum type="arabicPeriod" startAt="4"/>
              <a:defRPr/>
            </a:pPr>
            <a:r>
              <a:rPr lang="en-US" sz="2400" dirty="0">
                <a:cs typeface="Arial" pitchFamily="34" charset="0"/>
              </a:rPr>
              <a:t>Identify the more common controlled vocabularies in  use today: ICD, CPT, DRG, NDC, </a:t>
            </a:r>
            <a:r>
              <a:rPr lang="en-US" sz="2400" dirty="0" err="1">
                <a:cs typeface="Arial" pitchFamily="34" charset="0"/>
              </a:rPr>
              <a:t>RxNorm</a:t>
            </a:r>
            <a:r>
              <a:rPr lang="en-US" sz="2400" dirty="0">
                <a:cs typeface="Arial" pitchFamily="34" charset="0"/>
              </a:rPr>
              <a:t>, and LOINC</a:t>
            </a:r>
            <a:r>
              <a:rPr lang="en-US" sz="2400" dirty="0" smtClean="0">
                <a:cs typeface="Arial" pitchFamily="34" charset="0"/>
              </a:rPr>
              <a:t>,</a:t>
            </a:r>
            <a:endParaRPr lang="en-US" sz="2400" dirty="0">
              <a:cs typeface="Arial" pitchFamily="34" charset="0"/>
            </a:endParaRPr>
          </a:p>
          <a:p>
            <a:pPr marL="457200" indent="-457200">
              <a:buFont typeface="+mj-lt"/>
              <a:buAutoNum type="arabicPeriod" startAt="4"/>
              <a:defRPr/>
            </a:pPr>
            <a:r>
              <a:rPr lang="en-US" sz="2400" dirty="0">
                <a:cs typeface="Arial" pitchFamily="34" charset="0"/>
              </a:rPr>
              <a:t>identify the more common controlled vocabularies in use today: SNOMED, MEDCIN, </a:t>
            </a:r>
            <a:r>
              <a:rPr lang="en-US" sz="2400" dirty="0" err="1">
                <a:cs typeface="Arial" pitchFamily="34" charset="0"/>
              </a:rPr>
              <a:t>MedDRA</a:t>
            </a:r>
            <a:r>
              <a:rPr lang="en-US" sz="2400" dirty="0">
                <a:cs typeface="Arial" pitchFamily="34" charset="0"/>
              </a:rPr>
              <a:t>, Nursing terminologies, </a:t>
            </a:r>
            <a:r>
              <a:rPr lang="en-US" sz="2400" dirty="0" err="1">
                <a:cs typeface="Arial" pitchFamily="34" charset="0"/>
              </a:rPr>
              <a:t>MeSH</a:t>
            </a:r>
            <a:r>
              <a:rPr lang="en-US" sz="2400" dirty="0">
                <a:cs typeface="Arial" pitchFamily="34" charset="0"/>
              </a:rPr>
              <a:t> and UMLS</a:t>
            </a:r>
            <a:r>
              <a:rPr lang="en-US" sz="2400" dirty="0" smtClean="0">
                <a:cs typeface="Arial" pitchFamily="34" charset="0"/>
              </a:rPr>
              <a:t>,</a:t>
            </a:r>
            <a:endParaRPr lang="en-US" sz="2400" dirty="0">
              <a:cs typeface="Arial" pitchFamily="34" charset="0"/>
            </a:endParaRPr>
          </a:p>
          <a:p>
            <a:pPr marL="457200" indent="-457200">
              <a:buFont typeface="+mj-lt"/>
              <a:buAutoNum type="arabicPeriod" startAt="4"/>
              <a:defRPr/>
            </a:pPr>
            <a:r>
              <a:rPr lang="en-US" sz="2400" dirty="0">
                <a:cs typeface="Arial" pitchFamily="34" charset="0"/>
              </a:rPr>
              <a:t>Understand data elements; attributes of data </a:t>
            </a:r>
            <a:r>
              <a:rPr lang="en-US" sz="2400" dirty="0" smtClean="0">
                <a:cs typeface="Arial" pitchFamily="34" charset="0"/>
              </a:rPr>
              <a:t>elements</a:t>
            </a:r>
            <a:endParaRPr lang="en-US" sz="2400" dirty="0">
              <a:cs typeface="Arial" pitchFamily="34" charset="0"/>
            </a:endParaRP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107C9-C818-4A04-B9E3-B399EAEDE453}" type="slidenum">
              <a:rPr lang="en-US" altLang="en-US" smtClean="0"/>
              <a:pPr/>
              <a:t>3</a:t>
            </a:fld>
            <a:endParaRPr lang="en-US" altLang="en-US"/>
          </a:p>
        </p:txBody>
      </p:sp>
    </p:spTree>
    <p:extLst>
      <p:ext uri="{BB962C8B-B14F-4D97-AF65-F5344CB8AC3E}">
        <p14:creationId xmlns:p14="http://schemas.microsoft.com/office/powerpoint/2010/main" val="4291299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Basic Health Data Standards</a:t>
            </a:r>
            <a:br>
              <a:rPr lang="en-US" altLang="en-US" dirty="0"/>
            </a:br>
            <a:r>
              <a:rPr lang="en-US" altLang="en-US" dirty="0"/>
              <a:t>Learning </a:t>
            </a:r>
            <a:r>
              <a:rPr lang="en-US" altLang="en-US" dirty="0" smtClean="0"/>
              <a:t>Objectives (3)</a:t>
            </a:r>
            <a:endParaRPr lang="en-US" altLang="en-US" dirty="0"/>
          </a:p>
        </p:txBody>
      </p:sp>
      <p:sp>
        <p:nvSpPr>
          <p:cNvPr id="13316" name="Text Placeholder 3"/>
          <p:cNvSpPr>
            <a:spLocks noGrp="1"/>
          </p:cNvSpPr>
          <p:nvPr>
            <p:ph sz="quarter" idx="14"/>
          </p:nvPr>
        </p:nvSpPr>
        <p:spPr/>
        <p:txBody>
          <a:bodyPr/>
          <a:lstStyle/>
          <a:p>
            <a:pPr marL="573088" indent="-573088">
              <a:buFont typeface="+mj-lt"/>
              <a:buAutoNum type="arabicPeriod" startAt="8"/>
              <a:defRPr/>
            </a:pPr>
            <a:r>
              <a:rPr lang="en-US" sz="2400" dirty="0">
                <a:cs typeface="Arial" pitchFamily="34" charset="0"/>
              </a:rPr>
              <a:t>Understand contribution of master meta-dictionary of data elements to semantic </a:t>
            </a:r>
            <a:r>
              <a:rPr lang="en-US" sz="2400" dirty="0" smtClean="0">
                <a:cs typeface="Arial" pitchFamily="34" charset="0"/>
              </a:rPr>
              <a:t>interoperability</a:t>
            </a:r>
            <a:endParaRPr lang="en-US" sz="2400" dirty="0">
              <a:cs typeface="Arial" pitchFamily="34" charset="0"/>
            </a:endParaRPr>
          </a:p>
          <a:p>
            <a:pPr marL="573088" indent="-573088">
              <a:buFont typeface="+mj-lt"/>
              <a:buAutoNum type="arabicPeriod" startAt="8"/>
              <a:defRPr/>
            </a:pPr>
            <a:r>
              <a:rPr lang="en-US" sz="2400" dirty="0">
                <a:cs typeface="Arial" pitchFamily="34" charset="0"/>
              </a:rPr>
              <a:t>Explain how data structures can be built from basic data </a:t>
            </a:r>
            <a:r>
              <a:rPr lang="en-US" sz="2400" dirty="0" smtClean="0">
                <a:cs typeface="Arial" pitchFamily="34" charset="0"/>
              </a:rPr>
              <a:t>components</a:t>
            </a:r>
            <a:endParaRPr lang="en-US" sz="2400" dirty="0">
              <a:cs typeface="Arial" pitchFamily="34" charset="0"/>
            </a:endParaRPr>
          </a:p>
          <a:p>
            <a:pPr marL="573088" indent="-573088">
              <a:buFont typeface="+mj-lt"/>
              <a:buAutoNum type="arabicPeriod" startAt="8"/>
              <a:defRPr/>
            </a:pPr>
            <a:r>
              <a:rPr lang="en-US" sz="2400" dirty="0">
                <a:cs typeface="Arial" pitchFamily="34" charset="0"/>
              </a:rPr>
              <a:t>Explain how templates and archetypes facilitate networking and information interchange </a:t>
            </a:r>
            <a:r>
              <a:rPr lang="en-US" sz="2400" dirty="0" smtClean="0">
                <a:cs typeface="Arial" pitchFamily="34" charset="0"/>
              </a:rPr>
              <a:t>and</a:t>
            </a:r>
            <a:endParaRPr lang="en-US" sz="2400" dirty="0">
              <a:cs typeface="Arial" pitchFamily="34" charset="0"/>
            </a:endParaRPr>
          </a:p>
          <a:p>
            <a:pPr marL="573088" indent="-573088">
              <a:buFont typeface="+mj-lt"/>
              <a:buAutoNum type="arabicPeriod" startAt="8"/>
              <a:defRPr/>
            </a:pPr>
            <a:r>
              <a:rPr lang="en-US" sz="2400" dirty="0">
                <a:cs typeface="Arial" pitchFamily="34" charset="0"/>
              </a:rPr>
              <a:t>Discuss Clinical Data Architecture (CDA), Continuity of Care Document (CCD), and Continuity of Care Record (CCR) </a:t>
            </a:r>
            <a:r>
              <a:rPr lang="en-US" sz="2400" dirty="0" smtClean="0">
                <a:cs typeface="Arial" pitchFamily="34" charset="0"/>
              </a:rPr>
              <a:t>Standards</a:t>
            </a:r>
            <a:endParaRPr lang="en-US" sz="2400" dirty="0">
              <a:cs typeface="Arial" pitchFamily="34" charset="0"/>
            </a:endParaRP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4107C9-C818-4A04-B9E3-B399EAEDE453}" type="slidenum">
              <a:rPr lang="en-US" altLang="en-US" smtClean="0"/>
              <a:pPr/>
              <a:t>4</a:t>
            </a:fld>
            <a:endParaRPr lang="en-US" altLang="en-US"/>
          </a:p>
        </p:txBody>
      </p:sp>
    </p:spTree>
    <p:extLst>
      <p:ext uri="{BB962C8B-B14F-4D97-AF65-F5344CB8AC3E}">
        <p14:creationId xmlns:p14="http://schemas.microsoft.com/office/powerpoint/2010/main" val="44875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Building Data Structures</a:t>
            </a:r>
          </a:p>
        </p:txBody>
      </p:sp>
      <p:sp>
        <p:nvSpPr>
          <p:cNvPr id="16390" name="Content Placeholder 5"/>
          <p:cNvSpPr>
            <a:spLocks noGrp="1"/>
          </p:cNvSpPr>
          <p:nvPr>
            <p:ph sz="quarter" idx="14"/>
          </p:nvPr>
        </p:nvSpPr>
        <p:spPr/>
        <p:txBody>
          <a:bodyPr/>
          <a:lstStyle/>
          <a:p>
            <a:r>
              <a:rPr lang="en-US" altLang="en-US" sz="2400" dirty="0"/>
              <a:t>Starting with well-defined, finely-grained data elements, it is useful to build data structures for consistency in content, collection, and presentation. </a:t>
            </a:r>
          </a:p>
          <a:p>
            <a:r>
              <a:rPr lang="en-US" altLang="en-US" sz="2400" dirty="0"/>
              <a:t>Structures permit binding related data components into a single structure.</a:t>
            </a:r>
          </a:p>
          <a:p>
            <a:r>
              <a:rPr lang="en-US" altLang="en-US" sz="2400" dirty="0"/>
              <a:t>This concept is familiar because we see it on paper forms.  </a:t>
            </a:r>
          </a:p>
          <a:p>
            <a:pPr lvl="1"/>
            <a:r>
              <a:rPr lang="en-US" altLang="en-US" sz="2000" dirty="0"/>
              <a:t>Examples include person names and addresses as well as many health data components. </a:t>
            </a:r>
          </a:p>
          <a:p>
            <a:r>
              <a:rPr lang="en-US" altLang="en-US" sz="2400" dirty="0"/>
              <a:t>The scope ranges from simple compound elements to data collection protocols.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A51E95-4929-488C-B444-B02106A437D0}"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Compound Data Elements</a:t>
            </a:r>
          </a:p>
        </p:txBody>
      </p:sp>
      <p:sp>
        <p:nvSpPr>
          <p:cNvPr id="17411" name="Content Placeholder 2"/>
          <p:cNvSpPr>
            <a:spLocks noGrp="1"/>
          </p:cNvSpPr>
          <p:nvPr>
            <p:ph sz="quarter" idx="14"/>
          </p:nvPr>
        </p:nvSpPr>
        <p:spPr/>
        <p:txBody>
          <a:bodyPr/>
          <a:lstStyle/>
          <a:p>
            <a:r>
              <a:rPr lang="en-US" altLang="en-US"/>
              <a:t>Attributes similar to data elements</a:t>
            </a:r>
          </a:p>
          <a:p>
            <a:r>
              <a:rPr lang="en-US" altLang="en-US"/>
              <a:t>Examples include blood pressure, heart murmur, titers</a:t>
            </a:r>
          </a:p>
          <a:p>
            <a:r>
              <a:rPr lang="en-US" altLang="en-US"/>
              <a:t>Expressed as </a:t>
            </a:r>
          </a:p>
          <a:p>
            <a:pPr lvl="1"/>
            <a:r>
              <a:rPr lang="en-US" altLang="en-US"/>
              <a:t>Templates (HL7)</a:t>
            </a:r>
          </a:p>
          <a:p>
            <a:pPr lvl="1"/>
            <a:r>
              <a:rPr lang="en-US" altLang="en-US"/>
              <a:t>Archetypes (openEHR)</a:t>
            </a:r>
          </a:p>
          <a:p>
            <a:pPr lvl="1"/>
            <a:r>
              <a:rPr lang="en-US" altLang="en-US"/>
              <a:t>Common Message Element Type (CMET)</a:t>
            </a:r>
          </a:p>
          <a:p>
            <a:pPr lvl="1"/>
            <a:r>
              <a:rPr lang="en-US" altLang="en-US"/>
              <a:t>Clinical Statement</a:t>
            </a:r>
          </a:p>
          <a:p>
            <a:r>
              <a:rPr lang="en-US" altLang="en-US"/>
              <a:t>Use XML syntax</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85CB8C-64E9-499F-80C6-CCA8B9A63678}"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Complex Data Elements</a:t>
            </a:r>
          </a:p>
        </p:txBody>
      </p:sp>
      <p:sp>
        <p:nvSpPr>
          <p:cNvPr id="18438" name="Content Placeholder 5"/>
          <p:cNvSpPr>
            <a:spLocks noGrp="1"/>
          </p:cNvSpPr>
          <p:nvPr>
            <p:ph sz="quarter" idx="14"/>
          </p:nvPr>
        </p:nvSpPr>
        <p:spPr/>
        <p:txBody>
          <a:bodyPr/>
          <a:lstStyle/>
          <a:p>
            <a:r>
              <a:rPr lang="en-US" altLang="en-US"/>
              <a:t>Attributes similar to data elements</a:t>
            </a:r>
          </a:p>
          <a:p>
            <a:r>
              <a:rPr lang="en-US" altLang="en-US"/>
              <a:t>Examples include drug sensitivity, microbiology results, body mass index, pulmonary functional tests</a:t>
            </a:r>
          </a:p>
          <a:p>
            <a:r>
              <a:rPr lang="en-US" altLang="en-US"/>
              <a:t>May include description logic and mathematical calculations</a:t>
            </a:r>
          </a:p>
          <a:p>
            <a:r>
              <a:rPr lang="en-US" altLang="en-US"/>
              <a:t>May invoke an action</a:t>
            </a:r>
          </a:p>
          <a:p>
            <a:endParaRPr lang="en-US" alt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BBDE79-E19A-461E-827E-E9F4A7C72D5B}"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Common Message Element Type</a:t>
            </a:r>
          </a:p>
        </p:txBody>
      </p:sp>
      <p:sp>
        <p:nvSpPr>
          <p:cNvPr id="19459" name="Content Placeholder 2"/>
          <p:cNvSpPr>
            <a:spLocks noGrp="1"/>
          </p:cNvSpPr>
          <p:nvPr>
            <p:ph sz="quarter" idx="14"/>
          </p:nvPr>
        </p:nvSpPr>
        <p:spPr/>
        <p:txBody>
          <a:bodyPr/>
          <a:lstStyle/>
          <a:p>
            <a:r>
              <a:rPr lang="en-US" altLang="en-US"/>
              <a:t>Administrative complex data elements defined by groups within HL7.  </a:t>
            </a:r>
          </a:p>
          <a:p>
            <a:pPr lvl="1"/>
            <a:r>
              <a:rPr lang="en-US" altLang="en-US"/>
              <a:t>Examples include person names, addresses, telephone numbers, etc.</a:t>
            </a:r>
          </a:p>
          <a:p>
            <a:r>
              <a:rPr lang="en-US" altLang="en-US"/>
              <a:t>Support international variations</a:t>
            </a:r>
          </a:p>
          <a:p>
            <a:r>
              <a:rPr lang="en-US" altLang="en-US"/>
              <a:t>Reusable components</a:t>
            </a:r>
          </a:p>
          <a:p>
            <a:r>
              <a:rPr lang="en-US" altLang="en-US"/>
              <a:t>Can be reused without redefining the data object</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1BF0A9-2250-4721-B9E0-BB78FDAA9478}"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What Is An HL7 Template?</a:t>
            </a:r>
          </a:p>
        </p:txBody>
      </p:sp>
      <p:sp>
        <p:nvSpPr>
          <p:cNvPr id="20483" name="Content Placeholder 2"/>
          <p:cNvSpPr>
            <a:spLocks noGrp="1"/>
          </p:cNvSpPr>
          <p:nvPr>
            <p:ph sz="quarter" idx="14"/>
          </p:nvPr>
        </p:nvSpPr>
        <p:spPr/>
        <p:txBody>
          <a:bodyPr/>
          <a:lstStyle/>
          <a:p>
            <a:r>
              <a:rPr lang="en-US" altLang="en-US"/>
              <a:t>Formally, an HL7 Template is a registered set of constraints on a balloted HL7 static model.</a:t>
            </a:r>
          </a:p>
          <a:p>
            <a:r>
              <a:rPr lang="en-US" altLang="en-US"/>
              <a:t>HL7 balloted static models are all derived from the HL7 Reference Information Model.</a:t>
            </a:r>
          </a:p>
          <a:p>
            <a:r>
              <a:rPr lang="en-US" altLang="en-US"/>
              <a:t>Templates are used in the HL7 standards Clinical Document Architecture.</a:t>
            </a:r>
          </a:p>
          <a:p>
            <a:endParaRPr lang="en-US" alt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703C92-C6F5-40D4-9AA4-1F9B12F7B20B}"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Networking and Health Information Exchange&amp;quot;&quot;/&gt;&lt;property id=&quot;20307&quot; value=&quot;256&quot;/&gt;&lt;/object&gt;&lt;object type=&quot;3&quot; unique_id=&quot;10005&quot;&gt;&lt;property id=&quot;20148&quot; value=&quot;5&quot;/&gt;&lt;property id=&quot;20300&quot; value=&quot;Slide 2 - &amp;quot;Basic Health Data Standards&amp;#x0D;&amp;#x0A;Learning Objectives&amp;quot;&quot;/&gt;&lt;property id=&quot;20307&quot; value=&quot;273&quot;/&gt;&lt;/object&gt;&lt;object type=&quot;3&quot; unique_id=&quot;10006&quot;&gt;&lt;property id=&quot;20148&quot; value=&quot;5&quot;/&gt;&lt;property id=&quot;20300&quot; value=&quot;Slide 3 - &amp;quot;Basic Health Data Standards&amp;#x0D;&amp;#x0A;Learning Objectives&amp;quot;&quot;/&gt;&lt;property id=&quot;20307&quot; value=&quot;274&quot;/&gt;&lt;/object&gt;&lt;object type=&quot;3&quot; unique_id=&quot;10007&quot;&gt;&lt;property id=&quot;20148&quot; value=&quot;5&quot;/&gt;&lt;property id=&quot;20300&quot; value=&quot;Slide 4 - &amp;quot;Basic Health Data Standards&amp;#x0D;&amp;#x0A;Learning Objectives&amp;quot;&quot;/&gt;&lt;property id=&quot;20307&quot; value=&quot;275&quot;/&gt;&lt;/object&gt;&lt;object type=&quot;3&quot; unique_id=&quot;10008&quot;&gt;&lt;property id=&quot;20148&quot; value=&quot;5&quot;/&gt;&lt;property id=&quot;20300&quot; value=&quot;Slide 5 - &amp;quot;Building Data Structures&amp;quot;&quot;/&gt;&lt;property id=&quot;20307&quot; value=&quot;258&quot;/&gt;&lt;/object&gt;&lt;object type=&quot;3&quot; unique_id=&quot;10009&quot;&gt;&lt;property id=&quot;20148&quot; value=&quot;5&quot;/&gt;&lt;property id=&quot;20300&quot; value=&quot;Slide 6 - &amp;quot;Compound Data Elements&amp;quot;&quot;/&gt;&lt;property id=&quot;20307&quot; value=&quot;269&quot;/&gt;&lt;/object&gt;&lt;object type=&quot;3&quot; unique_id=&quot;10010&quot;&gt;&lt;property id=&quot;20148&quot; value=&quot;5&quot;/&gt;&lt;property id=&quot;20300&quot; value=&quot;Slide 7 - &amp;quot;Complex Data Elements&amp;quot;&quot;/&gt;&lt;property id=&quot;20307&quot; value=&quot;261&quot;/&gt;&lt;/object&gt;&lt;object type=&quot;3&quot; unique_id=&quot;10011&quot;&gt;&lt;property id=&quot;20148&quot; value=&quot;5&quot;/&gt;&lt;property id=&quot;20300&quot; value=&quot;Slide 8 - &amp;quot;Common Message Element Type&amp;quot;&quot;/&gt;&lt;property id=&quot;20307&quot; value=&quot;282&quot;/&gt;&lt;/object&gt;&lt;object type=&quot;3&quot; unique_id=&quot;10012&quot;&gt;&lt;property id=&quot;20148&quot; value=&quot;5&quot;/&gt;&lt;property id=&quot;20300&quot; value=&quot;Slide 9 - &amp;quot;What Is An HL7 Template?&amp;quot;&quot;/&gt;&lt;property id=&quot;20307&quot; value=&quot;281&quot;/&gt;&lt;/object&gt;&lt;object type=&quot;3&quot; unique_id=&quot;10013&quot;&gt;&lt;property id=&quot;20148&quot; value=&quot;5&quot;/&gt;&lt;property id=&quot;20300&quot; value=&quot;Slide 10 - &amp;quot;Types of Constraints&amp;quot;&quot;/&gt;&lt;property id=&quot;20307&quot; value=&quot;280&quot;/&gt;&lt;/object&gt;&lt;object type=&quot;3&quot; unique_id=&quot;10014&quot;&gt;&lt;property id=&quot;20148&quot; value=&quot;5&quot;/&gt;&lt;property id=&quot;20300&quot; value=&quot;Slide 11 - &amp;quot;Document Templates&amp;quot;&quot;/&gt;&lt;property id=&quot;20307&quot; value=&quot;277&quot;/&gt;&lt;/object&gt;&lt;object type=&quot;3&quot; unique_id=&quot;10015&quot;&gt;&lt;property id=&quot;20148&quot; value=&quot;5&quot;/&gt;&lt;property id=&quot;20300&quot; value=&quot;Slide 12 - &amp;quot;Atomic Concept Definition Templates&amp;quot;&quot;/&gt;&lt;property id=&quot;20307&quot; value=&quot;276&quot;/&gt;&lt;/object&gt;&lt;object type=&quot;3&quot; unique_id=&quot;10016&quot;&gt;&lt;property id=&quot;20148&quot; value=&quot;5&quot;/&gt;&lt;property id=&quot;20300&quot; value=&quot;Slide 13 - &amp;quot;Computed Measures Templates&amp;quot;&quot;/&gt;&lt;property id=&quot;20307&quot; value=&quot;266&quot;/&gt;&lt;/object&gt;&lt;object type=&quot;3&quot; unique_id=&quot;10017&quot;&gt;&lt;property id=&quot;20148&quot; value=&quot;5&quot;/&gt;&lt;property id=&quot;20300&quot; value=&quot;Slide 14 - &amp;quot;How Are Templates Created?&amp;quot;&quot;/&gt;&lt;property id=&quot;20307&quot; value=&quot;283&quot;/&gt;&lt;/object&gt;&lt;object type=&quot;3&quot; unique_id=&quot;10018&quot;&gt;&lt;property id=&quot;20148&quot; value=&quot;5&quot;/&gt;&lt;property id=&quot;20300&quot; value=&quot;Slide 15 - &amp;quot;Archetypes&amp;quot;&quot;/&gt;&lt;property id=&quot;20307&quot; value=&quot;284&quot;/&gt;&lt;/object&gt;&lt;object type=&quot;3&quot; unique_id=&quot;10019&quot;&gt;&lt;property id=&quot;20148&quot; value=&quot;5&quot;/&gt;&lt;property id=&quot;20300&quot; value=&quot;Slide 16 - &amp;quot;Detail Clinical Model&amp;quot;&quot;/&gt;&lt;property id=&quot;20307&quot; value=&quot;285&quot;/&gt;&lt;/object&gt;&lt;object type=&quot;3&quot; unique_id=&quot;10020&quot;&gt;&lt;property id=&quot;20148&quot; value=&quot;5&quot;/&gt;&lt;property id=&quot;20300&quot; value=&quot;Slide 17 - &amp;quot;DCM Template Examples&amp;quot;&quot;/&gt;&lt;property id=&quot;20307&quot; value=&quot;286&quot;/&gt;&lt;/object&gt;&lt;object type=&quot;3&quot; unique_id=&quot;10021&quot;&gt;&lt;property id=&quot;20148&quot; value=&quot;5&quot;/&gt;&lt;property id=&quot;20300&quot; value=&quot;Slide 18 - &amp;quot;Basic Health Data Standards&amp;#x0D;&amp;#x0A;Summary – Lecture e&amp;quot;&quot;/&gt;&lt;property id=&quot;20307&quot; value=&quot;264&quot;/&gt;&lt;/object&gt;&lt;object type=&quot;3&quot; unique_id=&quot;10022&quot;&gt;&lt;property id=&quot;20148&quot; value=&quot;5&quot;/&gt;&lt;property id=&quot;20300&quot; value=&quot;Slide 19 - &amp;quot;Basic Health Data Standards&amp;#x0D;&amp;#x0A;References – Lecture e&amp;quot;&quot;/&gt;&lt;property id=&quot;20307&quot; value=&quot;267&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443</TotalTime>
  <Words>3093</Words>
  <Application>Microsoft Office PowerPoint</Application>
  <PresentationFormat>On-screen Show (4:3)</PresentationFormat>
  <Paragraphs>287</Paragraphs>
  <Slides>21</Slides>
  <Notes>21</Notes>
  <HiddenSlides>0</HiddenSlides>
  <MMClips>0</MMClips>
  <ScaleCrop>false</ScaleCrop>
  <HeadingPairs>
    <vt:vector baseType="variant" size="4">
      <vt:variant>
        <vt:lpstr>Theme</vt:lpstr>
      </vt:variant>
      <vt:variant>
        <vt:i4>1</vt:i4>
      </vt:variant>
      <vt:variant>
        <vt:lpstr>Slide Titles</vt:lpstr>
      </vt:variant>
      <vt:variant>
        <vt:i4>21</vt:i4>
      </vt:variant>
    </vt:vector>
  </HeadingPairs>
  <TitlesOfParts>
    <vt:vector baseType="lpstr" size="22">
      <vt:lpstr>ONC_2016</vt:lpstr>
      <vt:lpstr>Networking and Health Information Exchange</vt:lpstr>
      <vt:lpstr>Basic Health Data Standards Learning Objectives</vt:lpstr>
      <vt:lpstr>Basic Health Data Standards Learning Objectives (2) </vt:lpstr>
      <vt:lpstr>Basic Health Data Standards Learning Objectives (3)</vt:lpstr>
      <vt:lpstr>Building Data Structures</vt:lpstr>
      <vt:lpstr>Compound Data Elements</vt:lpstr>
      <vt:lpstr>Complex Data Elements</vt:lpstr>
      <vt:lpstr>Common Message Element Type</vt:lpstr>
      <vt:lpstr>What Is An HL7 Template?</vt:lpstr>
      <vt:lpstr>Types of Constraints</vt:lpstr>
      <vt:lpstr>Document Templates</vt:lpstr>
      <vt:lpstr>Atomic Concept Definition Templates</vt:lpstr>
      <vt:lpstr>Computed Measures Templates</vt:lpstr>
      <vt:lpstr>How Are Templates Created?</vt:lpstr>
      <vt:lpstr>Archetypes</vt:lpstr>
      <vt:lpstr>Detailed Clinical Model</vt:lpstr>
      <vt:lpstr>DCM Template Examples</vt:lpstr>
      <vt:lpstr>Clinical Information Modeling  Initiative (CIMI)</vt:lpstr>
      <vt:lpstr>Basic Health Data Standards Summary – Lecture e</vt:lpstr>
      <vt:lpstr>Basic Health Data Standards References – Lecture e</vt:lpstr>
      <vt:lpstr>Basic Health Data Standards Lecture e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2011-11-21T16:50:22Z</dcterms:created>
  <dc:creator>U.S. Department of Health and Human Services, The Office of the National Coordinator for Health Information Technology</dc:creator>
  <cp:keywords>Health IT, Health IT Curriculum, Computer Science</cp:keywords>
  <cp:lastModifiedBy>The Department of Health and Human Services</cp:lastModifiedBy>
  <cp:lastPrinted>2012-01-04T15:36:39Z</cp:lastPrinted>
  <dcterms:modified xsi:type="dcterms:W3CDTF">2017-07-12T22:07:01Z</dcterms:modified>
  <cp:revision>12</cp:revision>
  <dc:subject>Networking and Health Information Exchange</dc:subject>
  <dc:title>Lecture e, Component 9, Unit 4</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Language">
    <vt:lpwstr>English</vt:lpwstr>
  </property>
</Properties>
</file>