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no"?>
<Relationships xmlns="http://schemas.openxmlformats.org/package/2006/relationships">
<Relationship Id="rId1" Target="ppt/presentation.xml" Type="http://schemas.openxmlformats.org/officeDocument/2006/relationships/officeDocument"/>
<Relationship Id="rId2" Target="docProps/thumbnail.jpeg" Type="http://schemas.openxmlformats.org/package/2006/relationships/metadata/thumbnail"/>
<Relationship Id="rId3" Target="docProps/core.xml" Type="http://schemas.openxmlformats.org/package/2006/relationships/metadata/core-properties"/>
<Relationship Id="rId4" Target="docProps/app.xml" Type="http://schemas.openxmlformats.org/officeDocument/2006/relationships/extended-properties"/>
<Relationship Id="rId5" Target="docProps/custom.xml" Type="http://schemas.openxmlformats.org/officeDocument/2006/relationships/custom-properties"/>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659" r:id="rId1"/>
  </p:sldMasterIdLst>
  <p:notesMasterIdLst>
    <p:notesMasterId r:id="rId31"/>
  </p:notesMasterIdLst>
  <p:handoutMasterIdLst>
    <p:handoutMasterId r:id="rId32"/>
  </p:handoutMasterIdLst>
  <p:sldIdLst>
    <p:sldId id="256" r:id="rId2"/>
    <p:sldId id="300" r:id="rId3"/>
    <p:sldId id="301" r:id="rId4"/>
    <p:sldId id="302" r:id="rId5"/>
    <p:sldId id="272" r:id="rId6"/>
    <p:sldId id="273" r:id="rId7"/>
    <p:sldId id="274" r:id="rId8"/>
    <p:sldId id="275" r:id="rId9"/>
    <p:sldId id="277" r:id="rId10"/>
    <p:sldId id="278" r:id="rId11"/>
    <p:sldId id="276" r:id="rId12"/>
    <p:sldId id="269" r:id="rId13"/>
    <p:sldId id="261" r:id="rId14"/>
    <p:sldId id="282" r:id="rId15"/>
    <p:sldId id="280" r:id="rId16"/>
    <p:sldId id="291" r:id="rId17"/>
    <p:sldId id="290" r:id="rId18"/>
    <p:sldId id="289" r:id="rId19"/>
    <p:sldId id="296" r:id="rId20"/>
    <p:sldId id="287" r:id="rId21"/>
    <p:sldId id="286" r:id="rId22"/>
    <p:sldId id="285" r:id="rId23"/>
    <p:sldId id="284" r:id="rId24"/>
    <p:sldId id="281" r:id="rId25"/>
    <p:sldId id="279" r:id="rId26"/>
    <p:sldId id="264" r:id="rId27"/>
    <p:sldId id="295" r:id="rId28"/>
    <p:sldId id="267" r:id="rId29"/>
    <p:sldId id="297" r:id="rId30"/>
  </p:sldIdLst>
  <p:sldSz cx="9144000" cy="6858000" type="screen4x3"/>
  <p:notesSz cx="7010400" cy="9296400"/>
  <p:custDataLst>
    <p:tags r:id="rId33"/>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8" autoAdjust="0"/>
    <p:restoredTop sz="93988" autoAdjust="0"/>
  </p:normalViewPr>
  <p:slideViewPr>
    <p:cSldViewPr>
      <p:cViewPr varScale="1">
        <p:scale>
          <a:sx n="29" d="100"/>
          <a:sy n="29" d="100"/>
        </p:scale>
        <p:origin x="-77" y="-418"/>
      </p:cViewPr>
      <p:guideLst>
        <p:guide orient="horz" pos="2160"/>
        <p:guide pos="2880"/>
      </p:guideLst>
    </p:cSldViewPr>
  </p:slideViewPr>
  <p:outlineViewPr>
    <p:cViewPr>
      <p:scale>
        <a:sx n="33" d="100"/>
        <a:sy n="33" d="100"/>
      </p:scale>
      <p:origin x="0" y="3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no"?>
<Relationships xmlns="http://schemas.openxmlformats.org/package/2006/relationships">
<Relationship Id="rId1" Target="slideMasters/slideMaster1.xml" Type="http://schemas.openxmlformats.org/officeDocument/2006/relationships/slideMaster"/>
<Relationship Id="rId10" Target="slides/slide9.xml" Type="http://schemas.openxmlformats.org/officeDocument/2006/relationships/slide"/>
<Relationship Id="rId11" Target="slides/slide10.xml" Type="http://schemas.openxmlformats.org/officeDocument/2006/relationships/slide"/>
<Relationship Id="rId12" Target="slides/slide11.xml" Type="http://schemas.openxmlformats.org/officeDocument/2006/relationships/slide"/>
<Relationship Id="rId13" Target="slides/slide12.xml" Type="http://schemas.openxmlformats.org/officeDocument/2006/relationships/slide"/>
<Relationship Id="rId14" Target="slides/slide13.xml" Type="http://schemas.openxmlformats.org/officeDocument/2006/relationships/slide"/>
<Relationship Id="rId15" Target="slides/slide14.xml" Type="http://schemas.openxmlformats.org/officeDocument/2006/relationships/slide"/>
<Relationship Id="rId16" Target="slides/slide15.xml" Type="http://schemas.openxmlformats.org/officeDocument/2006/relationships/slide"/>
<Relationship Id="rId17" Target="slides/slide16.xml" Type="http://schemas.openxmlformats.org/officeDocument/2006/relationships/slide"/>
<Relationship Id="rId18" Target="slides/slide17.xml" Type="http://schemas.openxmlformats.org/officeDocument/2006/relationships/slide"/>
<Relationship Id="rId19" Target="slides/slide18.xml" Type="http://schemas.openxmlformats.org/officeDocument/2006/relationships/slide"/>
<Relationship Id="rId2" Target="slides/slide1.xml" Type="http://schemas.openxmlformats.org/officeDocument/2006/relationships/slide"/>
<Relationship Id="rId20" Target="slides/slide19.xml" Type="http://schemas.openxmlformats.org/officeDocument/2006/relationships/slide"/>
<Relationship Id="rId21" Target="slides/slide20.xml" Type="http://schemas.openxmlformats.org/officeDocument/2006/relationships/slide"/>
<Relationship Id="rId22" Target="slides/slide21.xml" Type="http://schemas.openxmlformats.org/officeDocument/2006/relationships/slide"/>
<Relationship Id="rId23" Target="slides/slide22.xml" Type="http://schemas.openxmlformats.org/officeDocument/2006/relationships/slide"/>
<Relationship Id="rId24" Target="slides/slide23.xml" Type="http://schemas.openxmlformats.org/officeDocument/2006/relationships/slide"/>
<Relationship Id="rId25" Target="slides/slide24.xml" Type="http://schemas.openxmlformats.org/officeDocument/2006/relationships/slide"/>
<Relationship Id="rId26" Target="slides/slide25.xml" Type="http://schemas.openxmlformats.org/officeDocument/2006/relationships/slide"/>
<Relationship Id="rId27" Target="slides/slide26.xml" Type="http://schemas.openxmlformats.org/officeDocument/2006/relationships/slide"/>
<Relationship Id="rId28" Target="slides/slide27.xml" Type="http://schemas.openxmlformats.org/officeDocument/2006/relationships/slide"/>
<Relationship Id="rId29" Target="slides/slide28.xml" Type="http://schemas.openxmlformats.org/officeDocument/2006/relationships/slide"/>
<Relationship Id="rId3" Target="slides/slide2.xml" Type="http://schemas.openxmlformats.org/officeDocument/2006/relationships/slide"/>
<Relationship Id="rId30" Target="slides/slide29.xml" Type="http://schemas.openxmlformats.org/officeDocument/2006/relationships/slide"/>
<Relationship Id="rId31" Target="notesMasters/notesMaster1.xml" Type="http://schemas.openxmlformats.org/officeDocument/2006/relationships/notesMaster"/>
<Relationship Id="rId32" Target="handoutMasters/handoutMaster1.xml" Type="http://schemas.openxmlformats.org/officeDocument/2006/relationships/handoutMaster"/>
<Relationship Id="rId33" Target="tags/tag1.xml" Type="http://schemas.openxmlformats.org/officeDocument/2006/relationships/tags"/>
<Relationship Id="rId34" Target="presProps.xml" Type="http://schemas.openxmlformats.org/officeDocument/2006/relationships/presProps"/>
<Relationship Id="rId35" Target="viewProps.xml" Type="http://schemas.openxmlformats.org/officeDocument/2006/relationships/viewProps"/>
<Relationship Id="rId36" Target="theme/theme1.xml" Type="http://schemas.openxmlformats.org/officeDocument/2006/relationships/theme"/>
<Relationship Id="rId37" Target="tableStyles.xml" Type="http://schemas.openxmlformats.org/officeDocument/2006/relationships/tableStyles"/>
<Relationship Id="rId4" Target="slides/slide3.xml" Type="http://schemas.openxmlformats.org/officeDocument/2006/relationships/slide"/>
<Relationship Id="rId5" Target="slides/slide4.xml" Type="http://schemas.openxmlformats.org/officeDocument/2006/relationships/slide"/>
<Relationship Id="rId6" Target="slides/slide5.xml" Type="http://schemas.openxmlformats.org/officeDocument/2006/relationships/slide"/>
<Relationship Id="rId7" Target="slides/slide6.xml" Type="http://schemas.openxmlformats.org/officeDocument/2006/relationships/slide"/>
<Relationship Id="rId8" Target="slides/slide7.xml" Type="http://schemas.openxmlformats.org/officeDocument/2006/relationships/slide"/>
<Relationship Id="rId9" Target="slides/slide8.xml" Type="http://schemas.openxmlformats.org/officeDocument/2006/relationships/slide"/>
</Relationships>

</file>

<file path=ppt/handoutMasters/_rels/handoutMaster1.xml.rels><?xml version="1.0" encoding="UTF-8" standalone="no"?>
<Relationships xmlns="http://schemas.openxmlformats.org/package/2006/relationships">
<Relationship Id="rId1" Target="../theme/theme3.xml" Type="http://schemas.openxmlformats.org/officeDocument/2006/relationships/theme"/>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971925" y="0"/>
            <a:ext cx="3036888" cy="465138"/>
          </a:xfrm>
          <a:prstGeom prst="rect">
            <a:avLst/>
          </a:prstGeom>
        </p:spPr>
        <p:txBody>
          <a:bodyPr vert="horz" lIns="93177" tIns="46589" rIns="93177" bIns="46589" rtlCol="0"/>
          <a:lstStyle>
            <a:lvl1pPr algn="r" fontAlgn="auto">
              <a:spcBef>
                <a:spcPts val="0"/>
              </a:spcBef>
              <a:spcAft>
                <a:spcPts val="0"/>
              </a:spcAft>
              <a:defRPr sz="1000">
                <a:latin typeface="Arial" pitchFamily="34" charset="0"/>
                <a:cs typeface="Arial" pitchFamily="34" charset="0"/>
              </a:defRPr>
            </a:lvl1pPr>
          </a:lstStyle>
          <a:p>
            <a:pPr>
              <a:defRPr/>
            </a:pPr>
            <a:fld id="{1EE79A23-87F8-4741-BCED-1FF9E8A9E3F2}" type="datetimeFigureOut">
              <a:rPr lang="en-US"/>
              <a:pPr>
                <a:defRPr/>
              </a:pPr>
              <a:t>6/22/2017</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3971925" y="8829675"/>
            <a:ext cx="3036888" cy="465138"/>
          </a:xfrm>
          <a:prstGeom prst="rect">
            <a:avLst/>
          </a:prstGeom>
        </p:spPr>
        <p:txBody>
          <a:bodyPr vert="horz" wrap="square" lIns="93177" tIns="46589" rIns="93177" bIns="46589" numCol="1" anchor="b" anchorCtr="0" compatLnSpc="1">
            <a:prstTxWarp prst="textNoShape">
              <a:avLst/>
            </a:prstTxWarp>
          </a:bodyPr>
          <a:lstStyle>
            <a:lvl1pPr algn="r">
              <a:defRPr sz="1000">
                <a:cs typeface="Arial" panose="020B0604020202020204" pitchFamily="34" charset="0"/>
              </a:defRPr>
            </a:lvl1pPr>
          </a:lstStyle>
          <a:p>
            <a:fld id="{2E1FC21E-1BBC-43A6-AB0E-B7895ABFFA4D}" type="slidenum">
              <a:rPr lang="en-US" altLang="en-US"/>
              <a:pPr/>
              <a:t>‹#›</a:t>
            </a:fld>
            <a:endParaRPr lang="en-US" altLang="en-US"/>
          </a:p>
        </p:txBody>
      </p:sp>
    </p:spTree>
    <p:extLst>
      <p:ext uri="{BB962C8B-B14F-4D97-AF65-F5344CB8AC3E}">
        <p14:creationId xmlns:p14="http://schemas.microsoft.com/office/powerpoint/2010/main" val="368058514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no"?>
<Relationships xmlns="http://schemas.openxmlformats.org/package/2006/relationships">
<Relationship Id="rId1" Target="../theme/theme2.xml" Type="http://schemas.openxmlformats.org/officeDocument/2006/relationships/theme"/>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971925" y="0"/>
            <a:ext cx="3036888" cy="465138"/>
          </a:xfrm>
          <a:prstGeom prst="rect">
            <a:avLst/>
          </a:prstGeom>
        </p:spPr>
        <p:txBody>
          <a:bodyPr vert="horz" lIns="93177" tIns="46589" rIns="93177" bIns="46589" rtlCol="0"/>
          <a:lstStyle>
            <a:lvl1pPr algn="r" fontAlgn="auto">
              <a:spcBef>
                <a:spcPts val="0"/>
              </a:spcBef>
              <a:spcAft>
                <a:spcPts val="0"/>
              </a:spcAft>
              <a:defRPr sz="1000">
                <a:latin typeface="Arial" pitchFamily="34" charset="0"/>
                <a:cs typeface="Arial" pitchFamily="34" charset="0"/>
              </a:defRPr>
            </a:lvl1pPr>
          </a:lstStyle>
          <a:p>
            <a:pPr>
              <a:defRPr/>
            </a:pPr>
            <a:fld id="{F062898E-967E-4E70-A287-15683F90A585}" type="datetimeFigureOut">
              <a:rPr lang="en-US"/>
              <a:pPr>
                <a:defRPr/>
              </a:pPr>
              <a:t>6/22/2017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3971925" y="8829675"/>
            <a:ext cx="3036888" cy="465138"/>
          </a:xfrm>
          <a:prstGeom prst="rect">
            <a:avLst/>
          </a:prstGeom>
        </p:spPr>
        <p:txBody>
          <a:bodyPr vert="horz" wrap="square" lIns="93177" tIns="46589" rIns="93177" bIns="46589" numCol="1" anchor="b" anchorCtr="0" compatLnSpc="1">
            <a:prstTxWarp prst="textNoShape">
              <a:avLst/>
            </a:prstTxWarp>
          </a:bodyPr>
          <a:lstStyle>
            <a:lvl1pPr algn="r">
              <a:defRPr sz="1000">
                <a:cs typeface="Arial" panose="020B0604020202020204" pitchFamily="34" charset="0"/>
              </a:defRPr>
            </a:lvl1pPr>
          </a:lstStyle>
          <a:p>
            <a:fld id="{A543502D-36D1-427A-A76C-C9A70432A381}" type="slidenum">
              <a:rPr lang="en-US" altLang="en-US"/>
              <a:pPr/>
              <a:t>‹#›</a:t>
            </a:fld>
            <a:endParaRPr lang="en-US" altLang="en-US"/>
          </a:p>
        </p:txBody>
      </p:sp>
    </p:spTree>
    <p:extLst>
      <p:ext uri="{BB962C8B-B14F-4D97-AF65-F5344CB8AC3E}">
        <p14:creationId xmlns:p14="http://schemas.microsoft.com/office/powerpoint/2010/main" val="183713973"/>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xml" Type="http://schemas.openxmlformats.org/officeDocument/2006/relationships/slide"/>
</Relationships>

</file>

<file path=ppt/notesSlides/_rels/notesSlide10.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0.xml" Type="http://schemas.openxmlformats.org/officeDocument/2006/relationships/slide"/>
</Relationships>

</file>

<file path=ppt/notesSlides/_rels/notesSlide11.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1.xml" Type="http://schemas.openxmlformats.org/officeDocument/2006/relationships/slide"/>
</Relationships>

</file>

<file path=ppt/notesSlides/_rels/notesSlide12.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2.xml" Type="http://schemas.openxmlformats.org/officeDocument/2006/relationships/slide"/>
</Relationships>

</file>

<file path=ppt/notesSlides/_rels/notesSlide13.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3.xml" Type="http://schemas.openxmlformats.org/officeDocument/2006/relationships/slide"/>
</Relationships>

</file>

<file path=ppt/notesSlides/_rels/notesSlide14.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4.xml" Type="http://schemas.openxmlformats.org/officeDocument/2006/relationships/slide"/>
</Relationships>

</file>

<file path=ppt/notesSlides/_rels/notesSlide15.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5.xml" Type="http://schemas.openxmlformats.org/officeDocument/2006/relationships/slide"/>
</Relationships>

</file>

<file path=ppt/notesSlides/_rels/notesSlide16.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6.xml" Type="http://schemas.openxmlformats.org/officeDocument/2006/relationships/slide"/>
</Relationships>

</file>

<file path=ppt/notesSlides/_rels/notesSlide17.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7.xml" Type="http://schemas.openxmlformats.org/officeDocument/2006/relationships/slide"/>
</Relationships>

</file>

<file path=ppt/notesSlides/_rels/notesSlide18.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8.xml" Type="http://schemas.openxmlformats.org/officeDocument/2006/relationships/slide"/>
</Relationships>

</file>

<file path=ppt/notesSlides/_rels/notesSlide19.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9.xml" Type="http://schemas.openxmlformats.org/officeDocument/2006/relationships/slide"/>
</Relationships>

</file>

<file path=ppt/notesSlides/_rels/notesSlide2.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xml" Type="http://schemas.openxmlformats.org/officeDocument/2006/relationships/slide"/>
</Relationships>

</file>

<file path=ppt/notesSlides/_rels/notesSlide20.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0.xml" Type="http://schemas.openxmlformats.org/officeDocument/2006/relationships/slide"/>
</Relationships>

</file>

<file path=ppt/notesSlides/_rels/notesSlide21.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1.xml" Type="http://schemas.openxmlformats.org/officeDocument/2006/relationships/slide"/>
</Relationships>

</file>

<file path=ppt/notesSlides/_rels/notesSlide22.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2.xml" Type="http://schemas.openxmlformats.org/officeDocument/2006/relationships/slide"/>
</Relationships>

</file>

<file path=ppt/notesSlides/_rels/notesSlide23.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3.xml" Type="http://schemas.openxmlformats.org/officeDocument/2006/relationships/slide"/>
</Relationships>

</file>

<file path=ppt/notesSlides/_rels/notesSlide24.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4.xml" Type="http://schemas.openxmlformats.org/officeDocument/2006/relationships/slide"/>
</Relationships>

</file>

<file path=ppt/notesSlides/_rels/notesSlide25.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5.xml" Type="http://schemas.openxmlformats.org/officeDocument/2006/relationships/slide"/>
</Relationships>

</file>

<file path=ppt/notesSlides/_rels/notesSlide26.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6.xml" Type="http://schemas.openxmlformats.org/officeDocument/2006/relationships/slide"/>
</Relationships>

</file>

<file path=ppt/notesSlides/_rels/notesSlide27.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7.xml" Type="http://schemas.openxmlformats.org/officeDocument/2006/relationships/slide"/>
</Relationships>

</file>

<file path=ppt/notesSlides/_rels/notesSlide28.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8.xml" Type="http://schemas.openxmlformats.org/officeDocument/2006/relationships/slide"/>
</Relationships>

</file>

<file path=ppt/notesSlides/_rels/notesSlide29.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9.xml" Type="http://schemas.openxmlformats.org/officeDocument/2006/relationships/slide"/>
</Relationships>

</file>

<file path=ppt/notesSlides/_rels/notesSlide3.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3.xml" Type="http://schemas.openxmlformats.org/officeDocument/2006/relationships/slide"/>
</Relationships>

</file>

<file path=ppt/notesSlides/_rels/notesSlide4.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4.xml" Type="http://schemas.openxmlformats.org/officeDocument/2006/relationships/slide"/>
</Relationships>

</file>

<file path=ppt/notesSlides/_rels/notesSlide5.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5.xml" Type="http://schemas.openxmlformats.org/officeDocument/2006/relationships/slide"/>
</Relationships>

</file>

<file path=ppt/notesSlides/_rels/notesSlide6.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6.xml" Type="http://schemas.openxmlformats.org/officeDocument/2006/relationships/slide"/>
</Relationships>

</file>

<file path=ppt/notesSlides/_rels/notesSlide7.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7.xml" Type="http://schemas.openxmlformats.org/officeDocument/2006/relationships/slide"/>
</Relationships>

</file>

<file path=ppt/notesSlides/_rels/notesSlide8.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8.xml" Type="http://schemas.openxmlformats.org/officeDocument/2006/relationships/slide"/>
</Relationships>

</file>

<file path=ppt/notesSlides/_rels/notesSlide9.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9.xml" Type="http://schemas.openxmlformats.org/officeDocument/2006/relationships/slide"/>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smtClean="0">
                <a:solidFill>
                  <a:schemeClr val="tx1"/>
                </a:solidFill>
                <a:effectLst/>
                <a:latin typeface="Arial" pitchFamily="34" charset="0"/>
                <a:ea typeface="+mn-ea"/>
                <a:cs typeface="Arial" pitchFamily="34" charset="0"/>
              </a:rPr>
              <a:t>Welcome to Networking and Health Information Exchange, Basic Health Data Standards.  This is Lecture c.  </a:t>
            </a:r>
          </a:p>
          <a:p>
            <a:endParaRPr lang="en-US" sz="1000" kern="1200" dirty="0" smtClean="0">
              <a:solidFill>
                <a:schemeClr val="tx1"/>
              </a:solidFill>
              <a:effectLst/>
              <a:latin typeface="Arial" pitchFamily="34" charset="0"/>
              <a:ea typeface="+mn-ea"/>
              <a:cs typeface="Arial" pitchFamily="34" charset="0"/>
            </a:endParaRPr>
          </a:p>
          <a:p>
            <a:r>
              <a:rPr lang="en-US" sz="1000" kern="1200" dirty="0" smtClean="0">
                <a:solidFill>
                  <a:schemeClr val="tx1"/>
                </a:solidFill>
                <a:effectLst/>
                <a:latin typeface="Arial" pitchFamily="34" charset="0"/>
                <a:ea typeface="+mn-ea"/>
                <a:cs typeface="Arial" pitchFamily="34" charset="0"/>
              </a:rPr>
              <a:t>This component, Networking and Health Information Exchange, addresses what is required to accomplish networking across and among disparate organizations who have heterogeneous systems.  As one might imagine, this topic covers a lot of territory fraught with new topics and a lot of acronyms.  My apologies, but that is what it is.  I suggest you keep your glossary beside you as you study this material.</a:t>
            </a:r>
          </a:p>
          <a:p>
            <a:endParaRPr lang="en-US" sz="1000" kern="1200" dirty="0" smtClean="0">
              <a:solidFill>
                <a:schemeClr val="tx1"/>
              </a:solidFill>
              <a:effectLst/>
              <a:latin typeface="Arial" pitchFamily="34" charset="0"/>
              <a:ea typeface="+mn-ea"/>
              <a:cs typeface="Arial" pitchFamily="34" charset="0"/>
            </a:endParaRPr>
          </a:p>
          <a:p>
            <a:r>
              <a:rPr lang="en-US" sz="1000" kern="1200" dirty="0" smtClean="0">
                <a:solidFill>
                  <a:schemeClr val="tx1"/>
                </a:solidFill>
                <a:effectLst/>
                <a:latin typeface="Arial" pitchFamily="34" charset="0"/>
                <a:ea typeface="+mn-ea"/>
                <a:cs typeface="Arial" pitchFamily="34" charset="0"/>
              </a:rPr>
              <a:t>Unit 4 covers Basic Health Data Standards and consists of six lectures. Over these six lectures, we will identify the set of standards necessary to establish semantic interoperability. </a:t>
            </a:r>
          </a:p>
          <a:p>
            <a:endParaRPr lang="en-US" sz="1000" kern="1200" dirty="0" smtClean="0">
              <a:solidFill>
                <a:schemeClr val="tx1"/>
              </a:solidFill>
              <a:effectLst/>
              <a:latin typeface="Arial" pitchFamily="34" charset="0"/>
              <a:ea typeface="+mn-ea"/>
              <a:cs typeface="Arial" pitchFamily="34" charset="0"/>
            </a:endParaRPr>
          </a:p>
          <a:p>
            <a:r>
              <a:rPr lang="en-US" sz="1000" kern="1200" dirty="0" smtClean="0">
                <a:solidFill>
                  <a:schemeClr val="tx1"/>
                </a:solidFill>
                <a:effectLst/>
                <a:latin typeface="Arial" pitchFamily="34" charset="0"/>
                <a:ea typeface="+mn-ea"/>
                <a:cs typeface="Arial" pitchFamily="34" charset="0"/>
              </a:rPr>
              <a:t>In lecture c, we continue to introduce common, controlled vocabularies. </a:t>
            </a:r>
          </a:p>
          <a:p>
            <a:endParaRPr lang="en-US" sz="1000" kern="1200" dirty="0" smtClean="0">
              <a:solidFill>
                <a:schemeClr val="tx1"/>
              </a:solidFill>
              <a:effectLst/>
              <a:latin typeface="Arial" pitchFamily="34" charset="0"/>
              <a:ea typeface="+mn-ea"/>
              <a:cs typeface="Arial" pitchFamily="34" charset="0"/>
            </a:endParaRPr>
          </a:p>
          <a:p>
            <a:r>
              <a:rPr lang="en-US" sz="1000" kern="1200" dirty="0" smtClean="0">
                <a:solidFill>
                  <a:schemeClr val="tx1"/>
                </a:solidFill>
                <a:effectLst/>
                <a:latin typeface="Arial" pitchFamily="34" charset="0"/>
                <a:ea typeface="+mn-ea"/>
                <a:cs typeface="Arial" pitchFamily="34" charset="0"/>
              </a:rPr>
              <a:t>The fact that it takes two lectures to cover just the top few controlled terminology sets gives an indication of how complex and confusing the issue of “what terminology to use” is.  It is important to remember that much of what we hope to accomplish in terms of using HIT to enable a network of seamless care depends on resolving these issues. No one set is enough; mapping between sets results in a loss of information. </a:t>
            </a:r>
            <a:endParaRPr lang="en-US" sz="1000" kern="1200" dirty="0">
              <a:solidFill>
                <a:schemeClr val="tx1"/>
              </a:solidFill>
              <a:effectLst/>
              <a:latin typeface="Arial" pitchFamily="34" charset="0"/>
              <a:ea typeface="+mn-ea"/>
              <a:cs typeface="Arial" pitchFamily="34" charset="0"/>
            </a:endParaRP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6EA86B-4FEE-410A-9001-153246CC0266}" type="slidenum">
              <a:rPr lang="en-US" altLang="en-US"/>
              <a:pPr eaLnBrk="1" hangingPunct="1"/>
              <a:t>1</a:t>
            </a:fld>
            <a:endParaRPr lang="en-US" altLang="en-US"/>
          </a:p>
        </p:txBody>
      </p:sp>
    </p:spTree>
    <p:extLst>
      <p:ext uri="{BB962C8B-B14F-4D97-AF65-F5344CB8AC3E}">
        <p14:creationId xmlns:p14="http://schemas.microsoft.com/office/powerpoint/2010/main" val="42200771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SNOMED CT is a semantic network. This figure illustrates semantic relationships possible with SNOMED. Semantic relationships are indicated by the is-a link. Other properties are represented by definitive links.</a:t>
            </a:r>
          </a:p>
          <a:p>
            <a:endParaRPr lang="en-US" altLang="en-US" smtClean="0"/>
          </a:p>
          <a:p>
            <a:r>
              <a:rPr lang="en-US" altLang="en-US" smtClean="0"/>
              <a:t>This slide shows semantic representation for the term Pulmonary Tularemia.  It is a Tularemia and it is a Bacterial Pneumonia.  Pulmonary Tularemia has finding site of Lung Structure; has an associated morphology of Inflammation; and has causative agent of Francisella Tularensis. Knowledge can be imbedded in SNOMED through these links. This representation provides significant power for queries by any of these relationships.</a:t>
            </a:r>
          </a:p>
          <a:p>
            <a:endParaRPr lang="en-US" altLang="en-US" smtClean="0"/>
          </a:p>
          <a:p>
            <a:r>
              <a:rPr lang="en-US" altLang="en-US" smtClean="0"/>
              <a:t>In this example, pulmonary tularemia:</a:t>
            </a:r>
          </a:p>
          <a:p>
            <a:pPr lvl="1"/>
            <a:r>
              <a:rPr lang="en-US" altLang="en-US" smtClean="0"/>
              <a:t>Has-finding-site of lung structure;</a:t>
            </a:r>
          </a:p>
          <a:p>
            <a:pPr lvl="1"/>
            <a:r>
              <a:rPr lang="en-US" altLang="en-US" smtClean="0"/>
              <a:t>Has associated-morphology of inflammation; and </a:t>
            </a:r>
          </a:p>
          <a:p>
            <a:pPr lvl="1"/>
            <a:r>
              <a:rPr lang="en-US" altLang="en-US" smtClean="0"/>
              <a:t>Has-causative-agent of Francisella tularensis.</a:t>
            </a:r>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1623C1C-768A-4098-A871-D6069B1967CF}" type="slidenum">
              <a:rPr lang="en-US" altLang="en-US"/>
              <a:pPr eaLnBrk="1" hangingPunct="1"/>
              <a:t>10</a:t>
            </a:fld>
            <a:endParaRPr lang="en-US" altLang="en-US"/>
          </a:p>
        </p:txBody>
      </p:sp>
    </p:spTree>
    <p:extLst>
      <p:ext uri="{BB962C8B-B14F-4D97-AF65-F5344CB8AC3E}">
        <p14:creationId xmlns:p14="http://schemas.microsoft.com/office/powerpoint/2010/main" val="1678421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These are the SNOMED axes:</a:t>
            </a:r>
          </a:p>
          <a:p>
            <a:pPr lvl="1"/>
            <a:r>
              <a:rPr lang="en-US" altLang="en-US" smtClean="0"/>
              <a:t>Findings  represented by [F];</a:t>
            </a:r>
          </a:p>
          <a:p>
            <a:pPr lvl="1"/>
            <a:r>
              <a:rPr lang="en-US" altLang="en-US" smtClean="0"/>
              <a:t>Procedures represented by [P];</a:t>
            </a:r>
          </a:p>
          <a:p>
            <a:pPr lvl="1"/>
            <a:r>
              <a:rPr lang="en-US" altLang="en-US" smtClean="0"/>
              <a:t>Body structures represented by (anatomy) [T];</a:t>
            </a:r>
          </a:p>
          <a:p>
            <a:pPr lvl="1"/>
            <a:r>
              <a:rPr lang="en-US" altLang="en-US" smtClean="0"/>
              <a:t>Morphology represented by [M];</a:t>
            </a:r>
          </a:p>
          <a:p>
            <a:pPr lvl="1"/>
            <a:r>
              <a:rPr lang="en-US" altLang="en-US" smtClean="0"/>
              <a:t>Organisms represented by [L];</a:t>
            </a:r>
          </a:p>
          <a:p>
            <a:pPr lvl="1"/>
            <a:r>
              <a:rPr lang="en-US" altLang="en-US" smtClean="0"/>
              <a:t>Substances represented by [C];</a:t>
            </a:r>
          </a:p>
          <a:p>
            <a:pPr lvl="1"/>
            <a:r>
              <a:rPr lang="en-US" altLang="en-US" smtClean="0"/>
              <a:t>Physical agents represented by [A];</a:t>
            </a:r>
          </a:p>
          <a:p>
            <a:pPr lvl="1"/>
            <a:r>
              <a:rPr lang="en-US" altLang="en-US" smtClean="0"/>
              <a:t>Occupations;</a:t>
            </a:r>
          </a:p>
          <a:p>
            <a:pPr lvl="1"/>
            <a:r>
              <a:rPr lang="en-US" altLang="en-US" smtClean="0"/>
              <a:t>Social context;</a:t>
            </a:r>
          </a:p>
          <a:p>
            <a:pPr lvl="1"/>
            <a:r>
              <a:rPr lang="en-US" altLang="en-US" smtClean="0"/>
              <a:t>General; and</a:t>
            </a:r>
          </a:p>
          <a:p>
            <a:pPr lvl="1"/>
            <a:r>
              <a:rPr lang="en-US" altLang="en-US" smtClean="0"/>
              <a:t>Other.</a:t>
            </a:r>
          </a:p>
          <a:p>
            <a:pPr lvl="1"/>
            <a:endParaRPr lang="en-US" altLang="en-US" smtClean="0"/>
          </a:p>
          <a:p>
            <a:r>
              <a:rPr lang="en-US" altLang="en-US" smtClean="0"/>
              <a:t>These axes provide the vectors for the semantic network. So a composite code can be represented by zero or multiple codes across all of these axes.  SNOMED can be very specific and detailed.  Again, queries may be a problem with this structure.</a:t>
            </a:r>
          </a:p>
          <a:p>
            <a:endParaRPr lang="en-US" altLang="en-US" smtClean="0"/>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2A0E082-04BE-4A38-89FF-43FEBF82813F}" type="slidenum">
              <a:rPr lang="en-US" altLang="en-US"/>
              <a:pPr eaLnBrk="1" hangingPunct="1"/>
              <a:t>11</a:t>
            </a:fld>
            <a:endParaRPr lang="en-US" altLang="en-US"/>
          </a:p>
        </p:txBody>
      </p:sp>
    </p:spTree>
    <p:extLst>
      <p:ext uri="{BB962C8B-B14F-4D97-AF65-F5344CB8AC3E}">
        <p14:creationId xmlns:p14="http://schemas.microsoft.com/office/powerpoint/2010/main" val="4042928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Here is an example showing the semantic relationship coding of SNOMED using some of the axes.  The highest level code is structured across the multiple axes of SNOMED.</a:t>
            </a:r>
          </a:p>
          <a:p>
            <a:endParaRPr lang="en-US" altLang="en-US" smtClean="0"/>
          </a:p>
          <a:p>
            <a:r>
              <a:rPr lang="en-US" altLang="en-US" smtClean="0"/>
              <a:t>In this example: </a:t>
            </a:r>
          </a:p>
          <a:p>
            <a:endParaRPr lang="en-US" altLang="en-US" smtClean="0"/>
          </a:p>
          <a:p>
            <a:r>
              <a:rPr lang="en-US" altLang="en-US" smtClean="0"/>
              <a:t>Ruptured ovarian cyst SNOMED code (D7-75111)</a:t>
            </a:r>
          </a:p>
          <a:p>
            <a:pPr lvl="1"/>
            <a:r>
              <a:rPr lang="en-US" altLang="en-US" smtClean="0"/>
              <a:t>is a disease SNOMED code (D7-00000) and</a:t>
            </a:r>
          </a:p>
          <a:p>
            <a:pPr lvl="1"/>
            <a:r>
              <a:rPr lang="en-US" altLang="en-US" smtClean="0"/>
              <a:t>has morphology rupture SNOMED code (M-14400) and</a:t>
            </a:r>
          </a:p>
          <a:p>
            <a:pPr lvl="1"/>
            <a:r>
              <a:rPr lang="en-US" altLang="en-US" smtClean="0"/>
              <a:t>has morphology cyst SNOMED code (M-33400) and</a:t>
            </a:r>
          </a:p>
          <a:p>
            <a:pPr lvl="1"/>
            <a:r>
              <a:rPr lang="en-US" altLang="en-US" smtClean="0"/>
              <a:t>has topography ovary SNOMED code (T-87000).</a:t>
            </a:r>
          </a:p>
          <a:p>
            <a:endParaRPr lang="en-US" altLang="en-US" smtClean="0"/>
          </a:p>
          <a:p>
            <a:endParaRPr lang="en-US" altLang="en-US" smtClean="0"/>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F540DEB-AA34-41A4-A6F1-2DD0DACA2691}" type="slidenum">
              <a:rPr lang="en-US" altLang="en-US"/>
              <a:pPr eaLnBrk="1" hangingPunct="1"/>
              <a:t>12</a:t>
            </a:fld>
            <a:endParaRPr lang="en-US" altLang="en-US"/>
          </a:p>
        </p:txBody>
      </p:sp>
    </p:spTree>
    <p:extLst>
      <p:ext uri="{BB962C8B-B14F-4D97-AF65-F5344CB8AC3E}">
        <p14:creationId xmlns:p14="http://schemas.microsoft.com/office/powerpoint/2010/main" val="23132445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MEDCIN is a system of standardized medical terminology developed by Medicomp Systems.  It includes over 250,000 clinical data elements encompassing symptoms, history, physical exam, tests, diagnoses, and therapy.</a:t>
            </a:r>
          </a:p>
          <a:p>
            <a:endParaRPr lang="en-US" altLang="en-US" smtClean="0"/>
          </a:p>
          <a:p>
            <a:r>
              <a:rPr lang="en-US" altLang="en-US" smtClean="0"/>
              <a:t>MEDCIN is available at no cost.  However, all of MEDCIN includes a knowledge base linkage for which there is a charge.  MEDCIN is used by the Department of Defense.  It is the most comprehensive vocabulary for signs and symptoms.  Signs and symptoms (or history and physical findings) are usually the last data category to be structured and coded.</a:t>
            </a:r>
          </a:p>
          <a:p>
            <a:endParaRPr lang="en-US" altLang="en-US" smtClean="0"/>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DC55B95-AF97-4E11-8BD5-12DE19FA44A3}" type="slidenum">
              <a:rPr lang="en-US" altLang="en-US"/>
              <a:pPr eaLnBrk="1" hangingPunct="1"/>
              <a:t>13</a:t>
            </a:fld>
            <a:endParaRPr lang="en-US" altLang="en-US"/>
          </a:p>
        </p:txBody>
      </p:sp>
    </p:spTree>
    <p:extLst>
      <p:ext uri="{BB962C8B-B14F-4D97-AF65-F5344CB8AC3E}">
        <p14:creationId xmlns:p14="http://schemas.microsoft.com/office/powerpoint/2010/main" val="1576487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International Classification for Primary Care (ICPC) is very popular for use in primary care settings throughout the world – except it has little use in the US, probably because ICD 9 coding system is required for reimbursement. It is based on ICD.</a:t>
            </a:r>
          </a:p>
          <a:p>
            <a:endParaRPr lang="en-US" altLang="en-US" i="1" smtClean="0"/>
          </a:p>
          <a:p>
            <a:pPr>
              <a:lnSpc>
                <a:spcPct val="80000"/>
              </a:lnSpc>
            </a:pPr>
            <a:r>
              <a:rPr lang="en-US" altLang="en-US" smtClean="0"/>
              <a:t>ICPC is used by individual family practices and group practices and, is used to record primary care patient encounter.  The coding system includes reason for encounter (chief complaint) and focuses on patient perspective.  ICPC includes fear of disease, request for preventive services, and request for treatment.</a:t>
            </a:r>
          </a:p>
          <a:p>
            <a:endParaRPr lang="en-US" altLang="en-US" smtClean="0"/>
          </a:p>
          <a:p>
            <a:r>
              <a:rPr lang="en-US" altLang="en-US" smtClean="0"/>
              <a:t>ICPC has been translated into 19 languages; the terminology system is included in UMLS.  One of the concerns with ICPC is that the code is based on the body system; the same disease would be coded differently, depending on the body system involved.  For example, an ICPC code related to the circulatory system would start with K; for the respiratory system, the code would start with R.  The specific item being coded is numeric.  For example, heart pain is coded as K21; respiratory pain is coded as R21; and chest pain is coded as A21 (where A represents a general category).</a:t>
            </a:r>
          </a:p>
          <a:p>
            <a:endParaRPr lang="en-US" altLang="en-US" smtClean="0"/>
          </a:p>
          <a:p>
            <a:endParaRPr lang="en-US" altLang="en-US" smtClean="0"/>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7AA63FD-7C6C-41DC-AED9-CDB3FB8D2FF8}" type="slidenum">
              <a:rPr lang="en-US" altLang="en-US"/>
              <a:pPr eaLnBrk="1" hangingPunct="1"/>
              <a:t>14</a:t>
            </a:fld>
            <a:endParaRPr lang="en-US" altLang="en-US"/>
          </a:p>
        </p:txBody>
      </p:sp>
    </p:spTree>
    <p:extLst>
      <p:ext uri="{BB962C8B-B14F-4D97-AF65-F5344CB8AC3E}">
        <p14:creationId xmlns:p14="http://schemas.microsoft.com/office/powerpoint/2010/main" val="4660540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90000"/>
              </a:lnSpc>
            </a:pPr>
            <a:r>
              <a:rPr lang="en-US" altLang="en-US" smtClean="0"/>
              <a:t>Medical Dictionary for Regulatory Activities (MedDRA) is an international medical terminology used by regulatory authorities and regulated biopharmaceutical industry. </a:t>
            </a:r>
          </a:p>
          <a:p>
            <a:pPr>
              <a:lnSpc>
                <a:spcPct val="90000"/>
              </a:lnSpc>
            </a:pPr>
            <a:endParaRPr lang="en-US" altLang="en-US" smtClean="0"/>
          </a:p>
          <a:p>
            <a:pPr>
              <a:lnSpc>
                <a:spcPct val="90000"/>
              </a:lnSpc>
            </a:pPr>
            <a:r>
              <a:rPr lang="en-US" altLang="en-US" smtClean="0"/>
              <a:t>MedDRA supports terminology for coding all medical data obtained during all phrases of development and marketing.  The categories are: </a:t>
            </a:r>
          </a:p>
          <a:p>
            <a:pPr lvl="1">
              <a:lnSpc>
                <a:spcPct val="90000"/>
              </a:lnSpc>
            </a:pPr>
            <a:r>
              <a:rPr lang="en-US" altLang="en-US" smtClean="0"/>
              <a:t>Symptoms,</a:t>
            </a:r>
          </a:p>
          <a:p>
            <a:pPr lvl="1">
              <a:lnSpc>
                <a:spcPct val="90000"/>
              </a:lnSpc>
            </a:pPr>
            <a:r>
              <a:rPr lang="en-US" altLang="en-US" smtClean="0"/>
              <a:t>Signs,</a:t>
            </a:r>
          </a:p>
          <a:p>
            <a:pPr lvl="1">
              <a:lnSpc>
                <a:spcPct val="90000"/>
              </a:lnSpc>
            </a:pPr>
            <a:r>
              <a:rPr lang="en-US" altLang="en-US" smtClean="0"/>
              <a:t>Disease</a:t>
            </a:r>
          </a:p>
          <a:p>
            <a:pPr lvl="1">
              <a:lnSpc>
                <a:spcPct val="90000"/>
              </a:lnSpc>
            </a:pPr>
            <a:r>
              <a:rPr lang="en-US" altLang="en-US" smtClean="0"/>
              <a:t>Diagnoses,</a:t>
            </a:r>
          </a:p>
          <a:p>
            <a:pPr lvl="1">
              <a:lnSpc>
                <a:spcPct val="90000"/>
              </a:lnSpc>
            </a:pPr>
            <a:r>
              <a:rPr lang="en-US" altLang="en-US" smtClean="0"/>
              <a:t>Indications,</a:t>
            </a:r>
          </a:p>
          <a:p>
            <a:pPr lvl="1">
              <a:lnSpc>
                <a:spcPct val="90000"/>
              </a:lnSpc>
            </a:pPr>
            <a:r>
              <a:rPr lang="en-US" altLang="en-US" smtClean="0"/>
              <a:t>Investigations/Procedures, and </a:t>
            </a:r>
          </a:p>
          <a:p>
            <a:pPr lvl="1">
              <a:lnSpc>
                <a:spcPct val="90000"/>
              </a:lnSpc>
            </a:pPr>
            <a:r>
              <a:rPr lang="en-US" altLang="en-US" smtClean="0"/>
              <a:t>Medical/Social History.</a:t>
            </a:r>
          </a:p>
          <a:p>
            <a:endParaRPr lang="en-US" altLang="en-US" smtClean="0"/>
          </a:p>
          <a:p>
            <a:r>
              <a:rPr lang="en-US" altLang="en-US" smtClean="0"/>
              <a:t>MedDRA is developed by The International Conference on Harmonisation of Technical Requirements for Registration of Pharmaceuticals for Human Use (</a:t>
            </a:r>
            <a:r>
              <a:rPr lang="en-US" altLang="en-US" i="1" smtClean="0"/>
              <a:t>ICH</a:t>
            </a:r>
            <a:r>
              <a:rPr lang="en-US" altLang="en-US" smtClean="0"/>
              <a:t>) and is owned by the International Federation of Pharmaceutical Manufacturers &amp; Associations (IFPMA).  It is free for regulators but costs for industry.  MedDRA is one of the few coding systems used for adverse events, mostly medication errors.  Unfortunately, it is not complete. It has been translated into 9 languages.</a:t>
            </a:r>
          </a:p>
          <a:p>
            <a:endParaRPr lang="en-US" altLang="en-US" smtClean="0"/>
          </a:p>
          <a:p>
            <a:endParaRPr lang="en-US" altLang="en-US" smtClean="0"/>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2DE791C-D1DF-4AB7-9F49-E1C03FD50BC8}" type="slidenum">
              <a:rPr lang="en-US" altLang="en-US"/>
              <a:pPr eaLnBrk="1" hangingPunct="1"/>
              <a:t>15</a:t>
            </a:fld>
            <a:endParaRPr lang="en-US" altLang="en-US"/>
          </a:p>
        </p:txBody>
      </p:sp>
    </p:spTree>
    <p:extLst>
      <p:ext uri="{BB962C8B-B14F-4D97-AF65-F5344CB8AC3E}">
        <p14:creationId xmlns:p14="http://schemas.microsoft.com/office/powerpoint/2010/main" val="17598627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MedDRA is a unique, eight-digit number, starting with 10000001, with new terms being coded sequentially. </a:t>
            </a:r>
          </a:p>
          <a:p>
            <a:endParaRPr lang="en-US" altLang="en-US" smtClean="0"/>
          </a:p>
          <a:p>
            <a:r>
              <a:rPr lang="en-US" altLang="en-US" smtClean="0"/>
              <a:t>Examples are:</a:t>
            </a:r>
          </a:p>
          <a:p>
            <a:pPr lvl="1"/>
            <a:r>
              <a:rPr lang="en-US" altLang="en-US" smtClean="0"/>
              <a:t>Gastric hemorrhage (LLT) = 10017789</a:t>
            </a:r>
          </a:p>
          <a:p>
            <a:pPr lvl="1"/>
            <a:r>
              <a:rPr lang="en-US" altLang="en-US" smtClean="0"/>
              <a:t>Gastric haemorrhage (LLT) = 100177188</a:t>
            </a:r>
          </a:p>
          <a:p>
            <a:pPr lvl="1"/>
            <a:r>
              <a:rPr lang="en-US" altLang="en-US" smtClean="0"/>
              <a:t>Gastrointestinal disorders (SOC) = 10017947.</a:t>
            </a:r>
          </a:p>
          <a:p>
            <a:endParaRPr lang="en-US" altLang="en-US" smtClean="0"/>
          </a:p>
          <a:p>
            <a:r>
              <a:rPr lang="en-US" altLang="en-US" smtClean="0"/>
              <a:t>Note in the example, the difference in spelling and the different code.  While this accommodates</a:t>
            </a:r>
            <a:r>
              <a:rPr lang="en-US" altLang="en-US" i="1" smtClean="0"/>
              <a:t> </a:t>
            </a:r>
            <a:r>
              <a:rPr lang="en-US" altLang="en-US" smtClean="0"/>
              <a:t>the different spellings, the different codes create a challenge to queries.  The LLT means lower level term and the HLT is a higher level term.  There is an implied hierarchy.</a:t>
            </a:r>
          </a:p>
        </p:txBody>
      </p:sp>
      <p:sp>
        <p:nvSpPr>
          <p:cNvPr id="573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A88FFDB-3E7C-428F-98AD-BDDEBF3AADF4}" type="slidenum">
              <a:rPr lang="en-US" altLang="en-US"/>
              <a:pPr eaLnBrk="1" hangingPunct="1"/>
              <a:t>16</a:t>
            </a:fld>
            <a:endParaRPr lang="en-US" altLang="en-US"/>
          </a:p>
        </p:txBody>
      </p:sp>
    </p:spTree>
    <p:extLst>
      <p:ext uri="{BB962C8B-B14F-4D97-AF65-F5344CB8AC3E}">
        <p14:creationId xmlns:p14="http://schemas.microsoft.com/office/powerpoint/2010/main" val="24369363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One could truthfully say there are a lot of nursing terminologies. </a:t>
            </a:r>
          </a:p>
          <a:p>
            <a:endParaRPr lang="en-US" altLang="en-US" smtClean="0"/>
          </a:p>
          <a:p>
            <a:r>
              <a:rPr lang="en-US" altLang="en-US" smtClean="0"/>
              <a:t>The popular nursing terminologies are:</a:t>
            </a:r>
          </a:p>
          <a:p>
            <a:pPr lvl="1"/>
            <a:r>
              <a:rPr lang="en-US" altLang="en-US" smtClean="0"/>
              <a:t>North American Nursing Diagnosis Association (NANDA) Taxonomy,</a:t>
            </a:r>
          </a:p>
          <a:p>
            <a:pPr lvl="1"/>
            <a:r>
              <a:rPr lang="en-US" altLang="en-US" smtClean="0"/>
              <a:t>Clinical Care Classification,</a:t>
            </a:r>
          </a:p>
          <a:p>
            <a:pPr lvl="1"/>
            <a:r>
              <a:rPr lang="en-US" altLang="en-US" smtClean="0"/>
              <a:t>Patient Care Data Set (PCDS),</a:t>
            </a:r>
          </a:p>
          <a:p>
            <a:pPr lvl="1"/>
            <a:r>
              <a:rPr lang="en-US" altLang="en-US" smtClean="0"/>
              <a:t>Omaha System,</a:t>
            </a:r>
          </a:p>
          <a:p>
            <a:pPr lvl="1"/>
            <a:r>
              <a:rPr lang="en-US" altLang="en-US" smtClean="0"/>
              <a:t>AORN Perioperative Data Set,</a:t>
            </a:r>
          </a:p>
          <a:p>
            <a:pPr lvl="1"/>
            <a:r>
              <a:rPr lang="en-US" altLang="en-US" smtClean="0"/>
              <a:t>Nursing Interventions Classification (NIC),</a:t>
            </a:r>
          </a:p>
          <a:p>
            <a:pPr lvl="1"/>
            <a:r>
              <a:rPr lang="en-US" altLang="en-US" smtClean="0"/>
              <a:t>Nursing Outcomes Classification (NOC), and</a:t>
            </a:r>
          </a:p>
          <a:p>
            <a:pPr lvl="1"/>
            <a:r>
              <a:rPr lang="en-US" altLang="en-US" smtClean="0"/>
              <a:t>International Classification of Nursing Practice (ICNP).</a:t>
            </a:r>
          </a:p>
          <a:p>
            <a:pPr lvl="1"/>
            <a:endParaRPr lang="en-US" altLang="en-US" smtClean="0"/>
          </a:p>
          <a:p>
            <a:r>
              <a:rPr lang="en-US" altLang="en-US" smtClean="0"/>
              <a:t>The terminologies are all slightly different but, as shown in a later slide, the overlap is large.  Many of these codes are proprietary and charge a license fee. </a:t>
            </a:r>
          </a:p>
          <a:p>
            <a:endParaRPr lang="en-US" altLang="en-US" smtClean="0"/>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57D27D1-F2FF-4570-A5F8-CC60F6579D80}" type="slidenum">
              <a:rPr lang="en-US" altLang="en-US"/>
              <a:pPr eaLnBrk="1" hangingPunct="1"/>
              <a:t>17</a:t>
            </a:fld>
            <a:endParaRPr lang="en-US" altLang="en-US"/>
          </a:p>
        </p:txBody>
      </p:sp>
    </p:spTree>
    <p:extLst>
      <p:ext uri="{BB962C8B-B14F-4D97-AF65-F5344CB8AC3E}">
        <p14:creationId xmlns:p14="http://schemas.microsoft.com/office/powerpoint/2010/main" val="23658411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Nursing codes are used to define nursing care and are broken into four categories.  </a:t>
            </a:r>
          </a:p>
          <a:p>
            <a:endParaRPr lang="en-US" altLang="en-US" smtClean="0"/>
          </a:p>
          <a:p>
            <a:r>
              <a:rPr lang="en-US" altLang="en-US" smtClean="0"/>
              <a:t>There is a nurse terminology that has as its primary use each of the categories.  The categories are:</a:t>
            </a:r>
          </a:p>
          <a:p>
            <a:pPr lvl="1"/>
            <a:r>
              <a:rPr lang="en-US" altLang="en-US" smtClean="0"/>
              <a:t>Diagnoses/judgements – NANDA;</a:t>
            </a:r>
          </a:p>
          <a:p>
            <a:pPr lvl="1"/>
            <a:r>
              <a:rPr lang="en-US" altLang="en-US" smtClean="0"/>
              <a:t>Interventions – Omaha;</a:t>
            </a:r>
          </a:p>
          <a:p>
            <a:pPr lvl="1"/>
            <a:r>
              <a:rPr lang="en-US" altLang="en-US" smtClean="0"/>
              <a:t>Outcomes – NOC; and</a:t>
            </a:r>
          </a:p>
          <a:p>
            <a:pPr lvl="1"/>
            <a:r>
              <a:rPr lang="en-US" altLang="en-US" smtClean="0"/>
              <a:t>Goals – PCDS.</a:t>
            </a:r>
          </a:p>
          <a:p>
            <a:endParaRPr lang="en-US" altLang="en-US" smtClean="0"/>
          </a:p>
        </p:txBody>
      </p:sp>
      <p:sp>
        <p:nvSpPr>
          <p:cNvPr id="593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93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766617A-9938-4EB1-A1A7-67F020FA39EC}" type="slidenum">
              <a:rPr lang="en-US" altLang="en-US"/>
              <a:pPr eaLnBrk="1" hangingPunct="1"/>
              <a:t>18</a:t>
            </a:fld>
            <a:endParaRPr lang="en-US" altLang="en-US"/>
          </a:p>
        </p:txBody>
      </p:sp>
    </p:spTree>
    <p:extLst>
      <p:ext uri="{BB962C8B-B14F-4D97-AF65-F5344CB8AC3E}">
        <p14:creationId xmlns:p14="http://schemas.microsoft.com/office/powerpoint/2010/main" val="37120787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This table shows the overlaps across the various concepts among the different nursing terminologies. The International Classification of Nursing Practice covers all of the categories.  You might ask, “why don’t these terminology sets merge into a single system?”  The answer is the same for most terminologies: political and financial.</a:t>
            </a:r>
          </a:p>
          <a:p>
            <a:endParaRPr lang="en-US" altLang="en-US" smtClean="0"/>
          </a:p>
          <a:p>
            <a:r>
              <a:rPr lang="en-US" altLang="en-US" smtClean="0"/>
              <a:t>NANDA – diagnoses</a:t>
            </a:r>
          </a:p>
          <a:p>
            <a:r>
              <a:rPr lang="en-US" altLang="en-US" smtClean="0"/>
              <a:t>NIC – interventions</a:t>
            </a:r>
          </a:p>
          <a:p>
            <a:r>
              <a:rPr lang="en-US" altLang="en-US" smtClean="0"/>
              <a:t>NOC – Outcomes</a:t>
            </a:r>
          </a:p>
          <a:p>
            <a:r>
              <a:rPr lang="en-US" altLang="en-US" smtClean="0"/>
              <a:t>CCC – diagnoses, interventions, and outcomes</a:t>
            </a:r>
          </a:p>
          <a:p>
            <a:r>
              <a:rPr lang="en-US" altLang="en-US" smtClean="0"/>
              <a:t>PCDS - diagnoses, interventions, and goals</a:t>
            </a:r>
          </a:p>
          <a:p>
            <a:r>
              <a:rPr lang="en-US" altLang="en-US" smtClean="0"/>
              <a:t>Omaha - diagnoses, interventions, and outcomes</a:t>
            </a:r>
          </a:p>
          <a:p>
            <a:r>
              <a:rPr lang="en-US" altLang="en-US" smtClean="0"/>
              <a:t>AORN - diagnoses, interventions, and outcomes</a:t>
            </a:r>
          </a:p>
          <a:p>
            <a:r>
              <a:rPr lang="en-US" altLang="en-US" smtClean="0"/>
              <a:t>ICNP - diagnoses, interventions, outcomes, and goals</a:t>
            </a:r>
          </a:p>
          <a:p>
            <a:endParaRPr lang="en-US" altLang="en-US" smtClean="0"/>
          </a:p>
          <a:p>
            <a:endParaRPr lang="en-US" altLang="en-US" smtClean="0"/>
          </a:p>
          <a:p>
            <a:endParaRPr lang="en-US" altLang="en-US" smtClean="0"/>
          </a:p>
        </p:txBody>
      </p:sp>
      <p:sp>
        <p:nvSpPr>
          <p:cNvPr id="604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4784C9F-D95F-43C2-AF8B-DFBD466E144C}" type="slidenum">
              <a:rPr lang="en-US" altLang="en-US"/>
              <a:pPr eaLnBrk="1" hangingPunct="1"/>
              <a:t>19</a:t>
            </a:fld>
            <a:endParaRPr lang="en-US" altLang="en-US"/>
          </a:p>
        </p:txBody>
      </p:sp>
    </p:spTree>
    <p:extLst>
      <p:ext uri="{BB962C8B-B14F-4D97-AF65-F5344CB8AC3E}">
        <p14:creationId xmlns:p14="http://schemas.microsoft.com/office/powerpoint/2010/main" val="1861823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spcBef>
                <a:spcPct val="0"/>
              </a:spcBef>
              <a:defRPr/>
            </a:pPr>
            <a:r>
              <a:rPr lang="en-US" dirty="0" smtClean="0"/>
              <a:t>The Objectives for this unit, </a:t>
            </a:r>
            <a:r>
              <a:rPr lang="en-US" b="1" dirty="0" smtClean="0"/>
              <a:t>Basic Health Data Standards,</a:t>
            </a:r>
            <a:r>
              <a:rPr lang="en-US" dirty="0" smtClean="0"/>
              <a:t> are to:</a:t>
            </a:r>
          </a:p>
          <a:p>
            <a:pPr eaLnBrk="1" hangingPunct="1">
              <a:spcBef>
                <a:spcPct val="0"/>
              </a:spcBef>
              <a:defRPr/>
            </a:pPr>
            <a:endParaRPr lang="en-US" dirty="0" smtClean="0"/>
          </a:p>
          <a:p>
            <a:pPr marL="174034" indent="-174034">
              <a:buFont typeface="Arial" pitchFamily="34" charset="0"/>
              <a:buChar char="•"/>
              <a:defRPr/>
            </a:pPr>
            <a:r>
              <a:rPr lang="en-US" dirty="0" smtClean="0"/>
              <a:t>Understand why it is necessary to use a common set of data elements with common names to be able to exchange and understand data from other places, </a:t>
            </a:r>
          </a:p>
          <a:p>
            <a:pPr marL="174034" indent="-174034">
              <a:buFont typeface="Arial" pitchFamily="34" charset="0"/>
              <a:buChar char="•"/>
              <a:defRPr/>
            </a:pPr>
            <a:r>
              <a:rPr lang="en-US" dirty="0" smtClean="0"/>
              <a:t>Understand what is meant by semantic interoperability, </a:t>
            </a:r>
          </a:p>
          <a:p>
            <a:pPr marL="174034" indent="-174034">
              <a:buFont typeface="Arial" pitchFamily="34" charset="0"/>
              <a:buChar char="•"/>
              <a:defRPr/>
            </a:pPr>
            <a:r>
              <a:rPr lang="en-US" dirty="0" smtClean="0"/>
              <a:t>Understand many of the sets of controlled vocabularies in use today – how they are used and who requires their use, </a:t>
            </a:r>
          </a:p>
          <a:p>
            <a:pPr eaLnBrk="1" hangingPunct="1">
              <a:spcBef>
                <a:spcPct val="0"/>
              </a:spcBef>
              <a:defRPr/>
            </a:pPr>
            <a:endParaRPr lang="en-US" dirty="0" smtClean="0"/>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9E039E-BDA0-4E37-AF96-BD7766AFAEFF}" type="slidenum">
              <a:rPr lang="en-US" altLang="en-US"/>
              <a:pPr eaLnBrk="1" hangingPunct="1"/>
              <a:t>2</a:t>
            </a:fld>
            <a:endParaRPr lang="en-US" altLang="en-US"/>
          </a:p>
        </p:txBody>
      </p:sp>
    </p:spTree>
    <p:extLst>
      <p:ext uri="{BB962C8B-B14F-4D97-AF65-F5344CB8AC3E}">
        <p14:creationId xmlns:p14="http://schemas.microsoft.com/office/powerpoint/2010/main" val="29247856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Medical Subject Headings (MeSH) is used by the NLM to index the medical literature.  MeSH terms are used to tag medical abstracts with concept-based information. If you write an article that will be indexed by the NLM, the authors are asked to include the appropriate MeSH term.  It was created to improve information retrieval.</a:t>
            </a:r>
          </a:p>
          <a:p>
            <a:endParaRPr lang="en-US" altLang="en-US" smtClean="0"/>
          </a:p>
          <a:p>
            <a:r>
              <a:rPr lang="en-US" altLang="en-US" smtClean="0"/>
              <a:t>The 2009 MeSH contains over 25,000 descriptors and over 160,000 entry terms – words that map to specific MeSH descriptors. The MeSH thesaurus has been used to map over 5200 biomedical journals worldwide.  MeSH is free.</a:t>
            </a:r>
          </a:p>
          <a:p>
            <a:endParaRPr lang="en-US" altLang="en-US" smtClean="0"/>
          </a:p>
          <a:p>
            <a:r>
              <a:rPr lang="en-US" altLang="en-US" smtClean="0"/>
              <a:t>MeSH makes retrieving the medical literature much easier.  Since the terms are selected by the authors, they reflect best the content of the articles.</a:t>
            </a:r>
          </a:p>
          <a:p>
            <a:endParaRPr lang="en-US" altLang="en-US" smtClean="0"/>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8BBA0C2-E291-4B40-9DC1-B93E013BA166}" type="slidenum">
              <a:rPr lang="en-US" altLang="en-US"/>
              <a:pPr eaLnBrk="1" hangingPunct="1"/>
              <a:t>20</a:t>
            </a:fld>
            <a:endParaRPr lang="en-US" altLang="en-US"/>
          </a:p>
        </p:txBody>
      </p:sp>
    </p:spTree>
    <p:extLst>
      <p:ext uri="{BB962C8B-B14F-4D97-AF65-F5344CB8AC3E}">
        <p14:creationId xmlns:p14="http://schemas.microsoft.com/office/powerpoint/2010/main" val="1288112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p:txBody>
          <a:bodyPr wrap="square" numCol="1" anchor="t" anchorCtr="0" compatLnSpc="1">
            <a:prstTxWarp prst="textNoShape">
              <a:avLst/>
            </a:prstTxWarp>
          </a:bodyPr>
          <a:lstStyle/>
          <a:p>
            <a:pPr>
              <a:defRPr/>
            </a:pPr>
            <a:r>
              <a:rPr lang="en-US" dirty="0" smtClean="0">
                <a:latin typeface="Arial" charset="0"/>
                <a:cs typeface="Arial" charset="0"/>
              </a:rPr>
              <a:t>This slide shows an example of MeSH terms. The MeSH terms are arranged in a hierarchal structure to permit searching at various levels.</a:t>
            </a:r>
          </a:p>
          <a:p>
            <a:pPr>
              <a:defRPr/>
            </a:pPr>
            <a:endParaRPr lang="en-US" i="1" dirty="0" smtClean="0">
              <a:latin typeface="Arial" charset="0"/>
              <a:cs typeface="Arial" charset="0"/>
            </a:endParaRPr>
          </a:p>
          <a:p>
            <a:pPr>
              <a:defRPr/>
            </a:pPr>
            <a:r>
              <a:rPr lang="en-US" dirty="0" smtClean="0">
                <a:latin typeface="Arial" charset="0"/>
                <a:cs typeface="Arial" charset="0"/>
              </a:rPr>
              <a:t>This MeSH example for pneumonia illustrates the hierarchical nature of MeSH.  For example one level down from the base code of pneumonia is pneumonia, bacterial.  Next level down has three branches: Legionnaires’ Disease, Pneumonia, Pneumococcal, and Pneumonia, Mycoplasma.  And so forth.  The complete structure is:</a:t>
            </a:r>
          </a:p>
          <a:p>
            <a:pPr>
              <a:defRPr/>
            </a:pPr>
            <a:endParaRPr lang="en-US" dirty="0" smtClean="0">
              <a:latin typeface="Arial" charset="0"/>
              <a:cs typeface="Arial" charset="0"/>
            </a:endParaRPr>
          </a:p>
          <a:p>
            <a:pPr>
              <a:lnSpc>
                <a:spcPct val="90000"/>
              </a:lnSpc>
              <a:spcBef>
                <a:spcPct val="0"/>
              </a:spcBef>
              <a:buFont typeface="Arial" pitchFamily="34" charset="0"/>
              <a:buNone/>
              <a:defRPr/>
            </a:pPr>
            <a:r>
              <a:rPr lang="en-US" kern="0" dirty="0" smtClean="0">
                <a:solidFill>
                  <a:srgbClr val="000000"/>
                </a:solidFill>
              </a:rPr>
              <a:t>D011014: Pneumonia</a:t>
            </a:r>
          </a:p>
          <a:p>
            <a:pPr>
              <a:lnSpc>
                <a:spcPct val="90000"/>
              </a:lnSpc>
              <a:spcBef>
                <a:spcPct val="0"/>
              </a:spcBef>
              <a:buFont typeface="Arial" pitchFamily="34" charset="0"/>
              <a:buNone/>
              <a:defRPr/>
            </a:pPr>
            <a:r>
              <a:rPr lang="en-US" kern="0" dirty="0" smtClean="0">
                <a:solidFill>
                  <a:srgbClr val="000000"/>
                </a:solidFill>
              </a:rPr>
              <a:t>      D018410: Pneumonia, Bacterial</a:t>
            </a:r>
          </a:p>
          <a:p>
            <a:pPr>
              <a:lnSpc>
                <a:spcPct val="90000"/>
              </a:lnSpc>
              <a:spcBef>
                <a:spcPct val="0"/>
              </a:spcBef>
              <a:buFont typeface="Arial" pitchFamily="34" charset="0"/>
              <a:buNone/>
              <a:defRPr/>
            </a:pPr>
            <a:r>
              <a:rPr lang="en-US" kern="0" dirty="0" smtClean="0">
                <a:solidFill>
                  <a:srgbClr val="000000"/>
                </a:solidFill>
              </a:rPr>
              <a:t>            D007877: Legionnaires' Disease</a:t>
            </a:r>
          </a:p>
          <a:p>
            <a:pPr>
              <a:lnSpc>
                <a:spcPct val="90000"/>
              </a:lnSpc>
              <a:spcBef>
                <a:spcPct val="0"/>
              </a:spcBef>
              <a:buFont typeface="Arial" pitchFamily="34" charset="0"/>
              <a:buNone/>
              <a:defRPr/>
            </a:pPr>
            <a:r>
              <a:rPr lang="en-US" kern="0" dirty="0" smtClean="0">
                <a:solidFill>
                  <a:srgbClr val="000000"/>
                </a:solidFill>
              </a:rPr>
              <a:t>            D011018: Pneumonia, Pneumococcal</a:t>
            </a:r>
          </a:p>
          <a:p>
            <a:pPr>
              <a:lnSpc>
                <a:spcPct val="90000"/>
              </a:lnSpc>
              <a:spcBef>
                <a:spcPct val="0"/>
              </a:spcBef>
              <a:buFont typeface="Arial" pitchFamily="34" charset="0"/>
              <a:buNone/>
              <a:defRPr/>
            </a:pPr>
            <a:r>
              <a:rPr lang="en-US" kern="0" dirty="0" smtClean="0">
                <a:solidFill>
                  <a:srgbClr val="000000"/>
                </a:solidFill>
              </a:rPr>
              <a:t>            D011019: Pneumonia, Mycoplasma</a:t>
            </a:r>
          </a:p>
          <a:p>
            <a:pPr>
              <a:lnSpc>
                <a:spcPct val="90000"/>
              </a:lnSpc>
              <a:spcBef>
                <a:spcPct val="0"/>
              </a:spcBef>
              <a:buFont typeface="Arial" pitchFamily="34" charset="0"/>
              <a:buNone/>
              <a:defRPr/>
            </a:pPr>
            <a:r>
              <a:rPr lang="en-US" kern="0" dirty="0" smtClean="0">
                <a:solidFill>
                  <a:srgbClr val="000000"/>
                </a:solidFill>
              </a:rPr>
              <a:t>                  D009175: Mycoplasma Infections</a:t>
            </a:r>
          </a:p>
          <a:p>
            <a:pPr>
              <a:lnSpc>
                <a:spcPct val="90000"/>
              </a:lnSpc>
              <a:spcBef>
                <a:spcPct val="0"/>
              </a:spcBef>
              <a:buFont typeface="Arial" pitchFamily="34" charset="0"/>
              <a:buNone/>
              <a:defRPr/>
            </a:pPr>
            <a:r>
              <a:rPr lang="en-US" kern="0" dirty="0" smtClean="0">
                <a:solidFill>
                  <a:srgbClr val="000000"/>
                </a:solidFill>
              </a:rPr>
              <a:t>                        D011002: Pleuropneumonia, Contagious</a:t>
            </a:r>
          </a:p>
          <a:p>
            <a:pPr>
              <a:lnSpc>
                <a:spcPct val="90000"/>
              </a:lnSpc>
              <a:spcBef>
                <a:spcPct val="0"/>
              </a:spcBef>
              <a:buFont typeface="Arial" pitchFamily="34" charset="0"/>
              <a:buNone/>
              <a:defRPr/>
            </a:pPr>
            <a:r>
              <a:rPr lang="en-US" kern="0" dirty="0" smtClean="0">
                <a:solidFill>
                  <a:srgbClr val="000000"/>
                </a:solidFill>
              </a:rPr>
              <a:t>            D011022: Pneumonia, Rickettsial</a:t>
            </a:r>
          </a:p>
          <a:p>
            <a:pPr>
              <a:lnSpc>
                <a:spcPct val="90000"/>
              </a:lnSpc>
              <a:spcBef>
                <a:spcPct val="0"/>
              </a:spcBef>
              <a:buFont typeface="Arial" pitchFamily="34" charset="0"/>
              <a:buNone/>
              <a:defRPr/>
            </a:pPr>
            <a:r>
              <a:rPr lang="en-US" kern="0" dirty="0" smtClean="0">
                <a:solidFill>
                  <a:srgbClr val="000000"/>
                </a:solidFill>
              </a:rPr>
              <a:t>            D011023: Pneumonia, Staphylococcal</a:t>
            </a:r>
          </a:p>
          <a:p>
            <a:pPr>
              <a:lnSpc>
                <a:spcPct val="90000"/>
              </a:lnSpc>
              <a:spcBef>
                <a:spcPct val="0"/>
              </a:spcBef>
              <a:buFont typeface="Arial" pitchFamily="34" charset="0"/>
              <a:buNone/>
              <a:defRPr/>
            </a:pPr>
            <a:r>
              <a:rPr lang="en-US" kern="0" dirty="0" smtClean="0">
                <a:solidFill>
                  <a:srgbClr val="000000"/>
                </a:solidFill>
              </a:rPr>
              <a:t>      D001996: Bronchopneumonia</a:t>
            </a:r>
          </a:p>
          <a:p>
            <a:pPr>
              <a:lnSpc>
                <a:spcPct val="90000"/>
              </a:lnSpc>
              <a:spcBef>
                <a:spcPct val="0"/>
              </a:spcBef>
              <a:buFont typeface="Arial" pitchFamily="34" charset="0"/>
              <a:buNone/>
              <a:defRPr/>
            </a:pPr>
            <a:r>
              <a:rPr lang="en-US" kern="0" dirty="0" smtClean="0">
                <a:solidFill>
                  <a:srgbClr val="000000"/>
                </a:solidFill>
              </a:rPr>
              <a:t>      D009956: Ornithosis</a:t>
            </a:r>
          </a:p>
          <a:p>
            <a:pPr>
              <a:lnSpc>
                <a:spcPct val="90000"/>
              </a:lnSpc>
              <a:spcBef>
                <a:spcPct val="0"/>
              </a:spcBef>
              <a:buFont typeface="Arial" pitchFamily="34" charset="0"/>
              <a:buNone/>
              <a:defRPr/>
            </a:pPr>
            <a:r>
              <a:rPr lang="en-US" kern="0" dirty="0" smtClean="0">
                <a:solidFill>
                  <a:srgbClr val="000000"/>
                </a:solidFill>
              </a:rPr>
              <a:t>      D011001: Pleuropneumonia</a:t>
            </a:r>
          </a:p>
          <a:p>
            <a:pPr>
              <a:lnSpc>
                <a:spcPct val="90000"/>
              </a:lnSpc>
              <a:spcBef>
                <a:spcPct val="0"/>
              </a:spcBef>
              <a:buFont typeface="Arial" pitchFamily="34" charset="0"/>
              <a:buNone/>
              <a:defRPr/>
            </a:pPr>
            <a:r>
              <a:rPr lang="en-US" kern="0" dirty="0" smtClean="0">
                <a:solidFill>
                  <a:srgbClr val="000000"/>
                </a:solidFill>
              </a:rPr>
              <a:t>      D011015: Pneumonia, Aspiration</a:t>
            </a:r>
          </a:p>
          <a:p>
            <a:pPr>
              <a:lnSpc>
                <a:spcPct val="90000"/>
              </a:lnSpc>
              <a:spcBef>
                <a:spcPct val="0"/>
              </a:spcBef>
              <a:buFont typeface="Arial" pitchFamily="34" charset="0"/>
              <a:buNone/>
              <a:defRPr/>
            </a:pPr>
            <a:r>
              <a:rPr lang="en-US" kern="0" dirty="0" smtClean="0">
                <a:solidFill>
                  <a:srgbClr val="000000"/>
                </a:solidFill>
              </a:rPr>
              <a:t>            D011017: Pneumonia, Lipid</a:t>
            </a:r>
          </a:p>
          <a:p>
            <a:pPr>
              <a:lnSpc>
                <a:spcPct val="90000"/>
              </a:lnSpc>
              <a:spcBef>
                <a:spcPct val="0"/>
              </a:spcBef>
              <a:buFont typeface="Arial" pitchFamily="34" charset="0"/>
              <a:buNone/>
              <a:defRPr/>
            </a:pPr>
            <a:r>
              <a:rPr lang="en-US" kern="0" dirty="0" smtClean="0">
                <a:solidFill>
                  <a:srgbClr val="000000"/>
                </a:solidFill>
              </a:rPr>
              <a:t>      D011020: Pneumonia, Pneumocystis carinii</a:t>
            </a:r>
          </a:p>
          <a:p>
            <a:pPr>
              <a:lnSpc>
                <a:spcPct val="90000"/>
              </a:lnSpc>
              <a:spcBef>
                <a:spcPct val="0"/>
              </a:spcBef>
              <a:buFont typeface="Arial" pitchFamily="34" charset="0"/>
              <a:buNone/>
              <a:defRPr/>
            </a:pPr>
            <a:r>
              <a:rPr lang="en-US" kern="0" dirty="0" smtClean="0">
                <a:solidFill>
                  <a:srgbClr val="000000"/>
                </a:solidFill>
              </a:rPr>
              <a:t>      D011024: Pneumonia, Viral</a:t>
            </a:r>
          </a:p>
          <a:p>
            <a:pPr>
              <a:defRPr/>
            </a:pPr>
            <a:endParaRPr lang="en-US" dirty="0" smtClean="0">
              <a:latin typeface="Arial" charset="0"/>
              <a:cs typeface="Arial" charset="0"/>
            </a:endParaRPr>
          </a:p>
          <a:p>
            <a:pPr>
              <a:defRPr/>
            </a:pPr>
            <a:endParaRPr lang="en-US" dirty="0" smtClean="0">
              <a:latin typeface="Arial" charset="0"/>
              <a:cs typeface="Arial" charset="0"/>
            </a:endParaRPr>
          </a:p>
        </p:txBody>
      </p:sp>
      <p:sp>
        <p:nvSpPr>
          <p:cNvPr id="624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24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C05C3FB-9081-4AFD-B4BC-1F8B100E71F5}" type="slidenum">
              <a:rPr lang="en-US" altLang="en-US"/>
              <a:pPr eaLnBrk="1" hangingPunct="1"/>
              <a:t>21</a:t>
            </a:fld>
            <a:endParaRPr lang="en-US" altLang="en-US"/>
          </a:p>
        </p:txBody>
      </p:sp>
    </p:spTree>
    <p:extLst>
      <p:ext uri="{BB962C8B-B14F-4D97-AF65-F5344CB8AC3E}">
        <p14:creationId xmlns:p14="http://schemas.microsoft.com/office/powerpoint/2010/main" val="25553669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Unified Medical Language System is a compendium of many controlled vocabularies in biomedicine and health. It is designed and maintained by the NLM.  Anyone can sign up for UMLS and have access to any and all of the contents.  UMLS contains many tables supporting various linkages among its contents.</a:t>
            </a:r>
          </a:p>
          <a:p>
            <a:endParaRPr lang="en-US" altLang="en-US" i="1" smtClean="0"/>
          </a:p>
          <a:p>
            <a:r>
              <a:rPr lang="en-US" altLang="en-US" smtClean="0"/>
              <a:t>Dr. Donald A.B. Lindberg, Director of the NLM, clearly defined the purpose of the UMLS  in 1993.</a:t>
            </a:r>
          </a:p>
          <a:p>
            <a:endParaRPr lang="en-US" altLang="en-US" smtClean="0"/>
          </a:p>
          <a:p>
            <a:pPr lvl="1">
              <a:lnSpc>
                <a:spcPct val="90000"/>
              </a:lnSpc>
            </a:pPr>
            <a:r>
              <a:rPr lang="en-US" altLang="en-US" smtClean="0"/>
              <a:t>“The purpose of the [Unified Medical Language System] is to improve the ability of computer programs to ‘understand' the biomedical meaning in user inquiries and to use this understanding to retrieve and integrate relevant machine-readable information for users.”</a:t>
            </a:r>
          </a:p>
          <a:p>
            <a:endParaRPr lang="en-US" altLang="en-US" smtClean="0"/>
          </a:p>
        </p:txBody>
      </p:sp>
      <p:sp>
        <p:nvSpPr>
          <p:cNvPr id="634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34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961E257-0E3E-4C86-9F21-6AEEE109A7A9}" type="slidenum">
              <a:rPr lang="en-US" altLang="en-US"/>
              <a:pPr eaLnBrk="1" hangingPunct="1"/>
              <a:t>22</a:t>
            </a:fld>
            <a:endParaRPr lang="en-US" altLang="en-US"/>
          </a:p>
        </p:txBody>
      </p:sp>
    </p:spTree>
    <p:extLst>
      <p:ext uri="{BB962C8B-B14F-4D97-AF65-F5344CB8AC3E}">
        <p14:creationId xmlns:p14="http://schemas.microsoft.com/office/powerpoint/2010/main" val="5087066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UMLS has three knowledge sources:</a:t>
            </a:r>
          </a:p>
          <a:p>
            <a:endParaRPr lang="en-US" altLang="en-US" smtClean="0"/>
          </a:p>
          <a:p>
            <a:r>
              <a:rPr lang="en-US" altLang="en-US" smtClean="0"/>
              <a:t>Metathesaurus – a multi-purpose, multi-lingual vocabulary database that contains information about health-related concepts including names, codes and relationships. It is a dictionary of concepts in which different strings are linked to concepts. Two strings pointing to same concepts are synonyms. Strings come from the source vocabularies.</a:t>
            </a:r>
          </a:p>
          <a:p>
            <a:endParaRPr lang="en-US" altLang="en-US" smtClean="0"/>
          </a:p>
          <a:p>
            <a:r>
              <a:rPr lang="en-US" altLang="en-US" smtClean="0"/>
              <a:t>Semantic Network – a set of semantic types that provides a consistent categorization of concepts represented in the Metathesaurus and a useful set of meaningful relationships. Major groupings include anatomic structures, biologic function, chemicals, events, organisms, physical objects, and other. </a:t>
            </a:r>
          </a:p>
          <a:p>
            <a:endParaRPr lang="en-US" altLang="en-US" smtClean="0"/>
          </a:p>
          <a:p>
            <a:r>
              <a:rPr lang="en-US" altLang="en-US" smtClean="0"/>
              <a:t>The Specialist Lexicon – a general English lexicon that includes both commonly-occurring words as well as biomedical terms. The purpose of the Specialist Lexicon is to support Natural Language Processing. The Specialist Lexicon contains over 20,000 entries.</a:t>
            </a:r>
          </a:p>
          <a:p>
            <a:endParaRPr lang="en-US" altLang="en-US" smtClean="0"/>
          </a:p>
        </p:txBody>
      </p:sp>
      <p:sp>
        <p:nvSpPr>
          <p:cNvPr id="645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45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9BE7E01-6135-46A2-BD35-A3F70F20BC5C}" type="slidenum">
              <a:rPr lang="en-US" altLang="en-US"/>
              <a:pPr eaLnBrk="1" hangingPunct="1"/>
              <a:t>23</a:t>
            </a:fld>
            <a:endParaRPr lang="en-US" altLang="en-US"/>
          </a:p>
        </p:txBody>
      </p:sp>
    </p:spTree>
    <p:extLst>
      <p:ext uri="{BB962C8B-B14F-4D97-AF65-F5344CB8AC3E}">
        <p14:creationId xmlns:p14="http://schemas.microsoft.com/office/powerpoint/2010/main" val="3363421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spcBef>
                <a:spcPts val="0"/>
              </a:spcBef>
              <a:defRPr/>
            </a:pPr>
            <a:r>
              <a:rPr lang="en-US" dirty="0" smtClean="0"/>
              <a:t>In summary, this table shows the main controlled vocabulary sets used for the different categories of data  The number of +s indicates significant use in the US.  ICD and CPT have a cost associated with them.</a:t>
            </a:r>
          </a:p>
          <a:p>
            <a:pPr>
              <a:spcBef>
                <a:spcPts val="0"/>
              </a:spcBef>
              <a:defRPr/>
            </a:pPr>
            <a:endParaRPr lang="en-US" dirty="0" smtClean="0"/>
          </a:p>
          <a:p>
            <a:pPr>
              <a:spcBef>
                <a:spcPts val="0"/>
              </a:spcBef>
              <a:defRPr/>
            </a:pPr>
            <a:r>
              <a:rPr lang="en-US" dirty="0" smtClean="0"/>
              <a:t>The table shows what terminologies are used for what purposes:</a:t>
            </a:r>
          </a:p>
          <a:p>
            <a:pPr marL="361062" indent="-174708">
              <a:spcBef>
                <a:spcPts val="0"/>
              </a:spcBef>
              <a:buFont typeface="Arial" pitchFamily="34" charset="0"/>
              <a:buChar char="•"/>
              <a:defRPr/>
            </a:pPr>
            <a:r>
              <a:rPr lang="en-US" dirty="0" smtClean="0"/>
              <a:t>ICD – diagnostic tests, diagnoses, medications, and costs;</a:t>
            </a:r>
          </a:p>
          <a:p>
            <a:pPr marL="361062" indent="-174708">
              <a:spcBef>
                <a:spcPts val="0"/>
              </a:spcBef>
              <a:buFont typeface="Arial" pitchFamily="34" charset="0"/>
              <a:buChar char="•"/>
              <a:defRPr/>
            </a:pPr>
            <a:r>
              <a:rPr lang="en-US" dirty="0" smtClean="0"/>
              <a:t>CPT – labs, diagnostic tests, diagnoses, medications, and costs;</a:t>
            </a:r>
          </a:p>
          <a:p>
            <a:pPr marL="361062" indent="-174708">
              <a:spcBef>
                <a:spcPts val="0"/>
              </a:spcBef>
              <a:buFont typeface="Arial" pitchFamily="34" charset="0"/>
              <a:buChar char="•"/>
              <a:defRPr/>
            </a:pPr>
            <a:r>
              <a:rPr lang="en-US" dirty="0" smtClean="0"/>
              <a:t>DRG – diagnoses, reimbursement;</a:t>
            </a:r>
          </a:p>
          <a:p>
            <a:pPr marL="361062" indent="-174708">
              <a:spcBef>
                <a:spcPts val="0"/>
              </a:spcBef>
              <a:buFont typeface="Arial" pitchFamily="34" charset="0"/>
              <a:buChar char="•"/>
              <a:defRPr/>
            </a:pPr>
            <a:r>
              <a:rPr lang="en-US" dirty="0" smtClean="0"/>
              <a:t>NDC – medications;</a:t>
            </a:r>
          </a:p>
          <a:p>
            <a:pPr marL="361062" indent="-174708">
              <a:spcBef>
                <a:spcPts val="0"/>
              </a:spcBef>
              <a:buFont typeface="Arial" pitchFamily="34" charset="0"/>
              <a:buChar char="•"/>
              <a:defRPr/>
            </a:pPr>
            <a:r>
              <a:rPr lang="en-US" dirty="0" smtClean="0"/>
              <a:t>RxNorm – medications;</a:t>
            </a:r>
          </a:p>
          <a:p>
            <a:pPr marL="361062" indent="-174708">
              <a:spcBef>
                <a:spcPts val="0"/>
              </a:spcBef>
              <a:buFont typeface="Arial" pitchFamily="34" charset="0"/>
              <a:buChar char="•"/>
              <a:defRPr/>
            </a:pPr>
            <a:r>
              <a:rPr lang="en-US" dirty="0" smtClean="0"/>
              <a:t>LOINC – labs, diagnostic tests;</a:t>
            </a:r>
          </a:p>
          <a:p>
            <a:pPr marL="361062" indent="-174708">
              <a:spcBef>
                <a:spcPts val="0"/>
              </a:spcBef>
              <a:buFont typeface="Arial" pitchFamily="34" charset="0"/>
              <a:buChar char="•"/>
              <a:defRPr/>
            </a:pPr>
            <a:r>
              <a:rPr lang="en-US" dirty="0" smtClean="0"/>
              <a:t>Nursing – medications;</a:t>
            </a:r>
          </a:p>
          <a:p>
            <a:pPr marL="361062" indent="-174708">
              <a:spcBef>
                <a:spcPts val="0"/>
              </a:spcBef>
              <a:buFont typeface="Arial" pitchFamily="34" charset="0"/>
              <a:buChar char="•"/>
              <a:defRPr/>
            </a:pPr>
            <a:r>
              <a:rPr lang="en-US" dirty="0" smtClean="0"/>
              <a:t>SNOMED – history of present illness, past medical history, physical exam, labs, diagnostic tests, diagnoses, medications, treatments;</a:t>
            </a:r>
          </a:p>
          <a:p>
            <a:pPr marL="361062" indent="-174708">
              <a:spcBef>
                <a:spcPts val="0"/>
              </a:spcBef>
              <a:buFont typeface="Arial" pitchFamily="34" charset="0"/>
              <a:buChar char="•"/>
              <a:defRPr/>
            </a:pPr>
            <a:r>
              <a:rPr lang="en-US" dirty="0" smtClean="0"/>
              <a:t>MeSH - history of present illness, past medical history, physical exam, labs, diagnostic tests, diagnoses, medications, treatments; and </a:t>
            </a:r>
          </a:p>
          <a:p>
            <a:pPr marL="361062" indent="-174708">
              <a:spcBef>
                <a:spcPts val="0"/>
              </a:spcBef>
              <a:buFont typeface="Arial" pitchFamily="34" charset="0"/>
              <a:buChar char="•"/>
              <a:defRPr/>
            </a:pPr>
            <a:r>
              <a:rPr lang="en-US" dirty="0" smtClean="0"/>
              <a:t>UMLS - history of present illness, past medical history, physical exam, labs, diagnostic tests, diagnoses, medications, and treatments.</a:t>
            </a:r>
          </a:p>
          <a:p>
            <a:pPr>
              <a:spcBef>
                <a:spcPts val="0"/>
              </a:spcBef>
              <a:defRPr/>
            </a:pPr>
            <a:endParaRPr lang="en-US" dirty="0" smtClean="0"/>
          </a:p>
          <a:p>
            <a:pPr>
              <a:spcBef>
                <a:spcPts val="0"/>
              </a:spcBef>
              <a:defRPr/>
            </a:pPr>
            <a:endParaRPr lang="en-US" dirty="0" smtClean="0"/>
          </a:p>
        </p:txBody>
      </p:sp>
      <p:sp>
        <p:nvSpPr>
          <p:cNvPr id="655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55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C93AFE8-5256-463B-A7DF-9018728D4DB9}" type="slidenum">
              <a:rPr lang="en-US" altLang="en-US"/>
              <a:pPr eaLnBrk="1" hangingPunct="1"/>
              <a:t>24</a:t>
            </a:fld>
            <a:endParaRPr lang="en-US" altLang="en-US"/>
          </a:p>
        </p:txBody>
      </p:sp>
    </p:spTree>
    <p:extLst>
      <p:ext uri="{BB962C8B-B14F-4D97-AF65-F5344CB8AC3E}">
        <p14:creationId xmlns:p14="http://schemas.microsoft.com/office/powerpoint/2010/main" val="805356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All of these terminologies are in use today.  Most institutions will use a combination of these terminologies, as well as local terminologies. The current status of terminologies, at least in the US,  at the present time includes:</a:t>
            </a:r>
          </a:p>
          <a:p>
            <a:pPr lvl="1">
              <a:lnSpc>
                <a:spcPct val="80000"/>
              </a:lnSpc>
            </a:pPr>
            <a:r>
              <a:rPr lang="en-US" altLang="en-US" smtClean="0"/>
              <a:t>SNOMED-CT, which is gaining momentum as the terminology of choice;</a:t>
            </a:r>
          </a:p>
          <a:p>
            <a:pPr lvl="1">
              <a:lnSpc>
                <a:spcPct val="80000"/>
              </a:lnSpc>
            </a:pPr>
            <a:r>
              <a:rPr lang="en-US" altLang="en-US" smtClean="0"/>
              <a:t>LOINC, which is used for laboratory test names;</a:t>
            </a:r>
          </a:p>
          <a:p>
            <a:pPr lvl="1">
              <a:lnSpc>
                <a:spcPct val="80000"/>
              </a:lnSpc>
            </a:pPr>
            <a:r>
              <a:rPr lang="en-US" altLang="en-US" smtClean="0"/>
              <a:t>RxNorm, which is likely to be drug code of choice;</a:t>
            </a:r>
          </a:p>
          <a:p>
            <a:pPr lvl="1">
              <a:lnSpc>
                <a:spcPct val="80000"/>
              </a:lnSpc>
            </a:pPr>
            <a:r>
              <a:rPr lang="en-US" altLang="en-US" smtClean="0"/>
              <a:t>ICD x, which is required for reimbursement (ICD-9 and moving into ICD-10); and </a:t>
            </a:r>
          </a:p>
          <a:p>
            <a:pPr lvl="1">
              <a:lnSpc>
                <a:spcPct val="80000"/>
              </a:lnSpc>
            </a:pPr>
            <a:r>
              <a:rPr lang="en-US" altLang="en-US" smtClean="0"/>
              <a:t>MedDRA, which is used for adverse events.</a:t>
            </a:r>
          </a:p>
          <a:p>
            <a:endParaRPr lang="en-US" altLang="en-US" smtClean="0"/>
          </a:p>
          <a:p>
            <a:r>
              <a:rPr lang="en-US" altLang="en-US" smtClean="0"/>
              <a:t>Today’s world maps among these controlled terminologies.  If mapping between two controlled terminologies is perfect, then why do we need both sets; if not, then mapping must be accompanied with information loss. In any case, these codes are a distance from real clinical usage.</a:t>
            </a:r>
          </a:p>
          <a:p>
            <a:endParaRPr lang="en-US" altLang="en-US" smtClean="0"/>
          </a:p>
          <a:p>
            <a:r>
              <a:rPr lang="en-US" altLang="en-US" smtClean="0"/>
              <a:t>A common global master set of data elements does not exist.  Until it does, true interoperability remains a goal.</a:t>
            </a:r>
          </a:p>
          <a:p>
            <a:endParaRPr lang="en-US" altLang="en-US" smtClean="0"/>
          </a:p>
          <a:p>
            <a:endParaRPr lang="en-US" altLang="en-US" smtClean="0"/>
          </a:p>
          <a:p>
            <a:endParaRPr lang="en-US" altLang="en-US" smtClean="0"/>
          </a:p>
        </p:txBody>
      </p:sp>
      <p:sp>
        <p:nvSpPr>
          <p:cNvPr id="665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65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28055F5-EBBB-4CD3-A974-D861CE0C820B}" type="slidenum">
              <a:rPr lang="en-US" altLang="en-US"/>
              <a:pPr eaLnBrk="1" hangingPunct="1"/>
              <a:t>25</a:t>
            </a:fld>
            <a:endParaRPr lang="en-US" altLang="en-US"/>
          </a:p>
        </p:txBody>
      </p:sp>
    </p:spTree>
    <p:extLst>
      <p:ext uri="{BB962C8B-B14F-4D97-AF65-F5344CB8AC3E}">
        <p14:creationId xmlns:p14="http://schemas.microsoft.com/office/powerpoint/2010/main" val="17274896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concludes Lecture </a:t>
            </a:r>
            <a:r>
              <a:rPr lang="en-US" altLang="en-US" b="1" dirty="0" smtClean="0"/>
              <a:t>c</a:t>
            </a:r>
            <a:r>
              <a:rPr lang="en-US" altLang="en-US" dirty="0" smtClean="0"/>
              <a:t> of </a:t>
            </a:r>
            <a:r>
              <a:rPr lang="en-US" altLang="en-US" b="1" dirty="0" smtClean="0"/>
              <a:t>Basic Health Data Standards.</a:t>
            </a:r>
          </a:p>
          <a:p>
            <a:endParaRPr lang="en-US" altLang="en-US" dirty="0" smtClean="0"/>
          </a:p>
          <a:p>
            <a:r>
              <a:rPr lang="en-US" altLang="en-US" dirty="0" smtClean="0"/>
              <a:t>The complex problems caused by use of local terminologies and too many controlled terminologies continues to be an obstacle to interoperability.  Until this problem is solved, the sharing and aggregation of data among disparate sites will result in a loss of information and be prone to error.</a:t>
            </a:r>
          </a:p>
          <a:p>
            <a:endParaRPr lang="en-US" altLang="en-US" dirty="0" smtClean="0"/>
          </a:p>
        </p:txBody>
      </p:sp>
      <p:sp>
        <p:nvSpPr>
          <p:cNvPr id="675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75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4A373AE-C2EF-4F16-997D-E21CD2C57419}" type="slidenum">
              <a:rPr lang="en-US" altLang="en-US"/>
              <a:pPr eaLnBrk="1" hangingPunct="1"/>
              <a:t>26</a:t>
            </a:fld>
            <a:endParaRPr lang="en-US" altLang="en-US"/>
          </a:p>
        </p:txBody>
      </p:sp>
    </p:spTree>
    <p:extLst>
      <p:ext uri="{BB962C8B-B14F-4D97-AF65-F5344CB8AC3E}">
        <p14:creationId xmlns:p14="http://schemas.microsoft.com/office/powerpoint/2010/main" val="20873138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Additionally in lecture C we discussed a set of controlled terminologies that are used in healthcare and healthcare processes and included characteristics and examples of each terminology set. Comparison among terminologies was also highlighted.</a:t>
            </a:r>
          </a:p>
          <a:p>
            <a:endParaRPr lang="en-US" altLang="en-US" smtClean="0"/>
          </a:p>
        </p:txBody>
      </p:sp>
      <p:sp>
        <p:nvSpPr>
          <p:cNvPr id="686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86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E470FA5-50A3-4E7A-AF16-1E926938901C}" type="slidenum">
              <a:rPr lang="en-US" altLang="en-US"/>
              <a:pPr eaLnBrk="1" hangingPunct="1"/>
              <a:t>27</a:t>
            </a:fld>
            <a:endParaRPr lang="en-US" altLang="en-US"/>
          </a:p>
        </p:txBody>
      </p:sp>
    </p:spTree>
    <p:extLst>
      <p:ext uri="{BB962C8B-B14F-4D97-AF65-F5344CB8AC3E}">
        <p14:creationId xmlns:p14="http://schemas.microsoft.com/office/powerpoint/2010/main" val="32833423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p:txBody>
      </p:sp>
      <p:sp>
        <p:nvSpPr>
          <p:cNvPr id="696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96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13C4A82-692D-47D1-B03C-C8CC047FF9A2}" type="slidenum">
              <a:rPr lang="en-US" altLang="en-US"/>
              <a:pPr eaLnBrk="1" hangingPunct="1"/>
              <a:t>28</a:t>
            </a:fld>
            <a:endParaRPr lang="en-US" altLang="en-US"/>
          </a:p>
        </p:txBody>
      </p:sp>
    </p:spTree>
    <p:extLst>
      <p:ext uri="{BB962C8B-B14F-4D97-AF65-F5344CB8AC3E}">
        <p14:creationId xmlns:p14="http://schemas.microsoft.com/office/powerpoint/2010/main" val="18222751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sz="1000" smtClean="0">
                <a:solidFill>
                  <a:schemeClr val="tx1"/>
                </a:solidFill>
                <a:latin typeface="Arial" panose="020B0604020202020204" pitchFamily="34" charset="0"/>
                <a:cs typeface="Arial" panose="020B0604020202020204" pitchFamily="34" charset="0"/>
              </a:rPr>
              <a:t>No</a:t>
            </a:r>
            <a:r>
              <a:rPr lang="en-US" sz="1000" baseline="0" smtClean="0">
                <a:solidFill>
                  <a:schemeClr val="tx1"/>
                </a:solidFill>
                <a:latin typeface="Arial" panose="020B0604020202020204" pitchFamily="34" charset="0"/>
                <a:cs typeface="Arial" panose="020B0604020202020204" pitchFamily="34" charset="0"/>
              </a:rPr>
              <a:t> audio.</a:t>
            </a:r>
            <a:endParaRPr lang="en-US" sz="1000" baseline="0" dirty="0" smtClean="0">
              <a:solidFill>
                <a:schemeClr val="tx1"/>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29</a:t>
            </a:fld>
            <a:endParaRPr lang="en-US" altLang="en-US" dirty="0"/>
          </a:p>
        </p:txBody>
      </p:sp>
    </p:spTree>
    <p:extLst>
      <p:ext uri="{BB962C8B-B14F-4D97-AF65-F5344CB8AC3E}">
        <p14:creationId xmlns:p14="http://schemas.microsoft.com/office/powerpoint/2010/main" val="134317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spcBef>
                <a:spcPct val="0"/>
              </a:spcBef>
              <a:defRPr/>
            </a:pPr>
            <a:r>
              <a:rPr lang="en-US" dirty="0" smtClean="0"/>
              <a:t>Additional Objectives for this unit, </a:t>
            </a:r>
            <a:r>
              <a:rPr lang="en-US" b="1" dirty="0" smtClean="0"/>
              <a:t>Basic Health Data Standards,</a:t>
            </a:r>
            <a:r>
              <a:rPr lang="en-US" dirty="0" smtClean="0"/>
              <a:t> are to:</a:t>
            </a:r>
          </a:p>
          <a:p>
            <a:pPr eaLnBrk="1" hangingPunct="1">
              <a:spcBef>
                <a:spcPct val="0"/>
              </a:spcBef>
              <a:defRPr/>
            </a:pPr>
            <a:endParaRPr lang="en-US" dirty="0" smtClean="0"/>
          </a:p>
          <a:p>
            <a:pPr marL="174034" indent="-174034">
              <a:buFont typeface="Arial" pitchFamily="34" charset="0"/>
              <a:buChar char="•"/>
              <a:defRPr/>
            </a:pPr>
            <a:r>
              <a:rPr lang="en-US" dirty="0" smtClean="0"/>
              <a:t>Understand the use, purpose and interrelation among sets of controlled vocabularies in use today, </a:t>
            </a:r>
          </a:p>
          <a:p>
            <a:pPr marL="174034" indent="-174034">
              <a:buFont typeface="Arial" pitchFamily="34" charset="0"/>
              <a:buChar char="•"/>
              <a:defRPr/>
            </a:pPr>
            <a:r>
              <a:rPr lang="en-US" dirty="0" smtClean="0"/>
              <a:t>Identify the more common controlled vocabularies in  use today: ICD, CPT, DRG, NDC, </a:t>
            </a:r>
            <a:r>
              <a:rPr lang="en-US" dirty="0" err="1" smtClean="0"/>
              <a:t>RxNorm</a:t>
            </a:r>
            <a:r>
              <a:rPr lang="en-US" dirty="0" smtClean="0"/>
              <a:t>, and LOINC, </a:t>
            </a:r>
          </a:p>
          <a:p>
            <a:pPr marL="174034" indent="-174034">
              <a:buFont typeface="Arial" pitchFamily="34" charset="0"/>
              <a:buChar char="•"/>
              <a:defRPr/>
            </a:pPr>
            <a:r>
              <a:rPr lang="en-US" dirty="0" smtClean="0"/>
              <a:t>Identify the more common controlled vocabularies in use today: SNOMED, MEDCIN, </a:t>
            </a:r>
            <a:r>
              <a:rPr lang="en-US" dirty="0" err="1" smtClean="0"/>
              <a:t>MedDRA</a:t>
            </a:r>
            <a:r>
              <a:rPr lang="en-US" dirty="0" smtClean="0"/>
              <a:t>, Nursing terminologies, </a:t>
            </a:r>
            <a:r>
              <a:rPr lang="en-US" dirty="0" err="1" smtClean="0"/>
              <a:t>MeSH</a:t>
            </a:r>
            <a:r>
              <a:rPr lang="en-US" dirty="0" smtClean="0"/>
              <a:t> and UMLS, </a:t>
            </a:r>
          </a:p>
          <a:p>
            <a:pPr marL="174034" indent="-174034">
              <a:buFont typeface="Arial" pitchFamily="34" charset="0"/>
              <a:buChar char="•"/>
              <a:defRPr/>
            </a:pPr>
            <a:r>
              <a:rPr lang="en-US" dirty="0" smtClean="0"/>
              <a:t>Understand data elements; attributes of data elements,  </a:t>
            </a:r>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03D7D33-AB48-4253-9075-305F7DD706E1}" type="slidenum">
              <a:rPr lang="en-US" altLang="en-US"/>
              <a:pPr eaLnBrk="1" hangingPunct="1"/>
              <a:t>3</a:t>
            </a:fld>
            <a:endParaRPr lang="en-US" altLang="en-US"/>
          </a:p>
        </p:txBody>
      </p:sp>
    </p:spTree>
    <p:extLst>
      <p:ext uri="{BB962C8B-B14F-4D97-AF65-F5344CB8AC3E}">
        <p14:creationId xmlns:p14="http://schemas.microsoft.com/office/powerpoint/2010/main" val="2187676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spcBef>
                <a:spcPct val="0"/>
              </a:spcBef>
              <a:defRPr/>
            </a:pPr>
            <a:r>
              <a:rPr lang="en-US" dirty="0" smtClean="0"/>
              <a:t>Additional Objectives for this unit, </a:t>
            </a:r>
            <a:r>
              <a:rPr lang="en-US" b="1" dirty="0" smtClean="0"/>
              <a:t>Basic Health Data Standards,</a:t>
            </a:r>
            <a:r>
              <a:rPr lang="en-US" dirty="0" smtClean="0"/>
              <a:t> are to:</a:t>
            </a:r>
          </a:p>
          <a:p>
            <a:pPr marL="174034" indent="-174034">
              <a:buFont typeface="Arial" pitchFamily="34" charset="0"/>
              <a:buChar char="•"/>
              <a:defRPr/>
            </a:pPr>
            <a:endParaRPr lang="en-US" dirty="0" smtClean="0"/>
          </a:p>
          <a:p>
            <a:pPr marL="174034" indent="-174034">
              <a:buFont typeface="Arial" pitchFamily="34" charset="0"/>
              <a:buChar char="•"/>
              <a:defRPr/>
            </a:pPr>
            <a:r>
              <a:rPr lang="en-US" dirty="0" smtClean="0"/>
              <a:t>Understand contribution of master meta-dictionary of data elements to semantic interoperability, </a:t>
            </a:r>
          </a:p>
          <a:p>
            <a:pPr marL="174034" indent="-174034">
              <a:buFont typeface="Arial" pitchFamily="34" charset="0"/>
              <a:buChar char="•"/>
              <a:defRPr/>
            </a:pPr>
            <a:r>
              <a:rPr lang="en-US" dirty="0" smtClean="0"/>
              <a:t>Explain how data structures can be built from basic data components, </a:t>
            </a:r>
          </a:p>
          <a:p>
            <a:pPr marL="174034" indent="-174034">
              <a:buFont typeface="Arial" pitchFamily="34" charset="0"/>
              <a:buChar char="•"/>
              <a:defRPr/>
            </a:pPr>
            <a:r>
              <a:rPr lang="en-US" dirty="0" smtClean="0"/>
              <a:t>Explain how templates and archetypes facilitate networking and information interchange, and</a:t>
            </a:r>
          </a:p>
          <a:p>
            <a:pPr marL="174034" indent="-174034">
              <a:buFont typeface="Arial" pitchFamily="34" charset="0"/>
              <a:buChar char="•"/>
              <a:defRPr/>
            </a:pPr>
            <a:r>
              <a:rPr lang="en-US" dirty="0" smtClean="0"/>
              <a:t>Discuss Clinical Data Architecture (CDA), Continuity of Care Document (CCD), and Continuity of Care Record (CCR) Standards. </a:t>
            </a:r>
          </a:p>
          <a:p>
            <a:pPr eaLnBrk="1" hangingPunct="1">
              <a:spcBef>
                <a:spcPct val="0"/>
              </a:spcBef>
              <a:defRPr/>
            </a:pPr>
            <a:endParaRPr lang="en-US" dirty="0" smtClean="0"/>
          </a:p>
          <a:p>
            <a:endParaRPr lang="en-US" sz="1000" kern="1200" dirty="0" smtClean="0">
              <a:solidFill>
                <a:schemeClr val="tx1"/>
              </a:solidFill>
              <a:effectLst/>
              <a:latin typeface="Arial" pitchFamily="34" charset="0"/>
              <a:ea typeface="+mn-ea"/>
              <a:cs typeface="Arial" pitchFamily="34" charset="0"/>
            </a:endParaRPr>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03D7D33-AB48-4253-9075-305F7DD706E1}" type="slidenum">
              <a:rPr lang="en-US" altLang="en-US"/>
              <a:pPr eaLnBrk="1" hangingPunct="1"/>
              <a:t>4</a:t>
            </a:fld>
            <a:endParaRPr lang="en-US" altLang="en-US"/>
          </a:p>
        </p:txBody>
      </p:sp>
    </p:spTree>
    <p:extLst>
      <p:ext uri="{BB962C8B-B14F-4D97-AF65-F5344CB8AC3E}">
        <p14:creationId xmlns:p14="http://schemas.microsoft.com/office/powerpoint/2010/main" val="1238852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In lecture </a:t>
            </a:r>
            <a:r>
              <a:rPr lang="en-US" altLang="en-US" b="1" smtClean="0"/>
              <a:t>c</a:t>
            </a:r>
            <a:r>
              <a:rPr lang="en-US" altLang="en-US" smtClean="0"/>
              <a:t>, we continue a discussion  on the use, purpose and interrelation among sets of controlled vocabularies in use today; and identify the more common controlled vocabularies in use today: SNOMED, MEDCIN, MedDRA, Nursing terminologies, MeSH and UMLS.</a:t>
            </a:r>
          </a:p>
          <a:p>
            <a:endParaRPr lang="en-US" altLang="en-US" smtClean="0"/>
          </a:p>
          <a:p>
            <a:endParaRPr lang="en-US" altLang="en-US" smtClean="0"/>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6673BB9-6A74-4CA9-B98D-E7FAE71BC4E0}" type="slidenum">
              <a:rPr lang="en-US" altLang="en-US"/>
              <a:pPr eaLnBrk="1" hangingPunct="1"/>
              <a:t>5</a:t>
            </a:fld>
            <a:endParaRPr lang="en-US" altLang="en-US"/>
          </a:p>
        </p:txBody>
      </p:sp>
    </p:spTree>
    <p:extLst>
      <p:ext uri="{BB962C8B-B14F-4D97-AF65-F5344CB8AC3E}">
        <p14:creationId xmlns:p14="http://schemas.microsoft.com/office/powerpoint/2010/main" val="12247853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roots of SNOMED go back to 1928.  It was started by the NY Academy of Medicine and called the Systematized Nomenclature of Diseases and Organisms (SNDO). It evolved into SNOP in 1965, under the efforts of the College of American Pathology (CAP).  </a:t>
            </a:r>
          </a:p>
          <a:p>
            <a:endParaRPr lang="en-US" altLang="en-US" dirty="0" smtClean="0"/>
          </a:p>
          <a:p>
            <a:r>
              <a:rPr lang="en-US" altLang="en-US" dirty="0" smtClean="0"/>
              <a:t>In 1979, the name was changed to the Systematized Nomenclature of Medicine (SNOMED).  </a:t>
            </a:r>
          </a:p>
          <a:p>
            <a:endParaRPr lang="en-US" altLang="en-US" dirty="0" smtClean="0"/>
          </a:p>
          <a:p>
            <a:r>
              <a:rPr lang="en-US" altLang="en-US" dirty="0" smtClean="0"/>
              <a:t>In 1999, with a new release of the terminology set, the words Reference Terminology were added to SNOMED, and it became SNOMED-RT. </a:t>
            </a:r>
          </a:p>
          <a:p>
            <a:endParaRPr lang="en-US" altLang="en-US" dirty="0" smtClean="0"/>
          </a:p>
          <a:p>
            <a:r>
              <a:rPr lang="en-US" altLang="en-US" dirty="0" smtClean="0"/>
              <a:t>In 2002, SNOMED, under CAP, merged with the Reed Clinical Classification System, a coding system used primarily in the United Kingdom, mostly by primary care physicians.  The version became known as SNOMED-CT (Clinical Terms). </a:t>
            </a:r>
          </a:p>
          <a:p>
            <a:endParaRPr lang="en-US" altLang="en-US" dirty="0" smtClean="0"/>
          </a:p>
          <a:p>
            <a:r>
              <a:rPr lang="en-US" altLang="en-US" dirty="0" smtClean="0"/>
              <a:t>In 2007, the International Healthcare Terminology SDO was formed.   HTSDO acquires, owns and administers the rights to SNOMED-CT and other health terminologies and related standards. SNOMED-CT is the current version and is a semantic network with definitions.  SNOMED-CT continues to evolve and is growing in use around the world.</a:t>
            </a:r>
          </a:p>
          <a:p>
            <a:endParaRPr lang="en-US" altLang="en-US" dirty="0" smtClean="0"/>
          </a:p>
          <a:p>
            <a:endParaRPr lang="en-US" altLang="en-US" i="1" dirty="0" smtClean="0"/>
          </a:p>
          <a:p>
            <a:endParaRPr lang="en-US" altLang="en-US" dirty="0" smtClean="0"/>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1C45882-4AE3-46CA-ADF4-2111E7E6FDDB}" type="slidenum">
              <a:rPr lang="en-US" altLang="en-US"/>
              <a:pPr eaLnBrk="1" hangingPunct="1"/>
              <a:t>6</a:t>
            </a:fld>
            <a:endParaRPr lang="en-US" altLang="en-US"/>
          </a:p>
        </p:txBody>
      </p:sp>
    </p:spTree>
    <p:extLst>
      <p:ext uri="{BB962C8B-B14F-4D97-AF65-F5344CB8AC3E}">
        <p14:creationId xmlns:p14="http://schemas.microsoft.com/office/powerpoint/2010/main" val="2133233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As noted, SNOMED–CT was created by the merger, expansion and restructuring of SNOMED-RT and Read Codes. SNOMED-CT includes 344,000 concepts, 450,000 medical descriptions, 700,000 concept interrelations and that number is increasing.  It has been cross-mapped to ICD9-CM, ICD-10, and LOINC.</a:t>
            </a:r>
          </a:p>
          <a:p>
            <a:endParaRPr lang="en-US" altLang="en-US" smtClean="0"/>
          </a:p>
          <a:p>
            <a:r>
              <a:rPr lang="en-US" altLang="en-US" smtClean="0"/>
              <a:t>SNOMED-CT is considered to be possibly the most comprehensive, multilingual clinical healthcare terminology in the world. IHTSDO has issued affiliate licenses to 5,000 individuals and organizations in the world.  It is the closest to a universal language there is.  Yet it still falls short of adequate clinical representation.</a:t>
            </a:r>
          </a:p>
          <a:p>
            <a:r>
              <a:rPr lang="en-US" altLang="en-US" smtClean="0"/>
              <a:t> </a:t>
            </a:r>
          </a:p>
          <a:p>
            <a:r>
              <a:rPr lang="en-US" altLang="en-US" smtClean="0"/>
              <a:t>The US originally paid $37.5 million to IHTSDO for SNOMED licenses.  Today, SNOMED-CT is available without charge to any person or group in the US.  Current dues for the US are still in the millions of dollars.</a:t>
            </a:r>
          </a:p>
          <a:p>
            <a:endParaRPr lang="en-US" altLang="en-US" smtClean="0"/>
          </a:p>
          <a:p>
            <a:endParaRPr lang="en-US" altLang="en-US" smtClean="0"/>
          </a:p>
          <a:p>
            <a:endParaRPr lang="en-US" altLang="en-US" smtClean="0"/>
          </a:p>
          <a:p>
            <a:endParaRPr lang="en-US" altLang="en-US" smtClean="0"/>
          </a:p>
          <a:p>
            <a:endParaRPr lang="en-US" altLang="en-US" smtClean="0"/>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0F26314-D133-482D-B9E2-6FA939B88010}" type="slidenum">
              <a:rPr lang="en-US" altLang="en-US"/>
              <a:pPr eaLnBrk="1" hangingPunct="1"/>
              <a:t>7</a:t>
            </a:fld>
            <a:endParaRPr lang="en-US" altLang="en-US"/>
          </a:p>
        </p:txBody>
      </p:sp>
    </p:spTree>
    <p:extLst>
      <p:ext uri="{BB962C8B-B14F-4D97-AF65-F5344CB8AC3E}">
        <p14:creationId xmlns:p14="http://schemas.microsoft.com/office/powerpoint/2010/main" val="3985509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spcBef>
                <a:spcPts val="0"/>
              </a:spcBef>
              <a:defRPr/>
            </a:pPr>
            <a:r>
              <a:rPr lang="en-US" dirty="0" smtClean="0"/>
              <a:t>SNOMED CT components include:</a:t>
            </a:r>
          </a:p>
          <a:p>
            <a:pPr>
              <a:spcBef>
                <a:spcPts val="0"/>
              </a:spcBef>
              <a:defRPr/>
            </a:pPr>
            <a:endParaRPr lang="en-US" dirty="0" smtClean="0"/>
          </a:p>
          <a:p>
            <a:pPr marL="174708" indent="-174708">
              <a:spcBef>
                <a:spcPts val="0"/>
              </a:spcBef>
              <a:buFont typeface="Arial" pitchFamily="34" charset="0"/>
              <a:buChar char="•"/>
              <a:defRPr/>
            </a:pPr>
            <a:r>
              <a:rPr lang="en-US" b="1" dirty="0" smtClean="0"/>
              <a:t>Concepts</a:t>
            </a:r>
            <a:r>
              <a:rPr lang="en-US" dirty="0" smtClean="0"/>
              <a:t> : Basic units of meaning designated by unique code, unique name, and description. Including preferred term and synonyms;</a:t>
            </a:r>
          </a:p>
          <a:p>
            <a:pPr marL="174708" indent="-174708">
              <a:spcBef>
                <a:spcPts val="0"/>
              </a:spcBef>
              <a:buFont typeface="Arial" pitchFamily="34" charset="0"/>
              <a:buChar char="•"/>
              <a:defRPr/>
            </a:pPr>
            <a:r>
              <a:rPr lang="en-US" b="1" dirty="0" smtClean="0"/>
              <a:t>Descriptions: </a:t>
            </a:r>
            <a:r>
              <a:rPr lang="en-US" dirty="0" smtClean="0"/>
              <a:t>Terms or names (synonyms) assigned to a concept;</a:t>
            </a:r>
          </a:p>
          <a:p>
            <a:pPr marL="174708" indent="-174708">
              <a:spcBef>
                <a:spcPts val="0"/>
              </a:spcBef>
              <a:buFont typeface="Arial" pitchFamily="34" charset="0"/>
              <a:buChar char="•"/>
              <a:defRPr/>
            </a:pPr>
            <a:r>
              <a:rPr lang="en-US" b="1" dirty="0" smtClean="0"/>
              <a:t>Hierarchies: </a:t>
            </a:r>
            <a:r>
              <a:rPr lang="en-US" dirty="0" smtClean="0"/>
              <a:t>There are 19 higher level hierarchies; each has sub hierarchies;</a:t>
            </a:r>
          </a:p>
          <a:p>
            <a:pPr marL="174708" indent="-174708">
              <a:spcBef>
                <a:spcPts val="0"/>
              </a:spcBef>
              <a:buFont typeface="Arial" pitchFamily="34" charset="0"/>
              <a:buChar char="•"/>
              <a:defRPr/>
            </a:pPr>
            <a:r>
              <a:rPr lang="en-US" dirty="0" smtClean="0"/>
              <a:t>and </a:t>
            </a:r>
          </a:p>
          <a:p>
            <a:pPr marL="174708" indent="-174708">
              <a:spcBef>
                <a:spcPts val="0"/>
              </a:spcBef>
              <a:buFont typeface="Arial" pitchFamily="34" charset="0"/>
              <a:buChar char="•"/>
              <a:defRPr/>
            </a:pPr>
            <a:r>
              <a:rPr lang="en-US" b="1" dirty="0" smtClean="0"/>
              <a:t>Relationships: </a:t>
            </a:r>
            <a:r>
              <a:rPr lang="en-US" dirty="0" smtClean="0"/>
              <a:t>Link concepts either within a hierarchy or across hierarchies.</a:t>
            </a:r>
          </a:p>
          <a:p>
            <a:pPr>
              <a:spcBef>
                <a:spcPts val="0"/>
              </a:spcBef>
              <a:defRPr/>
            </a:pPr>
            <a:endParaRPr lang="en-US" dirty="0" smtClean="0"/>
          </a:p>
          <a:p>
            <a:pPr>
              <a:spcBef>
                <a:spcPts val="0"/>
              </a:spcBef>
              <a:defRPr/>
            </a:pPr>
            <a:endParaRPr lang="en-US" dirty="0" smtClean="0"/>
          </a:p>
          <a:p>
            <a:pPr>
              <a:spcBef>
                <a:spcPts val="0"/>
              </a:spcBef>
              <a:defRPr/>
            </a:pPr>
            <a:endParaRPr lang="en-US" dirty="0" smtClean="0"/>
          </a:p>
          <a:p>
            <a:pPr>
              <a:defRPr/>
            </a:pPr>
            <a:endParaRPr lang="en-US" dirty="0"/>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4529EA1-ECCF-411E-90C7-D3B55D246B35}" type="slidenum">
              <a:rPr lang="en-US" altLang="en-US"/>
              <a:pPr eaLnBrk="1" hangingPunct="1"/>
              <a:t>8</a:t>
            </a:fld>
            <a:endParaRPr lang="en-US" altLang="en-US"/>
          </a:p>
        </p:txBody>
      </p:sp>
    </p:spTree>
    <p:extLst>
      <p:ext uri="{BB962C8B-B14F-4D97-AF65-F5344CB8AC3E}">
        <p14:creationId xmlns:p14="http://schemas.microsoft.com/office/powerpoint/2010/main" val="30390525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This example illustrates the hierarchical relationships of SNOMED-CT.  The example shows a code for burn of skin that is modified by sub-codes for severity (severe); a finding site (structure of skin between the fourth and fifth toes). In this example, the SNOMED-CT code represents the coding of a severe burn between the fourth and fifth toes and a laterality of the left foot.  This SNOMED-CT code is generated from the data by combining terms from the different SNOMED-CT axes.  </a:t>
            </a:r>
          </a:p>
          <a:p>
            <a:endParaRPr lang="en-US" altLang="en-US" smtClean="0"/>
          </a:p>
          <a:p>
            <a:r>
              <a:rPr lang="en-US" altLang="en-US" smtClean="0"/>
              <a:t>A pre-coordinated term is one that exists as part of the coded set, i.e., defined in advance.  A post-coordinated term is composed just-in-time. SNOMED-CT can be very powerful.  However, one of the problems with SNOMED-CT is that a data element can be coded multiple ways, making queries a challenge.</a:t>
            </a:r>
          </a:p>
          <a:p>
            <a:endParaRPr lang="en-US" altLang="en-US" smtClean="0"/>
          </a:p>
          <a:p>
            <a:endParaRPr lang="en-US" altLang="en-US" smtClean="0"/>
          </a:p>
          <a:p>
            <a:endParaRPr lang="en-US" altLang="en-US" smtClean="0"/>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FE20929-075B-401C-BAEA-EBE6BF1FCA3E}" type="slidenum">
              <a:rPr lang="en-US" altLang="en-US"/>
              <a:pPr eaLnBrk="1" hangingPunct="1"/>
              <a:t>9</a:t>
            </a:fld>
            <a:endParaRPr lang="en-US" altLang="en-US"/>
          </a:p>
        </p:txBody>
      </p:sp>
    </p:spTree>
    <p:extLst>
      <p:ext uri="{BB962C8B-B14F-4D97-AF65-F5344CB8AC3E}">
        <p14:creationId xmlns:p14="http://schemas.microsoft.com/office/powerpoint/2010/main" val="3962345398"/>
      </p:ext>
    </p:extLst>
  </p:cSld>
  <p:clrMapOvr>
    <a:masterClrMapping/>
  </p:clrMapOvr>
</p:notes>
</file>

<file path=ppt/slideLayouts/_rels/slideLayout1.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1.jpeg" Type="http://schemas.openxmlformats.org/officeDocument/2006/relationships/image"/>
</Relationships>

</file>

<file path=ppt/slideLayouts/_rels/slideLayout10.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1.xml.rels><?xml version="1.0" encoding="UTF-8" standalone="no"?>
<Relationships xmlns="http://schemas.openxmlformats.org/package/2006/relationships">
<Relationship Id="rId1" Target="../slideMasters/slideMaster1.xml" Type="http://schemas.openxmlformats.org/officeDocument/2006/relationships/slideMaster"/>
<Relationship Id="rId2" Target="http://accessibility.psu.edu/microsoftoffice/powerpoint/" TargetMode="External" Type="http://schemas.openxmlformats.org/officeDocument/2006/relationships/hyperlink"/>
</Relationships>

</file>

<file path=ppt/slideLayouts/_rels/slideLayout12.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2.jpeg" Type="http://schemas.openxmlformats.org/officeDocument/2006/relationships/image"/>
</Relationships>

</file>

<file path=ppt/slideLayouts/_rels/slideLayout13.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4.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5.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6.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7.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8.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9.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2.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20.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21.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3.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4.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5.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6.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7.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8.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9.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E3EBE385-94CC-409F-8D96-19A89ACBE052}" type="slidenum">
              <a:rPr lang="en-US" altLang="en-US" smtClean="0"/>
              <a:pPr/>
              <a:t>‹#›</a:t>
            </a:fld>
            <a:endParaRPr lang="en-US" altLang="en-US"/>
          </a:p>
        </p:txBody>
      </p:sp>
    </p:spTree>
    <p:extLst>
      <p:ext uri="{BB962C8B-B14F-4D97-AF65-F5344CB8AC3E}">
        <p14:creationId xmlns:p14="http://schemas.microsoft.com/office/powerpoint/2010/main" val="114502622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3EBE385-94CC-409F-8D96-19A89ACBE052}" type="slidenum">
              <a:rPr lang="en-US" altLang="en-US" smtClean="0"/>
              <a:pPr/>
              <a:t>‹#›</a:t>
            </a:fld>
            <a:endParaRPr lang="en-US" altLang="en-US"/>
          </a:p>
        </p:txBody>
      </p:sp>
    </p:spTree>
    <p:extLst>
      <p:ext uri="{BB962C8B-B14F-4D97-AF65-F5344CB8AC3E}">
        <p14:creationId xmlns:p14="http://schemas.microsoft.com/office/powerpoint/2010/main" val="422841644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E3EBE385-94CC-409F-8D96-19A89ACBE052}" type="slidenum">
              <a:rPr lang="en-US" altLang="en-US" smtClean="0"/>
              <a:pPr/>
              <a:t>‹#›</a:t>
            </a:fld>
            <a:endParaRPr lang="en-US" altLang="en-US"/>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26934222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smtClean="0"/>
              <a:t>Click to edit Master text styles</a:t>
            </a:r>
          </a:p>
        </p:txBody>
      </p:sp>
    </p:spTree>
    <p:extLst>
      <p:ext uri="{BB962C8B-B14F-4D97-AF65-F5344CB8AC3E}">
        <p14:creationId xmlns:p14="http://schemas.microsoft.com/office/powerpoint/2010/main" val="3930438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C87CC89B-A8D0-4B4B-804B-5B3C482C667A}" type="slidenum">
              <a:rPr lang="en-US" altLang="en-US"/>
              <a:pPr/>
              <a:t>‹#›</a:t>
            </a:fld>
            <a:endParaRPr lang="en-US" alt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c</a:t>
            </a:r>
          </a:p>
        </p:txBody>
      </p:sp>
    </p:spTree>
    <p:extLst>
      <p:ext uri="{BB962C8B-B14F-4D97-AF65-F5344CB8AC3E}">
        <p14:creationId xmlns:p14="http://schemas.microsoft.com/office/powerpoint/2010/main" val="29821084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fld id="{AA12CF2A-470E-40B7-95D0-3C334ED32D14}" type="slidenum">
              <a:rPr lang="en-US" altLang="en-US"/>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c</a:t>
            </a:r>
          </a:p>
        </p:txBody>
      </p:sp>
    </p:spTree>
    <p:extLst>
      <p:ext uri="{BB962C8B-B14F-4D97-AF65-F5344CB8AC3E}">
        <p14:creationId xmlns:p14="http://schemas.microsoft.com/office/powerpoint/2010/main" val="1343493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a:lstStyle/>
          <a:p>
            <a:pPr lvl="0"/>
            <a:r>
              <a:rPr lang="en-US" noProof="0" dirty="0" smtClean="0"/>
              <a:t>Click icon to add table</a:t>
            </a:r>
            <a:endParaRPr lang="en-US" noProof="0" dirty="0"/>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smtClean="0"/>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88D83389-502F-4BE7-8337-D1FDAF9AB8FB}"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c</a:t>
            </a:r>
          </a:p>
        </p:txBody>
      </p:sp>
    </p:spTree>
    <p:extLst>
      <p:ext uri="{BB962C8B-B14F-4D97-AF65-F5344CB8AC3E}">
        <p14:creationId xmlns:p14="http://schemas.microsoft.com/office/powerpoint/2010/main" val="25814452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DF16CB46-1C7C-44DC-A335-1B183F8F46C2}" type="slidenum">
              <a:rPr lang="en-US" altLang="en-US"/>
              <a:pPr/>
              <a:t>‹#›</a:t>
            </a:fld>
            <a:endParaRPr lang="en-US" alt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7"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c</a:t>
            </a:r>
          </a:p>
        </p:txBody>
      </p:sp>
    </p:spTree>
    <p:extLst>
      <p:ext uri="{BB962C8B-B14F-4D97-AF65-F5344CB8AC3E}">
        <p14:creationId xmlns:p14="http://schemas.microsoft.com/office/powerpoint/2010/main" val="14044917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smtClean="0"/>
              <a:t>Click to edit Master text styles</a:t>
            </a:r>
          </a:p>
          <a:p>
            <a:pPr lvl="1"/>
            <a:r>
              <a:rPr lang="en-US"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smtClean="0"/>
              <a:t>Click to edit Master text styles</a:t>
            </a:r>
          </a:p>
          <a:p>
            <a:pPr lvl="1"/>
            <a:r>
              <a:rPr lang="en-US"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smtClean="0"/>
              <a:t>Click to edit Master text styles</a:t>
            </a:r>
          </a:p>
          <a:p>
            <a:pPr lvl="1"/>
            <a:r>
              <a:rPr lang="en-US" smtClean="0"/>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fld id="{FE93BF18-627C-4F76-918B-5B11A05C1D35}" type="slidenum">
              <a:rPr lang="en-US" altLang="en-US"/>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c</a:t>
            </a:r>
          </a:p>
        </p:txBody>
      </p:sp>
    </p:spTree>
    <p:extLst>
      <p:ext uri="{BB962C8B-B14F-4D97-AF65-F5344CB8AC3E}">
        <p14:creationId xmlns:p14="http://schemas.microsoft.com/office/powerpoint/2010/main" val="33642735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4"/>
          <p:cNvSpPr>
            <a:spLocks noGrp="1"/>
          </p:cNvSpPr>
          <p:nvPr>
            <p:ph type="body" sz="quarter" idx="11"/>
          </p:nvPr>
        </p:nvSpPr>
        <p:spPr>
          <a:xfrm>
            <a:off x="457200" y="1984248"/>
            <a:ext cx="3962400" cy="4264152"/>
          </a:xfrm>
          <a:prstGeom prst="rect">
            <a:avLst/>
          </a:prstGeom>
        </p:spPr>
        <p:txBody>
          <a:bodyPr/>
          <a:lstStyle>
            <a:lvl1pPr>
              <a:defRPr sz="2800" baseline="0"/>
            </a:lvl1pPr>
            <a:lvl2pPr>
              <a:defRPr sz="1800"/>
            </a:lvl2pPr>
          </a:lstStyle>
          <a:p>
            <a:pPr lvl="0"/>
            <a:r>
              <a:rPr lang="en-US" smtClean="0"/>
              <a:t>Click to edit Master text styles</a:t>
            </a:r>
          </a:p>
          <a:p>
            <a:pPr lvl="1"/>
            <a:r>
              <a:rPr lang="en-US" smtClean="0"/>
              <a:t>Second level</a:t>
            </a:r>
          </a:p>
        </p:txBody>
      </p:sp>
      <p:sp>
        <p:nvSpPr>
          <p:cNvPr id="7" name="Text Placeholder 4"/>
          <p:cNvSpPr>
            <a:spLocks noGrp="1"/>
          </p:cNvSpPr>
          <p:nvPr>
            <p:ph type="body" sz="quarter" idx="15"/>
          </p:nvPr>
        </p:nvSpPr>
        <p:spPr>
          <a:xfrm>
            <a:off x="4648200" y="1981200"/>
            <a:ext cx="3962400" cy="4264152"/>
          </a:xfrm>
          <a:prstGeom prst="rect">
            <a:avLst/>
          </a:prstGeom>
        </p:spPr>
        <p:txBody>
          <a:bodyPr/>
          <a:lstStyle>
            <a:lvl1pPr>
              <a:defRPr sz="2800" baseline="0"/>
            </a:lvl1pPr>
            <a:lvl2pPr>
              <a:defRPr sz="1800"/>
            </a:lvl2pPr>
          </a:lstStyle>
          <a:p>
            <a:pPr lvl="0"/>
            <a:r>
              <a:rPr lang="en-US" smtClean="0"/>
              <a:t>Click to edit Master text styles</a:t>
            </a:r>
          </a:p>
          <a:p>
            <a:pPr lvl="1"/>
            <a:r>
              <a:rPr lang="en-US" smtClean="0"/>
              <a:t>Second level</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8A1FB6A4-AFAB-4CDE-9214-A1017D48C251}"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c</a:t>
            </a:r>
          </a:p>
        </p:txBody>
      </p:sp>
    </p:spTree>
    <p:extLst>
      <p:ext uri="{BB962C8B-B14F-4D97-AF65-F5344CB8AC3E}">
        <p14:creationId xmlns:p14="http://schemas.microsoft.com/office/powerpoint/2010/main" val="13745678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41148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7"/>
          <p:cNvSpPr>
            <a:spLocks noGrp="1"/>
          </p:cNvSpPr>
          <p:nvPr>
            <p:ph sz="quarter" idx="18"/>
          </p:nvPr>
        </p:nvSpPr>
        <p:spPr>
          <a:xfrm>
            <a:off x="4572000" y="1981200"/>
            <a:ext cx="4114800" cy="4206240"/>
          </a:xfrm>
          <a:prstGeom prst="rect">
            <a:avLst/>
          </a:prstGeom>
        </p:spPr>
        <p:txBody>
          <a:bodyPr/>
          <a:lstStyle>
            <a:lvl1pPr>
              <a:defRPr sz="28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2"/>
          <p:cNvSpPr>
            <a:spLocks noGrp="1"/>
          </p:cNvSpPr>
          <p:nvPr>
            <p:ph type="sldNum" sz="quarter" idx="19"/>
          </p:nvPr>
        </p:nvSpPr>
        <p:spPr>
          <a:xfrm>
            <a:off x="6858000" y="6356350"/>
            <a:ext cx="1828800" cy="365125"/>
          </a:xfrm>
        </p:spPr>
        <p:txBody>
          <a:bodyPr/>
          <a:lstStyle>
            <a:lvl1pPr>
              <a:defRPr/>
            </a:lvl1pPr>
          </a:lstStyle>
          <a:p>
            <a:fld id="{BDDE1BC0-C843-42AE-B8C6-32FD509B7213}" type="slidenum">
              <a:rPr lang="en-US" altLang="en-US"/>
              <a:pPr/>
              <a:t>‹#›</a:t>
            </a:fld>
            <a:endParaRPr lang="en-US" altLang="en-US"/>
          </a:p>
        </p:txBody>
      </p:sp>
      <p:sp>
        <p:nvSpPr>
          <p:cNvPr id="6" name="Date Placeholder 4"/>
          <p:cNvSpPr>
            <a:spLocks noGrp="1"/>
          </p:cNvSpPr>
          <p:nvPr>
            <p:ph type="dt" sz="half" idx="20"/>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9" name="Footer Placeholder 5"/>
          <p:cNvSpPr>
            <a:spLocks noGrp="1"/>
          </p:cNvSpPr>
          <p:nvPr>
            <p:ph type="ftr" sz="quarter" idx="21"/>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c</a:t>
            </a:r>
          </a:p>
        </p:txBody>
      </p:sp>
    </p:spTree>
    <p:extLst>
      <p:ext uri="{BB962C8B-B14F-4D97-AF65-F5344CB8AC3E}">
        <p14:creationId xmlns:p14="http://schemas.microsoft.com/office/powerpoint/2010/main" val="1308017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3EBE385-94CC-409F-8D96-19A89ACBE052}" type="slidenum">
              <a:rPr lang="en-US" altLang="en-US" smtClean="0"/>
              <a:pPr/>
              <a:t>‹#›</a:t>
            </a:fld>
            <a:endParaRPr lang="en-US" altLang="en-US"/>
          </a:p>
        </p:txBody>
      </p:sp>
    </p:spTree>
    <p:extLst>
      <p:ext uri="{BB962C8B-B14F-4D97-AF65-F5344CB8AC3E}">
        <p14:creationId xmlns:p14="http://schemas.microsoft.com/office/powerpoint/2010/main" val="326448474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a:lstStyle>
            <a:lvl1pPr>
              <a:defRPr sz="2400"/>
            </a:lvl1pPr>
          </a:lstStyle>
          <a:p>
            <a:pPr lvl="0"/>
            <a:r>
              <a:rPr lang="en-US" noProof="0" dirty="0" smtClean="0"/>
              <a:t>Click icon to add chart</a:t>
            </a:r>
            <a:endParaRPr lang="en-US" noProof="0" dirty="0"/>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smtClean="0"/>
              <a:t>Click to edit Master text styles</a:t>
            </a:r>
          </a:p>
        </p:txBody>
      </p:sp>
      <p:sp>
        <p:nvSpPr>
          <p:cNvPr id="6" name="Slide Number Placeholder 2"/>
          <p:cNvSpPr>
            <a:spLocks noGrp="1"/>
          </p:cNvSpPr>
          <p:nvPr>
            <p:ph type="sldNum" sz="quarter" idx="16"/>
          </p:nvPr>
        </p:nvSpPr>
        <p:spPr>
          <a:xfrm>
            <a:off x="6858000" y="6356350"/>
            <a:ext cx="1828800" cy="365125"/>
          </a:xfrm>
        </p:spPr>
        <p:txBody>
          <a:bodyPr/>
          <a:lstStyle>
            <a:lvl1pPr>
              <a:defRPr/>
            </a:lvl1pPr>
          </a:lstStyle>
          <a:p>
            <a:fld id="{059433DA-45D9-420E-8D76-AFC0A1FBC816}" type="slidenum">
              <a:rPr lang="en-US" altLang="en-US"/>
              <a:pPr/>
              <a:t>‹#›</a:t>
            </a:fld>
            <a:endParaRPr lang="en-US" altLang="en-US"/>
          </a:p>
        </p:txBody>
      </p:sp>
      <p:sp>
        <p:nvSpPr>
          <p:cNvPr id="7"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c</a:t>
            </a:r>
          </a:p>
        </p:txBody>
      </p:sp>
    </p:spTree>
    <p:extLst>
      <p:ext uri="{BB962C8B-B14F-4D97-AF65-F5344CB8AC3E}">
        <p14:creationId xmlns:p14="http://schemas.microsoft.com/office/powerpoint/2010/main" val="42763534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a:lstStyle/>
          <a:p>
            <a:pPr lvl="0"/>
            <a:r>
              <a:rPr lang="en-US" noProof="0" dirty="0" smtClean="0"/>
              <a:t>Click icon to add picture</a:t>
            </a:r>
            <a:endParaRPr lang="en-US" noProof="0" dirty="0"/>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smtClean="0"/>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A52CD087-D130-46CE-8174-F8250CDD39AD}"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c</a:t>
            </a:r>
          </a:p>
        </p:txBody>
      </p:sp>
    </p:spTree>
    <p:extLst>
      <p:ext uri="{BB962C8B-B14F-4D97-AF65-F5344CB8AC3E}">
        <p14:creationId xmlns:p14="http://schemas.microsoft.com/office/powerpoint/2010/main" val="1329631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3EBE385-94CC-409F-8D96-19A89ACBE052}" type="slidenum">
              <a:rPr lang="en-US" altLang="en-US" smtClean="0"/>
              <a:pPr/>
              <a:t>‹#›</a:t>
            </a:fld>
            <a:endParaRPr lang="en-US" altLang="en-US"/>
          </a:p>
        </p:txBody>
      </p:sp>
    </p:spTree>
    <p:extLst>
      <p:ext uri="{BB962C8B-B14F-4D97-AF65-F5344CB8AC3E}">
        <p14:creationId xmlns:p14="http://schemas.microsoft.com/office/powerpoint/2010/main" val="146363383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3EBE385-94CC-409F-8D96-19A89ACBE052}" type="slidenum">
              <a:rPr lang="en-US" altLang="en-US" smtClean="0"/>
              <a:pPr/>
              <a:t>‹#›</a:t>
            </a:fld>
            <a:endParaRPr lang="en-US" altLang="en-US"/>
          </a:p>
        </p:txBody>
      </p:sp>
    </p:spTree>
    <p:extLst>
      <p:ext uri="{BB962C8B-B14F-4D97-AF65-F5344CB8AC3E}">
        <p14:creationId xmlns:p14="http://schemas.microsoft.com/office/powerpoint/2010/main" val="412810940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3EBE385-94CC-409F-8D96-19A89ACBE052}" type="slidenum">
              <a:rPr lang="en-US" altLang="en-US" smtClean="0"/>
              <a:pPr/>
              <a:t>‹#›</a:t>
            </a:fld>
            <a:endParaRPr lang="en-US" altLang="en-US"/>
          </a:p>
        </p:txBody>
      </p:sp>
    </p:spTree>
    <p:extLst>
      <p:ext uri="{BB962C8B-B14F-4D97-AF65-F5344CB8AC3E}">
        <p14:creationId xmlns:p14="http://schemas.microsoft.com/office/powerpoint/2010/main" val="5529009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3EBE385-94CC-409F-8D96-19A89ACBE052}" type="slidenum">
              <a:rPr lang="en-US" altLang="en-US" smtClean="0"/>
              <a:pPr/>
              <a:t>‹#›</a:t>
            </a:fld>
            <a:endParaRPr lang="en-US" altLang="en-US"/>
          </a:p>
        </p:txBody>
      </p:sp>
    </p:spTree>
    <p:extLst>
      <p:ext uri="{BB962C8B-B14F-4D97-AF65-F5344CB8AC3E}">
        <p14:creationId xmlns:p14="http://schemas.microsoft.com/office/powerpoint/2010/main" val="128511165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3EBE385-94CC-409F-8D96-19A89ACBE052}" type="slidenum">
              <a:rPr lang="en-US" altLang="en-US" smtClean="0"/>
              <a:pPr/>
              <a:t>‹#›</a:t>
            </a:fld>
            <a:endParaRPr lang="en-US" altLang="en-US"/>
          </a:p>
        </p:txBody>
      </p:sp>
    </p:spTree>
    <p:extLst>
      <p:ext uri="{BB962C8B-B14F-4D97-AF65-F5344CB8AC3E}">
        <p14:creationId xmlns:p14="http://schemas.microsoft.com/office/powerpoint/2010/main" val="424991912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3EBE385-94CC-409F-8D96-19A89ACBE052}" type="slidenum">
              <a:rPr lang="en-US" altLang="en-US" smtClean="0"/>
              <a:pPr/>
              <a:t>‹#›</a:t>
            </a:fld>
            <a:endParaRPr lang="en-US" altLang="en-US"/>
          </a:p>
        </p:txBody>
      </p:sp>
    </p:spTree>
    <p:extLst>
      <p:ext uri="{BB962C8B-B14F-4D97-AF65-F5344CB8AC3E}">
        <p14:creationId xmlns:p14="http://schemas.microsoft.com/office/powerpoint/2010/main" val="26719461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3EBE385-94CC-409F-8D96-19A89ACBE052}" type="slidenum">
              <a:rPr lang="en-US" altLang="en-US" smtClean="0"/>
              <a:pPr/>
              <a:t>‹#›</a:t>
            </a:fld>
            <a:endParaRPr lang="en-US" altLang="en-US"/>
          </a:p>
        </p:txBody>
      </p:sp>
    </p:spTree>
    <p:extLst>
      <p:ext uri="{BB962C8B-B14F-4D97-AF65-F5344CB8AC3E}">
        <p14:creationId xmlns:p14="http://schemas.microsoft.com/office/powerpoint/2010/main" val="1672092324"/>
      </p:ext>
    </p:extLst>
  </p:cSld>
  <p:clrMapOvr>
    <a:masterClrMapping/>
  </p:clrMapOvr>
  <p:timing>
    <p:tnLst>
      <p:par>
        <p:cTn id="1" dur="indefinite" restart="never" nodeType="tmRoot"/>
      </p:par>
    </p:tnLst>
  </p:timing>
</p:sldLayout>
</file>

<file path=ppt/slideMasters/_rels/slideMaster1.xml.rels><?xml version="1.0" encoding="UTF-8" standalone="no"?>
<Relationships xmlns="http://schemas.openxmlformats.org/package/2006/relationships">
<Relationship Id="rId1" Target="../slideLayouts/slideLayout1.xml" Type="http://schemas.openxmlformats.org/officeDocument/2006/relationships/slideLayout"/>
<Relationship Id="rId10" Target="../slideLayouts/slideLayout10.xml" Type="http://schemas.openxmlformats.org/officeDocument/2006/relationships/slideLayout"/>
<Relationship Id="rId11" Target="../slideLayouts/slideLayout11.xml" Type="http://schemas.openxmlformats.org/officeDocument/2006/relationships/slideLayout"/>
<Relationship Id="rId12" Target="../slideLayouts/slideLayout12.xml" Type="http://schemas.openxmlformats.org/officeDocument/2006/relationships/slideLayout"/>
<Relationship Id="rId13" Target="../slideLayouts/slideLayout13.xml" Type="http://schemas.openxmlformats.org/officeDocument/2006/relationships/slideLayout"/>
<Relationship Id="rId14" Target="../slideLayouts/slideLayout14.xml" Type="http://schemas.openxmlformats.org/officeDocument/2006/relationships/slideLayout"/>
<Relationship Id="rId15" Target="../slideLayouts/slideLayout15.xml" Type="http://schemas.openxmlformats.org/officeDocument/2006/relationships/slideLayout"/>
<Relationship Id="rId16" Target="../slideLayouts/slideLayout16.xml" Type="http://schemas.openxmlformats.org/officeDocument/2006/relationships/slideLayout"/>
<Relationship Id="rId17" Target="../slideLayouts/slideLayout17.xml" Type="http://schemas.openxmlformats.org/officeDocument/2006/relationships/slideLayout"/>
<Relationship Id="rId18" Target="../slideLayouts/slideLayout18.xml" Type="http://schemas.openxmlformats.org/officeDocument/2006/relationships/slideLayout"/>
<Relationship Id="rId19" Target="../slideLayouts/slideLayout19.xml" Type="http://schemas.openxmlformats.org/officeDocument/2006/relationships/slideLayout"/>
<Relationship Id="rId2" Target="../slideLayouts/slideLayout2.xml" Type="http://schemas.openxmlformats.org/officeDocument/2006/relationships/slideLayout"/>
<Relationship Id="rId20" Target="../slideLayouts/slideLayout20.xml" Type="http://schemas.openxmlformats.org/officeDocument/2006/relationships/slideLayout"/>
<Relationship Id="rId21" Target="../slideLayouts/slideLayout21.xml" Type="http://schemas.openxmlformats.org/officeDocument/2006/relationships/slideLayout"/>
<Relationship Id="rId22" Target="../theme/theme1.xml" Type="http://schemas.openxmlformats.org/officeDocument/2006/relationships/theme"/>
<Relationship Id="rId3" Target="../slideLayouts/slideLayout3.xml" Type="http://schemas.openxmlformats.org/officeDocument/2006/relationships/slideLayout"/>
<Relationship Id="rId4" Target="../slideLayouts/slideLayout4.xml" Type="http://schemas.openxmlformats.org/officeDocument/2006/relationships/slideLayout"/>
<Relationship Id="rId5" Target="../slideLayouts/slideLayout5.xml" Type="http://schemas.openxmlformats.org/officeDocument/2006/relationships/slideLayout"/>
<Relationship Id="rId6" Target="../slideLayouts/slideLayout6.xml" Type="http://schemas.openxmlformats.org/officeDocument/2006/relationships/slideLayout"/>
<Relationship Id="rId7" Target="../slideLayouts/slideLayout7.xml" Type="http://schemas.openxmlformats.org/officeDocument/2006/relationships/slideLayout"/>
<Relationship Id="rId8" Target="../slideLayouts/slideLayout8.xml" Type="http://schemas.openxmlformats.org/officeDocument/2006/relationships/slideLayout"/>
<Relationship Id="rId9" Target="../slideLayouts/slideLayout9.xml" Type="http://schemas.openxmlformats.org/officeDocument/2006/relationships/slideLayout"/>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3EBE385-94CC-409F-8D96-19A89ACBE052}" type="slidenum">
              <a:rPr lang="en-US" altLang="en-US" smtClean="0"/>
              <a:pPr/>
              <a:t>‹#›</a:t>
            </a:fld>
            <a:endParaRPr lang="en-US" altLang="en-US"/>
          </a:p>
        </p:txBody>
      </p:sp>
    </p:spTree>
    <p:extLst>
      <p:ext uri="{BB962C8B-B14F-4D97-AF65-F5344CB8AC3E}">
        <p14:creationId xmlns:p14="http://schemas.microsoft.com/office/powerpoint/2010/main" val="1651056082"/>
      </p:ext>
    </p:extLst>
  </p:cSld>
  <p:clrMap bg1="lt1" tx1="dk1" bg2="lt2" tx2="dk2" accent1="accent1" accent2="accent2" accent3="accent3" accent4="accent4" accent5="accent5" accent6="accent6" hlink="hlink" folHlink="folHlink"/>
  <p:sldLayoutIdLst>
    <p:sldLayoutId id="2147484660" r:id="rId1"/>
    <p:sldLayoutId id="2147484661" r:id="rId2"/>
    <p:sldLayoutId id="2147484662" r:id="rId3"/>
    <p:sldLayoutId id="2147484663" r:id="rId4"/>
    <p:sldLayoutId id="2147484664" r:id="rId5"/>
    <p:sldLayoutId id="2147484665" r:id="rId6"/>
    <p:sldLayoutId id="2147484666" r:id="rId7"/>
    <p:sldLayoutId id="2147484667" r:id="rId8"/>
    <p:sldLayoutId id="2147484668" r:id="rId9"/>
    <p:sldLayoutId id="2147484669" r:id="rId10"/>
    <p:sldLayoutId id="2147484670" r:id="rId11"/>
    <p:sldLayoutId id="2147484671" r:id="rId12"/>
    <p:sldLayoutId id="2147484672" r:id="rId13"/>
    <p:sldLayoutId id="2147484673" r:id="rId14"/>
    <p:sldLayoutId id="2147484674" r:id="rId15"/>
    <p:sldLayoutId id="2147484675" r:id="rId16"/>
    <p:sldLayoutId id="2147484676" r:id="rId17"/>
    <p:sldLayoutId id="2147484633" r:id="rId18"/>
    <p:sldLayoutId id="2147484635" r:id="rId19"/>
    <p:sldLayoutId id="2147484637" r:id="rId20"/>
    <p:sldLayoutId id="2147484638" r:id="rId2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no"?>
<Relationships xmlns="http://schemas.openxmlformats.org/package/2006/relationships">
<Relationship Id="rId1" Target="../slideLayouts/slideLayout1.xml" Type="http://schemas.openxmlformats.org/officeDocument/2006/relationships/slideLayout"/>
<Relationship Id="rId2" Target="../notesSlides/notesSlide1.xml" Type="http://schemas.openxmlformats.org/officeDocument/2006/relationships/notesSlide"/>
<Relationship Id="rId3" Target="http://creativecommons.org/licenses/by-nc-sa/4.0/" TargetMode="External" Type="http://schemas.openxmlformats.org/officeDocument/2006/relationships/hyperlink"/>
</Relationships>

</file>

<file path=ppt/slides/_rels/slide10.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0.xml" Type="http://schemas.openxmlformats.org/officeDocument/2006/relationships/notesSlide"/>
<Relationship Id="rId3" Target="../media/image3.png" Type="http://schemas.openxmlformats.org/officeDocument/2006/relationships/image"/>
</Relationships>

</file>

<file path=ppt/slides/_rels/slide11.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1.xml" Type="http://schemas.openxmlformats.org/officeDocument/2006/relationships/notesSlide"/>
</Relationships>

</file>

<file path=ppt/slides/_rels/slide12.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2.xml" Type="http://schemas.openxmlformats.org/officeDocument/2006/relationships/notesSlide"/>
</Relationships>

</file>

<file path=ppt/slides/_rels/slide13.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3.xml" Type="http://schemas.openxmlformats.org/officeDocument/2006/relationships/notesSlide"/>
</Relationships>

</file>

<file path=ppt/slides/_rels/slide14.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4.xml" Type="http://schemas.openxmlformats.org/officeDocument/2006/relationships/notesSlide"/>
</Relationships>

</file>

<file path=ppt/slides/_rels/slide15.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5.xml" Type="http://schemas.openxmlformats.org/officeDocument/2006/relationships/notesSlide"/>
</Relationships>

</file>

<file path=ppt/slides/_rels/slide16.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6.xml" Type="http://schemas.openxmlformats.org/officeDocument/2006/relationships/notesSlide"/>
</Relationships>

</file>

<file path=ppt/slides/_rels/slide17.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7.xml" Type="http://schemas.openxmlformats.org/officeDocument/2006/relationships/notesSlide"/>
</Relationships>

</file>

<file path=ppt/slides/_rels/slide18.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8.xml" Type="http://schemas.openxmlformats.org/officeDocument/2006/relationships/notesSlide"/>
</Relationships>

</file>

<file path=ppt/slides/_rels/slide19.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9.xml" Type="http://schemas.openxmlformats.org/officeDocument/2006/relationships/notesSlide"/>
</Relationships>

</file>

<file path=ppt/slides/_rels/slide2.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2.xml" Type="http://schemas.openxmlformats.org/officeDocument/2006/relationships/notesSlide"/>
</Relationships>

</file>

<file path=ppt/slides/_rels/slide20.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20.xml" Type="http://schemas.openxmlformats.org/officeDocument/2006/relationships/notesSlide"/>
</Relationships>

</file>

<file path=ppt/slides/_rels/slide21.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21.xml" Type="http://schemas.openxmlformats.org/officeDocument/2006/relationships/notesSlide"/>
</Relationships>

</file>

<file path=ppt/slides/_rels/slide22.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22.xml" Type="http://schemas.openxmlformats.org/officeDocument/2006/relationships/notesSlide"/>
</Relationships>

</file>

<file path=ppt/slides/_rels/slide23.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23.xml" Type="http://schemas.openxmlformats.org/officeDocument/2006/relationships/notesSlide"/>
</Relationships>

</file>

<file path=ppt/slides/_rels/slide24.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24.xml" Type="http://schemas.openxmlformats.org/officeDocument/2006/relationships/notesSlide"/>
</Relationships>

</file>

<file path=ppt/slides/_rels/slide25.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25.xml" Type="http://schemas.openxmlformats.org/officeDocument/2006/relationships/notesSlide"/>
</Relationships>

</file>

<file path=ppt/slides/_rels/slide26.xml.rels><?xml version="1.0" encoding="UTF-8" standalone="no"?>
<Relationships xmlns="http://schemas.openxmlformats.org/package/2006/relationships">
<Relationship Id="rId1" Target="../slideLayouts/slideLayout8.xml" Type="http://schemas.openxmlformats.org/officeDocument/2006/relationships/slideLayout"/>
<Relationship Id="rId2" Target="../notesSlides/notesSlide26.xml" Type="http://schemas.openxmlformats.org/officeDocument/2006/relationships/notesSlide"/>
</Relationships>

</file>

<file path=ppt/slides/_rels/slide27.xml.rels><?xml version="1.0" encoding="UTF-8" standalone="no"?>
<Relationships xmlns="http://schemas.openxmlformats.org/package/2006/relationships">
<Relationship Id="rId1" Target="../slideLayouts/slideLayout8.xml" Type="http://schemas.openxmlformats.org/officeDocument/2006/relationships/slideLayout"/>
<Relationship Id="rId2" Target="../notesSlides/notesSlide27.xml" Type="http://schemas.openxmlformats.org/officeDocument/2006/relationships/notesSlide"/>
</Relationships>

</file>

<file path=ppt/slides/_rels/slide28.xml.rels><?xml version="1.0" encoding="UTF-8" standalone="no"?>
<Relationships xmlns="http://schemas.openxmlformats.org/package/2006/relationships">
<Relationship Id="rId1" Target="../slideLayouts/slideLayout9.xml" Type="http://schemas.openxmlformats.org/officeDocument/2006/relationships/slideLayout"/>
<Relationship Id="rId2" Target="../notesSlides/notesSlide28.xml" Type="http://schemas.openxmlformats.org/officeDocument/2006/relationships/notesSlide"/>
</Relationships>

</file>

<file path=ppt/slides/_rels/slide29.xml.rels><?xml version="1.0" encoding="UTF-8" standalone="no"?>
<Relationships xmlns="http://schemas.openxmlformats.org/package/2006/relationships">
<Relationship Id="rId1" Target="../tags/tag2.xml" Type="http://schemas.openxmlformats.org/officeDocument/2006/relationships/tags"/>
<Relationship Id="rId2" Target="../slideLayouts/slideLayout10.xml" Type="http://schemas.openxmlformats.org/officeDocument/2006/relationships/slideLayout"/>
<Relationship Id="rId3" Target="../notesSlides/notesSlide29.xml" Type="http://schemas.openxmlformats.org/officeDocument/2006/relationships/notesSlide"/>
</Relationships>

</file>

<file path=ppt/slides/_rels/slide3.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3.xml" Type="http://schemas.openxmlformats.org/officeDocument/2006/relationships/notesSlide"/>
</Relationships>

</file>

<file path=ppt/slides/_rels/slide4.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4.xml" Type="http://schemas.openxmlformats.org/officeDocument/2006/relationships/notesSlide"/>
</Relationships>

</file>

<file path=ppt/slides/_rels/slide5.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5.xml" Type="http://schemas.openxmlformats.org/officeDocument/2006/relationships/notesSlide"/>
</Relationships>

</file>

<file path=ppt/slides/_rels/slide6.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6.xml" Type="http://schemas.openxmlformats.org/officeDocument/2006/relationships/notesSlide"/>
</Relationships>

</file>

<file path=ppt/slides/_rels/slide7.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7.xml" Type="http://schemas.openxmlformats.org/officeDocument/2006/relationships/notesSlide"/>
</Relationships>

</file>

<file path=ppt/slides/_rels/slide8.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8.xml" Type="http://schemas.openxmlformats.org/officeDocument/2006/relationships/notesSlide"/>
</Relationships>

</file>

<file path=ppt/slides/_rels/slide9.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9.xml" Type="http://schemas.openxmlformats.org/officeDocument/2006/relationships/notesSlide"/>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Networking and Health Information Exchange</a:t>
            </a:r>
          </a:p>
        </p:txBody>
      </p:sp>
      <p:sp>
        <p:nvSpPr>
          <p:cNvPr id="12291" name="Text Placeholder 2"/>
          <p:cNvSpPr>
            <a:spLocks noGrp="1"/>
          </p:cNvSpPr>
          <p:nvPr>
            <p:ph type="body" sz="half" idx="2"/>
          </p:nvPr>
        </p:nvSpPr>
        <p:spPr/>
        <p:txBody>
          <a:bodyPr/>
          <a:lstStyle/>
          <a:p>
            <a:r>
              <a:rPr lang="en-US" altLang="en-US" smtClean="0"/>
              <a:t>Basic Health Data Standards</a:t>
            </a:r>
          </a:p>
        </p:txBody>
      </p:sp>
      <p:sp>
        <p:nvSpPr>
          <p:cNvPr id="12292" name="Text Placeholder 3"/>
          <p:cNvSpPr>
            <a:spLocks noGrp="1"/>
          </p:cNvSpPr>
          <p:nvPr>
            <p:ph type="body" sz="quarter" idx="11"/>
          </p:nvPr>
        </p:nvSpPr>
        <p:spPr/>
        <p:txBody>
          <a:bodyPr/>
          <a:lstStyle/>
          <a:p>
            <a:r>
              <a:rPr lang="en-US" altLang="en-US" smtClean="0"/>
              <a:t>Lecture c</a:t>
            </a:r>
          </a:p>
        </p:txBody>
      </p:sp>
      <p:sp>
        <p:nvSpPr>
          <p:cNvPr id="12293" name="Text Placeholder 4"/>
          <p:cNvSpPr>
            <a:spLocks noGrp="1"/>
          </p:cNvSpPr>
          <p:nvPr>
            <p:ph type="body" sz="quarter" idx="12"/>
          </p:nvPr>
        </p:nvSpPr>
        <p:spPr/>
        <p:txBody>
          <a:bodyPr/>
          <a:lstStyle/>
          <a:p>
            <a:r>
              <a:rPr lang="en-US" dirty="0"/>
              <a:t>This material (</a:t>
            </a:r>
            <a:r>
              <a:rPr lang="en-US" altLang="en-US" dirty="0">
                <a:ea typeface="Calibri" panose="020F0502020204030204" pitchFamily="34" charset="0"/>
                <a:cs typeface="Arial" panose="020B0604020202020204" pitchFamily="34" charset="0"/>
              </a:rPr>
              <a:t>Comp 9 Unit 4</a:t>
            </a:r>
            <a:r>
              <a:rPr lang="en-US" dirty="0"/>
              <a:t>) was developed by Duke University, funded by the Department of Health and Human Services, Office of the National Coordinator for Health Information Technology under Award Number </a:t>
            </a:r>
            <a:r>
              <a:rPr lang="en-US" altLang="en-US" dirty="0">
                <a:ea typeface="Calibri" panose="020F0502020204030204" pitchFamily="34" charset="0"/>
                <a:cs typeface="Arial" panose="020B0604020202020204" pitchFamily="34" charset="0"/>
              </a:rPr>
              <a:t>IU24OC000024</a:t>
            </a:r>
            <a:r>
              <a:rPr lang="en-US" dirty="0"/>
              <a:t>. This material was updated by Normandale Community College, funded under Award Number 90WT0003.</a:t>
            </a:r>
          </a:p>
          <a:p>
            <a:endParaRPr lang="en-US" dirty="0"/>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u="sng" dirty="0">
                <a:hlinkClick r:id="rId3" tooltip="Creative Commons License"/>
              </a:rPr>
              <a:t>http://creativecommons.org/licenses/by-nc-sa/4.0</a:t>
            </a:r>
            <a:r>
              <a:rPr lang="en-US" u="sng" dirty="0" smtClean="0">
                <a:hlinkClick r:id="rId3" tooltip="Creative Commons License"/>
              </a:rPr>
              <a: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Semantic Representation in</a:t>
            </a:r>
            <a:br>
              <a:rPr lang="en-US" smtClean="0"/>
            </a:br>
            <a:r>
              <a:rPr lang="en-US" smtClean="0"/>
              <a:t>SNOMED-CT</a:t>
            </a:r>
            <a:endParaRPr lang="en-US" dirty="0" smtClean="0"/>
          </a:p>
        </p:txBody>
      </p:sp>
      <p:pic>
        <p:nvPicPr>
          <p:cNvPr id="21510" name="Picture 8" descr="This image show sthe semantic representation for a term in SNOMED-CT.  The term is Pulmonary Tularemia.  It is a Tularemi,a and it is a Bacterial Pneumonia.  Pulmonary Tularemia has finding site of Lung Structure; has an associated morphology of Inflammation; and has causative agent of Francisella Tularenis.  Source: Dr. James J. Cimino, NIH Clinical Center.&#10;"/>
          <p:cNvPicPr>
            <a:picLocks noGrp="1" noChangeAspect="1" noChangeArrowheads="1"/>
          </p:cNvPicPr>
          <p:nvPr>
            <p:ph sz="quarter" idx="14"/>
          </p:nvPr>
        </p:nvPicPr>
        <p:blipFill>
          <a:blip r:embed="rId3">
            <a:extLst>
              <a:ext uri="{28A0092B-C50C-407E-A947-70E740481C1C}">
                <a14:useLocalDpi xmlns:a14="http://schemas.microsoft.com/office/drawing/2010/main" val="0"/>
              </a:ext>
            </a:extLst>
          </a:blip>
          <a:stretch>
            <a:fillRect/>
          </a:stretch>
        </p:blipFill>
        <p:spPr>
          <a:xfrm>
            <a:off x="587229" y="1600200"/>
            <a:ext cx="7969541" cy="4572000"/>
          </a:xfrm>
        </p:spPr>
      </p:pic>
      <p:sp>
        <p:nvSpPr>
          <p:cNvPr id="21511" name="TextBox 7"/>
          <p:cNvSpPr txBox="1">
            <a:spLocks noChangeArrowheads="1"/>
          </p:cNvSpPr>
          <p:nvPr/>
        </p:nvSpPr>
        <p:spPr bwMode="auto">
          <a:xfrm>
            <a:off x="587229" y="6168073"/>
            <a:ext cx="5943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t>Source: Dr. James J. </a:t>
            </a:r>
            <a:r>
              <a:rPr lang="en-US" altLang="en-US" dirty="0" err="1"/>
              <a:t>Cimino</a:t>
            </a:r>
            <a:r>
              <a:rPr lang="en-US" altLang="en-US" dirty="0"/>
              <a:t>, NIH Clinical Center.</a:t>
            </a:r>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F13D7BD-AE24-4AE8-8EB2-61FF19B9374F}"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SNOMED Axes</a:t>
            </a:r>
          </a:p>
        </p:txBody>
      </p:sp>
      <p:sp>
        <p:nvSpPr>
          <p:cNvPr id="20483" name="Content Placeholder 2"/>
          <p:cNvSpPr>
            <a:spLocks noGrp="1"/>
          </p:cNvSpPr>
          <p:nvPr>
            <p:ph sz="quarter" idx="14"/>
          </p:nvPr>
        </p:nvSpPr>
        <p:spPr/>
        <p:txBody>
          <a:bodyPr numCol="2"/>
          <a:lstStyle/>
          <a:p>
            <a:r>
              <a:rPr lang="en-US" sz="2800" dirty="0" smtClean="0"/>
              <a:t>Findings [F]</a:t>
            </a:r>
          </a:p>
          <a:p>
            <a:r>
              <a:rPr lang="en-US" sz="2800" dirty="0" smtClean="0"/>
              <a:t>Procedures [P]</a:t>
            </a:r>
          </a:p>
          <a:p>
            <a:r>
              <a:rPr lang="en-US" sz="2800" dirty="0" smtClean="0"/>
              <a:t>Body structures (anatomy) [T]</a:t>
            </a:r>
          </a:p>
          <a:p>
            <a:r>
              <a:rPr lang="en-US" sz="2800" dirty="0" smtClean="0"/>
              <a:t>Morphology [M]</a:t>
            </a:r>
          </a:p>
          <a:p>
            <a:r>
              <a:rPr lang="en-US" sz="2800" dirty="0" smtClean="0"/>
              <a:t>Organisms [L]</a:t>
            </a:r>
          </a:p>
          <a:p>
            <a:r>
              <a:rPr lang="en-US" sz="2800" dirty="0" smtClean="0"/>
              <a:t>Substances [C]</a:t>
            </a:r>
          </a:p>
          <a:p>
            <a:r>
              <a:rPr lang="en-US" sz="2800" dirty="0" smtClean="0"/>
              <a:t>Physical agents [A]</a:t>
            </a:r>
          </a:p>
          <a:p>
            <a:r>
              <a:rPr lang="en-US" sz="2800" dirty="0" smtClean="0"/>
              <a:t>Occupations</a:t>
            </a:r>
          </a:p>
          <a:p>
            <a:r>
              <a:rPr lang="en-US" sz="2800" dirty="0" smtClean="0"/>
              <a:t>Social context</a:t>
            </a:r>
          </a:p>
          <a:p>
            <a:r>
              <a:rPr lang="en-US" sz="2800" dirty="0" smtClean="0"/>
              <a:t>General</a:t>
            </a:r>
          </a:p>
          <a:p>
            <a:r>
              <a:rPr lang="en-US" sz="2800" dirty="0" smtClean="0"/>
              <a:t>Other</a:t>
            </a:r>
          </a:p>
          <a:p>
            <a:endParaRPr lang="en-US" dirty="0"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4ED64D0-8083-4B4A-B9E9-706022603486}"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Terminology Model</a:t>
            </a:r>
          </a:p>
        </p:txBody>
      </p:sp>
      <p:sp>
        <p:nvSpPr>
          <p:cNvPr id="22531" name="Content Placeholder 2"/>
          <p:cNvSpPr>
            <a:spLocks noGrp="1"/>
          </p:cNvSpPr>
          <p:nvPr>
            <p:ph sz="quarter" idx="14"/>
          </p:nvPr>
        </p:nvSpPr>
        <p:spPr/>
        <p:txBody>
          <a:bodyPr/>
          <a:lstStyle/>
          <a:p>
            <a:r>
              <a:rPr lang="en-US" smtClean="0"/>
              <a:t>Ruptured ovarian cyst (D7-75111)</a:t>
            </a:r>
          </a:p>
          <a:p>
            <a:pPr lvl="1"/>
            <a:r>
              <a:rPr lang="en-US" smtClean="0"/>
              <a:t>Is a disease (D7-00000) </a:t>
            </a:r>
          </a:p>
          <a:p>
            <a:pPr lvl="1"/>
            <a:r>
              <a:rPr lang="en-US" smtClean="0"/>
              <a:t>Has morphology rupture (M-14400) </a:t>
            </a:r>
          </a:p>
          <a:p>
            <a:pPr lvl="1"/>
            <a:r>
              <a:rPr lang="en-US" smtClean="0"/>
              <a:t>Has morphology cyst (M-33400) </a:t>
            </a:r>
          </a:p>
          <a:p>
            <a:pPr lvl="1"/>
            <a:r>
              <a:rPr lang="en-US" smtClean="0"/>
              <a:t>Has topography ovary (T-87000)</a:t>
            </a:r>
          </a:p>
          <a:p>
            <a:endParaRPr lang="en-US" dirty="0"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856F230-9526-4BBD-BEB9-7389F86DC9B8}"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mtClean="0"/>
              <a:t>MEDCIN</a:t>
            </a:r>
          </a:p>
        </p:txBody>
      </p:sp>
      <p:sp>
        <p:nvSpPr>
          <p:cNvPr id="23558" name="Content Placeholder 5"/>
          <p:cNvSpPr>
            <a:spLocks noGrp="1"/>
          </p:cNvSpPr>
          <p:nvPr>
            <p:ph sz="quarter" idx="14"/>
          </p:nvPr>
        </p:nvSpPr>
        <p:spPr/>
        <p:txBody>
          <a:bodyPr/>
          <a:lstStyle/>
          <a:p>
            <a:r>
              <a:rPr lang="en-US" smtClean="0"/>
              <a:t>System of standardized medical terminology developed by Medicomp Systems</a:t>
            </a:r>
          </a:p>
          <a:p>
            <a:r>
              <a:rPr lang="en-US" smtClean="0"/>
              <a:t>Includes over 250,000 clinical data elements encompassing symptoms, history, physical exam, tests, diagnoses and therapy</a:t>
            </a:r>
          </a:p>
          <a:p>
            <a:endParaRPr lang="en-US"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D1398FD-24C6-4F99-AD60-8838BA5ED398}"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International Classification for Primary Care (ICPC)</a:t>
            </a:r>
          </a:p>
        </p:txBody>
      </p:sp>
      <p:sp>
        <p:nvSpPr>
          <p:cNvPr id="3" name="Content Placeholder 2"/>
          <p:cNvSpPr>
            <a:spLocks noGrp="1"/>
          </p:cNvSpPr>
          <p:nvPr>
            <p:ph sz="quarter" idx="14"/>
          </p:nvPr>
        </p:nvSpPr>
        <p:spPr/>
        <p:txBody>
          <a:bodyPr/>
          <a:lstStyle/>
          <a:p>
            <a:r>
              <a:rPr lang="en-US" smtClean="0"/>
              <a:t>Used by individual family practices and group practices</a:t>
            </a:r>
          </a:p>
          <a:p>
            <a:r>
              <a:rPr lang="en-US" smtClean="0"/>
              <a:t>Use is to record primary care patient encounter</a:t>
            </a:r>
          </a:p>
          <a:p>
            <a:pPr lvl="1"/>
            <a:r>
              <a:rPr lang="en-US" smtClean="0"/>
              <a:t>Includes reason for encounter (chief complaint)</a:t>
            </a:r>
          </a:p>
          <a:p>
            <a:pPr lvl="1"/>
            <a:r>
              <a:rPr lang="en-US" smtClean="0"/>
              <a:t>Focuses on patient perspective</a:t>
            </a:r>
          </a:p>
          <a:p>
            <a:pPr lvl="2"/>
            <a:r>
              <a:rPr lang="en-US" smtClean="0"/>
              <a:t>Includes fear of disease</a:t>
            </a:r>
          </a:p>
          <a:p>
            <a:pPr lvl="2"/>
            <a:r>
              <a:rPr lang="en-US" smtClean="0"/>
              <a:t>Request for preventive services</a:t>
            </a:r>
          </a:p>
          <a:p>
            <a:pPr lvl="2"/>
            <a:r>
              <a:rPr lang="en-US" smtClean="0"/>
              <a:t>Request for treatment</a:t>
            </a:r>
          </a:p>
          <a:p>
            <a:endParaRPr 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B5A29FB-6380-45AC-BB61-A999DC1C4432}"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t>Medical Dictionary for Regulatory Activities (MedDRA)</a:t>
            </a:r>
            <a:endParaRPr lang="en-US" dirty="0" smtClean="0"/>
          </a:p>
        </p:txBody>
      </p:sp>
      <p:sp>
        <p:nvSpPr>
          <p:cNvPr id="3" name="Content Placeholder 2"/>
          <p:cNvSpPr>
            <a:spLocks noGrp="1"/>
          </p:cNvSpPr>
          <p:nvPr>
            <p:ph sz="quarter" idx="14"/>
          </p:nvPr>
        </p:nvSpPr>
        <p:spPr/>
        <p:txBody>
          <a:bodyPr/>
          <a:lstStyle/>
          <a:p>
            <a:r>
              <a:rPr lang="en-US" sz="2400" dirty="0" smtClean="0"/>
              <a:t>International medical terminology used by regulatory authorities and regulated biopharmaceutical industry</a:t>
            </a:r>
          </a:p>
          <a:p>
            <a:r>
              <a:rPr lang="en-US" sz="2400" dirty="0" smtClean="0"/>
              <a:t>Terminology for coding all medical data obtained during all phrases of development and marketing:</a:t>
            </a:r>
          </a:p>
          <a:p>
            <a:pPr lvl="1"/>
            <a:r>
              <a:rPr lang="en-US" sz="2000" dirty="0" smtClean="0"/>
              <a:t>Symptoms</a:t>
            </a:r>
          </a:p>
          <a:p>
            <a:pPr lvl="1"/>
            <a:r>
              <a:rPr lang="en-US" sz="2000" dirty="0" smtClean="0"/>
              <a:t>Signs</a:t>
            </a:r>
          </a:p>
          <a:p>
            <a:pPr lvl="1"/>
            <a:r>
              <a:rPr lang="en-US" sz="2000" dirty="0" smtClean="0"/>
              <a:t>Disease</a:t>
            </a:r>
          </a:p>
          <a:p>
            <a:pPr lvl="1"/>
            <a:r>
              <a:rPr lang="en-US" sz="2000" dirty="0" smtClean="0"/>
              <a:t>Diagnoses</a:t>
            </a:r>
          </a:p>
          <a:p>
            <a:pPr lvl="1"/>
            <a:r>
              <a:rPr lang="en-US" sz="2000" dirty="0" smtClean="0"/>
              <a:t>Indications</a:t>
            </a:r>
          </a:p>
          <a:p>
            <a:pPr lvl="1"/>
            <a:r>
              <a:rPr lang="en-US" sz="2000" dirty="0" smtClean="0"/>
              <a:t>Investigations/Procedures</a:t>
            </a:r>
          </a:p>
          <a:p>
            <a:pPr lvl="1"/>
            <a:r>
              <a:rPr lang="en-US" sz="2000" dirty="0" smtClean="0"/>
              <a:t>Medical/Social History</a:t>
            </a:r>
          </a:p>
          <a:p>
            <a:endParaRPr 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9743728-4BB1-47A9-B268-80AF30EE9CB6}" type="slidenum">
              <a:rPr lang="en-US" altLang="en-US" smtClean="0"/>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t>MedDRA codes</a:t>
            </a:r>
          </a:p>
        </p:txBody>
      </p:sp>
      <p:sp>
        <p:nvSpPr>
          <p:cNvPr id="3" name="Content Placeholder 2"/>
          <p:cNvSpPr>
            <a:spLocks noGrp="1"/>
          </p:cNvSpPr>
          <p:nvPr>
            <p:ph sz="quarter" idx="14"/>
          </p:nvPr>
        </p:nvSpPr>
        <p:spPr/>
        <p:txBody>
          <a:bodyPr/>
          <a:lstStyle/>
          <a:p>
            <a:r>
              <a:rPr lang="en-US" smtClean="0"/>
              <a:t>Unique 8 digit number, starting with 10000001</a:t>
            </a:r>
          </a:p>
          <a:p>
            <a:r>
              <a:rPr lang="en-US" smtClean="0"/>
              <a:t>As terms added, codes assigned sequentially</a:t>
            </a:r>
          </a:p>
          <a:p>
            <a:r>
              <a:rPr lang="en-US" smtClean="0"/>
              <a:t>Example</a:t>
            </a:r>
          </a:p>
          <a:p>
            <a:pPr lvl="1"/>
            <a:r>
              <a:rPr lang="en-US" smtClean="0"/>
              <a:t>Gastric hemorrhage (LLT) = 10017789</a:t>
            </a:r>
          </a:p>
          <a:p>
            <a:pPr lvl="1"/>
            <a:r>
              <a:rPr lang="en-US" smtClean="0"/>
              <a:t>Gastric haemorrhage (LLT) = 100177188</a:t>
            </a:r>
          </a:p>
          <a:p>
            <a:pPr lvl="1"/>
            <a:r>
              <a:rPr lang="en-US" smtClean="0"/>
              <a:t>Gastrointestinal disorders (SOC) = 10017947</a:t>
            </a:r>
          </a:p>
          <a:p>
            <a:endParaRPr 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E2E9EE3-7EFD-4D02-859F-E5928B65455F}" type="slidenum">
              <a:rPr lang="en-US" altLang="en-US" smtClean="0"/>
              <a:pPr/>
              <a:t>16</a:t>
            </a:fld>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Nursing Terminologies</a:t>
            </a:r>
          </a:p>
        </p:txBody>
      </p:sp>
      <p:sp>
        <p:nvSpPr>
          <p:cNvPr id="3" name="Content Placeholder 2"/>
          <p:cNvSpPr>
            <a:spLocks noGrp="1"/>
          </p:cNvSpPr>
          <p:nvPr>
            <p:ph sz="quarter" idx="14"/>
          </p:nvPr>
        </p:nvSpPr>
        <p:spPr>
          <a:xfrm>
            <a:off x="457200" y="1371600"/>
            <a:ext cx="8229600" cy="4572000"/>
          </a:xfrm>
        </p:spPr>
        <p:txBody>
          <a:bodyPr/>
          <a:lstStyle/>
          <a:p>
            <a:r>
              <a:rPr lang="en-US" smtClean="0"/>
              <a:t>NANDA Taxonomy</a:t>
            </a:r>
          </a:p>
          <a:p>
            <a:r>
              <a:rPr lang="en-US" dirty="0" smtClean="0"/>
              <a:t>Clinical Care Classification</a:t>
            </a:r>
          </a:p>
          <a:p>
            <a:r>
              <a:rPr lang="en-US" dirty="0" smtClean="0"/>
              <a:t>Patient Care Data Set</a:t>
            </a:r>
          </a:p>
          <a:p>
            <a:r>
              <a:rPr lang="en-US" dirty="0" smtClean="0"/>
              <a:t>Omaha System</a:t>
            </a:r>
          </a:p>
          <a:p>
            <a:r>
              <a:rPr lang="en-US" dirty="0" smtClean="0"/>
              <a:t>AORN Perioperative Data Set</a:t>
            </a:r>
          </a:p>
          <a:p>
            <a:r>
              <a:rPr lang="en-US" dirty="0" smtClean="0"/>
              <a:t>International Classification of Nursing Practice</a:t>
            </a:r>
          </a:p>
          <a:p>
            <a:r>
              <a:rPr lang="en-US" dirty="0" smtClean="0"/>
              <a:t>Nursing Interventions Classification</a:t>
            </a:r>
          </a:p>
          <a:p>
            <a:r>
              <a:rPr lang="en-US" dirty="0" smtClean="0"/>
              <a:t>Nursing Outcomes Classification </a:t>
            </a:r>
          </a:p>
          <a:p>
            <a:endParaRPr 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BB992B5-A9BA-4E7B-A060-F479796C8BF6}" type="slidenum">
              <a:rPr lang="en-US" altLang="en-US" smtClean="0"/>
              <a:pPr/>
              <a:t>17</a:t>
            </a:fld>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Coding Nursing Concepts</a:t>
            </a:r>
          </a:p>
        </p:txBody>
      </p:sp>
      <p:sp>
        <p:nvSpPr>
          <p:cNvPr id="3" name="Content Placeholder 2"/>
          <p:cNvSpPr>
            <a:spLocks noGrp="1"/>
          </p:cNvSpPr>
          <p:nvPr>
            <p:ph sz="quarter" idx="14"/>
          </p:nvPr>
        </p:nvSpPr>
        <p:spPr/>
        <p:txBody>
          <a:bodyPr/>
          <a:lstStyle/>
          <a:p>
            <a:r>
              <a:rPr lang="en-US" smtClean="0"/>
              <a:t>Diagnoses/Judgements</a:t>
            </a:r>
          </a:p>
          <a:p>
            <a:r>
              <a:rPr lang="en-US" smtClean="0"/>
              <a:t>Interventions</a:t>
            </a:r>
          </a:p>
          <a:p>
            <a:r>
              <a:rPr lang="en-US" smtClean="0"/>
              <a:t>Outcomes</a:t>
            </a:r>
          </a:p>
          <a:p>
            <a:r>
              <a:rPr lang="en-US" smtClean="0"/>
              <a:t>Goals</a:t>
            </a:r>
          </a:p>
          <a:p>
            <a:endParaRPr 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464ED70-BB9E-438F-841F-23C13431EF7E}" type="slidenum">
              <a:rPr lang="en-US" altLang="en-US" smtClean="0"/>
              <a:pPr/>
              <a:t>18</a:t>
            </a:fld>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Nursing </a:t>
            </a:r>
            <a:r>
              <a:rPr lang="en-US" altLang="en-US" dirty="0" smtClean="0"/>
              <a:t>Terminologies Chart</a:t>
            </a:r>
            <a:endParaRPr lang="en-US" altLang="en-US" dirty="0" smtClean="0"/>
          </a:p>
        </p:txBody>
      </p:sp>
      <p:graphicFrame>
        <p:nvGraphicFramePr>
          <p:cNvPr id="7" name="Content Placeholder 6" descr="This table shows overlaps across various concepts among the different nursing terminologies.   Source: Dr. James J. Cimino, NIH Clinical Center.&#10;"/>
          <p:cNvGraphicFramePr>
            <a:graphicFrameLocks noGrp="1"/>
          </p:cNvGraphicFramePr>
          <p:nvPr>
            <p:ph sz="quarter" idx="14"/>
            <p:extLst>
              <p:ext uri="{D42A27DB-BD31-4B8C-83A1-F6EECF244321}">
                <p14:modId xmlns:p14="http://schemas.microsoft.com/office/powerpoint/2010/main" val="1635462789"/>
              </p:ext>
            </p:extLst>
          </p:nvPr>
        </p:nvGraphicFramePr>
        <p:xfrm>
          <a:off x="457200" y="1600200"/>
          <a:ext cx="8229600" cy="3332160"/>
        </p:xfrm>
        <a:graphic>
          <a:graphicData uri="http://schemas.openxmlformats.org/drawingml/2006/table">
            <a:tbl>
              <a:tblPr firstRow="1" firstCol="1" bandRow="1">
                <a:tableStyleId>{073A0DAA-6AF3-43AB-8588-CEC1D06C72B9}</a:tableStyleId>
              </a:tblPr>
              <a:tblGrid>
                <a:gridCol w="1828800">
                  <a:extLst>
                    <a:ext uri="{9D8B030D-6E8A-4147-A177-3AD203B41FA5}">
                      <a16:colId xmlns:a16="http://schemas.microsoft.com/office/drawing/2014/main" xmlns="" val="20000"/>
                    </a:ext>
                  </a:extLst>
                </a:gridCol>
                <a:gridCol w="1463040">
                  <a:extLst>
                    <a:ext uri="{9D8B030D-6E8A-4147-A177-3AD203B41FA5}">
                      <a16:colId xmlns:a16="http://schemas.microsoft.com/office/drawing/2014/main" xmlns="" val="20001"/>
                    </a:ext>
                  </a:extLst>
                </a:gridCol>
                <a:gridCol w="1645920">
                  <a:extLst>
                    <a:ext uri="{9D8B030D-6E8A-4147-A177-3AD203B41FA5}">
                      <a16:colId xmlns:a16="http://schemas.microsoft.com/office/drawing/2014/main" xmlns="" val="20002"/>
                    </a:ext>
                  </a:extLst>
                </a:gridCol>
                <a:gridCol w="1645920">
                  <a:extLst>
                    <a:ext uri="{9D8B030D-6E8A-4147-A177-3AD203B41FA5}">
                      <a16:colId xmlns:a16="http://schemas.microsoft.com/office/drawing/2014/main" xmlns="" val="20003"/>
                    </a:ext>
                  </a:extLst>
                </a:gridCol>
                <a:gridCol w="1645920">
                  <a:extLst>
                    <a:ext uri="{9D8B030D-6E8A-4147-A177-3AD203B41FA5}">
                      <a16:colId xmlns:a16="http://schemas.microsoft.com/office/drawing/2014/main" xmlns="" val="20004"/>
                    </a:ext>
                  </a:extLst>
                </a:gridCol>
              </a:tblGrid>
              <a:tr h="370801">
                <a:tc>
                  <a:txBody>
                    <a:bodyPr/>
                    <a:lstStyle/>
                    <a:p>
                      <a:pPr algn="ctr"/>
                      <a:r>
                        <a:rPr lang="en-US" sz="1800" dirty="0" smtClean="0"/>
                        <a:t>Terminologies</a:t>
                      </a:r>
                      <a:endParaRPr lang="en-US" sz="1800" dirty="0"/>
                    </a:p>
                  </a:txBody>
                  <a:tcPr marT="45716" marB="45716" anchor="ctr"/>
                </a:tc>
                <a:tc>
                  <a:txBody>
                    <a:bodyPr/>
                    <a:lstStyle/>
                    <a:p>
                      <a:pPr algn="ctr"/>
                      <a:r>
                        <a:rPr lang="en-US" sz="1800" dirty="0" smtClean="0"/>
                        <a:t>Diagnoses</a:t>
                      </a:r>
                      <a:endParaRPr lang="en-US" sz="1800" dirty="0"/>
                    </a:p>
                  </a:txBody>
                  <a:tcPr marT="45716" marB="45716" anchor="ctr"/>
                </a:tc>
                <a:tc>
                  <a:txBody>
                    <a:bodyPr/>
                    <a:lstStyle/>
                    <a:p>
                      <a:pPr algn="ctr"/>
                      <a:r>
                        <a:rPr lang="en-US" sz="1800" dirty="0" smtClean="0"/>
                        <a:t>Interventions</a:t>
                      </a:r>
                      <a:endParaRPr lang="en-US" sz="1800" dirty="0"/>
                    </a:p>
                  </a:txBody>
                  <a:tcPr marT="45716" marB="45716" anchor="ctr"/>
                </a:tc>
                <a:tc>
                  <a:txBody>
                    <a:bodyPr/>
                    <a:lstStyle/>
                    <a:p>
                      <a:pPr algn="ctr"/>
                      <a:r>
                        <a:rPr lang="en-US" sz="1800" dirty="0" smtClean="0"/>
                        <a:t>Outcomes</a:t>
                      </a:r>
                      <a:endParaRPr lang="en-US" sz="1800" dirty="0"/>
                    </a:p>
                  </a:txBody>
                  <a:tcPr marT="45716" marB="45716" anchor="ctr"/>
                </a:tc>
                <a:tc>
                  <a:txBody>
                    <a:bodyPr/>
                    <a:lstStyle/>
                    <a:p>
                      <a:pPr algn="ctr"/>
                      <a:r>
                        <a:rPr lang="en-US" sz="1800" dirty="0" smtClean="0"/>
                        <a:t>Goals</a:t>
                      </a:r>
                      <a:endParaRPr lang="en-US" sz="1800" dirty="0"/>
                    </a:p>
                  </a:txBody>
                  <a:tcPr marT="45716" marB="45716" anchor="ctr"/>
                </a:tc>
                <a:extLst>
                  <a:ext uri="{0D108BD9-81ED-4DB2-BD59-A6C34878D82A}">
                    <a16:rowId xmlns:a16="http://schemas.microsoft.com/office/drawing/2014/main" xmlns="" val="10000"/>
                  </a:ext>
                </a:extLst>
              </a:tr>
              <a:tr h="370801">
                <a:tc>
                  <a:txBody>
                    <a:bodyPr/>
                    <a:lstStyle/>
                    <a:p>
                      <a:pPr algn="ctr"/>
                      <a:r>
                        <a:rPr lang="en-US" sz="1800" dirty="0" smtClean="0"/>
                        <a:t>NANDA</a:t>
                      </a:r>
                      <a:endParaRPr lang="en-US" sz="1800" dirty="0"/>
                    </a:p>
                  </a:txBody>
                  <a:tcPr marT="45716" marB="45716" anchor="ctr"/>
                </a:tc>
                <a:tc>
                  <a:txBody>
                    <a:bodyPr/>
                    <a:lstStyle/>
                    <a:p>
                      <a:pPr algn="ctr"/>
                      <a:r>
                        <a:rPr lang="en-US" sz="1800" dirty="0" smtClean="0"/>
                        <a:t>X</a:t>
                      </a:r>
                      <a:endParaRPr lang="en-US" sz="1800" dirty="0"/>
                    </a:p>
                  </a:txBody>
                  <a:tcPr marT="45716" marB="45716" anchor="ctr"/>
                </a:tc>
                <a:tc>
                  <a:txBody>
                    <a:bodyPr/>
                    <a:lstStyle/>
                    <a:p>
                      <a:pPr algn="ctr"/>
                      <a:endParaRPr lang="en-US" sz="1800" dirty="0"/>
                    </a:p>
                  </a:txBody>
                  <a:tcPr marT="45716" marB="45716" anchor="ctr"/>
                </a:tc>
                <a:tc>
                  <a:txBody>
                    <a:bodyPr/>
                    <a:lstStyle/>
                    <a:p>
                      <a:pPr algn="ctr"/>
                      <a:endParaRPr lang="en-US" sz="1800" dirty="0"/>
                    </a:p>
                  </a:txBody>
                  <a:tcPr marT="45716" marB="45716" anchor="ctr"/>
                </a:tc>
                <a:tc>
                  <a:txBody>
                    <a:bodyPr/>
                    <a:lstStyle/>
                    <a:p>
                      <a:pPr algn="ctr"/>
                      <a:endParaRPr lang="en-US" sz="1800" dirty="0"/>
                    </a:p>
                  </a:txBody>
                  <a:tcPr marT="45716" marB="45716" anchor="ctr"/>
                </a:tc>
                <a:extLst>
                  <a:ext uri="{0D108BD9-81ED-4DB2-BD59-A6C34878D82A}">
                    <a16:rowId xmlns:a16="http://schemas.microsoft.com/office/drawing/2014/main" xmlns="" val="10001"/>
                  </a:ext>
                </a:extLst>
              </a:tr>
              <a:tr h="365752">
                <a:tc>
                  <a:txBody>
                    <a:bodyPr/>
                    <a:lstStyle/>
                    <a:p>
                      <a:pPr algn="ctr"/>
                      <a:r>
                        <a:rPr lang="en-US" sz="1800" dirty="0" smtClean="0"/>
                        <a:t>NIC</a:t>
                      </a:r>
                      <a:endParaRPr lang="en-US" sz="1800" dirty="0"/>
                    </a:p>
                  </a:txBody>
                  <a:tcPr marT="45716" marB="45716" anchor="ctr"/>
                </a:tc>
                <a:tc>
                  <a:txBody>
                    <a:bodyPr/>
                    <a:lstStyle/>
                    <a:p>
                      <a:pPr algn="ctr"/>
                      <a:endParaRPr lang="en-US" sz="1800" dirty="0"/>
                    </a:p>
                  </a:txBody>
                  <a:tcPr marT="45716" marB="45716" anchor="ctr"/>
                </a:tc>
                <a:tc>
                  <a:txBody>
                    <a:bodyPr/>
                    <a:lstStyle/>
                    <a:p>
                      <a:pPr algn="ctr"/>
                      <a:r>
                        <a:rPr lang="en-US" sz="1800" dirty="0" smtClean="0"/>
                        <a:t>X</a:t>
                      </a:r>
                      <a:endParaRPr lang="en-US" sz="1800" dirty="0"/>
                    </a:p>
                  </a:txBody>
                  <a:tcPr marT="45716" marB="45716" anchor="ctr"/>
                </a:tc>
                <a:tc>
                  <a:txBody>
                    <a:bodyPr/>
                    <a:lstStyle/>
                    <a:p>
                      <a:pPr algn="ctr"/>
                      <a:endParaRPr lang="en-US" sz="1800" dirty="0"/>
                    </a:p>
                  </a:txBody>
                  <a:tcPr marT="45716" marB="45716" anchor="ctr"/>
                </a:tc>
                <a:tc>
                  <a:txBody>
                    <a:bodyPr/>
                    <a:lstStyle/>
                    <a:p>
                      <a:pPr algn="ctr"/>
                      <a:endParaRPr lang="en-US" sz="1800" dirty="0"/>
                    </a:p>
                  </a:txBody>
                  <a:tcPr marT="45716" marB="45716" anchor="ctr"/>
                </a:tc>
                <a:extLst>
                  <a:ext uri="{0D108BD9-81ED-4DB2-BD59-A6C34878D82A}">
                    <a16:rowId xmlns:a16="http://schemas.microsoft.com/office/drawing/2014/main" xmlns="" val="10002"/>
                  </a:ext>
                </a:extLst>
              </a:tr>
              <a:tr h="370801">
                <a:tc>
                  <a:txBody>
                    <a:bodyPr/>
                    <a:lstStyle/>
                    <a:p>
                      <a:pPr algn="ctr"/>
                      <a:r>
                        <a:rPr lang="en-US" sz="1800" dirty="0" smtClean="0"/>
                        <a:t>NOC</a:t>
                      </a:r>
                      <a:endParaRPr lang="en-US" sz="1800" dirty="0"/>
                    </a:p>
                  </a:txBody>
                  <a:tcPr marT="45716" marB="45716" anchor="ctr"/>
                </a:tc>
                <a:tc>
                  <a:txBody>
                    <a:bodyPr/>
                    <a:lstStyle/>
                    <a:p>
                      <a:pPr algn="ctr"/>
                      <a:endParaRPr lang="en-US" sz="1800" dirty="0"/>
                    </a:p>
                  </a:txBody>
                  <a:tcPr marT="45716" marB="45716" anchor="ctr"/>
                </a:tc>
                <a:tc>
                  <a:txBody>
                    <a:bodyPr/>
                    <a:lstStyle/>
                    <a:p>
                      <a:pPr algn="ctr"/>
                      <a:endParaRPr lang="en-US" sz="1800" dirty="0"/>
                    </a:p>
                  </a:txBody>
                  <a:tcPr marT="45716" marB="45716" anchor="ctr"/>
                </a:tc>
                <a:tc>
                  <a:txBody>
                    <a:bodyPr/>
                    <a:lstStyle/>
                    <a:p>
                      <a:pPr algn="ctr"/>
                      <a:r>
                        <a:rPr lang="en-US" sz="1800" dirty="0" smtClean="0"/>
                        <a:t>X</a:t>
                      </a:r>
                      <a:endParaRPr lang="en-US" sz="1800" dirty="0"/>
                    </a:p>
                  </a:txBody>
                  <a:tcPr marT="45716" marB="45716" anchor="ctr"/>
                </a:tc>
                <a:tc>
                  <a:txBody>
                    <a:bodyPr/>
                    <a:lstStyle/>
                    <a:p>
                      <a:pPr algn="ctr"/>
                      <a:endParaRPr lang="en-US" sz="1800" dirty="0"/>
                    </a:p>
                  </a:txBody>
                  <a:tcPr marT="45716" marB="45716" anchor="ctr"/>
                </a:tc>
                <a:extLst>
                  <a:ext uri="{0D108BD9-81ED-4DB2-BD59-A6C34878D82A}">
                    <a16:rowId xmlns:a16="http://schemas.microsoft.com/office/drawing/2014/main" xmlns="" val="10003"/>
                  </a:ext>
                </a:extLst>
              </a:tr>
              <a:tr h="370801">
                <a:tc>
                  <a:txBody>
                    <a:bodyPr/>
                    <a:lstStyle/>
                    <a:p>
                      <a:pPr algn="ctr"/>
                      <a:r>
                        <a:rPr lang="en-US" sz="1800" dirty="0" smtClean="0"/>
                        <a:t>CCC</a:t>
                      </a:r>
                      <a:endParaRPr lang="en-US" sz="1800" dirty="0"/>
                    </a:p>
                  </a:txBody>
                  <a:tcPr marT="45716" marB="45716" anchor="ctr"/>
                </a:tc>
                <a:tc>
                  <a:txBody>
                    <a:bodyPr/>
                    <a:lstStyle/>
                    <a:p>
                      <a:pPr algn="ctr"/>
                      <a:r>
                        <a:rPr lang="en-US" sz="1800" dirty="0" smtClean="0"/>
                        <a:t>X</a:t>
                      </a:r>
                      <a:endParaRPr lang="en-US" sz="1800" dirty="0"/>
                    </a:p>
                  </a:txBody>
                  <a:tcPr marT="45716" marB="45716" anchor="ctr"/>
                </a:tc>
                <a:tc>
                  <a:txBody>
                    <a:bodyPr/>
                    <a:lstStyle/>
                    <a:p>
                      <a:pPr algn="ctr"/>
                      <a:r>
                        <a:rPr lang="en-US" sz="1800" dirty="0" smtClean="0"/>
                        <a:t>X</a:t>
                      </a:r>
                      <a:endParaRPr lang="en-US" sz="1800" dirty="0"/>
                    </a:p>
                  </a:txBody>
                  <a:tcPr marT="45716" marB="45716" anchor="ctr"/>
                </a:tc>
                <a:tc>
                  <a:txBody>
                    <a:bodyPr/>
                    <a:lstStyle/>
                    <a:p>
                      <a:pPr algn="ctr"/>
                      <a:r>
                        <a:rPr lang="en-US" sz="1800" dirty="0" smtClean="0"/>
                        <a:t>X</a:t>
                      </a:r>
                      <a:endParaRPr lang="en-US" sz="1800" dirty="0"/>
                    </a:p>
                  </a:txBody>
                  <a:tcPr marT="45716" marB="45716" anchor="ctr"/>
                </a:tc>
                <a:tc>
                  <a:txBody>
                    <a:bodyPr/>
                    <a:lstStyle/>
                    <a:p>
                      <a:pPr algn="ctr"/>
                      <a:endParaRPr lang="en-US" sz="1800" dirty="0"/>
                    </a:p>
                  </a:txBody>
                  <a:tcPr marT="45716" marB="45716" anchor="ctr"/>
                </a:tc>
                <a:extLst>
                  <a:ext uri="{0D108BD9-81ED-4DB2-BD59-A6C34878D82A}">
                    <a16:rowId xmlns:a16="http://schemas.microsoft.com/office/drawing/2014/main" xmlns="" val="10004"/>
                  </a:ext>
                </a:extLst>
              </a:tr>
              <a:tr h="370801">
                <a:tc>
                  <a:txBody>
                    <a:bodyPr/>
                    <a:lstStyle/>
                    <a:p>
                      <a:pPr algn="ctr"/>
                      <a:r>
                        <a:rPr lang="en-US" sz="1800" dirty="0" smtClean="0"/>
                        <a:t>PCDS</a:t>
                      </a:r>
                      <a:endParaRPr lang="en-US" sz="1800" dirty="0"/>
                    </a:p>
                  </a:txBody>
                  <a:tcPr marT="45716" marB="45716" anchor="ctr"/>
                </a:tc>
                <a:tc>
                  <a:txBody>
                    <a:bodyPr/>
                    <a:lstStyle/>
                    <a:p>
                      <a:pPr algn="ctr"/>
                      <a:r>
                        <a:rPr lang="en-US" sz="1800" dirty="0" smtClean="0"/>
                        <a:t>X</a:t>
                      </a:r>
                      <a:endParaRPr lang="en-US" sz="1800" dirty="0"/>
                    </a:p>
                  </a:txBody>
                  <a:tcPr marT="45716" marB="45716" anchor="ctr"/>
                </a:tc>
                <a:tc>
                  <a:txBody>
                    <a:bodyPr/>
                    <a:lstStyle/>
                    <a:p>
                      <a:pPr algn="ctr"/>
                      <a:r>
                        <a:rPr lang="en-US" sz="1800" dirty="0" smtClean="0"/>
                        <a:t>X</a:t>
                      </a:r>
                      <a:endParaRPr lang="en-US" sz="1800" dirty="0"/>
                    </a:p>
                  </a:txBody>
                  <a:tcPr marT="45716" marB="45716" anchor="ctr"/>
                </a:tc>
                <a:tc>
                  <a:txBody>
                    <a:bodyPr/>
                    <a:lstStyle/>
                    <a:p>
                      <a:pPr algn="ctr"/>
                      <a:endParaRPr lang="en-US" sz="1800" dirty="0"/>
                    </a:p>
                  </a:txBody>
                  <a:tcPr marT="45716" marB="45716" anchor="ctr"/>
                </a:tc>
                <a:tc>
                  <a:txBody>
                    <a:bodyPr/>
                    <a:lstStyle/>
                    <a:p>
                      <a:pPr algn="ctr"/>
                      <a:r>
                        <a:rPr lang="en-US" sz="1800" dirty="0" smtClean="0"/>
                        <a:t>X</a:t>
                      </a:r>
                      <a:endParaRPr lang="en-US" sz="1800" dirty="0"/>
                    </a:p>
                  </a:txBody>
                  <a:tcPr marT="45716" marB="45716" anchor="ctr"/>
                </a:tc>
                <a:extLst>
                  <a:ext uri="{0D108BD9-81ED-4DB2-BD59-A6C34878D82A}">
                    <a16:rowId xmlns:a16="http://schemas.microsoft.com/office/drawing/2014/main" xmlns="" val="10005"/>
                  </a:ext>
                </a:extLst>
              </a:tr>
              <a:tr h="370801">
                <a:tc>
                  <a:txBody>
                    <a:bodyPr/>
                    <a:lstStyle/>
                    <a:p>
                      <a:pPr algn="ctr"/>
                      <a:r>
                        <a:rPr lang="en-US" sz="1800" dirty="0" smtClean="0"/>
                        <a:t>Omaha</a:t>
                      </a:r>
                      <a:endParaRPr lang="en-US" sz="1800" dirty="0"/>
                    </a:p>
                  </a:txBody>
                  <a:tcPr marT="45716" marB="45716" anchor="ctr"/>
                </a:tc>
                <a:tc>
                  <a:txBody>
                    <a:bodyPr/>
                    <a:lstStyle/>
                    <a:p>
                      <a:pPr algn="ctr"/>
                      <a:r>
                        <a:rPr lang="en-US" sz="1800" dirty="0" smtClean="0"/>
                        <a:t>X</a:t>
                      </a:r>
                      <a:endParaRPr lang="en-US" sz="1800" dirty="0"/>
                    </a:p>
                  </a:txBody>
                  <a:tcPr marT="45716" marB="45716" anchor="ctr"/>
                </a:tc>
                <a:tc>
                  <a:txBody>
                    <a:bodyPr/>
                    <a:lstStyle/>
                    <a:p>
                      <a:pPr algn="ctr"/>
                      <a:r>
                        <a:rPr lang="en-US" sz="1800" dirty="0" smtClean="0"/>
                        <a:t>X</a:t>
                      </a:r>
                      <a:endParaRPr lang="en-US" sz="1800" dirty="0"/>
                    </a:p>
                  </a:txBody>
                  <a:tcPr marT="45716" marB="45716" anchor="ctr"/>
                </a:tc>
                <a:tc>
                  <a:txBody>
                    <a:bodyPr/>
                    <a:lstStyle/>
                    <a:p>
                      <a:pPr algn="ctr"/>
                      <a:r>
                        <a:rPr lang="en-US" sz="1800" dirty="0" smtClean="0"/>
                        <a:t>X</a:t>
                      </a:r>
                      <a:endParaRPr lang="en-US" sz="1800" dirty="0"/>
                    </a:p>
                  </a:txBody>
                  <a:tcPr marT="45716" marB="45716" anchor="ctr"/>
                </a:tc>
                <a:tc>
                  <a:txBody>
                    <a:bodyPr/>
                    <a:lstStyle/>
                    <a:p>
                      <a:pPr algn="ctr"/>
                      <a:endParaRPr lang="en-US" sz="1800" dirty="0"/>
                    </a:p>
                  </a:txBody>
                  <a:tcPr marT="45716" marB="45716" anchor="ctr"/>
                </a:tc>
                <a:extLst>
                  <a:ext uri="{0D108BD9-81ED-4DB2-BD59-A6C34878D82A}">
                    <a16:rowId xmlns:a16="http://schemas.microsoft.com/office/drawing/2014/main" xmlns="" val="10006"/>
                  </a:ext>
                </a:extLst>
              </a:tr>
              <a:tr h="370801">
                <a:tc>
                  <a:txBody>
                    <a:bodyPr/>
                    <a:lstStyle/>
                    <a:p>
                      <a:pPr algn="ctr"/>
                      <a:r>
                        <a:rPr lang="en-US" sz="1800" dirty="0" smtClean="0"/>
                        <a:t>AORN</a:t>
                      </a:r>
                      <a:endParaRPr lang="en-US" sz="1800" dirty="0"/>
                    </a:p>
                  </a:txBody>
                  <a:tcPr marT="45716" marB="45716" anchor="ctr"/>
                </a:tc>
                <a:tc>
                  <a:txBody>
                    <a:bodyPr/>
                    <a:lstStyle/>
                    <a:p>
                      <a:pPr algn="ctr"/>
                      <a:r>
                        <a:rPr lang="en-US" sz="1800" dirty="0" smtClean="0"/>
                        <a:t>X</a:t>
                      </a:r>
                      <a:endParaRPr lang="en-US" sz="1800" dirty="0"/>
                    </a:p>
                  </a:txBody>
                  <a:tcPr marT="45716" marB="45716" anchor="ctr"/>
                </a:tc>
                <a:tc>
                  <a:txBody>
                    <a:bodyPr/>
                    <a:lstStyle/>
                    <a:p>
                      <a:pPr algn="ctr"/>
                      <a:r>
                        <a:rPr lang="en-US" sz="1800" dirty="0" smtClean="0"/>
                        <a:t>X</a:t>
                      </a:r>
                      <a:endParaRPr lang="en-US" sz="1800" dirty="0"/>
                    </a:p>
                  </a:txBody>
                  <a:tcPr marT="45716" marB="45716" anchor="ctr"/>
                </a:tc>
                <a:tc>
                  <a:txBody>
                    <a:bodyPr/>
                    <a:lstStyle/>
                    <a:p>
                      <a:pPr algn="ctr"/>
                      <a:r>
                        <a:rPr lang="en-US" sz="1800" dirty="0" smtClean="0"/>
                        <a:t>X</a:t>
                      </a:r>
                      <a:endParaRPr lang="en-US" sz="1800" dirty="0"/>
                    </a:p>
                  </a:txBody>
                  <a:tcPr marT="45716" marB="45716" anchor="ctr"/>
                </a:tc>
                <a:tc>
                  <a:txBody>
                    <a:bodyPr/>
                    <a:lstStyle/>
                    <a:p>
                      <a:pPr algn="ctr"/>
                      <a:endParaRPr lang="en-US" sz="1800" dirty="0"/>
                    </a:p>
                  </a:txBody>
                  <a:tcPr marT="45716" marB="45716" anchor="ctr"/>
                </a:tc>
                <a:extLst>
                  <a:ext uri="{0D108BD9-81ED-4DB2-BD59-A6C34878D82A}">
                    <a16:rowId xmlns:a16="http://schemas.microsoft.com/office/drawing/2014/main" xmlns="" val="10007"/>
                  </a:ext>
                </a:extLst>
              </a:tr>
              <a:tr h="370801">
                <a:tc>
                  <a:txBody>
                    <a:bodyPr/>
                    <a:lstStyle/>
                    <a:p>
                      <a:pPr algn="ctr"/>
                      <a:r>
                        <a:rPr lang="en-US" sz="1800" dirty="0" smtClean="0"/>
                        <a:t>ICNP</a:t>
                      </a:r>
                      <a:endParaRPr lang="en-US" sz="1800" dirty="0"/>
                    </a:p>
                  </a:txBody>
                  <a:tcPr marT="45716" marB="45716" anchor="ctr"/>
                </a:tc>
                <a:tc>
                  <a:txBody>
                    <a:bodyPr/>
                    <a:lstStyle/>
                    <a:p>
                      <a:pPr algn="ctr"/>
                      <a:r>
                        <a:rPr lang="en-US" sz="1800" dirty="0" smtClean="0"/>
                        <a:t>X</a:t>
                      </a:r>
                      <a:endParaRPr lang="en-US" sz="1800" dirty="0"/>
                    </a:p>
                  </a:txBody>
                  <a:tcPr marT="45716" marB="45716" anchor="ctr"/>
                </a:tc>
                <a:tc>
                  <a:txBody>
                    <a:bodyPr/>
                    <a:lstStyle/>
                    <a:p>
                      <a:pPr algn="ctr"/>
                      <a:r>
                        <a:rPr lang="en-US" sz="1800" dirty="0" smtClean="0"/>
                        <a:t>X</a:t>
                      </a:r>
                      <a:endParaRPr lang="en-US" sz="1800" dirty="0"/>
                    </a:p>
                  </a:txBody>
                  <a:tcPr marT="45716" marB="45716" anchor="ctr"/>
                </a:tc>
                <a:tc>
                  <a:txBody>
                    <a:bodyPr/>
                    <a:lstStyle/>
                    <a:p>
                      <a:pPr algn="ctr"/>
                      <a:r>
                        <a:rPr lang="en-US" sz="1800" dirty="0" smtClean="0"/>
                        <a:t>X</a:t>
                      </a:r>
                      <a:endParaRPr lang="en-US" sz="1800" dirty="0"/>
                    </a:p>
                  </a:txBody>
                  <a:tcPr marT="45716" marB="45716" anchor="ctr"/>
                </a:tc>
                <a:tc>
                  <a:txBody>
                    <a:bodyPr/>
                    <a:lstStyle/>
                    <a:p>
                      <a:pPr algn="ctr"/>
                      <a:r>
                        <a:rPr lang="en-US" sz="1800" dirty="0" smtClean="0"/>
                        <a:t>X</a:t>
                      </a:r>
                      <a:endParaRPr lang="en-US" sz="1800" dirty="0"/>
                    </a:p>
                  </a:txBody>
                  <a:tcPr marT="45716" marB="45716" anchor="ctr"/>
                </a:tc>
                <a:extLst>
                  <a:ext uri="{0D108BD9-81ED-4DB2-BD59-A6C34878D82A}">
                    <a16:rowId xmlns:a16="http://schemas.microsoft.com/office/drawing/2014/main" xmlns="" val="10008"/>
                  </a:ext>
                </a:extLst>
              </a:tr>
            </a:tbl>
          </a:graphicData>
        </a:graphic>
      </p:graphicFrame>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9C0FDA8-8517-48DF-A8A1-40DCDC1C3290}" type="slidenum">
              <a:rPr lang="en-US" altLang="en-US" smtClean="0"/>
              <a:pPr/>
              <a:t>19</a:t>
            </a:fld>
            <a:endParaRPr lang="en-US" altLang="en-US"/>
          </a:p>
        </p:txBody>
      </p:sp>
      <p:sp>
        <p:nvSpPr>
          <p:cNvPr id="30785" name="Text Placeholder 7"/>
          <p:cNvSpPr>
            <a:spLocks noGrp="1"/>
          </p:cNvSpPr>
          <p:nvPr>
            <p:ph type="body" sz="quarter" idx="4294967295"/>
          </p:nvPr>
        </p:nvSpPr>
        <p:spPr bwMode="auto">
          <a:xfrm>
            <a:off x="484762" y="5217811"/>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40000" lnSpcReduction="20000"/>
          </a:bodyPr>
          <a:lstStyle/>
          <a:p>
            <a:pPr marL="0" indent="0">
              <a:buNone/>
            </a:pPr>
            <a:r>
              <a:rPr lang="en-US" altLang="en-US" dirty="0" smtClean="0"/>
              <a:t>Table 4.2:  Nursing Terminologies.  </a:t>
            </a:r>
          </a:p>
          <a:p>
            <a:pPr marL="0" indent="0">
              <a:buNone/>
            </a:pPr>
            <a:endParaRPr lang="en-US" altLang="en-US" dirty="0" smtClean="0"/>
          </a:p>
          <a:p>
            <a:pPr marL="0" indent="0">
              <a:buNone/>
            </a:pPr>
            <a:r>
              <a:rPr lang="en-US" altLang="en-US" dirty="0" smtClean="0"/>
              <a:t>Source: Dr. James J. </a:t>
            </a:r>
            <a:r>
              <a:rPr lang="en-US" altLang="en-US" dirty="0" err="1" smtClean="0"/>
              <a:t>Cimino</a:t>
            </a:r>
            <a:r>
              <a:rPr lang="en-US" altLang="en-US" dirty="0" smtClean="0"/>
              <a:t>, NIH Clinical Center.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a:t>Basic Health Data Standards</a:t>
            </a:r>
            <a:br>
              <a:rPr lang="en-US" altLang="en-US"/>
            </a:br>
            <a:r>
              <a:rPr lang="en-US" altLang="en-US"/>
              <a:t>Learning Objectives</a:t>
            </a:r>
          </a:p>
        </p:txBody>
      </p:sp>
      <p:sp>
        <p:nvSpPr>
          <p:cNvPr id="13316" name="Text Placeholder 3"/>
          <p:cNvSpPr>
            <a:spLocks noGrp="1"/>
          </p:cNvSpPr>
          <p:nvPr>
            <p:ph sz="quarter" idx="14"/>
          </p:nvPr>
        </p:nvSpPr>
        <p:spPr/>
        <p:txBody>
          <a:bodyPr/>
          <a:lstStyle/>
          <a:p>
            <a:pPr marL="514350" indent="-514350">
              <a:buFont typeface="+mj-lt"/>
              <a:buAutoNum type="arabicPeriod"/>
            </a:pPr>
            <a:r>
              <a:rPr lang="en-US" dirty="0"/>
              <a:t>Understand why it is necessary to use a common set of data elements with common names to be able to exchange and understand data from other </a:t>
            </a:r>
            <a:r>
              <a:rPr lang="en-US" dirty="0" smtClean="0"/>
              <a:t>places</a:t>
            </a:r>
            <a:endParaRPr lang="en-US" dirty="0"/>
          </a:p>
          <a:p>
            <a:pPr marL="514350" indent="-514350">
              <a:buFont typeface="+mj-lt"/>
              <a:buAutoNum type="arabicPeriod"/>
            </a:pPr>
            <a:r>
              <a:rPr lang="en-US" dirty="0"/>
              <a:t>Understand what is meant by semantic </a:t>
            </a:r>
            <a:r>
              <a:rPr lang="en-US" dirty="0" smtClean="0"/>
              <a:t>interoperability</a:t>
            </a:r>
            <a:endParaRPr lang="en-US" dirty="0"/>
          </a:p>
          <a:p>
            <a:pPr marL="514350" indent="-514350">
              <a:buFont typeface="+mj-lt"/>
              <a:buAutoNum type="arabicPeriod"/>
            </a:pPr>
            <a:r>
              <a:rPr lang="en-US" dirty="0"/>
              <a:t>Understand many of the sets of controlled vocabularies in use today – how they are used and who requires their use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A3109F4-C773-43FC-9840-5BD06F31AEE6}" type="slidenum">
              <a:rPr lang="en-US" altLang="en-US" smtClean="0"/>
              <a:pPr/>
              <a:t>2</a:t>
            </a:fld>
            <a:endParaRPr lang="en-US" altLang="en-US"/>
          </a:p>
        </p:txBody>
      </p:sp>
    </p:spTree>
    <p:extLst>
      <p:ext uri="{BB962C8B-B14F-4D97-AF65-F5344CB8AC3E}">
        <p14:creationId xmlns:p14="http://schemas.microsoft.com/office/powerpoint/2010/main" val="14814696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mtClean="0"/>
              <a:t>Medical Subject Headings (MeSH)</a:t>
            </a:r>
          </a:p>
        </p:txBody>
      </p:sp>
      <p:sp>
        <p:nvSpPr>
          <p:cNvPr id="3" name="Content Placeholder 2"/>
          <p:cNvSpPr>
            <a:spLocks noGrp="1"/>
          </p:cNvSpPr>
          <p:nvPr>
            <p:ph sz="quarter" idx="14"/>
          </p:nvPr>
        </p:nvSpPr>
        <p:spPr/>
        <p:txBody>
          <a:bodyPr/>
          <a:lstStyle/>
          <a:p>
            <a:r>
              <a:rPr lang="en-US" smtClean="0"/>
              <a:t>Used to tag medical abstracts with concept-based information</a:t>
            </a:r>
          </a:p>
          <a:p>
            <a:r>
              <a:rPr lang="en-US" smtClean="0"/>
              <a:t>Created to improve information retrieval</a:t>
            </a:r>
          </a:p>
          <a:p>
            <a:r>
              <a:rPr lang="en-US" smtClean="0"/>
              <a:t>Introduces the notion of “context” for the same concept</a:t>
            </a:r>
          </a:p>
          <a:p>
            <a:r>
              <a:rPr lang="en-US" smtClean="0"/>
              <a:t>Free for use in the US and in most countries</a:t>
            </a:r>
          </a:p>
          <a:p>
            <a:endParaRPr 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3A6FF8E-0029-4155-BFC5-3053411E5BDE}" type="slidenum">
              <a:rPr lang="en-US" altLang="en-US" smtClean="0"/>
              <a:pPr/>
              <a:t>20</a:t>
            </a:fld>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MeSH Example</a:t>
            </a:r>
          </a:p>
        </p:txBody>
      </p:sp>
      <p:sp>
        <p:nvSpPr>
          <p:cNvPr id="3" name="Content Placeholder 2"/>
          <p:cNvSpPr>
            <a:spLocks noGrp="1"/>
          </p:cNvSpPr>
          <p:nvPr>
            <p:ph sz="quarter" idx="14"/>
          </p:nvPr>
        </p:nvSpPr>
        <p:spPr>
          <a:xfrm>
            <a:off x="457200" y="1143000"/>
            <a:ext cx="8229600" cy="5029200"/>
          </a:xfrm>
        </p:spPr>
        <p:txBody>
          <a:bodyPr/>
          <a:lstStyle/>
          <a:p>
            <a:pPr marL="0" indent="0">
              <a:buNone/>
            </a:pPr>
            <a:r>
              <a:rPr lang="en-US" sz="1800" dirty="0" smtClean="0"/>
              <a:t>D011014: Pneumonia</a:t>
            </a:r>
          </a:p>
          <a:p>
            <a:pPr marL="0" indent="0">
              <a:buNone/>
            </a:pPr>
            <a:r>
              <a:rPr lang="en-US" sz="1800" dirty="0" smtClean="0"/>
              <a:t>      D018410: Pneumonia, Bacterial</a:t>
            </a:r>
          </a:p>
          <a:p>
            <a:pPr marL="0" indent="0">
              <a:buNone/>
            </a:pPr>
            <a:r>
              <a:rPr lang="en-US" sz="1800" dirty="0" smtClean="0"/>
              <a:t>            D007877: Legionnaires' Disease</a:t>
            </a:r>
          </a:p>
          <a:p>
            <a:pPr marL="0" indent="0">
              <a:buNone/>
            </a:pPr>
            <a:r>
              <a:rPr lang="en-US" sz="1800" dirty="0" smtClean="0"/>
              <a:t>            D011018: Pneumonia, Pneumococcal</a:t>
            </a:r>
          </a:p>
          <a:p>
            <a:pPr marL="0" indent="0">
              <a:buNone/>
            </a:pPr>
            <a:r>
              <a:rPr lang="en-US" sz="1800" dirty="0" smtClean="0"/>
              <a:t>            D011019: Pneumonia, Mycoplasma</a:t>
            </a:r>
          </a:p>
          <a:p>
            <a:pPr marL="0" indent="0">
              <a:buNone/>
            </a:pPr>
            <a:r>
              <a:rPr lang="en-US" sz="1800" dirty="0" smtClean="0"/>
              <a:t>                  D009175: Mycoplasma Infections</a:t>
            </a:r>
          </a:p>
          <a:p>
            <a:pPr marL="0" indent="0">
              <a:buNone/>
            </a:pPr>
            <a:r>
              <a:rPr lang="en-US" sz="1800" dirty="0" smtClean="0"/>
              <a:t>                        D011002: Pleuropneumonia, Contagious</a:t>
            </a:r>
          </a:p>
          <a:p>
            <a:pPr marL="0" indent="0">
              <a:buNone/>
            </a:pPr>
            <a:r>
              <a:rPr lang="en-US" sz="1800" dirty="0" smtClean="0"/>
              <a:t>            D011022: Pneumonia, </a:t>
            </a:r>
            <a:r>
              <a:rPr lang="en-US" sz="1800" dirty="0" err="1" smtClean="0"/>
              <a:t>Rickettsial</a:t>
            </a:r>
            <a:endParaRPr lang="en-US" sz="1800" dirty="0" smtClean="0"/>
          </a:p>
          <a:p>
            <a:pPr marL="0" indent="0">
              <a:buNone/>
            </a:pPr>
            <a:r>
              <a:rPr lang="en-US" sz="1800" dirty="0" smtClean="0"/>
              <a:t>            D011023: Pneumonia, Staphylococcal</a:t>
            </a:r>
          </a:p>
          <a:p>
            <a:pPr marL="0" indent="0">
              <a:buNone/>
            </a:pPr>
            <a:r>
              <a:rPr lang="en-US" sz="1800" dirty="0" smtClean="0"/>
              <a:t>      D001996: Bronchopneumonia</a:t>
            </a:r>
          </a:p>
          <a:p>
            <a:pPr marL="0" indent="0">
              <a:buNone/>
            </a:pPr>
            <a:r>
              <a:rPr lang="en-US" sz="1800" dirty="0" smtClean="0"/>
              <a:t>      D009956: </a:t>
            </a:r>
            <a:r>
              <a:rPr lang="en-US" sz="1800" dirty="0" err="1" smtClean="0"/>
              <a:t>Ornithosis</a:t>
            </a:r>
            <a:endParaRPr lang="en-US" sz="1800" dirty="0" smtClean="0"/>
          </a:p>
          <a:p>
            <a:pPr marL="0" indent="0">
              <a:buNone/>
            </a:pPr>
            <a:r>
              <a:rPr lang="en-US" sz="1800" dirty="0" smtClean="0"/>
              <a:t>      D011001: Pleuropneumonia</a:t>
            </a:r>
          </a:p>
          <a:p>
            <a:pPr marL="0" indent="0">
              <a:buNone/>
            </a:pPr>
            <a:r>
              <a:rPr lang="en-US" sz="1800" dirty="0" smtClean="0"/>
              <a:t>      D011015: Pneumonia, Aspiration</a:t>
            </a:r>
          </a:p>
          <a:p>
            <a:pPr marL="0" indent="0">
              <a:buNone/>
            </a:pPr>
            <a:r>
              <a:rPr lang="en-US" sz="1800" dirty="0" smtClean="0"/>
              <a:t>            D011017: Pneumonia, Lipid</a:t>
            </a:r>
          </a:p>
          <a:p>
            <a:pPr marL="0" indent="0">
              <a:buNone/>
            </a:pPr>
            <a:r>
              <a:rPr lang="en-US" sz="1800" dirty="0" smtClean="0"/>
              <a:t>      D011020: Pneumonia, Pneumocystis </a:t>
            </a:r>
            <a:r>
              <a:rPr lang="en-US" sz="1800" dirty="0" err="1" smtClean="0"/>
              <a:t>carinii</a:t>
            </a:r>
            <a:endParaRPr lang="en-US" sz="1800" dirty="0" smtClean="0"/>
          </a:p>
          <a:p>
            <a:pPr marL="0" indent="0">
              <a:buNone/>
            </a:pPr>
            <a:r>
              <a:rPr lang="en-US" sz="1800" dirty="0" smtClean="0"/>
              <a:t>      D011024: Pneumonia, Viral</a:t>
            </a:r>
          </a:p>
          <a:p>
            <a:pPr marL="0" indent="0">
              <a:buNone/>
            </a:pPr>
            <a:endParaRPr lang="en-US" sz="1800"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0FC9F35-076F-4FE3-84E9-25EA1603D786}" type="slidenum">
              <a:rPr lang="en-US" altLang="en-US" smtClean="0"/>
              <a:pPr/>
              <a:t>21</a:t>
            </a:fld>
            <a:endParaRPr lang="en-US"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mtClean="0"/>
              <a:t>Unified Medical Language System</a:t>
            </a:r>
          </a:p>
        </p:txBody>
      </p:sp>
      <p:sp>
        <p:nvSpPr>
          <p:cNvPr id="33795" name="Content Placeholder 2"/>
          <p:cNvSpPr>
            <a:spLocks noGrp="1"/>
          </p:cNvSpPr>
          <p:nvPr>
            <p:ph sz="quarter" idx="14"/>
          </p:nvPr>
        </p:nvSpPr>
        <p:spPr/>
        <p:txBody>
          <a:bodyPr/>
          <a:lstStyle/>
          <a:p>
            <a:r>
              <a:rPr lang="en-US" altLang="en-US" sz="2800" dirty="0" smtClean="0"/>
              <a:t>"The purpose of the [Unified Medical Language System] is to improve the ability of computer programs to 'understand' the biomedical meaning in user inquiries and to use this understanding to retrieve and integrate relevant machine-readable information for users."</a:t>
            </a:r>
          </a:p>
          <a:p>
            <a:r>
              <a:rPr lang="en-US" altLang="en-US" sz="2800" dirty="0" smtClean="0"/>
              <a:t>Donald A.B. Lindberg, 1993</a:t>
            </a:r>
          </a:p>
          <a:p>
            <a:endParaRPr lang="en-US" altLang="en-US" sz="2800" dirty="0" smtClean="0"/>
          </a:p>
          <a:p>
            <a:r>
              <a:rPr lang="en-US" altLang="en-US" sz="2800" dirty="0" smtClean="0"/>
              <a:t>D. A. B. Lindberg, B. L. Humphreys, and A. T. McCray, (1993).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AD50A8C-7AD8-4827-99DA-2874F62E38DB}" type="slidenum">
              <a:rPr lang="en-US" altLang="en-US" smtClean="0"/>
              <a:pPr/>
              <a:t>22</a:t>
            </a:fld>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UMLS Structure</a:t>
            </a:r>
          </a:p>
        </p:txBody>
      </p:sp>
      <p:sp>
        <p:nvSpPr>
          <p:cNvPr id="3" name="Content Placeholder 2"/>
          <p:cNvSpPr>
            <a:spLocks noGrp="1"/>
          </p:cNvSpPr>
          <p:nvPr>
            <p:ph sz="quarter" idx="14"/>
          </p:nvPr>
        </p:nvSpPr>
        <p:spPr/>
        <p:txBody>
          <a:bodyPr/>
          <a:lstStyle/>
          <a:p>
            <a:r>
              <a:rPr lang="en-US" smtClean="0"/>
              <a:t>Three main components:</a:t>
            </a:r>
          </a:p>
          <a:p>
            <a:pPr lvl="1"/>
            <a:r>
              <a:rPr lang="en-US" smtClean="0"/>
              <a:t>Metathesaurus</a:t>
            </a:r>
          </a:p>
          <a:p>
            <a:pPr lvl="1"/>
            <a:r>
              <a:rPr lang="en-US" smtClean="0"/>
              <a:t>Semantic Network</a:t>
            </a:r>
          </a:p>
          <a:p>
            <a:pPr lvl="1"/>
            <a:r>
              <a:rPr lang="en-US" smtClean="0"/>
              <a:t>Specialist Lexicon and tools</a:t>
            </a:r>
          </a:p>
          <a:p>
            <a:endParaRPr 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2FAC035-F1DF-49EC-935C-2E11150C2CD8}" type="slidenum">
              <a:rPr lang="en-US" altLang="en-US" smtClean="0"/>
              <a:pPr/>
              <a:t>23</a:t>
            </a:fld>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6"/>
          <p:cNvSpPr>
            <a:spLocks noGrp="1"/>
          </p:cNvSpPr>
          <p:nvPr>
            <p:ph type="title"/>
          </p:nvPr>
        </p:nvSpPr>
        <p:spPr/>
        <p:txBody>
          <a:bodyPr/>
          <a:lstStyle/>
          <a:p>
            <a:r>
              <a:rPr lang="en-US" altLang="en-US" smtClean="0"/>
              <a:t>Choice of Terminologies</a:t>
            </a:r>
          </a:p>
        </p:txBody>
      </p:sp>
      <p:graphicFrame>
        <p:nvGraphicFramePr>
          <p:cNvPr id="8" name="Table Placeholder 7" descr="This table shows the main controlled vocabulary sets used for the different categories of data.  The main vocabulary sets are ICD, CPT, DRG, NDC, RxNorm, LOINC, Nursing, SNOWMED, MeSH and UMLS.    Source: Dr. James J. Cimino, NIH Clinical Center.&#10;"/>
          <p:cNvGraphicFramePr>
            <a:graphicFrameLocks noGrp="1"/>
          </p:cNvGraphicFramePr>
          <p:nvPr>
            <p:ph sz="quarter" idx="14"/>
            <p:extLst>
              <p:ext uri="{D42A27DB-BD31-4B8C-83A1-F6EECF244321}">
                <p14:modId xmlns:p14="http://schemas.microsoft.com/office/powerpoint/2010/main" val="178126502"/>
              </p:ext>
            </p:extLst>
          </p:nvPr>
        </p:nvGraphicFramePr>
        <p:xfrm>
          <a:off x="457200" y="1600200"/>
          <a:ext cx="8229603" cy="4079878"/>
        </p:xfrm>
        <a:graphic>
          <a:graphicData uri="http://schemas.openxmlformats.org/drawingml/2006/table">
            <a:tbl>
              <a:tblPr firstRow="1" firstCol="1" bandRow="1">
                <a:tableStyleId>{073A0DAA-6AF3-43AB-8588-CEC1D06C72B9}</a:tableStyleId>
              </a:tblPr>
              <a:tblGrid>
                <a:gridCol w="1767091">
                  <a:extLst>
                    <a:ext uri="{9D8B030D-6E8A-4147-A177-3AD203B41FA5}">
                      <a16:colId xmlns:a16="http://schemas.microsoft.com/office/drawing/2014/main" xmlns="" val="20000"/>
                    </a:ext>
                  </a:extLst>
                </a:gridCol>
                <a:gridCol w="807814">
                  <a:extLst>
                    <a:ext uri="{9D8B030D-6E8A-4147-A177-3AD203B41FA5}">
                      <a16:colId xmlns:a16="http://schemas.microsoft.com/office/drawing/2014/main" xmlns="" val="20001"/>
                    </a:ext>
                  </a:extLst>
                </a:gridCol>
                <a:gridCol w="807814">
                  <a:extLst>
                    <a:ext uri="{9D8B030D-6E8A-4147-A177-3AD203B41FA5}">
                      <a16:colId xmlns:a16="http://schemas.microsoft.com/office/drawing/2014/main" xmlns="" val="20002"/>
                    </a:ext>
                  </a:extLst>
                </a:gridCol>
                <a:gridCol w="807814">
                  <a:extLst>
                    <a:ext uri="{9D8B030D-6E8A-4147-A177-3AD203B41FA5}">
                      <a16:colId xmlns:a16="http://schemas.microsoft.com/office/drawing/2014/main" xmlns="" val="20003"/>
                    </a:ext>
                  </a:extLst>
                </a:gridCol>
                <a:gridCol w="807814">
                  <a:extLst>
                    <a:ext uri="{9D8B030D-6E8A-4147-A177-3AD203B41FA5}">
                      <a16:colId xmlns:a16="http://schemas.microsoft.com/office/drawing/2014/main" xmlns="" val="20004"/>
                    </a:ext>
                  </a:extLst>
                </a:gridCol>
                <a:gridCol w="807814">
                  <a:extLst>
                    <a:ext uri="{9D8B030D-6E8A-4147-A177-3AD203B41FA5}">
                      <a16:colId xmlns:a16="http://schemas.microsoft.com/office/drawing/2014/main" xmlns="" val="20005"/>
                    </a:ext>
                  </a:extLst>
                </a:gridCol>
                <a:gridCol w="807814">
                  <a:extLst>
                    <a:ext uri="{9D8B030D-6E8A-4147-A177-3AD203B41FA5}">
                      <a16:colId xmlns:a16="http://schemas.microsoft.com/office/drawing/2014/main" xmlns="" val="20006"/>
                    </a:ext>
                  </a:extLst>
                </a:gridCol>
                <a:gridCol w="807814">
                  <a:extLst>
                    <a:ext uri="{9D8B030D-6E8A-4147-A177-3AD203B41FA5}">
                      <a16:colId xmlns:a16="http://schemas.microsoft.com/office/drawing/2014/main" xmlns="" val="20007"/>
                    </a:ext>
                  </a:extLst>
                </a:gridCol>
                <a:gridCol w="807814">
                  <a:extLst>
                    <a:ext uri="{9D8B030D-6E8A-4147-A177-3AD203B41FA5}">
                      <a16:colId xmlns:a16="http://schemas.microsoft.com/office/drawing/2014/main" xmlns="" val="20008"/>
                    </a:ext>
                  </a:extLst>
                </a:gridCol>
              </a:tblGrid>
              <a:tr h="370898">
                <a:tc>
                  <a:txBody>
                    <a:bodyPr/>
                    <a:lstStyle/>
                    <a:p>
                      <a:r>
                        <a:rPr lang="en-US" sz="1600" dirty="0" smtClean="0"/>
                        <a:t>Terminologies</a:t>
                      </a:r>
                      <a:endParaRPr lang="en-US" sz="1600" dirty="0"/>
                    </a:p>
                  </a:txBody>
                  <a:tcPr marL="100976" marR="100976" marT="45727" marB="45727"/>
                </a:tc>
                <a:tc>
                  <a:txBody>
                    <a:bodyPr/>
                    <a:lstStyle/>
                    <a:p>
                      <a:pPr algn="ctr"/>
                      <a:r>
                        <a:rPr lang="en-US" sz="1600" dirty="0" smtClean="0"/>
                        <a:t>HPI</a:t>
                      </a:r>
                      <a:endParaRPr lang="en-US" sz="1600" dirty="0"/>
                    </a:p>
                  </a:txBody>
                  <a:tcPr marL="100976" marR="100976" marT="45727" marB="45727" anchor="ctr"/>
                </a:tc>
                <a:tc>
                  <a:txBody>
                    <a:bodyPr/>
                    <a:lstStyle/>
                    <a:p>
                      <a:pPr algn="ctr"/>
                      <a:r>
                        <a:rPr lang="en-US" sz="1600" dirty="0" smtClean="0"/>
                        <a:t>PMH</a:t>
                      </a:r>
                      <a:endParaRPr lang="en-US" sz="1600" dirty="0"/>
                    </a:p>
                  </a:txBody>
                  <a:tcPr marL="100976" marR="100976" marT="45727" marB="45727" anchor="ctr"/>
                </a:tc>
                <a:tc>
                  <a:txBody>
                    <a:bodyPr/>
                    <a:lstStyle/>
                    <a:p>
                      <a:pPr algn="ctr"/>
                      <a:r>
                        <a:rPr lang="en-US" sz="1600" dirty="0" smtClean="0"/>
                        <a:t>Exam</a:t>
                      </a:r>
                      <a:endParaRPr lang="en-US" sz="1600" dirty="0"/>
                    </a:p>
                  </a:txBody>
                  <a:tcPr marL="100976" marR="100976" marT="45727" marB="45727" anchor="ctr"/>
                </a:tc>
                <a:tc>
                  <a:txBody>
                    <a:bodyPr/>
                    <a:lstStyle/>
                    <a:p>
                      <a:pPr algn="ctr"/>
                      <a:r>
                        <a:rPr lang="en-US" sz="1600" dirty="0" smtClean="0"/>
                        <a:t>Labs</a:t>
                      </a:r>
                      <a:endParaRPr lang="en-US" sz="1600" dirty="0"/>
                    </a:p>
                  </a:txBody>
                  <a:tcPr marL="100976" marR="100976" marT="45727" marB="45727" anchor="ctr"/>
                </a:tc>
                <a:tc>
                  <a:txBody>
                    <a:bodyPr/>
                    <a:lstStyle/>
                    <a:p>
                      <a:pPr algn="ctr"/>
                      <a:r>
                        <a:rPr lang="en-US" sz="1600" dirty="0" smtClean="0"/>
                        <a:t>Diag</a:t>
                      </a:r>
                      <a:endParaRPr lang="en-US" sz="1600" dirty="0"/>
                    </a:p>
                  </a:txBody>
                  <a:tcPr marL="100976" marR="100976" marT="45727" marB="45727" anchor="ctr"/>
                </a:tc>
                <a:tc>
                  <a:txBody>
                    <a:bodyPr/>
                    <a:lstStyle/>
                    <a:p>
                      <a:pPr algn="ctr"/>
                      <a:r>
                        <a:rPr lang="en-US" sz="1600" dirty="0" smtClean="0"/>
                        <a:t>Dx</a:t>
                      </a:r>
                      <a:endParaRPr lang="en-US" sz="1600" dirty="0"/>
                    </a:p>
                  </a:txBody>
                  <a:tcPr marL="100976" marR="100976" marT="45727" marB="45727" anchor="ctr"/>
                </a:tc>
                <a:tc>
                  <a:txBody>
                    <a:bodyPr/>
                    <a:lstStyle/>
                    <a:p>
                      <a:pPr algn="ctr"/>
                      <a:r>
                        <a:rPr lang="en-US" sz="1600" dirty="0" smtClean="0"/>
                        <a:t>Rx</a:t>
                      </a:r>
                      <a:endParaRPr lang="en-US" sz="1600" dirty="0"/>
                    </a:p>
                  </a:txBody>
                  <a:tcPr marL="100976" marR="100976" marT="45727" marB="45727" anchor="ctr"/>
                </a:tc>
                <a:tc>
                  <a:txBody>
                    <a:bodyPr/>
                    <a:lstStyle/>
                    <a:p>
                      <a:pPr algn="ctr"/>
                      <a:r>
                        <a:rPr lang="en-US" sz="1600" dirty="0" smtClean="0"/>
                        <a:t>Tx</a:t>
                      </a:r>
                      <a:endParaRPr lang="en-US" sz="1600" dirty="0"/>
                    </a:p>
                  </a:txBody>
                  <a:tcPr marL="100976" marR="100976" marT="45727" marB="45727" anchor="ctr"/>
                </a:tc>
                <a:extLst>
                  <a:ext uri="{0D108BD9-81ED-4DB2-BD59-A6C34878D82A}">
                    <a16:rowId xmlns:a16="http://schemas.microsoft.com/office/drawing/2014/main" xmlns="" val="10000"/>
                  </a:ext>
                </a:extLst>
              </a:tr>
              <a:tr h="370898">
                <a:tc>
                  <a:txBody>
                    <a:bodyPr/>
                    <a:lstStyle/>
                    <a:p>
                      <a:r>
                        <a:rPr lang="en-US" sz="1800" dirty="0" smtClean="0"/>
                        <a:t>ICD</a:t>
                      </a:r>
                      <a:endParaRPr lang="en-US" sz="1800" dirty="0"/>
                    </a:p>
                  </a:txBody>
                  <a:tcPr marL="100976" marR="100976" marT="45727" marB="45727"/>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extLst>
                  <a:ext uri="{0D108BD9-81ED-4DB2-BD59-A6C34878D82A}">
                    <a16:rowId xmlns:a16="http://schemas.microsoft.com/office/drawing/2014/main" xmlns="" val="10001"/>
                  </a:ext>
                </a:extLst>
              </a:tr>
              <a:tr h="370898">
                <a:tc>
                  <a:txBody>
                    <a:bodyPr/>
                    <a:lstStyle/>
                    <a:p>
                      <a:r>
                        <a:rPr lang="en-US" sz="1800" dirty="0" smtClean="0"/>
                        <a:t>CPT</a:t>
                      </a:r>
                      <a:endParaRPr lang="en-US" sz="1800" dirty="0"/>
                    </a:p>
                  </a:txBody>
                  <a:tcPr marL="100976" marR="100976" marT="45727" marB="45727"/>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extLst>
                  <a:ext uri="{0D108BD9-81ED-4DB2-BD59-A6C34878D82A}">
                    <a16:rowId xmlns:a16="http://schemas.microsoft.com/office/drawing/2014/main" xmlns="" val="10002"/>
                  </a:ext>
                </a:extLst>
              </a:tr>
              <a:tr h="370898">
                <a:tc>
                  <a:txBody>
                    <a:bodyPr/>
                    <a:lstStyle/>
                    <a:p>
                      <a:r>
                        <a:rPr lang="en-US" sz="1800" dirty="0" smtClean="0"/>
                        <a:t>DRG</a:t>
                      </a:r>
                      <a:endParaRPr lang="en-US" sz="1800" dirty="0"/>
                    </a:p>
                  </a:txBody>
                  <a:tcPr marL="100976" marR="100976" marT="45727" marB="45727"/>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extLst>
                  <a:ext uri="{0D108BD9-81ED-4DB2-BD59-A6C34878D82A}">
                    <a16:rowId xmlns:a16="http://schemas.microsoft.com/office/drawing/2014/main" xmlns="" val="10003"/>
                  </a:ext>
                </a:extLst>
              </a:tr>
              <a:tr h="370898">
                <a:tc>
                  <a:txBody>
                    <a:bodyPr/>
                    <a:lstStyle/>
                    <a:p>
                      <a:r>
                        <a:rPr lang="en-US" sz="1800" dirty="0" smtClean="0"/>
                        <a:t>NDC</a:t>
                      </a:r>
                      <a:endParaRPr lang="en-US" sz="1800" dirty="0"/>
                    </a:p>
                  </a:txBody>
                  <a:tcPr marL="100976" marR="100976" marT="45727" marB="45727"/>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endParaRPr lang="en-US" sz="1800" dirty="0"/>
                    </a:p>
                  </a:txBody>
                  <a:tcPr marL="100976" marR="100976" marT="45727" marB="45727" anchor="ctr"/>
                </a:tc>
                <a:extLst>
                  <a:ext uri="{0D108BD9-81ED-4DB2-BD59-A6C34878D82A}">
                    <a16:rowId xmlns:a16="http://schemas.microsoft.com/office/drawing/2014/main" xmlns="" val="10004"/>
                  </a:ext>
                </a:extLst>
              </a:tr>
              <a:tr h="370898">
                <a:tc>
                  <a:txBody>
                    <a:bodyPr/>
                    <a:lstStyle/>
                    <a:p>
                      <a:r>
                        <a:rPr lang="en-US" sz="1800" dirty="0" smtClean="0"/>
                        <a:t>RxNorm</a:t>
                      </a:r>
                      <a:endParaRPr lang="en-US" sz="1800" dirty="0"/>
                    </a:p>
                  </a:txBody>
                  <a:tcPr marL="100976" marR="100976" marT="45727" marB="45727"/>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endParaRPr lang="en-US" sz="1800" dirty="0"/>
                    </a:p>
                  </a:txBody>
                  <a:tcPr marL="100976" marR="100976" marT="45727" marB="45727" anchor="ctr"/>
                </a:tc>
                <a:extLst>
                  <a:ext uri="{0D108BD9-81ED-4DB2-BD59-A6C34878D82A}">
                    <a16:rowId xmlns:a16="http://schemas.microsoft.com/office/drawing/2014/main" xmlns="" val="10005"/>
                  </a:ext>
                </a:extLst>
              </a:tr>
              <a:tr h="370898">
                <a:tc>
                  <a:txBody>
                    <a:bodyPr/>
                    <a:lstStyle/>
                    <a:p>
                      <a:r>
                        <a:rPr lang="en-US" sz="1800" dirty="0" smtClean="0"/>
                        <a:t>LOINC</a:t>
                      </a:r>
                      <a:endParaRPr lang="en-US" sz="1800" dirty="0"/>
                    </a:p>
                  </a:txBody>
                  <a:tcPr marL="100976" marR="100976" marT="45727" marB="45727"/>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extLst>
                  <a:ext uri="{0D108BD9-81ED-4DB2-BD59-A6C34878D82A}">
                    <a16:rowId xmlns:a16="http://schemas.microsoft.com/office/drawing/2014/main" xmlns="" val="10006"/>
                  </a:ext>
                </a:extLst>
              </a:tr>
              <a:tr h="370898">
                <a:tc>
                  <a:txBody>
                    <a:bodyPr/>
                    <a:lstStyle/>
                    <a:p>
                      <a:r>
                        <a:rPr lang="en-US" sz="1800" dirty="0" smtClean="0"/>
                        <a:t>Nursing</a:t>
                      </a:r>
                      <a:endParaRPr lang="en-US" sz="1800" dirty="0"/>
                    </a:p>
                  </a:txBody>
                  <a:tcPr marL="100976" marR="100976" marT="45727" marB="45727"/>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endParaRPr lang="en-US" sz="1800" dirty="0"/>
                    </a:p>
                  </a:txBody>
                  <a:tcPr marL="100976" marR="100976" marT="45727" marB="45727" anchor="ctr"/>
                </a:tc>
                <a:extLst>
                  <a:ext uri="{0D108BD9-81ED-4DB2-BD59-A6C34878D82A}">
                    <a16:rowId xmlns:a16="http://schemas.microsoft.com/office/drawing/2014/main" xmlns="" val="10007"/>
                  </a:ext>
                </a:extLst>
              </a:tr>
              <a:tr h="370898">
                <a:tc>
                  <a:txBody>
                    <a:bodyPr/>
                    <a:lstStyle/>
                    <a:p>
                      <a:r>
                        <a:rPr lang="en-US" sz="1800" dirty="0" smtClean="0"/>
                        <a:t>SNOWMED</a:t>
                      </a:r>
                      <a:endParaRPr lang="en-US" sz="1800" dirty="0"/>
                    </a:p>
                  </a:txBody>
                  <a:tcPr marL="100976" marR="100976" marT="45727" marB="45727"/>
                </a:tc>
                <a:tc>
                  <a:txBody>
                    <a:bodyPr/>
                    <a:lstStyle/>
                    <a:p>
                      <a:pPr algn="ctr"/>
                      <a:r>
                        <a:rPr lang="en-US" sz="1800" dirty="0" smtClean="0"/>
                        <a:t>+++</a:t>
                      </a: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extLst>
                  <a:ext uri="{0D108BD9-81ED-4DB2-BD59-A6C34878D82A}">
                    <a16:rowId xmlns:a16="http://schemas.microsoft.com/office/drawing/2014/main" xmlns="" val="10008"/>
                  </a:ext>
                </a:extLst>
              </a:tr>
              <a:tr h="370898">
                <a:tc>
                  <a:txBody>
                    <a:bodyPr/>
                    <a:lstStyle/>
                    <a:p>
                      <a:r>
                        <a:rPr lang="en-US" sz="1800" dirty="0" smtClean="0"/>
                        <a:t>MeSH</a:t>
                      </a:r>
                      <a:endParaRPr lang="en-US" sz="1800" dirty="0"/>
                    </a:p>
                  </a:txBody>
                  <a:tcPr marL="100976" marR="100976" marT="45727" marB="45727"/>
                </a:tc>
                <a:tc>
                  <a:txBody>
                    <a:bodyPr/>
                    <a:lstStyle/>
                    <a:p>
                      <a:pPr algn="ctr"/>
                      <a:r>
                        <a:rPr lang="en-US" sz="1800" dirty="0" smtClean="0"/>
                        <a:t>+</a:t>
                      </a: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r>
                        <a:rPr lang="en-US" sz="1800" dirty="0" smtClean="0"/>
                        <a:t>++</a:t>
                      </a:r>
                      <a:r>
                        <a:rPr lang="en-US" sz="1800" baseline="0" dirty="0" smtClean="0"/>
                        <a:t> </a:t>
                      </a: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extLst>
                  <a:ext uri="{0D108BD9-81ED-4DB2-BD59-A6C34878D82A}">
                    <a16:rowId xmlns:a16="http://schemas.microsoft.com/office/drawing/2014/main" xmlns="" val="10009"/>
                  </a:ext>
                </a:extLst>
              </a:tr>
              <a:tr h="370898">
                <a:tc>
                  <a:txBody>
                    <a:bodyPr/>
                    <a:lstStyle/>
                    <a:p>
                      <a:r>
                        <a:rPr lang="en-US" sz="1800" dirty="0" smtClean="0"/>
                        <a:t>UMLS</a:t>
                      </a:r>
                      <a:endParaRPr lang="en-US" sz="1800" dirty="0"/>
                    </a:p>
                  </a:txBody>
                  <a:tcPr marL="100976" marR="100976" marT="45727" marB="45727"/>
                </a:tc>
                <a:tc>
                  <a:txBody>
                    <a:bodyPr/>
                    <a:lstStyle/>
                    <a:p>
                      <a:pPr algn="ctr"/>
                      <a:r>
                        <a:rPr lang="en-US" sz="1800" dirty="0" smtClean="0"/>
                        <a:t>++</a:t>
                      </a: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tc>
                  <a:txBody>
                    <a:bodyPr/>
                    <a:lstStyle/>
                    <a:p>
                      <a:pPr algn="ctr"/>
                      <a:r>
                        <a:rPr lang="en-US" sz="1800" dirty="0" smtClean="0"/>
                        <a:t>++</a:t>
                      </a:r>
                      <a:endParaRPr lang="en-US" sz="1800" dirty="0"/>
                    </a:p>
                  </a:txBody>
                  <a:tcPr marL="100976" marR="100976" marT="45727" marB="45727" anchor="ctr"/>
                </a:tc>
                <a:extLst>
                  <a:ext uri="{0D108BD9-81ED-4DB2-BD59-A6C34878D82A}">
                    <a16:rowId xmlns:a16="http://schemas.microsoft.com/office/drawing/2014/main" xmlns="" val="10010"/>
                  </a:ext>
                </a:extLst>
              </a:tr>
            </a:tbl>
          </a:graphicData>
        </a:graphic>
      </p:graphicFrame>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AB0E3BC-B397-4F66-BCD0-0A489997D866}" type="slidenum">
              <a:rPr lang="en-US" altLang="en-US" smtClean="0"/>
              <a:pPr/>
              <a:t>24</a:t>
            </a:fld>
            <a:endParaRPr lang="en-US" altLang="en-US"/>
          </a:p>
        </p:txBody>
      </p:sp>
      <p:sp>
        <p:nvSpPr>
          <p:cNvPr id="3" name="Text Placeholder 2"/>
          <p:cNvSpPr>
            <a:spLocks noGrp="1"/>
          </p:cNvSpPr>
          <p:nvPr>
            <p:ph type="body" sz="quarter" idx="4294967295"/>
          </p:nvPr>
        </p:nvSpPr>
        <p:spPr>
          <a:xfrm>
            <a:off x="468549" y="5771952"/>
            <a:ext cx="8229600" cy="706649"/>
          </a:xfrm>
        </p:spPr>
        <p:txBody>
          <a:bodyPr/>
          <a:lstStyle/>
          <a:p>
            <a:pPr>
              <a:buFont typeface="Arial" charset="0"/>
              <a:buNone/>
              <a:defRPr/>
            </a:pPr>
            <a:r>
              <a:rPr lang="en-US" sz="1200" dirty="0" smtClean="0"/>
              <a:t>Table 4.3   Choice of terminologies</a:t>
            </a:r>
          </a:p>
          <a:p>
            <a:pPr>
              <a:buFont typeface="Arial" charset="0"/>
              <a:buNone/>
              <a:defRPr/>
            </a:pPr>
            <a:r>
              <a:rPr lang="en-US" sz="1200" dirty="0" smtClean="0"/>
              <a:t>Source: Dr. James J. Cimino, NIH Clinical Center.</a:t>
            </a:r>
            <a:endParaRPr lang="en-US" sz="1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smtClean="0"/>
              <a:t>Current Situation</a:t>
            </a:r>
          </a:p>
        </p:txBody>
      </p:sp>
      <p:sp>
        <p:nvSpPr>
          <p:cNvPr id="8" name="Content Placeholder 7"/>
          <p:cNvSpPr>
            <a:spLocks noGrp="1"/>
          </p:cNvSpPr>
          <p:nvPr>
            <p:ph sz="quarter" idx="14"/>
          </p:nvPr>
        </p:nvSpPr>
        <p:spPr/>
        <p:txBody>
          <a:bodyPr/>
          <a:lstStyle/>
          <a:p>
            <a:r>
              <a:rPr lang="en-US" smtClean="0"/>
              <a:t>SNOMED-CT is gaining momentum as the terminology of choice</a:t>
            </a:r>
          </a:p>
          <a:p>
            <a:r>
              <a:rPr lang="en-US" smtClean="0"/>
              <a:t>LOINC is used in the US for laboratory test names</a:t>
            </a:r>
          </a:p>
          <a:p>
            <a:r>
              <a:rPr lang="en-US" smtClean="0"/>
              <a:t>RxNorm is likely to be drug code of choice in US</a:t>
            </a:r>
          </a:p>
          <a:p>
            <a:r>
              <a:rPr lang="en-US" smtClean="0"/>
              <a:t>ICD x is required for reimbursement</a:t>
            </a:r>
          </a:p>
          <a:p>
            <a:r>
              <a:rPr lang="en-US" smtClean="0"/>
              <a:t>Adverse events – maybe MedDRA</a:t>
            </a:r>
          </a:p>
          <a:p>
            <a:endParaRPr lang="en-US" dirty="0"/>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76AF594-B397-4FBC-8FFF-80BD2504466D}" type="slidenum">
              <a:rPr lang="en-US" altLang="en-US" smtClean="0"/>
              <a:pPr/>
              <a:t>25</a:t>
            </a:fld>
            <a:endParaRPr lang="en-US"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smtClean="0"/>
              <a:t>Basic Health Data Standards</a:t>
            </a:r>
            <a:br>
              <a:rPr lang="en-US" altLang="en-US" smtClean="0"/>
            </a:br>
            <a:r>
              <a:rPr lang="en-US" altLang="en-US" smtClean="0"/>
              <a:t>Summary – Lecture c</a:t>
            </a:r>
          </a:p>
        </p:txBody>
      </p:sp>
      <p:sp>
        <p:nvSpPr>
          <p:cNvPr id="37892" name="Text Placeholder 3"/>
          <p:cNvSpPr>
            <a:spLocks noGrp="1"/>
          </p:cNvSpPr>
          <p:nvPr>
            <p:ph type="body" sz="quarter" idx="11"/>
          </p:nvPr>
        </p:nvSpPr>
        <p:spPr/>
        <p:txBody>
          <a:bodyPr/>
          <a:lstStyle/>
          <a:p>
            <a:r>
              <a:rPr lang="en-US" altLang="en-US" smtClean="0"/>
              <a:t>The complex problems caused by use of local terminologies and too many controlled terminologies continues to be an obstacle to interoperability.  Until this problem is solved, the sharing and aggregation of data among disparate sites will result in a loss of information and prone to error.</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5661840-A690-45AA-8098-301E777D30C7}" type="slidenum">
              <a:rPr lang="en-US" altLang="en-US" smtClean="0"/>
              <a:pPr/>
              <a:t>26</a:t>
            </a:fld>
            <a:endParaRPr lang="en-US"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Basic Health Data Standards</a:t>
            </a:r>
            <a:br>
              <a:rPr lang="en-US" altLang="en-US" dirty="0" smtClean="0"/>
            </a:br>
            <a:r>
              <a:rPr lang="en-US" altLang="en-US" dirty="0" smtClean="0"/>
              <a:t>Summary – Lecture </a:t>
            </a:r>
            <a:r>
              <a:rPr lang="en-US" altLang="en-US" dirty="0" smtClean="0"/>
              <a:t>c (1)</a:t>
            </a:r>
            <a:endParaRPr lang="en-US" altLang="en-US" dirty="0" smtClean="0"/>
          </a:p>
        </p:txBody>
      </p:sp>
      <p:sp>
        <p:nvSpPr>
          <p:cNvPr id="38915" name="Content Placeholder 2"/>
          <p:cNvSpPr>
            <a:spLocks noGrp="1"/>
          </p:cNvSpPr>
          <p:nvPr>
            <p:ph type="body" sz="quarter" idx="11"/>
          </p:nvPr>
        </p:nvSpPr>
        <p:spPr/>
        <p:txBody>
          <a:bodyPr/>
          <a:lstStyle/>
          <a:p>
            <a:r>
              <a:rPr lang="en-US" altLang="en-US" smtClean="0"/>
              <a:t>This Lecture has discussed a set of controlled terminologies that are used in healthcare and healthcare processes and has included characteristics and examples of each terminology set.</a:t>
            </a:r>
          </a:p>
          <a:p>
            <a:r>
              <a:rPr lang="en-US" altLang="en-US" smtClean="0"/>
              <a:t>Comparison among the terminologies was also highlighted.</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A4BA836-7B85-4B4B-9DDB-8112F7A66126}" type="slidenum">
              <a:rPr lang="en-US" altLang="en-US" smtClean="0"/>
              <a:pPr/>
              <a:t>27</a:t>
            </a:fld>
            <a:endParaRPr lang="en-US"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dirty="0" smtClean="0"/>
              <a:t>Basic Health Data Standards</a:t>
            </a:r>
            <a:br>
              <a:rPr lang="en-US" altLang="en-US" dirty="0" smtClean="0"/>
            </a:br>
            <a:r>
              <a:rPr lang="en-US" altLang="en-US" dirty="0" smtClean="0"/>
              <a:t>References – Lecture </a:t>
            </a:r>
            <a:r>
              <a:rPr lang="en-US" altLang="en-US" dirty="0" smtClean="0"/>
              <a:t>c (2)</a:t>
            </a:r>
            <a:endParaRPr lang="en-US" altLang="en-US" dirty="0" smtClean="0"/>
          </a:p>
        </p:txBody>
      </p:sp>
      <p:sp>
        <p:nvSpPr>
          <p:cNvPr id="39942" name="Text Placeholder 5"/>
          <p:cNvSpPr>
            <a:spLocks noGrp="1"/>
          </p:cNvSpPr>
          <p:nvPr>
            <p:ph type="body" sz="quarter" idx="16"/>
          </p:nvPr>
        </p:nvSpPr>
        <p:spPr/>
        <p:txBody>
          <a:bodyPr/>
          <a:lstStyle/>
          <a:p>
            <a:r>
              <a:rPr lang="en-US" altLang="en-US" smtClean="0"/>
              <a:t>References </a:t>
            </a:r>
          </a:p>
          <a:p>
            <a:r>
              <a:rPr lang="en-US" altLang="en-US" smtClean="0"/>
              <a:t>Lindberg, D. A. B., Humphreys, B. L., &amp; McCray, A. T. (1993). The Unified Medical Language System. Methods Inform. Medicine, 32, 281.</a:t>
            </a:r>
          </a:p>
        </p:txBody>
      </p:sp>
      <p:sp>
        <p:nvSpPr>
          <p:cNvPr id="39943" name="Text Placeholder 6"/>
          <p:cNvSpPr>
            <a:spLocks noGrp="1"/>
          </p:cNvSpPr>
          <p:nvPr>
            <p:ph type="body" sz="quarter" idx="20"/>
          </p:nvPr>
        </p:nvSpPr>
        <p:spPr/>
        <p:txBody>
          <a:bodyPr/>
          <a:lstStyle/>
          <a:p>
            <a:r>
              <a:rPr lang="en-US" altLang="en-US" smtClean="0"/>
              <a:t>Charts, Tables, Figures </a:t>
            </a:r>
          </a:p>
          <a:p>
            <a:r>
              <a:rPr lang="en-US" altLang="en-US" smtClean="0"/>
              <a:t>4.2 Table.  Courtesy of Dr. James J. Cimino, NIH Clinical Center.</a:t>
            </a:r>
          </a:p>
          <a:p>
            <a:r>
              <a:rPr lang="en-US" altLang="en-US" smtClean="0"/>
              <a:t>4.3 Table.  Courtesy of Dr. James J. Cimino, NIH Clinical Center.</a:t>
            </a:r>
          </a:p>
          <a:p>
            <a:endParaRPr lang="en-US" altLang="en-US" smtClean="0"/>
          </a:p>
          <a:p>
            <a:endParaRPr lang="en-US" altLang="en-US" smtClean="0"/>
          </a:p>
          <a:p>
            <a:endParaRPr lang="en-US" altLang="en-US" smtClean="0"/>
          </a:p>
        </p:txBody>
      </p:sp>
      <p:sp>
        <p:nvSpPr>
          <p:cNvPr id="39944" name="Text Placeholder 7"/>
          <p:cNvSpPr>
            <a:spLocks noGrp="1"/>
          </p:cNvSpPr>
          <p:nvPr>
            <p:ph type="body" sz="quarter" idx="21"/>
          </p:nvPr>
        </p:nvSpPr>
        <p:spPr/>
        <p:txBody>
          <a:bodyPr/>
          <a:lstStyle/>
          <a:p>
            <a:r>
              <a:rPr lang="en-US" altLang="en-US" smtClean="0"/>
              <a:t>Images </a:t>
            </a:r>
          </a:p>
          <a:p>
            <a:r>
              <a:rPr lang="en-US" altLang="en-US" smtClean="0"/>
              <a:t>Slide 10:  : Source:  Courtesy of Dr. James J. Cimino, NIH Clinical Center.</a:t>
            </a:r>
          </a:p>
          <a:p>
            <a:endParaRPr lang="en-US" altLang="en-US"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79C33A2-BAF1-4C42-BD56-851B4FD5DB07}" type="slidenum">
              <a:rPr lang="en-US" altLang="en-US" smtClean="0"/>
              <a:pPr/>
              <a:t>28</a:t>
            </a:fld>
            <a:endParaRPr lang="en-US"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Basic Health Data Standards</a:t>
            </a:r>
            <a:br>
              <a:rPr lang="en-US" dirty="0" smtClean="0"/>
            </a:br>
            <a:r>
              <a:rPr lang="en-US" dirty="0" smtClean="0"/>
              <a:t>Lecture c </a:t>
            </a:r>
            <a:r>
              <a:rPr lang="en-US" dirty="0" smtClean="0"/>
              <a:t>(3)</a:t>
            </a:r>
            <a:endParaRPr lang="en-US" dirty="0"/>
          </a:p>
        </p:txBody>
      </p:sp>
      <p:sp>
        <p:nvSpPr>
          <p:cNvPr id="8" name="Content Placeholder 7"/>
          <p:cNvSpPr>
            <a:spLocks noGrp="1"/>
          </p:cNvSpPr>
          <p:nvPr>
            <p:ph sz="quarter" idx="14"/>
          </p:nvPr>
        </p:nvSpPr>
        <p:spPr/>
        <p:txBody>
          <a:bodyPr/>
          <a:lstStyle/>
          <a:p>
            <a:r>
              <a:rPr lang="en-US" smtClean="0"/>
              <a:t>This material was developed by Duke University, funded by the Department of Health and Human Services, Office of the National Coordinator for Health Information Technology under Award Number IU24OC000024. This material was updated by Normandale Community College, funded under Award Number 90WT0003.</a:t>
            </a:r>
            <a:endParaRPr lang="en-US" dirty="0"/>
          </a:p>
        </p:txBody>
      </p:sp>
      <p:sp>
        <p:nvSpPr>
          <p:cNvPr id="2" name="Slide Number Placeholder 1"/>
          <p:cNvSpPr>
            <a:spLocks noGrp="1"/>
          </p:cNvSpPr>
          <p:nvPr>
            <p:ph type="sldNum" sz="quarter" idx="4"/>
          </p:nvPr>
        </p:nvSpPr>
        <p:spPr/>
        <p:txBody>
          <a:bodyPr/>
          <a:lstStyle/>
          <a:p>
            <a:fld id="{2C977632-1F3F-4687-A48D-54A71B9BF2B5}" type="slidenum">
              <a:rPr lang="en-US" altLang="en-US" smtClean="0"/>
              <a:pPr/>
              <a:t>29</a:t>
            </a:fld>
            <a:endParaRPr lang="en-US" altLang="en-US"/>
          </a:p>
        </p:txBody>
      </p:sp>
    </p:spTree>
    <p:custDataLst>
      <p:tags r:id="rId1"/>
    </p:custDataLst>
    <p:extLst>
      <p:ext uri="{BB962C8B-B14F-4D97-AF65-F5344CB8AC3E}">
        <p14:creationId xmlns:p14="http://schemas.microsoft.com/office/powerpoint/2010/main" val="4280360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t>Basic Health Data Standards</a:t>
            </a:r>
            <a:br>
              <a:rPr lang="en-US" altLang="en-US" dirty="0"/>
            </a:br>
            <a:r>
              <a:rPr lang="en-US" altLang="en-US" dirty="0"/>
              <a:t>Learning </a:t>
            </a:r>
            <a:r>
              <a:rPr lang="en-US" altLang="en-US" dirty="0" smtClean="0"/>
              <a:t>Objectives (2)</a:t>
            </a:r>
            <a:endParaRPr lang="en-US" altLang="en-US" dirty="0"/>
          </a:p>
        </p:txBody>
      </p:sp>
      <p:sp>
        <p:nvSpPr>
          <p:cNvPr id="13316" name="Text Placeholder 3"/>
          <p:cNvSpPr>
            <a:spLocks noGrp="1"/>
          </p:cNvSpPr>
          <p:nvPr>
            <p:ph sz="quarter" idx="14"/>
          </p:nvPr>
        </p:nvSpPr>
        <p:spPr/>
        <p:txBody>
          <a:bodyPr/>
          <a:lstStyle/>
          <a:p>
            <a:pPr marL="457200" indent="-457200">
              <a:buFont typeface="+mj-lt"/>
              <a:buAutoNum type="arabicPeriod" startAt="4"/>
              <a:defRPr/>
            </a:pPr>
            <a:r>
              <a:rPr lang="en-US" sz="2400" dirty="0">
                <a:cs typeface="Arial" pitchFamily="34" charset="0"/>
              </a:rPr>
              <a:t>Understand the use, purpose and interrelation among sets of controlled vocabularies in use </a:t>
            </a:r>
            <a:r>
              <a:rPr lang="en-US" sz="2400" dirty="0" smtClean="0">
                <a:cs typeface="Arial" pitchFamily="34" charset="0"/>
              </a:rPr>
              <a:t>today</a:t>
            </a:r>
            <a:endParaRPr lang="en-US" sz="2400" dirty="0">
              <a:cs typeface="Arial" pitchFamily="34" charset="0"/>
            </a:endParaRPr>
          </a:p>
          <a:p>
            <a:pPr marL="457200" indent="-457200">
              <a:buFont typeface="+mj-lt"/>
              <a:buAutoNum type="arabicPeriod" startAt="4"/>
              <a:defRPr/>
            </a:pPr>
            <a:r>
              <a:rPr lang="en-US" sz="2400" dirty="0">
                <a:cs typeface="Arial" pitchFamily="34" charset="0"/>
              </a:rPr>
              <a:t>Identify the more common controlled vocabularies in  use today: ICD, CPT, DRG, NDC, </a:t>
            </a:r>
            <a:r>
              <a:rPr lang="en-US" sz="2400" dirty="0" err="1">
                <a:cs typeface="Arial" pitchFamily="34" charset="0"/>
              </a:rPr>
              <a:t>RxNorm</a:t>
            </a:r>
            <a:r>
              <a:rPr lang="en-US" sz="2400" dirty="0">
                <a:cs typeface="Arial" pitchFamily="34" charset="0"/>
              </a:rPr>
              <a:t>, and LOINC</a:t>
            </a:r>
            <a:r>
              <a:rPr lang="en-US" sz="2400" dirty="0" smtClean="0">
                <a:cs typeface="Arial" pitchFamily="34" charset="0"/>
              </a:rPr>
              <a:t>,</a:t>
            </a:r>
            <a:endParaRPr lang="en-US" sz="2400" dirty="0">
              <a:cs typeface="Arial" pitchFamily="34" charset="0"/>
            </a:endParaRPr>
          </a:p>
          <a:p>
            <a:pPr marL="457200" indent="-457200">
              <a:buFont typeface="+mj-lt"/>
              <a:buAutoNum type="arabicPeriod" startAt="4"/>
              <a:defRPr/>
            </a:pPr>
            <a:r>
              <a:rPr lang="en-US" sz="2400" dirty="0">
                <a:cs typeface="Arial" pitchFamily="34" charset="0"/>
              </a:rPr>
              <a:t>identify the more common controlled vocabularies in use today: SNOMED, MEDCIN, </a:t>
            </a:r>
            <a:r>
              <a:rPr lang="en-US" sz="2400" dirty="0" err="1">
                <a:cs typeface="Arial" pitchFamily="34" charset="0"/>
              </a:rPr>
              <a:t>MedDRA</a:t>
            </a:r>
            <a:r>
              <a:rPr lang="en-US" sz="2400" dirty="0">
                <a:cs typeface="Arial" pitchFamily="34" charset="0"/>
              </a:rPr>
              <a:t>, Nursing terminologies, </a:t>
            </a:r>
            <a:r>
              <a:rPr lang="en-US" sz="2400" dirty="0" err="1">
                <a:cs typeface="Arial" pitchFamily="34" charset="0"/>
              </a:rPr>
              <a:t>MeSH</a:t>
            </a:r>
            <a:r>
              <a:rPr lang="en-US" sz="2400" dirty="0">
                <a:cs typeface="Arial" pitchFamily="34" charset="0"/>
              </a:rPr>
              <a:t> and UMLS</a:t>
            </a:r>
            <a:r>
              <a:rPr lang="en-US" sz="2400" dirty="0" smtClean="0">
                <a:cs typeface="Arial" pitchFamily="34" charset="0"/>
              </a:rPr>
              <a:t>,</a:t>
            </a:r>
            <a:endParaRPr lang="en-US" sz="2400" dirty="0">
              <a:cs typeface="Arial" pitchFamily="34" charset="0"/>
            </a:endParaRPr>
          </a:p>
          <a:p>
            <a:pPr marL="457200" indent="-457200">
              <a:buFont typeface="+mj-lt"/>
              <a:buAutoNum type="arabicPeriod" startAt="4"/>
              <a:defRPr/>
            </a:pPr>
            <a:r>
              <a:rPr lang="en-US" sz="2400" dirty="0">
                <a:cs typeface="Arial" pitchFamily="34" charset="0"/>
              </a:rPr>
              <a:t>Understand data elements; attributes of data </a:t>
            </a:r>
            <a:r>
              <a:rPr lang="en-US" sz="2400" dirty="0" smtClean="0">
                <a:cs typeface="Arial" pitchFamily="34" charset="0"/>
              </a:rPr>
              <a:t>elements</a:t>
            </a:r>
            <a:endParaRPr lang="en-US" sz="2400" dirty="0">
              <a:cs typeface="Arial" pitchFamily="34" charset="0"/>
            </a:endParaRP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B4107C9-C818-4A04-B9E3-B399EAEDE453}" type="slidenum">
              <a:rPr lang="en-US" altLang="en-US" smtClean="0"/>
              <a:pPr/>
              <a:t>3</a:t>
            </a:fld>
            <a:endParaRPr lang="en-US" altLang="en-US"/>
          </a:p>
        </p:txBody>
      </p:sp>
    </p:spTree>
    <p:extLst>
      <p:ext uri="{BB962C8B-B14F-4D97-AF65-F5344CB8AC3E}">
        <p14:creationId xmlns:p14="http://schemas.microsoft.com/office/powerpoint/2010/main" val="2461380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t>Basic Health Data Standards</a:t>
            </a:r>
            <a:br>
              <a:rPr lang="en-US" altLang="en-US" dirty="0"/>
            </a:br>
            <a:r>
              <a:rPr lang="en-US" altLang="en-US" dirty="0"/>
              <a:t>Learning </a:t>
            </a:r>
            <a:r>
              <a:rPr lang="en-US" altLang="en-US" dirty="0" smtClean="0"/>
              <a:t>Objectives (3)</a:t>
            </a:r>
            <a:br>
              <a:rPr lang="en-US" altLang="en-US" dirty="0" smtClean="0"/>
            </a:br>
            <a:endParaRPr lang="en-US" altLang="en-US" dirty="0"/>
          </a:p>
        </p:txBody>
      </p:sp>
      <p:sp>
        <p:nvSpPr>
          <p:cNvPr id="13316" name="Text Placeholder 3"/>
          <p:cNvSpPr>
            <a:spLocks noGrp="1"/>
          </p:cNvSpPr>
          <p:nvPr>
            <p:ph sz="quarter" idx="14"/>
          </p:nvPr>
        </p:nvSpPr>
        <p:spPr/>
        <p:txBody>
          <a:bodyPr/>
          <a:lstStyle/>
          <a:p>
            <a:pPr marL="573088" indent="-573088">
              <a:buFont typeface="+mj-lt"/>
              <a:buAutoNum type="arabicPeriod" startAt="8"/>
              <a:defRPr/>
            </a:pPr>
            <a:r>
              <a:rPr lang="en-US" sz="2400" dirty="0">
                <a:cs typeface="Arial" pitchFamily="34" charset="0"/>
              </a:rPr>
              <a:t>Understand contribution of master meta-dictionary of data elements to semantic </a:t>
            </a:r>
            <a:r>
              <a:rPr lang="en-US" sz="2400" dirty="0" smtClean="0">
                <a:cs typeface="Arial" pitchFamily="34" charset="0"/>
              </a:rPr>
              <a:t>interoperability</a:t>
            </a:r>
            <a:endParaRPr lang="en-US" sz="2400" dirty="0">
              <a:cs typeface="Arial" pitchFamily="34" charset="0"/>
            </a:endParaRPr>
          </a:p>
          <a:p>
            <a:pPr marL="573088" indent="-573088">
              <a:buFont typeface="+mj-lt"/>
              <a:buAutoNum type="arabicPeriod" startAt="8"/>
              <a:defRPr/>
            </a:pPr>
            <a:r>
              <a:rPr lang="en-US" sz="2400" dirty="0">
                <a:cs typeface="Arial" pitchFamily="34" charset="0"/>
              </a:rPr>
              <a:t>Explain how data structures can be built from basic data </a:t>
            </a:r>
            <a:r>
              <a:rPr lang="en-US" sz="2400" dirty="0" smtClean="0">
                <a:cs typeface="Arial" pitchFamily="34" charset="0"/>
              </a:rPr>
              <a:t>components</a:t>
            </a:r>
            <a:endParaRPr lang="en-US" sz="2400" dirty="0">
              <a:cs typeface="Arial" pitchFamily="34" charset="0"/>
            </a:endParaRPr>
          </a:p>
          <a:p>
            <a:pPr marL="573088" indent="-573088">
              <a:buFont typeface="+mj-lt"/>
              <a:buAutoNum type="arabicPeriod" startAt="8"/>
              <a:defRPr/>
            </a:pPr>
            <a:r>
              <a:rPr lang="en-US" sz="2400" dirty="0">
                <a:cs typeface="Arial" pitchFamily="34" charset="0"/>
              </a:rPr>
              <a:t>Explain how templates and archetypes facilitate networking and information interchange </a:t>
            </a:r>
            <a:r>
              <a:rPr lang="en-US" sz="2400" dirty="0" smtClean="0">
                <a:cs typeface="Arial" pitchFamily="34" charset="0"/>
              </a:rPr>
              <a:t>and</a:t>
            </a:r>
            <a:endParaRPr lang="en-US" sz="2400" dirty="0">
              <a:cs typeface="Arial" pitchFamily="34" charset="0"/>
            </a:endParaRPr>
          </a:p>
          <a:p>
            <a:pPr marL="573088" indent="-573088">
              <a:buFont typeface="+mj-lt"/>
              <a:buAutoNum type="arabicPeriod" startAt="8"/>
              <a:defRPr/>
            </a:pPr>
            <a:r>
              <a:rPr lang="en-US" sz="2400" dirty="0">
                <a:cs typeface="Arial" pitchFamily="34" charset="0"/>
              </a:rPr>
              <a:t>Discuss Clinical Data Architecture (CDA), Continuity of Care Document (CCD), and Continuity of Care Record (CCR) </a:t>
            </a:r>
            <a:r>
              <a:rPr lang="en-US" sz="2400" dirty="0" smtClean="0">
                <a:cs typeface="Arial" pitchFamily="34" charset="0"/>
              </a:rPr>
              <a:t>Standards</a:t>
            </a:r>
            <a:endParaRPr lang="en-US" sz="2400" dirty="0">
              <a:cs typeface="Arial" pitchFamily="34" charset="0"/>
            </a:endParaRP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B4107C9-C818-4A04-B9E3-B399EAEDE453}" type="slidenum">
              <a:rPr lang="en-US" altLang="en-US" smtClean="0"/>
              <a:pPr/>
              <a:t>4</a:t>
            </a:fld>
            <a:endParaRPr lang="en-US" altLang="en-US"/>
          </a:p>
        </p:txBody>
      </p:sp>
    </p:spTree>
    <p:extLst>
      <p:ext uri="{BB962C8B-B14F-4D97-AF65-F5344CB8AC3E}">
        <p14:creationId xmlns:p14="http://schemas.microsoft.com/office/powerpoint/2010/main" val="2915359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Common Controlled Vocabularies</a:t>
            </a:r>
          </a:p>
        </p:txBody>
      </p:sp>
      <p:sp>
        <p:nvSpPr>
          <p:cNvPr id="16387" name="Content Placeholder 2"/>
          <p:cNvSpPr>
            <a:spLocks noGrp="1"/>
          </p:cNvSpPr>
          <p:nvPr>
            <p:ph sz="quarter" idx="14"/>
          </p:nvPr>
        </p:nvSpPr>
        <p:spPr/>
        <p:txBody>
          <a:bodyPr/>
          <a:lstStyle/>
          <a:p>
            <a:r>
              <a:rPr lang="en-US" altLang="en-US" smtClean="0"/>
              <a:t>SNOMED -CT</a:t>
            </a:r>
          </a:p>
          <a:p>
            <a:r>
              <a:rPr lang="en-US" altLang="en-US" smtClean="0"/>
              <a:t>MEDCIN</a:t>
            </a:r>
          </a:p>
          <a:p>
            <a:r>
              <a:rPr lang="en-US" altLang="en-US" smtClean="0"/>
              <a:t>MedDRA</a:t>
            </a:r>
          </a:p>
          <a:p>
            <a:r>
              <a:rPr lang="en-US" altLang="en-US" smtClean="0"/>
              <a:t>Nursing terminologies</a:t>
            </a:r>
          </a:p>
          <a:p>
            <a:r>
              <a:rPr lang="en-US" altLang="en-US" smtClean="0"/>
              <a:t>MeSH</a:t>
            </a:r>
          </a:p>
          <a:p>
            <a:r>
              <a:rPr lang="en-US" altLang="en-US" smtClean="0"/>
              <a:t>UMLS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497F7CA-8FF7-46F9-A5FE-A76557F14C4B}" type="slidenum">
              <a:rPr lang="en-US" altLang="en-US" smtClean="0"/>
              <a:pPr/>
              <a:t>5</a:t>
            </a:fld>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Evolution of SNOMED</a:t>
            </a:r>
          </a:p>
        </p:txBody>
      </p:sp>
      <p:sp>
        <p:nvSpPr>
          <p:cNvPr id="17411" name="Content Placeholder 2"/>
          <p:cNvSpPr>
            <a:spLocks noGrp="1"/>
          </p:cNvSpPr>
          <p:nvPr>
            <p:ph sz="quarter" idx="14"/>
          </p:nvPr>
        </p:nvSpPr>
        <p:spPr/>
        <p:txBody>
          <a:bodyPr/>
          <a:lstStyle/>
          <a:p>
            <a:r>
              <a:rPr lang="en-US" altLang="en-US" sz="2800" dirty="0" smtClean="0"/>
              <a:t>Systematized Nomenclature of Diseases and Organisms (SNDO) - 1928 - NY Academy of Medicine</a:t>
            </a:r>
          </a:p>
          <a:p>
            <a:r>
              <a:rPr lang="en-US" altLang="en-US" sz="2800" dirty="0" smtClean="0"/>
              <a:t>Systematized Nomenclature of Pathology (SNOP) - 1965</a:t>
            </a:r>
          </a:p>
          <a:p>
            <a:r>
              <a:rPr lang="en-US" altLang="en-US" sz="2800" dirty="0" smtClean="0"/>
              <a:t>Systematized Nomenclature of Medicine (SNOMED) - 1979</a:t>
            </a:r>
          </a:p>
          <a:p>
            <a:r>
              <a:rPr lang="en-US" altLang="en-US" sz="2800" dirty="0" smtClean="0"/>
              <a:t>SNOMED-RT (Reference Terminology)(1999)</a:t>
            </a:r>
          </a:p>
          <a:p>
            <a:r>
              <a:rPr lang="en-US" altLang="en-US" sz="2800" dirty="0" smtClean="0"/>
              <a:t>SNOMED-CT (Merger with Read)(2002)</a:t>
            </a:r>
          </a:p>
          <a:p>
            <a:r>
              <a:rPr lang="en-US" altLang="en-US" sz="2800" dirty="0" smtClean="0"/>
              <a:t>International Healthcare Terminology SDO (2007)</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6628E59-0AB0-450D-B137-19ED0D8A7424}" type="slidenum">
              <a:rPr lang="en-US" altLang="en-US" smtClean="0"/>
              <a:pPr/>
              <a:t>6</a:t>
            </a:fld>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SNOMED-CT</a:t>
            </a:r>
          </a:p>
        </p:txBody>
      </p:sp>
      <p:sp>
        <p:nvSpPr>
          <p:cNvPr id="18435" name="Content Placeholder 2"/>
          <p:cNvSpPr>
            <a:spLocks noGrp="1"/>
          </p:cNvSpPr>
          <p:nvPr>
            <p:ph sz="quarter" idx="14"/>
          </p:nvPr>
        </p:nvSpPr>
        <p:spPr/>
        <p:txBody>
          <a:bodyPr/>
          <a:lstStyle/>
          <a:p>
            <a:r>
              <a:rPr lang="en-US" altLang="en-US" smtClean="0"/>
              <a:t>Created by the merger, expansion and restructuring of SNOMED-RT and Read Codes</a:t>
            </a:r>
          </a:p>
          <a:p>
            <a:r>
              <a:rPr lang="en-US" altLang="en-US" smtClean="0"/>
              <a:t>344,000 concepts, 450,000 medical descriptions, 700,000 concept interrelations</a:t>
            </a:r>
          </a:p>
          <a:p>
            <a:r>
              <a:rPr lang="en-US" altLang="en-US" smtClean="0"/>
              <a:t>Cross maps to ICD9-CM, ICD-10, LOINC</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30D76E7-9AE3-4354-BE0B-DA072B475843}" type="slidenum">
              <a:rPr lang="en-US" altLang="en-US" smtClean="0"/>
              <a:pPr/>
              <a:t>7</a:t>
            </a:fld>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SNOMED-CT Components</a:t>
            </a:r>
          </a:p>
        </p:txBody>
      </p:sp>
      <p:sp>
        <p:nvSpPr>
          <p:cNvPr id="19459" name="Content Placeholder 2"/>
          <p:cNvSpPr>
            <a:spLocks noGrp="1"/>
          </p:cNvSpPr>
          <p:nvPr>
            <p:ph sz="quarter" idx="14"/>
          </p:nvPr>
        </p:nvSpPr>
        <p:spPr/>
        <p:txBody>
          <a:bodyPr/>
          <a:lstStyle/>
          <a:p>
            <a:r>
              <a:rPr lang="en-US" altLang="en-US" smtClean="0"/>
              <a:t>Concepts</a:t>
            </a:r>
          </a:p>
          <a:p>
            <a:r>
              <a:rPr lang="en-US" altLang="en-US" smtClean="0"/>
              <a:t>Descriptions</a:t>
            </a:r>
          </a:p>
          <a:p>
            <a:r>
              <a:rPr lang="en-US" altLang="en-US" smtClean="0"/>
              <a:t>Hierarchies</a:t>
            </a:r>
          </a:p>
          <a:p>
            <a:r>
              <a:rPr lang="en-US" altLang="en-US" smtClean="0"/>
              <a:t>Relationships</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6240C74-48EF-4183-9927-229CBF911257}" type="slidenum">
              <a:rPr lang="en-US" altLang="en-US" smtClean="0"/>
              <a:pPr/>
              <a:t>8</a:t>
            </a:fld>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Example</a:t>
            </a:r>
          </a:p>
        </p:txBody>
      </p:sp>
      <p:sp>
        <p:nvSpPr>
          <p:cNvPr id="18436" name="Text Placeholder 3"/>
          <p:cNvSpPr>
            <a:spLocks noGrp="1"/>
          </p:cNvSpPr>
          <p:nvPr>
            <p:ph sz="quarter" idx="14"/>
          </p:nvPr>
        </p:nvSpPr>
        <p:spPr/>
        <p:txBody>
          <a:bodyPr/>
          <a:lstStyle/>
          <a:p>
            <a:pPr marL="0" indent="0">
              <a:buNone/>
            </a:pPr>
            <a:r>
              <a:rPr lang="en-US" sz="2800" dirty="0" smtClean="0"/>
              <a:t>284196006|Burn of skin|:</a:t>
            </a:r>
          </a:p>
          <a:p>
            <a:pPr marL="400050" lvl="1" indent="0">
              <a:buNone/>
            </a:pPr>
            <a:r>
              <a:rPr lang="en-US" dirty="0" smtClean="0"/>
              <a:t>246112005|Severity|=24484000|severe</a:t>
            </a:r>
          </a:p>
          <a:p>
            <a:pPr marL="400050" lvl="1" indent="0">
              <a:buNone/>
            </a:pPr>
            <a:r>
              <a:rPr lang="en-US" dirty="0" smtClean="0"/>
              <a:t>363698007|Finding Site|=</a:t>
            </a:r>
          </a:p>
          <a:p>
            <a:pPr marL="800100" lvl="2" indent="0">
              <a:buNone/>
            </a:pPr>
            <a:r>
              <a:rPr lang="en-US" sz="2800" dirty="0" smtClean="0"/>
              <a:t>(113185004|Structure of skin between fourth and fifth toes|: </a:t>
            </a:r>
          </a:p>
          <a:p>
            <a:pPr marL="1257300" lvl="3" indent="0">
              <a:buNone/>
            </a:pPr>
            <a:r>
              <a:rPr lang="en-US" sz="2800" dirty="0" smtClean="0"/>
              <a:t>272741003|Laterality|=7771000|left)</a:t>
            </a:r>
          </a:p>
          <a:p>
            <a:pPr marL="0" indent="0">
              <a:buNone/>
            </a:pPr>
            <a:endParaRPr lang="en-US" sz="2800" dirty="0" smtClean="0"/>
          </a:p>
          <a:p>
            <a:pPr marL="0" indent="0">
              <a:buNone/>
            </a:pPr>
            <a:r>
              <a:rPr lang="en-US" sz="2800" dirty="0" smtClean="0"/>
              <a:t>Such expressions are said to be post-coordinated as contrasted to pre-coordinated terms.</a:t>
            </a:r>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53CC5B6-D496-43D4-B92B-4F57E9044A4C}" type="slidenum">
              <a:rPr lang="en-US" altLang="en-US" smtClean="0"/>
              <a:pPr/>
              <a:t>9</a:t>
            </a:fld>
            <a:endParaRPr lang="en-US" alt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Networking and Health Information Exchange&amp;quot;&quot;/&gt;&lt;property id=&quot;20307&quot; value=&quot;256&quot;/&gt;&lt;/object&gt;&lt;object type=&quot;3&quot; unique_id=&quot;10005&quot;&gt;&lt;property id=&quot;20148&quot; value=&quot;5&quot;/&gt;&lt;property id=&quot;20300&quot; value=&quot;Slide 2 - &amp;quot;Basic Health Data Standards&amp;#x0D;&amp;#x0A;Learning Objectives&amp;quot;&quot;/&gt;&lt;property id=&quot;20307&quot; value=&quot;292&quot;/&gt;&lt;/object&gt;&lt;object type=&quot;3&quot; unique_id=&quot;10006&quot;&gt;&lt;property id=&quot;20148&quot; value=&quot;5&quot;/&gt;&lt;property id=&quot;20300&quot; value=&quot;Slide 3 - &amp;quot;Basic Health Data Standards&amp;#x0D;&amp;#x0A;Learning Objectives&amp;quot;&quot;/&gt;&lt;property id=&quot;20307&quot; value=&quot;293&quot;/&gt;&lt;/object&gt;&lt;object type=&quot;3&quot; unique_id=&quot;10007&quot;&gt;&lt;property id=&quot;20148&quot; value=&quot;5&quot;/&gt;&lt;property id=&quot;20300&quot; value=&quot;Slide 4 - &amp;quot;Basic Health Data Standards&amp;#x0D;&amp;#x0A;Learning Objectives&amp;quot;&quot;/&gt;&lt;property id=&quot;20307&quot; value=&quot;294&quot;/&gt;&lt;/object&gt;&lt;object type=&quot;3&quot; unique_id=&quot;10008&quot;&gt;&lt;property id=&quot;20148&quot; value=&quot;5&quot;/&gt;&lt;property id=&quot;20300&quot; value=&quot;Slide 5 - &amp;quot;Common Controlled Vocabularies&amp;quot;&quot;/&gt;&lt;property id=&quot;20307&quot; value=&quot;272&quot;/&gt;&lt;/object&gt;&lt;object type=&quot;3&quot; unique_id=&quot;10009&quot;&gt;&lt;property id=&quot;20148&quot; value=&quot;5&quot;/&gt;&lt;property id=&quot;20300&quot; value=&quot;Slide 6 - &amp;quot;Evolution of SNOMED&amp;quot;&quot;/&gt;&lt;property id=&quot;20307&quot; value=&quot;273&quot;/&gt;&lt;/object&gt;&lt;object type=&quot;3&quot; unique_id=&quot;10010&quot;&gt;&lt;property id=&quot;20148&quot; value=&quot;5&quot;/&gt;&lt;property id=&quot;20300&quot; value=&quot;Slide 7 - &amp;quot;SNOMED-CT&amp;quot;&quot;/&gt;&lt;property id=&quot;20307&quot; value=&quot;274&quot;/&gt;&lt;/object&gt;&lt;object type=&quot;3&quot; unique_id=&quot;10011&quot;&gt;&lt;property id=&quot;20148&quot; value=&quot;5&quot;/&gt;&lt;property id=&quot;20300&quot; value=&quot;Slide 8 - &amp;quot;SNOMED-CT Components&amp;quot;&quot;/&gt;&lt;property id=&quot;20307&quot; value=&quot;275&quot;/&gt;&lt;/object&gt;&lt;object type=&quot;3&quot; unique_id=&quot;10012&quot;&gt;&lt;property id=&quot;20148&quot; value=&quot;5&quot;/&gt;&lt;property id=&quot;20300&quot; value=&quot;Slide 9 - &amp;quot;Example&amp;quot;&quot;/&gt;&lt;property id=&quot;20307&quot; value=&quot;277&quot;/&gt;&lt;/object&gt;&lt;object type=&quot;3&quot; unique_id=&quot;10013&quot;&gt;&lt;property id=&quot;20148&quot; value=&quot;5&quot;/&gt;&lt;property id=&quot;20300&quot; value=&quot;Slide 10 - &amp;quot;Semantic Representation in&amp;#x0D;&amp;#x0A;SNOMED-CT&amp;quot;&quot;/&gt;&lt;property id=&quot;20307&quot; value=&quot;278&quot;/&gt;&lt;/object&gt;&lt;object type=&quot;3&quot; unique_id=&quot;10014&quot;&gt;&lt;property id=&quot;20148&quot; value=&quot;5&quot;/&gt;&lt;property id=&quot;20300&quot; value=&quot;Slide 11 - &amp;quot;SNOMED Axes&amp;quot;&quot;/&gt;&lt;property id=&quot;20307&quot; value=&quot;276&quot;/&gt;&lt;/object&gt;&lt;object type=&quot;3&quot; unique_id=&quot;10015&quot;&gt;&lt;property id=&quot;20148&quot; value=&quot;5&quot;/&gt;&lt;property id=&quot;20300&quot; value=&quot;Slide 12 - &amp;quot;Terminology Model&amp;quot;&quot;/&gt;&lt;property id=&quot;20307&quot; value=&quot;269&quot;/&gt;&lt;/object&gt;&lt;object type=&quot;3&quot; unique_id=&quot;10016&quot;&gt;&lt;property id=&quot;20148&quot; value=&quot;5&quot;/&gt;&lt;property id=&quot;20300&quot; value=&quot;Slide 13 - &amp;quot;MEDCIN&amp;quot;&quot;/&gt;&lt;property id=&quot;20307&quot; value=&quot;261&quot;/&gt;&lt;/object&gt;&lt;object type=&quot;3&quot; unique_id=&quot;10017&quot;&gt;&lt;property id=&quot;20148&quot; value=&quot;5&quot;/&gt;&lt;property id=&quot;20300&quot; value=&quot;Slide 14 - &amp;quot;International Classification for Primary Care (ICPC)&amp;quot;&quot;/&gt;&lt;property id=&quot;20307&quot; value=&quot;282&quot;/&gt;&lt;/object&gt;&lt;object type=&quot;3&quot; unique_id=&quot;10018&quot;&gt;&lt;property id=&quot;20148&quot; value=&quot;5&quot;/&gt;&lt;property id=&quot;20300&quot; value=&quot;Slide 15 - &amp;quot;Medical Dictionary for Regulatory Activities (MedDRA)&amp;quot;&quot;/&gt;&lt;property id=&quot;20307&quot; value=&quot;280&quot;/&gt;&lt;/object&gt;&lt;object type=&quot;3&quot; unique_id=&quot;10019&quot;&gt;&lt;property id=&quot;20148&quot; value=&quot;5&quot;/&gt;&lt;property id=&quot;20300&quot; value=&quot;Slide 16 - &amp;quot;MedDRA codes&amp;quot;&quot;/&gt;&lt;property id=&quot;20307&quot; value=&quot;291&quot;/&gt;&lt;/object&gt;&lt;object type=&quot;3&quot; unique_id=&quot;10020&quot;&gt;&lt;property id=&quot;20148&quot; value=&quot;5&quot;/&gt;&lt;property id=&quot;20300&quot; value=&quot;Slide 17 - &amp;quot;Nursing Terminologies&amp;quot;&quot;/&gt;&lt;property id=&quot;20307&quot; value=&quot;290&quot;/&gt;&lt;/object&gt;&lt;object type=&quot;3&quot; unique_id=&quot;10021&quot;&gt;&lt;property id=&quot;20148&quot; value=&quot;5&quot;/&gt;&lt;property id=&quot;20300&quot; value=&quot;Slide 18 - &amp;quot;Coding Nursing Concepts&amp;quot;&quot;/&gt;&lt;property id=&quot;20307&quot; value=&quot;289&quot;/&gt;&lt;/object&gt;&lt;object type=&quot;3&quot; unique_id=&quot;10022&quot;&gt;&lt;property id=&quot;20148&quot; value=&quot;5&quot;/&gt;&lt;property id=&quot;20300&quot; value=&quot;Slide 19 - &amp;quot;Nursing Terminologies&amp;quot;&quot;/&gt;&lt;property id=&quot;20307&quot; value=&quot;288&quot;/&gt;&lt;/object&gt;&lt;object type=&quot;3&quot; unique_id=&quot;10023&quot;&gt;&lt;property id=&quot;20148&quot; value=&quot;5&quot;/&gt;&lt;property id=&quot;20300&quot; value=&quot;Slide 20 - &amp;quot;Medical Subject Headings (MeSH)&amp;quot;&quot;/&gt;&lt;property id=&quot;20307&quot; value=&quot;287&quot;/&gt;&lt;/object&gt;&lt;object type=&quot;3&quot; unique_id=&quot;10024&quot;&gt;&lt;property id=&quot;20148&quot; value=&quot;5&quot;/&gt;&lt;property id=&quot;20300&quot; value=&quot;Slide 21 - &amp;quot;MeSH Example&amp;quot;&quot;/&gt;&lt;property id=&quot;20307&quot; value=&quot;286&quot;/&gt;&lt;/object&gt;&lt;object type=&quot;3&quot; unique_id=&quot;10025&quot;&gt;&lt;property id=&quot;20148&quot; value=&quot;5&quot;/&gt;&lt;property id=&quot;20300&quot; value=&quot;Slide 22 - &amp;quot;Unified Medical Language System&amp;quot;&quot;/&gt;&lt;property id=&quot;20307&quot; value=&quot;285&quot;/&gt;&lt;/object&gt;&lt;object type=&quot;3&quot; unique_id=&quot;10026&quot;&gt;&lt;property id=&quot;20148&quot; value=&quot;5&quot;/&gt;&lt;property id=&quot;20300&quot; value=&quot;Slide 23 - &amp;quot;UMLS Structure&amp;quot;&quot;/&gt;&lt;property id=&quot;20307&quot; value=&quot;284&quot;/&gt;&lt;/object&gt;&lt;object type=&quot;3&quot; unique_id=&quot;10027&quot;&gt;&lt;property id=&quot;20148&quot; value=&quot;5&quot;/&gt;&lt;property id=&quot;20300&quot; value=&quot;Slide 24 - &amp;quot;Choice of terminologies&amp;quot;&quot;/&gt;&lt;property id=&quot;20307&quot; value=&quot;281&quot;/&gt;&lt;/object&gt;&lt;object type=&quot;3&quot; unique_id=&quot;10028&quot;&gt;&lt;property id=&quot;20148&quot; value=&quot;5&quot;/&gt;&lt;property id=&quot;20300&quot; value=&quot;Slide 25 - &amp;quot;Current Situation&amp;quot;&quot;/&gt;&lt;property id=&quot;20307&quot; value=&quot;279&quot;/&gt;&lt;/object&gt;&lt;object type=&quot;3&quot; unique_id=&quot;10029&quot;&gt;&lt;property id=&quot;20148&quot; value=&quot;5&quot;/&gt;&lt;property id=&quot;20300&quot; value=&quot;Slide 26 - &amp;quot;Basic Health Data Standards&amp;#x0D;&amp;#x0A;Summary – Lecture c&amp;quot;&quot;/&gt;&lt;property id=&quot;20307&quot; value=&quot;264&quot;/&gt;&lt;/object&gt;&lt;object type=&quot;3&quot; unique_id=&quot;10030&quot;&gt;&lt;property id=&quot;20148&quot; value=&quot;5&quot;/&gt;&lt;property id=&quot;20300&quot; value=&quot;Slide 28 - &amp;quot;Basic Health Data Standards&amp;#x0D;&amp;#x0A;References – Lecture c&amp;quot;&quot;/&gt;&lt;property id=&quot;20307&quot; value=&quot;267&quot;/&gt;&lt;/object&gt;&lt;object type=&quot;3&quot; unique_id=&quot;10031&quot;&gt;&lt;property id=&quot;20148&quot; value=&quot;5&quot;/&gt;&lt;property id=&quot;20300&quot; value=&quot;Slide 27 - &amp;quot;Basic Health Data Standards&amp;#x0D;&amp;#x0A;Summary – Lecture c&amp;quot;&quot;/&gt;&lt;property id=&quot;20307&quot; value=&quot;295&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_2016">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NC_2016" id="{61D590DA-E310-4FCB-9A21-BF35F14D89BA}" vid="{7DBC0D29-A5EF-456E-9403-E33AF68492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ONC_2016</Template>
  <TotalTime>1107</TotalTime>
  <Words>4480</Words>
  <Application>Microsoft Office PowerPoint</Application>
  <PresentationFormat>On-screen Show (4:3)</PresentationFormat>
  <Paragraphs>534</Paragraphs>
  <Slides>29</Slides>
  <Notes>29</Notes>
  <HiddenSlides>0</HiddenSlides>
  <MMClips>0</MMClips>
  <ScaleCrop>false</ScaleCrop>
  <HeadingPairs>
    <vt:vector baseType="variant" size="4">
      <vt:variant>
        <vt:lpstr>Theme</vt:lpstr>
      </vt:variant>
      <vt:variant>
        <vt:i4>1</vt:i4>
      </vt:variant>
      <vt:variant>
        <vt:lpstr>Slide Titles</vt:lpstr>
      </vt:variant>
      <vt:variant>
        <vt:i4>29</vt:i4>
      </vt:variant>
    </vt:vector>
  </HeadingPairs>
  <TitlesOfParts>
    <vt:vector baseType="lpstr" size="30">
      <vt:lpstr>ONC_2016</vt:lpstr>
      <vt:lpstr>Networking and Health Information Exchange</vt:lpstr>
      <vt:lpstr>Basic Health Data Standards Learning Objectives</vt:lpstr>
      <vt:lpstr>Basic Health Data Standards Learning Objectives (2)</vt:lpstr>
      <vt:lpstr>Basic Health Data Standards Learning Objectives (3) </vt:lpstr>
      <vt:lpstr>Common Controlled Vocabularies</vt:lpstr>
      <vt:lpstr>Evolution of SNOMED</vt:lpstr>
      <vt:lpstr>SNOMED-CT</vt:lpstr>
      <vt:lpstr>SNOMED-CT Components</vt:lpstr>
      <vt:lpstr>Example</vt:lpstr>
      <vt:lpstr>Semantic Representation in SNOMED-CT</vt:lpstr>
      <vt:lpstr>SNOMED Axes</vt:lpstr>
      <vt:lpstr>Terminology Model</vt:lpstr>
      <vt:lpstr>MEDCIN</vt:lpstr>
      <vt:lpstr>International Classification for Primary Care (ICPC)</vt:lpstr>
      <vt:lpstr>Medical Dictionary for Regulatory Activities (MedDRA)</vt:lpstr>
      <vt:lpstr>MedDRA codes</vt:lpstr>
      <vt:lpstr>Nursing Terminologies</vt:lpstr>
      <vt:lpstr>Coding Nursing Concepts</vt:lpstr>
      <vt:lpstr>Nursing Terminologies Chart</vt:lpstr>
      <vt:lpstr>Medical Subject Headings (MeSH)</vt:lpstr>
      <vt:lpstr>MeSH Example</vt:lpstr>
      <vt:lpstr>Unified Medical Language System</vt:lpstr>
      <vt:lpstr>UMLS Structure</vt:lpstr>
      <vt:lpstr>Choice of Terminologies</vt:lpstr>
      <vt:lpstr>Current Situation</vt:lpstr>
      <vt:lpstr>Basic Health Data Standards Summary – Lecture c</vt:lpstr>
      <vt:lpstr>Basic Health Data Standards Summary – Lecture c (1)</vt:lpstr>
      <vt:lpstr>Basic Health Data Standards References – Lecture c (2)</vt:lpstr>
      <vt:lpstr>Basic Health Data Standards Lecture c (3)</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cp:category>HIT Workforce Curriculum</cp:category>
  <dcterms:created xsi:type="dcterms:W3CDTF">2011-11-23T12:31:14Z</dcterms:created>
  <dc:creator>U.S. Department of Health and Human Services, The Office of the National Coordinator for Health Information Technology</dc:creator>
  <cp:keywords>Health IT, Health IT Curriculum, Computer Science</cp:keywords>
  <cp:lastModifiedBy>The Department of Health and Human Services</cp:lastModifiedBy>
  <cp:lastPrinted>2012-01-04T15:23:13Z</cp:lastPrinted>
  <dcterms:modified xsi:type="dcterms:W3CDTF">2017-07-12T22:07:01Z</dcterms:modified>
  <cp:revision>15</cp:revision>
  <dc:subject>Networking and Health Information Exchange</dc:subject>
  <dc:title>Lecture c, Component 9, Unit 4</dc:title>
</cp:coreProperties>
</file>

<file path=docProps/custom.xml><?xml version="1.0" encoding="utf-8"?>
<Properties xmlns="http://schemas.openxmlformats.org/officeDocument/2006/custom-properties" xmlns:vt="http://schemas.openxmlformats.org/officeDocument/2006/docPropsVTypes">
  <property pid="2" fmtid="{D5CDD505-2E9C-101B-9397-08002B2CF9AE}" name="Language">
    <vt:lpwstr>English</vt:lpwstr>
  </property>
</Properties>
</file>