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tags/tag2.xml" ContentType="application/vnd.openxmlformats-officedocument.presentationml.tags+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819" r:id="rId1"/>
  </p:sldMasterIdLst>
  <p:notesMasterIdLst>
    <p:notesMasterId r:id="rId32"/>
  </p:notesMasterIdLst>
  <p:handoutMasterIdLst>
    <p:handoutMasterId r:id="rId33"/>
  </p:handoutMasterIdLst>
  <p:sldIdLst>
    <p:sldId id="299" r:id="rId2"/>
    <p:sldId id="301" r:id="rId3"/>
    <p:sldId id="302" r:id="rId4"/>
    <p:sldId id="303"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98" r:id="rId19"/>
    <p:sldId id="286" r:id="rId20"/>
    <p:sldId id="287" r:id="rId21"/>
    <p:sldId id="288" r:id="rId22"/>
    <p:sldId id="289" r:id="rId23"/>
    <p:sldId id="290" r:id="rId24"/>
    <p:sldId id="291" r:id="rId25"/>
    <p:sldId id="292" r:id="rId26"/>
    <p:sldId id="293" r:id="rId27"/>
    <p:sldId id="294" r:id="rId28"/>
    <p:sldId id="264" r:id="rId29"/>
    <p:sldId id="267" r:id="rId30"/>
    <p:sldId id="300" r:id="rId31"/>
  </p:sldIdLst>
  <p:sldSz cx="9144000" cy="6858000" type="screen4x3"/>
  <p:notesSz cx="7010400" cy="9296400"/>
  <p:custDataLst>
    <p:tags r:id="rId3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853" autoAdjust="0"/>
    <p:restoredTop sz="97183" autoAdjust="0"/>
  </p:normalViewPr>
  <p:slideViewPr>
    <p:cSldViewPr>
      <p:cViewPr varScale="1">
        <p:scale>
          <a:sx n="76" d="100"/>
          <a:sy n="76" d="100"/>
        </p:scale>
        <p:origin x="-86" y="-341"/>
      </p:cViewPr>
      <p:guideLst>
        <p:guide orient="horz" pos="2160"/>
        <p:guide pos="2880"/>
      </p:guideLst>
    </p:cSldViewPr>
  </p:slideViewPr>
  <p:outlineViewPr>
    <p:cViewPr>
      <p:scale>
        <a:sx n="33" d="100"/>
        <a:sy n="33" d="100"/>
      </p:scale>
      <p:origin x="60" y="2388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6888" cy="465138"/>
          </a:xfrm>
          <a:prstGeom prst="rect">
            <a:avLst/>
          </a:prstGeom>
        </p:spPr>
        <p:txBody>
          <a:bodyPr vert="horz" lIns="92830" tIns="46415" rIns="92830" bIns="46415"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971925" y="0"/>
            <a:ext cx="3036888" cy="465138"/>
          </a:xfrm>
          <a:prstGeom prst="rect">
            <a:avLst/>
          </a:prstGeom>
        </p:spPr>
        <p:txBody>
          <a:bodyPr vert="horz" lIns="92830" tIns="46415" rIns="92830" bIns="46415" rtlCol="0"/>
          <a:lstStyle>
            <a:lvl1pPr algn="r" fontAlgn="auto">
              <a:spcBef>
                <a:spcPts val="0"/>
              </a:spcBef>
              <a:spcAft>
                <a:spcPts val="0"/>
              </a:spcAft>
              <a:defRPr sz="1000">
                <a:latin typeface="Arial" pitchFamily="34" charset="0"/>
                <a:cs typeface="Arial" pitchFamily="34" charset="0"/>
              </a:defRPr>
            </a:lvl1pPr>
          </a:lstStyle>
          <a:p>
            <a:pPr>
              <a:defRPr/>
            </a:pPr>
            <a:fld id="{8F903308-8711-4DA9-A461-9664CB1B6F28}" type="datetimeFigureOut">
              <a:rPr lang="en-US"/>
              <a:pPr>
                <a:defRPr/>
              </a:pPr>
              <a:t>7/12/2017</a:t>
            </a:fld>
            <a:endParaRPr lang="en-US" dirty="0"/>
          </a:p>
        </p:txBody>
      </p:sp>
      <p:sp>
        <p:nvSpPr>
          <p:cNvPr id="4" name="Footer Placeholder 3"/>
          <p:cNvSpPr>
            <a:spLocks noGrp="1"/>
          </p:cNvSpPr>
          <p:nvPr>
            <p:ph type="ftr" sz="quarter" idx="2"/>
          </p:nvPr>
        </p:nvSpPr>
        <p:spPr>
          <a:xfrm>
            <a:off x="0" y="8829675"/>
            <a:ext cx="3036888" cy="465138"/>
          </a:xfrm>
          <a:prstGeom prst="rect">
            <a:avLst/>
          </a:prstGeom>
        </p:spPr>
        <p:txBody>
          <a:bodyPr vert="horz" lIns="92830" tIns="46415" rIns="92830" bIns="46415"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3971925" y="8829675"/>
            <a:ext cx="3036888" cy="465138"/>
          </a:xfrm>
          <a:prstGeom prst="rect">
            <a:avLst/>
          </a:prstGeom>
        </p:spPr>
        <p:txBody>
          <a:bodyPr vert="horz" wrap="square" lIns="92830" tIns="46415" rIns="92830" bIns="46415" numCol="1" anchor="b" anchorCtr="0" compatLnSpc="1">
            <a:prstTxWarp prst="textNoShape">
              <a:avLst/>
            </a:prstTxWarp>
          </a:bodyPr>
          <a:lstStyle>
            <a:lvl1pPr algn="r">
              <a:defRPr sz="1000">
                <a:cs typeface="Arial" panose="020B0604020202020204" pitchFamily="34" charset="0"/>
              </a:defRPr>
            </a:lvl1pPr>
          </a:lstStyle>
          <a:p>
            <a:fld id="{85C75E21-D865-445C-A5E1-BEDE1E392CF0}" type="slidenum">
              <a:rPr lang="en-US" altLang="en-US"/>
              <a:pPr/>
              <a:t>‹#›</a:t>
            </a:fld>
            <a:endParaRPr lang="en-US" altLang="en-US"/>
          </a:p>
        </p:txBody>
      </p:sp>
    </p:spTree>
    <p:extLst>
      <p:ext uri="{BB962C8B-B14F-4D97-AF65-F5344CB8AC3E}">
        <p14:creationId xmlns:p14="http://schemas.microsoft.com/office/powerpoint/2010/main" val="146588069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6888" cy="465138"/>
          </a:xfrm>
          <a:prstGeom prst="rect">
            <a:avLst/>
          </a:prstGeom>
        </p:spPr>
        <p:txBody>
          <a:bodyPr vert="horz" lIns="92830" tIns="46415" rIns="92830" bIns="46415"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971925" y="0"/>
            <a:ext cx="3036888" cy="465138"/>
          </a:xfrm>
          <a:prstGeom prst="rect">
            <a:avLst/>
          </a:prstGeom>
        </p:spPr>
        <p:txBody>
          <a:bodyPr vert="horz" lIns="92830" tIns="46415" rIns="92830" bIns="46415" rtlCol="0"/>
          <a:lstStyle>
            <a:lvl1pPr algn="r" fontAlgn="auto">
              <a:spcBef>
                <a:spcPts val="0"/>
              </a:spcBef>
              <a:spcAft>
                <a:spcPts val="0"/>
              </a:spcAft>
              <a:defRPr sz="1000">
                <a:latin typeface="Arial" pitchFamily="34" charset="0"/>
                <a:cs typeface="Arial" pitchFamily="34" charset="0"/>
              </a:defRPr>
            </a:lvl1pPr>
          </a:lstStyle>
          <a:p>
            <a:pPr>
              <a:defRPr/>
            </a:pPr>
            <a:fld id="{A590C114-56F8-4995-8B1F-85AC7364BD0C}" type="datetimeFigureOut">
              <a:rPr lang="en-US"/>
              <a:pPr>
                <a:defRPr/>
              </a:pPr>
              <a:t>7/12/2017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2830" tIns="46415" rIns="92830" bIns="46415"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829675"/>
            <a:ext cx="3036888" cy="465138"/>
          </a:xfrm>
          <a:prstGeom prst="rect">
            <a:avLst/>
          </a:prstGeom>
        </p:spPr>
        <p:txBody>
          <a:bodyPr vert="horz" lIns="92830" tIns="46415" rIns="92830" bIns="46415"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971925" y="8829675"/>
            <a:ext cx="3036888" cy="465138"/>
          </a:xfrm>
          <a:prstGeom prst="rect">
            <a:avLst/>
          </a:prstGeom>
        </p:spPr>
        <p:txBody>
          <a:bodyPr vert="horz" wrap="square" lIns="92830" tIns="46415" rIns="92830" bIns="46415" numCol="1" anchor="b" anchorCtr="0" compatLnSpc="1">
            <a:prstTxWarp prst="textNoShape">
              <a:avLst/>
            </a:prstTxWarp>
          </a:bodyPr>
          <a:lstStyle>
            <a:lvl1pPr algn="r">
              <a:defRPr sz="1000">
                <a:cs typeface="Arial" panose="020B0604020202020204" pitchFamily="34" charset="0"/>
              </a:defRPr>
            </a:lvl1pPr>
          </a:lstStyle>
          <a:p>
            <a:fld id="{6459129C-DBA4-4660-8BAE-0B13C7FB7E73}" type="slidenum">
              <a:rPr lang="en-US" altLang="en-US"/>
              <a:pPr/>
              <a:t>‹#›</a:t>
            </a:fld>
            <a:endParaRPr lang="en-US" altLang="en-US"/>
          </a:p>
        </p:txBody>
      </p:sp>
    </p:spTree>
    <p:extLst>
      <p:ext uri="{BB962C8B-B14F-4D97-AF65-F5344CB8AC3E}">
        <p14:creationId xmlns:p14="http://schemas.microsoft.com/office/powerpoint/2010/main" val="1027585317"/>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Welcome to Networking and Health Information Exchange, Basic Health Data Standards. This is Lecture b.  </a:t>
            </a: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This component, Networking and Health Information Exchange, addresses what is required to accomplish networking across and among disparate organizations who have heterogeneous systems.  As one might imagine, this topic covers a lot of territory fraught with new topics and a lot of acronyms.  Our apologies, but that’s what it is.  We suggest you keep your glossary beside you as you study this material.</a:t>
            </a: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Unit 4 covers Basic Health Data Standards and consists of six lectures. Over these 6 lectures, we will identify the set of standards necessary to establish semantic interoperability. </a:t>
            </a: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In lecture b we begin a discussion on the more popular set of terminologies in use today. </a:t>
            </a:r>
            <a:endParaRPr lang="en-US" sz="1000" kern="1200" dirty="0">
              <a:solidFill>
                <a:schemeClr val="tx1"/>
              </a:solidFill>
              <a:effectLst/>
              <a:latin typeface="Arial" pitchFamily="34" charset="0"/>
              <a:ea typeface="+mn-ea"/>
              <a:cs typeface="Arial" pitchFamily="34" charset="0"/>
            </a:endParaRPr>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F008EF-26C4-48E4-AC1E-9952C0EA9AD2}" type="slidenum">
              <a:rPr lang="en-US" altLang="en-US"/>
              <a:pPr eaLnBrk="1" hangingPunct="1"/>
              <a:t>1</a:t>
            </a:fld>
            <a:endParaRPr lang="en-US" altLang="en-US"/>
          </a:p>
        </p:txBody>
      </p:sp>
    </p:spTree>
    <p:extLst>
      <p:ext uri="{BB962C8B-B14F-4D97-AF65-F5344CB8AC3E}">
        <p14:creationId xmlns:p14="http://schemas.microsoft.com/office/powerpoint/2010/main" val="1678628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 Diagnostic and Statistical Manual of Mental Disorders (DSM-IV) codes are similar in structure to ICD.  It was created by the psychiatric community because ICD did not provide the level of specificity and completeness that the psychiatric community felt it needed. It is a reasonably stable vocabulary.  It is more a list of words than it is knowledge based.  It was not created for use in database infrastructures and does not have the richness of hierarchal linkages.</a:t>
            </a:r>
          </a:p>
          <a:p>
            <a:endParaRPr lang="en-US" altLang="en-US"/>
          </a:p>
          <a:p>
            <a:r>
              <a:rPr lang="en-US" altLang="en-US"/>
              <a:t>The DSM–IV is published by American Psychiatric Association, and it is not free for use.</a:t>
            </a:r>
          </a:p>
          <a:p>
            <a:endParaRPr lang="en-US" altLang="en-US"/>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396051-C6D4-417B-A2FD-B3CC0304FBCC}" type="slidenum">
              <a:rPr lang="en-US" altLang="en-US"/>
              <a:pPr eaLnBrk="1" hangingPunct="1"/>
              <a:t>10</a:t>
            </a:fld>
            <a:endParaRPr lang="en-US" altLang="en-US"/>
          </a:p>
        </p:txBody>
      </p:sp>
    </p:spTree>
    <p:extLst>
      <p:ext uri="{BB962C8B-B14F-4D97-AF65-F5344CB8AC3E}">
        <p14:creationId xmlns:p14="http://schemas.microsoft.com/office/powerpoint/2010/main" val="689839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Current Procedural Terminology (CPT) was developed by the American Medical Association. CPT codes are required by CMS.  The licensing fee can range from hundreds of dollars to thousands of dollars, depending on the size of the institution.  CPT codes are redundant with other coding systems, but are an important source of revenue to the AMA, and continue to be required.  CPT codes are used to define, for purposes of billing, the nature of the visit – initial, routine, complicated – and the extent of activity by the provider.</a:t>
            </a:r>
          </a:p>
          <a:p>
            <a:r>
              <a:rPr lang="en-US" altLang="en-US" b="1"/>
              <a:t> </a:t>
            </a:r>
            <a:endParaRPr lang="en-US" altLang="en-US"/>
          </a:p>
          <a:p>
            <a:endParaRPr lang="en-US" altLang="en-US"/>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1191943-2174-47A1-B3E9-AD3FDD1F47D0}" type="slidenum">
              <a:rPr lang="en-US" altLang="en-US"/>
              <a:pPr eaLnBrk="1" hangingPunct="1"/>
              <a:t>11</a:t>
            </a:fld>
            <a:endParaRPr lang="en-US" altLang="en-US"/>
          </a:p>
        </p:txBody>
      </p:sp>
    </p:spTree>
    <p:extLst>
      <p:ext uri="{BB962C8B-B14F-4D97-AF65-F5344CB8AC3E}">
        <p14:creationId xmlns:p14="http://schemas.microsoft.com/office/powerpoint/2010/main" val="1669945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a:t>Here are some examples of CPT codes. </a:t>
            </a:r>
          </a:p>
          <a:p>
            <a:pPr>
              <a:spcBef>
                <a:spcPts val="0"/>
              </a:spcBef>
              <a:defRPr/>
            </a:pPr>
            <a:endParaRPr lang="en-US" dirty="0"/>
          </a:p>
          <a:p>
            <a:pPr marL="1332819" indent="-1095908">
              <a:spcAft>
                <a:spcPts val="1827"/>
              </a:spcAft>
              <a:defRPr/>
            </a:pPr>
            <a:r>
              <a:rPr lang="en-US" dirty="0"/>
              <a:t>76090:	Unilateral mammography</a:t>
            </a:r>
          </a:p>
          <a:p>
            <a:pPr marL="1332819" indent="-1095908">
              <a:spcAft>
                <a:spcPts val="1827"/>
              </a:spcAft>
              <a:defRPr/>
            </a:pPr>
            <a:r>
              <a:rPr lang="en-US" dirty="0"/>
              <a:t>76091: 	Bilateral mammography</a:t>
            </a:r>
          </a:p>
          <a:p>
            <a:pPr marL="1332819" indent="-1095908">
              <a:spcAft>
                <a:spcPts val="1827"/>
              </a:spcAft>
              <a:defRPr/>
            </a:pPr>
            <a:r>
              <a:rPr lang="en-US" dirty="0"/>
              <a:t>76092: 	Screening mammography, bilateral (two view film study of each breast)</a:t>
            </a:r>
          </a:p>
          <a:p>
            <a:pPr marL="1332819" indent="-1095908">
              <a:spcAft>
                <a:spcPts val="1827"/>
              </a:spcAft>
              <a:defRPr/>
            </a:pPr>
            <a:r>
              <a:rPr lang="en-US" dirty="0"/>
              <a:t>76096: 	Mammographic guidance for needle placement, breast (e.g., for wire localization or for injection), each lesion, radiological supervision and interpretation</a:t>
            </a:r>
          </a:p>
          <a:p>
            <a:pPr marL="1332819" indent="-1095908">
              <a:spcAft>
                <a:spcPts val="1827"/>
              </a:spcAft>
              <a:defRPr/>
            </a:pPr>
            <a:r>
              <a:rPr lang="en-US" dirty="0"/>
              <a:t>76645: 	Ultrasound, breast(s) (unilateral or bilateral), B-scan and/or real time with image documentation</a:t>
            </a:r>
          </a:p>
          <a:p>
            <a:pPr>
              <a:spcBef>
                <a:spcPts val="0"/>
              </a:spcBef>
              <a:defRPr/>
            </a:pPr>
            <a:endParaRPr lang="en-US" dirty="0"/>
          </a:p>
          <a:p>
            <a:pPr>
              <a:spcBef>
                <a:spcPts val="0"/>
              </a:spcBef>
              <a:defRPr/>
            </a:pPr>
            <a:r>
              <a:rPr lang="en-US" dirty="0"/>
              <a:t>Note how specific some of the codes are.  These codes have much significance related to billing.  The reimbursement may differ greatly, depending on the code used. A method to determine how providers should be paid related to effort is based on the CPT codes.  That process, called the Relative Value Scale (RVS) assigns a relative value which is adjusted by geographic region. The scale is based on physician work, practice expense, and malpractice expense.  It does not include outcome, quality of service, severity or demand – hence a criticism.</a:t>
            </a:r>
          </a:p>
          <a:p>
            <a:pPr>
              <a:spcBef>
                <a:spcPts val="0"/>
              </a:spcBef>
              <a:defRPr/>
            </a:pPr>
            <a:endParaRPr lang="en-US" dirty="0"/>
          </a:p>
          <a:p>
            <a:pPr>
              <a:defRPr/>
            </a:pPr>
            <a:endParaRPr lang="en-US" dirty="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B5E5B2-7516-458E-991C-D497C4EF5A96}" type="slidenum">
              <a:rPr lang="en-US" altLang="en-US"/>
              <a:pPr eaLnBrk="1" hangingPunct="1"/>
              <a:t>12</a:t>
            </a:fld>
            <a:endParaRPr lang="en-US" altLang="en-US"/>
          </a:p>
        </p:txBody>
      </p:sp>
    </p:spTree>
    <p:extLst>
      <p:ext uri="{BB962C8B-B14F-4D97-AF65-F5344CB8AC3E}">
        <p14:creationId xmlns:p14="http://schemas.microsoft.com/office/powerpoint/2010/main" val="33720800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Diagnosis Related Groups (DRG) Codes are used to group hospital cases into approximately 500 diagnosis-related groups. Each group includes diagnoses, procedures and other factors (age, severity, complications, co-morbidities). These codes are grouped based on the expectation that a group of items would use similar hospital resources.</a:t>
            </a:r>
          </a:p>
          <a:p>
            <a:endParaRPr lang="en-US" altLang="en-US"/>
          </a:p>
          <a:p>
            <a:r>
              <a:rPr lang="en-US" altLang="en-US"/>
              <a:t>DRGs have been adopted by most payers and have been used in other countries.</a:t>
            </a:r>
          </a:p>
          <a:p>
            <a:endParaRPr lang="en-US" altLang="en-US"/>
          </a:p>
          <a:p>
            <a:endParaRPr lang="en-US" altLang="en-US"/>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D0C9DA7-E197-44B2-925A-706ECA02969A}" type="slidenum">
              <a:rPr lang="en-US" altLang="en-US"/>
              <a:pPr eaLnBrk="1" hangingPunct="1"/>
              <a:t>13</a:t>
            </a:fld>
            <a:endParaRPr lang="en-US" altLang="en-US"/>
          </a:p>
        </p:txBody>
      </p:sp>
    </p:spTree>
    <p:extLst>
      <p:ext uri="{BB962C8B-B14F-4D97-AF65-F5344CB8AC3E}">
        <p14:creationId xmlns:p14="http://schemas.microsoft.com/office/powerpoint/2010/main" val="11351089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 slide shows examples of DRG coding. The patterns for reimbursement can be clearly seen.  Coding skill and interpretation of DRG codes can also play a big factor in reimbursement.  Again, this set does not work for clinical documentation; it is for billing only.  These codes show the grouping of diagnoses, procedures, and other factors noted in the previous slide.</a:t>
            </a:r>
          </a:p>
          <a:p>
            <a:endParaRPr lang="en-US" altLang="en-US"/>
          </a:p>
          <a:p>
            <a:endParaRPr lang="en-US" altLang="en-US"/>
          </a:p>
          <a:p>
            <a:endParaRPr lang="en-US" altLang="en-US"/>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DD43B5-C213-44B6-BDA7-C8CEFBA8D91D}" type="slidenum">
              <a:rPr lang="en-US" altLang="en-US"/>
              <a:pPr eaLnBrk="1" hangingPunct="1"/>
              <a:t>14</a:t>
            </a:fld>
            <a:endParaRPr lang="en-US" altLang="en-US"/>
          </a:p>
        </p:txBody>
      </p:sp>
    </p:spTree>
    <p:extLst>
      <p:ext uri="{BB962C8B-B14F-4D97-AF65-F5344CB8AC3E}">
        <p14:creationId xmlns:p14="http://schemas.microsoft.com/office/powerpoint/2010/main" val="29445890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NDC codes are used by the FDA. It is a list of all drugs manufactured for commercial distribution.  An NDC code is a ten-digit, three-segment number which serves as a product identifier for human drugs and is also for reimbursement.  It identifies the labeler, product, and trade package size. Codes may be reused and are limited in representation of drugs.  The code for Aspirin with Codeine is 54868-0385.  Note the listing includes dosage form, routes of administration, active ingredients, strength and units.  NDC codes are used for reimbursement.</a:t>
            </a:r>
          </a:p>
          <a:p>
            <a:endParaRPr lang="en-US" altLang="en-US"/>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1219B94-ADD4-42E9-B90A-F10A2E3297A4}" type="slidenum">
              <a:rPr lang="en-US" altLang="en-US"/>
              <a:pPr eaLnBrk="1" hangingPunct="1"/>
              <a:t>15</a:t>
            </a:fld>
            <a:endParaRPr lang="en-US" altLang="en-US"/>
          </a:p>
        </p:txBody>
      </p:sp>
    </p:spTree>
    <p:extLst>
      <p:ext uri="{BB962C8B-B14F-4D97-AF65-F5344CB8AC3E}">
        <p14:creationId xmlns:p14="http://schemas.microsoft.com/office/powerpoint/2010/main" val="32918638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“RxNorm provides normalized names for clinical drugs and links its names to many of the drug vocabularies commonly used in pharmacy management and drug interaction software, including those of First Databank, Micromedex, MediSpan, Gold Standard Alchemy, and Multum. By providing links between these vocabularies, RxNorm can mediate messages between systems not using the same software and vocabulary.</a:t>
            </a:r>
          </a:p>
          <a:p>
            <a:endParaRPr lang="en-US" altLang="en-US"/>
          </a:p>
          <a:p>
            <a:r>
              <a:rPr lang="en-US" altLang="en-US"/>
              <a:t>RxNorm now includes the National Drug File - Reference Terminology (NDF-RT) from the Veterans Health Administration. NDF-RT is a terminology used to code clinical drug properties, including mechanism of action, physiologic effect, and therapeutic category.”</a:t>
            </a:r>
          </a:p>
          <a:p>
            <a:endParaRPr lang="en-US" altLang="en-US"/>
          </a:p>
          <a:p>
            <a:r>
              <a:rPr lang="en-US" altLang="en-US"/>
              <a:t>RxNorm is produced by the NLM and is included in the Unified Medical Language System.</a:t>
            </a:r>
          </a:p>
          <a:p>
            <a:endParaRPr lang="en-US" altLang="en-US"/>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7861014-239C-49A6-8F75-6851D969B69B}" type="slidenum">
              <a:rPr lang="en-US" altLang="en-US"/>
              <a:pPr eaLnBrk="1" hangingPunct="1"/>
              <a:t>16</a:t>
            </a:fld>
            <a:endParaRPr lang="en-US" altLang="en-US"/>
          </a:p>
        </p:txBody>
      </p:sp>
    </p:spTree>
    <p:extLst>
      <p:ext uri="{BB962C8B-B14F-4D97-AF65-F5344CB8AC3E}">
        <p14:creationId xmlns:p14="http://schemas.microsoft.com/office/powerpoint/2010/main" val="28429166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This slide illustrates the components and relationships that make up RxNorm. It is likely that RxNorm will become the preferred coding scheme for drugs in the U.S.  It includes ingredients, composition, form, dosages, packaging, generic name, and brand name.  </a:t>
            </a:r>
          </a:p>
          <a:p>
            <a:endParaRPr lang="en-US" altLang="en-US"/>
          </a:p>
          <a:p>
            <a:r>
              <a:rPr lang="en-US" altLang="en-US"/>
              <a:t>For example, C0350474 is Diazepam 5 MG Oral Capsule has ingredient C0699187 (Valium) and consists of C0992254 – Diazepam 5 MG.  It has dose-form C0991533, Oral Capsule. It is a C1256450 Valium Oral Capsule that has the trade name of C1249939 – Diazepam Oral Capsule.</a:t>
            </a:r>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9133B0-011A-4792-98EA-9E4BB903240E}" type="slidenum">
              <a:rPr lang="en-US" altLang="en-US"/>
              <a:pPr eaLnBrk="1" hangingPunct="1"/>
              <a:t>17</a:t>
            </a:fld>
            <a:endParaRPr lang="en-US" altLang="en-US"/>
          </a:p>
        </p:txBody>
      </p:sp>
    </p:spTree>
    <p:extLst>
      <p:ext uri="{BB962C8B-B14F-4D97-AF65-F5344CB8AC3E}">
        <p14:creationId xmlns:p14="http://schemas.microsoft.com/office/powerpoint/2010/main" val="19359203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 Department of Veterans Affairs Veterans Health Administration began the creation of an Enterprise Reference Terminology that has evolved into a most valuable natural resource.  This resource – named the VA National Drug File – Reference Terminology is a reference terminology for medications and uses a formal description logic ontological representation of medications. The NDF-RT is a concept model that is organized into hierarchies of concepts that provides useful groupings of drugs into various attributes.</a:t>
            </a:r>
          </a:p>
          <a:p>
            <a:endParaRPr lang="en-US" altLang="en-US"/>
          </a:p>
          <a:p>
            <a:r>
              <a:rPr lang="en-US" altLang="en-US"/>
              <a:t>Generic ingredients or combinations of ingredients are described in terms of active ingredients, mechanisms of action, physiologic effects, and therapeutics (indications and contraindications).  Orderable drug products (clinical drug)  are built on the generic descriptions detailed in the NDF. The NDF-RT works with the Structured product labeling standard to provide for unambiguous management of a patient’s medication profile.</a:t>
            </a:r>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9ABCBFA-F50D-4A8C-A988-49751E8E24B6}" type="slidenum">
              <a:rPr lang="en-US" altLang="en-US"/>
              <a:pPr eaLnBrk="1" hangingPunct="1"/>
              <a:t>18</a:t>
            </a:fld>
            <a:endParaRPr lang="en-US" altLang="en-US"/>
          </a:p>
        </p:txBody>
      </p:sp>
    </p:spTree>
    <p:extLst>
      <p:ext uri="{BB962C8B-B14F-4D97-AF65-F5344CB8AC3E}">
        <p14:creationId xmlns:p14="http://schemas.microsoft.com/office/powerpoint/2010/main" val="2677711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Structured Product Labeling (SPL) is the data contained on the small print sheets in the packing of a medication.  SPL defines the content of prescription drug labeling in XML format. SPL has this data as structured data that can be read and used by a computer.  This feature is important for ePrescribing systems and for clinical decision support systems.</a:t>
            </a:r>
          </a:p>
          <a:p>
            <a:endParaRPr lang="en-US" altLang="en-US"/>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BD88B84-C7BF-4D46-A1DD-24BDA51BE78A}" type="slidenum">
              <a:rPr lang="en-US" altLang="en-US"/>
              <a:pPr eaLnBrk="1" hangingPunct="1"/>
              <a:t>19</a:t>
            </a:fld>
            <a:endParaRPr lang="en-US" altLang="en-US"/>
          </a:p>
        </p:txBody>
      </p:sp>
    </p:spTree>
    <p:extLst>
      <p:ext uri="{BB962C8B-B14F-4D97-AF65-F5344CB8AC3E}">
        <p14:creationId xmlns:p14="http://schemas.microsoft.com/office/powerpoint/2010/main" val="1912961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t>The Objectives for this unit, </a:t>
            </a:r>
            <a:r>
              <a:rPr lang="en-US" b="1" dirty="0" smtClean="0"/>
              <a:t>Basic Health Data Standards,</a:t>
            </a:r>
            <a:r>
              <a:rPr lang="en-US" dirty="0" smtClean="0"/>
              <a:t> are to:</a:t>
            </a:r>
          </a:p>
          <a:p>
            <a:pPr eaLnBrk="1" hangingPunct="1">
              <a:spcBef>
                <a:spcPct val="0"/>
              </a:spcBef>
              <a:defRPr/>
            </a:pPr>
            <a:endParaRPr lang="en-US" dirty="0" smtClean="0"/>
          </a:p>
          <a:p>
            <a:pPr marL="174034" indent="-174034">
              <a:buFont typeface="Arial" pitchFamily="34" charset="0"/>
              <a:buChar char="•"/>
              <a:defRPr/>
            </a:pPr>
            <a:r>
              <a:rPr lang="en-US" dirty="0" smtClean="0"/>
              <a:t>Understand why it is necessary to use a common set of data elements with common names to be able to exchange and understand data from other places, </a:t>
            </a:r>
          </a:p>
          <a:p>
            <a:pPr marL="174034" indent="-174034">
              <a:buFont typeface="Arial" pitchFamily="34" charset="0"/>
              <a:buChar char="•"/>
              <a:defRPr/>
            </a:pPr>
            <a:r>
              <a:rPr lang="en-US" dirty="0" smtClean="0"/>
              <a:t>Understand what is meant by semantic interoperability, </a:t>
            </a:r>
          </a:p>
          <a:p>
            <a:pPr marL="174034" indent="-174034">
              <a:buFont typeface="Arial" pitchFamily="34" charset="0"/>
              <a:buChar char="•"/>
              <a:defRPr/>
            </a:pPr>
            <a:r>
              <a:rPr lang="en-US" dirty="0" smtClean="0"/>
              <a:t>Understand many of the sets of controlled vocabularies in use today – how they are used and who requires their use, </a:t>
            </a:r>
          </a:p>
          <a:p>
            <a:pPr eaLnBrk="1" hangingPunct="1">
              <a:spcBef>
                <a:spcPct val="0"/>
              </a:spcBef>
              <a:defRPr/>
            </a:pPr>
            <a:endParaRPr lang="en-US" dirty="0" smtClean="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9E039E-BDA0-4E37-AF96-BD7766AFAEFF}" type="slidenum">
              <a:rPr lang="en-US" altLang="en-US"/>
              <a:pPr eaLnBrk="1" hangingPunct="1"/>
              <a:t>2</a:t>
            </a:fld>
            <a:endParaRPr lang="en-US" altLang="en-US"/>
          </a:p>
        </p:txBody>
      </p:sp>
    </p:spTree>
    <p:extLst>
      <p:ext uri="{BB962C8B-B14F-4D97-AF65-F5344CB8AC3E}">
        <p14:creationId xmlns:p14="http://schemas.microsoft.com/office/powerpoint/2010/main" val="36627938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“DailyMed provides high quality information about marketed drugs. This information includes FDA labels (package inserts). This Web site provides health information providers and the public with a standard, comprehensive, up-to-date, look-up and download resource of medication content and labeling as found in medication package inserts.” The DailyMed formats the data of SPL into a human readable and understandable form.  This database is the source of the information sheet typically given to patients.</a:t>
            </a:r>
          </a:p>
          <a:p>
            <a:r>
              <a:rPr lang="en-US" altLang="en-US" b="1"/>
              <a:t> </a:t>
            </a:r>
          </a:p>
          <a:p>
            <a:endParaRPr lang="en-US" altLang="en-US"/>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9FE72D-ED91-49C5-A555-C1BAD5AA9F77}" type="slidenum">
              <a:rPr lang="en-US" altLang="en-US"/>
              <a:pPr eaLnBrk="1" hangingPunct="1"/>
              <a:t>20</a:t>
            </a:fld>
            <a:endParaRPr lang="en-US" altLang="en-US"/>
          </a:p>
        </p:txBody>
      </p:sp>
    </p:spTree>
    <p:extLst>
      <p:ext uri="{BB962C8B-B14F-4D97-AF65-F5344CB8AC3E}">
        <p14:creationId xmlns:p14="http://schemas.microsoft.com/office/powerpoint/2010/main" val="12311924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LOINC is used in the US primarily for the name of laboratory tests. Its use in the US is quite wide-spread. It is available without charge.  Clinical LOINC is less frequently used.</a:t>
            </a:r>
          </a:p>
          <a:p>
            <a:endParaRPr lang="en-US" altLang="en-US"/>
          </a:p>
          <a:p>
            <a:pPr>
              <a:lnSpc>
                <a:spcPct val="90000"/>
              </a:lnSpc>
            </a:pPr>
            <a:r>
              <a:rPr lang="en-US" altLang="en-US"/>
              <a:t>Laboratory portion  of LOINC contains:</a:t>
            </a:r>
          </a:p>
          <a:p>
            <a:pPr lvl="1">
              <a:lnSpc>
                <a:spcPct val="90000"/>
              </a:lnSpc>
            </a:pPr>
            <a:r>
              <a:rPr lang="en-US" altLang="en-US"/>
              <a:t>Standard test names and codes,</a:t>
            </a:r>
          </a:p>
          <a:p>
            <a:pPr lvl="1">
              <a:lnSpc>
                <a:spcPct val="90000"/>
              </a:lnSpc>
            </a:pPr>
            <a:r>
              <a:rPr lang="en-US" altLang="en-US"/>
              <a:t>Includes chemistry, hematology, serology, microbiology (including parasitology and virology), toxicology,</a:t>
            </a:r>
          </a:p>
          <a:p>
            <a:pPr lvl="1">
              <a:lnSpc>
                <a:spcPct val="90000"/>
              </a:lnSpc>
            </a:pPr>
            <a:r>
              <a:rPr lang="en-US" altLang="en-US"/>
              <a:t>Drugs and cell counts for blood smears and cerebrospinal fluids, and</a:t>
            </a:r>
          </a:p>
          <a:p>
            <a:pPr lvl="1">
              <a:lnSpc>
                <a:spcPct val="90000"/>
              </a:lnSpc>
            </a:pPr>
            <a:r>
              <a:rPr lang="en-US" altLang="en-US"/>
              <a:t>Antibiotic susceptibilities.</a:t>
            </a:r>
          </a:p>
          <a:p>
            <a:pPr lvl="1">
              <a:lnSpc>
                <a:spcPct val="90000"/>
              </a:lnSpc>
            </a:pPr>
            <a:endParaRPr lang="en-US" altLang="en-US"/>
          </a:p>
          <a:p>
            <a:pPr>
              <a:lnSpc>
                <a:spcPct val="90000"/>
              </a:lnSpc>
            </a:pPr>
            <a:r>
              <a:rPr lang="en-US" altLang="en-US"/>
              <a:t>Clinical portion of LOINC includes vital signs, hemodynamics, intake/output, ECG, obstetric ultrasound, cardio echo, urologic imaging, pulmonary ventilator management, survey instruments, and other.</a:t>
            </a:r>
          </a:p>
          <a:p>
            <a:endParaRPr lang="en-US" altLang="en-US"/>
          </a:p>
          <a:p>
            <a:endParaRPr lang="en-US" altLang="en-US"/>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96109C2-296F-4C66-97F9-E7D98B129E1E}" type="slidenum">
              <a:rPr lang="en-US" altLang="en-US"/>
              <a:pPr eaLnBrk="1" hangingPunct="1"/>
              <a:t>21</a:t>
            </a:fld>
            <a:endParaRPr lang="en-US" altLang="en-US"/>
          </a:p>
        </p:txBody>
      </p:sp>
    </p:spTree>
    <p:extLst>
      <p:ext uri="{BB962C8B-B14F-4D97-AF65-F5344CB8AC3E}">
        <p14:creationId xmlns:p14="http://schemas.microsoft.com/office/powerpoint/2010/main" val="17141642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LOINC codes are used by many of the commercial clinical laboratories.  New codes can be added quickly to the set with simple processes.  LOINC has been defined by experts working in the field.  Its roots came from major health centers and the commercial laboratories.</a:t>
            </a:r>
          </a:p>
          <a:p>
            <a:endParaRPr lang="en-US" altLang="en-US"/>
          </a:p>
          <a:p>
            <a:r>
              <a:rPr lang="en-US" altLang="en-US"/>
              <a:t>LOINC codes are unique and have no meaning. The format is nnnnn-n where the last n is a  mod 10 check digit. A typical code: 4764-5.</a:t>
            </a:r>
          </a:p>
          <a:p>
            <a:endParaRPr lang="en-US" altLang="en-US"/>
          </a:p>
          <a:p>
            <a:r>
              <a:rPr lang="en-US" altLang="en-US"/>
              <a:t>Each LOINC record corresponds to a single test or panel, and includes long names, short names and synonyms.</a:t>
            </a:r>
          </a:p>
          <a:p>
            <a:endParaRPr lang="en-US" altLang="en-US"/>
          </a:p>
          <a:p>
            <a:endParaRPr lang="en-US" altLang="en-US"/>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5EE5B4-536E-4AAF-B5F3-CCB3C018C202}" type="slidenum">
              <a:rPr lang="en-US" altLang="en-US"/>
              <a:pPr eaLnBrk="1" hangingPunct="1"/>
              <a:t>22</a:t>
            </a:fld>
            <a:endParaRPr lang="en-US" altLang="en-US"/>
          </a:p>
        </p:txBody>
      </p:sp>
    </p:spTree>
    <p:extLst>
      <p:ext uri="{BB962C8B-B14F-4D97-AF65-F5344CB8AC3E}">
        <p14:creationId xmlns:p14="http://schemas.microsoft.com/office/powerpoint/2010/main" val="37390425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These axes were defined by asking the question – what are the minimum characteristics we need to know to uniquely identify lab tests?</a:t>
            </a:r>
          </a:p>
          <a:p>
            <a:endParaRPr lang="en-US" altLang="en-US"/>
          </a:p>
          <a:p>
            <a:r>
              <a:rPr lang="en-US" altLang="en-US"/>
              <a:t>The definition axes are: </a:t>
            </a:r>
          </a:p>
          <a:p>
            <a:endParaRPr lang="en-US" altLang="en-US"/>
          </a:p>
          <a:p>
            <a:r>
              <a:rPr lang="en-US" altLang="en-US"/>
              <a:t>(1) Component: What is measured, evaluated or observed</a:t>
            </a:r>
          </a:p>
          <a:p>
            <a:pPr lvl="1"/>
            <a:r>
              <a:rPr lang="en-US" altLang="en-US"/>
              <a:t>Examples: Potassium, Hemoglobin, Hepatitis C antigen</a:t>
            </a:r>
          </a:p>
          <a:p>
            <a:r>
              <a:rPr lang="en-US" altLang="en-US"/>
              <a:t>(2) Property Measured: Characteristics of what is measured</a:t>
            </a:r>
          </a:p>
          <a:p>
            <a:pPr lvl="1"/>
            <a:r>
              <a:rPr lang="en-US" altLang="en-US"/>
              <a:t>Examples: length, mass, volume, time stamp, enzyme activity</a:t>
            </a:r>
          </a:p>
          <a:p>
            <a:r>
              <a:rPr lang="en-US" altLang="en-US"/>
              <a:t>(3) Timing: Interval of time over which the observation or measurement was made</a:t>
            </a:r>
          </a:p>
          <a:p>
            <a:pPr lvl="1"/>
            <a:r>
              <a:rPr lang="en-US" altLang="en-US"/>
              <a:t>Examples: Point in time (PT)</a:t>
            </a:r>
          </a:p>
          <a:p>
            <a:pPr lvl="1"/>
            <a:r>
              <a:rPr lang="en-US" altLang="en-US"/>
              <a:t>Observation integrated over an extended duration of time - 24-hour urine</a:t>
            </a:r>
          </a:p>
          <a:p>
            <a:r>
              <a:rPr lang="en-US" altLang="en-US"/>
              <a:t>(4) Type of sample</a:t>
            </a:r>
          </a:p>
          <a:p>
            <a:pPr lvl="1"/>
            <a:r>
              <a:rPr lang="en-US" altLang="en-US"/>
              <a:t>Context or specimen type on which observation is made</a:t>
            </a:r>
          </a:p>
          <a:p>
            <a:pPr lvl="1"/>
            <a:r>
              <a:rPr lang="en-US" altLang="en-US"/>
              <a:t>Examples: urine, blood, serum</a:t>
            </a:r>
          </a:p>
          <a:p>
            <a:r>
              <a:rPr lang="en-US" altLang="en-US"/>
              <a:t>(5) Type of scale</a:t>
            </a:r>
          </a:p>
          <a:p>
            <a:pPr lvl="1"/>
            <a:r>
              <a:rPr lang="en-US" altLang="en-US"/>
              <a:t>Quantitative (true measurement), ordinal (ranked set of options), nominal (e.g. e.coli), narrative (dictation from x-ray)</a:t>
            </a:r>
          </a:p>
          <a:p>
            <a:r>
              <a:rPr lang="en-US" altLang="en-US"/>
              <a:t>(6) Method - Procedure used to make measurement or observation</a:t>
            </a:r>
          </a:p>
          <a:p>
            <a:pPr lvl="1"/>
            <a:r>
              <a:rPr lang="en-US" altLang="en-US"/>
              <a:t>Examples: Cuff method for blood pressure and  Automated BP measurement</a:t>
            </a:r>
          </a:p>
          <a:p>
            <a:pPr lvl="1"/>
            <a:endParaRPr lang="en-US" altLang="en-US" i="1"/>
          </a:p>
          <a:p>
            <a:endParaRPr lang="en-US" altLang="en-US"/>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4E35BF0-8747-4D94-A301-9B98AD8C57AD}" type="slidenum">
              <a:rPr lang="en-US" altLang="en-US"/>
              <a:pPr eaLnBrk="1" hangingPunct="1"/>
              <a:t>23</a:t>
            </a:fld>
            <a:endParaRPr lang="en-US" altLang="en-US"/>
          </a:p>
        </p:txBody>
      </p:sp>
    </p:spTree>
    <p:extLst>
      <p:ext uri="{BB962C8B-B14F-4D97-AF65-F5344CB8AC3E}">
        <p14:creationId xmlns:p14="http://schemas.microsoft.com/office/powerpoint/2010/main" val="24902025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For the 1</a:t>
            </a:r>
            <a:r>
              <a:rPr lang="en-US" altLang="en-US" baseline="30000"/>
              <a:t>st</a:t>
            </a:r>
            <a:r>
              <a:rPr lang="en-US" altLang="en-US"/>
              <a:t> example, SODIUM:SCNC:PT:SER/PLAS:QN, component is sodium, property measured is substance concentration, timing is point-in-time, specimen is serum/plasma, and measurement is quantity.</a:t>
            </a:r>
          </a:p>
          <a:p>
            <a:endParaRPr lang="en-US" altLang="en-US"/>
          </a:p>
          <a:p>
            <a:r>
              <a:rPr lang="en-US" altLang="en-US"/>
              <a:t>For the 2</a:t>
            </a:r>
            <a:r>
              <a:rPr lang="en-US" altLang="en-US" baseline="30000"/>
              <a:t>nd</a:t>
            </a:r>
            <a:r>
              <a:rPr lang="en-US" altLang="en-US"/>
              <a:t> example, SODIUM:SRAT:24H:UR:QN, the component is sodium, property measured is substance rate, timing is 24-hour, specimen is urine, and measure in quantitative.</a:t>
            </a:r>
          </a:p>
          <a:p>
            <a:endParaRPr lang="en-US" altLang="en-US"/>
          </a:p>
          <a:p>
            <a:r>
              <a:rPr lang="en-US" altLang="en-US"/>
              <a:t>For the 3</a:t>
            </a:r>
            <a:r>
              <a:rPr lang="en-US" altLang="en-US" baseline="30000"/>
              <a:t>rd</a:t>
            </a:r>
            <a:r>
              <a:rPr lang="en-US" altLang="en-US"/>
              <a:t> sample, GLUCOSE:3H POST 100 G GLUCOSE PO:SCNC:PT:SER/PLAS:QN, component is glucose, done as a three-hour, post-100 gm glucose load-by-mouth; property measured is substance concentration; timing is point-in-time; specimen is serum/plasma; and measurement is quantity.</a:t>
            </a:r>
          </a:p>
          <a:p>
            <a:endParaRPr lang="en-US" altLang="en-US"/>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2B3C60F-0FA3-4FD1-B4B3-DC5DABA529D4}" type="slidenum">
              <a:rPr lang="en-US" altLang="en-US"/>
              <a:pPr eaLnBrk="1" hangingPunct="1"/>
              <a:t>24</a:t>
            </a:fld>
            <a:endParaRPr lang="en-US" altLang="en-US"/>
          </a:p>
        </p:txBody>
      </p:sp>
    </p:spTree>
    <p:extLst>
      <p:ext uri="{BB962C8B-B14F-4D97-AF65-F5344CB8AC3E}">
        <p14:creationId xmlns:p14="http://schemas.microsoft.com/office/powerpoint/2010/main" val="15618802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LOINC continues to evolve with new codes.  New direction includes terminology for genomics. LOINC has a defined process for submitting new terms; the process can be done by anyone.  The submitted term goes through a validation procedure.  LOINC is the fastest controlled vocabulary to adopt new codes.  LOINC includes clinical codes that overlap with SNOMED.  LOINC also has codes for HL7 documents, and for standardized questions that can be included on standard questionnaires. </a:t>
            </a:r>
          </a:p>
          <a:p>
            <a:endParaRPr lang="en-US" altLang="en-US"/>
          </a:p>
          <a:p>
            <a:endParaRPr lang="en-US" altLang="en-US"/>
          </a:p>
          <a:p>
            <a:endParaRPr lang="en-US" altLang="en-US"/>
          </a:p>
        </p:txBody>
      </p:sp>
      <p:sp>
        <p:nvSpPr>
          <p:cNvPr id="675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75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6B030B-7F26-4EF6-A282-ED562559E952}" type="slidenum">
              <a:rPr lang="en-US" altLang="en-US"/>
              <a:pPr eaLnBrk="1" hangingPunct="1"/>
              <a:t>25</a:t>
            </a:fld>
            <a:endParaRPr lang="en-US" altLang="en-US"/>
          </a:p>
        </p:txBody>
      </p:sp>
    </p:spTree>
    <p:extLst>
      <p:ext uri="{BB962C8B-B14F-4D97-AF65-F5344CB8AC3E}">
        <p14:creationId xmlns:p14="http://schemas.microsoft.com/office/powerpoint/2010/main" val="5864646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 </a:t>
            </a:r>
            <a:r>
              <a:rPr lang="en-US" altLang="en-US" dirty="0" err="1"/>
              <a:t>Regenstreif</a:t>
            </a:r>
            <a:r>
              <a:rPr lang="en-US" altLang="en-US" dirty="0"/>
              <a:t> Institute provides</a:t>
            </a:r>
            <a:r>
              <a:rPr lang="en-US" altLang="en-US" baseline="0" dirty="0"/>
              <a:t> the free mapping utility called</a:t>
            </a:r>
            <a:r>
              <a:rPr lang="en-US" altLang="en-US" dirty="0"/>
              <a:t> RELMA – (</a:t>
            </a:r>
            <a:r>
              <a:rPr lang="en-US" altLang="en-US" dirty="0" err="1"/>
              <a:t>Regenstreif</a:t>
            </a:r>
            <a:r>
              <a:rPr lang="en-US" altLang="en-US" dirty="0"/>
              <a:t> LOINC Mapping Assistant) to facilitate searching and working with LOINC codes.  A Web-based version of that tool is also available.  In addition to funding by the </a:t>
            </a:r>
            <a:r>
              <a:rPr lang="en-US" altLang="en-US" dirty="0" err="1"/>
              <a:t>Regenstrief</a:t>
            </a:r>
            <a:r>
              <a:rPr lang="en-US" altLang="en-US" dirty="0"/>
              <a:t> Foundation, this work has been funded by the Robert Wood Johnson Foundation and the National Library of Medicine.  As noted, LOINC is available at no charge.  </a:t>
            </a:r>
          </a:p>
          <a:p>
            <a:endParaRPr lang="en-US" altLang="en-US" dirty="0"/>
          </a:p>
          <a:p>
            <a:endParaRPr lang="en-US" altLang="en-US" dirty="0"/>
          </a:p>
        </p:txBody>
      </p:sp>
      <p:sp>
        <p:nvSpPr>
          <p:cNvPr id="686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86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35D6FA0-C17C-417F-B3C8-29EB22E05066}" type="slidenum">
              <a:rPr lang="en-US" altLang="en-US"/>
              <a:pPr eaLnBrk="1" hangingPunct="1"/>
              <a:t>26</a:t>
            </a:fld>
            <a:endParaRPr lang="en-US" altLang="en-US"/>
          </a:p>
        </p:txBody>
      </p:sp>
    </p:spTree>
    <p:extLst>
      <p:ext uri="{BB962C8B-B14F-4D97-AF65-F5344CB8AC3E}">
        <p14:creationId xmlns:p14="http://schemas.microsoft.com/office/powerpoint/2010/main" val="42519297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There is a close relationship between LOINC and HL7 messages.  LOINC codes can be interoperably used to identify the laboratory test.  OBX is the HL7 message segment for observation and result.  The data element is identified by a triplet:  the LOINC code, the test name, and an LN to indicate that the code comes from LOINC.  The names (text) are self-defining.</a:t>
            </a:r>
          </a:p>
          <a:p>
            <a:endParaRPr lang="en-US" altLang="en-US"/>
          </a:p>
          <a:p>
            <a:endParaRPr lang="en-US" altLang="en-US"/>
          </a:p>
        </p:txBody>
      </p:sp>
      <p:sp>
        <p:nvSpPr>
          <p:cNvPr id="696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96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EA0924-312E-43AF-AAC3-D206396A5E69}" type="slidenum">
              <a:rPr lang="en-US" altLang="en-US"/>
              <a:pPr eaLnBrk="1" hangingPunct="1"/>
              <a:t>27</a:t>
            </a:fld>
            <a:endParaRPr lang="en-US" altLang="en-US"/>
          </a:p>
        </p:txBody>
      </p:sp>
    </p:spTree>
    <p:extLst>
      <p:ext uri="{BB962C8B-B14F-4D97-AF65-F5344CB8AC3E}">
        <p14:creationId xmlns:p14="http://schemas.microsoft.com/office/powerpoint/2010/main" val="1648121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This concludes Lecture </a:t>
            </a:r>
            <a:r>
              <a:rPr lang="en-US" altLang="en-US" b="1" dirty="0"/>
              <a:t>b</a:t>
            </a:r>
            <a:r>
              <a:rPr lang="en-US" altLang="en-US" dirty="0"/>
              <a:t> of </a:t>
            </a:r>
            <a:r>
              <a:rPr lang="en-US" altLang="en-US" b="1" dirty="0"/>
              <a:t>Basic Health Data Standards.</a:t>
            </a:r>
            <a:r>
              <a:rPr lang="en-US" altLang="en-US" dirty="0"/>
              <a:t>  </a:t>
            </a:r>
          </a:p>
          <a:p>
            <a:pPr eaLnBrk="1" hangingPunct="1">
              <a:spcBef>
                <a:spcPct val="0"/>
              </a:spcBef>
            </a:pPr>
            <a:endParaRPr lang="en-US" altLang="en-US" dirty="0"/>
          </a:p>
          <a:p>
            <a:pPr eaLnBrk="1" hangingPunct="1">
              <a:spcBef>
                <a:spcPct val="0"/>
              </a:spcBef>
            </a:pPr>
            <a:r>
              <a:rPr lang="en-US" altLang="en-US" dirty="0"/>
              <a:t>In this lecture you have learned some of the more common controlled vocabularies.  In many cases, a particular terminology is used for a specific purpose.  In most cases, the doctor enters a textual term and a coder does the actual coding.  You will be exposed to many of these vocabulary sets.</a:t>
            </a:r>
          </a:p>
          <a:p>
            <a:pPr eaLnBrk="1" hangingPunct="1">
              <a:spcBef>
                <a:spcPct val="0"/>
              </a:spcBef>
            </a:pPr>
            <a:endParaRPr lang="en-US" altLang="en-US" dirty="0"/>
          </a:p>
          <a:p>
            <a:r>
              <a:rPr lang="en-US" altLang="en-US" dirty="0"/>
              <a:t>You will hear much conversation about free text or narrative and structured data.  Free text means that the source enters/writes the documentation in free form without control or structure.  That narrative is subject to all of the problems we have discussed.  It is difficult to use that text to drive clinical guidelines, decision support systems, queries and analyses. Terminology/data elements are one of the most important enablers to achieve semantic interoperability. The next lecture will continue to discuss other commonly controlled terminology sets. </a:t>
            </a:r>
          </a:p>
          <a:p>
            <a:endParaRPr lang="en-US" altLang="en-US" dirty="0"/>
          </a:p>
          <a:p>
            <a:endParaRPr lang="en-US" altLang="en-US" dirty="0"/>
          </a:p>
          <a:p>
            <a:r>
              <a:rPr lang="en-US" altLang="en-US" dirty="0"/>
              <a:t> </a:t>
            </a:r>
          </a:p>
          <a:p>
            <a:r>
              <a:rPr lang="en-US" altLang="en-US" dirty="0"/>
              <a:t> </a:t>
            </a:r>
          </a:p>
        </p:txBody>
      </p:sp>
      <p:sp>
        <p:nvSpPr>
          <p:cNvPr id="706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706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B3B1549-91E9-4DF3-885F-129488947843}" type="slidenum">
              <a:rPr lang="en-US" altLang="en-US"/>
              <a:pPr eaLnBrk="1" hangingPunct="1"/>
              <a:t>28</a:t>
            </a:fld>
            <a:endParaRPr lang="en-US" altLang="en-US"/>
          </a:p>
        </p:txBody>
      </p:sp>
    </p:spTree>
    <p:extLst>
      <p:ext uri="{BB962C8B-B14F-4D97-AF65-F5344CB8AC3E}">
        <p14:creationId xmlns:p14="http://schemas.microsoft.com/office/powerpoint/2010/main" val="13188419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 audio.</a:t>
            </a:r>
          </a:p>
        </p:txBody>
      </p:sp>
      <p:sp>
        <p:nvSpPr>
          <p:cNvPr id="716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716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255A2C-7558-4059-BD83-47D0BFC46BEE}" type="slidenum">
              <a:rPr lang="en-US" altLang="en-US"/>
              <a:pPr eaLnBrk="1" hangingPunct="1"/>
              <a:t>29</a:t>
            </a:fld>
            <a:endParaRPr lang="en-US" altLang="en-US"/>
          </a:p>
        </p:txBody>
      </p:sp>
    </p:spTree>
    <p:extLst>
      <p:ext uri="{BB962C8B-B14F-4D97-AF65-F5344CB8AC3E}">
        <p14:creationId xmlns:p14="http://schemas.microsoft.com/office/powerpoint/2010/main" val="709752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t>Additional Objectives for this unit, </a:t>
            </a:r>
            <a:r>
              <a:rPr lang="en-US" b="1" dirty="0" smtClean="0"/>
              <a:t>Basic Health Data Standards,</a:t>
            </a:r>
            <a:r>
              <a:rPr lang="en-US" dirty="0" smtClean="0"/>
              <a:t> are to:</a:t>
            </a:r>
          </a:p>
          <a:p>
            <a:pPr eaLnBrk="1" hangingPunct="1">
              <a:spcBef>
                <a:spcPct val="0"/>
              </a:spcBef>
              <a:defRPr/>
            </a:pPr>
            <a:endParaRPr lang="en-US" dirty="0" smtClean="0"/>
          </a:p>
          <a:p>
            <a:pPr marL="174034" indent="-174034">
              <a:buFont typeface="Arial" pitchFamily="34" charset="0"/>
              <a:buChar char="•"/>
              <a:defRPr/>
            </a:pPr>
            <a:r>
              <a:rPr lang="en-US" dirty="0" smtClean="0"/>
              <a:t>Understand the use, purpose and interrelation among sets of controlled vocabularies in use today, </a:t>
            </a:r>
          </a:p>
          <a:p>
            <a:pPr marL="174034" indent="-174034">
              <a:buFont typeface="Arial" pitchFamily="34" charset="0"/>
              <a:buChar char="•"/>
              <a:defRPr/>
            </a:pPr>
            <a:r>
              <a:rPr lang="en-US" dirty="0" smtClean="0"/>
              <a:t>Identify the more common controlled vocabularies in  use today: ICD, CPT, DRG, NDC, </a:t>
            </a:r>
            <a:r>
              <a:rPr lang="en-US" dirty="0" err="1" smtClean="0"/>
              <a:t>RxNorm</a:t>
            </a:r>
            <a:r>
              <a:rPr lang="en-US" dirty="0" smtClean="0"/>
              <a:t>, and LOINC, </a:t>
            </a:r>
          </a:p>
          <a:p>
            <a:pPr marL="174034" indent="-174034">
              <a:buFont typeface="Arial" pitchFamily="34" charset="0"/>
              <a:buChar char="•"/>
              <a:defRPr/>
            </a:pPr>
            <a:r>
              <a:rPr lang="en-US" dirty="0" smtClean="0"/>
              <a:t>Identify the more common controlled vocabularies in use today: SNOMED, MEDCIN, </a:t>
            </a:r>
            <a:r>
              <a:rPr lang="en-US" dirty="0" err="1" smtClean="0"/>
              <a:t>MedDRA</a:t>
            </a:r>
            <a:r>
              <a:rPr lang="en-US" dirty="0" smtClean="0"/>
              <a:t>, Nursing terminologies, </a:t>
            </a:r>
            <a:r>
              <a:rPr lang="en-US" dirty="0" err="1" smtClean="0"/>
              <a:t>MeSH</a:t>
            </a:r>
            <a:r>
              <a:rPr lang="en-US" dirty="0" smtClean="0"/>
              <a:t> and UMLS, </a:t>
            </a:r>
          </a:p>
          <a:p>
            <a:pPr marL="174034" indent="-174034">
              <a:buFont typeface="Arial" pitchFamily="34" charset="0"/>
              <a:buChar char="•"/>
              <a:defRPr/>
            </a:pPr>
            <a:r>
              <a:rPr lang="en-US" dirty="0" smtClean="0"/>
              <a:t>Understand data elements; attributes of data elements,  </a:t>
            </a: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3D7D33-AB48-4253-9075-305F7DD706E1}" type="slidenum">
              <a:rPr lang="en-US" altLang="en-US"/>
              <a:pPr eaLnBrk="1" hangingPunct="1"/>
              <a:t>3</a:t>
            </a:fld>
            <a:endParaRPr lang="en-US" altLang="en-US"/>
          </a:p>
        </p:txBody>
      </p:sp>
    </p:spTree>
    <p:extLst>
      <p:ext uri="{BB962C8B-B14F-4D97-AF65-F5344CB8AC3E}">
        <p14:creationId xmlns:p14="http://schemas.microsoft.com/office/powerpoint/2010/main" val="42326710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a:solidFill>
                  <a:schemeClr val="tx1"/>
                </a:solidFill>
                <a:latin typeface="Arial" panose="020B0604020202020204" pitchFamily="34" charset="0"/>
                <a:cs typeface="Arial" panose="020B0604020202020204" pitchFamily="34" charset="0"/>
              </a:rPr>
              <a:t>No</a:t>
            </a:r>
            <a:r>
              <a:rPr lang="en-US" sz="1000" baseline="0" dirty="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a:t>Health IT Workforce Curriculum Version 4.0</a:t>
            </a: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30</a:t>
            </a:fld>
            <a:endParaRPr lang="en-US" altLang="en-US" dirty="0"/>
          </a:p>
        </p:txBody>
      </p:sp>
    </p:spTree>
    <p:extLst>
      <p:ext uri="{BB962C8B-B14F-4D97-AF65-F5344CB8AC3E}">
        <p14:creationId xmlns:p14="http://schemas.microsoft.com/office/powerpoint/2010/main" val="2482941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t>Additional Objectives for this unit, </a:t>
            </a:r>
            <a:r>
              <a:rPr lang="en-US" b="1" dirty="0" smtClean="0"/>
              <a:t>Basic Health Data Standards,</a:t>
            </a:r>
            <a:r>
              <a:rPr lang="en-US" dirty="0" smtClean="0"/>
              <a:t> are to:</a:t>
            </a:r>
          </a:p>
          <a:p>
            <a:pPr marL="174034" indent="-174034">
              <a:buFont typeface="Arial" pitchFamily="34" charset="0"/>
              <a:buChar char="•"/>
              <a:defRPr/>
            </a:pPr>
            <a:endParaRPr lang="en-US" dirty="0" smtClean="0"/>
          </a:p>
          <a:p>
            <a:pPr marL="174034" indent="-174034">
              <a:buFont typeface="Arial" pitchFamily="34" charset="0"/>
              <a:buChar char="•"/>
              <a:defRPr/>
            </a:pPr>
            <a:r>
              <a:rPr lang="en-US" dirty="0" smtClean="0"/>
              <a:t>Understand contribution of master meta-dictionary of data elements to semantic interoperability, </a:t>
            </a:r>
          </a:p>
          <a:p>
            <a:pPr marL="174034" indent="-174034">
              <a:buFont typeface="Arial" pitchFamily="34" charset="0"/>
              <a:buChar char="•"/>
              <a:defRPr/>
            </a:pPr>
            <a:r>
              <a:rPr lang="en-US" dirty="0" smtClean="0"/>
              <a:t>Explain how data structures can be built from basic data components, </a:t>
            </a:r>
          </a:p>
          <a:p>
            <a:pPr marL="174034" indent="-174034">
              <a:buFont typeface="Arial" pitchFamily="34" charset="0"/>
              <a:buChar char="•"/>
              <a:defRPr/>
            </a:pPr>
            <a:r>
              <a:rPr lang="en-US" dirty="0" smtClean="0"/>
              <a:t>Explain how templates and archetypes facilitate networking and information interchange, and</a:t>
            </a:r>
          </a:p>
          <a:p>
            <a:pPr marL="174034" indent="-174034">
              <a:buFont typeface="Arial" pitchFamily="34" charset="0"/>
              <a:buChar char="•"/>
              <a:defRPr/>
            </a:pPr>
            <a:r>
              <a:rPr lang="en-US" dirty="0" smtClean="0"/>
              <a:t>Discuss Clinical Data Architecture (CDA), Continuity of Care Document (CCD), and Continuity of Care Record (CCR) Standards. </a:t>
            </a:r>
          </a:p>
          <a:p>
            <a:pPr eaLnBrk="1" hangingPunct="1">
              <a:spcBef>
                <a:spcPct val="0"/>
              </a:spcBef>
              <a:defRPr/>
            </a:pPr>
            <a:endParaRPr lang="en-US" dirty="0" smtClean="0"/>
          </a:p>
          <a:p>
            <a:pPr eaLnBrk="1" hangingPunct="1">
              <a:spcBef>
                <a:spcPct val="0"/>
              </a:spcBef>
              <a:defRPr/>
            </a:pPr>
            <a:endParaRPr lang="en-US" dirty="0" smtClean="0"/>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3D7D33-AB48-4253-9075-305F7DD706E1}" type="slidenum">
              <a:rPr lang="en-US" altLang="en-US"/>
              <a:pPr eaLnBrk="1" hangingPunct="1"/>
              <a:t>4</a:t>
            </a:fld>
            <a:endParaRPr lang="en-US" altLang="en-US"/>
          </a:p>
        </p:txBody>
      </p:sp>
    </p:spTree>
    <p:extLst>
      <p:ext uri="{BB962C8B-B14F-4D97-AF65-F5344CB8AC3E}">
        <p14:creationId xmlns:p14="http://schemas.microsoft.com/office/powerpoint/2010/main" val="809295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US" dirty="0"/>
          </a:p>
          <a:p>
            <a:pPr>
              <a:spcBef>
                <a:spcPts val="0"/>
              </a:spcBef>
              <a:defRPr/>
            </a:pPr>
            <a:r>
              <a:rPr lang="en-US" dirty="0"/>
              <a:t>Some of the terminologies address only some small component of the total requirements.  Most controlled vocabularies were originally designed for a specific purpose but, over time, expanded the scope.  None were designed as a clinical communication language. </a:t>
            </a:r>
          </a:p>
          <a:p>
            <a:pPr>
              <a:spcBef>
                <a:spcPts val="0"/>
              </a:spcBef>
              <a:defRPr/>
            </a:pPr>
            <a:endParaRPr lang="en-US" dirty="0"/>
          </a:p>
          <a:p>
            <a:pPr>
              <a:spcBef>
                <a:spcPts val="0"/>
              </a:spcBef>
              <a:defRPr/>
            </a:pPr>
            <a:r>
              <a:rPr lang="en-US" dirty="0"/>
              <a:t>The terminologies covered in this lecture include:</a:t>
            </a:r>
          </a:p>
          <a:p>
            <a:pPr marL="174056" indent="-174056">
              <a:spcBef>
                <a:spcPts val="0"/>
              </a:spcBef>
              <a:buFont typeface="Arial" pitchFamily="34" charset="0"/>
              <a:buChar char="•"/>
              <a:defRPr/>
            </a:pPr>
            <a:r>
              <a:rPr lang="en-US" dirty="0"/>
              <a:t>ICD-9 and ICD-10 (International Classification of Disease), created by the World Health Organization,</a:t>
            </a:r>
          </a:p>
          <a:p>
            <a:pPr marL="174056" indent="-174056">
              <a:spcBef>
                <a:spcPts val="0"/>
              </a:spcBef>
              <a:buFont typeface="Arial" pitchFamily="34" charset="0"/>
              <a:buChar char="•"/>
              <a:defRPr/>
            </a:pPr>
            <a:r>
              <a:rPr lang="en-US" dirty="0"/>
              <a:t>Common Procedural Terminology owned by the American Medical Association,</a:t>
            </a:r>
          </a:p>
          <a:p>
            <a:pPr marL="174056" indent="-174056">
              <a:spcBef>
                <a:spcPts val="0"/>
              </a:spcBef>
              <a:buFont typeface="Arial" pitchFamily="34" charset="0"/>
              <a:buChar char="•"/>
              <a:defRPr/>
            </a:pPr>
            <a:r>
              <a:rPr lang="en-US" dirty="0"/>
              <a:t>Diagnostic  Related Group – used by CMS,</a:t>
            </a:r>
          </a:p>
          <a:p>
            <a:pPr marL="174056" indent="-174056">
              <a:spcBef>
                <a:spcPts val="0"/>
              </a:spcBef>
              <a:buFont typeface="Arial" pitchFamily="34" charset="0"/>
              <a:buChar char="•"/>
              <a:defRPr/>
            </a:pPr>
            <a:r>
              <a:rPr lang="en-US" dirty="0"/>
              <a:t>NDC – National Drug Codes – used by the FDA,</a:t>
            </a:r>
          </a:p>
          <a:p>
            <a:pPr marL="174056" indent="-174056">
              <a:spcBef>
                <a:spcPts val="0"/>
              </a:spcBef>
              <a:buFont typeface="Arial" pitchFamily="34" charset="0"/>
              <a:buChar char="•"/>
              <a:defRPr/>
            </a:pPr>
            <a:r>
              <a:rPr lang="en-US" dirty="0"/>
              <a:t>RxNorm – Created jointly by NLM and others,</a:t>
            </a:r>
          </a:p>
          <a:p>
            <a:pPr marL="174056" indent="-174056">
              <a:spcBef>
                <a:spcPts val="0"/>
              </a:spcBef>
              <a:buFont typeface="Arial" pitchFamily="34" charset="0"/>
              <a:buChar char="•"/>
              <a:defRPr/>
            </a:pPr>
            <a:r>
              <a:rPr lang="en-US" dirty="0"/>
              <a:t>Logical Observations Identifiers Observations and Codes (LOINC) created by a consortium led by Dr. Clem McDonald, then of the Regenstrief Institute, now the head of Lister Hill Center at the NLM.</a:t>
            </a:r>
          </a:p>
          <a:p>
            <a:pPr>
              <a:defRPr/>
            </a:pPr>
            <a:endParaRPr lang="en-US" dirty="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E042ACE-8D99-435E-8F32-3B87E39C33D3}" type="slidenum">
              <a:rPr lang="en-US" altLang="en-US"/>
              <a:pPr eaLnBrk="1" hangingPunct="1"/>
              <a:t>5</a:t>
            </a:fld>
            <a:endParaRPr lang="en-US" altLang="en-US"/>
          </a:p>
        </p:txBody>
      </p:sp>
    </p:spTree>
    <p:extLst>
      <p:ext uri="{BB962C8B-B14F-4D97-AF65-F5344CB8AC3E}">
        <p14:creationId xmlns:p14="http://schemas.microsoft.com/office/powerpoint/2010/main" val="3119392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ICD is sponsored by WHO. ICD is the most commonly use controlled terminology, world-wide, and it is used mostly for diagnoses.  Centers for Medicare and Medicaid (CMS) requires its use for claims.  The CM is for clinical modification and is defined by the US to extend the code set for billable items.</a:t>
            </a:r>
          </a:p>
          <a:p>
            <a:endParaRPr lang="en-US" altLang="en-US" dirty="0"/>
          </a:p>
          <a:p>
            <a:r>
              <a:rPr lang="en-US" altLang="en-US" dirty="0"/>
              <a:t>This slide shows the progression</a:t>
            </a:r>
            <a:r>
              <a:rPr lang="en-US" altLang="en-US" baseline="0" dirty="0"/>
              <a:t> from ICD-9 to ICD-10 and beyond</a:t>
            </a:r>
            <a:endParaRPr lang="en-US" altLang="en-US" dirty="0"/>
          </a:p>
          <a:p>
            <a:pPr lvl="1">
              <a:lnSpc>
                <a:spcPct val="80000"/>
              </a:lnSpc>
            </a:pPr>
            <a:endParaRPr lang="en-US" altLang="en-US" dirty="0"/>
          </a:p>
          <a:p>
            <a:pPr>
              <a:lnSpc>
                <a:spcPct val="80000"/>
              </a:lnSpc>
            </a:pPr>
            <a:r>
              <a:rPr lang="en-US" altLang="en-US" dirty="0"/>
              <a:t>ICD – 10 (ICD-10-CM and ICD-10-PCS).  PCS is procedural coding system.</a:t>
            </a:r>
          </a:p>
          <a:p>
            <a:pPr lvl="1">
              <a:lnSpc>
                <a:spcPct val="80000"/>
              </a:lnSpc>
            </a:pPr>
            <a:r>
              <a:rPr lang="en-US" altLang="en-US" dirty="0"/>
              <a:t>ICD 10 is used by most of the world. The US switched from ICD-9 to ICD-10 in 2015.</a:t>
            </a:r>
          </a:p>
          <a:p>
            <a:endParaRPr lang="en-US" altLang="en-US" dirty="0"/>
          </a:p>
          <a:p>
            <a:pPr>
              <a:lnSpc>
                <a:spcPct val="80000"/>
              </a:lnSpc>
            </a:pPr>
            <a:r>
              <a:rPr lang="en-US" altLang="en-US" dirty="0"/>
              <a:t>ICD-11</a:t>
            </a:r>
          </a:p>
          <a:p>
            <a:pPr lvl="1">
              <a:lnSpc>
                <a:spcPct val="80000"/>
              </a:lnSpc>
            </a:pPr>
            <a:r>
              <a:rPr lang="en-US" altLang="en-US" dirty="0"/>
              <a:t>Dr. Chris Chute of Mayo Clinic is chief editor of ICD-11.  It includes SNOMED and DRG.  The target date for completion is 2018.</a:t>
            </a:r>
          </a:p>
          <a:p>
            <a:endParaRPr lang="en-US" altLang="en-US" dirty="0"/>
          </a:p>
          <a:p>
            <a:r>
              <a:rPr lang="en-US" altLang="en-US" dirty="0"/>
              <a:t>ICD is sponsored by WHO.</a:t>
            </a:r>
          </a:p>
          <a:p>
            <a:endParaRPr lang="en-US" altLang="en-US" dirty="0"/>
          </a:p>
          <a:p>
            <a:r>
              <a:rPr lang="en-US" altLang="en-US" dirty="0"/>
              <a:t>ICD is the most commonly use controlled terminology, world-wide, and it is used mostly for diagnoses.  CMS requires its use on billing claims.  The CM is for clinical modification, and is defined by the US to extend the code set for billable items.</a:t>
            </a:r>
          </a:p>
          <a:p>
            <a:endParaRPr lang="en-US" altLang="en-US" dirty="0"/>
          </a:p>
          <a:p>
            <a:endParaRPr lang="en-US" altLang="en-US" dirty="0"/>
          </a:p>
          <a:p>
            <a:endParaRPr lang="en-US" altLang="en-US" dirty="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4AADBA-FF46-442F-81A8-393BE0FFD99F}" type="slidenum">
              <a:rPr lang="en-US" altLang="en-US"/>
              <a:pPr eaLnBrk="1" hangingPunct="1"/>
              <a:t>6</a:t>
            </a:fld>
            <a:endParaRPr lang="en-US" altLang="en-US"/>
          </a:p>
        </p:txBody>
      </p:sp>
    </p:spTree>
    <p:extLst>
      <p:ext uri="{BB962C8B-B14F-4D97-AF65-F5344CB8AC3E}">
        <p14:creationId xmlns:p14="http://schemas.microsoft.com/office/powerpoint/2010/main" val="2403158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Most controlled vocabularies are more than a list of words.  The next two slides illustrate approaches to a terminology model. Vocabulary sets use different models which sometimes make it difficult to map from one vocabulary set to another.  Many coding systems are based on a strict hierarchy, in which a term can only be linked to a higher order term. In other words, a child can have only one parent.  In this example, cholera is an infectious disease which is a disease.  Tuberculosis is a form of lung disease which, in turn, is a disease.  The advantage of a strict hierarchy is that the diagnostic process can move from a higher level, less precise term to a more precise term. Queries can be directed at any level.  So a query for infectious disease would yield both cholera and meningitis.</a:t>
            </a:r>
          </a:p>
          <a:p>
            <a:r>
              <a:rPr lang="en-US" altLang="en-US" b="1"/>
              <a:t> </a:t>
            </a:r>
            <a:endParaRPr lang="en-US" altLang="en-US"/>
          </a:p>
          <a:p>
            <a:endParaRPr lang="en-US" altLang="en-US"/>
          </a:p>
          <a:p>
            <a:endParaRPr lang="en-US" altLang="en-US"/>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2BA52A9-40D6-4CBB-ADFF-8ECDC952E703}" type="slidenum">
              <a:rPr lang="en-US" altLang="en-US"/>
              <a:pPr eaLnBrk="1" hangingPunct="1"/>
              <a:t>7</a:t>
            </a:fld>
            <a:endParaRPr lang="en-US" altLang="en-US"/>
          </a:p>
        </p:txBody>
      </p:sp>
    </p:spTree>
    <p:extLst>
      <p:ext uri="{BB962C8B-B14F-4D97-AF65-F5344CB8AC3E}">
        <p14:creationId xmlns:p14="http://schemas.microsoft.com/office/powerpoint/2010/main" val="3209059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In a polyhierarchy, a term can have more than one parent.  In this case, tuberculosis is noted both as a lung disease and an infectious disease.  Both pathways lead to the top level of disease.  In this structure, if we queried for infectious disease, we would get tuberculosis.  If we queried for lung disease, we would also get tuberculosis.</a:t>
            </a:r>
          </a:p>
          <a:p>
            <a:endParaRPr lang="en-US" altLang="en-US"/>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F094202-AFD8-4487-B80A-7B06BB2A7B73}" type="slidenum">
              <a:rPr lang="en-US" altLang="en-US"/>
              <a:pPr eaLnBrk="1" hangingPunct="1"/>
              <a:t>8</a:t>
            </a:fld>
            <a:endParaRPr lang="en-US" altLang="en-US"/>
          </a:p>
        </p:txBody>
      </p:sp>
    </p:spTree>
    <p:extLst>
      <p:ext uri="{BB962C8B-B14F-4D97-AF65-F5344CB8AC3E}">
        <p14:creationId xmlns:p14="http://schemas.microsoft.com/office/powerpoint/2010/main" val="2984651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slide shows some of the ICD-10 codes that can be used to represent tuberculosis biased with adjectives that relate to other things beyond the actual disease. Many of these codes are really billing codes, not medical. Some of these codes are compound and mix a physiological condition with a process or procedure.  These codes work for reimbursement, but many are not good for clinical coding.  Some of the problems that ICD-9 had, including increasing </a:t>
            </a:r>
            <a:r>
              <a:rPr lang="en-US" altLang="en-US"/>
              <a:t>the </a:t>
            </a:r>
            <a:r>
              <a:rPr lang="en-US" altLang="en-US" smtClean="0"/>
              <a:t>granularity </a:t>
            </a:r>
            <a:r>
              <a:rPr lang="en-US" altLang="en-US" dirty="0"/>
              <a:t>needed for clinical decision support, were partially resolved in ICD-10.</a:t>
            </a:r>
          </a:p>
          <a:p>
            <a:endParaRPr lang="en-US" altLang="en-US" dirty="0"/>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FC2B5BF-4944-4A51-91E5-E107D3E40C41}" type="slidenum">
              <a:rPr lang="en-US" altLang="en-US"/>
              <a:pPr eaLnBrk="1" hangingPunct="1"/>
              <a:t>9</a:t>
            </a:fld>
            <a:endParaRPr lang="en-US" altLang="en-US"/>
          </a:p>
        </p:txBody>
      </p:sp>
    </p:spTree>
    <p:extLst>
      <p:ext uri="{BB962C8B-B14F-4D97-AF65-F5344CB8AC3E}">
        <p14:creationId xmlns:p14="http://schemas.microsoft.com/office/powerpoint/2010/main" val="40013152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66F246DF-5015-42C8-94D3-70701145C8FC}" type="slidenum">
              <a:rPr lang="en-US" altLang="en-US" smtClean="0"/>
              <a:pPr/>
              <a:t>‹#›</a:t>
            </a:fld>
            <a:endParaRPr lang="en-US" altLang="en-US"/>
          </a:p>
        </p:txBody>
      </p:sp>
    </p:spTree>
    <p:extLst>
      <p:ext uri="{BB962C8B-B14F-4D97-AF65-F5344CB8AC3E}">
        <p14:creationId xmlns:p14="http://schemas.microsoft.com/office/powerpoint/2010/main" val="948620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66F246DF-5015-42C8-94D3-70701145C8FC}" type="slidenum">
              <a:rPr lang="en-US" altLang="en-US" smtClean="0"/>
              <a:pPr/>
              <a:t>‹#›</a:t>
            </a:fld>
            <a:endParaRPr lang="en-US" altLang="en-US"/>
          </a:p>
        </p:txBody>
      </p:sp>
    </p:spTree>
    <p:extLst>
      <p:ext uri="{BB962C8B-B14F-4D97-AF65-F5344CB8AC3E}">
        <p14:creationId xmlns:p14="http://schemas.microsoft.com/office/powerpoint/2010/main" val="21234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66F246DF-5015-42C8-94D3-70701145C8FC}"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223859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693684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7138A9A1-B9CD-4B4B-9B16-2F214ECA8E9F}"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b</a:t>
            </a:r>
          </a:p>
        </p:txBody>
      </p:sp>
    </p:spTree>
    <p:extLst>
      <p:ext uri="{BB962C8B-B14F-4D97-AF65-F5344CB8AC3E}">
        <p14:creationId xmlns:p14="http://schemas.microsoft.com/office/powerpoint/2010/main" val="6690999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2FD7FC7B-3667-401B-9B5B-5B1AF30F6919}"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b</a:t>
            </a:r>
          </a:p>
        </p:txBody>
      </p:sp>
    </p:spTree>
    <p:extLst>
      <p:ext uri="{BB962C8B-B14F-4D97-AF65-F5344CB8AC3E}">
        <p14:creationId xmlns:p14="http://schemas.microsoft.com/office/powerpoint/2010/main" val="2669324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E2399A06-2960-41B5-84DC-A6DBAA492405}"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9" name="Footer Placeholder 5"/>
          <p:cNvSpPr>
            <a:spLocks noGrp="1"/>
          </p:cNvSpPr>
          <p:nvPr>
            <p:ph type="ftr" sz="quarter" idx="21"/>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b</a:t>
            </a:r>
          </a:p>
        </p:txBody>
      </p:sp>
    </p:spTree>
    <p:extLst>
      <p:ext uri="{BB962C8B-B14F-4D97-AF65-F5344CB8AC3E}">
        <p14:creationId xmlns:p14="http://schemas.microsoft.com/office/powerpoint/2010/main" val="20967980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D8986059-70A9-42BD-A3A8-E74612155585}"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b</a:t>
            </a:r>
          </a:p>
        </p:txBody>
      </p:sp>
    </p:spTree>
    <p:extLst>
      <p:ext uri="{BB962C8B-B14F-4D97-AF65-F5344CB8AC3E}">
        <p14:creationId xmlns:p14="http://schemas.microsoft.com/office/powerpoint/2010/main" val="32660299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BF1A602B-0E67-45AE-8CE3-87351D632E37}"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b</a:t>
            </a:r>
          </a:p>
        </p:txBody>
      </p:sp>
    </p:spTree>
    <p:extLst>
      <p:ext uri="{BB962C8B-B14F-4D97-AF65-F5344CB8AC3E}">
        <p14:creationId xmlns:p14="http://schemas.microsoft.com/office/powerpoint/2010/main" val="17459144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58C7F7D3-6E10-44D6-9D14-E55308C4D88A}"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b</a:t>
            </a:r>
          </a:p>
        </p:txBody>
      </p:sp>
    </p:spTree>
    <p:extLst>
      <p:ext uri="{BB962C8B-B14F-4D97-AF65-F5344CB8AC3E}">
        <p14:creationId xmlns:p14="http://schemas.microsoft.com/office/powerpoint/2010/main" val="28039056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dirty="0"/>
              <a:t>Click icon to add table</a:t>
            </a:r>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44DC368B-4EA6-4EFC-AA44-93B9DD4F8B38}"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b</a:t>
            </a:r>
          </a:p>
        </p:txBody>
      </p:sp>
    </p:spTree>
    <p:extLst>
      <p:ext uri="{BB962C8B-B14F-4D97-AF65-F5344CB8AC3E}">
        <p14:creationId xmlns:p14="http://schemas.microsoft.com/office/powerpoint/2010/main" val="1917185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66F246DF-5015-42C8-94D3-70701145C8FC}" type="slidenum">
              <a:rPr lang="en-US" altLang="en-US" smtClean="0"/>
              <a:pPr/>
              <a:t>‹#›</a:t>
            </a:fld>
            <a:endParaRPr lang="en-US" altLang="en-US"/>
          </a:p>
        </p:txBody>
      </p:sp>
    </p:spTree>
    <p:extLst>
      <p:ext uri="{BB962C8B-B14F-4D97-AF65-F5344CB8AC3E}">
        <p14:creationId xmlns:p14="http://schemas.microsoft.com/office/powerpoint/2010/main" val="6568169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0D75E6FC-F8CF-444E-A30E-88AAFCDFF862}"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b</a:t>
            </a:r>
          </a:p>
        </p:txBody>
      </p:sp>
    </p:spTree>
    <p:extLst>
      <p:ext uri="{BB962C8B-B14F-4D97-AF65-F5344CB8AC3E}">
        <p14:creationId xmlns:p14="http://schemas.microsoft.com/office/powerpoint/2010/main" val="4069090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FCD18166-9B32-4AAB-B796-82BD624CD249}"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b</a:t>
            </a:r>
          </a:p>
        </p:txBody>
      </p:sp>
    </p:spTree>
    <p:extLst>
      <p:ext uri="{BB962C8B-B14F-4D97-AF65-F5344CB8AC3E}">
        <p14:creationId xmlns:p14="http://schemas.microsoft.com/office/powerpoint/2010/main" val="3234528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66F246DF-5015-42C8-94D3-70701145C8FC}" type="slidenum">
              <a:rPr lang="en-US" altLang="en-US" smtClean="0"/>
              <a:pPr/>
              <a:t>‹#›</a:t>
            </a:fld>
            <a:endParaRPr lang="en-US" altLang="en-US"/>
          </a:p>
        </p:txBody>
      </p:sp>
    </p:spTree>
    <p:extLst>
      <p:ext uri="{BB962C8B-B14F-4D97-AF65-F5344CB8AC3E}">
        <p14:creationId xmlns:p14="http://schemas.microsoft.com/office/powerpoint/2010/main" val="806247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66F246DF-5015-42C8-94D3-70701145C8FC}" type="slidenum">
              <a:rPr lang="en-US" altLang="en-US" smtClean="0"/>
              <a:pPr/>
              <a:t>‹#›</a:t>
            </a:fld>
            <a:endParaRPr lang="en-US" altLang="en-US"/>
          </a:p>
        </p:txBody>
      </p:sp>
    </p:spTree>
    <p:extLst>
      <p:ext uri="{BB962C8B-B14F-4D97-AF65-F5344CB8AC3E}">
        <p14:creationId xmlns:p14="http://schemas.microsoft.com/office/powerpoint/2010/main" val="998989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66F246DF-5015-42C8-94D3-70701145C8FC}" type="slidenum">
              <a:rPr lang="en-US" altLang="en-US" smtClean="0"/>
              <a:pPr/>
              <a:t>‹#›</a:t>
            </a:fld>
            <a:endParaRPr lang="en-US" altLang="en-US"/>
          </a:p>
        </p:txBody>
      </p:sp>
    </p:spTree>
    <p:extLst>
      <p:ext uri="{BB962C8B-B14F-4D97-AF65-F5344CB8AC3E}">
        <p14:creationId xmlns:p14="http://schemas.microsoft.com/office/powerpoint/2010/main" val="142909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66F246DF-5015-42C8-94D3-70701145C8FC}" type="slidenum">
              <a:rPr lang="en-US" altLang="en-US" smtClean="0"/>
              <a:pPr/>
              <a:t>‹#›</a:t>
            </a:fld>
            <a:endParaRPr lang="en-US" altLang="en-US"/>
          </a:p>
        </p:txBody>
      </p:sp>
    </p:spTree>
    <p:extLst>
      <p:ext uri="{BB962C8B-B14F-4D97-AF65-F5344CB8AC3E}">
        <p14:creationId xmlns:p14="http://schemas.microsoft.com/office/powerpoint/2010/main" val="243022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66F246DF-5015-42C8-94D3-70701145C8FC}" type="slidenum">
              <a:rPr lang="en-US" altLang="en-US" smtClean="0"/>
              <a:pPr/>
              <a:t>‹#›</a:t>
            </a:fld>
            <a:endParaRPr lang="en-US" altLang="en-US"/>
          </a:p>
        </p:txBody>
      </p:sp>
    </p:spTree>
    <p:extLst>
      <p:ext uri="{BB962C8B-B14F-4D97-AF65-F5344CB8AC3E}">
        <p14:creationId xmlns:p14="http://schemas.microsoft.com/office/powerpoint/2010/main" val="43143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66F246DF-5015-42C8-94D3-70701145C8FC}" type="slidenum">
              <a:rPr lang="en-US" altLang="en-US" smtClean="0"/>
              <a:pPr/>
              <a:t>‹#›</a:t>
            </a:fld>
            <a:endParaRPr lang="en-US" altLang="en-US"/>
          </a:p>
        </p:txBody>
      </p:sp>
    </p:spTree>
    <p:extLst>
      <p:ext uri="{BB962C8B-B14F-4D97-AF65-F5344CB8AC3E}">
        <p14:creationId xmlns:p14="http://schemas.microsoft.com/office/powerpoint/2010/main" val="3052168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66F246DF-5015-42C8-94D3-70701145C8FC}" type="slidenum">
              <a:rPr lang="en-US" altLang="en-US" smtClean="0"/>
              <a:pPr/>
              <a:t>‹#›</a:t>
            </a:fld>
            <a:endParaRPr lang="en-US" altLang="en-US"/>
          </a:p>
        </p:txBody>
      </p:sp>
    </p:spTree>
    <p:extLst>
      <p:ext uri="{BB962C8B-B14F-4D97-AF65-F5344CB8AC3E}">
        <p14:creationId xmlns:p14="http://schemas.microsoft.com/office/powerpoint/2010/main" val="1549317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66F246DF-5015-42C8-94D3-70701145C8FC}" type="slidenum">
              <a:rPr lang="en-US" altLang="en-US" smtClean="0"/>
              <a:pPr/>
              <a:t>‹#›</a:t>
            </a:fld>
            <a:endParaRPr lang="en-US" altLang="en-US"/>
          </a:p>
        </p:txBody>
      </p:sp>
    </p:spTree>
    <p:extLst>
      <p:ext uri="{BB962C8B-B14F-4D97-AF65-F5344CB8AC3E}">
        <p14:creationId xmlns:p14="http://schemas.microsoft.com/office/powerpoint/2010/main" val="3129474089"/>
      </p:ext>
    </p:extLst>
  </p:cSld>
  <p:clrMap bg1="lt1" tx1="dk1" bg2="lt2" tx2="dk2" accent1="accent1" accent2="accent2" accent3="accent3" accent4="accent4" accent5="accent5" accent6="accent6" hlink="hlink" folHlink="folHlink"/>
  <p:sldLayoutIdLst>
    <p:sldLayoutId id="2147484820" r:id="rId1"/>
    <p:sldLayoutId id="2147484821" r:id="rId2"/>
    <p:sldLayoutId id="2147484822" r:id="rId3"/>
    <p:sldLayoutId id="2147484823" r:id="rId4"/>
    <p:sldLayoutId id="2147484824" r:id="rId5"/>
    <p:sldLayoutId id="2147484825" r:id="rId6"/>
    <p:sldLayoutId id="2147484826" r:id="rId7"/>
    <p:sldLayoutId id="2147484827" r:id="rId8"/>
    <p:sldLayoutId id="2147484828" r:id="rId9"/>
    <p:sldLayoutId id="2147484829" r:id="rId10"/>
    <p:sldLayoutId id="2147484830" r:id="rId11"/>
    <p:sldLayoutId id="2147484831" r:id="rId12"/>
    <p:sldLayoutId id="2147484832" r:id="rId13"/>
    <p:sldLayoutId id="2147484833" r:id="rId14"/>
    <p:sldLayoutId id="2147484834" r:id="rId15"/>
    <p:sldLayoutId id="2147484835" r:id="rId16"/>
    <p:sldLayoutId id="2147484836" r:id="rId17"/>
    <p:sldLayoutId id="2147484793" r:id="rId18"/>
    <p:sldLayoutId id="2147484796" r:id="rId19"/>
    <p:sldLayoutId id="2147484797" r:id="rId20"/>
    <p:sldLayoutId id="2147484798" r:id="rId21"/>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loinc.or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hyperlink" Target="http://dailymed.nlm.nih.gov/dailymed/about.cfm?CFID=22312512&amp;CFTOKEN=586f234f58295f23-D2B4FA2C-B960-FECD-06EEEBDF69260A36&amp;jsessionid=ca30bb9945e02b1a6f29" TargetMode="External"/><Relationship Id="rId2" Type="http://schemas.openxmlformats.org/officeDocument/2006/relationships/notesSlide" Target="../notesSlides/notesSlide29.xml"/><Relationship Id="rId1" Type="http://schemas.openxmlformats.org/officeDocument/2006/relationships/slideLayout" Target="../slideLayouts/slideLayout9.xml"/><Relationship Id="rId4" Type="http://schemas.openxmlformats.org/officeDocument/2006/relationships/hyperlink" Target="http://loinc.org/relma/index_html/?searchterm=Windows-based%20mappin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a:t>Networking and Health </a:t>
            </a:r>
            <a:br>
              <a:rPr lang="en-US" altLang="en-US" dirty="0"/>
            </a:br>
            <a:r>
              <a:rPr lang="en-US" altLang="en-US" dirty="0"/>
              <a:t>Information Exchange</a:t>
            </a:r>
          </a:p>
        </p:txBody>
      </p:sp>
      <p:sp>
        <p:nvSpPr>
          <p:cNvPr id="12292" name="Text Placeholder 3"/>
          <p:cNvSpPr>
            <a:spLocks noGrp="1"/>
          </p:cNvSpPr>
          <p:nvPr>
            <p:ph type="body" sz="half" idx="2"/>
          </p:nvPr>
        </p:nvSpPr>
        <p:spPr/>
        <p:txBody>
          <a:bodyPr/>
          <a:lstStyle/>
          <a:p>
            <a:r>
              <a:rPr lang="en-US" altLang="en-US" dirty="0"/>
              <a:t>Basic Health Data Standards</a:t>
            </a:r>
          </a:p>
        </p:txBody>
      </p:sp>
      <p:sp>
        <p:nvSpPr>
          <p:cNvPr id="12293" name="Text Placeholder 4"/>
          <p:cNvSpPr>
            <a:spLocks noGrp="1"/>
          </p:cNvSpPr>
          <p:nvPr>
            <p:ph type="body" sz="quarter" idx="11"/>
          </p:nvPr>
        </p:nvSpPr>
        <p:spPr/>
        <p:txBody>
          <a:bodyPr/>
          <a:lstStyle/>
          <a:p>
            <a:r>
              <a:rPr lang="en-US" altLang="en-US" dirty="0"/>
              <a:t>Lecture b</a:t>
            </a:r>
          </a:p>
        </p:txBody>
      </p:sp>
      <p:sp>
        <p:nvSpPr>
          <p:cNvPr id="12291" name="Text Placeholder 2"/>
          <p:cNvSpPr>
            <a:spLocks noGrp="1"/>
          </p:cNvSpPr>
          <p:nvPr>
            <p:ph type="body" sz="quarter" idx="12"/>
          </p:nvPr>
        </p:nvSpPr>
        <p:spPr/>
        <p:txBody>
          <a:bodyPr/>
          <a:lstStyle/>
          <a:p>
            <a:r>
              <a:rPr lang="en-US" dirty="0"/>
              <a:t>This material (</a:t>
            </a:r>
            <a:r>
              <a:rPr lang="en-US" altLang="en-US" dirty="0">
                <a:ea typeface="Calibri" panose="020F0502020204030204" pitchFamily="34" charset="0"/>
                <a:cs typeface="Arial" panose="020B0604020202020204" pitchFamily="34" charset="0"/>
              </a:rPr>
              <a:t>Comp 9 Unit 4</a:t>
            </a:r>
            <a:r>
              <a:rPr lang="en-US" dirty="0"/>
              <a:t>) was developed by Duke University, funded by the Department of Health and Human Services, Office of the National Coordinator for Health Information Technology under Award Number </a:t>
            </a:r>
            <a:r>
              <a:rPr lang="en-US" altLang="en-US" dirty="0">
                <a:ea typeface="Calibri" panose="020F0502020204030204" pitchFamily="34" charset="0"/>
                <a:cs typeface="Arial" panose="020B0604020202020204" pitchFamily="34" charset="0"/>
              </a:rPr>
              <a:t>IU24OC000024</a:t>
            </a:r>
            <a:r>
              <a:rPr lang="en-US" dirty="0"/>
              <a:t>. This material was updated by Normandale Community College, funded under Award Number 90WT0003.</a:t>
            </a:r>
          </a:p>
          <a:p>
            <a:endParaRPr lang="en-US" dirty="0"/>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Creative Commons License"/>
              </a:rPr>
              <a:t>http://creativecommons.org/licenses/by-nc-sa/4.0/</a:t>
            </a:r>
            <a:endParaRPr lang="en-US" dirty="0"/>
          </a:p>
          <a:p>
            <a:endParaRPr lang="en-US" altLang="en-US" dirty="0"/>
          </a:p>
        </p:txBody>
      </p:sp>
    </p:spTree>
    <p:extLst>
      <p:ext uri="{BB962C8B-B14F-4D97-AF65-F5344CB8AC3E}">
        <p14:creationId xmlns:p14="http://schemas.microsoft.com/office/powerpoint/2010/main" val="2163261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a:t>The Diagnostic and Statistical Manual of Mental Disorders </a:t>
            </a:r>
            <a:br>
              <a:rPr lang="en-US" altLang="en-US"/>
            </a:br>
            <a:r>
              <a:rPr lang="en-US" altLang="en-US"/>
              <a:t>(DSM-IV)</a:t>
            </a:r>
          </a:p>
        </p:txBody>
      </p:sp>
      <p:sp>
        <p:nvSpPr>
          <p:cNvPr id="21507" name="Content Placeholder 2"/>
          <p:cNvSpPr>
            <a:spLocks noGrp="1"/>
          </p:cNvSpPr>
          <p:nvPr>
            <p:ph sz="quarter" idx="14"/>
          </p:nvPr>
        </p:nvSpPr>
        <p:spPr/>
        <p:txBody>
          <a:bodyPr/>
          <a:lstStyle/>
          <a:p>
            <a:r>
              <a:rPr lang="en-US" altLang="en-US"/>
              <a:t>Created to standardize diagnoses in psychiatry or mental health disorders</a:t>
            </a:r>
          </a:p>
          <a:p>
            <a:r>
              <a:rPr lang="en-US" altLang="en-US"/>
              <a:t>Includes diagnostic definitional criteria</a:t>
            </a:r>
          </a:p>
          <a:p>
            <a:r>
              <a:rPr lang="en-US" altLang="en-US"/>
              <a:t>Published by American Psychiatric Association</a:t>
            </a:r>
          </a:p>
          <a:p>
            <a:r>
              <a:rPr lang="en-US" altLang="en-US"/>
              <a:t>Not free for use</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F588A84-088F-4379-83FD-2E9D81DE5B63}"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Current Procedural Terminology</a:t>
            </a:r>
            <a:br>
              <a:rPr lang="en-US" altLang="en-US"/>
            </a:br>
            <a:r>
              <a:rPr lang="en-US" altLang="en-US"/>
              <a:t>(CPT)</a:t>
            </a:r>
          </a:p>
        </p:txBody>
      </p:sp>
      <p:sp>
        <p:nvSpPr>
          <p:cNvPr id="22531" name="Content Placeholder 2"/>
          <p:cNvSpPr>
            <a:spLocks noGrp="1"/>
          </p:cNvSpPr>
          <p:nvPr>
            <p:ph sz="quarter" idx="14"/>
          </p:nvPr>
        </p:nvSpPr>
        <p:spPr/>
        <p:txBody>
          <a:bodyPr/>
          <a:lstStyle/>
          <a:p>
            <a:r>
              <a:rPr lang="en-US" altLang="en-US"/>
              <a:t>Developed and owned by AMA</a:t>
            </a:r>
          </a:p>
          <a:p>
            <a:r>
              <a:rPr lang="en-US" altLang="en-US"/>
              <a:t>Required for procedure reimbursement</a:t>
            </a:r>
          </a:p>
          <a:p>
            <a:r>
              <a:rPr lang="en-US" altLang="en-US"/>
              <a:t>Required for physician visit reimbursement (E&amp;M Coding)</a:t>
            </a:r>
          </a:p>
          <a:p>
            <a:r>
              <a:rPr lang="en-US" altLang="en-US"/>
              <a:t>Licensing fee per application, per seat</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5794099-A235-4FB2-92F7-AD22650F2342}"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CPT examples</a:t>
            </a:r>
          </a:p>
        </p:txBody>
      </p:sp>
      <p:sp>
        <p:nvSpPr>
          <p:cNvPr id="3" name="Content Placeholder 2"/>
          <p:cNvSpPr>
            <a:spLocks noGrp="1"/>
          </p:cNvSpPr>
          <p:nvPr>
            <p:ph sz="quarter" idx="14"/>
          </p:nvPr>
        </p:nvSpPr>
        <p:spPr/>
        <p:txBody>
          <a:bodyPr/>
          <a:lstStyle/>
          <a:p>
            <a:pPr marL="1147763" indent="-1147763">
              <a:buNone/>
            </a:pPr>
            <a:r>
              <a:rPr lang="en-US" sz="2400" dirty="0"/>
              <a:t>76090:	Unilateral mammography</a:t>
            </a:r>
          </a:p>
          <a:p>
            <a:pPr marL="1147763" indent="-1147763">
              <a:buNone/>
            </a:pPr>
            <a:r>
              <a:rPr lang="en-US" sz="2400" dirty="0"/>
              <a:t>76091: 	Bilateral mammography</a:t>
            </a:r>
          </a:p>
          <a:p>
            <a:pPr marL="1147763" indent="-1147763">
              <a:buNone/>
            </a:pPr>
            <a:r>
              <a:rPr lang="en-US" sz="2400" dirty="0"/>
              <a:t>76092: 	Screening mammography, bilateral (two view film study of each breast)</a:t>
            </a:r>
          </a:p>
          <a:p>
            <a:pPr marL="1147763" indent="-1147763">
              <a:buNone/>
            </a:pPr>
            <a:r>
              <a:rPr lang="en-US" sz="2400" dirty="0"/>
              <a:t>76096: 	Mammographic guidance for needle placement, breast (e.g., for wire localization or for injection), each lesion, radiological supervision and interpretation</a:t>
            </a:r>
          </a:p>
          <a:p>
            <a:pPr marL="1147763" indent="-1147763">
              <a:buNone/>
            </a:pPr>
            <a:r>
              <a:rPr lang="en-US" sz="2400" dirty="0"/>
              <a:t>76645: 	Ultrasound, breast(s) (unilateral or bilateral), B-scan and/or real time with image documentation</a:t>
            </a:r>
          </a:p>
          <a:p>
            <a:endParaRPr lang="en-US" sz="2400" dirty="0"/>
          </a:p>
        </p:txBody>
      </p:sp>
      <p:sp>
        <p:nvSpPr>
          <p:cNvPr id="10" name="Rectangle 9"/>
          <p:cNvSpPr/>
          <p:nvPr/>
        </p:nvSpPr>
        <p:spPr>
          <a:xfrm>
            <a:off x="762000" y="6442948"/>
            <a:ext cx="5562600" cy="369332"/>
          </a:xfrm>
          <a:prstGeom prst="rect">
            <a:avLst/>
          </a:prstGeom>
        </p:spPr>
        <p:txBody>
          <a:bodyPr wrap="square">
            <a:spAutoFit/>
          </a:bodyPr>
          <a:lstStyle/>
          <a:p>
            <a:r>
              <a:rPr lang="en-US" dirty="0"/>
              <a:t>Source: Dr. James J. </a:t>
            </a:r>
            <a:r>
              <a:rPr lang="en-US" dirty="0" err="1"/>
              <a:t>Cimino</a:t>
            </a:r>
            <a:r>
              <a:rPr lang="en-US" dirty="0"/>
              <a:t>, NIH Clinical Center</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8CC4501-3F2A-4D4B-B568-39EB29F6C477}"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t>Diagnosis Related Groups</a:t>
            </a:r>
            <a:br>
              <a:rPr lang="en-US" altLang="en-US"/>
            </a:br>
            <a:r>
              <a:rPr lang="en-US" altLang="en-US"/>
              <a:t>DRG</a:t>
            </a:r>
          </a:p>
        </p:txBody>
      </p:sp>
      <p:sp>
        <p:nvSpPr>
          <p:cNvPr id="24579" name="Content Placeholder 2"/>
          <p:cNvSpPr>
            <a:spLocks noGrp="1"/>
          </p:cNvSpPr>
          <p:nvPr>
            <p:ph sz="quarter" idx="14"/>
          </p:nvPr>
        </p:nvSpPr>
        <p:spPr/>
        <p:txBody>
          <a:bodyPr/>
          <a:lstStyle/>
          <a:p>
            <a:r>
              <a:rPr lang="en-US" altLang="en-US"/>
              <a:t>Diagnoses, procedures, age, complications and other factors expected to have similar hospital resource use </a:t>
            </a:r>
          </a:p>
          <a:p>
            <a:r>
              <a:rPr lang="en-US" altLang="en-US"/>
              <a:t>CMS codes for prospective payment</a:t>
            </a:r>
          </a:p>
          <a:p>
            <a:endParaRPr lang="en-US" altLang="en-US"/>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B0550D0-2549-449E-9606-778CC8BB75DD}"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DRG examples: pneumonia</a:t>
            </a:r>
          </a:p>
        </p:txBody>
      </p:sp>
      <p:sp>
        <p:nvSpPr>
          <p:cNvPr id="3" name="Content Placeholder 2"/>
          <p:cNvSpPr>
            <a:spLocks noGrp="1"/>
          </p:cNvSpPr>
          <p:nvPr>
            <p:ph sz="quarter" idx="14"/>
          </p:nvPr>
        </p:nvSpPr>
        <p:spPr/>
        <p:txBody>
          <a:bodyPr/>
          <a:lstStyle/>
          <a:p>
            <a:pPr marL="465138" indent="-465138">
              <a:buNone/>
            </a:pPr>
            <a:r>
              <a:rPr lang="en-US" sz="1800" dirty="0"/>
              <a:t>75   Respiratory disease with major chest operating room procedure, no major complication or comorbidity</a:t>
            </a:r>
          </a:p>
          <a:p>
            <a:pPr marL="465138" indent="-465138">
              <a:buNone/>
            </a:pPr>
            <a:r>
              <a:rPr lang="en-US" sz="1800" dirty="0"/>
              <a:t>76   Respiratory disease with major chest operating room procedure, minor complication or comorbidity</a:t>
            </a:r>
          </a:p>
          <a:p>
            <a:pPr marL="465138" indent="-465138">
              <a:buNone/>
            </a:pPr>
            <a:r>
              <a:rPr lang="en-US" sz="1800" dirty="0"/>
              <a:t>77   Respiratory disease with other respiratory system operating procedure, no complication or comorbidity</a:t>
            </a:r>
          </a:p>
          <a:p>
            <a:pPr marL="465138" indent="-465138">
              <a:buNone/>
            </a:pPr>
            <a:r>
              <a:rPr lang="en-US" sz="1800" dirty="0"/>
              <a:t>79   Respiratory infection with minor complication, age greater than 17</a:t>
            </a:r>
          </a:p>
          <a:p>
            <a:pPr marL="465138" indent="-465138">
              <a:buNone/>
            </a:pPr>
            <a:r>
              <a:rPr lang="en-US" sz="1800" dirty="0"/>
              <a:t>80   Respiratory infection with no minor complication, age greater than 17</a:t>
            </a:r>
          </a:p>
          <a:p>
            <a:pPr marL="465138" indent="-465138">
              <a:buNone/>
            </a:pPr>
            <a:r>
              <a:rPr lang="en-US" sz="1800" dirty="0"/>
              <a:t>89   Simple Pneumonia with minor complication, age greater than 17</a:t>
            </a:r>
          </a:p>
          <a:p>
            <a:pPr marL="465138" indent="-465138">
              <a:buNone/>
            </a:pPr>
            <a:r>
              <a:rPr lang="en-US" sz="1800" dirty="0"/>
              <a:t>90   Simple Pneumonia with no minor complication, age greater than 17</a:t>
            </a:r>
          </a:p>
          <a:p>
            <a:pPr marL="465138" indent="-465138">
              <a:buNone/>
            </a:pPr>
            <a:endParaRPr lang="en-US" sz="1800" dirty="0"/>
          </a:p>
        </p:txBody>
      </p:sp>
      <p:sp>
        <p:nvSpPr>
          <p:cNvPr id="11" name="Rectangle 10"/>
          <p:cNvSpPr/>
          <p:nvPr/>
        </p:nvSpPr>
        <p:spPr>
          <a:xfrm>
            <a:off x="762000" y="6442948"/>
            <a:ext cx="5562600" cy="369332"/>
          </a:xfrm>
          <a:prstGeom prst="rect">
            <a:avLst/>
          </a:prstGeom>
        </p:spPr>
        <p:txBody>
          <a:bodyPr wrap="square">
            <a:spAutoFit/>
          </a:bodyPr>
          <a:lstStyle/>
          <a:p>
            <a:r>
              <a:rPr lang="en-US" dirty="0"/>
              <a:t>Source: Dr. James J. </a:t>
            </a:r>
            <a:r>
              <a:rPr lang="en-US" dirty="0" err="1"/>
              <a:t>Cimino</a:t>
            </a:r>
            <a:r>
              <a:rPr lang="en-US" dirty="0"/>
              <a:t>, NIH Clinical Center</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12271FF-7DFE-4E42-9A0C-5F7D21CBEF78}"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a:t>National Drug Codes (NDC)</a:t>
            </a:r>
          </a:p>
        </p:txBody>
      </p:sp>
      <p:sp>
        <p:nvSpPr>
          <p:cNvPr id="3" name="Content Placeholder 2"/>
          <p:cNvSpPr>
            <a:spLocks noGrp="1"/>
          </p:cNvSpPr>
          <p:nvPr>
            <p:ph sz="quarter" idx="14"/>
          </p:nvPr>
        </p:nvSpPr>
        <p:spPr/>
        <p:txBody>
          <a:bodyPr/>
          <a:lstStyle/>
          <a:p>
            <a:r>
              <a:rPr lang="en-US"/>
              <a:t>US Food and Drug Administration</a:t>
            </a:r>
          </a:p>
          <a:p>
            <a:r>
              <a:rPr lang="en-US"/>
              <a:t>Identifiers for labeled, regulated products</a:t>
            </a:r>
          </a:p>
          <a:p>
            <a:r>
              <a:rPr lang="en-US"/>
              <a:t>Labelers get 4- or 5-digit code</a:t>
            </a:r>
          </a:p>
          <a:p>
            <a:r>
              <a:rPr lang="en-US"/>
              <a:t>Product code set by labeler: 3 or 4 digits</a:t>
            </a:r>
          </a:p>
          <a:p>
            <a:r>
              <a:rPr lang="en-US"/>
              <a:t>Package code set by labeler: 2 digits</a:t>
            </a:r>
          </a:p>
          <a:p>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0FF01BD-FE0B-44D2-9B32-23424F03C766}"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a:t>RxNorm</a:t>
            </a:r>
          </a:p>
        </p:txBody>
      </p:sp>
      <p:sp>
        <p:nvSpPr>
          <p:cNvPr id="3" name="Content Placeholder 2"/>
          <p:cNvSpPr>
            <a:spLocks noGrp="1"/>
          </p:cNvSpPr>
          <p:nvPr>
            <p:ph sz="quarter" idx="14"/>
          </p:nvPr>
        </p:nvSpPr>
        <p:spPr/>
        <p:txBody>
          <a:bodyPr/>
          <a:lstStyle/>
          <a:p>
            <a:r>
              <a:rPr lang="en-US" dirty="0"/>
              <a:t>Food and Drug Administration</a:t>
            </a:r>
          </a:p>
          <a:p>
            <a:r>
              <a:rPr lang="en-US" dirty="0"/>
              <a:t>Veterans Health Administration</a:t>
            </a:r>
          </a:p>
          <a:p>
            <a:r>
              <a:rPr lang="en-US" dirty="0"/>
              <a:t>National Library of Medicine</a:t>
            </a:r>
          </a:p>
          <a:p>
            <a:r>
              <a:rPr lang="en-US" dirty="0"/>
              <a:t>Drug knowledge base vendors</a:t>
            </a:r>
          </a:p>
          <a:p>
            <a:endParaRPr lang="en-US" dirty="0"/>
          </a:p>
        </p:txBody>
      </p:sp>
      <p:sp>
        <p:nvSpPr>
          <p:cNvPr id="9" name="Rectangle 8"/>
          <p:cNvSpPr/>
          <p:nvPr/>
        </p:nvSpPr>
        <p:spPr>
          <a:xfrm>
            <a:off x="685800" y="6353294"/>
            <a:ext cx="4572000" cy="369332"/>
          </a:xfrm>
          <a:prstGeom prst="rect">
            <a:avLst/>
          </a:prstGeom>
        </p:spPr>
        <p:txBody>
          <a:bodyPr>
            <a:spAutoFit/>
          </a:bodyPr>
          <a:lstStyle/>
          <a:p>
            <a:r>
              <a:rPr lang="en-US" dirty="0"/>
              <a:t>Standards Task Force. (2011)</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6064C6B-EBB1-4512-A858-B5530AA2A1D2}" type="slidenum">
              <a:rPr lang="en-US" altLang="en-US" smtClean="0"/>
              <a:pPr/>
              <a:t>16</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2"/>
          <p:cNvSpPr>
            <a:spLocks noGrp="1"/>
          </p:cNvSpPr>
          <p:nvPr>
            <p:ph type="title"/>
          </p:nvPr>
        </p:nvSpPr>
        <p:spPr/>
        <p:txBody>
          <a:bodyPr/>
          <a:lstStyle/>
          <a:p>
            <a:r>
              <a:rPr lang="en-US" altLang="en-US" dirty="0" err="1" smtClean="0"/>
              <a:t>RxNorm</a:t>
            </a:r>
            <a:r>
              <a:rPr lang="en-US" altLang="en-US" dirty="0" smtClean="0"/>
              <a:t>: Diagram</a:t>
            </a:r>
            <a:endParaRPr lang="en-US" altLang="en-US" dirty="0"/>
          </a:p>
        </p:txBody>
      </p:sp>
      <p:pic>
        <p:nvPicPr>
          <p:cNvPr id="28678" name="Picture 7" descr="This image is a block diagram that shows the naming of a medication and the definition and relationship of its component parts.  Source: Dr. James J. Cimino, NIH Clinical Center.&#10;"/>
          <p:cNvPicPr>
            <a:picLocks noGrp="1" noChangeAspect="1" noChangeArrowheads="1"/>
          </p:cNvPicPr>
          <p:nvPr>
            <p:ph sz="quarter" idx="14"/>
          </p:nvPr>
        </p:nvPicPr>
        <p:blipFill>
          <a:blip r:embed="rId3">
            <a:extLst>
              <a:ext uri="{28A0092B-C50C-407E-A947-70E740481C1C}">
                <a14:useLocalDpi xmlns:a14="http://schemas.microsoft.com/office/drawing/2010/main" val="0"/>
              </a:ext>
            </a:extLst>
          </a:blip>
          <a:stretch>
            <a:fillRect/>
          </a:stretch>
        </p:blipFill>
        <p:spPr>
          <a:xfrm>
            <a:off x="1077892" y="1600200"/>
            <a:ext cx="6988215" cy="4572000"/>
          </a:xfrm>
        </p:spPr>
      </p:pic>
      <p:sp>
        <p:nvSpPr>
          <p:cNvPr id="28679" name="TextBox 6"/>
          <p:cNvSpPr txBox="1">
            <a:spLocks noChangeArrowheads="1"/>
          </p:cNvSpPr>
          <p:nvPr/>
        </p:nvSpPr>
        <p:spPr bwMode="auto">
          <a:xfrm>
            <a:off x="228600" y="6354762"/>
            <a:ext cx="6324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t>Source: Dr. James J. </a:t>
            </a:r>
            <a:r>
              <a:rPr lang="en-US" altLang="en-US" dirty="0" err="1"/>
              <a:t>Cimino</a:t>
            </a:r>
            <a:r>
              <a:rPr lang="en-US" altLang="en-US" dirty="0"/>
              <a:t>, NIH Clinical Center.</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C6FF6AB-7D23-4FB9-A686-C552DD5076B6}" type="slidenum">
              <a:rPr lang="en-US" altLang="en-US" smtClean="0"/>
              <a:pPr/>
              <a:t>17</a:t>
            </a:fld>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a:t>VA NDF-RT</a:t>
            </a:r>
          </a:p>
        </p:txBody>
      </p:sp>
      <p:sp>
        <p:nvSpPr>
          <p:cNvPr id="29699" name="Content Placeholder 2"/>
          <p:cNvSpPr>
            <a:spLocks noGrp="1"/>
          </p:cNvSpPr>
          <p:nvPr>
            <p:ph sz="quarter" idx="14"/>
          </p:nvPr>
        </p:nvSpPr>
        <p:spPr/>
        <p:txBody>
          <a:bodyPr/>
          <a:lstStyle/>
          <a:p>
            <a:r>
              <a:rPr lang="en-US" sz="2800" dirty="0"/>
              <a:t>Is a reference terminology for medications</a:t>
            </a:r>
          </a:p>
          <a:p>
            <a:r>
              <a:rPr lang="en-US" sz="2800" dirty="0"/>
              <a:t>Formal description logic ontological representation </a:t>
            </a:r>
          </a:p>
          <a:p>
            <a:r>
              <a:rPr lang="en-US" sz="2800" dirty="0"/>
              <a:t>Concept-model designed to reduce ambiguity and to enhance building patient-centric medication histories</a:t>
            </a:r>
          </a:p>
          <a:p>
            <a:r>
              <a:rPr lang="en-US" sz="2800" dirty="0"/>
              <a:t>Generic ingredients (or combinations) are described in terms of active ingredients, mechanisms of action, physiologic effects, and indications and contraindications</a:t>
            </a:r>
          </a:p>
        </p:txBody>
      </p:sp>
      <p:sp>
        <p:nvSpPr>
          <p:cNvPr id="10" name="TextBox 6"/>
          <p:cNvSpPr txBox="1">
            <a:spLocks noChangeArrowheads="1"/>
          </p:cNvSpPr>
          <p:nvPr/>
        </p:nvSpPr>
        <p:spPr bwMode="auto">
          <a:xfrm>
            <a:off x="486295" y="6354762"/>
            <a:ext cx="6324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t>Source:  Brown SH, Elkin ST, Rosenbloom ST, </a:t>
            </a:r>
            <a:r>
              <a:rPr lang="en-US" altLang="en-US" dirty="0" err="1"/>
              <a:t>etc</a:t>
            </a:r>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317B45A-B50E-4E8B-B97A-162AD742B2A9}" type="slidenum">
              <a:rPr lang="en-US" altLang="en-US" smtClean="0"/>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a:t>Structured Product Labeling</a:t>
            </a:r>
          </a:p>
        </p:txBody>
      </p:sp>
      <p:sp>
        <p:nvSpPr>
          <p:cNvPr id="30723" name="Content Placeholder 2"/>
          <p:cNvSpPr>
            <a:spLocks noGrp="1"/>
          </p:cNvSpPr>
          <p:nvPr>
            <p:ph sz="quarter" idx="14"/>
          </p:nvPr>
        </p:nvSpPr>
        <p:spPr/>
        <p:txBody>
          <a:bodyPr/>
          <a:lstStyle/>
          <a:p>
            <a:r>
              <a:rPr lang="en-US" altLang="en-US"/>
              <a:t>Defines the content of human prescription drug labeling in XML format</a:t>
            </a:r>
          </a:p>
          <a:p>
            <a:r>
              <a:rPr lang="en-US" altLang="en-US"/>
              <a:t>Displayed in web browser using SPL style sheet</a:t>
            </a:r>
          </a:p>
          <a:p>
            <a:r>
              <a:rPr lang="en-US" altLang="en-US"/>
              <a:t>Contains labeling plus machine readable information</a:t>
            </a:r>
          </a:p>
          <a:p>
            <a:r>
              <a:rPr lang="en-US" altLang="en-US"/>
              <a:t>It is an HL7 standard and has been submitted to ISO</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7A261E-B854-4F51-9679-54BD568D90A0}" type="slidenum">
              <a:rPr lang="en-US" altLang="en-US" smtClean="0"/>
              <a:pPr/>
              <a:t>19</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a:t>Basic Health Data Standards</a:t>
            </a:r>
            <a:br>
              <a:rPr lang="en-US" altLang="en-US"/>
            </a:br>
            <a:r>
              <a:rPr lang="en-US" altLang="en-US"/>
              <a:t>Learning Objectives</a:t>
            </a:r>
          </a:p>
        </p:txBody>
      </p:sp>
      <p:sp>
        <p:nvSpPr>
          <p:cNvPr id="13316" name="Text Placeholder 3"/>
          <p:cNvSpPr>
            <a:spLocks noGrp="1"/>
          </p:cNvSpPr>
          <p:nvPr>
            <p:ph sz="quarter" idx="14"/>
          </p:nvPr>
        </p:nvSpPr>
        <p:spPr/>
        <p:txBody>
          <a:bodyPr/>
          <a:lstStyle/>
          <a:p>
            <a:pPr marL="514350" indent="-514350">
              <a:buFont typeface="+mj-lt"/>
              <a:buAutoNum type="arabicPeriod"/>
            </a:pPr>
            <a:r>
              <a:rPr lang="en-US" dirty="0"/>
              <a:t>Understand why it is necessary to use a common set of data elements with common names to be able to exchange and understand data from other </a:t>
            </a:r>
            <a:r>
              <a:rPr lang="en-US" dirty="0" smtClean="0"/>
              <a:t>places</a:t>
            </a:r>
            <a:endParaRPr lang="en-US" dirty="0"/>
          </a:p>
          <a:p>
            <a:pPr marL="514350" indent="-514350">
              <a:buFont typeface="+mj-lt"/>
              <a:buAutoNum type="arabicPeriod"/>
            </a:pPr>
            <a:r>
              <a:rPr lang="en-US" dirty="0"/>
              <a:t>Understand what is meant by semantic </a:t>
            </a:r>
            <a:r>
              <a:rPr lang="en-US" dirty="0" smtClean="0"/>
              <a:t>interoperability</a:t>
            </a:r>
            <a:endParaRPr lang="en-US" dirty="0"/>
          </a:p>
          <a:p>
            <a:pPr marL="514350" indent="-514350">
              <a:buFont typeface="+mj-lt"/>
              <a:buAutoNum type="arabicPeriod"/>
            </a:pPr>
            <a:r>
              <a:rPr lang="en-US" dirty="0"/>
              <a:t>Understand many of the sets of controlled vocabularies in use today – how they are used and who requires their use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3109F4-C773-43FC-9840-5BD06F31AEE6}" type="slidenum">
              <a:rPr lang="en-US" altLang="en-US" smtClean="0"/>
              <a:pPr/>
              <a:t>2</a:t>
            </a:fld>
            <a:endParaRPr lang="en-US" altLang="en-US"/>
          </a:p>
        </p:txBody>
      </p:sp>
    </p:spTree>
    <p:extLst>
      <p:ext uri="{BB962C8B-B14F-4D97-AF65-F5344CB8AC3E}">
        <p14:creationId xmlns:p14="http://schemas.microsoft.com/office/powerpoint/2010/main" val="35613594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a:t>The DailyMed</a:t>
            </a:r>
          </a:p>
        </p:txBody>
      </p:sp>
      <p:sp>
        <p:nvSpPr>
          <p:cNvPr id="31747" name="Content Placeholder 2"/>
          <p:cNvSpPr>
            <a:spLocks noGrp="1"/>
          </p:cNvSpPr>
          <p:nvPr>
            <p:ph sz="quarter" idx="14"/>
          </p:nvPr>
        </p:nvSpPr>
        <p:spPr/>
        <p:txBody>
          <a:bodyPr/>
          <a:lstStyle/>
          <a:p>
            <a:r>
              <a:rPr lang="en-US" sz="2400" dirty="0"/>
              <a:t>Derived from Structured Product Labeling</a:t>
            </a:r>
          </a:p>
          <a:p>
            <a:r>
              <a:rPr lang="en-US" sz="2400" dirty="0"/>
              <a:t>Medication information in computer readable form</a:t>
            </a:r>
          </a:p>
          <a:p>
            <a:pPr lvl="1"/>
            <a:r>
              <a:rPr lang="en-US" sz="2000" dirty="0"/>
              <a:t>Easily imported into information system</a:t>
            </a:r>
          </a:p>
          <a:p>
            <a:r>
              <a:rPr lang="en-US" sz="2400" dirty="0"/>
              <a:t>Comprehensive</a:t>
            </a:r>
          </a:p>
          <a:p>
            <a:pPr lvl="1"/>
            <a:r>
              <a:rPr lang="en-US" sz="2000" dirty="0"/>
              <a:t>Includes all marketed products</a:t>
            </a:r>
          </a:p>
          <a:p>
            <a:r>
              <a:rPr lang="en-US" sz="2400" dirty="0"/>
              <a:t>Reliable</a:t>
            </a:r>
          </a:p>
          <a:p>
            <a:pPr lvl="1"/>
            <a:r>
              <a:rPr lang="en-US" sz="2000" dirty="0"/>
              <a:t>Information directly from labeling</a:t>
            </a:r>
          </a:p>
          <a:p>
            <a:r>
              <a:rPr lang="en-US" sz="2400" dirty="0"/>
              <a:t>Up-to-date</a:t>
            </a:r>
          </a:p>
          <a:p>
            <a:pPr lvl="1"/>
            <a:r>
              <a:rPr lang="en-US" sz="2000" dirty="0"/>
              <a:t>New information or changes added daily</a:t>
            </a:r>
          </a:p>
          <a:p>
            <a:r>
              <a:rPr lang="en-US" sz="2400" dirty="0"/>
              <a:t>Free</a:t>
            </a:r>
          </a:p>
        </p:txBody>
      </p:sp>
      <p:sp>
        <p:nvSpPr>
          <p:cNvPr id="10" name="Content Placeholder 2"/>
          <p:cNvSpPr txBox="1">
            <a:spLocks/>
          </p:cNvSpPr>
          <p:nvPr/>
        </p:nvSpPr>
        <p:spPr>
          <a:xfrm>
            <a:off x="457198" y="6278880"/>
            <a:ext cx="7634331" cy="533400"/>
          </a:xfrm>
          <a:prstGeom prst="rect">
            <a:avLst/>
          </a:prstGeom>
        </p:spPr>
        <p:txBody>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Source:  http://dailymed.nlm.nih.gov/dailymed/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B08CA4F-5564-4F1F-B5E6-92689F1F1780}" type="slidenum">
              <a:rPr lang="en-US" altLang="en-US" smtClean="0"/>
              <a:pPr/>
              <a:t>20</a:t>
            </a:fld>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Logical Observation Identifiers Names and Codes (LOINC®)</a:t>
            </a:r>
          </a:p>
        </p:txBody>
      </p:sp>
      <p:sp>
        <p:nvSpPr>
          <p:cNvPr id="32771" name="Content Placeholder 2"/>
          <p:cNvSpPr>
            <a:spLocks noGrp="1"/>
          </p:cNvSpPr>
          <p:nvPr>
            <p:ph sz="quarter" idx="14"/>
          </p:nvPr>
        </p:nvSpPr>
        <p:spPr/>
        <p:txBody>
          <a:bodyPr/>
          <a:lstStyle/>
          <a:p>
            <a:r>
              <a:rPr lang="en-US" sz="2400" dirty="0"/>
              <a:t>Laboratory portion </a:t>
            </a:r>
          </a:p>
          <a:p>
            <a:pPr lvl="1"/>
            <a:r>
              <a:rPr lang="en-US" sz="2000" dirty="0"/>
              <a:t>Standard test names and codes</a:t>
            </a:r>
          </a:p>
          <a:p>
            <a:pPr lvl="1"/>
            <a:r>
              <a:rPr lang="en-US" sz="2000" dirty="0"/>
              <a:t>Includes chemistry, hematology, serology, microbiology (including parasitology and virology), toxicology</a:t>
            </a:r>
          </a:p>
          <a:p>
            <a:pPr lvl="1"/>
            <a:r>
              <a:rPr lang="en-US" sz="2000" dirty="0"/>
              <a:t>Drugs and cell counts for blood smears and cerebrospinal fluids</a:t>
            </a:r>
          </a:p>
          <a:p>
            <a:pPr lvl="1"/>
            <a:r>
              <a:rPr lang="en-US" sz="2000" dirty="0"/>
              <a:t>Antibiotic susceptibilities</a:t>
            </a:r>
          </a:p>
          <a:p>
            <a:r>
              <a:rPr lang="en-US" sz="2400" dirty="0"/>
              <a:t>Clinical portion</a:t>
            </a:r>
          </a:p>
          <a:p>
            <a:pPr lvl="1"/>
            <a:r>
              <a:rPr lang="en-US" sz="2000" dirty="0"/>
              <a:t>Vitals signs, hemodynamics, intake/output, ECG, obstetric ultrasound, cardio echo, urologic imaging, pulmonary ventilator management, and survey instruments</a:t>
            </a:r>
            <a:endParaRPr lang="en-US" sz="2400" dirty="0"/>
          </a:p>
        </p:txBody>
      </p:sp>
      <p:sp>
        <p:nvSpPr>
          <p:cNvPr id="11" name="Content Placeholder 2"/>
          <p:cNvSpPr txBox="1">
            <a:spLocks/>
          </p:cNvSpPr>
          <p:nvPr/>
        </p:nvSpPr>
        <p:spPr>
          <a:xfrm>
            <a:off x="457198" y="6278880"/>
            <a:ext cx="7634331" cy="533400"/>
          </a:xfrm>
          <a:prstGeom prst="rect">
            <a:avLst/>
          </a:prstGeom>
        </p:spPr>
        <p:txBody>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Source:  W. Ed Hammond</a:t>
            </a:r>
            <a:endParaRPr lang="en-US" sz="2400"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87EDF2D-A247-4A16-A19E-66B8E43AC49E}" type="slidenum">
              <a:rPr lang="en-US" altLang="en-US" smtClean="0"/>
              <a:pPr/>
              <a:t>21</a:t>
            </a:fld>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a:t>LOINC code</a:t>
            </a:r>
          </a:p>
        </p:txBody>
      </p:sp>
      <p:sp>
        <p:nvSpPr>
          <p:cNvPr id="33795" name="Content Placeholder 2"/>
          <p:cNvSpPr>
            <a:spLocks noGrp="1"/>
          </p:cNvSpPr>
          <p:nvPr>
            <p:ph sz="quarter" idx="14"/>
          </p:nvPr>
        </p:nvSpPr>
        <p:spPr/>
        <p:txBody>
          <a:bodyPr/>
          <a:lstStyle/>
          <a:p>
            <a:r>
              <a:rPr lang="en-US" altLang="en-US"/>
              <a:t>Codes are unique and have no meaning</a:t>
            </a:r>
          </a:p>
          <a:p>
            <a:r>
              <a:rPr lang="en-US" altLang="en-US"/>
              <a:t>Format is nnnnn-n where the last n is a  mod 10 check digit</a:t>
            </a:r>
          </a:p>
          <a:p>
            <a:r>
              <a:rPr lang="en-US" altLang="en-US"/>
              <a:t>Typical code: 4764-5</a:t>
            </a:r>
          </a:p>
          <a:p>
            <a:r>
              <a:rPr lang="en-US" altLang="en-US"/>
              <a:t>Each LOINC record corresponds to a single test or panel</a:t>
            </a:r>
          </a:p>
          <a:p>
            <a:r>
              <a:rPr lang="en-US" altLang="en-US"/>
              <a:t>Includes long names, short names and synonyms</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BE19369-8EBE-42CE-932E-4270D06ED1B9}" type="slidenum">
              <a:rPr lang="en-US" altLang="en-US" smtClean="0"/>
              <a:pPr/>
              <a:t>22</a:t>
            </a:fld>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a:t>Definition Axes</a:t>
            </a:r>
          </a:p>
        </p:txBody>
      </p:sp>
      <p:sp>
        <p:nvSpPr>
          <p:cNvPr id="3" name="Content Placeholder 2"/>
          <p:cNvSpPr>
            <a:spLocks noGrp="1"/>
          </p:cNvSpPr>
          <p:nvPr>
            <p:ph sz="quarter" idx="14"/>
          </p:nvPr>
        </p:nvSpPr>
        <p:spPr/>
        <p:txBody>
          <a:bodyPr/>
          <a:lstStyle/>
          <a:p>
            <a:r>
              <a:rPr lang="en-US"/>
              <a:t>Component name (analytic)</a:t>
            </a:r>
          </a:p>
          <a:p>
            <a:r>
              <a:rPr lang="en-US"/>
              <a:t>Property measured</a:t>
            </a:r>
          </a:p>
          <a:p>
            <a:r>
              <a:rPr lang="en-US"/>
              <a:t>Timing</a:t>
            </a:r>
          </a:p>
          <a:p>
            <a:r>
              <a:rPr lang="en-US"/>
              <a:t>Type of sample</a:t>
            </a:r>
          </a:p>
          <a:p>
            <a:r>
              <a:rPr lang="en-US"/>
              <a:t>Type of scale</a:t>
            </a:r>
          </a:p>
          <a:p>
            <a:r>
              <a:rPr lang="en-US"/>
              <a:t>Method (where relevant)</a:t>
            </a:r>
          </a:p>
          <a:p>
            <a:r>
              <a:rPr lang="en-US"/>
              <a:t>	“:” is used to separate axes</a:t>
            </a:r>
          </a:p>
          <a:p>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0A0CF25-7C97-407C-990D-FCBC81B5B0F0}" type="slidenum">
              <a:rPr lang="en-US" altLang="en-US" smtClean="0"/>
              <a:pPr/>
              <a:t>23</a:t>
            </a:fld>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a:t>Examples</a:t>
            </a:r>
          </a:p>
        </p:txBody>
      </p:sp>
      <p:sp>
        <p:nvSpPr>
          <p:cNvPr id="35843" name="Content Placeholder 2"/>
          <p:cNvSpPr>
            <a:spLocks noGrp="1"/>
          </p:cNvSpPr>
          <p:nvPr>
            <p:ph sz="quarter" idx="14"/>
          </p:nvPr>
        </p:nvSpPr>
        <p:spPr/>
        <p:txBody>
          <a:bodyPr/>
          <a:lstStyle/>
          <a:p>
            <a:r>
              <a:rPr lang="en-US" altLang="en-US"/>
              <a:t>SODIUM:SCNC:PT:SER/PLAS:QN</a:t>
            </a:r>
          </a:p>
          <a:p>
            <a:endParaRPr lang="en-US" altLang="en-US"/>
          </a:p>
          <a:p>
            <a:r>
              <a:rPr lang="en-US" altLang="en-US"/>
              <a:t>SODIUM:SRAT:24H:UR:QN</a:t>
            </a:r>
          </a:p>
          <a:p>
            <a:endParaRPr lang="en-US" altLang="en-US"/>
          </a:p>
          <a:p>
            <a:r>
              <a:rPr lang="en-US" altLang="en-US"/>
              <a:t>GLUCOSE:3H POST 100 G GLUCOSE PO:SCNC:PT:SER/PLAS:QN</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8E55A74-CB4B-4FF0-AD73-35704264FE57}" type="slidenum">
              <a:rPr lang="en-US" altLang="en-US" smtClean="0"/>
              <a:pPr/>
              <a:t>24</a:t>
            </a:fld>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a:t>LOINC today</a:t>
            </a:r>
          </a:p>
        </p:txBody>
      </p:sp>
      <p:sp>
        <p:nvSpPr>
          <p:cNvPr id="36867" name="Content Placeholder 2"/>
          <p:cNvSpPr>
            <a:spLocks noGrp="1"/>
          </p:cNvSpPr>
          <p:nvPr>
            <p:ph sz="quarter" idx="14"/>
          </p:nvPr>
        </p:nvSpPr>
        <p:spPr/>
        <p:txBody>
          <a:bodyPr/>
          <a:lstStyle/>
          <a:p>
            <a:r>
              <a:rPr lang="en-US" altLang="en-US" dirty="0"/>
              <a:t>The current version of LOINC is v2.5.4 and was released in December 2015.  The database contains over 58,000 terms.  It is free and may be downloaded from </a:t>
            </a:r>
            <a:r>
              <a:rPr lang="en-US" altLang="en-US" dirty="0">
                <a:hlinkClick r:id="rId3" tooltip="LOINC.org website"/>
              </a:rPr>
              <a:t>www.loinc.org</a:t>
            </a:r>
            <a:endParaRPr lang="en-US" altLang="en-US" dirty="0"/>
          </a:p>
          <a:p>
            <a:endParaRPr lang="en-US" altLang="en-US" dirty="0"/>
          </a:p>
          <a:p>
            <a:r>
              <a:rPr lang="en-US" altLang="en-US" dirty="0"/>
              <a:t>Mapping Assistant (RELMA) available for free</a:t>
            </a:r>
          </a:p>
          <a:p>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3A534B1-F91A-444F-AE86-DBD209BFFF2E}" type="slidenum">
              <a:rPr lang="en-US" altLang="en-US" smtClean="0"/>
              <a:pPr/>
              <a:t>25</a:t>
            </a:fld>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a:t>RELMA</a:t>
            </a:r>
          </a:p>
        </p:txBody>
      </p:sp>
      <p:sp>
        <p:nvSpPr>
          <p:cNvPr id="37891" name="Content Placeholder 2"/>
          <p:cNvSpPr>
            <a:spLocks noGrp="1"/>
          </p:cNvSpPr>
          <p:nvPr>
            <p:ph sz="quarter" idx="14"/>
          </p:nvPr>
        </p:nvSpPr>
        <p:spPr/>
        <p:txBody>
          <a:bodyPr/>
          <a:lstStyle/>
          <a:p>
            <a:r>
              <a:rPr lang="en-US" dirty="0" err="1"/>
              <a:t>Regenstrief</a:t>
            </a:r>
            <a:r>
              <a:rPr lang="en-US" dirty="0"/>
              <a:t> LOINC Mapping Assistant (RELMA) </a:t>
            </a:r>
          </a:p>
          <a:p>
            <a:r>
              <a:rPr lang="en-US" dirty="0"/>
              <a:t>Free mapping utility to facilitate searches through the LOINC database and to assist efforts to map local codes to LOINC codes.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E95FE7D-2415-412D-B4E3-B07AB99A5972}" type="slidenum">
              <a:rPr lang="en-US" altLang="en-US" smtClean="0"/>
              <a:pPr/>
              <a:t>26</a:t>
            </a:fld>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Example of LOINC’s Use in Data Exchange</a:t>
            </a:r>
          </a:p>
        </p:txBody>
      </p:sp>
      <p:sp>
        <p:nvSpPr>
          <p:cNvPr id="38915" name="Content Placeholder 2"/>
          <p:cNvSpPr>
            <a:spLocks noGrp="1"/>
          </p:cNvSpPr>
          <p:nvPr>
            <p:ph sz="quarter" idx="14"/>
          </p:nvPr>
        </p:nvSpPr>
        <p:spPr/>
        <p:txBody>
          <a:bodyPr/>
          <a:lstStyle/>
          <a:p>
            <a:r>
              <a:rPr lang="en-US" altLang="en-US"/>
              <a:t>HL7 Message:</a:t>
            </a:r>
          </a:p>
          <a:p>
            <a:pPr lvl="1"/>
            <a:r>
              <a:rPr lang="en-US" altLang="en-US"/>
              <a:t>OBX|…|Observation|…|Result|…|</a:t>
            </a:r>
          </a:p>
          <a:p>
            <a:r>
              <a:rPr lang="en-US" altLang="en-US"/>
              <a:t>Observation = Code^Name^Coding System</a:t>
            </a:r>
          </a:p>
          <a:p>
            <a:r>
              <a:rPr lang="en-US" altLang="en-US"/>
              <a:t>Logical Objects, Identifiers, Names and Codes</a:t>
            </a:r>
          </a:p>
          <a:p>
            <a:r>
              <a:rPr lang="en-US" altLang="en-US"/>
              <a:t>Self-defining names for lab tests</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A29C70-2E6A-4446-A5B2-143CC2D655B0}" type="slidenum">
              <a:rPr lang="en-US" altLang="en-US" smtClean="0"/>
              <a:pPr/>
              <a:t>27</a:t>
            </a:fld>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a:t>Basic Health Data Standards</a:t>
            </a:r>
            <a:br>
              <a:rPr lang="en-US" altLang="en-US" dirty="0"/>
            </a:br>
            <a:r>
              <a:rPr lang="en-US" altLang="en-US" dirty="0"/>
              <a:t>Summary – Lecture b</a:t>
            </a:r>
          </a:p>
        </p:txBody>
      </p:sp>
      <p:sp>
        <p:nvSpPr>
          <p:cNvPr id="39940" name="Text Placeholder 3"/>
          <p:cNvSpPr>
            <a:spLocks noGrp="1"/>
          </p:cNvSpPr>
          <p:nvPr>
            <p:ph type="body" sz="quarter" idx="11"/>
          </p:nvPr>
        </p:nvSpPr>
        <p:spPr/>
        <p:txBody>
          <a:bodyPr/>
          <a:lstStyle/>
          <a:p>
            <a:r>
              <a:rPr lang="en-US" altLang="en-US"/>
              <a:t>In this section, you have learned some of the more common controlled vocabularies.  In many cases, a particular terminology is used for a specific purpose.  In most cases, the doctor enters a textual term and a coder does the actual coding.  </a:t>
            </a:r>
            <a:endParaRPr lang="en-US" altLang="en-US"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23049C-D9FE-48F9-96B2-934EA0ADC6BF}" type="slidenum">
              <a:rPr lang="en-US" altLang="en-US" smtClean="0"/>
              <a:pPr/>
              <a:t>28</a:t>
            </a:fld>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a:t>Basic Health Data Standards</a:t>
            </a:r>
            <a:br>
              <a:rPr lang="en-US" altLang="en-US"/>
            </a:br>
            <a:r>
              <a:rPr lang="en-US" altLang="en-US"/>
              <a:t>References – Lecture b</a:t>
            </a:r>
          </a:p>
        </p:txBody>
      </p:sp>
      <p:sp>
        <p:nvSpPr>
          <p:cNvPr id="40966" name="Text Placeholder 5"/>
          <p:cNvSpPr>
            <a:spLocks noGrp="1"/>
          </p:cNvSpPr>
          <p:nvPr>
            <p:ph type="body" sz="quarter" idx="16"/>
          </p:nvPr>
        </p:nvSpPr>
        <p:spPr>
          <a:xfrm>
            <a:off x="457200" y="1600200"/>
            <a:ext cx="8229600" cy="4419600"/>
          </a:xfrm>
        </p:spPr>
        <p:txBody>
          <a:bodyPr/>
          <a:lstStyle/>
          <a:p>
            <a:r>
              <a:rPr lang="en-US" altLang="en-US" sz="1400" b="0" dirty="0"/>
              <a:t>References </a:t>
            </a:r>
          </a:p>
          <a:p>
            <a:r>
              <a:rPr lang="en-US" altLang="en-US" sz="1400" b="0" dirty="0" err="1"/>
              <a:t>Cimino</a:t>
            </a:r>
            <a:r>
              <a:rPr lang="en-US" altLang="en-US" sz="1400" b="0" dirty="0"/>
              <a:t>, JJ. Desiderata for controlled medical vocabularies in the Twenty-First Century. Methods of Information in Medicine, 1998; 37(4-5); 394-403.</a:t>
            </a:r>
          </a:p>
          <a:p>
            <a:r>
              <a:rPr lang="en-US" altLang="en-US" sz="1400" b="0" dirty="0"/>
              <a:t>Standards Task Force. (2011). Healthcare Informatics Organizations Participating in Standards Activities. Retrieved from Healthcare Information and Management Systems (HIMSS) website: http://himss.org/content/files/HealthcareInformaticsOrganizationsSDOJAN2011.pdf</a:t>
            </a:r>
          </a:p>
          <a:p>
            <a:r>
              <a:rPr lang="en-US" altLang="en-US" sz="1400" b="0" dirty="0"/>
              <a:t>Brown SH, Elkin ST, Rosenbloom ST, etc. VA National Drug File Reference Terminology: a cross-institutional content coverage study. Stud Health </a:t>
            </a:r>
            <a:r>
              <a:rPr lang="en-US" altLang="en-US" sz="1400" b="0" dirty="0" err="1"/>
              <a:t>Technol</a:t>
            </a:r>
            <a:r>
              <a:rPr lang="en-US" altLang="en-US" sz="1400" b="0" dirty="0"/>
              <a:t> Inform. 2004;107(Pt 1):477-81.</a:t>
            </a:r>
          </a:p>
          <a:p>
            <a:r>
              <a:rPr lang="en-US" altLang="en-US" sz="1400" b="0" dirty="0"/>
              <a:t>About </a:t>
            </a:r>
            <a:r>
              <a:rPr lang="en-US" altLang="en-US" sz="1400" b="0" dirty="0" err="1"/>
              <a:t>DailyMed</a:t>
            </a:r>
            <a:r>
              <a:rPr lang="en-US" altLang="en-US" sz="1400" b="0" dirty="0"/>
              <a:t>. (</a:t>
            </a:r>
            <a:r>
              <a:rPr lang="en-US" altLang="en-US" sz="1400" b="0" dirty="0" err="1"/>
              <a:t>n.d.</a:t>
            </a:r>
            <a:r>
              <a:rPr lang="en-US" altLang="en-US" sz="1400" b="0" dirty="0"/>
              <a:t>). Retrieved January 12, 2012, from US National Library of Medicine, National Institutes of Health, Health &amp; Human Services website: </a:t>
            </a:r>
            <a:r>
              <a:rPr lang="en-US" altLang="en-US" sz="1400" b="0" dirty="0">
                <a:hlinkClick r:id="rId3" tooltip="Former site of DailyMed data search function (broken link)"/>
              </a:rPr>
              <a:t>http://dailymed.nlm.nih.gov/dailymed/about.cfm?CFID=22312512&amp;CFTOKEN=586f234f58295f23-D2B4FA2C-B960-FECD-06EEEBDF69260A36&amp;jsessionid=ca30bb9945e02b1a6f29</a:t>
            </a:r>
            <a:endParaRPr lang="en-US" altLang="en-US" sz="1400" b="0" dirty="0"/>
          </a:p>
          <a:p>
            <a:r>
              <a:rPr lang="en-US" altLang="en-US" sz="1400" b="0" dirty="0"/>
              <a:t>RELMA </a:t>
            </a:r>
            <a:r>
              <a:rPr lang="en-US" altLang="en-US" sz="1400" b="0" dirty="0" err="1"/>
              <a:t>Regenstrief</a:t>
            </a:r>
            <a:r>
              <a:rPr lang="en-US" altLang="en-US" sz="1400" b="0" dirty="0"/>
              <a:t> LOINC Mapping Assistant. (</a:t>
            </a:r>
            <a:r>
              <a:rPr lang="en-US" altLang="en-US" sz="1400" b="0" dirty="0" err="1"/>
              <a:t>n.d.</a:t>
            </a:r>
            <a:r>
              <a:rPr lang="en-US" altLang="en-US" sz="1400" b="0" dirty="0"/>
              <a:t>). Retrieved January 12, 2012, from </a:t>
            </a:r>
            <a:r>
              <a:rPr lang="en-US" altLang="en-US" sz="1400" b="0" dirty="0" err="1"/>
              <a:t>Regenstrief</a:t>
            </a:r>
            <a:r>
              <a:rPr lang="en-US" altLang="en-US" sz="1400" b="0" dirty="0"/>
              <a:t> Institute, Inc. website: </a:t>
            </a:r>
            <a:r>
              <a:rPr lang="en-US" altLang="en-US" sz="1400" b="0" dirty="0">
                <a:hlinkClick r:id="rId4" tooltip="Website for LOINC.org code and windows based mapping information"/>
              </a:rPr>
              <a:t>http://loinc.org/relma/index_html/?searchterm=Windows-based%20mapping</a:t>
            </a:r>
            <a:endParaRPr lang="en-US" altLang="en-US" sz="1400" b="0" dirty="0"/>
          </a:p>
          <a:p>
            <a:r>
              <a:rPr lang="en-US" altLang="en-US" sz="1400" b="0" dirty="0"/>
              <a:t>Images </a:t>
            </a:r>
          </a:p>
          <a:p>
            <a:r>
              <a:rPr lang="en-US" altLang="en-US" sz="1400" b="0" dirty="0"/>
              <a:t>Slide 5:  Courtesy of Dr. James J. </a:t>
            </a:r>
            <a:r>
              <a:rPr lang="en-US" altLang="en-US" sz="1400" b="0" dirty="0" err="1"/>
              <a:t>Cimino</a:t>
            </a:r>
            <a:r>
              <a:rPr lang="en-US" altLang="en-US" sz="1400" b="0" dirty="0"/>
              <a:t>, NIH Clinical Center </a:t>
            </a:r>
          </a:p>
          <a:p>
            <a:r>
              <a:rPr lang="en-US" altLang="en-US" sz="1400" b="0" dirty="0"/>
              <a:t>Slide 6:  Courtesy of Dr. James J. </a:t>
            </a:r>
            <a:r>
              <a:rPr lang="en-US" altLang="en-US" sz="1400" b="0" dirty="0" err="1"/>
              <a:t>Cimino</a:t>
            </a:r>
            <a:r>
              <a:rPr lang="en-US" altLang="en-US" sz="1400" b="0" dirty="0"/>
              <a:t>, NIH Clinical Center </a:t>
            </a:r>
          </a:p>
          <a:p>
            <a:r>
              <a:rPr lang="en-US" altLang="en-US" sz="1400" b="0" dirty="0"/>
              <a:t>Slide 15:  Courtesy of Dr. James J. </a:t>
            </a:r>
            <a:r>
              <a:rPr lang="en-US" altLang="en-US" sz="1400" b="0" dirty="0" err="1"/>
              <a:t>Cimino</a:t>
            </a:r>
            <a:r>
              <a:rPr lang="en-US" altLang="en-US" sz="1400" b="0" dirty="0"/>
              <a:t>, NIH Clinical Center</a:t>
            </a:r>
            <a:endParaRPr lang="en-US" altLang="en-US" sz="1400"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71D53D-1F36-4BCC-A9DF-78439D0D0E41}" type="slidenum">
              <a:rPr lang="en-US" altLang="en-US" smtClean="0"/>
              <a:pPr/>
              <a:t>29</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Basic Health Data Standards</a:t>
            </a:r>
            <a:br>
              <a:rPr lang="en-US" altLang="en-US" dirty="0"/>
            </a:br>
            <a:r>
              <a:rPr lang="en-US" altLang="en-US" dirty="0"/>
              <a:t>Learning </a:t>
            </a:r>
            <a:r>
              <a:rPr lang="en-US" altLang="en-US" dirty="0" smtClean="0"/>
              <a:t>Objectives (2)</a:t>
            </a:r>
            <a:br>
              <a:rPr lang="en-US" altLang="en-US" dirty="0" smtClean="0"/>
            </a:br>
            <a:endParaRPr lang="en-US" altLang="en-US" dirty="0"/>
          </a:p>
        </p:txBody>
      </p:sp>
      <p:sp>
        <p:nvSpPr>
          <p:cNvPr id="13316" name="Text Placeholder 3"/>
          <p:cNvSpPr>
            <a:spLocks noGrp="1"/>
          </p:cNvSpPr>
          <p:nvPr>
            <p:ph sz="quarter" idx="14"/>
          </p:nvPr>
        </p:nvSpPr>
        <p:spPr/>
        <p:txBody>
          <a:bodyPr/>
          <a:lstStyle/>
          <a:p>
            <a:pPr marL="457200" indent="-457200">
              <a:buFont typeface="+mj-lt"/>
              <a:buAutoNum type="arabicPeriod" startAt="4"/>
              <a:defRPr/>
            </a:pPr>
            <a:r>
              <a:rPr lang="en-US" sz="2400" dirty="0">
                <a:cs typeface="Arial" pitchFamily="34" charset="0"/>
              </a:rPr>
              <a:t>Understand the use, purpose and interrelation among sets of controlled vocabularies in use </a:t>
            </a:r>
            <a:r>
              <a:rPr lang="en-US" sz="2400" dirty="0" smtClean="0">
                <a:cs typeface="Arial" pitchFamily="34" charset="0"/>
              </a:rPr>
              <a:t>today</a:t>
            </a:r>
            <a:endParaRPr lang="en-US" sz="2400" dirty="0">
              <a:cs typeface="Arial" pitchFamily="34" charset="0"/>
            </a:endParaRPr>
          </a:p>
          <a:p>
            <a:pPr marL="457200" indent="-457200">
              <a:buFont typeface="+mj-lt"/>
              <a:buAutoNum type="arabicPeriod" startAt="4"/>
              <a:defRPr/>
            </a:pPr>
            <a:r>
              <a:rPr lang="en-US" sz="2400" dirty="0">
                <a:cs typeface="Arial" pitchFamily="34" charset="0"/>
              </a:rPr>
              <a:t>Identify the more common controlled vocabularies in  use today: ICD, CPT, DRG, NDC, </a:t>
            </a:r>
            <a:r>
              <a:rPr lang="en-US" sz="2400" dirty="0" err="1">
                <a:cs typeface="Arial" pitchFamily="34" charset="0"/>
              </a:rPr>
              <a:t>RxNorm</a:t>
            </a:r>
            <a:r>
              <a:rPr lang="en-US" sz="2400" dirty="0">
                <a:cs typeface="Arial" pitchFamily="34" charset="0"/>
              </a:rPr>
              <a:t>, and LOINC</a:t>
            </a:r>
            <a:r>
              <a:rPr lang="en-US" sz="2400" dirty="0" smtClean="0">
                <a:cs typeface="Arial" pitchFamily="34" charset="0"/>
              </a:rPr>
              <a:t>,</a:t>
            </a:r>
            <a:endParaRPr lang="en-US" sz="2400" dirty="0">
              <a:cs typeface="Arial" pitchFamily="34" charset="0"/>
            </a:endParaRPr>
          </a:p>
          <a:p>
            <a:pPr marL="457200" indent="-457200">
              <a:buFont typeface="+mj-lt"/>
              <a:buAutoNum type="arabicPeriod" startAt="4"/>
              <a:defRPr/>
            </a:pPr>
            <a:r>
              <a:rPr lang="en-US" sz="2400" dirty="0">
                <a:cs typeface="Arial" pitchFamily="34" charset="0"/>
              </a:rPr>
              <a:t>identify the more common controlled vocabularies in use today: SNOMED, MEDCIN, </a:t>
            </a:r>
            <a:r>
              <a:rPr lang="en-US" sz="2400" dirty="0" err="1">
                <a:cs typeface="Arial" pitchFamily="34" charset="0"/>
              </a:rPr>
              <a:t>MedDRA</a:t>
            </a:r>
            <a:r>
              <a:rPr lang="en-US" sz="2400" dirty="0">
                <a:cs typeface="Arial" pitchFamily="34" charset="0"/>
              </a:rPr>
              <a:t>, Nursing terminologies, </a:t>
            </a:r>
            <a:r>
              <a:rPr lang="en-US" sz="2400" dirty="0" err="1">
                <a:cs typeface="Arial" pitchFamily="34" charset="0"/>
              </a:rPr>
              <a:t>MeSH</a:t>
            </a:r>
            <a:r>
              <a:rPr lang="en-US" sz="2400" dirty="0">
                <a:cs typeface="Arial" pitchFamily="34" charset="0"/>
              </a:rPr>
              <a:t> and UMLS</a:t>
            </a:r>
            <a:r>
              <a:rPr lang="en-US" sz="2400" dirty="0" smtClean="0">
                <a:cs typeface="Arial" pitchFamily="34" charset="0"/>
              </a:rPr>
              <a:t>,</a:t>
            </a:r>
            <a:endParaRPr lang="en-US" sz="2400" dirty="0">
              <a:cs typeface="Arial" pitchFamily="34" charset="0"/>
            </a:endParaRPr>
          </a:p>
          <a:p>
            <a:pPr marL="457200" indent="-457200">
              <a:buFont typeface="+mj-lt"/>
              <a:buAutoNum type="arabicPeriod" startAt="4"/>
              <a:defRPr/>
            </a:pPr>
            <a:r>
              <a:rPr lang="en-US" sz="2400" dirty="0">
                <a:cs typeface="Arial" pitchFamily="34" charset="0"/>
              </a:rPr>
              <a:t>Understand data elements; attributes of data </a:t>
            </a:r>
            <a:r>
              <a:rPr lang="en-US" sz="2400" dirty="0" smtClean="0">
                <a:cs typeface="Arial" pitchFamily="34" charset="0"/>
              </a:rPr>
              <a:t>elements</a:t>
            </a:r>
            <a:endParaRPr lang="en-US" sz="2400" dirty="0">
              <a:cs typeface="Arial" pitchFamily="34" charset="0"/>
            </a:endParaRP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4107C9-C818-4A04-B9E3-B399EAEDE453}" type="slidenum">
              <a:rPr lang="en-US" altLang="en-US" smtClean="0"/>
              <a:pPr/>
              <a:t>3</a:t>
            </a:fld>
            <a:endParaRPr lang="en-US" altLang="en-US"/>
          </a:p>
        </p:txBody>
      </p:sp>
    </p:spTree>
    <p:extLst>
      <p:ext uri="{BB962C8B-B14F-4D97-AF65-F5344CB8AC3E}">
        <p14:creationId xmlns:p14="http://schemas.microsoft.com/office/powerpoint/2010/main" val="6413013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Basic Health Data Standards</a:t>
            </a:r>
            <a:br>
              <a:rPr lang="en-US" sz="3200" dirty="0"/>
            </a:br>
            <a:r>
              <a:rPr lang="en-US" sz="3200" dirty="0"/>
              <a:t>Lecture </a:t>
            </a:r>
            <a:r>
              <a:rPr lang="en-US" sz="3200" dirty="0" smtClean="0"/>
              <a:t>b </a:t>
            </a:r>
            <a:endParaRPr lang="en-US" sz="3200" dirty="0"/>
          </a:p>
        </p:txBody>
      </p:sp>
      <p:sp>
        <p:nvSpPr>
          <p:cNvPr id="8" name="Content Placeholder 7"/>
          <p:cNvSpPr>
            <a:spLocks noGrp="1"/>
          </p:cNvSpPr>
          <p:nvPr>
            <p:ph sz="quarter" idx="14"/>
          </p:nvPr>
        </p:nvSpPr>
        <p:spPr/>
        <p:txBody>
          <a:bodyPr/>
          <a:lstStyle/>
          <a:p>
            <a:r>
              <a:rPr lang="en-US" sz="2800" dirty="0"/>
              <a:t>This material was 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30</a:t>
            </a:fld>
            <a:endParaRPr lang="en-US" altLang="en-US"/>
          </a:p>
        </p:txBody>
      </p:sp>
    </p:spTree>
    <p:custDataLst>
      <p:tags r:id="rId1"/>
    </p:custDataLst>
    <p:extLst>
      <p:ext uri="{BB962C8B-B14F-4D97-AF65-F5344CB8AC3E}">
        <p14:creationId xmlns:p14="http://schemas.microsoft.com/office/powerpoint/2010/main" val="741771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Basic Health Data Standards</a:t>
            </a:r>
            <a:br>
              <a:rPr lang="en-US" altLang="en-US" dirty="0"/>
            </a:br>
            <a:r>
              <a:rPr lang="en-US" altLang="en-US" dirty="0"/>
              <a:t>Learning </a:t>
            </a:r>
            <a:r>
              <a:rPr lang="en-US" altLang="en-US" dirty="0" smtClean="0"/>
              <a:t>Objectives (3)</a:t>
            </a:r>
            <a:endParaRPr lang="en-US" altLang="en-US" dirty="0"/>
          </a:p>
        </p:txBody>
      </p:sp>
      <p:sp>
        <p:nvSpPr>
          <p:cNvPr id="13316" name="Text Placeholder 3"/>
          <p:cNvSpPr>
            <a:spLocks noGrp="1"/>
          </p:cNvSpPr>
          <p:nvPr>
            <p:ph sz="quarter" idx="14"/>
          </p:nvPr>
        </p:nvSpPr>
        <p:spPr/>
        <p:txBody>
          <a:bodyPr/>
          <a:lstStyle/>
          <a:p>
            <a:pPr marL="573088" indent="-573088">
              <a:buFont typeface="+mj-lt"/>
              <a:buAutoNum type="arabicPeriod" startAt="8"/>
              <a:defRPr/>
            </a:pPr>
            <a:r>
              <a:rPr lang="en-US" sz="2400" dirty="0">
                <a:cs typeface="Arial" pitchFamily="34" charset="0"/>
              </a:rPr>
              <a:t>Understand contribution of master meta-dictionary of data elements to semantic </a:t>
            </a:r>
            <a:r>
              <a:rPr lang="en-US" sz="2400" dirty="0" smtClean="0">
                <a:cs typeface="Arial" pitchFamily="34" charset="0"/>
              </a:rPr>
              <a:t>interoperability</a:t>
            </a:r>
            <a:endParaRPr lang="en-US" sz="2400" dirty="0">
              <a:cs typeface="Arial" pitchFamily="34" charset="0"/>
            </a:endParaRPr>
          </a:p>
          <a:p>
            <a:pPr marL="573088" indent="-573088">
              <a:buFont typeface="+mj-lt"/>
              <a:buAutoNum type="arabicPeriod" startAt="8"/>
              <a:defRPr/>
            </a:pPr>
            <a:r>
              <a:rPr lang="en-US" sz="2400" dirty="0">
                <a:cs typeface="Arial" pitchFamily="34" charset="0"/>
              </a:rPr>
              <a:t>Explain how data structures can be built from basic data </a:t>
            </a:r>
            <a:r>
              <a:rPr lang="en-US" sz="2400" dirty="0" smtClean="0">
                <a:cs typeface="Arial" pitchFamily="34" charset="0"/>
              </a:rPr>
              <a:t>components</a:t>
            </a:r>
            <a:endParaRPr lang="en-US" sz="2400" dirty="0">
              <a:cs typeface="Arial" pitchFamily="34" charset="0"/>
            </a:endParaRPr>
          </a:p>
          <a:p>
            <a:pPr marL="573088" indent="-573088">
              <a:buFont typeface="+mj-lt"/>
              <a:buAutoNum type="arabicPeriod" startAt="8"/>
              <a:defRPr/>
            </a:pPr>
            <a:r>
              <a:rPr lang="en-US" sz="2400" dirty="0">
                <a:cs typeface="Arial" pitchFamily="34" charset="0"/>
              </a:rPr>
              <a:t>Explain how templates and archetypes facilitate networking and information interchange </a:t>
            </a:r>
            <a:r>
              <a:rPr lang="en-US" sz="2400" dirty="0" smtClean="0">
                <a:cs typeface="Arial" pitchFamily="34" charset="0"/>
              </a:rPr>
              <a:t>and</a:t>
            </a:r>
            <a:endParaRPr lang="en-US" sz="2400" dirty="0">
              <a:cs typeface="Arial" pitchFamily="34" charset="0"/>
            </a:endParaRPr>
          </a:p>
          <a:p>
            <a:pPr marL="573088" indent="-573088">
              <a:buFont typeface="+mj-lt"/>
              <a:buAutoNum type="arabicPeriod" startAt="8"/>
              <a:defRPr/>
            </a:pPr>
            <a:r>
              <a:rPr lang="en-US" sz="2400" dirty="0">
                <a:cs typeface="Arial" pitchFamily="34" charset="0"/>
              </a:rPr>
              <a:t>Discuss Clinical Data Architecture (CDA), Continuity of Care Document (CCD), and Continuity of Care Record (CCR) </a:t>
            </a:r>
            <a:r>
              <a:rPr lang="en-US" sz="2400" dirty="0" smtClean="0">
                <a:cs typeface="Arial" pitchFamily="34" charset="0"/>
              </a:rPr>
              <a:t>Standards</a:t>
            </a:r>
            <a:endParaRPr lang="en-US" sz="2400" dirty="0">
              <a:cs typeface="Arial" pitchFamily="34" charset="0"/>
            </a:endParaRP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4107C9-C818-4A04-B9E3-B399EAEDE453}" type="slidenum">
              <a:rPr lang="en-US" altLang="en-US" smtClean="0"/>
              <a:pPr/>
              <a:t>4</a:t>
            </a:fld>
            <a:endParaRPr lang="en-US" altLang="en-US"/>
          </a:p>
        </p:txBody>
      </p:sp>
    </p:spTree>
    <p:extLst>
      <p:ext uri="{BB962C8B-B14F-4D97-AF65-F5344CB8AC3E}">
        <p14:creationId xmlns:p14="http://schemas.microsoft.com/office/powerpoint/2010/main" val="16957593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Common Controlled Vocabularies</a:t>
            </a:r>
          </a:p>
        </p:txBody>
      </p:sp>
      <p:sp>
        <p:nvSpPr>
          <p:cNvPr id="16387" name="Content Placeholder 2"/>
          <p:cNvSpPr>
            <a:spLocks noGrp="1"/>
          </p:cNvSpPr>
          <p:nvPr>
            <p:ph sz="quarter" idx="14"/>
          </p:nvPr>
        </p:nvSpPr>
        <p:spPr/>
        <p:txBody>
          <a:bodyPr/>
          <a:lstStyle/>
          <a:p>
            <a:pPr marL="0" indent="0">
              <a:buNone/>
            </a:pPr>
            <a:r>
              <a:rPr lang="en-US" altLang="en-US" dirty="0"/>
              <a:t>ICD – International Classification of Disease</a:t>
            </a:r>
          </a:p>
          <a:p>
            <a:pPr marL="0" indent="0">
              <a:buNone/>
            </a:pPr>
            <a:r>
              <a:rPr lang="en-US" altLang="en-US" dirty="0"/>
              <a:t>CPT – Common Procedural Terminology</a:t>
            </a:r>
          </a:p>
          <a:p>
            <a:pPr marL="0" indent="0">
              <a:buNone/>
            </a:pPr>
            <a:r>
              <a:rPr lang="en-US" altLang="en-US" dirty="0"/>
              <a:t>DRG – Diagnostic Related Group</a:t>
            </a:r>
          </a:p>
          <a:p>
            <a:pPr marL="0" indent="0">
              <a:buNone/>
            </a:pPr>
            <a:r>
              <a:rPr lang="en-US" altLang="en-US" dirty="0"/>
              <a:t>NDC – National Drug Codes</a:t>
            </a:r>
          </a:p>
          <a:p>
            <a:pPr marL="0" indent="0">
              <a:buNone/>
            </a:pPr>
            <a:r>
              <a:rPr lang="en-US" altLang="en-US" dirty="0" err="1"/>
              <a:t>RxNorm</a:t>
            </a:r>
            <a:r>
              <a:rPr lang="en-US" altLang="en-US" dirty="0"/>
              <a:t> - a standardized nomenclature for clinical drugs and drug delivery devices </a:t>
            </a:r>
          </a:p>
          <a:p>
            <a:pPr marL="0" indent="0">
              <a:buNone/>
            </a:pPr>
            <a:r>
              <a:rPr lang="en-US" altLang="en-US" dirty="0"/>
              <a:t>LOINC - Logical Observations Identifiers Observations and Codes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085892B-6897-4DC1-8A8B-3A09CA04B71F}" type="slidenum">
              <a:rPr lang="en-US" altLang="en-US" smtClean="0"/>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a:t>International Classification of Disease</a:t>
            </a:r>
          </a:p>
        </p:txBody>
      </p:sp>
      <p:sp>
        <p:nvSpPr>
          <p:cNvPr id="17411" name="Content Placeholder 2"/>
          <p:cNvSpPr>
            <a:spLocks noGrp="1"/>
          </p:cNvSpPr>
          <p:nvPr>
            <p:ph sz="quarter" idx="14"/>
          </p:nvPr>
        </p:nvSpPr>
        <p:spPr/>
        <p:txBody>
          <a:bodyPr/>
          <a:lstStyle/>
          <a:p>
            <a:r>
              <a:rPr lang="en-US" altLang="en-US" dirty="0"/>
              <a:t>ICD–10 (ICD-10-CM and ICD-10-PCS)</a:t>
            </a:r>
          </a:p>
          <a:p>
            <a:pPr lvl="1"/>
            <a:r>
              <a:rPr lang="en-US" altLang="en-US" dirty="0"/>
              <a:t>US switched to ICD-10 from ICD-9 in 2015</a:t>
            </a:r>
          </a:p>
          <a:p>
            <a:pPr lvl="1"/>
            <a:r>
              <a:rPr lang="en-US" altLang="en-US" dirty="0"/>
              <a:t>US was one of the last countries to switch</a:t>
            </a:r>
          </a:p>
          <a:p>
            <a:pPr lvl="1"/>
            <a:r>
              <a:rPr lang="en-US" altLang="en-US" dirty="0"/>
              <a:t>Significant change from ICD-9 </a:t>
            </a:r>
          </a:p>
          <a:p>
            <a:r>
              <a:rPr lang="en-US" altLang="en-US" dirty="0"/>
              <a:t>ICD-11</a:t>
            </a:r>
          </a:p>
          <a:p>
            <a:pPr lvl="1"/>
            <a:r>
              <a:rPr lang="en-US" altLang="en-US" dirty="0"/>
              <a:t>Dr. Chris Chute of Mayo Clinic is chief editor</a:t>
            </a:r>
          </a:p>
          <a:p>
            <a:pPr lvl="1"/>
            <a:r>
              <a:rPr lang="en-US" altLang="en-US" dirty="0"/>
              <a:t>Includes SNOMED, DRG</a:t>
            </a:r>
          </a:p>
          <a:p>
            <a:pPr lvl="1"/>
            <a:r>
              <a:rPr lang="en-US" altLang="en-US" dirty="0"/>
              <a:t>Target date for completion – 2018</a:t>
            </a:r>
          </a:p>
          <a:p>
            <a:r>
              <a:rPr lang="en-US" altLang="en-US" dirty="0"/>
              <a:t>Sponsored by World Health Organization</a:t>
            </a:r>
          </a:p>
          <a:p>
            <a:endParaRPr lang="en-US" altLang="en-US" dirty="0"/>
          </a:p>
          <a:p>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9A38C2B-AE46-4313-9D02-368E94AF2A3B}" type="slidenum">
              <a:rPr lang="en-US" altLang="en-US" smtClean="0"/>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Strict hierarchy</a:t>
            </a:r>
          </a:p>
        </p:txBody>
      </p:sp>
      <p:pic>
        <p:nvPicPr>
          <p:cNvPr id="18438" name="Picture 4" descr="Image illustrate approaches to a terminology model. In this example, cholera is an infectious disease which is a disease.  Tuberculosis is a form of lung disease which, in turn, is a disease.  The advantage of a strict hierarchy is that the diagnostic process can move from a higher level, less precise term to a more precise term. Queries can be directed at any level.  So a query for infectious disease would yield both cholera and meningitis.  Source: Dr. James J. Cimino, NIH Clinical Center.&#10;&#10; &#10;"/>
          <p:cNvPicPr>
            <a:picLocks noGrp="1" noChangeAspect="1" noChangeArrowheads="1"/>
          </p:cNvPicPr>
          <p:nvPr>
            <p:ph sz="quarter" idx="14"/>
          </p:nvPr>
        </p:nvPicPr>
        <p:blipFill>
          <a:blip r:embed="rId3">
            <a:extLst>
              <a:ext uri="{28A0092B-C50C-407E-A947-70E740481C1C}">
                <a14:useLocalDpi xmlns:a14="http://schemas.microsoft.com/office/drawing/2010/main" val="0"/>
              </a:ext>
            </a:extLst>
          </a:blip>
          <a:stretch>
            <a:fillRect/>
          </a:stretch>
        </p:blipFill>
        <p:spPr>
          <a:xfrm>
            <a:off x="914400" y="1981200"/>
            <a:ext cx="7675529" cy="3084843"/>
          </a:xfrm>
        </p:spPr>
      </p:pic>
      <p:sp>
        <p:nvSpPr>
          <p:cNvPr id="11" name="Rectangle 10"/>
          <p:cNvSpPr/>
          <p:nvPr/>
        </p:nvSpPr>
        <p:spPr>
          <a:xfrm>
            <a:off x="483524" y="6165949"/>
            <a:ext cx="6679276" cy="369332"/>
          </a:xfrm>
          <a:prstGeom prst="rect">
            <a:avLst/>
          </a:prstGeom>
        </p:spPr>
        <p:txBody>
          <a:bodyPr wrap="square">
            <a:spAutoFit/>
          </a:bodyPr>
          <a:lstStyle/>
          <a:p>
            <a:r>
              <a:rPr lang="en-US" dirty="0"/>
              <a:t>Source: Dr. James J. </a:t>
            </a:r>
            <a:r>
              <a:rPr lang="en-US" dirty="0" err="1"/>
              <a:t>Cimino</a:t>
            </a:r>
            <a:r>
              <a:rPr lang="en-US" dirty="0"/>
              <a:t>, NIH Clinical Center</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E98A08A-D885-4815-A281-E7AFD2968EEC}" type="slidenum">
              <a:rPr lang="en-US" altLang="en-US" smtClean="0"/>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Polyhierarchy</a:t>
            </a:r>
          </a:p>
        </p:txBody>
      </p:sp>
      <p:pic>
        <p:nvPicPr>
          <p:cNvPr id="19462" name="Picture 8" descr="Inthis image,tuberculosis is noted both as a lung disease and an infectious disease.  Both pathways lead to the top level of disease.  In this structure, if we queried for infectious disease, we would get tuberculosis.  If we queried for lung disease, we would also get tuberculosis.  Source: Dr. James J. Cimino, NIH Clinical Center.&#10;&#1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3988" y="1392238"/>
            <a:ext cx="6296025" cy="40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483524" y="6165949"/>
            <a:ext cx="6679276" cy="369332"/>
          </a:xfrm>
          <a:prstGeom prst="rect">
            <a:avLst/>
          </a:prstGeom>
        </p:spPr>
        <p:txBody>
          <a:bodyPr wrap="square">
            <a:spAutoFit/>
          </a:bodyPr>
          <a:lstStyle/>
          <a:p>
            <a:r>
              <a:rPr lang="en-US" dirty="0"/>
              <a:t>Source: Dr. James J. </a:t>
            </a:r>
            <a:r>
              <a:rPr lang="en-US" dirty="0" err="1"/>
              <a:t>Cimino</a:t>
            </a:r>
            <a:r>
              <a:rPr lang="en-US" dirty="0"/>
              <a:t>, NIH Clinical Center</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3BAA29-A591-4B43-8228-6112249DB5E0}"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z="3200" dirty="0"/>
              <a:t>ICD10-CM examples:</a:t>
            </a:r>
            <a:br>
              <a:rPr lang="en-US" altLang="en-US" sz="3200" dirty="0"/>
            </a:br>
            <a:r>
              <a:rPr lang="en-US" altLang="en-US" sz="3200" dirty="0"/>
              <a:t>tuberculosis codes </a:t>
            </a:r>
          </a:p>
        </p:txBody>
      </p:sp>
      <p:sp>
        <p:nvSpPr>
          <p:cNvPr id="20483" name="Content Placeholder 2"/>
          <p:cNvSpPr>
            <a:spLocks noGrp="1"/>
          </p:cNvSpPr>
          <p:nvPr>
            <p:ph sz="quarter" idx="14"/>
          </p:nvPr>
        </p:nvSpPr>
        <p:spPr>
          <a:xfrm>
            <a:off x="457200" y="1600200"/>
            <a:ext cx="7924800" cy="4572000"/>
          </a:xfrm>
        </p:spPr>
        <p:txBody>
          <a:bodyPr/>
          <a:lstStyle/>
          <a:p>
            <a:pPr marL="747713" indent="-747713">
              <a:buNone/>
            </a:pPr>
            <a:r>
              <a:rPr lang="en-US" altLang="en-US" sz="1600" dirty="0"/>
              <a:t>A15.	Respiratory tuberculosis, bacteriologically and histologically confirmed</a:t>
            </a:r>
          </a:p>
          <a:p>
            <a:pPr marL="747713" indent="-747713">
              <a:buNone/>
            </a:pPr>
            <a:r>
              <a:rPr lang="en-US" altLang="en-US" sz="1600" dirty="0"/>
              <a:t>A15.0	Tuberculosis of lung, confirmed by sputum microscopy with or without culture</a:t>
            </a:r>
          </a:p>
          <a:p>
            <a:pPr marL="747713" indent="-747713">
              <a:buNone/>
            </a:pPr>
            <a:r>
              <a:rPr lang="en-US" altLang="en-US" sz="1600" dirty="0"/>
              <a:t>A15.1	Tuberculosis of lung, confirmed by culture only	</a:t>
            </a:r>
          </a:p>
          <a:p>
            <a:pPr marL="747713" indent="-747713">
              <a:buNone/>
            </a:pPr>
            <a:r>
              <a:rPr lang="en-US" altLang="en-US" sz="1600" dirty="0"/>
              <a:t>A15.2	Tuberculosis of lung, confirmed histologically</a:t>
            </a:r>
          </a:p>
          <a:p>
            <a:pPr marL="747713" indent="-747713">
              <a:buNone/>
            </a:pPr>
            <a:r>
              <a:rPr lang="en-US" altLang="en-US" sz="1600" dirty="0"/>
              <a:t>A15.3	Tuberculosis of lung, confirmed by unspecified means</a:t>
            </a:r>
          </a:p>
          <a:p>
            <a:pPr marL="747713" indent="-747713">
              <a:buNone/>
            </a:pPr>
            <a:r>
              <a:rPr lang="en-US" altLang="en-US" sz="1600" dirty="0"/>
              <a:t>A15.4	Tuberculosis of </a:t>
            </a:r>
            <a:r>
              <a:rPr lang="en-US" altLang="en-US" sz="1600" dirty="0" err="1"/>
              <a:t>intrathoraciclymph</a:t>
            </a:r>
            <a:r>
              <a:rPr lang="en-US" altLang="en-US" sz="1600" dirty="0"/>
              <a:t> nodes, confirmed bacteriologically and histologically</a:t>
            </a:r>
          </a:p>
          <a:p>
            <a:pPr marL="747713" indent="-747713">
              <a:buNone/>
            </a:pPr>
            <a:r>
              <a:rPr lang="en-US" altLang="en-US" sz="1600" dirty="0"/>
              <a:t>A15.5	Tuberculosis of larynx, trachea and bronchus, confirmed bacteriologically and histologically</a:t>
            </a:r>
          </a:p>
          <a:p>
            <a:pPr marL="747713" indent="-747713">
              <a:buNone/>
            </a:pPr>
            <a:r>
              <a:rPr lang="en-US" altLang="en-US" sz="1600" dirty="0"/>
              <a:t>A15.7	Primary respiratory tuberculosis, confirmed bacteriologically and histologically</a:t>
            </a:r>
          </a:p>
          <a:p>
            <a:pPr marL="747713" indent="-747713">
              <a:buNone/>
            </a:pPr>
            <a:r>
              <a:rPr lang="en-US" altLang="en-US" sz="1600" dirty="0"/>
              <a:t>A15.8	Other respiratory tuberculosis, confirmed bacteriologically and histologically</a:t>
            </a:r>
          </a:p>
          <a:p>
            <a:pPr marL="747713" indent="-747713">
              <a:buNone/>
            </a:pPr>
            <a:r>
              <a:rPr lang="en-US" altLang="en-US" sz="1600" dirty="0"/>
              <a:t>A15.9	Respiratory tuberculosis unspecified, confirmed bacteriologically and histologically</a:t>
            </a:r>
          </a:p>
        </p:txBody>
      </p:sp>
      <p:sp>
        <p:nvSpPr>
          <p:cNvPr id="9" name="Text Placeholder 8"/>
          <p:cNvSpPr>
            <a:spLocks noGrp="1"/>
          </p:cNvSpPr>
          <p:nvPr>
            <p:ph type="body" sz="quarter" idx="32"/>
          </p:nvPr>
        </p:nvSpPr>
        <p:spPr/>
        <p:txBody>
          <a:bodyPr/>
          <a:lstStyle/>
          <a:p>
            <a:r>
              <a:rPr lang="en-US" dirty="0"/>
              <a:t>Source: ICD10 Code View http://www0.sun.ac.za/aotc/icd10</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01B87DF-1E40-4796-B550-830C1D9C4141}" type="slidenum">
              <a:rPr lang="en-US" altLang="en-US" smtClean="0"/>
              <a:pPr/>
              <a:t>9</a:t>
            </a:fld>
            <a:endParaRPr lang="en-US"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Networking and Health Information Exchange&amp;quot;&quot;/&gt;&lt;property id=&quot;20307&quot; value=&quot;256&quot;/&gt;&lt;/object&gt;&lt;object type=&quot;3&quot; unique_id=&quot;10005&quot;&gt;&lt;property id=&quot;20148&quot; value=&quot;5&quot;/&gt;&lt;property id=&quot;20300&quot; value=&quot;Slide 2 - &amp;quot;Basic Health Data Standards&amp;#x0D;&amp;#x0A;Learning Objectives&amp;quot;&quot;/&gt;&lt;property id=&quot;20307&quot; value=&quot;295&quot;/&gt;&lt;/object&gt;&lt;object type=&quot;3&quot; unique_id=&quot;10006&quot;&gt;&lt;property id=&quot;20148&quot; value=&quot;5&quot;/&gt;&lt;property id=&quot;20300&quot; value=&quot;Slide 3 - &amp;quot;Basic Health Data Standards&amp;#x0D;&amp;#x0A;Learning Objectives&amp;quot;&quot;/&gt;&lt;property id=&quot;20307&quot; value=&quot;296&quot;/&gt;&lt;/object&gt;&lt;object type=&quot;3&quot; unique_id=&quot;10007&quot;&gt;&lt;property id=&quot;20148&quot; value=&quot;5&quot;/&gt;&lt;property id=&quot;20300&quot; value=&quot;Slide 4 - &amp;quot;Basic Health Data Standards&amp;#x0D;&amp;#x0A;Learning Objectives&amp;quot;&quot;/&gt;&lt;property id=&quot;20307&quot; value=&quot;297&quot;/&gt;&lt;/object&gt;&lt;object type=&quot;3&quot; unique_id=&quot;10008&quot;&gt;&lt;property id=&quot;20148&quot; value=&quot;5&quot;/&gt;&lt;property id=&quot;20300&quot; value=&quot;Slide 5 - &amp;quot;Common Controlled Vocabularies&amp;quot;&quot;/&gt;&lt;property id=&quot;20307&quot; value=&quot;272&quot;/&gt;&lt;/object&gt;&lt;object type=&quot;3&quot; unique_id=&quot;10009&quot;&gt;&lt;property id=&quot;20148&quot; value=&quot;5&quot;/&gt;&lt;property id=&quot;20300&quot; value=&quot;Slide 6 - &amp;quot;International Classification of Disease&amp;quot;&quot;/&gt;&lt;property id=&quot;20307&quot; value=&quot;273&quot;/&gt;&lt;/object&gt;&lt;object type=&quot;3&quot; unique_id=&quot;10010&quot;&gt;&lt;property id=&quot;20148&quot; value=&quot;5&quot;/&gt;&lt;property id=&quot;20300&quot; value=&quot;Slide 7 - &amp;quot;Strict hierarchy&amp;quot;&quot;/&gt;&lt;property id=&quot;20307&quot; value=&quot;274&quot;/&gt;&lt;/object&gt;&lt;object type=&quot;3&quot; unique_id=&quot;10011&quot;&gt;&lt;property id=&quot;20148&quot; value=&quot;5&quot;/&gt;&lt;property id=&quot;20300&quot; value=&quot;Slide 8 - &amp;quot;Polyhierarchy&amp;quot;&quot;/&gt;&lt;property id=&quot;20307&quot; value=&quot;275&quot;/&gt;&lt;/object&gt;&lt;object type=&quot;3&quot; unique_id=&quot;10012&quot;&gt;&lt;property id=&quot;20148&quot; value=&quot;5&quot;/&gt;&lt;property id=&quot;20300&quot; value=&quot;Slide 9 - &amp;quot;ICD9-CM examples:&amp;#x0D;&amp;#x0A;420 tuberculosis codes &amp;#x0D;&amp;#x0A;(plus 69 hierarchical codes)&amp;quot;&quot;/&gt;&lt;property id=&quot;20307&quot; value=&quot;276&quot;/&gt;&lt;/object&gt;&lt;object type=&quot;3&quot; unique_id=&quot;10013&quot;&gt;&lt;property id=&quot;20148&quot; value=&quot;5&quot;/&gt;&lt;property id=&quot;20300&quot; value=&quot;Slide 10 - &amp;quot;The Diagnostic and Statistical Manual of Mental Disorders &amp;#x0D;&amp;#x0A;(DSM-IV)&amp;quot;&quot;/&gt;&lt;property id=&quot;20307&quot; value=&quot;277&quot;/&gt;&lt;/object&gt;&lt;object type=&quot;3&quot; unique_id=&quot;10014&quot;&gt;&lt;property id=&quot;20148&quot; value=&quot;5&quot;/&gt;&lt;property id=&quot;20300&quot; value=&quot;Slide 11 - &amp;quot;Current Procedural Terminology&amp;#x0D;&amp;#x0A;(CPT)&amp;quot;&quot;/&gt;&lt;property id=&quot;20307&quot; value=&quot;278&quot;/&gt;&lt;/object&gt;&lt;object type=&quot;3&quot; unique_id=&quot;10015&quot;&gt;&lt;property id=&quot;20148&quot; value=&quot;5&quot;/&gt;&lt;property id=&quot;20300&quot; value=&quot;Slide 12 - &amp;quot;CPT examples&amp;quot;&quot;/&gt;&lt;property id=&quot;20307&quot; value=&quot;279&quot;/&gt;&lt;/object&gt;&lt;object type=&quot;3&quot; unique_id=&quot;10016&quot;&gt;&lt;property id=&quot;20148&quot; value=&quot;5&quot;/&gt;&lt;property id=&quot;20300&quot; value=&quot;Slide 13 - &amp;quot;Diagnosis Related Groups&amp;#x0D;&amp;#x0A;DRG&amp;quot;&quot;/&gt;&lt;property id=&quot;20307&quot; value=&quot;280&quot;/&gt;&lt;/object&gt;&lt;object type=&quot;3&quot; unique_id=&quot;10017&quot;&gt;&lt;property id=&quot;20148&quot; value=&quot;5&quot;/&gt;&lt;property id=&quot;20300&quot; value=&quot;Slide 14 - &amp;quot;DRG examples: pneumonia&amp;quot;&quot;/&gt;&lt;property id=&quot;20307&quot; value=&quot;281&quot;/&gt;&lt;/object&gt;&lt;object type=&quot;3&quot; unique_id=&quot;10018&quot;&gt;&lt;property id=&quot;20148&quot; value=&quot;5&quot;/&gt;&lt;property id=&quot;20300&quot; value=&quot;Slide 15 - &amp;quot;National Drug Codes (NDC)&amp;quot;&quot;/&gt;&lt;property id=&quot;20307&quot; value=&quot;282&quot;/&gt;&lt;/object&gt;&lt;object type=&quot;3&quot; unique_id=&quot;10019&quot;&gt;&lt;property id=&quot;20148&quot; value=&quot;5&quot;/&gt;&lt;property id=&quot;20300&quot; value=&quot;Slide 16 - &amp;quot;RxNorm&amp;quot;&quot;/&gt;&lt;property id=&quot;20307&quot; value=&quot;283&quot;/&gt;&lt;/object&gt;&lt;object type=&quot;3&quot; unique_id=&quot;10020&quot;&gt;&lt;property id=&quot;20148&quot; value=&quot;5&quot;/&gt;&lt;property id=&quot;20300&quot; value=&quot;Slide 17 - &amp;quot;RxNorm&amp;quot;&quot;/&gt;&lt;property id=&quot;20307&quot; value=&quot;284&quot;/&gt;&lt;/object&gt;&lt;object type=&quot;3&quot; unique_id=&quot;10021&quot;&gt;&lt;property id=&quot;20148&quot; value=&quot;5&quot;/&gt;&lt;property id=&quot;20300&quot; value=&quot;Slide 18 - &amp;quot;VA NDF - RT&amp;quot;&quot;/&gt;&lt;property id=&quot;20307&quot; value=&quot;285&quot;/&gt;&lt;/object&gt;&lt;object type=&quot;3&quot; unique_id=&quot;10022&quot;&gt;&lt;property id=&quot;20148&quot; value=&quot;5&quot;/&gt;&lt;property id=&quot;20300&quot; value=&quot;Slide 19 - &amp;quot;Structured Product Labeling&amp;quot;&quot;/&gt;&lt;property id=&quot;20307&quot; value=&quot;286&quot;/&gt;&lt;/object&gt;&lt;object type=&quot;3&quot; unique_id=&quot;10023&quot;&gt;&lt;property id=&quot;20148&quot; value=&quot;5&quot;/&gt;&lt;property id=&quot;20300&quot; value=&quot;Slide 20 - &amp;quot;The DailyMed&amp;quot;&quot;/&gt;&lt;property id=&quot;20307&quot; value=&quot;287&quot;/&gt;&lt;/object&gt;&lt;object type=&quot;3&quot; unique_id=&quot;10024&quot;&gt;&lt;property id=&quot;20148&quot; value=&quot;5&quot;/&gt;&lt;property id=&quot;20300&quot; value=&quot;Slide 21 - &amp;quot;Logical Observation Identifiers Names and Codes (LOINC®)&amp;quot;&quot;/&gt;&lt;property id=&quot;20307&quot; value=&quot;288&quot;/&gt;&lt;/object&gt;&lt;object type=&quot;3&quot; unique_id=&quot;10025&quot;&gt;&lt;property id=&quot;20148&quot; value=&quot;5&quot;/&gt;&lt;property id=&quot;20300&quot; value=&quot;Slide 22 - &amp;quot;LOINC code&amp;quot;&quot;/&gt;&lt;property id=&quot;20307&quot; value=&quot;289&quot;/&gt;&lt;/object&gt;&lt;object type=&quot;3&quot; unique_id=&quot;10026&quot;&gt;&lt;property id=&quot;20148&quot; value=&quot;5&quot;/&gt;&lt;property id=&quot;20300&quot; value=&quot;Slide 23 - &amp;quot;Definition Axes&amp;quot;&quot;/&gt;&lt;property id=&quot;20307&quot; value=&quot;290&quot;/&gt;&lt;/object&gt;&lt;object type=&quot;3&quot; unique_id=&quot;10027&quot;&gt;&lt;property id=&quot;20148&quot; value=&quot;5&quot;/&gt;&lt;property id=&quot;20300&quot; value=&quot;Slide 24 - &amp;quot;Examples&amp;quot;&quot;/&gt;&lt;property id=&quot;20307&quot; value=&quot;291&quot;/&gt;&lt;/object&gt;&lt;object type=&quot;3&quot; unique_id=&quot;10028&quot;&gt;&lt;property id=&quot;20148&quot; value=&quot;5&quot;/&gt;&lt;property id=&quot;20300&quot; value=&quot;Slide 25 - &amp;quot;LOINC today&amp;quot;&quot;/&gt;&lt;property id=&quot;20307&quot; value=&quot;292&quot;/&gt;&lt;/object&gt;&lt;object type=&quot;3&quot; unique_id=&quot;10029&quot;&gt;&lt;property id=&quot;20148&quot; value=&quot;5&quot;/&gt;&lt;property id=&quot;20300&quot; value=&quot;Slide 26 - &amp;quot;RELMA&amp;quot;&quot;/&gt;&lt;property id=&quot;20307&quot; value=&quot;293&quot;/&gt;&lt;/object&gt;&lt;object type=&quot;3&quot; unique_id=&quot;10030&quot;&gt;&lt;property id=&quot;20148&quot; value=&quot;5&quot;/&gt;&lt;property id=&quot;20300&quot; value=&quot;Slide 27 - &amp;quot;Example of LOINC’s Use in Data Exchange&amp;quot;&quot;/&gt;&lt;property id=&quot;20307&quot; value=&quot;294&quot;/&gt;&lt;/object&gt;&lt;object type=&quot;3&quot; unique_id=&quot;10031&quot;&gt;&lt;property id=&quot;20148&quot; value=&quot;5&quot;/&gt;&lt;property id=&quot;20300&quot; value=&quot;Slide 28 - &amp;quot;Basic Health Data Standards&amp;#x0D;&amp;#x0A;Summary – Lecture b&amp;#x0D;&amp;#x0A;&amp;quot;&quot;/&gt;&lt;property id=&quot;20307&quot; value=&quot;264&quot;/&gt;&lt;/object&gt;&lt;object type=&quot;3&quot; unique_id=&quot;10032&quot;&gt;&lt;property id=&quot;20148&quot; value=&quot;5&quot;/&gt;&lt;property id=&quot;20300&quot; value=&quot;Slide 29 - &amp;quot;Basic Health Data Standards&amp;#x0D;&amp;#x0A;References – Lecture b&amp;quot;&quot;/&gt;&lt;property id=&quot;20307&quot; value=&quot;267&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1383</TotalTime>
  <Words>4328</Words>
  <Application>Microsoft Office PowerPoint</Application>
  <PresentationFormat>On-screen Show (4:3)</PresentationFormat>
  <Paragraphs>374</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ONC_2016</vt:lpstr>
      <vt:lpstr>Networking and Health  Information Exchange</vt:lpstr>
      <vt:lpstr>Basic Health Data Standards Learning Objectives</vt:lpstr>
      <vt:lpstr>Basic Health Data Standards Learning Objectives (2) </vt:lpstr>
      <vt:lpstr>Basic Health Data Standards Learning Objectives (3)</vt:lpstr>
      <vt:lpstr>Common Controlled Vocabularies</vt:lpstr>
      <vt:lpstr>International Classification of Disease</vt:lpstr>
      <vt:lpstr>Strict hierarchy</vt:lpstr>
      <vt:lpstr>Polyhierarchy</vt:lpstr>
      <vt:lpstr>ICD10-CM examples: tuberculosis codes </vt:lpstr>
      <vt:lpstr>The Diagnostic and Statistical Manual of Mental Disorders  (DSM-IV)</vt:lpstr>
      <vt:lpstr>Current Procedural Terminology (CPT)</vt:lpstr>
      <vt:lpstr>CPT examples</vt:lpstr>
      <vt:lpstr>Diagnosis Related Groups DRG</vt:lpstr>
      <vt:lpstr>DRG examples: pneumonia</vt:lpstr>
      <vt:lpstr>National Drug Codes (NDC)</vt:lpstr>
      <vt:lpstr>RxNorm</vt:lpstr>
      <vt:lpstr>RxNorm: Diagram</vt:lpstr>
      <vt:lpstr>VA NDF-RT</vt:lpstr>
      <vt:lpstr>Structured Product Labeling</vt:lpstr>
      <vt:lpstr>The DailyMed</vt:lpstr>
      <vt:lpstr>Logical Observation Identifiers Names and Codes (LOINC®)</vt:lpstr>
      <vt:lpstr>LOINC code</vt:lpstr>
      <vt:lpstr>Definition Axes</vt:lpstr>
      <vt:lpstr>Examples</vt:lpstr>
      <vt:lpstr>LOINC today</vt:lpstr>
      <vt:lpstr>RELMA</vt:lpstr>
      <vt:lpstr>Example of LOINC’s Use in Data Exchange</vt:lpstr>
      <vt:lpstr>Basic Health Data Standards Summary – Lecture b</vt:lpstr>
      <vt:lpstr>Basic Health Data Standards References – Lecture b</vt:lpstr>
      <vt:lpstr>Basic Health Data Standards Lecture b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9, Unit 4</dc:title>
  <dc:subject>Networking and Health Information Exchange</dc:subject>
  <dc:creator>U.S. Department of Health and Human Services, The Office of the National Coordinator for Health Information Technology</dc:creator>
  <cp:keywords>Health IT, Health IT Curriculum, Computer Science</cp:keywords>
  <cp:lastModifiedBy>admin</cp:lastModifiedBy>
  <cp:revision>24</cp:revision>
  <cp:lastPrinted>2012-01-04T15:19:11Z</cp:lastPrinted>
  <dcterms:created xsi:type="dcterms:W3CDTF">2011-11-21T16:50:22Z</dcterms:created>
  <dcterms:modified xsi:type="dcterms:W3CDTF">2017-07-13T01:59:05Z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