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no"?>
<Relationships xmlns="http://schemas.openxmlformats.org/package/2006/relationships">
<Relationship Id="rId1" Target="ppt/presentation.xml" Type="http://schemas.openxmlformats.org/officeDocument/2006/relationships/officeDocument"/>
<Relationship Id="rId2" Target="docProps/thumbnail.jpeg" Type="http://schemas.openxmlformats.org/package/2006/relationships/metadata/thumbnail"/>
<Relationship Id="rId3" Target="docProps/core.xml" Type="http://schemas.openxmlformats.org/package/2006/relationships/metadata/core-properties"/>
<Relationship Id="rId4" Target="docProps/app.xml" Type="http://schemas.openxmlformats.org/officeDocument/2006/relationships/extended-properties"/>
<Relationship Id="rId5" Target="docProps/custom.xml" Type="http://schemas.openxmlformats.org/officeDocument/2006/relationships/custom-properties"/>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458" r:id="rId1"/>
  </p:sldMasterIdLst>
  <p:notesMasterIdLst>
    <p:notesMasterId r:id="rId18"/>
  </p:notesMasterIdLst>
  <p:handoutMasterIdLst>
    <p:handoutMasterId r:id="rId19"/>
  </p:handoutMasterIdLst>
  <p:sldIdLst>
    <p:sldId id="256" r:id="rId2"/>
    <p:sldId id="257" r:id="rId3"/>
    <p:sldId id="272" r:id="rId4"/>
    <p:sldId id="273" r:id="rId5"/>
    <p:sldId id="274" r:id="rId6"/>
    <p:sldId id="275" r:id="rId7"/>
    <p:sldId id="276" r:id="rId8"/>
    <p:sldId id="277" r:id="rId9"/>
    <p:sldId id="278" r:id="rId10"/>
    <p:sldId id="279" r:id="rId11"/>
    <p:sldId id="280" r:id="rId12"/>
    <p:sldId id="281" r:id="rId13"/>
    <p:sldId id="282" r:id="rId14"/>
    <p:sldId id="264" r:id="rId15"/>
    <p:sldId id="271" r:id="rId16"/>
    <p:sldId id="283" r:id="rId17"/>
  </p:sldIdLst>
  <p:sldSz cx="9144000" cy="6858000" type="screen4x3"/>
  <p:notesSz cx="9144000" cy="6858000"/>
  <p:custDataLst>
    <p:tags r:id="rId20"/>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68" autoAdjust="0"/>
    <p:restoredTop sz="92786" autoAdjust="0"/>
  </p:normalViewPr>
  <p:slideViewPr>
    <p:cSldViewPr>
      <p:cViewPr varScale="1">
        <p:scale>
          <a:sx n="44" d="100"/>
          <a:sy n="44" d="100"/>
        </p:scale>
        <p:origin x="-144" y="-77"/>
      </p:cViewPr>
      <p:guideLst>
        <p:guide orient="horz" pos="2160"/>
        <p:guide pos="2880"/>
      </p:guideLst>
    </p:cSldViewPr>
  </p:slideViewPr>
  <p:outlineViewPr>
    <p:cViewPr>
      <p:scale>
        <a:sx n="33" d="100"/>
        <a:sy n="33" d="100"/>
      </p:scale>
      <p:origin x="36"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5" d="100"/>
          <a:sy n="105" d="100"/>
        </p:scale>
        <p:origin x="-90" y="-264"/>
      </p:cViewPr>
      <p:guideLst>
        <p:guide orient="horz" pos="2160"/>
        <p:guide pos="2880"/>
      </p:guideLst>
    </p:cSldViewPr>
  </p:notesViewPr>
  <p:gridSpacing cx="76200" cy="76200"/>
</p:viewPr>
</file>

<file path=ppt/_rels/presentation.xml.rels><?xml version="1.0" encoding="UTF-8" standalone="no"?>
<Relationships xmlns="http://schemas.openxmlformats.org/package/2006/relationships">
<Relationship Id="rId1" Target="slideMasters/slideMaster1.xml" Type="http://schemas.openxmlformats.org/officeDocument/2006/relationships/slideMaster"/>
<Relationship Id="rId10" Target="slides/slide9.xml" Type="http://schemas.openxmlformats.org/officeDocument/2006/relationships/slide"/>
<Relationship Id="rId11" Target="slides/slide10.xml" Type="http://schemas.openxmlformats.org/officeDocument/2006/relationships/slide"/>
<Relationship Id="rId12" Target="slides/slide11.xml" Type="http://schemas.openxmlformats.org/officeDocument/2006/relationships/slide"/>
<Relationship Id="rId13" Target="slides/slide12.xml" Type="http://schemas.openxmlformats.org/officeDocument/2006/relationships/slide"/>
<Relationship Id="rId14" Target="slides/slide13.xml" Type="http://schemas.openxmlformats.org/officeDocument/2006/relationships/slide"/>
<Relationship Id="rId15" Target="slides/slide14.xml" Type="http://schemas.openxmlformats.org/officeDocument/2006/relationships/slide"/>
<Relationship Id="rId16" Target="slides/slide15.xml" Type="http://schemas.openxmlformats.org/officeDocument/2006/relationships/slide"/>
<Relationship Id="rId17" Target="slides/slide16.xml" Type="http://schemas.openxmlformats.org/officeDocument/2006/relationships/slide"/>
<Relationship Id="rId18" Target="notesMasters/notesMaster1.xml" Type="http://schemas.openxmlformats.org/officeDocument/2006/relationships/notesMaster"/>
<Relationship Id="rId19" Target="handoutMasters/handoutMaster1.xml" Type="http://schemas.openxmlformats.org/officeDocument/2006/relationships/handoutMaster"/>
<Relationship Id="rId2" Target="slides/slide1.xml" Type="http://schemas.openxmlformats.org/officeDocument/2006/relationships/slide"/>
<Relationship Id="rId20" Target="tags/tag1.xml" Type="http://schemas.openxmlformats.org/officeDocument/2006/relationships/tags"/>
<Relationship Id="rId21" Target="presProps.xml" Type="http://schemas.openxmlformats.org/officeDocument/2006/relationships/presProps"/>
<Relationship Id="rId22" Target="viewProps.xml" Type="http://schemas.openxmlformats.org/officeDocument/2006/relationships/viewProps"/>
<Relationship Id="rId23" Target="theme/theme1.xml" Type="http://schemas.openxmlformats.org/officeDocument/2006/relationships/theme"/>
<Relationship Id="rId24" Target="tableStyles.xml" Type="http://schemas.openxmlformats.org/officeDocument/2006/relationships/tableStyles"/>
<Relationship Id="rId3" Target="slides/slide2.xml" Type="http://schemas.openxmlformats.org/officeDocument/2006/relationships/slide"/>
<Relationship Id="rId4" Target="slides/slide3.xml" Type="http://schemas.openxmlformats.org/officeDocument/2006/relationships/slide"/>
<Relationship Id="rId5" Target="slides/slide4.xml" Type="http://schemas.openxmlformats.org/officeDocument/2006/relationships/slide"/>
<Relationship Id="rId6" Target="slides/slide5.xml" Type="http://schemas.openxmlformats.org/officeDocument/2006/relationships/slide"/>
<Relationship Id="rId7" Target="slides/slide6.xml" Type="http://schemas.openxmlformats.org/officeDocument/2006/relationships/slide"/>
<Relationship Id="rId8" Target="slides/slide7.xml" Type="http://schemas.openxmlformats.org/officeDocument/2006/relationships/slide"/>
<Relationship Id="rId9" Target="slides/slide8.xml" Type="http://schemas.openxmlformats.org/officeDocument/2006/relationships/slide"/>
</Relationships>

</file>

<file path=ppt/handoutMasters/_rels/handoutMaster1.xml.rels><?xml version="1.0" encoding="UTF-8" standalone="no"?>
<Relationships xmlns="http://schemas.openxmlformats.org/package/2006/relationships">
<Relationship Id="rId1" Target="../theme/theme3.xml" Type="http://schemas.openxmlformats.org/officeDocument/2006/relationships/theme"/>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E865F5AF-B5D1-406F-A136-2B7E945A7595}" type="datetimeFigureOut">
              <a:rPr lang="en-US"/>
              <a:pPr>
                <a:defRPr/>
              </a:pPr>
              <a:t>6/22/2017</a:t>
            </a:fld>
            <a:endParaRPr lang="en-US" dirty="0"/>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AE329A65-64B5-4BD2-A241-74E2D8B9D9B0}" type="slidenum">
              <a:rPr lang="en-US" altLang="en-US"/>
              <a:pPr/>
              <a:t>‹#›</a:t>
            </a:fld>
            <a:endParaRPr lang="en-US" altLang="en-US"/>
          </a:p>
        </p:txBody>
      </p:sp>
    </p:spTree>
    <p:extLst>
      <p:ext uri="{BB962C8B-B14F-4D97-AF65-F5344CB8AC3E}">
        <p14:creationId xmlns:p14="http://schemas.microsoft.com/office/powerpoint/2010/main" val="193804419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no"?>
<Relationships xmlns="http://schemas.openxmlformats.org/package/2006/relationships">
<Relationship Id="rId1" Target="../theme/theme2.xml" Type="http://schemas.openxmlformats.org/officeDocument/2006/relationships/theme"/>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8BB8F5E0-3DF8-463C-9328-F6B1BDCED9C1}" type="datetimeFigureOut">
              <a:rPr lang="en-US"/>
              <a:pPr>
                <a:defRPr/>
              </a:pPr>
              <a:t>6/22/2017</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C043BAA9-7629-4684-ACBF-BC7A4CCBA347}" type="slidenum">
              <a:rPr lang="en-US" altLang="en-US"/>
              <a:pPr/>
              <a:t>‹#›</a:t>
            </a:fld>
            <a:endParaRPr lang="en-US" altLang="en-US"/>
          </a:p>
        </p:txBody>
      </p:sp>
    </p:spTree>
    <p:extLst>
      <p:ext uri="{BB962C8B-B14F-4D97-AF65-F5344CB8AC3E}">
        <p14:creationId xmlns:p14="http://schemas.microsoft.com/office/powerpoint/2010/main" val="2646381142"/>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xml" Type="http://schemas.openxmlformats.org/officeDocument/2006/relationships/slide"/>
</Relationships>

</file>

<file path=ppt/notesSlides/_rels/notesSlide10.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0.xml" Type="http://schemas.openxmlformats.org/officeDocument/2006/relationships/slide"/>
</Relationships>

</file>

<file path=ppt/notesSlides/_rels/notesSlide11.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1.xml" Type="http://schemas.openxmlformats.org/officeDocument/2006/relationships/slide"/>
</Relationships>

</file>

<file path=ppt/notesSlides/_rels/notesSlide12.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2.xml" Type="http://schemas.openxmlformats.org/officeDocument/2006/relationships/slide"/>
</Relationships>

</file>

<file path=ppt/notesSlides/_rels/notesSlide13.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3.xml" Type="http://schemas.openxmlformats.org/officeDocument/2006/relationships/slide"/>
</Relationships>

</file>

<file path=ppt/notesSlides/_rels/notesSlide14.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4.xml" Type="http://schemas.openxmlformats.org/officeDocument/2006/relationships/slide"/>
</Relationships>

</file>

<file path=ppt/notesSlides/_rels/notesSlide15.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5.xml" Type="http://schemas.openxmlformats.org/officeDocument/2006/relationships/slide"/>
</Relationships>

</file>

<file path=ppt/notesSlides/_rels/notesSlide16.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6.xml" Type="http://schemas.openxmlformats.org/officeDocument/2006/relationships/slide"/>
</Relationships>

</file>

<file path=ppt/notesSlides/_rels/notesSlide2.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xml" Type="http://schemas.openxmlformats.org/officeDocument/2006/relationships/slide"/>
</Relationships>

</file>

<file path=ppt/notesSlides/_rels/notesSlide3.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3.xml" Type="http://schemas.openxmlformats.org/officeDocument/2006/relationships/slide"/>
</Relationships>

</file>

<file path=ppt/notesSlides/_rels/notesSlide4.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4.xml" Type="http://schemas.openxmlformats.org/officeDocument/2006/relationships/slide"/>
</Relationships>

</file>

<file path=ppt/notesSlides/_rels/notesSlide5.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5.xml" Type="http://schemas.openxmlformats.org/officeDocument/2006/relationships/slide"/>
</Relationships>

</file>

<file path=ppt/notesSlides/_rels/notesSlide6.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6.xml" Type="http://schemas.openxmlformats.org/officeDocument/2006/relationships/slide"/>
</Relationships>

</file>

<file path=ppt/notesSlides/_rels/notesSlide7.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7.xml" Type="http://schemas.openxmlformats.org/officeDocument/2006/relationships/slide"/>
</Relationships>

</file>

<file path=ppt/notesSlides/_rels/notesSlide8.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8.xml" Type="http://schemas.openxmlformats.org/officeDocument/2006/relationships/slide"/>
</Relationships>

</file>

<file path=ppt/notesSlides/_rels/notesSlide9.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9.xml" Type="http://schemas.openxmlformats.org/officeDocument/2006/relationships/slide"/>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Welcome to </a:t>
            </a:r>
            <a:r>
              <a:rPr lang="en-US" altLang="en-US" b="1" dirty="0"/>
              <a:t>Networking and Health Information Exchange, Basic Health Data Standards. </a:t>
            </a:r>
            <a:r>
              <a:rPr lang="en-US" altLang="en-US" dirty="0"/>
              <a:t>This is Lecture </a:t>
            </a:r>
            <a:r>
              <a:rPr lang="en-US" altLang="en-US" b="1" dirty="0"/>
              <a:t>a</a:t>
            </a:r>
            <a:r>
              <a:rPr lang="en-US" altLang="en-US" dirty="0"/>
              <a:t>.  </a:t>
            </a:r>
          </a:p>
          <a:p>
            <a:pPr eaLnBrk="1" hangingPunct="1">
              <a:spcBef>
                <a:spcPct val="0"/>
              </a:spcBef>
            </a:pPr>
            <a:endParaRPr lang="en-US" altLang="en-US" dirty="0"/>
          </a:p>
          <a:p>
            <a:r>
              <a:rPr lang="en-US" altLang="en-US" dirty="0"/>
              <a:t>In this lecture we examine the problems caused by the lack of a single terminology and why that limits our goal of semantic interoperability. </a:t>
            </a:r>
          </a:p>
          <a:p>
            <a:endParaRPr lang="en-US" altLang="en-US" dirty="0"/>
          </a:p>
          <a:p>
            <a:pPr eaLnBrk="1" hangingPunct="1">
              <a:spcBef>
                <a:spcPct val="0"/>
              </a:spcBef>
            </a:pPr>
            <a:r>
              <a:rPr lang="en-US" altLang="en-US" dirty="0"/>
              <a:t>A key requirement for semantic interoperability is the ability to understand what the other person is saying.  Data elements are the building blocks for this communication, and we will discuss this topic in some detail. Terminology can be considered to be a subset of data elements. We will look at many of the more popular controlled vocabularies today and understand the source. We will describe the use, purpose and interrelation among sets of controlled vocabularies in use today.</a:t>
            </a:r>
          </a:p>
          <a:p>
            <a:pPr eaLnBrk="1" hangingPunct="1">
              <a:spcBef>
                <a:spcPct val="0"/>
              </a:spcBef>
            </a:pPr>
            <a:endParaRPr lang="en-US" altLang="en-US" dirty="0"/>
          </a:p>
          <a:p>
            <a:endParaRPr lang="en-US" altLang="en-US" dirty="0"/>
          </a:p>
        </p:txBody>
      </p:sp>
      <p:sp>
        <p:nvSpPr>
          <p:cNvPr id="307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307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4F008EF-26C4-48E4-AC1E-9952C0EA9AD2}" type="slidenum">
              <a:rPr lang="en-US" altLang="en-US"/>
              <a:pPr eaLnBrk="1" hangingPunct="1"/>
              <a:t>1</a:t>
            </a:fld>
            <a:endParaRPr lang="en-US" altLang="en-US"/>
          </a:p>
        </p:txBody>
      </p:sp>
    </p:spTree>
    <p:extLst>
      <p:ext uri="{BB962C8B-B14F-4D97-AF65-F5344CB8AC3E}">
        <p14:creationId xmlns:p14="http://schemas.microsoft.com/office/powerpoint/2010/main" val="4945102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spcBef>
                <a:spcPts val="0"/>
              </a:spcBef>
              <a:defRPr/>
            </a:pPr>
            <a:r>
              <a:rPr lang="en-US" dirty="0"/>
              <a:t>It is useful to assign data elements to classes or categories.  Most systems would use categories similar to these:</a:t>
            </a:r>
          </a:p>
          <a:p>
            <a:pPr marL="182880">
              <a:spcBef>
                <a:spcPts val="0"/>
              </a:spcBef>
              <a:defRPr/>
            </a:pPr>
            <a:r>
              <a:rPr lang="en-US" dirty="0"/>
              <a:t>Demographics,</a:t>
            </a:r>
          </a:p>
          <a:p>
            <a:pPr marL="182880">
              <a:spcBef>
                <a:spcPts val="0"/>
              </a:spcBef>
              <a:defRPr/>
            </a:pPr>
            <a:r>
              <a:rPr lang="en-US" dirty="0"/>
              <a:t>Signs and symptoms,</a:t>
            </a:r>
          </a:p>
          <a:p>
            <a:pPr marL="182880">
              <a:spcBef>
                <a:spcPts val="0"/>
              </a:spcBef>
              <a:defRPr/>
            </a:pPr>
            <a:r>
              <a:rPr lang="en-US" dirty="0"/>
              <a:t>Anatomy,</a:t>
            </a:r>
          </a:p>
          <a:p>
            <a:pPr marL="182880">
              <a:spcBef>
                <a:spcPts val="0"/>
              </a:spcBef>
              <a:defRPr/>
            </a:pPr>
            <a:r>
              <a:rPr lang="en-US" dirty="0"/>
              <a:t>Physical Findings,</a:t>
            </a:r>
          </a:p>
          <a:p>
            <a:pPr marL="182880">
              <a:spcBef>
                <a:spcPts val="0"/>
              </a:spcBef>
              <a:defRPr/>
            </a:pPr>
            <a:r>
              <a:rPr lang="en-US" dirty="0"/>
              <a:t>Diagnostic procedures,</a:t>
            </a:r>
          </a:p>
          <a:p>
            <a:pPr marL="182880">
              <a:spcBef>
                <a:spcPts val="0"/>
              </a:spcBef>
              <a:defRPr/>
            </a:pPr>
            <a:r>
              <a:rPr lang="en-US" dirty="0"/>
              <a:t>Organisms,</a:t>
            </a:r>
          </a:p>
          <a:p>
            <a:pPr marL="182880">
              <a:spcBef>
                <a:spcPts val="0"/>
              </a:spcBef>
              <a:defRPr/>
            </a:pPr>
            <a:r>
              <a:rPr lang="en-US" dirty="0"/>
              <a:t>Diagnoses,</a:t>
            </a:r>
          </a:p>
          <a:p>
            <a:pPr marL="182880">
              <a:spcBef>
                <a:spcPts val="0"/>
              </a:spcBef>
              <a:defRPr/>
            </a:pPr>
            <a:r>
              <a:rPr lang="en-US" dirty="0"/>
              <a:t>Medications,</a:t>
            </a:r>
          </a:p>
          <a:p>
            <a:pPr marL="182880">
              <a:spcBef>
                <a:spcPts val="0"/>
              </a:spcBef>
              <a:defRPr/>
            </a:pPr>
            <a:r>
              <a:rPr lang="en-US" dirty="0"/>
              <a:t>Allergies</a:t>
            </a:r>
          </a:p>
          <a:p>
            <a:pPr marL="182880">
              <a:spcBef>
                <a:spcPts val="0"/>
              </a:spcBef>
              <a:defRPr/>
            </a:pPr>
            <a:r>
              <a:rPr lang="en-US" dirty="0"/>
              <a:t>Therapeutic Procedures,</a:t>
            </a:r>
          </a:p>
          <a:p>
            <a:pPr marL="182880">
              <a:spcBef>
                <a:spcPts val="0"/>
              </a:spcBef>
              <a:defRPr/>
            </a:pPr>
            <a:r>
              <a:rPr lang="en-US" dirty="0"/>
              <a:t>Adverse Events, and </a:t>
            </a:r>
          </a:p>
          <a:p>
            <a:pPr marL="182880">
              <a:spcBef>
                <a:spcPts val="0"/>
              </a:spcBef>
              <a:defRPr/>
            </a:pPr>
            <a:r>
              <a:rPr lang="en-US" dirty="0"/>
              <a:t>Genomics.</a:t>
            </a:r>
          </a:p>
          <a:p>
            <a:pPr marL="182880">
              <a:spcBef>
                <a:spcPts val="0"/>
              </a:spcBef>
              <a:defRPr/>
            </a:pPr>
            <a:endParaRPr lang="en-US" dirty="0"/>
          </a:p>
          <a:p>
            <a:pPr>
              <a:spcBef>
                <a:spcPts val="0"/>
              </a:spcBef>
              <a:defRPr/>
            </a:pPr>
            <a:r>
              <a:rPr lang="en-US" dirty="0"/>
              <a:t>In some cases, a coding system will only include terms in some of these categories.   If we depend on just one coding system, we have data items we cannot code.  Of course everything we record does not fit into these categories – then what do we do?</a:t>
            </a:r>
          </a:p>
          <a:p>
            <a:pPr>
              <a:defRPr/>
            </a:pPr>
            <a:endParaRPr lang="en-US" dirty="0"/>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898476D-4F2E-4DDC-BE6F-ACE5E0C6FF9F}" type="slidenum">
              <a:rPr lang="en-US" altLang="en-US"/>
              <a:pPr eaLnBrk="1" hangingPunct="1"/>
              <a:t>10</a:t>
            </a:fld>
            <a:endParaRPr lang="en-US" altLang="en-US"/>
          </a:p>
        </p:txBody>
      </p:sp>
    </p:spTree>
    <p:extLst>
      <p:ext uri="{BB962C8B-B14F-4D97-AF65-F5344CB8AC3E}">
        <p14:creationId xmlns:p14="http://schemas.microsoft.com/office/powerpoint/2010/main" val="18258644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Let’s take a look at a specific data element – gender, and see how complicated even a simple data element might be. How many values might the answer to this question have?</a:t>
            </a:r>
          </a:p>
          <a:p>
            <a:endParaRPr lang="en-US" altLang="en-US"/>
          </a:p>
          <a:p>
            <a:r>
              <a:rPr lang="en-US" altLang="en-US"/>
              <a:t>What is administrative gender? What happens if we are talking about clinical gender?  How do we distinguish gender if we are talking about X and Y chromosomes?  What if we can’t determine gender?  Note the distinction in the two unknowns – which does just unknown mean? Is this definition sufficient? </a:t>
            </a:r>
          </a:p>
          <a:p>
            <a:endParaRPr lang="en-US" altLang="en-US"/>
          </a:p>
          <a:p>
            <a:r>
              <a:rPr lang="en-US" altLang="en-US"/>
              <a:t>An obvious answer to the gender question might be two – male and female. But what if we are talking about gender from a clinical perspective.  Some terminologies have as many as 27 different values for this term. Several terminologies break gender into two terms.  The first is administrative gender and the second is clinical gender.</a:t>
            </a:r>
          </a:p>
          <a:p>
            <a:endParaRPr lang="en-US" altLang="en-US"/>
          </a:p>
          <a:p>
            <a:r>
              <a:rPr lang="en-US" altLang="en-US"/>
              <a:t>How do we represent the values that may be assigned to gender.  Classically we have used letters, names and numbers as possible values among the different users.</a:t>
            </a:r>
          </a:p>
          <a:p>
            <a:endParaRPr lang="en-US" altLang="en-US"/>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793A39D-FEFE-46D3-A8CE-BDD2F764553D}" type="slidenum">
              <a:rPr lang="en-US" altLang="en-US"/>
              <a:pPr eaLnBrk="1" hangingPunct="1"/>
              <a:t>11</a:t>
            </a:fld>
            <a:endParaRPr lang="en-US" altLang="en-US"/>
          </a:p>
        </p:txBody>
      </p:sp>
    </p:spTree>
    <p:extLst>
      <p:ext uri="{BB962C8B-B14F-4D97-AF65-F5344CB8AC3E}">
        <p14:creationId xmlns:p14="http://schemas.microsoft.com/office/powerpoint/2010/main" val="5979715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spcBef>
                <a:spcPts val="0"/>
              </a:spcBef>
              <a:defRPr/>
            </a:pPr>
            <a:r>
              <a:rPr lang="en-US" dirty="0"/>
              <a:t>There are over 400 different terminologies in use throughout the US today.  The more important and popular of these terminologies are listed on these two slides.  How do we know which to use and for what purpose?  Is it any wonder that we have trouble sharing and understanding clinical data?</a:t>
            </a:r>
          </a:p>
          <a:p>
            <a:pPr>
              <a:spcBef>
                <a:spcPts val="0"/>
              </a:spcBef>
              <a:defRPr/>
            </a:pPr>
            <a:endParaRPr lang="en-US" dirty="0"/>
          </a:p>
          <a:p>
            <a:pPr>
              <a:spcBef>
                <a:spcPts val="0"/>
              </a:spcBef>
              <a:defRPr/>
            </a:pPr>
            <a:r>
              <a:rPr lang="en-US" dirty="0"/>
              <a:t>Choices include: </a:t>
            </a:r>
          </a:p>
          <a:p>
            <a:pPr>
              <a:spcBef>
                <a:spcPts val="0"/>
              </a:spcBef>
              <a:defRPr/>
            </a:pPr>
            <a:endParaRPr lang="en-US" dirty="0"/>
          </a:p>
          <a:p>
            <a:pPr marL="171450" indent="-171450">
              <a:lnSpc>
                <a:spcPct val="80000"/>
              </a:lnSpc>
              <a:spcBef>
                <a:spcPts val="0"/>
              </a:spcBef>
              <a:buFont typeface="Arial" pitchFamily="34" charset="0"/>
              <a:buChar char="•"/>
              <a:defRPr/>
            </a:pPr>
            <a:r>
              <a:rPr lang="en-US" dirty="0"/>
              <a:t>International Classification of Disease – (ICD) [WHO]  Current version in the U.S. today is ICD-10.</a:t>
            </a:r>
          </a:p>
          <a:p>
            <a:pPr marL="171450" indent="-171450">
              <a:lnSpc>
                <a:spcPct val="80000"/>
              </a:lnSpc>
              <a:spcBef>
                <a:spcPts val="0"/>
              </a:spcBef>
              <a:buFont typeface="Arial" pitchFamily="34" charset="0"/>
              <a:buChar char="•"/>
              <a:defRPr/>
            </a:pPr>
            <a:r>
              <a:rPr lang="en-US" dirty="0"/>
              <a:t>Common Procedural Terminology (CPT) [American Medical Association];</a:t>
            </a:r>
          </a:p>
          <a:p>
            <a:pPr marL="171450" indent="-171450">
              <a:lnSpc>
                <a:spcPct val="80000"/>
              </a:lnSpc>
              <a:spcBef>
                <a:spcPts val="0"/>
              </a:spcBef>
              <a:buFont typeface="Arial" pitchFamily="34" charset="0"/>
              <a:buChar char="•"/>
              <a:defRPr/>
            </a:pPr>
            <a:r>
              <a:rPr lang="en-US" dirty="0"/>
              <a:t>Diagnostic and Statistical Manual of Mental Disorders (DSM-IV) [American Psychiatric Association];</a:t>
            </a:r>
          </a:p>
          <a:p>
            <a:pPr marL="171450" indent="-171450">
              <a:lnSpc>
                <a:spcPct val="80000"/>
              </a:lnSpc>
              <a:spcBef>
                <a:spcPts val="0"/>
              </a:spcBef>
              <a:buFont typeface="Arial" pitchFamily="34" charset="0"/>
              <a:buChar char="•"/>
              <a:defRPr/>
            </a:pPr>
            <a:r>
              <a:rPr lang="en-US" dirty="0"/>
              <a:t>Diagnosis-related Group (DRG) ;</a:t>
            </a:r>
          </a:p>
          <a:p>
            <a:pPr marL="171450" indent="-171450">
              <a:lnSpc>
                <a:spcPct val="80000"/>
              </a:lnSpc>
              <a:spcBef>
                <a:spcPts val="0"/>
              </a:spcBef>
              <a:buFont typeface="Arial" pitchFamily="34" charset="0"/>
              <a:buChar char="•"/>
              <a:defRPr/>
            </a:pPr>
            <a:r>
              <a:rPr lang="en-US" dirty="0"/>
              <a:t>National Drug Codes (NDC)[FDA];</a:t>
            </a:r>
          </a:p>
          <a:p>
            <a:pPr marL="171450" indent="-171450">
              <a:lnSpc>
                <a:spcPct val="80000"/>
              </a:lnSpc>
              <a:spcBef>
                <a:spcPts val="0"/>
              </a:spcBef>
              <a:buFont typeface="Arial" pitchFamily="34" charset="0"/>
              <a:buChar char="•"/>
              <a:defRPr/>
            </a:pPr>
            <a:r>
              <a:rPr lang="en-US" dirty="0"/>
              <a:t>RxNorm (FDA);</a:t>
            </a:r>
          </a:p>
          <a:p>
            <a:pPr marL="171450" indent="-171450">
              <a:lnSpc>
                <a:spcPct val="80000"/>
              </a:lnSpc>
              <a:spcBef>
                <a:spcPts val="0"/>
              </a:spcBef>
              <a:buFont typeface="Arial" pitchFamily="34" charset="0"/>
              <a:buChar char="•"/>
              <a:defRPr/>
            </a:pPr>
            <a:r>
              <a:rPr lang="en-US" dirty="0"/>
              <a:t>VA National Drug Formulary;</a:t>
            </a:r>
          </a:p>
          <a:p>
            <a:pPr marL="171450" indent="-171450">
              <a:lnSpc>
                <a:spcPct val="80000"/>
              </a:lnSpc>
              <a:spcBef>
                <a:spcPts val="0"/>
              </a:spcBef>
              <a:buFont typeface="Arial" pitchFamily="34" charset="0"/>
              <a:buChar char="•"/>
              <a:defRPr/>
            </a:pPr>
            <a:r>
              <a:rPr lang="en-US" dirty="0"/>
              <a:t>Structured Product Labeling [FDA, HL7)]; and </a:t>
            </a:r>
          </a:p>
          <a:p>
            <a:pPr marL="171450" indent="-171450">
              <a:lnSpc>
                <a:spcPct val="80000"/>
              </a:lnSpc>
              <a:spcBef>
                <a:spcPts val="0"/>
              </a:spcBef>
              <a:buFont typeface="Arial" pitchFamily="34" charset="0"/>
              <a:buChar char="•"/>
              <a:defRPr/>
            </a:pPr>
            <a:r>
              <a:rPr lang="en-US" dirty="0"/>
              <a:t>Logical Observation Identifiers, Names and Codes (LOINC) [Regenstrief].</a:t>
            </a:r>
          </a:p>
          <a:p>
            <a:pPr>
              <a:lnSpc>
                <a:spcPct val="80000"/>
              </a:lnSpc>
              <a:spcBef>
                <a:spcPts val="0"/>
              </a:spcBef>
              <a:defRPr/>
            </a:pPr>
            <a:endParaRPr lang="en-US" dirty="0"/>
          </a:p>
          <a:p>
            <a:pPr>
              <a:spcBef>
                <a:spcPts val="0"/>
              </a:spcBef>
              <a:defRPr/>
            </a:pPr>
            <a:endParaRPr lang="en-US" dirty="0"/>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5B6F110-BA0F-47D2-BF73-D6474E96B6ED}" type="slidenum">
              <a:rPr lang="en-US" altLang="en-US"/>
              <a:pPr eaLnBrk="1" hangingPunct="1"/>
              <a:t>12</a:t>
            </a:fld>
            <a:endParaRPr lang="en-US" altLang="en-US"/>
          </a:p>
        </p:txBody>
      </p:sp>
    </p:spTree>
    <p:extLst>
      <p:ext uri="{BB962C8B-B14F-4D97-AF65-F5344CB8AC3E}">
        <p14:creationId xmlns:p14="http://schemas.microsoft.com/office/powerpoint/2010/main" val="8141587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spcBef>
                <a:spcPts val="0"/>
              </a:spcBef>
              <a:defRPr/>
            </a:pPr>
            <a:r>
              <a:rPr lang="en-US" dirty="0"/>
              <a:t>The list continues:</a:t>
            </a:r>
          </a:p>
          <a:p>
            <a:pPr marL="171450" indent="-171450">
              <a:lnSpc>
                <a:spcPct val="80000"/>
              </a:lnSpc>
              <a:spcBef>
                <a:spcPts val="0"/>
              </a:spcBef>
              <a:buFont typeface="Arial" pitchFamily="34" charset="0"/>
              <a:buChar char="•"/>
              <a:defRPr/>
            </a:pPr>
            <a:r>
              <a:rPr lang="en-US" dirty="0"/>
              <a:t>MEDCIN,</a:t>
            </a:r>
          </a:p>
          <a:p>
            <a:pPr marL="171450" indent="-171450">
              <a:lnSpc>
                <a:spcPct val="80000"/>
              </a:lnSpc>
              <a:spcBef>
                <a:spcPts val="0"/>
              </a:spcBef>
              <a:buFont typeface="Arial" pitchFamily="34" charset="0"/>
              <a:buChar char="•"/>
              <a:defRPr/>
            </a:pPr>
            <a:r>
              <a:rPr lang="en-US" dirty="0"/>
              <a:t>SNOMED – CT (IHTSDO),</a:t>
            </a:r>
          </a:p>
          <a:p>
            <a:pPr marL="171450" indent="-171450">
              <a:lnSpc>
                <a:spcPct val="80000"/>
              </a:lnSpc>
              <a:spcBef>
                <a:spcPts val="0"/>
              </a:spcBef>
              <a:buFont typeface="Arial" pitchFamily="34" charset="0"/>
              <a:buChar char="•"/>
              <a:defRPr/>
            </a:pPr>
            <a:r>
              <a:rPr lang="en-US" dirty="0"/>
              <a:t>International Classification of Primary Care (ICPC) [WONCA],</a:t>
            </a:r>
          </a:p>
          <a:p>
            <a:pPr marL="171450" indent="-171450">
              <a:lnSpc>
                <a:spcPct val="80000"/>
              </a:lnSpc>
              <a:spcBef>
                <a:spcPts val="0"/>
              </a:spcBef>
              <a:buFont typeface="Arial" pitchFamily="34" charset="0"/>
              <a:buChar char="•"/>
              <a:defRPr/>
            </a:pPr>
            <a:r>
              <a:rPr lang="en-US" dirty="0"/>
              <a:t>Medical Dictionary for Regulatory Activities (MedDRA) [ICH],</a:t>
            </a:r>
          </a:p>
          <a:p>
            <a:pPr marL="171450" indent="-171450">
              <a:lnSpc>
                <a:spcPct val="80000"/>
              </a:lnSpc>
              <a:spcBef>
                <a:spcPts val="0"/>
              </a:spcBef>
              <a:buFont typeface="Arial" pitchFamily="34" charset="0"/>
              <a:buChar char="•"/>
              <a:defRPr/>
            </a:pPr>
            <a:r>
              <a:rPr lang="en-US" dirty="0"/>
              <a:t>Nursing Terminologies,</a:t>
            </a:r>
          </a:p>
          <a:p>
            <a:pPr marL="171450" indent="-171450">
              <a:lnSpc>
                <a:spcPct val="80000"/>
              </a:lnSpc>
              <a:spcBef>
                <a:spcPts val="0"/>
              </a:spcBef>
              <a:buFont typeface="Arial" pitchFamily="34" charset="0"/>
              <a:buChar char="•"/>
              <a:defRPr/>
            </a:pPr>
            <a:r>
              <a:rPr lang="en-US" dirty="0"/>
              <a:t>Mesh (NLM),</a:t>
            </a:r>
          </a:p>
          <a:p>
            <a:pPr marL="171450" indent="-171450">
              <a:lnSpc>
                <a:spcPct val="80000"/>
              </a:lnSpc>
              <a:spcBef>
                <a:spcPts val="0"/>
              </a:spcBef>
              <a:buFont typeface="Arial" pitchFamily="34" charset="0"/>
              <a:buChar char="•"/>
              <a:defRPr/>
            </a:pPr>
            <a:r>
              <a:rPr lang="en-US" dirty="0"/>
              <a:t>Gene Ontology (GO), and </a:t>
            </a:r>
          </a:p>
          <a:p>
            <a:pPr marL="171450" indent="-171450">
              <a:lnSpc>
                <a:spcPct val="80000"/>
              </a:lnSpc>
              <a:spcBef>
                <a:spcPts val="0"/>
              </a:spcBef>
              <a:buFont typeface="Arial" pitchFamily="34" charset="0"/>
              <a:buChar char="•"/>
              <a:defRPr/>
            </a:pPr>
            <a:r>
              <a:rPr lang="en-US" dirty="0"/>
              <a:t>Unified Medical Language System (UMLS).</a:t>
            </a:r>
          </a:p>
          <a:p>
            <a:pPr marL="171450" indent="-171450">
              <a:lnSpc>
                <a:spcPct val="80000"/>
              </a:lnSpc>
              <a:spcBef>
                <a:spcPts val="0"/>
              </a:spcBef>
              <a:buFont typeface="Arial" pitchFamily="34" charset="0"/>
              <a:buChar char="•"/>
              <a:defRPr/>
            </a:pPr>
            <a:endParaRPr lang="en-US" dirty="0"/>
          </a:p>
          <a:p>
            <a:pPr marL="171450" indent="-171450">
              <a:lnSpc>
                <a:spcPct val="80000"/>
              </a:lnSpc>
              <a:spcBef>
                <a:spcPts val="0"/>
              </a:spcBef>
              <a:buFont typeface="Arial" pitchFamily="34" charset="0"/>
              <a:buChar char="•"/>
              <a:defRPr/>
            </a:pPr>
            <a:r>
              <a:rPr lang="en-US" dirty="0"/>
              <a:t>Other sources of terminology include HL 7 tables and the United States Health Information Knowledgebase (USHIK) funded and directed by the agency for Healthcare Research and Quality (AHRQ) with management support in partnership with the Centers for Medicare &amp; Medicaid Services. </a:t>
            </a:r>
            <a:br>
              <a:rPr lang="en-US" dirty="0"/>
            </a:br>
            <a:endParaRPr lang="en-US" dirty="0"/>
          </a:p>
          <a:p>
            <a:pPr>
              <a:spcBef>
                <a:spcPts val="0"/>
              </a:spcBef>
              <a:defRPr/>
            </a:pPr>
            <a:endParaRPr lang="en-US" dirty="0"/>
          </a:p>
          <a:p>
            <a:pPr>
              <a:spcBef>
                <a:spcPts val="0"/>
              </a:spcBef>
              <a:defRPr/>
            </a:pPr>
            <a:endParaRPr lang="en-US" dirty="0"/>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5F2B49B-FE31-4586-A405-28DF4C4C18A9}" type="slidenum">
              <a:rPr lang="en-US" altLang="en-US"/>
              <a:pPr eaLnBrk="1" hangingPunct="1"/>
              <a:t>13</a:t>
            </a:fld>
            <a:endParaRPr lang="en-US" altLang="en-US"/>
          </a:p>
        </p:txBody>
      </p:sp>
    </p:spTree>
    <p:extLst>
      <p:ext uri="{BB962C8B-B14F-4D97-AF65-F5344CB8AC3E}">
        <p14:creationId xmlns:p14="http://schemas.microsoft.com/office/powerpoint/2010/main" val="11360252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This concludes Lecture </a:t>
            </a:r>
            <a:r>
              <a:rPr lang="en-US" altLang="en-US" b="1" dirty="0"/>
              <a:t>a</a:t>
            </a:r>
            <a:r>
              <a:rPr lang="en-US" altLang="en-US" dirty="0"/>
              <a:t> of </a:t>
            </a:r>
            <a:r>
              <a:rPr lang="en-US" altLang="en-US" b="1" dirty="0"/>
              <a:t>Basic Health Data Standards.</a:t>
            </a:r>
            <a:r>
              <a:rPr lang="en-US" altLang="en-US" dirty="0"/>
              <a:t>  </a:t>
            </a:r>
          </a:p>
          <a:p>
            <a:pPr eaLnBrk="1" hangingPunct="1">
              <a:spcBef>
                <a:spcPct val="0"/>
              </a:spcBef>
            </a:pPr>
            <a:endParaRPr lang="en-US" altLang="en-US" dirty="0"/>
          </a:p>
          <a:p>
            <a:r>
              <a:rPr lang="en-US" altLang="en-US" dirty="0"/>
              <a:t>Semantic interoperability is still unattainable.  Even now, the US government and others are looking for ways around this problem.  Can we succeed with partial semantic interoperability, or is interoperability a binary function?  If the word we don’t understand causes an unnecessary death, then we must go all the way.  The next lectures discuss what is in use, and later how we might approach a solution.</a:t>
            </a:r>
          </a:p>
          <a:p>
            <a:endParaRPr lang="en-US" altLang="en-US" dirty="0"/>
          </a:p>
          <a:p>
            <a:pPr eaLnBrk="1" hangingPunct="1">
              <a:spcBef>
                <a:spcPct val="0"/>
              </a:spcBef>
            </a:pPr>
            <a:endParaRPr lang="en-US" altLang="en-US" dirty="0"/>
          </a:p>
          <a:p>
            <a:pPr eaLnBrk="1" hangingPunct="1">
              <a:spcBef>
                <a:spcPct val="0"/>
              </a:spcBef>
            </a:pPr>
            <a:endParaRPr lang="en-US" altLang="en-US" dirty="0"/>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17F4B9D-C660-4113-B941-6A2CDD033857}" type="slidenum">
              <a:rPr lang="en-US" altLang="en-US"/>
              <a:pPr eaLnBrk="1" hangingPunct="1"/>
              <a:t>14</a:t>
            </a:fld>
            <a:endParaRPr lang="en-US" altLang="en-US"/>
          </a:p>
        </p:txBody>
      </p:sp>
    </p:spTree>
    <p:extLst>
      <p:ext uri="{BB962C8B-B14F-4D97-AF65-F5344CB8AC3E}">
        <p14:creationId xmlns:p14="http://schemas.microsoft.com/office/powerpoint/2010/main" val="31798763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No audio.</a:t>
            </a: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97BFE45-67F7-40F2-B753-8785DAFBCB91}" type="slidenum">
              <a:rPr lang="en-US" altLang="en-US"/>
              <a:pPr eaLnBrk="1" hangingPunct="1"/>
              <a:t>15</a:t>
            </a:fld>
            <a:endParaRPr lang="en-US" altLang="en-US"/>
          </a:p>
        </p:txBody>
      </p:sp>
    </p:spTree>
    <p:extLst>
      <p:ext uri="{BB962C8B-B14F-4D97-AF65-F5344CB8AC3E}">
        <p14:creationId xmlns:p14="http://schemas.microsoft.com/office/powerpoint/2010/main" val="11740622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sz="1000" dirty="0">
                <a:solidFill>
                  <a:schemeClr val="tx1"/>
                </a:solidFill>
                <a:latin typeface="Arial" panose="020B0604020202020204" pitchFamily="34" charset="0"/>
                <a:cs typeface="Arial" panose="020B0604020202020204" pitchFamily="34" charset="0"/>
              </a:rPr>
              <a:t>No</a:t>
            </a:r>
            <a:r>
              <a:rPr lang="en-US" sz="1000" baseline="0" dirty="0">
                <a:solidFill>
                  <a:schemeClr val="tx1"/>
                </a:solidFill>
                <a:latin typeface="Arial" panose="020B0604020202020204" pitchFamily="34" charset="0"/>
                <a:cs typeface="Arial" panose="020B0604020202020204" pitchFamily="34" charset="0"/>
              </a:rPr>
              <a:t> audio</a:t>
            </a:r>
          </a:p>
        </p:txBody>
      </p:sp>
      <p:sp>
        <p:nvSpPr>
          <p:cNvPr id="4" name="Footer Placeholder 3"/>
          <p:cNvSpPr>
            <a:spLocks noGrp="1"/>
          </p:cNvSpPr>
          <p:nvPr>
            <p:ph type="ftr" sz="quarter" idx="10"/>
          </p:nvPr>
        </p:nvSpPr>
        <p:spPr/>
        <p:txBody>
          <a:bodyPr/>
          <a:lstStyle/>
          <a:p>
            <a:pPr>
              <a:defRPr/>
            </a:pPr>
            <a:r>
              <a:rPr lang="en-US" dirty="0"/>
              <a:t>Health IT Workforce Curriculum Version 4.0</a:t>
            </a: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16</a:t>
            </a:fld>
            <a:endParaRPr lang="en-US" altLang="en-US" dirty="0"/>
          </a:p>
        </p:txBody>
      </p:sp>
    </p:spTree>
    <p:extLst>
      <p:ext uri="{BB962C8B-B14F-4D97-AF65-F5344CB8AC3E}">
        <p14:creationId xmlns:p14="http://schemas.microsoft.com/office/powerpoint/2010/main" val="2462447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spcBef>
                <a:spcPct val="0"/>
              </a:spcBef>
              <a:defRPr/>
            </a:pPr>
            <a:r>
              <a:rPr lang="en-US" dirty="0"/>
              <a:t>The Objectives for this lecture are to:</a:t>
            </a:r>
          </a:p>
          <a:p>
            <a:pPr eaLnBrk="1" hangingPunct="1">
              <a:spcBef>
                <a:spcPct val="0"/>
              </a:spcBef>
              <a:defRPr/>
            </a:pPr>
            <a:endParaRPr lang="en-US" dirty="0"/>
          </a:p>
          <a:p>
            <a:pPr marL="171450" indent="-171450">
              <a:buFont typeface="Arial" pitchFamily="34" charset="0"/>
              <a:buChar char="•"/>
              <a:defRPr/>
            </a:pPr>
            <a:r>
              <a:rPr lang="en-US" dirty="0"/>
              <a:t>Understand why it is necessary to use a common set of data elements with common names to be able to exchange and understand data from other places, </a:t>
            </a:r>
          </a:p>
          <a:p>
            <a:pPr marL="171450" indent="-171450">
              <a:buFont typeface="Arial" pitchFamily="34" charset="0"/>
              <a:buChar char="•"/>
              <a:defRPr/>
            </a:pPr>
            <a:r>
              <a:rPr lang="en-US" dirty="0"/>
              <a:t>Understand what is meant by semantic interoperability, </a:t>
            </a:r>
          </a:p>
          <a:p>
            <a:pPr marL="171450" indent="-171450">
              <a:buFont typeface="Arial" pitchFamily="34" charset="0"/>
              <a:buChar char="•"/>
              <a:defRPr/>
            </a:pPr>
            <a:r>
              <a:rPr lang="en-US" dirty="0"/>
              <a:t>Understand many of the sets of controlled vocabularies in use today – how they are used and who requires their use, </a:t>
            </a:r>
          </a:p>
          <a:p>
            <a:pPr eaLnBrk="1" hangingPunct="1">
              <a:spcBef>
                <a:spcPct val="0"/>
              </a:spcBef>
              <a:defRPr/>
            </a:pPr>
            <a:endParaRPr lang="en-US" dirty="0"/>
          </a:p>
          <a:p>
            <a:pPr eaLnBrk="1" hangingPunct="1">
              <a:spcBef>
                <a:spcPct val="0"/>
              </a:spcBef>
              <a:defRPr/>
            </a:pPr>
            <a:endParaRPr lang="en-US" dirty="0"/>
          </a:p>
          <a:p>
            <a:pPr eaLnBrk="1" hangingPunct="1">
              <a:spcBef>
                <a:spcPct val="0"/>
              </a:spcBef>
              <a:defRPr/>
            </a:pPr>
            <a:endParaRPr lang="en-US" dirty="0"/>
          </a:p>
          <a:p>
            <a:pPr eaLnBrk="1" hangingPunct="1">
              <a:spcBef>
                <a:spcPct val="0"/>
              </a:spcBef>
              <a:defRPr/>
            </a:pPr>
            <a:endParaRPr lang="en-US" dirty="0"/>
          </a:p>
          <a:p>
            <a:pPr eaLnBrk="1" hangingPunct="1">
              <a:spcBef>
                <a:spcPct val="0"/>
              </a:spcBef>
              <a:defRPr/>
            </a:pPr>
            <a:endParaRPr lang="en-US" dirty="0"/>
          </a:p>
          <a:p>
            <a:pPr eaLnBrk="1" hangingPunct="1">
              <a:spcBef>
                <a:spcPct val="0"/>
              </a:spcBef>
              <a:buFontTx/>
              <a:buChar char="•"/>
              <a:defRPr/>
            </a:pPr>
            <a:endParaRPr lang="en-US" dirty="0"/>
          </a:p>
          <a:p>
            <a:pPr eaLnBrk="1" hangingPunct="1">
              <a:spcBef>
                <a:spcPct val="0"/>
              </a:spcBef>
              <a:defRPr/>
            </a:pPr>
            <a:endParaRPr lang="en-US" dirty="0"/>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DE1B5CE-EB94-4759-8D95-7E996EB16B01}" type="slidenum">
              <a:rPr lang="en-US" altLang="en-US"/>
              <a:pPr eaLnBrk="1" hangingPunct="1"/>
              <a:t>2</a:t>
            </a:fld>
            <a:endParaRPr lang="en-US" altLang="en-US"/>
          </a:p>
        </p:txBody>
      </p:sp>
    </p:spTree>
    <p:extLst>
      <p:ext uri="{BB962C8B-B14F-4D97-AF65-F5344CB8AC3E}">
        <p14:creationId xmlns:p14="http://schemas.microsoft.com/office/powerpoint/2010/main" val="3277085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extLst/>
        </p:spPr>
        <p:txBody>
          <a:bodyPr wrap="square" numCol="1" anchor="t" anchorCtr="0" compatLnSpc="1">
            <a:prstTxWarp prst="textNoShape">
              <a:avLst/>
            </a:prstTxWarp>
          </a:bodyPr>
          <a:lstStyle/>
          <a:p>
            <a:pPr>
              <a:defRPr/>
            </a:pPr>
            <a:r>
              <a:rPr lang="en-US" dirty="0">
                <a:latin typeface="Arial" charset="0"/>
                <a:cs typeface="Arial" charset="0"/>
              </a:rPr>
              <a:t>A fundamental problem has existed in storing and sharing health data electronically.  That problem is the lack of a standard set of data elements unambiguously defined with a common set of attributes, particularly the name or terminology of the data element or item.  Even within a single institution, data cannot be aggregated easily.  The HIT community has been reluctant to address this problem for many reasons including economic pressures not to change, indecisions about what is the solution, inability to agree on terms and processes, and the lack of a decision-body with sufficient clout to make it happen.</a:t>
            </a:r>
          </a:p>
          <a:p>
            <a:pPr>
              <a:defRPr/>
            </a:pPr>
            <a:endParaRPr lang="en-US" sz="1100" dirty="0">
              <a:latin typeface="Arial" charset="0"/>
              <a:cs typeface="Arial" charset="0"/>
            </a:endParaRPr>
          </a:p>
          <a:p>
            <a:pPr>
              <a:defRPr/>
            </a:pPr>
            <a:r>
              <a:rPr lang="en-US" dirty="0">
                <a:latin typeface="Arial" charset="0"/>
                <a:cs typeface="Arial" charset="0"/>
              </a:rPr>
              <a:t>The problems are:</a:t>
            </a:r>
          </a:p>
          <a:p>
            <a:pPr>
              <a:defRPr/>
            </a:pPr>
            <a:endParaRPr lang="en-US" sz="1100" dirty="0">
              <a:latin typeface="Arial" charset="0"/>
              <a:cs typeface="Arial" charset="0"/>
            </a:endParaRPr>
          </a:p>
          <a:p>
            <a:pPr>
              <a:defRPr/>
            </a:pPr>
            <a:r>
              <a:rPr lang="en-US" dirty="0">
                <a:latin typeface="Arial" charset="0"/>
                <a:cs typeface="Arial" charset="0"/>
              </a:rPr>
              <a:t>We all speak a different language:</a:t>
            </a:r>
            <a:endParaRPr lang="en-US" sz="1100" dirty="0">
              <a:latin typeface="Arial" charset="0"/>
              <a:cs typeface="Arial" charset="0"/>
            </a:endParaRPr>
          </a:p>
          <a:p>
            <a:pPr marL="182880" lvl="1">
              <a:defRPr/>
            </a:pPr>
            <a:r>
              <a:rPr lang="en-US" dirty="0">
                <a:latin typeface="Arial" charset="0"/>
                <a:cs typeface="Arial" charset="0"/>
              </a:rPr>
              <a:t>One institution had a project to create an institution-wide registry for patients with diabetes.  They were unable to do so because of the absence of a common vocabulary. The Joint Commission, which collects data from all hospitals, cannot do an analysis on an aggregated data set because of the absence of semantic interoperability.  They analyze subsets of the data and merge the analyses.</a:t>
            </a:r>
          </a:p>
          <a:p>
            <a:pPr lvl="1">
              <a:defRPr/>
            </a:pPr>
            <a:endParaRPr lang="en-US" sz="1100" dirty="0">
              <a:latin typeface="Arial" charset="0"/>
              <a:cs typeface="Arial" charset="0"/>
            </a:endParaRPr>
          </a:p>
          <a:p>
            <a:pPr>
              <a:defRPr/>
            </a:pPr>
            <a:r>
              <a:rPr lang="en-US" dirty="0">
                <a:latin typeface="Arial" charset="0"/>
                <a:cs typeface="Arial" charset="0"/>
              </a:rPr>
              <a:t>Understanding what the data says</a:t>
            </a:r>
            <a:endParaRPr lang="en-US" sz="1100" dirty="0">
              <a:latin typeface="Arial" charset="0"/>
              <a:cs typeface="Arial" charset="0"/>
            </a:endParaRPr>
          </a:p>
          <a:p>
            <a:pPr marL="182880" lvl="1">
              <a:defRPr/>
            </a:pPr>
            <a:r>
              <a:rPr lang="en-US" dirty="0">
                <a:latin typeface="Arial" charset="0"/>
                <a:cs typeface="Arial" charset="0"/>
              </a:rPr>
              <a:t>When you say heart attack and I say MI, are we talking about the same thing?</a:t>
            </a:r>
            <a:endParaRPr lang="en-US" sz="1100" dirty="0">
              <a:latin typeface="Arial" charset="0"/>
              <a:cs typeface="Arial" charset="0"/>
            </a:endParaRPr>
          </a:p>
          <a:p>
            <a:pPr marL="182880" lvl="1">
              <a:defRPr/>
            </a:pPr>
            <a:r>
              <a:rPr lang="en-US" dirty="0">
                <a:latin typeface="Arial" charset="0"/>
                <a:cs typeface="Arial" charset="0"/>
              </a:rPr>
              <a:t>What do you mean by angina?  Is that what the patient has when she says “I have chest pain”?</a:t>
            </a:r>
          </a:p>
          <a:p>
            <a:pPr lvl="1">
              <a:defRPr/>
            </a:pPr>
            <a:endParaRPr lang="en-US" sz="1100" dirty="0">
              <a:latin typeface="Arial" charset="0"/>
              <a:cs typeface="Arial" charset="0"/>
            </a:endParaRPr>
          </a:p>
          <a:p>
            <a:pPr>
              <a:defRPr/>
            </a:pPr>
            <a:r>
              <a:rPr lang="en-US" dirty="0">
                <a:latin typeface="Arial" charset="0"/>
                <a:cs typeface="Arial" charset="0"/>
              </a:rPr>
              <a:t>Understanding what the data means</a:t>
            </a:r>
            <a:endParaRPr lang="en-US" sz="1100" dirty="0">
              <a:latin typeface="Arial" charset="0"/>
              <a:cs typeface="Arial" charset="0"/>
            </a:endParaRPr>
          </a:p>
          <a:p>
            <a:pPr marL="182880" lvl="1">
              <a:defRPr/>
            </a:pPr>
            <a:r>
              <a:rPr lang="en-US" dirty="0">
                <a:latin typeface="Arial" charset="0"/>
                <a:cs typeface="Arial" charset="0"/>
              </a:rPr>
              <a:t>When you say elevated blood sugar, are you using the same metric as I?</a:t>
            </a:r>
            <a:endParaRPr lang="en-US" sz="1100" dirty="0">
              <a:latin typeface="Arial" charset="0"/>
              <a:cs typeface="Arial" charset="0"/>
            </a:endParaRPr>
          </a:p>
          <a:p>
            <a:pPr marL="182880" lvl="1">
              <a:defRPr/>
            </a:pPr>
            <a:r>
              <a:rPr lang="en-US" dirty="0">
                <a:latin typeface="Arial" charset="0"/>
                <a:cs typeface="Arial" charset="0"/>
              </a:rPr>
              <a:t>In a study in 2000, one researcher identified over 60 different definitions for unstable angina through a study of the literature.</a:t>
            </a:r>
          </a:p>
          <a:p>
            <a:pPr lvl="1">
              <a:defRPr/>
            </a:pPr>
            <a:endParaRPr lang="en-US" sz="1100" dirty="0">
              <a:latin typeface="Arial" charset="0"/>
              <a:cs typeface="Arial" charset="0"/>
            </a:endParaRPr>
          </a:p>
          <a:p>
            <a:pPr>
              <a:defRPr/>
            </a:pPr>
            <a:r>
              <a:rPr lang="en-US" dirty="0">
                <a:latin typeface="Arial" charset="0"/>
                <a:cs typeface="Arial" charset="0"/>
              </a:rPr>
              <a:t>Understanding where the data is in the electronic record.  </a:t>
            </a:r>
            <a:endParaRPr lang="en-US" sz="1100" dirty="0">
              <a:latin typeface="Arial" charset="0"/>
              <a:cs typeface="Arial" charset="0"/>
            </a:endParaRPr>
          </a:p>
          <a:p>
            <a:pPr marL="182880" lvl="1">
              <a:defRPr/>
            </a:pPr>
            <a:r>
              <a:rPr lang="en-US" dirty="0">
                <a:latin typeface="Arial" charset="0"/>
                <a:cs typeface="Arial" charset="0"/>
              </a:rPr>
              <a:t>Data frequently cannot be found in EHRs although it does exist at some place in the record.</a:t>
            </a:r>
            <a:endParaRPr lang="en-US" sz="1100" dirty="0">
              <a:latin typeface="Arial" charset="0"/>
              <a:cs typeface="Arial" charset="0"/>
            </a:endParaRPr>
          </a:p>
          <a:p>
            <a:pPr marL="182880" lvl="1">
              <a:defRPr/>
            </a:pPr>
            <a:r>
              <a:rPr lang="en-US" dirty="0">
                <a:latin typeface="Arial" charset="0"/>
                <a:cs typeface="Arial" charset="0"/>
              </a:rPr>
              <a:t>Depending on the test, the same data element may be stored in different places in the record as a component of the different test.  We don’t define the degree of granularity at which we store the data.</a:t>
            </a:r>
          </a:p>
          <a:p>
            <a:pPr lvl="1">
              <a:defRPr/>
            </a:pPr>
            <a:endParaRPr lang="en-US" sz="1100" dirty="0">
              <a:latin typeface="Arial" charset="0"/>
              <a:cs typeface="Arial" charset="0"/>
            </a:endParaRPr>
          </a:p>
          <a:p>
            <a:pPr>
              <a:defRPr/>
            </a:pPr>
            <a:r>
              <a:rPr lang="en-US" dirty="0">
                <a:latin typeface="Arial" charset="0"/>
                <a:cs typeface="Arial" charset="0"/>
              </a:rPr>
              <a:t>Understanding the context in which the data is collected.</a:t>
            </a:r>
            <a:endParaRPr lang="en-US" sz="1100" dirty="0">
              <a:latin typeface="Arial" charset="0"/>
              <a:cs typeface="Arial" charset="0"/>
            </a:endParaRPr>
          </a:p>
          <a:p>
            <a:pPr marL="182880" lvl="1">
              <a:defRPr/>
            </a:pPr>
            <a:r>
              <a:rPr lang="en-US" dirty="0">
                <a:latin typeface="Arial" charset="0"/>
                <a:cs typeface="Arial" charset="0"/>
              </a:rPr>
              <a:t>Was this lab test just after the patient had eaten?</a:t>
            </a:r>
          </a:p>
          <a:p>
            <a:pPr lvl="1">
              <a:defRPr/>
            </a:pPr>
            <a:endParaRPr lang="en-US" sz="1100" dirty="0">
              <a:latin typeface="Arial" charset="0"/>
              <a:cs typeface="Arial" charset="0"/>
            </a:endParaRPr>
          </a:p>
          <a:p>
            <a:pPr>
              <a:defRPr/>
            </a:pPr>
            <a:r>
              <a:rPr lang="en-US" dirty="0">
                <a:latin typeface="Arial" charset="0"/>
                <a:cs typeface="Arial" charset="0"/>
              </a:rPr>
              <a:t>Most new projects start off with the definition of what is called a Minimum Data Set. The same words are often reinvented every time a new Minimum Data Set is defined. If we misinterpret what a word means, we may make a medical error that results in an aggravation of a patient’s condition or even death.</a:t>
            </a:r>
            <a:endParaRPr lang="en-US" sz="1100" dirty="0">
              <a:latin typeface="Arial" charset="0"/>
              <a:cs typeface="Arial" charset="0"/>
            </a:endParaRPr>
          </a:p>
          <a:p>
            <a:pPr>
              <a:defRPr/>
            </a:pPr>
            <a:r>
              <a:rPr lang="en-US" dirty="0">
                <a:latin typeface="Arial" charset="0"/>
                <a:cs typeface="Arial" charset="0"/>
              </a:rPr>
              <a:t> </a:t>
            </a:r>
            <a:endParaRPr lang="en-US" sz="1100" dirty="0">
              <a:latin typeface="Arial" charset="0"/>
              <a:cs typeface="Arial" charset="0"/>
            </a:endParaRPr>
          </a:p>
          <a:p>
            <a:pPr>
              <a:defRPr/>
            </a:pPr>
            <a:endParaRPr lang="en-US" dirty="0">
              <a:latin typeface="Arial" charset="0"/>
              <a:cs typeface="Arial" charset="0"/>
            </a:endParaRPr>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9A99AC3-0B5B-4758-9CFF-02EE39803852}" type="slidenum">
              <a:rPr lang="en-US" altLang="en-US"/>
              <a:pPr eaLnBrk="1" hangingPunct="1"/>
              <a:t>3</a:t>
            </a:fld>
            <a:endParaRPr lang="en-US" altLang="en-US"/>
          </a:p>
        </p:txBody>
      </p:sp>
    </p:spTree>
    <p:extLst>
      <p:ext uri="{BB962C8B-B14F-4D97-AF65-F5344CB8AC3E}">
        <p14:creationId xmlns:p14="http://schemas.microsoft.com/office/powerpoint/2010/main" val="3449074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Semantic interoperability is the ability to share data whose meaning is unambiguously clear and precise, its context understood, and it can be used for any purpose.  With true semantic interoperability, the receiver may be totally independent from the sender or even unknown to the sender.  The receiver does not need to have previous understanding with what will be exchanged and how. </a:t>
            </a:r>
          </a:p>
          <a:p>
            <a:endParaRPr lang="en-US" altLang="en-US"/>
          </a:p>
          <a:p>
            <a:r>
              <a:rPr lang="en-US" altLang="en-US"/>
              <a:t>Additionally, we need to know how to package the data that is shared so that receiver understands the context of the data and its relationship to other data.</a:t>
            </a:r>
          </a:p>
          <a:p>
            <a:endParaRPr lang="en-US" altLang="en-US"/>
          </a:p>
          <a:p>
            <a:endParaRPr lang="en-US" altLang="en-US"/>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7E356E9-757C-4124-9826-C616A69187B9}" type="slidenum">
              <a:rPr lang="en-US" altLang="en-US"/>
              <a:pPr eaLnBrk="1" hangingPunct="1"/>
              <a:t>4</a:t>
            </a:fld>
            <a:endParaRPr lang="en-US" altLang="en-US"/>
          </a:p>
        </p:txBody>
      </p:sp>
    </p:spTree>
    <p:extLst>
      <p:ext uri="{BB962C8B-B14F-4D97-AF65-F5344CB8AC3E}">
        <p14:creationId xmlns:p14="http://schemas.microsoft.com/office/powerpoint/2010/main" val="4018310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There are many problems that prevent us from achieving semantic interoperability.</a:t>
            </a:r>
          </a:p>
          <a:p>
            <a:pPr lvl="1"/>
            <a:r>
              <a:rPr lang="en-US" altLang="en-US"/>
              <a:t>Same words that have different meanings.</a:t>
            </a:r>
          </a:p>
          <a:p>
            <a:pPr lvl="1"/>
            <a:r>
              <a:rPr lang="en-US" altLang="en-US"/>
              <a:t>Different words that have the same meaning.</a:t>
            </a:r>
          </a:p>
          <a:p>
            <a:pPr lvl="1"/>
            <a:r>
              <a:rPr lang="en-US" altLang="en-US"/>
              <a:t>Words that are too general to convey a specific meaning.</a:t>
            </a:r>
          </a:p>
          <a:p>
            <a:pPr lvl="1"/>
            <a:r>
              <a:rPr lang="en-US" altLang="en-US"/>
              <a:t>Localisms that lose meaning beyond that region.</a:t>
            </a:r>
          </a:p>
          <a:p>
            <a:pPr lvl="1"/>
            <a:r>
              <a:rPr lang="en-US" altLang="en-US"/>
              <a:t>Failure to pay attention to factors other than name, such as units or how measured.</a:t>
            </a:r>
          </a:p>
          <a:p>
            <a:pPr lvl="1"/>
            <a:r>
              <a:rPr lang="en-US" altLang="en-US"/>
              <a:t>Inconsistencies in the level at which things are described.</a:t>
            </a:r>
          </a:p>
          <a:p>
            <a:endParaRPr lang="en-US" altLang="en-US"/>
          </a:p>
          <a:p>
            <a:r>
              <a:rPr lang="en-US" altLang="en-US"/>
              <a:t>Here are some examples that make these points.</a:t>
            </a:r>
          </a:p>
          <a:p>
            <a:endParaRPr lang="en-US" altLang="en-US"/>
          </a:p>
          <a:p>
            <a:r>
              <a:rPr lang="en-US" altLang="en-US"/>
              <a:t>Do you say sex or gender?  When you ask do you smoke, what do you mean – now, last month, last year, last 5 years, or ever? </a:t>
            </a:r>
          </a:p>
          <a:p>
            <a:r>
              <a:rPr lang="en-US" altLang="en-US"/>
              <a:t>Do you record male, man or boy?  Humans recognize the distinction, but does a computer unless it has been taught?</a:t>
            </a:r>
          </a:p>
          <a:p>
            <a:r>
              <a:rPr lang="en-US" altLang="en-US"/>
              <a:t>Heart attack vs chronic heart failure vs myocardial infarction.  Moderately vs severe, congested, restricted.</a:t>
            </a:r>
          </a:p>
          <a:p>
            <a:r>
              <a:rPr lang="en-US" altLang="en-US"/>
              <a:t>Chest pain is a symptom that can have many causes.  </a:t>
            </a:r>
          </a:p>
          <a:p>
            <a:r>
              <a:rPr lang="en-US" altLang="en-US"/>
              <a:t>Consider local and cultural terms - What is bad blood?  Is hbp the same as high blood pressure is the same as hypertension is the same as essential hypertension is the same as benign hypertension?  Is the distinction important?  Which are synonyms and which are, in fact, different terms?</a:t>
            </a:r>
          </a:p>
          <a:p>
            <a:r>
              <a:rPr lang="en-US" altLang="en-US"/>
              <a:t>What does fever mean to you, or a high fever?  What do you mean by weak?  How evidenced?</a:t>
            </a:r>
          </a:p>
          <a:p>
            <a:r>
              <a:rPr lang="en-US" altLang="en-US"/>
              <a:t>Do you measure height with the shoes removed? Do you remove coats and sweaters when you measure weight?  What is the patient’s position when you measure the blood pressure?  What has the patient been doing prior to the measurement?  Who made the measurement and how?</a:t>
            </a:r>
          </a:p>
          <a:p>
            <a:endParaRPr lang="en-US" altLang="en-US"/>
          </a:p>
          <a:p>
            <a:endParaRPr lang="en-US" altLang="en-US"/>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6FC74AF-52F4-4606-816D-15B7C9305063}" type="slidenum">
              <a:rPr lang="en-US" altLang="en-US"/>
              <a:pPr eaLnBrk="1" hangingPunct="1"/>
              <a:t>5</a:t>
            </a:fld>
            <a:endParaRPr lang="en-US" altLang="en-US"/>
          </a:p>
        </p:txBody>
      </p:sp>
    </p:spTree>
    <p:extLst>
      <p:ext uri="{BB962C8B-B14F-4D97-AF65-F5344CB8AC3E}">
        <p14:creationId xmlns:p14="http://schemas.microsoft.com/office/powerpoint/2010/main" val="2034695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What do we do with all the data that currently has been collected?  Do we throw it away, or do we try to convert it to the new data elements? </a:t>
            </a:r>
          </a:p>
          <a:p>
            <a:endParaRPr lang="en-US" altLang="en-US"/>
          </a:p>
          <a:p>
            <a:r>
              <a:rPr lang="en-US" altLang="en-US"/>
              <a:t>Semantic interoperability requires many different parameters to be addressed.  For example, consider the term itself.  How specific is the word that is used?  How precise is the meaning? One person may say heart attack which is a highly generic term covering a lot of specific problems.  Someone else may say myocardial infarction; another may say heart failure.  Are these the same?  Units must match or at least be known.  Is the weight expressed in pounds or is the weight in kilograms?  For compound data items such as the results from a pap smear, what is the structure of the result reporting?  How can you find the pieces you want? </a:t>
            </a:r>
          </a:p>
          <a:p>
            <a:endParaRPr lang="en-US" altLang="en-US"/>
          </a:p>
          <a:p>
            <a:r>
              <a:rPr lang="en-US" altLang="en-US"/>
              <a:t>Fundamentally, there is no standard vocabulary in use for health care today.  Most legacy systems are unstructured, undefined, uncontrolled narrative or free text.</a:t>
            </a:r>
          </a:p>
          <a:p>
            <a:endParaRPr lang="en-US" altLang="en-US"/>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AD25EA6-E4ED-4D81-AF12-5E4CD329D107}" type="slidenum">
              <a:rPr lang="en-US" altLang="en-US"/>
              <a:pPr eaLnBrk="1" hangingPunct="1"/>
              <a:t>6</a:t>
            </a:fld>
            <a:endParaRPr lang="en-US" altLang="en-US"/>
          </a:p>
        </p:txBody>
      </p:sp>
    </p:spTree>
    <p:extLst>
      <p:ext uri="{BB962C8B-B14F-4D97-AF65-F5344CB8AC3E}">
        <p14:creationId xmlns:p14="http://schemas.microsoft.com/office/powerpoint/2010/main" val="22773629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Many groups are dealing independently with some terminology and data elements; no group is dealing with all. Too many solutions are no solutions at all.</a:t>
            </a:r>
          </a:p>
          <a:p>
            <a:endParaRPr lang="en-US" altLang="en-US"/>
          </a:p>
          <a:p>
            <a:r>
              <a:rPr lang="en-US" altLang="en-US"/>
              <a:t>Many terminologies exist, but all fail to meet all the requirements.  Do we try to fix what is, or do we make a new approach?</a:t>
            </a:r>
          </a:p>
          <a:p>
            <a:endParaRPr lang="en-US" altLang="en-US"/>
          </a:p>
          <a:p>
            <a:r>
              <a:rPr lang="en-US" altLang="en-US"/>
              <a:t>Most institutions today are not willing to commit to changing from a local terminology to a standard set of data elements because of the costs, and until a decision is made nationally that will be sustained.</a:t>
            </a:r>
          </a:p>
          <a:p>
            <a:endParaRPr lang="en-US" altLang="en-US"/>
          </a:p>
          <a:p>
            <a:r>
              <a:rPr lang="en-US" altLang="en-US"/>
              <a:t>Until we commit to a solution, we will use work-arounds that do not solve the problem.  Most work-arounds cost money, cause a loss of information, and are never up-to-date.  Those work-arounds usually involve mapping from one terminology set to another.</a:t>
            </a:r>
          </a:p>
          <a:p>
            <a:endParaRPr lang="en-US" altLang="en-US"/>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D5ACEED-0E9D-41A3-93D5-9307892F1919}" type="slidenum">
              <a:rPr lang="en-US" altLang="en-US"/>
              <a:pPr eaLnBrk="1" hangingPunct="1"/>
              <a:t>7</a:t>
            </a:fld>
            <a:endParaRPr lang="en-US" altLang="en-US"/>
          </a:p>
        </p:txBody>
      </p:sp>
    </p:spTree>
    <p:extLst>
      <p:ext uri="{BB962C8B-B14F-4D97-AF65-F5344CB8AC3E}">
        <p14:creationId xmlns:p14="http://schemas.microsoft.com/office/powerpoint/2010/main" val="35127902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a:t>The confusion begins when we try to identify what we are talking about. Different  coding systems are classified in one of these categories.  Does it matter? These are the different words you will hear when talking about “data elements”. All of these words sort of mean the same thing but are different.  For the purposes of this lecture, we use the words interchangeably, with data element as the root word.</a:t>
            </a:r>
          </a:p>
          <a:p>
            <a:pPr>
              <a:spcBef>
                <a:spcPct val="0"/>
              </a:spcBef>
            </a:pPr>
            <a:endParaRPr lang="en-US" altLang="en-US" u="sng" dirty="0"/>
          </a:p>
          <a:p>
            <a:pPr>
              <a:spcBef>
                <a:spcPct val="0"/>
              </a:spcBef>
            </a:pPr>
            <a:r>
              <a:rPr lang="en-US" altLang="en-US" dirty="0"/>
              <a:t>A </a:t>
            </a:r>
            <a:r>
              <a:rPr lang="en-US" altLang="en-US" b="1" dirty="0"/>
              <a:t>Vocabulary</a:t>
            </a:r>
            <a:r>
              <a:rPr lang="en-US" altLang="en-US" dirty="0"/>
              <a:t> is a set of words used to express a concept or thought. It means that some organization has placed some constraints and organization on the set of words and manage content. It is an organized list of words and phrases used to tag content. Examples include Logical Observation Identifier Names and Codes (LOINC).</a:t>
            </a:r>
          </a:p>
          <a:p>
            <a:pPr>
              <a:spcBef>
                <a:spcPct val="0"/>
              </a:spcBef>
            </a:pPr>
            <a:endParaRPr lang="en-US" altLang="en-US" u="sng" dirty="0"/>
          </a:p>
          <a:p>
            <a:pPr>
              <a:spcBef>
                <a:spcPct val="0"/>
              </a:spcBef>
            </a:pPr>
            <a:r>
              <a:rPr lang="en-US" altLang="en-US" dirty="0"/>
              <a:t>A </a:t>
            </a:r>
            <a:r>
              <a:rPr lang="en-US" altLang="en-US" b="1" dirty="0"/>
              <a:t>Terminology</a:t>
            </a:r>
            <a:r>
              <a:rPr lang="en-US" altLang="en-US" dirty="0"/>
              <a:t> is considered by most to be a synonym of vocabulary.  It is a system of specialized terms and a symbolic representation of conceptual information.  It is a finite, enumerated set of terms intended to convey information unambiguously. It is a body of terms assigned to or used for a particular type of thing.  A terminology is essential for proper data storage and retrieval and requires an internationally recognized nomenclature of diseases, pathology, clinical indicants, treatments and surgical operations.</a:t>
            </a:r>
          </a:p>
          <a:p>
            <a:pPr>
              <a:spcBef>
                <a:spcPct val="0"/>
              </a:spcBef>
            </a:pPr>
            <a:endParaRPr lang="en-US" altLang="en-US" b="1" dirty="0"/>
          </a:p>
          <a:p>
            <a:pPr>
              <a:spcBef>
                <a:spcPct val="0"/>
              </a:spcBef>
            </a:pPr>
            <a:r>
              <a:rPr lang="en-US" altLang="en-US" dirty="0"/>
              <a:t>A</a:t>
            </a:r>
            <a:r>
              <a:rPr lang="en-US" altLang="en-US" b="1" dirty="0"/>
              <a:t> Nomenclature </a:t>
            </a:r>
            <a:r>
              <a:rPr lang="en-US" altLang="en-US" dirty="0"/>
              <a:t>refers to a system of names or terms used in a particular science or art.  It is a consistent, systematic method of naming to denote classifications and avoid ambiguities. Names of anatomical structures or organs of the body are usually referred to as a nomenclature.  An example is SNOMED.</a:t>
            </a:r>
          </a:p>
          <a:p>
            <a:pPr>
              <a:spcBef>
                <a:spcPct val="0"/>
              </a:spcBef>
            </a:pPr>
            <a:endParaRPr lang="en-US" altLang="en-US" dirty="0"/>
          </a:p>
          <a:p>
            <a:pPr>
              <a:spcBef>
                <a:spcPct val="0"/>
              </a:spcBef>
            </a:pPr>
            <a:r>
              <a:rPr lang="en-US" altLang="en-US" dirty="0"/>
              <a:t>A </a:t>
            </a:r>
            <a:r>
              <a:rPr lang="en-US" altLang="en-US" b="1" dirty="0"/>
              <a:t>Classification</a:t>
            </a:r>
            <a:r>
              <a:rPr lang="en-US" altLang="en-US" dirty="0"/>
              <a:t>  is a grouping of objects into a class or classes according to some common relations or attributes. Examples are International Classification of Diseases (ICD 9 or ICD 10) and International Classification for Primary Care (ICPC).</a:t>
            </a:r>
          </a:p>
          <a:p>
            <a:pPr>
              <a:spcBef>
                <a:spcPct val="0"/>
              </a:spcBef>
            </a:pPr>
            <a:endParaRPr lang="en-US" altLang="en-US" dirty="0"/>
          </a:p>
          <a:p>
            <a:pPr>
              <a:spcBef>
                <a:spcPct val="0"/>
              </a:spcBef>
            </a:pPr>
            <a:r>
              <a:rPr lang="en-US" altLang="en-US" dirty="0"/>
              <a:t>A </a:t>
            </a:r>
            <a:r>
              <a:rPr lang="en-US" altLang="en-US" b="1" dirty="0"/>
              <a:t>Taxonomy</a:t>
            </a:r>
            <a:r>
              <a:rPr lang="en-US" altLang="en-US" dirty="0"/>
              <a:t> is the practice and science of classification. Taxonomies are typically arranged in a hierarchical structure  and exhibit parent-child relationships.</a:t>
            </a:r>
          </a:p>
          <a:p>
            <a:pPr>
              <a:spcBef>
                <a:spcPct val="0"/>
              </a:spcBef>
            </a:pPr>
            <a:endParaRPr lang="en-US" altLang="en-US" dirty="0"/>
          </a:p>
          <a:p>
            <a:pPr>
              <a:spcBef>
                <a:spcPct val="0"/>
              </a:spcBef>
            </a:pPr>
            <a:r>
              <a:rPr lang="en-US" altLang="en-US" dirty="0"/>
              <a:t>An </a:t>
            </a:r>
            <a:r>
              <a:rPr lang="en-US" altLang="en-US" b="1" dirty="0"/>
              <a:t>Ontology</a:t>
            </a:r>
            <a:r>
              <a:rPr lang="en-US" altLang="en-US" dirty="0"/>
              <a:t>  consists of basic categories of being and their relations; it deals with questions concerning what entities exist or can be said to exist, how such entities can be grouped, related within a hierarchy and subdivided according to similarities and differences. An ontology is a formal representation of a set of concepts within a domain and the relationships between those concepts.</a:t>
            </a:r>
          </a:p>
          <a:p>
            <a:pPr>
              <a:spcBef>
                <a:spcPct val="0"/>
              </a:spcBef>
            </a:pPr>
            <a:endParaRPr lang="en-US" altLang="en-US" dirty="0"/>
          </a:p>
          <a:p>
            <a:pPr>
              <a:spcBef>
                <a:spcPct val="0"/>
              </a:spcBef>
            </a:pPr>
            <a:r>
              <a:rPr lang="en-US" altLang="en-US" dirty="0"/>
              <a:t>A </a:t>
            </a:r>
            <a:r>
              <a:rPr lang="en-US" altLang="en-US" b="1" dirty="0"/>
              <a:t>Grouper</a:t>
            </a:r>
            <a:r>
              <a:rPr lang="en-US" altLang="en-US" dirty="0"/>
              <a:t> groups together diagnoses and procedures that are similar resources used for billing purposes.  An example is DRG.</a:t>
            </a:r>
          </a:p>
          <a:p>
            <a:endParaRPr lang="en-US" altLang="en-US" dirty="0"/>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506E58C-B16F-45F3-85E2-7E38CB1DC8BD}" type="slidenum">
              <a:rPr lang="en-US" altLang="en-US"/>
              <a:pPr eaLnBrk="1" hangingPunct="1"/>
              <a:t>8</a:t>
            </a:fld>
            <a:endParaRPr lang="en-US" altLang="en-US"/>
          </a:p>
        </p:txBody>
      </p:sp>
    </p:spTree>
    <p:extLst>
      <p:ext uri="{BB962C8B-B14F-4D97-AF65-F5344CB8AC3E}">
        <p14:creationId xmlns:p14="http://schemas.microsoft.com/office/powerpoint/2010/main" val="42335875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Basic features of terminology include:</a:t>
            </a:r>
          </a:p>
          <a:p>
            <a:endParaRPr lang="en-US" altLang="en-US" dirty="0"/>
          </a:p>
          <a:p>
            <a:r>
              <a:rPr lang="en-US" altLang="en-US" dirty="0"/>
              <a:t>A Unique Identifier – code that has these characteristics:</a:t>
            </a:r>
          </a:p>
          <a:p>
            <a:pPr lvl="1"/>
            <a:r>
              <a:rPr lang="en-US" altLang="en-US" dirty="0"/>
              <a:t>Numeric and without meaning;</a:t>
            </a:r>
          </a:p>
          <a:p>
            <a:pPr lvl="1"/>
            <a:r>
              <a:rPr lang="en-US" altLang="en-US" dirty="0"/>
              <a:t>May include check digit;</a:t>
            </a:r>
          </a:p>
          <a:p>
            <a:pPr lvl="1"/>
            <a:r>
              <a:rPr lang="en-US" altLang="en-US" dirty="0"/>
              <a:t>Moving toward use of ISO-based Object Identifier called OIDs (paths in a tree structure);</a:t>
            </a:r>
          </a:p>
          <a:p>
            <a:pPr lvl="1"/>
            <a:r>
              <a:rPr lang="en-US" altLang="en-US" dirty="0"/>
              <a:t>Assigning authority is assigned to organizations who in turn assign the identifiers; HL7 is an assigning authority.</a:t>
            </a:r>
          </a:p>
          <a:p>
            <a:endParaRPr lang="en-US" altLang="en-US" dirty="0"/>
          </a:p>
          <a:p>
            <a:r>
              <a:rPr lang="en-US" altLang="en-US" dirty="0"/>
              <a:t>Official Name.  An example is Female</a:t>
            </a:r>
          </a:p>
          <a:p>
            <a:endParaRPr lang="en-US" altLang="en-US" dirty="0"/>
          </a:p>
          <a:p>
            <a:r>
              <a:rPr lang="en-US" altLang="en-US" dirty="0"/>
              <a:t>Terminology may have synonyms such as woman or girl for female.</a:t>
            </a:r>
          </a:p>
          <a:p>
            <a:endParaRPr lang="en-US" altLang="en-US" dirty="0"/>
          </a:p>
          <a:p>
            <a:r>
              <a:rPr lang="en-US" altLang="en-US" dirty="0"/>
              <a:t>Codes have the value of being absolute, precise and unambiguous.  If codes are what we exchange, we cannot misinterpret. We can further relate the code with a set of attributes or characteristics - as a preferred name or a synonym.  We can express the name and concept of the data element in any language.  The code might include a check digit for detecting entry errors.  </a:t>
            </a:r>
          </a:p>
          <a:p>
            <a:endParaRPr lang="en-US" altLang="en-US" dirty="0"/>
          </a:p>
          <a:p>
            <a:r>
              <a:rPr lang="en-US" altLang="en-US" dirty="0"/>
              <a:t>The coding system needs to be universal.  The movement for assigning codes in the future is toward using ISO Object Identifiers (OIDs).  However, most vocabularies in use today already have a coding system.  These coding systems are unique to the controlled vocabulary.  In many cases, the codes attempt to carry information in their format and structure.  For example, the code shows the body system involved, or the code shows linkages or the code relates to the name such as m = male.</a:t>
            </a:r>
          </a:p>
          <a:p>
            <a:endParaRPr lang="en-US" altLang="en-US" dirty="0"/>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F2FA464-F557-4EC7-B20E-5F617F0E9452}" type="slidenum">
              <a:rPr lang="en-US" altLang="en-US"/>
              <a:pPr eaLnBrk="1" hangingPunct="1"/>
              <a:t>9</a:t>
            </a:fld>
            <a:endParaRPr lang="en-US" altLang="en-US"/>
          </a:p>
        </p:txBody>
      </p:sp>
    </p:spTree>
    <p:extLst>
      <p:ext uri="{BB962C8B-B14F-4D97-AF65-F5344CB8AC3E}">
        <p14:creationId xmlns:p14="http://schemas.microsoft.com/office/powerpoint/2010/main" val="800183870"/>
      </p:ext>
    </p:extLst>
  </p:cSld>
  <p:clrMapOvr>
    <a:masterClrMapping/>
  </p:clrMapOvr>
</p:notes>
</file>

<file path=ppt/slideLayouts/_rels/slideLayout1.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1.jpeg" Type="http://schemas.openxmlformats.org/officeDocument/2006/relationships/image"/>
</Relationships>

</file>

<file path=ppt/slideLayouts/_rels/slideLayout10.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1.xml.rels><?xml version="1.0" encoding="UTF-8" standalone="no"?>
<Relationships xmlns="http://schemas.openxmlformats.org/package/2006/relationships">
<Relationship Id="rId1" Target="../slideMasters/slideMaster1.xml" Type="http://schemas.openxmlformats.org/officeDocument/2006/relationships/slideMaster"/>
<Relationship Id="rId2" Target="http://accessibility.psu.edu/microsoftoffice/powerpoint/" TargetMode="External" Type="http://schemas.openxmlformats.org/officeDocument/2006/relationships/hyperlink"/>
</Relationships>

</file>

<file path=ppt/slideLayouts/_rels/slideLayout12.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2.jpeg" Type="http://schemas.openxmlformats.org/officeDocument/2006/relationships/image"/>
</Relationships>

</file>

<file path=ppt/slideLayouts/_rels/slideLayout13.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4.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5.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6.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7.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8.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9.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2.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20.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21.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3.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4.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5.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6.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7.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8.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9.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D3E10C0A-6E17-42E8-91A2-9FF395DA3B93}" type="slidenum">
              <a:rPr lang="en-US" altLang="en-US" smtClean="0"/>
              <a:pPr/>
              <a:t>‹#›</a:t>
            </a:fld>
            <a:endParaRPr lang="en-US" altLang="en-US"/>
          </a:p>
        </p:txBody>
      </p:sp>
    </p:spTree>
    <p:extLst>
      <p:ext uri="{BB962C8B-B14F-4D97-AF65-F5344CB8AC3E}">
        <p14:creationId xmlns:p14="http://schemas.microsoft.com/office/powerpoint/2010/main" val="2233988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3E10C0A-6E17-42E8-91A2-9FF395DA3B93}" type="slidenum">
              <a:rPr lang="en-US" altLang="en-US" smtClean="0"/>
              <a:pPr/>
              <a:t>‹#›</a:t>
            </a:fld>
            <a:endParaRPr lang="en-US" altLang="en-US"/>
          </a:p>
        </p:txBody>
      </p:sp>
    </p:spTree>
    <p:extLst>
      <p:ext uri="{BB962C8B-B14F-4D97-AF65-F5344CB8AC3E}">
        <p14:creationId xmlns:p14="http://schemas.microsoft.com/office/powerpoint/2010/main" val="3162355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D3E10C0A-6E17-42E8-91A2-9FF395DA3B93}" type="slidenum">
              <a:rPr lang="en-US" altLang="en-US" smtClean="0"/>
              <a:pPr/>
              <a:t>‹#›</a:t>
            </a:fld>
            <a:endParaRPr lang="en-US" altLang="en-US"/>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34056377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20280723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a:t>Click to edit Master text styles</a:t>
            </a:r>
          </a:p>
          <a:p>
            <a:pPr lvl="1"/>
            <a:r>
              <a:rPr lang="en-US"/>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97713657-4A1D-4ECC-A59C-7389DB526F4F}" type="slidenum">
              <a:rPr lang="en-US" altLang="en-US"/>
              <a:pPr/>
              <a:t>‹#›</a:t>
            </a:fld>
            <a:endParaRPr lang="en-US" alt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Exchanges Basic Health Data Standards                                                                           Lecture a</a:t>
            </a:r>
          </a:p>
        </p:txBody>
      </p:sp>
    </p:spTree>
    <p:extLst>
      <p:ext uri="{BB962C8B-B14F-4D97-AF65-F5344CB8AC3E}">
        <p14:creationId xmlns:p14="http://schemas.microsoft.com/office/powerpoint/2010/main" val="3646689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fld id="{33FFB905-F13A-4470-8A06-E4265D8A1A21}" type="slidenum">
              <a:rPr lang="en-US" altLang="en-US"/>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Exchanges Basic Health Data Standards                                                                           Lecture a</a:t>
            </a:r>
          </a:p>
        </p:txBody>
      </p:sp>
    </p:spTree>
    <p:extLst>
      <p:ext uri="{BB962C8B-B14F-4D97-AF65-F5344CB8AC3E}">
        <p14:creationId xmlns:p14="http://schemas.microsoft.com/office/powerpoint/2010/main" val="36464125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a:t>Click to edit Master text styles</a:t>
            </a:r>
          </a:p>
          <a:p>
            <a:pPr lvl="1"/>
            <a:r>
              <a:rPr lang="en-US"/>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F66FDB1F-22B2-4510-A67C-1045DAF5ECC4}" type="slidenum">
              <a:rPr lang="en-US" altLang="en-US"/>
              <a:pPr/>
              <a:t>‹#›</a:t>
            </a:fld>
            <a:endParaRPr lang="en-US" alt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7"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Exchanges Basic Health Data Standards                                                                           Lecture a</a:t>
            </a:r>
          </a:p>
        </p:txBody>
      </p:sp>
    </p:spTree>
    <p:extLst>
      <p:ext uri="{BB962C8B-B14F-4D97-AF65-F5344CB8AC3E}">
        <p14:creationId xmlns:p14="http://schemas.microsoft.com/office/powerpoint/2010/main" val="5566002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fld id="{026DCA88-0292-4954-B3BD-D62C7E0C723E}" type="slidenum">
              <a:rPr lang="en-US" altLang="en-US"/>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Exchanges Basic Health Data Standards                                                                           Lecture a</a:t>
            </a:r>
          </a:p>
        </p:txBody>
      </p:sp>
    </p:spTree>
    <p:extLst>
      <p:ext uri="{BB962C8B-B14F-4D97-AF65-F5344CB8AC3E}">
        <p14:creationId xmlns:p14="http://schemas.microsoft.com/office/powerpoint/2010/main" val="42821122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4"/>
          <p:cNvSpPr>
            <a:spLocks noGrp="1"/>
          </p:cNvSpPr>
          <p:nvPr>
            <p:ph type="body" sz="quarter" idx="11"/>
          </p:nvPr>
        </p:nvSpPr>
        <p:spPr>
          <a:xfrm>
            <a:off x="457200" y="1984248"/>
            <a:ext cx="3962400" cy="4264152"/>
          </a:xfrm>
          <a:prstGeom prst="rect">
            <a:avLst/>
          </a:prstGeom>
        </p:spPr>
        <p:txBody>
          <a:bodyPr/>
          <a:lstStyle>
            <a:lvl1pPr>
              <a:defRPr sz="2800" baseline="0"/>
            </a:lvl1pPr>
            <a:lvl2pPr>
              <a:defRPr sz="1800"/>
            </a:lvl2pPr>
          </a:lstStyle>
          <a:p>
            <a:pPr lvl="0"/>
            <a:r>
              <a:rPr lang="en-US"/>
              <a:t>Click to edit Master text styles</a:t>
            </a:r>
          </a:p>
          <a:p>
            <a:pPr lvl="1"/>
            <a:r>
              <a:rPr lang="en-US"/>
              <a:t>Second level</a:t>
            </a:r>
          </a:p>
        </p:txBody>
      </p:sp>
      <p:sp>
        <p:nvSpPr>
          <p:cNvPr id="7" name="Text Placeholder 4"/>
          <p:cNvSpPr>
            <a:spLocks noGrp="1"/>
          </p:cNvSpPr>
          <p:nvPr>
            <p:ph type="body" sz="quarter" idx="15"/>
          </p:nvPr>
        </p:nvSpPr>
        <p:spPr>
          <a:xfrm>
            <a:off x="4648200" y="1981200"/>
            <a:ext cx="3962400" cy="4264152"/>
          </a:xfrm>
          <a:prstGeom prst="rect">
            <a:avLst/>
          </a:prstGeom>
        </p:spPr>
        <p:txBody>
          <a:bodyPr/>
          <a:lstStyle>
            <a:lvl1pPr>
              <a:defRPr sz="2800" baseline="0"/>
            </a:lvl1pPr>
            <a:lvl2pPr>
              <a:defRPr sz="1800"/>
            </a:lvl2pPr>
          </a:lstStyle>
          <a:p>
            <a:pPr lvl="0"/>
            <a:r>
              <a:rPr lang="en-US"/>
              <a:t>Click to edit Master text styles</a:t>
            </a:r>
          </a:p>
          <a:p>
            <a:pPr lvl="1"/>
            <a:r>
              <a:rPr lang="en-US"/>
              <a:t>Second level</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074FE67C-65B0-4825-A770-D41A9D26913D}"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Exchanges Basic Health Data Standards                                                                           Lecture a</a:t>
            </a:r>
          </a:p>
        </p:txBody>
      </p:sp>
    </p:spTree>
    <p:extLst>
      <p:ext uri="{BB962C8B-B14F-4D97-AF65-F5344CB8AC3E}">
        <p14:creationId xmlns:p14="http://schemas.microsoft.com/office/powerpoint/2010/main" val="38225270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41148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7"/>
          <p:cNvSpPr>
            <a:spLocks noGrp="1"/>
          </p:cNvSpPr>
          <p:nvPr>
            <p:ph sz="quarter" idx="18"/>
          </p:nvPr>
        </p:nvSpPr>
        <p:spPr>
          <a:xfrm>
            <a:off x="4572000" y="1981200"/>
            <a:ext cx="4114800" cy="4206240"/>
          </a:xfrm>
          <a:prstGeom prst="rect">
            <a:avLst/>
          </a:prstGeom>
        </p:spPr>
        <p:txBody>
          <a:bodyPr/>
          <a:lstStyle>
            <a:lvl1pPr>
              <a:defRPr sz="2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2"/>
          <p:cNvSpPr>
            <a:spLocks noGrp="1"/>
          </p:cNvSpPr>
          <p:nvPr>
            <p:ph type="sldNum" sz="quarter" idx="19"/>
          </p:nvPr>
        </p:nvSpPr>
        <p:spPr>
          <a:xfrm>
            <a:off x="6858000" y="6356350"/>
            <a:ext cx="1828800" cy="365125"/>
          </a:xfrm>
        </p:spPr>
        <p:txBody>
          <a:bodyPr/>
          <a:lstStyle>
            <a:lvl1pPr>
              <a:defRPr/>
            </a:lvl1pPr>
          </a:lstStyle>
          <a:p>
            <a:fld id="{FE8B90EF-F890-4883-86A1-923F5AA21968}" type="slidenum">
              <a:rPr lang="en-US" altLang="en-US"/>
              <a:pPr/>
              <a:t>‹#›</a:t>
            </a:fld>
            <a:endParaRPr lang="en-US" altLang="en-US"/>
          </a:p>
        </p:txBody>
      </p:sp>
      <p:sp>
        <p:nvSpPr>
          <p:cNvPr id="6" name="Date Placeholder 4"/>
          <p:cNvSpPr>
            <a:spLocks noGrp="1"/>
          </p:cNvSpPr>
          <p:nvPr>
            <p:ph type="dt" sz="half" idx="20"/>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9" name="Footer Placeholder 5"/>
          <p:cNvSpPr>
            <a:spLocks noGrp="1"/>
          </p:cNvSpPr>
          <p:nvPr>
            <p:ph type="ftr" sz="quarter" idx="21"/>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Exchanges Basic Health Data Standards                                                                           Lecture a</a:t>
            </a:r>
          </a:p>
        </p:txBody>
      </p:sp>
    </p:spTree>
    <p:extLst>
      <p:ext uri="{BB962C8B-B14F-4D97-AF65-F5344CB8AC3E}">
        <p14:creationId xmlns:p14="http://schemas.microsoft.com/office/powerpoint/2010/main" val="6189350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a:lstStyle/>
          <a:p>
            <a:pPr lvl="0"/>
            <a:r>
              <a:rPr lang="en-US" noProof="0" dirty="0"/>
              <a:t>Click icon to add table</a:t>
            </a:r>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2123BF85-270F-4370-8513-A05FA3971592}"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Exchanges Basic Health Data Standards                                                                           Lecture a</a:t>
            </a:r>
          </a:p>
        </p:txBody>
      </p:sp>
    </p:spTree>
    <p:extLst>
      <p:ext uri="{BB962C8B-B14F-4D97-AF65-F5344CB8AC3E}">
        <p14:creationId xmlns:p14="http://schemas.microsoft.com/office/powerpoint/2010/main" val="421755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3E10C0A-6E17-42E8-91A2-9FF395DA3B93}" type="slidenum">
              <a:rPr lang="en-US" altLang="en-US" smtClean="0"/>
              <a:pPr/>
              <a:t>‹#›</a:t>
            </a:fld>
            <a:endParaRPr lang="en-US" altLang="en-US"/>
          </a:p>
        </p:txBody>
      </p:sp>
    </p:spTree>
    <p:extLst>
      <p:ext uri="{BB962C8B-B14F-4D97-AF65-F5344CB8AC3E}">
        <p14:creationId xmlns:p14="http://schemas.microsoft.com/office/powerpoint/2010/main" val="39505055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a:lstStyle>
            <a:lvl1pPr>
              <a:defRPr sz="2400"/>
            </a:lvl1pPr>
          </a:lstStyle>
          <a:p>
            <a:pPr lvl="0"/>
            <a:r>
              <a:rPr lang="en-US" noProof="0" dirty="0"/>
              <a:t>Click icon to add chart</a:t>
            </a:r>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6" name="Slide Number Placeholder 2"/>
          <p:cNvSpPr>
            <a:spLocks noGrp="1"/>
          </p:cNvSpPr>
          <p:nvPr>
            <p:ph type="sldNum" sz="quarter" idx="16"/>
          </p:nvPr>
        </p:nvSpPr>
        <p:spPr>
          <a:xfrm>
            <a:off x="6858000" y="6356350"/>
            <a:ext cx="1828800" cy="365125"/>
          </a:xfrm>
        </p:spPr>
        <p:txBody>
          <a:bodyPr/>
          <a:lstStyle>
            <a:lvl1pPr>
              <a:defRPr/>
            </a:lvl1pPr>
          </a:lstStyle>
          <a:p>
            <a:fld id="{8B4DBFE5-D8E0-4B75-9DAD-6BFC472AAE2C}" type="slidenum">
              <a:rPr lang="en-US" altLang="en-US"/>
              <a:pPr/>
              <a:t>‹#›</a:t>
            </a:fld>
            <a:endParaRPr lang="en-US" altLang="en-US"/>
          </a:p>
        </p:txBody>
      </p:sp>
      <p:sp>
        <p:nvSpPr>
          <p:cNvPr id="7"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Exchanges Basic Health Data Standards                                                                           Lecture a</a:t>
            </a:r>
          </a:p>
        </p:txBody>
      </p:sp>
    </p:spTree>
    <p:extLst>
      <p:ext uri="{BB962C8B-B14F-4D97-AF65-F5344CB8AC3E}">
        <p14:creationId xmlns:p14="http://schemas.microsoft.com/office/powerpoint/2010/main" val="40625601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a:lstStyle/>
          <a:p>
            <a:pPr lvl="0"/>
            <a:r>
              <a:rPr lang="en-US" noProof="0" dirty="0"/>
              <a:t>Click icon to add picture</a:t>
            </a:r>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1560A061-B85D-42C0-86F9-79BD660364DC}"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Exchanges Basic Health Data Standards                                                                           Lecture a</a:t>
            </a:r>
          </a:p>
        </p:txBody>
      </p:sp>
    </p:spTree>
    <p:extLst>
      <p:ext uri="{BB962C8B-B14F-4D97-AF65-F5344CB8AC3E}">
        <p14:creationId xmlns:p14="http://schemas.microsoft.com/office/powerpoint/2010/main" val="3073366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3E10C0A-6E17-42E8-91A2-9FF395DA3B93}" type="slidenum">
              <a:rPr lang="en-US" altLang="en-US" smtClean="0"/>
              <a:pPr/>
              <a:t>‹#›</a:t>
            </a:fld>
            <a:endParaRPr lang="en-US" altLang="en-US"/>
          </a:p>
        </p:txBody>
      </p:sp>
    </p:spTree>
    <p:extLst>
      <p:ext uri="{BB962C8B-B14F-4D97-AF65-F5344CB8AC3E}">
        <p14:creationId xmlns:p14="http://schemas.microsoft.com/office/powerpoint/2010/main" val="4006847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3E10C0A-6E17-42E8-91A2-9FF395DA3B93}" type="slidenum">
              <a:rPr lang="en-US" altLang="en-US" smtClean="0"/>
              <a:pPr/>
              <a:t>‹#›</a:t>
            </a:fld>
            <a:endParaRPr lang="en-US" altLang="en-US"/>
          </a:p>
        </p:txBody>
      </p:sp>
    </p:spTree>
    <p:extLst>
      <p:ext uri="{BB962C8B-B14F-4D97-AF65-F5344CB8AC3E}">
        <p14:creationId xmlns:p14="http://schemas.microsoft.com/office/powerpoint/2010/main" val="1341843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3E10C0A-6E17-42E8-91A2-9FF395DA3B93}" type="slidenum">
              <a:rPr lang="en-US" altLang="en-US" smtClean="0"/>
              <a:pPr/>
              <a:t>‹#›</a:t>
            </a:fld>
            <a:endParaRPr lang="en-US" altLang="en-US"/>
          </a:p>
        </p:txBody>
      </p:sp>
    </p:spTree>
    <p:extLst>
      <p:ext uri="{BB962C8B-B14F-4D97-AF65-F5344CB8AC3E}">
        <p14:creationId xmlns:p14="http://schemas.microsoft.com/office/powerpoint/2010/main" val="54272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3E10C0A-6E17-42E8-91A2-9FF395DA3B93}" type="slidenum">
              <a:rPr lang="en-US" altLang="en-US" smtClean="0"/>
              <a:pPr/>
              <a:t>‹#›</a:t>
            </a:fld>
            <a:endParaRPr lang="en-US" altLang="en-US"/>
          </a:p>
        </p:txBody>
      </p:sp>
    </p:spTree>
    <p:extLst>
      <p:ext uri="{BB962C8B-B14F-4D97-AF65-F5344CB8AC3E}">
        <p14:creationId xmlns:p14="http://schemas.microsoft.com/office/powerpoint/2010/main" val="4047091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3E10C0A-6E17-42E8-91A2-9FF395DA3B93}" type="slidenum">
              <a:rPr lang="en-US" altLang="en-US" smtClean="0"/>
              <a:pPr/>
              <a:t>‹#›</a:t>
            </a:fld>
            <a:endParaRPr lang="en-US" altLang="en-US"/>
          </a:p>
        </p:txBody>
      </p:sp>
    </p:spTree>
    <p:extLst>
      <p:ext uri="{BB962C8B-B14F-4D97-AF65-F5344CB8AC3E}">
        <p14:creationId xmlns:p14="http://schemas.microsoft.com/office/powerpoint/2010/main" val="1963487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3E10C0A-6E17-42E8-91A2-9FF395DA3B93}" type="slidenum">
              <a:rPr lang="en-US" altLang="en-US" smtClean="0"/>
              <a:pPr/>
              <a:t>‹#›</a:t>
            </a:fld>
            <a:endParaRPr lang="en-US" altLang="en-US"/>
          </a:p>
        </p:txBody>
      </p:sp>
    </p:spTree>
    <p:extLst>
      <p:ext uri="{BB962C8B-B14F-4D97-AF65-F5344CB8AC3E}">
        <p14:creationId xmlns:p14="http://schemas.microsoft.com/office/powerpoint/2010/main" val="3098255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3E10C0A-6E17-42E8-91A2-9FF395DA3B93}" type="slidenum">
              <a:rPr lang="en-US" altLang="en-US" smtClean="0"/>
              <a:pPr/>
              <a:t>‹#›</a:t>
            </a:fld>
            <a:endParaRPr lang="en-US" altLang="en-US"/>
          </a:p>
        </p:txBody>
      </p:sp>
    </p:spTree>
    <p:extLst>
      <p:ext uri="{BB962C8B-B14F-4D97-AF65-F5344CB8AC3E}">
        <p14:creationId xmlns:p14="http://schemas.microsoft.com/office/powerpoint/2010/main" val="3909680919"/>
      </p:ext>
    </p:extLst>
  </p:cSld>
  <p:clrMapOvr>
    <a:masterClrMapping/>
  </p:clrMapOvr>
</p:sldLayout>
</file>

<file path=ppt/slideMasters/_rels/slideMaster1.xml.rels><?xml version="1.0" encoding="UTF-8" standalone="no"?>
<Relationships xmlns="http://schemas.openxmlformats.org/package/2006/relationships">
<Relationship Id="rId1" Target="../slideLayouts/slideLayout1.xml" Type="http://schemas.openxmlformats.org/officeDocument/2006/relationships/slideLayout"/>
<Relationship Id="rId10" Target="../slideLayouts/slideLayout10.xml" Type="http://schemas.openxmlformats.org/officeDocument/2006/relationships/slideLayout"/>
<Relationship Id="rId11" Target="../slideLayouts/slideLayout11.xml" Type="http://schemas.openxmlformats.org/officeDocument/2006/relationships/slideLayout"/>
<Relationship Id="rId12" Target="../slideLayouts/slideLayout12.xml" Type="http://schemas.openxmlformats.org/officeDocument/2006/relationships/slideLayout"/>
<Relationship Id="rId13" Target="../slideLayouts/slideLayout13.xml" Type="http://schemas.openxmlformats.org/officeDocument/2006/relationships/slideLayout"/>
<Relationship Id="rId14" Target="../slideLayouts/slideLayout14.xml" Type="http://schemas.openxmlformats.org/officeDocument/2006/relationships/slideLayout"/>
<Relationship Id="rId15" Target="../slideLayouts/slideLayout15.xml" Type="http://schemas.openxmlformats.org/officeDocument/2006/relationships/slideLayout"/>
<Relationship Id="rId16" Target="../slideLayouts/slideLayout16.xml" Type="http://schemas.openxmlformats.org/officeDocument/2006/relationships/slideLayout"/>
<Relationship Id="rId17" Target="../slideLayouts/slideLayout17.xml" Type="http://schemas.openxmlformats.org/officeDocument/2006/relationships/slideLayout"/>
<Relationship Id="rId18" Target="../slideLayouts/slideLayout18.xml" Type="http://schemas.openxmlformats.org/officeDocument/2006/relationships/slideLayout"/>
<Relationship Id="rId19" Target="../slideLayouts/slideLayout19.xml" Type="http://schemas.openxmlformats.org/officeDocument/2006/relationships/slideLayout"/>
<Relationship Id="rId2" Target="../slideLayouts/slideLayout2.xml" Type="http://schemas.openxmlformats.org/officeDocument/2006/relationships/slideLayout"/>
<Relationship Id="rId20" Target="../slideLayouts/slideLayout20.xml" Type="http://schemas.openxmlformats.org/officeDocument/2006/relationships/slideLayout"/>
<Relationship Id="rId21" Target="../slideLayouts/slideLayout21.xml" Type="http://schemas.openxmlformats.org/officeDocument/2006/relationships/slideLayout"/>
<Relationship Id="rId22" Target="../theme/theme1.xml" Type="http://schemas.openxmlformats.org/officeDocument/2006/relationships/theme"/>
<Relationship Id="rId3" Target="../slideLayouts/slideLayout3.xml" Type="http://schemas.openxmlformats.org/officeDocument/2006/relationships/slideLayout"/>
<Relationship Id="rId4" Target="../slideLayouts/slideLayout4.xml" Type="http://schemas.openxmlformats.org/officeDocument/2006/relationships/slideLayout"/>
<Relationship Id="rId5" Target="../slideLayouts/slideLayout5.xml" Type="http://schemas.openxmlformats.org/officeDocument/2006/relationships/slideLayout"/>
<Relationship Id="rId6" Target="../slideLayouts/slideLayout6.xml" Type="http://schemas.openxmlformats.org/officeDocument/2006/relationships/slideLayout"/>
<Relationship Id="rId7" Target="../slideLayouts/slideLayout7.xml" Type="http://schemas.openxmlformats.org/officeDocument/2006/relationships/slideLayout"/>
<Relationship Id="rId8" Target="../slideLayouts/slideLayout8.xml" Type="http://schemas.openxmlformats.org/officeDocument/2006/relationships/slideLayout"/>
<Relationship Id="rId9" Target="../slideLayouts/slideLayout9.xml" Type="http://schemas.openxmlformats.org/officeDocument/2006/relationships/slideLayout"/>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3E10C0A-6E17-42E8-91A2-9FF395DA3B93}" type="slidenum">
              <a:rPr lang="en-US" altLang="en-US" smtClean="0"/>
              <a:pPr/>
              <a:t>‹#›</a:t>
            </a:fld>
            <a:endParaRPr lang="en-US" altLang="en-US"/>
          </a:p>
        </p:txBody>
      </p:sp>
    </p:spTree>
    <p:extLst>
      <p:ext uri="{BB962C8B-B14F-4D97-AF65-F5344CB8AC3E}">
        <p14:creationId xmlns:p14="http://schemas.microsoft.com/office/powerpoint/2010/main" val="81086398"/>
      </p:ext>
    </p:extLst>
  </p:cSld>
  <p:clrMap bg1="lt1" tx1="dk1" bg2="lt2" tx2="dk2" accent1="accent1" accent2="accent2" accent3="accent3" accent4="accent4" accent5="accent5" accent6="accent6" hlink="hlink" folHlink="folHlink"/>
  <p:sldLayoutIdLst>
    <p:sldLayoutId id="2147484459" r:id="rId1"/>
    <p:sldLayoutId id="2147484460" r:id="rId2"/>
    <p:sldLayoutId id="2147484461" r:id="rId3"/>
    <p:sldLayoutId id="2147484462" r:id="rId4"/>
    <p:sldLayoutId id="2147484463" r:id="rId5"/>
    <p:sldLayoutId id="2147484464" r:id="rId6"/>
    <p:sldLayoutId id="2147484465" r:id="rId7"/>
    <p:sldLayoutId id="2147484466" r:id="rId8"/>
    <p:sldLayoutId id="2147484467" r:id="rId9"/>
    <p:sldLayoutId id="2147484468" r:id="rId10"/>
    <p:sldLayoutId id="2147484469" r:id="rId11"/>
    <p:sldLayoutId id="2147484470" r:id="rId12"/>
    <p:sldLayoutId id="2147484471" r:id="rId13"/>
    <p:sldLayoutId id="2147484472" r:id="rId14"/>
    <p:sldLayoutId id="2147484473" r:id="rId15"/>
    <p:sldLayoutId id="2147484474" r:id="rId16"/>
    <p:sldLayoutId id="2147484433" r:id="rId17"/>
    <p:sldLayoutId id="2147484435" r:id="rId18"/>
    <p:sldLayoutId id="2147484436" r:id="rId19"/>
    <p:sldLayoutId id="2147484437" r:id="rId20"/>
    <p:sldLayoutId id="2147484438" r:id="rId21"/>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no"?>
<Relationships xmlns="http://schemas.openxmlformats.org/package/2006/relationships">
<Relationship Id="rId1" Target="../slideLayouts/slideLayout1.xml" Type="http://schemas.openxmlformats.org/officeDocument/2006/relationships/slideLayout"/>
<Relationship Id="rId2" Target="../notesSlides/notesSlide1.xml" Type="http://schemas.openxmlformats.org/officeDocument/2006/relationships/notesSlide"/>
<Relationship Id="rId3" Target="http://creativecommons.org/licenses/by-nc-sa/4.0/" TargetMode="External" Type="http://schemas.openxmlformats.org/officeDocument/2006/relationships/hyperlink"/>
</Relationships>

</file>

<file path=ppt/slides/_rels/slide10.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0.xml" Type="http://schemas.openxmlformats.org/officeDocument/2006/relationships/notesSlide"/>
</Relationships>

</file>

<file path=ppt/slides/_rels/slide11.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1.xml" Type="http://schemas.openxmlformats.org/officeDocument/2006/relationships/notesSlide"/>
</Relationships>

</file>

<file path=ppt/slides/_rels/slide12.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2.xml" Type="http://schemas.openxmlformats.org/officeDocument/2006/relationships/notesSlide"/>
</Relationships>

</file>

<file path=ppt/slides/_rels/slide13.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3.xml" Type="http://schemas.openxmlformats.org/officeDocument/2006/relationships/notesSlide"/>
</Relationships>

</file>

<file path=ppt/slides/_rels/slide14.xml.rels><?xml version="1.0" encoding="UTF-8" standalone="no"?>
<Relationships xmlns="http://schemas.openxmlformats.org/package/2006/relationships">
<Relationship Id="rId1" Target="../slideLayouts/slideLayout8.xml" Type="http://schemas.openxmlformats.org/officeDocument/2006/relationships/slideLayout"/>
<Relationship Id="rId2" Target="../notesSlides/notesSlide14.xml" Type="http://schemas.openxmlformats.org/officeDocument/2006/relationships/notesSlide"/>
</Relationships>

</file>

<file path=ppt/slides/_rels/slide15.xml.rels><?xml version="1.0" encoding="UTF-8" standalone="no"?>
<Relationships xmlns="http://schemas.openxmlformats.org/package/2006/relationships">
<Relationship Id="rId1" Target="../slideLayouts/slideLayout9.xml" Type="http://schemas.openxmlformats.org/officeDocument/2006/relationships/slideLayout"/>
<Relationship Id="rId2" Target="../notesSlides/notesSlide15.xml" Type="http://schemas.openxmlformats.org/officeDocument/2006/relationships/notesSlide"/>
</Relationships>

</file>

<file path=ppt/slides/_rels/slide16.xml.rels><?xml version="1.0" encoding="UTF-8" standalone="no"?>
<Relationships xmlns="http://schemas.openxmlformats.org/package/2006/relationships">
<Relationship Id="rId1" Target="../tags/tag2.xml" Type="http://schemas.openxmlformats.org/officeDocument/2006/relationships/tags"/>
<Relationship Id="rId2" Target="../slideLayouts/slideLayout10.xml" Type="http://schemas.openxmlformats.org/officeDocument/2006/relationships/slideLayout"/>
<Relationship Id="rId3" Target="../notesSlides/notesSlide16.xml" Type="http://schemas.openxmlformats.org/officeDocument/2006/relationships/notesSlide"/>
</Relationships>

</file>

<file path=ppt/slides/_rels/slide2.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2.xml" Type="http://schemas.openxmlformats.org/officeDocument/2006/relationships/notesSlide"/>
</Relationships>

</file>

<file path=ppt/slides/_rels/slide3.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3.xml" Type="http://schemas.openxmlformats.org/officeDocument/2006/relationships/notesSlide"/>
</Relationships>

</file>

<file path=ppt/slides/_rels/slide4.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4.xml" Type="http://schemas.openxmlformats.org/officeDocument/2006/relationships/notesSlide"/>
</Relationships>

</file>

<file path=ppt/slides/_rels/slide5.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5.xml" Type="http://schemas.openxmlformats.org/officeDocument/2006/relationships/notesSlide"/>
</Relationships>

</file>

<file path=ppt/slides/_rels/slide6.xml.rels><?xml version="1.0" encoding="UTF-8" standalone="no"?>
<Relationships xmlns="http://schemas.openxmlformats.org/package/2006/relationships">
<Relationship Id="rId1" Target="../slideLayouts/slideLayout3.xml" Type="http://schemas.openxmlformats.org/officeDocument/2006/relationships/slideLayout"/>
<Relationship Id="rId2" Target="../notesSlides/notesSlide6.xml" Type="http://schemas.openxmlformats.org/officeDocument/2006/relationships/notesSlide"/>
<Relationship Id="rId3" Target="../media/image3.jpeg" Type="http://schemas.openxmlformats.org/officeDocument/2006/relationships/image"/>
</Relationships>

</file>

<file path=ppt/slides/_rels/slide7.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7.xml" Type="http://schemas.openxmlformats.org/officeDocument/2006/relationships/notesSlide"/>
</Relationships>

</file>

<file path=ppt/slides/_rels/slide8.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8.xml" Type="http://schemas.openxmlformats.org/officeDocument/2006/relationships/notesSlide"/>
</Relationships>

</file>

<file path=ppt/slides/_rels/slide9.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9.xml" Type="http://schemas.openxmlformats.org/officeDocument/2006/relationships/notesSlide"/>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a:t>Networking and Health </a:t>
            </a:r>
            <a:br>
              <a:rPr lang="en-US" altLang="en-US"/>
            </a:br>
            <a:r>
              <a:rPr lang="en-US" altLang="en-US"/>
              <a:t>Information Exchange</a:t>
            </a:r>
            <a:endParaRPr lang="en-US" altLang="en-US" dirty="0"/>
          </a:p>
        </p:txBody>
      </p:sp>
      <p:sp>
        <p:nvSpPr>
          <p:cNvPr id="12292" name="Text Placeholder 3"/>
          <p:cNvSpPr>
            <a:spLocks noGrp="1"/>
          </p:cNvSpPr>
          <p:nvPr>
            <p:ph type="body" sz="half" idx="2"/>
          </p:nvPr>
        </p:nvSpPr>
        <p:spPr/>
        <p:txBody>
          <a:bodyPr/>
          <a:lstStyle/>
          <a:p>
            <a:r>
              <a:rPr lang="en-US" altLang="en-US"/>
              <a:t>Basic Health Data Standards</a:t>
            </a:r>
            <a:endParaRPr lang="en-US" altLang="en-US" dirty="0"/>
          </a:p>
        </p:txBody>
      </p:sp>
      <p:sp>
        <p:nvSpPr>
          <p:cNvPr id="12293" name="Text Placeholder 4"/>
          <p:cNvSpPr>
            <a:spLocks noGrp="1"/>
          </p:cNvSpPr>
          <p:nvPr>
            <p:ph type="body" sz="quarter" idx="11"/>
          </p:nvPr>
        </p:nvSpPr>
        <p:spPr/>
        <p:txBody>
          <a:bodyPr/>
          <a:lstStyle/>
          <a:p>
            <a:r>
              <a:rPr lang="en-US" altLang="en-US"/>
              <a:t>Lecture a</a:t>
            </a:r>
            <a:endParaRPr lang="en-US" altLang="en-US" dirty="0"/>
          </a:p>
        </p:txBody>
      </p:sp>
      <p:sp>
        <p:nvSpPr>
          <p:cNvPr id="12291" name="Text Placeholder 2"/>
          <p:cNvSpPr>
            <a:spLocks noGrp="1"/>
          </p:cNvSpPr>
          <p:nvPr>
            <p:ph type="body" sz="quarter" idx="12"/>
          </p:nvPr>
        </p:nvSpPr>
        <p:spPr/>
        <p:txBody>
          <a:bodyPr/>
          <a:lstStyle/>
          <a:p>
            <a:r>
              <a:rPr lang="en-US" dirty="0"/>
              <a:t>This material (</a:t>
            </a:r>
            <a:r>
              <a:rPr lang="en-US" altLang="en-US" dirty="0"/>
              <a:t>Comp 9 Unit 4</a:t>
            </a:r>
            <a:r>
              <a:rPr lang="en-US" dirty="0"/>
              <a:t>) was developed by Duke University, funded by the Department of Health and Human Services, Office of the National Coordinator for Health Information Technology under Award Number </a:t>
            </a:r>
            <a:r>
              <a:rPr lang="en-US" altLang="en-US" dirty="0"/>
              <a:t>IU24OC000024</a:t>
            </a:r>
            <a:r>
              <a:rPr lang="en-US" dirty="0"/>
              <a:t>. This material was updated by </a:t>
            </a:r>
            <a:r>
              <a:rPr lang="en-US" dirty="0" err="1"/>
              <a:t>Normandale</a:t>
            </a:r>
            <a:r>
              <a:rPr lang="en-US" dirty="0"/>
              <a:t> Community College, funded under Award Number 90WT0003.</a:t>
            </a:r>
          </a:p>
          <a:p>
            <a:endParaRPr lang="en-US" dirty="0"/>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tooltip="Creative Commons License"/>
              </a:rPr>
              <a:t>http://creativecommons.org/licenses/by-nc-sa/4.0/</a:t>
            </a:r>
            <a:endParaRPr lang="en-US" dirty="0"/>
          </a:p>
          <a:p>
            <a:endParaRPr lang="en-US"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a:t>General Categories of Terms</a:t>
            </a:r>
          </a:p>
        </p:txBody>
      </p:sp>
      <p:sp>
        <p:nvSpPr>
          <p:cNvPr id="23555" name="Content Placeholder 2"/>
          <p:cNvSpPr>
            <a:spLocks noGrp="1"/>
          </p:cNvSpPr>
          <p:nvPr>
            <p:ph sz="quarter" idx="14"/>
          </p:nvPr>
        </p:nvSpPr>
        <p:spPr/>
        <p:txBody>
          <a:bodyPr numCol="2"/>
          <a:lstStyle/>
          <a:p>
            <a:r>
              <a:rPr lang="en-US" altLang="en-US" dirty="0"/>
              <a:t>Demographics</a:t>
            </a:r>
          </a:p>
          <a:p>
            <a:r>
              <a:rPr lang="en-US" altLang="en-US" dirty="0"/>
              <a:t>Signs and symptoms</a:t>
            </a:r>
          </a:p>
          <a:p>
            <a:r>
              <a:rPr lang="en-US" altLang="en-US" dirty="0"/>
              <a:t>Anatomy</a:t>
            </a:r>
          </a:p>
          <a:p>
            <a:r>
              <a:rPr lang="en-US" altLang="en-US" dirty="0"/>
              <a:t>Physical Findings</a:t>
            </a:r>
          </a:p>
          <a:p>
            <a:r>
              <a:rPr lang="en-US" altLang="en-US" dirty="0"/>
              <a:t>Diagnostic procedures</a:t>
            </a:r>
          </a:p>
          <a:p>
            <a:r>
              <a:rPr lang="en-US" altLang="en-US" dirty="0"/>
              <a:t>Organisms</a:t>
            </a:r>
          </a:p>
          <a:p>
            <a:r>
              <a:rPr lang="en-US" altLang="en-US" dirty="0"/>
              <a:t>Diagnoses</a:t>
            </a:r>
          </a:p>
          <a:p>
            <a:r>
              <a:rPr lang="en-US" altLang="en-US" dirty="0"/>
              <a:t>Medications</a:t>
            </a:r>
          </a:p>
          <a:p>
            <a:r>
              <a:rPr lang="en-US" altLang="en-US" dirty="0"/>
              <a:t>Allergies</a:t>
            </a:r>
          </a:p>
          <a:p>
            <a:r>
              <a:rPr lang="en-US" altLang="en-US" dirty="0"/>
              <a:t>Therapeutic Procedures</a:t>
            </a:r>
          </a:p>
          <a:p>
            <a:r>
              <a:rPr lang="en-US" altLang="en-US" dirty="0"/>
              <a:t>Adverse Events</a:t>
            </a:r>
          </a:p>
          <a:p>
            <a:r>
              <a:rPr lang="en-US" altLang="en-US" dirty="0"/>
              <a:t>Genomics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7AFBCFC-6FCE-4085-8262-B20020877064}"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a:t>Coding the Data - Gender</a:t>
            </a:r>
          </a:p>
        </p:txBody>
      </p:sp>
      <p:sp>
        <p:nvSpPr>
          <p:cNvPr id="24579" name="Content Placeholder 2"/>
          <p:cNvSpPr>
            <a:spLocks noGrp="1"/>
          </p:cNvSpPr>
          <p:nvPr>
            <p:ph sz="quarter" idx="14"/>
          </p:nvPr>
        </p:nvSpPr>
        <p:spPr/>
        <p:txBody>
          <a:bodyPr/>
          <a:lstStyle/>
          <a:p>
            <a:r>
              <a:rPr lang="en-US" altLang="en-US" sz="2800" dirty="0"/>
              <a:t>Data element – gender</a:t>
            </a:r>
          </a:p>
          <a:p>
            <a:r>
              <a:rPr lang="en-US" altLang="en-US" sz="2800" dirty="0"/>
              <a:t>Class: demographic</a:t>
            </a:r>
          </a:p>
          <a:p>
            <a:r>
              <a:rPr lang="en-US" altLang="en-US" sz="2800" dirty="0"/>
              <a:t>Controlled terminology (value set)</a:t>
            </a:r>
          </a:p>
          <a:p>
            <a:pPr lvl="1"/>
            <a:r>
              <a:rPr lang="en-US" altLang="en-US" sz="2400" dirty="0"/>
              <a:t>Male</a:t>
            </a:r>
          </a:p>
          <a:p>
            <a:pPr lvl="1"/>
            <a:r>
              <a:rPr lang="en-US" altLang="en-US" sz="2400" dirty="0"/>
              <a:t>Female</a:t>
            </a:r>
          </a:p>
          <a:p>
            <a:pPr lvl="1"/>
            <a:r>
              <a:rPr lang="en-US" altLang="en-US" sz="2400" dirty="0"/>
              <a:t>Unknown (don’t know, haven’t asked)</a:t>
            </a:r>
          </a:p>
          <a:p>
            <a:pPr lvl="1"/>
            <a:r>
              <a:rPr lang="en-US" altLang="en-US" sz="2400" dirty="0"/>
              <a:t>Unknown (can’t tell) (by dress; anatomically)</a:t>
            </a:r>
          </a:p>
          <a:p>
            <a:r>
              <a:rPr lang="en-US" altLang="en-US" sz="2800" dirty="0"/>
              <a:t>Representation</a:t>
            </a:r>
          </a:p>
          <a:p>
            <a:pPr lvl="1"/>
            <a:r>
              <a:rPr lang="en-US" altLang="en-US" sz="2400" dirty="0"/>
              <a:t>M,F,U   or 0,1,2 or other</a:t>
            </a:r>
          </a:p>
          <a:p>
            <a:r>
              <a:rPr lang="en-US" altLang="en-US" sz="2800" dirty="0"/>
              <a:t>Administrative or clinical</a:t>
            </a:r>
          </a:p>
          <a:p>
            <a:endParaRPr lang="en-US" alt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EE1EBA0-B9DA-433F-AF29-0054AA88170C}"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a:t>What Are The Choices? (1/2)</a:t>
            </a:r>
          </a:p>
        </p:txBody>
      </p:sp>
      <p:sp>
        <p:nvSpPr>
          <p:cNvPr id="25603" name="Content Placeholder 2"/>
          <p:cNvSpPr>
            <a:spLocks noGrp="1"/>
          </p:cNvSpPr>
          <p:nvPr>
            <p:ph sz="quarter" idx="14"/>
          </p:nvPr>
        </p:nvSpPr>
        <p:spPr/>
        <p:txBody>
          <a:bodyPr/>
          <a:lstStyle/>
          <a:p>
            <a:r>
              <a:rPr lang="en-US" altLang="en-US" sz="2400" dirty="0"/>
              <a:t>International Classification of Disease – (ICD) [WHO]</a:t>
            </a:r>
          </a:p>
          <a:p>
            <a:r>
              <a:rPr lang="en-US" altLang="en-US" sz="2400" dirty="0"/>
              <a:t>Common Procedural Terminology (CPT) [American Medical Association]</a:t>
            </a:r>
          </a:p>
          <a:p>
            <a:r>
              <a:rPr lang="en-US" altLang="en-US" sz="2400" dirty="0"/>
              <a:t>DSM-IV</a:t>
            </a:r>
          </a:p>
          <a:p>
            <a:r>
              <a:rPr lang="en-US" altLang="en-US" sz="2400" dirty="0"/>
              <a:t>Diagnosis-related Group (DRG) </a:t>
            </a:r>
          </a:p>
          <a:p>
            <a:r>
              <a:rPr lang="en-US" altLang="en-US" sz="2400" dirty="0"/>
              <a:t>National Drug Codes (FDA)</a:t>
            </a:r>
          </a:p>
          <a:p>
            <a:r>
              <a:rPr lang="en-US" altLang="en-US" sz="2400" dirty="0" err="1"/>
              <a:t>RxNorm</a:t>
            </a:r>
            <a:r>
              <a:rPr lang="en-US" altLang="en-US" sz="2400" dirty="0"/>
              <a:t> (FDA)</a:t>
            </a:r>
          </a:p>
          <a:p>
            <a:r>
              <a:rPr lang="en-US" altLang="en-US" sz="2400" dirty="0"/>
              <a:t>VA National Drug Formulary </a:t>
            </a:r>
          </a:p>
          <a:p>
            <a:r>
              <a:rPr lang="en-US" altLang="en-US" sz="2400" dirty="0"/>
              <a:t>Structured Product Labeling</a:t>
            </a:r>
          </a:p>
          <a:p>
            <a:r>
              <a:rPr lang="en-US" altLang="en-US" sz="2400" dirty="0"/>
              <a:t>Logical Observation Identifiers, Names and Codes (LOINC) [</a:t>
            </a:r>
            <a:r>
              <a:rPr lang="en-US" altLang="en-US" sz="2400" dirty="0" err="1"/>
              <a:t>Regenstrief</a:t>
            </a:r>
            <a:r>
              <a:rPr lang="en-US" altLang="en-US" sz="2400" dirty="0"/>
              <a:t>]</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C292CAC-251A-4D99-A609-3DF17D835A84}"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a:t>What Are The Choices (2/2)</a:t>
            </a:r>
          </a:p>
        </p:txBody>
      </p:sp>
      <p:sp>
        <p:nvSpPr>
          <p:cNvPr id="26627" name="Content Placeholder 2"/>
          <p:cNvSpPr>
            <a:spLocks noGrp="1"/>
          </p:cNvSpPr>
          <p:nvPr>
            <p:ph sz="quarter" idx="14"/>
          </p:nvPr>
        </p:nvSpPr>
        <p:spPr/>
        <p:txBody>
          <a:bodyPr/>
          <a:lstStyle/>
          <a:p>
            <a:r>
              <a:rPr lang="en-US" altLang="en-US" sz="2800" dirty="0"/>
              <a:t>MEDCIN</a:t>
            </a:r>
          </a:p>
          <a:p>
            <a:r>
              <a:rPr lang="en-US" altLang="en-US" sz="2800" dirty="0"/>
              <a:t>SNOMED – CT [IHTSDO}</a:t>
            </a:r>
          </a:p>
          <a:p>
            <a:r>
              <a:rPr lang="en-US" altLang="en-US" sz="2800" dirty="0"/>
              <a:t>International Classification of Primary Care (ICPC) [WONCA]</a:t>
            </a:r>
          </a:p>
          <a:p>
            <a:r>
              <a:rPr lang="en-US" altLang="en-US" sz="2800" dirty="0"/>
              <a:t>Medical Dictionary for Regulatory Activities (</a:t>
            </a:r>
            <a:r>
              <a:rPr lang="en-US" altLang="en-US" sz="2800" dirty="0" err="1"/>
              <a:t>MedDRA</a:t>
            </a:r>
            <a:r>
              <a:rPr lang="en-US" altLang="en-US" sz="2800" dirty="0"/>
              <a:t>) [ICH]</a:t>
            </a:r>
          </a:p>
          <a:p>
            <a:r>
              <a:rPr lang="en-US" altLang="en-US" sz="2800" dirty="0"/>
              <a:t>Nursing Terminologies</a:t>
            </a:r>
          </a:p>
          <a:p>
            <a:r>
              <a:rPr lang="en-US" altLang="en-US" sz="2800" dirty="0"/>
              <a:t>Mesh (NLM)</a:t>
            </a:r>
          </a:p>
          <a:p>
            <a:r>
              <a:rPr lang="en-US" altLang="en-US" sz="2800" dirty="0"/>
              <a:t>Gene Ontology</a:t>
            </a:r>
          </a:p>
          <a:p>
            <a:r>
              <a:rPr lang="en-US" altLang="en-US" sz="2800" dirty="0"/>
              <a:t>Unified Medical Language System</a:t>
            </a:r>
          </a:p>
          <a:p>
            <a:endParaRPr lang="en-US" alt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D5771F3-51A1-4838-B43F-6005F8BCF0F7}"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a:t>Basic Health Data Standards</a:t>
            </a:r>
            <a:br>
              <a:rPr lang="en-US" altLang="en-US"/>
            </a:br>
            <a:r>
              <a:rPr lang="en-US" altLang="en-US"/>
              <a:t>Summary - Lecture a</a:t>
            </a:r>
            <a:br>
              <a:rPr lang="en-US" altLang="en-US"/>
            </a:br>
            <a:endParaRPr lang="en-US" altLang="en-US"/>
          </a:p>
        </p:txBody>
      </p:sp>
      <p:sp>
        <p:nvSpPr>
          <p:cNvPr id="27652" name="Text Placeholder 3"/>
          <p:cNvSpPr>
            <a:spLocks noGrp="1"/>
          </p:cNvSpPr>
          <p:nvPr>
            <p:ph type="body" sz="quarter" idx="11"/>
          </p:nvPr>
        </p:nvSpPr>
        <p:spPr/>
        <p:txBody>
          <a:bodyPr/>
          <a:lstStyle/>
          <a:p>
            <a:r>
              <a:rPr lang="en-US" altLang="en-US" dirty="0"/>
              <a:t>Semantic interoperability – unsolved</a:t>
            </a:r>
          </a:p>
          <a:p>
            <a:r>
              <a:rPr lang="en-US" altLang="en-US" dirty="0"/>
              <a:t>Ambiguity </a:t>
            </a:r>
            <a:r>
              <a:rPr lang="en-US" altLang="en-US"/>
              <a:t>in definitions</a:t>
            </a:r>
            <a:endParaRPr lang="en-US" altLang="en-US" dirty="0"/>
          </a:p>
          <a:p>
            <a:r>
              <a:rPr lang="en-US" altLang="en-US" dirty="0"/>
              <a:t>Limits reuse of data</a:t>
            </a:r>
          </a:p>
          <a:p>
            <a:endParaRPr lang="en-US" altLang="en-US" dirty="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4125205-73BF-48D1-9158-C66329EBE665}"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a:t>Basic Health Data Standards</a:t>
            </a:r>
            <a:br>
              <a:rPr lang="en-US" altLang="en-US"/>
            </a:br>
            <a:r>
              <a:rPr lang="en-US" altLang="en-US"/>
              <a:t>References – Lecture a</a:t>
            </a:r>
          </a:p>
        </p:txBody>
      </p:sp>
      <p:sp>
        <p:nvSpPr>
          <p:cNvPr id="28675" name="Text Placeholder 4"/>
          <p:cNvSpPr>
            <a:spLocks noGrp="1"/>
          </p:cNvSpPr>
          <p:nvPr>
            <p:ph type="body" sz="quarter" idx="16"/>
          </p:nvPr>
        </p:nvSpPr>
        <p:spPr/>
        <p:txBody>
          <a:bodyPr/>
          <a:lstStyle/>
          <a:p>
            <a:r>
              <a:rPr lang="en-US" altLang="en-US"/>
              <a:t>Images </a:t>
            </a:r>
          </a:p>
          <a:p>
            <a:r>
              <a:rPr lang="en-US" altLang="en-US"/>
              <a:t>Slide 8: Photo courtesy of Dr. Betsy Humphreys of the NLM. </a:t>
            </a:r>
            <a:endParaRPr lang="en-US" altLang="en-US" dirty="0"/>
          </a:p>
        </p:txBody>
      </p:sp>
      <p:sp>
        <p:nvSpPr>
          <p:cNvPr id="28679" name="Text Placeholder 8"/>
          <p:cNvSpPr>
            <a:spLocks noGrp="1"/>
          </p:cNvSpPr>
          <p:nvPr>
            <p:ph type="body" sz="quarter" idx="20"/>
          </p:nvPr>
        </p:nvSpPr>
        <p:spPr/>
        <p:txBody>
          <a:bodyPr/>
          <a:lstStyle/>
          <a:p>
            <a:r>
              <a:rPr lang="en-US" altLang="en-US"/>
              <a:t>References</a:t>
            </a:r>
          </a:p>
          <a:p>
            <a:r>
              <a:rPr lang="en-US" altLang="en-US"/>
              <a:t>No references used in this lecture.</a:t>
            </a:r>
          </a:p>
          <a:p>
            <a:r>
              <a:rPr lang="en-US" altLang="en-US"/>
              <a:t> </a:t>
            </a:r>
          </a:p>
        </p:txBody>
      </p:sp>
      <p:sp>
        <p:nvSpPr>
          <p:cNvPr id="8" name="Text Placeholder 7"/>
          <p:cNvSpPr>
            <a:spLocks noGrp="1"/>
          </p:cNvSpPr>
          <p:nvPr>
            <p:ph type="body" sz="quarter" idx="21"/>
          </p:nvPr>
        </p:nvSpPr>
        <p:spPr/>
        <p:txBody>
          <a:bodyPr/>
          <a:lstStyle/>
          <a:p>
            <a:endParaRPr lang="en-US"/>
          </a:p>
        </p:txBody>
      </p:sp>
      <p:sp>
        <p:nvSpPr>
          <p:cNvPr id="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7A636C5-A592-4B91-9110-81B5C8D412B3}" type="slidenum">
              <a:rPr lang="en-US" altLang="en-US" smtClean="0"/>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Basic Health Data Standards</a:t>
            </a:r>
            <a:br>
              <a:rPr lang="en-US"/>
            </a:br>
            <a:r>
              <a:rPr lang="en-US"/>
              <a:t>Lecture a </a:t>
            </a:r>
            <a:endParaRPr lang="en-US" dirty="0"/>
          </a:p>
        </p:txBody>
      </p:sp>
      <p:sp>
        <p:nvSpPr>
          <p:cNvPr id="8" name="Content Placeholder 7"/>
          <p:cNvSpPr>
            <a:spLocks noGrp="1"/>
          </p:cNvSpPr>
          <p:nvPr>
            <p:ph sz="quarter" idx="14"/>
          </p:nvPr>
        </p:nvSpPr>
        <p:spPr/>
        <p:txBody>
          <a:bodyPr/>
          <a:lstStyle/>
          <a:p>
            <a:r>
              <a:rPr lang="en-US"/>
              <a:t>This material was developed by Duke University, funded by the Department of Health and Human Services, Office of the National Coordinator for Health Information Technology under Award Number IU24OC000024. This material was updated by Normandale Community College, funded under Award Number 90WT0003.</a:t>
            </a:r>
            <a:endParaRPr lang="en-US" dirty="0"/>
          </a:p>
        </p:txBody>
      </p:sp>
      <p:sp>
        <p:nvSpPr>
          <p:cNvPr id="2" name="Slide Number Placeholder 1"/>
          <p:cNvSpPr>
            <a:spLocks noGrp="1"/>
          </p:cNvSpPr>
          <p:nvPr>
            <p:ph type="sldNum" sz="quarter" idx="4"/>
          </p:nvPr>
        </p:nvSpPr>
        <p:spPr/>
        <p:txBody>
          <a:bodyPr/>
          <a:lstStyle/>
          <a:p>
            <a:fld id="{2C977632-1F3F-4687-A48D-54A71B9BF2B5}" type="slidenum">
              <a:rPr lang="en-US" altLang="en-US" smtClean="0"/>
              <a:pPr/>
              <a:t>16</a:t>
            </a:fld>
            <a:endParaRPr lang="en-US" altLang="en-US"/>
          </a:p>
        </p:txBody>
      </p:sp>
    </p:spTree>
    <p:custDataLst>
      <p:tags r:id="rId1"/>
    </p:custDataLst>
    <p:extLst>
      <p:ext uri="{BB962C8B-B14F-4D97-AF65-F5344CB8AC3E}">
        <p14:creationId xmlns:p14="http://schemas.microsoft.com/office/powerpoint/2010/main" val="687745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a:t>Basic Health Data Standards</a:t>
            </a:r>
            <a:br>
              <a:rPr lang="en-US" altLang="en-US"/>
            </a:br>
            <a:r>
              <a:rPr lang="en-US" altLang="en-US"/>
              <a:t>Learning Objectives</a:t>
            </a:r>
          </a:p>
        </p:txBody>
      </p:sp>
      <p:sp>
        <p:nvSpPr>
          <p:cNvPr id="13316" name="Text Placeholder 3"/>
          <p:cNvSpPr>
            <a:spLocks noGrp="1"/>
          </p:cNvSpPr>
          <p:nvPr>
            <p:ph sz="quarter" idx="14"/>
          </p:nvPr>
        </p:nvSpPr>
        <p:spPr/>
        <p:txBody>
          <a:bodyPr/>
          <a:lstStyle/>
          <a:p>
            <a:r>
              <a:rPr lang="en-US" dirty="0"/>
              <a:t>Understand why it is necessary to use a common set of data elements with common names to be able to exchange and understand data from other places </a:t>
            </a:r>
          </a:p>
          <a:p>
            <a:r>
              <a:rPr lang="en-US" dirty="0"/>
              <a:t>Understand what is meant by semantic interoperability </a:t>
            </a:r>
          </a:p>
          <a:p>
            <a:r>
              <a:rPr lang="en-US" dirty="0"/>
              <a:t>Understand many of the sets of controlled vocabularies in use today – how they are used and who requires their use</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56688DD-06FD-46D5-BA78-EAD413A5F7E4}" type="slidenum">
              <a:rPr lang="en-US" altLang="en-US" smtClean="0"/>
              <a:pPr/>
              <a:t>2</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a:t>The Problem</a:t>
            </a:r>
          </a:p>
        </p:txBody>
      </p:sp>
      <p:sp>
        <p:nvSpPr>
          <p:cNvPr id="16387" name="Content Placeholder 2"/>
          <p:cNvSpPr>
            <a:spLocks noGrp="1"/>
          </p:cNvSpPr>
          <p:nvPr>
            <p:ph sz="quarter" idx="14"/>
          </p:nvPr>
        </p:nvSpPr>
        <p:spPr/>
        <p:txBody>
          <a:bodyPr/>
          <a:lstStyle/>
          <a:p>
            <a:r>
              <a:rPr lang="en-US" altLang="en-US"/>
              <a:t>Understanding what the data says</a:t>
            </a:r>
          </a:p>
          <a:p>
            <a:r>
              <a:rPr lang="en-US" altLang="en-US"/>
              <a:t>Understanding what the data means</a:t>
            </a:r>
          </a:p>
          <a:p>
            <a:r>
              <a:rPr lang="en-US" altLang="en-US"/>
              <a:t>Understanding where the data is</a:t>
            </a:r>
          </a:p>
          <a:p>
            <a:r>
              <a:rPr lang="en-US" altLang="en-US"/>
              <a:t>Understanding the context in which the data is collected</a:t>
            </a:r>
          </a:p>
          <a:p>
            <a:r>
              <a:rPr lang="en-US" altLang="en-US"/>
              <a:t>Failure to understand may result in a medical error and maybe even death</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795D956-257D-4C9E-9473-82E572425EC6}" type="slidenum">
              <a:rPr lang="en-US" altLang="en-US" smtClean="0"/>
              <a:pPr/>
              <a:t>3</a:t>
            </a:fld>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a:t>Semantic Interoperability</a:t>
            </a:r>
          </a:p>
        </p:txBody>
      </p:sp>
      <p:sp>
        <p:nvSpPr>
          <p:cNvPr id="17411" name="Content Placeholder 2"/>
          <p:cNvSpPr>
            <a:spLocks noGrp="1"/>
          </p:cNvSpPr>
          <p:nvPr>
            <p:ph sz="quarter" idx="14"/>
          </p:nvPr>
        </p:nvSpPr>
        <p:spPr/>
        <p:txBody>
          <a:bodyPr/>
          <a:lstStyle/>
          <a:p>
            <a:r>
              <a:rPr lang="en-US" altLang="en-US"/>
              <a:t>The ability to share data whose meaning is unambiguously clear and precise, its context understood, and it can be used for any purpose.  With true semantic interoperability, the receiver is independent from the sender.  </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656525E-228C-4DA8-8CB4-E0E5AA63262B}" type="slidenum">
              <a:rPr lang="en-US" altLang="en-US" smtClean="0"/>
              <a:pPr/>
              <a:t>4</a:t>
            </a:fld>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a:t>Problems Preventing Semantic Interoperability</a:t>
            </a:r>
          </a:p>
        </p:txBody>
      </p:sp>
      <p:sp>
        <p:nvSpPr>
          <p:cNvPr id="18435" name="Content Placeholder 2"/>
          <p:cNvSpPr>
            <a:spLocks noGrp="1"/>
          </p:cNvSpPr>
          <p:nvPr>
            <p:ph sz="quarter" idx="14"/>
          </p:nvPr>
        </p:nvSpPr>
        <p:spPr/>
        <p:txBody>
          <a:bodyPr/>
          <a:lstStyle/>
          <a:p>
            <a:r>
              <a:rPr lang="en-US" altLang="en-US" sz="2800" dirty="0"/>
              <a:t>Same words that have different meanings</a:t>
            </a:r>
          </a:p>
          <a:p>
            <a:r>
              <a:rPr lang="en-US" altLang="en-US" sz="2800" dirty="0"/>
              <a:t>Different words that have the same meaning</a:t>
            </a:r>
          </a:p>
          <a:p>
            <a:r>
              <a:rPr lang="en-US" altLang="en-US" sz="2800" dirty="0"/>
              <a:t>Words that are too general to convey a specific meaning</a:t>
            </a:r>
          </a:p>
          <a:p>
            <a:r>
              <a:rPr lang="en-US" altLang="en-US" sz="2800" dirty="0"/>
              <a:t>Localisms that lose meaning beyond that region</a:t>
            </a:r>
          </a:p>
          <a:p>
            <a:r>
              <a:rPr lang="en-US" altLang="en-US" sz="2800" dirty="0"/>
              <a:t>Failure to pay attention to factors other than name, such as units or how measured</a:t>
            </a:r>
          </a:p>
          <a:p>
            <a:r>
              <a:rPr lang="en-US" altLang="en-US" sz="2800" dirty="0"/>
              <a:t>Inconsistencies in the level at which things are described</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B0F1A69-221F-4422-AD14-A621C20ED0E7}" type="slidenum">
              <a:rPr lang="en-US" altLang="en-US" smtClean="0"/>
              <a:pPr/>
              <a:t>5</a:t>
            </a:fld>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a:t>Semantic Interoperability: Issues</a:t>
            </a:r>
          </a:p>
        </p:txBody>
      </p:sp>
      <p:sp>
        <p:nvSpPr>
          <p:cNvPr id="19459" name="Content Placeholder 2"/>
          <p:cNvSpPr>
            <a:spLocks noGrp="1"/>
          </p:cNvSpPr>
          <p:nvPr>
            <p:ph sz="quarter" idx="14"/>
          </p:nvPr>
        </p:nvSpPr>
        <p:spPr/>
        <p:txBody>
          <a:bodyPr/>
          <a:lstStyle/>
          <a:p>
            <a:r>
              <a:rPr lang="en-US" altLang="en-US" dirty="0"/>
              <a:t>Legacy of existing data</a:t>
            </a:r>
          </a:p>
          <a:p>
            <a:r>
              <a:rPr lang="en-US" altLang="en-US" dirty="0"/>
              <a:t>Over 400 terminologies in use today plus local vocabularies</a:t>
            </a:r>
          </a:p>
          <a:p>
            <a:r>
              <a:rPr lang="en-US" altLang="en-US" dirty="0"/>
              <a:t>Lack of a solution = no semantic interoperability</a:t>
            </a:r>
          </a:p>
          <a:p>
            <a:endParaRPr lang="en-US" altLang="en-US" dirty="0"/>
          </a:p>
        </p:txBody>
      </p:sp>
      <p:pic>
        <p:nvPicPr>
          <p:cNvPr id="15" name="Picture 6" descr="This image is of a stack of books, representing many of the available sources of medical terminology.  The photo is by courtesy of Dr. Betsy Humphreys of NLM."/>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4648200" y="2838523"/>
            <a:ext cx="4041775" cy="2095354"/>
          </a:xfrm>
        </p:spPr>
      </p:pic>
      <p:sp>
        <p:nvSpPr>
          <p:cNvPr id="21" name="Text Placeholder 20"/>
          <p:cNvSpPr>
            <a:spLocks noGrp="1"/>
          </p:cNvSpPr>
          <p:nvPr>
            <p:ph type="body" sz="quarter" idx="33"/>
          </p:nvPr>
        </p:nvSpPr>
        <p:spPr/>
        <p:txBody>
          <a:bodyPr/>
          <a:lstStyle/>
          <a:p>
            <a:r>
              <a:rPr lang="en-US" altLang="en-US" dirty="0"/>
              <a:t>Photo courtesy of Dr. Betsy Humphreys of NLM</a:t>
            </a:r>
          </a:p>
          <a:p>
            <a:endParaRPr 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598F7F0-02C7-49D9-A52B-30A5D9743FDA}" type="slidenum">
              <a:rPr lang="en-US" altLang="en-US" smtClean="0"/>
              <a:pPr/>
              <a:t>6</a:t>
            </a:fld>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a:t>More Problems</a:t>
            </a:r>
          </a:p>
        </p:txBody>
      </p:sp>
      <p:sp>
        <p:nvSpPr>
          <p:cNvPr id="20483" name="Content Placeholder 2"/>
          <p:cNvSpPr>
            <a:spLocks noGrp="1"/>
          </p:cNvSpPr>
          <p:nvPr>
            <p:ph sz="quarter" idx="14"/>
          </p:nvPr>
        </p:nvSpPr>
        <p:spPr/>
        <p:txBody>
          <a:bodyPr/>
          <a:lstStyle/>
          <a:p>
            <a:r>
              <a:rPr lang="en-US" altLang="en-US"/>
              <a:t>There are too many choices for too many purposes.</a:t>
            </a:r>
          </a:p>
          <a:p>
            <a:r>
              <a:rPr lang="en-US" altLang="en-US"/>
              <a:t>Certain “words” are required for specific uses, but these choices do not satisfy multiple uses.</a:t>
            </a:r>
          </a:p>
          <a:p>
            <a:r>
              <a:rPr lang="en-US" altLang="en-US"/>
              <a:t>Most institutions use local vocabularies and map to the broader set of controlled vocabularies they are required to use</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4FF00ED-1584-4E55-BCA4-9FAE00D143A9}" type="slidenum">
              <a:rPr lang="en-US" altLang="en-US" smtClean="0"/>
              <a:pPr/>
              <a:t>7</a:t>
            </a:fld>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a:t>Confusion Comes Quickly</a:t>
            </a:r>
          </a:p>
        </p:txBody>
      </p:sp>
      <p:sp>
        <p:nvSpPr>
          <p:cNvPr id="21507" name="Content Placeholder 2"/>
          <p:cNvSpPr>
            <a:spLocks noGrp="1"/>
          </p:cNvSpPr>
          <p:nvPr>
            <p:ph sz="quarter" idx="14"/>
          </p:nvPr>
        </p:nvSpPr>
        <p:spPr/>
        <p:txBody>
          <a:bodyPr/>
          <a:lstStyle/>
          <a:p>
            <a:r>
              <a:rPr lang="en-US" altLang="en-US"/>
              <a:t>Vocabulary</a:t>
            </a:r>
          </a:p>
          <a:p>
            <a:r>
              <a:rPr lang="en-US" altLang="en-US"/>
              <a:t>Terminology</a:t>
            </a:r>
          </a:p>
          <a:p>
            <a:r>
              <a:rPr lang="en-US" altLang="en-US"/>
              <a:t>Nomenclature</a:t>
            </a:r>
          </a:p>
          <a:p>
            <a:r>
              <a:rPr lang="en-US" altLang="en-US"/>
              <a:t>Classification               </a:t>
            </a:r>
          </a:p>
          <a:p>
            <a:r>
              <a:rPr lang="en-US" altLang="en-US"/>
              <a:t>Taxonomy</a:t>
            </a:r>
          </a:p>
          <a:p>
            <a:r>
              <a:rPr lang="en-US" altLang="en-US"/>
              <a:t>Ontology</a:t>
            </a:r>
          </a:p>
          <a:p>
            <a:r>
              <a:rPr lang="en-US" altLang="en-US"/>
              <a:t>Groupers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1E62044-9697-47C2-9846-F78D7D2367EF}" type="slidenum">
              <a:rPr lang="en-US" altLang="en-US" smtClean="0"/>
              <a:pPr/>
              <a:t>8</a:t>
            </a:fld>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a:t>Basic Features of Terminology</a:t>
            </a:r>
          </a:p>
        </p:txBody>
      </p:sp>
      <p:sp>
        <p:nvSpPr>
          <p:cNvPr id="22531" name="Content Placeholder 2"/>
          <p:cNvSpPr>
            <a:spLocks noGrp="1"/>
          </p:cNvSpPr>
          <p:nvPr>
            <p:ph sz="quarter" idx="14"/>
          </p:nvPr>
        </p:nvSpPr>
        <p:spPr/>
        <p:txBody>
          <a:bodyPr/>
          <a:lstStyle/>
          <a:p>
            <a:r>
              <a:rPr lang="en-US" altLang="en-US" sz="2800" dirty="0"/>
              <a:t>Unique Identifier – code</a:t>
            </a:r>
          </a:p>
          <a:p>
            <a:pPr lvl="1"/>
            <a:r>
              <a:rPr lang="en-US" altLang="en-US" sz="2400" dirty="0"/>
              <a:t>Numeric and without meaning</a:t>
            </a:r>
          </a:p>
          <a:p>
            <a:pPr lvl="1"/>
            <a:r>
              <a:rPr lang="en-US" altLang="en-US" sz="2400" dirty="0"/>
              <a:t>May include check digit</a:t>
            </a:r>
          </a:p>
          <a:p>
            <a:pPr lvl="1"/>
            <a:r>
              <a:rPr lang="en-US" altLang="en-US" sz="2400" dirty="0"/>
              <a:t>Moving toward use of ISO-based Object Identifier (paths in a tree structure)</a:t>
            </a:r>
          </a:p>
          <a:p>
            <a:pPr lvl="1"/>
            <a:r>
              <a:rPr lang="en-US" altLang="en-US" sz="2400" dirty="0"/>
              <a:t>Assigning authority is assigned to organizations who in turn assign the identifiers (</a:t>
            </a:r>
            <a:r>
              <a:rPr lang="en-US" altLang="en-US" sz="2000" dirty="0"/>
              <a:t>HL7 is an assigning authority)</a:t>
            </a:r>
          </a:p>
          <a:p>
            <a:r>
              <a:rPr lang="en-US" altLang="en-US" sz="2800" dirty="0"/>
              <a:t>Official Name</a:t>
            </a:r>
          </a:p>
          <a:p>
            <a:pPr lvl="1"/>
            <a:r>
              <a:rPr lang="en-US" altLang="en-US" sz="2400" dirty="0"/>
              <a:t>Female</a:t>
            </a:r>
          </a:p>
          <a:p>
            <a:r>
              <a:rPr lang="en-US" altLang="en-US" sz="2800" dirty="0"/>
              <a:t>Synonyms</a:t>
            </a:r>
          </a:p>
          <a:p>
            <a:pPr lvl="1"/>
            <a:r>
              <a:rPr lang="en-US" altLang="en-US" sz="2400" dirty="0"/>
              <a:t>Woman, girl</a:t>
            </a:r>
            <a:endParaRPr lang="en-US" altLang="en-US" sz="2800"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85BFB96-C3E6-48E8-AAF5-7ED1A33FA02F}" type="slidenum">
              <a:rPr lang="en-US" altLang="en-US" smtClean="0"/>
              <a:pPr/>
              <a:t>9</a:t>
            </a:fld>
            <a:endParaRPr lang="en-US" alt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Networking and Health &amp;#x0D;&amp;#x0A;Information Exchange&amp;quot;&quot;/&gt;&lt;property id=&quot;20307&quot; value=&quot;256&quot;/&gt;&lt;/object&gt;&lt;object type=&quot;3&quot; unique_id=&quot;10005&quot;&gt;&lt;property id=&quot;20148&quot; value=&quot;5&quot;/&gt;&lt;property id=&quot;20300&quot; value=&quot;Slide 2 - &amp;quot;Basic Health Data Standards&amp;#x0D;&amp;#x0A;Learning Objectives&amp;quot;&quot;/&gt;&lt;property id=&quot;20307&quot; value=&quot;257&quot;/&gt;&lt;/object&gt;&lt;object type=&quot;3&quot; unique_id=&quot;10006&quot;&gt;&lt;property id=&quot;20148&quot; value=&quot;5&quot;/&gt;&lt;property id=&quot;20300&quot; value=&quot;Slide 3 - &amp;quot;Basic Health Data Standards&amp;#x0D;&amp;#x0A;Learning Objectives&amp;quot;&quot;/&gt;&lt;property id=&quot;20307&quot; value=&quot;284&quot;/&gt;&lt;/object&gt;&lt;object type=&quot;3&quot; unique_id=&quot;10007&quot;&gt;&lt;property id=&quot;20148&quot; value=&quot;5&quot;/&gt;&lt;property id=&quot;20300&quot; value=&quot;Slide 4 - &amp;quot;Basic Health Data Standards&amp;#x0D;&amp;#x0A;Learning Objectives&amp;quot;&quot;/&gt;&lt;property id=&quot;20307&quot; value=&quot;283&quot;/&gt;&lt;/object&gt;&lt;object type=&quot;3&quot; unique_id=&quot;10008&quot;&gt;&lt;property id=&quot;20148&quot; value=&quot;5&quot;/&gt;&lt;property id=&quot;20300&quot; value=&quot;Slide 5 - &amp;quot;The Problem&amp;quot;&quot;/&gt;&lt;property id=&quot;20307&quot; value=&quot;272&quot;/&gt;&lt;/object&gt;&lt;object type=&quot;3&quot; unique_id=&quot;10009&quot;&gt;&lt;property id=&quot;20148&quot; value=&quot;5&quot;/&gt;&lt;property id=&quot;20300&quot; value=&quot;Slide 6 - &amp;quot;Semantic Interoperability&amp;quot;&quot;/&gt;&lt;property id=&quot;20307&quot; value=&quot;273&quot;/&gt;&lt;/object&gt;&lt;object type=&quot;3&quot; unique_id=&quot;10010&quot;&gt;&lt;property id=&quot;20148&quot; value=&quot;5&quot;/&gt;&lt;property id=&quot;20300&quot; value=&quot;Slide 7 - &amp;quot;Problems Preventing Semantic Interoperability&amp;quot;&quot;/&gt;&lt;property id=&quot;20307&quot; value=&quot;274&quot;/&gt;&lt;/object&gt;&lt;object type=&quot;3&quot; unique_id=&quot;10011&quot;&gt;&lt;property id=&quot;20148&quot; value=&quot;5&quot;/&gt;&lt;property id=&quot;20300&quot; value=&quot;Slide 8 - &amp;quot;Semantic Interoperability: Issues&amp;quot;&quot;/&gt;&lt;property id=&quot;20307&quot; value=&quot;275&quot;/&gt;&lt;/object&gt;&lt;object type=&quot;3&quot; unique_id=&quot;10012&quot;&gt;&lt;property id=&quot;20148&quot; value=&quot;5&quot;/&gt;&lt;property id=&quot;20300&quot; value=&quot;Slide 9 - &amp;quot;More Problems&amp;quot;&quot;/&gt;&lt;property id=&quot;20307&quot; value=&quot;276&quot;/&gt;&lt;/object&gt;&lt;object type=&quot;3&quot; unique_id=&quot;10013&quot;&gt;&lt;property id=&quot;20148&quot; value=&quot;5&quot;/&gt;&lt;property id=&quot;20300&quot; value=&quot;Slide 10 - &amp;quot;Confusion Comes Quickly&amp;quot;&quot;/&gt;&lt;property id=&quot;20307&quot; value=&quot;277&quot;/&gt;&lt;/object&gt;&lt;object type=&quot;3&quot; unique_id=&quot;10014&quot;&gt;&lt;property id=&quot;20148&quot; value=&quot;5&quot;/&gt;&lt;property id=&quot;20300&quot; value=&quot;Slide 11 - &amp;quot;Basic Features of Terminology&amp;quot;&quot;/&gt;&lt;property id=&quot;20307&quot; value=&quot;278&quot;/&gt;&lt;/object&gt;&lt;object type=&quot;3&quot; unique_id=&quot;10015&quot;&gt;&lt;property id=&quot;20148&quot; value=&quot;5&quot;/&gt;&lt;property id=&quot;20300&quot; value=&quot;Slide 12 - &amp;quot;General Categories of Terms&amp;quot;&quot;/&gt;&lt;property id=&quot;20307&quot; value=&quot;279&quot;/&gt;&lt;/object&gt;&lt;object type=&quot;3&quot; unique_id=&quot;10016&quot;&gt;&lt;property id=&quot;20148&quot; value=&quot;5&quot;/&gt;&lt;property id=&quot;20300&quot; value=&quot;Slide 13 - &amp;quot;Coding the Data - Gender&amp;quot;&quot;/&gt;&lt;property id=&quot;20307&quot; value=&quot;280&quot;/&gt;&lt;/object&gt;&lt;object type=&quot;3&quot; unique_id=&quot;10017&quot;&gt;&lt;property id=&quot;20148&quot; value=&quot;5&quot;/&gt;&lt;property id=&quot;20300&quot; value=&quot;Slide 14 - &amp;quot;What Are The Choices? (1/2)&amp;quot;&quot;/&gt;&lt;property id=&quot;20307&quot; value=&quot;281&quot;/&gt;&lt;/object&gt;&lt;object type=&quot;3&quot; unique_id=&quot;10018&quot;&gt;&lt;property id=&quot;20148&quot; value=&quot;5&quot;/&gt;&lt;property id=&quot;20300&quot; value=&quot;Slide 15 - &amp;quot;What Are The Choices (2/2)&amp;quot;&quot;/&gt;&lt;property id=&quot;20307&quot; value=&quot;282&quot;/&gt;&lt;/object&gt;&lt;object type=&quot;3&quot; unique_id=&quot;10019&quot;&gt;&lt;property id=&quot;20148&quot; value=&quot;5&quot;/&gt;&lt;property id=&quot;20300&quot; value=&quot;Slide 16 - &amp;quot;Basic Health Data Standards&amp;#x0D;&amp;#x0A;Summary - Lecture a&amp;#x0D;&amp;#x0A;&amp;quot;&quot;/&gt;&lt;property id=&quot;20307&quot; value=&quot;264&quot;/&gt;&lt;/object&gt;&lt;object type=&quot;3&quot; unique_id=&quot;10020&quot;&gt;&lt;property id=&quot;20148&quot; value=&quot;5&quot;/&gt;&lt;property id=&quot;20300&quot; value=&quot;Slide 17 - &amp;quot;Basic Health Data Standards&amp;#x0D;&amp;#x0A;References – Lecture a&amp;quot;&quot;/&gt;&lt;property id=&quot;20307&quot; value=&quot;271&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_2016">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NC_2016" id="{61D590DA-E310-4FCB-9A21-BF35F14D89BA}" vid="{7DBC0D29-A5EF-456E-9403-E33AF68492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ONC_2016</Template>
  <TotalTime>533</TotalTime>
  <Words>3371</Words>
  <Application>Microsoft Office PowerPoint</Application>
  <PresentationFormat>On-screen Show (4:3)</PresentationFormat>
  <Paragraphs>292</Paragraphs>
  <Slides>16</Slides>
  <Notes>16</Notes>
  <HiddenSlides>0</HiddenSlides>
  <MMClips>0</MMClips>
  <ScaleCrop>false</ScaleCrop>
  <HeadingPairs>
    <vt:vector baseType="variant" size="4">
      <vt:variant>
        <vt:lpstr>Theme</vt:lpstr>
      </vt:variant>
      <vt:variant>
        <vt:i4>1</vt:i4>
      </vt:variant>
      <vt:variant>
        <vt:lpstr>Slide Titles</vt:lpstr>
      </vt:variant>
      <vt:variant>
        <vt:i4>16</vt:i4>
      </vt:variant>
    </vt:vector>
  </HeadingPairs>
  <TitlesOfParts>
    <vt:vector baseType="lpstr" size="17">
      <vt:lpstr>ONC_2016</vt:lpstr>
      <vt:lpstr>Networking and Health  Information Exchange</vt:lpstr>
      <vt:lpstr>Basic Health Data Standards Learning Objectives</vt:lpstr>
      <vt:lpstr>The Problem</vt:lpstr>
      <vt:lpstr>Semantic Interoperability</vt:lpstr>
      <vt:lpstr>Problems Preventing Semantic Interoperability</vt:lpstr>
      <vt:lpstr>Semantic Interoperability: Issues</vt:lpstr>
      <vt:lpstr>More Problems</vt:lpstr>
      <vt:lpstr>Confusion Comes Quickly</vt:lpstr>
      <vt:lpstr>Basic Features of Terminology</vt:lpstr>
      <vt:lpstr>General Categories of Terms</vt:lpstr>
      <vt:lpstr>Coding the Data - Gender</vt:lpstr>
      <vt:lpstr>What Are The Choices? (1/2)</vt:lpstr>
      <vt:lpstr>What Are The Choices (2/2)</vt:lpstr>
      <vt:lpstr>Basic Health Data Standards Summary - Lecture a </vt:lpstr>
      <vt:lpstr>Basic Health Data Standards References – Lecture a</vt:lpstr>
      <vt:lpstr>Basic Health Data Standards Lecture a </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cp:category>HIT Workforce Curriculum</cp:category>
  <dcterms:created xsi:type="dcterms:W3CDTF">2011-11-21T16:50:22Z</dcterms:created>
  <dc:creator>U.S. Department of Health and Human Services, The Office of the National Coordinator for Health Information Technology</dc:creator>
  <cp:keywords>Health IT, Health IT Curriculum, Computer Science</cp:keywords>
  <cp:lastModifiedBy>The Department of Health and Human Services</cp:lastModifiedBy>
  <dcterms:modified xsi:type="dcterms:W3CDTF">2017-07-12T22:07:01Z</dcterms:modified>
  <cp:revision>10</cp:revision>
  <dc:subject>Networking and Health Information Exchange</dc:subject>
  <dc:title>Lecture a, Component 9, Unit 4</dc:title>
</cp:coreProperties>
</file>

<file path=docProps/custom.xml><?xml version="1.0" encoding="utf-8"?>
<Properties xmlns="http://schemas.openxmlformats.org/officeDocument/2006/custom-properties" xmlns:vt="http://schemas.openxmlformats.org/officeDocument/2006/docPropsVTypes">
  <property pid="2" fmtid="{D5CDD505-2E9C-101B-9397-08002B2CF9AE}" name="Language">
    <vt:lpwstr>English</vt:lpwstr>
  </property>
</Properties>
</file>