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2.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40" r:id="rId1"/>
  </p:sldMasterIdLst>
  <p:notesMasterIdLst>
    <p:notesMasterId r:id="rId28"/>
  </p:notesMasterIdLst>
  <p:handoutMasterIdLst>
    <p:handoutMasterId r:id="rId29"/>
  </p:handoutMasterIdLst>
  <p:sldIdLst>
    <p:sldId id="301" r:id="rId2"/>
    <p:sldId id="294" r:id="rId3"/>
    <p:sldId id="274" r:id="rId4"/>
    <p:sldId id="275" r:id="rId5"/>
    <p:sldId id="276" r:id="rId6"/>
    <p:sldId id="277" r:id="rId7"/>
    <p:sldId id="298" r:id="rId8"/>
    <p:sldId id="299" r:id="rId9"/>
    <p:sldId id="300" r:id="rId10"/>
    <p:sldId id="278" r:id="rId11"/>
    <p:sldId id="279" r:id="rId12"/>
    <p:sldId id="280" r:id="rId13"/>
    <p:sldId id="281" r:id="rId14"/>
    <p:sldId id="282" r:id="rId15"/>
    <p:sldId id="283" r:id="rId16"/>
    <p:sldId id="284" r:id="rId17"/>
    <p:sldId id="285" r:id="rId18"/>
    <p:sldId id="286" r:id="rId19"/>
    <p:sldId id="287" r:id="rId20"/>
    <p:sldId id="288" r:id="rId21"/>
    <p:sldId id="303" r:id="rId22"/>
    <p:sldId id="290" r:id="rId23"/>
    <p:sldId id="292" r:id="rId24"/>
    <p:sldId id="291" r:id="rId25"/>
    <p:sldId id="293" r:id="rId26"/>
    <p:sldId id="302" r:id="rId27"/>
  </p:sldIdLst>
  <p:sldSz cx="9144000" cy="6858000" type="screen4x3"/>
  <p:notesSz cx="9144000" cy="6858000"/>
  <p:custDataLst>
    <p:tags r:id="rId3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1863" autoAdjust="0"/>
  </p:normalViewPr>
  <p:slideViewPr>
    <p:cSldViewPr>
      <p:cViewPr varScale="1">
        <p:scale>
          <a:sx n="83" d="100"/>
          <a:sy n="83" d="100"/>
        </p:scale>
        <p:origin x="-144" y="-67"/>
      </p:cViewPr>
      <p:guideLst>
        <p:guide orient="horz" pos="2160"/>
        <p:guide pos="2880"/>
      </p:guideLst>
    </p:cSldViewPr>
  </p:slideViewPr>
  <p:outlineViewPr>
    <p:cViewPr>
      <p:scale>
        <a:sx n="33" d="100"/>
        <a:sy n="33" d="100"/>
      </p:scale>
      <p:origin x="0" y="22890"/>
    </p:cViewPr>
  </p:outlineViewPr>
  <p:notesTextViewPr>
    <p:cViewPr>
      <p:scale>
        <a:sx n="1" d="1"/>
        <a:sy n="1" d="1"/>
      </p:scale>
      <p:origin x="0" y="0"/>
    </p:cViewPr>
  </p:notesTextViewPr>
  <p:sorterViewPr>
    <p:cViewPr>
      <p:scale>
        <a:sx n="100" d="100"/>
        <a:sy n="100" d="100"/>
      </p:scale>
      <p:origin x="0" y="3138"/>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486699F5-1E9E-41D6-9D3D-7039FBFB680C}" type="datetimeFigureOut">
              <a:rPr lang="en-US"/>
              <a:pPr>
                <a:defRPr/>
              </a:pPr>
              <a:t>7/12/2017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DAAF97C1-A792-4AFA-8A33-F89500A26853}" type="slidenum">
              <a:rPr lang="en-US" altLang="en-US"/>
              <a:pPr/>
              <a:t>‹#›</a:t>
            </a:fld>
            <a:endParaRPr lang="en-US" altLang="en-US"/>
          </a:p>
        </p:txBody>
      </p:sp>
    </p:spTree>
    <p:extLst>
      <p:ext uri="{BB962C8B-B14F-4D97-AF65-F5344CB8AC3E}">
        <p14:creationId xmlns:p14="http://schemas.microsoft.com/office/powerpoint/2010/main" val="13416807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435E0B8E-E051-4527-A184-537A502E2EA3}"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D301481C-21F1-4347-90C1-7FC86082CB9B}" type="slidenum">
              <a:rPr lang="en-US" altLang="en-US"/>
              <a:pPr/>
              <a:t>‹#›</a:t>
            </a:fld>
            <a:endParaRPr lang="en-US" altLang="en-US"/>
          </a:p>
        </p:txBody>
      </p:sp>
    </p:spTree>
    <p:extLst>
      <p:ext uri="{BB962C8B-B14F-4D97-AF65-F5344CB8AC3E}">
        <p14:creationId xmlns:p14="http://schemas.microsoft.com/office/powerpoint/2010/main" val="142344401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Welcome to </a:t>
            </a:r>
            <a:r>
              <a:rPr lang="en-US" altLang="en-US" b="1" dirty="0"/>
              <a:t>Networking and Health Information Exchange, Standards Developing Organizations.</a:t>
            </a:r>
            <a:r>
              <a:rPr lang="en-US" altLang="en-US" dirty="0"/>
              <a:t>  This is Lecture </a:t>
            </a:r>
            <a:r>
              <a:rPr lang="en-US" altLang="en-US" b="1" dirty="0"/>
              <a:t>c</a:t>
            </a:r>
            <a:r>
              <a:rPr lang="en-US" altLang="en-US" dirty="0"/>
              <a:t>.  </a:t>
            </a:r>
          </a:p>
          <a:p>
            <a:endParaRPr lang="en-US" altLang="en-US" dirty="0"/>
          </a:p>
          <a:p>
            <a:r>
              <a:rPr lang="en-US" altLang="en-US" dirty="0"/>
              <a:t>Lecture</a:t>
            </a:r>
            <a:r>
              <a:rPr lang="en-US" altLang="en-US" b="1" dirty="0"/>
              <a:t> c</a:t>
            </a:r>
            <a:r>
              <a:rPr lang="en-US" altLang="en-US" dirty="0"/>
              <a:t>, is a continuation of the discussion of US Standards Developing Organizations.  Although these units are providing much detail of these organizations, you need to know this material if you engage in systems that share data or deal with external systems.</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9420FA-A6AC-4DEE-8297-59A02DE17BB5}" type="slidenum">
              <a:rPr lang="en-US" altLang="en-US"/>
              <a:pPr eaLnBrk="1" hangingPunct="1"/>
              <a:t>1</a:t>
            </a:fld>
            <a:endParaRPr lang="en-US" altLang="en-US"/>
          </a:p>
        </p:txBody>
      </p:sp>
    </p:spTree>
    <p:extLst>
      <p:ext uri="{BB962C8B-B14F-4D97-AF65-F5344CB8AC3E}">
        <p14:creationId xmlns:p14="http://schemas.microsoft.com/office/powerpoint/2010/main" val="718775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(American Society for Testing and Materials) ASTM E31 Healthcare Informatics was established in 1970. It now has over 300 members, has 3 technical subcommittees, and over 30 current, approved standards.  ASTM is a large, international standards body that creates standards in many areas.  The health care focus, E31, is relatively small.  With the exception of the Continuity of Care Standards, ASTM standards are not widely used.</a:t>
            </a:r>
          </a:p>
          <a:p>
            <a:endParaRPr lang="en-US" altLang="en-US" dirty="0"/>
          </a:p>
          <a:p>
            <a:endParaRPr lang="en-US" altLang="en-US" dirty="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8924A9-63C6-445D-AD17-E6685481D2A1}" type="slidenum">
              <a:rPr lang="en-US" altLang="en-US"/>
              <a:pPr eaLnBrk="1" hangingPunct="1"/>
              <a:t>10</a:t>
            </a:fld>
            <a:endParaRPr lang="en-US" altLang="en-US"/>
          </a:p>
        </p:txBody>
      </p:sp>
    </p:spTree>
    <p:extLst>
      <p:ext uri="{BB962C8B-B14F-4D97-AF65-F5344CB8AC3E}">
        <p14:creationId xmlns:p14="http://schemas.microsoft.com/office/powerpoint/2010/main" val="1614520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There is a strong competition between HL7’s CDA and ASTM’s CCR.  In an attempt  to diffuse this competition, HL7, working with ASTM, created the CCD  which is essentially taking CCR content and inserting it into a CDA.  Unfortunately, that did not solve the competition, and both standards continue to be developed independently.  The American Academy of Family Practice is a strong supporter of the CCR as are many small vendors.  The CCR is simpler to implement than the CDA.</a:t>
            </a:r>
          </a:p>
          <a:p>
            <a:endParaRPr lang="en-US" altLang="en-US"/>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E78D3F-F8B0-46C1-8A7C-F7FA587ECE1F}" type="slidenum">
              <a:rPr lang="en-US" altLang="en-US"/>
              <a:pPr eaLnBrk="1" hangingPunct="1"/>
              <a:t>11</a:t>
            </a:fld>
            <a:endParaRPr lang="en-US" altLang="en-US"/>
          </a:p>
        </p:txBody>
      </p:sp>
    </p:spTree>
    <p:extLst>
      <p:ext uri="{BB962C8B-B14F-4D97-AF65-F5344CB8AC3E}">
        <p14:creationId xmlns:p14="http://schemas.microsoft.com/office/powerpoint/2010/main" val="1960726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Other ASTM standards are recognized and used in the field.  Perhaps of this group, the Guideline Elements Model (GEM) is most widely used.  GEM defines elements and composition for clinical guidelines.</a:t>
            </a:r>
          </a:p>
          <a:p>
            <a:endParaRPr lang="en-US" altLang="en-US"/>
          </a:p>
          <a:p>
            <a:r>
              <a:rPr lang="en-US" altLang="en-US"/>
              <a:t>The Voluntary Universal Healthcare Identification System is frequently referenced as the only standard of its kind.  However, it has not come into widespread use.</a:t>
            </a:r>
          </a:p>
          <a:p>
            <a:endParaRPr lang="en-US" altLang="en-US"/>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DD049C-CE77-4FCB-908A-908DF4D5987A}" type="slidenum">
              <a:rPr lang="en-US" altLang="en-US"/>
              <a:pPr eaLnBrk="1" hangingPunct="1"/>
              <a:t>12</a:t>
            </a:fld>
            <a:endParaRPr lang="en-US" altLang="en-US"/>
          </a:p>
        </p:txBody>
      </p:sp>
    </p:spTree>
    <p:extLst>
      <p:ext uri="{BB962C8B-B14F-4D97-AF65-F5344CB8AC3E}">
        <p14:creationId xmlns:p14="http://schemas.microsoft.com/office/powerpoint/2010/main" val="3777037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Accredited Standards Committee (ASC) X12 was chartered by ANSI in 1979 to develop electronic data interchange (EDI) standards.   ANSI has the authority to create a standards body for any area in which it believes a standard should exist and for which no SDO exists.  The lack of a standards developing organization addressing claims and reimbursement standards  resulted in the creation of ASC X12N.  The N suffix stands for insurance and is the largest subcommittee of X12.  X12N has created a suite of standards (noted as EDI standards or business standards) for the purpose of claims reporting and processing.  These standards are specifically identified in the HIPAA legislation and are required for use with Medicare and Medicaid reimbursement.  These standards support eligibility and claims tracking as well as claims and reporting.</a:t>
            </a:r>
          </a:p>
          <a:p>
            <a:endParaRPr lang="en-US" altLang="en-US" dirty="0"/>
          </a:p>
          <a:p>
            <a:endParaRPr lang="en-US" altLang="en-US" dirty="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2896EF-62FB-4850-8EC3-DBED813989F3}" type="slidenum">
              <a:rPr lang="en-US" altLang="en-US"/>
              <a:pPr eaLnBrk="1" hangingPunct="1"/>
              <a:t>13</a:t>
            </a:fld>
            <a:endParaRPr lang="en-US" altLang="en-US"/>
          </a:p>
        </p:txBody>
      </p:sp>
    </p:spTree>
    <p:extLst>
      <p:ext uri="{BB962C8B-B14F-4D97-AF65-F5344CB8AC3E}">
        <p14:creationId xmlns:p14="http://schemas.microsoft.com/office/powerpoint/2010/main" val="1384876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r>
              <a:rPr lang="en-US" altLang="en-US" dirty="0"/>
              <a:t>X12N and HL7 have worked together to create the Claims Attachment Standard, the current status of that activity is using CDA for claims attachment.</a:t>
            </a:r>
          </a:p>
          <a:p>
            <a:pPr>
              <a:spcBef>
                <a:spcPts val="0"/>
              </a:spcBef>
              <a:defRPr/>
            </a:pPr>
            <a:r>
              <a:rPr lang="en-US" dirty="0"/>
              <a:t>Shown here are some of the standards defined by X12N.</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2C4598-1706-418E-980C-F980F8D38378}" type="slidenum">
              <a:rPr lang="en-US" altLang="en-US"/>
              <a:pPr eaLnBrk="1" hangingPunct="1"/>
              <a:t>14</a:t>
            </a:fld>
            <a:endParaRPr lang="en-US" altLang="en-US"/>
          </a:p>
        </p:txBody>
      </p:sp>
    </p:spTree>
    <p:extLst>
      <p:ext uri="{BB962C8B-B14F-4D97-AF65-F5344CB8AC3E}">
        <p14:creationId xmlns:p14="http://schemas.microsoft.com/office/powerpoint/2010/main" val="1563121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National Council for Prescription Drug Programs (NCPDP) was founded in 1977.  Its membership exceeds 1500 persons and represents most sectors of the pharmacy services industry. Members are pharmacists, payers, and drug companies.</a:t>
            </a:r>
          </a:p>
          <a:p>
            <a:endParaRPr lang="en-US" altLang="en-US"/>
          </a:p>
          <a:p>
            <a:r>
              <a:rPr lang="en-US" altLang="en-US"/>
              <a:t>NCPDP standards create and promote data interchange standards for the pharmacy services industry.</a:t>
            </a:r>
          </a:p>
          <a:p>
            <a:endParaRPr lang="en-US" altLang="en-US"/>
          </a:p>
          <a:p>
            <a:r>
              <a:rPr lang="en-US" altLang="en-US"/>
              <a:t>NCPDP standards have been named in HIPAA legislation in the Medicare Prescription Drug, Improvement, and Modernization Act (Medicare, Part D).</a:t>
            </a:r>
          </a:p>
          <a:p>
            <a:endParaRPr lang="en-US" altLang="en-US"/>
          </a:p>
          <a:p>
            <a:endParaRPr lang="en-US" altLang="en-US"/>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0EDE4B-B53C-4A2B-B70C-8F39FF2CB70D}" type="slidenum">
              <a:rPr lang="en-US" altLang="en-US"/>
              <a:pPr eaLnBrk="1" hangingPunct="1"/>
              <a:t>15</a:t>
            </a:fld>
            <a:endParaRPr lang="en-US" altLang="en-US"/>
          </a:p>
        </p:txBody>
      </p:sp>
    </p:spTree>
    <p:extLst>
      <p:ext uri="{BB962C8B-B14F-4D97-AF65-F5344CB8AC3E}">
        <p14:creationId xmlns:p14="http://schemas.microsoft.com/office/powerpoint/2010/main" val="3357385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These are the important NCPDP Key standards that are also named and required for use by HIPAA, and also by new legislation to support  e-Prescribing.  </a:t>
            </a:r>
          </a:p>
          <a:p>
            <a:pPr>
              <a:spcBef>
                <a:spcPct val="0"/>
              </a:spcBef>
            </a:pPr>
            <a:endParaRPr lang="en-US" altLang="en-US"/>
          </a:p>
          <a:p>
            <a:pPr>
              <a:spcBef>
                <a:spcPct val="0"/>
              </a:spcBef>
            </a:pPr>
            <a:r>
              <a:rPr lang="en-US" altLang="en-US"/>
              <a:t>Script supports communication between the physician and the pharmacists. </a:t>
            </a:r>
          </a:p>
          <a:p>
            <a:pPr>
              <a:spcBef>
                <a:spcPct val="0"/>
              </a:spcBef>
            </a:pPr>
            <a:endParaRPr lang="en-US" altLang="en-US"/>
          </a:p>
          <a:p>
            <a:pPr>
              <a:spcBef>
                <a:spcPct val="0"/>
              </a:spcBef>
            </a:pPr>
            <a:r>
              <a:rPr lang="en-US" altLang="en-US"/>
              <a:t>Telecommunication (vD.3) – addresses data format and content, transmission protocol. </a:t>
            </a:r>
          </a:p>
          <a:p>
            <a:pPr>
              <a:spcBef>
                <a:spcPct val="0"/>
              </a:spcBef>
            </a:pPr>
            <a:endParaRPr lang="en-US" altLang="en-US"/>
          </a:p>
          <a:p>
            <a:pPr>
              <a:spcBef>
                <a:spcPct val="0"/>
              </a:spcBef>
            </a:pPr>
            <a:r>
              <a:rPr lang="en-US" altLang="en-US"/>
              <a:t>NCPDP also has defined a data dictionary – names and definitions of data elements -  used in all NCPDP standards.</a:t>
            </a:r>
          </a:p>
          <a:p>
            <a:pPr>
              <a:spcBef>
                <a:spcPct val="0"/>
              </a:spcBef>
            </a:pPr>
            <a:endParaRPr lang="en-US" altLang="en-US"/>
          </a:p>
          <a:p>
            <a:pPr>
              <a:spcBef>
                <a:spcPct val="0"/>
              </a:spcBef>
            </a:pPr>
            <a:r>
              <a:rPr lang="en-US" altLang="en-US"/>
              <a:t>These standards are being expanded to include the management of refills and for the actual dispensing of drugs by the pharmacy.  </a:t>
            </a:r>
          </a:p>
          <a:p>
            <a:pPr>
              <a:spcBef>
                <a:spcPct val="0"/>
              </a:spcBef>
            </a:pPr>
            <a:endParaRPr lang="en-US" altLang="en-US"/>
          </a:p>
          <a:p>
            <a:pPr>
              <a:spcBef>
                <a:spcPct val="0"/>
              </a:spcBef>
            </a:pPr>
            <a:r>
              <a:rPr lang="en-US" altLang="en-US"/>
              <a:t>NCPDP takes a strong step towards interoperability by creating a data dictionary that includes the data elements with attributes used in all NCPDP transactions.</a:t>
            </a:r>
          </a:p>
          <a:p>
            <a:pPr>
              <a:spcBef>
                <a:spcPct val="0"/>
              </a:spcBef>
            </a:pPr>
            <a:endParaRPr lang="en-US" altLang="en-US"/>
          </a:p>
          <a:p>
            <a:pPr>
              <a:spcBef>
                <a:spcPct val="0"/>
              </a:spcBef>
            </a:pPr>
            <a:r>
              <a:rPr lang="en-US" altLang="en-US"/>
              <a:t>NCPDP and HL7 work closely together.</a:t>
            </a:r>
          </a:p>
          <a:p>
            <a:endParaRPr lang="en-US" altLang="en-US"/>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4FD0F6-8173-4850-A8A1-CF6D9F8ECE76}" type="slidenum">
              <a:rPr lang="en-US" altLang="en-US"/>
              <a:pPr eaLnBrk="1" hangingPunct="1"/>
              <a:t>16</a:t>
            </a:fld>
            <a:endParaRPr lang="en-US" altLang="en-US"/>
          </a:p>
        </p:txBody>
      </p:sp>
    </p:spTree>
    <p:extLst>
      <p:ext uri="{BB962C8B-B14F-4D97-AF65-F5344CB8AC3E}">
        <p14:creationId xmlns:p14="http://schemas.microsoft.com/office/powerpoint/2010/main" val="2192350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NCPDP standards are also used by Pharmacy Benefit Managers (PBMS) for pharmacy claims and reimbursement.  These standards relate to the billing and claims process.  The other key standards are listed here.</a:t>
            </a: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45CE87-FB17-4A67-8C33-36E318EE1CD7}" type="slidenum">
              <a:rPr lang="en-US" altLang="en-US"/>
              <a:pPr eaLnBrk="1" hangingPunct="1"/>
              <a:t>17</a:t>
            </a:fld>
            <a:endParaRPr lang="en-US" altLang="en-US"/>
          </a:p>
        </p:txBody>
      </p:sp>
    </p:spTree>
    <p:extLst>
      <p:ext uri="{BB962C8B-B14F-4D97-AF65-F5344CB8AC3E}">
        <p14:creationId xmlns:p14="http://schemas.microsoft.com/office/powerpoint/2010/main" val="1095167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The SDO Charter Organization (SCO) was formed in 2009.  Its objectives are:</a:t>
            </a:r>
          </a:p>
          <a:p>
            <a:pPr>
              <a:spcBef>
                <a:spcPts val="0"/>
              </a:spcBef>
              <a:defRPr/>
            </a:pPr>
            <a:endParaRPr lang="en-US" dirty="0"/>
          </a:p>
          <a:p>
            <a:pPr marL="171450" indent="-171450">
              <a:spcBef>
                <a:spcPts val="0"/>
              </a:spcBef>
              <a:buFont typeface="Arial" pitchFamily="34" charset="0"/>
              <a:buChar char="•"/>
              <a:defRPr/>
            </a:pPr>
            <a:r>
              <a:rPr lang="en-US" dirty="0"/>
              <a:t>Create common information model</a:t>
            </a:r>
          </a:p>
          <a:p>
            <a:pPr marL="171450" indent="-171450">
              <a:spcBef>
                <a:spcPts val="0"/>
              </a:spcBef>
              <a:buFont typeface="Arial" pitchFamily="34" charset="0"/>
              <a:buChar char="•"/>
              <a:defRPr/>
            </a:pPr>
            <a:r>
              <a:rPr lang="en-US" dirty="0"/>
              <a:t>Define common method for expressing stakeholder commitments</a:t>
            </a:r>
          </a:p>
          <a:p>
            <a:pPr marL="171450" indent="-171450">
              <a:spcBef>
                <a:spcPts val="0"/>
              </a:spcBef>
              <a:buFont typeface="Arial" pitchFamily="34" charset="0"/>
              <a:buChar char="•"/>
              <a:defRPr/>
            </a:pPr>
            <a:r>
              <a:rPr lang="en-US" dirty="0"/>
              <a:t>Leveraging current terminology and data types work</a:t>
            </a:r>
          </a:p>
          <a:p>
            <a:pPr marL="171450" indent="-171450">
              <a:spcBef>
                <a:spcPts val="0"/>
              </a:spcBef>
              <a:buFont typeface="Arial" pitchFamily="34" charset="0"/>
              <a:buChar char="•"/>
              <a:defRPr/>
            </a:pPr>
            <a:r>
              <a:rPr lang="en-US" dirty="0"/>
              <a:t>Use common approach to achieve interoperability across healthcare community and</a:t>
            </a:r>
          </a:p>
          <a:p>
            <a:pPr marL="171450" indent="-171450">
              <a:spcBef>
                <a:spcPts val="0"/>
              </a:spcBef>
              <a:buFont typeface="Arial" pitchFamily="34" charset="0"/>
              <a:buChar char="•"/>
              <a:defRPr/>
            </a:pPr>
            <a:r>
              <a:rPr lang="en-US" dirty="0"/>
              <a:t>Recognizing roles and responsibilities of stakeholders and creating an effective outreach to subject matter experts</a:t>
            </a:r>
          </a:p>
          <a:p>
            <a:pPr>
              <a:spcBef>
                <a:spcPts val="0"/>
              </a:spcBef>
              <a:defRPr/>
            </a:pPr>
            <a:endParaRPr lang="en-US" dirty="0"/>
          </a:p>
          <a:p>
            <a:pPr>
              <a:spcBef>
                <a:spcPts val="0"/>
              </a:spcBef>
              <a:defRPr/>
            </a:pPr>
            <a:r>
              <a:rPr lang="en-US" dirty="0"/>
              <a:t>SCO provides an environment that facilitates effective coordination and collaboration of US. national healthcare standards development.</a:t>
            </a:r>
          </a:p>
          <a:p>
            <a:pPr>
              <a:spcBef>
                <a:spcPts val="0"/>
              </a:spcBef>
              <a:defRPr/>
            </a:pPr>
            <a:endParaRPr lang="en-US" dirty="0"/>
          </a:p>
          <a:p>
            <a:pPr>
              <a:spcBef>
                <a:spcPts val="0"/>
              </a:spcBef>
              <a:defRPr/>
            </a:pPr>
            <a:r>
              <a:rPr lang="en-US" dirty="0"/>
              <a:t>Thus far, little progress has been made in bringing SDOS together, although some of the goals identified above are being discussed.</a:t>
            </a:r>
          </a:p>
          <a:p>
            <a:pPr>
              <a:spcBef>
                <a:spcPts val="0"/>
              </a:spcBef>
              <a:defRPr/>
            </a:pPr>
            <a:endParaRPr lang="en-US" dirty="0"/>
          </a:p>
          <a:p>
            <a:pPr>
              <a:spcBef>
                <a:spcPts val="0"/>
              </a:spcBef>
              <a:defRPr/>
            </a:pPr>
            <a:r>
              <a:rPr lang="en-US" dirty="0"/>
              <a:t>For example, a common reference model would provide easier interoperability among the different standards as well as addressing the terminology problems.</a:t>
            </a:r>
          </a:p>
          <a:p>
            <a:pPr>
              <a:spcBef>
                <a:spcPts val="0"/>
              </a:spcBef>
              <a:defRPr/>
            </a:pPr>
            <a:endParaRPr lang="en-US" dirty="0"/>
          </a:p>
          <a:p>
            <a:pPr>
              <a:defRPr/>
            </a:pPr>
            <a:endParaRPr lang="en-US" dirty="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6CE634-91A1-4D46-B08E-F0980659A930}" type="slidenum">
              <a:rPr lang="en-US" altLang="en-US"/>
              <a:pPr eaLnBrk="1" hangingPunct="1"/>
              <a:t>18</a:t>
            </a:fld>
            <a:endParaRPr lang="en-US" altLang="en-US"/>
          </a:p>
        </p:txBody>
      </p:sp>
    </p:spTree>
    <p:extLst>
      <p:ext uri="{BB962C8B-B14F-4D97-AF65-F5344CB8AC3E}">
        <p14:creationId xmlns:p14="http://schemas.microsoft.com/office/powerpoint/2010/main" val="556129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This slide and the next summarize the category of standards, give examples, and names some of the SDOs creating those standards.  You will see some examples that you have not seen before.  In the generic use category, OCL is Object Constraint Language which is a language to constrain information models, related to such attributes as data characteristics, linkages, or use.  OWL is Web Ontology Language, and GIS is Geographic Information System or geocoding standards. These groupings will be discussed throughout this component.</a:t>
            </a: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78B942-925B-4F10-B591-04A53A9A01B5}" type="slidenum">
              <a:rPr lang="en-US" altLang="en-US"/>
              <a:pPr eaLnBrk="1" hangingPunct="1"/>
              <a:t>19</a:t>
            </a:fld>
            <a:endParaRPr lang="en-US" altLang="en-US"/>
          </a:p>
        </p:txBody>
      </p:sp>
    </p:spTree>
    <p:extLst>
      <p:ext uri="{BB962C8B-B14F-4D97-AF65-F5344CB8AC3E}">
        <p14:creationId xmlns:p14="http://schemas.microsoft.com/office/powerpoint/2010/main" val="27462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a:t>The Objectives for this lecture are to:</a:t>
            </a:r>
          </a:p>
          <a:p>
            <a:pPr eaLnBrk="1" hangingPunct="1">
              <a:spcBef>
                <a:spcPct val="0"/>
              </a:spcBef>
              <a:defRPr/>
            </a:pPr>
            <a:endParaRPr lang="en-US" dirty="0"/>
          </a:p>
          <a:p>
            <a:pPr marL="171450" indent="-171450">
              <a:buFont typeface="Arial" pitchFamily="34" charset="0"/>
              <a:buChar char="•"/>
              <a:defRPr/>
            </a:pPr>
            <a:r>
              <a:rPr lang="en-US" dirty="0"/>
              <a:t>Learn about Standards Developing Organizations and the standards they create </a:t>
            </a:r>
          </a:p>
          <a:p>
            <a:pPr marL="171450" indent="-171450">
              <a:buFont typeface="Arial" pitchFamily="34" charset="0"/>
              <a:buChar char="•"/>
              <a:defRPr/>
            </a:pPr>
            <a:r>
              <a:rPr lang="en-US" dirty="0"/>
              <a:t>Demonstrate how to find, obtain, and use standards that are needed to facilitate networking and health information exchange  </a:t>
            </a:r>
          </a:p>
          <a:p>
            <a:pPr marL="171431" indent="-171431">
              <a:buFont typeface="Arial" pitchFamily="34" charset="0"/>
              <a:buChar char="•"/>
              <a:defRPr/>
            </a:pPr>
            <a:endParaRPr lang="en-US" dirty="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FD97FF-32C4-463D-A329-DD8B503CF26B}" type="slidenum">
              <a:rPr lang="en-US" altLang="en-US"/>
              <a:pPr eaLnBrk="1" hangingPunct="1"/>
              <a:t>2</a:t>
            </a:fld>
            <a:endParaRPr lang="en-US" altLang="en-US"/>
          </a:p>
        </p:txBody>
      </p:sp>
    </p:spTree>
    <p:extLst>
      <p:ext uri="{BB962C8B-B14F-4D97-AF65-F5344CB8AC3E}">
        <p14:creationId xmlns:p14="http://schemas.microsoft.com/office/powerpoint/2010/main" val="34600397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This slide continues to define the categories of standards.  In the applications, clinical standards that need technology syntax are beginning to appear in the SDOs we have discussed.  </a:t>
            </a:r>
          </a:p>
          <a:p>
            <a:pPr eaLnBrk="1" fontAlgn="t" hangingPunct="1">
              <a:spcBef>
                <a:spcPts val="0"/>
              </a:spcBef>
              <a:defRPr/>
            </a:pPr>
            <a:endParaRPr lang="en-US" b="1" dirty="0"/>
          </a:p>
          <a:p>
            <a:pPr eaLnBrk="1" fontAlgn="t" hangingPunct="1">
              <a:spcBef>
                <a:spcPts val="0"/>
              </a:spcBef>
              <a:defRPr/>
            </a:pPr>
            <a:r>
              <a:rPr lang="en-US" dirty="0"/>
              <a:t>Category: Electronic Health Record</a:t>
            </a:r>
          </a:p>
          <a:p>
            <a:pPr marL="182880" eaLnBrk="1" hangingPunct="1">
              <a:spcBef>
                <a:spcPts val="0"/>
              </a:spcBef>
              <a:defRPr/>
            </a:pPr>
            <a:r>
              <a:rPr kumimoji="1" lang="en-US" dirty="0"/>
              <a:t>Examples: Functional requirements, content data sets, minimum data sets, EHR models, architecture</a:t>
            </a:r>
          </a:p>
          <a:p>
            <a:pPr marL="182880" eaLnBrk="1" hangingPunct="1">
              <a:spcBef>
                <a:spcPts val="0"/>
              </a:spcBef>
              <a:defRPr/>
            </a:pPr>
            <a:r>
              <a:rPr kumimoji="1" lang="en-US" dirty="0"/>
              <a:t>SDOs: HL7, ASTM, CEN, openEHR, ISO</a:t>
            </a:r>
          </a:p>
          <a:p>
            <a:pPr eaLnBrk="1" fontAlgn="t" hangingPunct="1">
              <a:spcBef>
                <a:spcPts val="0"/>
              </a:spcBef>
              <a:defRPr/>
            </a:pPr>
            <a:endParaRPr lang="en-US" dirty="0"/>
          </a:p>
          <a:p>
            <a:pPr eaLnBrk="1" fontAlgn="t" hangingPunct="1">
              <a:spcBef>
                <a:spcPts val="0"/>
              </a:spcBef>
              <a:defRPr/>
            </a:pPr>
            <a:r>
              <a:rPr lang="en-US" dirty="0"/>
              <a:t>Category: Security and Privacy</a:t>
            </a:r>
          </a:p>
          <a:p>
            <a:pPr marL="182880" eaLnBrk="1" hangingPunct="1">
              <a:spcBef>
                <a:spcPts val="0"/>
              </a:spcBef>
              <a:defRPr/>
            </a:pPr>
            <a:r>
              <a:rPr kumimoji="1" lang="en-US" dirty="0"/>
              <a:t>Examples: Encoding, encryption, authentication, authorization, integrity, digital signature</a:t>
            </a:r>
          </a:p>
          <a:p>
            <a:pPr marL="182880" eaLnBrk="1" hangingPunct="1">
              <a:spcBef>
                <a:spcPts val="0"/>
              </a:spcBef>
              <a:defRPr/>
            </a:pPr>
            <a:r>
              <a:rPr kumimoji="1" lang="en-US" dirty="0"/>
              <a:t>SDOs: IETF, OMG, ASTM, HL7, ISO</a:t>
            </a:r>
          </a:p>
          <a:p>
            <a:pPr marL="182880" eaLnBrk="1" hangingPunct="1">
              <a:spcBef>
                <a:spcPts val="0"/>
              </a:spcBef>
              <a:defRPr/>
            </a:pPr>
            <a:endParaRPr kumimoji="1" lang="en-US" dirty="0"/>
          </a:p>
          <a:p>
            <a:pPr eaLnBrk="1" fontAlgn="t" hangingPunct="1">
              <a:spcBef>
                <a:spcPts val="0"/>
              </a:spcBef>
              <a:defRPr/>
            </a:pPr>
            <a:r>
              <a:rPr lang="en-US" dirty="0"/>
              <a:t>Category: Application</a:t>
            </a:r>
          </a:p>
          <a:p>
            <a:pPr marL="182880" eaLnBrk="1" hangingPunct="1">
              <a:spcBef>
                <a:spcPts val="0"/>
              </a:spcBef>
              <a:defRPr/>
            </a:pPr>
            <a:r>
              <a:rPr kumimoji="1" lang="en-US" dirty="0"/>
              <a:t>Examples: Identifiers, resource registries, tool sets, conformance requirements, certification</a:t>
            </a:r>
            <a:r>
              <a:rPr kumimoji="1" lang="en-US"/>
              <a:t>,  SOA, </a:t>
            </a:r>
            <a:r>
              <a:rPr kumimoji="1" lang="en-US" dirty="0"/>
              <a:t>simulation,  implementation manuals</a:t>
            </a:r>
          </a:p>
          <a:p>
            <a:pPr marL="182880">
              <a:spcBef>
                <a:spcPts val="0"/>
              </a:spcBef>
              <a:defRPr/>
            </a:pPr>
            <a:r>
              <a:rPr kumimoji="1" lang="en-US" dirty="0"/>
              <a:t>SDOs: HL7, ASTM, ISO, CEN</a:t>
            </a:r>
          </a:p>
          <a:p>
            <a:pPr>
              <a:defRPr/>
            </a:pPr>
            <a:endParaRPr lang="en-US" dirty="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282791-5D0A-4A80-9AA2-6692D8AADB66}" type="slidenum">
              <a:rPr lang="en-US" altLang="en-US"/>
              <a:pPr eaLnBrk="1" hangingPunct="1"/>
              <a:t>20</a:t>
            </a:fld>
            <a:endParaRPr lang="en-US" altLang="en-US"/>
          </a:p>
        </p:txBody>
      </p:sp>
    </p:spTree>
    <p:extLst>
      <p:ext uri="{BB962C8B-B14F-4D97-AF65-F5344CB8AC3E}">
        <p14:creationId xmlns:p14="http://schemas.microsoft.com/office/powerpoint/2010/main" val="296880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very busy graphic also presents a summary of what we have learned in this unit.  The cubes represent the categories of standards required for interoperability.  The green boxes represent the standards that exist to support the category of standards.  The standards contributing to what is required are identified in the upper left of the slide.  Story boards and use cases are part of the planning process.  MDF is Methodology Development Framework, and DAM is Domain Analysis Model, an important standard/process for planning.  Although you may not use these standards formally, you should plan before embarking on any system.  We have not mentioned identifiers – person, provider, facility, employer, or health plan, but these identifiers are critical for interoperability.  And obviously privacy and confidentiality must be addressed across all of the components and standards.</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392230-47A2-4430-A8A4-B46C723590BA}" type="slidenum">
              <a:rPr lang="en-US" altLang="en-US"/>
              <a:pPr eaLnBrk="1" hangingPunct="1"/>
              <a:t>21</a:t>
            </a:fld>
            <a:endParaRPr lang="en-US" altLang="en-US"/>
          </a:p>
        </p:txBody>
      </p:sp>
    </p:spTree>
    <p:extLst>
      <p:ext uri="{BB962C8B-B14F-4D97-AF65-F5344CB8AC3E}">
        <p14:creationId xmlns:p14="http://schemas.microsoft.com/office/powerpoint/2010/main" val="3877003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This URL will provide access to many of the standards we discussed.  </a:t>
            </a:r>
          </a:p>
          <a:p>
            <a:pPr>
              <a:spcBef>
                <a:spcPts val="0"/>
              </a:spcBef>
              <a:defRPr/>
            </a:pPr>
            <a:endParaRPr lang="en-US" dirty="0"/>
          </a:p>
          <a:p>
            <a:pPr>
              <a:spcBef>
                <a:spcPts val="0"/>
              </a:spcBef>
              <a:defRPr/>
            </a:pPr>
            <a:r>
              <a:rPr lang="en-US" dirty="0"/>
              <a:t>Navigation might be challenging, but it is worth a look.</a:t>
            </a:r>
          </a:p>
          <a:p>
            <a:pPr>
              <a:defRPr/>
            </a:pPr>
            <a:endParaRPr lang="en-US" dirty="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109F72-1800-4751-A53D-8D1057E5825E}" type="slidenum">
              <a:rPr lang="en-US" altLang="en-US"/>
              <a:pPr eaLnBrk="1" hangingPunct="1"/>
              <a:t>22</a:t>
            </a:fld>
            <a:endParaRPr lang="en-US" altLang="en-US"/>
          </a:p>
        </p:txBody>
      </p:sp>
    </p:spTree>
    <p:extLst>
      <p:ext uri="{BB962C8B-B14F-4D97-AF65-F5344CB8AC3E}">
        <p14:creationId xmlns:p14="http://schemas.microsoft.com/office/powerpoint/2010/main" val="28899998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HIT data standards will continue to evolve, and new standards will be introduced.</a:t>
            </a:r>
          </a:p>
          <a:p>
            <a:endParaRPr lang="en-US" altLang="en-US" dirty="0"/>
          </a:p>
          <a:p>
            <a:r>
              <a:rPr lang="en-US" altLang="en-US" dirty="0"/>
              <a:t>Most standards are created by a consensus process by individuals interested in influencing, developing and using the resulting standards. To participate, join the SDO and participate in the work groups.</a:t>
            </a:r>
          </a:p>
          <a:p>
            <a:endParaRPr lang="en-US" altLang="en-US" dirty="0"/>
          </a:p>
          <a:p>
            <a:r>
              <a:rPr lang="en-US" altLang="en-US" dirty="0"/>
              <a:t>Most SDOs provide tutorials and educational opportunities to learn about the standards.</a:t>
            </a:r>
          </a:p>
          <a:p>
            <a:endParaRPr lang="en-US" altLang="en-US" dirty="0"/>
          </a:p>
          <a:p>
            <a:r>
              <a:rPr lang="en-US" altLang="en-US" dirty="0"/>
              <a:t>We hope you have developed an appreciation for standards and their importance to HIT and the current models for health care.</a:t>
            </a:r>
          </a:p>
          <a:p>
            <a:endParaRPr lang="en-US" altLang="en-US" dirty="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3FFBA7-2F00-44B9-9BF2-21EEB97EA78B}" type="slidenum">
              <a:rPr lang="en-US" altLang="en-US"/>
              <a:pPr eaLnBrk="1" hangingPunct="1"/>
              <a:t>23</a:t>
            </a:fld>
            <a:endParaRPr lang="en-US" altLang="en-US"/>
          </a:p>
        </p:txBody>
      </p:sp>
    </p:spTree>
    <p:extLst>
      <p:ext uri="{BB962C8B-B14F-4D97-AF65-F5344CB8AC3E}">
        <p14:creationId xmlns:p14="http://schemas.microsoft.com/office/powerpoint/2010/main" val="3481205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concludes Lecture</a:t>
            </a:r>
            <a:r>
              <a:rPr lang="en-US" altLang="en-US" baseline="0" dirty="0"/>
              <a:t> c of </a:t>
            </a:r>
            <a:r>
              <a:rPr lang="en-US" altLang="en-US" b="1" dirty="0"/>
              <a:t>Standards Developing Organizations.</a:t>
            </a:r>
          </a:p>
          <a:p>
            <a:endParaRPr lang="en-US" altLang="en-US" dirty="0"/>
          </a:p>
          <a:p>
            <a:r>
              <a:rPr lang="en-US" altLang="en-US" dirty="0"/>
              <a:t>This lecture has provided an introduction to health data standards; how standards are made and by whom; types and categories of standards; and has discussed briefly the process, domains and authorization of standards.</a:t>
            </a: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B37998-BC8F-4208-8BF3-05F34D9CE99D}" type="slidenum">
              <a:rPr lang="en-US" altLang="en-US"/>
              <a:pPr eaLnBrk="1" hangingPunct="1"/>
              <a:t>24</a:t>
            </a:fld>
            <a:endParaRPr lang="en-US" altLang="en-US"/>
          </a:p>
        </p:txBody>
      </p:sp>
    </p:spTree>
    <p:extLst>
      <p:ext uri="{BB962C8B-B14F-4D97-AF65-F5344CB8AC3E}">
        <p14:creationId xmlns:p14="http://schemas.microsoft.com/office/powerpoint/2010/main" val="40019948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 Audio.</a:t>
            </a:r>
          </a:p>
          <a:p>
            <a:endParaRPr lang="en-US" altLang="en-US"/>
          </a:p>
          <a:p>
            <a:pPr marL="0" lvl="1"/>
            <a:endParaRPr lang="en-US" altLang="en-US" sz="1200"/>
          </a:p>
          <a:p>
            <a:pPr marL="0" lvl="1"/>
            <a:endParaRPr lang="en-US" altLang="en-US" sz="1200">
              <a:solidFill>
                <a:srgbClr val="000000"/>
              </a:solidFill>
            </a:endParaRPr>
          </a:p>
          <a:p>
            <a:pPr marL="0" lvl="1"/>
            <a:endParaRPr lang="en-US" altLang="en-US" sz="1200">
              <a:solidFill>
                <a:srgbClr val="000000"/>
              </a:solidFill>
            </a:endParaRPr>
          </a:p>
          <a:p>
            <a:pPr marL="0" lvl="1"/>
            <a:endParaRPr lang="en-US" altLang="en-US" sz="1200"/>
          </a:p>
          <a:p>
            <a:endParaRPr lang="en-US" altLang="en-US"/>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E57C86-C964-45C9-BF49-5B39AFE1FC99}" type="slidenum">
              <a:rPr lang="en-US" altLang="en-US"/>
              <a:pPr eaLnBrk="1" hangingPunct="1"/>
              <a:t>25</a:t>
            </a:fld>
            <a:endParaRPr lang="en-US" altLang="en-US"/>
          </a:p>
        </p:txBody>
      </p:sp>
    </p:spTree>
    <p:extLst>
      <p:ext uri="{BB962C8B-B14F-4D97-AF65-F5344CB8AC3E}">
        <p14:creationId xmlns:p14="http://schemas.microsoft.com/office/powerpoint/2010/main" val="33875141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a:solidFill>
                  <a:schemeClr val="tx1"/>
                </a:solidFill>
                <a:latin typeface="Arial" panose="020B0604020202020204" pitchFamily="34" charset="0"/>
                <a:cs typeface="Arial" panose="020B0604020202020204" pitchFamily="34" charset="0"/>
              </a:rPr>
              <a:t>No</a:t>
            </a:r>
            <a:r>
              <a:rPr lang="en-US" sz="1000" baseline="0" dirty="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dirty="0"/>
          </a:p>
        </p:txBody>
      </p:sp>
    </p:spTree>
    <p:extLst>
      <p:ext uri="{BB962C8B-B14F-4D97-AF65-F5344CB8AC3E}">
        <p14:creationId xmlns:p14="http://schemas.microsoft.com/office/powerpoint/2010/main" val="3627671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International Health Terminology Development Organization (IHTSDO) was formed in 2007 as a charter organization with initially nine country members.  That number has now increased to 15.  Its purpose is to develop and promote use of SNOMED CT to support the safe, accurate, and effective exchange of health information.</a:t>
            </a:r>
          </a:p>
          <a:p>
            <a:endParaRPr lang="en-US" altLang="en-US" dirty="0"/>
          </a:p>
          <a:p>
            <a:r>
              <a:rPr lang="en-US" altLang="en-US" dirty="0"/>
              <a:t>Membership in IHTSDO enables country-wide use of SNOMED CT.</a:t>
            </a:r>
          </a:p>
          <a:p>
            <a:endParaRPr lang="en-US" altLang="en-US" dirty="0"/>
          </a:p>
          <a:p>
            <a:r>
              <a:rPr lang="en-US" altLang="en-US" dirty="0"/>
              <a:t>WHO and IHTSDO recently announced a collaborative arrangement to harmonize WHO classifications and SNOMED CT.  SNOMED CT may become a required terminology in the US, and is covered in Unit 4 of </a:t>
            </a:r>
            <a:r>
              <a:rPr lang="en-US" altLang="en-US"/>
              <a:t>this component. </a:t>
            </a:r>
          </a:p>
          <a:p>
            <a:endParaRPr lang="en-US" altLang="en-US" dirty="0"/>
          </a:p>
          <a:p>
            <a:endParaRPr lang="en-US" altLang="en-US" dirty="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1D4B98-7529-40E8-9D7D-D0CDA662CF67}" type="slidenum">
              <a:rPr lang="en-US" altLang="en-US"/>
              <a:pPr eaLnBrk="1" hangingPunct="1"/>
              <a:t>3</a:t>
            </a:fld>
            <a:endParaRPr lang="en-US" altLang="en-US"/>
          </a:p>
        </p:txBody>
      </p:sp>
    </p:spTree>
    <p:extLst>
      <p:ext uri="{BB962C8B-B14F-4D97-AF65-F5344CB8AC3E}">
        <p14:creationId xmlns:p14="http://schemas.microsoft.com/office/powerpoint/2010/main" val="3566434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Digital Imaging and Communications in Medicine (DICOM) standard was created by the American College of Radiology (ACR) and the National Electrical Manufacturers Association (NEMA) in 1983 .  With the release of version 3.0 in 1993, the ACR/NEMA committee changed its name to DICOM and became international in scope. DICOM  is perhaps one of the most stable and widely-used standards.  It is ubiquitous in all imaging devices.  However, there  is less stability in the accompanying standards, such as the demographics of the patient, and other data relating to the reasons for the image.</a:t>
            </a:r>
          </a:p>
          <a:p>
            <a:endParaRPr lang="en-US" altLang="en-US"/>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DC02E4-61F7-43CA-BBEA-680CD9C3FE85}" type="slidenum">
              <a:rPr lang="en-US" altLang="en-US"/>
              <a:pPr eaLnBrk="1" hangingPunct="1"/>
              <a:t>4</a:t>
            </a:fld>
            <a:endParaRPr lang="en-US" altLang="en-US"/>
          </a:p>
        </p:txBody>
      </p:sp>
    </p:spTree>
    <p:extLst>
      <p:ext uri="{BB962C8B-B14F-4D97-AF65-F5344CB8AC3E}">
        <p14:creationId xmlns:p14="http://schemas.microsoft.com/office/powerpoint/2010/main" val="2174796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DICOM Committee has 27 work groups, addressing different kinds of images in cardiology, dentistry, endoscopy, mammography, ophthalmology, orthopedics, pathology, pediatrics, radiation therapy, surgery, and others.  The work groups have different domain foci, and include standards for reporting and security.</a:t>
            </a:r>
          </a:p>
          <a:p>
            <a:endParaRPr lang="en-US" altLang="en-US"/>
          </a:p>
          <a:p>
            <a:r>
              <a:rPr lang="en-US" altLang="en-US"/>
              <a:t>DICOM addresses multiple levels of the ISO OSI network model and provides support for the exchange of data.</a:t>
            </a:r>
          </a:p>
          <a:p>
            <a:endParaRPr lang="en-US" altLang="en-US"/>
          </a:p>
          <a:p>
            <a:r>
              <a:rPr lang="en-US" altLang="en-US"/>
              <a:t>DICOM also has adopted JPEG and MPEG in its suite of standards for images.</a:t>
            </a:r>
          </a:p>
          <a:p>
            <a:endParaRPr lang="en-US" altLang="en-US"/>
          </a:p>
          <a:p>
            <a:endParaRPr lang="en-US" altLang="en-US"/>
          </a:p>
          <a:p>
            <a:endParaRPr lang="en-US" altLang="en-US"/>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459903-55FF-42B0-8C1F-3F5C3357F38A}" type="slidenum">
              <a:rPr lang="en-US" altLang="en-US"/>
              <a:pPr eaLnBrk="1" hangingPunct="1"/>
              <a:t>5</a:t>
            </a:fld>
            <a:endParaRPr lang="en-US" altLang="en-US"/>
          </a:p>
        </p:txBody>
      </p:sp>
    </p:spTree>
    <p:extLst>
      <p:ext uri="{BB962C8B-B14F-4D97-AF65-F5344CB8AC3E}">
        <p14:creationId xmlns:p14="http://schemas.microsoft.com/office/powerpoint/2010/main" val="2132498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Almost, if not all, Pictures and Archiving Systems (PACS) use the DICOM standard.  The standard includes storage of images and persistence of images – a structure of indexing, labeling, storing and retrieving images.  DICOM also supports other related functions such as printing images on film.  With the digitalization of images and the effectiveness of DICOM standards, very few analog images are put on film today.  In fact, many places convert film images to digital images and recover the silver from the old films.</a:t>
            </a:r>
          </a:p>
          <a:p>
            <a:endParaRPr lang="en-US" altLang="en-US"/>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09F21E-830E-41A5-93EC-8EAA7E4882E2}" type="slidenum">
              <a:rPr lang="en-US" altLang="en-US"/>
              <a:pPr eaLnBrk="1" hangingPunct="1"/>
              <a:t>6</a:t>
            </a:fld>
            <a:endParaRPr lang="en-US" altLang="en-US"/>
          </a:p>
        </p:txBody>
      </p:sp>
    </p:spTree>
    <p:extLst>
      <p:ext uri="{BB962C8B-B14F-4D97-AF65-F5344CB8AC3E}">
        <p14:creationId xmlns:p14="http://schemas.microsoft.com/office/powerpoint/2010/main" val="1548579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Integration of the Healthcare Enterprise is a global organization whose purpose is to create a framework for passing data seamlessly from end-to-end and application to application.  IHE is a product of a collaborative effort of the Radiological Society of North America (RSNA) and the Healthcare Information and Management Systems Society (HIMSS). IHE does not create standards but drives adoption of existing standards developed by other organizations, such as HL7 and DICOM, to meet specific needs.  IHE supports a Connect-a-thon each year at the HIMSS annual meeting.</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6B230A-23D1-402E-921B-02703A258C8F}" type="slidenum">
              <a:rPr lang="en-US" altLang="en-US"/>
              <a:pPr eaLnBrk="1" hangingPunct="1"/>
              <a:t>7</a:t>
            </a:fld>
            <a:endParaRPr lang="en-US" altLang="en-US"/>
          </a:p>
        </p:txBody>
      </p:sp>
    </p:spTree>
    <p:extLst>
      <p:ext uri="{BB962C8B-B14F-4D97-AF65-F5344CB8AC3E}">
        <p14:creationId xmlns:p14="http://schemas.microsoft.com/office/powerpoint/2010/main" val="4130854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a:t>IHE Products include:</a:t>
            </a:r>
          </a:p>
          <a:p>
            <a:pPr marL="228600" indent="-228600">
              <a:buFont typeface="+mj-lt"/>
              <a:buAutoNum type="arabicPeriod"/>
              <a:defRPr/>
            </a:pPr>
            <a:r>
              <a:rPr lang="en-US" dirty="0"/>
              <a:t>Integration profiles that describe healthcare use cases and specify what standards (including versions) that should be used to provide seamless connections. These profiles guide vendors in the development of healthcare IT products and may be used by providers of healthcare to define system requirements.</a:t>
            </a:r>
          </a:p>
          <a:p>
            <a:pPr marL="228600" indent="-228600">
              <a:buFont typeface="+mj-lt"/>
              <a:buAutoNum type="arabicPeriod"/>
              <a:defRPr/>
            </a:pPr>
            <a:r>
              <a:rPr lang="en-US" dirty="0"/>
              <a:t>Integration statements identify the specific Profiles for a specific purpose.</a:t>
            </a:r>
          </a:p>
          <a:p>
            <a:pPr marL="228600" indent="-228600">
              <a:buFont typeface="+mj-lt"/>
              <a:buAutoNum type="arabicPeriod"/>
              <a:defRPr/>
            </a:pPr>
            <a:r>
              <a:rPr lang="en-US" dirty="0"/>
              <a:t>Technical frameworks specify Integration profiles and identify the actions and transactions.</a:t>
            </a:r>
          </a:p>
          <a:p>
            <a:pPr marL="228600" indent="-228600">
              <a:buFont typeface="+mj-lt"/>
              <a:buAutoNum type="arabicPeriod"/>
              <a:defRPr/>
            </a:pPr>
            <a:r>
              <a:rPr lang="en-US" dirty="0"/>
              <a:t>The Connect-a-thon permits vendors to bring their products to prove interoperability working with other vendors.</a:t>
            </a:r>
          </a:p>
          <a:p>
            <a:pPr marL="228600" indent="-228600">
              <a:buFont typeface="+mj-lt"/>
              <a:buAutoNum type="arabicPeriod"/>
              <a:defRPr/>
            </a:pPr>
            <a:r>
              <a:rPr lang="en-US" dirty="0"/>
              <a:t>Showcases are similar to the Connect-a-thon where vendors demonstrate integration.</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E60E5F-F618-4901-8DF9-25CBD5B30A7A}" type="slidenum">
              <a:rPr lang="en-US" altLang="en-US"/>
              <a:pPr eaLnBrk="1" hangingPunct="1"/>
              <a:t>8</a:t>
            </a:fld>
            <a:endParaRPr lang="en-US" altLang="en-US"/>
          </a:p>
        </p:txBody>
      </p:sp>
    </p:spTree>
    <p:extLst>
      <p:ext uri="{BB962C8B-B14F-4D97-AF65-F5344CB8AC3E}">
        <p14:creationId xmlns:p14="http://schemas.microsoft.com/office/powerpoint/2010/main" val="2953690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a:t>IHE is organized into domains that address profiles and requirements in specific domains of health care.  The current domains include</a:t>
            </a:r>
            <a:r>
              <a:rPr lang="en-US" baseline="0" dirty="0"/>
              <a:t> those shown here.</a:t>
            </a:r>
            <a:endParaRPr lang="en-US" dirty="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50F479-429E-41F8-A5BF-05E25C314D11}" type="slidenum">
              <a:rPr lang="en-US" altLang="en-US"/>
              <a:pPr eaLnBrk="1" hangingPunct="1"/>
              <a:t>9</a:t>
            </a:fld>
            <a:endParaRPr lang="en-US" altLang="en-US"/>
          </a:p>
        </p:txBody>
      </p:sp>
    </p:spTree>
    <p:extLst>
      <p:ext uri="{BB962C8B-B14F-4D97-AF65-F5344CB8AC3E}">
        <p14:creationId xmlns:p14="http://schemas.microsoft.com/office/powerpoint/2010/main" val="1045116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127400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4081815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41223286-94FF-4106-9320-1FD46A9F6AC8}"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113798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3759732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0DDC715C-852D-46CE-9DD3-A3F4C07D3007}"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6" name="Footer Placeholder 5"/>
          <p:cNvSpPr>
            <a:spLocks noGrp="1"/>
          </p:cNvSpPr>
          <p:nvPr>
            <p:ph type="ftr" sz="quarter" idx="14"/>
          </p:nvPr>
        </p:nvSpPr>
        <p:spPr>
          <a:xfrm>
            <a:off x="29718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264658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E53C1A88-120D-43E4-90EB-113779F4E608}"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6" name="Footer Placeholder 5"/>
          <p:cNvSpPr>
            <a:spLocks noGrp="1"/>
          </p:cNvSpPr>
          <p:nvPr>
            <p:ph type="ftr" sz="quarter" idx="17"/>
          </p:nvPr>
        </p:nvSpPr>
        <p:spPr>
          <a:xfrm>
            <a:off x="2895600" y="6345238"/>
            <a:ext cx="38100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090190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7AE66527-B153-40CD-B029-E7A3B70B7FAF}"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9" name="Footer Placeholder 5"/>
          <p:cNvSpPr>
            <a:spLocks noGrp="1"/>
          </p:cNvSpPr>
          <p:nvPr>
            <p:ph type="ftr" sz="quarter" idx="18"/>
          </p:nvPr>
        </p:nvSpPr>
        <p:spPr>
          <a:xfrm>
            <a:off x="29718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307313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389C68D6-0C59-4320-AD19-30F92A189752}"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7" name="Footer Placeholder 5"/>
          <p:cNvSpPr>
            <a:spLocks noGrp="1"/>
          </p:cNvSpPr>
          <p:nvPr>
            <p:ph type="ftr" sz="quarter" idx="18"/>
          </p:nvPr>
        </p:nvSpPr>
        <p:spPr>
          <a:xfrm>
            <a:off x="29718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369794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EA541127-98E7-482E-BC62-65321E257A81}"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7" name="Footer Placeholder 5"/>
          <p:cNvSpPr>
            <a:spLocks noGrp="1"/>
          </p:cNvSpPr>
          <p:nvPr>
            <p:ph type="ftr" sz="quarter" idx="14"/>
          </p:nvPr>
        </p:nvSpPr>
        <p:spPr>
          <a:xfrm>
            <a:off x="29718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4014464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0DB8B443-7286-4659-9055-67FCD6E29BEF}"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11" name="Footer Placeholder 5"/>
          <p:cNvSpPr>
            <a:spLocks noGrp="1"/>
          </p:cNvSpPr>
          <p:nvPr>
            <p:ph type="ftr" sz="quarter" idx="24"/>
          </p:nvPr>
        </p:nvSpPr>
        <p:spPr>
          <a:xfrm>
            <a:off x="29718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436618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56811B06-EB25-467A-A618-2F021ECB356E}"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9" name="Footer Placeholder 5"/>
          <p:cNvSpPr>
            <a:spLocks noGrp="1"/>
          </p:cNvSpPr>
          <p:nvPr>
            <p:ph type="ftr" sz="quarter" idx="21"/>
          </p:nvPr>
        </p:nvSpPr>
        <p:spPr>
          <a:xfrm>
            <a:off x="28956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10466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28408132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a:t>Click icon to add chart</a:t>
            </a:r>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A6527366-1CC2-496D-882D-05BF8D020D97}"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9" name="Footer Placeholder 5"/>
          <p:cNvSpPr>
            <a:spLocks noGrp="1"/>
          </p:cNvSpPr>
          <p:nvPr>
            <p:ph type="ftr" sz="quarter" idx="18"/>
          </p:nvPr>
        </p:nvSpPr>
        <p:spPr>
          <a:xfrm>
            <a:off x="28956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853758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CA5779AC-7B16-4460-8533-6081AD44A69A}"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dirty="0"/>
          </a:p>
        </p:txBody>
      </p:sp>
      <p:sp>
        <p:nvSpPr>
          <p:cNvPr id="7" name="Footer Placeholder 5"/>
          <p:cNvSpPr>
            <a:spLocks noGrp="1"/>
          </p:cNvSpPr>
          <p:nvPr>
            <p:ph type="ftr" sz="quarter" idx="18"/>
          </p:nvPr>
        </p:nvSpPr>
        <p:spPr>
          <a:xfrm>
            <a:off x="2971800" y="6345238"/>
            <a:ext cx="3733800"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14989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551355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223433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2024263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93320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83410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185574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56608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41223286-94FF-4106-9320-1FD46A9F6AC8}" type="slidenum">
              <a:rPr lang="en-US" altLang="en-US" smtClean="0"/>
              <a:pPr/>
              <a:t>‹#›</a:t>
            </a:fld>
            <a:endParaRPr lang="en-US" altLang="en-US"/>
          </a:p>
        </p:txBody>
      </p:sp>
    </p:spTree>
    <p:extLst>
      <p:ext uri="{BB962C8B-B14F-4D97-AF65-F5344CB8AC3E}">
        <p14:creationId xmlns:p14="http://schemas.microsoft.com/office/powerpoint/2010/main" val="1022752131"/>
      </p:ext>
    </p:extLst>
  </p:cSld>
  <p:clrMap bg1="lt1" tx1="dk1" bg2="lt2" tx2="dk2" accent1="accent1" accent2="accent2" accent3="accent3" accent4="accent4" accent5="accent5" accent6="accent6" hlink="hlink" folHlink="folHlink"/>
  <p:sldLayoutIdLst>
    <p:sldLayoutId id="2147484541" r:id="rId1"/>
    <p:sldLayoutId id="2147484542" r:id="rId2"/>
    <p:sldLayoutId id="2147484543" r:id="rId3"/>
    <p:sldLayoutId id="2147484544" r:id="rId4"/>
    <p:sldLayoutId id="2147484545" r:id="rId5"/>
    <p:sldLayoutId id="2147484546" r:id="rId6"/>
    <p:sldLayoutId id="2147484547" r:id="rId7"/>
    <p:sldLayoutId id="2147484548" r:id="rId8"/>
    <p:sldLayoutId id="2147484549" r:id="rId9"/>
    <p:sldLayoutId id="2147484550" r:id="rId10"/>
    <p:sldLayoutId id="2147484551" r:id="rId11"/>
    <p:sldLayoutId id="2147484552" r:id="rId12"/>
    <p:sldLayoutId id="2147484553" r:id="rId13"/>
    <p:sldLayoutId id="2147484554" r:id="rId14"/>
    <p:sldLayoutId id="2147484555" r:id="rId15"/>
    <p:sldLayoutId id="2147484556" r:id="rId16"/>
    <p:sldLayoutId id="2147484557" r:id="rId17"/>
    <p:sldLayoutId id="2147484558" r:id="rId18"/>
    <p:sldLayoutId id="2147484515" r:id="rId19"/>
    <p:sldLayoutId id="2147484517" r:id="rId20"/>
    <p:sldLayoutId id="2147484518" r:id="rId21"/>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skmtglossary.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ihewiki.wustl.edu/wiki/index.php/Main_Pag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hewiki.wustl.edu/wiki/index.php/Main_Pag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hewiki.wustl.edu/wiki/index.php/Main_Page"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Networking and Health Information Exchange</a:t>
            </a:r>
            <a:endParaRPr lang="en-US" altLang="en-US" dirty="0"/>
          </a:p>
        </p:txBody>
      </p:sp>
      <p:sp>
        <p:nvSpPr>
          <p:cNvPr id="12291" name="Text Placeholder 2"/>
          <p:cNvSpPr>
            <a:spLocks noGrp="1"/>
          </p:cNvSpPr>
          <p:nvPr>
            <p:ph type="body" sz="half" idx="2"/>
          </p:nvPr>
        </p:nvSpPr>
        <p:spPr/>
        <p:txBody>
          <a:bodyPr/>
          <a:lstStyle/>
          <a:p>
            <a:r>
              <a:rPr lang="en-US" altLang="en-US"/>
              <a:t>Standards Developing Organizations</a:t>
            </a:r>
            <a:endParaRPr lang="en-US" altLang="en-US" dirty="0"/>
          </a:p>
        </p:txBody>
      </p:sp>
      <p:sp>
        <p:nvSpPr>
          <p:cNvPr id="12292" name="Text Placeholder 3"/>
          <p:cNvSpPr>
            <a:spLocks noGrp="1"/>
          </p:cNvSpPr>
          <p:nvPr>
            <p:ph type="body" sz="quarter" idx="11"/>
          </p:nvPr>
        </p:nvSpPr>
        <p:spPr/>
        <p:txBody>
          <a:bodyPr/>
          <a:lstStyle/>
          <a:p>
            <a:r>
              <a:rPr lang="en-US" altLang="en-US" dirty="0"/>
              <a:t>Lecture b</a:t>
            </a:r>
          </a:p>
        </p:txBody>
      </p:sp>
      <p:sp>
        <p:nvSpPr>
          <p:cNvPr id="12293" name="Text Placeholder 4"/>
          <p:cNvSpPr>
            <a:spLocks noGrp="1"/>
          </p:cNvSpPr>
          <p:nvPr>
            <p:ph type="body" sz="quarter" idx="12"/>
          </p:nvPr>
        </p:nvSpPr>
        <p:spPr/>
        <p:txBody>
          <a:bodyPr/>
          <a:lstStyle/>
          <a:p>
            <a:r>
              <a:rPr lang="en-US" dirty="0"/>
              <a:t>This material (</a:t>
            </a:r>
            <a:r>
              <a:rPr lang="en-US" altLang="en-US" dirty="0"/>
              <a:t>Comp 9 Unit 3</a:t>
            </a:r>
            <a:r>
              <a:rPr lang="en-US" dirty="0"/>
              <a:t>) was developed by Duke University, funded by the Department of Health and Human Services, Office of the National Coordinator for Health Information Technology under Award Number </a:t>
            </a:r>
            <a:r>
              <a:rPr lang="en-US" altLang="en-US" dirty="0"/>
              <a:t>IU24OC000024</a:t>
            </a:r>
            <a:r>
              <a:rPr lang="en-US" dirty="0"/>
              <a:t>. This material was updated by </a:t>
            </a:r>
            <a:r>
              <a:rPr lang="en-US" dirty="0" err="1"/>
              <a:t>Normandale</a:t>
            </a:r>
            <a:r>
              <a:rPr lang="en-US" dirty="0"/>
              <a:t>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http://creativecommons.org/licenses/by-nc-sa/4.0/</a:t>
            </a:r>
            <a:endParaRPr lang="en-US" dirty="0"/>
          </a:p>
        </p:txBody>
      </p:sp>
    </p:spTree>
    <p:extLst>
      <p:ext uri="{BB962C8B-B14F-4D97-AF65-F5344CB8AC3E}">
        <p14:creationId xmlns:p14="http://schemas.microsoft.com/office/powerpoint/2010/main" val="2323217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ASTM E31 </a:t>
            </a:r>
            <a:br>
              <a:rPr lang="en-US" altLang="en-US" sz="3800"/>
            </a:br>
            <a:r>
              <a:rPr lang="en-US" altLang="en-US" sz="3800"/>
              <a:t>Healthcare Informatics</a:t>
            </a:r>
          </a:p>
        </p:txBody>
      </p:sp>
      <p:sp>
        <p:nvSpPr>
          <p:cNvPr id="2253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Develops standards related to: </a:t>
            </a:r>
          </a:p>
          <a:p>
            <a:pPr lvl="1"/>
            <a:r>
              <a:rPr lang="en-US" altLang="en-US" dirty="0"/>
              <a:t>Architecture</a:t>
            </a:r>
          </a:p>
          <a:p>
            <a:pPr lvl="1"/>
            <a:r>
              <a:rPr lang="en-US" altLang="en-US" dirty="0"/>
              <a:t>Content</a:t>
            </a:r>
          </a:p>
          <a:p>
            <a:pPr lvl="1"/>
            <a:r>
              <a:rPr lang="en-US" altLang="en-US" dirty="0"/>
              <a:t>Storage</a:t>
            </a:r>
          </a:p>
          <a:p>
            <a:pPr lvl="1"/>
            <a:r>
              <a:rPr lang="en-US" altLang="en-US" dirty="0"/>
              <a:t>Security</a:t>
            </a:r>
          </a:p>
          <a:p>
            <a:pPr lvl="1"/>
            <a:r>
              <a:rPr lang="en-US" altLang="en-US" dirty="0"/>
              <a:t>Confidentiality</a:t>
            </a:r>
          </a:p>
          <a:p>
            <a:pPr lvl="1"/>
            <a:r>
              <a:rPr lang="en-US" altLang="en-US" dirty="0"/>
              <a:t>Functionality</a:t>
            </a:r>
          </a:p>
          <a:p>
            <a:pPr lvl="1"/>
            <a:r>
              <a:rPr lang="en-US" altLang="en-US" dirty="0"/>
              <a:t>Communication of information used within      healthcare </a:t>
            </a:r>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27BA09-3376-473D-A124-3968E62ABC7B}"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ASTM E31 Key Standards</a:t>
            </a:r>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Continuity of Care Record (CCR) is a core dataset sent to the next provider whenever a patient is referred, transferred, or uses a different clinic, hospital or other provider</a:t>
            </a:r>
          </a:p>
          <a:p>
            <a:r>
              <a:rPr lang="en-US" altLang="en-US"/>
              <a:t>Standards for medical transcription</a:t>
            </a:r>
          </a:p>
          <a:p>
            <a:r>
              <a:rPr lang="en-US" altLang="en-US"/>
              <a:t>Content and structure of the EHR</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E40568-11A9-4E22-8CC4-641EC49AA1E6}"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dirty="0"/>
              <a:t>ASTM E31 Key </a:t>
            </a:r>
            <a:r>
              <a:rPr lang="en-US" altLang="en-US" sz="3800" dirty="0" smtClean="0"/>
              <a:t>Standards -2 </a:t>
            </a:r>
            <a:endParaRPr lang="en-US" altLang="en-US" sz="3800" dirty="0"/>
          </a:p>
        </p:txBody>
      </p:sp>
      <p:sp>
        <p:nvSpPr>
          <p:cNvPr id="2457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Confidentiality, privacy and security; authentication and authorization</a:t>
            </a:r>
          </a:p>
          <a:p>
            <a:r>
              <a:rPr lang="en-US" altLang="en-US" dirty="0"/>
              <a:t>Guideline Elements Model (GEM)</a:t>
            </a:r>
          </a:p>
          <a:p>
            <a:r>
              <a:rPr lang="en-US" altLang="en-US" dirty="0"/>
              <a:t>Quality Indicators</a:t>
            </a:r>
          </a:p>
          <a:p>
            <a:r>
              <a:rPr lang="en-US" altLang="en-US" dirty="0"/>
              <a:t>Voluntary Universal Healthcare Identification System</a:t>
            </a:r>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698A67-6DB4-4DC5-8717-C13EEB4F636C}"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ASC X12N</a:t>
            </a: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Chartered by ANSI in 1979 to develop electronic data interchange (EDI) standards.  </a:t>
            </a:r>
          </a:p>
          <a:p>
            <a:r>
              <a:rPr lang="en-US" altLang="en-US"/>
              <a:t>Responsible for insurance/ claims/ reimbursement standards.</a:t>
            </a:r>
          </a:p>
          <a:p>
            <a:r>
              <a:rPr lang="en-US" altLang="en-US"/>
              <a:t>HIPAA requires the use of a number of X12N standards.</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B1B258-B7D9-4EC8-9AE6-D265C57D194A}"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X12N Key Standards</a:t>
            </a:r>
          </a:p>
        </p:txBody>
      </p:sp>
      <p:sp>
        <p:nvSpPr>
          <p:cNvPr id="2662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a:t>835 – Health Care Claim Payment/Advice</a:t>
            </a:r>
          </a:p>
          <a:p>
            <a:r>
              <a:rPr lang="en-US" altLang="en-US" sz="2800"/>
              <a:t>837 – Health Care Claim</a:t>
            </a:r>
          </a:p>
          <a:p>
            <a:r>
              <a:rPr lang="en-US" altLang="en-US" sz="2800"/>
              <a:t>274 – Health Care Provider Information</a:t>
            </a:r>
          </a:p>
          <a:p>
            <a:r>
              <a:rPr lang="en-US" altLang="en-US" sz="2800"/>
              <a:t>275 – Additional Payer Health Care Information</a:t>
            </a:r>
          </a:p>
          <a:p>
            <a:r>
              <a:rPr lang="en-US" altLang="en-US" sz="2800"/>
              <a:t>277 – Health Care Claim Acknowledgement</a:t>
            </a:r>
          </a:p>
          <a:p>
            <a:r>
              <a:rPr lang="en-US" altLang="en-US" sz="2800"/>
              <a:t>276 – Health Care Claim Status Report</a:t>
            </a:r>
          </a:p>
          <a:p>
            <a:r>
              <a:rPr lang="en-US" altLang="en-US" sz="2800"/>
              <a:t>Claims attachment standards – co-developed with HL7</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70A36D-F5CA-46EC-B8F2-03A0FA2D8461}"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dirty="0"/>
              <a:t>National Council for Prescription Drug Programs (NCPDP)</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Create and promote data interchange standards for the pharmacy services industry.</a:t>
            </a:r>
          </a:p>
          <a:p>
            <a:r>
              <a:rPr lang="en-US" altLang="en-US"/>
              <a:t>NCPDP standards have been named in HIPAA legislation in Medicare Prescription Drug, Improvement, and Modernization Act (Medicare, Part D).</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605B5A2-5EEE-4BF0-AF2E-BEAEAAFA2754}"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NCPDP Key Standards</a:t>
            </a:r>
          </a:p>
        </p:txBody>
      </p:sp>
      <p:sp>
        <p:nvSpPr>
          <p:cNvPr id="2867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Script (v10.10) – allows communication between physician and pharmacist</a:t>
            </a:r>
          </a:p>
          <a:p>
            <a:r>
              <a:rPr lang="en-US" altLang="en-US"/>
              <a:t>Telecommunication (vD.3) – addresses data format and content, transmission protocol</a:t>
            </a:r>
          </a:p>
          <a:p>
            <a:r>
              <a:rPr lang="en-US" altLang="en-US"/>
              <a:t>Data dictionary – names and definitions of data elements used in all NCPDP standards</a:t>
            </a:r>
          </a:p>
          <a:p>
            <a:endParaRPr lang="en-US" altLang="en-US" sz="240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843FFD-78E6-44A1-8A45-2DDB937D9394}"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dirty="0"/>
              <a:t>NCPDP Key </a:t>
            </a:r>
            <a:r>
              <a:rPr lang="en-US" altLang="en-US" sz="3800" dirty="0" smtClean="0"/>
              <a:t>Standards -2 </a:t>
            </a:r>
            <a:endParaRPr lang="en-US" altLang="en-US" sz="3800" dirty="0"/>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Batch Standard Implementation Guide (IG) (v1.2)</a:t>
            </a:r>
          </a:p>
          <a:p>
            <a:r>
              <a:rPr lang="en-US" altLang="en-US" dirty="0"/>
              <a:t>Billing Unit Standard IG (v3.0)</a:t>
            </a:r>
          </a:p>
          <a:p>
            <a:r>
              <a:rPr lang="en-US" altLang="en-US" dirty="0"/>
              <a:t>Formulary and Benefit IG (v2.1)</a:t>
            </a:r>
          </a:p>
          <a:p>
            <a:r>
              <a:rPr lang="en-US" altLang="en-US" dirty="0"/>
              <a:t>Prescription File Transfer IG (v2.0)</a:t>
            </a:r>
          </a:p>
          <a:p>
            <a:r>
              <a:rPr lang="en-US" altLang="en-US" dirty="0"/>
              <a:t>Universal Claim Form (v1.1)</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6F3CB1-5964-4370-97BB-1C9920273608}"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SDO Charter Organizations</a:t>
            </a:r>
            <a:br>
              <a:rPr lang="en-US" altLang="en-US" sz="3800"/>
            </a:br>
            <a:r>
              <a:rPr lang="en-US" altLang="en-US" sz="3800"/>
              <a:t>Objectives</a:t>
            </a:r>
          </a:p>
        </p:txBody>
      </p:sp>
      <p:sp>
        <p:nvSpPr>
          <p:cNvPr id="3072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Create common information model</a:t>
            </a:r>
          </a:p>
          <a:p>
            <a:r>
              <a:rPr lang="en-US" altLang="en-US" sz="2400"/>
              <a:t>Define common method for expressing stakeholder commitments</a:t>
            </a:r>
          </a:p>
          <a:p>
            <a:r>
              <a:rPr lang="en-US" altLang="en-US" sz="2400"/>
              <a:t>Leveraging current terminology and data types work</a:t>
            </a:r>
          </a:p>
          <a:p>
            <a:r>
              <a:rPr lang="en-US" altLang="en-US" sz="2400"/>
              <a:t>Use common approach to achieve interoperability across healthcare community</a:t>
            </a:r>
          </a:p>
          <a:p>
            <a:r>
              <a:rPr lang="en-US" altLang="en-US" sz="2400"/>
              <a:t>Recognizing roles and responsibilities of stakeholders and creating an effective outreach to subject matter experts</a:t>
            </a:r>
          </a:p>
          <a:p>
            <a:endParaRPr lang="en-US" altLang="en-US" sz="240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A5685A-452A-4250-B1ED-833E756B1FED}"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a:t>Standards Categories, Examples,  and SDOs (1/2)</a:t>
            </a:r>
          </a:p>
        </p:txBody>
      </p:sp>
      <p:graphicFrame>
        <p:nvGraphicFramePr>
          <p:cNvPr id="11" name="Table 10" descr="Table showing categories of standards, examples, and names some of the SDOs creating those standards.  Created by Ed Hammond"/>
          <p:cNvGraphicFramePr>
            <a:graphicFrameLocks noGrp="1"/>
          </p:cNvGraphicFramePr>
          <p:nvPr>
            <p:extLst>
              <p:ext uri="{D42A27DB-BD31-4B8C-83A1-F6EECF244321}">
                <p14:modId xmlns:p14="http://schemas.microsoft.com/office/powerpoint/2010/main" val="2621250169"/>
              </p:ext>
            </p:extLst>
          </p:nvPr>
        </p:nvGraphicFramePr>
        <p:xfrm>
          <a:off x="457200" y="1600200"/>
          <a:ext cx="8229600" cy="4040188"/>
        </p:xfrm>
        <a:graphic>
          <a:graphicData uri="http://schemas.openxmlformats.org/drawingml/2006/table">
            <a:tbl>
              <a:tblPr firstRow="1" bandRow="1" bandCol="1">
                <a:tableStyleId>{073A0DAA-6AF3-43AB-8588-CEC1D06C72B9}</a:tableStyleId>
              </a:tblPr>
              <a:tblGrid>
                <a:gridCol w="2514600">
                  <a:extLst>
                    <a:ext uri="{9D8B030D-6E8A-4147-A177-3AD203B41FA5}">
                      <a16:colId xmlns="" xmlns:a16="http://schemas.microsoft.com/office/drawing/2014/main" val="20000"/>
                    </a:ext>
                  </a:extLst>
                </a:gridCol>
                <a:gridCol w="3276600">
                  <a:extLst>
                    <a:ext uri="{9D8B030D-6E8A-4147-A177-3AD203B41FA5}">
                      <a16:colId xmlns="" xmlns:a16="http://schemas.microsoft.com/office/drawing/2014/main" val="20001"/>
                    </a:ext>
                  </a:extLst>
                </a:gridCol>
                <a:gridCol w="2438400">
                  <a:extLst>
                    <a:ext uri="{9D8B030D-6E8A-4147-A177-3AD203B41FA5}">
                      <a16:colId xmlns="" xmlns:a16="http://schemas.microsoft.com/office/drawing/2014/main" val="20002"/>
                    </a:ext>
                  </a:extLst>
                </a:gridCol>
              </a:tblGrid>
              <a:tr h="365805">
                <a:tc>
                  <a:txBody>
                    <a:bodyPr/>
                    <a:lstStyle/>
                    <a:p>
                      <a:pPr algn="ctr"/>
                      <a:r>
                        <a:rPr lang="en-US" sz="1800" dirty="0"/>
                        <a:t>Category</a:t>
                      </a:r>
                    </a:p>
                  </a:txBody>
                  <a:tcPr marT="45724" marB="45724"/>
                </a:tc>
                <a:tc>
                  <a:txBody>
                    <a:bodyPr/>
                    <a:lstStyle/>
                    <a:p>
                      <a:pPr algn="ctr"/>
                      <a:r>
                        <a:rPr lang="en-US" sz="1800" dirty="0"/>
                        <a:t>Examples</a:t>
                      </a:r>
                    </a:p>
                  </a:txBody>
                  <a:tcPr marT="45724" marB="45724"/>
                </a:tc>
                <a:tc>
                  <a:txBody>
                    <a:bodyPr/>
                    <a:lstStyle/>
                    <a:p>
                      <a:pPr algn="ctr"/>
                      <a:r>
                        <a:rPr lang="en-US" sz="1800" dirty="0"/>
                        <a:t>SDOs</a:t>
                      </a:r>
                    </a:p>
                  </a:txBody>
                  <a:tcPr marT="45724" marB="45724"/>
                </a:tc>
                <a:extLst>
                  <a:ext uri="{0D108BD9-81ED-4DB2-BD59-A6C34878D82A}">
                    <a16:rowId xmlns="" xmlns:a16="http://schemas.microsoft.com/office/drawing/2014/main" val="10000"/>
                  </a:ext>
                </a:extLst>
              </a:tr>
              <a:tr h="717439">
                <a:tc>
                  <a:txBody>
                    <a:bodyPr/>
                    <a:lstStyle/>
                    <a:p>
                      <a:r>
                        <a:rPr lang="en-US" sz="1600" dirty="0">
                          <a:latin typeface="+mn-lt"/>
                        </a:rPr>
                        <a:t>Generic, broad use</a:t>
                      </a: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XML, TCP/IP, Web services, OCL, OWL, CCOW, GIS</a:t>
                      </a:r>
                      <a:endParaRPr kumimoji="1" lang="en-US" sz="1600" b="0" i="0" u="none" strike="noStrike" cap="none" normalizeH="0" baseline="0" dirty="0">
                        <a:ln>
                          <a:noFill/>
                        </a:ln>
                        <a:solidFill>
                          <a:schemeClr val="tx1"/>
                        </a:solidFill>
                        <a:effectLst/>
                        <a:latin typeface="+mn-lt"/>
                      </a:endParaRP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W3C, IETF, OMG, HL7. </a:t>
                      </a:r>
                      <a:endParaRPr kumimoji="1" lang="en-US" sz="1600" b="0" i="0" u="none" strike="noStrike" cap="none" normalizeH="0" baseline="0" dirty="0">
                        <a:ln>
                          <a:noFill/>
                        </a:ln>
                        <a:solidFill>
                          <a:schemeClr val="tx1"/>
                        </a:solidFill>
                        <a:effectLst/>
                        <a:latin typeface="+mn-lt"/>
                      </a:endParaRPr>
                    </a:p>
                    <a:p>
                      <a:endParaRPr lang="en-US" sz="1600" dirty="0">
                        <a:latin typeface="+mn-lt"/>
                      </a:endParaRPr>
                    </a:p>
                  </a:txBody>
                  <a:tcPr marT="45724" marB="45724"/>
                </a:tc>
                <a:extLst>
                  <a:ext uri="{0D108BD9-81ED-4DB2-BD59-A6C34878D82A}">
                    <a16:rowId xmlns="" xmlns:a16="http://schemas.microsoft.com/office/drawing/2014/main" val="10001"/>
                  </a:ext>
                </a:extLst>
              </a:tr>
              <a:tr h="1066939">
                <a:tc>
                  <a:txBody>
                    <a:bodyPr/>
                    <a:lstStyle/>
                    <a:p>
                      <a:r>
                        <a:rPr lang="en-US" sz="1600" dirty="0">
                          <a:latin typeface="+mn-lt"/>
                        </a:rPr>
                        <a:t>Data definition</a:t>
                      </a: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RIM, data elements, data types, terminology, templates, archetypes,  clinical statements</a:t>
                      </a:r>
                      <a:endParaRPr kumimoji="1" lang="en-US" sz="1600" b="0" i="0" u="none" strike="noStrike" cap="none" normalizeH="0" baseline="0" dirty="0">
                        <a:ln>
                          <a:noFill/>
                        </a:ln>
                        <a:solidFill>
                          <a:schemeClr val="tx1"/>
                        </a:solidFill>
                        <a:effectLst/>
                        <a:latin typeface="+mn-lt"/>
                      </a:endParaRP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HL7, CEN, ISO, NCPDP, X12N, IEEE, SNOMED, LOINC, RxNorm, SPL, openEHR</a:t>
                      </a:r>
                      <a:endParaRPr kumimoji="1" lang="en-US" sz="1600" b="0" i="0" u="none" strike="noStrike" cap="none" normalizeH="0" baseline="0" dirty="0">
                        <a:ln>
                          <a:noFill/>
                        </a:ln>
                        <a:solidFill>
                          <a:schemeClr val="tx1"/>
                        </a:solidFill>
                        <a:effectLst/>
                        <a:latin typeface="+mn-lt"/>
                      </a:endParaRPr>
                    </a:p>
                  </a:txBody>
                  <a:tcPr marT="45724" marB="45724"/>
                </a:tc>
                <a:extLst>
                  <a:ext uri="{0D108BD9-81ED-4DB2-BD59-A6C34878D82A}">
                    <a16:rowId xmlns="" xmlns:a16="http://schemas.microsoft.com/office/drawing/2014/main" val="10002"/>
                  </a:ext>
                </a:extLst>
              </a:tr>
              <a:tr h="823066">
                <a:tc>
                  <a:txBody>
                    <a:bodyPr/>
                    <a:lstStyle/>
                    <a:p>
                      <a:r>
                        <a:rPr lang="en-US" sz="1600" dirty="0">
                          <a:latin typeface="+mn-lt"/>
                        </a:rPr>
                        <a:t>Data exchange</a:t>
                      </a: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Structured and free form documents, images, CDA, CCR</a:t>
                      </a:r>
                      <a:endParaRPr kumimoji="1" lang="en-US" sz="1600" b="0" i="0" u="none" strike="noStrike" cap="none" normalizeH="0" baseline="0" dirty="0">
                        <a:ln>
                          <a:noFill/>
                        </a:ln>
                        <a:solidFill>
                          <a:schemeClr val="tx1"/>
                        </a:solidFill>
                        <a:effectLst/>
                        <a:latin typeface="+mn-lt"/>
                      </a:endParaRP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nl-NL" sz="1600" b="0" i="0" u="none" strike="noStrike" cap="none" normalizeH="0" baseline="0" dirty="0">
                          <a:ln>
                            <a:noFill/>
                          </a:ln>
                          <a:solidFill>
                            <a:schemeClr val="tx1"/>
                          </a:solidFill>
                          <a:effectLst/>
                          <a:latin typeface="+mn-lt"/>
                          <a:cs typeface="Times New Roman" pitchFamily="18" charset="0"/>
                        </a:rPr>
                        <a:t>HL7, DICOM, ASTM, NCPDP, IEEE, X12N. ISO</a:t>
                      </a:r>
                      <a:endParaRPr kumimoji="1" lang="nl-NL" sz="1600" b="0" i="0" u="none" strike="noStrike" cap="none" normalizeH="0" baseline="0" dirty="0">
                        <a:ln>
                          <a:noFill/>
                        </a:ln>
                        <a:solidFill>
                          <a:schemeClr val="tx1"/>
                        </a:solidFill>
                        <a:effectLst/>
                        <a:latin typeface="+mn-lt"/>
                      </a:endParaRPr>
                    </a:p>
                  </a:txBody>
                  <a:tcPr marT="45724" marB="45724"/>
                </a:tc>
                <a:extLst>
                  <a:ext uri="{0D108BD9-81ED-4DB2-BD59-A6C34878D82A}">
                    <a16:rowId xmlns="" xmlns:a16="http://schemas.microsoft.com/office/drawing/2014/main" val="10003"/>
                  </a:ext>
                </a:extLst>
              </a:tr>
              <a:tr h="1066939">
                <a:tc>
                  <a:txBody>
                    <a:bodyPr/>
                    <a:lstStyle/>
                    <a:p>
                      <a:r>
                        <a:rPr lang="en-US" sz="1600" dirty="0">
                          <a:latin typeface="+mn-lt"/>
                        </a:rPr>
                        <a:t>Knowledge representation</a:t>
                      </a: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Guidelines and protocols, Arden Syntax, GLIF, GEM, PRODIGY, PROTIGE, vMR, GELLO, disease management</a:t>
                      </a:r>
                      <a:endParaRPr kumimoji="1" lang="en-US" sz="1600" b="0" i="0" u="none" strike="noStrike" cap="none" normalizeH="0" baseline="0" dirty="0">
                        <a:ln>
                          <a:noFill/>
                        </a:ln>
                        <a:solidFill>
                          <a:schemeClr val="tx1"/>
                        </a:solidFill>
                        <a:effectLst/>
                        <a:latin typeface="+mn-lt"/>
                      </a:endParaRPr>
                    </a:p>
                  </a:txBody>
                  <a:tcPr marT="45724" marB="457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nl-NL" sz="1600" b="0" i="0" u="none" strike="noStrike" cap="none" normalizeH="0" baseline="0" dirty="0">
                          <a:ln>
                            <a:noFill/>
                          </a:ln>
                          <a:solidFill>
                            <a:schemeClr val="tx1"/>
                          </a:solidFill>
                          <a:effectLst/>
                          <a:latin typeface="+mn-lt"/>
                          <a:cs typeface="Times New Roman" pitchFamily="18" charset="0"/>
                        </a:rPr>
                        <a:t>HL7, ASTM, CEN, openEHR, ISO</a:t>
                      </a:r>
                      <a:endParaRPr kumimoji="1" lang="nl-NL" sz="1600" b="0" i="0" u="none" strike="noStrike" cap="none" normalizeH="0" baseline="0" dirty="0">
                        <a:ln>
                          <a:noFill/>
                        </a:ln>
                        <a:solidFill>
                          <a:schemeClr val="tx1"/>
                        </a:solidFill>
                        <a:effectLst/>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mn-lt"/>
                      </a:endParaRPr>
                    </a:p>
                    <a:p>
                      <a:endParaRPr lang="en-US" sz="1600" dirty="0">
                        <a:latin typeface="+mn-lt"/>
                      </a:endParaRPr>
                    </a:p>
                  </a:txBody>
                  <a:tcPr marT="45724" marB="45724"/>
                </a:tc>
                <a:extLst>
                  <a:ext uri="{0D108BD9-81ED-4DB2-BD59-A6C34878D82A}">
                    <a16:rowId xmlns="" xmlns:a16="http://schemas.microsoft.com/office/drawing/2014/main" val="10004"/>
                  </a:ext>
                </a:extLst>
              </a:tr>
            </a:tbl>
          </a:graphicData>
        </a:graphic>
      </p:graphicFrame>
      <p:sp>
        <p:nvSpPr>
          <p:cNvPr id="31747" name="Text Placeholder 3"/>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1600" dirty="0"/>
              <a:t>3.1 Table  Standards Categories, Examples, and SDOs 1/2</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B3C9F3-3A19-4C56-AAC2-72438821CE2C}"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sz="2800" dirty="0"/>
              <a:t>Standards Developing Organizations</a:t>
            </a:r>
            <a:br>
              <a:rPr lang="en-US" altLang="en-US" sz="2800" dirty="0"/>
            </a:br>
            <a:r>
              <a:rPr lang="en-US" altLang="en-US" sz="2800" dirty="0"/>
              <a:t>Learning Objectives</a:t>
            </a:r>
          </a:p>
        </p:txBody>
      </p:sp>
      <p:sp>
        <p:nvSpPr>
          <p:cNvPr id="13316" name="Text Placeholder 3"/>
          <p:cNvSpPr>
            <a:spLocks noGrp="1"/>
          </p:cNvSpPr>
          <p:nvPr>
            <p:ph sz="quarter" idx="14"/>
          </p:nvPr>
        </p:nvSpPr>
        <p:spPr bwMode="auto">
          <a:prstGeom prst="rect">
            <a:avLst/>
          </a:prstGeom>
          <a:extLst/>
        </p:spPr>
        <p:txBody>
          <a:bodyPr/>
          <a:lstStyle/>
          <a:p>
            <a:pPr marL="514350" indent="-514350">
              <a:buFont typeface="+mj-lt"/>
              <a:buAutoNum type="arabicPeriod"/>
              <a:defRPr/>
            </a:pPr>
            <a:r>
              <a:rPr lang="en-US" sz="2800" dirty="0">
                <a:cs typeface="Arial" pitchFamily="34" charset="0"/>
              </a:rPr>
              <a:t>Learn about Standards Developing Organizations and the standards they create </a:t>
            </a:r>
          </a:p>
          <a:p>
            <a:pPr marL="514350" indent="-514350">
              <a:buFont typeface="+mj-lt"/>
              <a:buAutoNum type="arabicPeriod"/>
              <a:defRPr/>
            </a:pPr>
            <a:r>
              <a:rPr lang="en-US" sz="2800" dirty="0">
                <a:cs typeface="Arial" pitchFamily="34" charset="0"/>
              </a:rPr>
              <a:t>Demonstrate how to find, obtain, and use standards that are needed to facilitate networking and health information exchange</a:t>
            </a:r>
            <a:endParaRPr lang="en-US" sz="2800" b="1" dirty="0"/>
          </a:p>
          <a:p>
            <a:pPr marL="0" indent="0" eaLnBrk="1" hangingPunct="1">
              <a:buFont typeface="Arial" panose="020B0604020202020204" pitchFamily="34" charset="0"/>
              <a:buNone/>
              <a:defRPr/>
            </a:pPr>
            <a:endParaRPr lang="en-US" sz="28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B91706-A696-43CE-8A3B-201013AFB2B6}"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fontScale="90000"/>
          </a:bodyPr>
          <a:lstStyle/>
          <a:p>
            <a:r>
              <a:rPr lang="en-US" altLang="en-US"/>
              <a:t>Standards Categories, Examples, and SDOs (2/2)</a:t>
            </a:r>
          </a:p>
        </p:txBody>
      </p:sp>
      <p:graphicFrame>
        <p:nvGraphicFramePr>
          <p:cNvPr id="10" name="Table Placeholder 9" descr="Table showing categories of standards, examples, and names some of the SDOs creating those standards.  Created by Ed Hammond."/>
          <p:cNvGraphicFramePr>
            <a:graphicFrameLocks noGrp="1"/>
          </p:cNvGraphicFramePr>
          <p:nvPr>
            <p:ph type="tbl" sz="quarter" idx="14"/>
          </p:nvPr>
        </p:nvGraphicFramePr>
        <p:xfrm>
          <a:off x="457200" y="1600200"/>
          <a:ext cx="8229600" cy="4618038"/>
        </p:xfrm>
        <a:graphic>
          <a:graphicData uri="http://schemas.openxmlformats.org/drawingml/2006/table">
            <a:tbl>
              <a:tblPr firstRow="1" bandRow="1">
                <a:tableStyleId>{073A0DAA-6AF3-43AB-8588-CEC1D06C72B9}</a:tableStyleId>
              </a:tblPr>
              <a:tblGrid>
                <a:gridCol w="2852928">
                  <a:extLst>
                    <a:ext uri="{9D8B030D-6E8A-4147-A177-3AD203B41FA5}">
                      <a16:colId xmlns="" xmlns:a16="http://schemas.microsoft.com/office/drawing/2014/main" val="20000"/>
                    </a:ext>
                  </a:extLst>
                </a:gridCol>
                <a:gridCol w="3319272">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tblGrid>
              <a:tr h="6858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mn-lt"/>
                          <a:ea typeface="+mn-ea"/>
                          <a:cs typeface="+mn-cs"/>
                        </a:rPr>
                        <a:t>Category</a:t>
                      </a:r>
                    </a:p>
                    <a:p>
                      <a:endParaRPr lang="en-US" sz="1800" dirty="0"/>
                    </a:p>
                  </a:txBody>
                  <a:tcPr marL="98755" marR="98755" marT="45729" marB="4572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mn-lt"/>
                          <a:ea typeface="+mn-ea"/>
                          <a:cs typeface="+mn-cs"/>
                        </a:rPr>
                        <a:t>Examples</a:t>
                      </a:r>
                    </a:p>
                    <a:p>
                      <a:endParaRPr lang="en-US" sz="1800" dirty="0"/>
                    </a:p>
                  </a:txBody>
                  <a:tcPr marL="98755" marR="98755" marT="45729" marB="4572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mn-lt"/>
                          <a:ea typeface="+mn-ea"/>
                          <a:cs typeface="+mn-cs"/>
                        </a:rPr>
                        <a:t>SDOs</a:t>
                      </a:r>
                    </a:p>
                    <a:p>
                      <a:endParaRPr lang="en-US" sz="1800" dirty="0"/>
                    </a:p>
                  </a:txBody>
                  <a:tcPr marL="98755" marR="98755" marT="45729" marB="45729"/>
                </a:tc>
                <a:extLst>
                  <a:ext uri="{0D108BD9-81ED-4DB2-BD59-A6C34878D82A}">
                    <a16:rowId xmlns="" xmlns:a16="http://schemas.microsoft.com/office/drawing/2014/main" val="10000"/>
                  </a:ext>
                </a:extLst>
              </a:tr>
              <a:tr h="13107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mn-lt"/>
                        </a:rPr>
                        <a:t>Electronic Health Record</a:t>
                      </a:r>
                    </a:p>
                    <a:p>
                      <a:endParaRPr lang="en-US" sz="1600" dirty="0">
                        <a:latin typeface="+mn-lt"/>
                      </a:endParaRPr>
                    </a:p>
                  </a:txBody>
                  <a:tcPr marL="98755" marR="98755" marT="45729" marB="4572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Functional requirements, content data sets, minimum data sets, EHR models, architecture</a:t>
                      </a:r>
                      <a:endParaRPr kumimoji="1" lang="en-US" sz="1600" b="0" i="0" u="none" strike="noStrike" cap="none" normalizeH="0" baseline="0" dirty="0">
                        <a:ln>
                          <a:noFill/>
                        </a:ln>
                        <a:solidFill>
                          <a:schemeClr val="tx1"/>
                        </a:solidFill>
                        <a:effectLst/>
                        <a:latin typeface="+mn-lt"/>
                      </a:endParaRPr>
                    </a:p>
                    <a:p>
                      <a:endParaRPr lang="en-US" sz="1600" dirty="0">
                        <a:latin typeface="+mn-lt"/>
                      </a:endParaRPr>
                    </a:p>
                  </a:txBody>
                  <a:tcPr marL="98755" marR="98755" marT="45729" marB="4572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HL7, ASTM, CEN, openEHR, ISO</a:t>
                      </a:r>
                      <a:endParaRPr kumimoji="1" lang="en-US" sz="1600" b="0" i="0" u="none" strike="noStrike" cap="none" normalizeH="0" baseline="0" dirty="0">
                        <a:ln>
                          <a:noFill/>
                        </a:ln>
                        <a:solidFill>
                          <a:schemeClr val="tx1"/>
                        </a:solidFill>
                        <a:effectLst/>
                        <a:latin typeface="+mn-lt"/>
                      </a:endParaRPr>
                    </a:p>
                    <a:p>
                      <a:endParaRPr lang="en-US" sz="1600" dirty="0">
                        <a:latin typeface="+mn-lt"/>
                      </a:endParaRPr>
                    </a:p>
                    <a:p>
                      <a:endParaRPr lang="en-US" sz="1600" dirty="0">
                        <a:latin typeface="+mn-lt"/>
                      </a:endParaRPr>
                    </a:p>
                  </a:txBody>
                  <a:tcPr marL="98755" marR="98755" marT="45729" marB="45729"/>
                </a:tc>
                <a:extLst>
                  <a:ext uri="{0D108BD9-81ED-4DB2-BD59-A6C34878D82A}">
                    <a16:rowId xmlns="" xmlns:a16="http://schemas.microsoft.com/office/drawing/2014/main" val="10001"/>
                  </a:ext>
                </a:extLst>
              </a:tr>
              <a:tr h="1066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mn-lt"/>
                        </a:rPr>
                        <a:t>Security and Privacy</a:t>
                      </a:r>
                    </a:p>
                    <a:p>
                      <a:endParaRPr lang="en-US" sz="1600" dirty="0">
                        <a:latin typeface="+mn-lt"/>
                      </a:endParaRPr>
                    </a:p>
                  </a:txBody>
                  <a:tcPr marL="98755" marR="98755" marT="45729" marB="4572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Encoding, encryption, authentication, authorization, integrity, digital signature</a:t>
                      </a:r>
                      <a:endParaRPr kumimoji="1" lang="en-US" sz="1600" b="0" i="0" u="none" strike="noStrike" cap="none" normalizeH="0" baseline="0" dirty="0">
                        <a:ln>
                          <a:noFill/>
                        </a:ln>
                        <a:solidFill>
                          <a:schemeClr val="tx1"/>
                        </a:solidFill>
                        <a:effectLst/>
                        <a:latin typeface="+mn-lt"/>
                      </a:endParaRPr>
                    </a:p>
                    <a:p>
                      <a:endParaRPr lang="en-US" sz="1600" dirty="0">
                        <a:latin typeface="+mn-lt"/>
                      </a:endParaRPr>
                    </a:p>
                  </a:txBody>
                  <a:tcPr marL="98755" marR="98755" marT="45729" marB="4572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IETF, OMG, ASTM, HL7, ISO</a:t>
                      </a:r>
                      <a:endParaRPr kumimoji="1" lang="en-US" sz="1600" b="0" i="0" u="none" strike="noStrike" cap="none" normalizeH="0" baseline="0" dirty="0">
                        <a:ln>
                          <a:noFill/>
                        </a:ln>
                        <a:solidFill>
                          <a:schemeClr val="tx1"/>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600" b="0" i="0" u="none" strike="noStrike" cap="none" normalizeH="0" baseline="0" dirty="0">
                        <a:ln>
                          <a:noFill/>
                        </a:ln>
                        <a:solidFill>
                          <a:schemeClr val="tx1"/>
                        </a:solidFill>
                        <a:effectLst/>
                        <a:latin typeface="+mn-lt"/>
                      </a:endParaRPr>
                    </a:p>
                    <a:p>
                      <a:endParaRPr lang="en-US" sz="1600" dirty="0">
                        <a:latin typeface="+mn-lt"/>
                      </a:endParaRPr>
                    </a:p>
                  </a:txBody>
                  <a:tcPr marL="98755" marR="98755" marT="45729" marB="45729"/>
                </a:tc>
                <a:extLst>
                  <a:ext uri="{0D108BD9-81ED-4DB2-BD59-A6C34878D82A}">
                    <a16:rowId xmlns="" xmlns:a16="http://schemas.microsoft.com/office/drawing/2014/main" val="10002"/>
                  </a:ext>
                </a:extLst>
              </a:tr>
              <a:tr h="15545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mn-lt"/>
                        </a:rPr>
                        <a:t>Application</a:t>
                      </a:r>
                    </a:p>
                    <a:p>
                      <a:endParaRPr lang="en-US" sz="1600" dirty="0">
                        <a:latin typeface="+mn-lt"/>
                      </a:endParaRPr>
                    </a:p>
                  </a:txBody>
                  <a:tcPr marL="98755" marR="98755" marT="45729" marB="4572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Identifiers, resource registries, tool sets, conformance requirements, certification,  SOA, simulation,  implementation manuals</a:t>
                      </a:r>
                      <a:endParaRPr kumimoji="1" lang="en-US" sz="1600" b="0" i="0" u="none" strike="noStrike" cap="none" normalizeH="0" baseline="0" dirty="0">
                        <a:ln>
                          <a:noFill/>
                        </a:ln>
                        <a:solidFill>
                          <a:schemeClr val="tx1"/>
                        </a:solidFill>
                        <a:effectLst/>
                        <a:latin typeface="+mn-lt"/>
                      </a:endParaRPr>
                    </a:p>
                    <a:p>
                      <a:endParaRPr lang="en-US" sz="1600" dirty="0">
                        <a:latin typeface="+mn-lt"/>
                      </a:endParaRPr>
                    </a:p>
                  </a:txBody>
                  <a:tcPr marL="98755" marR="98755" marT="45729" marB="4572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600" b="0" i="0" u="none" strike="noStrike" cap="none" normalizeH="0" baseline="0" dirty="0">
                          <a:ln>
                            <a:noFill/>
                          </a:ln>
                          <a:solidFill>
                            <a:schemeClr val="tx1"/>
                          </a:solidFill>
                          <a:effectLst/>
                          <a:latin typeface="+mn-lt"/>
                          <a:cs typeface="Times New Roman" pitchFamily="18" charset="0"/>
                        </a:rPr>
                        <a:t>HL7, ASTM, IHE, ISO, CEN</a:t>
                      </a:r>
                      <a:endParaRPr kumimoji="1" lang="en-US" sz="1600" b="0" i="0" u="none" strike="noStrike" cap="none" normalizeH="0" baseline="0" dirty="0">
                        <a:ln>
                          <a:noFill/>
                        </a:ln>
                        <a:solidFill>
                          <a:schemeClr val="tx1"/>
                        </a:solidFill>
                        <a:effectLst/>
                        <a:latin typeface="+mn-lt"/>
                      </a:endParaRPr>
                    </a:p>
                    <a:p>
                      <a:endParaRPr lang="en-US" sz="1600" dirty="0">
                        <a:latin typeface="+mn-lt"/>
                      </a:endParaRPr>
                    </a:p>
                  </a:txBody>
                  <a:tcPr marL="98755" marR="98755" marT="45729" marB="45729"/>
                </a:tc>
                <a:extLst>
                  <a:ext uri="{0D108BD9-81ED-4DB2-BD59-A6C34878D82A}">
                    <a16:rowId xmlns="" xmlns:a16="http://schemas.microsoft.com/office/drawing/2014/main" val="10003"/>
                  </a:ext>
                </a:extLst>
              </a:tr>
            </a:tbl>
          </a:graphicData>
        </a:graphic>
      </p:graphicFrame>
      <p:sp>
        <p:nvSpPr>
          <p:cNvPr id="32793" name="Text Placeholder 3"/>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1600"/>
              <a:t>3.2 Table Standards Categories, Examples, and SDOs 2/2</a:t>
            </a:r>
          </a:p>
          <a:p>
            <a:endParaRPr lang="en-US" alt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C90DDF-EBD2-458E-86A9-A0551C6B3D11}"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a:t>Summary View of Standards</a:t>
            </a:r>
          </a:p>
        </p:txBody>
      </p:sp>
      <p:pic>
        <p:nvPicPr>
          <p:cNvPr id="2" name="Picture 1" descr="This slide includes 13 cubes, each labeled with a component of the domains necessary for end-to-end interoperability.  Each of the components include a list of existing standards that support the domain.  In addition, the slide displays components that exist across the components that are essential to interoperability.&#10;Text includes the SDOs that create these standards.&#10;&#10;This very busy graphic also presents a summary of what we have learned in this unit.  The cubes represent the categories of standards required for interoperability.  The green boxes represent the standards that exist to support the category of standards.  The standards contributing to what is required are identified in the upper left of the slide.  Story boards and use cases are part of the planning process.  MDF is Methodology Development Framework, and DAM is Domain Analysis Model, an important standard/process for planning.  Although you may not use these standards formally, you should plan before embarking on any system.  We have not mentioned identifiers – person, provider, facility, employer, or health plan, but these identifiers are critical for interoperability.  And obviously privacy and confidentiality must be addressed across all of the components and standards.&#10;&#10;"/>
          <p:cNvPicPr>
            <a:picLocks noChangeAspect="1"/>
          </p:cNvPicPr>
          <p:nvPr/>
        </p:nvPicPr>
        <p:blipFill rotWithShape="1">
          <a:blip r:embed="rId3"/>
          <a:srcRect l="22917" t="31106" r="22500" b="15561"/>
          <a:stretch/>
        </p:blipFill>
        <p:spPr>
          <a:xfrm>
            <a:off x="759640" y="1417637"/>
            <a:ext cx="7486650" cy="4572000"/>
          </a:xfrm>
          <a:prstGeom prst="rect">
            <a:avLst/>
          </a:prstGeom>
        </p:spPr>
      </p:pic>
      <p:sp>
        <p:nvSpPr>
          <p:cNvPr id="34" name="Text Placeholder 2"/>
          <p:cNvSpPr txBox="1">
            <a:spLocks/>
          </p:cNvSpPr>
          <p:nvPr/>
        </p:nvSpPr>
        <p:spPr bwMode="auto">
          <a:xfrm>
            <a:off x="685800" y="6073140"/>
            <a:ext cx="7634331"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 typeface="Arial" panose="020B0604020202020204" pitchFamily="34" charset="0"/>
              <a:buNone/>
              <a:defRPr sz="1200" kern="1200" baseline="0">
                <a:solidFill>
                  <a:schemeClr val="tx1"/>
                </a:solidFill>
                <a:latin typeface="+mn-lt"/>
                <a:ea typeface="+mn-ea"/>
                <a:cs typeface="+mn-cs"/>
              </a:defRPr>
            </a:lvl1pPr>
            <a:lvl2pPr marL="457200" indent="0" algn="l" rtl="0" eaLnBrk="1" fontAlgn="base" hangingPunct="1">
              <a:spcBef>
                <a:spcPct val="20000"/>
              </a:spcBef>
              <a:spcAft>
                <a:spcPct val="0"/>
              </a:spcAft>
              <a:buSzPct val="85000"/>
              <a:buFont typeface="Arial" panose="020B0604020202020204" pitchFamily="34" charset="0"/>
              <a:buNone/>
              <a:defRPr sz="1200" kern="1200">
                <a:solidFill>
                  <a:schemeClr val="tx1"/>
                </a:solidFill>
                <a:latin typeface="+mn-lt"/>
                <a:ea typeface="+mn-ea"/>
                <a:cs typeface="+mn-cs"/>
              </a:defRPr>
            </a:lvl2pPr>
            <a:lvl3pPr marL="914400" indent="0" algn="l" rtl="0" eaLnBrk="1" fontAlgn="base" hangingPunct="1">
              <a:spcBef>
                <a:spcPct val="20000"/>
              </a:spcBef>
              <a:spcAft>
                <a:spcPct val="0"/>
              </a:spcAft>
              <a:buSzPct val="80000"/>
              <a:buFont typeface="Courier New" panose="02070309020205020404" pitchFamily="49" charset="0"/>
              <a:buNone/>
              <a:defRPr sz="1200" kern="1200">
                <a:solidFill>
                  <a:schemeClr val="tx1"/>
                </a:solidFill>
                <a:latin typeface="+mn-lt"/>
                <a:ea typeface="+mn-ea"/>
                <a:cs typeface="+mn-cs"/>
              </a:defRPr>
            </a:lvl3pPr>
            <a:lvl4pPr marL="1371600" indent="0" algn="l" rtl="0" eaLnBrk="1" fontAlgn="base" hangingPunct="1">
              <a:spcBef>
                <a:spcPct val="20000"/>
              </a:spcBef>
              <a:spcAft>
                <a:spcPct val="0"/>
              </a:spcAft>
              <a:buSzPct val="120000"/>
              <a:buFont typeface="Wingdings" panose="05000000000000000000" pitchFamily="2" charset="2"/>
              <a:buNone/>
              <a:defRPr sz="1200" kern="1200">
                <a:solidFill>
                  <a:schemeClr val="tx1"/>
                </a:solidFill>
                <a:latin typeface="+mn-lt"/>
                <a:ea typeface="+mn-ea"/>
                <a:cs typeface="+mn-cs"/>
              </a:defRPr>
            </a:lvl4pPr>
            <a:lvl5pPr marL="1828800" indent="0" algn="l" rtl="0" eaLnBrk="1" fontAlgn="base" hangingPunct="1">
              <a:spcBef>
                <a:spcPct val="20000"/>
              </a:spcBef>
              <a:spcAft>
                <a:spcPct val="0"/>
              </a:spcAft>
              <a:buSzPct val="70000"/>
              <a:buFont typeface="Wingdings" panose="05000000000000000000" pitchFamily="2" charset="2"/>
              <a:buNone/>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dirty="0"/>
              <a:t>Image courtesy of Ed Hammond.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F9D478-8060-4AE7-9A3A-20E6CE4C330A}" type="slidenum">
              <a:rPr lang="en-US" altLang="en-US">
                <a:solidFill>
                  <a:srgbClr val="898989"/>
                </a:solidFill>
              </a:rPr>
              <a:pPr eaLnBrk="1" hangingPunct="1"/>
              <a:t>21</a:t>
            </a:fld>
            <a:endParaRPr lang="en-US" altLang="en-US">
              <a:solidFill>
                <a:srgbClr val="898989"/>
              </a:solidFill>
            </a:endParaRPr>
          </a:p>
        </p:txBody>
      </p:sp>
    </p:spTree>
    <p:extLst>
      <p:ext uri="{BB962C8B-B14F-4D97-AF65-F5344CB8AC3E}">
        <p14:creationId xmlns:p14="http://schemas.microsoft.com/office/powerpoint/2010/main" val="212786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Getting access to standards</a:t>
            </a:r>
          </a:p>
        </p:txBody>
      </p:sp>
      <p:sp>
        <p:nvSpPr>
          <p:cNvPr id="3481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a:t>Standards Knowledge Management Tool</a:t>
            </a:r>
          </a:p>
          <a:p>
            <a:pPr lvl="1"/>
            <a:r>
              <a:rPr lang="en-US" altLang="en-US" sz="2400" dirty="0"/>
              <a:t>JIC/ISO project sponsored by </a:t>
            </a:r>
            <a:r>
              <a:rPr lang="en-US" altLang="en-US" sz="2400" dirty="0" err="1"/>
              <a:t>Université</a:t>
            </a:r>
            <a:r>
              <a:rPr lang="en-US" altLang="en-US" sz="2400" dirty="0"/>
              <a:t> de </a:t>
            </a:r>
            <a:r>
              <a:rPr lang="en-US" altLang="en-US" sz="2400" dirty="0" err="1"/>
              <a:t>Sherbrooke</a:t>
            </a:r>
            <a:endParaRPr lang="en-US" altLang="en-US" sz="2400" dirty="0"/>
          </a:p>
          <a:p>
            <a:pPr lvl="1"/>
            <a:r>
              <a:rPr lang="en-US" altLang="en-US" sz="2400" dirty="0">
                <a:hlinkClick r:id="rId3"/>
              </a:rPr>
              <a:t>SKMT Website</a:t>
            </a:r>
            <a:endParaRPr lang="en-US" altLang="en-US" sz="2400" dirty="0"/>
          </a:p>
          <a:p>
            <a:pPr lvl="1"/>
            <a:r>
              <a:rPr lang="en-US" altLang="en-US" sz="2400" dirty="0"/>
              <a:t>Most major standards listed</a:t>
            </a:r>
          </a:p>
          <a:p>
            <a:pPr lvl="1">
              <a:buFontTx/>
              <a:buNone/>
            </a:pPr>
            <a:endParaRPr lang="en-US" altLang="en-US" sz="2400" dirty="0"/>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201870-953F-41A5-AE53-5E36370A325E}"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Getting involved</a:t>
            </a:r>
          </a:p>
        </p:txBody>
      </p:sp>
      <p:sp>
        <p:nvSpPr>
          <p:cNvPr id="3584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a:t>HIT data standards will continue to evolve, and new standards will be introduced.</a:t>
            </a:r>
          </a:p>
          <a:p>
            <a:r>
              <a:rPr lang="en-US" altLang="en-US" sz="2800"/>
              <a:t>Most standards are created by a consensus process by individuals interested in influencing, developing and using the resulting standards. To participate, join the SDO and participate in the work groups.</a:t>
            </a:r>
          </a:p>
          <a:p>
            <a:r>
              <a:rPr lang="en-US" altLang="en-US" sz="2800"/>
              <a:t>Most SDOs provide tutorials and educational opportunities to learn about the standards.</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C2764F-7E41-4EA6-AB1E-8773E15A884E}"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t>Standards Developing Organizations Summary</a:t>
            </a:r>
          </a:p>
        </p:txBody>
      </p:sp>
      <p:sp>
        <p:nvSpPr>
          <p:cNvPr id="36867" name="Text Placeholder 2"/>
          <p:cNvSpPr>
            <a:spLocks noGrp="1"/>
          </p:cNvSpPr>
          <p:nvPr>
            <p:ph type="body" sz="quarter" idx="11"/>
          </p:nvPr>
        </p:nvSpPr>
        <p:spPr/>
        <p:txBody>
          <a:bodyPr/>
          <a:lstStyle/>
          <a:p>
            <a:r>
              <a:rPr lang="en-US" altLang="en-US"/>
              <a:t>This unit has provided an introduction to health data standards; how standards are made and by whom; types and categories of standards; and has discussed briefly the process, domains and authorization of standards.</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394DB0-0DAC-4EF2-96C4-E8F045DBA112}"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Standards Developing Organizations</a:t>
            </a:r>
            <a:br>
              <a:rPr lang="en-US" altLang="en-US"/>
            </a:br>
            <a:r>
              <a:rPr lang="en-US" altLang="en-US"/>
              <a:t>References – Lecture c</a:t>
            </a:r>
            <a:endParaRPr lang="en-US" altLang="en-US" dirty="0"/>
          </a:p>
        </p:txBody>
      </p:sp>
      <p:sp>
        <p:nvSpPr>
          <p:cNvPr id="37892" name="Text Placeholder 3"/>
          <p:cNvSpPr>
            <a:spLocks noGrp="1"/>
          </p:cNvSpPr>
          <p:nvPr>
            <p:ph type="body" sz="quarter" idx="16"/>
          </p:nvPr>
        </p:nvSpPr>
        <p:spPr/>
        <p:txBody>
          <a:bodyPr/>
          <a:lstStyle/>
          <a:p>
            <a:r>
              <a:rPr lang="en-US" dirty="0"/>
              <a:t>Tables</a:t>
            </a:r>
          </a:p>
          <a:p>
            <a:r>
              <a:rPr lang="en-US" b="0" dirty="0"/>
              <a:t>3.1  Table:  created by Dr. Ed Hammond</a:t>
            </a:r>
          </a:p>
          <a:p>
            <a:r>
              <a:rPr lang="en-US" b="0" dirty="0"/>
              <a:t>3.2  Table:  created by Dr. Ed Hammond</a:t>
            </a:r>
          </a:p>
        </p:txBody>
      </p:sp>
      <p:sp>
        <p:nvSpPr>
          <p:cNvPr id="37891" name="Text Placeholder 2"/>
          <p:cNvSpPr>
            <a:spLocks noGrp="1"/>
          </p:cNvSpPr>
          <p:nvPr>
            <p:ph type="body" sz="quarter" idx="20"/>
          </p:nvPr>
        </p:nvSpPr>
        <p:spPr/>
        <p:txBody>
          <a:bodyPr/>
          <a:lstStyle/>
          <a:p>
            <a:r>
              <a:rPr lang="en-US" dirty="0"/>
              <a:t>References</a:t>
            </a:r>
          </a:p>
          <a:p>
            <a:r>
              <a:rPr lang="en-US" b="0" dirty="0"/>
              <a:t>Clinical Trials Networks Best Practices - Standards Inventory. (</a:t>
            </a:r>
            <a:r>
              <a:rPr lang="en-US" b="0" dirty="0" err="1"/>
              <a:t>n.d.</a:t>
            </a:r>
            <a:r>
              <a:rPr lang="en-US" b="0" dirty="0"/>
              <a:t>). Retrieved January 10, 2012, from www.ctnbestpractices.org/standards-inventory/ </a:t>
            </a:r>
          </a:p>
          <a:p>
            <a:r>
              <a:rPr lang="en-US" b="0" dirty="0"/>
              <a:t>Joint Initiative for Global Standards Harmonization Health Informatics Document Registry and Glossary . (</a:t>
            </a:r>
            <a:r>
              <a:rPr lang="en-US" b="0" dirty="0" err="1"/>
              <a:t>n.d.</a:t>
            </a:r>
            <a:r>
              <a:rPr lang="en-US" b="0" dirty="0"/>
              <a:t>). Retrieved January 10, 2012, from www.skmtglossary.org</a:t>
            </a:r>
          </a:p>
          <a:p>
            <a:r>
              <a:rPr lang="en-US" b="0" dirty="0"/>
              <a:t>Main Page - IHEWiki.wustl.edu: Support of IHE </a:t>
            </a:r>
            <a:r>
              <a:rPr lang="en-US" b="0" dirty="0" err="1"/>
              <a:t>Connectathons</a:t>
            </a:r>
            <a:r>
              <a:rPr lang="en-US" b="0" dirty="0"/>
              <a:t>. (</a:t>
            </a:r>
            <a:r>
              <a:rPr lang="en-US" b="0" dirty="0" err="1"/>
              <a:t>n.d.</a:t>
            </a:r>
            <a:r>
              <a:rPr lang="en-US" b="0" dirty="0"/>
              <a:t>). Retrieved January 10, 2012, from http://ihewiki.wustl.edu/wiki/index.php/Main_Page </a:t>
            </a:r>
          </a:p>
          <a:p>
            <a:r>
              <a:rPr lang="en-US" b="0" dirty="0"/>
              <a:t>Images</a:t>
            </a:r>
          </a:p>
          <a:p>
            <a:r>
              <a:rPr lang="en-US" b="0" dirty="0"/>
              <a:t>Slide 21: courtesy of Dr. Ed Hammond</a:t>
            </a:r>
          </a:p>
          <a:p>
            <a:endParaRPr lang="en-US" b="0" dirty="0"/>
          </a:p>
          <a:p>
            <a:endParaRPr lang="en-US" b="0" dirty="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442C7E-BD66-448B-AB16-5DCED6F13F09}"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sz="3200" dirty="0"/>
              <a:t>Standards Developing Organizations</a:t>
            </a:r>
            <a:br>
              <a:rPr lang="en-US" altLang="en-US" sz="3200" dirty="0"/>
            </a:br>
            <a:r>
              <a:rPr lang="en-US" altLang="en-US" sz="3200" dirty="0"/>
              <a:t>Lecture c</a:t>
            </a:r>
            <a:endParaRPr lang="en-US" sz="3200" dirty="0"/>
          </a:p>
        </p:txBody>
      </p:sp>
      <p:sp>
        <p:nvSpPr>
          <p:cNvPr id="8" name="Content Placeholder 7"/>
          <p:cNvSpPr>
            <a:spLocks noGrp="1"/>
          </p:cNvSpPr>
          <p:nvPr>
            <p:ph sz="quarter" idx="14"/>
          </p:nvPr>
        </p:nvSpPr>
        <p:spPr/>
        <p:txBody>
          <a:bodyPr/>
          <a:lstStyle/>
          <a:p>
            <a:r>
              <a:rPr lang="en-US" sz="2800" dirty="0"/>
              <a:t>This </a:t>
            </a:r>
            <a:r>
              <a:rPr lang="en-US" sz="2800"/>
              <a:t>material 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26</a:t>
            </a:fld>
            <a:endParaRPr lang="en-US" altLang="en-US"/>
          </a:p>
        </p:txBody>
      </p:sp>
    </p:spTree>
    <p:custDataLst>
      <p:tags r:id="rId1"/>
    </p:custDataLst>
    <p:extLst>
      <p:ext uri="{BB962C8B-B14F-4D97-AF65-F5344CB8AC3E}">
        <p14:creationId xmlns:p14="http://schemas.microsoft.com/office/powerpoint/2010/main" val="175239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fontScale="90000"/>
          </a:bodyPr>
          <a:lstStyle/>
          <a:p>
            <a:r>
              <a:rPr lang="en-US" altLang="en-US" sz="3200"/>
              <a:t>International Health Terminology Standards Development Organization (IHTSDO)</a:t>
            </a:r>
          </a:p>
        </p:txBody>
      </p:sp>
      <p:sp>
        <p:nvSpPr>
          <p:cNvPr id="1536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Purpose is to develop and promote use of SNOMED CT to support the safe, accurate, and effective exchange of health information</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6A6736-0629-4C13-B0D4-3058A616354E}"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Digital Imaging and Communications in Medicine </a:t>
            </a:r>
          </a:p>
        </p:txBody>
      </p:sp>
      <p:sp>
        <p:nvSpPr>
          <p:cNvPr id="16386"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Formed by  American College of Radiology (ACR) and the National Electrical Manufacturers Association (NEMA) in 1983 </a:t>
            </a:r>
          </a:p>
          <a:p>
            <a:r>
              <a:rPr lang="en-US" altLang="en-US"/>
              <a:t>Purpose: Create a standard for the transmission of medical images and their associated information</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93D80E-F8F4-4440-8C48-832728D0AF28}"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pPr>
              <a:spcBef>
                <a:spcPct val="20000"/>
              </a:spcBef>
            </a:pPr>
            <a:r>
              <a:rPr lang="en-US" altLang="en-US" sz="3800" dirty="0"/>
              <a:t>DICOM Imaging</a:t>
            </a:r>
            <a:endParaRPr lang="en-US" altLang="en-US" sz="2800" dirty="0"/>
          </a:p>
        </p:txBody>
      </p:sp>
      <p:sp>
        <p:nvSpPr>
          <p:cNvPr id="17410"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z="2800" dirty="0"/>
              <a:t>Cardiology</a:t>
            </a:r>
          </a:p>
          <a:p>
            <a:pPr lvl="1"/>
            <a:r>
              <a:rPr lang="en-US" altLang="en-US" sz="2800" dirty="0"/>
              <a:t>Dentistry</a:t>
            </a:r>
          </a:p>
          <a:p>
            <a:pPr lvl="1"/>
            <a:r>
              <a:rPr lang="en-US" altLang="en-US" sz="2800" dirty="0"/>
              <a:t>Endoscopy</a:t>
            </a:r>
          </a:p>
          <a:p>
            <a:pPr lvl="1"/>
            <a:r>
              <a:rPr lang="en-US" altLang="en-US" sz="2800" dirty="0"/>
              <a:t>Mammography</a:t>
            </a:r>
          </a:p>
          <a:p>
            <a:pPr lvl="1"/>
            <a:r>
              <a:rPr lang="en-US" altLang="en-US" sz="2800" dirty="0"/>
              <a:t>Ophthalmology</a:t>
            </a:r>
          </a:p>
          <a:p>
            <a:endParaRPr lang="en-US" altLang="en-US" dirty="0"/>
          </a:p>
        </p:txBody>
      </p:sp>
      <p:sp>
        <p:nvSpPr>
          <p:cNvPr id="3" name="Text Placeholder 2"/>
          <p:cNvSpPr>
            <a:spLocks noGrp="1"/>
          </p:cNvSpPr>
          <p:nvPr>
            <p:ph type="body" sz="quarter" idx="32"/>
          </p:nvPr>
        </p:nvSpPr>
        <p:spPr/>
        <p:txBody>
          <a:bodyPr/>
          <a:lstStyle/>
          <a:p>
            <a:endParaRPr lang="en-US"/>
          </a:p>
        </p:txBody>
      </p:sp>
      <p:sp>
        <p:nvSpPr>
          <p:cNvPr id="2" name="Content Placeholder 1"/>
          <p:cNvSpPr>
            <a:spLocks noGrp="1"/>
          </p:cNvSpPr>
          <p:nvPr>
            <p:ph sz="quarter" idx="18"/>
          </p:nvPr>
        </p:nvSpPr>
        <p:spPr/>
        <p:txBody>
          <a:bodyPr/>
          <a:lstStyle/>
          <a:p>
            <a:pPr lvl="1"/>
            <a:r>
              <a:rPr lang="en-US" altLang="en-US" dirty="0"/>
              <a:t>Orthopedics</a:t>
            </a:r>
          </a:p>
          <a:p>
            <a:pPr lvl="1"/>
            <a:r>
              <a:rPr lang="en-US" altLang="en-US" dirty="0"/>
              <a:t>Pathology</a:t>
            </a:r>
          </a:p>
          <a:p>
            <a:pPr lvl="1"/>
            <a:r>
              <a:rPr lang="en-US" altLang="en-US" dirty="0"/>
              <a:t>Pediatrics</a:t>
            </a:r>
          </a:p>
          <a:p>
            <a:pPr lvl="1"/>
            <a:r>
              <a:rPr lang="en-US" altLang="en-US" dirty="0"/>
              <a:t>Radiation therapy</a:t>
            </a:r>
          </a:p>
          <a:p>
            <a:pPr lvl="1"/>
            <a:r>
              <a:rPr lang="en-US" altLang="en-US" dirty="0"/>
              <a:t>Surgery </a:t>
            </a:r>
          </a:p>
          <a:p>
            <a:pPr lvl="1"/>
            <a:r>
              <a:rPr lang="en-US" altLang="en-US" dirty="0"/>
              <a:t>Others</a:t>
            </a:r>
          </a:p>
        </p:txBody>
      </p:sp>
      <p:sp>
        <p:nvSpPr>
          <p:cNvPr id="4" name="Text Placeholder 3"/>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B7EC6D-A128-47F6-9560-60214F4FE15B}"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a:t>DICOM Functionality</a:t>
            </a:r>
          </a:p>
        </p:txBody>
      </p:sp>
      <p:sp>
        <p:nvSpPr>
          <p:cNvPr id="1843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a:t>Transmission and persistence of objects </a:t>
            </a:r>
          </a:p>
          <a:p>
            <a:pPr lvl="1"/>
            <a:r>
              <a:rPr lang="en-US" altLang="en-US" sz="2400"/>
              <a:t>Images, waveforms, and documents</a:t>
            </a:r>
          </a:p>
          <a:p>
            <a:r>
              <a:rPr lang="en-US" altLang="en-US" sz="2800"/>
              <a:t>Query and retrieval of such objects</a:t>
            </a:r>
          </a:p>
          <a:p>
            <a:r>
              <a:rPr lang="en-US" altLang="en-US" sz="2800"/>
              <a:t>Performance of specific functions</a:t>
            </a:r>
          </a:p>
          <a:p>
            <a:pPr lvl="1"/>
            <a:r>
              <a:rPr lang="en-US" altLang="en-US" sz="2400"/>
              <a:t>Printing images on film, etc.</a:t>
            </a:r>
          </a:p>
          <a:p>
            <a:r>
              <a:rPr lang="en-US" altLang="en-US" sz="2800"/>
              <a:t>Workflow management</a:t>
            </a:r>
          </a:p>
          <a:p>
            <a:pPr lvl="1"/>
            <a:r>
              <a:rPr lang="en-US" altLang="en-US" sz="2400"/>
              <a:t>Support of worklists and status information</a:t>
            </a:r>
          </a:p>
          <a:p>
            <a:r>
              <a:rPr lang="en-US" altLang="en-US" sz="2800"/>
              <a:t>Quality and consistency of image appearance for display and print</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5E2139-6FD0-401B-B64F-EE25CFE940CB}"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a:t>Integrating the Healthcare Enterprise (IHE)</a:t>
            </a:r>
          </a:p>
        </p:txBody>
      </p:sp>
      <p:sp>
        <p:nvSpPr>
          <p:cNvPr id="1945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a:t>Purpose is to create a framework for passing health data seamlessly – application to application.</a:t>
            </a:r>
          </a:p>
          <a:p>
            <a:r>
              <a:rPr lang="en-US" altLang="en-US" sz="2800" dirty="0"/>
              <a:t>Does not create standards but drives adoption of existing standards to meet specific needs.</a:t>
            </a:r>
          </a:p>
          <a:p>
            <a:r>
              <a:rPr lang="en-US" altLang="en-US" sz="2800" dirty="0"/>
              <a:t>Supports Connect-a-thon each year at HIMSS</a:t>
            </a:r>
          </a:p>
        </p:txBody>
      </p:sp>
      <p:sp>
        <p:nvSpPr>
          <p:cNvPr id="2" name="TextBox 1"/>
          <p:cNvSpPr txBox="1"/>
          <p:nvPr/>
        </p:nvSpPr>
        <p:spPr>
          <a:xfrm>
            <a:off x="533400" y="6263640"/>
            <a:ext cx="3586238" cy="276999"/>
          </a:xfrm>
          <a:prstGeom prst="rect">
            <a:avLst/>
          </a:prstGeom>
          <a:noFill/>
        </p:spPr>
        <p:txBody>
          <a:bodyPr wrap="none" rtlCol="0">
            <a:spAutoFit/>
          </a:bodyPr>
          <a:lstStyle/>
          <a:p>
            <a:pPr marL="0" lvl="1"/>
            <a:r>
              <a:rPr lang="en-US" altLang="en-US" sz="1200" dirty="0">
                <a:cs typeface="Arial" panose="020B0604020202020204" pitchFamily="34" charset="0"/>
                <a:hlinkClick r:id="rId3" tooltip="IHE Wiki page"/>
              </a:rPr>
              <a:t>http://ihewiki.wustl.edu/wiki/index.php/Main_Page</a:t>
            </a:r>
            <a:r>
              <a:rPr lang="en-US" altLang="en-US" sz="1200" dirty="0">
                <a:cs typeface="Arial" panose="020B0604020202020204" pitchFamily="34" charset="0"/>
              </a:rPr>
              <a:t>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03CFAB-1678-4AF6-B513-DD667EB67BC4}"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a:t>IHE Products</a:t>
            </a:r>
          </a:p>
        </p:txBody>
      </p:sp>
      <p:sp>
        <p:nvSpPr>
          <p:cNvPr id="20483"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Integration profiles</a:t>
            </a:r>
          </a:p>
          <a:p>
            <a:r>
              <a:rPr lang="en-US" altLang="en-US" dirty="0"/>
              <a:t>Integration statements</a:t>
            </a:r>
          </a:p>
          <a:p>
            <a:r>
              <a:rPr lang="en-US" altLang="en-US" dirty="0"/>
              <a:t>Technical frameworks</a:t>
            </a:r>
          </a:p>
          <a:p>
            <a:r>
              <a:rPr lang="en-US" altLang="en-US" dirty="0"/>
              <a:t>Connect-a-thon</a:t>
            </a:r>
          </a:p>
          <a:p>
            <a:r>
              <a:rPr lang="en-US" altLang="en-US" dirty="0"/>
              <a:t>Showcases</a:t>
            </a:r>
          </a:p>
        </p:txBody>
      </p:sp>
      <p:sp>
        <p:nvSpPr>
          <p:cNvPr id="7" name="TextBox 6"/>
          <p:cNvSpPr txBox="1"/>
          <p:nvPr/>
        </p:nvSpPr>
        <p:spPr>
          <a:xfrm>
            <a:off x="533400" y="6263640"/>
            <a:ext cx="3586238" cy="276999"/>
          </a:xfrm>
          <a:prstGeom prst="rect">
            <a:avLst/>
          </a:prstGeom>
          <a:noFill/>
        </p:spPr>
        <p:txBody>
          <a:bodyPr wrap="none" rtlCol="0">
            <a:spAutoFit/>
          </a:bodyPr>
          <a:lstStyle/>
          <a:p>
            <a:pPr marL="0" lvl="1"/>
            <a:r>
              <a:rPr lang="en-US" altLang="en-US" sz="1200" dirty="0">
                <a:cs typeface="Arial" panose="020B0604020202020204" pitchFamily="34" charset="0"/>
                <a:hlinkClick r:id="rId3" tooltip="IHE Wiki page"/>
              </a:rPr>
              <a:t>http://ihewiki.wustl.edu/wiki/index.php/Main_Page</a:t>
            </a:r>
            <a:r>
              <a:rPr lang="en-US" altLang="en-US" sz="1200" dirty="0">
                <a:cs typeface="Arial" panose="020B0604020202020204" pitchFamily="34" charset="0"/>
              </a:rPr>
              <a:t>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D139F7-67E8-4EF1-A554-31744F9A2647}"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a:t>IHE Domains</a:t>
            </a:r>
          </a:p>
        </p:txBody>
      </p:sp>
      <p:sp>
        <p:nvSpPr>
          <p:cNvPr id="21507" name="Text Placeholder 6"/>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a:t>Anatomic Pathology</a:t>
            </a:r>
          </a:p>
          <a:p>
            <a:r>
              <a:rPr lang="en-US" altLang="en-US" sz="2800" dirty="0"/>
              <a:t>Cardiology</a:t>
            </a:r>
          </a:p>
          <a:p>
            <a:r>
              <a:rPr lang="en-US" altLang="en-US" sz="2800" dirty="0"/>
              <a:t>Dental</a:t>
            </a:r>
          </a:p>
          <a:p>
            <a:r>
              <a:rPr lang="en-US" altLang="en-US" sz="2800" dirty="0"/>
              <a:t>Endoscopy</a:t>
            </a:r>
          </a:p>
          <a:p>
            <a:r>
              <a:rPr lang="en-US" altLang="en-US" sz="2800" dirty="0"/>
              <a:t>Eye Care</a:t>
            </a:r>
          </a:p>
          <a:p>
            <a:r>
              <a:rPr lang="en-US" altLang="en-US" sz="2800" dirty="0"/>
              <a:t>IT Infrastructure</a:t>
            </a:r>
          </a:p>
          <a:p>
            <a:r>
              <a:rPr lang="en-US" altLang="en-US" sz="2800" dirty="0"/>
              <a:t>Laboratory</a:t>
            </a:r>
          </a:p>
          <a:p>
            <a:endParaRPr lang="en-US" altLang="en-US" sz="2800" dirty="0"/>
          </a:p>
          <a:p>
            <a:endParaRPr lang="en-US" altLang="en-US" sz="2800" dirty="0"/>
          </a:p>
        </p:txBody>
      </p:sp>
      <p:sp>
        <p:nvSpPr>
          <p:cNvPr id="7" name="Text Placeholder 6"/>
          <p:cNvSpPr>
            <a:spLocks noGrp="1"/>
          </p:cNvSpPr>
          <p:nvPr>
            <p:ph type="body" sz="quarter" idx="32"/>
          </p:nvPr>
        </p:nvSpPr>
        <p:spPr/>
        <p:txBody>
          <a:bodyPr/>
          <a:lstStyle/>
          <a:p>
            <a:pPr marL="0" lvl="1">
              <a:buSzTx/>
            </a:pPr>
            <a:r>
              <a:rPr lang="en-US" altLang="en-US" sz="1100" dirty="0">
                <a:solidFill>
                  <a:srgbClr val="000000"/>
                </a:solidFill>
                <a:cs typeface="Arial" panose="020B0604020202020204" pitchFamily="34" charset="0"/>
                <a:hlinkClick r:id="rId3"/>
              </a:rPr>
              <a:t>http://</a:t>
            </a:r>
            <a:r>
              <a:rPr lang="en-US" altLang="en-US" sz="1100" dirty="0">
                <a:solidFill>
                  <a:srgbClr val="000000"/>
                </a:solidFill>
                <a:cs typeface="Arial" panose="020B0604020202020204" pitchFamily="34" charset="0"/>
                <a:hlinkClick r:id="rId3" tooltip="IHE Wiki page"/>
              </a:rPr>
              <a:t>ihewiki.wustl.edu/wiki/index.php/Main_Page </a:t>
            </a:r>
            <a:endParaRPr lang="en-US" altLang="en-US" sz="1100" dirty="0">
              <a:solidFill>
                <a:srgbClr val="000000"/>
              </a:solidFill>
              <a:cs typeface="Arial" panose="020B0604020202020204" pitchFamily="34" charset="0"/>
            </a:endParaRPr>
          </a:p>
        </p:txBody>
      </p:sp>
      <p:sp>
        <p:nvSpPr>
          <p:cNvPr id="2" name="Content Placeholder 1"/>
          <p:cNvSpPr>
            <a:spLocks noGrp="1"/>
          </p:cNvSpPr>
          <p:nvPr>
            <p:ph sz="quarter" idx="18"/>
          </p:nvPr>
        </p:nvSpPr>
        <p:spPr/>
        <p:txBody>
          <a:bodyPr/>
          <a:lstStyle/>
          <a:p>
            <a:r>
              <a:rPr lang="en-US" altLang="en-US" sz="2800" dirty="0"/>
              <a:t>Patient Care Coordination</a:t>
            </a:r>
          </a:p>
          <a:p>
            <a:r>
              <a:rPr lang="en-US" altLang="en-US" sz="2800" dirty="0"/>
              <a:t>Patient Care Device</a:t>
            </a:r>
          </a:p>
          <a:p>
            <a:r>
              <a:rPr lang="en-US" altLang="en-US" sz="2800" dirty="0"/>
              <a:t>Pharmacy</a:t>
            </a:r>
          </a:p>
          <a:p>
            <a:r>
              <a:rPr lang="en-US" altLang="en-US" sz="2800" dirty="0"/>
              <a:t>Quality, Research and Public Health</a:t>
            </a:r>
          </a:p>
          <a:p>
            <a:r>
              <a:rPr lang="en-US" altLang="en-US" sz="2800" dirty="0"/>
              <a:t>Radiation Oncology</a:t>
            </a:r>
          </a:p>
          <a:p>
            <a:r>
              <a:rPr lang="en-US" altLang="en-US" sz="2800" dirty="0"/>
              <a:t>Radiology</a:t>
            </a:r>
          </a:p>
          <a:p>
            <a:endParaRPr lang="en-US" sz="2800" dirty="0"/>
          </a:p>
        </p:txBody>
      </p:sp>
      <p:sp>
        <p:nvSpPr>
          <p:cNvPr id="3" name="ext Placeholder 2"/>
          <p:cNvSpPr>
            <a:spLocks noGrp="1"/>
          </p:cNvSpPr>
          <p:nvPr>
            <p:ph type="body" sz="quarter" idx="33"/>
          </p:nvPr>
        </p:nvSpPr>
        <p:spPr/>
        <p:txBody>
          <a:bodyPr/>
          <a:lstStyle/>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823046-9D58-493A-A3AB-FC862BE7B9A4}"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673</TotalTime>
  <Words>3300</Words>
  <Application>Microsoft Office PowerPoint</Application>
  <PresentationFormat>On-screen Show (4:3)</PresentationFormat>
  <Paragraphs>321</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ONC_2016</vt:lpstr>
      <vt:lpstr>Networking and Health Information Exchange</vt:lpstr>
      <vt:lpstr>Standards Developing Organizations Learning Objectives</vt:lpstr>
      <vt:lpstr>International Health Terminology Standards Development Organization (IHTSDO)</vt:lpstr>
      <vt:lpstr>Digital Imaging and Communications in Medicine </vt:lpstr>
      <vt:lpstr>DICOM Imaging</vt:lpstr>
      <vt:lpstr>DICOM Functionality</vt:lpstr>
      <vt:lpstr>Integrating the Healthcare Enterprise (IHE)</vt:lpstr>
      <vt:lpstr>IHE Products</vt:lpstr>
      <vt:lpstr>IHE Domains</vt:lpstr>
      <vt:lpstr>ASTM E31  Healthcare Informatics</vt:lpstr>
      <vt:lpstr>ASTM E31 Key Standards</vt:lpstr>
      <vt:lpstr>ASTM E31 Key Standards -2 </vt:lpstr>
      <vt:lpstr>ASC X12N</vt:lpstr>
      <vt:lpstr>X12N Key Standards</vt:lpstr>
      <vt:lpstr>National Council for Prescription Drug Programs (NCPDP)</vt:lpstr>
      <vt:lpstr>NCPDP Key Standards</vt:lpstr>
      <vt:lpstr>NCPDP Key Standards -2 </vt:lpstr>
      <vt:lpstr>SDO Charter Organizations Objectives</vt:lpstr>
      <vt:lpstr>Standards Categories, Examples,  and SDOs (1/2)</vt:lpstr>
      <vt:lpstr>Standards Categories, Examples, and SDOs (2/2)</vt:lpstr>
      <vt:lpstr>Summary View of Standards</vt:lpstr>
      <vt:lpstr>Getting access to standards</vt:lpstr>
      <vt:lpstr>Getting involved</vt:lpstr>
      <vt:lpstr>Standards Developing Organizations Summary</vt:lpstr>
      <vt:lpstr>Standards Developing Organizations References – Lecture c</vt:lpstr>
      <vt:lpstr>Standards Developing Organizations Lecture c</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c, Component 9, Unit 3</dc:title>
  <dc:subject>Networking and Health Information Exchange</dc:subject>
  <dc:creator>U.S. Department of Health and Human Services, The Office of the National Coordinator for Health Information Technology</dc:creator>
  <cp:keywords>Health IT, Health IT Curriculum, Computer Science</cp:keywords>
  <cp:lastModifiedBy>admin</cp:lastModifiedBy>
  <cp:revision>6</cp:revision>
  <dcterms:created xsi:type="dcterms:W3CDTF">2011-11-15T18:05:09Z</dcterms:created>
  <dcterms:modified xsi:type="dcterms:W3CDTF">2017-07-13T01:47:14Z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