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2.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79" r:id="rId1"/>
  </p:sldMasterIdLst>
  <p:notesMasterIdLst>
    <p:notesMasterId r:id="rId31"/>
  </p:notesMasterIdLst>
  <p:handoutMasterIdLst>
    <p:handoutMasterId r:id="rId32"/>
  </p:handoutMasterIdLst>
  <p:sldIdLst>
    <p:sldId id="309" r:id="rId2"/>
    <p:sldId id="299"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306" r:id="rId28"/>
    <p:sldId id="307" r:id="rId29"/>
    <p:sldId id="308" r:id="rId30"/>
  </p:sldIdLst>
  <p:sldSz cx="9144000" cy="6858000" type="screen4x3"/>
  <p:notesSz cx="9144000" cy="6858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12" autoAdjust="0"/>
    <p:restoredTop sz="95740" autoAdjust="0"/>
  </p:normalViewPr>
  <p:slideViewPr>
    <p:cSldViewPr>
      <p:cViewPr varScale="1">
        <p:scale>
          <a:sx n="82" d="100"/>
          <a:sy n="82" d="100"/>
        </p:scale>
        <p:origin x="-82" y="-187"/>
      </p:cViewPr>
      <p:guideLst>
        <p:guide orient="horz" pos="2160"/>
        <p:guide pos="2880"/>
      </p:guideLst>
    </p:cSldViewPr>
  </p:slideViewPr>
  <p:outlineViewPr>
    <p:cViewPr>
      <p:scale>
        <a:sx n="33" d="100"/>
        <a:sy n="33" d="100"/>
      </p:scale>
      <p:origin x="0" y="23214"/>
    </p:cViewPr>
  </p:outlineViewPr>
  <p:notesTextViewPr>
    <p:cViewPr>
      <p:scale>
        <a:sx n="1" d="1"/>
        <a:sy n="1" d="1"/>
      </p:scale>
      <p:origin x="0" y="0"/>
    </p:cViewPr>
  </p:notesTextViewPr>
  <p:sorterViewPr>
    <p:cViewPr>
      <p:scale>
        <a:sx n="100" d="100"/>
        <a:sy n="100" d="100"/>
      </p:scale>
      <p:origin x="0" y="444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D20D6815-F7F0-4ECE-9E3F-55A4AEDCAD64}" type="datetimeFigureOut">
              <a:rPr lang="en-US"/>
              <a:pPr>
                <a:defRPr/>
              </a:pPr>
              <a:t>7/12/2017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1D00E703-ABD6-46EE-BD35-EA3D33F880BA}" type="slidenum">
              <a:rPr lang="en-US" altLang="en-US"/>
              <a:pPr/>
              <a:t>‹#›</a:t>
            </a:fld>
            <a:endParaRPr lang="en-US" altLang="en-US"/>
          </a:p>
        </p:txBody>
      </p:sp>
    </p:spTree>
    <p:extLst>
      <p:ext uri="{BB962C8B-B14F-4D97-AF65-F5344CB8AC3E}">
        <p14:creationId xmlns:p14="http://schemas.microsoft.com/office/powerpoint/2010/main" val="225247563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099A213-2706-4719-8380-F4DEB7A66D08}"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32FFA5E5-4BF9-48F5-8130-33CED533A778}" type="slidenum">
              <a:rPr lang="en-US" altLang="en-US"/>
              <a:pPr/>
              <a:t>‹#›</a:t>
            </a:fld>
            <a:endParaRPr lang="en-US" altLang="en-US"/>
          </a:p>
        </p:txBody>
      </p:sp>
    </p:spTree>
    <p:extLst>
      <p:ext uri="{BB962C8B-B14F-4D97-AF65-F5344CB8AC3E}">
        <p14:creationId xmlns:p14="http://schemas.microsoft.com/office/powerpoint/2010/main" val="116620964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Networking and Health Information Exchange, Standards Developing Organizations</a:t>
            </a:r>
            <a:r>
              <a:rPr lang="en-US" altLang="en-US" dirty="0" smtClean="0"/>
              <a:t>.  This is Lecture </a:t>
            </a:r>
            <a:r>
              <a:rPr lang="en-US" altLang="en-US" b="1" dirty="0" smtClean="0"/>
              <a:t>b</a:t>
            </a:r>
            <a:r>
              <a:rPr lang="en-US" altLang="en-US" dirty="0" smtClean="0"/>
              <a:t>.  </a:t>
            </a:r>
          </a:p>
          <a:p>
            <a:endParaRPr lang="en-US" altLang="en-US" dirty="0" smtClean="0"/>
          </a:p>
          <a:p>
            <a:r>
              <a:rPr lang="en-US" altLang="en-US" dirty="0" smtClean="0"/>
              <a:t>In this lecture we will provide some detail about the organizations that develop standards for Health Information Technology (HIT) for the global community.  We will discuss specific organizations and the kind of standards each organization develops.</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9420FA-A6AC-4DEE-8297-59A02DE17BB5}" type="slidenum">
              <a:rPr lang="en-US" altLang="en-US"/>
              <a:pPr eaLnBrk="1" hangingPunct="1"/>
              <a:t>1</a:t>
            </a:fld>
            <a:endParaRPr lang="en-US" altLang="en-US"/>
          </a:p>
        </p:txBody>
      </p:sp>
    </p:spTree>
    <p:extLst>
      <p:ext uri="{BB962C8B-B14F-4D97-AF65-F5344CB8AC3E}">
        <p14:creationId xmlns:p14="http://schemas.microsoft.com/office/powerpoint/2010/main" val="3125191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smtClean="0"/>
              <a:t>The name Health Level 7 comes from two terms - Health which represents the domain of focus and includes clinical and administrative data. Level 7 refers to the highest level of the ISO communications model for Open Systems Interconnection (OSI) – the application level. HL7 is in use in most hospitals in the US and an increasing number of clinics and doctor’s offices. HL7 is governed by a board of 15 members including 4 officers – chair, vice-chair, secretary and treasurer.  The organization is led also by a Chief Executive Officer (Dr. Charles Jaffe) and an Executive Director (Mark MacDougall).</a:t>
            </a:r>
          </a:p>
          <a:p>
            <a:pPr marL="0" lvl="1"/>
            <a:endParaRPr lang="en-US" altLang="en-US" smtClean="0"/>
          </a:p>
          <a:p>
            <a:pPr marL="0" lvl="1"/>
            <a:r>
              <a:rPr lang="en-US" altLang="en-US" smtClean="0"/>
              <a:t>An external Advisory Council provides advice to the organization.</a:t>
            </a:r>
          </a:p>
          <a:p>
            <a:pPr marL="0" lvl="1"/>
            <a:endParaRPr lang="en-US" altLang="en-US" smtClean="0"/>
          </a:p>
          <a:p>
            <a:pPr marL="0" lvl="1"/>
            <a:r>
              <a:rPr lang="en-US" altLang="en-US" smtClean="0"/>
              <a:t>HL7 International is ANSI accredited and is an ISO partner.  Many HL7 standards are required for use by ONC as part of the Meaningful Use requirement.</a:t>
            </a:r>
          </a:p>
          <a:p>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B37B8B-24E9-4559-81B3-A38129ABCEED}" type="slidenum">
              <a:rPr lang="en-US" altLang="en-US"/>
              <a:pPr eaLnBrk="1" hangingPunct="1"/>
              <a:t>10</a:t>
            </a:fld>
            <a:endParaRPr lang="en-US" altLang="en-US"/>
          </a:p>
        </p:txBody>
      </p:sp>
    </p:spTree>
    <p:extLst>
      <p:ext uri="{BB962C8B-B14F-4D97-AF65-F5344CB8AC3E}">
        <p14:creationId xmlns:p14="http://schemas.microsoft.com/office/powerpoint/2010/main" val="1082441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hangingPunct="1">
              <a:spcBef>
                <a:spcPts val="0"/>
              </a:spcBef>
              <a:defRPr/>
            </a:pPr>
            <a:r>
              <a:rPr lang="en-US" dirty="0" smtClean="0"/>
              <a:t>In the technical organizational structure of HL7, there are four Steering Divisions. </a:t>
            </a:r>
          </a:p>
          <a:p>
            <a:pPr eaLnBrk="1" hangingPunct="1">
              <a:spcBef>
                <a:spcPts val="0"/>
              </a:spcBef>
              <a:defRPr/>
            </a:pPr>
            <a:endParaRPr lang="en-US" dirty="0" smtClean="0"/>
          </a:p>
          <a:p>
            <a:pPr eaLnBrk="1" hangingPunct="1">
              <a:spcBef>
                <a:spcPts val="0"/>
              </a:spcBef>
              <a:defRPr/>
            </a:pPr>
            <a:r>
              <a:rPr lang="en-US" dirty="0" smtClean="0"/>
              <a:t>These Divisions are:</a:t>
            </a:r>
          </a:p>
          <a:p>
            <a:pPr marL="171450" indent="-171450">
              <a:spcBef>
                <a:spcPts val="0"/>
              </a:spcBef>
              <a:buFont typeface="Arial" pitchFamily="34" charset="0"/>
              <a:buChar char="•"/>
              <a:defRPr/>
            </a:pPr>
            <a:r>
              <a:rPr lang="en-US" dirty="0" smtClean="0"/>
              <a:t>Domain Experts</a:t>
            </a:r>
          </a:p>
          <a:p>
            <a:pPr marL="171450" indent="-171450">
              <a:spcBef>
                <a:spcPts val="0"/>
              </a:spcBef>
              <a:buFont typeface="Arial" pitchFamily="34" charset="0"/>
              <a:buChar char="•"/>
              <a:defRPr/>
            </a:pPr>
            <a:r>
              <a:rPr lang="en-US" dirty="0" smtClean="0"/>
              <a:t>Foundation and Technology</a:t>
            </a:r>
          </a:p>
          <a:p>
            <a:pPr marL="171450" indent="-171450">
              <a:spcBef>
                <a:spcPts val="0"/>
              </a:spcBef>
              <a:buFont typeface="Arial" pitchFamily="34" charset="0"/>
              <a:buChar char="•"/>
              <a:defRPr/>
            </a:pPr>
            <a:r>
              <a:rPr lang="en-US" dirty="0" smtClean="0"/>
              <a:t>Structure and Semantic Design</a:t>
            </a:r>
          </a:p>
          <a:p>
            <a:pPr marL="171450" indent="-171450">
              <a:spcBef>
                <a:spcPts val="0"/>
              </a:spcBef>
              <a:buFont typeface="Arial" pitchFamily="34" charset="0"/>
              <a:buChar char="•"/>
              <a:defRPr/>
            </a:pPr>
            <a:r>
              <a:rPr lang="en-US" dirty="0" smtClean="0"/>
              <a:t>Technical and Support Services</a:t>
            </a:r>
          </a:p>
          <a:p>
            <a:pPr eaLnBrk="1" hangingPunct="1">
              <a:spcBef>
                <a:spcPts val="0"/>
              </a:spcBef>
              <a:defRPr/>
            </a:pPr>
            <a:endParaRPr lang="en-US" dirty="0" smtClean="0"/>
          </a:p>
          <a:p>
            <a:pPr eaLnBrk="1" hangingPunct="1">
              <a:spcBef>
                <a:spcPts val="0"/>
              </a:spcBef>
              <a:defRPr/>
            </a:pPr>
            <a:r>
              <a:rPr lang="en-US" dirty="0" smtClean="0"/>
              <a:t>Each has a number of Work Groups that make up the division.  The next four slides will detail the content of these steering divisions.  They are grouped by similarity in the kind of work done by the group. The Steering Divisions  provide the composition and leadership in the Technical Steering Committee (TSC) which provides the technical leadership of HL7.  The TSC is led by the TSC Chair (member volunteer), and the HL7 Chief Technical Officer, who is a member of the HL7 Staff (John Quinn).</a:t>
            </a:r>
          </a:p>
          <a:p>
            <a:pPr>
              <a:defRPr/>
            </a:pPr>
            <a:endParaRPr lang="en-US" dirty="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9ACBFB-8ADF-400A-91C1-2DF5FA66D73F}" type="slidenum">
              <a:rPr lang="en-US" altLang="en-US"/>
              <a:pPr eaLnBrk="1" hangingPunct="1"/>
              <a:t>11</a:t>
            </a:fld>
            <a:endParaRPr lang="en-US" altLang="en-US"/>
          </a:p>
        </p:txBody>
      </p:sp>
    </p:spTree>
    <p:extLst>
      <p:ext uri="{BB962C8B-B14F-4D97-AF65-F5344CB8AC3E}">
        <p14:creationId xmlns:p14="http://schemas.microsoft.com/office/powerpoint/2010/main" val="484456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The Domain Experts Steering Group includes all of the domain specific activities. The members of this group, shown on the screen, is the most clinical group in HL7 and brings the clinical community into the standards-making process.</a:t>
            </a:r>
          </a:p>
          <a:p>
            <a:pPr>
              <a:defRPr/>
            </a:pPr>
            <a:endParaRPr lang="en-US" dirty="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AEB287-BE76-43C5-B0A7-C468A549CD28}" type="slidenum">
              <a:rPr lang="en-US" altLang="en-US"/>
              <a:pPr eaLnBrk="1" hangingPunct="1"/>
              <a:t>12</a:t>
            </a:fld>
            <a:endParaRPr lang="en-US" altLang="en-US"/>
          </a:p>
        </p:txBody>
      </p:sp>
    </p:spTree>
    <p:extLst>
      <p:ext uri="{BB962C8B-B14F-4D97-AF65-F5344CB8AC3E}">
        <p14:creationId xmlns:p14="http://schemas.microsoft.com/office/powerpoint/2010/main" val="2710310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Shown here is the Foundation and Technology division. These members build the basic pieces that others, like Domain Experts &amp; Structure and Semantic Design Work Groups, use to actually construct the messages.</a:t>
            </a:r>
          </a:p>
          <a:p>
            <a:pPr>
              <a:spcBef>
                <a:spcPts val="0"/>
              </a:spcBef>
              <a:defRPr/>
            </a:pPr>
            <a:endParaRPr lang="en-US" dirty="0" smtClean="0"/>
          </a:p>
          <a:p>
            <a:pPr>
              <a:spcBef>
                <a:spcPts val="0"/>
              </a:spcBef>
              <a:defRPr/>
            </a:pPr>
            <a:endParaRPr lang="en-US" dirty="0" smtClean="0"/>
          </a:p>
          <a:p>
            <a:pPr>
              <a:defRPr/>
            </a:pPr>
            <a:endParaRPr lang="en-US" dirty="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CBBB70-1346-40B9-A265-425E52E61B43}" type="slidenum">
              <a:rPr lang="en-US" altLang="en-US"/>
              <a:pPr eaLnBrk="1" hangingPunct="1"/>
              <a:t>13</a:t>
            </a:fld>
            <a:endParaRPr lang="en-US" altLang="en-US"/>
          </a:p>
        </p:txBody>
      </p:sp>
    </p:spTree>
    <p:extLst>
      <p:ext uri="{BB962C8B-B14F-4D97-AF65-F5344CB8AC3E}">
        <p14:creationId xmlns:p14="http://schemas.microsoft.com/office/powerpoint/2010/main" val="73269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The Structure and Semantic Design Group addresses structural standards.  They include administrative and service-related standards. Orders and Observation deals with laboratory ordering and results reporting, for example. Clinical Decision support standards are required for meaningful use.  Details of the products from these work groups will be discussed in following slides.</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B09D74-14E0-4C28-99F4-C0B2B0AFBC1D}" type="slidenum">
              <a:rPr lang="en-US" altLang="en-US"/>
              <a:pPr eaLnBrk="1" hangingPunct="1"/>
              <a:t>14</a:t>
            </a:fld>
            <a:endParaRPr lang="en-US" altLang="en-US"/>
          </a:p>
        </p:txBody>
      </p:sp>
    </p:spTree>
    <p:extLst>
      <p:ext uri="{BB962C8B-B14F-4D97-AF65-F5344CB8AC3E}">
        <p14:creationId xmlns:p14="http://schemas.microsoft.com/office/powerpoint/2010/main" val="1506641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Technical and Support Services division has Work Groups who focus on tools and products that make HL7 successful at doing its work. For instance, publishing makes sure there are tools and processes for publishing the work. The work groups in this division do not develop HL7 products, they provide the tools so that others can do so.</a:t>
            </a:r>
            <a:endParaRPr lang="en-US" dirty="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FF5BC4-1F17-4964-BA60-E48CD7C84AA5}" type="slidenum">
              <a:rPr lang="en-US" altLang="en-US"/>
              <a:pPr eaLnBrk="1" hangingPunct="1"/>
              <a:t>15</a:t>
            </a:fld>
            <a:endParaRPr lang="en-US" altLang="en-US"/>
          </a:p>
        </p:txBody>
      </p:sp>
    </p:spTree>
    <p:extLst>
      <p:ext uri="{BB962C8B-B14F-4D97-AF65-F5344CB8AC3E}">
        <p14:creationId xmlns:p14="http://schemas.microsoft.com/office/powerpoint/2010/main" val="2586685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Version 2.x messaging standards are the first standards HL7 produced.  It is, in fact, its purpose for coming into existence.  Over 90% of the hospitals in the US use v2.x standards.  </a:t>
            </a:r>
          </a:p>
          <a:p>
            <a:endParaRPr lang="en-US" altLang="en-US" dirty="0" smtClean="0"/>
          </a:p>
          <a:p>
            <a:r>
              <a:rPr lang="en-US" altLang="en-US" dirty="0" smtClean="0"/>
              <a:t>Version 2.7 is the latest current published version, and version 2.8 is in ballot.  These messaging standards will be discussed in detail in another unit. Connectivity and sharing data use messaging standards. The master file structure infrastructure standards permit the exchange of files, such as data dictionaries, vocabularies, and other resources among participants.</a:t>
            </a:r>
          </a:p>
          <a:p>
            <a:endParaRPr lang="en-US" altLang="en-US" dirty="0" smtClean="0"/>
          </a:p>
          <a:p>
            <a:r>
              <a:rPr lang="en-US" altLang="en-US" dirty="0" smtClean="0"/>
              <a:t>Role-based access control is very important for privacy and security.  These standards define who can have access to data based on what role they play in that patient’s care.</a:t>
            </a:r>
          </a:p>
          <a:p>
            <a:endParaRPr lang="en-US" altLang="en-US" dirty="0"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7788E3-1D30-4793-9BEE-8EDDC41EA52F}" type="slidenum">
              <a:rPr lang="en-US" altLang="en-US"/>
              <a:pPr eaLnBrk="1" hangingPunct="1"/>
              <a:t>16</a:t>
            </a:fld>
            <a:endParaRPr lang="en-US" altLang="en-US"/>
          </a:p>
        </p:txBody>
      </p:sp>
    </p:spTree>
    <p:extLst>
      <p:ext uri="{BB962C8B-B14F-4D97-AF65-F5344CB8AC3E}">
        <p14:creationId xmlns:p14="http://schemas.microsoft.com/office/powerpoint/2010/main" val="3640629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noted, the Reference Information Model (RIM) is the base for HL7 model-based standards, including HL7 v3 messaging and the Clinical Document Architecture (CDA) standard.  The RIM is the model to which components of all HL7 data-related standards are linked.  The prime components are Entity, Role (of the Entity), Act, and Participation (of the Entity with the Act).</a:t>
            </a:r>
          </a:p>
          <a:p>
            <a:endParaRPr lang="en-US" altLang="en-US" smtClean="0"/>
          </a:p>
          <a:p>
            <a:r>
              <a:rPr lang="en-US" altLang="en-US" smtClean="0"/>
              <a:t>Data types are essential to interoperability.  They can be as simple as a date – is it DDMMYY or MMDDYY?  Is it a 12 hour clock with am or pm, or is it a 24 hour clock?  What is the time zone, and how is it expressed?  The basic data types are ones that you might use in a computer program – binary, numeric, integer, floating point, character, text, string, date-time, etc.  </a:t>
            </a:r>
          </a:p>
          <a:p>
            <a:endParaRPr lang="en-US" altLang="en-US" smtClean="0"/>
          </a:p>
          <a:p>
            <a:r>
              <a:rPr lang="en-US" altLang="en-US" smtClean="0"/>
              <a:t>The Common Message Element Type, or CMET, defines commonly used constructs such as a telephone number, a person, name, or an address.  CMETS are reusable data structures and have great value in the international setting.</a:t>
            </a:r>
          </a:p>
          <a:p>
            <a:endParaRPr lang="en-US" altLang="en-US" smtClean="0"/>
          </a:p>
          <a:p>
            <a:r>
              <a:rPr lang="en-US" altLang="en-US" smtClean="0"/>
              <a:t>The XML Implementation Technology Specification (ITS) for structures defines the constructs for XML syntax in HL7 messages.</a:t>
            </a:r>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84513D-8FA2-4A4D-9CB0-45490E0281F8}" type="slidenum">
              <a:rPr lang="en-US" altLang="en-US"/>
              <a:pPr eaLnBrk="1" hangingPunct="1"/>
              <a:t>17</a:t>
            </a:fld>
            <a:endParaRPr lang="en-US" altLang="en-US"/>
          </a:p>
        </p:txBody>
      </p:sp>
    </p:spTree>
    <p:extLst>
      <p:ext uri="{BB962C8B-B14F-4D97-AF65-F5344CB8AC3E}">
        <p14:creationId xmlns:p14="http://schemas.microsoft.com/office/powerpoint/2010/main" val="811226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These standards move into the application area.  The EHR Functional Model defines the functionality required for an EHR System.  Different applications are addressed by creating profiles or implementation guides for various domains and care settings.  This standard is the basis for certification of EHRs in the U.S., and is now being used in other countries as well.  This topic will be discussed in detail in later units.  The Behavioral Health Functional Model and the Child Health Functional Model are examples of profiling the basic standard for a specific domain. Profiling is expanding into a number of sites, settings, and uses. </a:t>
            </a:r>
          </a:p>
          <a:p>
            <a:endParaRPr lang="en-US" altLang="en-US" dirty="0" smtClean="0"/>
          </a:p>
          <a:p>
            <a:r>
              <a:rPr lang="en-US" altLang="en-US" dirty="0" smtClean="0"/>
              <a:t>Scheduling permits the exchange of appointment and diagnostic test scheduling among units.  </a:t>
            </a:r>
          </a:p>
          <a:p>
            <a:endParaRPr lang="en-US" altLang="en-US" dirty="0" smtClean="0"/>
          </a:p>
          <a:p>
            <a:r>
              <a:rPr lang="en-US" altLang="en-US" dirty="0" smtClean="0"/>
              <a:t>Notifiable Conditions reporting defines required reporting for example for communicable diseases, infectious diseases, sexually-transmitted diseases (STDs) and such.</a:t>
            </a:r>
          </a:p>
          <a:p>
            <a:endParaRPr lang="en-US" altLang="en-US" dirty="0" smtClean="0"/>
          </a:p>
          <a:p>
            <a:r>
              <a:rPr lang="en-US" altLang="en-US" dirty="0" smtClean="0"/>
              <a:t>Personnel Management includes standards that support reporting and the exchange of data relating to personnel management.</a:t>
            </a:r>
          </a:p>
          <a:p>
            <a:endParaRPr lang="en-US" altLang="en-US" dirty="0" smtClean="0"/>
          </a:p>
          <a:p>
            <a:r>
              <a:rPr lang="en-US" altLang="en-US" dirty="0" smtClean="0"/>
              <a:t>The Genomics standard is rapidly being used for sharing family histories – constructing family trees.</a:t>
            </a:r>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729F00-6CD9-49B0-A8F0-2EC02DACBD7F}" type="slidenum">
              <a:rPr lang="en-US" altLang="en-US"/>
              <a:pPr eaLnBrk="1" hangingPunct="1"/>
              <a:t>18</a:t>
            </a:fld>
            <a:endParaRPr lang="en-US" altLang="en-US"/>
          </a:p>
        </p:txBody>
      </p:sp>
    </p:spTree>
    <p:extLst>
      <p:ext uri="{BB962C8B-B14F-4D97-AF65-F5344CB8AC3E}">
        <p14:creationId xmlns:p14="http://schemas.microsoft.com/office/powerpoint/2010/main" val="507736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Clinical Document Architecture (CDA) is a standard for creating documents.  Its use is becoming world-wide and permits a measure of conformance and integrity in the exchange of data.  The CDA will be discussed in detail in a later unit.  The Continuity of Care Document (CCD) is a specialization of the CDA – in a sense an implementation guide for the exchange of summary patient data.  HL7 has now produced a number of purpose-specific implementation guides.</a:t>
            </a:r>
          </a:p>
          <a:p>
            <a:endParaRPr lang="en-US" altLang="en-US" smtClean="0"/>
          </a:p>
          <a:p>
            <a:r>
              <a:rPr lang="en-US" altLang="en-US" smtClean="0"/>
              <a:t>The decision support products will also be addressed in detail in later units.  Clinical Decision Support Systems (CDSS) are important, not only for meaningful use, but for applying knowledge to data to provide information.  The Arden Syntax and the virtual Medical Record permit an SOA-based approach to decision support through a mapable interface to any EHR.</a:t>
            </a:r>
          </a:p>
          <a:p>
            <a:endParaRPr lang="en-US" altLang="en-US" smtClean="0"/>
          </a:p>
          <a:p>
            <a:r>
              <a:rPr lang="en-US" altLang="en-US" smtClean="0"/>
              <a:t>GELLO is the language for creating clinical guidelines.  InfoButton is a standard for attaching knowledge and the presentation of knowledge for any data element.  This standard has been quickly used by vendors to add value to their product.  </a:t>
            </a:r>
          </a:p>
          <a:p>
            <a:endParaRPr lang="en-US" altLang="en-US"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E72626-8095-437B-AA09-EB088F5B8469}" type="slidenum">
              <a:rPr lang="en-US" altLang="en-US"/>
              <a:pPr eaLnBrk="1" hangingPunct="1"/>
              <a:t>19</a:t>
            </a:fld>
            <a:endParaRPr lang="en-US" altLang="en-US"/>
          </a:p>
        </p:txBody>
      </p:sp>
    </p:spTree>
    <p:extLst>
      <p:ext uri="{BB962C8B-B14F-4D97-AF65-F5344CB8AC3E}">
        <p14:creationId xmlns:p14="http://schemas.microsoft.com/office/powerpoint/2010/main" val="4084867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lecture are to:</a:t>
            </a:r>
          </a:p>
          <a:p>
            <a:pPr eaLnBrk="1" hangingPunct="1">
              <a:spcBef>
                <a:spcPct val="0"/>
              </a:spcBef>
              <a:defRPr/>
            </a:pPr>
            <a:endParaRPr lang="en-US" dirty="0" smtClean="0"/>
          </a:p>
          <a:p>
            <a:pPr marL="171450" indent="-171450" eaLnBrk="1" hangingPunct="1">
              <a:buFont typeface="Arial" pitchFamily="34" charset="0"/>
              <a:buChar char="•"/>
              <a:defRPr/>
            </a:pPr>
            <a:r>
              <a:rPr lang="en-US" kern="0" dirty="0" smtClean="0">
                <a:solidFill>
                  <a:srgbClr val="000000"/>
                </a:solidFill>
              </a:rPr>
              <a:t>Understand different kinds of standards being developed and for what purpose </a:t>
            </a:r>
          </a:p>
          <a:p>
            <a:pPr marL="171450" indent="-171450" eaLnBrk="1" hangingPunct="1">
              <a:buFont typeface="Arial" pitchFamily="34" charset="0"/>
              <a:buChar char="•"/>
              <a:defRPr/>
            </a:pPr>
            <a:r>
              <a:rPr lang="en-US" kern="0" dirty="0" smtClean="0">
                <a:solidFill>
                  <a:srgbClr val="000000"/>
                </a:solidFill>
              </a:rPr>
              <a:t>Learn about Standards Developing Organizations and the standards they create </a:t>
            </a:r>
          </a:p>
          <a:p>
            <a:pPr marL="171450" indent="-171450" eaLnBrk="1" hangingPunct="1">
              <a:buFont typeface="Arial" pitchFamily="34" charset="0"/>
              <a:buChar char="•"/>
              <a:defRPr/>
            </a:pPr>
            <a:r>
              <a:rPr lang="en-US" kern="0" dirty="0" smtClean="0">
                <a:solidFill>
                  <a:srgbClr val="000000"/>
                </a:solidFill>
              </a:rPr>
              <a:t>Demonstrate how to find, obtain, and use standards that are needed to facilitate networking and health information exchange </a:t>
            </a:r>
          </a:p>
          <a:p>
            <a:pPr marL="171431" indent="-171431">
              <a:buFont typeface="Arial" pitchFamily="34" charset="0"/>
              <a:buChar char="•"/>
              <a:defRPr/>
            </a:pPr>
            <a:endParaRPr 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038580-1B9E-4B9B-8188-A5DC77A07DAA}" type="slidenum">
              <a:rPr lang="en-US" altLang="en-US"/>
              <a:pPr eaLnBrk="1" hangingPunct="1"/>
              <a:t>2</a:t>
            </a:fld>
            <a:endParaRPr lang="en-US" altLang="en-US"/>
          </a:p>
        </p:txBody>
      </p:sp>
    </p:spTree>
    <p:extLst>
      <p:ext uri="{BB962C8B-B14F-4D97-AF65-F5344CB8AC3E}">
        <p14:creationId xmlns:p14="http://schemas.microsoft.com/office/powerpoint/2010/main" val="2269240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These regulated product standards have been influenced by regulatory bodies such as the FDA and European Medicines Agency (EMEA).</a:t>
            </a:r>
          </a:p>
          <a:p>
            <a:endParaRPr lang="en-US" altLang="en-US" smtClean="0"/>
          </a:p>
          <a:p>
            <a:r>
              <a:rPr lang="en-US" altLang="en-US" smtClean="0"/>
              <a:t>Structured Product Labeling (SPL) is a standard for defining what you get on the small print piece of paper that is included with your drug package.  It addresses such things as potential side effects, ingredients, dosing instructions, precautions, etc.  SPL provides this data in a structured way to be used in a computable manner.</a:t>
            </a:r>
          </a:p>
          <a:p>
            <a:endParaRPr lang="en-US" altLang="en-US" smtClean="0"/>
          </a:p>
          <a:p>
            <a:r>
              <a:rPr lang="en-US" altLang="en-US" smtClean="0"/>
              <a:t>The annotated ECG includes the tracing, measurements, and comments in a structured way.</a:t>
            </a:r>
          </a:p>
          <a:p>
            <a:endParaRPr lang="en-US" altLang="en-US" smtClean="0"/>
          </a:p>
          <a:p>
            <a:r>
              <a:rPr lang="en-US" altLang="en-US" smtClean="0"/>
              <a:t>The Individual Case Safety Report (ICSR) serves to report drug-caused adverse events.  This standard is being used internationally by both FDA and ICH/EMEA.</a:t>
            </a:r>
          </a:p>
          <a:p>
            <a:endParaRPr lang="en-US" altLang="en-US" smtClean="0"/>
          </a:p>
          <a:p>
            <a:r>
              <a:rPr lang="en-US" altLang="en-US" smtClean="0"/>
              <a:t>The other standards relate to drug trials and for the submission of regulated products detail to the FDA.  The Common Product Model (CPM) addresses expanding types of products including devices and substances.</a:t>
            </a:r>
          </a:p>
          <a:p>
            <a:endParaRPr lang="en-US" altLang="en-US" smtClean="0"/>
          </a:p>
          <a:p>
            <a:endParaRPr lang="en-US" altLang="en-US" smtClean="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AC6130-B558-40C6-980E-E374366F3895}" type="slidenum">
              <a:rPr lang="en-US" altLang="en-US"/>
              <a:pPr eaLnBrk="1" hangingPunct="1"/>
              <a:t>20</a:t>
            </a:fld>
            <a:endParaRPr lang="en-US" altLang="en-US"/>
          </a:p>
        </p:txBody>
      </p:sp>
    </p:spTree>
    <p:extLst>
      <p:ext uri="{BB962C8B-B14F-4D97-AF65-F5344CB8AC3E}">
        <p14:creationId xmlns:p14="http://schemas.microsoft.com/office/powerpoint/2010/main" val="1569756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Clinical Context Object Workgroup (CCOW) has created a set of standards that takes a patient ID and passes it to related systems, retrieves that patient record, and links it to the current system.  In essence, this standard permits single sign on.  The user is authenticated across the different systems. If a site is supported by multiple different systems, CCOW will provide access to the same patient’s data across the different applications without logging on to that system and independently bringing up that patient’s record.  CCOW is a tremendous time-saver.  The other parts of CCOW provide additional functionality across multiple systems or applications.</a:t>
            </a:r>
          </a:p>
          <a:p>
            <a:endParaRPr lang="en-US" altLang="en-US"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E2CDF1A-67DA-40E0-B489-51DE2DCB97B1}" type="slidenum">
              <a:rPr lang="en-US" altLang="en-US"/>
              <a:pPr eaLnBrk="1" hangingPunct="1"/>
              <a:t>21</a:t>
            </a:fld>
            <a:endParaRPr lang="en-US" altLang="en-US"/>
          </a:p>
        </p:txBody>
      </p:sp>
    </p:spTree>
    <p:extLst>
      <p:ext uri="{BB962C8B-B14F-4D97-AF65-F5344CB8AC3E}">
        <p14:creationId xmlns:p14="http://schemas.microsoft.com/office/powerpoint/2010/main" val="393856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An Implementation Guide (IG) defines specifically what is required in the use of a standard for a specific purpose.  The IG removes optionality.  For example, it states what data elements are required, and when.  It defines specifically what vocabularies are to be used.  It defines when data is exchanged.  With a well-written IG, interoperability can be achieved across the group using the IG. </a:t>
            </a:r>
          </a:p>
          <a:p>
            <a:pPr>
              <a:spcBef>
                <a:spcPts val="0"/>
              </a:spcBef>
              <a:defRPr/>
            </a:pPr>
            <a:endParaRPr lang="en-US" dirty="0" smtClean="0"/>
          </a:p>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Some IGs</a:t>
            </a:r>
            <a:r>
              <a:rPr lang="en-US" baseline="0" dirty="0" smtClean="0"/>
              <a:t> define the rules for providing security using the internet. Other IGs define security requirements for a variety of settings. For example, </a:t>
            </a:r>
            <a:r>
              <a:rPr lang="en-US" dirty="0" smtClean="0"/>
              <a:t>CCD is an implementation guide for exchanging patient summary data. Another</a:t>
            </a:r>
            <a:r>
              <a:rPr lang="en-US" baseline="0" dirty="0" smtClean="0"/>
              <a:t> example is, t</a:t>
            </a:r>
            <a:r>
              <a:rPr lang="en-US" dirty="0" smtClean="0"/>
              <a:t>he rules for claims attachments are defined by CMS.  It specifies what clinical or administrative data are to be sent supporting the claim.</a:t>
            </a:r>
          </a:p>
          <a:p>
            <a:pPr>
              <a:spcBef>
                <a:spcPts val="0"/>
              </a:spcBef>
              <a:defRPr/>
            </a:pPr>
            <a:endParaRPr lang="en-US" dirty="0" smtClean="0"/>
          </a:p>
          <a:p>
            <a:pPr>
              <a:spcBef>
                <a:spcPts val="0"/>
              </a:spcBef>
              <a:defRPr/>
            </a:pPr>
            <a:r>
              <a:rPr lang="en-US" dirty="0" smtClean="0"/>
              <a:t>Displayed here is a list of Implementation Guides being developed by HL7, and this list continues to grow.</a:t>
            </a:r>
            <a:endParaRPr lang="en-US" dirty="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A7DBC-A892-4EC2-83CC-1451858CDEDE}" type="slidenum">
              <a:rPr lang="en-US" altLang="en-US"/>
              <a:pPr eaLnBrk="1" hangingPunct="1"/>
              <a:t>22</a:t>
            </a:fld>
            <a:endParaRPr lang="en-US" altLang="en-US"/>
          </a:p>
        </p:txBody>
      </p:sp>
    </p:spTree>
    <p:extLst>
      <p:ext uri="{BB962C8B-B14F-4D97-AF65-F5344CB8AC3E}">
        <p14:creationId xmlns:p14="http://schemas.microsoft.com/office/powerpoint/2010/main" val="3884672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Several HL7 standards will be required by HHS as a part of the Meaningful Use.  </a:t>
            </a:r>
          </a:p>
          <a:p>
            <a:pPr>
              <a:spcBef>
                <a:spcPts val="0"/>
              </a:spcBef>
              <a:defRPr/>
            </a:pPr>
            <a:endParaRPr lang="en-US" dirty="0" smtClean="0"/>
          </a:p>
          <a:p>
            <a:pPr>
              <a:spcBef>
                <a:spcPts val="0"/>
              </a:spcBef>
              <a:defRPr/>
            </a:pPr>
            <a:r>
              <a:rPr lang="en-US" dirty="0" smtClean="0"/>
              <a:t>Named standards include:</a:t>
            </a:r>
          </a:p>
          <a:p>
            <a:pPr>
              <a:spcBef>
                <a:spcPts val="0"/>
              </a:spcBef>
              <a:defRPr/>
            </a:pPr>
            <a:endParaRPr lang="en-US" dirty="0" smtClean="0"/>
          </a:p>
          <a:p>
            <a:pPr marL="171450" indent="-171450">
              <a:spcBef>
                <a:spcPts val="0"/>
              </a:spcBef>
              <a:buFont typeface="Arial" pitchFamily="34" charset="0"/>
              <a:buChar char="•"/>
              <a:defRPr/>
            </a:pPr>
            <a:r>
              <a:rPr lang="en-US" dirty="0" smtClean="0"/>
              <a:t>HL7 v2.5.1 Implementation Guide: Electronic Laboratory Results Reporting to Public Health</a:t>
            </a:r>
          </a:p>
          <a:p>
            <a:pPr marL="171450" indent="-171450">
              <a:spcBef>
                <a:spcPts val="0"/>
              </a:spcBef>
              <a:buFont typeface="Arial" pitchFamily="34" charset="0"/>
              <a:buChar char="•"/>
              <a:defRPr/>
            </a:pPr>
            <a:r>
              <a:rPr lang="en-US" dirty="0" smtClean="0"/>
              <a:t>Clinical Document Architecture (CDA)</a:t>
            </a:r>
          </a:p>
          <a:p>
            <a:pPr marL="171450" indent="-171450">
              <a:spcBef>
                <a:spcPts val="0"/>
              </a:spcBef>
              <a:buFont typeface="Arial" pitchFamily="34" charset="0"/>
              <a:buChar char="•"/>
              <a:defRPr/>
            </a:pPr>
            <a:r>
              <a:rPr lang="en-US" dirty="0" smtClean="0"/>
              <a:t>Continuity of Care Document (CCD)</a:t>
            </a:r>
          </a:p>
          <a:p>
            <a:pPr marL="171450" indent="-171450">
              <a:spcBef>
                <a:spcPts val="0"/>
              </a:spcBef>
              <a:buFont typeface="Arial" pitchFamily="34" charset="0"/>
              <a:buChar char="•"/>
              <a:defRPr/>
            </a:pPr>
            <a:r>
              <a:rPr lang="en-US" dirty="0" smtClean="0"/>
              <a:t>Messaging Standard v2.5.1 and</a:t>
            </a:r>
          </a:p>
          <a:p>
            <a:pPr marL="171450" indent="-171450">
              <a:spcBef>
                <a:spcPts val="0"/>
              </a:spcBef>
              <a:buFont typeface="Arial" pitchFamily="34" charset="0"/>
              <a:buChar char="•"/>
              <a:defRPr/>
            </a:pPr>
            <a:r>
              <a:rPr lang="en-US" dirty="0" smtClean="0"/>
              <a:t>Messaging Standard v2.3.1</a:t>
            </a:r>
          </a:p>
          <a:p>
            <a:pPr>
              <a:spcBef>
                <a:spcPts val="0"/>
              </a:spcBef>
              <a:buFontTx/>
              <a:buChar char="-"/>
              <a:defRPr/>
            </a:pPr>
            <a:endParaRPr lang="en-US" dirty="0" smtClean="0"/>
          </a:p>
          <a:p>
            <a:pPr>
              <a:spcBef>
                <a:spcPts val="0"/>
              </a:spcBef>
              <a:defRPr/>
            </a:pPr>
            <a:r>
              <a:rPr lang="en-US" dirty="0" smtClean="0"/>
              <a:t>You are likely to encounter these standards in your job as an IT person.  We will discuss all of these standards in detail in other parts of this component.</a:t>
            </a:r>
          </a:p>
          <a:p>
            <a:pPr>
              <a:defRPr/>
            </a:pPr>
            <a:endParaRPr lang="en-US" dirty="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A45C85-B194-4CB8-9170-684B1021AF63}" type="slidenum">
              <a:rPr lang="en-US" altLang="en-US"/>
              <a:pPr eaLnBrk="1" hangingPunct="1"/>
              <a:t>23</a:t>
            </a:fld>
            <a:endParaRPr lang="en-US" altLang="en-US"/>
          </a:p>
        </p:txBody>
      </p:sp>
    </p:spTree>
    <p:extLst>
      <p:ext uri="{BB962C8B-B14F-4D97-AF65-F5344CB8AC3E}">
        <p14:creationId xmlns:p14="http://schemas.microsoft.com/office/powerpoint/2010/main" val="23546172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a:t>
            </a:r>
            <a:r>
              <a:rPr lang="en-US" altLang="en-US" i="1" smtClean="0"/>
              <a:t>Clinical Data Interchange Standards Consortium </a:t>
            </a:r>
            <a:r>
              <a:rPr lang="en-US" altLang="en-US" smtClean="0"/>
              <a:t>(CDISC) is an organization started mainly by pharmaceutical companies.  It is a research-based organization created to support clinical trials.  It is now international, and holds meetings around the world. Most of the standards define data elements used in research and clinical trials. Study Data Tabulation Model (SDTM) defines data elements used in clinical trials.  The CDISC Analysis Data Model (ADaM) defines statistical analyses performed on clinical trials data. Other standards include an operational  data model (ODM), clinical data acquisition standards harmonization (CDASH), a lab data model, and terminology for clinical trials.  </a:t>
            </a:r>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6764A0-525F-4368-8835-83D3B50E1ECB}" type="slidenum">
              <a:rPr lang="en-US" altLang="en-US"/>
              <a:pPr eaLnBrk="1" hangingPunct="1"/>
              <a:t>24</a:t>
            </a:fld>
            <a:endParaRPr lang="en-US" altLang="en-US"/>
          </a:p>
        </p:txBody>
      </p:sp>
    </p:spTree>
    <p:extLst>
      <p:ext uri="{BB962C8B-B14F-4D97-AF65-F5344CB8AC3E}">
        <p14:creationId xmlns:p14="http://schemas.microsoft.com/office/powerpoint/2010/main" val="2195314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Key GS1 standards include:</a:t>
            </a:r>
          </a:p>
          <a:p>
            <a:pPr>
              <a:spcBef>
                <a:spcPts val="0"/>
              </a:spcBef>
              <a:defRPr/>
            </a:pPr>
            <a:endParaRPr lang="en-US" dirty="0" smtClean="0"/>
          </a:p>
          <a:p>
            <a:pPr marL="171450" indent="-171450">
              <a:spcBef>
                <a:spcPts val="0"/>
              </a:spcBef>
              <a:buFont typeface="Arial" pitchFamily="34" charset="0"/>
              <a:buChar char="•"/>
              <a:defRPr/>
            </a:pPr>
            <a:r>
              <a:rPr lang="en-US" dirty="0" smtClean="0"/>
              <a:t>Barcodes</a:t>
            </a:r>
          </a:p>
          <a:p>
            <a:pPr marL="171450" indent="-171450">
              <a:spcBef>
                <a:spcPts val="0"/>
              </a:spcBef>
              <a:buFont typeface="Arial" pitchFamily="34" charset="0"/>
              <a:buChar char="•"/>
              <a:defRPr/>
            </a:pPr>
            <a:r>
              <a:rPr lang="en-US" dirty="0" smtClean="0"/>
              <a:t>eCom – Electronic business messaging standards for automatic transmission of data</a:t>
            </a:r>
          </a:p>
          <a:p>
            <a:pPr marL="171450" indent="-171450">
              <a:spcBef>
                <a:spcPts val="0"/>
              </a:spcBef>
              <a:buFont typeface="Arial" pitchFamily="34" charset="0"/>
              <a:buChar char="•"/>
              <a:defRPr/>
            </a:pPr>
            <a:r>
              <a:rPr lang="en-US" dirty="0" smtClean="0"/>
              <a:t>GDSN – Global Data Synchronization – allow business partners to have consistent item data in their system at the same time</a:t>
            </a:r>
          </a:p>
          <a:p>
            <a:pPr marL="171450" indent="-171450">
              <a:spcBef>
                <a:spcPts val="0"/>
              </a:spcBef>
              <a:buFont typeface="Arial" pitchFamily="34" charset="0"/>
              <a:buChar char="•"/>
              <a:defRPr/>
            </a:pPr>
            <a:r>
              <a:rPr lang="en-US" dirty="0" smtClean="0"/>
              <a:t>EPCglobal – Use RFID technology to track items in real time.</a:t>
            </a:r>
          </a:p>
          <a:p>
            <a:pPr>
              <a:spcBef>
                <a:spcPts val="0"/>
              </a:spcBef>
              <a:defRPr/>
            </a:pPr>
            <a:endParaRPr lang="en-US" dirty="0" smtClean="0"/>
          </a:p>
          <a:p>
            <a:pPr>
              <a:spcBef>
                <a:spcPts val="0"/>
              </a:spcBef>
              <a:defRPr/>
            </a:pPr>
            <a:r>
              <a:rPr lang="en-US" dirty="0" smtClean="0"/>
              <a:t>If you work in a setting that uses barcodes, you are likely to use a GS1 standard.  GS1 creates a unit identifier that can exist throughout the supply chain.  Ideally, this standard will be used from product creation to product use. The GS1 ID system enhances traceability – the ability to trace a product throughout its life cycle.</a:t>
            </a:r>
          </a:p>
          <a:p>
            <a:pPr>
              <a:spcBef>
                <a:spcPts val="0"/>
              </a:spcBef>
              <a:defRPr/>
            </a:pPr>
            <a:endParaRPr lang="en-US" dirty="0" smtClean="0"/>
          </a:p>
          <a:p>
            <a:pPr>
              <a:spcBef>
                <a:spcPts val="0"/>
              </a:spcBef>
              <a:defRPr/>
            </a:pPr>
            <a:r>
              <a:rPr lang="en-US" dirty="0" smtClean="0"/>
              <a:t>RFID is for Radio Frequency Identifiers.  It is a badge that contains an RF transmitter that transmits the identity indicated on the card.  It is used to track people, including physicians and patients, equipment, and supplies.</a:t>
            </a:r>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3C3A8E-BF1A-4884-9D9D-2585A656BD48}" type="slidenum">
              <a:rPr lang="en-US" altLang="en-US"/>
              <a:pPr eaLnBrk="1" hangingPunct="1"/>
              <a:t>25</a:t>
            </a:fld>
            <a:endParaRPr lang="en-US" altLang="en-US"/>
          </a:p>
        </p:txBody>
      </p:sp>
    </p:spTree>
    <p:extLst>
      <p:ext uri="{BB962C8B-B14F-4D97-AF65-F5344CB8AC3E}">
        <p14:creationId xmlns:p14="http://schemas.microsoft.com/office/powerpoint/2010/main" val="4635094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a:t>
            </a:r>
            <a:r>
              <a:rPr lang="en-US" altLang="en-US" b="1" dirty="0" smtClean="0"/>
              <a:t> b </a:t>
            </a:r>
            <a:r>
              <a:rPr lang="en-US" altLang="en-US" dirty="0" smtClean="0"/>
              <a:t>of </a:t>
            </a:r>
            <a:r>
              <a:rPr lang="en-US" altLang="en-US" b="1" dirty="0" smtClean="0"/>
              <a:t>Standards Developing Organizations.</a:t>
            </a:r>
          </a:p>
          <a:p>
            <a:endParaRPr lang="en-US" altLang="en-US" b="1" dirty="0" smtClean="0"/>
          </a:p>
          <a:p>
            <a:r>
              <a:rPr lang="en-US" altLang="en-US" dirty="0" smtClean="0"/>
              <a:t>In this lecture you learned that there are many SDOs, both national and international, that create standards necessary for interoperability.  The challenge exists that there are both overlapping and competing standards and  there are gaps in the required standards.  Each SDO has its own focus, but in time most SDOs have creeping scope.  It is interesting that we have so many SDOs, because producing standards is an expensive task.  Most SDOs have budgets in the million dollar range, and many companies spend hundreds of thousands of dollars annually to participate in making standards.  </a:t>
            </a:r>
          </a:p>
          <a:p>
            <a:endParaRPr lang="en-US" altLang="en-US" dirty="0" smtClean="0"/>
          </a:p>
          <a:p>
            <a:r>
              <a:rPr lang="en-US" altLang="en-US" dirty="0" smtClean="0"/>
              <a:t>Consequently there are limited resources for creating standards, so why not work together?  The making of standards has created other businesses, including consultants who teach you how to use standards;  and educators who teach you about standards.  </a:t>
            </a:r>
          </a:p>
          <a:p>
            <a:endParaRPr lang="en-US" altLang="en-US" dirty="0" smtClean="0"/>
          </a:p>
          <a:p>
            <a:r>
              <a:rPr lang="en-US" altLang="en-US" dirty="0" smtClean="0"/>
              <a:t>You won’t remember the details of every one of the SDOs we discussed in this unit, but you will have some familiarity with the names, and some idea of what kinds of standards are produced.</a:t>
            </a:r>
          </a:p>
          <a:p>
            <a:endParaRPr lang="en-US" altLang="en-US" dirty="0" smtClean="0"/>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DA611E-B1CD-473A-895E-5184BAAFF82B}" type="slidenum">
              <a:rPr lang="en-US" altLang="en-US"/>
              <a:pPr eaLnBrk="1" hangingPunct="1"/>
              <a:t>26</a:t>
            </a:fld>
            <a:endParaRPr lang="en-US" altLang="en-US"/>
          </a:p>
        </p:txBody>
      </p:sp>
    </p:spTree>
    <p:extLst>
      <p:ext uri="{BB962C8B-B14F-4D97-AF65-F5344CB8AC3E}">
        <p14:creationId xmlns:p14="http://schemas.microsoft.com/office/powerpoint/2010/main" val="28633982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D1075D-D76B-431F-B3D2-EA240E48C2BF}" type="slidenum">
              <a:rPr lang="en-US" altLang="en-US"/>
              <a:pPr eaLnBrk="1" hangingPunct="1"/>
              <a:t>27</a:t>
            </a:fld>
            <a:endParaRPr lang="en-US" altLang="en-US"/>
          </a:p>
        </p:txBody>
      </p:sp>
    </p:spTree>
    <p:extLst>
      <p:ext uri="{BB962C8B-B14F-4D97-AF65-F5344CB8AC3E}">
        <p14:creationId xmlns:p14="http://schemas.microsoft.com/office/powerpoint/2010/main" val="884222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8A5252-3C74-427F-9E0D-203CA60934A8}" type="slidenum">
              <a:rPr lang="en-US" altLang="en-US">
                <a:solidFill>
                  <a:srgbClr val="000000"/>
                </a:solidFill>
              </a:rPr>
              <a:pPr eaLnBrk="1" hangingPunct="1"/>
              <a:t>28</a:t>
            </a:fld>
            <a:endParaRPr lang="en-US" altLang="en-US">
              <a:solidFill>
                <a:srgbClr val="000000"/>
              </a:solidFill>
            </a:endParaRPr>
          </a:p>
        </p:txBody>
      </p:sp>
    </p:spTree>
    <p:extLst>
      <p:ext uri="{BB962C8B-B14F-4D97-AF65-F5344CB8AC3E}">
        <p14:creationId xmlns:p14="http://schemas.microsoft.com/office/powerpoint/2010/main" val="41065911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dirty="0"/>
          </a:p>
        </p:txBody>
      </p:sp>
    </p:spTree>
    <p:extLst>
      <p:ext uri="{BB962C8B-B14F-4D97-AF65-F5344CB8AC3E}">
        <p14:creationId xmlns:p14="http://schemas.microsoft.com/office/powerpoint/2010/main" val="2061930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The International Standards Organizations Technical Committee (ISO TC 215) was established in 1998 under strong initiative and leadership from the U.S. and the United Kingdom. Most countries require use of an ISO standard, if one exists. Standards are available from ISO, but at a cost.</a:t>
            </a:r>
          </a:p>
          <a:p>
            <a:pPr>
              <a:spcBef>
                <a:spcPts val="0"/>
              </a:spcBef>
              <a:defRPr/>
            </a:pPr>
            <a:endParaRPr lang="en-US" dirty="0" smtClean="0"/>
          </a:p>
          <a:p>
            <a:pPr>
              <a:spcBef>
                <a:spcPts val="0"/>
              </a:spcBef>
              <a:defRPr/>
            </a:pPr>
            <a:r>
              <a:rPr lang="en-US" dirty="0" smtClean="0"/>
              <a:t>Membership is by nations, represented by delegates representing the countries. Currently TC 215 has 32 participating countries and 21 observing countries ( these numbers are in constant fluctuation) and represents most regions of the world. ISO TC 215 has published almost 100 standards under their direct responsibilities.  Balloting is by country.</a:t>
            </a:r>
          </a:p>
          <a:p>
            <a:pPr>
              <a:spcBef>
                <a:spcPts val="0"/>
              </a:spcBef>
              <a:defRPr/>
            </a:pPr>
            <a:endParaRPr lang="en-US" dirty="0" smtClean="0"/>
          </a:p>
          <a:p>
            <a:pPr>
              <a:spcBef>
                <a:spcPts val="0"/>
              </a:spcBef>
              <a:defRPr/>
            </a:pPr>
            <a:r>
              <a:rPr lang="en-US" dirty="0" smtClean="0"/>
              <a:t>Products are:  </a:t>
            </a:r>
          </a:p>
          <a:p>
            <a:pPr marL="171450" indent="-171450">
              <a:spcBef>
                <a:spcPts val="0"/>
              </a:spcBef>
              <a:buFont typeface="Arial" pitchFamily="34" charset="0"/>
              <a:buChar char="•"/>
              <a:defRPr/>
            </a:pPr>
            <a:r>
              <a:rPr lang="en-US" b="1" dirty="0" smtClean="0"/>
              <a:t>Technical Reports </a:t>
            </a:r>
            <a:r>
              <a:rPr lang="en-US" dirty="0" smtClean="0"/>
              <a:t>– Which describe and discuss a topic.  TRs are for information only. </a:t>
            </a:r>
          </a:p>
          <a:p>
            <a:pPr marL="171450" indent="-171450">
              <a:spcBef>
                <a:spcPts val="0"/>
              </a:spcBef>
              <a:buFont typeface="Arial" pitchFamily="34" charset="0"/>
              <a:buChar char="•"/>
              <a:defRPr/>
            </a:pPr>
            <a:r>
              <a:rPr lang="en-US" b="1" dirty="0" smtClean="0"/>
              <a:t>Technical Specifications </a:t>
            </a:r>
            <a:r>
              <a:rPr lang="en-US" dirty="0" smtClean="0"/>
              <a:t>– Similar to a standard but does not require compliance.  A TS is a strong suggestion.</a:t>
            </a:r>
          </a:p>
          <a:p>
            <a:pPr marL="171450" indent="-171450">
              <a:spcBef>
                <a:spcPts val="0"/>
              </a:spcBef>
              <a:buFont typeface="Arial" pitchFamily="34" charset="0"/>
              <a:buChar char="•"/>
              <a:defRPr/>
            </a:pPr>
            <a:r>
              <a:rPr lang="en-US" b="1" dirty="0" smtClean="0"/>
              <a:t>International Standards</a:t>
            </a:r>
            <a:r>
              <a:rPr lang="en-US" dirty="0" smtClean="0"/>
              <a:t> – Known as a normative document, must be followed explicitly to be compliant.  Any departure from the standard is non-compliant.</a:t>
            </a:r>
          </a:p>
          <a:p>
            <a:pPr>
              <a:spcBef>
                <a:spcPts val="0"/>
              </a:spcBef>
              <a:defRPr/>
            </a:pPr>
            <a:endParaRPr lang="en-US" dirty="0" smtClean="0"/>
          </a:p>
          <a:p>
            <a:pPr>
              <a:spcBef>
                <a:spcPts val="0"/>
              </a:spcBef>
              <a:defRPr/>
            </a:pPr>
            <a:r>
              <a:rPr lang="en-US" dirty="0" smtClean="0"/>
              <a:t>ISO has many Technical Committees, and several are of interest to health care. Other TCs are represented in TC 215 through liaison (30 in number).   Other organizations can also establish liaison relationships with ISO (10).  Liaison members of TC 215 include CDISC, COCIR, DICOM, GS1, HON, ICN, IHE, IHTSDO, IMIA, and WHO. </a:t>
            </a:r>
          </a:p>
          <a:p>
            <a:pPr>
              <a:spcBef>
                <a:spcPts val="0"/>
              </a:spcBef>
              <a:defRPr/>
            </a:pPr>
            <a:endParaRPr lang="en-US" dirty="0" smtClean="0"/>
          </a:p>
          <a:p>
            <a:pPr>
              <a:defRPr/>
            </a:pPr>
            <a:endParaRPr lang="en-US" dirty="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A4DB26-5525-4B27-9BAC-DEC4EFA00ABB}" type="slidenum">
              <a:rPr lang="en-US" altLang="en-US"/>
              <a:pPr eaLnBrk="1" hangingPunct="1"/>
              <a:t>3</a:t>
            </a:fld>
            <a:endParaRPr lang="en-US" altLang="en-US"/>
          </a:p>
        </p:txBody>
      </p:sp>
    </p:spTree>
    <p:extLst>
      <p:ext uri="{BB962C8B-B14F-4D97-AF65-F5344CB8AC3E}">
        <p14:creationId xmlns:p14="http://schemas.microsoft.com/office/powerpoint/2010/main" val="3328207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spcBef>
                <a:spcPts val="0"/>
              </a:spcBef>
              <a:defRPr/>
            </a:pPr>
            <a:r>
              <a:rPr lang="en-US" dirty="0" smtClean="0"/>
              <a:t>TC 215 has eight active work groups.  One other group, WG5 on data cards, completed its work and was inactivated.  </a:t>
            </a:r>
          </a:p>
          <a:p>
            <a:pPr>
              <a:spcBef>
                <a:spcPts val="0"/>
              </a:spcBef>
              <a:defRPr/>
            </a:pPr>
            <a:endParaRPr lang="en-US" dirty="0" smtClean="0"/>
          </a:p>
          <a:p>
            <a:pPr marL="171450" indent="-171450">
              <a:spcBef>
                <a:spcPts val="0"/>
              </a:spcBef>
              <a:buFont typeface="Arial" pitchFamily="34" charset="0"/>
              <a:buChar char="•"/>
              <a:defRPr/>
            </a:pPr>
            <a:r>
              <a:rPr lang="en-US" dirty="0" smtClean="0"/>
              <a:t>WG1 deals with data structure and is the WG that defines standards for the EHR and related material.</a:t>
            </a:r>
          </a:p>
          <a:p>
            <a:pPr marL="171450" indent="-171450">
              <a:spcBef>
                <a:spcPts val="0"/>
              </a:spcBef>
              <a:buFont typeface="Arial" pitchFamily="34" charset="0"/>
              <a:buChar char="•"/>
              <a:defRPr/>
            </a:pPr>
            <a:r>
              <a:rPr lang="en-US" dirty="0" smtClean="0"/>
              <a:t>WG2 deals with data interchange and includes messaging standards, data types, data models, and such. </a:t>
            </a:r>
          </a:p>
          <a:p>
            <a:pPr marL="171450" indent="-171450">
              <a:spcBef>
                <a:spcPts val="0"/>
              </a:spcBef>
              <a:buFont typeface="Arial" pitchFamily="34" charset="0"/>
              <a:buChar char="•"/>
              <a:defRPr/>
            </a:pPr>
            <a:r>
              <a:rPr lang="en-US" dirty="0" smtClean="0"/>
              <a:t>WG3 deals with terminology.</a:t>
            </a:r>
          </a:p>
          <a:p>
            <a:pPr marL="171450" indent="-171450">
              <a:spcBef>
                <a:spcPts val="0"/>
              </a:spcBef>
              <a:buFont typeface="Arial" pitchFamily="34" charset="0"/>
              <a:buChar char="•"/>
              <a:defRPr/>
            </a:pPr>
            <a:r>
              <a:rPr lang="en-US" dirty="0" smtClean="0"/>
              <a:t>WG4 deals with security.</a:t>
            </a:r>
          </a:p>
          <a:p>
            <a:pPr marL="171450" indent="-171450">
              <a:spcBef>
                <a:spcPts val="0"/>
              </a:spcBef>
              <a:buFont typeface="Arial" pitchFamily="34" charset="0"/>
              <a:buChar char="•"/>
              <a:defRPr/>
            </a:pPr>
            <a:r>
              <a:rPr lang="en-US" dirty="0" smtClean="0"/>
              <a:t>WG6 deals with pharmacy, regulatory and adverse event reporting standards.</a:t>
            </a:r>
          </a:p>
          <a:p>
            <a:pPr marL="171450" indent="-171450">
              <a:spcBef>
                <a:spcPts val="0"/>
              </a:spcBef>
              <a:buFont typeface="Arial" pitchFamily="34" charset="0"/>
              <a:buChar char="•"/>
              <a:defRPr/>
            </a:pPr>
            <a:r>
              <a:rPr lang="en-US" dirty="0" smtClean="0"/>
              <a:t>WG7 deals with connectivity to medical devices.  This group works closely with IEEE and CEN on standards that connect medical devices to systems.</a:t>
            </a:r>
          </a:p>
          <a:p>
            <a:pPr marL="171450" indent="-171450">
              <a:spcBef>
                <a:spcPts val="0"/>
              </a:spcBef>
              <a:buFont typeface="Arial" pitchFamily="34" charset="0"/>
              <a:buChar char="•"/>
              <a:defRPr/>
            </a:pPr>
            <a:r>
              <a:rPr lang="en-US" dirty="0" smtClean="0"/>
              <a:t>WG8 is similar to WG1 – sometimes the distinction is difficult to define.  This WG deals more with what an EHR is rather than its structure and architecture.</a:t>
            </a:r>
          </a:p>
          <a:p>
            <a:pPr marL="171450" indent="-171450">
              <a:spcBef>
                <a:spcPts val="0"/>
              </a:spcBef>
              <a:buFont typeface="Arial" pitchFamily="34" charset="0"/>
              <a:buChar char="•"/>
              <a:defRPr/>
            </a:pPr>
            <a:r>
              <a:rPr lang="en-US" dirty="0" smtClean="0"/>
              <a:t>WG9 is a different type of WG in that its purpose is harmonization of standards activities among multiple SDOs.  It is closely affiliated with the Joint Initiative Council – a collaborative organization of many international SDOs.</a:t>
            </a:r>
          </a:p>
          <a:p>
            <a:pPr>
              <a:defRPr/>
            </a:pPr>
            <a:endParaRPr lang="en-US" dirty="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7A831E-8B63-4F05-B708-653C9E572AE7}" type="slidenum">
              <a:rPr lang="en-US" altLang="en-US"/>
              <a:pPr eaLnBrk="1" hangingPunct="1"/>
              <a:t>4</a:t>
            </a:fld>
            <a:endParaRPr lang="en-US" altLang="en-US"/>
          </a:p>
        </p:txBody>
      </p:sp>
    </p:spTree>
    <p:extLst>
      <p:ext uri="{BB962C8B-B14F-4D97-AF65-F5344CB8AC3E}">
        <p14:creationId xmlns:p14="http://schemas.microsoft.com/office/powerpoint/2010/main" val="3217863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European Committee on Standardization (CEN) has a bilateral agreement with ISO, called the Vienna Agreement, whereby CEN standards can become ISO standards, and ISO standards can become CEN standards.</a:t>
            </a:r>
          </a:p>
          <a:p>
            <a:endParaRPr lang="en-US" altLang="en-US" smtClean="0"/>
          </a:p>
          <a:p>
            <a:r>
              <a:rPr lang="en-US" altLang="en-US" smtClean="0"/>
              <a:t>HL7 International has a pilot agreement through which HL7 standards can be submitted to TC 215 to become ISO standards.</a:t>
            </a:r>
          </a:p>
          <a:p>
            <a:endParaRPr lang="en-US" altLang="en-US" smtClean="0"/>
          </a:p>
          <a:p>
            <a:r>
              <a:rPr lang="en-US" altLang="en-US" smtClean="0"/>
              <a:t>IEEE has a partnership agreement through which IEEE standards can become ISO standards.</a:t>
            </a:r>
          </a:p>
          <a:p>
            <a:endParaRPr lang="en-US" altLang="en-US" smtClean="0"/>
          </a:p>
          <a:p>
            <a:endParaRPr lang="en-US" altLang="en-US" smtClean="0"/>
          </a:p>
          <a:p>
            <a:endParaRPr lang="en-US" altLang="en-US"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1CFA26-0553-44FC-A726-4D3DF075F947}" type="slidenum">
              <a:rPr lang="en-US" altLang="en-US"/>
              <a:pPr eaLnBrk="1" hangingPunct="1"/>
              <a:t>5</a:t>
            </a:fld>
            <a:endParaRPr lang="en-US" altLang="en-US"/>
          </a:p>
        </p:txBody>
      </p:sp>
    </p:spTree>
    <p:extLst>
      <p:ext uri="{BB962C8B-B14F-4D97-AF65-F5344CB8AC3E}">
        <p14:creationId xmlns:p14="http://schemas.microsoft.com/office/powerpoint/2010/main" val="1969632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Joint Initiative Council was formed in 2007 by ISO, CEN, and HL7 International.  SDOs subsequently joining JIC include CDISC, IHTSDO, and GS1.</a:t>
            </a:r>
          </a:p>
          <a:p>
            <a:endParaRPr lang="en-US" altLang="en-US" smtClean="0"/>
          </a:p>
          <a:p>
            <a:r>
              <a:rPr lang="en-US" altLang="en-US" smtClean="0"/>
              <a:t>The purpose of the JIC is to create one standard for one purpose.  One of the first successes of the JIC was the creation of a single standard for data types.  Other activities include a standard for reporting adverse events (Individual Case Safety Report), a glossary, the </a:t>
            </a:r>
            <a:r>
              <a:rPr lang="en-US" altLang="en-US" i="1" smtClean="0"/>
              <a:t>Biomedical Research Integrated Domain Group</a:t>
            </a:r>
            <a:r>
              <a:rPr lang="en-US" altLang="en-US" smtClean="0"/>
              <a:t> (</a:t>
            </a:r>
            <a:r>
              <a:rPr lang="en-US" altLang="en-US" i="1" smtClean="0"/>
              <a:t>BRIDG</a:t>
            </a:r>
            <a:r>
              <a:rPr lang="en-US" altLang="en-US" smtClean="0"/>
              <a:t>) , EHR Functional Model and others.  A standard moves to JIC when multiple SDOS have an interest in creating the same standard and the SDOs agree to work together.</a:t>
            </a:r>
          </a:p>
          <a:p>
            <a:endParaRPr lang="en-US" altLang="en-US" smtClean="0"/>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F7A1C5-0E08-4FC0-8CD5-4D074F4EB167}" type="slidenum">
              <a:rPr lang="en-US" altLang="en-US"/>
              <a:pPr eaLnBrk="1" hangingPunct="1"/>
              <a:t>6</a:t>
            </a:fld>
            <a:endParaRPr lang="en-US" altLang="en-US"/>
          </a:p>
        </p:txBody>
      </p:sp>
    </p:spTree>
    <p:extLst>
      <p:ext uri="{BB962C8B-B14F-4D97-AF65-F5344CB8AC3E}">
        <p14:creationId xmlns:p14="http://schemas.microsoft.com/office/powerpoint/2010/main" val="1854188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Although CEN has been in existence for a long time, the health focus was created in the early 1990s. The acronym CEN comes from the French name of the organization – Comité  Européen de Normalisation. </a:t>
            </a:r>
          </a:p>
          <a:p>
            <a:endParaRPr lang="en-US" altLang="en-US" smtClean="0"/>
          </a:p>
          <a:p>
            <a:r>
              <a:rPr lang="en-US" altLang="en-US" smtClean="0"/>
              <a:t>The 27 member countries of the European Union are members of CEN.</a:t>
            </a:r>
          </a:p>
          <a:p>
            <a:endParaRPr lang="en-US" altLang="en-US" smtClean="0"/>
          </a:p>
          <a:p>
            <a:r>
              <a:rPr lang="en-US" altLang="en-US" smtClean="0"/>
              <a:t>CEN has published over 160 technical reports, technical specifications, pre-standards and European standards since the early 1990s.</a:t>
            </a:r>
          </a:p>
          <a:p>
            <a:endParaRPr lang="en-US" altLang="en-US" smtClean="0"/>
          </a:p>
          <a:p>
            <a:r>
              <a:rPr lang="en-US" altLang="en-US" smtClean="0"/>
              <a:t>18 of these standards are jointly published as ISO standards.</a:t>
            </a:r>
          </a:p>
          <a:p>
            <a:endParaRPr lang="en-US" altLang="en-US" smtClean="0"/>
          </a:p>
          <a:p>
            <a:r>
              <a:rPr lang="en-US" altLang="en-US" smtClean="0"/>
              <a:t>Much of the standards work in CEN is done by paid consultants.</a:t>
            </a:r>
          </a:p>
          <a:p>
            <a:endParaRPr lang="en-US" altLang="en-US" smtClean="0"/>
          </a:p>
          <a:p>
            <a:r>
              <a:rPr lang="en-US" altLang="en-US" smtClean="0"/>
              <a:t>Balloting is by country.</a:t>
            </a:r>
          </a:p>
          <a:p>
            <a:endParaRPr lang="en-US" altLang="en-US" smtClean="0"/>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6747A4-0619-44E5-96FE-5C2C53F43D24}" type="slidenum">
              <a:rPr lang="en-US" altLang="en-US"/>
              <a:pPr eaLnBrk="1" hangingPunct="1"/>
              <a:t>7</a:t>
            </a:fld>
            <a:endParaRPr lang="en-US" altLang="en-US"/>
          </a:p>
        </p:txBody>
      </p:sp>
    </p:spTree>
    <p:extLst>
      <p:ext uri="{BB962C8B-B14F-4D97-AF65-F5344CB8AC3E}">
        <p14:creationId xmlns:p14="http://schemas.microsoft.com/office/powerpoint/2010/main" val="2124201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CEN functions with four work groups.  </a:t>
            </a:r>
          </a:p>
          <a:p>
            <a:endParaRPr lang="en-US" altLang="en-US" smtClean="0"/>
          </a:p>
          <a:p>
            <a:r>
              <a:rPr lang="en-US" altLang="en-US" smtClean="0"/>
              <a:t>WG I is similar to ISO WG1, WG6 and WG8.</a:t>
            </a:r>
          </a:p>
          <a:p>
            <a:endParaRPr lang="en-US" altLang="en-US" smtClean="0"/>
          </a:p>
          <a:p>
            <a:r>
              <a:rPr lang="en-US" altLang="en-US" smtClean="0"/>
              <a:t>WG II is similar to ISO WG 3.</a:t>
            </a:r>
          </a:p>
          <a:p>
            <a:endParaRPr lang="en-US" altLang="en-US" smtClean="0"/>
          </a:p>
          <a:p>
            <a:r>
              <a:rPr lang="en-US" altLang="en-US" smtClean="0"/>
              <a:t>WG III is similar to ISO WG4.</a:t>
            </a:r>
          </a:p>
          <a:p>
            <a:endParaRPr lang="en-US" altLang="en-US" smtClean="0"/>
          </a:p>
          <a:p>
            <a:r>
              <a:rPr lang="en-US" altLang="en-US" smtClean="0"/>
              <a:t>WG IV is similar to ISO WG 2 and ISO WG 8.</a:t>
            </a:r>
          </a:p>
          <a:p>
            <a:endParaRPr lang="en-US" altLang="en-US"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7E3A33-BE07-438D-B602-B67E4D6D00B4}" type="slidenum">
              <a:rPr lang="en-US" altLang="en-US"/>
              <a:pPr eaLnBrk="1" hangingPunct="1"/>
              <a:t>8</a:t>
            </a:fld>
            <a:endParaRPr lang="en-US" altLang="en-US"/>
          </a:p>
        </p:txBody>
      </p:sp>
    </p:spTree>
    <p:extLst>
      <p:ext uri="{BB962C8B-B14F-4D97-AF65-F5344CB8AC3E}">
        <p14:creationId xmlns:p14="http://schemas.microsoft.com/office/powerpoint/2010/main" val="4137758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EN means European National Standard.  The reference model defined in Part 1 is different than the HL7 Reference Information Model and has created some harmonization problems.  Reference information models are important because  they are the basis from which the data parts of standards are created and are key to interoperability.  Part 1 also defines the architecture for the EHR. The EHR is defined as a hierarchical structure of components  or folders – similar to a paper chart in which a single encounter would be a folder.  The collection of folders would create the EHR. </a:t>
            </a:r>
          </a:p>
          <a:p>
            <a:endParaRPr lang="en-US" altLang="en-US" smtClean="0"/>
          </a:p>
          <a:p>
            <a:r>
              <a:rPr lang="en-US" altLang="en-US" smtClean="0"/>
              <a:t>Archetypes are data structures such as the components that are part of a blood pressure measurement. The UK uses these archetypes as a key part of data definition and data interchange.  Europe is now moving toward the use of archetypes.  Again, there is competition between HL7’s Detailed Clinical Models and templates.  However, efforts are being made to harmonize these activities. Part 5 competes with HL7 messaging standards, and is in little use at this time. </a:t>
            </a:r>
          </a:p>
          <a:p>
            <a:endParaRPr lang="en-US" altLang="en-US" smtClean="0"/>
          </a:p>
          <a:p>
            <a:r>
              <a:rPr lang="en-US" altLang="en-US" smtClean="0"/>
              <a:t>The other parts of 13606 are not in significant use at this time.</a:t>
            </a:r>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E70739-697D-41A7-AF79-1B598D82CB56}" type="slidenum">
              <a:rPr lang="en-US" altLang="en-US"/>
              <a:pPr eaLnBrk="1" hangingPunct="1"/>
              <a:t>9</a:t>
            </a:fld>
            <a:endParaRPr lang="en-US" altLang="en-US"/>
          </a:p>
        </p:txBody>
      </p:sp>
    </p:spTree>
    <p:extLst>
      <p:ext uri="{BB962C8B-B14F-4D97-AF65-F5344CB8AC3E}">
        <p14:creationId xmlns:p14="http://schemas.microsoft.com/office/powerpoint/2010/main" val="2494775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4897114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23885358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B55F7D32-9E43-4452-A88C-682433EF3CC8}"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3077869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213707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7D3F1F32-0D71-42B5-A3E3-EA6D90E29301}"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970986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2F502B68-96EB-495E-BAE8-CAC599C7A5F1}"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580698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50034AED-28ED-4E10-901C-1419B2A2219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135441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9EC77C7B-9AD9-43DB-BF7F-2B8384E7A1F6}"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867886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94DE3985-3597-4839-8921-19475A2A5F9C}"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402517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BC0C56D5-7F77-4446-8DBE-32F971EE8E15}"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5251633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416C8495-BF5F-4314-A4D1-7354A4786919}"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088174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52781113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9D4883BF-D0DD-4628-A49B-DA483965D69C}"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0918120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CAA83CC7-A664-490F-8CF1-A6B628D3FB3A}"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0875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9189428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37527173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5127414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56824468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3881438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192697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12628696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B55F7D32-9E43-4452-A88C-682433EF3CC8}" type="slidenum">
              <a:rPr lang="en-US" altLang="en-US" smtClean="0"/>
              <a:pPr/>
              <a:t>‹#›</a:t>
            </a:fld>
            <a:endParaRPr lang="en-US" altLang="en-US"/>
          </a:p>
        </p:txBody>
      </p:sp>
    </p:spTree>
    <p:extLst>
      <p:ext uri="{BB962C8B-B14F-4D97-AF65-F5344CB8AC3E}">
        <p14:creationId xmlns:p14="http://schemas.microsoft.com/office/powerpoint/2010/main" val="4188428965"/>
      </p:ext>
    </p:extLst>
  </p:cSld>
  <p:clrMap bg1="lt1" tx1="dk1" bg2="lt2" tx2="dk2" accent1="accent1" accent2="accent2" accent3="accent3" accent4="accent4" accent5="accent5" accent6="accent6" hlink="hlink" folHlink="folHlink"/>
  <p:sldLayoutIdLst>
    <p:sldLayoutId id="2147484580" r:id="rId1"/>
    <p:sldLayoutId id="2147484581" r:id="rId2"/>
    <p:sldLayoutId id="2147484582" r:id="rId3"/>
    <p:sldLayoutId id="2147484583" r:id="rId4"/>
    <p:sldLayoutId id="2147484584" r:id="rId5"/>
    <p:sldLayoutId id="2147484585" r:id="rId6"/>
    <p:sldLayoutId id="2147484586" r:id="rId7"/>
    <p:sldLayoutId id="2147484587" r:id="rId8"/>
    <p:sldLayoutId id="2147484588" r:id="rId9"/>
    <p:sldLayoutId id="2147484589" r:id="rId10"/>
    <p:sldLayoutId id="2147484590" r:id="rId11"/>
    <p:sldLayoutId id="2147484591" r:id="rId12"/>
    <p:sldLayoutId id="2147484592" r:id="rId13"/>
    <p:sldLayoutId id="2147484593" r:id="rId14"/>
    <p:sldLayoutId id="2147484594" r:id="rId15"/>
    <p:sldLayoutId id="2147484595" r:id="rId16"/>
    <p:sldLayoutId id="2147484596" r:id="rId17"/>
    <p:sldLayoutId id="2147484555" r:id="rId18"/>
    <p:sldLayoutId id="2147484556" r:id="rId19"/>
    <p:sldLayoutId id="2147484557" r:id="rId20"/>
    <p:sldLayoutId id="2147484558"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8" Type="http://schemas.openxmlformats.org/officeDocument/2006/relationships/hyperlink" Target="http://www.cdisc.org/" TargetMode="External"/><Relationship Id="rId13" Type="http://schemas.openxmlformats.org/officeDocument/2006/relationships/hyperlink" Target="http://www.ihe.net/" TargetMode="External"/><Relationship Id="rId3" Type="http://schemas.openxmlformats.org/officeDocument/2006/relationships/hyperlink" Target="http://www.ada.org/" TargetMode="External"/><Relationship Id="rId7" Type="http://schemas.openxmlformats.org/officeDocument/2006/relationships/hyperlink" Target="http://www.astm.org/" TargetMode="External"/><Relationship Id="rId12" Type="http://schemas.openxmlformats.org/officeDocument/2006/relationships/hyperlink" Target="http://www.ieee.org/"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6" Type="http://schemas.openxmlformats.org/officeDocument/2006/relationships/hyperlink" Target="http://www.x12.org/" TargetMode="External"/><Relationship Id="rId11" Type="http://schemas.openxmlformats.org/officeDocument/2006/relationships/hyperlink" Target="http://www.hl7.org/" TargetMode="External"/><Relationship Id="rId5" Type="http://schemas.openxmlformats.org/officeDocument/2006/relationships/hyperlink" Target="http://www.ansi.org/standards_activities/iso_programs/tag_iso.aspx" TargetMode="External"/><Relationship Id="rId10" Type="http://schemas.openxmlformats.org/officeDocument/2006/relationships/hyperlink" Target="http://www.gs1.org/" TargetMode="External"/><Relationship Id="rId4" Type="http://schemas.openxmlformats.org/officeDocument/2006/relationships/hyperlink" Target="http://www.ansi.org/" TargetMode="External"/><Relationship Id="rId9" Type="http://schemas.openxmlformats.org/officeDocument/2006/relationships/hyperlink" Target="http://medical.nema.org/" TargetMode="External"/><Relationship Id="rId14" Type="http://schemas.openxmlformats.org/officeDocument/2006/relationships/hyperlink" Target="http://www.jointinitiativecouncil.org/"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omg.org/" TargetMode="External"/><Relationship Id="rId13" Type="http://schemas.openxmlformats.org/officeDocument/2006/relationships/hyperlink" Target="http://www.nlm.nih.gov/" TargetMode="External"/><Relationship Id="rId3" Type="http://schemas.openxmlformats.org/officeDocument/2006/relationships/hyperlink" Target="http://www.medbiq.org/" TargetMode="External"/><Relationship Id="rId7" Type="http://schemas.openxmlformats.org/officeDocument/2006/relationships/hyperlink" Target="http://www.oasis-open.org/" TargetMode="External"/><Relationship Id="rId12" Type="http://schemas.openxmlformats.org/officeDocument/2006/relationships/hyperlink" Target="http://www.ietf.org/" TargetMode="External"/><Relationship Id="rId2" Type="http://schemas.openxmlformats.org/officeDocument/2006/relationships/notesSlide" Target="../notesSlides/notesSlide28.xml"/><Relationship Id="rId16" Type="http://schemas.openxmlformats.org/officeDocument/2006/relationships/hyperlink" Target="http://www.who.int/" TargetMode="External"/><Relationship Id="rId1" Type="http://schemas.openxmlformats.org/officeDocument/2006/relationships/slideLayout" Target="../slideLayouts/slideLayout9.xml"/><Relationship Id="rId6" Type="http://schemas.openxmlformats.org/officeDocument/2006/relationships/hyperlink" Target="http://www.qualityforum.org/" TargetMode="External"/><Relationship Id="rId11" Type="http://schemas.openxmlformats.org/officeDocument/2006/relationships/hyperlink" Target="http://www.cen.eu/cen/Sectors/TechnicalCommitteesWorkshops/CENTechnicalCommittees/Pages/default.aspx?param=6232&amp;title=CEN/TC%20251" TargetMode="External"/><Relationship Id="rId5" Type="http://schemas.openxmlformats.org/officeDocument/2006/relationships/hyperlink" Target="http://www.nist.gov/" TargetMode="External"/><Relationship Id="rId15" Type="http://schemas.openxmlformats.org/officeDocument/2006/relationships/hyperlink" Target="http://www.ihtsdo.org/" TargetMode="External"/><Relationship Id="rId10" Type="http://schemas.openxmlformats.org/officeDocument/2006/relationships/hyperlink" Target="http://www.iso.org/iso/iso_technical_committee?commid=54960" TargetMode="External"/><Relationship Id="rId4" Type="http://schemas.openxmlformats.org/officeDocument/2006/relationships/hyperlink" Target="http://www.ncpdp.org/" TargetMode="External"/><Relationship Id="rId9" Type="http://schemas.openxmlformats.org/officeDocument/2006/relationships/hyperlink" Target="http://www.openehr.org/" TargetMode="External"/><Relationship Id="rId14" Type="http://schemas.openxmlformats.org/officeDocument/2006/relationships/hyperlink" Target="http://www.w3.org/"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Networking and Health Information Exchange</a:t>
            </a:r>
            <a:endParaRPr lang="en-US" altLang="en-US" dirty="0" smtClean="0"/>
          </a:p>
        </p:txBody>
      </p:sp>
      <p:sp>
        <p:nvSpPr>
          <p:cNvPr id="12291" name="Text Placeholder 2"/>
          <p:cNvSpPr>
            <a:spLocks noGrp="1"/>
          </p:cNvSpPr>
          <p:nvPr>
            <p:ph type="body" sz="half" idx="2"/>
          </p:nvPr>
        </p:nvSpPr>
        <p:spPr/>
        <p:txBody>
          <a:bodyPr/>
          <a:lstStyle/>
          <a:p>
            <a:r>
              <a:rPr lang="en-US" altLang="en-US" smtClean="0"/>
              <a:t>Standards Developing Organizations</a:t>
            </a:r>
            <a:endParaRPr lang="en-US" altLang="en-US" dirty="0"/>
          </a:p>
        </p:txBody>
      </p:sp>
      <p:sp>
        <p:nvSpPr>
          <p:cNvPr id="12292" name="Text Placeholder 3"/>
          <p:cNvSpPr>
            <a:spLocks noGrp="1"/>
          </p:cNvSpPr>
          <p:nvPr>
            <p:ph type="body" sz="quarter" idx="11"/>
          </p:nvPr>
        </p:nvSpPr>
        <p:spPr>
          <a:xfrm>
            <a:off x="1371600" y="4648200"/>
            <a:ext cx="6400800" cy="609600"/>
          </a:xfrm>
        </p:spPr>
        <p:txBody>
          <a:bodyPr/>
          <a:lstStyle/>
          <a:p>
            <a:r>
              <a:rPr lang="en-US" altLang="en-US" dirty="0" smtClean="0"/>
              <a:t>Lecture b</a:t>
            </a:r>
          </a:p>
        </p:txBody>
      </p:sp>
      <p:sp>
        <p:nvSpPr>
          <p:cNvPr id="12293" name="Text Placeholder 4"/>
          <p:cNvSpPr>
            <a:spLocks noGrp="1"/>
          </p:cNvSpPr>
          <p:nvPr>
            <p:ph type="body" sz="quarter" idx="12"/>
          </p:nvPr>
        </p:nvSpPr>
        <p:spPr/>
        <p:txBody>
          <a:bodyPr/>
          <a:lstStyle/>
          <a:p>
            <a:r>
              <a:rPr lang="en-US" dirty="0" smtClean="0"/>
              <a:t>This material (</a:t>
            </a:r>
            <a:r>
              <a:rPr lang="en-US" altLang="en-US" dirty="0" smtClean="0"/>
              <a:t>Comp 9 Unit 3</a:t>
            </a:r>
            <a:r>
              <a:rPr lang="en-US" dirty="0" smtClean="0"/>
              <a:t>) was developed by Duke University, funded by the Department of Health and Human Services, Office of the National Coordinator for Health Information Technology under Award Number </a:t>
            </a:r>
            <a:r>
              <a:rPr lang="en-US" altLang="en-US" dirty="0" smtClean="0"/>
              <a:t>IU24OC000024</a:t>
            </a:r>
            <a:r>
              <a:rPr lang="en-US" dirty="0" smtClean="0"/>
              <a:t>. This material was updated by </a:t>
            </a:r>
            <a:r>
              <a:rPr lang="en-US" dirty="0" err="1" smtClean="0"/>
              <a:t>Normandale</a:t>
            </a:r>
            <a:r>
              <a:rPr lang="en-US" dirty="0" smtClean="0"/>
              <a:t> Community College, funded under Award Number 90WT0003.</a:t>
            </a:r>
          </a:p>
          <a:p>
            <a:endParaRPr lang="en-US" dirty="0" smtClean="0"/>
          </a:p>
          <a:p>
            <a:r>
              <a:rPr lang="en-US" dirty="0" smtClean="0"/>
              <a:t>This work is licensed under the Creative Commons Attribution-</a:t>
            </a:r>
            <a:r>
              <a:rPr lang="en-US" dirty="0" err="1" smtClean="0"/>
              <a:t>NonCommercial</a:t>
            </a:r>
            <a:r>
              <a:rPr lang="en-US" dirty="0" smtClean="0"/>
              <a:t>-</a:t>
            </a:r>
            <a:r>
              <a:rPr lang="en-US" dirty="0" err="1" smtClean="0"/>
              <a:t>ShareAlike</a:t>
            </a:r>
            <a:r>
              <a:rPr lang="en-US" dirty="0" smtClean="0"/>
              <a:t> 4.0 International License. To view a copy of this license, visit </a:t>
            </a:r>
            <a:r>
              <a:rPr lang="en-US" dirty="0" smtClean="0">
                <a:hlinkClick r:id="rId3" tooltip="Creative Commons license"/>
              </a:rPr>
              <a:t>http://creativecommons.org/licenses/by-nc-sa/4.0/</a:t>
            </a:r>
            <a:endParaRPr lang="en-US" dirty="0"/>
          </a:p>
        </p:txBody>
      </p:sp>
    </p:spTree>
    <p:extLst>
      <p:ext uri="{BB962C8B-B14F-4D97-AF65-F5344CB8AC3E}">
        <p14:creationId xmlns:p14="http://schemas.microsoft.com/office/powerpoint/2010/main" val="907639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Health Level 7 International</a:t>
            </a:r>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Formed in 1987 as a U.S. SDO; invited international affiliates in the early 1990s</a:t>
            </a:r>
          </a:p>
          <a:p>
            <a:r>
              <a:rPr lang="en-US" altLang="en-US" smtClean="0"/>
              <a:t>Now HL7 International with over 40 international country members</a:t>
            </a:r>
          </a:p>
          <a:p>
            <a:r>
              <a:rPr lang="en-US" altLang="en-US" smtClean="0"/>
              <a:t>Is an ANSI accredited SDO</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AFD31A-927C-48D6-B5EA-430EDF1BA78A}"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HL7 Steering Divisions</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Domain Experts</a:t>
            </a:r>
          </a:p>
          <a:p>
            <a:r>
              <a:rPr lang="en-US" altLang="en-US" smtClean="0"/>
              <a:t>Foundation and Technology</a:t>
            </a:r>
          </a:p>
          <a:p>
            <a:r>
              <a:rPr lang="en-US" altLang="en-US" smtClean="0"/>
              <a:t>Structure and Semantic Design</a:t>
            </a:r>
          </a:p>
          <a:p>
            <a:r>
              <a:rPr lang="en-US" altLang="en-US" smtClean="0"/>
              <a:t>Technical and Support Services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4E6B47-5F02-4BAE-9025-F9626A993738}"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t>Domain Experts</a:t>
            </a:r>
          </a:p>
        </p:txBody>
      </p:sp>
      <p:sp>
        <p:nvSpPr>
          <p:cNvPr id="24579"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Anatomic Pathology </a:t>
            </a:r>
          </a:p>
          <a:p>
            <a:r>
              <a:rPr lang="en-US" altLang="en-US" sz="2400" dirty="0" smtClean="0"/>
              <a:t>Anesthesiology </a:t>
            </a:r>
          </a:p>
          <a:p>
            <a:r>
              <a:rPr lang="en-US" altLang="en-US" sz="2400" dirty="0" smtClean="0"/>
              <a:t>Attachments </a:t>
            </a:r>
          </a:p>
          <a:p>
            <a:r>
              <a:rPr lang="en-US" altLang="en-US" sz="2400" dirty="0" smtClean="0"/>
              <a:t>Child Health</a:t>
            </a:r>
          </a:p>
          <a:p>
            <a:r>
              <a:rPr lang="en-US" altLang="en-US" sz="2400" dirty="0" smtClean="0"/>
              <a:t>Clinical Interoperability Council</a:t>
            </a:r>
          </a:p>
          <a:p>
            <a:r>
              <a:rPr lang="en-US" altLang="en-US" sz="2400" dirty="0" smtClean="0"/>
              <a:t>Community Based Health Services </a:t>
            </a:r>
          </a:p>
          <a:p>
            <a:r>
              <a:rPr lang="en-US" altLang="en-US" sz="2400" dirty="0" smtClean="0"/>
              <a:t>Emergency Care </a:t>
            </a:r>
          </a:p>
          <a:p>
            <a:r>
              <a:rPr lang="en-US" altLang="en-US" sz="2400" dirty="0" smtClean="0"/>
              <a:t>Government Projects</a:t>
            </a:r>
          </a:p>
        </p:txBody>
      </p:sp>
      <p:sp>
        <p:nvSpPr>
          <p:cNvPr id="2" name="Content Placeholder 1"/>
          <p:cNvSpPr>
            <a:spLocks noGrp="1"/>
          </p:cNvSpPr>
          <p:nvPr>
            <p:ph sz="quarter" idx="18"/>
          </p:nvPr>
        </p:nvSpPr>
        <p:spPr/>
        <p:txBody>
          <a:bodyPr/>
          <a:lstStyle/>
          <a:p>
            <a:r>
              <a:rPr lang="en-US" altLang="en-US" sz="2400" dirty="0" smtClean="0"/>
              <a:t>Health </a:t>
            </a:r>
            <a:r>
              <a:rPr lang="en-US" altLang="en-US" sz="2400" dirty="0"/>
              <a:t>Care Devices </a:t>
            </a:r>
          </a:p>
          <a:p>
            <a:r>
              <a:rPr lang="en-US" altLang="en-US" sz="2400" dirty="0"/>
              <a:t>Imaging Integration </a:t>
            </a:r>
          </a:p>
          <a:p>
            <a:r>
              <a:rPr lang="en-US" altLang="en-US" sz="2400" dirty="0"/>
              <a:t>Laboratory </a:t>
            </a:r>
          </a:p>
          <a:p>
            <a:r>
              <a:rPr lang="en-US" altLang="en-US" sz="2400" dirty="0"/>
              <a:t>Patient Care </a:t>
            </a:r>
          </a:p>
          <a:p>
            <a:r>
              <a:rPr lang="en-US" altLang="en-US" sz="2400" dirty="0"/>
              <a:t>Patient Safety </a:t>
            </a:r>
          </a:p>
          <a:p>
            <a:r>
              <a:rPr lang="en-US" altLang="en-US" sz="2400" dirty="0"/>
              <a:t>Public Health Emergency Response (PHER) </a:t>
            </a:r>
          </a:p>
          <a:p>
            <a:r>
              <a:rPr lang="en-US" altLang="en-US" sz="2400" dirty="0"/>
              <a:t>Pharmacy </a:t>
            </a:r>
          </a:p>
          <a:p>
            <a:r>
              <a:rPr lang="en-US" altLang="en-US" sz="2400" dirty="0"/>
              <a:t>Regulated Clinical Research Information Management (RCRIM</a:t>
            </a:r>
            <a:r>
              <a:rPr lang="en-US" altLang="en-US" sz="2400" dirty="0" smtClean="0"/>
              <a:t>)</a:t>
            </a:r>
            <a:endParaRPr lang="en-US" altLang="en-US" sz="2400"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7829D2-C3FA-4A9E-ADCF-D91ADC5D7FA9}"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t>Foundation and Technology</a:t>
            </a:r>
          </a:p>
        </p:txBody>
      </p:sp>
      <p:sp>
        <p:nvSpPr>
          <p:cNvPr id="25603"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dirty="0" smtClean="0"/>
              <a:t>Conformance  &amp; Implementation</a:t>
            </a:r>
          </a:p>
          <a:p>
            <a:r>
              <a:rPr lang="en-US" altLang="en-US" sz="2400" dirty="0" smtClean="0"/>
              <a:t>Infrastructure &amp; Messaging </a:t>
            </a:r>
          </a:p>
          <a:p>
            <a:r>
              <a:rPr lang="en-US" altLang="en-US" sz="2400" dirty="0" smtClean="0"/>
              <a:t>Implementable Technology Specifications (ITS) </a:t>
            </a:r>
          </a:p>
          <a:p>
            <a:r>
              <a:rPr lang="en-US" altLang="en-US" sz="2400" dirty="0" smtClean="0"/>
              <a:t>Java </a:t>
            </a:r>
          </a:p>
          <a:p>
            <a:r>
              <a:rPr lang="en-US" sz="2400" kern="0" dirty="0">
                <a:solidFill>
                  <a:srgbClr val="000000"/>
                </a:solidFill>
              </a:rPr>
              <a:t>Understand different kinds of standards being developed and for what purpose </a:t>
            </a:r>
          </a:p>
        </p:txBody>
      </p:sp>
      <p:sp>
        <p:nvSpPr>
          <p:cNvPr id="2" name="Content Placeholder 1"/>
          <p:cNvSpPr>
            <a:spLocks noGrp="1"/>
          </p:cNvSpPr>
          <p:nvPr>
            <p:ph sz="quarter" idx="18"/>
          </p:nvPr>
        </p:nvSpPr>
        <p:spPr/>
        <p:txBody>
          <a:bodyPr/>
          <a:lstStyle/>
          <a:p>
            <a:pPr marL="171450" indent="-171450">
              <a:defRPr/>
            </a:pPr>
            <a:r>
              <a:rPr lang="en-US" sz="2400" kern="0" dirty="0" smtClean="0">
                <a:solidFill>
                  <a:srgbClr val="000000"/>
                </a:solidFill>
              </a:rPr>
              <a:t>Learn </a:t>
            </a:r>
            <a:r>
              <a:rPr lang="en-US" sz="2400" kern="0" dirty="0">
                <a:solidFill>
                  <a:srgbClr val="000000"/>
                </a:solidFill>
              </a:rPr>
              <a:t>about Standards Developing Organizations and the standards they create </a:t>
            </a:r>
          </a:p>
          <a:p>
            <a:pPr marL="171450" indent="-171450">
              <a:defRPr/>
            </a:pPr>
            <a:r>
              <a:rPr lang="en-US" sz="2400" kern="0" dirty="0">
                <a:solidFill>
                  <a:srgbClr val="000000"/>
                </a:solidFill>
              </a:rPr>
              <a:t>Demonstrate how to find, obtain, and use standards that are needed to facilitate networking and health information exchange </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888E83-B826-47A2-A8DC-E5007A3AB81D}"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t>Structure and Semantic Design</a:t>
            </a:r>
          </a:p>
        </p:txBody>
      </p:sp>
      <p:sp>
        <p:nvSpPr>
          <p:cNvPr id="26627"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smtClean="0"/>
              <a:t>Arden Syntax </a:t>
            </a:r>
          </a:p>
          <a:p>
            <a:r>
              <a:rPr lang="en-US" altLang="en-US" sz="2800" dirty="0" smtClean="0"/>
              <a:t>Clinical Context Object Workgroup (CCOW) </a:t>
            </a:r>
          </a:p>
          <a:p>
            <a:r>
              <a:rPr lang="en-US" altLang="en-US" sz="2800" dirty="0" smtClean="0"/>
              <a:t>Clinical Decision Support </a:t>
            </a:r>
          </a:p>
          <a:p>
            <a:r>
              <a:rPr lang="en-US" altLang="en-US" sz="2800" dirty="0" smtClean="0"/>
              <a:t>Clinical Statement</a:t>
            </a:r>
          </a:p>
          <a:p>
            <a:r>
              <a:rPr lang="en-US" altLang="en-US" sz="2800" dirty="0" smtClean="0"/>
              <a:t>Electronic Health Record (EHR)</a:t>
            </a:r>
          </a:p>
          <a:p>
            <a:r>
              <a:rPr lang="en-US" altLang="en-US" sz="2800" dirty="0" smtClean="0"/>
              <a:t>Financial Management </a:t>
            </a:r>
          </a:p>
          <a:p>
            <a:endParaRPr lang="en-US" altLang="en-US" sz="2800" dirty="0" smtClean="0"/>
          </a:p>
        </p:txBody>
      </p:sp>
      <p:sp>
        <p:nvSpPr>
          <p:cNvPr id="4" name="Content Placeholder 3"/>
          <p:cNvSpPr>
            <a:spLocks noGrp="1"/>
          </p:cNvSpPr>
          <p:nvPr>
            <p:ph sz="quarter" idx="18"/>
          </p:nvPr>
        </p:nvSpPr>
        <p:spPr/>
        <p:txBody>
          <a:bodyPr/>
          <a:lstStyle/>
          <a:p>
            <a:r>
              <a:rPr lang="en-US" sz="2800" dirty="0"/>
              <a:t>Genomics </a:t>
            </a:r>
          </a:p>
          <a:p>
            <a:r>
              <a:rPr lang="en-US" sz="2800" dirty="0"/>
              <a:t>Orders &amp; Observations </a:t>
            </a:r>
          </a:p>
          <a:p>
            <a:r>
              <a:rPr lang="en-US" sz="2800" dirty="0"/>
              <a:t>Patient Administration </a:t>
            </a:r>
          </a:p>
          <a:p>
            <a:r>
              <a:rPr lang="en-US" sz="2800" dirty="0"/>
              <a:t>Personnel Management</a:t>
            </a:r>
          </a:p>
          <a:p>
            <a:r>
              <a:rPr lang="en-US" sz="2800" dirty="0"/>
              <a:t>Scheduling &amp; Logistics </a:t>
            </a:r>
          </a:p>
          <a:p>
            <a:r>
              <a:rPr lang="en-US" sz="2800" dirty="0"/>
              <a:t>Structured  Documents </a:t>
            </a:r>
          </a:p>
          <a:p>
            <a:endParaRPr lang="en-US" sz="2800" dirty="0"/>
          </a:p>
          <a:p>
            <a:endParaRPr lang="en-US" sz="2800"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BCAD4C-CDD3-472B-A18E-DD919FE3E92B}"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Technical and Support Services</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Education </a:t>
            </a:r>
          </a:p>
          <a:p>
            <a:r>
              <a:rPr lang="en-US" altLang="en-US" smtClean="0"/>
              <a:t>Electronic Services </a:t>
            </a:r>
          </a:p>
          <a:p>
            <a:r>
              <a:rPr lang="en-US" altLang="en-US" smtClean="0"/>
              <a:t>Implementation </a:t>
            </a:r>
          </a:p>
          <a:p>
            <a:r>
              <a:rPr lang="en-US" altLang="en-US" smtClean="0"/>
              <a:t>Marketing Committee </a:t>
            </a:r>
          </a:p>
          <a:p>
            <a:endParaRPr lang="en-US" altLang="en-US"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1B96CD-8891-4A71-BDBE-DA17B9638F08}"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HL7 Products</a:t>
            </a:r>
          </a:p>
        </p:txBody>
      </p:sp>
      <p:sp>
        <p:nvSpPr>
          <p:cNvPr id="2867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Messaging Standards</a:t>
            </a:r>
          </a:p>
          <a:p>
            <a:pPr lvl="1" eaLnBrk="1" hangingPunct="1"/>
            <a:r>
              <a:rPr lang="en-US" altLang="en-US" smtClean="0"/>
              <a:t>Version 2.x (current is 2.7 published 12/07)</a:t>
            </a:r>
          </a:p>
          <a:p>
            <a:pPr lvl="1" eaLnBrk="1" hangingPunct="1"/>
            <a:r>
              <a:rPr lang="en-US" altLang="en-US" smtClean="0"/>
              <a:t>XML Encoding Rules for v2 Messages</a:t>
            </a:r>
          </a:p>
          <a:p>
            <a:pPr lvl="1" eaLnBrk="1" hangingPunct="1"/>
            <a:r>
              <a:rPr lang="en-US" altLang="en-US" smtClean="0"/>
              <a:t>Version 3.0 (2008 Normative Edition in publication)</a:t>
            </a:r>
          </a:p>
          <a:p>
            <a:pPr eaLnBrk="1" hangingPunct="1"/>
            <a:r>
              <a:rPr lang="en-US" altLang="en-US" smtClean="0"/>
              <a:t>Infrastructure</a:t>
            </a:r>
          </a:p>
          <a:p>
            <a:pPr lvl="1" eaLnBrk="1" hangingPunct="1"/>
            <a:r>
              <a:rPr lang="en-US" altLang="en-US" smtClean="0"/>
              <a:t>Master file structure infrastructure</a:t>
            </a:r>
          </a:p>
          <a:p>
            <a:pPr lvl="1" eaLnBrk="1" hangingPunct="1"/>
            <a:r>
              <a:rPr lang="en-US" altLang="en-US" smtClean="0"/>
              <a:t>Role-Based Access Control</a:t>
            </a:r>
          </a:p>
          <a:p>
            <a:pPr eaLnBrk="1" hangingPunct="1">
              <a:buFont typeface="Wingdings" panose="05000000000000000000" pitchFamily="2" charset="2"/>
              <a:buNone/>
            </a:pPr>
            <a:endParaRPr lang="en-US" altLang="en-US" smtClean="0"/>
          </a:p>
          <a:p>
            <a:endParaRPr lang="en-US" altLang="en-US"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2CCA02-93E7-402F-9980-F2E1437EB6C1}"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smtClean="0"/>
              <a:t>HL7 Products (2)</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Models</a:t>
            </a:r>
          </a:p>
          <a:p>
            <a:pPr lvl="1" eaLnBrk="1" hangingPunct="1"/>
            <a:r>
              <a:rPr lang="en-US" altLang="en-US" smtClean="0"/>
              <a:t>Reference Information Model</a:t>
            </a:r>
          </a:p>
          <a:p>
            <a:pPr lvl="1" eaLnBrk="1" hangingPunct="1"/>
            <a:r>
              <a:rPr lang="en-US" altLang="en-US" smtClean="0"/>
              <a:t>Data Types</a:t>
            </a:r>
          </a:p>
          <a:p>
            <a:pPr lvl="1" eaLnBrk="1" hangingPunct="1"/>
            <a:r>
              <a:rPr lang="en-US" altLang="en-US" smtClean="0"/>
              <a:t>Common Message Element Type</a:t>
            </a:r>
          </a:p>
          <a:p>
            <a:pPr lvl="1" eaLnBrk="1" hangingPunct="1"/>
            <a:r>
              <a:rPr lang="en-US" altLang="en-US" smtClean="0"/>
              <a:t>XML Implementation Technology Specification - Structures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9A6726-C40F-4DB3-AD6B-6FBB893C24B6}"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smtClean="0"/>
              <a:t>HL7 Products (3)</a:t>
            </a:r>
          </a:p>
        </p:txBody>
      </p:sp>
      <p:sp>
        <p:nvSpPr>
          <p:cNvPr id="3072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mtClean="0"/>
              <a:t>Application</a:t>
            </a:r>
          </a:p>
          <a:p>
            <a:pPr lvl="1" eaLnBrk="1" hangingPunct="1">
              <a:lnSpc>
                <a:spcPct val="90000"/>
              </a:lnSpc>
            </a:pPr>
            <a:r>
              <a:rPr lang="en-US" altLang="en-US" sz="2400" smtClean="0"/>
              <a:t>Electronic Health Record</a:t>
            </a:r>
          </a:p>
          <a:p>
            <a:pPr lvl="2" eaLnBrk="1" hangingPunct="1">
              <a:lnSpc>
                <a:spcPct val="90000"/>
              </a:lnSpc>
            </a:pPr>
            <a:r>
              <a:rPr lang="en-US" altLang="en-US" sz="2000" smtClean="0"/>
              <a:t>Functional EHR-S Standard </a:t>
            </a:r>
          </a:p>
          <a:p>
            <a:pPr lvl="2" eaLnBrk="1" hangingPunct="1">
              <a:lnSpc>
                <a:spcPct val="90000"/>
              </a:lnSpc>
            </a:pPr>
            <a:r>
              <a:rPr lang="en-US" altLang="en-US" sz="2000" smtClean="0"/>
              <a:t>Interactions for EHR-S and Functional PHR-S</a:t>
            </a:r>
          </a:p>
          <a:p>
            <a:pPr lvl="2" eaLnBrk="1" hangingPunct="1">
              <a:lnSpc>
                <a:spcPct val="90000"/>
              </a:lnSpc>
            </a:pPr>
            <a:r>
              <a:rPr lang="en-US" altLang="en-US" sz="2000" smtClean="0"/>
              <a:t>Profiles</a:t>
            </a:r>
          </a:p>
          <a:p>
            <a:pPr lvl="1" eaLnBrk="1" hangingPunct="1">
              <a:lnSpc>
                <a:spcPct val="90000"/>
              </a:lnSpc>
            </a:pPr>
            <a:r>
              <a:rPr lang="en-US" altLang="en-US" sz="2400" smtClean="0"/>
              <a:t>EHR Behavioral Health Functional Model</a:t>
            </a:r>
          </a:p>
          <a:p>
            <a:pPr lvl="1" eaLnBrk="1" hangingPunct="1">
              <a:lnSpc>
                <a:spcPct val="90000"/>
              </a:lnSpc>
            </a:pPr>
            <a:r>
              <a:rPr lang="en-US" altLang="en-US" sz="2400" smtClean="0"/>
              <a:t>EHR Child Health Functional Model</a:t>
            </a:r>
          </a:p>
          <a:p>
            <a:pPr lvl="1" eaLnBrk="1" hangingPunct="1">
              <a:lnSpc>
                <a:spcPct val="90000"/>
              </a:lnSpc>
            </a:pPr>
            <a:r>
              <a:rPr lang="en-US" altLang="en-US" sz="2400" smtClean="0"/>
              <a:t>Scheduling</a:t>
            </a:r>
          </a:p>
          <a:p>
            <a:pPr lvl="1" eaLnBrk="1" hangingPunct="1">
              <a:lnSpc>
                <a:spcPct val="90000"/>
              </a:lnSpc>
            </a:pPr>
            <a:r>
              <a:rPr lang="en-US" altLang="en-US" sz="2400" smtClean="0"/>
              <a:t>Notifiable Condition Report</a:t>
            </a:r>
          </a:p>
          <a:p>
            <a:pPr lvl="1" eaLnBrk="1" hangingPunct="1">
              <a:lnSpc>
                <a:spcPct val="90000"/>
              </a:lnSpc>
            </a:pPr>
            <a:r>
              <a:rPr lang="en-US" altLang="en-US" sz="2400" smtClean="0"/>
              <a:t>Personnel Management</a:t>
            </a:r>
          </a:p>
          <a:p>
            <a:pPr lvl="1" eaLnBrk="1" hangingPunct="1">
              <a:lnSpc>
                <a:spcPct val="90000"/>
              </a:lnSpc>
            </a:pPr>
            <a:r>
              <a:rPr lang="en-US" altLang="en-US" sz="2400" smtClean="0"/>
              <a:t>Genomics - Pedigree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9CF8A8-0F3E-4105-97A0-2B07C866981B}"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smtClean="0"/>
              <a:t>HL7 Products (4)</a:t>
            </a:r>
          </a:p>
        </p:txBody>
      </p:sp>
      <p:sp>
        <p:nvSpPr>
          <p:cNvPr id="3174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Documents</a:t>
            </a:r>
          </a:p>
          <a:p>
            <a:pPr lvl="1" eaLnBrk="1" hangingPunct="1"/>
            <a:r>
              <a:rPr lang="en-US" altLang="en-US" smtClean="0"/>
              <a:t>Clinical Document Architecture (CDA)</a:t>
            </a:r>
          </a:p>
          <a:p>
            <a:pPr lvl="1" eaLnBrk="1" hangingPunct="1"/>
            <a:r>
              <a:rPr lang="en-US" altLang="en-US" smtClean="0"/>
              <a:t>Continuity of Care Document (CCD)</a:t>
            </a:r>
          </a:p>
          <a:p>
            <a:pPr eaLnBrk="1" hangingPunct="1"/>
            <a:r>
              <a:rPr lang="en-US" altLang="en-US" smtClean="0"/>
              <a:t>Decision Support</a:t>
            </a:r>
          </a:p>
          <a:p>
            <a:pPr lvl="1" eaLnBrk="1" hangingPunct="1"/>
            <a:r>
              <a:rPr lang="en-US" altLang="en-US" smtClean="0"/>
              <a:t>Arden Syntax</a:t>
            </a:r>
          </a:p>
          <a:p>
            <a:pPr lvl="1" eaLnBrk="1" hangingPunct="1"/>
            <a:r>
              <a:rPr lang="en-US" altLang="en-US" smtClean="0"/>
              <a:t>Virtual Medical Record</a:t>
            </a:r>
          </a:p>
          <a:p>
            <a:pPr lvl="1" eaLnBrk="1" hangingPunct="1"/>
            <a:r>
              <a:rPr lang="en-US" altLang="en-US" smtClean="0"/>
              <a:t>GELLO: Common Expression Language</a:t>
            </a:r>
          </a:p>
          <a:p>
            <a:pPr lvl="1" eaLnBrk="1" hangingPunct="1"/>
            <a:r>
              <a:rPr lang="en-US" altLang="en-US" smtClean="0"/>
              <a:t>Infobutton</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E339E3-9E22-4DDE-83A1-08302A9D05FC}"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tLang="en-US" sz="2800" dirty="0" smtClean="0"/>
              <a:t>Standards Developing Organizations</a:t>
            </a:r>
            <a:br>
              <a:rPr lang="en-US" altLang="en-US" sz="2800" dirty="0" smtClean="0"/>
            </a:br>
            <a:r>
              <a:rPr lang="en-US" altLang="en-US" sz="2800" dirty="0" smtClean="0"/>
              <a:t>Learning Objectives</a:t>
            </a:r>
          </a:p>
        </p:txBody>
      </p:sp>
      <p:sp>
        <p:nvSpPr>
          <p:cNvPr id="13316" name="Text Placeholder 3"/>
          <p:cNvSpPr>
            <a:spLocks noGrp="1"/>
          </p:cNvSpPr>
          <p:nvPr>
            <p:ph sz="quarter" idx="14"/>
          </p:nvPr>
        </p:nvSpPr>
        <p:spPr bwMode="auto">
          <a:prstGeom prst="rect">
            <a:avLst/>
          </a:prstGeom>
          <a:extLst/>
        </p:spPr>
        <p:txBody>
          <a:bodyPr/>
          <a:lstStyle/>
          <a:p>
            <a:pPr marL="514350" indent="-514350">
              <a:buFont typeface="+mj-lt"/>
              <a:buAutoNum type="arabicPeriod"/>
              <a:defRPr/>
            </a:pPr>
            <a:r>
              <a:rPr lang="en-US" sz="2800" kern="0" dirty="0">
                <a:solidFill>
                  <a:srgbClr val="000000"/>
                </a:solidFill>
              </a:rPr>
              <a:t>Understand different kinds of standards being developed and for what purpose </a:t>
            </a:r>
          </a:p>
          <a:p>
            <a:pPr marL="514350" indent="-514350">
              <a:buFont typeface="+mj-lt"/>
              <a:buAutoNum type="arabicPeriod"/>
              <a:defRPr/>
            </a:pPr>
            <a:r>
              <a:rPr lang="en-US" sz="2800" kern="0" dirty="0">
                <a:solidFill>
                  <a:srgbClr val="000000"/>
                </a:solidFill>
              </a:rPr>
              <a:t>Learn about Standards Developing Organizations and the standards they create </a:t>
            </a:r>
          </a:p>
          <a:p>
            <a:pPr marL="514350" indent="-514350">
              <a:buFont typeface="+mj-lt"/>
              <a:buAutoNum type="arabicPeriod"/>
              <a:defRPr/>
            </a:pPr>
            <a:r>
              <a:rPr lang="en-US" sz="2800" kern="0" dirty="0">
                <a:solidFill>
                  <a:srgbClr val="000000"/>
                </a:solidFill>
              </a:rPr>
              <a:t>Demonstrate how to find, obtain, and use standards that are needed to facilitate networking and health information exchange </a:t>
            </a:r>
            <a:endParaRPr lang="en-US" sz="2800"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EE47F8-B907-4C0A-9FBC-A87495363FC6}"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smtClean="0"/>
              <a:t>HL7 Products (5)</a:t>
            </a:r>
          </a:p>
        </p:txBody>
      </p:sp>
      <p:sp>
        <p:nvSpPr>
          <p:cNvPr id="3277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Regulated Studies</a:t>
            </a:r>
          </a:p>
          <a:p>
            <a:pPr lvl="1" eaLnBrk="1" hangingPunct="1"/>
            <a:r>
              <a:rPr lang="en-US" altLang="en-US" sz="2400" smtClean="0"/>
              <a:t>Structured Product Labeling (SPL)</a:t>
            </a:r>
          </a:p>
          <a:p>
            <a:pPr lvl="1" eaLnBrk="1" hangingPunct="1"/>
            <a:r>
              <a:rPr lang="en-US" altLang="en-US" sz="2400" smtClean="0"/>
              <a:t>Annotated ECG</a:t>
            </a:r>
          </a:p>
          <a:p>
            <a:pPr lvl="1" eaLnBrk="1" hangingPunct="1"/>
            <a:r>
              <a:rPr lang="en-US" altLang="en-US" sz="2400" smtClean="0"/>
              <a:t>Individual Case Safety Report (ICSR)</a:t>
            </a:r>
          </a:p>
          <a:p>
            <a:pPr lvl="1" eaLnBrk="1" hangingPunct="1"/>
            <a:r>
              <a:rPr lang="en-US" altLang="en-US" sz="2400" smtClean="0"/>
              <a:t>Drug Stability Study</a:t>
            </a:r>
          </a:p>
          <a:p>
            <a:pPr lvl="1" eaLnBrk="1" hangingPunct="1"/>
            <a:r>
              <a:rPr lang="en-US" altLang="en-US" sz="2400" smtClean="0"/>
              <a:t>Regulated Product Submission</a:t>
            </a:r>
          </a:p>
          <a:p>
            <a:pPr lvl="1" eaLnBrk="1" hangingPunct="1"/>
            <a:r>
              <a:rPr lang="en-US" altLang="en-US" sz="2400" smtClean="0"/>
              <a:t>Common Product Model (CPM)</a:t>
            </a:r>
          </a:p>
          <a:p>
            <a:pPr lvl="1" eaLnBrk="1" hangingPunct="1"/>
            <a:r>
              <a:rPr lang="en-US" altLang="en-US" sz="2400" smtClean="0"/>
              <a:t>Periodic Reporting of Clinical Trials Laboratory Results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88289E-1789-4823-8EAA-03DC85AFD112}"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dirty="0" smtClean="0"/>
              <a:t>HL7 Products (6)</a:t>
            </a:r>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Clinical Context Object Workgroup (CCOW)</a:t>
            </a:r>
          </a:p>
          <a:p>
            <a:pPr lvl="1" eaLnBrk="1" hangingPunct="1"/>
            <a:r>
              <a:rPr lang="en-US" altLang="en-US" smtClean="0"/>
              <a:t>Clinical Context Management</a:t>
            </a:r>
          </a:p>
          <a:p>
            <a:pPr lvl="1" eaLnBrk="1" hangingPunct="1"/>
            <a:r>
              <a:rPr lang="en-US" altLang="en-US" smtClean="0"/>
              <a:t>Application Protection Package</a:t>
            </a:r>
          </a:p>
          <a:p>
            <a:pPr lvl="1" eaLnBrk="1" hangingPunct="1"/>
            <a:r>
              <a:rPr lang="en-US" altLang="en-US" smtClean="0"/>
              <a:t>Manager Protection Package</a:t>
            </a:r>
          </a:p>
          <a:p>
            <a:pPr lvl="1" eaLnBrk="1" hangingPunct="1"/>
            <a:r>
              <a:rPr lang="en-US" altLang="en-US" smtClean="0"/>
              <a:t>User Authenticator Package</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98BEAD-D1B9-4C8C-99F5-339AB5346873}"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Implementation Guides</a:t>
            </a:r>
          </a:p>
        </p:txBody>
      </p:sp>
      <p:sp>
        <p:nvSpPr>
          <p:cNvPr id="3481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z="2400" smtClean="0"/>
              <a:t>HL7 Claims Attachments </a:t>
            </a:r>
          </a:p>
          <a:p>
            <a:pPr eaLnBrk="1" hangingPunct="1">
              <a:lnSpc>
                <a:spcPct val="90000"/>
              </a:lnSpc>
            </a:pPr>
            <a:r>
              <a:rPr lang="en-US" altLang="en-US" sz="2400" smtClean="0"/>
              <a:t>Secure HL7 Transactions Using Internet Mail</a:t>
            </a:r>
          </a:p>
          <a:p>
            <a:pPr eaLnBrk="1" hangingPunct="1">
              <a:lnSpc>
                <a:spcPct val="90000"/>
              </a:lnSpc>
            </a:pPr>
            <a:r>
              <a:rPr lang="en-US" altLang="en-US" sz="2400" smtClean="0"/>
              <a:t>HL7 Security Service Framework</a:t>
            </a:r>
          </a:p>
          <a:p>
            <a:pPr eaLnBrk="1" hangingPunct="1">
              <a:lnSpc>
                <a:spcPct val="90000"/>
              </a:lnSpc>
            </a:pPr>
            <a:r>
              <a:rPr lang="en-US" altLang="en-US" sz="2400" smtClean="0"/>
              <a:t>CDA R2</a:t>
            </a:r>
          </a:p>
          <a:p>
            <a:pPr eaLnBrk="1" hangingPunct="1">
              <a:lnSpc>
                <a:spcPct val="90000"/>
              </a:lnSpc>
            </a:pPr>
            <a:r>
              <a:rPr lang="en-US" altLang="en-US" sz="2400" smtClean="0"/>
              <a:t>Common Audit Message</a:t>
            </a:r>
          </a:p>
          <a:p>
            <a:pPr eaLnBrk="1" hangingPunct="1">
              <a:lnSpc>
                <a:spcPct val="90000"/>
              </a:lnSpc>
            </a:pPr>
            <a:r>
              <a:rPr lang="en-US" altLang="en-US" sz="2400" smtClean="0"/>
              <a:t>Standard Guide for Implementing HL7 EDI Communication Security</a:t>
            </a:r>
          </a:p>
          <a:p>
            <a:pPr eaLnBrk="1" hangingPunct="1">
              <a:lnSpc>
                <a:spcPct val="90000"/>
              </a:lnSpc>
            </a:pPr>
            <a:r>
              <a:rPr lang="en-US" altLang="en-US" sz="2400" smtClean="0"/>
              <a:t>HL7 Version 2.x Messaging Profiling Specification </a:t>
            </a:r>
          </a:p>
          <a:p>
            <a:pPr eaLnBrk="1" hangingPunct="1">
              <a:lnSpc>
                <a:spcPct val="90000"/>
              </a:lnSpc>
            </a:pPr>
            <a:r>
              <a:rPr lang="en-US" altLang="en-US" sz="2400" smtClean="0"/>
              <a:t>Continuity of Care Document (CCD)</a:t>
            </a:r>
          </a:p>
          <a:p>
            <a:pPr eaLnBrk="1" hangingPunct="1">
              <a:lnSpc>
                <a:spcPct val="90000"/>
              </a:lnSpc>
            </a:pPr>
            <a:r>
              <a:rPr lang="en-US" altLang="en-US" sz="2400" i="1" smtClean="0"/>
              <a:t>And growing…</a:t>
            </a:r>
            <a:endParaRPr lang="en-US" altLang="en-US" sz="2700" smtClean="0"/>
          </a:p>
          <a:p>
            <a:pPr lvl="1" eaLnBrk="1" hangingPunct="1">
              <a:lnSpc>
                <a:spcPct val="90000"/>
              </a:lnSpc>
            </a:pPr>
            <a:endParaRPr lang="en-US" altLang="en-US" sz="220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F6CC623-A3ED-4E47-B75D-0AA5A403CAF4}"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HL7 Standards Named in HHS Final Rule</a:t>
            </a:r>
          </a:p>
        </p:txBody>
      </p:sp>
      <p:sp>
        <p:nvSpPr>
          <p:cNvPr id="3584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HL7 v2.5.1 Implementation Guide: Electronic Laboratory Results Reporting to Public Health</a:t>
            </a:r>
          </a:p>
          <a:p>
            <a:r>
              <a:rPr lang="en-US" altLang="en-US" smtClean="0"/>
              <a:t>Clinical Document Architecture (CDA)</a:t>
            </a:r>
          </a:p>
          <a:p>
            <a:r>
              <a:rPr lang="en-US" altLang="en-US" smtClean="0"/>
              <a:t>Continuity of Care Document (CCD)</a:t>
            </a:r>
          </a:p>
          <a:p>
            <a:r>
              <a:rPr lang="en-US" altLang="en-US" smtClean="0"/>
              <a:t>Messaging Standard v2.5.1</a:t>
            </a:r>
          </a:p>
          <a:p>
            <a:r>
              <a:rPr lang="en-US" altLang="en-US" smtClean="0"/>
              <a:t>Messaging Standard v2.3.1</a:t>
            </a:r>
          </a:p>
          <a:p>
            <a:pPr lvl="1" eaLnBrk="1" hangingPunct="1">
              <a:lnSpc>
                <a:spcPct val="90000"/>
              </a:lnSpc>
            </a:pPr>
            <a:endParaRPr lang="en-US" altLang="en-US" sz="220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466D9E-8F41-439F-A7A3-69464FD9810D}"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CDISC Standards</a:t>
            </a:r>
          </a:p>
        </p:txBody>
      </p:sp>
      <p:sp>
        <p:nvSpPr>
          <p:cNvPr id="3686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Study Data Tabulation Model (SDTM)</a:t>
            </a:r>
          </a:p>
          <a:p>
            <a:pPr lvl="1"/>
            <a:r>
              <a:rPr lang="en-US" altLang="en-US" sz="2000" smtClean="0"/>
              <a:t>Recommended for FDA regulatory submissions</a:t>
            </a:r>
          </a:p>
          <a:p>
            <a:r>
              <a:rPr lang="en-US" altLang="en-US" sz="2400" smtClean="0"/>
              <a:t>Analysis Data Model (ADaM)</a:t>
            </a:r>
          </a:p>
          <a:p>
            <a:pPr lvl="1"/>
            <a:r>
              <a:rPr lang="en-US" altLang="en-US" sz="2000" smtClean="0"/>
              <a:t>Complements SDTM submission by detailing statistical analysis performed on clinical trials results</a:t>
            </a:r>
          </a:p>
          <a:p>
            <a:r>
              <a:rPr lang="en-US" altLang="en-US" sz="2400" smtClean="0"/>
              <a:t>Operational Data Model (ODM)</a:t>
            </a:r>
          </a:p>
          <a:p>
            <a:r>
              <a:rPr lang="en-US" altLang="en-US" sz="2400" smtClean="0"/>
              <a:t>Clinical Data Acquisition Standards Harmonization (CDASH)</a:t>
            </a:r>
          </a:p>
          <a:p>
            <a:r>
              <a:rPr lang="en-US" altLang="en-US" sz="2400" smtClean="0"/>
              <a:t>Laboratory Data Model (LAB)</a:t>
            </a:r>
          </a:p>
          <a:p>
            <a:r>
              <a:rPr lang="en-US" altLang="en-US" sz="2400" smtClean="0"/>
              <a:t>CDISC Terminology</a:t>
            </a:r>
          </a:p>
          <a:p>
            <a:pPr lvl="1" eaLnBrk="1" hangingPunct="1">
              <a:lnSpc>
                <a:spcPct val="90000"/>
              </a:lnSpc>
            </a:pPr>
            <a:endParaRPr lang="en-US" altLang="en-US" sz="220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A743FE-CFB7-496D-870D-55E1945B29F4}"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GS1 Key Standards</a:t>
            </a:r>
          </a:p>
        </p:txBody>
      </p:sp>
      <p:sp>
        <p:nvSpPr>
          <p:cNvPr id="3789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smtClean="0"/>
              <a:t>Barcodes</a:t>
            </a:r>
          </a:p>
          <a:p>
            <a:r>
              <a:rPr lang="en-US" altLang="en-US" sz="2800" smtClean="0"/>
              <a:t>eCom – electronic business messaging standards for automatic transmission of data</a:t>
            </a:r>
          </a:p>
          <a:p>
            <a:r>
              <a:rPr lang="en-US" altLang="en-US" sz="2800" smtClean="0"/>
              <a:t>GDSN – Global Data Synchronization – allow business partners to have consistent item data in their systems at the same time</a:t>
            </a:r>
          </a:p>
          <a:p>
            <a:r>
              <a:rPr lang="en-US" altLang="en-US" sz="2800" smtClean="0"/>
              <a:t>EPCglobal – use RFID technology to track items in real time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AAFD35-D7BC-499E-8994-1CD077F50A1A}"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Autofit/>
          </a:bodyPr>
          <a:lstStyle/>
          <a:p>
            <a:r>
              <a:rPr lang="en-US" altLang="en-US" sz="2800" dirty="0" smtClean="0"/>
              <a:t>Standards Developing Organizations</a:t>
            </a:r>
            <a:br>
              <a:rPr lang="en-US" altLang="en-US" sz="2800" dirty="0" smtClean="0"/>
            </a:br>
            <a:r>
              <a:rPr lang="en-US" altLang="en-US" sz="2800" dirty="0" smtClean="0"/>
              <a:t>Summary- Lecture b</a:t>
            </a:r>
          </a:p>
        </p:txBody>
      </p:sp>
      <p:sp>
        <p:nvSpPr>
          <p:cNvPr id="38915"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Multiple SDOs = competing and overlapping standards</a:t>
            </a:r>
          </a:p>
          <a:p>
            <a:r>
              <a:rPr lang="en-US" altLang="en-US" smtClean="0"/>
              <a:t>Redundancy in work</a:t>
            </a:r>
          </a:p>
          <a:p>
            <a:r>
              <a:rPr lang="en-US" altLang="en-US" smtClean="0"/>
              <a:t>Redundancy in people</a:t>
            </a:r>
          </a:p>
          <a:p>
            <a:r>
              <a:rPr lang="en-US" altLang="en-US" smtClean="0"/>
              <a:t>Limited resources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56CBA9-963C-4FBB-9A98-231BA71FA674}"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bwMode="auto">
          <a:xfrm>
            <a:off x="457200" y="1524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Autofit/>
          </a:bodyPr>
          <a:lstStyle/>
          <a:p>
            <a:r>
              <a:rPr lang="en-US" altLang="en-US" sz="2800" dirty="0" smtClean="0"/>
              <a:t>Standards Developing Organizations</a:t>
            </a:r>
            <a:br>
              <a:rPr lang="en-US" altLang="en-US" sz="2800" dirty="0" smtClean="0"/>
            </a:br>
            <a:r>
              <a:rPr lang="en-US" altLang="en-US" sz="2800" dirty="0" smtClean="0"/>
              <a:t>References – Lecture b</a:t>
            </a:r>
          </a:p>
        </p:txBody>
      </p:sp>
      <p:sp>
        <p:nvSpPr>
          <p:cNvPr id="39939" name="Text Placeholder 2"/>
          <p:cNvSpPr>
            <a:spLocks noGrp="1"/>
          </p:cNvSpPr>
          <p:nvPr>
            <p:ph type="body" sz="quarter" idx="16"/>
          </p:nvPr>
        </p:nvSpPr>
        <p:spPr bwMode="auto">
          <a:xfrm>
            <a:off x="381000" y="1524000"/>
            <a:ext cx="8229600" cy="46634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en-US" altLang="en-US" dirty="0" smtClean="0"/>
              <a:t>References</a:t>
            </a:r>
          </a:p>
          <a:p>
            <a:r>
              <a:rPr lang="en-US" sz="1400" b="0" dirty="0" smtClean="0"/>
              <a:t>American </a:t>
            </a:r>
            <a:r>
              <a:rPr lang="en-US" sz="1400" b="0" dirty="0"/>
              <a:t>Dental Association. (</a:t>
            </a:r>
            <a:r>
              <a:rPr lang="en-US" sz="1400" b="0" dirty="0" err="1"/>
              <a:t>n.d.</a:t>
            </a:r>
            <a:r>
              <a:rPr lang="en-US" sz="1400" b="0" dirty="0"/>
              <a:t>). Retrieved from American Dental Association website: </a:t>
            </a:r>
            <a:r>
              <a:rPr lang="en-US" sz="1400" b="0" u="sng" dirty="0">
                <a:hlinkClick r:id="rId3" tooltip="American Dental Association"/>
              </a:rPr>
              <a:t>www.ada.org</a:t>
            </a:r>
            <a:r>
              <a:rPr lang="en-US" sz="1400" b="0" dirty="0"/>
              <a:t> </a:t>
            </a:r>
          </a:p>
          <a:p>
            <a:r>
              <a:rPr lang="en-US" sz="1400" b="0" dirty="0"/>
              <a:t>ANSI - American National Standards Institute. (</a:t>
            </a:r>
            <a:r>
              <a:rPr lang="en-US" sz="1400" b="0" dirty="0" err="1"/>
              <a:t>n.d.</a:t>
            </a:r>
            <a:r>
              <a:rPr lang="en-US" sz="1400" b="0" dirty="0"/>
              <a:t>). Retrieved from </a:t>
            </a:r>
            <a:r>
              <a:rPr lang="en-US" sz="1400" b="0" u="sng" dirty="0">
                <a:hlinkClick r:id="rId4" tooltip="ANSI - American National Standards Institute"/>
              </a:rPr>
              <a:t>www.ansi.org</a:t>
            </a:r>
            <a:r>
              <a:rPr lang="en-US" sz="1400" b="0" dirty="0"/>
              <a:t> </a:t>
            </a:r>
          </a:p>
          <a:p>
            <a:r>
              <a:rPr lang="en-US" sz="1400" b="0" dirty="0"/>
              <a:t>ANSI Accredited U.S. Technical Advisory Groups (TAGs) to ISO. (</a:t>
            </a:r>
            <a:r>
              <a:rPr lang="en-US" sz="1400" b="0" dirty="0" err="1"/>
              <a:t>n.d.</a:t>
            </a:r>
            <a:r>
              <a:rPr lang="en-US" sz="1400" b="0" dirty="0"/>
              <a:t>). Retrieved from </a:t>
            </a:r>
            <a:r>
              <a:rPr lang="en-US" sz="1400" b="0" u="sng" dirty="0">
                <a:hlinkClick r:id="rId5" tooltip="ANSI Accredited U.S. Technical Advisory Groups (TAGs) "/>
              </a:rPr>
              <a:t>www.ansi.org/standards_activities/iso_programs/tag_iso.aspx</a:t>
            </a:r>
            <a:r>
              <a:rPr lang="en-US" sz="1400" b="0" dirty="0"/>
              <a:t> </a:t>
            </a:r>
          </a:p>
          <a:p>
            <a:r>
              <a:rPr lang="en-US" sz="1400" b="0" dirty="0"/>
              <a:t>ASCX12 - About ASC X12. (</a:t>
            </a:r>
            <a:r>
              <a:rPr lang="en-US" sz="1400" b="0" dirty="0" err="1"/>
              <a:t>n.d.</a:t>
            </a:r>
            <a:r>
              <a:rPr lang="en-US" sz="1400" b="0" dirty="0"/>
              <a:t>). Retrieved from ASC X12 website: </a:t>
            </a:r>
            <a:r>
              <a:rPr lang="en-US" sz="1400" b="0" u="sng" dirty="0">
                <a:hlinkClick r:id="rId6" tooltip="ASCX12 - About ASC X12"/>
              </a:rPr>
              <a:t>www.x12.org</a:t>
            </a:r>
            <a:r>
              <a:rPr lang="en-US" sz="1400" b="0" dirty="0"/>
              <a:t> </a:t>
            </a:r>
          </a:p>
          <a:p>
            <a:r>
              <a:rPr lang="en-US" sz="1400" b="0" dirty="0"/>
              <a:t>ASTM International - Welcome to ASTM.org. (</a:t>
            </a:r>
            <a:r>
              <a:rPr lang="en-US" sz="1400" b="0" dirty="0" err="1"/>
              <a:t>n.d.</a:t>
            </a:r>
            <a:r>
              <a:rPr lang="en-US" sz="1400" b="0" dirty="0"/>
              <a:t>). Retrieved from ASTM International website: </a:t>
            </a:r>
            <a:r>
              <a:rPr lang="en-US" sz="1400" b="0" u="sng" dirty="0">
                <a:hlinkClick r:id="rId7" tooltip="ASTM International"/>
              </a:rPr>
              <a:t>www.astm.org</a:t>
            </a:r>
            <a:r>
              <a:rPr lang="en-US" sz="1400" b="0" dirty="0"/>
              <a:t> </a:t>
            </a:r>
          </a:p>
          <a:p>
            <a:r>
              <a:rPr lang="en-US" sz="1400" b="0" dirty="0"/>
              <a:t>CDISC Strength Through Collaboration. (</a:t>
            </a:r>
            <a:r>
              <a:rPr lang="en-US" sz="1400" b="0" dirty="0" err="1"/>
              <a:t>n.d.</a:t>
            </a:r>
            <a:r>
              <a:rPr lang="en-US" sz="1400" b="0" dirty="0"/>
              <a:t>). Retrieved from Clinical Data Interchange Standards Consortium website: </a:t>
            </a:r>
            <a:r>
              <a:rPr lang="en-US" sz="1400" b="0" u="sng" dirty="0">
                <a:hlinkClick r:id="rId8" tooltip="CDISC Strength Through Collaboration"/>
              </a:rPr>
              <a:t>www.cdisc.org</a:t>
            </a:r>
            <a:r>
              <a:rPr lang="en-US" sz="1400" b="0" dirty="0"/>
              <a:t> </a:t>
            </a:r>
          </a:p>
          <a:p>
            <a:r>
              <a:rPr lang="en-US" sz="1400" b="0" dirty="0"/>
              <a:t>DICOM (Digital Imaging and Communications in Medicine). (</a:t>
            </a:r>
            <a:r>
              <a:rPr lang="en-US" sz="1400" b="0" dirty="0" err="1"/>
              <a:t>n.d.</a:t>
            </a:r>
            <a:r>
              <a:rPr lang="en-US" sz="1400" b="0" dirty="0"/>
              <a:t>). Retrieved from Medical Imaging &amp; Technology Alliance - a division of NEMA website: </a:t>
            </a:r>
            <a:r>
              <a:rPr lang="en-US" sz="1400" b="0" u="sng" dirty="0">
                <a:hlinkClick r:id="rId9" tooltip="DICOM (Digital Imaging and Communications in Medicine)"/>
              </a:rPr>
              <a:t>http://medical.nema.org/</a:t>
            </a:r>
            <a:r>
              <a:rPr lang="en-US" sz="1400" b="0" dirty="0"/>
              <a:t> </a:t>
            </a:r>
          </a:p>
          <a:p>
            <a:r>
              <a:rPr lang="en-US" sz="1400" b="0" dirty="0"/>
              <a:t>GS1 The global language of business. (</a:t>
            </a:r>
            <a:r>
              <a:rPr lang="en-US" sz="1400" b="0" dirty="0" err="1"/>
              <a:t>n.d.</a:t>
            </a:r>
            <a:r>
              <a:rPr lang="en-US" sz="1400" b="0" dirty="0"/>
              <a:t>). Retrieved from </a:t>
            </a:r>
            <a:r>
              <a:rPr lang="en-US" sz="1400" b="0" u="sng" dirty="0">
                <a:hlinkClick r:id="rId10" tooltip="GS1 The global language of business"/>
              </a:rPr>
              <a:t>www.gs1.org</a:t>
            </a:r>
            <a:r>
              <a:rPr lang="en-US" sz="1400" b="0" dirty="0"/>
              <a:t> </a:t>
            </a:r>
          </a:p>
          <a:p>
            <a:r>
              <a:rPr lang="en-US" sz="1400" b="0" dirty="0"/>
              <a:t>Health Level Seven International. (</a:t>
            </a:r>
            <a:r>
              <a:rPr lang="en-US" sz="1400" b="0" dirty="0" err="1"/>
              <a:t>n.d.</a:t>
            </a:r>
            <a:r>
              <a:rPr lang="en-US" sz="1400" b="0" dirty="0"/>
              <a:t>). Retrieved from HL7 website: </a:t>
            </a:r>
            <a:r>
              <a:rPr lang="en-US" sz="1400" b="0" u="sng" dirty="0">
                <a:hlinkClick r:id="rId11" tooltip="HL7 website"/>
              </a:rPr>
              <a:t>www.hl7.org</a:t>
            </a:r>
            <a:r>
              <a:rPr lang="en-US" sz="1400" b="0" dirty="0"/>
              <a:t> </a:t>
            </a:r>
          </a:p>
          <a:p>
            <a:r>
              <a:rPr lang="en-US" sz="1400" b="0" dirty="0"/>
              <a:t>IEEE Advancing Technology for Humanity. (</a:t>
            </a:r>
            <a:r>
              <a:rPr lang="en-US" sz="1400" b="0" dirty="0" err="1"/>
              <a:t>n.d.</a:t>
            </a:r>
            <a:r>
              <a:rPr lang="en-US" sz="1400" b="0" dirty="0"/>
              <a:t>). Retrieved from IEEE website: </a:t>
            </a:r>
            <a:r>
              <a:rPr lang="en-US" sz="1400" b="0" u="sng" dirty="0">
                <a:hlinkClick r:id="rId12" tooltip="IEEE Advancing Technology for Humanity"/>
              </a:rPr>
              <a:t>www.IEEE.org</a:t>
            </a:r>
            <a:r>
              <a:rPr lang="en-US" sz="1400" b="0" dirty="0"/>
              <a:t> </a:t>
            </a:r>
          </a:p>
          <a:p>
            <a:r>
              <a:rPr lang="en-US" sz="1400" b="0" dirty="0"/>
              <a:t>IHE - Welcome to Integrating the Healthcare Enterprise. (</a:t>
            </a:r>
            <a:r>
              <a:rPr lang="en-US" sz="1400" b="0" dirty="0" err="1"/>
              <a:t>n.d.</a:t>
            </a:r>
            <a:r>
              <a:rPr lang="en-US" sz="1400" b="0" dirty="0"/>
              <a:t>). Retrieved from IHE International website: </a:t>
            </a:r>
            <a:r>
              <a:rPr lang="en-US" sz="1400" b="0" u="sng" dirty="0">
                <a:hlinkClick r:id="rId13" tooltip="IHE - Welcome to Integrating the Healthcare Enterprise"/>
              </a:rPr>
              <a:t>www.ihe.net</a:t>
            </a:r>
            <a:r>
              <a:rPr lang="en-US" sz="1400" b="0" dirty="0"/>
              <a:t> </a:t>
            </a:r>
          </a:p>
          <a:p>
            <a:r>
              <a:rPr lang="en-US" sz="1400" b="0" dirty="0" smtClean="0"/>
              <a:t>Joint </a:t>
            </a:r>
            <a:r>
              <a:rPr lang="en-US" sz="1400" b="0" dirty="0"/>
              <a:t>Initiative on SDO Global Health Informatics Standardization. (</a:t>
            </a:r>
            <a:r>
              <a:rPr lang="en-US" sz="1400" b="0" dirty="0" err="1"/>
              <a:t>n.d.</a:t>
            </a:r>
            <a:r>
              <a:rPr lang="en-US" sz="1400" b="0" dirty="0"/>
              <a:t>). Retrieved from Health Level Seven International website: </a:t>
            </a:r>
            <a:r>
              <a:rPr lang="en-US" sz="1400" b="0" u="sng" dirty="0">
                <a:hlinkClick r:id="rId14" tooltip="Joint Initiative on SDO Global Health Informatics Standardization"/>
              </a:rPr>
              <a:t>www.jointinitiativecouncil.org</a:t>
            </a:r>
            <a:r>
              <a:rPr lang="en-US" sz="1400" b="0" u="sng" dirty="0" smtClean="0">
                <a:hlinkClick r:id="rId14" tooltip="Joint Initiative on SDO Global Health Informatics Standardization"/>
              </a:rPr>
              <a:t>/</a:t>
            </a:r>
            <a:endParaRPr lang="en-US" sz="1400" b="0"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4B0570-47FB-4DE0-BE58-602B258E2AF7}"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noAutofit/>
          </a:bodyPr>
          <a:lstStyle/>
          <a:p>
            <a:r>
              <a:rPr lang="en-US" altLang="en-US" sz="2800" dirty="0" smtClean="0"/>
              <a:t>Standards Developing Organizations</a:t>
            </a:r>
            <a:br>
              <a:rPr lang="en-US" altLang="en-US" sz="2800" dirty="0" smtClean="0"/>
            </a:br>
            <a:r>
              <a:rPr lang="en-US" altLang="en-US" sz="2800" dirty="0" smtClean="0"/>
              <a:t>References – </a:t>
            </a:r>
            <a:r>
              <a:rPr lang="en-US" altLang="en-US" sz="2800" smtClean="0"/>
              <a:t>Lecture </a:t>
            </a:r>
            <a:r>
              <a:rPr lang="en-US" altLang="en-US" sz="2800" smtClean="0"/>
              <a:t>b (2)</a:t>
            </a:r>
            <a:endParaRPr lang="en-US" altLang="en-US" sz="2800" dirty="0" smtClean="0"/>
          </a:p>
        </p:txBody>
      </p:sp>
      <p:sp>
        <p:nvSpPr>
          <p:cNvPr id="40963" name="Text Placeholder 2"/>
          <p:cNvSpPr>
            <a:spLocks noGrp="1"/>
          </p:cNvSpPr>
          <p:nvPr>
            <p:ph type="body" sz="quarter" idx="16"/>
          </p:nvPr>
        </p:nvSpPr>
        <p:spPr bwMode="auto">
          <a:xfrm>
            <a:off x="457200" y="1600200"/>
            <a:ext cx="8229600" cy="46634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47500" lnSpcReduction="20000"/>
          </a:bodyPr>
          <a:lstStyle/>
          <a:p>
            <a:r>
              <a:rPr lang="en-US" altLang="en-US" sz="2600" dirty="0" smtClean="0"/>
              <a:t>References </a:t>
            </a:r>
          </a:p>
          <a:p>
            <a:r>
              <a:rPr lang="en-US" sz="2500" b="0" dirty="0" err="1"/>
              <a:t>MedBiquitous</a:t>
            </a:r>
            <a:r>
              <a:rPr lang="en-US" sz="2500" b="0" dirty="0"/>
              <a:t> Advancing Healthcare Education Through Collaboration. (</a:t>
            </a:r>
            <a:r>
              <a:rPr lang="en-US" sz="2500" b="0" dirty="0" err="1"/>
              <a:t>n.d.</a:t>
            </a:r>
            <a:r>
              <a:rPr lang="en-US" sz="2500" b="0" dirty="0"/>
              <a:t>). Retrieved from </a:t>
            </a:r>
            <a:r>
              <a:rPr lang="en-US" sz="2500" b="0" dirty="0" err="1"/>
              <a:t>MedBiquitous</a:t>
            </a:r>
            <a:r>
              <a:rPr lang="en-US" sz="2500" b="0" dirty="0"/>
              <a:t> Consortium website: </a:t>
            </a:r>
            <a:r>
              <a:rPr lang="en-US" sz="2500" b="0" u="sng" dirty="0">
                <a:hlinkClick r:id="rId3" tooltip="MedBiquitous Advancing Healthcare Education Through Collaboration"/>
              </a:rPr>
              <a:t>www.medbiq.org</a:t>
            </a:r>
            <a:r>
              <a:rPr lang="en-US" sz="2500" b="0" dirty="0"/>
              <a:t> </a:t>
            </a:r>
          </a:p>
          <a:p>
            <a:r>
              <a:rPr lang="en-US" sz="2500" b="0" dirty="0"/>
              <a:t>National Council for Prescription Drug Programs. (</a:t>
            </a:r>
            <a:r>
              <a:rPr lang="en-US" sz="2500" b="0" dirty="0" err="1"/>
              <a:t>n.d.</a:t>
            </a:r>
            <a:r>
              <a:rPr lang="en-US" sz="2500" b="0" dirty="0"/>
              <a:t>). Retrieved from </a:t>
            </a:r>
            <a:r>
              <a:rPr lang="en-US" sz="2500" b="0" u="sng" dirty="0">
                <a:hlinkClick r:id="rId4" tooltip="National Council for Prescription Drug Programs"/>
              </a:rPr>
              <a:t>www.ncpdp.org</a:t>
            </a:r>
            <a:r>
              <a:rPr lang="en-US" sz="2500" b="0" dirty="0"/>
              <a:t> </a:t>
            </a:r>
          </a:p>
          <a:p>
            <a:r>
              <a:rPr lang="en-US" sz="2500" b="0" dirty="0"/>
              <a:t>National Institute of Standards and Technology. (</a:t>
            </a:r>
            <a:r>
              <a:rPr lang="en-US" sz="2500" b="0" dirty="0" err="1"/>
              <a:t>n.d.</a:t>
            </a:r>
            <a:r>
              <a:rPr lang="en-US" sz="2500" b="0" dirty="0"/>
              <a:t>). Retrieved from U.S. Department of Commerce website: </a:t>
            </a:r>
            <a:r>
              <a:rPr lang="en-US" sz="2500" b="0" u="sng" dirty="0">
                <a:hlinkClick r:id="rId5" tooltip="National Institute of Standards and Technology"/>
              </a:rPr>
              <a:t>www.nist.gov</a:t>
            </a:r>
            <a:r>
              <a:rPr lang="en-US" sz="2500" b="0" dirty="0"/>
              <a:t> </a:t>
            </a:r>
          </a:p>
          <a:p>
            <a:r>
              <a:rPr lang="en-US" sz="2500" b="0" dirty="0"/>
              <a:t>National Quality Forum. (</a:t>
            </a:r>
            <a:r>
              <a:rPr lang="en-US" sz="2500" b="0" dirty="0" err="1"/>
              <a:t>n.d.</a:t>
            </a:r>
            <a:r>
              <a:rPr lang="en-US" sz="2500" b="0" dirty="0"/>
              <a:t>). Retrieved from The National Quality Forum website: </a:t>
            </a:r>
            <a:r>
              <a:rPr lang="en-US" sz="2500" b="0" u="sng" dirty="0">
                <a:hlinkClick r:id="rId6" tooltip="National Quality Forum"/>
              </a:rPr>
              <a:t>www.qualityforum.org</a:t>
            </a:r>
            <a:r>
              <a:rPr lang="en-US" sz="2500" b="0" dirty="0"/>
              <a:t> </a:t>
            </a:r>
          </a:p>
          <a:p>
            <a:r>
              <a:rPr lang="en-US" sz="2500" b="0" dirty="0"/>
              <a:t>OASIS - Advancing open standards for the information society. (</a:t>
            </a:r>
            <a:r>
              <a:rPr lang="en-US" sz="2500" b="0" dirty="0" err="1"/>
              <a:t>n.d.</a:t>
            </a:r>
            <a:r>
              <a:rPr lang="en-US" sz="2500" b="0" dirty="0"/>
              <a:t>). Retrieved from OASIS website: </a:t>
            </a:r>
            <a:r>
              <a:rPr lang="en-US" sz="2500" b="0" u="sng" dirty="0">
                <a:hlinkClick r:id="rId7" tooltip="OASIS - Advancing open standards for the information society"/>
              </a:rPr>
              <a:t>www.oasis-open.org</a:t>
            </a:r>
            <a:r>
              <a:rPr lang="en-US" sz="2500" b="0" dirty="0"/>
              <a:t> </a:t>
            </a:r>
          </a:p>
          <a:p>
            <a:r>
              <a:rPr lang="en-US" sz="2500" b="0" dirty="0"/>
              <a:t>OMG. (</a:t>
            </a:r>
            <a:r>
              <a:rPr lang="en-US" sz="2500" b="0" dirty="0" err="1"/>
              <a:t>n.d.</a:t>
            </a:r>
            <a:r>
              <a:rPr lang="en-US" sz="2500" b="0" dirty="0"/>
              <a:t>). Retrieved from Object Management Group, Inc. website: </a:t>
            </a:r>
            <a:r>
              <a:rPr lang="en-US" sz="2500" b="0" u="sng" dirty="0">
                <a:hlinkClick r:id="rId8" tooltip="Object Management Group, Inc"/>
              </a:rPr>
              <a:t>www.omg.org</a:t>
            </a:r>
            <a:r>
              <a:rPr lang="en-US" sz="2500" b="0" dirty="0"/>
              <a:t> </a:t>
            </a:r>
          </a:p>
          <a:p>
            <a:r>
              <a:rPr lang="en-US" sz="2500" b="0" dirty="0" err="1"/>
              <a:t>openEHR</a:t>
            </a:r>
            <a:r>
              <a:rPr lang="en-US" sz="2500" b="0" dirty="0"/>
              <a:t> - Welcome to </a:t>
            </a:r>
            <a:r>
              <a:rPr lang="en-US" sz="2500" b="0" dirty="0" err="1"/>
              <a:t>openEHR</a:t>
            </a:r>
            <a:r>
              <a:rPr lang="en-US" sz="2500" b="0" dirty="0"/>
              <a:t>. (</a:t>
            </a:r>
            <a:r>
              <a:rPr lang="en-US" sz="2500" b="0" dirty="0" err="1"/>
              <a:t>n.d.</a:t>
            </a:r>
            <a:r>
              <a:rPr lang="en-US" sz="2500" b="0" dirty="0"/>
              <a:t>). Retrieved from </a:t>
            </a:r>
            <a:r>
              <a:rPr lang="en-US" sz="2500" b="0" dirty="0" err="1"/>
              <a:t>openEHR</a:t>
            </a:r>
            <a:r>
              <a:rPr lang="en-US" sz="2500" b="0" dirty="0"/>
              <a:t> website: </a:t>
            </a:r>
            <a:r>
              <a:rPr lang="en-US" sz="2500" b="0" u="sng" dirty="0">
                <a:hlinkClick r:id="rId9" tooltip="openEHR website"/>
              </a:rPr>
              <a:t>www.openehr.org</a:t>
            </a:r>
            <a:r>
              <a:rPr lang="en-US" sz="2500" b="0" dirty="0"/>
              <a:t>  </a:t>
            </a:r>
          </a:p>
          <a:p>
            <a:r>
              <a:rPr lang="en-US" sz="2500" b="0" dirty="0"/>
              <a:t>TC 215 Health Informatics. (</a:t>
            </a:r>
            <a:r>
              <a:rPr lang="en-US" sz="2500" b="0" dirty="0" err="1"/>
              <a:t>n.d.</a:t>
            </a:r>
            <a:r>
              <a:rPr lang="en-US" sz="2500" b="0" dirty="0"/>
              <a:t>). Retrieved from ISO (International Organization for Standardization) website: </a:t>
            </a:r>
            <a:r>
              <a:rPr lang="en-US" sz="2500" b="0" u="sng" dirty="0">
                <a:hlinkClick r:id="rId10" tooltip="TC 215 Health Informatics"/>
              </a:rPr>
              <a:t>www.iso.org/iso/iso_technical_committee?commid=54960</a:t>
            </a:r>
            <a:r>
              <a:rPr lang="en-US" sz="2500" b="0" dirty="0"/>
              <a:t> </a:t>
            </a:r>
          </a:p>
          <a:p>
            <a:r>
              <a:rPr lang="en-US" sz="2500" b="0" dirty="0"/>
              <a:t>Technical Committees, Workshops and other bodies. (</a:t>
            </a:r>
            <a:r>
              <a:rPr lang="en-US" sz="2500" b="0" dirty="0" err="1"/>
              <a:t>n.d.</a:t>
            </a:r>
            <a:r>
              <a:rPr lang="en-US" sz="2500" b="0" dirty="0"/>
              <a:t>). Retrieved from CEN (</a:t>
            </a:r>
            <a:r>
              <a:rPr lang="en-US" sz="2500" b="0" dirty="0" err="1"/>
              <a:t>Comité</a:t>
            </a:r>
            <a:r>
              <a:rPr lang="en-US" sz="2500" b="0" dirty="0"/>
              <a:t> </a:t>
            </a:r>
            <a:r>
              <a:rPr lang="en-US" sz="2500" b="0" dirty="0" err="1"/>
              <a:t>Européen</a:t>
            </a:r>
            <a:r>
              <a:rPr lang="en-US" sz="2500" b="0" dirty="0"/>
              <a:t> de </a:t>
            </a:r>
            <a:r>
              <a:rPr lang="en-US" sz="2500" b="0" dirty="0" err="1"/>
              <a:t>Normalisation</a:t>
            </a:r>
            <a:r>
              <a:rPr lang="en-US" sz="2500" b="0" dirty="0"/>
              <a:t>) website: </a:t>
            </a:r>
            <a:r>
              <a:rPr lang="en-US" sz="2500" b="0" u="sng" dirty="0">
                <a:hlinkClick r:id="rId11" tooltip="Technical Committees, Workshops and other bodies"/>
              </a:rPr>
              <a:t>www.cen.eu/cen/Sectors/TechnicalCommitteesWorkshops/CENTechnicalCommittees/Pages/default.aspx?param=6232&amp;title=CEN/TC%20251</a:t>
            </a:r>
            <a:r>
              <a:rPr lang="en-US" sz="2500" b="0" dirty="0"/>
              <a:t> </a:t>
            </a:r>
          </a:p>
          <a:p>
            <a:r>
              <a:rPr lang="en-US" sz="2500" b="0" dirty="0"/>
              <a:t>The Internet Engineering Task Force (IETF). (</a:t>
            </a:r>
            <a:r>
              <a:rPr lang="en-US" sz="2500" b="0" dirty="0" err="1"/>
              <a:t>n.d.</a:t>
            </a:r>
            <a:r>
              <a:rPr lang="en-US" sz="2500" b="0" dirty="0"/>
              <a:t>). Retrieved from Internet Society website: </a:t>
            </a:r>
            <a:r>
              <a:rPr lang="en-US" sz="2500" b="0" u="sng" dirty="0">
                <a:hlinkClick r:id="rId12" tooltip="The Internet Engineering Task Force (IETF). "/>
              </a:rPr>
              <a:t>www.ietf.org</a:t>
            </a:r>
            <a:r>
              <a:rPr lang="en-US" sz="2500" b="0" dirty="0"/>
              <a:t>  </a:t>
            </a:r>
          </a:p>
          <a:p>
            <a:r>
              <a:rPr lang="en-US" sz="2500" b="0" dirty="0"/>
              <a:t>U.S. National Library of Medicine - National Institutes of Health. (</a:t>
            </a:r>
            <a:r>
              <a:rPr lang="en-US" sz="2500" b="0" dirty="0" err="1"/>
              <a:t>n.d.</a:t>
            </a:r>
            <a:r>
              <a:rPr lang="en-US" sz="2500" b="0" dirty="0"/>
              <a:t>). Retrieved from U.S. National Library of Medicine website: </a:t>
            </a:r>
            <a:r>
              <a:rPr lang="en-US" sz="2500" b="0" u="sng" dirty="0">
                <a:hlinkClick r:id="rId13" tooltip="U.S. National Library of Medicine - National Institutes of Health"/>
              </a:rPr>
              <a:t>www.nlm.nih.gov</a:t>
            </a:r>
            <a:r>
              <a:rPr lang="en-US" sz="2500" b="0" dirty="0"/>
              <a:t>  </a:t>
            </a:r>
          </a:p>
          <a:p>
            <a:r>
              <a:rPr lang="en-US" sz="2500" b="0" dirty="0"/>
              <a:t>W3C. (</a:t>
            </a:r>
            <a:r>
              <a:rPr lang="en-US" sz="2500" b="0" dirty="0" err="1"/>
              <a:t>n.d.</a:t>
            </a:r>
            <a:r>
              <a:rPr lang="en-US" sz="2500" b="0" dirty="0"/>
              <a:t>). Retrieved, from W3C website: </a:t>
            </a:r>
            <a:r>
              <a:rPr lang="en-US" sz="2500" b="0" u="sng" dirty="0">
                <a:hlinkClick r:id="rId14" tooltip="W3C website"/>
              </a:rPr>
              <a:t>http://www.w3.org/</a:t>
            </a:r>
            <a:r>
              <a:rPr lang="en-US" sz="2500" b="0" dirty="0"/>
              <a:t> </a:t>
            </a:r>
          </a:p>
          <a:p>
            <a:r>
              <a:rPr lang="en-US" sz="2500" b="0" dirty="0"/>
              <a:t>Welcome to IHTSDO. (</a:t>
            </a:r>
            <a:r>
              <a:rPr lang="en-US" sz="2500" b="0" dirty="0" err="1"/>
              <a:t>n.d.</a:t>
            </a:r>
            <a:r>
              <a:rPr lang="en-US" sz="2500" b="0" dirty="0"/>
              <a:t>). Retrieved from International Health Terminology Standards Development </a:t>
            </a:r>
            <a:r>
              <a:rPr lang="en-US" sz="2500" b="0" dirty="0" err="1"/>
              <a:t>Organisation</a:t>
            </a:r>
            <a:r>
              <a:rPr lang="en-US" sz="2500" b="0" dirty="0"/>
              <a:t> website: </a:t>
            </a:r>
            <a:r>
              <a:rPr lang="en-US" sz="2500" b="0" u="sng" dirty="0">
                <a:hlinkClick r:id="rId15" tooltip="International Health Terminology Standards Development Organisation"/>
              </a:rPr>
              <a:t>www.ihtsdo.org</a:t>
            </a:r>
            <a:r>
              <a:rPr lang="en-US" sz="2500" b="0" dirty="0"/>
              <a:t> </a:t>
            </a:r>
          </a:p>
          <a:p>
            <a:r>
              <a:rPr lang="en-US" sz="2500" b="0" dirty="0"/>
              <a:t>World Health Organization. (</a:t>
            </a:r>
            <a:r>
              <a:rPr lang="en-US" sz="2500" b="0" dirty="0" err="1"/>
              <a:t>n.d.</a:t>
            </a:r>
            <a:r>
              <a:rPr lang="en-US" sz="2500" b="0" dirty="0"/>
              <a:t>). Retrieved from WHO website: </a:t>
            </a:r>
            <a:r>
              <a:rPr lang="en-US" sz="2500" b="0" u="sng" dirty="0">
                <a:hlinkClick r:id="rId16" tooltip="WHO website"/>
              </a:rPr>
              <a:t>www.who.int</a:t>
            </a:r>
            <a:r>
              <a:rPr lang="en-US" sz="2500" b="0" dirty="0"/>
              <a:t>  </a:t>
            </a:r>
            <a:endParaRPr lang="en-US" sz="2800" b="0" dirty="0"/>
          </a:p>
        </p:txBody>
      </p:sp>
      <p:sp>
        <p:nvSpPr>
          <p:cNvPr id="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CBF128-04D6-4328-97C0-197CDA931820}" type="slidenum">
              <a:rPr lang="en-US" altLang="en-US">
                <a:solidFill>
                  <a:srgbClr val="898989"/>
                </a:solidFill>
              </a:rPr>
              <a:pPr eaLnBrk="1" hangingPunct="1"/>
              <a:t>28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sz="3200" dirty="0" smtClean="0"/>
              <a:t>Standards </a:t>
            </a:r>
            <a:r>
              <a:rPr lang="en-US" altLang="en-US" sz="3200" dirty="0"/>
              <a:t>Developing Organizations</a:t>
            </a:r>
            <a:br>
              <a:rPr lang="en-US" altLang="en-US" sz="3200" dirty="0"/>
            </a:br>
            <a:r>
              <a:rPr lang="en-US" altLang="en-US" sz="3200" dirty="0" smtClean="0"/>
              <a:t>Lecture </a:t>
            </a:r>
            <a:r>
              <a:rPr lang="en-US" altLang="en-US" sz="3200" dirty="0"/>
              <a:t>b</a:t>
            </a:r>
            <a:endParaRPr lang="en-US" sz="3200"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29</a:t>
            </a:fld>
            <a:endParaRPr lang="en-US" altLang="en-US"/>
          </a:p>
        </p:txBody>
      </p:sp>
    </p:spTree>
    <p:custDataLst>
      <p:tags r:id="rId1"/>
    </p:custDataLst>
    <p:extLst>
      <p:ext uri="{BB962C8B-B14F-4D97-AF65-F5344CB8AC3E}">
        <p14:creationId xmlns:p14="http://schemas.microsoft.com/office/powerpoint/2010/main" val="479191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ISO TC 215 Healthcare Informatics</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Standards have national priority</a:t>
            </a:r>
          </a:p>
          <a:p>
            <a:r>
              <a:rPr lang="en-US" altLang="en-US" smtClean="0"/>
              <a:t>Members are nations</a:t>
            </a:r>
          </a:p>
          <a:p>
            <a:r>
              <a:rPr lang="en-US" altLang="en-US" smtClean="0"/>
              <a:t>Established in 1998</a:t>
            </a:r>
          </a:p>
          <a:p>
            <a:r>
              <a:rPr lang="en-US" altLang="en-US" smtClean="0"/>
              <a:t>Products include Technical Reports, Technical Specifications, and International Standards</a:t>
            </a:r>
          </a:p>
          <a:p>
            <a:endParaRPr lang="en-US" altLang="en-US"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C185FE-3932-4889-A670-3389BA1E3937}"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Work Groups of TC 215</a:t>
            </a:r>
          </a:p>
        </p:txBody>
      </p:sp>
      <p:sp>
        <p:nvSpPr>
          <p:cNvPr id="1638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smtClean="0"/>
              <a:t>WG1 – Data Structure</a:t>
            </a:r>
          </a:p>
          <a:p>
            <a:r>
              <a:rPr lang="en-US" altLang="en-US" sz="2800" smtClean="0"/>
              <a:t>WG2 – Data Interchange</a:t>
            </a:r>
          </a:p>
          <a:p>
            <a:r>
              <a:rPr lang="en-US" altLang="en-US" sz="2800" smtClean="0"/>
              <a:t>WG3 – Semantic Content</a:t>
            </a:r>
          </a:p>
          <a:p>
            <a:r>
              <a:rPr lang="en-US" altLang="en-US" sz="2800" smtClean="0"/>
              <a:t>WG4 – Security</a:t>
            </a:r>
          </a:p>
          <a:p>
            <a:r>
              <a:rPr lang="en-US" altLang="en-US" sz="2800" smtClean="0"/>
              <a:t>WG6 – Pharmacy and Medicines – Business</a:t>
            </a:r>
          </a:p>
          <a:p>
            <a:r>
              <a:rPr lang="en-US" altLang="en-US" sz="2800" smtClean="0"/>
              <a:t>WG7 – Medical Devices</a:t>
            </a:r>
          </a:p>
          <a:p>
            <a:r>
              <a:rPr lang="en-US" altLang="en-US" sz="2800" smtClean="0"/>
              <a:t>WG8 – Business requirements for Electronic Health Records</a:t>
            </a:r>
          </a:p>
          <a:p>
            <a:r>
              <a:rPr lang="en-US" altLang="en-US" sz="2800" smtClean="0"/>
              <a:t>WG9 – SDO Harmonization</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D0390C-BB5D-4403-8771-0AC5D6842B9F}"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Significant Relationships</a:t>
            </a:r>
          </a:p>
        </p:txBody>
      </p:sp>
      <p:sp>
        <p:nvSpPr>
          <p:cNvPr id="3" name="Content Placeholder 2"/>
          <p:cNvSpPr>
            <a:spLocks noGrp="1"/>
          </p:cNvSpPr>
          <p:nvPr>
            <p:ph sz="quarter" idx="14"/>
          </p:nvPr>
        </p:nvSpPr>
        <p:spPr/>
        <p:txBody>
          <a:bodyPr/>
          <a:lstStyle/>
          <a:p>
            <a:pPr>
              <a:defRPr/>
            </a:pPr>
            <a:r>
              <a:rPr lang="en-US" dirty="0" smtClean="0"/>
              <a:t>Vienna Agreement</a:t>
            </a:r>
          </a:p>
          <a:p>
            <a:pPr>
              <a:defRPr/>
            </a:pPr>
            <a:r>
              <a:rPr lang="en-US" dirty="0" smtClean="0"/>
              <a:t>HL7 Pilot Agreement</a:t>
            </a:r>
          </a:p>
          <a:p>
            <a:pPr>
              <a:defRPr/>
            </a:pPr>
            <a:r>
              <a:rPr lang="en-US" dirty="0" smtClean="0"/>
              <a:t>IEEE Partnership Agreement</a:t>
            </a:r>
          </a:p>
          <a:p>
            <a:pPr marL="0" indent="0">
              <a:buFont typeface="Arial" panose="020B0604020202020204" pitchFamily="34" charset="0"/>
              <a:buNone/>
              <a:defRPr/>
            </a:pPr>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10055B-3B44-4FFA-ABD4-B6EAC724088F}"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t>Harmonization of International Standards</a:t>
            </a:r>
          </a:p>
        </p:txBody>
      </p:sp>
      <p:sp>
        <p:nvSpPr>
          <p:cNvPr id="1843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Creation of Joint Initiative Council in 2007</a:t>
            </a:r>
          </a:p>
          <a:p>
            <a:r>
              <a:rPr lang="en-US" altLang="en-US" sz="2400" smtClean="0"/>
              <a:t>Founding members </a:t>
            </a:r>
          </a:p>
          <a:p>
            <a:pPr lvl="1"/>
            <a:r>
              <a:rPr lang="en-US" altLang="en-US" sz="2000" smtClean="0"/>
              <a:t>ISO TC 215</a:t>
            </a:r>
          </a:p>
          <a:p>
            <a:pPr lvl="1"/>
            <a:r>
              <a:rPr lang="en-US" altLang="en-US" sz="2000" smtClean="0"/>
              <a:t>CEN TC 251</a:t>
            </a:r>
          </a:p>
          <a:p>
            <a:pPr lvl="1"/>
            <a:r>
              <a:rPr lang="en-US" altLang="en-US" sz="2000" smtClean="0"/>
              <a:t>HL7 International  </a:t>
            </a:r>
          </a:p>
          <a:p>
            <a:r>
              <a:rPr lang="en-US" altLang="en-US" sz="2400" smtClean="0"/>
              <a:t>Later members include </a:t>
            </a:r>
          </a:p>
          <a:p>
            <a:pPr lvl="1"/>
            <a:r>
              <a:rPr lang="en-US" altLang="en-US" sz="2000" smtClean="0"/>
              <a:t>CDISC</a:t>
            </a:r>
          </a:p>
          <a:p>
            <a:pPr lvl="1"/>
            <a:r>
              <a:rPr lang="en-US" altLang="en-US" sz="2000" smtClean="0"/>
              <a:t>IHTSDO</a:t>
            </a:r>
          </a:p>
          <a:p>
            <a:pPr lvl="1"/>
            <a:r>
              <a:rPr lang="en-US" altLang="en-US" sz="2000" smtClean="0"/>
              <a:t>GS1</a:t>
            </a:r>
          </a:p>
          <a:p>
            <a:r>
              <a:rPr lang="en-US" altLang="en-US" sz="2400" smtClean="0"/>
              <a:t>Operates as a council of equals and was formed </a:t>
            </a:r>
            <a:br>
              <a:rPr lang="en-US" altLang="en-US" sz="2400" smtClean="0"/>
            </a:br>
            <a:r>
              <a:rPr lang="en-US" altLang="en-US" sz="2400" smtClean="0"/>
              <a:t>to create a single standard for a single business use</a:t>
            </a:r>
          </a:p>
          <a:p>
            <a:endParaRPr lang="en-US" altLang="en-US" sz="2400"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57548C-247E-4D5E-9C3C-A7F14A6EE6FF}"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CEN TC 251</a:t>
            </a:r>
          </a:p>
        </p:txBody>
      </p:sp>
      <p:sp>
        <p:nvSpPr>
          <p:cNvPr id="3" name="Content Placeholder 2"/>
          <p:cNvSpPr>
            <a:spLocks noGrp="1"/>
          </p:cNvSpPr>
          <p:nvPr>
            <p:ph sz="quarter" idx="14"/>
          </p:nvPr>
        </p:nvSpPr>
        <p:spPr/>
        <p:txBody>
          <a:bodyPr/>
          <a:lstStyle/>
          <a:p>
            <a:pPr>
              <a:defRPr/>
            </a:pPr>
            <a:r>
              <a:rPr lang="en-US" dirty="0" smtClean="0"/>
              <a:t>Workgroup within European Union</a:t>
            </a:r>
          </a:p>
          <a:p>
            <a:pPr lvl="1">
              <a:defRPr/>
            </a:pPr>
            <a:r>
              <a:rPr lang="en-US" dirty="0" smtClean="0"/>
              <a:t>Goal is to achieve compatibility and interoperability between independent systems and to enable modularity in EHR systems</a:t>
            </a:r>
          </a:p>
          <a:p>
            <a:pPr>
              <a:defRPr/>
            </a:pPr>
            <a:endParaRPr lang="en-US" dirty="0" smtClean="0"/>
          </a:p>
          <a:p>
            <a:pPr marL="0" indent="0">
              <a:buFont typeface="Arial" panose="020B0604020202020204" pitchFamily="34" charset="0"/>
              <a:buNone/>
              <a:defRPr/>
            </a:pPr>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1DF617-7C54-42C6-8119-E45944202F6F}"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CEN TC 251 Work Groups</a:t>
            </a:r>
          </a:p>
        </p:txBody>
      </p:sp>
      <p:sp>
        <p:nvSpPr>
          <p:cNvPr id="2048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WG I – Information Models</a:t>
            </a:r>
          </a:p>
          <a:p>
            <a:r>
              <a:rPr lang="en-US" altLang="en-US" smtClean="0"/>
              <a:t>WG II – Terminology and knowledge representation</a:t>
            </a:r>
          </a:p>
          <a:p>
            <a:r>
              <a:rPr lang="en-US" altLang="en-US" smtClean="0"/>
              <a:t>WG III – Safety and Quality</a:t>
            </a:r>
          </a:p>
          <a:p>
            <a:r>
              <a:rPr lang="en-US" altLang="en-US" smtClean="0"/>
              <a:t>WG IV – Technology for Interoperability</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E9AB46F-3B54-4E00-A0BE-2A6A7EB96194}"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z="3800" smtClean="0"/>
              <a:t>CEN Standard EN 13606</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An important CEN standard is EN 13606 – Health Informatics – Electronic Health Record communication, published in 5 parts</a:t>
            </a:r>
          </a:p>
          <a:p>
            <a:pPr marL="914400" lvl="1" indent="-457200">
              <a:buFontTx/>
              <a:buAutoNum type="arabicPeriod"/>
            </a:pPr>
            <a:r>
              <a:rPr lang="en-US" altLang="en-US" sz="2000" smtClean="0"/>
              <a:t>Reference Model</a:t>
            </a:r>
          </a:p>
          <a:p>
            <a:pPr marL="914400" lvl="1" indent="-457200">
              <a:buFontTx/>
              <a:buAutoNum type="arabicPeriod"/>
            </a:pPr>
            <a:r>
              <a:rPr lang="en-US" altLang="en-US" sz="2000" smtClean="0"/>
              <a:t>Archetypes interchange specification</a:t>
            </a:r>
          </a:p>
          <a:p>
            <a:pPr marL="914400" lvl="1" indent="-457200">
              <a:buFontTx/>
              <a:buAutoNum type="arabicPeriod"/>
            </a:pPr>
            <a:r>
              <a:rPr lang="en-US" altLang="en-US" sz="2000" smtClean="0"/>
              <a:t>Archetypes and term lists</a:t>
            </a:r>
          </a:p>
          <a:p>
            <a:pPr marL="914400" lvl="1" indent="-457200">
              <a:buFontTx/>
              <a:buAutoNum type="arabicPeriod"/>
            </a:pPr>
            <a:r>
              <a:rPr lang="en-US" altLang="en-US" sz="2000" smtClean="0"/>
              <a:t>Security</a:t>
            </a:r>
          </a:p>
          <a:p>
            <a:pPr marL="914400" lvl="1" indent="-457200">
              <a:buFontTx/>
              <a:buAutoNum type="arabicPeriod"/>
            </a:pPr>
            <a:r>
              <a:rPr lang="en-US" altLang="en-US" sz="2000" smtClean="0"/>
              <a:t>Interface specification</a:t>
            </a:r>
          </a:p>
          <a:p>
            <a:r>
              <a:rPr lang="en-US" altLang="en-US" sz="2400" smtClean="0"/>
              <a:t>These standards are being used in the European Union and are becoming ISO standards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2E5850-C162-4696-AF31-463536C7F52E}"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638</TotalTime>
  <Words>4683</Words>
  <Application>Microsoft Office PowerPoint</Application>
  <PresentationFormat>On-screen Show (4:3)</PresentationFormat>
  <Paragraphs>437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ONC_2016</vt:lpstr>
      <vt:lpstr>Networking and Health Information Exchange</vt:lpstr>
      <vt:lpstr>Standards Developing Organizations Learning Objectives</vt:lpstr>
      <vt:lpstr>ISO TC 215 Healthcare Informatics</vt:lpstr>
      <vt:lpstr>Work Groups of TC 215</vt:lpstr>
      <vt:lpstr>Significant Relationships</vt:lpstr>
      <vt:lpstr>Harmonization of International Standards</vt:lpstr>
      <vt:lpstr>CEN TC 251</vt:lpstr>
      <vt:lpstr>CEN TC 251 Work Groups</vt:lpstr>
      <vt:lpstr>CEN Standard EN 13606</vt:lpstr>
      <vt:lpstr>Health Level 7 International</vt:lpstr>
      <vt:lpstr>HL7 Steering Divisions</vt:lpstr>
      <vt:lpstr>Domain Experts</vt:lpstr>
      <vt:lpstr>Foundation and Technology</vt:lpstr>
      <vt:lpstr>Structure and Semantic Design</vt:lpstr>
      <vt:lpstr>Technical and Support Services</vt:lpstr>
      <vt:lpstr>HL7 Products</vt:lpstr>
      <vt:lpstr>HL7 Products (2)</vt:lpstr>
      <vt:lpstr>HL7 Products (3)</vt:lpstr>
      <vt:lpstr>HL7 Products (4)</vt:lpstr>
      <vt:lpstr>HL7 Products (5)</vt:lpstr>
      <vt:lpstr>HL7 Products (6)</vt:lpstr>
      <vt:lpstr>Implementation Guides</vt:lpstr>
      <vt:lpstr>HL7 Standards Named in HHS Final Rule</vt:lpstr>
      <vt:lpstr>CDISC Standards</vt:lpstr>
      <vt:lpstr>GS1 Key Standards</vt:lpstr>
      <vt:lpstr>Standards Developing Organizations Summary- Lecture b</vt:lpstr>
      <vt:lpstr>Standards Developing Organizations References – Lecture b</vt:lpstr>
      <vt:lpstr>Standards Developing Organizations References – Lecture b (2)</vt:lpstr>
      <vt:lpstr>Standards Developing Organizations Lecture b</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9, Unit 3</dc:title>
  <dc:subject>Networking and Health Information Exchange</dc:subject>
  <dc:creator>U.S. Department of Health and Human Services, The Office of the National Coordinator for Health Information Technology</dc:creator>
  <cp:keywords>Health IT, Health IT Curriculum, Computer Science</cp:keywords>
  <cp:lastModifiedBy>admin</cp:lastModifiedBy>
  <cp:revision>14</cp:revision>
  <dcterms:created xsi:type="dcterms:W3CDTF">2011-11-15T18:05:09Z</dcterms:created>
  <dcterms:modified xsi:type="dcterms:W3CDTF">2017-07-13T01:43:40Z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