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39" r:id="rId1"/>
  </p:sldMasterIdLst>
  <p:notesMasterIdLst>
    <p:notesMasterId r:id="rId22"/>
  </p:notesMasterIdLst>
  <p:handoutMasterIdLst>
    <p:handoutMasterId r:id="rId23"/>
  </p:handoutMasterIdLst>
  <p:sldIdLst>
    <p:sldId id="291" r:id="rId2"/>
    <p:sldId id="292" r:id="rId3"/>
    <p:sldId id="257" r:id="rId4"/>
    <p:sldId id="258" r:id="rId5"/>
    <p:sldId id="269" r:id="rId6"/>
    <p:sldId id="261" r:id="rId7"/>
    <p:sldId id="273" r:id="rId8"/>
    <p:sldId id="274" r:id="rId9"/>
    <p:sldId id="275" r:id="rId10"/>
    <p:sldId id="276" r:id="rId11"/>
    <p:sldId id="277" r:id="rId12"/>
    <p:sldId id="279" r:id="rId13"/>
    <p:sldId id="280" r:id="rId14"/>
    <p:sldId id="281" r:id="rId15"/>
    <p:sldId id="282" r:id="rId16"/>
    <p:sldId id="284" r:id="rId17"/>
    <p:sldId id="289" r:id="rId18"/>
    <p:sldId id="290" r:id="rId19"/>
    <p:sldId id="286" r:id="rId20"/>
    <p:sldId id="293"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75825" autoAdjust="0"/>
  </p:normalViewPr>
  <p:slideViewPr>
    <p:cSldViewPr>
      <p:cViewPr>
        <p:scale>
          <a:sx n="100" d="100"/>
          <a:sy n="100" d="100"/>
        </p:scale>
        <p:origin x="302" y="1152"/>
      </p:cViewPr>
      <p:guideLst>
        <p:guide orient="horz" pos="2160"/>
        <p:guide pos="2880"/>
      </p:guideLst>
    </p:cSldViewPr>
  </p:slideViewPr>
  <p:outlineViewPr>
    <p:cViewPr>
      <p:scale>
        <a:sx n="33" d="100"/>
        <a:sy n="33" d="100"/>
      </p:scale>
      <p:origin x="0" y="3522"/>
    </p:cViewPr>
  </p:outlineViewPr>
  <p:notesTextViewPr>
    <p:cViewPr>
      <p:scale>
        <a:sx n="1" d="1"/>
        <a:sy n="1" d="1"/>
      </p:scale>
      <p:origin x="0" y="0"/>
    </p:cViewPr>
  </p:notesTextViewPr>
  <p:sorterViewPr>
    <p:cViewPr>
      <p:scale>
        <a:sx n="100" d="100"/>
        <a:sy n="100" d="100"/>
      </p:scale>
      <p:origin x="0" y="3906"/>
    </p:cViewPr>
  </p:sorterViewPr>
  <p:notesViewPr>
    <p:cSldViewPr>
      <p:cViewPr varScale="1">
        <p:scale>
          <a:sx n="90" d="100"/>
          <a:sy n="90" d="100"/>
        </p:scale>
        <p:origin x="-10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0E8145F9-4921-47CA-B59E-5F64062C2E3A}" type="datetimeFigureOut">
              <a:rPr lang="en-US"/>
              <a:pPr>
                <a:defRPr/>
              </a:pPr>
              <a:t>7/12/2017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41847DF-97A8-42C7-B0AA-CA076568B9C0}" type="slidenum">
              <a:rPr lang="en-US" altLang="en-US"/>
              <a:pPr/>
              <a:t>‹#›</a:t>
            </a:fld>
            <a:endParaRPr lang="en-US" altLang="en-US"/>
          </a:p>
        </p:txBody>
      </p:sp>
    </p:spTree>
    <p:extLst>
      <p:ext uri="{BB962C8B-B14F-4D97-AF65-F5344CB8AC3E}">
        <p14:creationId xmlns:p14="http://schemas.microsoft.com/office/powerpoint/2010/main" val="32720852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17338335-909C-4886-9DD3-290BE50C2E1B}" type="datetimeFigureOut">
              <a:rPr lang="en-US"/>
              <a:pPr>
                <a:defRPr/>
              </a:pPr>
              <a:t>7/12/2017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CFF3314-3E7E-4B85-8CE4-FF214A1E560D}" type="slidenum">
              <a:rPr lang="en-US" altLang="en-US"/>
              <a:pPr/>
              <a:t>‹#›</a:t>
            </a:fld>
            <a:endParaRPr lang="en-US" altLang="en-US"/>
          </a:p>
        </p:txBody>
      </p:sp>
    </p:spTree>
    <p:extLst>
      <p:ext uri="{BB962C8B-B14F-4D97-AF65-F5344CB8AC3E}">
        <p14:creationId xmlns:p14="http://schemas.microsoft.com/office/powerpoint/2010/main" val="282254650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Welcome to </a:t>
            </a:r>
            <a:r>
              <a:rPr lang="en-US" altLang="en-US" b="1" dirty="0" smtClean="0"/>
              <a:t>Networking and Health Information Exchange</a:t>
            </a:r>
            <a:r>
              <a:rPr lang="en-US" altLang="en-US" dirty="0" smtClean="0"/>
              <a:t>, </a:t>
            </a:r>
            <a:r>
              <a:rPr lang="en-US" altLang="en-US" b="1" dirty="0" smtClean="0"/>
              <a:t>Network Media and Hardware Communication Device</a:t>
            </a:r>
            <a:r>
              <a:rPr lang="en-US" altLang="en-US" dirty="0" smtClean="0"/>
              <a:t>s. This is lecture </a:t>
            </a:r>
            <a:r>
              <a:rPr lang="en-US" altLang="en-US" b="1" dirty="0" smtClean="0"/>
              <a:t>b</a:t>
            </a:r>
            <a:r>
              <a:rPr lang="en-US" altLang="en-US" dirty="0" smtClean="0"/>
              <a:t>. </a:t>
            </a:r>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D7AE11-B170-40DE-B42B-90A01E3CC69B}" type="slidenum">
              <a:rPr lang="en-US" altLang="en-US"/>
              <a:pPr eaLnBrk="1" hangingPunct="1"/>
              <a:t>1</a:t>
            </a:fld>
            <a:endParaRPr lang="en-US" altLang="en-US"/>
          </a:p>
        </p:txBody>
      </p:sp>
    </p:spTree>
    <p:extLst>
      <p:ext uri="{BB962C8B-B14F-4D97-AF65-F5344CB8AC3E}">
        <p14:creationId xmlns:p14="http://schemas.microsoft.com/office/powerpoint/2010/main" val="3200423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Fiber optic cables transmit light signals instead of electrical signals.  Fiber optic cables are made up of the core that carries the light pulses, the cladding that reflects the light pulses back into the core and the buffer coating that protects the core -- and cladding -- from moisture, damage, etc.  The fibers are the size of a human hair.  It is faster and more expensive than copper cables.  Signals transmitted over fiber can experience optical loss (which is similar to attenuation for copper cables).</a:t>
            </a:r>
            <a:r>
              <a:rPr lang="en-US" altLang="en-US" dirty="0" smtClean="0"/>
              <a:t> Many different types of connectors are used for fiber optic cable.  Two of the more commonly used are Straight Tip (ST) and Subscriber Connector </a:t>
            </a:r>
            <a:r>
              <a:rPr lang="en-US" altLang="en-US" i="1" dirty="0" smtClean="0"/>
              <a:t>(</a:t>
            </a:r>
            <a:r>
              <a:rPr lang="en-US" altLang="en-US" dirty="0" smtClean="0"/>
              <a:t>SC) connectors.</a:t>
            </a: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8C2937-6ABE-4F77-A678-0A721BD2EBCF}" type="slidenum">
              <a:rPr lang="en-US" altLang="en-US"/>
              <a:pPr eaLnBrk="1" hangingPunct="1"/>
              <a:t>10</a:t>
            </a:fld>
            <a:endParaRPr lang="en-US" altLang="en-US"/>
          </a:p>
        </p:txBody>
      </p:sp>
    </p:spTree>
    <p:extLst>
      <p:ext uri="{BB962C8B-B14F-4D97-AF65-F5344CB8AC3E}">
        <p14:creationId xmlns:p14="http://schemas.microsoft.com/office/powerpoint/2010/main" val="281775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Image showing examples of single-mode fiber and 2 types of multimode fibers, step index and graded index.</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Fiber </a:t>
            </a:r>
            <a:r>
              <a:rPr lang="en-US" altLang="en-US" dirty="0" smtClean="0"/>
              <a:t>transmits signals in two ways: Single-mode and multimode.  Single-mode fiber carries light pulses along a single path.  Only one signal can be transmitted at a time.  Multimode fiber carries many pulses of light at one time.  There are 2 types of multimode fiber, step index and graded index. With step index, rays of light are guided along the fiber core by total internal reflection: angle in equals angle out.  In graded index multimode, a change in the density of the glass makes the light bend and travel down the fiber.</a:t>
            </a:r>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05F6CE-4A40-4AC1-A232-9C32499A95AC}" type="slidenum">
              <a:rPr lang="en-US" altLang="en-US"/>
              <a:pPr eaLnBrk="1" hangingPunct="1"/>
              <a:t>11</a:t>
            </a:fld>
            <a:endParaRPr lang="en-US" altLang="en-US"/>
          </a:p>
        </p:txBody>
      </p:sp>
    </p:spTree>
    <p:extLst>
      <p:ext uri="{BB962C8B-B14F-4D97-AF65-F5344CB8AC3E}">
        <p14:creationId xmlns:p14="http://schemas.microsoft.com/office/powerpoint/2010/main" val="95045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With more and more companies using networks, there was a need for a standard for network cabling.  In the early 90s, the Telecommunications Industry Association/Electronics Industry Association (TIA/EIA) developed the 568-A standard for structured cabling systems.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There are six subsystems of a structured cabling system.</a:t>
            </a:r>
          </a:p>
          <a:p>
            <a:pPr eaLnBrk="1" hangingPunct="1">
              <a:spcBef>
                <a:spcPct val="0"/>
              </a:spcBef>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Building Entrance – This is the point at which outside cabling interfaces with the intrabuilding backbone cabling; it may also be referred to as the demarcation point, a term left over from telephone networks (telephone company network ends and connects with the wiring at the customer premises).</a:t>
            </a:r>
          </a:p>
          <a:p>
            <a:pPr eaLnBrk="1" hangingPunct="1">
              <a:spcBef>
                <a:spcPct val="0"/>
              </a:spcBef>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Equipment Room – where the equipment to provide the connection between the intrabuilding network and external network resides.</a:t>
            </a:r>
          </a:p>
          <a:p>
            <a:pPr eaLnBrk="1" hangingPunct="1">
              <a:spcBef>
                <a:spcPct val="0"/>
              </a:spcBef>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Backbone cabling - interconnection between telecommunication closets, equipment rooms and entrance facilities.</a:t>
            </a:r>
          </a:p>
          <a:p>
            <a:pPr eaLnBrk="1" hangingPunct="1">
              <a:spcBef>
                <a:spcPct val="0"/>
              </a:spcBef>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Telecommunications Closet - houses the telecommunications cabling system equipment.</a:t>
            </a:r>
          </a:p>
          <a:p>
            <a:pPr eaLnBrk="1" hangingPunct="1">
              <a:spcBef>
                <a:spcPct val="0"/>
              </a:spcBef>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Horizontal Cabling - extends from the work area telecommunications (information) outlet to the telecommunications closet.</a:t>
            </a:r>
          </a:p>
          <a:p>
            <a:pPr eaLnBrk="1" hangingPunct="1">
              <a:spcBef>
                <a:spcPct val="0"/>
              </a:spcBef>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Work Area – where work is done – where pc, server, printer, etc., are located.</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http://www.connsolutions.com/TIA.html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p:txBody>
      </p:sp>
      <p:sp>
        <p:nvSpPr>
          <p:cNvPr id="440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6E0632-FF98-429A-81E2-60C51FBB4029}" type="slidenum">
              <a:rPr lang="en-US" altLang="en-US"/>
              <a:pPr eaLnBrk="1" hangingPunct="1"/>
              <a:t>12</a:t>
            </a:fld>
            <a:endParaRPr lang="en-US" altLang="en-US"/>
          </a:p>
        </p:txBody>
      </p:sp>
    </p:spTree>
    <p:extLst>
      <p:ext uri="{BB962C8B-B14F-4D97-AF65-F5344CB8AC3E}">
        <p14:creationId xmlns:p14="http://schemas.microsoft.com/office/powerpoint/2010/main" val="96228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Some common equipment found in an equipment room are the punch-down block, patch panel and switch/hub.  A punch-down block is a panel where the TP is brought to and literally all 8 wires are “punched down” into the block.  In the front of the punch down block is a patch panel that contains RJ45 ports. Patch cables are a relatively short section of twisted-pair cabling with connectors on both ends that connect the port in the patch panel with a port on a switch, hub, or router.  The difference between these devices will be explained later in the unit.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Backbone cabling includes the vertical connection between floors (risers), cables between an equipment room and building cable entrance facilities, and cables between buildings (</a:t>
            </a:r>
            <a:r>
              <a:rPr lang="en-US" altLang="en-US" dirty="0" err="1" smtClean="0">
                <a:solidFill>
                  <a:srgbClr val="000000"/>
                </a:solidFill>
              </a:rPr>
              <a:t>interbuilding</a:t>
            </a:r>
            <a:r>
              <a:rPr lang="en-US" altLang="en-US" dirty="0" smtClean="0">
                <a:solidFill>
                  <a:srgbClr val="000000"/>
                </a:solidFill>
              </a:rPr>
              <a:t>).  The cables between floors and between equipment rooms are typically TP or fiber with the cables between buildings being fiber.</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The image on left is licensed under Creative Commons Attribution-</a:t>
            </a:r>
            <a:r>
              <a:rPr lang="en-US" altLang="en-US" dirty="0" err="1" smtClean="0"/>
              <a:t>NonCommercial</a:t>
            </a:r>
            <a:r>
              <a:rPr lang="en-US" altLang="en-US" dirty="0" smtClean="0"/>
              <a:t> 2.0 Generic by </a:t>
            </a:r>
            <a:r>
              <a:rPr lang="en-US" altLang="en-US" dirty="0" err="1" smtClean="0"/>
              <a:t>Oliebollen</a:t>
            </a:r>
            <a:r>
              <a:rPr lang="en-US" altLang="en-US" dirty="0" smtClean="0"/>
              <a:t> http://www.flickr.com/photos/oliebol/5364643366/sizes/s/in/photostream/.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The image on right is licensed under Creative Commons Attribution 2.0 Generic by </a:t>
            </a:r>
            <a:r>
              <a:rPr lang="en-US" altLang="en-US" dirty="0" err="1" smtClean="0"/>
              <a:t>hywell</a:t>
            </a:r>
            <a:r>
              <a:rPr lang="en-US" altLang="en-US" dirty="0" smtClean="0"/>
              <a:t> http://www.flickr.com/photos/hywell/12609467.</a:t>
            </a: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B432B8-434D-445D-85F8-E992FAB49CD6}" type="slidenum">
              <a:rPr lang="en-US" altLang="en-US"/>
              <a:pPr eaLnBrk="1" hangingPunct="1"/>
              <a:t>13</a:t>
            </a:fld>
            <a:endParaRPr lang="en-US" altLang="en-US"/>
          </a:p>
        </p:txBody>
      </p:sp>
    </p:spTree>
    <p:extLst>
      <p:ext uri="{BB962C8B-B14F-4D97-AF65-F5344CB8AC3E}">
        <p14:creationId xmlns:p14="http://schemas.microsoft.com/office/powerpoint/2010/main" val="287463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Horizontal wiring extends from the work area telecommunications (information) outlet to the telecommunications closet.  This wiring is generally run in the walls, floor or ceiling.  An example would be a multi-floor hospital with a telecommunications closet on every floor, wired to an equipment room on the ground floor.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F1F400-481C-4983-99FD-6F77B35014B0}" type="slidenum">
              <a:rPr lang="en-US" altLang="en-US"/>
              <a:pPr eaLnBrk="1" hangingPunct="1"/>
              <a:t>14</a:t>
            </a:fld>
            <a:endParaRPr lang="en-US" altLang="en-US"/>
          </a:p>
        </p:txBody>
      </p:sp>
    </p:spTree>
    <p:extLst>
      <p:ext uri="{BB962C8B-B14F-4D97-AF65-F5344CB8AC3E}">
        <p14:creationId xmlns:p14="http://schemas.microsoft.com/office/powerpoint/2010/main" val="299466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Each work area must have a minimum of 2 information outlet ports, one for voice and one for data.  A patch cable is used to connect the outlet to the  node.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18CB5-91E1-4AB3-8E58-00B910080516}" type="slidenum">
              <a:rPr lang="en-US" altLang="en-US"/>
              <a:pPr eaLnBrk="1" hangingPunct="1"/>
              <a:t>15</a:t>
            </a:fld>
            <a:endParaRPr lang="en-US" altLang="en-US"/>
          </a:p>
        </p:txBody>
      </p:sp>
    </p:spTree>
    <p:extLst>
      <p:ext uri="{BB962C8B-B14F-4D97-AF65-F5344CB8AC3E}">
        <p14:creationId xmlns:p14="http://schemas.microsoft.com/office/powerpoint/2010/main" val="24259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In addition to using copper or fiber optic cables, we can use wireless to connect our network devices.  There are two  types of wireless transmissions: Radio frequency (RF), and infrared.  Radio frequency transmits a series of radio waves across a set frequency.  RF is used by cellphones, radios, and walkie-talkies.  Infrared networks use infrared light signals to transmit data through space.  Examples are remote controls, UPC scanners at stores, and infrared mice, keyboards, etc. for computers.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Direct infrared transmission depends on the transmitter and receiver remaining within line of sight.  An example is trying to change the TV station when someone is standing in front of the TV set.  Because the person is preventing the direct infrared transmission from reaching the TV set, the station won’t change.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In indirect infrared transmission, signals can bounce off of walls, ceilings, and any other objects in their path so that the signals can be sent from the transmitter to the receiver. For example, you can point the remote control at the wall,  and the signal will bounce off the wall, and change the TV station (angle-in equals angle-out).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p:txBody>
      </p:sp>
      <p:sp>
        <p:nvSpPr>
          <p:cNvPr id="481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A968E7-CD8F-40A8-9274-10F57249D3AF}" type="slidenum">
              <a:rPr lang="en-US" altLang="en-US"/>
              <a:pPr eaLnBrk="1" hangingPunct="1"/>
              <a:t>16</a:t>
            </a:fld>
            <a:endParaRPr lang="en-US" altLang="en-US"/>
          </a:p>
        </p:txBody>
      </p:sp>
    </p:spTree>
    <p:extLst>
      <p:ext uri="{BB962C8B-B14F-4D97-AF65-F5344CB8AC3E}">
        <p14:creationId xmlns:p14="http://schemas.microsoft.com/office/powerpoint/2010/main" val="303981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ts val="45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Four standards for wireless technology are used today:  802.11 b, g, a,  and, recently introduced, n.  b and g are compatible. You will see equipment that says b/g.  Your equipment (wireless access point) and NIC must use the same standard in order to communicate with each other. </a:t>
            </a:r>
          </a:p>
          <a:p>
            <a:pPr defTabSz="457200">
              <a:spcBef>
                <a:spcPts val="45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solidFill>
                <a:srgbClr val="000000"/>
              </a:solidFill>
            </a:endParaRPr>
          </a:p>
          <a:p>
            <a:pPr defTabSz="457200"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65A08B-7B0C-4BE4-AD2B-D14665C04683}" type="slidenum">
              <a:rPr lang="en-US" altLang="en-US"/>
              <a:pPr eaLnBrk="1" hangingPunct="1"/>
              <a:t>17</a:t>
            </a:fld>
            <a:endParaRPr lang="en-US" altLang="en-US"/>
          </a:p>
        </p:txBody>
      </p:sp>
    </p:spTree>
    <p:extLst>
      <p:ext uri="{BB962C8B-B14F-4D97-AF65-F5344CB8AC3E}">
        <p14:creationId xmlns:p14="http://schemas.microsoft.com/office/powerpoint/2010/main" val="96097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concludes Lecture </a:t>
            </a:r>
            <a:r>
              <a:rPr lang="en-US" altLang="en-US" b="1" dirty="0" smtClean="0"/>
              <a:t>b</a:t>
            </a:r>
            <a:r>
              <a:rPr lang="en-US" altLang="en-US" dirty="0" smtClean="0"/>
              <a:t> of </a:t>
            </a:r>
            <a:r>
              <a:rPr lang="en-US" altLang="en-US" b="1" dirty="0" smtClean="0"/>
              <a:t>Network Media and Hardware Communication Devices.</a:t>
            </a:r>
            <a:r>
              <a:rPr lang="en-US" altLang="en-US" dirty="0" smtClean="0"/>
              <a:t>  </a:t>
            </a:r>
            <a:r>
              <a:rPr lang="en-US" altLang="en-US" dirty="0" smtClean="0">
                <a:solidFill>
                  <a:srgbClr val="000000"/>
                </a:solidFill>
              </a:rPr>
              <a:t>In this lecture, we covered the different media types and standards for structured cabling.  </a:t>
            </a:r>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DDABB2-0409-43A3-BDA6-B2E6C892A7AE}" type="slidenum">
              <a:rPr lang="en-US" altLang="en-US"/>
              <a:pPr eaLnBrk="1" hangingPunct="1"/>
              <a:t>18</a:t>
            </a:fld>
            <a:endParaRPr lang="en-US" altLang="en-US"/>
          </a:p>
        </p:txBody>
      </p:sp>
    </p:spTree>
    <p:extLst>
      <p:ext uri="{BB962C8B-B14F-4D97-AF65-F5344CB8AC3E}">
        <p14:creationId xmlns:p14="http://schemas.microsoft.com/office/powerpoint/2010/main" val="125740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a:p>
            <a:endParaRPr lang="en-US" altLang="en-US" dirty="0" smtClean="0"/>
          </a:p>
          <a:p>
            <a:endParaRPr lang="en-US" altLang="en-US" b="1" dirty="0" smtClean="0"/>
          </a:p>
          <a:p>
            <a:endParaRPr lang="en-US" altLang="en-US" dirty="0"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4095BB-2043-4319-A5DE-E3180A370882}" type="slidenum">
              <a:rPr lang="en-US" altLang="en-US"/>
              <a:pPr eaLnBrk="1" hangingPunct="1"/>
              <a:t>19</a:t>
            </a:fld>
            <a:endParaRPr lang="en-US" altLang="en-US"/>
          </a:p>
        </p:txBody>
      </p:sp>
    </p:spTree>
    <p:extLst>
      <p:ext uri="{BB962C8B-B14F-4D97-AF65-F5344CB8AC3E}">
        <p14:creationId xmlns:p14="http://schemas.microsoft.com/office/powerpoint/2010/main" val="55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objective for this lecture, </a:t>
            </a:r>
            <a:r>
              <a:rPr lang="en-US" altLang="en-US" b="1" dirty="0" smtClean="0"/>
              <a:t>Network Media and Hardware Communication Devices</a:t>
            </a:r>
            <a:r>
              <a:rPr lang="en-US" altLang="en-US" b="0" baseline="0" dirty="0" smtClean="0"/>
              <a:t> lecture</a:t>
            </a:r>
            <a:r>
              <a:rPr lang="en-US" altLang="en-US" b="1" baseline="0" dirty="0" smtClean="0"/>
              <a:t> b</a:t>
            </a:r>
            <a:r>
              <a:rPr lang="en-US" altLang="en-US" dirty="0" smtClean="0"/>
              <a:t> are to:</a:t>
            </a:r>
          </a:p>
          <a:p>
            <a:pPr eaLnBrk="1" hangingPunct="1">
              <a:spcBef>
                <a:spcPct val="0"/>
              </a:spcBef>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Select appropriate hardware devices (such as routers, switches, and access points) to facilitate networking and data exchange, taking into account access and regulatory requirements.</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solidFill>
                <a:srgbClr val="000000"/>
              </a:solidFill>
            </a:endParaRPr>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A5CF9E-9964-4EEB-9AE1-5CB8E9C15C12}" type="slidenum">
              <a:rPr lang="en-US" altLang="en-US">
                <a:solidFill>
                  <a:srgbClr val="000000"/>
                </a:solidFill>
              </a:rPr>
              <a:pPr eaLnBrk="1" hangingPunct="1"/>
              <a:t>2</a:t>
            </a:fld>
            <a:endParaRPr lang="en-US" altLang="en-US">
              <a:solidFill>
                <a:srgbClr val="000000"/>
              </a:solidFill>
            </a:endParaRPr>
          </a:p>
        </p:txBody>
      </p:sp>
    </p:spTree>
    <p:extLst>
      <p:ext uri="{BB962C8B-B14F-4D97-AF65-F5344CB8AC3E}">
        <p14:creationId xmlns:p14="http://schemas.microsoft.com/office/powerpoint/2010/main" val="4285825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20</a:t>
            </a:fld>
            <a:endParaRPr lang="en-US" altLang="en-US" dirty="0"/>
          </a:p>
        </p:txBody>
      </p:sp>
    </p:spTree>
    <p:extLst>
      <p:ext uri="{BB962C8B-B14F-4D97-AF65-F5344CB8AC3E}">
        <p14:creationId xmlns:p14="http://schemas.microsoft.com/office/powerpoint/2010/main" val="201184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When selecting the media to use on your network there are many things to consider.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solidFill>
                <a:srgbClr val="000000"/>
              </a:solidFill>
            </a:endParaRP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First, you need to consider bandwidth.  You have to make sure you have a big enough “pipe” for your data to flow through.  Remember the greater the bandwidth the more data you can transmit.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You need to consider cost.  This includes the cost of installation including cost of media, media connectors, and cost to install (can your IT department install the media or will you have to hire a contractor).  You also have to consider the cost of maintaining the media.  If a cable breaks how easily can you fix it? How long would it take to fix it?  Can your IT staff fix it or will you have to call the contractor back in?  You also have to consider that one media may cost less to install and maintain but it may not give you the transmission rate you need so employees’ work is slowed down because it takes a long time to download a file.  It may be worth having more expensive media installed and maintained in order to increase productivity.</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You have to consider size and scalability.  Different media have different maximum segment and network lengths and support for different numbers of nodes.  You have to think about both current and future needs. How many nodes do you need to connect?  How far apart are they?  Do you anticipate needing to add more nodes?  Would the media support the addition of those new nodes?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You have to worry about noise. Copper cables are affected by EMI and wireless by RFI.  Fiber is not affected by either.  Conduit can be used to help protect copper cables from EMI.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 </a:t>
            </a:r>
          </a:p>
          <a:p>
            <a:pPr defTabSz="457200" eaLnBrk="1" hangingPunct="1">
              <a:lnSpc>
                <a:spcPct val="90000"/>
              </a:lnSpc>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Security is also an issue.  Wireless is more susceptible to security problems like eavesdropping than copper or fiber optic.  Steps can be taken to make wireless networks as secure as wired networks. </a:t>
            </a:r>
          </a:p>
        </p:txBody>
      </p:sp>
      <p:sp>
        <p:nvSpPr>
          <p:cNvPr id="34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93AFF2-4F97-4FD9-9CF4-B116E6341797}" type="slidenum">
              <a:rPr lang="en-US" altLang="en-US"/>
              <a:pPr eaLnBrk="1" hangingPunct="1"/>
              <a:t>3</a:t>
            </a:fld>
            <a:endParaRPr lang="en-US" altLang="en-US"/>
          </a:p>
        </p:txBody>
      </p:sp>
    </p:spTree>
    <p:extLst>
      <p:ext uri="{BB962C8B-B14F-4D97-AF65-F5344CB8AC3E}">
        <p14:creationId xmlns:p14="http://schemas.microsoft.com/office/powerpoint/2010/main" val="31241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Image of coaxial cable showing the plastic jacket, metallic shield, dielectric insulator and central core.  Image courtesy of Michele Parrish.</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solidFill>
                <a:srgbClr val="000000"/>
              </a:solidFill>
            </a:endParaRP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Copper </a:t>
            </a:r>
            <a:r>
              <a:rPr lang="en-US" altLang="en-US" dirty="0" smtClean="0">
                <a:solidFill>
                  <a:srgbClr val="000000"/>
                </a:solidFill>
              </a:rPr>
              <a:t>cables include coaxial (coax) and twisted-pair. Both transmit electrical signals.</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 </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Coax cable consists of a central copper core surrounded by an insulator, braiding or metallic shield, and an outer cover called a sheath. The center core carries the signal. If the core is broken the network is “down” and data cannot be transmitted. A type of  coaxial cable is used for cable TV. </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 </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Coax isn’t used much in modern networks. If you encounter coax in a network today it will be thin coax called </a:t>
            </a:r>
            <a:r>
              <a:rPr lang="en-US" altLang="en-US" dirty="0" err="1" smtClean="0">
                <a:solidFill>
                  <a:srgbClr val="000000"/>
                </a:solidFill>
              </a:rPr>
              <a:t>Thinnet</a:t>
            </a:r>
            <a:r>
              <a:rPr lang="en-US" altLang="en-US" dirty="0" smtClean="0">
                <a:solidFill>
                  <a:srgbClr val="000000"/>
                </a:solidFill>
              </a:rPr>
              <a:t>.  The image on the slide is thick coax.  The image is used because it is easier to see the “pieces” of a coax cable.  </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0000"/>
              </a:solidFill>
            </a:endParaRPr>
          </a:p>
          <a:p>
            <a:pPr defTabSz="457200">
              <a:spcBef>
                <a:spcPts val="45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0000"/>
              </a:solidFill>
            </a:endParaRPr>
          </a:p>
          <a:p>
            <a:pPr defTabSz="457200">
              <a:spcBef>
                <a:spcPts val="45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0000"/>
              </a:solidFill>
            </a:endParaRP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0000"/>
              </a:solidFill>
            </a:endParaRP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smtClean="0">
                <a:solidFill>
                  <a:srgbClr val="000000"/>
                </a:solidFill>
              </a:rPr>
              <a:t> </a:t>
            </a:r>
          </a:p>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0000"/>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F3AAF-1659-4B22-A282-F8A161FDE7F1}" type="slidenum">
              <a:rPr lang="en-US" altLang="en-US"/>
              <a:pPr eaLnBrk="1" hangingPunct="1"/>
              <a:t>4</a:t>
            </a:fld>
            <a:endParaRPr lang="en-US" altLang="en-US"/>
          </a:p>
        </p:txBody>
      </p:sp>
    </p:spTree>
    <p:extLst>
      <p:ext uri="{BB962C8B-B14F-4D97-AF65-F5344CB8AC3E}">
        <p14:creationId xmlns:p14="http://schemas.microsoft.com/office/powerpoint/2010/main" val="15592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The connector used for </a:t>
            </a:r>
            <a:r>
              <a:rPr lang="en-US" altLang="en-US" dirty="0" err="1" smtClean="0"/>
              <a:t>Thinnet</a:t>
            </a:r>
            <a:r>
              <a:rPr lang="en-US" altLang="en-US" dirty="0" smtClean="0"/>
              <a:t> is called a Bayonet Neill-</a:t>
            </a:r>
            <a:r>
              <a:rPr lang="en-US" altLang="en-US" dirty="0" err="1" smtClean="0"/>
              <a:t>Concelman</a:t>
            </a:r>
            <a:r>
              <a:rPr lang="en-US" altLang="en-US" dirty="0" smtClean="0"/>
              <a:t> (BNC) connector. This connects the coax cable to the NIC card in a node.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p:txBody>
      </p:sp>
      <p:sp>
        <p:nvSpPr>
          <p:cNvPr id="36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CAE5DD-7AEA-40A6-8623-B0DB263CDC78}" type="slidenum">
              <a:rPr lang="en-US" altLang="en-US"/>
              <a:pPr eaLnBrk="1" hangingPunct="1"/>
              <a:t>5</a:t>
            </a:fld>
            <a:endParaRPr lang="en-US" altLang="en-US"/>
          </a:p>
        </p:txBody>
      </p:sp>
    </p:spTree>
    <p:extLst>
      <p:ext uri="{BB962C8B-B14F-4D97-AF65-F5344CB8AC3E}">
        <p14:creationId xmlns:p14="http://schemas.microsoft.com/office/powerpoint/2010/main" val="294391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The majority of modern networks use twisted-pair cable.  There are two types of twisted-pair (TP): unshielded twisted-pair (UTP) and shielded twisted-pair (STP).   Both contain color-coded pairs of insulated copper wires twisted around each other and encased in a plastic coating.  There are typically 8 wires twisted into 4 pairs and all 4 pairs are twisted around each other.  The twists in the wire help reduce the effects of EMI.  The number of twists per meter or foot is known as the twist ratio.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TP also comes in different categories.  Current networks use Category 5 or 6 (Cat 5 or Cat 6).  The different categories allow for different bandwidths.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STP cable consists of twisted wire pairs that are insulated and surrounded by a shielding made of a metallic substance – notice the blue shielding in the graphic. This extra shielding provides more protection against EMI.  It is more expensive than UTP.</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t>A word that you may encounter when dealing with TP is plenum. If TP cable is non-plenum it will give off a toxic gas when it burns. Plenum cable will not, so it is required if the cable is run in ceilings or air ducts.</a:t>
            </a:r>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BFAD71-4562-4ADB-8A3A-C289461184F9}" type="slidenum">
              <a:rPr lang="en-US" altLang="en-US"/>
              <a:pPr eaLnBrk="1" hangingPunct="1"/>
              <a:t>6</a:t>
            </a:fld>
            <a:endParaRPr lang="en-US" altLang="en-US"/>
          </a:p>
        </p:txBody>
      </p:sp>
    </p:spTree>
    <p:extLst>
      <p:ext uri="{BB962C8B-B14F-4D97-AF65-F5344CB8AC3E}">
        <p14:creationId xmlns:p14="http://schemas.microsoft.com/office/powerpoint/2010/main" val="319756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ts val="45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The connector for TP is an RJ45.  It is like telephone connectors (RJ-11) except bigger.  Notice the PIN layout in the graphic because we will be coming back to it.</a:t>
            </a:r>
            <a:endParaRPr lang="en-US" altLang="en-US" dirty="0" smtClean="0"/>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F579C2-3B2D-48AE-A13F-4C2F0304E32F}" type="slidenum">
              <a:rPr lang="en-US" altLang="en-US"/>
              <a:pPr eaLnBrk="1" hangingPunct="1"/>
              <a:t>7</a:t>
            </a:fld>
            <a:endParaRPr lang="en-US" altLang="en-US"/>
          </a:p>
        </p:txBody>
      </p:sp>
    </p:spTree>
    <p:extLst>
      <p:ext uri="{BB962C8B-B14F-4D97-AF65-F5344CB8AC3E}">
        <p14:creationId xmlns:p14="http://schemas.microsoft.com/office/powerpoint/2010/main" val="333779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ts val="45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000000"/>
                </a:solidFill>
              </a:rPr>
              <a:t>If you are going to make your own twisted-pair cables you should follow the T568A or T568B standards as shown in the slide. The pin out for T568A standard with is starting with pin 1, white/green, green, white/orange, blue, white/blue, orange, white/brown and ending with pin 8, brown.  For the T568B standard starting with pin 1, white/orange, orange, white/green, blue, white/blue, green, white/brown, and ending with pin 8, brown.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10A312-E805-48F4-8934-B54FB710824F}" type="slidenum">
              <a:rPr lang="en-US" altLang="en-US"/>
              <a:pPr eaLnBrk="1" hangingPunct="1"/>
              <a:t>8</a:t>
            </a:fld>
            <a:endParaRPr lang="en-US" altLang="en-US"/>
          </a:p>
        </p:txBody>
      </p:sp>
    </p:spTree>
    <p:extLst>
      <p:ext uri="{BB962C8B-B14F-4D97-AF65-F5344CB8AC3E}">
        <p14:creationId xmlns:p14="http://schemas.microsoft.com/office/powerpoint/2010/main" val="69233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buClr>
                <a:srgbClr val="000000"/>
              </a:buClr>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rPr>
              <a:t>Certain types of twisted-pair cables are used for making connections between devices.  Straight-through cables are used to connect dissimilar devices like a computer to a hub/switch. Both ends are the same-either T568A or T568B.  Cross-over cables are used to connect similar devices like a computer to a computer. One end is T568A and the other end T568B where pins 1 &amp; 3 and 2  &amp; 6 are swapped.</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AD105D-E718-4C75-9FC3-478E6EFF01B2}" type="slidenum">
              <a:rPr lang="en-US" altLang="en-US"/>
              <a:pPr eaLnBrk="1" hangingPunct="1"/>
              <a:t>9</a:t>
            </a:fld>
            <a:endParaRPr lang="en-US" altLang="en-US"/>
          </a:p>
        </p:txBody>
      </p:sp>
    </p:spTree>
    <p:extLst>
      <p:ext uri="{BB962C8B-B14F-4D97-AF65-F5344CB8AC3E}">
        <p14:creationId xmlns:p14="http://schemas.microsoft.com/office/powerpoint/2010/main" val="423045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3597839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38936377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E1E476E6-6588-4654-9D54-9183F5A9AE49}"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0641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nchorCtr="0"/>
          <a:lstStyle>
            <a:lvl1pPr algn="ctr">
              <a:defRPr sz="3800" b="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smtClean="0"/>
              <a:t>Click to edit Master text styles</a:t>
            </a:r>
          </a:p>
        </p:txBody>
      </p:sp>
    </p:spTree>
    <p:extLst>
      <p:ext uri="{BB962C8B-B14F-4D97-AF65-F5344CB8AC3E}">
        <p14:creationId xmlns:p14="http://schemas.microsoft.com/office/powerpoint/2010/main" val="254134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0E195DA7-3D4B-4108-9F11-DDD3C5ABD578}" type="slidenum">
              <a:rPr lang="en-US" altLang="en-US"/>
              <a:pPr/>
              <a:t>‹#›</a:t>
            </a:fld>
            <a:endParaRPr lang="en-US" altLang="en-US"/>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97723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E4EBDD6F-75D3-4316-80A4-264AA6419619}"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78995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a:lstStyle/>
          <a:p>
            <a:pPr lvl="0"/>
            <a:r>
              <a:rPr lang="en-US" noProof="0" dirty="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74FADDFD-B436-4BFF-9052-5BF290664D20}"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8760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5"/>
          </p:nvPr>
        </p:nvSpPr>
        <p:spPr>
          <a:xfrm>
            <a:off x="6858000" y="6356350"/>
            <a:ext cx="1828800" cy="365125"/>
          </a:xfrm>
        </p:spPr>
        <p:txBody>
          <a:bodyPr/>
          <a:lstStyle>
            <a:lvl1pPr>
              <a:defRPr/>
            </a:lvl1pPr>
          </a:lstStyle>
          <a:p>
            <a:fld id="{6ADCC56B-63D3-475C-A911-D0C356AE9FFF}" type="slidenum">
              <a:rPr lang="en-US" altLang="en-US"/>
              <a:pPr/>
              <a:t>‹#›</a:t>
            </a:fld>
            <a:endParaRPr lang="en-US" alt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04459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smtClean="0"/>
              <a:t>Click to edit Master text styles</a:t>
            </a:r>
          </a:p>
          <a:p>
            <a:pPr lvl="1"/>
            <a:r>
              <a:rPr lang="en-US"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FEA1BEFA-1C61-47CD-97DA-034527073EF8}" type="slidenum">
              <a:rPr lang="en-US" altLang="en-US"/>
              <a:pPr/>
              <a:t>‹#›</a:t>
            </a:fld>
            <a:endParaRPr lang="en-US" alt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641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3962400" cy="42641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7" name="Text Placeholder 4"/>
          <p:cNvSpPr>
            <a:spLocks noGrp="1"/>
          </p:cNvSpPr>
          <p:nvPr>
            <p:ph type="body" sz="quarter" idx="15"/>
          </p:nvPr>
        </p:nvSpPr>
        <p:spPr>
          <a:xfrm>
            <a:off x="4648200" y="1981200"/>
            <a:ext cx="3962400" cy="42641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575C49A2-82BA-4FA3-985F-15753646132E}"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029575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41148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7"/>
          <p:cNvSpPr>
            <a:spLocks noGrp="1"/>
          </p:cNvSpPr>
          <p:nvPr>
            <p:ph sz="quarter" idx="18"/>
          </p:nvPr>
        </p:nvSpPr>
        <p:spPr>
          <a:xfrm>
            <a:off x="4572000" y="1981200"/>
            <a:ext cx="4114800" cy="4206240"/>
          </a:xfrm>
          <a:prstGeom prst="rect">
            <a:avLst/>
          </a:prstGeo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9"/>
          </p:nvPr>
        </p:nvSpPr>
        <p:spPr>
          <a:xfrm>
            <a:off x="6858000" y="6356350"/>
            <a:ext cx="1828800" cy="365125"/>
          </a:xfrm>
        </p:spPr>
        <p:txBody>
          <a:bodyPr/>
          <a:lstStyle>
            <a:lvl1pPr>
              <a:defRPr/>
            </a:lvl1pPr>
          </a:lstStyle>
          <a:p>
            <a:fld id="{201E30BE-116B-47A4-9BBD-EE19FA3AA018}" type="slidenum">
              <a:rPr lang="en-US" altLang="en-US"/>
              <a:pPr/>
              <a:t>‹#›</a:t>
            </a:fld>
            <a:endParaRPr lang="en-US" altLang="en-US"/>
          </a:p>
        </p:txBody>
      </p:sp>
      <p:sp>
        <p:nvSpPr>
          <p:cNvPr id="6" name="Date Placeholder 4"/>
          <p:cNvSpPr>
            <a:spLocks noGrp="1"/>
          </p:cNvSpPr>
          <p:nvPr>
            <p:ph type="dt" sz="half" idx="20"/>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9" name="Footer Placeholder 5"/>
          <p:cNvSpPr>
            <a:spLocks noGrp="1"/>
          </p:cNvSpPr>
          <p:nvPr>
            <p:ph type="ftr" sz="quarter" idx="21"/>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12826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2338919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a:lstStyle>
            <a:lvl1pPr>
              <a:defRPr sz="2400"/>
            </a:lvl1pPr>
          </a:lstStyle>
          <a:p>
            <a:pPr lvl="0"/>
            <a:r>
              <a:rPr lang="en-US" noProof="0" dirty="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6"/>
          </p:nvPr>
        </p:nvSpPr>
        <p:spPr>
          <a:xfrm>
            <a:off x="6858000" y="6356350"/>
            <a:ext cx="1828800" cy="365125"/>
          </a:xfrm>
        </p:spPr>
        <p:txBody>
          <a:bodyPr/>
          <a:lstStyle>
            <a:lvl1pPr>
              <a:defRPr/>
            </a:lvl1pPr>
          </a:lstStyle>
          <a:p>
            <a:fld id="{3D7B69B0-71E0-48E2-A676-5C8F0E9E8A21}" type="slidenum">
              <a:rPr lang="en-US" altLang="en-US"/>
              <a:pPr/>
              <a:t>‹#›</a:t>
            </a:fld>
            <a:endParaRPr lang="en-US" altLang="en-US"/>
          </a:p>
        </p:txBody>
      </p:sp>
      <p:sp>
        <p:nvSpPr>
          <p:cNvPr id="7"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1165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6A0B827B-1657-4098-BBA8-69E8961EC667}" type="slidenum">
              <a:rPr lang="en-US" altLang="en-US"/>
              <a:pPr/>
              <a:t>‹#›</a:t>
            </a:fld>
            <a:endParaRPr lang="en-US" altLang="en-US"/>
          </a:p>
        </p:txBody>
      </p:sp>
      <p:sp>
        <p:nvSpPr>
          <p:cNvPr id="6"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7"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5769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27866695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1604017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19045681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36255940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2507908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113271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28899317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E1E476E6-6588-4654-9D54-9183F5A9AE49}" type="slidenum">
              <a:rPr lang="en-US" altLang="en-US" smtClean="0"/>
              <a:pPr/>
              <a:t>‹#›</a:t>
            </a:fld>
            <a:endParaRPr lang="en-US" altLang="en-US"/>
          </a:p>
        </p:txBody>
      </p:sp>
    </p:spTree>
    <p:extLst>
      <p:ext uri="{BB962C8B-B14F-4D97-AF65-F5344CB8AC3E}">
        <p14:creationId xmlns:p14="http://schemas.microsoft.com/office/powerpoint/2010/main" val="1982359621"/>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 id="2147484551" r:id="rId12"/>
    <p:sldLayoutId id="2147484552" r:id="rId13"/>
    <p:sldLayoutId id="2147484553" r:id="rId14"/>
    <p:sldLayoutId id="2147484554" r:id="rId15"/>
    <p:sldLayoutId id="2147484555" r:id="rId16"/>
    <p:sldLayoutId id="2147484556" r:id="rId17"/>
    <p:sldLayoutId id="2147484513" r:id="rId18"/>
    <p:sldLayoutId id="2147484515" r:id="rId19"/>
    <p:sldLayoutId id="2147484517" r:id="rId20"/>
    <p:sldLayoutId id="2147484519" r:id="rId2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Optical_fiber_types.sv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3600" dirty="0" smtClean="0">
                <a:solidFill>
                  <a:srgbClr val="000000"/>
                </a:solidFill>
              </a:rPr>
              <a:t>Networking and Health Information Exchange</a:t>
            </a:r>
          </a:p>
        </p:txBody>
      </p:sp>
      <p:sp>
        <p:nvSpPr>
          <p:cNvPr id="34820" name="Text Placeholder 4"/>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r>
              <a:rPr lang="en-US" altLang="en-US" dirty="0" smtClean="0"/>
              <a:t>Network Media and Hardware</a:t>
            </a:r>
            <a:br>
              <a:rPr lang="en-US" altLang="en-US" dirty="0" smtClean="0"/>
            </a:br>
            <a:r>
              <a:rPr lang="en-US" altLang="en-US" dirty="0" smtClean="0"/>
              <a:t> Communication Devices</a:t>
            </a:r>
          </a:p>
        </p:txBody>
      </p:sp>
      <p:sp>
        <p:nvSpPr>
          <p:cNvPr id="3" name="Text Placeholder 2"/>
          <p:cNvSpPr>
            <a:spLocks noGrp="1"/>
          </p:cNvSpPr>
          <p:nvPr>
            <p:ph type="body" sz="quarter" idx="12"/>
          </p:nvPr>
        </p:nvSpPr>
        <p:spPr/>
        <p:txBody>
          <a:bodyPr/>
          <a:lstStyle/>
          <a:p>
            <a:r>
              <a:rPr lang="en-US" dirty="0"/>
              <a:t>This material (</a:t>
            </a:r>
            <a:r>
              <a:rPr lang="en-US" altLang="en-US" dirty="0">
                <a:ea typeface="Calibri" panose="020F0502020204030204" pitchFamily="34" charset="0"/>
                <a:cs typeface="Arial" panose="020B0604020202020204" pitchFamily="34" charset="0"/>
              </a:rPr>
              <a:t>Comp </a:t>
            </a:r>
            <a:r>
              <a:rPr lang="en-US" altLang="en-US" dirty="0" smtClean="0">
                <a:ea typeface="Calibri" panose="020F0502020204030204" pitchFamily="34" charset="0"/>
                <a:cs typeface="Arial" panose="020B0604020202020204" pitchFamily="34" charset="0"/>
              </a:rPr>
              <a:t>9 </a:t>
            </a:r>
            <a:r>
              <a:rPr lang="en-US" altLang="en-US" dirty="0">
                <a:ea typeface="Calibri" panose="020F0502020204030204" pitchFamily="34" charset="0"/>
                <a:cs typeface="Arial" panose="020B0604020202020204" pitchFamily="34" charset="0"/>
              </a:rPr>
              <a:t>Unit </a:t>
            </a:r>
            <a:r>
              <a:rPr lang="en-US" altLang="en-US" dirty="0" smtClean="0">
                <a:ea typeface="Calibri" panose="020F0502020204030204" pitchFamily="34" charset="0"/>
                <a:cs typeface="Arial" panose="020B0604020202020204" pitchFamily="34" charset="0"/>
              </a:rPr>
              <a:t>2</a:t>
            </a:r>
            <a:r>
              <a:rPr lang="en-US" dirty="0" smtClean="0"/>
              <a:t>) </a:t>
            </a:r>
            <a:r>
              <a:rPr lang="en-US" dirty="0"/>
              <a:t>was developed by Duke University, funded by the Department of Health and Human Services, Office of the National Coordinator for Health Information Technology under Award Number </a:t>
            </a:r>
            <a:r>
              <a:rPr lang="en-US" altLang="en-US" dirty="0">
                <a:ea typeface="Calibri" panose="020F0502020204030204" pitchFamily="34" charset="0"/>
                <a:cs typeface="Arial" panose="020B0604020202020204" pitchFamily="34" charset="0"/>
              </a:rPr>
              <a:t>IU24OC000024</a:t>
            </a:r>
            <a:r>
              <a:rPr lang="en-US" dirty="0"/>
              <a:t>. This material was updated by Normandale Community College, funded under Award Number 90WT0003.</a:t>
            </a:r>
          </a:p>
          <a:p>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u="sng" dirty="0"/>
              <a:t>http://creativecommons.org/licenses/by-nc-sa/4.0/</a:t>
            </a:r>
            <a:endParaRPr lang="en-US" dirty="0"/>
          </a:p>
          <a:p>
            <a:endParaRPr lang="en-US" dirty="0"/>
          </a:p>
        </p:txBody>
      </p:sp>
      <p:sp>
        <p:nvSpPr>
          <p:cNvPr id="4" name="Text Placeholder 3"/>
          <p:cNvSpPr>
            <a:spLocks noGrp="1"/>
          </p:cNvSpPr>
          <p:nvPr>
            <p:ph type="body" sz="quarter" idx="11"/>
          </p:nvPr>
        </p:nvSpPr>
        <p:spPr/>
        <p:txBody>
          <a:bodyPr/>
          <a:lstStyle/>
          <a:p>
            <a:r>
              <a:rPr lang="en-US" dirty="0" smtClean="0"/>
              <a:t>Lecture b</a:t>
            </a:r>
            <a:endParaRPr lang="en-US" dirty="0"/>
          </a:p>
        </p:txBody>
      </p:sp>
    </p:spTree>
    <p:extLst>
      <p:ext uri="{BB962C8B-B14F-4D97-AF65-F5344CB8AC3E}">
        <p14:creationId xmlns:p14="http://schemas.microsoft.com/office/powerpoint/2010/main" val="426101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cs typeface="Arial" panose="020B0604020202020204" pitchFamily="34" charset="0"/>
              </a:rPr>
              <a:t>Fiber Optic Cable</a:t>
            </a:r>
          </a:p>
        </p:txBody>
      </p:sp>
      <p:pic>
        <p:nvPicPr>
          <p:cNvPr id="2050" name="Picture 2" descr="ST Connectors &#10;Fiber optic cables transmit light signals instead of electrical signals.  Fiber optic cables are made up of the core that carries the light pulses, the cladding that reflects the light pulses back into the core and the buffer coating that protects the core -- and cladding -- from moisture, damage, etc.  The fibers are the size of a human hair.  It is faster and more expensive than copper cables.  Signals transmitted over fiber can experience optical loss (which is similar to attenuation for copper cables). Many different types of connectors are used for fiber optic cable.  Two of the more commonly used are Straight Tip (ST) and Subscriber Connector (SC) connecto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79784"/>
            <a:ext cx="3862388" cy="464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9E6E41-3AD0-4454-97D3-6BD47321EF25}" type="slidenum">
              <a:rPr lang="en-US" altLang="en-US">
                <a:solidFill>
                  <a:srgbClr val="898989"/>
                </a:solidFill>
              </a:rPr>
              <a:pPr eaLnBrk="1" hangingPunct="1"/>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descr="Single mode vs Multimode"/>
          <p:cNvSpPr txBox="1">
            <a:spLocks noGrp="1" noChangeArrowheads="1"/>
          </p:cNvSpPr>
          <p:nvPr>
            <p:ph type="title"/>
          </p:nvPr>
        </p:nvSpPr>
        <p:spPr bwMode="auto">
          <a:xfrm>
            <a:off x="533400" y="579437"/>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smtClean="0">
                <a:solidFill>
                  <a:srgbClr val="000000"/>
                </a:solidFill>
                <a:cs typeface="Arial" panose="020B0604020202020204" pitchFamily="34" charset="0"/>
              </a:rPr>
              <a:t>Single mode vs. Multimode</a:t>
            </a:r>
            <a:br>
              <a:rPr lang="en-US" altLang="en-US" sz="3800" dirty="0" smtClean="0">
                <a:solidFill>
                  <a:srgbClr val="000000"/>
                </a:solidFill>
                <a:cs typeface="Arial" panose="020B0604020202020204" pitchFamily="34" charset="0"/>
              </a:rPr>
            </a:br>
            <a:endParaRPr lang="en-US" altLang="en-US" sz="3800" dirty="0" smtClean="0">
              <a:solidFill>
                <a:srgbClr val="000000"/>
              </a:solidFill>
              <a:cs typeface="Arial" panose="020B0604020202020204" pitchFamily="34" charset="0"/>
            </a:endParaRPr>
          </a:p>
        </p:txBody>
      </p:sp>
      <p:pic>
        <p:nvPicPr>
          <p:cNvPr id="22536" name="Picture 8" descr="Image showing examples of single-mode fiber and 2 types of multimode fibers, step index and graded index.&#10;&#10;Fiber transmits signals in two ways: Single-mode and multimode.  Single-mode fiber carries light pulses along a single path.  Only one signal can be transmitted at a time.  Multimode fiber carries many pulses of light at one time.  There are 2 types of multimode fiber, step index and graded index. With step index, rays of light are guided along the fiber core by total internal reflection: angle in equals angle out.  In graded index multimode, a change in the density of the glass makes the light bend and travel down the fib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371600"/>
            <a:ext cx="649763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 Placeholder 5"/>
          <p:cNvSpPr>
            <a:spLocks noGrp="1"/>
          </p:cNvSpPr>
          <p:nvPr>
            <p:ph type="body" sz="quarter" idx="32"/>
          </p:nvPr>
        </p:nvSpPr>
        <p:spPr/>
        <p:txBody>
          <a:bodyPr>
            <a:normAutofit fontScale="77500" lnSpcReduction="20000"/>
          </a:bodyPr>
          <a:lstStyle/>
          <a:p>
            <a:pPr>
              <a:buFont typeface="Arial" charset="0"/>
              <a:buNone/>
              <a:defRPr/>
            </a:pPr>
            <a:r>
              <a:rPr lang="en-US" sz="1600" dirty="0">
                <a:solidFill>
                  <a:srgbClr val="000000"/>
                </a:solidFill>
                <a:latin typeface="+mj-lt"/>
              </a:rPr>
              <a:t>Copyright(c) Mrzeon and made available under Creative Commons Attribution-Share Alike 3.0  Unported, 2.5 Generic, 2.0 Generic, and 1.0 Generic (http://en.wikipedia.org/wiki/File:Optical_fiber_types.svg</a:t>
            </a:r>
            <a:r>
              <a:rPr lang="en-US" sz="1600" dirty="0" smtClean="0">
                <a:solidFill>
                  <a:srgbClr val="000000"/>
                </a:solidFill>
                <a:latin typeface="+mj-lt"/>
              </a:rPr>
              <a:t>)</a:t>
            </a:r>
            <a:endParaRPr lang="en-US"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034AE9-8D6F-444C-96C5-7924C655924C}" type="slidenum">
              <a:rPr lang="en-US" altLang="en-US">
                <a:solidFill>
                  <a:srgbClr val="898989"/>
                </a:solidFill>
              </a:rPr>
              <a:pPr eaLnBrk="1" hangingPunct="1"/>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compatLnSpc="1">
            <a:prstTxWarp prst="textNoShape">
              <a:avLst/>
            </a:prstTxWarp>
            <a:spAutoFit/>
          </a:bodyPr>
          <a:lstStyle/>
          <a:p>
            <a:pPr eaLnBrk="1" hangingPunct="1">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smtClean="0">
                <a:solidFill>
                  <a:srgbClr val="000000"/>
                </a:solidFill>
                <a:cs typeface="Arial" panose="020B0604020202020204" pitchFamily="34" charset="0"/>
              </a:rPr>
              <a:t>TIA/EIA Structured Cabling System</a:t>
            </a:r>
          </a:p>
        </p:txBody>
      </p:sp>
      <p:sp>
        <p:nvSpPr>
          <p:cNvPr id="8" name="Text Placeholder 7"/>
          <p:cNvSpPr>
            <a:spLocks noGrp="1"/>
          </p:cNvSpPr>
          <p:nvPr>
            <p:ph sz="quarter" idx="14"/>
          </p:nvPr>
        </p:nvSpPr>
        <p:spPr/>
        <p:txBody>
          <a:bodyPr/>
          <a:lstStyle/>
          <a:p>
            <a:pPr>
              <a:buFont typeface="Arial" panose="020B0604020202020204" pitchFamily="34" charset="0"/>
              <a:buNone/>
              <a:defRPr/>
            </a:pPr>
            <a:r>
              <a:rPr lang="en-US" sz="2800" kern="0" dirty="0" smtClean="0">
                <a:solidFill>
                  <a:srgbClr val="000000"/>
                </a:solidFill>
              </a:rPr>
              <a:t>Six Subsystems of a Structured Cabling System</a:t>
            </a:r>
          </a:p>
          <a:p>
            <a:pPr>
              <a:buFont typeface="Arial" panose="020B0604020202020204" pitchFamily="34" charset="0"/>
              <a:buNone/>
              <a:defRPr/>
            </a:pPr>
            <a:endParaRPr lang="en-US" sz="2800" kern="0" dirty="0" smtClean="0">
              <a:solidFill>
                <a:srgbClr val="000000"/>
              </a:solidFill>
            </a:endParaRPr>
          </a:p>
          <a:p>
            <a:pPr fontAlgn="auto">
              <a:spcBef>
                <a:spcPts val="0"/>
              </a:spcBef>
              <a:spcAft>
                <a:spcPts val="0"/>
              </a:spcAft>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kern="0" dirty="0" smtClean="0">
                <a:solidFill>
                  <a:srgbClr val="000000"/>
                </a:solidFill>
              </a:rPr>
              <a:t>Building Entrance </a:t>
            </a:r>
          </a:p>
          <a:p>
            <a:pPr fontAlgn="auto">
              <a:spcBef>
                <a:spcPts val="0"/>
              </a:spcBef>
              <a:spcAft>
                <a:spcPts val="0"/>
              </a:spcAft>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kern="0" dirty="0" smtClean="0">
                <a:solidFill>
                  <a:srgbClr val="000000"/>
                </a:solidFill>
              </a:rPr>
              <a:t>Equipment Room</a:t>
            </a:r>
          </a:p>
          <a:p>
            <a:pPr fontAlgn="auto">
              <a:spcBef>
                <a:spcPts val="0"/>
              </a:spcBef>
              <a:spcAft>
                <a:spcPts val="0"/>
              </a:spcAft>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kern="0" dirty="0" smtClean="0">
                <a:solidFill>
                  <a:srgbClr val="000000"/>
                </a:solidFill>
              </a:rPr>
              <a:t>Backbone Cabling </a:t>
            </a:r>
          </a:p>
          <a:p>
            <a:pPr fontAlgn="auto">
              <a:spcBef>
                <a:spcPts val="0"/>
              </a:spcBef>
              <a:spcAft>
                <a:spcPts val="0"/>
              </a:spcAft>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kern="0" dirty="0" smtClean="0">
                <a:solidFill>
                  <a:srgbClr val="000000"/>
                </a:solidFill>
              </a:rPr>
              <a:t>Telecommunications Closet </a:t>
            </a:r>
          </a:p>
          <a:p>
            <a:pPr fontAlgn="auto">
              <a:spcBef>
                <a:spcPts val="0"/>
              </a:spcBef>
              <a:spcAft>
                <a:spcPts val="0"/>
              </a:spcAft>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kern="0" dirty="0" smtClean="0">
                <a:solidFill>
                  <a:srgbClr val="000000"/>
                </a:solidFill>
              </a:rPr>
              <a:t>Horizontal Cabling </a:t>
            </a:r>
          </a:p>
          <a:p>
            <a:pPr fontAlgn="auto">
              <a:spcBef>
                <a:spcPts val="0"/>
              </a:spcBef>
              <a:spcAft>
                <a:spcPts val="0"/>
              </a:spcAft>
              <a:buFont typeface="Times New Roman"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kern="0" dirty="0" smtClean="0">
                <a:solidFill>
                  <a:srgbClr val="000000"/>
                </a:solidFill>
              </a:rPr>
              <a:t>Work Area </a:t>
            </a:r>
            <a:endParaRPr lang="en-US"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71F883-771E-4C08-831A-39993E0C035C}" type="slidenum">
              <a:rPr lang="en-US" altLang="en-US">
                <a:solidFill>
                  <a:srgbClr val="898989"/>
                </a:solidFill>
              </a:rPr>
              <a:pPr eaLnBrk="1" hangingPunct="1"/>
              <a:t>12</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cs typeface="Arial" panose="020B0604020202020204" pitchFamily="34" charset="0"/>
              </a:rPr>
              <a:t>Equipment Room and </a:t>
            </a:r>
            <a:br>
              <a:rPr lang="en-US" altLang="en-US" sz="3800" smtClean="0">
                <a:solidFill>
                  <a:srgbClr val="000000"/>
                </a:solidFill>
                <a:cs typeface="Arial" panose="020B0604020202020204" pitchFamily="34" charset="0"/>
              </a:rPr>
            </a:br>
            <a:r>
              <a:rPr lang="en-US" altLang="en-US" sz="3800" smtClean="0">
                <a:solidFill>
                  <a:srgbClr val="000000"/>
                </a:solidFill>
                <a:cs typeface="Arial" panose="020B0604020202020204" pitchFamily="34" charset="0"/>
              </a:rPr>
              <a:t>Backbone Cabling</a:t>
            </a:r>
          </a:p>
        </p:txBody>
      </p:sp>
      <p:pic>
        <p:nvPicPr>
          <p:cNvPr id="24584" name="Picture 11" descr="Color Photographs: Punch-down Block (L) and Patch Panel with Patch Cables (R)&#10;&#10;Some common equipment found in an equipment room are the punch-down block, patch panel and switch/hub.  A punch-down block is a panel where the TP is brought to and literally all 8 wires are “punched down” into the block.  In the front of the punch down block is a patch panel that contains RJ45 ports. Patch cables are a relatively short section of twisted-pair cabling with connectors on both ends that connect the port in the patch panel with a port on a switch, hub, or router.  The difference between these devices will be explained later in the unit. &#10;&#10;Backbone cabling includes the vertical connection between floors (risers), cables between an equipment room and building cable entrance facilities, and cables between buildings (interbuilding).  The cables between floors and between equipment rooms are typically TP or fiber with the cables between buildings being fiber.&#10;&#10;&#10;The image on left is licensed under Creative Commons Attribution-NonCommercial 2.0 Generic by Oliebollen http://www.flickr.com/photos/oliebol/5364643366/sizes/s/in/photostream/. &#10;&#10;The image on right is licensed under Creative Commons Attribution 2.0 Generic by hywell http://www.flickr.com/photos/hywell/12609467.&#10;" title="Equipment Room and Backbone Cab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33" y="1828800"/>
            <a:ext cx="8349134" cy="34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4579"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solidFill>
                  <a:srgbClr val="000000"/>
                </a:solidFill>
              </a:rPr>
              <a:t>Images courtesy of Michele Parrish </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1896BB-0110-48C3-88DB-D70C5B2B44F6}" type="slidenum">
              <a:rPr lang="en-US" altLang="en-US">
                <a:solidFill>
                  <a:srgbClr val="898989"/>
                </a:solidFill>
              </a:rPr>
              <a:pPr eaLnBrk="1" hangingPunct="1"/>
              <a:t>13</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mtClean="0">
                <a:solidFill>
                  <a:srgbClr val="000000"/>
                </a:solidFill>
                <a:cs typeface="Arial" panose="020B0604020202020204" pitchFamily="34" charset="0"/>
              </a:rPr>
              <a:t>Horizontal Wiring</a:t>
            </a:r>
            <a:endParaRPr lang="en-US" altLang="en-US" smtClean="0">
              <a:cs typeface="Arial" panose="020B0604020202020204" pitchFamily="34" charset="0"/>
            </a:endParaRPr>
          </a:p>
        </p:txBody>
      </p:sp>
      <p:pic>
        <p:nvPicPr>
          <p:cNvPr id="25607" name="Picture 10" descr="Image of a processor at a work station wired into the outlet to the telecommunications closet.&#10;&#10;Horizontal wiring extends from the work area telecommunications (information) outlet to the telecommunications closet.  This wiring is generally run in the walls, floor or ceiling.  An example would be a multi-floor hospital with a telecommunications closet on every floor, wired to an equipment room on the ground floor.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28956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5603"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46E6AB-CF2E-4C3B-87FC-83B3180CE139}" type="slidenum">
              <a:rPr lang="en-US" altLang="en-US">
                <a:solidFill>
                  <a:srgbClr val="898989"/>
                </a:solidFill>
              </a:rPr>
              <a:pPr eaLnBrk="1" hangingPunct="1"/>
              <a:t>14</a:t>
            </a:fld>
            <a:endParaRPr lang="en-US" alt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cs typeface="Arial" panose="020B0604020202020204" pitchFamily="34" charset="0"/>
              </a:rPr>
              <a:t>Work Area Outlet</a:t>
            </a:r>
            <a:endParaRPr lang="en-US" altLang="en-US" sz="4400" smtClean="0">
              <a:solidFill>
                <a:srgbClr val="000000"/>
              </a:solidFill>
              <a:cs typeface="Arial" panose="020B0604020202020204" pitchFamily="34" charset="0"/>
            </a:endParaRPr>
          </a:p>
        </p:txBody>
      </p:sp>
      <p:pic>
        <p:nvPicPr>
          <p:cNvPr id="26631" name="Picture 9" descr="Image of an information outlet port showing 2 outlets ports for information and 1 each for voice and data.&#10;&#10;Each work area must have a minimum of 2 information outlet ports, one for voice and one for data.  A patch cable is used to connect the outlet to the  node.&#10;&#10;&#10;Image courtesy of Michele Par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643" y="1844039"/>
            <a:ext cx="3160713"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6627"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87E0B7-B657-4CC8-95B6-93D41CC69FE0}" type="slidenum">
              <a:rPr lang="en-US" altLang="en-US">
                <a:solidFill>
                  <a:srgbClr val="898989"/>
                </a:solidFill>
              </a:rPr>
              <a:pPr eaLnBrk="1" hangingPunct="1"/>
              <a:t>15</a:t>
            </a:fld>
            <a:endParaRPr lang="en-US" alt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smtClean="0">
                <a:solidFill>
                  <a:srgbClr val="000000"/>
                </a:solidFill>
                <a:cs typeface="Arial" panose="020B0604020202020204" pitchFamily="34" charset="0"/>
              </a:rPr>
              <a:t>Wireless</a:t>
            </a:r>
          </a:p>
        </p:txBody>
      </p:sp>
      <p:sp>
        <p:nvSpPr>
          <p:cNvPr id="8" name="Text Placeholder 7"/>
          <p:cNvSpPr>
            <a:spLocks noGrp="1"/>
          </p:cNvSpPr>
          <p:nvPr>
            <p:ph sz="quarter" idx="14"/>
          </p:nvPr>
        </p:nvSpPr>
        <p:spPr/>
        <p:txBody>
          <a:bodyPr/>
          <a:lstStyle/>
          <a:p>
            <a:pPr eaLnBrk="1" fontAlgn="auto" hangingPunct="1">
              <a:lnSpc>
                <a:spcPct val="90000"/>
              </a:lnSpc>
              <a:spcBef>
                <a:spcPts val="850"/>
              </a:spcBef>
              <a:spcAft>
                <a:spcPts val="0"/>
              </a:spcAft>
              <a:buFont typeface="Arial" charset="0"/>
              <a:buChar char="•"/>
              <a:defRPr/>
            </a:pPr>
            <a:r>
              <a:rPr lang="en-US" sz="3400" kern="0" dirty="0" smtClean="0">
                <a:solidFill>
                  <a:srgbClr val="000000"/>
                </a:solidFill>
              </a:rPr>
              <a:t>Radio frequency (RF)</a:t>
            </a:r>
          </a:p>
          <a:p>
            <a:pPr eaLnBrk="1" fontAlgn="auto" hangingPunct="1">
              <a:lnSpc>
                <a:spcPct val="90000"/>
              </a:lnSpc>
              <a:spcBef>
                <a:spcPts val="900"/>
              </a:spcBef>
              <a:spcAft>
                <a:spcPts val="0"/>
              </a:spcAft>
              <a:buFont typeface="Arial" charset="0"/>
              <a:buChar char="•"/>
              <a:defRPr/>
            </a:pPr>
            <a:r>
              <a:rPr lang="en-US" sz="3400" kern="0" dirty="0" smtClean="0">
                <a:solidFill>
                  <a:srgbClr val="000000"/>
                </a:solidFill>
              </a:rPr>
              <a:t>Infrared transmission</a:t>
            </a:r>
            <a:r>
              <a:rPr lang="en-US" sz="3600" kern="0" dirty="0" smtClean="0">
                <a:solidFill>
                  <a:srgbClr val="000000"/>
                </a:solidFill>
              </a:rPr>
              <a:t> </a:t>
            </a:r>
          </a:p>
          <a:p>
            <a:pPr lvl="1" eaLnBrk="1" fontAlgn="auto" hangingPunct="1">
              <a:lnSpc>
                <a:spcPct val="90000"/>
              </a:lnSpc>
              <a:spcBef>
                <a:spcPts val="800"/>
              </a:spcBef>
              <a:spcAft>
                <a:spcPts val="0"/>
              </a:spcAft>
              <a:buFont typeface="Arial" charset="0"/>
              <a:buChar char="–"/>
              <a:defRPr/>
            </a:pPr>
            <a:r>
              <a:rPr lang="en-US" sz="3200" kern="0" dirty="0" smtClean="0">
                <a:solidFill>
                  <a:srgbClr val="000000"/>
                </a:solidFill>
              </a:rPr>
              <a:t>Direct</a:t>
            </a:r>
          </a:p>
          <a:p>
            <a:pPr lvl="1" eaLnBrk="1" fontAlgn="auto" hangingPunct="1">
              <a:lnSpc>
                <a:spcPct val="90000"/>
              </a:lnSpc>
              <a:spcBef>
                <a:spcPts val="800"/>
              </a:spcBef>
              <a:spcAft>
                <a:spcPts val="0"/>
              </a:spcAft>
              <a:buFont typeface="Arial" charset="0"/>
              <a:buChar char="–"/>
              <a:defRPr/>
            </a:pPr>
            <a:r>
              <a:rPr lang="en-US" sz="3200" kern="0" dirty="0" smtClean="0">
                <a:solidFill>
                  <a:srgbClr val="000000"/>
                </a:solidFill>
              </a:rPr>
              <a:t>Indirect</a:t>
            </a:r>
            <a:endParaRPr lang="en-US"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0F7237-A666-4ADC-AB1F-27D1A1318DDA}" type="slidenum">
              <a:rPr lang="en-US" altLang="en-US">
                <a:solidFill>
                  <a:srgbClr val="898989"/>
                </a:solidFill>
              </a:rPr>
              <a:pPr eaLnBrk="1" hangingPunct="1"/>
              <a:t>16</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8"/>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smtClean="0">
                <a:solidFill>
                  <a:srgbClr val="000000"/>
                </a:solidFill>
                <a:cs typeface="Arial" panose="020B0604020202020204" pitchFamily="34" charset="0"/>
              </a:rPr>
              <a:t>Wireless LAN (Wi-Fi)</a:t>
            </a:r>
            <a:br>
              <a:rPr lang="en-US" altLang="en-US" sz="3800" dirty="0" smtClean="0">
                <a:solidFill>
                  <a:srgbClr val="000000"/>
                </a:solidFill>
                <a:cs typeface="Arial" panose="020B0604020202020204" pitchFamily="34" charset="0"/>
              </a:rPr>
            </a:br>
            <a:r>
              <a:rPr lang="en-US" altLang="en-US" sz="3800" dirty="0" smtClean="0">
                <a:solidFill>
                  <a:srgbClr val="000000"/>
                </a:solidFill>
                <a:cs typeface="Arial" panose="020B0604020202020204" pitchFamily="34" charset="0"/>
              </a:rPr>
              <a:t>802.11x Standards</a:t>
            </a:r>
          </a:p>
        </p:txBody>
      </p:sp>
      <p:graphicFrame>
        <p:nvGraphicFramePr>
          <p:cNvPr id="10" name="Table Placeholder 9" descr="Table showing the characteristics for frequency and bandwith for the 802.11x Standards.  Courtesy of Michele Parrish.&#10;&#10;&#10;"/>
          <p:cNvGraphicFramePr>
            <a:graphicFrameLocks noGrp="1"/>
          </p:cNvGraphicFramePr>
          <p:nvPr>
            <p:ph type="pic" sz="quarter" idx="14"/>
            <p:extLst>
              <p:ext uri="{D42A27DB-BD31-4B8C-83A1-F6EECF244321}">
                <p14:modId xmlns:p14="http://schemas.microsoft.com/office/powerpoint/2010/main" val="4075965470"/>
              </p:ext>
            </p:extLst>
          </p:nvPr>
        </p:nvGraphicFramePr>
        <p:xfrm>
          <a:off x="457200" y="1600200"/>
          <a:ext cx="8229600" cy="2103437"/>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20000"/>
                    </a:ext>
                  </a:extLst>
                </a:gridCol>
                <a:gridCol w="1401288">
                  <a:extLst>
                    <a:ext uri="{9D8B030D-6E8A-4147-A177-3AD203B41FA5}">
                      <a16:colId xmlns="" xmlns:a16="http://schemas.microsoft.com/office/drawing/2014/main" val="20001"/>
                    </a:ext>
                  </a:extLst>
                </a:gridCol>
                <a:gridCol w="1514104">
                  <a:extLst>
                    <a:ext uri="{9D8B030D-6E8A-4147-A177-3AD203B41FA5}">
                      <a16:colId xmlns="" xmlns:a16="http://schemas.microsoft.com/office/drawing/2014/main" val="20002"/>
                    </a:ext>
                  </a:extLst>
                </a:gridCol>
                <a:gridCol w="1514104">
                  <a:extLst>
                    <a:ext uri="{9D8B030D-6E8A-4147-A177-3AD203B41FA5}">
                      <a16:colId xmlns="" xmlns:a16="http://schemas.microsoft.com/office/drawing/2014/main" val="20003"/>
                    </a:ext>
                  </a:extLst>
                </a:gridCol>
                <a:gridCol w="1514104">
                  <a:extLst>
                    <a:ext uri="{9D8B030D-6E8A-4147-A177-3AD203B41FA5}">
                      <a16:colId xmlns="" xmlns:a16="http://schemas.microsoft.com/office/drawing/2014/main" val="20004"/>
                    </a:ext>
                  </a:extLst>
                </a:gridCol>
              </a:tblGrid>
              <a:tr h="457257">
                <a:tc>
                  <a:txBody>
                    <a:bodyPr/>
                    <a:lstStyle/>
                    <a:p>
                      <a:pPr algn="ctr"/>
                      <a:r>
                        <a:rPr lang="en-US" sz="2400" dirty="0" smtClean="0"/>
                        <a:t>Characteristic</a:t>
                      </a:r>
                      <a:endParaRPr lang="en-US" sz="240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802.11a</a:t>
                      </a:r>
                      <a:endParaRPr lang="en-US" sz="240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802.11b</a:t>
                      </a:r>
                      <a:endParaRPr lang="en-US" sz="240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802.11g</a:t>
                      </a:r>
                      <a:endParaRPr lang="en-US" sz="240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802.11n</a:t>
                      </a:r>
                      <a:endParaRPr lang="en-US" sz="240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823090">
                <a:tc>
                  <a:txBody>
                    <a:bodyPr/>
                    <a:lstStyle/>
                    <a:p>
                      <a:pPr algn="ctr"/>
                      <a:r>
                        <a:rPr lang="en-US" sz="2400" b="0" dirty="0" smtClean="0"/>
                        <a:t>Frequency</a:t>
                      </a:r>
                      <a:endParaRPr lang="en-US" sz="2400" b="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5 GHz</a:t>
                      </a:r>
                      <a:endParaRPr lang="en-US" sz="2400" b="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2.4 GHz</a:t>
                      </a:r>
                      <a:endParaRPr lang="en-US" sz="2400" b="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2.4 GHz</a:t>
                      </a:r>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2.5/5 GHz</a:t>
                      </a:r>
                      <a:endParaRPr lang="en-US" sz="2400" b="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23090">
                <a:tc>
                  <a:txBody>
                    <a:bodyPr/>
                    <a:lstStyle/>
                    <a:p>
                      <a:pPr algn="ctr"/>
                      <a:r>
                        <a:rPr lang="en-US" sz="2400" b="0" dirty="0" smtClean="0"/>
                        <a:t>Bandwidth</a:t>
                      </a:r>
                      <a:endParaRPr lang="en-US" sz="2400" b="0" dirty="0"/>
                    </a:p>
                  </a:txBody>
                  <a:tcPr marL="89065" marR="89065"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54 Mbps</a:t>
                      </a:r>
                      <a:endParaRPr lang="en-US" sz="2400" b="0" dirty="0"/>
                    </a:p>
                  </a:txBody>
                  <a:tcPr marL="89065" marR="89065"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11 Mbps</a:t>
                      </a:r>
                      <a:endParaRPr lang="en-US" sz="2400" b="0" dirty="0"/>
                    </a:p>
                  </a:txBody>
                  <a:tcPr marL="89065" marR="89065"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54 Mbps</a:t>
                      </a:r>
                      <a:endParaRPr lang="en-US" sz="2400" b="0" dirty="0"/>
                    </a:p>
                  </a:txBody>
                  <a:tcPr marL="89065" marR="89065"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Up to 600 Mbps</a:t>
                      </a:r>
                      <a:endParaRPr lang="en-US" sz="2400" b="0" dirty="0"/>
                    </a:p>
                  </a:txBody>
                  <a:tcPr marL="89065" marR="89065"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28701" name="Text Placeholder 8"/>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2.1  Table: </a:t>
            </a:r>
            <a:r>
              <a:rPr lang="en-US" altLang="en-US" sz="1800" smtClean="0">
                <a:solidFill>
                  <a:srgbClr val="000000"/>
                </a:solidFill>
              </a:rPr>
              <a:t>802.11x standards </a:t>
            </a:r>
            <a:r>
              <a:rPr lang="en-US" altLang="en-US" sz="1800" smtClean="0"/>
              <a:t>(Parrish, Michele. 2011). </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0D280F-0755-47F1-9720-22E2676E5DAB}" type="slidenum">
              <a:rPr lang="en-US" altLang="en-US">
                <a:solidFill>
                  <a:srgbClr val="898989"/>
                </a:solidFill>
              </a:rPr>
              <a:pPr eaLnBrk="1" hangingPunct="1"/>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ltLang="en-US" dirty="0" smtClean="0"/>
              <a:t>Network Media and Hardware</a:t>
            </a:r>
            <a:br>
              <a:rPr lang="en-US" altLang="en-US" dirty="0" smtClean="0"/>
            </a:br>
            <a:r>
              <a:rPr lang="en-US" altLang="en-US" dirty="0" smtClean="0"/>
              <a:t> Communication Devices</a:t>
            </a:r>
            <a:br>
              <a:rPr lang="en-US" altLang="en-US" dirty="0" smtClean="0"/>
            </a:br>
            <a:r>
              <a:rPr lang="en-US" altLang="en-US" dirty="0" smtClean="0"/>
              <a:t>Summary – Lecture b</a:t>
            </a:r>
            <a:endParaRPr lang="en-US" altLang="en-US" sz="2000" dirty="0" smtClean="0"/>
          </a:p>
        </p:txBody>
      </p:sp>
      <p:sp>
        <p:nvSpPr>
          <p:cNvPr id="29699" name="Content Placeholder 2"/>
          <p:cNvSpPr>
            <a:spLocks noGrp="1"/>
          </p:cNvSpPr>
          <p:nvPr>
            <p:ph type="body" sz="quarter" idx="11"/>
          </p:nvPr>
        </p:nvSpPr>
        <p:spPr bwMode="auto">
          <a:xfrm>
            <a:off x="457200" y="1905000"/>
            <a:ext cx="8229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Media Types</a:t>
            </a:r>
          </a:p>
          <a:p>
            <a:r>
              <a:rPr lang="en-US" altLang="en-US" dirty="0" smtClean="0"/>
              <a:t>Standards for Structured Cabling</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D95C68-F329-4E66-8D27-C5334B8A78D1}"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sz="3200" dirty="0" smtClean="0"/>
              <a:t>Network Media and Hardware</a:t>
            </a:r>
            <a:br>
              <a:rPr lang="en-US" sz="3200" dirty="0" smtClean="0"/>
            </a:br>
            <a:r>
              <a:rPr lang="en-US" sz="3200" dirty="0" smtClean="0"/>
              <a:t> Communication Devices</a:t>
            </a:r>
            <a:br>
              <a:rPr lang="en-US" sz="3200" dirty="0" smtClean="0"/>
            </a:br>
            <a:r>
              <a:rPr lang="en-US" sz="3200" dirty="0" smtClean="0"/>
              <a:t>References – Lecture b</a:t>
            </a:r>
            <a:endParaRPr lang="en-US" sz="3200" dirty="0"/>
          </a:p>
        </p:txBody>
      </p:sp>
      <p:sp>
        <p:nvSpPr>
          <p:cNvPr id="9" name="Text Placeholder 8"/>
          <p:cNvSpPr>
            <a:spLocks noGrp="1"/>
          </p:cNvSpPr>
          <p:nvPr>
            <p:ph type="body" sz="quarter" idx="16"/>
          </p:nvPr>
        </p:nvSpPr>
        <p:spPr/>
        <p:txBody>
          <a:bodyPr/>
          <a:lstStyle/>
          <a:p>
            <a:pPr marL="0" indent="0">
              <a:buFont typeface="Arial" charset="0"/>
              <a:buNone/>
              <a:defRPr/>
            </a:pPr>
            <a:r>
              <a:rPr lang="en-US" dirty="0"/>
              <a:t>Charts, Tables, Figures</a:t>
            </a:r>
          </a:p>
          <a:p>
            <a:pPr marL="0" indent="0">
              <a:buFont typeface="Arial" charset="0"/>
              <a:buNone/>
              <a:defRPr/>
            </a:pPr>
            <a:r>
              <a:rPr lang="en-US" b="0" dirty="0" smtClean="0"/>
              <a:t>2.1  </a:t>
            </a:r>
            <a:r>
              <a:rPr lang="en-US" b="0" dirty="0"/>
              <a:t>Table: Parrish, Michele. 2011. </a:t>
            </a:r>
          </a:p>
          <a:p>
            <a:pPr>
              <a:buFont typeface="Arial" charset="0"/>
              <a:buNone/>
              <a:defRPr/>
            </a:pPr>
            <a:endParaRPr lang="en-US" dirty="0"/>
          </a:p>
        </p:txBody>
      </p:sp>
      <p:sp>
        <p:nvSpPr>
          <p:cNvPr id="10" name="Text Placeholder 9"/>
          <p:cNvSpPr>
            <a:spLocks noGrp="1"/>
          </p:cNvSpPr>
          <p:nvPr>
            <p:ph type="body" sz="quarter" idx="20"/>
          </p:nvPr>
        </p:nvSpPr>
        <p:spPr>
          <a:xfrm>
            <a:off x="457200" y="2286000"/>
            <a:ext cx="8229600" cy="3977640"/>
          </a:xfrm>
        </p:spPr>
        <p:txBody>
          <a:bodyPr>
            <a:normAutofit lnSpcReduction="10000"/>
          </a:bodyPr>
          <a:lstStyle/>
          <a:p>
            <a:pPr marL="0" indent="0">
              <a:buFont typeface="Arial" charset="0"/>
              <a:buNone/>
              <a:defRPr/>
            </a:pPr>
            <a:r>
              <a:rPr lang="en-US" dirty="0"/>
              <a:t>Images</a:t>
            </a:r>
          </a:p>
          <a:p>
            <a:pPr marL="231775" indent="-231775">
              <a:buFont typeface="Arial" charset="0"/>
              <a:buNone/>
              <a:tabLst>
                <a:tab pos="682625" algn="l"/>
              </a:tabLst>
              <a:defRPr/>
            </a:pPr>
            <a:r>
              <a:rPr lang="en-US" b="0" dirty="0"/>
              <a:t>Slide 4: 	Coaxial cable. Courtesy Michele Parrish.  Used with permission. </a:t>
            </a:r>
          </a:p>
          <a:p>
            <a:pPr marL="231775" indent="-231775">
              <a:buFont typeface="Arial" charset="0"/>
              <a:buNone/>
              <a:tabLst>
                <a:tab pos="682625" algn="l"/>
              </a:tabLst>
              <a:defRPr/>
            </a:pPr>
            <a:r>
              <a:rPr lang="en-US" b="0" dirty="0"/>
              <a:t>Slide 5: 	</a:t>
            </a:r>
            <a:r>
              <a:rPr lang="en-US" b="0" dirty="0">
                <a:latin typeface="Arial" charset="0"/>
                <a:cs typeface="Arial" charset="0"/>
              </a:rPr>
              <a:t>Bayonet Neill-</a:t>
            </a:r>
            <a:r>
              <a:rPr lang="en-US" b="0" dirty="0" err="1">
                <a:latin typeface="Arial" charset="0"/>
                <a:cs typeface="Arial" charset="0"/>
              </a:rPr>
              <a:t>Concelman</a:t>
            </a:r>
            <a:r>
              <a:rPr lang="en-US" b="0" dirty="0">
                <a:latin typeface="Arial" charset="0"/>
                <a:cs typeface="Arial" charset="0"/>
              </a:rPr>
              <a:t> (BNC) connector. </a:t>
            </a:r>
            <a:r>
              <a:rPr lang="en-US" b="0" dirty="0"/>
              <a:t> Courtesy Michele Parrish.  Used with permission. </a:t>
            </a:r>
          </a:p>
          <a:p>
            <a:pPr marL="231775" indent="-231775">
              <a:buFont typeface="Arial" charset="0"/>
              <a:buNone/>
              <a:tabLst>
                <a:tab pos="682625" algn="l"/>
              </a:tabLst>
              <a:defRPr/>
            </a:pPr>
            <a:r>
              <a:rPr lang="en-US" b="0" dirty="0"/>
              <a:t>Slide 6: 	Twisted  Pair (TP) Cable. Courtesy Michele Parrish.  Used with permission. </a:t>
            </a:r>
          </a:p>
          <a:p>
            <a:pPr marL="231775" indent="-231775">
              <a:buFont typeface="Arial" charset="0"/>
              <a:buNone/>
              <a:tabLst>
                <a:tab pos="682625" algn="l"/>
              </a:tabLst>
              <a:defRPr/>
            </a:pPr>
            <a:r>
              <a:rPr lang="en-US" b="0" dirty="0"/>
              <a:t>Slide 7: 	RJ-45. Courtesy Michele Parrish.  Used with permission. </a:t>
            </a:r>
          </a:p>
          <a:p>
            <a:pPr marL="231775" indent="-231775">
              <a:buFont typeface="Arial" charset="0"/>
              <a:buNone/>
              <a:tabLst>
                <a:tab pos="682625" algn="l"/>
              </a:tabLst>
              <a:defRPr/>
            </a:pPr>
            <a:r>
              <a:rPr lang="en-US" b="0" dirty="0"/>
              <a:t>Slide 8: 	</a:t>
            </a:r>
            <a:r>
              <a:rPr lang="en-US" b="0" dirty="0">
                <a:solidFill>
                  <a:srgbClr val="000000"/>
                </a:solidFill>
                <a:latin typeface="Arial" charset="0"/>
                <a:cs typeface="Arial" charset="0"/>
              </a:rPr>
              <a:t>T568A or T568B standards</a:t>
            </a:r>
            <a:r>
              <a:rPr lang="en-US" b="0" dirty="0"/>
              <a:t>. Courtesy Michele Parrish.  Used with permission. </a:t>
            </a:r>
          </a:p>
          <a:p>
            <a:pPr marL="231775" indent="-231775">
              <a:buFont typeface="Arial" charset="0"/>
              <a:buNone/>
              <a:tabLst>
                <a:tab pos="682625" algn="l"/>
              </a:tabLst>
              <a:defRPr/>
            </a:pPr>
            <a:r>
              <a:rPr lang="en-US" b="0" dirty="0"/>
              <a:t>Slide 10: 	Fiber Optic Cable.  Courtesy Michele Parrish.  Used with permission. </a:t>
            </a:r>
          </a:p>
          <a:p>
            <a:pPr marL="231775" indent="-231775">
              <a:buFont typeface="Arial" charset="0"/>
              <a:buNone/>
              <a:tabLst>
                <a:tab pos="682625" algn="l"/>
              </a:tabLst>
              <a:defRPr/>
            </a:pPr>
            <a:r>
              <a:rPr lang="en-US" b="0" dirty="0"/>
              <a:t>Slide 11: 	</a:t>
            </a:r>
            <a:r>
              <a:rPr lang="en-US" b="0" dirty="0">
                <a:solidFill>
                  <a:srgbClr val="000000"/>
                </a:solidFill>
              </a:rPr>
              <a:t>Copyright(c) </a:t>
            </a:r>
            <a:r>
              <a:rPr lang="en-US" b="0" dirty="0" err="1">
                <a:solidFill>
                  <a:srgbClr val="000000"/>
                </a:solidFill>
              </a:rPr>
              <a:t>Mrzeon</a:t>
            </a:r>
            <a:r>
              <a:rPr lang="en-US" b="0" dirty="0">
                <a:solidFill>
                  <a:srgbClr val="000000"/>
                </a:solidFill>
              </a:rPr>
              <a:t> and made available under Creative Commons Attribution-Share Alike 3.0  </a:t>
            </a:r>
            <a:r>
              <a:rPr lang="en-US" b="0" dirty="0" err="1">
                <a:solidFill>
                  <a:srgbClr val="000000"/>
                </a:solidFill>
              </a:rPr>
              <a:t>Unported</a:t>
            </a:r>
            <a:r>
              <a:rPr lang="en-US" b="0" dirty="0">
                <a:solidFill>
                  <a:srgbClr val="000000"/>
                </a:solidFill>
              </a:rPr>
              <a:t>, 2.5 Generic, 2.0 Generic, and 1.0 Generic </a:t>
            </a:r>
            <a:r>
              <a:rPr lang="en-US" b="0" dirty="0" smtClean="0">
                <a:solidFill>
                  <a:srgbClr val="000000"/>
                </a:solidFill>
                <a:hlinkClick r:id="rId3" tooltip="Mrzeon and made available under Creative Commons Attribution-Share Alike 3.0 "/>
              </a:rPr>
              <a:t>http</a:t>
            </a:r>
            <a:r>
              <a:rPr lang="en-US" b="0" dirty="0">
                <a:solidFill>
                  <a:srgbClr val="000000"/>
                </a:solidFill>
                <a:hlinkClick r:id="rId3" tooltip="Mrzeon and made available under Creative Commons Attribution-Share Alike 3.0 "/>
              </a:rPr>
              <a:t>://</a:t>
            </a:r>
            <a:r>
              <a:rPr lang="en-US" b="0" dirty="0" smtClean="0">
                <a:solidFill>
                  <a:srgbClr val="000000"/>
                </a:solidFill>
                <a:hlinkClick r:id="rId3" tooltip="Mrzeon and made available under Creative Commons Attribution-Share Alike 3.0 "/>
              </a:rPr>
              <a:t>en.wikipedia.org/wiki/File:Optical_fiber_types.svg</a:t>
            </a:r>
            <a:r>
              <a:rPr lang="en-US" b="0" dirty="0" smtClean="0">
                <a:solidFill>
                  <a:srgbClr val="000000"/>
                </a:solidFill>
              </a:rPr>
              <a:t> </a:t>
            </a:r>
            <a:endParaRPr lang="en-US" b="0" dirty="0">
              <a:solidFill>
                <a:srgbClr val="000000"/>
              </a:solidFill>
            </a:endParaRPr>
          </a:p>
          <a:p>
            <a:pPr marL="231775" indent="-231775">
              <a:buFont typeface="Arial" charset="0"/>
              <a:buNone/>
              <a:tabLst>
                <a:tab pos="682625" algn="l"/>
              </a:tabLst>
              <a:defRPr/>
            </a:pPr>
            <a:r>
              <a:rPr lang="en-US" b="0" dirty="0"/>
              <a:t>Slide 13: 	Patch. Courtesy Michele Parrish.  Used with permission</a:t>
            </a:r>
          </a:p>
          <a:p>
            <a:pPr marL="231775" indent="-231775">
              <a:buFont typeface="Arial" charset="0"/>
              <a:buNone/>
              <a:tabLst>
                <a:tab pos="682625" algn="l"/>
              </a:tabLst>
              <a:defRPr/>
            </a:pPr>
            <a:r>
              <a:rPr lang="en-US" b="0" dirty="0"/>
              <a:t>Slide 14: 	Horizontal Wiring. Courtesy Michele Parrish.  Used with permission. </a:t>
            </a:r>
          </a:p>
          <a:p>
            <a:pPr marL="231775" indent="-231775">
              <a:buFont typeface="Arial" charset="0"/>
              <a:buNone/>
              <a:tabLst>
                <a:tab pos="682625" algn="l"/>
              </a:tabLst>
              <a:defRPr/>
            </a:pPr>
            <a:r>
              <a:rPr lang="en-US" b="0" dirty="0"/>
              <a:t>Slide 15: 	Work Area Outlet. Courtesy Michele Parrish.  Used with permission. </a:t>
            </a:r>
          </a:p>
          <a:p>
            <a:pPr>
              <a:buFont typeface="Arial" charset="0"/>
              <a:buNone/>
              <a:defRPr/>
            </a:pPr>
            <a:endParaRPr 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770596-6E67-4427-8748-5C26C45FB59C}" type="slidenum">
              <a:rPr lang="en-US" altLang="en-US">
                <a:solidFill>
                  <a:srgbClr val="898989"/>
                </a:solidFill>
              </a:rPr>
              <a:pPr eaLnBrk="1" hangingPunct="1"/>
              <a:t>19</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fontScale="90000"/>
          </a:bodyPr>
          <a:lstStyle/>
          <a:p>
            <a:pPr eaLnBrk="1" hangingPunct="1">
              <a:defRPr/>
            </a:pPr>
            <a:r>
              <a:rPr lang="en-US" dirty="0"/>
              <a:t>Network Media and Hardware</a:t>
            </a:r>
            <a:br>
              <a:rPr lang="en-US" dirty="0"/>
            </a:br>
            <a:r>
              <a:rPr lang="en-US" dirty="0"/>
              <a:t> Communication Devices</a:t>
            </a:r>
            <a:br>
              <a:rPr lang="en-US" dirty="0"/>
            </a:br>
            <a:r>
              <a:rPr lang="en-US" dirty="0" smtClean="0"/>
              <a:t>Learning Objective</a:t>
            </a:r>
          </a:p>
        </p:txBody>
      </p:sp>
      <p:sp>
        <p:nvSpPr>
          <p:cNvPr id="35844" name="Text Placeholder 3"/>
          <p:cNvSpPr>
            <a:spLocks noGrp="1"/>
          </p:cNvSpPr>
          <p:nvPr>
            <p:ph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spcBef>
                <a:spcPts val="750"/>
              </a:spcBef>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000000"/>
                </a:solidFill>
                <a:ea typeface="MS Gothic" panose="020B0609070205080204" pitchFamily="49" charset="-128"/>
              </a:rPr>
              <a:t>Select appropriate network media types (such as Ethernet and Wireless) to facilitate networking and data exchange, taking into account access and regulatory requirements.</a:t>
            </a:r>
          </a:p>
          <a:p>
            <a:pPr marL="514350" indent="-514350" eaLnBrk="1" hangingPunct="1">
              <a:spcBef>
                <a:spcPts val="750"/>
              </a:spcBef>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smtClean="0">
              <a:solidFill>
                <a:srgbClr val="000000"/>
              </a:solidFill>
              <a:ea typeface="MS Gothic" panose="020B0609070205080204" pitchFamily="49" charset="-128"/>
            </a:endParaRP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3C500D-719A-44C2-9311-7DD6DF01E1BF}" type="slidenum">
              <a:rPr lang="en-US" altLang="en-US">
                <a:solidFill>
                  <a:srgbClr val="898989"/>
                </a:solidFill>
              </a:rPr>
              <a:pPr eaLnBrk="1" hangingPunct="1"/>
              <a:t>2</a:t>
            </a:fld>
            <a:endParaRPr lang="en-US" altLang="en-US">
              <a:solidFill>
                <a:srgbClr val="898989"/>
              </a:solidFill>
            </a:endParaRPr>
          </a:p>
        </p:txBody>
      </p:sp>
    </p:spTree>
    <p:extLst>
      <p:ext uri="{BB962C8B-B14F-4D97-AF65-F5344CB8AC3E}">
        <p14:creationId xmlns:p14="http://schemas.microsoft.com/office/powerpoint/2010/main" val="393683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Media and Hardware</a:t>
            </a:r>
            <a:br>
              <a:rPr lang="en-US" dirty="0"/>
            </a:br>
            <a:r>
              <a:rPr lang="en-US" dirty="0"/>
              <a:t> Communication Devices </a:t>
            </a:r>
            <a:r>
              <a:rPr lang="en-US" dirty="0" smtClean="0"/>
              <a:t/>
            </a:r>
            <a:br>
              <a:rPr lang="en-US" dirty="0" smtClean="0"/>
            </a:br>
            <a:r>
              <a:rPr lang="en-US" dirty="0" smtClean="0"/>
              <a:t>Lecture b </a:t>
            </a:r>
            <a:endParaRPr lang="en-US" dirty="0"/>
          </a:p>
        </p:txBody>
      </p:sp>
      <p:sp>
        <p:nvSpPr>
          <p:cNvPr id="8" name="Content Placeholder 7"/>
          <p:cNvSpPr>
            <a:spLocks noGrp="1"/>
          </p:cNvSpPr>
          <p:nvPr>
            <p:ph sz="quarter" idx="14"/>
          </p:nvPr>
        </p:nvSpPr>
        <p:spPr/>
        <p:txBody>
          <a:bodyPr/>
          <a:lstStyle/>
          <a:p>
            <a:r>
              <a:rPr lang="en-US" sz="2800" dirty="0"/>
              <a:t>This </a:t>
            </a:r>
            <a:r>
              <a:rPr lang="en-US" sz="2800"/>
              <a:t>material </a:t>
            </a:r>
            <a:r>
              <a:rPr lang="en-US" sz="2800" smtClean="0"/>
              <a:t>was </a:t>
            </a:r>
            <a:r>
              <a:rPr lang="en-US" sz="2800" dirty="0"/>
              <a:t>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r>
              <a:rPr lang="en-US" sz="2800" dirty="0" smtClean="0"/>
              <a:t>.</a:t>
            </a:r>
            <a:endParaRPr lang="en-US" sz="2800" dirty="0"/>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20</a:t>
            </a:fld>
            <a:endParaRPr lang="en-US" altLang="en-US"/>
          </a:p>
        </p:txBody>
      </p:sp>
    </p:spTree>
    <p:custDataLst>
      <p:tags r:id="rId1"/>
    </p:custDataLst>
    <p:extLst>
      <p:ext uri="{BB962C8B-B14F-4D97-AF65-F5344CB8AC3E}">
        <p14:creationId xmlns:p14="http://schemas.microsoft.com/office/powerpoint/2010/main" val="388596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z="3800" smtClean="0">
                <a:solidFill>
                  <a:srgbClr val="000000"/>
                </a:solidFill>
              </a:rPr>
              <a:t>Considerations When Selecting Media</a:t>
            </a:r>
          </a:p>
        </p:txBody>
      </p:sp>
      <p:sp>
        <p:nvSpPr>
          <p:cNvPr id="14342" name="Text Box 2"/>
          <p:cNvSpPr txBox="1">
            <a:spLocks noGrp="1" noChangeArrowheads="1"/>
          </p:cNvSpPr>
          <p:nvPr>
            <p:ph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0000"/>
                </a:solidFill>
                <a:cs typeface="Arial" panose="020B0604020202020204" pitchFamily="34" charset="0"/>
              </a:rPr>
              <a:t>Throughput</a:t>
            </a:r>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0000"/>
                </a:solidFill>
                <a:cs typeface="Arial" panose="020B0604020202020204" pitchFamily="34" charset="0"/>
              </a:rPr>
              <a:t>Cost</a:t>
            </a:r>
          </a:p>
          <a:p>
            <a:pPr marL="741363" lvl="1" indent="-28416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solidFill>
                  <a:srgbClr val="000000"/>
                </a:solidFill>
                <a:cs typeface="Arial" panose="020B0604020202020204" pitchFamily="34" charset="0"/>
              </a:rPr>
              <a:t>Installation</a:t>
            </a:r>
          </a:p>
          <a:p>
            <a:pPr marL="741363" lvl="1" indent="-28416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solidFill>
                  <a:srgbClr val="000000"/>
                </a:solidFill>
                <a:cs typeface="Arial" panose="020B0604020202020204" pitchFamily="34" charset="0"/>
              </a:rPr>
              <a:t>Maintenance</a:t>
            </a:r>
          </a:p>
          <a:p>
            <a:pPr marL="741363" lvl="1" indent="-28416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solidFill>
                  <a:srgbClr val="000000"/>
                </a:solidFill>
                <a:cs typeface="Arial" panose="020B0604020202020204" pitchFamily="34" charset="0"/>
              </a:rPr>
              <a:t>Lower transmission rate</a:t>
            </a:r>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0000"/>
                </a:solidFill>
                <a:cs typeface="Arial" panose="020B0604020202020204" pitchFamily="34" charset="0"/>
              </a:rPr>
              <a:t>Distance</a:t>
            </a:r>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0000"/>
                </a:solidFill>
                <a:cs typeface="Arial" panose="020B0604020202020204" pitchFamily="34" charset="0"/>
              </a:rPr>
              <a:t>Size/Scalability</a:t>
            </a:r>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0000"/>
                </a:solidFill>
                <a:cs typeface="Arial" panose="020B0604020202020204" pitchFamily="34" charset="0"/>
              </a:rPr>
              <a:t>Noise immunity</a:t>
            </a:r>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0000"/>
                </a:solidFill>
                <a:cs typeface="Arial" panose="020B0604020202020204" pitchFamily="34" charset="0"/>
              </a:rPr>
              <a:t>Security</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69521D-FF8C-41B7-B331-CAA6CFC46876}" type="slidenum">
              <a:rPr lang="en-US" altLang="en-US">
                <a:solidFill>
                  <a:srgbClr val="898989"/>
                </a:solidFill>
              </a:rPr>
              <a:pPr eaLnBrk="1" hangingPunct="1"/>
              <a:t>3</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cs typeface="Arial" panose="020B0604020202020204" pitchFamily="34" charset="0"/>
              </a:rPr>
              <a:t>Coaxial Cable</a:t>
            </a:r>
          </a:p>
        </p:txBody>
      </p:sp>
      <p:pic>
        <p:nvPicPr>
          <p:cNvPr id="1026" name="Picture 2" descr="Image of coaxial cable showing the plastic jacket, metallic shield, dielectric insulator and central core.  Image courtesy of Michele Parrish.&#10;&#10;Copper cables include coaxial (coax) and twisted-pair. Both transmit electrical signals.&#10; &#10;Coax cable consists of a central copper core surrounded by an insulator, braiding or metallic shield, and an outer cover called a sheath. The center core carries the signal. If the core is broken the network is “down” and data cannot be transmitted. A type of  coaxial cable is used for cable TV. &#10; &#10;Coax isn’t used much in modern networks. If you encounter coax in a network today it will be thin coax called Thinnet.  The image on the slide is thick coax.  The image is used because it is easier to see the “pieces” of a coax cable.  &#10;&#10;&#10;&#10;&#10; &#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793282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endParaRPr lang="en-US" altLang="en-US" sz="1600" smtClean="0"/>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673F99-BB02-4B30-97C5-F38196EFDE9C}" type="slidenum">
              <a:rPr lang="en-US" altLang="en-US">
                <a:solidFill>
                  <a:srgbClr val="898989"/>
                </a:solidFill>
              </a:rPr>
              <a:pPr eaLnBrk="1" hangingPunct="1"/>
              <a:t>4</a:t>
            </a:fld>
            <a:endParaRPr lang="en-US" altLang="en-US">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ea typeface="MS Gothic" panose="020B0609070205080204" pitchFamily="49" charset="-128"/>
                <a:cs typeface="Arial" panose="020B0604020202020204" pitchFamily="34" charset="0"/>
              </a:rPr>
              <a:t>Bayonet Neill-Concelman (BNC) Connector</a:t>
            </a:r>
          </a:p>
        </p:txBody>
      </p:sp>
      <p:pic>
        <p:nvPicPr>
          <p:cNvPr id="16390" name="Picture 9" descr="Image of a Bayonet Neill-Concelman (BNC) Connector. The connector used for Thinnet is called a Bayonet Neill-Concelman (BNC) connector. This connects the coax cable to the NIC card in a node.&#10;&#10;Courtesy of Michele Parr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828800"/>
            <a:ext cx="27051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6391"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endParaRPr lang="en-US" altLang="en-US" sz="1600" smtClean="0"/>
          </a:p>
          <a:p>
            <a:endParaRPr lang="en-US" altLang="en-US"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368BB8-ED57-41D3-930D-73A5DFAE4EC2}" type="slidenum">
              <a:rPr lang="en-US" altLang="en-US">
                <a:solidFill>
                  <a:srgbClr val="898989"/>
                </a:solidFill>
              </a:rPr>
              <a:pPr eaLnBrk="1" hangingPunct="1"/>
              <a:t>5</a:t>
            </a:fld>
            <a:endParaRPr lang="en-US"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smtClean="0">
                <a:solidFill>
                  <a:srgbClr val="000000"/>
                </a:solidFill>
                <a:cs typeface="Arial" panose="020B0604020202020204" pitchFamily="34" charset="0"/>
              </a:rPr>
              <a:t>Twisted-Pair (TP) Cable</a:t>
            </a:r>
          </a:p>
        </p:txBody>
      </p:sp>
      <p:pic>
        <p:nvPicPr>
          <p:cNvPr id="17415" name="Picture 9" descr="Image of a shielded twisted-pair cable showing 4 color coded pairs of insulated copper wires.  Each pair is twisted around each other and all 4 pairs are encased in a plastic coating.&#10;&#10;Image courtesy of Michele Parrish&#10;&#10;The majority of modern networks use twisted-pair cable.  There are two types of twisted-pair (TP): unshielded twisted-pair (UTP) and shielded twisted-pair (STP).   Both contain color-coded pairs of insulated copper wires twisted around each other and encased in a plastic coating.  There are typically 8 wires twisted into 4 pairs and all 4 pairs are twisted around each other.  The twists in the wire help reduce the effects of EMI.  The number of twists per meter or foot is known as the twist ratio. &#10; &#10;TP also comes in different categories.  Current networks use Category 5 or 6 (Cat 5 or Cat 6).  The different categories allow for different bandwidths.&#10;&#10;STP cable consists of twisted wire pairs that are insulated and surrounded by a shielding made of a metallic substance – notice the blue shielding in the graphic. This extra shielding provides more protection against EMI.  It is more expensive than UTP.&#10; &#10;A word that you may encounter when dealing with TP is plenum. If TP cable is non-plenum it will give off a toxic gas when it burns. Plenum cable will not, so it is required if the cable is run in ceilings or air duc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752600"/>
            <a:ext cx="46482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411"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64F7F6-4C01-4BE6-89A6-CFC4BAF536E3}" type="slidenum">
              <a:rPr lang="en-US" altLang="en-US">
                <a:solidFill>
                  <a:srgbClr val="898989"/>
                </a:solidFill>
              </a:rPr>
              <a:pPr eaLnBrk="1" hangingPunct="1"/>
              <a:t>6</a:t>
            </a:fld>
            <a:endParaRPr lang="en-US" altLang="en-US">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smtClean="0">
                <a:solidFill>
                  <a:srgbClr val="000000"/>
                </a:solidFill>
                <a:cs typeface="Arial" panose="020B0604020202020204" pitchFamily="34" charset="0"/>
              </a:rPr>
              <a:t>RJ-45</a:t>
            </a:r>
          </a:p>
        </p:txBody>
      </p:sp>
      <p:pic>
        <p:nvPicPr>
          <p:cNvPr id="18440" name="Picture 9" descr="rj452 connect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313" y="1828800"/>
            <a:ext cx="330132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8441" name="Picture 10" descr="Images of RJ45s.  One showing an RJ45 without wires inside and the other with wires crimped inside of it.  Images courtesy of Michele Parr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624" y="1865868"/>
            <a:ext cx="2512789" cy="360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435"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19F7EC-A032-45F1-B696-C77287C9FD4E}" type="slidenum">
              <a:rPr lang="en-US" altLang="en-US">
                <a:solidFill>
                  <a:srgbClr val="898989"/>
                </a:solidFill>
              </a:rPr>
              <a:pPr eaLnBrk="1" hangingPunct="1"/>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cs typeface="Arial" panose="020B0604020202020204" pitchFamily="34" charset="0"/>
              </a:rPr>
              <a:t>T568A &amp; T568B Standards</a:t>
            </a:r>
          </a:p>
        </p:txBody>
      </p:sp>
      <p:pic>
        <p:nvPicPr>
          <p:cNvPr id="19463" name="Picture 12" descr="If you are going to make your own twisted-pair cables you should follow the T568A or T568B standards as shown in the slide. The pin out for T568A standard with is starting with pin 1, white/green, green, white/orange, blue, white/blue, orange, white/brown and ending with pin 8, brown.  For the T568B standard starting with pin 1, white/orange, orange, white/green, blue, white/blue, green, white/brown, and ending with pin 8, brown. &#10;&#10;Image showing the T568A or T568B standards to be followed  when making your own twisted-pair cables.&#10;&#10;Image courtesy of Michele Parris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206788"/>
            <a:ext cx="34925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459" name="Text Placeholder 5"/>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solidFill>
                  <a:srgbClr val="000000"/>
                </a:solidFill>
              </a:rPr>
              <a:t>Image courtesy of Michele Parrish.</a:t>
            </a:r>
          </a:p>
          <a:p>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C35DFF-A171-45AE-9B3B-AF8D3AD44BBF}" type="slidenum">
              <a:rPr lang="en-US" altLang="en-US">
                <a:solidFill>
                  <a:srgbClr val="898989"/>
                </a:solidFill>
              </a:rPr>
              <a:pPr eaLnBrk="1" hangingPunct="1"/>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smtClean="0">
                <a:solidFill>
                  <a:srgbClr val="000000"/>
                </a:solidFill>
                <a:cs typeface="Arial" panose="020B0604020202020204" pitchFamily="34" charset="0"/>
              </a:rPr>
              <a:t>Type of Cables for Connecting Devices</a:t>
            </a:r>
          </a:p>
        </p:txBody>
      </p:sp>
      <p:sp>
        <p:nvSpPr>
          <p:cNvPr id="20483" name="Text Placeholder 6"/>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smtClean="0">
                <a:solidFill>
                  <a:srgbClr val="000000"/>
                </a:solidFill>
                <a:cs typeface="Arial" panose="020B0604020202020204" pitchFamily="34" charset="0"/>
              </a:rPr>
              <a:t>Straight-through</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cs typeface="Arial" panose="020B0604020202020204" pitchFamily="34" charset="0"/>
              </a:rPr>
              <a:t>Both ends the same, either T568A or T568B</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cs typeface="Arial" panose="020B0604020202020204" pitchFamily="34" charset="0"/>
              </a:rPr>
              <a:t>Connect dissimilar devices</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4000" smtClean="0">
              <a:solidFill>
                <a:srgbClr val="000000"/>
              </a:solidFill>
              <a:cs typeface="Arial" panose="020B0604020202020204" pitchFamily="34" charset="0"/>
            </a:endParaRPr>
          </a:p>
          <a:p>
            <a:pPr>
              <a:lnSpc>
                <a:spcPct val="80000"/>
              </a:lnSpc>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smtClean="0">
                <a:solidFill>
                  <a:srgbClr val="000000"/>
                </a:solidFill>
                <a:cs typeface="Arial" panose="020B0604020202020204" pitchFamily="34" charset="0"/>
              </a:rPr>
              <a:t>Cross-over</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cs typeface="Arial" panose="020B0604020202020204" pitchFamily="34" charset="0"/>
              </a:rPr>
              <a:t>One end T568A and other end T568B</a:t>
            </a:r>
          </a:p>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000000"/>
                </a:solidFill>
                <a:cs typeface="Arial" panose="020B0604020202020204" pitchFamily="34" charset="0"/>
              </a:rPr>
              <a:t>Connect similar devices</a:t>
            </a:r>
            <a:endParaRPr lang="en-US" altLang="en-US" smtClean="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67F7ED-E990-46B4-B90F-DAB00FE989BB}" type="slidenum">
              <a:rPr lang="en-US" altLang="en-US">
                <a:solidFill>
                  <a:srgbClr val="898989"/>
                </a:solidFill>
              </a:rPr>
              <a:pPr eaLnBrk="1" hangingPunct="1"/>
              <a:t>9</a:t>
            </a:fld>
            <a:endParaRPr lang="en-US" altLang="en-US">
              <a:solidFill>
                <a:srgbClr val="898989"/>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802</TotalTime>
  <Words>1702</Words>
  <Application>Microsoft Office PowerPoint</Application>
  <PresentationFormat>On-screen Show (4:3)</PresentationFormat>
  <Paragraphs>209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ONC_2016</vt:lpstr>
      <vt:lpstr>Networking and Health Information Exchange</vt:lpstr>
      <vt:lpstr>Network Media and Hardware  Communication Devices Learning Objective</vt:lpstr>
      <vt:lpstr>Considerations When Selecting Media</vt:lpstr>
      <vt:lpstr>Coaxial Cable</vt:lpstr>
      <vt:lpstr>Bayonet Neill-Concelman (BNC) Connector</vt:lpstr>
      <vt:lpstr>Twisted-Pair (TP) Cable</vt:lpstr>
      <vt:lpstr>RJ-45</vt:lpstr>
      <vt:lpstr>T568A &amp; T568B Standards</vt:lpstr>
      <vt:lpstr>Type of Cables for Connecting Devices</vt:lpstr>
      <vt:lpstr>Fiber Optic Cable</vt:lpstr>
      <vt:lpstr>Single mode vs. Multimode </vt:lpstr>
      <vt:lpstr>TIA/EIA Structured Cabling System</vt:lpstr>
      <vt:lpstr>Equipment Room and  Backbone Cabling</vt:lpstr>
      <vt:lpstr>Horizontal Wiring</vt:lpstr>
      <vt:lpstr>Work Area Outlet</vt:lpstr>
      <vt:lpstr>Wireless</vt:lpstr>
      <vt:lpstr>Wireless LAN (Wi-Fi) 802.11x Standards</vt:lpstr>
      <vt:lpstr>Network Media and Hardware  Communication Devices Summary – Lecture b</vt:lpstr>
      <vt:lpstr>Network Media and Hardware  Communication Devices References – Lecture b</vt:lpstr>
      <vt:lpstr>Network Media and Hardware  Communication Devices  Lecture b </vt:lpstr>
    </vt:vector>
  </TitlesOfParts>
  <Company>Office of the National Coordinator for Health Information Technoology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b, Component 9, Unit 2</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9</cp:revision>
  <dcterms:created xsi:type="dcterms:W3CDTF">2011-11-14T18:59:09Z</dcterms:created>
  <dcterms:modified xsi:type="dcterms:W3CDTF">2017-07-13T00:22:14Z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