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37" r:id="rId1"/>
  </p:sldMasterIdLst>
  <p:notesMasterIdLst>
    <p:notesMasterId r:id="rId30"/>
  </p:notesMasterIdLst>
  <p:handoutMasterIdLst>
    <p:handoutMasterId r:id="rId31"/>
  </p:handoutMasterIdLst>
  <p:sldIdLst>
    <p:sldId id="256" r:id="rId2"/>
    <p:sldId id="257" r:id="rId3"/>
    <p:sldId id="258" r:id="rId4"/>
    <p:sldId id="272" r:id="rId5"/>
    <p:sldId id="273" r:id="rId6"/>
    <p:sldId id="274" r:id="rId7"/>
    <p:sldId id="275" r:id="rId8"/>
    <p:sldId id="276" r:id="rId9"/>
    <p:sldId id="269" r:id="rId10"/>
    <p:sldId id="277" r:id="rId11"/>
    <p:sldId id="278" r:id="rId12"/>
    <p:sldId id="261" r:id="rId13"/>
    <p:sldId id="279" r:id="rId14"/>
    <p:sldId id="280" r:id="rId15"/>
    <p:sldId id="281" r:id="rId16"/>
    <p:sldId id="282" r:id="rId17"/>
    <p:sldId id="283" r:id="rId18"/>
    <p:sldId id="284" r:id="rId19"/>
    <p:sldId id="285" r:id="rId20"/>
    <p:sldId id="286" r:id="rId21"/>
    <p:sldId id="287" r:id="rId22"/>
    <p:sldId id="289" r:id="rId23"/>
    <p:sldId id="291" r:id="rId24"/>
    <p:sldId id="292" r:id="rId25"/>
    <p:sldId id="262" r:id="rId26"/>
    <p:sldId id="293" r:id="rId27"/>
    <p:sldId id="294" r:id="rId28"/>
    <p:sldId id="296" r:id="rId29"/>
  </p:sldIdLst>
  <p:sldSz cx="9144000" cy="6858000" type="screen4x3"/>
  <p:notesSz cx="9296400" cy="7010400"/>
  <p:custDataLst>
    <p:tags r:id="rId32"/>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96" autoAdjust="0"/>
    <p:restoredTop sz="88377" autoAdjust="0"/>
  </p:normalViewPr>
  <p:slideViewPr>
    <p:cSldViewPr>
      <p:cViewPr varScale="1">
        <p:scale>
          <a:sx n="80" d="100"/>
          <a:sy n="80" d="100"/>
        </p:scale>
        <p:origin x="-230" y="-67"/>
      </p:cViewPr>
      <p:guideLst>
        <p:guide orient="horz" pos="2160"/>
        <p:guide pos="2880"/>
      </p:guideLst>
    </p:cSldViewPr>
  </p:slideViewPr>
  <p:outlineViewPr>
    <p:cViewPr>
      <p:scale>
        <a:sx n="33" d="100"/>
        <a:sy n="33" d="100"/>
      </p:scale>
      <p:origin x="0" y="14592"/>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5265738" y="0"/>
            <a:ext cx="4029075" cy="350838"/>
          </a:xfrm>
          <a:prstGeom prst="rect">
            <a:avLst/>
          </a:prstGeom>
        </p:spPr>
        <p:txBody>
          <a:bodyPr vert="horz" lIns="93177" tIns="46589" rIns="93177" bIns="46589" rtlCol="0"/>
          <a:lstStyle>
            <a:lvl1pPr algn="r" fontAlgn="auto">
              <a:spcBef>
                <a:spcPts val="0"/>
              </a:spcBef>
              <a:spcAft>
                <a:spcPts val="0"/>
              </a:spcAft>
              <a:defRPr sz="1000">
                <a:latin typeface="Arial" pitchFamily="34" charset="0"/>
                <a:cs typeface="Arial" pitchFamily="34" charset="0"/>
              </a:defRPr>
            </a:lvl1pPr>
          </a:lstStyle>
          <a:p>
            <a:pPr>
              <a:defRPr/>
            </a:pPr>
            <a:fld id="{635095FE-2EA1-4CBC-B9B9-0657CBD5D207}" type="datetimeFigureOut">
              <a:rPr lang="en-US"/>
              <a:pPr>
                <a:defRPr/>
              </a:pPr>
              <a:t>7/12/2017</a:t>
            </a:fld>
            <a:endParaRPr lang="en-US" dirty="0"/>
          </a:p>
        </p:txBody>
      </p:sp>
      <p:sp>
        <p:nvSpPr>
          <p:cNvPr id="4" name="Footer Placeholder 3"/>
          <p:cNvSpPr>
            <a:spLocks noGrp="1"/>
          </p:cNvSpPr>
          <p:nvPr>
            <p:ph type="ftr" sz="quarter" idx="2"/>
          </p:nvPr>
        </p:nvSpPr>
        <p:spPr>
          <a:xfrm>
            <a:off x="0" y="6657975"/>
            <a:ext cx="4029075" cy="350838"/>
          </a:xfrm>
          <a:prstGeom prst="rect">
            <a:avLst/>
          </a:prstGeom>
        </p:spPr>
        <p:txBody>
          <a:bodyPr vert="horz" lIns="93177" tIns="46589" rIns="93177" bIns="46589" rtlCol="0" anchor="b"/>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wrap="square" lIns="93177" tIns="46589" rIns="93177" bIns="46589" numCol="1" anchor="b" anchorCtr="0" compatLnSpc="1">
            <a:prstTxWarp prst="textNoShape">
              <a:avLst/>
            </a:prstTxWarp>
          </a:bodyPr>
          <a:lstStyle>
            <a:lvl1pPr algn="r">
              <a:defRPr sz="1000">
                <a:cs typeface="Arial" panose="020B0604020202020204" pitchFamily="34" charset="0"/>
              </a:defRPr>
            </a:lvl1pPr>
          </a:lstStyle>
          <a:p>
            <a:fld id="{EEA663DE-A8AF-4F25-A202-77D7B3D2D60E}" type="slidenum">
              <a:rPr lang="en-US" altLang="en-US"/>
              <a:pPr/>
              <a:t>‹#›</a:t>
            </a:fld>
            <a:endParaRPr lang="en-US" altLang="en-US"/>
          </a:p>
        </p:txBody>
      </p:sp>
    </p:spTree>
    <p:extLst>
      <p:ext uri="{BB962C8B-B14F-4D97-AF65-F5344CB8AC3E}">
        <p14:creationId xmlns:p14="http://schemas.microsoft.com/office/powerpoint/2010/main" val="5616639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3177" tIns="46589" rIns="93177" bIns="46589" rtlCol="0"/>
          <a:lstStyle>
            <a:lvl1pPr algn="r" fontAlgn="auto">
              <a:spcBef>
                <a:spcPts val="0"/>
              </a:spcBef>
              <a:spcAft>
                <a:spcPts val="0"/>
              </a:spcAft>
              <a:defRPr sz="1000">
                <a:latin typeface="Arial" pitchFamily="34" charset="0"/>
                <a:cs typeface="Arial" pitchFamily="34" charset="0"/>
              </a:defRPr>
            </a:lvl1pPr>
          </a:lstStyle>
          <a:p>
            <a:pPr>
              <a:defRPr/>
            </a:pPr>
            <a:fld id="{1CC78214-250C-4CEB-A73F-E6700DFDB837}" type="datetimeFigureOut">
              <a:rPr lang="en-US"/>
              <a:pPr>
                <a:defRPr/>
              </a:pPr>
              <a:t>7/12/2017</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3177" tIns="46589" rIns="93177" bIns="46589"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6657975"/>
            <a:ext cx="4029075" cy="350838"/>
          </a:xfrm>
          <a:prstGeom prst="rect">
            <a:avLst/>
          </a:prstGeom>
        </p:spPr>
        <p:txBody>
          <a:bodyPr vert="horz" lIns="93177" tIns="46589" rIns="93177" bIns="46589" rtlCol="0" anchor="b"/>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wrap="square" lIns="93177" tIns="46589" rIns="93177" bIns="46589" numCol="1" anchor="b" anchorCtr="0" compatLnSpc="1">
            <a:prstTxWarp prst="textNoShape">
              <a:avLst/>
            </a:prstTxWarp>
          </a:bodyPr>
          <a:lstStyle>
            <a:lvl1pPr algn="r">
              <a:defRPr sz="1000">
                <a:cs typeface="Arial" panose="020B0604020202020204" pitchFamily="34" charset="0"/>
              </a:defRPr>
            </a:lvl1pPr>
          </a:lstStyle>
          <a:p>
            <a:fld id="{A53F56D0-9D6C-4BD9-AE9B-A8C2E3EE05C3}" type="slidenum">
              <a:rPr lang="en-US" altLang="en-US"/>
              <a:pPr/>
              <a:t>‹#›</a:t>
            </a:fld>
            <a:endParaRPr lang="en-US" altLang="en-US"/>
          </a:p>
        </p:txBody>
      </p:sp>
    </p:spTree>
    <p:extLst>
      <p:ext uri="{BB962C8B-B14F-4D97-AF65-F5344CB8AC3E}">
        <p14:creationId xmlns:p14="http://schemas.microsoft.com/office/powerpoint/2010/main" val="327104322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Welcome to Networking and Health Information Exchange</a:t>
            </a:r>
            <a:r>
              <a:rPr lang="en-US" altLang="en-US" b="1" dirty="0" smtClean="0"/>
              <a:t>, ISO Open System Interconnection (OSI)</a:t>
            </a:r>
            <a:r>
              <a:rPr lang="en-US" altLang="en-US" dirty="0" smtClean="0"/>
              <a:t>. This is lecture </a:t>
            </a:r>
            <a:r>
              <a:rPr lang="en-US" altLang="en-US" b="1" dirty="0" smtClean="0"/>
              <a:t>a</a:t>
            </a:r>
            <a:r>
              <a:rPr lang="en-US" altLang="en-US" dirty="0" smtClean="0"/>
              <a:t>. </a:t>
            </a:r>
          </a:p>
        </p:txBody>
      </p:sp>
      <p:sp>
        <p:nvSpPr>
          <p:cNvPr id="4198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198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883A70-64F6-492E-9097-D0CCFAB39EA8}" type="slidenum">
              <a:rPr lang="en-US" altLang="en-US"/>
              <a:pPr eaLnBrk="1" hangingPunct="1"/>
              <a:t>1</a:t>
            </a:fld>
            <a:endParaRPr lang="en-US" altLang="en-US"/>
          </a:p>
        </p:txBody>
      </p:sp>
    </p:spTree>
    <p:extLst>
      <p:ext uri="{BB962C8B-B14F-4D97-AF65-F5344CB8AC3E}">
        <p14:creationId xmlns:p14="http://schemas.microsoft.com/office/powerpoint/2010/main" val="1926861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 data travels through the layers it is referred to with different names.  This is known as the protocol data units (PDUs).  As data travels through the Application, Presentation and Session Layers it is called data.  At the Transport Layer it is called segments, at the Network Layer packets.  As it passes through the Data Link Layer it is called frames and finally when it reaches the Physical Layer it is called bits. </a:t>
            </a:r>
          </a:p>
          <a:p>
            <a:endParaRPr lang="en-US" altLang="en-US" dirty="0" smtClean="0"/>
          </a:p>
          <a:p>
            <a:endParaRPr lang="en-US" altLang="en-US" dirty="0" smtClean="0"/>
          </a:p>
        </p:txBody>
      </p:sp>
      <p:sp>
        <p:nvSpPr>
          <p:cNvPr id="5222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22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A28EDF3-21C6-43E6-BC49-ADD64FBED7CE}" type="slidenum">
              <a:rPr lang="en-US" altLang="en-US"/>
              <a:pPr eaLnBrk="1" hangingPunct="1"/>
              <a:t>10</a:t>
            </a:fld>
            <a:endParaRPr lang="en-US" altLang="en-US"/>
          </a:p>
        </p:txBody>
      </p:sp>
    </p:spTree>
    <p:extLst>
      <p:ext uri="{BB962C8B-B14F-4D97-AF65-F5344CB8AC3E}">
        <p14:creationId xmlns:p14="http://schemas.microsoft.com/office/powerpoint/2010/main" val="2073064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Transmission Control Protocol/Internet Protocol (TCP/IP) is actually a protocol suite.  This means that it consists of multiple protocols.  The 2 core protocols are TCP and IP but there are many other protocols like HTTP,  DHCP and ICMP.  TCP/IP is the protocol that is used by the majority of networks today.  It is important to understand what these protocols do. The protocols and technologies we will cover in this lecture are shown on the diagram at the layer in which they function. </a:t>
            </a:r>
          </a:p>
          <a:p>
            <a:endParaRPr lang="en-US" altLang="en-US" dirty="0" smtClean="0"/>
          </a:p>
        </p:txBody>
      </p:sp>
      <p:sp>
        <p:nvSpPr>
          <p:cNvPr id="5325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32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1FA35F-0027-4899-B92C-57BD9BECC53A}" type="slidenum">
              <a:rPr lang="en-US" altLang="en-US"/>
              <a:pPr eaLnBrk="1" hangingPunct="1"/>
              <a:t>11</a:t>
            </a:fld>
            <a:endParaRPr lang="en-US" altLang="en-US"/>
          </a:p>
        </p:txBody>
      </p:sp>
    </p:spTree>
    <p:extLst>
      <p:ext uri="{BB962C8B-B14F-4D97-AF65-F5344CB8AC3E}">
        <p14:creationId xmlns:p14="http://schemas.microsoft.com/office/powerpoint/2010/main" val="3533523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Application Layer protocols </a:t>
            </a:r>
            <a:r>
              <a:rPr lang="en-US" altLang="en-US" smtClean="0"/>
              <a:t>provide services for user applications. </a:t>
            </a:r>
          </a:p>
          <a:p>
            <a:endParaRPr lang="en-US" altLang="en-US" b="1" smtClean="0"/>
          </a:p>
          <a:p>
            <a:r>
              <a:rPr lang="en-US" altLang="en-US" b="1" smtClean="0"/>
              <a:t>Hypertext Transfer Protocol (HTTP) </a:t>
            </a:r>
            <a:r>
              <a:rPr lang="en-US" altLang="en-US" smtClean="0"/>
              <a:t>is the standard used for Web browsers and servers to communicate. HTTP clients (like Web browsers) and servers communicate using HTTP request and response messages. GET, POST, and HEAD are the three main HTTP message types. </a:t>
            </a:r>
          </a:p>
          <a:p>
            <a:endParaRPr lang="en-US" altLang="en-US" b="1" smtClean="0"/>
          </a:p>
          <a:p>
            <a:r>
              <a:rPr lang="en-US" altLang="en-US" b="1" smtClean="0"/>
              <a:t>Domain Name Service (DNS)  </a:t>
            </a:r>
            <a:r>
              <a:rPr lang="en-US" altLang="en-US" smtClean="0"/>
              <a:t>is a system for converting host names and domain names into IP addresses. For example, if you type www.cisco.com into a web browser, DNS is used to resolve the domain name (cisco.com) into an IP address.  That IP address is what is used to connect to the server that hosts the web pages for cisco.com.  When you use voice activation on your cell phone, and you ask it to call your mom, the phone has to translate “mom” into a phone number, and it dials that phone number. </a:t>
            </a:r>
          </a:p>
          <a:p>
            <a:endParaRPr lang="en-US" altLang="en-US" b="1" smtClean="0"/>
          </a:p>
          <a:p>
            <a:r>
              <a:rPr lang="en-US" altLang="en-US" b="1" smtClean="0"/>
              <a:t>Simple Mail Transport Protocol (SMTP) </a:t>
            </a:r>
            <a:r>
              <a:rPr lang="en-US" altLang="en-US" smtClean="0"/>
              <a:t>is used for email, especially the sending of email.  SMTP is used to transport email from one email server to another.  Post Office Protocol (POP, current version 3 is also referred to as POP3) and </a:t>
            </a:r>
            <a:r>
              <a:rPr lang="fr-FR" altLang="en-US" smtClean="0"/>
              <a:t>Internet Message Access Protocol (IMAP, current version 4 is also referred to as IMAP4) are the popular protocols that are used to deliver email.   If you are sending an email using GMAIL to a friend that was using YAHOO, SMTP would be the protocol that would transfer the email between the GMAIL and YAHOO servers, and IMAP4 would be the protocol that would deliver the email to their mailbox.  </a:t>
            </a:r>
            <a:endParaRPr lang="en-US" altLang="en-US" smtClean="0"/>
          </a:p>
        </p:txBody>
      </p:sp>
      <p:sp>
        <p:nvSpPr>
          <p:cNvPr id="5427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42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E8E457-A417-49AD-B5F0-58968FA086E5}" type="slidenum">
              <a:rPr lang="en-US" altLang="en-US"/>
              <a:pPr eaLnBrk="1" hangingPunct="1"/>
              <a:t>12</a:t>
            </a:fld>
            <a:endParaRPr lang="en-US" altLang="en-US"/>
          </a:p>
        </p:txBody>
      </p:sp>
    </p:spTree>
    <p:extLst>
      <p:ext uri="{BB962C8B-B14F-4D97-AF65-F5344CB8AC3E}">
        <p14:creationId xmlns:p14="http://schemas.microsoft.com/office/powerpoint/2010/main" val="240827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Dynamic Host Configuration Protocol (DHCP) </a:t>
            </a:r>
            <a:r>
              <a:rPr lang="en-US" altLang="en-US" smtClean="0"/>
              <a:t>is used to automatically configure network clients with TCP/IP settings.  The settings a device must have to get on to a network are: IP address, subnet mask and default gateway.  Other settings are optional.  When a client gets on the network, it sends out a broadcast message requesting IP settings. A DHCP server will respond offering the client an IP address and other TCP/IP settings.  To finalize the process, the client will respond to the DHCP with a request to use those settings that were offered by the server.  The server will make an entry into its database that those settings have been leased to that client.  The lease will last for a defined period of time.  When that time period has ended or the client manually breaks the lease, the TCP/IP settings are put back into the pool and can be offered to another client requesting TCP/IP settings.  DHCP saves time by not requiring a network administrator to go to every client and type in all TCP/IP settings.  It also eliminates the possibility of more than one client getting the same IP address since it will only lease it to one client.  It is very easy for an administrator to make a mistake and assign the same IP address to multiple clients.  DHCP can cause a security risk because any device connected to the network could receive an IP address on that network and be able to communicate.  Physical security is important on networks that use DHCP.  </a:t>
            </a:r>
          </a:p>
          <a:p>
            <a:r>
              <a:rPr lang="en-US" altLang="en-US" b="1" smtClean="0"/>
              <a:t> </a:t>
            </a:r>
            <a:endParaRPr lang="en-US" altLang="en-US" smtClean="0"/>
          </a:p>
          <a:p>
            <a:r>
              <a:rPr lang="en-US" altLang="en-US" b="1" smtClean="0"/>
              <a:t>File Transfer Protocol (FTP) </a:t>
            </a:r>
            <a:r>
              <a:rPr lang="en-US" altLang="en-US" smtClean="0"/>
              <a:t>is used to copy files from one host to another.  Some systems require users to login to the host that they wish to upload or download a file to.  Systems that don’t require usernames and/or passwords are called anonymous FTP sites.  If you have ever downloaded an application, music or movie from the Internet then you have used FTP. </a:t>
            </a:r>
            <a:r>
              <a:rPr lang="en-US" altLang="en-US" b="1" smtClean="0"/>
              <a:t>Telnet </a:t>
            </a:r>
            <a:r>
              <a:rPr lang="en-US" altLang="en-US" smtClean="0"/>
              <a:t>allows a user to connect to a remote system and whatever action they perform on their local host happens on the remote system.  For example, you may remember the old computerized library catalogs - the tan monitors with green or orange text.  If you were searching for a book you entered the name of the book. The search was done on the server, and then displayed on the terminal where you entered the name of the book.  Both FTP and Telnet are unsecure by default.  The data that is being transmitted between the two systems is in plain-text which means that anything or anyone that intercepts the data being transferred can read the data.  If you want the data to be secure you should run FTP and Telnet using a secure shell.  This would encrypt the data being transferred.  </a:t>
            </a:r>
          </a:p>
          <a:p>
            <a:endParaRPr lang="en-US" altLang="en-US" smtClean="0"/>
          </a:p>
          <a:p>
            <a:endParaRPr lang="en-US" altLang="en-US" smtClean="0"/>
          </a:p>
        </p:txBody>
      </p:sp>
      <p:sp>
        <p:nvSpPr>
          <p:cNvPr id="553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53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C6E752-D650-4434-B511-CD89B9DE3855}" type="slidenum">
              <a:rPr lang="en-US" altLang="en-US"/>
              <a:pPr eaLnBrk="1" hangingPunct="1"/>
              <a:t>13</a:t>
            </a:fld>
            <a:endParaRPr lang="en-US" altLang="en-US"/>
          </a:p>
        </p:txBody>
      </p:sp>
    </p:spTree>
    <p:extLst>
      <p:ext uri="{BB962C8B-B14F-4D97-AF65-F5344CB8AC3E}">
        <p14:creationId xmlns:p14="http://schemas.microsoft.com/office/powerpoint/2010/main" val="2422117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Presentation Layer protocols </a:t>
            </a:r>
            <a:r>
              <a:rPr lang="en-US" altLang="en-US" smtClean="0"/>
              <a:t>supply data format information.  </a:t>
            </a:r>
            <a:r>
              <a:rPr lang="en-US" altLang="en-US" b="1" smtClean="0"/>
              <a:t>Multipurpose Internet Mail Extensions (MIME) </a:t>
            </a:r>
            <a:r>
              <a:rPr lang="en-US" altLang="en-US" smtClean="0"/>
              <a:t>specifies how messages must be formatted so that they can be exchanged between different email systems. It defines mechanisms for sending other kinds of information besides just text in e-mail. These include text in languages other than English , graphics, audio, movies, and application files. </a:t>
            </a:r>
            <a:r>
              <a:rPr lang="en-US" altLang="en-US" b="1" smtClean="0"/>
              <a:t>External Data Representation</a:t>
            </a:r>
            <a:r>
              <a:rPr lang="en-US" altLang="en-US" smtClean="0"/>
              <a:t> </a:t>
            </a:r>
            <a:r>
              <a:rPr lang="en-US" altLang="en-US" b="1" smtClean="0"/>
              <a:t>(XDR) </a:t>
            </a:r>
            <a:r>
              <a:rPr lang="en-US" altLang="en-US" smtClean="0"/>
              <a:t>is a standard for the description and encoding of data.  </a:t>
            </a:r>
            <a:endParaRPr lang="en-US" altLang="en-US" smtClean="0">
              <a:solidFill>
                <a:srgbClr val="FF0000"/>
              </a:solidFill>
            </a:endParaRPr>
          </a:p>
          <a:p>
            <a:endParaRPr lang="en-US" altLang="en-US" smtClean="0"/>
          </a:p>
        </p:txBody>
      </p:sp>
      <p:sp>
        <p:nvSpPr>
          <p:cNvPr id="5632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63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F9FB70-1FA1-439F-B9A3-A9701B098D13}" type="slidenum">
              <a:rPr lang="en-US" altLang="en-US"/>
              <a:pPr eaLnBrk="1" hangingPunct="1"/>
              <a:t>14</a:t>
            </a:fld>
            <a:endParaRPr lang="en-US" altLang="en-US"/>
          </a:p>
        </p:txBody>
      </p:sp>
    </p:spTree>
    <p:extLst>
      <p:ext uri="{BB962C8B-B14F-4D97-AF65-F5344CB8AC3E}">
        <p14:creationId xmlns:p14="http://schemas.microsoft.com/office/powerpoint/2010/main" val="720227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Transport Layer Security (TLS) and its predecessor, Secure Socket Layer (SSL), are used to encrypt/decrypt data.  SSL was developed by Netscape for their web browser and was improved upon, creating TLS.  Today we use TLS but people still refer to it as SSL.  Encryption means that the data or plaintext is encrypted using an algorithm and key to create ciphertext.  Ciphertext cannot be read by anyone who intercepts the transmission.  They would need to have the algorithm and key to decrypt the message so they could read it. When surfing the Internet, you can tell when you are using TLS when you see the "http" in the address line replaced with "https," and when you see a small padlock in the status bar at the bottom of the browser window, usually on the left-hand side. Data Compression is also done at this layer.  This means that a device is able to transmit or store the same amount of data in fewer bits.  In networking, this enables the data to be sent quicker.  Decompression is done by the receiving device.  The same algorithm and percentage must be used to decompress the data as was used to compress the data. </a:t>
            </a:r>
          </a:p>
        </p:txBody>
      </p:sp>
      <p:sp>
        <p:nvSpPr>
          <p:cNvPr id="5734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73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666442-D194-4D75-A93A-52FD2F9E407B}" type="slidenum">
              <a:rPr lang="en-US" altLang="en-US"/>
              <a:pPr eaLnBrk="1" hangingPunct="1"/>
              <a:t>15</a:t>
            </a:fld>
            <a:endParaRPr lang="en-US" altLang="en-US"/>
          </a:p>
        </p:txBody>
      </p:sp>
    </p:spTree>
    <p:extLst>
      <p:ext uri="{BB962C8B-B14F-4D97-AF65-F5344CB8AC3E}">
        <p14:creationId xmlns:p14="http://schemas.microsoft.com/office/powerpoint/2010/main" val="3058888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Session Layer manages sessions between end points.   It is responsible for establishing connections between two devices.  This may involve authentication.  Authentication is the process in which a user or device provides some information and the information is checked against a database to ensure that the user or device should have access to that particular resource.  Typically in a network this is the process of logging into a resource by providing your username and password.  As part of the session establishment the type of communication and protocols that will be used by the lower layers are also determined.  The Session Layer maintains the connections and synchronizes communications.  </a:t>
            </a:r>
          </a:p>
          <a:p>
            <a:endParaRPr lang="en-US" altLang="en-US" smtClean="0"/>
          </a:p>
          <a:p>
            <a:endParaRPr lang="en-US" altLang="en-US" smtClean="0"/>
          </a:p>
        </p:txBody>
      </p:sp>
      <p:sp>
        <p:nvSpPr>
          <p:cNvPr id="5837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83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1AE5E1-2A27-4357-B4D3-A1ACBC16ED95}" type="slidenum">
              <a:rPr lang="en-US" altLang="en-US"/>
              <a:pPr eaLnBrk="1" hangingPunct="1"/>
              <a:t>16</a:t>
            </a:fld>
            <a:endParaRPr lang="en-US" altLang="en-US"/>
          </a:p>
        </p:txBody>
      </p:sp>
    </p:spTree>
    <p:extLst>
      <p:ext uri="{BB962C8B-B14F-4D97-AF65-F5344CB8AC3E}">
        <p14:creationId xmlns:p14="http://schemas.microsoft.com/office/powerpoint/2010/main" val="2363801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Session Layer is also responsible for keeping track of which device is requesting services and which device is providing that service.  It also determines if acknowledgements are required for data transmissions.  Finally, the Session Layer terminates the connection between two devices once the data transfer is complete.</a:t>
            </a:r>
          </a:p>
          <a:p>
            <a:endParaRPr lang="en-US" altLang="en-US" smtClean="0"/>
          </a:p>
        </p:txBody>
      </p:sp>
      <p:sp>
        <p:nvSpPr>
          <p:cNvPr id="5939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939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8CE2B0-0CAF-4720-859A-81E775497A8C}" type="slidenum">
              <a:rPr lang="en-US" altLang="en-US"/>
              <a:pPr eaLnBrk="1" hangingPunct="1"/>
              <a:t>17</a:t>
            </a:fld>
            <a:endParaRPr lang="en-US" altLang="en-US"/>
          </a:p>
        </p:txBody>
      </p:sp>
    </p:spTree>
    <p:extLst>
      <p:ext uri="{BB962C8B-B14F-4D97-AF65-F5344CB8AC3E}">
        <p14:creationId xmlns:p14="http://schemas.microsoft.com/office/powerpoint/2010/main" val="34250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Transport Layer provides end-to-end reliable delivery of segments. </a:t>
            </a:r>
            <a:r>
              <a:rPr lang="en-US" altLang="en-US" b="1" smtClean="0"/>
              <a:t>Transmission Control Protocol (TCP) </a:t>
            </a:r>
            <a:r>
              <a:rPr lang="en-US" altLang="en-US" smtClean="0"/>
              <a:t>maintains reliable, ordered delivery of segments between the sender and destination device.  TCP makes a connection between the sending and receiving device before it actually transmits segments.  Think about it like this:  If I want to make sure you hear me telling you something. I will say your name, make sure you acknowledge me, and then tell you what I want to tell you.  I have created a connection with you. TCP also uses sequence numbers, acknowledgements, and window sizing in order to make sure that segments are delivered correctly. </a:t>
            </a:r>
          </a:p>
        </p:txBody>
      </p:sp>
      <p:sp>
        <p:nvSpPr>
          <p:cNvPr id="6042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6042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C0D730-5A78-42C3-99FB-FF887A525479}" type="slidenum">
              <a:rPr lang="en-US" altLang="en-US"/>
              <a:pPr eaLnBrk="1" hangingPunct="1"/>
              <a:t>18</a:t>
            </a:fld>
            <a:endParaRPr lang="en-US" altLang="en-US"/>
          </a:p>
        </p:txBody>
      </p:sp>
    </p:spTree>
    <p:extLst>
      <p:ext uri="{BB962C8B-B14F-4D97-AF65-F5344CB8AC3E}">
        <p14:creationId xmlns:p14="http://schemas.microsoft.com/office/powerpoint/2010/main" val="459669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r>
              <a:rPr lang="en-US" dirty="0" smtClean="0"/>
              <a:t>The initial connection between two devices using TCP is called the 3-way handshake.  The following is what happens in a  TCP 3-way handshake:</a:t>
            </a:r>
          </a:p>
          <a:p>
            <a:pPr>
              <a:defRPr/>
            </a:pPr>
            <a:endParaRPr lang="en-US" dirty="0" smtClean="0"/>
          </a:p>
          <a:p>
            <a:pPr marL="232943" indent="-232943">
              <a:buFont typeface="+mj-lt"/>
              <a:buAutoNum type="arabicPeriod"/>
              <a:defRPr/>
            </a:pPr>
            <a:r>
              <a:rPr lang="en-US" dirty="0" smtClean="0"/>
              <a:t>The client that has data that it wants to transmit will send a Synchronize (S Y N or SYN) to the server.  The segment's sequence number is set to a random value, A.</a:t>
            </a:r>
          </a:p>
          <a:p>
            <a:pPr marL="232943" indent="-232943">
              <a:buFont typeface="+mj-lt"/>
              <a:buAutoNum type="arabicPeriod"/>
              <a:defRPr/>
            </a:pPr>
            <a:r>
              <a:rPr lang="en-US" dirty="0" smtClean="0"/>
              <a:t>The server will respond with a Synchronize-Acknowledgement (SYN-ACK). The acknowledgment number is set to one more than the received sequence number (A + 1), and the sequence number that the server chooses for the packet is another random number, B.</a:t>
            </a:r>
          </a:p>
          <a:p>
            <a:pPr marL="232943" indent="-232943">
              <a:buFont typeface="+mj-lt"/>
              <a:buAutoNum type="arabicPeriod"/>
              <a:defRPr/>
            </a:pPr>
            <a:r>
              <a:rPr lang="en-US" dirty="0" smtClean="0"/>
              <a:t>Lastly, the client will send an ACK back to the server. The sequence number is set to the received acknowledgement value, i.e. A + 1, and the acknowledgement number is set to one more than the received sequence number, i.e., B + 1.</a:t>
            </a:r>
          </a:p>
          <a:p>
            <a:pPr>
              <a:defRPr/>
            </a:pPr>
            <a:endParaRPr lang="en-US" dirty="0" smtClean="0"/>
          </a:p>
          <a:p>
            <a:pPr>
              <a:defRPr/>
            </a:pPr>
            <a:r>
              <a:rPr lang="en-US" dirty="0" smtClean="0"/>
              <a:t>At this point, both the client and server have received an acknowledgment of the connection and data transmission will start.  </a:t>
            </a:r>
            <a:endParaRPr lang="en-US" dirty="0" smtClean="0">
              <a:latin typeface="Arial" charset="0"/>
              <a:cs typeface="Arial" charset="0"/>
            </a:endParaRPr>
          </a:p>
          <a:p>
            <a:pPr>
              <a:defRPr/>
            </a:pPr>
            <a:endParaRPr lang="en-US" dirty="0" smtClean="0">
              <a:latin typeface="Arial" charset="0"/>
              <a:cs typeface="Arial" charset="0"/>
            </a:endParaRPr>
          </a:p>
        </p:txBody>
      </p:sp>
      <p:sp>
        <p:nvSpPr>
          <p:cNvPr id="6144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614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B92AE3-E5B8-495D-835E-9FFE5B04DE7B}" type="slidenum">
              <a:rPr lang="en-US" altLang="en-US"/>
              <a:pPr eaLnBrk="1" hangingPunct="1"/>
              <a:t>19</a:t>
            </a:fld>
            <a:endParaRPr lang="en-US" altLang="en-US"/>
          </a:p>
        </p:txBody>
      </p:sp>
    </p:spTree>
    <p:extLst>
      <p:ext uri="{BB962C8B-B14F-4D97-AF65-F5344CB8AC3E}">
        <p14:creationId xmlns:p14="http://schemas.microsoft.com/office/powerpoint/2010/main" val="205946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buFont typeface="Arial" pitchFamily="34" charset="0"/>
              <a:buNone/>
              <a:defRPr/>
            </a:pPr>
            <a:r>
              <a:rPr lang="en-US" dirty="0" smtClean="0"/>
              <a:t>The objectives for this lecture, </a:t>
            </a:r>
            <a:r>
              <a:rPr lang="en-US" b="1" dirty="0" smtClean="0"/>
              <a:t>ISO Open System Interconnection (OSI)</a:t>
            </a:r>
            <a:r>
              <a:rPr lang="en-US" dirty="0" smtClean="0"/>
              <a:t> lecture </a:t>
            </a:r>
            <a:r>
              <a:rPr lang="en-US" b="1" dirty="0" smtClean="0"/>
              <a:t>a</a:t>
            </a:r>
            <a:r>
              <a:rPr lang="en-US" dirty="0" smtClean="0"/>
              <a:t>, are to:</a:t>
            </a:r>
          </a:p>
          <a:p>
            <a:pPr eaLnBrk="1" hangingPunct="1">
              <a:buFont typeface="Arial" pitchFamily="34" charset="0"/>
              <a:buNone/>
              <a:defRPr/>
            </a:pPr>
            <a:endParaRPr lang="en-US" dirty="0" smtClean="0"/>
          </a:p>
          <a:p>
            <a:pPr marL="174708" indent="-174708" eaLnBrk="1" hangingPunct="1">
              <a:spcBef>
                <a:spcPts val="0"/>
              </a:spcBef>
              <a:buFont typeface="Arial" pitchFamily="34" charset="0"/>
              <a:buChar char="•"/>
              <a:defRPr/>
            </a:pPr>
            <a:r>
              <a:rPr lang="en-US" dirty="0" smtClean="0"/>
              <a:t>Explain the OSI representation of the various layers involved in networking, including the general functions of each layer and their interconnections </a:t>
            </a:r>
          </a:p>
          <a:p>
            <a:pPr marL="174708" indent="-174708" eaLnBrk="1" hangingPunct="1">
              <a:spcBef>
                <a:spcPts val="0"/>
              </a:spcBef>
              <a:buFont typeface="Arial" pitchFamily="34" charset="0"/>
              <a:buChar char="•"/>
              <a:defRPr/>
            </a:pPr>
            <a:r>
              <a:rPr lang="en-US" dirty="0" smtClean="0"/>
              <a:t>Explain the concept of the Application Layer</a:t>
            </a:r>
          </a:p>
          <a:p>
            <a:pPr marL="174708" indent="-174708" eaLnBrk="1" hangingPunct="1">
              <a:spcBef>
                <a:spcPts val="0"/>
              </a:spcBef>
              <a:buFont typeface="Arial" pitchFamily="34" charset="0"/>
              <a:buChar char="•"/>
              <a:defRPr/>
            </a:pPr>
            <a:r>
              <a:rPr lang="en-US" dirty="0" smtClean="0"/>
              <a:t>Explain the concept of the Presentation Layer </a:t>
            </a:r>
            <a:endParaRPr lang="en-US" dirty="0" smtClean="0">
              <a:cs typeface="Arial" charset="0"/>
            </a:endParaRPr>
          </a:p>
          <a:p>
            <a:pPr marL="174708" indent="-174708" eaLnBrk="1" hangingPunct="1">
              <a:spcBef>
                <a:spcPts val="0"/>
              </a:spcBef>
              <a:buFont typeface="Arial" pitchFamily="34" charset="0"/>
              <a:buChar char="•"/>
              <a:defRPr/>
            </a:pPr>
            <a:r>
              <a:rPr lang="en-US" dirty="0" smtClean="0"/>
              <a:t>Explain the concept of the Session Layer </a:t>
            </a:r>
            <a:endParaRPr lang="en-US" dirty="0" smtClean="0">
              <a:cs typeface="Arial" charset="0"/>
            </a:endParaRPr>
          </a:p>
          <a:p>
            <a:pPr marL="174708" indent="-174708" eaLnBrk="1" hangingPunct="1">
              <a:spcBef>
                <a:spcPts val="0"/>
              </a:spcBef>
              <a:buFont typeface="Arial" pitchFamily="34" charset="0"/>
              <a:buChar char="•"/>
              <a:defRPr/>
            </a:pPr>
            <a:r>
              <a:rPr lang="en-US" dirty="0" smtClean="0"/>
              <a:t>Explain the concept of the Transport Layer </a:t>
            </a:r>
          </a:p>
          <a:p>
            <a:pPr eaLnBrk="1" hangingPunct="1">
              <a:spcBef>
                <a:spcPct val="0"/>
              </a:spcBef>
              <a:defRPr/>
            </a:pPr>
            <a:endParaRPr lang="en-US" dirty="0" smtClean="0">
              <a:latin typeface="Arial" charset="0"/>
              <a:cs typeface="Arial" charset="0"/>
            </a:endParaRPr>
          </a:p>
        </p:txBody>
      </p:sp>
      <p:sp>
        <p:nvSpPr>
          <p:cNvPr id="4301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301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A440A7-1BDE-46FD-B44E-03724F9B0CB6}" type="slidenum">
              <a:rPr lang="en-US" altLang="en-US"/>
              <a:pPr eaLnBrk="1" hangingPunct="1"/>
              <a:t>2</a:t>
            </a:fld>
            <a:endParaRPr lang="en-US" altLang="en-US"/>
          </a:p>
        </p:txBody>
      </p:sp>
    </p:spTree>
    <p:extLst>
      <p:ext uri="{BB962C8B-B14F-4D97-AF65-F5344CB8AC3E}">
        <p14:creationId xmlns:p14="http://schemas.microsoft.com/office/powerpoint/2010/main" val="799320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TCP also uses sequence numbers.  When data is passed to the Transport Layer from the Session Layer, the Transport Layer divides the data into chunks called segments.  Each segment is given a sequence number.  The initial sequence number is a randomly assigned number.  When the segments are sent to the destination device they may take different paths and arrive in a different order than the order in which they were sent.  The sequence numbers are used by the receiving device’s Transport Layer to reassemble the segments back into the correct order before they are passed back up to the Session Layer.  In the graphic you see that the client sent four segments but when they arrived at the server they are no longer in order.  The server’s Transport Layer will use the sequence numbers to put the segments back into the correct order before passing them to the Session Layer.  </a:t>
            </a:r>
          </a:p>
        </p:txBody>
      </p:sp>
      <p:sp>
        <p:nvSpPr>
          <p:cNvPr id="6246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624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87F52C-09BE-4209-AC90-FC601B508294}" type="slidenum">
              <a:rPr lang="en-US" altLang="en-US"/>
              <a:pPr eaLnBrk="1" hangingPunct="1"/>
              <a:t>20</a:t>
            </a:fld>
            <a:endParaRPr lang="en-US" altLang="en-US"/>
          </a:p>
        </p:txBody>
      </p:sp>
    </p:spTree>
    <p:extLst>
      <p:ext uri="{BB962C8B-B14F-4D97-AF65-F5344CB8AC3E}">
        <p14:creationId xmlns:p14="http://schemas.microsoft.com/office/powerpoint/2010/main" val="3731503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extLst/>
        </p:spPr>
        <p:txBody>
          <a:bodyPr wrap="square" numCol="1" anchor="t" anchorCtr="0" compatLnSpc="1">
            <a:prstTxWarp prst="textNoShape">
              <a:avLst/>
            </a:prstTxWarp>
          </a:bodyPr>
          <a:lstStyle/>
          <a:p>
            <a:pPr>
              <a:spcBef>
                <a:spcPts val="0"/>
              </a:spcBef>
              <a:defRPr/>
            </a:pPr>
            <a:r>
              <a:rPr lang="en-US" dirty="0" smtClean="0"/>
              <a:t>Since some of the segments may be lost in transmission the receiving device sends acknowledgements for the segments it receives back to the sender.  If the sender doesn’t receive an acknowledgment for a segment it will resend the segment.</a:t>
            </a:r>
          </a:p>
          <a:p>
            <a:pPr>
              <a:spcBef>
                <a:spcPts val="0"/>
              </a:spcBef>
              <a:defRPr/>
            </a:pPr>
            <a:endParaRPr lang="en-US" dirty="0" smtClean="0"/>
          </a:p>
          <a:p>
            <a:pPr>
              <a:spcBef>
                <a:spcPts val="0"/>
              </a:spcBef>
              <a:defRPr/>
            </a:pPr>
            <a:r>
              <a:rPr lang="en-US" dirty="0" smtClean="0"/>
              <a:t>Let’s revisit the 3-way handshake, but this time we will focus on sequence numbers and acknowledgements. </a:t>
            </a:r>
          </a:p>
          <a:p>
            <a:pPr>
              <a:spcBef>
                <a:spcPts val="0"/>
              </a:spcBef>
              <a:defRPr/>
            </a:pPr>
            <a:endParaRPr lang="en-US" dirty="0" smtClean="0"/>
          </a:p>
          <a:p>
            <a:pPr marL="232943" indent="-232943">
              <a:spcBef>
                <a:spcPts val="0"/>
              </a:spcBef>
              <a:buFont typeface="+mj-lt"/>
              <a:buAutoNum type="arabicPeriod"/>
              <a:defRPr/>
            </a:pPr>
            <a:r>
              <a:rPr lang="en-US" dirty="0" smtClean="0"/>
              <a:t>The client initiates the connection by sending a SYN.  The segment's sequence number is set to a random value, A. In this case the number 42.  </a:t>
            </a:r>
          </a:p>
          <a:p>
            <a:pPr marL="232943" indent="-232943">
              <a:spcBef>
                <a:spcPts val="0"/>
              </a:spcBef>
              <a:buFont typeface="+mj-lt"/>
              <a:buAutoNum type="arabicPeriod"/>
              <a:defRPr/>
            </a:pPr>
            <a:r>
              <a:rPr lang="en-US" dirty="0" smtClean="0"/>
              <a:t>The server will respond with a SYN-ACK. The acknowledgment number is set to one more than the received sequence number (A + 1) so in this case 43.  This is what is called an expectational acknowledgement. The sequence number that the server chooses for the packet is another random number, B.  In our diagram 78.  </a:t>
            </a:r>
          </a:p>
          <a:p>
            <a:pPr marL="232943" indent="-232943">
              <a:spcBef>
                <a:spcPts val="0"/>
              </a:spcBef>
              <a:buFont typeface="+mj-lt"/>
              <a:buAutoNum type="arabicPeriod"/>
              <a:defRPr/>
            </a:pPr>
            <a:r>
              <a:rPr lang="en-US" dirty="0" smtClean="0"/>
              <a:t>Lastly, the client with send an ACK back to the server. The sequence number is set to the received acknowledgement value, i.e., A + 1 so 43, and the acknowledgement number is set to one more than the received sequence number, i.e., B + 1 or 79.</a:t>
            </a:r>
          </a:p>
          <a:p>
            <a:pPr>
              <a:spcBef>
                <a:spcPts val="0"/>
              </a:spcBef>
              <a:defRPr/>
            </a:pPr>
            <a:endParaRPr lang="en-US" dirty="0" smtClean="0"/>
          </a:p>
          <a:p>
            <a:pPr>
              <a:spcBef>
                <a:spcPts val="0"/>
              </a:spcBef>
              <a:defRPr/>
            </a:pPr>
            <a:r>
              <a:rPr lang="en-US" dirty="0" smtClean="0"/>
              <a:t>What would be the sequence number and acknowledgement numbers of the next segment coming from the server?   You’re right!  The sequence number would be 79 and the acknowledgement would be 44.</a:t>
            </a:r>
          </a:p>
          <a:p>
            <a:pPr>
              <a:defRPr/>
            </a:pPr>
            <a:endParaRPr lang="en-US" dirty="0" smtClean="0">
              <a:latin typeface="Arial" charset="0"/>
              <a:cs typeface="Arial" charset="0"/>
            </a:endParaRPr>
          </a:p>
        </p:txBody>
      </p:sp>
      <p:sp>
        <p:nvSpPr>
          <p:cNvPr id="6349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634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234A5F-D9A1-4703-A4DD-EDE9E4471EA7}" type="slidenum">
              <a:rPr lang="en-US" altLang="en-US"/>
              <a:pPr eaLnBrk="1" hangingPunct="1"/>
              <a:t>21</a:t>
            </a:fld>
            <a:endParaRPr lang="en-US" altLang="en-US"/>
          </a:p>
        </p:txBody>
      </p:sp>
    </p:spTree>
    <p:extLst>
      <p:ext uri="{BB962C8B-B14F-4D97-AF65-F5344CB8AC3E}">
        <p14:creationId xmlns:p14="http://schemas.microsoft.com/office/powerpoint/2010/main" val="1227250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Sometimes the receiver is overwhelmed by the number of segments it is receiving at a time and has to drop some of the segments.  The sender will adjust how many segments it sends to the receiver at a time.  This is the process of window sizing or changing how many segments are sent at a time.   TCP is like sending a certified letter via the US Postal Service.  Establishing a connection, sequence numbers, acknowledgments, and window sizing takes time and resources.  Sometimes we want to send data and while we hope it gets there we don’t guarantee it.  This is when we use </a:t>
            </a:r>
            <a:r>
              <a:rPr lang="en-US" altLang="en-US" b="1" dirty="0" smtClean="0"/>
              <a:t>User Datagram Protocol (UDP).  </a:t>
            </a:r>
            <a:endParaRPr lang="en-US" altLang="en-US" b="1" dirty="0" smtClean="0"/>
          </a:p>
          <a:p>
            <a:endParaRPr lang="en-US" altLang="en-US" b="1" dirty="0" smtClean="0"/>
          </a:p>
          <a:p>
            <a:endParaRPr lang="en-US" altLang="en-US" dirty="0" smtClean="0"/>
          </a:p>
        </p:txBody>
      </p:sp>
      <p:sp>
        <p:nvSpPr>
          <p:cNvPr id="6451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645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170487-8D89-4E38-A2F0-D9EC128A11E9}" type="slidenum">
              <a:rPr lang="en-US" altLang="en-US"/>
              <a:pPr eaLnBrk="1" hangingPunct="1"/>
              <a:t>22</a:t>
            </a:fld>
            <a:endParaRPr lang="en-US" altLang="en-US"/>
          </a:p>
        </p:txBody>
      </p:sp>
    </p:spTree>
    <p:extLst>
      <p:ext uri="{BB962C8B-B14F-4D97-AF65-F5344CB8AC3E}">
        <p14:creationId xmlns:p14="http://schemas.microsoft.com/office/powerpoint/2010/main" val="2278043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b="1" smtClean="0"/>
              <a:t>User Datagram Protocol (UDP) </a:t>
            </a:r>
            <a:r>
              <a:rPr lang="en-US" altLang="en-US" smtClean="0"/>
              <a:t>provides best effort delivery of datagrams.  It does not create a connection between the sending and receiving devices before it sends datagrams. Errors may be handled by higher level protocols.  If you are in a classroom the teacher is teaching you information and hopes that you receive that information.  They can not take the time to make sure that every student understands everything they are teaching or take the time to re-teach everything that a student doesn’t understand.  UDP is like sending a letter by regular postal service.  We hope it gets there but we can’t be guaranteed delivery like we could with a certified letter (as we could with TCP).  UDP is used for applications like streaming media, many online games and Voice over IP (VoIP). </a:t>
            </a:r>
            <a:r>
              <a:rPr lang="en-US" altLang="en-US" b="1" smtClean="0"/>
              <a:t>Minimal Lower Layer Protocol (MLLP) </a:t>
            </a:r>
            <a:r>
              <a:rPr lang="en-US" altLang="en-US" smtClean="0"/>
              <a:t>is</a:t>
            </a:r>
            <a:r>
              <a:rPr lang="en-US" altLang="en-US" b="1" smtClean="0"/>
              <a:t> </a:t>
            </a:r>
            <a:r>
              <a:rPr lang="en-US" altLang="en-US" smtClean="0"/>
              <a:t>an interface between HL7 Applications and TCP that uses minimal overhead.</a:t>
            </a:r>
          </a:p>
        </p:txBody>
      </p:sp>
      <p:sp>
        <p:nvSpPr>
          <p:cNvPr id="6554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6554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E5E7347-72AB-4CD3-8555-F0C07A8626F2}" type="slidenum">
              <a:rPr lang="en-US" altLang="en-US"/>
              <a:pPr eaLnBrk="1" hangingPunct="1"/>
              <a:t>23</a:t>
            </a:fld>
            <a:endParaRPr lang="en-US" altLang="en-US"/>
          </a:p>
        </p:txBody>
      </p:sp>
    </p:spTree>
    <p:extLst>
      <p:ext uri="{BB962C8B-B14F-4D97-AF65-F5344CB8AC3E}">
        <p14:creationId xmlns:p14="http://schemas.microsoft.com/office/powerpoint/2010/main" val="737689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mtClean="0"/>
              <a:t>Applications and Application Layer services are identified by port numbers on a specific device.  Some use TCP and others use UDP.  Some can use either based on the implementation. The Internet Assigned Numbers Authority (IANA) assigns the port numbers.  There are three different types of port numbers, Well-known ports (0 to 1023), registered ports (1024 to 49151) and dynamic or private ports (49152 to 65535). </a:t>
            </a:r>
          </a:p>
          <a:p>
            <a:pPr marL="0" lvl="1"/>
            <a:endParaRPr lang="en-US" altLang="en-US" smtClean="0"/>
          </a:p>
          <a:p>
            <a:endParaRPr lang="en-US" altLang="en-US" smtClean="0"/>
          </a:p>
          <a:p>
            <a:endParaRPr lang="en-US" altLang="en-US" smtClean="0"/>
          </a:p>
          <a:p>
            <a:endParaRPr lang="en-US" altLang="en-US" smtClean="0"/>
          </a:p>
        </p:txBody>
      </p:sp>
      <p:sp>
        <p:nvSpPr>
          <p:cNvPr id="6656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6656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4497BF-DCF8-4CF5-9E6D-4DE7927A2276}" type="slidenum">
              <a:rPr lang="en-US" altLang="en-US"/>
              <a:pPr eaLnBrk="1" hangingPunct="1"/>
              <a:t>24</a:t>
            </a:fld>
            <a:endParaRPr lang="en-US" altLang="en-US"/>
          </a:p>
        </p:txBody>
      </p:sp>
    </p:spTree>
    <p:extLst>
      <p:ext uri="{BB962C8B-B14F-4D97-AF65-F5344CB8AC3E}">
        <p14:creationId xmlns:p14="http://schemas.microsoft.com/office/powerpoint/2010/main" val="1999486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mtClean="0"/>
              <a:t>The table shows some common applications, the protocol they use and their associated port number. </a:t>
            </a:r>
          </a:p>
          <a:p>
            <a:endParaRPr lang="en-US" altLang="en-US" smtClean="0"/>
          </a:p>
          <a:p>
            <a:endParaRPr lang="en-US" altLang="en-US" smtClean="0"/>
          </a:p>
          <a:p>
            <a:endParaRPr lang="en-US" altLang="en-US" smtClean="0"/>
          </a:p>
        </p:txBody>
      </p:sp>
      <p:sp>
        <p:nvSpPr>
          <p:cNvPr id="6758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6758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267336-9FC1-49C1-8DCF-A191DA9FF7E0}" type="slidenum">
              <a:rPr lang="en-US" altLang="en-US"/>
              <a:pPr eaLnBrk="1" hangingPunct="1"/>
              <a:t>25</a:t>
            </a:fld>
            <a:endParaRPr lang="en-US" altLang="en-US"/>
          </a:p>
        </p:txBody>
      </p:sp>
    </p:spTree>
    <p:extLst>
      <p:ext uri="{BB962C8B-B14F-4D97-AF65-F5344CB8AC3E}">
        <p14:creationId xmlns:p14="http://schemas.microsoft.com/office/powerpoint/2010/main" val="2662723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dirty="0" smtClean="0"/>
              <a:t>This concludes lecture</a:t>
            </a:r>
            <a:r>
              <a:rPr lang="en-US" altLang="en-US" b="1" dirty="0" smtClean="0"/>
              <a:t> a </a:t>
            </a:r>
            <a:r>
              <a:rPr lang="en-US" altLang="en-US" dirty="0" smtClean="0"/>
              <a:t>of </a:t>
            </a:r>
            <a:r>
              <a:rPr lang="en-US" altLang="en-US" b="1" dirty="0" smtClean="0"/>
              <a:t>ISO Open Systems Interconnection (OSI).  </a:t>
            </a:r>
            <a:r>
              <a:rPr lang="en-US" altLang="en-US" dirty="0" smtClean="0"/>
              <a:t>In this lecture we covered the TCP/IP model, the OSI model and the Application, Presentation, Session, and Transport layers.  </a:t>
            </a:r>
          </a:p>
        </p:txBody>
      </p:sp>
      <p:sp>
        <p:nvSpPr>
          <p:cNvPr id="6861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6861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E26004-7EC0-424C-A08A-4DD995DA9242}" type="slidenum">
              <a:rPr lang="en-US" altLang="en-US"/>
              <a:pPr eaLnBrk="1" hangingPunct="1"/>
              <a:t>26</a:t>
            </a:fld>
            <a:endParaRPr lang="en-US" altLang="en-US"/>
          </a:p>
        </p:txBody>
      </p:sp>
    </p:spTree>
    <p:extLst>
      <p:ext uri="{BB962C8B-B14F-4D97-AF65-F5344CB8AC3E}">
        <p14:creationId xmlns:p14="http://schemas.microsoft.com/office/powerpoint/2010/main" val="2442169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 audio</a:t>
            </a:r>
          </a:p>
        </p:txBody>
      </p:sp>
      <p:sp>
        <p:nvSpPr>
          <p:cNvPr id="6963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6963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2BE858-4F97-44F1-AE80-E4D9DFA38DA2}" type="slidenum">
              <a:rPr lang="en-US" altLang="en-US"/>
              <a:pPr eaLnBrk="1" hangingPunct="1"/>
              <a:t>27</a:t>
            </a:fld>
            <a:endParaRPr lang="en-US" altLang="en-US"/>
          </a:p>
        </p:txBody>
      </p:sp>
    </p:spTree>
    <p:extLst>
      <p:ext uri="{BB962C8B-B14F-4D97-AF65-F5344CB8AC3E}">
        <p14:creationId xmlns:p14="http://schemas.microsoft.com/office/powerpoint/2010/main" val="2168631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sz="1000" dirty="0" smtClean="0">
                <a:solidFill>
                  <a:schemeClr val="tx1"/>
                </a:solidFill>
                <a:latin typeface="Arial" panose="020B0604020202020204" pitchFamily="34" charset="0"/>
                <a:cs typeface="Arial" panose="020B0604020202020204" pitchFamily="34" charset="0"/>
              </a:rPr>
              <a:t>No</a:t>
            </a:r>
            <a:r>
              <a:rPr lang="en-US" sz="1000" baseline="0" dirty="0" smtClean="0">
                <a:solidFill>
                  <a:schemeClr val="tx1"/>
                </a:solidFill>
                <a:latin typeface="Arial" panose="020B0604020202020204" pitchFamily="34" charset="0"/>
                <a:cs typeface="Arial" panose="020B0604020202020204" pitchFamily="34" charset="0"/>
              </a:rPr>
              <a:t> audio</a:t>
            </a:r>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28</a:t>
            </a:fld>
            <a:endParaRPr lang="en-US" altLang="en-US" dirty="0"/>
          </a:p>
        </p:txBody>
      </p:sp>
    </p:spTree>
    <p:extLst>
      <p:ext uri="{BB962C8B-B14F-4D97-AF65-F5344CB8AC3E}">
        <p14:creationId xmlns:p14="http://schemas.microsoft.com/office/powerpoint/2010/main" val="2165037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network is two or more devices that communicate with each other over some form of transmission media. There are several different types of networks that are defined by size, who maintains the network and who has access to the network.  A local area network (LAN) is a small network.  It can be as small as two devices connected to each other and as big as a college campus.  LANs are maintained by the organization that uses the network and it is responsible for creating and maintaining all the network hardware and software.  Wide area networks (WANs) are big networks.  The largest and oldest WAN in existence is the Internet.   WANs span large geographic areas and are typically made up of many different LANs.  For example, your school’s LAN is part of the Internet, your LAN at home is too.  Parts of the Internet are owned by different people.  Intranets make use of Internet technology, but there are differences. On the Internet the web pages are available to whoever navigates to them. But intranet sites limit who can view the pages that make up the site.  For example, companies have Intranet sites that contain their human resource manuals, leave forms, employee news, etc.  This information is not needed by the general public, only by employees of that company.   An extranet is a combination of an Internet and intranet site.  Extranets are set up so the access is limited to a company’s outside resources.  For example, an extranet could be set up so that a retailer could use a company’s extranet to see if a certain part is available and if it is, the retailer can order it and then track the order online. </a:t>
            </a:r>
          </a:p>
        </p:txBody>
      </p:sp>
      <p:sp>
        <p:nvSpPr>
          <p:cNvPr id="4506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50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C25D07-4980-4534-9BF1-CB5D6EFA767C}" type="slidenum">
              <a:rPr lang="en-US" altLang="en-US"/>
              <a:pPr eaLnBrk="1" hangingPunct="1"/>
              <a:t>3</a:t>
            </a:fld>
            <a:endParaRPr lang="en-US" altLang="en-US"/>
          </a:p>
        </p:txBody>
      </p:sp>
    </p:spTree>
    <p:extLst>
      <p:ext uri="{BB962C8B-B14F-4D97-AF65-F5344CB8AC3E}">
        <p14:creationId xmlns:p14="http://schemas.microsoft.com/office/powerpoint/2010/main" val="4288590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For communication to take place on a network we need a source, a receiver and a medium to transmit data between the source and the receiver.  The source and the receiver can be a desktop computer, server, laptop, printer, router, switch, cellphone, ATM machine, almost anything you can imagine!  The medium or media is the wired or wireless method that is used to connect the source and receiver to each other and that carries the data from the endpoints. </a:t>
            </a:r>
          </a:p>
          <a:p>
            <a:endParaRPr lang="en-US" altLang="en-US" smtClean="0"/>
          </a:p>
        </p:txBody>
      </p:sp>
      <p:sp>
        <p:nvSpPr>
          <p:cNvPr id="4608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608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C68831-074A-49E7-AE1A-DF3429859387}" type="slidenum">
              <a:rPr lang="en-US" altLang="en-US"/>
              <a:pPr eaLnBrk="1" hangingPunct="1"/>
              <a:t>4</a:t>
            </a:fld>
            <a:endParaRPr lang="en-US" altLang="en-US"/>
          </a:p>
        </p:txBody>
      </p:sp>
    </p:spTree>
    <p:extLst>
      <p:ext uri="{BB962C8B-B14F-4D97-AF65-F5344CB8AC3E}">
        <p14:creationId xmlns:p14="http://schemas.microsoft.com/office/powerpoint/2010/main" val="842687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It is not enough for the devices to be connected to each other – they must also speak the same language. In networking we refer to this as the protocol.  The protocol defines the processes and rules that devices will follow to communicate with each other.  For example, we follow protocols all the time.  In Asian cultures the protocol may be to bow when we greet each other and in Europe it may be to kiss each other on the cheek; where, in America, we shake hands.  The protocols may be different but in the end we are accomplishing the same thing – greeting each other.  Examples of network protocols  are TCP/IP, HTTP, NETBEUI and ICMP. </a:t>
            </a:r>
          </a:p>
          <a:p>
            <a:pPr eaLnBrk="1" hangingPunct="1">
              <a:spcBef>
                <a:spcPct val="0"/>
              </a:spcBef>
            </a:pPr>
            <a:endParaRPr lang="en-US" altLang="en-US" smtClean="0"/>
          </a:p>
        </p:txBody>
      </p:sp>
      <p:sp>
        <p:nvSpPr>
          <p:cNvPr id="4710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71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F18BBE-C665-4491-9FF5-BD9E4CE8498D}" type="slidenum">
              <a:rPr lang="en-US" altLang="en-US"/>
              <a:pPr eaLnBrk="1" hangingPunct="1"/>
              <a:t>5</a:t>
            </a:fld>
            <a:endParaRPr lang="en-US" altLang="en-US"/>
          </a:p>
        </p:txBody>
      </p:sp>
    </p:spTree>
    <p:extLst>
      <p:ext uri="{BB962C8B-B14F-4D97-AF65-F5344CB8AC3E}">
        <p14:creationId xmlns:p14="http://schemas.microsoft.com/office/powerpoint/2010/main" val="2118852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the mid-60s, the United States wanted to have a computer network connecting their military sites to each other that could withstand an outside attack.  This means that redundant paths were needed between the sites.  A protocol was created that enabled the transmission of data to switch to another path in case one path was destroyed. This protocol was called TCP/IP – Transmission Control Protocol/Internet Protocol.  The TCP/IP model, also called the Department of Defense or DoD model, was created in the 1970s as a four-layer model that described the functions that should take place at each layer as two devices communicated with each other. The TCP/IP layers were the Application Layer, which is closest to the user, the Transport Layer, Internetwork Layer and Network Access Layer. </a:t>
            </a:r>
          </a:p>
        </p:txBody>
      </p:sp>
      <p:sp>
        <p:nvSpPr>
          <p:cNvPr id="4813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813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4E4E38-00E5-47FF-8B47-0C375E2835B5}" type="slidenum">
              <a:rPr lang="en-US" altLang="en-US"/>
              <a:pPr eaLnBrk="1" hangingPunct="1"/>
              <a:t>6</a:t>
            </a:fld>
            <a:endParaRPr lang="en-US" altLang="en-US"/>
          </a:p>
        </p:txBody>
      </p:sp>
    </p:spTree>
    <p:extLst>
      <p:ext uri="{BB962C8B-B14F-4D97-AF65-F5344CB8AC3E}">
        <p14:creationId xmlns:p14="http://schemas.microsoft.com/office/powerpoint/2010/main" val="1537549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 the late 1970s the Open Systems Interconnection (OSI) model was created by the International Organization for Standardization. It is a seven-layer model that describes the processes that should take place for communication to occur between two devices on a network. The Application Layer is closest to the user and the Physical Layer is closest to the network media (or medium). The media is the wired or wireless method that is used to connect network devices to each other.  There is a mnemonic that can be used to remember the layers.  Starting at the Physical Layer, Please Do Not Throw Sausage Pizza Away.  By taking the first letter of every word in the mnemonic you will have the first letter of the seven layers of the OSI model. </a:t>
            </a:r>
          </a:p>
          <a:p>
            <a:pPr eaLnBrk="1" hangingPunct="1">
              <a:spcBef>
                <a:spcPct val="0"/>
              </a:spcBef>
            </a:pPr>
            <a:endParaRPr lang="en-US" altLang="en-US" dirty="0" smtClean="0"/>
          </a:p>
        </p:txBody>
      </p:sp>
      <p:sp>
        <p:nvSpPr>
          <p:cNvPr id="4915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915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82EB4D-8223-4A37-997E-D4B10C180559}" type="slidenum">
              <a:rPr lang="en-US" altLang="en-US"/>
              <a:pPr eaLnBrk="1" hangingPunct="1"/>
              <a:t>7</a:t>
            </a:fld>
            <a:endParaRPr lang="en-US" altLang="en-US"/>
          </a:p>
        </p:txBody>
      </p:sp>
    </p:spTree>
    <p:extLst>
      <p:ext uri="{BB962C8B-B14F-4D97-AF65-F5344CB8AC3E}">
        <p14:creationId xmlns:p14="http://schemas.microsoft.com/office/powerpoint/2010/main" val="108676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The Application Layer is the OSI layer closest to the end user.  The user interacts with the application which uses services provided at the Application Layer.  For example, a user uses Internet Explorer (IE) to surf the web. Hypertext Transfer Protocol (HTTP) is the protocol that works at the Application Layer that allows IE to work.  The Presentation Layer prepares data to be passed to the next layer.  It is at this layer that data encryption and compression takes place.  The Session Layer manages sessions between end points.  An example is the network client that exists on a computer system that allows you to login to the network.  The Session Layer establishes, maintains, and ends the connection between the end points.  The Transport Layer makes sure that data is received correctly at the destination.  If the data isn’t received the Transport Layer makes sure that the data is re-sent.   The Network Layer uses network addresses (an example is IP addresses) to move packets across a network from source to destination.  The Data Link Layer uses physical (or Media Access Control (MAC) addresses) to move data across the network.  The Physical Layer transforms bits into signals (either electrical or optical) that are then sent across the network media (wired or wireless).</a:t>
            </a:r>
          </a:p>
          <a:p>
            <a:pPr eaLnBrk="1" hangingPunct="1">
              <a:spcBef>
                <a:spcPct val="0"/>
              </a:spcBef>
            </a:pPr>
            <a:endParaRPr lang="en-US" altLang="en-US" dirty="0" smtClean="0"/>
          </a:p>
        </p:txBody>
      </p:sp>
      <p:sp>
        <p:nvSpPr>
          <p:cNvPr id="5018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226893-08D4-4D40-A98E-321BA58348B5}" type="slidenum">
              <a:rPr lang="en-US" altLang="en-US"/>
              <a:pPr eaLnBrk="1" hangingPunct="1"/>
              <a:t>8</a:t>
            </a:fld>
            <a:endParaRPr lang="en-US" altLang="en-US"/>
          </a:p>
        </p:txBody>
      </p:sp>
    </p:spTree>
    <p:extLst>
      <p:ext uri="{BB962C8B-B14F-4D97-AF65-F5344CB8AC3E}">
        <p14:creationId xmlns:p14="http://schemas.microsoft.com/office/powerpoint/2010/main" val="631007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Application Layer of the TCP/IP model is equal to the Application, Presentation and Session Layers of the OSI model.  The Transport Layers in both models are equal to each other.  The Internetwork Layer of the TCP/IP model is equivalent to the Network Layer of the OSI model.  The Network Access Layer of the TCP/IP model is the same as the Data Link and Physical Layers of the OSI model.  </a:t>
            </a:r>
          </a:p>
          <a:p>
            <a:endParaRPr lang="en-US" altLang="en-US" dirty="0" smtClean="0"/>
          </a:p>
        </p:txBody>
      </p:sp>
      <p:sp>
        <p:nvSpPr>
          <p:cNvPr id="5120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12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A30B80-98FC-4EC1-9EDE-7E834DE5625F}" type="slidenum">
              <a:rPr lang="en-US" altLang="en-US"/>
              <a:pPr eaLnBrk="1" hangingPunct="1"/>
              <a:t>9</a:t>
            </a:fld>
            <a:endParaRPr lang="en-US" altLang="en-US"/>
          </a:p>
        </p:txBody>
      </p:sp>
    </p:spTree>
    <p:extLst>
      <p:ext uri="{BB962C8B-B14F-4D97-AF65-F5344CB8AC3E}">
        <p14:creationId xmlns:p14="http://schemas.microsoft.com/office/powerpoint/2010/main" val="3662760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accessibility.psu.edu/microsoftoffice/powerpoint/"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C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130552"/>
            <a:ext cx="9144000" cy="1298448"/>
          </a:xfrm>
          <a:prstGeom prst="rect">
            <a:avLst/>
          </a:prstGeom>
        </p:spPr>
        <p:txBody>
          <a:bodyPr anchor="t"/>
          <a:lstStyle>
            <a:lvl1pPr algn="ctr">
              <a:defRPr sz="3600" b="0" baseline="0">
                <a:latin typeface="Verdana" pitchFamily="34" charset="0"/>
                <a:ea typeface="Verdana" pitchFamily="34" charset="0"/>
                <a:cs typeface="Verdana" pitchFamily="34" charset="0"/>
              </a:defRPr>
            </a:lvl1pPr>
          </a:lstStyle>
          <a:p>
            <a:r>
              <a:rPr lang="en-US" dirty="0" smtClean="0"/>
              <a:t>Click to edit component title</a:t>
            </a:r>
            <a:endParaRPr lang="en-US" dirty="0"/>
          </a:p>
        </p:txBody>
      </p:sp>
      <p:sp>
        <p:nvSpPr>
          <p:cNvPr id="4" name="Text Placeholder 3"/>
          <p:cNvSpPr>
            <a:spLocks noGrp="1"/>
          </p:cNvSpPr>
          <p:nvPr>
            <p:ph type="body" sz="half" idx="2" hasCustomPrompt="1"/>
          </p:nvPr>
        </p:nvSpPr>
        <p:spPr>
          <a:xfrm>
            <a:off x="1371600" y="3517900"/>
            <a:ext cx="6400800" cy="762000"/>
          </a:xfrm>
          <a:prstGeom prst="rect">
            <a:avLst/>
          </a:prstGeom>
        </p:spPr>
        <p:txBody>
          <a:bodyPr/>
          <a:lstStyle>
            <a:lvl1pPr marL="0" indent="0" algn="ctr">
              <a:buNone/>
              <a:defRPr sz="3200" baseline="0">
                <a:latin typeface="+mj-lt"/>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unit title</a:t>
            </a:r>
          </a:p>
        </p:txBody>
      </p:sp>
      <p:sp>
        <p:nvSpPr>
          <p:cNvPr id="11" name="Text Placeholder 10"/>
          <p:cNvSpPr>
            <a:spLocks noGrp="1"/>
          </p:cNvSpPr>
          <p:nvPr>
            <p:ph type="body" sz="quarter" idx="11" hasCustomPrompt="1"/>
          </p:nvPr>
        </p:nvSpPr>
        <p:spPr>
          <a:xfrm>
            <a:off x="1371600" y="4356100"/>
            <a:ext cx="6400800" cy="609600"/>
          </a:xfrm>
          <a:prstGeom prst="rect">
            <a:avLst/>
          </a:prstGeom>
        </p:spPr>
        <p:txBody>
          <a:bodyPr/>
          <a:lstStyle>
            <a:lvl1pPr algn="ctr">
              <a:buFontTx/>
              <a:buNone/>
              <a:defRPr>
                <a:latin typeface="+mj-lt"/>
                <a:cs typeface="Tahoma" pitchFamily="34" charset="0"/>
              </a:defRPr>
            </a:lvl1pPr>
          </a:lstStyle>
          <a:p>
            <a:pPr lvl="0"/>
            <a:r>
              <a:rPr lang="en-US" dirty="0" smtClean="0"/>
              <a:t>Click to edit lecture title</a:t>
            </a:r>
          </a:p>
        </p:txBody>
      </p:sp>
      <p:sp>
        <p:nvSpPr>
          <p:cNvPr id="16" name="Text Placeholder 15"/>
          <p:cNvSpPr>
            <a:spLocks noGrp="1"/>
          </p:cNvSpPr>
          <p:nvPr>
            <p:ph type="body" sz="quarter" idx="12"/>
          </p:nvPr>
        </p:nvSpPr>
        <p:spPr>
          <a:xfrm>
            <a:off x="685800" y="5232400"/>
            <a:ext cx="7772400" cy="1219200"/>
          </a:xfrm>
          <a:prstGeom prst="rect">
            <a:avLst/>
          </a:prstGeom>
        </p:spPr>
        <p:txBody>
          <a:bodyPr/>
          <a:lstStyle>
            <a:lvl1pPr algn="ctr">
              <a:buNone/>
              <a:defRPr lang="en-US" sz="1200" i="1" dirty="0" smtClean="0">
                <a:ea typeface="Calibri"/>
                <a:cs typeface="Times New Roman"/>
              </a:defRPr>
            </a:lvl1pPr>
          </a:lstStyle>
          <a:p>
            <a:pPr lvl="0"/>
            <a:r>
              <a:rPr lang="en-US" smtClean="0"/>
              <a:t>Edit Master text styles</a:t>
            </a:r>
          </a:p>
        </p:txBody>
      </p:sp>
      <p:pic>
        <p:nvPicPr>
          <p:cNvPr id="3" name="Picture 2" descr="The Office of the National Coordinator (ONC) for Health Information Technology." title="ONC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2288" y="36576"/>
            <a:ext cx="6059424" cy="1487424"/>
          </a:xfrm>
          <a:prstGeom prst="rect">
            <a:avLst/>
          </a:prstGeom>
        </p:spPr>
      </p:pic>
      <p:sp>
        <p:nvSpPr>
          <p:cNvPr id="8" name="Slide Number Placeholder 4"/>
          <p:cNvSpPr>
            <a:spLocks noGrp="1"/>
          </p:cNvSpPr>
          <p:nvPr>
            <p:ph type="sldNum" sz="quarter" idx="4"/>
          </p:nvPr>
        </p:nvSpPr>
        <p:spPr>
          <a:xfrm>
            <a:off x="8509000" y="6263640"/>
            <a:ext cx="419100" cy="548640"/>
          </a:xfrm>
          <a:prstGeom prst="rect">
            <a:avLst/>
          </a:prstGeom>
        </p:spPr>
        <p:txBody>
          <a:bodyPr anchor="ctr"/>
          <a:lstStyle>
            <a:lvl1pPr algn="r">
              <a:defRPr sz="1000">
                <a:solidFill>
                  <a:srgbClr val="898989"/>
                </a:solidFill>
              </a:defRPr>
            </a:lvl1pPr>
          </a:lstStyle>
          <a:p>
            <a:fld id="{E34D4D79-EF8A-4967-9F43-BDD58E595B78}" type="slidenum">
              <a:rPr lang="en-US" altLang="en-US" smtClean="0"/>
              <a:pPr/>
              <a:t>‹#›</a:t>
            </a:fld>
            <a:endParaRPr lang="en-US" altLang="en-US"/>
          </a:p>
        </p:txBody>
      </p:sp>
    </p:spTree>
    <p:extLst>
      <p:ext uri="{BB962C8B-B14F-4D97-AF65-F5344CB8AC3E}">
        <p14:creationId xmlns:p14="http://schemas.microsoft.com/office/powerpoint/2010/main" val="39770216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NC Attribution_Final_Slid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44662"/>
          </a:xfrm>
        </p:spPr>
        <p:txBody>
          <a:bodyPr/>
          <a:lstStyle>
            <a:lvl1pPr>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2260600"/>
            <a:ext cx="8229600" cy="3911600"/>
          </a:xfrm>
          <a:prstGeom prst="rect">
            <a:avLst/>
          </a:prstGeom>
        </p:spPr>
        <p:txBody>
          <a:bodyPr anchor="b" anchorCtr="0"/>
          <a:lstStyle>
            <a:lvl1pPr marL="0" indent="0">
              <a:buNone/>
              <a:defRPr sz="3200" i="1">
                <a:latin typeface="+mn-lt"/>
              </a:defRPr>
            </a:lvl1pPr>
            <a:lvl2pPr>
              <a:buSzPct val="85000"/>
              <a:defRPr i="1">
                <a:latin typeface="+mn-lt"/>
              </a:defRPr>
            </a:lvl2pPr>
            <a:lvl3pPr marL="1143000" indent="-228600">
              <a:buSzPct val="80000"/>
              <a:buFont typeface="Courier New" panose="02070309020205020404" pitchFamily="49" charset="0"/>
              <a:buChar char="o"/>
              <a:defRPr i="1">
                <a:latin typeface="+mn-lt"/>
              </a:defRPr>
            </a:lvl3pPr>
            <a:lvl4pPr marL="1600200" indent="-228600">
              <a:buSzPct val="120000"/>
              <a:buFont typeface="Wingdings" panose="05000000000000000000" pitchFamily="2" charset="2"/>
              <a:buChar char="§"/>
              <a:defRPr i="1">
                <a:latin typeface="+mn-lt"/>
              </a:defRPr>
            </a:lvl4pPr>
            <a:lvl5pPr marL="2057400" indent="-228600">
              <a:buSzPct val="70000"/>
              <a:buFont typeface="Wingdings" panose="05000000000000000000" pitchFamily="2" charset="2"/>
              <a:buChar char="q"/>
              <a:defRPr i="1">
                <a:latin typeface="+mn-lt"/>
              </a:defRPr>
            </a:lvl5pPr>
          </a:lstStyle>
          <a:p>
            <a:pPr lvl="0"/>
            <a:r>
              <a:rPr lang="en-US" smtClean="0"/>
              <a:t>Edit Master text styles</a:t>
            </a:r>
          </a:p>
        </p:txBody>
      </p:sp>
      <p:sp>
        <p:nvSpPr>
          <p:cNvPr id="5"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E34D4D79-EF8A-4967-9F43-BDD58E595B78}" type="slidenum">
              <a:rPr lang="en-US" altLang="en-US" smtClean="0"/>
              <a:pPr/>
              <a:t>‹#›</a:t>
            </a:fld>
            <a:endParaRPr lang="en-US" altLang="en-US"/>
          </a:p>
        </p:txBody>
      </p:sp>
    </p:spTree>
    <p:extLst>
      <p:ext uri="{BB962C8B-B14F-4D97-AF65-F5344CB8AC3E}">
        <p14:creationId xmlns:p14="http://schemas.microsoft.com/office/powerpoint/2010/main" val="124221697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7638"/>
            <a:ext cx="8229600" cy="1143000"/>
          </a:xfrm>
        </p:spPr>
        <p:txBody>
          <a:bodyPr/>
          <a:lstStyle>
            <a:lvl1pPr>
              <a:defRPr sz="2800" b="1" baseline="0">
                <a:solidFill>
                  <a:srgbClr val="FF0000"/>
                </a:solidFill>
              </a:defRPr>
            </a:lvl1pPr>
          </a:lstStyle>
          <a:p>
            <a:r>
              <a:rPr lang="en-US" dirty="0" smtClean="0"/>
              <a:t>DO NOT USE THIS LAYOUT</a:t>
            </a:r>
            <a:br>
              <a:rPr lang="en-US" dirty="0" smtClean="0"/>
            </a:br>
            <a:r>
              <a:rPr lang="en-US" dirty="0" smtClean="0"/>
              <a:t>except to follow its instructions in the Master View</a:t>
            </a:r>
            <a:endParaRPr lang="en-US" dirty="0"/>
          </a:p>
        </p:txBody>
      </p:sp>
      <p:sp>
        <p:nvSpPr>
          <p:cNvPr id="3" name="Slide Number Placeholder 2"/>
          <p:cNvSpPr>
            <a:spLocks noGrp="1"/>
          </p:cNvSpPr>
          <p:nvPr>
            <p:ph type="sldNum" sz="quarter" idx="10"/>
          </p:nvPr>
        </p:nvSpPr>
        <p:spPr/>
        <p:txBody>
          <a:bodyPr/>
          <a:lstStyle/>
          <a:p>
            <a:fld id="{E34D4D79-EF8A-4967-9F43-BDD58E595B78}" type="slidenum">
              <a:rPr lang="en-US" altLang="en-US" smtClean="0"/>
              <a:pPr/>
              <a:t>‹#›</a:t>
            </a:fld>
            <a:endParaRPr lang="en-US" altLang="en-US"/>
          </a:p>
        </p:txBody>
      </p:sp>
      <p:sp>
        <p:nvSpPr>
          <p:cNvPr id="4" name="TextBox 3"/>
          <p:cNvSpPr txBox="1"/>
          <p:nvPr/>
        </p:nvSpPr>
        <p:spPr>
          <a:xfrm>
            <a:off x="101599" y="1417638"/>
            <a:ext cx="8928101" cy="1015663"/>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Creating</a:t>
            </a:r>
            <a:r>
              <a:rPr lang="en-US" sz="2400" b="1" baseline="0" dirty="0" smtClean="0">
                <a:solidFill>
                  <a:srgbClr val="0070C0"/>
                </a:solidFill>
                <a:latin typeface="Arial" panose="020B0604020202020204" pitchFamily="34" charset="0"/>
                <a:cs typeface="Arial" panose="020B0604020202020204" pitchFamily="34" charset="0"/>
              </a:rPr>
              <a:t> a Custom Layout</a:t>
            </a:r>
          </a:p>
          <a:p>
            <a:r>
              <a:rPr lang="en-US" baseline="0" dirty="0" smtClean="0"/>
              <a:t>Follow the instructions on this slide layout if none of the existing layouts (in the current template) work well for the current slide you would like to create or edit.</a:t>
            </a:r>
            <a:endParaRPr lang="en-US" dirty="0"/>
          </a:p>
        </p:txBody>
      </p:sp>
      <p:sp>
        <p:nvSpPr>
          <p:cNvPr id="6" name="TextBox 5"/>
          <p:cNvSpPr txBox="1"/>
          <p:nvPr/>
        </p:nvSpPr>
        <p:spPr>
          <a:xfrm>
            <a:off x="101600" y="2567642"/>
            <a:ext cx="9144000" cy="3970318"/>
          </a:xfrm>
          <a:prstGeom prst="rect">
            <a:avLst/>
          </a:prstGeom>
          <a:noFill/>
        </p:spPr>
        <p:txBody>
          <a:bodyPr wrap="square" rtlCol="0">
            <a:spAutoFit/>
          </a:bodyPr>
          <a:lstStyle/>
          <a:p>
            <a:pPr lvl="0"/>
            <a:r>
              <a:rPr lang="en-US" dirty="0" smtClean="0"/>
              <a:t>To create a custom new layout, </a:t>
            </a:r>
            <a:r>
              <a:rPr lang="en-US" b="1" dirty="0" smtClean="0"/>
              <a:t>in the Slide Master view </a:t>
            </a:r>
            <a:r>
              <a:rPr lang="en-US" dirty="0" smtClean="0"/>
              <a:t>do the following:</a:t>
            </a:r>
          </a:p>
          <a:p>
            <a:pPr marL="214313" lvl="0" indent="-214313">
              <a:buFont typeface="Arial" panose="020B0604020202020204" pitchFamily="34" charset="0"/>
              <a:buChar char="•"/>
            </a:pPr>
            <a:r>
              <a:rPr lang="en-US" b="1" dirty="0" smtClean="0"/>
              <a:t>DUPLICATE</a:t>
            </a:r>
            <a:r>
              <a:rPr lang="en-US" dirty="0" smtClean="0"/>
              <a:t> an existing layout to create a new layout.</a:t>
            </a:r>
          </a:p>
          <a:p>
            <a:pPr marL="214313" lvl="0" indent="-214313">
              <a:buFont typeface="Arial" panose="020B0604020202020204" pitchFamily="34" charset="0"/>
              <a:buChar char="•"/>
            </a:pPr>
            <a:r>
              <a:rPr lang="en-US" b="1" dirty="0" smtClean="0"/>
              <a:t>RENAME</a:t>
            </a:r>
            <a:r>
              <a:rPr lang="en-US" dirty="0" smtClean="0"/>
              <a:t> the new layout.</a:t>
            </a:r>
          </a:p>
          <a:p>
            <a:pPr marL="214313" lvl="0" indent="-214313">
              <a:buFont typeface="Arial" panose="020B0604020202020204" pitchFamily="34" charset="0"/>
              <a:buChar char="•"/>
            </a:pPr>
            <a:r>
              <a:rPr lang="en-US" b="1" dirty="0" smtClean="0"/>
              <a:t>Insert or Remove as appropriate PLACEHOLDERS </a:t>
            </a:r>
            <a:r>
              <a:rPr lang="en-US" dirty="0" smtClean="0"/>
              <a:t>on your new layout, resizing &amp; formatting as appropriate. </a:t>
            </a:r>
            <a:r>
              <a:rPr lang="en-US" sz="1600" dirty="0" smtClean="0"/>
              <a:t>(Do</a:t>
            </a:r>
            <a:r>
              <a:rPr lang="en-US" sz="1600" baseline="0" dirty="0" smtClean="0"/>
              <a:t> not edit your content in the slide master. All content should be edited in the normal presentation design view.) </a:t>
            </a:r>
            <a:r>
              <a:rPr lang="en-US" b="1" baseline="0" dirty="0" smtClean="0"/>
              <a:t>NEVER REMOVE THE LAYOUT’S TITLE CONTAINER</a:t>
            </a:r>
            <a:r>
              <a:rPr lang="en-US" baseline="0" dirty="0" smtClean="0"/>
              <a:t>. </a:t>
            </a:r>
            <a:r>
              <a:rPr lang="en-US" sz="1600" baseline="0" dirty="0" smtClean="0"/>
              <a:t>(It can be resized or formatted, but never removed.)</a:t>
            </a:r>
            <a:endParaRPr lang="en-US" baseline="0" dirty="0" smtClean="0"/>
          </a:p>
          <a:p>
            <a:pPr marL="214313" lvl="0" indent="-214313">
              <a:buFont typeface="Arial" panose="020B0604020202020204" pitchFamily="34" charset="0"/>
              <a:buChar char="•"/>
            </a:pPr>
            <a:r>
              <a:rPr lang="en-US" dirty="0" smtClean="0"/>
              <a:t>Check the</a:t>
            </a:r>
            <a:r>
              <a:rPr lang="en-US" baseline="0" dirty="0" smtClean="0"/>
              <a:t> </a:t>
            </a:r>
            <a:r>
              <a:rPr lang="en-US" b="1" baseline="0" dirty="0" smtClean="0"/>
              <a:t>READING ORDER </a:t>
            </a:r>
            <a:r>
              <a:rPr lang="en-US" baseline="0" dirty="0" smtClean="0"/>
              <a:t>of your new layout. (</a:t>
            </a:r>
            <a:r>
              <a:rPr lang="en-US" sz="1350" u="sng" kern="1200" dirty="0" smtClean="0">
                <a:solidFill>
                  <a:schemeClr val="tx1"/>
                </a:solidFill>
                <a:effectLst/>
                <a:latin typeface="+mn-lt"/>
                <a:ea typeface="+mn-ea"/>
                <a:cs typeface="+mn-cs"/>
                <a:hlinkClick r:id="rId2"/>
              </a:rPr>
              <a:t>http://accessibility.psu.edu/microsoftoffice/powerpoint/</a:t>
            </a:r>
            <a:r>
              <a:rPr lang="en-US" sz="1350" kern="1200" dirty="0" smtClean="0">
                <a:solidFill>
                  <a:schemeClr val="tx1"/>
                </a:solidFill>
                <a:effectLst/>
                <a:latin typeface="+mn-lt"/>
                <a:ea typeface="+mn-ea"/>
                <a:cs typeface="+mn-cs"/>
              </a:rPr>
              <a:t>) </a:t>
            </a:r>
            <a:r>
              <a:rPr lang="en-US" baseline="0" dirty="0" smtClean="0"/>
              <a:t>Reorder as appropriate so the slide layout’s </a:t>
            </a:r>
            <a:r>
              <a:rPr lang="en-US" b="1" baseline="0" dirty="0" smtClean="0"/>
              <a:t>TITLE is read first</a:t>
            </a:r>
            <a:r>
              <a:rPr lang="en-US" baseline="0" dirty="0" smtClean="0"/>
              <a:t>.</a:t>
            </a:r>
          </a:p>
          <a:p>
            <a:pPr marL="214313" lvl="0" indent="-214313">
              <a:buFont typeface="Arial" panose="020B0604020202020204" pitchFamily="34" charset="0"/>
              <a:buChar char="•"/>
            </a:pPr>
            <a:r>
              <a:rPr lang="en-US" b="1" baseline="0" dirty="0" smtClean="0"/>
              <a:t>SAVE</a:t>
            </a:r>
            <a:r>
              <a:rPr lang="en-US" baseline="0" dirty="0" smtClean="0"/>
              <a:t> your presentation.</a:t>
            </a:r>
          </a:p>
          <a:p>
            <a:pPr marL="214313" lvl="0" indent="-214313">
              <a:buFont typeface="Arial" panose="020B0604020202020204" pitchFamily="34" charset="0"/>
              <a:buChar char="•"/>
            </a:pPr>
            <a:r>
              <a:rPr lang="en-US" b="1" baseline="0" dirty="0" smtClean="0"/>
              <a:t>Close the Master View </a:t>
            </a:r>
            <a:r>
              <a:rPr lang="en-US" b="0" baseline="0" dirty="0" smtClean="0"/>
              <a:t>and return to your normal editing (design) view.</a:t>
            </a:r>
          </a:p>
          <a:p>
            <a:pPr marL="214313" lvl="0" indent="-214313">
              <a:buFont typeface="Arial" panose="020B0604020202020204" pitchFamily="34" charset="0"/>
              <a:buChar char="•"/>
            </a:pPr>
            <a:r>
              <a:rPr lang="en-US" b="1" baseline="0" dirty="0" smtClean="0"/>
              <a:t>Insert a new slide using </a:t>
            </a:r>
            <a:r>
              <a:rPr lang="en-US" b="1" baseline="0" smtClean="0"/>
              <a:t>your custom-named </a:t>
            </a:r>
            <a:r>
              <a:rPr lang="en-US" b="1" baseline="0" dirty="0" smtClean="0"/>
              <a:t>new layout </a:t>
            </a:r>
            <a:r>
              <a:rPr lang="en-US" b="0" baseline="0" dirty="0" smtClean="0"/>
              <a:t>or apply the new layout to an existing slide.</a:t>
            </a:r>
            <a:endParaRPr lang="en-US" dirty="0"/>
          </a:p>
        </p:txBody>
      </p:sp>
    </p:spTree>
    <p:extLst>
      <p:ext uri="{BB962C8B-B14F-4D97-AF65-F5344CB8AC3E}">
        <p14:creationId xmlns:p14="http://schemas.microsoft.com/office/powerpoint/2010/main" val="2967405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6" name="Picture 2" descr="ONC logo: Curriculum Development Centers Program, Awardee of The Office of the National Coordinator (ONC) for Health Information Technology.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9250" y="0"/>
            <a:ext cx="3365500"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130552"/>
            <a:ext cx="9144000" cy="1481328"/>
          </a:xfrm>
          <a:prstGeom prst="rect">
            <a:avLst/>
          </a:prstGeom>
        </p:spPr>
        <p:txBody>
          <a:bodyPr anchor="t"/>
          <a:lstStyle>
            <a:lvl1pPr algn="ctr">
              <a:defRPr sz="3800" b="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371600" y="3733800"/>
            <a:ext cx="6400800" cy="762000"/>
          </a:xfrm>
          <a:prstGeom prst="rect">
            <a:avLst/>
          </a:prstGeom>
        </p:spPr>
        <p:txBody>
          <a:bodyPr/>
          <a:lstStyle>
            <a:lvl1pPr marL="0" indent="0" algn="ctr">
              <a:buNone/>
              <a:defRPr sz="3200" baseline="0">
                <a:latin typeface="Tahoma" pitchFamily="34" charset="0"/>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10"/>
          <p:cNvSpPr>
            <a:spLocks noGrp="1"/>
          </p:cNvSpPr>
          <p:nvPr>
            <p:ph type="body" sz="quarter" idx="11"/>
          </p:nvPr>
        </p:nvSpPr>
        <p:spPr>
          <a:xfrm>
            <a:off x="1371600" y="4648200"/>
            <a:ext cx="6400800" cy="609600"/>
          </a:xfrm>
          <a:prstGeom prst="rect">
            <a:avLst/>
          </a:prstGeom>
        </p:spPr>
        <p:txBody>
          <a:bodyPr/>
          <a:lstStyle>
            <a:lvl1pPr algn="ctr">
              <a:buFontTx/>
              <a:buNone/>
              <a:defRPr>
                <a:latin typeface="Tahoma" pitchFamily="34" charset="0"/>
                <a:cs typeface="Tahoma" pitchFamily="34" charset="0"/>
              </a:defRPr>
            </a:lvl1pPr>
          </a:lstStyle>
          <a:p>
            <a:pPr lvl="0"/>
            <a:r>
              <a:rPr lang="en-US" smtClean="0"/>
              <a:t>Click to edit Master text styles</a:t>
            </a:r>
          </a:p>
        </p:txBody>
      </p:sp>
      <p:sp>
        <p:nvSpPr>
          <p:cNvPr id="16" name="Text Placeholder 15"/>
          <p:cNvSpPr>
            <a:spLocks noGrp="1"/>
          </p:cNvSpPr>
          <p:nvPr>
            <p:ph type="body" sz="quarter" idx="12"/>
          </p:nvPr>
        </p:nvSpPr>
        <p:spPr>
          <a:xfrm>
            <a:off x="914400" y="5562600"/>
            <a:ext cx="7315200" cy="685800"/>
          </a:xfrm>
          <a:prstGeom prst="rect">
            <a:avLst/>
          </a:prstGeom>
        </p:spPr>
        <p:txBody>
          <a:bodyPr/>
          <a:lstStyle>
            <a:lvl1pPr>
              <a:buNone/>
              <a:defRPr lang="en-US" sz="1200" dirty="0" smtClean="0">
                <a:ea typeface="Calibri"/>
                <a:cs typeface="Times New Roman"/>
              </a:defRPr>
            </a:lvl1pPr>
          </a:lstStyle>
          <a:p>
            <a:pPr lvl="0"/>
            <a:r>
              <a:rPr lang="en-US" smtClean="0"/>
              <a:t>Click to edit Master text styles</a:t>
            </a:r>
          </a:p>
        </p:txBody>
      </p:sp>
      <p:sp>
        <p:nvSpPr>
          <p:cNvPr id="7" name="Slide Number Placeholder 2"/>
          <p:cNvSpPr>
            <a:spLocks noGrp="1"/>
          </p:cNvSpPr>
          <p:nvPr>
            <p:ph type="sldNum" sz="quarter" idx="13"/>
          </p:nvPr>
        </p:nvSpPr>
        <p:spPr>
          <a:xfrm>
            <a:off x="762000" y="6324600"/>
            <a:ext cx="8153400" cy="365125"/>
          </a:xfrm>
        </p:spPr>
        <p:txBody>
          <a:bodyPr rtlCol="0"/>
          <a:lstStyle>
            <a:lvl1pPr algn="ctr" fontAlgn="auto">
              <a:spcBef>
                <a:spcPts val="0"/>
              </a:spcBef>
              <a:spcAft>
                <a:spcPts val="0"/>
              </a:spcAft>
              <a:defRPr i="1">
                <a:solidFill>
                  <a:schemeClr val="tx1">
                    <a:tint val="75000"/>
                  </a:schemeClr>
                </a:solidFill>
                <a:latin typeface="+mn-lt"/>
                <a:ea typeface="Calibri" pitchFamily="34" charset="0"/>
                <a:cs typeface="Arial" charset="0"/>
              </a:defRPr>
            </a:lvl1pPr>
          </a:lstStyle>
          <a:p>
            <a:pPr>
              <a:defRPr/>
            </a:pPr>
            <a:r>
              <a:rPr lang="en-US"/>
              <a:t> This material (Comp_9_Unit 1a) was developed by Duke University, funded by the Department of Health and Human Services, Office of the National Coordinator for Health Information Technology under Award Number IU24OC000024.</a:t>
            </a:r>
          </a:p>
          <a:p>
            <a:pPr>
              <a:defRPr/>
            </a:pPr>
            <a:endParaRPr lang="en-US"/>
          </a:p>
        </p:txBody>
      </p:sp>
    </p:spTree>
    <p:extLst>
      <p:ext uri="{BB962C8B-B14F-4D97-AF65-F5344CB8AC3E}">
        <p14:creationId xmlns:p14="http://schemas.microsoft.com/office/powerpoint/2010/main" val="3721617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bjectiv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4"/>
          <p:cNvSpPr>
            <a:spLocks noGrp="1"/>
          </p:cNvSpPr>
          <p:nvPr>
            <p:ph type="body" sz="quarter" idx="11"/>
          </p:nvPr>
        </p:nvSpPr>
        <p:spPr>
          <a:xfrm>
            <a:off x="457200" y="1984248"/>
            <a:ext cx="8229600" cy="4215384"/>
          </a:xfrm>
          <a:prstGeom prst="rect">
            <a:avLst/>
          </a:prstGeom>
        </p:spPr>
        <p:txBody>
          <a:bodyPr/>
          <a:lstStyle>
            <a:lvl1pPr>
              <a:defRPr baseline="0"/>
            </a:lvl1pPr>
          </a:lstStyle>
          <a:p>
            <a:pPr lvl="0"/>
            <a:r>
              <a:rPr lang="en-US" smtClean="0"/>
              <a:t>Click to edit Master text styles</a:t>
            </a:r>
          </a:p>
          <a:p>
            <a:pPr lvl="1"/>
            <a:r>
              <a:rPr lang="en-US" smtClean="0"/>
              <a:t>Second level</a:t>
            </a:r>
          </a:p>
        </p:txBody>
      </p:sp>
      <p:sp>
        <p:nvSpPr>
          <p:cNvPr id="4" name="Slide Number Placeholder 2"/>
          <p:cNvSpPr>
            <a:spLocks noGrp="1"/>
          </p:cNvSpPr>
          <p:nvPr>
            <p:ph type="sldNum" sz="quarter" idx="12"/>
          </p:nvPr>
        </p:nvSpPr>
        <p:spPr>
          <a:xfrm>
            <a:off x="6858000" y="6356350"/>
            <a:ext cx="1828800" cy="365125"/>
          </a:xfrm>
        </p:spPr>
        <p:txBody>
          <a:bodyPr/>
          <a:lstStyle>
            <a:lvl1pPr>
              <a:defRPr/>
            </a:lvl1pPr>
          </a:lstStyle>
          <a:p>
            <a:fld id="{50B08A9F-70D3-486E-B3F2-406EE6D1347E}" type="slidenum">
              <a:rPr lang="en-US" altLang="en-US"/>
              <a:pPr/>
              <a:t>‹#›</a:t>
            </a:fld>
            <a:endParaRPr lang="en-US" altLang="en-US"/>
          </a:p>
        </p:txBody>
      </p:sp>
      <p:sp>
        <p:nvSpPr>
          <p:cNvPr id="5" name="Date Placeholder 4"/>
          <p:cNvSpPr>
            <a:spLocks noGrp="1"/>
          </p:cNvSpPr>
          <p:nvPr>
            <p:ph type="dt" sz="half" idx="13"/>
          </p:nvPr>
        </p:nvSpPr>
        <p:spPr>
          <a:xfrm>
            <a:off x="457200" y="6356350"/>
            <a:ext cx="2133600" cy="365125"/>
          </a:xfrm>
          <a:prstGeom prst="rect">
            <a:avLst/>
          </a:prstGeom>
        </p:spPr>
        <p:txBody>
          <a:bodyPr/>
          <a:lstStyle>
            <a:lvl1pPr>
              <a:defRPr sz="1000" i="0">
                <a:solidFill>
                  <a:schemeClr val="bg1">
                    <a:lumMod val="65000"/>
                  </a:schemeClr>
                </a:solidFill>
                <a:latin typeface="Arial" pitchFamily="34" charset="0"/>
                <a:cs typeface="Arial" pitchFamily="34" charset="0"/>
              </a:defRPr>
            </a:lvl1pPr>
          </a:lstStyle>
          <a:p>
            <a:pPr>
              <a:defRPr/>
            </a:pPr>
            <a:endParaRPr lang="en-US"/>
          </a:p>
        </p:txBody>
      </p:sp>
      <p:sp>
        <p:nvSpPr>
          <p:cNvPr id="6" name="Footer Placeholder 5"/>
          <p:cNvSpPr>
            <a:spLocks noGrp="1"/>
          </p:cNvSpPr>
          <p:nvPr>
            <p:ph type="ftr" sz="quarter" idx="14"/>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361807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984248"/>
            <a:ext cx="8229600" cy="42062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
          <p:cNvSpPr>
            <a:spLocks noGrp="1"/>
          </p:cNvSpPr>
          <p:nvPr>
            <p:ph type="sldNum" sz="quarter" idx="15"/>
          </p:nvPr>
        </p:nvSpPr>
        <p:spPr>
          <a:xfrm>
            <a:off x="6858000" y="6356350"/>
            <a:ext cx="1828800" cy="365125"/>
          </a:xfrm>
        </p:spPr>
        <p:txBody>
          <a:bodyPr/>
          <a:lstStyle>
            <a:lvl1pPr>
              <a:defRPr/>
            </a:lvl1pPr>
          </a:lstStyle>
          <a:p>
            <a:fld id="{FD7571E5-9AF3-4EC9-ADE6-2CD6347928A0}" type="slidenum">
              <a:rPr lang="en-US" altLang="en-US"/>
              <a:pPr/>
              <a:t>‹#›</a:t>
            </a:fld>
            <a:endParaRPr lang="en-US" altLang="en-US"/>
          </a:p>
        </p:txBody>
      </p:sp>
      <p:sp>
        <p:nvSpPr>
          <p:cNvPr id="5" name="Date Placeholder 4"/>
          <p:cNvSpPr>
            <a:spLocks noGrp="1"/>
          </p:cNvSpPr>
          <p:nvPr>
            <p:ph type="dt" sz="half" idx="16"/>
          </p:nvPr>
        </p:nvSpPr>
        <p:spPr>
          <a:xfrm>
            <a:off x="457200" y="6356350"/>
            <a:ext cx="2133600" cy="365125"/>
          </a:xfrm>
          <a:prstGeom prst="rect">
            <a:avLst/>
          </a:prstGeom>
        </p:spPr>
        <p:txBody>
          <a:bodyPr/>
          <a:lstStyle>
            <a:lvl1pPr>
              <a:defRPr sz="1000" i="1">
                <a:solidFill>
                  <a:schemeClr val="bg1">
                    <a:lumMod val="65000"/>
                  </a:schemeClr>
                </a:solidFill>
                <a:latin typeface="Arial" pitchFamily="34" charset="0"/>
                <a:cs typeface="Arial" pitchFamily="34" charset="0"/>
              </a:defRPr>
            </a:lvl1pPr>
          </a:lstStyle>
          <a:p>
            <a:pPr>
              <a:defRPr/>
            </a:pPr>
            <a:endParaRPr lang="en-US"/>
          </a:p>
        </p:txBody>
      </p:sp>
      <p:sp>
        <p:nvSpPr>
          <p:cNvPr id="6" name="Footer Placeholder 5"/>
          <p:cNvSpPr>
            <a:spLocks noGrp="1"/>
          </p:cNvSpPr>
          <p:nvPr>
            <p:ph type="ftr" sz="quarter" idx="17"/>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723637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able Placeholder 7"/>
          <p:cNvSpPr>
            <a:spLocks noGrp="1"/>
          </p:cNvSpPr>
          <p:nvPr>
            <p:ph type="tbl" sz="quarter" idx="14"/>
          </p:nvPr>
        </p:nvSpPr>
        <p:spPr>
          <a:xfrm>
            <a:off x="457200" y="1752600"/>
            <a:ext cx="8229600" cy="3657600"/>
          </a:xfrm>
          <a:prstGeom prst="rect">
            <a:avLst/>
          </a:prstGeom>
        </p:spPr>
        <p:txBody>
          <a:bodyPr/>
          <a:lstStyle/>
          <a:p>
            <a:pPr lvl="0"/>
            <a:r>
              <a:rPr lang="en-US" noProof="0" dirty="0" smtClean="0"/>
              <a:t>Click icon to add table</a:t>
            </a:r>
            <a:endParaRPr lang="en-US" noProof="0" dirty="0"/>
          </a:p>
        </p:txBody>
      </p:sp>
      <p:sp>
        <p:nvSpPr>
          <p:cNvPr id="9" name="Text Placeholder 9"/>
          <p:cNvSpPr>
            <a:spLocks noGrp="1"/>
          </p:cNvSpPr>
          <p:nvPr>
            <p:ph type="body" sz="quarter" idx="15"/>
          </p:nvPr>
        </p:nvSpPr>
        <p:spPr>
          <a:xfrm>
            <a:off x="457200" y="5486400"/>
            <a:ext cx="8229600" cy="685800"/>
          </a:xfrm>
          <a:prstGeom prst="rect">
            <a:avLst/>
          </a:prstGeom>
        </p:spPr>
        <p:txBody>
          <a:bodyPr/>
          <a:lstStyle>
            <a:lvl1pPr marL="0" indent="0">
              <a:buNone/>
              <a:defRPr sz="1000">
                <a:latin typeface="Arial" pitchFamily="34" charset="0"/>
                <a:cs typeface="Arial" pitchFamily="34" charset="0"/>
              </a:defRPr>
            </a:lvl1pPr>
          </a:lstStyle>
          <a:p>
            <a:pPr lvl="0"/>
            <a:r>
              <a:rPr lang="en-US" smtClean="0"/>
              <a:t>Click to edit Master text styles</a:t>
            </a:r>
          </a:p>
        </p:txBody>
      </p:sp>
      <p:sp>
        <p:nvSpPr>
          <p:cNvPr id="5" name="Slide Number Placeholder 2"/>
          <p:cNvSpPr>
            <a:spLocks noGrp="1"/>
          </p:cNvSpPr>
          <p:nvPr>
            <p:ph type="sldNum" sz="quarter" idx="16"/>
          </p:nvPr>
        </p:nvSpPr>
        <p:spPr>
          <a:xfrm>
            <a:off x="6858000" y="6356350"/>
            <a:ext cx="1828800" cy="365125"/>
          </a:xfrm>
        </p:spPr>
        <p:txBody>
          <a:bodyPr/>
          <a:lstStyle>
            <a:lvl1pPr>
              <a:defRPr/>
            </a:lvl1pPr>
          </a:lstStyle>
          <a:p>
            <a:fld id="{8A3E6C8A-113A-4DAD-A7CB-795527E3FDE9}" type="slidenum">
              <a:rPr lang="en-US" altLang="en-US"/>
              <a:pPr/>
              <a:t>‹#›</a:t>
            </a:fld>
            <a:endParaRPr lang="en-US" altLang="en-US"/>
          </a:p>
        </p:txBody>
      </p:sp>
      <p:sp>
        <p:nvSpPr>
          <p:cNvPr id="6" name="Date Placeholder 4"/>
          <p:cNvSpPr>
            <a:spLocks noGrp="1"/>
          </p:cNvSpPr>
          <p:nvPr>
            <p:ph type="dt" sz="half" idx="17"/>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endParaRPr lang="en-US"/>
          </a:p>
        </p:txBody>
      </p:sp>
      <p:sp>
        <p:nvSpPr>
          <p:cNvPr id="7" name="Footer Placeholder 5"/>
          <p:cNvSpPr>
            <a:spLocks noGrp="1"/>
          </p:cNvSpPr>
          <p:nvPr>
            <p:ph type="ftr" sz="quarter" idx="18"/>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942807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by Side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4"/>
          <p:cNvSpPr>
            <a:spLocks noGrp="1"/>
          </p:cNvSpPr>
          <p:nvPr>
            <p:ph type="body" sz="quarter" idx="11"/>
          </p:nvPr>
        </p:nvSpPr>
        <p:spPr>
          <a:xfrm>
            <a:off x="457200" y="1984248"/>
            <a:ext cx="3962400" cy="4264152"/>
          </a:xfrm>
          <a:prstGeom prst="rect">
            <a:avLst/>
          </a:prstGeom>
        </p:spPr>
        <p:txBody>
          <a:bodyPr/>
          <a:lstStyle>
            <a:lvl1pPr>
              <a:defRPr sz="2800" baseline="0"/>
            </a:lvl1pPr>
            <a:lvl2pPr>
              <a:defRPr sz="1800"/>
            </a:lvl2pPr>
          </a:lstStyle>
          <a:p>
            <a:pPr lvl="0"/>
            <a:r>
              <a:rPr lang="en-US" smtClean="0"/>
              <a:t>Click to edit Master text styles</a:t>
            </a:r>
          </a:p>
          <a:p>
            <a:pPr lvl="1"/>
            <a:r>
              <a:rPr lang="en-US" smtClean="0"/>
              <a:t>Second level</a:t>
            </a:r>
          </a:p>
        </p:txBody>
      </p:sp>
      <p:sp>
        <p:nvSpPr>
          <p:cNvPr id="7" name="Text Placeholder 4"/>
          <p:cNvSpPr>
            <a:spLocks noGrp="1"/>
          </p:cNvSpPr>
          <p:nvPr>
            <p:ph type="body" sz="quarter" idx="15"/>
          </p:nvPr>
        </p:nvSpPr>
        <p:spPr>
          <a:xfrm>
            <a:off x="4648200" y="1981200"/>
            <a:ext cx="3962400" cy="4264152"/>
          </a:xfrm>
          <a:prstGeom prst="rect">
            <a:avLst/>
          </a:prstGeom>
        </p:spPr>
        <p:txBody>
          <a:bodyPr/>
          <a:lstStyle>
            <a:lvl1pPr>
              <a:defRPr sz="2800" baseline="0"/>
            </a:lvl1pPr>
            <a:lvl2pPr>
              <a:defRPr sz="1800"/>
            </a:lvl2pPr>
          </a:lstStyle>
          <a:p>
            <a:pPr lvl="0"/>
            <a:r>
              <a:rPr lang="en-US" smtClean="0"/>
              <a:t>Click to edit Master text styles</a:t>
            </a:r>
          </a:p>
          <a:p>
            <a:pPr lvl="1"/>
            <a:r>
              <a:rPr lang="en-US" smtClean="0"/>
              <a:t>Second level</a:t>
            </a:r>
          </a:p>
        </p:txBody>
      </p:sp>
      <p:sp>
        <p:nvSpPr>
          <p:cNvPr id="5" name="Slide Number Placeholder 2"/>
          <p:cNvSpPr>
            <a:spLocks noGrp="1"/>
          </p:cNvSpPr>
          <p:nvPr>
            <p:ph type="sldNum" sz="quarter" idx="16"/>
          </p:nvPr>
        </p:nvSpPr>
        <p:spPr>
          <a:xfrm>
            <a:off x="6858000" y="6356350"/>
            <a:ext cx="1828800" cy="365125"/>
          </a:xfrm>
        </p:spPr>
        <p:txBody>
          <a:bodyPr/>
          <a:lstStyle>
            <a:lvl1pPr>
              <a:defRPr/>
            </a:lvl1pPr>
          </a:lstStyle>
          <a:p>
            <a:fld id="{A3FFC200-ABE0-46E8-A98D-EFF625D9F3E3}" type="slidenum">
              <a:rPr lang="en-US" altLang="en-US"/>
              <a:pPr/>
              <a:t>‹#›</a:t>
            </a:fld>
            <a:endParaRPr lang="en-US" altLang="en-US"/>
          </a:p>
        </p:txBody>
      </p:sp>
      <p:sp>
        <p:nvSpPr>
          <p:cNvPr id="6" name="Date Placeholder 4"/>
          <p:cNvSpPr>
            <a:spLocks noGrp="1"/>
          </p:cNvSpPr>
          <p:nvPr>
            <p:ph type="dt" sz="half" idx="17"/>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endParaRPr lang="en-US"/>
          </a:p>
        </p:txBody>
      </p:sp>
      <p:sp>
        <p:nvSpPr>
          <p:cNvPr id="9" name="Footer Placeholder 5"/>
          <p:cNvSpPr>
            <a:spLocks noGrp="1"/>
          </p:cNvSpPr>
          <p:nvPr>
            <p:ph type="ftr" sz="quarter" idx="18"/>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992195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by Side with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984248"/>
            <a:ext cx="4114800" cy="42062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7"/>
          <p:cNvSpPr>
            <a:spLocks noGrp="1"/>
          </p:cNvSpPr>
          <p:nvPr>
            <p:ph sz="quarter" idx="18"/>
          </p:nvPr>
        </p:nvSpPr>
        <p:spPr>
          <a:xfrm>
            <a:off x="4572000" y="1981200"/>
            <a:ext cx="4114800" cy="4206240"/>
          </a:xfrm>
          <a:prstGeom prst="rect">
            <a:avLst/>
          </a:prstGeom>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19"/>
          </p:nvPr>
        </p:nvSpPr>
        <p:spPr>
          <a:xfrm>
            <a:off x="6858000" y="6356350"/>
            <a:ext cx="1828800" cy="365125"/>
          </a:xfrm>
        </p:spPr>
        <p:txBody>
          <a:bodyPr/>
          <a:lstStyle>
            <a:lvl1pPr>
              <a:defRPr/>
            </a:lvl1pPr>
          </a:lstStyle>
          <a:p>
            <a:fld id="{22517608-DCB3-4E94-A9EE-05655E9F050F}" type="slidenum">
              <a:rPr lang="en-US" altLang="en-US"/>
              <a:pPr/>
              <a:t>‹#›</a:t>
            </a:fld>
            <a:endParaRPr lang="en-US" altLang="en-US"/>
          </a:p>
        </p:txBody>
      </p:sp>
      <p:sp>
        <p:nvSpPr>
          <p:cNvPr id="6" name="Date Placeholder 4"/>
          <p:cNvSpPr>
            <a:spLocks noGrp="1"/>
          </p:cNvSpPr>
          <p:nvPr>
            <p:ph type="dt" sz="half" idx="20"/>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endParaRPr lang="en-US"/>
          </a:p>
        </p:txBody>
      </p:sp>
      <p:sp>
        <p:nvSpPr>
          <p:cNvPr id="9" name="Footer Placeholder 5"/>
          <p:cNvSpPr>
            <a:spLocks noGrp="1"/>
          </p:cNvSpPr>
          <p:nvPr>
            <p:ph type="ftr" sz="quarter" idx="21"/>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865127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Chart Placeholder 4"/>
          <p:cNvSpPr>
            <a:spLocks noGrp="1"/>
          </p:cNvSpPr>
          <p:nvPr>
            <p:ph type="chart" sz="quarter" idx="14"/>
          </p:nvPr>
        </p:nvSpPr>
        <p:spPr>
          <a:xfrm>
            <a:off x="457200" y="1752600"/>
            <a:ext cx="8229600" cy="3733800"/>
          </a:xfrm>
          <a:prstGeom prst="rect">
            <a:avLst/>
          </a:prstGeom>
        </p:spPr>
        <p:txBody>
          <a:bodyPr/>
          <a:lstStyle>
            <a:lvl1pPr>
              <a:defRPr sz="2400"/>
            </a:lvl1pPr>
          </a:lstStyle>
          <a:p>
            <a:pPr lvl="0"/>
            <a:r>
              <a:rPr lang="en-US" noProof="0" dirty="0" smtClean="0"/>
              <a:t>Click icon to add chart</a:t>
            </a:r>
            <a:endParaRPr lang="en-US" noProof="0" dirty="0"/>
          </a:p>
        </p:txBody>
      </p:sp>
      <p:sp>
        <p:nvSpPr>
          <p:cNvPr id="8" name="Text Placeholder 9"/>
          <p:cNvSpPr>
            <a:spLocks noGrp="1"/>
          </p:cNvSpPr>
          <p:nvPr>
            <p:ph type="body" sz="quarter" idx="15"/>
          </p:nvPr>
        </p:nvSpPr>
        <p:spPr>
          <a:xfrm>
            <a:off x="457200" y="5562600"/>
            <a:ext cx="8229600" cy="685800"/>
          </a:xfrm>
          <a:prstGeom prst="rect">
            <a:avLst/>
          </a:prstGeom>
        </p:spPr>
        <p:txBody>
          <a:bodyPr/>
          <a:lstStyle>
            <a:lvl1pPr marL="0" indent="0">
              <a:buNone/>
              <a:defRPr sz="1000">
                <a:latin typeface="Arial" pitchFamily="34" charset="0"/>
                <a:cs typeface="Arial" pitchFamily="34" charset="0"/>
              </a:defRPr>
            </a:lvl1pPr>
          </a:lstStyle>
          <a:p>
            <a:pPr lvl="0"/>
            <a:r>
              <a:rPr lang="en-US" smtClean="0"/>
              <a:t>Click to edit Master text styles</a:t>
            </a:r>
          </a:p>
        </p:txBody>
      </p:sp>
      <p:sp>
        <p:nvSpPr>
          <p:cNvPr id="6" name="Slide Number Placeholder 2"/>
          <p:cNvSpPr>
            <a:spLocks noGrp="1"/>
          </p:cNvSpPr>
          <p:nvPr>
            <p:ph type="sldNum" sz="quarter" idx="16"/>
          </p:nvPr>
        </p:nvSpPr>
        <p:spPr>
          <a:xfrm>
            <a:off x="6858000" y="6356350"/>
            <a:ext cx="1828800" cy="365125"/>
          </a:xfrm>
        </p:spPr>
        <p:txBody>
          <a:bodyPr/>
          <a:lstStyle>
            <a:lvl1pPr>
              <a:defRPr/>
            </a:lvl1pPr>
          </a:lstStyle>
          <a:p>
            <a:fld id="{6D088357-2C5D-4634-AC48-42BAF832227A}" type="slidenum">
              <a:rPr lang="en-US" altLang="en-US"/>
              <a:pPr/>
              <a:t>‹#›</a:t>
            </a:fld>
            <a:endParaRPr lang="en-US" altLang="en-US"/>
          </a:p>
        </p:txBody>
      </p:sp>
      <p:sp>
        <p:nvSpPr>
          <p:cNvPr id="7" name="Date Placeholder 4"/>
          <p:cNvSpPr>
            <a:spLocks noGrp="1"/>
          </p:cNvSpPr>
          <p:nvPr>
            <p:ph type="dt" sz="half" idx="17"/>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endParaRPr lang="en-US"/>
          </a:p>
        </p:txBody>
      </p:sp>
      <p:sp>
        <p:nvSpPr>
          <p:cNvPr id="9" name="Footer Placeholder 5"/>
          <p:cNvSpPr>
            <a:spLocks noGrp="1"/>
          </p:cNvSpPr>
          <p:nvPr>
            <p:ph type="ftr" sz="quarter" idx="18"/>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233008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Picture Placeholder 7"/>
          <p:cNvSpPr>
            <a:spLocks noGrp="1"/>
          </p:cNvSpPr>
          <p:nvPr>
            <p:ph type="pic" sz="quarter" idx="14"/>
          </p:nvPr>
        </p:nvSpPr>
        <p:spPr>
          <a:xfrm>
            <a:off x="457200" y="1600200"/>
            <a:ext cx="8229600" cy="3886200"/>
          </a:xfrm>
          <a:prstGeom prst="rect">
            <a:avLst/>
          </a:prstGeom>
        </p:spPr>
        <p:txBody>
          <a:bodyPr/>
          <a:lstStyle/>
          <a:p>
            <a:pPr lvl="0"/>
            <a:r>
              <a:rPr lang="en-US" noProof="0" dirty="0" smtClean="0"/>
              <a:t>Click icon to add picture</a:t>
            </a:r>
            <a:endParaRPr lang="en-US" noProof="0" dirty="0"/>
          </a:p>
        </p:txBody>
      </p:sp>
      <p:sp>
        <p:nvSpPr>
          <p:cNvPr id="9" name="Text Placeholder 9"/>
          <p:cNvSpPr>
            <a:spLocks noGrp="1"/>
          </p:cNvSpPr>
          <p:nvPr>
            <p:ph type="body" sz="quarter" idx="15"/>
          </p:nvPr>
        </p:nvSpPr>
        <p:spPr>
          <a:xfrm>
            <a:off x="457200" y="5562600"/>
            <a:ext cx="8229600" cy="685800"/>
          </a:xfrm>
          <a:prstGeom prst="rect">
            <a:avLst/>
          </a:prstGeom>
        </p:spPr>
        <p:txBody>
          <a:bodyPr/>
          <a:lstStyle>
            <a:lvl1pPr marL="0" indent="0">
              <a:buNone/>
              <a:defRPr sz="1000">
                <a:latin typeface="Arial" pitchFamily="34" charset="0"/>
                <a:cs typeface="Arial" pitchFamily="34" charset="0"/>
              </a:defRPr>
            </a:lvl1pPr>
          </a:lstStyle>
          <a:p>
            <a:pPr lvl="0"/>
            <a:r>
              <a:rPr lang="en-US" smtClean="0"/>
              <a:t>Click to edit Master text styles</a:t>
            </a:r>
          </a:p>
        </p:txBody>
      </p:sp>
      <p:sp>
        <p:nvSpPr>
          <p:cNvPr id="5" name="Slide Number Placeholder 2"/>
          <p:cNvSpPr>
            <a:spLocks noGrp="1"/>
          </p:cNvSpPr>
          <p:nvPr>
            <p:ph type="sldNum" sz="quarter" idx="16"/>
          </p:nvPr>
        </p:nvSpPr>
        <p:spPr>
          <a:xfrm>
            <a:off x="6858000" y="6356350"/>
            <a:ext cx="1828800" cy="365125"/>
          </a:xfrm>
        </p:spPr>
        <p:txBody>
          <a:bodyPr/>
          <a:lstStyle>
            <a:lvl1pPr>
              <a:defRPr/>
            </a:lvl1pPr>
          </a:lstStyle>
          <a:p>
            <a:fld id="{C3AB3931-AAF4-47FE-8E69-446CBCA60E39}" type="slidenum">
              <a:rPr lang="en-US" altLang="en-US"/>
              <a:pPr/>
              <a:t>‹#›</a:t>
            </a:fld>
            <a:endParaRPr lang="en-US" altLang="en-US"/>
          </a:p>
        </p:txBody>
      </p:sp>
      <p:sp>
        <p:nvSpPr>
          <p:cNvPr id="6" name="Date Placeholder 4"/>
          <p:cNvSpPr>
            <a:spLocks noGrp="1"/>
          </p:cNvSpPr>
          <p:nvPr>
            <p:ph type="dt" sz="half" idx="17"/>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endParaRPr lang="en-US"/>
          </a:p>
        </p:txBody>
      </p:sp>
      <p:sp>
        <p:nvSpPr>
          <p:cNvPr id="7" name="Footer Placeholder 5"/>
          <p:cNvSpPr>
            <a:spLocks noGrp="1"/>
          </p:cNvSpPr>
          <p:nvPr>
            <p:ph type="ftr" sz="quarter" idx="18"/>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98172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NC Lectur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E34D4D79-EF8A-4967-9F43-BDD58E595B78}" type="slidenum">
              <a:rPr lang="en-US" altLang="en-US" smtClean="0"/>
              <a:pPr/>
              <a:t>‹#›</a:t>
            </a:fld>
            <a:endParaRPr lang="en-US" altLang="en-US"/>
          </a:p>
        </p:txBody>
      </p:sp>
    </p:spTree>
    <p:extLst>
      <p:ext uri="{BB962C8B-B14F-4D97-AF65-F5344CB8AC3E}">
        <p14:creationId xmlns:p14="http://schemas.microsoft.com/office/powerpoint/2010/main" val="144556154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457200" y="1984248"/>
            <a:ext cx="8229600" cy="4035552"/>
          </a:xfrm>
          <a:prstGeom prst="rect">
            <a:avLst/>
          </a:prstGeom>
        </p:spPr>
        <p:txBody>
          <a:bodyPr/>
          <a:lstStyle>
            <a:lvl1pPr>
              <a:defRPr baseline="0"/>
            </a:lvl1pPr>
          </a:lstStyle>
          <a:p>
            <a:pPr lvl="0"/>
            <a:r>
              <a:rPr lang="en-US" smtClean="0"/>
              <a:t>Click to edit Master text styles</a:t>
            </a:r>
          </a:p>
          <a:p>
            <a:pPr lvl="1"/>
            <a:r>
              <a:rPr lang="en-US" smtClean="0"/>
              <a:t>Second level</a:t>
            </a:r>
          </a:p>
        </p:txBody>
      </p:sp>
      <p:sp>
        <p:nvSpPr>
          <p:cNvPr id="4" name="Slide Number Placeholder 2"/>
          <p:cNvSpPr>
            <a:spLocks noGrp="1"/>
          </p:cNvSpPr>
          <p:nvPr>
            <p:ph type="sldNum" sz="quarter" idx="12"/>
          </p:nvPr>
        </p:nvSpPr>
        <p:spPr>
          <a:xfrm>
            <a:off x="6858000" y="6356350"/>
            <a:ext cx="1828800" cy="365125"/>
          </a:xfrm>
        </p:spPr>
        <p:txBody>
          <a:bodyPr/>
          <a:lstStyle>
            <a:lvl1pPr>
              <a:defRPr/>
            </a:lvl1pPr>
          </a:lstStyle>
          <a:p>
            <a:fld id="{DC1EC1D0-7717-4DFB-8E0A-AEAA7A79910E}" type="slidenum">
              <a:rPr lang="en-US" altLang="en-US"/>
              <a:pPr/>
              <a:t>‹#›</a:t>
            </a:fld>
            <a:endParaRPr lang="en-US" altLang="en-US"/>
          </a:p>
        </p:txBody>
      </p:sp>
      <p:sp>
        <p:nvSpPr>
          <p:cNvPr id="6" name="Date Placeholder 4"/>
          <p:cNvSpPr>
            <a:spLocks noGrp="1"/>
          </p:cNvSpPr>
          <p:nvPr>
            <p:ph type="dt" sz="half" idx="13"/>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endParaRPr lang="en-US"/>
          </a:p>
        </p:txBody>
      </p:sp>
      <p:sp>
        <p:nvSpPr>
          <p:cNvPr id="7" name="Footer Placeholder 5"/>
          <p:cNvSpPr>
            <a:spLocks noGrp="1"/>
          </p:cNvSpPr>
          <p:nvPr>
            <p:ph type="ftr" sz="quarter" idx="14"/>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021787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12"/>
          <p:cNvSpPr>
            <a:spLocks noGrp="1"/>
          </p:cNvSpPr>
          <p:nvPr>
            <p:ph type="body" sz="quarter" idx="16"/>
          </p:nvPr>
        </p:nvSpPr>
        <p:spPr>
          <a:xfrm>
            <a:off x="457200" y="1600200"/>
            <a:ext cx="8229600" cy="1371600"/>
          </a:xfrm>
          <a:prstGeom prst="rect">
            <a:avLst/>
          </a:prstGeom>
        </p:spPr>
        <p:txBody>
          <a:bodyPr/>
          <a:lstStyle>
            <a:lvl1pPr>
              <a:buNone/>
              <a:defRPr sz="1200" b="1">
                <a:latin typeface="Arial" pitchFamily="34" charset="0"/>
                <a:cs typeface="Arial" pitchFamily="34" charset="0"/>
              </a:defRPr>
            </a:lvl1pPr>
            <a:lvl2pPr marL="274320">
              <a:buFont typeface="Arial" pitchFamily="34" charset="0"/>
              <a:buChar char="•"/>
              <a:defRPr sz="1200">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9" name="Text Placeholder 12"/>
          <p:cNvSpPr>
            <a:spLocks noGrp="1"/>
          </p:cNvSpPr>
          <p:nvPr>
            <p:ph type="body" sz="quarter" idx="20"/>
          </p:nvPr>
        </p:nvSpPr>
        <p:spPr>
          <a:xfrm>
            <a:off x="457200" y="3048000"/>
            <a:ext cx="8229600" cy="1371600"/>
          </a:xfrm>
          <a:prstGeom prst="rect">
            <a:avLst/>
          </a:prstGeom>
        </p:spPr>
        <p:txBody>
          <a:bodyPr/>
          <a:lstStyle>
            <a:lvl1pPr>
              <a:buNone/>
              <a:defRPr sz="1200" b="1" baseline="0">
                <a:latin typeface="Arial" pitchFamily="34" charset="0"/>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200" smtClean="0"/>
            </a:lvl2pPr>
          </a:lstStyle>
          <a:p>
            <a:pPr lvl="0"/>
            <a:r>
              <a:rPr lang="en-US" smtClean="0"/>
              <a:t>Click to edit Master text styles</a:t>
            </a:r>
          </a:p>
          <a:p>
            <a:pPr lvl="1"/>
            <a:r>
              <a:rPr lang="en-US" smtClean="0"/>
              <a:t>Second level</a:t>
            </a:r>
          </a:p>
        </p:txBody>
      </p:sp>
      <p:sp>
        <p:nvSpPr>
          <p:cNvPr id="10" name="Text Placeholder 12"/>
          <p:cNvSpPr>
            <a:spLocks noGrp="1"/>
          </p:cNvSpPr>
          <p:nvPr>
            <p:ph type="body" sz="quarter" idx="21"/>
          </p:nvPr>
        </p:nvSpPr>
        <p:spPr>
          <a:xfrm>
            <a:off x="457200" y="4572000"/>
            <a:ext cx="8229600" cy="1371600"/>
          </a:xfrm>
          <a:prstGeom prst="rect">
            <a:avLst/>
          </a:prstGeom>
        </p:spPr>
        <p:txBody>
          <a:bodyPr/>
          <a:lstStyle>
            <a:lvl1pPr>
              <a:buNone/>
              <a:defRPr sz="1200" b="1">
                <a:latin typeface="Arial" pitchFamily="34" charset="0"/>
                <a:cs typeface="Arial" pitchFamily="34" charset="0"/>
              </a:defRPr>
            </a:lvl1pPr>
            <a:lvl2pPr marL="274320">
              <a:buFont typeface="Arial" pitchFamily="34" charset="0"/>
              <a:buNone/>
              <a:defRPr lang="en-US" sz="1200" smtClean="0"/>
            </a:lvl2pPr>
          </a:lstStyle>
          <a:p>
            <a:pPr lvl="0"/>
            <a:r>
              <a:rPr lang="en-US" smtClean="0"/>
              <a:t>Click to edit Master text styles</a:t>
            </a:r>
          </a:p>
          <a:p>
            <a:pPr lvl="1"/>
            <a:r>
              <a:rPr lang="en-US" smtClean="0"/>
              <a:t>Second level</a:t>
            </a:r>
          </a:p>
        </p:txBody>
      </p:sp>
      <p:sp>
        <p:nvSpPr>
          <p:cNvPr id="6" name="Slide Number Placeholder 2"/>
          <p:cNvSpPr>
            <a:spLocks noGrp="1"/>
          </p:cNvSpPr>
          <p:nvPr>
            <p:ph type="sldNum" sz="quarter" idx="22"/>
          </p:nvPr>
        </p:nvSpPr>
        <p:spPr>
          <a:xfrm>
            <a:off x="6858000" y="6356350"/>
            <a:ext cx="1828800" cy="365125"/>
          </a:xfrm>
        </p:spPr>
        <p:txBody>
          <a:bodyPr/>
          <a:lstStyle>
            <a:lvl1pPr>
              <a:defRPr/>
            </a:lvl1pPr>
          </a:lstStyle>
          <a:p>
            <a:fld id="{F08E6FC6-A913-4A07-AD24-1E1747704393}" type="slidenum">
              <a:rPr lang="en-US" altLang="en-US"/>
              <a:pPr/>
              <a:t>‹#›</a:t>
            </a:fld>
            <a:endParaRPr lang="en-US" altLang="en-US"/>
          </a:p>
        </p:txBody>
      </p:sp>
      <p:sp>
        <p:nvSpPr>
          <p:cNvPr id="7" name="Date Placeholder 4"/>
          <p:cNvSpPr>
            <a:spLocks noGrp="1"/>
          </p:cNvSpPr>
          <p:nvPr>
            <p:ph type="dt" sz="half" idx="23"/>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endParaRPr lang="en-US"/>
          </a:p>
        </p:txBody>
      </p:sp>
      <p:sp>
        <p:nvSpPr>
          <p:cNvPr id="11" name="Footer Placeholder 5"/>
          <p:cNvSpPr>
            <a:spLocks noGrp="1"/>
          </p:cNvSpPr>
          <p:nvPr>
            <p:ph type="ftr" sz="quarter" idx="24"/>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29456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NC Side by Side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4648200" y="1600200"/>
            <a:ext cx="40416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E34D4D79-EF8A-4967-9F43-BDD58E595B78}" type="slidenum">
              <a:rPr lang="en-US" altLang="en-US" smtClean="0"/>
              <a:pPr/>
              <a:t>‹#›</a:t>
            </a:fld>
            <a:endParaRPr lang="en-US" altLang="en-US"/>
          </a:p>
        </p:txBody>
      </p:sp>
    </p:spTree>
    <p:extLst>
      <p:ext uri="{BB962C8B-B14F-4D97-AF65-F5344CB8AC3E}">
        <p14:creationId xmlns:p14="http://schemas.microsoft.com/office/powerpoint/2010/main" val="17360604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NC Side by side_four with citation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4053840" cy="1752600"/>
          </a:xfrm>
          <a:prstGeom prst="rect">
            <a:avLst/>
          </a:prstGeom>
        </p:spPr>
        <p:txBody>
          <a:bodyPr/>
          <a:lstStyle>
            <a:lvl1pPr>
              <a:defRPr sz="2000">
                <a:latin typeface="+mn-lt"/>
              </a:defRPr>
            </a:lvl1pPr>
            <a:lvl2pPr>
              <a:defRPr sz="1600">
                <a:latin typeface="+mn-lt"/>
              </a:defRPr>
            </a:lvl2pPr>
          </a:lstStyle>
          <a:p>
            <a:pPr lvl="0"/>
            <a:r>
              <a:rPr lang="en-US" smtClean="0"/>
              <a:t>Edit Master text styles</a:t>
            </a:r>
          </a:p>
          <a:p>
            <a:pPr lvl="1"/>
            <a:r>
              <a:rPr lang="en-US" smtClean="0"/>
              <a:t>Second level</a:t>
            </a:r>
          </a:p>
        </p:txBody>
      </p:sp>
      <p:sp>
        <p:nvSpPr>
          <p:cNvPr id="28" name="Text Placeholder 16"/>
          <p:cNvSpPr>
            <a:spLocks noGrp="1"/>
          </p:cNvSpPr>
          <p:nvPr>
            <p:ph type="body" sz="quarter" idx="42" hasCustomPrompt="1"/>
          </p:nvPr>
        </p:nvSpPr>
        <p:spPr>
          <a:xfrm>
            <a:off x="45720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2000">
                <a:latin typeface="+mn-lt"/>
              </a:defRPr>
            </a:lvl1pPr>
            <a:lvl2pPr>
              <a:defRPr sz="1600">
                <a:latin typeface="+mn-lt"/>
              </a:defRPr>
            </a:lvl2pPr>
          </a:lstStyle>
          <a:p>
            <a:pPr lvl="0"/>
            <a:r>
              <a:rPr lang="en-US" smtClean="0"/>
              <a:t>Edit Master text styles</a:t>
            </a:r>
          </a:p>
          <a:p>
            <a:pPr lvl="1"/>
            <a:r>
              <a:rPr lang="en-US" smtClean="0"/>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2000">
                <a:latin typeface="+mn-lt"/>
              </a:defRPr>
            </a:lvl1pPr>
            <a:lvl2pPr>
              <a:defRPr sz="1600">
                <a:latin typeface="+mn-lt"/>
              </a:defRPr>
            </a:lvl2pPr>
          </a:lstStyle>
          <a:p>
            <a:pPr lvl="0"/>
            <a:r>
              <a:rPr lang="en-US" smtClean="0"/>
              <a:t>Edit Master text styles</a:t>
            </a:r>
          </a:p>
          <a:p>
            <a:pPr lvl="1"/>
            <a:r>
              <a:rPr lang="en-US" smtClean="0"/>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2000">
                <a:latin typeface="+mn-lt"/>
              </a:defRPr>
            </a:lvl1pPr>
            <a:lvl2pPr>
              <a:defRPr sz="1600">
                <a:latin typeface="+mn-lt"/>
              </a:defRPr>
            </a:lvl2pPr>
          </a:lstStyle>
          <a:p>
            <a:pPr lvl="0"/>
            <a:r>
              <a:rPr lang="en-US" smtClean="0"/>
              <a:t>Edit Master text styles</a:t>
            </a:r>
          </a:p>
          <a:p>
            <a:pPr lvl="1"/>
            <a:r>
              <a:rPr lang="en-US" smtClean="0"/>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E34D4D79-EF8A-4967-9F43-BDD58E595B78}" type="slidenum">
              <a:rPr lang="en-US" altLang="en-US" smtClean="0"/>
              <a:pPr/>
              <a:t>‹#›</a:t>
            </a:fld>
            <a:endParaRPr lang="en-US" altLang="en-US"/>
          </a:p>
        </p:txBody>
      </p:sp>
    </p:spTree>
    <p:extLst>
      <p:ext uri="{BB962C8B-B14F-4D97-AF65-F5344CB8AC3E}">
        <p14:creationId xmlns:p14="http://schemas.microsoft.com/office/powerpoint/2010/main" val="9599895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C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able Placeholder 7"/>
          <p:cNvSpPr>
            <a:spLocks noGrp="1"/>
          </p:cNvSpPr>
          <p:nvPr>
            <p:ph type="tbl"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smtClean="0"/>
              <a:t>Click icon to add table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E34D4D79-EF8A-4967-9F43-BDD58E595B78}" type="slidenum">
              <a:rPr lang="en-US" altLang="en-US" smtClean="0"/>
              <a:pPr/>
              <a:t>‹#›</a:t>
            </a:fld>
            <a:endParaRPr lang="en-US" altLang="en-US"/>
          </a:p>
        </p:txBody>
      </p:sp>
    </p:spTree>
    <p:extLst>
      <p:ext uri="{BB962C8B-B14F-4D97-AF65-F5344CB8AC3E}">
        <p14:creationId xmlns:p14="http://schemas.microsoft.com/office/powerpoint/2010/main" val="33363622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C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Chart Placeholder 4"/>
          <p:cNvSpPr>
            <a:spLocks noGrp="1"/>
          </p:cNvSpPr>
          <p:nvPr>
            <p:ph type="chart" sz="quarter" idx="14"/>
          </p:nvPr>
        </p:nvSpPr>
        <p:spPr>
          <a:xfrm>
            <a:off x="457200" y="1600200"/>
            <a:ext cx="8229600" cy="4572000"/>
          </a:xfrm>
          <a:prstGeom prst="rect">
            <a:avLst/>
          </a:prstGeom>
        </p:spPr>
        <p:txBody>
          <a:bodyPr rtlCol="0">
            <a:normAutofit/>
          </a:bodyPr>
          <a:lstStyle>
            <a:lvl1pPr>
              <a:defRPr sz="3200"/>
            </a:lvl1pPr>
          </a:lstStyle>
          <a:p>
            <a:pPr lvl="0"/>
            <a:r>
              <a:rPr lang="en-US" noProof="0" smtClean="0"/>
              <a:t>Click icon to add chart</a:t>
            </a:r>
            <a:endParaRPr lang="en-US" noProof="0" dirty="0"/>
          </a:p>
        </p:txBody>
      </p:sp>
      <p:sp>
        <p:nvSpPr>
          <p:cNvPr id="9"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chart attribution.</a:t>
            </a:r>
            <a:endParaRPr lang="en-US" dirty="0"/>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E34D4D79-EF8A-4967-9F43-BDD58E595B78}" type="slidenum">
              <a:rPr lang="en-US" altLang="en-US" smtClean="0"/>
              <a:pPr/>
              <a:t>‹#›</a:t>
            </a:fld>
            <a:endParaRPr lang="en-US" altLang="en-US"/>
          </a:p>
        </p:txBody>
      </p:sp>
    </p:spTree>
    <p:extLst>
      <p:ext uri="{BB962C8B-B14F-4D97-AF65-F5344CB8AC3E}">
        <p14:creationId xmlns:p14="http://schemas.microsoft.com/office/powerpoint/2010/main" val="11060819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NC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Picture Placeholder 7"/>
          <p:cNvSpPr>
            <a:spLocks noGrp="1"/>
          </p:cNvSpPr>
          <p:nvPr>
            <p:ph type="pic"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smtClean="0"/>
              <a:t>Click icon to add picture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image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E34D4D79-EF8A-4967-9F43-BDD58E595B78}" type="slidenum">
              <a:rPr lang="en-US" altLang="en-US" smtClean="0"/>
              <a:pPr/>
              <a:t>‹#›</a:t>
            </a:fld>
            <a:endParaRPr lang="en-US" altLang="en-US"/>
          </a:p>
        </p:txBody>
      </p:sp>
    </p:spTree>
    <p:extLst>
      <p:ext uri="{BB962C8B-B14F-4D97-AF65-F5344CB8AC3E}">
        <p14:creationId xmlns:p14="http://schemas.microsoft.com/office/powerpoint/2010/main" val="37999295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NC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457200" y="1600200"/>
            <a:ext cx="8229600" cy="4572000"/>
          </a:xfrm>
          <a:prstGeom prst="rect">
            <a:avLst/>
          </a:prstGeom>
        </p:spPr>
        <p:txBody>
          <a:bodyPr/>
          <a:lstStyle>
            <a:lvl1pPr>
              <a:defRPr sz="3200" baseline="0">
                <a:latin typeface="+mn-lt"/>
              </a:defRPr>
            </a:lvl1pPr>
            <a:lvl2pPr>
              <a:defRPr sz="2800">
                <a:latin typeface="+mn-lt"/>
              </a:defRPr>
            </a:lvl2pPr>
          </a:lstStyle>
          <a:p>
            <a:pPr lvl="0"/>
            <a:r>
              <a:rPr lang="en-US" smtClean="0"/>
              <a:t>Edit Master text styles</a:t>
            </a:r>
          </a:p>
          <a:p>
            <a:pPr lvl="1"/>
            <a:r>
              <a:rPr lang="en-US" smtClean="0"/>
              <a:t>Second level</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E34D4D79-EF8A-4967-9F43-BDD58E595B78}" type="slidenum">
              <a:rPr lang="en-US" altLang="en-US" smtClean="0"/>
              <a:pPr/>
              <a:t>‹#›</a:t>
            </a:fld>
            <a:endParaRPr lang="en-US" altLang="en-US"/>
          </a:p>
        </p:txBody>
      </p:sp>
    </p:spTree>
    <p:extLst>
      <p:ext uri="{BB962C8B-B14F-4D97-AF65-F5344CB8AC3E}">
        <p14:creationId xmlns:p14="http://schemas.microsoft.com/office/powerpoint/2010/main" val="1020571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C 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1"/>
          <p:cNvSpPr>
            <a:spLocks noGrp="1"/>
          </p:cNvSpPr>
          <p:nvPr>
            <p:ph type="body" sz="quarter" idx="16"/>
          </p:nvPr>
        </p:nvSpPr>
        <p:spPr>
          <a:xfrm>
            <a:off x="457200" y="1600200"/>
            <a:ext cx="8229600" cy="1371600"/>
          </a:xfrm>
          <a:prstGeom prst="rect">
            <a:avLst/>
          </a:prstGeom>
        </p:spPr>
        <p:txBody>
          <a:bodyPr/>
          <a:lstStyle>
            <a:lvl1pPr>
              <a:buNone/>
              <a:defRPr sz="1600" b="1">
                <a:latin typeface="+mn-lt"/>
                <a:cs typeface="Arial" pitchFamily="34" charset="0"/>
              </a:defRPr>
            </a:lvl1pPr>
            <a:lvl2pPr marL="274320" indent="-283464">
              <a:buFont typeface="Arial" pitchFamily="34" charset="0"/>
              <a:buNone/>
              <a:defRPr sz="1400" baseline="0">
                <a:latin typeface="+mn-lt"/>
                <a:cs typeface="Arial" pitchFamily="34" charset="0"/>
              </a:defRPr>
            </a:lvl2pPr>
          </a:lstStyle>
          <a:p>
            <a:pPr lvl="0"/>
            <a:r>
              <a:rPr lang="en-US" smtClean="0"/>
              <a:t>Edit Master text styles</a:t>
            </a:r>
          </a:p>
          <a:p>
            <a:pPr lvl="1"/>
            <a:r>
              <a:rPr lang="en-US" smtClean="0"/>
              <a:t>Second level</a:t>
            </a:r>
          </a:p>
        </p:txBody>
      </p:sp>
      <p:sp>
        <p:nvSpPr>
          <p:cNvPr id="9" name="Text Placeholder 2"/>
          <p:cNvSpPr>
            <a:spLocks noGrp="1"/>
          </p:cNvSpPr>
          <p:nvPr>
            <p:ph type="body" sz="quarter" idx="20"/>
          </p:nvPr>
        </p:nvSpPr>
        <p:spPr>
          <a:xfrm>
            <a:off x="457200" y="3200400"/>
            <a:ext cx="8229600" cy="1371600"/>
          </a:xfrm>
          <a:prstGeom prst="rect">
            <a:avLst/>
          </a:prstGeom>
        </p:spPr>
        <p:txBody>
          <a:bodyPr/>
          <a:lstStyle>
            <a:lvl1pPr>
              <a:buNone/>
              <a:defRPr sz="1600" b="1" baseline="0">
                <a:latin typeface="+mn-lt"/>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400" smtClean="0">
                <a:latin typeface="+mn-lt"/>
              </a:defRPr>
            </a:lvl2pPr>
          </a:lstStyle>
          <a:p>
            <a:pPr lvl="0"/>
            <a:r>
              <a:rPr lang="en-US" smtClean="0"/>
              <a:t>Edit Master text styles</a:t>
            </a:r>
          </a:p>
          <a:p>
            <a:pPr lvl="1"/>
            <a:r>
              <a:rPr lang="en-US" smtClean="0"/>
              <a:t>Second level</a:t>
            </a:r>
          </a:p>
        </p:txBody>
      </p:sp>
      <p:sp>
        <p:nvSpPr>
          <p:cNvPr id="10" name="Text Placeholder 3"/>
          <p:cNvSpPr>
            <a:spLocks noGrp="1"/>
          </p:cNvSpPr>
          <p:nvPr>
            <p:ph type="body" sz="quarter" idx="21"/>
          </p:nvPr>
        </p:nvSpPr>
        <p:spPr>
          <a:xfrm>
            <a:off x="457200" y="4800600"/>
            <a:ext cx="8229600" cy="1371600"/>
          </a:xfrm>
          <a:prstGeom prst="rect">
            <a:avLst/>
          </a:prstGeom>
        </p:spPr>
        <p:txBody>
          <a:bodyPr/>
          <a:lstStyle>
            <a:lvl1pPr>
              <a:buNone/>
              <a:defRPr sz="1600" b="1">
                <a:latin typeface="+mn-lt"/>
                <a:cs typeface="Arial" pitchFamily="34" charset="0"/>
              </a:defRPr>
            </a:lvl1pPr>
            <a:lvl2pPr marL="274320">
              <a:buFont typeface="Arial" pitchFamily="34" charset="0"/>
              <a:buNone/>
              <a:defRPr lang="en-US" sz="1400" smtClean="0">
                <a:latin typeface="+mn-lt"/>
              </a:defRPr>
            </a:lvl2pPr>
          </a:lstStyle>
          <a:p>
            <a:pPr lvl="0"/>
            <a:r>
              <a:rPr lang="en-US" smtClean="0"/>
              <a:t>Edit Master text styles</a:t>
            </a:r>
          </a:p>
          <a:p>
            <a:pPr lvl="1"/>
            <a:r>
              <a:rPr lang="en-US" smtClean="0"/>
              <a:t>Second level</a:t>
            </a:r>
          </a:p>
        </p:txBody>
      </p:sp>
      <p:sp>
        <p:nvSpPr>
          <p:cNvPr id="11"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E34D4D79-EF8A-4967-9F43-BDD58E595B78}" type="slidenum">
              <a:rPr lang="en-US" altLang="en-US" smtClean="0"/>
              <a:pPr/>
              <a:t>‹#›</a:t>
            </a:fld>
            <a:endParaRPr lang="en-US" altLang="en-US"/>
          </a:p>
        </p:txBody>
      </p:sp>
    </p:spTree>
    <p:extLst>
      <p:ext uri="{BB962C8B-B14F-4D97-AF65-F5344CB8AC3E}">
        <p14:creationId xmlns:p14="http://schemas.microsoft.com/office/powerpoint/2010/main" val="3636564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2054"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E34D4D79-EF8A-4967-9F43-BDD58E595B78}" type="slidenum">
              <a:rPr lang="en-US" altLang="en-US" smtClean="0"/>
              <a:pPr/>
              <a:t>‹#›</a:t>
            </a:fld>
            <a:endParaRPr lang="en-US" altLang="en-US"/>
          </a:p>
        </p:txBody>
      </p:sp>
    </p:spTree>
    <p:extLst>
      <p:ext uri="{BB962C8B-B14F-4D97-AF65-F5344CB8AC3E}">
        <p14:creationId xmlns:p14="http://schemas.microsoft.com/office/powerpoint/2010/main" val="1934998451"/>
      </p:ext>
    </p:extLst>
  </p:cSld>
  <p:clrMap bg1="lt1" tx1="dk1" bg2="lt2" tx2="dk2" accent1="accent1" accent2="accent2" accent3="accent3" accent4="accent4" accent5="accent5" accent6="accent6" hlink="hlink" folHlink="folHlink"/>
  <p:sldLayoutIdLst>
    <p:sldLayoutId id="2147484938" r:id="rId1"/>
    <p:sldLayoutId id="2147484939" r:id="rId2"/>
    <p:sldLayoutId id="2147484940" r:id="rId3"/>
    <p:sldLayoutId id="2147484941" r:id="rId4"/>
    <p:sldLayoutId id="2147484942" r:id="rId5"/>
    <p:sldLayoutId id="2147484943" r:id="rId6"/>
    <p:sldLayoutId id="2147484944" r:id="rId7"/>
    <p:sldLayoutId id="2147484945" r:id="rId8"/>
    <p:sldLayoutId id="2147484946" r:id="rId9"/>
    <p:sldLayoutId id="2147484947" r:id="rId10"/>
    <p:sldLayoutId id="2147484948" r:id="rId11"/>
    <p:sldLayoutId id="2147484949" r:id="rId12"/>
    <p:sldLayoutId id="2147484950" r:id="rId13"/>
    <p:sldLayoutId id="2147484951" r:id="rId14"/>
    <p:sldLayoutId id="2147484952" r:id="rId15"/>
    <p:sldLayoutId id="2147484913" r:id="rId16"/>
    <p:sldLayoutId id="2147484915" r:id="rId17"/>
    <p:sldLayoutId id="2147484917" r:id="rId18"/>
    <p:sldLayoutId id="2147484918" r:id="rId19"/>
    <p:sldLayoutId id="2147484919" r:id="rId20"/>
    <p:sldLayoutId id="2147484920" r:id="rId21"/>
  </p:sldLayoutIdLst>
  <p:timing>
    <p:tnLst>
      <p:par>
        <p:cTn id="1" dur="indefinite" restart="never" nodeType="tmRoot"/>
      </p:par>
    </p:tnLst>
  </p:timing>
  <p:hf hdr="0" ftr="0" dt="0"/>
  <p:txStyles>
    <p:titleStyle>
      <a:lvl1pPr algn="ctr" rtl="0" eaLnBrk="1" fontAlgn="base" hangingPunct="1">
        <a:spcBef>
          <a:spcPct val="0"/>
        </a:spcBef>
        <a:spcAft>
          <a:spcPct val="0"/>
        </a:spcAft>
        <a:defRPr sz="3600" kern="1200">
          <a:solidFill>
            <a:schemeClr val="tx1"/>
          </a:solidFill>
          <a:latin typeface="Verdana" pitchFamily="34" charset="0"/>
          <a:ea typeface="+mj-ea"/>
          <a:cs typeface="+mj-cs"/>
        </a:defRPr>
      </a:lvl1pPr>
      <a:lvl2pPr algn="ctr" rtl="0" eaLnBrk="1" fontAlgn="base" hangingPunct="1">
        <a:spcBef>
          <a:spcPct val="0"/>
        </a:spcBef>
        <a:spcAft>
          <a:spcPct val="0"/>
        </a:spcAft>
        <a:defRPr sz="3600">
          <a:solidFill>
            <a:schemeClr val="tx1"/>
          </a:solidFill>
          <a:latin typeface="Verdana" panose="020B0604030504040204" pitchFamily="34" charset="0"/>
        </a:defRPr>
      </a:lvl2pPr>
      <a:lvl3pPr algn="ctr" rtl="0" eaLnBrk="1" fontAlgn="base" hangingPunct="1">
        <a:spcBef>
          <a:spcPct val="0"/>
        </a:spcBef>
        <a:spcAft>
          <a:spcPct val="0"/>
        </a:spcAft>
        <a:defRPr sz="3600">
          <a:solidFill>
            <a:schemeClr val="tx1"/>
          </a:solidFill>
          <a:latin typeface="Verdana" panose="020B0604030504040204" pitchFamily="34" charset="0"/>
        </a:defRPr>
      </a:lvl3pPr>
      <a:lvl4pPr algn="ctr" rtl="0" eaLnBrk="1" fontAlgn="base" hangingPunct="1">
        <a:spcBef>
          <a:spcPct val="0"/>
        </a:spcBef>
        <a:spcAft>
          <a:spcPct val="0"/>
        </a:spcAft>
        <a:defRPr sz="3600">
          <a:solidFill>
            <a:schemeClr val="tx1"/>
          </a:solidFill>
          <a:latin typeface="Verdana" panose="020B0604030504040204" pitchFamily="34" charset="0"/>
        </a:defRPr>
      </a:lvl4pPr>
      <a:lvl5pPr algn="ctr" rtl="0" eaLnBrk="1" fontAlgn="base" hangingPunct="1">
        <a:spcBef>
          <a:spcPct val="0"/>
        </a:spcBef>
        <a:spcAft>
          <a:spcPct val="0"/>
        </a:spcAft>
        <a:defRPr sz="3600">
          <a:solidFill>
            <a:schemeClr val="tx1"/>
          </a:solidFill>
          <a:latin typeface="Verdana" panose="020B0604030504040204"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etworkdictionary.com/protocols/mime.ph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tools.ietf.org/html/rfc1014"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www.networkdictionary.com/protocols/mime.php"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hyperlink" Target="http://www.interfaceware.com/llp.html" TargetMode="External"/><Relationship Id="rId4" Type="http://schemas.openxmlformats.org/officeDocument/2006/relationships/hyperlink" Target="http://tools.ietf.org/html/rfc1014"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mtClean="0"/>
              <a:t>Networking and Health Information Exchange</a:t>
            </a:r>
          </a:p>
        </p:txBody>
      </p:sp>
      <p:sp>
        <p:nvSpPr>
          <p:cNvPr id="12291" name="Text Placeholder 2"/>
          <p:cNvSpPr>
            <a:spLocks noGrp="1"/>
          </p:cNvSpPr>
          <p:nvPr>
            <p:ph type="body"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t>ISO Open Systems Interconnection (OSI)</a:t>
            </a:r>
          </a:p>
          <a:p>
            <a:pPr eaLnBrk="1" hangingPunct="1"/>
            <a:r>
              <a:rPr lang="en-US" altLang="en-US" dirty="0" smtClean="0"/>
              <a:t>Lecture a</a:t>
            </a:r>
          </a:p>
        </p:txBody>
      </p:sp>
      <p:sp>
        <p:nvSpPr>
          <p:cNvPr id="6" name="Text Placeholder 5"/>
          <p:cNvSpPr>
            <a:spLocks noGrp="1"/>
          </p:cNvSpPr>
          <p:nvPr>
            <p:ph type="body" sz="quarter" idx="12"/>
          </p:nvPr>
        </p:nvSpPr>
        <p:spPr/>
        <p:txBody>
          <a:bodyPr/>
          <a:lstStyle/>
          <a:p>
            <a:r>
              <a:rPr lang="en-US" dirty="0"/>
              <a:t>This material (</a:t>
            </a:r>
            <a:r>
              <a:rPr lang="en-US" altLang="en-US" dirty="0">
                <a:ea typeface="Calibri" panose="020F0502020204030204" pitchFamily="34" charset="0"/>
                <a:cs typeface="Arial" panose="020B0604020202020204" pitchFamily="34" charset="0"/>
              </a:rPr>
              <a:t>Comp </a:t>
            </a:r>
            <a:r>
              <a:rPr lang="en-US" altLang="en-US" dirty="0" smtClean="0">
                <a:ea typeface="Calibri" panose="020F0502020204030204" pitchFamily="34" charset="0"/>
                <a:cs typeface="Arial" panose="020B0604020202020204" pitchFamily="34" charset="0"/>
              </a:rPr>
              <a:t>9 Unit </a:t>
            </a:r>
            <a:r>
              <a:rPr lang="en-US" altLang="en-US" dirty="0">
                <a:ea typeface="Calibri" panose="020F0502020204030204" pitchFamily="34" charset="0"/>
                <a:cs typeface="Arial" panose="020B0604020202020204" pitchFamily="34" charset="0"/>
              </a:rPr>
              <a:t>1</a:t>
            </a:r>
            <a:r>
              <a:rPr lang="en-US" dirty="0"/>
              <a:t>) was developed by Duke University, funded by the Department of Health and Human Services, Office of the National Coordinator for Health Information Technology under Award Number </a:t>
            </a:r>
            <a:r>
              <a:rPr lang="en-US" altLang="en-US" dirty="0">
                <a:ea typeface="Calibri" panose="020F0502020204030204" pitchFamily="34" charset="0"/>
                <a:cs typeface="Arial" panose="020B0604020202020204" pitchFamily="34" charset="0"/>
              </a:rPr>
              <a:t>IU24OC000024</a:t>
            </a:r>
            <a:r>
              <a:rPr lang="en-US" dirty="0"/>
              <a:t>. This material was updated by Normandale Community College, funded under Award Number 90WT0003.</a:t>
            </a:r>
          </a:p>
          <a:p>
            <a:endParaRPr lang="en-US" dirty="0"/>
          </a:p>
          <a:p>
            <a:r>
              <a:rPr lang="en-US" dirty="0"/>
              <a:t>This work is licensed under the Creative Commons Attribution-</a:t>
            </a:r>
            <a:r>
              <a:rPr lang="en-US" dirty="0" err="1"/>
              <a:t>NonCommercial</a:t>
            </a:r>
            <a:r>
              <a:rPr lang="en-US" dirty="0"/>
              <a:t>-</a:t>
            </a:r>
            <a:r>
              <a:rPr lang="en-US" dirty="0" err="1"/>
              <a:t>ShareAlike</a:t>
            </a:r>
            <a:r>
              <a:rPr lang="en-US" dirty="0"/>
              <a:t> 4.0 International License. To view a copy of this license, visit </a:t>
            </a:r>
            <a:r>
              <a:rPr lang="en-US" u="sng" dirty="0">
                <a:hlinkClick r:id="rId3" tooltip="Creative Commons Attribution-NonCommercial-ShareAlike 4.0 International License. "/>
              </a:rPr>
              <a:t>http://creativecommons.org/licenses/by-nc-sa/4.0/</a:t>
            </a:r>
            <a:endParaRPr lang="en-US" dirty="0"/>
          </a:p>
        </p:txBody>
      </p:sp>
      <p:sp>
        <p:nvSpPr>
          <p:cNvPr id="2" name="Slide Number Placeholder 1"/>
          <p:cNvSpPr>
            <a:spLocks noGrp="1"/>
          </p:cNvSpPr>
          <p:nvPr>
            <p:ph type="sldNum" sz="quarter" idx="4"/>
          </p:nvPr>
        </p:nvSpPr>
        <p:spPr>
          <a:xfrm>
            <a:off x="8305800" y="6263640"/>
            <a:ext cx="622300" cy="548640"/>
          </a:xfrm>
        </p:spPr>
        <p:txBody>
          <a:bodyPr/>
          <a:lstStyle/>
          <a:p>
            <a:pPr>
              <a:defRPr/>
            </a:pPr>
            <a:r>
              <a:rPr lang="en-US" dirty="0" smtClean="0"/>
              <a:t>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descr="As data travels through the layers it is referred to with different names.  This is known as the protocol data units (PDUs).  As data travels through the Application, Presentation and Session Layers it is called data.  At the Transport Layer it is called segments, at the Network Layer packets.  As it passes through the Data Link Layer it is called frames and finally when it reaches the Physical Layer it is called bits. &#10;&#10;&#10;"/>
          <p:cNvSpPr>
            <a:spLocks noGrp="1"/>
          </p:cNvSpPr>
          <p:nvPr>
            <p:ph type="title"/>
          </p:nvPr>
        </p:nvSpPr>
        <p:spPr/>
        <p:txBody>
          <a:bodyPr/>
          <a:lstStyle/>
          <a:p>
            <a:pPr eaLnBrk="1" hangingPunct="1"/>
            <a:r>
              <a:rPr lang="en-US" altLang="en-US" sz="3800" dirty="0" smtClean="0"/>
              <a:t>Protocol Data Units (PDUs)</a:t>
            </a:r>
          </a:p>
        </p:txBody>
      </p:sp>
      <p:pic>
        <p:nvPicPr>
          <p:cNvPr id="22536" name="Picture 9" descr="As data travels through the layers it is referred to with different names.  This is known as the protocol data units (PDUs).  As data travels through the Application, Presentation and Session Layers it is called data.  At the Transport Layer it is called segments, at the Network Layer packets.  As it passes through the Data Link Layer it is called frames and finally when it reaches the Physical Layer it is called bits. &#10;&#10;&#10;" title="Table: Protocol Data Un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987" y="1869440"/>
            <a:ext cx="6804025" cy="354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2535" name="Text Box 8"/>
          <p:cNvSpPr txBox="1">
            <a:spLocks noChangeArrowheads="1"/>
          </p:cNvSpPr>
          <p:nvPr/>
        </p:nvSpPr>
        <p:spPr bwMode="auto">
          <a:xfrm>
            <a:off x="2884487" y="5603240"/>
            <a:ext cx="1849438" cy="660400"/>
          </a:xfrm>
          <a:prstGeom prst="rect">
            <a:avLst/>
          </a:prstGeom>
          <a:noFill/>
          <a:ln>
            <a:noFill/>
          </a:ln>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200" dirty="0" smtClean="0">
                <a:solidFill>
                  <a:srgbClr val="000000"/>
                </a:solidFill>
                <a:latin typeface="+mn-lt"/>
              </a:rPr>
              <a:t>Image courtesy of </a:t>
            </a:r>
          </a:p>
          <a:p>
            <a:pPr algn="ctr" eaLnBrk="1" hangingPunct="1">
              <a:defRPr/>
            </a:pPr>
            <a:r>
              <a:rPr lang="en-US" sz="1200" dirty="0" smtClean="0">
                <a:solidFill>
                  <a:srgbClr val="000000"/>
                </a:solidFill>
                <a:latin typeface="+mn-lt"/>
              </a:rPr>
              <a:t>Michele Parrish</a:t>
            </a:r>
            <a:endParaRPr lang="en-US" dirty="0" smtClean="0">
              <a:latin typeface="+mn-lt"/>
            </a:endParaRP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0A062C-F1B4-45CA-8C75-9B0CC5EB9215}" type="slidenum">
              <a:rPr lang="en-US" altLang="en-US">
                <a:solidFill>
                  <a:srgbClr val="898989"/>
                </a:solidFill>
              </a:rPr>
              <a:pPr eaLnBrk="1" hangingPunct="1"/>
              <a:t>10</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z="3800" smtClean="0"/>
              <a:t>Protocols/Technologies Covered</a:t>
            </a:r>
          </a:p>
        </p:txBody>
      </p:sp>
      <p:pic>
        <p:nvPicPr>
          <p:cNvPr id="23560" name="Picture 9" descr="Transmission Control Protocol/Internet Protocol (TCP/IP) is actually a protocol suite.  This means that it consists of multiple protocols.  The 2 core protocols are TCP and IP but there are many other protocols like HTTP,  DHCP and ICMP.  TCP/IP is the protocol that is used by the majority of networks today.  It is important to understand what these protocols do. The protocols and technologies we will cover in this lecture are shown on the diagram at the layer in which they function. &#10;&#10;" title="Table: Protocols/Technologies Covere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987" y="1655351"/>
            <a:ext cx="6804025" cy="366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3559" name="Text Box 8"/>
          <p:cNvSpPr txBox="1">
            <a:spLocks noChangeArrowheads="1"/>
          </p:cNvSpPr>
          <p:nvPr/>
        </p:nvSpPr>
        <p:spPr bwMode="auto">
          <a:xfrm>
            <a:off x="2533650" y="5419314"/>
            <a:ext cx="2019300" cy="660400"/>
          </a:xfrm>
          <a:prstGeom prst="rect">
            <a:avLst/>
          </a:prstGeom>
          <a:noFill/>
          <a:ln>
            <a:noFill/>
          </a:ln>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200" dirty="0" smtClean="0">
                <a:solidFill>
                  <a:srgbClr val="000000"/>
                </a:solidFill>
                <a:latin typeface="+mn-lt"/>
              </a:rPr>
              <a:t>Image courtesy of </a:t>
            </a:r>
          </a:p>
          <a:p>
            <a:pPr algn="ctr" eaLnBrk="1" hangingPunct="1">
              <a:defRPr/>
            </a:pPr>
            <a:r>
              <a:rPr lang="en-US" sz="1200" dirty="0" smtClean="0">
                <a:solidFill>
                  <a:srgbClr val="000000"/>
                </a:solidFill>
                <a:latin typeface="+mn-lt"/>
              </a:rPr>
              <a:t>Michele Parrish</a:t>
            </a:r>
            <a:endParaRPr lang="en-US" dirty="0" smtClean="0">
              <a:latin typeface="+mn-lt"/>
            </a:endParaRP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2315FE-28A5-418C-A8C2-26BFE12253BC}" type="slidenum">
              <a:rPr lang="en-US" altLang="en-US">
                <a:solidFill>
                  <a:srgbClr val="898989"/>
                </a:solidFill>
              </a:rPr>
              <a:pPr eaLnBrk="1" hangingPunct="1"/>
              <a:t>11</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z="3800" smtClean="0"/>
              <a:t>Application Layer Protocols</a:t>
            </a:r>
          </a:p>
        </p:txBody>
      </p:sp>
      <p:sp>
        <p:nvSpPr>
          <p:cNvPr id="24582" name="Conten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900" b="1" smtClean="0">
                <a:cs typeface="Arial" panose="020B0604020202020204" pitchFamily="34" charset="0"/>
              </a:rPr>
              <a:t>Hypertext Transfer Protocol (HTTP)  </a:t>
            </a:r>
            <a:r>
              <a:rPr lang="en-US" altLang="en-US" sz="2900" smtClean="0">
                <a:cs typeface="Arial" panose="020B0604020202020204" pitchFamily="34" charset="0"/>
              </a:rPr>
              <a:t>is used by Web browsers and servers to communicate.</a:t>
            </a:r>
          </a:p>
          <a:p>
            <a:pPr eaLnBrk="1" hangingPunct="1"/>
            <a:r>
              <a:rPr lang="en-US" altLang="en-US" sz="2900" b="1" smtClean="0">
                <a:cs typeface="Arial" panose="020B0604020202020204" pitchFamily="34" charset="0"/>
              </a:rPr>
              <a:t>Domain Name Service (DNS)  </a:t>
            </a:r>
            <a:r>
              <a:rPr lang="en-US" altLang="en-US" sz="2900" smtClean="0">
                <a:cs typeface="Arial" panose="020B0604020202020204" pitchFamily="34" charset="0"/>
              </a:rPr>
              <a:t>is used for converting host names and domain names into IP addresses. </a:t>
            </a:r>
          </a:p>
          <a:p>
            <a:pPr eaLnBrk="1" hangingPunct="1"/>
            <a:r>
              <a:rPr lang="en-US" altLang="en-US" sz="2900" b="1" smtClean="0">
                <a:cs typeface="Arial" panose="020B0604020202020204" pitchFamily="34" charset="0"/>
              </a:rPr>
              <a:t>Simple Mail Transport Protocol (SMTP) </a:t>
            </a:r>
            <a:r>
              <a:rPr lang="en-US" altLang="en-US" sz="2900" smtClean="0">
                <a:cs typeface="Arial" panose="020B0604020202020204" pitchFamily="34" charset="0"/>
              </a:rPr>
              <a:t>is used for email.  </a:t>
            </a:r>
          </a:p>
          <a:p>
            <a:pPr lvl="1" eaLnBrk="1" hangingPunct="1"/>
            <a:r>
              <a:rPr lang="en-US" altLang="en-US" sz="2900" smtClean="0">
                <a:cs typeface="Arial" panose="020B0604020202020204" pitchFamily="34" charset="0"/>
              </a:rPr>
              <a:t>POP3</a:t>
            </a:r>
          </a:p>
          <a:p>
            <a:pPr lvl="1" eaLnBrk="1" hangingPunct="1"/>
            <a:r>
              <a:rPr lang="en-US" altLang="en-US" sz="2900" smtClean="0">
                <a:cs typeface="Arial" panose="020B0604020202020204" pitchFamily="34" charset="0"/>
              </a:rPr>
              <a:t>IMAP4</a:t>
            </a:r>
          </a:p>
          <a:p>
            <a:pPr eaLnBrk="1" hangingPunct="1"/>
            <a:endParaRPr lang="en-US" altLang="en-US" smtClean="0">
              <a:cs typeface="Arial" panose="020B0604020202020204" pitchFamily="34" charset="0"/>
            </a:endParaRP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E67488-2CAE-4D52-9387-686FAB8221D9}" type="slidenum">
              <a:rPr lang="en-US" altLang="en-US">
                <a:solidFill>
                  <a:srgbClr val="898989"/>
                </a:solidFill>
              </a:rPr>
              <a:pPr eaLnBrk="1" hangingPunct="1"/>
              <a:t>12</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z="3800" smtClean="0"/>
              <a:t>Application Layer Protocols Continued</a:t>
            </a:r>
          </a:p>
        </p:txBody>
      </p:sp>
      <p:sp>
        <p:nvSpPr>
          <p:cNvPr id="25606" name="Conten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b="1" smtClean="0">
                <a:cs typeface="Arial" panose="020B0604020202020204" pitchFamily="34" charset="0"/>
              </a:rPr>
              <a:t>Dynamic Host Configuration Protocol (DHCP) </a:t>
            </a:r>
            <a:r>
              <a:rPr lang="en-US" altLang="en-US" sz="3000" smtClean="0">
                <a:cs typeface="Arial" panose="020B0604020202020204" pitchFamily="34" charset="0"/>
              </a:rPr>
              <a:t>is used to automatically configure network hosts with TCP/IP settings.  </a:t>
            </a:r>
            <a:endParaRPr lang="en-US" altLang="en-US" sz="3000" b="1" smtClean="0">
              <a:cs typeface="Arial" panose="020B0604020202020204" pitchFamily="34" charset="0"/>
            </a:endParaRPr>
          </a:p>
          <a:p>
            <a:pPr eaLnBrk="1" hangingPunct="1"/>
            <a:r>
              <a:rPr lang="en-US" altLang="en-US" sz="3000" b="1" smtClean="0">
                <a:cs typeface="Arial" panose="020B0604020202020204" pitchFamily="34" charset="0"/>
              </a:rPr>
              <a:t>File Transfer Protocol (FTP) </a:t>
            </a:r>
            <a:r>
              <a:rPr lang="en-US" altLang="en-US" sz="3000" smtClean="0">
                <a:cs typeface="Arial" panose="020B0604020202020204" pitchFamily="34" charset="0"/>
              </a:rPr>
              <a:t>is used to copy files from one host to another.</a:t>
            </a:r>
          </a:p>
          <a:p>
            <a:pPr eaLnBrk="1" hangingPunct="1"/>
            <a:r>
              <a:rPr lang="en-US" altLang="en-US" sz="3000" b="1" smtClean="0">
                <a:cs typeface="Arial" panose="020B0604020202020204" pitchFamily="34" charset="0"/>
              </a:rPr>
              <a:t>Telnet </a:t>
            </a:r>
            <a:r>
              <a:rPr lang="en-US" altLang="en-US" sz="3000" smtClean="0">
                <a:cs typeface="Arial" panose="020B0604020202020204" pitchFamily="34" charset="0"/>
              </a:rPr>
              <a:t>allows a user to connect to a remote system and whatever action they perform on their local host happens on the remote system.</a:t>
            </a:r>
          </a:p>
          <a:p>
            <a:pPr eaLnBrk="1" hangingPunct="1"/>
            <a:endParaRPr lang="en-US" altLang="en-US" smtClean="0">
              <a:cs typeface="Arial" panose="020B0604020202020204" pitchFamily="34" charset="0"/>
            </a:endParaRP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118351-47D0-4259-8AF7-D1514943DD4B}" type="slidenum">
              <a:rPr lang="en-US" altLang="en-US">
                <a:solidFill>
                  <a:srgbClr val="898989"/>
                </a:solidFill>
              </a:rPr>
              <a:pPr eaLnBrk="1" hangingPunct="1"/>
              <a:t>13</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z="3800" dirty="0" smtClean="0"/>
              <a:t>Presentation Layer Protocols</a:t>
            </a:r>
          </a:p>
        </p:txBody>
      </p:sp>
      <p:sp>
        <p:nvSpPr>
          <p:cNvPr id="25606" name="Content Placeholder 2"/>
          <p:cNvSpPr>
            <a:spLocks noGrp="1"/>
          </p:cNvSpPr>
          <p:nvPr>
            <p:ph sz="quarter" idx="14"/>
          </p:nvPr>
        </p:nvSpPr>
        <p:spPr bwMode="auto">
          <a:ln>
            <a:miter lim="800000"/>
            <a:headEnd/>
            <a:tailEnd/>
          </a:ln>
        </p:spPr>
        <p:txBody>
          <a:bodyPr vert="horz" wrap="square" lIns="91440" tIns="45720" rIns="91440" bIns="45720" numCol="1" anchor="t" anchorCtr="0" compatLnSpc="1">
            <a:prstTxWarp prst="textNoShape">
              <a:avLst/>
            </a:prstTxWarp>
          </a:bodyPr>
          <a:lstStyle/>
          <a:p>
            <a:pPr eaLnBrk="1" hangingPunct="1">
              <a:buFont typeface="Arial" charset="0"/>
              <a:buChar char="•"/>
              <a:defRPr/>
            </a:pPr>
            <a:r>
              <a:rPr lang="en-US" b="1" dirty="0" smtClean="0">
                <a:cs typeface="Arial" charset="0"/>
              </a:rPr>
              <a:t>Multipurpose Internet Mail Extensions (MIME) </a:t>
            </a:r>
            <a:r>
              <a:rPr lang="en-US" dirty="0" smtClean="0">
                <a:cs typeface="Arial" charset="0"/>
              </a:rPr>
              <a:t>“specifies how messages must be formatted so that they can be exchanged between different email systems.” </a:t>
            </a:r>
          </a:p>
          <a:p>
            <a:pPr eaLnBrk="1" hangingPunct="1">
              <a:buFont typeface="Arial" charset="0"/>
              <a:buChar char="•"/>
              <a:defRPr/>
            </a:pPr>
            <a:r>
              <a:rPr lang="en-US" b="1" dirty="0" smtClean="0">
                <a:cs typeface="Arial" charset="0"/>
              </a:rPr>
              <a:t>External Data Representation</a:t>
            </a:r>
            <a:r>
              <a:rPr lang="en-US" dirty="0" smtClean="0">
                <a:cs typeface="Arial" charset="0"/>
              </a:rPr>
              <a:t> </a:t>
            </a:r>
            <a:r>
              <a:rPr lang="en-US" b="1" dirty="0" smtClean="0">
                <a:cs typeface="Arial" charset="0"/>
              </a:rPr>
              <a:t>(XDR) “</a:t>
            </a:r>
            <a:r>
              <a:rPr lang="en-US" dirty="0" smtClean="0">
                <a:cs typeface="Arial" charset="0"/>
              </a:rPr>
              <a:t>is a standard for the description and encoding of data.” </a:t>
            </a:r>
            <a:endParaRPr lang="en-US" sz="1200" dirty="0" smtClean="0">
              <a:cs typeface="Arial" charset="0"/>
            </a:endParaRPr>
          </a:p>
        </p:txBody>
      </p:sp>
      <p:sp>
        <p:nvSpPr>
          <p:cNvPr id="8" name="Text Placeholder 1"/>
          <p:cNvSpPr txBox="1">
            <a:spLocks/>
          </p:cNvSpPr>
          <p:nvPr/>
        </p:nvSpPr>
        <p:spPr bwMode="auto">
          <a:xfrm>
            <a:off x="457198" y="6278880"/>
            <a:ext cx="7634331"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None/>
              <a:defRPr/>
            </a:pPr>
            <a:r>
              <a:rPr lang="en-US" sz="1200" dirty="0">
                <a:cs typeface="Arial" charset="0"/>
              </a:rPr>
              <a:t>Source for MIME:  </a:t>
            </a:r>
            <a:r>
              <a:rPr lang="en-US" sz="1200" u="sng" dirty="0">
                <a:hlinkClick r:id="rId3" tooltip="Source for MIME"/>
              </a:rPr>
              <a:t>http://www.networkdictionary.com/protocols/mime.php</a:t>
            </a:r>
            <a:endParaRPr lang="en-US" sz="1200" u="sng" dirty="0"/>
          </a:p>
          <a:p>
            <a:pPr indent="0">
              <a:buNone/>
              <a:defRPr/>
            </a:pPr>
            <a:r>
              <a:rPr lang="en-US" sz="1200" dirty="0"/>
              <a:t>Source for XDR:  </a:t>
            </a:r>
            <a:r>
              <a:rPr lang="en-US" sz="1200" dirty="0">
                <a:hlinkClick r:id="rId4" tooltip="Source for XDR"/>
              </a:rPr>
              <a:t>http://tools.ietf.org/html/rfc1014</a:t>
            </a:r>
            <a:endParaRPr lang="en-US" sz="1200" dirty="0"/>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72C232-B7DE-4D38-B6A6-362CC2267B8E}" type="slidenum">
              <a:rPr lang="en-US" altLang="en-US">
                <a:solidFill>
                  <a:srgbClr val="898989"/>
                </a:solidFill>
              </a:rPr>
              <a:pPr eaLnBrk="1" hangingPunct="1"/>
              <a:t>14</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z="3800" dirty="0" smtClean="0"/>
              <a:t>Presentation Layer Protocols Continued</a:t>
            </a:r>
          </a:p>
        </p:txBody>
      </p:sp>
      <p:sp>
        <p:nvSpPr>
          <p:cNvPr id="27654" name="Conten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dirty="0" smtClean="0">
                <a:cs typeface="Arial" panose="020B0604020202020204" pitchFamily="34" charset="0"/>
              </a:rPr>
              <a:t>Transport Layer Security</a:t>
            </a:r>
            <a:r>
              <a:rPr lang="en-US" altLang="en-US" dirty="0" smtClean="0">
                <a:cs typeface="Arial" panose="020B0604020202020204" pitchFamily="34" charset="0"/>
              </a:rPr>
              <a:t> (</a:t>
            </a:r>
            <a:r>
              <a:rPr lang="en-US" altLang="en-US" b="1" dirty="0" smtClean="0">
                <a:cs typeface="Arial" panose="020B0604020202020204" pitchFamily="34" charset="0"/>
              </a:rPr>
              <a:t>TLS</a:t>
            </a:r>
            <a:r>
              <a:rPr lang="en-US" altLang="en-US" dirty="0" smtClean="0">
                <a:cs typeface="Arial" panose="020B0604020202020204" pitchFamily="34" charset="0"/>
              </a:rPr>
              <a:t>) and its predecessor, </a:t>
            </a:r>
            <a:r>
              <a:rPr lang="en-US" altLang="en-US" b="1" dirty="0" smtClean="0">
                <a:cs typeface="Arial" panose="020B0604020202020204" pitchFamily="34" charset="0"/>
              </a:rPr>
              <a:t>Secure Socket Layer</a:t>
            </a:r>
            <a:r>
              <a:rPr lang="en-US" altLang="en-US" dirty="0" smtClean="0">
                <a:cs typeface="Arial" panose="020B0604020202020204" pitchFamily="34" charset="0"/>
              </a:rPr>
              <a:t> (</a:t>
            </a:r>
            <a:r>
              <a:rPr lang="en-US" altLang="en-US" b="1" dirty="0" smtClean="0">
                <a:cs typeface="Arial" panose="020B0604020202020204" pitchFamily="34" charset="0"/>
              </a:rPr>
              <a:t>SSL</a:t>
            </a:r>
            <a:r>
              <a:rPr lang="en-US" altLang="en-US" dirty="0" smtClean="0">
                <a:cs typeface="Arial" panose="020B0604020202020204" pitchFamily="34" charset="0"/>
              </a:rPr>
              <a:t>) are used to encrypt/decrypt data.  </a:t>
            </a:r>
          </a:p>
          <a:p>
            <a:pPr eaLnBrk="1" hangingPunct="1"/>
            <a:r>
              <a:rPr lang="en-US" altLang="en-US" b="1" dirty="0" smtClean="0">
                <a:cs typeface="Arial" panose="020B0604020202020204" pitchFamily="34" charset="0"/>
              </a:rPr>
              <a:t>Data Compression/Decompression</a:t>
            </a:r>
            <a:r>
              <a:rPr lang="en-US" altLang="en-US" dirty="0" smtClean="0">
                <a:cs typeface="Arial" panose="020B0604020202020204" pitchFamily="34" charset="0"/>
              </a:rPr>
              <a:t> is also done at this layer.  </a:t>
            </a:r>
          </a:p>
          <a:p>
            <a:pPr eaLnBrk="1" hangingPunct="1">
              <a:buFontTx/>
              <a:buNone/>
            </a:pPr>
            <a:endParaRPr lang="en-US" altLang="en-US" dirty="0" smtClean="0">
              <a:cs typeface="Arial" panose="020B0604020202020204" pitchFamily="34" charset="0"/>
            </a:endParaRP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B7D532-4689-4F2B-AB70-7CE0325C28A0}" type="slidenum">
              <a:rPr lang="en-US" altLang="en-US">
                <a:solidFill>
                  <a:srgbClr val="898989"/>
                </a:solidFill>
              </a:rPr>
              <a:pPr eaLnBrk="1" hangingPunct="1"/>
              <a:t>15</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z="3800" smtClean="0"/>
              <a:t>Session Layer</a:t>
            </a:r>
          </a:p>
        </p:txBody>
      </p:sp>
      <p:sp>
        <p:nvSpPr>
          <p:cNvPr id="28678" name="Conten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cs typeface="Arial" panose="020B0604020202020204" pitchFamily="34" charset="0"/>
              </a:rPr>
              <a:t>Establishes connections</a:t>
            </a:r>
          </a:p>
          <a:p>
            <a:pPr lvl="1" eaLnBrk="1" hangingPunct="1"/>
            <a:r>
              <a:rPr lang="en-US" altLang="en-US" smtClean="0">
                <a:cs typeface="Arial" panose="020B0604020202020204" pitchFamily="34" charset="0"/>
              </a:rPr>
              <a:t>Authentication</a:t>
            </a:r>
          </a:p>
          <a:p>
            <a:pPr lvl="1" eaLnBrk="1" hangingPunct="1"/>
            <a:r>
              <a:rPr lang="en-US" altLang="en-US" smtClean="0">
                <a:cs typeface="Arial" panose="020B0604020202020204" pitchFamily="34" charset="0"/>
              </a:rPr>
              <a:t>Type of communication that will take place</a:t>
            </a:r>
          </a:p>
          <a:p>
            <a:pPr lvl="1" eaLnBrk="1" hangingPunct="1"/>
            <a:r>
              <a:rPr lang="en-US" altLang="en-US" smtClean="0">
                <a:cs typeface="Arial" panose="020B0604020202020204" pitchFamily="34" charset="0"/>
              </a:rPr>
              <a:t>Protocols that will be used by the lower layers</a:t>
            </a:r>
          </a:p>
          <a:p>
            <a:pPr eaLnBrk="1" hangingPunct="1"/>
            <a:r>
              <a:rPr lang="en-US" altLang="en-US" smtClean="0">
                <a:cs typeface="Arial" panose="020B0604020202020204" pitchFamily="34" charset="0"/>
              </a:rPr>
              <a:t>Maintains connections</a:t>
            </a:r>
          </a:p>
          <a:p>
            <a:pPr eaLnBrk="1" hangingPunct="1"/>
            <a:r>
              <a:rPr lang="en-US" altLang="en-US" smtClean="0">
                <a:cs typeface="Arial" panose="020B0604020202020204" pitchFamily="34" charset="0"/>
              </a:rPr>
              <a:t>Synchronizes communications</a:t>
            </a:r>
          </a:p>
          <a:p>
            <a:pPr eaLnBrk="1" hangingPunct="1"/>
            <a:endParaRPr lang="en-US" altLang="en-US" smtClean="0">
              <a:cs typeface="Arial" panose="020B0604020202020204" pitchFamily="34" charset="0"/>
            </a:endParaRP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02A03A-327A-4B56-91DE-27709A5FD5A3}" type="slidenum">
              <a:rPr lang="en-US" altLang="en-US">
                <a:solidFill>
                  <a:srgbClr val="898989"/>
                </a:solidFill>
              </a:rPr>
              <a:pPr eaLnBrk="1" hangingPunct="1"/>
              <a:t>16</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z="3800" smtClean="0"/>
              <a:t>Session Layer Continued</a:t>
            </a:r>
          </a:p>
        </p:txBody>
      </p:sp>
      <p:sp>
        <p:nvSpPr>
          <p:cNvPr id="29702" name="Conten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cs typeface="Arial" panose="020B0604020202020204" pitchFamily="34" charset="0"/>
              </a:rPr>
              <a:t>Control dialogues</a:t>
            </a:r>
          </a:p>
          <a:p>
            <a:pPr lvl="1" eaLnBrk="1" hangingPunct="1"/>
            <a:r>
              <a:rPr lang="en-US" altLang="en-US" smtClean="0">
                <a:cs typeface="Arial" panose="020B0604020202020204" pitchFamily="34" charset="0"/>
              </a:rPr>
              <a:t>Keeps track of which device is making requests and which device is making responses</a:t>
            </a:r>
          </a:p>
          <a:p>
            <a:pPr lvl="1" eaLnBrk="1" hangingPunct="1"/>
            <a:r>
              <a:rPr lang="en-US" altLang="en-US" smtClean="0">
                <a:cs typeface="Arial" panose="020B0604020202020204" pitchFamily="34" charset="0"/>
              </a:rPr>
              <a:t>Determines whether acknowledgments are required </a:t>
            </a:r>
          </a:p>
          <a:p>
            <a:pPr eaLnBrk="1" hangingPunct="1"/>
            <a:r>
              <a:rPr lang="en-US" altLang="en-US" smtClean="0">
                <a:cs typeface="Arial" panose="020B0604020202020204" pitchFamily="34" charset="0"/>
              </a:rPr>
              <a:t>Terminates connections</a:t>
            </a: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A2339B-8D05-451C-A942-8D8A3269406E}" type="slidenum">
              <a:rPr lang="en-US" altLang="en-US">
                <a:solidFill>
                  <a:srgbClr val="898989"/>
                </a:solidFill>
              </a:rPr>
              <a:pPr eaLnBrk="1" hangingPunct="1"/>
              <a:t>17</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z="3800" smtClean="0"/>
              <a:t>Transport Layer Protocols</a:t>
            </a:r>
          </a:p>
        </p:txBody>
      </p:sp>
      <p:sp>
        <p:nvSpPr>
          <p:cNvPr id="9" name="Content Placeholder 2"/>
          <p:cNvSpPr>
            <a:spLocks noGrp="1"/>
          </p:cNvSpPr>
          <p:nvPr>
            <p:ph sz="quarter" idx="14"/>
          </p:nvPr>
        </p:nvSpPr>
        <p:spPr/>
        <p:txBody>
          <a:bodyPr/>
          <a:lstStyle/>
          <a:p>
            <a:pPr eaLnBrk="1" hangingPunct="1">
              <a:defRPr/>
            </a:pPr>
            <a:r>
              <a:rPr lang="en-US" b="1" dirty="0">
                <a:cs typeface="Arial" pitchFamily="34" charset="0"/>
              </a:rPr>
              <a:t>Transmission Control Protocol (TCP) </a:t>
            </a:r>
            <a:r>
              <a:rPr lang="en-US" dirty="0">
                <a:cs typeface="Arial" pitchFamily="34" charset="0"/>
              </a:rPr>
              <a:t>maintains reliable, ordered delivery of segments.  </a:t>
            </a:r>
          </a:p>
          <a:p>
            <a:pPr lvl="1" eaLnBrk="1" hangingPunct="1">
              <a:defRPr/>
            </a:pPr>
            <a:r>
              <a:rPr lang="en-US" dirty="0">
                <a:cs typeface="Arial" pitchFamily="34" charset="0"/>
              </a:rPr>
              <a:t>Connection-oriented</a:t>
            </a:r>
          </a:p>
          <a:p>
            <a:pPr lvl="1" eaLnBrk="1" hangingPunct="1">
              <a:defRPr/>
            </a:pPr>
            <a:r>
              <a:rPr lang="en-US" dirty="0">
                <a:cs typeface="Arial" pitchFamily="34" charset="0"/>
              </a:rPr>
              <a:t>Sequence Numbers</a:t>
            </a:r>
          </a:p>
          <a:p>
            <a:pPr lvl="1" eaLnBrk="1" hangingPunct="1">
              <a:defRPr/>
            </a:pPr>
            <a:r>
              <a:rPr lang="en-US" dirty="0">
                <a:cs typeface="Arial" pitchFamily="34" charset="0"/>
              </a:rPr>
              <a:t>Acknowledgements</a:t>
            </a:r>
          </a:p>
          <a:p>
            <a:pPr lvl="1" eaLnBrk="1" hangingPunct="1">
              <a:defRPr/>
            </a:pPr>
            <a:r>
              <a:rPr lang="en-US" dirty="0">
                <a:cs typeface="Arial" pitchFamily="34" charset="0"/>
              </a:rPr>
              <a:t>Window Sizing</a:t>
            </a:r>
          </a:p>
          <a:p>
            <a:pPr marL="0" indent="0" eaLnBrk="1" hangingPunct="1">
              <a:buFont typeface="Arial" panose="020B0604020202020204" pitchFamily="34" charset="0"/>
              <a:buNone/>
              <a:defRPr/>
            </a:pPr>
            <a:endParaRPr lang="en-US" dirty="0" smtClean="0">
              <a:cs typeface="Arial" pitchFamily="34" charset="0"/>
            </a:endParaRP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CF320B-2512-4FC7-ABBD-5DBB0E8CD248}" type="slidenum">
              <a:rPr lang="en-US" altLang="en-US">
                <a:solidFill>
                  <a:srgbClr val="898989"/>
                </a:solidFill>
              </a:rPr>
              <a:pPr eaLnBrk="1" hangingPunct="1"/>
              <a:t>18</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Title 1"/>
          <p:cNvSpPr>
            <a:spLocks noGrp="1"/>
          </p:cNvSpPr>
          <p:nvPr>
            <p:ph type="title"/>
          </p:nvPr>
        </p:nvSpPr>
        <p:spPr/>
        <p:txBody>
          <a:bodyPr/>
          <a:lstStyle/>
          <a:p>
            <a:pPr eaLnBrk="1" hangingPunct="1"/>
            <a:r>
              <a:rPr lang="en-US" altLang="en-US" dirty="0" smtClean="0"/>
              <a:t>TCP 3-way Handshake</a:t>
            </a:r>
          </a:p>
        </p:txBody>
      </p:sp>
      <p:pic>
        <p:nvPicPr>
          <p:cNvPr id="3075" name="Picture 3" descr="This graphic shows the TCP 3-Way Handshake.  First a SYN is sent from the source to the receiver.  Second a SYN-ACK is sent from the receiver to the source.  Lastly an ACK is sent from the source to the receiver. &#10;The initial connection between two devices using TCP is called the 3-way handshake.  The following is what happens in a  TCP 3-way handshake:&#10;&#10;The client that has data that it wants to transmit will send a Synchronize (S Y N or SYN) to the server.  The segment's sequence number is set to a random value, A.&#10;The server will respond with a Synchronize-Acknowledgement (SYN-ACK). The acknowledgment number is set to one more than the received sequence number (A + 1), and the sequence number that the server chooses for the packet is another random number, B.&#10;Lastly, the client will send an ACK back to the server. The sequence number is set to the received acknowledgement value, i.e. A + 1, and the acknowledgement number is set to one more than the received sequence number, i.e., B + 1.&#10;&#10;At this point, both the client and server have received an acknowledgment of the connection and data transmission will start.  &#10;&#10;Image courtesy of Michele Parr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44305"/>
            <a:ext cx="7096125"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1E19EC-9CCA-4F6A-B6D2-B3D04B8F0718}" type="slidenum">
              <a:rPr lang="en-US" altLang="en-US">
                <a:solidFill>
                  <a:srgbClr val="898989"/>
                </a:solidFill>
              </a:rPr>
              <a:pPr eaLnBrk="1" hangingPunct="1"/>
              <a:t>19</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ISO Open System Interconnection (OSI) Objectives</a:t>
            </a:r>
          </a:p>
        </p:txBody>
      </p:sp>
      <p:sp>
        <p:nvSpPr>
          <p:cNvPr id="13316" name="Text Placeholder 3"/>
          <p:cNvSpPr>
            <a:spLocks noGrp="1"/>
          </p:cNvSpPr>
          <p:nvPr>
            <p:ph sz="quarter" idx="14"/>
          </p:nvPr>
        </p:nvSpPr>
        <p:spPr/>
        <p:txBody>
          <a:bodyPr/>
          <a:lstStyle/>
          <a:p>
            <a:r>
              <a:rPr lang="en-US" altLang="en-US" sz="2800" dirty="0" smtClean="0"/>
              <a:t>Explain the OSI representation of the various layers involved in networking, including the general functions of each layer and their interconnections. </a:t>
            </a:r>
          </a:p>
          <a:p>
            <a:r>
              <a:rPr lang="en-US" altLang="en-US" sz="2800" dirty="0" smtClean="0"/>
              <a:t>Explain the concept of the Application Layer  </a:t>
            </a:r>
          </a:p>
          <a:p>
            <a:r>
              <a:rPr lang="en-US" altLang="en-US" sz="2800" dirty="0" smtClean="0"/>
              <a:t>Explain the concept of the Presentation Layer </a:t>
            </a:r>
          </a:p>
          <a:p>
            <a:r>
              <a:rPr lang="en-US" altLang="en-US" sz="2800" dirty="0" smtClean="0"/>
              <a:t>Explain the concept of the Session Layer </a:t>
            </a:r>
          </a:p>
          <a:p>
            <a:r>
              <a:rPr lang="en-US" altLang="en-US" sz="2800" dirty="0" smtClean="0"/>
              <a:t>Explain the concept of the Transport Layer</a:t>
            </a: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56D45C-B5FE-4C7C-BEE9-552389649DCB}" type="slidenum">
              <a:rPr lang="en-US" altLang="en-US" smtClean="0"/>
              <a:pPr/>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z="3800" smtClean="0"/>
              <a:t>Sequence Numbers</a:t>
            </a:r>
          </a:p>
        </p:txBody>
      </p:sp>
      <p:pic>
        <p:nvPicPr>
          <p:cNvPr id="4098" name="Picture 2" descr="TCP also uses sequence numbers.  When data is passed to the Transport Layer from the Session Layer, the Transport Layer divides the data into chunks called segments.  Each segment is given a sequence number.  The initial sequence number is a randomly assigned number.  When the segments are sent to the destination device they may take different paths and arrive in a different order than the order in which they were sent.  The sequence numbers are used by the receiving device’s Transport Layer to reassemble the segments back into the correct order before they are passed back up to the Session Layer.  In the graphic you see that the client sent four segments but when they arrived at the server they are no longer in order.  The server’s Transport Layer will use the sequence numbers to put the segments back into the correct order before passing them to the Session Layer.  &#10;Image courtesy of Michele Parr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851535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6BF0AE-F70F-48DC-8B03-3EDB699A5F10}" type="slidenum">
              <a:rPr lang="en-US" altLang="en-US">
                <a:solidFill>
                  <a:srgbClr val="898989"/>
                </a:solidFill>
              </a:rPr>
              <a:pPr eaLnBrk="1" hangingPunct="1"/>
              <a:t>20</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itle 1"/>
          <p:cNvSpPr>
            <a:spLocks noGrp="1"/>
          </p:cNvSpPr>
          <p:nvPr>
            <p:ph type="title"/>
          </p:nvPr>
        </p:nvSpPr>
        <p:spPr>
          <a:xfrm>
            <a:off x="457200" y="0"/>
            <a:ext cx="8229600" cy="918708"/>
          </a:xfrm>
        </p:spPr>
        <p:txBody>
          <a:bodyPr/>
          <a:lstStyle/>
          <a:p>
            <a:pPr marL="342900" indent="-342900" eaLnBrk="1" hangingPunct="1"/>
            <a:r>
              <a:rPr lang="en-US" altLang="en-US" dirty="0" smtClean="0">
                <a:solidFill>
                  <a:srgbClr val="000000"/>
                </a:solidFill>
              </a:rPr>
              <a:t>Acknowledgements</a:t>
            </a:r>
            <a:endParaRPr lang="en-US" altLang="en-US" dirty="0" smtClean="0"/>
          </a:p>
        </p:txBody>
      </p:sp>
      <p:pic>
        <p:nvPicPr>
          <p:cNvPr id="5124" name="Picture 4" descr="Since some of the segments may be lost in transmission the receiving device sends acknowledgements for the segments it receives back to the sender.  If the sender doesn’t receive an acknowledgment for a segment it will resend the segment.&#10;&#10;Let’s revisit the 3-way handshake, but this time we will focus on sequence numbers and acknowledgements. &#10;&#10;The client initiates the connection by sending a SYN.  The segment's sequence number is set to a random value, A. In this case the number 42.  &#10;The server will respond with a SYN-ACK. The acknowledgment number is set to one more than the received sequence number (A + 1) so in this case 43.  This is what is called an expectational acknowledgement. The sequence number that the server chooses for the packet is another random number, B.  In our diagram 78.  &#10;Lastly, the client with send an ACK back to the server. The sequence number is set to the received acknowledgement value, i.e., A + 1 so 43, and the acknowledgement number is set to one more than the received sequence number, i.e., B + 1 or 79.&#10;&#10;What would be the sequence number and acknowledgement numbers of the next segment coming from the server?   You’re right!  The sequence number would be 79 and the acknowledgement would be 44.&#10;&#10;Graphic shows the TCP 3-way handshake,focusing on the acknowledgments.  Acknowledgements are sent between the source and receiver to make sure a packet has been received. Image courtesy of Michele Parrish.&#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400"/>
            <a:ext cx="8315325" cy="541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7F2369-D7C6-4497-BD0F-928EA6AA900C}" type="slidenum">
              <a:rPr lang="en-US" altLang="en-US" smtClean="0">
                <a:solidFill>
                  <a:srgbClr val="898989"/>
                </a:solidFill>
              </a:rPr>
              <a:pPr eaLnBrk="1" hangingPunct="1"/>
              <a:t>21</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Title 1"/>
          <p:cNvSpPr>
            <a:spLocks noGrp="1"/>
          </p:cNvSpPr>
          <p:nvPr>
            <p:ph type="title"/>
          </p:nvPr>
        </p:nvSpPr>
        <p:spPr/>
        <p:txBody>
          <a:bodyPr>
            <a:normAutofit fontScale="90000"/>
          </a:bodyPr>
          <a:lstStyle/>
          <a:p>
            <a:pPr marL="342900" indent="-342900" eaLnBrk="1" hangingPunct="1"/>
            <a:r>
              <a:rPr lang="en-US" altLang="en-US" sz="3800" smtClean="0"/>
              <a:t>Window Sizing</a:t>
            </a:r>
            <a:r>
              <a:rPr lang="en-US" altLang="en-US" sz="3800" b="1" smtClean="0"/>
              <a:t/>
            </a:r>
            <a:br>
              <a:rPr lang="en-US" altLang="en-US" sz="3800" b="1" smtClean="0"/>
            </a:br>
            <a:endParaRPr lang="en-US" altLang="en-US" sz="3800" smtClean="0"/>
          </a:p>
        </p:txBody>
      </p:sp>
      <p:pic>
        <p:nvPicPr>
          <p:cNvPr id="6146" name="Picture 2" descr="Sometimes the receiver is overwhelmed by the number of segments it is receiving at a time and has to drop some of the segments.  The sender will adjust how many segments it sends to the receiver at a time.  This is the process of window sizing or changing how many segments are sent at a time.   TCP is like sending a certified letter via the US Postal Service.  Establishing a connection, sequence numbers, acknowledgments, and window sizing takes time and resources.  Sometimes we want to send data and while we hope it gets there we don’t guarantee it.  This is when we use User Datagram Protocol (UDP).  &#10;This slide shows an image of sign with SLOW in the middle.  It is the process of window sizing or changing how many segments are sent to the receiver at any one time.   Image courtesy of Michele Parrish.&#10;&#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688" y="1366838"/>
            <a:ext cx="4238625"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D06391-CCE5-47BE-85C1-7084DF8BCC06}" type="slidenum">
              <a:rPr lang="en-US" altLang="en-US">
                <a:solidFill>
                  <a:srgbClr val="898989"/>
                </a:solidFill>
              </a:rPr>
              <a:pPr eaLnBrk="1" hangingPunct="1"/>
              <a:t>22</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Transport Layer Protocols Continued</a:t>
            </a:r>
          </a:p>
        </p:txBody>
      </p:sp>
      <p:sp>
        <p:nvSpPr>
          <p:cNvPr id="34819" name="Text Placeholder 2"/>
          <p:cNvSpPr>
            <a:spLocks noGrp="1"/>
          </p:cNvSpPr>
          <p:nvPr>
            <p:ph sz="quarter" idx="14"/>
          </p:nvPr>
        </p:nvSpPr>
        <p:spPr bwMode="auto">
          <a:ln>
            <a:miter lim="800000"/>
            <a:headEnd/>
            <a:tailEnd/>
          </a:ln>
        </p:spPr>
        <p:txBody>
          <a:bodyPr vert="horz" wrap="square" lIns="91440" tIns="45720" rIns="91440" bIns="45720" numCol="1" anchor="t" anchorCtr="0" compatLnSpc="1">
            <a:prstTxWarp prst="textNoShape">
              <a:avLst/>
            </a:prstTxWarp>
          </a:bodyPr>
          <a:lstStyle/>
          <a:p>
            <a:pPr>
              <a:buFontTx/>
              <a:buChar char="•"/>
              <a:defRPr/>
            </a:pPr>
            <a:r>
              <a:rPr lang="en-US" sz="2800" b="1" dirty="0" smtClean="0">
                <a:cs typeface="Arial" charset="0"/>
              </a:rPr>
              <a:t>User Datagram Protocol (UDP) </a:t>
            </a:r>
            <a:r>
              <a:rPr lang="en-US" sz="2800" dirty="0" smtClean="0">
                <a:cs typeface="Arial" charset="0"/>
              </a:rPr>
              <a:t>provides best effort delivery of datagrams.  </a:t>
            </a:r>
          </a:p>
          <a:p>
            <a:pPr lvl="1">
              <a:buFontTx/>
              <a:buChar char="–"/>
              <a:defRPr/>
            </a:pPr>
            <a:r>
              <a:rPr lang="en-US" b="1" dirty="0" smtClean="0">
                <a:cs typeface="Arial" charset="0"/>
              </a:rPr>
              <a:t>Connectionless</a:t>
            </a:r>
          </a:p>
          <a:p>
            <a:pPr lvl="1">
              <a:buFontTx/>
              <a:buChar char="–"/>
              <a:defRPr/>
            </a:pPr>
            <a:r>
              <a:rPr lang="en-US" b="1" dirty="0" smtClean="0">
                <a:cs typeface="Arial" charset="0"/>
              </a:rPr>
              <a:t>Errors may be handled by higher level protocols.</a:t>
            </a:r>
          </a:p>
          <a:p>
            <a:pPr>
              <a:buFontTx/>
              <a:buChar char="•"/>
              <a:defRPr/>
            </a:pPr>
            <a:r>
              <a:rPr lang="en-US" sz="2800" b="1" dirty="0" smtClean="0">
                <a:cs typeface="Arial" charset="0"/>
              </a:rPr>
              <a:t>Minimal Lower Layer Protocol (MLLP) </a:t>
            </a:r>
            <a:r>
              <a:rPr lang="en-US" sz="2800" dirty="0" smtClean="0">
                <a:cs typeface="Arial" charset="0"/>
              </a:rPr>
              <a:t>is an interface between HL7 applications and TCP. </a:t>
            </a:r>
          </a:p>
          <a:p>
            <a:pPr>
              <a:buFont typeface="Arial" charset="0"/>
              <a:buNone/>
              <a:defRPr/>
            </a:pPr>
            <a:endParaRPr lang="en-US" b="1" dirty="0" smtClean="0">
              <a:solidFill>
                <a:srgbClr val="FF0000"/>
              </a:solidFill>
              <a:cs typeface="Arial" charset="0"/>
            </a:endParaRPr>
          </a:p>
          <a:p>
            <a:pPr indent="0">
              <a:buFont typeface="Arial" charset="0"/>
              <a:buNone/>
              <a:defRPr/>
            </a:pPr>
            <a:r>
              <a:rPr lang="en-US" sz="1400" dirty="0" smtClean="0"/>
              <a:t>Source:  http</a:t>
            </a:r>
            <a:r>
              <a:rPr lang="en-US" sz="1400" dirty="0"/>
              <a:t>://www.interfaceware.com/llp.html</a:t>
            </a:r>
            <a:endParaRPr lang="en-US" sz="1400" dirty="0" smtClean="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AAC034-36CC-46A8-8740-10743802BC57}" type="slidenum">
              <a:rPr lang="en-US" altLang="en-US">
                <a:solidFill>
                  <a:srgbClr val="898989"/>
                </a:solidFill>
              </a:rPr>
              <a:pPr eaLnBrk="1" hangingPunct="1"/>
              <a:t>23</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TCP/UDP Ports</a:t>
            </a:r>
          </a:p>
        </p:txBody>
      </p:sp>
      <p:sp>
        <p:nvSpPr>
          <p:cNvPr id="36867" name="Tex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cs typeface="Arial" panose="020B0604020202020204" pitchFamily="34" charset="0"/>
              </a:rPr>
              <a:t>Assigned by the Internet Assigned Numbers Authority (IANA) </a:t>
            </a:r>
          </a:p>
          <a:p>
            <a:r>
              <a:rPr lang="en-US" altLang="en-US" smtClean="0">
                <a:cs typeface="Arial" panose="020B0604020202020204" pitchFamily="34" charset="0"/>
              </a:rPr>
              <a:t>Three different types of port numbers</a:t>
            </a:r>
          </a:p>
          <a:p>
            <a:pPr lvl="1"/>
            <a:r>
              <a:rPr lang="en-US" altLang="en-US" smtClean="0">
                <a:cs typeface="Arial" panose="020B0604020202020204" pitchFamily="34" charset="0"/>
              </a:rPr>
              <a:t>Well-known ports (0 to 1023)</a:t>
            </a:r>
          </a:p>
          <a:p>
            <a:pPr lvl="1"/>
            <a:r>
              <a:rPr lang="en-US" altLang="en-US" smtClean="0">
                <a:cs typeface="Arial" panose="020B0604020202020204" pitchFamily="34" charset="0"/>
              </a:rPr>
              <a:t>Registered ports (1024 to 49151)</a:t>
            </a:r>
          </a:p>
          <a:p>
            <a:pPr lvl="1"/>
            <a:r>
              <a:rPr lang="en-US" altLang="en-US" smtClean="0">
                <a:cs typeface="Arial" panose="020B0604020202020204" pitchFamily="34" charset="0"/>
              </a:rPr>
              <a:t>Dynamic or private ports (49152 to 65535)</a:t>
            </a:r>
            <a:endParaRPr lang="en-US" altLang="en-US" smtClean="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05C3F3-9222-4DA1-BDD4-96B51E06E449}" type="slidenum">
              <a:rPr lang="en-US" altLang="en-US">
                <a:solidFill>
                  <a:srgbClr val="898989"/>
                </a:solidFill>
              </a:rPr>
              <a:pPr eaLnBrk="1" hangingPunct="1"/>
              <a:t>24</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dirty="0" smtClean="0"/>
              <a:t>TCP/UDP </a:t>
            </a:r>
            <a:r>
              <a:rPr lang="en-US" altLang="en-US" dirty="0" smtClean="0"/>
              <a:t>Ports - 2 </a:t>
            </a:r>
            <a:endParaRPr lang="en-US" altLang="en-US" dirty="0" smtClean="0"/>
          </a:p>
        </p:txBody>
      </p:sp>
      <p:sp>
        <p:nvSpPr>
          <p:cNvPr id="37932" name="Text Placeholder 1"/>
          <p:cNvSpPr>
            <a:spLocks noGrp="1"/>
          </p:cNvSpPr>
          <p:nvPr>
            <p:ph type="body" sz="quarter" idx="3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eaLnBrk="1" hangingPunct="1">
              <a:buFont typeface="Arial" panose="020B0604020202020204" pitchFamily="34" charset="0"/>
              <a:buNone/>
            </a:pPr>
            <a:r>
              <a:rPr lang="en-US" altLang="en-US" sz="1200" dirty="0" smtClean="0"/>
              <a:t>Table 1.3  Application, Protocol and Port Numbers</a:t>
            </a:r>
          </a:p>
          <a:p>
            <a:pPr marL="0" indent="0" eaLnBrk="1" hangingPunct="1">
              <a:buFont typeface="Arial" panose="020B0604020202020204" pitchFamily="34" charset="0"/>
              <a:buNone/>
            </a:pPr>
            <a:r>
              <a:rPr lang="en-US" altLang="en-US" sz="1200" dirty="0" smtClean="0"/>
              <a:t>Source:  Parrish, Michele. 2011 </a:t>
            </a: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9CAF63-24C0-47EC-A9DE-ACF4F415270F}" type="slidenum">
              <a:rPr lang="en-US" altLang="en-US">
                <a:solidFill>
                  <a:srgbClr val="898989"/>
                </a:solidFill>
              </a:rPr>
              <a:pPr eaLnBrk="1" hangingPunct="1"/>
              <a:t>25</a:t>
            </a:fld>
            <a:endParaRPr lang="en-US" altLang="en-US">
              <a:solidFill>
                <a:srgbClr val="898989"/>
              </a:solidFill>
            </a:endParaRPr>
          </a:p>
        </p:txBody>
      </p:sp>
      <p:graphicFrame>
        <p:nvGraphicFramePr>
          <p:cNvPr id="10" name="Table 9" descr="TCP/UDP Ports table&#10;&#10;Application: HTTP, Protocol: TCP, Port Number: 80.&#10;&#10;Application: HTPS, Protocol: TCP, Port Number: 443&#10;&#10;Application: SMTP, Protocol: TCP, Port Number:25&#10;&#10;Application: DHCP, Protocol: UDP, Port Number: 67&#10;&#10;Application: FT, Protocol: TCP, Port Number: 20 (data), 21 (control).&#10;&#10;Application: Telnet, Protocol: TCP, Port Number: 23&#10;&#10;Application: DNS, Protocol: TCP/UDP, Port Number: 53."/>
          <p:cNvGraphicFramePr>
            <a:graphicFrameLocks noGrp="1"/>
          </p:cNvGraphicFramePr>
          <p:nvPr>
            <p:extLst>
              <p:ext uri="{D42A27DB-BD31-4B8C-83A1-F6EECF244321}">
                <p14:modId xmlns:p14="http://schemas.microsoft.com/office/powerpoint/2010/main" val="3335943481"/>
              </p:ext>
            </p:extLst>
          </p:nvPr>
        </p:nvGraphicFramePr>
        <p:xfrm>
          <a:off x="1143000" y="1600200"/>
          <a:ext cx="6889749" cy="3657601"/>
        </p:xfrm>
        <a:graphic>
          <a:graphicData uri="http://schemas.openxmlformats.org/drawingml/2006/table">
            <a:tbl>
              <a:tblPr firstRow="1" bandRow="1">
                <a:tableStyleId>{5C22544A-7EE6-4342-B048-85BDC9FD1C3A}</a:tableStyleId>
              </a:tblPr>
              <a:tblGrid>
                <a:gridCol w="2296583">
                  <a:extLst>
                    <a:ext uri="{9D8B030D-6E8A-4147-A177-3AD203B41FA5}">
                      <a16:colId xmlns:a16="http://schemas.microsoft.com/office/drawing/2014/main" xmlns="" val="20000"/>
                    </a:ext>
                  </a:extLst>
                </a:gridCol>
                <a:gridCol w="2296583">
                  <a:extLst>
                    <a:ext uri="{9D8B030D-6E8A-4147-A177-3AD203B41FA5}">
                      <a16:colId xmlns:a16="http://schemas.microsoft.com/office/drawing/2014/main" xmlns="" val="20001"/>
                    </a:ext>
                  </a:extLst>
                </a:gridCol>
                <a:gridCol w="2296583">
                  <a:extLst>
                    <a:ext uri="{9D8B030D-6E8A-4147-A177-3AD203B41FA5}">
                      <a16:colId xmlns:a16="http://schemas.microsoft.com/office/drawing/2014/main" xmlns="" val="20002"/>
                    </a:ext>
                  </a:extLst>
                </a:gridCol>
              </a:tblGrid>
              <a:tr h="419160">
                <a:tc>
                  <a:txBody>
                    <a:bodyPr/>
                    <a:lstStyle/>
                    <a:p>
                      <a:r>
                        <a:rPr lang="en-US" sz="2000" dirty="0" smtClean="0">
                          <a:solidFill>
                            <a:schemeClr val="tx1"/>
                          </a:solidFill>
                        </a:rPr>
                        <a:t>Application</a:t>
                      </a:r>
                      <a:endParaRPr lang="en-US" sz="2000" dirty="0">
                        <a:solidFill>
                          <a:schemeClr val="tx1"/>
                        </a:solidFill>
                      </a:endParaRPr>
                    </a:p>
                  </a:txBody>
                  <a:tcPr marL="103346" marR="103346" marT="51677" marB="51677"/>
                </a:tc>
                <a:tc>
                  <a:txBody>
                    <a:bodyPr/>
                    <a:lstStyle/>
                    <a:p>
                      <a:r>
                        <a:rPr lang="en-US" sz="2000" dirty="0" smtClean="0">
                          <a:solidFill>
                            <a:schemeClr val="tx1"/>
                          </a:solidFill>
                        </a:rPr>
                        <a:t>Protocol</a:t>
                      </a:r>
                      <a:endParaRPr lang="en-US" sz="2000" dirty="0">
                        <a:solidFill>
                          <a:schemeClr val="tx1"/>
                        </a:solidFill>
                      </a:endParaRPr>
                    </a:p>
                  </a:txBody>
                  <a:tcPr marL="103346" marR="103346" marT="51677" marB="51677"/>
                </a:tc>
                <a:tc>
                  <a:txBody>
                    <a:bodyPr/>
                    <a:lstStyle/>
                    <a:p>
                      <a:r>
                        <a:rPr lang="en-US" sz="2000" dirty="0" smtClean="0">
                          <a:solidFill>
                            <a:schemeClr val="tx1"/>
                          </a:solidFill>
                        </a:rPr>
                        <a:t>Port Number</a:t>
                      </a:r>
                      <a:endParaRPr lang="en-US" sz="2000" dirty="0">
                        <a:solidFill>
                          <a:schemeClr val="tx1"/>
                        </a:solidFill>
                      </a:endParaRPr>
                    </a:p>
                  </a:txBody>
                  <a:tcPr marL="103346" marR="103346" marT="51677" marB="51677"/>
                </a:tc>
                <a:extLst>
                  <a:ext uri="{0D108BD9-81ED-4DB2-BD59-A6C34878D82A}">
                    <a16:rowId xmlns:a16="http://schemas.microsoft.com/office/drawing/2014/main" xmlns="" val="10000"/>
                  </a:ext>
                </a:extLst>
              </a:tr>
              <a:tr h="419160">
                <a:tc>
                  <a:txBody>
                    <a:bodyPr/>
                    <a:lstStyle/>
                    <a:p>
                      <a:r>
                        <a:rPr lang="en-US" sz="2000" dirty="0" smtClean="0">
                          <a:solidFill>
                            <a:schemeClr val="tx1"/>
                          </a:solidFill>
                        </a:rPr>
                        <a:t>HTTP</a:t>
                      </a:r>
                      <a:endParaRPr lang="en-US" sz="2000" dirty="0">
                        <a:solidFill>
                          <a:schemeClr val="tx1"/>
                        </a:solidFill>
                      </a:endParaRPr>
                    </a:p>
                  </a:txBody>
                  <a:tcPr marL="103346" marR="103346" marT="51677" marB="51677"/>
                </a:tc>
                <a:tc>
                  <a:txBody>
                    <a:bodyPr/>
                    <a:lstStyle/>
                    <a:p>
                      <a:r>
                        <a:rPr lang="en-US" sz="2000" dirty="0" smtClean="0">
                          <a:solidFill>
                            <a:schemeClr val="tx1"/>
                          </a:solidFill>
                        </a:rPr>
                        <a:t>TCP</a:t>
                      </a:r>
                      <a:endParaRPr lang="en-US" sz="2000" dirty="0">
                        <a:solidFill>
                          <a:schemeClr val="tx1"/>
                        </a:solidFill>
                      </a:endParaRPr>
                    </a:p>
                  </a:txBody>
                  <a:tcPr marL="103346" marR="103346" marT="51677" marB="51677"/>
                </a:tc>
                <a:tc>
                  <a:txBody>
                    <a:bodyPr/>
                    <a:lstStyle/>
                    <a:p>
                      <a:r>
                        <a:rPr lang="en-US" sz="2000" dirty="0" smtClean="0">
                          <a:solidFill>
                            <a:schemeClr val="tx1"/>
                          </a:solidFill>
                        </a:rPr>
                        <a:t>80</a:t>
                      </a:r>
                      <a:endParaRPr lang="en-US" sz="2000" dirty="0">
                        <a:solidFill>
                          <a:schemeClr val="tx1"/>
                        </a:solidFill>
                      </a:endParaRPr>
                    </a:p>
                  </a:txBody>
                  <a:tcPr marL="103346" marR="103346" marT="51677" marB="51677"/>
                </a:tc>
                <a:extLst>
                  <a:ext uri="{0D108BD9-81ED-4DB2-BD59-A6C34878D82A}">
                    <a16:rowId xmlns:a16="http://schemas.microsoft.com/office/drawing/2014/main" xmlns="" val="10001"/>
                  </a:ext>
                </a:extLst>
              </a:tr>
              <a:tr h="419160">
                <a:tc>
                  <a:txBody>
                    <a:bodyPr/>
                    <a:lstStyle/>
                    <a:p>
                      <a:r>
                        <a:rPr lang="en-US" sz="2000" dirty="0" smtClean="0">
                          <a:solidFill>
                            <a:schemeClr val="tx1"/>
                          </a:solidFill>
                        </a:rPr>
                        <a:t>HTPS</a:t>
                      </a:r>
                      <a:endParaRPr lang="en-US" sz="2000" dirty="0">
                        <a:solidFill>
                          <a:schemeClr val="tx1"/>
                        </a:solidFill>
                      </a:endParaRPr>
                    </a:p>
                  </a:txBody>
                  <a:tcPr marL="103346" marR="103346" marT="51677" marB="51677"/>
                </a:tc>
                <a:tc>
                  <a:txBody>
                    <a:bodyPr/>
                    <a:lstStyle/>
                    <a:p>
                      <a:r>
                        <a:rPr lang="en-US" sz="2000" dirty="0" smtClean="0">
                          <a:solidFill>
                            <a:schemeClr val="tx1"/>
                          </a:solidFill>
                        </a:rPr>
                        <a:t>TCP</a:t>
                      </a:r>
                      <a:endParaRPr lang="en-US" sz="2000" dirty="0">
                        <a:solidFill>
                          <a:schemeClr val="tx1"/>
                        </a:solidFill>
                      </a:endParaRPr>
                    </a:p>
                  </a:txBody>
                  <a:tcPr marL="103346" marR="103346" marT="51677" marB="51677"/>
                </a:tc>
                <a:tc>
                  <a:txBody>
                    <a:bodyPr/>
                    <a:lstStyle/>
                    <a:p>
                      <a:r>
                        <a:rPr lang="en-US" sz="2000" dirty="0" smtClean="0">
                          <a:solidFill>
                            <a:schemeClr val="tx1"/>
                          </a:solidFill>
                        </a:rPr>
                        <a:t>443</a:t>
                      </a:r>
                      <a:endParaRPr lang="en-US" sz="2000" dirty="0">
                        <a:solidFill>
                          <a:schemeClr val="tx1"/>
                        </a:solidFill>
                      </a:endParaRPr>
                    </a:p>
                  </a:txBody>
                  <a:tcPr marL="103346" marR="103346" marT="51677" marB="51677"/>
                </a:tc>
                <a:extLst>
                  <a:ext uri="{0D108BD9-81ED-4DB2-BD59-A6C34878D82A}">
                    <a16:rowId xmlns:a16="http://schemas.microsoft.com/office/drawing/2014/main" xmlns="" val="10002"/>
                  </a:ext>
                </a:extLst>
              </a:tr>
              <a:tr h="419160">
                <a:tc>
                  <a:txBody>
                    <a:bodyPr/>
                    <a:lstStyle/>
                    <a:p>
                      <a:r>
                        <a:rPr lang="en-US" sz="2000" dirty="0" smtClean="0">
                          <a:solidFill>
                            <a:schemeClr val="tx1"/>
                          </a:solidFill>
                        </a:rPr>
                        <a:t>SMTP</a:t>
                      </a:r>
                      <a:endParaRPr lang="en-US" sz="2000" dirty="0">
                        <a:solidFill>
                          <a:schemeClr val="tx1"/>
                        </a:solidFill>
                      </a:endParaRPr>
                    </a:p>
                  </a:txBody>
                  <a:tcPr marL="103346" marR="103346" marT="51677" marB="51677"/>
                </a:tc>
                <a:tc>
                  <a:txBody>
                    <a:bodyPr/>
                    <a:lstStyle/>
                    <a:p>
                      <a:r>
                        <a:rPr lang="en-US" sz="2000" dirty="0" smtClean="0">
                          <a:solidFill>
                            <a:schemeClr val="tx1"/>
                          </a:solidFill>
                        </a:rPr>
                        <a:t>TCP</a:t>
                      </a:r>
                      <a:endParaRPr lang="en-US" sz="2000" dirty="0">
                        <a:solidFill>
                          <a:schemeClr val="tx1"/>
                        </a:solidFill>
                      </a:endParaRPr>
                    </a:p>
                  </a:txBody>
                  <a:tcPr marL="103346" marR="103346" marT="51677" marB="51677"/>
                </a:tc>
                <a:tc>
                  <a:txBody>
                    <a:bodyPr/>
                    <a:lstStyle/>
                    <a:p>
                      <a:r>
                        <a:rPr lang="en-US" sz="2000" dirty="0" smtClean="0">
                          <a:solidFill>
                            <a:schemeClr val="tx1"/>
                          </a:solidFill>
                        </a:rPr>
                        <a:t>25</a:t>
                      </a:r>
                      <a:endParaRPr lang="en-US" sz="2000" dirty="0">
                        <a:solidFill>
                          <a:schemeClr val="tx1"/>
                        </a:solidFill>
                      </a:endParaRPr>
                    </a:p>
                  </a:txBody>
                  <a:tcPr marL="103346" marR="103346" marT="51677" marB="51677"/>
                </a:tc>
                <a:extLst>
                  <a:ext uri="{0D108BD9-81ED-4DB2-BD59-A6C34878D82A}">
                    <a16:rowId xmlns:a16="http://schemas.microsoft.com/office/drawing/2014/main" xmlns="" val="10003"/>
                  </a:ext>
                </a:extLst>
              </a:tr>
              <a:tr h="419160">
                <a:tc>
                  <a:txBody>
                    <a:bodyPr/>
                    <a:lstStyle/>
                    <a:p>
                      <a:r>
                        <a:rPr lang="en-US" sz="2000" dirty="0" smtClean="0">
                          <a:solidFill>
                            <a:schemeClr val="tx1"/>
                          </a:solidFill>
                        </a:rPr>
                        <a:t>DHCP</a:t>
                      </a:r>
                      <a:endParaRPr lang="en-US" sz="2000" dirty="0">
                        <a:solidFill>
                          <a:schemeClr val="tx1"/>
                        </a:solidFill>
                      </a:endParaRPr>
                    </a:p>
                  </a:txBody>
                  <a:tcPr marL="103346" marR="103346" marT="51677" marB="51677"/>
                </a:tc>
                <a:tc>
                  <a:txBody>
                    <a:bodyPr/>
                    <a:lstStyle/>
                    <a:p>
                      <a:r>
                        <a:rPr lang="en-US" sz="2000" dirty="0" smtClean="0">
                          <a:solidFill>
                            <a:schemeClr val="tx1"/>
                          </a:solidFill>
                        </a:rPr>
                        <a:t>UDP</a:t>
                      </a:r>
                      <a:endParaRPr lang="en-US" sz="2000" dirty="0">
                        <a:solidFill>
                          <a:schemeClr val="tx1"/>
                        </a:solidFill>
                      </a:endParaRPr>
                    </a:p>
                  </a:txBody>
                  <a:tcPr marL="103346" marR="103346" marT="51677" marB="51677"/>
                </a:tc>
                <a:tc>
                  <a:txBody>
                    <a:bodyPr/>
                    <a:lstStyle/>
                    <a:p>
                      <a:r>
                        <a:rPr lang="en-US" sz="2000" dirty="0" smtClean="0">
                          <a:solidFill>
                            <a:schemeClr val="tx1"/>
                          </a:solidFill>
                        </a:rPr>
                        <a:t>67</a:t>
                      </a:r>
                      <a:endParaRPr lang="en-US" sz="2000" dirty="0">
                        <a:solidFill>
                          <a:schemeClr val="tx1"/>
                        </a:solidFill>
                      </a:endParaRPr>
                    </a:p>
                  </a:txBody>
                  <a:tcPr marL="103346" marR="103346" marT="51677" marB="51677"/>
                </a:tc>
                <a:extLst>
                  <a:ext uri="{0D108BD9-81ED-4DB2-BD59-A6C34878D82A}">
                    <a16:rowId xmlns:a16="http://schemas.microsoft.com/office/drawing/2014/main" xmlns="" val="10004"/>
                  </a:ext>
                </a:extLst>
              </a:tr>
              <a:tr h="723481">
                <a:tc>
                  <a:txBody>
                    <a:bodyPr/>
                    <a:lstStyle/>
                    <a:p>
                      <a:r>
                        <a:rPr lang="en-US" sz="2000" dirty="0" smtClean="0">
                          <a:solidFill>
                            <a:schemeClr val="tx1"/>
                          </a:solidFill>
                        </a:rPr>
                        <a:t>FTP</a:t>
                      </a:r>
                      <a:endParaRPr lang="en-US" sz="2000" dirty="0">
                        <a:solidFill>
                          <a:schemeClr val="tx1"/>
                        </a:solidFill>
                      </a:endParaRPr>
                    </a:p>
                  </a:txBody>
                  <a:tcPr marL="103346" marR="103346" marT="51677" marB="51677"/>
                </a:tc>
                <a:tc>
                  <a:txBody>
                    <a:bodyPr/>
                    <a:lstStyle/>
                    <a:p>
                      <a:r>
                        <a:rPr lang="en-US" sz="2000" dirty="0" smtClean="0">
                          <a:solidFill>
                            <a:schemeClr val="tx1"/>
                          </a:solidFill>
                        </a:rPr>
                        <a:t>TCP</a:t>
                      </a:r>
                      <a:endParaRPr lang="en-US" sz="2000" dirty="0">
                        <a:solidFill>
                          <a:schemeClr val="tx1"/>
                        </a:solidFill>
                      </a:endParaRPr>
                    </a:p>
                  </a:txBody>
                  <a:tcPr marL="103346" marR="103346" marT="51677" marB="51677"/>
                </a:tc>
                <a:tc>
                  <a:txBody>
                    <a:bodyPr/>
                    <a:lstStyle/>
                    <a:p>
                      <a:r>
                        <a:rPr lang="en-US" sz="2000" dirty="0" smtClean="0">
                          <a:solidFill>
                            <a:schemeClr val="tx1"/>
                          </a:solidFill>
                        </a:rPr>
                        <a:t>20 (data)</a:t>
                      </a:r>
                    </a:p>
                    <a:p>
                      <a:r>
                        <a:rPr lang="en-US" sz="2000" dirty="0" smtClean="0">
                          <a:solidFill>
                            <a:schemeClr val="tx1"/>
                          </a:solidFill>
                        </a:rPr>
                        <a:t>21</a:t>
                      </a:r>
                      <a:r>
                        <a:rPr lang="en-US" sz="2000" baseline="0" dirty="0" smtClean="0">
                          <a:solidFill>
                            <a:schemeClr val="tx1"/>
                          </a:solidFill>
                        </a:rPr>
                        <a:t> (control)</a:t>
                      </a:r>
                      <a:endParaRPr lang="en-US" sz="2000" dirty="0">
                        <a:solidFill>
                          <a:schemeClr val="tx1"/>
                        </a:solidFill>
                      </a:endParaRPr>
                    </a:p>
                  </a:txBody>
                  <a:tcPr marL="103346" marR="103346" marT="51677" marB="51677"/>
                </a:tc>
                <a:extLst>
                  <a:ext uri="{0D108BD9-81ED-4DB2-BD59-A6C34878D82A}">
                    <a16:rowId xmlns:a16="http://schemas.microsoft.com/office/drawing/2014/main" xmlns="" val="10005"/>
                  </a:ext>
                </a:extLst>
              </a:tr>
              <a:tr h="419160">
                <a:tc>
                  <a:txBody>
                    <a:bodyPr/>
                    <a:lstStyle/>
                    <a:p>
                      <a:r>
                        <a:rPr lang="en-US" sz="2000" dirty="0" smtClean="0">
                          <a:solidFill>
                            <a:schemeClr val="tx1"/>
                          </a:solidFill>
                        </a:rPr>
                        <a:t>Telnet</a:t>
                      </a:r>
                      <a:endParaRPr lang="en-US" sz="2000" dirty="0">
                        <a:solidFill>
                          <a:schemeClr val="tx1"/>
                        </a:solidFill>
                      </a:endParaRPr>
                    </a:p>
                  </a:txBody>
                  <a:tcPr marL="103346" marR="103346" marT="51677" marB="51677"/>
                </a:tc>
                <a:tc>
                  <a:txBody>
                    <a:bodyPr/>
                    <a:lstStyle/>
                    <a:p>
                      <a:r>
                        <a:rPr lang="en-US" sz="2000" dirty="0" smtClean="0">
                          <a:solidFill>
                            <a:schemeClr val="tx1"/>
                          </a:solidFill>
                        </a:rPr>
                        <a:t>TCP</a:t>
                      </a:r>
                      <a:endParaRPr lang="en-US" sz="2000" dirty="0">
                        <a:solidFill>
                          <a:schemeClr val="tx1"/>
                        </a:solidFill>
                      </a:endParaRPr>
                    </a:p>
                  </a:txBody>
                  <a:tcPr marL="103346" marR="103346" marT="51677" marB="51677"/>
                </a:tc>
                <a:tc>
                  <a:txBody>
                    <a:bodyPr/>
                    <a:lstStyle/>
                    <a:p>
                      <a:r>
                        <a:rPr lang="en-US" sz="2000" dirty="0" smtClean="0">
                          <a:solidFill>
                            <a:schemeClr val="tx1"/>
                          </a:solidFill>
                        </a:rPr>
                        <a:t>23</a:t>
                      </a:r>
                      <a:endParaRPr lang="en-US" sz="2000" dirty="0">
                        <a:solidFill>
                          <a:schemeClr val="tx1"/>
                        </a:solidFill>
                      </a:endParaRPr>
                    </a:p>
                  </a:txBody>
                  <a:tcPr marL="103346" marR="103346" marT="51677" marB="51677"/>
                </a:tc>
                <a:extLst>
                  <a:ext uri="{0D108BD9-81ED-4DB2-BD59-A6C34878D82A}">
                    <a16:rowId xmlns:a16="http://schemas.microsoft.com/office/drawing/2014/main" xmlns="" val="10006"/>
                  </a:ext>
                </a:extLst>
              </a:tr>
              <a:tr h="419160">
                <a:tc>
                  <a:txBody>
                    <a:bodyPr/>
                    <a:lstStyle/>
                    <a:p>
                      <a:r>
                        <a:rPr lang="en-US" sz="2000" dirty="0" smtClean="0">
                          <a:solidFill>
                            <a:schemeClr val="tx1"/>
                          </a:solidFill>
                        </a:rPr>
                        <a:t>DNS</a:t>
                      </a:r>
                      <a:endParaRPr lang="en-US" sz="2000" dirty="0">
                        <a:solidFill>
                          <a:schemeClr val="tx1"/>
                        </a:solidFill>
                      </a:endParaRPr>
                    </a:p>
                  </a:txBody>
                  <a:tcPr marL="103346" marR="103346" marT="51677" marB="51677"/>
                </a:tc>
                <a:tc>
                  <a:txBody>
                    <a:bodyPr/>
                    <a:lstStyle/>
                    <a:p>
                      <a:r>
                        <a:rPr lang="en-US" sz="2000" dirty="0" smtClean="0">
                          <a:solidFill>
                            <a:schemeClr val="tx1"/>
                          </a:solidFill>
                        </a:rPr>
                        <a:t>TCP/UDP</a:t>
                      </a:r>
                      <a:endParaRPr lang="en-US" sz="2000" dirty="0">
                        <a:solidFill>
                          <a:schemeClr val="tx1"/>
                        </a:solidFill>
                      </a:endParaRPr>
                    </a:p>
                  </a:txBody>
                  <a:tcPr marL="103346" marR="103346" marT="51677" marB="51677"/>
                </a:tc>
                <a:tc>
                  <a:txBody>
                    <a:bodyPr/>
                    <a:lstStyle/>
                    <a:p>
                      <a:r>
                        <a:rPr lang="en-US" sz="2000" dirty="0" smtClean="0">
                          <a:solidFill>
                            <a:schemeClr val="tx1"/>
                          </a:solidFill>
                        </a:rPr>
                        <a:t>53</a:t>
                      </a:r>
                      <a:endParaRPr lang="en-US" sz="2000" dirty="0">
                        <a:solidFill>
                          <a:schemeClr val="tx1"/>
                        </a:solidFill>
                      </a:endParaRPr>
                    </a:p>
                  </a:txBody>
                  <a:tcPr marL="103346" marR="103346" marT="51677" marB="51677"/>
                </a:tc>
                <a:extLst>
                  <a:ext uri="{0D108BD9-81ED-4DB2-BD59-A6C34878D82A}">
                    <a16:rowId xmlns:a16="http://schemas.microsoft.com/office/drawing/2014/main" xmlns="" val="10007"/>
                  </a:ext>
                </a:extLst>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en-US" altLang="en-US" sz="3200" smtClean="0"/>
              <a:t>ISO Open Systems Interconnection (OSI)</a:t>
            </a:r>
            <a:br>
              <a:rPr lang="en-US" altLang="en-US" sz="3200" smtClean="0"/>
            </a:br>
            <a:r>
              <a:rPr lang="en-US" altLang="en-US" sz="3200" smtClean="0"/>
              <a:t>Summary</a:t>
            </a:r>
          </a:p>
        </p:txBody>
      </p:sp>
      <p:sp>
        <p:nvSpPr>
          <p:cNvPr id="8" name="Text Placeholder 7"/>
          <p:cNvSpPr>
            <a:spLocks noGrp="1"/>
          </p:cNvSpPr>
          <p:nvPr>
            <p:ph type="body" sz="quarter" idx="11"/>
          </p:nvPr>
        </p:nvSpPr>
        <p:spPr/>
        <p:txBody>
          <a:bodyPr>
            <a:normAutofit/>
          </a:bodyPr>
          <a:lstStyle/>
          <a:p>
            <a:pPr marL="0" indent="0">
              <a:buFont typeface="Arial" panose="020B0604020202020204" pitchFamily="34" charset="0"/>
              <a:buNone/>
              <a:defRPr/>
            </a:pPr>
            <a:r>
              <a:rPr lang="en-US" sz="3000" dirty="0"/>
              <a:t>In this </a:t>
            </a:r>
            <a:r>
              <a:rPr lang="en-US" sz="3000" dirty="0" smtClean="0"/>
              <a:t>lecture we </a:t>
            </a:r>
            <a:r>
              <a:rPr lang="en-US" sz="3000" dirty="0"/>
              <a:t>covered </a:t>
            </a:r>
            <a:endParaRPr lang="en-US" sz="3000" dirty="0" smtClean="0"/>
          </a:p>
          <a:p>
            <a:pPr>
              <a:defRPr/>
            </a:pPr>
            <a:r>
              <a:rPr lang="en-US" sz="3000" dirty="0" smtClean="0"/>
              <a:t>the </a:t>
            </a:r>
            <a:r>
              <a:rPr lang="en-US" sz="3000" dirty="0"/>
              <a:t>TCP/IP </a:t>
            </a:r>
            <a:r>
              <a:rPr lang="en-US" sz="3000" dirty="0" smtClean="0"/>
              <a:t>model</a:t>
            </a:r>
          </a:p>
          <a:p>
            <a:pPr>
              <a:defRPr/>
            </a:pPr>
            <a:r>
              <a:rPr lang="en-US" sz="3000" dirty="0" smtClean="0"/>
              <a:t>the </a:t>
            </a:r>
            <a:r>
              <a:rPr lang="en-US" sz="3000" dirty="0"/>
              <a:t>OSI </a:t>
            </a:r>
            <a:r>
              <a:rPr lang="en-US" sz="3000" dirty="0" smtClean="0"/>
              <a:t>model</a:t>
            </a:r>
            <a:endParaRPr lang="en-US" sz="3000" dirty="0"/>
          </a:p>
          <a:p>
            <a:pPr>
              <a:defRPr/>
            </a:pPr>
            <a:r>
              <a:rPr lang="en-US" sz="3000" dirty="0" smtClean="0"/>
              <a:t>the Application layer</a:t>
            </a:r>
          </a:p>
          <a:p>
            <a:pPr>
              <a:defRPr/>
            </a:pPr>
            <a:r>
              <a:rPr lang="en-US" sz="3000" dirty="0" smtClean="0"/>
              <a:t>the Presentation layer</a:t>
            </a:r>
          </a:p>
          <a:p>
            <a:pPr>
              <a:defRPr/>
            </a:pPr>
            <a:r>
              <a:rPr lang="en-US" sz="3000" dirty="0" smtClean="0"/>
              <a:t>the Session layer </a:t>
            </a:r>
            <a:r>
              <a:rPr lang="en-US" sz="3000" dirty="0"/>
              <a:t>and </a:t>
            </a:r>
            <a:endParaRPr lang="en-US" sz="3000" dirty="0" smtClean="0"/>
          </a:p>
          <a:p>
            <a:pPr>
              <a:defRPr/>
            </a:pPr>
            <a:r>
              <a:rPr lang="en-US" sz="3000" dirty="0" smtClean="0"/>
              <a:t>the Transport layer</a:t>
            </a:r>
            <a:r>
              <a:rPr lang="en-US" sz="3000" dirty="0"/>
              <a:t>. </a:t>
            </a:r>
          </a:p>
        </p:txBody>
      </p:sp>
      <p:sp>
        <p:nvSpPr>
          <p:cNvPr id="5"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D64E75-7A10-435D-8195-ED128C6BC179}" type="slidenum">
              <a:rPr lang="en-US" altLang="en-US">
                <a:solidFill>
                  <a:srgbClr val="898989"/>
                </a:solidFill>
              </a:rPr>
              <a:pPr eaLnBrk="1" hangingPunct="1"/>
              <a:t>26</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z="2800" dirty="0" smtClean="0"/>
              <a:t>ISO Open Systems Interconnection (OSI)</a:t>
            </a:r>
            <a:br>
              <a:rPr lang="en-US" altLang="en-US" sz="2800" dirty="0" smtClean="0"/>
            </a:br>
            <a:r>
              <a:rPr lang="en-US" altLang="en-US" sz="2800" dirty="0" smtClean="0"/>
              <a:t>References – Lecture a</a:t>
            </a:r>
          </a:p>
        </p:txBody>
      </p:sp>
      <p:sp>
        <p:nvSpPr>
          <p:cNvPr id="3" name="Text Placeholder 2"/>
          <p:cNvSpPr>
            <a:spLocks noGrp="1"/>
          </p:cNvSpPr>
          <p:nvPr>
            <p:ph type="body" sz="quarter" idx="16"/>
          </p:nvPr>
        </p:nvSpPr>
        <p:spPr>
          <a:xfrm>
            <a:off x="457200" y="1600200"/>
            <a:ext cx="8229600" cy="4663440"/>
          </a:xfrm>
        </p:spPr>
        <p:txBody>
          <a:bodyPr>
            <a:normAutofit lnSpcReduction="10000"/>
          </a:bodyPr>
          <a:lstStyle/>
          <a:p>
            <a:pPr marL="0" indent="0">
              <a:buFont typeface="Arial" panose="020B0604020202020204" pitchFamily="34" charset="0"/>
              <a:buNone/>
              <a:defRPr/>
            </a:pPr>
            <a:r>
              <a:rPr lang="en-US" sz="1200" dirty="0" smtClean="0"/>
              <a:t>References</a:t>
            </a:r>
            <a:r>
              <a:rPr lang="en-US" sz="1200" b="0" dirty="0" smtClean="0"/>
              <a:t>         </a:t>
            </a:r>
          </a:p>
          <a:p>
            <a:pPr>
              <a:defRPr/>
            </a:pPr>
            <a:r>
              <a:rPr lang="en-US" sz="1200" b="0" i="1" dirty="0"/>
              <a:t>MIME: Multipurpose Internet Mail Extensions</a:t>
            </a:r>
            <a:r>
              <a:rPr lang="en-US" sz="1200" b="0" dirty="0"/>
              <a:t>. (</a:t>
            </a:r>
            <a:r>
              <a:rPr lang="en-US" sz="1200" b="0" dirty="0" err="1"/>
              <a:t>n.d.</a:t>
            </a:r>
            <a:r>
              <a:rPr lang="en-US" sz="1200" b="0" dirty="0"/>
              <a:t>). Retrieved January 6, 2012, from Network Dictionary website: </a:t>
            </a:r>
            <a:r>
              <a:rPr lang="en-US" sz="1200" b="0" dirty="0">
                <a:hlinkClick r:id="rId3" tooltip="MIME: Multipurpose Internet Mail Extensions"/>
              </a:rPr>
              <a:t>http://</a:t>
            </a:r>
            <a:r>
              <a:rPr lang="en-US" sz="1200" b="0" dirty="0" smtClean="0">
                <a:hlinkClick r:id="rId3" tooltip="MIME: Multipurpose Internet Mail Extensions"/>
              </a:rPr>
              <a:t>www.networkdictionary.com/protocols/mime.php</a:t>
            </a:r>
            <a:endParaRPr lang="en-US" sz="1200" b="0" dirty="0" smtClean="0"/>
          </a:p>
          <a:p>
            <a:pPr>
              <a:defRPr/>
            </a:pPr>
            <a:r>
              <a:rPr lang="en-US" sz="1200" b="0" dirty="0"/>
              <a:t>Network Working Group. (1987, June). </a:t>
            </a:r>
            <a:r>
              <a:rPr lang="en-US" sz="1200" b="0" i="1" dirty="0"/>
              <a:t>XDR: External Data Representation Standard</a:t>
            </a:r>
            <a:r>
              <a:rPr lang="en-US" sz="1200" b="0" dirty="0"/>
              <a:t>. Retrieved from Sun Microsystems website: </a:t>
            </a:r>
            <a:r>
              <a:rPr lang="en-US" sz="1200" b="0" dirty="0">
                <a:hlinkClick r:id="rId4" tooltip="Network Working Group"/>
              </a:rPr>
              <a:t>http://</a:t>
            </a:r>
            <a:r>
              <a:rPr lang="en-US" sz="1200" b="0" dirty="0" smtClean="0">
                <a:hlinkClick r:id="rId4" tooltip="Network Working Group"/>
              </a:rPr>
              <a:t>tools.ietf.org/html/rfc1014</a:t>
            </a:r>
            <a:endParaRPr lang="en-US" sz="1200" b="0" dirty="0" smtClean="0"/>
          </a:p>
          <a:p>
            <a:pPr>
              <a:defRPr/>
            </a:pPr>
            <a:r>
              <a:rPr lang="en-US" sz="1200" b="0" i="1" dirty="0"/>
              <a:t>LLP - Lower Layer Protocol</a:t>
            </a:r>
            <a:r>
              <a:rPr lang="en-US" sz="1200" b="0" dirty="0"/>
              <a:t>. (</a:t>
            </a:r>
            <a:r>
              <a:rPr lang="en-US" sz="1200" b="0" dirty="0" err="1"/>
              <a:t>n.d.</a:t>
            </a:r>
            <a:r>
              <a:rPr lang="en-US" sz="1200" b="0" dirty="0"/>
              <a:t>). Retrieved January 6, 2012, from </a:t>
            </a:r>
            <a:r>
              <a:rPr lang="en-US" sz="1200" b="0" dirty="0" err="1"/>
              <a:t>iNTERFACEWARE</a:t>
            </a:r>
            <a:r>
              <a:rPr lang="en-US" sz="1200" b="0" dirty="0"/>
              <a:t>™ Inc. website: </a:t>
            </a:r>
            <a:r>
              <a:rPr lang="en-US" sz="1200" b="0" dirty="0">
                <a:hlinkClick r:id="rId5" tooltip="LLP - Lower Layer Protocol"/>
              </a:rPr>
              <a:t>http://</a:t>
            </a:r>
            <a:r>
              <a:rPr lang="en-US" sz="1200" b="0" dirty="0" smtClean="0">
                <a:hlinkClick r:id="rId5" tooltip="LLP - Lower Layer Protocol"/>
              </a:rPr>
              <a:t>www.interfaceware.com/llp.html</a:t>
            </a:r>
            <a:endParaRPr lang="en-US" sz="1200" b="0" dirty="0" smtClean="0"/>
          </a:p>
          <a:p>
            <a:pPr marL="0" indent="0">
              <a:buFont typeface="Arial" panose="020B0604020202020204" pitchFamily="34" charset="0"/>
              <a:buNone/>
              <a:defRPr/>
            </a:pPr>
            <a:endParaRPr lang="en-US" sz="1200" b="0" dirty="0"/>
          </a:p>
          <a:p>
            <a:pPr marL="0" indent="0">
              <a:buFont typeface="Arial" panose="020B0604020202020204" pitchFamily="34" charset="0"/>
              <a:buNone/>
              <a:defRPr/>
            </a:pPr>
            <a:r>
              <a:rPr lang="en-US" sz="1200" dirty="0" smtClean="0"/>
              <a:t>Charts</a:t>
            </a:r>
            <a:r>
              <a:rPr lang="en-US" sz="1200" dirty="0"/>
              <a:t>, Tables, </a:t>
            </a:r>
            <a:r>
              <a:rPr lang="en-US" sz="1200" dirty="0" smtClean="0"/>
              <a:t>Figures</a:t>
            </a:r>
          </a:p>
          <a:p>
            <a:pPr marL="0" indent="0">
              <a:buFont typeface="Arial" panose="020B0604020202020204" pitchFamily="34" charset="0"/>
              <a:buNone/>
              <a:defRPr/>
            </a:pPr>
            <a:r>
              <a:rPr lang="en-US" sz="1200" b="0" dirty="0" smtClean="0"/>
              <a:t>1.1  </a:t>
            </a:r>
            <a:r>
              <a:rPr lang="en-US" sz="1200" b="0" dirty="0"/>
              <a:t>Table: </a:t>
            </a:r>
            <a:r>
              <a:rPr lang="en-US" sz="1200" b="0" dirty="0" smtClean="0"/>
              <a:t>Parrish</a:t>
            </a:r>
            <a:r>
              <a:rPr lang="en-US" sz="1200" b="0" dirty="0"/>
              <a:t>, Michele. </a:t>
            </a:r>
            <a:r>
              <a:rPr lang="en-US" sz="1200" b="0" dirty="0" smtClean="0"/>
              <a:t>2011. </a:t>
            </a:r>
            <a:endParaRPr lang="en-US" sz="1200" b="0" dirty="0"/>
          </a:p>
          <a:p>
            <a:pPr marL="0" indent="0">
              <a:buFont typeface="Arial" panose="020B0604020202020204" pitchFamily="34" charset="0"/>
              <a:buNone/>
              <a:defRPr/>
            </a:pPr>
            <a:r>
              <a:rPr lang="en-US" sz="1200" b="0" dirty="0" smtClean="0"/>
              <a:t>1.2  </a:t>
            </a:r>
            <a:r>
              <a:rPr lang="en-US" sz="1200" b="0" dirty="0"/>
              <a:t>Table: </a:t>
            </a:r>
            <a:r>
              <a:rPr lang="en-US" sz="1200" b="0" dirty="0" smtClean="0"/>
              <a:t>Parrish</a:t>
            </a:r>
            <a:r>
              <a:rPr lang="en-US" sz="1200" b="0" dirty="0"/>
              <a:t>, Michele. </a:t>
            </a:r>
            <a:r>
              <a:rPr lang="en-US" sz="1200" b="0" dirty="0" smtClean="0"/>
              <a:t>2011. </a:t>
            </a:r>
            <a:endParaRPr lang="en-US" sz="1200" b="0" dirty="0"/>
          </a:p>
          <a:p>
            <a:pPr marL="0" indent="0">
              <a:buFont typeface="Arial" panose="020B0604020202020204" pitchFamily="34" charset="0"/>
              <a:buNone/>
              <a:defRPr/>
            </a:pPr>
            <a:r>
              <a:rPr lang="en-US" sz="1200" b="0" dirty="0" smtClean="0"/>
              <a:t>1.3  Table</a:t>
            </a:r>
            <a:r>
              <a:rPr lang="en-US" sz="1200" b="0" dirty="0"/>
              <a:t>: </a:t>
            </a:r>
            <a:r>
              <a:rPr lang="en-US" sz="1200" b="0" dirty="0" smtClean="0"/>
              <a:t>Parrish</a:t>
            </a:r>
            <a:r>
              <a:rPr lang="en-US" sz="1200" b="0" dirty="0"/>
              <a:t>, Michele. </a:t>
            </a:r>
            <a:r>
              <a:rPr lang="en-US" sz="1200" b="0" dirty="0" smtClean="0"/>
              <a:t>2011. </a:t>
            </a:r>
          </a:p>
          <a:p>
            <a:pPr marL="0" indent="0">
              <a:buFont typeface="Arial" panose="020B0604020202020204" pitchFamily="34" charset="0"/>
              <a:buNone/>
              <a:defRPr/>
            </a:pPr>
            <a:endParaRPr lang="en-US" sz="900" b="0" dirty="0"/>
          </a:p>
          <a:p>
            <a:pPr marL="0" indent="0">
              <a:buFont typeface="Arial" panose="020B0604020202020204" pitchFamily="34" charset="0"/>
              <a:buNone/>
              <a:defRPr/>
            </a:pPr>
            <a:r>
              <a:rPr lang="en-US" sz="1200" dirty="0"/>
              <a:t>Images</a:t>
            </a:r>
          </a:p>
          <a:p>
            <a:pPr marL="0" indent="0">
              <a:buFont typeface="Arial" panose="020B0604020202020204" pitchFamily="34" charset="0"/>
              <a:buNone/>
              <a:defRPr/>
            </a:pPr>
            <a:r>
              <a:rPr lang="en-US" sz="1200" b="0" dirty="0"/>
              <a:t>Slide </a:t>
            </a:r>
            <a:r>
              <a:rPr lang="en-US" sz="1200" b="0" dirty="0" smtClean="0"/>
              <a:t>5: </a:t>
            </a:r>
            <a:r>
              <a:rPr lang="en-US" sz="1200" b="0" dirty="0"/>
              <a:t>Source, Medium and Receiver. Courtesy Michele Parrish.  Used with permission. </a:t>
            </a:r>
          </a:p>
          <a:p>
            <a:pPr marL="0" indent="0">
              <a:buFont typeface="Arial" panose="020B0604020202020204" pitchFamily="34" charset="0"/>
              <a:buNone/>
              <a:defRPr/>
            </a:pPr>
            <a:r>
              <a:rPr lang="en-US" sz="1200" b="0" dirty="0"/>
              <a:t>Slide </a:t>
            </a:r>
            <a:r>
              <a:rPr lang="en-US" sz="1200" b="0" dirty="0" smtClean="0"/>
              <a:t>9: OSI Model showing layers and their functions. </a:t>
            </a:r>
            <a:r>
              <a:rPr lang="en-US" sz="1200" b="0" dirty="0"/>
              <a:t>Courtesy Michele Parrish.  Used with permission. </a:t>
            </a:r>
          </a:p>
          <a:p>
            <a:pPr marL="0" indent="0">
              <a:buFont typeface="Arial" panose="020B0604020202020204" pitchFamily="34" charset="0"/>
              <a:buNone/>
              <a:defRPr/>
            </a:pPr>
            <a:r>
              <a:rPr lang="en-US" sz="1200" b="0" dirty="0"/>
              <a:t>Slide </a:t>
            </a:r>
            <a:r>
              <a:rPr lang="en-US" sz="1200" b="0" dirty="0" smtClean="0"/>
              <a:t>10: </a:t>
            </a:r>
            <a:r>
              <a:rPr lang="en-US" sz="1200" b="0" dirty="0"/>
              <a:t>Model Comparison. Courtesy Michele Parrish.  Used with permission. </a:t>
            </a:r>
          </a:p>
          <a:p>
            <a:pPr marL="0" indent="0">
              <a:buFont typeface="Arial" panose="020B0604020202020204" pitchFamily="34" charset="0"/>
              <a:buNone/>
              <a:defRPr/>
            </a:pPr>
            <a:r>
              <a:rPr lang="en-US" sz="1200" b="0" dirty="0"/>
              <a:t>Slide </a:t>
            </a:r>
            <a:r>
              <a:rPr lang="en-US" sz="1200" b="0" dirty="0" smtClean="0"/>
              <a:t>11: </a:t>
            </a:r>
            <a:r>
              <a:rPr lang="en-US" sz="1200" b="0" dirty="0"/>
              <a:t>PDU. Courtesy Michele Parrish.  Used with permission. </a:t>
            </a:r>
          </a:p>
          <a:p>
            <a:pPr marL="0" indent="0">
              <a:buFont typeface="Arial" panose="020B0604020202020204" pitchFamily="34" charset="0"/>
              <a:buNone/>
              <a:defRPr/>
            </a:pPr>
            <a:r>
              <a:rPr lang="en-US" sz="1200" b="0" dirty="0"/>
              <a:t>Slide </a:t>
            </a:r>
            <a:r>
              <a:rPr lang="en-US" sz="1200" b="0" dirty="0" smtClean="0"/>
              <a:t>12: </a:t>
            </a:r>
            <a:r>
              <a:rPr lang="en-US" sz="1200" b="0" dirty="0"/>
              <a:t>Protocols. Courtesy Michele Parrish.  Used with permission. </a:t>
            </a:r>
          </a:p>
          <a:p>
            <a:pPr marL="0" indent="0">
              <a:buFont typeface="Arial" panose="020B0604020202020204" pitchFamily="34" charset="0"/>
              <a:buNone/>
              <a:defRPr/>
            </a:pPr>
            <a:r>
              <a:rPr lang="en-US" sz="1200" b="0" dirty="0"/>
              <a:t>Slide </a:t>
            </a:r>
            <a:r>
              <a:rPr lang="en-US" sz="1200" b="0" dirty="0" smtClean="0"/>
              <a:t>20: </a:t>
            </a:r>
            <a:r>
              <a:rPr lang="en-US" sz="1200" b="0" dirty="0"/>
              <a:t>Handshake. Courtesy Michele Parrish.  Used with permission. </a:t>
            </a:r>
          </a:p>
          <a:p>
            <a:pPr marL="0" indent="0">
              <a:buFont typeface="Arial" panose="020B0604020202020204" pitchFamily="34" charset="0"/>
              <a:buNone/>
              <a:defRPr/>
            </a:pPr>
            <a:r>
              <a:rPr lang="en-US" sz="1200" b="0" dirty="0"/>
              <a:t>Slide </a:t>
            </a:r>
            <a:r>
              <a:rPr lang="en-US" sz="1200" b="0" dirty="0" smtClean="0"/>
              <a:t>21: </a:t>
            </a:r>
            <a:r>
              <a:rPr lang="en-US" sz="1200" b="0" dirty="0"/>
              <a:t>Sequence. Courtesy Michele Parrish.  Used with permission. </a:t>
            </a:r>
          </a:p>
          <a:p>
            <a:pPr marL="0" indent="0">
              <a:buFont typeface="Arial" panose="020B0604020202020204" pitchFamily="34" charset="0"/>
              <a:buNone/>
              <a:defRPr/>
            </a:pPr>
            <a:r>
              <a:rPr lang="en-US" sz="1200" b="0" dirty="0"/>
              <a:t>Slide </a:t>
            </a:r>
            <a:r>
              <a:rPr lang="en-US" sz="1200" b="0" dirty="0" smtClean="0"/>
              <a:t>22: </a:t>
            </a:r>
            <a:r>
              <a:rPr lang="en-US" sz="1200" b="0" dirty="0"/>
              <a:t>Acknowledgements. Courtesy Michele Parrish.  Used with permission. </a:t>
            </a:r>
          </a:p>
          <a:p>
            <a:pPr marL="0" indent="0">
              <a:buFont typeface="Arial" panose="020B0604020202020204" pitchFamily="34" charset="0"/>
              <a:buNone/>
              <a:defRPr/>
            </a:pPr>
            <a:r>
              <a:rPr lang="en-US" sz="1200" b="0" dirty="0"/>
              <a:t>Slide </a:t>
            </a:r>
            <a:r>
              <a:rPr lang="en-US" sz="1200" b="0" dirty="0" smtClean="0"/>
              <a:t>23: Window Sizing. </a:t>
            </a:r>
            <a:r>
              <a:rPr lang="en-US" sz="1200" b="0" dirty="0"/>
              <a:t>Courtesy Michele Parrish.  Used with permission. </a:t>
            </a:r>
          </a:p>
          <a:p>
            <a:pPr marL="0" indent="0">
              <a:buFont typeface="Arial" panose="020B0604020202020204" pitchFamily="34" charset="0"/>
              <a:buNone/>
              <a:defRPr/>
            </a:pPr>
            <a:endParaRPr lang="en-US" sz="1200" b="0" dirty="0"/>
          </a:p>
          <a:p>
            <a:pPr marL="0" indent="0">
              <a:buFont typeface="Arial" panose="020B0604020202020204" pitchFamily="34" charset="0"/>
              <a:buNone/>
              <a:defRPr/>
            </a:pPr>
            <a:endParaRPr lang="en-US" sz="1200" b="0" dirty="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BFAF9D-EDF5-4874-89BD-CF4561DF8755}" type="slidenum">
              <a:rPr lang="en-US" altLang="en-US">
                <a:solidFill>
                  <a:srgbClr val="898989"/>
                </a:solidFill>
              </a:rPr>
              <a:pPr eaLnBrk="1" hangingPunct="1"/>
              <a:t>27</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ISO Open Systems Interconnection (OSI)</a:t>
            </a:r>
            <a:br>
              <a:rPr lang="en-US" dirty="0"/>
            </a:br>
            <a:r>
              <a:rPr lang="en-US" dirty="0" smtClean="0"/>
              <a:t>Lecture a </a:t>
            </a:r>
            <a:endParaRPr lang="en-US" dirty="0"/>
          </a:p>
        </p:txBody>
      </p:sp>
      <p:sp>
        <p:nvSpPr>
          <p:cNvPr id="8" name="Content Placeholder 7"/>
          <p:cNvSpPr>
            <a:spLocks noGrp="1"/>
          </p:cNvSpPr>
          <p:nvPr>
            <p:ph sz="quarter" idx="14"/>
          </p:nvPr>
        </p:nvSpPr>
        <p:spPr/>
        <p:txBody>
          <a:bodyPr/>
          <a:lstStyle/>
          <a:p>
            <a:r>
              <a:rPr lang="en-US" sz="2800" dirty="0"/>
              <a:t>This </a:t>
            </a:r>
            <a:r>
              <a:rPr lang="en-US" sz="2800"/>
              <a:t>material </a:t>
            </a:r>
            <a:r>
              <a:rPr lang="en-US" sz="2800" smtClean="0"/>
              <a:t>was </a:t>
            </a:r>
            <a:r>
              <a:rPr lang="en-US" sz="2800" dirty="0"/>
              <a:t>developed by Duke University, funded by the Department of Health and Human Services, Office of the National Coordinator for Health Information Technology under Award Number IU24OC000024. This material was updated by Normandale Community College, funded under Award Number 90WT0003</a:t>
            </a:r>
            <a:r>
              <a:rPr lang="en-US" sz="2800" dirty="0" smtClean="0"/>
              <a:t>.</a:t>
            </a:r>
            <a:endParaRPr lang="en-US" sz="2800" dirty="0"/>
          </a:p>
        </p:txBody>
      </p:sp>
      <p:sp>
        <p:nvSpPr>
          <p:cNvPr id="2" name="Slide Number Placeholder 1"/>
          <p:cNvSpPr>
            <a:spLocks noGrp="1"/>
          </p:cNvSpPr>
          <p:nvPr>
            <p:ph type="sldNum" sz="quarter" idx="4"/>
          </p:nvPr>
        </p:nvSpPr>
        <p:spPr/>
        <p:txBody>
          <a:bodyPr/>
          <a:lstStyle/>
          <a:p>
            <a:fld id="{2C977632-1F3F-4687-A48D-54A71B9BF2B5}" type="slidenum">
              <a:rPr lang="en-US" altLang="en-US" smtClean="0"/>
              <a:pPr/>
              <a:t>28</a:t>
            </a:fld>
            <a:endParaRPr lang="en-US" altLang="en-US"/>
          </a:p>
        </p:txBody>
      </p:sp>
    </p:spTree>
    <p:custDataLst>
      <p:tags r:id="rId1"/>
    </p:custDataLst>
    <p:extLst>
      <p:ext uri="{BB962C8B-B14F-4D97-AF65-F5344CB8AC3E}">
        <p14:creationId xmlns:p14="http://schemas.microsoft.com/office/powerpoint/2010/main" val="496307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z="3800" smtClean="0"/>
              <a:t>Terminology</a:t>
            </a:r>
          </a:p>
        </p:txBody>
      </p:sp>
      <p:sp>
        <p:nvSpPr>
          <p:cNvPr id="14342" name="Content Placeholder 5"/>
          <p:cNvSpPr>
            <a:spLocks noGrp="1"/>
          </p:cNvSpPr>
          <p:nvPr>
            <p:ph sz="quarter" idx="14"/>
          </p:nvPr>
        </p:nvSpPr>
        <p:spPr bwMode="auto">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US" kern="0" dirty="0">
                <a:solidFill>
                  <a:srgbClr val="000000"/>
                </a:solidFill>
              </a:rPr>
              <a:t>A network is two or more devices that  </a:t>
            </a:r>
            <a:br>
              <a:rPr lang="en-US" kern="0" dirty="0">
                <a:solidFill>
                  <a:srgbClr val="000000"/>
                </a:solidFill>
              </a:rPr>
            </a:br>
            <a:r>
              <a:rPr lang="en-US" kern="0" dirty="0">
                <a:solidFill>
                  <a:srgbClr val="000000"/>
                </a:solidFill>
              </a:rPr>
              <a:t>communicate with each other over some form of transmission media.</a:t>
            </a:r>
          </a:p>
          <a:p>
            <a:pPr>
              <a:buFont typeface="Arial" panose="020B0604020202020204" pitchFamily="34" charset="0"/>
              <a:buNone/>
              <a:defRPr/>
            </a:pPr>
            <a:endParaRPr lang="en-US" sz="1000" kern="0" dirty="0">
              <a:solidFill>
                <a:srgbClr val="000000"/>
              </a:solidFill>
            </a:endParaRPr>
          </a:p>
          <a:p>
            <a:pPr>
              <a:buFontTx/>
              <a:buChar char="•"/>
              <a:defRPr/>
            </a:pPr>
            <a:r>
              <a:rPr lang="en-US" kern="0" dirty="0">
                <a:solidFill>
                  <a:srgbClr val="000000"/>
                </a:solidFill>
              </a:rPr>
              <a:t>Types of networks</a:t>
            </a:r>
          </a:p>
          <a:p>
            <a:pPr lvl="1">
              <a:buFontTx/>
              <a:buChar char="–"/>
              <a:defRPr/>
            </a:pPr>
            <a:r>
              <a:rPr lang="en-US" kern="0" dirty="0">
                <a:solidFill>
                  <a:srgbClr val="000000"/>
                </a:solidFill>
              </a:rPr>
              <a:t>Local Area Network (LAN)</a:t>
            </a:r>
          </a:p>
          <a:p>
            <a:pPr lvl="1">
              <a:buFontTx/>
              <a:buChar char="–"/>
              <a:defRPr/>
            </a:pPr>
            <a:r>
              <a:rPr lang="en-US" kern="0" dirty="0">
                <a:solidFill>
                  <a:srgbClr val="000000"/>
                </a:solidFill>
              </a:rPr>
              <a:t>Wide Area Network (WAN)</a:t>
            </a:r>
          </a:p>
          <a:p>
            <a:pPr lvl="1">
              <a:buFontTx/>
              <a:buChar char="–"/>
              <a:defRPr/>
            </a:pPr>
            <a:r>
              <a:rPr lang="en-US" kern="0" dirty="0">
                <a:solidFill>
                  <a:srgbClr val="000000"/>
                </a:solidFill>
              </a:rPr>
              <a:t>Internet</a:t>
            </a:r>
          </a:p>
          <a:p>
            <a:pPr lvl="1">
              <a:buFontTx/>
              <a:buChar char="–"/>
              <a:defRPr/>
            </a:pPr>
            <a:r>
              <a:rPr lang="en-US" kern="0" dirty="0">
                <a:solidFill>
                  <a:srgbClr val="000000"/>
                </a:solidFill>
              </a:rPr>
              <a:t>Intranet</a:t>
            </a:r>
          </a:p>
          <a:p>
            <a:pPr lvl="1">
              <a:buFontTx/>
              <a:buChar char="–"/>
              <a:defRPr/>
            </a:pPr>
            <a:r>
              <a:rPr lang="en-US" kern="0" dirty="0">
                <a:solidFill>
                  <a:srgbClr val="000000"/>
                </a:solidFill>
              </a:rPr>
              <a:t>Extranet</a:t>
            </a:r>
          </a:p>
          <a:p>
            <a:pPr eaLnBrk="1" hangingPunct="1">
              <a:defRPr/>
            </a:pPr>
            <a:endParaRPr lang="en-US" sz="1000" dirty="0" smtClean="0"/>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EDCBE2-B874-4640-B593-DF641D307794}" type="slidenum">
              <a:rPr lang="en-US" altLang="en-US">
                <a:solidFill>
                  <a:srgbClr val="898989"/>
                </a:solidFill>
              </a:rPr>
              <a:pPr eaLnBrk="1" hangingPunct="1"/>
              <a:t>3</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extLst/>
        </p:spPr>
        <p:txBody>
          <a:bodyPr rtlCol="0">
            <a:normAutofit/>
          </a:bodyPr>
          <a:lstStyle/>
          <a:p>
            <a:pPr eaLnBrk="1" hangingPunct="1">
              <a:defRPr/>
            </a:pPr>
            <a:r>
              <a:rPr lang="en-US" sz="3800" kern="0" dirty="0">
                <a:solidFill>
                  <a:srgbClr val="000000"/>
                </a:solidFill>
              </a:rPr>
              <a:t>Terminology </a:t>
            </a:r>
            <a:r>
              <a:rPr lang="en-US" sz="3800" kern="0" dirty="0" smtClean="0">
                <a:solidFill>
                  <a:srgbClr val="000000"/>
                </a:solidFill>
              </a:rPr>
              <a:t> - 2</a:t>
            </a:r>
            <a:endParaRPr lang="en-US" sz="3800" dirty="0" smtClean="0"/>
          </a:p>
        </p:txBody>
      </p:sp>
      <p:sp>
        <p:nvSpPr>
          <p:cNvPr id="22" name="Content Placeholder 21"/>
          <p:cNvSpPr>
            <a:spLocks noGrp="1"/>
          </p:cNvSpPr>
          <p:nvPr>
            <p:ph sz="quarter" idx="14"/>
          </p:nvPr>
        </p:nvSpPr>
        <p:spPr/>
        <p:txBody>
          <a:bodyPr/>
          <a:lstStyle/>
          <a:p>
            <a:pPr marL="0" indent="0">
              <a:spcBef>
                <a:spcPts val="0"/>
              </a:spcBef>
              <a:buFont typeface="Arial" charset="0"/>
              <a:buNone/>
              <a:defRPr/>
            </a:pPr>
            <a:r>
              <a:rPr lang="en-US" sz="2800" kern="0" dirty="0" smtClean="0">
                <a:solidFill>
                  <a:srgbClr val="000000"/>
                </a:solidFill>
              </a:rPr>
              <a:t>For communication to take place on a network we need</a:t>
            </a:r>
          </a:p>
          <a:p>
            <a:pPr>
              <a:buFont typeface="Arial" charset="0"/>
              <a:buChar char="•"/>
              <a:defRPr/>
            </a:pPr>
            <a:r>
              <a:rPr lang="en-US" sz="2800" kern="0" dirty="0" smtClean="0">
                <a:solidFill>
                  <a:srgbClr val="000000"/>
                </a:solidFill>
              </a:rPr>
              <a:t>Source</a:t>
            </a:r>
          </a:p>
          <a:p>
            <a:pPr>
              <a:buFont typeface="Arial" charset="0"/>
              <a:buChar char="•"/>
              <a:defRPr/>
            </a:pPr>
            <a:r>
              <a:rPr lang="en-US" sz="2800" kern="0" dirty="0" smtClean="0">
                <a:solidFill>
                  <a:srgbClr val="000000"/>
                </a:solidFill>
              </a:rPr>
              <a:t>Receiver</a:t>
            </a:r>
          </a:p>
          <a:p>
            <a:pPr>
              <a:buFont typeface="Arial" charset="0"/>
              <a:buChar char="•"/>
              <a:defRPr/>
            </a:pPr>
            <a:r>
              <a:rPr lang="en-US" sz="2800" kern="0" dirty="0" smtClean="0">
                <a:solidFill>
                  <a:srgbClr val="000000"/>
                </a:solidFill>
              </a:rPr>
              <a:t>Medium</a:t>
            </a:r>
          </a:p>
          <a:p>
            <a:pPr>
              <a:buFont typeface="Arial" charset="0"/>
              <a:buNone/>
              <a:defRPr/>
            </a:pPr>
            <a:endParaRPr lang="en-US" kern="0" dirty="0" smtClean="0">
              <a:solidFill>
                <a:srgbClr val="000000"/>
              </a:solidFill>
            </a:endParaRPr>
          </a:p>
          <a:p>
            <a:pPr>
              <a:buFont typeface="Arial" charset="0"/>
              <a:buNone/>
              <a:defRPr/>
            </a:pPr>
            <a:endParaRPr lang="en-US" dirty="0"/>
          </a:p>
        </p:txBody>
      </p:sp>
      <p:pic>
        <p:nvPicPr>
          <p:cNvPr id="1026" name="Picture 2" descr="This is a graphic showing source (a laptop), a  receiver (a server) and the medium (the Internet) that connects them together.  Image courtesy of Michele Parr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114800"/>
            <a:ext cx="7705725"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E2C255-7A28-42E2-B846-61A0AFE8061F}" type="slidenum">
              <a:rPr lang="en-US" altLang="en-US">
                <a:solidFill>
                  <a:srgbClr val="898989"/>
                </a:solidFill>
              </a:rPr>
              <a:pPr eaLnBrk="1" hangingPunct="1"/>
              <a:t>4</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z="3800" dirty="0" smtClean="0"/>
              <a:t>Terminology </a:t>
            </a:r>
            <a:r>
              <a:rPr lang="en-US" altLang="en-US" sz="3800" dirty="0" smtClean="0"/>
              <a:t> - 3</a:t>
            </a:r>
            <a:endParaRPr lang="en-US" altLang="en-US" sz="3800" dirty="0" smtClean="0"/>
          </a:p>
        </p:txBody>
      </p:sp>
      <p:sp>
        <p:nvSpPr>
          <p:cNvPr id="13316" name="Text Placeholder 3"/>
          <p:cNvSpPr>
            <a:spLocks noGrp="1"/>
          </p:cNvSpPr>
          <p:nvPr>
            <p:ph sz="quarter" idx="14"/>
          </p:nvPr>
        </p:nvSpPr>
        <p:spPr bwMode="auto">
          <a:prstGeom prst="rect">
            <a:avLst/>
          </a:prstGeom>
          <a:extLst/>
        </p:spPr>
        <p:txBody>
          <a:bodyPr/>
          <a:lstStyle/>
          <a:p>
            <a:pPr eaLnBrk="1" hangingPunct="1">
              <a:buFontTx/>
              <a:buNone/>
              <a:defRPr/>
            </a:pPr>
            <a:r>
              <a:rPr lang="en-US" dirty="0" smtClean="0">
                <a:cs typeface="Arial" pitchFamily="34" charset="0"/>
              </a:rPr>
              <a:t>Protocol – rules for communication</a:t>
            </a:r>
          </a:p>
          <a:p>
            <a:pPr eaLnBrk="1" hangingPunct="1">
              <a:buFontTx/>
              <a:buNone/>
              <a:defRPr/>
            </a:pPr>
            <a:endParaRPr lang="en-US" sz="800" dirty="0" smtClean="0">
              <a:cs typeface="Arial" pitchFamily="34" charset="0"/>
            </a:endParaRPr>
          </a:p>
          <a:p>
            <a:pPr eaLnBrk="1" hangingPunct="1">
              <a:buFontTx/>
              <a:buNone/>
              <a:defRPr/>
            </a:pPr>
            <a:r>
              <a:rPr lang="en-US" dirty="0" smtClean="0">
                <a:cs typeface="Arial" pitchFamily="34" charset="0"/>
              </a:rPr>
              <a:t>Examples:</a:t>
            </a:r>
          </a:p>
          <a:p>
            <a:pPr lvl="1" eaLnBrk="1" hangingPunct="1">
              <a:buFont typeface="Arial" panose="020B0604020202020204" pitchFamily="34" charset="0"/>
              <a:buChar char="•"/>
              <a:defRPr/>
            </a:pPr>
            <a:r>
              <a:rPr lang="en-US" dirty="0" smtClean="0">
                <a:cs typeface="Arial" pitchFamily="34" charset="0"/>
              </a:rPr>
              <a:t>TCP/IP-</a:t>
            </a:r>
            <a:r>
              <a:rPr lang="en-US" b="1" dirty="0">
                <a:cs typeface="Arial" charset="0"/>
              </a:rPr>
              <a:t>T</a:t>
            </a:r>
            <a:r>
              <a:rPr lang="en-US" dirty="0">
                <a:cs typeface="Arial" charset="0"/>
              </a:rPr>
              <a:t>ransmission </a:t>
            </a:r>
            <a:r>
              <a:rPr lang="en-US" b="1" dirty="0">
                <a:cs typeface="Arial" charset="0"/>
              </a:rPr>
              <a:t>C</a:t>
            </a:r>
            <a:r>
              <a:rPr lang="en-US" dirty="0">
                <a:cs typeface="Arial" charset="0"/>
              </a:rPr>
              <a:t>ontrol </a:t>
            </a:r>
            <a:r>
              <a:rPr lang="en-US" b="1" dirty="0" smtClean="0">
                <a:cs typeface="Arial" charset="0"/>
              </a:rPr>
              <a:t>P</a:t>
            </a:r>
            <a:r>
              <a:rPr lang="en-US" dirty="0" smtClean="0">
                <a:cs typeface="Arial" charset="0"/>
              </a:rPr>
              <a:t>rotocol/</a:t>
            </a:r>
            <a:r>
              <a:rPr lang="en-US" b="1" dirty="0" smtClean="0">
                <a:cs typeface="Arial" charset="0"/>
              </a:rPr>
              <a:t>I</a:t>
            </a:r>
            <a:r>
              <a:rPr lang="en-US" dirty="0" smtClean="0">
                <a:cs typeface="Arial" charset="0"/>
              </a:rPr>
              <a:t>nternet </a:t>
            </a:r>
            <a:r>
              <a:rPr lang="en-US" b="1" dirty="0" smtClean="0">
                <a:cs typeface="Arial" charset="0"/>
              </a:rPr>
              <a:t>P</a:t>
            </a:r>
            <a:r>
              <a:rPr lang="en-US" dirty="0" smtClean="0">
                <a:cs typeface="Arial" charset="0"/>
              </a:rPr>
              <a:t>rotocol </a:t>
            </a:r>
            <a:endParaRPr lang="en-US" dirty="0" smtClean="0">
              <a:cs typeface="Arial" pitchFamily="34" charset="0"/>
            </a:endParaRPr>
          </a:p>
          <a:p>
            <a:pPr lvl="1" eaLnBrk="1" hangingPunct="1">
              <a:buFont typeface="Arial" panose="020B0604020202020204" pitchFamily="34" charset="0"/>
              <a:buChar char="•"/>
              <a:defRPr/>
            </a:pPr>
            <a:r>
              <a:rPr lang="en-US" dirty="0" smtClean="0">
                <a:cs typeface="Arial" pitchFamily="34" charset="0"/>
              </a:rPr>
              <a:t>HTTP-</a:t>
            </a:r>
            <a:r>
              <a:rPr lang="en-US" b="1" dirty="0" smtClean="0">
                <a:cs typeface="Arial" charset="0"/>
              </a:rPr>
              <a:t>H</a:t>
            </a:r>
            <a:r>
              <a:rPr lang="en-US" dirty="0" smtClean="0">
                <a:cs typeface="Arial" charset="0"/>
              </a:rPr>
              <a:t>yper</a:t>
            </a:r>
            <a:r>
              <a:rPr lang="en-US" b="1" dirty="0">
                <a:cs typeface="Arial" charset="0"/>
              </a:rPr>
              <a:t>T</a:t>
            </a:r>
            <a:r>
              <a:rPr lang="en-US" dirty="0" smtClean="0">
                <a:cs typeface="Arial" charset="0"/>
              </a:rPr>
              <a:t>ext </a:t>
            </a:r>
            <a:r>
              <a:rPr lang="en-US" b="1" dirty="0">
                <a:cs typeface="Arial" charset="0"/>
              </a:rPr>
              <a:t>T</a:t>
            </a:r>
            <a:r>
              <a:rPr lang="en-US" dirty="0">
                <a:cs typeface="Arial" charset="0"/>
              </a:rPr>
              <a:t>ransfer </a:t>
            </a:r>
            <a:r>
              <a:rPr lang="en-US" b="1" dirty="0">
                <a:cs typeface="Arial" charset="0"/>
              </a:rPr>
              <a:t>P</a:t>
            </a:r>
            <a:r>
              <a:rPr lang="en-US" dirty="0">
                <a:cs typeface="Arial" charset="0"/>
              </a:rPr>
              <a:t>rotocol </a:t>
            </a:r>
            <a:endParaRPr lang="en-US" dirty="0" smtClean="0">
              <a:cs typeface="Arial" pitchFamily="34" charset="0"/>
            </a:endParaRPr>
          </a:p>
          <a:p>
            <a:pPr lvl="1" eaLnBrk="1" hangingPunct="1">
              <a:buFont typeface="Arial" panose="020B0604020202020204" pitchFamily="34" charset="0"/>
              <a:buChar char="•"/>
              <a:defRPr/>
            </a:pPr>
            <a:r>
              <a:rPr lang="en-US" dirty="0" smtClean="0">
                <a:cs typeface="Arial" pitchFamily="34" charset="0"/>
              </a:rPr>
              <a:t>NETBEUI-</a:t>
            </a:r>
            <a:r>
              <a:rPr lang="en-US" b="1" dirty="0"/>
              <a:t>NetB</a:t>
            </a:r>
            <a:r>
              <a:rPr lang="en-US" dirty="0"/>
              <a:t>ios </a:t>
            </a:r>
            <a:r>
              <a:rPr lang="en-US" b="1" dirty="0"/>
              <a:t>E</a:t>
            </a:r>
            <a:r>
              <a:rPr lang="en-US" dirty="0"/>
              <a:t>xtended </a:t>
            </a:r>
            <a:r>
              <a:rPr lang="en-US" b="1" dirty="0"/>
              <a:t>U</a:t>
            </a:r>
            <a:r>
              <a:rPr lang="en-US" dirty="0"/>
              <a:t>ser</a:t>
            </a:r>
            <a:r>
              <a:rPr lang="en-US" b="1" dirty="0"/>
              <a:t> I</a:t>
            </a:r>
            <a:r>
              <a:rPr lang="en-US" dirty="0"/>
              <a:t>nterface</a:t>
            </a:r>
            <a:endParaRPr lang="en-US" dirty="0" smtClean="0">
              <a:cs typeface="Arial" pitchFamily="34" charset="0"/>
            </a:endParaRPr>
          </a:p>
          <a:p>
            <a:pPr lvl="1" eaLnBrk="1" hangingPunct="1">
              <a:buFont typeface="Arial" panose="020B0604020202020204" pitchFamily="34" charset="0"/>
              <a:buChar char="•"/>
              <a:defRPr/>
            </a:pPr>
            <a:r>
              <a:rPr lang="en-US" dirty="0">
                <a:cs typeface="Arial" pitchFamily="34" charset="0"/>
              </a:rPr>
              <a:t>ICMP-</a:t>
            </a:r>
            <a:r>
              <a:rPr lang="en-US" b="1" dirty="0">
                <a:cs typeface="Arial" pitchFamily="34" charset="0"/>
              </a:rPr>
              <a:t>I</a:t>
            </a:r>
            <a:r>
              <a:rPr lang="en-US" dirty="0">
                <a:cs typeface="Arial" pitchFamily="34" charset="0"/>
              </a:rPr>
              <a:t>nternet </a:t>
            </a:r>
            <a:r>
              <a:rPr lang="en-US" b="1" dirty="0">
                <a:cs typeface="Arial" pitchFamily="34" charset="0"/>
              </a:rPr>
              <a:t>C</a:t>
            </a:r>
            <a:r>
              <a:rPr lang="en-US" dirty="0">
                <a:cs typeface="Arial" pitchFamily="34" charset="0"/>
              </a:rPr>
              <a:t>ontrol </a:t>
            </a:r>
            <a:r>
              <a:rPr lang="en-US" b="1" dirty="0">
                <a:cs typeface="Arial" pitchFamily="34" charset="0"/>
              </a:rPr>
              <a:t>M</a:t>
            </a:r>
            <a:r>
              <a:rPr lang="en-US" dirty="0">
                <a:cs typeface="Arial" pitchFamily="34" charset="0"/>
              </a:rPr>
              <a:t>essage </a:t>
            </a:r>
            <a:r>
              <a:rPr lang="en-US" b="1" dirty="0">
                <a:cs typeface="Arial" pitchFamily="34" charset="0"/>
              </a:rPr>
              <a:t>P</a:t>
            </a:r>
            <a:r>
              <a:rPr lang="en-US" dirty="0">
                <a:cs typeface="Arial" pitchFamily="34" charset="0"/>
              </a:rPr>
              <a:t>rotocol</a:t>
            </a:r>
            <a:endParaRPr lang="en-US" dirty="0" smtClean="0">
              <a:cs typeface="Arial" pitchFamily="34" charset="0"/>
            </a:endParaRPr>
          </a:p>
          <a:p>
            <a:pPr marL="0" indent="0" eaLnBrk="1" hangingPunct="1">
              <a:buFont typeface="Arial" panose="020B0604020202020204" pitchFamily="34" charset="0"/>
              <a:buNone/>
              <a:defRPr/>
            </a:pPr>
            <a:endParaRPr lang="en-US" sz="2600" dirty="0" smtClean="0">
              <a:cs typeface="Arial" pitchFamily="34" charset="0"/>
            </a:endParaRP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5D865F-0409-4798-ADB1-D8736525FA6B}" type="slidenum">
              <a:rPr lang="en-US" altLang="en-US">
                <a:solidFill>
                  <a:srgbClr val="898989"/>
                </a:solidFill>
              </a:rPr>
              <a:pPr eaLnBrk="1" hangingPunct="1"/>
              <a:t>5</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z="3800" dirty="0" smtClean="0"/>
              <a:t>TCP/IP Model</a:t>
            </a:r>
          </a:p>
        </p:txBody>
      </p:sp>
      <p:graphicFrame>
        <p:nvGraphicFramePr>
          <p:cNvPr id="9" name="Content Placeholder 6" descr="Graphic of TCP/IP model showing layers"/>
          <p:cNvGraphicFramePr>
            <a:graphicFrameLocks/>
          </p:cNvGraphicFramePr>
          <p:nvPr>
            <p:extLst>
              <p:ext uri="{D42A27DB-BD31-4B8C-83A1-F6EECF244321}">
                <p14:modId xmlns:p14="http://schemas.microsoft.com/office/powerpoint/2010/main" val="3881055742"/>
              </p:ext>
            </p:extLst>
          </p:nvPr>
        </p:nvGraphicFramePr>
        <p:xfrm>
          <a:off x="3238500" y="1417637"/>
          <a:ext cx="2667000" cy="4179888"/>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xmlns="" val="20000"/>
                    </a:ext>
                  </a:extLst>
                </a:gridCol>
              </a:tblGrid>
              <a:tr h="1828701">
                <a:tc>
                  <a:txBody>
                    <a:bodyPr/>
                    <a:lstStyle/>
                    <a:p>
                      <a:pPr marL="0" algn="ctr" defTabSz="914400" rtl="0" eaLnBrk="1" latinLnBrk="0" hangingPunct="1"/>
                      <a:r>
                        <a:rPr lang="en-US" sz="1800" kern="1200" dirty="0" smtClean="0">
                          <a:solidFill>
                            <a:schemeClr val="dk1"/>
                          </a:solidFill>
                          <a:latin typeface="Arial" pitchFamily="34" charset="0"/>
                          <a:ea typeface="+mn-ea"/>
                          <a:cs typeface="Arial" pitchFamily="34" charset="0"/>
                        </a:rPr>
                        <a:t>Application</a:t>
                      </a:r>
                    </a:p>
                  </a:txBody>
                  <a:tcPr marT="45718" marB="45718">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0"/>
                  </a:ext>
                </a:extLst>
              </a:tr>
              <a:tr h="587797">
                <a:tc>
                  <a:txBody>
                    <a:bodyPr/>
                    <a:lstStyle/>
                    <a:p>
                      <a:pPr algn="ctr"/>
                      <a:r>
                        <a:rPr lang="en-US" sz="1800" b="1" dirty="0" smtClean="0">
                          <a:latin typeface="Arial" pitchFamily="34" charset="0"/>
                          <a:cs typeface="Arial" pitchFamily="34" charset="0"/>
                        </a:rPr>
                        <a:t>Transport</a:t>
                      </a:r>
                      <a:endParaRPr lang="en-US" sz="1800" b="1" dirty="0">
                        <a:latin typeface="Arial" pitchFamily="34" charset="0"/>
                        <a:cs typeface="Arial" pitchFamily="34" charset="0"/>
                      </a:endParaRPr>
                    </a:p>
                  </a:txBody>
                  <a:tcPr marT="45718" marB="45718">
                    <a:lnT w="38100" cmpd="sng">
                      <a:noFill/>
                    </a:lnT>
                  </a:tcPr>
                </a:tc>
                <a:extLst>
                  <a:ext uri="{0D108BD9-81ED-4DB2-BD59-A6C34878D82A}">
                    <a16:rowId xmlns:a16="http://schemas.microsoft.com/office/drawing/2014/main" xmlns="" val="10001"/>
                  </a:ext>
                </a:extLst>
              </a:tr>
              <a:tr h="587797">
                <a:tc>
                  <a:txBody>
                    <a:bodyPr/>
                    <a:lstStyle/>
                    <a:p>
                      <a:pPr algn="ctr"/>
                      <a:r>
                        <a:rPr lang="en-US" sz="1800" b="1" dirty="0" smtClean="0">
                          <a:latin typeface="Arial" pitchFamily="34" charset="0"/>
                          <a:cs typeface="Arial" pitchFamily="34" charset="0"/>
                        </a:rPr>
                        <a:t>Internetwork</a:t>
                      </a:r>
                      <a:endParaRPr lang="en-US" sz="1800" b="1" dirty="0">
                        <a:latin typeface="Arial" pitchFamily="34" charset="0"/>
                        <a:cs typeface="Arial" pitchFamily="34" charset="0"/>
                      </a:endParaRPr>
                    </a:p>
                  </a:txBody>
                  <a:tcPr marT="45718" marB="45718">
                    <a:solidFill>
                      <a:schemeClr val="accent1"/>
                    </a:solidFill>
                  </a:tcPr>
                </a:tc>
                <a:extLst>
                  <a:ext uri="{0D108BD9-81ED-4DB2-BD59-A6C34878D82A}">
                    <a16:rowId xmlns:a16="http://schemas.microsoft.com/office/drawing/2014/main" xmlns="" val="10002"/>
                  </a:ext>
                </a:extLst>
              </a:tr>
              <a:tr h="1175593">
                <a:tc>
                  <a:txBody>
                    <a:bodyPr/>
                    <a:lstStyle/>
                    <a:p>
                      <a:pPr algn="ctr"/>
                      <a:r>
                        <a:rPr lang="en-US" sz="1800" b="1" dirty="0" smtClean="0">
                          <a:latin typeface="Arial" pitchFamily="34" charset="0"/>
                          <a:cs typeface="Arial" pitchFamily="34" charset="0"/>
                        </a:rPr>
                        <a:t>Network Access</a:t>
                      </a:r>
                      <a:endParaRPr lang="en-US" sz="1800" b="1" dirty="0">
                        <a:latin typeface="Arial" pitchFamily="34" charset="0"/>
                        <a:cs typeface="Arial" pitchFamily="34" charset="0"/>
                      </a:endParaRPr>
                    </a:p>
                  </a:txBody>
                  <a:tcPr marT="45718" marB="45718"/>
                </a:tc>
                <a:extLst>
                  <a:ext uri="{0D108BD9-81ED-4DB2-BD59-A6C34878D82A}">
                    <a16:rowId xmlns:a16="http://schemas.microsoft.com/office/drawing/2014/main" xmlns="" val="10003"/>
                  </a:ext>
                </a:extLst>
              </a:tr>
            </a:tbl>
          </a:graphicData>
        </a:graphic>
      </p:graphicFrame>
      <p:sp>
        <p:nvSpPr>
          <p:cNvPr id="18435" name="Text Placeholder 1"/>
          <p:cNvSpPr>
            <a:spLocks noGrp="1"/>
          </p:cNvSpPr>
          <p:nvPr>
            <p:ph type="body" sz="quarter" idx="3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eaLnBrk="1" hangingPunct="1">
              <a:buFont typeface="Arial" panose="020B0604020202020204" pitchFamily="34" charset="0"/>
              <a:buNone/>
            </a:pPr>
            <a:r>
              <a:rPr lang="en-US" altLang="en-US" sz="1200" dirty="0" smtClean="0"/>
              <a:t>Table 1.1  TCP/IP Four-Layer Model  for Internet Communications</a:t>
            </a:r>
          </a:p>
          <a:p>
            <a:pPr marL="0" indent="0" eaLnBrk="1" hangingPunct="1">
              <a:buFont typeface="Arial" panose="020B0604020202020204" pitchFamily="34" charset="0"/>
              <a:buNone/>
            </a:pPr>
            <a:r>
              <a:rPr lang="en-US" altLang="en-US" sz="1200" dirty="0" smtClean="0"/>
              <a:t>Source:  Parrish, Michele. 2011 </a:t>
            </a: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7579B1-15A6-43AB-861D-4D8A6C7CFBD3}" type="slidenum">
              <a:rPr lang="en-US" altLang="en-US">
                <a:solidFill>
                  <a:srgbClr val="898989"/>
                </a:solidFill>
              </a:rPr>
              <a:pPr eaLnBrk="1" hangingPunct="1"/>
              <a:t>6</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z="3800" smtClean="0"/>
              <a:t>OSI Model</a:t>
            </a:r>
          </a:p>
        </p:txBody>
      </p:sp>
      <p:graphicFrame>
        <p:nvGraphicFramePr>
          <p:cNvPr id="9" name="Content Placeholder 6" descr="Graphic of OSI model showing layers"/>
          <p:cNvGraphicFramePr>
            <a:graphicFrameLocks/>
          </p:cNvGraphicFramePr>
          <p:nvPr/>
        </p:nvGraphicFramePr>
        <p:xfrm>
          <a:off x="2667000" y="1371600"/>
          <a:ext cx="3657600" cy="4203697"/>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xmlns="" val="20000"/>
                    </a:ext>
                  </a:extLst>
                </a:gridCol>
              </a:tblGrid>
              <a:tr h="609649">
                <a:tc>
                  <a:txBody>
                    <a:bodyPr/>
                    <a:lstStyle/>
                    <a:p>
                      <a:pPr algn="ctr"/>
                      <a:r>
                        <a:rPr lang="en-US" sz="1800" b="1" dirty="0" smtClean="0">
                          <a:solidFill>
                            <a:schemeClr val="tx1"/>
                          </a:solidFill>
                          <a:latin typeface="Arial" pitchFamily="34" charset="0"/>
                          <a:cs typeface="Arial" pitchFamily="34" charset="0"/>
                        </a:rPr>
                        <a:t>Application</a:t>
                      </a:r>
                      <a:endParaRPr lang="en-US" sz="1800" b="1" dirty="0">
                        <a:solidFill>
                          <a:schemeClr val="tx1"/>
                        </a:solidFill>
                        <a:latin typeface="Arial" pitchFamily="34" charset="0"/>
                        <a:cs typeface="Arial" pitchFamily="34" charset="0"/>
                      </a:endParaRPr>
                    </a:p>
                  </a:txBody>
                  <a:tcPr marT="45724" marB="45724">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99008">
                <a:tc>
                  <a:txBody>
                    <a:bodyPr/>
                    <a:lstStyle/>
                    <a:p>
                      <a:pPr algn="ctr"/>
                      <a:r>
                        <a:rPr lang="en-US" sz="1800" b="1" dirty="0" smtClean="0">
                          <a:solidFill>
                            <a:schemeClr val="tx1"/>
                          </a:solidFill>
                          <a:latin typeface="Arial" pitchFamily="34" charset="0"/>
                          <a:cs typeface="Arial" pitchFamily="34" charset="0"/>
                        </a:rPr>
                        <a:t>Presentation</a:t>
                      </a:r>
                      <a:endParaRPr lang="en-US" sz="1800" b="1" dirty="0">
                        <a:solidFill>
                          <a:schemeClr val="tx1"/>
                        </a:solidFill>
                        <a:latin typeface="Arial" pitchFamily="34" charset="0"/>
                        <a:cs typeface="Arial" pitchFamily="34" charset="0"/>
                      </a:endParaRPr>
                    </a:p>
                  </a:txBody>
                  <a:tcPr marT="45724" marB="45724">
                    <a:lnT w="38100" cmpd="sng">
                      <a:noFill/>
                    </a:lnT>
                  </a:tcPr>
                </a:tc>
                <a:extLst>
                  <a:ext uri="{0D108BD9-81ED-4DB2-BD59-A6C34878D82A}">
                    <a16:rowId xmlns:a16="http://schemas.microsoft.com/office/drawing/2014/main" xmlns="" val="10001"/>
                  </a:ext>
                </a:extLst>
              </a:tr>
              <a:tr h="599008">
                <a:tc>
                  <a:txBody>
                    <a:bodyPr/>
                    <a:lstStyle/>
                    <a:p>
                      <a:pPr algn="ctr"/>
                      <a:r>
                        <a:rPr lang="en-US" sz="1800" b="1" dirty="0" smtClean="0">
                          <a:solidFill>
                            <a:schemeClr val="tx1"/>
                          </a:solidFill>
                          <a:latin typeface="Arial" pitchFamily="34" charset="0"/>
                          <a:cs typeface="Arial" pitchFamily="34" charset="0"/>
                        </a:rPr>
                        <a:t>Session</a:t>
                      </a:r>
                      <a:endParaRPr lang="en-US" sz="1800" b="1" dirty="0">
                        <a:solidFill>
                          <a:schemeClr val="tx1"/>
                        </a:solidFill>
                        <a:latin typeface="Arial" pitchFamily="34" charset="0"/>
                        <a:cs typeface="Arial" pitchFamily="34" charset="0"/>
                      </a:endParaRPr>
                    </a:p>
                  </a:txBody>
                  <a:tcPr marT="45724" marB="45724">
                    <a:solidFill>
                      <a:schemeClr val="accent1"/>
                    </a:solidFill>
                  </a:tcPr>
                </a:tc>
                <a:extLst>
                  <a:ext uri="{0D108BD9-81ED-4DB2-BD59-A6C34878D82A}">
                    <a16:rowId xmlns:a16="http://schemas.microsoft.com/office/drawing/2014/main" xmlns="" val="10002"/>
                  </a:ext>
                </a:extLst>
              </a:tr>
              <a:tr h="599008">
                <a:tc>
                  <a:txBody>
                    <a:bodyPr/>
                    <a:lstStyle/>
                    <a:p>
                      <a:pPr algn="ctr"/>
                      <a:r>
                        <a:rPr lang="en-US" sz="1800" b="1" dirty="0" smtClean="0">
                          <a:solidFill>
                            <a:schemeClr val="tx1"/>
                          </a:solidFill>
                          <a:latin typeface="Arial" pitchFamily="34" charset="0"/>
                          <a:cs typeface="Arial" pitchFamily="34" charset="0"/>
                        </a:rPr>
                        <a:t>Transport</a:t>
                      </a:r>
                      <a:endParaRPr lang="en-US" sz="1800" b="1" dirty="0">
                        <a:solidFill>
                          <a:schemeClr val="tx1"/>
                        </a:solidFill>
                        <a:latin typeface="Arial" pitchFamily="34" charset="0"/>
                        <a:cs typeface="Arial" pitchFamily="34" charset="0"/>
                      </a:endParaRPr>
                    </a:p>
                  </a:txBody>
                  <a:tcPr marT="45724" marB="45724"/>
                </a:tc>
                <a:extLst>
                  <a:ext uri="{0D108BD9-81ED-4DB2-BD59-A6C34878D82A}">
                    <a16:rowId xmlns:a16="http://schemas.microsoft.com/office/drawing/2014/main" xmlns="" val="10003"/>
                  </a:ext>
                </a:extLst>
              </a:tr>
              <a:tr h="599008">
                <a:tc>
                  <a:txBody>
                    <a:bodyPr/>
                    <a:lstStyle/>
                    <a:p>
                      <a:pPr algn="ctr"/>
                      <a:r>
                        <a:rPr lang="en-US" sz="1800" b="1" dirty="0" smtClean="0">
                          <a:solidFill>
                            <a:schemeClr val="tx1"/>
                          </a:solidFill>
                          <a:latin typeface="Arial" pitchFamily="34" charset="0"/>
                          <a:cs typeface="Arial" pitchFamily="34" charset="0"/>
                        </a:rPr>
                        <a:t>Network</a:t>
                      </a:r>
                      <a:endParaRPr lang="en-US" sz="1800" b="1" dirty="0">
                        <a:solidFill>
                          <a:schemeClr val="tx1"/>
                        </a:solidFill>
                        <a:latin typeface="Arial" pitchFamily="34" charset="0"/>
                        <a:cs typeface="Arial" pitchFamily="34" charset="0"/>
                      </a:endParaRPr>
                    </a:p>
                  </a:txBody>
                  <a:tcPr marT="45724" marB="45724">
                    <a:solidFill>
                      <a:schemeClr val="accent1"/>
                    </a:solidFill>
                  </a:tcPr>
                </a:tc>
                <a:extLst>
                  <a:ext uri="{0D108BD9-81ED-4DB2-BD59-A6C34878D82A}">
                    <a16:rowId xmlns:a16="http://schemas.microsoft.com/office/drawing/2014/main" xmlns="" val="10004"/>
                  </a:ext>
                </a:extLst>
              </a:tr>
              <a:tr h="599008">
                <a:tc>
                  <a:txBody>
                    <a:bodyPr/>
                    <a:lstStyle/>
                    <a:p>
                      <a:pPr algn="ctr"/>
                      <a:r>
                        <a:rPr lang="en-US" sz="1800" b="1" dirty="0" smtClean="0">
                          <a:solidFill>
                            <a:schemeClr val="tx1"/>
                          </a:solidFill>
                          <a:latin typeface="Arial" pitchFamily="34" charset="0"/>
                          <a:cs typeface="Arial" pitchFamily="34" charset="0"/>
                        </a:rPr>
                        <a:t>Data Link</a:t>
                      </a:r>
                      <a:endParaRPr lang="en-US" sz="1800" b="1" dirty="0">
                        <a:solidFill>
                          <a:schemeClr val="tx1"/>
                        </a:solidFill>
                        <a:latin typeface="Arial" pitchFamily="34" charset="0"/>
                        <a:cs typeface="Arial" pitchFamily="34" charset="0"/>
                      </a:endParaRPr>
                    </a:p>
                  </a:txBody>
                  <a:tcPr marT="45724" marB="45724"/>
                </a:tc>
                <a:extLst>
                  <a:ext uri="{0D108BD9-81ED-4DB2-BD59-A6C34878D82A}">
                    <a16:rowId xmlns:a16="http://schemas.microsoft.com/office/drawing/2014/main" xmlns="" val="10005"/>
                  </a:ext>
                </a:extLst>
              </a:tr>
              <a:tr h="599008">
                <a:tc>
                  <a:txBody>
                    <a:bodyPr/>
                    <a:lstStyle/>
                    <a:p>
                      <a:pPr algn="ctr"/>
                      <a:r>
                        <a:rPr lang="en-US" sz="1800" b="1" dirty="0" smtClean="0">
                          <a:solidFill>
                            <a:schemeClr val="tx1"/>
                          </a:solidFill>
                          <a:latin typeface="Arial" pitchFamily="34" charset="0"/>
                          <a:cs typeface="Arial" pitchFamily="34" charset="0"/>
                        </a:rPr>
                        <a:t>Physical</a:t>
                      </a:r>
                      <a:endParaRPr lang="en-US" sz="1800" b="1" dirty="0">
                        <a:solidFill>
                          <a:schemeClr val="tx1"/>
                        </a:solidFill>
                        <a:latin typeface="Arial" pitchFamily="34" charset="0"/>
                        <a:cs typeface="Arial" pitchFamily="34" charset="0"/>
                      </a:endParaRPr>
                    </a:p>
                  </a:txBody>
                  <a:tcPr marT="45724" marB="45724">
                    <a:solidFill>
                      <a:schemeClr val="accent1"/>
                    </a:solidFill>
                  </a:tcPr>
                </a:tc>
                <a:extLst>
                  <a:ext uri="{0D108BD9-81ED-4DB2-BD59-A6C34878D82A}">
                    <a16:rowId xmlns:a16="http://schemas.microsoft.com/office/drawing/2014/main" xmlns="" val="10006"/>
                  </a:ext>
                </a:extLst>
              </a:tr>
            </a:tbl>
          </a:graphicData>
        </a:graphic>
      </p:graphicFrame>
      <p:sp>
        <p:nvSpPr>
          <p:cNvPr id="19478" name="Text Placeholder 1"/>
          <p:cNvSpPr>
            <a:spLocks noGrp="1"/>
          </p:cNvSpPr>
          <p:nvPr>
            <p:ph type="body" sz="quarter" idx="3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US" altLang="en-US" sz="1200" dirty="0" smtClean="0"/>
              <a:t>Table 1.2  OSI Seven-Layer Model for Internet Communications</a:t>
            </a:r>
          </a:p>
          <a:p>
            <a:pPr marL="0" indent="0" eaLnBrk="1" hangingPunct="1">
              <a:buFont typeface="Arial" panose="020B0604020202020204" pitchFamily="34" charset="0"/>
              <a:buNone/>
            </a:pPr>
            <a:r>
              <a:rPr lang="en-US" altLang="en-US" sz="1200" dirty="0" smtClean="0"/>
              <a:t>Source:  Parrish, Michele. 2011 </a:t>
            </a: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82D0FF-EE31-482C-8731-3A5B67770A0E}" type="slidenum">
              <a:rPr lang="en-US" altLang="en-US">
                <a:solidFill>
                  <a:srgbClr val="898989"/>
                </a:solidFill>
              </a:rPr>
              <a:pPr eaLnBrk="1" hangingPunct="1"/>
              <a:t>7</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z="3800" dirty="0" smtClean="0"/>
              <a:t>OSI </a:t>
            </a:r>
            <a:r>
              <a:rPr lang="en-US" altLang="en-US" sz="3800" dirty="0" smtClean="0"/>
              <a:t>Model - 2</a:t>
            </a:r>
            <a:endParaRPr lang="en-US" altLang="en-US" sz="3800" dirty="0" smtClean="0"/>
          </a:p>
        </p:txBody>
      </p:sp>
      <p:pic>
        <p:nvPicPr>
          <p:cNvPr id="20486" name="Picture 48" descr="Graphic of OSI model showing layers and their functions. Image courtesy of Michele Parrish. The Application Layer is the OSI layer closest to the end user.  The user interacts with the application which uses services provided at the Application Layer.  For example, a user uses Internet Explorer (IE) to surf the web. Hypertext Transfer Protocol (HTTP) is the protocol that works at the Application Layer that allows IE to work.  The Presentation Layer prepares data to be passed to the next layer.  It is at this layer that data encryption and compression takes place.  The Session Layer manages sessions between end points.  An example is the network client that exists on a computer system that allows you to login to the network.  The Session Layer establishes, maintains, and ends the connection between the end points.  The Transport Layer makes sure that data is received correctly at the destination.  If the data isn’t received the Transport Layer makes sure that the data is re-sent.   The Network Layer uses network addresses (an example is IP addresses) to move packets across a network from source to destination.  The Data Link Layer uses physical (or Media Access Control (MAC) addresses) to move data across the network.  The Physical Layer transforms bits into signals (either electrical or optical) that are then sent across the network media (wired or wireless).&#10;&#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49876"/>
            <a:ext cx="88392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B41723-ECC2-47F3-9CD9-6F3E93CE9703}" type="slidenum">
              <a:rPr lang="en-US" altLang="en-US">
                <a:solidFill>
                  <a:srgbClr val="898989"/>
                </a:solidFill>
              </a:rPr>
              <a:pPr eaLnBrk="1" hangingPunct="1"/>
              <a:t>8</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z="3800" dirty="0" smtClean="0"/>
              <a:t>Two Models Compared</a:t>
            </a:r>
          </a:p>
        </p:txBody>
      </p:sp>
      <p:pic>
        <p:nvPicPr>
          <p:cNvPr id="2050" name="Picture 2" descr="The Application Layer of the TCP/IP model is equal to the Application, Presentation and Session Layers of the OSI model.  The Transport Layers in both models are equal to each other.  The Internetwork Layer of the TCP/IP model is equivalent to the Network Layer of the OSI model.  The Network Access Layer of the TCP/IP model is the same as the Data Link and Physical Layers of the OSI model.  &#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1447800"/>
            <a:ext cx="6438900"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8A83B5-18B9-430A-B018-5F463705C96E}" type="slidenum">
              <a:rPr lang="en-US" altLang="en-US">
                <a:solidFill>
                  <a:srgbClr val="898989"/>
                </a:solidFill>
              </a:rPr>
              <a:pPr eaLnBrk="1" hangingPunct="1"/>
              <a:t>9</a:t>
            </a:fld>
            <a:endParaRPr lang="en-US" altLang="en-US">
              <a:solidFill>
                <a:srgbClr val="898989"/>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Networking and Health Information Exchange&amp;quot;&quot;/&gt;&lt;property id=&quot;20307&quot; value=&quot;256&quot;/&gt;&lt;/object&gt;&lt;object type=&quot;3&quot; unique_id=&quot;10005&quot;&gt;&lt;property id=&quot;20148&quot; value=&quot;5&quot;/&gt;&lt;property id=&quot;20300&quot; value=&quot;Slide 2 - &amp;quot;ISO Open System Interconnection (OSI)&amp;#x0D;&amp;#x0A;Unit Objectives&amp;quot;&quot;/&gt;&lt;property id=&quot;20307&quot; value=&quot;257&quot;/&gt;&lt;/object&gt;&lt;object type=&quot;3&quot; unique_id=&quot;10006&quot;&gt;&lt;property id=&quot;20148&quot; value=&quot;5&quot;/&gt;&lt;property id=&quot;20300&quot; value=&quot;Slide 3 - &amp;quot;Terminology&amp;quot;&quot;/&gt;&lt;property id=&quot;20307&quot; value=&quot;258&quot;/&gt;&lt;/object&gt;&lt;object type=&quot;3&quot; unique_id=&quot;10007&quot;&gt;&lt;property id=&quot;20148&quot; value=&quot;5&quot;/&gt;&lt;property id=&quot;20300&quot; value=&quot;Slide 4 - &amp;quot;Terminology Continued&amp;quot;&quot;/&gt;&lt;property id=&quot;20307&quot; value=&quot;272&quot;/&gt;&lt;/object&gt;&lt;object type=&quot;3&quot; unique_id=&quot;10008&quot;&gt;&lt;property id=&quot;20148&quot; value=&quot;5&quot;/&gt;&lt;property id=&quot;20300&quot; value=&quot;Slide 5 - &amp;quot;Terminology Continued&amp;quot;&quot;/&gt;&lt;property id=&quot;20307&quot; value=&quot;273&quot;/&gt;&lt;/object&gt;&lt;object type=&quot;3&quot; unique_id=&quot;10009&quot;&gt;&lt;property id=&quot;20148&quot; value=&quot;5&quot;/&gt;&lt;property id=&quot;20300&quot; value=&quot;Slide 6 - &amp;quot;TCP/IP Model&amp;quot;&quot;/&gt;&lt;property id=&quot;20307&quot; value=&quot;274&quot;/&gt;&lt;/object&gt;&lt;object type=&quot;3&quot; unique_id=&quot;10010&quot;&gt;&lt;property id=&quot;20148&quot; value=&quot;5&quot;/&gt;&lt;property id=&quot;20300&quot; value=&quot;Slide 7 - &amp;quot;OSI Model&amp;quot;&quot;/&gt;&lt;property id=&quot;20307&quot; value=&quot;275&quot;/&gt;&lt;/object&gt;&lt;object type=&quot;3&quot; unique_id=&quot;10011&quot;&gt;&lt;property id=&quot;20148&quot; value=&quot;5&quot;/&gt;&lt;property id=&quot;20300&quot; value=&quot;Slide 8 - &amp;quot;OSI Model&amp;quot;&quot;/&gt;&lt;property id=&quot;20307&quot; value=&quot;276&quot;/&gt;&lt;/object&gt;&lt;object type=&quot;3&quot; unique_id=&quot;10012&quot;&gt;&lt;property id=&quot;20148&quot; value=&quot;5&quot;/&gt;&lt;property id=&quot;20300&quot; value=&quot;Slide 9 - &amp;quot;Two Models Compared&amp;quot;&quot;/&gt;&lt;property id=&quot;20307&quot; value=&quot;269&quot;/&gt;&lt;/object&gt;&lt;object type=&quot;3&quot; unique_id=&quot;10013&quot;&gt;&lt;property id=&quot;20148&quot; value=&quot;5&quot;/&gt;&lt;property id=&quot;20300&quot; value=&quot;Slide 10 - &amp;quot;Protocol Data Units (PDUs)&amp;quot;&quot;/&gt;&lt;property id=&quot;20307&quot; value=&quot;277&quot;/&gt;&lt;/object&gt;&lt;object type=&quot;3&quot; unique_id=&quot;10014&quot;&gt;&lt;property id=&quot;20148&quot; value=&quot;5&quot;/&gt;&lt;property id=&quot;20300&quot; value=&quot;Slide 11 - &amp;quot;Protocols/Technologies Covered&amp;quot;&quot;/&gt;&lt;property id=&quot;20307&quot; value=&quot;278&quot;/&gt;&lt;/object&gt;&lt;object type=&quot;3&quot; unique_id=&quot;10015&quot;&gt;&lt;property id=&quot;20148&quot; value=&quot;5&quot;/&gt;&lt;property id=&quot;20300&quot; value=&quot;Slide 12 - &amp;quot;Application Layer Protocols&amp;quot;&quot;/&gt;&lt;property id=&quot;20307&quot; value=&quot;261&quot;/&gt;&lt;/object&gt;&lt;object type=&quot;3&quot; unique_id=&quot;10016&quot;&gt;&lt;property id=&quot;20148&quot; value=&quot;5&quot;/&gt;&lt;property id=&quot;20300&quot; value=&quot;Slide 13 - &amp;quot;Application Layer Protocols Continued&amp;quot;&quot;/&gt;&lt;property id=&quot;20307&quot; value=&quot;279&quot;/&gt;&lt;/object&gt;&lt;object type=&quot;3&quot; unique_id=&quot;10017&quot;&gt;&lt;property id=&quot;20148&quot; value=&quot;5&quot;/&gt;&lt;property id=&quot;20300&quot; value=&quot;Slide 14 - &amp;quot;Presentation Layer Protocols&amp;quot;&quot;/&gt;&lt;property id=&quot;20307&quot; value=&quot;280&quot;/&gt;&lt;/object&gt;&lt;object type=&quot;3&quot; unique_id=&quot;10018&quot;&gt;&lt;property id=&quot;20148&quot; value=&quot;5&quot;/&gt;&lt;property id=&quot;20300&quot; value=&quot;Slide 15 - &amp;quot;Presentation Layer Protocols Continued&amp;quot;&quot;/&gt;&lt;property id=&quot;20307&quot; value=&quot;281&quot;/&gt;&lt;/object&gt;&lt;object type=&quot;3&quot; unique_id=&quot;10019&quot;&gt;&lt;property id=&quot;20148&quot; value=&quot;5&quot;/&gt;&lt;property id=&quot;20300&quot; value=&quot;Slide 16 - &amp;quot;Session Layer&amp;quot;&quot;/&gt;&lt;property id=&quot;20307&quot; value=&quot;282&quot;/&gt;&lt;/object&gt;&lt;object type=&quot;3&quot; unique_id=&quot;10020&quot;&gt;&lt;property id=&quot;20148&quot; value=&quot;5&quot;/&gt;&lt;property id=&quot;20300&quot; value=&quot;Slide 17 - &amp;quot;Session Layer Continued&amp;quot;&quot;/&gt;&lt;property id=&quot;20307&quot; value=&quot;283&quot;/&gt;&lt;/object&gt;&lt;object type=&quot;3&quot; unique_id=&quot;10021&quot;&gt;&lt;property id=&quot;20148&quot; value=&quot;5&quot;/&gt;&lt;property id=&quot;20300&quot; value=&quot;Slide 18 - &amp;quot;Transport Layer Protocols&amp;quot;&quot;/&gt;&lt;property id=&quot;20307&quot; value=&quot;284&quot;/&gt;&lt;/object&gt;&lt;object type=&quot;3&quot; unique_id=&quot;10022&quot;&gt;&lt;property id=&quot;20148&quot; value=&quot;5&quot;/&gt;&lt;property id=&quot;20300&quot; value=&quot;Slide 19 - &amp;quot;TCP 3-way Handshake&amp;quot;&quot;/&gt;&lt;property id=&quot;20307&quot; value=&quot;285&quot;/&gt;&lt;/object&gt;&lt;object type=&quot;3&quot; unique_id=&quot;10023&quot;&gt;&lt;property id=&quot;20148&quot; value=&quot;5&quot;/&gt;&lt;property id=&quot;20300&quot; value=&quot;Slide 20 - &amp;quot;Sequence Numbers&amp;quot;&quot;/&gt;&lt;property id=&quot;20307&quot; value=&quot;286&quot;/&gt;&lt;/object&gt;&lt;object type=&quot;3&quot; unique_id=&quot;10024&quot;&gt;&lt;property id=&quot;20148&quot; value=&quot;5&quot;/&gt;&lt;property id=&quot;20300&quot; value=&quot;Slide 21 - &amp;quot;Acknowledgements&amp;#x0D;&amp;#x0A;&amp;#x0D;&amp;#x0A;&amp;quot;&quot;/&gt;&lt;property id=&quot;20307&quot; value=&quot;287&quot;/&gt;&lt;/object&gt;&lt;object type=&quot;3&quot; unique_id=&quot;10025&quot;&gt;&lt;property id=&quot;20148&quot; value=&quot;5&quot;/&gt;&lt;property id=&quot;20300&quot; value=&quot;Slide 22 - &amp;quot;Window Sizing&amp;#x0D;&amp;#x0A;&amp;quot;&quot;/&gt;&lt;property id=&quot;20307&quot; value=&quot;289&quot;/&gt;&lt;/object&gt;&lt;object type=&quot;3&quot; unique_id=&quot;10026&quot;&gt;&lt;property id=&quot;20148&quot; value=&quot;5&quot;/&gt;&lt;property id=&quot;20300&quot; value=&quot;Slide 23 - &amp;quot;Transport Layer Protocols Continued&amp;quot;&quot;/&gt;&lt;property id=&quot;20307&quot; value=&quot;291&quot;/&gt;&lt;/object&gt;&lt;object type=&quot;3&quot; unique_id=&quot;10027&quot;&gt;&lt;property id=&quot;20148&quot; value=&quot;5&quot;/&gt;&lt;property id=&quot;20300&quot; value=&quot;Slide 24 - &amp;quot;TCP/UDP Ports&amp;quot;&quot;/&gt;&lt;property id=&quot;20307&quot; value=&quot;292&quot;/&gt;&lt;/object&gt;&lt;object type=&quot;3&quot; unique_id=&quot;10028&quot;&gt;&lt;property id=&quot;20148&quot; value=&quot;5&quot;/&gt;&lt;property id=&quot;20300&quot; value=&quot;Slide 25 - &amp;quot;TCP/UDP Ports&amp;quot;&quot;/&gt;&lt;property id=&quot;20307&quot; value=&quot;262&quot;/&gt;&lt;/object&gt;&lt;object type=&quot;3&quot; unique_id=&quot;10083&quot;&gt;&lt;property id=&quot;20148&quot; value=&quot;5&quot;/&gt;&lt;property id=&quot;20300&quot; value=&quot;Slide 26 - &amp;quot;ISO Open Systems Interconnection (OSI)&amp;#x0D;&amp;#x0A;Summary&amp;quot;&quot;/&gt;&lt;property id=&quot;20307&quot; value=&quot;293&quot;/&gt;&lt;/object&gt;&lt;object type=&quot;3&quot; unique_id=&quot;10476&quot;&gt;&lt;property id=&quot;20148&quot; value=&quot;5&quot;/&gt;&lt;property id=&quot;20300&quot; value=&quot;Slide 27 - &amp;quot;ISO Open Systems Interconnection (OSI)&amp;#x0D;&amp;#x0A;References – Lecture a&amp;quot;&quot;/&gt;&lt;property id=&quot;20307&quot; value=&quot;294&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NC_2016">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NC_2016" id="{61D590DA-E310-4FCB-9A21-BF35F14D89BA}" vid="{7DBC0D29-A5EF-456E-9403-E33AF68492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ONC_2016</Template>
  <TotalTime>1785</TotalTime>
  <Words>4618</Words>
  <Application>Microsoft Office PowerPoint</Application>
  <PresentationFormat>On-screen Show (4:3)</PresentationFormat>
  <Paragraphs>287</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ONC_2016</vt:lpstr>
      <vt:lpstr>Networking and Health Information Exchange</vt:lpstr>
      <vt:lpstr>ISO Open System Interconnection (OSI) Objectives</vt:lpstr>
      <vt:lpstr>Terminology</vt:lpstr>
      <vt:lpstr>Terminology  - 2</vt:lpstr>
      <vt:lpstr>Terminology  - 3</vt:lpstr>
      <vt:lpstr>TCP/IP Model</vt:lpstr>
      <vt:lpstr>OSI Model</vt:lpstr>
      <vt:lpstr>OSI Model - 2</vt:lpstr>
      <vt:lpstr>Two Models Compared</vt:lpstr>
      <vt:lpstr>Protocol Data Units (PDUs)</vt:lpstr>
      <vt:lpstr>Protocols/Technologies Covered</vt:lpstr>
      <vt:lpstr>Application Layer Protocols</vt:lpstr>
      <vt:lpstr>Application Layer Protocols Continued</vt:lpstr>
      <vt:lpstr>Presentation Layer Protocols</vt:lpstr>
      <vt:lpstr>Presentation Layer Protocols Continued</vt:lpstr>
      <vt:lpstr>Session Layer</vt:lpstr>
      <vt:lpstr>Session Layer Continued</vt:lpstr>
      <vt:lpstr>Transport Layer Protocols</vt:lpstr>
      <vt:lpstr>TCP 3-way Handshake</vt:lpstr>
      <vt:lpstr>Sequence Numbers</vt:lpstr>
      <vt:lpstr>Acknowledgements</vt:lpstr>
      <vt:lpstr>Window Sizing </vt:lpstr>
      <vt:lpstr>Transport Layer Protocols Continued</vt:lpstr>
      <vt:lpstr>TCP/UDP Ports</vt:lpstr>
      <vt:lpstr>TCP/UDP Ports - 2 </vt:lpstr>
      <vt:lpstr>ISO Open Systems Interconnection (OSI) Summary</vt:lpstr>
      <vt:lpstr>ISO Open Systems Interconnection (OSI) References – Lecture a</vt:lpstr>
      <vt:lpstr>ISO Open Systems Interconnection (OSI) Lecture a </vt:lpstr>
    </vt:vector>
  </TitlesOfParts>
  <Company>Office of the National Coordinator for Health Information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a, Component 9, Unit 1</dc:title>
  <dc:subject>Networking and Health Information Exchange</dc:subject>
  <dc:creator>U.S. Department of Health and Human Services, The Office of the National Coordinator for Health Information Technology</dc:creator>
  <cp:keywords>Health IT, Health IT Curriculum, Computer Science</cp:keywords>
  <cp:lastModifiedBy>admin</cp:lastModifiedBy>
  <cp:revision>15</cp:revision>
  <cp:lastPrinted>2011-12-15T17:02:41Z</cp:lastPrinted>
  <dcterms:created xsi:type="dcterms:W3CDTF">2011-11-09T19:30:44Z</dcterms:created>
  <dcterms:modified xsi:type="dcterms:W3CDTF">2017-07-12T23:28:17Z</dcterms:modified>
  <cp:category>HIT Workforce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