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7690" autoAdjust="0"/>
  </p:normalViewPr>
  <p:slideViewPr>
    <p:cSldViewPr snapToGrid="0">
      <p:cViewPr>
        <p:scale>
          <a:sx n="55" d="100"/>
          <a:sy n="55" d="100"/>
        </p:scale>
        <p:origin x="-749" y="-106"/>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7/12/2017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7/12/2017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solidFill>
                  <a:srgbClr val="000000"/>
                </a:solidFill>
                <a:ea typeface="ＭＳ Ｐゴシック" pitchFamily="34" charset="-128"/>
              </a:rPr>
              <a:t>Welcome to </a:t>
            </a:r>
            <a:r>
              <a:rPr lang="en-US" altLang="en-US" b="1" dirty="0" smtClean="0">
                <a:solidFill>
                  <a:srgbClr val="000000"/>
                </a:solidFill>
                <a:ea typeface="ＭＳ Ｐゴシック" pitchFamily="34" charset="-128"/>
              </a:rPr>
              <a:t>Installation and Maintenance of Health IT Systems, Creating Fault -Tolerant Systems, Backups, and Decommissioning</a:t>
            </a:r>
            <a:r>
              <a:rPr lang="en-US" altLang="en-US" dirty="0" smtClean="0">
                <a:solidFill>
                  <a:srgbClr val="000000"/>
                </a:solidFill>
                <a:ea typeface="ＭＳ Ｐゴシック" pitchFamily="34" charset="-128"/>
              </a:rPr>
              <a:t>, This is lecture </a:t>
            </a:r>
            <a:r>
              <a:rPr lang="en-US" altLang="en-US" b="1" dirty="0" smtClean="0">
                <a:solidFill>
                  <a:srgbClr val="000000"/>
                </a:solidFill>
                <a:ea typeface="ＭＳ Ｐゴシック" pitchFamily="34" charset="-128"/>
              </a:rPr>
              <a:t>a.</a:t>
            </a:r>
          </a:p>
          <a:p>
            <a:pPr eaLnBrk="1" hangingPunct="1">
              <a:spcBef>
                <a:spcPct val="0"/>
              </a:spcBef>
            </a:pPr>
            <a:endParaRPr lang="en-US" altLang="en-US" dirty="0" smtClean="0">
              <a:solidFill>
                <a:srgbClr val="000000"/>
              </a:solidFill>
              <a:ea typeface="ＭＳ Ｐゴシック" pitchFamily="34" charset="-128"/>
            </a:endParaRPr>
          </a:p>
          <a:p>
            <a:pPr eaLnBrk="1" hangingPunct="1"/>
            <a:r>
              <a:rPr lang="en-US" altLang="en-US" dirty="0" smtClean="0">
                <a:ea typeface="ＭＳ Ｐゴシック" pitchFamily="34" charset="-128"/>
              </a:rPr>
              <a:t>This component, </a:t>
            </a:r>
            <a:r>
              <a:rPr lang="en-US" altLang="en-US" b="1" dirty="0" smtClean="0">
                <a:ea typeface="ＭＳ Ｐゴシック" pitchFamily="34" charset="-128"/>
              </a:rPr>
              <a:t>Installation and Maintenance of Health IT Systems, </a:t>
            </a:r>
            <a:r>
              <a:rPr lang="en-US" altLang="en-US" dirty="0" smtClean="0">
                <a:ea typeface="ＭＳ Ｐゴシック" pitchFamily="34" charset="-128"/>
              </a:rPr>
              <a:t>covers fundamentals of selection, installation, and maintenance of typical Electronic Health Records (EHR) systems.  </a:t>
            </a:r>
          </a:p>
          <a:p>
            <a:pPr eaLnBrk="1" hangingPunct="1"/>
            <a:endParaRPr lang="en-US" altLang="en-US" b="1" dirty="0" smtClean="0">
              <a:ea typeface="ＭＳ Ｐゴシック" pitchFamily="34" charset="-128"/>
            </a:endParaRPr>
          </a:p>
          <a:p>
            <a:pPr eaLnBrk="1" hangingPunct="1"/>
            <a:r>
              <a:rPr lang="en-US" altLang="en-US" dirty="0" smtClean="0">
                <a:ea typeface="ＭＳ Ｐゴシック" pitchFamily="34" charset="-128"/>
              </a:rPr>
              <a:t>This unit,</a:t>
            </a:r>
            <a:r>
              <a:rPr lang="en-US" altLang="en-US" dirty="0" smtClean="0">
                <a:solidFill>
                  <a:srgbClr val="000000"/>
                </a:solidFill>
                <a:ea typeface="ＭＳ Ｐゴシック" pitchFamily="34" charset="-128"/>
              </a:rPr>
              <a:t> </a:t>
            </a:r>
            <a:r>
              <a:rPr lang="en-US" altLang="en-US" b="1" dirty="0" smtClean="0">
                <a:solidFill>
                  <a:srgbClr val="000000"/>
                </a:solidFill>
                <a:ea typeface="ＭＳ Ｐゴシック" pitchFamily="34" charset="-128"/>
              </a:rPr>
              <a:t>Creating Fault-Tolerant Systems, Backups, and Decommissioning</a:t>
            </a:r>
            <a:r>
              <a:rPr lang="en-US" altLang="en-US" b="1" dirty="0" smtClean="0">
                <a:ea typeface="ＭＳ Ｐゴシック" pitchFamily="34" charset="-128"/>
              </a:rPr>
              <a:t>, </a:t>
            </a:r>
            <a:r>
              <a:rPr lang="en-US" altLang="en-US" dirty="0" smtClean="0">
                <a:ea typeface="ＭＳ Ｐゴシック" pitchFamily="34" charset="-128"/>
              </a:rPr>
              <a:t>will discuss ensuring availability and resiliency through fault tolerance, data reliability through backup, and secure decommissioning of EHR systems.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2104716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a:r>
              <a:rPr lang="ja-JP" altLang="en-US" b="1" dirty="0" smtClean="0">
                <a:ea typeface="ＭＳ Ｐゴシック" pitchFamily="34" charset="-128"/>
              </a:rPr>
              <a:t>“</a:t>
            </a:r>
            <a:r>
              <a:rPr lang="en-US" altLang="ja-JP" b="1" dirty="0" smtClean="0">
                <a:ea typeface="ＭＳ Ｐゴシック" pitchFamily="34" charset="-128"/>
              </a:rPr>
              <a:t>Rule 5</a:t>
            </a:r>
            <a:r>
              <a:rPr lang="en-US" altLang="ja-JP" dirty="0" smtClean="0">
                <a:ea typeface="ＭＳ Ｐゴシック" pitchFamily="34" charset="-128"/>
              </a:rPr>
              <a:t>: Whenever possible, concentrate on the credible faults and ignore those less likely to occur unless they can be dealt with at little or no additional cost. Time is an essential element in any digital computer system, even in systems that do not claim to be real-time. It is important to define the minimum period of time a system can fail to provide its defined service before a failure is declared. Unnecessarily short failure margins force the system designer to resort to expensive fault-tolerance mechanisms, such as real-time fault masking.</a:t>
            </a:r>
            <a:r>
              <a:rPr lang="ja-JP" altLang="en-US" dirty="0" smtClean="0">
                <a:ea typeface="ＭＳ Ｐゴシック" pitchFamily="34" charset="-128"/>
              </a:rPr>
              <a:t>”</a:t>
            </a:r>
            <a:endParaRPr lang="en-US" altLang="ja-JP" dirty="0" smtClean="0">
              <a:ea typeface="ＭＳ Ｐゴシック" pitchFamily="34" charset="-128"/>
            </a:endParaRPr>
          </a:p>
          <a:p>
            <a:pPr marL="457200"/>
            <a:endParaRPr lang="en-US" altLang="en-US" dirty="0" smtClean="0">
              <a:ea typeface="ＭＳ Ｐゴシック" pitchFamily="34" charset="-128"/>
            </a:endParaRPr>
          </a:p>
          <a:p>
            <a:pPr marL="457200"/>
            <a:r>
              <a:rPr lang="en-US" altLang="en-US" dirty="0" smtClean="0">
                <a:ea typeface="ＭＳ Ｐゴシック" pitchFamily="34" charset="-128"/>
              </a:rPr>
              <a:t>This rule focuses on the likely faults that may occur. Data on these types of faults may already be available for long-term systems, either formally or anecdotally. Unlikely problems should be addressed, but after addressing the likely ones.</a:t>
            </a:r>
          </a:p>
          <a:p>
            <a:pPr marL="457200"/>
            <a:endParaRPr lang="en-US" altLang="en-US" dirty="0" smtClean="0">
              <a:ea typeface="ＭＳ Ｐゴシック" pitchFamily="34" charset="-128"/>
            </a:endParaRPr>
          </a:p>
          <a:p>
            <a:pPr marL="457200"/>
            <a:r>
              <a:rPr lang="ja-JP" altLang="en-US" b="1" dirty="0" smtClean="0">
                <a:ea typeface="ＭＳ Ｐゴシック" pitchFamily="34" charset="-128"/>
              </a:rPr>
              <a:t>“</a:t>
            </a:r>
            <a:r>
              <a:rPr lang="en-US" altLang="ja-JP" b="1" dirty="0" smtClean="0">
                <a:ea typeface="ＭＳ Ｐゴシック" pitchFamily="34" charset="-128"/>
              </a:rPr>
              <a:t>Rule 6</a:t>
            </a:r>
            <a:r>
              <a:rPr lang="en-US" altLang="ja-JP" dirty="0" smtClean="0">
                <a:ea typeface="ＭＳ Ｐゴシック" pitchFamily="34" charset="-128"/>
              </a:rPr>
              <a:t>: Carefully determine application failure margins and use the information to balance the degree of fault tolerance needed with the cost of implementation.</a:t>
            </a:r>
            <a:r>
              <a:rPr lang="ja-JP" altLang="en-US" dirty="0" smtClean="0">
                <a:ea typeface="ＭＳ Ｐゴシック" pitchFamily="34" charset="-128"/>
              </a:rPr>
              <a:t>”</a:t>
            </a:r>
            <a:endParaRPr lang="en-US" altLang="ja-JP" dirty="0" smtClean="0">
              <a:ea typeface="ＭＳ Ｐゴシック" pitchFamily="34" charset="-128"/>
            </a:endParaRPr>
          </a:p>
          <a:p>
            <a:pPr marL="457200"/>
            <a:endParaRPr lang="en-US" altLang="en-US" dirty="0" smtClean="0">
              <a:ea typeface="ＭＳ Ｐゴシック" pitchFamily="34" charset="-128"/>
            </a:endParaRPr>
          </a:p>
          <a:p>
            <a:pPr marL="457200"/>
            <a:r>
              <a:rPr lang="en-US" altLang="en-US" dirty="0" smtClean="0">
                <a:ea typeface="ＭＳ Ｐゴシック" pitchFamily="34" charset="-128"/>
              </a:rPr>
              <a:t>This rule introduces the idea of costs versus benefits. Cost / benefit analysis looks at weighing costs (one-time, ongoing, and indirect) with benefits (savings, greater revenue, higher satisfaction, better patient outcome). Often used in larger budgetary and project decisions, a less formalized version may help decide margins. For instance, a spare PC monitor in storage may cost $150 in initial direct cost, but save money over time if a room that would otherwise be unusable for patients can be brought back up quickly.</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10</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Fault tolerance planning and implementation starts with risk assessment, a three step process.</a:t>
            </a:r>
          </a:p>
          <a:p>
            <a:endParaRPr lang="en-US" altLang="en-US" dirty="0" smtClean="0">
              <a:ea typeface="ＭＳ Ｐゴシック" pitchFamily="34" charset="-128"/>
            </a:endParaRPr>
          </a:p>
          <a:p>
            <a:r>
              <a:rPr lang="en-US" altLang="en-US" dirty="0" smtClean="0">
                <a:ea typeface="ＭＳ Ｐゴシック" pitchFamily="34" charset="-128"/>
              </a:rPr>
              <a:t>Begin by identification of the assets or processes to be protected. A rating of importance should attend each one, so that the more critical ones may be identified easily.  A multi-level categorization is often sufficient; top-to-bottom ranking is usually not necessary. </a:t>
            </a:r>
          </a:p>
          <a:p>
            <a:endParaRPr lang="en-US" altLang="en-US" dirty="0" smtClean="0">
              <a:ea typeface="ＭＳ Ｐゴシック" pitchFamily="34" charset="-128"/>
            </a:endParaRPr>
          </a:p>
          <a:p>
            <a:r>
              <a:rPr lang="en-US" altLang="en-US" dirty="0" smtClean="0">
                <a:ea typeface="ＭＳ Ｐゴシック" pitchFamily="34" charset="-128"/>
              </a:rPr>
              <a:t>Then for each one identified, identify the risks. Risks are ways in which the asset or process can be slowed, corrupted, destroyed, or otherwise made unavailable. A risk is composed of a threat, the likelihood of the threat, and the potential resulting impact of the threat. Again, these should be rated so that the biggest risks (most likely and highest damage threats) are identified easily. Note that sources of threat may be intentional or not, from inside or outside, and from people or systems.</a:t>
            </a:r>
          </a:p>
          <a:p>
            <a:endParaRPr lang="en-US" altLang="en-US" dirty="0" smtClean="0">
              <a:ea typeface="ＭＳ Ｐゴシック" pitchFamily="34" charset="-128"/>
            </a:endParaRPr>
          </a:p>
          <a:p>
            <a:r>
              <a:rPr lang="en-US" altLang="en-US" dirty="0" smtClean="0">
                <a:ea typeface="ＭＳ Ｐゴシック" pitchFamily="34" charset="-128"/>
              </a:rPr>
              <a:t>Finally, for each of the identified risks, identify how that risk will be mitigated. Note the term </a:t>
            </a:r>
            <a:r>
              <a:rPr lang="ja-JP" altLang="en-US" dirty="0" smtClean="0">
                <a:ea typeface="ＭＳ Ｐゴシック" pitchFamily="34" charset="-128"/>
              </a:rPr>
              <a:t>“</a:t>
            </a:r>
            <a:r>
              <a:rPr lang="en-US" altLang="ja-JP" dirty="0" smtClean="0">
                <a:ea typeface="ＭＳ Ｐゴシック" pitchFamily="34" charset="-128"/>
              </a:rPr>
              <a:t>mitigate</a:t>
            </a:r>
            <a:r>
              <a:rPr lang="ja-JP" altLang="en-US" dirty="0" smtClean="0">
                <a:ea typeface="ＭＳ Ｐゴシック" pitchFamily="34" charset="-128"/>
              </a:rPr>
              <a:t>”</a:t>
            </a:r>
            <a:r>
              <a:rPr lang="en-US" altLang="ja-JP" dirty="0" smtClean="0">
                <a:ea typeface="ＭＳ Ｐゴシック" pitchFamily="34" charset="-128"/>
              </a:rPr>
              <a:t> – often a risk cannot be eliminated entirely without unrealistic expenditure, so the focus should be on realistic minimization of liability. Identifying the type of liability can help this ranking process – does this affect the ability to continue doing business? Any direct impact on patient health? A drop in the number of patients that can be seen?</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11</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ea typeface="ＭＳ Ｐゴシック" pitchFamily="34" charset="-128"/>
              </a:rPr>
              <a:t>This concludes Lecture </a:t>
            </a:r>
            <a:r>
              <a:rPr lang="en-US" altLang="en-US" b="1" dirty="0" smtClean="0">
                <a:ea typeface="ＭＳ Ｐゴシック" pitchFamily="34" charset="-128"/>
              </a:rPr>
              <a:t>a</a:t>
            </a:r>
            <a:r>
              <a:rPr lang="en-US" altLang="en-US" dirty="0" smtClean="0">
                <a:ea typeface="ＭＳ Ｐゴシック" pitchFamily="34" charset="-128"/>
              </a:rPr>
              <a:t> of </a:t>
            </a:r>
            <a:r>
              <a:rPr lang="en-US" altLang="en-US" b="1" dirty="0" smtClean="0">
                <a:ea typeface="ＭＳ Ｐゴシック" pitchFamily="34" charset="-128"/>
              </a:rPr>
              <a:t>Creating Fault-Tolerant Systems, Backups, and Decommissioning.</a:t>
            </a:r>
            <a:r>
              <a:rPr lang="en-US" altLang="en-US" dirty="0" smtClean="0">
                <a:ea typeface="ＭＳ Ｐゴシック" pitchFamily="34" charset="-128"/>
              </a:rPr>
              <a:t>  </a:t>
            </a:r>
          </a:p>
          <a:p>
            <a:pPr eaLnBrk="1" hangingPunct="1">
              <a:spcBef>
                <a:spcPct val="0"/>
              </a:spcBef>
            </a:pPr>
            <a:endParaRPr lang="en-US" altLang="en-US" dirty="0" smtClean="0">
              <a:ea typeface="ＭＳ Ｐゴシック" pitchFamily="34" charset="-128"/>
            </a:endParaRPr>
          </a:p>
          <a:p>
            <a:pPr eaLnBrk="1" hangingPunct="1">
              <a:spcBef>
                <a:spcPct val="0"/>
              </a:spcBef>
            </a:pPr>
            <a:r>
              <a:rPr lang="en-US" altLang="en-US" dirty="0" smtClean="0">
                <a:ea typeface="ＭＳ Ｐゴシック" pitchFamily="34" charset="-128"/>
              </a:rPr>
              <a:t>In this lecture we defined fault tolerance as a system</a:t>
            </a:r>
            <a:r>
              <a:rPr lang="ja-JP" altLang="en-US" dirty="0" smtClean="0">
                <a:ea typeface="ＭＳ Ｐゴシック" pitchFamily="34" charset="-128"/>
              </a:rPr>
              <a:t>’</a:t>
            </a:r>
            <a:r>
              <a:rPr lang="en-US" altLang="ja-JP" dirty="0" smtClean="0">
                <a:ea typeface="ＭＳ Ｐゴシック" pitchFamily="34" charset="-128"/>
              </a:rPr>
              <a:t>s ability to continue performing to specification despite problems. The idea is to minimize downtime and maximize availability through reliability and redundancy.</a:t>
            </a:r>
          </a:p>
          <a:p>
            <a:pPr eaLnBrk="1" hangingPunct="1">
              <a:spcBef>
                <a:spcPct val="0"/>
              </a:spcBef>
            </a:pPr>
            <a:endParaRPr lang="en-US" altLang="en-US" dirty="0" smtClean="0">
              <a:ea typeface="ＭＳ Ｐゴシック" pitchFamily="34" charset="-128"/>
            </a:endParaRPr>
          </a:p>
          <a:p>
            <a:pPr eaLnBrk="1" hangingPunct="1">
              <a:spcBef>
                <a:spcPct val="0"/>
              </a:spcBef>
            </a:pPr>
            <a:r>
              <a:rPr lang="en-US" altLang="en-US" dirty="0" smtClean="0">
                <a:ea typeface="ＭＳ Ｐゴシック" pitchFamily="34" charset="-128"/>
              </a:rPr>
              <a:t>Hardware, Software, and Systems are three areas that should be fault tolerant</a:t>
            </a:r>
          </a:p>
          <a:p>
            <a:pPr eaLnBrk="1" hangingPunct="1">
              <a:spcBef>
                <a:spcPct val="0"/>
              </a:spcBef>
            </a:pPr>
            <a:endParaRPr lang="en-US" altLang="en-US" dirty="0" smtClean="0">
              <a:ea typeface="ＭＳ Ｐゴシック" pitchFamily="34" charset="-128"/>
            </a:endParaRPr>
          </a:p>
          <a:p>
            <a:pPr eaLnBrk="1" hangingPunct="1">
              <a:spcBef>
                <a:spcPct val="0"/>
              </a:spcBef>
            </a:pPr>
            <a:r>
              <a:rPr lang="en-US" altLang="en-US" dirty="0" smtClean="0">
                <a:ea typeface="ＭＳ Ｐゴシック" pitchFamily="34" charset="-128"/>
              </a:rPr>
              <a:t>To make systems more fault-tolerant, use risk assessment to evaluate potential problems, then mitigate those potential problems using best practices.</a:t>
            </a:r>
            <a:endParaRPr lang="en-US" alt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12</a:t>
            </a:fld>
            <a:endParaRPr lang="en-US" altLang="en-US"/>
          </a:p>
        </p:txBody>
      </p:sp>
    </p:spTree>
    <p:extLst>
      <p:ext uri="{BB962C8B-B14F-4D97-AF65-F5344CB8AC3E}">
        <p14:creationId xmlns:p14="http://schemas.microsoft.com/office/powerpoint/2010/main" val="4006378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13</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14</a:t>
            </a:fld>
            <a:endParaRPr lang="en-US" altLang="en-US"/>
          </a:p>
        </p:txBody>
      </p:sp>
    </p:spTree>
    <p:extLst>
      <p:ext uri="{BB962C8B-B14F-4D97-AF65-F5344CB8AC3E}">
        <p14:creationId xmlns:p14="http://schemas.microsoft.com/office/powerpoint/2010/main" val="3909174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The objectives for this unit, </a:t>
            </a:r>
            <a:r>
              <a:rPr lang="en-US" altLang="en-US" b="1" dirty="0" smtClean="0">
                <a:ea typeface="ＭＳ Ｐゴシック" pitchFamily="34" charset="-128"/>
              </a:rPr>
              <a:t>Creating Fault-Tolerant Systems, Backups, and Decommissioning </a:t>
            </a:r>
            <a:r>
              <a:rPr lang="en-US" altLang="en-US" dirty="0" smtClean="0">
                <a:ea typeface="ＭＳ Ｐゴシック" pitchFamily="34" charset="-128"/>
              </a:rPr>
              <a:t>are to:</a:t>
            </a:r>
          </a:p>
          <a:p>
            <a:endParaRPr lang="en-US" altLang="en-US" dirty="0" smtClean="0">
              <a:ea typeface="ＭＳ Ｐゴシック" pitchFamily="34" charset="-128"/>
            </a:endParaRPr>
          </a:p>
          <a:p>
            <a:pPr>
              <a:buFontTx/>
              <a:buChar char="•"/>
            </a:pPr>
            <a:r>
              <a:rPr lang="en-US" altLang="en-US" dirty="0" smtClean="0">
                <a:ea typeface="ＭＳ Ｐゴシック" pitchFamily="34" charset="-128"/>
              </a:rPr>
              <a:t>Define availability, reliability, redundancy, and  fault tolerance </a:t>
            </a:r>
          </a:p>
          <a:p>
            <a:pPr>
              <a:buFontTx/>
              <a:buChar char="•"/>
            </a:pPr>
            <a:r>
              <a:rPr lang="en-US" altLang="en-US" dirty="0" smtClean="0">
                <a:ea typeface="ＭＳ Ｐゴシック" pitchFamily="34" charset="-128"/>
              </a:rPr>
              <a:t>Explain areas and outline rules for implementing fault tolerant systems </a:t>
            </a:r>
          </a:p>
          <a:p>
            <a:pPr>
              <a:buFontTx/>
              <a:buChar char="•"/>
            </a:pPr>
            <a:r>
              <a:rPr lang="en-US" altLang="en-US" dirty="0" smtClean="0">
                <a:ea typeface="ＭＳ Ｐゴシック" pitchFamily="34" charset="-128"/>
              </a:rPr>
              <a:t>Perform risk assessment </a:t>
            </a:r>
          </a:p>
          <a:p>
            <a:pPr>
              <a:buFontTx/>
              <a:buChar char="•"/>
            </a:pPr>
            <a:r>
              <a:rPr lang="en-US" altLang="en-US" dirty="0" smtClean="0">
                <a:ea typeface="ＭＳ Ｐゴシック" pitchFamily="34" charset="-128"/>
              </a:rPr>
              <a:t>Follow best practice guidelines for common implementations </a:t>
            </a:r>
          </a:p>
          <a:p>
            <a:pPr>
              <a:buFontTx/>
              <a:buChar char="•"/>
            </a:pPr>
            <a:r>
              <a:rPr lang="en-US" altLang="en-US" dirty="0" smtClean="0">
                <a:ea typeface="ＭＳ Ｐゴシック" pitchFamily="34" charset="-128"/>
              </a:rPr>
              <a:t>Develop strategies for backup and restore of operating systems, applications, configuration settings, and databases and</a:t>
            </a:r>
          </a:p>
          <a:p>
            <a:pPr>
              <a:buFontTx/>
              <a:buChar char="•"/>
            </a:pPr>
            <a:r>
              <a:rPr lang="en-US" altLang="en-US" dirty="0" smtClean="0">
                <a:ea typeface="ＭＳ Ｐゴシック" pitchFamily="34" charset="-128"/>
              </a:rPr>
              <a:t>Decommission systems and data</a:t>
            </a:r>
          </a:p>
          <a:p>
            <a:pPr>
              <a:buFontTx/>
              <a:buChar char="•"/>
            </a:pPr>
            <a:endParaRPr lang="en-US" altLang="en-US" dirty="0" smtClean="0">
              <a:ea typeface="ＭＳ Ｐゴシック" pitchFamily="34" charset="-128"/>
            </a:endParaRPr>
          </a:p>
          <a:p>
            <a:r>
              <a:rPr lang="en-US" altLang="en-US" dirty="0" smtClean="0">
                <a:ea typeface="ＭＳ Ｐゴシック" pitchFamily="34" charset="-128"/>
              </a:rPr>
              <a:t>As healthcare organizations adopt new technology to improve their efficiency, their dependence on that technology increases exponentially. However, what happens to all of these critical applications if a failure were to occur? What about the integrity of the caregiver</a:t>
            </a:r>
            <a:r>
              <a:rPr lang="ja-JP" altLang="en-US" dirty="0" smtClean="0">
                <a:ea typeface="ＭＳ Ｐゴシック" pitchFamily="34" charset="-128"/>
              </a:rPr>
              <a:t>’</a:t>
            </a:r>
            <a:r>
              <a:rPr lang="en-US" altLang="ja-JP" dirty="0" smtClean="0">
                <a:ea typeface="ＭＳ Ｐゴシック" pitchFamily="34" charset="-128"/>
              </a:rPr>
              <a:t>s data in the event of a disaster?</a:t>
            </a:r>
          </a:p>
          <a:p>
            <a:endParaRPr lang="en-US" altLang="en-US" dirty="0" smtClean="0">
              <a:ea typeface="ＭＳ Ｐゴシック" pitchFamily="34" charset="-128"/>
            </a:endParaRPr>
          </a:p>
          <a:p>
            <a:r>
              <a:rPr lang="en-US" altLang="en-US" dirty="0" smtClean="0">
                <a:ea typeface="ＭＳ Ｐゴシック" pitchFamily="34" charset="-128"/>
              </a:rPr>
              <a:t>In this lecture, we will discuss the importance of fault tolerance and redundancy and look at areas and rules for creating and maintaining a fault-tolerant system.</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a:p>
        </p:txBody>
      </p:sp>
    </p:spTree>
    <p:extLst>
      <p:ext uri="{BB962C8B-B14F-4D97-AF65-F5344CB8AC3E}">
        <p14:creationId xmlns:p14="http://schemas.microsoft.com/office/powerpoint/2010/main" val="741401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As I just mentioned, dependence on EHR technology is increasing greatly. This means there is a critical need for EHRs to have redundant, or </a:t>
            </a:r>
            <a:r>
              <a:rPr lang="ja-JP" altLang="en-US" dirty="0" smtClean="0">
                <a:ea typeface="ＭＳ Ｐゴシック" pitchFamily="34" charset="-128"/>
              </a:rPr>
              <a:t>“</a:t>
            </a:r>
            <a:r>
              <a:rPr lang="en-US" altLang="ja-JP" dirty="0" smtClean="0">
                <a:ea typeface="ＭＳ Ｐゴシック" pitchFamily="34" charset="-128"/>
              </a:rPr>
              <a:t>failover" resources, and fault tolerance to ensure uptime and data integrity.</a:t>
            </a:r>
          </a:p>
          <a:p>
            <a:endParaRPr lang="en-US" altLang="en-US" dirty="0" smtClean="0">
              <a:ea typeface="ＭＳ Ｐゴシック" pitchFamily="34" charset="-128"/>
            </a:endParaRPr>
          </a:p>
          <a:p>
            <a:r>
              <a:rPr lang="en-US" altLang="en-US" dirty="0" smtClean="0">
                <a:ea typeface="ＭＳ Ｐゴシック" pitchFamily="34" charset="-128"/>
              </a:rPr>
              <a:t>A system is said to have a failure if the service it provides does not meet expected specifications or requirements. </a:t>
            </a:r>
          </a:p>
          <a:p>
            <a:endParaRPr lang="en-US" altLang="en-US" dirty="0" smtClean="0">
              <a:ea typeface="ＭＳ Ｐゴシック" pitchFamily="34" charset="-128"/>
            </a:endParaRPr>
          </a:p>
          <a:p>
            <a:r>
              <a:rPr lang="en-US" altLang="en-US" dirty="0" smtClean="0">
                <a:ea typeface="ＭＳ Ｐゴシック" pitchFamily="34" charset="-128"/>
              </a:rPr>
              <a:t>A failure</a:t>
            </a:r>
            <a:r>
              <a:rPr lang="ja-JP" altLang="en-US" dirty="0" smtClean="0">
                <a:ea typeface="ＭＳ Ｐゴシック" pitchFamily="34" charset="-128"/>
              </a:rPr>
              <a:t>’</a:t>
            </a:r>
            <a:r>
              <a:rPr lang="en-US" altLang="ja-JP" dirty="0" smtClean="0">
                <a:ea typeface="ＭＳ Ｐゴシック" pitchFamily="34" charset="-128"/>
              </a:rPr>
              <a:t>s cause is called a fault. Fault tolerance is the ability of a system to continue performing to specifications despite problems. So fault tolerance is desirable because it reduces the chance of systems failure. </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So let</a:t>
            </a:r>
            <a:r>
              <a:rPr lang="ja-JP" altLang="en-US" dirty="0" smtClean="0">
                <a:ea typeface="ＭＳ Ｐゴシック" pitchFamily="34" charset="-128"/>
              </a:rPr>
              <a:t>’</a:t>
            </a:r>
            <a:r>
              <a:rPr lang="en-US" altLang="ja-JP" dirty="0" smtClean="0">
                <a:ea typeface="ＭＳ Ｐゴシック" pitchFamily="34" charset="-128"/>
              </a:rPr>
              <a:t>s focus on a few areas of fault tolerance common to most EHR systems, and identify some best practices for implementation. </a:t>
            </a:r>
          </a:p>
          <a:p>
            <a:endParaRPr lang="en-US" altLang="en-US" dirty="0" smtClean="0">
              <a:ea typeface="ＭＳ Ｐゴシック" pitchFamily="34" charset="-128"/>
            </a:endParaRPr>
          </a:p>
          <a:p>
            <a:r>
              <a:rPr lang="en-US" altLang="en-US" dirty="0" smtClean="0">
                <a:ea typeface="ＭＳ Ｐゴシック" pitchFamily="34" charset="-128"/>
              </a:rPr>
              <a:t>Redundancy is an excellent general practice. It is ensuring that you have more than one of whatever component is important. Redundant power, for instance, means that if the primary source of electricity is removed, a secondary source is available. Note that redundant systems can be fully- or partially- redundant; having a second power plant available may be unrealistic, but a battery or generator that can run for some hours is not.</a:t>
            </a:r>
          </a:p>
          <a:p>
            <a:endParaRPr lang="en-US" altLang="en-US" dirty="0" smtClean="0">
              <a:ea typeface="ＭＳ Ｐゴシック" pitchFamily="34" charset="-128"/>
            </a:endParaRPr>
          </a:p>
          <a:p>
            <a:r>
              <a:rPr lang="en-US" altLang="en-US" dirty="0" smtClean="0">
                <a:ea typeface="ＭＳ Ｐゴシック" pitchFamily="34" charset="-128"/>
              </a:rPr>
              <a:t>Reliability is another good characteristic. The system overall should not fail. Note that reliable systems may have individual components that fail, but if redundant components take over, then the overall system remains reliable.</a:t>
            </a:r>
          </a:p>
          <a:p>
            <a:endParaRPr lang="en-US" altLang="en-US" dirty="0" smtClean="0">
              <a:ea typeface="ＭＳ Ｐゴシック" pitchFamily="34" charset="-128"/>
            </a:endParaRPr>
          </a:p>
          <a:p>
            <a:r>
              <a:rPr lang="en-US" altLang="en-US" dirty="0" smtClean="0">
                <a:ea typeface="ＭＳ Ｐゴシック" pitchFamily="34" charset="-128"/>
              </a:rPr>
              <a:t>Availability means that the system is there and working correctly when you need it. A reliable system needs to be accessible when needed to maintain high availability.</a:t>
            </a:r>
          </a:p>
          <a:p>
            <a:endParaRPr lang="en-US" altLang="en-US" dirty="0" smtClean="0">
              <a:ea typeface="ＭＳ Ｐゴシック" pitchFamily="34" charset="-128"/>
            </a:endParaRPr>
          </a:p>
          <a:p>
            <a:r>
              <a:rPr lang="en-US" altLang="en-US" dirty="0" smtClean="0">
                <a:ea typeface="ＭＳ Ｐゴシック" pitchFamily="34" charset="-128"/>
              </a:rPr>
              <a:t>Later slides will introduce fault-tolerant technologies in common system areas, including computer servers and workstations, file and data storage systems, and communications and power networks. Virtualization of these systems will also be discussed.</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4</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According to a Forrester Consulting report from 2010, three-quarters of respondents experienced downtime related to a server failure during the past two years. </a:t>
            </a:r>
          </a:p>
          <a:p>
            <a:endParaRPr lang="en-US" altLang="en-US" dirty="0" smtClean="0">
              <a:ea typeface="ＭＳ Ｐゴシック" pitchFamily="34" charset="-128"/>
            </a:endParaRPr>
          </a:p>
          <a:p>
            <a:r>
              <a:rPr lang="ja-JP" altLang="en-US" dirty="0" smtClean="0">
                <a:ea typeface="ＭＳ Ｐゴシック" pitchFamily="34" charset="-128"/>
              </a:rPr>
              <a:t>“</a:t>
            </a:r>
            <a:r>
              <a:rPr lang="en-US" altLang="ja-JP" dirty="0" smtClean="0">
                <a:ea typeface="ＭＳ Ｐゴシック" pitchFamily="34" charset="-128"/>
              </a:rPr>
              <a:t>Sixty-eight percent had an impact on clinical activities, and greater than half affected administrative processes. Rarely was there no impact. Recovery times were typically measured in hours, not minutes. Only 1 percent of server outages were resolved within five minutes. Providers</a:t>
            </a:r>
            <a:r>
              <a:rPr lang="ja-JP" altLang="en-US" dirty="0" smtClean="0">
                <a:ea typeface="ＭＳ Ｐゴシック" pitchFamily="34" charset="-128"/>
              </a:rPr>
              <a:t>’</a:t>
            </a:r>
            <a:r>
              <a:rPr lang="en-US" altLang="ja-JP" dirty="0" smtClean="0">
                <a:ea typeface="ＭＳ Ｐゴシック" pitchFamily="34" charset="-128"/>
              </a:rPr>
              <a:t> strategies for swapping servers and manual failovers are not medical grade.</a:t>
            </a:r>
            <a:r>
              <a:rPr lang="ja-JP" altLang="en-US" dirty="0" smtClean="0">
                <a:ea typeface="ＭＳ Ｐゴシック" pitchFamily="34" charset="-128"/>
              </a:rPr>
              <a:t>“</a:t>
            </a:r>
            <a:endParaRPr lang="en-US" altLang="ja-JP" dirty="0" smtClean="0">
              <a:ea typeface="ＭＳ Ｐゴシック" pitchFamily="34" charset="-128"/>
            </a:endParaRPr>
          </a:p>
          <a:p>
            <a:endParaRPr lang="en-US" altLang="en-US" dirty="0" smtClean="0">
              <a:ea typeface="ＭＳ Ｐゴシック" pitchFamily="34" charset="-128"/>
            </a:endParaRPr>
          </a:p>
          <a:p>
            <a:r>
              <a:rPr lang="en-US" altLang="en-US" dirty="0" smtClean="0">
                <a:ea typeface="ＭＳ Ｐゴシック" pitchFamily="34" charset="-128"/>
              </a:rPr>
              <a:t>In the healthcare setting, critical system downtime can equate to a significant potential impact on patient health even possibly death.</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5</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Below are three areas in which to apply fault tolerance. </a:t>
            </a:r>
          </a:p>
          <a:p>
            <a:endParaRPr lang="en-US" altLang="en-US" dirty="0" smtClean="0">
              <a:ea typeface="ＭＳ Ｐゴシック" pitchFamily="34" charset="-128"/>
            </a:endParaRPr>
          </a:p>
          <a:p>
            <a:r>
              <a:rPr lang="en-US" altLang="en-US" dirty="0" smtClean="0">
                <a:ea typeface="ＭＳ Ｐゴシック" pitchFamily="34" charset="-128"/>
              </a:rPr>
              <a:t>Hardware: </a:t>
            </a:r>
          </a:p>
          <a:p>
            <a:r>
              <a:rPr lang="en-US" altLang="en-US" dirty="0" smtClean="0">
                <a:ea typeface="ＭＳ Ｐゴシック" pitchFamily="34" charset="-128"/>
              </a:rPr>
              <a:t>The term fault tolerance usually means automatic compensation for faults or failure of computing hardware. This is often the simplest kind of redundancy to implement, though not necessarily the cheapest. Using additional components that are deployed in parallel or other redundant fashion allows the system to operate even if one of the pieces fails. Techniques include redundant power supplies for equipment, error checking and correcting (ECC) memory, additional network interfaces with secondary connections, and redundant data storage. </a:t>
            </a:r>
          </a:p>
          <a:p>
            <a:endParaRPr lang="en-US" altLang="en-US" dirty="0" smtClean="0">
              <a:ea typeface="ＭＳ Ｐゴシック" pitchFamily="34" charset="-128"/>
            </a:endParaRPr>
          </a:p>
          <a:p>
            <a:r>
              <a:rPr lang="en-US" altLang="en-US" dirty="0" smtClean="0">
                <a:ea typeface="ＭＳ Ｐゴシック" pitchFamily="34" charset="-128"/>
              </a:rPr>
              <a:t>Software: </a:t>
            </a:r>
          </a:p>
          <a:p>
            <a:r>
              <a:rPr lang="en-US" altLang="en-US" dirty="0" smtClean="0">
                <a:ea typeface="ＭＳ Ｐゴシック" pitchFamily="34" charset="-128"/>
              </a:rPr>
              <a:t>A fault-tolerant hardware platform does not guarantee high availability to the system user. The software must still compensate for faults such as poorly formatted input data. Mechanisms such as a sanity check for processed data (is this a non-zero file, is every required field present),  double entry comparison, and multiple-version programs are often used at this level. </a:t>
            </a:r>
          </a:p>
          <a:p>
            <a:endParaRPr lang="en-US" altLang="en-US" dirty="0" smtClean="0">
              <a:ea typeface="ＭＳ Ｐゴシック" pitchFamily="34" charset="-128"/>
            </a:endParaRPr>
          </a:p>
          <a:p>
            <a:r>
              <a:rPr lang="en-US" altLang="en-US" dirty="0" smtClean="0">
                <a:ea typeface="ＭＳ Ｐゴシック" pitchFamily="34" charset="-128"/>
              </a:rPr>
              <a:t>System: </a:t>
            </a:r>
          </a:p>
          <a:p>
            <a:r>
              <a:rPr lang="en-US" altLang="en-US" dirty="0" smtClean="0">
                <a:ea typeface="ＭＳ Ｐゴシック" pitchFamily="34" charset="-128"/>
              </a:rPr>
              <a:t>System fault tolerance will compensate for failures in other system facilities that are not computer-based. If required subcomponents are not available, system fault tolerance ensures that other parts react properly, so that data or time is not lost. As a simple example, a printer that is out of paper should stop running the print motor or printing surface to save wear and tear. Also, the system should be able to stop gracefully, allowing normal operation to resume without duplication of effort or waste of resources, such as halting a lab test if precursor tests have not yet been performed.</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6</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Now let</a:t>
            </a:r>
            <a:r>
              <a:rPr lang="ja-JP" altLang="en-US" dirty="0" smtClean="0">
                <a:ea typeface="ＭＳ Ｐゴシック" pitchFamily="34" charset="-128"/>
              </a:rPr>
              <a:t>’</a:t>
            </a:r>
            <a:r>
              <a:rPr lang="en-US" altLang="ja-JP" dirty="0" smtClean="0">
                <a:ea typeface="ＭＳ Ｐゴシック" pitchFamily="34" charset="-128"/>
              </a:rPr>
              <a:t>s discuss six rules for approaching fault tolerance in your system. </a:t>
            </a:r>
          </a:p>
          <a:p>
            <a:endParaRPr lang="en-US" altLang="en-US" dirty="0" smtClean="0">
              <a:ea typeface="ＭＳ Ｐゴシック" pitchFamily="34" charset="-128"/>
            </a:endParaRPr>
          </a:p>
          <a:p>
            <a:r>
              <a:rPr lang="en-US" altLang="en-US" dirty="0" smtClean="0">
                <a:ea typeface="ＭＳ Ｐゴシック" pitchFamily="34" charset="-128"/>
              </a:rPr>
              <a:t>The Center For High Integrity Software Systems Assurance summarizes 6 rules for ensuring fault tolerance. These are:</a:t>
            </a:r>
          </a:p>
          <a:p>
            <a:pPr eaLnBrk="1" hangingPunct="1">
              <a:buFont typeface="Calibri" pitchFamily="34" charset="0"/>
              <a:buAutoNum type="arabicPeriod"/>
            </a:pPr>
            <a:r>
              <a:rPr lang="en-US" altLang="en-US" dirty="0" smtClean="0">
                <a:ea typeface="ＭＳ Ｐゴシック" pitchFamily="34" charset="-128"/>
              </a:rPr>
              <a:t>Know precisely what the system is supposed to do. </a:t>
            </a:r>
          </a:p>
          <a:p>
            <a:pPr eaLnBrk="1" hangingPunct="1">
              <a:buFont typeface="Calibri" pitchFamily="34" charset="0"/>
              <a:buAutoNum type="arabicPeriod"/>
            </a:pPr>
            <a:r>
              <a:rPr lang="en-US" altLang="en-US" dirty="0" smtClean="0">
                <a:ea typeface="ＭＳ Ｐゴシック" pitchFamily="34" charset="-128"/>
              </a:rPr>
              <a:t>Look at what can go wrong.</a:t>
            </a:r>
          </a:p>
          <a:p>
            <a:pPr eaLnBrk="1" hangingPunct="1">
              <a:buFont typeface="Calibri" pitchFamily="34" charset="0"/>
              <a:buAutoNum type="arabicPeriod"/>
            </a:pPr>
            <a:r>
              <a:rPr lang="en-US" altLang="en-US" dirty="0" smtClean="0">
                <a:ea typeface="ＭＳ Ｐゴシック" pitchFamily="34" charset="-128"/>
              </a:rPr>
              <a:t>Study your application &amp; determine appropriate fault containment regions &amp; earliest feasible time to deal with potential faults. </a:t>
            </a:r>
          </a:p>
          <a:p>
            <a:pPr eaLnBrk="1" hangingPunct="1">
              <a:buFont typeface="Calibri" pitchFamily="34" charset="0"/>
              <a:buAutoNum type="arabicPeriod"/>
            </a:pPr>
            <a:r>
              <a:rPr lang="en-US" altLang="en-US" dirty="0" smtClean="0">
                <a:ea typeface="ＭＳ Ｐゴシック" pitchFamily="34" charset="-128"/>
              </a:rPr>
              <a:t>Completely understand application requirements &amp; use them to make appropriate time/space trade-offs. </a:t>
            </a:r>
          </a:p>
          <a:p>
            <a:pPr eaLnBrk="1" hangingPunct="1">
              <a:buFont typeface="Calibri" pitchFamily="34" charset="0"/>
              <a:buAutoNum type="arabicPeriod"/>
            </a:pPr>
            <a:r>
              <a:rPr lang="en-US" altLang="en-US" dirty="0" smtClean="0">
                <a:ea typeface="ＭＳ Ｐゴシック" pitchFamily="34" charset="-128"/>
              </a:rPr>
              <a:t>Concentrate on credible faults first. </a:t>
            </a:r>
          </a:p>
          <a:p>
            <a:pPr eaLnBrk="1" hangingPunct="1">
              <a:buFont typeface="Calibri" pitchFamily="34" charset="0"/>
              <a:buAutoNum type="arabicPeriod"/>
            </a:pPr>
            <a:r>
              <a:rPr lang="en-US" altLang="en-US" dirty="0" smtClean="0">
                <a:ea typeface="ＭＳ Ｐゴシック" pitchFamily="34" charset="-128"/>
              </a:rPr>
              <a:t>Determine application failure margins.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7</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a:r>
              <a:rPr lang="ja-JP" altLang="en-US" b="1" dirty="0" smtClean="0">
                <a:ea typeface="ＭＳ Ｐゴシック" pitchFamily="34" charset="-128"/>
              </a:rPr>
              <a:t>“</a:t>
            </a:r>
            <a:r>
              <a:rPr lang="en-US" altLang="ja-JP" b="1" dirty="0" smtClean="0">
                <a:ea typeface="ＭＳ Ｐゴシック" pitchFamily="34" charset="-128"/>
              </a:rPr>
              <a:t>Rule 1:</a:t>
            </a:r>
            <a:r>
              <a:rPr lang="en-US" altLang="ja-JP" dirty="0" smtClean="0">
                <a:ea typeface="ＭＳ Ｐゴシック" pitchFamily="34" charset="-128"/>
              </a:rPr>
              <a:t> Know precisely what the system is supposed to do. Part of this process should be determining how long a system can be allowed to deviate from its specification before the deviation is declared a failure. However, it is not sufficient to know what the system is supposed to do under normal circumstances. It is also necessary to know what abnormal conditions the system must accommodate. It is virtually impossible to enumerate the set of all possible faults that a system might encounter. It is much more manageable to deal with classes of faults.</a:t>
            </a:r>
            <a:r>
              <a:rPr lang="ja-JP" altLang="en-US" dirty="0" smtClean="0">
                <a:ea typeface="ＭＳ Ｐゴシック" pitchFamily="34" charset="-128"/>
              </a:rPr>
              <a:t>”</a:t>
            </a:r>
            <a:endParaRPr lang="en-US" altLang="ja-JP" dirty="0" smtClean="0">
              <a:ea typeface="ＭＳ Ｐゴシック" pitchFamily="34" charset="-128"/>
            </a:endParaRPr>
          </a:p>
          <a:p>
            <a:pPr marL="457200"/>
            <a:endParaRPr lang="en-US" altLang="en-US" dirty="0" smtClean="0">
              <a:ea typeface="ＭＳ Ｐゴシック" pitchFamily="34" charset="-128"/>
            </a:endParaRPr>
          </a:p>
          <a:p>
            <a:pPr marL="457200"/>
            <a:r>
              <a:rPr lang="en-US" altLang="en-US" dirty="0" smtClean="0">
                <a:ea typeface="ＭＳ Ｐゴシック" pitchFamily="34" charset="-128"/>
              </a:rPr>
              <a:t>This rule requires broad knowledge of the business environment, not just the specific system. For instance, certain deadlines may exist for regulatory paperwork that will result in large fines for late submission.</a:t>
            </a:r>
          </a:p>
          <a:p>
            <a:pPr marL="457200"/>
            <a:endParaRPr lang="en-US" altLang="en-US" b="1" dirty="0" smtClean="0">
              <a:ea typeface="ＭＳ Ｐゴシック" pitchFamily="34" charset="-128"/>
            </a:endParaRPr>
          </a:p>
          <a:p>
            <a:pPr marL="457200"/>
            <a:r>
              <a:rPr lang="ja-JP" altLang="en-US" b="1" dirty="0" smtClean="0">
                <a:ea typeface="ＭＳ Ｐゴシック" pitchFamily="34" charset="-128"/>
              </a:rPr>
              <a:t>“</a:t>
            </a:r>
            <a:r>
              <a:rPr lang="en-US" altLang="ja-JP" b="1" dirty="0" smtClean="0">
                <a:ea typeface="ＭＳ Ｐゴシック" pitchFamily="34" charset="-128"/>
              </a:rPr>
              <a:t>Rule 2</a:t>
            </a:r>
            <a:r>
              <a:rPr lang="en-US" altLang="ja-JP" dirty="0" smtClean="0">
                <a:ea typeface="ＭＳ Ｐゴシック" pitchFamily="34" charset="-128"/>
              </a:rPr>
              <a:t>: Look at what can go wrong, and try to group the causes into classes for easier manageability. This involves defining a fault floor based on your ability to diagnose and repair faults. The goal of fault tolerance is to prevent faults from propagating to the system boundary, where it becomes observable and, hence, a failure. In general, the further a fault has propagated, the harder it is to deal with. Since fault tolerance is redundancy management, however, it becomes a matter of the degree of redundancy desired. For instance, it is almost certainly cheaper to deal with memory faults by using error-correcting memory (that is, redundant bits in a memory location) than by providing a </a:t>
            </a:r>
            <a:r>
              <a:rPr lang="ja-JP" altLang="en-US" dirty="0" smtClean="0">
                <a:ea typeface="ＭＳ Ｐゴシック" pitchFamily="34" charset="-128"/>
              </a:rPr>
              <a:t>‘</a:t>
            </a:r>
            <a:r>
              <a:rPr lang="en-US" altLang="ja-JP" dirty="0" smtClean="0">
                <a:ea typeface="ＭＳ Ｐゴシック" pitchFamily="34" charset="-128"/>
              </a:rPr>
              <a:t>shadow</a:t>
            </a:r>
            <a:r>
              <a:rPr lang="ja-JP" altLang="en-US" dirty="0" smtClean="0">
                <a:ea typeface="ＭＳ Ｐゴシック" pitchFamily="34" charset="-128"/>
              </a:rPr>
              <a:t>’</a:t>
            </a:r>
            <a:r>
              <a:rPr lang="en-US" altLang="ja-JP" dirty="0" smtClean="0">
                <a:ea typeface="ＭＳ Ｐゴシック" pitchFamily="34" charset="-128"/>
              </a:rPr>
              <a:t> memory. Note, however, that dealing with faults earlier rather than later may go counter to the advice given above regarding dealing with classes of faults rather than individual faults. </a:t>
            </a:r>
            <a:r>
              <a:rPr lang="ja-JP" altLang="en-US" dirty="0" smtClean="0">
                <a:ea typeface="ＭＳ Ｐゴシック" pitchFamily="34" charset="-128"/>
              </a:rPr>
              <a:t>“</a:t>
            </a:r>
            <a:endParaRPr lang="en-US" altLang="ja-JP" dirty="0" smtClean="0">
              <a:ea typeface="ＭＳ Ｐゴシック" pitchFamily="34" charset="-128"/>
            </a:endParaRPr>
          </a:p>
          <a:p>
            <a:pPr marL="457200"/>
            <a:endParaRPr lang="en-US" altLang="en-US" dirty="0" smtClean="0">
              <a:ea typeface="ＭＳ Ｐゴシック" pitchFamily="34" charset="-128"/>
            </a:endParaRPr>
          </a:p>
          <a:p>
            <a:pPr marL="457200"/>
            <a:r>
              <a:rPr lang="en-US" altLang="en-US" dirty="0" smtClean="0">
                <a:ea typeface="ＭＳ Ｐゴシック" pitchFamily="34" charset="-128"/>
              </a:rPr>
              <a:t>This rule may seem boundless, as any pessimist knows that </a:t>
            </a:r>
            <a:r>
              <a:rPr lang="ja-JP" altLang="en-US" dirty="0" smtClean="0">
                <a:ea typeface="ＭＳ Ｐゴシック" pitchFamily="34" charset="-128"/>
              </a:rPr>
              <a:t>“</a:t>
            </a:r>
            <a:r>
              <a:rPr lang="en-US" altLang="ja-JP" dirty="0" smtClean="0">
                <a:ea typeface="ＭＳ Ｐゴシック" pitchFamily="34" charset="-128"/>
              </a:rPr>
              <a:t>things can always get worse.</a:t>
            </a:r>
            <a:r>
              <a:rPr lang="ja-JP" altLang="en-US" dirty="0" smtClean="0">
                <a:ea typeface="ＭＳ Ｐゴシック" pitchFamily="34" charset="-128"/>
              </a:rPr>
              <a:t>”</a:t>
            </a:r>
            <a:r>
              <a:rPr lang="en-US" altLang="ja-JP" dirty="0" smtClean="0">
                <a:ea typeface="ＭＳ Ｐゴシック" pitchFamily="34" charset="-128"/>
              </a:rPr>
              <a:t> Grouping into general classes of problems can help. Example classes may be: failure of hardware equipment, failure of communication transmission, incorrect data entry.</a:t>
            </a:r>
            <a:endParaRPr lang="en-US" altLang="en-US" dirty="0" smtClean="0">
              <a:ea typeface="ＭＳ Ｐゴシック" pitchFamily="34" charset="-128"/>
            </a:endParaRP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8</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a:r>
              <a:rPr lang="ja-JP" altLang="en-US" b="1" dirty="0" smtClean="0">
                <a:ea typeface="ＭＳ Ｐゴシック" pitchFamily="34" charset="-128"/>
              </a:rPr>
              <a:t>“</a:t>
            </a:r>
            <a:r>
              <a:rPr lang="en-US" altLang="ja-JP" b="1" dirty="0" smtClean="0">
                <a:ea typeface="ＭＳ Ｐゴシック" pitchFamily="34" charset="-128"/>
              </a:rPr>
              <a:t>Rule 3</a:t>
            </a:r>
            <a:r>
              <a:rPr lang="en-US" altLang="ja-JP" dirty="0" smtClean="0">
                <a:ea typeface="ＭＳ Ｐゴシック" pitchFamily="34" charset="-128"/>
              </a:rPr>
              <a:t>: Study your application and determine appropriate fault containment regions and the earliest feasible time to deal with potential faults. In general, the price paid for a fault-tolerant system is additional resources, both in terms of time and space. As with most things, these two can be traded off against each other. In some applications, in flight control, for example, timing is everything, even at the cost of extra processors. In general, the comparison approach to fault detection works best in these situations. In other applications, such as a space probe, weight and power consumption is an overriding issue--arguing for a higher reliance on time redundancy and suggesting the use of acceptance tests.</a:t>
            </a:r>
            <a:r>
              <a:rPr lang="ja-JP" altLang="en-US" dirty="0" smtClean="0">
                <a:ea typeface="ＭＳ Ｐゴシック" pitchFamily="34" charset="-128"/>
              </a:rPr>
              <a:t>”</a:t>
            </a:r>
            <a:endParaRPr lang="en-US" altLang="ja-JP" dirty="0" smtClean="0">
              <a:ea typeface="ＭＳ Ｐゴシック" pitchFamily="34" charset="-128"/>
            </a:endParaRPr>
          </a:p>
          <a:p>
            <a:pPr marL="457200"/>
            <a:endParaRPr lang="en-US" altLang="en-US" dirty="0" smtClean="0">
              <a:ea typeface="ＭＳ Ｐゴシック" pitchFamily="34" charset="-128"/>
            </a:endParaRPr>
          </a:p>
          <a:p>
            <a:pPr marL="457200"/>
            <a:r>
              <a:rPr lang="en-US" altLang="en-US" dirty="0" smtClean="0">
                <a:ea typeface="ＭＳ Ｐゴシック" pitchFamily="34" charset="-128"/>
              </a:rPr>
              <a:t>This rule is the beginning of the tradeoff between different requirements. For instance, an error in recording insurance information could be eliminated by requiring verification with the insurance company before proceeding. The additional time and resources to provide that verification may not be worth it,  especially if the problem will be seen and manually corrected during the billing process. In contrast, a problem in recording drug delivery or dosage information could threaten the life of a patient.</a:t>
            </a:r>
          </a:p>
          <a:p>
            <a:pPr marL="457200"/>
            <a:endParaRPr lang="en-US" altLang="en-US" dirty="0" smtClean="0">
              <a:ea typeface="ＭＳ Ｐゴシック" pitchFamily="34" charset="-128"/>
            </a:endParaRPr>
          </a:p>
          <a:p>
            <a:pPr marL="457200"/>
            <a:r>
              <a:rPr lang="ja-JP" altLang="en-US" dirty="0" smtClean="0">
                <a:ea typeface="ＭＳ Ｐゴシック" pitchFamily="34" charset="-128"/>
              </a:rPr>
              <a:t>“</a:t>
            </a:r>
            <a:r>
              <a:rPr lang="en-US" altLang="ja-JP" b="1" dirty="0" smtClean="0">
                <a:ea typeface="ＭＳ Ｐゴシック" pitchFamily="34" charset="-128"/>
              </a:rPr>
              <a:t>Rule 4:</a:t>
            </a:r>
            <a:r>
              <a:rPr lang="en-US" altLang="ja-JP" dirty="0" smtClean="0">
                <a:ea typeface="ＭＳ Ｐゴシック" pitchFamily="34" charset="-128"/>
              </a:rPr>
              <a:t> Completely understand the requirements of your application and use them to make appropriate time/space trade-offs. Protecting a system from every conceivable fault can exhaust another resource--money. This is true even if a rational set of fault classes is defined. The trade-off here is fault coverage versus the cost of that coverage. In all systems, it is possible to classify faults by the likelihood of occurrence.</a:t>
            </a:r>
            <a:r>
              <a:rPr lang="ja-JP" altLang="en-US" dirty="0" smtClean="0">
                <a:ea typeface="ＭＳ Ｐゴシック" pitchFamily="34" charset="-128"/>
              </a:rPr>
              <a:t>”</a:t>
            </a:r>
            <a:endParaRPr lang="en-US" altLang="ja-JP" dirty="0" smtClean="0">
              <a:ea typeface="ＭＳ Ｐゴシック" pitchFamily="34" charset="-128"/>
            </a:endParaRPr>
          </a:p>
          <a:p>
            <a:pPr marL="457200"/>
            <a:endParaRPr lang="en-US" altLang="en-US" dirty="0" smtClean="0">
              <a:ea typeface="ＭＳ Ｐゴシック" pitchFamily="34" charset="-128"/>
            </a:endParaRPr>
          </a:p>
          <a:p>
            <a:pPr marL="457200"/>
            <a:r>
              <a:rPr lang="en-US" altLang="en-US" dirty="0" smtClean="0">
                <a:ea typeface="ＭＳ Ｐゴシック" pitchFamily="34" charset="-128"/>
              </a:rPr>
              <a:t>This rule continues with the idea of appropriate expenditure. An error that is infrequent and has low impact need not receive the kind of attention reserved for an error that happens often or is extremely costly.</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9</a:t>
            </a:fld>
            <a:endParaRPr lang="en-US" altLang="en-US"/>
          </a:p>
        </p:txBody>
      </p:sp>
    </p:spTree>
    <p:extLst>
      <p:ext uri="{BB962C8B-B14F-4D97-AF65-F5344CB8AC3E}">
        <p14:creationId xmlns:p14="http://schemas.microsoft.com/office/powerpoint/2010/main" val="5401679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hyperlink" Target="http://technet.microsoft.com/en-us/library/cc723503.aspx" TargetMode="External"/><Relationship Id="rId2" Type="http://schemas.openxmlformats.org/officeDocument/2006/relationships/notesSlide" Target="../notesSlides/notesSlide13.xml"/><Relationship Id="rId1" Type="http://schemas.openxmlformats.org/officeDocument/2006/relationships/slideLayout" Target="../slideLayouts/slideLayout9.xml"/><Relationship Id="rId6" Type="http://schemas.openxmlformats.org/officeDocument/2006/relationships/hyperlink" Target="http://www.stratus.com/assets/ServerAvailabilityTrends_EHR_ForresterPaper.pdf" TargetMode="External"/><Relationship Id="rId5" Type="http://schemas.openxmlformats.org/officeDocument/2006/relationships/hyperlink" Target="http://www.sei.cmu.edu/reports/92tr033.pdf" TargetMode="External"/><Relationship Id="rId4" Type="http://schemas.openxmlformats.org/officeDocument/2006/relationships/hyperlink" Target="https://www.pinkerton.com/blog/risk-vs-threat-vs-vulnerability-and-why-you-should-know-the-differences/"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Installation and Maintenance of Health IT Systems </a:t>
            </a:r>
            <a:endParaRPr lang="en-US" dirty="0"/>
          </a:p>
        </p:txBody>
      </p:sp>
      <p:sp>
        <p:nvSpPr>
          <p:cNvPr id="3" name="Text Placeholder 2"/>
          <p:cNvSpPr>
            <a:spLocks noGrp="1"/>
          </p:cNvSpPr>
          <p:nvPr>
            <p:ph type="body" sz="half" idx="2"/>
          </p:nvPr>
        </p:nvSpPr>
        <p:spPr/>
        <p:txBody>
          <a:bodyPr/>
          <a:lstStyle/>
          <a:p>
            <a:r>
              <a:rPr lang="en-US" altLang="en-US" dirty="0">
                <a:ea typeface="ＭＳ Ｐゴシック" pitchFamily="34" charset="-128"/>
              </a:rPr>
              <a:t>Creating Fault-Tolerant Systems, Backups, and Decommissioning</a:t>
            </a:r>
          </a:p>
          <a:p>
            <a:endParaRPr lang="en-US" dirty="0"/>
          </a:p>
        </p:txBody>
      </p:sp>
      <p:sp>
        <p:nvSpPr>
          <p:cNvPr id="4" name="Text Placeholder 3"/>
          <p:cNvSpPr>
            <a:spLocks noGrp="1"/>
          </p:cNvSpPr>
          <p:nvPr>
            <p:ph type="body" sz="quarter" idx="11"/>
          </p:nvPr>
        </p:nvSpPr>
        <p:spPr/>
        <p:txBody>
          <a:bodyPr/>
          <a:lstStyle/>
          <a:p>
            <a:r>
              <a:rPr lang="en-US" dirty="0" smtClean="0"/>
              <a:t>Lecture a</a:t>
            </a:r>
            <a:endParaRPr lang="en-US" dirty="0"/>
          </a:p>
        </p:txBody>
      </p:sp>
      <p:sp>
        <p:nvSpPr>
          <p:cNvPr id="5" name="Text Placeholder 4"/>
          <p:cNvSpPr>
            <a:spLocks noGrp="1"/>
          </p:cNvSpPr>
          <p:nvPr>
            <p:ph type="body" sz="quarter" idx="12"/>
          </p:nvPr>
        </p:nvSpPr>
        <p:spPr>
          <a:xfrm>
            <a:off x="749300" y="5207000"/>
            <a:ext cx="7772400" cy="1219200"/>
          </a:xfrm>
        </p:spPr>
        <p:txBody>
          <a:bodyPr/>
          <a:lstStyle/>
          <a:p>
            <a:r>
              <a:rPr lang="en-US" dirty="0"/>
              <a:t>his material (Comp 8 Unit </a:t>
            </a:r>
            <a:r>
              <a:rPr lang="en-US" dirty="0" smtClean="0"/>
              <a:t>9) </a:t>
            </a:r>
            <a:r>
              <a:rPr lang="en-US" dirty="0"/>
              <a:t>was developed by </a:t>
            </a:r>
            <a:r>
              <a:rPr lang="en-US" dirty="0" smtClean="0"/>
              <a:t>Duke University</a:t>
            </a:r>
            <a:r>
              <a:rPr lang="en-US" dirty="0"/>
              <a:t>, funded by the Department of Health and Human Services, Office of the National Coordinator for Health Information Technology under Award </a:t>
            </a:r>
            <a:r>
              <a:rPr lang="en-US"/>
              <a:t>Number </a:t>
            </a:r>
            <a:r>
              <a:rPr lang="en-US" smtClean="0"/>
              <a:t>IU24OC000024. </a:t>
            </a:r>
            <a:r>
              <a:rPr lang="en-US" dirty="0"/>
              <a:t>This material was updated in 2016 by The University of Texas Health Science Center at Houston under Award Number 90WT0006.</a:t>
            </a:r>
          </a:p>
          <a:p>
            <a:r>
              <a:rPr lang="en-US" dirty="0"/>
              <a:t>This work is licensed under the Creative Commons Attribution-NonCommercial-ShareAlike 4.0 International License. To view a copy of this license, visit </a:t>
            </a:r>
            <a:r>
              <a:rPr lang="en-US" dirty="0" smtClean="0"/>
              <a:t> </a:t>
            </a:r>
            <a:r>
              <a:rPr lang="en-US" dirty="0" smtClean="0">
                <a:hlinkClick r:id="rId3" tooltip="Link to Creative Commons Website to View License"/>
              </a:rPr>
              <a:t>http</a:t>
            </a:r>
            <a:r>
              <a:rPr lang="en-US" dirty="0">
                <a:hlinkClick r:id="rId3" tooltip="Link to Creative Commons Website to View License"/>
              </a:rPr>
              <a:t>://creativecommons.org/licenses/by-nc-sa/4.0</a:t>
            </a:r>
            <a:r>
              <a:rPr lang="en-US" dirty="0" smtClean="0">
                <a:hlinkClick r:id="rId3" tooltip="Link to Creative Commons Website to View License"/>
              </a:rPr>
              <a:t>/</a:t>
            </a:r>
            <a:r>
              <a:rPr lang="en-US" dirty="0" smtClean="0">
                <a:hlinkClick r:id="rId3"/>
              </a:rPr>
              <a:t>.</a:t>
            </a:r>
          </a:p>
          <a:p>
            <a:endParaRPr lang="en-US" i="0" dirty="0">
              <a:hlinkClick r:id="rId3"/>
            </a:endParaRPr>
          </a:p>
          <a:p>
            <a:endParaRPr lang="en-US" dirty="0"/>
          </a:p>
        </p:txBody>
      </p:sp>
    </p:spTree>
    <p:extLst>
      <p:ext uri="{BB962C8B-B14F-4D97-AF65-F5344CB8AC3E}">
        <p14:creationId xmlns:p14="http://schemas.microsoft.com/office/powerpoint/2010/main" val="298841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Six Rules of Fault Tolerance (</a:t>
            </a:r>
            <a:r>
              <a:rPr lang="en-US" altLang="en-US" dirty="0" smtClean="0">
                <a:ea typeface="ＭＳ Ｐゴシック" pitchFamily="34" charset="-128"/>
              </a:rPr>
              <a:t>cont’d – 3</a:t>
            </a:r>
            <a:r>
              <a:rPr lang="en-US" altLang="ja-JP" dirty="0" smtClean="0">
                <a:ea typeface="ＭＳ Ｐゴシック" pitchFamily="34" charset="-128"/>
              </a:rPr>
              <a:t>)</a:t>
            </a:r>
            <a:endParaRPr lang="en-US" dirty="0"/>
          </a:p>
        </p:txBody>
      </p:sp>
      <p:sp>
        <p:nvSpPr>
          <p:cNvPr id="3" name="Content Placeholder 2"/>
          <p:cNvSpPr>
            <a:spLocks noGrp="1"/>
          </p:cNvSpPr>
          <p:nvPr>
            <p:ph sz="quarter" idx="14"/>
          </p:nvPr>
        </p:nvSpPr>
        <p:spPr/>
        <p:txBody>
          <a:bodyPr/>
          <a:lstStyle/>
          <a:p>
            <a:pPr>
              <a:defRPr/>
            </a:pPr>
            <a:r>
              <a:rPr lang="en-US" sz="2800" b="1" dirty="0"/>
              <a:t>Rule 5</a:t>
            </a:r>
            <a:r>
              <a:rPr lang="en-US" sz="2800" dirty="0"/>
              <a:t>: Concentrate on credible faults first. </a:t>
            </a:r>
          </a:p>
          <a:p>
            <a:pPr lvl="1">
              <a:defRPr/>
            </a:pPr>
            <a:r>
              <a:rPr lang="en-US" sz="2400" dirty="0"/>
              <a:t>Ignore less likely faults unless they require little additional cost. Mitigate the most likely faults first.</a:t>
            </a:r>
          </a:p>
          <a:p>
            <a:pPr>
              <a:defRPr/>
            </a:pPr>
            <a:r>
              <a:rPr lang="en-US" sz="2800" b="1" dirty="0"/>
              <a:t>Rule 6</a:t>
            </a:r>
            <a:r>
              <a:rPr lang="en-US" sz="2800" dirty="0"/>
              <a:t>: Determine application failure margins.</a:t>
            </a:r>
          </a:p>
          <a:p>
            <a:pPr lvl="1">
              <a:defRPr/>
            </a:pPr>
            <a:r>
              <a:rPr lang="en-US" sz="2400" dirty="0"/>
              <a:t>Balance the degree of fault tolerance needed with the cost of implementation.</a:t>
            </a:r>
          </a:p>
          <a:p>
            <a:pPr lvl="1">
              <a:defRPr/>
            </a:pPr>
            <a:r>
              <a:rPr lang="en-US" sz="2400" dirty="0"/>
              <a:t>Does a small expenditure now save a great deal later?</a:t>
            </a:r>
          </a:p>
          <a:p>
            <a:pPr lvl="1">
              <a:buNone/>
              <a:defRPr/>
            </a:pPr>
            <a:endParaRPr lang="en-US" sz="1400" dirty="0"/>
          </a:p>
          <a:p>
            <a:pPr>
              <a:spcBef>
                <a:spcPts val="1200"/>
              </a:spcBef>
              <a:buNone/>
              <a:defRPr/>
            </a:pPr>
            <a:r>
              <a:rPr lang="en-US" sz="1600" dirty="0">
                <a:solidFill>
                  <a:prstClr val="black"/>
                </a:solidFill>
              </a:rPr>
              <a:t>(A Conceptual Framework for System Fault Tolerance - 5 Putting It All Together, 1995)</a:t>
            </a:r>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extLst>
      <p:ext uri="{BB962C8B-B14F-4D97-AF65-F5344CB8AC3E}">
        <p14:creationId xmlns:p14="http://schemas.microsoft.com/office/powerpoint/2010/main" val="3457900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dirty="0">
                <a:ea typeface="ＭＳ Ｐゴシック" pitchFamily="34" charset="-128"/>
              </a:rPr>
              <a:t>Risk Assessment</a:t>
            </a:r>
            <a:endParaRPr lang="en-US" sz="4000" dirty="0"/>
          </a:p>
        </p:txBody>
      </p:sp>
      <p:sp>
        <p:nvSpPr>
          <p:cNvPr id="3" name="Content Placeholder 2"/>
          <p:cNvSpPr>
            <a:spLocks noGrp="1"/>
          </p:cNvSpPr>
          <p:nvPr>
            <p:ph sz="quarter" idx="14"/>
          </p:nvPr>
        </p:nvSpPr>
        <p:spPr/>
        <p:txBody>
          <a:bodyPr/>
          <a:lstStyle/>
          <a:p>
            <a:pPr>
              <a:buNone/>
              <a:defRPr/>
            </a:pPr>
            <a:r>
              <a:rPr lang="en-US" sz="2000" dirty="0"/>
              <a:t>Risk Assessment</a:t>
            </a:r>
          </a:p>
          <a:p>
            <a:pPr>
              <a:defRPr/>
            </a:pPr>
            <a:r>
              <a:rPr lang="en-US" sz="2000" dirty="0"/>
              <a:t>Identify what is to be protected</a:t>
            </a:r>
          </a:p>
          <a:p>
            <a:pPr lvl="1">
              <a:defRPr/>
            </a:pPr>
            <a:r>
              <a:rPr lang="en-US" sz="1800" dirty="0"/>
              <a:t>Examples: EHR server, or clinical record</a:t>
            </a:r>
          </a:p>
          <a:p>
            <a:pPr lvl="1">
              <a:defRPr/>
            </a:pPr>
            <a:r>
              <a:rPr lang="en-US" sz="1800" dirty="0"/>
              <a:t>Include rating of importance</a:t>
            </a:r>
          </a:p>
          <a:p>
            <a:pPr lvl="1">
              <a:defRPr/>
            </a:pPr>
            <a:r>
              <a:rPr lang="en-US" sz="1800" dirty="0"/>
              <a:t>Types of loss or liability</a:t>
            </a:r>
          </a:p>
          <a:p>
            <a:pPr>
              <a:defRPr/>
            </a:pPr>
            <a:r>
              <a:rPr lang="en-US" sz="2000" dirty="0"/>
              <a:t>Identify risks to each component</a:t>
            </a:r>
          </a:p>
          <a:p>
            <a:pPr lvl="1">
              <a:defRPr/>
            </a:pPr>
            <a:r>
              <a:rPr lang="en-US" sz="1800" dirty="0"/>
              <a:t>Examples: Power failure, or record alteration</a:t>
            </a:r>
          </a:p>
          <a:p>
            <a:pPr lvl="1">
              <a:defRPr/>
            </a:pPr>
            <a:r>
              <a:rPr lang="en-US" sz="1800" dirty="0"/>
              <a:t>Risk = Threat x Probability x Impact</a:t>
            </a:r>
          </a:p>
          <a:p>
            <a:pPr lvl="1">
              <a:defRPr/>
            </a:pPr>
            <a:r>
              <a:rPr lang="en-US" sz="1800" dirty="0"/>
              <a:t>Intentional or Accidental, Human or System, Internal or External</a:t>
            </a:r>
          </a:p>
          <a:p>
            <a:pPr>
              <a:defRPr/>
            </a:pPr>
            <a:r>
              <a:rPr lang="en-US" sz="2000" dirty="0"/>
              <a:t>Identify mitigation strategies for each risk</a:t>
            </a:r>
          </a:p>
          <a:p>
            <a:pPr lvl="1">
              <a:defRPr/>
            </a:pPr>
            <a:r>
              <a:rPr lang="en-US" sz="1800" dirty="0"/>
              <a:t>Examples: UPS with power monitoring, or  automatic backup</a:t>
            </a:r>
          </a:p>
          <a:p>
            <a:pPr lvl="1">
              <a:defRPr/>
            </a:pPr>
            <a:r>
              <a:rPr lang="en-US" sz="1800" dirty="0"/>
              <a:t>Policies (for people) or Controls (for systems or equipment)</a:t>
            </a:r>
          </a:p>
          <a:p>
            <a:pPr>
              <a:buNone/>
              <a:defRPr/>
            </a:pPr>
            <a:endParaRPr lang="en-US" sz="700" dirty="0"/>
          </a:p>
          <a:p>
            <a:pPr>
              <a:buNone/>
              <a:defRPr/>
            </a:pPr>
            <a:endParaRPr lang="en-US" sz="1600" dirty="0"/>
          </a:p>
          <a:p>
            <a:pPr>
              <a:buNone/>
              <a:defRPr/>
            </a:pPr>
            <a:endParaRPr lang="en-US" sz="1600" dirty="0"/>
          </a:p>
          <a:p>
            <a:pPr>
              <a:buNone/>
              <a:defRPr/>
            </a:pPr>
            <a:r>
              <a:rPr lang="en-US" sz="1600" dirty="0"/>
              <a:t>(Benson, </a:t>
            </a:r>
            <a:r>
              <a:rPr lang="en-US" sz="1600" dirty="0" err="1"/>
              <a:t>n.d.</a:t>
            </a:r>
            <a:r>
              <a:rPr lang="en-US" sz="1600" dirty="0"/>
              <a:t>, </a:t>
            </a:r>
            <a:r>
              <a:rPr lang="en-US" sz="1600" dirty="0" err="1"/>
              <a:t>Maniscalchi</a:t>
            </a:r>
            <a:r>
              <a:rPr lang="en-US" sz="1600" dirty="0"/>
              <a:t>. 2009)</a:t>
            </a:r>
          </a:p>
        </p:txBody>
      </p:sp>
      <p:sp>
        <p:nvSpPr>
          <p:cNvPr id="4" name="Slide Number Placeholder 3"/>
          <p:cNvSpPr>
            <a:spLocks noGrp="1"/>
          </p:cNvSpPr>
          <p:nvPr>
            <p:ph type="sldNum" sz="quarter" idx="4"/>
          </p:nvPr>
        </p:nvSpPr>
        <p:spPr/>
        <p:txBody>
          <a:bodyPr/>
          <a:lstStyle/>
          <a:p>
            <a:fld id="{F3BF8891-5E06-46C2-89A4-6DB85D39BA35}" type="slidenum">
              <a:rPr lang="en-US" smtClean="0"/>
              <a:pPr/>
              <a:t>11</a:t>
            </a:fld>
            <a:endParaRPr lang="en-US" dirty="0"/>
          </a:p>
        </p:txBody>
      </p:sp>
    </p:spTree>
    <p:extLst>
      <p:ext uri="{BB962C8B-B14F-4D97-AF65-F5344CB8AC3E}">
        <p14:creationId xmlns:p14="http://schemas.microsoft.com/office/powerpoint/2010/main" val="2584182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ea typeface="ＭＳ Ｐゴシック" pitchFamily="34" charset="-128"/>
              </a:rPr>
              <a:t>Creating Fault-Tolerant Systems, Backups, and Decommissioning</a:t>
            </a:r>
            <a:br>
              <a:rPr lang="en-US" altLang="en-US" sz="3200" dirty="0">
                <a:ea typeface="ＭＳ Ｐゴシック" pitchFamily="34" charset="-128"/>
              </a:rPr>
            </a:br>
            <a:r>
              <a:rPr lang="en-US" altLang="en-US" sz="3200" dirty="0">
                <a:ea typeface="ＭＳ Ｐゴシック" pitchFamily="34" charset="-128"/>
              </a:rPr>
              <a:t>Summary – Lecture a</a:t>
            </a:r>
            <a:endParaRPr lang="en-US" sz="3200" dirty="0"/>
          </a:p>
        </p:txBody>
      </p:sp>
      <p:sp>
        <p:nvSpPr>
          <p:cNvPr id="3" name="Text Placeholder 2"/>
          <p:cNvSpPr>
            <a:spLocks noGrp="1"/>
          </p:cNvSpPr>
          <p:nvPr>
            <p:ph type="body" sz="quarter" idx="11"/>
          </p:nvPr>
        </p:nvSpPr>
        <p:spPr/>
        <p:txBody>
          <a:bodyPr/>
          <a:lstStyle/>
          <a:p>
            <a:r>
              <a:rPr lang="en-US" altLang="en-US" dirty="0">
                <a:ea typeface="ＭＳ Ｐゴシック" pitchFamily="34" charset="-128"/>
              </a:rPr>
              <a:t>Fault tolerance is running despite problems</a:t>
            </a:r>
          </a:p>
          <a:p>
            <a:r>
              <a:rPr lang="en-US" altLang="en-US" dirty="0">
                <a:ea typeface="ＭＳ Ｐゴシック" pitchFamily="34" charset="-128"/>
              </a:rPr>
              <a:t>Implemented  using Redundancy to increase Reliability and provide Availability</a:t>
            </a:r>
          </a:p>
          <a:p>
            <a:r>
              <a:rPr lang="en-US" altLang="en-US" dirty="0">
                <a:ea typeface="ＭＳ Ｐゴシック" pitchFamily="34" charset="-128"/>
              </a:rPr>
              <a:t>Three areas of Hardware, Software, and System</a:t>
            </a:r>
          </a:p>
          <a:p>
            <a:r>
              <a:rPr lang="en-US" altLang="en-US" dirty="0">
                <a:ea typeface="ＭＳ Ｐゴシック" pitchFamily="34" charset="-128"/>
              </a:rPr>
              <a:t>Risk assessment to identify assets, risks, and mitigation</a:t>
            </a:r>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extLst>
      <p:ext uri="{BB962C8B-B14F-4D97-AF65-F5344CB8AC3E}">
        <p14:creationId xmlns:p14="http://schemas.microsoft.com/office/powerpoint/2010/main" val="3874968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ea typeface="ＭＳ Ｐゴシック" pitchFamily="34" charset="-128"/>
              </a:rPr>
              <a:t>Creating Fault-Tolerant Systems, Backups, and Decommissioning</a:t>
            </a:r>
            <a:br>
              <a:rPr lang="en-US" altLang="en-US" sz="3200" dirty="0">
                <a:ea typeface="ＭＳ Ｐゴシック" pitchFamily="34" charset="-128"/>
              </a:rPr>
            </a:br>
            <a:r>
              <a:rPr lang="en-US" altLang="en-US" sz="3200" dirty="0">
                <a:ea typeface="ＭＳ Ｐゴシック" pitchFamily="34" charset="-128"/>
              </a:rPr>
              <a:t>References – Lecture a</a:t>
            </a:r>
            <a:endParaRPr lang="en-US" sz="3200" dirty="0"/>
          </a:p>
        </p:txBody>
      </p:sp>
      <p:sp>
        <p:nvSpPr>
          <p:cNvPr id="3" name="Text Placeholder 2"/>
          <p:cNvSpPr>
            <a:spLocks noGrp="1"/>
          </p:cNvSpPr>
          <p:nvPr>
            <p:ph type="body" sz="quarter" idx="16"/>
          </p:nvPr>
        </p:nvSpPr>
        <p:spPr>
          <a:xfrm>
            <a:off x="470263" y="1848393"/>
            <a:ext cx="8229600" cy="3193870"/>
          </a:xfrm>
        </p:spPr>
        <p:txBody>
          <a:bodyPr/>
          <a:lstStyle/>
          <a:p>
            <a:r>
              <a:rPr lang="en-US" altLang="en-US" dirty="0">
                <a:ea typeface="ＭＳ Ｐゴシック" pitchFamily="34" charset="-128"/>
              </a:rPr>
              <a:t>References</a:t>
            </a:r>
            <a:endParaRPr lang="en-US" altLang="en-US" b="0" dirty="0">
              <a:ea typeface="ＭＳ Ｐゴシック" pitchFamily="34" charset="-128"/>
            </a:endParaRPr>
          </a:p>
          <a:p>
            <a:pPr marL="282575" indent="-282575"/>
            <a:r>
              <a:rPr lang="en-US" altLang="en-US" b="0" dirty="0">
                <a:ea typeface="ＭＳ Ｐゴシック" pitchFamily="34" charset="-128"/>
              </a:rPr>
              <a:t>Benson C. Security Planning. (</a:t>
            </a:r>
            <a:r>
              <a:rPr lang="en-US" altLang="en-US" b="0" dirty="0" err="1">
                <a:ea typeface="ＭＳ Ｐゴシック" pitchFamily="34" charset="-128"/>
              </a:rPr>
              <a:t>n.d.</a:t>
            </a:r>
            <a:r>
              <a:rPr lang="en-US" altLang="en-US" b="0" dirty="0">
                <a:ea typeface="ＭＳ Ｐゴシック" pitchFamily="34" charset="-128"/>
              </a:rPr>
              <a:t>) Available from: </a:t>
            </a:r>
            <a:r>
              <a:rPr lang="en-US" altLang="en-US" b="0" dirty="0">
                <a:ea typeface="ＭＳ Ｐゴシック" pitchFamily="34" charset="-128"/>
                <a:hlinkClick r:id="rId3" tooltip="Link to Threats vs. Risk paper online"/>
              </a:rPr>
              <a:t>http://technet.microsoft.com/en-us/library/cc723503.aspx</a:t>
            </a:r>
            <a:endParaRPr lang="en-US" altLang="en-US" b="0" dirty="0">
              <a:ea typeface="ＭＳ Ｐゴシック" pitchFamily="34" charset="-128"/>
            </a:endParaRPr>
          </a:p>
          <a:p>
            <a:pPr marL="282575" indent="-282575"/>
            <a:r>
              <a:rPr lang="en-US" altLang="en-US" b="0" dirty="0" err="1">
                <a:ea typeface="ＭＳ Ｐゴシック" pitchFamily="34" charset="-128"/>
              </a:rPr>
              <a:t>Maniscalchi</a:t>
            </a:r>
            <a:r>
              <a:rPr lang="en-US" altLang="en-US" b="0" dirty="0">
                <a:ea typeface="ＭＳ Ｐゴシック" pitchFamily="34" charset="-128"/>
              </a:rPr>
              <a:t>, J. Threat vs. Vulnerability vs. Risk. (June 2009) Available from: </a:t>
            </a:r>
            <a:r>
              <a:rPr lang="en-US" altLang="en-US" b="0" dirty="0">
                <a:ea typeface="ＭＳ Ｐゴシック" pitchFamily="34" charset="-128"/>
                <a:hlinkClick r:id="rId4" tooltip="Threat vs. Vulnerability vs. Risk"/>
              </a:rPr>
              <a:t>https://www.pinkerton.com/blog/risk-vs-threat-vs-vulnerability-and-why-you-should-know-the-differences</a:t>
            </a:r>
            <a:r>
              <a:rPr lang="en-US" altLang="en-US" b="0" dirty="0" smtClean="0">
                <a:ea typeface="ＭＳ Ｐゴシック" pitchFamily="34" charset="-128"/>
                <a:hlinkClick r:id="rId4" tooltip="Threat vs. Vulnerability vs. Risk"/>
              </a:rPr>
              <a:t>/</a:t>
            </a:r>
            <a:endParaRPr lang="en-US" altLang="en-US" b="0" dirty="0" smtClean="0">
              <a:ea typeface="ＭＳ Ｐゴシック" pitchFamily="34" charset="-128"/>
            </a:endParaRPr>
          </a:p>
          <a:p>
            <a:pPr marL="282575" indent="-282575"/>
            <a:r>
              <a:rPr lang="en-US" altLang="en-US" b="0" i="1" dirty="0" err="1" smtClean="0">
                <a:ea typeface="ＭＳ Ｐゴシック" pitchFamily="34" charset="-128"/>
              </a:rPr>
              <a:t>Heimerdinger</a:t>
            </a:r>
            <a:r>
              <a:rPr lang="en-US" altLang="en-US" b="0" i="1" dirty="0" smtClean="0">
                <a:ea typeface="ＭＳ Ｐゴシック" pitchFamily="34" charset="-128"/>
              </a:rPr>
              <a:t>, W. L., Weinstock, C. B</a:t>
            </a:r>
            <a:r>
              <a:rPr lang="en-US" altLang="en-US" b="0" dirty="0" smtClean="0">
                <a:ea typeface="ＭＳ Ｐゴシック" pitchFamily="34" charset="-128"/>
              </a:rPr>
              <a:t>., A </a:t>
            </a:r>
            <a:r>
              <a:rPr lang="en-US" altLang="en-US" b="0" dirty="0">
                <a:ea typeface="ＭＳ Ｐゴシック" pitchFamily="34" charset="-128"/>
              </a:rPr>
              <a:t>Conceptual Framework for System Fault Tolerance </a:t>
            </a:r>
            <a:r>
              <a:rPr lang="en-US" altLang="en-US" b="0" dirty="0" smtClean="0">
                <a:ea typeface="ＭＳ Ｐゴシック" pitchFamily="34" charset="-128"/>
              </a:rPr>
              <a:t>(1992, October). </a:t>
            </a:r>
            <a:r>
              <a:rPr lang="en-US" altLang="en-US" b="0" dirty="0">
                <a:ea typeface="ＭＳ Ｐゴシック" pitchFamily="34" charset="-128"/>
              </a:rPr>
              <a:t>Retrieved </a:t>
            </a:r>
            <a:r>
              <a:rPr lang="en-US" altLang="en-US" b="0" dirty="0" smtClean="0">
                <a:ea typeface="ＭＳ Ｐゴシック" pitchFamily="34" charset="-128"/>
              </a:rPr>
              <a:t>from: </a:t>
            </a:r>
            <a:r>
              <a:rPr lang="en-US" altLang="en-US" b="0" dirty="0" smtClean="0">
                <a:ea typeface="ＭＳ Ｐゴシック" pitchFamily="34" charset="-128"/>
                <a:hlinkClick r:id="rId5" tooltip="Link to ., A Conceptual Framework for System Fault Tolerance, Chapter 5, Putting It All Together "/>
              </a:rPr>
              <a:t>http</a:t>
            </a:r>
            <a:r>
              <a:rPr lang="en-US" altLang="en-US" b="0" dirty="0">
                <a:ea typeface="ＭＳ Ｐゴシック" pitchFamily="34" charset="-128"/>
                <a:hlinkClick r:id="rId5" tooltip="Link to ., A Conceptual Framework for System Fault Tolerance, Chapter 5, Putting It All Together "/>
              </a:rPr>
              <a:t>://</a:t>
            </a:r>
            <a:r>
              <a:rPr lang="en-US" altLang="en-US" b="0" dirty="0" smtClean="0">
                <a:ea typeface="ＭＳ Ｐゴシック" pitchFamily="34" charset="-128"/>
                <a:hlinkClick r:id="rId5" tooltip="Link to ., A Conceptual Framework for System Fault Tolerance, Chapter 5, Putting It All Together "/>
              </a:rPr>
              <a:t>www.sei.cmu.edu/reports/92tr033.pdf</a:t>
            </a:r>
            <a:r>
              <a:rPr lang="en-US" altLang="en-US" b="0" dirty="0" smtClean="0">
                <a:ea typeface="ＭＳ Ｐゴシック" pitchFamily="34" charset="-128"/>
              </a:rPr>
              <a:t>   </a:t>
            </a:r>
          </a:p>
          <a:p>
            <a:pPr marL="282575" indent="-282575"/>
            <a:r>
              <a:rPr lang="en-US" altLang="en-US" b="0" dirty="0" smtClean="0">
                <a:ea typeface="ＭＳ Ｐゴシック" pitchFamily="34" charset="-128"/>
              </a:rPr>
              <a:t>Server </a:t>
            </a:r>
            <a:r>
              <a:rPr lang="en-US" altLang="en-US" b="0" dirty="0">
                <a:ea typeface="ＭＳ Ｐゴシック" pitchFamily="34" charset="-128"/>
              </a:rPr>
              <a:t>Availability Trends In The Time Of Electronic Health Records. (January 2010) Forrester Research, Inc. Available at </a:t>
            </a:r>
            <a:r>
              <a:rPr lang="en-US" altLang="en-US" b="0" dirty="0">
                <a:solidFill>
                  <a:srgbClr val="FF0000"/>
                </a:solidFill>
                <a:ea typeface="ＭＳ Ｐゴシック" pitchFamily="34" charset="-128"/>
                <a:hlinkClick r:id="rId6" tooltip="The Time Of Electronic Health Records"/>
              </a:rPr>
              <a:t>http://</a:t>
            </a:r>
            <a:r>
              <a:rPr lang="en-US" altLang="en-US" b="0" dirty="0" smtClean="0">
                <a:solidFill>
                  <a:srgbClr val="FF0000"/>
                </a:solidFill>
                <a:ea typeface="ＭＳ Ｐゴシック" pitchFamily="34" charset="-128"/>
                <a:hlinkClick r:id="rId6" tooltip="The Time Of Electronic Health Records"/>
              </a:rPr>
              <a:t>www.stratus.com/assets/ServerAvailabilityTrends_EHR_ForresterPaper.pdf</a:t>
            </a:r>
            <a:endParaRPr lang="en-US" altLang="en-US" b="0" dirty="0" smtClean="0">
              <a:solidFill>
                <a:srgbClr val="FF0000"/>
              </a:solidFill>
              <a:ea typeface="ＭＳ Ｐゴシック" pitchFamily="34" charset="-128"/>
            </a:endParaRPr>
          </a:p>
          <a:p>
            <a:pPr marL="282575" indent="-282575"/>
            <a:endParaRPr lang="en-US" b="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13</a:t>
            </a:fld>
            <a:endParaRPr lang="en-US" dirty="0"/>
          </a:p>
        </p:txBody>
      </p:sp>
    </p:spTree>
    <p:extLst>
      <p:ext uri="{BB962C8B-B14F-4D97-AF65-F5344CB8AC3E}">
        <p14:creationId xmlns:p14="http://schemas.microsoft.com/office/powerpoint/2010/main" val="2564997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8438"/>
            <a:ext cx="8229600" cy="2057268"/>
          </a:xfrm>
        </p:spPr>
        <p:txBody>
          <a:bodyPr/>
          <a:lstStyle/>
          <a:p>
            <a:r>
              <a:rPr lang="en-US" sz="3200" dirty="0">
                <a:latin typeface="Verdana" charset="0"/>
                <a:ea typeface="MS PGothic" charset="0"/>
                <a:cs typeface="Verdana" charset="0"/>
              </a:rPr>
              <a:t>Installation and Maintenance of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sz="3200" dirty="0" smtClean="0">
                <a:latin typeface="Verdana" charset="0"/>
                <a:ea typeface="MS PGothic" charset="0"/>
                <a:cs typeface="Verdana" charset="0"/>
              </a:rPr>
              <a:t>Health </a:t>
            </a:r>
            <a:r>
              <a:rPr lang="en-US" sz="3200" dirty="0">
                <a:latin typeface="Verdana" charset="0"/>
                <a:ea typeface="MS PGothic" charset="0"/>
                <a:cs typeface="Verdana" charset="0"/>
              </a:rPr>
              <a:t>IT Systems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altLang="en-US" sz="3200" dirty="0">
                <a:ea typeface="ＭＳ Ｐゴシック" pitchFamily="34" charset="-128"/>
              </a:rPr>
              <a:t>Creating Fault-Tolerant Systems, Backups, and Decommissioning</a:t>
            </a:r>
            <a:r>
              <a:rPr lang="en-US" sz="3200" kern="0" dirty="0" smtClean="0">
                <a:solidFill>
                  <a:srgbClr val="000000"/>
                </a:solidFill>
                <a:latin typeface="Tahoma" pitchFamily="34" charset="0"/>
                <a:cs typeface="Tahoma" pitchFamily="34" charset="0"/>
              </a:rPr>
              <a:t/>
            </a:r>
            <a:br>
              <a:rPr lang="en-US" sz="3200" kern="0" dirty="0" smtClean="0">
                <a:solidFill>
                  <a:srgbClr val="000000"/>
                </a:solidFill>
                <a:latin typeface="Tahoma" pitchFamily="34" charset="0"/>
                <a:cs typeface="Tahoma" pitchFamily="34" charset="0"/>
              </a:rPr>
            </a:br>
            <a:r>
              <a:rPr lang="en-US" sz="3200" kern="0" dirty="0" smtClean="0">
                <a:solidFill>
                  <a:srgbClr val="000000"/>
                </a:solidFill>
                <a:latin typeface="Tahoma" pitchFamily="34" charset="0"/>
                <a:cs typeface="Tahoma" pitchFamily="34" charset="0"/>
              </a:rPr>
              <a:t>Lecture a</a:t>
            </a:r>
            <a:endParaRPr lang="en-US" sz="3200" dirty="0"/>
          </a:p>
        </p:txBody>
      </p:sp>
      <p:sp>
        <p:nvSpPr>
          <p:cNvPr id="3" name="Content Placeholder 2"/>
          <p:cNvSpPr>
            <a:spLocks noGrp="1"/>
          </p:cNvSpPr>
          <p:nvPr>
            <p:ph sz="quarter" idx="14"/>
          </p:nvPr>
        </p:nvSpPr>
        <p:spPr>
          <a:xfrm>
            <a:off x="457200" y="2819400"/>
            <a:ext cx="8229600" cy="3591674"/>
          </a:xfrm>
        </p:spPr>
        <p:txBody>
          <a:bodyPr/>
          <a:lstStyle/>
          <a:p>
            <a:r>
              <a:rPr lang="en-US" sz="2800" dirty="0" smtClean="0">
                <a:latin typeface="Arial" charset="0"/>
                <a:ea typeface="Calibri" charset="0"/>
                <a:cs typeface="Times New Roman" charset="0"/>
              </a:rPr>
              <a:t>This </a:t>
            </a:r>
            <a:r>
              <a:rPr lang="en-US" sz="2800" dirty="0">
                <a:latin typeface="Arial" charset="0"/>
                <a:ea typeface="Calibri" charset="0"/>
                <a:cs typeface="Times New Roman" charset="0"/>
              </a:rPr>
              <a:t>material </a:t>
            </a:r>
            <a:r>
              <a:rPr lang="en-US" sz="2800" dirty="0" smtClean="0">
                <a:latin typeface="Arial" charset="0"/>
                <a:ea typeface="Calibri" charset="0"/>
                <a:cs typeface="Times New Roman" charset="0"/>
              </a:rPr>
              <a:t>was </a:t>
            </a:r>
            <a:r>
              <a:rPr lang="en-US" sz="2800" dirty="0">
                <a:latin typeface="Arial" charset="0"/>
                <a:ea typeface="Calibri" charset="0"/>
                <a:cs typeface="Times New Roman" charset="0"/>
              </a:rPr>
              <a:t>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lang="en-US" sz="2800" dirty="0" smtClean="0">
                <a:latin typeface="Arial" charset="0"/>
                <a:ea typeface="Calibri" charset="0"/>
                <a:cs typeface="Times New Roman" charset="0"/>
              </a:rPr>
              <a:t>Award Number </a:t>
            </a:r>
            <a:r>
              <a:rPr lang="en-US" sz="2800" dirty="0">
                <a:latin typeface="Arial" charset="0"/>
                <a:ea typeface="Calibri" charset="0"/>
                <a:cs typeface="Times New Roman" charset="0"/>
              </a:rPr>
              <a:t>90WT0006</a:t>
            </a:r>
            <a:r>
              <a:rPr lang="en-US" sz="2800" dirty="0" smtClean="0">
                <a:latin typeface="Arial" charset="0"/>
                <a:ea typeface="Calibri" charset="0"/>
                <a:cs typeface="Times New Roman" charset="0"/>
              </a:rPr>
              <a:t>.</a:t>
            </a:r>
            <a:endParaRPr lang="en-US" sz="2800" dirty="0">
              <a:latin typeface="Arial" charset="0"/>
              <a:ea typeface="Calibri" charset="0"/>
              <a:cs typeface="Times New Roman"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extLst>
      <p:ext uri="{BB962C8B-B14F-4D97-AF65-F5344CB8AC3E}">
        <p14:creationId xmlns:p14="http://schemas.microsoft.com/office/powerpoint/2010/main" val="1362075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Fault-Tolerant Systems, Backups, and Decommissioning</a:t>
            </a:r>
            <a:br>
              <a:rPr lang="en-US" dirty="0"/>
            </a:br>
            <a:r>
              <a:rPr lang="en-US" dirty="0"/>
              <a:t>Learning Objectives</a:t>
            </a:r>
          </a:p>
        </p:txBody>
      </p:sp>
      <p:sp>
        <p:nvSpPr>
          <p:cNvPr id="3" name="Content Placeholder 2"/>
          <p:cNvSpPr>
            <a:spLocks noGrp="1"/>
          </p:cNvSpPr>
          <p:nvPr>
            <p:ph sz="quarter" idx="14"/>
          </p:nvPr>
        </p:nvSpPr>
        <p:spPr/>
        <p:txBody>
          <a:bodyPr/>
          <a:lstStyle/>
          <a:p>
            <a:pPr marL="514350" indent="-514350">
              <a:buFont typeface="+mj-lt"/>
              <a:buAutoNum type="arabicPeriod"/>
              <a:defRPr/>
            </a:pPr>
            <a:r>
              <a:rPr lang="en-US" sz="2400" dirty="0"/>
              <a:t>Define availability, reliability, redundancy, and  fault tolerance (Lecture a)</a:t>
            </a:r>
          </a:p>
          <a:p>
            <a:pPr marL="514350" indent="-514350">
              <a:buFont typeface="+mj-lt"/>
              <a:buAutoNum type="arabicPeriod"/>
              <a:defRPr/>
            </a:pPr>
            <a:r>
              <a:rPr lang="en-US" sz="2400" dirty="0"/>
              <a:t>Explain areas and outline rules for implementing fault tolerant systems (Lecture a)</a:t>
            </a:r>
          </a:p>
          <a:p>
            <a:pPr marL="514350" indent="-514350">
              <a:buFont typeface="+mj-lt"/>
              <a:buAutoNum type="arabicPeriod"/>
              <a:defRPr/>
            </a:pPr>
            <a:r>
              <a:rPr lang="en-US" sz="2400" dirty="0"/>
              <a:t>Perform risk assessment (Lecture a)</a:t>
            </a:r>
          </a:p>
          <a:p>
            <a:pPr marL="514350" indent="-514350">
              <a:buFont typeface="+mj-lt"/>
              <a:buAutoNum type="arabicPeriod"/>
              <a:defRPr/>
            </a:pPr>
            <a:r>
              <a:rPr lang="en-US" sz="2400" dirty="0"/>
              <a:t>Follow best practice guidelines for common implementations (Lecture b)</a:t>
            </a:r>
          </a:p>
          <a:p>
            <a:pPr marL="514350" indent="-514350">
              <a:buFont typeface="+mj-lt"/>
              <a:buAutoNum type="arabicPeriod"/>
              <a:defRPr/>
            </a:pPr>
            <a:r>
              <a:rPr lang="en-US" sz="2400" dirty="0"/>
              <a:t>Develop strategies for backup and restore of operating systems, applications, configuration settings, and databases (Lecture c)</a:t>
            </a:r>
          </a:p>
          <a:p>
            <a:pPr marL="514350" indent="-514350">
              <a:buFont typeface="+mj-lt"/>
              <a:buAutoNum type="arabicPeriod"/>
              <a:defRPr/>
            </a:pPr>
            <a:r>
              <a:rPr lang="en-US" sz="2400" dirty="0"/>
              <a:t>Decommission systems and data (Lecture c)</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extLst>
      <p:ext uri="{BB962C8B-B14F-4D97-AF65-F5344CB8AC3E}">
        <p14:creationId xmlns:p14="http://schemas.microsoft.com/office/powerpoint/2010/main" val="1868239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Redundancy and Fault Tolerance</a:t>
            </a:r>
            <a:endParaRPr lang="en-US" dirty="0"/>
          </a:p>
        </p:txBody>
      </p:sp>
      <p:sp>
        <p:nvSpPr>
          <p:cNvPr id="3" name="Content Placeholder 2"/>
          <p:cNvSpPr>
            <a:spLocks noGrp="1"/>
          </p:cNvSpPr>
          <p:nvPr>
            <p:ph sz="quarter" idx="14"/>
          </p:nvPr>
        </p:nvSpPr>
        <p:spPr/>
        <p:txBody>
          <a:bodyPr/>
          <a:lstStyle/>
          <a:p>
            <a:pPr>
              <a:lnSpc>
                <a:spcPct val="90000"/>
              </a:lnSpc>
            </a:pPr>
            <a:r>
              <a:rPr lang="en-US" altLang="en-US" sz="2400" dirty="0">
                <a:ea typeface="ＭＳ Ｐゴシック" pitchFamily="34" charset="-128"/>
              </a:rPr>
              <a:t>Dependence on EHRs is increasing.</a:t>
            </a:r>
          </a:p>
          <a:p>
            <a:pPr>
              <a:lnSpc>
                <a:spcPct val="90000"/>
              </a:lnSpc>
            </a:pPr>
            <a:r>
              <a:rPr lang="en-US" altLang="en-US" sz="2400" dirty="0">
                <a:ea typeface="ＭＳ Ｐゴシック" pitchFamily="34" charset="-128"/>
              </a:rPr>
              <a:t>EHR systems require redundant, or </a:t>
            </a:r>
            <a:r>
              <a:rPr lang="ja-JP" altLang="en-US" sz="2400" dirty="0">
                <a:ea typeface="ＭＳ Ｐゴシック" pitchFamily="34" charset="-128"/>
              </a:rPr>
              <a:t>“</a:t>
            </a:r>
            <a:r>
              <a:rPr lang="en-US" altLang="ja-JP" sz="2400" dirty="0">
                <a:ea typeface="ＭＳ Ｐゴシック" pitchFamily="34" charset="-128"/>
              </a:rPr>
              <a:t>failover</a:t>
            </a:r>
            <a:r>
              <a:rPr lang="ja-JP" altLang="en-US" sz="2400" dirty="0">
                <a:ea typeface="ＭＳ Ｐゴシック" pitchFamily="34" charset="-128"/>
              </a:rPr>
              <a:t>”</a:t>
            </a:r>
            <a:r>
              <a:rPr lang="en-US" altLang="ja-JP" sz="2400" dirty="0">
                <a:ea typeface="ＭＳ Ｐゴシック" pitchFamily="34" charset="-128"/>
              </a:rPr>
              <a:t>, resources and fault tolerance to ensure uptime and data integrity so that it can perform as specified.</a:t>
            </a:r>
          </a:p>
          <a:p>
            <a:pPr>
              <a:lnSpc>
                <a:spcPct val="90000"/>
              </a:lnSpc>
            </a:pPr>
            <a:r>
              <a:rPr lang="ja-JP" altLang="en-US" sz="2400" dirty="0">
                <a:ea typeface="ＭＳ Ｐゴシック" pitchFamily="34" charset="-128"/>
              </a:rPr>
              <a:t>“</a:t>
            </a:r>
            <a:r>
              <a:rPr lang="en-US" altLang="ja-JP" sz="2400" dirty="0">
                <a:ea typeface="ＭＳ Ｐゴシック" pitchFamily="34" charset="-128"/>
              </a:rPr>
              <a:t>Failure</a:t>
            </a:r>
            <a:r>
              <a:rPr lang="ja-JP" altLang="en-US" sz="2400" dirty="0">
                <a:ea typeface="ＭＳ Ｐゴシック" pitchFamily="34" charset="-128"/>
              </a:rPr>
              <a:t>”</a:t>
            </a:r>
            <a:r>
              <a:rPr lang="en-US" altLang="ja-JP" sz="2400" dirty="0">
                <a:ea typeface="ＭＳ Ｐゴシック" pitchFamily="34" charset="-128"/>
              </a:rPr>
              <a:t> vs </a:t>
            </a:r>
            <a:r>
              <a:rPr lang="ja-JP" altLang="en-US" sz="2400" dirty="0">
                <a:ea typeface="ＭＳ Ｐゴシック" pitchFamily="34" charset="-128"/>
              </a:rPr>
              <a:t>“</a:t>
            </a:r>
            <a:r>
              <a:rPr lang="en-US" altLang="ja-JP" sz="2400" dirty="0">
                <a:ea typeface="ＭＳ Ｐゴシック" pitchFamily="34" charset="-128"/>
              </a:rPr>
              <a:t>fault</a:t>
            </a:r>
            <a:r>
              <a:rPr lang="ja-JP" altLang="en-US" sz="2400" dirty="0">
                <a:ea typeface="ＭＳ Ｐゴシック" pitchFamily="34" charset="-128"/>
              </a:rPr>
              <a:t>”</a:t>
            </a:r>
            <a:r>
              <a:rPr lang="en-US" altLang="ja-JP" sz="2400" dirty="0">
                <a:ea typeface="ＭＳ Ｐゴシック" pitchFamily="34" charset="-128"/>
              </a:rPr>
              <a:t>: fault is the cause of a failure of the system to comply with its specifications or precise requirements.</a:t>
            </a:r>
          </a:p>
          <a:p>
            <a:pPr>
              <a:lnSpc>
                <a:spcPct val="90000"/>
              </a:lnSpc>
            </a:pPr>
            <a:r>
              <a:rPr lang="en-US" altLang="en-US" sz="2400" dirty="0">
                <a:ea typeface="ＭＳ Ｐゴシック" pitchFamily="34" charset="-128"/>
              </a:rPr>
              <a:t>Fault tolerance is resilience in a system, or ability to continue performing to specification despite problems</a:t>
            </a:r>
          </a:p>
          <a:p>
            <a:pPr>
              <a:lnSpc>
                <a:spcPct val="90000"/>
              </a:lnSpc>
            </a:pPr>
            <a:r>
              <a:rPr lang="en-US" altLang="en-US" sz="2400" dirty="0">
                <a:ea typeface="ＭＳ Ｐゴシック" pitchFamily="34" charset="-128"/>
              </a:rPr>
              <a:t>Ask vendor how fault tolerance is designed/coded into the EHR application.</a:t>
            </a:r>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extLst>
      <p:ext uri="{BB962C8B-B14F-4D97-AF65-F5344CB8AC3E}">
        <p14:creationId xmlns:p14="http://schemas.microsoft.com/office/powerpoint/2010/main" val="2157530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Creating Fault Tolerance</a:t>
            </a:r>
            <a:endParaRPr lang="en-US" dirty="0"/>
          </a:p>
        </p:txBody>
      </p:sp>
      <p:sp>
        <p:nvSpPr>
          <p:cNvPr id="3" name="Content Placeholder 2"/>
          <p:cNvSpPr>
            <a:spLocks noGrp="1"/>
          </p:cNvSpPr>
          <p:nvPr>
            <p:ph sz="quarter" idx="14"/>
          </p:nvPr>
        </p:nvSpPr>
        <p:spPr>
          <a:xfrm>
            <a:off x="457200" y="1600200"/>
            <a:ext cx="4041648" cy="4735286"/>
          </a:xfrm>
        </p:spPr>
        <p:txBody>
          <a:bodyPr/>
          <a:lstStyle/>
          <a:p>
            <a:r>
              <a:rPr lang="en-US" altLang="en-US" sz="2800" dirty="0">
                <a:ea typeface="ＭＳ Ｐゴシック" pitchFamily="34" charset="-128"/>
              </a:rPr>
              <a:t>Redundancy</a:t>
            </a:r>
            <a:endParaRPr lang="en-US" altLang="en-US" sz="2400" dirty="0">
              <a:ea typeface="ＭＳ Ｐゴシック" pitchFamily="34" charset="-128"/>
            </a:endParaRPr>
          </a:p>
          <a:p>
            <a:pPr lvl="1"/>
            <a:r>
              <a:rPr lang="en-US" altLang="en-US" sz="2000" dirty="0">
                <a:ea typeface="ＭＳ Ｐゴシック" pitchFamily="34" charset="-128"/>
              </a:rPr>
              <a:t>Secondary or </a:t>
            </a:r>
            <a:r>
              <a:rPr lang="ja-JP" altLang="en-US" sz="2000" dirty="0">
                <a:ea typeface="ＭＳ Ｐゴシック" pitchFamily="34" charset="-128"/>
              </a:rPr>
              <a:t>“</a:t>
            </a:r>
            <a:r>
              <a:rPr lang="en-US" altLang="ja-JP" sz="2000" dirty="0">
                <a:ea typeface="ＭＳ Ｐゴシック" pitchFamily="34" charset="-128"/>
              </a:rPr>
              <a:t>backup</a:t>
            </a:r>
            <a:r>
              <a:rPr lang="ja-JP" altLang="en-US" sz="2000" dirty="0">
                <a:ea typeface="ＭＳ Ｐゴシック" pitchFamily="34" charset="-128"/>
              </a:rPr>
              <a:t>”</a:t>
            </a:r>
            <a:r>
              <a:rPr lang="en-US" altLang="ja-JP" sz="2000" dirty="0">
                <a:ea typeface="ＭＳ Ｐゴシック" pitchFamily="34" charset="-128"/>
              </a:rPr>
              <a:t> systems</a:t>
            </a:r>
          </a:p>
          <a:p>
            <a:r>
              <a:rPr lang="en-US" altLang="en-US" sz="2800" dirty="0">
                <a:ea typeface="ＭＳ Ｐゴシック" pitchFamily="34" charset="-128"/>
              </a:rPr>
              <a:t>Reliability</a:t>
            </a:r>
            <a:endParaRPr lang="en-US" altLang="en-US" sz="2400" dirty="0">
              <a:ea typeface="ＭＳ Ｐゴシック" pitchFamily="34" charset="-128"/>
            </a:endParaRPr>
          </a:p>
          <a:p>
            <a:pPr lvl="1"/>
            <a:r>
              <a:rPr lang="en-US" altLang="en-US" sz="2000" dirty="0">
                <a:ea typeface="ＭＳ Ｐゴシック" pitchFamily="34" charset="-128"/>
              </a:rPr>
              <a:t>Infrequent failure </a:t>
            </a:r>
          </a:p>
          <a:p>
            <a:pPr lvl="1"/>
            <a:r>
              <a:rPr lang="en-US" altLang="en-US" sz="2000" dirty="0">
                <a:ea typeface="ＭＳ Ｐゴシック" pitchFamily="34" charset="-128"/>
              </a:rPr>
              <a:t>Redundant components</a:t>
            </a:r>
          </a:p>
          <a:p>
            <a:r>
              <a:rPr lang="en-US" altLang="en-US" sz="2800" dirty="0">
                <a:ea typeface="ＭＳ Ｐゴシック" pitchFamily="34" charset="-128"/>
              </a:rPr>
              <a:t>Availability </a:t>
            </a:r>
            <a:endParaRPr lang="en-US" altLang="en-US" sz="2400" dirty="0">
              <a:ea typeface="ＭＳ Ｐゴシック" pitchFamily="34" charset="-128"/>
            </a:endParaRPr>
          </a:p>
          <a:p>
            <a:pPr lvl="1"/>
            <a:r>
              <a:rPr lang="en-US" altLang="en-US" sz="2000" dirty="0">
                <a:ea typeface="ＭＳ Ｐゴシック" pitchFamily="34" charset="-128"/>
              </a:rPr>
              <a:t>Accessible when needed – no downtime</a:t>
            </a:r>
          </a:p>
          <a:p>
            <a:pPr lvl="1"/>
            <a:r>
              <a:rPr lang="en-US" altLang="en-US" sz="2000" dirty="0">
                <a:ea typeface="ＭＳ Ｐゴシック" pitchFamily="34" charset="-128"/>
              </a:rPr>
              <a:t>Available systems are reliable and accessible </a:t>
            </a:r>
          </a:p>
        </p:txBody>
      </p:sp>
      <p:sp>
        <p:nvSpPr>
          <p:cNvPr id="9" name="Content Placeholder 8"/>
          <p:cNvSpPr>
            <a:spLocks noGrp="1"/>
          </p:cNvSpPr>
          <p:nvPr>
            <p:ph sz="quarter" idx="18"/>
          </p:nvPr>
        </p:nvSpPr>
        <p:spPr/>
        <p:txBody>
          <a:bodyPr/>
          <a:lstStyle/>
          <a:p>
            <a:r>
              <a:rPr lang="en-US" altLang="en-US" sz="2400" dirty="0">
                <a:ea typeface="ＭＳ Ｐゴシック" pitchFamily="34" charset="-128"/>
              </a:rPr>
              <a:t>Computer hardware</a:t>
            </a:r>
          </a:p>
          <a:p>
            <a:pPr lvl="1"/>
            <a:r>
              <a:rPr lang="en-US" altLang="en-US" sz="2000" dirty="0">
                <a:ea typeface="ＭＳ Ｐゴシック" pitchFamily="34" charset="-128"/>
              </a:rPr>
              <a:t>Servers and workstations </a:t>
            </a:r>
          </a:p>
          <a:p>
            <a:r>
              <a:rPr lang="en-US" altLang="en-US" sz="2400" dirty="0">
                <a:ea typeface="ＭＳ Ｐゴシック" pitchFamily="34" charset="-128"/>
              </a:rPr>
              <a:t>Data storage </a:t>
            </a:r>
          </a:p>
          <a:p>
            <a:pPr lvl="1"/>
            <a:r>
              <a:rPr lang="en-US" altLang="en-US" sz="2000" dirty="0">
                <a:ea typeface="ＭＳ Ｐゴシック" pitchFamily="34" charset="-128"/>
              </a:rPr>
              <a:t>Hard disks</a:t>
            </a:r>
          </a:p>
          <a:p>
            <a:r>
              <a:rPr lang="en-US" altLang="en-US" sz="2400" dirty="0">
                <a:ea typeface="ＭＳ Ｐゴシック" pitchFamily="34" charset="-128"/>
              </a:rPr>
              <a:t>Network and Power</a:t>
            </a:r>
          </a:p>
          <a:p>
            <a:pPr lvl="1"/>
            <a:r>
              <a:rPr lang="en-US" altLang="en-US" sz="2000" dirty="0">
                <a:ea typeface="ＭＳ Ｐゴシック" pitchFamily="34" charset="-128"/>
              </a:rPr>
              <a:t>Network switches and Internet access</a:t>
            </a:r>
          </a:p>
          <a:p>
            <a:pPr lvl="1"/>
            <a:r>
              <a:rPr lang="en-US" altLang="en-US" sz="2000" dirty="0">
                <a:ea typeface="ＭＳ Ｐゴシック" pitchFamily="34" charset="-128"/>
              </a:rPr>
              <a:t>Mains, generators, batteries</a:t>
            </a:r>
          </a:p>
          <a:p>
            <a:r>
              <a:rPr lang="en-US" altLang="en-US" sz="2400" dirty="0">
                <a:ea typeface="ＭＳ Ｐゴシック" pitchFamily="34" charset="-128"/>
              </a:rPr>
              <a:t>Virtualization</a:t>
            </a:r>
          </a:p>
          <a:p>
            <a:pPr lvl="1"/>
            <a:r>
              <a:rPr lang="en-US" altLang="en-US" sz="2000" dirty="0">
                <a:ea typeface="ＭＳ Ｐゴシック" pitchFamily="34" charset="-128"/>
              </a:rPr>
              <a:t>Isolation of system from hardware</a:t>
            </a:r>
          </a:p>
        </p:txBody>
      </p:sp>
      <p:sp>
        <p:nvSpPr>
          <p:cNvPr id="7" name="Slide Number Placeholder 6"/>
          <p:cNvSpPr>
            <a:spLocks noGrp="1"/>
          </p:cNvSpPr>
          <p:nvPr>
            <p:ph type="sldNum" sz="quarter" idx="4"/>
          </p:nvPr>
        </p:nvSpPr>
        <p:spPr/>
        <p:txBody>
          <a:bodyPr/>
          <a:lstStyle/>
          <a:p>
            <a:fld id="{F3BF8891-5E06-46C2-89A4-6DB85D39BA35}" type="slidenum">
              <a:rPr lang="en-US" smtClean="0"/>
              <a:pPr/>
              <a:t>4</a:t>
            </a:fld>
            <a:endParaRPr lang="en-US" dirty="0"/>
          </a:p>
        </p:txBody>
      </p:sp>
    </p:spTree>
    <p:extLst>
      <p:ext uri="{BB962C8B-B14F-4D97-AF65-F5344CB8AC3E}">
        <p14:creationId xmlns:p14="http://schemas.microsoft.com/office/powerpoint/2010/main" val="1674772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System Failure and Downtime</a:t>
            </a:r>
            <a:endParaRPr lang="en-US" dirty="0"/>
          </a:p>
        </p:txBody>
      </p:sp>
      <p:sp>
        <p:nvSpPr>
          <p:cNvPr id="3" name="Content Placeholder 2"/>
          <p:cNvSpPr>
            <a:spLocks noGrp="1"/>
          </p:cNvSpPr>
          <p:nvPr>
            <p:ph sz="quarter" idx="14"/>
          </p:nvPr>
        </p:nvSpPr>
        <p:spPr/>
        <p:txBody>
          <a:bodyPr/>
          <a:lstStyle/>
          <a:p>
            <a:pPr>
              <a:lnSpc>
                <a:spcPct val="80000"/>
              </a:lnSpc>
            </a:pPr>
            <a:r>
              <a:rPr lang="en-US" altLang="en-US" sz="2200" dirty="0">
                <a:ea typeface="ＭＳ Ｐゴシック" pitchFamily="34" charset="-128"/>
              </a:rPr>
              <a:t>Forrester Consulting report on server failure during prior two years:</a:t>
            </a:r>
          </a:p>
          <a:p>
            <a:pPr lvl="1">
              <a:lnSpc>
                <a:spcPct val="80000"/>
              </a:lnSpc>
            </a:pPr>
            <a:r>
              <a:rPr lang="en-US" altLang="en-US" sz="2200" dirty="0">
                <a:ea typeface="ＭＳ Ｐゴシック" pitchFamily="34" charset="-128"/>
              </a:rPr>
              <a:t>¾ experienced downtime.</a:t>
            </a:r>
          </a:p>
          <a:p>
            <a:pPr lvl="1">
              <a:lnSpc>
                <a:spcPct val="80000"/>
              </a:lnSpc>
            </a:pPr>
            <a:r>
              <a:rPr lang="en-US" altLang="en-US" sz="2200" dirty="0">
                <a:ea typeface="ＭＳ Ｐゴシック" pitchFamily="34" charset="-128"/>
              </a:rPr>
              <a:t>Only 1% of server outages were resolved within five minutes. </a:t>
            </a:r>
          </a:p>
          <a:p>
            <a:pPr lvl="1">
              <a:lnSpc>
                <a:spcPct val="80000"/>
              </a:lnSpc>
            </a:pPr>
            <a:r>
              <a:rPr lang="en-US" altLang="en-US" sz="2200" dirty="0">
                <a:ea typeface="ＭＳ Ｐゴシック" pitchFamily="34" charset="-128"/>
              </a:rPr>
              <a:t>68% had impact on clinical activities.</a:t>
            </a:r>
          </a:p>
          <a:p>
            <a:pPr lvl="1">
              <a:lnSpc>
                <a:spcPct val="80000"/>
              </a:lnSpc>
            </a:pPr>
            <a:r>
              <a:rPr lang="en-US" altLang="en-US" sz="2200" dirty="0">
                <a:ea typeface="ＭＳ Ｐゴシック" pitchFamily="34" charset="-128"/>
              </a:rPr>
              <a:t>50+% affected administrative processes.</a:t>
            </a:r>
          </a:p>
          <a:p>
            <a:pPr>
              <a:lnSpc>
                <a:spcPct val="80000"/>
              </a:lnSpc>
            </a:pPr>
            <a:r>
              <a:rPr lang="en-US" altLang="en-US" sz="2200" dirty="0">
                <a:ea typeface="ＭＳ Ｐゴシック" pitchFamily="34" charset="-128"/>
              </a:rPr>
              <a:t>How much downtime is acceptable?</a:t>
            </a:r>
          </a:p>
          <a:p>
            <a:pPr lvl="1">
              <a:lnSpc>
                <a:spcPct val="80000"/>
              </a:lnSpc>
            </a:pPr>
            <a:r>
              <a:rPr lang="en-US" altLang="en-US" sz="2200" dirty="0">
                <a:ea typeface="ＭＳ Ｐゴシック" pitchFamily="34" charset="-128"/>
              </a:rPr>
              <a:t>Required good understanding of business</a:t>
            </a:r>
            <a:r>
              <a:rPr lang="ja-JP" altLang="en-US" sz="2200" dirty="0">
                <a:ea typeface="ＭＳ Ｐゴシック" pitchFamily="34" charset="-128"/>
              </a:rPr>
              <a:t>’</a:t>
            </a:r>
            <a:r>
              <a:rPr lang="en-US" altLang="ja-JP" sz="2200" dirty="0">
                <a:ea typeface="ＭＳ Ｐゴシック" pitchFamily="34" charset="-128"/>
              </a:rPr>
              <a:t> processes</a:t>
            </a:r>
          </a:p>
          <a:p>
            <a:pPr lvl="1">
              <a:lnSpc>
                <a:spcPct val="80000"/>
              </a:lnSpc>
            </a:pPr>
            <a:endParaRPr lang="en-US" altLang="en-US" sz="2200" dirty="0">
              <a:ea typeface="ＭＳ Ｐゴシック" pitchFamily="34" charset="-128"/>
            </a:endParaRPr>
          </a:p>
          <a:p>
            <a:pPr>
              <a:lnSpc>
                <a:spcPct val="80000"/>
              </a:lnSpc>
              <a:buNone/>
            </a:pPr>
            <a:r>
              <a:rPr lang="en-US" altLang="en-US" sz="2200" b="1" dirty="0">
                <a:ea typeface="ＭＳ Ｐゴシック" pitchFamily="34" charset="-128"/>
              </a:rPr>
              <a:t>Critical system downtime can have significant negative impact on patient health </a:t>
            </a:r>
          </a:p>
          <a:p>
            <a:pPr>
              <a:lnSpc>
                <a:spcPct val="80000"/>
              </a:lnSpc>
              <a:buNone/>
            </a:pPr>
            <a:endParaRPr lang="en-US" altLang="en-US" sz="1100" dirty="0">
              <a:ea typeface="ＭＳ Ｐゴシック" pitchFamily="34" charset="-128"/>
            </a:endParaRPr>
          </a:p>
          <a:p>
            <a:pPr>
              <a:lnSpc>
                <a:spcPct val="80000"/>
              </a:lnSpc>
              <a:buNone/>
            </a:pPr>
            <a:endParaRPr lang="en-US" altLang="en-US" sz="1100" dirty="0">
              <a:ea typeface="ＭＳ Ｐゴシック" pitchFamily="34" charset="-128"/>
            </a:endParaRPr>
          </a:p>
          <a:p>
            <a:pPr>
              <a:lnSpc>
                <a:spcPct val="80000"/>
              </a:lnSpc>
              <a:buNone/>
            </a:pPr>
            <a:r>
              <a:rPr lang="en-US" altLang="en-US" sz="1400" dirty="0">
                <a:ea typeface="ＭＳ Ｐゴシック" pitchFamily="34" charset="-128"/>
              </a:rPr>
              <a:t>(Forrester Consulting Report, 2010)</a:t>
            </a:r>
            <a:endParaRPr lang="en-US" altLang="en-US" sz="1400" b="1" dirty="0">
              <a:ea typeface="ＭＳ Ｐゴシック" pitchFamily="34" charset="-128"/>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extLst>
      <p:ext uri="{BB962C8B-B14F-4D97-AF65-F5344CB8AC3E}">
        <p14:creationId xmlns:p14="http://schemas.microsoft.com/office/powerpoint/2010/main" val="554934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Three Areas for Fault Tolerance</a:t>
            </a:r>
            <a:endParaRPr lang="en-US" dirty="0"/>
          </a:p>
        </p:txBody>
      </p:sp>
      <p:sp>
        <p:nvSpPr>
          <p:cNvPr id="3" name="Content Placeholder 2"/>
          <p:cNvSpPr>
            <a:spLocks noGrp="1"/>
          </p:cNvSpPr>
          <p:nvPr>
            <p:ph sz="quarter" idx="14"/>
          </p:nvPr>
        </p:nvSpPr>
        <p:spPr/>
        <p:txBody>
          <a:bodyPr/>
          <a:lstStyle/>
          <a:p>
            <a:pPr marL="514350" indent="-514350">
              <a:lnSpc>
                <a:spcPct val="80000"/>
              </a:lnSpc>
              <a:buFont typeface="Arial" pitchFamily="34" charset="0"/>
              <a:buAutoNum type="arabicPeriod"/>
            </a:pPr>
            <a:r>
              <a:rPr lang="en-US" altLang="en-US" sz="1800" dirty="0">
                <a:ea typeface="ＭＳ Ｐゴシック" pitchFamily="34" charset="-128"/>
              </a:rPr>
              <a:t>Hardware fault tolerance – compensate for hardware failure</a:t>
            </a:r>
          </a:p>
          <a:p>
            <a:pPr lvl="1">
              <a:lnSpc>
                <a:spcPct val="80000"/>
              </a:lnSpc>
            </a:pPr>
            <a:r>
              <a:rPr lang="en-US" altLang="en-US" sz="1800" dirty="0">
                <a:ea typeface="ＭＳ Ｐゴシック" pitchFamily="34" charset="-128"/>
              </a:rPr>
              <a:t>Often simplest to implement</a:t>
            </a:r>
          </a:p>
          <a:p>
            <a:pPr lvl="1">
              <a:lnSpc>
                <a:spcPct val="80000"/>
              </a:lnSpc>
            </a:pPr>
            <a:r>
              <a:rPr lang="en-US" altLang="en-US" sz="1800" dirty="0">
                <a:ea typeface="ＭＳ Ｐゴシック" pitchFamily="34" charset="-128"/>
              </a:rPr>
              <a:t>Extra hardware resources as </a:t>
            </a:r>
            <a:r>
              <a:rPr lang="en-US" altLang="en-US" sz="1800" dirty="0" err="1">
                <a:ea typeface="ＭＳ Ｐゴシック" pitchFamily="34" charset="-128"/>
              </a:rPr>
              <a:t>secondaries</a:t>
            </a:r>
            <a:r>
              <a:rPr lang="en-US" altLang="en-US" sz="1800" dirty="0">
                <a:ea typeface="ＭＳ Ｐゴシック" pitchFamily="34" charset="-128"/>
              </a:rPr>
              <a:t> or backups</a:t>
            </a:r>
          </a:p>
          <a:p>
            <a:pPr lvl="1">
              <a:lnSpc>
                <a:spcPct val="80000"/>
              </a:lnSpc>
            </a:pPr>
            <a:r>
              <a:rPr lang="en-US" altLang="en-US" sz="1800" dirty="0">
                <a:ea typeface="ＭＳ Ｐゴシック" pitchFamily="34" charset="-128"/>
              </a:rPr>
              <a:t>E.g., secondary network cards, error checking and correcting (ECC) memory, redundant power supplies, redundant disks / file storage</a:t>
            </a:r>
          </a:p>
          <a:p>
            <a:pPr marL="514350" indent="-514350">
              <a:lnSpc>
                <a:spcPct val="80000"/>
              </a:lnSpc>
              <a:buFont typeface="Arial" pitchFamily="34" charset="0"/>
              <a:buAutoNum type="arabicPeriod"/>
            </a:pPr>
            <a:r>
              <a:rPr lang="en-US" altLang="en-US" sz="1800" dirty="0">
                <a:ea typeface="ＭＳ Ｐゴシック" pitchFamily="34" charset="-128"/>
              </a:rPr>
              <a:t>Software fault tolerance – compensate for poor programming or data</a:t>
            </a:r>
          </a:p>
          <a:p>
            <a:pPr lvl="1">
              <a:lnSpc>
                <a:spcPct val="80000"/>
              </a:lnSpc>
            </a:pPr>
            <a:r>
              <a:rPr lang="en-US" altLang="en-US" sz="1800" dirty="0">
                <a:ea typeface="ＭＳ Ｐゴシック" pitchFamily="34" charset="-128"/>
              </a:rPr>
              <a:t>Involves program verification (code review) and assertion checking</a:t>
            </a:r>
          </a:p>
          <a:p>
            <a:pPr lvl="1">
              <a:lnSpc>
                <a:spcPct val="80000"/>
              </a:lnSpc>
            </a:pPr>
            <a:r>
              <a:rPr lang="en-US" altLang="en-US" sz="1800" dirty="0">
                <a:ea typeface="ＭＳ Ｐゴシック" pitchFamily="34" charset="-128"/>
              </a:rPr>
              <a:t>Compensating for faults such as poorly formatted input data</a:t>
            </a:r>
          </a:p>
          <a:p>
            <a:pPr lvl="1">
              <a:lnSpc>
                <a:spcPct val="80000"/>
              </a:lnSpc>
            </a:pPr>
            <a:r>
              <a:rPr lang="en-US" altLang="en-US" sz="1800" dirty="0">
                <a:ea typeface="ＭＳ Ｐゴシック" pitchFamily="34" charset="-128"/>
              </a:rPr>
              <a:t>E.g., sanity check, double-entry comparison, and multiple-version programs</a:t>
            </a:r>
          </a:p>
          <a:p>
            <a:pPr marL="514350" indent="-514350">
              <a:lnSpc>
                <a:spcPct val="80000"/>
              </a:lnSpc>
              <a:buFont typeface="Arial" pitchFamily="34" charset="0"/>
              <a:buAutoNum type="arabicPeriod"/>
            </a:pPr>
            <a:r>
              <a:rPr lang="en-US" altLang="en-US" sz="1800" dirty="0">
                <a:ea typeface="ＭＳ Ｐゴシック" pitchFamily="34" charset="-128"/>
              </a:rPr>
              <a:t>System fault tolerance – compensate for non-computer or inter-device failures</a:t>
            </a:r>
          </a:p>
          <a:p>
            <a:pPr lvl="1">
              <a:lnSpc>
                <a:spcPct val="80000"/>
              </a:lnSpc>
            </a:pPr>
            <a:r>
              <a:rPr lang="en-US" altLang="en-US" sz="1800" dirty="0">
                <a:ea typeface="ＭＳ Ｐゴシック" pitchFamily="34" charset="-128"/>
              </a:rPr>
              <a:t>Most complex, highest number of variables</a:t>
            </a:r>
          </a:p>
          <a:p>
            <a:pPr lvl="1">
              <a:lnSpc>
                <a:spcPct val="80000"/>
              </a:lnSpc>
            </a:pPr>
            <a:r>
              <a:rPr lang="en-US" altLang="en-US" sz="1800" dirty="0">
                <a:ea typeface="ＭＳ Ｐゴシック" pitchFamily="34" charset="-128"/>
              </a:rPr>
              <a:t>System may include facilities that are not computer-based</a:t>
            </a:r>
          </a:p>
          <a:p>
            <a:pPr lvl="1">
              <a:lnSpc>
                <a:spcPct val="80000"/>
              </a:lnSpc>
            </a:pPr>
            <a:r>
              <a:rPr lang="en-US" altLang="en-US" sz="1800" dirty="0">
                <a:ea typeface="ＭＳ Ｐゴシック" pitchFamily="34" charset="-128"/>
              </a:rPr>
              <a:t>E.g., detection of sensor failure, graceful reaction to intersystem communication failure, graceful shutdown in unexpected circumstances</a:t>
            </a:r>
          </a:p>
          <a:p>
            <a:pPr lvl="1">
              <a:lnSpc>
                <a:spcPct val="80000"/>
              </a:lnSpc>
              <a:buNone/>
            </a:pPr>
            <a:endParaRPr lang="en-US" altLang="en-US" sz="1000" dirty="0">
              <a:ea typeface="ＭＳ Ｐゴシック" pitchFamily="34" charset="-128"/>
            </a:endParaRPr>
          </a:p>
          <a:p>
            <a:pPr marL="514350" indent="-514350">
              <a:lnSpc>
                <a:spcPct val="80000"/>
              </a:lnSpc>
              <a:spcBef>
                <a:spcPts val="1200"/>
              </a:spcBef>
              <a:buNone/>
            </a:pPr>
            <a:r>
              <a:rPr lang="en-US" altLang="en-US" sz="1400" dirty="0">
                <a:ea typeface="ＭＳ Ｐゴシック" pitchFamily="34" charset="-128"/>
              </a:rPr>
              <a:t>(A Conceptual Framework for System Fault Tolerance - 1.1 What is a System?, 1995)</a:t>
            </a:r>
          </a:p>
          <a:p>
            <a:pPr marL="514350" indent="-514350">
              <a:lnSpc>
                <a:spcPct val="80000"/>
              </a:lnSpc>
            </a:pPr>
            <a:endParaRPr lang="en-US" altLang="en-US" sz="1800" dirty="0">
              <a:ea typeface="ＭＳ Ｐゴシック" pitchFamily="34" charset="-128"/>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extLst>
      <p:ext uri="{BB962C8B-B14F-4D97-AF65-F5344CB8AC3E}">
        <p14:creationId xmlns:p14="http://schemas.microsoft.com/office/powerpoint/2010/main" val="407062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Six Rules of Fault Tolerance</a:t>
            </a:r>
            <a:endParaRPr lang="en-US" dirty="0"/>
          </a:p>
        </p:txBody>
      </p:sp>
      <p:sp>
        <p:nvSpPr>
          <p:cNvPr id="3" name="Content Placeholder 2"/>
          <p:cNvSpPr>
            <a:spLocks noGrp="1"/>
          </p:cNvSpPr>
          <p:nvPr>
            <p:ph sz="quarter" idx="14"/>
          </p:nvPr>
        </p:nvSpPr>
        <p:spPr/>
        <p:txBody>
          <a:bodyPr/>
          <a:lstStyle/>
          <a:p>
            <a:pPr marL="0" indent="0">
              <a:lnSpc>
                <a:spcPct val="80000"/>
              </a:lnSpc>
              <a:buNone/>
            </a:pPr>
            <a:r>
              <a:rPr lang="en-US" altLang="en-US" sz="2400" dirty="0">
                <a:ea typeface="ＭＳ Ｐゴシック" pitchFamily="34" charset="-128"/>
              </a:rPr>
              <a:t>In </a:t>
            </a:r>
            <a:r>
              <a:rPr lang="ja-JP" altLang="en-US" sz="2400" dirty="0">
                <a:ea typeface="ＭＳ Ｐゴシック" pitchFamily="34" charset="-128"/>
              </a:rPr>
              <a:t>“</a:t>
            </a:r>
            <a:r>
              <a:rPr lang="en-US" altLang="ja-JP" sz="2400" dirty="0">
                <a:ea typeface="ＭＳ Ｐゴシック" pitchFamily="34" charset="-128"/>
              </a:rPr>
              <a:t>A Conceptual Framework for Systems Fault Tolerance</a:t>
            </a:r>
            <a:r>
              <a:rPr lang="ja-JP" altLang="en-US" sz="2400" dirty="0">
                <a:ea typeface="ＭＳ Ｐゴシック" pitchFamily="34" charset="-128"/>
              </a:rPr>
              <a:t>”</a:t>
            </a:r>
            <a:r>
              <a:rPr lang="en-US" altLang="ja-JP" sz="2400" dirty="0">
                <a:ea typeface="ＭＳ Ｐゴシック" pitchFamily="34" charset="-128"/>
              </a:rPr>
              <a:t>, the Center For High Integrity Software Systems Assurance summarizes 6 rules:</a:t>
            </a:r>
          </a:p>
          <a:p>
            <a:pPr marL="0" indent="0">
              <a:lnSpc>
                <a:spcPct val="80000"/>
              </a:lnSpc>
              <a:buFont typeface="Arial" pitchFamily="34" charset="0"/>
              <a:buAutoNum type="arabicPeriod"/>
            </a:pPr>
            <a:r>
              <a:rPr lang="en-US" altLang="en-US" sz="2400" dirty="0">
                <a:ea typeface="ＭＳ Ｐゴシック" pitchFamily="34" charset="-128"/>
              </a:rPr>
              <a:t>Know precisely what the system is supposed to do. </a:t>
            </a:r>
          </a:p>
          <a:p>
            <a:pPr marL="0" indent="0">
              <a:lnSpc>
                <a:spcPct val="80000"/>
              </a:lnSpc>
              <a:buFont typeface="Arial" pitchFamily="34" charset="0"/>
              <a:buAutoNum type="arabicPeriod"/>
            </a:pPr>
            <a:r>
              <a:rPr lang="en-US" altLang="en-US" sz="2400" dirty="0">
                <a:ea typeface="ＭＳ Ｐゴシック" pitchFamily="34" charset="-128"/>
              </a:rPr>
              <a:t>Look at what can go wrong.</a:t>
            </a:r>
          </a:p>
          <a:p>
            <a:pPr marL="0" indent="0">
              <a:lnSpc>
                <a:spcPct val="80000"/>
              </a:lnSpc>
              <a:buFont typeface="Arial" pitchFamily="34" charset="0"/>
              <a:buAutoNum type="arabicPeriod"/>
            </a:pPr>
            <a:r>
              <a:rPr lang="en-US" altLang="en-US" sz="2400" dirty="0">
                <a:ea typeface="ＭＳ Ｐゴシック" pitchFamily="34" charset="-128"/>
              </a:rPr>
              <a:t>Study your application &amp; determine appropriate fault containment regions &amp; earliest feasible time to deal with potential faults. </a:t>
            </a:r>
          </a:p>
          <a:p>
            <a:pPr marL="0" indent="0">
              <a:lnSpc>
                <a:spcPct val="80000"/>
              </a:lnSpc>
              <a:buFont typeface="Arial" pitchFamily="34" charset="0"/>
              <a:buAutoNum type="arabicPeriod"/>
            </a:pPr>
            <a:r>
              <a:rPr lang="en-US" altLang="en-US" sz="2400" dirty="0">
                <a:ea typeface="ＭＳ Ｐゴシック" pitchFamily="34" charset="-128"/>
              </a:rPr>
              <a:t>Completely understand application requirements &amp; use them to make appropriate time/space trade-offs. </a:t>
            </a:r>
          </a:p>
          <a:p>
            <a:pPr marL="0" indent="0">
              <a:lnSpc>
                <a:spcPct val="80000"/>
              </a:lnSpc>
              <a:buFont typeface="Arial" pitchFamily="34" charset="0"/>
              <a:buAutoNum type="arabicPeriod"/>
            </a:pPr>
            <a:r>
              <a:rPr lang="en-US" altLang="en-US" sz="2400" dirty="0">
                <a:ea typeface="ＭＳ Ｐゴシック" pitchFamily="34" charset="-128"/>
              </a:rPr>
              <a:t>Concentrate on credible faults first. </a:t>
            </a:r>
          </a:p>
          <a:p>
            <a:pPr marL="0" indent="0">
              <a:lnSpc>
                <a:spcPct val="80000"/>
              </a:lnSpc>
              <a:buFont typeface="Arial" pitchFamily="34" charset="0"/>
              <a:buAutoNum type="arabicPeriod"/>
            </a:pPr>
            <a:r>
              <a:rPr lang="en-US" altLang="en-US" sz="2400" dirty="0">
                <a:ea typeface="ＭＳ Ｐゴシック" pitchFamily="34" charset="-128"/>
              </a:rPr>
              <a:t>Determine application failure margins.</a:t>
            </a:r>
          </a:p>
          <a:p>
            <a:pPr marL="0" indent="0">
              <a:lnSpc>
                <a:spcPct val="80000"/>
              </a:lnSpc>
            </a:pPr>
            <a:endParaRPr lang="en-US" altLang="en-US" sz="2400" dirty="0">
              <a:ea typeface="ＭＳ Ｐゴシック" pitchFamily="34" charset="-128"/>
            </a:endParaRPr>
          </a:p>
          <a:p>
            <a:pPr lvl="1">
              <a:lnSpc>
                <a:spcPct val="80000"/>
              </a:lnSpc>
              <a:buNone/>
            </a:pPr>
            <a:endParaRPr lang="en-US" altLang="en-US" sz="1000" dirty="0">
              <a:ea typeface="ＭＳ Ｐゴシック" pitchFamily="34" charset="-128"/>
            </a:endParaRPr>
          </a:p>
          <a:p>
            <a:pPr marL="0" indent="0">
              <a:lnSpc>
                <a:spcPct val="80000"/>
              </a:lnSpc>
              <a:buNone/>
            </a:pPr>
            <a:r>
              <a:rPr lang="en-US" altLang="en-US" sz="1200" dirty="0">
                <a:ea typeface="ＭＳ Ｐゴシック" pitchFamily="34" charset="-128"/>
              </a:rPr>
              <a:t>(A Conceptual Framework for System Fault Tolerance - 5 Putting It All Together, 1995)</a:t>
            </a:r>
          </a:p>
          <a:p>
            <a:pPr lvl="1">
              <a:lnSpc>
                <a:spcPct val="80000"/>
              </a:lnSpc>
            </a:pPr>
            <a:endParaRPr lang="en-US" altLang="en-US" sz="2400" dirty="0">
              <a:ea typeface="ＭＳ Ｐゴシック" pitchFamily="34" charset="-128"/>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extLst>
      <p:ext uri="{BB962C8B-B14F-4D97-AF65-F5344CB8AC3E}">
        <p14:creationId xmlns:p14="http://schemas.microsoft.com/office/powerpoint/2010/main" val="2956802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Six Rules of Fault Tolerance (</a:t>
            </a:r>
            <a:r>
              <a:rPr lang="en-US" altLang="en-US" dirty="0" err="1">
                <a:ea typeface="ＭＳ Ｐゴシック" pitchFamily="34" charset="-128"/>
              </a:rPr>
              <a:t>cont</a:t>
            </a:r>
            <a:r>
              <a:rPr lang="ja-JP" altLang="en-US" dirty="0">
                <a:ea typeface="ＭＳ Ｐゴシック" pitchFamily="34" charset="-128"/>
              </a:rPr>
              <a:t>’</a:t>
            </a:r>
            <a:r>
              <a:rPr lang="en-US" altLang="ja-JP" dirty="0">
                <a:ea typeface="ＭＳ Ｐゴシック" pitchFamily="34" charset="-128"/>
              </a:rPr>
              <a:t>d)</a:t>
            </a:r>
            <a:endParaRPr lang="en-US" dirty="0"/>
          </a:p>
        </p:txBody>
      </p:sp>
      <p:sp>
        <p:nvSpPr>
          <p:cNvPr id="3" name="Content Placeholder 2"/>
          <p:cNvSpPr>
            <a:spLocks noGrp="1"/>
          </p:cNvSpPr>
          <p:nvPr>
            <p:ph sz="quarter" idx="14"/>
          </p:nvPr>
        </p:nvSpPr>
        <p:spPr/>
        <p:txBody>
          <a:bodyPr/>
          <a:lstStyle/>
          <a:p>
            <a:pPr>
              <a:lnSpc>
                <a:spcPct val="90000"/>
              </a:lnSpc>
            </a:pPr>
            <a:r>
              <a:rPr lang="en-US" altLang="en-US" sz="2600" b="1" dirty="0">
                <a:ea typeface="ＭＳ Ｐゴシック" pitchFamily="34" charset="-128"/>
              </a:rPr>
              <a:t>Rule 1</a:t>
            </a:r>
            <a:r>
              <a:rPr lang="en-US" altLang="en-US" sz="2600" dirty="0">
                <a:ea typeface="ＭＳ Ｐゴシック" pitchFamily="34" charset="-128"/>
              </a:rPr>
              <a:t>: Know precisely what the system is supposed to do. </a:t>
            </a:r>
          </a:p>
          <a:p>
            <a:pPr lvl="1">
              <a:lnSpc>
                <a:spcPct val="90000"/>
              </a:lnSpc>
            </a:pPr>
            <a:r>
              <a:rPr lang="en-US" altLang="en-US" sz="2600" dirty="0">
                <a:ea typeface="ＭＳ Ｐゴシック" pitchFamily="34" charset="-128"/>
              </a:rPr>
              <a:t>How long can system be allowed to deviate from specifications before being declared a </a:t>
            </a:r>
            <a:r>
              <a:rPr lang="ja-JP" altLang="en-US" sz="2600" dirty="0">
                <a:ea typeface="ＭＳ Ｐゴシック" pitchFamily="34" charset="-128"/>
              </a:rPr>
              <a:t>“</a:t>
            </a:r>
            <a:r>
              <a:rPr lang="en-US" altLang="ja-JP" sz="2600" dirty="0">
                <a:ea typeface="ＭＳ Ｐゴシック" pitchFamily="34" charset="-128"/>
              </a:rPr>
              <a:t>failure</a:t>
            </a:r>
            <a:r>
              <a:rPr lang="ja-JP" altLang="en-US" sz="2600" dirty="0">
                <a:ea typeface="ＭＳ Ｐゴシック" pitchFamily="34" charset="-128"/>
              </a:rPr>
              <a:t>”</a:t>
            </a:r>
            <a:r>
              <a:rPr lang="en-US" altLang="ja-JP" sz="2600" dirty="0">
                <a:ea typeface="ＭＳ Ｐゴシック" pitchFamily="34" charset="-128"/>
              </a:rPr>
              <a:t>?</a:t>
            </a:r>
          </a:p>
          <a:p>
            <a:pPr lvl="1">
              <a:lnSpc>
                <a:spcPct val="90000"/>
              </a:lnSpc>
            </a:pPr>
            <a:r>
              <a:rPr lang="en-US" altLang="en-US" sz="2600" dirty="0">
                <a:ea typeface="ＭＳ Ｐゴシック" pitchFamily="34" charset="-128"/>
              </a:rPr>
              <a:t>What abnormal conditions must be accommodated?</a:t>
            </a:r>
          </a:p>
          <a:p>
            <a:pPr>
              <a:lnSpc>
                <a:spcPct val="90000"/>
              </a:lnSpc>
            </a:pPr>
            <a:r>
              <a:rPr lang="en-US" altLang="en-US" sz="2600" b="1" dirty="0">
                <a:ea typeface="ＭＳ Ｐゴシック" pitchFamily="34" charset="-128"/>
              </a:rPr>
              <a:t>Rule 2</a:t>
            </a:r>
            <a:r>
              <a:rPr lang="en-US" altLang="en-US" sz="2600" dirty="0">
                <a:ea typeface="ＭＳ Ｐゴシック" pitchFamily="34" charset="-128"/>
              </a:rPr>
              <a:t>: Look at what can go wrong.</a:t>
            </a:r>
          </a:p>
          <a:p>
            <a:pPr lvl="1">
              <a:lnSpc>
                <a:spcPct val="90000"/>
              </a:lnSpc>
            </a:pPr>
            <a:r>
              <a:rPr lang="en-US" altLang="en-US" sz="2600" dirty="0">
                <a:ea typeface="ＭＳ Ｐゴシック" pitchFamily="34" charset="-128"/>
              </a:rPr>
              <a:t>Group causes into classes. </a:t>
            </a:r>
          </a:p>
          <a:p>
            <a:pPr lvl="1">
              <a:lnSpc>
                <a:spcPct val="90000"/>
              </a:lnSpc>
            </a:pPr>
            <a:r>
              <a:rPr lang="en-US" altLang="en-US" sz="2600" dirty="0">
                <a:ea typeface="ＭＳ Ｐゴシック" pitchFamily="34" charset="-128"/>
              </a:rPr>
              <a:t>Define </a:t>
            </a:r>
            <a:r>
              <a:rPr lang="ja-JP" altLang="en-US" sz="2600" dirty="0">
                <a:ea typeface="ＭＳ Ｐゴシック" pitchFamily="34" charset="-128"/>
              </a:rPr>
              <a:t>“</a:t>
            </a:r>
            <a:r>
              <a:rPr lang="en-US" altLang="ja-JP" sz="2600" dirty="0">
                <a:ea typeface="ＭＳ Ｐゴシック" pitchFamily="34" charset="-128"/>
              </a:rPr>
              <a:t>fault floor</a:t>
            </a:r>
            <a:r>
              <a:rPr lang="ja-JP" altLang="en-US" sz="2600" dirty="0">
                <a:ea typeface="ＭＳ Ｐゴシック" pitchFamily="34" charset="-128"/>
              </a:rPr>
              <a:t>”</a:t>
            </a:r>
            <a:r>
              <a:rPr lang="en-US" altLang="ja-JP" sz="2600" dirty="0">
                <a:ea typeface="ＭＳ Ｐゴシック" pitchFamily="34" charset="-128"/>
              </a:rPr>
              <a:t>.</a:t>
            </a:r>
          </a:p>
          <a:p>
            <a:pPr lvl="1">
              <a:lnSpc>
                <a:spcPct val="90000"/>
              </a:lnSpc>
              <a:buNone/>
            </a:pPr>
            <a:endParaRPr lang="en-US" altLang="en-US" sz="1100" dirty="0">
              <a:ea typeface="ＭＳ Ｐゴシック" pitchFamily="34" charset="-128"/>
            </a:endParaRPr>
          </a:p>
          <a:p>
            <a:pPr>
              <a:lnSpc>
                <a:spcPct val="90000"/>
              </a:lnSpc>
              <a:spcBef>
                <a:spcPts val="1200"/>
              </a:spcBef>
              <a:buNone/>
            </a:pPr>
            <a:r>
              <a:rPr lang="en-US" altLang="en-US" sz="1600" dirty="0">
                <a:solidFill>
                  <a:srgbClr val="000000"/>
                </a:solidFill>
                <a:ea typeface="ＭＳ Ｐゴシック" pitchFamily="34" charset="-128"/>
              </a:rPr>
              <a:t>(A Conceptual Framework for System Fault Tolerance - 5 Putting It All Together, 1995)</a:t>
            </a:r>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extLst>
      <p:ext uri="{BB962C8B-B14F-4D97-AF65-F5344CB8AC3E}">
        <p14:creationId xmlns:p14="http://schemas.microsoft.com/office/powerpoint/2010/main" val="3196564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Six Rules of Fault Tolerance (</a:t>
            </a:r>
            <a:r>
              <a:rPr lang="en-US" altLang="en-US" dirty="0" err="1">
                <a:ea typeface="ＭＳ Ｐゴシック" pitchFamily="34" charset="-128"/>
              </a:rPr>
              <a:t>cont</a:t>
            </a:r>
            <a:r>
              <a:rPr lang="ja-JP" altLang="en-US" dirty="0">
                <a:ea typeface="ＭＳ Ｐゴシック" pitchFamily="34" charset="-128"/>
              </a:rPr>
              <a:t>’</a:t>
            </a:r>
            <a:r>
              <a:rPr lang="en-US" altLang="ja-JP" dirty="0" smtClean="0">
                <a:ea typeface="ＭＳ Ｐゴシック" pitchFamily="34" charset="-128"/>
              </a:rPr>
              <a:t>d – 2)</a:t>
            </a:r>
            <a:endParaRPr lang="en-US" dirty="0"/>
          </a:p>
        </p:txBody>
      </p:sp>
      <p:sp>
        <p:nvSpPr>
          <p:cNvPr id="3" name="Content Placeholder 2"/>
          <p:cNvSpPr>
            <a:spLocks noGrp="1"/>
          </p:cNvSpPr>
          <p:nvPr>
            <p:ph sz="quarter" idx="14"/>
          </p:nvPr>
        </p:nvSpPr>
        <p:spPr/>
        <p:txBody>
          <a:bodyPr/>
          <a:lstStyle/>
          <a:p>
            <a:pPr>
              <a:defRPr/>
            </a:pPr>
            <a:r>
              <a:rPr lang="en-US" sz="2800" b="1" dirty="0"/>
              <a:t>Rule 3</a:t>
            </a:r>
            <a:r>
              <a:rPr lang="en-US" sz="2800" dirty="0"/>
              <a:t>: Study your application &amp; determine appropriate fault containment regions &amp; earliest feasible time to deal with potential faults. </a:t>
            </a:r>
          </a:p>
          <a:p>
            <a:pPr lvl="1">
              <a:defRPr/>
            </a:pPr>
            <a:r>
              <a:rPr lang="en-US" sz="2400" dirty="0"/>
              <a:t>Fault tolerance generally means more resources (time &amp; space)</a:t>
            </a:r>
          </a:p>
          <a:p>
            <a:pPr>
              <a:defRPr/>
            </a:pPr>
            <a:r>
              <a:rPr lang="en-US" sz="2800" b="1" dirty="0"/>
              <a:t>Rule 4</a:t>
            </a:r>
            <a:r>
              <a:rPr lang="en-US" sz="2800" dirty="0"/>
              <a:t>: Completely understand application requirements &amp; use them to make appropriate time/space trade-offs. </a:t>
            </a:r>
          </a:p>
          <a:p>
            <a:pPr lvl="1">
              <a:defRPr/>
            </a:pPr>
            <a:r>
              <a:rPr lang="en-US" sz="2400" dirty="0"/>
              <a:t>Consider costs, &amp; classify faults by likelihood.</a:t>
            </a:r>
          </a:p>
          <a:p>
            <a:pPr lvl="1">
              <a:buNone/>
              <a:defRPr/>
            </a:pPr>
            <a:endParaRPr lang="en-US" sz="1050" dirty="0"/>
          </a:p>
          <a:p>
            <a:pPr>
              <a:spcBef>
                <a:spcPts val="1200"/>
              </a:spcBef>
              <a:buNone/>
              <a:defRPr/>
            </a:pPr>
            <a:r>
              <a:rPr lang="en-US" sz="1600" dirty="0"/>
              <a:t>(A Conceptual Framework for System Fault Tolerance - 5 Putting It All Together, 1995)</a:t>
            </a:r>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extLst>
      <p:ext uri="{BB962C8B-B14F-4D97-AF65-F5344CB8AC3E}">
        <p14:creationId xmlns:p14="http://schemas.microsoft.com/office/powerpoint/2010/main" val="37198701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45</TotalTime>
  <Words>3655</Words>
  <Application>Microsoft Office PowerPoint</Application>
  <PresentationFormat>On-screen Show (4:3)</PresentationFormat>
  <Paragraphs>262</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CompX_unitY_Lecture_Slides_Template</vt:lpstr>
      <vt:lpstr>Installation and Maintenance of Health IT Systems </vt:lpstr>
      <vt:lpstr>Creating Fault-Tolerant Systems, Backups, and Decommissioning Learning Objectives</vt:lpstr>
      <vt:lpstr>Redundancy and Fault Tolerance</vt:lpstr>
      <vt:lpstr>Creating Fault Tolerance</vt:lpstr>
      <vt:lpstr>System Failure and Downtime</vt:lpstr>
      <vt:lpstr>Three Areas for Fault Tolerance</vt:lpstr>
      <vt:lpstr>Six Rules of Fault Tolerance</vt:lpstr>
      <vt:lpstr>Six Rules of Fault Tolerance (cont’d)</vt:lpstr>
      <vt:lpstr>Six Rules of Fault Tolerance (cont’d – 2)</vt:lpstr>
      <vt:lpstr>Six Rules of Fault Tolerance (cont’d – 3)</vt:lpstr>
      <vt:lpstr>Risk Assessment</vt:lpstr>
      <vt:lpstr>Creating Fault-Tolerant Systems, Backups, and Decommissioning Summary – Lecture a</vt:lpstr>
      <vt:lpstr>Creating Fault-Tolerant Systems, Backups, and Decommissioning References – Lecture a</vt:lpstr>
      <vt:lpstr>Installation and Maintenance of  Health IT Systems  Creating Fault-Tolerant Systems, Backups, and Decommissioning Lecture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8, Unit 9</dc:title>
  <dc:subject>Installation and Maintenance of Health IT Systems, Creating Fault-Tolerant Systems, Backups, and Decommissioning, Lecture a</dc:subject>
  <dc:creator>U.S. Department of Health and Human Services, Office of the National Coordinator for Health Information Technology</dc:creator>
  <cp:keywords>Heath IT, Health Systems, HealthIT, Health Informatics</cp:keywords>
  <cp:lastModifiedBy>admin</cp:lastModifiedBy>
  <cp:revision>12</cp:revision>
  <dcterms:created xsi:type="dcterms:W3CDTF">2016-06-27T02:21:12Z</dcterms:created>
  <dcterms:modified xsi:type="dcterms:W3CDTF">2017-07-12T21:44:47Z</dcterms:modified>
  <cp:category>U.S. Department of Health and Human Services, Office of the National Coordinator for Health Information Technology</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