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4273" r:id="rId2"/>
  </p:sldMasterIdLst>
  <p:notesMasterIdLst>
    <p:notesMasterId r:id="rId23"/>
  </p:notesMasterIdLst>
  <p:handoutMasterIdLst>
    <p:handoutMasterId r:id="rId24"/>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custDataLst>
    <p:tags r:id="rId25"/>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4" autoAdjust="0"/>
    <p:restoredTop sz="86906" autoAdjust="0"/>
  </p:normalViewPr>
  <p:slideViewPr>
    <p:cSldViewPr snapToGrid="0">
      <p:cViewPr>
        <p:scale>
          <a:sx n="54" d="100"/>
          <a:sy n="54" d="100"/>
        </p:scale>
        <p:origin x="-912" y="-518"/>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solidFill>
                  <a:srgbClr val="000000"/>
                </a:solidFill>
                <a:ea typeface="ＭＳ Ｐゴシック" pitchFamily="34" charset="-128"/>
              </a:rPr>
              <a:t>Welcome to </a:t>
            </a:r>
            <a:r>
              <a:rPr lang="en-US" altLang="en-US" b="1" dirty="0" smtClean="0">
                <a:solidFill>
                  <a:srgbClr val="000000"/>
                </a:solidFill>
                <a:ea typeface="ＭＳ Ｐゴシック" pitchFamily="34" charset="-128"/>
              </a:rPr>
              <a:t>Installation and Maintenance of Health IT Systems, </a:t>
            </a:r>
            <a:r>
              <a:rPr lang="en-US" altLang="en-US" b="1" dirty="0" smtClean="0">
                <a:ea typeface="ＭＳ Ｐゴシック" pitchFamily="34" charset="-128"/>
              </a:rPr>
              <a:t>Troubleshooting; Maintenance and Upgrades; Interaction with Vendors, Developers, and Users</a:t>
            </a:r>
            <a:r>
              <a:rPr lang="en-US" altLang="en-US" dirty="0" smtClean="0">
                <a:ea typeface="ＭＳ Ｐゴシック" pitchFamily="34" charset="-128"/>
              </a:rPr>
              <a:t>, </a:t>
            </a:r>
            <a:r>
              <a:rPr lang="en-US" altLang="en-US" dirty="0" smtClean="0">
                <a:solidFill>
                  <a:srgbClr val="000000"/>
                </a:solidFill>
                <a:ea typeface="ＭＳ Ｐゴシック" pitchFamily="34" charset="-128"/>
              </a:rPr>
              <a:t>This is lecture </a:t>
            </a:r>
            <a:r>
              <a:rPr lang="en-US" altLang="en-US" b="1" dirty="0" smtClean="0">
                <a:solidFill>
                  <a:srgbClr val="000000"/>
                </a:solidFill>
                <a:ea typeface="ＭＳ Ｐゴシック" pitchFamily="34" charset="-128"/>
              </a:rPr>
              <a:t>b.</a:t>
            </a:r>
          </a:p>
          <a:p>
            <a:pPr eaLnBrk="1" hangingPunct="1">
              <a:spcBef>
                <a:spcPct val="0"/>
              </a:spcBef>
            </a:pPr>
            <a:endParaRPr lang="en-US" altLang="en-US" dirty="0" smtClean="0">
              <a:solidFill>
                <a:srgbClr val="000000"/>
              </a:solidFill>
              <a:ea typeface="ＭＳ Ｐゴシック" pitchFamily="34" charset="-128"/>
            </a:endParaRPr>
          </a:p>
          <a:p>
            <a:pPr eaLnBrk="1" hangingPunct="1"/>
            <a:r>
              <a:rPr lang="en-US" altLang="en-US" dirty="0" smtClean="0">
                <a:ea typeface="ＭＳ Ｐゴシック" pitchFamily="34" charset="-128"/>
              </a:rPr>
              <a:t>This component, </a:t>
            </a:r>
            <a:r>
              <a:rPr lang="en-US" altLang="en-US" b="1" dirty="0" smtClean="0">
                <a:ea typeface="ＭＳ Ｐゴシック" pitchFamily="34" charset="-128"/>
              </a:rPr>
              <a:t>Installation and Maintenance of Health IT Systems, </a:t>
            </a:r>
            <a:r>
              <a:rPr lang="en-US" altLang="en-US" dirty="0" smtClean="0">
                <a:ea typeface="ＭＳ Ｐゴシック" pitchFamily="34" charset="-128"/>
              </a:rPr>
              <a:t>covers fundamentals of selection, installation, and maintenance of typical Electronic Health Records (EHR) systems.  </a:t>
            </a:r>
          </a:p>
          <a:p>
            <a:pPr eaLnBrk="1" hangingPunct="1"/>
            <a:endParaRPr lang="en-US" altLang="en-US" b="1" dirty="0" smtClean="0">
              <a:ea typeface="ＭＳ Ｐゴシック" pitchFamily="34" charset="-128"/>
            </a:endParaRPr>
          </a:p>
          <a:p>
            <a:pPr eaLnBrk="1" hangingPunct="1"/>
            <a:r>
              <a:rPr lang="en-US" altLang="en-US" dirty="0" smtClean="0">
                <a:ea typeface="ＭＳ Ｐゴシック" pitchFamily="34" charset="-128"/>
              </a:rPr>
              <a:t>This unit,</a:t>
            </a:r>
            <a:r>
              <a:rPr lang="en-US" altLang="en-US" dirty="0" smtClean="0">
                <a:solidFill>
                  <a:srgbClr val="000000"/>
                </a:solidFill>
                <a:ea typeface="ＭＳ Ｐゴシック" pitchFamily="34" charset="-128"/>
              </a:rPr>
              <a:t> </a:t>
            </a:r>
            <a:r>
              <a:rPr lang="en-US" altLang="en-US" b="1" dirty="0" smtClean="0">
                <a:ea typeface="ＭＳ Ｐゴシック" pitchFamily="34" charset="-128"/>
              </a:rPr>
              <a:t>Troubleshooting; Maintenance and Upgrades; Interaction with Vendors, Developers, and Users, </a:t>
            </a:r>
            <a:r>
              <a:rPr lang="en-US" altLang="en-US" dirty="0" smtClean="0">
                <a:ea typeface="ＭＳ Ｐゴシック" pitchFamily="34" charset="-128"/>
              </a:rPr>
              <a:t>will discuss ways you can implement an infrastructure for troubleshooting, and maintaining EHRs and their existing infrastructure.</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1776418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Baseline measurements should be used to determine at a minimum:</a:t>
            </a:r>
          </a:p>
          <a:p>
            <a:pPr>
              <a:buFont typeface="Calibri" pitchFamily="34" charset="0"/>
              <a:buAutoNum type="arabicPeriod"/>
            </a:pPr>
            <a:r>
              <a:rPr lang="en-US" altLang="en-US" dirty="0" smtClean="0">
                <a:ea typeface="ＭＳ Ｐゴシック" pitchFamily="34" charset="-128"/>
              </a:rPr>
              <a:t>When are your peak and off-peak hours of operation;</a:t>
            </a:r>
          </a:p>
          <a:p>
            <a:pPr>
              <a:buFont typeface="Calibri" pitchFamily="34" charset="0"/>
              <a:buAutoNum type="arabicPeriod"/>
            </a:pPr>
            <a:r>
              <a:rPr lang="en-US" altLang="en-US" dirty="0" smtClean="0">
                <a:ea typeface="ＭＳ Ｐゴシック" pitchFamily="34" charset="-128"/>
              </a:rPr>
              <a:t>What are your average production-query or batch-command response times; </a:t>
            </a:r>
          </a:p>
          <a:p>
            <a:pPr>
              <a:buFont typeface="Calibri" pitchFamily="34" charset="0"/>
              <a:buAutoNum type="arabicPeriod"/>
            </a:pPr>
            <a:r>
              <a:rPr lang="en-US" altLang="en-US" dirty="0" smtClean="0">
                <a:ea typeface="ＭＳ Ｐゴシック" pitchFamily="34" charset="-128"/>
              </a:rPr>
              <a:t>How long does it take to complete your database backup and restore jobs.</a:t>
            </a:r>
          </a:p>
          <a:p>
            <a:endParaRPr lang="en-US" altLang="en-US" dirty="0" smtClean="0">
              <a:ea typeface="ＭＳ Ｐゴシック" pitchFamily="34" charset="-128"/>
            </a:endParaRPr>
          </a:p>
          <a:p>
            <a:r>
              <a:rPr lang="en-US" altLang="en-US" dirty="0" smtClean="0">
                <a:ea typeface="ＭＳ Ｐゴシック" pitchFamily="34" charset="-128"/>
              </a:rPr>
              <a:t>After you have completed and established a server performance baseline, you may then use this baseline on a day to day basis to compare the baseline statistics to your current server or system performance. When performance numbers deviate too far above or below your baseline statistics, you have cause to investigate further.</a:t>
            </a:r>
          </a:p>
          <a:p>
            <a:endParaRPr lang="en-US" altLang="en-US" dirty="0" smtClean="0">
              <a:ea typeface="ＭＳ Ｐゴシック" pitchFamily="34" charset="-128"/>
            </a:endParaRPr>
          </a:p>
          <a:p>
            <a:r>
              <a:rPr lang="en-US" altLang="en-US" dirty="0" smtClean="0">
                <a:ea typeface="ＭＳ Ｐゴシック" pitchFamily="34" charset="-128"/>
              </a:rPr>
              <a:t>For example, if it takes longer now to execute a set of queries, then you may decide its time to determine if you can rewrite the queries or add new indices.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itchFamily="34" charset="-128"/>
              </a:rPr>
              <a:t>Upgrading system components is crucial for extending EHR functionality and overall system lifespan. However, improperly planned or managed upgrade procedures can severely damage the system, reducing performance or even bring down the entire system. Most vendors publish at least one major upgrade a year and patches throughout the year may be needed to repair issues and improve performance glitches. Upgrading any major critical production system should take a highly structured approach.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First, the, upgrade team reads over the upgrade documentation, and analyzes functional enhancements and configuration decisions, being sure to work with the vendor to address any unknown variables in documentation or due to system customization. If the upgrade involves more than one application, the upgrade team develops a plan for integrating configuration and testing the affected applications.</a:t>
            </a:r>
          </a:p>
          <a:p>
            <a:endParaRPr lang="en-US" altLang="en-US" dirty="0" smtClean="0">
              <a:ea typeface="ＭＳ Ｐゴシック" pitchFamily="34" charset="-128"/>
            </a:endParaRPr>
          </a:p>
          <a:p>
            <a:r>
              <a:rPr lang="en-US" altLang="en-US" dirty="0" smtClean="0">
                <a:ea typeface="ＭＳ Ｐゴシック" pitchFamily="34" charset="-128"/>
              </a:rPr>
              <a:t>There are some important questions that should be addressed before embarking on an upgrade project:</a:t>
            </a:r>
          </a:p>
          <a:p>
            <a:endParaRPr lang="en-US" altLang="en-US" dirty="0" smtClean="0">
              <a:ea typeface="ＭＳ Ｐゴシック" pitchFamily="34" charset="-128"/>
            </a:endParaRPr>
          </a:p>
          <a:p>
            <a:pPr>
              <a:buFontTx/>
              <a:buChar char="•"/>
            </a:pPr>
            <a:r>
              <a:rPr lang="en-US" altLang="en-US" dirty="0" smtClean="0">
                <a:ea typeface="ＭＳ Ｐゴシック" pitchFamily="34" charset="-128"/>
              </a:rPr>
              <a:t>Is the upgrade warranted or needed to conform to regulatory policies? What new functionality or benefits will be added as a result of the upgrade?</a:t>
            </a:r>
          </a:p>
          <a:p>
            <a:pPr>
              <a:buFontTx/>
              <a:buChar char="•"/>
            </a:pPr>
            <a:r>
              <a:rPr lang="en-US" altLang="en-US" dirty="0" smtClean="0">
                <a:ea typeface="ＭＳ Ｐゴシック" pitchFamily="34" charset="-128"/>
              </a:rPr>
              <a:t>Will additional hardware or software upgrades, if any, be needed to ensure the upgrade</a:t>
            </a:r>
            <a:r>
              <a:rPr lang="ja-JP" altLang="en-US" dirty="0" smtClean="0">
                <a:ea typeface="ＭＳ Ｐゴシック" pitchFamily="34" charset="-128"/>
              </a:rPr>
              <a:t>’</a:t>
            </a:r>
            <a:r>
              <a:rPr lang="en-US" altLang="ja-JP" dirty="0" smtClean="0">
                <a:ea typeface="ＭＳ Ｐゴシック" pitchFamily="34" charset="-128"/>
              </a:rPr>
              <a:t>s success? Is the recommended hardware or software compatible with existing components?</a:t>
            </a:r>
          </a:p>
          <a:p>
            <a:pPr>
              <a:buFontTx/>
              <a:buChar char="•"/>
            </a:pPr>
            <a:r>
              <a:rPr lang="en-US" altLang="en-US" dirty="0" smtClean="0">
                <a:ea typeface="ＭＳ Ｐゴシック" pitchFamily="34" charset="-128"/>
              </a:rPr>
              <a:t>How will the upgrade affect your users? What should you do to minimize downtime and educate your users?</a:t>
            </a:r>
          </a:p>
          <a:p>
            <a:pPr>
              <a:buFontTx/>
              <a:buChar char="•"/>
            </a:pPr>
            <a:endParaRPr lang="en-US" altLang="en-US" dirty="0" smtClean="0">
              <a:ea typeface="ＭＳ Ｐゴシック" pitchFamily="34" charset="-128"/>
            </a:endParaRPr>
          </a:p>
          <a:p>
            <a:endParaRPr lang="en-US" altLang="en-US" dirty="0" smtClean="0">
              <a:ea typeface="ＭＳ Ｐゴシック" pitchFamily="34" charset="-128"/>
            </a:endParaRPr>
          </a:p>
          <a:p>
            <a:r>
              <a:rPr lang="en-US" altLang="en-US" dirty="0" smtClean="0">
                <a:ea typeface="ＭＳ Ｐゴシック" pitchFamily="34" charset="-128"/>
              </a:rPr>
              <a:t>If a test bed is not already in place, the technical team develops an alternative environment closely mimicking the production environment for testing purposes.</a:t>
            </a:r>
          </a:p>
          <a:p>
            <a:endParaRPr lang="en-US" altLang="en-US" dirty="0" smtClean="0">
              <a:ea typeface="ＭＳ Ｐゴシック" pitchFamily="34" charset="-128"/>
            </a:endParaRPr>
          </a:p>
          <a:p>
            <a:r>
              <a:rPr lang="en-US" altLang="en-US" dirty="0" smtClean="0">
                <a:ea typeface="ＭＳ Ｐゴシック" pitchFamily="34" charset="-128"/>
              </a:rPr>
              <a:t>The upgrade team compiles a pre-installation and installation checklist and accompanying documentation and determines how much downtime will be needed for the upgrade process to complete.</a:t>
            </a:r>
          </a:p>
          <a:p>
            <a:endParaRPr lang="en-US" altLang="en-US" dirty="0" smtClean="0">
              <a:ea typeface="ＭＳ Ｐゴシック" pitchFamily="34" charset="-128"/>
            </a:endParaRPr>
          </a:p>
          <a:p>
            <a:r>
              <a:rPr lang="en-US" altLang="en-US" dirty="0" smtClean="0">
                <a:ea typeface="ＭＳ Ｐゴシック" pitchFamily="34" charset="-128"/>
              </a:rPr>
              <a:t>After the first testing is completed on the test bed, logs are reviewed and any errors or discrepancies are reported to the vendor for resolution. Working with the vendor is crucial for successful upgrade implementations.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After the vendor completes any needed improvements,  the upgrade team performs another install test, being careful to follow upgrade documentation and coordinating testing with the affected application teams. Additionally, special attention is given to ensuring preservation of data integrity.</a:t>
            </a:r>
          </a:p>
          <a:p>
            <a:endParaRPr lang="en-US" altLang="en-US" dirty="0" smtClean="0">
              <a:ea typeface="ＭＳ Ｐゴシック" pitchFamily="34" charset="-128"/>
            </a:endParaRPr>
          </a:p>
          <a:p>
            <a:r>
              <a:rPr lang="en-US" altLang="en-US" dirty="0" smtClean="0">
                <a:ea typeface="ＭＳ Ｐゴシック" pitchFamily="34" charset="-128"/>
              </a:rPr>
              <a:t>Specialized software, capable of simulating standard workflows and number of users and tracking data, helps paint a clearer picture of network performance during and after the upgrade. All of this data is sent to the vendor for analysis.</a:t>
            </a:r>
          </a:p>
          <a:p>
            <a:endParaRPr lang="en-US" altLang="en-US" dirty="0" smtClean="0">
              <a:ea typeface="ＭＳ Ｐゴシック" pitchFamily="34" charset="-128"/>
            </a:endParaRPr>
          </a:p>
          <a:p>
            <a:r>
              <a:rPr lang="en-US" altLang="en-US" dirty="0" smtClean="0">
                <a:ea typeface="ＭＳ Ｐゴシック" pitchFamily="34" charset="-128"/>
              </a:rPr>
              <a:t>A unified spreadsheet for recording, prioritizing, and documenting issues, along with their resolutions, can be very useful for managing problems as they arise and communicating with the vendor.</a:t>
            </a:r>
          </a:p>
          <a:p>
            <a:endParaRPr lang="en-US" altLang="en-US" dirty="0" smtClean="0">
              <a:ea typeface="ＭＳ Ｐゴシック" pitchFamily="34" charset="-128"/>
            </a:endParaRPr>
          </a:p>
          <a:p>
            <a:r>
              <a:rPr lang="en-US" altLang="en-US" dirty="0" smtClean="0">
                <a:ea typeface="ＭＳ Ｐゴシック" pitchFamily="34" charset="-128"/>
              </a:rPr>
              <a:t>Once testing has been completed and the upgrade process approved, final documentation is prepared and training is scheduled. The installation team is also finalized and assigned various roles.</a:t>
            </a:r>
          </a:p>
          <a:p>
            <a:endParaRPr lang="en-US" altLang="en-US" dirty="0" smtClean="0">
              <a:ea typeface="ＭＳ Ｐゴシック" pitchFamily="34" charset="-128"/>
            </a:endParaRPr>
          </a:p>
          <a:p>
            <a:r>
              <a:rPr lang="en-US" altLang="en-US" dirty="0" smtClean="0">
                <a:ea typeface="ＭＳ Ｐゴシック" pitchFamily="34" charset="-128"/>
              </a:rPr>
              <a:t>Upgrade windows should be scheduled during off-peak times to minimize issues. Additionally, a shadow copy of the EHR – in other words, a read-only copy without real-time interfaced results – would ideally remain available for access during the upgrade window.</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Testing of the upgrade should begin immediately after completion. Once testing is complete, the helpdesk is notified and systems are brought back online.</a:t>
            </a:r>
          </a:p>
          <a:p>
            <a:endParaRPr lang="en-US" altLang="en-US" dirty="0" smtClean="0">
              <a:ea typeface="ＭＳ Ｐゴシック" pitchFamily="34" charset="-128"/>
            </a:endParaRPr>
          </a:p>
          <a:p>
            <a:r>
              <a:rPr lang="en-US" altLang="en-US" dirty="0" smtClean="0">
                <a:ea typeface="ＭＳ Ｐゴシック" pitchFamily="34" charset="-128"/>
              </a:rPr>
              <a:t>After the upgrade has been completed, a dedicated team should be available over the next few business days to resolve any issues the upgrade could</a:t>
            </a:r>
            <a:r>
              <a:rPr lang="ja-JP" altLang="en-US" dirty="0" smtClean="0">
                <a:ea typeface="ＭＳ Ｐゴシック" pitchFamily="34" charset="-128"/>
              </a:rPr>
              <a:t>’</a:t>
            </a:r>
            <a:r>
              <a:rPr lang="en-US" altLang="ja-JP" dirty="0" err="1" smtClean="0">
                <a:ea typeface="ＭＳ Ｐゴシック" pitchFamily="34" charset="-128"/>
              </a:rPr>
              <a:t>ve</a:t>
            </a:r>
            <a:r>
              <a:rPr lang="en-US" altLang="ja-JP" dirty="0" smtClean="0">
                <a:ea typeface="ＭＳ Ｐゴシック" pitchFamily="34" charset="-128"/>
              </a:rPr>
              <a:t> created.</a:t>
            </a:r>
          </a:p>
          <a:p>
            <a:endParaRPr lang="en-US" altLang="en-US" dirty="0" smtClean="0">
              <a:ea typeface="ＭＳ Ｐゴシック" pitchFamily="34" charset="-128"/>
            </a:endParaRPr>
          </a:p>
          <a:p>
            <a:r>
              <a:rPr lang="en-US" altLang="en-US" dirty="0" smtClean="0">
                <a:ea typeface="ＭＳ Ｐゴシック" pitchFamily="34" charset="-128"/>
              </a:rPr>
              <a:t>Similar processes should be followed for upgrades to the server OS, workstation OS, &amp; databases.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Your ability to interact with users is as equally important as your technical skill set. Whether at the desk side, on the phone, or communicating through email, each interaction with a user is an opportunity to build good rapport  between yourself, your IT department, and your end users.</a:t>
            </a:r>
          </a:p>
          <a:p>
            <a:endParaRPr lang="en-US" altLang="en-US" dirty="0" smtClean="0">
              <a:ea typeface="ＭＳ Ｐゴシック" pitchFamily="34" charset="-128"/>
            </a:endParaRPr>
          </a:p>
          <a:p>
            <a:r>
              <a:rPr lang="en-US" altLang="en-US" dirty="0" smtClean="0">
                <a:ea typeface="ＭＳ Ｐゴシック" pitchFamily="34" charset="-128"/>
              </a:rPr>
              <a:t>First and foremost, stay up to date. Being informed about what</a:t>
            </a:r>
            <a:r>
              <a:rPr lang="ja-JP" altLang="en-US" dirty="0" smtClean="0">
                <a:ea typeface="ＭＳ Ｐゴシック" pitchFamily="34" charset="-128"/>
              </a:rPr>
              <a:t>’</a:t>
            </a:r>
            <a:r>
              <a:rPr lang="en-US" altLang="ja-JP" dirty="0" smtClean="0">
                <a:ea typeface="ＭＳ Ｐゴシック" pitchFamily="34" charset="-128"/>
              </a:rPr>
              <a:t>s going on with the network, as well as any developments, patches, or upgrades taking place will help you serve your users better and can expedite diagnosis. Take advantage of any available training, particularly regarding new EHR upgrades or technology trends being adopted in the workplace.</a:t>
            </a:r>
          </a:p>
          <a:p>
            <a:endParaRPr lang="en-US" altLang="en-US" dirty="0" smtClean="0">
              <a:ea typeface="ＭＳ Ｐゴシック" pitchFamily="34" charset="-128"/>
            </a:endParaRPr>
          </a:p>
          <a:p>
            <a:r>
              <a:rPr lang="en-US" altLang="en-US" dirty="0" smtClean="0">
                <a:ea typeface="ＭＳ Ｐゴシック" pitchFamily="34" charset="-128"/>
              </a:rPr>
              <a:t>Set realistic expectations. If you work in a large, fully staffed, IT setting, particularly settings involving critical care patients, you may have little say in what expectations are imposed. However if you are one of a few…or the only IT personnel in a small clinic, You will eventually find that multiple users are constantly vying for your time. It maybe unrealistic to expect you to contact a user or resolve an non-emergent issue within 15 minutes of submitting a ticket. You need time to work and it</a:t>
            </a:r>
            <a:r>
              <a:rPr lang="ja-JP" altLang="en-US" dirty="0" smtClean="0">
                <a:ea typeface="ＭＳ Ｐゴシック" pitchFamily="34" charset="-128"/>
              </a:rPr>
              <a:t>’</a:t>
            </a:r>
            <a:r>
              <a:rPr lang="en-US" altLang="ja-JP" dirty="0" smtClean="0">
                <a:ea typeface="ＭＳ Ｐゴシック" pitchFamily="34" charset="-128"/>
              </a:rPr>
              <a:t>s only fair to attempt to resolve issues in the order they are submitted. Set up realistic expectations as to when a user should expect to hear from you and when you can resolve the issue. Whenever possible, centralize the first point of contact and have that person prioritize requests to minimize disruption of busy technicians. Decide what constitutes an </a:t>
            </a:r>
            <a:r>
              <a:rPr lang="ja-JP" altLang="en-US" dirty="0" smtClean="0">
                <a:ea typeface="ＭＳ Ｐゴシック" pitchFamily="34" charset="-128"/>
              </a:rPr>
              <a:t>“</a:t>
            </a:r>
            <a:r>
              <a:rPr lang="en-US" altLang="ja-JP" dirty="0" smtClean="0">
                <a:ea typeface="ＭＳ Ｐゴシック" pitchFamily="34" charset="-128"/>
              </a:rPr>
              <a:t>emergency</a:t>
            </a:r>
            <a:r>
              <a:rPr lang="ja-JP" altLang="en-US" dirty="0" smtClean="0">
                <a:ea typeface="ＭＳ Ｐゴシック" pitchFamily="34" charset="-128"/>
              </a:rPr>
              <a:t>”</a:t>
            </a:r>
            <a:r>
              <a:rPr lang="en-US" altLang="ja-JP" dirty="0" smtClean="0">
                <a:ea typeface="ＭＳ Ｐゴシック" pitchFamily="34" charset="-128"/>
              </a:rPr>
              <a:t> (such as an outage) and devise a method for contacting support technicians if circumstances warrant it. Publish these expectations and be consistent about meeting them.</a:t>
            </a:r>
          </a:p>
          <a:p>
            <a:endParaRPr lang="en-US" altLang="en-US" dirty="0" smtClean="0">
              <a:ea typeface="ＭＳ Ｐゴシック" pitchFamily="34" charset="-128"/>
            </a:endParaRPr>
          </a:p>
          <a:p>
            <a:r>
              <a:rPr lang="en-US" altLang="en-US" dirty="0" smtClean="0">
                <a:ea typeface="ＭＳ Ｐゴシック" pitchFamily="34" charset="-128"/>
              </a:rPr>
              <a:t>The name of the game here is maximizing reliability and productivity…for your users…the patients…yourself…and your team. Make every attempt to be punctual, particularly so when the user</a:t>
            </a:r>
            <a:r>
              <a:rPr lang="ja-JP" altLang="en-US" dirty="0" smtClean="0">
                <a:ea typeface="ＭＳ Ｐゴシック" pitchFamily="34" charset="-128"/>
              </a:rPr>
              <a:t>’</a:t>
            </a:r>
            <a:r>
              <a:rPr lang="en-US" altLang="ja-JP" dirty="0" smtClean="0">
                <a:ea typeface="ＭＳ Ｐゴシック" pitchFamily="34" charset="-128"/>
              </a:rPr>
              <a:t>s presence is a necessity, and communicate any status changes with your users promptly. </a:t>
            </a:r>
          </a:p>
          <a:p>
            <a:endParaRPr lang="en-US" altLang="en-US" dirty="0" smtClean="0">
              <a:ea typeface="ＭＳ Ｐゴシック" pitchFamily="34" charset="-128"/>
            </a:endParaRPr>
          </a:p>
          <a:p>
            <a:r>
              <a:rPr lang="en-US" altLang="en-US" dirty="0" smtClean="0">
                <a:ea typeface="ＭＳ Ｐゴシック" pitchFamily="34" charset="-128"/>
              </a:rPr>
              <a:t>Building good relationships is important for developing links, making allies, and building user confidence…and it can be fun as well. It</a:t>
            </a:r>
            <a:r>
              <a:rPr lang="ja-JP" altLang="en-US" dirty="0" smtClean="0">
                <a:ea typeface="ＭＳ Ｐゴシック" pitchFamily="34" charset="-128"/>
              </a:rPr>
              <a:t>’</a:t>
            </a:r>
            <a:r>
              <a:rPr lang="en-US" altLang="ja-JP" dirty="0" smtClean="0">
                <a:ea typeface="ＭＳ Ｐゴシック" pitchFamily="34" charset="-128"/>
              </a:rPr>
              <a:t>s important that both users and support teams understand they are interacting with people…with concerns, feelings, and educated opinions. Start the session off by being friendly and interested but respectful and letting them know their issue is important (after all they are professionals who've work hard to be where they are too). At the same time, don</a:t>
            </a:r>
            <a:r>
              <a:rPr lang="ja-JP" altLang="en-US" dirty="0" smtClean="0">
                <a:ea typeface="ＭＳ Ｐゴシック" pitchFamily="34" charset="-128"/>
              </a:rPr>
              <a:t>’</a:t>
            </a:r>
            <a:r>
              <a:rPr lang="en-US" altLang="ja-JP" dirty="0" smtClean="0">
                <a:ea typeface="ＭＳ Ｐゴシック" pitchFamily="34" charset="-128"/>
              </a:rPr>
              <a:t>t deviate too far. Stay focused on completing your task. </a:t>
            </a:r>
          </a:p>
          <a:p>
            <a:endParaRPr lang="en-US" altLang="en-US" dirty="0" smtClean="0">
              <a:ea typeface="ＭＳ Ｐゴシック" pitchFamily="34" charset="-128"/>
            </a:endParaRPr>
          </a:p>
          <a:p>
            <a:r>
              <a:rPr lang="en-US" altLang="en-US" dirty="0" smtClean="0">
                <a:ea typeface="ＭＳ Ｐゴシック" pitchFamily="34" charset="-128"/>
              </a:rPr>
              <a:t>Remember, when you first contact a user there</a:t>
            </a:r>
            <a:r>
              <a:rPr lang="ja-JP" altLang="en-US" dirty="0" smtClean="0">
                <a:ea typeface="ＭＳ Ｐゴシック" pitchFamily="34" charset="-128"/>
              </a:rPr>
              <a:t>’</a:t>
            </a:r>
            <a:r>
              <a:rPr lang="en-US" altLang="ja-JP" dirty="0" smtClean="0">
                <a:ea typeface="ＭＳ Ｐゴシック" pitchFamily="34" charset="-128"/>
              </a:rPr>
              <a:t>s a good chance he will already be frustrated…particularly in healthcare environments where medical professionals are often already working under stressful conditions and may also be sensitive about being placed in a subordinate role. Don</a:t>
            </a:r>
            <a:r>
              <a:rPr lang="ja-JP" altLang="en-US" dirty="0" smtClean="0">
                <a:ea typeface="ＭＳ Ｐゴシック" pitchFamily="34" charset="-128"/>
              </a:rPr>
              <a:t>’</a:t>
            </a:r>
            <a:r>
              <a:rPr lang="en-US" altLang="ja-JP" dirty="0" smtClean="0">
                <a:ea typeface="ＭＳ Ｐゴシック" pitchFamily="34" charset="-128"/>
              </a:rPr>
              <a:t>t make your users feel inferior if they make a mistake. Reassure them. This tactic can help disarm a tense situation.</a:t>
            </a:r>
          </a:p>
          <a:p>
            <a:endParaRPr lang="en-US" altLang="en-US" dirty="0" smtClean="0">
              <a:ea typeface="ＭＳ Ｐゴシック" pitchFamily="34" charset="-128"/>
            </a:endParaRPr>
          </a:p>
          <a:p>
            <a:r>
              <a:rPr lang="en-US" altLang="en-US" dirty="0" smtClean="0">
                <a:ea typeface="ＭＳ Ｐゴシック" pitchFamily="34" charset="-128"/>
              </a:rPr>
              <a:t>As I said before…communication is important…return calls promptly and take time when you contact the user to listen carefully to what she has to say. Probe for details. Once you believe you have a handle on what exactly the user is requesting take time to clarify the issue with them and let them know how you plan to address it before beginning work in earnest.</a:t>
            </a:r>
          </a:p>
          <a:p>
            <a:endParaRPr lang="en-US" altLang="en-US" dirty="0" smtClean="0">
              <a:ea typeface="ＭＳ Ｐゴシック" pitchFamily="34" charset="-128"/>
            </a:endParaRPr>
          </a:p>
          <a:p>
            <a:r>
              <a:rPr lang="en-US" altLang="en-US" dirty="0" smtClean="0">
                <a:ea typeface="ＭＳ Ｐゴシック" pitchFamily="34" charset="-128"/>
              </a:rPr>
              <a:t>Each opportunity you interact with a user is an opportunity to educate them. Explain to them what you are doing while resolving their issue. Also take a minute to remind them of any new procedural changes or updates which may be relevant. When you are done, ask them if there is anything else you can assist them with. Be as patient and as thorough as needed for your user to grasp the concepts. Reassure them. Remember, you too had to learn these techniques. Ultimately, you may save yourself another visit.</a:t>
            </a:r>
          </a:p>
          <a:p>
            <a:endParaRPr lang="en-US" altLang="en-US" dirty="0" smtClean="0">
              <a:ea typeface="ＭＳ Ｐゴシック" pitchFamily="34" charset="-128"/>
            </a:endParaRPr>
          </a:p>
          <a:p>
            <a:r>
              <a:rPr lang="en-US" altLang="en-US" dirty="0" smtClean="0">
                <a:ea typeface="ＭＳ Ｐゴシック" pitchFamily="34" charset="-128"/>
              </a:rPr>
              <a:t>Using some of these tips, you should be able to use your soft skills to better understand and build good working relationships with users while effectively addressing their technical needs.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15</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Building and maintaining a relationship with your EHR vendor is essential, not only for a successful implementation, but also for continued success throughout the product</a:t>
            </a:r>
            <a:r>
              <a:rPr lang="ja-JP" altLang="en-US" dirty="0" smtClean="0">
                <a:ea typeface="ＭＳ Ｐゴシック" pitchFamily="34" charset="-128"/>
              </a:rPr>
              <a:t>’</a:t>
            </a:r>
            <a:r>
              <a:rPr lang="en-US" altLang="ja-JP" dirty="0" smtClean="0">
                <a:ea typeface="ＭＳ Ｐゴシック" pitchFamily="34" charset="-128"/>
              </a:rPr>
              <a:t>s life cycle. Issues will arise that are beyond the scope of your IT workforce. Upgrades will need to be routinely applied. Your vendor will play a pivotal role in these and many more facets of your EHR management scheme. </a:t>
            </a:r>
          </a:p>
          <a:p>
            <a:endParaRPr lang="en-US" altLang="en-US" dirty="0" smtClean="0">
              <a:ea typeface="ＭＳ Ｐゴシック" pitchFamily="34" charset="-128"/>
            </a:endParaRPr>
          </a:p>
          <a:p>
            <a:r>
              <a:rPr lang="en-US" altLang="en-US" dirty="0" smtClean="0">
                <a:ea typeface="ＭＳ Ｐゴシック" pitchFamily="34" charset="-128"/>
              </a:rPr>
              <a:t>Successful business partnerships are built on mutual goals, trust, and the knowledge that both entities are </a:t>
            </a:r>
            <a:r>
              <a:rPr lang="ja-JP" altLang="en-US" dirty="0" smtClean="0">
                <a:ea typeface="ＭＳ Ｐゴシック" pitchFamily="34" charset="-128"/>
              </a:rPr>
              <a:t>“</a:t>
            </a:r>
            <a:r>
              <a:rPr lang="en-US" altLang="ja-JP" dirty="0" smtClean="0">
                <a:ea typeface="ＭＳ Ｐゴシック" pitchFamily="34" charset="-128"/>
              </a:rPr>
              <a:t>in this together</a:t>
            </a:r>
            <a:r>
              <a:rPr lang="ja-JP" altLang="en-US" dirty="0" smtClean="0">
                <a:ea typeface="ＭＳ Ｐゴシック" pitchFamily="34" charset="-128"/>
              </a:rPr>
              <a:t>”</a:t>
            </a:r>
            <a:r>
              <a:rPr lang="en-US" altLang="ja-JP" dirty="0" smtClean="0">
                <a:ea typeface="ＭＳ Ｐゴシック" pitchFamily="34" charset="-128"/>
              </a:rPr>
              <a:t> and that the success of the vendor goes hand-in-hand with the success of their product.</a:t>
            </a:r>
          </a:p>
          <a:p>
            <a:endParaRPr lang="en-US" altLang="en-US" dirty="0" smtClean="0">
              <a:ea typeface="ＭＳ Ｐゴシック" pitchFamily="34" charset="-128"/>
            </a:endParaRPr>
          </a:p>
          <a:p>
            <a:r>
              <a:rPr lang="en-US" altLang="en-US" dirty="0" smtClean="0">
                <a:ea typeface="ＭＳ Ｐゴシック" pitchFamily="34" charset="-128"/>
              </a:rPr>
              <a:t>Purchasing an EHR system brings about a long-term commitment between your organization and the vendor. These relationships become quite complex once the EHR system becomes fully embedded into the organization, which then becomes completely dependent on its capabilities. The type and nature of your relationship with the vendor will no doubt vary depending on your organization</a:t>
            </a:r>
            <a:r>
              <a:rPr lang="ja-JP" altLang="en-US" dirty="0" smtClean="0">
                <a:ea typeface="ＭＳ Ｐゴシック" pitchFamily="34" charset="-128"/>
              </a:rPr>
              <a:t>’</a:t>
            </a:r>
            <a:r>
              <a:rPr lang="en-US" altLang="ja-JP" dirty="0" smtClean="0">
                <a:ea typeface="ＭＳ Ｐゴシック" pitchFamily="34" charset="-128"/>
              </a:rPr>
              <a:t>s size and the scope of the implementation.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Here are a few tips to consider </a:t>
            </a:r>
            <a:r>
              <a:rPr lang="en-US" altLang="en-US" i="1" dirty="0" smtClean="0">
                <a:ea typeface="ＭＳ Ｐゴシック" pitchFamily="34" charset="-128"/>
              </a:rPr>
              <a:t>before </a:t>
            </a:r>
            <a:r>
              <a:rPr lang="en-US" altLang="en-US" dirty="0" smtClean="0">
                <a:ea typeface="ＭＳ Ｐゴシック" pitchFamily="34" charset="-128"/>
              </a:rPr>
              <a:t> purchasing your EHR system to help ensure your vendor selection best suits your needs:</a:t>
            </a:r>
          </a:p>
          <a:p>
            <a:endParaRPr lang="en-US" altLang="en-US" dirty="0" smtClean="0">
              <a:ea typeface="ＭＳ Ｐゴシック" pitchFamily="34" charset="-128"/>
            </a:endParaRPr>
          </a:p>
          <a:p>
            <a:r>
              <a:rPr lang="en-US" altLang="en-US" dirty="0" smtClean="0">
                <a:ea typeface="ＭＳ Ｐゴシック" pitchFamily="34" charset="-128"/>
              </a:rPr>
              <a:t>Understand the company and its culture: Visit the company headquarters and talk with as many folks as you can, including the development and support teams. Develop some impressions about the company. Are staff engaged and enthusiastic? Does the company</a:t>
            </a:r>
            <a:r>
              <a:rPr lang="ja-JP" altLang="en-US" dirty="0" smtClean="0">
                <a:ea typeface="ＭＳ Ｐゴシック" pitchFamily="34" charset="-128"/>
              </a:rPr>
              <a:t>’</a:t>
            </a:r>
            <a:r>
              <a:rPr lang="en-US" altLang="ja-JP" dirty="0" smtClean="0">
                <a:ea typeface="ＭＳ Ｐゴシック" pitchFamily="34" charset="-128"/>
              </a:rPr>
              <a:t>s philosophy mesh well with your organization? Where is their focus: marketing, development, implementation?</a:t>
            </a:r>
          </a:p>
          <a:p>
            <a:endParaRPr lang="en-US" altLang="en-US" dirty="0" smtClean="0">
              <a:ea typeface="ＭＳ Ｐゴシック" pitchFamily="34" charset="-128"/>
            </a:endParaRPr>
          </a:p>
          <a:p>
            <a:r>
              <a:rPr lang="en-US" altLang="en-US" dirty="0" smtClean="0">
                <a:ea typeface="ＭＳ Ｐゴシック" pitchFamily="34" charset="-128"/>
              </a:rPr>
              <a:t>Follow the money. What drives the revenue stream for the company? Are they dependent more on support fees? Do you fully understand the support fee structure they are modeling for your company? Are they financially solvent enough to provide support throughout the lifecycle of the product?</a:t>
            </a:r>
          </a:p>
          <a:p>
            <a:endParaRPr lang="en-US" altLang="en-US" dirty="0" smtClean="0">
              <a:ea typeface="ＭＳ Ｐゴシック" pitchFamily="34" charset="-128"/>
            </a:endParaRPr>
          </a:p>
          <a:p>
            <a:r>
              <a:rPr lang="en-US" altLang="en-US" dirty="0" smtClean="0">
                <a:ea typeface="ＭＳ Ｐゴシック" pitchFamily="34" charset="-128"/>
              </a:rPr>
              <a:t>If you are planning to purchase a hosted or a Software as a Service (or </a:t>
            </a:r>
            <a:r>
              <a:rPr lang="en-US" altLang="en-US" dirty="0" err="1" smtClean="0">
                <a:ea typeface="ＭＳ Ｐゴシック" pitchFamily="34" charset="-128"/>
              </a:rPr>
              <a:t>S.a.a.S</a:t>
            </a:r>
            <a:r>
              <a:rPr lang="en-US" altLang="en-US" dirty="0" smtClean="0">
                <a:ea typeface="ＭＳ Ｐゴシック" pitchFamily="34" charset="-128"/>
              </a:rPr>
              <a:t>.) solution, do you fully understand their upgrade strategy?  Will their upgrade strategy conflict with your business practices?</a:t>
            </a:r>
          </a:p>
          <a:p>
            <a:endParaRPr lang="en-US" altLang="en-US" dirty="0" smtClean="0">
              <a:ea typeface="ＭＳ Ｐゴシック" pitchFamily="34" charset="-128"/>
            </a:endParaRPr>
          </a:p>
          <a:p>
            <a:r>
              <a:rPr lang="en-US" altLang="en-US" dirty="0" smtClean="0">
                <a:ea typeface="ＭＳ Ｐゴシック" pitchFamily="34" charset="-128"/>
              </a:rPr>
              <a:t>Lastly, have your development staff interface with theirs. After all, they will be spending a great deal of time together. Does your staff feel like they are competent and enthusiastic about supporting their product?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17</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This concludes, </a:t>
            </a:r>
            <a:r>
              <a:rPr lang="en-US" altLang="en-US" b="1" dirty="0" smtClean="0">
                <a:ea typeface="ＭＳ Ｐゴシック" pitchFamily="34" charset="-128"/>
              </a:rPr>
              <a:t>Troubleshooting; Maintenance and Upgrades; Interaction with Vendors, Developers, and Users.</a:t>
            </a:r>
          </a:p>
          <a:p>
            <a:r>
              <a:rPr lang="en-US" altLang="en-US" dirty="0" smtClean="0">
                <a:ea typeface="ＭＳ Ｐゴシック" pitchFamily="34" charset="-128"/>
              </a:rPr>
              <a:t> </a:t>
            </a:r>
          </a:p>
          <a:p>
            <a:r>
              <a:rPr lang="en-US" altLang="en-US" dirty="0" smtClean="0">
                <a:ea typeface="ＭＳ Ｐゴシック" pitchFamily="34" charset="-128"/>
              </a:rPr>
              <a:t>Establishing a performance baseline helps gauge the overall health of the system and assists in isolating performance problems.</a:t>
            </a:r>
          </a:p>
          <a:p>
            <a:endParaRPr lang="en-US" altLang="en-US" dirty="0" smtClean="0">
              <a:ea typeface="ＭＳ Ｐゴシック" pitchFamily="34" charset="-128"/>
            </a:endParaRPr>
          </a:p>
          <a:p>
            <a:r>
              <a:rPr lang="en-US" altLang="en-US" dirty="0" smtClean="0">
                <a:ea typeface="ＭＳ Ｐゴシック" pitchFamily="34" charset="-128"/>
              </a:rPr>
              <a:t>Upgrading any major critical production system should take a highly structured approach including:</a:t>
            </a:r>
          </a:p>
          <a:p>
            <a:pPr>
              <a:buFontTx/>
              <a:buChar char="•"/>
            </a:pPr>
            <a:r>
              <a:rPr lang="en-US" altLang="en-US" dirty="0" smtClean="0">
                <a:ea typeface="ＭＳ Ｐゴシック" pitchFamily="34" charset="-128"/>
              </a:rPr>
              <a:t>Maintaining a test bed for testing upgrades prior to rollout.</a:t>
            </a:r>
          </a:p>
          <a:p>
            <a:pPr>
              <a:buFontTx/>
              <a:buChar char="•"/>
            </a:pPr>
            <a:r>
              <a:rPr lang="en-US" altLang="en-US" dirty="0" smtClean="0">
                <a:ea typeface="ＭＳ Ｐゴシック" pitchFamily="34" charset="-128"/>
              </a:rPr>
              <a:t>Working with the vendor to resolve issues and inconsistencies prior to rollout.</a:t>
            </a:r>
          </a:p>
          <a:p>
            <a:pPr>
              <a:buFontTx/>
              <a:buChar char="•"/>
            </a:pPr>
            <a:r>
              <a:rPr lang="en-US" altLang="en-US" dirty="0" smtClean="0">
                <a:ea typeface="ＭＳ Ｐゴシック" pitchFamily="34" charset="-128"/>
              </a:rPr>
              <a:t>Rolling out during non-peak hours.</a:t>
            </a:r>
          </a:p>
          <a:p>
            <a:endParaRPr lang="en-US" altLang="en-US" dirty="0" smtClean="0">
              <a:ea typeface="ＭＳ Ｐゴシック" pitchFamily="34" charset="-128"/>
            </a:endParaRPr>
          </a:p>
          <a:p>
            <a:r>
              <a:rPr lang="en-US" altLang="en-US" dirty="0" smtClean="0">
                <a:ea typeface="ＭＳ Ｐゴシック" pitchFamily="34" charset="-128"/>
              </a:rPr>
              <a:t>Finally, purchasing an EHR system brings about a long-term commitment between your organization and the vendor. These relationships become quite complex once the EHR system becomes fully embedded into the organization, which then becomes dependent on its capabilities. Learn about the vendor, its culture, its financial status, and its strategies before you make the purchase.</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18</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19</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The objectives for this unit, </a:t>
            </a:r>
            <a:r>
              <a:rPr lang="en-US" altLang="en-US" b="1" dirty="0" smtClean="0">
                <a:ea typeface="ＭＳ Ｐゴシック" pitchFamily="34" charset="-128"/>
              </a:rPr>
              <a:t>Troubleshooting; Maintenance and Upgrades; Interaction with Vendors, Developers, and Users</a:t>
            </a:r>
          </a:p>
          <a:p>
            <a:r>
              <a:rPr lang="en-US" altLang="en-US" dirty="0" smtClean="0">
                <a:ea typeface="ＭＳ Ｐゴシック" pitchFamily="34" charset="-128"/>
              </a:rPr>
              <a:t> are to:</a:t>
            </a:r>
          </a:p>
          <a:p>
            <a:endParaRPr lang="en-US" altLang="en-US" dirty="0" smtClean="0">
              <a:ea typeface="ＭＳ Ｐゴシック" pitchFamily="34" charset="-128"/>
            </a:endParaRPr>
          </a:p>
          <a:p>
            <a:pPr>
              <a:buFontTx/>
              <a:buChar char="•"/>
            </a:pPr>
            <a:r>
              <a:rPr lang="en-US" altLang="en-US" dirty="0" smtClean="0">
                <a:ea typeface="ＭＳ Ｐゴシック" pitchFamily="34" charset="-128"/>
              </a:rPr>
              <a:t>Identify and implement an effective troubleshooting procedure for reporting, evaluating, fixing, deploying, and follow-up of errors, problems, or limitations for the system</a:t>
            </a:r>
          </a:p>
          <a:p>
            <a:pPr>
              <a:buFontTx/>
              <a:buChar char="•"/>
            </a:pPr>
            <a:endParaRPr lang="en-US" altLang="en-US" dirty="0" smtClean="0">
              <a:ea typeface="ＭＳ Ｐゴシック" pitchFamily="34" charset="-128"/>
            </a:endParaRPr>
          </a:p>
          <a:p>
            <a:pPr>
              <a:buFontTx/>
              <a:buChar char="•"/>
            </a:pPr>
            <a:r>
              <a:rPr lang="en-US" altLang="en-US" dirty="0" smtClean="0">
                <a:ea typeface="ＭＳ Ｐゴシック" pitchFamily="34" charset="-128"/>
              </a:rPr>
              <a:t>Integrate downtime schedule for OS, network, database, and client application maintenance and updates </a:t>
            </a:r>
            <a:br>
              <a:rPr lang="en-US" altLang="en-US" dirty="0" smtClean="0">
                <a:ea typeface="ＭＳ Ｐゴシック" pitchFamily="34" charset="-128"/>
              </a:rPr>
            </a:br>
            <a:endParaRPr lang="en-US" altLang="en-US" dirty="0" smtClean="0">
              <a:ea typeface="ＭＳ Ｐゴシック" pitchFamily="34" charset="-128"/>
            </a:endParaRPr>
          </a:p>
          <a:p>
            <a:pPr>
              <a:buFontTx/>
              <a:buChar char="•"/>
            </a:pPr>
            <a:r>
              <a:rPr lang="en-US" altLang="en-US" dirty="0" smtClean="0">
                <a:ea typeface="ＭＳ Ｐゴシック" pitchFamily="34" charset="-128"/>
              </a:rPr>
              <a:t>Develop a process for communicating requirements and supplying updates between vendors/developer and users.</a:t>
            </a:r>
          </a:p>
          <a:p>
            <a:pPr>
              <a:buFontTx/>
              <a:buChar char="•"/>
            </a:pPr>
            <a:endParaRPr lang="en-US" altLang="en-US" dirty="0" smtClean="0">
              <a:ea typeface="ＭＳ Ｐゴシック" pitchFamily="34" charset="-128"/>
            </a:endParaRPr>
          </a:p>
          <a:p>
            <a:pPr>
              <a:buFontTx/>
              <a:buChar char="•"/>
            </a:pPr>
            <a:r>
              <a:rPr lang="en-US" altLang="en-US" dirty="0" smtClean="0">
                <a:ea typeface="ＭＳ Ｐゴシック" pitchFamily="34" charset="-128"/>
              </a:rPr>
              <a:t>Creating a baseline for system performance measurement and comparison for troubleshooting.</a:t>
            </a:r>
            <a:br>
              <a:rPr lang="en-US" altLang="en-US" dirty="0" smtClean="0">
                <a:ea typeface="ＭＳ Ｐゴシック" pitchFamily="34" charset="-128"/>
              </a:rPr>
            </a:br>
            <a:endParaRPr lang="en-US" altLang="en-US" dirty="0" smtClean="0">
              <a:ea typeface="ＭＳ Ｐゴシック" pitchFamily="34" charset="-128"/>
            </a:endParaRPr>
          </a:p>
          <a:p>
            <a:pPr>
              <a:buFont typeface="+mj-lt" charset="0"/>
              <a:buNone/>
            </a:pPr>
            <a:endParaRPr lang="en-US" altLang="en-US" dirty="0" smtClean="0">
              <a:ea typeface="ＭＳ Ｐゴシック" pitchFamily="34" charset="-128"/>
            </a:endParaRPr>
          </a:p>
          <a:p>
            <a:r>
              <a:rPr lang="en-US" altLang="en-US" dirty="0" smtClean="0">
                <a:ea typeface="ＭＳ Ｐゴシック" pitchFamily="34" charset="-128"/>
              </a:rPr>
              <a:t>In the first part of our lecture, we discussed some  IT support infrastructure strategies seen in many of today</a:t>
            </a:r>
            <a:r>
              <a:rPr lang="ja-JP" altLang="en-US" dirty="0" smtClean="0">
                <a:ea typeface="ＭＳ Ｐゴシック" pitchFamily="34" charset="-128"/>
              </a:rPr>
              <a:t>’</a:t>
            </a:r>
            <a:r>
              <a:rPr lang="en-US" altLang="ja-JP" dirty="0" smtClean="0">
                <a:ea typeface="ＭＳ Ｐゴシック" pitchFamily="34" charset="-128"/>
              </a:rPr>
              <a:t>s healthcare institutions. In the second part of our lecture we will discuss troubleshooting maintenance &amp; upgrade strategies as well as the importance of creating a baseline for measuring system performance. </a:t>
            </a:r>
          </a:p>
          <a:p>
            <a:endParaRPr lang="en-US" altLang="en-US" dirty="0" smtClean="0">
              <a:ea typeface="ＭＳ Ｐゴシック" pitchFamily="34" charset="-128"/>
            </a:endParaRPr>
          </a:p>
          <a:p>
            <a:r>
              <a:rPr lang="en-US" altLang="en-US" dirty="0" smtClean="0">
                <a:ea typeface="ＭＳ Ｐゴシック" pitchFamily="34" charset="-128"/>
              </a:rPr>
              <a:t>Finally, we will talk about interactions between vendors, developers, and users, and the importance of developing a process for communicating requirements and supplying updates. We will briefly discuss the importance of client-vendor relationships and offer some suggestions for ensuring a healthy and long life together.</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a:p>
        </p:txBody>
      </p:sp>
    </p:spTree>
    <p:extLst>
      <p:ext uri="{BB962C8B-B14F-4D97-AF65-F5344CB8AC3E}">
        <p14:creationId xmlns:p14="http://schemas.microsoft.com/office/powerpoint/2010/main" val="2753940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ea typeface="ＭＳ Ｐゴシック" pitchFamily="34" charset="-128"/>
              </a:rPr>
              <a:t>Each EHR system…and networking environment for that matter, is different. However, there are some standard troubleshooting practices that ring true no matter what system you are troubleshooting. Let</a:t>
            </a:r>
            <a:r>
              <a:rPr lang="ja-JP" altLang="en-US" dirty="0" smtClean="0">
                <a:ea typeface="ＭＳ Ｐゴシック" pitchFamily="34" charset="-128"/>
              </a:rPr>
              <a:t>’</a:t>
            </a:r>
            <a:r>
              <a:rPr lang="en-US" altLang="ja-JP" dirty="0" smtClean="0">
                <a:ea typeface="ＭＳ Ｐゴシック" pitchFamily="34" charset="-128"/>
              </a:rPr>
              <a:t>s take a look at some tips for troubleshooting  complex EHR problems.</a:t>
            </a:r>
          </a:p>
          <a:p>
            <a:pPr>
              <a:lnSpc>
                <a:spcPct val="90000"/>
              </a:lnSpc>
            </a:pPr>
            <a:endParaRPr lang="en-US" altLang="en-US" dirty="0" smtClean="0">
              <a:ea typeface="ＭＳ Ｐゴシック" pitchFamily="34" charset="-128"/>
            </a:endParaRPr>
          </a:p>
          <a:p>
            <a:pPr>
              <a:lnSpc>
                <a:spcPct val="90000"/>
              </a:lnSpc>
            </a:pPr>
            <a:r>
              <a:rPr lang="en-US" altLang="en-US" dirty="0" smtClean="0">
                <a:ea typeface="ＭＳ Ｐゴシック" pitchFamily="34" charset="-128"/>
              </a:rPr>
              <a:t>First…Identify the Problem. Be sure you contact the user personally and listen closely to the symptoms of the issue. Whenever possible test the application yourself, preferably from the user</a:t>
            </a:r>
            <a:r>
              <a:rPr lang="ja-JP" altLang="en-US" dirty="0" smtClean="0">
                <a:ea typeface="ＭＳ Ｐゴシック" pitchFamily="34" charset="-128"/>
              </a:rPr>
              <a:t>’</a:t>
            </a:r>
            <a:r>
              <a:rPr lang="en-US" altLang="ja-JP" dirty="0" smtClean="0">
                <a:ea typeface="ＭＳ Ｐゴシック" pitchFamily="34" charset="-128"/>
              </a:rPr>
              <a:t>s workstation and attempt to duplicate the problem.</a:t>
            </a:r>
          </a:p>
          <a:p>
            <a:pPr>
              <a:lnSpc>
                <a:spcPct val="90000"/>
              </a:lnSpc>
            </a:pPr>
            <a:endParaRPr lang="en-US" altLang="en-US" dirty="0" smtClean="0">
              <a:ea typeface="ＭＳ Ｐゴシック" pitchFamily="34" charset="-128"/>
            </a:endParaRPr>
          </a:p>
          <a:p>
            <a:pPr>
              <a:lnSpc>
                <a:spcPct val="90000"/>
              </a:lnSpc>
            </a:pPr>
            <a:r>
              <a:rPr lang="en-US" altLang="en-US" dirty="0" smtClean="0">
                <a:ea typeface="ＭＳ Ｐゴシック" pitchFamily="34" charset="-128"/>
              </a:rPr>
              <a:t>Next, you will need to determine the size and scope of the issue. Does the problem appear to be localized to one computer or user?  If so, start your troubleshooting  there. Ask the user if any changes were recently made to the system, their computer or EHR access privileges, or their profile and have them  recreate the error again and watch for abnormalities. Next, move on to localized application and hardware checks before looking at the system as a whole. If you are receiving multiple complaints or if the issue appears to be related to database or server issues begin to expand your search. Ask yourself what has changed recently? Are there any new upgrades patches, or procedures implemented? Any new hardware added to the network, system or server? Are there any commonalities between the affected users?</a:t>
            </a:r>
          </a:p>
          <a:p>
            <a:pPr>
              <a:lnSpc>
                <a:spcPct val="90000"/>
              </a:lnSpc>
            </a:pPr>
            <a:endParaRPr lang="en-US" altLang="en-US" dirty="0" smtClean="0">
              <a:ea typeface="ＭＳ Ｐゴシック" pitchFamily="34" charset="-128"/>
            </a:endParaRPr>
          </a:p>
          <a:p>
            <a:pPr>
              <a:lnSpc>
                <a:spcPct val="90000"/>
              </a:lnSpc>
            </a:pPr>
            <a:r>
              <a:rPr lang="en-US" altLang="en-US" dirty="0" smtClean="0">
                <a:ea typeface="ＭＳ Ｐゴシック" pitchFamily="34" charset="-128"/>
              </a:rPr>
              <a:t>More often than not, the most complex problems are the result of a single failure. Start simple. If a light bulb is out, you </a:t>
            </a:r>
            <a:r>
              <a:rPr lang="en-US" altLang="en-US" dirty="0" err="1" smtClean="0">
                <a:ea typeface="ＭＳ Ｐゴシック" pitchFamily="34" charset="-128"/>
              </a:rPr>
              <a:t>wouldn</a:t>
            </a:r>
            <a:r>
              <a:rPr lang="ja-JP" altLang="en-US" dirty="0" smtClean="0">
                <a:ea typeface="ＭＳ Ｐゴシック" pitchFamily="34" charset="-128"/>
              </a:rPr>
              <a:t>’</a:t>
            </a:r>
            <a:r>
              <a:rPr lang="en-US" altLang="ja-JP" dirty="0" smtClean="0">
                <a:ea typeface="ＭＳ Ｐゴシック" pitchFamily="34" charset="-128"/>
              </a:rPr>
              <a:t>t immediately blame the circuit would you? No, you</a:t>
            </a:r>
            <a:r>
              <a:rPr lang="ja-JP" altLang="en-US" dirty="0" smtClean="0">
                <a:ea typeface="ＭＳ Ｐゴシック" pitchFamily="34" charset="-128"/>
              </a:rPr>
              <a:t>’</a:t>
            </a:r>
            <a:r>
              <a:rPr lang="en-US" altLang="ja-JP" dirty="0" smtClean="0">
                <a:ea typeface="ＭＳ Ｐゴシック" pitchFamily="34" charset="-128"/>
              </a:rPr>
              <a:t>d probably replace the bulb first. The same adage holds true in IT related issues. </a:t>
            </a:r>
          </a:p>
          <a:p>
            <a:pPr>
              <a:lnSpc>
                <a:spcPct val="90000"/>
              </a:lnSpc>
            </a:pPr>
            <a:endParaRPr lang="en-US" altLang="en-US" dirty="0" smtClean="0">
              <a:ea typeface="ＭＳ Ｐゴシック" pitchFamily="34" charset="-128"/>
            </a:endParaRPr>
          </a:p>
          <a:p>
            <a:pPr>
              <a:lnSpc>
                <a:spcPct val="90000"/>
              </a:lnSpc>
            </a:pPr>
            <a:r>
              <a:rPr lang="en-US" altLang="en-US" dirty="0" smtClean="0">
                <a:ea typeface="ＭＳ Ｐゴシック" pitchFamily="34" charset="-128"/>
              </a:rPr>
              <a:t>Don</a:t>
            </a:r>
            <a:r>
              <a:rPr lang="ja-JP" altLang="en-US" dirty="0" smtClean="0">
                <a:ea typeface="ＭＳ Ｐゴシック" pitchFamily="34" charset="-128"/>
              </a:rPr>
              <a:t>’</a:t>
            </a:r>
            <a:r>
              <a:rPr lang="en-US" altLang="ja-JP" dirty="0" smtClean="0">
                <a:ea typeface="ＭＳ Ｐゴシック" pitchFamily="34" charset="-128"/>
              </a:rPr>
              <a:t>t waste time when a significant outage occurs and you cannot determine its cause. Have a plan in place to address outage issues so you can bring in additional resources and minimize downtime.</a:t>
            </a:r>
          </a:p>
          <a:p>
            <a:pPr>
              <a:lnSpc>
                <a:spcPct val="90000"/>
              </a:lnSpc>
            </a:pPr>
            <a:endParaRPr lang="en-US" altLang="en-US" dirty="0" smtClean="0">
              <a:ea typeface="ＭＳ Ｐゴシック" pitchFamily="34" charset="-128"/>
            </a:endParaRPr>
          </a:p>
          <a:p>
            <a:pPr>
              <a:lnSpc>
                <a:spcPct val="90000"/>
              </a:lnSpc>
            </a:pPr>
            <a:r>
              <a:rPr lang="en-US" altLang="en-US" dirty="0" smtClean="0">
                <a:ea typeface="ＭＳ Ｐゴシック" pitchFamily="34" charset="-128"/>
              </a:rPr>
              <a:t>Remember, communication is important…both to your users and your stakeholders. Provide regular updates…perhaps hourly updates, describing what actions are being taken to find a resolution. However, it</a:t>
            </a:r>
            <a:r>
              <a:rPr lang="ja-JP" altLang="en-US" dirty="0" smtClean="0">
                <a:ea typeface="ＭＳ Ｐゴシック" pitchFamily="34" charset="-128"/>
              </a:rPr>
              <a:t>’</a:t>
            </a:r>
            <a:r>
              <a:rPr lang="en-US" altLang="ja-JP" dirty="0" smtClean="0">
                <a:ea typeface="ＭＳ Ｐゴシック" pitchFamily="34" charset="-128"/>
              </a:rPr>
              <a:t>s also important your key staff don't become overburdened with  communication efforts. They need time to do their work.</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Using the EHR application, system, and security logs are an important step to diagnosing an issue. Understand where these logs are stored, as well how to access and decipher them. The logs can provide additional insight about where things went wrong and usually offer some sort of explanation as to the cause.</a:t>
            </a:r>
          </a:p>
          <a:p>
            <a:endParaRPr lang="en-US" altLang="en-US" dirty="0" smtClean="0">
              <a:ea typeface="ＭＳ Ｐゴシック" pitchFamily="34" charset="-128"/>
            </a:endParaRPr>
          </a:p>
          <a:p>
            <a:r>
              <a:rPr lang="en-US" altLang="en-US" dirty="0" smtClean="0">
                <a:ea typeface="ＭＳ Ｐゴシック" pitchFamily="34" charset="-128"/>
              </a:rPr>
              <a:t>After researching the issue develop a timeline of events leading up to the issue. This is particularly useful for issues resulting from a series of events occurring over a period of time.</a:t>
            </a:r>
          </a:p>
          <a:p>
            <a:endParaRPr lang="en-US" altLang="en-US" dirty="0" smtClean="0">
              <a:ea typeface="ＭＳ Ｐゴシック" pitchFamily="34" charset="-128"/>
            </a:endParaRPr>
          </a:p>
          <a:p>
            <a:r>
              <a:rPr lang="en-US" altLang="en-US" dirty="0" smtClean="0">
                <a:ea typeface="ＭＳ Ｐゴシック" pitchFamily="34" charset="-128"/>
              </a:rPr>
              <a:t>IT staff sometimes get tunnel vision…they can become so engrossed on the issue that they lose track of time. Have an escalation plan in place to bring in other resources and stick to it.</a:t>
            </a:r>
          </a:p>
          <a:p>
            <a:endParaRPr lang="en-US" altLang="en-US" dirty="0" smtClean="0">
              <a:ea typeface="ＭＳ Ｐゴシック" pitchFamily="34" charset="-128"/>
            </a:endParaRPr>
          </a:p>
          <a:p>
            <a:r>
              <a:rPr lang="en-US" altLang="en-US" dirty="0" smtClean="0">
                <a:ea typeface="ＭＳ Ｐゴシック" pitchFamily="34" charset="-128"/>
              </a:rPr>
              <a:t>It</a:t>
            </a:r>
            <a:r>
              <a:rPr lang="ja-JP" altLang="en-US" dirty="0" smtClean="0">
                <a:ea typeface="ＭＳ Ｐゴシック" pitchFamily="34" charset="-128"/>
              </a:rPr>
              <a:t>’</a:t>
            </a:r>
            <a:r>
              <a:rPr lang="en-US" altLang="ja-JP" dirty="0" smtClean="0">
                <a:ea typeface="ＭＳ Ｐゴシック" pitchFamily="34" charset="-128"/>
              </a:rPr>
              <a:t>s also important to stay focused on resolving the problem at hand. We all make mistakes. A major outage is not the time for finger pointing or for egos to get in the way of completing the task . Once the outage or problem has been resolved, you will have time to analyze the root cause and make procedural changes to help prevent similar issues from reoccurring.</a:t>
            </a:r>
          </a:p>
          <a:p>
            <a:endParaRPr lang="en-US" altLang="en-US" dirty="0" smtClean="0">
              <a:ea typeface="ＭＳ Ｐゴシック" pitchFamily="34" charset="-128"/>
            </a:endParaRPr>
          </a:p>
          <a:p>
            <a:r>
              <a:rPr lang="en-US" altLang="en-US" dirty="0" smtClean="0">
                <a:ea typeface="ＭＳ Ｐゴシック" pitchFamily="34" charset="-128"/>
              </a:rPr>
              <a:t>Another tendency is to immediately declare an issue resolved as soon as the issue returns to normal. Generally, it</a:t>
            </a:r>
            <a:r>
              <a:rPr lang="ja-JP" altLang="en-US" dirty="0" smtClean="0">
                <a:ea typeface="ＭＳ Ｐゴシック" pitchFamily="34" charset="-128"/>
              </a:rPr>
              <a:t>’</a:t>
            </a:r>
            <a:r>
              <a:rPr lang="en-US" altLang="ja-JP" dirty="0" smtClean="0">
                <a:ea typeface="ＭＳ Ｐゴシック" pitchFamily="34" charset="-128"/>
              </a:rPr>
              <a:t>s wise to monitor the system closely…perhaps 24-48 hours before you should feel truly comfortable that you have resolved the issue.</a:t>
            </a:r>
          </a:p>
          <a:p>
            <a:endParaRPr lang="en-US" altLang="en-US" dirty="0" smtClean="0">
              <a:ea typeface="ＭＳ Ｐゴシック" pitchFamily="34" charset="-128"/>
            </a:endParaRPr>
          </a:p>
          <a:p>
            <a:r>
              <a:rPr lang="en-US" altLang="en-US" dirty="0" smtClean="0">
                <a:ea typeface="ＭＳ Ｐゴシック" pitchFamily="34" charset="-128"/>
              </a:rPr>
              <a:t>Remember, problems and outages are just part of the job. You should gauge your reputation not on one single issue but how you and your team responds, evolves, and improves over time.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Let</a:t>
            </a:r>
            <a:r>
              <a:rPr lang="ja-JP" altLang="en-US" dirty="0" smtClean="0">
                <a:ea typeface="ＭＳ Ｐゴシック" pitchFamily="34" charset="-128"/>
              </a:rPr>
              <a:t>’</a:t>
            </a:r>
            <a:r>
              <a:rPr lang="en-US" altLang="ja-JP" dirty="0" smtClean="0">
                <a:ea typeface="ＭＳ Ｐゴシック" pitchFamily="34" charset="-128"/>
              </a:rPr>
              <a:t>s take what we</a:t>
            </a:r>
            <a:r>
              <a:rPr lang="ja-JP" altLang="en-US" dirty="0" smtClean="0">
                <a:ea typeface="ＭＳ Ｐゴシック" pitchFamily="34" charset="-128"/>
              </a:rPr>
              <a:t>’</a:t>
            </a:r>
            <a:r>
              <a:rPr lang="en-US" altLang="ja-JP" dirty="0" err="1" smtClean="0">
                <a:ea typeface="ＭＳ Ｐゴシック" pitchFamily="34" charset="-128"/>
              </a:rPr>
              <a:t>ve</a:t>
            </a:r>
            <a:r>
              <a:rPr lang="en-US" altLang="ja-JP" dirty="0" smtClean="0">
                <a:ea typeface="ＭＳ Ｐゴシック" pitchFamily="34" charset="-128"/>
              </a:rPr>
              <a:t> learned so far and apply it to a common example:</a:t>
            </a:r>
          </a:p>
          <a:p>
            <a:endParaRPr lang="en-US" altLang="en-US" dirty="0" smtClean="0">
              <a:ea typeface="ＭＳ Ｐゴシック" pitchFamily="34" charset="-128"/>
            </a:endParaRPr>
          </a:p>
          <a:p>
            <a:r>
              <a:rPr lang="en-US" altLang="en-US" dirty="0" smtClean="0">
                <a:ea typeface="ＭＳ Ｐゴシック" pitchFamily="34" charset="-128"/>
              </a:rPr>
              <a:t>Susan, who works at the nearby clinic calls you at the helpdesk to complain about the EHR being abnormally sluggish this morning. </a:t>
            </a:r>
            <a:r>
              <a:rPr lang="ja-JP" altLang="en-US" dirty="0" smtClean="0">
                <a:ea typeface="ＭＳ Ｐゴシック" pitchFamily="34" charset="-128"/>
              </a:rPr>
              <a:t>“</a:t>
            </a:r>
            <a:r>
              <a:rPr lang="en-US" altLang="ja-JP" dirty="0" smtClean="0">
                <a:ea typeface="ＭＳ Ｐゴシック" pitchFamily="34" charset="-128"/>
              </a:rPr>
              <a:t>I could go get a cup a coffee while I wait for my query to return</a:t>
            </a:r>
            <a:r>
              <a:rPr lang="ja-JP" altLang="en-US" dirty="0" smtClean="0">
                <a:ea typeface="ＭＳ Ｐゴシック" pitchFamily="34" charset="-128"/>
              </a:rPr>
              <a:t>”</a:t>
            </a:r>
            <a:r>
              <a:rPr lang="en-US" altLang="ja-JP" dirty="0" smtClean="0">
                <a:ea typeface="ＭＳ Ｐゴシック" pitchFamily="34" charset="-128"/>
              </a:rPr>
              <a:t> are her exact words.  You are currently unaware of any issues with the EHR  which could be affecting performance. What would you do?</a:t>
            </a:r>
          </a:p>
          <a:p>
            <a:endParaRPr lang="en-US" altLang="en-US" dirty="0" smtClean="0">
              <a:ea typeface="ＭＳ Ｐゴシック" pitchFamily="34" charset="-128"/>
            </a:endParaRPr>
          </a:p>
          <a:p>
            <a:r>
              <a:rPr lang="en-US" altLang="en-US" dirty="0" smtClean="0">
                <a:ea typeface="ＭＳ Ｐゴシック" pitchFamily="34" charset="-128"/>
              </a:rPr>
              <a:t>Well, from what we</a:t>
            </a:r>
            <a:r>
              <a:rPr lang="ja-JP" altLang="en-US" dirty="0" smtClean="0">
                <a:ea typeface="ＭＳ Ｐゴシック" pitchFamily="34" charset="-128"/>
              </a:rPr>
              <a:t>’</a:t>
            </a:r>
            <a:r>
              <a:rPr lang="en-US" altLang="ja-JP" dirty="0" err="1" smtClean="0">
                <a:ea typeface="ＭＳ Ｐゴシック" pitchFamily="34" charset="-128"/>
              </a:rPr>
              <a:t>ve</a:t>
            </a:r>
            <a:r>
              <a:rPr lang="en-US" altLang="ja-JP" dirty="0" smtClean="0">
                <a:ea typeface="ＭＳ Ｐゴシック" pitchFamily="34" charset="-128"/>
              </a:rPr>
              <a:t> learned we know to start with the local machine…or the user and the machine. Lets look at some things we could check:</a:t>
            </a:r>
          </a:p>
          <a:p>
            <a:endParaRPr lang="en-US" altLang="en-US" dirty="0" smtClean="0">
              <a:ea typeface="ＭＳ Ｐゴシック" pitchFamily="34" charset="-128"/>
            </a:endParaRPr>
          </a:p>
          <a:p>
            <a:r>
              <a:rPr lang="en-US" altLang="en-US" dirty="0" smtClean="0">
                <a:ea typeface="ＭＳ Ｐゴシック" pitchFamily="34" charset="-128"/>
              </a:rPr>
              <a:t>Is the machine she is using today different in any way? Were any updates done on the machine? Did she have to contact the helpdesk recently to resolve an EHR or system issue? If she is on a different machine, does the machine meet the recommended EHR application requirements? </a:t>
            </a:r>
          </a:p>
          <a:p>
            <a:endParaRPr lang="en-US" altLang="en-US" dirty="0" smtClean="0">
              <a:ea typeface="ＭＳ Ｐゴシック" pitchFamily="34" charset="-128"/>
            </a:endParaRPr>
          </a:p>
          <a:p>
            <a:r>
              <a:rPr lang="en-US" altLang="en-US" dirty="0" smtClean="0">
                <a:ea typeface="ＭＳ Ｐゴシック" pitchFamily="34" charset="-128"/>
              </a:rPr>
              <a:t>You should also check:</a:t>
            </a:r>
          </a:p>
          <a:p>
            <a:r>
              <a:rPr lang="en-US" altLang="en-US" dirty="0" smtClean="0">
                <a:ea typeface="ＭＳ Ｐゴシック" pitchFamily="34" charset="-128"/>
              </a:rPr>
              <a:t>Whether the application and the system is updated and current.</a:t>
            </a:r>
          </a:p>
          <a:p>
            <a:r>
              <a:rPr lang="en-US" altLang="en-US" dirty="0" smtClean="0">
                <a:ea typeface="ＭＳ Ｐゴシック" pitchFamily="34" charset="-128"/>
              </a:rPr>
              <a:t>You should examine the system and application logs for abnormalities.</a:t>
            </a:r>
          </a:p>
          <a:p>
            <a:r>
              <a:rPr lang="en-US" altLang="en-US" dirty="0" smtClean="0">
                <a:ea typeface="ＭＳ Ｐゴシック" pitchFamily="34" charset="-128"/>
              </a:rPr>
              <a:t>Ensure the network card connected properly and is functioning within normal parameters.</a:t>
            </a:r>
          </a:p>
          <a:p>
            <a:r>
              <a:rPr lang="en-US" altLang="en-US" dirty="0" smtClean="0">
                <a:ea typeface="ＭＳ Ｐゴシック" pitchFamily="34" charset="-128"/>
              </a:rPr>
              <a:t>If she is connecting wirelessly, is the wireless connection operating at optimal performance levels?</a:t>
            </a:r>
          </a:p>
          <a:p>
            <a:endParaRPr lang="en-US" altLang="en-US" dirty="0" smtClean="0">
              <a:ea typeface="ＭＳ Ｐゴシック" pitchFamily="34" charset="-128"/>
            </a:endParaRPr>
          </a:p>
          <a:p>
            <a:r>
              <a:rPr lang="en-US" altLang="en-US" dirty="0" smtClean="0">
                <a:ea typeface="ＭＳ Ｐゴシック" pitchFamily="34" charset="-128"/>
              </a:rPr>
              <a:t>While you are on the phone with Susan, another co-worker from her clinic contacts the helpdesk with a similar issue.</a:t>
            </a:r>
          </a:p>
          <a:p>
            <a:endParaRPr lang="en-US" altLang="en-US" dirty="0" smtClean="0">
              <a:ea typeface="ＭＳ Ｐゴシック" pitchFamily="34" charset="-128"/>
            </a:endParaRPr>
          </a:p>
          <a:p>
            <a:r>
              <a:rPr lang="en-US" altLang="en-US" dirty="0" smtClean="0">
                <a:ea typeface="ＭＳ Ｐゴシック" pitchFamily="34" charset="-128"/>
              </a:rPr>
              <a:t>Now you may begin to broaden the search:</a:t>
            </a:r>
          </a:p>
          <a:p>
            <a:r>
              <a:rPr lang="en-US" altLang="en-US" dirty="0" smtClean="0">
                <a:ea typeface="ＭＳ Ｐゴシック" pitchFamily="34" charset="-128"/>
              </a:rPr>
              <a:t>Could there be an issue with the Local Area Network? Could a switch or router be configured incorrectly? </a:t>
            </a:r>
          </a:p>
          <a:p>
            <a:r>
              <a:rPr lang="en-US" altLang="en-US" dirty="0" smtClean="0">
                <a:ea typeface="ＭＳ Ｐゴシック" pitchFamily="34" charset="-128"/>
              </a:rPr>
              <a:t>Is there an abnormally high amount of traffic on the network eating bandwidth this morning? </a:t>
            </a:r>
          </a:p>
          <a:p>
            <a:r>
              <a:rPr lang="en-US" altLang="en-US" dirty="0" smtClean="0">
                <a:ea typeface="ＭＳ Ｐゴシック" pitchFamily="34" charset="-128"/>
              </a:rPr>
              <a:t>Could the ISP connecting the clinic to the EHR Server infrastructure be having issues?</a:t>
            </a:r>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5</a:t>
            </a:fld>
            <a:endParaRPr lang="en-US" altLang="en-US">
              <a:solidFill>
                <a:prstClr val="black"/>
              </a:solidFill>
            </a:endParaRPr>
          </a:p>
        </p:txBody>
      </p:sp>
    </p:spTree>
    <p:extLst>
      <p:ext uri="{BB962C8B-B14F-4D97-AF65-F5344CB8AC3E}">
        <p14:creationId xmlns:p14="http://schemas.microsoft.com/office/powerpoint/2010/main" val="540167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If the issue turns out to be more widespread in nature, you may need to begin looking at the EHR server components themselves.</a:t>
            </a:r>
          </a:p>
          <a:p>
            <a:r>
              <a:rPr lang="en-US" altLang="en-US" dirty="0" smtClean="0">
                <a:ea typeface="ＭＳ Ｐゴシック" pitchFamily="34" charset="-128"/>
              </a:rPr>
              <a:t>If the server infrastructure is in house you (with help from your vendor and/or server administrator) could determine:</a:t>
            </a:r>
          </a:p>
          <a:p>
            <a:r>
              <a:rPr lang="en-US" altLang="en-US" dirty="0" smtClean="0">
                <a:ea typeface="ＭＳ Ｐゴシック" pitchFamily="34" charset="-128"/>
              </a:rPr>
              <a:t>is the memory or hard drive space on the server due for an upgrade?</a:t>
            </a:r>
          </a:p>
          <a:p>
            <a:r>
              <a:rPr lang="en-US" altLang="en-US" dirty="0" smtClean="0">
                <a:ea typeface="ＭＳ Ｐゴシック" pitchFamily="34" charset="-128"/>
              </a:rPr>
              <a:t>Was the server recently upgraded, tweaked or configured differently? </a:t>
            </a:r>
          </a:p>
          <a:p>
            <a:r>
              <a:rPr lang="en-US" altLang="en-US" dirty="0" smtClean="0">
                <a:ea typeface="ＭＳ Ｐゴシック" pitchFamily="34" charset="-128"/>
              </a:rPr>
              <a:t>Is connectivity to the server itself operating optimally?</a:t>
            </a:r>
          </a:p>
          <a:p>
            <a:endParaRPr lang="en-US" altLang="en-US" dirty="0" smtClean="0">
              <a:ea typeface="ＭＳ Ｐゴシック" pitchFamily="34" charset="-128"/>
            </a:endParaRPr>
          </a:p>
          <a:p>
            <a:r>
              <a:rPr lang="en-US" altLang="en-US" dirty="0" smtClean="0">
                <a:ea typeface="ＭＳ Ｐゴシック" pitchFamily="34" charset="-128"/>
              </a:rPr>
              <a:t>If you are assisting with an EHR that is a SaaS (Software as a Service) or is hosted by a vendor, you would need to work with the vendor to determine:</a:t>
            </a:r>
          </a:p>
          <a:p>
            <a:r>
              <a:rPr lang="en-US" altLang="en-US" dirty="0" smtClean="0">
                <a:ea typeface="ＭＳ Ｐゴシック" pitchFamily="34" charset="-128"/>
              </a:rPr>
              <a:t>Is their data connection failing?</a:t>
            </a:r>
          </a:p>
          <a:p>
            <a:r>
              <a:rPr lang="en-US" altLang="en-US" dirty="0" smtClean="0">
                <a:ea typeface="ＭＳ Ｐゴシック" pitchFamily="34" charset="-128"/>
              </a:rPr>
              <a:t>Could an issue in the EHR design or code be the cause?</a:t>
            </a:r>
          </a:p>
          <a:p>
            <a:endParaRPr lang="en-US" altLang="en-US" dirty="0" smtClean="0">
              <a:ea typeface="ＭＳ Ｐゴシック" pitchFamily="34" charset="-128"/>
            </a:endParaRPr>
          </a:p>
          <a:p>
            <a:r>
              <a:rPr lang="en-US" altLang="en-US" dirty="0" smtClean="0">
                <a:ea typeface="ＭＳ Ｐゴシック" pitchFamily="34" charset="-128"/>
              </a:rPr>
              <a:t>Additional diagnosis options available to you will depend on the particular EHR system your organization uses.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Since we are on the issue of troubleshooting, maintenance and upgrades, let</a:t>
            </a:r>
            <a:r>
              <a:rPr lang="ja-JP" altLang="en-US" dirty="0" smtClean="0">
                <a:ea typeface="ＭＳ Ｐゴシック" pitchFamily="34" charset="-128"/>
              </a:rPr>
              <a:t>’</a:t>
            </a:r>
            <a:r>
              <a:rPr lang="en-US" altLang="ja-JP" dirty="0" smtClean="0">
                <a:ea typeface="ＭＳ Ｐゴシック" pitchFamily="34" charset="-128"/>
              </a:rPr>
              <a:t>s spend a couple of moments discussing </a:t>
            </a:r>
            <a:r>
              <a:rPr lang="ja-JP" altLang="en-US" dirty="0" smtClean="0">
                <a:ea typeface="ＭＳ Ｐゴシック" pitchFamily="34" charset="-128"/>
              </a:rPr>
              <a:t>“</a:t>
            </a:r>
            <a:r>
              <a:rPr lang="en-US" altLang="ja-JP" dirty="0" smtClean="0">
                <a:ea typeface="ＭＳ Ｐゴシック" pitchFamily="34" charset="-128"/>
              </a:rPr>
              <a:t>performance baselines</a:t>
            </a:r>
            <a:r>
              <a:rPr lang="ja-JP" altLang="en-US" dirty="0" smtClean="0">
                <a:ea typeface="ＭＳ Ｐゴシック" pitchFamily="34" charset="-128"/>
              </a:rPr>
              <a:t>”</a:t>
            </a:r>
            <a:r>
              <a:rPr lang="en-US" altLang="ja-JP" dirty="0" smtClean="0">
                <a:ea typeface="ＭＳ Ｐゴシック" pitchFamily="34" charset="-128"/>
              </a:rPr>
              <a:t> and why they are important.</a:t>
            </a:r>
          </a:p>
          <a:p>
            <a:endParaRPr lang="en-US" altLang="en-US" dirty="0" smtClean="0">
              <a:ea typeface="ＭＳ Ｐゴシック" pitchFamily="34" charset="-128"/>
            </a:endParaRPr>
          </a:p>
          <a:p>
            <a:r>
              <a:rPr lang="en-US" altLang="en-US" dirty="0" smtClean="0">
                <a:ea typeface="ＭＳ Ｐゴシック" pitchFamily="34" charset="-128"/>
              </a:rPr>
              <a:t>A performance baseline is generated after completion of performance baseline testing and shows the normal operating parameters of your system under normal load conditions. It is used to gauge the overall health of the system and to assist with isolating performance issues.</a:t>
            </a:r>
          </a:p>
          <a:p>
            <a:endParaRPr lang="en-US" altLang="en-US" dirty="0" smtClean="0">
              <a:ea typeface="ＭＳ Ｐゴシック" pitchFamily="34" charset="-128"/>
            </a:endParaRPr>
          </a:p>
          <a:p>
            <a:r>
              <a:rPr lang="en-US" altLang="en-US" dirty="0" smtClean="0">
                <a:ea typeface="ＭＳ Ｐゴシック" pitchFamily="34" charset="-128"/>
              </a:rPr>
              <a:t>We use baselines to help us confirm normal system operation (say for instance, automated monitoring systems) when we think there may be an anomaly in the system and to assist us in pinpointing where to begin looking for a root cause.</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7</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Performance baseline testing, also referred to as </a:t>
            </a:r>
            <a:r>
              <a:rPr lang="ja-JP" altLang="en-US" dirty="0" smtClean="0">
                <a:ea typeface="ＭＳ Ｐゴシック" pitchFamily="34" charset="-128"/>
              </a:rPr>
              <a:t>“</a:t>
            </a:r>
            <a:r>
              <a:rPr lang="en-US" altLang="ja-JP" dirty="0" smtClean="0">
                <a:ea typeface="ＭＳ Ｐゴシック" pitchFamily="34" charset="-128"/>
              </a:rPr>
              <a:t>benchmark testing</a:t>
            </a:r>
            <a:r>
              <a:rPr lang="ja-JP" altLang="en-US" dirty="0" smtClean="0">
                <a:ea typeface="ＭＳ Ｐゴシック" pitchFamily="34" charset="-128"/>
              </a:rPr>
              <a:t>”</a:t>
            </a:r>
            <a:r>
              <a:rPr lang="en-US" altLang="ja-JP" dirty="0" smtClean="0">
                <a:ea typeface="ＭＳ Ｐゴシック" pitchFamily="34" charset="-128"/>
              </a:rPr>
              <a:t>, is typically performed by the test engineer to compare the performance of a new server, application, or system to a known standard of reference, like existing measurements or software specifications. </a:t>
            </a:r>
          </a:p>
          <a:p>
            <a:endParaRPr lang="en-US" altLang="en-US" dirty="0" smtClean="0">
              <a:ea typeface="ＭＳ Ｐゴシック" pitchFamily="34" charset="-128"/>
            </a:endParaRPr>
          </a:p>
          <a:p>
            <a:r>
              <a:rPr lang="en-US" altLang="en-US" dirty="0" smtClean="0">
                <a:ea typeface="ＭＳ Ｐゴシック" pitchFamily="34" charset="-128"/>
              </a:rPr>
              <a:t>To take a performance baseline, you should begin by taking performance measurements at regular intervals when you believe the system is functioning within normal parameters, then begin comparing each set of measurements to the ones taken earlier. Over time you will get a gauge of normal system performance which will vary based on time of day, amount of system usage, etc. </a:t>
            </a:r>
          </a:p>
          <a:p>
            <a:endParaRPr lang="en-US" altLang="en-US" dirty="0" smtClean="0">
              <a:ea typeface="ＭＳ Ｐゴシック" pitchFamily="34" charset="-128"/>
            </a:endParaRPr>
          </a:p>
          <a:p>
            <a:r>
              <a:rPr lang="ja-JP" altLang="en-US" dirty="0" smtClean="0">
                <a:ea typeface="ＭＳ Ｐゴシック" pitchFamily="34" charset="-128"/>
              </a:rPr>
              <a:t>“</a:t>
            </a:r>
            <a:r>
              <a:rPr lang="en-US" altLang="ja-JP" dirty="0" smtClean="0">
                <a:ea typeface="ＭＳ Ｐゴシック" pitchFamily="34" charset="-128"/>
              </a:rPr>
              <a:t>The following areas affect the performance of [many systems and should be considered part of your baseline strategy]:</a:t>
            </a:r>
          </a:p>
          <a:p>
            <a:pPr>
              <a:buFont typeface="Calibri" pitchFamily="34" charset="0"/>
              <a:buAutoNum type="arabicPeriod"/>
            </a:pPr>
            <a:r>
              <a:rPr lang="en-US" altLang="en-US" dirty="0" smtClean="0">
                <a:ea typeface="ＭＳ Ｐゴシック" pitchFamily="34" charset="-128"/>
              </a:rPr>
              <a:t>System resources ([server and system] hardware)</a:t>
            </a:r>
          </a:p>
          <a:p>
            <a:pPr>
              <a:buFont typeface="Calibri" pitchFamily="34" charset="0"/>
              <a:buAutoNum type="arabicPeriod"/>
            </a:pPr>
            <a:r>
              <a:rPr lang="en-US" altLang="en-US" dirty="0" smtClean="0">
                <a:ea typeface="ＭＳ Ｐゴシック" pitchFamily="34" charset="-128"/>
              </a:rPr>
              <a:t>Network architecture</a:t>
            </a:r>
          </a:p>
          <a:p>
            <a:pPr>
              <a:buFont typeface="Calibri" pitchFamily="34" charset="0"/>
              <a:buAutoNum type="arabicPeriod"/>
            </a:pPr>
            <a:r>
              <a:rPr lang="en-US" altLang="en-US" dirty="0" smtClean="0">
                <a:ea typeface="ＭＳ Ｐゴシック" pitchFamily="34" charset="-128"/>
              </a:rPr>
              <a:t>The operating system</a:t>
            </a:r>
          </a:p>
          <a:p>
            <a:pPr>
              <a:buFont typeface="Calibri" pitchFamily="34" charset="0"/>
              <a:buAutoNum type="arabicPeriod"/>
            </a:pPr>
            <a:r>
              <a:rPr lang="en-US" altLang="en-US" dirty="0" smtClean="0">
                <a:ea typeface="ＭＳ Ｐゴシック" pitchFamily="34" charset="-128"/>
              </a:rPr>
              <a:t>Database applications</a:t>
            </a:r>
          </a:p>
          <a:p>
            <a:pPr>
              <a:buFont typeface="Calibri" pitchFamily="34" charset="0"/>
              <a:buAutoNum type="arabicPeriod"/>
            </a:pPr>
            <a:r>
              <a:rPr lang="en-US" altLang="en-US" dirty="0" smtClean="0">
                <a:ea typeface="ＭＳ Ｐゴシック" pitchFamily="34" charset="-128"/>
              </a:rPr>
              <a:t>Client applications</a:t>
            </a:r>
            <a:r>
              <a:rPr lang="ja-JP" altLang="en-US" dirty="0" smtClean="0">
                <a:ea typeface="ＭＳ Ｐゴシック" pitchFamily="34" charset="-128"/>
              </a:rPr>
              <a:t>”</a:t>
            </a:r>
            <a:r>
              <a:rPr lang="en-US" altLang="ja-JP" dirty="0" smtClean="0">
                <a:ea typeface="ＭＳ Ｐゴシック" pitchFamily="34" charset="-128"/>
              </a:rPr>
              <a:t> </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2200" kern="1200" dirty="0" smtClean="0">
                <a:solidFill>
                  <a:schemeClr val="tx1"/>
                </a:solidFill>
                <a:latin typeface="Arial" pitchFamily="34" charset="0"/>
                <a:ea typeface="+mn-ea"/>
                <a:cs typeface="Arial" pitchFamily="34" charset="0"/>
              </a:rPr>
              <a:t>Databases often require special utilities.</a:t>
            </a:r>
          </a:p>
          <a:p>
            <a:pPr>
              <a:defRPr/>
            </a:pPr>
            <a:r>
              <a:rPr lang="en-US" sz="2200" kern="1200" dirty="0" smtClean="0">
                <a:solidFill>
                  <a:schemeClr val="tx1"/>
                </a:solidFill>
                <a:latin typeface="Arial" pitchFamily="34" charset="0"/>
                <a:ea typeface="+mn-ea"/>
                <a:cs typeface="Arial" pitchFamily="34" charset="0"/>
              </a:rPr>
              <a:t>SQL Server built-in utilities:</a:t>
            </a:r>
          </a:p>
          <a:p>
            <a:pPr lvl="1">
              <a:defRPr/>
            </a:pPr>
            <a:r>
              <a:rPr lang="en-US" sz="1900" dirty="0" smtClean="0">
                <a:ea typeface="+mn-ea"/>
              </a:rPr>
              <a:t>SQL Trace</a:t>
            </a:r>
          </a:p>
          <a:p>
            <a:pPr lvl="1">
              <a:defRPr/>
            </a:pPr>
            <a:r>
              <a:rPr lang="en-US" sz="1900" dirty="0" smtClean="0">
                <a:ea typeface="+mn-ea"/>
              </a:rPr>
              <a:t>SQL Server Profiler </a:t>
            </a:r>
          </a:p>
          <a:p>
            <a:pPr lvl="1">
              <a:defRPr/>
            </a:pPr>
            <a:r>
              <a:rPr lang="en-US" sz="1900" dirty="0" smtClean="0">
                <a:ea typeface="+mn-ea"/>
              </a:rPr>
              <a:t>SQL Server Management Studio Activity Monitor</a:t>
            </a:r>
          </a:p>
          <a:p>
            <a:pPr lvl="1">
              <a:defRPr/>
            </a:pPr>
            <a:r>
              <a:rPr lang="en-US" sz="1900" dirty="0" smtClean="0">
                <a:ea typeface="+mn-ea"/>
              </a:rPr>
              <a:t>SQL Server Management Studio Graphical </a:t>
            </a:r>
            <a:r>
              <a:rPr lang="en-US" sz="1900" dirty="0" err="1" smtClean="0">
                <a:ea typeface="+mn-ea"/>
              </a:rPr>
              <a:t>Showplan</a:t>
            </a:r>
            <a:endParaRPr lang="en-US" sz="1900" dirty="0" smtClean="0">
              <a:ea typeface="+mn-ea"/>
            </a:endParaRPr>
          </a:p>
          <a:p>
            <a:pPr lvl="1">
              <a:defRPr/>
            </a:pPr>
            <a:r>
              <a:rPr lang="en-US" sz="1900" dirty="0" smtClean="0">
                <a:ea typeface="+mn-ea"/>
              </a:rPr>
              <a:t>Stored procedures</a:t>
            </a:r>
          </a:p>
          <a:p>
            <a:pPr lvl="1">
              <a:defRPr/>
            </a:pPr>
            <a:r>
              <a:rPr lang="en-US" sz="1900" dirty="0" smtClean="0">
                <a:ea typeface="+mn-ea"/>
              </a:rPr>
              <a:t>Database Console Commands (DBCC)</a:t>
            </a:r>
          </a:p>
          <a:p>
            <a:pPr lvl="1">
              <a:defRPr/>
            </a:pPr>
            <a:r>
              <a:rPr lang="en-US" sz="1900" dirty="0" smtClean="0">
                <a:ea typeface="+mn-ea"/>
              </a:rPr>
              <a:t>Built-in functions</a:t>
            </a:r>
          </a:p>
          <a:p>
            <a:pPr lvl="1">
              <a:defRPr/>
            </a:pPr>
            <a:r>
              <a:rPr lang="en-US" sz="1900" dirty="0" smtClean="0">
                <a:ea typeface="+mn-ea"/>
              </a:rPr>
              <a:t>Trace flags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3362384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89417851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82797041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26714007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23082220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0118820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65583252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4300123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3189093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1518497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47513174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cs typeface="Arial" panose="020B0604020202020204" pitchFamily="34" charset="0"/>
              </a:rPr>
              <a:t>Creating a Custom Layout</a:t>
            </a:r>
          </a:p>
          <a:p>
            <a:r>
              <a:rPr lang="en-US" dirty="0" smtClean="0">
                <a:solidFill>
                  <a:prstClr val="black"/>
                </a:solidFill>
              </a:rPr>
              <a:t>Follow the instructions on this slide layout if none of the existing layouts (in the current template) work well for the current slide you would like to create or edit.</a:t>
            </a:r>
            <a:endParaRPr lang="en-US" dirty="0">
              <a:solidFill>
                <a:prstClr val="black"/>
              </a:solidFill>
            </a:endParaRP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smtClean="0">
                <a:solidFill>
                  <a:prstClr val="black"/>
                </a:solidFill>
              </a:rPr>
              <a:t>To create a custom new layout, </a:t>
            </a:r>
            <a:r>
              <a:rPr lang="en-US" b="1" dirty="0" smtClean="0">
                <a:solidFill>
                  <a:prstClr val="black"/>
                </a:solidFill>
              </a:rPr>
              <a:t>in the Slide Master view </a:t>
            </a:r>
            <a:r>
              <a:rPr lang="en-US" dirty="0" smtClean="0">
                <a:solidFill>
                  <a:prstClr val="black"/>
                </a:solidFill>
              </a:rPr>
              <a:t>do the following:</a:t>
            </a:r>
          </a:p>
          <a:p>
            <a:pPr marL="214313" indent="-214313">
              <a:buFont typeface="Arial" panose="020B0604020202020204" pitchFamily="34" charset="0"/>
              <a:buChar char="•"/>
            </a:pPr>
            <a:r>
              <a:rPr lang="en-US" b="1" dirty="0" smtClean="0">
                <a:solidFill>
                  <a:prstClr val="black"/>
                </a:solidFill>
              </a:rPr>
              <a:t>DUPLICATE</a:t>
            </a:r>
            <a:r>
              <a:rPr lang="en-US" dirty="0" smtClean="0">
                <a:solidFill>
                  <a:prstClr val="black"/>
                </a:solidFill>
              </a:rPr>
              <a:t> an existing layout to create a new layout.</a:t>
            </a:r>
          </a:p>
          <a:p>
            <a:pPr marL="214313" indent="-214313">
              <a:buFont typeface="Arial" panose="020B0604020202020204" pitchFamily="34" charset="0"/>
              <a:buChar char="•"/>
            </a:pPr>
            <a:r>
              <a:rPr lang="en-US" b="1" dirty="0" smtClean="0">
                <a:solidFill>
                  <a:prstClr val="black"/>
                </a:solidFill>
              </a:rPr>
              <a:t>RENAME</a:t>
            </a:r>
            <a:r>
              <a:rPr lang="en-US" dirty="0" smtClean="0">
                <a:solidFill>
                  <a:prstClr val="black"/>
                </a:solidFill>
              </a:rPr>
              <a:t> the new layout.</a:t>
            </a:r>
          </a:p>
          <a:p>
            <a:pPr marL="214313" indent="-214313">
              <a:buFont typeface="Arial" panose="020B0604020202020204" pitchFamily="34" charset="0"/>
              <a:buChar char="•"/>
            </a:pPr>
            <a:r>
              <a:rPr lang="en-US" b="1" dirty="0" smtClean="0">
                <a:solidFill>
                  <a:prstClr val="black"/>
                </a:solidFill>
              </a:rPr>
              <a:t>Insert or Remove as appropriate PLACEHOLDERS </a:t>
            </a:r>
            <a:r>
              <a:rPr lang="en-US" dirty="0" smtClean="0">
                <a:solidFill>
                  <a:prstClr val="black"/>
                </a:solidFill>
              </a:rPr>
              <a:t>on your new layout, resizing &amp; formatting as appropriate. </a:t>
            </a:r>
            <a:r>
              <a:rPr lang="en-US" sz="1600" dirty="0" smtClean="0">
                <a:solidFill>
                  <a:prstClr val="black"/>
                </a:solidFill>
              </a:rPr>
              <a:t>(Do not edit your content in the slide master. All content should be edited in the normal presentation design view.) </a:t>
            </a:r>
            <a:r>
              <a:rPr lang="en-US" b="1" dirty="0" smtClean="0">
                <a:solidFill>
                  <a:prstClr val="black"/>
                </a:solidFill>
              </a:rPr>
              <a:t>NEVER REMOVE THE LAYOUT’S TITLE CONTAINER</a:t>
            </a:r>
            <a:r>
              <a:rPr lang="en-US" dirty="0" smtClean="0">
                <a:solidFill>
                  <a:prstClr val="black"/>
                </a:solidFill>
              </a:rPr>
              <a:t>. </a:t>
            </a:r>
            <a:r>
              <a:rPr lang="en-US" sz="1600" dirty="0" smtClean="0">
                <a:solidFill>
                  <a:prstClr val="black"/>
                </a:solidFill>
              </a:rPr>
              <a:t>(It can be resized or formatted, but never removed.)</a:t>
            </a:r>
            <a:endParaRPr lang="en-US" dirty="0" smtClean="0">
              <a:solidFill>
                <a:prstClr val="black"/>
              </a:solidFill>
            </a:endParaRPr>
          </a:p>
          <a:p>
            <a:pPr marL="214313" indent="-214313">
              <a:buFont typeface="Arial" panose="020B0604020202020204" pitchFamily="34" charset="0"/>
              <a:buChar char="•"/>
            </a:pPr>
            <a:r>
              <a:rPr lang="en-US" dirty="0" smtClean="0">
                <a:solidFill>
                  <a:prstClr val="black"/>
                </a:solidFill>
              </a:rPr>
              <a:t>Check the </a:t>
            </a:r>
            <a:r>
              <a:rPr lang="en-US" b="1" dirty="0" smtClean="0">
                <a:solidFill>
                  <a:prstClr val="black"/>
                </a:solidFill>
              </a:rPr>
              <a:t>READING ORDER </a:t>
            </a:r>
            <a:r>
              <a:rPr lang="en-US" dirty="0" smtClean="0">
                <a:solidFill>
                  <a:prstClr val="black"/>
                </a:solidFill>
              </a:rPr>
              <a:t>of your new layout. (</a:t>
            </a:r>
            <a:r>
              <a:rPr lang="en-US" sz="1350" u="sng" dirty="0" smtClean="0">
                <a:solidFill>
                  <a:prstClr val="black"/>
                </a:solidFill>
                <a:latin typeface="Arial"/>
                <a:hlinkClick r:id="rId2"/>
              </a:rPr>
              <a:t>http://accessibility.psu.edu/microsoftoffice/powerpoint/</a:t>
            </a:r>
            <a:r>
              <a:rPr lang="en-US" sz="1350" dirty="0" smtClean="0">
                <a:solidFill>
                  <a:prstClr val="black"/>
                </a:solidFill>
                <a:latin typeface="Arial"/>
              </a:rPr>
              <a:t>) </a:t>
            </a:r>
            <a:r>
              <a:rPr lang="en-US" dirty="0" smtClean="0">
                <a:solidFill>
                  <a:prstClr val="black"/>
                </a:solidFill>
              </a:rPr>
              <a:t>Reorder as appropriate so the slide layout’s </a:t>
            </a:r>
            <a:r>
              <a:rPr lang="en-US" b="1" dirty="0" smtClean="0">
                <a:solidFill>
                  <a:prstClr val="black"/>
                </a:solidFill>
              </a:rPr>
              <a:t>TITLE is read first</a:t>
            </a:r>
            <a:r>
              <a:rPr lang="en-US" dirty="0" smtClean="0">
                <a:solidFill>
                  <a:prstClr val="black"/>
                </a:solidFill>
              </a:rPr>
              <a:t>.</a:t>
            </a:r>
          </a:p>
          <a:p>
            <a:pPr marL="214313" indent="-214313">
              <a:buFont typeface="Arial" panose="020B0604020202020204" pitchFamily="34" charset="0"/>
              <a:buChar char="•"/>
            </a:pPr>
            <a:r>
              <a:rPr lang="en-US" b="1" dirty="0" smtClean="0">
                <a:solidFill>
                  <a:prstClr val="black"/>
                </a:solidFill>
              </a:rPr>
              <a:t>SAVE</a:t>
            </a:r>
            <a:r>
              <a:rPr lang="en-US" dirty="0" smtClean="0">
                <a:solidFill>
                  <a:prstClr val="black"/>
                </a:solidFill>
              </a:rPr>
              <a:t> your presentation.</a:t>
            </a:r>
          </a:p>
          <a:p>
            <a:pPr marL="214313" indent="-214313">
              <a:buFont typeface="Arial" panose="020B0604020202020204" pitchFamily="34" charset="0"/>
              <a:buChar char="•"/>
            </a:pPr>
            <a:r>
              <a:rPr lang="en-US" b="1" dirty="0" smtClean="0">
                <a:solidFill>
                  <a:prstClr val="black"/>
                </a:solidFill>
              </a:rPr>
              <a:t>Close the Master View </a:t>
            </a:r>
            <a:r>
              <a:rPr lang="en-US" dirty="0" smtClean="0">
                <a:solidFill>
                  <a:prstClr val="black"/>
                </a:solidFill>
              </a:rPr>
              <a:t>and return to your normal editing (design) view.</a:t>
            </a:r>
          </a:p>
          <a:p>
            <a:pPr marL="214313" indent="-214313">
              <a:buFont typeface="Arial" panose="020B0604020202020204" pitchFamily="34" charset="0"/>
              <a:buChar char="•"/>
            </a:pPr>
            <a:r>
              <a:rPr lang="en-US" b="1" dirty="0" smtClean="0">
                <a:solidFill>
                  <a:prstClr val="black"/>
                </a:solidFill>
              </a:rPr>
              <a:t>Insert a new slide using </a:t>
            </a:r>
            <a:r>
              <a:rPr lang="en-US" b="1" smtClean="0">
                <a:solidFill>
                  <a:prstClr val="black"/>
                </a:solidFill>
              </a:rPr>
              <a:t>your custom-named </a:t>
            </a:r>
            <a:r>
              <a:rPr lang="en-US" b="1" dirty="0" smtClean="0">
                <a:solidFill>
                  <a:prstClr val="black"/>
                </a:solidFill>
              </a:rPr>
              <a:t>new layout </a:t>
            </a:r>
            <a:r>
              <a:rPr lang="en-US" dirty="0" smtClean="0">
                <a:solidFill>
                  <a:prstClr val="black"/>
                </a:solidFill>
              </a:rPr>
              <a:t>or apply the new layout to an existing slide.</a:t>
            </a:r>
            <a:endParaRPr lang="en-US" dirty="0">
              <a:solidFill>
                <a:prstClr val="black"/>
              </a:solidFill>
            </a:endParaRPr>
          </a:p>
        </p:txBody>
      </p:sp>
    </p:spTree>
    <p:extLst>
      <p:ext uri="{BB962C8B-B14F-4D97-AF65-F5344CB8AC3E}">
        <p14:creationId xmlns:p14="http://schemas.microsoft.com/office/powerpoint/2010/main" val="2014935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635083150"/>
      </p:ext>
    </p:extLst>
  </p:cSld>
  <p:clrMap bg1="lt1" tx1="dk1" bg2="lt2" tx2="dk2" accent1="accent1" accent2="accent2" accent3="accent3" accent4="accent4" accent5="accent5" accent6="accent6" hlink="hlink" folHlink="folHlink"/>
  <p:sldLayoutIdLst>
    <p:sldLayoutId id="2147484274" r:id="rId1"/>
    <p:sldLayoutId id="2147484275" r:id="rId2"/>
    <p:sldLayoutId id="2147484276" r:id="rId3"/>
    <p:sldLayoutId id="2147484277" r:id="rId4"/>
    <p:sldLayoutId id="2147484278" r:id="rId5"/>
    <p:sldLayoutId id="2147484279" r:id="rId6"/>
    <p:sldLayoutId id="2147484280" r:id="rId7"/>
    <p:sldLayoutId id="2147484281" r:id="rId8"/>
    <p:sldLayoutId id="2147484282" r:id="rId9"/>
    <p:sldLayoutId id="2147484283" r:id="rId10"/>
    <p:sldLayoutId id="2147484284" r:id="rId11"/>
    <p:sldLayoutId id="2147484285"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www.springerlink.com/content/n520ghg078416463/" TargetMode="External"/><Relationship Id="rId7" Type="http://schemas.openxmlformats.org/officeDocument/2006/relationships/hyperlink" Target="http://www.oracle.com/technetwork/database/manageability/ss-1.pdf" TargetMode="External"/><Relationship Id="rId2" Type="http://schemas.openxmlformats.org/officeDocument/2006/relationships/notesSlide" Target="../notesSlides/notesSlide19.xml"/><Relationship Id="rId1" Type="http://schemas.openxmlformats.org/officeDocument/2006/relationships/slideLayout" Target="../slideLayouts/slideLayout21.xml"/><Relationship Id="rId6" Type="http://schemas.openxmlformats.org/officeDocument/2006/relationships/hyperlink" Target="http://www.kevinmd.com/blog/2010/09/10-tips-troubleshooting-complex-ehr-infrastructure-problems.html" TargetMode="External"/><Relationship Id="rId5" Type="http://schemas.openxmlformats.org/officeDocument/2006/relationships/hyperlink" Target="https://healthit.ahrq.gov/sites/default/files/docs/publication/guide-to-reducing-unintended-consequences-of-electronic-health-records.pdf" TargetMode="External"/><Relationship Id="rId4" Type="http://schemas.openxmlformats.org/officeDocument/2006/relationships/hyperlink" Target="http://msdn.microsoft.com/en-us/library/ff545699.asp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Installation and Maintenance of Health IT Systems </a:t>
            </a:r>
            <a:endParaRPr lang="en-US" dirty="0"/>
          </a:p>
        </p:txBody>
      </p:sp>
      <p:sp>
        <p:nvSpPr>
          <p:cNvPr id="3" name="Text Placeholder 2"/>
          <p:cNvSpPr>
            <a:spLocks noGrp="1"/>
          </p:cNvSpPr>
          <p:nvPr>
            <p:ph type="body" sz="half" idx="2"/>
          </p:nvPr>
        </p:nvSpPr>
        <p:spPr>
          <a:xfrm>
            <a:off x="1282700" y="3378200"/>
            <a:ext cx="6400800" cy="762000"/>
          </a:xfrm>
        </p:spPr>
        <p:txBody>
          <a:bodyPr/>
          <a:lstStyle/>
          <a:p>
            <a:r>
              <a:rPr lang="en-US" altLang="en-US" sz="2800" dirty="0">
                <a:ea typeface="ＭＳ Ｐゴシック" pitchFamily="34" charset="-128"/>
              </a:rPr>
              <a:t>Troubleshooting; Maintenance and Upgrades; Interaction with Vendors, </a:t>
            </a:r>
            <a:r>
              <a:rPr lang="en-US" altLang="en-US" sz="2800" dirty="0" smtClean="0">
                <a:ea typeface="ＭＳ Ｐゴシック" pitchFamily="34" charset="-128"/>
              </a:rPr>
              <a:t>Developers </a:t>
            </a:r>
            <a:r>
              <a:rPr lang="en-US" altLang="en-US" sz="2800" dirty="0">
                <a:ea typeface="ＭＳ Ｐゴシック" pitchFamily="34" charset="-128"/>
              </a:rPr>
              <a:t>and Users</a:t>
            </a:r>
          </a:p>
        </p:txBody>
      </p:sp>
      <p:sp>
        <p:nvSpPr>
          <p:cNvPr id="4" name="Text Placeholder 3"/>
          <p:cNvSpPr>
            <a:spLocks noGrp="1"/>
          </p:cNvSpPr>
          <p:nvPr>
            <p:ph type="body" sz="quarter" idx="11"/>
          </p:nvPr>
        </p:nvSpPr>
        <p:spPr>
          <a:xfrm>
            <a:off x="1244600" y="4676648"/>
            <a:ext cx="6400800" cy="454152"/>
          </a:xfrm>
        </p:spPr>
        <p:txBody>
          <a:bodyPr/>
          <a:lstStyle/>
          <a:p>
            <a:r>
              <a:rPr lang="en-US" sz="2800" dirty="0" smtClean="0"/>
              <a:t>Lecture b</a:t>
            </a:r>
            <a:endParaRPr lang="en-US" sz="2800" dirty="0"/>
          </a:p>
        </p:txBody>
      </p:sp>
      <p:sp>
        <p:nvSpPr>
          <p:cNvPr id="5" name="Text Placeholder 4" title="Link to Creative Commons webiste to View License"/>
          <p:cNvSpPr>
            <a:spLocks noGrp="1"/>
          </p:cNvSpPr>
          <p:nvPr>
            <p:ph type="body" sz="quarter" idx="12"/>
          </p:nvPr>
        </p:nvSpPr>
        <p:spPr>
          <a:xfrm>
            <a:off x="685800" y="5232400"/>
            <a:ext cx="7772400" cy="1340928"/>
          </a:xfrm>
        </p:spPr>
        <p:txBody>
          <a:bodyPr/>
          <a:lstStyle/>
          <a:p>
            <a:r>
              <a:rPr lang="en-US" dirty="0"/>
              <a:t>This material (Comp 8 Unit </a:t>
            </a:r>
            <a:r>
              <a:rPr lang="en-US" dirty="0" smtClean="0"/>
              <a:t>8) </a:t>
            </a:r>
            <a:r>
              <a:rPr lang="en-US" dirty="0"/>
              <a:t>was developed by Johns Hopkins University, funded by the Department of Health and Human Services, Office of the National Coordinator for Health Information Technology under Award </a:t>
            </a:r>
            <a:r>
              <a:rPr lang="en-US"/>
              <a:t>Number </a:t>
            </a:r>
            <a:r>
              <a:rPr lang="en-US" smtClean="0"/>
              <a:t>IU24OC000024. </a:t>
            </a:r>
            <a:r>
              <a:rPr lang="en-US" dirty="0"/>
              <a:t>This material was updated in 2016 by The University of Texas Health Science Center at Houston under Award Number 90WT0006.</a:t>
            </a:r>
          </a:p>
          <a:p>
            <a:r>
              <a:rPr lang="en-US" dirty="0"/>
              <a:t>This work is licensed under the Creative Commons Attribution-NonCommercial-ShareAlike 4.0 International License. To view a copy of this license, visit </a:t>
            </a:r>
            <a:r>
              <a:rPr lang="en-US" dirty="0">
                <a:hlinkClick r:id="rId3" tooltip="Link to Creative Commons Website to View License"/>
              </a:rPr>
              <a:t>http://</a:t>
            </a:r>
            <a:r>
              <a:rPr lang="en-US" dirty="0" smtClean="0">
                <a:hlinkClick r:id="rId3" tooltip="Link to Creative Commons Website to View License"/>
              </a:rPr>
              <a:t>creativecommon</a:t>
            </a:r>
            <a:r>
              <a:rPr lang="en-US" dirty="0" smtClean="0">
                <a:hlinkClick r:id="rId4"/>
              </a:rPr>
              <a:t>s.org/licenses/by-nc-sa/4.0</a:t>
            </a:r>
            <a:r>
              <a:rPr lang="en-US" dirty="0">
                <a:hlinkClick r:id="rId4"/>
              </a:rPr>
              <a:t>/.</a:t>
            </a:r>
            <a:endParaRPr lang="en-US" i="0" dirty="0">
              <a:hlinkClick r:id="rId4"/>
            </a:endParaRPr>
          </a:p>
          <a:p>
            <a:endParaRPr lang="en-US" dirty="0"/>
          </a:p>
        </p:txBody>
      </p:sp>
    </p:spTree>
    <p:extLst>
      <p:ext uri="{BB962C8B-B14F-4D97-AF65-F5344CB8AC3E}">
        <p14:creationId xmlns:p14="http://schemas.microsoft.com/office/powerpoint/2010/main" val="3816676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Baseline: Measurements &amp; Next Steps</a:t>
            </a:r>
          </a:p>
        </p:txBody>
      </p:sp>
      <p:sp>
        <p:nvSpPr>
          <p:cNvPr id="3" name="Content Placeholder 2"/>
          <p:cNvSpPr>
            <a:spLocks noGrp="1"/>
          </p:cNvSpPr>
          <p:nvPr>
            <p:ph sz="quarter" idx="14"/>
          </p:nvPr>
        </p:nvSpPr>
        <p:spPr>
          <a:xfrm>
            <a:off x="444137" y="1639388"/>
            <a:ext cx="8229600" cy="4572000"/>
          </a:xfrm>
        </p:spPr>
        <p:txBody>
          <a:bodyPr/>
          <a:lstStyle/>
          <a:p>
            <a:pPr>
              <a:defRPr/>
            </a:pPr>
            <a:r>
              <a:rPr lang="en-US" sz="2800" dirty="0"/>
              <a:t>Measurements</a:t>
            </a:r>
          </a:p>
          <a:p>
            <a:pPr lvl="1">
              <a:defRPr/>
            </a:pPr>
            <a:r>
              <a:rPr lang="en-US" sz="2400" dirty="0"/>
              <a:t>Peak vs. off-peak hours</a:t>
            </a:r>
          </a:p>
          <a:p>
            <a:pPr lvl="1">
              <a:defRPr/>
            </a:pPr>
            <a:r>
              <a:rPr lang="en-US" sz="2400" dirty="0"/>
              <a:t>Production-query, batch-command response times</a:t>
            </a:r>
          </a:p>
          <a:p>
            <a:pPr lvl="1">
              <a:defRPr/>
            </a:pPr>
            <a:r>
              <a:rPr lang="en-US" sz="2400" dirty="0"/>
              <a:t>Database backup and restore completion times</a:t>
            </a:r>
          </a:p>
          <a:p>
            <a:pPr>
              <a:defRPr/>
            </a:pPr>
            <a:r>
              <a:rPr lang="en-US" sz="2800" dirty="0"/>
              <a:t>Next steps</a:t>
            </a:r>
          </a:p>
          <a:p>
            <a:pPr lvl="1">
              <a:defRPr/>
            </a:pPr>
            <a:r>
              <a:rPr lang="en-US" sz="2400" dirty="0"/>
              <a:t>Compare baseline statistics to current server/system performance.</a:t>
            </a:r>
          </a:p>
          <a:p>
            <a:pPr lvl="1">
              <a:defRPr/>
            </a:pPr>
            <a:r>
              <a:rPr lang="en-US" sz="2400" dirty="0"/>
              <a:t>Investigate if numbers far above or below baseline.</a:t>
            </a:r>
          </a:p>
          <a:p>
            <a:pPr lvl="1">
              <a:buNone/>
              <a:defRPr/>
            </a:pPr>
            <a:endParaRPr lang="en-US" sz="1200" dirty="0"/>
          </a:p>
          <a:p>
            <a:pPr marL="285750" lvl="1">
              <a:buNone/>
              <a:defRPr/>
            </a:pPr>
            <a:endParaRPr lang="en-US" sz="1800" dirty="0"/>
          </a:p>
          <a:p>
            <a:pPr marL="285750" lvl="1">
              <a:buNone/>
              <a:defRPr/>
            </a:pPr>
            <a:r>
              <a:rPr lang="en-US" sz="1800" dirty="0"/>
              <a:t>(</a:t>
            </a:r>
            <a:r>
              <a:rPr lang="en-US" sz="1800" dirty="0" err="1"/>
              <a:t>Wunder</a:t>
            </a:r>
            <a:r>
              <a:rPr lang="en-US" sz="1800" dirty="0"/>
              <a:t>)</a:t>
            </a:r>
          </a:p>
          <a:p>
            <a:pPr marL="0" indent="0">
              <a:buNone/>
            </a:pP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extLst>
      <p:ext uri="{BB962C8B-B14F-4D97-AF65-F5344CB8AC3E}">
        <p14:creationId xmlns:p14="http://schemas.microsoft.com/office/powerpoint/2010/main" val="3896194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EHR Maintenance &amp; Upgrades</a:t>
            </a:r>
            <a:endParaRPr lang="en-US" dirty="0"/>
          </a:p>
        </p:txBody>
      </p:sp>
      <p:sp>
        <p:nvSpPr>
          <p:cNvPr id="3" name="Content Placeholder 2"/>
          <p:cNvSpPr>
            <a:spLocks noGrp="1"/>
          </p:cNvSpPr>
          <p:nvPr>
            <p:ph sz="quarter" idx="14"/>
          </p:nvPr>
        </p:nvSpPr>
        <p:spPr/>
        <p:txBody>
          <a:bodyPr/>
          <a:lstStyle/>
          <a:p>
            <a:r>
              <a:rPr lang="en-US" altLang="en-US" dirty="0">
                <a:ea typeface="ＭＳ Ｐゴシック" pitchFamily="34" charset="-128"/>
              </a:rPr>
              <a:t>Upgrades crucial for extending EHR functionality &amp; overall system lifespan. </a:t>
            </a:r>
          </a:p>
          <a:p>
            <a:r>
              <a:rPr lang="en-US" altLang="en-US" dirty="0">
                <a:ea typeface="ＭＳ Ｐゴシック" pitchFamily="34" charset="-128"/>
              </a:rPr>
              <a:t>Improperly planned/managed upgrade procedures can severely damage system, reducing performance.</a:t>
            </a:r>
          </a:p>
          <a:p>
            <a:r>
              <a:rPr lang="en-US" altLang="en-US" dirty="0">
                <a:ea typeface="ＭＳ Ｐゴシック" pitchFamily="34" charset="-128"/>
              </a:rPr>
              <a:t>Use highly structured approach in upgrading any major, critical production system.</a:t>
            </a:r>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extLst>
      <p:ext uri="{BB962C8B-B14F-4D97-AF65-F5344CB8AC3E}">
        <p14:creationId xmlns:p14="http://schemas.microsoft.com/office/powerpoint/2010/main" val="2149500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EHR Maintenance &amp; Upgrades: Structured Approach</a:t>
            </a:r>
            <a:endParaRPr lang="en-US" dirty="0"/>
          </a:p>
        </p:txBody>
      </p:sp>
      <p:sp>
        <p:nvSpPr>
          <p:cNvPr id="3" name="Content Placeholder 2"/>
          <p:cNvSpPr>
            <a:spLocks noGrp="1"/>
          </p:cNvSpPr>
          <p:nvPr>
            <p:ph sz="quarter" idx="14"/>
          </p:nvPr>
        </p:nvSpPr>
        <p:spPr/>
        <p:txBody>
          <a:bodyPr/>
          <a:lstStyle/>
          <a:p>
            <a:pPr>
              <a:defRPr/>
            </a:pPr>
            <a:r>
              <a:rPr lang="en-US" sz="2400" dirty="0"/>
              <a:t>Upgrade team </a:t>
            </a:r>
          </a:p>
          <a:p>
            <a:pPr lvl="1">
              <a:defRPr/>
            </a:pPr>
            <a:r>
              <a:rPr lang="en-US" sz="2000" dirty="0"/>
              <a:t>Works with vendor.</a:t>
            </a:r>
          </a:p>
          <a:p>
            <a:pPr lvl="1">
              <a:defRPr/>
            </a:pPr>
            <a:r>
              <a:rPr lang="en-US" sz="2000" dirty="0"/>
              <a:t>Reads upgrade documentation.</a:t>
            </a:r>
          </a:p>
          <a:p>
            <a:pPr lvl="1">
              <a:defRPr/>
            </a:pPr>
            <a:r>
              <a:rPr lang="en-US" sz="2000" dirty="0"/>
              <a:t>Analyzes functional enhancements.</a:t>
            </a:r>
          </a:p>
          <a:p>
            <a:pPr lvl="1">
              <a:defRPr/>
            </a:pPr>
            <a:r>
              <a:rPr lang="en-US" sz="2000" dirty="0"/>
              <a:t>Works with vendor on unknown variables.</a:t>
            </a:r>
          </a:p>
          <a:p>
            <a:pPr lvl="1">
              <a:defRPr/>
            </a:pPr>
            <a:r>
              <a:rPr lang="en-US" sz="2000" dirty="0"/>
              <a:t>Makes plan to configure &amp; test affected applications.</a:t>
            </a:r>
          </a:p>
          <a:p>
            <a:pPr>
              <a:defRPr/>
            </a:pPr>
            <a:r>
              <a:rPr lang="en-US" sz="2400" dirty="0"/>
              <a:t>Technical team develops alternative testing environment (test bed).</a:t>
            </a:r>
          </a:p>
          <a:p>
            <a:pPr>
              <a:defRPr/>
            </a:pPr>
            <a:r>
              <a:rPr lang="en-US" sz="2400" dirty="0"/>
              <a:t>Upgrade team compiles pre-installation &amp; installation checklists, determines downtime.</a:t>
            </a:r>
          </a:p>
          <a:p>
            <a:pPr>
              <a:defRPr/>
            </a:pPr>
            <a:r>
              <a:rPr lang="en-US" sz="2400" dirty="0"/>
              <a:t>After first testing, logs reviewed &amp; errors/discrepancies reported to vendor.</a:t>
            </a:r>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472289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ea typeface="ＭＳ Ｐゴシック" pitchFamily="34" charset="-128"/>
              </a:rPr>
              <a:t>A Structured </a:t>
            </a:r>
            <a:r>
              <a:rPr lang="en-US" altLang="en-US" dirty="0">
                <a:ea typeface="ＭＳ Ｐゴシック" pitchFamily="34" charset="-128"/>
              </a:rPr>
              <a:t>Approach (</a:t>
            </a:r>
            <a:r>
              <a:rPr lang="en-US" altLang="en-US" dirty="0" smtClean="0">
                <a:ea typeface="ＭＳ Ｐゴシック" pitchFamily="34" charset="-128"/>
              </a:rPr>
              <a:t>cont’</a:t>
            </a:r>
            <a:r>
              <a:rPr lang="en-US" altLang="ja-JP" dirty="0" smtClean="0">
                <a:ea typeface="ＭＳ Ｐゴシック" pitchFamily="34" charset="-128"/>
              </a:rPr>
              <a:t>d</a:t>
            </a:r>
            <a:r>
              <a:rPr lang="en-US" altLang="ja-JP" dirty="0">
                <a:ea typeface="ＭＳ Ｐゴシック" pitchFamily="34" charset="-128"/>
              </a:rPr>
              <a:t>)</a:t>
            </a:r>
            <a:endParaRPr lang="en-US" dirty="0"/>
          </a:p>
        </p:txBody>
      </p:sp>
      <p:sp>
        <p:nvSpPr>
          <p:cNvPr id="3" name="Content Placeholder 2"/>
          <p:cNvSpPr>
            <a:spLocks noGrp="1"/>
          </p:cNvSpPr>
          <p:nvPr>
            <p:ph sz="quarter" idx="14"/>
          </p:nvPr>
        </p:nvSpPr>
        <p:spPr/>
        <p:txBody>
          <a:bodyPr/>
          <a:lstStyle/>
          <a:p>
            <a:pPr>
              <a:lnSpc>
                <a:spcPct val="80000"/>
              </a:lnSpc>
            </a:pPr>
            <a:r>
              <a:rPr lang="en-US" altLang="en-US" sz="2800" dirty="0">
                <a:ea typeface="ＭＳ Ｐゴシック" pitchFamily="34" charset="-128"/>
              </a:rPr>
              <a:t>After vendor resolves issues, upgrade process retested, ensuring data integrity.</a:t>
            </a:r>
          </a:p>
          <a:p>
            <a:pPr>
              <a:lnSpc>
                <a:spcPct val="80000"/>
              </a:lnSpc>
            </a:pPr>
            <a:r>
              <a:rPr lang="en-US" altLang="en-US" sz="2800" dirty="0">
                <a:ea typeface="ＭＳ Ｐゴシック" pitchFamily="34" charset="-128"/>
              </a:rPr>
              <a:t>Consider software to simulate workflow &amp; users; track data for performance analysis.</a:t>
            </a:r>
          </a:p>
          <a:p>
            <a:pPr>
              <a:lnSpc>
                <a:spcPct val="80000"/>
              </a:lnSpc>
            </a:pPr>
            <a:r>
              <a:rPr lang="en-US" altLang="en-US" sz="2800" dirty="0">
                <a:ea typeface="ＭＳ Ｐゴシック" pitchFamily="34" charset="-128"/>
              </a:rPr>
              <a:t>Unified spreadsheet to track issues.</a:t>
            </a:r>
          </a:p>
          <a:p>
            <a:pPr>
              <a:lnSpc>
                <a:spcPct val="80000"/>
              </a:lnSpc>
            </a:pPr>
            <a:r>
              <a:rPr lang="en-US" altLang="en-US" sz="2800" dirty="0">
                <a:ea typeface="ＭＳ Ｐゴシック" pitchFamily="34" charset="-128"/>
              </a:rPr>
              <a:t>Once testing complete &amp; upgrade approved, final documentation prepared &amp; training scheduled. </a:t>
            </a:r>
          </a:p>
          <a:p>
            <a:pPr>
              <a:lnSpc>
                <a:spcPct val="80000"/>
              </a:lnSpc>
            </a:pPr>
            <a:r>
              <a:rPr lang="en-US" altLang="en-US" sz="2800" dirty="0">
                <a:ea typeface="ＭＳ Ｐゴシック" pitchFamily="34" charset="-128"/>
              </a:rPr>
              <a:t>Installation team finalized &amp; assigned roles.</a:t>
            </a:r>
          </a:p>
          <a:p>
            <a:pPr>
              <a:lnSpc>
                <a:spcPct val="80000"/>
              </a:lnSpc>
            </a:pPr>
            <a:r>
              <a:rPr lang="en-US" altLang="en-US" sz="2800" dirty="0">
                <a:ea typeface="ＭＳ Ｐゴシック" pitchFamily="34" charset="-128"/>
              </a:rPr>
              <a:t>Upgrade scheduled during off-peak times. </a:t>
            </a:r>
          </a:p>
          <a:p>
            <a:pPr>
              <a:lnSpc>
                <a:spcPct val="80000"/>
              </a:lnSpc>
            </a:pPr>
            <a:r>
              <a:rPr lang="en-US" altLang="en-US" sz="2800" dirty="0">
                <a:ea typeface="ＭＳ Ｐゴシック" pitchFamily="34" charset="-128"/>
              </a:rPr>
              <a:t>EHR </a:t>
            </a:r>
            <a:r>
              <a:rPr lang="ja-JP" altLang="en-US" sz="2800" dirty="0">
                <a:ea typeface="ＭＳ Ｐゴシック" pitchFamily="34" charset="-128"/>
              </a:rPr>
              <a:t>“</a:t>
            </a:r>
            <a:r>
              <a:rPr lang="en-US" altLang="ja-JP" sz="2800" dirty="0">
                <a:ea typeface="ＭＳ Ｐゴシック" pitchFamily="34" charset="-128"/>
              </a:rPr>
              <a:t>shadow copy</a:t>
            </a:r>
            <a:r>
              <a:rPr lang="ja-JP" altLang="en-US" sz="2800" dirty="0">
                <a:ea typeface="ＭＳ Ｐゴシック" pitchFamily="34" charset="-128"/>
              </a:rPr>
              <a:t>”</a:t>
            </a:r>
            <a:r>
              <a:rPr lang="en-US" altLang="ja-JP" sz="2800" dirty="0">
                <a:ea typeface="ＭＳ Ｐゴシック" pitchFamily="34" charset="-128"/>
              </a:rPr>
              <a:t> (read-only, without real-time interfaced results) accessible during upgrade.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3471224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ea typeface="ＭＳ Ｐゴシック" pitchFamily="34" charset="-128"/>
              </a:rPr>
              <a:t>A Structured </a:t>
            </a:r>
            <a:r>
              <a:rPr lang="en-US" altLang="en-US" dirty="0">
                <a:ea typeface="ＭＳ Ｐゴシック" pitchFamily="34" charset="-128"/>
              </a:rPr>
              <a:t>Approach (</a:t>
            </a:r>
            <a:r>
              <a:rPr lang="en-US" altLang="en-US" dirty="0" smtClean="0">
                <a:ea typeface="ＭＳ Ｐゴシック" pitchFamily="34" charset="-128"/>
              </a:rPr>
              <a:t>cont’</a:t>
            </a:r>
            <a:r>
              <a:rPr lang="en-US" altLang="ja-JP" dirty="0" smtClean="0">
                <a:ea typeface="ＭＳ Ｐゴシック" pitchFamily="34" charset="-128"/>
              </a:rPr>
              <a:t>d - 2)</a:t>
            </a:r>
            <a:endParaRPr lang="en-US" dirty="0"/>
          </a:p>
        </p:txBody>
      </p:sp>
      <p:sp>
        <p:nvSpPr>
          <p:cNvPr id="3" name="Content Placeholder 2"/>
          <p:cNvSpPr>
            <a:spLocks noGrp="1"/>
          </p:cNvSpPr>
          <p:nvPr>
            <p:ph sz="quarter" idx="14"/>
          </p:nvPr>
        </p:nvSpPr>
        <p:spPr/>
        <p:txBody>
          <a:bodyPr/>
          <a:lstStyle/>
          <a:p>
            <a:pPr>
              <a:buFont typeface="Arial" charset="0"/>
              <a:buChar char="•"/>
              <a:defRPr/>
            </a:pPr>
            <a:r>
              <a:rPr lang="en-US" dirty="0"/>
              <a:t>Upgraded system tested immediately after completion.</a:t>
            </a:r>
          </a:p>
          <a:p>
            <a:pPr>
              <a:buFont typeface="Arial" charset="0"/>
              <a:buChar char="•"/>
              <a:defRPr/>
            </a:pPr>
            <a:r>
              <a:rPr lang="en-US" dirty="0"/>
              <a:t>Once testing complete, help desk notified &amp; systems brought back online.</a:t>
            </a:r>
          </a:p>
          <a:p>
            <a:pPr>
              <a:buFont typeface="Arial" charset="0"/>
              <a:buChar char="•"/>
              <a:defRPr/>
            </a:pPr>
            <a:r>
              <a:rPr lang="en-US" dirty="0"/>
              <a:t>Dedicated team available for several business days to resolve issues.</a:t>
            </a:r>
          </a:p>
          <a:p>
            <a:pPr>
              <a:buFont typeface="Arial" charset="0"/>
              <a:buChar char="•"/>
              <a:defRPr/>
            </a:pPr>
            <a:r>
              <a:rPr lang="en-US" dirty="0"/>
              <a:t>(Follow similar processes for upgrades to server OS, workstation OS, databases.)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extLst>
      <p:ext uri="{BB962C8B-B14F-4D97-AF65-F5344CB8AC3E}">
        <p14:creationId xmlns:p14="http://schemas.microsoft.com/office/powerpoint/2010/main" val="4196332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Interacting with Users</a:t>
            </a:r>
            <a:endParaRPr lang="en-US" dirty="0"/>
          </a:p>
        </p:txBody>
      </p:sp>
      <p:sp>
        <p:nvSpPr>
          <p:cNvPr id="3" name="Content Placeholder 2"/>
          <p:cNvSpPr>
            <a:spLocks noGrp="1"/>
          </p:cNvSpPr>
          <p:nvPr>
            <p:ph sz="quarter" idx="14"/>
          </p:nvPr>
        </p:nvSpPr>
        <p:spPr/>
        <p:txBody>
          <a:bodyPr/>
          <a:lstStyle/>
          <a:p>
            <a:pPr>
              <a:lnSpc>
                <a:spcPct val="90000"/>
              </a:lnSpc>
            </a:pPr>
            <a:r>
              <a:rPr lang="en-US" altLang="en-US" dirty="0">
                <a:ea typeface="ＭＳ Ｐゴシック" pitchFamily="34" charset="-128"/>
              </a:rPr>
              <a:t>Stay up to date</a:t>
            </a:r>
          </a:p>
          <a:p>
            <a:pPr>
              <a:lnSpc>
                <a:spcPct val="90000"/>
              </a:lnSpc>
            </a:pPr>
            <a:r>
              <a:rPr lang="en-US" altLang="en-US" dirty="0">
                <a:ea typeface="ＭＳ Ｐゴシック" pitchFamily="34" charset="-128"/>
              </a:rPr>
              <a:t>Set realistic expectations</a:t>
            </a:r>
          </a:p>
          <a:p>
            <a:pPr>
              <a:lnSpc>
                <a:spcPct val="90000"/>
              </a:lnSpc>
            </a:pPr>
            <a:r>
              <a:rPr lang="en-US" altLang="en-US" dirty="0">
                <a:ea typeface="ＭＳ Ｐゴシック" pitchFamily="34" charset="-128"/>
              </a:rPr>
              <a:t>Value your user</a:t>
            </a:r>
            <a:r>
              <a:rPr lang="ja-JP" altLang="en-US" dirty="0">
                <a:ea typeface="ＭＳ Ｐゴシック" pitchFamily="34" charset="-128"/>
              </a:rPr>
              <a:t>’</a:t>
            </a:r>
            <a:r>
              <a:rPr lang="en-US" altLang="ja-JP" dirty="0">
                <a:ea typeface="ＭＳ Ｐゴシック" pitchFamily="34" charset="-128"/>
              </a:rPr>
              <a:t>s time</a:t>
            </a:r>
          </a:p>
          <a:p>
            <a:pPr>
              <a:lnSpc>
                <a:spcPct val="90000"/>
              </a:lnSpc>
            </a:pPr>
            <a:r>
              <a:rPr lang="en-US" altLang="en-US" dirty="0">
                <a:ea typeface="ＭＳ Ｐゴシック" pitchFamily="34" charset="-128"/>
              </a:rPr>
              <a:t>Be friendly, but stay on task.</a:t>
            </a:r>
          </a:p>
          <a:p>
            <a:pPr>
              <a:lnSpc>
                <a:spcPct val="90000"/>
              </a:lnSpc>
            </a:pPr>
            <a:r>
              <a:rPr lang="en-US" altLang="en-US" dirty="0">
                <a:ea typeface="ＭＳ Ｐゴシック" pitchFamily="34" charset="-128"/>
              </a:rPr>
              <a:t>Listen Closely, and acknowledge the user</a:t>
            </a:r>
            <a:r>
              <a:rPr lang="ja-JP" altLang="en-US" dirty="0">
                <a:ea typeface="ＭＳ Ｐゴシック" pitchFamily="34" charset="-128"/>
              </a:rPr>
              <a:t>’</a:t>
            </a:r>
            <a:r>
              <a:rPr lang="en-US" altLang="ja-JP" dirty="0">
                <a:ea typeface="ＭＳ Ｐゴシック" pitchFamily="34" charset="-128"/>
              </a:rPr>
              <a:t>s issue</a:t>
            </a:r>
          </a:p>
          <a:p>
            <a:pPr>
              <a:lnSpc>
                <a:spcPct val="90000"/>
              </a:lnSpc>
            </a:pPr>
            <a:r>
              <a:rPr lang="en-US" altLang="en-US" dirty="0">
                <a:ea typeface="ＭＳ Ｐゴシック" pitchFamily="34" charset="-128"/>
              </a:rPr>
              <a:t>Use the opportunity to educate</a:t>
            </a:r>
          </a:p>
          <a:p>
            <a:pPr>
              <a:lnSpc>
                <a:spcPct val="90000"/>
              </a:lnSpc>
            </a:pPr>
            <a:r>
              <a:rPr lang="en-US" altLang="en-US" dirty="0">
                <a:ea typeface="ＭＳ Ｐゴシック" pitchFamily="34" charset="-128"/>
              </a:rPr>
              <a:t>Be patient</a:t>
            </a:r>
          </a:p>
          <a:p>
            <a:pPr>
              <a:lnSpc>
                <a:spcPct val="90000"/>
              </a:lnSpc>
              <a:buNone/>
            </a:pPr>
            <a:endParaRPr lang="en-US" altLang="en-US" sz="1200" dirty="0">
              <a:ea typeface="ＭＳ Ｐゴシック" pitchFamily="34" charset="-128"/>
            </a:endParaRPr>
          </a:p>
          <a:p>
            <a:pPr>
              <a:lnSpc>
                <a:spcPct val="90000"/>
              </a:lnSpc>
              <a:buNone/>
            </a:pPr>
            <a:endParaRPr lang="en-US" altLang="en-US" sz="1800" dirty="0">
              <a:ea typeface="ＭＳ Ｐゴシック" pitchFamily="34" charset="-128"/>
            </a:endParaRPr>
          </a:p>
          <a:p>
            <a:pPr>
              <a:lnSpc>
                <a:spcPct val="90000"/>
              </a:lnSpc>
              <a:buNone/>
            </a:pPr>
            <a:r>
              <a:rPr lang="en-US" altLang="en-US" sz="1200" dirty="0">
                <a:ea typeface="ＭＳ Ｐゴシック" pitchFamily="34" charset="-128"/>
              </a:rPr>
              <a:t>(Boyer, 2005)</a:t>
            </a:r>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extLst>
      <p:ext uri="{BB962C8B-B14F-4D97-AF65-F5344CB8AC3E}">
        <p14:creationId xmlns:p14="http://schemas.microsoft.com/office/powerpoint/2010/main" val="1550826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Client-Vendor Relationship</a:t>
            </a:r>
            <a:endParaRPr lang="en-US" dirty="0"/>
          </a:p>
        </p:txBody>
      </p:sp>
      <p:sp>
        <p:nvSpPr>
          <p:cNvPr id="3" name="Content Placeholder 2"/>
          <p:cNvSpPr>
            <a:spLocks noGrp="1"/>
          </p:cNvSpPr>
          <p:nvPr>
            <p:ph sz="quarter" idx="14"/>
          </p:nvPr>
        </p:nvSpPr>
        <p:spPr/>
        <p:txBody>
          <a:bodyPr/>
          <a:lstStyle/>
          <a:p>
            <a:pPr>
              <a:lnSpc>
                <a:spcPct val="80000"/>
              </a:lnSpc>
            </a:pPr>
            <a:r>
              <a:rPr lang="en-US" altLang="en-US" sz="2400" dirty="0">
                <a:ea typeface="ＭＳ Ｐゴシック" pitchFamily="34" charset="-128"/>
              </a:rPr>
              <a:t>Essential not only for successful implementation, but also for continued success of product.</a:t>
            </a:r>
          </a:p>
          <a:p>
            <a:pPr lvl="1">
              <a:lnSpc>
                <a:spcPct val="80000"/>
              </a:lnSpc>
            </a:pPr>
            <a:r>
              <a:rPr lang="en-US" altLang="en-US" sz="2400" dirty="0">
                <a:ea typeface="ＭＳ Ｐゴシック" pitchFamily="34" charset="-128"/>
              </a:rPr>
              <a:t>Issues will arise beyond scope of your IT workforce. </a:t>
            </a:r>
          </a:p>
          <a:p>
            <a:pPr lvl="1">
              <a:lnSpc>
                <a:spcPct val="80000"/>
              </a:lnSpc>
            </a:pPr>
            <a:r>
              <a:rPr lang="en-US" altLang="en-US" sz="2400" dirty="0">
                <a:ea typeface="ＭＳ Ｐゴシック" pitchFamily="34" charset="-128"/>
              </a:rPr>
              <a:t>Routine upgrades needed. </a:t>
            </a:r>
          </a:p>
          <a:p>
            <a:pPr lvl="1">
              <a:lnSpc>
                <a:spcPct val="80000"/>
              </a:lnSpc>
            </a:pPr>
            <a:r>
              <a:rPr lang="en-US" altLang="en-US" sz="2400" dirty="0">
                <a:ea typeface="ＭＳ Ｐゴシック" pitchFamily="34" charset="-128"/>
              </a:rPr>
              <a:t>Vendor plays pivotal role in these &amp; other events. </a:t>
            </a:r>
          </a:p>
          <a:p>
            <a:pPr>
              <a:lnSpc>
                <a:spcPct val="80000"/>
              </a:lnSpc>
            </a:pPr>
            <a:r>
              <a:rPr lang="en-US" altLang="en-US" sz="2400" dirty="0">
                <a:ea typeface="ＭＳ Ｐゴシック" pitchFamily="34" charset="-128"/>
              </a:rPr>
              <a:t>Successful partnerships built on mutual goals, trust.</a:t>
            </a:r>
          </a:p>
          <a:p>
            <a:pPr lvl="1">
              <a:lnSpc>
                <a:spcPct val="80000"/>
              </a:lnSpc>
            </a:pPr>
            <a:r>
              <a:rPr lang="ja-JP" altLang="en-US" sz="2400" dirty="0">
                <a:ea typeface="ＭＳ Ｐゴシック" pitchFamily="34" charset="-128"/>
              </a:rPr>
              <a:t>“</a:t>
            </a:r>
            <a:r>
              <a:rPr lang="en-US" altLang="ja-JP" sz="2400" dirty="0">
                <a:ea typeface="ＭＳ Ｐゴシック" pitchFamily="34" charset="-128"/>
              </a:rPr>
              <a:t>In this together</a:t>
            </a:r>
            <a:r>
              <a:rPr lang="ja-JP" altLang="en-US" sz="2400" dirty="0">
                <a:ea typeface="ＭＳ Ｐゴシック" pitchFamily="34" charset="-128"/>
              </a:rPr>
              <a:t>”</a:t>
            </a:r>
            <a:r>
              <a:rPr lang="en-US" altLang="ja-JP" sz="2400" dirty="0">
                <a:ea typeface="ＭＳ Ｐゴシック" pitchFamily="34" charset="-128"/>
              </a:rPr>
              <a:t>.</a:t>
            </a:r>
          </a:p>
          <a:p>
            <a:pPr lvl="1">
              <a:lnSpc>
                <a:spcPct val="80000"/>
              </a:lnSpc>
            </a:pPr>
            <a:r>
              <a:rPr lang="en-US" altLang="en-US" sz="2400" dirty="0">
                <a:ea typeface="ＭＳ Ｐゴシック" pitchFamily="34" charset="-128"/>
              </a:rPr>
              <a:t>Success of vendor depends on success of product.</a:t>
            </a:r>
          </a:p>
          <a:p>
            <a:pPr>
              <a:lnSpc>
                <a:spcPct val="80000"/>
              </a:lnSpc>
            </a:pPr>
            <a:r>
              <a:rPr lang="en-US" altLang="en-US" sz="2400" dirty="0">
                <a:ea typeface="ＭＳ Ｐゴシック" pitchFamily="34" charset="-128"/>
              </a:rPr>
              <a:t>Long-term commitment between organization &amp; vendor.</a:t>
            </a:r>
          </a:p>
          <a:p>
            <a:pPr lvl="1">
              <a:lnSpc>
                <a:spcPct val="80000"/>
              </a:lnSpc>
            </a:pPr>
            <a:r>
              <a:rPr lang="en-US" altLang="en-US" sz="2400" dirty="0">
                <a:ea typeface="ＭＳ Ｐゴシック" pitchFamily="34" charset="-128"/>
              </a:rPr>
              <a:t>Relationship becomes complex once organization dependent on fully embedded EHR.</a:t>
            </a:r>
          </a:p>
          <a:p>
            <a:pPr>
              <a:lnSpc>
                <a:spcPct val="80000"/>
              </a:lnSpc>
              <a:buNone/>
            </a:pPr>
            <a:endParaRPr lang="en-US" altLang="en-US" sz="1100" dirty="0">
              <a:solidFill>
                <a:srgbClr val="000000"/>
              </a:solidFill>
              <a:ea typeface="ＭＳ Ｐゴシック" pitchFamily="34" charset="-128"/>
            </a:endParaRPr>
          </a:p>
          <a:p>
            <a:pPr>
              <a:lnSpc>
                <a:spcPct val="80000"/>
              </a:lnSpc>
              <a:buNone/>
            </a:pPr>
            <a:endParaRPr lang="en-US" altLang="en-US" sz="1600" dirty="0">
              <a:solidFill>
                <a:srgbClr val="000000"/>
              </a:solidFill>
              <a:ea typeface="ＭＳ Ｐゴシック" pitchFamily="34" charset="-128"/>
            </a:endParaRPr>
          </a:p>
          <a:p>
            <a:pPr>
              <a:lnSpc>
                <a:spcPct val="80000"/>
              </a:lnSpc>
              <a:buNone/>
            </a:pPr>
            <a:r>
              <a:rPr lang="en-US" altLang="en-US" sz="1200" dirty="0">
                <a:solidFill>
                  <a:srgbClr val="000000"/>
                </a:solidFill>
                <a:ea typeface="ＭＳ Ｐゴシック" pitchFamily="34" charset="-128"/>
              </a:rPr>
              <a:t>(Boyer, 2005</a:t>
            </a:r>
            <a:r>
              <a:rPr lang="en-US" altLang="en-US" sz="1200" dirty="0" smtClean="0">
                <a:solidFill>
                  <a:srgbClr val="000000"/>
                </a:solidFill>
                <a:ea typeface="ＭＳ Ｐゴシック" pitchFamily="34" charset="-128"/>
              </a:rPr>
              <a:t>)</a:t>
            </a:r>
            <a:endParaRPr lang="en-US" altLang="en-US" sz="1200" dirty="0">
              <a:solidFill>
                <a:srgbClr val="000000"/>
              </a:solidFill>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extLst>
      <p:ext uri="{BB962C8B-B14F-4D97-AF65-F5344CB8AC3E}">
        <p14:creationId xmlns:p14="http://schemas.microsoft.com/office/powerpoint/2010/main" val="4039386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Client-Vendor Relationship: Before Purchase</a:t>
            </a:r>
            <a:endParaRPr lang="en-US" dirty="0"/>
          </a:p>
        </p:txBody>
      </p:sp>
      <p:sp>
        <p:nvSpPr>
          <p:cNvPr id="3" name="Content Placeholder 2"/>
          <p:cNvSpPr>
            <a:spLocks noGrp="1"/>
          </p:cNvSpPr>
          <p:nvPr>
            <p:ph sz="quarter" idx="14"/>
          </p:nvPr>
        </p:nvSpPr>
        <p:spPr/>
        <p:txBody>
          <a:bodyPr/>
          <a:lstStyle/>
          <a:p>
            <a:pPr>
              <a:lnSpc>
                <a:spcPct val="80000"/>
              </a:lnSpc>
            </a:pPr>
            <a:r>
              <a:rPr lang="en-US" altLang="en-US" sz="2400" dirty="0">
                <a:ea typeface="ＭＳ Ｐゴシック" pitchFamily="34" charset="-128"/>
              </a:rPr>
              <a:t>Understand vendor company &amp; culture.</a:t>
            </a:r>
          </a:p>
          <a:p>
            <a:pPr lvl="1">
              <a:lnSpc>
                <a:spcPct val="80000"/>
              </a:lnSpc>
            </a:pPr>
            <a:r>
              <a:rPr lang="en-US" altLang="en-US" sz="2400" dirty="0">
                <a:ea typeface="ＭＳ Ｐゴシック" pitchFamily="34" charset="-128"/>
              </a:rPr>
              <a:t>Visit headquarters, talk with as many as you can (including development &amp; support).</a:t>
            </a:r>
          </a:p>
          <a:p>
            <a:pPr lvl="1">
              <a:lnSpc>
                <a:spcPct val="80000"/>
              </a:lnSpc>
            </a:pPr>
            <a:r>
              <a:rPr lang="en-US" altLang="en-US" sz="2400" dirty="0">
                <a:ea typeface="ＭＳ Ｐゴシック" pitchFamily="34" charset="-128"/>
              </a:rPr>
              <a:t>Follow the money. What drives revenue stream? </a:t>
            </a:r>
          </a:p>
          <a:p>
            <a:pPr lvl="1">
              <a:lnSpc>
                <a:spcPct val="80000"/>
              </a:lnSpc>
            </a:pPr>
            <a:r>
              <a:rPr lang="en-US" altLang="en-US" sz="2400" dirty="0">
                <a:ea typeface="ＭＳ Ｐゴシック" pitchFamily="34" charset="-128"/>
              </a:rPr>
              <a:t>Dependent on support fees? Understand support-fee structure.</a:t>
            </a:r>
          </a:p>
          <a:p>
            <a:pPr lvl="1">
              <a:lnSpc>
                <a:spcPct val="80000"/>
              </a:lnSpc>
            </a:pPr>
            <a:r>
              <a:rPr lang="en-US" altLang="en-US" sz="2400" dirty="0">
                <a:ea typeface="ＭＳ Ｐゴシック" pitchFamily="34" charset="-128"/>
              </a:rPr>
              <a:t>Financially solvent enough to provide long-term support?</a:t>
            </a:r>
          </a:p>
          <a:p>
            <a:pPr>
              <a:lnSpc>
                <a:spcPct val="80000"/>
              </a:lnSpc>
            </a:pPr>
            <a:r>
              <a:rPr lang="en-US" altLang="en-US" sz="2400" dirty="0">
                <a:ea typeface="ＭＳ Ｐゴシック" pitchFamily="34" charset="-128"/>
              </a:rPr>
              <a:t>Hosted and SaaS (Software as a Service) solutions: understand vendor</a:t>
            </a:r>
            <a:r>
              <a:rPr lang="ja-JP" altLang="en-US" sz="2400" dirty="0">
                <a:ea typeface="ＭＳ Ｐゴシック" pitchFamily="34" charset="-128"/>
              </a:rPr>
              <a:t>’</a:t>
            </a:r>
            <a:r>
              <a:rPr lang="en-US" altLang="ja-JP" sz="2400" dirty="0">
                <a:ea typeface="ＭＳ Ｐゴシック" pitchFamily="34" charset="-128"/>
              </a:rPr>
              <a:t>s upgrade strategy.</a:t>
            </a:r>
          </a:p>
          <a:p>
            <a:pPr lvl="1">
              <a:lnSpc>
                <a:spcPct val="80000"/>
              </a:lnSpc>
            </a:pPr>
            <a:r>
              <a:rPr lang="en-US" altLang="en-US" sz="2400" dirty="0">
                <a:ea typeface="ＭＳ Ｐゴシック" pitchFamily="34" charset="-128"/>
              </a:rPr>
              <a:t>Will it conflict with your business practices?</a:t>
            </a:r>
          </a:p>
          <a:p>
            <a:pPr>
              <a:lnSpc>
                <a:spcPct val="80000"/>
              </a:lnSpc>
            </a:pPr>
            <a:r>
              <a:rPr lang="en-US" altLang="en-US" sz="2400" dirty="0">
                <a:ea typeface="ＭＳ Ｐゴシック" pitchFamily="34" charset="-128"/>
              </a:rPr>
              <a:t>Impressions of vendor</a:t>
            </a:r>
            <a:r>
              <a:rPr lang="ja-JP" altLang="en-US" sz="2400" dirty="0">
                <a:ea typeface="ＭＳ Ｐゴシック" pitchFamily="34" charset="-128"/>
              </a:rPr>
              <a:t>’</a:t>
            </a:r>
            <a:r>
              <a:rPr lang="en-US" altLang="ja-JP" sz="2400" dirty="0">
                <a:ea typeface="ＭＳ Ｐゴシック" pitchFamily="34" charset="-128"/>
              </a:rPr>
              <a:t>s support staff</a:t>
            </a:r>
          </a:p>
          <a:p>
            <a:pPr>
              <a:lnSpc>
                <a:spcPct val="80000"/>
              </a:lnSpc>
              <a:buNone/>
            </a:pPr>
            <a:endParaRPr lang="en-US" altLang="en-US" sz="900" dirty="0">
              <a:ea typeface="ＭＳ Ｐゴシック" pitchFamily="34" charset="-128"/>
            </a:endParaRPr>
          </a:p>
          <a:p>
            <a:pPr>
              <a:lnSpc>
                <a:spcPct val="80000"/>
              </a:lnSpc>
              <a:buNone/>
            </a:pPr>
            <a:endParaRPr lang="en-US" altLang="en-US" sz="1300" dirty="0">
              <a:solidFill>
                <a:srgbClr val="000000"/>
              </a:solidFill>
              <a:ea typeface="ＭＳ Ｐゴシック" pitchFamily="34" charset="-128"/>
            </a:endParaRPr>
          </a:p>
          <a:p>
            <a:pPr>
              <a:lnSpc>
                <a:spcPct val="80000"/>
              </a:lnSpc>
              <a:buNone/>
            </a:pPr>
            <a:r>
              <a:rPr lang="en-US" altLang="en-US" sz="1300" dirty="0">
                <a:solidFill>
                  <a:srgbClr val="000000"/>
                </a:solidFill>
                <a:ea typeface="ＭＳ Ｐゴシック" pitchFamily="34" charset="-128"/>
              </a:rPr>
              <a:t>(Boyer, 2005)</a:t>
            </a:r>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extLst>
      <p:ext uri="{BB962C8B-B14F-4D97-AF65-F5344CB8AC3E}">
        <p14:creationId xmlns:p14="http://schemas.microsoft.com/office/powerpoint/2010/main" val="4207023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ea typeface="ＭＳ Ｐゴシック" pitchFamily="34" charset="-128"/>
              </a:rPr>
              <a:t>Troubleshooting; Maintenance and Upgrades; Interaction with Vendors, Developers, and Users</a:t>
            </a:r>
            <a:br>
              <a:rPr lang="en-US" altLang="en-US" sz="2800" dirty="0">
                <a:ea typeface="ＭＳ Ｐゴシック" pitchFamily="34" charset="-128"/>
              </a:rPr>
            </a:br>
            <a:r>
              <a:rPr lang="en-US" altLang="en-US" sz="2800" dirty="0">
                <a:ea typeface="ＭＳ Ｐゴシック" pitchFamily="34" charset="-128"/>
              </a:rPr>
              <a:t>Summary</a:t>
            </a:r>
            <a:endParaRPr lang="en-US" sz="2800" dirty="0"/>
          </a:p>
        </p:txBody>
      </p:sp>
      <p:sp>
        <p:nvSpPr>
          <p:cNvPr id="3" name="Content Placeholder 2"/>
          <p:cNvSpPr>
            <a:spLocks noGrp="1"/>
          </p:cNvSpPr>
          <p:nvPr>
            <p:ph sz="quarter" idx="14"/>
          </p:nvPr>
        </p:nvSpPr>
        <p:spPr/>
        <p:txBody>
          <a:bodyPr/>
          <a:lstStyle/>
          <a:p>
            <a:pPr>
              <a:defRPr/>
            </a:pPr>
            <a:r>
              <a:rPr lang="en-US" sz="2800" dirty="0"/>
              <a:t>Performance baseline </a:t>
            </a:r>
          </a:p>
          <a:p>
            <a:pPr lvl="1">
              <a:defRPr/>
            </a:pPr>
            <a:r>
              <a:rPr lang="en-US" sz="2400" dirty="0"/>
              <a:t>Helps gauge system health &amp; isolate problems.</a:t>
            </a:r>
          </a:p>
          <a:p>
            <a:pPr>
              <a:defRPr/>
            </a:pPr>
            <a:r>
              <a:rPr lang="en-US" sz="2800" dirty="0"/>
              <a:t>Structured approach for upgrades</a:t>
            </a:r>
          </a:p>
          <a:p>
            <a:pPr lvl="1">
              <a:defRPr/>
            </a:pPr>
            <a:r>
              <a:rPr lang="en-US" sz="2400" dirty="0"/>
              <a:t>Separate environment for testing upgrades prior to rollout. Work closely with vendor to resolve issues. Rollout during non-peak hours.</a:t>
            </a:r>
          </a:p>
          <a:p>
            <a:pPr>
              <a:defRPr/>
            </a:pPr>
            <a:r>
              <a:rPr lang="en-US" sz="2800" dirty="0"/>
              <a:t>Client-vendor relationship</a:t>
            </a:r>
          </a:p>
          <a:p>
            <a:pPr lvl="1">
              <a:defRPr/>
            </a:pPr>
            <a:r>
              <a:rPr lang="en-US" sz="2400" dirty="0"/>
              <a:t>EHR purchase brings long-term commitment. Complexity once dependent on EHR. Understand vendor &amp; culture before purchase.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extLst>
      <p:ext uri="{BB962C8B-B14F-4D97-AF65-F5344CB8AC3E}">
        <p14:creationId xmlns:p14="http://schemas.microsoft.com/office/powerpoint/2010/main" val="2692943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solidFill>
                  <a:srgbClr val="000000"/>
                </a:solidFill>
                <a:ea typeface="ＭＳ Ｐゴシック" pitchFamily="34" charset="-128"/>
              </a:rPr>
              <a:t>Troubleshooting; Maintenance and Upgrades; Interaction with Vendors, Developers, and Users</a:t>
            </a:r>
            <a:r>
              <a:rPr lang="en-US" dirty="0" smtClean="0"/>
              <a:t/>
            </a:r>
            <a:br>
              <a:rPr lang="en-US" dirty="0" smtClean="0"/>
            </a:br>
            <a:r>
              <a:rPr lang="en-US" sz="2800" dirty="0" smtClean="0"/>
              <a:t>References – Lecture b</a:t>
            </a:r>
            <a:endParaRPr lang="en-US" sz="2800" dirty="0"/>
          </a:p>
        </p:txBody>
      </p:sp>
      <p:sp>
        <p:nvSpPr>
          <p:cNvPr id="3" name="Text Placeholder 2"/>
          <p:cNvSpPr>
            <a:spLocks noGrp="1"/>
          </p:cNvSpPr>
          <p:nvPr>
            <p:ph type="body" sz="quarter" idx="16"/>
          </p:nvPr>
        </p:nvSpPr>
        <p:spPr>
          <a:xfrm>
            <a:off x="470263" y="1822267"/>
            <a:ext cx="8229600" cy="4265023"/>
          </a:xfrm>
        </p:spPr>
        <p:txBody>
          <a:bodyPr/>
          <a:lstStyle/>
          <a:p>
            <a:r>
              <a:rPr lang="en-US" altLang="en-US" sz="1400" dirty="0">
                <a:ea typeface="ＭＳ Ｐゴシック" pitchFamily="34" charset="-128"/>
              </a:rPr>
              <a:t>References</a:t>
            </a:r>
          </a:p>
          <a:p>
            <a:r>
              <a:rPr lang="en-US" altLang="en-US" sz="1400" b="0" dirty="0">
                <a:ea typeface="ＭＳ Ｐゴシック" pitchFamily="34" charset="-128"/>
              </a:rPr>
              <a:t>Boyer, E. and M. Soback (2005). Production Support. </a:t>
            </a:r>
            <a:r>
              <a:rPr lang="en-US" altLang="en-US" sz="1400" b="0" i="1" dirty="0">
                <a:ea typeface="ＭＳ Ｐゴシック" pitchFamily="34" charset="-128"/>
              </a:rPr>
              <a:t>Implementing an Electronic Health Record System. </a:t>
            </a:r>
            <a:r>
              <a:rPr lang="en-US" altLang="en-US" sz="1400" b="0" dirty="0">
                <a:ea typeface="ＭＳ Ｐゴシック" pitchFamily="34" charset="-128"/>
              </a:rPr>
              <a:t>J. M. Walker, E. J. Bieber and F. Richards, Springer London: 95-100. </a:t>
            </a:r>
            <a:r>
              <a:rPr lang="en-US" altLang="en-US" sz="1400" b="0" u="sng" dirty="0">
                <a:ea typeface="ＭＳ Ｐゴシック" pitchFamily="34" charset="-128"/>
                <a:hlinkClick r:id="rId3" tooltip="Link to Implementing an EHR System Paper"/>
              </a:rPr>
              <a:t>http://www.springerlink.com/content/n520ghg078416463/</a:t>
            </a:r>
            <a:r>
              <a:rPr lang="en-US" altLang="en-US" sz="1400" b="0" dirty="0">
                <a:ea typeface="ＭＳ Ｐゴシック" pitchFamily="34" charset="-128"/>
              </a:rPr>
              <a:t> </a:t>
            </a:r>
          </a:p>
          <a:p>
            <a:r>
              <a:rPr lang="en-US" altLang="ja-JP" sz="1400" b="0" dirty="0" smtClean="0">
                <a:ea typeface="ＭＳ Ｐゴシック" pitchFamily="34" charset="-128"/>
              </a:rPr>
              <a:t>Event </a:t>
            </a:r>
            <a:r>
              <a:rPr lang="en-US" altLang="ja-JP" sz="1400" b="0" dirty="0">
                <a:ea typeface="ＭＳ Ｐゴシック" pitchFamily="34" charset="-128"/>
              </a:rPr>
              <a:t>Tracing for </a:t>
            </a:r>
            <a:r>
              <a:rPr lang="en-US" altLang="ja-JP" sz="1400" b="0" dirty="0" smtClean="0">
                <a:ea typeface="ＭＳ Ｐゴシック" pitchFamily="34" charset="-128"/>
              </a:rPr>
              <a:t>Windows </a:t>
            </a:r>
            <a:r>
              <a:rPr lang="en-US" altLang="ja-JP" sz="1400" b="0" dirty="0">
                <a:ea typeface="ＭＳ Ｐゴシック" pitchFamily="34" charset="-128"/>
              </a:rPr>
              <a:t>(2011). Microsoft.com. [Internet]]. </a:t>
            </a:r>
            <a:r>
              <a:rPr lang="en-US" altLang="ja-JP" sz="1400" b="0" dirty="0">
                <a:ea typeface="ＭＳ Ｐゴシック" pitchFamily="34" charset="-128"/>
                <a:hlinkClick r:id="rId4" tooltip="Link to Event Tracing for Windows article."/>
              </a:rPr>
              <a:t>http://msdn.microsoft.com/en-us/library/ff545699.aspx </a:t>
            </a:r>
            <a:r>
              <a:rPr lang="en-US" altLang="ja-JP" sz="1400" b="0" dirty="0">
                <a:ea typeface="ＭＳ Ｐゴシック" pitchFamily="34" charset="-128"/>
              </a:rPr>
              <a:t>.</a:t>
            </a:r>
          </a:p>
          <a:p>
            <a:r>
              <a:rPr lang="en-US" altLang="ja-JP" sz="1400" b="0" dirty="0" smtClean="0"/>
              <a:t>AHRQ. </a:t>
            </a:r>
            <a:r>
              <a:rPr lang="en-US" altLang="ja-JP" sz="1400" b="0" dirty="0" smtClean="0">
                <a:ea typeface="ＭＳ Ｐゴシック" pitchFamily="34" charset="-128"/>
              </a:rPr>
              <a:t>(2011). </a:t>
            </a:r>
            <a:r>
              <a:rPr lang="en-US" altLang="ja-JP" sz="1400" b="0" dirty="0"/>
              <a:t>Guide to Reducing Unintended Consequences of Electronic Health </a:t>
            </a:r>
            <a:r>
              <a:rPr lang="en-US" altLang="ja-JP" sz="1400" b="0" dirty="0" smtClean="0"/>
              <a:t>Records </a:t>
            </a:r>
            <a:r>
              <a:rPr lang="en-US" altLang="ja-JP" sz="1400" b="0" dirty="0" smtClean="0">
                <a:ea typeface="ＭＳ Ｐゴシック" pitchFamily="34" charset="-128"/>
              </a:rPr>
              <a:t>[Online]. </a:t>
            </a:r>
            <a:r>
              <a:rPr lang="en-US" altLang="ja-JP" sz="1400" b="0" dirty="0">
                <a:ea typeface="ＭＳ Ｐゴシック" pitchFamily="34" charset="-128"/>
                <a:hlinkClick r:id="rId5" tooltip="Link to AHRQ"/>
              </a:rPr>
              <a:t>https://</a:t>
            </a:r>
            <a:r>
              <a:rPr lang="en-US" altLang="ja-JP" sz="1400" b="0" dirty="0" smtClean="0">
                <a:ea typeface="ＭＳ Ｐゴシック" pitchFamily="34" charset="-128"/>
                <a:hlinkClick r:id="rId5" tooltip="Link to AHRQ"/>
              </a:rPr>
              <a:t>healthit.ahrq.gov/sites/default/files/docs/publication/guide-to-reducing-unintended-consequences-of-electronic-health-records.pdf</a:t>
            </a:r>
            <a:endParaRPr lang="en-US" altLang="ja-JP" sz="1400" b="0" dirty="0" smtClean="0">
              <a:ea typeface="ＭＳ Ｐゴシック" pitchFamily="34" charset="-128"/>
            </a:endParaRPr>
          </a:p>
          <a:p>
            <a:r>
              <a:rPr lang="en-US" altLang="en-US" sz="1400" b="0" dirty="0" err="1" smtClean="0">
                <a:ea typeface="ＭＳ Ｐゴシック" pitchFamily="34" charset="-128"/>
              </a:rPr>
              <a:t>Halamka</a:t>
            </a:r>
            <a:r>
              <a:rPr lang="en-US" altLang="en-US" sz="1400" b="0" dirty="0">
                <a:ea typeface="ＭＳ Ｐゴシック" pitchFamily="34" charset="-128"/>
              </a:rPr>
              <a:t>, John. </a:t>
            </a:r>
            <a:r>
              <a:rPr lang="en-US" altLang="ja-JP" sz="1400" b="0" i="1" dirty="0" smtClean="0">
                <a:ea typeface="ＭＳ Ｐゴシック" pitchFamily="34" charset="-128"/>
              </a:rPr>
              <a:t>10 </a:t>
            </a:r>
            <a:r>
              <a:rPr lang="en-US" altLang="ja-JP" sz="1400" b="0" i="1" dirty="0">
                <a:ea typeface="ＭＳ Ｐゴシック" pitchFamily="34" charset="-128"/>
              </a:rPr>
              <a:t>tips for troubleshooting complex EHR infrastructure </a:t>
            </a:r>
            <a:r>
              <a:rPr lang="en-US" altLang="ja-JP" sz="1400" b="0" i="1" dirty="0" smtClean="0">
                <a:ea typeface="ＭＳ Ｐゴシック" pitchFamily="34" charset="-128"/>
              </a:rPr>
              <a:t>problems</a:t>
            </a:r>
            <a:r>
              <a:rPr lang="en-US" altLang="ja-JP" sz="1400" b="0" dirty="0" smtClean="0">
                <a:ea typeface="ＭＳ Ｐゴシック" pitchFamily="34" charset="-128"/>
              </a:rPr>
              <a:t>. </a:t>
            </a:r>
            <a:r>
              <a:rPr lang="en-US" altLang="ja-JP" sz="1400" b="0" dirty="0">
                <a:ea typeface="ＭＳ Ｐゴシック" pitchFamily="34" charset="-128"/>
              </a:rPr>
              <a:t>KevinMD.com. [Internet]. </a:t>
            </a:r>
            <a:r>
              <a:rPr lang="en-US" altLang="ja-JP" sz="1400" b="0" dirty="0">
                <a:ea typeface="ＭＳ Ｐゴシック" pitchFamily="34" charset="-128"/>
                <a:hlinkClick r:id="rId6" tooltip="Link to ten tips fpr troubleshooting complex EHR infrastructure Problem"/>
              </a:rPr>
              <a:t>http://www.kevinmd.com/blog/2010/09/10-tips-troubleshooting-complex-ehr-infrastructure-problems.html</a:t>
            </a:r>
            <a:r>
              <a:rPr lang="en-US" altLang="ja-JP" sz="1400" b="0" dirty="0" smtClean="0">
                <a:ea typeface="ＭＳ Ｐゴシック" pitchFamily="34" charset="-128"/>
              </a:rPr>
              <a:t>.</a:t>
            </a:r>
            <a:r>
              <a:rPr lang="en-US" altLang="ja-JP" sz="1400" dirty="0" smtClean="0">
                <a:solidFill>
                  <a:srgbClr val="FF0000"/>
                </a:solidFill>
                <a:ea typeface="ＭＳ Ｐゴシック" pitchFamily="34" charset="-128"/>
              </a:rPr>
              <a:t> </a:t>
            </a:r>
            <a:endParaRPr lang="en-US" altLang="ja-JP" sz="1400" dirty="0">
              <a:solidFill>
                <a:srgbClr val="FF0000"/>
              </a:solidFill>
              <a:ea typeface="ＭＳ Ｐゴシック" pitchFamily="34" charset="-128"/>
            </a:endParaRPr>
          </a:p>
          <a:p>
            <a:r>
              <a:rPr lang="en-US" altLang="ja-JP" sz="1400" b="0" dirty="0" smtClean="0">
                <a:ea typeface="ＭＳ Ｐゴシック" pitchFamily="34" charset="-128"/>
              </a:rPr>
              <a:t>Technical </a:t>
            </a:r>
            <a:r>
              <a:rPr lang="en-US" altLang="ja-JP" sz="1400" b="0" dirty="0">
                <a:ea typeface="ＭＳ Ｐゴシック" pitchFamily="34" charset="-128"/>
              </a:rPr>
              <a:t>Comparison of Oracle Database 10g and SQL Server 2005: Focus on Manageability, May </a:t>
            </a:r>
            <a:r>
              <a:rPr lang="en-US" altLang="ja-JP" sz="1400" b="0" dirty="0" smtClean="0">
                <a:ea typeface="ＭＳ Ｐゴシック" pitchFamily="34" charset="-128"/>
              </a:rPr>
              <a:t>2005 </a:t>
            </a:r>
            <a:r>
              <a:rPr lang="en-US" altLang="ja-JP" sz="1400" b="0" dirty="0">
                <a:ea typeface="ＭＳ Ｐゴシック" pitchFamily="34" charset="-128"/>
              </a:rPr>
              <a:t>(2005, May). </a:t>
            </a:r>
            <a:r>
              <a:rPr lang="en-US" altLang="ja-JP" sz="1400" b="0" dirty="0" smtClean="0">
                <a:ea typeface="ＭＳ Ｐゴシック" pitchFamily="34" charset="-128"/>
              </a:rPr>
              <a:t>Oracle [Online]. </a:t>
            </a:r>
            <a:r>
              <a:rPr lang="en-US" altLang="ja-JP" sz="1400" b="0" dirty="0">
                <a:ea typeface="ＭＳ Ｐゴシック" pitchFamily="34" charset="-128"/>
                <a:hlinkClick r:id="rId7" tooltip="Technical Comparison of Oracle Database 10g and SQL Server 2005"/>
              </a:rPr>
              <a:t>http://</a:t>
            </a:r>
            <a:r>
              <a:rPr lang="en-US" altLang="ja-JP" sz="1400" b="0" dirty="0" smtClean="0">
                <a:ea typeface="ＭＳ Ｐゴシック" pitchFamily="34" charset="-128"/>
                <a:hlinkClick r:id="rId7" tooltip="Technical Comparison of Oracle Database 10g and SQL Server 2005"/>
              </a:rPr>
              <a:t>www.oracle.com/technetwork/database/manageability/ss-1.pdf</a:t>
            </a:r>
            <a:endParaRPr lang="en-US" altLang="ja-JP" sz="1400" b="0" dirty="0" smtClean="0">
              <a:ea typeface="ＭＳ Ｐゴシック" pitchFamily="34" charset="-128"/>
            </a:endParaRPr>
          </a:p>
          <a:p>
            <a:endParaRPr lang="en-US" sz="140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19</a:t>
            </a:fld>
            <a:endParaRPr lang="en-US" dirty="0"/>
          </a:p>
        </p:txBody>
      </p:sp>
    </p:spTree>
    <p:extLst>
      <p:ext uri="{BB962C8B-B14F-4D97-AF65-F5344CB8AC3E}">
        <p14:creationId xmlns:p14="http://schemas.microsoft.com/office/powerpoint/2010/main" val="441434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5" y="522833"/>
            <a:ext cx="8229600" cy="1143000"/>
          </a:xfrm>
        </p:spPr>
        <p:txBody>
          <a:bodyPr/>
          <a:lstStyle/>
          <a:p>
            <a:r>
              <a:rPr lang="en-US" altLang="en-US" sz="2800" dirty="0">
                <a:ea typeface="ＭＳ Ｐゴシック" pitchFamily="34" charset="-128"/>
              </a:rPr>
              <a:t>Troubleshooting; Maintenance and Upgrades; Interaction with Vendors, Developers, and Users</a:t>
            </a:r>
            <a:br>
              <a:rPr lang="en-US" altLang="en-US" sz="2800" dirty="0">
                <a:ea typeface="ＭＳ Ｐゴシック" pitchFamily="34" charset="-128"/>
              </a:rPr>
            </a:br>
            <a:r>
              <a:rPr lang="en-US" altLang="en-US" sz="2800" dirty="0">
                <a:ea typeface="ＭＳ Ｐゴシック" pitchFamily="34" charset="-128"/>
              </a:rPr>
              <a:t>Learning Objectives</a:t>
            </a:r>
            <a:endParaRPr lang="en-US" sz="2800" dirty="0"/>
          </a:p>
        </p:txBody>
      </p:sp>
      <p:sp>
        <p:nvSpPr>
          <p:cNvPr id="3" name="Content Placeholder 2"/>
          <p:cNvSpPr>
            <a:spLocks noGrp="1"/>
          </p:cNvSpPr>
          <p:nvPr>
            <p:ph sz="quarter" idx="14"/>
          </p:nvPr>
        </p:nvSpPr>
        <p:spPr>
          <a:xfrm>
            <a:off x="457200" y="1920240"/>
            <a:ext cx="8229600" cy="4251960"/>
          </a:xfrm>
        </p:spPr>
        <p:txBody>
          <a:bodyPr/>
          <a:lstStyle/>
          <a:p>
            <a:pPr marL="514350" indent="-514350">
              <a:buFont typeface="+mj-lt"/>
              <a:buAutoNum type="arabicPeriod"/>
              <a:defRPr/>
            </a:pPr>
            <a:r>
              <a:rPr lang="en-US" sz="2000" dirty="0"/>
              <a:t>Identify and implement an effective troubleshooting procedure for reporting, evaluating, fixing, deploying, and follow-up of errors, problems, or limitations for the system (lectures a &amp; b</a:t>
            </a:r>
            <a:r>
              <a:rPr lang="en-US" sz="2000" dirty="0" smtClean="0"/>
              <a:t>).</a:t>
            </a:r>
            <a:r>
              <a:rPr lang="en-US" sz="2000" dirty="0"/>
              <a:t/>
            </a:r>
            <a:br>
              <a:rPr lang="en-US" sz="2000" dirty="0"/>
            </a:br>
            <a:endParaRPr lang="en-US" sz="2000" dirty="0"/>
          </a:p>
          <a:p>
            <a:pPr marL="514350" indent="-514350">
              <a:buFont typeface="+mj-lt"/>
              <a:buAutoNum type="arabicPeriod"/>
              <a:defRPr/>
            </a:pPr>
            <a:r>
              <a:rPr lang="en-US" sz="2000" dirty="0"/>
              <a:t>Integrate downtime schedule for OS, network, database, and client application maintenance and updates (lecture b).</a:t>
            </a:r>
            <a:br>
              <a:rPr lang="en-US" sz="2000" dirty="0"/>
            </a:br>
            <a:endParaRPr lang="en-US" sz="2000" dirty="0"/>
          </a:p>
          <a:p>
            <a:pPr marL="514350" indent="-514350">
              <a:buFont typeface="+mj-lt"/>
              <a:buAutoNum type="arabicPeriod"/>
              <a:defRPr/>
            </a:pPr>
            <a:r>
              <a:rPr lang="en-US" sz="2000" dirty="0"/>
              <a:t>Develop a process for communicating requirements and supplying updates between vendors/developer and users (lecture b). </a:t>
            </a:r>
            <a:br>
              <a:rPr lang="en-US" sz="2000" dirty="0"/>
            </a:br>
            <a:endParaRPr lang="en-US" sz="2000" dirty="0"/>
          </a:p>
          <a:p>
            <a:pPr marL="514350" indent="-514350">
              <a:buFont typeface="+mj-lt"/>
              <a:buAutoNum type="arabicPeriod"/>
              <a:defRPr/>
            </a:pPr>
            <a:r>
              <a:rPr lang="en-US" sz="2000" dirty="0"/>
              <a:t>Create a baseline for system performance measurement and comparison for troubleshooting (lecture b).</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extLst>
      <p:ext uri="{BB962C8B-B14F-4D97-AF65-F5344CB8AC3E}">
        <p14:creationId xmlns:p14="http://schemas.microsoft.com/office/powerpoint/2010/main" val="2573135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437"/>
            <a:ext cx="8229600" cy="2520157"/>
          </a:xfrm>
        </p:spPr>
        <p:txBody>
          <a:bodyPr/>
          <a:lstStyle/>
          <a:p>
            <a:r>
              <a:rPr lang="en-US" sz="2800" dirty="0">
                <a:latin typeface="Verdana" charset="0"/>
                <a:ea typeface="MS PGothic" charset="0"/>
                <a:cs typeface="Verdana" charset="0"/>
              </a:rPr>
              <a:t>Installation and Maintenance of </a:t>
            </a:r>
            <a:r>
              <a:rPr lang="en-US" sz="2800" dirty="0" smtClean="0">
                <a:latin typeface="Verdana" charset="0"/>
                <a:ea typeface="MS PGothic" charset="0"/>
                <a:cs typeface="Verdana" charset="0"/>
              </a:rPr>
              <a:t/>
            </a:r>
            <a:br>
              <a:rPr lang="en-US" sz="2800" dirty="0" smtClean="0">
                <a:latin typeface="Verdana" charset="0"/>
                <a:ea typeface="MS PGothic" charset="0"/>
                <a:cs typeface="Verdana" charset="0"/>
              </a:rPr>
            </a:br>
            <a:r>
              <a:rPr lang="en-US" sz="2800" dirty="0" smtClean="0">
                <a:latin typeface="Verdana" charset="0"/>
                <a:ea typeface="MS PGothic" charset="0"/>
                <a:cs typeface="Verdana" charset="0"/>
              </a:rPr>
              <a:t>Health </a:t>
            </a:r>
            <a:r>
              <a:rPr lang="en-US" sz="2800" dirty="0">
                <a:latin typeface="Verdana" charset="0"/>
                <a:ea typeface="MS PGothic" charset="0"/>
                <a:cs typeface="Verdana" charset="0"/>
              </a:rPr>
              <a:t>IT Systems </a:t>
            </a:r>
            <a:r>
              <a:rPr lang="en-US" sz="2800" dirty="0" smtClean="0">
                <a:latin typeface="Verdana" charset="0"/>
                <a:ea typeface="MS PGothic" charset="0"/>
                <a:cs typeface="Verdana" charset="0"/>
              </a:rPr>
              <a:t/>
            </a:r>
            <a:br>
              <a:rPr lang="en-US" sz="2800" dirty="0" smtClean="0">
                <a:latin typeface="Verdana" charset="0"/>
                <a:ea typeface="MS PGothic" charset="0"/>
                <a:cs typeface="Verdana" charset="0"/>
              </a:rPr>
            </a:br>
            <a:r>
              <a:rPr lang="en-US" altLang="en-US" sz="2800" dirty="0">
                <a:solidFill>
                  <a:srgbClr val="000000"/>
                </a:solidFill>
                <a:ea typeface="ＭＳ Ｐゴシック" pitchFamily="34" charset="-128"/>
              </a:rPr>
              <a:t>Troubleshooting; Maintenance and Upgrades; Interaction with Vendors, Developers, and </a:t>
            </a:r>
            <a:r>
              <a:rPr lang="en-US" altLang="en-US" sz="2800" dirty="0" smtClean="0">
                <a:solidFill>
                  <a:srgbClr val="000000"/>
                </a:solidFill>
                <a:ea typeface="ＭＳ Ｐゴシック" pitchFamily="34" charset="-128"/>
              </a:rPr>
              <a:t>Users</a:t>
            </a:r>
            <a:r>
              <a:rPr lang="en-US" sz="2800" kern="0" dirty="0" smtClean="0">
                <a:solidFill>
                  <a:srgbClr val="000000"/>
                </a:solidFill>
                <a:latin typeface="Tahoma" pitchFamily="34" charset="0"/>
                <a:cs typeface="Tahoma" pitchFamily="34" charset="0"/>
              </a:rPr>
              <a:t/>
            </a:r>
            <a:br>
              <a:rPr lang="en-US" sz="2800" kern="0" dirty="0" smtClean="0">
                <a:solidFill>
                  <a:srgbClr val="000000"/>
                </a:solidFill>
                <a:latin typeface="Tahoma" pitchFamily="34" charset="0"/>
                <a:cs typeface="Tahoma" pitchFamily="34" charset="0"/>
              </a:rPr>
            </a:br>
            <a:r>
              <a:rPr lang="en-US" sz="2800" kern="0" dirty="0" smtClean="0">
                <a:solidFill>
                  <a:srgbClr val="000000"/>
                </a:solidFill>
                <a:latin typeface="Tahoma" pitchFamily="34" charset="0"/>
                <a:cs typeface="Tahoma" pitchFamily="34" charset="0"/>
              </a:rPr>
              <a:t>Lecture b</a:t>
            </a:r>
            <a:endParaRPr lang="en-US" sz="2800" dirty="0"/>
          </a:p>
        </p:txBody>
      </p:sp>
      <p:sp>
        <p:nvSpPr>
          <p:cNvPr id="3" name="Content Placeholder 2"/>
          <p:cNvSpPr>
            <a:spLocks noGrp="1"/>
          </p:cNvSpPr>
          <p:nvPr>
            <p:ph sz="quarter" idx="14"/>
          </p:nvPr>
        </p:nvSpPr>
        <p:spPr>
          <a:xfrm>
            <a:off x="457200" y="2819400"/>
            <a:ext cx="8229600" cy="35916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extLst>
      <p:ext uri="{BB962C8B-B14F-4D97-AF65-F5344CB8AC3E}">
        <p14:creationId xmlns:p14="http://schemas.microsoft.com/office/powerpoint/2010/main" val="3426917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577" y="405267"/>
            <a:ext cx="8229600" cy="1143000"/>
          </a:xfrm>
        </p:spPr>
        <p:txBody>
          <a:bodyPr/>
          <a:lstStyle/>
          <a:p>
            <a:r>
              <a:rPr lang="en-US" altLang="en-US" sz="3200" dirty="0">
                <a:ea typeface="ＭＳ Ｐゴシック" pitchFamily="34" charset="-128"/>
              </a:rPr>
              <a:t>Troubleshooting: </a:t>
            </a:r>
            <a:br>
              <a:rPr lang="en-US" altLang="en-US" sz="3200" dirty="0">
                <a:ea typeface="ＭＳ Ｐゴシック" pitchFamily="34" charset="-128"/>
              </a:rPr>
            </a:br>
            <a:r>
              <a:rPr lang="en-US" altLang="en-US" sz="3200" dirty="0">
                <a:ea typeface="ＭＳ Ｐゴシック" pitchFamily="34" charset="-128"/>
              </a:rPr>
              <a:t>Diagnosing Complex EHR Infrastructure Issues</a:t>
            </a:r>
            <a:endParaRPr lang="en-US" sz="3200" dirty="0"/>
          </a:p>
        </p:txBody>
      </p:sp>
      <p:sp>
        <p:nvSpPr>
          <p:cNvPr id="3" name="Content Placeholder 2"/>
          <p:cNvSpPr>
            <a:spLocks noGrp="1"/>
          </p:cNvSpPr>
          <p:nvPr>
            <p:ph sz="quarter" idx="14"/>
          </p:nvPr>
        </p:nvSpPr>
        <p:spPr>
          <a:xfrm>
            <a:off x="326571" y="1965960"/>
            <a:ext cx="8229600" cy="4774474"/>
          </a:xfrm>
        </p:spPr>
        <p:txBody>
          <a:bodyPr/>
          <a:lstStyle/>
          <a:p>
            <a:pPr>
              <a:defRPr/>
            </a:pPr>
            <a:r>
              <a:rPr lang="en-US" sz="2800" dirty="0"/>
              <a:t>Identify the </a:t>
            </a:r>
            <a:r>
              <a:rPr lang="en-US" sz="2800" dirty="0" smtClean="0"/>
              <a:t>problem</a:t>
            </a:r>
            <a:endParaRPr lang="en-US" sz="2800" dirty="0"/>
          </a:p>
          <a:p>
            <a:pPr>
              <a:defRPr/>
            </a:pPr>
            <a:r>
              <a:rPr lang="en-US" sz="2800" dirty="0"/>
              <a:t>Determine the scope of the </a:t>
            </a:r>
            <a:r>
              <a:rPr lang="en-US" sz="2800" dirty="0" smtClean="0"/>
              <a:t>issue</a:t>
            </a:r>
            <a:endParaRPr lang="en-US" sz="2800" dirty="0"/>
          </a:p>
          <a:p>
            <a:pPr>
              <a:defRPr/>
            </a:pPr>
            <a:r>
              <a:rPr lang="en-US" sz="2800" dirty="0"/>
              <a:t>Start </a:t>
            </a:r>
            <a:r>
              <a:rPr lang="en-US" sz="2800" dirty="0" smtClean="0"/>
              <a:t>Simple</a:t>
            </a:r>
            <a:endParaRPr lang="en-US" sz="2800" dirty="0"/>
          </a:p>
          <a:p>
            <a:pPr>
              <a:defRPr/>
            </a:pPr>
            <a:r>
              <a:rPr lang="en-US" sz="2800" dirty="0"/>
              <a:t>Seek Additional help during an </a:t>
            </a:r>
            <a:r>
              <a:rPr lang="en-US" sz="2800" dirty="0" smtClean="0"/>
              <a:t>Outage</a:t>
            </a:r>
            <a:endParaRPr lang="en-US" sz="2800" dirty="0"/>
          </a:p>
          <a:p>
            <a:pPr>
              <a:defRPr/>
            </a:pPr>
            <a:r>
              <a:rPr lang="en-US" sz="2800" dirty="0"/>
              <a:t>Remember to communicate</a:t>
            </a:r>
          </a:p>
          <a:p>
            <a:pPr marL="0" indent="0">
              <a:buNone/>
              <a:defRPr/>
            </a:pPr>
            <a:endParaRPr lang="en-US" sz="1200" dirty="0"/>
          </a:p>
          <a:p>
            <a:pPr marL="0" indent="0">
              <a:buNone/>
              <a:defRPr/>
            </a:pPr>
            <a:r>
              <a:rPr lang="en-US" sz="1200" dirty="0" smtClean="0"/>
              <a:t>(Halamka)</a:t>
            </a:r>
            <a:endParaRPr lang="en-US" sz="12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extLst>
      <p:ext uri="{BB962C8B-B14F-4D97-AF65-F5344CB8AC3E}">
        <p14:creationId xmlns:p14="http://schemas.microsoft.com/office/powerpoint/2010/main" val="302082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ea typeface="ＭＳ Ｐゴシック" pitchFamily="34" charset="-128"/>
              </a:rPr>
              <a:t>Troubleshooting: </a:t>
            </a:r>
            <a:br>
              <a:rPr lang="en-US" altLang="en-US" sz="3200" dirty="0">
                <a:ea typeface="ＭＳ Ｐゴシック" pitchFamily="34" charset="-128"/>
              </a:rPr>
            </a:br>
            <a:r>
              <a:rPr lang="en-US" altLang="en-US" sz="3200" dirty="0">
                <a:ea typeface="ＭＳ Ｐゴシック" pitchFamily="34" charset="-128"/>
              </a:rPr>
              <a:t>Diagnosing Complex EHR Infrastructure </a:t>
            </a:r>
            <a:r>
              <a:rPr lang="en-US" altLang="en-US" sz="3200" dirty="0" smtClean="0">
                <a:ea typeface="ＭＳ Ｐゴシック" pitchFamily="34" charset="-128"/>
              </a:rPr>
              <a:t>Issues (cont’d)</a:t>
            </a:r>
            <a:endParaRPr lang="en-US" sz="3200" dirty="0"/>
          </a:p>
        </p:txBody>
      </p:sp>
      <p:sp>
        <p:nvSpPr>
          <p:cNvPr id="3" name="Content Placeholder 2"/>
          <p:cNvSpPr>
            <a:spLocks noGrp="1"/>
          </p:cNvSpPr>
          <p:nvPr>
            <p:ph sz="quarter" idx="14"/>
          </p:nvPr>
        </p:nvSpPr>
        <p:spPr/>
        <p:txBody>
          <a:bodyPr/>
          <a:lstStyle/>
          <a:p>
            <a:pPr>
              <a:spcBef>
                <a:spcPts val="1200"/>
              </a:spcBef>
            </a:pPr>
            <a:r>
              <a:rPr lang="en-US" altLang="en-US" dirty="0">
                <a:ea typeface="ＭＳ Ｐゴシック" pitchFamily="34" charset="-128"/>
              </a:rPr>
              <a:t>Use the logs</a:t>
            </a:r>
          </a:p>
          <a:p>
            <a:pPr>
              <a:spcBef>
                <a:spcPts val="1200"/>
              </a:spcBef>
            </a:pPr>
            <a:r>
              <a:rPr lang="en-US" altLang="en-US" dirty="0">
                <a:ea typeface="ＭＳ Ｐゴシック" pitchFamily="34" charset="-128"/>
              </a:rPr>
              <a:t>Develop a timeline</a:t>
            </a:r>
          </a:p>
          <a:p>
            <a:pPr>
              <a:spcBef>
                <a:spcPts val="1200"/>
              </a:spcBef>
            </a:pPr>
            <a:r>
              <a:rPr lang="en-US" altLang="en-US" dirty="0">
                <a:ea typeface="ＭＳ Ｐゴシック" pitchFamily="34" charset="-128"/>
              </a:rPr>
              <a:t>Stick to the Plan…Set deadlines for escalation</a:t>
            </a:r>
          </a:p>
          <a:p>
            <a:pPr>
              <a:spcBef>
                <a:spcPts val="1200"/>
              </a:spcBef>
            </a:pPr>
            <a:r>
              <a:rPr lang="en-US" altLang="en-US" dirty="0">
                <a:ea typeface="ＭＳ Ｐゴシック" pitchFamily="34" charset="-128"/>
              </a:rPr>
              <a:t>Stay focused on resolving the problem.</a:t>
            </a:r>
          </a:p>
          <a:p>
            <a:pPr>
              <a:spcBef>
                <a:spcPts val="1200"/>
              </a:spcBef>
            </a:pPr>
            <a:r>
              <a:rPr lang="en-US" altLang="en-US" dirty="0">
                <a:ea typeface="ＭＳ Ｐゴシック" pitchFamily="34" charset="-128"/>
              </a:rPr>
              <a:t>Don</a:t>
            </a:r>
            <a:r>
              <a:rPr lang="ja-JP" altLang="en-US" dirty="0">
                <a:ea typeface="ＭＳ Ｐゴシック" pitchFamily="34" charset="-128"/>
              </a:rPr>
              <a:t>’</a:t>
            </a:r>
            <a:r>
              <a:rPr lang="en-US" altLang="ja-JP" dirty="0">
                <a:ea typeface="ＭＳ Ｐゴシック" pitchFamily="34" charset="-128"/>
              </a:rPr>
              <a:t>t be too quick to declare a problem resolved.</a:t>
            </a:r>
          </a:p>
          <a:p>
            <a:pPr>
              <a:spcBef>
                <a:spcPts val="1200"/>
              </a:spcBef>
              <a:buNone/>
            </a:pPr>
            <a:endParaRPr lang="en-US" altLang="en-US" sz="2400" dirty="0">
              <a:ea typeface="ＭＳ Ｐゴシック" pitchFamily="34" charset="-128"/>
            </a:endParaRPr>
          </a:p>
          <a:p>
            <a:pPr>
              <a:buNone/>
            </a:pPr>
            <a:r>
              <a:rPr lang="en-US" altLang="en-US" sz="1600" dirty="0">
                <a:ea typeface="ＭＳ Ｐゴシック" pitchFamily="34" charset="-128"/>
              </a:rPr>
              <a:t>(Halamka; AHRQ, 2011)</a:t>
            </a:r>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extLst>
      <p:ext uri="{BB962C8B-B14F-4D97-AF65-F5344CB8AC3E}">
        <p14:creationId xmlns:p14="http://schemas.microsoft.com/office/powerpoint/2010/main" val="4207060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Troubleshooting: An Example</a:t>
            </a:r>
            <a:endParaRPr lang="en-US" dirty="0"/>
          </a:p>
        </p:txBody>
      </p:sp>
      <p:sp>
        <p:nvSpPr>
          <p:cNvPr id="3" name="Content Placeholder 2"/>
          <p:cNvSpPr>
            <a:spLocks noGrp="1"/>
          </p:cNvSpPr>
          <p:nvPr>
            <p:ph sz="quarter" idx="14"/>
          </p:nvPr>
        </p:nvSpPr>
        <p:spPr/>
        <p:txBody>
          <a:bodyPr/>
          <a:lstStyle/>
          <a:p>
            <a:r>
              <a:rPr lang="en-US" altLang="en-US" dirty="0">
                <a:ea typeface="ＭＳ Ｐゴシック" pitchFamily="34" charset="-128"/>
              </a:rPr>
              <a:t>User contacts the EHR Helpdesk about slow EHR…</a:t>
            </a:r>
          </a:p>
          <a:p>
            <a:pPr lvl="1"/>
            <a:r>
              <a:rPr lang="en-US" altLang="en-US" dirty="0">
                <a:ea typeface="ＭＳ Ｐゴシック" pitchFamily="34" charset="-128"/>
              </a:rPr>
              <a:t>Start with the local machine</a:t>
            </a:r>
          </a:p>
          <a:p>
            <a:pPr lvl="2"/>
            <a:r>
              <a:rPr lang="en-US" altLang="en-US" dirty="0">
                <a:ea typeface="ＭＳ Ｐゴシック" pitchFamily="34" charset="-128"/>
              </a:rPr>
              <a:t>Recent Updates or Patches</a:t>
            </a:r>
          </a:p>
          <a:p>
            <a:pPr lvl="2"/>
            <a:r>
              <a:rPr lang="en-US" altLang="en-US" dirty="0">
                <a:ea typeface="ＭＳ Ｐゴシック" pitchFamily="34" charset="-128"/>
              </a:rPr>
              <a:t>System and Application Logs</a:t>
            </a:r>
          </a:p>
          <a:p>
            <a:pPr lvl="2"/>
            <a:r>
              <a:rPr lang="en-US" altLang="en-US" dirty="0">
                <a:ea typeface="ＭＳ Ｐゴシック" pitchFamily="34" charset="-128"/>
              </a:rPr>
              <a:t>Wireless/ Ethernet </a:t>
            </a:r>
            <a:r>
              <a:rPr lang="en-US" altLang="en-US" dirty="0" smtClean="0">
                <a:ea typeface="ＭＳ Ｐゴシック" pitchFamily="34" charset="-128"/>
              </a:rPr>
              <a:t>Connectivity</a:t>
            </a:r>
            <a:endParaRPr lang="en-US" altLang="en-US"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extLst>
      <p:ext uri="{BB962C8B-B14F-4D97-AF65-F5344CB8AC3E}">
        <p14:creationId xmlns:p14="http://schemas.microsoft.com/office/powerpoint/2010/main" val="3883592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Troubleshooting: An </a:t>
            </a:r>
            <a:r>
              <a:rPr lang="en-US" altLang="en-US" dirty="0" smtClean="0">
                <a:ea typeface="ＭＳ Ｐゴシック" pitchFamily="34" charset="-128"/>
              </a:rPr>
              <a:t>Example (cont’d)</a:t>
            </a:r>
            <a:endParaRPr lang="en-US" dirty="0"/>
          </a:p>
        </p:txBody>
      </p:sp>
      <p:sp>
        <p:nvSpPr>
          <p:cNvPr id="3" name="Content Placeholder 2"/>
          <p:cNvSpPr>
            <a:spLocks noGrp="1"/>
          </p:cNvSpPr>
          <p:nvPr>
            <p:ph sz="quarter" idx="14"/>
          </p:nvPr>
        </p:nvSpPr>
        <p:spPr/>
        <p:txBody>
          <a:bodyPr/>
          <a:lstStyle/>
          <a:p>
            <a:r>
              <a:rPr lang="en-US" altLang="en-US" dirty="0">
                <a:ea typeface="ＭＳ Ｐゴシック" pitchFamily="34" charset="-128"/>
              </a:rPr>
              <a:t>If the issue is more widespread…</a:t>
            </a:r>
          </a:p>
          <a:p>
            <a:pPr lvl="1"/>
            <a:r>
              <a:rPr lang="en-US" altLang="en-US" dirty="0">
                <a:ea typeface="ＭＳ Ｐゴシック" pitchFamily="34" charset="-128"/>
              </a:rPr>
              <a:t>Network or ISP Issues</a:t>
            </a:r>
          </a:p>
          <a:p>
            <a:pPr lvl="2"/>
            <a:r>
              <a:rPr lang="en-US" altLang="en-US" dirty="0">
                <a:ea typeface="ＭＳ Ｐゴシック" pitchFamily="34" charset="-128"/>
              </a:rPr>
              <a:t>Misconfigured switch, router, ISP Connectivity</a:t>
            </a:r>
          </a:p>
          <a:p>
            <a:pPr lvl="1"/>
            <a:r>
              <a:rPr lang="en-US" altLang="en-US" dirty="0">
                <a:ea typeface="ＭＳ Ｐゴシック" pitchFamily="34" charset="-128"/>
              </a:rPr>
              <a:t>Erroneous OS Upgrade/ Misconfigured Server</a:t>
            </a:r>
          </a:p>
          <a:p>
            <a:pPr lvl="1"/>
            <a:r>
              <a:rPr lang="en-US" altLang="en-US" dirty="0">
                <a:ea typeface="ＭＳ Ｐゴシック" pitchFamily="34" charset="-128"/>
              </a:rPr>
              <a:t>Server Hardware Error/ Upgrade Needed</a:t>
            </a:r>
          </a:p>
          <a:p>
            <a:pPr lvl="1"/>
            <a:r>
              <a:rPr lang="en-US" altLang="en-US" dirty="0">
                <a:ea typeface="ＭＳ Ｐゴシック" pitchFamily="34" charset="-128"/>
              </a:rPr>
              <a:t>Application Upgrade Error</a:t>
            </a:r>
          </a:p>
          <a:p>
            <a:pPr lvl="2"/>
            <a:r>
              <a:rPr lang="en-US" altLang="en-US" dirty="0">
                <a:ea typeface="ＭＳ Ｐゴシック" pitchFamily="34" charset="-128"/>
              </a:rPr>
              <a:t>EHR Design</a:t>
            </a:r>
          </a:p>
          <a:p>
            <a:pPr lvl="2"/>
            <a:r>
              <a:rPr lang="en-US" altLang="en-US" dirty="0">
                <a:ea typeface="ＭＳ Ｐゴシック" pitchFamily="34" charset="-128"/>
              </a:rPr>
              <a:t>EHR Software Code</a:t>
            </a: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630809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Performance Baseline</a:t>
            </a:r>
            <a:endParaRPr lang="en-US" dirty="0"/>
          </a:p>
        </p:txBody>
      </p:sp>
      <p:sp>
        <p:nvSpPr>
          <p:cNvPr id="3" name="Content Placeholder 2"/>
          <p:cNvSpPr>
            <a:spLocks noGrp="1"/>
          </p:cNvSpPr>
          <p:nvPr>
            <p:ph sz="quarter" idx="14"/>
          </p:nvPr>
        </p:nvSpPr>
        <p:spPr/>
        <p:txBody>
          <a:bodyPr/>
          <a:lstStyle/>
          <a:p>
            <a:pPr>
              <a:defRPr/>
            </a:pPr>
            <a:r>
              <a:rPr lang="en-US" dirty="0"/>
              <a:t>Generated after completion of performance baseline testing.</a:t>
            </a:r>
          </a:p>
          <a:p>
            <a:pPr>
              <a:defRPr/>
            </a:pPr>
            <a:r>
              <a:rPr lang="en-US" dirty="0"/>
              <a:t>Shows normal operating parameters of your system under normal load conditions.</a:t>
            </a:r>
          </a:p>
          <a:p>
            <a:pPr>
              <a:defRPr/>
            </a:pPr>
            <a:r>
              <a:rPr lang="en-US" dirty="0"/>
              <a:t>Used to gauge overall system health &amp; assist with isolating performance problems.</a:t>
            </a:r>
            <a:br>
              <a:rPr lang="en-US" dirty="0"/>
            </a:br>
            <a:endParaRPr lang="en-US" dirty="0"/>
          </a:p>
          <a:p>
            <a:pPr marL="0" indent="0">
              <a:buNone/>
              <a:defRPr/>
            </a:pPr>
            <a:r>
              <a:rPr lang="en-US" sz="1600" dirty="0"/>
              <a:t>(</a:t>
            </a:r>
            <a:r>
              <a:rPr lang="en-US" sz="1600" dirty="0" err="1"/>
              <a:t>Wunder</a:t>
            </a:r>
            <a:r>
              <a:rPr lang="en-US" sz="1600" dirty="0"/>
              <a:t>)</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extLst>
      <p:ext uri="{BB962C8B-B14F-4D97-AF65-F5344CB8AC3E}">
        <p14:creationId xmlns:p14="http://schemas.microsoft.com/office/powerpoint/2010/main" val="2196388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Performance Baseline: Testing</a:t>
            </a:r>
            <a:endParaRPr lang="en-US" dirty="0"/>
          </a:p>
        </p:txBody>
      </p:sp>
      <p:sp>
        <p:nvSpPr>
          <p:cNvPr id="3" name="Content Placeholder 2"/>
          <p:cNvSpPr>
            <a:spLocks noGrp="1"/>
          </p:cNvSpPr>
          <p:nvPr>
            <p:ph sz="quarter" idx="14"/>
          </p:nvPr>
        </p:nvSpPr>
        <p:spPr/>
        <p:txBody>
          <a:bodyPr/>
          <a:lstStyle/>
          <a:p>
            <a:pPr>
              <a:lnSpc>
                <a:spcPct val="80000"/>
              </a:lnSpc>
            </a:pPr>
            <a:r>
              <a:rPr lang="ja-JP" altLang="en-US" sz="2800" dirty="0">
                <a:ea typeface="ＭＳ Ｐゴシック" pitchFamily="34" charset="-128"/>
              </a:rPr>
              <a:t>“</a:t>
            </a:r>
            <a:r>
              <a:rPr lang="en-US" altLang="ja-JP" sz="2800" dirty="0">
                <a:ea typeface="ＭＳ Ｐゴシック" pitchFamily="34" charset="-128"/>
              </a:rPr>
              <a:t>Benchmark testing</a:t>
            </a:r>
            <a:r>
              <a:rPr lang="ja-JP" altLang="en-US" sz="2800" dirty="0">
                <a:ea typeface="ＭＳ Ｐゴシック" pitchFamily="34" charset="-128"/>
              </a:rPr>
              <a:t>”</a:t>
            </a:r>
            <a:endParaRPr lang="en-US" altLang="ja-JP" sz="2800" dirty="0">
              <a:ea typeface="ＭＳ Ｐゴシック" pitchFamily="34" charset="-128"/>
            </a:endParaRPr>
          </a:p>
          <a:p>
            <a:pPr>
              <a:lnSpc>
                <a:spcPct val="80000"/>
              </a:lnSpc>
            </a:pPr>
            <a:r>
              <a:rPr lang="en-US" altLang="en-US" sz="2800" dirty="0">
                <a:ea typeface="ＭＳ Ｐゴシック" pitchFamily="34" charset="-128"/>
              </a:rPr>
              <a:t>Compare performance of new server/system against standard (e.g., existing measurements or software specs).</a:t>
            </a:r>
          </a:p>
          <a:p>
            <a:pPr>
              <a:lnSpc>
                <a:spcPct val="80000"/>
              </a:lnSpc>
            </a:pPr>
            <a:r>
              <a:rPr lang="en-US" altLang="en-US" sz="2800" dirty="0">
                <a:ea typeface="ＭＳ Ｐゴシック" pitchFamily="34" charset="-128"/>
              </a:rPr>
              <a:t>Test at regular intervals, when problem-free:</a:t>
            </a:r>
          </a:p>
          <a:p>
            <a:pPr lvl="1">
              <a:lnSpc>
                <a:spcPct val="80000"/>
              </a:lnSpc>
            </a:pPr>
            <a:r>
              <a:rPr lang="en-US" altLang="en-US" sz="2400" dirty="0">
                <a:ea typeface="ＭＳ Ｐゴシック" pitchFamily="34" charset="-128"/>
              </a:rPr>
              <a:t>System resources (server &amp; hardware)</a:t>
            </a:r>
          </a:p>
          <a:p>
            <a:pPr lvl="1">
              <a:lnSpc>
                <a:spcPct val="80000"/>
              </a:lnSpc>
            </a:pPr>
            <a:r>
              <a:rPr lang="en-US" altLang="en-US" sz="2400" dirty="0">
                <a:ea typeface="ＭＳ Ｐゴシック" pitchFamily="34" charset="-128"/>
              </a:rPr>
              <a:t>Network architecture</a:t>
            </a:r>
          </a:p>
          <a:p>
            <a:pPr lvl="1">
              <a:lnSpc>
                <a:spcPct val="80000"/>
              </a:lnSpc>
            </a:pPr>
            <a:r>
              <a:rPr lang="en-US" altLang="en-US" sz="2400" dirty="0">
                <a:ea typeface="ＭＳ Ｐゴシック" pitchFamily="34" charset="-128"/>
              </a:rPr>
              <a:t>Operating system</a:t>
            </a:r>
          </a:p>
          <a:p>
            <a:pPr lvl="1">
              <a:lnSpc>
                <a:spcPct val="80000"/>
              </a:lnSpc>
            </a:pPr>
            <a:r>
              <a:rPr lang="en-US" altLang="en-US" sz="2400" dirty="0">
                <a:ea typeface="ＭＳ Ｐゴシック" pitchFamily="34" charset="-128"/>
              </a:rPr>
              <a:t>Database applications</a:t>
            </a:r>
          </a:p>
          <a:p>
            <a:pPr lvl="1">
              <a:lnSpc>
                <a:spcPct val="80000"/>
              </a:lnSpc>
            </a:pPr>
            <a:r>
              <a:rPr lang="en-US" altLang="en-US" sz="2400" dirty="0">
                <a:ea typeface="ＭＳ Ｐゴシック" pitchFamily="34" charset="-128"/>
              </a:rPr>
              <a:t>Client </a:t>
            </a:r>
            <a:r>
              <a:rPr lang="en-US" altLang="en-US" sz="2400" dirty="0" smtClean="0">
                <a:ea typeface="ＭＳ Ｐゴシック" pitchFamily="34" charset="-128"/>
              </a:rPr>
              <a:t>applications</a:t>
            </a:r>
            <a:endParaRPr lang="en-US" altLang="en-US" sz="1050" dirty="0">
              <a:ea typeface="ＭＳ Ｐゴシック" pitchFamily="34" charset="-128"/>
            </a:endParaRPr>
          </a:p>
          <a:p>
            <a:pPr lvl="1">
              <a:lnSpc>
                <a:spcPct val="80000"/>
              </a:lnSpc>
              <a:buNone/>
            </a:pPr>
            <a:endParaRPr lang="en-US" altLang="en-US" sz="1400" dirty="0">
              <a:ea typeface="ＭＳ Ｐゴシック" pitchFamily="34" charset="-128"/>
            </a:endParaRPr>
          </a:p>
          <a:p>
            <a:pPr lvl="1">
              <a:lnSpc>
                <a:spcPct val="80000"/>
              </a:lnSpc>
              <a:buNone/>
            </a:pPr>
            <a:r>
              <a:rPr lang="en-US" altLang="en-US" sz="1400" dirty="0">
                <a:ea typeface="ＭＳ Ｐゴシック" pitchFamily="34" charset="-128"/>
              </a:rPr>
              <a:t>(</a:t>
            </a:r>
            <a:r>
              <a:rPr lang="en-US" altLang="en-US" sz="1400" dirty="0" err="1">
                <a:ea typeface="ＭＳ Ｐゴシック" pitchFamily="34" charset="-128"/>
              </a:rPr>
              <a:t>Sqlserver</a:t>
            </a:r>
            <a:r>
              <a:rPr lang="en-US" altLang="en-US" sz="1400" dirty="0">
                <a:ea typeface="ＭＳ Ｐゴシック" pitchFamily="34" charset="-128"/>
              </a:rPr>
              <a:t>, 2009)</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extLst>
      <p:ext uri="{BB962C8B-B14F-4D97-AF65-F5344CB8AC3E}">
        <p14:creationId xmlns:p14="http://schemas.microsoft.com/office/powerpoint/2010/main" val="2491858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Performance Baseline: </a:t>
            </a:r>
            <a:br>
              <a:rPr lang="en-US" altLang="en-US" dirty="0">
                <a:ea typeface="ＭＳ Ｐゴシック" pitchFamily="34" charset="-128"/>
              </a:rPr>
            </a:br>
            <a:r>
              <a:rPr lang="en-US" altLang="en-US" dirty="0">
                <a:ea typeface="ＭＳ Ｐゴシック" pitchFamily="34" charset="-128"/>
              </a:rPr>
              <a:t>Utilities Available</a:t>
            </a:r>
            <a:endParaRPr lang="en-US" dirty="0"/>
          </a:p>
        </p:txBody>
      </p:sp>
      <p:sp>
        <p:nvSpPr>
          <p:cNvPr id="3" name="Content Placeholder 2"/>
          <p:cNvSpPr>
            <a:spLocks noGrp="1"/>
          </p:cNvSpPr>
          <p:nvPr>
            <p:ph sz="quarter" idx="14"/>
          </p:nvPr>
        </p:nvSpPr>
        <p:spPr>
          <a:xfrm>
            <a:off x="457200" y="1600199"/>
            <a:ext cx="4041648" cy="4656909"/>
          </a:xfrm>
        </p:spPr>
        <p:txBody>
          <a:bodyPr/>
          <a:lstStyle/>
          <a:p>
            <a:pPr>
              <a:defRPr/>
            </a:pPr>
            <a:r>
              <a:rPr lang="en-US" sz="2000" dirty="0"/>
              <a:t>Work with vendor to determine best method for your EHR.</a:t>
            </a:r>
          </a:p>
          <a:p>
            <a:pPr>
              <a:defRPr/>
            </a:pPr>
            <a:r>
              <a:rPr lang="en-US" sz="2000" dirty="0"/>
              <a:t>Many third-party utilities available.</a:t>
            </a:r>
          </a:p>
          <a:p>
            <a:pPr>
              <a:defRPr/>
            </a:pPr>
            <a:r>
              <a:rPr lang="en-US" sz="2000" dirty="0"/>
              <a:t>Windows built-in utilities:</a:t>
            </a:r>
          </a:p>
          <a:p>
            <a:pPr lvl="1">
              <a:defRPr/>
            </a:pPr>
            <a:r>
              <a:rPr lang="en-US" sz="1600" dirty="0"/>
              <a:t>System Monitor (collect &amp; view real-time data on usage of memory, disk, processor)</a:t>
            </a:r>
          </a:p>
          <a:p>
            <a:pPr lvl="1">
              <a:defRPr/>
            </a:pPr>
            <a:r>
              <a:rPr lang="en-US" sz="1600" dirty="0"/>
              <a:t>Performance logs &amp; alerts</a:t>
            </a:r>
          </a:p>
          <a:p>
            <a:pPr lvl="1">
              <a:defRPr/>
            </a:pPr>
            <a:r>
              <a:rPr lang="en-US" sz="1600" dirty="0"/>
              <a:t>Task Manager</a:t>
            </a:r>
          </a:p>
          <a:p>
            <a:pPr lvl="1">
              <a:defRPr/>
            </a:pPr>
            <a:r>
              <a:rPr lang="en-US" sz="1600" dirty="0"/>
              <a:t>Event Tracing for Windows (ETW; trace &amp; log events raised by user-mode applications &amp; kernel-mode drivers; export most SQL Server events.)</a:t>
            </a:r>
          </a:p>
          <a:p>
            <a:pPr marL="0" indent="0">
              <a:buNone/>
            </a:pPr>
            <a:endParaRPr lang="en-US" sz="2400" dirty="0"/>
          </a:p>
        </p:txBody>
      </p:sp>
      <p:sp>
        <p:nvSpPr>
          <p:cNvPr id="5" name="Content Placeholder 4"/>
          <p:cNvSpPr>
            <a:spLocks noGrp="1"/>
          </p:cNvSpPr>
          <p:nvPr>
            <p:ph sz="quarter" idx="18"/>
          </p:nvPr>
        </p:nvSpPr>
        <p:spPr/>
        <p:txBody>
          <a:bodyPr/>
          <a:lstStyle/>
          <a:p>
            <a:pPr>
              <a:defRPr/>
            </a:pPr>
            <a:r>
              <a:rPr lang="en-US" sz="2000" dirty="0"/>
              <a:t>Databases often require special utilities.</a:t>
            </a:r>
          </a:p>
          <a:p>
            <a:pPr>
              <a:defRPr/>
            </a:pPr>
            <a:r>
              <a:rPr lang="en-US" sz="2000" dirty="0"/>
              <a:t>SQL Server built-in utilities:</a:t>
            </a:r>
          </a:p>
          <a:p>
            <a:pPr lvl="1">
              <a:defRPr/>
            </a:pPr>
            <a:r>
              <a:rPr lang="en-US" sz="1800" dirty="0"/>
              <a:t>SQL Trace</a:t>
            </a:r>
          </a:p>
          <a:p>
            <a:pPr lvl="1">
              <a:defRPr/>
            </a:pPr>
            <a:r>
              <a:rPr lang="en-US" sz="1800" dirty="0"/>
              <a:t>SQL Server Profiler </a:t>
            </a:r>
          </a:p>
          <a:p>
            <a:pPr lvl="1">
              <a:defRPr/>
            </a:pPr>
            <a:r>
              <a:rPr lang="en-US" sz="1800" dirty="0"/>
              <a:t>SQL Server Management Studio Activity Monitor</a:t>
            </a:r>
          </a:p>
          <a:p>
            <a:pPr lvl="1">
              <a:defRPr/>
            </a:pPr>
            <a:r>
              <a:rPr lang="en-US" sz="1800" dirty="0"/>
              <a:t>SQL Server Management Studio Graphical </a:t>
            </a:r>
            <a:r>
              <a:rPr lang="en-US" sz="1800" dirty="0" err="1"/>
              <a:t>Showplan</a:t>
            </a:r>
            <a:endParaRPr lang="en-US" sz="1800" dirty="0"/>
          </a:p>
          <a:p>
            <a:pPr lvl="1">
              <a:defRPr/>
            </a:pPr>
            <a:r>
              <a:rPr lang="en-US" sz="1800" dirty="0"/>
              <a:t>Stored procedures</a:t>
            </a:r>
          </a:p>
          <a:p>
            <a:pPr lvl="1">
              <a:defRPr/>
            </a:pPr>
            <a:r>
              <a:rPr lang="en-US" sz="1800" dirty="0"/>
              <a:t>Database Console Commands (DBCC)</a:t>
            </a:r>
          </a:p>
          <a:p>
            <a:pPr lvl="1">
              <a:defRPr/>
            </a:pPr>
            <a:r>
              <a:rPr lang="en-US" sz="1800" dirty="0"/>
              <a:t>Built-in functions</a:t>
            </a:r>
          </a:p>
          <a:p>
            <a:pPr lvl="1">
              <a:defRPr/>
            </a:pPr>
            <a:r>
              <a:rPr lang="en-US" sz="1800" dirty="0"/>
              <a:t>Trace flags</a:t>
            </a:r>
          </a:p>
        </p:txBody>
      </p:sp>
      <p:sp>
        <p:nvSpPr>
          <p:cNvPr id="4" name="Text Placeholder 3"/>
          <p:cNvSpPr>
            <a:spLocks noGrp="1"/>
          </p:cNvSpPr>
          <p:nvPr>
            <p:ph type="body" sz="quarter" idx="32"/>
          </p:nvPr>
        </p:nvSpPr>
        <p:spPr/>
        <p:txBody>
          <a:bodyPr/>
          <a:lstStyle/>
          <a:p>
            <a:pPr marL="0" lvl="1">
              <a:buSzTx/>
            </a:pPr>
            <a:r>
              <a:rPr lang="en-US" sz="1400" dirty="0"/>
              <a:t>(Microsoft, 2011; Technical, 2005)</a:t>
            </a:r>
          </a:p>
          <a:p>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9</a:t>
            </a:fld>
            <a:endParaRPr lang="en-US" dirty="0"/>
          </a:p>
        </p:txBody>
      </p:sp>
    </p:spTree>
    <p:extLst>
      <p:ext uri="{BB962C8B-B14F-4D97-AF65-F5344CB8AC3E}">
        <p14:creationId xmlns:p14="http://schemas.microsoft.com/office/powerpoint/2010/main" val="17323928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MKM CompX_unitY_Lecture_Slides_Template.potx" id="{4FF466A4-E752-4EC5-A455-0F519C93B28D}" vid="{E25E3796-8ED8-4B54-80E8-6ED0B80A76F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56</TotalTime>
  <Words>5064</Words>
  <Application>Microsoft Office PowerPoint</Application>
  <PresentationFormat>On-screen Show (4:3)</PresentationFormat>
  <Paragraphs>401</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CompX_unitY_Lecture_Slides_Template</vt:lpstr>
      <vt:lpstr>ONC-Template-FINAL DRAFT</vt:lpstr>
      <vt:lpstr>Installation and Maintenance of Health IT Systems </vt:lpstr>
      <vt:lpstr>Troubleshooting; Maintenance and Upgrades; Interaction with Vendors, Developers, and Users Learning Objectives</vt:lpstr>
      <vt:lpstr>Troubleshooting:  Diagnosing Complex EHR Infrastructure Issues</vt:lpstr>
      <vt:lpstr>Troubleshooting:  Diagnosing Complex EHR Infrastructure Issues (cont’d)</vt:lpstr>
      <vt:lpstr>Troubleshooting: An Example</vt:lpstr>
      <vt:lpstr>Troubleshooting: An Example (cont’d)</vt:lpstr>
      <vt:lpstr>Performance Baseline</vt:lpstr>
      <vt:lpstr>Performance Baseline: Testing</vt:lpstr>
      <vt:lpstr>Performance Baseline:  Utilities Available</vt:lpstr>
      <vt:lpstr>Performance Baseline: Measurements &amp; Next Steps</vt:lpstr>
      <vt:lpstr>EHR Maintenance &amp; Upgrades</vt:lpstr>
      <vt:lpstr>EHR Maintenance &amp; Upgrades: Structured Approach</vt:lpstr>
      <vt:lpstr>A Structured Approach (cont’d)</vt:lpstr>
      <vt:lpstr>A Structured Approach (cont’d - 2)</vt:lpstr>
      <vt:lpstr>Interacting with Users</vt:lpstr>
      <vt:lpstr>Client-Vendor Relationship</vt:lpstr>
      <vt:lpstr>Client-Vendor Relationship: Before Purchase</vt:lpstr>
      <vt:lpstr>Troubleshooting; Maintenance and Upgrades; Interaction with Vendors, Developers, and Users Summary</vt:lpstr>
      <vt:lpstr>Troubleshooting; Maintenance and Upgrades; Interaction with Vendors, Developers, and Users References – Lecture b</vt:lpstr>
      <vt:lpstr>Installation and Maintenance of  Health IT Systems  Troubleshooting; Maintenance and Upgrades; Interaction with Vendors, Developers, and Users Lecture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8, Unit 8</dc:title>
  <dc:subject>Installation and Maintenance of Health IT Systems: Troubleshooting; Maintenance and Upgrades; Interaction with Vendors, Developers, and Users, Lecture b</dc:subject>
  <dc:creator>U.S. Department of Health and Human Services, Office of the National Coordinator for Health Information Technology</dc:creator>
  <cp:keywords>Heath IT, Health Systems, HealthIT, Health Informatics</cp:keywords>
  <cp:lastModifiedBy>admin</cp:lastModifiedBy>
  <cp:revision>13</cp:revision>
  <dcterms:created xsi:type="dcterms:W3CDTF">2016-06-27T01:48:55Z</dcterms:created>
  <dcterms:modified xsi:type="dcterms:W3CDTF">2017-07-11T19:03:41Z</dcterms:modified>
  <cp:category>U.S. Department of Health and Human Services, Office of the National Coordinator for Health Information Technology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