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9"/>
  </p:notesMasterIdLst>
  <p:handoutMasterIdLst>
    <p:handoutMasterId r:id="rId30"/>
  </p:handoutMasterIdLst>
  <p:sldIdLst>
    <p:sldId id="257" r:id="rId2"/>
    <p:sldId id="258" r:id="rId3"/>
    <p:sldId id="259" r:id="rId4"/>
    <p:sldId id="260" r:id="rId5"/>
    <p:sldId id="282" r:id="rId6"/>
    <p:sldId id="283" r:id="rId7"/>
    <p:sldId id="263" r:id="rId8"/>
    <p:sldId id="264" r:id="rId9"/>
    <p:sldId id="265" r:id="rId10"/>
    <p:sldId id="266" r:id="rId11"/>
    <p:sldId id="267" r:id="rId12"/>
    <p:sldId id="268" r:id="rId13"/>
    <p:sldId id="269" r:id="rId14"/>
    <p:sldId id="270" r:id="rId15"/>
    <p:sldId id="271" r:id="rId16"/>
    <p:sldId id="284" r:id="rId17"/>
    <p:sldId id="273" r:id="rId18"/>
    <p:sldId id="274" r:id="rId19"/>
    <p:sldId id="275" r:id="rId20"/>
    <p:sldId id="276" r:id="rId21"/>
    <p:sldId id="277" r:id="rId22"/>
    <p:sldId id="285" r:id="rId23"/>
    <p:sldId id="279" r:id="rId24"/>
    <p:sldId id="280" r:id="rId25"/>
    <p:sldId id="281" r:id="rId26"/>
    <p:sldId id="287" r:id="rId27"/>
    <p:sldId id="286" r:id="rId28"/>
  </p:sldIdLst>
  <p:sldSz cx="9144000" cy="6858000" type="screen4x3"/>
  <p:notesSz cx="6858000" cy="9144000"/>
  <p:custDataLst>
    <p:tags r:id="rId31"/>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2342" autoAdjust="0"/>
  </p:normalViewPr>
  <p:slideViewPr>
    <p:cSldViewPr snapToGrid="0">
      <p:cViewPr>
        <p:scale>
          <a:sx n="75" d="100"/>
          <a:sy n="75" d="100"/>
        </p:scale>
        <p:origin x="-336" y="101"/>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7/11/2017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7/11/2017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433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solidFill>
                  <a:srgbClr val="000000"/>
                </a:solidFill>
                <a:latin typeface="Arial" charset="0"/>
              </a:rPr>
              <a:t>Welcome to </a:t>
            </a:r>
            <a:r>
              <a:rPr lang="en-US" b="1">
                <a:solidFill>
                  <a:srgbClr val="000000"/>
                </a:solidFill>
                <a:latin typeface="Arial" charset="0"/>
              </a:rPr>
              <a:t>Installation and Maintenance of Health IT Systems, </a:t>
            </a:r>
            <a:r>
              <a:rPr lang="en-US" b="1">
                <a:latin typeface="Arial" charset="0"/>
              </a:rPr>
              <a:t>System Interfaces and Integration</a:t>
            </a:r>
            <a:r>
              <a:rPr lang="en-US">
                <a:latin typeface="Arial" charset="0"/>
              </a:rPr>
              <a:t>.  </a:t>
            </a:r>
          </a:p>
          <a:p>
            <a:pPr eaLnBrk="1" hangingPunct="1"/>
            <a:endParaRPr lang="en-US">
              <a:latin typeface="Arial" charset="0"/>
            </a:endParaRPr>
          </a:p>
          <a:p>
            <a:pPr eaLnBrk="1" hangingPunct="1"/>
            <a:r>
              <a:rPr lang="en-US">
                <a:latin typeface="Arial" charset="0"/>
              </a:rPr>
              <a:t>The component, </a:t>
            </a:r>
            <a:r>
              <a:rPr lang="en-US" b="1">
                <a:latin typeface="Arial" charset="0"/>
              </a:rPr>
              <a:t>Installation and Maintenance of Health IT Systems, </a:t>
            </a:r>
            <a:r>
              <a:rPr lang="en-US">
                <a:latin typeface="Arial" charset="0"/>
              </a:rPr>
              <a:t>covers fundamentals of selection, installation, and maintenance of typical Electronic Health Records (EHR) systems. </a:t>
            </a:r>
          </a:p>
          <a:p>
            <a:pPr eaLnBrk="1" hangingPunct="1"/>
            <a:endParaRPr lang="en-US">
              <a:latin typeface="Arial" charset="0"/>
            </a:endParaRPr>
          </a:p>
        </p:txBody>
      </p:sp>
      <p:sp>
        <p:nvSpPr>
          <p:cNvPr id="14339"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14340"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D92C86F-8A05-E345-89FD-D37965975C95}" type="slidenum">
              <a:rPr lang="en-US" sz="1000">
                <a:cs typeface="Arial" charset="0"/>
              </a:rPr>
              <a:pPr eaLnBrk="1" hangingPunct="1"/>
              <a:t>1</a:t>
            </a:fld>
            <a:endParaRPr lang="en-US" sz="1000">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277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rPr>
              <a:t>So why is HL7 important? Largely because it was the first standard protocol for communication between EHR components.</a:t>
            </a:r>
          </a:p>
          <a:p>
            <a:endParaRPr lang="en-US">
              <a:latin typeface="Arial" charset="0"/>
            </a:endParaRPr>
          </a:p>
          <a:p>
            <a:r>
              <a:rPr lang="en-US">
                <a:latin typeface="Arial" charset="0"/>
              </a:rPr>
              <a:t>"Closed" or "Proprietary" system coding is generally hidden by the vendor and promotes reliance on single vendors and specific applications and technologies to remain operational.</a:t>
            </a:r>
            <a:br>
              <a:rPr lang="en-US">
                <a:latin typeface="Arial" charset="0"/>
              </a:rPr>
            </a:br>
            <a:endParaRPr lang="en-US">
              <a:latin typeface="Arial" charset="0"/>
            </a:endParaRPr>
          </a:p>
          <a:p>
            <a:r>
              <a:rPr lang="en-US">
                <a:latin typeface="Arial" charset="0"/>
              </a:rPr>
              <a:t>Following a standard protocol, however, provides you the advantage of being able to connect to any system that supports this particular part of the standard, both now and in the future. Adhering to a standard protocol is called "open system architecture". Open system architecture allows interfacing between systems using appropriate protocols, independent of vendor. When using HL7, the interface allows for numerous systems to be added to a single HL7 feed. New systems can be added without having to modify the original source code. </a:t>
            </a:r>
          </a:p>
        </p:txBody>
      </p:sp>
      <p:sp>
        <p:nvSpPr>
          <p:cNvPr id="32771"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32772"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2B016BA-13A1-9F4C-B3F8-B55E29669256}" type="slidenum">
              <a:rPr lang="en-US" sz="1000">
                <a:cs typeface="Arial" charset="0"/>
              </a:rPr>
              <a:pPr eaLnBrk="1" hangingPunct="1"/>
              <a:t>10</a:t>
            </a:fld>
            <a:endParaRPr lang="en-US" sz="1000">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481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rPr>
              <a:t>The name "Health Level 7" refers to the seventh, or </a:t>
            </a:r>
            <a:r>
              <a:rPr lang="ja-JP" altLang="en-US">
                <a:latin typeface="Arial" charset="0"/>
              </a:rPr>
              <a:t>“</a:t>
            </a:r>
            <a:r>
              <a:rPr lang="en-US" altLang="ja-JP">
                <a:latin typeface="Arial" charset="0"/>
              </a:rPr>
              <a:t>application</a:t>
            </a:r>
            <a:r>
              <a:rPr lang="ja-JP" altLang="en-US">
                <a:latin typeface="Arial" charset="0"/>
              </a:rPr>
              <a:t>”</a:t>
            </a:r>
            <a:r>
              <a:rPr lang="en-US" altLang="ja-JP">
                <a:latin typeface="Arial" charset="0"/>
              </a:rPr>
              <a:t>, layer of the ISO OSI Reference Model.  The name indicates that HL7 focuses on application layer protocols for the health care domain, and functions independently of lower levels. HL7 effectively considers all lower layers merely as tools.</a:t>
            </a:r>
          </a:p>
          <a:p>
            <a:endParaRPr lang="en-US">
              <a:latin typeface="Arial" charset="0"/>
            </a:endParaRPr>
          </a:p>
          <a:p>
            <a:r>
              <a:rPr lang="en-US">
                <a:latin typeface="Arial" charset="0"/>
              </a:rPr>
              <a:t>HL7, as an organization, represents the American National Standards Institute, or ANSI, for standardizing health data interchange at the International Organization for Standardization, or ISO. The ISO is responsible for promoting international standardization to improve free exchange of goods and services. </a:t>
            </a:r>
          </a:p>
          <a:p>
            <a:endParaRPr lang="en-US">
              <a:latin typeface="Arial" charset="0"/>
            </a:endParaRPr>
          </a:p>
          <a:p>
            <a:r>
              <a:rPr lang="en-US">
                <a:latin typeface="Arial" charset="0"/>
              </a:rPr>
              <a:t>To make it easier to send and receive health-care information, the HL7 organization has defined a standard that specifies what types of HL7 messages can be sent, what segments can be included in these messages, and what fields can be included in their segments. </a:t>
            </a:r>
          </a:p>
          <a:p>
            <a:r>
              <a:rPr lang="en-US">
                <a:latin typeface="Arial" charset="0"/>
              </a:rPr>
              <a:t> </a:t>
            </a:r>
          </a:p>
          <a:p>
            <a:r>
              <a:rPr lang="en-US">
                <a:latin typeface="Arial" charset="0"/>
              </a:rPr>
              <a:t>HL7 version 2 messages, which are the most widely used format, are based on the messaging protocol and are comprised of a series of segments, each on its own line and each set up for a specific purpose. For instance, the segment in line 2 of an admission message may denote the patient</a:t>
            </a:r>
            <a:r>
              <a:rPr lang="ja-JP" altLang="en-US">
                <a:latin typeface="Arial" charset="0"/>
              </a:rPr>
              <a:t>’</a:t>
            </a:r>
            <a:r>
              <a:rPr lang="en-US" altLang="ja-JP">
                <a:latin typeface="Arial" charset="0"/>
              </a:rPr>
              <a:t>s demographic information. In HL7, there are over 100 of these predefined segments, each defined by a three letter acronym indicating that segment's purpose.</a:t>
            </a:r>
          </a:p>
          <a:p>
            <a:endParaRPr lang="en-US">
              <a:latin typeface="Arial" charset="0"/>
            </a:endParaRPr>
          </a:p>
          <a:p>
            <a:r>
              <a:rPr lang="en-US">
                <a:latin typeface="Arial" charset="0"/>
              </a:rPr>
              <a:t>We should note that the newer Version 3 messages are more object-oriented and use XML to structure their data. Since Version 2 is most widely used, we will take a deeper look at how those messages work. </a:t>
            </a:r>
          </a:p>
        </p:txBody>
      </p:sp>
      <p:sp>
        <p:nvSpPr>
          <p:cNvPr id="34819"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34820"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A35E64A-ED6E-DB4F-82E4-E8B508A74020}" type="slidenum">
              <a:rPr lang="en-US" sz="1000">
                <a:cs typeface="Arial" charset="0"/>
              </a:rPr>
              <a:pPr eaLnBrk="1" hangingPunct="1"/>
              <a:t>11</a:t>
            </a:fld>
            <a:endParaRPr lang="en-US" sz="1000">
              <a:cs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686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rPr>
              <a:t>HL7 has devised a protocol for efficiently exchanging healthcare data between various software components. Named for the organization which developed it, HL7, with its version 2 and now newer version 3 messaging, has become the acknowledged healthcare industry standard, and it is considered the best protocol available for exchanging clinical data among disparate cooperating systems in a healthcare setting.</a:t>
            </a:r>
          </a:p>
          <a:p>
            <a:endParaRPr lang="en-US">
              <a:latin typeface="Arial" charset="0"/>
            </a:endParaRPr>
          </a:p>
          <a:p>
            <a:r>
              <a:rPr lang="en-US">
                <a:latin typeface="Arial" charset="0"/>
              </a:rPr>
              <a:t>The HL7 standard defines a method of moving clinical data between independent medical applications in near-real time. HL7 is a structured, message-oriented protocol framework for computer communication between healthcare applications. </a:t>
            </a:r>
          </a:p>
          <a:p>
            <a:endParaRPr lang="en-US">
              <a:latin typeface="Arial" charset="0"/>
            </a:endParaRPr>
          </a:p>
          <a:p>
            <a:r>
              <a:rPr lang="en-US">
                <a:latin typeface="Arial" charset="0"/>
              </a:rPr>
              <a:t>Unfortunately, adoption of the HL7 standard does not necessarily equate to </a:t>
            </a:r>
            <a:r>
              <a:rPr lang="ja-JP" altLang="en-US">
                <a:latin typeface="Arial" charset="0"/>
              </a:rPr>
              <a:t>“</a:t>
            </a:r>
            <a:r>
              <a:rPr lang="en-US" altLang="ja-JP">
                <a:latin typeface="Arial" charset="0"/>
              </a:rPr>
              <a:t>plug and play</a:t>
            </a:r>
            <a:r>
              <a:rPr lang="ja-JP" altLang="en-US">
                <a:latin typeface="Arial" charset="0"/>
              </a:rPr>
              <a:t>”</a:t>
            </a:r>
            <a:r>
              <a:rPr lang="en-US" altLang="ja-JP">
                <a:latin typeface="Arial" charset="0"/>
              </a:rPr>
              <a:t>, and vendors of healthcare applications more often than not must bend and customize HL7 to meet the needs of each customer and their systems in order to accurately exchange patient data. In fact, HL7 protocols used within an organization often reflect local, non-standard vocabulary, which increases the resources required for implementation and maintenance. </a:t>
            </a:r>
            <a:endParaRPr lang="en-US">
              <a:latin typeface="Arial" charset="0"/>
            </a:endParaRPr>
          </a:p>
        </p:txBody>
      </p:sp>
      <p:sp>
        <p:nvSpPr>
          <p:cNvPr id="36867"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3686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69BABB1-2D1A-9646-91B4-0CA9CC4662CA}" type="slidenum">
              <a:rPr lang="en-US" sz="1000">
                <a:cs typeface="Arial" charset="0"/>
              </a:rPr>
              <a:pPr eaLnBrk="1" hangingPunct="1"/>
              <a:t>12</a:t>
            </a:fld>
            <a:endParaRPr lang="en-US" sz="1000">
              <a:cs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891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rPr>
              <a:t>So how does HL7 work, anyway? Well, we could teach a whole course on understanding and configuring HL7 messages … however, here we will cover a few basic principles.</a:t>
            </a:r>
          </a:p>
          <a:p>
            <a:endParaRPr lang="en-US">
              <a:latin typeface="Arial" charset="0"/>
            </a:endParaRPr>
          </a:p>
          <a:p>
            <a:r>
              <a:rPr lang="en-US">
                <a:latin typeface="Arial" charset="0"/>
              </a:rPr>
              <a:t>HL7 messages are sent and received by various EHR applications any time requests or updates are made in the EHR system.</a:t>
            </a:r>
          </a:p>
          <a:p>
            <a:endParaRPr lang="en-US">
              <a:latin typeface="Arial" charset="0"/>
            </a:endParaRPr>
          </a:p>
          <a:p>
            <a:r>
              <a:rPr lang="en-US">
                <a:latin typeface="Arial" charset="0"/>
              </a:rPr>
              <a:t>In an HL7 message, the name of each segment is indicated in the first field of the segment, and is always three characters long. Some examples include MSH, PID, NK1, and PV1. Different types of HL7 messages contain different segments.</a:t>
            </a:r>
          </a:p>
          <a:p>
            <a:endParaRPr lang="en-US">
              <a:latin typeface="Arial" charset="0"/>
            </a:endParaRPr>
          </a:p>
          <a:p>
            <a:r>
              <a:rPr lang="en-US">
                <a:latin typeface="Arial" charset="0"/>
              </a:rPr>
              <a:t>Dissecting a single segment reveals one to many different fields, or even sub-fields, each separated by a delimiter. Some delimiters include:</a:t>
            </a:r>
          </a:p>
          <a:p>
            <a:pPr>
              <a:buFontTx/>
              <a:buChar char="•"/>
            </a:pPr>
            <a:r>
              <a:rPr lang="en-US">
                <a:latin typeface="Arial" charset="0"/>
              </a:rPr>
              <a:t>| Pipe, which denotes a field delimiter</a:t>
            </a:r>
          </a:p>
          <a:p>
            <a:pPr>
              <a:buFontTx/>
              <a:buChar char="•"/>
            </a:pPr>
            <a:r>
              <a:rPr lang="en-US">
                <a:latin typeface="Arial" charset="0"/>
              </a:rPr>
              <a:t>^ Caret, which denotes a sub-field delimiter</a:t>
            </a:r>
          </a:p>
          <a:p>
            <a:pPr>
              <a:buFontTx/>
              <a:buChar char="•"/>
            </a:pPr>
            <a:r>
              <a:rPr lang="en-US">
                <a:latin typeface="Arial" charset="0"/>
              </a:rPr>
              <a:t>&amp; Ampersand, which denotes a sub-sub-field delimiter</a:t>
            </a:r>
          </a:p>
          <a:p>
            <a:pPr>
              <a:buFontTx/>
              <a:buChar char="•"/>
            </a:pPr>
            <a:r>
              <a:rPr lang="en-US">
                <a:latin typeface="Arial" charset="0"/>
              </a:rPr>
              <a:t>~ Tilde, which denotes a repeating field delimiter</a:t>
            </a:r>
          </a:p>
          <a:p>
            <a:pPr>
              <a:buFontTx/>
              <a:buChar char="•"/>
            </a:pPr>
            <a:r>
              <a:rPr lang="en-US">
                <a:latin typeface="Arial" charset="0"/>
              </a:rPr>
              <a:t>\ Backslash, which denotes an escape character</a:t>
            </a:r>
          </a:p>
        </p:txBody>
      </p:sp>
      <p:sp>
        <p:nvSpPr>
          <p:cNvPr id="38915"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38916"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0419F4D5-F405-014B-8CB5-5B563CDB9D25}" type="slidenum">
              <a:rPr lang="en-US" sz="1000">
                <a:cs typeface="Arial" charset="0"/>
              </a:rPr>
              <a:pPr eaLnBrk="1" hangingPunct="1"/>
              <a:t>13</a:t>
            </a:fld>
            <a:endParaRPr lang="en-US" sz="1000">
              <a:cs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096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rPr>
              <a:t>Here is an example HL7 version 2 message segment. It starts with </a:t>
            </a:r>
            <a:r>
              <a:rPr lang="ja-JP" altLang="en-US">
                <a:latin typeface="Arial" charset="0"/>
              </a:rPr>
              <a:t>“</a:t>
            </a:r>
            <a:r>
              <a:rPr lang="en-US" altLang="ja-JP">
                <a:latin typeface="Arial" charset="0"/>
              </a:rPr>
              <a:t>NK1</a:t>
            </a:r>
            <a:r>
              <a:rPr lang="ja-JP" altLang="en-US">
                <a:latin typeface="Arial" charset="0"/>
              </a:rPr>
              <a:t>”</a:t>
            </a:r>
            <a:r>
              <a:rPr lang="en-US" altLang="ja-JP">
                <a:latin typeface="Arial" charset="0"/>
              </a:rPr>
              <a:t>, which is the segment name, followed by a pipe character, which is a delimiter that means the end of the field. </a:t>
            </a:r>
            <a:r>
              <a:rPr lang="ja-JP" altLang="en-US">
                <a:latin typeface="Arial" charset="0"/>
              </a:rPr>
              <a:t>“</a:t>
            </a:r>
            <a:r>
              <a:rPr lang="en-US" altLang="ja-JP">
                <a:latin typeface="Arial" charset="0"/>
              </a:rPr>
              <a:t>NK1</a:t>
            </a:r>
            <a:r>
              <a:rPr lang="ja-JP" altLang="en-US">
                <a:latin typeface="Arial" charset="0"/>
              </a:rPr>
              <a:t>”</a:t>
            </a:r>
            <a:r>
              <a:rPr lang="en-US" altLang="ja-JP">
                <a:latin typeface="Arial" charset="0"/>
              </a:rPr>
              <a:t> stands for next of kin, so this segment would denote a close family member and information about their relationship to the patient in question.</a:t>
            </a:r>
          </a:p>
          <a:p>
            <a:endParaRPr lang="en-US">
              <a:latin typeface="Arial" charset="0"/>
            </a:endParaRPr>
          </a:p>
          <a:p>
            <a:r>
              <a:rPr lang="en-US">
                <a:latin typeface="Arial" charset="0"/>
              </a:rPr>
              <a:t>Then comes another pipe, indicating an empty field. Next we see a last name </a:t>
            </a:r>
            <a:r>
              <a:rPr lang="ja-JP" altLang="en-US">
                <a:latin typeface="Arial" charset="0"/>
              </a:rPr>
              <a:t>“</a:t>
            </a:r>
            <a:r>
              <a:rPr lang="en-US" altLang="ja-JP">
                <a:latin typeface="Arial" charset="0"/>
              </a:rPr>
              <a:t>Smith</a:t>
            </a:r>
            <a:r>
              <a:rPr lang="ja-JP" altLang="en-US">
                <a:latin typeface="Arial" charset="0"/>
              </a:rPr>
              <a:t>”</a:t>
            </a:r>
            <a:r>
              <a:rPr lang="en-US" altLang="ja-JP">
                <a:latin typeface="Arial" charset="0"/>
              </a:rPr>
              <a:t> and first name </a:t>
            </a:r>
            <a:r>
              <a:rPr lang="ja-JP" altLang="en-US">
                <a:latin typeface="Arial" charset="0"/>
              </a:rPr>
              <a:t>“</a:t>
            </a:r>
            <a:r>
              <a:rPr lang="en-US" altLang="ja-JP">
                <a:latin typeface="Arial" charset="0"/>
              </a:rPr>
              <a:t>John</a:t>
            </a:r>
            <a:r>
              <a:rPr lang="ja-JP" altLang="en-US">
                <a:latin typeface="Arial" charset="0"/>
              </a:rPr>
              <a:t>”</a:t>
            </a:r>
            <a:r>
              <a:rPr lang="en-US" altLang="ja-JP">
                <a:latin typeface="Arial" charset="0"/>
              </a:rPr>
              <a:t> separated by a caret, indicating that they are sub-fields of the name field, along with several more carets indicating empty sub-fields. After that are various other pipes indicating fields, one of which is obviously a phone number, and many of which are empty. Overall, 5 of the first 8 fields contain data. </a:t>
            </a:r>
          </a:p>
          <a:p>
            <a:endParaRPr lang="en-US">
              <a:latin typeface="Arial" charset="0"/>
            </a:endParaRPr>
          </a:p>
          <a:p>
            <a:r>
              <a:rPr lang="en-US">
                <a:latin typeface="Arial" charset="0"/>
              </a:rPr>
              <a:t>Bear in mind this would be one segment in a message of many lines, as part of an admissions message.</a:t>
            </a:r>
          </a:p>
        </p:txBody>
      </p:sp>
      <p:sp>
        <p:nvSpPr>
          <p:cNvPr id="40963"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4096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77E95A6-9929-3D44-8EBC-B3A7240A3F73}" type="slidenum">
              <a:rPr lang="en-US" sz="1000">
                <a:cs typeface="Arial" charset="0"/>
              </a:rPr>
              <a:pPr eaLnBrk="1" hangingPunct="1"/>
              <a:t>14</a:t>
            </a:fld>
            <a:endParaRPr lang="en-US" sz="1000">
              <a:cs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301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rPr>
              <a:t>Well, that was simple enough. Now let</a:t>
            </a:r>
            <a:r>
              <a:rPr lang="ja-JP" altLang="en-US">
                <a:latin typeface="Arial" charset="0"/>
              </a:rPr>
              <a:t>’</a:t>
            </a:r>
            <a:r>
              <a:rPr lang="en-US" altLang="ja-JP">
                <a:latin typeface="Arial" charset="0"/>
              </a:rPr>
              <a:t>s examine a sample full HL7 message; in this case, a vaccination history query message.</a:t>
            </a:r>
          </a:p>
          <a:p>
            <a:endParaRPr lang="en-US">
              <a:latin typeface="Arial" charset="0"/>
            </a:endParaRPr>
          </a:p>
          <a:p>
            <a:r>
              <a:rPr lang="en-US">
                <a:latin typeface="Arial" charset="0"/>
              </a:rPr>
              <a:t>We see that there are 3 full segments, starting with the codes </a:t>
            </a:r>
            <a:r>
              <a:rPr lang="ja-JP" altLang="en-US">
                <a:latin typeface="Arial" charset="0"/>
              </a:rPr>
              <a:t>“</a:t>
            </a:r>
            <a:r>
              <a:rPr lang="en-US" altLang="ja-JP">
                <a:latin typeface="Arial" charset="0"/>
              </a:rPr>
              <a:t>MSH</a:t>
            </a:r>
            <a:r>
              <a:rPr lang="ja-JP" altLang="en-US">
                <a:latin typeface="Arial" charset="0"/>
              </a:rPr>
              <a:t>”</a:t>
            </a:r>
            <a:r>
              <a:rPr lang="en-US" altLang="ja-JP">
                <a:latin typeface="Arial" charset="0"/>
              </a:rPr>
              <a:t>, </a:t>
            </a:r>
            <a:r>
              <a:rPr lang="ja-JP" altLang="en-US">
                <a:latin typeface="Arial" charset="0"/>
              </a:rPr>
              <a:t>“</a:t>
            </a:r>
            <a:r>
              <a:rPr lang="en-US" altLang="ja-JP">
                <a:latin typeface="Arial" charset="0"/>
              </a:rPr>
              <a:t>QRD</a:t>
            </a:r>
            <a:r>
              <a:rPr lang="ja-JP" altLang="en-US">
                <a:latin typeface="Arial" charset="0"/>
              </a:rPr>
              <a:t>”</a:t>
            </a:r>
            <a:r>
              <a:rPr lang="en-US" altLang="ja-JP">
                <a:latin typeface="Arial" charset="0"/>
              </a:rPr>
              <a:t>, and </a:t>
            </a:r>
            <a:r>
              <a:rPr lang="ja-JP" altLang="en-US">
                <a:latin typeface="Arial" charset="0"/>
              </a:rPr>
              <a:t>“</a:t>
            </a:r>
            <a:r>
              <a:rPr lang="en-US" altLang="ja-JP">
                <a:latin typeface="Arial" charset="0"/>
              </a:rPr>
              <a:t>QRF</a:t>
            </a:r>
            <a:r>
              <a:rPr lang="ja-JP" altLang="en-US">
                <a:latin typeface="Arial" charset="0"/>
              </a:rPr>
              <a:t>”</a:t>
            </a:r>
            <a:r>
              <a:rPr lang="en-US" altLang="ja-JP">
                <a:latin typeface="Arial" charset="0"/>
              </a:rPr>
              <a:t>, and which contain many fields of data. </a:t>
            </a:r>
          </a:p>
          <a:p>
            <a:r>
              <a:rPr lang="en-US">
                <a:latin typeface="Arial" charset="0"/>
              </a:rPr>
              <a:t/>
            </a:r>
            <a:br>
              <a:rPr lang="en-US">
                <a:latin typeface="Arial" charset="0"/>
              </a:rPr>
            </a:br>
            <a:r>
              <a:rPr lang="en-US">
                <a:latin typeface="Arial" charset="0"/>
              </a:rPr>
              <a:t>A lot of information can be determined in the first line of the message, which begins with the code </a:t>
            </a:r>
            <a:r>
              <a:rPr lang="ja-JP" altLang="en-US">
                <a:latin typeface="Arial" charset="0"/>
              </a:rPr>
              <a:t>“</a:t>
            </a:r>
            <a:r>
              <a:rPr lang="en-US" altLang="ja-JP">
                <a:latin typeface="Arial" charset="0"/>
              </a:rPr>
              <a:t>MSH</a:t>
            </a:r>
            <a:r>
              <a:rPr lang="ja-JP" altLang="en-US">
                <a:latin typeface="Arial" charset="0"/>
              </a:rPr>
              <a:t>”</a:t>
            </a:r>
            <a:r>
              <a:rPr lang="en-US" altLang="ja-JP">
                <a:latin typeface="Arial" charset="0"/>
              </a:rPr>
              <a:t>, so let</a:t>
            </a:r>
            <a:r>
              <a:rPr lang="ja-JP" altLang="en-US">
                <a:latin typeface="Arial" charset="0"/>
              </a:rPr>
              <a:t>’</a:t>
            </a:r>
            <a:r>
              <a:rPr lang="en-US" altLang="ja-JP">
                <a:latin typeface="Arial" charset="0"/>
              </a:rPr>
              <a:t>s take a closer look at that on the next slide.</a:t>
            </a:r>
            <a:endParaRPr lang="en-US">
              <a:latin typeface="Arial" charset="0"/>
            </a:endParaRPr>
          </a:p>
        </p:txBody>
      </p:sp>
      <p:sp>
        <p:nvSpPr>
          <p:cNvPr id="43011"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43012"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3BD12526-BFD7-8C45-96DA-3D356B15174F}" type="slidenum">
              <a:rPr lang="en-US" sz="1000">
                <a:cs typeface="Arial" charset="0"/>
              </a:rPr>
              <a:pPr eaLnBrk="1" hangingPunct="1"/>
              <a:t>15</a:t>
            </a:fld>
            <a:endParaRPr lang="en-US" sz="1000">
              <a:cs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096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smtClean="0">
                <a:latin typeface="Arial" charset="0"/>
              </a:rPr>
              <a:t>In an HL7 version 2 message, every new message starts with the three letter acronym </a:t>
            </a:r>
            <a:r>
              <a:rPr lang="ja-JP" altLang="en-US" dirty="0" smtClean="0">
                <a:latin typeface="Arial" charset="0"/>
              </a:rPr>
              <a:t>“</a:t>
            </a:r>
            <a:r>
              <a:rPr lang="en-US" altLang="ja-JP" dirty="0" smtClean="0">
                <a:latin typeface="Arial" charset="0"/>
              </a:rPr>
              <a:t>MSH</a:t>
            </a:r>
            <a:r>
              <a:rPr lang="ja-JP" altLang="en-US" dirty="0" smtClean="0">
                <a:latin typeface="Arial" charset="0"/>
              </a:rPr>
              <a:t>”</a:t>
            </a:r>
            <a:r>
              <a:rPr lang="en-US" altLang="ja-JP" dirty="0" smtClean="0">
                <a:latin typeface="Arial" charset="0"/>
              </a:rPr>
              <a:t>, so we know this is the first line of a message. There are 14 pipes, which indicate 15 fields overall.</a:t>
            </a:r>
          </a:p>
          <a:p>
            <a:endParaRPr lang="en-US" dirty="0" smtClean="0">
              <a:latin typeface="Arial" charset="0"/>
            </a:endParaRPr>
          </a:p>
          <a:p>
            <a:r>
              <a:rPr lang="en-US" dirty="0" smtClean="0">
                <a:latin typeface="Arial" charset="0"/>
              </a:rPr>
              <a:t>Another characteristic of these messages is that the ninth field in the first line denotes what type of message it is. It always has two subsets, the first of which is a three-letter acronym - in this case, </a:t>
            </a:r>
            <a:r>
              <a:rPr lang="ja-JP" altLang="en-US" dirty="0" smtClean="0">
                <a:latin typeface="Arial" charset="0"/>
              </a:rPr>
              <a:t>“</a:t>
            </a:r>
            <a:r>
              <a:rPr lang="en-US" altLang="ja-JP" dirty="0" smtClean="0">
                <a:latin typeface="Arial" charset="0"/>
              </a:rPr>
              <a:t>VXQ</a:t>
            </a:r>
            <a:r>
              <a:rPr lang="ja-JP" altLang="en-US" dirty="0" smtClean="0">
                <a:latin typeface="Arial" charset="0"/>
              </a:rPr>
              <a:t>”</a:t>
            </a:r>
            <a:r>
              <a:rPr lang="en-US" altLang="ja-JP" dirty="0" smtClean="0">
                <a:latin typeface="Arial" charset="0"/>
              </a:rPr>
              <a:t>. </a:t>
            </a:r>
            <a:r>
              <a:rPr lang="ja-JP" altLang="en-US" dirty="0" smtClean="0">
                <a:latin typeface="Arial" charset="0"/>
              </a:rPr>
              <a:t>“</a:t>
            </a:r>
            <a:r>
              <a:rPr lang="en-US" altLang="ja-JP" dirty="0" smtClean="0">
                <a:latin typeface="Arial" charset="0"/>
              </a:rPr>
              <a:t>VXQ^V01</a:t>
            </a:r>
            <a:r>
              <a:rPr lang="ja-JP" altLang="en-US" dirty="0" smtClean="0">
                <a:latin typeface="Arial" charset="0"/>
              </a:rPr>
              <a:t>”</a:t>
            </a:r>
            <a:r>
              <a:rPr lang="en-US" altLang="ja-JP" dirty="0" smtClean="0">
                <a:latin typeface="Arial" charset="0"/>
              </a:rPr>
              <a:t> indicates that this is a vaccination history query.</a:t>
            </a:r>
            <a:endParaRPr lang="en-US" dirty="0" smtClean="0">
              <a:latin typeface="Arial" charset="0"/>
            </a:endParaRPr>
          </a:p>
          <a:p>
            <a:endParaRPr lang="en-US" dirty="0">
              <a:latin typeface="Arial" charset="0"/>
            </a:endParaRPr>
          </a:p>
        </p:txBody>
      </p:sp>
      <p:sp>
        <p:nvSpPr>
          <p:cNvPr id="40963"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4096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77E95A6-9929-3D44-8EBC-B3A7240A3F73}" type="slidenum">
              <a:rPr lang="en-US" sz="1000">
                <a:cs typeface="Arial" charset="0"/>
              </a:rPr>
              <a:pPr eaLnBrk="1" hangingPunct="1"/>
              <a:t>16</a:t>
            </a:fld>
            <a:endParaRPr lang="en-US" sz="1000">
              <a:cs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710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rPr>
              <a:t>In the subsequent lines, we can learn various characteristics of the query. These 2 lines start with the codes </a:t>
            </a:r>
            <a:r>
              <a:rPr lang="ja-JP" altLang="en-US">
                <a:latin typeface="Arial" charset="0"/>
              </a:rPr>
              <a:t>“</a:t>
            </a:r>
            <a:r>
              <a:rPr lang="en-US" altLang="ja-JP">
                <a:latin typeface="Arial" charset="0"/>
              </a:rPr>
              <a:t>QRD</a:t>
            </a:r>
            <a:r>
              <a:rPr lang="ja-JP" altLang="en-US">
                <a:latin typeface="Arial" charset="0"/>
              </a:rPr>
              <a:t>”</a:t>
            </a:r>
            <a:r>
              <a:rPr lang="en-US" altLang="ja-JP">
                <a:latin typeface="Arial" charset="0"/>
              </a:rPr>
              <a:t> and </a:t>
            </a:r>
            <a:r>
              <a:rPr lang="ja-JP" altLang="en-US">
                <a:latin typeface="Arial" charset="0"/>
              </a:rPr>
              <a:t>“</a:t>
            </a:r>
            <a:r>
              <a:rPr lang="en-US" altLang="ja-JP">
                <a:latin typeface="Arial" charset="0"/>
              </a:rPr>
              <a:t>QRF</a:t>
            </a:r>
            <a:r>
              <a:rPr lang="ja-JP" altLang="en-US">
                <a:latin typeface="Arial" charset="0"/>
              </a:rPr>
              <a:t>”</a:t>
            </a:r>
            <a:r>
              <a:rPr lang="en-US" altLang="ja-JP">
                <a:latin typeface="Arial" charset="0"/>
              </a:rPr>
              <a:t>.</a:t>
            </a:r>
          </a:p>
          <a:p>
            <a:endParaRPr lang="en-US">
              <a:latin typeface="Arial" charset="0"/>
            </a:endParaRPr>
          </a:p>
          <a:p>
            <a:r>
              <a:rPr lang="en-US">
                <a:latin typeface="Arial" charset="0"/>
              </a:rPr>
              <a:t>The code </a:t>
            </a:r>
            <a:r>
              <a:rPr lang="ja-JP" altLang="en-US">
                <a:latin typeface="Arial" charset="0"/>
              </a:rPr>
              <a:t>“</a:t>
            </a:r>
            <a:r>
              <a:rPr lang="en-US" altLang="ja-JP">
                <a:latin typeface="Arial" charset="0"/>
              </a:rPr>
              <a:t>QRD</a:t>
            </a:r>
            <a:r>
              <a:rPr lang="ja-JP" altLang="en-US">
                <a:latin typeface="Arial" charset="0"/>
              </a:rPr>
              <a:t>”</a:t>
            </a:r>
            <a:r>
              <a:rPr lang="en-US" altLang="ja-JP">
                <a:latin typeface="Arial" charset="0"/>
              </a:rPr>
              <a:t> tells us this is a </a:t>
            </a:r>
            <a:r>
              <a:rPr lang="ja-JP" altLang="en-US">
                <a:latin typeface="Arial" charset="0"/>
              </a:rPr>
              <a:t>“</a:t>
            </a:r>
            <a:r>
              <a:rPr lang="en-US" altLang="ja-JP">
                <a:latin typeface="Arial" charset="0"/>
              </a:rPr>
              <a:t>query definition</a:t>
            </a:r>
            <a:r>
              <a:rPr lang="ja-JP" altLang="en-US">
                <a:latin typeface="Arial" charset="0"/>
              </a:rPr>
              <a:t>”</a:t>
            </a:r>
            <a:r>
              <a:rPr lang="en-US" altLang="ja-JP">
                <a:latin typeface="Arial" charset="0"/>
              </a:rPr>
              <a:t> segment. After the first pipe, the second field contains the date and time on which the query was made; a later field tells us the subject</a:t>
            </a:r>
            <a:r>
              <a:rPr lang="ja-JP" altLang="en-US">
                <a:latin typeface="Arial" charset="0"/>
              </a:rPr>
              <a:t>’</a:t>
            </a:r>
            <a:r>
              <a:rPr lang="en-US" altLang="ja-JP">
                <a:latin typeface="Arial" charset="0"/>
              </a:rPr>
              <a:t>s name is John Fitzgerald Smith; and so on across several other fields. </a:t>
            </a:r>
          </a:p>
          <a:p>
            <a:endParaRPr lang="en-US">
              <a:latin typeface="Arial" charset="0"/>
            </a:endParaRPr>
          </a:p>
          <a:p>
            <a:r>
              <a:rPr lang="en-US">
                <a:latin typeface="Arial" charset="0"/>
              </a:rPr>
              <a:t>The next line is a </a:t>
            </a:r>
            <a:r>
              <a:rPr lang="ja-JP" altLang="en-US">
                <a:latin typeface="Arial" charset="0"/>
              </a:rPr>
              <a:t>“</a:t>
            </a:r>
            <a:r>
              <a:rPr lang="en-US" altLang="ja-JP">
                <a:latin typeface="Arial" charset="0"/>
              </a:rPr>
              <a:t>QRF</a:t>
            </a:r>
            <a:r>
              <a:rPr lang="ja-JP" altLang="en-US">
                <a:latin typeface="Arial" charset="0"/>
              </a:rPr>
              <a:t>”</a:t>
            </a:r>
            <a:r>
              <a:rPr lang="en-US" altLang="ja-JP">
                <a:latin typeface="Arial" charset="0"/>
              </a:rPr>
              <a:t>, or segment query filter, which may further provide information regarding the subject</a:t>
            </a:r>
            <a:r>
              <a:rPr lang="ja-JP" altLang="en-US">
                <a:latin typeface="Arial" charset="0"/>
              </a:rPr>
              <a:t>’</a:t>
            </a:r>
            <a:r>
              <a:rPr lang="en-US" altLang="ja-JP">
                <a:latin typeface="Arial" charset="0"/>
              </a:rPr>
              <a:t>s family, specifics about the type of vaccination history, and so on.</a:t>
            </a:r>
          </a:p>
          <a:p>
            <a:endParaRPr lang="en-US">
              <a:latin typeface="Arial" charset="0"/>
            </a:endParaRPr>
          </a:p>
          <a:p>
            <a:r>
              <a:rPr lang="en-US">
                <a:latin typeface="Arial" charset="0"/>
              </a:rPr>
              <a:t>There are dozens of other segment headers that you will encounter as you work with HL7 messages.</a:t>
            </a:r>
          </a:p>
        </p:txBody>
      </p:sp>
      <p:sp>
        <p:nvSpPr>
          <p:cNvPr id="47107"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4710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388C3632-1F97-EB47-A593-06C77AE88D24}" type="slidenum">
              <a:rPr lang="en-US" sz="1000">
                <a:cs typeface="Arial" charset="0"/>
              </a:rPr>
              <a:pPr eaLnBrk="1" hangingPunct="1"/>
              <a:t>17</a:t>
            </a:fld>
            <a:endParaRPr lang="en-US" sz="1000">
              <a:cs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915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rPr>
              <a:t>Many EHR systems and other healthcare tracking systems have made the shift to integrate HL7 standards into their software coding. However, as stated earlier, some legacy systems still have no way to interpret HL7 messages. Incorporating a new EHR system into these environments necessitates an interface engine.</a:t>
            </a:r>
          </a:p>
          <a:p>
            <a:endParaRPr lang="en-US">
              <a:latin typeface="Arial" charset="0"/>
            </a:endParaRPr>
          </a:p>
          <a:p>
            <a:r>
              <a:rPr lang="en-US">
                <a:latin typeface="Arial" charset="0"/>
              </a:rPr>
              <a:t>An HL7 interface engine, as we discussed before, is a piece of software which works as a go-between for different systems. Like any other interface engine, it works by monitoring different types of interfaces and communication points and performing actions according to predefined rules.</a:t>
            </a:r>
          </a:p>
          <a:p>
            <a:endParaRPr lang="en-US">
              <a:latin typeface="Arial" charset="0"/>
            </a:endParaRPr>
          </a:p>
          <a:p>
            <a:r>
              <a:rPr lang="en-US">
                <a:latin typeface="Arial" charset="0"/>
              </a:rPr>
              <a:t>HL7 engines can be purchased by many vendors and each works with a number of standards (Conceptual Standards, Document Standards, Application Standards, and Messaging Standards). Messaging standards define how information is packaged and communicated from one system to another. Vendors often must customize these engines to the customer</a:t>
            </a:r>
            <a:r>
              <a:rPr lang="ja-JP" altLang="en-US">
                <a:latin typeface="Arial" charset="0"/>
              </a:rPr>
              <a:t>’</a:t>
            </a:r>
            <a:r>
              <a:rPr lang="en-US" altLang="ja-JP">
                <a:latin typeface="Arial" charset="0"/>
              </a:rPr>
              <a:t>s specific needs, which is why HL7 is such a flexible protocol.</a:t>
            </a:r>
            <a:endParaRPr lang="en-US">
              <a:latin typeface="Arial" charset="0"/>
            </a:endParaRPr>
          </a:p>
        </p:txBody>
      </p:sp>
      <p:sp>
        <p:nvSpPr>
          <p:cNvPr id="49155"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49156"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2F3B8BF-31AC-DC43-830D-3E829BA7501C}" type="slidenum">
              <a:rPr lang="en-US" sz="1000">
                <a:cs typeface="Arial" charset="0"/>
              </a:rPr>
              <a:pPr eaLnBrk="1" hangingPunct="1"/>
              <a:t>18</a:t>
            </a:fld>
            <a:endParaRPr lang="en-US" sz="1000">
              <a:cs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5120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rPr>
              <a:t>Industry changes have forced a growing trend among U.S. hospitals to implement integrated electronic health records, or EHRs.</a:t>
            </a:r>
          </a:p>
          <a:p>
            <a:endParaRPr lang="en-US">
              <a:latin typeface="Arial" charset="0"/>
            </a:endParaRPr>
          </a:p>
          <a:p>
            <a:r>
              <a:rPr lang="en-US">
                <a:latin typeface="Arial" charset="0"/>
              </a:rPr>
              <a:t>Integrated, or </a:t>
            </a:r>
            <a:r>
              <a:rPr lang="ja-JP" altLang="en-US">
                <a:latin typeface="Arial" charset="0"/>
              </a:rPr>
              <a:t>“</a:t>
            </a:r>
            <a:r>
              <a:rPr lang="en-US" altLang="ja-JP">
                <a:latin typeface="Arial" charset="0"/>
              </a:rPr>
              <a:t>interoperable</a:t>
            </a:r>
            <a:r>
              <a:rPr lang="ja-JP" altLang="en-US">
                <a:latin typeface="Arial" charset="0"/>
              </a:rPr>
              <a:t>”</a:t>
            </a:r>
            <a:r>
              <a:rPr lang="en-US" altLang="ja-JP">
                <a:latin typeface="Arial" charset="0"/>
              </a:rPr>
              <a:t>, EHRs are clinical information systems capable of sharing electronic patient information between different record systems.</a:t>
            </a:r>
            <a:br>
              <a:rPr lang="en-US" altLang="ja-JP">
                <a:latin typeface="Arial" charset="0"/>
              </a:rPr>
            </a:br>
            <a:endParaRPr lang="en-US" altLang="ja-JP">
              <a:latin typeface="Arial" charset="0"/>
            </a:endParaRPr>
          </a:p>
          <a:p>
            <a:r>
              <a:rPr lang="en-US">
                <a:latin typeface="Arial" charset="0"/>
              </a:rPr>
              <a:t>Integrated systems allow healthcare entities to:</a:t>
            </a:r>
          </a:p>
          <a:p>
            <a:pPr>
              <a:buFontTx/>
              <a:buChar char="•"/>
            </a:pPr>
            <a:r>
              <a:rPr lang="en-US">
                <a:latin typeface="Arial" charset="0"/>
              </a:rPr>
              <a:t>Adequately address billing and other health reform initiatives</a:t>
            </a:r>
          </a:p>
          <a:p>
            <a:pPr>
              <a:buFontTx/>
              <a:buChar char="•"/>
            </a:pPr>
            <a:r>
              <a:rPr lang="en-US">
                <a:latin typeface="Arial" charset="0"/>
              </a:rPr>
              <a:t>Better coordinate care of patients who transition between hospital and ambulatory care venues</a:t>
            </a:r>
          </a:p>
          <a:p>
            <a:pPr>
              <a:buFontTx/>
              <a:buChar char="•"/>
            </a:pPr>
            <a:r>
              <a:rPr lang="en-US">
                <a:latin typeface="Arial" charset="0"/>
              </a:rPr>
              <a:t>Streamline workflows </a:t>
            </a:r>
          </a:p>
          <a:p>
            <a:pPr>
              <a:buFontTx/>
              <a:buChar char="•"/>
            </a:pPr>
            <a:r>
              <a:rPr lang="en-US">
                <a:latin typeface="Arial" charset="0"/>
              </a:rPr>
              <a:t>Meet new HITECH Act meaningful use criteria, which are needed to receive bonus Medicare and Medicaid payments and avoid subsequent payment penalties.</a:t>
            </a:r>
          </a:p>
          <a:p>
            <a:endParaRPr lang="en-US">
              <a:latin typeface="Arial" charset="0"/>
            </a:endParaRPr>
          </a:p>
          <a:p>
            <a:r>
              <a:rPr lang="en-US">
                <a:latin typeface="Arial" charset="0"/>
              </a:rPr>
              <a:t>It</a:t>
            </a:r>
            <a:r>
              <a:rPr lang="ja-JP" altLang="en-US">
                <a:latin typeface="Arial" charset="0"/>
              </a:rPr>
              <a:t>’</a:t>
            </a:r>
            <a:r>
              <a:rPr lang="en-US" altLang="ja-JP">
                <a:latin typeface="Arial" charset="0"/>
              </a:rPr>
              <a:t>s important to note that integration is still maturing, and more standards and practices are currently being developed for integration, including those EHR </a:t>
            </a:r>
            <a:r>
              <a:rPr lang="ja-JP" altLang="en-US">
                <a:latin typeface="Arial" charset="0"/>
              </a:rPr>
              <a:t>“</a:t>
            </a:r>
            <a:r>
              <a:rPr lang="en-US" altLang="ja-JP">
                <a:latin typeface="Arial" charset="0"/>
              </a:rPr>
              <a:t>meaningful use</a:t>
            </a:r>
            <a:r>
              <a:rPr lang="ja-JP" altLang="en-US">
                <a:latin typeface="Arial" charset="0"/>
              </a:rPr>
              <a:t>”</a:t>
            </a:r>
            <a:r>
              <a:rPr lang="en-US" altLang="ja-JP">
                <a:latin typeface="Arial" charset="0"/>
              </a:rPr>
              <a:t> criteria being developed at the federal level.</a:t>
            </a:r>
            <a:endParaRPr lang="en-US">
              <a:latin typeface="Arial" charset="0"/>
            </a:endParaRPr>
          </a:p>
        </p:txBody>
      </p:sp>
      <p:sp>
        <p:nvSpPr>
          <p:cNvPr id="51203"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5120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DBD0488-B4BC-514B-9F72-E01D28CD7DAC}" type="slidenum">
              <a:rPr lang="en-US" sz="1000">
                <a:cs typeface="Arial" charset="0"/>
              </a:rPr>
              <a:pPr eaLnBrk="1" hangingPunct="1"/>
              <a:t>19</a:t>
            </a:fld>
            <a:endParaRPr lang="en-US" sz="100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638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rPr>
              <a:t>The Objectives for this unit are to:</a:t>
            </a:r>
          </a:p>
          <a:p>
            <a:pPr>
              <a:buFontTx/>
              <a:buChar char="•"/>
            </a:pPr>
            <a:r>
              <a:rPr lang="en-US">
                <a:latin typeface="Arial" charset="0"/>
              </a:rPr>
              <a:t>Determine and document system interfaces and integration requirements</a:t>
            </a:r>
          </a:p>
          <a:p>
            <a:pPr>
              <a:buFontTx/>
              <a:buChar char="•"/>
            </a:pPr>
            <a:r>
              <a:rPr lang="en-US">
                <a:latin typeface="Arial" charset="0"/>
              </a:rPr>
              <a:t>Describe the pitfalls associated with installing a new application in an environment of pre-existing applications</a:t>
            </a:r>
          </a:p>
          <a:p>
            <a:pPr>
              <a:buFontTx/>
              <a:buChar char="•"/>
            </a:pPr>
            <a:r>
              <a:rPr lang="en-US">
                <a:latin typeface="Arial" charset="0"/>
              </a:rPr>
              <a:t>Give examples of interfacing modalities</a:t>
            </a:r>
          </a:p>
          <a:p>
            <a:pPr>
              <a:buFont typeface="Calibri" charset="0"/>
              <a:buAutoNum type="arabicPeriod"/>
            </a:pPr>
            <a:endParaRPr lang="en-US">
              <a:latin typeface="Arial" charset="0"/>
            </a:endParaRPr>
          </a:p>
          <a:p>
            <a:r>
              <a:rPr lang="en-US">
                <a:latin typeface="Arial" charset="0"/>
              </a:rPr>
              <a:t>This unit will explore some of the issues and challenges involved in interfacing and integrating system dissimilar components, including understanding system requirements and the messaging and other techniques used between various systems.</a:t>
            </a:r>
          </a:p>
          <a:p>
            <a:endParaRPr lang="en-US">
              <a:latin typeface="Arial" charset="0"/>
            </a:endParaRPr>
          </a:p>
          <a:p>
            <a:r>
              <a:rPr lang="en-US">
                <a:latin typeface="Arial" charset="0"/>
              </a:rPr>
              <a:t>In this unit we will define interface and integration and explain why integration is important to EHR systems, particularly to those with pre-existing systems already in place. We will discuss common interface methods point to point and interface engines and the types of protocols they use. </a:t>
            </a:r>
          </a:p>
          <a:p>
            <a:endParaRPr lang="en-US">
              <a:latin typeface="Arial" charset="0"/>
            </a:endParaRPr>
          </a:p>
          <a:p>
            <a:r>
              <a:rPr lang="en-US">
                <a:latin typeface="Arial" charset="0"/>
              </a:rPr>
              <a:t>Next we will focus on HL7 as the protocol of choice in the industry. We will talk about how it simplifies the process of communicating between various dissimilar components and we will look at the various components of a typical HL7 message.</a:t>
            </a:r>
          </a:p>
          <a:p>
            <a:endParaRPr lang="en-US">
              <a:latin typeface="Arial" charset="0"/>
            </a:endParaRPr>
          </a:p>
          <a:p>
            <a:r>
              <a:rPr lang="en-US">
                <a:latin typeface="Arial" charset="0"/>
              </a:rPr>
              <a:t>Lastly, we will talk about integration on a wider scale, such as connecting your EHR system to the outside world.</a:t>
            </a:r>
          </a:p>
        </p:txBody>
      </p:sp>
      <p:sp>
        <p:nvSpPr>
          <p:cNvPr id="16387"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1638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08D27C90-9657-BA40-8949-2A1A7CA1DC14}" type="slidenum">
              <a:rPr lang="en-US" sz="1000">
                <a:cs typeface="Arial" charset="0"/>
              </a:rPr>
              <a:pPr eaLnBrk="1" hangingPunct="1"/>
              <a:t>2</a:t>
            </a:fld>
            <a:endParaRPr lang="en-US" sz="1000">
              <a:cs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5325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rPr>
              <a:t>In order to comply with the latest meaningful use criteria, which stipulate that hospitals must enable their EHRs to exchange data with any certified EHR system, each hospital also needs a technical solution for linking its EHR system with separate ambulatory EHRs.</a:t>
            </a:r>
          </a:p>
          <a:p>
            <a:endParaRPr lang="en-US">
              <a:latin typeface="Arial" charset="0"/>
            </a:endParaRPr>
          </a:p>
          <a:p>
            <a:r>
              <a:rPr lang="en-US">
                <a:latin typeface="Arial" charset="0"/>
              </a:rPr>
              <a:t>Currently, two options exist to allow this interconnectivity: point-to-point interfaces and health information exchanges (HIEs).</a:t>
            </a:r>
          </a:p>
          <a:p>
            <a:endParaRPr lang="en-US">
              <a:latin typeface="Arial" charset="0"/>
            </a:endParaRPr>
          </a:p>
        </p:txBody>
      </p:sp>
      <p:sp>
        <p:nvSpPr>
          <p:cNvPr id="53251"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53252"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BE02602-2629-D943-9475-328982EB7276}" type="slidenum">
              <a:rPr lang="en-US" sz="1000">
                <a:cs typeface="Arial" charset="0"/>
              </a:rPr>
              <a:pPr eaLnBrk="1" hangingPunct="1"/>
              <a:t>20</a:t>
            </a:fld>
            <a:endParaRPr lang="en-US" sz="1000">
              <a:cs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5529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rPr>
              <a:t>Like connecting within EHR systems, point-to-point interfaces are the traditional method of connecting to systems outside the EHR environment as well. They are software-controlled hardware links between each integrated ambulatory or hospital EHRs and the hospital system. Point-to-point interfaces are an established and proven way to exchange data. They can utilize telephone lines for the remote connections, and they are a standard part of EHR vendor software and support product lines.</a:t>
            </a:r>
            <a:br>
              <a:rPr lang="en-US">
                <a:latin typeface="Arial" charset="0"/>
              </a:rPr>
            </a:br>
            <a:endParaRPr lang="en-US">
              <a:latin typeface="Arial" charset="0"/>
            </a:endParaRPr>
          </a:p>
          <a:p>
            <a:r>
              <a:rPr lang="en-US">
                <a:latin typeface="Arial" charset="0"/>
              </a:rPr>
              <a:t>Difficulties typically include costs, need for custom programming, and the logistical challenge of maintaining point-to-point interfaces between multiple different system products.</a:t>
            </a:r>
          </a:p>
        </p:txBody>
      </p:sp>
      <p:sp>
        <p:nvSpPr>
          <p:cNvPr id="55299"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55300"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6552375-8D62-7943-943D-D592CBCC0C3D}" type="slidenum">
              <a:rPr lang="en-US" sz="1000">
                <a:cs typeface="Arial" charset="0"/>
              </a:rPr>
              <a:pPr eaLnBrk="1" hangingPunct="1"/>
              <a:t>21</a:t>
            </a:fld>
            <a:endParaRPr lang="en-US" sz="1000">
              <a:cs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Arial" charset="0"/>
              </a:rPr>
              <a:t>As this diagram denotes, Health Information Exchanges, or HIEs, provide the capability to electronically move clinical information among disparate health care information systems while maintaining the meaning of the information being exchanged. Health Information Exchanges act, in a sense, as an interface engine between whole groups of institutions, allowing them to share information more efficiently. The goal of an HIE is to facilitate access to and retrieval of clinical data, and to provide more timely, efficient, effective, equitable, safe, and patient-centered care. </a:t>
            </a:r>
          </a:p>
          <a:p>
            <a:endParaRPr lang="en-US" dirty="0" smtClean="0">
              <a:latin typeface="Arial" charset="0"/>
            </a:endParaRPr>
          </a:p>
          <a:p>
            <a:r>
              <a:rPr lang="en-US" dirty="0" smtClean="0">
                <a:latin typeface="Arial" charset="0"/>
              </a:rPr>
              <a:t>Formal organizations are now emerging to provide both form and function for health information exchange efforts, on independent and governmental or regional levels. Regional Health Information Organizations, or RHIOs, are ordinarily geographically-defined entities which develop and manage a set of contractual conventions and terms, arrange for the means of electronic exchange of information, and develop and maintain HIE standards.</a:t>
            </a:r>
          </a:p>
          <a:p>
            <a:endParaRPr lang="en-US" dirty="0" smtClean="0">
              <a:latin typeface="Arial" charset="0"/>
            </a:endParaRPr>
          </a:p>
          <a:p>
            <a:endParaRPr lang="en-US" dirty="0" smtClean="0">
              <a:latin typeface="Arial" charset="0"/>
            </a:endParaRPr>
          </a:p>
          <a:p>
            <a:endParaRPr lang="en-US" dirty="0" smtClean="0">
              <a:latin typeface="Arial" charset="0"/>
            </a:endParaRP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22</a:t>
            </a:fld>
            <a:endParaRPr lang="en-US" altLang="en-US"/>
          </a:p>
        </p:txBody>
      </p:sp>
    </p:spTree>
    <p:extLst>
      <p:ext uri="{BB962C8B-B14F-4D97-AF65-F5344CB8AC3E}">
        <p14:creationId xmlns:p14="http://schemas.microsoft.com/office/powerpoint/2010/main" val="8776563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64515" name="Notes Placeholder 2"/>
          <p:cNvSpPr>
            <a:spLocks noGrp="1"/>
          </p:cNvSpPr>
          <p:nvPr>
            <p:ph type="body"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defRPr/>
            </a:pPr>
            <a:r>
              <a:rPr lang="en-US" dirty="0" smtClean="0">
                <a:latin typeface="Arial" charset="0"/>
                <a:ea typeface="+mn-ea"/>
                <a:cs typeface="Arial" charset="0"/>
              </a:rPr>
              <a:t>This concludes </a:t>
            </a:r>
            <a:r>
              <a:rPr lang="en-US" b="1" dirty="0" smtClean="0">
                <a:latin typeface="Arial" charset="0"/>
                <a:ea typeface="+mn-ea"/>
                <a:cs typeface="Arial" charset="0"/>
              </a:rPr>
              <a:t>System Interfaces and Integration</a:t>
            </a:r>
          </a:p>
          <a:p>
            <a:pPr>
              <a:defRPr/>
            </a:pPr>
            <a:endParaRPr lang="en-US" dirty="0" smtClean="0">
              <a:latin typeface="Arial" charset="0"/>
              <a:ea typeface="+mn-ea"/>
              <a:cs typeface="Arial" charset="0"/>
            </a:endParaRPr>
          </a:p>
          <a:p>
            <a:pPr>
              <a:defRPr/>
            </a:pPr>
            <a:r>
              <a:rPr lang="en-US" dirty="0" smtClean="0">
                <a:latin typeface="Arial" charset="0"/>
                <a:ea typeface="+mn-ea"/>
                <a:cs typeface="Arial" charset="0"/>
              </a:rPr>
              <a:t>In this unit we learned that:</a:t>
            </a:r>
          </a:p>
          <a:p>
            <a:pPr marL="171450" indent="-171450">
              <a:buFont typeface="Arial" pitchFamily="34" charset="0"/>
              <a:buChar char="•"/>
              <a:defRPr/>
            </a:pPr>
            <a:r>
              <a:rPr lang="en-US" dirty="0" smtClean="0">
                <a:latin typeface="Arial" charset="0"/>
                <a:ea typeface="+mn-ea"/>
                <a:cs typeface="Arial" charset="0"/>
              </a:rPr>
              <a:t>An interface is a point of interaction between components.</a:t>
            </a:r>
          </a:p>
          <a:p>
            <a:pPr marL="171450" indent="-171450">
              <a:buFont typeface="Arial" pitchFamily="34" charset="0"/>
              <a:buChar char="•"/>
              <a:defRPr/>
            </a:pPr>
            <a:r>
              <a:rPr lang="en-US" dirty="0" smtClean="0">
                <a:latin typeface="Arial" charset="0"/>
                <a:ea typeface="+mn-ea"/>
                <a:cs typeface="Arial" charset="0"/>
              </a:rPr>
              <a:t>Integration is the process of combining various subsystems into one larger system and ensuring that the subsystems function together as a whole.</a:t>
            </a:r>
          </a:p>
          <a:p>
            <a:pPr marL="171450" indent="-171450">
              <a:buFont typeface="Arial" pitchFamily="34" charset="0"/>
              <a:buChar char="•"/>
              <a:defRPr/>
            </a:pPr>
            <a:r>
              <a:rPr lang="en-US" dirty="0" smtClean="0">
                <a:latin typeface="Arial" charset="0"/>
                <a:ea typeface="+mn-ea"/>
                <a:cs typeface="Arial" charset="0"/>
              </a:rPr>
              <a:t>Disparate systems require some way to connect to newer EHR systems to ensure interoperability.</a:t>
            </a:r>
          </a:p>
          <a:p>
            <a:pPr marL="171450" indent="-171450">
              <a:buFont typeface="Arial" pitchFamily="34" charset="0"/>
              <a:buChar char="•"/>
              <a:defRPr/>
            </a:pPr>
            <a:r>
              <a:rPr lang="en-US" dirty="0" smtClean="0">
                <a:latin typeface="Arial" charset="0"/>
                <a:ea typeface="+mn-ea"/>
                <a:cs typeface="Arial" charset="0"/>
              </a:rPr>
              <a:t>Point-to-point connectivity is the traditional method, requiring that each component have direct connection points to other components. </a:t>
            </a:r>
          </a:p>
          <a:p>
            <a:pPr marL="171450" indent="-171450">
              <a:buFont typeface="Arial" pitchFamily="34" charset="0"/>
              <a:buChar char="•"/>
              <a:defRPr/>
            </a:pPr>
            <a:r>
              <a:rPr lang="en-US" dirty="0" smtClean="0">
                <a:latin typeface="Arial" charset="0"/>
                <a:ea typeface="+mn-ea"/>
                <a:cs typeface="Arial" charset="0"/>
              </a:rPr>
              <a:t>Interface engines allow disparate systems to connect to each other more efficiently through the use of an interface that can decipher information from each of the various components.</a:t>
            </a:r>
          </a:p>
        </p:txBody>
      </p:sp>
      <p:sp>
        <p:nvSpPr>
          <p:cNvPr id="59395"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59396"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A56842A1-0AD1-CE45-BF3A-C7ADCF4F7346}" type="slidenum">
              <a:rPr lang="en-US" sz="1000">
                <a:cs typeface="Arial" charset="0"/>
              </a:rPr>
              <a:pPr eaLnBrk="1" hangingPunct="1"/>
              <a:t>23</a:t>
            </a:fld>
            <a:endParaRPr lang="en-US" sz="1000">
              <a:cs typeface="Arial"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6144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rPr>
              <a:t>HL7 has emerged as the messaging standard of choice for communication between different EHR components. It is based on the messaging standard and uses groupings of segments to relay information throughout the EHR system in near real time. It promotes </a:t>
            </a:r>
            <a:r>
              <a:rPr lang="ja-JP" altLang="en-US">
                <a:latin typeface="Arial" charset="0"/>
              </a:rPr>
              <a:t>“</a:t>
            </a:r>
            <a:r>
              <a:rPr lang="en-US" altLang="ja-JP">
                <a:latin typeface="Arial" charset="0"/>
              </a:rPr>
              <a:t>open architecture</a:t>
            </a:r>
            <a:r>
              <a:rPr lang="ja-JP" altLang="en-US">
                <a:latin typeface="Arial" charset="0"/>
              </a:rPr>
              <a:t>”</a:t>
            </a:r>
            <a:r>
              <a:rPr lang="en-US" altLang="ja-JP">
                <a:latin typeface="Arial" charset="0"/>
              </a:rPr>
              <a:t>, which allows anyone to interface systems using appropriate protocols, independent of vendor. </a:t>
            </a:r>
          </a:p>
          <a:p>
            <a:endParaRPr lang="en-US">
              <a:latin typeface="Arial" charset="0"/>
            </a:endParaRPr>
          </a:p>
          <a:p>
            <a:r>
              <a:rPr lang="en-US">
                <a:latin typeface="Arial" charset="0"/>
              </a:rPr>
              <a:t>A Health Information Exchange, or HIE, acts as an interface engine between healthcare institutions for an entire region.</a:t>
            </a:r>
          </a:p>
        </p:txBody>
      </p:sp>
      <p:sp>
        <p:nvSpPr>
          <p:cNvPr id="61443"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6144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F8CEC0F-1C6E-3F47-8AA8-2334D45E97DB}" type="slidenum">
              <a:rPr lang="en-US" sz="1000">
                <a:cs typeface="Arial" charset="0"/>
              </a:rPr>
              <a:pPr eaLnBrk="1" hangingPunct="1"/>
              <a:t>24</a:t>
            </a:fld>
            <a:endParaRPr lang="en-US" sz="1000">
              <a:cs typeface="Arial"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6349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rPr>
              <a:t>No audio.</a:t>
            </a:r>
          </a:p>
        </p:txBody>
      </p:sp>
      <p:sp>
        <p:nvSpPr>
          <p:cNvPr id="63491"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63492"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3AC8D394-4988-A448-AD7D-87F6DF50AD28}" type="slidenum">
              <a:rPr lang="en-US" sz="1000">
                <a:cs typeface="Arial" charset="0"/>
              </a:rPr>
              <a:pPr eaLnBrk="1" hangingPunct="1"/>
              <a:t>25</a:t>
            </a:fld>
            <a:endParaRPr lang="en-US" sz="1000">
              <a:cs typeface="Arial"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6349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rPr>
              <a:t>No audio.</a:t>
            </a:r>
          </a:p>
        </p:txBody>
      </p:sp>
      <p:sp>
        <p:nvSpPr>
          <p:cNvPr id="63491"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63492"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3AC8D394-4988-A448-AD7D-87F6DF50AD28}" type="slidenum">
              <a:rPr lang="en-US" sz="1000">
                <a:cs typeface="Arial" charset="0"/>
              </a:rPr>
              <a:pPr eaLnBrk="1" hangingPunct="1"/>
              <a:t>26</a:t>
            </a:fld>
            <a:endParaRPr lang="en-US" sz="1000">
              <a:cs typeface="Arial"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27</a:t>
            </a:fld>
            <a:endParaRPr lang="en-US" altLang="en-US"/>
          </a:p>
        </p:txBody>
      </p:sp>
    </p:spTree>
    <p:extLst>
      <p:ext uri="{BB962C8B-B14F-4D97-AF65-F5344CB8AC3E}">
        <p14:creationId xmlns:p14="http://schemas.microsoft.com/office/powerpoint/2010/main" val="58221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843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rPr>
              <a:t>Hospitals and other healthcare provider organizations typically have many different computer systems used for everything from billing records to patient tracking. All of these systems should communicate, or </a:t>
            </a:r>
            <a:r>
              <a:rPr lang="ja-JP" altLang="en-US">
                <a:latin typeface="Arial" charset="0"/>
              </a:rPr>
              <a:t>“</a:t>
            </a:r>
            <a:r>
              <a:rPr lang="en-US" altLang="ja-JP">
                <a:latin typeface="Arial" charset="0"/>
              </a:rPr>
              <a:t>interface</a:t>
            </a:r>
            <a:r>
              <a:rPr lang="ja-JP" altLang="en-US">
                <a:latin typeface="Arial" charset="0"/>
              </a:rPr>
              <a:t>”</a:t>
            </a:r>
            <a:r>
              <a:rPr lang="en-US" altLang="ja-JP">
                <a:latin typeface="Arial" charset="0"/>
              </a:rPr>
              <a:t>, with each other when they receive new information, but not all do so.</a:t>
            </a:r>
            <a:r>
              <a:rPr lang="en-US" altLang="ja-JP" b="1">
                <a:latin typeface="Arial" charset="0"/>
              </a:rPr>
              <a:t> </a:t>
            </a:r>
            <a:br>
              <a:rPr lang="en-US" altLang="ja-JP" b="1">
                <a:latin typeface="Arial" charset="0"/>
              </a:rPr>
            </a:br>
            <a:r>
              <a:rPr lang="en-US" altLang="ja-JP" b="1">
                <a:latin typeface="Arial" charset="0"/>
              </a:rPr>
              <a:t/>
            </a:r>
            <a:br>
              <a:rPr lang="en-US" altLang="ja-JP" b="1">
                <a:latin typeface="Arial" charset="0"/>
              </a:rPr>
            </a:br>
            <a:r>
              <a:rPr lang="en-US" altLang="ja-JP">
                <a:latin typeface="Arial" charset="0"/>
              </a:rPr>
              <a:t>Often, when we speak of interfaces, we are referring to the interface between user and the computer, or the </a:t>
            </a:r>
            <a:r>
              <a:rPr lang="ja-JP" altLang="en-US">
                <a:latin typeface="Arial" charset="0"/>
              </a:rPr>
              <a:t>“</a:t>
            </a:r>
            <a:r>
              <a:rPr lang="en-US" altLang="ja-JP">
                <a:latin typeface="Arial" charset="0"/>
              </a:rPr>
              <a:t>user interface</a:t>
            </a:r>
            <a:r>
              <a:rPr lang="ja-JP" altLang="en-US">
                <a:latin typeface="Arial" charset="0"/>
              </a:rPr>
              <a:t>”</a:t>
            </a:r>
            <a:r>
              <a:rPr lang="en-US" altLang="ja-JP">
                <a:latin typeface="Arial" charset="0"/>
              </a:rPr>
              <a:t> or </a:t>
            </a:r>
            <a:r>
              <a:rPr lang="ja-JP" altLang="en-US">
                <a:latin typeface="Arial" charset="0"/>
              </a:rPr>
              <a:t>“</a:t>
            </a:r>
            <a:r>
              <a:rPr lang="en-US" altLang="ja-JP">
                <a:latin typeface="Arial" charset="0"/>
              </a:rPr>
              <a:t>UI</a:t>
            </a:r>
            <a:r>
              <a:rPr lang="ja-JP" altLang="en-US">
                <a:latin typeface="Arial" charset="0"/>
              </a:rPr>
              <a:t>”</a:t>
            </a:r>
            <a:r>
              <a:rPr lang="en-US" altLang="ja-JP">
                <a:latin typeface="Arial" charset="0"/>
              </a:rPr>
              <a:t>.  However, for today</a:t>
            </a:r>
            <a:r>
              <a:rPr lang="ja-JP" altLang="en-US">
                <a:latin typeface="Arial" charset="0"/>
              </a:rPr>
              <a:t>’</a:t>
            </a:r>
            <a:r>
              <a:rPr lang="en-US" altLang="ja-JP">
                <a:latin typeface="Arial" charset="0"/>
              </a:rPr>
              <a:t>s lecture, when we talk about </a:t>
            </a:r>
            <a:r>
              <a:rPr lang="en-US" altLang="ja-JP" b="1">
                <a:latin typeface="Arial" charset="0"/>
              </a:rPr>
              <a:t>interfaces, </a:t>
            </a:r>
            <a:r>
              <a:rPr lang="en-US" altLang="ja-JP">
                <a:latin typeface="Arial" charset="0"/>
              </a:rPr>
              <a:t>we are referring to connections between two distinct systems. A single interface consists of both source and target systems. Each interface uses a map to define where to send incoming data on the way back out of the interface. Additionally, translation tables can be used to map more than one value to a single output value.</a:t>
            </a:r>
            <a:br>
              <a:rPr lang="en-US" altLang="ja-JP">
                <a:latin typeface="Arial" charset="0"/>
              </a:rPr>
            </a:br>
            <a:endParaRPr lang="en-US" altLang="ja-JP">
              <a:latin typeface="Arial" charset="0"/>
            </a:endParaRPr>
          </a:p>
          <a:p>
            <a:r>
              <a:rPr lang="en-US">
                <a:latin typeface="Arial" charset="0"/>
              </a:rPr>
              <a:t>For instance, your practice management system and EHR must be able to share data. This is typically done through a software interface. To build and maintain an interface requires the cooperation of personnel from both the practice management and EHR companies. Each time the EHR software is upgraded (and most good EHR products promise at least one upgrade per year), all interfaces have to be updated as well.</a:t>
            </a:r>
          </a:p>
          <a:p>
            <a:endParaRPr lang="en-US">
              <a:latin typeface="Arial" charset="0"/>
            </a:endParaRPr>
          </a:p>
          <a:p>
            <a:r>
              <a:rPr lang="en-US" b="1">
                <a:latin typeface="Arial" charset="0"/>
              </a:rPr>
              <a:t>System integration</a:t>
            </a:r>
            <a:r>
              <a:rPr lang="en-US">
                <a:latin typeface="Arial" charset="0"/>
              </a:rPr>
              <a:t> is the combining of the various subsystems into one larger system and ensuring that the subsystems function together as a whole. Specifically, in information technology, systems integration is the process of linking together different computing systems and software applications physically or functionally.</a:t>
            </a:r>
          </a:p>
        </p:txBody>
      </p:sp>
      <p:sp>
        <p:nvSpPr>
          <p:cNvPr id="18435"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18436"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3D8B19C6-3896-864A-9DF9-41103F76D72B}" type="slidenum">
              <a:rPr lang="en-US" sz="1000">
                <a:cs typeface="Arial" charset="0"/>
              </a:rPr>
              <a:pPr eaLnBrk="1" hangingPunct="1"/>
              <a:t>3</a:t>
            </a:fld>
            <a:endParaRPr lang="en-US" sz="100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4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rPr>
              <a:t>Today there are hundreds, if not thousands, of different medical tracking systems available and operational within institutions worldwide.  Many departments within a single institution who have relied on their own tracking system to manage daily operations are now faced with the dilemma of replacing their system or finding some way for that system to integrate with these newer EHR systems now being adopted. </a:t>
            </a:r>
          </a:p>
          <a:p>
            <a:endParaRPr lang="en-US">
              <a:latin typeface="Arial" charset="0"/>
            </a:endParaRPr>
          </a:p>
          <a:p>
            <a:r>
              <a:rPr lang="en-US">
                <a:latin typeface="Arial" charset="0"/>
              </a:rPr>
              <a:t>Replacement of these systems can be exceedingly costly. There</a:t>
            </a:r>
            <a:r>
              <a:rPr lang="ja-JP" altLang="en-US">
                <a:latin typeface="Arial" charset="0"/>
              </a:rPr>
              <a:t>’</a:t>
            </a:r>
            <a:r>
              <a:rPr lang="en-US" altLang="ja-JP">
                <a:latin typeface="Arial" charset="0"/>
              </a:rPr>
              <a:t>s the expense of purchasing the correct module or software, plus the added expense of manpower, training, and loss of productivity incurred while transitioning over to the new system. Perhaps the system was originally designed to meet specific departmental needs which cannot be easily duplicated in a new system. For whatever reason, that</a:t>
            </a:r>
            <a:r>
              <a:rPr lang="ja-JP" altLang="en-US">
                <a:latin typeface="Arial" charset="0"/>
              </a:rPr>
              <a:t>’</a:t>
            </a:r>
            <a:r>
              <a:rPr lang="en-US" altLang="ja-JP">
                <a:latin typeface="Arial" charset="0"/>
              </a:rPr>
              <a:t>s why it</a:t>
            </a:r>
            <a:r>
              <a:rPr lang="ja-JP" altLang="en-US">
                <a:latin typeface="Arial" charset="0"/>
              </a:rPr>
              <a:t>’</a:t>
            </a:r>
            <a:r>
              <a:rPr lang="en-US" altLang="ja-JP">
                <a:latin typeface="Arial" charset="0"/>
              </a:rPr>
              <a:t>s imperative for EHR systems to be able to fully integrate with any preexisting systems in your health environment which would be too time consuming or costly to replace. </a:t>
            </a:r>
          </a:p>
          <a:p>
            <a:endParaRPr lang="en-US">
              <a:latin typeface="Arial" charset="0"/>
            </a:endParaRPr>
          </a:p>
          <a:p>
            <a:r>
              <a:rPr lang="en-US">
                <a:latin typeface="Arial" charset="0"/>
              </a:rPr>
              <a:t>As always, however, you should carefully consider the complexity of your organization, since smaller groups may have fewer components to integrate.</a:t>
            </a:r>
          </a:p>
        </p:txBody>
      </p:sp>
      <p:sp>
        <p:nvSpPr>
          <p:cNvPr id="20483"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2048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33B0A15-F2AE-3B4D-9881-39C4AC50BE83}" type="slidenum">
              <a:rPr lang="en-US" sz="1000">
                <a:cs typeface="Arial" charset="0"/>
              </a:rPr>
              <a:pPr eaLnBrk="1" hangingPunct="1"/>
              <a:t>4</a:t>
            </a:fld>
            <a:endParaRPr lang="en-US" sz="100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Arial" charset="0"/>
              </a:rPr>
              <a:t>Some of those pre-existing systems which may need scrutiny prior to the implementation process include:</a:t>
            </a:r>
          </a:p>
          <a:p>
            <a:pPr lvl="1">
              <a:buFontTx/>
              <a:buChar char="•"/>
            </a:pPr>
            <a:r>
              <a:rPr lang="en-US" dirty="0" smtClean="0">
                <a:latin typeface="Arial" charset="0"/>
              </a:rPr>
              <a:t>Clinical information systems, such as: patient vital sign measurements and intake and output; results reporting; clinical documentation; order management and computerized provider order entry, or CPOE; consults tracking; clinical rules engine, alerts and reminders; patient education; point-of-care devices, such as portable machines that measure blood glucose from a </a:t>
            </a:r>
            <a:r>
              <a:rPr lang="en-US" dirty="0" err="1" smtClean="0">
                <a:latin typeface="Arial" charset="0"/>
              </a:rPr>
              <a:t>fingerstick</a:t>
            </a:r>
            <a:r>
              <a:rPr lang="en-US" dirty="0" smtClean="0">
                <a:latin typeface="Arial" charset="0"/>
              </a:rPr>
              <a:t>.</a:t>
            </a:r>
          </a:p>
          <a:p>
            <a:pPr lvl="1">
              <a:buFontTx/>
              <a:buChar char="•"/>
            </a:pPr>
            <a:r>
              <a:rPr lang="en-US" dirty="0" smtClean="0">
                <a:latin typeface="Arial" charset="0"/>
              </a:rPr>
              <a:t>Patient Management, such as: patient registration; admission/discharge/transfer, or ADT; scheduling. </a:t>
            </a:r>
          </a:p>
          <a:p>
            <a:pPr lvl="1">
              <a:buFontTx/>
              <a:buChar char="•"/>
            </a:pPr>
            <a:r>
              <a:rPr lang="en-US" dirty="0" smtClean="0">
                <a:latin typeface="Arial" charset="0"/>
              </a:rPr>
              <a:t>Labs, such as: chemistry; microbiology; anatomic pathology. </a:t>
            </a:r>
          </a:p>
          <a:p>
            <a:pPr lvl="1">
              <a:buFontTx/>
              <a:buChar char="•"/>
            </a:pPr>
            <a:r>
              <a:rPr lang="en-US" dirty="0" smtClean="0">
                <a:latin typeface="Arial" charset="0"/>
              </a:rPr>
              <a:t>Pharmacy, such as: inpatient and outpatient; electronic medication administration record (MAR); barcode medication administration; adverse drug reaction, or ADR, tracking.</a:t>
            </a:r>
          </a:p>
          <a:p>
            <a:pPr lvl="1">
              <a:buFontTx/>
              <a:buChar char="•"/>
            </a:pPr>
            <a:r>
              <a:rPr lang="en-US" dirty="0" smtClean="0">
                <a:latin typeface="Arial" charset="0"/>
              </a:rPr>
              <a:t>Radiology, such as: general radiology; nuclear medicine; clinical image viewing, generally known as PACS systems.</a:t>
            </a:r>
          </a:p>
          <a:p>
            <a:pPr lvl="1">
              <a:buFontTx/>
              <a:buChar char="•"/>
            </a:pPr>
            <a:r>
              <a:rPr lang="en-US" dirty="0" smtClean="0">
                <a:latin typeface="Arial" charset="0"/>
              </a:rPr>
              <a:t>Nutrition and Food Service, such as: food service management; clinical nutrition. </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5</a:t>
            </a:fld>
            <a:endParaRPr lang="en-US" altLang="en-US"/>
          </a:p>
        </p:txBody>
      </p:sp>
    </p:spTree>
    <p:extLst>
      <p:ext uri="{BB962C8B-B14F-4D97-AF65-F5344CB8AC3E}">
        <p14:creationId xmlns:p14="http://schemas.microsoft.com/office/powerpoint/2010/main" val="13322822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Arial" charset="0"/>
              </a:rPr>
              <a:t>There are two widely-used methods for connecting dissimilar systems in EHR systems: Point-to-Point, in which there is a direct connection between each component, and an interface engine, in which components are connected via a centralized location. </a:t>
            </a:r>
          </a:p>
          <a:p>
            <a:endParaRPr lang="en-US" dirty="0" smtClean="0">
              <a:latin typeface="Arial" charset="0"/>
            </a:endParaRPr>
          </a:p>
          <a:p>
            <a:r>
              <a:rPr lang="en-US" dirty="0" smtClean="0">
                <a:latin typeface="Arial" charset="0"/>
              </a:rPr>
              <a:t>As the image on the left demonstrates, point-to-point integration means ensuring that each separate component can reliably and directly communicate with each other component in the system.</a:t>
            </a:r>
          </a:p>
          <a:p>
            <a:endParaRPr lang="en-US" dirty="0" smtClean="0">
              <a:latin typeface="Arial" charset="0"/>
            </a:endParaRPr>
          </a:p>
          <a:p>
            <a:r>
              <a:rPr lang="en-US" dirty="0" smtClean="0">
                <a:latin typeface="Arial" charset="0"/>
              </a:rPr>
              <a:t>The image on the right illustrates how an interface engine acts as a liaison between each of the four separate components. The interface engine contains all the coding required to facilitate the communication between components.</a:t>
            </a:r>
          </a:p>
          <a:p>
            <a:endParaRPr lang="en-US" dirty="0" smtClean="0">
              <a:latin typeface="Arial" charset="0"/>
            </a:endParaRPr>
          </a:p>
          <a:p>
            <a:r>
              <a:rPr lang="en-US" dirty="0" smtClean="0">
                <a:latin typeface="Arial" charset="0"/>
              </a:rPr>
              <a:t>Now let</a:t>
            </a:r>
            <a:r>
              <a:rPr lang="ja-JP" altLang="en-US" dirty="0" smtClean="0">
                <a:latin typeface="Arial" charset="0"/>
              </a:rPr>
              <a:t>’</a:t>
            </a:r>
            <a:r>
              <a:rPr lang="en-US" altLang="ja-JP" dirty="0" smtClean="0">
                <a:latin typeface="Arial" charset="0"/>
              </a:rPr>
              <a:t>s talk about both in more detail.</a:t>
            </a:r>
            <a:endParaRPr lang="en-US" dirty="0" smtClean="0">
              <a:latin typeface="Arial" charset="0"/>
            </a:endParaRP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6</a:t>
            </a:fld>
            <a:endParaRPr lang="en-US" altLang="en-US"/>
          </a:p>
        </p:txBody>
      </p:sp>
    </p:spTree>
    <p:extLst>
      <p:ext uri="{BB962C8B-B14F-4D97-AF65-F5344CB8AC3E}">
        <p14:creationId xmlns:p14="http://schemas.microsoft.com/office/powerpoint/2010/main" val="41417722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662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rPr>
              <a:t>Point-to-point interfacing is the traditional method for integrating healthcare applications. As I just mentioned, it requires that each software component establish a separate and distinct connection to each other component it needs to communicate with. </a:t>
            </a:r>
          </a:p>
          <a:p>
            <a:endParaRPr lang="en-US">
              <a:latin typeface="Arial" charset="0"/>
            </a:endParaRPr>
          </a:p>
          <a:p>
            <a:r>
              <a:rPr lang="en-US">
                <a:latin typeface="Arial" charset="0"/>
              </a:rPr>
              <a:t>Sometimes significant coding is required. Disadvantages of point-to-point integration can include high setup and maintenance costs, as well as the need to maintain an inordinate number of interface points. Despite the disadvantages of point-to-point integration, many hospitals use this method to compensate for a lack of EHR budget money. Point-to-point messaging has the advantage of working very well for ensuring secure transmission of a content package between two stakeholders. </a:t>
            </a:r>
          </a:p>
        </p:txBody>
      </p:sp>
      <p:sp>
        <p:nvSpPr>
          <p:cNvPr id="26627"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2662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CF59549-68BD-B648-8096-DA800B1208D7}" type="slidenum">
              <a:rPr lang="en-US" sz="1000">
                <a:cs typeface="Arial" charset="0"/>
              </a:rPr>
              <a:pPr eaLnBrk="1" hangingPunct="1"/>
              <a:t>7</a:t>
            </a:fld>
            <a:endParaRPr lang="en-US" sz="1000">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867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rPr>
              <a:t>An interface engine, on the other hand, allows for the routing of data from dissimilar components through a centralized location. Interface engines bring with them numerous benefits, including flexibility, scalability, ease of installation and maintenance, data consolidation, and centralized management. </a:t>
            </a:r>
          </a:p>
          <a:p>
            <a:endParaRPr lang="en-US">
              <a:latin typeface="Arial" charset="0"/>
            </a:endParaRPr>
          </a:p>
          <a:p>
            <a:r>
              <a:rPr lang="en-US">
                <a:latin typeface="Arial" charset="0"/>
              </a:rPr>
              <a:t>Healthcare institutions unable to purchase a full-blown EHR solution can use the interface engine as a launching point for migration to a completely digital computing environment.</a:t>
            </a:r>
          </a:p>
          <a:p>
            <a:endParaRPr lang="en-US">
              <a:latin typeface="Arial" charset="0"/>
            </a:endParaRPr>
          </a:p>
          <a:p>
            <a:r>
              <a:rPr lang="en-US">
                <a:latin typeface="Arial" charset="0"/>
              </a:rPr>
              <a:t>Older generations of interface engines sometimes took a long time to build and required extensive programming to communicate effectively with each of the connected applications. This made interface engines costly to develop. Finding people with the particular skillsets to build interface engines to suit your particular needs could also be difficult.</a:t>
            </a:r>
          </a:p>
        </p:txBody>
      </p:sp>
      <p:sp>
        <p:nvSpPr>
          <p:cNvPr id="28675"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28676"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E21269A-7F54-DA47-8DF7-FE46A674C9DE}" type="slidenum">
              <a:rPr lang="en-US" sz="1000">
                <a:cs typeface="Arial" charset="0"/>
              </a:rPr>
              <a:pPr eaLnBrk="1" hangingPunct="1"/>
              <a:t>8</a:t>
            </a:fld>
            <a:endParaRPr lang="en-US" sz="1000">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07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Arial" charset="0"/>
              </a:rPr>
              <a:t>Interface engines today use several different protocols. Some of those include:</a:t>
            </a:r>
          </a:p>
          <a:p>
            <a:pPr lvl="1">
              <a:buFontTx/>
              <a:buChar char="•"/>
            </a:pPr>
            <a:r>
              <a:rPr lang="en-US" dirty="0">
                <a:latin typeface="Arial" charset="0"/>
              </a:rPr>
              <a:t>Extensible Markup Language, or XML</a:t>
            </a:r>
          </a:p>
          <a:p>
            <a:pPr lvl="1">
              <a:buFontTx/>
              <a:buChar char="•"/>
            </a:pPr>
            <a:r>
              <a:rPr lang="en-US" dirty="0">
                <a:latin typeface="Arial" charset="0"/>
              </a:rPr>
              <a:t>Fixed-length formats</a:t>
            </a:r>
          </a:p>
          <a:p>
            <a:pPr lvl="1">
              <a:buFontTx/>
              <a:buChar char="•"/>
            </a:pPr>
            <a:r>
              <a:rPr lang="en-US" dirty="0">
                <a:latin typeface="Arial" charset="0"/>
              </a:rPr>
              <a:t>Variable-length delimited formats</a:t>
            </a:r>
          </a:p>
          <a:p>
            <a:pPr lvl="1">
              <a:buFontTx/>
              <a:buChar char="•"/>
            </a:pPr>
            <a:r>
              <a:rPr lang="en-US" dirty="0">
                <a:latin typeface="Arial" charset="0"/>
              </a:rPr>
              <a:t>Java</a:t>
            </a:r>
          </a:p>
          <a:p>
            <a:pPr lvl="1">
              <a:buFontTx/>
              <a:buChar char="•"/>
            </a:pPr>
            <a:r>
              <a:rPr lang="en-US" dirty="0">
                <a:latin typeface="Arial" charset="0"/>
              </a:rPr>
              <a:t>HL7, or Health Level 7</a:t>
            </a:r>
          </a:p>
          <a:p>
            <a:endParaRPr lang="en-US" dirty="0">
              <a:latin typeface="Arial" charset="0"/>
            </a:endParaRPr>
          </a:p>
          <a:p>
            <a:r>
              <a:rPr lang="en-US" dirty="0">
                <a:latin typeface="Arial" charset="0"/>
              </a:rPr>
              <a:t>As we stated earlier, building interface engines often proved costly and required extensive programming to achieve. However, over the past decade or so, application integration using HL7 standards has gained wide acceptance and support. Before HL7, interfacing two healthcare applications involved a negotiation that had virtually no ground rules and often was contingent on vendor preference. Today, HL7 provides a common framework, architecture, and, to some extent, vocabulary to tie together the analysis and negotiation process between components within and beyond EHR systems. In today</a:t>
            </a:r>
            <a:r>
              <a:rPr lang="ja-JP" altLang="en-US" dirty="0">
                <a:latin typeface="Arial" charset="0"/>
              </a:rPr>
              <a:t>’</a:t>
            </a:r>
            <a:r>
              <a:rPr lang="en-US" altLang="ja-JP" dirty="0">
                <a:latin typeface="Arial" charset="0"/>
              </a:rPr>
              <a:t>s lecture, we will look more closely at HL7 as an integration standard since it is so widely used.</a:t>
            </a:r>
            <a:endParaRPr lang="en-US" dirty="0">
              <a:latin typeface="Arial" charset="0"/>
            </a:endParaRPr>
          </a:p>
        </p:txBody>
      </p:sp>
      <p:sp>
        <p:nvSpPr>
          <p:cNvPr id="30723"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3072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64FF3DB-704F-1147-8CC8-B4438A7237A2}" type="slidenum">
              <a:rPr lang="en-US" sz="1000">
                <a:cs typeface="Arial" charset="0"/>
              </a:rPr>
              <a:pPr eaLnBrk="1" hangingPunct="1"/>
              <a:t>9</a:t>
            </a:fld>
            <a:endParaRPr lang="en-US" sz="100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a:t>
            </a:r>
            <a:r>
              <a:rPr lang="en-US" b="1" baseline="0" smtClean="0"/>
              <a:t>your custom-named </a:t>
            </a:r>
            <a:r>
              <a:rPr lang="en-US" b="1" baseline="0" dirty="0" smtClean="0"/>
              <a:t>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nchorCtr="0"/>
          <a:lstStyle>
            <a:lvl1pPr algn="ctr">
              <a:defRPr sz="3800" b="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smtClean="0"/>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smtClean="0"/>
              <a:t>Click to edit Master text styles</a:t>
            </a:r>
          </a:p>
        </p:txBody>
      </p:sp>
    </p:spTree>
    <p:extLst>
      <p:ext uri="{BB962C8B-B14F-4D97-AF65-F5344CB8AC3E}">
        <p14:creationId xmlns:p14="http://schemas.microsoft.com/office/powerpoint/2010/main" val="32221585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Objectiv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normAutofit/>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4"/>
          <p:cNvSpPr>
            <a:spLocks noGrp="1"/>
          </p:cNvSpPr>
          <p:nvPr>
            <p:ph type="body" sz="quarter" idx="11"/>
          </p:nvPr>
        </p:nvSpPr>
        <p:spPr>
          <a:xfrm>
            <a:off x="457200" y="1984248"/>
            <a:ext cx="8229600" cy="4215384"/>
          </a:xfrm>
          <a:prstGeom prst="rect">
            <a:avLst/>
          </a:prstGeom>
        </p:spPr>
        <p:txBody>
          <a:bodyPr>
            <a:normAutofit/>
          </a:bodyPr>
          <a:lstStyle>
            <a:lvl1pPr>
              <a:defRPr baseline="0"/>
            </a:lvl1pPr>
          </a:lstStyle>
          <a:p>
            <a:pPr lvl="0"/>
            <a:r>
              <a:rPr lang="en-US" smtClean="0"/>
              <a:t>Click to edit Master text styles</a:t>
            </a:r>
          </a:p>
          <a:p>
            <a:pPr lvl="1"/>
            <a:r>
              <a:rPr lang="en-US" smtClean="0"/>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a:lvl1pPr>
          </a:lstStyle>
          <a:p>
            <a:pPr>
              <a:defRPr/>
            </a:pPr>
            <a:fld id="{318AD2EC-CB4E-3E4F-BC43-1F6AD39B60F7}" type="slidenum">
              <a:rPr lang="en-US"/>
              <a:pPr>
                <a:defRPr/>
              </a:pPr>
              <a:t>‹#›</a:t>
            </a:fld>
            <a:endParaRPr lang="en-US"/>
          </a:p>
        </p:txBody>
      </p:sp>
      <p:sp>
        <p:nvSpPr>
          <p:cNvPr id="5" name="Date Placeholder 4"/>
          <p:cNvSpPr>
            <a:spLocks noGrp="1"/>
          </p:cNvSpPr>
          <p:nvPr>
            <p:ph type="dt" sz="half" idx="13"/>
          </p:nvPr>
        </p:nvSpPr>
        <p:spPr>
          <a:xfrm>
            <a:off x="457200" y="6356350"/>
            <a:ext cx="2133600" cy="365125"/>
          </a:xfrm>
          <a:prstGeom prst="rect">
            <a:avLst/>
          </a:prstGeom>
        </p:spPr>
        <p:txBody>
          <a:bodyPr/>
          <a:lstStyle>
            <a:lvl1pPr>
              <a:defRPr sz="1000" dirty="0">
                <a:solidFill>
                  <a:schemeClr val="bg1">
                    <a:lumMod val="65000"/>
                  </a:schemeClr>
                </a:solidFill>
                <a:latin typeface="Arial" pitchFamily="34" charset="0"/>
                <a:ea typeface="+mn-ea"/>
                <a:cs typeface="Arial" pitchFamily="34" charset="0"/>
              </a:defRPr>
            </a:lvl1pPr>
          </a:lstStyle>
          <a:p>
            <a:pPr>
              <a:defRPr/>
            </a:pPr>
            <a:r>
              <a:rPr lang="en-US"/>
              <a:t>Health IT Workforce Curriculum                                         </a:t>
            </a:r>
            <a:r>
              <a:rPr lang="en-US" smtClean="0"/>
              <a:t>Version 4.0/Spring 2016 </a:t>
            </a:r>
            <a:endParaRPr lang="en-US"/>
          </a:p>
        </p:txBody>
      </p:sp>
      <p:sp>
        <p:nvSpPr>
          <p:cNvPr id="6" name="Footer Placeholder 5"/>
          <p:cNvSpPr>
            <a:spLocks noGrp="1"/>
          </p:cNvSpPr>
          <p:nvPr>
            <p:ph type="ftr" sz="quarter" idx="1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ea typeface="+mn-ea"/>
                <a:cs typeface="Arial" pitchFamily="34" charset="0"/>
              </a:defRPr>
            </a:lvl1pPr>
          </a:lstStyle>
          <a:p>
            <a:pPr>
              <a:defRPr/>
            </a:pPr>
            <a:r>
              <a:rPr lang="en-US"/>
              <a:t>(Insert Component Title Here)                                                        (Insert Unit Title Here)                                                                           Lecture a</a:t>
            </a:r>
          </a:p>
        </p:txBody>
      </p:sp>
    </p:spTree>
    <p:extLst>
      <p:ext uri="{BB962C8B-B14F-4D97-AF65-F5344CB8AC3E}">
        <p14:creationId xmlns:p14="http://schemas.microsoft.com/office/powerpoint/2010/main" val="29664042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Side by Side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4"/>
          <p:cNvSpPr>
            <a:spLocks noGrp="1"/>
          </p:cNvSpPr>
          <p:nvPr>
            <p:ph type="body" sz="quarter" idx="11"/>
          </p:nvPr>
        </p:nvSpPr>
        <p:spPr>
          <a:xfrm>
            <a:off x="457200" y="1984248"/>
            <a:ext cx="3962400" cy="4264152"/>
          </a:xfrm>
          <a:prstGeom prst="rect">
            <a:avLst/>
          </a:prstGeom>
        </p:spPr>
        <p:txBody>
          <a:bodyPr>
            <a:normAutofit/>
          </a:bodyPr>
          <a:lstStyle>
            <a:lvl1pPr>
              <a:defRPr sz="2800" baseline="0"/>
            </a:lvl1pPr>
            <a:lvl2pPr>
              <a:defRPr sz="1800"/>
            </a:lvl2pPr>
          </a:lstStyle>
          <a:p>
            <a:pPr lvl="0"/>
            <a:r>
              <a:rPr lang="en-US" dirty="0" smtClean="0"/>
              <a:t>Click to edit Master text styles</a:t>
            </a:r>
          </a:p>
          <a:p>
            <a:pPr lvl="1"/>
            <a:r>
              <a:rPr lang="en-US" dirty="0" smtClean="0"/>
              <a:t>Second level</a:t>
            </a:r>
          </a:p>
        </p:txBody>
      </p:sp>
      <p:sp>
        <p:nvSpPr>
          <p:cNvPr id="7" name="Text Placeholder 4"/>
          <p:cNvSpPr>
            <a:spLocks noGrp="1"/>
          </p:cNvSpPr>
          <p:nvPr>
            <p:ph type="body" sz="quarter" idx="15"/>
          </p:nvPr>
        </p:nvSpPr>
        <p:spPr>
          <a:xfrm>
            <a:off x="4648200" y="1981200"/>
            <a:ext cx="3962400" cy="4264152"/>
          </a:xfrm>
          <a:prstGeom prst="rect">
            <a:avLst/>
          </a:prstGeom>
        </p:spPr>
        <p:txBody>
          <a:bodyPr>
            <a:normAutofit/>
          </a:bodyPr>
          <a:lstStyle>
            <a:lvl1pPr>
              <a:defRPr sz="2800" baseline="0"/>
            </a:lvl1pPr>
            <a:lvl2pPr>
              <a:defRPr sz="1800"/>
            </a:lvl2pPr>
          </a:lstStyle>
          <a:p>
            <a:pPr lvl="0"/>
            <a:r>
              <a:rPr lang="en-US" dirty="0" smtClean="0"/>
              <a:t>Click to edit Master text styles</a:t>
            </a:r>
          </a:p>
          <a:p>
            <a:pPr lvl="1"/>
            <a:r>
              <a:rPr lang="en-US" dirty="0" smtClean="0"/>
              <a:t>Second level</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pPr>
              <a:defRPr/>
            </a:pPr>
            <a:fld id="{0DC8A6E2-38DD-9A45-970D-6505F8E1ACA3}" type="slidenum">
              <a:rPr lang="en-US"/>
              <a:pPr>
                <a:defRPr/>
              </a:pPr>
              <a:t>‹#›</a:t>
            </a:fld>
            <a:endParaRPr 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a:defRPr sz="1000" dirty="0">
                <a:solidFill>
                  <a:schemeClr val="bg1">
                    <a:lumMod val="65000"/>
                  </a:schemeClr>
                </a:solidFill>
                <a:latin typeface="Arial" pitchFamily="34" charset="0"/>
                <a:ea typeface="+mn-ea"/>
                <a:cs typeface="Arial" pitchFamily="34" charset="0"/>
              </a:defRPr>
            </a:lvl1pPr>
          </a:lstStyle>
          <a:p>
            <a:pPr>
              <a:defRPr/>
            </a:pPr>
            <a:r>
              <a:rPr lang="en-US"/>
              <a:t>Health IT Workforce Curriculum                                         </a:t>
            </a:r>
            <a:r>
              <a:rPr lang="en-US" smtClean="0"/>
              <a:t>Version 4.0/Spring 2016 </a:t>
            </a:r>
            <a:endParaRPr lang="en-US"/>
          </a:p>
        </p:txBody>
      </p:sp>
      <p:sp>
        <p:nvSpPr>
          <p:cNvPr id="9"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ea typeface="+mn-ea"/>
                <a:cs typeface="Arial" pitchFamily="34" charset="0"/>
              </a:defRPr>
            </a:lvl1pPr>
          </a:lstStyle>
          <a:p>
            <a:pPr>
              <a:defRPr/>
            </a:pPr>
            <a:r>
              <a:rPr lang="en-US"/>
              <a:t>(Insert Component Title Here)                                                        (Insert Unit Title Here)                                                                           Lecture a</a:t>
            </a:r>
          </a:p>
        </p:txBody>
      </p:sp>
    </p:spTree>
    <p:extLst>
      <p:ext uri="{BB962C8B-B14F-4D97-AF65-F5344CB8AC3E}">
        <p14:creationId xmlns:p14="http://schemas.microsoft.com/office/powerpoint/2010/main" val="41783923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2"/>
          <p:cNvSpPr>
            <a:spLocks noGrp="1"/>
          </p:cNvSpPr>
          <p:nvPr>
            <p:ph type="sldNum" sz="quarter" idx="15"/>
          </p:nvPr>
        </p:nvSpPr>
        <p:spPr>
          <a:xfrm>
            <a:off x="6858000" y="6356350"/>
            <a:ext cx="1828800" cy="365125"/>
          </a:xfrm>
        </p:spPr>
        <p:txBody>
          <a:bodyPr/>
          <a:lstStyle>
            <a:lvl1pPr>
              <a:defRPr/>
            </a:lvl1pPr>
          </a:lstStyle>
          <a:p>
            <a:pPr>
              <a:defRPr/>
            </a:pPr>
            <a:fld id="{1A1C45B8-0DE9-FA46-9E32-5DE948979A77}" type="slidenum">
              <a:rPr lang="en-US"/>
              <a:pPr>
                <a:defRPr/>
              </a:pPr>
              <a:t>‹#›</a:t>
            </a:fld>
            <a:endParaRPr lang="en-US"/>
          </a:p>
        </p:txBody>
      </p:sp>
      <p:sp>
        <p:nvSpPr>
          <p:cNvPr id="5" name="Date Placeholder 4"/>
          <p:cNvSpPr>
            <a:spLocks noGrp="1"/>
          </p:cNvSpPr>
          <p:nvPr>
            <p:ph type="dt" sz="half" idx="16"/>
          </p:nvPr>
        </p:nvSpPr>
        <p:spPr>
          <a:xfrm>
            <a:off x="457200" y="6356350"/>
            <a:ext cx="2133600" cy="365125"/>
          </a:xfrm>
          <a:prstGeom prst="rect">
            <a:avLst/>
          </a:prstGeom>
        </p:spPr>
        <p:txBody>
          <a:bodyPr/>
          <a:lstStyle>
            <a:lvl1pPr>
              <a:defRPr sz="1000" dirty="0">
                <a:solidFill>
                  <a:schemeClr val="bg1">
                    <a:lumMod val="65000"/>
                  </a:schemeClr>
                </a:solidFill>
                <a:latin typeface="Arial" pitchFamily="34" charset="0"/>
                <a:ea typeface="+mn-ea"/>
                <a:cs typeface="Arial" pitchFamily="34" charset="0"/>
              </a:defRPr>
            </a:lvl1pPr>
          </a:lstStyle>
          <a:p>
            <a:pPr>
              <a:defRPr/>
            </a:pPr>
            <a:r>
              <a:rPr lang="en-US"/>
              <a:t>Health IT Workforce Curriculum                                         </a:t>
            </a:r>
            <a:r>
              <a:rPr lang="en-US" smtClean="0"/>
              <a:t>Version 4.0/Spring 2016 </a:t>
            </a:r>
            <a:endParaRPr lang="en-US"/>
          </a:p>
        </p:txBody>
      </p:sp>
      <p:sp>
        <p:nvSpPr>
          <p:cNvPr id="6" name="Footer Placeholder 5"/>
          <p:cNvSpPr>
            <a:spLocks noGrp="1"/>
          </p:cNvSpPr>
          <p:nvPr>
            <p:ph type="ftr" sz="quarter" idx="17"/>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ea typeface="+mn-ea"/>
                <a:cs typeface="Arial" pitchFamily="34" charset="0"/>
              </a:defRPr>
            </a:lvl1pPr>
          </a:lstStyle>
          <a:p>
            <a:pPr>
              <a:defRPr/>
            </a:pPr>
            <a:r>
              <a:rPr lang="en-US"/>
              <a:t>(Insert Component Title Here)                                                        (Insert Unit Title Here)                                                                           Lecture a</a:t>
            </a:r>
          </a:p>
        </p:txBody>
      </p:sp>
    </p:spTree>
    <p:extLst>
      <p:ext uri="{BB962C8B-B14F-4D97-AF65-F5344CB8AC3E}">
        <p14:creationId xmlns:p14="http://schemas.microsoft.com/office/powerpoint/2010/main" val="12957177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smtClean="0"/>
              <a:t>Click to edit Master text styles</a:t>
            </a:r>
          </a:p>
          <a:p>
            <a:pPr lvl="1"/>
            <a:r>
              <a:rPr lang="en-US" smtClean="0"/>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smtClean="0"/>
              <a:t>Click to edit Master text styles</a:t>
            </a:r>
          </a:p>
          <a:p>
            <a:pPr lvl="1"/>
            <a:r>
              <a:rPr lang="en-US" smtClean="0"/>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smtClean="0"/>
              <a:t>Click to edit Master text styles</a:t>
            </a:r>
          </a:p>
          <a:p>
            <a:pPr lvl="1"/>
            <a:r>
              <a:rPr lang="en-US" smtClean="0"/>
              <a:t>Second level</a:t>
            </a:r>
          </a:p>
        </p:txBody>
      </p:sp>
      <p:sp>
        <p:nvSpPr>
          <p:cNvPr id="6" name="Slide Number Placeholder 2"/>
          <p:cNvSpPr>
            <a:spLocks noGrp="1"/>
          </p:cNvSpPr>
          <p:nvPr>
            <p:ph type="sldNum" sz="quarter" idx="22"/>
          </p:nvPr>
        </p:nvSpPr>
        <p:spPr>
          <a:xfrm>
            <a:off x="6858000" y="6356350"/>
            <a:ext cx="1828800" cy="365125"/>
          </a:xfrm>
        </p:spPr>
        <p:txBody>
          <a:bodyPr/>
          <a:lstStyle>
            <a:lvl1pPr>
              <a:defRPr/>
            </a:lvl1pPr>
          </a:lstStyle>
          <a:p>
            <a:pPr>
              <a:defRPr/>
            </a:pPr>
            <a:fld id="{BB86D7E6-0F29-7B4F-A95C-5F3A82464A4E}" type="slidenum">
              <a:rPr lang="en-US"/>
              <a:pPr>
                <a:defRPr/>
              </a:pPr>
              <a:t>‹#›</a:t>
            </a:fld>
            <a:endParaRPr lang="en-US"/>
          </a:p>
        </p:txBody>
      </p:sp>
      <p:sp>
        <p:nvSpPr>
          <p:cNvPr id="7" name="Date Placeholder 4"/>
          <p:cNvSpPr>
            <a:spLocks noGrp="1"/>
          </p:cNvSpPr>
          <p:nvPr>
            <p:ph type="dt" sz="half" idx="23"/>
          </p:nvPr>
        </p:nvSpPr>
        <p:spPr>
          <a:xfrm>
            <a:off x="457200" y="6356350"/>
            <a:ext cx="2133600" cy="365125"/>
          </a:xfrm>
          <a:prstGeom prst="rect">
            <a:avLst/>
          </a:prstGeom>
        </p:spPr>
        <p:txBody>
          <a:bodyPr/>
          <a:lstStyle>
            <a:lvl1pPr>
              <a:defRPr sz="1000" dirty="0">
                <a:solidFill>
                  <a:schemeClr val="bg1">
                    <a:lumMod val="65000"/>
                  </a:schemeClr>
                </a:solidFill>
                <a:latin typeface="Arial" pitchFamily="34" charset="0"/>
                <a:ea typeface="+mn-ea"/>
                <a:cs typeface="Arial" pitchFamily="34" charset="0"/>
              </a:defRPr>
            </a:lvl1pPr>
          </a:lstStyle>
          <a:p>
            <a:pPr>
              <a:defRPr/>
            </a:pPr>
            <a:r>
              <a:rPr lang="en-US"/>
              <a:t>Health IT Workforce Curriculum                                         </a:t>
            </a:r>
            <a:r>
              <a:rPr lang="en-US" smtClean="0"/>
              <a:t>Version 4.0/Spring 2016 </a:t>
            </a:r>
            <a:endParaRPr lang="en-US"/>
          </a:p>
        </p:txBody>
      </p:sp>
      <p:sp>
        <p:nvSpPr>
          <p:cNvPr id="11" name="Footer Placeholder 5"/>
          <p:cNvSpPr>
            <a:spLocks noGrp="1"/>
          </p:cNvSpPr>
          <p:nvPr>
            <p:ph type="ftr" sz="quarter" idx="2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ea typeface="+mn-ea"/>
                <a:cs typeface="Arial" pitchFamily="34" charset="0"/>
              </a:defRPr>
            </a:lvl1pPr>
          </a:lstStyle>
          <a:p>
            <a:pPr>
              <a:defRPr/>
            </a:pPr>
            <a:r>
              <a:rPr lang="en-US"/>
              <a:t>(Insert Component Title Here)                                                        (Insert Unit Title Here)                                                                           Lecture a</a:t>
            </a:r>
          </a:p>
        </p:txBody>
      </p:sp>
    </p:spTree>
    <p:extLst>
      <p:ext uri="{BB962C8B-B14F-4D97-AF65-F5344CB8AC3E}">
        <p14:creationId xmlns:p14="http://schemas.microsoft.com/office/powerpoint/2010/main" val="37708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_Horizontal Contain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823528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823528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823528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823528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91566391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Drag picture to placeholder or click icon to add</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78" r:id="rId5"/>
    <p:sldLayoutId id="2147484263" r:id="rId6"/>
    <p:sldLayoutId id="2147484264" r:id="rId7"/>
    <p:sldLayoutId id="2147484265" r:id="rId8"/>
    <p:sldLayoutId id="2147484266" r:id="rId9"/>
    <p:sldLayoutId id="2147484267" r:id="rId10"/>
    <p:sldLayoutId id="2147484271" r:id="rId11"/>
    <p:sldLayoutId id="2147484272" r:id="rId12"/>
    <p:sldLayoutId id="2147484273" r:id="rId13"/>
    <p:sldLayoutId id="2147484274" r:id="rId14"/>
    <p:sldLayoutId id="2147484275" r:id="rId15"/>
    <p:sldLayoutId id="2147484276" r:id="rId16"/>
    <p:sldLayoutId id="2147484277" r:id="rId17"/>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aafp.org/fpm/2005/0200/p55.html" TargetMode="External"/><Relationship Id="rId7" Type="http://schemas.openxmlformats.org/officeDocument/2006/relationships/hyperlink" Target="http://docplayer.net/2839160-Integrating-ehrs-hospital-trends-and-strategies-for-initiating-integrated-ehrs-within-their-communities.html" TargetMode="External"/><Relationship Id="rId2" Type="http://schemas.openxmlformats.org/officeDocument/2006/relationships/notesSlide" Target="../notesSlides/notesSlide25.xml"/><Relationship Id="rId1" Type="http://schemas.openxmlformats.org/officeDocument/2006/relationships/slideLayout" Target="../slideLayouts/slideLayout10.xml"/><Relationship Id="rId6" Type="http://schemas.openxmlformats.org/officeDocument/2006/relationships/hyperlink" Target="http://www.hl7standards.com/blog/2006/11/02/what-is-hl7-cardinality/" TargetMode="External"/><Relationship Id="rId5" Type="http://schemas.openxmlformats.org/officeDocument/2006/relationships/hyperlink" Target="http://www.healthitoutcomes.com/doc/the-role-of-an-interface-engine-in-modern-0003" TargetMode="External"/><Relationship Id="rId4" Type="http://schemas.openxmlformats.org/officeDocument/2006/relationships/hyperlink" Target="http://www.medscape.com/viewarticle/471252"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sz="3600">
                <a:latin typeface="Verdana" charset="0"/>
                <a:ea typeface="ＭＳ Ｐゴシック" charset="0"/>
                <a:cs typeface="Verdana" charset="0"/>
              </a:rPr>
              <a:t>Installation and Maintenance of </a:t>
            </a:r>
            <a:br>
              <a:rPr lang="en-US" sz="3600">
                <a:latin typeface="Verdana" charset="0"/>
                <a:ea typeface="ＭＳ Ｐゴシック" charset="0"/>
                <a:cs typeface="Verdana" charset="0"/>
              </a:rPr>
            </a:br>
            <a:r>
              <a:rPr lang="en-US" sz="3600">
                <a:latin typeface="Verdana" charset="0"/>
                <a:ea typeface="ＭＳ Ｐゴシック" charset="0"/>
                <a:cs typeface="Verdana" charset="0"/>
              </a:rPr>
              <a:t>Health IT Systems </a:t>
            </a:r>
          </a:p>
        </p:txBody>
      </p:sp>
      <p:sp>
        <p:nvSpPr>
          <p:cNvPr id="13315" name="Rectangle 3"/>
          <p:cNvSpPr>
            <a:spLocks noGrp="1" noChangeArrowheads="1"/>
          </p:cNvSpPr>
          <p:nvPr>
            <p:ph type="body" sz="half" idx="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atin typeface="Tahoma" charset="0"/>
                <a:ea typeface="ＭＳ Ｐゴシック" charset="0"/>
                <a:cs typeface="Tahoma" charset="0"/>
              </a:rPr>
              <a:t>System Interfaces and Integration</a:t>
            </a:r>
          </a:p>
        </p:txBody>
      </p:sp>
      <p:sp>
        <p:nvSpPr>
          <p:cNvPr id="13313" name="Text Placeholder 4"/>
          <p:cNvSpPr>
            <a:spLocks noGrp="1"/>
          </p:cNvSpPr>
          <p:nvPr>
            <p:ph type="body"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lgn="ctr"/>
            <a:endParaRPr i="1" dirty="0">
              <a:latin typeface="Arial" charset="0"/>
              <a:ea typeface="Calibri" charset="0"/>
            </a:endParaRPr>
          </a:p>
        </p:txBody>
      </p:sp>
      <p:sp>
        <p:nvSpPr>
          <p:cNvPr id="2" name="Text Placeholder 1"/>
          <p:cNvSpPr>
            <a:spLocks noGrp="1"/>
          </p:cNvSpPr>
          <p:nvPr>
            <p:ph type="body" sz="quarter" idx="12"/>
          </p:nvPr>
        </p:nvSpPr>
        <p:spPr/>
        <p:txBody>
          <a:bodyPr/>
          <a:lstStyle/>
          <a:p>
            <a:pPr marL="0" indent="0"/>
            <a:r>
              <a:rPr lang="en-US" dirty="0">
                <a:latin typeface="Arial" charset="0"/>
                <a:ea typeface="Calibri" charset="0"/>
              </a:rPr>
              <a:t>This material </a:t>
            </a:r>
            <a:r>
              <a:rPr lang="en-US" dirty="0" smtClean="0">
                <a:latin typeface="Arial" charset="0"/>
                <a:ea typeface="Calibri" charset="0"/>
              </a:rPr>
              <a:t>(Comp 8 Unit 7) </a:t>
            </a:r>
            <a:r>
              <a:rPr lang="en-US" dirty="0">
                <a:latin typeface="Arial" charset="0"/>
                <a:ea typeface="Calibri" charset="0"/>
              </a:rPr>
              <a:t>was developed by Duke University, funded by the Department of Health and Human Services, Office of the National Coordinator for Health Information Technology under Award Number IU24OC000024. This material was updated in 2016 by The University of Texas Health Science Center at Houston under Award Number 90WT0006. </a:t>
            </a:r>
          </a:p>
          <a:p>
            <a:pPr marL="0" indent="0"/>
            <a:r>
              <a:rPr lang="en-US" dirty="0"/>
              <a:t>This work is licensed under the Creative Commons Attribution-</a:t>
            </a:r>
            <a:r>
              <a:rPr lang="en-US" dirty="0" err="1"/>
              <a:t>NonCommercial</a:t>
            </a:r>
            <a:r>
              <a:rPr lang="en-US" dirty="0"/>
              <a:t>-</a:t>
            </a:r>
            <a:r>
              <a:rPr lang="en-US" dirty="0" err="1"/>
              <a:t>ShareAlike</a:t>
            </a:r>
            <a:r>
              <a:rPr lang="en-US" dirty="0"/>
              <a:t> 4.0 International License. To view a copy of this license, visit </a:t>
            </a:r>
            <a:r>
              <a:rPr lang="en-US" u="sng" dirty="0">
                <a:hlinkClick r:id="rId3" tooltip="Link to Creative Commons Lisence BY-NC-SA 4.0."/>
              </a:rPr>
              <a:t>http://creativecommons.org/licenses/by-nc-sa/4.0/</a:t>
            </a:r>
            <a:r>
              <a:rPr lang="en-US" dirty="0"/>
              <a:t>.</a:t>
            </a:r>
          </a:p>
          <a:p>
            <a:pPr marL="0" indent="0"/>
            <a:endParaRPr lang="en-US" dirty="0">
              <a:latin typeface="Arial" charset="0"/>
              <a:ea typeface="Calibri" charset="0"/>
            </a:endParaRP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ＭＳ Ｐゴシック" charset="0"/>
                <a:cs typeface="Verdana" charset="0"/>
              </a:rPr>
              <a:t>Why is HL7 Important?</a:t>
            </a:r>
          </a:p>
        </p:txBody>
      </p:sp>
      <p:sp>
        <p:nvSpPr>
          <p:cNvPr id="31746"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atin typeface="Arial" charset="0"/>
              </a:rPr>
              <a:t>First standard protocol for communication between EHR components.</a:t>
            </a:r>
          </a:p>
          <a:p>
            <a:r>
              <a:rPr lang="en-US">
                <a:latin typeface="Arial" charset="0"/>
              </a:rPr>
              <a:t>Allows for open system architecture (rather than closed/proprietary)</a:t>
            </a:r>
          </a:p>
          <a:p>
            <a:pPr lvl="1"/>
            <a:r>
              <a:rPr lang="en-US">
                <a:latin typeface="Arial" charset="0"/>
              </a:rPr>
              <a:t>Interfacing between systems</a:t>
            </a:r>
          </a:p>
          <a:p>
            <a:pPr lvl="1"/>
            <a:r>
              <a:rPr lang="en-US">
                <a:latin typeface="Arial" charset="0"/>
              </a:rPr>
              <a:t>Independent of vendor</a:t>
            </a:r>
          </a:p>
          <a:p>
            <a:pPr lvl="1"/>
            <a:r>
              <a:rPr lang="en-US">
                <a:latin typeface="Arial" charset="0"/>
              </a:rPr>
              <a:t>New systems can be added without modifying original source code.</a:t>
            </a:r>
          </a:p>
        </p:txBody>
      </p:sp>
      <p:sp>
        <p:nvSpPr>
          <p:cNvPr id="31747"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BDDEF18-82DE-C842-B232-0C0AC00706B9}" type="slidenum">
              <a:rPr lang="en-US" sz="1000">
                <a:solidFill>
                  <a:srgbClr val="898989"/>
                </a:solidFill>
              </a:rPr>
              <a:pPr eaLnBrk="1" hangingPunct="1"/>
              <a:t>10</a:t>
            </a:fld>
            <a:endParaRPr lang="en-US" sz="1000">
              <a:solidFill>
                <a:srgbClr val="898989"/>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ＭＳ Ｐゴシック" charset="0"/>
                <a:cs typeface="Verdana" charset="0"/>
              </a:rPr>
              <a:t>HL7 as a Protocol</a:t>
            </a:r>
          </a:p>
        </p:txBody>
      </p:sp>
      <p:sp>
        <p:nvSpPr>
          <p:cNvPr id="33794"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80000"/>
              </a:lnSpc>
            </a:pPr>
            <a:r>
              <a:rPr lang="en-US" sz="2500">
                <a:latin typeface="Arial" charset="0"/>
              </a:rPr>
              <a:t>Name </a:t>
            </a:r>
            <a:r>
              <a:rPr lang="ja-JP" altLang="en-US" sz="2500">
                <a:latin typeface="Arial" charset="0"/>
              </a:rPr>
              <a:t>“</a:t>
            </a:r>
            <a:r>
              <a:rPr lang="en-US" altLang="ja-JP" sz="2500">
                <a:latin typeface="Arial" charset="0"/>
              </a:rPr>
              <a:t>Health Level 7</a:t>
            </a:r>
            <a:r>
              <a:rPr lang="ja-JP" altLang="en-US" sz="2500">
                <a:latin typeface="Arial" charset="0"/>
              </a:rPr>
              <a:t>”</a:t>
            </a:r>
            <a:r>
              <a:rPr lang="en-US" altLang="ja-JP" sz="2500">
                <a:latin typeface="Arial" charset="0"/>
              </a:rPr>
              <a:t> refers to 7th layer of ISO OSI reference model: </a:t>
            </a:r>
            <a:r>
              <a:rPr lang="ja-JP" altLang="en-US" sz="2500">
                <a:latin typeface="Arial" charset="0"/>
              </a:rPr>
              <a:t>“</a:t>
            </a:r>
            <a:r>
              <a:rPr lang="en-US" altLang="ja-JP" sz="2500">
                <a:latin typeface="Arial" charset="0"/>
              </a:rPr>
              <a:t>application</a:t>
            </a:r>
            <a:r>
              <a:rPr lang="ja-JP" altLang="en-US" sz="2500">
                <a:latin typeface="Arial" charset="0"/>
              </a:rPr>
              <a:t>”</a:t>
            </a:r>
            <a:r>
              <a:rPr lang="en-US" altLang="ja-JP" sz="2500">
                <a:latin typeface="Arial" charset="0"/>
              </a:rPr>
              <a:t> layer.</a:t>
            </a:r>
          </a:p>
          <a:p>
            <a:pPr>
              <a:lnSpc>
                <a:spcPct val="80000"/>
              </a:lnSpc>
            </a:pPr>
            <a:r>
              <a:rPr lang="en-US" sz="2500">
                <a:latin typeface="Arial" charset="0"/>
              </a:rPr>
              <a:t>HL7 represents ANSI (American National Standards Institute) at ISO (International Org. for Standardization) for health data.</a:t>
            </a:r>
          </a:p>
          <a:p>
            <a:pPr>
              <a:lnSpc>
                <a:spcPct val="80000"/>
              </a:lnSpc>
            </a:pPr>
            <a:r>
              <a:rPr lang="en-US" sz="2500">
                <a:latin typeface="Arial" charset="0"/>
              </a:rPr>
              <a:t>HL7 messages, version 2 (most widely used)</a:t>
            </a:r>
          </a:p>
          <a:p>
            <a:pPr lvl="1">
              <a:lnSpc>
                <a:spcPct val="80000"/>
              </a:lnSpc>
            </a:pPr>
            <a:r>
              <a:rPr lang="en-US" sz="2200">
                <a:latin typeface="Arial" charset="0"/>
              </a:rPr>
              <a:t>Based on messaging protocol.</a:t>
            </a:r>
          </a:p>
          <a:p>
            <a:pPr lvl="1">
              <a:lnSpc>
                <a:spcPct val="80000"/>
              </a:lnSpc>
            </a:pPr>
            <a:r>
              <a:rPr lang="en-US" sz="2200">
                <a:latin typeface="Arial" charset="0"/>
              </a:rPr>
              <a:t>Body comprised of many purposed segments, each on own line.</a:t>
            </a:r>
          </a:p>
          <a:p>
            <a:pPr lvl="1">
              <a:lnSpc>
                <a:spcPct val="80000"/>
              </a:lnSpc>
            </a:pPr>
            <a:r>
              <a:rPr lang="en-US" sz="2200">
                <a:latin typeface="Arial" charset="0"/>
              </a:rPr>
              <a:t>Segments denoted by 3-letter notation indicating purpose.</a:t>
            </a:r>
          </a:p>
          <a:p>
            <a:pPr>
              <a:lnSpc>
                <a:spcPct val="80000"/>
              </a:lnSpc>
            </a:pPr>
            <a:r>
              <a:rPr lang="en-US" sz="2500">
                <a:latin typeface="Arial" charset="0"/>
              </a:rPr>
              <a:t>Version 3 messages: newer, more object-oriented, use XML to structure data</a:t>
            </a:r>
          </a:p>
        </p:txBody>
      </p:sp>
      <p:sp>
        <p:nvSpPr>
          <p:cNvPr id="33795"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9BE27FB-EBAD-4E4C-B6DC-D5A8D3DC8736}" type="slidenum">
              <a:rPr lang="en-US" sz="1000">
                <a:solidFill>
                  <a:srgbClr val="898989"/>
                </a:solidFill>
              </a:rPr>
              <a:pPr eaLnBrk="1" hangingPunct="1"/>
              <a:t>11</a:t>
            </a:fld>
            <a:endParaRPr lang="en-US" sz="1000">
              <a:solidFill>
                <a:srgbClr val="898989"/>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ＭＳ Ｐゴシック" charset="0"/>
                <a:cs typeface="Verdana" charset="0"/>
              </a:rPr>
              <a:t>What is the HL7 Standard?</a:t>
            </a:r>
          </a:p>
        </p:txBody>
      </p:sp>
      <p:sp>
        <p:nvSpPr>
          <p:cNvPr id="35842"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90000"/>
              </a:lnSpc>
            </a:pPr>
            <a:r>
              <a:rPr lang="en-US" sz="2700">
                <a:latin typeface="Arial" charset="0"/>
              </a:rPr>
              <a:t>Method for moving clinical data between independent medical applications in near-real time</a:t>
            </a:r>
          </a:p>
          <a:p>
            <a:pPr>
              <a:lnSpc>
                <a:spcPct val="90000"/>
              </a:lnSpc>
            </a:pPr>
            <a:r>
              <a:rPr lang="en-US" sz="2700">
                <a:latin typeface="Arial" charset="0"/>
              </a:rPr>
              <a:t>Structured, message-oriented framework for communicating between healthcare applications</a:t>
            </a:r>
          </a:p>
          <a:p>
            <a:pPr>
              <a:lnSpc>
                <a:spcPct val="90000"/>
              </a:lnSpc>
            </a:pPr>
            <a:r>
              <a:rPr lang="en-US" sz="2700">
                <a:latin typeface="Arial" charset="0"/>
              </a:rPr>
              <a:t>Acknowledged healthcare industry standard</a:t>
            </a:r>
          </a:p>
          <a:p>
            <a:pPr>
              <a:lnSpc>
                <a:spcPct val="90000"/>
              </a:lnSpc>
            </a:pPr>
            <a:r>
              <a:rPr lang="en-US" sz="2700">
                <a:latin typeface="Arial" charset="0"/>
              </a:rPr>
              <a:t>Not </a:t>
            </a:r>
            <a:r>
              <a:rPr lang="ja-JP" altLang="en-US" sz="2700">
                <a:latin typeface="Arial" charset="0"/>
              </a:rPr>
              <a:t>“</a:t>
            </a:r>
            <a:r>
              <a:rPr lang="en-US" altLang="ja-JP" sz="2700">
                <a:latin typeface="Arial" charset="0"/>
              </a:rPr>
              <a:t>plug and play</a:t>
            </a:r>
            <a:r>
              <a:rPr lang="ja-JP" altLang="en-US" sz="2700">
                <a:latin typeface="Arial" charset="0"/>
              </a:rPr>
              <a:t>”</a:t>
            </a:r>
            <a:r>
              <a:rPr lang="en-US" altLang="ja-JP" sz="2700">
                <a:latin typeface="Arial" charset="0"/>
              </a:rPr>
              <a:t>, but designed to be customizable; local vocabulary often used</a:t>
            </a:r>
          </a:p>
          <a:p>
            <a:pPr>
              <a:lnSpc>
                <a:spcPct val="90000"/>
              </a:lnSpc>
            </a:pPr>
            <a:endParaRPr lang="en-US" sz="2700">
              <a:latin typeface="Arial" charset="0"/>
            </a:endParaRPr>
          </a:p>
          <a:p>
            <a:pPr>
              <a:lnSpc>
                <a:spcPct val="90000"/>
              </a:lnSpc>
              <a:buFont typeface="Arial" charset="0"/>
              <a:buNone/>
            </a:pPr>
            <a:r>
              <a:rPr lang="en-US" sz="1600">
                <a:latin typeface="Arial" charset="0"/>
              </a:rPr>
              <a:t>(Chaffee, 2004)</a:t>
            </a:r>
          </a:p>
        </p:txBody>
      </p:sp>
      <p:sp>
        <p:nvSpPr>
          <p:cNvPr id="35843"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66B77AE-EE78-D143-AF48-279A1A5A7613}" type="slidenum">
              <a:rPr lang="en-US" sz="1000">
                <a:solidFill>
                  <a:srgbClr val="898989"/>
                </a:solidFill>
              </a:rPr>
              <a:pPr eaLnBrk="1" hangingPunct="1"/>
              <a:t>12</a:t>
            </a:fld>
            <a:endParaRPr lang="en-US" sz="1000">
              <a:solidFill>
                <a:srgbClr val="898989"/>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ＭＳ Ｐゴシック" charset="0"/>
                <a:cs typeface="Verdana" charset="0"/>
              </a:rPr>
              <a:t>How do HL7 V2 Messages Work?</a:t>
            </a:r>
          </a:p>
        </p:txBody>
      </p:sp>
      <p:sp>
        <p:nvSpPr>
          <p:cNvPr id="10" name="Content Placeholder 2"/>
          <p:cNvSpPr>
            <a:spLocks noGrp="1"/>
          </p:cNvSpPr>
          <p:nvPr>
            <p:ph sz="quarter" idx="14"/>
          </p:nvPr>
        </p:nvSpPr>
        <p:spPr/>
        <p:txBody>
          <a:bodyPr>
            <a:normAutofit fontScale="70000" lnSpcReduction="20000"/>
          </a:bodyPr>
          <a:lstStyle/>
          <a:p>
            <a:pPr>
              <a:defRPr/>
            </a:pPr>
            <a:r>
              <a:rPr lang="en-US" sz="3000" dirty="0" smtClean="0">
                <a:ea typeface="+mn-ea"/>
                <a:cs typeface="+mn-cs"/>
              </a:rPr>
              <a:t>Sent &amp; received by various EHR applications as requests and updates are made.</a:t>
            </a:r>
          </a:p>
          <a:p>
            <a:pPr>
              <a:defRPr/>
            </a:pPr>
            <a:r>
              <a:rPr lang="en-US" sz="3000" dirty="0" smtClean="0">
                <a:ea typeface="+mn-ea"/>
                <a:cs typeface="+mn-cs"/>
              </a:rPr>
              <a:t>3-letter acronym at beginning of first line denotes message type.</a:t>
            </a:r>
          </a:p>
          <a:p>
            <a:pPr>
              <a:defRPr/>
            </a:pPr>
            <a:r>
              <a:rPr lang="en-US" sz="3000" dirty="0" smtClean="0">
                <a:ea typeface="+mn-ea"/>
                <a:cs typeface="+mn-cs"/>
              </a:rPr>
              <a:t>Single segment (line) contains many different fields/sub fields separated by delimiters, e.g.</a:t>
            </a:r>
            <a:r>
              <a:rPr lang="en-US" sz="3000" dirty="0"/>
              <a:t>:</a:t>
            </a:r>
            <a:endParaRPr lang="en-US" sz="3000" dirty="0" smtClean="0">
              <a:ea typeface="+mn-ea"/>
              <a:cs typeface="+mn-cs"/>
            </a:endParaRPr>
          </a:p>
        </p:txBody>
      </p:sp>
      <p:graphicFrame>
        <p:nvGraphicFramePr>
          <p:cNvPr id="11" name="Content Placeholder 10" descr="This table lists 5 delimiters and how they are used.  Source:  Neal, 2012."/>
          <p:cNvGraphicFramePr>
            <a:graphicFrameLocks noGrp="1"/>
          </p:cNvGraphicFramePr>
          <p:nvPr>
            <p:ph sz="quarter" idx="37"/>
            <p:extLst>
              <p:ext uri="{D42A27DB-BD31-4B8C-83A1-F6EECF244321}">
                <p14:modId xmlns:p14="http://schemas.microsoft.com/office/powerpoint/2010/main" val="1868900147"/>
              </p:ext>
            </p:extLst>
          </p:nvPr>
        </p:nvGraphicFramePr>
        <p:xfrm>
          <a:off x="626532" y="3248548"/>
          <a:ext cx="7589312" cy="2353918"/>
        </p:xfrm>
        <a:graphic>
          <a:graphicData uri="http://schemas.openxmlformats.org/drawingml/2006/table">
            <a:tbl>
              <a:tblPr firstRow="1" bandRow="1">
                <a:tableStyleId>{5C22544A-7EE6-4342-B048-85BDC9FD1C3A}</a:tableStyleId>
              </a:tblPr>
              <a:tblGrid>
                <a:gridCol w="3794656"/>
                <a:gridCol w="3794656"/>
              </a:tblGrid>
              <a:tr h="399538">
                <a:tc>
                  <a:txBody>
                    <a:bodyPr/>
                    <a:lstStyle/>
                    <a:p>
                      <a:r>
                        <a:rPr lang="en-US" sz="2100" dirty="0" smtClean="0"/>
                        <a:t>Delimiter</a:t>
                      </a:r>
                      <a:endParaRPr lang="en-US" sz="2100" dirty="0"/>
                    </a:p>
                  </a:txBody>
                  <a:tcPr marL="104680" marR="104680" marT="52364" marB="52364"/>
                </a:tc>
                <a:tc>
                  <a:txBody>
                    <a:bodyPr/>
                    <a:lstStyle/>
                    <a:p>
                      <a:r>
                        <a:rPr lang="en-US" sz="2100" dirty="0" smtClean="0"/>
                        <a:t>Used As</a:t>
                      </a:r>
                      <a:endParaRPr lang="en-US" sz="2100" dirty="0"/>
                    </a:p>
                  </a:txBody>
                  <a:tcPr marL="104680" marR="104680" marT="52364" marB="52364"/>
                </a:tc>
              </a:tr>
              <a:tr h="385830">
                <a:tc>
                  <a:txBody>
                    <a:bodyPr/>
                    <a:lstStyle/>
                    <a:p>
                      <a:r>
                        <a:rPr kumimoji="0" lang="en-US" sz="1800" b="0" i="0" u="none" strike="noStrike" kern="1200" cap="none" spc="0" normalizeH="0" baseline="0" noProof="0" dirty="0" smtClean="0">
                          <a:ln>
                            <a:noFill/>
                          </a:ln>
                          <a:solidFill>
                            <a:prstClr val="black"/>
                          </a:solidFill>
                          <a:effectLst/>
                          <a:uLnTx/>
                          <a:uFillTx/>
                          <a:latin typeface="+mn-lt"/>
                          <a:ea typeface="+mn-ea"/>
                          <a:cs typeface="+mn-cs"/>
                        </a:rPr>
                        <a:t>Pipe</a:t>
                      </a:r>
                      <a:endParaRPr lang="en-US" sz="1800" dirty="0"/>
                    </a:p>
                  </a:txBody>
                  <a:tcPr marL="104680" marR="104680" marT="52364" marB="52364"/>
                </a:tc>
                <a:tc>
                  <a:txBody>
                    <a:bodyPr/>
                    <a:lstStyle/>
                    <a:p>
                      <a:r>
                        <a:rPr kumimoji="0" lang="en-US" sz="1800" b="0" i="0" u="none" strike="noStrike" kern="1200" cap="none" spc="0" normalizeH="0" baseline="0" noProof="0" dirty="0" smtClean="0">
                          <a:ln>
                            <a:noFill/>
                          </a:ln>
                          <a:solidFill>
                            <a:prstClr val="black"/>
                          </a:solidFill>
                          <a:effectLst/>
                          <a:uLnTx/>
                          <a:uFillTx/>
                          <a:latin typeface="+mn-lt"/>
                          <a:ea typeface="+mn-ea"/>
                          <a:cs typeface="+mn-cs"/>
                        </a:rPr>
                        <a:t>|   Field delimiter</a:t>
                      </a:r>
                      <a:endParaRPr lang="en-US" sz="1800" dirty="0"/>
                    </a:p>
                  </a:txBody>
                  <a:tcPr marL="104680" marR="104680" marT="52364" marB="52364"/>
                </a:tc>
              </a:tr>
              <a:tr h="385830">
                <a:tc>
                  <a:txBody>
                    <a:bodyPr/>
                    <a:lstStyle/>
                    <a:p>
                      <a:r>
                        <a:rPr kumimoji="0" lang="en-US" sz="1800" b="0" i="0" u="none" strike="noStrike" kern="1200" cap="none" spc="0" normalizeH="0" baseline="0" noProof="0" dirty="0" smtClean="0">
                          <a:ln>
                            <a:noFill/>
                          </a:ln>
                          <a:solidFill>
                            <a:prstClr val="black"/>
                          </a:solidFill>
                          <a:effectLst/>
                          <a:uLnTx/>
                          <a:uFillTx/>
                          <a:latin typeface="+mn-lt"/>
                          <a:ea typeface="+mn-ea"/>
                          <a:cs typeface="+mn-cs"/>
                        </a:rPr>
                        <a:t>Caret </a:t>
                      </a:r>
                      <a:endParaRPr lang="en-US" sz="1800" dirty="0"/>
                    </a:p>
                  </a:txBody>
                  <a:tcPr marL="104680" marR="104680" marT="52364" marB="52364"/>
                </a:tc>
                <a:tc>
                  <a:txBody>
                    <a:bodyPr/>
                    <a:lstStyle/>
                    <a:p>
                      <a:r>
                        <a:rPr kumimoji="0" lang="en-US" sz="1800" b="0" i="0" u="none" strike="noStrike" kern="1200" cap="none" spc="0" normalizeH="0" baseline="0" noProof="0" dirty="0" smtClean="0">
                          <a:ln>
                            <a:noFill/>
                          </a:ln>
                          <a:solidFill>
                            <a:prstClr val="black"/>
                          </a:solidFill>
                          <a:effectLst/>
                          <a:uLnTx/>
                          <a:uFillTx/>
                          <a:latin typeface="+mn-lt"/>
                          <a:ea typeface="+mn-ea"/>
                          <a:cs typeface="+mn-cs"/>
                        </a:rPr>
                        <a:t>^  Sub-field delimiter</a:t>
                      </a:r>
                      <a:endParaRPr lang="en-US" sz="1800" dirty="0"/>
                    </a:p>
                  </a:txBody>
                  <a:tcPr marL="104680" marR="104680" marT="52364" marB="52364"/>
                </a:tc>
              </a:tr>
              <a:tr h="385830">
                <a:tc>
                  <a:txBody>
                    <a:bodyPr/>
                    <a:lstStyle/>
                    <a:p>
                      <a:r>
                        <a:rPr kumimoji="0" lang="en-US" sz="1800" b="0" i="0" u="none" strike="noStrike" kern="1200" cap="none" spc="0" normalizeH="0" baseline="0" noProof="0" dirty="0" smtClean="0">
                          <a:ln>
                            <a:noFill/>
                          </a:ln>
                          <a:solidFill>
                            <a:prstClr val="black"/>
                          </a:solidFill>
                          <a:effectLst/>
                          <a:uLnTx/>
                          <a:uFillTx/>
                          <a:latin typeface="+mn-lt"/>
                          <a:ea typeface="+mn-ea"/>
                          <a:cs typeface="+mn-cs"/>
                        </a:rPr>
                        <a:t>Ampersand</a:t>
                      </a:r>
                      <a:endParaRPr lang="en-US" sz="1800" dirty="0"/>
                    </a:p>
                  </a:txBody>
                  <a:tcPr marL="104680" marR="104680" marT="52364" marB="52364"/>
                </a:tc>
                <a:tc>
                  <a:txBody>
                    <a:bodyPr/>
                    <a:lstStyle/>
                    <a:p>
                      <a:r>
                        <a:rPr kumimoji="0" lang="en-US" sz="1800" b="0" i="0" u="none" strike="noStrike" kern="1200" cap="none" spc="0" normalizeH="0" baseline="0" noProof="0" dirty="0" smtClean="0">
                          <a:ln>
                            <a:noFill/>
                          </a:ln>
                          <a:solidFill>
                            <a:prstClr val="black"/>
                          </a:solidFill>
                          <a:effectLst/>
                          <a:uLnTx/>
                          <a:uFillTx/>
                          <a:latin typeface="+mn-lt"/>
                          <a:ea typeface="+mn-ea"/>
                          <a:cs typeface="+mn-cs"/>
                        </a:rPr>
                        <a:t>&amp;  Sub-sub-field delimiter</a:t>
                      </a:r>
                      <a:endParaRPr lang="en-US" sz="1800" dirty="0"/>
                    </a:p>
                  </a:txBody>
                  <a:tcPr marL="104680" marR="104680" marT="52364" marB="52364"/>
                </a:tc>
              </a:tr>
              <a:tr h="385830">
                <a:tc>
                  <a:txBody>
                    <a:bodyPr/>
                    <a:lstStyle/>
                    <a:p>
                      <a:r>
                        <a:rPr kumimoji="0" lang="en-US" sz="1800" b="0" i="0" u="none" strike="noStrike" kern="1200" cap="none" spc="0" normalizeH="0" baseline="0" noProof="0" dirty="0" smtClean="0">
                          <a:ln>
                            <a:noFill/>
                          </a:ln>
                          <a:solidFill>
                            <a:prstClr val="black"/>
                          </a:solidFill>
                          <a:effectLst/>
                          <a:uLnTx/>
                          <a:uFillTx/>
                          <a:latin typeface="+mn-lt"/>
                          <a:ea typeface="+mn-ea"/>
                          <a:cs typeface="+mn-cs"/>
                        </a:rPr>
                        <a:t>Tilde</a:t>
                      </a:r>
                      <a:endParaRPr lang="en-US" sz="1800" dirty="0"/>
                    </a:p>
                  </a:txBody>
                  <a:tcPr marL="104680" marR="104680" marT="52364" marB="52364"/>
                </a:tc>
                <a:tc>
                  <a:txBody>
                    <a:bodyPr/>
                    <a:lstStyle/>
                    <a:p>
                      <a:r>
                        <a:rPr kumimoji="0" lang="en-US" sz="1800" b="0" i="0" u="none" strike="noStrike" kern="1200" cap="none" spc="0" normalizeH="0" baseline="0" noProof="0" dirty="0" smtClean="0">
                          <a:ln>
                            <a:noFill/>
                          </a:ln>
                          <a:solidFill>
                            <a:prstClr val="black"/>
                          </a:solidFill>
                          <a:effectLst/>
                          <a:uLnTx/>
                          <a:uFillTx/>
                          <a:latin typeface="+mn-lt"/>
                          <a:ea typeface="+mn-ea"/>
                          <a:cs typeface="+mn-cs"/>
                        </a:rPr>
                        <a:t>~  Repeating field delimiter</a:t>
                      </a:r>
                      <a:endParaRPr lang="en-US" sz="1800" dirty="0"/>
                    </a:p>
                  </a:txBody>
                  <a:tcPr marL="104680" marR="104680" marT="52364" marB="52364"/>
                </a:tc>
              </a:tr>
              <a:tr h="385830">
                <a:tc>
                  <a:txBody>
                    <a:bodyPr/>
                    <a:lstStyle/>
                    <a:p>
                      <a:r>
                        <a:rPr kumimoji="0" lang="en-US" sz="1800" b="0" i="0" u="none" strike="noStrike" kern="1200" cap="none" spc="0" normalizeH="0" baseline="0" noProof="0" dirty="0" smtClean="0">
                          <a:ln>
                            <a:noFill/>
                          </a:ln>
                          <a:solidFill>
                            <a:prstClr val="black"/>
                          </a:solidFill>
                          <a:effectLst/>
                          <a:uLnTx/>
                          <a:uFillTx/>
                          <a:latin typeface="+mn-lt"/>
                          <a:ea typeface="+mn-ea"/>
                          <a:cs typeface="+mn-cs"/>
                        </a:rPr>
                        <a:t>Backslash</a:t>
                      </a:r>
                      <a:endParaRPr lang="en-US" sz="1800" dirty="0"/>
                    </a:p>
                  </a:txBody>
                  <a:tcPr marL="104680" marR="104680" marT="52364" marB="52364"/>
                </a:tc>
                <a:tc>
                  <a:txBody>
                    <a:bodyPr/>
                    <a:lstStyle/>
                    <a:p>
                      <a:r>
                        <a:rPr kumimoji="0" lang="en-US" sz="1800" b="0" i="0" u="none" strike="noStrike" kern="1200" cap="none" spc="0" normalizeH="0" baseline="0" noProof="0" dirty="0" smtClean="0">
                          <a:ln>
                            <a:noFill/>
                          </a:ln>
                          <a:solidFill>
                            <a:prstClr val="black"/>
                          </a:solidFill>
                          <a:effectLst/>
                          <a:uLnTx/>
                          <a:uFillTx/>
                          <a:latin typeface="+mn-lt"/>
                          <a:ea typeface="+mn-ea"/>
                          <a:cs typeface="+mn-cs"/>
                        </a:rPr>
                        <a:t>\   Escape character</a:t>
                      </a:r>
                      <a:endParaRPr lang="en-US" sz="1800" dirty="0"/>
                    </a:p>
                  </a:txBody>
                  <a:tcPr marL="104680" marR="104680" marT="52364" marB="52364"/>
                </a:tc>
              </a:tr>
            </a:tbl>
          </a:graphicData>
        </a:graphic>
      </p:graphicFrame>
      <p:sp>
        <p:nvSpPr>
          <p:cNvPr id="5" name="Text Placeholder 4"/>
          <p:cNvSpPr>
            <a:spLocks noGrp="1"/>
          </p:cNvSpPr>
          <p:nvPr>
            <p:ph type="body" sz="quarter" idx="39"/>
          </p:nvPr>
        </p:nvSpPr>
        <p:spPr/>
        <p:txBody>
          <a:bodyPr/>
          <a:lstStyle/>
          <a:p>
            <a:pPr>
              <a:lnSpc>
                <a:spcPct val="110000"/>
              </a:lnSpc>
              <a:spcBef>
                <a:spcPts val="0"/>
              </a:spcBef>
              <a:defRPr/>
            </a:pPr>
            <a:r>
              <a:rPr lang="en-US" sz="1700" dirty="0" smtClean="0"/>
              <a:t>Table </a:t>
            </a:r>
            <a:r>
              <a:rPr lang="en-US" sz="1700" dirty="0"/>
              <a:t>7.1 Delimiter Uses (Source:  Neal, 2012) </a:t>
            </a:r>
            <a:endParaRPr lang="en-US" dirty="0"/>
          </a:p>
        </p:txBody>
      </p:sp>
      <p:sp>
        <p:nvSpPr>
          <p:cNvPr id="37891"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31BEE76-364B-D04D-A328-A510D5D3123C}" type="slidenum">
              <a:rPr lang="en-US" sz="1000">
                <a:solidFill>
                  <a:srgbClr val="898989"/>
                </a:solidFill>
              </a:rPr>
              <a:pPr eaLnBrk="1" hangingPunct="1"/>
              <a:t>13</a:t>
            </a:fld>
            <a:endParaRPr lang="en-US" sz="1000">
              <a:solidFill>
                <a:srgbClr val="898989"/>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ＭＳ Ｐゴシック" charset="0"/>
                <a:cs typeface="Verdana" charset="0"/>
              </a:rPr>
              <a:t>HL7 V2 Examples</a:t>
            </a:r>
          </a:p>
        </p:txBody>
      </p:sp>
      <p:sp>
        <p:nvSpPr>
          <p:cNvPr id="39938"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Font typeface="Arial" charset="0"/>
              <a:buNone/>
            </a:pPr>
            <a:r>
              <a:rPr lang="en-US" sz="3600" dirty="0">
                <a:latin typeface="Courier New" charset="0"/>
                <a:cs typeface="Courier New" charset="0"/>
              </a:rPr>
              <a:t>NK1||</a:t>
            </a:r>
            <a:r>
              <a:rPr lang="en-US" sz="3600" dirty="0" err="1">
                <a:latin typeface="Courier New" charset="0"/>
                <a:cs typeface="Courier New" charset="0"/>
              </a:rPr>
              <a:t>Smith^John</a:t>
            </a:r>
            <a:r>
              <a:rPr lang="en-US" sz="3600" dirty="0">
                <a:latin typeface="Courier New" charset="0"/>
                <a:cs typeface="Courier New" charset="0"/>
              </a:rPr>
              <a:t>^^^^|SPO||(919)555-5555||EC||||||||||||||||||||</a:t>
            </a:r>
            <a:r>
              <a:rPr lang="en-US" sz="3600" dirty="0">
                <a:latin typeface="Arial" charset="0"/>
              </a:rPr>
              <a:t/>
            </a:r>
            <a:br>
              <a:rPr lang="en-US" sz="3600" dirty="0">
                <a:latin typeface="Arial" charset="0"/>
              </a:rPr>
            </a:br>
            <a:endParaRPr lang="en-US" sz="3600" dirty="0">
              <a:latin typeface="Arial" charset="0"/>
            </a:endParaRPr>
          </a:p>
        </p:txBody>
      </p:sp>
      <p:sp>
        <p:nvSpPr>
          <p:cNvPr id="6" name="Content Placeholder 5"/>
          <p:cNvSpPr>
            <a:spLocks noGrp="1"/>
          </p:cNvSpPr>
          <p:nvPr>
            <p:ph sz="quarter" idx="37"/>
          </p:nvPr>
        </p:nvSpPr>
        <p:spPr/>
        <p:txBody>
          <a:bodyPr/>
          <a:lstStyle/>
          <a:p>
            <a:pPr marL="400050" indent="-400050"/>
            <a:r>
              <a:rPr lang="ja-JP" altLang="en-US" sz="2400" dirty="0" smtClean="0">
                <a:latin typeface="Arial" charset="0"/>
              </a:rPr>
              <a:t>“</a:t>
            </a:r>
            <a:r>
              <a:rPr lang="en-US" altLang="ja-JP" sz="2400" dirty="0">
                <a:latin typeface="Arial" charset="0"/>
              </a:rPr>
              <a:t>NK1</a:t>
            </a:r>
            <a:r>
              <a:rPr lang="ja-JP" altLang="en-US" sz="2400" dirty="0">
                <a:latin typeface="Arial" charset="0"/>
              </a:rPr>
              <a:t>”</a:t>
            </a:r>
            <a:r>
              <a:rPr lang="en-US" altLang="ja-JP" sz="2400" dirty="0">
                <a:latin typeface="Arial" charset="0"/>
              </a:rPr>
              <a:t> = </a:t>
            </a:r>
            <a:r>
              <a:rPr lang="ja-JP" altLang="en-US" sz="2400" dirty="0">
                <a:latin typeface="Arial" charset="0"/>
              </a:rPr>
              <a:t>“</a:t>
            </a:r>
            <a:r>
              <a:rPr lang="en-US" altLang="ja-JP" sz="2400" dirty="0">
                <a:latin typeface="Arial" charset="0"/>
              </a:rPr>
              <a:t>Next of Kin</a:t>
            </a:r>
            <a:r>
              <a:rPr lang="ja-JP" altLang="en-US" sz="2400" dirty="0">
                <a:latin typeface="Arial" charset="0"/>
              </a:rPr>
              <a:t>”</a:t>
            </a:r>
            <a:r>
              <a:rPr lang="en-US" altLang="ja-JP" sz="2400" dirty="0">
                <a:latin typeface="Arial" charset="0"/>
              </a:rPr>
              <a:t> segment</a:t>
            </a:r>
          </a:p>
          <a:p>
            <a:r>
              <a:rPr lang="ja-JP" altLang="en-US" sz="2400" dirty="0">
                <a:latin typeface="Arial" charset="0"/>
              </a:rPr>
              <a:t>“</a:t>
            </a:r>
            <a:r>
              <a:rPr lang="en-US" altLang="ja-JP" sz="2400" dirty="0">
                <a:latin typeface="Arial" charset="0"/>
              </a:rPr>
              <a:t>John</a:t>
            </a:r>
            <a:r>
              <a:rPr lang="ja-JP" altLang="en-US" sz="2400" dirty="0">
                <a:latin typeface="Arial" charset="0"/>
              </a:rPr>
              <a:t>”</a:t>
            </a:r>
            <a:r>
              <a:rPr lang="en-US" altLang="ja-JP" sz="2400" dirty="0">
                <a:latin typeface="Arial" charset="0"/>
              </a:rPr>
              <a:t> = subfield in third field of segment.</a:t>
            </a:r>
          </a:p>
          <a:p>
            <a:pPr marL="400050" indent="-400050"/>
            <a:r>
              <a:rPr lang="en-US" sz="2400" dirty="0">
                <a:latin typeface="Arial" charset="0"/>
              </a:rPr>
              <a:t>5 of first 8 fields of this segment contain data.</a:t>
            </a:r>
          </a:p>
          <a:p>
            <a:endParaRPr lang="en-US" sz="2400" dirty="0"/>
          </a:p>
        </p:txBody>
      </p:sp>
      <p:sp>
        <p:nvSpPr>
          <p:cNvPr id="39939"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4EF612D-2701-3F4F-9966-0E2454F4CB95}" type="slidenum">
              <a:rPr lang="en-US" sz="1000">
                <a:solidFill>
                  <a:srgbClr val="898989"/>
                </a:solidFill>
              </a:rPr>
              <a:pPr eaLnBrk="1" hangingPunct="1"/>
              <a:t>14</a:t>
            </a:fld>
            <a:endParaRPr lang="en-US" sz="1000">
              <a:solidFill>
                <a:srgbClr val="898989"/>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a:defRPr/>
            </a:pPr>
            <a:r>
              <a:rPr lang="en-US" sz="4000" dirty="0"/>
              <a:t>Sample full HL7 </a:t>
            </a:r>
            <a:r>
              <a:rPr lang="en-US" sz="4000" dirty="0" smtClean="0"/>
              <a:t>message</a:t>
            </a:r>
            <a:endParaRPr lang="en-US" sz="4000" dirty="0"/>
          </a:p>
        </p:txBody>
      </p:sp>
      <p:sp>
        <p:nvSpPr>
          <p:cNvPr id="14" name="Content Placeholder 2"/>
          <p:cNvSpPr>
            <a:spLocks noGrp="1"/>
          </p:cNvSpPr>
          <p:nvPr>
            <p:ph sz="quarter" idx="14"/>
          </p:nvPr>
        </p:nvSpPr>
        <p:spPr/>
        <p:txBody>
          <a:bodyPr>
            <a:normAutofit fontScale="55000" lnSpcReduction="20000"/>
          </a:bodyPr>
          <a:lstStyle/>
          <a:p>
            <a:pPr lvl="1">
              <a:defRPr/>
            </a:pPr>
            <a:r>
              <a:rPr lang="en-US" sz="4500" dirty="0" smtClean="0">
                <a:latin typeface="Courier New" pitchFamily="49" charset="0"/>
                <a:ea typeface="+mn-ea"/>
                <a:cs typeface="Courier New" pitchFamily="49" charset="0"/>
              </a:rPr>
              <a:t>MSH</a:t>
            </a:r>
            <a:r>
              <a:rPr lang="en-US" sz="4500" dirty="0">
                <a:latin typeface="Courier New" pitchFamily="49" charset="0"/>
                <a:ea typeface="+mn-ea"/>
                <a:cs typeface="Courier New" pitchFamily="49" charset="0"/>
              </a:rPr>
              <a:t>|^~\&amp;||GA0000||MA0000|199705221605||VXQ^V01|19970522GA40|T|2.3.1|||AL</a:t>
            </a:r>
          </a:p>
          <a:p>
            <a:pPr lvl="1">
              <a:defRPr/>
            </a:pPr>
            <a:r>
              <a:rPr lang="en-US" sz="4500" dirty="0">
                <a:latin typeface="Courier New" pitchFamily="49" charset="0"/>
                <a:ea typeface="+mn-ea"/>
                <a:cs typeface="Courier New" pitchFamily="49" charset="0"/>
              </a:rPr>
              <a:t>QRD|199705221605|R|I|19970522GA05|||25^RD|^SMITH^JOHN^FITZGERALD^JR|VXI^VACCINE INFORMATION^HL70048|^SIIS</a:t>
            </a:r>
          </a:p>
          <a:p>
            <a:pPr lvl="1">
              <a:spcAft>
                <a:spcPts val="2400"/>
              </a:spcAft>
              <a:defRPr/>
            </a:pPr>
            <a:r>
              <a:rPr lang="en-US" sz="4500" dirty="0">
                <a:latin typeface="Courier New" pitchFamily="49" charset="0"/>
                <a:ea typeface="+mn-ea"/>
                <a:cs typeface="Courier New" pitchFamily="49" charset="0"/>
              </a:rPr>
              <a:t>QRF|MA0000||||256946789~19900607~MA~MA99999999~88888888~SMITH^JACQUELINE^LEE~BOUVIER~898666725~SMITH^JOHN^FITZGERALD~</a:t>
            </a:r>
            <a:r>
              <a:rPr lang="en-US" sz="4500" dirty="0" smtClean="0">
                <a:latin typeface="Courier New" pitchFamily="49" charset="0"/>
                <a:ea typeface="+mn-ea"/>
                <a:cs typeface="Courier New" pitchFamily="49" charset="0"/>
              </a:rPr>
              <a:t>822546618</a:t>
            </a:r>
          </a:p>
          <a:p>
            <a:pPr marL="0" indent="0">
              <a:buNone/>
              <a:defRPr/>
            </a:pPr>
            <a:r>
              <a:rPr lang="en-US" dirty="0" smtClean="0">
                <a:ea typeface="+mn-ea"/>
              </a:rPr>
              <a:t>A lot can be gleaned from the first line…</a:t>
            </a:r>
          </a:p>
        </p:txBody>
      </p:sp>
      <p:sp>
        <p:nvSpPr>
          <p:cNvPr id="41987"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F533292-5838-424D-92FA-5173E40DA38F}" type="slidenum">
              <a:rPr lang="en-US" sz="1000">
                <a:solidFill>
                  <a:srgbClr val="898989"/>
                </a:solidFill>
              </a:rPr>
              <a:pPr eaLnBrk="1" hangingPunct="1"/>
              <a:t>15</a:t>
            </a:fld>
            <a:endParaRPr lang="en-US" sz="1000">
              <a:solidFill>
                <a:srgbClr val="898989"/>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dirty="0" smtClean="0">
                <a:latin typeface="Verdana" charset="0"/>
                <a:ea typeface="ＭＳ Ｐゴシック" charset="0"/>
                <a:cs typeface="Verdana" charset="0"/>
              </a:rPr>
              <a:t>Sample HL7 V2 message</a:t>
            </a:r>
            <a:endParaRPr lang="en-US" dirty="0">
              <a:latin typeface="Verdana" charset="0"/>
              <a:ea typeface="ＭＳ Ｐゴシック" charset="0"/>
              <a:cs typeface="Verdana" charset="0"/>
            </a:endParaRPr>
          </a:p>
        </p:txBody>
      </p:sp>
      <p:sp>
        <p:nvSpPr>
          <p:cNvPr id="39938"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indent="0">
              <a:buFont typeface="Arial" charset="0"/>
              <a:buNone/>
            </a:pPr>
            <a:r>
              <a:rPr lang="en-US" sz="3600" dirty="0">
                <a:latin typeface="Courier New" charset="0"/>
                <a:cs typeface="Courier New" charset="0"/>
              </a:rPr>
              <a:t>MSH|^~\&amp;||GA0000||MA0000|199705221605||VXQ^V01|19970522GA40|T|2.3.1|||AL</a:t>
            </a:r>
          </a:p>
        </p:txBody>
      </p:sp>
      <p:sp>
        <p:nvSpPr>
          <p:cNvPr id="6" name="Content Placeholder 5"/>
          <p:cNvSpPr>
            <a:spLocks noGrp="1"/>
          </p:cNvSpPr>
          <p:nvPr>
            <p:ph sz="quarter" idx="37"/>
          </p:nvPr>
        </p:nvSpPr>
        <p:spPr/>
        <p:txBody>
          <a:bodyPr/>
          <a:lstStyle/>
          <a:p>
            <a:r>
              <a:rPr lang="ja-JP" altLang="en-US" sz="2800" dirty="0">
                <a:latin typeface="Arial" charset="0"/>
              </a:rPr>
              <a:t>“</a:t>
            </a:r>
            <a:r>
              <a:rPr lang="en-US" altLang="ja-JP" sz="2800" dirty="0">
                <a:latin typeface="Arial" charset="0"/>
              </a:rPr>
              <a:t>MSH</a:t>
            </a:r>
            <a:r>
              <a:rPr lang="ja-JP" altLang="en-US" sz="2800" dirty="0">
                <a:latin typeface="Arial" charset="0"/>
              </a:rPr>
              <a:t>”</a:t>
            </a:r>
            <a:r>
              <a:rPr lang="en-US" altLang="ja-JP" sz="2800" dirty="0">
                <a:latin typeface="Arial" charset="0"/>
              </a:rPr>
              <a:t> denotes </a:t>
            </a:r>
            <a:r>
              <a:rPr lang="ja-JP" altLang="en-US" sz="2800" dirty="0">
                <a:latin typeface="Arial" charset="0"/>
              </a:rPr>
              <a:t>“</a:t>
            </a:r>
            <a:r>
              <a:rPr lang="en-US" altLang="ja-JP" sz="2800" dirty="0">
                <a:latin typeface="Arial" charset="0"/>
              </a:rPr>
              <a:t>New Message</a:t>
            </a:r>
            <a:r>
              <a:rPr lang="ja-JP" altLang="en-US" sz="2800" dirty="0">
                <a:latin typeface="Arial" charset="0"/>
              </a:rPr>
              <a:t>”</a:t>
            </a:r>
            <a:r>
              <a:rPr lang="en-US" altLang="ja-JP" sz="2800" dirty="0">
                <a:latin typeface="Arial" charset="0"/>
              </a:rPr>
              <a:t>.</a:t>
            </a:r>
          </a:p>
          <a:p>
            <a:r>
              <a:rPr lang="en-US" sz="2800" dirty="0">
                <a:latin typeface="Arial" charset="0"/>
              </a:rPr>
              <a:t>9th field always tells what the message will be, with 2 subsets. </a:t>
            </a:r>
            <a:r>
              <a:rPr lang="ja-JP" altLang="en-US" sz="2800" dirty="0">
                <a:latin typeface="Arial" charset="0"/>
              </a:rPr>
              <a:t>“</a:t>
            </a:r>
            <a:r>
              <a:rPr lang="en-US" altLang="ja-JP" sz="2800" dirty="0">
                <a:latin typeface="Arial" charset="0"/>
              </a:rPr>
              <a:t>VXQ^V01</a:t>
            </a:r>
            <a:r>
              <a:rPr lang="ja-JP" altLang="en-US" sz="2800" dirty="0">
                <a:latin typeface="Arial" charset="0"/>
              </a:rPr>
              <a:t>”</a:t>
            </a:r>
            <a:r>
              <a:rPr lang="en-US" altLang="ja-JP" sz="2800" dirty="0">
                <a:latin typeface="Arial" charset="0"/>
              </a:rPr>
              <a:t> = vaccination history query</a:t>
            </a:r>
            <a:r>
              <a:rPr lang="en-US" altLang="ja-JP" sz="2800" dirty="0" smtClean="0">
                <a:latin typeface="Arial" charset="0"/>
              </a:rPr>
              <a:t>.</a:t>
            </a:r>
            <a:endParaRPr lang="en-US" sz="2800" dirty="0">
              <a:latin typeface="Arial" charset="0"/>
            </a:endParaRPr>
          </a:p>
        </p:txBody>
      </p:sp>
      <p:sp>
        <p:nvSpPr>
          <p:cNvPr id="39939"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4EF612D-2701-3F4F-9966-0E2454F4CB95}" type="slidenum">
              <a:rPr lang="en-US" sz="1000">
                <a:solidFill>
                  <a:srgbClr val="898989"/>
                </a:solidFill>
              </a:rPr>
              <a:pPr eaLnBrk="1" hangingPunct="1"/>
              <a:t>16</a:t>
            </a:fld>
            <a:endParaRPr lang="en-US" sz="1000">
              <a:solidFill>
                <a:srgbClr val="898989"/>
              </a:solidFill>
            </a:endParaRPr>
          </a:p>
        </p:txBody>
      </p:sp>
    </p:spTree>
    <p:extLst>
      <p:ext uri="{BB962C8B-B14F-4D97-AF65-F5344CB8AC3E}">
        <p14:creationId xmlns:p14="http://schemas.microsoft.com/office/powerpoint/2010/main" val="31456331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ＭＳ Ｐゴシック" charset="0"/>
                <a:cs typeface="Verdana" charset="0"/>
              </a:rPr>
              <a:t>HL7 V2 Examples (cont</a:t>
            </a:r>
            <a:r>
              <a:rPr lang="ja-JP" altLang="en-US">
                <a:latin typeface="Verdana" charset="0"/>
                <a:ea typeface="ＭＳ Ｐゴシック" charset="0"/>
                <a:cs typeface="Verdana" charset="0"/>
              </a:rPr>
              <a:t>’</a:t>
            </a:r>
            <a:r>
              <a:rPr lang="en-US" altLang="ja-JP">
                <a:latin typeface="Verdana" charset="0"/>
                <a:ea typeface="ＭＳ Ｐゴシック" charset="0"/>
                <a:cs typeface="Verdana" charset="0"/>
              </a:rPr>
              <a:t>d)</a:t>
            </a:r>
            <a:endParaRPr lang="en-US">
              <a:latin typeface="Verdana" charset="0"/>
              <a:ea typeface="ＭＳ Ｐゴシック" charset="0"/>
              <a:cs typeface="Verdana" charset="0"/>
            </a:endParaRPr>
          </a:p>
        </p:txBody>
      </p:sp>
      <p:sp>
        <p:nvSpPr>
          <p:cNvPr id="46082"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80000"/>
              </a:lnSpc>
            </a:pPr>
            <a:r>
              <a:rPr lang="en-US" sz="2500" dirty="0">
                <a:latin typeface="Arial" charset="0"/>
              </a:rPr>
              <a:t>Rest of message:</a:t>
            </a:r>
          </a:p>
          <a:p>
            <a:pPr lvl="1">
              <a:lnSpc>
                <a:spcPct val="80000"/>
              </a:lnSpc>
            </a:pPr>
            <a:r>
              <a:rPr lang="en-US" sz="2200" dirty="0">
                <a:latin typeface="Courier New" charset="0"/>
                <a:cs typeface="Courier New" charset="0"/>
              </a:rPr>
              <a:t>QRD|199705221605|R|I|19970522GA05|||25^RD|^SMITH^JOHN^FITZGERALD^JR|VXI^VACCINE INFORMATION^HL70048|^SIIS</a:t>
            </a:r>
          </a:p>
          <a:p>
            <a:pPr lvl="1">
              <a:lnSpc>
                <a:spcPct val="80000"/>
              </a:lnSpc>
            </a:pPr>
            <a:r>
              <a:rPr lang="en-US" sz="2200" dirty="0">
                <a:latin typeface="Courier New" charset="0"/>
                <a:cs typeface="Courier New" charset="0"/>
              </a:rPr>
              <a:t>QRF|MA0000||||256946789~19900607~MA~MA99999999~88888888~SMITH^JACQUELINE^LEE~BOUVIER~898666725~SMITH^JOHN^FITZGERALD~</a:t>
            </a:r>
            <a:r>
              <a:rPr lang="en-US" sz="2200" dirty="0" smtClean="0">
                <a:latin typeface="Courier New" charset="0"/>
                <a:cs typeface="Courier New" charset="0"/>
              </a:rPr>
              <a:t>822546618</a:t>
            </a:r>
            <a:endParaRPr lang="en-US" sz="2200" dirty="0">
              <a:latin typeface="Arial" charset="0"/>
            </a:endParaRPr>
          </a:p>
        </p:txBody>
      </p:sp>
      <p:sp>
        <p:nvSpPr>
          <p:cNvPr id="2" name="Content Placeholder 1"/>
          <p:cNvSpPr>
            <a:spLocks noGrp="1"/>
          </p:cNvSpPr>
          <p:nvPr>
            <p:ph sz="quarter" idx="37"/>
          </p:nvPr>
        </p:nvSpPr>
        <p:spPr>
          <a:xfrm>
            <a:off x="457200" y="4219222"/>
            <a:ext cx="8235280" cy="1500858"/>
          </a:xfrm>
        </p:spPr>
        <p:txBody>
          <a:bodyPr/>
          <a:lstStyle/>
          <a:p>
            <a:pPr>
              <a:lnSpc>
                <a:spcPct val="80000"/>
              </a:lnSpc>
            </a:pPr>
            <a:r>
              <a:rPr lang="ja-JP" altLang="en-US" sz="2600" dirty="0" smtClean="0">
                <a:latin typeface="Arial" charset="0"/>
              </a:rPr>
              <a:t>“</a:t>
            </a:r>
            <a:r>
              <a:rPr lang="en-US" altLang="ja-JP" sz="2600" dirty="0">
                <a:latin typeface="Arial" charset="0"/>
              </a:rPr>
              <a:t>QRD</a:t>
            </a:r>
            <a:r>
              <a:rPr lang="ja-JP" altLang="en-US" sz="2600" dirty="0">
                <a:latin typeface="Arial" charset="0"/>
              </a:rPr>
              <a:t>”</a:t>
            </a:r>
            <a:r>
              <a:rPr lang="en-US" altLang="ja-JP" sz="2600" dirty="0">
                <a:latin typeface="Arial" charset="0"/>
              </a:rPr>
              <a:t> = Query definition segment</a:t>
            </a:r>
          </a:p>
          <a:p>
            <a:pPr>
              <a:lnSpc>
                <a:spcPct val="80000"/>
              </a:lnSpc>
            </a:pPr>
            <a:r>
              <a:rPr lang="ja-JP" altLang="en-US" sz="2600" dirty="0">
                <a:latin typeface="Arial" charset="0"/>
              </a:rPr>
              <a:t>“</a:t>
            </a:r>
            <a:r>
              <a:rPr lang="en-US" altLang="ja-JP" sz="2600" dirty="0">
                <a:latin typeface="Arial" charset="0"/>
              </a:rPr>
              <a:t>QFR</a:t>
            </a:r>
            <a:r>
              <a:rPr lang="ja-JP" altLang="en-US" sz="2600" dirty="0">
                <a:latin typeface="Arial" charset="0"/>
              </a:rPr>
              <a:t>”</a:t>
            </a:r>
            <a:r>
              <a:rPr lang="en-US" altLang="ja-JP" sz="2600" dirty="0">
                <a:latin typeface="Arial" charset="0"/>
              </a:rPr>
              <a:t> = Segment query filter</a:t>
            </a:r>
          </a:p>
          <a:p>
            <a:pPr>
              <a:lnSpc>
                <a:spcPct val="80000"/>
              </a:lnSpc>
            </a:pPr>
            <a:r>
              <a:rPr lang="en-US" sz="2600" dirty="0">
                <a:latin typeface="Arial" charset="0"/>
              </a:rPr>
              <a:t>Dozens of other segment headers</a:t>
            </a:r>
          </a:p>
          <a:p>
            <a:endParaRPr lang="en-US" dirty="0"/>
          </a:p>
        </p:txBody>
      </p:sp>
      <p:sp>
        <p:nvSpPr>
          <p:cNvPr id="46083"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802A97C-26F9-4B40-ABF9-90DE88CD96B3}" type="slidenum">
              <a:rPr lang="en-US" sz="1000">
                <a:solidFill>
                  <a:srgbClr val="898989"/>
                </a:solidFill>
              </a:rPr>
              <a:pPr eaLnBrk="1" hangingPunct="1"/>
              <a:t>17</a:t>
            </a:fld>
            <a:endParaRPr lang="en-US" sz="1000">
              <a:solidFill>
                <a:srgbClr val="898989"/>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ＭＳ Ｐゴシック" charset="0"/>
                <a:cs typeface="Verdana" charset="0"/>
              </a:rPr>
              <a:t>HL7 Interface Engine</a:t>
            </a:r>
          </a:p>
        </p:txBody>
      </p:sp>
      <p:sp>
        <p:nvSpPr>
          <p:cNvPr id="5" name="Content Placeholder 4"/>
          <p:cNvSpPr>
            <a:spLocks noGrp="1"/>
          </p:cNvSpPr>
          <p:nvPr>
            <p:ph sz="quarter" idx="14"/>
          </p:nvPr>
        </p:nvSpPr>
        <p:spPr/>
        <p:txBody>
          <a:bodyPr/>
          <a:lstStyle/>
          <a:p>
            <a:pPr>
              <a:defRPr/>
            </a:pPr>
            <a:r>
              <a:rPr lang="en-US" sz="2800" dirty="0"/>
              <a:t>Helpful for incorporating EHR into legacy environment.</a:t>
            </a:r>
          </a:p>
          <a:p>
            <a:pPr>
              <a:defRPr/>
            </a:pPr>
            <a:r>
              <a:rPr lang="en-US" sz="2800" dirty="0"/>
              <a:t>Different standards: conceptual, document, application, messaging</a:t>
            </a:r>
          </a:p>
          <a:p>
            <a:pPr>
              <a:defRPr/>
            </a:pPr>
            <a:r>
              <a:rPr lang="en-US" sz="2800" dirty="0"/>
              <a:t>Flexible, </a:t>
            </a:r>
            <a:r>
              <a:rPr lang="en-US" sz="2800" dirty="0" smtClean="0"/>
              <a:t>customizable</a:t>
            </a:r>
            <a:endParaRPr lang="en-US" sz="2800" dirty="0"/>
          </a:p>
        </p:txBody>
      </p:sp>
      <p:pic>
        <p:nvPicPr>
          <p:cNvPr id="13" name="Content Placeholder 12" descr="An HL7 interface engine is one type of engine designed to facilitate reliable communication between disparate components of an EHR.&#10;"/>
          <p:cNvPicPr>
            <a:picLocks noGrp="1" noChangeAspect="1"/>
          </p:cNvPicPr>
          <p:nvPr>
            <p:ph sz="quarter" idx="18"/>
          </p:nvPr>
        </p:nvPicPr>
        <p:blipFill>
          <a:blip r:embed="rId3" cstate="print">
            <a:extLst>
              <a:ext uri="{28A0092B-C50C-407E-A947-70E740481C1C}">
                <a14:useLocalDpi xmlns:a14="http://schemas.microsoft.com/office/drawing/2010/main" val="0"/>
              </a:ext>
            </a:extLst>
          </a:blip>
          <a:srcRect t="-18836" b="-18836"/>
          <a:stretch>
            <a:fillRect/>
          </a:stretch>
        </p:blipFill>
        <p:spPr/>
      </p:pic>
      <p:sp>
        <p:nvSpPr>
          <p:cNvPr id="9" name="Text Placeholder 8"/>
          <p:cNvSpPr>
            <a:spLocks noGrp="1"/>
          </p:cNvSpPr>
          <p:nvPr>
            <p:ph type="body" sz="quarter" idx="33"/>
          </p:nvPr>
        </p:nvSpPr>
        <p:spPr/>
        <p:txBody>
          <a:bodyPr/>
          <a:lstStyle/>
          <a:p>
            <a:r>
              <a:rPr lang="en-US" sz="1600" dirty="0"/>
              <a:t>Image by Scott Neal</a:t>
            </a:r>
          </a:p>
          <a:p>
            <a:endParaRPr lang="en-US" dirty="0"/>
          </a:p>
        </p:txBody>
      </p:sp>
      <p:sp>
        <p:nvSpPr>
          <p:cNvPr id="48131" name="Slide Number Placeholder 4"/>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D046F81-A847-3945-BB41-121C489EE950}" type="slidenum">
              <a:rPr lang="en-US" sz="1000">
                <a:solidFill>
                  <a:srgbClr val="898989"/>
                </a:solidFill>
              </a:rPr>
              <a:pPr eaLnBrk="1" hangingPunct="1"/>
              <a:t>18</a:t>
            </a:fld>
            <a:endParaRPr lang="en-US" sz="1000">
              <a:solidFill>
                <a:srgbClr val="898989"/>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dirty="0">
                <a:latin typeface="Verdana" charset="0"/>
                <a:ea typeface="ＭＳ Ｐゴシック" charset="0"/>
                <a:cs typeface="Verdana" charset="0"/>
              </a:rPr>
              <a:t>Integration Between EHRs</a:t>
            </a:r>
          </a:p>
        </p:txBody>
      </p:sp>
      <p:sp>
        <p:nvSpPr>
          <p:cNvPr id="50178"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80000"/>
              </a:lnSpc>
            </a:pPr>
            <a:r>
              <a:rPr lang="en-US" sz="3000">
                <a:latin typeface="Arial" charset="0"/>
              </a:rPr>
              <a:t>EHR integration is growing trend.</a:t>
            </a:r>
          </a:p>
          <a:p>
            <a:pPr lvl="1">
              <a:lnSpc>
                <a:spcPct val="80000"/>
              </a:lnSpc>
            </a:pPr>
            <a:r>
              <a:rPr lang="ja-JP" altLang="en-US" sz="2600">
                <a:latin typeface="Arial" charset="0"/>
              </a:rPr>
              <a:t>“</a:t>
            </a:r>
            <a:r>
              <a:rPr lang="en-US" altLang="ja-JP" sz="2600">
                <a:latin typeface="Arial" charset="0"/>
              </a:rPr>
              <a:t>Interoperability</a:t>
            </a:r>
            <a:r>
              <a:rPr lang="ja-JP" altLang="en-US" sz="2600">
                <a:latin typeface="Arial" charset="0"/>
              </a:rPr>
              <a:t>”</a:t>
            </a:r>
            <a:r>
              <a:rPr lang="en-US" altLang="ja-JP" sz="2600">
                <a:latin typeface="Arial" charset="0"/>
              </a:rPr>
              <a:t>: enabling healthcare entities to share patient information</a:t>
            </a:r>
          </a:p>
          <a:p>
            <a:pPr lvl="1">
              <a:lnSpc>
                <a:spcPct val="80000"/>
              </a:lnSpc>
            </a:pPr>
            <a:r>
              <a:rPr lang="en-US" sz="2600">
                <a:latin typeface="Arial" charset="0"/>
              </a:rPr>
              <a:t>Enhancing billing/payment &amp; reform initiatives</a:t>
            </a:r>
          </a:p>
          <a:p>
            <a:pPr lvl="1">
              <a:lnSpc>
                <a:spcPct val="80000"/>
              </a:lnSpc>
            </a:pPr>
            <a:r>
              <a:rPr lang="en-US" sz="2600">
                <a:latin typeface="Arial" charset="0"/>
              </a:rPr>
              <a:t>Streamlining workflows between hospitals &amp; clinics</a:t>
            </a:r>
          </a:p>
          <a:p>
            <a:pPr lvl="1">
              <a:lnSpc>
                <a:spcPct val="80000"/>
              </a:lnSpc>
            </a:pPr>
            <a:r>
              <a:rPr lang="en-US" sz="2600">
                <a:latin typeface="Arial" charset="0"/>
              </a:rPr>
              <a:t>Meeting HITECH </a:t>
            </a:r>
            <a:r>
              <a:rPr lang="ja-JP" altLang="en-US" sz="2600">
                <a:latin typeface="Arial" charset="0"/>
              </a:rPr>
              <a:t>“</a:t>
            </a:r>
            <a:r>
              <a:rPr lang="en-US" altLang="ja-JP" sz="2600">
                <a:latin typeface="Arial" charset="0"/>
              </a:rPr>
              <a:t>meaningful use</a:t>
            </a:r>
            <a:r>
              <a:rPr lang="ja-JP" altLang="en-US" sz="2600">
                <a:latin typeface="Arial" charset="0"/>
              </a:rPr>
              <a:t>”</a:t>
            </a:r>
            <a:r>
              <a:rPr lang="en-US" altLang="ja-JP" sz="2600">
                <a:latin typeface="Arial" charset="0"/>
              </a:rPr>
              <a:t> criteria</a:t>
            </a:r>
          </a:p>
          <a:p>
            <a:pPr>
              <a:lnSpc>
                <a:spcPct val="80000"/>
              </a:lnSpc>
            </a:pPr>
            <a:r>
              <a:rPr lang="en-US" sz="3000">
                <a:latin typeface="Arial" charset="0"/>
              </a:rPr>
              <a:t>Integration is still maturing. More standards and practices are being developed.</a:t>
            </a:r>
          </a:p>
          <a:p>
            <a:pPr>
              <a:lnSpc>
                <a:spcPct val="80000"/>
              </a:lnSpc>
              <a:buFont typeface="Arial" charset="0"/>
              <a:buNone/>
            </a:pPr>
            <a:endParaRPr lang="en-US" sz="1500">
              <a:latin typeface="Arial" charset="0"/>
            </a:endParaRPr>
          </a:p>
          <a:p>
            <a:pPr>
              <a:lnSpc>
                <a:spcPct val="80000"/>
              </a:lnSpc>
              <a:buFont typeface="Arial" charset="0"/>
              <a:buNone/>
            </a:pPr>
            <a:r>
              <a:rPr lang="en-US" sz="1600">
                <a:latin typeface="Arial" charset="0"/>
              </a:rPr>
              <a:t>(Zywiak, 2010)</a:t>
            </a:r>
          </a:p>
        </p:txBody>
      </p:sp>
      <p:sp>
        <p:nvSpPr>
          <p:cNvPr id="50179"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E47EFE3-AB1D-4846-98AD-DEB1C35D4BD5}" type="slidenum">
              <a:rPr lang="en-US" sz="1000">
                <a:solidFill>
                  <a:srgbClr val="898989"/>
                </a:solidFill>
              </a:rPr>
              <a:pPr eaLnBrk="1" hangingPunct="1"/>
              <a:t>19</a:t>
            </a:fld>
            <a:endParaRPr lang="en-US" sz="1000">
              <a:solidFill>
                <a:srgbClr val="898989"/>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System Interfaces and Integration</a:t>
            </a:r>
            <a:br>
              <a:rPr lang="en-US" dirty="0" smtClean="0"/>
            </a:br>
            <a:r>
              <a:rPr lang="en-US" dirty="0" smtClean="0"/>
              <a:t>Learning Objectives</a:t>
            </a:r>
            <a:endParaRPr lang="en-US" dirty="0"/>
          </a:p>
        </p:txBody>
      </p:sp>
      <p:sp>
        <p:nvSpPr>
          <p:cNvPr id="15362" name="Tex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514350" indent="-514350">
              <a:buFont typeface="Arial" charset="0"/>
              <a:buAutoNum type="arabicPeriod"/>
            </a:pPr>
            <a:r>
              <a:rPr lang="en-US">
                <a:latin typeface="Arial" charset="0"/>
              </a:rPr>
              <a:t>Determine and document system interfaces and integration requirements</a:t>
            </a:r>
          </a:p>
          <a:p>
            <a:pPr marL="514350" indent="-514350">
              <a:buFont typeface="Arial" charset="0"/>
              <a:buAutoNum type="arabicPeriod"/>
            </a:pPr>
            <a:r>
              <a:rPr lang="en-US">
                <a:latin typeface="Arial" charset="0"/>
              </a:rPr>
              <a:t>Describe the pitfalls associated with installing a new application in an environment of pre-existing applications</a:t>
            </a:r>
          </a:p>
          <a:p>
            <a:pPr marL="514350" indent="-514350">
              <a:buFont typeface="Arial" charset="0"/>
              <a:buAutoNum type="arabicPeriod"/>
            </a:pPr>
            <a:r>
              <a:rPr lang="en-US">
                <a:latin typeface="Arial" charset="0"/>
              </a:rPr>
              <a:t>Give examples of interfacing modalities</a:t>
            </a:r>
          </a:p>
        </p:txBody>
      </p:sp>
      <p:sp>
        <p:nvSpPr>
          <p:cNvPr id="15363"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59B6E178-6780-8640-998D-07BFDBC5C60A}" type="slidenum">
              <a:rPr lang="en-US" sz="1000">
                <a:solidFill>
                  <a:srgbClr val="898989"/>
                </a:solidFill>
              </a:rPr>
              <a:pPr eaLnBrk="1" hangingPunct="1"/>
              <a:t>2</a:t>
            </a:fld>
            <a:endParaRPr lang="en-US" sz="1000">
              <a:solidFill>
                <a:srgbClr val="898989"/>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dirty="0">
                <a:latin typeface="Verdana" charset="0"/>
                <a:ea typeface="ＭＳ Ｐゴシック" charset="0"/>
                <a:cs typeface="Verdana" charset="0"/>
              </a:rPr>
              <a:t>Integration Between EHRs (</a:t>
            </a:r>
            <a:r>
              <a:rPr lang="en-US" dirty="0" smtClean="0">
                <a:latin typeface="Verdana" charset="0"/>
                <a:ea typeface="ＭＳ Ｐゴシック" charset="0"/>
                <a:cs typeface="Verdana" charset="0"/>
              </a:rPr>
              <a:t>cont’</a:t>
            </a:r>
            <a:r>
              <a:rPr lang="en-US" altLang="ja-JP" dirty="0" smtClean="0">
                <a:latin typeface="Verdana" charset="0"/>
                <a:ea typeface="ＭＳ Ｐゴシック" charset="0"/>
                <a:cs typeface="Verdana" charset="0"/>
              </a:rPr>
              <a:t>d</a:t>
            </a:r>
            <a:r>
              <a:rPr lang="en-US" altLang="ja-JP" dirty="0">
                <a:latin typeface="Verdana" charset="0"/>
                <a:ea typeface="ＭＳ Ｐゴシック" charset="0"/>
                <a:cs typeface="Verdana" charset="0"/>
              </a:rPr>
              <a:t>)</a:t>
            </a:r>
            <a:endParaRPr lang="en-US" dirty="0">
              <a:latin typeface="Verdana" charset="0"/>
              <a:ea typeface="ＭＳ Ｐゴシック" charset="0"/>
              <a:cs typeface="Verdana" charset="0"/>
            </a:endParaRPr>
          </a:p>
        </p:txBody>
      </p:sp>
      <p:sp>
        <p:nvSpPr>
          <p:cNvPr id="52226"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90000"/>
              </a:lnSpc>
            </a:pPr>
            <a:r>
              <a:rPr lang="en-US">
                <a:latin typeface="Arial" charset="0"/>
              </a:rPr>
              <a:t>To demonstrate </a:t>
            </a:r>
            <a:r>
              <a:rPr lang="ja-JP" altLang="en-US">
                <a:latin typeface="Arial" charset="0"/>
              </a:rPr>
              <a:t>“</a:t>
            </a:r>
            <a:r>
              <a:rPr lang="en-US" altLang="ja-JP">
                <a:latin typeface="Arial" charset="0"/>
              </a:rPr>
              <a:t>meaningful use</a:t>
            </a:r>
            <a:r>
              <a:rPr lang="ja-JP" altLang="en-US">
                <a:latin typeface="Arial" charset="0"/>
              </a:rPr>
              <a:t>”</a:t>
            </a:r>
            <a:r>
              <a:rPr lang="en-US" altLang="ja-JP">
                <a:latin typeface="Arial" charset="0"/>
              </a:rPr>
              <a:t>, EHRs must be able to exchange information with other certified EHR systems beyond their own environments.</a:t>
            </a:r>
          </a:p>
          <a:p>
            <a:pPr lvl="1">
              <a:lnSpc>
                <a:spcPct val="90000"/>
              </a:lnSpc>
            </a:pPr>
            <a:r>
              <a:rPr lang="en-US">
                <a:latin typeface="Arial" charset="0"/>
              </a:rPr>
              <a:t>Also need to link hospital EHR to ambulatory EHRs.</a:t>
            </a:r>
          </a:p>
          <a:p>
            <a:pPr>
              <a:lnSpc>
                <a:spcPct val="90000"/>
              </a:lnSpc>
            </a:pPr>
            <a:r>
              <a:rPr lang="en-US">
                <a:latin typeface="Arial" charset="0"/>
              </a:rPr>
              <a:t>Two methods for interfacing EHRs:</a:t>
            </a:r>
          </a:p>
          <a:p>
            <a:pPr lvl="1">
              <a:lnSpc>
                <a:spcPct val="90000"/>
              </a:lnSpc>
            </a:pPr>
            <a:r>
              <a:rPr lang="en-US">
                <a:latin typeface="Arial" charset="0"/>
              </a:rPr>
              <a:t>Point-to-point</a:t>
            </a:r>
          </a:p>
          <a:p>
            <a:pPr lvl="1">
              <a:lnSpc>
                <a:spcPct val="90000"/>
              </a:lnSpc>
            </a:pPr>
            <a:r>
              <a:rPr lang="en-US">
                <a:latin typeface="Arial" charset="0"/>
              </a:rPr>
              <a:t>Health Information Exchange (HIE)</a:t>
            </a:r>
          </a:p>
        </p:txBody>
      </p:sp>
      <p:sp>
        <p:nvSpPr>
          <p:cNvPr id="52227"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E1C5A59-D844-594F-A454-8BEF4D05D101}" type="slidenum">
              <a:rPr lang="en-US" sz="1000">
                <a:solidFill>
                  <a:srgbClr val="898989"/>
                </a:solidFill>
              </a:rPr>
              <a:pPr eaLnBrk="1" hangingPunct="1"/>
              <a:t>20</a:t>
            </a:fld>
            <a:endParaRPr lang="en-US" sz="1000">
              <a:solidFill>
                <a:srgbClr val="898989"/>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ＭＳ Ｐゴシック" charset="0"/>
                <a:cs typeface="Verdana" charset="0"/>
              </a:rPr>
              <a:t>Point-to-Point EHR Interface</a:t>
            </a:r>
          </a:p>
        </p:txBody>
      </p:sp>
      <p:sp>
        <p:nvSpPr>
          <p:cNvPr id="6" name="Content Placeholder 5"/>
          <p:cNvSpPr>
            <a:spLocks noGrp="1"/>
          </p:cNvSpPr>
          <p:nvPr>
            <p:ph sz="quarter" idx="14"/>
          </p:nvPr>
        </p:nvSpPr>
        <p:spPr/>
        <p:txBody>
          <a:bodyPr/>
          <a:lstStyle/>
          <a:p>
            <a:pPr>
              <a:defRPr/>
            </a:pPr>
            <a:r>
              <a:rPr lang="en-US" dirty="0"/>
              <a:t>Traditional connection method</a:t>
            </a:r>
          </a:p>
          <a:p>
            <a:pPr>
              <a:defRPr/>
            </a:pPr>
            <a:r>
              <a:rPr lang="en-US" dirty="0"/>
              <a:t>Connect via variety of media</a:t>
            </a:r>
          </a:p>
          <a:p>
            <a:pPr>
              <a:defRPr/>
            </a:pPr>
            <a:r>
              <a:rPr lang="en-US" dirty="0"/>
              <a:t>Drawbacks: cost, customization, high </a:t>
            </a:r>
            <a:r>
              <a:rPr lang="en-US" dirty="0" smtClean="0"/>
              <a:t>maintenance</a:t>
            </a:r>
            <a:endParaRPr lang="en-US" dirty="0"/>
          </a:p>
        </p:txBody>
      </p:sp>
      <p:pic>
        <p:nvPicPr>
          <p:cNvPr id="11" name="Content Placeholder 10" descr="The hospital's EHR system connects directly to the Enterprise Ambulatory EHR system in a point-to-point interface, without need for a central translating system.   "/>
          <p:cNvPicPr>
            <a:picLocks noGrp="1" noChangeAspect="1"/>
          </p:cNvPicPr>
          <p:nvPr>
            <p:ph sz="quarter" idx="18"/>
          </p:nvPr>
        </p:nvPicPr>
        <p:blipFill>
          <a:blip r:embed="rId3">
            <a:extLst>
              <a:ext uri="{28A0092B-C50C-407E-A947-70E740481C1C}">
                <a14:useLocalDpi xmlns:a14="http://schemas.microsoft.com/office/drawing/2010/main" val="0"/>
              </a:ext>
            </a:extLst>
          </a:blip>
          <a:srcRect l="5189" r="5189"/>
          <a:stretch>
            <a:fillRect/>
          </a:stretch>
        </p:blipFill>
        <p:spPr/>
      </p:pic>
      <p:sp>
        <p:nvSpPr>
          <p:cNvPr id="8" name="Text Placeholder 7"/>
          <p:cNvSpPr>
            <a:spLocks noGrp="1"/>
          </p:cNvSpPr>
          <p:nvPr>
            <p:ph type="body" sz="quarter" idx="33"/>
          </p:nvPr>
        </p:nvSpPr>
        <p:spPr/>
        <p:txBody>
          <a:bodyPr/>
          <a:lstStyle/>
          <a:p>
            <a:r>
              <a:rPr lang="en-US" sz="1600" dirty="0"/>
              <a:t>Image by Scott </a:t>
            </a:r>
            <a:r>
              <a:rPr lang="en-US" sz="1600" dirty="0" smtClean="0"/>
              <a:t>Neal</a:t>
            </a:r>
            <a:endParaRPr lang="en-US" sz="1600" dirty="0"/>
          </a:p>
        </p:txBody>
      </p:sp>
      <p:sp>
        <p:nvSpPr>
          <p:cNvPr id="54275"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021A0DDD-74A2-9B4B-A9EC-75C81B774B5B}" type="slidenum">
              <a:rPr lang="en-US" sz="1000">
                <a:solidFill>
                  <a:srgbClr val="898989"/>
                </a:solidFill>
              </a:rPr>
              <a:pPr eaLnBrk="1" hangingPunct="1"/>
              <a:t>21</a:t>
            </a:fld>
            <a:endParaRPr lang="en-US" sz="1000">
              <a:solidFill>
                <a:srgbClr val="898989"/>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Verdana" charset="0"/>
                <a:ea typeface="ＭＳ Ｐゴシック" charset="0"/>
                <a:cs typeface="Verdana" charset="0"/>
              </a:rPr>
              <a:t>Point-to-Point vs. HIE Interface</a:t>
            </a:r>
            <a:endParaRPr lang="en-US" dirty="0"/>
          </a:p>
        </p:txBody>
      </p:sp>
      <p:pic>
        <p:nvPicPr>
          <p:cNvPr id="6" name="Picture Placeholder 5" descr="This image demonstrates a hospital EHR system interfacing to its enterprise ambulatory EHR in a point-to-point fashion, as well as to Health Information Exchanges. These HIEs provide the capability to electronically move clinical information among disparate health care information systems while maintaining reliability of the information being exchanged. In this case the hospital is interfaced to both a regional information exchange and a separate hospital or private HIE, which in turn send data to various physicians using different kinds of EHRs or using internet portals. "/>
          <p:cNvPicPr>
            <a:picLocks noGrp="1" noChangeAspect="1"/>
          </p:cNvPicPr>
          <p:nvPr>
            <p:ph type="pic" sz="quarter" idx="14"/>
          </p:nvPr>
        </p:nvPicPr>
        <p:blipFill>
          <a:blip r:embed="rId3">
            <a:extLst>
              <a:ext uri="{28A0092B-C50C-407E-A947-70E740481C1C}">
                <a14:useLocalDpi xmlns:a14="http://schemas.microsoft.com/office/drawing/2010/main" val="0"/>
              </a:ext>
            </a:extLst>
          </a:blip>
          <a:srcRect t="-2080" b="-2080"/>
          <a:stretch>
            <a:fillRect/>
          </a:stretch>
        </p:blipFill>
        <p:spPr/>
      </p:pic>
      <p:sp>
        <p:nvSpPr>
          <p:cNvPr id="4" name="Text Placeholder 3"/>
          <p:cNvSpPr>
            <a:spLocks noGrp="1"/>
          </p:cNvSpPr>
          <p:nvPr>
            <p:ph type="body" sz="quarter" idx="32"/>
          </p:nvPr>
        </p:nvSpPr>
        <p:spPr/>
        <p:txBody>
          <a:bodyPr/>
          <a:lstStyle/>
          <a:p>
            <a:r>
              <a:rPr lang="en-US" sz="1500" dirty="0"/>
              <a:t>Image by Scott Neal</a:t>
            </a:r>
          </a:p>
          <a:p>
            <a:endParaRPr 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22</a:t>
            </a:fld>
            <a:endParaRPr lang="en-US" dirty="0"/>
          </a:p>
        </p:txBody>
      </p:sp>
    </p:spTree>
    <p:extLst>
      <p:ext uri="{BB962C8B-B14F-4D97-AF65-F5344CB8AC3E}">
        <p14:creationId xmlns:p14="http://schemas.microsoft.com/office/powerpoint/2010/main" val="6523619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ＭＳ Ｐゴシック" charset="0"/>
                <a:cs typeface="Verdana" charset="0"/>
              </a:rPr>
              <a:t>System Interfaces and Integration</a:t>
            </a:r>
            <a:br>
              <a:rPr lang="en-US">
                <a:latin typeface="Verdana" charset="0"/>
                <a:ea typeface="ＭＳ Ｐゴシック" charset="0"/>
                <a:cs typeface="Verdana" charset="0"/>
              </a:rPr>
            </a:br>
            <a:r>
              <a:rPr lang="en-US">
                <a:latin typeface="Verdana" charset="0"/>
                <a:ea typeface="ＭＳ Ｐゴシック" charset="0"/>
                <a:cs typeface="Verdana" charset="0"/>
              </a:rPr>
              <a:t>Summary</a:t>
            </a:r>
          </a:p>
        </p:txBody>
      </p:sp>
      <p:sp>
        <p:nvSpPr>
          <p:cNvPr id="58370" name="Content Placeholder 2"/>
          <p:cNvSpPr>
            <a:spLocks noGrp="1"/>
          </p:cNvSpPr>
          <p:nvPr>
            <p:ph type="body"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80000"/>
              </a:lnSpc>
            </a:pPr>
            <a:r>
              <a:rPr lang="en-US" sz="2200" b="1">
                <a:latin typeface="Arial" charset="0"/>
              </a:rPr>
              <a:t>Interface</a:t>
            </a:r>
            <a:r>
              <a:rPr lang="en-US" sz="2200">
                <a:latin typeface="Arial" charset="0"/>
              </a:rPr>
              <a:t> – A point of interaction between components.</a:t>
            </a:r>
          </a:p>
          <a:p>
            <a:pPr>
              <a:lnSpc>
                <a:spcPct val="80000"/>
              </a:lnSpc>
            </a:pPr>
            <a:r>
              <a:rPr lang="en-US" sz="2200" b="1">
                <a:latin typeface="Arial" charset="0"/>
              </a:rPr>
              <a:t>Integration</a:t>
            </a:r>
            <a:r>
              <a:rPr lang="en-US" sz="2200">
                <a:latin typeface="Arial" charset="0"/>
              </a:rPr>
              <a:t> – Combining various subsystems into one larger system and ensuring subsystems function together as a whole.</a:t>
            </a:r>
          </a:p>
          <a:p>
            <a:pPr>
              <a:lnSpc>
                <a:spcPct val="80000"/>
              </a:lnSpc>
            </a:pPr>
            <a:r>
              <a:rPr lang="en-US" sz="2200">
                <a:latin typeface="Arial" charset="0"/>
              </a:rPr>
              <a:t>Disparate systems require some way to connect to newer EHR systems to ensure interoperability.</a:t>
            </a:r>
          </a:p>
          <a:p>
            <a:pPr>
              <a:lnSpc>
                <a:spcPct val="80000"/>
              </a:lnSpc>
            </a:pPr>
            <a:r>
              <a:rPr lang="en-US" sz="2200" b="1">
                <a:latin typeface="Arial" charset="0"/>
              </a:rPr>
              <a:t>Point-to-point connectivity </a:t>
            </a:r>
            <a:r>
              <a:rPr lang="en-US" sz="2200">
                <a:latin typeface="Arial" charset="0"/>
              </a:rPr>
              <a:t>– Traditional method requiring that each component have direct connection points to other components.</a:t>
            </a:r>
          </a:p>
          <a:p>
            <a:pPr>
              <a:lnSpc>
                <a:spcPct val="80000"/>
              </a:lnSpc>
            </a:pPr>
            <a:r>
              <a:rPr lang="en-US" sz="2200" b="1">
                <a:latin typeface="Arial" charset="0"/>
              </a:rPr>
              <a:t>Interface Engines </a:t>
            </a:r>
            <a:r>
              <a:rPr lang="en-US" sz="2200">
                <a:latin typeface="Arial" charset="0"/>
              </a:rPr>
              <a:t>– Allow disparate systems to connect to each other more efficiently via interface that deciphers info from each component.</a:t>
            </a:r>
          </a:p>
        </p:txBody>
      </p:sp>
      <p:sp>
        <p:nvSpPr>
          <p:cNvPr id="58371"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A40ADC84-AF97-C342-95FE-27303F4E4AEB}" type="slidenum">
              <a:rPr lang="en-US" sz="1000">
                <a:solidFill>
                  <a:srgbClr val="898989"/>
                </a:solidFill>
              </a:rPr>
              <a:pPr eaLnBrk="1" hangingPunct="1"/>
              <a:t>23</a:t>
            </a:fld>
            <a:endParaRPr lang="en-US" sz="1000">
              <a:solidFill>
                <a:srgbClr val="898989"/>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ＭＳ Ｐゴシック" charset="0"/>
                <a:cs typeface="Verdana" charset="0"/>
              </a:rPr>
              <a:t>System Interfaces and Integration</a:t>
            </a:r>
            <a:br>
              <a:rPr lang="en-US">
                <a:latin typeface="Verdana" charset="0"/>
                <a:ea typeface="ＭＳ Ｐゴシック" charset="0"/>
                <a:cs typeface="Verdana" charset="0"/>
              </a:rPr>
            </a:br>
            <a:r>
              <a:rPr lang="en-US">
                <a:latin typeface="Verdana" charset="0"/>
                <a:ea typeface="ＭＳ Ｐゴシック" charset="0"/>
                <a:cs typeface="Verdana" charset="0"/>
              </a:rPr>
              <a:t>Summary (cont</a:t>
            </a:r>
            <a:r>
              <a:rPr lang="ja-JP" altLang="en-US">
                <a:latin typeface="Verdana" charset="0"/>
                <a:ea typeface="ＭＳ Ｐゴシック" charset="0"/>
                <a:cs typeface="Verdana" charset="0"/>
              </a:rPr>
              <a:t>’</a:t>
            </a:r>
            <a:r>
              <a:rPr lang="en-US" altLang="ja-JP">
                <a:latin typeface="Verdana" charset="0"/>
                <a:ea typeface="ＭＳ Ｐゴシック" charset="0"/>
                <a:cs typeface="Verdana" charset="0"/>
              </a:rPr>
              <a:t>d)</a:t>
            </a:r>
            <a:endParaRPr lang="en-US">
              <a:latin typeface="Verdana" charset="0"/>
              <a:ea typeface="ＭＳ Ｐゴシック" charset="0"/>
              <a:cs typeface="Verdana" charset="0"/>
            </a:endParaRPr>
          </a:p>
        </p:txBody>
      </p:sp>
      <p:sp>
        <p:nvSpPr>
          <p:cNvPr id="60418"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80000"/>
              </a:lnSpc>
            </a:pPr>
            <a:r>
              <a:rPr lang="en-US" sz="2700">
                <a:latin typeface="Arial" charset="0"/>
              </a:rPr>
              <a:t>HL7 messaging</a:t>
            </a:r>
          </a:p>
          <a:p>
            <a:pPr lvl="1">
              <a:lnSpc>
                <a:spcPct val="80000"/>
              </a:lnSpc>
            </a:pPr>
            <a:r>
              <a:rPr lang="en-US" sz="2400">
                <a:latin typeface="Arial" charset="0"/>
              </a:rPr>
              <a:t>Standard of choice for communication between different EHR components.</a:t>
            </a:r>
          </a:p>
          <a:p>
            <a:pPr lvl="1">
              <a:lnSpc>
                <a:spcPct val="80000"/>
              </a:lnSpc>
            </a:pPr>
            <a:r>
              <a:rPr lang="en-US" sz="2400">
                <a:latin typeface="Arial" charset="0"/>
              </a:rPr>
              <a:t>Based on messaging standard, uses groupings of segments to relay information throughout EHR system in near-real time.</a:t>
            </a:r>
          </a:p>
          <a:p>
            <a:pPr lvl="1">
              <a:lnSpc>
                <a:spcPct val="80000"/>
              </a:lnSpc>
            </a:pPr>
            <a:r>
              <a:rPr lang="en-US" sz="2400">
                <a:latin typeface="Arial" charset="0"/>
              </a:rPr>
              <a:t>Promotes </a:t>
            </a:r>
            <a:r>
              <a:rPr lang="ja-JP" altLang="en-US" sz="2400">
                <a:latin typeface="Arial" charset="0"/>
              </a:rPr>
              <a:t>“</a:t>
            </a:r>
            <a:r>
              <a:rPr lang="en-US" altLang="ja-JP" sz="2400">
                <a:latin typeface="Arial" charset="0"/>
              </a:rPr>
              <a:t>open architecture</a:t>
            </a:r>
            <a:r>
              <a:rPr lang="ja-JP" altLang="en-US" sz="2400">
                <a:latin typeface="Arial" charset="0"/>
              </a:rPr>
              <a:t>”</a:t>
            </a:r>
            <a:r>
              <a:rPr lang="en-US" altLang="ja-JP" sz="2400">
                <a:latin typeface="Arial" charset="0"/>
              </a:rPr>
              <a:t>, which allows anyone to interface systems using appropriate protocols, independent of vendor. </a:t>
            </a:r>
          </a:p>
          <a:p>
            <a:pPr>
              <a:lnSpc>
                <a:spcPct val="80000"/>
              </a:lnSpc>
            </a:pPr>
            <a:r>
              <a:rPr lang="en-US" sz="2700">
                <a:latin typeface="Arial" charset="0"/>
              </a:rPr>
              <a:t>Health Information Exchanges (HIE) acts as interface engine between healthcare institutions for an entire region.</a:t>
            </a:r>
          </a:p>
        </p:txBody>
      </p:sp>
      <p:sp>
        <p:nvSpPr>
          <p:cNvPr id="60419"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90B7F33-4B29-5C42-9A28-A0B62F5B2DDA}" type="slidenum">
              <a:rPr lang="en-US" sz="1000">
                <a:solidFill>
                  <a:srgbClr val="898989"/>
                </a:solidFill>
              </a:rPr>
              <a:pPr eaLnBrk="1" hangingPunct="1"/>
              <a:t>24</a:t>
            </a:fld>
            <a:endParaRPr lang="en-US" sz="1000">
              <a:solidFill>
                <a:srgbClr val="898989"/>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ＭＳ Ｐゴシック" charset="0"/>
                <a:cs typeface="Verdana" charset="0"/>
              </a:rPr>
              <a:t>System Interfaces and Integration</a:t>
            </a:r>
            <a:br>
              <a:rPr lang="en-US">
                <a:latin typeface="Verdana" charset="0"/>
                <a:ea typeface="ＭＳ Ｐゴシック" charset="0"/>
                <a:cs typeface="Verdana" charset="0"/>
              </a:rPr>
            </a:br>
            <a:r>
              <a:rPr lang="en-US">
                <a:latin typeface="Verdana" charset="0"/>
                <a:ea typeface="ＭＳ Ｐゴシック" charset="0"/>
                <a:cs typeface="Verdana" charset="0"/>
              </a:rPr>
              <a:t>References</a:t>
            </a:r>
          </a:p>
        </p:txBody>
      </p:sp>
      <p:sp>
        <p:nvSpPr>
          <p:cNvPr id="62466" name="Text Placeholder 2"/>
          <p:cNvSpPr>
            <a:spLocks noGrp="1"/>
          </p:cNvSpPr>
          <p:nvPr>
            <p:ph type="body" sz="quarter" idx="16"/>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a:latin typeface="Arial" charset="0"/>
                <a:cs typeface="Arial" charset="0"/>
              </a:rPr>
              <a:t>References</a:t>
            </a:r>
          </a:p>
          <a:p>
            <a:pPr>
              <a:buFont typeface="Arial" charset="0"/>
              <a:buChar char="•"/>
            </a:pPr>
            <a:r>
              <a:rPr lang="en-US" b="0" dirty="0">
                <a:latin typeface="Arial" charset="0"/>
                <a:cs typeface="Arial" charset="0"/>
              </a:rPr>
              <a:t>Adler, K. G. (2005). How to select an electronic health record system. </a:t>
            </a:r>
            <a:r>
              <a:rPr lang="en-US" b="0" dirty="0" err="1">
                <a:latin typeface="Arial" charset="0"/>
                <a:cs typeface="Arial" charset="0"/>
              </a:rPr>
              <a:t>Fam</a:t>
            </a:r>
            <a:r>
              <a:rPr lang="en-US" b="0" dirty="0">
                <a:latin typeface="Arial" charset="0"/>
                <a:cs typeface="Arial" charset="0"/>
              </a:rPr>
              <a:t> </a:t>
            </a:r>
            <a:r>
              <a:rPr lang="en-US" b="0" dirty="0" err="1">
                <a:latin typeface="Arial" charset="0"/>
                <a:cs typeface="Arial" charset="0"/>
              </a:rPr>
              <a:t>Pract</a:t>
            </a:r>
            <a:r>
              <a:rPr lang="en-US" b="0" dirty="0">
                <a:latin typeface="Arial" charset="0"/>
                <a:cs typeface="Arial" charset="0"/>
              </a:rPr>
              <a:t> </a:t>
            </a:r>
            <a:r>
              <a:rPr lang="en-US" b="0" dirty="0" err="1">
                <a:latin typeface="Arial" charset="0"/>
                <a:cs typeface="Arial" charset="0"/>
              </a:rPr>
              <a:t>Manag</a:t>
            </a:r>
            <a:r>
              <a:rPr lang="en-US" b="0" dirty="0">
                <a:latin typeface="Arial" charset="0"/>
                <a:cs typeface="Arial" charset="0"/>
              </a:rPr>
              <a:t>, 12(2), 55-62. </a:t>
            </a:r>
            <a:r>
              <a:rPr lang="en-US" b="0" dirty="0">
                <a:latin typeface="Arial" charset="0"/>
                <a:cs typeface="Arial" charset="0"/>
                <a:hlinkClick r:id="rId3" tooltip="How to select an electronic health record system. "/>
              </a:rPr>
              <a:t>http://www.aafp.org/fpm/2005/0200/p55.html</a:t>
            </a:r>
            <a:endParaRPr lang="en-US" b="0" dirty="0">
              <a:latin typeface="Arial" charset="0"/>
              <a:cs typeface="Arial" charset="0"/>
            </a:endParaRPr>
          </a:p>
          <a:p>
            <a:pPr>
              <a:buFont typeface="Arial" charset="0"/>
              <a:buChar char="•"/>
            </a:pPr>
            <a:r>
              <a:rPr lang="en-US" b="0" dirty="0">
                <a:latin typeface="Arial" charset="0"/>
                <a:cs typeface="Arial" charset="0"/>
              </a:rPr>
              <a:t>Chaffee, B. W., &amp; </a:t>
            </a:r>
            <a:r>
              <a:rPr lang="en-US" b="0" dirty="0" err="1">
                <a:latin typeface="Arial" charset="0"/>
                <a:cs typeface="Arial" charset="0"/>
              </a:rPr>
              <a:t>Bonasso</a:t>
            </a:r>
            <a:r>
              <a:rPr lang="en-US" b="0" dirty="0">
                <a:latin typeface="Arial" charset="0"/>
                <a:cs typeface="Arial" charset="0"/>
              </a:rPr>
              <a:t>, J. (2004). Strategies for pharmacy integration and pharmacy information: Technical aspects of interfaces. Am J Health </a:t>
            </a:r>
            <a:r>
              <a:rPr lang="en-US" b="0" dirty="0" err="1">
                <a:latin typeface="Arial" charset="0"/>
                <a:cs typeface="Arial" charset="0"/>
              </a:rPr>
              <a:t>Syst</a:t>
            </a:r>
            <a:r>
              <a:rPr lang="en-US" b="0" dirty="0">
                <a:latin typeface="Arial" charset="0"/>
                <a:cs typeface="Arial" charset="0"/>
              </a:rPr>
              <a:t> Pharm. 61(5). </a:t>
            </a:r>
            <a:r>
              <a:rPr lang="en-US" b="0" dirty="0">
                <a:latin typeface="Arial" charset="0"/>
                <a:cs typeface="Arial" charset="0"/>
                <a:hlinkClick r:id="rId4" tooltip="Strategies for pharmacy integration and pharmacy information: Technical aspects of interfaces. "/>
              </a:rPr>
              <a:t>http://www.medscape.com/viewarticle/471252</a:t>
            </a:r>
            <a:r>
              <a:rPr lang="en-US" b="0" dirty="0">
                <a:latin typeface="Arial" charset="0"/>
                <a:cs typeface="Arial" charset="0"/>
              </a:rPr>
              <a:t>  </a:t>
            </a:r>
          </a:p>
          <a:p>
            <a:pPr>
              <a:buFont typeface="Arial" charset="0"/>
              <a:buChar char="•"/>
            </a:pPr>
            <a:r>
              <a:rPr lang="en-US" b="0" dirty="0" err="1">
                <a:latin typeface="Arial" charset="0"/>
                <a:cs typeface="Arial" charset="0"/>
              </a:rPr>
              <a:t>Corepoint</a:t>
            </a:r>
            <a:r>
              <a:rPr lang="en-US" b="0" dirty="0">
                <a:latin typeface="Arial" charset="0"/>
                <a:cs typeface="Arial" charset="0"/>
              </a:rPr>
              <a:t> Health. (2010). The role of an interface engine in modern healthcare. </a:t>
            </a:r>
            <a:r>
              <a:rPr lang="en-US" b="0" dirty="0">
                <a:solidFill>
                  <a:srgbClr val="FF0000"/>
                </a:solidFill>
                <a:latin typeface="Arial" charset="0"/>
                <a:cs typeface="Arial" charset="0"/>
                <a:hlinkClick r:id="rId5" tooltip="The role of an interface engine in modern healthcare. "/>
              </a:rPr>
              <a:t>http://www.healthitoutcomes.com/doc/the-role-of-an-interface-engine-in-modern-</a:t>
            </a:r>
            <a:r>
              <a:rPr lang="en-US" b="0" dirty="0" smtClean="0">
                <a:solidFill>
                  <a:srgbClr val="FF0000"/>
                </a:solidFill>
                <a:latin typeface="Arial" charset="0"/>
                <a:cs typeface="Arial" charset="0"/>
                <a:hlinkClick r:id="rId5" tooltip="The role of an interface engine in modern healthcare. "/>
              </a:rPr>
              <a:t>0003</a:t>
            </a:r>
            <a:endParaRPr lang="en-US" b="0" dirty="0" smtClean="0">
              <a:solidFill>
                <a:srgbClr val="FF0000"/>
              </a:solidFill>
              <a:latin typeface="Arial" charset="0"/>
              <a:cs typeface="Arial" charset="0"/>
            </a:endParaRPr>
          </a:p>
          <a:p>
            <a:pPr>
              <a:buFont typeface="Arial" charset="0"/>
              <a:buChar char="•"/>
            </a:pPr>
            <a:r>
              <a:rPr lang="en-US" b="0" dirty="0" err="1" smtClean="0">
                <a:latin typeface="Arial" charset="0"/>
                <a:cs typeface="Arial" charset="0"/>
              </a:rPr>
              <a:t>DeSonier</a:t>
            </a:r>
            <a:r>
              <a:rPr lang="en-US" b="0" dirty="0">
                <a:latin typeface="Arial" charset="0"/>
                <a:cs typeface="Arial" charset="0"/>
              </a:rPr>
              <a:t>, N. (2006). What is cardinality in HL7? HL7standards.com. </a:t>
            </a:r>
            <a:r>
              <a:rPr lang="en-US" b="0" dirty="0">
                <a:latin typeface="Arial" charset="0"/>
                <a:cs typeface="Arial" charset="0"/>
                <a:hlinkClick r:id="rId6" tooltip="What is cardinality in HL7?"/>
              </a:rPr>
              <a:t>http://www.hl7standards.com/blog/2006/11/02/what-is-hl7-cardinality/</a:t>
            </a:r>
            <a:r>
              <a:rPr lang="en-US" b="0" dirty="0">
                <a:latin typeface="Arial" charset="0"/>
                <a:cs typeface="Arial" charset="0"/>
              </a:rPr>
              <a:t> </a:t>
            </a:r>
          </a:p>
          <a:p>
            <a:pPr>
              <a:buFont typeface="Arial" charset="0"/>
              <a:buChar char="•"/>
            </a:pPr>
            <a:r>
              <a:rPr lang="en-US" b="0" dirty="0" err="1">
                <a:latin typeface="Arial" charset="0"/>
                <a:cs typeface="Arial" charset="0"/>
              </a:rPr>
              <a:t>Zywiak</a:t>
            </a:r>
            <a:r>
              <a:rPr lang="en-US" b="0" dirty="0">
                <a:latin typeface="Arial" charset="0"/>
                <a:cs typeface="Arial" charset="0"/>
              </a:rPr>
              <a:t>, W., &amp; </a:t>
            </a:r>
            <a:r>
              <a:rPr lang="en-US" b="0" dirty="0" err="1">
                <a:latin typeface="Arial" charset="0"/>
                <a:cs typeface="Arial" charset="0"/>
              </a:rPr>
              <a:t>Drazen</a:t>
            </a:r>
            <a:r>
              <a:rPr lang="en-US" b="0" dirty="0">
                <a:latin typeface="Arial" charset="0"/>
                <a:cs typeface="Arial" charset="0"/>
              </a:rPr>
              <a:t>, E. (2010). Integrating EHRs: Hospital trends and strategies for initiating integrated EHRs within their communities. CSC.com. </a:t>
            </a:r>
            <a:r>
              <a:rPr lang="en-US" b="0" dirty="0">
                <a:latin typeface="Arial" charset="0"/>
                <a:cs typeface="Arial" charset="0"/>
                <a:hlinkClick r:id="rId7" tooltip="Integrating EHRs: Hospital trends and strategies for initiating integrated EHRs within their communities"/>
              </a:rPr>
              <a:t>http://</a:t>
            </a:r>
            <a:r>
              <a:rPr lang="en-US" b="0" dirty="0" smtClean="0">
                <a:latin typeface="Arial" charset="0"/>
                <a:cs typeface="Arial" charset="0"/>
                <a:hlinkClick r:id="rId7" tooltip="Integrating EHRs: Hospital trends and strategies for initiating integrated EHRs within their communities"/>
              </a:rPr>
              <a:t>docplayer.net/2839160-Integrating-ehrs-hospital-trends-and-strategies-for-initiating-integrated-ehrs-within-their-communities.html</a:t>
            </a:r>
            <a:endParaRPr lang="en-US" b="0" dirty="0" smtClean="0">
              <a:latin typeface="Arial" charset="0"/>
              <a:cs typeface="Arial" charset="0"/>
            </a:endParaRPr>
          </a:p>
          <a:p>
            <a:pPr>
              <a:buFont typeface="Arial" charset="0"/>
              <a:buChar char="•"/>
            </a:pPr>
            <a:endParaRPr lang="en-US" b="0" dirty="0">
              <a:latin typeface="Arial" charset="0"/>
              <a:cs typeface="Arial" charset="0"/>
            </a:endParaRPr>
          </a:p>
        </p:txBody>
      </p:sp>
      <p:sp>
        <p:nvSpPr>
          <p:cNvPr id="62467" name="Text Placeholder 10"/>
          <p:cNvSpPr>
            <a:spLocks noGrp="1"/>
          </p:cNvSpPr>
          <p:nvPr>
            <p:ph type="body" sz="quarter" idx="20"/>
          </p:nvPr>
        </p:nvSpPr>
        <p:spPr bwMode="auto">
          <a:xfrm>
            <a:off x="457200" y="5348110"/>
            <a:ext cx="8229600" cy="80433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lvl="1" indent="-342900">
              <a:buFont typeface="+mj-lt" charset="0"/>
              <a:buNone/>
            </a:pPr>
            <a:r>
              <a:rPr sz="1600" b="1" dirty="0">
                <a:latin typeface="Arial" charset="0"/>
                <a:cs typeface="Arial" charset="0"/>
              </a:rPr>
              <a:t>Charts, Tables Figures</a:t>
            </a:r>
          </a:p>
          <a:p>
            <a:pPr marL="342900" lvl="1" indent="-342900">
              <a:buFont typeface="+mj-lt" charset="0"/>
              <a:buNone/>
            </a:pPr>
            <a:r>
              <a:rPr sz="1600" dirty="0">
                <a:latin typeface="Arial" charset="0"/>
              </a:rPr>
              <a:t>7.1 </a:t>
            </a:r>
            <a:r>
              <a:rPr sz="1600" dirty="0" smtClean="0">
                <a:latin typeface="Arial" charset="0"/>
              </a:rPr>
              <a:t>Table</a:t>
            </a:r>
            <a:r>
              <a:rPr lang="en-US" sz="1600" dirty="0" smtClean="0">
                <a:latin typeface="Arial" charset="0"/>
              </a:rPr>
              <a:t>:</a:t>
            </a:r>
            <a:r>
              <a:rPr sz="1600" dirty="0" smtClean="0">
                <a:latin typeface="Arial" charset="0"/>
              </a:rPr>
              <a:t> </a:t>
            </a:r>
            <a:r>
              <a:rPr sz="1600" dirty="0">
                <a:latin typeface="Arial" charset="0"/>
              </a:rPr>
              <a:t>Neal, S., 2012.</a:t>
            </a:r>
            <a:r>
              <a:rPr dirty="0">
                <a:latin typeface="Arial" charset="0"/>
              </a:rPr>
              <a:t>	</a:t>
            </a:r>
          </a:p>
        </p:txBody>
      </p:sp>
      <p:sp>
        <p:nvSpPr>
          <p:cNvPr id="62469"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42BDCE8-1AAA-7647-A66D-3C2D3DB114AA}" type="slidenum">
              <a:rPr lang="en-US" sz="1000">
                <a:solidFill>
                  <a:srgbClr val="898989"/>
                </a:solidFill>
              </a:rPr>
              <a:pPr eaLnBrk="1" hangingPunct="1"/>
              <a:t>25</a:t>
            </a:fld>
            <a:endParaRPr lang="en-US" sz="1000">
              <a:solidFill>
                <a:srgbClr val="898989"/>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dirty="0">
                <a:latin typeface="Verdana" charset="0"/>
                <a:ea typeface="ＭＳ Ｐゴシック" charset="0"/>
                <a:cs typeface="Verdana" charset="0"/>
              </a:rPr>
              <a:t>System Interfaces and </a:t>
            </a:r>
            <a:r>
              <a:rPr lang="en-US" dirty="0" smtClean="0">
                <a:latin typeface="Verdana" charset="0"/>
                <a:ea typeface="ＭＳ Ｐゴシック" charset="0"/>
                <a:cs typeface="Verdana" charset="0"/>
              </a:rPr>
              <a:t>Integration</a:t>
            </a:r>
            <a:r>
              <a:rPr lang="en-US" dirty="0" smtClean="0">
                <a:latin typeface="Verdana" charset="0"/>
                <a:ea typeface="ＭＳ Ｐゴシック" charset="0"/>
                <a:cs typeface="Verdana" charset="0"/>
              </a:rPr>
              <a:t> </a:t>
            </a:r>
            <a:br>
              <a:rPr lang="en-US" dirty="0" smtClean="0">
                <a:latin typeface="Verdana" charset="0"/>
                <a:ea typeface="ＭＳ Ｐゴシック" charset="0"/>
                <a:cs typeface="Verdana" charset="0"/>
              </a:rPr>
            </a:br>
            <a:r>
              <a:rPr lang="en-US" dirty="0" smtClean="0">
                <a:latin typeface="Verdana" charset="0"/>
                <a:ea typeface="ＭＳ Ｐゴシック" charset="0"/>
                <a:cs typeface="Verdana" charset="0"/>
              </a:rPr>
              <a:t>References – 2</a:t>
            </a:r>
            <a:endParaRPr lang="en-US" dirty="0">
              <a:latin typeface="Verdana" charset="0"/>
              <a:ea typeface="ＭＳ Ｐゴシック" charset="0"/>
              <a:cs typeface="Verdana" charset="0"/>
            </a:endParaRPr>
          </a:p>
        </p:txBody>
      </p:sp>
      <p:sp>
        <p:nvSpPr>
          <p:cNvPr id="62468" name="Text Placeholder 1"/>
          <p:cNvSpPr>
            <a:spLocks noGrp="1"/>
          </p:cNvSpPr>
          <p:nvPr>
            <p:ph type="body" sz="quarter" idx="21"/>
          </p:nvPr>
        </p:nvSpPr>
        <p:spPr bwMode="auto">
          <a:xfrm>
            <a:off x="457200" y="1594556"/>
            <a:ext cx="8229600" cy="889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a:latin typeface="Arial" charset="0"/>
                <a:cs typeface="Arial" charset="0"/>
              </a:rPr>
              <a:t>Images</a:t>
            </a:r>
            <a:endParaRPr lang="en-US" b="0" dirty="0">
              <a:latin typeface="Arial" charset="0"/>
              <a:cs typeface="Arial" charset="0"/>
            </a:endParaRPr>
          </a:p>
          <a:p>
            <a:r>
              <a:rPr lang="en-US" b="0" dirty="0">
                <a:latin typeface="Arial" charset="0"/>
                <a:cs typeface="Arial" charset="0"/>
              </a:rPr>
              <a:t>Slide 6: Illustrations of point-to-point  &amp; interface engine. Images courtesy of Scott Neal.</a:t>
            </a:r>
          </a:p>
          <a:p>
            <a:r>
              <a:rPr lang="en-US" b="0" dirty="0">
                <a:latin typeface="Arial" charset="0"/>
                <a:cs typeface="Arial" charset="0"/>
              </a:rPr>
              <a:t>Slide 18: HL7 interface engine. Image courtesy of Scott Neal.</a:t>
            </a:r>
          </a:p>
          <a:p>
            <a:r>
              <a:rPr lang="en-US" b="0" dirty="0">
                <a:latin typeface="Arial" charset="0"/>
                <a:cs typeface="Arial" charset="0"/>
              </a:rPr>
              <a:t>Slide 21: Point-to-point EHR interface. Image courtesy of Scott Neal.</a:t>
            </a:r>
          </a:p>
          <a:p>
            <a:r>
              <a:rPr lang="en-US" b="0" dirty="0">
                <a:latin typeface="Arial" charset="0"/>
                <a:cs typeface="Arial" charset="0"/>
              </a:rPr>
              <a:t>Slide 22: Point-to-point vs. HIE EHR interfaces. Image courtesy of Scott Neal.</a:t>
            </a:r>
          </a:p>
          <a:p>
            <a:endParaRPr lang="en-US" dirty="0">
              <a:latin typeface="Arial" charset="0"/>
              <a:cs typeface="Arial" charset="0"/>
            </a:endParaRPr>
          </a:p>
        </p:txBody>
      </p:sp>
      <p:sp>
        <p:nvSpPr>
          <p:cNvPr id="62469"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42BDCE8-1AAA-7647-A66D-3C2D3DB114AA}" type="slidenum">
              <a:rPr lang="en-US" sz="1000">
                <a:solidFill>
                  <a:srgbClr val="898989"/>
                </a:solidFill>
              </a:rPr>
              <a:pPr eaLnBrk="1" hangingPunct="1"/>
              <a:t>26</a:t>
            </a:fld>
            <a:endParaRPr lang="en-US" sz="1000">
              <a:solidFill>
                <a:srgbClr val="898989"/>
              </a:solidFill>
            </a:endParaRPr>
          </a:p>
        </p:txBody>
      </p:sp>
    </p:spTree>
    <p:extLst>
      <p:ext uri="{BB962C8B-B14F-4D97-AF65-F5344CB8AC3E}">
        <p14:creationId xmlns:p14="http://schemas.microsoft.com/office/powerpoint/2010/main" val="326931944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8438"/>
            <a:ext cx="8229600" cy="2057268"/>
          </a:xfrm>
        </p:spPr>
        <p:txBody>
          <a:bodyPr/>
          <a:lstStyle/>
          <a:p>
            <a:r>
              <a:rPr lang="en-US" sz="3200" dirty="0">
                <a:latin typeface="Verdana" charset="0"/>
                <a:ea typeface="MS PGothic" charset="0"/>
                <a:cs typeface="Verdana" charset="0"/>
              </a:rPr>
              <a:t>Installation and Maintenance of </a:t>
            </a:r>
            <a:r>
              <a:rPr lang="en-US" sz="3200" dirty="0" smtClean="0">
                <a:latin typeface="Verdana" charset="0"/>
                <a:ea typeface="MS PGothic" charset="0"/>
                <a:cs typeface="Verdana" charset="0"/>
              </a:rPr>
              <a:t/>
            </a:r>
            <a:br>
              <a:rPr lang="en-US" sz="3200" dirty="0" smtClean="0">
                <a:latin typeface="Verdana" charset="0"/>
                <a:ea typeface="MS PGothic" charset="0"/>
                <a:cs typeface="Verdana" charset="0"/>
              </a:rPr>
            </a:br>
            <a:r>
              <a:rPr lang="en-US" sz="3200" dirty="0" smtClean="0">
                <a:latin typeface="Verdana" charset="0"/>
                <a:ea typeface="MS PGothic" charset="0"/>
                <a:cs typeface="Verdana" charset="0"/>
              </a:rPr>
              <a:t>Health </a:t>
            </a:r>
            <a:r>
              <a:rPr lang="en-US" sz="3200" dirty="0">
                <a:latin typeface="Verdana" charset="0"/>
                <a:ea typeface="MS PGothic" charset="0"/>
                <a:cs typeface="Verdana" charset="0"/>
              </a:rPr>
              <a:t>IT Systems </a:t>
            </a:r>
            <a:r>
              <a:rPr lang="en-US" sz="3200" dirty="0" smtClean="0">
                <a:latin typeface="Verdana" charset="0"/>
                <a:ea typeface="MS PGothic" charset="0"/>
                <a:cs typeface="Verdana" charset="0"/>
              </a:rPr>
              <a:t/>
            </a:r>
            <a:br>
              <a:rPr lang="en-US" sz="3200" dirty="0" smtClean="0">
                <a:latin typeface="Verdana" charset="0"/>
                <a:ea typeface="MS PGothic" charset="0"/>
                <a:cs typeface="Verdana" charset="0"/>
              </a:rPr>
            </a:br>
            <a:r>
              <a:rPr lang="en-US" sz="3200" kern="0" dirty="0" smtClean="0">
                <a:solidFill>
                  <a:srgbClr val="000000"/>
                </a:solidFill>
                <a:latin typeface="Tahoma" pitchFamily="34" charset="0"/>
                <a:cs typeface="Tahoma" pitchFamily="34" charset="0"/>
              </a:rPr>
              <a:t>System Security Procedures and Standards</a:t>
            </a:r>
            <a:br>
              <a:rPr lang="en-US" sz="3200" kern="0" dirty="0" smtClean="0">
                <a:solidFill>
                  <a:srgbClr val="000000"/>
                </a:solidFill>
                <a:latin typeface="Tahoma" pitchFamily="34" charset="0"/>
                <a:cs typeface="Tahoma" pitchFamily="34" charset="0"/>
              </a:rPr>
            </a:br>
            <a:r>
              <a:rPr lang="en-US" sz="3200" kern="0" dirty="0" smtClean="0">
                <a:solidFill>
                  <a:srgbClr val="000000"/>
                </a:solidFill>
                <a:latin typeface="Tahoma" pitchFamily="34" charset="0"/>
                <a:cs typeface="Tahoma" pitchFamily="34" charset="0"/>
              </a:rPr>
              <a:t>Lecture a</a:t>
            </a:r>
            <a:endParaRPr lang="en-US" sz="3200" dirty="0"/>
          </a:p>
        </p:txBody>
      </p:sp>
      <p:sp>
        <p:nvSpPr>
          <p:cNvPr id="3" name="Content Placeholder 2"/>
          <p:cNvSpPr>
            <a:spLocks noGrp="1"/>
          </p:cNvSpPr>
          <p:nvPr>
            <p:ph sz="quarter" idx="14"/>
          </p:nvPr>
        </p:nvSpPr>
        <p:spPr>
          <a:xfrm>
            <a:off x="457200" y="2260600"/>
            <a:ext cx="8229600" cy="4150474"/>
          </a:xfrm>
        </p:spPr>
        <p:txBody>
          <a:bodyPr/>
          <a:lstStyle/>
          <a:p>
            <a:r>
              <a:rPr lang="en-US" sz="2800" dirty="0" smtClean="0">
                <a:latin typeface="Arial" charset="0"/>
                <a:ea typeface="Calibri" charset="0"/>
                <a:cs typeface="Times New Roman" charset="0"/>
              </a:rPr>
              <a:t>This </a:t>
            </a:r>
            <a:r>
              <a:rPr lang="en-US" sz="2800" dirty="0">
                <a:latin typeface="Arial" charset="0"/>
                <a:ea typeface="Calibri" charset="0"/>
                <a:cs typeface="Times New Roman" charset="0"/>
              </a:rPr>
              <a:t>material </a:t>
            </a:r>
            <a:r>
              <a:rPr lang="en-US" sz="2800" dirty="0" smtClean="0">
                <a:latin typeface="Arial" charset="0"/>
                <a:ea typeface="Calibri" charset="0"/>
                <a:cs typeface="Times New Roman" charset="0"/>
              </a:rPr>
              <a:t>was </a:t>
            </a:r>
            <a:r>
              <a:rPr lang="en-US" sz="2800" dirty="0">
                <a:latin typeface="Arial" charset="0"/>
                <a:ea typeface="Calibri" charset="0"/>
                <a:cs typeface="Times New Roman" charset="0"/>
              </a:rPr>
              <a:t>developed by Duke University, funded by the Department of Health and Human Services, Office of the National Coordinator for Health Information Technology under Award Number IU24OC000024. This material was updated in 2016 by The University of Texas Health Science Center at Houston under </a:t>
            </a:r>
            <a:r>
              <a:rPr lang="en-US" sz="2800" dirty="0" smtClean="0">
                <a:latin typeface="Arial" charset="0"/>
                <a:ea typeface="Calibri" charset="0"/>
                <a:cs typeface="Times New Roman" charset="0"/>
              </a:rPr>
              <a:t>Award Number </a:t>
            </a:r>
            <a:r>
              <a:rPr lang="en-US" sz="2800" dirty="0">
                <a:latin typeface="Arial" charset="0"/>
                <a:ea typeface="Calibri" charset="0"/>
                <a:cs typeface="Times New Roman" charset="0"/>
              </a:rPr>
              <a:t>90WT0006</a:t>
            </a:r>
            <a:r>
              <a:rPr lang="en-US" sz="2800" dirty="0" smtClean="0">
                <a:latin typeface="Arial" charset="0"/>
                <a:ea typeface="Calibri" charset="0"/>
                <a:cs typeface="Times New Roman" charset="0"/>
              </a:rPr>
              <a:t>.</a:t>
            </a:r>
            <a:endParaRPr lang="en-US" sz="2800" dirty="0">
              <a:latin typeface="Arial" charset="0"/>
              <a:ea typeface="Calibri" charset="0"/>
              <a:cs typeface="Times New Roman" charset="0"/>
            </a:endParaRPr>
          </a:p>
        </p:txBody>
      </p:sp>
      <p:sp>
        <p:nvSpPr>
          <p:cNvPr id="4" name="Slide Number Placeholder 3"/>
          <p:cNvSpPr>
            <a:spLocks noGrp="1"/>
          </p:cNvSpPr>
          <p:nvPr>
            <p:ph type="sldNum" sz="quarter" idx="4"/>
          </p:nvPr>
        </p:nvSpPr>
        <p:spPr/>
        <p:txBody>
          <a:bodyPr/>
          <a:lstStyle/>
          <a:p>
            <a:fld id="{F3BF8891-5E06-46C2-89A4-6DB85D39BA35}" type="slidenum">
              <a:rPr lang="en-US" smtClean="0"/>
              <a:pPr/>
              <a:t>27</a:t>
            </a:fld>
            <a:endParaRPr lang="en-US" dirty="0"/>
          </a:p>
        </p:txBody>
      </p:sp>
    </p:spTree>
    <p:extLst>
      <p:ext uri="{BB962C8B-B14F-4D97-AF65-F5344CB8AC3E}">
        <p14:creationId xmlns:p14="http://schemas.microsoft.com/office/powerpoint/2010/main" val="1626461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ＭＳ Ｐゴシック" charset="0"/>
                <a:cs typeface="Verdana" charset="0"/>
              </a:rPr>
              <a:t>What are Interface and Integration?</a:t>
            </a:r>
          </a:p>
        </p:txBody>
      </p:sp>
      <p:sp>
        <p:nvSpPr>
          <p:cNvPr id="7" name="Content Placeholder 6"/>
          <p:cNvSpPr>
            <a:spLocks noGrp="1"/>
          </p:cNvSpPr>
          <p:nvPr>
            <p:ph sz="quarter" idx="14"/>
          </p:nvPr>
        </p:nvSpPr>
        <p:spPr/>
        <p:txBody>
          <a:bodyPr/>
          <a:lstStyle/>
          <a:p>
            <a:pPr>
              <a:defRPr/>
            </a:pPr>
            <a:r>
              <a:rPr lang="en-US" sz="2800" dirty="0"/>
              <a:t>Interface</a:t>
            </a:r>
          </a:p>
          <a:p>
            <a:pPr lvl="1">
              <a:defRPr/>
            </a:pPr>
            <a:r>
              <a:rPr lang="en-US" sz="2400" dirty="0"/>
              <a:t>Point of interaction between components</a:t>
            </a:r>
          </a:p>
          <a:p>
            <a:pPr lvl="1">
              <a:defRPr/>
            </a:pPr>
            <a:r>
              <a:rPr lang="en-US" sz="2400" dirty="0"/>
              <a:t>Mappings, translation tables</a:t>
            </a:r>
          </a:p>
          <a:p>
            <a:pPr lvl="1">
              <a:defRPr/>
            </a:pPr>
            <a:r>
              <a:rPr lang="en-US" sz="2400" dirty="0"/>
              <a:t>Must be managed as systems get updated</a:t>
            </a:r>
          </a:p>
          <a:p>
            <a:pPr lvl="1">
              <a:defRPr/>
            </a:pPr>
            <a:r>
              <a:rPr lang="en-US" sz="2400" dirty="0"/>
              <a:t>Example: Practice management system shares data with EHR via software interface.</a:t>
            </a:r>
          </a:p>
          <a:p>
            <a:endParaRPr lang="en-US" sz="2800" dirty="0"/>
          </a:p>
        </p:txBody>
      </p:sp>
      <p:sp>
        <p:nvSpPr>
          <p:cNvPr id="8" name="Content Placeholder 7"/>
          <p:cNvSpPr>
            <a:spLocks noGrp="1"/>
          </p:cNvSpPr>
          <p:nvPr>
            <p:ph sz="quarter" idx="18"/>
          </p:nvPr>
        </p:nvSpPr>
        <p:spPr/>
        <p:txBody>
          <a:bodyPr/>
          <a:lstStyle/>
          <a:p>
            <a:r>
              <a:rPr lang="en-US" sz="2800" dirty="0">
                <a:latin typeface="Arial" charset="0"/>
              </a:rPr>
              <a:t>Integration</a:t>
            </a:r>
          </a:p>
          <a:p>
            <a:pPr lvl="1"/>
            <a:r>
              <a:rPr lang="en-US" sz="2400" dirty="0">
                <a:latin typeface="Arial" charset="0"/>
              </a:rPr>
              <a:t>Process of combining various subsystems into larger system, ensuring that subsystems function together as a whole</a:t>
            </a:r>
          </a:p>
          <a:p>
            <a:pPr lvl="1">
              <a:spcAft>
                <a:spcPts val="1600"/>
              </a:spcAft>
            </a:pPr>
            <a:r>
              <a:rPr lang="en-US" sz="2400" dirty="0">
                <a:latin typeface="Arial" charset="0"/>
              </a:rPr>
              <a:t>In IT: linking computing systems and software applications, physically or </a:t>
            </a:r>
            <a:r>
              <a:rPr lang="en-US" sz="2400" dirty="0" smtClean="0">
                <a:latin typeface="Arial" charset="0"/>
              </a:rPr>
              <a:t>functionally</a:t>
            </a:r>
            <a:endParaRPr lang="en-US" sz="1600" dirty="0"/>
          </a:p>
          <a:p>
            <a:pPr marL="400050" lvl="1" indent="0">
              <a:buFont typeface="Arial" charset="0"/>
              <a:buNone/>
              <a:defRPr/>
            </a:pPr>
            <a:r>
              <a:rPr lang="en-US" sz="1600" dirty="0"/>
              <a:t>(Adler, 2005) </a:t>
            </a:r>
          </a:p>
          <a:p>
            <a:endParaRPr lang="en-US" sz="2800" dirty="0"/>
          </a:p>
        </p:txBody>
      </p:sp>
      <p:sp>
        <p:nvSpPr>
          <p:cNvPr id="17412"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AC5BEC41-66BD-8341-B935-E2FE99C00A49}" type="slidenum">
              <a:rPr lang="en-US" sz="1000">
                <a:solidFill>
                  <a:srgbClr val="898989"/>
                </a:solidFill>
              </a:rPr>
              <a:pPr eaLnBrk="1" hangingPunct="1"/>
              <a:t>3</a:t>
            </a:fld>
            <a:endParaRPr lang="en-US" sz="1000">
              <a:solidFill>
                <a:srgbClr val="898989"/>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ＭＳ Ｐゴシック" charset="0"/>
                <a:cs typeface="Verdana" charset="0"/>
              </a:rPr>
              <a:t>Importance of Integration Capabilities</a:t>
            </a:r>
          </a:p>
        </p:txBody>
      </p:sp>
      <p:sp>
        <p:nvSpPr>
          <p:cNvPr id="14342" name="Content Placeholder 2"/>
          <p:cNvSpPr>
            <a:spLocks noGrp="1"/>
          </p:cNvSpPr>
          <p:nvPr>
            <p:ph sz="quarter" idx="14"/>
          </p:nvPr>
        </p:nvSpPr>
        <p:spPr/>
        <p:txBody>
          <a:bodyPr>
            <a:normAutofit lnSpcReduction="10000"/>
          </a:bodyPr>
          <a:lstStyle/>
          <a:p>
            <a:pPr>
              <a:defRPr/>
            </a:pPr>
            <a:r>
              <a:rPr lang="en-US" dirty="0" smtClean="0">
                <a:ea typeface="+mn-ea"/>
                <a:cs typeface="+mn-cs"/>
              </a:rPr>
              <a:t>Healthcare often involves many isolated systems that increasingly need to be interfaced with EHR systems.</a:t>
            </a:r>
          </a:p>
          <a:p>
            <a:pPr lvl="1">
              <a:defRPr/>
            </a:pPr>
            <a:r>
              <a:rPr lang="en-US" dirty="0" smtClean="0">
                <a:ea typeface="+mn-ea"/>
              </a:rPr>
              <a:t>Too expensive to replace: cost of purchase + manpower + training + lost productivity</a:t>
            </a:r>
          </a:p>
          <a:p>
            <a:pPr lvl="1">
              <a:defRPr/>
            </a:pPr>
            <a:r>
              <a:rPr lang="en-US" dirty="0" smtClean="0">
                <a:ea typeface="+mn-ea"/>
              </a:rPr>
              <a:t>Tailored to meet specific departmental needs</a:t>
            </a:r>
          </a:p>
          <a:p>
            <a:pPr>
              <a:defRPr/>
            </a:pPr>
            <a:r>
              <a:rPr lang="en-US" dirty="0" smtClean="0">
                <a:ea typeface="+mn-ea"/>
                <a:cs typeface="+mn-cs"/>
              </a:rPr>
              <a:t>Consider the complexity of your organization.</a:t>
            </a:r>
          </a:p>
          <a:p>
            <a:pPr lvl="1">
              <a:defRPr/>
            </a:pPr>
            <a:r>
              <a:rPr lang="en-US" dirty="0" smtClean="0">
                <a:ea typeface="+mn-ea"/>
              </a:rPr>
              <a:t>Smaller groups may have fewer components.</a:t>
            </a:r>
          </a:p>
        </p:txBody>
      </p:sp>
      <p:sp>
        <p:nvSpPr>
          <p:cNvPr id="19459"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05381E5-01BF-3F40-A698-3FCB842B2336}" type="slidenum">
              <a:rPr lang="en-US" sz="1000">
                <a:solidFill>
                  <a:srgbClr val="898989"/>
                </a:solidFill>
              </a:rPr>
              <a:pPr eaLnBrk="1" hangingPunct="1"/>
              <a:t>4</a:t>
            </a:fld>
            <a:endParaRPr lang="en-US" sz="1000">
              <a:solidFill>
                <a:srgbClr val="898989"/>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Verdana" charset="0"/>
                <a:ea typeface="ＭＳ Ｐゴシック" charset="0"/>
                <a:cs typeface="Verdana" charset="0"/>
              </a:rPr>
              <a:t>Pre-Existing Systems to Consider with an EHR</a:t>
            </a:r>
            <a:endParaRPr lang="en-US" dirty="0"/>
          </a:p>
        </p:txBody>
      </p:sp>
      <p:sp>
        <p:nvSpPr>
          <p:cNvPr id="3" name="Content Placeholder 2"/>
          <p:cNvSpPr>
            <a:spLocks noGrp="1"/>
          </p:cNvSpPr>
          <p:nvPr>
            <p:ph sz="quarter" idx="14"/>
          </p:nvPr>
        </p:nvSpPr>
        <p:spPr/>
        <p:txBody>
          <a:bodyPr/>
          <a:lstStyle/>
          <a:p>
            <a:pPr>
              <a:defRPr/>
            </a:pPr>
            <a:r>
              <a:rPr lang="en-US" sz="2400" dirty="0"/>
              <a:t>Clinical information</a:t>
            </a:r>
          </a:p>
          <a:p>
            <a:pPr lvl="1">
              <a:defRPr/>
            </a:pPr>
            <a:r>
              <a:rPr lang="en-US" sz="1600" dirty="0"/>
              <a:t>Vital signs, intake &amp; output</a:t>
            </a:r>
          </a:p>
          <a:p>
            <a:pPr lvl="1">
              <a:defRPr/>
            </a:pPr>
            <a:r>
              <a:rPr lang="en-US" sz="1600" dirty="0"/>
              <a:t>Results reporting</a:t>
            </a:r>
          </a:p>
          <a:p>
            <a:pPr lvl="1">
              <a:defRPr/>
            </a:pPr>
            <a:r>
              <a:rPr lang="en-US" sz="1600" dirty="0"/>
              <a:t>Clinical documentation</a:t>
            </a:r>
          </a:p>
          <a:p>
            <a:pPr lvl="1">
              <a:defRPr/>
            </a:pPr>
            <a:r>
              <a:rPr lang="en-US" sz="1600" dirty="0"/>
              <a:t>Order management, computerized provider order entry (CPOE)</a:t>
            </a:r>
          </a:p>
          <a:p>
            <a:pPr lvl="1">
              <a:defRPr/>
            </a:pPr>
            <a:r>
              <a:rPr lang="en-US" sz="1600" dirty="0"/>
              <a:t>Consults tracking</a:t>
            </a:r>
          </a:p>
          <a:p>
            <a:pPr lvl="1">
              <a:defRPr/>
            </a:pPr>
            <a:r>
              <a:rPr lang="en-US" sz="1600" dirty="0"/>
              <a:t>Clinical rules engine, alerts, reminders</a:t>
            </a:r>
          </a:p>
          <a:p>
            <a:pPr lvl="1">
              <a:defRPr/>
            </a:pPr>
            <a:r>
              <a:rPr lang="en-US" sz="1600" dirty="0"/>
              <a:t>Patient education</a:t>
            </a:r>
          </a:p>
          <a:p>
            <a:pPr lvl="1">
              <a:defRPr/>
            </a:pPr>
            <a:r>
              <a:rPr lang="en-US" sz="1600" dirty="0"/>
              <a:t>Point-of-care devices</a:t>
            </a:r>
          </a:p>
          <a:p>
            <a:pPr>
              <a:defRPr/>
            </a:pPr>
            <a:r>
              <a:rPr lang="en-US" sz="2400" dirty="0"/>
              <a:t>Patient management</a:t>
            </a:r>
          </a:p>
          <a:p>
            <a:pPr lvl="1">
              <a:defRPr/>
            </a:pPr>
            <a:r>
              <a:rPr lang="en-US" sz="1600" dirty="0"/>
              <a:t>Patient registration</a:t>
            </a:r>
          </a:p>
          <a:p>
            <a:pPr lvl="1">
              <a:defRPr/>
            </a:pPr>
            <a:r>
              <a:rPr lang="en-US" sz="1600" dirty="0"/>
              <a:t>Admission/discharge/transfer (ADT)</a:t>
            </a:r>
          </a:p>
          <a:p>
            <a:pPr lvl="1">
              <a:defRPr/>
            </a:pPr>
            <a:r>
              <a:rPr lang="en-US" sz="1600" dirty="0"/>
              <a:t>Scheduling</a:t>
            </a:r>
          </a:p>
          <a:p>
            <a:endParaRPr lang="en-US" dirty="0"/>
          </a:p>
        </p:txBody>
      </p:sp>
      <p:sp>
        <p:nvSpPr>
          <p:cNvPr id="5" name="Content Placeholder 4"/>
          <p:cNvSpPr>
            <a:spLocks noGrp="1"/>
          </p:cNvSpPr>
          <p:nvPr>
            <p:ph sz="quarter" idx="18"/>
          </p:nvPr>
        </p:nvSpPr>
        <p:spPr/>
        <p:txBody>
          <a:bodyPr/>
          <a:lstStyle/>
          <a:p>
            <a:pPr>
              <a:defRPr/>
            </a:pPr>
            <a:r>
              <a:rPr lang="en-US" sz="1800" dirty="0"/>
              <a:t>Labs</a:t>
            </a:r>
          </a:p>
          <a:p>
            <a:pPr lvl="1">
              <a:defRPr/>
            </a:pPr>
            <a:r>
              <a:rPr lang="en-US" sz="1600" dirty="0"/>
              <a:t>Chemistry</a:t>
            </a:r>
          </a:p>
          <a:p>
            <a:pPr lvl="1">
              <a:defRPr/>
            </a:pPr>
            <a:r>
              <a:rPr lang="en-US" sz="1600" dirty="0"/>
              <a:t>Microbiology</a:t>
            </a:r>
          </a:p>
          <a:p>
            <a:pPr lvl="1">
              <a:defRPr/>
            </a:pPr>
            <a:r>
              <a:rPr lang="en-US" sz="1600" dirty="0"/>
              <a:t>Anatomic pathology</a:t>
            </a:r>
          </a:p>
          <a:p>
            <a:pPr>
              <a:defRPr/>
            </a:pPr>
            <a:r>
              <a:rPr lang="en-US" sz="1800" dirty="0"/>
              <a:t>Pharmacy/Medications</a:t>
            </a:r>
          </a:p>
          <a:p>
            <a:pPr lvl="1">
              <a:defRPr/>
            </a:pPr>
            <a:r>
              <a:rPr lang="en-US" sz="1600" dirty="0"/>
              <a:t>Inpatient, outpatient</a:t>
            </a:r>
          </a:p>
          <a:p>
            <a:pPr lvl="1">
              <a:defRPr/>
            </a:pPr>
            <a:r>
              <a:rPr lang="en-US" sz="1600" dirty="0"/>
              <a:t>Barcoding, electronic medication administration record (MAR)</a:t>
            </a:r>
          </a:p>
          <a:p>
            <a:pPr lvl="1">
              <a:defRPr/>
            </a:pPr>
            <a:r>
              <a:rPr lang="en-US" sz="1600" dirty="0"/>
              <a:t>Adverse drug reactions (ADRs)</a:t>
            </a:r>
          </a:p>
          <a:p>
            <a:pPr>
              <a:defRPr/>
            </a:pPr>
            <a:r>
              <a:rPr lang="en-US" sz="1800" dirty="0"/>
              <a:t>Radiology</a:t>
            </a:r>
          </a:p>
          <a:p>
            <a:pPr lvl="1">
              <a:defRPr/>
            </a:pPr>
            <a:r>
              <a:rPr lang="en-US" sz="1600" dirty="0"/>
              <a:t>General radiology</a:t>
            </a:r>
          </a:p>
          <a:p>
            <a:pPr lvl="1">
              <a:defRPr/>
            </a:pPr>
            <a:r>
              <a:rPr lang="en-US" sz="1600" dirty="0"/>
              <a:t>Nuclear medicine</a:t>
            </a:r>
          </a:p>
          <a:p>
            <a:pPr lvl="1">
              <a:defRPr/>
            </a:pPr>
            <a:r>
              <a:rPr lang="en-US" sz="1600" dirty="0"/>
              <a:t>Clinical image viewing, PACS</a:t>
            </a:r>
          </a:p>
          <a:p>
            <a:pPr>
              <a:defRPr/>
            </a:pPr>
            <a:r>
              <a:rPr lang="en-US" sz="1800" dirty="0"/>
              <a:t>Nutrition and food service</a:t>
            </a:r>
          </a:p>
          <a:p>
            <a:pPr lvl="1">
              <a:defRPr/>
            </a:pPr>
            <a:r>
              <a:rPr lang="en-US" sz="1600" dirty="0"/>
              <a:t>Food service management</a:t>
            </a:r>
          </a:p>
          <a:p>
            <a:pPr lvl="1">
              <a:defRPr/>
            </a:pPr>
            <a:r>
              <a:rPr lang="en-US" sz="1600" dirty="0"/>
              <a:t>Clinical </a:t>
            </a:r>
            <a:r>
              <a:rPr lang="en-US" sz="1600" dirty="0" smtClean="0"/>
              <a:t>nutrition</a:t>
            </a:r>
            <a:endParaRPr lang="en-US" sz="1600" dirty="0"/>
          </a:p>
        </p:txBody>
      </p:sp>
      <p:sp>
        <p:nvSpPr>
          <p:cNvPr id="7" name="Slide Number Placeholder 6"/>
          <p:cNvSpPr>
            <a:spLocks noGrp="1"/>
          </p:cNvSpPr>
          <p:nvPr>
            <p:ph type="sldNum" sz="quarter" idx="4"/>
          </p:nvPr>
        </p:nvSpPr>
        <p:spPr/>
        <p:txBody>
          <a:bodyPr/>
          <a:lstStyle/>
          <a:p>
            <a:fld id="{F3BF8891-5E06-46C2-89A4-6DB85D39BA35}" type="slidenum">
              <a:rPr lang="en-US" smtClean="0"/>
              <a:pPr/>
              <a:t>5</a:t>
            </a:fld>
            <a:endParaRPr lang="en-US" dirty="0"/>
          </a:p>
        </p:txBody>
      </p:sp>
    </p:spTree>
    <p:extLst>
      <p:ext uri="{BB962C8B-B14F-4D97-AF65-F5344CB8AC3E}">
        <p14:creationId xmlns:p14="http://schemas.microsoft.com/office/powerpoint/2010/main" val="18655031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Verdana" charset="0"/>
                <a:ea typeface="ＭＳ Ｐゴシック" charset="0"/>
                <a:cs typeface="Verdana" charset="0"/>
              </a:rPr>
              <a:t>Common Interface Methods</a:t>
            </a:r>
            <a:endParaRPr lang="en-US" dirty="0"/>
          </a:p>
        </p:txBody>
      </p:sp>
      <p:sp>
        <p:nvSpPr>
          <p:cNvPr id="3" name="Content Placeholder 2"/>
          <p:cNvSpPr>
            <a:spLocks noGrp="1"/>
          </p:cNvSpPr>
          <p:nvPr>
            <p:ph sz="quarter" idx="14"/>
          </p:nvPr>
        </p:nvSpPr>
        <p:spPr/>
        <p:txBody>
          <a:bodyPr/>
          <a:lstStyle/>
          <a:p>
            <a:pPr>
              <a:defRPr/>
            </a:pPr>
            <a:r>
              <a:rPr lang="en-US" dirty="0"/>
              <a:t>Point-to-point</a:t>
            </a:r>
          </a:p>
          <a:p>
            <a:pPr lvl="1">
              <a:defRPr/>
            </a:pPr>
            <a:r>
              <a:rPr lang="en-US" dirty="0"/>
              <a:t>Direct connection between each component </a:t>
            </a:r>
          </a:p>
        </p:txBody>
      </p:sp>
      <p:pic>
        <p:nvPicPr>
          <p:cNvPr id="45" name="Content Placeholder 44" descr="Each of four separate components in the system - Lab, Database, PACS, and Registry - communicates directly with each other component, represented here by straight lines connecting them.  &#10;&#10;The image on the right illustrates how an interface engine acts as a liaison between each of the four separate components. The interface engine contains all the coding required to facilitate the communication between components.&#10;&#10;"/>
          <p:cNvPicPr>
            <a:picLocks noGrp="1" noChangeAspect="1"/>
          </p:cNvPicPr>
          <p:nvPr>
            <p:ph sz="quarter" idx="37"/>
          </p:nvPr>
        </p:nvPicPr>
        <p:blipFill>
          <a:blip r:embed="rId3">
            <a:extLst>
              <a:ext uri="{28A0092B-C50C-407E-A947-70E740481C1C}">
                <a14:useLocalDpi xmlns:a14="http://schemas.microsoft.com/office/drawing/2010/main" val="0"/>
              </a:ext>
            </a:extLst>
          </a:blip>
          <a:srcRect t="10671" b="10671"/>
          <a:stretch>
            <a:fillRect/>
          </a:stretch>
        </p:blipFill>
        <p:spPr>
          <a:xfrm>
            <a:off x="457200" y="2700338"/>
            <a:ext cx="4054475" cy="3019425"/>
          </a:xfrm>
        </p:spPr>
      </p:pic>
      <p:sp>
        <p:nvSpPr>
          <p:cNvPr id="7" name="Content Placeholder 6"/>
          <p:cNvSpPr>
            <a:spLocks noGrp="1"/>
          </p:cNvSpPr>
          <p:nvPr>
            <p:ph sz="quarter" idx="35"/>
          </p:nvPr>
        </p:nvSpPr>
        <p:spPr/>
        <p:txBody>
          <a:bodyPr/>
          <a:lstStyle/>
          <a:p>
            <a:r>
              <a:rPr lang="en-US" dirty="0">
                <a:latin typeface="Arial" charset="0"/>
              </a:rPr>
              <a:t>Interface engine</a:t>
            </a:r>
          </a:p>
          <a:p>
            <a:pPr lvl="1"/>
            <a:r>
              <a:rPr lang="en-US" dirty="0">
                <a:latin typeface="Arial" charset="0"/>
              </a:rPr>
              <a:t>Connected via centralized </a:t>
            </a:r>
            <a:r>
              <a:rPr lang="en-US" dirty="0" smtClean="0">
                <a:latin typeface="Arial" charset="0"/>
              </a:rPr>
              <a:t>location</a:t>
            </a:r>
            <a:endParaRPr lang="en-US" dirty="0">
              <a:latin typeface="Arial" charset="0"/>
            </a:endParaRPr>
          </a:p>
        </p:txBody>
      </p:sp>
      <p:pic>
        <p:nvPicPr>
          <p:cNvPr id="46" name="Content Placeholder 45" descr="This diagram illustates how an interface engine acts as a liaison between each of the four separate components. The interface engine contains all the coding required to facilitate the communication between components.  "/>
          <p:cNvPicPr>
            <a:picLocks noGrp="1" noChangeAspect="1"/>
          </p:cNvPicPr>
          <p:nvPr>
            <p:ph sz="quarter" idx="36"/>
          </p:nvPr>
        </p:nvPicPr>
        <p:blipFill>
          <a:blip r:embed="rId4" cstate="print">
            <a:extLst>
              <a:ext uri="{28A0092B-C50C-407E-A947-70E740481C1C}">
                <a14:useLocalDpi xmlns:a14="http://schemas.microsoft.com/office/drawing/2010/main" val="0"/>
              </a:ext>
            </a:extLst>
          </a:blip>
          <a:srcRect t="8781" b="8781"/>
          <a:stretch>
            <a:fillRect/>
          </a:stretch>
        </p:blipFill>
        <p:spPr>
          <a:xfrm>
            <a:off x="4664075" y="2700338"/>
            <a:ext cx="4052888" cy="3019425"/>
          </a:xfrm>
        </p:spPr>
      </p:pic>
      <p:sp>
        <p:nvSpPr>
          <p:cNvPr id="10" name="Text Placeholder 9"/>
          <p:cNvSpPr>
            <a:spLocks noGrp="1"/>
          </p:cNvSpPr>
          <p:nvPr>
            <p:ph type="body" sz="quarter" idx="40"/>
          </p:nvPr>
        </p:nvSpPr>
        <p:spPr/>
        <p:txBody>
          <a:bodyPr/>
          <a:lstStyle/>
          <a:p>
            <a:r>
              <a:rPr lang="en-US" dirty="0" smtClean="0"/>
              <a:t>Images Courtesy of Scott Neal.</a:t>
            </a:r>
            <a:endParaRPr lang="en-US" dirty="0"/>
          </a:p>
        </p:txBody>
      </p:sp>
      <p:sp>
        <p:nvSpPr>
          <p:cNvPr id="11" name="Slide Number Placeholder 10"/>
          <p:cNvSpPr>
            <a:spLocks noGrp="1"/>
          </p:cNvSpPr>
          <p:nvPr>
            <p:ph type="sldNum" sz="quarter" idx="4"/>
          </p:nvPr>
        </p:nvSpPr>
        <p:spPr/>
        <p:txBody>
          <a:bodyPr/>
          <a:lstStyle/>
          <a:p>
            <a:fld id="{F3BF8891-5E06-46C2-89A4-6DB85D39BA35}" type="slidenum">
              <a:rPr lang="en-US" smtClean="0"/>
              <a:pPr/>
              <a:t>6</a:t>
            </a:fld>
            <a:endParaRPr lang="en-US" dirty="0"/>
          </a:p>
        </p:txBody>
      </p:sp>
    </p:spTree>
    <p:extLst>
      <p:ext uri="{BB962C8B-B14F-4D97-AF65-F5344CB8AC3E}">
        <p14:creationId xmlns:p14="http://schemas.microsoft.com/office/powerpoint/2010/main" val="9397974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ＭＳ Ｐゴシック" charset="0"/>
                <a:cs typeface="Verdana" charset="0"/>
              </a:rPr>
              <a:t>Interface Method: </a:t>
            </a:r>
            <a:br>
              <a:rPr lang="en-US">
                <a:latin typeface="Verdana" charset="0"/>
                <a:ea typeface="ＭＳ Ｐゴシック" charset="0"/>
                <a:cs typeface="Verdana" charset="0"/>
              </a:rPr>
            </a:br>
            <a:r>
              <a:rPr lang="en-US">
                <a:latin typeface="Verdana" charset="0"/>
                <a:ea typeface="ＭＳ Ｐゴシック" charset="0"/>
                <a:cs typeface="Verdana" charset="0"/>
              </a:rPr>
              <a:t>Point-to-Point</a:t>
            </a:r>
          </a:p>
        </p:txBody>
      </p:sp>
      <p:sp>
        <p:nvSpPr>
          <p:cNvPr id="25602"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atin typeface="Arial" charset="0"/>
              </a:rPr>
              <a:t>Traditional method</a:t>
            </a:r>
          </a:p>
          <a:p>
            <a:r>
              <a:rPr lang="en-US">
                <a:latin typeface="Arial" charset="0"/>
              </a:rPr>
              <a:t>Requires that each component have direct connection points to other components</a:t>
            </a:r>
          </a:p>
          <a:p>
            <a:r>
              <a:rPr lang="en-US">
                <a:latin typeface="Arial" charset="0"/>
              </a:rPr>
              <a:t>Disadvantages: labor-intensive to set up and maintain; can require a large number of connections</a:t>
            </a:r>
          </a:p>
          <a:p>
            <a:r>
              <a:rPr lang="en-US">
                <a:latin typeface="Arial" charset="0"/>
              </a:rPr>
              <a:t>Advantage: direct, secure linkage</a:t>
            </a:r>
          </a:p>
        </p:txBody>
      </p:sp>
      <p:sp>
        <p:nvSpPr>
          <p:cNvPr id="25603"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D62B054-E0AE-454A-8BF4-F05BADA3E84D}" type="slidenum">
              <a:rPr lang="en-US" sz="1000">
                <a:solidFill>
                  <a:srgbClr val="898989"/>
                </a:solidFill>
              </a:rPr>
              <a:pPr eaLnBrk="1" hangingPunct="1"/>
              <a:t>7</a:t>
            </a:fld>
            <a:endParaRPr lang="en-US" sz="1000">
              <a:solidFill>
                <a:srgbClr val="898989"/>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ＭＳ Ｐゴシック" charset="0"/>
                <a:cs typeface="Verdana" charset="0"/>
              </a:rPr>
              <a:t>Interface Method: </a:t>
            </a:r>
            <a:br>
              <a:rPr lang="en-US">
                <a:latin typeface="Verdana" charset="0"/>
                <a:ea typeface="ＭＳ Ｐゴシック" charset="0"/>
                <a:cs typeface="Verdana" charset="0"/>
              </a:rPr>
            </a:br>
            <a:r>
              <a:rPr lang="en-US">
                <a:latin typeface="Verdana" charset="0"/>
                <a:ea typeface="ＭＳ Ｐゴシック" charset="0"/>
                <a:cs typeface="Verdana" charset="0"/>
              </a:rPr>
              <a:t>Interface Engine</a:t>
            </a:r>
          </a:p>
        </p:txBody>
      </p:sp>
      <p:sp>
        <p:nvSpPr>
          <p:cNvPr id="11" name="Content Placeholder 2"/>
          <p:cNvSpPr>
            <a:spLocks noGrp="1"/>
          </p:cNvSpPr>
          <p:nvPr>
            <p:ph sz="quarter" idx="14"/>
          </p:nvPr>
        </p:nvSpPr>
        <p:spPr/>
        <p:txBody>
          <a:bodyPr>
            <a:normAutofit fontScale="85000" lnSpcReduction="20000"/>
          </a:bodyPr>
          <a:lstStyle/>
          <a:p>
            <a:pPr>
              <a:defRPr/>
            </a:pPr>
            <a:r>
              <a:rPr lang="en-US" dirty="0" smtClean="0">
                <a:ea typeface="+mn-ea"/>
                <a:cs typeface="+mn-cs"/>
              </a:rPr>
              <a:t>Routes data through centralized location, reduces number of separate connectivity points</a:t>
            </a:r>
          </a:p>
          <a:p>
            <a:pPr>
              <a:defRPr/>
            </a:pPr>
            <a:r>
              <a:rPr lang="en-US" dirty="0" smtClean="0">
                <a:ea typeface="+mn-ea"/>
                <a:cs typeface="+mn-cs"/>
              </a:rPr>
              <a:t>Advantages</a:t>
            </a:r>
          </a:p>
          <a:p>
            <a:pPr lvl="1">
              <a:defRPr/>
            </a:pPr>
            <a:r>
              <a:rPr lang="en-US" dirty="0">
                <a:ea typeface="+mn-ea"/>
              </a:rPr>
              <a:t>F</a:t>
            </a:r>
            <a:r>
              <a:rPr lang="en-US" dirty="0" smtClean="0">
                <a:ea typeface="+mn-ea"/>
              </a:rPr>
              <a:t>lexible, scalable, easier to install and maintain, data consolidation, centralized management</a:t>
            </a:r>
          </a:p>
          <a:p>
            <a:pPr>
              <a:defRPr/>
            </a:pPr>
            <a:r>
              <a:rPr lang="en-US" dirty="0" smtClean="0">
                <a:ea typeface="+mn-ea"/>
                <a:cs typeface="+mn-cs"/>
              </a:rPr>
              <a:t>Good option if unable to purchase full-featured EHR.</a:t>
            </a:r>
          </a:p>
          <a:p>
            <a:pPr>
              <a:defRPr/>
            </a:pPr>
            <a:r>
              <a:rPr lang="en-US" dirty="0" smtClean="0">
                <a:ea typeface="+mn-ea"/>
                <a:cs typeface="+mn-cs"/>
              </a:rPr>
              <a:t>Older-generation interface engines had disadvantage of high cost</a:t>
            </a:r>
          </a:p>
          <a:p>
            <a:pPr lvl="1">
              <a:spcAft>
                <a:spcPts val="1600"/>
              </a:spcAft>
              <a:defRPr/>
            </a:pPr>
            <a:r>
              <a:rPr lang="en-US" dirty="0" smtClean="0">
                <a:ea typeface="+mn-ea"/>
              </a:rPr>
              <a:t>Long time to build, extensive programming, scripting skills</a:t>
            </a:r>
            <a:endParaRPr lang="en-US" dirty="0">
              <a:ea typeface="+mn-ea"/>
              <a:cs typeface="+mn-cs"/>
            </a:endParaRPr>
          </a:p>
          <a:p>
            <a:pPr marL="0" indent="0">
              <a:buFont typeface="Arial" charset="0"/>
              <a:buNone/>
              <a:defRPr/>
            </a:pPr>
            <a:r>
              <a:rPr lang="en-US" sz="2100" dirty="0" smtClean="0">
                <a:ea typeface="+mn-ea"/>
                <a:cs typeface="+mn-cs"/>
              </a:rPr>
              <a:t>(Corepoint Health, 2010)</a:t>
            </a:r>
            <a:endParaRPr lang="en-US" sz="2100" dirty="0">
              <a:ea typeface="+mn-ea"/>
              <a:cs typeface="+mn-cs"/>
            </a:endParaRPr>
          </a:p>
        </p:txBody>
      </p:sp>
      <p:sp>
        <p:nvSpPr>
          <p:cNvPr id="27651"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F972F7CD-E3C2-DD47-8D42-F8FC9508A860}" type="slidenum">
              <a:rPr lang="en-US" sz="1000">
                <a:solidFill>
                  <a:srgbClr val="898989"/>
                </a:solidFill>
              </a:rPr>
              <a:pPr eaLnBrk="1" hangingPunct="1"/>
              <a:t>8</a:t>
            </a:fld>
            <a:endParaRPr lang="en-US" sz="1000">
              <a:solidFill>
                <a:srgbClr val="898989"/>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ＭＳ Ｐゴシック" charset="0"/>
                <a:cs typeface="Verdana" charset="0"/>
              </a:rPr>
              <a:t>Interface Protocols: Examples</a:t>
            </a:r>
          </a:p>
        </p:txBody>
      </p:sp>
      <p:sp>
        <p:nvSpPr>
          <p:cNvPr id="29698"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atin typeface="Arial" charset="0"/>
              </a:rPr>
              <a:t>Extensible Markup Language (XML)</a:t>
            </a:r>
          </a:p>
          <a:p>
            <a:r>
              <a:rPr lang="en-US">
                <a:latin typeface="Arial" charset="0"/>
              </a:rPr>
              <a:t>Fixed-length formats</a:t>
            </a:r>
          </a:p>
          <a:p>
            <a:r>
              <a:rPr lang="en-US">
                <a:latin typeface="Arial" charset="0"/>
              </a:rPr>
              <a:t>Variable-length delimited formats</a:t>
            </a:r>
          </a:p>
          <a:p>
            <a:r>
              <a:rPr lang="en-US">
                <a:latin typeface="Arial" charset="0"/>
              </a:rPr>
              <a:t>Java</a:t>
            </a:r>
          </a:p>
          <a:p>
            <a:r>
              <a:rPr lang="en-US">
                <a:latin typeface="Arial" charset="0"/>
              </a:rPr>
              <a:t>HL7 (Health Level 7) – widely used in healthcare systems</a:t>
            </a:r>
          </a:p>
        </p:txBody>
      </p:sp>
      <p:sp>
        <p:nvSpPr>
          <p:cNvPr id="29699"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2228AA8-4476-6447-8B85-37586CB9BCD1}" type="slidenum">
              <a:rPr lang="en-US" sz="1000">
                <a:solidFill>
                  <a:srgbClr val="898989"/>
                </a:solidFill>
              </a:rPr>
              <a:pPr eaLnBrk="1" hangingPunct="1"/>
              <a:t>9</a:t>
            </a:fld>
            <a:endParaRPr lang="en-US" sz="1000">
              <a:solidFill>
                <a:srgbClr val="898989"/>
              </a:solidFill>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CompX_unitY_Lecture_Slides_Templat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CompX_unitY_Lecture_Slides_Template.potx" id="{BFDE5FB8-FBB1-4F5A-B8AC-26771944143A}" vid="{3ABEC94C-E8A2-4610-93A8-5C6AB19693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CompX_unitY_Lecture_Slides_Template.potx</Template>
  <TotalTime>2049</TotalTime>
  <Words>4594</Words>
  <Application>Microsoft Office PowerPoint</Application>
  <PresentationFormat>On-screen Show (4:3)</PresentationFormat>
  <Paragraphs>392</Paragraphs>
  <Slides>27</Slides>
  <Notes>27</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CompX_unitY_Lecture_Slides_Template</vt:lpstr>
      <vt:lpstr>Installation and Maintenance of  Health IT Systems </vt:lpstr>
      <vt:lpstr>System Interfaces and Integration Learning Objectives</vt:lpstr>
      <vt:lpstr>What are Interface and Integration?</vt:lpstr>
      <vt:lpstr>Importance of Integration Capabilities</vt:lpstr>
      <vt:lpstr>Pre-Existing Systems to Consider with an EHR</vt:lpstr>
      <vt:lpstr>Common Interface Methods</vt:lpstr>
      <vt:lpstr>Interface Method:  Point-to-Point</vt:lpstr>
      <vt:lpstr>Interface Method:  Interface Engine</vt:lpstr>
      <vt:lpstr>Interface Protocols: Examples</vt:lpstr>
      <vt:lpstr>Why is HL7 Important?</vt:lpstr>
      <vt:lpstr>HL7 as a Protocol</vt:lpstr>
      <vt:lpstr>What is the HL7 Standard?</vt:lpstr>
      <vt:lpstr>How do HL7 V2 Messages Work?</vt:lpstr>
      <vt:lpstr>HL7 V2 Examples</vt:lpstr>
      <vt:lpstr>Sample full HL7 message</vt:lpstr>
      <vt:lpstr>Sample HL7 V2 message</vt:lpstr>
      <vt:lpstr>HL7 V2 Examples (cont’d)</vt:lpstr>
      <vt:lpstr>HL7 Interface Engine</vt:lpstr>
      <vt:lpstr>Integration Between EHRs</vt:lpstr>
      <vt:lpstr>Integration Between EHRs (cont’d)</vt:lpstr>
      <vt:lpstr>Point-to-Point EHR Interface</vt:lpstr>
      <vt:lpstr>Point-to-Point vs. HIE Interface</vt:lpstr>
      <vt:lpstr>System Interfaces and Integration Summary</vt:lpstr>
      <vt:lpstr>System Interfaces and Integration Summary (cont’d)</vt:lpstr>
      <vt:lpstr>System Interfaces and Integration References</vt:lpstr>
      <vt:lpstr>System Interfaces and Integration  References – 2</vt:lpstr>
      <vt:lpstr>Installation and Maintenance of  Health IT Systems  System Security Procedures and Standards Lecture a</vt:lpstr>
    </vt:vector>
  </TitlesOfParts>
  <Company>OHSU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Name, Component X, Unit Z</dc:title>
  <dc:subject>Slide Lecture a for Component X, Unit Z</dc:subject>
  <dc:creator>Kerri Nussbaum;marymunoz@jhu.edu;U.S. Department of Health and Human Services Office of the National Coordinator for Health Information Technology</dc:creator>
  <cp:keywords>Keywords for the project. For Search Engine Optimization (SEO). These are the terms that a search engine will use to “index” your documents and make them easier to find on the web. Keywords can be more than one word. Separate keywords with a comma. Something like “Health IT, Health IT Curriculum, Computer Science” might apply</cp:keywords>
  <cp:lastModifiedBy>admin</cp:lastModifiedBy>
  <cp:revision>76</cp:revision>
  <dcterms:created xsi:type="dcterms:W3CDTF">2016-02-10T15:30:00Z</dcterms:created>
  <dcterms:modified xsi:type="dcterms:W3CDTF">2017-07-11T18:59:45Z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