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9144000" cy="6858000" type="screen4x3"/>
  <p:notesSz cx="6858000" cy="9144000"/>
  <p:custDataLst>
    <p:tags r:id="rId29"/>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7974" autoAdjust="0"/>
  </p:normalViewPr>
  <p:slideViewPr>
    <p:cSldViewPr snapToGrid="0">
      <p:cViewPr>
        <p:scale>
          <a:sx n="100" d="100"/>
          <a:sy n="100" d="100"/>
        </p:scale>
        <p:origin x="-58" y="816"/>
      </p:cViewPr>
      <p:guideLst>
        <p:guide orient="horz" pos="2160"/>
        <p:guide orient="horz" pos="3888"/>
        <p:guide orient="horz" pos="1008"/>
        <p:guide pos="2880"/>
        <p:guide pos="28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7/11/2017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7/11/2017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536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solidFill>
                  <a:srgbClr val="000000"/>
                </a:solidFill>
                <a:latin typeface="Arial" charset="0"/>
              </a:rPr>
              <a:t>Welcome to </a:t>
            </a:r>
            <a:r>
              <a:rPr lang="en-US" b="1">
                <a:solidFill>
                  <a:srgbClr val="000000"/>
                </a:solidFill>
                <a:latin typeface="Arial" charset="0"/>
              </a:rPr>
              <a:t>Installation and Maintenance of Health IT Systems, System Security Procedures and Standards. </a:t>
            </a:r>
            <a:r>
              <a:rPr lang="en-US">
                <a:solidFill>
                  <a:srgbClr val="000000"/>
                </a:solidFill>
                <a:latin typeface="Arial" charset="0"/>
              </a:rPr>
              <a:t>This is Lecture </a:t>
            </a:r>
            <a:r>
              <a:rPr lang="en-US" b="1">
                <a:solidFill>
                  <a:srgbClr val="000000"/>
                </a:solidFill>
                <a:latin typeface="Arial" charset="0"/>
              </a:rPr>
              <a:t>b</a:t>
            </a:r>
          </a:p>
          <a:p>
            <a:pPr eaLnBrk="1" hangingPunct="1">
              <a:spcBef>
                <a:spcPct val="0"/>
              </a:spcBef>
            </a:pPr>
            <a:endParaRPr lang="en-US">
              <a:latin typeface="Arial" charset="0"/>
            </a:endParaRPr>
          </a:p>
          <a:p>
            <a:pPr eaLnBrk="1" hangingPunct="1">
              <a:spcBef>
                <a:spcPct val="0"/>
              </a:spcBef>
            </a:pPr>
            <a:r>
              <a:rPr lang="en-US">
                <a:latin typeface="Arial" charset="0"/>
              </a:rPr>
              <a:t>This component </a:t>
            </a:r>
            <a:r>
              <a:rPr lang="en-US" b="1">
                <a:latin typeface="Arial" charset="0"/>
              </a:rPr>
              <a:t>Installation and Maintenance of Health IT Systems </a:t>
            </a:r>
            <a:r>
              <a:rPr lang="en-US">
                <a:latin typeface="Arial" charset="0"/>
              </a:rPr>
              <a:t>covers fundamentals of selection, installation, and maintenance of typical Electronic Health Records (EHR) systems. </a:t>
            </a:r>
          </a:p>
        </p:txBody>
      </p:sp>
      <p:sp>
        <p:nvSpPr>
          <p:cNvPr id="1536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53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DB1A6CF-E426-8941-A6A4-CF23B8BE8D10}" type="slidenum">
              <a:rPr lang="en-US" sz="1000">
                <a:cs typeface="Arial" charset="0"/>
              </a:rPr>
              <a:pPr eaLnBrk="1" hangingPunct="1"/>
              <a:t>1</a:t>
            </a:fld>
            <a:endParaRPr lang="en-US" sz="1000">
              <a:cs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37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As this picture illustrates, firewalls can be placed anywhere the network transitions from a less trusted segment to a more trusted segment. In this instance, the first firewall – the network firewall – allows some communications through as determined by the overall network needs.</a:t>
            </a:r>
          </a:p>
          <a:p>
            <a:endParaRPr lang="en-US">
              <a:latin typeface="Arial" charset="0"/>
            </a:endParaRPr>
          </a:p>
          <a:p>
            <a:r>
              <a:rPr lang="en-US">
                <a:latin typeface="Arial" charset="0"/>
              </a:rPr>
              <a:t>The second firewall – the computer firewall – is then tailored further, reducing traffic to and from the computer system to only those applications installed and running on the system itself.</a:t>
            </a:r>
          </a:p>
        </p:txBody>
      </p:sp>
      <p:sp>
        <p:nvSpPr>
          <p:cNvPr id="3379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379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E59D546-8FBE-2941-AA3E-68A18420B182}" type="slidenum">
              <a:rPr lang="en-US" sz="1000">
                <a:cs typeface="Arial" charset="0"/>
              </a:rPr>
              <a:pPr eaLnBrk="1" hangingPunct="1"/>
              <a:t>10</a:t>
            </a:fld>
            <a:endParaRPr lang="en-US" sz="1000">
              <a:cs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584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Another tool is the VLAN or Virtual Local Area Network. This is an administrative division on network equipment to separate devices and data, such that the data cannot be intercepted by a device on a separate VLAN. Modern telephones that operate over IP networks (IP phones or VOIP phones) often are configured and managed on a separate VLAN. Additionally, non-sensitive data for appointments, Internet access, and general office use can be on a VLAN with less onerous controls than a VLAN with ePHI data. Lab devices that require network communication can be separated from employee workstations to reduce the risk of computer virus transmission.</a:t>
            </a:r>
          </a:p>
        </p:txBody>
      </p:sp>
      <p:sp>
        <p:nvSpPr>
          <p:cNvPr id="3584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A605477-D833-2544-9773-24F24431D696}" type="slidenum">
              <a:rPr lang="en-US" sz="1000">
                <a:cs typeface="Arial" charset="0"/>
              </a:rPr>
              <a:pPr eaLnBrk="1" hangingPunct="1"/>
              <a:t>11</a:t>
            </a:fld>
            <a:endParaRPr lang="en-US" sz="1000">
              <a:cs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789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Another tool to prevent unwanted access is the Intrusion Detection System, or IDS.  An IDS is a device or application that monitors the network (or the system it</a:t>
            </a:r>
            <a:r>
              <a:rPr lang="ja-JP" altLang="en-US">
                <a:latin typeface="Arial" charset="0"/>
              </a:rPr>
              <a:t>’</a:t>
            </a:r>
            <a:r>
              <a:rPr lang="en-US" altLang="ja-JP">
                <a:latin typeface="Arial" charset="0"/>
              </a:rPr>
              <a:t>s installed on) for malicious activities, based on pre-defined patterns or policies, and reports such activities to the network administrator. Some systems actually take it a step further through preemptive actions to stop detected activities until the administrator intervenes or for a certain duration of time. These systems are known as Intrusion Prevention Systems (IPS).</a:t>
            </a:r>
            <a:endParaRPr lang="en-US">
              <a:latin typeface="Arial" charset="0"/>
            </a:endParaRPr>
          </a:p>
        </p:txBody>
      </p:sp>
      <p:sp>
        <p:nvSpPr>
          <p:cNvPr id="3789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6167035-F40C-694B-B6B7-ABCED1F4FE8F}" type="slidenum">
              <a:rPr lang="en-US" sz="1000">
                <a:cs typeface="Arial" charset="0"/>
              </a:rPr>
              <a:pPr eaLnBrk="1" hangingPunct="1"/>
              <a:t>12</a:t>
            </a:fld>
            <a:endParaRPr lang="en-US" sz="1000">
              <a:cs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993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There are many different ways in which your system could be breached, allowing for the compromise of your sensitive data. Let</a:t>
            </a:r>
            <a:r>
              <a:rPr lang="ja-JP" altLang="en-US">
                <a:latin typeface="Arial" charset="0"/>
              </a:rPr>
              <a:t>’</a:t>
            </a:r>
            <a:r>
              <a:rPr lang="en-US" altLang="ja-JP">
                <a:latin typeface="Arial" charset="0"/>
              </a:rPr>
              <a:t>s list a few of the more common approaches, as outlined by the Microsoft TCP/IP core networking guide:</a:t>
            </a:r>
          </a:p>
          <a:p>
            <a:endParaRPr lang="en-US">
              <a:latin typeface="Arial" charset="0"/>
            </a:endParaRPr>
          </a:p>
          <a:p>
            <a:r>
              <a:rPr lang="en-US">
                <a:latin typeface="Arial" charset="0"/>
              </a:rPr>
              <a:t>The inside job: An overwhelming majority of network security issues center around the organization's own workforce. Lack of policy understanding, laziness, or disgruntlement among workers are always threats. Training employees on the hazards of mishandling sensitive data and the importance of following both legal regulations and your organization's policies will help mitigate this risk.</a:t>
            </a:r>
          </a:p>
          <a:p>
            <a:endParaRPr lang="en-US">
              <a:latin typeface="Arial" charset="0"/>
            </a:endParaRPr>
          </a:p>
          <a:p>
            <a:r>
              <a:rPr lang="en-US">
                <a:latin typeface="Arial" charset="0"/>
              </a:rPr>
              <a:t>Social engineering is the process where someone is tricked into divulging information that allows an attacker to infiltrate a network. The </a:t>
            </a:r>
            <a:r>
              <a:rPr lang="en-US" sz="800">
                <a:latin typeface="Arial" charset="0"/>
              </a:rPr>
              <a:t>most</a:t>
            </a:r>
            <a:r>
              <a:rPr lang="en-US">
                <a:latin typeface="Arial" charset="0"/>
              </a:rPr>
              <a:t> common attempt centers around pretending to be a network administrator needing the user</a:t>
            </a:r>
            <a:r>
              <a:rPr lang="ja-JP" altLang="en-US">
                <a:latin typeface="Arial" charset="0"/>
              </a:rPr>
              <a:t>’</a:t>
            </a:r>
            <a:r>
              <a:rPr lang="en-US" altLang="ja-JP">
                <a:latin typeface="Arial" charset="0"/>
              </a:rPr>
              <a:t>s password to repair something in the system.</a:t>
            </a:r>
          </a:p>
          <a:p>
            <a:endParaRPr lang="en-US">
              <a:latin typeface="Arial" charset="0"/>
            </a:endParaRPr>
          </a:p>
          <a:p>
            <a:r>
              <a:rPr lang="en-US">
                <a:latin typeface="Arial" charset="0"/>
              </a:rPr>
              <a:t>Brute force attacks are just what they seem. An evildoer identifies a server on the network, perhaps by scanning for the remote desktop port, then attempts to break into the system using the administrator account and runs specialized utilities that will try an endless number of passwords until it cracks the password.</a:t>
            </a:r>
          </a:p>
          <a:p>
            <a:endParaRPr lang="en-US">
              <a:latin typeface="Arial" charset="0"/>
            </a:endParaRPr>
          </a:p>
          <a:p>
            <a:r>
              <a:rPr lang="en-US">
                <a:latin typeface="Arial" charset="0"/>
              </a:rPr>
              <a:t>Eavesdropping: The majority of network communications occur in an unsecured or "clear text" format.  An attacker who has gained access to your network can "listen in" on the traffic. When an attacker is eavesdropping on your communications, it is referred to as sniffing or snooping. Eavesdropping is generally the biggest security problem that administrators face in an enterprise environment. Enabling strong encryption services on your sensitive data as it traverses the network can mitigate this risk.</a:t>
            </a:r>
          </a:p>
          <a:p>
            <a:endParaRPr lang="en-US">
              <a:latin typeface="Arial" charset="0"/>
            </a:endParaRPr>
          </a:p>
          <a:p>
            <a:r>
              <a:rPr lang="en-US">
                <a:latin typeface="Arial" charset="0"/>
              </a:rPr>
              <a:t>Note that gaining access to a network will depend on the type of network medium – a wireless network could be accessed without requiring physical contact, thus requiring additional security measures. Access to wired networks can depend somewhat more on physical security controls.</a:t>
            </a:r>
          </a:p>
          <a:p>
            <a:endParaRPr lang="en-US">
              <a:latin typeface="Arial" charset="0"/>
            </a:endParaRPr>
          </a:p>
          <a:p>
            <a:r>
              <a:rPr lang="en-US">
                <a:latin typeface="Arial" charset="0"/>
              </a:rPr>
              <a:t>Data modification: An attacker can modify the data in the packet without the knowledge of the sender or receiver. This can lead to erasure or corrupted data.</a:t>
            </a:r>
          </a:p>
          <a:p>
            <a:endParaRPr lang="en-US">
              <a:latin typeface="Arial" charset="0"/>
            </a:endParaRPr>
          </a:p>
          <a:p>
            <a:r>
              <a:rPr lang="en-US">
                <a:latin typeface="Arial" charset="0"/>
              </a:rPr>
              <a:t>Identity spoofing: Most networks and operating systems use the IP address of a computer to identify a valid entity. In certain cases, it is possible for an IP address to be falsely assumed. Try not to use IP addresses as a method of ensuring connectivity to a particular device. Ensure that the device MAC addresses are utilized for connecting to a domain.</a:t>
            </a:r>
          </a:p>
          <a:p>
            <a:endParaRPr lang="en-US">
              <a:latin typeface="Arial" charset="0"/>
            </a:endParaRPr>
          </a:p>
          <a:p>
            <a:r>
              <a:rPr lang="en-US">
                <a:latin typeface="Arial" charset="0"/>
              </a:rPr>
              <a:t>Password-based attacks: Failure to use strong passwords or, whenever possible, multi-factor identification (requiring more than one method of identification to authenticate to a network) can lead to account compromises, potentially compromising data.</a:t>
            </a:r>
          </a:p>
          <a:p>
            <a:endParaRPr lang="en-US">
              <a:latin typeface="Arial" charset="0"/>
            </a:endParaRPr>
          </a:p>
          <a:p>
            <a:r>
              <a:rPr lang="en-US">
                <a:latin typeface="Arial" charset="0"/>
              </a:rPr>
              <a:t>Denial of service attacks: Though these attacks don</a:t>
            </a:r>
            <a:r>
              <a:rPr lang="ja-JP" altLang="en-US">
                <a:latin typeface="Arial" charset="0"/>
              </a:rPr>
              <a:t>’</a:t>
            </a:r>
            <a:r>
              <a:rPr lang="en-US" altLang="ja-JP">
                <a:latin typeface="Arial" charset="0"/>
              </a:rPr>
              <a:t>t usually intercept data, they can render a network virtually useless by overloading the infrastructure with unwanted traffic.</a:t>
            </a:r>
          </a:p>
          <a:p>
            <a:endParaRPr lang="en-US">
              <a:latin typeface="Arial" charset="0"/>
            </a:endParaRPr>
          </a:p>
          <a:p>
            <a:r>
              <a:rPr lang="en-US">
                <a:latin typeface="Arial" charset="0"/>
              </a:rPr>
              <a:t>Man in the middle attack: Someone figures out a way to intercept the network traffic and captures it before sending it along to the reader. This is often the result of a compromised encryption key. Utilizing 256-bit or stronger encryption on VPN, wireless, and other communication can help offset this risk.</a:t>
            </a:r>
          </a:p>
          <a:p>
            <a:endParaRPr lang="en-US">
              <a:latin typeface="Arial" charset="0"/>
            </a:endParaRPr>
          </a:p>
          <a:p>
            <a:r>
              <a:rPr lang="en-US">
                <a:latin typeface="Arial" charset="0"/>
              </a:rPr>
              <a:t>Application layer attacks: This attack targets application servers by causing a fault in a server's operating system or applications. Once compromised, the attacker gains the ability to bypass normal access controls. The attacker takes advantage of this situation, gaining control of the application, system, or network, leaving data vulnerable.</a:t>
            </a:r>
          </a:p>
          <a:p>
            <a:pPr eaLnBrk="1" hangingPunct="1">
              <a:spcBef>
                <a:spcPct val="0"/>
              </a:spcBef>
            </a:pPr>
            <a:endParaRPr lang="en-US">
              <a:latin typeface="Arial" charset="0"/>
            </a:endParaRPr>
          </a:p>
        </p:txBody>
      </p:sp>
      <p:sp>
        <p:nvSpPr>
          <p:cNvPr id="3993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11D4D0D-CC3D-0F41-A25F-0FBD154EA2CF}" type="slidenum">
              <a:rPr lang="en-US" sz="1000">
                <a:cs typeface="Arial" charset="0"/>
              </a:rPr>
              <a:pPr eaLnBrk="1" hangingPunct="1"/>
              <a:t>13</a:t>
            </a:fld>
            <a:endParaRPr lang="en-US" sz="1000">
              <a:cs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198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Servers and computers containing sensitive data, such as ePHI, are particularly attractive targets to attack. In addition to installing a firewall, intrusion detection system (IDS), and advanced logging tools, there are additional safeguards you should take:</a:t>
            </a:r>
          </a:p>
          <a:p>
            <a:endParaRPr lang="en-US">
              <a:latin typeface="Arial" charset="0"/>
            </a:endParaRPr>
          </a:p>
          <a:p>
            <a:r>
              <a:rPr lang="en-US">
                <a:latin typeface="Arial" charset="0"/>
              </a:rPr>
              <a:t>Administrative:</a:t>
            </a:r>
          </a:p>
          <a:p>
            <a:pPr>
              <a:buFontTx/>
              <a:buChar char="-"/>
            </a:pPr>
            <a:r>
              <a:rPr lang="en-US">
                <a:latin typeface="Arial" charset="0"/>
              </a:rPr>
              <a:t>Enact and enforce policy that ensures that all users needing access to ePHI understand that all ePHI data must be stored on approved  and protected network systems only. Taking patient data home on a physician</a:t>
            </a:r>
            <a:r>
              <a:rPr lang="ja-JP" altLang="en-US">
                <a:latin typeface="Arial" charset="0"/>
              </a:rPr>
              <a:t>’</a:t>
            </a:r>
            <a:r>
              <a:rPr lang="en-US" altLang="ja-JP">
                <a:latin typeface="Arial" charset="0"/>
              </a:rPr>
              <a:t>s personal laptop should raise alarms!</a:t>
            </a:r>
          </a:p>
          <a:p>
            <a:pPr>
              <a:buFontTx/>
              <a:buChar char="-"/>
            </a:pPr>
            <a:r>
              <a:rPr lang="en-US">
                <a:latin typeface="Arial" charset="0"/>
              </a:rPr>
              <a:t>Ensure that all local users to the systems are approved for accessing ePHI, and remove or disable any local accounts, such as the guest account, that are not needed. Be sure to rename the default administrator and guest accounts as well. Default configurations and passwords are an all too frequently overlooked problem, especially on equipment such as a networked lab device.</a:t>
            </a:r>
          </a:p>
          <a:p>
            <a:pPr>
              <a:buFontTx/>
              <a:buChar char="-"/>
            </a:pPr>
            <a:r>
              <a:rPr lang="en-US">
                <a:latin typeface="Arial" charset="0"/>
              </a:rPr>
              <a:t>Strong passwords can be difficult to create and track. Provide a recommended process for effective strong password generation, and enable automatic password strength checking.</a:t>
            </a:r>
          </a:p>
          <a:p>
            <a:pPr>
              <a:buFontTx/>
              <a:buChar char="-"/>
            </a:pPr>
            <a:r>
              <a:rPr lang="en-US">
                <a:latin typeface="Arial" charset="0"/>
              </a:rPr>
              <a:t>Monitor usage for user accounts, and disable unused accounts to prevent them from being compromised without awareness.</a:t>
            </a:r>
          </a:p>
          <a:p>
            <a:endParaRPr lang="en-US">
              <a:latin typeface="Arial" charset="0"/>
            </a:endParaRPr>
          </a:p>
          <a:p>
            <a:r>
              <a:rPr lang="en-US">
                <a:latin typeface="Arial" charset="0"/>
              </a:rPr>
              <a:t>Technical:</a:t>
            </a:r>
          </a:p>
          <a:p>
            <a:pPr>
              <a:buFontTx/>
              <a:buChar char="-"/>
            </a:pPr>
            <a:r>
              <a:rPr lang="en-US">
                <a:latin typeface="Arial" charset="0"/>
              </a:rPr>
              <a:t>Install an effective antivirus / anti-malware system and ensure it stays updated.</a:t>
            </a:r>
          </a:p>
          <a:p>
            <a:pPr>
              <a:buFontTx/>
              <a:buChar char="-"/>
            </a:pPr>
            <a:r>
              <a:rPr lang="en-US">
                <a:latin typeface="Arial" charset="0"/>
              </a:rPr>
              <a:t>Attack surface is the set of services running on a server that are potential vectors of attack. A given server may not be obviously vulnerable today, but new exploits may be developed tomorrow. An unneeded service that is not running or available cannot be used by an attacker.</a:t>
            </a:r>
          </a:p>
          <a:p>
            <a:pPr>
              <a:buFontTx/>
              <a:buChar char="-"/>
            </a:pPr>
            <a:r>
              <a:rPr lang="en-US">
                <a:latin typeface="Arial" charset="0"/>
              </a:rPr>
              <a:t>Configure the server with coordination with your software vendor to ensure proper application performance. For Windows, this tool is called the Security Configuration Wizard. </a:t>
            </a:r>
          </a:p>
          <a:p>
            <a:pPr>
              <a:buFontTx/>
              <a:buChar char="-"/>
            </a:pPr>
            <a:r>
              <a:rPr lang="en-US">
                <a:latin typeface="Arial" charset="0"/>
              </a:rPr>
              <a:t>Create a security baseline for your servers. For windows deployments, Microsoft has a tool designed for the creation of security baselines specific to the server software you are using. For more details search for </a:t>
            </a:r>
            <a:r>
              <a:rPr lang="ja-JP" altLang="en-US">
                <a:latin typeface="Arial" charset="0"/>
              </a:rPr>
              <a:t>“</a:t>
            </a:r>
            <a:r>
              <a:rPr lang="en-US" altLang="ja-JP">
                <a:latin typeface="Arial" charset="0"/>
              </a:rPr>
              <a:t>Microsoft Security Baseline Analyzer</a:t>
            </a:r>
            <a:r>
              <a:rPr lang="ja-JP" altLang="en-US">
                <a:latin typeface="Arial" charset="0"/>
              </a:rPr>
              <a:t>”</a:t>
            </a:r>
            <a:r>
              <a:rPr lang="en-US" altLang="ja-JP">
                <a:latin typeface="Arial" charset="0"/>
              </a:rPr>
              <a:t>.</a:t>
            </a:r>
          </a:p>
          <a:p>
            <a:endParaRPr lang="en-US">
              <a:latin typeface="Arial" charset="0"/>
            </a:endParaRPr>
          </a:p>
          <a:p>
            <a:r>
              <a:rPr lang="en-US">
                <a:latin typeface="Arial" charset="0"/>
              </a:rPr>
              <a:t>Remember to test and install the latest service packs and security releases for your server. 48 hours after release is a good standard to adhere to.</a:t>
            </a:r>
          </a:p>
          <a:p>
            <a:endParaRPr lang="en-US">
              <a:latin typeface="Arial" charset="0"/>
            </a:endParaRPr>
          </a:p>
          <a:p>
            <a:r>
              <a:rPr lang="en-US">
                <a:latin typeface="Arial" charset="0"/>
              </a:rPr>
              <a:t>Database applications need additional safeguards in place. Be sure to research your particular database applications and remember to lock down and install all patches for these applications. </a:t>
            </a:r>
          </a:p>
          <a:p>
            <a:endParaRPr lang="en-US">
              <a:latin typeface="Arial" charset="0"/>
            </a:endParaRPr>
          </a:p>
          <a:p>
            <a:endParaRPr lang="en-US">
              <a:latin typeface="Arial" charset="0"/>
            </a:endParaRPr>
          </a:p>
          <a:p>
            <a:endParaRPr lang="en-US">
              <a:latin typeface="Arial" charset="0"/>
            </a:endParaRPr>
          </a:p>
          <a:p>
            <a:pPr eaLnBrk="1" hangingPunct="1">
              <a:spcBef>
                <a:spcPct val="0"/>
              </a:spcBef>
              <a:buFontTx/>
              <a:buChar char="•"/>
            </a:pPr>
            <a:endParaRPr lang="en-US">
              <a:latin typeface="Arial" charset="0"/>
            </a:endParaRPr>
          </a:p>
          <a:p>
            <a:pPr eaLnBrk="1" hangingPunct="1">
              <a:spcBef>
                <a:spcPct val="0"/>
              </a:spcBef>
            </a:pPr>
            <a:endParaRPr lang="en-US">
              <a:latin typeface="Arial" charset="0"/>
            </a:endParaRPr>
          </a:p>
        </p:txBody>
      </p:sp>
      <p:sp>
        <p:nvSpPr>
          <p:cNvPr id="4198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A207118-AB42-4342-9C9C-8A041CBD6646}" type="slidenum">
              <a:rPr lang="en-US" sz="1000">
                <a:cs typeface="Arial" charset="0"/>
              </a:rPr>
              <a:pPr eaLnBrk="1" hangingPunct="1"/>
              <a:t>14</a:t>
            </a:fld>
            <a:endParaRPr lang="en-US" sz="1000">
              <a:cs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40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Updates and service packs often provide security fixes for operating systems, applications, databases, and embedded systems. Any device connected to open networks should be patched as soon as the fix is available – automated update services are one way to ensure this. For critical systems containing ePHI or core business data (that would halt business if unavailable) testing and verification should be performed in test environments before moving to production systems.</a:t>
            </a:r>
          </a:p>
          <a:p>
            <a:endParaRPr lang="en-US">
              <a:latin typeface="Arial" charset="0"/>
            </a:endParaRPr>
          </a:p>
          <a:p>
            <a:r>
              <a:rPr lang="en-US">
                <a:latin typeface="Arial" charset="0"/>
              </a:rPr>
              <a:t>Note that specialized medical equipment may have its own operating system, applications, and configuration. If the underlying operating system is vulnerable to an attack, do not immediately assume that a patch should be deployed. Some of these systems have only been certified or are only supported in specific configurations. Check with the system vendor before applying any patches or fixes in this environment, but during the vulnerable period, try to implement specific monitoring for attacks directed towards the newly discovered vulnerability.</a:t>
            </a:r>
          </a:p>
          <a:p>
            <a:endParaRPr lang="en-US">
              <a:latin typeface="Arial" charset="0"/>
            </a:endParaRPr>
          </a:p>
          <a:p>
            <a:r>
              <a:rPr lang="en-US">
                <a:latin typeface="Arial" charset="0"/>
              </a:rPr>
              <a:t>Create a security baseline for your servers. For windows deployments, Microsoft has a tool  called </a:t>
            </a:r>
            <a:r>
              <a:rPr lang="ja-JP" altLang="en-US">
                <a:latin typeface="Arial" charset="0"/>
              </a:rPr>
              <a:t>“</a:t>
            </a:r>
            <a:r>
              <a:rPr lang="en-US" altLang="ja-JP">
                <a:latin typeface="Arial" charset="0"/>
              </a:rPr>
              <a:t>Microsoft Security Baseline Analyzer</a:t>
            </a:r>
            <a:r>
              <a:rPr lang="ja-JP" altLang="en-US">
                <a:latin typeface="Arial" charset="0"/>
              </a:rPr>
              <a:t>”</a:t>
            </a:r>
            <a:r>
              <a:rPr lang="en-US" altLang="ja-JP">
                <a:latin typeface="Arial" charset="0"/>
              </a:rPr>
              <a:t> that is designed for the creation of security baselines specific to the server software you are using. In general, a security baseline is a periodic record of system parameters (like software versions and configuration details) that can be compared to determine if any vulnerabilities have been newly discovered. These lists should be updated periodically and compared against publicly known exploits and vulnerabilities.</a:t>
            </a:r>
          </a:p>
          <a:p>
            <a:endParaRPr lang="en-US">
              <a:latin typeface="Arial" charset="0"/>
            </a:endParaRPr>
          </a:p>
          <a:p>
            <a:r>
              <a:rPr lang="en-US">
                <a:latin typeface="Arial" charset="0"/>
              </a:rPr>
              <a:t>Database applications need additional safeguards in place. Be sure to research your particular database applications and remember to lock down and install all patches for these applications as recommended by your vendor. </a:t>
            </a:r>
          </a:p>
          <a:p>
            <a:endParaRPr lang="en-US">
              <a:latin typeface="Arial" charset="0"/>
            </a:endParaRPr>
          </a:p>
          <a:p>
            <a:endParaRPr lang="en-US">
              <a:latin typeface="Arial" charset="0"/>
            </a:endParaRPr>
          </a:p>
          <a:p>
            <a:endParaRPr lang="en-US">
              <a:latin typeface="Arial" charset="0"/>
            </a:endParaRPr>
          </a:p>
          <a:p>
            <a:pPr eaLnBrk="1" hangingPunct="1">
              <a:spcBef>
                <a:spcPct val="0"/>
              </a:spcBef>
              <a:buFontTx/>
              <a:buChar char="•"/>
            </a:pPr>
            <a:endParaRPr lang="en-US">
              <a:latin typeface="Arial" charset="0"/>
            </a:endParaRPr>
          </a:p>
          <a:p>
            <a:pPr eaLnBrk="1" hangingPunct="1">
              <a:spcBef>
                <a:spcPct val="0"/>
              </a:spcBef>
            </a:pPr>
            <a:endParaRPr lang="en-US">
              <a:latin typeface="Arial" charset="0"/>
            </a:endParaRPr>
          </a:p>
        </p:txBody>
      </p:sp>
      <p:sp>
        <p:nvSpPr>
          <p:cNvPr id="4403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403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D34FEAB-8B2B-E34B-B9C6-30CD911BE468}" type="slidenum">
              <a:rPr lang="en-US" sz="1000">
                <a:cs typeface="Arial" charset="0"/>
              </a:rPr>
              <a:pPr eaLnBrk="1" hangingPunct="1"/>
              <a:t>15</a:t>
            </a:fld>
            <a:endParaRPr lang="en-US" sz="1000">
              <a:cs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60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Ensuring your data is protected from natural and technical threats is just as important as ensuring data is not compromised through malicious intent. In the event something catastrophic does occur, plans must be in place to ensure the network, along with its valuable data, can be returned to operating status with a minimal amount of downtime.</a:t>
            </a:r>
          </a:p>
          <a:p>
            <a:endParaRPr lang="en-US">
              <a:latin typeface="Arial" charset="0"/>
            </a:endParaRPr>
          </a:p>
          <a:p>
            <a:r>
              <a:rPr lang="en-US">
                <a:latin typeface="Arial" charset="0"/>
              </a:rPr>
              <a:t>This means ensuring data is reliably and securely backed up, along with a disaster recovery plan containing an emergency contact list of critical players and stakeholders in the organization who will be  needed to make decisions and assist with the technical components of restoring the network.</a:t>
            </a:r>
          </a:p>
          <a:p>
            <a:endParaRPr lang="en-US">
              <a:latin typeface="Arial" charset="0"/>
            </a:endParaRPr>
          </a:p>
          <a:p>
            <a:r>
              <a:rPr lang="en-US">
                <a:latin typeface="Arial" charset="0"/>
              </a:rPr>
              <a:t>These plans should include contingencies for:</a:t>
            </a:r>
          </a:p>
          <a:p>
            <a:pPr>
              <a:buFontTx/>
              <a:buChar char="-"/>
            </a:pPr>
            <a:r>
              <a:rPr lang="en-US">
                <a:latin typeface="Arial" charset="0"/>
              </a:rPr>
              <a:t>The offsite storage of data and the prompt return and restoration of the data from backup.</a:t>
            </a:r>
          </a:p>
          <a:p>
            <a:pPr>
              <a:buFontTx/>
              <a:buChar char="-"/>
            </a:pPr>
            <a:r>
              <a:rPr lang="en-US">
                <a:latin typeface="Arial" charset="0"/>
              </a:rPr>
              <a:t>Plans for relocation of infrastructure resources, or the operation as a whole, until repairs can be affected.</a:t>
            </a:r>
          </a:p>
          <a:p>
            <a:pPr eaLnBrk="1" hangingPunct="1">
              <a:spcBef>
                <a:spcPct val="0"/>
              </a:spcBef>
              <a:buFontTx/>
              <a:buChar char="•"/>
            </a:pPr>
            <a:endParaRPr lang="en-US">
              <a:latin typeface="Arial" charset="0"/>
            </a:endParaRPr>
          </a:p>
          <a:p>
            <a:pPr eaLnBrk="1" hangingPunct="1">
              <a:spcBef>
                <a:spcPct val="0"/>
              </a:spcBef>
            </a:pPr>
            <a:endParaRPr lang="en-US">
              <a:latin typeface="Arial" charset="0"/>
            </a:endParaRPr>
          </a:p>
        </p:txBody>
      </p:sp>
      <p:sp>
        <p:nvSpPr>
          <p:cNvPr id="4608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60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17D1547-A398-9F49-9159-1EDA96CD6089}" type="slidenum">
              <a:rPr lang="en-US" sz="1000">
                <a:cs typeface="Arial" charset="0"/>
              </a:rPr>
              <a:pPr eaLnBrk="1" hangingPunct="1"/>
              <a:t>16</a:t>
            </a:fld>
            <a:endParaRPr lang="en-US" sz="1000">
              <a:cs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4813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These plans should be put in writing BEFORE an incident develops:</a:t>
            </a:r>
          </a:p>
          <a:p>
            <a:endParaRPr lang="en-US">
              <a:latin typeface="Arial" charset="0"/>
            </a:endParaRPr>
          </a:p>
          <a:p>
            <a:r>
              <a:rPr lang="en-US" sz="2500">
                <a:latin typeface="Arial" charset="0"/>
              </a:rPr>
              <a:t>Written Plans</a:t>
            </a:r>
          </a:p>
          <a:p>
            <a:pPr lvl="1"/>
            <a:r>
              <a:rPr lang="en-US" sz="2100">
                <a:latin typeface="Arial" charset="0"/>
                <a:cs typeface="Arial" charset="0"/>
              </a:rPr>
              <a:t>Risk analysis or assessment</a:t>
            </a:r>
          </a:p>
          <a:p>
            <a:pPr lvl="1"/>
            <a:r>
              <a:rPr lang="en-US" sz="2100">
                <a:latin typeface="Arial" charset="0"/>
                <a:cs typeface="Arial" charset="0"/>
              </a:rPr>
              <a:t>Database backup</a:t>
            </a:r>
          </a:p>
          <a:p>
            <a:pPr lvl="1"/>
            <a:r>
              <a:rPr lang="en-US" sz="2100">
                <a:latin typeface="Arial" charset="0"/>
                <a:cs typeface="Arial" charset="0"/>
              </a:rPr>
              <a:t>Database secure storage</a:t>
            </a:r>
          </a:p>
          <a:p>
            <a:pPr lvl="1"/>
            <a:r>
              <a:rPr lang="en-US" sz="2100">
                <a:latin typeface="Arial" charset="0"/>
                <a:cs typeface="Arial" charset="0"/>
              </a:rPr>
              <a:t>Data restore plan</a:t>
            </a:r>
          </a:p>
          <a:p>
            <a:pPr lvl="1"/>
            <a:r>
              <a:rPr lang="en-US" sz="2100">
                <a:latin typeface="Arial" charset="0"/>
                <a:cs typeface="Arial" charset="0"/>
              </a:rPr>
              <a:t>Disaster recovery plan</a:t>
            </a:r>
          </a:p>
          <a:p>
            <a:pPr lvl="1"/>
            <a:r>
              <a:rPr lang="en-US" sz="2100">
                <a:latin typeface="Arial" charset="0"/>
                <a:cs typeface="Arial" charset="0"/>
              </a:rPr>
              <a:t>Critical incident response plan</a:t>
            </a:r>
          </a:p>
          <a:p>
            <a:r>
              <a:rPr lang="en-US" sz="2500">
                <a:latin typeface="Arial" charset="0"/>
              </a:rPr>
              <a:t>Software Inventory</a:t>
            </a:r>
          </a:p>
          <a:p>
            <a:r>
              <a:rPr lang="en-US" sz="2500">
                <a:latin typeface="Arial" charset="0"/>
              </a:rPr>
              <a:t>Hardware Inventory</a:t>
            </a:r>
          </a:p>
          <a:p>
            <a:r>
              <a:rPr lang="en-US" sz="2500">
                <a:latin typeface="Arial" charset="0"/>
              </a:rPr>
              <a:t>Logs - transmission points</a:t>
            </a:r>
            <a:endParaRPr lang="en-US">
              <a:latin typeface="Arial" charset="0"/>
            </a:endParaRPr>
          </a:p>
          <a:p>
            <a:endParaRPr lang="en-US">
              <a:latin typeface="Arial" charset="0"/>
            </a:endParaRPr>
          </a:p>
          <a:p>
            <a:r>
              <a:rPr lang="en-US">
                <a:latin typeface="Arial" charset="0"/>
              </a:rPr>
              <a:t>Let</a:t>
            </a:r>
            <a:r>
              <a:rPr lang="ja-JP" altLang="en-US">
                <a:latin typeface="Arial" charset="0"/>
              </a:rPr>
              <a:t>’</a:t>
            </a:r>
            <a:r>
              <a:rPr lang="en-US" altLang="ja-JP">
                <a:latin typeface="Arial" charset="0"/>
              </a:rPr>
              <a:t>s take a few moments to look at each of these plans in a little more detail. We</a:t>
            </a:r>
            <a:r>
              <a:rPr lang="ja-JP" altLang="en-US">
                <a:latin typeface="Arial" charset="0"/>
              </a:rPr>
              <a:t>’</a:t>
            </a:r>
            <a:r>
              <a:rPr lang="en-US" altLang="ja-JP">
                <a:latin typeface="Arial" charset="0"/>
              </a:rPr>
              <a:t>ve already discussed the risk analysis, or risk assessment, in the first half of this Unit, so we</a:t>
            </a:r>
            <a:r>
              <a:rPr lang="ja-JP" altLang="en-US">
                <a:latin typeface="Arial" charset="0"/>
              </a:rPr>
              <a:t>’</a:t>
            </a:r>
            <a:r>
              <a:rPr lang="en-US" altLang="ja-JP">
                <a:latin typeface="Arial" charset="0"/>
              </a:rPr>
              <a:t>ll start with database backup.</a:t>
            </a:r>
            <a:endParaRPr lang="en-US">
              <a:latin typeface="Arial" charset="0"/>
            </a:endParaRPr>
          </a:p>
        </p:txBody>
      </p:sp>
      <p:sp>
        <p:nvSpPr>
          <p:cNvPr id="4813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4813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F7841F8-B10E-4B46-877B-B45CC9DDCD02}" type="slidenum">
              <a:rPr lang="en-US" sz="1000">
                <a:cs typeface="Arial" charset="0"/>
              </a:rPr>
              <a:pPr eaLnBrk="1" hangingPunct="1"/>
              <a:t>17</a:t>
            </a:fld>
            <a:endParaRPr lang="en-US" sz="1000">
              <a:cs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017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Ensuring integrity of data is just as important as ensuring its confidentiality. Loss or corruption of data means a costly loss of productivity because of the effort required to, at a minimum, recreate the data.</a:t>
            </a:r>
          </a:p>
          <a:p>
            <a:endParaRPr lang="en-US">
              <a:latin typeface="Arial" charset="0"/>
            </a:endParaRPr>
          </a:p>
          <a:p>
            <a:r>
              <a:rPr lang="en-US">
                <a:latin typeface="Arial" charset="0"/>
              </a:rPr>
              <a:t>Backing up data files, including patient or EHR databases, helps ensure data can be recovered in the event of data corruption, a catastrophic failure, or security breach.</a:t>
            </a:r>
          </a:p>
          <a:p>
            <a:endParaRPr lang="en-US">
              <a:latin typeface="Arial" charset="0"/>
            </a:endParaRPr>
          </a:p>
          <a:p>
            <a:r>
              <a:rPr lang="en-US">
                <a:latin typeface="Arial" charset="0"/>
              </a:rPr>
              <a:t>The purpose of a data backup policy is to set into motion a method for implementing a backup strategy and procedures that adequately addresses the needs of the institution and maintains compliance with regulations. This strategy includes what data will be backed up and how often, as well as how to ensure these archives will be secured but easily accessible if needed. The policy also outlines the hardware and software required to ensure reliable and efficient backup of these production databases.</a:t>
            </a:r>
          </a:p>
          <a:p>
            <a:endParaRPr lang="en-US">
              <a:latin typeface="Arial" charset="0"/>
            </a:endParaRPr>
          </a:p>
        </p:txBody>
      </p:sp>
      <p:sp>
        <p:nvSpPr>
          <p:cNvPr id="5017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018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845DDA7-5772-1D4C-8F6A-BA5FE8A4289C}" type="slidenum">
              <a:rPr lang="en-US" sz="1000">
                <a:cs typeface="Arial" charset="0"/>
              </a:rPr>
              <a:pPr eaLnBrk="1" hangingPunct="1"/>
              <a:t>18</a:t>
            </a:fld>
            <a:endParaRPr lang="en-US" sz="1000">
              <a:cs typeface="Arial"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222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Data spend over 90% of their time at rest where they are more susceptible to corruption or loss than in any other state. </a:t>
            </a:r>
          </a:p>
          <a:p>
            <a:endParaRPr lang="en-US">
              <a:latin typeface="Arial" charset="0"/>
            </a:endParaRPr>
          </a:p>
          <a:p>
            <a:r>
              <a:rPr lang="en-US">
                <a:latin typeface="Arial" charset="0"/>
              </a:rPr>
              <a:t>The Secure Data Storage and Restore policies outline specific protocols which must be adhered to in order to mitigate risks associated with short- or long-term data storage.</a:t>
            </a:r>
          </a:p>
          <a:p>
            <a:endParaRPr lang="en-US">
              <a:latin typeface="Arial" charset="0"/>
            </a:endParaRPr>
          </a:p>
          <a:p>
            <a:r>
              <a:rPr lang="en-US">
                <a:latin typeface="Arial" charset="0"/>
              </a:rPr>
              <a:t>In particular, databases require extra attention when it comes to security. Each production database housing data, particularly healthcare data, should be evaluated to determine the best method for securing the resident data and ensuring access to the database is properly administered and in compliance with regulations. </a:t>
            </a:r>
          </a:p>
          <a:p>
            <a:endParaRPr lang="en-US">
              <a:latin typeface="Arial" charset="0"/>
            </a:endParaRPr>
          </a:p>
          <a:p>
            <a:r>
              <a:rPr lang="en-US">
                <a:latin typeface="Arial" charset="0"/>
              </a:rPr>
              <a:t>Likewise, if special protocols are needed for restoring the database, or datasets within those databases, a plan of action should be spelled out for how this process works.</a:t>
            </a:r>
          </a:p>
          <a:p>
            <a:pPr eaLnBrk="1" hangingPunct="1">
              <a:spcBef>
                <a:spcPct val="0"/>
              </a:spcBef>
            </a:pPr>
            <a:endParaRPr lang="en-US">
              <a:latin typeface="Arial" charset="0"/>
            </a:endParaRPr>
          </a:p>
        </p:txBody>
      </p:sp>
      <p:sp>
        <p:nvSpPr>
          <p:cNvPr id="5222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222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9697DD7-92BB-8B4E-B79C-3A1CB6DA252E}" type="slidenum">
              <a:rPr lang="en-US" sz="1000">
                <a:cs typeface="Arial" charset="0"/>
              </a:rPr>
              <a:pPr eaLnBrk="1" hangingPunct="1"/>
              <a:t>19</a:t>
            </a:fld>
            <a:endParaRPr lang="en-US" sz="100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7891"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dirty="0" smtClean="0">
                <a:latin typeface="Arial" charset="0"/>
                <a:ea typeface="+mn-ea"/>
                <a:cs typeface="Arial" charset="0"/>
              </a:rPr>
              <a:t>The objectives for this unit </a:t>
            </a:r>
            <a:r>
              <a:rPr lang="en-US" b="1" dirty="0" smtClean="0">
                <a:latin typeface="Arial" charset="0"/>
                <a:ea typeface="+mn-ea"/>
                <a:cs typeface="Arial" charset="0"/>
              </a:rPr>
              <a:t>System Security Procedures and Standards </a:t>
            </a:r>
            <a:r>
              <a:rPr lang="en-US" dirty="0" smtClean="0">
                <a:latin typeface="Arial" charset="0"/>
                <a:ea typeface="+mn-ea"/>
                <a:cs typeface="Arial" charset="0"/>
              </a:rPr>
              <a:t>are to</a:t>
            </a:r>
            <a:r>
              <a:rPr lang="en-US" b="1" dirty="0" smtClean="0">
                <a:latin typeface="Arial" charset="0"/>
                <a:ea typeface="+mn-ea"/>
                <a:cs typeface="Arial" charset="0"/>
              </a:rPr>
              <a:t>:</a:t>
            </a:r>
          </a:p>
          <a:p>
            <a:pPr>
              <a:defRPr/>
            </a:pPr>
            <a:endParaRPr lang="en-US" dirty="0" smtClean="0">
              <a:latin typeface="Arial" charset="0"/>
              <a:ea typeface="+mn-ea"/>
              <a:cs typeface="Arial" charset="0"/>
            </a:endParaRPr>
          </a:p>
          <a:p>
            <a:pPr marL="171450" indent="-171450">
              <a:buFont typeface="Arial" pitchFamily="34" charset="0"/>
              <a:buChar char="•"/>
              <a:defRPr/>
            </a:pPr>
            <a:r>
              <a:rPr lang="en-US" dirty="0" smtClean="0">
                <a:latin typeface="Arial" charset="0"/>
                <a:ea typeface="+mn-ea"/>
                <a:cs typeface="Arial" charset="0"/>
              </a:rPr>
              <a:t>Identify regulatory requirements for EHRs</a:t>
            </a:r>
          </a:p>
          <a:p>
            <a:pPr marL="171450" indent="-171450">
              <a:buFont typeface="Arial" pitchFamily="34" charset="0"/>
              <a:buChar char="•"/>
              <a:defRPr/>
            </a:pPr>
            <a:r>
              <a:rPr lang="en-US" dirty="0" smtClean="0">
                <a:latin typeface="Arial" charset="0"/>
                <a:ea typeface="+mn-ea"/>
                <a:cs typeface="Arial" charset="0"/>
              </a:rPr>
              <a:t>Provide training for system users regarding the methods and importance of security compliance</a:t>
            </a:r>
          </a:p>
          <a:p>
            <a:pPr marL="171450" indent="-171450">
              <a:buFont typeface="Arial" pitchFamily="34" charset="0"/>
              <a:buChar char="•"/>
              <a:defRPr/>
            </a:pPr>
            <a:r>
              <a:rPr lang="en-US" dirty="0" smtClean="0">
                <a:latin typeface="Arial" charset="0"/>
                <a:ea typeface="+mn-ea"/>
                <a:cs typeface="Arial" charset="0"/>
              </a:rPr>
              <a:t>Identify administrative, physical, and technical safeguards for  system security and regulatory compliance </a:t>
            </a:r>
          </a:p>
          <a:p>
            <a:pPr marL="171450" indent="-171450">
              <a:buFont typeface="Arial" pitchFamily="34" charset="0"/>
              <a:buChar char="•"/>
              <a:defRPr/>
            </a:pPr>
            <a:r>
              <a:rPr lang="en-US" dirty="0" smtClean="0">
                <a:latin typeface="Arial" charset="0"/>
                <a:ea typeface="+mn-ea"/>
                <a:cs typeface="Arial" charset="0"/>
              </a:rPr>
              <a:t>Identify best practices for system security</a:t>
            </a:r>
          </a:p>
          <a:p>
            <a:pPr marL="171450" indent="-171450">
              <a:buFont typeface="Arial" pitchFamily="34" charset="0"/>
              <a:buChar char="•"/>
              <a:defRPr/>
            </a:pPr>
            <a:r>
              <a:rPr lang="en-US" dirty="0" smtClean="0">
                <a:latin typeface="Arial" charset="0"/>
                <a:ea typeface="+mn-ea"/>
                <a:cs typeface="Arial" charset="0"/>
              </a:rPr>
              <a:t>Identify best practices for risk / contingency management</a:t>
            </a:r>
            <a:endParaRPr lang="en-US" b="1" dirty="0" smtClean="0">
              <a:latin typeface="Arial" charset="0"/>
              <a:ea typeface="+mn-ea"/>
              <a:cs typeface="Arial" charset="0"/>
            </a:endParaRPr>
          </a:p>
          <a:p>
            <a:pPr>
              <a:defRPr/>
            </a:pPr>
            <a:endParaRPr lang="en-US" dirty="0" smtClean="0">
              <a:latin typeface="Arial" charset="0"/>
              <a:ea typeface="+mn-ea"/>
              <a:cs typeface="Arial" charset="0"/>
            </a:endParaRPr>
          </a:p>
          <a:p>
            <a:pPr>
              <a:defRPr/>
            </a:pPr>
            <a:r>
              <a:rPr lang="en-US" dirty="0" smtClean="0">
                <a:latin typeface="Arial" charset="0"/>
                <a:ea typeface="+mn-ea"/>
                <a:cs typeface="Arial" charset="0"/>
              </a:rPr>
              <a:t>This lecture finalizes the discussion of regulatory requirements by introducing technical safeguards and some best practices for system security and risk management that you can use to protect your infrastructure.</a:t>
            </a:r>
          </a:p>
        </p:txBody>
      </p:sp>
      <p:sp>
        <p:nvSpPr>
          <p:cNvPr id="1741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741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3B4FAFF-74B5-9344-A790-BC7A9FC6B154}" type="slidenum">
              <a:rPr lang="en-US" sz="1000">
                <a:cs typeface="Arial" charset="0"/>
              </a:rPr>
              <a:pPr eaLnBrk="1" hangingPunct="1"/>
              <a:t>2</a:t>
            </a:fld>
            <a:endParaRPr lang="en-US" sz="1000">
              <a:cs typeface="Arial"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427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Disaster Recovery and Critical Incident Response plans are designed to address emergencies requiring immediate intervention to protect the network or restore the network to operational status after a catastrophic event.</a:t>
            </a:r>
          </a:p>
          <a:p>
            <a:endParaRPr lang="en-US">
              <a:latin typeface="Arial" charset="0"/>
            </a:endParaRPr>
          </a:p>
          <a:p>
            <a:r>
              <a:rPr lang="en-US">
                <a:latin typeface="Arial" charset="0"/>
              </a:rPr>
              <a:t>Based upon your risk analysis, these plans provide a step by step guide to identify and recover from each of the potential threats identified in the original analysis.</a:t>
            </a:r>
          </a:p>
          <a:p>
            <a:endParaRPr lang="en-US">
              <a:latin typeface="Arial" charset="0"/>
            </a:endParaRPr>
          </a:p>
          <a:p>
            <a:r>
              <a:rPr lang="en-US">
                <a:latin typeface="Arial" charset="0"/>
              </a:rPr>
              <a:t>They identify the key players or teams needed to perform the recovery process, outline the types of hardware needed and the vendors who supply them, pinpoint alternate facilities in the event your facility cannot be accessed, and provide detailed procedures to bring the network back to operational status and restore the integrity of the data. </a:t>
            </a:r>
          </a:p>
          <a:p>
            <a:endParaRPr lang="en-US">
              <a:latin typeface="Arial" charset="0"/>
            </a:endParaRPr>
          </a:p>
        </p:txBody>
      </p:sp>
      <p:sp>
        <p:nvSpPr>
          <p:cNvPr id="5427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427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1C881E-B199-BA4A-84B7-DE4A137B0867}" type="slidenum">
              <a:rPr lang="en-US" sz="1000">
                <a:cs typeface="Arial" charset="0"/>
              </a:rPr>
              <a:pPr eaLnBrk="1" hangingPunct="1"/>
              <a:t>20</a:t>
            </a:fld>
            <a:endParaRPr lang="en-US" sz="1000">
              <a:cs typeface="Arial"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632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Maintaining inventories for both hardware and software used on the network is just as important as securing the data.</a:t>
            </a:r>
          </a:p>
          <a:p>
            <a:endParaRPr lang="en-US">
              <a:latin typeface="Arial" charset="0"/>
            </a:endParaRPr>
          </a:p>
          <a:p>
            <a:r>
              <a:rPr lang="en-US">
                <a:latin typeface="Arial" charset="0"/>
              </a:rPr>
              <a:t>Maintaining an up-to-date hardware inventory not only helps you as you plan out hardware and software upgrades and other administrative tasks, it also ensures your inventory is properly </a:t>
            </a:r>
            <a:r>
              <a:rPr lang="ja-JP" altLang="en-US">
                <a:latin typeface="Arial" charset="0"/>
              </a:rPr>
              <a:t>“</a:t>
            </a:r>
            <a:r>
              <a:rPr lang="en-US" altLang="ja-JP">
                <a:latin typeface="Arial" charset="0"/>
              </a:rPr>
              <a:t>locked down</a:t>
            </a:r>
            <a:r>
              <a:rPr lang="ja-JP" altLang="en-US">
                <a:latin typeface="Arial" charset="0"/>
              </a:rPr>
              <a:t>”</a:t>
            </a:r>
            <a:r>
              <a:rPr lang="en-US" altLang="ja-JP">
                <a:latin typeface="Arial" charset="0"/>
              </a:rPr>
              <a:t> and accounted for. This is essential from a security perspective.  Why would you worry about a hacker creeping through the network if someone could just walk in and steal the data directly from the hardware where the data is stored?</a:t>
            </a:r>
          </a:p>
          <a:p>
            <a:endParaRPr lang="en-US">
              <a:latin typeface="Arial" charset="0"/>
            </a:endParaRPr>
          </a:p>
          <a:p>
            <a:r>
              <a:rPr lang="en-US">
                <a:latin typeface="Arial" charset="0"/>
              </a:rPr>
              <a:t>Likewise, keep a current inventory of the applications being used on your network. This will provide additional insight needed to properly manage and mitigate security risks related to software vulnerabilities. It will also facilitate proper patching and issue mitigation.</a:t>
            </a:r>
          </a:p>
        </p:txBody>
      </p:sp>
      <p:sp>
        <p:nvSpPr>
          <p:cNvPr id="5632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632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1015F72-C130-3449-861D-9A936171F2EB}" type="slidenum">
              <a:rPr lang="en-US" sz="1000">
                <a:cs typeface="Arial" charset="0"/>
              </a:rPr>
              <a:pPr eaLnBrk="1" hangingPunct="1"/>
              <a:t>21</a:t>
            </a:fld>
            <a:endParaRPr lang="en-US" sz="1000">
              <a:cs typeface="Arial"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5837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As we pointed out earlier, monitoring is an important part of security. Often, log monitoring is taken for granted. </a:t>
            </a:r>
            <a:br>
              <a:rPr lang="en-US">
                <a:latin typeface="Arial" charset="0"/>
              </a:rPr>
            </a:br>
            <a:endParaRPr lang="en-US">
              <a:latin typeface="Arial" charset="0"/>
            </a:endParaRPr>
          </a:p>
          <a:p>
            <a:r>
              <a:rPr lang="en-US">
                <a:latin typeface="Arial" charset="0"/>
              </a:rPr>
              <a:t>Your IT systems are capable of monitoring and logging nearly every activity that occurs. An effective logging and monitoring strategy means understanding what to log and what to look for, and devising a method for effectively managing and monitoring vast amounts of data. This is critical for network security. Logs can quickly grow to hundreds of thousands of cryptic entries that, without some sort of strategy or management system in place, would surely overwhelm even the mightiest of IT gurus. </a:t>
            </a:r>
          </a:p>
          <a:p>
            <a:endParaRPr lang="en-US">
              <a:latin typeface="Arial" charset="0"/>
            </a:endParaRPr>
          </a:p>
          <a:p>
            <a:r>
              <a:rPr lang="en-US">
                <a:latin typeface="Arial" charset="0"/>
              </a:rPr>
              <a:t>Start with identifying what data requires more stringent monitoring. At the very least, you will want to know who is trying to access the data or critical hardware components and were they successful. You can also track the movement of this critical data, though expect extremely large logs from this type of audit process.</a:t>
            </a:r>
          </a:p>
          <a:p>
            <a:endParaRPr lang="en-US">
              <a:latin typeface="Arial" charset="0"/>
            </a:endParaRPr>
          </a:p>
          <a:p>
            <a:r>
              <a:rPr lang="en-US">
                <a:latin typeface="Arial" charset="0"/>
              </a:rPr>
              <a:t>It</a:t>
            </a:r>
            <a:r>
              <a:rPr lang="ja-JP" altLang="en-US">
                <a:latin typeface="Arial" charset="0"/>
              </a:rPr>
              <a:t>’</a:t>
            </a:r>
            <a:r>
              <a:rPr lang="en-US" altLang="ja-JP">
                <a:latin typeface="Arial" charset="0"/>
              </a:rPr>
              <a:t>s important to devise a written plan summarizing what is logged and why, along with the appropriate procedures to audit the logs effectively. Create a written record of accountability for the reviewer(s) to ensure compliance with the policy.</a:t>
            </a:r>
          </a:p>
          <a:p>
            <a:endParaRPr lang="en-US">
              <a:latin typeface="Arial" charset="0"/>
            </a:endParaRPr>
          </a:p>
        </p:txBody>
      </p:sp>
      <p:sp>
        <p:nvSpPr>
          <p:cNvPr id="5837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5837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0B78EE0-B688-4D44-A1CE-23F2BF02397E}" type="slidenum">
              <a:rPr lang="en-US" sz="1000">
                <a:cs typeface="Arial" charset="0"/>
              </a:rPr>
              <a:pPr eaLnBrk="1" hangingPunct="1"/>
              <a:t>22</a:t>
            </a:fld>
            <a:endParaRPr lang="en-US" sz="1000">
              <a:cs typeface="Arial"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041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This concludes </a:t>
            </a:r>
            <a:r>
              <a:rPr lang="en-US" b="1">
                <a:latin typeface="Arial" charset="0"/>
              </a:rPr>
              <a:t>System Security Procedures and Standards</a:t>
            </a:r>
            <a:r>
              <a:rPr lang="en-US">
                <a:latin typeface="Arial" charset="0"/>
              </a:rPr>
              <a:t>.</a:t>
            </a:r>
          </a:p>
          <a:p>
            <a:endParaRPr lang="en-US">
              <a:latin typeface="Arial" charset="0"/>
            </a:endParaRPr>
          </a:p>
          <a:p>
            <a:r>
              <a:rPr lang="en-US">
                <a:latin typeface="Arial" charset="0"/>
              </a:rPr>
              <a:t>We have only scratched the surface of all the security measures that can be implemented with an EHR system. We</a:t>
            </a:r>
            <a:r>
              <a:rPr lang="ja-JP" altLang="en-US">
                <a:latin typeface="Arial" charset="0"/>
              </a:rPr>
              <a:t>’</a:t>
            </a:r>
            <a:r>
              <a:rPr lang="en-US" altLang="ja-JP">
                <a:latin typeface="Arial" charset="0"/>
              </a:rPr>
              <a:t>ve talked about several aspects of ePHI regulation, along with various administrative, physical, and technical safeguards available to assist you in protecting your infrastructure.</a:t>
            </a:r>
          </a:p>
          <a:p>
            <a:endParaRPr lang="en-US">
              <a:latin typeface="Arial" charset="0"/>
            </a:endParaRPr>
          </a:p>
          <a:p>
            <a:r>
              <a:rPr lang="en-US">
                <a:latin typeface="Arial" charset="0"/>
              </a:rPr>
              <a:t>Types of system vulnerabilities have been introduced, along with best practices for securing systems against those vulnerabilities.</a:t>
            </a:r>
          </a:p>
          <a:p>
            <a:endParaRPr lang="en-US">
              <a:latin typeface="Arial" charset="0"/>
            </a:endParaRPr>
          </a:p>
          <a:p>
            <a:r>
              <a:rPr lang="en-US">
                <a:latin typeface="Arial" charset="0"/>
              </a:rPr>
              <a:t>Finally, risk assessment and contingency plan development will help ensure secure operation and regulatory compliance.</a:t>
            </a:r>
          </a:p>
          <a:p>
            <a:endParaRPr lang="en-US">
              <a:latin typeface="Arial" charset="0"/>
            </a:endParaRPr>
          </a:p>
          <a:p>
            <a:r>
              <a:rPr lang="en-US">
                <a:latin typeface="Arial" charset="0"/>
              </a:rPr>
              <a:t>Much of what you will do will hinge on the type, topology,  and operating systems utilized on your infrastructure, along with ensuring compliance with regulatory and organizational policies. Security is a continuing process of adaptation to emerging threat. If you</a:t>
            </a:r>
            <a:r>
              <a:rPr lang="ja-JP" altLang="en-US">
                <a:latin typeface="Arial" charset="0"/>
              </a:rPr>
              <a:t>’</a:t>
            </a:r>
            <a:r>
              <a:rPr lang="en-US" altLang="ja-JP">
                <a:latin typeface="Arial" charset="0"/>
              </a:rPr>
              <a:t>re not comfortable with always learning something new, this field is not for you.</a:t>
            </a:r>
            <a:endParaRPr lang="en-US">
              <a:latin typeface="Arial" charset="0"/>
            </a:endParaRPr>
          </a:p>
        </p:txBody>
      </p:sp>
      <p:sp>
        <p:nvSpPr>
          <p:cNvPr id="6041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04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2C53485-644A-EA40-A298-875A7930685A}" type="slidenum">
              <a:rPr lang="en-US" sz="1000">
                <a:cs typeface="Arial" charset="0"/>
              </a:rPr>
              <a:pPr eaLnBrk="1" hangingPunct="1"/>
              <a:t>23</a:t>
            </a:fld>
            <a:endParaRPr lang="en-US" sz="1000">
              <a:cs typeface="Arial"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624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2"/>
            <a:r>
              <a:rPr lang="en-US">
                <a:latin typeface="Arial" charset="0"/>
                <a:cs typeface="Arial" charset="0"/>
              </a:rPr>
              <a:t>No audio. </a:t>
            </a:r>
          </a:p>
        </p:txBody>
      </p:sp>
      <p:sp>
        <p:nvSpPr>
          <p:cNvPr id="6246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624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F86FEC1-94D6-E948-821C-21A20F05C861}" type="slidenum">
              <a:rPr lang="en-US" sz="1000">
                <a:cs typeface="Arial" charset="0"/>
              </a:rPr>
              <a:pPr eaLnBrk="1" hangingPunct="1"/>
              <a:t>24</a:t>
            </a:fld>
            <a:endParaRPr lang="en-US" sz="1000">
              <a:cs typeface="Arial"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 Ten Seconds</a:t>
            </a:r>
            <a:r>
              <a:rPr lang="en-US" baseline="0" dirty="0" smtClean="0"/>
              <a:t> </a:t>
            </a:r>
            <a:r>
              <a:rPr lang="en-US" baseline="0" smtClean="0"/>
              <a:t>of Silence.</a:t>
            </a:r>
            <a:endParaRPr lang="en-US" dirty="0" smtClean="0"/>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25</a:t>
            </a:fld>
            <a:endParaRPr lang="en-US" altLang="en-US"/>
          </a:p>
        </p:txBody>
      </p:sp>
    </p:spTree>
    <p:extLst>
      <p:ext uri="{BB962C8B-B14F-4D97-AF65-F5344CB8AC3E}">
        <p14:creationId xmlns:p14="http://schemas.microsoft.com/office/powerpoint/2010/main" val="582218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1945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lvl="1"/>
            <a:r>
              <a:rPr lang="en-US">
                <a:latin typeface="Arial" charset="0"/>
                <a:cs typeface="Arial" charset="0"/>
              </a:rPr>
              <a:t>HIPAA demands that sufficient measures be put into place at the technical level to guard healthcare data from all reasonable means of attack and unwanted disclosure. Technical safeguards address access controls, audit controls, integrity controls, and transmission security.</a:t>
            </a:r>
          </a:p>
          <a:p>
            <a:endParaRPr lang="en-US">
              <a:latin typeface="Arial" charset="0"/>
            </a:endParaRPr>
          </a:p>
          <a:p>
            <a:r>
              <a:rPr lang="en-US">
                <a:latin typeface="Arial" charset="0"/>
              </a:rPr>
              <a:t>The access control technical requirement mandates that </a:t>
            </a:r>
            <a:r>
              <a:rPr lang="ja-JP" altLang="en-US">
                <a:latin typeface="Arial" charset="0"/>
              </a:rPr>
              <a:t>“</a:t>
            </a:r>
            <a:r>
              <a:rPr lang="en-US" altLang="ja-JP">
                <a:latin typeface="Arial" charset="0"/>
              </a:rPr>
              <a:t>a covered entity must implement technical policies and procedures that allow only authorized persons to access electronic protected health information.</a:t>
            </a:r>
            <a:r>
              <a:rPr lang="ja-JP" altLang="en-US">
                <a:latin typeface="Arial" charset="0"/>
              </a:rPr>
              <a:t>”</a:t>
            </a:r>
            <a:r>
              <a:rPr lang="en-US" altLang="ja-JP">
                <a:latin typeface="Arial" charset="0"/>
              </a:rPr>
              <a:t> From a technical perspective, there are several tools that assist administrators with administering this process. </a:t>
            </a:r>
          </a:p>
          <a:p>
            <a:endParaRPr lang="en-US">
              <a:latin typeface="Arial" charset="0"/>
            </a:endParaRPr>
          </a:p>
          <a:p>
            <a:r>
              <a:rPr lang="en-US">
                <a:latin typeface="Arial" charset="0"/>
              </a:rPr>
              <a:t>Effective security practices embrace a layered approach to providing security to a network. That is, several different technologies are employed concurrently to protect the network instead of relying solely on one approach. That way, if an attacker finds his way through one layer, he still has to overcome additional obstacles before he is successful. This would be the equivalent to adding a security alarm and dogs at your home instead of simply relying on the deadbolt lock to dissuade intruders.</a:t>
            </a:r>
          </a:p>
          <a:p>
            <a:endParaRPr lang="en-US">
              <a:latin typeface="Arial" charset="0"/>
            </a:endParaRPr>
          </a:p>
          <a:p>
            <a:r>
              <a:rPr lang="en-US">
                <a:latin typeface="Arial" charset="0"/>
              </a:rPr>
              <a:t>One such tool is </a:t>
            </a:r>
            <a:r>
              <a:rPr lang="en-US" b="1">
                <a:latin typeface="Arial" charset="0"/>
              </a:rPr>
              <a:t>Active Directory</a:t>
            </a:r>
            <a:r>
              <a:rPr lang="en-US">
                <a:latin typeface="Arial" charset="0"/>
              </a:rPr>
              <a:t>, or AD. AD allows administrators to assign policies, deploy software, and apply access roles, based on users or user groups, to an organization</a:t>
            </a:r>
            <a:r>
              <a:rPr lang="ja-JP" altLang="en-US">
                <a:latin typeface="Arial" charset="0"/>
              </a:rPr>
              <a:t>’</a:t>
            </a:r>
            <a:r>
              <a:rPr lang="en-US" altLang="ja-JP">
                <a:latin typeface="Arial" charset="0"/>
              </a:rPr>
              <a:t>s network. It does this by storing information and settings about users and resources in a central database. Active Directory networks are very scalable and are seen from small installations, with a few computers, users, and printers, to large organizations with tens of thousands of users.</a:t>
            </a:r>
          </a:p>
          <a:p>
            <a:endParaRPr lang="en-US">
              <a:latin typeface="Arial" charset="0"/>
            </a:endParaRPr>
          </a:p>
          <a:p>
            <a:r>
              <a:rPr lang="en-US">
                <a:latin typeface="Arial" charset="0"/>
              </a:rPr>
              <a:t>Active Directory uses a protocol called LDAP (Lightweight Directory Access Protocol) to allow connectivity and control access to a wide variety of management and query applications. It may be possible for your vendor to adapt your EHR system to use Active Directory to help you manage access if the software is not already configured to do so.</a:t>
            </a:r>
          </a:p>
          <a:p>
            <a:endParaRPr lang="en-US">
              <a:latin typeface="Arial" charset="0"/>
            </a:endParaRPr>
          </a:p>
          <a:p>
            <a:r>
              <a:rPr lang="en-US">
                <a:latin typeface="Arial" charset="0"/>
              </a:rPr>
              <a:t>For instance, when a new physician begins at the organization, her access would be partially governed by what Active Directory group her account was added to.</a:t>
            </a:r>
          </a:p>
          <a:p>
            <a:endParaRPr lang="en-US">
              <a:latin typeface="Arial" charset="0"/>
            </a:endParaRPr>
          </a:p>
          <a:p>
            <a:r>
              <a:rPr lang="en-US">
                <a:latin typeface="Arial" charset="0"/>
              </a:rPr>
              <a:t>Regardless, your vendor</a:t>
            </a:r>
            <a:r>
              <a:rPr lang="ja-JP" altLang="en-US">
                <a:latin typeface="Arial" charset="0"/>
              </a:rPr>
              <a:t>’</a:t>
            </a:r>
            <a:r>
              <a:rPr lang="en-US" altLang="ja-JP">
                <a:latin typeface="Arial" charset="0"/>
              </a:rPr>
              <a:t>s product should come with a set of access controls already built into the software. Be sure to have a candid conversation about how these controls work and be certain they will work in a manner consistent with the roles your organization uses for administering ePHI data.</a:t>
            </a:r>
            <a:endParaRPr lang="en-US">
              <a:latin typeface="Arial" charset="0"/>
            </a:endParaRPr>
          </a:p>
        </p:txBody>
      </p:sp>
      <p:sp>
        <p:nvSpPr>
          <p:cNvPr id="1945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1946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82D876D-EEE1-0E47-AE1D-058E0BD3E155}" type="slidenum">
              <a:rPr lang="en-US" sz="1000">
                <a:cs typeface="Arial" charset="0"/>
              </a:rPr>
              <a:pPr eaLnBrk="1" hangingPunct="1"/>
              <a:t>3</a:t>
            </a:fld>
            <a:endParaRPr lang="en-US" sz="100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150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Other technical safeguards include utilizing hardware, software, and/or procedural mechanisms to record and examine access and other activity in information systems that contain or use e-PHI. We call this audit control, and it is implemented through activity logging.</a:t>
            </a:r>
            <a:endParaRPr lang="en-US" sz="1100">
              <a:latin typeface="Arial" charset="0"/>
            </a:endParaRPr>
          </a:p>
          <a:p>
            <a:r>
              <a:rPr lang="en-US">
                <a:latin typeface="Arial" charset="0"/>
              </a:rPr>
              <a:t> </a:t>
            </a:r>
          </a:p>
          <a:p>
            <a:r>
              <a:rPr lang="en-US">
                <a:latin typeface="Arial" charset="0"/>
              </a:rPr>
              <a:t>What actually needs to be logged depends on the level of access controls to the ePHI data. However, there are some pretty consistent items. In general, your servers should use OS system logging tools to log:</a:t>
            </a:r>
          </a:p>
          <a:p>
            <a:endParaRPr lang="en-US">
              <a:latin typeface="Arial" charset="0"/>
            </a:endParaRPr>
          </a:p>
          <a:p>
            <a:pPr>
              <a:buFontTx/>
              <a:buChar char="•"/>
            </a:pPr>
            <a:r>
              <a:rPr lang="en-US">
                <a:latin typeface="Arial" charset="0"/>
              </a:rPr>
              <a:t>Who accessed, or tried to access the server; and </a:t>
            </a:r>
          </a:p>
          <a:p>
            <a:pPr>
              <a:buFontTx/>
              <a:buChar char="•"/>
            </a:pPr>
            <a:r>
              <a:rPr lang="en-US">
                <a:latin typeface="Arial" charset="0"/>
              </a:rPr>
              <a:t>What data or databases were successfully accessed and any changes made.</a:t>
            </a:r>
          </a:p>
          <a:p>
            <a:endParaRPr lang="en-US">
              <a:latin typeface="Arial" charset="0"/>
            </a:endParaRPr>
          </a:p>
        </p:txBody>
      </p:sp>
      <p:sp>
        <p:nvSpPr>
          <p:cNvPr id="2150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150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7952BFA-5145-374D-923A-2E0F42A81E68}" type="slidenum">
              <a:rPr lang="en-US" sz="1000">
                <a:cs typeface="Arial" charset="0"/>
              </a:rPr>
              <a:pPr eaLnBrk="1" hangingPunct="1"/>
              <a:t>4</a:t>
            </a:fld>
            <a:endParaRPr lang="en-US" sz="100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355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Your EHR software should support logging user access, logging data accessed, logging sign-on failures, and any changes to the data</a:t>
            </a:r>
          </a:p>
          <a:p>
            <a:endParaRPr lang="en-US">
              <a:latin typeface="Arial" charset="0"/>
            </a:endParaRPr>
          </a:p>
          <a:p>
            <a:r>
              <a:rPr lang="en-US">
                <a:latin typeface="Arial" charset="0"/>
              </a:rPr>
              <a:t>Proactive audits should be performed periodically, with the intent of sampling the data set to look for possible inappropriate use or activity. Log sampling does not have to be random. Proactive audits can sample from the entire log population or from areas known to be of higher risk.</a:t>
            </a:r>
            <a:br>
              <a:rPr lang="en-US">
                <a:latin typeface="Arial" charset="0"/>
              </a:rPr>
            </a:br>
            <a:r>
              <a:rPr lang="en-US">
                <a:latin typeface="Arial" charset="0"/>
              </a:rPr>
              <a:t> </a:t>
            </a:r>
            <a:br>
              <a:rPr lang="en-US">
                <a:latin typeface="Arial" charset="0"/>
              </a:rPr>
            </a:br>
            <a:r>
              <a:rPr lang="en-US">
                <a:latin typeface="Arial" charset="0"/>
              </a:rPr>
              <a:t>For example, when reviewing access logs to patient records, it may be appropriate to intentionally sample from the population of employee patients, as well as from the patient population as a whole.</a:t>
            </a:r>
            <a:br>
              <a:rPr lang="en-US">
                <a:latin typeface="Arial" charset="0"/>
              </a:rPr>
            </a:br>
            <a:r>
              <a:rPr lang="en-US">
                <a:latin typeface="Arial" charset="0"/>
              </a:rPr>
              <a:t> </a:t>
            </a:r>
          </a:p>
          <a:p>
            <a:r>
              <a:rPr lang="en-US">
                <a:latin typeface="Arial" charset="0"/>
              </a:rPr>
              <a:t>Proactive auditing can serve as a deterrent to would-be voyeurs. Therefore, it is important that system users be aware that proactive auditing takes place.</a:t>
            </a:r>
            <a:br>
              <a:rPr lang="en-US">
                <a:latin typeface="Arial" charset="0"/>
              </a:rPr>
            </a:br>
            <a:r>
              <a:rPr lang="en-US">
                <a:latin typeface="Arial" charset="0"/>
              </a:rPr>
              <a:t> </a:t>
            </a:r>
            <a:br>
              <a:rPr lang="en-US">
                <a:latin typeface="Arial" charset="0"/>
              </a:rPr>
            </a:br>
            <a:r>
              <a:rPr lang="en-US">
                <a:latin typeface="Arial" charset="0"/>
              </a:rPr>
              <a:t>Reactive audits are performed whenever a defined event triggers the need for an audit.</a:t>
            </a:r>
            <a:br>
              <a:rPr lang="en-US">
                <a:latin typeface="Arial" charset="0"/>
              </a:rPr>
            </a:br>
            <a:r>
              <a:rPr lang="en-US">
                <a:latin typeface="Arial" charset="0"/>
              </a:rPr>
              <a:t> </a:t>
            </a:r>
            <a:br>
              <a:rPr lang="en-US">
                <a:latin typeface="Arial" charset="0"/>
              </a:rPr>
            </a:br>
            <a:r>
              <a:rPr lang="en-US">
                <a:latin typeface="Arial" charset="0"/>
              </a:rPr>
              <a:t>An "event" might be a patient or employee complaint or a security system alarm.</a:t>
            </a:r>
            <a:br>
              <a:rPr lang="en-US">
                <a:latin typeface="Arial" charset="0"/>
              </a:rPr>
            </a:br>
            <a:r>
              <a:rPr lang="en-US">
                <a:latin typeface="Arial" charset="0"/>
              </a:rPr>
              <a:t> </a:t>
            </a:r>
            <a:br>
              <a:rPr lang="en-US">
                <a:latin typeface="Arial" charset="0"/>
              </a:rPr>
            </a:br>
            <a:r>
              <a:rPr lang="en-US">
                <a:latin typeface="Arial" charset="0"/>
              </a:rPr>
              <a:t>It is also advisable to audit appropriate logs when unusual or extreme situations occur, such as a highly publicized accident involving victims treated at your facility, an illness of an employee known to coworkers with access to systems containing the employee's PHI, or the involuntary termination of an employee. </a:t>
            </a:r>
          </a:p>
        </p:txBody>
      </p:sp>
      <p:sp>
        <p:nvSpPr>
          <p:cNvPr id="23555"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355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CCEF248-338B-5A4B-896E-3B8A0D64A8B5}" type="slidenum">
              <a:rPr lang="en-US" sz="1000">
                <a:cs typeface="Arial" charset="0"/>
              </a:rPr>
              <a:pPr eaLnBrk="1" hangingPunct="1"/>
              <a:t>5</a:t>
            </a:fld>
            <a:endParaRPr lang="en-US" sz="100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560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Your EHR software must have policies, procedures, and electronic controls to ensure that e-PHI is not improperly altered or destroyed.  This should be automatic and verifiable, as the previous slides indicated.</a:t>
            </a:r>
          </a:p>
          <a:p>
            <a:endParaRPr lang="en-US">
              <a:latin typeface="Arial" charset="0"/>
            </a:endParaRPr>
          </a:p>
          <a:p>
            <a:r>
              <a:rPr lang="en-US">
                <a:latin typeface="Arial" charset="0"/>
              </a:rPr>
              <a:t>The electronic measures may be implemented at the network level through transmission security, at the operating system level through authentication and authorization controls, or at the patient record level through database authentication and data integrity controls – preferably a combination of all three.</a:t>
            </a:r>
          </a:p>
        </p:txBody>
      </p:sp>
      <p:sp>
        <p:nvSpPr>
          <p:cNvPr id="25603"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560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59E0B58-E5D2-EB44-B3B1-9FCE13990E12}" type="slidenum">
              <a:rPr lang="en-US" sz="1000">
                <a:cs typeface="Arial" charset="0"/>
              </a:rPr>
              <a:pPr eaLnBrk="1" hangingPunct="1"/>
              <a:t>6</a:t>
            </a:fld>
            <a:endParaRPr lang="en-US" sz="1000">
              <a:cs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7650"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Since ePHI is transmitted over networks, security measures and restrictions must be in place to guard against unauthorized access to those networks.</a:t>
            </a:r>
          </a:p>
          <a:p>
            <a:endParaRPr lang="en-US">
              <a:latin typeface="Arial" charset="0"/>
            </a:endParaRPr>
          </a:p>
          <a:p>
            <a:r>
              <a:rPr lang="en-US">
                <a:latin typeface="Arial" charset="0"/>
              </a:rPr>
              <a:t>Offsite access of ePHI poses a particularly hazardous risk. In some instances, the use of offsite access can be disallowed completely; for many healthcare institutions, however, it is unacceptable to restrict access by other healthcare institutions or physicians who may be practicing offsite but have a valid need to access these records.</a:t>
            </a:r>
          </a:p>
          <a:p>
            <a:endParaRPr lang="en-US">
              <a:latin typeface="Arial" charset="0"/>
            </a:endParaRPr>
          </a:p>
          <a:p>
            <a:r>
              <a:rPr lang="en-US">
                <a:latin typeface="Arial" charset="0"/>
              </a:rPr>
              <a:t>In any case, offsite access should be strictly controlled, and any data being transmitted from your site to another offsite location should be adequately protected by the use of encryption and VPN (Virtual Private Networks).</a:t>
            </a:r>
          </a:p>
          <a:p>
            <a:endParaRPr lang="en-US">
              <a:latin typeface="Arial" charset="0"/>
            </a:endParaRPr>
          </a:p>
          <a:p>
            <a:r>
              <a:rPr lang="en-US">
                <a:latin typeface="Arial" charset="0"/>
              </a:rPr>
              <a:t>A VPN uses encryption, authentication, and authorization to protect data as it is routed through the Internet. VPN connections may use protocols such as L2TP/IPSec, OpenVPN, or Cisco</a:t>
            </a:r>
            <a:r>
              <a:rPr lang="ja-JP" altLang="en-US">
                <a:latin typeface="Arial" charset="0"/>
              </a:rPr>
              <a:t>’</a:t>
            </a:r>
            <a:r>
              <a:rPr lang="en-US" altLang="ja-JP">
                <a:latin typeface="Arial" charset="0"/>
              </a:rPr>
              <a:t>s client implementations . However, Microsoft</a:t>
            </a:r>
            <a:r>
              <a:rPr lang="ja-JP" altLang="en-US">
                <a:latin typeface="Arial" charset="0"/>
              </a:rPr>
              <a:t>’</a:t>
            </a:r>
            <a:r>
              <a:rPr lang="en-US" altLang="ja-JP">
                <a:latin typeface="Arial" charset="0"/>
              </a:rPr>
              <a:t>s PPTP VPN implementation has vulnerabilities that make it ill-suited for ePHI transmission.</a:t>
            </a:r>
          </a:p>
          <a:p>
            <a:endParaRPr lang="en-US">
              <a:latin typeface="Arial" charset="0"/>
            </a:endParaRPr>
          </a:p>
        </p:txBody>
      </p:sp>
      <p:sp>
        <p:nvSpPr>
          <p:cNvPr id="27651"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765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F21D2D5-40F1-5A40-92AF-F885105B2B6F}" type="slidenum">
              <a:rPr lang="en-US" sz="1000">
                <a:cs typeface="Arial" charset="0"/>
              </a:rPr>
              <a:pPr eaLnBrk="1" hangingPunct="1"/>
              <a:t>7</a:t>
            </a:fld>
            <a:endParaRPr lang="en-US" sz="1000">
              <a:cs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9698"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Here</a:t>
            </a:r>
            <a:r>
              <a:rPr lang="ja-JP" altLang="en-US">
                <a:latin typeface="Arial" charset="0"/>
              </a:rPr>
              <a:t>’</a:t>
            </a:r>
            <a:r>
              <a:rPr lang="en-US" altLang="ja-JP">
                <a:latin typeface="Arial" charset="0"/>
              </a:rPr>
              <a:t>s a graphical illustration of VPN, used for transmitting data over the internet between the VPN router and the VPN client on a user</a:t>
            </a:r>
            <a:r>
              <a:rPr lang="ja-JP" altLang="en-US">
                <a:latin typeface="Arial" charset="0"/>
              </a:rPr>
              <a:t>’</a:t>
            </a:r>
            <a:r>
              <a:rPr lang="en-US" altLang="ja-JP">
                <a:latin typeface="Arial" charset="0"/>
              </a:rPr>
              <a:t>s machine. </a:t>
            </a:r>
          </a:p>
          <a:p>
            <a:endParaRPr lang="en-US">
              <a:latin typeface="Arial" charset="0"/>
            </a:endParaRPr>
          </a:p>
          <a:p>
            <a:r>
              <a:rPr lang="en-US">
                <a:latin typeface="Arial" charset="0"/>
              </a:rPr>
              <a:t>By using the internet as a connection medium, VPN can adequately protect your data while saving the cost of long-distance phone service and hardware costs associated with using dial-up or leased line connections. </a:t>
            </a:r>
          </a:p>
        </p:txBody>
      </p:sp>
      <p:sp>
        <p:nvSpPr>
          <p:cNvPr id="29699"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2970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5BCBF19-771B-7E47-9712-F805EEBC1F44}" type="slidenum">
              <a:rPr lang="en-US" sz="1000">
                <a:cs typeface="Arial" charset="0"/>
              </a:rPr>
              <a:pPr eaLnBrk="1" hangingPunct="1"/>
              <a:t>8</a:t>
            </a:fld>
            <a:endParaRPr lang="en-US" sz="1000">
              <a:cs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174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atin typeface="Arial" charset="0"/>
              </a:rPr>
              <a:t>Another way to help prevent unwanted access is through the use of firewalls. A firewall is a dedicated appliance or software running on a computer which inspects network traffic passing through it and denies or permits passage based on a set of rules or criteria. It does this by controlling access to ports. Ports are essentially communications channels that applications need to communicate with one another. Some ports are pretty common, such as port 80 which regulates web traffic. Firewalls represent an important front line element to thwart unwanted access and help ensure HIPAA compliance.</a:t>
            </a:r>
          </a:p>
          <a:p>
            <a:endParaRPr lang="en-US">
              <a:latin typeface="Arial" charset="0"/>
            </a:endParaRPr>
          </a:p>
          <a:p>
            <a:r>
              <a:rPr lang="en-US">
                <a:latin typeface="Arial" charset="0"/>
              </a:rPr>
              <a:t>It is normally placed between the protected network, where ePHI is housed, and the unprotected network, and it acts like a gate to protect assets. A firewall</a:t>
            </a:r>
            <a:r>
              <a:rPr lang="ja-JP" altLang="en-US">
                <a:latin typeface="Arial" charset="0"/>
              </a:rPr>
              <a:t>’</a:t>
            </a:r>
            <a:r>
              <a:rPr lang="en-US" altLang="ja-JP">
                <a:latin typeface="Arial" charset="0"/>
              </a:rPr>
              <a:t>s basic task is to protect computer networks where they meet at different trust levels. For example, you very often see a firewall between the internet traffic and internal network traffic.  Many servers and workstations also have firewalls to provide yet another level of protection.</a:t>
            </a:r>
          </a:p>
          <a:p>
            <a:endParaRPr lang="en-US">
              <a:latin typeface="Arial" charset="0"/>
            </a:endParaRPr>
          </a:p>
          <a:p>
            <a:r>
              <a:rPr lang="en-US">
                <a:latin typeface="Arial" charset="0"/>
              </a:rPr>
              <a:t>It</a:t>
            </a:r>
            <a:r>
              <a:rPr lang="ja-JP" altLang="en-US">
                <a:latin typeface="Arial" charset="0"/>
              </a:rPr>
              <a:t>’</a:t>
            </a:r>
            <a:r>
              <a:rPr lang="en-US" altLang="ja-JP">
                <a:latin typeface="Arial" charset="0"/>
              </a:rPr>
              <a:t>s important to note that your EHR system will require certain ports to remain open on your firewall to work properly. Work with your vendor to ensure proper ports are left open.</a:t>
            </a:r>
            <a:endParaRPr lang="en-US">
              <a:latin typeface="Arial" charset="0"/>
            </a:endParaRPr>
          </a:p>
        </p:txBody>
      </p:sp>
      <p:sp>
        <p:nvSpPr>
          <p:cNvPr id="31747"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fontAlgn="base" hangingPunct="1">
              <a:spcBef>
                <a:spcPct val="0"/>
              </a:spcBef>
              <a:spcAft>
                <a:spcPct val="0"/>
              </a:spcAft>
            </a:pPr>
            <a:endParaRPr lang="en-US" sz="1000">
              <a:cs typeface="Arial" charset="0"/>
            </a:endParaRPr>
          </a:p>
        </p:txBody>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174F3BB-433D-5241-896A-4E5161B7906A}" type="slidenum">
              <a:rPr lang="en-US" sz="1000">
                <a:cs typeface="Arial" charset="0"/>
              </a:rPr>
              <a:pPr eaLnBrk="1" hangingPunct="1"/>
              <a:t>9</a:t>
            </a:fld>
            <a:endParaRPr lang="en-US" sz="100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p:spTree>
      <p:nvGrpSpPr>
        <p:cNvPr id="1" name=""/>
        <p:cNvGrpSpPr/>
        <p:nvPr/>
      </p:nvGrpSpPr>
      <p:grpSpPr>
        <a:xfrm>
          <a:off x="0" y="0"/>
          <a:ext cx="0" cy="0"/>
          <a:chOff x="0" y="0"/>
          <a:chExt cx="0" cy="0"/>
        </a:xfrm>
      </p:grpSpPr>
      <p:pic>
        <p:nvPicPr>
          <p:cNvPr id="6" name="Picture 2" descr="ONC logo: Curriculum Development Centers Program, Awardee of The Office of the National Coordinator (ONC) for Health Information Technology. "/>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89250" y="0"/>
            <a:ext cx="3365500" cy="178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0" y="2130552"/>
            <a:ext cx="9144000" cy="1481328"/>
          </a:xfrm>
          <a:prstGeom prst="rect">
            <a:avLst/>
          </a:prstGeom>
        </p:spPr>
        <p:txBody>
          <a:bodyPr anchor="t" anchorCtr="0"/>
          <a:lstStyle>
            <a:lvl1pPr algn="ctr">
              <a:defRPr sz="3800" b="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371600" y="3733800"/>
            <a:ext cx="6400800" cy="762000"/>
          </a:xfrm>
          <a:prstGeom prst="rect">
            <a:avLst/>
          </a:prstGeom>
        </p:spPr>
        <p:txBody>
          <a:bodyPr/>
          <a:lstStyle>
            <a:lvl1pPr marL="0" indent="0" algn="ctr">
              <a:buNone/>
              <a:defRPr sz="3200" baseline="0">
                <a:latin typeface="Tahoma" pitchFamily="34" charset="0"/>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10"/>
          <p:cNvSpPr>
            <a:spLocks noGrp="1"/>
          </p:cNvSpPr>
          <p:nvPr>
            <p:ph type="body" sz="quarter" idx="11"/>
          </p:nvPr>
        </p:nvSpPr>
        <p:spPr>
          <a:xfrm>
            <a:off x="1371600" y="4648200"/>
            <a:ext cx="6400800" cy="609600"/>
          </a:xfrm>
          <a:prstGeom prst="rect">
            <a:avLst/>
          </a:prstGeom>
        </p:spPr>
        <p:txBody>
          <a:bodyPr/>
          <a:lstStyle>
            <a:lvl1pPr algn="ctr">
              <a:buFontTx/>
              <a:buNone/>
              <a:defRPr>
                <a:latin typeface="Tahoma" pitchFamily="34" charset="0"/>
                <a:cs typeface="Tahoma" pitchFamily="34" charset="0"/>
              </a:defRPr>
            </a:lvl1pPr>
          </a:lstStyle>
          <a:p>
            <a:pPr lvl="0"/>
            <a:r>
              <a:rPr lang="en-US" smtClean="0"/>
              <a:t>Click to edit Master text styles</a:t>
            </a:r>
          </a:p>
        </p:txBody>
      </p:sp>
      <p:sp>
        <p:nvSpPr>
          <p:cNvPr id="16" name="Text Placeholder 15"/>
          <p:cNvSpPr>
            <a:spLocks noGrp="1"/>
          </p:cNvSpPr>
          <p:nvPr>
            <p:ph type="body" sz="quarter" idx="12"/>
          </p:nvPr>
        </p:nvSpPr>
        <p:spPr>
          <a:xfrm>
            <a:off x="914400" y="5562600"/>
            <a:ext cx="7315200" cy="685800"/>
          </a:xfrm>
          <a:prstGeom prst="rect">
            <a:avLst/>
          </a:prstGeom>
        </p:spPr>
        <p:txBody>
          <a:bodyPr/>
          <a:lstStyle>
            <a:lvl1pPr>
              <a:buNone/>
              <a:defRPr lang="en-US" sz="1200" dirty="0" smtClean="0">
                <a:ea typeface="Calibri"/>
                <a:cs typeface="Times New Roman"/>
              </a:defRPr>
            </a:lvl1pPr>
          </a:lstStyle>
          <a:p>
            <a:pPr lvl="0"/>
            <a:r>
              <a:rPr lang="en-US" smtClean="0"/>
              <a:t>Click to edit Master text styles</a:t>
            </a:r>
          </a:p>
        </p:txBody>
      </p:sp>
    </p:spTree>
    <p:extLst>
      <p:ext uri="{BB962C8B-B14F-4D97-AF65-F5344CB8AC3E}">
        <p14:creationId xmlns:p14="http://schemas.microsoft.com/office/powerpoint/2010/main" val="108556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Objectiv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4"/>
          <p:cNvSpPr>
            <a:spLocks noGrp="1"/>
          </p:cNvSpPr>
          <p:nvPr>
            <p:ph type="body" sz="quarter" idx="11"/>
          </p:nvPr>
        </p:nvSpPr>
        <p:spPr>
          <a:xfrm>
            <a:off x="457200" y="1984248"/>
            <a:ext cx="8229600" cy="4215384"/>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1E443099-6E8B-A542-96D4-7369F6D51978}" type="slidenum">
              <a:rPr lang="en-US"/>
              <a:pPr>
                <a:defRPr/>
              </a:pPr>
              <a:t>‹#›</a:t>
            </a:fld>
            <a:endParaRPr lang="en-US"/>
          </a:p>
        </p:txBody>
      </p:sp>
      <p:sp>
        <p:nvSpPr>
          <p:cNvPr id="5"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b</a:t>
            </a:r>
          </a:p>
        </p:txBody>
      </p:sp>
    </p:spTree>
    <p:extLst>
      <p:ext uri="{BB962C8B-B14F-4D97-AF65-F5344CB8AC3E}">
        <p14:creationId xmlns:p14="http://schemas.microsoft.com/office/powerpoint/2010/main" val="1426330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a:lvl1pPr>
          </a:lstStyle>
          <a:p>
            <a:pPr>
              <a:defRPr/>
            </a:pPr>
            <a:fld id="{CF9A639B-C8B3-814E-851C-3A87E02EC4DB}" type="slidenum">
              <a:rPr lang="en-US"/>
              <a:pPr>
                <a:defRPr/>
              </a:pPr>
              <a:t>‹#›</a:t>
            </a:fld>
            <a:endParaRPr 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b</a:t>
            </a:r>
          </a:p>
        </p:txBody>
      </p:sp>
    </p:spTree>
    <p:extLst>
      <p:ext uri="{BB962C8B-B14F-4D97-AF65-F5344CB8AC3E}">
        <p14:creationId xmlns:p14="http://schemas.microsoft.com/office/powerpoint/2010/main" val="21437928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984248"/>
            <a:ext cx="8229600" cy="4035552"/>
          </a:xfrm>
          <a:prstGeom prst="rect">
            <a:avLst/>
          </a:prstGeom>
        </p:spPr>
        <p:txBody>
          <a:bodyPr/>
          <a:lstStyle>
            <a:lvl1pPr>
              <a:defRPr baseline="0"/>
            </a:lvl1pPr>
          </a:lstStyle>
          <a:p>
            <a:pPr lvl="0"/>
            <a:r>
              <a:rPr lang="en-US" smtClean="0"/>
              <a:t>Click to edit Master text styles</a:t>
            </a:r>
          </a:p>
          <a:p>
            <a:pPr lvl="1"/>
            <a:r>
              <a:rPr lang="en-US" smtClean="0"/>
              <a:t>Second level</a:t>
            </a:r>
          </a:p>
        </p:txBody>
      </p:sp>
      <p:sp>
        <p:nvSpPr>
          <p:cNvPr id="4" name="Slide Number Placeholder 2"/>
          <p:cNvSpPr>
            <a:spLocks noGrp="1"/>
          </p:cNvSpPr>
          <p:nvPr>
            <p:ph type="sldNum" sz="quarter" idx="12"/>
          </p:nvPr>
        </p:nvSpPr>
        <p:spPr>
          <a:xfrm>
            <a:off x="6858000" y="6356350"/>
            <a:ext cx="1828800" cy="365125"/>
          </a:xfrm>
        </p:spPr>
        <p:txBody>
          <a:bodyPr/>
          <a:lstStyle>
            <a:lvl1pPr>
              <a:defRPr/>
            </a:lvl1pPr>
          </a:lstStyle>
          <a:p>
            <a:pPr>
              <a:defRPr/>
            </a:pPr>
            <a:fld id="{AC81D14E-9379-C34C-89C8-FCCEA877FEDF}" type="slidenum">
              <a:rPr lang="en-US"/>
              <a:pPr>
                <a:defRPr/>
              </a:pPr>
              <a:t>‹#›</a:t>
            </a:fld>
            <a:endParaRPr lang="en-US"/>
          </a:p>
        </p:txBody>
      </p:sp>
      <p:sp>
        <p:nvSpPr>
          <p:cNvPr id="6" name="Date Placeholder 4"/>
          <p:cNvSpPr>
            <a:spLocks noGrp="1"/>
          </p:cNvSpPr>
          <p:nvPr>
            <p:ph type="dt" sz="half" idx="1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7" name="Footer Placeholder 5"/>
          <p:cNvSpPr>
            <a:spLocks noGrp="1"/>
          </p:cNvSpPr>
          <p:nvPr>
            <p:ph type="ftr" sz="quarter" idx="1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b</a:t>
            </a:r>
          </a:p>
        </p:txBody>
      </p:sp>
    </p:spTree>
    <p:extLst>
      <p:ext uri="{BB962C8B-B14F-4D97-AF65-F5344CB8AC3E}">
        <p14:creationId xmlns:p14="http://schemas.microsoft.com/office/powerpoint/2010/main" val="22381103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nchor="ctr" anchorCtr="0"/>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a:lvl1pPr>
          </a:lstStyle>
          <a:p>
            <a:pPr>
              <a:defRPr/>
            </a:pPr>
            <a:fld id="{559519C5-4AA1-CB49-B34F-8A8BF06BBCF1}" type="slidenum">
              <a:rPr lang="en-US"/>
              <a:pPr>
                <a:defRPr/>
              </a:pPr>
              <a:t>‹#›</a:t>
            </a:fld>
            <a:endParaRPr 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a:defRPr sz="1000" dirty="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a:lstStyle>
            <a:lvl1pPr algn="ctr">
              <a:defRPr sz="1000">
                <a:solidFill>
                  <a:schemeClr val="bg1">
                    <a:lumMod val="65000"/>
                  </a:schemeClr>
                </a:solidFill>
                <a:latin typeface="Arial" pitchFamily="34" charset="0"/>
                <a:ea typeface="+mn-ea"/>
                <a:cs typeface="Arial" pitchFamily="34" charset="0"/>
              </a:defRPr>
            </a:lvl1pPr>
          </a:lstStyle>
          <a:p>
            <a:pPr>
              <a:defRPr/>
            </a:pPr>
            <a:r>
              <a:rPr lang="en-US"/>
              <a:t>Installation and Maintenance of Health IT Systems                                                        System Security Procedures and Standards                                                                           Lecture b</a:t>
            </a:r>
          </a:p>
        </p:txBody>
      </p:sp>
    </p:spTree>
    <p:extLst>
      <p:ext uri="{BB962C8B-B14F-4D97-AF65-F5344CB8AC3E}">
        <p14:creationId xmlns:p14="http://schemas.microsoft.com/office/powerpoint/2010/main" val="35264020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Drag picture to placeholder or click icon to add</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3" r:id="rId12"/>
    <p:sldLayoutId id="2147484274" r:id="rId13"/>
    <p:sldLayoutId id="2147484275" r:id="rId14"/>
    <p:sldLayoutId id="2147484276" r:id="rId15"/>
    <p:sldLayoutId id="2147484277" r:id="rId16"/>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hyperlink" Target="http://technet.microsoft.com/en-us/library/cc959354.aspx" TargetMode="External"/><Relationship Id="rId2" Type="http://schemas.openxmlformats.org/officeDocument/2006/relationships/notesSlide" Target="../notesSlides/notesSlide24.xml"/><Relationship Id="rId1" Type="http://schemas.openxmlformats.org/officeDocument/2006/relationships/slideLayout" Target="../slideLayouts/slideLayout9.xml"/><Relationship Id="rId6" Type="http://schemas.openxmlformats.org/officeDocument/2006/relationships/hyperlink" Target="http://en.wikipedia.org/wiki/Password_strength#Guidelines_for_strong_passwords" TargetMode="External"/><Relationship Id="rId5" Type="http://schemas.openxmlformats.org/officeDocument/2006/relationships/hyperlink" Target="https://www.healthit.gov/providers-professionals/ehr-implementation-steps" TargetMode="External"/><Relationship Id="rId4" Type="http://schemas.openxmlformats.org/officeDocument/2006/relationships/hyperlink" Target="http://www.hhs.gov/ocr/privacy/hipaa/understanding/srsummary.html"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a:latin typeface="Verdana" charset="0"/>
                <a:ea typeface="ＭＳ Ｐゴシック" charset="0"/>
                <a:cs typeface="Verdana" charset="0"/>
              </a:rPr>
              <a:t>Installation and Maintenance of Health IT Systems </a:t>
            </a:r>
          </a:p>
        </p:txBody>
      </p:sp>
      <p:sp>
        <p:nvSpPr>
          <p:cNvPr id="14338" name="Text Placeholder 2"/>
          <p:cNvSpPr>
            <a:spLocks noGrp="1"/>
          </p:cNvSpPr>
          <p:nvPr>
            <p:ph type="body" sz="half" idx="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atin typeface="Tahoma" charset="0"/>
                <a:ea typeface="ＭＳ Ｐゴシック" charset="0"/>
                <a:cs typeface="Tahoma" charset="0"/>
              </a:rPr>
              <a:t>System Security </a:t>
            </a:r>
          </a:p>
          <a:p>
            <a:pPr eaLnBrk="1" hangingPunct="1"/>
            <a:r>
              <a:rPr lang="en-US">
                <a:latin typeface="Tahoma" charset="0"/>
                <a:ea typeface="ＭＳ Ｐゴシック" charset="0"/>
                <a:cs typeface="Tahoma" charset="0"/>
              </a:rPr>
              <a:t>Procedures and Standards</a:t>
            </a:r>
          </a:p>
        </p:txBody>
      </p:sp>
      <p:sp>
        <p:nvSpPr>
          <p:cNvPr id="14339" name="Text Placeholder 4"/>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r>
              <a:rPr sz="1000" i="1" dirty="0">
                <a:latin typeface="Arial" charset="0"/>
                <a:ea typeface="Calibri" charset="0"/>
              </a:rPr>
              <a:t>  </a:t>
            </a:r>
          </a:p>
        </p:txBody>
      </p:sp>
      <p:sp>
        <p:nvSpPr>
          <p:cNvPr id="5" name="Rectangle 1"/>
          <p:cNvSpPr>
            <a:spLocks noChangeArrowheads="1"/>
          </p:cNvSpPr>
          <p:nvPr/>
        </p:nvSpPr>
        <p:spPr bwMode="auto">
          <a:xfrm>
            <a:off x="2819400" y="4584700"/>
            <a:ext cx="3200400" cy="584200"/>
          </a:xfrm>
          <a:prstGeom prst="rect">
            <a:avLst/>
          </a:prstGeom>
          <a:noFill/>
          <a:ln>
            <a:noFill/>
          </a:ln>
          <a:extLst/>
        </p:spPr>
        <p:txBody>
          <a:bodyPr>
            <a:spAutoFit/>
          </a:bodyPr>
          <a:lstStyle/>
          <a:p>
            <a:pPr algn="ctr">
              <a:defRPr/>
            </a:pPr>
            <a:r>
              <a:rPr lang="en-US" sz="3200" dirty="0">
                <a:latin typeface="Tahoma" pitchFamily="34" charset="0"/>
                <a:ea typeface="Tahoma" pitchFamily="34" charset="0"/>
                <a:cs typeface="Tahoma" pitchFamily="34" charset="0"/>
              </a:rPr>
              <a:t>Lecture</a:t>
            </a:r>
            <a:r>
              <a:rPr lang="en-US" sz="3200" dirty="0">
                <a:latin typeface="+mn-lt"/>
                <a:ea typeface="+mn-ea"/>
                <a:cs typeface="+mn-cs"/>
              </a:rPr>
              <a:t> b </a:t>
            </a:r>
          </a:p>
        </p:txBody>
      </p:sp>
      <p:sp>
        <p:nvSpPr>
          <p:cNvPr id="2" name="Text Placeholder 1"/>
          <p:cNvSpPr>
            <a:spLocks noGrp="1"/>
          </p:cNvSpPr>
          <p:nvPr>
            <p:ph type="body" sz="quarter" idx="12"/>
          </p:nvPr>
        </p:nvSpPr>
        <p:spPr/>
        <p:txBody>
          <a:bodyPr/>
          <a:lstStyle/>
          <a:p>
            <a:r>
              <a:rPr lang="en-US" dirty="0">
                <a:latin typeface="Arial" charset="0"/>
                <a:ea typeface="Calibri" charset="0"/>
              </a:rPr>
              <a:t>This material </a:t>
            </a:r>
            <a:r>
              <a:rPr lang="en-US" dirty="0" smtClean="0">
                <a:latin typeface="Arial" charset="0"/>
                <a:ea typeface="Calibri" charset="0"/>
              </a:rPr>
              <a:t>(Comp 8 Unit 6) </a:t>
            </a:r>
            <a:r>
              <a:rPr lang="en-US" dirty="0">
                <a:latin typeface="Arial" charset="0"/>
                <a:ea typeface="Calibri" charset="0"/>
              </a:rPr>
              <a:t>was 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dirty="0" smtClean="0">
                <a:latin typeface="Arial" charset="0"/>
                <a:ea typeface="Calibri" charset="0"/>
              </a:rPr>
              <a:t>Award Number 90WT0006.</a:t>
            </a:r>
            <a:endParaRPr lang="en-US" dirty="0">
              <a:latin typeface="Arial" charset="0"/>
              <a:ea typeface="Calibri" charset="0"/>
            </a:endParaRPr>
          </a:p>
          <a:p>
            <a:r>
              <a:rPr lang="en-US" dirty="0"/>
              <a:t>This work is licensed under the Creative Commons Attribution-</a:t>
            </a:r>
            <a:r>
              <a:rPr lang="en-US" dirty="0" err="1"/>
              <a:t>NonCommercial</a:t>
            </a:r>
            <a:r>
              <a:rPr lang="en-US" dirty="0"/>
              <a:t>-</a:t>
            </a:r>
            <a:r>
              <a:rPr lang="en-US" dirty="0" err="1"/>
              <a:t>ShareAlike</a:t>
            </a:r>
            <a:r>
              <a:rPr lang="en-US" dirty="0"/>
              <a:t> 4.0 International License. To view a copy of this license, visit </a:t>
            </a:r>
            <a:r>
              <a:rPr lang="en-US" u="sng" dirty="0">
                <a:hlinkClick r:id="rId3" tooltip="Creative Commons Attribution-NonCommercial-ShareAlike 4.0 International License"/>
              </a:rPr>
              <a:t>http://creativecommons.org/licenses/by-nc-sa/4.0/</a:t>
            </a:r>
            <a:r>
              <a:rPr lang="en-US" dirty="0" smtClean="0"/>
              <a:t>.</a:t>
            </a:r>
            <a:endParaRPr lang="en-US" dirty="0">
              <a:latin typeface="Arial" charset="0"/>
              <a:ea typeface="Calibri" charset="0"/>
              <a:cs typeface="Times New Roman"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Firewalls</a:t>
            </a:r>
          </a:p>
        </p:txBody>
      </p:sp>
      <p:pic>
        <p:nvPicPr>
          <p:cNvPr id="10" name="Content Placeholder 9" descr="Computer connected to the Internet with two firewalls protecting it - one corporate firewall on the network, another as software on the computer itself. Traffic may be allowed through both, blocked by the PC firewall, or blocked by the corporate firewall on the network. &#10;" title="Firewall"/>
          <p:cNvPicPr>
            <a:picLocks noGrp="1" noChangeAspect="1"/>
          </p:cNvPicPr>
          <p:nvPr>
            <p:ph type="pic" sz="quarter" idx="14"/>
          </p:nvPr>
        </p:nvPicPr>
        <p:blipFill>
          <a:blip r:embed="rId3">
            <a:extLst>
              <a:ext uri="{28A0092B-C50C-407E-A947-70E740481C1C}">
                <a14:useLocalDpi xmlns:a14="http://schemas.microsoft.com/office/drawing/2010/main" val="0"/>
              </a:ext>
            </a:extLst>
          </a:blip>
          <a:srcRect t="10890" b="10890"/>
          <a:stretch>
            <a:fillRect/>
          </a:stretch>
        </p:blipFill>
        <p:spPr bwMode="auto">
          <a:noFill/>
          <a:ln>
            <a:solidFill>
              <a:schemeClr val="accent1"/>
            </a:solidFill>
            <a:miter lim="800000"/>
            <a:headEnd/>
            <a:tailEnd/>
          </a:ln>
          <a:extLst>
            <a:ext uri="{909E8E84-426E-40DD-AFC4-6F175D3DCCD1}">
              <a14:hiddenFill xmlns:a14="http://schemas.microsoft.com/office/drawing/2010/main">
                <a:solidFill>
                  <a:srgbClr val="FFFFFF"/>
                </a:solidFill>
              </a14:hiddenFill>
            </a:ext>
          </a:extLst>
        </p:spPr>
      </p:pic>
      <p:sp>
        <p:nvSpPr>
          <p:cNvPr id="4" name="Text Placeholder 3"/>
          <p:cNvSpPr>
            <a:spLocks noGrp="1"/>
          </p:cNvSpPr>
          <p:nvPr>
            <p:ph type="body" sz="quarter" idx="32"/>
          </p:nvPr>
        </p:nvSpPr>
        <p:spPr/>
        <p:txBody>
          <a:bodyPr/>
          <a:lstStyle/>
          <a:p>
            <a:r>
              <a:rPr lang="en-US" dirty="0" smtClean="0"/>
              <a:t>Image Courtesy of Scott Neal.</a:t>
            </a:r>
            <a:endParaRPr lang="en-US" dirty="0"/>
          </a:p>
        </p:txBody>
      </p:sp>
      <p:sp>
        <p:nvSpPr>
          <p:cNvPr id="32770"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1C5BA86-C49B-AD47-9FE6-889149E05373}" type="slidenum">
              <a:rPr lang="en-US" sz="1000">
                <a:solidFill>
                  <a:srgbClr val="898989"/>
                </a:solidFill>
              </a:rPr>
              <a:pPr eaLnBrk="1" hangingPunct="1"/>
              <a:t>10</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 Virtual Local Area Network (VLAN)</a:t>
            </a:r>
          </a:p>
        </p:txBody>
      </p:sp>
      <p:sp>
        <p:nvSpPr>
          <p:cNvPr id="13315" name="Text Placeholder 3"/>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92500"/>
          </a:bodyPr>
          <a:lstStyle/>
          <a:p>
            <a:pPr>
              <a:defRPr/>
            </a:pPr>
            <a:r>
              <a:rPr lang="en-US" dirty="0" smtClean="0">
                <a:ea typeface="+mn-ea"/>
                <a:cs typeface="+mn-cs"/>
              </a:rPr>
              <a:t>Divides networks administratively</a:t>
            </a:r>
          </a:p>
          <a:p>
            <a:pPr lvl="1">
              <a:defRPr/>
            </a:pPr>
            <a:r>
              <a:rPr lang="en-US" dirty="0" smtClean="0">
                <a:ea typeface="+mn-ea"/>
              </a:rPr>
              <a:t>Multiple VLANs can separate devices and data, so that sensitive traffic is unseen by non-authorized devices</a:t>
            </a:r>
          </a:p>
          <a:p>
            <a:pPr lvl="1">
              <a:defRPr/>
            </a:pPr>
            <a:r>
              <a:rPr lang="en-US" dirty="0" smtClean="0">
                <a:ea typeface="+mn-ea"/>
              </a:rPr>
              <a:t>One physical network, multiple virtual networks</a:t>
            </a:r>
          </a:p>
          <a:p>
            <a:pPr lvl="1">
              <a:defRPr/>
            </a:pPr>
            <a:r>
              <a:rPr lang="en-US" dirty="0" smtClean="0">
                <a:ea typeface="+mn-ea"/>
              </a:rPr>
              <a:t>One example VLAN setup:</a:t>
            </a:r>
          </a:p>
          <a:p>
            <a:pPr lvl="2">
              <a:defRPr/>
            </a:pPr>
            <a:r>
              <a:rPr lang="en-US" dirty="0" smtClean="0">
                <a:ea typeface="+mn-ea"/>
              </a:rPr>
              <a:t> Administration (Internet access, appointments)</a:t>
            </a:r>
          </a:p>
          <a:p>
            <a:pPr lvl="2">
              <a:defRPr/>
            </a:pPr>
            <a:r>
              <a:rPr lang="en-US" dirty="0" smtClean="0">
                <a:ea typeface="+mn-ea"/>
              </a:rPr>
              <a:t>Voice (IP Phones and teleconferencing)</a:t>
            </a:r>
          </a:p>
          <a:p>
            <a:pPr lvl="2">
              <a:defRPr/>
            </a:pPr>
            <a:r>
              <a:rPr lang="en-US" dirty="0" smtClean="0">
                <a:ea typeface="+mn-ea"/>
              </a:rPr>
              <a:t>Labs (EHR access and lab equipment)</a:t>
            </a:r>
          </a:p>
          <a:p>
            <a:pPr lvl="2">
              <a:defRPr/>
            </a:pPr>
            <a:r>
              <a:rPr lang="en-US" dirty="0" smtClean="0">
                <a:ea typeface="+mn-ea"/>
              </a:rPr>
              <a:t>MedData (EHR access, billing, insurance, clinic data)</a:t>
            </a:r>
          </a:p>
          <a:p>
            <a:pPr lvl="2">
              <a:defRPr/>
            </a:pPr>
            <a:endParaRPr lang="en-US" dirty="0" smtClean="0">
              <a:ea typeface="+mn-ea"/>
            </a:endParaRPr>
          </a:p>
          <a:p>
            <a:pPr lvl="2">
              <a:defRPr/>
            </a:pPr>
            <a:endParaRPr lang="en-US" dirty="0" smtClean="0">
              <a:ea typeface="+mn-ea"/>
            </a:endParaRPr>
          </a:p>
        </p:txBody>
      </p:sp>
      <p:sp>
        <p:nvSpPr>
          <p:cNvPr id="3481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A36FE8C7-7B0E-F74A-AF47-3EB18EB3090E}" type="slidenum">
              <a:rPr lang="en-US" sz="1000">
                <a:solidFill>
                  <a:srgbClr val="898989"/>
                </a:solidFill>
              </a:rPr>
              <a:pPr eaLnBrk="1" hangingPunct="1"/>
              <a:t>11</a:t>
            </a:fld>
            <a:endParaRPr lang="en-US" sz="1000">
              <a:solidFill>
                <a:srgbClr val="898989"/>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 Intrusion Detection System (IDS)</a:t>
            </a:r>
          </a:p>
        </p:txBody>
      </p:sp>
      <p:sp>
        <p:nvSpPr>
          <p:cNvPr id="36866"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Monitors networks or systems for malicious activities or policy violations.</a:t>
            </a:r>
          </a:p>
          <a:p>
            <a:r>
              <a:rPr lang="en-US">
                <a:latin typeface="Arial" charset="0"/>
              </a:rPr>
              <a:t>Logs such activity and notifies administrator.</a:t>
            </a:r>
          </a:p>
          <a:p>
            <a:r>
              <a:rPr lang="en-US">
                <a:latin typeface="Arial" charset="0"/>
              </a:rPr>
              <a:t>Advanced systems can take preemptive actions to stop activities (Intrusion Prevention System, or IPS).</a:t>
            </a:r>
          </a:p>
        </p:txBody>
      </p:sp>
      <p:sp>
        <p:nvSpPr>
          <p:cNvPr id="3686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0C67366-E2CE-414F-B573-00F90B5C9B68}" type="slidenum">
              <a:rPr lang="en-US" sz="1000">
                <a:solidFill>
                  <a:srgbClr val="898989"/>
                </a:solidFill>
              </a:rPr>
              <a:pPr eaLnBrk="1" hangingPunct="1"/>
              <a:t>12</a:t>
            </a:fld>
            <a:endParaRPr lang="en-US" sz="1000">
              <a:solidFill>
                <a:srgbClr val="898989"/>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Common Security Vulnerabilities and Breaches</a:t>
            </a:r>
          </a:p>
        </p:txBody>
      </p:sp>
      <p:sp>
        <p:nvSpPr>
          <p:cNvPr id="12292" name="Text Placeholder 3"/>
          <p:cNvSpPr>
            <a:spLocks noGrp="1"/>
          </p:cNvSpPr>
          <p:nvPr>
            <p:ph sz="quarter" idx="14"/>
          </p:nvPr>
        </p:nvSpPr>
        <p:spPr bwMode="auto">
          <a:extLst/>
        </p:spPr>
        <p:txBody>
          <a:bodyPr>
            <a:normAutofit fontScale="70000" lnSpcReduction="20000"/>
          </a:bodyPr>
          <a:lstStyle/>
          <a:p>
            <a:pPr marL="0" indent="0">
              <a:lnSpc>
                <a:spcPct val="120000"/>
              </a:lnSpc>
              <a:spcBef>
                <a:spcPts val="0"/>
              </a:spcBef>
              <a:buFontTx/>
              <a:buNone/>
              <a:defRPr/>
            </a:pPr>
            <a:r>
              <a:rPr lang="en-US" dirty="0">
                <a:ea typeface="+mn-ea"/>
                <a:cs typeface="+mn-cs"/>
              </a:rPr>
              <a:t>According to the TCP/IP Core Networking Guide from Microsoft:</a:t>
            </a:r>
          </a:p>
          <a:p>
            <a:pPr>
              <a:lnSpc>
                <a:spcPct val="120000"/>
              </a:lnSpc>
              <a:spcBef>
                <a:spcPts val="0"/>
              </a:spcBef>
              <a:buFont typeface="Arial" pitchFamily="34" charset="0"/>
              <a:buChar char="•"/>
              <a:defRPr/>
            </a:pPr>
            <a:r>
              <a:rPr lang="en-US" dirty="0">
                <a:ea typeface="+mn-ea"/>
                <a:cs typeface="+mn-cs"/>
              </a:rPr>
              <a:t>Inside jobs, social engineering</a:t>
            </a:r>
          </a:p>
          <a:p>
            <a:pPr>
              <a:lnSpc>
                <a:spcPct val="120000"/>
              </a:lnSpc>
              <a:spcBef>
                <a:spcPts val="0"/>
              </a:spcBef>
              <a:buFont typeface="Arial" pitchFamily="34" charset="0"/>
              <a:buChar char="•"/>
              <a:defRPr/>
            </a:pPr>
            <a:r>
              <a:rPr lang="en-US" dirty="0">
                <a:ea typeface="+mn-ea"/>
                <a:cs typeface="+mn-cs"/>
              </a:rPr>
              <a:t>Brute force</a:t>
            </a:r>
          </a:p>
          <a:p>
            <a:pPr>
              <a:lnSpc>
                <a:spcPct val="120000"/>
              </a:lnSpc>
              <a:spcBef>
                <a:spcPts val="0"/>
              </a:spcBef>
              <a:buFont typeface="Arial" pitchFamily="34" charset="0"/>
              <a:buChar char="•"/>
              <a:defRPr/>
            </a:pPr>
            <a:r>
              <a:rPr lang="en-US" dirty="0">
                <a:ea typeface="+mn-ea"/>
                <a:cs typeface="+mn-cs"/>
              </a:rPr>
              <a:t>Eavesdropping, sniffing, snooping</a:t>
            </a:r>
          </a:p>
          <a:p>
            <a:pPr>
              <a:lnSpc>
                <a:spcPct val="120000"/>
              </a:lnSpc>
              <a:spcBef>
                <a:spcPts val="0"/>
              </a:spcBef>
              <a:buFont typeface="Arial" pitchFamily="34" charset="0"/>
              <a:buChar char="•"/>
              <a:defRPr/>
            </a:pPr>
            <a:r>
              <a:rPr lang="en-US" dirty="0">
                <a:ea typeface="+mn-ea"/>
                <a:cs typeface="+mn-cs"/>
              </a:rPr>
              <a:t>Data modification</a:t>
            </a:r>
          </a:p>
          <a:p>
            <a:pPr>
              <a:lnSpc>
                <a:spcPct val="120000"/>
              </a:lnSpc>
              <a:spcBef>
                <a:spcPts val="0"/>
              </a:spcBef>
              <a:buFont typeface="Arial" pitchFamily="34" charset="0"/>
              <a:buChar char="•"/>
              <a:defRPr/>
            </a:pPr>
            <a:r>
              <a:rPr lang="en-US" dirty="0">
                <a:ea typeface="+mn-ea"/>
                <a:cs typeface="+mn-cs"/>
              </a:rPr>
              <a:t>Identity spoofing</a:t>
            </a:r>
          </a:p>
          <a:p>
            <a:pPr>
              <a:lnSpc>
                <a:spcPct val="120000"/>
              </a:lnSpc>
              <a:spcBef>
                <a:spcPts val="0"/>
              </a:spcBef>
              <a:buFont typeface="Arial" pitchFamily="34" charset="0"/>
              <a:buChar char="•"/>
              <a:defRPr/>
            </a:pPr>
            <a:r>
              <a:rPr lang="en-US" dirty="0">
                <a:ea typeface="+mn-ea"/>
                <a:cs typeface="+mn-cs"/>
              </a:rPr>
              <a:t>Password-based attacks</a:t>
            </a:r>
          </a:p>
          <a:p>
            <a:pPr>
              <a:lnSpc>
                <a:spcPct val="120000"/>
              </a:lnSpc>
              <a:spcBef>
                <a:spcPts val="0"/>
              </a:spcBef>
              <a:buFont typeface="Arial" pitchFamily="34" charset="0"/>
              <a:buChar char="•"/>
              <a:defRPr/>
            </a:pPr>
            <a:r>
              <a:rPr lang="en-US" dirty="0">
                <a:ea typeface="+mn-ea"/>
                <a:cs typeface="+mn-cs"/>
              </a:rPr>
              <a:t>Denial of service attacks</a:t>
            </a:r>
          </a:p>
          <a:p>
            <a:pPr>
              <a:lnSpc>
                <a:spcPct val="120000"/>
              </a:lnSpc>
              <a:spcBef>
                <a:spcPts val="0"/>
              </a:spcBef>
              <a:buFont typeface="Arial" pitchFamily="34" charset="0"/>
              <a:buChar char="•"/>
              <a:defRPr/>
            </a:pPr>
            <a:r>
              <a:rPr lang="en-US" dirty="0">
                <a:ea typeface="+mn-ea"/>
                <a:cs typeface="+mn-cs"/>
              </a:rPr>
              <a:t>Man in the middle attacks</a:t>
            </a:r>
          </a:p>
          <a:p>
            <a:pPr>
              <a:lnSpc>
                <a:spcPct val="120000"/>
              </a:lnSpc>
              <a:spcBef>
                <a:spcPts val="0"/>
              </a:spcBef>
              <a:buFont typeface="Arial" pitchFamily="34" charset="0"/>
              <a:buChar char="•"/>
              <a:defRPr/>
            </a:pPr>
            <a:r>
              <a:rPr lang="en-US" dirty="0">
                <a:ea typeface="+mn-ea"/>
                <a:cs typeface="+mn-cs"/>
              </a:rPr>
              <a:t>Application layer attacks </a:t>
            </a:r>
            <a:endParaRPr lang="en-US" dirty="0" smtClean="0">
              <a:ea typeface="+mn-ea"/>
              <a:cs typeface="+mn-cs"/>
            </a:endParaRPr>
          </a:p>
          <a:p>
            <a:pPr marL="0" indent="0">
              <a:lnSpc>
                <a:spcPct val="120000"/>
              </a:lnSpc>
              <a:spcBef>
                <a:spcPts val="1200"/>
              </a:spcBef>
              <a:buFont typeface="Arial" charset="0"/>
              <a:buNone/>
              <a:defRPr/>
            </a:pPr>
            <a:r>
              <a:rPr lang="en-US" sz="2100" dirty="0" smtClean="0">
                <a:ea typeface="+mn-ea"/>
                <a:cs typeface="+mn-cs"/>
              </a:rPr>
              <a:t>(Microsoft/TechNet, </a:t>
            </a:r>
            <a:r>
              <a:rPr lang="en-US" sz="2100" dirty="0" err="1" smtClean="0">
                <a:ea typeface="+mn-ea"/>
                <a:cs typeface="+mn-cs"/>
              </a:rPr>
              <a:t>n.d.</a:t>
            </a:r>
            <a:r>
              <a:rPr lang="en-US" sz="2100" dirty="0" smtClean="0">
                <a:ea typeface="+mn-ea"/>
                <a:cs typeface="+mn-cs"/>
              </a:rPr>
              <a:t>)</a:t>
            </a:r>
            <a:endParaRPr lang="en-US" sz="2100" dirty="0">
              <a:ea typeface="+mn-ea"/>
              <a:cs typeface="+mn-cs"/>
            </a:endParaRPr>
          </a:p>
          <a:p>
            <a:pPr marL="0" indent="0" eaLnBrk="1" hangingPunct="1">
              <a:buFont typeface="Arial" pitchFamily="34" charset="0"/>
              <a:buNone/>
              <a:defRPr/>
            </a:pPr>
            <a:endParaRPr lang="en-US" dirty="0" smtClean="0">
              <a:ea typeface="+mn-ea"/>
              <a:cs typeface="+mn-cs"/>
            </a:endParaRPr>
          </a:p>
        </p:txBody>
      </p:sp>
      <p:sp>
        <p:nvSpPr>
          <p:cNvPr id="3891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0D096FD0-BF48-DC46-8F74-37A12FCFA998}" type="slidenum">
              <a:rPr lang="en-US" sz="1000">
                <a:solidFill>
                  <a:srgbClr val="898989"/>
                </a:solidFill>
              </a:rPr>
              <a:pPr eaLnBrk="1" hangingPunct="1"/>
              <a:t>13</a:t>
            </a:fld>
            <a:endParaRPr lang="en-US" sz="1000">
              <a:solidFill>
                <a:srgbClr val="898989"/>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Server &amp; Computer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Security Tips</a:t>
            </a:r>
          </a:p>
        </p:txBody>
      </p:sp>
      <p:sp>
        <p:nvSpPr>
          <p:cNvPr id="12292" name="Text Placeholder 3"/>
          <p:cNvSpPr>
            <a:spLocks noGrp="1"/>
          </p:cNvSpPr>
          <p:nvPr>
            <p:ph sz="quarter" idx="14"/>
          </p:nvPr>
        </p:nvSpPr>
        <p:spPr bwMode="auto">
          <a:extLst/>
        </p:spPr>
        <p:txBody>
          <a:bodyPr>
            <a:normAutofit fontScale="62500" lnSpcReduction="20000"/>
          </a:bodyPr>
          <a:lstStyle/>
          <a:p>
            <a:pPr>
              <a:defRPr/>
            </a:pPr>
            <a:r>
              <a:rPr lang="en-US" dirty="0">
                <a:ea typeface="+mn-ea"/>
                <a:cs typeface="+mn-cs"/>
              </a:rPr>
              <a:t>Install firewall, IDS, &amp; </a:t>
            </a:r>
            <a:r>
              <a:rPr lang="en-US" dirty="0" smtClean="0">
                <a:ea typeface="+mn-ea"/>
                <a:cs typeface="+mn-cs"/>
              </a:rPr>
              <a:t>monitoring tools </a:t>
            </a:r>
            <a:r>
              <a:rPr lang="en-US" dirty="0">
                <a:ea typeface="+mn-ea"/>
                <a:cs typeface="+mn-cs"/>
              </a:rPr>
              <a:t>to monitor &amp; protect all servers using/storing </a:t>
            </a:r>
            <a:r>
              <a:rPr lang="en-US" dirty="0" smtClean="0">
                <a:ea typeface="+mn-ea"/>
                <a:cs typeface="+mn-cs"/>
              </a:rPr>
              <a:t>ePHI</a:t>
            </a:r>
            <a:endParaRPr lang="en-US" dirty="0">
              <a:ea typeface="+mn-ea"/>
              <a:cs typeface="+mn-cs"/>
            </a:endParaRPr>
          </a:p>
          <a:p>
            <a:pPr>
              <a:defRPr/>
            </a:pPr>
            <a:r>
              <a:rPr lang="en-US" dirty="0">
                <a:ea typeface="+mn-ea"/>
                <a:cs typeface="+mn-cs"/>
              </a:rPr>
              <a:t>Strong policies for </a:t>
            </a:r>
            <a:r>
              <a:rPr lang="en-US" dirty="0" smtClean="0">
                <a:ea typeface="+mn-ea"/>
                <a:cs typeface="+mn-cs"/>
              </a:rPr>
              <a:t>tracking ePHI, and limiting transmission or storage to only approved systems.</a:t>
            </a:r>
            <a:endParaRPr lang="en-US" dirty="0">
              <a:ea typeface="+mn-ea"/>
              <a:cs typeface="+mn-cs"/>
            </a:endParaRPr>
          </a:p>
          <a:p>
            <a:pPr>
              <a:defRPr/>
            </a:pPr>
            <a:r>
              <a:rPr lang="en-US" dirty="0" smtClean="0">
                <a:ea typeface="+mn-ea"/>
                <a:cs typeface="+mn-cs"/>
              </a:rPr>
              <a:t>Hide or remove default or guest accounts</a:t>
            </a:r>
          </a:p>
          <a:p>
            <a:pPr>
              <a:defRPr/>
            </a:pPr>
            <a:r>
              <a:rPr lang="en-US" dirty="0" smtClean="0">
                <a:ea typeface="+mn-ea"/>
                <a:cs typeface="+mn-cs"/>
              </a:rPr>
              <a:t>Provide a method for generating and verifying strong passwords</a:t>
            </a:r>
          </a:p>
          <a:p>
            <a:pPr>
              <a:defRPr/>
            </a:pPr>
            <a:r>
              <a:rPr lang="en-US" dirty="0" smtClean="0">
                <a:ea typeface="+mn-ea"/>
                <a:cs typeface="+mn-cs"/>
              </a:rPr>
              <a:t>Monitor user account usage. Disable </a:t>
            </a:r>
            <a:r>
              <a:rPr lang="en-US" dirty="0">
                <a:ea typeface="+mn-ea"/>
                <a:cs typeface="+mn-cs"/>
              </a:rPr>
              <a:t>unused accounts.</a:t>
            </a:r>
          </a:p>
          <a:p>
            <a:pPr>
              <a:defRPr/>
            </a:pPr>
            <a:r>
              <a:rPr lang="en-US" dirty="0" smtClean="0">
                <a:ea typeface="+mn-ea"/>
                <a:cs typeface="+mn-cs"/>
              </a:rPr>
              <a:t>Antivirus </a:t>
            </a:r>
            <a:r>
              <a:rPr lang="en-US" dirty="0">
                <a:ea typeface="+mn-ea"/>
                <a:cs typeface="+mn-cs"/>
              </a:rPr>
              <a:t>software, with updates</a:t>
            </a:r>
          </a:p>
          <a:p>
            <a:pPr>
              <a:defRPr/>
            </a:pPr>
            <a:r>
              <a:rPr lang="en-US" dirty="0">
                <a:ea typeface="+mn-ea"/>
                <a:cs typeface="+mn-cs"/>
              </a:rPr>
              <a:t>Attack surface </a:t>
            </a:r>
            <a:r>
              <a:rPr lang="en-US" dirty="0" smtClean="0">
                <a:ea typeface="+mn-ea"/>
                <a:cs typeface="+mn-cs"/>
              </a:rPr>
              <a:t>reduction: </a:t>
            </a:r>
            <a:r>
              <a:rPr lang="en-US" dirty="0">
                <a:ea typeface="+mn-ea"/>
                <a:cs typeface="+mn-cs"/>
              </a:rPr>
              <a:t>turn off unneeded server applications &amp; reduce attack surface.</a:t>
            </a:r>
          </a:p>
          <a:p>
            <a:pPr>
              <a:defRPr/>
            </a:pPr>
            <a:r>
              <a:rPr lang="en-US" dirty="0" smtClean="0">
                <a:ea typeface="+mn-ea"/>
                <a:cs typeface="+mn-cs"/>
              </a:rPr>
              <a:t>Review and verify vendor recommendation for secure configuration</a:t>
            </a:r>
            <a:endParaRPr lang="en-US" dirty="0">
              <a:ea typeface="+mn-ea"/>
              <a:cs typeface="+mn-cs"/>
            </a:endParaRPr>
          </a:p>
          <a:p>
            <a:pPr>
              <a:defRPr/>
            </a:pPr>
            <a:r>
              <a:rPr lang="en-US" dirty="0">
                <a:ea typeface="+mn-ea"/>
                <a:cs typeface="+mn-cs"/>
              </a:rPr>
              <a:t>Create security </a:t>
            </a:r>
            <a:r>
              <a:rPr lang="en-US" dirty="0" smtClean="0">
                <a:ea typeface="+mn-ea"/>
                <a:cs typeface="+mn-cs"/>
              </a:rPr>
              <a:t>baseline: scan and verify implementation</a:t>
            </a:r>
            <a:endParaRPr lang="en-US" dirty="0">
              <a:ea typeface="+mn-ea"/>
              <a:cs typeface="+mn-cs"/>
            </a:endParaRPr>
          </a:p>
          <a:p>
            <a:pPr>
              <a:defRPr/>
            </a:pPr>
            <a:r>
              <a:rPr lang="en-US" dirty="0">
                <a:ea typeface="+mn-ea"/>
                <a:cs typeface="+mn-cs"/>
              </a:rPr>
              <a:t>Install service packs within 48 hours of release.</a:t>
            </a:r>
          </a:p>
          <a:p>
            <a:pPr>
              <a:defRPr/>
            </a:pPr>
            <a:r>
              <a:rPr lang="en-US" dirty="0">
                <a:ea typeface="+mn-ea"/>
                <a:cs typeface="+mn-cs"/>
              </a:rPr>
              <a:t>Lock down database applications, regularly install updates</a:t>
            </a:r>
            <a:r>
              <a:rPr lang="en-US" dirty="0" smtClean="0">
                <a:ea typeface="+mn-ea"/>
                <a:cs typeface="+mn-cs"/>
              </a:rPr>
              <a:t>.</a:t>
            </a:r>
          </a:p>
          <a:p>
            <a:pPr>
              <a:buFont typeface="Arial" pitchFamily="34" charset="0"/>
              <a:buNone/>
              <a:defRPr/>
            </a:pPr>
            <a:endParaRPr lang="en-US" sz="1800" dirty="0" smtClean="0">
              <a:ea typeface="+mn-ea"/>
              <a:cs typeface="+mn-cs"/>
            </a:endParaRPr>
          </a:p>
          <a:p>
            <a:pPr>
              <a:buFont typeface="Arial" pitchFamily="34" charset="0"/>
              <a:buNone/>
              <a:defRPr/>
            </a:pPr>
            <a:r>
              <a:rPr lang="en-US" sz="2600" dirty="0" smtClean="0">
                <a:ea typeface="+mn-ea"/>
                <a:cs typeface="+mn-cs"/>
              </a:rPr>
              <a:t>(Password Strength, 2012)</a:t>
            </a:r>
            <a:endParaRPr lang="en-US" sz="2600" dirty="0">
              <a:ea typeface="+mn-ea"/>
              <a:cs typeface="+mn-cs"/>
            </a:endParaRPr>
          </a:p>
        </p:txBody>
      </p:sp>
      <p:sp>
        <p:nvSpPr>
          <p:cNvPr id="4096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9809049-FD8C-F442-B673-9FD2964AB862}" type="slidenum">
              <a:rPr lang="en-US" sz="1000">
                <a:solidFill>
                  <a:srgbClr val="898989"/>
                </a:solidFill>
              </a:rPr>
              <a:pPr eaLnBrk="1" hangingPunct="1"/>
              <a:t>14</a:t>
            </a:fld>
            <a:endParaRPr lang="en-US" sz="1000">
              <a:solidFill>
                <a:srgbClr val="898989"/>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Server &amp; Computer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Updates and Security Baseline</a:t>
            </a:r>
          </a:p>
        </p:txBody>
      </p:sp>
      <p:sp>
        <p:nvSpPr>
          <p:cNvPr id="12292" name="Text Placeholder 3"/>
          <p:cNvSpPr>
            <a:spLocks noGrp="1"/>
          </p:cNvSpPr>
          <p:nvPr>
            <p:ph sz="quarter" idx="14"/>
          </p:nvPr>
        </p:nvSpPr>
        <p:spPr bwMode="auto">
          <a:extLst/>
        </p:spPr>
        <p:txBody>
          <a:bodyPr>
            <a:normAutofit fontScale="85000" lnSpcReduction="20000"/>
          </a:bodyPr>
          <a:lstStyle/>
          <a:p>
            <a:pPr>
              <a:defRPr/>
            </a:pPr>
            <a:r>
              <a:rPr lang="en-US" dirty="0" smtClean="0">
                <a:ea typeface="+mn-ea"/>
                <a:cs typeface="+mn-cs"/>
              </a:rPr>
              <a:t>System updates and service packs</a:t>
            </a:r>
          </a:p>
          <a:p>
            <a:pPr lvl="1">
              <a:defRPr/>
            </a:pPr>
            <a:r>
              <a:rPr lang="en-US" dirty="0" smtClean="0">
                <a:ea typeface="+mn-ea"/>
              </a:rPr>
              <a:t>Automatic and immediate for Internet connected systems</a:t>
            </a:r>
          </a:p>
          <a:p>
            <a:pPr lvl="1">
              <a:defRPr/>
            </a:pPr>
            <a:r>
              <a:rPr lang="en-US" dirty="0" smtClean="0">
                <a:ea typeface="+mn-ea"/>
              </a:rPr>
              <a:t>Test and verify before patching critical systems</a:t>
            </a:r>
          </a:p>
          <a:p>
            <a:pPr lvl="1">
              <a:defRPr/>
            </a:pPr>
            <a:r>
              <a:rPr lang="en-US" dirty="0" smtClean="0">
                <a:ea typeface="+mn-ea"/>
              </a:rPr>
              <a:t>Note: many networked medical devices are only supported by the vendor with specific software of configurations. Check with the system vendor before installing patches on patient medical devices.</a:t>
            </a:r>
          </a:p>
          <a:p>
            <a:pPr>
              <a:defRPr/>
            </a:pPr>
            <a:r>
              <a:rPr lang="en-US" dirty="0" smtClean="0">
                <a:ea typeface="+mn-ea"/>
                <a:cs typeface="+mn-cs"/>
              </a:rPr>
              <a:t>Create </a:t>
            </a:r>
            <a:r>
              <a:rPr lang="en-US" dirty="0">
                <a:ea typeface="+mn-ea"/>
                <a:cs typeface="+mn-cs"/>
              </a:rPr>
              <a:t>security </a:t>
            </a:r>
            <a:r>
              <a:rPr lang="en-US" dirty="0" smtClean="0">
                <a:ea typeface="+mn-ea"/>
                <a:cs typeface="+mn-cs"/>
              </a:rPr>
              <a:t>baseline: scan and verify implementation</a:t>
            </a:r>
            <a:endParaRPr lang="en-US" dirty="0">
              <a:ea typeface="+mn-ea"/>
              <a:cs typeface="+mn-cs"/>
            </a:endParaRPr>
          </a:p>
          <a:p>
            <a:pPr>
              <a:defRPr/>
            </a:pPr>
            <a:r>
              <a:rPr lang="en-US" dirty="0" smtClean="0">
                <a:ea typeface="+mn-ea"/>
                <a:cs typeface="+mn-cs"/>
              </a:rPr>
              <a:t>Database applications will have their own updates and patching procedures</a:t>
            </a:r>
            <a:endParaRPr lang="en-US" dirty="0">
              <a:ea typeface="+mn-ea"/>
              <a:cs typeface="+mn-cs"/>
            </a:endParaRPr>
          </a:p>
        </p:txBody>
      </p:sp>
      <p:sp>
        <p:nvSpPr>
          <p:cNvPr id="4301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F5FDFAD7-47B1-404E-A471-00C9A58D7C4C}" type="slidenum">
              <a:rPr lang="en-US" sz="1000">
                <a:solidFill>
                  <a:srgbClr val="898989"/>
                </a:solidFill>
              </a:rPr>
              <a:pPr eaLnBrk="1" hangingPunct="1"/>
              <a:t>15</a:t>
            </a:fld>
            <a:endParaRPr lang="en-US" sz="1000">
              <a:solidFill>
                <a:srgbClr val="898989"/>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Contingency Plans</a:t>
            </a:r>
          </a:p>
        </p:txBody>
      </p:sp>
      <p:sp>
        <p:nvSpPr>
          <p:cNvPr id="26627" name="Text Placeholder 3"/>
          <p:cNvSpPr>
            <a:spLocks noGrp="1"/>
          </p:cNvSpPr>
          <p:nvPr>
            <p:ph sz="quarter" idx="14"/>
          </p:nvPr>
        </p:nvSpPr>
        <p:spPr bwMode="auto">
          <a:extLst/>
        </p:spPr>
        <p:txBody>
          <a:bodyPr vert="horz" wrap="square" lIns="91440" tIns="45720" rIns="91440" bIns="45720" numCol="1" anchor="t" anchorCtr="0" compatLnSpc="1">
            <a:prstTxWarp prst="textNoShape">
              <a:avLst/>
            </a:prstTxWarp>
          </a:bodyPr>
          <a:lstStyle/>
          <a:p>
            <a:pPr>
              <a:defRPr/>
            </a:pPr>
            <a:r>
              <a:rPr lang="en-US" dirty="0" smtClean="0">
                <a:ea typeface="+mn-ea"/>
                <a:cs typeface="+mn-cs"/>
              </a:rPr>
              <a:t>Back-up and Storage of critical data</a:t>
            </a:r>
          </a:p>
          <a:p>
            <a:pPr>
              <a:defRPr/>
            </a:pPr>
            <a:r>
              <a:rPr lang="en-US" dirty="0" smtClean="0">
                <a:ea typeface="+mn-ea"/>
                <a:cs typeface="+mn-cs"/>
              </a:rPr>
              <a:t>Plan to restore systems</a:t>
            </a:r>
          </a:p>
          <a:p>
            <a:pPr>
              <a:defRPr/>
            </a:pPr>
            <a:r>
              <a:rPr lang="en-US" dirty="0" smtClean="0">
                <a:ea typeface="+mn-ea"/>
                <a:cs typeface="+mn-cs"/>
              </a:rPr>
              <a:t>List of Emergency Contacts</a:t>
            </a:r>
          </a:p>
          <a:p>
            <a:pPr>
              <a:defRPr/>
            </a:pPr>
            <a:r>
              <a:rPr lang="en-US" dirty="0" smtClean="0">
                <a:ea typeface="+mn-ea"/>
                <a:cs typeface="+mn-cs"/>
              </a:rPr>
              <a:t>Contingency plan for temporary office space</a:t>
            </a:r>
          </a:p>
          <a:p>
            <a:pPr>
              <a:defRPr/>
            </a:pPr>
            <a:r>
              <a:rPr lang="en-US" dirty="0" smtClean="0">
                <a:ea typeface="+mn-ea"/>
                <a:cs typeface="+mn-cs"/>
              </a:rPr>
              <a:t>Maintaining secure offsite data storage</a:t>
            </a:r>
          </a:p>
          <a:p>
            <a:pPr>
              <a:defRPr/>
            </a:pPr>
            <a:r>
              <a:rPr lang="en-US" dirty="0" smtClean="0">
                <a:ea typeface="+mn-ea"/>
                <a:cs typeface="+mn-cs"/>
              </a:rPr>
              <a:t>Criteria for activating contingency plan</a:t>
            </a:r>
          </a:p>
          <a:p>
            <a:pPr marL="0" indent="0">
              <a:buFont typeface="Arial" charset="0"/>
              <a:buNone/>
              <a:defRPr/>
            </a:pPr>
            <a:endParaRPr lang="en-US" sz="1600" dirty="0" smtClean="0">
              <a:ea typeface="+mn-ea"/>
              <a:cs typeface="+mn-cs"/>
            </a:endParaRPr>
          </a:p>
          <a:p>
            <a:pPr marL="0" indent="0">
              <a:buFont typeface="Arial" charset="0"/>
              <a:buNone/>
              <a:defRPr/>
            </a:pPr>
            <a:r>
              <a:rPr lang="en-US" sz="1600" dirty="0" smtClean="0">
                <a:ea typeface="+mn-ea"/>
                <a:cs typeface="+mn-cs"/>
              </a:rPr>
              <a:t>(Hartley, 2005)</a:t>
            </a:r>
          </a:p>
        </p:txBody>
      </p:sp>
      <p:sp>
        <p:nvSpPr>
          <p:cNvPr id="4505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BF25154-EE4C-EE43-A9AF-A4DE6C973491}" type="slidenum">
              <a:rPr lang="en-US" sz="1000">
                <a:solidFill>
                  <a:srgbClr val="898989"/>
                </a:solidFill>
              </a:rPr>
              <a:pPr eaLnBrk="1" hangingPunct="1"/>
              <a:t>16</a:t>
            </a:fld>
            <a:endParaRPr lang="en-US" sz="1000">
              <a:solidFill>
                <a:srgbClr val="898989"/>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Contingency Plans (cont</a:t>
            </a:r>
            <a:r>
              <a:rPr lang="ja-JP" altLang="en-US" sz="3800">
                <a:latin typeface="Verdana" charset="0"/>
                <a:ea typeface="ＭＳ Ｐゴシック" charset="0"/>
                <a:cs typeface="Verdana" charset="0"/>
              </a:rPr>
              <a:t>’</a:t>
            </a:r>
            <a:r>
              <a:rPr lang="en-US" altLang="ja-JP" sz="3800">
                <a:latin typeface="Verdana" charset="0"/>
                <a:ea typeface="ＭＳ Ｐゴシック" charset="0"/>
                <a:cs typeface="Verdana" charset="0"/>
              </a:rPr>
              <a:t>d)</a:t>
            </a:r>
            <a:endParaRPr lang="en-US" sz="3800">
              <a:latin typeface="Verdana" charset="0"/>
              <a:ea typeface="ＭＳ Ｐゴシック" charset="0"/>
              <a:cs typeface="Verdana" charset="0"/>
            </a:endParaRPr>
          </a:p>
        </p:txBody>
      </p:sp>
      <p:sp>
        <p:nvSpPr>
          <p:cNvPr id="12292" name="Text Placeholder 3"/>
          <p:cNvSpPr>
            <a:spLocks noGrp="1"/>
          </p:cNvSpPr>
          <p:nvPr>
            <p:ph sz="quarter" idx="14"/>
          </p:nvPr>
        </p:nvSpPr>
        <p:spPr bwMode="auto">
          <a:extLst/>
        </p:spPr>
        <p:txBody>
          <a:bodyPr>
            <a:normAutofit fontScale="92500" lnSpcReduction="20000"/>
          </a:bodyPr>
          <a:lstStyle/>
          <a:p>
            <a:pPr>
              <a:defRPr/>
            </a:pPr>
            <a:r>
              <a:rPr lang="en-US" dirty="0">
                <a:ea typeface="+mn-ea"/>
                <a:cs typeface="+mn-cs"/>
              </a:rPr>
              <a:t>Written plans</a:t>
            </a:r>
          </a:p>
          <a:p>
            <a:pPr lvl="1">
              <a:defRPr/>
            </a:pPr>
            <a:r>
              <a:rPr lang="en-US" dirty="0">
                <a:ea typeface="+mn-ea"/>
              </a:rPr>
              <a:t>Risk analysis/assessment</a:t>
            </a:r>
          </a:p>
          <a:p>
            <a:pPr lvl="1">
              <a:defRPr/>
            </a:pPr>
            <a:r>
              <a:rPr lang="en-US" dirty="0">
                <a:ea typeface="+mn-ea"/>
              </a:rPr>
              <a:t>Database backup</a:t>
            </a:r>
          </a:p>
          <a:p>
            <a:pPr lvl="1">
              <a:defRPr/>
            </a:pPr>
            <a:r>
              <a:rPr lang="en-US" dirty="0">
                <a:ea typeface="+mn-ea"/>
              </a:rPr>
              <a:t>Database secure storage</a:t>
            </a:r>
          </a:p>
          <a:p>
            <a:pPr lvl="1">
              <a:defRPr/>
            </a:pPr>
            <a:r>
              <a:rPr lang="en-US" dirty="0">
                <a:ea typeface="+mn-ea"/>
              </a:rPr>
              <a:t>Data restore plan</a:t>
            </a:r>
          </a:p>
          <a:p>
            <a:pPr lvl="1">
              <a:defRPr/>
            </a:pPr>
            <a:r>
              <a:rPr lang="en-US" dirty="0">
                <a:ea typeface="+mn-ea"/>
              </a:rPr>
              <a:t>Disaster recovery plan</a:t>
            </a:r>
          </a:p>
          <a:p>
            <a:pPr lvl="1">
              <a:defRPr/>
            </a:pPr>
            <a:r>
              <a:rPr lang="en-US" dirty="0">
                <a:ea typeface="+mn-ea"/>
              </a:rPr>
              <a:t>Critical incident response plan</a:t>
            </a:r>
          </a:p>
          <a:p>
            <a:pPr>
              <a:defRPr/>
            </a:pPr>
            <a:r>
              <a:rPr lang="en-US" dirty="0">
                <a:ea typeface="+mn-ea"/>
                <a:cs typeface="+mn-cs"/>
              </a:rPr>
              <a:t>Software inventory</a:t>
            </a:r>
          </a:p>
          <a:p>
            <a:pPr>
              <a:defRPr/>
            </a:pPr>
            <a:r>
              <a:rPr lang="en-US" dirty="0">
                <a:ea typeface="+mn-ea"/>
                <a:cs typeface="+mn-cs"/>
              </a:rPr>
              <a:t>Hardware inventory</a:t>
            </a:r>
          </a:p>
          <a:p>
            <a:pPr>
              <a:defRPr/>
            </a:pPr>
            <a:r>
              <a:rPr lang="en-US" dirty="0">
                <a:ea typeface="+mn-ea"/>
                <a:cs typeface="+mn-cs"/>
              </a:rPr>
              <a:t>Logs: transmission </a:t>
            </a:r>
            <a:r>
              <a:rPr lang="en-US" dirty="0" smtClean="0">
                <a:ea typeface="+mn-ea"/>
                <a:cs typeface="+mn-cs"/>
              </a:rPr>
              <a:t>points</a:t>
            </a:r>
            <a:endParaRPr lang="en-US" dirty="0">
              <a:ea typeface="+mn-ea"/>
              <a:cs typeface="+mn-cs"/>
            </a:endParaRPr>
          </a:p>
        </p:txBody>
      </p:sp>
      <p:sp>
        <p:nvSpPr>
          <p:cNvPr id="4710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D89EAE9-8FDD-6F49-B0D5-FBBB6260BADA}" type="slidenum">
              <a:rPr lang="en-US" sz="1000">
                <a:solidFill>
                  <a:srgbClr val="898989"/>
                </a:solidFill>
              </a:rPr>
              <a:pPr eaLnBrk="1" hangingPunct="1"/>
              <a:t>17</a:t>
            </a:fld>
            <a:endParaRPr lang="en-US" sz="1000">
              <a:solidFill>
                <a:srgbClr val="898989"/>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Data Backup Policy</a:t>
            </a:r>
          </a:p>
        </p:txBody>
      </p:sp>
      <p:sp>
        <p:nvSpPr>
          <p:cNvPr id="12292" name="Text Placeholder 3"/>
          <p:cNvSpPr>
            <a:spLocks noGrp="1"/>
          </p:cNvSpPr>
          <p:nvPr>
            <p:ph sz="quarter" idx="14"/>
          </p:nvPr>
        </p:nvSpPr>
        <p:spPr bwMode="auto">
          <a:extLst/>
        </p:spPr>
        <p:txBody>
          <a:bodyPr>
            <a:normAutofit lnSpcReduction="10000"/>
          </a:bodyPr>
          <a:lstStyle/>
          <a:p>
            <a:pPr>
              <a:defRPr/>
            </a:pPr>
            <a:r>
              <a:rPr lang="en-US" dirty="0">
                <a:ea typeface="+mn-ea"/>
                <a:cs typeface="+mn-cs"/>
              </a:rPr>
              <a:t>Data integrity just as important as confidentiality.</a:t>
            </a:r>
          </a:p>
          <a:p>
            <a:pPr>
              <a:defRPr/>
            </a:pPr>
            <a:r>
              <a:rPr lang="en-US" dirty="0">
                <a:ea typeface="+mn-ea"/>
                <a:cs typeface="+mn-cs"/>
              </a:rPr>
              <a:t>Backing up critical files, including patient or EHR databases, helps ensure data recovery after catastrophic failure or security breach.</a:t>
            </a:r>
          </a:p>
          <a:p>
            <a:pPr>
              <a:defRPr/>
            </a:pPr>
            <a:r>
              <a:rPr lang="en-US" dirty="0">
                <a:ea typeface="+mn-ea"/>
                <a:cs typeface="+mn-cs"/>
              </a:rPr>
              <a:t>Determine procedures, hardware, and software required for reliable &amp; efficient backup of production databases</a:t>
            </a:r>
            <a:r>
              <a:rPr lang="en-US" dirty="0" smtClean="0">
                <a:ea typeface="+mn-ea"/>
                <a:cs typeface="+mn-cs"/>
              </a:rPr>
              <a:t>.</a:t>
            </a:r>
            <a:endParaRPr lang="en-US" dirty="0">
              <a:ea typeface="+mn-ea"/>
              <a:cs typeface="+mn-cs"/>
            </a:endParaRPr>
          </a:p>
        </p:txBody>
      </p:sp>
      <p:sp>
        <p:nvSpPr>
          <p:cNvPr id="49155"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ABCE422-04E9-0148-9E54-3C18D9F5A4B0}" type="slidenum">
              <a:rPr lang="en-US" sz="1000">
                <a:solidFill>
                  <a:srgbClr val="898989"/>
                </a:solidFill>
              </a:rPr>
              <a:pPr eaLnBrk="1" hangingPunct="1"/>
              <a:t>18</a:t>
            </a:fld>
            <a:endParaRPr lang="en-US" sz="1000">
              <a:solidFill>
                <a:srgbClr val="898989"/>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Secure Data Storage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&amp; Restore Policies</a:t>
            </a:r>
          </a:p>
        </p:txBody>
      </p:sp>
      <p:sp>
        <p:nvSpPr>
          <p:cNvPr id="51202"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Data most susceptible to corruption or loss in state of rest (90% of the time).</a:t>
            </a:r>
          </a:p>
          <a:p>
            <a:r>
              <a:rPr lang="en-US">
                <a:latin typeface="Arial" charset="0"/>
              </a:rPr>
              <a:t>Databases need particularly thorough analysis for risks.</a:t>
            </a:r>
          </a:p>
          <a:p>
            <a:r>
              <a:rPr lang="en-US">
                <a:latin typeface="Arial" charset="0"/>
              </a:rPr>
              <a:t>Detailed guidelines for securing and safely restoring data stored on network.</a:t>
            </a:r>
          </a:p>
        </p:txBody>
      </p:sp>
      <p:sp>
        <p:nvSpPr>
          <p:cNvPr id="5120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6E95847-51B6-D14A-8F73-045F5745F5BF}" type="slidenum">
              <a:rPr lang="en-US" sz="1000">
                <a:solidFill>
                  <a:srgbClr val="898989"/>
                </a:solidFill>
              </a:rPr>
              <a:pPr eaLnBrk="1" hangingPunct="1"/>
              <a:t>19</a:t>
            </a:fld>
            <a:endParaRPr lang="en-US" sz="1000">
              <a:solidFill>
                <a:srgbClr val="898989"/>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r>
              <a:rPr lang="en-US">
                <a:latin typeface="Verdana" charset="0"/>
                <a:ea typeface="ＭＳ Ｐゴシック" charset="0"/>
                <a:cs typeface="Verdana" charset="0"/>
              </a:rPr>
              <a:t>System Security Procedures and Standards </a:t>
            </a:r>
            <a:br>
              <a:rPr lang="en-US">
                <a:latin typeface="Verdana" charset="0"/>
                <a:ea typeface="ＭＳ Ｐゴシック" charset="0"/>
                <a:cs typeface="Verdana" charset="0"/>
              </a:rPr>
            </a:br>
            <a:r>
              <a:rPr lang="en-US">
                <a:latin typeface="Verdana" charset="0"/>
                <a:ea typeface="ＭＳ Ｐゴシック" charset="0"/>
                <a:cs typeface="Verdana" charset="0"/>
              </a:rPr>
              <a:t>Learning Objectives</a:t>
            </a:r>
          </a:p>
        </p:txBody>
      </p:sp>
      <p:sp>
        <p:nvSpPr>
          <p:cNvPr id="7" name="Text Placeholder 6"/>
          <p:cNvSpPr>
            <a:spLocks noGrp="1"/>
          </p:cNvSpPr>
          <p:nvPr>
            <p:ph sz="quarter" idx="14"/>
          </p:nvPr>
        </p:nvSpPr>
        <p:spPr/>
        <p:txBody>
          <a:bodyPr>
            <a:normAutofit fontScale="85000" lnSpcReduction="20000"/>
          </a:bodyPr>
          <a:lstStyle/>
          <a:p>
            <a:pPr marL="514350" indent="-514350">
              <a:buFont typeface="+mj-lt"/>
              <a:buAutoNum type="arabicPeriod"/>
              <a:defRPr/>
            </a:pPr>
            <a:r>
              <a:rPr lang="en-US" dirty="0" smtClean="0">
                <a:ea typeface="+mn-ea"/>
                <a:cs typeface="+mn-cs"/>
              </a:rPr>
              <a:t>Identify regulatory requirements for EHRs (lecture a)</a:t>
            </a:r>
          </a:p>
          <a:p>
            <a:pPr marL="514350" indent="-514350">
              <a:buFont typeface="+mj-lt"/>
              <a:buAutoNum type="arabicPeriod"/>
              <a:defRPr/>
            </a:pPr>
            <a:r>
              <a:rPr lang="en-US" dirty="0" smtClean="0">
                <a:ea typeface="+mn-ea"/>
                <a:cs typeface="+mn-cs"/>
              </a:rPr>
              <a:t>Provide training for system users regarding the methods and importance of security compliance (lecture a)</a:t>
            </a:r>
          </a:p>
          <a:p>
            <a:pPr marL="514350" indent="-514350">
              <a:buFont typeface="+mj-lt"/>
              <a:buAutoNum type="arabicPeriod"/>
              <a:defRPr/>
            </a:pPr>
            <a:r>
              <a:rPr lang="en-US" dirty="0" smtClean="0">
                <a:ea typeface="+mn-ea"/>
                <a:cs typeface="+mn-cs"/>
              </a:rPr>
              <a:t>Identify administrative, physical, and technical safeguards for  system security and regulatory compliance (lectures a, b)</a:t>
            </a:r>
          </a:p>
          <a:p>
            <a:pPr marL="514350" indent="-514350">
              <a:buFont typeface="+mj-lt"/>
              <a:buAutoNum type="arabicPeriod"/>
              <a:defRPr/>
            </a:pPr>
            <a:r>
              <a:rPr lang="en-US" dirty="0" smtClean="0">
                <a:ea typeface="+mn-ea"/>
                <a:cs typeface="+mn-cs"/>
              </a:rPr>
              <a:t>Identify best practices for system security (lecture b)</a:t>
            </a:r>
          </a:p>
          <a:p>
            <a:pPr marL="514350" indent="-514350">
              <a:buFont typeface="+mj-lt"/>
              <a:buAutoNum type="arabicPeriod"/>
              <a:defRPr/>
            </a:pPr>
            <a:r>
              <a:rPr lang="en-US" dirty="0" smtClean="0">
                <a:ea typeface="+mn-ea"/>
                <a:cs typeface="+mn-cs"/>
              </a:rPr>
              <a:t>Identify best practices for risk / contingency management (lecture b)</a:t>
            </a:r>
          </a:p>
        </p:txBody>
      </p:sp>
      <p:sp>
        <p:nvSpPr>
          <p:cNvPr id="16387" name="Slide Number Placeholder 3"/>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BB34F876-DE53-3643-AABD-0E481B473715}" type="slidenum">
              <a:rPr lang="en-US" sz="1000">
                <a:solidFill>
                  <a:srgbClr val="898989"/>
                </a:solidFill>
              </a:rPr>
              <a:pPr eaLnBrk="1" hangingPunct="1"/>
              <a:t>2</a:t>
            </a:fld>
            <a:endParaRPr lang="en-US" sz="10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Disaster Recovery &amp; Critical Incident Response Plans</a:t>
            </a:r>
          </a:p>
        </p:txBody>
      </p:sp>
      <p:sp>
        <p:nvSpPr>
          <p:cNvPr id="53250"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atin typeface="Arial" charset="0"/>
              </a:rPr>
              <a:t>Address emergencies requiring immediate intervention to protect network or restore operational status after catastrophe.</a:t>
            </a:r>
          </a:p>
          <a:p>
            <a:r>
              <a:rPr lang="en-US">
                <a:latin typeface="Arial" charset="0"/>
              </a:rPr>
              <a:t>Based on original risk analysis.</a:t>
            </a:r>
          </a:p>
          <a:p>
            <a:r>
              <a:rPr lang="en-US">
                <a:latin typeface="Arial" charset="0"/>
              </a:rPr>
              <a:t>Outlines elements, procedures, &amp; people needed to restore network or mitigate imminent threat in timely manner.</a:t>
            </a:r>
          </a:p>
        </p:txBody>
      </p:sp>
      <p:sp>
        <p:nvSpPr>
          <p:cNvPr id="5325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7BF327B2-17D1-C448-969D-8B5BF34DC6D1}" type="slidenum">
              <a:rPr lang="en-US" sz="1000">
                <a:solidFill>
                  <a:srgbClr val="898989"/>
                </a:solidFill>
              </a:rPr>
              <a:pPr eaLnBrk="1" hangingPunct="1"/>
              <a:t>20</a:t>
            </a:fld>
            <a:endParaRPr lang="en-US" sz="1000">
              <a:solidFill>
                <a:srgbClr val="898989"/>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Hardware &amp; Software</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 Inventories</a:t>
            </a:r>
          </a:p>
        </p:txBody>
      </p:sp>
      <p:sp>
        <p:nvSpPr>
          <p:cNvPr id="12292" name="Text Placeholder 3"/>
          <p:cNvSpPr>
            <a:spLocks noGrp="1"/>
          </p:cNvSpPr>
          <p:nvPr>
            <p:ph sz="quarter" idx="14"/>
          </p:nvPr>
        </p:nvSpPr>
        <p:spPr bwMode="auto">
          <a:extLst/>
        </p:spPr>
        <p:txBody>
          <a:bodyPr>
            <a:normAutofit fontScale="92500" lnSpcReduction="10000"/>
          </a:bodyPr>
          <a:lstStyle/>
          <a:p>
            <a:pPr>
              <a:defRPr/>
            </a:pPr>
            <a:r>
              <a:rPr lang="en-US" dirty="0">
                <a:ea typeface="+mn-ea"/>
                <a:cs typeface="+mn-cs"/>
              </a:rPr>
              <a:t>Hardware inventory</a:t>
            </a:r>
          </a:p>
          <a:p>
            <a:pPr lvl="1">
              <a:defRPr/>
            </a:pPr>
            <a:r>
              <a:rPr lang="en-US" dirty="0">
                <a:ea typeface="+mn-ea"/>
              </a:rPr>
              <a:t>Loss of hardware can mean a loss much greater than just replacement cost.</a:t>
            </a:r>
          </a:p>
          <a:p>
            <a:pPr lvl="1">
              <a:defRPr/>
            </a:pPr>
            <a:r>
              <a:rPr lang="en-US" dirty="0">
                <a:ea typeface="+mn-ea"/>
              </a:rPr>
              <a:t>Helps ensure equipment properly locked down and secure.</a:t>
            </a:r>
          </a:p>
          <a:p>
            <a:pPr>
              <a:defRPr/>
            </a:pPr>
            <a:r>
              <a:rPr lang="en-US" dirty="0">
                <a:ea typeface="+mn-ea"/>
                <a:cs typeface="+mn-cs"/>
              </a:rPr>
              <a:t>Software inventory </a:t>
            </a:r>
          </a:p>
          <a:p>
            <a:pPr lvl="1">
              <a:defRPr/>
            </a:pPr>
            <a:r>
              <a:rPr lang="en-US" dirty="0">
                <a:ea typeface="+mn-ea"/>
              </a:rPr>
              <a:t>Provides insight to manage/mitigate risks to network from software vulnerability.</a:t>
            </a:r>
          </a:p>
          <a:p>
            <a:pPr lvl="1">
              <a:defRPr/>
            </a:pPr>
            <a:r>
              <a:rPr lang="en-US" dirty="0">
                <a:ea typeface="+mn-ea"/>
              </a:rPr>
              <a:t>Facilitates proper software management practices, patching.</a:t>
            </a:r>
            <a:endParaRPr lang="en-US" dirty="0" smtClean="0">
              <a:ea typeface="+mn-ea"/>
            </a:endParaRPr>
          </a:p>
        </p:txBody>
      </p:sp>
      <p:sp>
        <p:nvSpPr>
          <p:cNvPr id="5529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3E6BA4D2-0FC6-0643-88CA-21608F0DEC43}" type="slidenum">
              <a:rPr lang="en-US" sz="1000">
                <a:solidFill>
                  <a:srgbClr val="898989"/>
                </a:solidFill>
              </a:rPr>
              <a:pPr eaLnBrk="1" hangingPunct="1"/>
              <a:t>21</a:t>
            </a:fld>
            <a:endParaRPr lang="en-US" sz="1000">
              <a:solidFill>
                <a:srgbClr val="898989"/>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Logs: Transmission Points</a:t>
            </a:r>
            <a:endParaRPr lang="en-US" sz="3800">
              <a:latin typeface="Verdana" charset="0"/>
              <a:ea typeface="MS PGothic" charset="0"/>
            </a:endParaRPr>
          </a:p>
        </p:txBody>
      </p:sp>
      <p:sp>
        <p:nvSpPr>
          <p:cNvPr id="25603"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a:defRPr/>
            </a:pPr>
            <a:r>
              <a:rPr lang="en-US" dirty="0" smtClean="0">
                <a:ea typeface="+mn-ea"/>
                <a:cs typeface="+mn-cs"/>
              </a:rPr>
              <a:t>Effective logging and monitoring strategy is critical to network security.</a:t>
            </a:r>
          </a:p>
          <a:p>
            <a:pPr>
              <a:defRPr/>
            </a:pPr>
            <a:r>
              <a:rPr lang="en-US" dirty="0" smtClean="0">
                <a:ea typeface="+mn-ea"/>
                <a:cs typeface="+mn-cs"/>
              </a:rPr>
              <a:t>Logs can be overwhelmingly large. Determine which data need stringent monitoring (e.g., who is accessing); begin by concentrating efforts there.</a:t>
            </a:r>
          </a:p>
          <a:p>
            <a:pPr>
              <a:defRPr/>
            </a:pPr>
            <a:r>
              <a:rPr lang="en-US" dirty="0" smtClean="0">
                <a:ea typeface="+mn-ea"/>
                <a:cs typeface="+mn-cs"/>
              </a:rPr>
              <a:t>Written plan of what is logged &amp; why, with procedures for auditing &amp; record of accountability to ensure compliance.</a:t>
            </a:r>
          </a:p>
          <a:p>
            <a:pPr eaLnBrk="1" hangingPunct="1">
              <a:defRPr/>
            </a:pPr>
            <a:endParaRPr lang="en-US" sz="1000" dirty="0" smtClean="0">
              <a:ea typeface="+mn-ea"/>
              <a:cs typeface="+mn-cs"/>
            </a:endParaRPr>
          </a:p>
        </p:txBody>
      </p:sp>
      <p:sp>
        <p:nvSpPr>
          <p:cNvPr id="5734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CAF97080-DEEE-974A-98FF-F6A4B4B795CE}" type="slidenum">
              <a:rPr lang="en-US" sz="1000">
                <a:solidFill>
                  <a:srgbClr val="898989"/>
                </a:solidFill>
              </a:rPr>
              <a:pPr eaLnBrk="1" hangingPunct="1"/>
              <a:t>22</a:t>
            </a:fld>
            <a:endParaRPr lang="en-US" sz="1000">
              <a:solidFill>
                <a:srgbClr val="898989"/>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System Security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Procedures and Standards</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Summary</a:t>
            </a:r>
          </a:p>
        </p:txBody>
      </p:sp>
      <p:sp>
        <p:nvSpPr>
          <p:cNvPr id="26628" name="Text Placeholder 3"/>
          <p:cNvSpPr>
            <a:spLocks noGrp="1"/>
          </p:cNvSpPr>
          <p:nvPr>
            <p:ph type="body" sz="quarter" idx="11"/>
          </p:nvPr>
        </p:nvSpPr>
        <p:spPr bwMode="auto">
          <a:ln>
            <a:miter lim="800000"/>
            <a:headEnd/>
            <a:tailEnd/>
          </a:ln>
        </p:spPr>
        <p:txBody>
          <a:bodyPr vert="horz" wrap="square" lIns="91440" tIns="45720" rIns="91440" bIns="45720" numCol="1" anchor="t" anchorCtr="0" compatLnSpc="1">
            <a:prstTxWarp prst="textNoShape">
              <a:avLst/>
            </a:prstTxWarp>
            <a:normAutofit lnSpcReduction="10000"/>
          </a:bodyPr>
          <a:lstStyle/>
          <a:p>
            <a:pPr>
              <a:defRPr/>
            </a:pPr>
            <a:r>
              <a:rPr lang="en-US" dirty="0" smtClean="0">
                <a:ea typeface="+mn-ea"/>
                <a:cs typeface="+mn-cs"/>
              </a:rPr>
              <a:t>Technical safeguards for ePHI are those automatically enforced by systems</a:t>
            </a:r>
          </a:p>
          <a:p>
            <a:pPr>
              <a:defRPr/>
            </a:pPr>
            <a:r>
              <a:rPr lang="en-US" dirty="0" smtClean="0">
                <a:ea typeface="+mn-ea"/>
                <a:cs typeface="+mn-cs"/>
              </a:rPr>
              <a:t>System vulnerabilities exist, but application of best practices for system security will reduce exposure and risk</a:t>
            </a:r>
          </a:p>
          <a:p>
            <a:pPr>
              <a:defRPr/>
            </a:pPr>
            <a:r>
              <a:rPr lang="en-US" dirty="0" smtClean="0">
                <a:ea typeface="+mn-ea"/>
                <a:cs typeface="+mn-cs"/>
              </a:rPr>
              <a:t>Risk and contingency plan development is a critical step in ensuring secure operation of EHR systems and regulatory compliance </a:t>
            </a:r>
          </a:p>
        </p:txBody>
      </p:sp>
      <p:sp>
        <p:nvSpPr>
          <p:cNvPr id="5939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49399521-973E-1B4C-9A8A-582BDA378C5E}" type="slidenum">
              <a:rPr lang="en-US" sz="1000">
                <a:solidFill>
                  <a:srgbClr val="898989"/>
                </a:solidFill>
              </a:rPr>
              <a:pPr eaLnBrk="1" hangingPunct="1"/>
              <a:t>23</a:t>
            </a:fld>
            <a:endParaRPr lang="en-US" sz="1000">
              <a:solidFill>
                <a:srgbClr val="898989"/>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System Security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Procedures and Standards</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Reference</a:t>
            </a:r>
            <a:endParaRPr lang="en-US" sz="3800">
              <a:latin typeface="Verdana" charset="0"/>
              <a:ea typeface="MS PGothic" charset="0"/>
            </a:endParaRPr>
          </a:p>
        </p:txBody>
      </p:sp>
      <p:sp>
        <p:nvSpPr>
          <p:cNvPr id="61442" name="Content Placeholder 5"/>
          <p:cNvSpPr>
            <a:spLocks noGrp="1"/>
          </p:cNvSpPr>
          <p:nvPr>
            <p:ph type="body" sz="quarter" idx="16"/>
          </p:nvPr>
        </p:nvSpPr>
        <p:spPr bwMode="auto">
          <a:xfrm>
            <a:off x="457200" y="1600200"/>
            <a:ext cx="8229600" cy="274202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285750" indent="-285750"/>
            <a:r>
              <a:rPr lang="en-US" dirty="0">
                <a:latin typeface="Arial" charset="0"/>
                <a:cs typeface="Arial" charset="0"/>
              </a:rPr>
              <a:t>Reference:</a:t>
            </a:r>
            <a:endParaRPr lang="en-US" sz="1400" dirty="0">
              <a:latin typeface="Arial" charset="0"/>
              <a:cs typeface="Arial" charset="0"/>
            </a:endParaRPr>
          </a:p>
          <a:p>
            <a:pPr marL="285750" lvl="1" indent="-285750"/>
            <a:r>
              <a:rPr lang="en-US" i="1" dirty="0">
                <a:latin typeface="Arial" charset="0"/>
                <a:cs typeface="Arial" charset="0"/>
              </a:rPr>
              <a:t>Common Types of Network Attacks. </a:t>
            </a:r>
            <a:r>
              <a:rPr lang="en-US" dirty="0">
                <a:latin typeface="Arial" charset="0"/>
                <a:cs typeface="Arial" charset="0"/>
              </a:rPr>
              <a:t>(</a:t>
            </a:r>
            <a:r>
              <a:rPr lang="en-US" dirty="0" err="1">
                <a:latin typeface="Arial" charset="0"/>
                <a:cs typeface="Arial" charset="0"/>
              </a:rPr>
              <a:t>n.d.</a:t>
            </a:r>
            <a:r>
              <a:rPr lang="en-US" dirty="0">
                <a:latin typeface="Arial" charset="0"/>
                <a:cs typeface="Arial" charset="0"/>
              </a:rPr>
              <a:t>) Microsoft Windows TCP/IP Core Networking Guide. Distributed Systems Guide, Windows 2000 Server .  </a:t>
            </a:r>
            <a:r>
              <a:rPr lang="en-US" dirty="0">
                <a:latin typeface="Arial" charset="0"/>
                <a:cs typeface="Arial" charset="0"/>
                <a:hlinkClick r:id="rId3" tooltip="Microsoft Windows TCP/IP Core Networking Guide. Distributed Systems Guide"/>
              </a:rPr>
              <a:t>http://technet.microsoft.com/en-us/library/cc959354.aspx</a:t>
            </a:r>
            <a:endParaRPr lang="en-US" dirty="0">
              <a:latin typeface="Arial" charset="0"/>
              <a:cs typeface="Arial" charset="0"/>
            </a:endParaRPr>
          </a:p>
          <a:p>
            <a:pPr marL="285750" lvl="1" indent="-285750"/>
            <a:r>
              <a:rPr lang="en-US" i="1" dirty="0" smtClean="0">
                <a:latin typeface="Arial" charset="0"/>
                <a:cs typeface="Arial" charset="0"/>
              </a:rPr>
              <a:t>Health </a:t>
            </a:r>
            <a:r>
              <a:rPr lang="en-US" i="1" dirty="0">
                <a:latin typeface="Arial" charset="0"/>
                <a:cs typeface="Arial" charset="0"/>
              </a:rPr>
              <a:t>Information Privacy - Summary of the HIPAA Security Rule</a:t>
            </a:r>
            <a:r>
              <a:rPr lang="en-US" dirty="0">
                <a:latin typeface="Arial" charset="0"/>
                <a:cs typeface="Arial" charset="0"/>
              </a:rPr>
              <a:t>. (</a:t>
            </a:r>
            <a:r>
              <a:rPr lang="en-US" dirty="0" err="1">
                <a:latin typeface="Arial" charset="0"/>
                <a:cs typeface="Arial" charset="0"/>
              </a:rPr>
              <a:t>n.d.</a:t>
            </a:r>
            <a:r>
              <a:rPr lang="en-US" dirty="0">
                <a:latin typeface="Arial" charset="0"/>
                <a:cs typeface="Arial" charset="0"/>
              </a:rPr>
              <a:t>). Retrieved February 8, 2012, from U.S. Department of Health &amp; Human Services website: </a:t>
            </a:r>
            <a:r>
              <a:rPr lang="en-US" dirty="0">
                <a:latin typeface="Arial" charset="0"/>
                <a:cs typeface="Arial" charset="0"/>
                <a:hlinkClick r:id="rId4" tooltip="Health Information Privacy - Summary of the HIPAA Security Rule"/>
              </a:rPr>
              <a:t>http://www.hhs.gov/ocr/privacy/hipaa/understanding/</a:t>
            </a:r>
            <a:r>
              <a:rPr lang="en-US" dirty="0" smtClean="0">
                <a:latin typeface="Arial" charset="0"/>
                <a:cs typeface="Arial" charset="0"/>
                <a:hlinkClick r:id="rId4" tooltip="Health Information Privacy - Summary of the HIPAA Security Rule"/>
              </a:rPr>
              <a:t>srsummary.html</a:t>
            </a:r>
            <a:endParaRPr lang="en-US" dirty="0" smtClean="0">
              <a:latin typeface="Arial" charset="0"/>
              <a:cs typeface="Arial" charset="0"/>
            </a:endParaRPr>
          </a:p>
          <a:p>
            <a:pPr marL="285750" lvl="1" indent="-285750"/>
            <a:r>
              <a:rPr lang="en-US" dirty="0"/>
              <a:t>How to Implement EHRs. (2013, April 3). Retrieved June 30, 2016, from </a:t>
            </a:r>
            <a:r>
              <a:rPr lang="en-US" dirty="0">
                <a:hlinkClick r:id="rId5" tooltip="How to Implement EHRs"/>
              </a:rPr>
              <a:t>https://www.healthit.gov/providers-professionals/ehr-implementation-</a:t>
            </a:r>
            <a:r>
              <a:rPr lang="en-US" dirty="0" smtClean="0">
                <a:hlinkClick r:id="rId5" tooltip="How to Implement EHRs"/>
              </a:rPr>
              <a:t>steps</a:t>
            </a:r>
            <a:r>
              <a:rPr lang="en-US" dirty="0" smtClean="0"/>
              <a:t> </a:t>
            </a:r>
            <a:endParaRPr lang="en-US" dirty="0">
              <a:latin typeface="Arial" charset="0"/>
              <a:cs typeface="Arial" charset="0"/>
            </a:endParaRPr>
          </a:p>
          <a:p>
            <a:pPr marL="285750" lvl="1" indent="-285750"/>
            <a:r>
              <a:rPr lang="en-US" dirty="0">
                <a:latin typeface="Arial" charset="0"/>
                <a:cs typeface="Arial" charset="0"/>
              </a:rPr>
              <a:t>Password Strength (</a:t>
            </a:r>
            <a:r>
              <a:rPr lang="en-US" dirty="0" err="1">
                <a:latin typeface="Arial" charset="0"/>
                <a:cs typeface="Arial" charset="0"/>
              </a:rPr>
              <a:t>n.d.</a:t>
            </a:r>
            <a:r>
              <a:rPr lang="en-US" dirty="0">
                <a:latin typeface="Arial" charset="0"/>
                <a:cs typeface="Arial" charset="0"/>
              </a:rPr>
              <a:t>). Retrieved  January 12, 2012, from Wikipedia: </a:t>
            </a:r>
            <a:r>
              <a:rPr lang="en-US" dirty="0">
                <a:latin typeface="Arial" charset="0"/>
                <a:cs typeface="Arial" charset="0"/>
                <a:hlinkClick r:id="rId6" tooltip="Password Strength (n.d.). "/>
              </a:rPr>
              <a:t>http://en.wikipedia.org/wiki/Password_strength#Guidelines_for_strong_passwords</a:t>
            </a:r>
            <a:endParaRPr lang="en-US" dirty="0">
              <a:latin typeface="Arial" charset="0"/>
              <a:cs typeface="Arial" charset="0"/>
            </a:endParaRPr>
          </a:p>
          <a:p>
            <a:pPr marL="285750" lvl="1" indent="-285750"/>
            <a:endParaRPr lang="en-US" dirty="0">
              <a:latin typeface="Arial" charset="0"/>
              <a:cs typeface="Arial" charset="0"/>
            </a:endParaRPr>
          </a:p>
          <a:p>
            <a:pPr marL="273050" lvl="1">
              <a:buFont typeface="Arial" charset="0"/>
              <a:buChar char="•"/>
            </a:pPr>
            <a:endParaRPr lang="en-US" dirty="0">
              <a:latin typeface="Arial" charset="0"/>
              <a:cs typeface="Arial" charset="0"/>
            </a:endParaRPr>
          </a:p>
          <a:p>
            <a:pPr marL="273050" lvl="1">
              <a:buFont typeface="Arial" charset="0"/>
              <a:buNone/>
            </a:pPr>
            <a:endParaRPr lang="en-US" dirty="0">
              <a:latin typeface="Arial" charset="0"/>
              <a:cs typeface="Arial" charset="0"/>
            </a:endParaRPr>
          </a:p>
          <a:p>
            <a:pPr marL="273050" lvl="1">
              <a:buFont typeface="Arial" charset="0"/>
              <a:buNone/>
            </a:pPr>
            <a:endParaRPr lang="en-US" dirty="0">
              <a:latin typeface="Arial" charset="0"/>
              <a:cs typeface="Arial" charset="0"/>
            </a:endParaRPr>
          </a:p>
          <a:p>
            <a:pPr marL="273050" lvl="1">
              <a:buFont typeface="Arial" charset="0"/>
              <a:buNone/>
            </a:pPr>
            <a:endParaRPr lang="en-US" dirty="0">
              <a:latin typeface="Arial" charset="0"/>
              <a:cs typeface="Arial" charset="0"/>
            </a:endParaRPr>
          </a:p>
          <a:p>
            <a:pPr marL="273050" lvl="1">
              <a:buFont typeface="Arial" charset="0"/>
              <a:buChar char="•"/>
            </a:pPr>
            <a:endParaRPr lang="en-US" dirty="0">
              <a:latin typeface="Arial" charset="0"/>
              <a:cs typeface="Arial" charset="0"/>
            </a:endParaRPr>
          </a:p>
          <a:p>
            <a:pPr lvl="2"/>
            <a:endParaRPr lang="en-US" sz="1000" dirty="0">
              <a:latin typeface="Arial" charset="0"/>
            </a:endParaRPr>
          </a:p>
        </p:txBody>
      </p:sp>
      <p:sp>
        <p:nvSpPr>
          <p:cNvPr id="61443" name="Text Placeholder 7"/>
          <p:cNvSpPr>
            <a:spLocks noGrp="1"/>
          </p:cNvSpPr>
          <p:nvPr>
            <p:ph type="body" sz="quarter" idx="20"/>
          </p:nvPr>
        </p:nvSpPr>
        <p:spPr bwMode="auto">
          <a:xfrm>
            <a:off x="457200" y="4537624"/>
            <a:ext cx="8229600" cy="92272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latin typeface="Arial" charset="0"/>
                <a:cs typeface="Arial" charset="0"/>
              </a:rPr>
              <a:t>Images:</a:t>
            </a:r>
            <a:endParaRPr lang="en-US" sz="1400" dirty="0">
              <a:latin typeface="Arial" charset="0"/>
              <a:cs typeface="Arial" charset="0"/>
            </a:endParaRPr>
          </a:p>
          <a:p>
            <a:r>
              <a:rPr lang="en-US" sz="1400" b="0" dirty="0">
                <a:latin typeface="Arial" charset="0"/>
                <a:cs typeface="Arial" charset="0"/>
              </a:rPr>
              <a:t>Slide 8: VPN example, 2012. Provided by Scott Neal</a:t>
            </a:r>
          </a:p>
          <a:p>
            <a:r>
              <a:rPr lang="en-US" sz="1400" b="0" dirty="0">
                <a:latin typeface="Arial" charset="0"/>
                <a:cs typeface="Arial" charset="0"/>
              </a:rPr>
              <a:t>Slide 10: Firewall example, 2012. Provided by Scott and Nolan Neal</a:t>
            </a:r>
          </a:p>
          <a:p>
            <a:endParaRPr lang="en-US" sz="1400" b="0" dirty="0">
              <a:latin typeface="Arial" charset="0"/>
              <a:cs typeface="Arial" charset="0"/>
            </a:endParaRPr>
          </a:p>
        </p:txBody>
      </p:sp>
      <p:sp>
        <p:nvSpPr>
          <p:cNvPr id="6144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8379FFFC-4F52-0C4D-A501-694D77394D48}" type="slidenum">
              <a:rPr lang="en-US" sz="1000">
                <a:solidFill>
                  <a:srgbClr val="898989"/>
                </a:solidFill>
              </a:rPr>
              <a:pPr eaLnBrk="1" hangingPunct="1"/>
              <a:t>24</a:t>
            </a:fld>
            <a:endParaRPr lang="en-US" sz="1000">
              <a:solidFill>
                <a:srgbClr val="898989"/>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8438"/>
            <a:ext cx="8229600" cy="2057268"/>
          </a:xfrm>
        </p:spPr>
        <p:txBody>
          <a:bodyPr/>
          <a:lstStyle/>
          <a:p>
            <a:r>
              <a:rPr lang="en-US" sz="3200" dirty="0">
                <a:latin typeface="Verdana" charset="0"/>
                <a:ea typeface="MS PGothic" charset="0"/>
                <a:cs typeface="Verdana" charset="0"/>
              </a:rPr>
              <a:t>Installation and Maintenance of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dirty="0" smtClean="0">
                <a:latin typeface="Verdana" charset="0"/>
                <a:ea typeface="MS PGothic" charset="0"/>
                <a:cs typeface="Verdana" charset="0"/>
              </a:rPr>
              <a:t>Health </a:t>
            </a:r>
            <a:r>
              <a:rPr lang="en-US" sz="3200" dirty="0">
                <a:latin typeface="Verdana" charset="0"/>
                <a:ea typeface="MS PGothic" charset="0"/>
                <a:cs typeface="Verdana" charset="0"/>
              </a:rPr>
              <a:t>IT Systems </a:t>
            </a:r>
            <a:r>
              <a:rPr lang="en-US" sz="3200" dirty="0" smtClean="0">
                <a:latin typeface="Verdana" charset="0"/>
                <a:ea typeface="MS PGothic" charset="0"/>
                <a:cs typeface="Verdana" charset="0"/>
              </a:rPr>
              <a:t/>
            </a:r>
            <a:br>
              <a:rPr lang="en-US" sz="3200" dirty="0" smtClean="0">
                <a:latin typeface="Verdana" charset="0"/>
                <a:ea typeface="MS PGothic" charset="0"/>
                <a:cs typeface="Verdana" charset="0"/>
              </a:rPr>
            </a:br>
            <a:r>
              <a:rPr lang="en-US" sz="3200" kern="0" dirty="0" smtClean="0">
                <a:solidFill>
                  <a:srgbClr val="000000"/>
                </a:solidFill>
                <a:latin typeface="Tahoma" pitchFamily="34" charset="0"/>
                <a:cs typeface="Tahoma" pitchFamily="34" charset="0"/>
              </a:rPr>
              <a:t>System Security Procedures and Standards</a:t>
            </a:r>
            <a:br>
              <a:rPr lang="en-US" sz="3200" kern="0" dirty="0" smtClean="0">
                <a:solidFill>
                  <a:srgbClr val="000000"/>
                </a:solidFill>
                <a:latin typeface="Tahoma" pitchFamily="34" charset="0"/>
                <a:cs typeface="Tahoma" pitchFamily="34" charset="0"/>
              </a:rPr>
            </a:br>
            <a:r>
              <a:rPr lang="en-US" sz="3200" kern="0" dirty="0" smtClean="0">
                <a:solidFill>
                  <a:srgbClr val="000000"/>
                </a:solidFill>
                <a:latin typeface="Tahoma" pitchFamily="34" charset="0"/>
                <a:cs typeface="Tahoma" pitchFamily="34" charset="0"/>
              </a:rPr>
              <a:t>Lecture b</a:t>
            </a:r>
            <a:endParaRPr lang="en-US" sz="3200" dirty="0"/>
          </a:p>
        </p:txBody>
      </p:sp>
      <p:sp>
        <p:nvSpPr>
          <p:cNvPr id="3" name="Content Placeholder 2"/>
          <p:cNvSpPr>
            <a:spLocks noGrp="1"/>
          </p:cNvSpPr>
          <p:nvPr>
            <p:ph sz="quarter" idx="14"/>
          </p:nvPr>
        </p:nvSpPr>
        <p:spPr>
          <a:xfrm>
            <a:off x="457200" y="2260600"/>
            <a:ext cx="8229600" cy="4150474"/>
          </a:xfrm>
        </p:spPr>
        <p:txBody>
          <a:bodyPr/>
          <a:lstStyle/>
          <a:p>
            <a:r>
              <a:rPr lang="en-US" sz="2800" dirty="0" smtClean="0">
                <a:latin typeface="Arial" charset="0"/>
                <a:ea typeface="Calibri" charset="0"/>
                <a:cs typeface="Times New Roman" charset="0"/>
              </a:rPr>
              <a:t>This </a:t>
            </a:r>
            <a:r>
              <a:rPr lang="en-US" sz="2800" dirty="0">
                <a:latin typeface="Arial" charset="0"/>
                <a:ea typeface="Calibri" charset="0"/>
                <a:cs typeface="Times New Roman" charset="0"/>
              </a:rPr>
              <a:t>material </a:t>
            </a:r>
            <a:r>
              <a:rPr lang="en-US" sz="2800" dirty="0" smtClean="0">
                <a:latin typeface="Arial" charset="0"/>
                <a:ea typeface="Calibri" charset="0"/>
                <a:cs typeface="Times New Roman" charset="0"/>
              </a:rPr>
              <a:t>was </a:t>
            </a:r>
            <a:r>
              <a:rPr lang="en-US" sz="2800" dirty="0">
                <a:latin typeface="Arial" charset="0"/>
                <a:ea typeface="Calibri" charset="0"/>
                <a:cs typeface="Times New Roman" charset="0"/>
              </a:rPr>
              <a:t>developed by Duke University, funded by the Department of Health and Human Services, Office of the National Coordinator for Health Information Technology under Award Number IU24OC000024. This material was updated in 2016 by The University of Texas Health Science Center at Houston under </a:t>
            </a:r>
            <a:r>
              <a:rPr lang="en-US" sz="2800" dirty="0" smtClean="0">
                <a:latin typeface="Arial" charset="0"/>
                <a:ea typeface="Calibri" charset="0"/>
                <a:cs typeface="Times New Roman" charset="0"/>
              </a:rPr>
              <a:t>Award Number </a:t>
            </a:r>
            <a:r>
              <a:rPr lang="en-US" sz="2800" dirty="0">
                <a:latin typeface="Arial" charset="0"/>
                <a:ea typeface="Calibri" charset="0"/>
                <a:cs typeface="Times New Roman" charset="0"/>
              </a:rPr>
              <a:t>90WT0006</a:t>
            </a:r>
            <a:r>
              <a:rPr lang="en-US" sz="2800" dirty="0" smtClean="0">
                <a:latin typeface="Arial" charset="0"/>
                <a:ea typeface="Calibri" charset="0"/>
                <a:cs typeface="Times New Roman" charset="0"/>
              </a:rPr>
              <a:t>.</a:t>
            </a:r>
            <a:endParaRPr lang="en-US" sz="2800" dirty="0">
              <a:latin typeface="Arial" charset="0"/>
              <a:ea typeface="Calibri" charset="0"/>
              <a:cs typeface="Times New Roman"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25</a:t>
            </a:fld>
            <a:endParaRPr lang="en-US" dirty="0"/>
          </a:p>
        </p:txBody>
      </p:sp>
    </p:spTree>
    <p:extLst>
      <p:ext uri="{BB962C8B-B14F-4D97-AF65-F5344CB8AC3E}">
        <p14:creationId xmlns:p14="http://schemas.microsoft.com/office/powerpoint/2010/main" val="16264618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Access Control </a:t>
            </a:r>
            <a:endParaRPr lang="en-US" sz="3800">
              <a:latin typeface="Verdana" charset="0"/>
              <a:ea typeface="MS PGothic" charset="0"/>
            </a:endParaRPr>
          </a:p>
        </p:txBody>
      </p:sp>
      <p:sp>
        <p:nvSpPr>
          <p:cNvPr id="29702"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70000" lnSpcReduction="20000"/>
          </a:bodyPr>
          <a:lstStyle/>
          <a:p>
            <a:pPr>
              <a:defRPr/>
            </a:pPr>
            <a:r>
              <a:rPr lang="en-US" sz="2900" dirty="0" smtClean="0">
                <a:ea typeface="+mn-ea"/>
                <a:cs typeface="+mn-cs"/>
              </a:rPr>
              <a:t>Technical Safeguards include</a:t>
            </a:r>
          </a:p>
          <a:p>
            <a:pPr lvl="1">
              <a:defRPr/>
            </a:pPr>
            <a:r>
              <a:rPr lang="en-US" sz="2900" dirty="0" smtClean="0">
                <a:ea typeface="+mn-ea"/>
              </a:rPr>
              <a:t>Access controls</a:t>
            </a:r>
          </a:p>
          <a:p>
            <a:pPr lvl="1">
              <a:defRPr/>
            </a:pPr>
            <a:r>
              <a:rPr lang="en-US" sz="2900" dirty="0" smtClean="0">
                <a:ea typeface="+mn-ea"/>
              </a:rPr>
              <a:t>Audit controls</a:t>
            </a:r>
          </a:p>
          <a:p>
            <a:pPr lvl="1">
              <a:defRPr/>
            </a:pPr>
            <a:r>
              <a:rPr lang="en-US" sz="2900" dirty="0" smtClean="0">
                <a:ea typeface="+mn-ea"/>
              </a:rPr>
              <a:t>Integrity controls</a:t>
            </a:r>
          </a:p>
          <a:p>
            <a:pPr lvl="1">
              <a:defRPr/>
            </a:pPr>
            <a:r>
              <a:rPr lang="en-US" sz="2900" dirty="0" smtClean="0">
                <a:ea typeface="+mn-ea"/>
              </a:rPr>
              <a:t>Transmission security</a:t>
            </a:r>
          </a:p>
          <a:p>
            <a:pPr>
              <a:defRPr/>
            </a:pPr>
            <a:r>
              <a:rPr lang="en-US" sz="2900" dirty="0" smtClean="0">
                <a:ea typeface="+mn-ea"/>
                <a:cs typeface="+mn-cs"/>
              </a:rPr>
              <a:t>Most effective: layered approach.</a:t>
            </a:r>
          </a:p>
          <a:p>
            <a:pPr lvl="1">
              <a:defRPr/>
            </a:pPr>
            <a:r>
              <a:rPr lang="en-US" sz="2900" dirty="0" smtClean="0">
                <a:ea typeface="+mn-ea"/>
              </a:rPr>
              <a:t>Multiple technologies employed concurrently.</a:t>
            </a:r>
          </a:p>
          <a:p>
            <a:pPr>
              <a:defRPr/>
            </a:pPr>
            <a:r>
              <a:rPr lang="en-US" sz="2900" dirty="0" smtClean="0">
                <a:ea typeface="+mn-ea"/>
                <a:cs typeface="+mn-cs"/>
              </a:rPr>
              <a:t>Access controls begin with authorization:</a:t>
            </a:r>
          </a:p>
          <a:p>
            <a:pPr lvl="1">
              <a:defRPr/>
            </a:pPr>
            <a:r>
              <a:rPr lang="en-US" sz="2900" dirty="0" smtClean="0">
                <a:ea typeface="+mn-ea"/>
              </a:rPr>
              <a:t>Which persons or groups have been authorized to access ePHI?</a:t>
            </a:r>
          </a:p>
          <a:p>
            <a:pPr lvl="1">
              <a:defRPr/>
            </a:pPr>
            <a:r>
              <a:rPr lang="en-US" sz="2900" dirty="0" smtClean="0">
                <a:ea typeface="+mn-ea"/>
              </a:rPr>
              <a:t>Can be implemented with </a:t>
            </a:r>
          </a:p>
          <a:p>
            <a:pPr lvl="2">
              <a:defRPr/>
            </a:pPr>
            <a:r>
              <a:rPr lang="en-US" sz="2900" dirty="0" smtClean="0">
                <a:ea typeface="+mn-ea"/>
              </a:rPr>
              <a:t>AD (Active Directory), LDAP (Lightweight Directory Access Protocol)</a:t>
            </a:r>
          </a:p>
          <a:p>
            <a:pPr lvl="2">
              <a:defRPr/>
            </a:pPr>
            <a:r>
              <a:rPr lang="en-US" sz="2900" dirty="0" smtClean="0">
                <a:ea typeface="+mn-ea"/>
              </a:rPr>
              <a:t>Vendor-specific controls usually part of EHR</a:t>
            </a:r>
          </a:p>
          <a:p>
            <a:pPr marL="914400" lvl="2" indent="0">
              <a:buFont typeface="Arial" charset="0"/>
              <a:buNone/>
              <a:defRPr/>
            </a:pPr>
            <a:endParaRPr lang="en-US" dirty="0" smtClean="0">
              <a:ea typeface="+mn-ea"/>
            </a:endParaRPr>
          </a:p>
          <a:p>
            <a:pPr>
              <a:buFont typeface="Arial" charset="0"/>
              <a:buNone/>
              <a:defRPr/>
            </a:pPr>
            <a:endParaRPr lang="en-US" sz="1300" dirty="0" smtClean="0">
              <a:solidFill>
                <a:prstClr val="black"/>
              </a:solidFill>
              <a:ea typeface="+mn-ea"/>
              <a:cs typeface="+mn-cs"/>
            </a:endParaRPr>
          </a:p>
          <a:p>
            <a:pPr>
              <a:buFont typeface="Arial" charset="0"/>
              <a:buNone/>
              <a:defRPr/>
            </a:pPr>
            <a:r>
              <a:rPr lang="en-US" sz="2300" dirty="0" smtClean="0">
                <a:solidFill>
                  <a:prstClr val="black"/>
                </a:solidFill>
                <a:ea typeface="+mn-ea"/>
                <a:cs typeface="+mn-cs"/>
              </a:rPr>
              <a:t>(Summary of the HIPAA Security Rule, </a:t>
            </a:r>
            <a:r>
              <a:rPr lang="en-US" sz="2300" dirty="0" err="1" smtClean="0">
                <a:solidFill>
                  <a:prstClr val="black"/>
                </a:solidFill>
                <a:ea typeface="+mn-ea"/>
                <a:cs typeface="+mn-cs"/>
              </a:rPr>
              <a:t>n.d.</a:t>
            </a:r>
            <a:r>
              <a:rPr lang="en-US" sz="2300" dirty="0" smtClean="0">
                <a:solidFill>
                  <a:prstClr val="black"/>
                </a:solidFill>
                <a:ea typeface="+mn-ea"/>
                <a:cs typeface="+mn-cs"/>
              </a:rPr>
              <a:t>)</a:t>
            </a:r>
            <a:endParaRPr lang="en-US" sz="2300" dirty="0" smtClean="0">
              <a:ea typeface="+mn-ea"/>
              <a:cs typeface="+mn-cs"/>
            </a:endParaRPr>
          </a:p>
        </p:txBody>
      </p:sp>
      <p:sp>
        <p:nvSpPr>
          <p:cNvPr id="1843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9ECB6227-F8E1-DD49-B93F-4A85AB17D248}" type="slidenum">
              <a:rPr lang="en-US" sz="1000">
                <a:solidFill>
                  <a:srgbClr val="898989"/>
                </a:solidFill>
              </a:rPr>
              <a:pPr eaLnBrk="1" hangingPunct="1"/>
              <a:t>3</a:t>
            </a:fld>
            <a:endParaRPr lang="en-US" sz="1000">
              <a:solidFill>
                <a:srgbClr val="898989"/>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Audit Control</a:t>
            </a:r>
          </a:p>
        </p:txBody>
      </p:sp>
      <p:sp>
        <p:nvSpPr>
          <p:cNvPr id="12292" name="Text Placeholder 3"/>
          <p:cNvSpPr>
            <a:spLocks noGrp="1"/>
          </p:cNvSpPr>
          <p:nvPr>
            <p:ph sz="quarter" idx="14"/>
          </p:nvPr>
        </p:nvSpPr>
        <p:spPr bwMode="auto">
          <a:extLst/>
        </p:spPr>
        <p:txBody>
          <a:bodyPr>
            <a:normAutofit fontScale="92500" lnSpcReduction="10000"/>
          </a:bodyPr>
          <a:lstStyle/>
          <a:p>
            <a:pPr>
              <a:defRPr/>
            </a:pPr>
            <a:r>
              <a:rPr lang="en-US" dirty="0">
                <a:ea typeface="+mn-ea"/>
                <a:cs typeface="+mn-cs"/>
              </a:rPr>
              <a:t>Hardware/software/procedural mechanisms to record &amp; examine access &amp; other activity</a:t>
            </a:r>
          </a:p>
          <a:p>
            <a:pPr>
              <a:defRPr/>
            </a:pPr>
            <a:r>
              <a:rPr lang="en-US" dirty="0">
                <a:ea typeface="+mn-ea"/>
                <a:cs typeface="+mn-cs"/>
              </a:rPr>
              <a:t>Data to be logged can vary depending on level of access controls to ePHI data.</a:t>
            </a:r>
          </a:p>
          <a:p>
            <a:pPr>
              <a:defRPr/>
            </a:pPr>
            <a:r>
              <a:rPr lang="en-US" dirty="0">
                <a:ea typeface="+mn-ea"/>
                <a:cs typeface="+mn-cs"/>
              </a:rPr>
              <a:t>In general, servers should use OS system logging tools to track:</a:t>
            </a:r>
          </a:p>
          <a:p>
            <a:pPr lvl="1">
              <a:defRPr/>
            </a:pPr>
            <a:r>
              <a:rPr lang="en-US" dirty="0">
                <a:ea typeface="+mn-ea"/>
              </a:rPr>
              <a:t>Who accessed (or tried to access) server.</a:t>
            </a:r>
          </a:p>
          <a:p>
            <a:pPr lvl="1">
              <a:defRPr/>
            </a:pPr>
            <a:r>
              <a:rPr lang="en-US" dirty="0">
                <a:ea typeface="+mn-ea"/>
              </a:rPr>
              <a:t>What data/databases were accessed, any changes made</a:t>
            </a:r>
            <a:r>
              <a:rPr lang="en-US" dirty="0" smtClean="0">
                <a:ea typeface="+mn-ea"/>
              </a:rPr>
              <a:t>.</a:t>
            </a:r>
          </a:p>
          <a:p>
            <a:pPr>
              <a:buFont typeface="Arial" charset="0"/>
              <a:buNone/>
              <a:defRPr/>
            </a:pPr>
            <a:endParaRPr lang="en-US" sz="1300" dirty="0" smtClean="0">
              <a:solidFill>
                <a:prstClr val="black"/>
              </a:solidFill>
              <a:ea typeface="+mn-ea"/>
              <a:cs typeface="+mn-cs"/>
            </a:endParaRPr>
          </a:p>
          <a:p>
            <a:pPr>
              <a:buFont typeface="Arial" charset="0"/>
              <a:buNone/>
              <a:defRPr/>
            </a:pPr>
            <a:r>
              <a:rPr lang="en-US" sz="1800" dirty="0">
                <a:solidFill>
                  <a:prstClr val="black"/>
                </a:solidFill>
                <a:ea typeface="+mn-ea"/>
                <a:cs typeface="+mn-cs"/>
              </a:rPr>
              <a:t>(</a:t>
            </a:r>
            <a:r>
              <a:rPr lang="en-US" sz="1700" dirty="0">
                <a:solidFill>
                  <a:prstClr val="black"/>
                </a:solidFill>
                <a:ea typeface="+mn-ea"/>
                <a:cs typeface="+mn-cs"/>
              </a:rPr>
              <a:t>Summary of the HIPAA Security Rule, </a:t>
            </a:r>
            <a:r>
              <a:rPr lang="en-US" sz="1700" dirty="0" err="1">
                <a:solidFill>
                  <a:prstClr val="black"/>
                </a:solidFill>
                <a:ea typeface="+mn-ea"/>
                <a:cs typeface="+mn-cs"/>
              </a:rPr>
              <a:t>n.d.</a:t>
            </a:r>
            <a:r>
              <a:rPr lang="en-US" sz="1700" dirty="0">
                <a:solidFill>
                  <a:prstClr val="black"/>
                </a:solidFill>
                <a:ea typeface="+mn-ea"/>
                <a:cs typeface="+mn-cs"/>
              </a:rPr>
              <a:t>)</a:t>
            </a:r>
            <a:endParaRPr lang="en-US" sz="1700" dirty="0">
              <a:ea typeface="+mn-ea"/>
              <a:cs typeface="+mn-cs"/>
            </a:endParaRPr>
          </a:p>
        </p:txBody>
      </p:sp>
      <p:sp>
        <p:nvSpPr>
          <p:cNvPr id="20483"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03F9AC8-A564-A947-8E24-B501280C7197}" type="slidenum">
              <a:rPr lang="en-US" sz="1000">
                <a:solidFill>
                  <a:srgbClr val="898989"/>
                </a:solidFill>
              </a:rPr>
              <a:pPr eaLnBrk="1" hangingPunct="1"/>
              <a:t>4</a:t>
            </a:fld>
            <a:endParaRPr lang="en-US" sz="1000">
              <a:solidFill>
                <a:srgbClr val="898989"/>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Audit Control(cont</a:t>
            </a:r>
            <a:r>
              <a:rPr lang="ja-JP" altLang="en-US" sz="3800">
                <a:latin typeface="Verdana" charset="0"/>
                <a:ea typeface="ＭＳ Ｐゴシック" charset="0"/>
                <a:cs typeface="Verdana" charset="0"/>
              </a:rPr>
              <a:t>’</a:t>
            </a:r>
            <a:r>
              <a:rPr lang="en-US" altLang="ja-JP" sz="3800">
                <a:latin typeface="Verdana" charset="0"/>
                <a:ea typeface="ＭＳ Ｐゴシック" charset="0"/>
                <a:cs typeface="Verdana" charset="0"/>
              </a:rPr>
              <a:t>d)</a:t>
            </a:r>
            <a:endParaRPr lang="en-US" sz="3800">
              <a:latin typeface="Verdana" charset="0"/>
              <a:ea typeface="ＭＳ Ｐゴシック" charset="0"/>
              <a:cs typeface="Verdana" charset="0"/>
            </a:endParaRPr>
          </a:p>
        </p:txBody>
      </p:sp>
      <p:sp>
        <p:nvSpPr>
          <p:cNvPr id="12292" name="Text Placeholder 3"/>
          <p:cNvSpPr>
            <a:spLocks noGrp="1"/>
          </p:cNvSpPr>
          <p:nvPr>
            <p:ph sz="quarter" idx="14"/>
          </p:nvPr>
        </p:nvSpPr>
        <p:spPr bwMode="auto">
          <a:extLst/>
        </p:spPr>
        <p:txBody>
          <a:bodyPr>
            <a:normAutofit fontScale="85000" lnSpcReduction="20000"/>
          </a:bodyPr>
          <a:lstStyle/>
          <a:p>
            <a:pPr>
              <a:defRPr/>
            </a:pPr>
            <a:r>
              <a:rPr lang="en-US" dirty="0">
                <a:ea typeface="+mn-ea"/>
                <a:cs typeface="+mn-cs"/>
              </a:rPr>
              <a:t>EHR should also support logging:</a:t>
            </a:r>
          </a:p>
          <a:p>
            <a:pPr lvl="1">
              <a:defRPr/>
            </a:pPr>
            <a:r>
              <a:rPr lang="en-US" dirty="0">
                <a:ea typeface="+mn-ea"/>
              </a:rPr>
              <a:t>User access</a:t>
            </a:r>
          </a:p>
          <a:p>
            <a:pPr lvl="1">
              <a:defRPr/>
            </a:pPr>
            <a:r>
              <a:rPr lang="en-US" dirty="0">
                <a:ea typeface="+mn-ea"/>
              </a:rPr>
              <a:t>Patient data accessed</a:t>
            </a:r>
          </a:p>
          <a:p>
            <a:pPr lvl="1">
              <a:defRPr/>
            </a:pPr>
            <a:r>
              <a:rPr lang="en-US" dirty="0">
                <a:ea typeface="+mn-ea"/>
              </a:rPr>
              <a:t>Sign-on failures</a:t>
            </a:r>
          </a:p>
          <a:p>
            <a:pPr lvl="1">
              <a:defRPr/>
            </a:pPr>
            <a:r>
              <a:rPr lang="en-US" dirty="0">
                <a:ea typeface="+mn-ea"/>
              </a:rPr>
              <a:t>Data changes made</a:t>
            </a:r>
          </a:p>
          <a:p>
            <a:pPr>
              <a:defRPr/>
            </a:pPr>
            <a:r>
              <a:rPr lang="en-US" dirty="0">
                <a:ea typeface="+mn-ea"/>
                <a:cs typeface="+mn-cs"/>
              </a:rPr>
              <a:t>Periodic proactive audits (sampling)</a:t>
            </a:r>
          </a:p>
          <a:p>
            <a:pPr lvl="1">
              <a:defRPr/>
            </a:pPr>
            <a:r>
              <a:rPr lang="en-US" dirty="0">
                <a:ea typeface="+mn-ea"/>
              </a:rPr>
              <a:t>Consider for higher-risk patient populations (e.g., employees) or after publicized events</a:t>
            </a:r>
          </a:p>
          <a:p>
            <a:pPr lvl="1">
              <a:defRPr/>
            </a:pPr>
            <a:r>
              <a:rPr lang="en-US" dirty="0">
                <a:ea typeface="+mn-ea"/>
              </a:rPr>
              <a:t>To deter abuse, make users aware.</a:t>
            </a:r>
          </a:p>
          <a:p>
            <a:pPr>
              <a:defRPr/>
            </a:pPr>
            <a:r>
              <a:rPr lang="en-US" dirty="0">
                <a:ea typeface="+mn-ea"/>
                <a:cs typeface="+mn-cs"/>
              </a:rPr>
              <a:t>Reactive audits triggered by defined </a:t>
            </a:r>
            <a:r>
              <a:rPr lang="en-US" dirty="0" smtClean="0">
                <a:ea typeface="+mn-ea"/>
                <a:cs typeface="+mn-cs"/>
              </a:rPr>
              <a:t>event</a:t>
            </a:r>
          </a:p>
          <a:p>
            <a:pPr>
              <a:defRPr/>
            </a:pPr>
            <a:endParaRPr lang="en-US" dirty="0" smtClean="0">
              <a:ea typeface="+mn-ea"/>
              <a:cs typeface="+mn-cs"/>
            </a:endParaRPr>
          </a:p>
          <a:p>
            <a:pPr>
              <a:buFont typeface="Arial" charset="0"/>
              <a:buNone/>
              <a:defRPr/>
            </a:pPr>
            <a:r>
              <a:rPr lang="en-US" sz="2100" dirty="0" smtClean="0">
                <a:ea typeface="+mn-ea"/>
                <a:cs typeface="+mn-cs"/>
              </a:rPr>
              <a:t>(University of Wisconsin-Madison, 2004)</a:t>
            </a:r>
            <a:endParaRPr lang="en-US" sz="2100" dirty="0">
              <a:ea typeface="+mn-ea"/>
              <a:cs typeface="+mn-cs"/>
            </a:endParaRPr>
          </a:p>
        </p:txBody>
      </p:sp>
      <p:sp>
        <p:nvSpPr>
          <p:cNvPr id="22531"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5D25D9C7-6555-9A43-B730-6F7F907406D1}" type="slidenum">
              <a:rPr lang="en-US" sz="1000">
                <a:solidFill>
                  <a:srgbClr val="898989"/>
                </a:solidFill>
              </a:rPr>
              <a:pPr eaLnBrk="1" hangingPunct="1"/>
              <a:t>5</a:t>
            </a:fld>
            <a:endParaRPr lang="en-US" sz="1000">
              <a:solidFill>
                <a:srgbClr val="898989"/>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Integrity Control</a:t>
            </a:r>
          </a:p>
        </p:txBody>
      </p:sp>
      <p:sp>
        <p:nvSpPr>
          <p:cNvPr id="12292" name="Text Placeholder 3"/>
          <p:cNvSpPr>
            <a:spLocks noGrp="1"/>
          </p:cNvSpPr>
          <p:nvPr>
            <p:ph sz="quarter" idx="14"/>
          </p:nvPr>
        </p:nvSpPr>
        <p:spPr bwMode="auto">
          <a:extLst/>
        </p:spPr>
        <p:txBody>
          <a:bodyPr>
            <a:normAutofit fontScale="92500" lnSpcReduction="10000"/>
          </a:bodyPr>
          <a:lstStyle/>
          <a:p>
            <a:pPr>
              <a:buFont typeface="Arial" charset="0"/>
              <a:buNone/>
              <a:defRPr/>
            </a:pPr>
            <a:r>
              <a:rPr lang="en-US" dirty="0" smtClean="0">
                <a:ea typeface="+mn-ea"/>
                <a:cs typeface="+mn-cs"/>
              </a:rPr>
              <a:t>ePHI data must not be altered or destroyed improperly. This should be ensured through proper</a:t>
            </a:r>
          </a:p>
          <a:p>
            <a:pPr lvl="1">
              <a:defRPr/>
            </a:pPr>
            <a:r>
              <a:rPr lang="en-US" dirty="0" smtClean="0">
                <a:ea typeface="+mn-ea"/>
              </a:rPr>
              <a:t>Policies</a:t>
            </a:r>
          </a:p>
          <a:p>
            <a:pPr lvl="1">
              <a:defRPr/>
            </a:pPr>
            <a:r>
              <a:rPr lang="en-US" dirty="0" smtClean="0">
                <a:ea typeface="+mn-ea"/>
              </a:rPr>
              <a:t>Procedures</a:t>
            </a:r>
          </a:p>
          <a:p>
            <a:pPr lvl="1">
              <a:defRPr/>
            </a:pPr>
            <a:r>
              <a:rPr lang="en-US" dirty="0" smtClean="0">
                <a:ea typeface="+mn-ea"/>
              </a:rPr>
              <a:t>Electronic measures and controls</a:t>
            </a:r>
          </a:p>
          <a:p>
            <a:pPr lvl="2">
              <a:defRPr/>
            </a:pPr>
            <a:r>
              <a:rPr lang="en-US" dirty="0" smtClean="0">
                <a:ea typeface="+mn-ea"/>
              </a:rPr>
              <a:t>Network access</a:t>
            </a:r>
          </a:p>
          <a:p>
            <a:pPr lvl="2">
              <a:defRPr/>
            </a:pPr>
            <a:r>
              <a:rPr lang="en-US" dirty="0" smtClean="0">
                <a:ea typeface="+mn-ea"/>
              </a:rPr>
              <a:t>Computer or Server access</a:t>
            </a:r>
          </a:p>
          <a:p>
            <a:pPr lvl="2">
              <a:defRPr/>
            </a:pPr>
            <a:r>
              <a:rPr lang="en-US" dirty="0" smtClean="0">
                <a:ea typeface="+mn-ea"/>
              </a:rPr>
              <a:t>Database access</a:t>
            </a:r>
          </a:p>
          <a:p>
            <a:pPr>
              <a:buFont typeface="Arial" charset="0"/>
              <a:buNone/>
              <a:defRPr/>
            </a:pPr>
            <a:endParaRPr lang="en-US" sz="1200" dirty="0" smtClean="0">
              <a:solidFill>
                <a:prstClr val="black"/>
              </a:solidFill>
              <a:ea typeface="+mn-ea"/>
              <a:cs typeface="+mn-cs"/>
            </a:endParaRPr>
          </a:p>
          <a:p>
            <a:pPr>
              <a:spcBef>
                <a:spcPts val="1200"/>
              </a:spcBef>
              <a:buFont typeface="Arial" charset="0"/>
              <a:buNone/>
              <a:defRPr/>
            </a:pPr>
            <a:r>
              <a:rPr lang="en-US" sz="1800" dirty="0">
                <a:solidFill>
                  <a:prstClr val="black"/>
                </a:solidFill>
                <a:ea typeface="+mn-ea"/>
                <a:cs typeface="+mn-cs"/>
              </a:rPr>
              <a:t>(</a:t>
            </a:r>
            <a:r>
              <a:rPr lang="en-US" sz="1700" dirty="0">
                <a:solidFill>
                  <a:prstClr val="black"/>
                </a:solidFill>
                <a:ea typeface="+mn-ea"/>
                <a:cs typeface="+mn-cs"/>
              </a:rPr>
              <a:t>Summary of the HIPAA Security Rule, </a:t>
            </a:r>
            <a:r>
              <a:rPr lang="en-US" sz="1700" dirty="0" err="1">
                <a:solidFill>
                  <a:prstClr val="black"/>
                </a:solidFill>
                <a:ea typeface="+mn-ea"/>
                <a:cs typeface="+mn-cs"/>
              </a:rPr>
              <a:t>n.d.</a:t>
            </a:r>
            <a:r>
              <a:rPr lang="en-US" sz="1700" dirty="0">
                <a:solidFill>
                  <a:prstClr val="black"/>
                </a:solidFill>
                <a:ea typeface="+mn-ea"/>
                <a:cs typeface="+mn-cs"/>
              </a:rPr>
              <a:t>)</a:t>
            </a:r>
          </a:p>
        </p:txBody>
      </p:sp>
      <p:sp>
        <p:nvSpPr>
          <p:cNvPr id="24579"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1431C555-E560-1948-B1A0-0CE522EE3BFF}" type="slidenum">
              <a:rPr lang="en-US" sz="1000">
                <a:solidFill>
                  <a:srgbClr val="898989"/>
                </a:solidFill>
              </a:rPr>
              <a:pPr eaLnBrk="1" hangingPunct="1"/>
              <a:t>6</a:t>
            </a:fld>
            <a:endParaRPr lang="en-US" sz="1000">
              <a:solidFill>
                <a:srgbClr val="898989"/>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a:t>
            </a:r>
            <a:br>
              <a:rPr lang="en-US" sz="3800">
                <a:latin typeface="Verdana" charset="0"/>
                <a:ea typeface="ＭＳ Ｐゴシック" charset="0"/>
                <a:cs typeface="Verdana" charset="0"/>
              </a:rPr>
            </a:br>
            <a:r>
              <a:rPr lang="en-US" sz="3800">
                <a:latin typeface="Verdana" charset="0"/>
                <a:ea typeface="ＭＳ Ｐゴシック" charset="0"/>
                <a:cs typeface="Verdana" charset="0"/>
              </a:rPr>
              <a:t>Transmission Security</a:t>
            </a:r>
          </a:p>
        </p:txBody>
      </p:sp>
      <p:sp>
        <p:nvSpPr>
          <p:cNvPr id="12292" name="Text Placeholder 3"/>
          <p:cNvSpPr>
            <a:spLocks noGrp="1"/>
          </p:cNvSpPr>
          <p:nvPr>
            <p:ph sz="quarter" idx="14"/>
          </p:nvPr>
        </p:nvSpPr>
        <p:spPr bwMode="auto">
          <a:extLst/>
        </p:spPr>
        <p:txBody>
          <a:bodyPr>
            <a:normAutofit fontScale="70000" lnSpcReduction="20000"/>
          </a:bodyPr>
          <a:lstStyle/>
          <a:p>
            <a:pPr>
              <a:buFont typeface="Arial" charset="0"/>
              <a:buNone/>
              <a:defRPr/>
            </a:pPr>
            <a:r>
              <a:rPr lang="en-US" dirty="0" smtClean="0">
                <a:ea typeface="+mn-ea"/>
                <a:cs typeface="+mn-cs"/>
              </a:rPr>
              <a:t>Transmission security technologies can include</a:t>
            </a:r>
          </a:p>
          <a:p>
            <a:pPr>
              <a:defRPr/>
            </a:pPr>
            <a:r>
              <a:rPr lang="en-US" dirty="0" smtClean="0">
                <a:ea typeface="+mn-ea"/>
                <a:cs typeface="+mn-cs"/>
              </a:rPr>
              <a:t>VPNs, Firewalls, VLANs, Intrusion Detection</a:t>
            </a:r>
          </a:p>
          <a:p>
            <a:pPr>
              <a:buFont typeface="Arial" charset="0"/>
              <a:buNone/>
              <a:defRPr/>
            </a:pPr>
            <a:r>
              <a:rPr lang="en-US" dirty="0" smtClean="0">
                <a:ea typeface="+mn-ea"/>
                <a:cs typeface="+mn-cs"/>
              </a:rPr>
              <a:t>	Network transmissions of ePHI must guard against unauthorized access</a:t>
            </a:r>
          </a:p>
          <a:p>
            <a:pPr>
              <a:defRPr/>
            </a:pPr>
            <a:r>
              <a:rPr lang="en-US" sz="3100" dirty="0" smtClean="0">
                <a:ea typeface="+mn-ea"/>
                <a:cs typeface="+mn-cs"/>
              </a:rPr>
              <a:t>Eavesdropping on traffic required access to network medium</a:t>
            </a:r>
            <a:r>
              <a:rPr lang="en-US" dirty="0" smtClean="0">
                <a:ea typeface="+mn-ea"/>
                <a:cs typeface="+mn-cs"/>
              </a:rPr>
              <a:t> </a:t>
            </a:r>
          </a:p>
          <a:p>
            <a:pPr>
              <a:buFont typeface="Arial" charset="0"/>
              <a:buNone/>
              <a:defRPr/>
            </a:pPr>
            <a:r>
              <a:rPr lang="en-US" dirty="0" smtClean="0">
                <a:ea typeface="+mn-ea"/>
                <a:cs typeface="+mn-cs"/>
              </a:rPr>
              <a:t>	Offsite access and connections are especially vulnerable</a:t>
            </a:r>
          </a:p>
          <a:p>
            <a:pPr>
              <a:defRPr/>
            </a:pPr>
            <a:r>
              <a:rPr lang="en-US" dirty="0" smtClean="0">
                <a:ea typeface="+mn-ea"/>
                <a:cs typeface="+mn-cs"/>
              </a:rPr>
              <a:t>Should </a:t>
            </a:r>
            <a:r>
              <a:rPr lang="en-US" dirty="0">
                <a:ea typeface="+mn-ea"/>
                <a:cs typeface="+mn-cs"/>
              </a:rPr>
              <a:t>be </a:t>
            </a:r>
            <a:r>
              <a:rPr lang="en-US" dirty="0" smtClean="0">
                <a:ea typeface="+mn-ea"/>
                <a:cs typeface="+mn-cs"/>
              </a:rPr>
              <a:t>limited and tightly regulated</a:t>
            </a:r>
            <a:endParaRPr lang="en-US" dirty="0">
              <a:ea typeface="+mn-ea"/>
              <a:cs typeface="+mn-cs"/>
            </a:endParaRPr>
          </a:p>
          <a:p>
            <a:pPr>
              <a:defRPr/>
            </a:pPr>
            <a:r>
              <a:rPr lang="en-US" dirty="0" smtClean="0">
                <a:ea typeface="+mn-ea"/>
                <a:cs typeface="+mn-cs"/>
              </a:rPr>
              <a:t>Use Virtual </a:t>
            </a:r>
            <a:r>
              <a:rPr lang="en-US" dirty="0">
                <a:ea typeface="+mn-ea"/>
                <a:cs typeface="+mn-cs"/>
              </a:rPr>
              <a:t>Private Network (VPN</a:t>
            </a:r>
            <a:r>
              <a:rPr lang="en-US" dirty="0" smtClean="0">
                <a:ea typeface="+mn-ea"/>
                <a:cs typeface="+mn-cs"/>
              </a:rPr>
              <a:t>) to encase traffic</a:t>
            </a:r>
            <a:endParaRPr lang="en-US" dirty="0">
              <a:ea typeface="+mn-ea"/>
              <a:cs typeface="+mn-cs"/>
            </a:endParaRPr>
          </a:p>
          <a:p>
            <a:pPr lvl="1">
              <a:defRPr/>
            </a:pPr>
            <a:r>
              <a:rPr lang="en-US" dirty="0">
                <a:ea typeface="+mn-ea"/>
              </a:rPr>
              <a:t>Uses encryption, authentication, </a:t>
            </a:r>
            <a:r>
              <a:rPr lang="en-US" dirty="0" smtClean="0">
                <a:ea typeface="+mn-ea"/>
              </a:rPr>
              <a:t>authorization to </a:t>
            </a:r>
            <a:r>
              <a:rPr lang="en-US" dirty="0">
                <a:ea typeface="+mn-ea"/>
              </a:rPr>
              <a:t>protect data.</a:t>
            </a:r>
          </a:p>
          <a:p>
            <a:pPr lvl="1">
              <a:defRPr/>
            </a:pPr>
            <a:r>
              <a:rPr lang="en-US" dirty="0" smtClean="0">
                <a:ea typeface="+mn-ea"/>
              </a:rPr>
              <a:t>Layer </a:t>
            </a:r>
            <a:r>
              <a:rPr lang="en-US" dirty="0">
                <a:ea typeface="+mn-ea"/>
              </a:rPr>
              <a:t>Two Tunneling Protocol/Internet Protocol security (L2TP/IPSec</a:t>
            </a:r>
            <a:r>
              <a:rPr lang="en-US" dirty="0" smtClean="0">
                <a:ea typeface="+mn-ea"/>
              </a:rPr>
              <a:t>), OpenVPN, Cisco AnyConnect or similar,  but NOT Point-to-Point Tunneling Protocol (PPTP) </a:t>
            </a:r>
          </a:p>
          <a:p>
            <a:pPr marL="457200" lvl="1" indent="0">
              <a:buFont typeface="Arial" charset="0"/>
              <a:buNone/>
              <a:defRPr/>
            </a:pPr>
            <a:endParaRPr lang="en-US" dirty="0" smtClean="0">
              <a:ea typeface="+mn-ea"/>
            </a:endParaRPr>
          </a:p>
          <a:p>
            <a:pPr>
              <a:buFont typeface="Arial" charset="0"/>
              <a:buNone/>
              <a:defRPr/>
            </a:pPr>
            <a:endParaRPr lang="en-US" sz="1300" dirty="0" smtClean="0">
              <a:solidFill>
                <a:prstClr val="black"/>
              </a:solidFill>
              <a:ea typeface="+mn-ea"/>
              <a:cs typeface="+mn-cs"/>
            </a:endParaRPr>
          </a:p>
          <a:p>
            <a:pPr>
              <a:buFont typeface="Arial" charset="0"/>
              <a:buNone/>
              <a:defRPr/>
            </a:pPr>
            <a:r>
              <a:rPr lang="en-US" sz="2700" dirty="0">
                <a:solidFill>
                  <a:prstClr val="black"/>
                </a:solidFill>
                <a:ea typeface="+mn-ea"/>
                <a:cs typeface="+mn-cs"/>
              </a:rPr>
              <a:t>(</a:t>
            </a:r>
            <a:r>
              <a:rPr lang="en-US" sz="2600" dirty="0">
                <a:solidFill>
                  <a:prstClr val="black"/>
                </a:solidFill>
                <a:ea typeface="+mn-ea"/>
                <a:cs typeface="+mn-cs"/>
              </a:rPr>
              <a:t>Summary of the HIPAA Security Rule, </a:t>
            </a:r>
            <a:r>
              <a:rPr lang="en-US" sz="2600" dirty="0" err="1">
                <a:solidFill>
                  <a:prstClr val="black"/>
                </a:solidFill>
                <a:ea typeface="+mn-ea"/>
                <a:cs typeface="+mn-cs"/>
              </a:rPr>
              <a:t>n.d.</a:t>
            </a:r>
            <a:r>
              <a:rPr lang="en-US" sz="2600" dirty="0">
                <a:solidFill>
                  <a:prstClr val="black"/>
                </a:solidFill>
                <a:ea typeface="+mn-ea"/>
                <a:cs typeface="+mn-cs"/>
              </a:rPr>
              <a:t>)</a:t>
            </a:r>
          </a:p>
        </p:txBody>
      </p:sp>
      <p:sp>
        <p:nvSpPr>
          <p:cNvPr id="26627"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E94732C3-AE82-0E4C-843A-6EE373E58881}" type="slidenum">
              <a:rPr lang="en-US" sz="1000">
                <a:solidFill>
                  <a:srgbClr val="898989"/>
                </a:solidFill>
              </a:rPr>
              <a:pPr eaLnBrk="1" hangingPunct="1"/>
              <a:t>7</a:t>
            </a:fld>
            <a:endParaRPr lang="en-US" sz="1000">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What is  a Virtual Private Network (VPN)?</a:t>
            </a:r>
          </a:p>
        </p:txBody>
      </p:sp>
      <p:pic>
        <p:nvPicPr>
          <p:cNvPr id="28677" name="Content Placeholder 9" descr="VPN client passing encrypted traffic through the Internet to a VPN router (Scott Neal, 2012)&#10;&#10;Image 6.1"/>
          <p:cNvPicPr>
            <a:picLocks noGrp="1" noChangeAspect="1"/>
          </p:cNvPicPr>
          <p:nvPr>
            <p:ph type="pic" sz="quarter" idx="14"/>
          </p:nvPr>
        </p:nvPicPr>
        <p:blipFill rotWithShape="1">
          <a:blip r:embed="rId3">
            <a:extLst>
              <a:ext uri="{28A0092B-C50C-407E-A947-70E740481C1C}">
                <a14:useLocalDpi xmlns:a14="http://schemas.microsoft.com/office/drawing/2010/main" val="0"/>
              </a:ext>
            </a:extLst>
          </a:blip>
          <a:srcRect l="7014" t="5934" r="1360" b="9669"/>
          <a:stretch/>
        </p:blipFill>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p:cNvSpPr>
            <a:spLocks noGrp="1"/>
          </p:cNvSpPr>
          <p:nvPr>
            <p:ph type="body" sz="quarter" idx="32"/>
          </p:nvPr>
        </p:nvSpPr>
        <p:spPr/>
        <p:txBody>
          <a:bodyPr/>
          <a:lstStyle/>
          <a:p>
            <a:r>
              <a:rPr lang="en-US" dirty="0" smtClean="0"/>
              <a:t>Image Courtesy of Scott Neal.</a:t>
            </a:r>
            <a:endParaRPr lang="en-US" dirty="0"/>
          </a:p>
        </p:txBody>
      </p:sp>
      <p:sp>
        <p:nvSpPr>
          <p:cNvPr id="2867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A601749-A74A-4C43-96C7-1A15E66610A5}" type="slidenum">
              <a:rPr lang="en-US" sz="1000">
                <a:solidFill>
                  <a:srgbClr val="898989"/>
                </a:solidFill>
              </a:rPr>
              <a:pPr eaLnBrk="1" hangingPunct="1"/>
              <a:t>8</a:t>
            </a:fld>
            <a:endParaRPr lang="en-US" sz="1000">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compatLnSpc="1">
            <a:prstTxWarp prst="textNoShape">
              <a:avLst/>
            </a:prstTxWarp>
          </a:bodyPr>
          <a:lstStyle/>
          <a:p>
            <a:pPr eaLnBrk="1" hangingPunct="1"/>
            <a:r>
              <a:rPr lang="en-US" sz="3800">
                <a:latin typeface="Verdana" charset="0"/>
                <a:ea typeface="ＭＳ Ｐゴシック" charset="0"/>
                <a:cs typeface="Verdana" charset="0"/>
              </a:rPr>
              <a:t>Technical Safeguards: Firewall</a:t>
            </a:r>
            <a:endParaRPr lang="en-US" sz="3800">
              <a:latin typeface="Verdana" charset="0"/>
              <a:ea typeface="MS PGothic" charset="0"/>
            </a:endParaRPr>
          </a:p>
        </p:txBody>
      </p:sp>
      <p:sp>
        <p:nvSpPr>
          <p:cNvPr id="30726" name="Content Placeholder 5"/>
          <p:cNvSpPr>
            <a:spLocks noGrp="1"/>
          </p:cNvSpPr>
          <p:nvPr>
            <p:ph sz="quarter" idx="14"/>
          </p:nvPr>
        </p:nvSpPr>
        <p:spPr bwMode="auto">
          <a:ln>
            <a:miter lim="800000"/>
            <a:headEnd/>
            <a:tailEnd/>
          </a:ln>
        </p:spPr>
        <p:txBody>
          <a:bodyPr vert="horz" wrap="square" lIns="91440" tIns="45720" rIns="91440" bIns="45720" numCol="1" anchor="t" anchorCtr="0" compatLnSpc="1">
            <a:prstTxWarp prst="textNoShape">
              <a:avLst/>
            </a:prstTxWarp>
            <a:normAutofit fontScale="92500" lnSpcReduction="10000"/>
          </a:bodyPr>
          <a:lstStyle/>
          <a:p>
            <a:pPr>
              <a:defRPr/>
            </a:pPr>
            <a:r>
              <a:rPr lang="en-US" sz="3000" dirty="0" smtClean="0">
                <a:ea typeface="+mn-ea"/>
                <a:cs typeface="+mn-cs"/>
              </a:rPr>
              <a:t>Inspects incoming network traffic; permits or denies access based on criteria.</a:t>
            </a:r>
          </a:p>
          <a:p>
            <a:pPr>
              <a:defRPr/>
            </a:pPr>
            <a:r>
              <a:rPr lang="en-US" sz="3000" dirty="0" smtClean="0">
                <a:ea typeface="+mn-ea"/>
                <a:cs typeface="+mn-cs"/>
              </a:rPr>
              <a:t>Hardware- or software-driven.</a:t>
            </a:r>
          </a:p>
          <a:p>
            <a:pPr>
              <a:defRPr/>
            </a:pPr>
            <a:r>
              <a:rPr lang="en-US" sz="3000" dirty="0" smtClean="0">
                <a:ea typeface="+mn-ea"/>
                <a:cs typeface="+mn-cs"/>
              </a:rPr>
              <a:t>Blocks ports through which intruders can gain access (e.g., port 80, which regulates web traffic).</a:t>
            </a:r>
          </a:p>
          <a:p>
            <a:pPr>
              <a:defRPr/>
            </a:pPr>
            <a:r>
              <a:rPr lang="en-US" sz="3000" dirty="0" smtClean="0">
                <a:ea typeface="+mn-ea"/>
                <a:cs typeface="+mn-cs"/>
              </a:rPr>
              <a:t>Most commonly placed on network perimeter (network-based) or network device (host-based).</a:t>
            </a:r>
          </a:p>
          <a:p>
            <a:pPr>
              <a:defRPr/>
            </a:pPr>
            <a:r>
              <a:rPr lang="en-US" sz="3000" dirty="0" smtClean="0">
                <a:ea typeface="+mn-ea"/>
                <a:cs typeface="+mn-cs"/>
              </a:rPr>
              <a:t>EHR will require certain ports to remain open.</a:t>
            </a:r>
            <a:endParaRPr lang="en-US" sz="2700" dirty="0" smtClean="0">
              <a:solidFill>
                <a:prstClr val="black"/>
              </a:solidFill>
              <a:ea typeface="+mn-ea"/>
              <a:cs typeface="+mn-cs"/>
            </a:endParaRPr>
          </a:p>
          <a:p>
            <a:pPr>
              <a:buFont typeface="Arial" charset="0"/>
              <a:buNone/>
              <a:defRPr/>
            </a:pPr>
            <a:endParaRPr lang="en-US" sz="1100" dirty="0" smtClean="0">
              <a:solidFill>
                <a:prstClr val="black"/>
              </a:solidFill>
              <a:ea typeface="+mn-ea"/>
              <a:cs typeface="+mn-cs"/>
            </a:endParaRPr>
          </a:p>
          <a:p>
            <a:pPr>
              <a:buFont typeface="Arial" charset="0"/>
              <a:buNone/>
              <a:defRPr/>
            </a:pPr>
            <a:r>
              <a:rPr lang="en-US" sz="1800" dirty="0">
                <a:solidFill>
                  <a:prstClr val="black"/>
                </a:solidFill>
                <a:ea typeface="+mn-ea"/>
                <a:cs typeface="+mn-cs"/>
              </a:rPr>
              <a:t>(</a:t>
            </a:r>
            <a:r>
              <a:rPr lang="en-US" sz="1700" dirty="0">
                <a:solidFill>
                  <a:prstClr val="black"/>
                </a:solidFill>
                <a:ea typeface="+mn-ea"/>
                <a:cs typeface="+mn-cs"/>
              </a:rPr>
              <a:t>Summary of the HIPAA Security Rule, </a:t>
            </a:r>
            <a:r>
              <a:rPr lang="en-US" sz="1700" dirty="0" err="1">
                <a:solidFill>
                  <a:prstClr val="black"/>
                </a:solidFill>
                <a:ea typeface="+mn-ea"/>
                <a:cs typeface="+mn-cs"/>
              </a:rPr>
              <a:t>n.d.</a:t>
            </a:r>
            <a:r>
              <a:rPr lang="en-US" sz="1700" dirty="0">
                <a:solidFill>
                  <a:prstClr val="black"/>
                </a:solidFill>
                <a:ea typeface="+mn-ea"/>
                <a:cs typeface="+mn-cs"/>
              </a:rPr>
              <a:t>)</a:t>
            </a:r>
          </a:p>
        </p:txBody>
      </p:sp>
      <p:sp>
        <p:nvSpPr>
          <p:cNvPr id="30722"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21FCB92A-1F94-9B45-B184-F6F95CC19285}" type="slidenum">
              <a:rPr lang="en-US" sz="1000">
                <a:solidFill>
                  <a:srgbClr val="898989"/>
                </a:solidFill>
              </a:rPr>
              <a:pPr eaLnBrk="1" hangingPunct="1"/>
              <a:t>9</a:t>
            </a:fld>
            <a:endParaRPr lang="en-US" sz="1000">
              <a:solidFill>
                <a:srgbClr val="898989"/>
              </a:solidFi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CompX_unitY_Lecture_Slides_Template">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CompX_unitY_Lecture_Slides_Template.potx</Template>
  <TotalTime>1705</TotalTime>
  <Words>5268</Words>
  <Application>Microsoft Office PowerPoint</Application>
  <PresentationFormat>On-screen Show (4:3)</PresentationFormat>
  <Paragraphs>414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CompX_unitY_Lecture_Slides_Template</vt:lpstr>
      <vt:lpstr>Installation and Maintenance of Health IT Systems </vt:lpstr>
      <vt:lpstr>System Security Procedures and Standards  Learning Objectives</vt:lpstr>
      <vt:lpstr>Technical Safeguards:  Access Control </vt:lpstr>
      <vt:lpstr>Technical Safeguards:  Audit Control</vt:lpstr>
      <vt:lpstr>Technical Safeguards:  Audit Control(cont’d)</vt:lpstr>
      <vt:lpstr>Technical Safeguards:  Integrity Control</vt:lpstr>
      <vt:lpstr>Technical Safeguards:  Transmission Security</vt:lpstr>
      <vt:lpstr>What is  a Virtual Private Network (VPN)?</vt:lpstr>
      <vt:lpstr>Technical Safeguards: Firewall</vt:lpstr>
      <vt:lpstr>Firewalls</vt:lpstr>
      <vt:lpstr>Technical Safeguards:  Virtual Local Area Network (VLAN)</vt:lpstr>
      <vt:lpstr>Technical Safeguards:  Intrusion Detection System (IDS)</vt:lpstr>
      <vt:lpstr>Common Security Vulnerabilities and Breaches</vt:lpstr>
      <vt:lpstr>Server &amp; Computer  Security Tips</vt:lpstr>
      <vt:lpstr>Server &amp; Computer  Updates and Security Baseline</vt:lpstr>
      <vt:lpstr>Contingency Plans</vt:lpstr>
      <vt:lpstr>Contingency Plans (cont’d)</vt:lpstr>
      <vt:lpstr>Data Backup Policy</vt:lpstr>
      <vt:lpstr>Secure Data Storage  &amp; Restore Policies</vt:lpstr>
      <vt:lpstr>Disaster Recovery &amp; Critical Incident Response Plans</vt:lpstr>
      <vt:lpstr>Hardware &amp; Software  Inventories</vt:lpstr>
      <vt:lpstr>Logs: Transmission Points</vt:lpstr>
      <vt:lpstr>System Security  Procedures and Standards Summary</vt:lpstr>
      <vt:lpstr>System Security  Procedures and Standards Reference</vt:lpstr>
      <vt:lpstr>Installation and Maintenance of  Health IT Systems  System Security Procedures and Standards Lecture b</vt:lpstr>
    </vt:vector>
  </TitlesOfParts>
  <Company>OHSU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8, Unit 6</dc:title>
  <dc:subject>Slide Lecture a for Component X, Unit Z</dc:subject>
  <dc:creator>U.S. Department of Health and Human Services Office of the National Coordinator for Health Information Technology</dc:creator>
  <cp:keywords>Keywords for the project. For Search Engine Optimization (SEO). These are the terms that a search engine will use to “index” your documents and make them easier to find on the web. Keywords can be more than one word. Separate keywords with a comma. Something like “Health IT, Health IT Curriculum, Computer Science” might apply</cp:keywords>
  <cp:lastModifiedBy>admin</cp:lastModifiedBy>
  <cp:revision>69</cp:revision>
  <dcterms:created xsi:type="dcterms:W3CDTF">2016-02-10T15:30:00Z</dcterms:created>
  <dcterms:modified xsi:type="dcterms:W3CDTF">2017-07-11T18:50:17Z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