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eebah Ajani" initials="A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6557" autoAdjust="0"/>
  </p:normalViewPr>
  <p:slideViewPr>
    <p:cSldViewPr snapToGrid="0">
      <p:cViewPr>
        <p:scale>
          <a:sx n="47" d="100"/>
          <a:sy n="47" d="100"/>
        </p:scale>
        <p:origin x="-1152" y="-470"/>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solidFill>
                  <a:srgbClr val="000000"/>
                </a:solidFill>
                <a:latin typeface="Arial" charset="0"/>
                <a:ea typeface="MS PGothic" charset="0"/>
                <a:cs typeface="Arial" charset="0"/>
              </a:rPr>
              <a:t>Welcome to </a:t>
            </a:r>
            <a:r>
              <a:rPr lang="en-US" b="1" dirty="0">
                <a:solidFill>
                  <a:srgbClr val="000000"/>
                </a:solidFill>
                <a:latin typeface="Arial" charset="0"/>
                <a:ea typeface="MS PGothic" charset="0"/>
                <a:cs typeface="Arial" charset="0"/>
              </a:rPr>
              <a:t>Installation and Maintenance of Health IT Systems</a:t>
            </a:r>
            <a:r>
              <a:rPr lang="en-US" b="1" i="1" dirty="0">
                <a:solidFill>
                  <a:srgbClr val="000000"/>
                </a:solidFill>
                <a:latin typeface="Arial" charset="0"/>
                <a:ea typeface="MS PGothic" charset="0"/>
                <a:cs typeface="Arial" charset="0"/>
              </a:rPr>
              <a:t>, </a:t>
            </a:r>
            <a:r>
              <a:rPr lang="en-US" b="1" dirty="0">
                <a:solidFill>
                  <a:srgbClr val="000000"/>
                </a:solidFill>
                <a:latin typeface="Arial" charset="0"/>
                <a:ea typeface="MS PGothic" charset="0"/>
                <a:cs typeface="Arial" charset="0"/>
              </a:rPr>
              <a:t>System Security Procedures and Standards. </a:t>
            </a:r>
            <a:r>
              <a:rPr lang="en-US" dirty="0">
                <a:solidFill>
                  <a:srgbClr val="000000"/>
                </a:solidFill>
                <a:latin typeface="Arial" charset="0"/>
                <a:ea typeface="MS PGothic" charset="0"/>
                <a:cs typeface="Arial" charset="0"/>
              </a:rPr>
              <a:t>This is Lecture a.</a:t>
            </a:r>
          </a:p>
          <a:p>
            <a:pPr eaLnBrk="1" hangingPunct="1">
              <a:spcBef>
                <a:spcPct val="0"/>
              </a:spcBef>
            </a:pPr>
            <a:endParaRPr lang="en-US" dirty="0">
              <a:solidFill>
                <a:srgbClr val="000000"/>
              </a:solidFill>
              <a:latin typeface="Arial" charset="0"/>
              <a:ea typeface="MS PGothic" charset="0"/>
              <a:cs typeface="Arial" charset="0"/>
            </a:endParaRPr>
          </a:p>
          <a:p>
            <a:pPr eaLnBrk="1" hangingPunct="1"/>
            <a:r>
              <a:rPr lang="en-US" dirty="0">
                <a:latin typeface="Arial" charset="0"/>
                <a:ea typeface="MS PGothic" charset="0"/>
                <a:cs typeface="Arial" charset="0"/>
              </a:rPr>
              <a:t>This component covers fundamentals of selection, installation, and maintenance of typical Electronic Health Records (EHR) systems.  </a:t>
            </a:r>
          </a:p>
          <a:p>
            <a:pPr eaLnBrk="1" hangingPunct="1"/>
            <a:endParaRPr lang="en-US" b="1" dirty="0">
              <a:latin typeface="Arial" charset="0"/>
              <a:ea typeface="MS PGothic" charset="0"/>
              <a:cs typeface="Arial" charset="0"/>
            </a:endParaRPr>
          </a:p>
          <a:p>
            <a:pPr eaLnBrk="1" hangingPunct="1"/>
            <a:r>
              <a:rPr lang="en-US" dirty="0">
                <a:latin typeface="Arial" charset="0"/>
                <a:ea typeface="MS PGothic" charset="0"/>
                <a:cs typeface="Arial" charset="0"/>
              </a:rPr>
              <a:t>This unit,</a:t>
            </a:r>
            <a:r>
              <a:rPr lang="en-US" dirty="0">
                <a:solidFill>
                  <a:srgbClr val="000000"/>
                </a:solidFill>
                <a:latin typeface="Arial" charset="0"/>
                <a:ea typeface="MS PGothic" charset="0"/>
                <a:cs typeface="Arial" charset="0"/>
              </a:rPr>
              <a:t> </a:t>
            </a:r>
            <a:r>
              <a:rPr lang="en-US" b="1" dirty="0">
                <a:solidFill>
                  <a:srgbClr val="000000"/>
                </a:solidFill>
                <a:latin typeface="Arial" charset="0"/>
                <a:ea typeface="MS PGothic" charset="0"/>
                <a:cs typeface="Arial" charset="0"/>
              </a:rPr>
              <a:t>System Security Procedures and Standards</a:t>
            </a:r>
            <a:r>
              <a:rPr lang="en-US" b="1" dirty="0">
                <a:latin typeface="Arial" charset="0"/>
                <a:ea typeface="MS PGothic" charset="0"/>
                <a:cs typeface="Arial" charset="0"/>
              </a:rPr>
              <a:t>, </a:t>
            </a:r>
            <a:r>
              <a:rPr lang="en-US" dirty="0">
                <a:latin typeface="Arial" charset="0"/>
                <a:ea typeface="MS PGothic" charset="0"/>
                <a:cs typeface="Arial" charset="0"/>
              </a:rPr>
              <a:t>will discuss the security rules required by regulation and best practices for implementation and monitoring of security in EHR systems.</a:t>
            </a:r>
          </a:p>
          <a:p>
            <a:pPr eaLnBrk="1" hangingPunct="1"/>
            <a:endParaRPr lang="en-US" b="1" dirty="0">
              <a:latin typeface="Arial" charset="0"/>
              <a:ea typeface="MS PGothic" charset="0"/>
              <a:cs typeface="Arial" charset="0"/>
            </a:endParaRPr>
          </a:p>
          <a:p>
            <a:pPr eaLnBrk="1" hangingPunct="1">
              <a:spcBef>
                <a:spcPct val="0"/>
              </a:spcBef>
            </a:pPr>
            <a:endParaRPr lang="en-US" dirty="0">
              <a:solidFill>
                <a:srgbClr val="000000"/>
              </a:solidFill>
              <a:latin typeface="Arial" charset="0"/>
              <a:ea typeface="MS PGothic" charset="0"/>
              <a:cs typeface="Arial" charset="0"/>
            </a:endParaRPr>
          </a:p>
          <a:p>
            <a:pPr eaLnBrk="1" hangingPunct="1">
              <a:spcBef>
                <a:spcPct val="0"/>
              </a:spcBef>
            </a:pPr>
            <a:endParaRPr lang="en-US" dirty="0">
              <a:latin typeface="Arial" charset="0"/>
              <a:ea typeface="MS PGothic" charset="0"/>
              <a:cs typeface="Arial" charset="0"/>
            </a:endParaRPr>
          </a:p>
        </p:txBody>
      </p:sp>
      <p:sp>
        <p:nvSpPr>
          <p:cNvPr id="143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43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2B9C7BA1-5104-1945-8883-C9DC83ED2006}" type="slidenum">
              <a:rPr lang="en-US"/>
              <a:pPr/>
              <a:t>1</a:t>
            </a:fld>
            <a:endParaRPr lang="en-US"/>
          </a:p>
        </p:txBody>
      </p:sp>
    </p:spTree>
    <p:extLst>
      <p:ext uri="{BB962C8B-B14F-4D97-AF65-F5344CB8AC3E}">
        <p14:creationId xmlns:p14="http://schemas.microsoft.com/office/powerpoint/2010/main" val="4169795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The HIPAA Security Rule establishes national standards for the security of electronic protected health information (</a:t>
            </a:r>
            <a:r>
              <a:rPr lang="en-US" dirty="0" err="1">
                <a:latin typeface="Arial" charset="0"/>
                <a:ea typeface="MS PGothic" charset="0"/>
                <a:cs typeface="Arial" charset="0"/>
              </a:rPr>
              <a:t>ePHI</a:t>
            </a:r>
            <a:r>
              <a:rPr lang="en-US" dirty="0">
                <a:latin typeface="Arial" charset="0"/>
                <a:ea typeface="MS PGothic" charset="0"/>
                <a:cs typeface="Arial" charset="0"/>
              </a:rPr>
              <a:t>). The final rule adopting HIPAA standards for security was published in the Federal Register on February 20, 2003, and specifies a series of administrative, technical, and physical security procedures that covered entities must use to assure the confidentiality of electronic protected health information. The standards are delineated into either required or addressable implementation specifications. Compliance with the standards was required as of 2005, for most entities covered by HIPAA. </a:t>
            </a:r>
          </a:p>
          <a:p>
            <a:endParaRPr lang="en-US" dirty="0">
              <a:latin typeface="Arial" charset="0"/>
              <a:ea typeface="MS PGothic" charset="0"/>
              <a:cs typeface="Arial" charset="0"/>
            </a:endParaRPr>
          </a:p>
          <a:p>
            <a:r>
              <a:rPr lang="en-US" dirty="0">
                <a:latin typeface="Arial" charset="0"/>
                <a:ea typeface="MS PGothic" charset="0"/>
                <a:cs typeface="Arial" charset="0"/>
              </a:rPr>
              <a:t>The Security Rule requires covered entities to maintain reasonable and appropriate administrative, technical, and physical safeguards for protecting </a:t>
            </a:r>
            <a:r>
              <a:rPr lang="en-US" dirty="0" err="1">
                <a:latin typeface="Arial" charset="0"/>
                <a:ea typeface="MS PGothic" charset="0"/>
                <a:cs typeface="Arial" charset="0"/>
              </a:rPr>
              <a:t>ePHI</a:t>
            </a:r>
            <a:r>
              <a:rPr lang="en-US" dirty="0">
                <a:latin typeface="Arial" charset="0"/>
                <a:ea typeface="MS PGothic" charset="0"/>
                <a:cs typeface="Arial" charset="0"/>
              </a:rPr>
              <a:t>.</a:t>
            </a:r>
            <a:br>
              <a:rPr lang="en-US" dirty="0">
                <a:latin typeface="Arial" charset="0"/>
                <a:ea typeface="MS PGothic" charset="0"/>
                <a:cs typeface="Arial" charset="0"/>
              </a:rPr>
            </a:br>
            <a:endParaRPr lang="en-US" dirty="0">
              <a:latin typeface="Arial" charset="0"/>
              <a:ea typeface="MS PGothic" charset="0"/>
              <a:cs typeface="Arial" charset="0"/>
            </a:endParaRPr>
          </a:p>
          <a:p>
            <a:r>
              <a:rPr lang="en-US" dirty="0">
                <a:latin typeface="Arial" charset="0"/>
                <a:ea typeface="MS PGothic" charset="0"/>
                <a:cs typeface="Arial" charset="0"/>
              </a:rPr>
              <a:t>Specifically, covered entities must:</a:t>
            </a:r>
          </a:p>
          <a:p>
            <a:pPr marL="0" lvl="1">
              <a:buFontTx/>
              <a:buChar char="•"/>
            </a:pPr>
            <a:r>
              <a:rPr lang="en-US" dirty="0">
                <a:latin typeface="Arial" charset="0"/>
                <a:cs typeface="Arial" charset="0"/>
              </a:rPr>
              <a:t>Ensure the confidentiality, integrity, and availability of all </a:t>
            </a:r>
            <a:r>
              <a:rPr lang="en-US" dirty="0" err="1">
                <a:latin typeface="Arial" charset="0"/>
                <a:cs typeface="Arial" charset="0"/>
              </a:rPr>
              <a:t>ePHI</a:t>
            </a:r>
            <a:r>
              <a:rPr lang="en-US" dirty="0">
                <a:latin typeface="Arial" charset="0"/>
                <a:cs typeface="Arial" charset="0"/>
              </a:rPr>
              <a:t> they create, receive, maintain or transmit; </a:t>
            </a:r>
          </a:p>
          <a:p>
            <a:pPr marL="0" lvl="1">
              <a:buFontTx/>
              <a:buChar char="•"/>
            </a:pPr>
            <a:r>
              <a:rPr lang="en-US" dirty="0">
                <a:latin typeface="Arial" charset="0"/>
                <a:cs typeface="Arial" charset="0"/>
              </a:rPr>
              <a:t>Identify and protect against reasonably anticipated threats to the security or integrity of the information; </a:t>
            </a:r>
          </a:p>
          <a:p>
            <a:pPr marL="0" lvl="1">
              <a:buFontTx/>
              <a:buChar char="•"/>
            </a:pPr>
            <a:r>
              <a:rPr lang="en-US" dirty="0">
                <a:latin typeface="Arial" charset="0"/>
                <a:cs typeface="Arial" charset="0"/>
              </a:rPr>
              <a:t>Protect against reasonably anticipated, impermissible uses or disclosures; and </a:t>
            </a:r>
          </a:p>
          <a:p>
            <a:pPr marL="0" lvl="1">
              <a:buFontTx/>
              <a:buChar char="•"/>
            </a:pPr>
            <a:r>
              <a:rPr lang="en-US" dirty="0">
                <a:latin typeface="Arial" charset="0"/>
                <a:cs typeface="Arial" charset="0"/>
              </a:rPr>
              <a:t>Ensure compliance by their workforce.</a:t>
            </a:r>
          </a:p>
          <a:p>
            <a:pPr marL="0" lvl="1">
              <a:buFontTx/>
              <a:buChar char="•"/>
            </a:pPr>
            <a:endParaRPr lang="en-US" dirty="0">
              <a:latin typeface="Arial" charset="0"/>
              <a:cs typeface="Arial" charset="0"/>
            </a:endParaRPr>
          </a:p>
          <a:p>
            <a:r>
              <a:rPr lang="en-US" dirty="0">
                <a:latin typeface="Arial" charset="0"/>
                <a:ea typeface="MS PGothic" charset="0"/>
                <a:cs typeface="Arial" charset="0"/>
              </a:rPr>
              <a:t>The Security Rule defines </a:t>
            </a:r>
            <a:r>
              <a:rPr lang="ja-JP" altLang="en-US" dirty="0">
                <a:latin typeface="Arial" charset="0"/>
                <a:ea typeface="MS PGothic" charset="0"/>
                <a:cs typeface="Arial" charset="0"/>
              </a:rPr>
              <a:t>“</a:t>
            </a:r>
            <a:r>
              <a:rPr lang="en-US" altLang="ja-JP" dirty="0">
                <a:latin typeface="Arial" charset="0"/>
                <a:ea typeface="MS PGothic" charset="0"/>
                <a:cs typeface="Arial" charset="0"/>
              </a:rPr>
              <a:t>confidentiality</a:t>
            </a:r>
            <a:r>
              <a:rPr lang="ja-JP" altLang="en-US" dirty="0">
                <a:latin typeface="Arial" charset="0"/>
                <a:ea typeface="MS PGothic" charset="0"/>
                <a:cs typeface="Arial" charset="0"/>
              </a:rPr>
              <a:t>”</a:t>
            </a:r>
            <a:r>
              <a:rPr lang="en-US" altLang="ja-JP" dirty="0">
                <a:latin typeface="Arial" charset="0"/>
                <a:ea typeface="MS PGothic" charset="0"/>
                <a:cs typeface="Arial" charset="0"/>
              </a:rPr>
              <a:t> to mean that </a:t>
            </a:r>
            <a:r>
              <a:rPr lang="en-US" altLang="ja-JP" dirty="0" err="1">
                <a:latin typeface="Arial" charset="0"/>
                <a:ea typeface="MS PGothic" charset="0"/>
                <a:cs typeface="Arial" charset="0"/>
              </a:rPr>
              <a:t>ePHI</a:t>
            </a:r>
            <a:r>
              <a:rPr lang="en-US" altLang="ja-JP" dirty="0">
                <a:latin typeface="Arial" charset="0"/>
                <a:ea typeface="MS PGothic" charset="0"/>
                <a:cs typeface="Arial" charset="0"/>
              </a:rPr>
              <a:t> is not available or disclosed to unauthorized persons. The Security Rule's confidentiality requirements support the Privacy Rule's prohibitions against improper uses and disclosures of </a:t>
            </a:r>
            <a:r>
              <a:rPr lang="en-US" altLang="ja-JP" dirty="0" err="1">
                <a:latin typeface="Arial" charset="0"/>
                <a:ea typeface="MS PGothic" charset="0"/>
                <a:cs typeface="Arial" charset="0"/>
              </a:rPr>
              <a:t>ePHI</a:t>
            </a:r>
            <a:r>
              <a:rPr lang="en-US" altLang="ja-JP" dirty="0">
                <a:latin typeface="Arial" charset="0"/>
                <a:ea typeface="MS PGothic" charset="0"/>
                <a:cs typeface="Arial" charset="0"/>
              </a:rPr>
              <a:t>. The Security rule also promotes the two additional goals of maintaining the integrity and availability of </a:t>
            </a:r>
            <a:r>
              <a:rPr lang="en-US" altLang="ja-JP" dirty="0" err="1">
                <a:latin typeface="Arial" charset="0"/>
                <a:ea typeface="MS PGothic" charset="0"/>
                <a:cs typeface="Arial" charset="0"/>
              </a:rPr>
              <a:t>ePHI</a:t>
            </a:r>
            <a:r>
              <a:rPr lang="en-US" altLang="ja-JP" dirty="0">
                <a:latin typeface="Arial" charset="0"/>
                <a:ea typeface="MS PGothic" charset="0"/>
                <a:cs typeface="Arial" charset="0"/>
              </a:rPr>
              <a:t>. Under the Security Rule, </a:t>
            </a:r>
            <a:r>
              <a:rPr lang="ja-JP" altLang="en-US" dirty="0">
                <a:latin typeface="Arial" charset="0"/>
                <a:ea typeface="MS PGothic" charset="0"/>
                <a:cs typeface="Arial" charset="0"/>
              </a:rPr>
              <a:t>“</a:t>
            </a:r>
            <a:r>
              <a:rPr lang="en-US" altLang="ja-JP" dirty="0">
                <a:latin typeface="Arial" charset="0"/>
                <a:ea typeface="MS PGothic" charset="0"/>
                <a:cs typeface="Arial" charset="0"/>
              </a:rPr>
              <a:t>integrity</a:t>
            </a:r>
            <a:r>
              <a:rPr lang="ja-JP" altLang="en-US" dirty="0">
                <a:latin typeface="Arial" charset="0"/>
                <a:ea typeface="MS PGothic" charset="0"/>
                <a:cs typeface="Arial" charset="0"/>
              </a:rPr>
              <a:t>”</a:t>
            </a:r>
            <a:r>
              <a:rPr lang="en-US" altLang="ja-JP" dirty="0">
                <a:latin typeface="Arial" charset="0"/>
                <a:ea typeface="MS PGothic" charset="0"/>
                <a:cs typeface="Arial" charset="0"/>
              </a:rPr>
              <a:t> means that </a:t>
            </a:r>
            <a:r>
              <a:rPr lang="en-US" altLang="ja-JP" dirty="0" err="1">
                <a:latin typeface="Arial" charset="0"/>
                <a:ea typeface="MS PGothic" charset="0"/>
                <a:cs typeface="Arial" charset="0"/>
              </a:rPr>
              <a:t>ePHI</a:t>
            </a:r>
            <a:r>
              <a:rPr lang="en-US" altLang="ja-JP" dirty="0">
                <a:latin typeface="Arial" charset="0"/>
                <a:ea typeface="MS PGothic" charset="0"/>
                <a:cs typeface="Arial" charset="0"/>
              </a:rPr>
              <a:t> is not altered or destroyed in an unauthorized manner. </a:t>
            </a:r>
            <a:r>
              <a:rPr lang="ja-JP" altLang="en-US" dirty="0">
                <a:latin typeface="Arial" charset="0"/>
                <a:ea typeface="MS PGothic" charset="0"/>
                <a:cs typeface="Arial" charset="0"/>
              </a:rPr>
              <a:t>“</a:t>
            </a:r>
            <a:r>
              <a:rPr lang="en-US" altLang="ja-JP" dirty="0">
                <a:latin typeface="Arial" charset="0"/>
                <a:ea typeface="MS PGothic" charset="0"/>
                <a:cs typeface="Arial" charset="0"/>
              </a:rPr>
              <a:t>Availability</a:t>
            </a:r>
            <a:r>
              <a:rPr lang="ja-JP" altLang="en-US" dirty="0">
                <a:latin typeface="Arial" charset="0"/>
                <a:ea typeface="MS PGothic" charset="0"/>
                <a:cs typeface="Arial" charset="0"/>
              </a:rPr>
              <a:t>”</a:t>
            </a:r>
            <a:r>
              <a:rPr lang="en-US" altLang="ja-JP" dirty="0">
                <a:latin typeface="Arial" charset="0"/>
                <a:ea typeface="MS PGothic" charset="0"/>
                <a:cs typeface="Arial" charset="0"/>
              </a:rPr>
              <a:t> means that </a:t>
            </a:r>
            <a:r>
              <a:rPr lang="en-US" altLang="ja-JP" dirty="0" err="1">
                <a:latin typeface="Arial" charset="0"/>
                <a:ea typeface="MS PGothic" charset="0"/>
                <a:cs typeface="Arial" charset="0"/>
              </a:rPr>
              <a:t>ePHI</a:t>
            </a:r>
            <a:r>
              <a:rPr lang="en-US" altLang="ja-JP" dirty="0">
                <a:latin typeface="Arial" charset="0"/>
                <a:ea typeface="MS PGothic" charset="0"/>
                <a:cs typeface="Arial" charset="0"/>
              </a:rPr>
              <a:t> is accessible and usable on demand by an authorized person.</a:t>
            </a:r>
          </a:p>
          <a:p>
            <a:endParaRPr lang="en-US" dirty="0">
              <a:latin typeface="Arial" charset="0"/>
              <a:ea typeface="MS PGothic" charset="0"/>
              <a:cs typeface="Arial" charset="0"/>
            </a:endParaRPr>
          </a:p>
          <a:p>
            <a:r>
              <a:rPr lang="en-US" dirty="0">
                <a:latin typeface="Arial" charset="0"/>
                <a:ea typeface="MS PGothic" charset="0"/>
                <a:cs typeface="Arial" charset="0"/>
              </a:rPr>
              <a:t>It</a:t>
            </a:r>
            <a:r>
              <a:rPr lang="ja-JP" altLang="en-US" dirty="0">
                <a:latin typeface="Arial" charset="0"/>
                <a:ea typeface="MS PGothic" charset="0"/>
                <a:cs typeface="Arial" charset="0"/>
              </a:rPr>
              <a:t>’</a:t>
            </a:r>
            <a:r>
              <a:rPr lang="en-US" altLang="ja-JP" dirty="0">
                <a:latin typeface="Arial" charset="0"/>
                <a:ea typeface="MS PGothic" charset="0"/>
                <a:cs typeface="Arial" charset="0"/>
              </a:rPr>
              <a:t>s important to note that the Security Rule was designed to offer flexible and scalable options to allow covered entities to analyze their own needs and implement solutions appropriate for their specific environments. What is appropriate for a particular covered entity will depend on the nature of the covered entity</a:t>
            </a:r>
            <a:r>
              <a:rPr lang="ja-JP" altLang="en-US" dirty="0">
                <a:latin typeface="Arial" charset="0"/>
                <a:ea typeface="MS PGothic" charset="0"/>
                <a:cs typeface="Arial" charset="0"/>
              </a:rPr>
              <a:t>’</a:t>
            </a:r>
            <a:r>
              <a:rPr lang="en-US" altLang="ja-JP" dirty="0">
                <a:latin typeface="Arial" charset="0"/>
                <a:ea typeface="MS PGothic" charset="0"/>
                <a:cs typeface="Arial" charset="0"/>
              </a:rPr>
              <a:t>s business, as well as the covered entity</a:t>
            </a:r>
            <a:r>
              <a:rPr lang="ja-JP" altLang="en-US" dirty="0">
                <a:latin typeface="Arial" charset="0"/>
                <a:ea typeface="MS PGothic" charset="0"/>
                <a:cs typeface="Arial" charset="0"/>
              </a:rPr>
              <a:t>’</a:t>
            </a:r>
            <a:r>
              <a:rPr lang="en-US" altLang="ja-JP" dirty="0">
                <a:latin typeface="Arial" charset="0"/>
                <a:ea typeface="MS PGothic" charset="0"/>
                <a:cs typeface="Arial" charset="0"/>
              </a:rPr>
              <a:t>s size and resources. </a:t>
            </a:r>
          </a:p>
          <a:p>
            <a:endParaRPr lang="en-US" dirty="0">
              <a:latin typeface="Arial" charset="0"/>
              <a:ea typeface="MS PGothic" charset="0"/>
              <a:cs typeface="Arial" charset="0"/>
            </a:endParaRPr>
          </a:p>
          <a:p>
            <a:r>
              <a:rPr lang="en-US" dirty="0">
                <a:latin typeface="Arial" charset="0"/>
                <a:ea typeface="MS PGothic" charset="0"/>
                <a:cs typeface="Arial" charset="0"/>
              </a:rPr>
              <a:t>Both the Privacy Rule and the Security Rule work in tandem to help ensure that healthcare data is properly protected. </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B7687BFD-1DDD-DF48-AB0A-969EF3050929}" type="slidenum">
              <a:rPr lang="en-US"/>
              <a:pPr/>
              <a:t>10</a:t>
            </a:fld>
            <a:endParaRPr lang="en-US"/>
          </a:p>
        </p:txBody>
      </p:sp>
    </p:spTree>
    <p:extLst>
      <p:ext uri="{BB962C8B-B14F-4D97-AF65-F5344CB8AC3E}">
        <p14:creationId xmlns:p14="http://schemas.microsoft.com/office/powerpoint/2010/main" val="2890234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The HIPAA Security rule requires covered entities to guarantee certain safeguards to protect </a:t>
            </a:r>
            <a:r>
              <a:rPr lang="en-US" dirty="0" err="1">
                <a:latin typeface="Arial" charset="0"/>
                <a:ea typeface="MS PGothic" charset="0"/>
                <a:cs typeface="Arial" charset="0"/>
              </a:rPr>
              <a:t>ePHI</a:t>
            </a:r>
            <a:r>
              <a:rPr lang="en-US" dirty="0">
                <a:latin typeface="Arial" charset="0"/>
                <a:ea typeface="MS PGothic" charset="0"/>
                <a:cs typeface="Arial" charset="0"/>
              </a:rPr>
              <a:t> data. These safeguards can be broken down into categories:</a:t>
            </a:r>
          </a:p>
          <a:p>
            <a:endParaRPr lang="en-US" dirty="0">
              <a:latin typeface="Arial" charset="0"/>
              <a:ea typeface="MS PGothic" charset="0"/>
              <a:cs typeface="Arial" charset="0"/>
            </a:endParaRPr>
          </a:p>
          <a:p>
            <a:pPr>
              <a:buFontTx/>
              <a:buChar char="•"/>
            </a:pPr>
            <a:r>
              <a:rPr lang="en-US" dirty="0">
                <a:latin typeface="Arial" charset="0"/>
                <a:ea typeface="MS PGothic" charset="0"/>
                <a:cs typeface="Arial" charset="0"/>
              </a:rPr>
              <a:t>Administrative Safeguards</a:t>
            </a:r>
          </a:p>
          <a:p>
            <a:pPr>
              <a:buFontTx/>
              <a:buChar char="•"/>
            </a:pPr>
            <a:r>
              <a:rPr lang="en-US" dirty="0">
                <a:latin typeface="Arial" charset="0"/>
                <a:ea typeface="MS PGothic" charset="0"/>
                <a:cs typeface="Arial" charset="0"/>
              </a:rPr>
              <a:t>Physical Safeguards and</a:t>
            </a:r>
          </a:p>
          <a:p>
            <a:pPr>
              <a:buFontTx/>
              <a:buChar char="•"/>
            </a:pPr>
            <a:r>
              <a:rPr lang="en-US" dirty="0">
                <a:latin typeface="Arial" charset="0"/>
                <a:ea typeface="MS PGothic" charset="0"/>
                <a:cs typeface="Arial" charset="0"/>
              </a:rPr>
              <a:t>Technical Safeguards</a:t>
            </a:r>
          </a:p>
          <a:p>
            <a:endParaRPr lang="en-US" dirty="0">
              <a:latin typeface="Arial" charset="0"/>
              <a:ea typeface="MS PGothic" charset="0"/>
              <a:cs typeface="Arial" charset="0"/>
            </a:endParaRPr>
          </a:p>
          <a:p>
            <a:r>
              <a:rPr lang="en-US" dirty="0">
                <a:latin typeface="Arial" charset="0"/>
                <a:ea typeface="MS PGothic" charset="0"/>
                <a:cs typeface="Arial" charset="0"/>
              </a:rPr>
              <a:t>Let</a:t>
            </a:r>
            <a:r>
              <a:rPr lang="ja-JP" altLang="en-US" dirty="0">
                <a:latin typeface="Arial" charset="0"/>
                <a:ea typeface="MS PGothic" charset="0"/>
                <a:cs typeface="Arial" charset="0"/>
              </a:rPr>
              <a:t>’</a:t>
            </a:r>
            <a:r>
              <a:rPr lang="en-US" altLang="ja-JP" dirty="0">
                <a:latin typeface="Arial" charset="0"/>
                <a:ea typeface="MS PGothic" charset="0"/>
                <a:cs typeface="Arial" charset="0"/>
              </a:rPr>
              <a:t>s take a closer look at each of these categories, their requirements, and some specific options available so you can adequately address them.</a:t>
            </a:r>
          </a:p>
          <a:p>
            <a:pPr eaLnBrk="1" hangingPunct="1">
              <a:spcBef>
                <a:spcPct val="0"/>
              </a:spcBef>
            </a:pPr>
            <a:endParaRPr lang="en-US" dirty="0">
              <a:latin typeface="Arial" charset="0"/>
              <a:ea typeface="MS PGothic" charset="0"/>
              <a:cs typeface="Arial" charset="0"/>
            </a:endParaRP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34B84085-B4A8-3245-A66D-E9F5DF096422}" type="slidenum">
              <a:rPr lang="en-US"/>
              <a:pPr/>
              <a:t>11</a:t>
            </a:fld>
            <a:endParaRPr lang="en-US"/>
          </a:p>
        </p:txBody>
      </p:sp>
    </p:spTree>
    <p:extLst>
      <p:ext uri="{BB962C8B-B14F-4D97-AF65-F5344CB8AC3E}">
        <p14:creationId xmlns:p14="http://schemas.microsoft.com/office/powerpoint/2010/main" val="4197980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Administrative safeguards address the process you have put into place in your organization to administer security of the </a:t>
            </a:r>
            <a:r>
              <a:rPr lang="en-US" dirty="0" err="1">
                <a:latin typeface="Arial" charset="0"/>
                <a:ea typeface="MS PGothic" charset="0"/>
                <a:cs typeface="Arial" charset="0"/>
              </a:rPr>
              <a:t>ePHI</a:t>
            </a:r>
            <a:r>
              <a:rPr lang="en-US" dirty="0">
                <a:latin typeface="Arial" charset="0"/>
                <a:ea typeface="MS PGothic" charset="0"/>
                <a:cs typeface="Arial" charset="0"/>
              </a:rPr>
              <a:t> system. </a:t>
            </a:r>
          </a:p>
          <a:p>
            <a:endParaRPr lang="en-US" dirty="0">
              <a:latin typeface="Arial" charset="0"/>
              <a:ea typeface="MS PGothic" charset="0"/>
              <a:cs typeface="Arial" charset="0"/>
            </a:endParaRPr>
          </a:p>
          <a:p>
            <a:r>
              <a:rPr lang="en-US" dirty="0">
                <a:latin typeface="Arial" charset="0"/>
                <a:ea typeface="MS PGothic" charset="0"/>
                <a:cs typeface="Arial" charset="0"/>
              </a:rPr>
              <a:t>Each organization is required to identify and analyze potential risks to its </a:t>
            </a:r>
            <a:r>
              <a:rPr lang="en-US" dirty="0" err="1">
                <a:latin typeface="Arial" charset="0"/>
                <a:ea typeface="MS PGothic" charset="0"/>
                <a:cs typeface="Arial" charset="0"/>
              </a:rPr>
              <a:t>ePHI</a:t>
            </a:r>
            <a:r>
              <a:rPr lang="en-US" dirty="0">
                <a:latin typeface="Arial" charset="0"/>
                <a:ea typeface="MS PGothic" charset="0"/>
                <a:cs typeface="Arial" charset="0"/>
              </a:rPr>
              <a:t>, and it must implement security measures that reduce those risks and vulnerabilities to a reasonable and appropriate level. </a:t>
            </a:r>
          </a:p>
          <a:p>
            <a:endParaRPr lang="en-US" dirty="0">
              <a:latin typeface="Arial" charset="0"/>
              <a:ea typeface="MS PGothic" charset="0"/>
              <a:cs typeface="Arial" charset="0"/>
            </a:endParaRPr>
          </a:p>
          <a:p>
            <a:r>
              <a:rPr lang="en-US" dirty="0">
                <a:latin typeface="Arial" charset="0"/>
                <a:ea typeface="MS PGothic" charset="0"/>
                <a:cs typeface="Arial" charset="0"/>
              </a:rPr>
              <a:t>This is done using a risk analysis. A risk analysis process includes, but is not limited to, the following activities:</a:t>
            </a:r>
          </a:p>
          <a:p>
            <a:pPr marL="365125" lvl="1" indent="-171450">
              <a:spcBef>
                <a:spcPts val="600"/>
              </a:spcBef>
              <a:buFontTx/>
              <a:buChar char="•"/>
            </a:pPr>
            <a:r>
              <a:rPr lang="en-US" dirty="0">
                <a:latin typeface="Arial" charset="0"/>
                <a:cs typeface="Arial" charset="0"/>
              </a:rPr>
              <a:t>Evaluate the likelihood and impact of potential risks to </a:t>
            </a:r>
            <a:r>
              <a:rPr lang="en-US" dirty="0" err="1">
                <a:latin typeface="Arial" charset="0"/>
                <a:cs typeface="Arial" charset="0"/>
              </a:rPr>
              <a:t>ePHI</a:t>
            </a:r>
            <a:r>
              <a:rPr lang="en-US" dirty="0">
                <a:latin typeface="Arial" charset="0"/>
                <a:cs typeface="Arial" charset="0"/>
              </a:rPr>
              <a:t>;</a:t>
            </a:r>
          </a:p>
          <a:p>
            <a:pPr marL="365125" lvl="1" indent="-171450">
              <a:spcBef>
                <a:spcPts val="600"/>
              </a:spcBef>
              <a:buFontTx/>
              <a:buChar char="•"/>
            </a:pPr>
            <a:r>
              <a:rPr lang="en-US" dirty="0">
                <a:latin typeface="Arial" charset="0"/>
                <a:cs typeface="Arial" charset="0"/>
              </a:rPr>
              <a:t>Implement appropriate security measures to address the risks identified in the risk analysis;</a:t>
            </a:r>
          </a:p>
          <a:p>
            <a:pPr marL="365125" lvl="1" indent="-171450">
              <a:spcBef>
                <a:spcPts val="600"/>
              </a:spcBef>
              <a:buFontTx/>
              <a:buChar char="•"/>
            </a:pPr>
            <a:r>
              <a:rPr lang="en-US" dirty="0">
                <a:latin typeface="Arial" charset="0"/>
                <a:cs typeface="Arial" charset="0"/>
              </a:rPr>
              <a:t>Document the chosen security measures and, where required, the rationale for adopting those measures; and</a:t>
            </a:r>
          </a:p>
          <a:p>
            <a:pPr marL="365125" lvl="1" indent="-171450">
              <a:spcBef>
                <a:spcPts val="600"/>
              </a:spcBef>
              <a:buFontTx/>
              <a:buChar char="•"/>
            </a:pPr>
            <a:r>
              <a:rPr lang="en-US" dirty="0">
                <a:latin typeface="Arial" charset="0"/>
                <a:cs typeface="Arial" charset="0"/>
              </a:rPr>
              <a:t>Maintain continuous, reasonable, and appropriate security protections.</a:t>
            </a:r>
          </a:p>
          <a:p>
            <a:pPr marL="365125" lvl="1" indent="-171450"/>
            <a:r>
              <a:rPr lang="en-US" dirty="0">
                <a:latin typeface="Arial" charset="0"/>
                <a:cs typeface="Arial" charset="0"/>
              </a:rPr>
              <a:t/>
            </a:r>
            <a:br>
              <a:rPr lang="en-US" dirty="0">
                <a:latin typeface="Arial" charset="0"/>
                <a:cs typeface="Arial" charset="0"/>
              </a:rPr>
            </a:br>
            <a:endParaRPr lang="en-US" dirty="0">
              <a:latin typeface="Arial" charset="0"/>
              <a:cs typeface="Arial" charset="0"/>
            </a:endParaRPr>
          </a:p>
          <a:p>
            <a:r>
              <a:rPr lang="en-US" dirty="0">
                <a:latin typeface="Arial" charset="0"/>
                <a:ea typeface="MS PGothic" charset="0"/>
                <a:cs typeface="Arial" charset="0"/>
              </a:rPr>
              <a:t>This should be an ongoing process. Regular reviews should be performed to evaluate the effectiveness of the security measures put in place, and newly identified potential risks to </a:t>
            </a:r>
            <a:r>
              <a:rPr lang="en-US" dirty="0" err="1">
                <a:latin typeface="Arial" charset="0"/>
                <a:ea typeface="MS PGothic" charset="0"/>
                <a:cs typeface="Arial" charset="0"/>
              </a:rPr>
              <a:t>ePHI</a:t>
            </a:r>
            <a:r>
              <a:rPr lang="en-US" dirty="0">
                <a:latin typeface="Arial" charset="0"/>
                <a:ea typeface="MS PGothic" charset="0"/>
                <a:cs typeface="Arial" charset="0"/>
              </a:rPr>
              <a:t> should be addressed in an ongoing fashion.</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80643411-1899-234D-B0FC-D37A64E13A63}" type="slidenum">
              <a:rPr lang="en-US"/>
              <a:pPr/>
              <a:t>12</a:t>
            </a:fld>
            <a:endParaRPr lang="en-US"/>
          </a:p>
        </p:txBody>
      </p:sp>
    </p:spTree>
    <p:extLst>
      <p:ext uri="{BB962C8B-B14F-4D97-AF65-F5344CB8AC3E}">
        <p14:creationId xmlns:p14="http://schemas.microsoft.com/office/powerpoint/2010/main" val="494027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 covered entity must also designate a security official who is responsible for developing and implementing its security policies and procedures.</a:t>
            </a:r>
            <a:r>
              <a:rPr lang="en-US" baseline="30000" dirty="0">
                <a:latin typeface="Arial" charset="0"/>
                <a:ea typeface="MS PGothic" charset="0"/>
                <a:cs typeface="Arial" charset="0"/>
              </a:rPr>
              <a:t> </a:t>
            </a:r>
            <a:br>
              <a:rPr lang="en-US" baseline="30000" dirty="0">
                <a:latin typeface="Arial" charset="0"/>
                <a:ea typeface="MS PGothic" charset="0"/>
                <a:cs typeface="Arial" charset="0"/>
              </a:rPr>
            </a:br>
            <a:endParaRPr lang="en-US" baseline="30000" dirty="0">
              <a:latin typeface="Arial" charset="0"/>
              <a:ea typeface="MS PGothic" charset="0"/>
              <a:cs typeface="Arial" charset="0"/>
            </a:endParaRPr>
          </a:p>
          <a:p>
            <a:r>
              <a:rPr lang="en-US" dirty="0">
                <a:latin typeface="Arial" charset="0"/>
                <a:ea typeface="MS PGothic" charset="0"/>
                <a:cs typeface="Arial" charset="0"/>
              </a:rPr>
              <a:t>Your network security officer or person handling network security should have knowledge of both HIPAA guidelines and IT security standards. He or she should be willing to take proactive measures to ensure the safety of the </a:t>
            </a:r>
            <a:r>
              <a:rPr lang="en-US" dirty="0" err="1">
                <a:latin typeface="Arial" charset="0"/>
                <a:ea typeface="MS PGothic" charset="0"/>
                <a:cs typeface="Arial" charset="0"/>
              </a:rPr>
              <a:t>ePHI</a:t>
            </a:r>
            <a:r>
              <a:rPr lang="en-US" dirty="0">
                <a:latin typeface="Arial" charset="0"/>
                <a:ea typeface="MS PGothic" charset="0"/>
                <a:cs typeface="Arial" charset="0"/>
              </a:rPr>
              <a:t> system and be able to communicate effectively with and solicit support from upper management as well as with staff at all levels of the organization.</a:t>
            </a:r>
          </a:p>
          <a:p>
            <a:endParaRPr lang="en-US" dirty="0">
              <a:latin typeface="Arial" charset="0"/>
              <a:ea typeface="MS PGothic" charset="0"/>
              <a:cs typeface="Arial" charset="0"/>
            </a:endParaRP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3B2A661B-3E34-974D-97BD-342E7AD99403}" type="slidenum">
              <a:rPr lang="en-US"/>
              <a:pPr/>
              <a:t>13</a:t>
            </a:fld>
            <a:endParaRPr lang="en-US"/>
          </a:p>
        </p:txBody>
      </p:sp>
    </p:spTree>
    <p:extLst>
      <p:ext uri="{BB962C8B-B14F-4D97-AF65-F5344CB8AC3E}">
        <p14:creationId xmlns:p14="http://schemas.microsoft.com/office/powerpoint/2010/main" val="2831117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dirty="0">
                <a:latin typeface="Arial" charset="0"/>
                <a:ea typeface="MS PGothic" charset="0"/>
                <a:cs typeface="Arial" charset="0"/>
              </a:rPr>
              <a:t>The Security Rule requires a covered entity to implement policies and procedures for authorizing access to </a:t>
            </a:r>
            <a:r>
              <a:rPr lang="en-US" sz="1200" dirty="0" err="1">
                <a:latin typeface="Arial" charset="0"/>
                <a:ea typeface="MS PGothic" charset="0"/>
                <a:cs typeface="Arial" charset="0"/>
              </a:rPr>
              <a:t>ePHI</a:t>
            </a:r>
            <a:r>
              <a:rPr lang="en-US" sz="1200" dirty="0">
                <a:latin typeface="Arial" charset="0"/>
                <a:ea typeface="MS PGothic" charset="0"/>
                <a:cs typeface="Arial" charset="0"/>
              </a:rPr>
              <a:t> only when such access is appropriate based on the user</a:t>
            </a:r>
            <a:r>
              <a:rPr lang="ja-JP" altLang="en-US" sz="1200" dirty="0">
                <a:latin typeface="Arial" charset="0"/>
                <a:ea typeface="MS PGothic" charset="0"/>
                <a:cs typeface="Arial" charset="0"/>
              </a:rPr>
              <a:t>’</a:t>
            </a:r>
            <a:r>
              <a:rPr lang="en-US" altLang="ja-JP" sz="1200" dirty="0">
                <a:latin typeface="Arial" charset="0"/>
                <a:ea typeface="MS PGothic" charset="0"/>
                <a:cs typeface="Arial" charset="0"/>
              </a:rPr>
              <a:t>s or recipient's role within the organization. </a:t>
            </a:r>
          </a:p>
          <a:p>
            <a:endParaRPr lang="en-US" sz="1200" dirty="0">
              <a:latin typeface="Arial" charset="0"/>
              <a:ea typeface="MS PGothic" charset="0"/>
              <a:cs typeface="Arial" charset="0"/>
            </a:endParaRPr>
          </a:p>
          <a:p>
            <a:r>
              <a:rPr lang="en-US" sz="1200" dirty="0">
                <a:latin typeface="Arial" charset="0"/>
                <a:ea typeface="MS PGothic" charset="0"/>
                <a:cs typeface="Arial" charset="0"/>
              </a:rPr>
              <a:t>Written policies should be created, then endorsed by management, to explain the process for granting access to </a:t>
            </a:r>
            <a:r>
              <a:rPr lang="en-US" sz="1200" dirty="0" err="1">
                <a:latin typeface="Arial" charset="0"/>
                <a:ea typeface="MS PGothic" charset="0"/>
                <a:cs typeface="Arial" charset="0"/>
              </a:rPr>
              <a:t>ePHI</a:t>
            </a:r>
            <a:r>
              <a:rPr lang="en-US" sz="1200" dirty="0">
                <a:latin typeface="Arial" charset="0"/>
                <a:ea typeface="MS PGothic" charset="0"/>
                <a:cs typeface="Arial" charset="0"/>
              </a:rPr>
              <a:t>. This includes establishing, documenting, reviewing, and modifying a user's right of access, including termination of said access. </a:t>
            </a:r>
          </a:p>
          <a:p>
            <a:endParaRPr lang="en-US" sz="1200" dirty="0">
              <a:latin typeface="Arial" charset="0"/>
              <a:ea typeface="MS PGothic" charset="0"/>
              <a:cs typeface="Arial" charset="0"/>
            </a:endParaRPr>
          </a:p>
          <a:p>
            <a:r>
              <a:rPr lang="en-US" sz="1200" dirty="0">
                <a:latin typeface="Arial" charset="0"/>
                <a:ea typeface="MS PGothic" charset="0"/>
                <a:cs typeface="Arial" charset="0"/>
              </a:rPr>
              <a:t>This policy or group of policies should adequately address these questions:</a:t>
            </a:r>
          </a:p>
          <a:p>
            <a:pPr marL="781050" lvl="2" indent="-360363"/>
            <a:r>
              <a:rPr lang="en-US" sz="1200" dirty="0">
                <a:latin typeface="Arial" charset="0"/>
                <a:cs typeface="Arial" charset="0"/>
              </a:rPr>
              <a:t>Who gets access to </a:t>
            </a:r>
            <a:r>
              <a:rPr lang="en-US" sz="1200" dirty="0" err="1">
                <a:latin typeface="Arial" charset="0"/>
                <a:cs typeface="Arial" charset="0"/>
              </a:rPr>
              <a:t>ePHI</a:t>
            </a:r>
            <a:r>
              <a:rPr lang="en-US" sz="1200" dirty="0">
                <a:latin typeface="Arial" charset="0"/>
                <a:cs typeface="Arial" charset="0"/>
              </a:rPr>
              <a:t> data?</a:t>
            </a:r>
          </a:p>
          <a:p>
            <a:pPr marL="781050" lvl="2" indent="-360363"/>
            <a:r>
              <a:rPr lang="en-US" sz="1200" dirty="0">
                <a:latin typeface="Arial" charset="0"/>
                <a:cs typeface="Arial" charset="0"/>
              </a:rPr>
              <a:t>What level of access is needed?</a:t>
            </a:r>
          </a:p>
          <a:p>
            <a:pPr marL="781050" lvl="2" indent="-360363"/>
            <a:r>
              <a:rPr lang="en-US" sz="1200" dirty="0">
                <a:latin typeface="Arial" charset="0"/>
                <a:cs typeface="Arial" charset="0"/>
              </a:rPr>
              <a:t>Who is the agent authorizing the access?  </a:t>
            </a:r>
          </a:p>
          <a:p>
            <a:pPr marL="781050" lvl="2" indent="-360363"/>
            <a:r>
              <a:rPr lang="en-US" sz="1200" dirty="0">
                <a:latin typeface="Arial" charset="0"/>
                <a:cs typeface="Arial" charset="0"/>
              </a:rPr>
              <a:t>Is this authorization adequately documented?</a:t>
            </a:r>
          </a:p>
          <a:p>
            <a:pPr marL="781050" lvl="2" indent="-360363"/>
            <a:r>
              <a:rPr lang="en-US" sz="1200" dirty="0">
                <a:latin typeface="Arial" charset="0"/>
                <a:cs typeface="Arial" charset="0"/>
              </a:rPr>
              <a:t>Is the access periodically reviewed?</a:t>
            </a:r>
          </a:p>
          <a:p>
            <a:pPr marL="781050" lvl="2" indent="-360363"/>
            <a:r>
              <a:rPr lang="en-US" sz="1200" dirty="0">
                <a:latin typeface="Arial" charset="0"/>
                <a:cs typeface="Arial" charset="0"/>
              </a:rPr>
              <a:t>Is there a process for rescinding access once it</a:t>
            </a:r>
            <a:r>
              <a:rPr lang="ja-JP" altLang="en-US" sz="1200" dirty="0">
                <a:latin typeface="Arial" charset="0"/>
                <a:ea typeface="MS PGothic" charset="0"/>
                <a:cs typeface="MS PGothic" charset="0"/>
              </a:rPr>
              <a:t>’</a:t>
            </a:r>
            <a:r>
              <a:rPr lang="en-US" altLang="ja-JP" sz="1200" dirty="0">
                <a:latin typeface="Arial" charset="0"/>
                <a:ea typeface="MS PGothic" charset="0"/>
                <a:cs typeface="MS PGothic" charset="0"/>
              </a:rPr>
              <a:t>s no longer needed?</a:t>
            </a:r>
            <a:endParaRPr lang="en-US" sz="1200" dirty="0">
              <a:latin typeface="Arial" charset="0"/>
              <a:cs typeface="Arial" charset="0"/>
            </a:endParaRP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B4E3809F-E248-CE4F-8382-DE4994E671A1}" type="slidenum">
              <a:rPr lang="en-US"/>
              <a:pPr/>
              <a:t>14</a:t>
            </a:fld>
            <a:endParaRPr lang="en-US"/>
          </a:p>
        </p:txBody>
      </p:sp>
    </p:spTree>
    <p:extLst>
      <p:ext uri="{BB962C8B-B14F-4D97-AF65-F5344CB8AC3E}">
        <p14:creationId xmlns:p14="http://schemas.microsoft.com/office/powerpoint/2010/main" val="278484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The administrative safeguards also provide for appropriate authorization and supervision of workforce members who work with </a:t>
            </a:r>
            <a:r>
              <a:rPr lang="en-US" dirty="0" err="1">
                <a:latin typeface="Arial" charset="0"/>
                <a:ea typeface="MS PGothic" charset="0"/>
                <a:cs typeface="Arial" charset="0"/>
              </a:rPr>
              <a:t>ePHI</a:t>
            </a:r>
            <a:r>
              <a:rPr lang="en-US" dirty="0">
                <a:latin typeface="Arial" charset="0"/>
                <a:ea typeface="MS PGothic" charset="0"/>
                <a:cs typeface="Arial" charset="0"/>
              </a:rPr>
              <a:t>. </a:t>
            </a:r>
          </a:p>
          <a:p>
            <a:endParaRPr lang="en-US" dirty="0">
              <a:latin typeface="Arial" charset="0"/>
              <a:ea typeface="MS PGothic" charset="0"/>
              <a:cs typeface="Arial" charset="0"/>
            </a:endParaRPr>
          </a:p>
          <a:p>
            <a:r>
              <a:rPr lang="en-US" dirty="0">
                <a:latin typeface="Arial" charset="0"/>
                <a:ea typeface="MS PGothic" charset="0"/>
                <a:cs typeface="Arial" charset="0"/>
              </a:rPr>
              <a:t>A covered entity must routinely train all workforce members regarding its security policies and procedures, and it must have and apply appropriate sanctions against workforce members who violate its policies and procedures. Training can include newsletters, one-on-one consultation, media presentations, staff meetings, and the like. This training should be adequately documented for auditing purposes, including the time and date of the training, topics covered, and who attended. Training should encompass all users who may interface with </a:t>
            </a:r>
            <a:r>
              <a:rPr lang="en-US" dirty="0" err="1">
                <a:latin typeface="Arial" charset="0"/>
                <a:ea typeface="MS PGothic" charset="0"/>
                <a:cs typeface="Arial" charset="0"/>
              </a:rPr>
              <a:t>ePHI</a:t>
            </a:r>
            <a:r>
              <a:rPr lang="en-US" dirty="0">
                <a:latin typeface="Arial" charset="0"/>
                <a:ea typeface="MS PGothic" charset="0"/>
                <a:cs typeface="Arial" charset="0"/>
              </a:rPr>
              <a:t> in some manner, including upper management.</a:t>
            </a:r>
          </a:p>
          <a:p>
            <a:endParaRPr lang="en-US" dirty="0">
              <a:latin typeface="Arial" charset="0"/>
              <a:ea typeface="MS PGothic" charset="0"/>
              <a:cs typeface="Arial" charset="0"/>
            </a:endParaRPr>
          </a:p>
          <a:p>
            <a:r>
              <a:rPr lang="en-US" dirty="0">
                <a:latin typeface="Arial" charset="0"/>
                <a:ea typeface="MS PGothic" charset="0"/>
                <a:cs typeface="Arial" charset="0"/>
              </a:rPr>
              <a:t>Note that although HHS-collected information about breaches does not include those caused directly by personnel (through social engineering or exploitation of poor security practice or simple error), people remain the largest security risk. Training is an important additional safeguard to ensure good security practices.</a:t>
            </a:r>
          </a:p>
          <a:p>
            <a:endParaRPr lang="en-US" dirty="0">
              <a:latin typeface="Arial" charset="0"/>
              <a:ea typeface="MS PGothic" charset="0"/>
              <a:cs typeface="Arial" charset="0"/>
            </a:endParaRPr>
          </a:p>
          <a:p>
            <a:r>
              <a:rPr lang="en-US" dirty="0">
                <a:latin typeface="Arial" charset="0"/>
                <a:ea typeface="MS PGothic" charset="0"/>
                <a:cs typeface="Arial" charset="0"/>
              </a:rPr>
              <a:t>Any policies and procedures that are developed must also undergo a periodic review and evaluation process. Since the regulatory environment may change with new legislation or newly identified best practices, older policies may be out-of-date or no longer appropriate. Additionally, onerous or poorly-implemented policies may cause development of security bypassing </a:t>
            </a:r>
            <a:r>
              <a:rPr lang="ja-JP" altLang="en-US" dirty="0">
                <a:latin typeface="Arial" charset="0"/>
                <a:ea typeface="MS PGothic" charset="0"/>
                <a:cs typeface="Arial" charset="0"/>
              </a:rPr>
              <a:t>“</a:t>
            </a:r>
            <a:r>
              <a:rPr lang="en-US" altLang="ja-JP" dirty="0">
                <a:latin typeface="Arial" charset="0"/>
                <a:ea typeface="MS PGothic" charset="0"/>
                <a:cs typeface="Arial" charset="0"/>
              </a:rPr>
              <a:t>workarounds</a:t>
            </a:r>
            <a:r>
              <a:rPr lang="ja-JP" altLang="en-US" dirty="0">
                <a:latin typeface="Arial" charset="0"/>
                <a:ea typeface="MS PGothic" charset="0"/>
                <a:cs typeface="Arial" charset="0"/>
              </a:rPr>
              <a:t>”</a:t>
            </a:r>
            <a:r>
              <a:rPr lang="en-US" altLang="ja-JP" dirty="0">
                <a:latin typeface="Arial" charset="0"/>
                <a:ea typeface="MS PGothic" charset="0"/>
                <a:cs typeface="Arial" charset="0"/>
              </a:rPr>
              <a:t> from personnel that bypass critical security features. If these bypasses are used to </a:t>
            </a:r>
            <a:r>
              <a:rPr lang="ja-JP" altLang="en-US" dirty="0">
                <a:latin typeface="Arial" charset="0"/>
                <a:ea typeface="MS PGothic" charset="0"/>
                <a:cs typeface="Arial" charset="0"/>
              </a:rPr>
              <a:t>“</a:t>
            </a:r>
            <a:r>
              <a:rPr lang="en-US" altLang="ja-JP" dirty="0">
                <a:latin typeface="Arial" charset="0"/>
                <a:ea typeface="MS PGothic" charset="0"/>
                <a:cs typeface="Arial" charset="0"/>
              </a:rPr>
              <a:t>get the job done</a:t>
            </a:r>
            <a:r>
              <a:rPr lang="ja-JP" altLang="en-US" dirty="0">
                <a:latin typeface="Arial" charset="0"/>
                <a:ea typeface="MS PGothic" charset="0"/>
                <a:cs typeface="Arial" charset="0"/>
              </a:rPr>
              <a:t>”</a:t>
            </a:r>
            <a:r>
              <a:rPr lang="en-US" altLang="ja-JP" dirty="0">
                <a:latin typeface="Arial" charset="0"/>
                <a:ea typeface="MS PGothic" charset="0"/>
                <a:cs typeface="Arial" charset="0"/>
              </a:rPr>
              <a:t> then the procedures bypassed need to be restructured so that the requirements of the Security Rule remain fulfilled.</a:t>
            </a:r>
            <a:endParaRPr lang="en-US" dirty="0">
              <a:latin typeface="Arial" charset="0"/>
              <a:ea typeface="MS PGothic" charset="0"/>
              <a:cs typeface="Arial" charset="0"/>
            </a:endParaRP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0A4E36FF-8BF4-1A45-8CD8-405D2ADF0528}" type="slidenum">
              <a:rPr lang="en-US"/>
              <a:pPr/>
              <a:t>15</a:t>
            </a:fld>
            <a:endParaRPr lang="en-US"/>
          </a:p>
        </p:txBody>
      </p:sp>
    </p:spTree>
    <p:extLst>
      <p:ext uri="{BB962C8B-B14F-4D97-AF65-F5344CB8AC3E}">
        <p14:creationId xmlns:p14="http://schemas.microsoft.com/office/powerpoint/2010/main" val="2154935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Physical safeguards are written to address issues regarding facility access control, workstation use, workstation security, and device and media controls.  This includes limiting physical access to work facilities without impeding access to those requiring access. This is particularly true in areas where </a:t>
            </a:r>
            <a:r>
              <a:rPr lang="en-US" dirty="0" err="1">
                <a:latin typeface="Arial" charset="0"/>
                <a:ea typeface="MS PGothic" charset="0"/>
                <a:cs typeface="Arial" charset="0"/>
              </a:rPr>
              <a:t>ePHI</a:t>
            </a:r>
            <a:r>
              <a:rPr lang="en-US" dirty="0">
                <a:latin typeface="Arial" charset="0"/>
                <a:ea typeface="MS PGothic" charset="0"/>
                <a:cs typeface="Arial" charset="0"/>
              </a:rPr>
              <a:t> may be present including work areas, server rooms, back-up media storage units, and the like. These areas require an extra level of protection to limit access to authorized users only and, whenever possible, create a structure for logging access, particularly any irregularities such as for maintenance staff, </a:t>
            </a:r>
            <a:r>
              <a:rPr lang="en-US" dirty="0" err="1">
                <a:latin typeface="Arial" charset="0"/>
                <a:ea typeface="MS PGothic" charset="0"/>
                <a:cs typeface="Arial" charset="0"/>
              </a:rPr>
              <a:t>etc</a:t>
            </a:r>
            <a:r>
              <a:rPr lang="en-US" dirty="0">
                <a:latin typeface="Arial" charset="0"/>
                <a:ea typeface="MS PGothic" charset="0"/>
                <a:cs typeface="Arial" charset="0"/>
              </a:rPr>
              <a:t>, who may require entry into these locations but are not considered routine in nature. </a:t>
            </a:r>
          </a:p>
          <a:p>
            <a:endParaRPr lang="en-US" dirty="0">
              <a:latin typeface="Arial" charset="0"/>
              <a:ea typeface="MS PGothic" charset="0"/>
              <a:cs typeface="Arial" charset="0"/>
            </a:endParaRPr>
          </a:p>
          <a:p>
            <a:r>
              <a:rPr lang="en-US" dirty="0">
                <a:latin typeface="Arial" charset="0"/>
                <a:ea typeface="MS PGothic" charset="0"/>
                <a:cs typeface="Arial" charset="0"/>
              </a:rPr>
              <a:t>Additionally, keeping a reliable hardware inventory – along with its value and locations – is also an important safeguard to preventing theft of a system which may inadvertently contain </a:t>
            </a:r>
            <a:r>
              <a:rPr lang="en-US" dirty="0" err="1">
                <a:latin typeface="Arial" charset="0"/>
                <a:ea typeface="MS PGothic" charset="0"/>
                <a:cs typeface="Arial" charset="0"/>
              </a:rPr>
              <a:t>ePHI</a:t>
            </a:r>
            <a:r>
              <a:rPr lang="en-US" dirty="0">
                <a:latin typeface="Arial" charset="0"/>
                <a:ea typeface="MS PGothic" charset="0"/>
                <a:cs typeface="Arial" charset="0"/>
              </a:rPr>
              <a:t> data.</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76D810D5-00F6-0E47-9C23-B803B9CDC360}" type="slidenum">
              <a:rPr lang="en-US"/>
              <a:pPr/>
              <a:t>16</a:t>
            </a:fld>
            <a:endParaRPr lang="en-US"/>
          </a:p>
        </p:txBody>
      </p:sp>
    </p:spTree>
    <p:extLst>
      <p:ext uri="{BB962C8B-B14F-4D97-AF65-F5344CB8AC3E}">
        <p14:creationId xmlns:p14="http://schemas.microsoft.com/office/powerpoint/2010/main" val="439112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Policies should also exist surrounding the acceptable use of any workstation or device or media with the potential of collecting or storing </a:t>
            </a:r>
            <a:r>
              <a:rPr lang="en-US" dirty="0" err="1">
                <a:latin typeface="Arial" charset="0"/>
                <a:ea typeface="MS PGothic" charset="0"/>
                <a:cs typeface="Arial" charset="0"/>
              </a:rPr>
              <a:t>ePHI</a:t>
            </a:r>
            <a:r>
              <a:rPr lang="en-US" dirty="0">
                <a:latin typeface="Arial" charset="0"/>
                <a:ea typeface="MS PGothic" charset="0"/>
                <a:cs typeface="Arial" charset="0"/>
              </a:rPr>
              <a:t>. This includes:</a:t>
            </a:r>
          </a:p>
          <a:p>
            <a:pPr>
              <a:buFontTx/>
              <a:buChar char="•"/>
            </a:pPr>
            <a:r>
              <a:rPr lang="en-US" dirty="0">
                <a:latin typeface="Arial" charset="0"/>
                <a:ea typeface="MS PGothic" charset="0"/>
                <a:cs typeface="Arial" charset="0"/>
              </a:rPr>
              <a:t>Physically locking any workstations which are in public areas which may store </a:t>
            </a:r>
            <a:r>
              <a:rPr lang="en-US" dirty="0" err="1">
                <a:latin typeface="Arial" charset="0"/>
                <a:ea typeface="MS PGothic" charset="0"/>
                <a:cs typeface="Arial" charset="0"/>
              </a:rPr>
              <a:t>ePHI</a:t>
            </a:r>
            <a:endParaRPr lang="en-US" dirty="0">
              <a:latin typeface="Arial" charset="0"/>
              <a:ea typeface="MS PGothic" charset="0"/>
              <a:cs typeface="Arial" charset="0"/>
            </a:endParaRPr>
          </a:p>
          <a:p>
            <a:pPr>
              <a:buFontTx/>
              <a:buChar char="•"/>
            </a:pPr>
            <a:r>
              <a:rPr lang="en-US" dirty="0">
                <a:latin typeface="Arial" charset="0"/>
                <a:ea typeface="MS PGothic" charset="0"/>
                <a:cs typeface="Arial" charset="0"/>
              </a:rPr>
              <a:t>Requiring the devices and EHR software to use strong passwords. A strong password has the core aspect of being difficult to guess. For this reason, there are many recommendations to increase password strength. The most important aspect of a strong password is length. Though counterintuitive, a password of </a:t>
            </a:r>
            <a:r>
              <a:rPr lang="ja-JP" altLang="en-US" dirty="0">
                <a:latin typeface="Arial" charset="0"/>
                <a:ea typeface="MS PGothic" charset="0"/>
                <a:cs typeface="Arial" charset="0"/>
              </a:rPr>
              <a:t>“</a:t>
            </a:r>
            <a:r>
              <a:rPr lang="en-US" altLang="ja-JP" dirty="0">
                <a:latin typeface="Arial" charset="0"/>
                <a:ea typeface="MS PGothic" charset="0"/>
                <a:cs typeface="Arial" charset="0"/>
              </a:rPr>
              <a:t>A%2j6A</a:t>
            </a:r>
            <a:r>
              <a:rPr lang="ja-JP" altLang="en-US" dirty="0">
                <a:latin typeface="Arial" charset="0"/>
                <a:ea typeface="MS PGothic" charset="0"/>
                <a:cs typeface="Arial" charset="0"/>
              </a:rPr>
              <a:t>”</a:t>
            </a:r>
            <a:r>
              <a:rPr lang="en-US" altLang="ja-JP" dirty="0">
                <a:latin typeface="Arial" charset="0"/>
                <a:ea typeface="MS PGothic" charset="0"/>
                <a:cs typeface="Arial" charset="0"/>
              </a:rPr>
              <a:t> is _much_ easier to break than </a:t>
            </a:r>
            <a:r>
              <a:rPr lang="ja-JP" altLang="en-US" dirty="0">
                <a:latin typeface="Arial" charset="0"/>
                <a:ea typeface="MS PGothic" charset="0"/>
                <a:cs typeface="Arial" charset="0"/>
              </a:rPr>
              <a:t>“</a:t>
            </a:r>
            <a:r>
              <a:rPr lang="en-US" altLang="ja-JP" dirty="0">
                <a:latin typeface="Arial" charset="0"/>
                <a:ea typeface="MS PGothic" charset="0"/>
                <a:cs typeface="Arial" charset="0"/>
              </a:rPr>
              <a:t>kitty1231231234</a:t>
            </a:r>
            <a:r>
              <a:rPr lang="ja-JP" altLang="en-US" dirty="0">
                <a:latin typeface="Arial" charset="0"/>
                <a:ea typeface="MS PGothic" charset="0"/>
                <a:cs typeface="Arial" charset="0"/>
              </a:rPr>
              <a:t>”</a:t>
            </a:r>
            <a:r>
              <a:rPr lang="en-US" altLang="ja-JP" dirty="0">
                <a:latin typeface="Arial" charset="0"/>
                <a:ea typeface="MS PGothic" charset="0"/>
                <a:cs typeface="Arial" charset="0"/>
              </a:rPr>
              <a:t>. Other restrictions to increase password strength include: NOT re-using passwords from a previous login or system, using numbers, punctuation, symbols, and upper and lowercase letters, and NOT using common dictionary words or parts of a login.</a:t>
            </a:r>
          </a:p>
          <a:p>
            <a:pPr>
              <a:buFontTx/>
              <a:buChar char="•"/>
            </a:pPr>
            <a:r>
              <a:rPr lang="en-US" dirty="0">
                <a:latin typeface="Arial" charset="0"/>
                <a:ea typeface="MS PGothic" charset="0"/>
                <a:cs typeface="Arial" charset="0"/>
              </a:rPr>
              <a:t>Encrypting all storage media containing </a:t>
            </a:r>
            <a:r>
              <a:rPr lang="en-US" dirty="0" err="1">
                <a:latin typeface="Arial" charset="0"/>
                <a:ea typeface="MS PGothic" charset="0"/>
                <a:cs typeface="Arial" charset="0"/>
              </a:rPr>
              <a:t>ePHI</a:t>
            </a:r>
            <a:r>
              <a:rPr lang="en-US" dirty="0">
                <a:latin typeface="Arial" charset="0"/>
                <a:ea typeface="MS PGothic" charset="0"/>
                <a:cs typeface="Arial" charset="0"/>
              </a:rPr>
              <a:t> – The use of password protection instead of encryption is not an acceptable alternative to protecting </a:t>
            </a:r>
            <a:r>
              <a:rPr lang="en-US" dirty="0" err="1">
                <a:latin typeface="Arial" charset="0"/>
                <a:ea typeface="MS PGothic" charset="0"/>
                <a:cs typeface="Arial" charset="0"/>
              </a:rPr>
              <a:t>ePHI</a:t>
            </a:r>
            <a:r>
              <a:rPr lang="en-US" dirty="0">
                <a:latin typeface="Arial" charset="0"/>
                <a:ea typeface="MS PGothic" charset="0"/>
                <a:cs typeface="Arial" charset="0"/>
              </a:rPr>
              <a:t>. This is particularly true regarding wireless access of </a:t>
            </a:r>
            <a:r>
              <a:rPr lang="en-US" dirty="0" err="1">
                <a:latin typeface="Arial" charset="0"/>
                <a:ea typeface="MS PGothic" charset="0"/>
                <a:cs typeface="Arial" charset="0"/>
              </a:rPr>
              <a:t>ePHI</a:t>
            </a:r>
            <a:r>
              <a:rPr lang="en-US" dirty="0">
                <a:latin typeface="Arial" charset="0"/>
                <a:ea typeface="MS PGothic" charset="0"/>
                <a:cs typeface="Arial" charset="0"/>
              </a:rPr>
              <a:t>, say from laptops or PDAs; offsite access of any sort, or backup media, particularly media being transported off-site, whether physically or digitally through the network.</a:t>
            </a:r>
          </a:p>
          <a:p>
            <a:pPr>
              <a:buFontTx/>
              <a:buChar char="•"/>
            </a:pPr>
            <a:r>
              <a:rPr lang="en-US" dirty="0">
                <a:latin typeface="Arial" charset="0"/>
                <a:ea typeface="MS PGothic" charset="0"/>
                <a:cs typeface="Arial" charset="0"/>
              </a:rPr>
              <a:t>Whenever possible, the strongest methods for encryption should be utilized, preferably with 256-bit or higher encryption. Backup media should be kept locked away in a secured environment with tight access controls. </a:t>
            </a:r>
          </a:p>
          <a:p>
            <a:pPr>
              <a:buFontTx/>
              <a:buChar char="•"/>
            </a:pPr>
            <a:r>
              <a:rPr lang="en-US" dirty="0">
                <a:latin typeface="Arial" charset="0"/>
                <a:ea typeface="MS PGothic" charset="0"/>
                <a:cs typeface="Arial" charset="0"/>
              </a:rPr>
              <a:t>Additionally, policies should be implemented prohibiting the storage of </a:t>
            </a:r>
            <a:r>
              <a:rPr lang="en-US" dirty="0" err="1">
                <a:latin typeface="Arial" charset="0"/>
                <a:ea typeface="MS PGothic" charset="0"/>
                <a:cs typeface="Arial" charset="0"/>
              </a:rPr>
              <a:t>ePHI</a:t>
            </a:r>
            <a:r>
              <a:rPr lang="en-US" dirty="0">
                <a:latin typeface="Arial" charset="0"/>
                <a:ea typeface="MS PGothic" charset="0"/>
                <a:cs typeface="Arial" charset="0"/>
              </a:rPr>
              <a:t> on workstations, laptops, or any other unapproved device. Measures should be taken to routinely examine these devices for compliance. Likewise, when disposing hard drives or other connected media from these devices, they should be rendered completely useless after being thoroughly wiped a minimum of 7 times in a manner consistent with DOD specifications. There are plenty of free tools available for this purpose – DBAN (Derik</a:t>
            </a:r>
            <a:r>
              <a:rPr lang="ja-JP" altLang="en-US" dirty="0">
                <a:latin typeface="Arial" charset="0"/>
                <a:ea typeface="MS PGothic" charset="0"/>
                <a:cs typeface="Arial" charset="0"/>
              </a:rPr>
              <a:t>’</a:t>
            </a:r>
            <a:r>
              <a:rPr lang="en-US" altLang="ja-JP" dirty="0">
                <a:latin typeface="Arial" charset="0"/>
                <a:ea typeface="MS PGothic" charset="0"/>
                <a:cs typeface="Arial" charset="0"/>
              </a:rPr>
              <a:t>s Boot and Nuke) is popular. </a:t>
            </a:r>
            <a:endParaRPr lang="en-US" dirty="0">
              <a:latin typeface="Arial" charset="0"/>
              <a:ea typeface="MS PGothic" charset="0"/>
              <a:cs typeface="Arial"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44CA3BDC-41B0-F946-B98E-2B94E5B29ED9}" type="slidenum">
              <a:rPr lang="en-US"/>
              <a:pPr/>
              <a:t>17</a:t>
            </a:fld>
            <a:endParaRPr lang="en-US"/>
          </a:p>
        </p:txBody>
      </p:sp>
    </p:spTree>
    <p:extLst>
      <p:ext uri="{BB962C8B-B14F-4D97-AF65-F5344CB8AC3E}">
        <p14:creationId xmlns:p14="http://schemas.microsoft.com/office/powerpoint/2010/main" val="2208191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Arial" charset="0"/>
                <a:ea typeface="MS PGothic" charset="0"/>
                <a:cs typeface="Arial" charset="0"/>
              </a:rPr>
              <a:t>This concludes lecture </a:t>
            </a:r>
            <a:r>
              <a:rPr lang="en-US" b="1" dirty="0">
                <a:latin typeface="Arial" charset="0"/>
                <a:ea typeface="MS PGothic" charset="0"/>
                <a:cs typeface="Arial" charset="0"/>
              </a:rPr>
              <a:t>a </a:t>
            </a:r>
            <a:r>
              <a:rPr lang="en-US" dirty="0">
                <a:latin typeface="Arial" charset="0"/>
                <a:ea typeface="MS PGothic" charset="0"/>
                <a:cs typeface="Arial" charset="0"/>
              </a:rPr>
              <a:t>of </a:t>
            </a:r>
            <a:r>
              <a:rPr lang="en-US" b="1" dirty="0">
                <a:latin typeface="Arial" charset="0"/>
                <a:ea typeface="MS PGothic" charset="0"/>
                <a:cs typeface="Arial" charset="0"/>
              </a:rPr>
              <a:t>System Security Procedures and Standards.</a:t>
            </a:r>
            <a:r>
              <a:rPr lang="en-US" dirty="0">
                <a:latin typeface="Arial" charset="0"/>
                <a:ea typeface="MS PGothic" charset="0"/>
                <a:cs typeface="Arial" charset="0"/>
              </a:rPr>
              <a:t>  </a:t>
            </a:r>
          </a:p>
          <a:p>
            <a:pPr eaLnBrk="1" hangingPunct="1">
              <a:spcBef>
                <a:spcPct val="0"/>
              </a:spcBef>
            </a:pPr>
            <a:endParaRPr lang="en-US" dirty="0">
              <a:latin typeface="Arial" charset="0"/>
              <a:ea typeface="MS PGothic" charset="0"/>
              <a:cs typeface="Arial" charset="0"/>
            </a:endParaRPr>
          </a:p>
          <a:p>
            <a:r>
              <a:rPr lang="en-US" dirty="0">
                <a:latin typeface="Arial" charset="0"/>
                <a:ea typeface="MS PGothic" charset="0"/>
                <a:cs typeface="Arial" charset="0"/>
              </a:rPr>
              <a:t>So, let</a:t>
            </a:r>
            <a:r>
              <a:rPr lang="ja-JP" altLang="en-US" dirty="0">
                <a:latin typeface="Arial" charset="0"/>
                <a:ea typeface="MS PGothic" charset="0"/>
                <a:cs typeface="Arial" charset="0"/>
              </a:rPr>
              <a:t>’</a:t>
            </a:r>
            <a:r>
              <a:rPr lang="en-US" altLang="ja-JP" dirty="0">
                <a:latin typeface="Arial" charset="0"/>
                <a:ea typeface="MS PGothic" charset="0"/>
                <a:cs typeface="Arial" charset="0"/>
              </a:rPr>
              <a:t>s take a moment to recap what we have covered so far:</a:t>
            </a:r>
          </a:p>
          <a:p>
            <a:endParaRPr lang="en-US" dirty="0">
              <a:latin typeface="Arial" charset="0"/>
              <a:ea typeface="MS PGothic" charset="0"/>
              <a:cs typeface="Arial" charset="0"/>
            </a:endParaRPr>
          </a:p>
          <a:p>
            <a:r>
              <a:rPr lang="en-US" dirty="0">
                <a:latin typeface="Arial" charset="0"/>
                <a:ea typeface="MS PGothic" charset="0"/>
                <a:cs typeface="Arial" charset="0"/>
              </a:rPr>
              <a:t>We</a:t>
            </a:r>
            <a:r>
              <a:rPr lang="ja-JP" altLang="en-US" dirty="0">
                <a:latin typeface="Arial" charset="0"/>
                <a:ea typeface="MS PGothic" charset="0"/>
                <a:cs typeface="Arial" charset="0"/>
              </a:rPr>
              <a:t>’</a:t>
            </a:r>
            <a:r>
              <a:rPr lang="en-US" altLang="ja-JP" dirty="0" err="1">
                <a:latin typeface="Arial" charset="0"/>
                <a:ea typeface="MS PGothic" charset="0"/>
                <a:cs typeface="Arial" charset="0"/>
              </a:rPr>
              <a:t>ve</a:t>
            </a:r>
            <a:r>
              <a:rPr lang="en-US" altLang="ja-JP" dirty="0">
                <a:latin typeface="Arial" charset="0"/>
                <a:ea typeface="MS PGothic" charset="0"/>
                <a:cs typeface="Arial" charset="0"/>
              </a:rPr>
              <a:t> talked about the many facets of </a:t>
            </a:r>
            <a:r>
              <a:rPr lang="en-US" altLang="ja-JP" dirty="0" err="1">
                <a:latin typeface="Arial" charset="0"/>
                <a:ea typeface="MS PGothic" charset="0"/>
                <a:cs typeface="Arial" charset="0"/>
              </a:rPr>
              <a:t>ePHI</a:t>
            </a:r>
            <a:r>
              <a:rPr lang="en-US" altLang="ja-JP" dirty="0">
                <a:latin typeface="Arial" charset="0"/>
                <a:ea typeface="MS PGothic" charset="0"/>
                <a:cs typeface="Arial" charset="0"/>
              </a:rPr>
              <a:t> regulation, along with various administrative, physical, and technical safeguards available to assist you in protecting your infrastructure. We have discussed that HIPAA, along with additional state and local guidelines, requires healthcare data to be protected from unwanted and unauthorized disclosure. We have identified at least 18 different types of data in health records that are considered identifiable with regard to the federal guidelines.</a:t>
            </a:r>
          </a:p>
          <a:p>
            <a:endParaRPr lang="en-US" dirty="0">
              <a:latin typeface="Arial" charset="0"/>
              <a:ea typeface="MS PGothic" charset="0"/>
              <a:cs typeface="Arial" charset="0"/>
            </a:endParaRPr>
          </a:p>
          <a:p>
            <a:r>
              <a:rPr lang="en-US" dirty="0">
                <a:latin typeface="Arial" charset="0"/>
                <a:ea typeface="MS PGothic" charset="0"/>
                <a:cs typeface="Arial" charset="0"/>
              </a:rPr>
              <a:t>Healthcare data should be protected using a layered approach including enacting numerous administrative, physical, and technical safeguards.</a:t>
            </a:r>
          </a:p>
          <a:p>
            <a:endParaRPr lang="en-US" dirty="0">
              <a:latin typeface="Arial" charset="0"/>
              <a:ea typeface="MS PGothic" charset="0"/>
              <a:cs typeface="Arial" charset="0"/>
            </a:endParaRPr>
          </a:p>
          <a:p>
            <a:r>
              <a:rPr lang="en-US" dirty="0">
                <a:latin typeface="Arial" charset="0"/>
                <a:ea typeface="MS PGothic" charset="0"/>
                <a:cs typeface="Arial" charset="0"/>
              </a:rPr>
              <a:t>User training for personnel working with </a:t>
            </a:r>
            <a:r>
              <a:rPr lang="en-US" dirty="0" err="1">
                <a:latin typeface="Arial" charset="0"/>
                <a:ea typeface="MS PGothic" charset="0"/>
                <a:cs typeface="Arial" charset="0"/>
              </a:rPr>
              <a:t>ePHI</a:t>
            </a:r>
            <a:r>
              <a:rPr lang="en-US" dirty="0">
                <a:latin typeface="Arial" charset="0"/>
                <a:ea typeface="MS PGothic" charset="0"/>
                <a:cs typeface="Arial" charset="0"/>
              </a:rPr>
              <a:t> is critically important because they are the greatest threat to data security. Make sure personnel are aware of policies and procedures, document any training, and review the effectiveness of that training with periodic evaluation.</a:t>
            </a:r>
          </a:p>
          <a:p>
            <a:endParaRPr lang="en-US" dirty="0">
              <a:latin typeface="Arial" charset="0"/>
              <a:ea typeface="MS PGothic" charset="0"/>
              <a:cs typeface="Arial" charset="0"/>
            </a:endParaRPr>
          </a:p>
          <a:p>
            <a:r>
              <a:rPr lang="en-US" dirty="0">
                <a:latin typeface="Arial" charset="0"/>
                <a:ea typeface="MS PGothic" charset="0"/>
                <a:cs typeface="Arial" charset="0"/>
              </a:rPr>
              <a:t>Much of what you will do will hinge on the type, topology, and operating systems utilized in your infrastructure. In the next part of our lecture we will continue our discussion with technical safeguards often utilized in healthcare settings. </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8F9F76D6-5961-AE45-8FFA-7C798B4442B2}" type="slidenum">
              <a:rPr lang="en-US"/>
              <a:pPr/>
              <a:t>18</a:t>
            </a:fld>
            <a:endParaRPr lang="en-US"/>
          </a:p>
        </p:txBody>
      </p:sp>
    </p:spTree>
    <p:extLst>
      <p:ext uri="{BB962C8B-B14F-4D97-AF65-F5344CB8AC3E}">
        <p14:creationId xmlns:p14="http://schemas.microsoft.com/office/powerpoint/2010/main" val="1816673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No audio.</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791027C7-2CC8-E344-8615-DB36DC7E9B1A}" type="slidenum">
              <a:rPr lang="en-US"/>
              <a:pPr/>
              <a:t>19</a:t>
            </a:fld>
            <a:endParaRPr lang="en-US"/>
          </a:p>
        </p:txBody>
      </p:sp>
    </p:spTree>
    <p:extLst>
      <p:ext uri="{BB962C8B-B14F-4D97-AF65-F5344CB8AC3E}">
        <p14:creationId xmlns:p14="http://schemas.microsoft.com/office/powerpoint/2010/main" val="4273785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The objectives for this unit </a:t>
            </a:r>
            <a:r>
              <a:rPr lang="en-US" b="1" dirty="0">
                <a:latin typeface="Arial" charset="0"/>
                <a:ea typeface="MS PGothic" charset="0"/>
                <a:cs typeface="Arial" charset="0"/>
              </a:rPr>
              <a:t>System Security Procedures and Standards </a:t>
            </a:r>
            <a:r>
              <a:rPr lang="en-US" dirty="0">
                <a:latin typeface="Arial" charset="0"/>
                <a:ea typeface="MS PGothic" charset="0"/>
                <a:cs typeface="Arial" charset="0"/>
              </a:rPr>
              <a:t>are to:</a:t>
            </a:r>
          </a:p>
          <a:p>
            <a:endParaRPr lang="en-US" dirty="0">
              <a:latin typeface="Arial" charset="0"/>
              <a:ea typeface="MS PGothic" charset="0"/>
              <a:cs typeface="Arial" charset="0"/>
            </a:endParaRPr>
          </a:p>
          <a:p>
            <a:pPr>
              <a:buFontTx/>
              <a:buChar char="•"/>
            </a:pPr>
            <a:r>
              <a:rPr lang="en-US" dirty="0">
                <a:latin typeface="Arial" charset="0"/>
                <a:ea typeface="MS PGothic" charset="0"/>
                <a:cs typeface="Arial" charset="0"/>
              </a:rPr>
              <a:t>Identify regulatory requirements for EHRs </a:t>
            </a:r>
          </a:p>
          <a:p>
            <a:pPr>
              <a:buFontTx/>
              <a:buChar char="•"/>
            </a:pPr>
            <a:r>
              <a:rPr lang="en-US" dirty="0">
                <a:latin typeface="Arial" charset="0"/>
                <a:ea typeface="MS PGothic" charset="0"/>
                <a:cs typeface="Arial" charset="0"/>
              </a:rPr>
              <a:t>Provide training for system users regarding the methods and importance of security compliance </a:t>
            </a:r>
          </a:p>
          <a:p>
            <a:pPr>
              <a:buFontTx/>
              <a:buChar char="•"/>
            </a:pPr>
            <a:r>
              <a:rPr lang="en-US" dirty="0">
                <a:latin typeface="Arial" charset="0"/>
                <a:ea typeface="MS PGothic" charset="0"/>
                <a:cs typeface="Arial" charset="0"/>
              </a:rPr>
              <a:t>Identify administrative, physical, and technical safeguards for  system security and regulatory compliance </a:t>
            </a:r>
          </a:p>
          <a:p>
            <a:pPr>
              <a:buFontTx/>
              <a:buChar char="•"/>
            </a:pPr>
            <a:r>
              <a:rPr lang="en-US" dirty="0">
                <a:latin typeface="Arial" charset="0"/>
                <a:ea typeface="MS PGothic" charset="0"/>
                <a:cs typeface="Arial" charset="0"/>
              </a:rPr>
              <a:t>Identify best practices for system security </a:t>
            </a:r>
          </a:p>
          <a:p>
            <a:pPr>
              <a:buFontTx/>
              <a:buChar char="•"/>
            </a:pPr>
            <a:r>
              <a:rPr lang="en-US" dirty="0">
                <a:latin typeface="Arial" charset="0"/>
                <a:ea typeface="MS PGothic" charset="0"/>
                <a:cs typeface="Arial" charset="0"/>
              </a:rPr>
              <a:t>Identify best practices for risk / contingency management </a:t>
            </a:r>
            <a:br>
              <a:rPr lang="en-US" dirty="0">
                <a:latin typeface="Arial" charset="0"/>
                <a:ea typeface="MS PGothic" charset="0"/>
                <a:cs typeface="Arial" charset="0"/>
              </a:rPr>
            </a:br>
            <a:endParaRPr lang="en-US" dirty="0">
              <a:latin typeface="Arial" charset="0"/>
              <a:ea typeface="MS PGothic" charset="0"/>
              <a:cs typeface="Arial" charset="0"/>
            </a:endParaRPr>
          </a:p>
          <a:p>
            <a:r>
              <a:rPr lang="en-US" dirty="0">
                <a:latin typeface="Arial" charset="0"/>
                <a:ea typeface="MS PGothic" charset="0"/>
                <a:cs typeface="Arial" charset="0"/>
              </a:rPr>
              <a:t>In any software system, security should be the number one priority of administrators and developers. Enacting good security measures – in other words, handling information well and protecting it from attack – not only safeguards the business from financial and legal liability, but also is a measure of professionalism. </a:t>
            </a:r>
          </a:p>
          <a:p>
            <a:endParaRPr lang="en-US" dirty="0">
              <a:latin typeface="Arial" charset="0"/>
              <a:ea typeface="MS PGothic" charset="0"/>
              <a:cs typeface="Arial" charset="0"/>
            </a:endParaRPr>
          </a:p>
          <a:p>
            <a:r>
              <a:rPr lang="en-US" dirty="0">
                <a:latin typeface="Arial" charset="0"/>
                <a:ea typeface="MS PGothic" charset="0"/>
                <a:cs typeface="Arial" charset="0"/>
              </a:rPr>
              <a:t>Before implementing new EHR software, whether a commercial off-the-shelf, or COTS, product or one you</a:t>
            </a:r>
            <a:r>
              <a:rPr lang="ja-JP" altLang="en-US" dirty="0">
                <a:latin typeface="Arial" charset="0"/>
                <a:ea typeface="MS PGothic" charset="0"/>
                <a:cs typeface="Arial" charset="0"/>
              </a:rPr>
              <a:t>’</a:t>
            </a:r>
            <a:r>
              <a:rPr lang="en-US" altLang="ja-JP" dirty="0" err="1">
                <a:latin typeface="Arial" charset="0"/>
                <a:ea typeface="MS PGothic" charset="0"/>
                <a:cs typeface="Arial" charset="0"/>
              </a:rPr>
              <a:t>ve</a:t>
            </a:r>
            <a:r>
              <a:rPr lang="en-US" altLang="ja-JP" dirty="0">
                <a:latin typeface="Arial" charset="0"/>
                <a:ea typeface="MS PGothic" charset="0"/>
                <a:cs typeface="Arial" charset="0"/>
              </a:rPr>
              <a:t> developed in-house, it</a:t>
            </a:r>
            <a:r>
              <a:rPr lang="ja-JP" altLang="en-US" dirty="0">
                <a:latin typeface="Arial" charset="0"/>
                <a:ea typeface="MS PGothic" charset="0"/>
                <a:cs typeface="Arial" charset="0"/>
              </a:rPr>
              <a:t>’</a:t>
            </a:r>
            <a:r>
              <a:rPr lang="en-US" altLang="ja-JP" dirty="0">
                <a:latin typeface="Arial" charset="0"/>
                <a:ea typeface="MS PGothic" charset="0"/>
                <a:cs typeface="Arial" charset="0"/>
              </a:rPr>
              <a:t>s important both to look for software defects that may compromise security and to establish reasonable safeguards and policies to prevent abuse and security breaches.</a:t>
            </a:r>
          </a:p>
          <a:p>
            <a:pPr>
              <a:buFontTx/>
              <a:buChar char="•"/>
            </a:pPr>
            <a:endParaRPr lang="en-US" dirty="0">
              <a:latin typeface="Arial" charset="0"/>
              <a:ea typeface="MS PGothic" charset="0"/>
              <a:cs typeface="Arial" charset="0"/>
            </a:endParaRPr>
          </a:p>
          <a:p>
            <a:r>
              <a:rPr lang="en-US" dirty="0">
                <a:latin typeface="Arial" charset="0"/>
                <a:ea typeface="MS PGothic" charset="0"/>
                <a:cs typeface="Arial" charset="0"/>
              </a:rPr>
              <a:t>In today</a:t>
            </a:r>
            <a:r>
              <a:rPr lang="ja-JP" altLang="en-US" dirty="0">
                <a:latin typeface="Arial" charset="0"/>
                <a:ea typeface="MS PGothic" charset="0"/>
                <a:cs typeface="Arial" charset="0"/>
              </a:rPr>
              <a:t>’</a:t>
            </a:r>
            <a:r>
              <a:rPr lang="en-US" altLang="ja-JP" dirty="0">
                <a:latin typeface="Arial" charset="0"/>
                <a:ea typeface="MS PGothic" charset="0"/>
                <a:cs typeface="Arial" charset="0"/>
              </a:rPr>
              <a:t>s lecture we will cover what is security and privacy of health information and some ways it can be compromised. Next we will discuss the agencies responsible for regulating the protection of data and what your requirements are, along with some baseline practices you can use to protect your infrastructure. Finally, we</a:t>
            </a:r>
            <a:r>
              <a:rPr lang="ja-JP" altLang="en-US" dirty="0">
                <a:latin typeface="Arial" charset="0"/>
                <a:ea typeface="MS PGothic" charset="0"/>
                <a:cs typeface="Arial" charset="0"/>
              </a:rPr>
              <a:t>’</a:t>
            </a:r>
            <a:r>
              <a:rPr lang="en-US" altLang="ja-JP" dirty="0" err="1">
                <a:latin typeface="Arial" charset="0"/>
                <a:ea typeface="MS PGothic" charset="0"/>
                <a:cs typeface="Arial" charset="0"/>
              </a:rPr>
              <a:t>ll</a:t>
            </a:r>
            <a:r>
              <a:rPr lang="en-US" altLang="ja-JP" dirty="0">
                <a:latin typeface="Arial" charset="0"/>
                <a:ea typeface="MS PGothic" charset="0"/>
                <a:cs typeface="Arial" charset="0"/>
              </a:rPr>
              <a:t> address the largest security threat of all (users) and ways to mitigate issues with training and compliance. </a:t>
            </a:r>
          </a:p>
          <a:p>
            <a:endParaRPr lang="en-US" dirty="0">
              <a:latin typeface="Arial" charset="0"/>
              <a:ea typeface="MS PGothic" charset="0"/>
              <a:cs typeface="Arial" charset="0"/>
            </a:endParaRPr>
          </a:p>
        </p:txBody>
      </p:sp>
      <p:sp>
        <p:nvSpPr>
          <p:cNvPr id="163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63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DAFFDFE1-B6EC-334A-AA51-EA9F4880842A}" type="slidenum">
              <a:rPr lang="en-US"/>
              <a:pPr/>
              <a:t>2</a:t>
            </a:fld>
            <a:endParaRPr lang="en-US"/>
          </a:p>
        </p:txBody>
      </p:sp>
    </p:spTree>
    <p:extLst>
      <p:ext uri="{BB962C8B-B14F-4D97-AF65-F5344CB8AC3E}">
        <p14:creationId xmlns:p14="http://schemas.microsoft.com/office/powerpoint/2010/main" val="36498179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035"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ea typeface="+mn-ea"/>
              </a:rPr>
              <a:t>Security and privacy with regards to health records are tightly governed by federal, state, and local laws. These laws govern:</a:t>
            </a:r>
          </a:p>
          <a:p>
            <a:pPr marL="180548" indent="-180548">
              <a:buFont typeface="Arial" pitchFamily="34" charset="0"/>
              <a:buChar char="•"/>
              <a:defRPr/>
            </a:pPr>
            <a:r>
              <a:rPr lang="en-US" dirty="0" smtClean="0">
                <a:ea typeface="+mn-ea"/>
              </a:rPr>
              <a:t>Who can legally have access to any type of health information;</a:t>
            </a:r>
          </a:p>
          <a:p>
            <a:pPr marL="180548" indent="-180548">
              <a:buFont typeface="Arial" pitchFamily="34" charset="0"/>
              <a:buChar char="•"/>
              <a:defRPr/>
            </a:pPr>
            <a:r>
              <a:rPr lang="en-US" dirty="0" smtClean="0">
                <a:ea typeface="+mn-ea"/>
              </a:rPr>
              <a:t>What measures must be taken to protect those records;</a:t>
            </a:r>
          </a:p>
          <a:p>
            <a:pPr marL="180548" indent="-180548">
              <a:buFont typeface="Arial" pitchFamily="34" charset="0"/>
              <a:buChar char="•"/>
              <a:defRPr/>
            </a:pPr>
            <a:r>
              <a:rPr lang="en-US" dirty="0" smtClean="0">
                <a:ea typeface="+mn-ea"/>
              </a:rPr>
              <a:t>How long those records must be stored;</a:t>
            </a:r>
          </a:p>
          <a:p>
            <a:pPr marL="180548" indent="-180548">
              <a:buFont typeface="Arial" pitchFamily="34" charset="0"/>
              <a:buChar char="•"/>
              <a:defRPr/>
            </a:pPr>
            <a:r>
              <a:rPr lang="en-US" dirty="0" smtClean="0">
                <a:ea typeface="+mn-ea"/>
              </a:rPr>
              <a:t>And whom to notify and what you need to do if records have been compromised.</a:t>
            </a:r>
          </a:p>
        </p:txBody>
      </p:sp>
      <p:sp>
        <p:nvSpPr>
          <p:cNvPr id="184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84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0BEB634B-BB20-EC47-8B5D-2042E1E6A48F}" type="slidenum">
              <a:rPr lang="en-US"/>
              <a:pPr/>
              <a:t>3</a:t>
            </a:fld>
            <a:endParaRPr lang="en-US"/>
          </a:p>
        </p:txBody>
      </p:sp>
    </p:spTree>
    <p:extLst>
      <p:ext uri="{BB962C8B-B14F-4D97-AF65-F5344CB8AC3E}">
        <p14:creationId xmlns:p14="http://schemas.microsoft.com/office/powerpoint/2010/main" val="2209863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HIPAA, or the Health Insurance Portability and Accountability Act of 1996, is primarily responsible for governing the protection of individual health data. Many states have also passed legislation to further enhance these federal guidelines. Protected health information (PHI) under HIPAA includes any </a:t>
            </a:r>
            <a:r>
              <a:rPr lang="en-US" i="1" dirty="0">
                <a:latin typeface="Arial" charset="0"/>
                <a:ea typeface="MS PGothic" charset="0"/>
                <a:cs typeface="Arial" charset="0"/>
              </a:rPr>
              <a:t>individually identifiable</a:t>
            </a:r>
            <a:r>
              <a:rPr lang="en-US" dirty="0">
                <a:latin typeface="Arial" charset="0"/>
                <a:ea typeface="MS PGothic" charset="0"/>
                <a:cs typeface="Arial" charset="0"/>
              </a:rPr>
              <a:t> health information. </a:t>
            </a:r>
            <a:r>
              <a:rPr lang="en-US" i="1" dirty="0">
                <a:latin typeface="Arial" charset="0"/>
                <a:ea typeface="MS PGothic" charset="0"/>
                <a:cs typeface="Arial" charset="0"/>
              </a:rPr>
              <a:t>Identifiable</a:t>
            </a:r>
            <a:r>
              <a:rPr lang="en-US" dirty="0">
                <a:latin typeface="Arial" charset="0"/>
                <a:ea typeface="MS PGothic" charset="0"/>
                <a:cs typeface="Arial" charset="0"/>
              </a:rPr>
              <a:t> refers not only to data that is explicitly linked to a particular individual, it also includes health information with data items which reasonably could be expected to allow individual identification.</a:t>
            </a:r>
          </a:p>
          <a:p>
            <a:endParaRPr lang="en-US" dirty="0">
              <a:latin typeface="Arial" charset="0"/>
              <a:ea typeface="MS PGothic" charset="0"/>
              <a:cs typeface="Arial" charset="0"/>
            </a:endParaRPr>
          </a:p>
          <a:p>
            <a:r>
              <a:rPr lang="en-US" dirty="0">
                <a:latin typeface="Arial" charset="0"/>
                <a:ea typeface="MS PGothic" charset="0"/>
                <a:cs typeface="Arial" charset="0"/>
              </a:rPr>
              <a:t>Note that the definition of PHI excludes individually identifiable health information in education records covered by the Family Educational Rights and Privacy Act (FERPA). </a:t>
            </a:r>
          </a:p>
          <a:p>
            <a:endParaRPr lang="en-US" dirty="0">
              <a:latin typeface="Arial" charset="0"/>
              <a:ea typeface="MS PGothic" charset="0"/>
              <a:cs typeface="Arial" charset="0"/>
            </a:endParaRPr>
          </a:p>
          <a:p>
            <a:r>
              <a:rPr lang="en-US" dirty="0">
                <a:latin typeface="Arial" charset="0"/>
                <a:ea typeface="MS PGothic" charset="0"/>
                <a:cs typeface="Arial" charset="0"/>
              </a:rPr>
              <a:t>Employment records held by a covered entity are also exempt from this federal regulation. </a:t>
            </a:r>
          </a:p>
        </p:txBody>
      </p:sp>
      <p:sp>
        <p:nvSpPr>
          <p:cNvPr id="204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04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6335F24E-FF45-F54B-8D0A-3A40688B00AD}" type="slidenum">
              <a:rPr lang="en-US"/>
              <a:pPr/>
              <a:t>4</a:t>
            </a:fld>
            <a:endParaRPr lang="en-US"/>
          </a:p>
        </p:txBody>
      </p:sp>
    </p:spTree>
    <p:extLst>
      <p:ext uri="{BB962C8B-B14F-4D97-AF65-F5344CB8AC3E}">
        <p14:creationId xmlns:p14="http://schemas.microsoft.com/office/powerpoint/2010/main" val="261224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9713" indent="-239713"/>
            <a:r>
              <a:rPr lang="en-US" dirty="0">
                <a:latin typeface="Arial" charset="0"/>
                <a:ea typeface="MS PGothic" charset="0"/>
                <a:cs typeface="Arial" charset="0"/>
              </a:rPr>
              <a:t>Under HIPAA, 18 different identifiers are recognized as providing identifiable links to individuals:</a:t>
            </a:r>
          </a:p>
          <a:p>
            <a:pPr marL="239713" indent="-239713">
              <a:buFontTx/>
              <a:buAutoNum type="arabicPeriod"/>
            </a:pPr>
            <a:r>
              <a:rPr lang="en-US" dirty="0">
                <a:latin typeface="Arial" charset="0"/>
                <a:ea typeface="MS PGothic" charset="0"/>
                <a:cs typeface="Arial" charset="0"/>
              </a:rPr>
              <a:t>Names</a:t>
            </a:r>
          </a:p>
          <a:p>
            <a:pPr marL="239713" indent="-239713">
              <a:buFontTx/>
              <a:buAutoNum type="arabicPeriod"/>
            </a:pPr>
            <a:r>
              <a:rPr lang="en-US" dirty="0">
                <a:latin typeface="Arial" charset="0"/>
                <a:ea typeface="MS PGothic" charset="0"/>
                <a:cs typeface="Arial" charset="0"/>
              </a:rPr>
              <a:t>All geographical subdivisions smaller than a state, including street address, city, county, precinct, zip code, and their equivalent geocodes, except for the initial three digits of a zip code, if according to the current publicly available data from the Bureau of the Census: (1) The geographic unit formed by combining all zip codes with the same three initial digits contains more than 20,000 people; and (2) The initial three digits of a zip code for all geographic units containing 20,000 or fewer people is changed to 000.   </a:t>
            </a:r>
          </a:p>
          <a:p>
            <a:pPr marL="239713" indent="-239713"/>
            <a:r>
              <a:rPr lang="en-US" dirty="0">
                <a:latin typeface="Arial" charset="0"/>
                <a:ea typeface="MS PGothic" charset="0"/>
                <a:cs typeface="Arial" charset="0"/>
              </a:rPr>
              <a:t>3.	All elements of dates (except year) for dates directly related to an individual, including birth date, admission date, discharge date, date of death; and all ages over 89 and all elements of dates (including year) indicative of such age, except that such ages and elements may be aggregated into a single category of age 90 or older</a:t>
            </a:r>
          </a:p>
          <a:p>
            <a:pPr marL="239713" indent="-239713"/>
            <a:r>
              <a:rPr lang="en-US" dirty="0">
                <a:latin typeface="Arial" charset="0"/>
                <a:ea typeface="MS PGothic" charset="0"/>
                <a:cs typeface="Arial" charset="0"/>
              </a:rPr>
              <a:t>4. Phone numbers</a:t>
            </a:r>
          </a:p>
          <a:p>
            <a:pPr marL="239713" indent="-239713"/>
            <a:r>
              <a:rPr lang="en-US" dirty="0">
                <a:latin typeface="Arial" charset="0"/>
                <a:ea typeface="MS PGothic" charset="0"/>
                <a:cs typeface="Arial" charset="0"/>
              </a:rPr>
              <a:t>5. Fax numbers</a:t>
            </a:r>
          </a:p>
          <a:p>
            <a:pPr marL="239713" indent="-239713"/>
            <a:r>
              <a:rPr lang="en-US" dirty="0">
                <a:latin typeface="Arial" charset="0"/>
                <a:ea typeface="MS PGothic" charset="0"/>
                <a:cs typeface="Arial" charset="0"/>
              </a:rPr>
              <a:t>6. Electronic mail addresses</a:t>
            </a:r>
          </a:p>
          <a:p>
            <a:pPr marL="239713" indent="-239713"/>
            <a:r>
              <a:rPr lang="en-US" dirty="0">
                <a:latin typeface="Arial" charset="0"/>
                <a:ea typeface="MS PGothic" charset="0"/>
                <a:cs typeface="Arial" charset="0"/>
              </a:rPr>
              <a:t>7. Social Security numbers</a:t>
            </a:r>
          </a:p>
          <a:p>
            <a:pPr marL="239713" indent="-239713"/>
            <a:r>
              <a:rPr lang="en-US" dirty="0">
                <a:latin typeface="Arial" charset="0"/>
                <a:ea typeface="MS PGothic" charset="0"/>
                <a:cs typeface="Arial" charset="0"/>
              </a:rPr>
              <a:t>8. Medical record numbers</a:t>
            </a:r>
          </a:p>
          <a:p>
            <a:pPr marL="239713" indent="-239713"/>
            <a:r>
              <a:rPr lang="en-US" dirty="0">
                <a:latin typeface="Arial" charset="0"/>
                <a:ea typeface="MS PGothic" charset="0"/>
                <a:cs typeface="Arial" charset="0"/>
              </a:rPr>
              <a:t>9. Health plan beneficiary numbers</a:t>
            </a:r>
          </a:p>
          <a:p>
            <a:pPr marL="239713" indent="-239713"/>
            <a:r>
              <a:rPr lang="en-US" dirty="0">
                <a:latin typeface="Arial" charset="0"/>
                <a:ea typeface="MS PGothic" charset="0"/>
                <a:cs typeface="Arial" charset="0"/>
              </a:rPr>
              <a:t>10. Account numbers</a:t>
            </a:r>
          </a:p>
          <a:p>
            <a:pPr marL="239713" indent="-239713"/>
            <a:r>
              <a:rPr lang="en-US" dirty="0">
                <a:latin typeface="Arial" charset="0"/>
                <a:ea typeface="MS PGothic" charset="0"/>
                <a:cs typeface="Arial" charset="0"/>
              </a:rPr>
              <a:t>11. Certificate/license numbers</a:t>
            </a:r>
          </a:p>
          <a:p>
            <a:pPr marL="239713" indent="-239713"/>
            <a:r>
              <a:rPr lang="en-US" dirty="0">
                <a:latin typeface="Arial" charset="0"/>
                <a:ea typeface="MS PGothic" charset="0"/>
                <a:cs typeface="Arial" charset="0"/>
              </a:rPr>
              <a:t>12. Vehicle identifiers and serial numbers, including license plate numbers</a:t>
            </a:r>
          </a:p>
          <a:p>
            <a:pPr marL="239713" indent="-239713"/>
            <a:r>
              <a:rPr lang="en-US" dirty="0">
                <a:latin typeface="Arial" charset="0"/>
                <a:ea typeface="MS PGothic" charset="0"/>
                <a:cs typeface="Arial" charset="0"/>
              </a:rPr>
              <a:t>13. Device identifiers and serial numbers</a:t>
            </a:r>
          </a:p>
          <a:p>
            <a:pPr marL="239713" indent="-239713"/>
            <a:r>
              <a:rPr lang="en-US" dirty="0">
                <a:latin typeface="Arial" charset="0"/>
                <a:ea typeface="MS PGothic" charset="0"/>
                <a:cs typeface="Arial" charset="0"/>
              </a:rPr>
              <a:t>14. Web Universal Resource Locators (URLs)</a:t>
            </a:r>
          </a:p>
          <a:p>
            <a:pPr marL="239713" indent="-239713"/>
            <a:r>
              <a:rPr lang="en-US" dirty="0">
                <a:latin typeface="Arial" charset="0"/>
                <a:ea typeface="MS PGothic" charset="0"/>
                <a:cs typeface="Arial" charset="0"/>
              </a:rPr>
              <a:t>15. Internet Protocol (IP) address numbers</a:t>
            </a:r>
          </a:p>
          <a:p>
            <a:pPr marL="239713" indent="-239713"/>
            <a:r>
              <a:rPr lang="en-US" dirty="0">
                <a:latin typeface="Arial" charset="0"/>
                <a:ea typeface="MS PGothic" charset="0"/>
                <a:cs typeface="Arial" charset="0"/>
              </a:rPr>
              <a:t>16. Biometric identifiers, including fingerprints and voice prints</a:t>
            </a:r>
          </a:p>
          <a:p>
            <a:pPr marL="239713" indent="-239713"/>
            <a:r>
              <a:rPr lang="en-US" dirty="0">
                <a:latin typeface="Arial" charset="0"/>
                <a:ea typeface="MS PGothic" charset="0"/>
                <a:cs typeface="Arial" charset="0"/>
              </a:rPr>
              <a:t>17. Full face photographic images and any comparable images</a:t>
            </a:r>
          </a:p>
          <a:p>
            <a:pPr marL="239713" indent="-239713"/>
            <a:r>
              <a:rPr lang="en-US" dirty="0">
                <a:latin typeface="Arial" charset="0"/>
                <a:ea typeface="MS PGothic" charset="0"/>
                <a:cs typeface="Arial" charset="0"/>
              </a:rPr>
              <a:t>18. Any other unique identifying number, characteristic, or code (note this does not mean the unique code assigned by an investigator to the code data)</a:t>
            </a:r>
          </a:p>
        </p:txBody>
      </p:sp>
      <p:sp>
        <p:nvSpPr>
          <p:cNvPr id="225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25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A87710F6-DC25-C042-89F3-EFB97E0B2A47}" type="slidenum">
              <a:rPr lang="en-US"/>
              <a:pPr/>
              <a:t>5</a:t>
            </a:fld>
            <a:endParaRPr lang="en-US"/>
          </a:p>
        </p:txBody>
      </p:sp>
    </p:spTree>
    <p:extLst>
      <p:ext uri="{BB962C8B-B14F-4D97-AF65-F5344CB8AC3E}">
        <p14:creationId xmlns:p14="http://schemas.microsoft.com/office/powerpoint/2010/main" val="3059541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Federal law tends to supersede state and local law. When in doubt or where overlap occurs, always plan on implementing the tightest control policy.</a:t>
            </a:r>
          </a:p>
          <a:p>
            <a:endParaRPr lang="en-US" dirty="0">
              <a:latin typeface="Arial" charset="0"/>
              <a:ea typeface="MS PGothic" charset="0"/>
              <a:cs typeface="Arial" charset="0"/>
            </a:endParaRPr>
          </a:p>
          <a:p>
            <a:r>
              <a:rPr lang="en-US" dirty="0">
                <a:latin typeface="Arial" charset="0"/>
                <a:ea typeface="MS PGothic" charset="0"/>
                <a:cs typeface="Arial" charset="0"/>
              </a:rPr>
              <a:t>It is important to familiarize yourself with all of these regulations, and the state and local health departments can be excellent resources. Remember that the requirements will come from the legislative body with jurisdiction over your practice area, so legal counsel should be consulted to identify applicable requirements and resolve conflicts.</a:t>
            </a:r>
          </a:p>
          <a:p>
            <a:endParaRPr lang="en-US" dirty="0">
              <a:latin typeface="Arial" charset="0"/>
              <a:ea typeface="MS PGothic" charset="0"/>
              <a:cs typeface="Arial" charset="0"/>
            </a:endParaRPr>
          </a:p>
          <a:p>
            <a:r>
              <a:rPr lang="en-US" dirty="0">
                <a:latin typeface="Arial" charset="0"/>
                <a:ea typeface="MS PGothic" charset="0"/>
                <a:cs typeface="Arial" charset="0"/>
              </a:rPr>
              <a:t>Since local and state laws vary from state to state, we will focus today on the federally mandated rules governing health data and storage.</a:t>
            </a:r>
          </a:p>
        </p:txBody>
      </p:sp>
      <p:sp>
        <p:nvSpPr>
          <p:cNvPr id="245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45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84B34C77-7077-8946-B0B3-DF082B18B174}" type="slidenum">
              <a:rPr lang="en-US"/>
              <a:pPr/>
              <a:t>6</a:t>
            </a:fld>
            <a:endParaRPr lang="en-US"/>
          </a:p>
        </p:txBody>
      </p:sp>
    </p:spTree>
    <p:extLst>
      <p:ext uri="{BB962C8B-B14F-4D97-AF65-F5344CB8AC3E}">
        <p14:creationId xmlns:p14="http://schemas.microsoft.com/office/powerpoint/2010/main" val="2276019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As we alluded to earlier, the HIPAA Privacy Rule is a set of federal standards written to protect the privacy of patients' medical records and other health information maintained by covered entities. These entities consist of health plans, which include many governmental health programs such as the Veterans Health Administration, Medicare, and Medicaid; most doctors, hospitals and many other health care providers; and healthcare clearinghouses. </a:t>
            </a:r>
          </a:p>
          <a:p>
            <a:endParaRPr lang="en-US" dirty="0">
              <a:latin typeface="Arial" charset="0"/>
              <a:ea typeface="MS PGothic" charset="0"/>
              <a:cs typeface="Arial" charset="0"/>
            </a:endParaRPr>
          </a:p>
          <a:p>
            <a:r>
              <a:rPr lang="en-US" dirty="0">
                <a:latin typeface="Arial" charset="0"/>
                <a:ea typeface="MS PGothic" charset="0"/>
                <a:cs typeface="Arial" charset="0"/>
              </a:rPr>
              <a:t>These standards provide patients with access to their medical records and with significant control over how their personal health information is used and disclosed. Compliance with the standards was required beginning in 2003 for most entities covered by HIPAA. </a:t>
            </a:r>
          </a:p>
          <a:p>
            <a:pPr eaLnBrk="1" hangingPunct="1">
              <a:spcBef>
                <a:spcPct val="0"/>
              </a:spcBef>
              <a:buFontTx/>
              <a:buChar char="•"/>
            </a:pPr>
            <a:endParaRPr lang="en-US" dirty="0">
              <a:latin typeface="Arial" charset="0"/>
              <a:ea typeface="MS PGothic" charset="0"/>
              <a:cs typeface="Arial" charset="0"/>
            </a:endParaRPr>
          </a:p>
          <a:p>
            <a:pPr eaLnBrk="1" hangingPunct="1">
              <a:spcBef>
                <a:spcPct val="0"/>
              </a:spcBef>
            </a:pPr>
            <a:endParaRPr lang="en-US" dirty="0">
              <a:latin typeface="Arial" charset="0"/>
              <a:ea typeface="MS PGothic" charset="0"/>
              <a:cs typeface="Arial" charset="0"/>
            </a:endParaRPr>
          </a:p>
        </p:txBody>
      </p:sp>
      <p:sp>
        <p:nvSpPr>
          <p:cNvPr id="266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66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9ACC8EED-2B93-AC40-BB09-074CF9DFDD5B}" type="slidenum">
              <a:rPr lang="en-US"/>
              <a:pPr/>
              <a:t>7</a:t>
            </a:fld>
            <a:endParaRPr lang="en-US"/>
          </a:p>
        </p:txBody>
      </p:sp>
    </p:spTree>
    <p:extLst>
      <p:ext uri="{BB962C8B-B14F-4D97-AF65-F5344CB8AC3E}">
        <p14:creationId xmlns:p14="http://schemas.microsoft.com/office/powerpoint/2010/main" val="117391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The Office for Civil Rights is responsible for investigating all complaints associated with HIPAA security and privacy; however, only in 2009 did OCR assume responsibility for administering and responding to HIPAA security complaints.</a:t>
            </a:r>
          </a:p>
          <a:p>
            <a:r>
              <a:rPr lang="en-US" dirty="0">
                <a:latin typeface="Arial" charset="0"/>
                <a:ea typeface="MS PGothic" charset="0"/>
                <a:cs typeface="Arial" charset="0"/>
              </a:rPr>
              <a:t>Since 2003, HHS (Health and Human Services) has received over 66,000 HIPAA Privacy complaints, of which over 15,000, after investigation, required changes in privacy practices and other corrective actions by the covered entities.</a:t>
            </a:r>
          </a:p>
          <a:p>
            <a:r>
              <a:rPr lang="en-US" dirty="0">
                <a:latin typeface="Arial" charset="0"/>
                <a:ea typeface="MS PGothic" charset="0"/>
                <a:cs typeface="Arial" charset="0"/>
              </a:rPr>
              <a:t>At roughly $10,000 in fines per validated complaint, there</a:t>
            </a:r>
            <a:r>
              <a:rPr lang="ja-JP" altLang="en-US" dirty="0">
                <a:latin typeface="Arial" charset="0"/>
                <a:ea typeface="MS PGothic" charset="0"/>
                <a:cs typeface="Arial" charset="0"/>
              </a:rPr>
              <a:t>’</a:t>
            </a:r>
            <a:r>
              <a:rPr lang="en-US" altLang="ja-JP" dirty="0">
                <a:latin typeface="Arial" charset="0"/>
                <a:ea typeface="MS PGothic" charset="0"/>
                <a:cs typeface="Arial" charset="0"/>
              </a:rPr>
              <a:t>s no doubt that failure to ensure adequate safeguards can be costly to an organization. However, in the end, these losses pale in comparison when considering the organization</a:t>
            </a:r>
            <a:r>
              <a:rPr lang="ja-JP" altLang="en-US" dirty="0">
                <a:latin typeface="Arial" charset="0"/>
                <a:ea typeface="MS PGothic" charset="0"/>
                <a:cs typeface="Arial" charset="0"/>
              </a:rPr>
              <a:t>’</a:t>
            </a:r>
            <a:r>
              <a:rPr lang="en-US" altLang="ja-JP" dirty="0">
                <a:latin typeface="Arial" charset="0"/>
                <a:ea typeface="MS PGothic" charset="0"/>
                <a:cs typeface="Arial" charset="0"/>
              </a:rPr>
              <a:t>s potential  loss of reputation and patient confidence, which can take years to rebuild.</a:t>
            </a:r>
          </a:p>
          <a:p>
            <a:endParaRPr lang="en-US" dirty="0">
              <a:latin typeface="Arial" charset="0"/>
              <a:ea typeface="MS PGothic" charset="0"/>
              <a:cs typeface="Arial" charset="0"/>
            </a:endParaRPr>
          </a:p>
          <a:p>
            <a:r>
              <a:rPr lang="en-US" dirty="0">
                <a:latin typeface="Arial" charset="0"/>
                <a:ea typeface="MS PGothic" charset="0"/>
                <a:cs typeface="Arial" charset="0"/>
              </a:rPr>
              <a:t>The most common types of covered entities that have been required to take corrective action to achieve voluntary compliance are, in order of frequency:</a:t>
            </a:r>
          </a:p>
          <a:p>
            <a:pPr>
              <a:buFontTx/>
              <a:buChar char="•"/>
            </a:pPr>
            <a:r>
              <a:rPr lang="en-US" dirty="0">
                <a:latin typeface="Arial" charset="0"/>
                <a:ea typeface="MS PGothic" charset="0"/>
                <a:cs typeface="Arial" charset="0"/>
              </a:rPr>
              <a:t>Private practices; </a:t>
            </a:r>
          </a:p>
          <a:p>
            <a:pPr>
              <a:buFontTx/>
              <a:buChar char="•"/>
            </a:pPr>
            <a:r>
              <a:rPr lang="en-US" dirty="0">
                <a:latin typeface="Arial" charset="0"/>
                <a:ea typeface="MS PGothic" charset="0"/>
                <a:cs typeface="Arial" charset="0"/>
              </a:rPr>
              <a:t>General hospitals; </a:t>
            </a:r>
          </a:p>
          <a:p>
            <a:pPr>
              <a:buFontTx/>
              <a:buChar char="•"/>
            </a:pPr>
            <a:r>
              <a:rPr lang="en-US" dirty="0">
                <a:latin typeface="Arial" charset="0"/>
                <a:ea typeface="MS PGothic" charset="0"/>
                <a:cs typeface="Arial" charset="0"/>
              </a:rPr>
              <a:t>Outpatient facilities; </a:t>
            </a:r>
          </a:p>
          <a:p>
            <a:pPr>
              <a:buFontTx/>
              <a:buChar char="•"/>
            </a:pPr>
            <a:r>
              <a:rPr lang="en-US" dirty="0">
                <a:latin typeface="Arial" charset="0"/>
                <a:ea typeface="MS PGothic" charset="0"/>
                <a:cs typeface="Arial" charset="0"/>
              </a:rPr>
              <a:t>Health plans (group health plans and health insurance providers); and</a:t>
            </a:r>
          </a:p>
          <a:p>
            <a:pPr>
              <a:buFontTx/>
              <a:buChar char="•"/>
            </a:pPr>
            <a:r>
              <a:rPr lang="en-US" dirty="0">
                <a:latin typeface="Arial" charset="0"/>
                <a:ea typeface="MS PGothic" charset="0"/>
                <a:cs typeface="Arial" charset="0"/>
              </a:rPr>
              <a:t>Pharmacies.</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5F32C797-9829-7C43-8205-36745C90EC77}" type="slidenum">
              <a:rPr lang="en-US"/>
              <a:pPr/>
              <a:t>8</a:t>
            </a:fld>
            <a:endParaRPr lang="en-US"/>
          </a:p>
        </p:txBody>
      </p:sp>
    </p:spTree>
    <p:extLst>
      <p:ext uri="{BB962C8B-B14F-4D97-AF65-F5344CB8AC3E}">
        <p14:creationId xmlns:p14="http://schemas.microsoft.com/office/powerpoint/2010/main" val="3798257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9939"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latin typeface="Arial" charset="0"/>
                <a:ea typeface="+mn-ea"/>
                <a:cs typeface="Arial" charset="0"/>
              </a:rPr>
              <a:t>From the compliance date to the present, the compliance issues investigated most are, compiled cumulatively, in order of frequency:</a:t>
            </a:r>
          </a:p>
          <a:p>
            <a:pPr marL="171450" indent="-171450">
              <a:buFont typeface="Arial" pitchFamily="34" charset="0"/>
              <a:buChar char="•"/>
              <a:defRPr/>
            </a:pPr>
            <a:r>
              <a:rPr lang="en-US" dirty="0" smtClean="0">
                <a:latin typeface="Arial" charset="0"/>
                <a:ea typeface="+mn-ea"/>
                <a:cs typeface="Arial" charset="0"/>
              </a:rPr>
              <a:t>Impermissible uses and disclosures of protected health information; </a:t>
            </a:r>
          </a:p>
          <a:p>
            <a:pPr marL="171450" indent="-171450">
              <a:buFont typeface="Arial" pitchFamily="34" charset="0"/>
              <a:buChar char="•"/>
              <a:defRPr/>
            </a:pPr>
            <a:r>
              <a:rPr lang="en-US" dirty="0" smtClean="0">
                <a:latin typeface="Arial" charset="0"/>
                <a:ea typeface="+mn-ea"/>
                <a:cs typeface="Arial" charset="0"/>
              </a:rPr>
              <a:t>Lack of safeguards of protected health information; </a:t>
            </a:r>
          </a:p>
          <a:p>
            <a:pPr marL="171450" indent="-171450">
              <a:buFont typeface="Arial" pitchFamily="34" charset="0"/>
              <a:buChar char="•"/>
              <a:defRPr/>
            </a:pPr>
            <a:r>
              <a:rPr lang="en-US" dirty="0" smtClean="0">
                <a:latin typeface="Arial" charset="0"/>
                <a:ea typeface="+mn-ea"/>
                <a:cs typeface="Arial" charset="0"/>
              </a:rPr>
              <a:t>Lack of patient access to their protected health information; </a:t>
            </a:r>
          </a:p>
          <a:p>
            <a:pPr marL="171450" indent="-171450">
              <a:buFont typeface="Arial" pitchFamily="34" charset="0"/>
              <a:buChar char="•"/>
              <a:defRPr/>
            </a:pPr>
            <a:r>
              <a:rPr lang="en-US" dirty="0" smtClean="0">
                <a:latin typeface="Arial" charset="0"/>
                <a:ea typeface="+mn-ea"/>
                <a:cs typeface="Arial" charset="0"/>
              </a:rPr>
              <a:t>Uses or disclosures of more than the minimum necessary protected health information; and </a:t>
            </a:r>
          </a:p>
          <a:p>
            <a:pPr marL="171450" indent="-171450">
              <a:buFont typeface="Arial" pitchFamily="34" charset="0"/>
              <a:buChar char="•"/>
              <a:defRPr/>
            </a:pPr>
            <a:r>
              <a:rPr lang="en-US" dirty="0" smtClean="0">
                <a:latin typeface="Arial" charset="0"/>
                <a:ea typeface="+mn-ea"/>
                <a:cs typeface="Arial" charset="0"/>
              </a:rPr>
              <a:t>Complaints to the covered entity.</a:t>
            </a:r>
          </a:p>
          <a:p>
            <a:pPr eaLnBrk="1" hangingPunct="1">
              <a:spcBef>
                <a:spcPct val="0"/>
              </a:spcBef>
              <a:defRPr/>
            </a:pPr>
            <a:endParaRPr lang="en-US" dirty="0" smtClean="0">
              <a:latin typeface="Arial" charset="0"/>
              <a:ea typeface="+mn-ea"/>
              <a:cs typeface="Arial" charset="0"/>
            </a:endParaRP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83F4E956-1642-704C-976B-E56918A2A229}" type="slidenum">
              <a:rPr lang="en-US"/>
              <a:pPr/>
              <a:t>9</a:t>
            </a:fld>
            <a:endParaRPr lang="en-US"/>
          </a:p>
        </p:txBody>
      </p:sp>
    </p:spTree>
    <p:extLst>
      <p:ext uri="{BB962C8B-B14F-4D97-AF65-F5344CB8AC3E}">
        <p14:creationId xmlns:p14="http://schemas.microsoft.com/office/powerpoint/2010/main" val="2687056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3085756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451A6447-7163-2948-841B-060DDC56E9F8}" type="slidenum">
              <a:rPr lang="en-US"/>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a</a:t>
            </a:r>
          </a:p>
        </p:txBody>
      </p:sp>
    </p:spTree>
    <p:extLst>
      <p:ext uri="{BB962C8B-B14F-4D97-AF65-F5344CB8AC3E}">
        <p14:creationId xmlns:p14="http://schemas.microsoft.com/office/powerpoint/2010/main" val="3339393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77869144-7A2C-7A49-8E4A-FC58083A4883}" type="slidenum">
              <a:rPr lang="en-US"/>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a</a:t>
            </a:r>
          </a:p>
        </p:txBody>
      </p:sp>
    </p:spTree>
    <p:extLst>
      <p:ext uri="{BB962C8B-B14F-4D97-AF65-F5344CB8AC3E}">
        <p14:creationId xmlns:p14="http://schemas.microsoft.com/office/powerpoint/2010/main" val="2256258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D92959BE-B512-124B-A9D4-C8F2D0B7D866}" type="slidenum">
              <a:rPr lang="en-US"/>
              <a:pPr/>
              <a:t>‹#›</a:t>
            </a:fld>
            <a:endParaRPr 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a</a:t>
            </a:r>
          </a:p>
        </p:txBody>
      </p:sp>
    </p:spTree>
    <p:extLst>
      <p:ext uri="{BB962C8B-B14F-4D97-AF65-F5344CB8AC3E}">
        <p14:creationId xmlns:p14="http://schemas.microsoft.com/office/powerpoint/2010/main" val="1364714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D2FD2366-1598-E84E-99A7-FE3F3EB946A6}" type="slidenum">
              <a:rPr lang="en-US"/>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a</a:t>
            </a:r>
          </a:p>
        </p:txBody>
      </p:sp>
    </p:spTree>
    <p:extLst>
      <p:ext uri="{BB962C8B-B14F-4D97-AF65-F5344CB8AC3E}">
        <p14:creationId xmlns:p14="http://schemas.microsoft.com/office/powerpoint/2010/main" val="4189599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Drag picture to placeholder or click icon to add</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scmagazine.com/ehr-security-and-privacy/article/125983/" TargetMode="External"/><Relationship Id="rId3" Type="http://schemas.openxmlformats.org/officeDocument/2006/relationships/hyperlink" Target="http://www.hhs.gov/ocr/privacy/hipaa/understanding/summary/index.html" TargetMode="External"/><Relationship Id="rId7" Type="http://schemas.openxmlformats.org/officeDocument/2006/relationships/hyperlink" Target="http://www.scmagazine.com/proliferating-hipaa-complaints-and-medical-record-breaches/article/110555/" TargetMode="External"/><Relationship Id="rId2" Type="http://schemas.openxmlformats.org/officeDocument/2006/relationships/notesSlide" Target="../notesSlides/notesSlide19.xml"/><Relationship Id="rId1" Type="http://schemas.openxmlformats.org/officeDocument/2006/relationships/slideLayout" Target="../slideLayouts/slideLayout9.xml"/><Relationship Id="rId6" Type="http://schemas.openxmlformats.org/officeDocument/2006/relationships/hyperlink" Target="http://www.hhs.gov/ocr/privacy/hipaa/enforcement/highlights/indexnumbers.html" TargetMode="External"/><Relationship Id="rId5" Type="http://schemas.openxmlformats.org/officeDocument/2006/relationships/hyperlink" Target="http://www.hhs.gov/ocr/privacy/hipaa/enforcement/highlights/index.html" TargetMode="External"/><Relationship Id="rId10" Type="http://schemas.openxmlformats.org/officeDocument/2006/relationships/hyperlink" Target="http://www.gpo.gov/fdsys/pkg/CFR-2011-title45-vol1/pdf/CFR-2011-title45-vol1-sec164-514.pdf" TargetMode="External"/><Relationship Id="rId4" Type="http://schemas.openxmlformats.org/officeDocument/2006/relationships/hyperlink" Target="http://www.hhs.gov/ocr/privacy/hipaa/understanding/srsummary.html" TargetMode="External"/><Relationship Id="rId9" Type="http://schemas.openxmlformats.org/officeDocument/2006/relationships/hyperlink" Target="http://www.health.state.mn.us/clearinghouse/medrecord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dirty="0">
                <a:latin typeface="Verdana" charset="0"/>
                <a:ea typeface="MS PGothic" charset="0"/>
                <a:cs typeface="Verdana" charset="0"/>
              </a:rPr>
              <a:t>Installation and Maintenance of </a:t>
            </a:r>
            <a:r>
              <a:rPr lang="en-US" dirty="0" smtClean="0">
                <a:latin typeface="Verdana" charset="0"/>
                <a:ea typeface="MS PGothic" charset="0"/>
                <a:cs typeface="Verdana" charset="0"/>
              </a:rPr>
              <a:t/>
            </a:r>
            <a:br>
              <a:rPr lang="en-US" dirty="0" smtClean="0">
                <a:latin typeface="Verdana" charset="0"/>
                <a:ea typeface="MS PGothic" charset="0"/>
                <a:cs typeface="Verdana" charset="0"/>
              </a:rPr>
            </a:br>
            <a:r>
              <a:rPr lang="en-US" dirty="0" smtClean="0">
                <a:latin typeface="Verdana" charset="0"/>
                <a:ea typeface="MS PGothic" charset="0"/>
                <a:cs typeface="Verdana" charset="0"/>
              </a:rPr>
              <a:t>Health </a:t>
            </a:r>
            <a:r>
              <a:rPr lang="en-US" dirty="0">
                <a:latin typeface="Verdana" charset="0"/>
                <a:ea typeface="MS PGothic" charset="0"/>
                <a:cs typeface="Verdana" charset="0"/>
              </a:rPr>
              <a:t>IT Systems </a:t>
            </a:r>
          </a:p>
        </p:txBody>
      </p:sp>
      <p:sp>
        <p:nvSpPr>
          <p:cNvPr id="13315" name="Text Placeholder 2"/>
          <p:cNvSpPr>
            <a:spLocks noGrp="1"/>
          </p:cNvSpPr>
          <p:nvPr>
            <p:ph type="body" sz="half" idx="2"/>
          </p:nvPr>
        </p:nvSpPr>
        <p:spPr bwMode="auto">
          <a:xfrm>
            <a:off x="1371600" y="3389988"/>
            <a:ext cx="6400800" cy="889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latin typeface="Tahoma" charset="0"/>
                <a:ea typeface="MS PGothic" charset="0"/>
                <a:cs typeface="Tahoma" charset="0"/>
              </a:rPr>
              <a:t>System Security </a:t>
            </a:r>
          </a:p>
          <a:p>
            <a:pPr eaLnBrk="1" hangingPunct="1"/>
            <a:r>
              <a:rPr lang="en-US" dirty="0">
                <a:latin typeface="Tahoma" charset="0"/>
                <a:ea typeface="MS PGothic" charset="0"/>
                <a:cs typeface="Tahoma" charset="0"/>
              </a:rPr>
              <a:t>Procedures and Standards</a:t>
            </a:r>
          </a:p>
        </p:txBody>
      </p:sp>
      <p:sp>
        <p:nvSpPr>
          <p:cNvPr id="13316" name="Text Placeholder 4"/>
          <p:cNvSpPr>
            <a:spLocks noGrp="1"/>
          </p:cNvSpPr>
          <p:nvPr>
            <p:ph type="body" sz="quarter" idx="11"/>
          </p:nvPr>
        </p:nvSpPr>
        <p:spPr bwMode="auto">
          <a:xfrm>
            <a:off x="1371600" y="4573794"/>
            <a:ext cx="6400800" cy="5058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solidFill>
                  <a:srgbClr val="000000"/>
                </a:solidFill>
                <a:latin typeface="Tahoma" charset="0"/>
                <a:ea typeface="MS PGothic" charset="0"/>
                <a:cs typeface="Tahoma" charset="0"/>
              </a:rPr>
              <a:t>Lecture a</a:t>
            </a:r>
            <a:endParaRPr lang="en-US" sz="1000" i="1" dirty="0">
              <a:latin typeface="Tahoma" charset="0"/>
              <a:ea typeface="Calibri" charset="0"/>
              <a:cs typeface="Tahoma" charset="0"/>
            </a:endParaRPr>
          </a:p>
        </p:txBody>
      </p:sp>
      <p:sp>
        <p:nvSpPr>
          <p:cNvPr id="13317"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i="1" dirty="0">
                <a:latin typeface="Arial" charset="0"/>
                <a:ea typeface="Calibri" charset="0"/>
                <a:cs typeface="Times New Roman" charset="0"/>
              </a:rPr>
              <a:t>This material </a:t>
            </a:r>
            <a:r>
              <a:rPr lang="en-US" i="1" dirty="0" smtClean="0">
                <a:latin typeface="Arial" charset="0"/>
                <a:ea typeface="Calibri" charset="0"/>
                <a:cs typeface="Times New Roman" charset="0"/>
              </a:rPr>
              <a:t>(</a:t>
            </a:r>
            <a:r>
              <a:rPr i="1" dirty="0" smtClean="0">
                <a:latin typeface="Arial" charset="0"/>
                <a:ea typeface="Calibri" charset="0"/>
                <a:cs typeface="Times New Roman" charset="0"/>
              </a:rPr>
              <a:t>Comp</a:t>
            </a:r>
            <a:r>
              <a:rPr lang="en-US" i="1" dirty="0" smtClean="0">
                <a:latin typeface="Arial" charset="0"/>
                <a:ea typeface="Calibri" charset="0"/>
                <a:cs typeface="Times New Roman" charset="0"/>
              </a:rPr>
              <a:t> </a:t>
            </a:r>
            <a:r>
              <a:rPr i="1" dirty="0" smtClean="0">
                <a:latin typeface="Arial" charset="0"/>
                <a:ea typeface="Calibri" charset="0"/>
                <a:cs typeface="Times New Roman" charset="0"/>
              </a:rPr>
              <a:t>8</a:t>
            </a:r>
            <a:r>
              <a:rPr lang="en-US" i="1" dirty="0" smtClean="0">
                <a:latin typeface="Arial" charset="0"/>
                <a:ea typeface="Calibri" charset="0"/>
                <a:cs typeface="Times New Roman" charset="0"/>
              </a:rPr>
              <a:t> </a:t>
            </a:r>
            <a:r>
              <a:rPr i="1" dirty="0" smtClean="0">
                <a:latin typeface="Arial" charset="0"/>
                <a:ea typeface="Calibri" charset="0"/>
                <a:cs typeface="Times New Roman" charset="0"/>
              </a:rPr>
              <a:t>Unit</a:t>
            </a:r>
            <a:r>
              <a:rPr lang="en-US" i="1" dirty="0" smtClean="0">
                <a:latin typeface="Arial" charset="0"/>
                <a:ea typeface="Calibri" charset="0"/>
                <a:cs typeface="Times New Roman" charset="0"/>
              </a:rPr>
              <a:t> </a:t>
            </a:r>
            <a:r>
              <a:rPr i="1" dirty="0" smtClean="0">
                <a:latin typeface="Arial" charset="0"/>
                <a:ea typeface="Calibri" charset="0"/>
                <a:cs typeface="Times New Roman" charset="0"/>
              </a:rPr>
              <a:t>6</a:t>
            </a:r>
            <a:r>
              <a:rPr lang="en-US" i="1" dirty="0" smtClean="0">
                <a:latin typeface="Arial" charset="0"/>
                <a:ea typeface="Calibri" charset="0"/>
                <a:cs typeface="Times New Roman" charset="0"/>
              </a:rPr>
              <a:t>) </a:t>
            </a:r>
            <a:r>
              <a:rPr i="1" dirty="0" smtClean="0">
                <a:latin typeface="Arial" charset="0"/>
                <a:ea typeface="Calibri" charset="0"/>
                <a:cs typeface="Times New Roman" charset="0"/>
              </a:rPr>
              <a:t>was </a:t>
            </a:r>
            <a:r>
              <a:rPr i="1"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i="1" dirty="0" smtClean="0">
                <a:latin typeface="Arial" charset="0"/>
                <a:ea typeface="Calibri" charset="0"/>
                <a:cs typeface="Times New Roman" charset="0"/>
              </a:rPr>
              <a:t>Award</a:t>
            </a:r>
            <a:r>
              <a:rPr lang="en-US" i="1" dirty="0" smtClean="0">
                <a:latin typeface="Arial" charset="0"/>
                <a:ea typeface="Calibri" charset="0"/>
                <a:cs typeface="Times New Roman" charset="0"/>
              </a:rPr>
              <a:t> </a:t>
            </a:r>
            <a:r>
              <a:rPr i="1" dirty="0" smtClean="0">
                <a:latin typeface="Arial" charset="0"/>
                <a:ea typeface="Calibri" charset="0"/>
                <a:cs typeface="Times New Roman" charset="0"/>
              </a:rPr>
              <a:t>Number 90WT0006.</a:t>
            </a:r>
            <a:r>
              <a:rPr lang="en-US" i="1" dirty="0" smtClean="0">
                <a:latin typeface="Arial" charset="0"/>
                <a:ea typeface="Calibri" charset="0"/>
                <a:cs typeface="Times New Roman" charset="0"/>
              </a:rPr>
              <a:t> </a:t>
            </a:r>
          </a:p>
          <a:p>
            <a:r>
              <a:rPr lang="en-US" dirty="0" smtClean="0"/>
              <a:t>This </a:t>
            </a:r>
            <a:r>
              <a:rPr lang="en-US" dirty="0"/>
              <a:t>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A-SC 4.0."/>
              </a:rPr>
              <a:t>http://creativecommons.org/licenses/by-nc-sa/4.0/</a:t>
            </a:r>
            <a:r>
              <a:rPr lang="en-US" dirty="0" smtClean="0"/>
              <a:t>.</a:t>
            </a:r>
            <a:endParaRPr i="1" dirty="0">
              <a:latin typeface="Arial" charset="0"/>
              <a:ea typeface="Calibri" charset="0"/>
              <a:cs typeface="Times New Roman" charset="0"/>
            </a:endParaRPr>
          </a:p>
          <a:p>
            <a:endParaRPr sz="1000" dirty="0">
              <a:latin typeface="Arial" charset="0"/>
              <a:ea typeface="Calibri" charset="0"/>
              <a:cs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HIPAA Security Rule</a:t>
            </a:r>
          </a:p>
        </p:txBody>
      </p:sp>
      <p:sp>
        <p:nvSpPr>
          <p:cNvPr id="31747"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sz="2200" dirty="0">
                <a:latin typeface="Arial" charset="0"/>
                <a:ea typeface="MS PGothic" charset="0"/>
              </a:rPr>
              <a:t>Established standards for securing electronic protected health information (</a:t>
            </a:r>
            <a:r>
              <a:rPr lang="en-US" sz="2200" dirty="0" err="1">
                <a:latin typeface="Arial" charset="0"/>
                <a:ea typeface="MS PGothic" charset="0"/>
              </a:rPr>
              <a:t>ePHI</a:t>
            </a:r>
            <a:r>
              <a:rPr lang="en-US" sz="2200" dirty="0">
                <a:latin typeface="Arial" charset="0"/>
                <a:ea typeface="MS PGothic" charset="0"/>
              </a:rPr>
              <a:t>) created, received, maintained, or transmitted.</a:t>
            </a:r>
          </a:p>
          <a:p>
            <a:pPr lvl="1">
              <a:spcBef>
                <a:spcPct val="0"/>
              </a:spcBef>
            </a:pPr>
            <a:r>
              <a:rPr lang="en-US" sz="2000" dirty="0">
                <a:latin typeface="Arial" charset="0"/>
                <a:ea typeface="MS PGothic" charset="0"/>
              </a:rPr>
              <a:t>Delineated as </a:t>
            </a:r>
            <a:r>
              <a:rPr lang="ja-JP" altLang="en-US" sz="2000" dirty="0">
                <a:latin typeface="Arial" charset="0"/>
                <a:ea typeface="MS PGothic" charset="0"/>
              </a:rPr>
              <a:t>“</a:t>
            </a:r>
            <a:r>
              <a:rPr lang="en-US" altLang="ja-JP" sz="2000" dirty="0">
                <a:latin typeface="Arial" charset="0"/>
                <a:ea typeface="MS PGothic" charset="0"/>
              </a:rPr>
              <a:t>required</a:t>
            </a:r>
            <a:r>
              <a:rPr lang="ja-JP" altLang="en-US" sz="2000" dirty="0">
                <a:latin typeface="Arial" charset="0"/>
                <a:ea typeface="MS PGothic" charset="0"/>
              </a:rPr>
              <a:t>”</a:t>
            </a:r>
            <a:r>
              <a:rPr lang="en-US" altLang="ja-JP" sz="2000" dirty="0">
                <a:latin typeface="Arial" charset="0"/>
                <a:ea typeface="MS PGothic" charset="0"/>
              </a:rPr>
              <a:t> or </a:t>
            </a:r>
            <a:r>
              <a:rPr lang="ja-JP" altLang="en-US" sz="2000" dirty="0">
                <a:latin typeface="Arial" charset="0"/>
                <a:ea typeface="MS PGothic" charset="0"/>
              </a:rPr>
              <a:t>“</a:t>
            </a:r>
            <a:r>
              <a:rPr lang="en-US" altLang="ja-JP" sz="2000" dirty="0">
                <a:latin typeface="Arial" charset="0"/>
                <a:ea typeface="MS PGothic" charset="0"/>
              </a:rPr>
              <a:t>addressable</a:t>
            </a:r>
            <a:r>
              <a:rPr lang="ja-JP" altLang="en-US" sz="2000" dirty="0">
                <a:latin typeface="Arial" charset="0"/>
                <a:ea typeface="MS PGothic" charset="0"/>
              </a:rPr>
              <a:t>”</a:t>
            </a:r>
            <a:r>
              <a:rPr lang="en-US" altLang="ja-JP" sz="2000" dirty="0">
                <a:latin typeface="Arial" charset="0"/>
                <a:ea typeface="MS PGothic" charset="0"/>
              </a:rPr>
              <a:t>.</a:t>
            </a:r>
          </a:p>
          <a:p>
            <a:pPr lvl="1">
              <a:spcBef>
                <a:spcPct val="0"/>
              </a:spcBef>
            </a:pPr>
            <a:r>
              <a:rPr lang="en-US" sz="2000" dirty="0">
                <a:latin typeface="Arial" charset="0"/>
                <a:ea typeface="MS PGothic" charset="0"/>
              </a:rPr>
              <a:t>Designed to be flexible, scalable.</a:t>
            </a:r>
          </a:p>
          <a:p>
            <a:pPr>
              <a:spcBef>
                <a:spcPct val="0"/>
              </a:spcBef>
            </a:pPr>
            <a:r>
              <a:rPr lang="en-US" sz="2200" dirty="0">
                <a:latin typeface="Arial" charset="0"/>
                <a:ea typeface="MS PGothic" charset="0"/>
              </a:rPr>
              <a:t>Entities required to:</a:t>
            </a:r>
          </a:p>
          <a:p>
            <a:pPr lvl="1">
              <a:spcBef>
                <a:spcPct val="0"/>
              </a:spcBef>
            </a:pPr>
            <a:r>
              <a:rPr lang="en-US" sz="2000" dirty="0">
                <a:latin typeface="Arial" charset="0"/>
                <a:ea typeface="MS PGothic" charset="0"/>
              </a:rPr>
              <a:t>Ensure confidentiality, integrity, availability of all </a:t>
            </a:r>
            <a:r>
              <a:rPr lang="en-US" sz="2000" dirty="0" err="1">
                <a:latin typeface="Arial" charset="0"/>
                <a:ea typeface="MS PGothic" charset="0"/>
              </a:rPr>
              <a:t>ePHI</a:t>
            </a:r>
            <a:endParaRPr lang="en-US" sz="2000" dirty="0">
              <a:latin typeface="Arial" charset="0"/>
              <a:ea typeface="MS PGothic" charset="0"/>
            </a:endParaRPr>
          </a:p>
          <a:p>
            <a:pPr lvl="1">
              <a:spcBef>
                <a:spcPct val="0"/>
              </a:spcBef>
            </a:pPr>
            <a:r>
              <a:rPr lang="en-US" sz="2000" dirty="0">
                <a:latin typeface="Arial" charset="0"/>
                <a:ea typeface="MS PGothic" charset="0"/>
              </a:rPr>
              <a:t>Identify and protect against reasonably anticipated threats to the security or integrity of the information.</a:t>
            </a:r>
          </a:p>
          <a:p>
            <a:pPr lvl="1">
              <a:spcBef>
                <a:spcPct val="0"/>
              </a:spcBef>
            </a:pPr>
            <a:r>
              <a:rPr lang="en-US" sz="2000" dirty="0">
                <a:latin typeface="Arial" charset="0"/>
                <a:ea typeface="MS PGothic" charset="0"/>
              </a:rPr>
              <a:t>Protect against reasonably anticipated, impermissible uses or disclosures.</a:t>
            </a:r>
          </a:p>
          <a:p>
            <a:pPr lvl="1">
              <a:spcBef>
                <a:spcPct val="0"/>
              </a:spcBef>
            </a:pPr>
            <a:r>
              <a:rPr lang="en-US" sz="2000" dirty="0">
                <a:latin typeface="Arial" charset="0"/>
                <a:ea typeface="MS PGothic" charset="0"/>
              </a:rPr>
              <a:t>Ensure compliance by workforce.</a:t>
            </a:r>
          </a:p>
          <a:p>
            <a:pPr>
              <a:spcBef>
                <a:spcPct val="0"/>
              </a:spcBef>
              <a:spcAft>
                <a:spcPts val="1600"/>
              </a:spcAft>
            </a:pPr>
            <a:r>
              <a:rPr lang="en-US" sz="2200" dirty="0">
                <a:latin typeface="Arial" charset="0"/>
                <a:ea typeface="MS PGothic" charset="0"/>
              </a:rPr>
              <a:t>Works in tandem with Privacy Rule</a:t>
            </a:r>
            <a:r>
              <a:rPr lang="en-US" sz="2200" dirty="0" smtClean="0">
                <a:latin typeface="Arial" charset="0"/>
                <a:ea typeface="MS PGothic" charset="0"/>
              </a:rPr>
              <a:t>.</a:t>
            </a:r>
            <a:endParaRPr lang="en-US" sz="1300" dirty="0">
              <a:solidFill>
                <a:srgbClr val="000000"/>
              </a:solidFill>
              <a:latin typeface="Arial" charset="0"/>
              <a:ea typeface="MS PGothic" charset="0"/>
            </a:endParaRPr>
          </a:p>
          <a:p>
            <a:pPr>
              <a:lnSpc>
                <a:spcPct val="80000"/>
              </a:lnSpc>
              <a:spcBef>
                <a:spcPts val="1200"/>
              </a:spcBef>
              <a:buFont typeface="Arial" charset="0"/>
              <a:buNone/>
            </a:pPr>
            <a:r>
              <a:rPr lang="en-US" sz="1600" dirty="0">
                <a:solidFill>
                  <a:srgbClr val="000000"/>
                </a:solidFill>
                <a:latin typeface="Arial" charset="0"/>
                <a:ea typeface="MS PGothic" charset="0"/>
              </a:rPr>
              <a:t>(Summary of the HIPAA Security Rule, </a:t>
            </a:r>
            <a:r>
              <a:rPr lang="en-US" sz="1600" dirty="0" err="1">
                <a:solidFill>
                  <a:srgbClr val="000000"/>
                </a:solidFill>
                <a:latin typeface="Arial" charset="0"/>
                <a:ea typeface="MS PGothic" charset="0"/>
              </a:rPr>
              <a:t>n.d.</a:t>
            </a:r>
            <a:r>
              <a:rPr lang="en-US" sz="1600" dirty="0">
                <a:solidFill>
                  <a:srgbClr val="000000"/>
                </a:solidFill>
                <a:latin typeface="Arial" charset="0"/>
                <a:ea typeface="MS PGothic" charset="0"/>
              </a:rPr>
              <a:t>)</a:t>
            </a:r>
          </a:p>
        </p:txBody>
      </p:sp>
      <p:sp>
        <p:nvSpPr>
          <p:cNvPr id="3174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4E225B-71E9-0F4C-B6CE-DF92552AC603}" type="slidenum">
              <a:rPr lang="en-US">
                <a:solidFill>
                  <a:srgbClr val="898989"/>
                </a:solidFill>
              </a:rPr>
              <a:pPr/>
              <a:t>10</a:t>
            </a:fld>
            <a:endParaRPr 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What is Required by </a:t>
            </a:r>
            <a:br>
              <a:rPr lang="en-US" sz="3800">
                <a:latin typeface="Verdana" charset="0"/>
                <a:ea typeface="MS PGothic" charset="0"/>
                <a:cs typeface="Verdana" charset="0"/>
              </a:rPr>
            </a:br>
            <a:r>
              <a:rPr lang="en-US" sz="3800">
                <a:latin typeface="Verdana" charset="0"/>
                <a:ea typeface="MS PGothic" charset="0"/>
                <a:cs typeface="Verdana" charset="0"/>
              </a:rPr>
              <a:t>HIPAA Security Rule? </a:t>
            </a:r>
          </a:p>
        </p:txBody>
      </p:sp>
      <p:sp>
        <p:nvSpPr>
          <p:cNvPr id="33795"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charset="0"/>
              <a:buNone/>
            </a:pPr>
            <a:r>
              <a:rPr lang="en-US" dirty="0">
                <a:latin typeface="Arial" charset="0"/>
                <a:ea typeface="MS PGothic" charset="0"/>
              </a:rPr>
              <a:t>Categories:</a:t>
            </a:r>
          </a:p>
          <a:p>
            <a:pPr marL="971550" lvl="1" indent="-514350">
              <a:buFont typeface="Verdana" charset="0"/>
              <a:buAutoNum type="arabicPeriod"/>
            </a:pPr>
            <a:r>
              <a:rPr lang="en-US" sz="3200" dirty="0">
                <a:latin typeface="Arial" charset="0"/>
                <a:ea typeface="MS PGothic" charset="0"/>
              </a:rPr>
              <a:t>Administrative safeguards</a:t>
            </a:r>
          </a:p>
          <a:p>
            <a:pPr marL="971550" lvl="1" indent="-514350">
              <a:buFont typeface="Verdana" charset="0"/>
              <a:buAutoNum type="arabicPeriod"/>
            </a:pPr>
            <a:r>
              <a:rPr lang="en-US" sz="3200" dirty="0">
                <a:latin typeface="Arial" charset="0"/>
                <a:ea typeface="MS PGothic" charset="0"/>
              </a:rPr>
              <a:t>Physical safeguards</a:t>
            </a:r>
          </a:p>
          <a:p>
            <a:pPr marL="971550" lvl="1" indent="-514350">
              <a:spcAft>
                <a:spcPts val="1600"/>
              </a:spcAft>
              <a:buFont typeface="Verdana" charset="0"/>
              <a:buAutoNum type="arabicPeriod"/>
            </a:pPr>
            <a:r>
              <a:rPr lang="en-US" sz="3200" dirty="0">
                <a:latin typeface="Arial" charset="0"/>
                <a:ea typeface="MS PGothic" charset="0"/>
              </a:rPr>
              <a:t>Technical </a:t>
            </a:r>
            <a:r>
              <a:rPr lang="en-US" sz="3200" dirty="0" smtClean="0">
                <a:latin typeface="Arial" charset="0"/>
                <a:ea typeface="MS PGothic" charset="0"/>
              </a:rPr>
              <a:t>safeguards</a:t>
            </a:r>
            <a:endParaRPr lang="en-US" sz="1300" dirty="0">
              <a:solidFill>
                <a:srgbClr val="000000"/>
              </a:solidFill>
              <a:latin typeface="Arial" charset="0"/>
              <a:ea typeface="MS PGothic" charset="0"/>
            </a:endParaRPr>
          </a:p>
          <a:p>
            <a:pPr>
              <a:spcBef>
                <a:spcPts val="1200"/>
              </a:spcBef>
              <a:buFont typeface="Arial" charset="0"/>
              <a:buNone/>
            </a:pPr>
            <a:r>
              <a:rPr lang="en-US" sz="1600" dirty="0">
                <a:solidFill>
                  <a:srgbClr val="000000"/>
                </a:solidFill>
                <a:latin typeface="Arial" charset="0"/>
                <a:ea typeface="MS PGothic" charset="0"/>
              </a:rPr>
              <a:t>(Summary of the HIPAA Security Rule, </a:t>
            </a:r>
            <a:r>
              <a:rPr lang="en-US" sz="1600" dirty="0" err="1">
                <a:solidFill>
                  <a:srgbClr val="000000"/>
                </a:solidFill>
                <a:latin typeface="Arial" charset="0"/>
                <a:ea typeface="MS PGothic" charset="0"/>
              </a:rPr>
              <a:t>n.d.</a:t>
            </a:r>
            <a:r>
              <a:rPr lang="en-US" sz="1600" dirty="0">
                <a:solidFill>
                  <a:srgbClr val="000000"/>
                </a:solidFill>
                <a:latin typeface="Arial" charset="0"/>
                <a:ea typeface="MS PGothic" charset="0"/>
              </a:rPr>
              <a:t>)</a:t>
            </a:r>
          </a:p>
          <a:p>
            <a:pPr marL="971550" lvl="1" indent="-514350">
              <a:buFont typeface="Arial" charset="0"/>
              <a:buNone/>
            </a:pPr>
            <a:endParaRPr lang="en-US" dirty="0">
              <a:latin typeface="Arial" charset="0"/>
              <a:ea typeface="MS PGothic" charset="0"/>
            </a:endParaRPr>
          </a:p>
        </p:txBody>
      </p:sp>
      <p:sp>
        <p:nvSpPr>
          <p:cNvPr id="3379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EB165BD-5084-0245-983C-E484DC2BE15C}" type="slidenum">
              <a:rPr lang="en-US">
                <a:solidFill>
                  <a:srgbClr val="898989"/>
                </a:solidFill>
              </a:rPr>
              <a:pPr/>
              <a:t>11</a:t>
            </a:fld>
            <a:endParaRPr 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Administrative Safeguards</a:t>
            </a:r>
          </a:p>
        </p:txBody>
      </p:sp>
      <p:sp>
        <p:nvSpPr>
          <p:cNvPr id="12292" name="Text Placeholder 3"/>
          <p:cNvSpPr>
            <a:spLocks noGrp="1"/>
          </p:cNvSpPr>
          <p:nvPr>
            <p:ph sz="quarter" idx="14"/>
          </p:nvPr>
        </p:nvSpPr>
        <p:spPr bwMode="auto">
          <a:extLst/>
        </p:spPr>
        <p:txBody>
          <a:bodyPr>
            <a:normAutofit fontScale="77500" lnSpcReduction="20000"/>
          </a:bodyPr>
          <a:lstStyle/>
          <a:p>
            <a:pPr>
              <a:lnSpc>
                <a:spcPct val="120000"/>
              </a:lnSpc>
              <a:spcBef>
                <a:spcPts val="0"/>
              </a:spcBef>
              <a:buFont typeface="Arial" panose="020B0604020202020204" pitchFamily="34" charset="0"/>
              <a:buChar char="•"/>
              <a:defRPr/>
            </a:pPr>
            <a:r>
              <a:rPr lang="en-US" dirty="0">
                <a:ea typeface="+mn-ea"/>
                <a:cs typeface="+mn-cs"/>
              </a:rPr>
              <a:t>Address process of security management in your organization.</a:t>
            </a:r>
          </a:p>
          <a:p>
            <a:pPr>
              <a:lnSpc>
                <a:spcPct val="120000"/>
              </a:lnSpc>
              <a:spcBef>
                <a:spcPts val="0"/>
              </a:spcBef>
              <a:buFont typeface="Arial" panose="020B0604020202020204" pitchFamily="34" charset="0"/>
              <a:buChar char="•"/>
              <a:defRPr/>
            </a:pPr>
            <a:r>
              <a:rPr lang="en-US" dirty="0">
                <a:ea typeface="+mn-ea"/>
                <a:cs typeface="+mn-cs"/>
              </a:rPr>
              <a:t>Risk analysis</a:t>
            </a:r>
          </a:p>
          <a:p>
            <a:pPr lvl="1">
              <a:lnSpc>
                <a:spcPct val="120000"/>
              </a:lnSpc>
              <a:spcBef>
                <a:spcPts val="0"/>
              </a:spcBef>
              <a:buFont typeface="Arial" panose="020B0604020202020204" pitchFamily="34" charset="0"/>
              <a:buChar char="–"/>
              <a:defRPr/>
            </a:pPr>
            <a:r>
              <a:rPr lang="en-US" dirty="0">
                <a:ea typeface="+mn-ea"/>
                <a:cs typeface="+mn-cs"/>
              </a:rPr>
              <a:t>Evaluating likelihood and impact of potential risks to ePHI</a:t>
            </a:r>
          </a:p>
          <a:p>
            <a:pPr lvl="1">
              <a:lnSpc>
                <a:spcPct val="120000"/>
              </a:lnSpc>
              <a:spcBef>
                <a:spcPts val="0"/>
              </a:spcBef>
              <a:buFont typeface="Arial" panose="020B0604020202020204" pitchFamily="34" charset="0"/>
              <a:buChar char="–"/>
              <a:defRPr/>
            </a:pPr>
            <a:r>
              <a:rPr lang="en-US" dirty="0">
                <a:ea typeface="+mn-ea"/>
                <a:cs typeface="+mn-cs"/>
              </a:rPr>
              <a:t>Implementing appropriate security measures to address identified risks</a:t>
            </a:r>
          </a:p>
          <a:p>
            <a:pPr lvl="1">
              <a:lnSpc>
                <a:spcPct val="120000"/>
              </a:lnSpc>
              <a:spcBef>
                <a:spcPts val="0"/>
              </a:spcBef>
              <a:buFont typeface="Arial" panose="020B0604020202020204" pitchFamily="34" charset="0"/>
              <a:buChar char="–"/>
              <a:defRPr/>
            </a:pPr>
            <a:r>
              <a:rPr lang="en-US" dirty="0">
                <a:ea typeface="+mn-ea"/>
                <a:cs typeface="+mn-cs"/>
              </a:rPr>
              <a:t>Documenting security measures chosen, with rationale</a:t>
            </a:r>
          </a:p>
          <a:p>
            <a:pPr lvl="1">
              <a:lnSpc>
                <a:spcPct val="120000"/>
              </a:lnSpc>
              <a:spcBef>
                <a:spcPts val="0"/>
              </a:spcBef>
              <a:buFont typeface="Arial" panose="020B0604020202020204" pitchFamily="34" charset="0"/>
              <a:buChar char="–"/>
              <a:defRPr/>
            </a:pPr>
            <a:r>
              <a:rPr lang="en-US" dirty="0">
                <a:ea typeface="+mn-ea"/>
                <a:cs typeface="+mn-cs"/>
              </a:rPr>
              <a:t>Maintaining continuous, reasonable, appropriate protections</a:t>
            </a:r>
          </a:p>
          <a:p>
            <a:pPr>
              <a:lnSpc>
                <a:spcPct val="120000"/>
              </a:lnSpc>
              <a:spcBef>
                <a:spcPts val="0"/>
              </a:spcBef>
              <a:spcAft>
                <a:spcPts val="1600"/>
              </a:spcAft>
              <a:buFont typeface="Arial" panose="020B0604020202020204" pitchFamily="34" charset="0"/>
              <a:buChar char="•"/>
              <a:defRPr/>
            </a:pPr>
            <a:r>
              <a:rPr lang="en-US" dirty="0">
                <a:ea typeface="+mn-ea"/>
                <a:cs typeface="+mn-cs"/>
              </a:rPr>
              <a:t>Ongoing process, with regular </a:t>
            </a:r>
            <a:r>
              <a:rPr lang="en-US" dirty="0" smtClean="0">
                <a:ea typeface="+mn-ea"/>
                <a:cs typeface="+mn-cs"/>
              </a:rPr>
              <a:t>reviews.</a:t>
            </a:r>
          </a:p>
          <a:p>
            <a:pPr>
              <a:spcBef>
                <a:spcPts val="1200"/>
              </a:spcBef>
              <a:buFont typeface="Arial" charset="0"/>
              <a:buNone/>
              <a:defRPr/>
            </a:pPr>
            <a:r>
              <a:rPr lang="en-US" sz="1900" dirty="0">
                <a:solidFill>
                  <a:prstClr val="black"/>
                </a:solidFill>
                <a:ea typeface="+mn-ea"/>
                <a:cs typeface="+mn-cs"/>
              </a:rPr>
              <a:t>(Summary of the HIPAA </a:t>
            </a:r>
            <a:r>
              <a:rPr lang="en-US" sz="1900" dirty="0" smtClean="0">
                <a:solidFill>
                  <a:prstClr val="black"/>
                </a:solidFill>
                <a:ea typeface="+mn-ea"/>
                <a:cs typeface="+mn-cs"/>
              </a:rPr>
              <a:t>Security Rule</a:t>
            </a:r>
            <a:r>
              <a:rPr lang="en-US" sz="1900" dirty="0">
                <a:solidFill>
                  <a:prstClr val="black"/>
                </a:solidFill>
                <a:ea typeface="+mn-ea"/>
                <a:cs typeface="+mn-cs"/>
              </a:rPr>
              <a:t>, </a:t>
            </a:r>
            <a:r>
              <a:rPr lang="en-US" sz="1900" dirty="0" err="1">
                <a:solidFill>
                  <a:prstClr val="black"/>
                </a:solidFill>
                <a:ea typeface="+mn-ea"/>
                <a:cs typeface="+mn-cs"/>
              </a:rPr>
              <a:t>n.d.</a:t>
            </a:r>
            <a:r>
              <a:rPr lang="en-US" sz="1900" dirty="0">
                <a:solidFill>
                  <a:prstClr val="black"/>
                </a:solidFill>
                <a:ea typeface="+mn-ea"/>
                <a:cs typeface="+mn-cs"/>
              </a:rPr>
              <a:t>)</a:t>
            </a:r>
          </a:p>
          <a:p>
            <a:pPr>
              <a:buFont typeface="Arial" panose="020B0604020202020204" pitchFamily="34" charset="0"/>
              <a:buChar char="•"/>
              <a:defRPr/>
            </a:pPr>
            <a:endParaRPr lang="en-US" dirty="0">
              <a:ea typeface="+mn-ea"/>
              <a:cs typeface="+mn-cs"/>
            </a:endParaRPr>
          </a:p>
          <a:p>
            <a:pPr marL="0" indent="0" eaLnBrk="1" hangingPunct="1">
              <a:buFont typeface="Arial" panose="020B0604020202020204" pitchFamily="34" charset="0"/>
              <a:buNone/>
              <a:defRPr/>
            </a:pPr>
            <a:endParaRPr lang="en-US" dirty="0" smtClean="0">
              <a:ea typeface="+mn-ea"/>
              <a:cs typeface="+mn-cs"/>
            </a:endParaRPr>
          </a:p>
        </p:txBody>
      </p:sp>
      <p:sp>
        <p:nvSpPr>
          <p:cNvPr id="3584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410D820-D5B6-B64F-93B4-C78FEB5A0B36}" type="slidenum">
              <a:rPr lang="en-US">
                <a:solidFill>
                  <a:srgbClr val="898989"/>
                </a:solidFill>
              </a:rPr>
              <a:pPr/>
              <a:t>12</a:t>
            </a:fld>
            <a:endParaRPr 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Administrative Safeguards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 Security personnel</a:t>
            </a:r>
            <a:endParaRPr lang="en-US" sz="3800">
              <a:latin typeface="Verdana" charset="0"/>
              <a:ea typeface="MS PGothic" charset="0"/>
              <a:cs typeface="Verdana" charset="0"/>
            </a:endParaRPr>
          </a:p>
        </p:txBody>
      </p:sp>
      <p:sp>
        <p:nvSpPr>
          <p:cNvPr id="24582" name="Content Placeholder 5"/>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fontScale="92500" lnSpcReduction="20000"/>
          </a:bodyPr>
          <a:lstStyle/>
          <a:p>
            <a:pPr>
              <a:defRPr/>
            </a:pPr>
            <a:r>
              <a:rPr lang="en-US" dirty="0" smtClean="0">
                <a:ea typeface="+mn-ea"/>
                <a:cs typeface="+mn-cs"/>
              </a:rPr>
              <a:t>Designated security official </a:t>
            </a:r>
          </a:p>
          <a:p>
            <a:pPr lvl="1">
              <a:defRPr/>
            </a:pPr>
            <a:r>
              <a:rPr lang="en-US" sz="3200" dirty="0" smtClean="0">
                <a:ea typeface="+mn-ea"/>
                <a:cs typeface="+mn-cs"/>
              </a:rPr>
              <a:t>Responsible for developing and implementing security policies and procedures.</a:t>
            </a:r>
          </a:p>
          <a:p>
            <a:pPr lvl="1">
              <a:defRPr/>
            </a:pPr>
            <a:r>
              <a:rPr lang="en-US" sz="3200" dirty="0" smtClean="0">
                <a:ea typeface="+mn-ea"/>
                <a:cs typeface="+mn-cs"/>
              </a:rPr>
              <a:t>Knowledge of good HIPAA practices</a:t>
            </a:r>
          </a:p>
          <a:p>
            <a:pPr lvl="1">
              <a:defRPr/>
            </a:pPr>
            <a:r>
              <a:rPr lang="en-US" sz="3200" dirty="0" smtClean="0">
                <a:ea typeface="+mn-ea"/>
                <a:cs typeface="+mn-cs"/>
              </a:rPr>
              <a:t>Familiarity with established IT security standards</a:t>
            </a:r>
          </a:p>
          <a:p>
            <a:pPr lvl="1">
              <a:spcAft>
                <a:spcPts val="1600"/>
              </a:spcAft>
              <a:defRPr/>
            </a:pPr>
            <a:r>
              <a:rPr lang="en-US" sz="3200" dirty="0" smtClean="0">
                <a:ea typeface="+mn-ea"/>
                <a:cs typeface="+mn-cs"/>
              </a:rPr>
              <a:t>Ability to interface well with all levels of management and staff.</a:t>
            </a:r>
            <a:endParaRPr lang="en-US" sz="1300" dirty="0" smtClean="0">
              <a:solidFill>
                <a:prstClr val="black"/>
              </a:solidFill>
              <a:ea typeface="+mn-ea"/>
              <a:cs typeface="+mn-cs"/>
            </a:endParaRPr>
          </a:p>
          <a:p>
            <a:pPr>
              <a:spcBef>
                <a:spcPts val="1200"/>
              </a:spcBef>
              <a:buFont typeface="Arial" charset="0"/>
              <a:buNone/>
              <a:defRPr/>
            </a:pPr>
            <a:r>
              <a:rPr lang="en-US" sz="1900" dirty="0">
                <a:solidFill>
                  <a:prstClr val="black"/>
                </a:solidFill>
                <a:ea typeface="+mn-ea"/>
                <a:cs typeface="+mn-cs"/>
              </a:rPr>
              <a:t>(Summary of the HIPAA </a:t>
            </a:r>
            <a:r>
              <a:rPr lang="en-US" sz="1900" dirty="0" smtClean="0">
                <a:solidFill>
                  <a:prstClr val="black"/>
                </a:solidFill>
                <a:ea typeface="+mn-ea"/>
                <a:cs typeface="+mn-cs"/>
              </a:rPr>
              <a:t>Security Rule</a:t>
            </a:r>
            <a:r>
              <a:rPr lang="en-US" sz="1900" dirty="0">
                <a:solidFill>
                  <a:prstClr val="black"/>
                </a:solidFill>
                <a:ea typeface="+mn-ea"/>
                <a:cs typeface="+mn-cs"/>
              </a:rPr>
              <a:t>, </a:t>
            </a:r>
            <a:r>
              <a:rPr lang="en-US" sz="1900" dirty="0" err="1">
                <a:solidFill>
                  <a:prstClr val="black"/>
                </a:solidFill>
                <a:ea typeface="+mn-ea"/>
                <a:cs typeface="+mn-cs"/>
              </a:rPr>
              <a:t>n.d.</a:t>
            </a:r>
            <a:r>
              <a:rPr lang="en-US" sz="1900" dirty="0">
                <a:solidFill>
                  <a:prstClr val="black"/>
                </a:solidFill>
                <a:ea typeface="+mn-ea"/>
                <a:cs typeface="+mn-cs"/>
              </a:rPr>
              <a:t>)</a:t>
            </a:r>
          </a:p>
          <a:p>
            <a:pPr eaLnBrk="1" hangingPunct="1">
              <a:defRPr/>
            </a:pPr>
            <a:endParaRPr lang="en-US" sz="1000" dirty="0" smtClean="0">
              <a:ea typeface="+mn-ea"/>
              <a:cs typeface="+mn-cs"/>
            </a:endParaRPr>
          </a:p>
        </p:txBody>
      </p:sp>
      <p:sp>
        <p:nvSpPr>
          <p:cNvPr id="3789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23E7B0-2FE0-5441-B62D-1E82BD07F81C}" type="slidenum">
              <a:rPr lang="en-US">
                <a:solidFill>
                  <a:srgbClr val="898989"/>
                </a:solidFill>
              </a:rPr>
              <a:pPr/>
              <a:t>13</a:t>
            </a:fld>
            <a:endParaRPr 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Administrative Safeguards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 Access policy</a:t>
            </a:r>
            <a:endParaRPr lang="en-US" sz="3800">
              <a:latin typeface="Verdana" charset="0"/>
              <a:ea typeface="MS PGothic" charset="0"/>
              <a:cs typeface="Verdana" charset="0"/>
            </a:endParaRPr>
          </a:p>
        </p:txBody>
      </p:sp>
      <p:sp>
        <p:nvSpPr>
          <p:cNvPr id="39942"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buFont typeface="Arial" charset="0"/>
              <a:buChar char="–"/>
            </a:pPr>
            <a:r>
              <a:rPr lang="en-US" sz="3000" dirty="0">
                <a:latin typeface="Arial" charset="0"/>
                <a:ea typeface="MS PGothic" charset="0"/>
              </a:rPr>
              <a:t>Policies &amp; procedures for authorizing access to </a:t>
            </a:r>
            <a:r>
              <a:rPr lang="en-US" sz="3000" dirty="0" err="1">
                <a:latin typeface="Arial" charset="0"/>
                <a:ea typeface="MS PGothic" charset="0"/>
              </a:rPr>
              <a:t>ePHI</a:t>
            </a:r>
            <a:r>
              <a:rPr lang="en-US" sz="3000" dirty="0">
                <a:latin typeface="Arial" charset="0"/>
                <a:ea typeface="MS PGothic" charset="0"/>
              </a:rPr>
              <a:t> only when appropriate for one</a:t>
            </a:r>
            <a:r>
              <a:rPr lang="ja-JP" altLang="en-US" sz="3000" dirty="0">
                <a:latin typeface="Arial" charset="0"/>
                <a:ea typeface="MS PGothic" charset="0"/>
              </a:rPr>
              <a:t>’</a:t>
            </a:r>
            <a:r>
              <a:rPr lang="en-US" altLang="ja-JP" sz="3000" dirty="0">
                <a:latin typeface="Arial" charset="0"/>
                <a:ea typeface="MS PGothic" charset="0"/>
              </a:rPr>
              <a:t>s role (role-based access). </a:t>
            </a:r>
          </a:p>
          <a:p>
            <a:pPr lvl="1">
              <a:spcBef>
                <a:spcPct val="0"/>
              </a:spcBef>
              <a:buFont typeface="Arial" charset="0"/>
              <a:buChar char="•"/>
            </a:pPr>
            <a:r>
              <a:rPr lang="en-US" sz="2600" dirty="0">
                <a:latin typeface="Arial" charset="0"/>
                <a:ea typeface="MS PGothic" charset="0"/>
              </a:rPr>
              <a:t>Who gets access to </a:t>
            </a:r>
            <a:r>
              <a:rPr lang="en-US" sz="2600" dirty="0" err="1">
                <a:latin typeface="Arial" charset="0"/>
                <a:ea typeface="MS PGothic" charset="0"/>
              </a:rPr>
              <a:t>ePHI</a:t>
            </a:r>
            <a:r>
              <a:rPr lang="en-US" sz="2600" dirty="0">
                <a:latin typeface="Arial" charset="0"/>
                <a:ea typeface="MS PGothic" charset="0"/>
              </a:rPr>
              <a:t> data?</a:t>
            </a:r>
          </a:p>
          <a:p>
            <a:pPr lvl="1">
              <a:spcBef>
                <a:spcPct val="0"/>
              </a:spcBef>
              <a:buFont typeface="Arial" charset="0"/>
              <a:buChar char="•"/>
            </a:pPr>
            <a:r>
              <a:rPr lang="en-US" sz="2600" dirty="0">
                <a:latin typeface="Arial" charset="0"/>
                <a:ea typeface="MS PGothic" charset="0"/>
              </a:rPr>
              <a:t>What level of access is needed?</a:t>
            </a:r>
          </a:p>
          <a:p>
            <a:pPr lvl="1">
              <a:spcBef>
                <a:spcPct val="0"/>
              </a:spcBef>
              <a:buFont typeface="Arial" charset="0"/>
              <a:buChar char="•"/>
            </a:pPr>
            <a:r>
              <a:rPr lang="en-US" sz="2600" dirty="0">
                <a:latin typeface="Arial" charset="0"/>
                <a:ea typeface="MS PGothic" charset="0"/>
              </a:rPr>
              <a:t>Who is the agent authorizing the access?</a:t>
            </a:r>
          </a:p>
          <a:p>
            <a:pPr lvl="1">
              <a:spcBef>
                <a:spcPct val="0"/>
              </a:spcBef>
              <a:buFont typeface="Arial" charset="0"/>
              <a:buChar char="•"/>
            </a:pPr>
            <a:r>
              <a:rPr lang="en-US" sz="2600" dirty="0">
                <a:latin typeface="Arial" charset="0"/>
                <a:ea typeface="MS PGothic" charset="0"/>
              </a:rPr>
              <a:t>Is this authorization adequately documented?</a:t>
            </a:r>
          </a:p>
          <a:p>
            <a:pPr lvl="1">
              <a:spcBef>
                <a:spcPct val="0"/>
              </a:spcBef>
              <a:buFont typeface="Arial" charset="0"/>
              <a:buChar char="•"/>
            </a:pPr>
            <a:r>
              <a:rPr lang="en-US" sz="2600" dirty="0">
                <a:latin typeface="Arial" charset="0"/>
                <a:ea typeface="MS PGothic" charset="0"/>
              </a:rPr>
              <a:t>Is the access periodically reviewed?</a:t>
            </a:r>
          </a:p>
          <a:p>
            <a:pPr lvl="1">
              <a:spcBef>
                <a:spcPct val="0"/>
              </a:spcBef>
              <a:spcAft>
                <a:spcPts val="1600"/>
              </a:spcAft>
              <a:buFont typeface="Arial" charset="0"/>
              <a:buChar char="•"/>
            </a:pPr>
            <a:r>
              <a:rPr lang="en-US" sz="2600" dirty="0">
                <a:latin typeface="Arial" charset="0"/>
                <a:ea typeface="MS PGothic" charset="0"/>
              </a:rPr>
              <a:t>Is there a process for rescinding access when no longer needed</a:t>
            </a:r>
            <a:r>
              <a:rPr lang="en-US" sz="2600" dirty="0" smtClean="0">
                <a:latin typeface="Arial" charset="0"/>
                <a:ea typeface="MS PGothic" charset="0"/>
              </a:rPr>
              <a:t>?</a:t>
            </a:r>
            <a:endParaRPr lang="en-US" sz="1200" dirty="0">
              <a:solidFill>
                <a:srgbClr val="000000"/>
              </a:solidFill>
              <a:latin typeface="Arial" charset="0"/>
              <a:ea typeface="MS PGothic" charset="0"/>
            </a:endParaRPr>
          </a:p>
          <a:p>
            <a:pPr>
              <a:lnSpc>
                <a:spcPct val="80000"/>
              </a:lnSpc>
              <a:spcBef>
                <a:spcPts val="1200"/>
              </a:spcBef>
              <a:buFont typeface="Arial" charset="0"/>
              <a:buNone/>
            </a:pPr>
            <a:r>
              <a:rPr lang="en-US" sz="1600" dirty="0">
                <a:solidFill>
                  <a:srgbClr val="000000"/>
                </a:solidFill>
                <a:latin typeface="Arial" charset="0"/>
                <a:ea typeface="MS PGothic" charset="0"/>
              </a:rPr>
              <a:t>(Summary of the HIPAA Security Rule, </a:t>
            </a:r>
            <a:r>
              <a:rPr lang="en-US" sz="1600" dirty="0" err="1">
                <a:solidFill>
                  <a:srgbClr val="000000"/>
                </a:solidFill>
                <a:latin typeface="Arial" charset="0"/>
                <a:ea typeface="MS PGothic" charset="0"/>
              </a:rPr>
              <a:t>n.d.</a:t>
            </a:r>
            <a:r>
              <a:rPr lang="en-US" sz="1600" dirty="0">
                <a:solidFill>
                  <a:srgbClr val="000000"/>
                </a:solidFill>
                <a:latin typeface="Arial" charset="0"/>
                <a:ea typeface="MS PGothic" charset="0"/>
              </a:rPr>
              <a:t>)</a:t>
            </a:r>
          </a:p>
        </p:txBody>
      </p:sp>
      <p:sp>
        <p:nvSpPr>
          <p:cNvPr id="3993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952A337-D963-EC43-8BC0-5F10EED2DBD1}" type="slidenum">
              <a:rPr lang="en-US">
                <a:solidFill>
                  <a:srgbClr val="898989"/>
                </a:solidFill>
              </a:rPr>
              <a:pPr/>
              <a:t>14</a:t>
            </a:fld>
            <a:endParaRPr 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Administrative Safeguards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 Training &amp; Evaluation</a:t>
            </a:r>
            <a:endParaRPr lang="en-US" sz="3800">
              <a:latin typeface="Verdana" charset="0"/>
              <a:ea typeface="MS PGothic" charset="0"/>
              <a:cs typeface="Verdana" charset="0"/>
            </a:endParaRPr>
          </a:p>
        </p:txBody>
      </p:sp>
      <p:sp>
        <p:nvSpPr>
          <p:cNvPr id="26630" name="Content Placeholder 5"/>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a:lnSpc>
                <a:spcPct val="120000"/>
              </a:lnSpc>
              <a:spcBef>
                <a:spcPts val="0"/>
              </a:spcBef>
              <a:defRPr/>
            </a:pPr>
            <a:r>
              <a:rPr lang="en-US" dirty="0" smtClean="0">
                <a:ea typeface="+mn-ea"/>
                <a:cs typeface="+mn-cs"/>
              </a:rPr>
              <a:t>Processes for appropriate authorization and supervision of workforce members who work with ePHI.</a:t>
            </a:r>
          </a:p>
          <a:p>
            <a:pPr>
              <a:lnSpc>
                <a:spcPct val="120000"/>
              </a:lnSpc>
              <a:spcBef>
                <a:spcPts val="0"/>
              </a:spcBef>
              <a:defRPr/>
            </a:pPr>
            <a:r>
              <a:rPr lang="en-US" dirty="0" smtClean="0">
                <a:ea typeface="+mn-ea"/>
                <a:cs typeface="+mn-cs"/>
              </a:rPr>
              <a:t>Well-documented training of all workforce members in security policies and procedures</a:t>
            </a:r>
          </a:p>
          <a:p>
            <a:pPr lvl="1">
              <a:lnSpc>
                <a:spcPct val="120000"/>
              </a:lnSpc>
              <a:spcBef>
                <a:spcPts val="0"/>
              </a:spcBef>
              <a:defRPr/>
            </a:pPr>
            <a:r>
              <a:rPr lang="en-US" sz="3200" dirty="0" smtClean="0">
                <a:ea typeface="+mn-ea"/>
                <a:cs typeface="+mn-cs"/>
              </a:rPr>
              <a:t>Appropriate sanctions against violators</a:t>
            </a:r>
            <a:r>
              <a:rPr lang="en-US" dirty="0" smtClean="0">
                <a:ea typeface="+mn-ea"/>
                <a:cs typeface="+mn-cs"/>
              </a:rPr>
              <a:t>.</a:t>
            </a:r>
          </a:p>
          <a:p>
            <a:pPr>
              <a:lnSpc>
                <a:spcPct val="120000"/>
              </a:lnSpc>
              <a:spcBef>
                <a:spcPts val="0"/>
              </a:spcBef>
              <a:defRPr/>
            </a:pPr>
            <a:r>
              <a:rPr lang="en-US" dirty="0" smtClean="0">
                <a:ea typeface="+mn-ea"/>
                <a:cs typeface="+mn-cs"/>
              </a:rPr>
              <a:t>Periodic assessment of procedures and policies</a:t>
            </a:r>
          </a:p>
          <a:p>
            <a:pPr lvl="1">
              <a:lnSpc>
                <a:spcPct val="120000"/>
              </a:lnSpc>
              <a:spcBef>
                <a:spcPts val="0"/>
              </a:spcBef>
              <a:defRPr/>
            </a:pPr>
            <a:r>
              <a:rPr lang="en-US" dirty="0" smtClean="0">
                <a:ea typeface="+mn-ea"/>
                <a:cs typeface="+mn-cs"/>
              </a:rPr>
              <a:t>Are they still appropriate?</a:t>
            </a:r>
          </a:p>
          <a:p>
            <a:pPr lvl="1">
              <a:lnSpc>
                <a:spcPct val="120000"/>
              </a:lnSpc>
              <a:spcBef>
                <a:spcPts val="0"/>
              </a:spcBef>
              <a:spcAft>
                <a:spcPts val="1600"/>
              </a:spcAft>
              <a:defRPr/>
            </a:pPr>
            <a:r>
              <a:rPr lang="en-US" dirty="0" smtClean="0">
                <a:ea typeface="+mn-ea"/>
                <a:cs typeface="+mn-cs"/>
              </a:rPr>
              <a:t>Are they being followed?</a:t>
            </a:r>
            <a:endParaRPr lang="en-US" sz="1000" dirty="0" smtClean="0">
              <a:solidFill>
                <a:srgbClr val="000000"/>
              </a:solidFill>
              <a:ea typeface="+mn-ea"/>
              <a:cs typeface="+mn-cs"/>
            </a:endParaRPr>
          </a:p>
          <a:p>
            <a:pPr>
              <a:spcBef>
                <a:spcPts val="1200"/>
              </a:spcBef>
              <a:buFont typeface="Arial" charset="0"/>
              <a:buNone/>
              <a:defRPr/>
            </a:pPr>
            <a:r>
              <a:rPr lang="en-US" sz="1900" dirty="0">
                <a:solidFill>
                  <a:prstClr val="black"/>
                </a:solidFill>
                <a:ea typeface="+mn-ea"/>
                <a:cs typeface="+mn-cs"/>
              </a:rPr>
              <a:t>(Summary of the HIPAA Security Rule, </a:t>
            </a:r>
            <a:r>
              <a:rPr lang="en-US" sz="1900" dirty="0" err="1">
                <a:solidFill>
                  <a:prstClr val="black"/>
                </a:solidFill>
                <a:ea typeface="+mn-ea"/>
                <a:cs typeface="+mn-cs"/>
              </a:rPr>
              <a:t>n.d.</a:t>
            </a:r>
            <a:r>
              <a:rPr lang="en-US" sz="1900" dirty="0">
                <a:solidFill>
                  <a:prstClr val="black"/>
                </a:solidFill>
                <a:ea typeface="+mn-ea"/>
                <a:cs typeface="+mn-cs"/>
              </a:rPr>
              <a:t>)</a:t>
            </a:r>
          </a:p>
        </p:txBody>
      </p:sp>
      <p:sp>
        <p:nvSpPr>
          <p:cNvPr id="4198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CB2C96D-0433-5242-A044-5A9B1A90072A}" type="slidenum">
              <a:rPr lang="en-US">
                <a:solidFill>
                  <a:srgbClr val="898989"/>
                </a:solidFill>
              </a:rPr>
              <a:pPr/>
              <a:t>15</a:t>
            </a:fld>
            <a:endParaRPr 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bwMode="auto">
          <a:xfrm>
            <a:off x="381000" y="304800"/>
            <a:ext cx="82296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Physical Safeguards: Access</a:t>
            </a:r>
          </a:p>
        </p:txBody>
      </p:sp>
      <p:sp>
        <p:nvSpPr>
          <p:cNvPr id="27654" name="Content Placeholder 5"/>
          <p:cNvSpPr>
            <a:spLocks noGrp="1"/>
          </p:cNvSpPr>
          <p:nvPr>
            <p:ph sz="quarter" idx="14"/>
          </p:nvPr>
        </p:nvSpPr>
        <p:spPr bwMode="auto">
          <a:xfrm>
            <a:off x="457200" y="1371600"/>
            <a:ext cx="8229600" cy="4800600"/>
          </a:xfrm>
          <a:ln>
            <a:miter lim="800000"/>
            <a:headEnd/>
            <a:tailEnd/>
          </a:ln>
        </p:spPr>
        <p:txBody>
          <a:bodyPr vert="horz" wrap="square" lIns="91440" tIns="45720" rIns="91440" bIns="45720" numCol="1" anchor="t" anchorCtr="0" compatLnSpc="1">
            <a:prstTxWarp prst="textNoShape">
              <a:avLst/>
            </a:prstTxWarp>
            <a:normAutofit lnSpcReduction="10000"/>
          </a:bodyPr>
          <a:lstStyle/>
          <a:p>
            <a:pPr>
              <a:spcBef>
                <a:spcPts val="0"/>
              </a:spcBef>
              <a:defRPr/>
            </a:pPr>
            <a:r>
              <a:rPr lang="en-US" sz="2800" dirty="0" smtClean="0">
                <a:ea typeface="+mn-ea"/>
                <a:cs typeface="+mn-cs"/>
              </a:rPr>
              <a:t>Limit physical access to facilities, while ensuring that authorized access is allowed.</a:t>
            </a:r>
          </a:p>
          <a:p>
            <a:pPr lvl="1">
              <a:spcBef>
                <a:spcPts val="0"/>
              </a:spcBef>
              <a:defRPr/>
            </a:pPr>
            <a:r>
              <a:rPr lang="en-US" dirty="0" smtClean="0">
                <a:ea typeface="+mn-ea"/>
                <a:cs typeface="+mn-cs"/>
              </a:rPr>
              <a:t>Server rooms where ePHI is stored </a:t>
            </a:r>
          </a:p>
          <a:p>
            <a:pPr lvl="1">
              <a:spcBef>
                <a:spcPts val="0"/>
              </a:spcBef>
              <a:defRPr/>
            </a:pPr>
            <a:r>
              <a:rPr lang="en-US" dirty="0" smtClean="0">
                <a:ea typeface="+mn-ea"/>
                <a:cs typeface="+mn-cs"/>
              </a:rPr>
              <a:t>Work areas where ePHI is accessed </a:t>
            </a:r>
          </a:p>
          <a:p>
            <a:pPr lvl="1">
              <a:spcBef>
                <a:spcPts val="0"/>
              </a:spcBef>
              <a:defRPr/>
            </a:pPr>
            <a:r>
              <a:rPr lang="en-US" dirty="0" smtClean="0">
                <a:ea typeface="+mn-ea"/>
                <a:cs typeface="+mn-cs"/>
              </a:rPr>
              <a:t>Back-up media storage potentially containing ePHI</a:t>
            </a:r>
          </a:p>
          <a:p>
            <a:pPr>
              <a:spcBef>
                <a:spcPts val="0"/>
              </a:spcBef>
              <a:defRPr/>
            </a:pPr>
            <a:r>
              <a:rPr lang="en-US" sz="2800" dirty="0" smtClean="0">
                <a:ea typeface="+mn-ea"/>
                <a:cs typeface="+mn-cs"/>
              </a:rPr>
              <a:t>Inventory hardware and software.</a:t>
            </a:r>
          </a:p>
          <a:p>
            <a:pPr lvl="1">
              <a:spcBef>
                <a:spcPts val="0"/>
              </a:spcBef>
              <a:defRPr/>
            </a:pPr>
            <a:r>
              <a:rPr lang="en-US" dirty="0" smtClean="0">
                <a:ea typeface="+mn-ea"/>
                <a:cs typeface="+mn-cs"/>
              </a:rPr>
              <a:t>Know where inventory is kept.</a:t>
            </a:r>
          </a:p>
          <a:p>
            <a:pPr lvl="1">
              <a:spcBef>
                <a:spcPts val="0"/>
              </a:spcBef>
              <a:spcAft>
                <a:spcPts val="1600"/>
              </a:spcAft>
              <a:defRPr/>
            </a:pPr>
            <a:r>
              <a:rPr lang="en-US" dirty="0" smtClean="0">
                <a:ea typeface="+mn-ea"/>
                <a:cs typeface="+mn-cs"/>
              </a:rPr>
              <a:t>Know value of hardware, software, equipment.</a:t>
            </a:r>
            <a:endParaRPr lang="en-US" sz="1000" dirty="0" smtClean="0">
              <a:solidFill>
                <a:prstClr val="black"/>
              </a:solidFill>
              <a:ea typeface="+mn-ea"/>
              <a:cs typeface="+mn-cs"/>
            </a:endParaRPr>
          </a:p>
          <a:p>
            <a:pPr>
              <a:spcBef>
                <a:spcPts val="1200"/>
              </a:spcBef>
              <a:buFont typeface="Arial" charset="0"/>
              <a:buNone/>
              <a:defRPr/>
            </a:pPr>
            <a:r>
              <a:rPr lang="en-US" sz="1600" dirty="0">
                <a:solidFill>
                  <a:prstClr val="black"/>
                </a:solidFill>
                <a:ea typeface="+mn-ea"/>
                <a:cs typeface="+mn-cs"/>
              </a:rPr>
              <a:t>(Summary of the HIPAA Security Rule, </a:t>
            </a:r>
            <a:r>
              <a:rPr lang="en-US" sz="1600" dirty="0" err="1">
                <a:solidFill>
                  <a:prstClr val="black"/>
                </a:solidFill>
                <a:ea typeface="+mn-ea"/>
                <a:cs typeface="+mn-cs"/>
              </a:rPr>
              <a:t>n.d.</a:t>
            </a:r>
            <a:r>
              <a:rPr lang="en-US" sz="1600" dirty="0">
                <a:solidFill>
                  <a:prstClr val="black"/>
                </a:solidFill>
                <a:ea typeface="+mn-ea"/>
                <a:cs typeface="+mn-cs"/>
              </a:rPr>
              <a:t>)</a:t>
            </a:r>
          </a:p>
          <a:p>
            <a:pPr eaLnBrk="1" hangingPunct="1">
              <a:defRPr/>
            </a:pPr>
            <a:endParaRPr lang="en-US" sz="1000" dirty="0" smtClean="0">
              <a:ea typeface="+mn-ea"/>
              <a:cs typeface="+mn-cs"/>
            </a:endParaRPr>
          </a:p>
        </p:txBody>
      </p:sp>
      <p:sp>
        <p:nvSpPr>
          <p:cNvPr id="44035"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A2F5F2E-DD2D-214D-ACD8-0FDE46ED7F91}" type="slidenum">
              <a:rPr lang="en-US">
                <a:solidFill>
                  <a:srgbClr val="898989"/>
                </a:solidFill>
              </a:rPr>
              <a:pPr/>
              <a:t>16</a:t>
            </a:fld>
            <a:endParaRPr 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Physical Safeguards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 Device Security</a:t>
            </a:r>
            <a:endParaRPr lang="en-US" sz="3800">
              <a:latin typeface="Verdana" charset="0"/>
              <a:ea typeface="MS PGothic" charset="0"/>
              <a:cs typeface="Verdana" charset="0"/>
            </a:endParaRPr>
          </a:p>
        </p:txBody>
      </p:sp>
      <p:sp>
        <p:nvSpPr>
          <p:cNvPr id="46086"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latin typeface="Arial" charset="0"/>
                <a:ea typeface="MS PGothic" charset="0"/>
              </a:rPr>
              <a:t>Policies and procedures for proper use of &amp; access to workstations &amp; electronic media, including transfer, removal, disposal, re-use.</a:t>
            </a:r>
          </a:p>
          <a:p>
            <a:pPr lvl="1"/>
            <a:r>
              <a:rPr lang="en-US" sz="2400" dirty="0">
                <a:latin typeface="Arial" charset="0"/>
                <a:ea typeface="MS PGothic" charset="0"/>
              </a:rPr>
              <a:t>Lock down publicly-accessible systems potentially containing </a:t>
            </a:r>
            <a:r>
              <a:rPr lang="en-US" sz="2400" dirty="0" err="1">
                <a:latin typeface="Arial" charset="0"/>
                <a:ea typeface="MS PGothic" charset="0"/>
              </a:rPr>
              <a:t>ePHI</a:t>
            </a:r>
            <a:r>
              <a:rPr lang="en-US" sz="2400" dirty="0">
                <a:latin typeface="Arial" charset="0"/>
                <a:ea typeface="MS PGothic" charset="0"/>
              </a:rPr>
              <a:t>.</a:t>
            </a:r>
          </a:p>
          <a:p>
            <a:pPr lvl="1"/>
            <a:r>
              <a:rPr lang="en-US" sz="2400" dirty="0">
                <a:latin typeface="Arial" charset="0"/>
                <a:ea typeface="MS PGothic" charset="0"/>
              </a:rPr>
              <a:t>Strong passwords</a:t>
            </a:r>
          </a:p>
          <a:p>
            <a:pPr lvl="1"/>
            <a:r>
              <a:rPr lang="en-US" sz="2400" dirty="0">
                <a:latin typeface="Arial" charset="0"/>
                <a:ea typeface="MS PGothic" charset="0"/>
              </a:rPr>
              <a:t>At least 256-bit encryption, especially for wireless, backups, &amp; offsite data</a:t>
            </a:r>
          </a:p>
          <a:p>
            <a:pPr lvl="1">
              <a:spcAft>
                <a:spcPts val="1600"/>
              </a:spcAft>
            </a:pPr>
            <a:r>
              <a:rPr lang="en-US" sz="2400" dirty="0">
                <a:latin typeface="Arial" charset="0"/>
                <a:ea typeface="MS PGothic" charset="0"/>
              </a:rPr>
              <a:t>Media thoroughly wiped and rendered </a:t>
            </a:r>
            <a:r>
              <a:rPr lang="en-US" sz="2400" dirty="0" smtClean="0">
                <a:latin typeface="Arial" charset="0"/>
                <a:ea typeface="MS PGothic" charset="0"/>
              </a:rPr>
              <a:t>inaccessible</a:t>
            </a:r>
            <a:endParaRPr lang="en-US" sz="1300" dirty="0">
              <a:solidFill>
                <a:srgbClr val="000000"/>
              </a:solidFill>
              <a:latin typeface="Arial" charset="0"/>
              <a:ea typeface="MS PGothic" charset="0"/>
            </a:endParaRPr>
          </a:p>
          <a:p>
            <a:pPr>
              <a:spcBef>
                <a:spcPts val="1200"/>
              </a:spcBef>
              <a:buFont typeface="Arial" charset="0"/>
              <a:buNone/>
            </a:pPr>
            <a:r>
              <a:rPr lang="en-US" sz="1600" dirty="0">
                <a:solidFill>
                  <a:srgbClr val="000000"/>
                </a:solidFill>
                <a:latin typeface="Arial" charset="0"/>
                <a:ea typeface="MS PGothic" charset="0"/>
              </a:rPr>
              <a:t>(Summary of the HIPAA Security Rule, </a:t>
            </a:r>
            <a:r>
              <a:rPr lang="en-US" sz="1600" dirty="0" err="1">
                <a:solidFill>
                  <a:srgbClr val="000000"/>
                </a:solidFill>
                <a:latin typeface="Arial" charset="0"/>
                <a:ea typeface="MS PGothic" charset="0"/>
              </a:rPr>
              <a:t>n.d.</a:t>
            </a:r>
            <a:r>
              <a:rPr lang="en-US" sz="1600" dirty="0">
                <a:solidFill>
                  <a:srgbClr val="000000"/>
                </a:solidFill>
                <a:latin typeface="Arial" charset="0"/>
                <a:ea typeface="MS PGothic" charset="0"/>
              </a:rPr>
              <a:t>)</a:t>
            </a:r>
          </a:p>
          <a:p>
            <a:pPr eaLnBrk="1" hangingPunct="1"/>
            <a:endParaRPr lang="en-US" sz="2400" dirty="0">
              <a:latin typeface="Arial" charset="0"/>
              <a:ea typeface="MS PGothic" charset="0"/>
            </a:endParaRPr>
          </a:p>
        </p:txBody>
      </p:sp>
      <p:sp>
        <p:nvSpPr>
          <p:cNvPr id="4608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C58D6AD-7555-BB48-A7CB-0CFAE1220577}" type="slidenum">
              <a:rPr lang="en-US">
                <a:solidFill>
                  <a:srgbClr val="898989"/>
                </a:solidFill>
              </a:rPr>
              <a:pPr/>
              <a:t>17</a:t>
            </a:fld>
            <a:endParaRPr 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System Security</a:t>
            </a:r>
            <a:br>
              <a:rPr lang="en-US" sz="3800">
                <a:latin typeface="Verdana" charset="0"/>
                <a:ea typeface="MS PGothic" charset="0"/>
                <a:cs typeface="Verdana" charset="0"/>
              </a:rPr>
            </a:br>
            <a:r>
              <a:rPr lang="en-US" sz="3800">
                <a:latin typeface="Verdana" charset="0"/>
                <a:ea typeface="MS PGothic" charset="0"/>
                <a:cs typeface="Verdana" charset="0"/>
              </a:rPr>
              <a:t> Procedures and Standards</a:t>
            </a:r>
            <a:br>
              <a:rPr lang="en-US" sz="3800">
                <a:latin typeface="Verdana" charset="0"/>
                <a:ea typeface="MS PGothic" charset="0"/>
                <a:cs typeface="Verdana" charset="0"/>
              </a:rPr>
            </a:br>
            <a:r>
              <a:rPr lang="en-US" sz="3800">
                <a:latin typeface="Verdana" charset="0"/>
                <a:ea typeface="MS PGothic" charset="0"/>
                <a:cs typeface="Verdana" charset="0"/>
              </a:rPr>
              <a:t>Summary – Lecture a</a:t>
            </a:r>
          </a:p>
        </p:txBody>
      </p:sp>
      <p:sp>
        <p:nvSpPr>
          <p:cNvPr id="32772" name="Text Placeholder 3"/>
          <p:cNvSpPr>
            <a:spLocks noGrp="1"/>
          </p:cNvSpPr>
          <p:nvPr>
            <p:ph sz="quarter" idx="14"/>
          </p:nvPr>
        </p:nvSpPr>
        <p:spPr bwMode="auto">
          <a:xfrm>
            <a:off x="457200" y="1872564"/>
            <a:ext cx="8229600" cy="4299635"/>
          </a:xfrm>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a:defRPr/>
            </a:pPr>
            <a:r>
              <a:rPr lang="en-US" dirty="0" smtClean="0">
                <a:ea typeface="+mn-ea"/>
                <a:cs typeface="+mn-cs"/>
              </a:rPr>
              <a:t>Protected health information (ePHI)</a:t>
            </a:r>
          </a:p>
          <a:p>
            <a:pPr lvl="1">
              <a:defRPr/>
            </a:pPr>
            <a:r>
              <a:rPr lang="en-US" dirty="0" smtClean="0">
                <a:ea typeface="+mn-ea"/>
                <a:cs typeface="+mn-cs"/>
              </a:rPr>
              <a:t>Strictly regulated by HIPAA and other government guidelines prohibiting unwanted, unauthorized access.</a:t>
            </a:r>
          </a:p>
          <a:p>
            <a:pPr lvl="1">
              <a:defRPr/>
            </a:pPr>
            <a:r>
              <a:rPr lang="en-US" dirty="0" smtClean="0">
                <a:ea typeface="+mn-ea"/>
                <a:cs typeface="+mn-cs"/>
              </a:rPr>
              <a:t>Should be protected using layered approach, including numerous, administrative, physical, and technical safeguards.</a:t>
            </a:r>
          </a:p>
          <a:p>
            <a:pPr>
              <a:defRPr/>
            </a:pPr>
            <a:r>
              <a:rPr lang="en-US" dirty="0" smtClean="0">
                <a:ea typeface="+mn-ea"/>
                <a:cs typeface="+mn-cs"/>
              </a:rPr>
              <a:t>User training </a:t>
            </a:r>
          </a:p>
          <a:p>
            <a:pPr lvl="1">
              <a:defRPr/>
            </a:pPr>
            <a:r>
              <a:rPr lang="en-US" dirty="0" smtClean="0">
                <a:ea typeface="+mn-ea"/>
                <a:cs typeface="+mn-cs"/>
              </a:rPr>
              <a:t>Ensure awareness</a:t>
            </a:r>
          </a:p>
          <a:p>
            <a:pPr lvl="1">
              <a:defRPr/>
            </a:pPr>
            <a:r>
              <a:rPr lang="en-US" dirty="0" smtClean="0">
                <a:ea typeface="+mn-ea"/>
                <a:cs typeface="+mn-cs"/>
              </a:rPr>
              <a:t>Document  and Review effectiveness</a:t>
            </a:r>
          </a:p>
        </p:txBody>
      </p:sp>
      <p:sp>
        <p:nvSpPr>
          <p:cNvPr id="4813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1BC1FCB-2BE2-FE44-99F4-175F33C08CD3}" type="slidenum">
              <a:rPr lang="en-US">
                <a:solidFill>
                  <a:srgbClr val="898989"/>
                </a:solidFill>
              </a:rPr>
              <a:pPr/>
              <a:t>18</a:t>
            </a:fld>
            <a:endParaRPr 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MS PGothic" charset="0"/>
                <a:cs typeface="Verdana" charset="0"/>
              </a:rPr>
              <a:t>System Security </a:t>
            </a:r>
            <a:br>
              <a:rPr lang="en-US" sz="3800" dirty="0">
                <a:latin typeface="Verdana" charset="0"/>
                <a:ea typeface="MS PGothic" charset="0"/>
                <a:cs typeface="Verdana" charset="0"/>
              </a:rPr>
            </a:br>
            <a:r>
              <a:rPr lang="en-US" sz="3800" dirty="0">
                <a:latin typeface="Verdana" charset="0"/>
                <a:ea typeface="MS PGothic" charset="0"/>
                <a:cs typeface="Verdana" charset="0"/>
              </a:rPr>
              <a:t>Procedures and Standards</a:t>
            </a:r>
            <a:br>
              <a:rPr lang="en-US" sz="3800" dirty="0">
                <a:latin typeface="Verdana" charset="0"/>
                <a:ea typeface="MS PGothic" charset="0"/>
                <a:cs typeface="Verdana" charset="0"/>
              </a:rPr>
            </a:br>
            <a:r>
              <a:rPr lang="en-US" sz="3800" dirty="0">
                <a:latin typeface="Verdana" charset="0"/>
                <a:ea typeface="MS PGothic" charset="0"/>
                <a:cs typeface="Verdana" charset="0"/>
              </a:rPr>
              <a:t>References – Lecture a</a:t>
            </a:r>
          </a:p>
        </p:txBody>
      </p:sp>
      <p:sp>
        <p:nvSpPr>
          <p:cNvPr id="33798" name="Text Placeholder 5"/>
          <p:cNvSpPr>
            <a:spLocks noGrp="1"/>
          </p:cNvSpPr>
          <p:nvPr>
            <p:ph type="body" sz="quarter" idx="16"/>
          </p:nvPr>
        </p:nvSpPr>
        <p:spPr bwMode="auto">
          <a:xfrm>
            <a:off x="457200" y="1885361"/>
            <a:ext cx="8229600" cy="4515440"/>
          </a:xfrm>
          <a:extLst/>
        </p:spPr>
        <p:txBody>
          <a:bodyPr vert="horz" wrap="square" lIns="91440" tIns="45720" rIns="91440" bIns="45720" numCol="1" anchor="t" anchorCtr="0" compatLnSpc="1">
            <a:prstTxWarp prst="textNoShape">
              <a:avLst/>
            </a:prstTxWarp>
            <a:normAutofit fontScale="85000" lnSpcReduction="10000"/>
          </a:bodyPr>
          <a:lstStyle/>
          <a:p>
            <a:pPr>
              <a:buFont typeface="Arial" panose="020B0604020202020204" pitchFamily="34" charset="0"/>
              <a:buNone/>
              <a:defRPr/>
            </a:pPr>
            <a:r>
              <a:rPr lang="en-US" dirty="0" smtClean="0">
                <a:ea typeface="+mn-ea"/>
              </a:rPr>
              <a:t>References:</a:t>
            </a:r>
          </a:p>
          <a:p>
            <a:pPr marL="290513" indent="-290513">
              <a:defRPr/>
            </a:pPr>
            <a:r>
              <a:rPr lang="en-US" b="0" i="1" dirty="0" smtClean="0">
                <a:latin typeface="Arial" charset="0"/>
                <a:ea typeface="+mn-ea"/>
                <a:cs typeface="Arial" charset="0"/>
              </a:rPr>
              <a:t>Summary of the HIPAA Privacy Rule</a:t>
            </a:r>
            <a:r>
              <a:rPr lang="en-US" b="0" dirty="0" smtClean="0">
                <a:latin typeface="Arial" charset="0"/>
                <a:ea typeface="+mn-ea"/>
                <a:cs typeface="Arial" charset="0"/>
              </a:rPr>
              <a:t>. (n.d.). Retrieved from U.S. Department of Health &amp; Human Services website: </a:t>
            </a:r>
            <a:r>
              <a:rPr lang="en-US" b="0" dirty="0" smtClean="0">
                <a:latin typeface="Arial" charset="0"/>
                <a:ea typeface="+mn-ea"/>
                <a:cs typeface="Arial" charset="0"/>
                <a:hlinkClick r:id="rId3" tooltip="Link to Summary of the HIPAA Privacy Rule."/>
              </a:rPr>
              <a:t>http://www.hhs.gov/ocr/privacy/hipaa/understanding/summary/index.html</a:t>
            </a:r>
            <a:r>
              <a:rPr lang="en-US" b="0" dirty="0" smtClean="0">
                <a:latin typeface="Arial" charset="0"/>
                <a:ea typeface="+mn-ea"/>
                <a:cs typeface="Arial" charset="0"/>
              </a:rPr>
              <a:t> </a:t>
            </a:r>
          </a:p>
          <a:p>
            <a:pPr marL="290513" indent="-290513">
              <a:defRPr/>
            </a:pPr>
            <a:r>
              <a:rPr lang="en-US" b="0" i="1" dirty="0" smtClean="0">
                <a:latin typeface="Arial" charset="0"/>
                <a:ea typeface="+mn-ea"/>
                <a:cs typeface="Arial" charset="0"/>
              </a:rPr>
              <a:t>Summary of the HIPAA Security Rule</a:t>
            </a:r>
            <a:r>
              <a:rPr lang="en-US" b="0" dirty="0" smtClean="0">
                <a:latin typeface="Arial" charset="0"/>
                <a:ea typeface="+mn-ea"/>
                <a:cs typeface="Arial" charset="0"/>
              </a:rPr>
              <a:t>. (n.d.). Retrieved from U.S. Department of Health &amp; Human Services website: </a:t>
            </a:r>
            <a:r>
              <a:rPr lang="en-US" b="0" dirty="0" smtClean="0">
                <a:latin typeface="Arial" charset="0"/>
                <a:ea typeface="+mn-ea"/>
                <a:cs typeface="Arial" charset="0"/>
                <a:hlinkClick r:id="rId4" tooltip="Link to Summary of the HIPAA Security Rule."/>
              </a:rPr>
              <a:t>http://www.hhs.gov/ocr/privacy/hipaa/understanding/srsummary.html</a:t>
            </a:r>
            <a:r>
              <a:rPr lang="en-US" b="0" dirty="0" smtClean="0">
                <a:latin typeface="Arial" charset="0"/>
                <a:ea typeface="+mn-ea"/>
                <a:cs typeface="Arial" charset="0"/>
              </a:rPr>
              <a:t> </a:t>
            </a:r>
            <a:endParaRPr lang="en-US" b="0" dirty="0" smtClean="0">
              <a:ea typeface="+mn-ea"/>
            </a:endParaRPr>
          </a:p>
          <a:p>
            <a:pPr marL="290513" indent="-290513">
              <a:defRPr/>
            </a:pPr>
            <a:r>
              <a:rPr lang="en-US" b="0" i="1" dirty="0" smtClean="0">
                <a:ea typeface="+mn-ea"/>
              </a:rPr>
              <a:t>Enforcement Highlights</a:t>
            </a:r>
            <a:r>
              <a:rPr lang="en-US" b="0" dirty="0" smtClean="0">
                <a:ea typeface="+mn-ea"/>
              </a:rPr>
              <a:t>. (2012, January 12) </a:t>
            </a:r>
            <a:r>
              <a:rPr lang="en-US" b="0" dirty="0" smtClean="0">
                <a:latin typeface="Arial" charset="0"/>
                <a:ea typeface="+mn-ea"/>
                <a:cs typeface="Arial" charset="0"/>
              </a:rPr>
              <a:t>Retrieved from U.S. Department of Health &amp; Human Services website:  </a:t>
            </a:r>
            <a:r>
              <a:rPr lang="en-US" b="0" dirty="0" smtClean="0">
                <a:latin typeface="Arial" charset="0"/>
                <a:ea typeface="+mn-ea"/>
                <a:cs typeface="Arial" charset="0"/>
                <a:hlinkClick r:id="rId5" tooltip="Link to Enforcement Highlights."/>
              </a:rPr>
              <a:t>http://www.hhs.gov/ocr/privacy/hipaa/enforcement/highlights/index.html</a:t>
            </a:r>
            <a:endParaRPr lang="en-US" b="0" dirty="0" smtClean="0">
              <a:latin typeface="Arial" charset="0"/>
              <a:ea typeface="+mn-ea"/>
              <a:cs typeface="Arial" charset="0"/>
            </a:endParaRPr>
          </a:p>
          <a:p>
            <a:pPr marL="290513" indent="-290513">
              <a:defRPr/>
            </a:pPr>
            <a:r>
              <a:rPr lang="en-US" b="0" i="1" dirty="0" smtClean="0">
                <a:ea typeface="+mn-ea"/>
              </a:rPr>
              <a:t>Numbers at a Glance</a:t>
            </a:r>
            <a:r>
              <a:rPr lang="en-US" b="0" dirty="0" smtClean="0">
                <a:ea typeface="+mn-ea"/>
              </a:rPr>
              <a:t>. (n.d.) </a:t>
            </a:r>
            <a:r>
              <a:rPr lang="en-US" b="0" dirty="0" smtClean="0">
                <a:latin typeface="Arial" charset="0"/>
                <a:ea typeface="+mn-ea"/>
                <a:cs typeface="Arial" charset="0"/>
              </a:rPr>
              <a:t>Retrieved  January 12, 2012, from U.S. Department of Health &amp; Human Services website: </a:t>
            </a:r>
            <a:r>
              <a:rPr lang="en-US" b="0" dirty="0" smtClean="0">
                <a:ea typeface="+mn-ea"/>
                <a:hlinkClick r:id="rId6" tooltip="Link to Numbers at a Glance."/>
              </a:rPr>
              <a:t>http://www.hhs.gov/ocr/privacy/hipaa/enforcement/highlights/indexnumbers.html</a:t>
            </a:r>
            <a:endParaRPr lang="en-US" b="0" dirty="0" smtClean="0">
              <a:ea typeface="+mn-ea"/>
            </a:endParaRPr>
          </a:p>
          <a:p>
            <a:pPr marL="290513" indent="-290513">
              <a:defRPr/>
            </a:pPr>
            <a:r>
              <a:rPr lang="en-US" b="0" dirty="0" smtClean="0">
                <a:ea typeface="+mn-ea"/>
              </a:rPr>
              <a:t>Poremba, S. M. (2008, May 23). </a:t>
            </a:r>
            <a:r>
              <a:rPr lang="en-US" b="0" i="1" dirty="0" smtClean="0"/>
              <a:t>Proliferating </a:t>
            </a:r>
            <a:r>
              <a:rPr lang="en-US" b="0" i="1" dirty="0" err="1" smtClean="0"/>
              <a:t>Hipaa</a:t>
            </a:r>
            <a:r>
              <a:rPr lang="en-US" b="0" i="1" dirty="0" smtClean="0"/>
              <a:t> Complaints and Medical Record Breaches</a:t>
            </a:r>
            <a:r>
              <a:rPr lang="en-US" b="0" dirty="0" smtClean="0"/>
              <a:t>. </a:t>
            </a:r>
            <a:r>
              <a:rPr lang="en-US" b="0" dirty="0" smtClean="0">
                <a:ea typeface="+mn-ea"/>
              </a:rPr>
              <a:t>Retrieved from SC Magazine website: </a:t>
            </a:r>
            <a:r>
              <a:rPr lang="en-US" b="0" dirty="0" smtClean="0">
                <a:ea typeface="+mn-ea"/>
                <a:hlinkClick r:id="rId7" tooltip="Link to Proliferating Hipaa Complaints and Medical Record Breaches article."/>
              </a:rPr>
              <a:t>http://www.scmagazine.com/proliferating-hipaa-complaints-and-medical-record-breaches/article/110555/</a:t>
            </a:r>
            <a:r>
              <a:rPr lang="en-US" b="0" dirty="0" smtClean="0">
                <a:ea typeface="+mn-ea"/>
              </a:rPr>
              <a:t> </a:t>
            </a:r>
          </a:p>
          <a:p>
            <a:pPr marL="290513" indent="-290513">
              <a:defRPr/>
            </a:pPr>
            <a:r>
              <a:rPr lang="en-US" b="0" dirty="0" smtClean="0">
                <a:ea typeface="+mn-ea"/>
              </a:rPr>
              <a:t>Hamilton, K. (2009, January 15). </a:t>
            </a:r>
            <a:r>
              <a:rPr lang="en-US" b="0" i="1" dirty="0" smtClean="0">
                <a:ea typeface="+mn-ea"/>
              </a:rPr>
              <a:t>EHR Security and Privacy</a:t>
            </a:r>
            <a:r>
              <a:rPr lang="en-US" b="0" dirty="0" smtClean="0">
                <a:ea typeface="+mn-ea"/>
              </a:rPr>
              <a:t>. Retrieved from SC Magazine website: </a:t>
            </a:r>
            <a:r>
              <a:rPr lang="en-US" b="0" dirty="0" smtClean="0">
                <a:ea typeface="+mn-ea"/>
                <a:hlinkClick r:id="rId8" tooltip="Link to EHR Security and Privacy article."/>
              </a:rPr>
              <a:t>http://www.scmagazine.com/ehr-security-and-privacy/article/125983/</a:t>
            </a:r>
            <a:r>
              <a:rPr lang="en-US" b="0" dirty="0" smtClean="0">
                <a:ea typeface="+mn-ea"/>
              </a:rPr>
              <a:t> </a:t>
            </a:r>
          </a:p>
          <a:p>
            <a:pPr marL="290513" indent="-290513">
              <a:defRPr/>
            </a:pPr>
            <a:r>
              <a:rPr lang="en-US" b="0" i="1" dirty="0" smtClean="0">
                <a:latin typeface="Arial" charset="0"/>
                <a:ea typeface="+mn-ea"/>
                <a:cs typeface="Arial" charset="0"/>
              </a:rPr>
              <a:t>Minnesota Health Information Clearinghouse, Medical Records Information.  (n.d.) </a:t>
            </a:r>
            <a:r>
              <a:rPr lang="en-US" b="0" dirty="0" smtClean="0">
                <a:latin typeface="Arial" charset="0"/>
                <a:ea typeface="+mn-ea"/>
                <a:cs typeface="Arial" charset="0"/>
              </a:rPr>
              <a:t>Retrieved  January 12, 2012 from Minnesota Department of Health: </a:t>
            </a:r>
            <a:r>
              <a:rPr lang="en-US" b="0" dirty="0" smtClean="0">
                <a:ea typeface="+mn-ea"/>
                <a:hlinkClick r:id="rId9" tooltip="Link to Minnesota Health Information Clearinghouse, Medical Records Information."/>
              </a:rPr>
              <a:t>http://www.health.state.mn.us/clearinghouse/medrecords.html</a:t>
            </a:r>
            <a:endParaRPr lang="en-US" b="0" dirty="0" smtClean="0">
              <a:ea typeface="+mn-ea"/>
            </a:endParaRPr>
          </a:p>
          <a:p>
            <a:pPr marL="290513" indent="-290513">
              <a:defRPr/>
            </a:pPr>
            <a:r>
              <a:rPr lang="en-US" b="0" dirty="0" smtClean="0">
                <a:latin typeface="Arial" charset="0"/>
                <a:ea typeface="+mn-ea"/>
                <a:cs typeface="Arial" charset="0"/>
              </a:rPr>
              <a:t>Department of Health and Human Services (HHS), Office of Civil Rights (OCR), HIPAA Privacy Rule.  45 CFR  Subtitle A (10-1-11 Edition) Part 154.514 Retrieved January 20, 2012 from GPO: </a:t>
            </a:r>
            <a:r>
              <a:rPr lang="en-US" b="0" u="sng" dirty="0" smtClean="0">
                <a:latin typeface="Arial" charset="0"/>
                <a:ea typeface="+mn-ea"/>
                <a:cs typeface="Arial" charset="0"/>
                <a:hlinkClick r:id="rId10" tooltip="Link to HIPAA Privacy Rule.  45 CFR  Subtitle A (10-1-11 Edition) Part 154.514."/>
              </a:rPr>
              <a:t>http://www.gpo.gov/fdsys/pkg/CFR-2011-title45-vol1/pdf/CFR-2011-title45-vol1-sec164-514.pdf</a:t>
            </a:r>
            <a:r>
              <a:rPr lang="en-US" b="0" u="sng" dirty="0" smtClean="0">
                <a:latin typeface="Arial" charset="0"/>
                <a:ea typeface="+mn-ea"/>
                <a:cs typeface="Arial" charset="0"/>
              </a:rPr>
              <a:t> </a:t>
            </a:r>
            <a:endParaRPr lang="en-US" b="0" dirty="0" smtClean="0">
              <a:latin typeface="Arial" charset="0"/>
              <a:ea typeface="+mn-ea"/>
              <a:cs typeface="Arial" charset="0"/>
            </a:endParaRPr>
          </a:p>
        </p:txBody>
      </p:sp>
      <p:sp>
        <p:nvSpPr>
          <p:cNvPr id="5017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2F638D5-D3A1-9B41-AE5F-D960180AD4D9}" type="slidenum">
              <a:rPr lang="en-US">
                <a:solidFill>
                  <a:srgbClr val="898989"/>
                </a:solidFill>
              </a:rPr>
              <a:pPr/>
              <a:t>19</a:t>
            </a:fld>
            <a:endParaRPr 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MS PGothic" charset="0"/>
                <a:cs typeface="Verdana" charset="0"/>
              </a:rPr>
              <a:t>System Security Procedures and Standards </a:t>
            </a:r>
            <a:br>
              <a:rPr lang="en-US">
                <a:latin typeface="Verdana" charset="0"/>
                <a:ea typeface="MS PGothic" charset="0"/>
                <a:cs typeface="Verdana" charset="0"/>
              </a:rPr>
            </a:br>
            <a:r>
              <a:rPr lang="en-US">
                <a:latin typeface="Verdana" charset="0"/>
                <a:ea typeface="MS PGothic" charset="0"/>
                <a:cs typeface="Verdana" charset="0"/>
              </a:rPr>
              <a:t>Learning Objectives</a:t>
            </a:r>
          </a:p>
        </p:txBody>
      </p:sp>
      <p:sp>
        <p:nvSpPr>
          <p:cNvPr id="7" name="Text Placeholder 6"/>
          <p:cNvSpPr>
            <a:spLocks noGrp="1"/>
          </p:cNvSpPr>
          <p:nvPr>
            <p:ph sz="quarter" idx="14"/>
          </p:nvPr>
        </p:nvSpPr>
        <p:spPr>
          <a:xfrm>
            <a:off x="457200" y="1861802"/>
            <a:ext cx="8229600" cy="4310397"/>
          </a:xfrm>
        </p:spPr>
        <p:txBody>
          <a:bodyPr>
            <a:normAutofit fontScale="77500" lnSpcReduction="20000"/>
          </a:bodyPr>
          <a:lstStyle/>
          <a:p>
            <a:pPr marL="514350" indent="-514350">
              <a:lnSpc>
                <a:spcPct val="120000"/>
              </a:lnSpc>
              <a:buFont typeface="+mj-lt"/>
              <a:buAutoNum type="arabicPeriod"/>
              <a:defRPr/>
            </a:pPr>
            <a:r>
              <a:rPr lang="en-US" dirty="0" smtClean="0">
                <a:ea typeface="+mn-ea"/>
                <a:cs typeface="+mn-cs"/>
              </a:rPr>
              <a:t>Identify regulatory requirements for EHRs (lecture a)</a:t>
            </a:r>
          </a:p>
          <a:p>
            <a:pPr marL="514350" indent="-514350">
              <a:lnSpc>
                <a:spcPct val="120000"/>
              </a:lnSpc>
              <a:buFont typeface="+mj-lt"/>
              <a:buAutoNum type="arabicPeriod"/>
              <a:defRPr/>
            </a:pPr>
            <a:r>
              <a:rPr lang="en-US" dirty="0" smtClean="0">
                <a:ea typeface="+mn-ea"/>
                <a:cs typeface="+mn-cs"/>
              </a:rPr>
              <a:t>Provide training for system users regarding the methods and importance of security compliance (lecture a)</a:t>
            </a:r>
          </a:p>
          <a:p>
            <a:pPr marL="514350" indent="-514350">
              <a:lnSpc>
                <a:spcPct val="120000"/>
              </a:lnSpc>
              <a:buFont typeface="+mj-lt"/>
              <a:buAutoNum type="arabicPeriod"/>
              <a:defRPr/>
            </a:pPr>
            <a:r>
              <a:rPr lang="en-US" dirty="0" smtClean="0">
                <a:ea typeface="+mn-ea"/>
                <a:cs typeface="+mn-cs"/>
              </a:rPr>
              <a:t>Identify administrative, physical, and technical safeguards for  system security and regulatory compliance (lectures a and b)</a:t>
            </a:r>
          </a:p>
          <a:p>
            <a:pPr marL="514350" indent="-514350">
              <a:lnSpc>
                <a:spcPct val="120000"/>
              </a:lnSpc>
              <a:buFont typeface="+mj-lt"/>
              <a:buAutoNum type="arabicPeriod"/>
              <a:defRPr/>
            </a:pPr>
            <a:r>
              <a:rPr lang="en-US" dirty="0" smtClean="0">
                <a:ea typeface="+mn-ea"/>
                <a:cs typeface="+mn-cs"/>
              </a:rPr>
              <a:t>Identify best practices for system security (lecture b)</a:t>
            </a:r>
          </a:p>
          <a:p>
            <a:pPr marL="514350" indent="-514350">
              <a:lnSpc>
                <a:spcPct val="120000"/>
              </a:lnSpc>
              <a:buFont typeface="+mj-lt"/>
              <a:buAutoNum type="arabicPeriod"/>
              <a:defRPr/>
            </a:pPr>
            <a:r>
              <a:rPr lang="en-US" dirty="0" smtClean="0">
                <a:ea typeface="+mn-ea"/>
                <a:cs typeface="+mn-cs"/>
              </a:rPr>
              <a:t>Identify best practices for risk / contingency management (lecture b)</a:t>
            </a:r>
          </a:p>
        </p:txBody>
      </p:sp>
      <p:sp>
        <p:nvSpPr>
          <p:cNvPr id="1536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39AC4C7-E8FF-B64D-84C0-5531B5C63EE5}" type="slidenum">
              <a:rPr lang="en-US">
                <a:solidFill>
                  <a:srgbClr val="898989"/>
                </a:solidFill>
              </a:rPr>
              <a:pPr/>
              <a:t>2</a:t>
            </a:fld>
            <a:endParaRPr 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kern="0" dirty="0" smtClean="0">
                <a:solidFill>
                  <a:srgbClr val="000000"/>
                </a:solidFill>
                <a:latin typeface="Tahoma" pitchFamily="34" charset="0"/>
                <a:cs typeface="Tahoma" pitchFamily="34" charset="0"/>
              </a:rPr>
              <a:t>System Security Procedures and Standards</a:t>
            </a:r>
            <a:br>
              <a:rPr lang="en-US" sz="3200" kern="0" dirty="0" smtClean="0">
                <a:solidFill>
                  <a:srgbClr val="000000"/>
                </a:solidFill>
                <a:latin typeface="Tahoma" pitchFamily="34" charset="0"/>
                <a:cs typeface="Tahoma" pitchFamily="34" charset="0"/>
              </a:rPr>
            </a:br>
            <a:r>
              <a:rPr lang="en-US" sz="3200" kern="0" dirty="0" smtClean="0">
                <a:solidFill>
                  <a:srgbClr val="000000"/>
                </a:solidFill>
                <a:latin typeface="Tahoma" pitchFamily="34" charset="0"/>
                <a:cs typeface="Tahoma" pitchFamily="34" charset="0"/>
              </a:rPr>
              <a:t>Lecture a</a:t>
            </a:r>
            <a:endParaRPr lang="en-US" sz="3200" dirty="0"/>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extLst>
      <p:ext uri="{BB962C8B-B14F-4D97-AF65-F5344CB8AC3E}">
        <p14:creationId xmlns:p14="http://schemas.microsoft.com/office/powerpoint/2010/main" val="3886455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Security and Privacy</a:t>
            </a:r>
          </a:p>
        </p:txBody>
      </p:sp>
      <p:sp>
        <p:nvSpPr>
          <p:cNvPr id="12292" name="Text Placeholder 3"/>
          <p:cNvSpPr>
            <a:spLocks noGrp="1"/>
          </p:cNvSpPr>
          <p:nvPr>
            <p:ph sz="quarter" idx="14"/>
          </p:nvPr>
        </p:nvSpPr>
        <p:spPr bwMode="auto">
          <a:extLst/>
        </p:spPr>
        <p:txBody>
          <a:bodyPr>
            <a:normAutofit/>
          </a:bodyPr>
          <a:lstStyle/>
          <a:p>
            <a:pPr>
              <a:buFont typeface="Arial" panose="020B0604020202020204" pitchFamily="34" charset="0"/>
              <a:buChar char="•"/>
              <a:defRPr/>
            </a:pPr>
            <a:r>
              <a:rPr lang="en-US" dirty="0" smtClean="0">
                <a:ea typeface="+mn-ea"/>
                <a:cs typeface="+mn-cs"/>
              </a:rPr>
              <a:t>Federal, state, and local laws govern access to and control of health record information, particularly:</a:t>
            </a:r>
          </a:p>
          <a:p>
            <a:pPr lvl="1">
              <a:buFont typeface="Arial" panose="020B0604020202020204" pitchFamily="34" charset="0"/>
              <a:buChar char="–"/>
              <a:defRPr/>
            </a:pPr>
            <a:r>
              <a:rPr lang="en-US" dirty="0" smtClean="0">
                <a:ea typeface="+mn-ea"/>
                <a:cs typeface="+mn-cs"/>
              </a:rPr>
              <a:t>Who can have access</a:t>
            </a:r>
          </a:p>
          <a:p>
            <a:pPr lvl="1">
              <a:buFont typeface="Arial" panose="020B0604020202020204" pitchFamily="34" charset="0"/>
              <a:buChar char="–"/>
              <a:defRPr/>
            </a:pPr>
            <a:r>
              <a:rPr lang="en-US" dirty="0" smtClean="0">
                <a:ea typeface="+mn-ea"/>
                <a:cs typeface="+mn-cs"/>
              </a:rPr>
              <a:t>What should be done to protect the data</a:t>
            </a:r>
          </a:p>
          <a:p>
            <a:pPr lvl="1">
              <a:buFont typeface="Arial" panose="020B0604020202020204" pitchFamily="34" charset="0"/>
              <a:buChar char="–"/>
              <a:defRPr/>
            </a:pPr>
            <a:r>
              <a:rPr lang="en-US" dirty="0" smtClean="0">
                <a:ea typeface="+mn-ea"/>
                <a:cs typeface="+mn-cs"/>
              </a:rPr>
              <a:t>How long the records should be kept</a:t>
            </a:r>
          </a:p>
          <a:p>
            <a:pPr lvl="1">
              <a:buFont typeface="Arial" panose="020B0604020202020204" pitchFamily="34" charset="0"/>
              <a:buChar char="–"/>
              <a:defRPr/>
            </a:pPr>
            <a:r>
              <a:rPr lang="en-US" dirty="0" smtClean="0">
                <a:ea typeface="+mn-ea"/>
                <a:cs typeface="+mn-cs"/>
              </a:rPr>
              <a:t>Whom to notify and what to do if a breach is discovered</a:t>
            </a:r>
          </a:p>
          <a:p>
            <a:pPr marL="0" indent="0" eaLnBrk="1" hangingPunct="1">
              <a:buFont typeface="Arial" panose="020B0604020202020204" pitchFamily="34" charset="0"/>
              <a:buNone/>
              <a:defRPr/>
            </a:pPr>
            <a:endParaRPr lang="en-US" dirty="0" smtClean="0">
              <a:ea typeface="+mn-ea"/>
              <a:cs typeface="+mn-cs"/>
            </a:endParaRPr>
          </a:p>
        </p:txBody>
      </p:sp>
      <p:sp>
        <p:nvSpPr>
          <p:cNvPr id="1741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7C5347A-DA93-3541-B68D-C5B2475D318B}" type="slidenum">
              <a:rPr lang="en-US">
                <a:solidFill>
                  <a:srgbClr val="898989"/>
                </a:solidFill>
              </a:rPr>
              <a:pPr/>
              <a:t>3</a:t>
            </a:fld>
            <a:endParaRPr 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Security and Privacy: HIPAA</a:t>
            </a:r>
          </a:p>
        </p:txBody>
      </p:sp>
      <p:sp>
        <p:nvSpPr>
          <p:cNvPr id="12292" name="Text Placeholder 3"/>
          <p:cNvSpPr>
            <a:spLocks noGrp="1"/>
          </p:cNvSpPr>
          <p:nvPr>
            <p:ph sz="quarter" idx="14"/>
          </p:nvPr>
        </p:nvSpPr>
        <p:spPr bwMode="auto">
          <a:extLst/>
        </p:spPr>
        <p:txBody>
          <a:bodyPr>
            <a:normAutofit lnSpcReduction="10000"/>
          </a:bodyPr>
          <a:lstStyle/>
          <a:p>
            <a:pPr>
              <a:buFont typeface="Arial" panose="020B0604020202020204" pitchFamily="34" charset="0"/>
              <a:buChar char="•"/>
              <a:defRPr/>
            </a:pPr>
            <a:r>
              <a:rPr lang="en-US" dirty="0">
                <a:ea typeface="+mn-ea"/>
                <a:cs typeface="+mn-cs"/>
              </a:rPr>
              <a:t>HIPAA = Health Insurance Portability and Accountability Act of 1996</a:t>
            </a:r>
          </a:p>
          <a:p>
            <a:pPr lvl="1">
              <a:buFont typeface="Arial" panose="020B0604020202020204" pitchFamily="34" charset="0"/>
              <a:buChar char="–"/>
              <a:defRPr/>
            </a:pPr>
            <a:r>
              <a:rPr lang="en-US" dirty="0">
                <a:ea typeface="+mn-ea"/>
                <a:cs typeface="+mn-cs"/>
              </a:rPr>
              <a:t>Protected </a:t>
            </a:r>
            <a:r>
              <a:rPr lang="en-US" dirty="0" smtClean="0">
                <a:ea typeface="+mn-ea"/>
                <a:cs typeface="+mn-cs"/>
              </a:rPr>
              <a:t>Health Information (PHI</a:t>
            </a:r>
            <a:r>
              <a:rPr lang="en-US" dirty="0">
                <a:ea typeface="+mn-ea"/>
                <a:cs typeface="+mn-cs"/>
              </a:rPr>
              <a:t>) includes any health information that:</a:t>
            </a:r>
          </a:p>
          <a:p>
            <a:pPr lvl="2">
              <a:buFont typeface="Arial" panose="020B0604020202020204" pitchFamily="34" charset="0"/>
              <a:buChar char="•"/>
              <a:defRPr/>
            </a:pPr>
            <a:r>
              <a:rPr lang="en-US" dirty="0">
                <a:ea typeface="+mn-ea"/>
                <a:cs typeface="+mn-cs"/>
              </a:rPr>
              <a:t>Explicitly identifies an individual</a:t>
            </a:r>
          </a:p>
          <a:p>
            <a:pPr lvl="2">
              <a:buFont typeface="Arial" panose="020B0604020202020204" pitchFamily="34" charset="0"/>
              <a:buChar char="•"/>
              <a:defRPr/>
            </a:pPr>
            <a:r>
              <a:rPr lang="en-US" i="1" dirty="0">
                <a:ea typeface="+mn-ea"/>
                <a:cs typeface="+mn-cs"/>
              </a:rPr>
              <a:t>Could reasonably be expected to allow </a:t>
            </a:r>
            <a:r>
              <a:rPr lang="en-US" dirty="0">
                <a:ea typeface="+mn-ea"/>
                <a:cs typeface="+mn-cs"/>
              </a:rPr>
              <a:t>individual identification.</a:t>
            </a:r>
          </a:p>
          <a:p>
            <a:pPr lvl="1">
              <a:buFont typeface="Arial" panose="020B0604020202020204" pitchFamily="34" charset="0"/>
              <a:buChar char="–"/>
              <a:defRPr/>
            </a:pPr>
            <a:r>
              <a:rPr lang="en-US" dirty="0">
                <a:ea typeface="+mn-ea"/>
                <a:cs typeface="+mn-cs"/>
              </a:rPr>
              <a:t>Excludes PHI in education records covered by Family Educational Rights and Privacy Act (FERPA), employment records.</a:t>
            </a:r>
          </a:p>
          <a:p>
            <a:pPr marL="0" indent="0" eaLnBrk="1" hangingPunct="1">
              <a:buFont typeface="Arial" panose="020B0604020202020204" pitchFamily="34" charset="0"/>
              <a:buNone/>
              <a:defRPr/>
            </a:pPr>
            <a:endParaRPr lang="en-US" dirty="0" smtClean="0">
              <a:ea typeface="+mn-ea"/>
              <a:cs typeface="+mn-cs"/>
            </a:endParaRPr>
          </a:p>
        </p:txBody>
      </p:sp>
      <p:sp>
        <p:nvSpPr>
          <p:cNvPr id="1946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4AEF927-1BF3-C143-B813-AD6B93BE0E0C}" type="slidenum">
              <a:rPr lang="en-US">
                <a:solidFill>
                  <a:srgbClr val="898989"/>
                </a:solidFill>
              </a:rPr>
              <a:pPr/>
              <a:t>4</a:t>
            </a:fld>
            <a:endParaRPr 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Security and Privacy: HIPAA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a:t>
            </a:r>
            <a:endParaRPr lang="en-US" sz="3800">
              <a:latin typeface="Verdana" charset="0"/>
              <a:ea typeface="MS PGothic" charset="0"/>
              <a:cs typeface="Verdana" charset="0"/>
            </a:endParaRPr>
          </a:p>
        </p:txBody>
      </p:sp>
      <p:sp>
        <p:nvSpPr>
          <p:cNvPr id="12292" name="Text Placeholder 3"/>
          <p:cNvSpPr>
            <a:spLocks noGrp="1"/>
          </p:cNvSpPr>
          <p:nvPr>
            <p:ph sz="quarter" idx="14"/>
          </p:nvPr>
        </p:nvSpPr>
        <p:spPr bwMode="auto">
          <a:extLst/>
        </p:spPr>
        <p:txBody>
          <a:bodyPr>
            <a:normAutofit fontScale="85000" lnSpcReduction="20000"/>
          </a:bodyPr>
          <a:lstStyle/>
          <a:p>
            <a:pPr marL="0" indent="0">
              <a:buFont typeface="Arial" charset="0"/>
              <a:buNone/>
              <a:defRPr/>
            </a:pPr>
            <a:r>
              <a:rPr lang="en-US" dirty="0">
                <a:ea typeface="+mn-ea"/>
                <a:cs typeface="+mn-cs"/>
              </a:rPr>
              <a:t>18 identifiers recognized as providing identifiable links to individuals.</a:t>
            </a:r>
          </a:p>
          <a:p>
            <a:pPr lvl="1">
              <a:buFont typeface="Arial" panose="020B0604020202020204" pitchFamily="34" charset="0"/>
              <a:buChar char="–"/>
              <a:defRPr/>
            </a:pPr>
            <a:r>
              <a:rPr lang="en-US" dirty="0">
                <a:ea typeface="+mn-ea"/>
                <a:cs typeface="+mn-cs"/>
              </a:rPr>
              <a:t>Name, address, ZIP code</a:t>
            </a:r>
          </a:p>
          <a:p>
            <a:pPr lvl="1">
              <a:buFont typeface="Arial" panose="020B0604020202020204" pitchFamily="34" charset="0"/>
              <a:buChar char="–"/>
              <a:defRPr/>
            </a:pPr>
            <a:r>
              <a:rPr lang="en-US" dirty="0">
                <a:ea typeface="+mn-ea"/>
                <a:cs typeface="+mn-cs"/>
              </a:rPr>
              <a:t>Dates (birth dates, discharge dates, etc.)</a:t>
            </a:r>
          </a:p>
          <a:p>
            <a:pPr lvl="1">
              <a:buFont typeface="Arial" panose="020B0604020202020204" pitchFamily="34" charset="0"/>
              <a:buChar char="–"/>
              <a:defRPr/>
            </a:pPr>
            <a:r>
              <a:rPr lang="en-US" dirty="0">
                <a:ea typeface="+mn-ea"/>
                <a:cs typeface="+mn-cs"/>
              </a:rPr>
              <a:t>Contact info, including email, web URLs</a:t>
            </a:r>
          </a:p>
          <a:p>
            <a:pPr lvl="1">
              <a:buFont typeface="Arial" panose="020B0604020202020204" pitchFamily="34" charset="0"/>
              <a:buChar char="–"/>
              <a:defRPr/>
            </a:pPr>
            <a:r>
              <a:rPr lang="en-US" dirty="0">
                <a:ea typeface="+mn-ea"/>
                <a:cs typeface="+mn-cs"/>
              </a:rPr>
              <a:t>Social Security Number or record numbers</a:t>
            </a:r>
          </a:p>
          <a:p>
            <a:pPr lvl="1">
              <a:buFont typeface="Arial" panose="020B0604020202020204" pitchFamily="34" charset="0"/>
              <a:buChar char="–"/>
              <a:defRPr/>
            </a:pPr>
            <a:r>
              <a:rPr lang="en-US" dirty="0">
                <a:ea typeface="+mn-ea"/>
                <a:cs typeface="+mn-cs"/>
              </a:rPr>
              <a:t>Account numbers of any sort</a:t>
            </a:r>
          </a:p>
          <a:p>
            <a:pPr lvl="1">
              <a:buFont typeface="Arial" panose="020B0604020202020204" pitchFamily="34" charset="0"/>
              <a:buChar char="–"/>
              <a:defRPr/>
            </a:pPr>
            <a:r>
              <a:rPr lang="en-US" dirty="0">
                <a:ea typeface="+mn-ea"/>
                <a:cs typeface="+mn-cs"/>
              </a:rPr>
              <a:t>License number, license plates, ID numbers</a:t>
            </a:r>
          </a:p>
          <a:p>
            <a:pPr lvl="1">
              <a:buFont typeface="Arial" panose="020B0604020202020204" pitchFamily="34" charset="0"/>
              <a:buChar char="–"/>
              <a:defRPr/>
            </a:pPr>
            <a:r>
              <a:rPr lang="en-US" dirty="0">
                <a:ea typeface="+mn-ea"/>
                <a:cs typeface="+mn-cs"/>
              </a:rPr>
              <a:t>Device identifiers, IP addresses</a:t>
            </a:r>
          </a:p>
          <a:p>
            <a:pPr lvl="1">
              <a:buFont typeface="Arial" panose="020B0604020202020204" pitchFamily="34" charset="0"/>
              <a:buChar char="–"/>
              <a:defRPr/>
            </a:pPr>
            <a:r>
              <a:rPr lang="en-US" dirty="0">
                <a:ea typeface="+mn-ea"/>
                <a:cs typeface="+mn-cs"/>
              </a:rPr>
              <a:t>Full face photos, finger prints, recognizable </a:t>
            </a:r>
            <a:r>
              <a:rPr lang="en-US" dirty="0" smtClean="0">
                <a:ea typeface="+mn-ea"/>
                <a:cs typeface="+mn-cs"/>
              </a:rPr>
              <a:t>markings</a:t>
            </a:r>
          </a:p>
          <a:p>
            <a:pPr>
              <a:buFont typeface="Arial" charset="0"/>
              <a:buNone/>
              <a:defRPr/>
            </a:pPr>
            <a:endParaRPr lang="en-US" sz="1200" dirty="0" smtClean="0">
              <a:ea typeface="+mn-ea"/>
              <a:cs typeface="+mn-cs"/>
            </a:endParaRPr>
          </a:p>
          <a:p>
            <a:pPr>
              <a:spcBef>
                <a:spcPts val="1200"/>
              </a:spcBef>
              <a:buFont typeface="Arial" charset="0"/>
              <a:buNone/>
              <a:defRPr/>
            </a:pPr>
            <a:r>
              <a:rPr lang="en-US" sz="1900" dirty="0" smtClean="0">
                <a:ea typeface="+mn-ea"/>
                <a:cs typeface="+mn-cs"/>
              </a:rPr>
              <a:t>(Summary of the HIPAA Privacy Rule, </a:t>
            </a:r>
            <a:r>
              <a:rPr lang="en-US" sz="1900" dirty="0" err="1" smtClean="0">
                <a:ea typeface="+mn-ea"/>
                <a:cs typeface="+mn-cs"/>
              </a:rPr>
              <a:t>n.d.</a:t>
            </a:r>
            <a:r>
              <a:rPr lang="en-US" sz="1900" dirty="0" smtClean="0">
                <a:ea typeface="+mn-ea"/>
                <a:cs typeface="+mn-cs"/>
              </a:rPr>
              <a:t>)</a:t>
            </a:r>
            <a:endParaRPr lang="en-US" sz="1900" dirty="0">
              <a:ea typeface="+mn-ea"/>
              <a:cs typeface="+mn-cs"/>
            </a:endParaRPr>
          </a:p>
          <a:p>
            <a:pPr marL="0" indent="0" eaLnBrk="1" hangingPunct="1">
              <a:buFont typeface="Arial" panose="020B0604020202020204" pitchFamily="34" charset="0"/>
              <a:buNone/>
              <a:defRPr/>
            </a:pPr>
            <a:endParaRPr lang="en-US" dirty="0" smtClean="0">
              <a:ea typeface="+mn-ea"/>
              <a:cs typeface="+mn-cs"/>
            </a:endParaRPr>
          </a:p>
        </p:txBody>
      </p:sp>
      <p:sp>
        <p:nvSpPr>
          <p:cNvPr id="2150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AD44114-E343-454D-9926-AA7A358772B4}" type="slidenum">
              <a:rPr lang="en-US">
                <a:solidFill>
                  <a:srgbClr val="898989"/>
                </a:solidFill>
              </a:rPr>
              <a:pPr/>
              <a:t>5</a:t>
            </a:fld>
            <a:endParaRPr 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Security and Privacy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a:t>
            </a:r>
            <a:endParaRPr lang="en-US" sz="3800">
              <a:latin typeface="Verdana" charset="0"/>
              <a:ea typeface="MS PGothic" charset="0"/>
              <a:cs typeface="Verdana" charset="0"/>
            </a:endParaRPr>
          </a:p>
        </p:txBody>
      </p:sp>
      <p:sp>
        <p:nvSpPr>
          <p:cNvPr id="23555"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2700">
                <a:latin typeface="Arial" charset="0"/>
                <a:ea typeface="MS PGothic" charset="0"/>
              </a:rPr>
              <a:t>State and local laws vary.</a:t>
            </a:r>
          </a:p>
          <a:p>
            <a:pPr>
              <a:lnSpc>
                <a:spcPct val="80000"/>
              </a:lnSpc>
            </a:pPr>
            <a:r>
              <a:rPr lang="en-US" sz="2700">
                <a:latin typeface="Arial" charset="0"/>
                <a:ea typeface="MS PGothic" charset="0"/>
              </a:rPr>
              <a:t>Federal law tends to supersede state and local laws. Where overlap occurs, always choose the most protective policy.</a:t>
            </a:r>
          </a:p>
          <a:p>
            <a:pPr>
              <a:lnSpc>
                <a:spcPct val="80000"/>
              </a:lnSpc>
            </a:pPr>
            <a:r>
              <a:rPr lang="en-US" sz="2700">
                <a:latin typeface="Arial" charset="0"/>
                <a:ea typeface="MS PGothic" charset="0"/>
              </a:rPr>
              <a:t>Information available in state or local area Health department – see Minnesota example </a:t>
            </a:r>
          </a:p>
          <a:p>
            <a:pPr>
              <a:lnSpc>
                <a:spcPct val="80000"/>
              </a:lnSpc>
            </a:pPr>
            <a:r>
              <a:rPr lang="en-US" sz="2700">
                <a:latin typeface="Arial" charset="0"/>
                <a:ea typeface="MS PGothic" charset="0"/>
              </a:rPr>
              <a:t>Requirements are followed regardless of ease of finding information – Ignorance is no excuse!</a:t>
            </a:r>
          </a:p>
          <a:p>
            <a:pPr>
              <a:lnSpc>
                <a:spcPct val="80000"/>
              </a:lnSpc>
            </a:pPr>
            <a:r>
              <a:rPr lang="en-US" sz="2700">
                <a:latin typeface="Arial" charset="0"/>
                <a:ea typeface="MS PGothic" charset="0"/>
              </a:rPr>
              <a:t>This lecture will focus on federal regulatory obligations.</a:t>
            </a:r>
          </a:p>
          <a:p>
            <a:pPr>
              <a:lnSpc>
                <a:spcPct val="80000"/>
              </a:lnSpc>
              <a:buFont typeface="Arial" charset="0"/>
              <a:buNone/>
            </a:pPr>
            <a:endParaRPr lang="en-US" sz="1000">
              <a:latin typeface="Arial" charset="0"/>
              <a:ea typeface="MS PGothic" charset="0"/>
            </a:endParaRPr>
          </a:p>
          <a:p>
            <a:pPr>
              <a:lnSpc>
                <a:spcPct val="80000"/>
              </a:lnSpc>
              <a:buFont typeface="Arial" charset="0"/>
              <a:buNone/>
            </a:pPr>
            <a:r>
              <a:rPr lang="en-US" sz="1600">
                <a:latin typeface="Arial" charset="0"/>
                <a:ea typeface="MS PGothic" charset="0"/>
              </a:rPr>
              <a:t>(Minnesota Health Information Clearinghouse, n.d.)</a:t>
            </a:r>
          </a:p>
          <a:p>
            <a:pPr>
              <a:lnSpc>
                <a:spcPct val="80000"/>
              </a:lnSpc>
              <a:buFont typeface="Arial" charset="0"/>
              <a:buNone/>
            </a:pPr>
            <a:endParaRPr lang="en-US" sz="2700">
              <a:latin typeface="Arial" charset="0"/>
              <a:ea typeface="MS PGothic" charset="0"/>
            </a:endParaRPr>
          </a:p>
          <a:p>
            <a:pPr eaLnBrk="1" hangingPunct="1">
              <a:lnSpc>
                <a:spcPct val="80000"/>
              </a:lnSpc>
              <a:buFont typeface="Arial" charset="0"/>
              <a:buNone/>
            </a:pPr>
            <a:endParaRPr lang="en-US" sz="2700">
              <a:latin typeface="Arial" charset="0"/>
              <a:ea typeface="MS PGothic" charset="0"/>
            </a:endParaRPr>
          </a:p>
        </p:txBody>
      </p:sp>
      <p:sp>
        <p:nvSpPr>
          <p:cNvPr id="2355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2FA496-A1FB-3A41-A8B5-E4742AA353C9}" type="slidenum">
              <a:rPr lang="en-US">
                <a:solidFill>
                  <a:srgbClr val="898989"/>
                </a:solidFill>
              </a:rPr>
              <a:pPr/>
              <a:t>6</a:t>
            </a:fld>
            <a:endParaRPr 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What is HIPAA Privacy?</a:t>
            </a:r>
          </a:p>
        </p:txBody>
      </p:sp>
      <p:sp>
        <p:nvSpPr>
          <p:cNvPr id="12292" name="Text Placeholder 3"/>
          <p:cNvSpPr>
            <a:spLocks noGrp="1"/>
          </p:cNvSpPr>
          <p:nvPr>
            <p:ph sz="quarter" idx="14"/>
          </p:nvPr>
        </p:nvSpPr>
        <p:spPr bwMode="auto">
          <a:extLst/>
        </p:spPr>
        <p:txBody>
          <a:bodyPr>
            <a:normAutofit fontScale="92500" lnSpcReduction="20000"/>
          </a:bodyPr>
          <a:lstStyle/>
          <a:p>
            <a:pPr>
              <a:buFont typeface="Arial" panose="020B0604020202020204" pitchFamily="34" charset="0"/>
              <a:buChar char="•"/>
              <a:defRPr/>
            </a:pPr>
            <a:r>
              <a:rPr lang="en-US" dirty="0">
                <a:ea typeface="+mn-ea"/>
                <a:cs typeface="+mn-cs"/>
              </a:rPr>
              <a:t>Federal law governing privacy of patients' medical records and other health information maintained by covered entities including:</a:t>
            </a:r>
          </a:p>
          <a:p>
            <a:pPr lvl="1">
              <a:buFont typeface="Arial" panose="020B0604020202020204" pitchFamily="34" charset="0"/>
              <a:buChar char="–"/>
              <a:defRPr/>
            </a:pPr>
            <a:r>
              <a:rPr lang="en-US" dirty="0">
                <a:ea typeface="+mn-ea"/>
                <a:cs typeface="+mn-cs"/>
              </a:rPr>
              <a:t>Health plans, including Veterans Health Administration, Medicare, and Medicaid</a:t>
            </a:r>
          </a:p>
          <a:p>
            <a:pPr lvl="1">
              <a:buFont typeface="Arial" panose="020B0604020202020204" pitchFamily="34" charset="0"/>
              <a:buChar char="–"/>
              <a:defRPr/>
            </a:pPr>
            <a:r>
              <a:rPr lang="en-US" dirty="0">
                <a:ea typeface="+mn-ea"/>
                <a:cs typeface="+mn-cs"/>
              </a:rPr>
              <a:t>Most doctors &amp; hospitals </a:t>
            </a:r>
          </a:p>
          <a:p>
            <a:pPr lvl="1">
              <a:buFont typeface="Arial" panose="020B0604020202020204" pitchFamily="34" charset="0"/>
              <a:buChar char="–"/>
              <a:defRPr/>
            </a:pPr>
            <a:r>
              <a:rPr lang="en-US" dirty="0">
                <a:ea typeface="+mn-ea"/>
                <a:cs typeface="+mn-cs"/>
              </a:rPr>
              <a:t>Healthcare clearinghouses</a:t>
            </a:r>
          </a:p>
          <a:p>
            <a:pPr>
              <a:buFont typeface="Arial" panose="020B0604020202020204" pitchFamily="34" charset="0"/>
              <a:buChar char="•"/>
              <a:defRPr/>
            </a:pPr>
            <a:r>
              <a:rPr lang="en-US" dirty="0">
                <a:ea typeface="+mn-ea"/>
                <a:cs typeface="+mn-cs"/>
              </a:rPr>
              <a:t>Gives patients access to records and significant control over use and disclosure.</a:t>
            </a:r>
          </a:p>
          <a:p>
            <a:pPr>
              <a:spcAft>
                <a:spcPts val="1600"/>
              </a:spcAft>
              <a:buFont typeface="Arial" panose="020B0604020202020204" pitchFamily="34" charset="0"/>
              <a:buChar char="•"/>
              <a:defRPr/>
            </a:pPr>
            <a:r>
              <a:rPr lang="en-US" dirty="0">
                <a:ea typeface="+mn-ea"/>
                <a:cs typeface="+mn-cs"/>
              </a:rPr>
              <a:t>Compliance required since April 2003</a:t>
            </a:r>
            <a:r>
              <a:rPr lang="en-US" dirty="0" smtClean="0">
                <a:ea typeface="+mn-ea"/>
                <a:cs typeface="+mn-cs"/>
              </a:rPr>
              <a:t>.</a:t>
            </a:r>
            <a:endParaRPr lang="en-US" sz="1300" dirty="0" smtClean="0">
              <a:solidFill>
                <a:prstClr val="black"/>
              </a:solidFill>
              <a:ea typeface="+mn-ea"/>
              <a:cs typeface="+mn-cs"/>
            </a:endParaRPr>
          </a:p>
          <a:p>
            <a:pPr>
              <a:spcBef>
                <a:spcPts val="1200"/>
              </a:spcBef>
              <a:buFont typeface="Arial" charset="0"/>
              <a:buNone/>
              <a:defRPr/>
            </a:pPr>
            <a:r>
              <a:rPr lang="en-US" sz="1900" dirty="0">
                <a:ea typeface="+mn-ea"/>
                <a:cs typeface="+mn-cs"/>
              </a:rPr>
              <a:t>(Summary of the HIPAA Privacy Rule, </a:t>
            </a:r>
            <a:r>
              <a:rPr lang="en-US" sz="1900" dirty="0" err="1">
                <a:ea typeface="+mn-ea"/>
                <a:cs typeface="+mn-cs"/>
              </a:rPr>
              <a:t>n.d.</a:t>
            </a:r>
            <a:r>
              <a:rPr lang="en-US" sz="1900" dirty="0">
                <a:ea typeface="+mn-ea"/>
                <a:cs typeface="+mn-cs"/>
              </a:rPr>
              <a:t>)</a:t>
            </a:r>
          </a:p>
          <a:p>
            <a:pPr marL="0" indent="0" eaLnBrk="1" hangingPunct="1">
              <a:buFont typeface="Arial" panose="020B0604020202020204" pitchFamily="34" charset="0"/>
              <a:buNone/>
              <a:defRPr/>
            </a:pPr>
            <a:endParaRPr lang="en-US" dirty="0" smtClean="0">
              <a:ea typeface="+mn-ea"/>
              <a:cs typeface="+mn-cs"/>
            </a:endParaRPr>
          </a:p>
        </p:txBody>
      </p:sp>
      <p:sp>
        <p:nvSpPr>
          <p:cNvPr id="2560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9DA6596-5B9B-DD4D-A619-0973E973D317}" type="slidenum">
              <a:rPr lang="en-US">
                <a:solidFill>
                  <a:srgbClr val="898989"/>
                </a:solidFill>
              </a:rPr>
              <a:pPr/>
              <a:t>7</a:t>
            </a:fld>
            <a:endParaRPr 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HIPAA Privacy Rule</a:t>
            </a:r>
          </a:p>
        </p:txBody>
      </p:sp>
      <p:sp>
        <p:nvSpPr>
          <p:cNvPr id="12292" name="Text Placeholder 3"/>
          <p:cNvSpPr>
            <a:spLocks noGrp="1"/>
          </p:cNvSpPr>
          <p:nvPr>
            <p:ph sz="quarter" idx="14"/>
          </p:nvPr>
        </p:nvSpPr>
        <p:spPr bwMode="auto">
          <a:xfrm>
            <a:off x="457200" y="1399043"/>
            <a:ext cx="8229600" cy="4773157"/>
          </a:xfrm>
          <a:extLst/>
        </p:spPr>
        <p:txBody>
          <a:bodyPr>
            <a:noAutofit/>
          </a:bodyPr>
          <a:lstStyle/>
          <a:p>
            <a:pPr>
              <a:buFont typeface="Arial" panose="020B0604020202020204" pitchFamily="34" charset="0"/>
              <a:buChar char="•"/>
              <a:defRPr/>
            </a:pPr>
            <a:r>
              <a:rPr lang="en-US" sz="2000" dirty="0" smtClean="0">
                <a:ea typeface="+mn-ea"/>
                <a:cs typeface="+mn-cs"/>
              </a:rPr>
              <a:t>Privacy and security complaints </a:t>
            </a:r>
          </a:p>
          <a:p>
            <a:pPr lvl="1">
              <a:buFont typeface="Arial" panose="020B0604020202020204" pitchFamily="34" charset="0"/>
              <a:buChar char="–"/>
              <a:defRPr/>
            </a:pPr>
            <a:r>
              <a:rPr lang="en-US" sz="2000" dirty="0" smtClean="0">
                <a:ea typeface="+mn-ea"/>
                <a:cs typeface="+mn-cs"/>
              </a:rPr>
              <a:t>All investigated by Office of Civil Rights (OCR) of Dept. of Health and Human Services (HHS), as of 2016.</a:t>
            </a:r>
          </a:p>
          <a:p>
            <a:pPr lvl="1">
              <a:buFont typeface="Arial" panose="020B0604020202020204" pitchFamily="34" charset="0"/>
              <a:buChar char="–"/>
              <a:defRPr/>
            </a:pPr>
            <a:r>
              <a:rPr lang="en-US" sz="2000" dirty="0" smtClean="0">
                <a:ea typeface="+mn-ea"/>
                <a:cs typeface="+mn-cs"/>
              </a:rPr>
              <a:t>102,292 complaints received (as of December 2014), of which 23,214 required corrective actions.</a:t>
            </a:r>
          </a:p>
          <a:p>
            <a:pPr lvl="1">
              <a:buFont typeface="Arial" panose="020B0604020202020204" pitchFamily="34" charset="0"/>
              <a:buChar char="–"/>
              <a:defRPr/>
            </a:pPr>
            <a:r>
              <a:rPr lang="en-US" sz="2000" dirty="0" smtClean="0">
                <a:ea typeface="+mn-ea"/>
                <a:cs typeface="+mn-cs"/>
              </a:rPr>
              <a:t>7,883 technical assistance cases in 2013-3014.</a:t>
            </a:r>
          </a:p>
          <a:p>
            <a:pPr lvl="1">
              <a:buFont typeface="Arial" panose="020B0604020202020204" pitchFamily="34" charset="0"/>
              <a:buChar char="–"/>
              <a:defRPr/>
            </a:pPr>
            <a:r>
              <a:rPr lang="en-US" sz="2000" dirty="0" smtClean="0">
                <a:ea typeface="+mn-ea"/>
                <a:cs typeface="+mn-cs"/>
              </a:rPr>
              <a:t>Steep fines for validated complaints.</a:t>
            </a:r>
          </a:p>
          <a:p>
            <a:pPr lvl="1">
              <a:buFont typeface="Arial" panose="020B0604020202020204" pitchFamily="34" charset="0"/>
              <a:buChar char="–"/>
              <a:defRPr/>
            </a:pPr>
            <a:r>
              <a:rPr lang="en-US" sz="2000" dirty="0" smtClean="0">
                <a:ea typeface="+mn-ea"/>
                <a:cs typeface="+mn-cs"/>
              </a:rPr>
              <a:t>Entities needing the most corrective actions:  </a:t>
            </a:r>
          </a:p>
          <a:p>
            <a:pPr lvl="2">
              <a:buFont typeface="Arial" panose="020B0604020202020204" pitchFamily="34" charset="0"/>
              <a:buChar char="•"/>
              <a:defRPr/>
            </a:pPr>
            <a:r>
              <a:rPr lang="en-US" sz="2000" dirty="0" smtClean="0">
                <a:ea typeface="+mn-ea"/>
                <a:cs typeface="+mn-cs"/>
              </a:rPr>
              <a:t>Private health care practices</a:t>
            </a:r>
          </a:p>
          <a:p>
            <a:pPr lvl="2">
              <a:buFont typeface="Arial" panose="020B0604020202020204" pitchFamily="34" charset="0"/>
              <a:buChar char="•"/>
              <a:defRPr/>
            </a:pPr>
            <a:r>
              <a:rPr lang="en-US" sz="2000" dirty="0" smtClean="0">
                <a:ea typeface="+mn-ea"/>
                <a:cs typeface="+mn-cs"/>
              </a:rPr>
              <a:t>General hospitals</a:t>
            </a:r>
          </a:p>
          <a:p>
            <a:pPr lvl="2">
              <a:buFont typeface="Arial" panose="020B0604020202020204" pitchFamily="34" charset="0"/>
              <a:buChar char="•"/>
              <a:defRPr/>
            </a:pPr>
            <a:r>
              <a:rPr lang="en-US" sz="2000" dirty="0" smtClean="0">
                <a:ea typeface="+mn-ea"/>
                <a:cs typeface="+mn-cs"/>
              </a:rPr>
              <a:t>Pharmacies</a:t>
            </a:r>
          </a:p>
          <a:p>
            <a:pPr lvl="2">
              <a:buFont typeface="Arial" panose="020B0604020202020204" pitchFamily="34" charset="0"/>
              <a:buChar char="•"/>
              <a:defRPr/>
            </a:pPr>
            <a:r>
              <a:rPr lang="en-US" sz="2000" dirty="0" smtClean="0">
                <a:ea typeface="+mn-ea"/>
                <a:cs typeface="+mn-cs"/>
              </a:rPr>
              <a:t>Outpatient facilities</a:t>
            </a:r>
          </a:p>
          <a:p>
            <a:pPr lvl="2">
              <a:spcAft>
                <a:spcPts val="1600"/>
              </a:spcAft>
              <a:buFont typeface="Arial" panose="020B0604020202020204" pitchFamily="34" charset="0"/>
              <a:buChar char="•"/>
              <a:defRPr/>
            </a:pPr>
            <a:r>
              <a:rPr lang="en-US" sz="2000" dirty="0" smtClean="0">
                <a:ea typeface="+mn-ea"/>
                <a:cs typeface="+mn-cs"/>
              </a:rPr>
              <a:t>Group health plans</a:t>
            </a:r>
            <a:endParaRPr lang="en-US" sz="1000" dirty="0" smtClean="0">
              <a:ea typeface="+mn-ea"/>
              <a:cs typeface="+mn-cs"/>
            </a:endParaRPr>
          </a:p>
          <a:p>
            <a:pPr marL="0" indent="0">
              <a:buFont typeface="Arial" charset="0"/>
              <a:buNone/>
              <a:defRPr/>
            </a:pPr>
            <a:r>
              <a:rPr lang="en-US" sz="1500" dirty="0" smtClean="0">
                <a:ea typeface="+mn-ea"/>
                <a:cs typeface="+mn-cs"/>
              </a:rPr>
              <a:t>(HIPAA Enforcement Highlights, 2016; Numbers at a Glance, </a:t>
            </a:r>
            <a:r>
              <a:rPr lang="en-US" sz="1500" dirty="0" err="1" smtClean="0">
                <a:ea typeface="+mn-ea"/>
                <a:cs typeface="+mn-cs"/>
              </a:rPr>
              <a:t>n.d.</a:t>
            </a:r>
            <a:r>
              <a:rPr lang="en-US" sz="1500" dirty="0" smtClean="0">
                <a:ea typeface="+mn-ea"/>
                <a:cs typeface="+mn-cs"/>
              </a:rPr>
              <a:t>;  Poremba, 2008;  Hamilton, 2009)</a:t>
            </a:r>
          </a:p>
          <a:p>
            <a:pPr marL="0" indent="0" eaLnBrk="1" hangingPunct="1">
              <a:buFont typeface="Arial" panose="020B0604020202020204" pitchFamily="34" charset="0"/>
              <a:buNone/>
              <a:defRPr/>
            </a:pPr>
            <a:endParaRPr lang="en-US" sz="2000" dirty="0" smtClean="0">
              <a:ea typeface="+mn-ea"/>
              <a:cs typeface="+mn-cs"/>
            </a:endParaRPr>
          </a:p>
        </p:txBody>
      </p:sp>
      <p:sp>
        <p:nvSpPr>
          <p:cNvPr id="2765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FF77CC1-95D8-8346-A618-5C9F1336C281}" type="slidenum">
              <a:rPr lang="en-US">
                <a:solidFill>
                  <a:srgbClr val="898989"/>
                </a:solidFill>
              </a:rPr>
              <a:pPr/>
              <a:t>8</a:t>
            </a:fld>
            <a:endParaRPr 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MS PGothic" charset="0"/>
                <a:cs typeface="Verdana" charset="0"/>
              </a:rPr>
              <a:t>HIPAA Privacy Rule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a:t>
            </a:r>
            <a:endParaRPr lang="en-US" sz="3800">
              <a:latin typeface="Verdana" charset="0"/>
              <a:ea typeface="MS PGothic" charset="0"/>
              <a:cs typeface="Verdana" charset="0"/>
            </a:endParaRPr>
          </a:p>
        </p:txBody>
      </p:sp>
      <p:sp>
        <p:nvSpPr>
          <p:cNvPr id="12292" name="Text Placeholder 3"/>
          <p:cNvSpPr>
            <a:spLocks noGrp="1"/>
          </p:cNvSpPr>
          <p:nvPr>
            <p:ph sz="quarter" idx="14"/>
          </p:nvPr>
        </p:nvSpPr>
        <p:spPr bwMode="auto">
          <a:extLst/>
        </p:spPr>
        <p:txBody>
          <a:bodyPr>
            <a:normAutofit/>
          </a:bodyPr>
          <a:lstStyle/>
          <a:p>
            <a:pPr>
              <a:buFont typeface="Arial" charset="0"/>
              <a:buNone/>
              <a:defRPr/>
            </a:pPr>
            <a:r>
              <a:rPr lang="en-US" dirty="0" smtClean="0">
                <a:ea typeface="+mn-ea"/>
                <a:cs typeface="+mn-cs"/>
              </a:rPr>
              <a:t>Violations investigated most often:</a:t>
            </a:r>
          </a:p>
          <a:p>
            <a:pPr marL="971550" lvl="1" indent="-514350">
              <a:buFont typeface="Verdana" pitchFamily="34" charset="0"/>
              <a:buAutoNum type="arabicPeriod"/>
              <a:defRPr/>
            </a:pPr>
            <a:r>
              <a:rPr lang="en-US" dirty="0" smtClean="0">
                <a:ea typeface="+mn-ea"/>
                <a:cs typeface="+mn-cs"/>
              </a:rPr>
              <a:t>Impermissible uses and disclosures of protected health information (PHI)</a:t>
            </a:r>
          </a:p>
          <a:p>
            <a:pPr marL="971550" lvl="1" indent="-514350">
              <a:buFont typeface="Verdana" pitchFamily="34" charset="0"/>
              <a:buAutoNum type="arabicPeriod"/>
              <a:defRPr/>
            </a:pPr>
            <a:r>
              <a:rPr lang="en-US" dirty="0" smtClean="0">
                <a:ea typeface="+mn-ea"/>
                <a:cs typeface="+mn-cs"/>
              </a:rPr>
              <a:t>Lack of safeguards of PHI</a:t>
            </a:r>
          </a:p>
          <a:p>
            <a:pPr marL="971550" lvl="1" indent="-514350">
              <a:buFont typeface="Verdana" pitchFamily="34" charset="0"/>
              <a:buAutoNum type="arabicPeriod"/>
              <a:defRPr/>
            </a:pPr>
            <a:r>
              <a:rPr lang="en-US" dirty="0" smtClean="0">
                <a:ea typeface="+mn-ea"/>
                <a:cs typeface="+mn-cs"/>
              </a:rPr>
              <a:t>Lack of administrative safeguards</a:t>
            </a:r>
          </a:p>
          <a:p>
            <a:pPr marL="971550" lvl="1" indent="-514350">
              <a:buFont typeface="Verdana" pitchFamily="34" charset="0"/>
              <a:buAutoNum type="arabicPeriod"/>
              <a:defRPr/>
            </a:pPr>
            <a:r>
              <a:rPr lang="en-US" dirty="0" smtClean="0">
                <a:ea typeface="+mn-ea"/>
                <a:cs typeface="+mn-cs"/>
              </a:rPr>
              <a:t>Lack of patient access to their PHI</a:t>
            </a:r>
          </a:p>
          <a:p>
            <a:pPr marL="971550" lvl="1" indent="-514350">
              <a:spcAft>
                <a:spcPts val="1600"/>
              </a:spcAft>
              <a:buFont typeface="Verdana" pitchFamily="34" charset="0"/>
              <a:buAutoNum type="arabicPeriod"/>
              <a:defRPr/>
            </a:pPr>
            <a:r>
              <a:rPr lang="en-US" dirty="0" smtClean="0">
                <a:ea typeface="+mn-ea"/>
                <a:cs typeface="+mn-cs"/>
              </a:rPr>
              <a:t>Lack of technical safeguards</a:t>
            </a:r>
          </a:p>
          <a:p>
            <a:pPr marL="0" indent="0">
              <a:buFont typeface="Arial" charset="0"/>
              <a:buNone/>
              <a:defRPr/>
            </a:pPr>
            <a:r>
              <a:rPr lang="en-US" sz="1600" dirty="0">
                <a:solidFill>
                  <a:prstClr val="black"/>
                </a:solidFill>
                <a:ea typeface="+mn-ea"/>
                <a:cs typeface="+mn-cs"/>
              </a:rPr>
              <a:t>(HIPAA Enforcement Highlights, </a:t>
            </a:r>
            <a:r>
              <a:rPr lang="en-US" sz="1600" dirty="0" smtClean="0">
                <a:solidFill>
                  <a:prstClr val="black"/>
                </a:solidFill>
                <a:ea typeface="+mn-ea"/>
                <a:cs typeface="+mn-cs"/>
              </a:rPr>
              <a:t>2016; </a:t>
            </a:r>
            <a:r>
              <a:rPr lang="en-US" sz="1600" dirty="0">
                <a:solidFill>
                  <a:prstClr val="black"/>
                </a:solidFill>
                <a:ea typeface="+mn-ea"/>
                <a:cs typeface="+mn-cs"/>
              </a:rPr>
              <a:t>Numbers at a Glance, </a:t>
            </a:r>
            <a:r>
              <a:rPr lang="en-US" sz="1600" dirty="0" err="1">
                <a:solidFill>
                  <a:prstClr val="black"/>
                </a:solidFill>
                <a:ea typeface="+mn-ea"/>
                <a:cs typeface="+mn-cs"/>
              </a:rPr>
              <a:t>n.d.</a:t>
            </a:r>
            <a:r>
              <a:rPr lang="en-US" sz="1600" dirty="0">
                <a:solidFill>
                  <a:prstClr val="black"/>
                </a:solidFill>
                <a:ea typeface="+mn-ea"/>
                <a:cs typeface="+mn-cs"/>
              </a:rPr>
              <a:t>;  Poremba, 2008;  Hamilton, 2009)</a:t>
            </a:r>
          </a:p>
          <a:p>
            <a:pPr marL="0" indent="0" eaLnBrk="1" hangingPunct="1">
              <a:buFont typeface="Arial" panose="020B0604020202020204" pitchFamily="34" charset="0"/>
              <a:buNone/>
              <a:defRPr/>
            </a:pPr>
            <a:endParaRPr lang="en-US" dirty="0" smtClean="0">
              <a:ea typeface="+mn-ea"/>
              <a:cs typeface="+mn-cs"/>
            </a:endParaRPr>
          </a:p>
        </p:txBody>
      </p:sp>
      <p:sp>
        <p:nvSpPr>
          <p:cNvPr id="2970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53D17D1-D031-614C-8CF3-03B75C4FF1DF}" type="slidenum">
              <a:rPr lang="en-US">
                <a:solidFill>
                  <a:srgbClr val="898989"/>
                </a:solidFill>
              </a:rPr>
              <a:pPr/>
              <a:t>9</a:t>
            </a:fld>
            <a:endParaRPr 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CompX_unitY_Lecture_Slides_Template.potx</Template>
  <TotalTime>651</TotalTime>
  <Words>3869</Words>
  <Application>Microsoft Office PowerPoint</Application>
  <PresentationFormat>On-screen Show (4:3)</PresentationFormat>
  <Paragraphs>343</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CompX_unitY_Lecture_Slides_Template</vt:lpstr>
      <vt:lpstr>Installation and Maintenance of  Health IT Systems </vt:lpstr>
      <vt:lpstr>System Security Procedures and Standards  Learning Objectives</vt:lpstr>
      <vt:lpstr>Security and Privacy</vt:lpstr>
      <vt:lpstr>Security and Privacy: HIPAA</vt:lpstr>
      <vt:lpstr>Security and Privacy: HIPAA (cont’d)</vt:lpstr>
      <vt:lpstr>Security and Privacy (cont’d)</vt:lpstr>
      <vt:lpstr>What is HIPAA Privacy?</vt:lpstr>
      <vt:lpstr>HIPAA Privacy Rule</vt:lpstr>
      <vt:lpstr>HIPAA Privacy Rule (cont’d)</vt:lpstr>
      <vt:lpstr>HIPAA Security Rule</vt:lpstr>
      <vt:lpstr>What is Required by  HIPAA Security Rule? </vt:lpstr>
      <vt:lpstr>Administrative Safeguards</vt:lpstr>
      <vt:lpstr>Administrative Safeguards (cont’d): Security personnel</vt:lpstr>
      <vt:lpstr>Administrative Safeguards (cont’d): Access policy</vt:lpstr>
      <vt:lpstr>Administrative Safeguards (cont’d): Training &amp; Evaluation</vt:lpstr>
      <vt:lpstr>Physical Safeguards: Access</vt:lpstr>
      <vt:lpstr>Physical Safeguards (cont’d): Device Security</vt:lpstr>
      <vt:lpstr>System Security  Procedures and Standards Summary – Lecture a</vt:lpstr>
      <vt:lpstr>System Security  Procedures and Standards References – Lecture a</vt:lpstr>
      <vt:lpstr>Installation and Maintenance of  Health IT Systems  System Security Procedures and Standards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8, Unit 6</dc:title>
  <dc:subject>nstallation and Maintenance of Health IT Systems, System Security Procedures and Standards, Lecture a</dc:subject>
  <dc:creator>U.S. Department of Health and Human Services, Office of the National Coordinator for Health Information Technology</dc:creator>
  <cp:keywords>Heath IT, Health Systems, HealthIT, Health Informatics</cp:keywords>
  <cp:lastModifiedBy>admin</cp:lastModifiedBy>
  <cp:revision>75</cp:revision>
  <dcterms:created xsi:type="dcterms:W3CDTF">2016-02-10T15:30:00Z</dcterms:created>
  <dcterms:modified xsi:type="dcterms:W3CDTF">2017-07-11T18:55:18Z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