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handoutMasterIdLst>
    <p:handoutMasterId r:id="rId3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custDataLst>
    <p:tags r:id="rId3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8901" autoAdjust="0"/>
  </p:normalViewPr>
  <p:slideViewPr>
    <p:cSldViewPr snapToGrid="0">
      <p:cViewPr>
        <p:scale>
          <a:sx n="63" d="100"/>
          <a:sy n="63" d="100"/>
        </p:scale>
        <p:origin x="-672" y="-56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solidFill>
                  <a:srgbClr val="000000"/>
                </a:solidFill>
                <a:latin typeface="Arial" charset="0"/>
              </a:rPr>
              <a:t>Welcome to </a:t>
            </a:r>
            <a:r>
              <a:rPr lang="en-US" b="1" dirty="0">
                <a:solidFill>
                  <a:srgbClr val="000000"/>
                </a:solidFill>
                <a:latin typeface="Arial" charset="0"/>
              </a:rPr>
              <a:t>Installation and Maintenance of Health IT Systems, </a:t>
            </a:r>
            <a:r>
              <a:rPr lang="en-US" dirty="0">
                <a:solidFill>
                  <a:srgbClr val="000000"/>
                </a:solidFill>
                <a:latin typeface="Arial" charset="0"/>
              </a:rPr>
              <a:t>Software Development Life Cycle. This component Installation and Maintenance of Health IT Systems covers fundamentals of selection, installation, and maintenance of typical Electronic Health Records (EHR) systems.</a:t>
            </a:r>
          </a:p>
          <a:p>
            <a:endParaRPr lang="en-US" dirty="0">
              <a:solidFill>
                <a:srgbClr val="000000"/>
              </a:solidFill>
              <a:latin typeface="Arial" charset="0"/>
            </a:endParaRPr>
          </a:p>
          <a:p>
            <a:r>
              <a:rPr lang="en-US" dirty="0">
                <a:solidFill>
                  <a:srgbClr val="000000"/>
                </a:solidFill>
                <a:latin typeface="Arial" charset="0"/>
              </a:rPr>
              <a:t>This unit, Software Development Lifecycle, will discuss methods for planning  for the creation, development, implementation, and eventual phase-out of software packages using various Software Development Life Cycle Models.</a:t>
            </a:r>
          </a:p>
          <a:p>
            <a:endParaRPr lang="en-US" dirty="0">
              <a:solidFill>
                <a:srgbClr val="000000"/>
              </a:solidFill>
              <a:latin typeface="Arial" charset="0"/>
            </a:endParaRPr>
          </a:p>
          <a:p>
            <a:pPr eaLnBrk="1" hangingPunct="1">
              <a:spcBef>
                <a:spcPct val="0"/>
              </a:spcBef>
            </a:pPr>
            <a:endParaRPr lang="en-US" b="1" dirty="0">
              <a:latin typeface="Arial" charset="0"/>
            </a:endParaRPr>
          </a:p>
        </p:txBody>
      </p:sp>
      <p:sp>
        <p:nvSpPr>
          <p:cNvPr id="143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43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D20A8C2-6BAF-3B4F-8F6C-2782D45A2616}" type="slidenum">
              <a:rPr lang="en-US" sz="1000">
                <a:cs typeface="Arial" charset="0"/>
              </a:rPr>
              <a:pPr eaLnBrk="1" hangingPunct="1"/>
              <a:t>1</a:t>
            </a:fld>
            <a:endParaRPr lang="en-US" sz="1000">
              <a:cs typeface="Arial" charset="0"/>
            </a:endParaRPr>
          </a:p>
        </p:txBody>
      </p:sp>
    </p:spTree>
    <p:extLst>
      <p:ext uri="{BB962C8B-B14F-4D97-AF65-F5344CB8AC3E}">
        <p14:creationId xmlns:p14="http://schemas.microsoft.com/office/powerpoint/2010/main" val="3302853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During the </a:t>
            </a:r>
            <a:r>
              <a:rPr lang="en-US" b="1" dirty="0">
                <a:latin typeface="Arial" charset="0"/>
              </a:rPr>
              <a:t>Planning phase,</a:t>
            </a:r>
            <a:r>
              <a:rPr lang="en-US" dirty="0">
                <a:latin typeface="Arial" charset="0"/>
              </a:rPr>
              <a:t> we determine who is doing what, when, and how, along with the personnel and other resources that will be needed to complete the project.  For instance, should we use existing personnel or hire consultants? During this phase we determine what developmental resources will be required to create the specific software. </a:t>
            </a:r>
            <a:br>
              <a:rPr lang="en-US" dirty="0">
                <a:latin typeface="Arial" charset="0"/>
              </a:rPr>
            </a:br>
            <a:endParaRPr lang="en-US" dirty="0">
              <a:latin typeface="Arial" charset="0"/>
            </a:endParaRPr>
          </a:p>
          <a:p>
            <a:r>
              <a:rPr lang="en-US" dirty="0">
                <a:latin typeface="Arial" charset="0"/>
              </a:rPr>
              <a:t>Other questions are also contemplated during this phase:</a:t>
            </a:r>
          </a:p>
          <a:p>
            <a:pPr>
              <a:buFontTx/>
              <a:buChar char="•"/>
            </a:pPr>
            <a:r>
              <a:rPr lang="en-US" dirty="0">
                <a:latin typeface="Arial" charset="0"/>
              </a:rPr>
              <a:t>Should we develop in-house software, or buy it off the shelf? </a:t>
            </a:r>
          </a:p>
          <a:p>
            <a:pPr>
              <a:buFontTx/>
              <a:buChar char="•"/>
            </a:pPr>
            <a:r>
              <a:rPr lang="en-US" dirty="0">
                <a:latin typeface="Arial" charset="0"/>
              </a:rPr>
              <a:t>What are the </a:t>
            </a:r>
            <a:r>
              <a:rPr lang="ja-JP" altLang="en-US" dirty="0">
                <a:latin typeface="Arial" charset="0"/>
              </a:rPr>
              <a:t>“</a:t>
            </a:r>
            <a:r>
              <a:rPr lang="en-US" altLang="ja-JP" dirty="0">
                <a:latin typeface="Arial" charset="0"/>
              </a:rPr>
              <a:t>deliverables</a:t>
            </a:r>
            <a:r>
              <a:rPr lang="ja-JP" altLang="en-US" dirty="0">
                <a:latin typeface="Arial" charset="0"/>
              </a:rPr>
              <a:t>”</a:t>
            </a:r>
            <a:r>
              <a:rPr lang="en-US" altLang="ja-JP" dirty="0">
                <a:latin typeface="Arial" charset="0"/>
              </a:rPr>
              <a:t> – such as completed software programming and documentation, user manual, training, testing plans, etc.? </a:t>
            </a:r>
          </a:p>
          <a:p>
            <a:endParaRPr lang="en-US" dirty="0">
              <a:latin typeface="Arial" charset="0"/>
            </a:endParaRPr>
          </a:p>
          <a:p>
            <a:r>
              <a:rPr lang="en-US" dirty="0">
                <a:latin typeface="Arial" charset="0"/>
              </a:rPr>
              <a:t>Finally, a planning document is submitted to management for approval.</a:t>
            </a:r>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AB63BE9-7A24-AF4E-8AA0-ACB64C92616F}" type="slidenum">
              <a:rPr lang="en-US" sz="1000">
                <a:cs typeface="Arial" charset="0"/>
              </a:rPr>
              <a:pPr eaLnBrk="1" hangingPunct="1"/>
              <a:t>10</a:t>
            </a:fld>
            <a:endParaRPr lang="en-US" sz="1000">
              <a:cs typeface="Arial" charset="0"/>
            </a:endParaRPr>
          </a:p>
        </p:txBody>
      </p:sp>
    </p:spTree>
    <p:extLst>
      <p:ext uri="{BB962C8B-B14F-4D97-AF65-F5344CB8AC3E}">
        <p14:creationId xmlns:p14="http://schemas.microsoft.com/office/powerpoint/2010/main" val="101583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a:t>
            </a:r>
            <a:r>
              <a:rPr lang="en-US" b="1" dirty="0">
                <a:latin typeface="Arial" charset="0"/>
              </a:rPr>
              <a:t>Requirements Analysis Phase </a:t>
            </a:r>
            <a:r>
              <a:rPr lang="en-US" dirty="0">
                <a:latin typeface="Arial" charset="0"/>
              </a:rPr>
              <a:t>focuses on what the system will do, in an effort that considers all stakeholders, including sponsors and potential users, as important sources of information. </a:t>
            </a:r>
          </a:p>
          <a:p>
            <a:endParaRPr lang="en-US" dirty="0">
              <a:latin typeface="Arial" charset="0"/>
            </a:endParaRPr>
          </a:p>
          <a:p>
            <a:r>
              <a:rPr lang="en-US" dirty="0">
                <a:latin typeface="Arial" charset="0"/>
              </a:rPr>
              <a:t>During this phase you will determine what Operating System, or OS, and interfaces are required; e.g., will it run with Windows or LINUX?  Here you will answer a number of other questions as well: What functionality will be required? Should it be run with the mouse, keyboard, or touchscreen input? How much training will be required of the user? Will a new room be needed for the hardware that runs the system?</a:t>
            </a:r>
            <a:endParaRPr lang="en-US" u="sng" dirty="0">
              <a:latin typeface="Arial" charset="0"/>
              <a:hlinkClick r:id="" action="ppaction://hlinkfile"/>
            </a:endParaRPr>
          </a:p>
          <a:p>
            <a:endParaRPr lang="en-US" dirty="0">
              <a:latin typeface="Arial" charset="0"/>
            </a:endParaRPr>
          </a:p>
          <a:p>
            <a:r>
              <a:rPr lang="en-US" dirty="0">
                <a:latin typeface="Arial" charset="0"/>
              </a:rPr>
              <a:t>There are a variety of techniques that can be used to gather the requirements, but some key points to remember are that the requirements must be systematic, verifiable, related to identified business needs or opportunities, and defined to a level of detail sufficient for system design.</a:t>
            </a:r>
          </a:p>
          <a:p>
            <a:endParaRPr lang="en-US" dirty="0">
              <a:latin typeface="Arial" charset="0"/>
            </a:endParaRPr>
          </a:p>
          <a:p>
            <a:r>
              <a:rPr lang="en-US" dirty="0">
                <a:latin typeface="Arial" charset="0"/>
              </a:rPr>
              <a:t>Once the requirements documentation is approved, the project moves on to the design phase.</a:t>
            </a:r>
          </a:p>
          <a:p>
            <a:endParaRPr lang="en-US" dirty="0">
              <a:latin typeface="Arial" charset="0"/>
            </a:endParaRPr>
          </a:p>
          <a:p>
            <a:endParaRPr lang="en-US" dirty="0">
              <a:latin typeface="Arial" charset="0"/>
            </a:endParaRPr>
          </a:p>
        </p:txBody>
      </p:sp>
      <p:sp>
        <p:nvSpPr>
          <p:cNvPr id="348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48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259C379-FFF1-044B-937A-5EDCD1D8F359}" type="slidenum">
              <a:rPr lang="en-US" sz="1000">
                <a:cs typeface="Arial" charset="0"/>
              </a:rPr>
              <a:pPr eaLnBrk="1" hangingPunct="1"/>
              <a:t>11</a:t>
            </a:fld>
            <a:endParaRPr lang="en-US" sz="1000">
              <a:cs typeface="Arial" charset="0"/>
            </a:endParaRPr>
          </a:p>
        </p:txBody>
      </p:sp>
    </p:spTree>
    <p:extLst>
      <p:ext uri="{BB962C8B-B14F-4D97-AF65-F5344CB8AC3E}">
        <p14:creationId xmlns:p14="http://schemas.microsoft.com/office/powerpoint/2010/main" val="2856982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a:t>
            </a:r>
            <a:r>
              <a:rPr lang="en-US" b="1" dirty="0">
                <a:latin typeface="Arial" charset="0"/>
              </a:rPr>
              <a:t>Design Phase </a:t>
            </a:r>
            <a:r>
              <a:rPr lang="en-US" dirty="0">
                <a:latin typeface="Arial" charset="0"/>
              </a:rPr>
              <a:t>takes those requirements and develops a detailed blueprint outlining the software specifications. Here, the program architecture, which defines the various software components, along with their interfaces and behaviors, is established.</a:t>
            </a:r>
          </a:p>
          <a:p>
            <a:endParaRPr lang="en-US" dirty="0">
              <a:latin typeface="Arial" charset="0"/>
            </a:endParaRPr>
          </a:p>
          <a:p>
            <a:r>
              <a:rPr lang="en-US" dirty="0">
                <a:latin typeface="Arial" charset="0"/>
              </a:rPr>
              <a:t>The design phase is also where much of the program documentation begins to take shape, including the Maintenance Manual, Operations Manual, and Training Manual. </a:t>
            </a:r>
            <a:br>
              <a:rPr lang="en-US" dirty="0">
                <a:latin typeface="Arial" charset="0"/>
              </a:rPr>
            </a:br>
            <a:endParaRPr lang="en-US" dirty="0">
              <a:latin typeface="Arial" charset="0"/>
            </a:endParaRPr>
          </a:p>
          <a:p>
            <a:r>
              <a:rPr lang="en-US" dirty="0">
                <a:latin typeface="Arial" charset="0"/>
              </a:rPr>
              <a:t>Flaws in the original planning, which require some adjustment, are often revealed during the design phase.</a:t>
            </a:r>
            <a:br>
              <a:rPr lang="en-US" dirty="0">
                <a:latin typeface="Arial" charset="0"/>
              </a:rPr>
            </a:br>
            <a:endParaRPr lang="en-US" dirty="0">
              <a:latin typeface="Arial" charset="0"/>
            </a:endParaRPr>
          </a:p>
        </p:txBody>
      </p:sp>
      <p:sp>
        <p:nvSpPr>
          <p:cNvPr id="368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68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9277970-78A0-1642-9939-EA2ACCD9C567}" type="slidenum">
              <a:rPr lang="en-US" sz="1000">
                <a:cs typeface="Arial" charset="0"/>
              </a:rPr>
              <a:pPr eaLnBrk="1" hangingPunct="1"/>
              <a:t>12</a:t>
            </a:fld>
            <a:endParaRPr lang="en-US" sz="1000">
              <a:cs typeface="Arial" charset="0"/>
            </a:endParaRPr>
          </a:p>
        </p:txBody>
      </p:sp>
    </p:spTree>
    <p:extLst>
      <p:ext uri="{BB962C8B-B14F-4D97-AF65-F5344CB8AC3E}">
        <p14:creationId xmlns:p14="http://schemas.microsoft.com/office/powerpoint/2010/main" val="1412065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system is built during the development phase. This includes source-code files, header files, make files, and binaries. </a:t>
            </a:r>
          </a:p>
          <a:p>
            <a:endParaRPr lang="en-US" dirty="0">
              <a:latin typeface="Arial" charset="0"/>
            </a:endParaRPr>
          </a:p>
          <a:p>
            <a:r>
              <a:rPr lang="en-US" dirty="0">
                <a:latin typeface="Arial" charset="0"/>
              </a:rPr>
              <a:t>This is where everything is coded and assembled, and the actual design of the system is realized as </a:t>
            </a:r>
            <a:r>
              <a:rPr lang="ja-JP" altLang="en-US" dirty="0">
                <a:latin typeface="Arial" charset="0"/>
              </a:rPr>
              <a:t>“</a:t>
            </a:r>
            <a:r>
              <a:rPr lang="en-US" altLang="ja-JP" dirty="0">
                <a:latin typeface="Arial" charset="0"/>
              </a:rPr>
              <a:t>living, breathing</a:t>
            </a:r>
            <a:r>
              <a:rPr lang="ja-JP" altLang="en-US" dirty="0">
                <a:latin typeface="Arial" charset="0"/>
              </a:rPr>
              <a:t>”</a:t>
            </a:r>
            <a:r>
              <a:rPr lang="en-US" altLang="ja-JP" dirty="0">
                <a:latin typeface="Arial" charset="0"/>
              </a:rPr>
              <a:t> software. This process is usually a team effort with its own set of sub-goals and milestones, involving many software developers who coordinate their efforts to realize a final product. </a:t>
            </a:r>
            <a:endParaRPr lang="en-US" dirty="0">
              <a:latin typeface="Arial" charset="0"/>
            </a:endParaRPr>
          </a:p>
        </p:txBody>
      </p:sp>
      <p:sp>
        <p:nvSpPr>
          <p:cNvPr id="3891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891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0CA8455-C02A-F847-BFED-D4F7E031DC25}" type="slidenum">
              <a:rPr lang="en-US" sz="1000">
                <a:cs typeface="Arial" charset="0"/>
              </a:rPr>
              <a:pPr eaLnBrk="1" hangingPunct="1"/>
              <a:t>13</a:t>
            </a:fld>
            <a:endParaRPr lang="en-US" sz="1000">
              <a:cs typeface="Arial" charset="0"/>
            </a:endParaRPr>
          </a:p>
        </p:txBody>
      </p:sp>
    </p:spTree>
    <p:extLst>
      <p:ext uri="{BB962C8B-B14F-4D97-AF65-F5344CB8AC3E}">
        <p14:creationId xmlns:p14="http://schemas.microsoft.com/office/powerpoint/2010/main" val="1028048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Integration and testing of the entire system is a formal, documented testing procedure, which ensures that the system performs as designed.</a:t>
            </a:r>
          </a:p>
          <a:p>
            <a:endParaRPr lang="en-US" dirty="0">
              <a:latin typeface="Arial" charset="0"/>
            </a:endParaRPr>
          </a:p>
          <a:p>
            <a:r>
              <a:rPr lang="en-US" dirty="0">
                <a:latin typeface="Arial" charset="0"/>
              </a:rPr>
              <a:t>Testing the roll-out of the system also begins, including migration of existing data into the new system, as well as usability.</a:t>
            </a:r>
          </a:p>
          <a:p>
            <a:endParaRPr lang="en-US" dirty="0">
              <a:latin typeface="Arial" charset="0"/>
            </a:endParaRPr>
          </a:p>
          <a:p>
            <a:r>
              <a:rPr lang="en-US" dirty="0">
                <a:latin typeface="Arial" charset="0"/>
              </a:rPr>
              <a:t>Usually, the system is rolled-out over a weekend so that if anything goes wrong, the old system is still active and available. </a:t>
            </a:r>
          </a:p>
          <a:p>
            <a:endParaRPr lang="en-US" dirty="0">
              <a:latin typeface="Arial" charset="0"/>
            </a:endParaRPr>
          </a:p>
          <a:p>
            <a:r>
              <a:rPr lang="en-US" dirty="0">
                <a:latin typeface="Arial" charset="0"/>
              </a:rPr>
              <a:t>Integration and testing is a critical step. If the software fails testing, it cannot be trusted to work. </a:t>
            </a:r>
          </a:p>
          <a:p>
            <a:endParaRPr lang="en-US" dirty="0">
              <a:latin typeface="Arial" charset="0"/>
            </a:endParaRPr>
          </a:p>
          <a:p>
            <a:r>
              <a:rPr lang="en-US" dirty="0">
                <a:latin typeface="Arial" charset="0"/>
              </a:rPr>
              <a:t>Approval of testing and test results is necessary before the project moves into the next phase: implementation.</a:t>
            </a:r>
          </a:p>
          <a:p>
            <a:endParaRPr lang="en-US" dirty="0">
              <a:latin typeface="Arial" charset="0"/>
            </a:endParaRPr>
          </a:p>
        </p:txBody>
      </p:sp>
      <p:sp>
        <p:nvSpPr>
          <p:cNvPr id="409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09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0EC4AA8-B100-5044-90B3-418FC57977C6}" type="slidenum">
              <a:rPr lang="en-US" sz="1000">
                <a:cs typeface="Arial" charset="0"/>
              </a:rPr>
              <a:pPr eaLnBrk="1" hangingPunct="1"/>
              <a:t>14</a:t>
            </a:fld>
            <a:endParaRPr lang="en-US" sz="1000">
              <a:cs typeface="Arial" charset="0"/>
            </a:endParaRPr>
          </a:p>
        </p:txBody>
      </p:sp>
    </p:spTree>
    <p:extLst>
      <p:ext uri="{BB962C8B-B14F-4D97-AF65-F5344CB8AC3E}">
        <p14:creationId xmlns:p14="http://schemas.microsoft.com/office/powerpoint/2010/main" val="11629167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Now that the software has been formally tested and passed, it is time for distribution to the production environment. In this implementation phase, user training takes place, previous data is migrated, and the system is brought online. </a:t>
            </a:r>
          </a:p>
          <a:p>
            <a:endParaRPr lang="en-US" dirty="0">
              <a:latin typeface="Arial" charset="0"/>
            </a:endParaRPr>
          </a:p>
          <a:p>
            <a:r>
              <a:rPr lang="en-US" dirty="0">
                <a:latin typeface="Arial" charset="0"/>
              </a:rPr>
              <a:t>After the system </a:t>
            </a:r>
            <a:r>
              <a:rPr lang="ja-JP" altLang="en-US" dirty="0">
                <a:latin typeface="Arial" charset="0"/>
              </a:rPr>
              <a:t>“</a:t>
            </a:r>
            <a:r>
              <a:rPr lang="en-US" altLang="ja-JP" dirty="0">
                <a:latin typeface="Arial" charset="0"/>
              </a:rPr>
              <a:t>goes live</a:t>
            </a:r>
            <a:r>
              <a:rPr lang="ja-JP" altLang="en-US" dirty="0">
                <a:latin typeface="Arial" charset="0"/>
              </a:rPr>
              <a:t>”</a:t>
            </a:r>
            <a:r>
              <a:rPr lang="en-US" altLang="ja-JP" dirty="0">
                <a:latin typeface="Arial" charset="0"/>
              </a:rPr>
              <a:t>, it is once again tested and data is collected to determine if it is working to specifications. This process is often referred to as a </a:t>
            </a:r>
            <a:r>
              <a:rPr lang="ja-JP" altLang="en-US" dirty="0">
                <a:latin typeface="Arial" charset="0"/>
              </a:rPr>
              <a:t>“</a:t>
            </a:r>
            <a:r>
              <a:rPr lang="en-US" altLang="ja-JP" dirty="0">
                <a:latin typeface="Arial" charset="0"/>
              </a:rPr>
              <a:t>debriefing</a:t>
            </a:r>
            <a:r>
              <a:rPr lang="ja-JP" altLang="en-US" dirty="0">
                <a:latin typeface="Arial" charset="0"/>
              </a:rPr>
              <a:t>”</a:t>
            </a:r>
            <a:r>
              <a:rPr lang="en-US" altLang="ja-JP" dirty="0">
                <a:latin typeface="Arial" charset="0"/>
              </a:rPr>
              <a:t>. It is also where any problems that were not crucial to the implementation can be addressed and any necessary changes to the system documented for future versions. </a:t>
            </a:r>
            <a:endParaRPr lang="en-US" dirty="0">
              <a:latin typeface="Arial" charset="0"/>
            </a:endParaRPr>
          </a:p>
        </p:txBody>
      </p:sp>
      <p:sp>
        <p:nvSpPr>
          <p:cNvPr id="430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30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07AD5BF-CB6E-364D-A4BA-DDC3ECBA4D47}" type="slidenum">
              <a:rPr lang="en-US" sz="1000">
                <a:cs typeface="Arial" charset="0"/>
              </a:rPr>
              <a:pPr eaLnBrk="1" hangingPunct="1"/>
              <a:t>15</a:t>
            </a:fld>
            <a:endParaRPr lang="en-US" sz="1000">
              <a:cs typeface="Arial" charset="0"/>
            </a:endParaRPr>
          </a:p>
        </p:txBody>
      </p:sp>
    </p:spTree>
    <p:extLst>
      <p:ext uri="{BB962C8B-B14F-4D97-AF65-F5344CB8AC3E}">
        <p14:creationId xmlns:p14="http://schemas.microsoft.com/office/powerpoint/2010/main" val="1605433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a:t>
            </a:r>
            <a:r>
              <a:rPr lang="en-US" b="1" dirty="0">
                <a:latin typeface="Arial" charset="0"/>
              </a:rPr>
              <a:t>Operations &amp; Maintenance Phase</a:t>
            </a:r>
            <a:r>
              <a:rPr lang="en-US" dirty="0">
                <a:latin typeface="Arial" charset="0"/>
              </a:rPr>
              <a:t> is the day-to-day operation of the software after deployment.  The software must be maintained, patched, and regularly updated to ensure long, reliable life. Upgrades can be tested and deployed to improve functionality.</a:t>
            </a:r>
          </a:p>
          <a:p>
            <a:endParaRPr lang="en-US" dirty="0">
              <a:latin typeface="Arial" charset="0"/>
            </a:endParaRPr>
          </a:p>
        </p:txBody>
      </p:sp>
      <p:sp>
        <p:nvSpPr>
          <p:cNvPr id="4505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506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608F9C2-B4FB-524B-9F17-4EF1058B77D5}" type="slidenum">
              <a:rPr lang="en-US" sz="1000">
                <a:cs typeface="Arial" charset="0"/>
              </a:rPr>
              <a:pPr eaLnBrk="1" hangingPunct="1"/>
              <a:t>16</a:t>
            </a:fld>
            <a:endParaRPr lang="en-US" sz="1000">
              <a:cs typeface="Arial" charset="0"/>
            </a:endParaRPr>
          </a:p>
        </p:txBody>
      </p:sp>
    </p:spTree>
    <p:extLst>
      <p:ext uri="{BB962C8B-B14F-4D97-AF65-F5344CB8AC3E}">
        <p14:creationId xmlns:p14="http://schemas.microsoft.com/office/powerpoint/2010/main" val="2575321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Every software application eventually becomes obsolete. Perhaps a new system is being developed, or this system cannot keep up. </a:t>
            </a:r>
          </a:p>
          <a:p>
            <a:endParaRPr lang="en-US" dirty="0">
              <a:latin typeface="Arial" charset="0"/>
            </a:endParaRPr>
          </a:p>
          <a:p>
            <a:r>
              <a:rPr lang="en-US" dirty="0">
                <a:latin typeface="Arial" charset="0"/>
              </a:rPr>
              <a:t>Whatever the reason, disposition involves more than just shutting off the server. Often, the system may be kept going due to regulatory requirements or because there are still projects using it. Sometimes there is data on board that must be kept safe and secure even after its useful life is over. </a:t>
            </a:r>
          </a:p>
          <a:p>
            <a:endParaRPr lang="en-US" dirty="0">
              <a:latin typeface="Arial" charset="0"/>
            </a:endParaRPr>
          </a:p>
          <a:p>
            <a:r>
              <a:rPr lang="en-US" dirty="0">
                <a:latin typeface="Arial" charset="0"/>
              </a:rPr>
              <a:t>Software disposition needs to be planned to ensure that you meet all regulatory requirements and ensure a smooth transition to whatever the replacement product will be. A disposition plan must be developed which may outline everything from the dismantling of the software itself, to the safe and secure disposal of old hardware and data, to archiving of documentation.</a:t>
            </a:r>
          </a:p>
          <a:p>
            <a:endParaRPr lang="en-US" dirty="0">
              <a:latin typeface="Arial" charset="0"/>
            </a:endParaRPr>
          </a:p>
        </p:txBody>
      </p:sp>
      <p:sp>
        <p:nvSpPr>
          <p:cNvPr id="471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71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D823E9C-ED4F-DF43-ACBB-476E8E78839E}" type="slidenum">
              <a:rPr lang="en-US" sz="1000">
                <a:cs typeface="Arial" charset="0"/>
              </a:rPr>
              <a:pPr eaLnBrk="1" hangingPunct="1"/>
              <a:t>17</a:t>
            </a:fld>
            <a:endParaRPr lang="en-US" sz="1000">
              <a:cs typeface="Arial" charset="0"/>
            </a:endParaRPr>
          </a:p>
        </p:txBody>
      </p:sp>
    </p:spTree>
    <p:extLst>
      <p:ext uri="{BB962C8B-B14F-4D97-AF65-F5344CB8AC3E}">
        <p14:creationId xmlns:p14="http://schemas.microsoft.com/office/powerpoint/2010/main" val="2583468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As briefly shown and discussed earlier in this presentation, many different SDLC models exist. Each of these models was designed to fit specific business needs, to accommodate available resources and skills, or to work with a specific programming language or toolkit. </a:t>
            </a:r>
          </a:p>
          <a:p>
            <a:endParaRPr lang="en-US" dirty="0">
              <a:latin typeface="Arial" charset="0"/>
            </a:endParaRPr>
          </a:p>
          <a:p>
            <a:r>
              <a:rPr lang="en-US" dirty="0">
                <a:latin typeface="Arial" charset="0"/>
              </a:rPr>
              <a:t>Usually, these models are divided into two categories, the Waterfall Model and the Iterative model, each of which employs a different workflow philosophy. </a:t>
            </a:r>
          </a:p>
          <a:p>
            <a:endParaRPr lang="en-US" dirty="0">
              <a:latin typeface="Arial" charset="0"/>
            </a:endParaRPr>
          </a:p>
        </p:txBody>
      </p:sp>
      <p:sp>
        <p:nvSpPr>
          <p:cNvPr id="491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91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7638138-59F7-BF4D-94F9-690074E97C81}" type="slidenum">
              <a:rPr lang="en-US" sz="1000">
                <a:cs typeface="Arial" charset="0"/>
              </a:rPr>
              <a:pPr eaLnBrk="1" hangingPunct="1"/>
              <a:t>18</a:t>
            </a:fld>
            <a:endParaRPr lang="en-US" sz="1000">
              <a:cs typeface="Arial" charset="0"/>
            </a:endParaRPr>
          </a:p>
        </p:txBody>
      </p:sp>
    </p:spTree>
    <p:extLst>
      <p:ext uri="{BB962C8B-B14F-4D97-AF65-F5344CB8AC3E}">
        <p14:creationId xmlns:p14="http://schemas.microsoft.com/office/powerpoint/2010/main" val="41635472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waterfall model uses more traditional planning, testing and implementation techniques to design and implement new software products. This model promotes strong documentation of each step of the development process. </a:t>
            </a:r>
          </a:p>
          <a:p>
            <a:endParaRPr lang="en-US" dirty="0">
              <a:latin typeface="Arial" charset="0"/>
            </a:endParaRPr>
          </a:p>
          <a:p>
            <a:r>
              <a:rPr lang="en-US" dirty="0">
                <a:latin typeface="Arial" charset="0"/>
              </a:rPr>
              <a:t>The waterfall SDLC model represents a sequential development process, where progress is seen as flowing steadily downwards through each of the phases of development.</a:t>
            </a:r>
          </a:p>
          <a:p>
            <a:endParaRPr lang="en-US" dirty="0">
              <a:latin typeface="Arial" charset="0"/>
            </a:endParaRPr>
          </a:p>
          <a:p>
            <a:r>
              <a:rPr lang="en-US" dirty="0">
                <a:latin typeface="Arial" charset="0"/>
              </a:rPr>
              <a:t>Winston W. Royce has been given credit for formalizing the waterfall model in an article around 1970, where he presented this modeling concept as flawed from a software development standpoint. </a:t>
            </a:r>
          </a:p>
          <a:p>
            <a:endParaRPr lang="en-US" dirty="0">
              <a:latin typeface="Arial" charset="0"/>
            </a:endParaRPr>
          </a:p>
          <a:p>
            <a:r>
              <a:rPr lang="en-US" dirty="0">
                <a:latin typeface="Arial" charset="0"/>
              </a:rPr>
              <a:t>The waterfall development model is actually a product of the manufacturing and development industries where making after-the-fact changes is often prohibitively costly. Therefore progression to the next phase of development does not typically commence until the previous phase has been perfected and </a:t>
            </a:r>
            <a:r>
              <a:rPr lang="ja-JP" altLang="en-US" dirty="0">
                <a:latin typeface="Arial" charset="0"/>
              </a:rPr>
              <a:t>”</a:t>
            </a:r>
            <a:r>
              <a:rPr lang="en-US" altLang="ja-JP" dirty="0">
                <a:latin typeface="Arial" charset="0"/>
              </a:rPr>
              <a:t>locked down.</a:t>
            </a:r>
            <a:r>
              <a:rPr lang="ja-JP" altLang="en-US" dirty="0">
                <a:latin typeface="Arial" charset="0"/>
              </a:rPr>
              <a:t>”</a:t>
            </a:r>
            <a:endParaRPr lang="en-US" altLang="ja-JP" dirty="0">
              <a:latin typeface="Arial" charset="0"/>
            </a:endParaRPr>
          </a:p>
          <a:p>
            <a:endParaRPr lang="en-US" dirty="0">
              <a:latin typeface="Arial" charset="0"/>
            </a:endParaRPr>
          </a:p>
          <a:p>
            <a:r>
              <a:rPr lang="en-US" dirty="0">
                <a:latin typeface="Arial" charset="0"/>
              </a:rPr>
              <a:t>Many have criticized the waterfall model, citing that it is difficult, if not impossible, to finish a phase of a software product</a:t>
            </a:r>
            <a:r>
              <a:rPr lang="ja-JP" altLang="en-US" dirty="0">
                <a:latin typeface="Arial" charset="0"/>
              </a:rPr>
              <a:t>’</a:t>
            </a:r>
            <a:r>
              <a:rPr lang="en-US" altLang="ja-JP" dirty="0">
                <a:latin typeface="Arial" charset="0"/>
              </a:rPr>
              <a:t>s lifecycle perfectly before progressing forward to the next stage. To that end, several variations of the waterfall model have been created to help address some of these issues. </a:t>
            </a:r>
          </a:p>
          <a:p>
            <a:endParaRPr lang="en-US" dirty="0">
              <a:latin typeface="Arial" charset="0"/>
            </a:endParaRPr>
          </a:p>
          <a:p>
            <a:endParaRPr lang="en-US" dirty="0">
              <a:latin typeface="Arial" charset="0"/>
            </a:endParaRPr>
          </a:p>
        </p:txBody>
      </p:sp>
      <p:sp>
        <p:nvSpPr>
          <p:cNvPr id="512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12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B3A8B05-2A84-7B4A-BEA5-29DB05668BED}" type="slidenum">
              <a:rPr lang="en-US" sz="1000">
                <a:cs typeface="Arial" charset="0"/>
              </a:rPr>
              <a:pPr eaLnBrk="1" hangingPunct="1"/>
              <a:t>19</a:t>
            </a:fld>
            <a:endParaRPr lang="en-US" sz="1000">
              <a:cs typeface="Arial" charset="0"/>
            </a:endParaRPr>
          </a:p>
        </p:txBody>
      </p:sp>
    </p:spTree>
    <p:extLst>
      <p:ext uri="{BB962C8B-B14F-4D97-AF65-F5344CB8AC3E}">
        <p14:creationId xmlns:p14="http://schemas.microsoft.com/office/powerpoint/2010/main" val="2936402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a:latin typeface="Arial" charset="0"/>
              </a:rPr>
              <a:t>The Objectives for this unit are to:</a:t>
            </a:r>
          </a:p>
          <a:p>
            <a:pPr>
              <a:buFont typeface="Calibri" charset="0"/>
              <a:buAutoNum type="arabicPeriod"/>
            </a:pPr>
            <a:r>
              <a:rPr lang="en-US" dirty="0">
                <a:latin typeface="Arial" charset="0"/>
              </a:rPr>
              <a:t>Define the steps of the Software Development Life Cycle, or SDLC, and the purpose and importance of each.</a:t>
            </a:r>
          </a:p>
          <a:p>
            <a:pPr>
              <a:buFont typeface="Calibri" charset="0"/>
              <a:buAutoNum type="arabicPeriod"/>
            </a:pPr>
            <a:r>
              <a:rPr lang="en-US" dirty="0">
                <a:latin typeface="Arial" charset="0"/>
              </a:rPr>
              <a:t>Describe different models of the SDLC and their key differences.</a:t>
            </a:r>
          </a:p>
          <a:p>
            <a:pPr>
              <a:buFont typeface="Calibri" charset="0"/>
              <a:buAutoNum type="arabicPeriod"/>
            </a:pPr>
            <a:r>
              <a:rPr lang="en-US" dirty="0">
                <a:latin typeface="Arial" charset="0"/>
              </a:rPr>
              <a:t>Describe how and why an HIT software application would go through the SDLC.</a:t>
            </a:r>
          </a:p>
          <a:p>
            <a:pPr eaLnBrk="1" hangingPunct="1">
              <a:spcBef>
                <a:spcPct val="0"/>
              </a:spcBef>
            </a:pPr>
            <a:endParaRPr lang="en-US" dirty="0">
              <a:latin typeface="Arial" charset="0"/>
            </a:endParaRPr>
          </a:p>
          <a:p>
            <a:r>
              <a:rPr lang="en-US" dirty="0">
                <a:latin typeface="Arial" charset="0"/>
              </a:rPr>
              <a:t>The SDLC is a well-developed concept from the IT world that promotes an organized, long-term view of the software you</a:t>
            </a:r>
            <a:r>
              <a:rPr lang="ja-JP" altLang="en-US" dirty="0">
                <a:latin typeface="Arial" charset="0"/>
              </a:rPr>
              <a:t>’</a:t>
            </a:r>
            <a:r>
              <a:rPr lang="en-US" altLang="ja-JP" dirty="0">
                <a:latin typeface="Arial" charset="0"/>
              </a:rPr>
              <a:t>re working with, from its </a:t>
            </a:r>
            <a:r>
              <a:rPr lang="ja-JP" altLang="en-US" dirty="0">
                <a:latin typeface="Arial" charset="0"/>
              </a:rPr>
              <a:t>“</a:t>
            </a:r>
            <a:r>
              <a:rPr lang="en-US" altLang="ja-JP" dirty="0">
                <a:latin typeface="Arial" charset="0"/>
              </a:rPr>
              <a:t>birth</a:t>
            </a:r>
            <a:r>
              <a:rPr lang="ja-JP" altLang="en-US" dirty="0">
                <a:latin typeface="Arial" charset="0"/>
              </a:rPr>
              <a:t>”</a:t>
            </a:r>
            <a:r>
              <a:rPr lang="en-US" altLang="ja-JP" dirty="0">
                <a:latin typeface="Arial" charset="0"/>
              </a:rPr>
              <a:t> to its </a:t>
            </a:r>
            <a:r>
              <a:rPr lang="ja-JP" altLang="en-US" dirty="0">
                <a:latin typeface="Arial" charset="0"/>
              </a:rPr>
              <a:t>“</a:t>
            </a:r>
            <a:r>
              <a:rPr lang="en-US" altLang="ja-JP" dirty="0">
                <a:latin typeface="Arial" charset="0"/>
              </a:rPr>
              <a:t>death</a:t>
            </a:r>
            <a:r>
              <a:rPr lang="ja-JP" altLang="en-US" dirty="0">
                <a:latin typeface="Arial" charset="0"/>
              </a:rPr>
              <a:t>”</a:t>
            </a:r>
            <a:r>
              <a:rPr lang="en-US" altLang="ja-JP" dirty="0">
                <a:latin typeface="Arial" charset="0"/>
              </a:rPr>
              <a:t> (hence the term </a:t>
            </a:r>
            <a:r>
              <a:rPr lang="ja-JP" altLang="en-US" dirty="0">
                <a:latin typeface="Arial" charset="0"/>
              </a:rPr>
              <a:t>“</a:t>
            </a:r>
            <a:r>
              <a:rPr lang="en-US" altLang="ja-JP" dirty="0">
                <a:latin typeface="Arial" charset="0"/>
              </a:rPr>
              <a:t>lifecycle</a:t>
            </a:r>
            <a:r>
              <a:rPr lang="ja-JP" altLang="en-US" dirty="0">
                <a:latin typeface="Arial" charset="0"/>
              </a:rPr>
              <a:t>”</a:t>
            </a:r>
            <a:r>
              <a:rPr lang="en-US" altLang="ja-JP" dirty="0">
                <a:latin typeface="Arial" charset="0"/>
              </a:rPr>
              <a:t>). </a:t>
            </a:r>
          </a:p>
          <a:p>
            <a:endParaRPr lang="en-US" dirty="0">
              <a:latin typeface="Arial" charset="0"/>
            </a:endParaRPr>
          </a:p>
          <a:p>
            <a:r>
              <a:rPr lang="en-US" dirty="0">
                <a:latin typeface="Arial" charset="0"/>
              </a:rPr>
              <a:t>It</a:t>
            </a:r>
            <a:r>
              <a:rPr lang="ja-JP" altLang="en-US" dirty="0">
                <a:latin typeface="Arial" charset="0"/>
              </a:rPr>
              <a:t>’</a:t>
            </a:r>
            <a:r>
              <a:rPr lang="en-US" altLang="ja-JP" dirty="0">
                <a:latin typeface="Arial" charset="0"/>
              </a:rPr>
              <a:t>s important for those who work in healthcare IT to understand this model and apply it when appropriate. This will be crucial if you work in an institution that chooses to build its own EHR components. But even if your institution lets a commercial vendor make all the changes to the software, it will be helpful to understand the conceptual phases they are using … particularly since your institution</a:t>
            </a:r>
            <a:r>
              <a:rPr lang="ja-JP" altLang="en-US" dirty="0">
                <a:latin typeface="Arial" charset="0"/>
              </a:rPr>
              <a:t>’</a:t>
            </a:r>
            <a:r>
              <a:rPr lang="en-US" altLang="ja-JP" dirty="0">
                <a:latin typeface="Arial" charset="0"/>
              </a:rPr>
              <a:t>s success will be dependent on the outcome.</a:t>
            </a:r>
          </a:p>
          <a:p>
            <a:endParaRPr lang="en-US" dirty="0">
              <a:latin typeface="Arial" charset="0"/>
            </a:endParaRPr>
          </a:p>
          <a:p>
            <a:r>
              <a:rPr lang="en-US" dirty="0">
                <a:latin typeface="Arial" charset="0"/>
              </a:rPr>
              <a:t>We</a:t>
            </a:r>
            <a:r>
              <a:rPr lang="ja-JP" altLang="en-US" dirty="0">
                <a:latin typeface="Arial" charset="0"/>
              </a:rPr>
              <a:t>’</a:t>
            </a:r>
            <a:r>
              <a:rPr lang="en-US" altLang="ja-JP" dirty="0" err="1">
                <a:latin typeface="Arial" charset="0"/>
              </a:rPr>
              <a:t>ll</a:t>
            </a:r>
            <a:r>
              <a:rPr lang="en-US" altLang="ja-JP" dirty="0">
                <a:latin typeface="Arial" charset="0"/>
              </a:rPr>
              <a:t> start by describing the SDLC and its importance, then we</a:t>
            </a:r>
            <a:r>
              <a:rPr lang="ja-JP" altLang="en-US" dirty="0">
                <a:latin typeface="Arial" charset="0"/>
              </a:rPr>
              <a:t>’</a:t>
            </a:r>
            <a:r>
              <a:rPr lang="en-US" altLang="ja-JP" dirty="0" err="1">
                <a:latin typeface="Arial" charset="0"/>
              </a:rPr>
              <a:t>ll</a:t>
            </a:r>
            <a:r>
              <a:rPr lang="en-US" altLang="ja-JP" dirty="0">
                <a:latin typeface="Arial" charset="0"/>
              </a:rPr>
              <a:t> discuss the conceptual phases of the lifecycle. Then we</a:t>
            </a:r>
            <a:r>
              <a:rPr lang="ja-JP" altLang="en-US" dirty="0">
                <a:latin typeface="Arial" charset="0"/>
              </a:rPr>
              <a:t>’</a:t>
            </a:r>
            <a:r>
              <a:rPr lang="en-US" altLang="ja-JP" dirty="0" err="1">
                <a:latin typeface="Arial" charset="0"/>
              </a:rPr>
              <a:t>ll</a:t>
            </a:r>
            <a:r>
              <a:rPr lang="en-US" altLang="ja-JP" dirty="0">
                <a:latin typeface="Arial" charset="0"/>
              </a:rPr>
              <a:t> look at three different models – the waterfall, iterative, and spiral models – that illustrate different views of the relationships between the phases. Then we</a:t>
            </a:r>
            <a:r>
              <a:rPr lang="ja-JP" altLang="en-US" dirty="0">
                <a:latin typeface="Arial" charset="0"/>
              </a:rPr>
              <a:t>’</a:t>
            </a:r>
            <a:r>
              <a:rPr lang="en-US" altLang="ja-JP" dirty="0" err="1">
                <a:latin typeface="Arial" charset="0"/>
              </a:rPr>
              <a:t>ll</a:t>
            </a:r>
            <a:r>
              <a:rPr lang="en-US" altLang="ja-JP" dirty="0">
                <a:latin typeface="Arial" charset="0"/>
              </a:rPr>
              <a:t> go through an example of the SDLC in practice. Finally, we</a:t>
            </a:r>
            <a:r>
              <a:rPr lang="ja-JP" altLang="en-US" dirty="0">
                <a:latin typeface="Arial" charset="0"/>
              </a:rPr>
              <a:t>’</a:t>
            </a:r>
            <a:r>
              <a:rPr lang="en-US" altLang="ja-JP" dirty="0" err="1">
                <a:latin typeface="Arial" charset="0"/>
              </a:rPr>
              <a:t>ll</a:t>
            </a:r>
            <a:r>
              <a:rPr lang="en-US" altLang="ja-JP" dirty="0">
                <a:latin typeface="Arial" charset="0"/>
              </a:rPr>
              <a:t> close with more remarks about the role of the SDLC in EHR systems.</a:t>
            </a:r>
          </a:p>
          <a:p>
            <a:endParaRPr lang="en-US" dirty="0">
              <a:latin typeface="Arial" charset="0"/>
            </a:endParaRPr>
          </a:p>
          <a:p>
            <a:pPr eaLnBrk="1" hangingPunct="1">
              <a:spcBef>
                <a:spcPct val="0"/>
              </a:spcBef>
            </a:pPr>
            <a:endParaRPr lang="en-US" dirty="0">
              <a:latin typeface="Arial" charset="0"/>
            </a:endParaRPr>
          </a:p>
        </p:txBody>
      </p:sp>
      <p:sp>
        <p:nvSpPr>
          <p:cNvPr id="163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63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15946C-FAE9-3648-9A0A-33DA69FBABF2}" type="slidenum">
              <a:rPr lang="en-US" sz="1000">
                <a:cs typeface="Arial" charset="0"/>
              </a:rPr>
              <a:pPr eaLnBrk="1" hangingPunct="1"/>
              <a:t>2</a:t>
            </a:fld>
            <a:endParaRPr lang="en-US" sz="1000">
              <a:cs typeface="Arial" charset="0"/>
            </a:endParaRPr>
          </a:p>
        </p:txBody>
      </p:sp>
    </p:spTree>
    <p:extLst>
      <p:ext uri="{BB962C8B-B14F-4D97-AF65-F5344CB8AC3E}">
        <p14:creationId xmlns:p14="http://schemas.microsoft.com/office/powerpoint/2010/main" val="26760356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This diagram, which I described on an earlier slide, depicts just one of the many variations of the waterfall model employed by developers. As this variation of the waterfall model suggests, the waterfall model can best be described as a sequential software development process whose workflow progresses in a linear, downward fashion, just like a waterfall flows.</a:t>
            </a:r>
          </a:p>
        </p:txBody>
      </p:sp>
      <p:sp>
        <p:nvSpPr>
          <p:cNvPr id="532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32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FF943B2-7E09-1A49-8593-B4C67A465DD1}" type="slidenum">
              <a:rPr lang="en-US" sz="1000">
                <a:cs typeface="Arial" charset="0"/>
              </a:rPr>
              <a:pPr eaLnBrk="1" hangingPunct="1"/>
              <a:t>20</a:t>
            </a:fld>
            <a:endParaRPr lang="en-US" sz="1000">
              <a:cs typeface="Arial" charset="0"/>
            </a:endParaRPr>
          </a:p>
        </p:txBody>
      </p:sp>
    </p:spTree>
    <p:extLst>
      <p:ext uri="{BB962C8B-B14F-4D97-AF65-F5344CB8AC3E}">
        <p14:creationId xmlns:p14="http://schemas.microsoft.com/office/powerpoint/2010/main" val="23225469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Using a waterfall methodology is most likely to be successful when the complexity of the system is low and requirements are static, but there is little room for mistakes and no process for correcting errors after the final requirements are released.  </a:t>
            </a:r>
          </a:p>
          <a:p>
            <a:endParaRPr lang="en-US" dirty="0">
              <a:latin typeface="Arial" charset="0"/>
            </a:endParaRPr>
          </a:p>
          <a:p>
            <a:r>
              <a:rPr lang="en-US" dirty="0">
                <a:latin typeface="Arial" charset="0"/>
              </a:rPr>
              <a:t>Feedback can be quite limited when using this approach. And, as I mentioned previously, most believe it is nearly impossible to finish a phase of a software product</a:t>
            </a:r>
            <a:r>
              <a:rPr lang="ja-JP" altLang="en-US" dirty="0">
                <a:latin typeface="Arial" charset="0"/>
              </a:rPr>
              <a:t>’</a:t>
            </a:r>
            <a:r>
              <a:rPr lang="en-US" altLang="ja-JP" dirty="0">
                <a:latin typeface="Arial" charset="0"/>
              </a:rPr>
              <a:t>s lifecycle perfectly before progressing forward to the next stage. </a:t>
            </a:r>
          </a:p>
          <a:p>
            <a:endParaRPr lang="en-US" dirty="0">
              <a:latin typeface="Arial" charset="0"/>
            </a:endParaRPr>
          </a:p>
          <a:p>
            <a:endParaRPr lang="en-US" dirty="0">
              <a:latin typeface="Arial" charset="0"/>
            </a:endParaRPr>
          </a:p>
        </p:txBody>
      </p:sp>
      <p:sp>
        <p:nvSpPr>
          <p:cNvPr id="552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53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9085A63-82D5-414A-8FCF-D8078C363819}" type="slidenum">
              <a:rPr lang="en-US" sz="1000">
                <a:cs typeface="Arial" charset="0"/>
              </a:rPr>
              <a:pPr eaLnBrk="1" hangingPunct="1"/>
              <a:t>21</a:t>
            </a:fld>
            <a:endParaRPr lang="en-US" sz="1000">
              <a:cs typeface="Arial" charset="0"/>
            </a:endParaRPr>
          </a:p>
        </p:txBody>
      </p:sp>
    </p:spTree>
    <p:extLst>
      <p:ext uri="{BB962C8B-B14F-4D97-AF65-F5344CB8AC3E}">
        <p14:creationId xmlns:p14="http://schemas.microsoft.com/office/powerpoint/2010/main" val="10410412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latin typeface="Arial" charset="0"/>
              </a:rPr>
              <a:t>Iterative and Incremental model</a:t>
            </a:r>
            <a:r>
              <a:rPr lang="en-US" dirty="0">
                <a:latin typeface="Arial" charset="0"/>
              </a:rPr>
              <a:t>:</a:t>
            </a:r>
          </a:p>
          <a:p>
            <a:r>
              <a:rPr lang="en-US" dirty="0">
                <a:latin typeface="Arial" charset="0"/>
              </a:rPr>
              <a:t>These models were developed in response to identified weaknesses of the waterfall model and often considered cyclical in nature. One variation of the iterative model is the Spiral model, which we will look at after we see a more basic Iterative model. </a:t>
            </a:r>
          </a:p>
          <a:p>
            <a:endParaRPr lang="en-US" dirty="0">
              <a:latin typeface="Arial" charset="0"/>
            </a:endParaRPr>
          </a:p>
          <a:p>
            <a:r>
              <a:rPr lang="en-US" dirty="0">
                <a:latin typeface="Arial" charset="0"/>
              </a:rPr>
              <a:t>This approach works well in environments where perceived requirements are subject to change as the project progresses or where more feedback is warranted.</a:t>
            </a:r>
          </a:p>
          <a:p>
            <a:endParaRPr lang="en-US" dirty="0">
              <a:latin typeface="Arial" charset="0"/>
            </a:endParaRPr>
          </a:p>
          <a:p>
            <a:r>
              <a:rPr lang="en-US" dirty="0">
                <a:latin typeface="Arial" charset="0"/>
              </a:rPr>
              <a:t>Let</a:t>
            </a:r>
            <a:r>
              <a:rPr lang="ja-JP" altLang="en-US" dirty="0">
                <a:latin typeface="Arial" charset="0"/>
              </a:rPr>
              <a:t>’</a:t>
            </a:r>
            <a:r>
              <a:rPr lang="en-US" altLang="ja-JP" dirty="0">
                <a:latin typeface="Arial" charset="0"/>
              </a:rPr>
              <a:t>s take another look at the illustration.</a:t>
            </a:r>
          </a:p>
          <a:p>
            <a:endParaRPr lang="en-US" dirty="0">
              <a:latin typeface="Arial" charset="0"/>
            </a:endParaRPr>
          </a:p>
        </p:txBody>
      </p:sp>
      <p:sp>
        <p:nvSpPr>
          <p:cNvPr id="573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73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B02ACF1-EA49-EC49-BCA7-68967426B5EB}" type="slidenum">
              <a:rPr lang="en-US" sz="1000">
                <a:cs typeface="Arial" charset="0"/>
              </a:rPr>
              <a:pPr eaLnBrk="1" hangingPunct="1"/>
              <a:t>22</a:t>
            </a:fld>
            <a:endParaRPr lang="en-US" sz="1000">
              <a:cs typeface="Arial" charset="0"/>
            </a:endParaRPr>
          </a:p>
        </p:txBody>
      </p:sp>
    </p:spTree>
    <p:extLst>
      <p:ext uri="{BB962C8B-B14F-4D97-AF65-F5344CB8AC3E}">
        <p14:creationId xmlns:p14="http://schemas.microsoft.com/office/powerpoint/2010/main" val="31738229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As you can see from this diagram, which I described earlier in the presentation, in iterative models, the phases of software development take on a more cyclical nature. </a:t>
            </a:r>
          </a:p>
          <a:p>
            <a:endParaRPr lang="en-US" dirty="0">
              <a:latin typeface="Arial" charset="0"/>
            </a:endParaRPr>
          </a:p>
          <a:p>
            <a:r>
              <a:rPr lang="en-US" dirty="0">
                <a:latin typeface="Arial" charset="0"/>
              </a:rPr>
              <a:t>It starts with an initial planning phase and ends with deployment, with the cyclic interactions in between, or even after the initial deployment occurs. With this model, several deployment cycles of the product are possible as the software becomes further refined, analyzed, and tested, and as new enhancements are added.</a:t>
            </a:r>
          </a:p>
        </p:txBody>
      </p:sp>
      <p:sp>
        <p:nvSpPr>
          <p:cNvPr id="593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93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6BB1B13-934D-894C-820B-1ED739EE7478}" type="slidenum">
              <a:rPr lang="en-US" sz="1000">
                <a:cs typeface="Arial" charset="0"/>
              </a:rPr>
              <a:pPr eaLnBrk="1" hangingPunct="1"/>
              <a:t>23</a:t>
            </a:fld>
            <a:endParaRPr lang="en-US" sz="1000">
              <a:cs typeface="Arial" charset="0"/>
            </a:endParaRPr>
          </a:p>
        </p:txBody>
      </p:sp>
    </p:spTree>
    <p:extLst>
      <p:ext uri="{BB962C8B-B14F-4D97-AF65-F5344CB8AC3E}">
        <p14:creationId xmlns:p14="http://schemas.microsoft.com/office/powerpoint/2010/main" val="5103893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Another variation of the cyclical model is the spiral lifecycle (or spiral development) model used in IT. This model combines the features of another model, called the prototyping model, with those of the waterfall model. The spiral model is intended for large, expensive, and complicated projects where client responsiveness is a significant issue.</a:t>
            </a:r>
          </a:p>
          <a:p>
            <a:endParaRPr lang="en-US" dirty="0">
              <a:latin typeface="Arial" charset="0"/>
            </a:endParaRPr>
          </a:p>
          <a:p>
            <a:r>
              <a:rPr lang="en-US" dirty="0">
                <a:latin typeface="Arial" charset="0"/>
              </a:rPr>
              <a:t>In this model, one or several prototypes may be created throughout the lifecycle. At each iteration, the prototype is tested and further input is gathered until all concerns have been adequately addressed. </a:t>
            </a:r>
          </a:p>
          <a:p>
            <a:endParaRPr lang="en-US" dirty="0">
              <a:latin typeface="Arial" charset="0"/>
            </a:endParaRPr>
          </a:p>
          <a:p>
            <a:r>
              <a:rPr lang="en-US" dirty="0">
                <a:latin typeface="Arial" charset="0"/>
              </a:rPr>
              <a:t>Let</a:t>
            </a:r>
            <a:r>
              <a:rPr lang="ja-JP" altLang="en-US" dirty="0">
                <a:latin typeface="Arial" charset="0"/>
              </a:rPr>
              <a:t>’</a:t>
            </a:r>
            <a:r>
              <a:rPr lang="en-US" altLang="ja-JP" dirty="0">
                <a:latin typeface="Arial" charset="0"/>
              </a:rPr>
              <a:t>s walk through the diagram. The action begins in the center of the spiral, with initiation, and then cycles repeatedly through four conceptual quadrants: Identify, Design, Construct, and Evaluate. The first cycle contains the phases Concept and Risk Analysis. Later cycles contain the phases Implementation, Testing, and Delivery.</a:t>
            </a:r>
            <a:endParaRPr lang="en-US" dirty="0">
              <a:latin typeface="Arial" charset="0"/>
            </a:endParaRPr>
          </a:p>
        </p:txBody>
      </p:sp>
      <p:sp>
        <p:nvSpPr>
          <p:cNvPr id="614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14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B5C0C9F-D56B-6148-9D3E-3740006D3CBD}" type="slidenum">
              <a:rPr lang="en-US" sz="1000">
                <a:cs typeface="Arial" charset="0"/>
              </a:rPr>
              <a:pPr eaLnBrk="1" hangingPunct="1"/>
              <a:t>24</a:t>
            </a:fld>
            <a:endParaRPr lang="en-US" sz="1000">
              <a:cs typeface="Arial" charset="0"/>
            </a:endParaRPr>
          </a:p>
        </p:txBody>
      </p:sp>
    </p:spTree>
    <p:extLst>
      <p:ext uri="{BB962C8B-B14F-4D97-AF65-F5344CB8AC3E}">
        <p14:creationId xmlns:p14="http://schemas.microsoft.com/office/powerpoint/2010/main" val="17289352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As you can see, the SDLC is very similar to a project plan, but it integrates several software-specific aspects into the planning infrastructure to specifically address the concerns associated with developing and deploying  a new software system. However, you should consider an SDLC as augmenting your overall EHR project plan, not replacing it. </a:t>
            </a:r>
          </a:p>
          <a:p>
            <a:endParaRPr lang="en-US" dirty="0">
              <a:latin typeface="Arial" charset="0"/>
            </a:endParaRPr>
          </a:p>
          <a:p>
            <a:r>
              <a:rPr lang="en-US" dirty="0">
                <a:latin typeface="Arial" charset="0"/>
              </a:rPr>
              <a:t>Employing SDLC in your environment, when developing a new EHR system or designing changes to an existing system, is crucial to ensuring that your new software, whether developed in-house or purchased off the shelf, adequately meets expectations while mitigating overall risk to the organization.</a:t>
            </a:r>
          </a:p>
          <a:p>
            <a:endParaRPr lang="en-US" dirty="0">
              <a:latin typeface="Arial" charset="0"/>
            </a:endParaRPr>
          </a:p>
          <a:p>
            <a:endParaRPr lang="en-US" dirty="0">
              <a:latin typeface="Arial" charset="0"/>
            </a:endParaRPr>
          </a:p>
        </p:txBody>
      </p:sp>
      <p:sp>
        <p:nvSpPr>
          <p:cNvPr id="634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34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73BA55F-CC76-A84C-A127-1D1308DA5A11}" type="slidenum">
              <a:rPr lang="en-US" sz="1000">
                <a:cs typeface="Arial" charset="0"/>
              </a:rPr>
              <a:pPr eaLnBrk="1" hangingPunct="1"/>
              <a:t>25</a:t>
            </a:fld>
            <a:endParaRPr lang="en-US" sz="1000">
              <a:cs typeface="Arial" charset="0"/>
            </a:endParaRPr>
          </a:p>
        </p:txBody>
      </p:sp>
    </p:spTree>
    <p:extLst>
      <p:ext uri="{BB962C8B-B14F-4D97-AF65-F5344CB8AC3E}">
        <p14:creationId xmlns:p14="http://schemas.microsoft.com/office/powerpoint/2010/main" val="39568443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Now let</a:t>
            </a:r>
            <a:r>
              <a:rPr lang="ja-JP" altLang="en-US" dirty="0">
                <a:latin typeface="Arial" charset="0"/>
              </a:rPr>
              <a:t>’</a:t>
            </a:r>
            <a:r>
              <a:rPr lang="en-US" altLang="ja-JP" dirty="0">
                <a:latin typeface="Arial" charset="0"/>
              </a:rPr>
              <a:t>s discuss a scenario in which EHR installation utilizes SDLC principles. </a:t>
            </a:r>
          </a:p>
          <a:p>
            <a:endParaRPr lang="en-US" dirty="0">
              <a:latin typeface="Arial" charset="0"/>
            </a:endParaRPr>
          </a:p>
          <a:p>
            <a:r>
              <a:rPr lang="en-US" dirty="0">
                <a:latin typeface="Arial" charset="0"/>
              </a:rPr>
              <a:t>Sunny Happy Care (SHC) Clinic, a small primary care practice, wants to upgrade their paper records to an EHR system. Before purchasing and deploying, they do extensive planning, including evaluation of their requirements and analysis of market options. They ultimately select and implement a commercial EHR.</a:t>
            </a:r>
          </a:p>
        </p:txBody>
      </p:sp>
      <p:sp>
        <p:nvSpPr>
          <p:cNvPr id="655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55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3610E50-0F77-914A-A126-32A7BC873BD8}" type="slidenum">
              <a:rPr lang="en-US" sz="1000">
                <a:cs typeface="Arial" charset="0"/>
              </a:rPr>
              <a:pPr eaLnBrk="1" hangingPunct="1"/>
              <a:t>26</a:t>
            </a:fld>
            <a:endParaRPr lang="en-US" sz="1000">
              <a:cs typeface="Arial" charset="0"/>
            </a:endParaRPr>
          </a:p>
        </p:txBody>
      </p:sp>
    </p:spTree>
    <p:extLst>
      <p:ext uri="{BB962C8B-B14F-4D97-AF65-F5344CB8AC3E}">
        <p14:creationId xmlns:p14="http://schemas.microsoft.com/office/powerpoint/2010/main" val="16219799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75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You</a:t>
            </a:r>
            <a:r>
              <a:rPr lang="ja-JP" altLang="en-US" dirty="0">
                <a:latin typeface="Arial" charset="0"/>
              </a:rPr>
              <a:t>’</a:t>
            </a:r>
            <a:r>
              <a:rPr lang="en-US" altLang="ja-JP" dirty="0" err="1">
                <a:latin typeface="Arial" charset="0"/>
              </a:rPr>
              <a:t>ll</a:t>
            </a:r>
            <a:r>
              <a:rPr lang="en-US" altLang="ja-JP" dirty="0">
                <a:latin typeface="Arial" charset="0"/>
              </a:rPr>
              <a:t> have recognized those actions by the clinic staff as several of the general steps in the SDLC. The fact that they are specifically following an iterative SDLC model in their deployment soon becomes clear. According to the project plan, the business manager has been assigned to test and evaluate the EHR after go-live. In her analysis, she determines that the SHC clinic staff is spending excessive time manually entering laboratory data, since a laboratory integration module was not part of the initial purchase. Thus the staff enters a new cycle of planning, requirement-gathering, &amp; analysis of vendor options, leading to purchase &amp; deployment of a laboratory module. Subsequent re-testing &amp; re-evaluation of the EHR now shows satisfactory improvement in staff effort &amp; availability of lab data.</a:t>
            </a:r>
            <a:endParaRPr lang="en-US" dirty="0">
              <a:latin typeface="Arial" charset="0"/>
            </a:endParaRPr>
          </a:p>
        </p:txBody>
      </p:sp>
      <p:sp>
        <p:nvSpPr>
          <p:cNvPr id="675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75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B7FC518-1D68-1547-8765-4D470540627B}" type="slidenum">
              <a:rPr lang="en-US" sz="1000">
                <a:cs typeface="Arial" charset="0"/>
              </a:rPr>
              <a:pPr eaLnBrk="1" hangingPunct="1"/>
              <a:t>27</a:t>
            </a:fld>
            <a:endParaRPr lang="en-US" sz="1000">
              <a:cs typeface="Arial" charset="0"/>
            </a:endParaRPr>
          </a:p>
        </p:txBody>
      </p:sp>
    </p:spTree>
    <p:extLst>
      <p:ext uri="{BB962C8B-B14F-4D97-AF65-F5344CB8AC3E}">
        <p14:creationId xmlns:p14="http://schemas.microsoft.com/office/powerpoint/2010/main" val="23447016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This concludes our unit on the </a:t>
            </a:r>
            <a:r>
              <a:rPr lang="en-US" b="1" dirty="0">
                <a:latin typeface="Arial" charset="0"/>
              </a:rPr>
              <a:t>Software Development Life Cycle</a:t>
            </a:r>
            <a:r>
              <a:rPr lang="en-US" dirty="0">
                <a:latin typeface="Arial" charset="0"/>
              </a:rPr>
              <a:t>. </a:t>
            </a:r>
          </a:p>
          <a:p>
            <a:endParaRPr lang="en-US" dirty="0">
              <a:latin typeface="Arial" charset="0"/>
            </a:endParaRPr>
          </a:p>
          <a:p>
            <a:r>
              <a:rPr lang="en-US" dirty="0">
                <a:latin typeface="Arial" charset="0"/>
              </a:rPr>
              <a:t>In summary, the SDLC is a set of steps that were codified by the software development industry but are useful in executing many types of projects. Common steps include concept development, planning, requirements analysis, design, development, integration &amp; testing, implementation, and operations &amp; maintenance. </a:t>
            </a:r>
          </a:p>
          <a:p>
            <a:endParaRPr lang="en-US" dirty="0">
              <a:latin typeface="Arial" charset="0"/>
            </a:endParaRPr>
          </a:p>
          <a:p>
            <a:r>
              <a:rPr lang="en-US" dirty="0">
                <a:latin typeface="Arial" charset="0"/>
              </a:rPr>
              <a:t>The relationships between these steps have been formulated into different models based on different needs. The waterfall is one such prominent model, and it emphasizes steady progress through the steps and careful completion of each before moving on. The iterative, or incremental, is another prominent model, and it emphasizes iterations, in which the steps are repeated in a cycle of improvement. It has variations such as the spiral.</a:t>
            </a:r>
          </a:p>
          <a:p>
            <a:endParaRPr lang="en-US" dirty="0">
              <a:latin typeface="Arial" charset="0"/>
            </a:endParaRPr>
          </a:p>
          <a:p>
            <a:r>
              <a:rPr lang="en-US" dirty="0">
                <a:latin typeface="Arial" charset="0"/>
              </a:rPr>
              <a:t>The SDLC is useful for EHRs, and its steps should be carefully considered whether one is  creating a new EHR or deploying a purchased EHR, in order to maximize the success of the project. </a:t>
            </a:r>
          </a:p>
        </p:txBody>
      </p:sp>
      <p:sp>
        <p:nvSpPr>
          <p:cNvPr id="696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96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C0ED629-FF8B-6D4B-9D23-7983A2B91147}" type="slidenum">
              <a:rPr lang="en-US" sz="1000">
                <a:cs typeface="Arial" charset="0"/>
              </a:rPr>
              <a:pPr eaLnBrk="1" hangingPunct="1"/>
              <a:t>28</a:t>
            </a:fld>
            <a:endParaRPr lang="en-US" sz="1000">
              <a:cs typeface="Arial" charset="0"/>
            </a:endParaRPr>
          </a:p>
        </p:txBody>
      </p:sp>
    </p:spTree>
    <p:extLst>
      <p:ext uri="{BB962C8B-B14F-4D97-AF65-F5344CB8AC3E}">
        <p14:creationId xmlns:p14="http://schemas.microsoft.com/office/powerpoint/2010/main" val="23923836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No audio.</a:t>
            </a:r>
          </a:p>
          <a:p>
            <a:endParaRPr lang="en-US">
              <a:latin typeface="Arial" charset="0"/>
            </a:endParaRPr>
          </a:p>
        </p:txBody>
      </p:sp>
      <p:sp>
        <p:nvSpPr>
          <p:cNvPr id="716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716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502928F-1D68-5B4D-B964-E0D5381F6282}" type="slidenum">
              <a:rPr lang="en-US" sz="1000">
                <a:cs typeface="Arial" charset="0"/>
              </a:rPr>
              <a:pPr eaLnBrk="1" hangingPunct="1"/>
              <a:t>29</a:t>
            </a:fld>
            <a:endParaRPr lang="en-US" sz="1000">
              <a:cs typeface="Arial" charset="0"/>
            </a:endParaRPr>
          </a:p>
        </p:txBody>
      </p:sp>
    </p:spTree>
    <p:extLst>
      <p:ext uri="{BB962C8B-B14F-4D97-AF65-F5344CB8AC3E}">
        <p14:creationId xmlns:p14="http://schemas.microsoft.com/office/powerpoint/2010/main" val="2779367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SDLC is a term used for modeling a detailed plan for the creation, development, implementation and eventual phase-out of a software or software system package. It</a:t>
            </a:r>
            <a:r>
              <a:rPr lang="ja-JP" altLang="en-US" dirty="0">
                <a:latin typeface="Arial" charset="0"/>
              </a:rPr>
              <a:t>’</a:t>
            </a:r>
            <a:r>
              <a:rPr lang="en-US" altLang="ja-JP" dirty="0">
                <a:latin typeface="Arial" charset="0"/>
              </a:rPr>
              <a:t>s a complete plan outlining how the software will be born, raised, and eventually retired from its function. </a:t>
            </a:r>
          </a:p>
          <a:p>
            <a:endParaRPr lang="en-US" dirty="0">
              <a:latin typeface="Arial" charset="0"/>
            </a:endParaRPr>
          </a:p>
          <a:p>
            <a:r>
              <a:rPr lang="en-US" dirty="0">
                <a:latin typeface="Arial" charset="0"/>
              </a:rPr>
              <a:t>Many different SDLC models exist. Each of these models was designed to fit a specific business needs model, to accommodate available resources and skills, or to take advantage of a specific programming language or toolset that would be used. </a:t>
            </a:r>
          </a:p>
          <a:p>
            <a:endParaRPr lang="en-US" dirty="0">
              <a:latin typeface="Arial" charset="0"/>
            </a:endParaRPr>
          </a:p>
          <a:p>
            <a:r>
              <a:rPr lang="en-US" dirty="0">
                <a:latin typeface="Arial" charset="0"/>
              </a:rPr>
              <a:t>Usually, these models can be divided into two categories - the waterfall model and the iterative model - each employing a different workflow philosophy. </a:t>
            </a:r>
          </a:p>
        </p:txBody>
      </p:sp>
      <p:sp>
        <p:nvSpPr>
          <p:cNvPr id="184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84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4ABE93F-3EC9-9C45-94D2-C8FC23E07F71}" type="slidenum">
              <a:rPr lang="en-US" sz="1000">
                <a:cs typeface="Arial" charset="0"/>
              </a:rPr>
              <a:pPr eaLnBrk="1" hangingPunct="1"/>
              <a:t>3</a:t>
            </a:fld>
            <a:endParaRPr lang="en-US" sz="1000">
              <a:cs typeface="Arial" charset="0"/>
            </a:endParaRPr>
          </a:p>
        </p:txBody>
      </p:sp>
    </p:spTree>
    <p:extLst>
      <p:ext uri="{BB962C8B-B14F-4D97-AF65-F5344CB8AC3E}">
        <p14:creationId xmlns:p14="http://schemas.microsoft.com/office/powerpoint/2010/main" val="36075751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30</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So why is SDLC important, anyway? Well, as computers and software became integrated into the business environment and businesses became more dependent on computers not only to manage their business data, but also to assist or track every aspect of the workflow process, it became increasingly apparent that poor design, or failure, of software can be quite costly in terms of lost productivity. Additionally, poorly designed software can increase security risks and decrease data integrity. Replacement of outdated or inadequate software can cost many thousands of dollars. </a:t>
            </a:r>
          </a:p>
          <a:p>
            <a:endParaRPr lang="en-US" dirty="0">
              <a:latin typeface="Arial" charset="0"/>
            </a:endParaRPr>
          </a:p>
          <a:p>
            <a:r>
              <a:rPr lang="en-US" dirty="0">
                <a:latin typeface="Arial" charset="0"/>
              </a:rPr>
              <a:t>Therefore SDLC was designed to control the development environment to help ensure that developers produce a high quality system that meets or exceeds their customer expectations, is completed within time and cost estimates, works effectively within the designed infrastructure, and is inexpensive to maintain and cost-effective.</a:t>
            </a:r>
          </a:p>
        </p:txBody>
      </p:sp>
      <p:sp>
        <p:nvSpPr>
          <p:cNvPr id="204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E4DB89-291F-6D4C-B724-E8ACD34F528E}" type="slidenum">
              <a:rPr lang="en-US" sz="1000">
                <a:cs typeface="Arial" charset="0"/>
              </a:rPr>
              <a:pPr eaLnBrk="1" hangingPunct="1"/>
              <a:t>4</a:t>
            </a:fld>
            <a:endParaRPr lang="en-US" sz="1000">
              <a:cs typeface="Arial" charset="0"/>
            </a:endParaRPr>
          </a:p>
        </p:txBody>
      </p:sp>
    </p:spTree>
    <p:extLst>
      <p:ext uri="{BB962C8B-B14F-4D97-AF65-F5344CB8AC3E}">
        <p14:creationId xmlns:p14="http://schemas.microsoft.com/office/powerpoint/2010/main" val="2624847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Factors for developing a successful SDLC are not unlike those already discussed in previous units for developing your successful project plan or for selecting your EHR system. Again, these factors are not steps in your SDLC; rather, they are elements that will dictate whether the SDLC will be followed, which in turn assures the success of the program being developed.</a:t>
            </a:r>
          </a:p>
          <a:p>
            <a:endParaRPr lang="en-US" dirty="0">
              <a:latin typeface="Arial" charset="0"/>
            </a:endParaRPr>
          </a:p>
          <a:p>
            <a:pPr>
              <a:buFontTx/>
              <a:buAutoNum type="arabicPeriod"/>
            </a:pPr>
            <a:r>
              <a:rPr lang="en-US" b="1" dirty="0">
                <a:latin typeface="Arial" charset="0"/>
              </a:rPr>
              <a:t>Management support </a:t>
            </a:r>
            <a:r>
              <a:rPr lang="en-US" dirty="0">
                <a:latin typeface="Arial" charset="0"/>
              </a:rPr>
              <a:t>- Developers need to have the support of the management as much as possible, since management will dictate the business need, budgeting, and top-level buy-in for the product.</a:t>
            </a:r>
            <a:br>
              <a:rPr lang="en-US" dirty="0">
                <a:latin typeface="Arial" charset="0"/>
              </a:rPr>
            </a:br>
            <a:r>
              <a:rPr lang="en-US" dirty="0">
                <a:latin typeface="Arial" charset="0"/>
              </a:rPr>
              <a:t> </a:t>
            </a:r>
          </a:p>
          <a:p>
            <a:pPr>
              <a:buFontTx/>
              <a:buAutoNum type="arabicPeriod"/>
            </a:pPr>
            <a:r>
              <a:rPr lang="en-US" b="1" dirty="0">
                <a:latin typeface="Arial" charset="0"/>
              </a:rPr>
              <a:t>Technical and business expertise </a:t>
            </a:r>
            <a:r>
              <a:rPr lang="en-US" dirty="0">
                <a:latin typeface="Arial" charset="0"/>
              </a:rPr>
              <a:t>– As in any field, there are experts (in this case, programmers) who just know what needs to be accomplished even when the objective is originally presented. These programmers know which SDLC model is most appropriate for the programming language or toolkits that need to be utilized to ensure the software project will be successful. Likewise, business experts are also critical in the software development cycle, since they understand the overall demand and needed functionality for a particular software. Additionally, business experts can help determine whether the software will eventually show any cost savings over other products or processes. </a:t>
            </a:r>
            <a:br>
              <a:rPr lang="en-US" dirty="0">
                <a:latin typeface="Arial" charset="0"/>
              </a:rPr>
            </a:br>
            <a:endParaRPr lang="en-US" dirty="0">
              <a:latin typeface="Arial" charset="0"/>
            </a:endParaRPr>
          </a:p>
          <a:p>
            <a:pPr>
              <a:buFontTx/>
              <a:buAutoNum type="arabicPeriod"/>
            </a:pPr>
            <a:r>
              <a:rPr lang="en-US" b="1" dirty="0">
                <a:latin typeface="Arial" charset="0"/>
              </a:rPr>
              <a:t>Determining the product focal points </a:t>
            </a:r>
            <a:r>
              <a:rPr lang="en-US" dirty="0">
                <a:latin typeface="Arial" charset="0"/>
              </a:rPr>
              <a:t>- Some parts of the program should be rated a higher priority than other parts. Choosing which elements are most important will allow developers to make decisions when issues arise which may compromise the software</a:t>
            </a:r>
            <a:r>
              <a:rPr lang="ja-JP" altLang="en-US" dirty="0">
                <a:latin typeface="Arial" charset="0"/>
              </a:rPr>
              <a:t>’</a:t>
            </a:r>
            <a:r>
              <a:rPr lang="en-US" altLang="ja-JP" dirty="0">
                <a:latin typeface="Arial" charset="0"/>
              </a:rPr>
              <a:t>s overall functionality, ensuring that there will always be some strong selling points in the developed software compared to a product that provides only mediocre service. </a:t>
            </a:r>
            <a:br>
              <a:rPr lang="en-US" altLang="ja-JP" dirty="0">
                <a:latin typeface="Arial" charset="0"/>
              </a:rPr>
            </a:br>
            <a:endParaRPr lang="en-US" altLang="ja-JP" dirty="0">
              <a:latin typeface="Arial" charset="0"/>
            </a:endParaRPr>
          </a:p>
          <a:p>
            <a:pPr>
              <a:buFontTx/>
              <a:buAutoNum type="arabicPeriod"/>
            </a:pPr>
            <a:r>
              <a:rPr lang="en-US" b="1" dirty="0">
                <a:latin typeface="Arial" charset="0"/>
              </a:rPr>
              <a:t>Follow well-defined procedures </a:t>
            </a:r>
            <a:r>
              <a:rPr lang="en-US" dirty="0">
                <a:latin typeface="Arial" charset="0"/>
              </a:rPr>
              <a:t>- Developers should have a clear understanding of goals at each phase, along with the methods and accepted tolerances for evaluating each of the goals. </a:t>
            </a:r>
            <a:br>
              <a:rPr lang="en-US" dirty="0">
                <a:latin typeface="Arial" charset="0"/>
              </a:rPr>
            </a:br>
            <a:endParaRPr lang="en-US" dirty="0">
              <a:latin typeface="Arial" charset="0"/>
            </a:endParaRPr>
          </a:p>
          <a:p>
            <a:pPr>
              <a:buFontTx/>
              <a:buAutoNum type="arabicPeriod"/>
            </a:pPr>
            <a:r>
              <a:rPr lang="en-US" b="1" dirty="0">
                <a:latin typeface="Arial" charset="0"/>
              </a:rPr>
              <a:t>Develop proper documentation for maintenance </a:t>
            </a:r>
            <a:r>
              <a:rPr lang="en-US" dirty="0">
                <a:latin typeface="Arial" charset="0"/>
              </a:rPr>
              <a:t>– Developing good documentation will help with the implementation and continued success of the product throughout its entire life cycle.</a:t>
            </a:r>
          </a:p>
          <a:p>
            <a:endParaRPr lang="en-US" dirty="0">
              <a:latin typeface="Arial" charset="0"/>
            </a:endParaRPr>
          </a:p>
        </p:txBody>
      </p:sp>
      <p:sp>
        <p:nvSpPr>
          <p:cNvPr id="225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25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0B74D53-DFA7-954D-84D0-55A149305A5C}" type="slidenum">
              <a:rPr lang="en-US" sz="1000">
                <a:cs typeface="Arial" charset="0"/>
              </a:rPr>
              <a:pPr eaLnBrk="1" hangingPunct="1"/>
              <a:t>5</a:t>
            </a:fld>
            <a:endParaRPr lang="en-US" sz="1000">
              <a:cs typeface="Arial" charset="0"/>
            </a:endParaRPr>
          </a:p>
        </p:txBody>
      </p:sp>
    </p:spTree>
    <p:extLst>
      <p:ext uri="{BB962C8B-B14F-4D97-AF65-F5344CB8AC3E}">
        <p14:creationId xmlns:p14="http://schemas.microsoft.com/office/powerpoint/2010/main" val="2099741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Now let</a:t>
            </a:r>
            <a:r>
              <a:rPr lang="ja-JP" altLang="en-US" dirty="0">
                <a:latin typeface="Arial" charset="0"/>
              </a:rPr>
              <a:t>’</a:t>
            </a:r>
            <a:r>
              <a:rPr lang="en-US" altLang="ja-JP" dirty="0">
                <a:latin typeface="Arial" charset="0"/>
              </a:rPr>
              <a:t>s take a brief look at how these phases can relate to each other, initially using the so-called </a:t>
            </a:r>
            <a:r>
              <a:rPr lang="ja-JP" altLang="en-US" dirty="0">
                <a:latin typeface="Arial" charset="0"/>
              </a:rPr>
              <a:t>“</a:t>
            </a:r>
            <a:r>
              <a:rPr lang="en-US" altLang="ja-JP" dirty="0">
                <a:latin typeface="Arial" charset="0"/>
              </a:rPr>
              <a:t>Waterfall</a:t>
            </a:r>
            <a:r>
              <a:rPr lang="ja-JP" altLang="en-US" dirty="0">
                <a:latin typeface="Arial" charset="0"/>
              </a:rPr>
              <a:t>”</a:t>
            </a:r>
            <a:r>
              <a:rPr lang="en-US" altLang="ja-JP" dirty="0">
                <a:latin typeface="Arial" charset="0"/>
              </a:rPr>
              <a:t> model.</a:t>
            </a:r>
          </a:p>
          <a:p>
            <a:endParaRPr lang="en-US" dirty="0">
              <a:latin typeface="Arial" charset="0"/>
            </a:endParaRPr>
          </a:p>
          <a:p>
            <a:r>
              <a:rPr lang="en-US" dirty="0">
                <a:latin typeface="Arial" charset="0"/>
              </a:rPr>
              <a:t>The initial assessment of feasibility is followed by an analysis phase, which is followed by the design phase, which is followed by the implementation phase, then the testing phase, then the maintenance phase. </a:t>
            </a:r>
          </a:p>
        </p:txBody>
      </p:sp>
      <p:sp>
        <p:nvSpPr>
          <p:cNvPr id="245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45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8A1968D-6A8E-0A42-BA0F-27588E41A3A7}" type="slidenum">
              <a:rPr lang="en-US" sz="1000">
                <a:cs typeface="Arial" charset="0"/>
              </a:rPr>
              <a:pPr eaLnBrk="1" hangingPunct="1"/>
              <a:t>6</a:t>
            </a:fld>
            <a:endParaRPr lang="en-US" sz="1000">
              <a:cs typeface="Arial" charset="0"/>
            </a:endParaRPr>
          </a:p>
        </p:txBody>
      </p:sp>
    </p:spTree>
    <p:extLst>
      <p:ext uri="{BB962C8B-B14F-4D97-AF65-F5344CB8AC3E}">
        <p14:creationId xmlns:p14="http://schemas.microsoft.com/office/powerpoint/2010/main" val="4267203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Contrast that with this </a:t>
            </a:r>
            <a:r>
              <a:rPr lang="ja-JP" altLang="en-US" dirty="0">
                <a:latin typeface="Arial" charset="0"/>
              </a:rPr>
              <a:t>“</a:t>
            </a:r>
            <a:r>
              <a:rPr lang="en-US" altLang="ja-JP" dirty="0">
                <a:latin typeface="Arial" charset="0"/>
              </a:rPr>
              <a:t>iterative</a:t>
            </a:r>
            <a:r>
              <a:rPr lang="ja-JP" altLang="en-US" dirty="0">
                <a:latin typeface="Arial" charset="0"/>
              </a:rPr>
              <a:t>”</a:t>
            </a:r>
            <a:r>
              <a:rPr lang="en-US" altLang="ja-JP" dirty="0">
                <a:latin typeface="Arial" charset="0"/>
              </a:rPr>
              <a:t> or </a:t>
            </a:r>
            <a:r>
              <a:rPr lang="ja-JP" altLang="en-US" dirty="0">
                <a:latin typeface="Arial" charset="0"/>
              </a:rPr>
              <a:t>“</a:t>
            </a:r>
            <a:r>
              <a:rPr lang="en-US" altLang="ja-JP" dirty="0">
                <a:latin typeface="Arial" charset="0"/>
              </a:rPr>
              <a:t>incremental</a:t>
            </a:r>
            <a:r>
              <a:rPr lang="ja-JP" altLang="en-US" dirty="0">
                <a:latin typeface="Arial" charset="0"/>
              </a:rPr>
              <a:t>”</a:t>
            </a:r>
            <a:r>
              <a:rPr lang="en-US" altLang="ja-JP" dirty="0">
                <a:latin typeface="Arial" charset="0"/>
              </a:rPr>
              <a:t> model, which starts with initial planning and research. Then begins a cycle -- consisting of planning, requirements, analysis and design, implementation, testing, and evaluation -- which repeats as needed until the decision is made to do deployment.</a:t>
            </a:r>
          </a:p>
          <a:p>
            <a:endParaRPr lang="en-US" dirty="0">
              <a:latin typeface="Arial" charset="0"/>
            </a:endParaRPr>
          </a:p>
          <a:p>
            <a:r>
              <a:rPr lang="en-US" dirty="0">
                <a:latin typeface="Arial" charset="0"/>
              </a:rPr>
              <a:t>We</a:t>
            </a:r>
            <a:r>
              <a:rPr lang="ja-JP" altLang="en-US" dirty="0">
                <a:latin typeface="Arial" charset="0"/>
              </a:rPr>
              <a:t>’</a:t>
            </a:r>
            <a:r>
              <a:rPr lang="en-US" altLang="ja-JP" dirty="0" err="1">
                <a:latin typeface="Arial" charset="0"/>
              </a:rPr>
              <a:t>ll</a:t>
            </a:r>
            <a:r>
              <a:rPr lang="en-US" altLang="ja-JP" dirty="0">
                <a:latin typeface="Arial" charset="0"/>
              </a:rPr>
              <a:t> discuss the models in more detail at the end of this Unit. Now let</a:t>
            </a:r>
            <a:r>
              <a:rPr lang="ja-JP" altLang="en-US" dirty="0">
                <a:latin typeface="Arial" charset="0"/>
              </a:rPr>
              <a:t>’</a:t>
            </a:r>
            <a:r>
              <a:rPr lang="en-US" altLang="ja-JP" dirty="0">
                <a:latin typeface="Arial" charset="0"/>
              </a:rPr>
              <a:t>s discuss what each phase generally entails.</a:t>
            </a:r>
            <a:endParaRPr lang="en-US" dirty="0">
              <a:latin typeface="Arial" charset="0"/>
            </a:endParaRPr>
          </a:p>
        </p:txBody>
      </p:sp>
      <p:sp>
        <p:nvSpPr>
          <p:cNvPr id="266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66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6B785CB-069D-0A42-8983-32639B4D6827}" type="slidenum">
              <a:rPr lang="en-US" sz="1000">
                <a:cs typeface="Arial" charset="0"/>
              </a:rPr>
              <a:pPr eaLnBrk="1" hangingPunct="1"/>
              <a:t>7</a:t>
            </a:fld>
            <a:endParaRPr lang="en-US" sz="1000">
              <a:cs typeface="Arial" charset="0"/>
            </a:endParaRPr>
          </a:p>
        </p:txBody>
      </p:sp>
    </p:spTree>
    <p:extLst>
      <p:ext uri="{BB962C8B-B14F-4D97-AF65-F5344CB8AC3E}">
        <p14:creationId xmlns:p14="http://schemas.microsoft.com/office/powerpoint/2010/main" val="3847907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b="1" dirty="0">
                <a:latin typeface="Arial" charset="0"/>
              </a:rPr>
              <a:t>Initiation</a:t>
            </a:r>
            <a:r>
              <a:rPr lang="en-US" dirty="0">
                <a:latin typeface="Arial" charset="0"/>
              </a:rPr>
              <a:t> </a:t>
            </a:r>
          </a:p>
          <a:p>
            <a:r>
              <a:rPr lang="en-US" dirty="0">
                <a:latin typeface="Arial" charset="0"/>
              </a:rPr>
              <a:t>In the software vendor world, where profits are realized by fulfilling consumer market needs with new software products, initiation is where a need is identified for a new software system. Software development companies use this stage to determine the needs of the present market. The software vendor</a:t>
            </a:r>
            <a:r>
              <a:rPr lang="ja-JP" altLang="en-US" dirty="0">
                <a:latin typeface="Arial" charset="0"/>
              </a:rPr>
              <a:t>’</a:t>
            </a:r>
            <a:r>
              <a:rPr lang="en-US" altLang="ja-JP" dirty="0">
                <a:latin typeface="Arial" charset="0"/>
              </a:rPr>
              <a:t>s management is often involved in this stage as they want to determine what the developers have to do and how it will impact the market. </a:t>
            </a:r>
          </a:p>
          <a:p>
            <a:endParaRPr lang="en-US" dirty="0">
              <a:latin typeface="Arial" charset="0"/>
            </a:endParaRPr>
          </a:p>
          <a:p>
            <a:r>
              <a:rPr lang="en-US" dirty="0">
                <a:latin typeface="Arial" charset="0"/>
              </a:rPr>
              <a:t>In a clinic or other healthcare institution, this need is usually identified by clinicians or staff such as a flawed workflow process or other issue. </a:t>
            </a:r>
            <a:br>
              <a:rPr lang="en-US" dirty="0">
                <a:latin typeface="Arial" charset="0"/>
              </a:rPr>
            </a:br>
            <a:r>
              <a:rPr lang="en-US" dirty="0">
                <a:latin typeface="Arial" charset="0"/>
              </a:rPr>
              <a:t> </a:t>
            </a:r>
          </a:p>
          <a:p>
            <a:r>
              <a:rPr lang="en-US" dirty="0">
                <a:latin typeface="Arial" charset="0"/>
              </a:rPr>
              <a:t>For instance, a healthcare clinic currently uses three different programs to record patient data, dispense online prescriptions, and run the business office, requiring a lot of work overlap and generation of paper documentation between systems. Both the physicians and the billing department are looking for a more efficient way to communicate and improve efficiency. They would like a system that can communicate seamlessly between the various business components and streamline operations.</a:t>
            </a:r>
          </a:p>
          <a:p>
            <a:endParaRPr lang="en-US" dirty="0">
              <a:latin typeface="Arial" charset="0"/>
            </a:endParaRPr>
          </a:p>
          <a:p>
            <a:r>
              <a:rPr lang="en-US" dirty="0">
                <a:latin typeface="Arial" charset="0"/>
              </a:rPr>
              <a:t>A </a:t>
            </a:r>
            <a:r>
              <a:rPr lang="en-US" b="1" dirty="0">
                <a:latin typeface="Arial" charset="0"/>
              </a:rPr>
              <a:t>Project Manager </a:t>
            </a:r>
            <a:r>
              <a:rPr lang="en-US" dirty="0">
                <a:latin typeface="Arial" charset="0"/>
              </a:rPr>
              <a:t>typically would be assigned and would eventually generate a Concept Proposal – a document which identifies the problem and why the new system needs to be pursued. Upper management would then review the proposal and approve it, and the project moves on to the next phase. </a:t>
            </a:r>
          </a:p>
        </p:txBody>
      </p:sp>
      <p:sp>
        <p:nvSpPr>
          <p:cNvPr id="286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86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163F696-CCA0-6C47-8095-C8D391E6CCDB}" type="slidenum">
              <a:rPr lang="en-US" sz="1000">
                <a:cs typeface="Arial" charset="0"/>
              </a:rPr>
              <a:pPr eaLnBrk="1" hangingPunct="1"/>
              <a:t>8</a:t>
            </a:fld>
            <a:endParaRPr lang="en-US" sz="1000">
              <a:cs typeface="Arial" charset="0"/>
            </a:endParaRPr>
          </a:p>
        </p:txBody>
      </p:sp>
    </p:spTree>
    <p:extLst>
      <p:ext uri="{BB962C8B-B14F-4D97-AF65-F5344CB8AC3E}">
        <p14:creationId xmlns:p14="http://schemas.microsoft.com/office/powerpoint/2010/main" val="3890512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The </a:t>
            </a:r>
            <a:r>
              <a:rPr lang="en-US" b="1" dirty="0">
                <a:latin typeface="Arial" charset="0"/>
              </a:rPr>
              <a:t>Concept Development </a:t>
            </a:r>
            <a:r>
              <a:rPr lang="en-US" dirty="0">
                <a:latin typeface="Arial" charset="0"/>
              </a:rPr>
              <a:t>phase begins when the Concept Proposal has been formally approved but when additional study and analysis are required prior to system development activities.</a:t>
            </a:r>
            <a:br>
              <a:rPr lang="en-US" dirty="0">
                <a:latin typeface="Arial" charset="0"/>
              </a:rPr>
            </a:br>
            <a:endParaRPr lang="en-US" dirty="0">
              <a:latin typeface="Arial" charset="0"/>
            </a:endParaRPr>
          </a:p>
          <a:p>
            <a:r>
              <a:rPr lang="en-US" dirty="0">
                <a:latin typeface="Arial" charset="0"/>
              </a:rPr>
              <a:t>We begin to analyze what will be necessary to complete the project. Here all relevant factors are analyzed to develop the project scope.</a:t>
            </a:r>
          </a:p>
          <a:p>
            <a:endParaRPr lang="en-US" dirty="0">
              <a:latin typeface="Arial" charset="0"/>
            </a:endParaRPr>
          </a:p>
          <a:p>
            <a:r>
              <a:rPr lang="en-US" dirty="0">
                <a:latin typeface="Arial" charset="0"/>
              </a:rPr>
              <a:t>Several reports can be created here:</a:t>
            </a:r>
          </a:p>
          <a:p>
            <a:pPr>
              <a:buFontTx/>
              <a:buChar char="•"/>
            </a:pPr>
            <a:r>
              <a:rPr lang="en-US" dirty="0">
                <a:latin typeface="Arial" charset="0"/>
              </a:rPr>
              <a:t>Feasibility Study; in other words, will it work?</a:t>
            </a:r>
          </a:p>
          <a:p>
            <a:pPr>
              <a:buFontTx/>
              <a:buChar char="•"/>
            </a:pPr>
            <a:r>
              <a:rPr lang="en-US" dirty="0">
                <a:latin typeface="Arial" charset="0"/>
              </a:rPr>
              <a:t>Cost/Benefit Analysis; in other words, is the cost really worth it?</a:t>
            </a:r>
          </a:p>
          <a:p>
            <a:pPr>
              <a:buFontTx/>
              <a:buChar char="•"/>
            </a:pPr>
            <a:r>
              <a:rPr lang="en-US" dirty="0">
                <a:latin typeface="Arial" charset="0"/>
              </a:rPr>
              <a:t>System Boundary; in other words, how far should the project go?</a:t>
            </a:r>
          </a:p>
          <a:p>
            <a:pPr>
              <a:buFontTx/>
              <a:buChar char="•"/>
            </a:pPr>
            <a:r>
              <a:rPr lang="en-US" dirty="0">
                <a:latin typeface="Arial" charset="0"/>
              </a:rPr>
              <a:t>Risk Management; in other words, what will happen if we don</a:t>
            </a:r>
            <a:r>
              <a:rPr lang="ja-JP" altLang="en-US" dirty="0">
                <a:latin typeface="Arial" charset="0"/>
              </a:rPr>
              <a:t>’</a:t>
            </a:r>
            <a:r>
              <a:rPr lang="en-US" altLang="ja-JP" dirty="0">
                <a:latin typeface="Arial" charset="0"/>
              </a:rPr>
              <a:t>t do it?</a:t>
            </a:r>
          </a:p>
          <a:p>
            <a:endParaRPr lang="en-US" dirty="0">
              <a:latin typeface="Arial" charset="0"/>
            </a:endParaRPr>
          </a:p>
          <a:p>
            <a:r>
              <a:rPr lang="en-US" dirty="0">
                <a:latin typeface="Arial" charset="0"/>
              </a:rPr>
              <a:t>These reports are then presented to the powers that be, and a decision is made whether or not to go ahead. They approve the funding. If they give their approval, it</a:t>
            </a:r>
            <a:r>
              <a:rPr lang="ja-JP" altLang="en-US" dirty="0">
                <a:latin typeface="Arial" charset="0"/>
              </a:rPr>
              <a:t>’</a:t>
            </a:r>
            <a:r>
              <a:rPr lang="en-US" altLang="ja-JP" dirty="0">
                <a:latin typeface="Arial" charset="0"/>
              </a:rPr>
              <a:t>s on to the next phase. </a:t>
            </a:r>
          </a:p>
          <a:p>
            <a:endParaRPr lang="en-US" dirty="0">
              <a:latin typeface="Arial" charset="0"/>
            </a:endParaRPr>
          </a:p>
          <a:p>
            <a:endParaRPr lang="en-US" dirty="0">
              <a:latin typeface="Arial" charset="0"/>
            </a:endParaRPr>
          </a:p>
        </p:txBody>
      </p:sp>
      <p:sp>
        <p:nvSpPr>
          <p:cNvPr id="307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07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4B0A646-C897-E242-A8DC-D0E3074105A1}" type="slidenum">
              <a:rPr lang="en-US" sz="1000">
                <a:cs typeface="Arial" charset="0"/>
              </a:rPr>
              <a:pPr eaLnBrk="1" hangingPunct="1"/>
              <a:t>9</a:t>
            </a:fld>
            <a:endParaRPr lang="en-US" sz="1000">
              <a:cs typeface="Arial" charset="0"/>
            </a:endParaRPr>
          </a:p>
        </p:txBody>
      </p:sp>
    </p:spTree>
    <p:extLst>
      <p:ext uri="{BB962C8B-B14F-4D97-AF65-F5344CB8AC3E}">
        <p14:creationId xmlns:p14="http://schemas.microsoft.com/office/powerpoint/2010/main" val="1091584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1154194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9A429EE0-2FE7-4C4C-B243-097684D7FE2F}" type="slidenum">
              <a:rPr lang="en-US"/>
              <a:pPr>
                <a:defRPr/>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225847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C8770CB8-9F11-474F-A967-E70B993158A3}" type="slidenum">
              <a:rPr lang="en-US"/>
              <a:pPr>
                <a:defRPr/>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292851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pPr>
              <a:defRPr/>
            </a:pPr>
            <a:fld id="{1915799B-4D6D-014F-94F8-E348F212BC93}" type="slidenum">
              <a:rPr lang="en-US"/>
              <a:pPr>
                <a:defRPr/>
              </a:pPr>
              <a:t>‹#›</a:t>
            </a:fld>
            <a:endParaRPr 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522811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5753D99A-E1F7-5540-9404-DAD62A70EEE8}" type="slidenum">
              <a:rPr lang="en-US"/>
              <a:pPr>
                <a:defRPr/>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05234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Installation and Maintenance of</a:t>
            </a:r>
            <a:br>
              <a:rPr lang="en-US" dirty="0">
                <a:latin typeface="Verdana" charset="0"/>
                <a:ea typeface="ＭＳ Ｐゴシック" charset="0"/>
                <a:cs typeface="Verdana" charset="0"/>
              </a:rPr>
            </a:br>
            <a:r>
              <a:rPr lang="en-US" dirty="0">
                <a:latin typeface="Verdana" charset="0"/>
                <a:ea typeface="ＭＳ Ｐゴシック" charset="0"/>
                <a:cs typeface="Verdana" charset="0"/>
              </a:rPr>
              <a:t> Health IT Systems </a:t>
            </a:r>
          </a:p>
        </p:txBody>
      </p:sp>
      <p:sp>
        <p:nvSpPr>
          <p:cNvPr id="13314"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Tahoma" charset="0"/>
                <a:ea typeface="ＭＳ Ｐゴシック" charset="0"/>
                <a:cs typeface="Tahoma" charset="0"/>
              </a:rPr>
              <a:t>Software </a:t>
            </a:r>
            <a:r>
              <a:rPr lang="en-US" dirty="0" smtClean="0">
                <a:latin typeface="Tahoma" charset="0"/>
                <a:ea typeface="ＭＳ Ｐゴシック" charset="0"/>
                <a:cs typeface="Tahoma" charset="0"/>
              </a:rPr>
              <a:t>Development Life </a:t>
            </a:r>
            <a:r>
              <a:rPr lang="en-US" dirty="0">
                <a:latin typeface="Tahoma" charset="0"/>
                <a:ea typeface="ＭＳ Ｐゴシック" charset="0"/>
                <a:cs typeface="Tahoma" charset="0"/>
              </a:rPr>
              <a:t>Cycle (SDLC) Model</a:t>
            </a:r>
          </a:p>
        </p:txBody>
      </p:sp>
      <p:sp>
        <p:nvSpPr>
          <p:cNvPr id="2" name="Text Placeholder 1"/>
          <p:cNvSpPr>
            <a:spLocks noGrp="1"/>
          </p:cNvSpPr>
          <p:nvPr>
            <p:ph type="body" sz="quarter" idx="12"/>
          </p:nvPr>
        </p:nvSpPr>
        <p:spPr/>
        <p:txBody>
          <a:bodyPr/>
          <a:lstStyle/>
          <a:p>
            <a:pPr marL="0" indent="0"/>
            <a:r>
              <a:rPr lang="en-US" dirty="0">
                <a:latin typeface="Arial" charset="0"/>
                <a:ea typeface="Calibri" charset="0"/>
              </a:rPr>
              <a:t>This material </a:t>
            </a:r>
            <a:r>
              <a:rPr lang="en-US" dirty="0" smtClean="0">
                <a:latin typeface="Arial" charset="0"/>
                <a:ea typeface="Calibri" charset="0"/>
              </a:rPr>
              <a:t>(Comp 8 Unit 5) </a:t>
            </a:r>
            <a:r>
              <a:rPr lang="en-US" dirty="0">
                <a:latin typeface="Arial" charset="0"/>
                <a:ea typeface="Calibri" charset="0"/>
              </a:rPr>
              <a:t>was 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dirty="0" smtClean="0">
                <a:latin typeface="Arial" charset="0"/>
                <a:ea typeface="Calibri" charset="0"/>
              </a:rPr>
              <a:t>Award Number 90WT0006.  </a:t>
            </a:r>
          </a:p>
          <a:p>
            <a:pPr marL="0" indent="0"/>
            <a:r>
              <a:rPr lang="en-US" dirty="0" smtClean="0"/>
              <a:t>This </a:t>
            </a:r>
            <a:r>
              <a:rPr lang="en-US" dirty="0"/>
              <a:t>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u="sng" dirty="0">
                <a:hlinkClick r:id="rId3"/>
              </a:rPr>
              <a:t>/</a:t>
            </a:r>
            <a:r>
              <a:rPr lang="en-US" dirty="0"/>
              <a:t>.</a:t>
            </a:r>
          </a:p>
          <a:p>
            <a:pPr marL="0" indent="0"/>
            <a:r>
              <a:rPr lang="en-US" dirty="0" smtClean="0">
                <a:latin typeface="Arial" charset="0"/>
                <a:ea typeface="Calibri" charset="0"/>
              </a:rPr>
              <a:t>.</a:t>
            </a:r>
            <a:endParaRPr lang="en-US" dirty="0">
              <a:latin typeface="Arial" charset="0"/>
              <a:ea typeface="Calibri"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Planning Phase</a:t>
            </a:r>
          </a:p>
        </p:txBody>
      </p:sp>
      <p:sp>
        <p:nvSpPr>
          <p:cNvPr id="16390" name="Content Placeholder 5"/>
          <p:cNvSpPr>
            <a:spLocks noGrp="1"/>
          </p:cNvSpPr>
          <p:nvPr>
            <p:ph sz="quarter" idx="14"/>
          </p:nvPr>
        </p:nvSpPr>
        <p:spPr/>
        <p:txBody>
          <a:bodyPr>
            <a:normAutofit/>
          </a:bodyPr>
          <a:lstStyle/>
          <a:p>
            <a:pPr>
              <a:defRPr/>
            </a:pPr>
            <a:r>
              <a:rPr lang="en-US" dirty="0" smtClean="0">
                <a:ea typeface="+mn-ea"/>
                <a:cs typeface="+mn-cs"/>
              </a:rPr>
              <a:t>What must be delivered?</a:t>
            </a:r>
          </a:p>
          <a:p>
            <a:pPr>
              <a:defRPr/>
            </a:pPr>
            <a:r>
              <a:rPr lang="en-US" dirty="0" smtClean="0">
                <a:ea typeface="+mn-ea"/>
                <a:cs typeface="+mn-cs"/>
              </a:rPr>
              <a:t>What personnel will be needed?</a:t>
            </a:r>
          </a:p>
          <a:p>
            <a:pPr>
              <a:defRPr/>
            </a:pPr>
            <a:r>
              <a:rPr lang="en-US" dirty="0" smtClean="0">
                <a:ea typeface="+mn-ea"/>
                <a:cs typeface="+mn-cs"/>
              </a:rPr>
              <a:t>What external resources should you bring in, if any?</a:t>
            </a:r>
          </a:p>
          <a:p>
            <a:pPr>
              <a:defRPr/>
            </a:pPr>
            <a:r>
              <a:rPr lang="en-US" dirty="0" smtClean="0">
                <a:ea typeface="+mn-ea"/>
                <a:cs typeface="+mn-cs"/>
              </a:rPr>
              <a:t>Develop in-house or purchase software?</a:t>
            </a:r>
          </a:p>
          <a:p>
            <a:pPr>
              <a:defRPr/>
            </a:pPr>
            <a:r>
              <a:rPr lang="en-US" dirty="0" smtClean="0">
                <a:ea typeface="+mn-ea"/>
                <a:cs typeface="+mn-cs"/>
              </a:rPr>
              <a:t>What hardware constraints do you have?</a:t>
            </a:r>
          </a:p>
          <a:p>
            <a:pPr>
              <a:defRPr/>
            </a:pPr>
            <a:r>
              <a:rPr lang="en-US" dirty="0" smtClean="0">
                <a:ea typeface="+mn-ea"/>
                <a:cs typeface="+mn-cs"/>
              </a:rPr>
              <a:t>Planning document submitted for approval.</a:t>
            </a:r>
          </a:p>
          <a:p>
            <a:pPr>
              <a:defRPr/>
            </a:pPr>
            <a:endParaRPr lang="en-US" dirty="0" smtClean="0">
              <a:ea typeface="+mn-ea"/>
              <a:cs typeface="+mn-cs"/>
            </a:endParaRPr>
          </a:p>
        </p:txBody>
      </p:sp>
      <p:sp>
        <p:nvSpPr>
          <p:cNvPr id="3174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ADE8918-5808-F044-AC5C-A6B2AADCCE24}" type="slidenum">
              <a:rPr lang="en-US" sz="1000">
                <a:solidFill>
                  <a:srgbClr val="898989"/>
                </a:solidFill>
              </a:rPr>
              <a:pPr eaLnBrk="1" hangingPunct="1"/>
              <a:t>10</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Requirements Analysis Phase</a:t>
            </a:r>
          </a:p>
        </p:txBody>
      </p:sp>
      <p:sp>
        <p:nvSpPr>
          <p:cNvPr id="16390" name="Content Placeholder 5"/>
          <p:cNvSpPr>
            <a:spLocks noGrp="1"/>
          </p:cNvSpPr>
          <p:nvPr>
            <p:ph sz="quarter" idx="14"/>
          </p:nvPr>
        </p:nvSpPr>
        <p:spPr/>
        <p:txBody>
          <a:bodyPr>
            <a:normAutofit fontScale="92500" lnSpcReduction="10000"/>
          </a:bodyPr>
          <a:lstStyle/>
          <a:p>
            <a:pPr>
              <a:defRPr/>
            </a:pPr>
            <a:r>
              <a:rPr lang="en-US" dirty="0" smtClean="0">
                <a:ea typeface="+mn-ea"/>
                <a:cs typeface="+mn-cs"/>
              </a:rPr>
              <a:t>Common topics addressed</a:t>
            </a:r>
          </a:p>
          <a:p>
            <a:pPr lvl="1">
              <a:defRPr/>
            </a:pPr>
            <a:r>
              <a:rPr lang="en-US" dirty="0" smtClean="0">
                <a:ea typeface="+mn-ea"/>
              </a:rPr>
              <a:t>Operating system (OS) and interfaces</a:t>
            </a:r>
          </a:p>
          <a:p>
            <a:pPr lvl="1">
              <a:defRPr/>
            </a:pPr>
            <a:r>
              <a:rPr lang="en-US" dirty="0" smtClean="0">
                <a:ea typeface="+mn-ea"/>
              </a:rPr>
              <a:t>Input (mouse, keyboard, touchscreen)</a:t>
            </a:r>
          </a:p>
          <a:p>
            <a:pPr lvl="1">
              <a:defRPr/>
            </a:pPr>
            <a:r>
              <a:rPr lang="en-US" dirty="0" smtClean="0">
                <a:ea typeface="+mn-ea"/>
              </a:rPr>
              <a:t>Training, required user proficiency</a:t>
            </a:r>
          </a:p>
          <a:p>
            <a:pPr lvl="1">
              <a:defRPr/>
            </a:pPr>
            <a:r>
              <a:rPr lang="en-US" dirty="0" smtClean="0">
                <a:ea typeface="+mn-ea"/>
              </a:rPr>
              <a:t>Space to house hardware</a:t>
            </a:r>
          </a:p>
          <a:p>
            <a:pPr>
              <a:defRPr/>
            </a:pPr>
            <a:r>
              <a:rPr lang="en-US" dirty="0" smtClean="0">
                <a:ea typeface="+mn-ea"/>
                <a:cs typeface="+mn-cs"/>
              </a:rPr>
              <a:t>Characteristics of good requirements</a:t>
            </a:r>
          </a:p>
          <a:p>
            <a:pPr lvl="1">
              <a:defRPr/>
            </a:pPr>
            <a:r>
              <a:rPr lang="en-US" dirty="0" smtClean="0">
                <a:ea typeface="+mn-ea"/>
              </a:rPr>
              <a:t>Systematic</a:t>
            </a:r>
          </a:p>
          <a:p>
            <a:pPr lvl="1">
              <a:defRPr/>
            </a:pPr>
            <a:r>
              <a:rPr lang="en-US" dirty="0" smtClean="0">
                <a:ea typeface="+mn-ea"/>
              </a:rPr>
              <a:t>Verifiable</a:t>
            </a:r>
          </a:p>
          <a:p>
            <a:pPr lvl="1">
              <a:defRPr/>
            </a:pPr>
            <a:r>
              <a:rPr lang="en-US" dirty="0" smtClean="0">
                <a:ea typeface="+mn-ea"/>
              </a:rPr>
              <a:t>Related to business needs/opportunities</a:t>
            </a:r>
          </a:p>
          <a:p>
            <a:pPr lvl="1">
              <a:defRPr/>
            </a:pPr>
            <a:r>
              <a:rPr lang="en-US" dirty="0" smtClean="0">
                <a:ea typeface="+mn-ea"/>
              </a:rPr>
              <a:t>Details defined</a:t>
            </a:r>
          </a:p>
          <a:p>
            <a:pPr>
              <a:defRPr/>
            </a:pPr>
            <a:endParaRPr lang="en-US" dirty="0" smtClean="0">
              <a:ea typeface="+mn-ea"/>
              <a:cs typeface="+mn-cs"/>
            </a:endParaRPr>
          </a:p>
        </p:txBody>
      </p:sp>
      <p:sp>
        <p:nvSpPr>
          <p:cNvPr id="3379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AE8497C-5FE5-C645-A4CD-35DF94BF0CEC}" type="slidenum">
              <a:rPr lang="en-US" sz="1000">
                <a:solidFill>
                  <a:srgbClr val="898989"/>
                </a:solidFill>
              </a:rPr>
              <a:pPr eaLnBrk="1" hangingPunct="1"/>
              <a:t>11</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Design Phase</a:t>
            </a:r>
          </a:p>
        </p:txBody>
      </p:sp>
      <p:sp>
        <p:nvSpPr>
          <p:cNvPr id="35842"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Blueprint of software is developed.</a:t>
            </a:r>
          </a:p>
          <a:p>
            <a:r>
              <a:rPr lang="en-US">
                <a:latin typeface="Arial" charset="0"/>
              </a:rPr>
              <a:t>Program components and workflow are established.</a:t>
            </a:r>
          </a:p>
          <a:p>
            <a:r>
              <a:rPr lang="en-US">
                <a:latin typeface="Arial" charset="0"/>
              </a:rPr>
              <a:t>Program documentation (e.g., manuals) begins to take shape.</a:t>
            </a:r>
          </a:p>
          <a:p>
            <a:r>
              <a:rPr lang="en-US">
                <a:latin typeface="Arial" charset="0"/>
              </a:rPr>
              <a:t>Flaws in original planning are often revealed, and adjustments are made</a:t>
            </a:r>
          </a:p>
          <a:p>
            <a:endParaRPr lang="en-US">
              <a:latin typeface="Arial" charset="0"/>
            </a:endParaRPr>
          </a:p>
        </p:txBody>
      </p:sp>
      <p:sp>
        <p:nvSpPr>
          <p:cNvPr id="3584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DBFAF8C-C022-494A-A6B9-DBE1721D464D}" type="slidenum">
              <a:rPr lang="en-US" sz="1000">
                <a:solidFill>
                  <a:srgbClr val="898989"/>
                </a:solidFill>
              </a:rPr>
              <a:pPr eaLnBrk="1" hangingPunct="1"/>
              <a:t>12</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Development Phase</a:t>
            </a:r>
          </a:p>
        </p:txBody>
      </p:sp>
      <p:sp>
        <p:nvSpPr>
          <p:cNvPr id="3789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Software product is built (i.e., coded and assembled) and takes on life.</a:t>
            </a:r>
          </a:p>
          <a:p>
            <a:r>
              <a:rPr lang="en-US">
                <a:latin typeface="Arial" charset="0"/>
              </a:rPr>
              <a:t>Usually a team effort involving many software developers coordinating their efforts to realize a final product.	</a:t>
            </a:r>
          </a:p>
        </p:txBody>
      </p:sp>
      <p:sp>
        <p:nvSpPr>
          <p:cNvPr id="3789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280C858-C98B-124E-AE38-FE06B0394D42}" type="slidenum">
              <a:rPr lang="en-US" sz="1000">
                <a:solidFill>
                  <a:srgbClr val="898989"/>
                </a:solidFill>
              </a:rPr>
              <a:pPr eaLnBrk="1" hangingPunct="1"/>
              <a:t>13</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Integration and Testing Phase</a:t>
            </a:r>
          </a:p>
        </p:txBody>
      </p:sp>
      <p:sp>
        <p:nvSpPr>
          <p:cNvPr id="39938"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3000">
                <a:latin typeface="Arial" charset="0"/>
              </a:rPr>
              <a:t>Critical, formalized process using parameters developed during the design stage</a:t>
            </a:r>
          </a:p>
          <a:p>
            <a:r>
              <a:rPr lang="ja-JP" altLang="en-US" sz="3000">
                <a:latin typeface="Arial" charset="0"/>
              </a:rPr>
              <a:t>“</a:t>
            </a:r>
            <a:r>
              <a:rPr lang="en-US" altLang="ja-JP" sz="3000">
                <a:latin typeface="Arial" charset="0"/>
              </a:rPr>
              <a:t>Roll-Out</a:t>
            </a:r>
            <a:r>
              <a:rPr lang="ja-JP" altLang="en-US" sz="3000">
                <a:latin typeface="Arial" charset="0"/>
              </a:rPr>
              <a:t>”</a:t>
            </a:r>
            <a:r>
              <a:rPr lang="en-US" altLang="ja-JP" sz="3000">
                <a:latin typeface="Arial" charset="0"/>
              </a:rPr>
              <a:t> testing helps ensure stability in the real world environment.</a:t>
            </a:r>
          </a:p>
          <a:p>
            <a:r>
              <a:rPr lang="en-US" sz="3000">
                <a:latin typeface="Arial" charset="0"/>
              </a:rPr>
              <a:t>New software is tested to ensure that data can be migrated from the obsolete software into the new  product easily  and reliably.</a:t>
            </a:r>
          </a:p>
          <a:p>
            <a:endParaRPr lang="en-US" sz="3000">
              <a:latin typeface="Arial" charset="0"/>
            </a:endParaRPr>
          </a:p>
        </p:txBody>
      </p:sp>
      <p:sp>
        <p:nvSpPr>
          <p:cNvPr id="3993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E6A46ED-DA20-CC46-900B-F6AA70870484}" type="slidenum">
              <a:rPr lang="en-US" sz="1000">
                <a:solidFill>
                  <a:srgbClr val="898989"/>
                </a:solidFill>
              </a:rPr>
              <a:pPr eaLnBrk="1" hangingPunct="1"/>
              <a:t>14</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Implementation Phase</a:t>
            </a:r>
          </a:p>
        </p:txBody>
      </p:sp>
      <p:sp>
        <p:nvSpPr>
          <p:cNvPr id="41986"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sz="3000">
                <a:latin typeface="Arial" charset="0"/>
              </a:rPr>
              <a:t>User communication and training</a:t>
            </a:r>
          </a:p>
          <a:p>
            <a:pPr>
              <a:lnSpc>
                <a:spcPct val="90000"/>
              </a:lnSpc>
            </a:pPr>
            <a:r>
              <a:rPr lang="en-US" sz="3000">
                <a:latin typeface="Arial" charset="0"/>
              </a:rPr>
              <a:t>Data migrated from old system and checked for integrity.</a:t>
            </a:r>
          </a:p>
          <a:p>
            <a:pPr>
              <a:lnSpc>
                <a:spcPct val="90000"/>
              </a:lnSpc>
            </a:pPr>
            <a:r>
              <a:rPr lang="en-US" sz="3000">
                <a:latin typeface="Arial" charset="0"/>
              </a:rPr>
              <a:t>New system brought online. Whenever possible, old system continues to function in case of roll out issues.</a:t>
            </a:r>
          </a:p>
          <a:p>
            <a:pPr>
              <a:lnSpc>
                <a:spcPct val="90000"/>
              </a:lnSpc>
            </a:pPr>
            <a:r>
              <a:rPr lang="en-US" sz="3000">
                <a:latin typeface="Arial" charset="0"/>
              </a:rPr>
              <a:t>After successful distribution, data gathered to determine successful implementation (</a:t>
            </a:r>
            <a:r>
              <a:rPr lang="ja-JP" altLang="en-US" sz="3000">
                <a:latin typeface="Arial" charset="0"/>
              </a:rPr>
              <a:t>“</a:t>
            </a:r>
            <a:r>
              <a:rPr lang="en-US" altLang="ja-JP" sz="3000">
                <a:latin typeface="Arial" charset="0"/>
              </a:rPr>
              <a:t>debriefing</a:t>
            </a:r>
            <a:r>
              <a:rPr lang="ja-JP" altLang="en-US" sz="3000">
                <a:latin typeface="Arial" charset="0"/>
              </a:rPr>
              <a:t>”</a:t>
            </a:r>
            <a:r>
              <a:rPr lang="en-US" altLang="ja-JP" sz="3000">
                <a:latin typeface="Arial" charset="0"/>
              </a:rPr>
              <a:t>).</a:t>
            </a:r>
          </a:p>
          <a:p>
            <a:pPr>
              <a:lnSpc>
                <a:spcPct val="90000"/>
              </a:lnSpc>
            </a:pPr>
            <a:endParaRPr lang="en-US" sz="3000">
              <a:latin typeface="Arial" charset="0"/>
            </a:endParaRPr>
          </a:p>
        </p:txBody>
      </p:sp>
      <p:sp>
        <p:nvSpPr>
          <p:cNvPr id="4198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BD9FAF2-6FFA-0A4C-B815-5BCAC737B4B1}" type="slidenum">
              <a:rPr lang="en-US" sz="1000">
                <a:solidFill>
                  <a:srgbClr val="898989"/>
                </a:solidFill>
              </a:rPr>
              <a:pPr eaLnBrk="1" hangingPunct="1"/>
              <a:t>15</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Operations and Maintenance</a:t>
            </a:r>
            <a:br>
              <a:rPr lang="en-US">
                <a:latin typeface="Verdana" charset="0"/>
                <a:ea typeface="ＭＳ Ｐゴシック" charset="0"/>
                <a:cs typeface="Verdana" charset="0"/>
              </a:rPr>
            </a:br>
            <a:r>
              <a:rPr lang="en-US">
                <a:latin typeface="Verdana" charset="0"/>
                <a:ea typeface="ＭＳ Ｐゴシック" charset="0"/>
                <a:cs typeface="Verdana" charset="0"/>
              </a:rPr>
              <a:t>Phase</a:t>
            </a:r>
          </a:p>
        </p:txBody>
      </p:sp>
      <p:sp>
        <p:nvSpPr>
          <p:cNvPr id="44034"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Day-to-day operation</a:t>
            </a:r>
          </a:p>
          <a:p>
            <a:r>
              <a:rPr lang="en-US">
                <a:latin typeface="Arial" charset="0"/>
              </a:rPr>
              <a:t>System monitored for anomalies and bugs.</a:t>
            </a:r>
          </a:p>
          <a:p>
            <a:r>
              <a:rPr lang="en-US">
                <a:latin typeface="Arial" charset="0"/>
              </a:rPr>
              <a:t>Patching and updates deployed as needed for problems or to improve functionality.</a:t>
            </a:r>
          </a:p>
          <a:p>
            <a:r>
              <a:rPr lang="en-US">
                <a:latin typeface="Arial" charset="0"/>
              </a:rPr>
              <a:t>Product lifetime can be extended.</a:t>
            </a:r>
          </a:p>
          <a:p>
            <a:endParaRPr lang="en-US">
              <a:latin typeface="Arial" charset="0"/>
            </a:endParaRPr>
          </a:p>
        </p:txBody>
      </p:sp>
      <p:sp>
        <p:nvSpPr>
          <p:cNvPr id="4403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3AAA376-9336-EC46-9E96-3F2EA3A82076}" type="slidenum">
              <a:rPr lang="en-US" sz="1000">
                <a:solidFill>
                  <a:srgbClr val="898989"/>
                </a:solidFill>
              </a:rPr>
              <a:pPr eaLnBrk="1" hangingPunct="1"/>
              <a:t>16</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Disposition Phase</a:t>
            </a:r>
          </a:p>
        </p:txBody>
      </p:sp>
      <p:sp>
        <p:nvSpPr>
          <p:cNvPr id="16390" name="Content Placeholder 5"/>
          <p:cNvSpPr>
            <a:spLocks noGrp="1"/>
          </p:cNvSpPr>
          <p:nvPr>
            <p:ph sz="quarter" idx="14"/>
          </p:nvPr>
        </p:nvSpPr>
        <p:spPr/>
        <p:txBody>
          <a:bodyPr>
            <a:normAutofit/>
          </a:bodyPr>
          <a:lstStyle/>
          <a:p>
            <a:pPr>
              <a:defRPr/>
            </a:pPr>
            <a:r>
              <a:rPr lang="en-US" dirty="0" smtClean="0">
                <a:ea typeface="+mn-ea"/>
                <a:cs typeface="+mn-cs"/>
              </a:rPr>
              <a:t>Closing down application once obsolete or replaced.</a:t>
            </a:r>
          </a:p>
          <a:p>
            <a:pPr>
              <a:defRPr/>
            </a:pPr>
            <a:r>
              <a:rPr lang="en-US" dirty="0" smtClean="0">
                <a:ea typeface="+mn-ea"/>
                <a:cs typeface="+mn-cs"/>
              </a:rPr>
              <a:t>Many details to plan</a:t>
            </a:r>
          </a:p>
          <a:p>
            <a:pPr lvl="1">
              <a:defRPr/>
            </a:pPr>
            <a:r>
              <a:rPr lang="en-US" dirty="0" smtClean="0">
                <a:ea typeface="+mn-ea"/>
              </a:rPr>
              <a:t>Compliance with regulatory requirements</a:t>
            </a:r>
          </a:p>
          <a:p>
            <a:pPr lvl="1">
              <a:defRPr/>
            </a:pPr>
            <a:r>
              <a:rPr lang="en-US" dirty="0" smtClean="0">
                <a:ea typeface="+mn-ea"/>
              </a:rPr>
              <a:t>Safe, secure disposition of software and obsolete hardware components</a:t>
            </a:r>
          </a:p>
          <a:p>
            <a:pPr lvl="1">
              <a:defRPr/>
            </a:pPr>
            <a:r>
              <a:rPr lang="en-US" dirty="0" smtClean="0">
                <a:ea typeface="+mn-ea"/>
              </a:rPr>
              <a:t>Secure transition, with destruction or </a:t>
            </a:r>
            <a:br>
              <a:rPr lang="en-US" dirty="0" smtClean="0">
                <a:ea typeface="+mn-ea"/>
              </a:rPr>
            </a:br>
            <a:r>
              <a:rPr lang="en-US" dirty="0" smtClean="0">
                <a:ea typeface="+mn-ea"/>
              </a:rPr>
              <a:t>archiving of data</a:t>
            </a:r>
          </a:p>
          <a:p>
            <a:pPr lvl="1">
              <a:defRPr/>
            </a:pPr>
            <a:r>
              <a:rPr lang="en-US" dirty="0" smtClean="0">
                <a:ea typeface="+mn-ea"/>
              </a:rPr>
              <a:t>Archiving of documentation</a:t>
            </a:r>
          </a:p>
          <a:p>
            <a:pPr>
              <a:defRPr/>
            </a:pPr>
            <a:endParaRPr lang="en-US" dirty="0" smtClean="0">
              <a:ea typeface="+mn-ea"/>
              <a:cs typeface="+mn-cs"/>
            </a:endParaRPr>
          </a:p>
        </p:txBody>
      </p:sp>
      <p:sp>
        <p:nvSpPr>
          <p:cNvPr id="4608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C6E6B51-D433-FB47-A5C2-A6E93AC6589C}" type="slidenum">
              <a:rPr lang="en-US" sz="1000">
                <a:solidFill>
                  <a:srgbClr val="898989"/>
                </a:solidFill>
              </a:rPr>
              <a:pPr eaLnBrk="1" hangingPunct="1"/>
              <a:t>17</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SDLC Models</a:t>
            </a:r>
          </a:p>
        </p:txBody>
      </p:sp>
      <p:sp>
        <p:nvSpPr>
          <p:cNvPr id="4813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Many models, each designed to:</a:t>
            </a:r>
          </a:p>
          <a:p>
            <a:pPr lvl="1"/>
            <a:r>
              <a:rPr lang="en-US">
                <a:latin typeface="Arial" charset="0"/>
              </a:rPr>
              <a:t>Fit a specific business need,</a:t>
            </a:r>
          </a:p>
          <a:p>
            <a:pPr lvl="1"/>
            <a:r>
              <a:rPr lang="en-US">
                <a:latin typeface="Arial" charset="0"/>
              </a:rPr>
              <a:t>Accommodate certain resources/skills, or</a:t>
            </a:r>
          </a:p>
          <a:p>
            <a:pPr lvl="1"/>
            <a:r>
              <a:rPr lang="en-US">
                <a:latin typeface="Arial" charset="0"/>
              </a:rPr>
              <a:t>Work with specific programming language or toolkit</a:t>
            </a:r>
          </a:p>
          <a:p>
            <a:r>
              <a:rPr lang="en-US">
                <a:latin typeface="Arial" charset="0"/>
              </a:rPr>
              <a:t>Common categories</a:t>
            </a:r>
          </a:p>
          <a:p>
            <a:pPr lvl="1"/>
            <a:r>
              <a:rPr lang="en-US">
                <a:latin typeface="Arial" charset="0"/>
              </a:rPr>
              <a:t>Waterfall</a:t>
            </a:r>
          </a:p>
          <a:p>
            <a:pPr lvl="1"/>
            <a:r>
              <a:rPr lang="en-US">
                <a:latin typeface="Arial" charset="0"/>
              </a:rPr>
              <a:t>Iterative</a:t>
            </a:r>
          </a:p>
          <a:p>
            <a:endParaRPr lang="en-US">
              <a:latin typeface="Arial" charset="0"/>
            </a:endParaRPr>
          </a:p>
        </p:txBody>
      </p:sp>
      <p:sp>
        <p:nvSpPr>
          <p:cNvPr id="4813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7868DD5-18D2-2A4E-AD47-A9F8988824D1}" type="slidenum">
              <a:rPr lang="en-US" sz="1000">
                <a:solidFill>
                  <a:srgbClr val="898989"/>
                </a:solidFill>
              </a:rPr>
              <a:pPr eaLnBrk="1" hangingPunct="1"/>
              <a:t>18</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Waterfall Model</a:t>
            </a:r>
          </a:p>
        </p:txBody>
      </p:sp>
      <p:sp>
        <p:nvSpPr>
          <p:cNvPr id="16390" name="Content Placeholder 5"/>
          <p:cNvSpPr>
            <a:spLocks noGrp="1"/>
          </p:cNvSpPr>
          <p:nvPr>
            <p:ph sz="quarter" idx="14"/>
          </p:nvPr>
        </p:nvSpPr>
        <p:spPr/>
        <p:txBody>
          <a:bodyPr>
            <a:normAutofit fontScale="85000" lnSpcReduction="10000"/>
          </a:bodyPr>
          <a:lstStyle/>
          <a:p>
            <a:pPr>
              <a:defRPr/>
            </a:pPr>
            <a:r>
              <a:rPr lang="en-US" dirty="0" smtClean="0">
                <a:ea typeface="+mn-ea"/>
                <a:cs typeface="+mn-cs"/>
              </a:rPr>
              <a:t>Traditional techniques for developing software.</a:t>
            </a:r>
          </a:p>
          <a:p>
            <a:pPr>
              <a:defRPr/>
            </a:pPr>
            <a:r>
              <a:rPr lang="en-US" dirty="0" smtClean="0">
                <a:ea typeface="+mn-ea"/>
                <a:cs typeface="+mn-cs"/>
              </a:rPr>
              <a:t>Promotes strong documentation of each step.</a:t>
            </a:r>
          </a:p>
          <a:p>
            <a:pPr>
              <a:defRPr/>
            </a:pPr>
            <a:r>
              <a:rPr lang="en-US" dirty="0" smtClean="0">
                <a:ea typeface="+mn-ea"/>
                <a:cs typeface="+mn-cs"/>
              </a:rPr>
              <a:t>Uses a sequential development process.</a:t>
            </a:r>
          </a:p>
          <a:p>
            <a:pPr>
              <a:defRPr/>
            </a:pPr>
            <a:r>
              <a:rPr lang="en-US" dirty="0" smtClean="0">
                <a:ea typeface="+mn-ea"/>
                <a:cs typeface="+mn-cs"/>
              </a:rPr>
              <a:t>Formalized 1970 in critique by Winston W. Royce.</a:t>
            </a:r>
          </a:p>
          <a:p>
            <a:pPr>
              <a:defRPr/>
            </a:pPr>
            <a:r>
              <a:rPr lang="en-US" dirty="0" smtClean="0">
                <a:ea typeface="+mn-ea"/>
                <a:cs typeface="+mn-cs"/>
              </a:rPr>
              <a:t>Each phase perfected before progressing forward; derived from manufacturing, where change is very costly.</a:t>
            </a:r>
          </a:p>
          <a:p>
            <a:pPr>
              <a:defRPr/>
            </a:pPr>
            <a:r>
              <a:rPr lang="en-US" dirty="0" smtClean="0">
                <a:ea typeface="+mn-ea"/>
                <a:cs typeface="+mn-cs"/>
              </a:rPr>
              <a:t>Often criticized for use in software, where phases almost never perfected before moving forward.</a:t>
            </a:r>
          </a:p>
          <a:p>
            <a:pPr>
              <a:defRPr/>
            </a:pPr>
            <a:endParaRPr lang="en-US" dirty="0">
              <a:ea typeface="+mn-ea"/>
              <a:cs typeface="+mn-cs"/>
            </a:endParaRPr>
          </a:p>
        </p:txBody>
      </p:sp>
      <p:sp>
        <p:nvSpPr>
          <p:cNvPr id="5017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569FF99-3895-2042-B713-194F5E956FF7}" type="slidenum">
              <a:rPr lang="en-US" sz="1000">
                <a:solidFill>
                  <a:srgbClr val="898989"/>
                </a:solidFill>
              </a:rPr>
              <a:pPr eaLnBrk="1" hangingPunct="1"/>
              <a:t>19</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Software Development Life Cycle Learning Objectives</a:t>
            </a:r>
          </a:p>
        </p:txBody>
      </p:sp>
      <p:sp>
        <p:nvSpPr>
          <p:cNvPr id="15362"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 typeface="Arial" charset="0"/>
              <a:buAutoNum type="arabicPeriod"/>
            </a:pPr>
            <a:r>
              <a:rPr lang="en-US">
                <a:latin typeface="Arial" charset="0"/>
              </a:rPr>
              <a:t>Define the steps of the Software Development Life Cycle (SDLC) and the purpose and importance of each.</a:t>
            </a:r>
          </a:p>
          <a:p>
            <a:pPr marL="514350" indent="-514350">
              <a:buFont typeface="Arial" charset="0"/>
              <a:buAutoNum type="arabicPeriod"/>
            </a:pPr>
            <a:r>
              <a:rPr lang="en-US">
                <a:latin typeface="Arial" charset="0"/>
              </a:rPr>
              <a:t>Describe different models of the SDLC and their key differences.</a:t>
            </a:r>
          </a:p>
          <a:p>
            <a:pPr marL="514350" indent="-514350">
              <a:buFont typeface="Arial" charset="0"/>
              <a:buAutoNum type="arabicPeriod"/>
            </a:pPr>
            <a:r>
              <a:rPr lang="en-US">
                <a:latin typeface="Arial" charset="0"/>
              </a:rPr>
              <a:t>Describe how and why the SDLC applies to HIT software deployment.</a:t>
            </a:r>
          </a:p>
        </p:txBody>
      </p:sp>
      <p:sp>
        <p:nvSpPr>
          <p:cNvPr id="1536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4F7CE0E-F3DA-4F47-A00F-F85439A7502A}" type="slidenum">
              <a:rPr lang="en-US" sz="1000"/>
              <a:pPr/>
              <a:t>2</a:t>
            </a:fld>
            <a:endParaRPr lang="en-US" sz="1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Waterfall Model: </a:t>
            </a:r>
            <a:br>
              <a:rPr lang="en-US">
                <a:latin typeface="Verdana" charset="0"/>
                <a:ea typeface="ＭＳ Ｐゴシック" charset="0"/>
                <a:cs typeface="Verdana" charset="0"/>
              </a:rPr>
            </a:br>
            <a:r>
              <a:rPr lang="en-US">
                <a:latin typeface="Verdana" charset="0"/>
                <a:ea typeface="ＭＳ Ｐゴシック" charset="0"/>
                <a:cs typeface="Verdana" charset="0"/>
              </a:rPr>
              <a:t>Illustration</a:t>
            </a:r>
          </a:p>
        </p:txBody>
      </p:sp>
      <p:pic>
        <p:nvPicPr>
          <p:cNvPr id="10" name="Content Placeholder 6" descr="Six phases, each one leading downward to the next in a cascading, &quot;stair-step&quot; fashion: 1) Feasibility; 2) Analysis; 3) Design; 4) Implementation; 5) Testing; &amp; 6) Maintenance&#10;Image courtesy of Scott Neal.&#10;" title="Diagram illustrating a variation of the waterfall SDLC model"/>
          <p:cNvPicPr>
            <a:picLocks noGrp="1" noChangeAspect="1"/>
          </p:cNvPicPr>
          <p:nvPr>
            <p:ph type="pic" sz="quarter" idx="14"/>
          </p:nvPr>
        </p:nvPicPr>
        <p:blipFill>
          <a:blip r:embed="rId3"/>
          <a:srcRect l="-7526" r="-7526"/>
          <a:stretch>
            <a:fillRect/>
          </a:stretch>
        </p:blipFill>
        <p:spPr>
          <a:prstGeom prst="rect">
            <a:avLst/>
          </a:prstGeom>
          <a:extLst/>
        </p:spPr>
      </p:pic>
      <p:sp>
        <p:nvSpPr>
          <p:cNvPr id="52227" name="Text Placeholder 12"/>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500" dirty="0">
                <a:latin typeface="Arial" charset="0"/>
                <a:cs typeface="Arial" charset="0"/>
              </a:rPr>
              <a:t>Image courtesy of Scott Neal</a:t>
            </a:r>
          </a:p>
        </p:txBody>
      </p:sp>
      <p:sp>
        <p:nvSpPr>
          <p:cNvPr id="52228"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2FAB7D8-0554-6946-8F78-988C5E501AE4}" type="slidenum">
              <a:rPr lang="en-US" sz="1000">
                <a:solidFill>
                  <a:srgbClr val="898989"/>
                </a:solidFill>
              </a:rPr>
              <a:pPr eaLnBrk="1" hangingPunct="1"/>
              <a:t>20</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Waterfall Model: Pros &amp; Cons</a:t>
            </a:r>
          </a:p>
        </p:txBody>
      </p:sp>
      <p:sp>
        <p:nvSpPr>
          <p:cNvPr id="16390" name="Content Placeholder 5"/>
          <p:cNvSpPr>
            <a:spLocks noGrp="1"/>
          </p:cNvSpPr>
          <p:nvPr>
            <p:ph sz="quarter" idx="14"/>
          </p:nvPr>
        </p:nvSpPr>
        <p:spPr/>
        <p:txBody>
          <a:bodyPr>
            <a:normAutofit fontScale="92500" lnSpcReduction="10000"/>
          </a:bodyPr>
          <a:lstStyle/>
          <a:p>
            <a:pPr>
              <a:defRPr/>
            </a:pPr>
            <a:r>
              <a:rPr lang="en-US" dirty="0" smtClean="0">
                <a:ea typeface="+mn-ea"/>
                <a:cs typeface="+mn-cs"/>
              </a:rPr>
              <a:t>Works best when:</a:t>
            </a:r>
          </a:p>
          <a:p>
            <a:pPr lvl="1">
              <a:defRPr/>
            </a:pPr>
            <a:r>
              <a:rPr lang="en-US" dirty="0" smtClean="0">
                <a:ea typeface="+mn-ea"/>
              </a:rPr>
              <a:t>Complexity of system is low.</a:t>
            </a:r>
          </a:p>
          <a:p>
            <a:pPr lvl="1">
              <a:defRPr/>
            </a:pPr>
            <a:r>
              <a:rPr lang="en-US" dirty="0" smtClean="0">
                <a:ea typeface="+mn-ea"/>
              </a:rPr>
              <a:t>Requirements are static.</a:t>
            </a:r>
          </a:p>
          <a:p>
            <a:pPr lvl="1">
              <a:defRPr/>
            </a:pPr>
            <a:r>
              <a:rPr lang="en-US" dirty="0" smtClean="0">
                <a:ea typeface="+mn-ea"/>
              </a:rPr>
              <a:t>Little room for mistakes.</a:t>
            </a:r>
          </a:p>
          <a:p>
            <a:pPr lvl="1">
              <a:defRPr/>
            </a:pPr>
            <a:r>
              <a:rPr lang="en-US" dirty="0" smtClean="0">
                <a:ea typeface="+mn-ea"/>
              </a:rPr>
              <a:t>No process for correcting errors after the final requirements are released. </a:t>
            </a:r>
          </a:p>
          <a:p>
            <a:pPr>
              <a:defRPr/>
            </a:pPr>
            <a:r>
              <a:rPr lang="en-US" dirty="0" smtClean="0">
                <a:ea typeface="+mn-ea"/>
                <a:cs typeface="+mn-cs"/>
              </a:rPr>
              <a:t>Limitations</a:t>
            </a:r>
          </a:p>
          <a:p>
            <a:pPr lvl="1">
              <a:defRPr/>
            </a:pPr>
            <a:r>
              <a:rPr lang="en-US" dirty="0" smtClean="0">
                <a:ea typeface="+mn-ea"/>
              </a:rPr>
              <a:t>Feedback limited. </a:t>
            </a:r>
          </a:p>
          <a:p>
            <a:pPr lvl="1">
              <a:defRPr/>
            </a:pPr>
            <a:r>
              <a:rPr lang="en-US" dirty="0" smtClean="0">
                <a:ea typeface="+mn-ea"/>
              </a:rPr>
              <a:t>In software, nearly impossible to perfect a phase before moving forward.</a:t>
            </a:r>
          </a:p>
          <a:p>
            <a:pPr>
              <a:defRPr/>
            </a:pPr>
            <a:endParaRPr lang="en-US" dirty="0" smtClean="0">
              <a:ea typeface="+mn-ea"/>
              <a:cs typeface="+mn-cs"/>
            </a:endParaRPr>
          </a:p>
        </p:txBody>
      </p:sp>
      <p:sp>
        <p:nvSpPr>
          <p:cNvPr id="5427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1A5EF7-7E74-B84E-A14F-E8D547FE3077}" type="slidenum">
              <a:rPr lang="en-US" sz="1000">
                <a:solidFill>
                  <a:srgbClr val="898989"/>
                </a:solidFill>
              </a:rPr>
              <a:pPr eaLnBrk="1" hangingPunct="1"/>
              <a:t>21</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Iterative/Incremental Model</a:t>
            </a:r>
          </a:p>
        </p:txBody>
      </p:sp>
      <p:sp>
        <p:nvSpPr>
          <p:cNvPr id="56322"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Developed to address weaknesses in the waterfall model.</a:t>
            </a:r>
          </a:p>
          <a:p>
            <a:r>
              <a:rPr lang="en-US">
                <a:latin typeface="Arial" charset="0"/>
              </a:rPr>
              <a:t>Cyclic process which allows back-tracking, repeated cycles (iterations) for design.</a:t>
            </a:r>
          </a:p>
          <a:p>
            <a:r>
              <a:rPr lang="en-US">
                <a:latin typeface="Arial" charset="0"/>
              </a:rPr>
              <a:t>Works well when requirements subject to change or more feedback is needed.</a:t>
            </a:r>
          </a:p>
          <a:p>
            <a:r>
              <a:rPr lang="en-US">
                <a:latin typeface="Arial" charset="0"/>
              </a:rPr>
              <a:t>Variants include Spiral model.</a:t>
            </a:r>
          </a:p>
          <a:p>
            <a:endParaRPr lang="en-US">
              <a:latin typeface="Arial" charset="0"/>
            </a:endParaRPr>
          </a:p>
        </p:txBody>
      </p:sp>
      <p:sp>
        <p:nvSpPr>
          <p:cNvPr id="5632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68FCE6D-5504-374C-86E1-9FE17B3FF1CA}" type="slidenum">
              <a:rPr lang="en-US" sz="1000">
                <a:solidFill>
                  <a:srgbClr val="898989"/>
                </a:solidFill>
              </a:rPr>
              <a:pPr eaLnBrk="1" hangingPunct="1"/>
              <a:t>22</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Iterative/Incremental Model: Illustration</a:t>
            </a:r>
          </a:p>
        </p:txBody>
      </p:sp>
      <p:pic>
        <p:nvPicPr>
          <p:cNvPr id="11" name="Content Placeholder 5" descr="In contrast with the waterfall SDLC approach, the “iterative” or “incremental” model typically starts with initial planning and research. Then begins a cycle -- consisting of planning, requirements, analysis and design, implementation, testing, and evaluation -- which repeats as needed until the decision is made to do deployment.  Image courtesy of Scott Neal.&#10;&#10;" title="Diagram of Iterative SDLC Model"/>
          <p:cNvPicPr>
            <a:picLocks noGrp="1" noChangeAspect="1"/>
          </p:cNvPicPr>
          <p:nvPr>
            <p:ph type="pic" sz="quarter" idx="14"/>
          </p:nvPr>
        </p:nvPicPr>
        <p:blipFill rotWithShape="1">
          <a:blip r:embed="rId3"/>
          <a:srcRect l="696" t="18377" r="-696" b="7549"/>
          <a:stretch/>
        </p:blipFill>
        <p:spPr>
          <a:prstGeom prst="rect">
            <a:avLst/>
          </a:prstGeom>
        </p:spPr>
      </p:pic>
      <p:sp>
        <p:nvSpPr>
          <p:cNvPr id="58371" name="Text Placeholder 12"/>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500" dirty="0" smtClean="0">
                <a:latin typeface="Arial" charset="0"/>
                <a:cs typeface="Arial" charset="0"/>
              </a:rPr>
              <a:t>Image </a:t>
            </a:r>
            <a:r>
              <a:rPr lang="en-US" sz="1500" dirty="0">
                <a:latin typeface="Arial" charset="0"/>
                <a:cs typeface="Arial" charset="0"/>
              </a:rPr>
              <a:t>courtesy of Scott Neal.</a:t>
            </a:r>
          </a:p>
        </p:txBody>
      </p:sp>
      <p:sp>
        <p:nvSpPr>
          <p:cNvPr id="5837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53A8CE9-B19F-F645-A464-E394A2D9B74D}" type="slidenum">
              <a:rPr lang="en-US" sz="1000">
                <a:solidFill>
                  <a:srgbClr val="898989"/>
                </a:solidFill>
              </a:rPr>
              <a:pPr eaLnBrk="1" hangingPunct="1"/>
              <a:t>23</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Spiral Model: </a:t>
            </a:r>
            <a:br>
              <a:rPr lang="en-US">
                <a:latin typeface="Verdana" charset="0"/>
                <a:ea typeface="ＭＳ Ｐゴシック" charset="0"/>
                <a:cs typeface="Verdana" charset="0"/>
              </a:rPr>
            </a:br>
            <a:r>
              <a:rPr lang="en-US">
                <a:latin typeface="Verdana" charset="0"/>
                <a:ea typeface="ＭＳ Ｐゴシック" charset="0"/>
                <a:cs typeface="Verdana" charset="0"/>
              </a:rPr>
              <a:t>Illustration</a:t>
            </a:r>
          </a:p>
        </p:txBody>
      </p:sp>
      <p:pic>
        <p:nvPicPr>
          <p:cNvPr id="10" name="Content Placeholder 7" descr="In a typical Spiral model, the action begins in the center of the spiral, with initiation, and then cycles repeatedly through four conceptual quadrants: Identify, Design, Construct, and Evaluate. The first cycle contains the phases Concept and Risk Analysis. Later cycles contain the phases Implementation, Testing, and Delivery.  Image courtesy of Scott Neal.&#10;" title="A Spiral Model"/>
          <p:cNvPicPr>
            <a:picLocks noGrp="1" noChangeAspect="1"/>
          </p:cNvPicPr>
          <p:nvPr>
            <p:ph type="pic" sz="quarter" idx="14"/>
          </p:nvPr>
        </p:nvPicPr>
        <p:blipFill rotWithShape="1">
          <a:blip r:embed="rId3"/>
          <a:srcRect t="18996" b="6930"/>
          <a:stretch/>
        </p:blipFill>
        <p:spPr bwMode="auto">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19" name="Text Placeholder 19"/>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latin typeface="Arial" charset="0"/>
                <a:cs typeface="Arial" charset="0"/>
              </a:rPr>
              <a:t>Image </a:t>
            </a:r>
            <a:r>
              <a:rPr lang="en-US" dirty="0">
                <a:latin typeface="Arial" charset="0"/>
                <a:cs typeface="Arial" charset="0"/>
              </a:rPr>
              <a:t>courtesy of Scott Neal.</a:t>
            </a:r>
          </a:p>
        </p:txBody>
      </p:sp>
      <p:sp>
        <p:nvSpPr>
          <p:cNvPr id="60420"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FC2CA21-73A3-3844-94CE-F4EEC27DAEFD}" type="slidenum">
              <a:rPr lang="en-US" sz="1000">
                <a:solidFill>
                  <a:srgbClr val="898989"/>
                </a:solidFill>
              </a:rPr>
              <a:pPr eaLnBrk="1" hangingPunct="1"/>
              <a:t>24</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SDLC and EHR Systems</a:t>
            </a:r>
          </a:p>
        </p:txBody>
      </p:sp>
      <p:sp>
        <p:nvSpPr>
          <p:cNvPr id="16390" name="Content Placeholder 5"/>
          <p:cNvSpPr>
            <a:spLocks noGrp="1"/>
          </p:cNvSpPr>
          <p:nvPr>
            <p:ph sz="quarter" idx="14"/>
          </p:nvPr>
        </p:nvSpPr>
        <p:spPr/>
        <p:txBody>
          <a:bodyPr>
            <a:normAutofit fontScale="92500" lnSpcReduction="10000"/>
          </a:bodyPr>
          <a:lstStyle/>
          <a:p>
            <a:pPr>
              <a:defRPr/>
            </a:pPr>
            <a:r>
              <a:rPr lang="en-US" dirty="0" smtClean="0">
                <a:ea typeface="+mn-ea"/>
                <a:cs typeface="+mn-cs"/>
              </a:rPr>
              <a:t>Similar to project plan, incorporating software-specific aspects</a:t>
            </a:r>
          </a:p>
          <a:p>
            <a:pPr>
              <a:defRPr/>
            </a:pPr>
            <a:r>
              <a:rPr lang="en-US" dirty="0" smtClean="0">
                <a:ea typeface="+mn-ea"/>
                <a:cs typeface="+mn-cs"/>
              </a:rPr>
              <a:t>Should augment (but not replace) EHR project plan</a:t>
            </a:r>
          </a:p>
          <a:p>
            <a:pPr>
              <a:defRPr/>
            </a:pPr>
            <a:r>
              <a:rPr lang="en-US" dirty="0" smtClean="0">
                <a:ea typeface="+mn-ea"/>
                <a:cs typeface="+mn-cs"/>
              </a:rPr>
              <a:t>Particularly important if planning in-house EHR design or program modifications (e.g., integration)</a:t>
            </a:r>
          </a:p>
          <a:p>
            <a:pPr>
              <a:defRPr/>
            </a:pPr>
            <a:r>
              <a:rPr lang="en-US" dirty="0" smtClean="0">
                <a:ea typeface="+mn-ea"/>
                <a:cs typeface="+mn-cs"/>
              </a:rPr>
              <a:t>Needed to ensure product satisfaction and quality assurance, mitigate risk factors, minimize downtime</a:t>
            </a:r>
          </a:p>
        </p:txBody>
      </p:sp>
      <p:sp>
        <p:nvSpPr>
          <p:cNvPr id="6246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852403A-2DF8-1D49-8FDF-C981FEF0B4FC}" type="slidenum">
              <a:rPr lang="en-US" sz="1000">
                <a:solidFill>
                  <a:srgbClr val="898989"/>
                </a:solidFill>
              </a:rPr>
              <a:pPr eaLnBrk="1" hangingPunct="1"/>
              <a:t>25</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SDLC &amp; EHRs: Example</a:t>
            </a:r>
          </a:p>
        </p:txBody>
      </p:sp>
      <p:sp>
        <p:nvSpPr>
          <p:cNvPr id="37891" name="Content Placeholder 2"/>
          <p:cNvSpPr>
            <a:spLocks noGrp="1"/>
          </p:cNvSpPr>
          <p:nvPr>
            <p:ph sz="quarter" idx="14"/>
          </p:nvPr>
        </p:nvSpPr>
        <p:spPr/>
        <p:txBody>
          <a:bodyPr>
            <a:normAutofit/>
          </a:bodyPr>
          <a:lstStyle/>
          <a:p>
            <a:pPr>
              <a:defRPr/>
            </a:pPr>
            <a:r>
              <a:rPr lang="en-US" dirty="0" smtClean="0">
                <a:ea typeface="+mn-ea"/>
                <a:cs typeface="+mn-cs"/>
              </a:rPr>
              <a:t>Sunny Happy Care (SHC) Clinic, small primary care practice, wants to upgrade their paper records to an EHR system.</a:t>
            </a:r>
          </a:p>
          <a:p>
            <a:pPr>
              <a:defRPr/>
            </a:pPr>
            <a:r>
              <a:rPr lang="en-US" dirty="0" smtClean="0">
                <a:ea typeface="+mn-ea"/>
                <a:cs typeface="+mn-cs"/>
              </a:rPr>
              <a:t>Purchase &amp; initial deployment</a:t>
            </a:r>
          </a:p>
          <a:p>
            <a:pPr lvl="1">
              <a:defRPr/>
            </a:pPr>
            <a:r>
              <a:rPr lang="en-US" dirty="0" smtClean="0">
                <a:ea typeface="+mn-ea"/>
              </a:rPr>
              <a:t>Extensive planning, including evaluation of their requirements</a:t>
            </a:r>
          </a:p>
          <a:p>
            <a:pPr lvl="1">
              <a:defRPr/>
            </a:pPr>
            <a:r>
              <a:rPr lang="en-US" dirty="0" smtClean="0">
                <a:ea typeface="+mn-ea"/>
              </a:rPr>
              <a:t>Analysis of market options &amp; selection of commercial product</a:t>
            </a:r>
          </a:p>
          <a:p>
            <a:pPr lvl="1">
              <a:defRPr/>
            </a:pPr>
            <a:r>
              <a:rPr lang="en-US" dirty="0" smtClean="0">
                <a:ea typeface="+mn-ea"/>
              </a:rPr>
              <a:t>Initial implementation of EHR</a:t>
            </a:r>
          </a:p>
        </p:txBody>
      </p:sp>
      <p:sp>
        <p:nvSpPr>
          <p:cNvPr id="64515"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777A33E-B2B5-B248-98A5-1AE9580D087A}" type="slidenum">
              <a:rPr lang="en-US" sz="1000">
                <a:solidFill>
                  <a:srgbClr val="898989"/>
                </a:solidFill>
              </a:rPr>
              <a:pPr eaLnBrk="1" hangingPunct="1"/>
              <a:t>26</a:t>
            </a:fld>
            <a:endParaRPr lang="en-US" sz="1000">
              <a:solidFill>
                <a:srgbClr val="89898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SDLC and EHRs: Example (cont</a:t>
            </a:r>
            <a:r>
              <a:rPr lang="ja-JP" altLang="en-US">
                <a:latin typeface="Verdana" charset="0"/>
                <a:ea typeface="ＭＳ Ｐゴシック" charset="0"/>
                <a:cs typeface="Verdana" charset="0"/>
              </a:rPr>
              <a:t>’</a:t>
            </a:r>
            <a:r>
              <a:rPr lang="en-US" altLang="ja-JP">
                <a:latin typeface="Verdana" charset="0"/>
                <a:ea typeface="ＭＳ Ｐゴシック" charset="0"/>
                <a:cs typeface="Verdana" charset="0"/>
              </a:rPr>
              <a:t>d)</a:t>
            </a:r>
            <a:endParaRPr lang="en-US">
              <a:latin typeface="Verdana" charset="0"/>
              <a:ea typeface="ＭＳ Ｐゴシック" charset="0"/>
              <a:cs typeface="Verdana" charset="0"/>
            </a:endParaRPr>
          </a:p>
        </p:txBody>
      </p:sp>
      <p:sp>
        <p:nvSpPr>
          <p:cNvPr id="38915" name="Content Placeholder 2"/>
          <p:cNvSpPr>
            <a:spLocks noGrp="1"/>
          </p:cNvSpPr>
          <p:nvPr>
            <p:ph sz="quarter" idx="14"/>
          </p:nvPr>
        </p:nvSpPr>
        <p:spPr/>
        <p:txBody>
          <a:bodyPr>
            <a:normAutofit fontScale="92500" lnSpcReduction="20000"/>
          </a:bodyPr>
          <a:lstStyle/>
          <a:p>
            <a:pPr>
              <a:defRPr/>
            </a:pPr>
            <a:r>
              <a:rPr lang="en-US" dirty="0" smtClean="0">
                <a:ea typeface="+mn-ea"/>
                <a:cs typeface="+mn-cs"/>
              </a:rPr>
              <a:t>Iterative SDLC model principles</a:t>
            </a:r>
          </a:p>
          <a:p>
            <a:pPr lvl="1">
              <a:defRPr/>
            </a:pPr>
            <a:r>
              <a:rPr lang="en-US" dirty="0" smtClean="0">
                <a:ea typeface="+mn-ea"/>
              </a:rPr>
              <a:t>In project plan, business manager assigned to test and evaluate EHR after go-live.</a:t>
            </a:r>
          </a:p>
          <a:p>
            <a:pPr lvl="1">
              <a:defRPr/>
            </a:pPr>
            <a:r>
              <a:rPr lang="en-US" dirty="0" smtClean="0">
                <a:ea typeface="+mn-ea"/>
              </a:rPr>
              <a:t>She determines that SHC staff is spending excessive time manually entering lab data, since lab integration module not in initial purchase.</a:t>
            </a:r>
          </a:p>
          <a:p>
            <a:pPr lvl="1">
              <a:defRPr/>
            </a:pPr>
            <a:r>
              <a:rPr lang="en-US" dirty="0" smtClean="0">
                <a:ea typeface="+mn-ea"/>
              </a:rPr>
              <a:t>New cycle of planning, requirement-gathering, &amp; analysis of vendor options, leading to purchase &amp; deployment of lab module. </a:t>
            </a:r>
          </a:p>
          <a:p>
            <a:pPr lvl="1">
              <a:defRPr/>
            </a:pPr>
            <a:r>
              <a:rPr lang="en-US" dirty="0" smtClean="0">
                <a:ea typeface="+mn-ea"/>
              </a:rPr>
              <a:t>Further testing &amp; evaluation of EHR, which now shows satisfactory improvement in staff effort &amp; lab data availability. </a:t>
            </a:r>
          </a:p>
        </p:txBody>
      </p:sp>
      <p:sp>
        <p:nvSpPr>
          <p:cNvPr id="66563"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CE93D3F-81CC-9249-8769-2C8B45B8D52C}" type="slidenum">
              <a:rPr lang="en-US" sz="1000">
                <a:solidFill>
                  <a:srgbClr val="898989"/>
                </a:solidFill>
              </a:rPr>
              <a:pPr eaLnBrk="1" hangingPunct="1"/>
              <a:t>27</a:t>
            </a:fld>
            <a:endParaRPr lang="en-US" sz="1000">
              <a:solidFill>
                <a:srgbClr val="89898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Software Development Life Cycle</a:t>
            </a:r>
            <a:br>
              <a:rPr lang="en-US">
                <a:latin typeface="Verdana" charset="0"/>
                <a:ea typeface="ＭＳ Ｐゴシック" charset="0"/>
                <a:cs typeface="Verdana" charset="0"/>
              </a:rPr>
            </a:br>
            <a:r>
              <a:rPr lang="en-US">
                <a:latin typeface="Verdana" charset="0"/>
                <a:ea typeface="ＭＳ Ｐゴシック" charset="0"/>
                <a:cs typeface="Verdana" charset="0"/>
              </a:rPr>
              <a:t>Summary</a:t>
            </a:r>
          </a:p>
        </p:txBody>
      </p:sp>
      <p:sp>
        <p:nvSpPr>
          <p:cNvPr id="43011" name="Content Placeholder 5"/>
          <p:cNvSpPr>
            <a:spLocks noGrp="1"/>
          </p:cNvSpPr>
          <p:nvPr>
            <p:ph sz="quarter" idx="14"/>
          </p:nvPr>
        </p:nvSpPr>
        <p:spPr/>
        <p:txBody>
          <a:bodyPr>
            <a:normAutofit fontScale="92500" lnSpcReduction="10000"/>
          </a:bodyPr>
          <a:lstStyle/>
          <a:p>
            <a:pPr>
              <a:defRPr/>
            </a:pPr>
            <a:r>
              <a:rPr lang="en-US" dirty="0" smtClean="0">
                <a:ea typeface="+mn-ea"/>
                <a:cs typeface="+mn-cs"/>
              </a:rPr>
              <a:t>Purpose and importance of SDLC steps</a:t>
            </a:r>
          </a:p>
          <a:p>
            <a:pPr lvl="1">
              <a:defRPr/>
            </a:pPr>
            <a:r>
              <a:rPr lang="en-US" dirty="0" smtClean="0">
                <a:ea typeface="+mn-ea"/>
              </a:rPr>
              <a:t>Concept development, planning, requirements analysis, design, development, integration &amp; testing, implementation, operations &amp; maintenance</a:t>
            </a:r>
          </a:p>
          <a:p>
            <a:pPr>
              <a:defRPr/>
            </a:pPr>
            <a:r>
              <a:rPr lang="en-US" dirty="0" smtClean="0">
                <a:ea typeface="+mn-ea"/>
                <a:cs typeface="+mn-cs"/>
              </a:rPr>
              <a:t>Different models of SDLC, key differences</a:t>
            </a:r>
          </a:p>
          <a:p>
            <a:pPr lvl="1">
              <a:defRPr/>
            </a:pPr>
            <a:r>
              <a:rPr lang="en-US" dirty="0" smtClean="0">
                <a:ea typeface="+mn-ea"/>
              </a:rPr>
              <a:t>Waterfall vs. iterative/incremental (e.g., spiral)</a:t>
            </a:r>
          </a:p>
          <a:p>
            <a:pPr>
              <a:defRPr/>
            </a:pPr>
            <a:r>
              <a:rPr lang="en-US" dirty="0" smtClean="0">
                <a:ea typeface="+mn-ea"/>
                <a:cs typeface="+mn-cs"/>
              </a:rPr>
              <a:t>SDLC &amp; EHRs</a:t>
            </a:r>
          </a:p>
          <a:p>
            <a:pPr lvl="1">
              <a:defRPr/>
            </a:pPr>
            <a:r>
              <a:rPr lang="en-US" dirty="0" smtClean="0">
                <a:ea typeface="+mn-ea"/>
              </a:rPr>
              <a:t>Principles applicable whether creating or deploying an EHR</a:t>
            </a:r>
          </a:p>
        </p:txBody>
      </p:sp>
      <p:sp>
        <p:nvSpPr>
          <p:cNvPr id="6861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594A4AD-A362-664D-913C-9494092D1CEF}" type="slidenum">
              <a:rPr lang="en-US" sz="1000">
                <a:solidFill>
                  <a:srgbClr val="898989"/>
                </a:solidFill>
              </a:rPr>
              <a:pPr eaLnBrk="1" hangingPunct="1"/>
              <a:t>28</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Software Development Life Cycle</a:t>
            </a:r>
            <a:br>
              <a:rPr lang="en-US">
                <a:latin typeface="Verdana" charset="0"/>
                <a:ea typeface="ＭＳ Ｐゴシック" charset="0"/>
                <a:cs typeface="Verdana" charset="0"/>
              </a:rPr>
            </a:br>
            <a:r>
              <a:rPr lang="en-US">
                <a:latin typeface="Verdana" charset="0"/>
                <a:ea typeface="ＭＳ Ｐゴシック" charset="0"/>
                <a:cs typeface="Verdana" charset="0"/>
              </a:rPr>
              <a:t>References</a:t>
            </a:r>
          </a:p>
        </p:txBody>
      </p:sp>
      <p:sp>
        <p:nvSpPr>
          <p:cNvPr id="39939" name="Text Placeholder 2"/>
          <p:cNvSpPr>
            <a:spLocks noGrp="1"/>
          </p:cNvSpPr>
          <p:nvPr>
            <p:ph type="body" sz="quarter" idx="16"/>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dirty="0" smtClean="0">
                <a:latin typeface="Arial" charset="0"/>
                <a:ea typeface="+mn-ea"/>
                <a:cs typeface="Arial" charset="0"/>
              </a:rPr>
              <a:t>References</a:t>
            </a:r>
            <a:endParaRPr lang="en-US" sz="1400" dirty="0" smtClean="0">
              <a:latin typeface="Arial" charset="0"/>
              <a:ea typeface="+mn-ea"/>
              <a:cs typeface="Arial" charset="0"/>
            </a:endParaRPr>
          </a:p>
          <a:p>
            <a:pPr marL="285750" indent="-285750">
              <a:defRPr/>
            </a:pPr>
            <a:r>
              <a:rPr lang="en-US" sz="1400" b="0" dirty="0">
                <a:ea typeface="+mn-ea"/>
              </a:rPr>
              <a:t>Kay, R. I. (2002, May 14). </a:t>
            </a:r>
            <a:r>
              <a:rPr lang="en-US" sz="1400" b="0" dirty="0" err="1">
                <a:ea typeface="+mn-ea"/>
              </a:rPr>
              <a:t>QuickStudy</a:t>
            </a:r>
            <a:r>
              <a:rPr lang="en-US" sz="1400" b="0" dirty="0">
                <a:ea typeface="+mn-ea"/>
              </a:rPr>
              <a:t>: System Development Life Cycle. </a:t>
            </a:r>
            <a:r>
              <a:rPr lang="en-US" sz="1400" b="0" i="1" dirty="0">
                <a:ea typeface="+mn-ea"/>
              </a:rPr>
              <a:t>ComputerWorld.com. </a:t>
            </a:r>
            <a:r>
              <a:rPr lang="en-US" sz="1400" b="0" dirty="0">
                <a:ea typeface="+mn-ea"/>
              </a:rPr>
              <a:t>, Retrieved from </a:t>
            </a:r>
            <a:r>
              <a:rPr lang="en-US" sz="1400" b="0" dirty="0" smtClean="0">
                <a:ea typeface="+mn-ea"/>
              </a:rPr>
              <a:t>http://</a:t>
            </a:r>
            <a:r>
              <a:rPr lang="en-US" sz="1400" b="0" dirty="0" err="1" smtClean="0">
                <a:ea typeface="+mn-ea"/>
              </a:rPr>
              <a:t>www.computerworld.com</a:t>
            </a:r>
            <a:r>
              <a:rPr lang="en-US" sz="1400" b="0" dirty="0" smtClean="0">
                <a:ea typeface="+mn-ea"/>
              </a:rPr>
              <a:t>/s/article/71151/</a:t>
            </a:r>
            <a:r>
              <a:rPr lang="en-US" sz="1400" b="0" dirty="0" err="1" smtClean="0">
                <a:ea typeface="+mn-ea"/>
              </a:rPr>
              <a:t>System_Development_Life_Cycle?taxonomyId</a:t>
            </a:r>
            <a:r>
              <a:rPr lang="en-US" sz="1400" b="0" dirty="0" smtClean="0">
                <a:ea typeface="+mn-ea"/>
              </a:rPr>
              <a:t>=011</a:t>
            </a:r>
            <a:endParaRPr lang="en-US" sz="1400" b="0" dirty="0">
              <a:ea typeface="+mn-ea"/>
            </a:endParaRPr>
          </a:p>
          <a:p>
            <a:pPr marL="285750" indent="-285750">
              <a:defRPr/>
            </a:pPr>
            <a:r>
              <a:rPr lang="en-US" sz="1400" b="0" dirty="0" err="1">
                <a:ea typeface="+mn-ea"/>
              </a:rPr>
              <a:t>Sofandi</a:t>
            </a:r>
            <a:r>
              <a:rPr lang="en-US" sz="1400" b="0" dirty="0">
                <a:ea typeface="+mn-ea"/>
              </a:rPr>
              <a:t>, A. (2010, August 31). </a:t>
            </a:r>
            <a:r>
              <a:rPr lang="en-US" sz="1400" b="0" i="1" dirty="0">
                <a:ea typeface="+mn-ea"/>
              </a:rPr>
              <a:t>Introduction to Software Development Life Cycle (SDLC)</a:t>
            </a:r>
            <a:r>
              <a:rPr lang="en-US" sz="1400" b="0" dirty="0">
                <a:ea typeface="+mn-ea"/>
              </a:rPr>
              <a:t>. Retrieved from </a:t>
            </a:r>
            <a:r>
              <a:rPr lang="en-US" sz="1400" b="0" dirty="0" err="1">
                <a:ea typeface="+mn-ea"/>
              </a:rPr>
              <a:t>AlphaSoft</a:t>
            </a:r>
            <a:r>
              <a:rPr lang="en-US" sz="1400" b="0" dirty="0">
                <a:ea typeface="+mn-ea"/>
              </a:rPr>
              <a:t> Indonesia website: http://agusofyandi.wordpress.com/2010/08/31/introduction-to-software-development-life-cycle-sdlc</a:t>
            </a:r>
            <a:r>
              <a:rPr lang="en-US" b="0" dirty="0">
                <a:ea typeface="+mn-ea"/>
              </a:rPr>
              <a:t>/</a:t>
            </a:r>
          </a:p>
        </p:txBody>
      </p:sp>
      <p:sp>
        <p:nvSpPr>
          <p:cNvPr id="70659" name="Text Placeholder 10"/>
          <p:cNvSpPr>
            <a:spLocks noGrp="1"/>
          </p:cNvSpPr>
          <p:nvPr>
            <p:ph type="body" sz="quarter" idx="20"/>
          </p:nvPr>
        </p:nvSpPr>
        <p:spPr bwMode="auto">
          <a:xfrm>
            <a:off x="457200" y="3752446"/>
            <a:ext cx="8229600" cy="8195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cs typeface="Arial" charset="0"/>
              </a:rPr>
              <a:t>Images</a:t>
            </a:r>
            <a:endParaRPr lang="en-US" sz="1400" dirty="0">
              <a:latin typeface="Arial" charset="0"/>
              <a:cs typeface="Arial" charset="0"/>
            </a:endParaRPr>
          </a:p>
          <a:p>
            <a:r>
              <a:rPr lang="en-US" sz="1400" b="0" dirty="0">
                <a:latin typeface="Arial" charset="0"/>
                <a:cs typeface="Arial" charset="0"/>
              </a:rPr>
              <a:t>Slide 6 : Waterfall model of SDLC. Image courtesy of Scott Neal.</a:t>
            </a:r>
          </a:p>
          <a:p>
            <a:r>
              <a:rPr lang="en-US" sz="1400" b="0" dirty="0">
                <a:latin typeface="Arial" charset="0"/>
                <a:cs typeface="Arial" charset="0"/>
              </a:rPr>
              <a:t>Slide 7: Iterative model of SDLC. Image courtesy of Scott Neal.</a:t>
            </a:r>
          </a:p>
          <a:p>
            <a:r>
              <a:rPr lang="en-US" sz="1400" b="0" dirty="0">
                <a:latin typeface="Arial" charset="0"/>
                <a:cs typeface="Arial" charset="0"/>
              </a:rPr>
              <a:t>Slide 20: Waterfall model of SDLC. Image courtesy of Scott Neal.</a:t>
            </a:r>
          </a:p>
          <a:p>
            <a:r>
              <a:rPr lang="en-US" sz="1400" b="0" dirty="0">
                <a:latin typeface="Arial" charset="0"/>
                <a:cs typeface="Arial" charset="0"/>
              </a:rPr>
              <a:t>Slide 23: Iterative model of SDLC. Image courtesy of Scott Neal.</a:t>
            </a:r>
          </a:p>
          <a:p>
            <a:r>
              <a:rPr lang="en-US" sz="1400" b="0" dirty="0">
                <a:latin typeface="Arial" charset="0"/>
                <a:cs typeface="Arial" charset="0"/>
              </a:rPr>
              <a:t>Slide 24: Spiral model of SDLC. Image courtesy of Scott Neal.</a:t>
            </a:r>
          </a:p>
        </p:txBody>
      </p:sp>
      <p:sp>
        <p:nvSpPr>
          <p:cNvPr id="7066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9EE3B0E-E1FF-2E40-9E98-2399BC4979E9}" type="slidenum">
              <a:rPr lang="en-US" sz="1000">
                <a:solidFill>
                  <a:srgbClr val="898989"/>
                </a:solidFill>
              </a:rPr>
              <a:pPr eaLnBrk="1" hangingPunct="1"/>
              <a:t>29</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What is the SDLC?</a:t>
            </a:r>
          </a:p>
        </p:txBody>
      </p:sp>
      <p:sp>
        <p:nvSpPr>
          <p:cNvPr id="1741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Detailed plan for creation, development, implementation, and eventual phase-out of a software package</a:t>
            </a:r>
          </a:p>
          <a:p>
            <a:r>
              <a:rPr lang="en-US">
                <a:latin typeface="Arial" charset="0"/>
              </a:rPr>
              <a:t>Many different models exist. Two typical categories are:</a:t>
            </a:r>
          </a:p>
          <a:p>
            <a:pPr lvl="1"/>
            <a:r>
              <a:rPr lang="en-US">
                <a:latin typeface="Arial" charset="0"/>
              </a:rPr>
              <a:t>Waterfall model</a:t>
            </a:r>
          </a:p>
          <a:p>
            <a:pPr lvl="1"/>
            <a:r>
              <a:rPr lang="en-US">
                <a:latin typeface="Arial" charset="0"/>
              </a:rPr>
              <a:t>Iterative model</a:t>
            </a:r>
          </a:p>
        </p:txBody>
      </p:sp>
      <p:sp>
        <p:nvSpPr>
          <p:cNvPr id="1741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50EBF50-2740-8A4D-AFFD-D90505E52429}" type="slidenum">
              <a:rPr lang="en-US" sz="1000">
                <a:solidFill>
                  <a:srgbClr val="898989"/>
                </a:solidFill>
              </a:rPr>
              <a:pPr eaLnBrk="1" hangingPunct="1"/>
              <a:t>3</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a:latin typeface="Tahoma" charset="0"/>
                <a:ea typeface="ＭＳ Ｐゴシック" charset="0"/>
                <a:cs typeface="Tahoma" charset="0"/>
              </a:rPr>
              <a:t>Software Development Life Cycle (SDLC) Model</a:t>
            </a:r>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30</a:t>
            </a:fld>
            <a:endParaRPr lang="en-US" dirty="0"/>
          </a:p>
        </p:txBody>
      </p:sp>
    </p:spTree>
    <p:extLst>
      <p:ext uri="{BB962C8B-B14F-4D97-AF65-F5344CB8AC3E}">
        <p14:creationId xmlns:p14="http://schemas.microsoft.com/office/powerpoint/2010/main" val="3044685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Why Do We Need the SDLC?</a:t>
            </a:r>
          </a:p>
        </p:txBody>
      </p:sp>
      <p:sp>
        <p:nvSpPr>
          <p:cNvPr id="14342" name="Content Placeholder 5"/>
          <p:cNvSpPr>
            <a:spLocks noGrp="1"/>
          </p:cNvSpPr>
          <p:nvPr>
            <p:ph sz="quarter" idx="14"/>
          </p:nvPr>
        </p:nvSpPr>
        <p:spPr/>
        <p:txBody>
          <a:bodyPr>
            <a:normAutofit fontScale="92500"/>
          </a:bodyPr>
          <a:lstStyle/>
          <a:p>
            <a:pPr>
              <a:defRPr/>
            </a:pPr>
            <a:r>
              <a:rPr lang="en-US" dirty="0" smtClean="0">
                <a:ea typeface="+mn-ea"/>
                <a:cs typeface="+mn-cs"/>
              </a:rPr>
              <a:t>Software purchases and upgrades can be costly.</a:t>
            </a:r>
          </a:p>
          <a:p>
            <a:pPr>
              <a:defRPr/>
            </a:pPr>
            <a:r>
              <a:rPr lang="en-US" dirty="0" smtClean="0">
                <a:ea typeface="+mn-ea"/>
                <a:cs typeface="+mn-cs"/>
              </a:rPr>
              <a:t>Integration of poorly designed or untested software can be devastating to a business.</a:t>
            </a:r>
          </a:p>
          <a:p>
            <a:pPr>
              <a:defRPr/>
            </a:pPr>
            <a:r>
              <a:rPr lang="en-US" dirty="0" smtClean="0">
                <a:ea typeface="+mn-ea"/>
                <a:cs typeface="+mn-cs"/>
              </a:rPr>
              <a:t>Poorly designed software increases security risks.</a:t>
            </a:r>
          </a:p>
          <a:p>
            <a:pPr>
              <a:defRPr/>
            </a:pPr>
            <a:r>
              <a:rPr lang="en-US" dirty="0" smtClean="0">
                <a:ea typeface="+mn-ea"/>
                <a:cs typeface="+mn-cs"/>
              </a:rPr>
              <a:t>Failure to plan adequately for software integration can limit efficiency and be costly in project over-runs and lost productivity.</a:t>
            </a:r>
          </a:p>
          <a:p>
            <a:pPr lvl="1">
              <a:defRPr/>
            </a:pPr>
            <a:endParaRPr lang="en-US" dirty="0" smtClean="0">
              <a:ea typeface="+mn-ea"/>
            </a:endParaRPr>
          </a:p>
        </p:txBody>
      </p:sp>
      <p:sp>
        <p:nvSpPr>
          <p:cNvPr id="1945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545D8F6-AA0A-1E47-A2EF-DCA6AF97259C}" type="slidenum">
              <a:rPr lang="en-US" sz="1000">
                <a:solidFill>
                  <a:srgbClr val="898989"/>
                </a:solidFill>
              </a:rPr>
              <a:pPr eaLnBrk="1" hangingPunct="1"/>
              <a:t>4</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Factors for Success</a:t>
            </a:r>
          </a:p>
        </p:txBody>
      </p:sp>
      <p:sp>
        <p:nvSpPr>
          <p:cNvPr id="21506"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Management support</a:t>
            </a:r>
          </a:p>
          <a:p>
            <a:r>
              <a:rPr lang="en-US">
                <a:latin typeface="Arial" charset="0"/>
              </a:rPr>
              <a:t>Technical and business expertise</a:t>
            </a:r>
          </a:p>
          <a:p>
            <a:r>
              <a:rPr lang="en-US">
                <a:latin typeface="Arial" charset="0"/>
              </a:rPr>
              <a:t>Focal points of product</a:t>
            </a:r>
          </a:p>
          <a:p>
            <a:r>
              <a:rPr lang="en-US">
                <a:latin typeface="Arial" charset="0"/>
              </a:rPr>
              <a:t>Well-defined procedure</a:t>
            </a:r>
          </a:p>
          <a:p>
            <a:r>
              <a:rPr lang="en-US">
                <a:latin typeface="Arial" charset="0"/>
              </a:rPr>
              <a:t>Proper documentation for maintenance</a:t>
            </a:r>
          </a:p>
          <a:p>
            <a:endParaRPr lang="en-US">
              <a:latin typeface="Arial" charset="0"/>
            </a:endParaRPr>
          </a:p>
        </p:txBody>
      </p:sp>
      <p:sp>
        <p:nvSpPr>
          <p:cNvPr id="2150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17C8F94-83F6-1744-8F44-6225539682FD}" type="slidenum">
              <a:rPr lang="en-US" sz="1000">
                <a:solidFill>
                  <a:srgbClr val="898989"/>
                </a:solidFill>
              </a:rPr>
              <a:pPr eaLnBrk="1" hangingPunct="1"/>
              <a:t>5</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Waterfall SDLC Model</a:t>
            </a:r>
          </a:p>
        </p:txBody>
      </p:sp>
      <p:pic>
        <p:nvPicPr>
          <p:cNvPr id="8" name="Content Placeholder 6" descr="Six phases, each one leading downward to the next in a cascading, &quot;stair-step&quot; fashion: 1) Feasibility; 2) Analysis; 3) Design; 4) Implementation; 5) Testing; &amp; 6) Maintenance  &#10;Image courtesy of Scott Neal.&#10;" title="Diagram illustrating a variation of the waterfall SDLC model"/>
          <p:cNvPicPr>
            <a:picLocks noGrp="1" noChangeAspect="1"/>
          </p:cNvPicPr>
          <p:nvPr>
            <p:ph type="pic" sz="quarter" idx="14"/>
          </p:nvPr>
        </p:nvPicPr>
        <p:blipFill>
          <a:blip r:embed="rId3"/>
          <a:srcRect l="-7526" r="-7526"/>
          <a:stretch>
            <a:fillRect/>
          </a:stretch>
        </p:blipFill>
        <p:spPr/>
      </p:pic>
      <p:sp>
        <p:nvSpPr>
          <p:cNvPr id="23555" name="Text Placeholder 1"/>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500" dirty="0" smtClean="0">
                <a:latin typeface="Arial" charset="0"/>
                <a:cs typeface="Arial" charset="0"/>
              </a:rPr>
              <a:t>Image </a:t>
            </a:r>
            <a:r>
              <a:rPr lang="en-US" sz="1500" dirty="0">
                <a:latin typeface="Arial" charset="0"/>
                <a:cs typeface="Arial" charset="0"/>
              </a:rPr>
              <a:t>courtesy of Scott Neal.</a:t>
            </a:r>
          </a:p>
        </p:txBody>
      </p:sp>
      <p:sp>
        <p:nvSpPr>
          <p:cNvPr id="23556"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101BF2A-1982-4648-893E-35583EA6C0E7}" type="slidenum">
              <a:rPr lang="en-US" sz="1000">
                <a:solidFill>
                  <a:srgbClr val="898989"/>
                </a:solidFill>
              </a:rPr>
              <a:pPr eaLnBrk="1" hangingPunct="1"/>
              <a:t>6</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Iterative and Incremental </a:t>
            </a:r>
            <a:br>
              <a:rPr lang="en-US">
                <a:latin typeface="Verdana" charset="0"/>
                <a:ea typeface="ＭＳ Ｐゴシック" charset="0"/>
                <a:cs typeface="Verdana" charset="0"/>
              </a:rPr>
            </a:br>
            <a:r>
              <a:rPr lang="en-US">
                <a:latin typeface="Verdana" charset="0"/>
                <a:ea typeface="ＭＳ Ｐゴシック" charset="0"/>
                <a:cs typeface="Verdana" charset="0"/>
              </a:rPr>
              <a:t>SDLC Models</a:t>
            </a:r>
          </a:p>
        </p:txBody>
      </p:sp>
      <p:pic>
        <p:nvPicPr>
          <p:cNvPr id="18438" name="Content Placeholder 5" descr="In contrast with the waterfall SDLC approach, the “iterative” or “incremental” model typically starts with initial planning and research. Then begins a cycle -- consisting of planning, requirements, analysis and design, implementation, testing, and evaluation -- which repeats as needed until the decision is made to do deployment.  Image courtesy of Scott Neal.&#10;&#10;" title="Diagram of Iterative SDLC Model"/>
          <p:cNvPicPr>
            <a:picLocks noGrp="1" noChangeAspect="1"/>
          </p:cNvPicPr>
          <p:nvPr>
            <p:ph type="pic" sz="quarter" idx="14"/>
          </p:nvPr>
        </p:nvPicPr>
        <p:blipFill rotWithShape="1">
          <a:blip r:embed="rId3"/>
          <a:srcRect t="18223" b="7703"/>
          <a:stretch/>
        </p:blipFill>
        <p:spPr/>
      </p:pic>
      <p:sp>
        <p:nvSpPr>
          <p:cNvPr id="25603" name="Text Placeholder 1"/>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500" dirty="0" smtClean="0">
                <a:latin typeface="Arial" charset="0"/>
                <a:cs typeface="Arial" charset="0"/>
              </a:rPr>
              <a:t>Image </a:t>
            </a:r>
            <a:r>
              <a:rPr lang="en-US" sz="1500" dirty="0">
                <a:latin typeface="Arial" charset="0"/>
                <a:cs typeface="Arial" charset="0"/>
              </a:rPr>
              <a:t>courtesy of Scott Neal.</a:t>
            </a:r>
          </a:p>
          <a:p>
            <a:endParaRPr lang="en-US" sz="1500" dirty="0">
              <a:latin typeface="Arial" charset="0"/>
              <a:cs typeface="Arial" charset="0"/>
            </a:endParaRPr>
          </a:p>
        </p:txBody>
      </p:sp>
      <p:sp>
        <p:nvSpPr>
          <p:cNvPr id="2560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3C6B25D-1FA4-1E4A-BB94-F55EA8D83EDD}" type="slidenum">
              <a:rPr lang="en-US" sz="1000">
                <a:solidFill>
                  <a:srgbClr val="898989"/>
                </a:solidFill>
              </a:rPr>
              <a:pPr eaLnBrk="1" hangingPunct="1"/>
              <a:t>7</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Initiation Phase</a:t>
            </a:r>
          </a:p>
        </p:txBody>
      </p:sp>
      <p:sp>
        <p:nvSpPr>
          <p:cNvPr id="2765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Needs identified</a:t>
            </a:r>
          </a:p>
          <a:p>
            <a:pPr lvl="1"/>
            <a:r>
              <a:rPr lang="en-US">
                <a:latin typeface="Arial" charset="0"/>
              </a:rPr>
              <a:t>e.g., clinical needs, workflow analysis, administrative input</a:t>
            </a:r>
          </a:p>
          <a:p>
            <a:r>
              <a:rPr lang="en-US">
                <a:latin typeface="Arial" charset="0"/>
              </a:rPr>
              <a:t>Project manager assigned</a:t>
            </a:r>
          </a:p>
          <a:p>
            <a:r>
              <a:rPr lang="en-US">
                <a:latin typeface="Arial" charset="0"/>
              </a:rPr>
              <a:t>Concept proposal generated</a:t>
            </a:r>
          </a:p>
          <a:p>
            <a:pPr lvl="1"/>
            <a:r>
              <a:rPr lang="en-US">
                <a:latin typeface="Arial" charset="0"/>
              </a:rPr>
              <a:t>Outlines the business need and justification</a:t>
            </a:r>
          </a:p>
          <a:p>
            <a:pPr lvl="1"/>
            <a:r>
              <a:rPr lang="en-US">
                <a:latin typeface="Arial" charset="0"/>
              </a:rPr>
              <a:t>Approved by upper management</a:t>
            </a:r>
          </a:p>
          <a:p>
            <a:endParaRPr lang="en-US">
              <a:latin typeface="Arial" charset="0"/>
            </a:endParaRPr>
          </a:p>
        </p:txBody>
      </p:sp>
      <p:sp>
        <p:nvSpPr>
          <p:cNvPr id="2765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82ED7B5-8CD7-8243-8011-A53B606F58DD}" type="slidenum">
              <a:rPr lang="en-US" sz="1000">
                <a:solidFill>
                  <a:srgbClr val="898989"/>
                </a:solidFill>
              </a:rPr>
              <a:pPr eaLnBrk="1" hangingPunct="1"/>
              <a:t>8</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Concept Development Phase</a:t>
            </a:r>
          </a:p>
        </p:txBody>
      </p:sp>
      <p:sp>
        <p:nvSpPr>
          <p:cNvPr id="16390" name="Content Placeholder 5"/>
          <p:cNvSpPr>
            <a:spLocks noGrp="1"/>
          </p:cNvSpPr>
          <p:nvPr>
            <p:ph sz="quarter" idx="14"/>
          </p:nvPr>
        </p:nvSpPr>
        <p:spPr/>
        <p:txBody>
          <a:bodyPr>
            <a:normAutofit/>
          </a:bodyPr>
          <a:lstStyle/>
          <a:p>
            <a:pPr>
              <a:defRPr/>
            </a:pPr>
            <a:r>
              <a:rPr lang="en-US" dirty="0" smtClean="0">
                <a:ea typeface="+mn-ea"/>
                <a:cs typeface="+mn-cs"/>
              </a:rPr>
              <a:t>Needed when additional study/analysis required before beginning development</a:t>
            </a:r>
          </a:p>
          <a:p>
            <a:pPr>
              <a:defRPr/>
            </a:pPr>
            <a:r>
              <a:rPr lang="en-US" dirty="0" smtClean="0">
                <a:ea typeface="+mn-ea"/>
                <a:cs typeface="+mn-cs"/>
              </a:rPr>
              <a:t>Defines scope of development project</a:t>
            </a:r>
          </a:p>
          <a:p>
            <a:pPr>
              <a:defRPr/>
            </a:pPr>
            <a:r>
              <a:rPr lang="en-US" dirty="0" smtClean="0">
                <a:ea typeface="+mn-ea"/>
                <a:cs typeface="+mn-cs"/>
              </a:rPr>
              <a:t>Useful reports:</a:t>
            </a:r>
          </a:p>
          <a:p>
            <a:pPr lvl="1">
              <a:defRPr/>
            </a:pPr>
            <a:r>
              <a:rPr lang="en-US" dirty="0" smtClean="0">
                <a:ea typeface="+mn-ea"/>
              </a:rPr>
              <a:t>Feasibility study</a:t>
            </a:r>
          </a:p>
          <a:p>
            <a:pPr lvl="1">
              <a:defRPr/>
            </a:pPr>
            <a:r>
              <a:rPr lang="en-US" dirty="0" smtClean="0">
                <a:ea typeface="+mn-ea"/>
              </a:rPr>
              <a:t>Cost/benefit analysis</a:t>
            </a:r>
          </a:p>
          <a:p>
            <a:pPr lvl="1">
              <a:defRPr/>
            </a:pPr>
            <a:r>
              <a:rPr lang="en-US" dirty="0" smtClean="0">
                <a:ea typeface="+mn-ea"/>
              </a:rPr>
              <a:t>System boundary analysis</a:t>
            </a:r>
          </a:p>
          <a:p>
            <a:pPr lvl="1">
              <a:defRPr/>
            </a:pPr>
            <a:r>
              <a:rPr lang="en-US" dirty="0" smtClean="0">
                <a:ea typeface="+mn-ea"/>
              </a:rPr>
              <a:t>Risk management report</a:t>
            </a:r>
          </a:p>
          <a:p>
            <a:pPr>
              <a:defRPr/>
            </a:pPr>
            <a:endParaRPr lang="en-US" dirty="0" smtClean="0">
              <a:ea typeface="+mn-ea"/>
              <a:cs typeface="+mn-cs"/>
            </a:endParaRPr>
          </a:p>
        </p:txBody>
      </p:sp>
      <p:sp>
        <p:nvSpPr>
          <p:cNvPr id="2969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5FD711F-0593-1F45-9E32-2D57DDBD8181}" type="slidenum">
              <a:rPr lang="en-US" sz="1000">
                <a:solidFill>
                  <a:srgbClr val="898989"/>
                </a:solidFill>
              </a:rPr>
              <a:pPr eaLnBrk="1" hangingPunct="1"/>
              <a:t>9</a:t>
            </a:fld>
            <a:endParaRPr lang="en-US" sz="1000">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640</TotalTime>
  <Words>4420</Words>
  <Application>Microsoft Office PowerPoint</Application>
  <PresentationFormat>On-screen Show (4:3)</PresentationFormat>
  <Paragraphs>357</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CompX_unitY_Lecture_Slides_Template</vt:lpstr>
      <vt:lpstr>Installation and Maintenance of  Health IT Systems </vt:lpstr>
      <vt:lpstr>Software Development Life Cycle Learning Objectives</vt:lpstr>
      <vt:lpstr>What is the SDLC?</vt:lpstr>
      <vt:lpstr>Why Do We Need the SDLC?</vt:lpstr>
      <vt:lpstr>Factors for Success</vt:lpstr>
      <vt:lpstr>Waterfall SDLC Model</vt:lpstr>
      <vt:lpstr>Iterative and Incremental  SDLC Models</vt:lpstr>
      <vt:lpstr>Initiation Phase</vt:lpstr>
      <vt:lpstr>Concept Development Phase</vt:lpstr>
      <vt:lpstr>Planning Phase</vt:lpstr>
      <vt:lpstr>Requirements Analysis Phase</vt:lpstr>
      <vt:lpstr>Design Phase</vt:lpstr>
      <vt:lpstr>Development Phase</vt:lpstr>
      <vt:lpstr>Integration and Testing Phase</vt:lpstr>
      <vt:lpstr>Implementation Phase</vt:lpstr>
      <vt:lpstr>Operations and Maintenance Phase</vt:lpstr>
      <vt:lpstr>Disposition Phase</vt:lpstr>
      <vt:lpstr>SDLC Models</vt:lpstr>
      <vt:lpstr>Waterfall Model</vt:lpstr>
      <vt:lpstr>Waterfall Model:  Illustration</vt:lpstr>
      <vt:lpstr>Waterfall Model: Pros &amp; Cons</vt:lpstr>
      <vt:lpstr>Iterative/Incremental Model</vt:lpstr>
      <vt:lpstr>Iterative/Incremental Model: Illustration</vt:lpstr>
      <vt:lpstr>Spiral Model:  Illustration</vt:lpstr>
      <vt:lpstr>SDLC and EHR Systems</vt:lpstr>
      <vt:lpstr>SDLC &amp; EHRs: Example</vt:lpstr>
      <vt:lpstr>SDLC and EHRs: Example (cont’d)</vt:lpstr>
      <vt:lpstr>Software Development Life Cycle Summary</vt:lpstr>
      <vt:lpstr>Software Development Life Cycle References</vt:lpstr>
      <vt:lpstr>Installation and Maintenance of  Health IT Systems  Software Development Life Cycle (SDLC) Model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8, Unit 5</dc:title>
  <dc:subject>Installation and Maintenance of Health IT Systems, Software Development Life Cycle (SDLC) Model</dc:subject>
  <dc:creator>U.S. Department of Health and Human Services, Office of the National Coordinator for Health Information Technology</dc:creator>
  <cp:keywords>Heath IT, Health Systems, HealthIT, Health Informatics</cp:keywords>
  <cp:lastModifiedBy>admin</cp:lastModifiedBy>
  <cp:revision>68</cp:revision>
  <dcterms:created xsi:type="dcterms:W3CDTF">2016-02-10T15:30:00Z</dcterms:created>
  <dcterms:modified xsi:type="dcterms:W3CDTF">2017-07-11T18:40:52Z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