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0"/>
  </p:notesMasterIdLst>
  <p:handoutMasterIdLst>
    <p:handoutMasterId r:id="rId31"/>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Lst>
  <p:sldSz cx="9144000" cy="6858000" type="screen4x3"/>
  <p:notesSz cx="6858000" cy="9144000"/>
  <p:custDataLst>
    <p:tags r:id="rId32"/>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1008" autoAdjust="0"/>
  </p:normalViewPr>
  <p:slideViewPr>
    <p:cSldViewPr snapToGrid="0">
      <p:cViewPr>
        <p:scale>
          <a:sx n="100" d="100"/>
          <a:sy n="100" d="100"/>
        </p:scale>
        <p:origin x="86" y="763"/>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7/11/2017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7/11/2017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536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a:solidFill>
                  <a:srgbClr val="000000"/>
                </a:solidFill>
                <a:latin typeface="Arial" charset="0"/>
              </a:rPr>
              <a:t>Welcome to </a:t>
            </a:r>
            <a:r>
              <a:rPr lang="en-US" b="1" dirty="0">
                <a:solidFill>
                  <a:srgbClr val="000000"/>
                </a:solidFill>
                <a:latin typeface="Arial" charset="0"/>
              </a:rPr>
              <a:t>Installation and Maintenance of Health IT Systems. Unit 4: Structured Systems Analysis and Design.</a:t>
            </a:r>
          </a:p>
          <a:p>
            <a:pPr eaLnBrk="1" hangingPunct="1">
              <a:spcBef>
                <a:spcPct val="0"/>
              </a:spcBef>
            </a:pPr>
            <a:endParaRPr lang="en-US" b="1" i="1" dirty="0">
              <a:solidFill>
                <a:srgbClr val="000000"/>
              </a:solidFill>
              <a:latin typeface="Arial" charset="0"/>
            </a:endParaRPr>
          </a:p>
          <a:p>
            <a:pPr eaLnBrk="1" hangingPunct="1">
              <a:spcBef>
                <a:spcPct val="0"/>
              </a:spcBef>
            </a:pPr>
            <a:r>
              <a:rPr lang="en-US" dirty="0">
                <a:latin typeface="Arial" charset="0"/>
              </a:rPr>
              <a:t>This component covers fundamentals of selection, installation, and maintenance of typical Electronic Health Records (EHR) systems.  </a:t>
            </a:r>
          </a:p>
          <a:p>
            <a:pPr eaLnBrk="1" hangingPunct="1">
              <a:spcBef>
                <a:spcPct val="0"/>
              </a:spcBef>
            </a:pPr>
            <a:endParaRPr lang="en-US" dirty="0">
              <a:latin typeface="Arial" charset="0"/>
            </a:endParaRPr>
          </a:p>
          <a:p>
            <a:pPr eaLnBrk="1" hangingPunct="1">
              <a:spcBef>
                <a:spcPct val="0"/>
              </a:spcBef>
            </a:pPr>
            <a:r>
              <a:rPr lang="en-US" dirty="0">
                <a:latin typeface="Arial" charset="0"/>
              </a:rPr>
              <a:t>This unit will discuss generalities about project management along with the role of the project manager.  It will also cover in some detail the various components of a typical project plan and how to design a project plan for a typical EHR system.</a:t>
            </a:r>
          </a:p>
          <a:p>
            <a:pPr eaLnBrk="1" hangingPunct="1">
              <a:spcBef>
                <a:spcPct val="0"/>
              </a:spcBef>
            </a:pPr>
            <a:r>
              <a:rPr lang="en-US" dirty="0">
                <a:latin typeface="Arial" charset="0"/>
              </a:rPr>
              <a:t> </a:t>
            </a:r>
          </a:p>
        </p:txBody>
      </p:sp>
      <p:sp>
        <p:nvSpPr>
          <p:cNvPr id="15363"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1536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B5818A2-F569-4B44-AC43-95F4E7708996}" type="slidenum">
              <a:rPr lang="en-US" sz="1000">
                <a:cs typeface="Arial" charset="0"/>
              </a:rPr>
              <a:pPr eaLnBrk="1" hangingPunct="1"/>
              <a:t>1</a:t>
            </a:fld>
            <a:endParaRPr lang="en-US" sz="1000">
              <a:cs typeface="Arial" charset="0"/>
            </a:endParaRPr>
          </a:p>
        </p:txBody>
      </p:sp>
    </p:spTree>
    <p:extLst>
      <p:ext uri="{BB962C8B-B14F-4D97-AF65-F5344CB8AC3E}">
        <p14:creationId xmlns:p14="http://schemas.microsoft.com/office/powerpoint/2010/main" val="2673642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37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solidFill>
                  <a:srgbClr val="000000"/>
                </a:solidFill>
                <a:latin typeface="Arial" charset="0"/>
              </a:rPr>
              <a:t>Before beginning to write your final project plan, consider performing a factor analysis. Factor analysis is </a:t>
            </a:r>
            <a:r>
              <a:rPr lang="ja-JP" altLang="en-US" dirty="0">
                <a:solidFill>
                  <a:srgbClr val="000000"/>
                </a:solidFill>
                <a:latin typeface="Arial" charset="0"/>
              </a:rPr>
              <a:t>“</a:t>
            </a:r>
            <a:r>
              <a:rPr lang="en-US" altLang="ja-JP" dirty="0">
                <a:solidFill>
                  <a:srgbClr val="000000"/>
                </a:solidFill>
                <a:latin typeface="Arial" charset="0"/>
              </a:rPr>
              <a:t>a disciplined technique used for investigating, analyzing, and understanding a project prior to making any formal commitments.</a:t>
            </a:r>
            <a:r>
              <a:rPr lang="ja-JP" altLang="en-US" dirty="0">
                <a:solidFill>
                  <a:srgbClr val="000000"/>
                </a:solidFill>
                <a:latin typeface="Arial" charset="0"/>
              </a:rPr>
              <a:t>”</a:t>
            </a:r>
            <a:r>
              <a:rPr lang="en-US" altLang="ja-JP" dirty="0">
                <a:solidFill>
                  <a:srgbClr val="000000"/>
                </a:solidFill>
                <a:latin typeface="Arial" charset="0"/>
              </a:rPr>
              <a:t> A factor analysis  allows you to consider all of the relevant system requirements and environmental conditions necessary to ensure the project</a:t>
            </a:r>
            <a:r>
              <a:rPr lang="ja-JP" altLang="en-US" dirty="0">
                <a:solidFill>
                  <a:srgbClr val="000000"/>
                </a:solidFill>
                <a:latin typeface="Arial" charset="0"/>
              </a:rPr>
              <a:t>’</a:t>
            </a:r>
            <a:r>
              <a:rPr lang="en-US" altLang="ja-JP" dirty="0">
                <a:solidFill>
                  <a:srgbClr val="000000"/>
                </a:solidFill>
                <a:latin typeface="Arial" charset="0"/>
              </a:rPr>
              <a:t>s success before finalizing any commitments.  </a:t>
            </a:r>
          </a:p>
          <a:p>
            <a:endParaRPr lang="en-US" dirty="0">
              <a:solidFill>
                <a:srgbClr val="000000"/>
              </a:solidFill>
              <a:latin typeface="Arial" charset="0"/>
            </a:endParaRPr>
          </a:p>
          <a:p>
            <a:r>
              <a:rPr lang="en-US" dirty="0">
                <a:solidFill>
                  <a:srgbClr val="000000"/>
                </a:solidFill>
                <a:latin typeface="Arial" charset="0"/>
              </a:rPr>
              <a:t>In other words, by examining where a project</a:t>
            </a:r>
            <a:r>
              <a:rPr lang="ja-JP" altLang="en-US" dirty="0">
                <a:solidFill>
                  <a:srgbClr val="000000"/>
                </a:solidFill>
                <a:latin typeface="Arial" charset="0"/>
              </a:rPr>
              <a:t>’</a:t>
            </a:r>
            <a:r>
              <a:rPr lang="en-US" altLang="ja-JP" dirty="0">
                <a:solidFill>
                  <a:srgbClr val="000000"/>
                </a:solidFill>
                <a:latin typeface="Arial" charset="0"/>
              </a:rPr>
              <a:t>s many variables are interdependent upon one another, you will gain a better understanding of the project</a:t>
            </a:r>
            <a:r>
              <a:rPr lang="ja-JP" altLang="en-US" dirty="0">
                <a:solidFill>
                  <a:srgbClr val="000000"/>
                </a:solidFill>
                <a:latin typeface="Arial" charset="0"/>
              </a:rPr>
              <a:t>’</a:t>
            </a:r>
            <a:r>
              <a:rPr lang="en-US" altLang="ja-JP" dirty="0">
                <a:solidFill>
                  <a:srgbClr val="000000"/>
                </a:solidFill>
                <a:latin typeface="Arial" charset="0"/>
              </a:rPr>
              <a:t>s importance as well as which variables are most likely to hinder or help complete the project.</a:t>
            </a:r>
          </a:p>
          <a:p>
            <a:endParaRPr lang="en-US" dirty="0">
              <a:solidFill>
                <a:srgbClr val="000000"/>
              </a:solidFill>
              <a:latin typeface="Arial" charset="0"/>
            </a:endParaRPr>
          </a:p>
          <a:p>
            <a:r>
              <a:rPr lang="en-US" dirty="0">
                <a:solidFill>
                  <a:srgbClr val="000000"/>
                </a:solidFill>
                <a:latin typeface="Arial" charset="0"/>
              </a:rPr>
              <a:t>An example of one such factor to consider would be looking at the client</a:t>
            </a:r>
            <a:r>
              <a:rPr lang="ja-JP" altLang="en-US" dirty="0">
                <a:solidFill>
                  <a:srgbClr val="000000"/>
                </a:solidFill>
                <a:latin typeface="Arial" charset="0"/>
              </a:rPr>
              <a:t>’</a:t>
            </a:r>
            <a:r>
              <a:rPr lang="en-US" altLang="ja-JP" dirty="0">
                <a:solidFill>
                  <a:srgbClr val="000000"/>
                </a:solidFill>
                <a:latin typeface="Arial" charset="0"/>
              </a:rPr>
              <a:t>s commitment level toward seeing the project to its completion.</a:t>
            </a:r>
          </a:p>
          <a:p>
            <a:endParaRPr lang="en-US" dirty="0">
              <a:solidFill>
                <a:srgbClr val="000000"/>
              </a:solidFill>
              <a:latin typeface="Arial" charset="0"/>
            </a:endParaRPr>
          </a:p>
          <a:p>
            <a:r>
              <a:rPr lang="en-US" dirty="0">
                <a:solidFill>
                  <a:srgbClr val="000000"/>
                </a:solidFill>
                <a:latin typeface="Arial" charset="0"/>
              </a:rPr>
              <a:t>Another would be taking a look at your organization</a:t>
            </a:r>
            <a:r>
              <a:rPr lang="ja-JP" altLang="en-US" dirty="0">
                <a:solidFill>
                  <a:srgbClr val="000000"/>
                </a:solidFill>
                <a:latin typeface="Arial" charset="0"/>
              </a:rPr>
              <a:t>’</a:t>
            </a:r>
            <a:r>
              <a:rPr lang="en-US" altLang="ja-JP" dirty="0">
                <a:solidFill>
                  <a:srgbClr val="000000"/>
                </a:solidFill>
                <a:latin typeface="Arial" charset="0"/>
              </a:rPr>
              <a:t>s current level of technology and determining its capabilities in relation to the project</a:t>
            </a:r>
            <a:r>
              <a:rPr lang="ja-JP" altLang="en-US" dirty="0">
                <a:solidFill>
                  <a:srgbClr val="000000"/>
                </a:solidFill>
                <a:latin typeface="Arial" charset="0"/>
              </a:rPr>
              <a:t>’</a:t>
            </a:r>
            <a:r>
              <a:rPr lang="en-US" altLang="ja-JP" dirty="0">
                <a:solidFill>
                  <a:srgbClr val="000000"/>
                </a:solidFill>
                <a:latin typeface="Arial" charset="0"/>
              </a:rPr>
              <a:t>s expected specifications.</a:t>
            </a:r>
            <a:endParaRPr lang="en-US" dirty="0">
              <a:solidFill>
                <a:srgbClr val="000000"/>
              </a:solidFill>
              <a:latin typeface="Arial" charset="0"/>
            </a:endParaRPr>
          </a:p>
        </p:txBody>
      </p:sp>
      <p:sp>
        <p:nvSpPr>
          <p:cNvPr id="33795"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33796"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1452235-7E1F-8E40-AF2F-3672037ECD3F}" type="slidenum">
              <a:rPr lang="en-US" sz="1000">
                <a:cs typeface="Arial" charset="0"/>
              </a:rPr>
              <a:pPr eaLnBrk="1" hangingPunct="1"/>
              <a:t>10</a:t>
            </a:fld>
            <a:endParaRPr lang="en-US" sz="1000">
              <a:cs typeface="Arial" charset="0"/>
            </a:endParaRPr>
          </a:p>
        </p:txBody>
      </p:sp>
    </p:spTree>
    <p:extLst>
      <p:ext uri="{BB962C8B-B14F-4D97-AF65-F5344CB8AC3E}">
        <p14:creationId xmlns:p14="http://schemas.microsoft.com/office/powerpoint/2010/main" val="42377675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584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80000"/>
              </a:lnSpc>
            </a:pPr>
            <a:r>
              <a:rPr lang="en-US" sz="900" dirty="0">
                <a:latin typeface="Arial" charset="0"/>
              </a:rPr>
              <a:t>When performing a factor analysis, there are at least ten areas you should consider</a:t>
            </a:r>
          </a:p>
          <a:p>
            <a:pPr>
              <a:lnSpc>
                <a:spcPct val="80000"/>
              </a:lnSpc>
              <a:buFont typeface="Calibri" charset="0"/>
              <a:buAutoNum type="arabicPeriod"/>
            </a:pPr>
            <a:r>
              <a:rPr lang="en-US" sz="900" b="1" dirty="0">
                <a:latin typeface="Arial" charset="0"/>
              </a:rPr>
              <a:t>Definition/Scope:</a:t>
            </a:r>
            <a:r>
              <a:rPr lang="en-US" sz="900" dirty="0">
                <a:latin typeface="Arial" charset="0"/>
              </a:rPr>
              <a:t>  Understanding the project</a:t>
            </a:r>
            <a:r>
              <a:rPr lang="ja-JP" altLang="en-US" sz="900" dirty="0">
                <a:latin typeface="Arial" charset="0"/>
              </a:rPr>
              <a:t>’</a:t>
            </a:r>
            <a:r>
              <a:rPr lang="en-US" altLang="ja-JP" sz="900" dirty="0">
                <a:latin typeface="Arial" charset="0"/>
              </a:rPr>
              <a:t>s primary purpose as well as listing all of the major functions and deliverables expected to complete the project is very important.  Likewise, by determining why the project was created and what mission it fulfills within the organization is crucial for determining the project</a:t>
            </a:r>
            <a:r>
              <a:rPr lang="ja-JP" altLang="en-US" sz="900" dirty="0">
                <a:latin typeface="Arial" charset="0"/>
              </a:rPr>
              <a:t>’</a:t>
            </a:r>
            <a:r>
              <a:rPr lang="en-US" altLang="ja-JP" sz="900" dirty="0">
                <a:latin typeface="Arial" charset="0"/>
              </a:rPr>
              <a:t>s overall relevance and what support the project has.</a:t>
            </a:r>
          </a:p>
          <a:p>
            <a:pPr>
              <a:lnSpc>
                <a:spcPct val="80000"/>
              </a:lnSpc>
              <a:buFont typeface="Calibri" charset="0"/>
              <a:buAutoNum type="arabicPeriod"/>
            </a:pPr>
            <a:r>
              <a:rPr lang="en-US" sz="900" b="1" dirty="0">
                <a:latin typeface="Arial" charset="0"/>
              </a:rPr>
              <a:t>Resources:</a:t>
            </a:r>
            <a:r>
              <a:rPr lang="en-US" sz="900" dirty="0">
                <a:latin typeface="Arial" charset="0"/>
              </a:rPr>
              <a:t> A factor analysis attempts to identify all of the necessary resources needed for the project</a:t>
            </a:r>
            <a:r>
              <a:rPr lang="ja-JP" altLang="en-US" sz="900" dirty="0">
                <a:latin typeface="Arial" charset="0"/>
              </a:rPr>
              <a:t>’</a:t>
            </a:r>
            <a:r>
              <a:rPr lang="en-US" altLang="ja-JP" sz="900" dirty="0">
                <a:latin typeface="Arial" charset="0"/>
              </a:rPr>
              <a:t>s success. This includes  monetary, technical, personnel, or special materials needed.</a:t>
            </a:r>
          </a:p>
          <a:p>
            <a:pPr>
              <a:lnSpc>
                <a:spcPct val="80000"/>
              </a:lnSpc>
              <a:buFont typeface="Calibri" charset="0"/>
              <a:buAutoNum type="arabicPeriod"/>
            </a:pPr>
            <a:r>
              <a:rPr lang="en-US" sz="900" b="1" dirty="0">
                <a:latin typeface="Arial" charset="0"/>
              </a:rPr>
              <a:t>Time: </a:t>
            </a:r>
            <a:r>
              <a:rPr lang="en-US" sz="900" dirty="0">
                <a:latin typeface="Arial" charset="0"/>
              </a:rPr>
              <a:t>You should calculate the actual work time needed to complete the project as well as the overall timeline.</a:t>
            </a:r>
          </a:p>
          <a:p>
            <a:pPr>
              <a:lnSpc>
                <a:spcPct val="80000"/>
              </a:lnSpc>
              <a:buFont typeface="Calibri" charset="0"/>
              <a:buAutoNum type="arabicPeriod"/>
            </a:pPr>
            <a:r>
              <a:rPr lang="en-US" sz="900" b="1" dirty="0">
                <a:latin typeface="Arial" charset="0"/>
              </a:rPr>
              <a:t>Procedures:</a:t>
            </a:r>
            <a:r>
              <a:rPr lang="en-US" sz="900" dirty="0">
                <a:latin typeface="Arial" charset="0"/>
              </a:rPr>
              <a:t> Most projects are subject to special polices and procedures to ensure proper outcomes are realized. Here you should catalog all of the relevant organizational requirements as well as any regulatory policies or mandates, financial reviews, special methodologies, or any other requirements.</a:t>
            </a:r>
          </a:p>
          <a:p>
            <a:pPr>
              <a:lnSpc>
                <a:spcPct val="80000"/>
              </a:lnSpc>
              <a:buFont typeface="Calibri" charset="0"/>
              <a:buAutoNum type="arabicPeriod"/>
            </a:pPr>
            <a:r>
              <a:rPr lang="en-US" sz="900" b="1" dirty="0">
                <a:latin typeface="Arial" charset="0"/>
              </a:rPr>
              <a:t>Environment:</a:t>
            </a:r>
            <a:r>
              <a:rPr lang="en-US" sz="900" dirty="0">
                <a:latin typeface="Arial" charset="0"/>
              </a:rPr>
              <a:t> Explain the project's environmental factors that may have spurred the project or could hinder its completion. This could include geography, culture, political environment, available technology, and so on.</a:t>
            </a:r>
          </a:p>
          <a:p>
            <a:pPr>
              <a:lnSpc>
                <a:spcPct val="80000"/>
              </a:lnSpc>
              <a:buFont typeface="Calibri" charset="0"/>
              <a:buAutoNum type="arabicPeriod"/>
            </a:pPr>
            <a:r>
              <a:rPr lang="en-US" sz="900" b="1" dirty="0">
                <a:latin typeface="Arial" charset="0"/>
              </a:rPr>
              <a:t>Change:</a:t>
            </a:r>
            <a:r>
              <a:rPr lang="en-US" sz="900" dirty="0">
                <a:latin typeface="Arial" charset="0"/>
              </a:rPr>
              <a:t> The factor analysis should take into account all changes (procedural, policy, </a:t>
            </a:r>
            <a:r>
              <a:rPr lang="en-US" sz="900" dirty="0" err="1">
                <a:latin typeface="Arial" charset="0"/>
              </a:rPr>
              <a:t>etc</a:t>
            </a:r>
            <a:r>
              <a:rPr lang="en-US" sz="900" dirty="0">
                <a:latin typeface="Arial" charset="0"/>
              </a:rPr>
              <a:t>) that will be necessitated and implemented because of the project and any potential issues or risks associated with these changes. An effective change management plan should then be developed to adequately address these issues.</a:t>
            </a:r>
          </a:p>
          <a:p>
            <a:pPr>
              <a:lnSpc>
                <a:spcPct val="80000"/>
              </a:lnSpc>
              <a:buFont typeface="Calibri" charset="0"/>
              <a:buAutoNum type="arabicPeriod"/>
            </a:pPr>
            <a:r>
              <a:rPr lang="en-US" sz="900" b="1" dirty="0">
                <a:latin typeface="Arial" charset="0"/>
              </a:rPr>
              <a:t>Communications:</a:t>
            </a:r>
            <a:r>
              <a:rPr lang="en-US" sz="900" dirty="0">
                <a:latin typeface="Arial" charset="0"/>
              </a:rPr>
              <a:t> A good communication strategy is key to the success of a project. However, there are many factors such as geographical location for instance, that can inhibit this process. Determine the best communication strategy for the project, considering any routine meetings, reports, presentations, and such needed to keep the project on track. Be sure to catalog any foreseeable </a:t>
            </a:r>
            <a:r>
              <a:rPr lang="en-US" sz="900" dirty="0" err="1">
                <a:latin typeface="Arial" charset="0"/>
              </a:rPr>
              <a:t>obsticles</a:t>
            </a:r>
            <a:r>
              <a:rPr lang="en-US" sz="900" dirty="0">
                <a:latin typeface="Arial" charset="0"/>
              </a:rPr>
              <a:t> that will affect communication efforts and plan accordingly.</a:t>
            </a:r>
          </a:p>
          <a:p>
            <a:pPr>
              <a:lnSpc>
                <a:spcPct val="80000"/>
              </a:lnSpc>
              <a:buFont typeface="Calibri" charset="0"/>
              <a:buAutoNum type="arabicPeriod"/>
            </a:pPr>
            <a:r>
              <a:rPr lang="en-US" sz="900" b="1" dirty="0">
                <a:latin typeface="Arial" charset="0"/>
              </a:rPr>
              <a:t>Commitment: </a:t>
            </a:r>
            <a:r>
              <a:rPr lang="en-US" sz="900" dirty="0">
                <a:latin typeface="Arial" charset="0"/>
              </a:rPr>
              <a:t> For a project to succeed it must gather momentum and maintain a level of support from key proponents capable of driving the project to completion. Analyze and determine the degree of support for the project from sponsors, users, and stakeholders. Are they willing to commit to seeing the project through to completion? What factors are currently driving support for this project? Will those factors still be in play as the project moves forward? What</a:t>
            </a:r>
            <a:r>
              <a:rPr lang="ja-JP" altLang="en-US" sz="900" dirty="0">
                <a:latin typeface="Arial" charset="0"/>
              </a:rPr>
              <a:t>’</a:t>
            </a:r>
            <a:r>
              <a:rPr lang="en-US" altLang="ja-JP" sz="900" dirty="0">
                <a:latin typeface="Arial" charset="0"/>
              </a:rPr>
              <a:t>s at stake if the project is NOT completed?</a:t>
            </a:r>
          </a:p>
          <a:p>
            <a:pPr>
              <a:lnSpc>
                <a:spcPct val="80000"/>
              </a:lnSpc>
              <a:buFont typeface="Calibri" charset="0"/>
              <a:buAutoNum type="arabicPeriod"/>
            </a:pPr>
            <a:r>
              <a:rPr lang="en-US" sz="900" b="1" dirty="0">
                <a:latin typeface="Arial" charset="0"/>
              </a:rPr>
              <a:t>Expectations:</a:t>
            </a:r>
            <a:r>
              <a:rPr lang="en-US" sz="900" dirty="0">
                <a:latin typeface="Arial" charset="0"/>
              </a:rPr>
              <a:t> What positive outcomes can you expect from completion of this project? What goal or objective will completion of the project satisfy?  To what measurable degree?</a:t>
            </a:r>
          </a:p>
          <a:p>
            <a:pPr>
              <a:lnSpc>
                <a:spcPct val="80000"/>
              </a:lnSpc>
              <a:buFont typeface="Calibri" charset="0"/>
              <a:buAutoNum type="arabicPeriod"/>
            </a:pPr>
            <a:r>
              <a:rPr lang="en-US" sz="900" b="1" dirty="0">
                <a:latin typeface="Arial" charset="0"/>
              </a:rPr>
              <a:t>Risk:</a:t>
            </a:r>
            <a:r>
              <a:rPr lang="en-US" sz="900" dirty="0">
                <a:latin typeface="Arial" charset="0"/>
              </a:rPr>
              <a:t> Summarize any potential obstacles that will hinder project completion. Additionally, take time to analyze the risks associated with not completing the project or portions of the project.</a:t>
            </a:r>
          </a:p>
          <a:p>
            <a:pPr>
              <a:lnSpc>
                <a:spcPct val="80000"/>
              </a:lnSpc>
            </a:pPr>
            <a:endParaRPr lang="en-US" sz="900" dirty="0">
              <a:latin typeface="Arial" charset="0"/>
            </a:endParaRPr>
          </a:p>
          <a:p>
            <a:pPr>
              <a:lnSpc>
                <a:spcPct val="80000"/>
              </a:lnSpc>
            </a:pPr>
            <a:r>
              <a:rPr lang="en-US" sz="900" dirty="0">
                <a:latin typeface="Arial" charset="0"/>
              </a:rPr>
              <a:t>Completing the factor analysis will help you gain further insight into the many different facets needing consideration and will go a long way toward completing a thorough project plan.</a:t>
            </a:r>
          </a:p>
          <a:p>
            <a:pPr>
              <a:lnSpc>
                <a:spcPct val="80000"/>
              </a:lnSpc>
            </a:pPr>
            <a:endParaRPr lang="en-US" sz="900" dirty="0">
              <a:latin typeface="Arial" charset="0"/>
            </a:endParaRPr>
          </a:p>
        </p:txBody>
      </p:sp>
      <p:sp>
        <p:nvSpPr>
          <p:cNvPr id="35843"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3584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4316E45-7476-FE47-9BA5-0665F70B6A62}" type="slidenum">
              <a:rPr lang="en-US" sz="1000">
                <a:cs typeface="Arial" charset="0"/>
              </a:rPr>
              <a:pPr eaLnBrk="1" hangingPunct="1"/>
              <a:t>11</a:t>
            </a:fld>
            <a:endParaRPr lang="en-US" sz="1000">
              <a:cs typeface="Arial" charset="0"/>
            </a:endParaRPr>
          </a:p>
        </p:txBody>
      </p:sp>
    </p:spTree>
    <p:extLst>
      <p:ext uri="{BB962C8B-B14F-4D97-AF65-F5344CB8AC3E}">
        <p14:creationId xmlns:p14="http://schemas.microsoft.com/office/powerpoint/2010/main" val="2173673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789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solidFill>
                  <a:srgbClr val="000000"/>
                </a:solidFill>
                <a:latin typeface="Arial" charset="0"/>
              </a:rPr>
              <a:t>A typical project plan should have at least eight components, each of which is essentially a work product resulting from subtasks.</a:t>
            </a:r>
          </a:p>
          <a:p>
            <a:endParaRPr lang="en-US" dirty="0">
              <a:solidFill>
                <a:srgbClr val="000000"/>
              </a:solidFill>
              <a:latin typeface="Arial" charset="0"/>
            </a:endParaRPr>
          </a:p>
          <a:p>
            <a:r>
              <a:rPr lang="en-US" b="1" dirty="0">
                <a:solidFill>
                  <a:srgbClr val="000000"/>
                </a:solidFill>
                <a:latin typeface="Arial" charset="0"/>
              </a:rPr>
              <a:t>Introduction</a:t>
            </a:r>
          </a:p>
          <a:p>
            <a:r>
              <a:rPr lang="en-US" dirty="0">
                <a:solidFill>
                  <a:srgbClr val="000000"/>
                </a:solidFill>
                <a:latin typeface="Arial" charset="0"/>
              </a:rPr>
              <a:t>The Introduction of the project plan should state the overall purpose of the project.  Ask yourself to define the mission you are trying to accomplish. The project description typically provides a short statement about what the plan hopes to accomplish, as well as a brief background synopsis of how the project was originally derived. What motivated, or demonstrated the need for, the project? What background history led up to this project being created? </a:t>
            </a:r>
          </a:p>
          <a:p>
            <a:endParaRPr lang="en-US" dirty="0">
              <a:solidFill>
                <a:srgbClr val="000000"/>
              </a:solidFill>
              <a:latin typeface="Arial" charset="0"/>
            </a:endParaRPr>
          </a:p>
          <a:p>
            <a:r>
              <a:rPr lang="en-US" dirty="0">
                <a:solidFill>
                  <a:srgbClr val="000000"/>
                </a:solidFill>
                <a:latin typeface="Arial" charset="0"/>
              </a:rPr>
              <a:t>Goals &amp; Objectives:</a:t>
            </a:r>
          </a:p>
          <a:p>
            <a:r>
              <a:rPr lang="en-US" dirty="0">
                <a:solidFill>
                  <a:srgbClr val="000000"/>
                </a:solidFill>
                <a:latin typeface="Arial" charset="0"/>
              </a:rPr>
              <a:t>A goal is a specific and desirable achievement that the organization chooses as a focus in support of its overall mission. Goals tend to be long term while objectives, on the other hand, tend to be short-term targets (typically 12-24 months or less) of defined, measurable achievement.  </a:t>
            </a:r>
          </a:p>
          <a:p>
            <a:endParaRPr lang="en-US" dirty="0">
              <a:solidFill>
                <a:srgbClr val="000000"/>
              </a:solidFill>
              <a:latin typeface="Arial" charset="0"/>
            </a:endParaRPr>
          </a:p>
          <a:p>
            <a:pPr eaLnBrk="1" hangingPunct="1">
              <a:spcBef>
                <a:spcPct val="0"/>
              </a:spcBef>
            </a:pPr>
            <a:endParaRPr lang="en-US" dirty="0">
              <a:latin typeface="Arial" charset="0"/>
            </a:endParaRPr>
          </a:p>
        </p:txBody>
      </p:sp>
      <p:sp>
        <p:nvSpPr>
          <p:cNvPr id="37891"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37892"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3B963AC3-445E-914F-98EA-02C55860882C}" type="slidenum">
              <a:rPr lang="en-US" sz="1000">
                <a:cs typeface="Arial" charset="0"/>
              </a:rPr>
              <a:pPr eaLnBrk="1" hangingPunct="1"/>
              <a:t>12</a:t>
            </a:fld>
            <a:endParaRPr lang="en-US" sz="1000">
              <a:cs typeface="Arial" charset="0"/>
            </a:endParaRPr>
          </a:p>
        </p:txBody>
      </p:sp>
    </p:spTree>
    <p:extLst>
      <p:ext uri="{BB962C8B-B14F-4D97-AF65-F5344CB8AC3E}">
        <p14:creationId xmlns:p14="http://schemas.microsoft.com/office/powerpoint/2010/main" val="41265845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993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solidFill>
                  <a:srgbClr val="000000"/>
                </a:solidFill>
                <a:latin typeface="Arial" charset="0"/>
              </a:rPr>
              <a:t>The expected project goals and objectives should be clearly defined within the project plan.  Reaffirm project objectives by establishing the motives driving the project and determine how completing the project will achieve specific aims for the organization or institution and its mission as a whole.  Essentially you should be able to identify the specific results to be realized and the benefits to be achieved, and establish a desirable and realistic time frame for meeting the project objectives. A visible and reliable method for monitoring and measuring progress toward meeting these objectives will also need to be devised.  </a:t>
            </a:r>
          </a:p>
          <a:p>
            <a:endParaRPr lang="en-US" dirty="0">
              <a:solidFill>
                <a:srgbClr val="000000"/>
              </a:solidFill>
              <a:latin typeface="Arial" charset="0"/>
            </a:endParaRPr>
          </a:p>
          <a:p>
            <a:pPr eaLnBrk="1" hangingPunct="1">
              <a:spcBef>
                <a:spcPct val="0"/>
              </a:spcBef>
            </a:pPr>
            <a:endParaRPr lang="en-US" dirty="0">
              <a:latin typeface="Arial" charset="0"/>
            </a:endParaRPr>
          </a:p>
        </p:txBody>
      </p:sp>
      <p:sp>
        <p:nvSpPr>
          <p:cNvPr id="39939"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39940"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A4871A4-D060-E742-AA64-18F68439AACB}" type="slidenum">
              <a:rPr lang="en-US" sz="1000">
                <a:cs typeface="Arial" charset="0"/>
              </a:rPr>
              <a:pPr eaLnBrk="1" hangingPunct="1"/>
              <a:t>13</a:t>
            </a:fld>
            <a:endParaRPr lang="en-US" sz="1000">
              <a:cs typeface="Arial" charset="0"/>
            </a:endParaRPr>
          </a:p>
        </p:txBody>
      </p:sp>
    </p:spTree>
    <p:extLst>
      <p:ext uri="{BB962C8B-B14F-4D97-AF65-F5344CB8AC3E}">
        <p14:creationId xmlns:p14="http://schemas.microsoft.com/office/powerpoint/2010/main" val="34352775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4198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solidFill>
                  <a:srgbClr val="000000"/>
                </a:solidFill>
                <a:latin typeface="Arial" charset="0"/>
              </a:rPr>
              <a:t>Before we begin discussing scope, it</a:t>
            </a:r>
            <a:r>
              <a:rPr lang="ja-JP" altLang="en-US" dirty="0">
                <a:solidFill>
                  <a:srgbClr val="000000"/>
                </a:solidFill>
                <a:latin typeface="Arial" charset="0"/>
              </a:rPr>
              <a:t>’</a:t>
            </a:r>
            <a:r>
              <a:rPr lang="en-US" altLang="ja-JP" dirty="0">
                <a:solidFill>
                  <a:srgbClr val="000000"/>
                </a:solidFill>
                <a:latin typeface="Arial" charset="0"/>
              </a:rPr>
              <a:t>s important to note that, in project management, there are two distinct definitions for scope:</a:t>
            </a:r>
          </a:p>
          <a:p>
            <a:pPr>
              <a:buFont typeface="Calibri" charset="0"/>
              <a:buAutoNum type="arabicPeriod"/>
            </a:pPr>
            <a:r>
              <a:rPr lang="en-US" u="sng" dirty="0">
                <a:solidFill>
                  <a:srgbClr val="000000"/>
                </a:solidFill>
                <a:latin typeface="Arial" charset="0"/>
              </a:rPr>
              <a:t>Project</a:t>
            </a:r>
            <a:r>
              <a:rPr lang="en-US" dirty="0">
                <a:solidFill>
                  <a:srgbClr val="000000"/>
                </a:solidFill>
                <a:latin typeface="Arial" charset="0"/>
              </a:rPr>
              <a:t> scope refers to the work needing to be accomplished to deliver a product, service, or result with the specified features and functions as outlined.</a:t>
            </a:r>
          </a:p>
          <a:p>
            <a:pPr>
              <a:buFont typeface="Calibri" charset="0"/>
              <a:buAutoNum type="arabicPeriod"/>
            </a:pPr>
            <a:r>
              <a:rPr lang="en-US" u="sng" dirty="0">
                <a:solidFill>
                  <a:srgbClr val="000000"/>
                </a:solidFill>
                <a:latin typeface="Arial" charset="0"/>
              </a:rPr>
              <a:t>Product</a:t>
            </a:r>
            <a:r>
              <a:rPr lang="en-US" dirty="0">
                <a:solidFill>
                  <a:srgbClr val="000000"/>
                </a:solidFill>
                <a:latin typeface="Arial" charset="0"/>
              </a:rPr>
              <a:t> scope can be defined as the features and functions which characterize a product, service, or result.</a:t>
            </a:r>
          </a:p>
          <a:p>
            <a:endParaRPr lang="en-US" dirty="0">
              <a:solidFill>
                <a:srgbClr val="000000"/>
              </a:solidFill>
              <a:latin typeface="Arial" charset="0"/>
            </a:endParaRPr>
          </a:p>
          <a:p>
            <a:r>
              <a:rPr lang="en-US" dirty="0">
                <a:solidFill>
                  <a:srgbClr val="000000"/>
                </a:solidFill>
                <a:latin typeface="Arial" charset="0"/>
              </a:rPr>
              <a:t>Note that </a:t>
            </a:r>
            <a:r>
              <a:rPr lang="en-US" u="sng" dirty="0">
                <a:solidFill>
                  <a:srgbClr val="000000"/>
                </a:solidFill>
                <a:latin typeface="Arial" charset="0"/>
              </a:rPr>
              <a:t>project</a:t>
            </a:r>
            <a:r>
              <a:rPr lang="en-US" dirty="0">
                <a:solidFill>
                  <a:srgbClr val="000000"/>
                </a:solidFill>
                <a:latin typeface="Arial" charset="0"/>
              </a:rPr>
              <a:t> scope defines a more work-oriented approach, while product scope focuses on the functional requirements of a deliverable. Defining the scope of a project is often neglected; however, properly defining the scope in detail is critical to properly planning a schedule, budget and the needed resources to ensure successful completion. </a:t>
            </a:r>
          </a:p>
          <a:p>
            <a:pPr eaLnBrk="1" hangingPunct="1">
              <a:spcBef>
                <a:spcPct val="0"/>
              </a:spcBef>
            </a:pPr>
            <a:endParaRPr lang="en-US" dirty="0">
              <a:latin typeface="Arial" charset="0"/>
            </a:endParaRPr>
          </a:p>
        </p:txBody>
      </p:sp>
      <p:sp>
        <p:nvSpPr>
          <p:cNvPr id="41987"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4198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AD3C6FA-EB4F-E745-924A-F5EEC1BD6B35}" type="slidenum">
              <a:rPr lang="en-US" sz="1000">
                <a:cs typeface="Arial" charset="0"/>
              </a:rPr>
              <a:pPr eaLnBrk="1" hangingPunct="1"/>
              <a:t>14</a:t>
            </a:fld>
            <a:endParaRPr lang="en-US" sz="1000">
              <a:cs typeface="Arial" charset="0"/>
            </a:endParaRPr>
          </a:p>
        </p:txBody>
      </p:sp>
    </p:spTree>
    <p:extLst>
      <p:ext uri="{BB962C8B-B14F-4D97-AF65-F5344CB8AC3E}">
        <p14:creationId xmlns:p14="http://schemas.microsoft.com/office/powerpoint/2010/main" val="6893733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4403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rPr>
              <a:t>With that said, having clearly and concisely defined the scope of a project is key to its success.  The project scope should describe, from a quantitative perspective, what is to be accomplished.  Defining the scope aids in establishing realistic work plans, budgets, schedules, and expectations.  Should identified work arise that falls outside of the defined scope, it becomes the project manager</a:t>
            </a:r>
            <a:r>
              <a:rPr lang="ja-JP" altLang="en-US" dirty="0">
                <a:latin typeface="Arial" charset="0"/>
              </a:rPr>
              <a:t>’</a:t>
            </a:r>
            <a:r>
              <a:rPr lang="en-US" altLang="ja-JP" dirty="0">
                <a:latin typeface="Arial" charset="0"/>
              </a:rPr>
              <a:t>s responsibility  to determine whether the additional work falls out of the project</a:t>
            </a:r>
            <a:r>
              <a:rPr lang="ja-JP" altLang="en-US" dirty="0">
                <a:latin typeface="Arial" charset="0"/>
              </a:rPr>
              <a:t>’</a:t>
            </a:r>
            <a:r>
              <a:rPr lang="en-US" altLang="ja-JP" dirty="0">
                <a:latin typeface="Arial" charset="0"/>
              </a:rPr>
              <a:t>s scope and should be deferred, or whether the scope of the project should be expanded to include the work.  Expanding the project scope would mean making formal changes to the work plan, resource allocation, budget, and/or schedule.</a:t>
            </a:r>
            <a:r>
              <a:rPr lang="en-US" altLang="ja-JP" b="1" dirty="0">
                <a:latin typeface="Arial" charset="0"/>
              </a:rPr>
              <a:t>  </a:t>
            </a:r>
            <a:endParaRPr lang="en-US" altLang="ja-JP" dirty="0">
              <a:latin typeface="Arial" charset="0"/>
            </a:endParaRPr>
          </a:p>
          <a:p>
            <a:endParaRPr lang="en-US" dirty="0">
              <a:latin typeface="Arial" charset="0"/>
            </a:endParaRPr>
          </a:p>
          <a:p>
            <a:r>
              <a:rPr lang="en-US" b="1" dirty="0">
                <a:latin typeface="Arial" charset="0"/>
              </a:rPr>
              <a:t>Scope Definition</a:t>
            </a:r>
            <a:r>
              <a:rPr lang="en-US" dirty="0">
                <a:latin typeface="Arial" charset="0"/>
              </a:rPr>
              <a:t/>
            </a:r>
            <a:br>
              <a:rPr lang="en-US" dirty="0">
                <a:latin typeface="Arial" charset="0"/>
              </a:rPr>
            </a:br>
            <a:r>
              <a:rPr lang="en-US" dirty="0">
                <a:latin typeface="Arial" charset="0"/>
              </a:rPr>
              <a:t>You will want to detail what work will be done and what resources will be included in the project; we call this </a:t>
            </a:r>
            <a:r>
              <a:rPr lang="en-US" b="1" dirty="0">
                <a:latin typeface="Arial" charset="0"/>
              </a:rPr>
              <a:t>Scope Definition</a:t>
            </a:r>
            <a:r>
              <a:rPr lang="en-US" dirty="0">
                <a:latin typeface="Arial" charset="0"/>
              </a:rPr>
              <a:t>. If the project is part of a phased approach, it may include deliverables from the previous stage and the scope may be characterized by which objects will be further defined and developed. Focus on the components identified within the project plan scope definition. Define the scope of the project by determining which criteria constitute maintenance of the product. This will help prevent the occurrence of </a:t>
            </a:r>
            <a:r>
              <a:rPr lang="ja-JP" altLang="en-US" dirty="0">
                <a:latin typeface="Arial" charset="0"/>
              </a:rPr>
              <a:t>“</a:t>
            </a:r>
            <a:r>
              <a:rPr lang="en-US" altLang="ja-JP" dirty="0">
                <a:latin typeface="Arial" charset="0"/>
              </a:rPr>
              <a:t>scope creep</a:t>
            </a:r>
            <a:r>
              <a:rPr lang="ja-JP" altLang="en-US" dirty="0">
                <a:latin typeface="Arial" charset="0"/>
              </a:rPr>
              <a:t>”</a:t>
            </a:r>
            <a:r>
              <a:rPr lang="en-US" altLang="ja-JP" dirty="0">
                <a:latin typeface="Arial" charset="0"/>
              </a:rPr>
              <a:t>, a term that refers to the incremental expansion of the scope of a project, as when requirements are introduced that were not part of the initial planning. Scope creep is often due to inadequate planning or a failure to consult all of the stakeholder parties during the project</a:t>
            </a:r>
            <a:r>
              <a:rPr lang="ja-JP" altLang="en-US" dirty="0">
                <a:latin typeface="Arial" charset="0"/>
              </a:rPr>
              <a:t>’</a:t>
            </a:r>
            <a:r>
              <a:rPr lang="en-US" altLang="ja-JP" dirty="0">
                <a:latin typeface="Arial" charset="0"/>
              </a:rPr>
              <a:t>s initial stages, and it can result in costly financial and scheduling overruns.</a:t>
            </a:r>
          </a:p>
          <a:p>
            <a:pPr eaLnBrk="1" hangingPunct="1">
              <a:spcBef>
                <a:spcPct val="0"/>
              </a:spcBef>
            </a:pPr>
            <a:endParaRPr lang="en-US" dirty="0">
              <a:latin typeface="Arial" charset="0"/>
            </a:endParaRPr>
          </a:p>
        </p:txBody>
      </p:sp>
      <p:sp>
        <p:nvSpPr>
          <p:cNvPr id="44035"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44036"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3822B82-6F00-0249-AC50-58ABEE341581}" type="slidenum">
              <a:rPr lang="en-US" sz="1000">
                <a:cs typeface="Arial" charset="0"/>
              </a:rPr>
              <a:pPr eaLnBrk="1" hangingPunct="1"/>
              <a:t>15</a:t>
            </a:fld>
            <a:endParaRPr lang="en-US" sz="1000">
              <a:cs typeface="Arial" charset="0"/>
            </a:endParaRPr>
          </a:p>
        </p:txBody>
      </p:sp>
    </p:spTree>
    <p:extLst>
      <p:ext uri="{BB962C8B-B14F-4D97-AF65-F5344CB8AC3E}">
        <p14:creationId xmlns:p14="http://schemas.microsoft.com/office/powerpoint/2010/main" val="28192812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460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solidFill>
                  <a:srgbClr val="000000"/>
                </a:solidFill>
                <a:latin typeface="Arial" charset="0"/>
              </a:rPr>
              <a:t>The deliverable scope of the project is a complete listing of the products and/or other </a:t>
            </a:r>
            <a:r>
              <a:rPr lang="ja-JP" altLang="en-US" dirty="0">
                <a:solidFill>
                  <a:srgbClr val="000000"/>
                </a:solidFill>
                <a:latin typeface="Arial" charset="0"/>
              </a:rPr>
              <a:t>“</a:t>
            </a:r>
            <a:r>
              <a:rPr lang="en-US" altLang="ja-JP" dirty="0">
                <a:solidFill>
                  <a:srgbClr val="000000"/>
                </a:solidFill>
                <a:latin typeface="Arial" charset="0"/>
              </a:rPr>
              <a:t>deliverables</a:t>
            </a:r>
            <a:r>
              <a:rPr lang="ja-JP" altLang="en-US" dirty="0">
                <a:solidFill>
                  <a:srgbClr val="000000"/>
                </a:solidFill>
                <a:latin typeface="Arial" charset="0"/>
              </a:rPr>
              <a:t>”</a:t>
            </a:r>
            <a:r>
              <a:rPr lang="en-US" altLang="ja-JP" dirty="0">
                <a:solidFill>
                  <a:srgbClr val="000000"/>
                </a:solidFill>
                <a:latin typeface="Arial" charset="0"/>
              </a:rPr>
              <a:t> expected. These could include tangible items as well as specific results resulting from the project</a:t>
            </a:r>
            <a:r>
              <a:rPr lang="ja-JP" altLang="en-US" dirty="0">
                <a:solidFill>
                  <a:srgbClr val="000000"/>
                </a:solidFill>
                <a:latin typeface="Arial" charset="0"/>
              </a:rPr>
              <a:t>’</a:t>
            </a:r>
            <a:r>
              <a:rPr lang="en-US" altLang="ja-JP" dirty="0">
                <a:solidFill>
                  <a:srgbClr val="000000"/>
                </a:solidFill>
                <a:latin typeface="Arial" charset="0"/>
              </a:rPr>
              <a:t>s completion.  Every project plan should have a deliverable scope. It should Include a list of these deliverables often times with more detailed explanations of each deliverable which may be contained within the project plan</a:t>
            </a:r>
            <a:r>
              <a:rPr lang="ja-JP" altLang="en-US" dirty="0">
                <a:solidFill>
                  <a:srgbClr val="000000"/>
                </a:solidFill>
                <a:latin typeface="Arial" charset="0"/>
              </a:rPr>
              <a:t>’</a:t>
            </a:r>
            <a:r>
              <a:rPr lang="en-US" altLang="ja-JP" dirty="0">
                <a:solidFill>
                  <a:srgbClr val="000000"/>
                </a:solidFill>
                <a:latin typeface="Arial" charset="0"/>
              </a:rPr>
              <a:t>s Appendix.</a:t>
            </a:r>
          </a:p>
          <a:p>
            <a:r>
              <a:rPr lang="en-US" dirty="0">
                <a:solidFill>
                  <a:srgbClr val="000000"/>
                </a:solidFill>
                <a:latin typeface="Arial" charset="0"/>
              </a:rPr>
              <a:t>When writing a deliverable scope for a project plan be sure to contain the following, </a:t>
            </a:r>
            <a:r>
              <a:rPr lang="en-US" i="1" dirty="0">
                <a:solidFill>
                  <a:srgbClr val="000000"/>
                </a:solidFill>
                <a:latin typeface="Arial" charset="0"/>
              </a:rPr>
              <a:t>for each deliverable</a:t>
            </a:r>
            <a:r>
              <a:rPr lang="en-US" dirty="0">
                <a:solidFill>
                  <a:srgbClr val="000000"/>
                </a:solidFill>
                <a:latin typeface="Arial" charset="0"/>
              </a:rPr>
              <a:t>:  </a:t>
            </a:r>
          </a:p>
          <a:p>
            <a:r>
              <a:rPr lang="en-US" dirty="0">
                <a:solidFill>
                  <a:srgbClr val="000000"/>
                </a:solidFill>
                <a:latin typeface="Arial" charset="0"/>
              </a:rPr>
              <a:t>•         Name and a description </a:t>
            </a:r>
          </a:p>
          <a:p>
            <a:r>
              <a:rPr lang="en-US" dirty="0">
                <a:solidFill>
                  <a:srgbClr val="000000"/>
                </a:solidFill>
                <a:latin typeface="Arial" charset="0"/>
              </a:rPr>
              <a:t>•         Purpose behind creating the deliverable</a:t>
            </a:r>
          </a:p>
          <a:p>
            <a:r>
              <a:rPr lang="en-US" dirty="0">
                <a:solidFill>
                  <a:srgbClr val="000000"/>
                </a:solidFill>
                <a:latin typeface="Arial" charset="0"/>
              </a:rPr>
              <a:t>•         Major task(s) producing/updating the deliverable </a:t>
            </a:r>
          </a:p>
          <a:p>
            <a:r>
              <a:rPr lang="en-US" dirty="0">
                <a:solidFill>
                  <a:srgbClr val="000000"/>
                </a:solidFill>
                <a:latin typeface="Arial" charset="0"/>
              </a:rPr>
              <a:t>•         Expected audience </a:t>
            </a:r>
          </a:p>
          <a:p>
            <a:r>
              <a:rPr lang="en-US" dirty="0">
                <a:solidFill>
                  <a:srgbClr val="000000"/>
                </a:solidFill>
                <a:latin typeface="Arial" charset="0"/>
              </a:rPr>
              <a:t>•         Sign-off participants  </a:t>
            </a:r>
          </a:p>
          <a:p>
            <a:r>
              <a:rPr lang="en-US" dirty="0">
                <a:solidFill>
                  <a:srgbClr val="000000"/>
                </a:solidFill>
                <a:latin typeface="Arial" charset="0"/>
              </a:rPr>
              <a:t>Remember to include any project management deliverables, including the project plan itself.</a:t>
            </a:r>
          </a:p>
          <a:p>
            <a:endParaRPr lang="en-US" dirty="0">
              <a:solidFill>
                <a:srgbClr val="000000"/>
              </a:solidFill>
              <a:latin typeface="Arial" charset="0"/>
            </a:endParaRPr>
          </a:p>
          <a:p>
            <a:r>
              <a:rPr lang="en-US" dirty="0">
                <a:solidFill>
                  <a:srgbClr val="000000"/>
                </a:solidFill>
                <a:latin typeface="Arial" charset="0"/>
              </a:rPr>
              <a:t>Milestones represent the timeline, or temporal scope, of the project. Here you describe significant project accomplishments that will act as primary checkpoints marking the project</a:t>
            </a:r>
            <a:r>
              <a:rPr lang="ja-JP" altLang="en-US" dirty="0">
                <a:solidFill>
                  <a:srgbClr val="000000"/>
                </a:solidFill>
                <a:latin typeface="Arial" charset="0"/>
              </a:rPr>
              <a:t>’</a:t>
            </a:r>
            <a:r>
              <a:rPr lang="en-US" altLang="ja-JP" dirty="0">
                <a:solidFill>
                  <a:srgbClr val="000000"/>
                </a:solidFill>
                <a:latin typeface="Arial" charset="0"/>
              </a:rPr>
              <a:t>s progress. These are generally points marking the completion of a specific activity or group of activities and resulting in a significant product or result, such as equipment delivery, material delivery, review meeting, or approval checkpoint.  Not every task completion date in the project will be a milestone, but every milestone should be tied to a deliverable.  </a:t>
            </a:r>
            <a:br>
              <a:rPr lang="en-US" altLang="ja-JP" dirty="0">
                <a:solidFill>
                  <a:srgbClr val="000000"/>
                </a:solidFill>
                <a:latin typeface="Arial" charset="0"/>
              </a:rPr>
            </a:br>
            <a:endParaRPr lang="en-US" altLang="ja-JP" dirty="0">
              <a:solidFill>
                <a:srgbClr val="000000"/>
              </a:solidFill>
              <a:latin typeface="Arial" charset="0"/>
            </a:endParaRPr>
          </a:p>
          <a:p>
            <a:r>
              <a:rPr lang="en-US" dirty="0">
                <a:solidFill>
                  <a:srgbClr val="000000"/>
                </a:solidFill>
                <a:latin typeface="Arial" charset="0"/>
              </a:rPr>
              <a:t>Include the estimated time of completion for each milestone.  Milestones are targets that should be met. If they are not met, it is likely that the project will not finish on time.  Ensure that milestones are clearly identified in the timeline and project plan. </a:t>
            </a:r>
          </a:p>
          <a:p>
            <a:pPr eaLnBrk="1" hangingPunct="1">
              <a:spcBef>
                <a:spcPct val="0"/>
              </a:spcBef>
            </a:pPr>
            <a:endParaRPr lang="en-US" dirty="0">
              <a:latin typeface="Arial" charset="0"/>
            </a:endParaRPr>
          </a:p>
        </p:txBody>
      </p:sp>
      <p:sp>
        <p:nvSpPr>
          <p:cNvPr id="46083"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4608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4FABC2E-AA71-864F-86CD-B35A50DDFECA}" type="slidenum">
              <a:rPr lang="en-US" sz="1000">
                <a:cs typeface="Arial" charset="0"/>
              </a:rPr>
              <a:pPr eaLnBrk="1" hangingPunct="1"/>
              <a:t>16</a:t>
            </a:fld>
            <a:endParaRPr lang="en-US" sz="1000">
              <a:cs typeface="Arial" charset="0"/>
            </a:endParaRPr>
          </a:p>
        </p:txBody>
      </p:sp>
    </p:spTree>
    <p:extLst>
      <p:ext uri="{BB962C8B-B14F-4D97-AF65-F5344CB8AC3E}">
        <p14:creationId xmlns:p14="http://schemas.microsoft.com/office/powerpoint/2010/main" val="28973269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4813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b="1" dirty="0">
                <a:solidFill>
                  <a:srgbClr val="000000"/>
                </a:solidFill>
                <a:latin typeface="Arial" charset="0"/>
              </a:rPr>
              <a:t>Assumptions</a:t>
            </a:r>
            <a:r>
              <a:rPr lang="en-US" dirty="0">
                <a:solidFill>
                  <a:srgbClr val="000000"/>
                </a:solidFill>
                <a:latin typeface="Arial" charset="0"/>
              </a:rPr>
              <a:t>  </a:t>
            </a:r>
          </a:p>
          <a:p>
            <a:r>
              <a:rPr lang="en-US" dirty="0">
                <a:solidFill>
                  <a:srgbClr val="000000"/>
                </a:solidFill>
                <a:latin typeface="Arial" charset="0"/>
              </a:rPr>
              <a:t>Assumptions are necessary if we are going to make decisions about the future. They help us fill the gaps where facts are lacking but are not always proven to be true. Use this section to describe any assumptions made about the project or its completion related to items such as available resources, scope, expectations, schedules, etc.  Assumptions should be specific and measurable.  Be sure to differentiate between assumptions made about the project and real facts that can be proven.</a:t>
            </a:r>
          </a:p>
          <a:p>
            <a:endParaRPr lang="en-US" dirty="0">
              <a:solidFill>
                <a:srgbClr val="000000"/>
              </a:solidFill>
              <a:latin typeface="Arial" charset="0"/>
            </a:endParaRPr>
          </a:p>
          <a:p>
            <a:r>
              <a:rPr lang="en-US" dirty="0">
                <a:solidFill>
                  <a:srgbClr val="000000"/>
                </a:solidFill>
                <a:latin typeface="Arial" charset="0"/>
              </a:rPr>
              <a:t>For instance, when determining the project</a:t>
            </a:r>
            <a:r>
              <a:rPr lang="ja-JP" altLang="en-US" dirty="0">
                <a:solidFill>
                  <a:srgbClr val="000000"/>
                </a:solidFill>
                <a:latin typeface="Arial" charset="0"/>
              </a:rPr>
              <a:t>’</a:t>
            </a:r>
            <a:r>
              <a:rPr lang="en-US" altLang="ja-JP" dirty="0">
                <a:solidFill>
                  <a:srgbClr val="000000"/>
                </a:solidFill>
                <a:latin typeface="Arial" charset="0"/>
              </a:rPr>
              <a:t>s hiring budget you can assume from the facts you are currently given whether or not you will be able to fully staff the project throughout it</a:t>
            </a:r>
            <a:r>
              <a:rPr lang="ja-JP" altLang="en-US" dirty="0">
                <a:solidFill>
                  <a:srgbClr val="000000"/>
                </a:solidFill>
                <a:latin typeface="Arial" charset="0"/>
              </a:rPr>
              <a:t>’</a:t>
            </a:r>
            <a:r>
              <a:rPr lang="en-US" altLang="ja-JP" dirty="0">
                <a:solidFill>
                  <a:srgbClr val="000000"/>
                </a:solidFill>
                <a:latin typeface="Arial" charset="0"/>
              </a:rPr>
              <a:t>s duration or perhaps whether cut backs will be needed at a later phase of the project due to projected budgetary constraints.</a:t>
            </a:r>
          </a:p>
          <a:p>
            <a:endParaRPr lang="en-US" b="1" dirty="0">
              <a:solidFill>
                <a:srgbClr val="000000"/>
              </a:solidFill>
              <a:latin typeface="Arial" charset="0"/>
            </a:endParaRPr>
          </a:p>
          <a:p>
            <a:r>
              <a:rPr lang="en-US" b="1" dirty="0">
                <a:solidFill>
                  <a:srgbClr val="000000"/>
                </a:solidFill>
                <a:latin typeface="Arial" charset="0"/>
              </a:rPr>
              <a:t>Constraints</a:t>
            </a:r>
            <a:r>
              <a:rPr lang="en-US" dirty="0">
                <a:solidFill>
                  <a:srgbClr val="000000"/>
                </a:solidFill>
                <a:latin typeface="Arial" charset="0"/>
              </a:rPr>
              <a:t>  </a:t>
            </a:r>
          </a:p>
          <a:p>
            <a:r>
              <a:rPr lang="en-US" dirty="0">
                <a:solidFill>
                  <a:srgbClr val="000000"/>
                </a:solidFill>
                <a:latin typeface="Arial" charset="0"/>
              </a:rPr>
              <a:t>Describe and plan for any limitations under which the project will need to be conducted, This could include any operational or environmental parameters such as projected timeframes, deadlines, available funding, staff skill levels, or resource availability that may or may not impede the project</a:t>
            </a:r>
            <a:r>
              <a:rPr lang="ja-JP" altLang="en-US" dirty="0">
                <a:solidFill>
                  <a:srgbClr val="000000"/>
                </a:solidFill>
                <a:latin typeface="Arial" charset="0"/>
              </a:rPr>
              <a:t>’</a:t>
            </a:r>
            <a:r>
              <a:rPr lang="en-US" altLang="ja-JP" dirty="0">
                <a:solidFill>
                  <a:srgbClr val="000000"/>
                </a:solidFill>
                <a:latin typeface="Arial" charset="0"/>
              </a:rPr>
              <a:t>s progress. </a:t>
            </a:r>
          </a:p>
          <a:p>
            <a:pPr eaLnBrk="1" hangingPunct="1">
              <a:spcBef>
                <a:spcPct val="0"/>
              </a:spcBef>
            </a:pPr>
            <a:endParaRPr lang="en-US" dirty="0">
              <a:latin typeface="Arial" charset="0"/>
            </a:endParaRPr>
          </a:p>
        </p:txBody>
      </p:sp>
      <p:sp>
        <p:nvSpPr>
          <p:cNvPr id="48131"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48132"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AD75DA69-7D43-214B-B189-44D50C3D8FF4}" type="slidenum">
              <a:rPr lang="en-US" sz="1000">
                <a:cs typeface="Arial" charset="0"/>
              </a:rPr>
              <a:pPr eaLnBrk="1" hangingPunct="1"/>
              <a:t>17</a:t>
            </a:fld>
            <a:endParaRPr lang="en-US" sz="1000">
              <a:cs typeface="Arial" charset="0"/>
            </a:endParaRPr>
          </a:p>
        </p:txBody>
      </p:sp>
    </p:spTree>
    <p:extLst>
      <p:ext uri="{BB962C8B-B14F-4D97-AF65-F5344CB8AC3E}">
        <p14:creationId xmlns:p14="http://schemas.microsoft.com/office/powerpoint/2010/main" val="9099553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5017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b="1" dirty="0">
                <a:solidFill>
                  <a:srgbClr val="000000"/>
                </a:solidFill>
                <a:latin typeface="Arial" charset="0"/>
              </a:rPr>
              <a:t>Related Projects  </a:t>
            </a:r>
          </a:p>
          <a:p>
            <a:r>
              <a:rPr lang="en-US" dirty="0">
                <a:solidFill>
                  <a:srgbClr val="000000"/>
                </a:solidFill>
                <a:latin typeface="Arial" charset="0"/>
              </a:rPr>
              <a:t>Other projects can be potentially impacted by your project as well. Other projects may be dependent on deliverables associated with your project or  your project may affect the parameters of other projects. You should address these issues and ensure managers of these related projects should be kept in the communication loop on all matters related to your project.</a:t>
            </a:r>
          </a:p>
          <a:p>
            <a:endParaRPr lang="en-US" dirty="0">
              <a:solidFill>
                <a:srgbClr val="000000"/>
              </a:solidFill>
              <a:latin typeface="Arial" charset="0"/>
            </a:endParaRPr>
          </a:p>
          <a:p>
            <a:r>
              <a:rPr lang="en-US" b="1" dirty="0">
                <a:solidFill>
                  <a:srgbClr val="000000"/>
                </a:solidFill>
                <a:latin typeface="Arial" charset="0"/>
              </a:rPr>
              <a:t>Critical Dependencies  </a:t>
            </a:r>
          </a:p>
          <a:p>
            <a:r>
              <a:rPr lang="en-US" dirty="0">
                <a:solidFill>
                  <a:srgbClr val="000000"/>
                </a:solidFill>
                <a:latin typeface="Arial" charset="0"/>
              </a:rPr>
              <a:t>Likewise, it is also essential that the critical dependencies between related tasks and subtasks whether internal or external to the project be understood to ensure that tasks are sequenced correctly so you can maximize efficiency and so that the project can run smoothly, minimalizing unwanted downtime.  </a:t>
            </a:r>
          </a:p>
          <a:p>
            <a:r>
              <a:rPr lang="en-US" dirty="0">
                <a:solidFill>
                  <a:srgbClr val="000000"/>
                </a:solidFill>
                <a:latin typeface="Arial" charset="0"/>
              </a:rPr>
              <a:t>Determine the relationship between work performed in a given task or subtask with the work performed in other tasks or subtasks.  Identify the predecessor and successor activities.  </a:t>
            </a:r>
          </a:p>
          <a:p>
            <a:r>
              <a:rPr lang="en-US" dirty="0">
                <a:solidFill>
                  <a:srgbClr val="000000"/>
                </a:solidFill>
                <a:latin typeface="Arial" charset="0"/>
              </a:rPr>
              <a:t>Identify any tasks within a related project on which this project is dependent, and describe each relationship.</a:t>
            </a:r>
          </a:p>
          <a:p>
            <a:pPr eaLnBrk="1" hangingPunct="1">
              <a:spcBef>
                <a:spcPct val="0"/>
              </a:spcBef>
            </a:pPr>
            <a:endParaRPr lang="en-US" dirty="0">
              <a:latin typeface="Arial" charset="0"/>
            </a:endParaRPr>
          </a:p>
        </p:txBody>
      </p:sp>
      <p:sp>
        <p:nvSpPr>
          <p:cNvPr id="50179"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50180"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DD02A14-8C66-E84A-953F-513165BCBCF3}" type="slidenum">
              <a:rPr lang="en-US" sz="1000">
                <a:cs typeface="Arial" charset="0"/>
              </a:rPr>
              <a:pPr eaLnBrk="1" hangingPunct="1"/>
              <a:t>18</a:t>
            </a:fld>
            <a:endParaRPr lang="en-US" sz="1000">
              <a:cs typeface="Arial" charset="0"/>
            </a:endParaRPr>
          </a:p>
        </p:txBody>
      </p:sp>
    </p:spTree>
    <p:extLst>
      <p:ext uri="{BB962C8B-B14F-4D97-AF65-F5344CB8AC3E}">
        <p14:creationId xmlns:p14="http://schemas.microsoft.com/office/powerpoint/2010/main" val="29593898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5222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solidFill>
                  <a:srgbClr val="000000"/>
                </a:solidFill>
                <a:latin typeface="Arial" charset="0"/>
              </a:rPr>
              <a:t>Quality management  is the process of ensuring that the project</a:t>
            </a:r>
            <a:r>
              <a:rPr lang="ja-JP" altLang="en-US" dirty="0">
                <a:solidFill>
                  <a:srgbClr val="000000"/>
                </a:solidFill>
                <a:latin typeface="Arial" charset="0"/>
              </a:rPr>
              <a:t>’</a:t>
            </a:r>
            <a:r>
              <a:rPr lang="en-US" altLang="ja-JP" dirty="0">
                <a:solidFill>
                  <a:srgbClr val="000000"/>
                </a:solidFill>
                <a:latin typeface="Arial" charset="0"/>
              </a:rPr>
              <a:t>s objectives, adequately meet expectations. Your project plan should identify and list the methods you plan to use to ensure your deliverables are up to snuff and how that methodology aligns appropriately with any industry standards or regulations which must be followed. This would include any project reviews or inspections you plan to conduct, along with any testing or test scripts and where in the process each should occur to ensure quality guidelines are met.</a:t>
            </a:r>
            <a:r>
              <a:rPr lang="en-US" altLang="ja-JP" b="1" dirty="0">
                <a:solidFill>
                  <a:srgbClr val="000000"/>
                </a:solidFill>
                <a:latin typeface="Arial" charset="0"/>
              </a:rPr>
              <a:t> </a:t>
            </a:r>
            <a:r>
              <a:rPr lang="en-US" altLang="ja-JP" dirty="0">
                <a:solidFill>
                  <a:srgbClr val="000000"/>
                </a:solidFill>
                <a:latin typeface="Arial" charset="0"/>
              </a:rPr>
              <a:t>You should also define the specific and measurable standards used in determining acceptable results.</a:t>
            </a:r>
          </a:p>
          <a:p>
            <a:endParaRPr lang="en-US" dirty="0">
              <a:solidFill>
                <a:srgbClr val="000000"/>
              </a:solidFill>
              <a:latin typeface="Arial" charset="0"/>
            </a:endParaRPr>
          </a:p>
          <a:p>
            <a:r>
              <a:rPr lang="en-US" dirty="0">
                <a:solidFill>
                  <a:srgbClr val="000000"/>
                </a:solidFill>
                <a:latin typeface="Arial" charset="0"/>
              </a:rPr>
              <a:t>Also list and describe any special tools, skills, and techniques that will be needed on the project to perform the testing and ensure positive outcomes, including any specific hardware or software packages.  Some such packages would include project management software, measuring devices or testing software.  </a:t>
            </a:r>
            <a:br>
              <a:rPr lang="en-US" dirty="0">
                <a:solidFill>
                  <a:srgbClr val="000000"/>
                </a:solidFill>
                <a:latin typeface="Arial" charset="0"/>
              </a:rPr>
            </a:br>
            <a:r>
              <a:rPr lang="en-US" dirty="0">
                <a:solidFill>
                  <a:srgbClr val="000000"/>
                </a:solidFill>
                <a:latin typeface="Arial" charset="0"/>
              </a:rPr>
              <a:t/>
            </a:r>
            <a:br>
              <a:rPr lang="en-US" dirty="0">
                <a:solidFill>
                  <a:srgbClr val="000000"/>
                </a:solidFill>
                <a:latin typeface="Arial" charset="0"/>
              </a:rPr>
            </a:br>
            <a:r>
              <a:rPr lang="en-US" dirty="0">
                <a:solidFill>
                  <a:srgbClr val="000000"/>
                </a:solidFill>
                <a:latin typeface="Arial" charset="0"/>
              </a:rPr>
              <a:t>Lastly, define the specific quality management roles and accompanying responsibilities that individuals will be assigned to ensure quality is adequately met on the project. </a:t>
            </a:r>
          </a:p>
          <a:p>
            <a:endParaRPr lang="en-US" dirty="0">
              <a:solidFill>
                <a:srgbClr val="000000"/>
              </a:solidFill>
              <a:latin typeface="Arial" charset="0"/>
            </a:endParaRPr>
          </a:p>
          <a:p>
            <a:endParaRPr lang="en-US" dirty="0">
              <a:solidFill>
                <a:srgbClr val="000000"/>
              </a:solidFill>
              <a:latin typeface="Arial" charset="0"/>
            </a:endParaRPr>
          </a:p>
        </p:txBody>
      </p:sp>
      <p:sp>
        <p:nvSpPr>
          <p:cNvPr id="52227"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5222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9843213-04A6-8141-9773-D6D3538BD4A9}" type="slidenum">
              <a:rPr lang="en-US" sz="1000">
                <a:cs typeface="Arial" charset="0"/>
              </a:rPr>
              <a:pPr eaLnBrk="1" hangingPunct="1"/>
              <a:t>19</a:t>
            </a:fld>
            <a:endParaRPr lang="en-US" sz="1000">
              <a:cs typeface="Arial" charset="0"/>
            </a:endParaRPr>
          </a:p>
        </p:txBody>
      </p:sp>
    </p:spTree>
    <p:extLst>
      <p:ext uri="{BB962C8B-B14F-4D97-AF65-F5344CB8AC3E}">
        <p14:creationId xmlns:p14="http://schemas.microsoft.com/office/powerpoint/2010/main" val="3203763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741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solidFill>
                  <a:srgbClr val="000000"/>
                </a:solidFill>
                <a:latin typeface="Arial" charset="0"/>
              </a:rPr>
              <a:t>The selection, installation, and adoption of a new health IT system is a major undertaking, requiring the talents and coordination of many people in order to ensure success. Today</a:t>
            </a:r>
            <a:r>
              <a:rPr lang="ja-JP" altLang="en-US" dirty="0">
                <a:solidFill>
                  <a:srgbClr val="000000"/>
                </a:solidFill>
                <a:latin typeface="Arial" charset="0"/>
              </a:rPr>
              <a:t>’</a:t>
            </a:r>
            <a:r>
              <a:rPr lang="en-US" altLang="ja-JP" dirty="0">
                <a:solidFill>
                  <a:srgbClr val="000000"/>
                </a:solidFill>
                <a:latin typeface="Arial" charset="0"/>
              </a:rPr>
              <a:t>s lecture will outline steps used in successfully managing such an undertaking from start to finish.</a:t>
            </a:r>
          </a:p>
          <a:p>
            <a:endParaRPr lang="en-US" dirty="0">
              <a:solidFill>
                <a:srgbClr val="000000"/>
              </a:solidFill>
              <a:latin typeface="Arial" charset="0"/>
            </a:endParaRPr>
          </a:p>
          <a:p>
            <a:r>
              <a:rPr lang="en-US" dirty="0">
                <a:solidFill>
                  <a:srgbClr val="000000"/>
                </a:solidFill>
                <a:latin typeface="Arial" charset="0"/>
              </a:rPr>
              <a:t>Objectives for this unit are to:</a:t>
            </a:r>
          </a:p>
          <a:p>
            <a:endParaRPr lang="en-US" dirty="0">
              <a:solidFill>
                <a:srgbClr val="000000"/>
              </a:solidFill>
              <a:latin typeface="Arial" charset="0"/>
            </a:endParaRPr>
          </a:p>
          <a:p>
            <a:pPr>
              <a:buFontTx/>
              <a:buChar char="•"/>
            </a:pPr>
            <a:r>
              <a:rPr lang="en-US" dirty="0">
                <a:solidFill>
                  <a:srgbClr val="000000"/>
                </a:solidFill>
                <a:latin typeface="Arial" charset="0"/>
              </a:rPr>
              <a:t>Identify the 8 basic components to a project plan</a:t>
            </a:r>
          </a:p>
          <a:p>
            <a:pPr>
              <a:buFontTx/>
              <a:buChar char="•"/>
            </a:pPr>
            <a:r>
              <a:rPr lang="en-US" dirty="0">
                <a:solidFill>
                  <a:srgbClr val="000000"/>
                </a:solidFill>
                <a:latin typeface="Arial" charset="0"/>
              </a:rPr>
              <a:t>Define the role of a project manager</a:t>
            </a:r>
          </a:p>
          <a:p>
            <a:pPr>
              <a:buFontTx/>
              <a:buChar char="•"/>
            </a:pPr>
            <a:r>
              <a:rPr lang="en-US" dirty="0">
                <a:solidFill>
                  <a:srgbClr val="000000"/>
                </a:solidFill>
                <a:latin typeface="Arial" charset="0"/>
              </a:rPr>
              <a:t>Equate the basic project plan components to a typical EHR implementation plan</a:t>
            </a:r>
          </a:p>
          <a:p>
            <a:pPr>
              <a:buFontTx/>
              <a:buChar char="•"/>
            </a:pPr>
            <a:r>
              <a:rPr lang="en-US" dirty="0">
                <a:solidFill>
                  <a:srgbClr val="000000"/>
                </a:solidFill>
                <a:latin typeface="Arial" charset="0"/>
              </a:rPr>
              <a:t>Create a project plan for system design and implementation</a:t>
            </a:r>
          </a:p>
          <a:p>
            <a:endParaRPr lang="en-US" dirty="0">
              <a:solidFill>
                <a:srgbClr val="000000"/>
              </a:solidFill>
              <a:latin typeface="Arial" charset="0"/>
            </a:endParaRPr>
          </a:p>
          <a:p>
            <a:endParaRPr lang="en-US" dirty="0">
              <a:solidFill>
                <a:srgbClr val="000000"/>
              </a:solidFill>
              <a:latin typeface="Arial" charset="0"/>
            </a:endParaRPr>
          </a:p>
        </p:txBody>
      </p:sp>
      <p:sp>
        <p:nvSpPr>
          <p:cNvPr id="17411"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17412"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CBBDF85-8EDF-A845-9139-442E60BC0C80}" type="slidenum">
              <a:rPr lang="en-US" sz="1000">
                <a:cs typeface="Arial" charset="0"/>
              </a:rPr>
              <a:pPr eaLnBrk="1" hangingPunct="1"/>
              <a:t>2</a:t>
            </a:fld>
            <a:endParaRPr lang="en-US" sz="1000">
              <a:cs typeface="Arial" charset="0"/>
            </a:endParaRPr>
          </a:p>
        </p:txBody>
      </p:sp>
    </p:spTree>
    <p:extLst>
      <p:ext uri="{BB962C8B-B14F-4D97-AF65-F5344CB8AC3E}">
        <p14:creationId xmlns:p14="http://schemas.microsoft.com/office/powerpoint/2010/main" val="2197606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5427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b="1" dirty="0">
                <a:solidFill>
                  <a:srgbClr val="000000"/>
                </a:solidFill>
                <a:latin typeface="Arial" charset="0"/>
              </a:rPr>
              <a:t>Project Management</a:t>
            </a:r>
          </a:p>
          <a:p>
            <a:r>
              <a:rPr lang="en-US" dirty="0">
                <a:solidFill>
                  <a:srgbClr val="000000"/>
                </a:solidFill>
                <a:latin typeface="Arial" charset="0"/>
              </a:rPr>
              <a:t>Effective project administration is key to success. Ground rules need to be set into place outlining acceptable standards for providing effective administration, communication, and project oversight.</a:t>
            </a:r>
          </a:p>
          <a:p>
            <a:endParaRPr lang="en-US" dirty="0">
              <a:solidFill>
                <a:srgbClr val="000000"/>
              </a:solidFill>
              <a:latin typeface="Arial" charset="0"/>
            </a:endParaRPr>
          </a:p>
          <a:p>
            <a:r>
              <a:rPr lang="en-US" dirty="0">
                <a:solidFill>
                  <a:srgbClr val="000000"/>
                </a:solidFill>
                <a:latin typeface="Arial" charset="0"/>
              </a:rPr>
              <a:t>Identify the administration policies agreed to by the project team that govern the way in which the project will be conducted.  Such standards include status reporting, staff meetings, product review acceptance criteria, and celebration criteria.  Describe which standards, if any, already exist within the organization and are appropriate for the project.  Such standards typically include project model management, technology, documentation management and training techniques, naming conventions, quality assurance, and testing and validation. These may be standards that are recognized and embraced as an industry standard or that are specific to your organization.  </a:t>
            </a:r>
            <a:br>
              <a:rPr lang="en-US" dirty="0">
                <a:solidFill>
                  <a:srgbClr val="000000"/>
                </a:solidFill>
                <a:latin typeface="Arial" charset="0"/>
              </a:rPr>
            </a:br>
            <a:r>
              <a:rPr lang="en-US" dirty="0">
                <a:solidFill>
                  <a:srgbClr val="000000"/>
                </a:solidFill>
                <a:latin typeface="Arial" charset="0"/>
              </a:rPr>
              <a:t/>
            </a:r>
            <a:br>
              <a:rPr lang="en-US" dirty="0">
                <a:solidFill>
                  <a:srgbClr val="000000"/>
                </a:solidFill>
                <a:latin typeface="Arial" charset="0"/>
              </a:rPr>
            </a:br>
            <a:r>
              <a:rPr lang="en-US" dirty="0">
                <a:solidFill>
                  <a:srgbClr val="000000"/>
                </a:solidFill>
                <a:latin typeface="Arial" charset="0"/>
              </a:rPr>
              <a:t>Define &amp; describe the roles and responsibilities of each team member, along with the overall communication plan to ensure that team members understand what is expected of them.  Describe the mechanism for communicating responsibilities across the project team and within the organization at large. Be sure to develop a strategy that promotes communication among team members; consider using a directory of all team members and liaisons.</a:t>
            </a:r>
            <a:br>
              <a:rPr lang="en-US" dirty="0">
                <a:solidFill>
                  <a:srgbClr val="000000"/>
                </a:solidFill>
                <a:latin typeface="Arial" charset="0"/>
              </a:rPr>
            </a:br>
            <a:endParaRPr lang="en-US" dirty="0">
              <a:solidFill>
                <a:srgbClr val="000000"/>
              </a:solidFill>
              <a:latin typeface="Arial" charset="0"/>
            </a:endParaRPr>
          </a:p>
          <a:p>
            <a:r>
              <a:rPr lang="en-US" dirty="0">
                <a:solidFill>
                  <a:srgbClr val="000000"/>
                </a:solidFill>
                <a:latin typeface="Arial" charset="0"/>
              </a:rPr>
              <a:t>Identify how progress on the project will be determined and how it will be communicated to those involved in or impacted by the project.  Identify how often status reports will be distributed and to whom.  Determine how often progress meetings will be held and who is expected to attend.</a:t>
            </a:r>
            <a:r>
              <a:rPr lang="en-US" b="1" dirty="0">
                <a:solidFill>
                  <a:srgbClr val="000000"/>
                </a:solidFill>
                <a:latin typeface="Arial" charset="0"/>
              </a:rPr>
              <a:t> </a:t>
            </a:r>
            <a:endParaRPr lang="en-US" dirty="0">
              <a:solidFill>
                <a:srgbClr val="000000"/>
              </a:solidFill>
              <a:latin typeface="Arial" charset="0"/>
            </a:endParaRPr>
          </a:p>
          <a:p>
            <a:endParaRPr lang="en-US" dirty="0">
              <a:solidFill>
                <a:srgbClr val="000000"/>
              </a:solidFill>
              <a:latin typeface="Arial" charset="0"/>
            </a:endParaRPr>
          </a:p>
          <a:p>
            <a:r>
              <a:rPr lang="en-US" b="1" dirty="0">
                <a:solidFill>
                  <a:srgbClr val="000000"/>
                </a:solidFill>
                <a:latin typeface="Arial" charset="0"/>
              </a:rPr>
              <a:t>Approvals</a:t>
            </a:r>
          </a:p>
          <a:p>
            <a:r>
              <a:rPr lang="en-US" dirty="0">
                <a:solidFill>
                  <a:srgbClr val="000000"/>
                </a:solidFill>
                <a:latin typeface="Arial" charset="0"/>
              </a:rPr>
              <a:t>Unexpected situations and setbacks are bound to occur. Likewise, project tasks need some sort of approval process to ensure quality checks have been sufficiently completed to move to the next phase It</a:t>
            </a:r>
            <a:r>
              <a:rPr lang="ja-JP" altLang="en-US" dirty="0">
                <a:solidFill>
                  <a:srgbClr val="000000"/>
                </a:solidFill>
                <a:latin typeface="Arial" charset="0"/>
              </a:rPr>
              <a:t>’</a:t>
            </a:r>
            <a:r>
              <a:rPr lang="en-US" altLang="ja-JP" dirty="0">
                <a:solidFill>
                  <a:srgbClr val="000000"/>
                </a:solidFill>
                <a:latin typeface="Arial" charset="0"/>
              </a:rPr>
              <a:t>s important to develop an efficient approval strategy for monitoring and moving the process forward and can also anticipate and adequately address any unexpected variations and modifications that become necessary during the project</a:t>
            </a:r>
            <a:r>
              <a:rPr lang="ja-JP" altLang="en-US" dirty="0">
                <a:solidFill>
                  <a:srgbClr val="000000"/>
                </a:solidFill>
                <a:latin typeface="Arial" charset="0"/>
              </a:rPr>
              <a:t>’</a:t>
            </a:r>
            <a:r>
              <a:rPr lang="en-US" altLang="ja-JP" dirty="0">
                <a:solidFill>
                  <a:srgbClr val="000000"/>
                </a:solidFill>
                <a:latin typeface="Arial" charset="0"/>
              </a:rPr>
              <a:t>s life cycle. </a:t>
            </a:r>
          </a:p>
          <a:p>
            <a:endParaRPr lang="en-US" dirty="0">
              <a:solidFill>
                <a:srgbClr val="000000"/>
              </a:solidFill>
              <a:latin typeface="Arial" charset="0"/>
            </a:endParaRPr>
          </a:p>
          <a:p>
            <a:pPr eaLnBrk="1" hangingPunct="1">
              <a:spcBef>
                <a:spcPct val="0"/>
              </a:spcBef>
            </a:pPr>
            <a:endParaRPr lang="en-US" dirty="0">
              <a:latin typeface="Arial" charset="0"/>
            </a:endParaRPr>
          </a:p>
          <a:p>
            <a:pPr eaLnBrk="1" hangingPunct="1">
              <a:spcBef>
                <a:spcPct val="0"/>
              </a:spcBef>
            </a:pPr>
            <a:endParaRPr lang="en-US" dirty="0">
              <a:latin typeface="Arial" charset="0"/>
            </a:endParaRPr>
          </a:p>
        </p:txBody>
      </p:sp>
      <p:sp>
        <p:nvSpPr>
          <p:cNvPr id="54275"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54276"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60F647A-671D-8E48-930D-E2E7D5E7BA8B}" type="slidenum">
              <a:rPr lang="en-US" sz="1000">
                <a:cs typeface="Arial" charset="0"/>
              </a:rPr>
              <a:pPr eaLnBrk="1" hangingPunct="1"/>
              <a:t>20</a:t>
            </a:fld>
            <a:endParaRPr lang="en-US" sz="1000">
              <a:cs typeface="Arial" charset="0"/>
            </a:endParaRPr>
          </a:p>
        </p:txBody>
      </p:sp>
    </p:spTree>
    <p:extLst>
      <p:ext uri="{BB962C8B-B14F-4D97-AF65-F5344CB8AC3E}">
        <p14:creationId xmlns:p14="http://schemas.microsoft.com/office/powerpoint/2010/main" val="2956398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563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solidFill>
                  <a:srgbClr val="000000"/>
                </a:solidFill>
                <a:latin typeface="Arial" charset="0"/>
              </a:rPr>
              <a:t>We have already discussed in detail the steps involved in selecting an EHR system that</a:t>
            </a:r>
            <a:r>
              <a:rPr lang="ja-JP" altLang="en-US" dirty="0">
                <a:solidFill>
                  <a:srgbClr val="000000"/>
                </a:solidFill>
                <a:latin typeface="Arial" charset="0"/>
              </a:rPr>
              <a:t>’</a:t>
            </a:r>
            <a:r>
              <a:rPr lang="en-US" altLang="ja-JP" dirty="0">
                <a:solidFill>
                  <a:srgbClr val="000000"/>
                </a:solidFill>
                <a:latin typeface="Arial" charset="0"/>
              </a:rPr>
              <a:t>s right for your practice or institution. Now let</a:t>
            </a:r>
            <a:r>
              <a:rPr lang="ja-JP" altLang="en-US" dirty="0">
                <a:solidFill>
                  <a:srgbClr val="000000"/>
                </a:solidFill>
                <a:latin typeface="Arial" charset="0"/>
              </a:rPr>
              <a:t>’</a:t>
            </a:r>
            <a:r>
              <a:rPr lang="en-US" altLang="ja-JP" dirty="0">
                <a:solidFill>
                  <a:srgbClr val="000000"/>
                </a:solidFill>
                <a:latin typeface="Arial" charset="0"/>
              </a:rPr>
              <a:t>s review the steps for implementation as a whole.</a:t>
            </a:r>
          </a:p>
          <a:p>
            <a:endParaRPr lang="en-US" dirty="0">
              <a:solidFill>
                <a:srgbClr val="000000"/>
              </a:solidFill>
              <a:latin typeface="Arial" charset="0"/>
            </a:endParaRPr>
          </a:p>
          <a:p>
            <a:r>
              <a:rPr lang="en-US" b="1" dirty="0">
                <a:solidFill>
                  <a:srgbClr val="000000"/>
                </a:solidFill>
                <a:latin typeface="Arial" charset="0"/>
              </a:rPr>
              <a:t>Stage 1: Assessment</a:t>
            </a:r>
          </a:p>
          <a:p>
            <a:r>
              <a:rPr lang="en-US" dirty="0">
                <a:solidFill>
                  <a:srgbClr val="000000"/>
                </a:solidFill>
                <a:latin typeface="Arial" charset="0"/>
              </a:rPr>
              <a:t>Your project team, represented by a variety of physicians, staff, and stakeholders with the appropriate skills, is formed, and regular team meetings are conducted. These team meetings continue throughout the six stages. The assessment stage helps prepare for the implementation by completing a </a:t>
            </a:r>
            <a:r>
              <a:rPr lang="ja-JP" altLang="en-US" dirty="0">
                <a:solidFill>
                  <a:srgbClr val="000000"/>
                </a:solidFill>
                <a:latin typeface="Arial" charset="0"/>
              </a:rPr>
              <a:t>“</a:t>
            </a:r>
            <a:r>
              <a:rPr lang="en-US" altLang="ja-JP" dirty="0">
                <a:solidFill>
                  <a:srgbClr val="000000"/>
                </a:solidFill>
                <a:latin typeface="Arial" charset="0"/>
              </a:rPr>
              <a:t>practice readiness assessment</a:t>
            </a:r>
            <a:r>
              <a:rPr lang="ja-JP" altLang="en-US" dirty="0">
                <a:solidFill>
                  <a:srgbClr val="000000"/>
                </a:solidFill>
                <a:latin typeface="Arial" charset="0"/>
              </a:rPr>
              <a:t>”</a:t>
            </a:r>
            <a:r>
              <a:rPr lang="en-US" altLang="ja-JP" dirty="0">
                <a:solidFill>
                  <a:srgbClr val="000000"/>
                </a:solidFill>
                <a:latin typeface="Arial" charset="0"/>
              </a:rPr>
              <a:t>; this includes a profile of the organization in terms of goals and priorities, and an assessment of IT, healthcare, and business and office personnel. A </a:t>
            </a:r>
            <a:r>
              <a:rPr lang="ja-JP" altLang="en-US" dirty="0">
                <a:solidFill>
                  <a:srgbClr val="000000"/>
                </a:solidFill>
                <a:latin typeface="Arial" charset="0"/>
              </a:rPr>
              <a:t>“</a:t>
            </a:r>
            <a:r>
              <a:rPr lang="en-US" altLang="ja-JP" dirty="0">
                <a:solidFill>
                  <a:srgbClr val="000000"/>
                </a:solidFill>
                <a:latin typeface="Arial" charset="0"/>
              </a:rPr>
              <a:t>hardware requirement analysis</a:t>
            </a:r>
            <a:r>
              <a:rPr lang="ja-JP" altLang="en-US" dirty="0">
                <a:solidFill>
                  <a:srgbClr val="000000"/>
                </a:solidFill>
                <a:latin typeface="Arial" charset="0"/>
              </a:rPr>
              <a:t>”</a:t>
            </a:r>
            <a:r>
              <a:rPr lang="en-US" altLang="ja-JP" dirty="0">
                <a:solidFill>
                  <a:srgbClr val="000000"/>
                </a:solidFill>
                <a:latin typeface="Arial" charset="0"/>
              </a:rPr>
              <a:t> is also carried out at this stage. </a:t>
            </a:r>
          </a:p>
          <a:p>
            <a:endParaRPr lang="en-US" dirty="0">
              <a:solidFill>
                <a:srgbClr val="000000"/>
              </a:solidFill>
              <a:latin typeface="Arial" charset="0"/>
            </a:endParaRPr>
          </a:p>
          <a:p>
            <a:r>
              <a:rPr lang="en-US" b="1" dirty="0">
                <a:solidFill>
                  <a:srgbClr val="000000"/>
                </a:solidFill>
                <a:latin typeface="Arial" charset="0"/>
              </a:rPr>
              <a:t>Step 2: Planning </a:t>
            </a:r>
            <a:endParaRPr lang="en-US" dirty="0">
              <a:solidFill>
                <a:srgbClr val="000000"/>
              </a:solidFill>
              <a:latin typeface="Arial" charset="0"/>
            </a:endParaRPr>
          </a:p>
          <a:p>
            <a:r>
              <a:rPr lang="en-US" dirty="0">
                <a:solidFill>
                  <a:srgbClr val="000000"/>
                </a:solidFill>
                <a:latin typeface="Arial" charset="0"/>
              </a:rPr>
              <a:t>The practice data collected from the previous stage is carefully reviewed. Based on this, the electronic health records implementation goals are defined, and improvement opportunities are identified and targeted. </a:t>
            </a:r>
          </a:p>
          <a:p>
            <a:endParaRPr lang="en-US" dirty="0">
              <a:solidFill>
                <a:srgbClr val="000000"/>
              </a:solidFill>
              <a:latin typeface="Arial" charset="0"/>
            </a:endParaRPr>
          </a:p>
          <a:p>
            <a:r>
              <a:rPr lang="en-US" b="1" dirty="0">
                <a:solidFill>
                  <a:srgbClr val="000000"/>
                </a:solidFill>
                <a:latin typeface="Arial" charset="0"/>
              </a:rPr>
              <a:t>Step 3: Selection </a:t>
            </a:r>
          </a:p>
          <a:p>
            <a:r>
              <a:rPr lang="en-US" dirty="0">
                <a:solidFill>
                  <a:srgbClr val="000000"/>
                </a:solidFill>
                <a:latin typeface="Arial" charset="0"/>
              </a:rPr>
              <a:t>The EHR system's requirements are defined, including configuration needs, and a selection process and details of the goals that are </a:t>
            </a:r>
            <a:r>
              <a:rPr lang="en-US" dirty="0" err="1">
                <a:solidFill>
                  <a:srgbClr val="000000"/>
                </a:solidFill>
                <a:latin typeface="Arial" charset="0"/>
              </a:rPr>
              <a:t>archieved</a:t>
            </a:r>
            <a:r>
              <a:rPr lang="en-US" dirty="0">
                <a:solidFill>
                  <a:srgbClr val="000000"/>
                </a:solidFill>
                <a:latin typeface="Arial" charset="0"/>
              </a:rPr>
              <a:t> based on the selection. The EHR system is also selected in this stage. </a:t>
            </a:r>
          </a:p>
          <a:p>
            <a:endParaRPr lang="en-US" dirty="0">
              <a:solidFill>
                <a:srgbClr val="000000"/>
              </a:solidFill>
              <a:latin typeface="Arial" charset="0"/>
            </a:endParaRPr>
          </a:p>
          <a:p>
            <a:r>
              <a:rPr lang="en-US" b="1" dirty="0">
                <a:solidFill>
                  <a:srgbClr val="000000"/>
                </a:solidFill>
                <a:latin typeface="Arial" charset="0"/>
              </a:rPr>
              <a:t>Step 4: Implementation </a:t>
            </a:r>
            <a:endParaRPr lang="en-US" dirty="0">
              <a:solidFill>
                <a:srgbClr val="000000"/>
              </a:solidFill>
              <a:latin typeface="Arial" charset="0"/>
            </a:endParaRPr>
          </a:p>
          <a:p>
            <a:r>
              <a:rPr lang="en-US" dirty="0">
                <a:solidFill>
                  <a:srgbClr val="000000"/>
                </a:solidFill>
                <a:latin typeface="Arial" charset="0"/>
              </a:rPr>
              <a:t>Once the EHR selection has been made, a system implementation plan is developed with the vendor, along with timelines. The implementation plan includes details on installing and configuring hardware and EHR software. A plan for migrating any old data over to the new system must also be devised, including any necessary database conversions in a manner that ensures data integrity. A staff training program is initiated and system testing follows. Then the staff begin to use the EHR system. Throughout the process, a journal of experience and processes is maintained. </a:t>
            </a:r>
          </a:p>
          <a:p>
            <a:endParaRPr lang="en-US" dirty="0">
              <a:solidFill>
                <a:srgbClr val="000000"/>
              </a:solidFill>
              <a:latin typeface="Arial" charset="0"/>
            </a:endParaRPr>
          </a:p>
          <a:p>
            <a:r>
              <a:rPr lang="en-US" b="1" dirty="0">
                <a:solidFill>
                  <a:srgbClr val="000000"/>
                </a:solidFill>
                <a:latin typeface="Arial" charset="0"/>
              </a:rPr>
              <a:t>Step 5: Evaluation </a:t>
            </a:r>
            <a:endParaRPr lang="en-US" dirty="0">
              <a:solidFill>
                <a:srgbClr val="000000"/>
              </a:solidFill>
              <a:latin typeface="Arial" charset="0"/>
            </a:endParaRPr>
          </a:p>
          <a:p>
            <a:r>
              <a:rPr lang="en-US" dirty="0">
                <a:solidFill>
                  <a:srgbClr val="000000"/>
                </a:solidFill>
                <a:latin typeface="Arial" charset="0"/>
              </a:rPr>
              <a:t>A post-implementation review is conducted and the journal of experience and processes is updated. The performance measures created during the planning phase are validated and an improvement plan is prepared. </a:t>
            </a:r>
          </a:p>
          <a:p>
            <a:endParaRPr lang="en-US" dirty="0">
              <a:solidFill>
                <a:srgbClr val="000000"/>
              </a:solidFill>
              <a:latin typeface="Arial" charset="0"/>
            </a:endParaRPr>
          </a:p>
          <a:p>
            <a:r>
              <a:rPr lang="en-US" b="1" dirty="0">
                <a:solidFill>
                  <a:srgbClr val="000000"/>
                </a:solidFill>
                <a:latin typeface="Arial" charset="0"/>
              </a:rPr>
              <a:t>Step 6: Improvement </a:t>
            </a:r>
            <a:endParaRPr lang="en-US" dirty="0">
              <a:solidFill>
                <a:srgbClr val="000000"/>
              </a:solidFill>
              <a:latin typeface="Arial" charset="0"/>
            </a:endParaRPr>
          </a:p>
          <a:p>
            <a:r>
              <a:rPr lang="en-US" dirty="0">
                <a:solidFill>
                  <a:srgbClr val="000000"/>
                </a:solidFill>
                <a:latin typeface="Arial" charset="0"/>
              </a:rPr>
              <a:t>The EHR is then modified to resolve issues encountered during the evaluation phase. Improvements are carried out as defined in the improvement plan. </a:t>
            </a:r>
          </a:p>
          <a:p>
            <a:endParaRPr lang="en-US" dirty="0">
              <a:solidFill>
                <a:srgbClr val="000000"/>
              </a:solidFill>
              <a:latin typeface="Arial" charset="0"/>
            </a:endParaRPr>
          </a:p>
          <a:p>
            <a:r>
              <a:rPr lang="en-US" dirty="0">
                <a:solidFill>
                  <a:srgbClr val="000000"/>
                </a:solidFill>
                <a:latin typeface="Arial" charset="0"/>
              </a:rPr>
              <a:t>Reference: http://www.binaryspectrum.com/HealthcareSolutions/ElectronicMedicalRecords/Roadmap-for-implementation-of-EHRsystem-at-a-practice.html</a:t>
            </a:r>
          </a:p>
        </p:txBody>
      </p:sp>
      <p:sp>
        <p:nvSpPr>
          <p:cNvPr id="56323"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5632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9F4F774-BD1A-EE48-A122-8B064C3F3665}" type="slidenum">
              <a:rPr lang="en-US" sz="1000">
                <a:cs typeface="Arial" charset="0"/>
              </a:rPr>
              <a:pPr eaLnBrk="1" hangingPunct="1"/>
              <a:t>21</a:t>
            </a:fld>
            <a:endParaRPr lang="en-US" sz="1000">
              <a:cs typeface="Arial" charset="0"/>
            </a:endParaRPr>
          </a:p>
        </p:txBody>
      </p:sp>
    </p:spTree>
    <p:extLst>
      <p:ext uri="{BB962C8B-B14F-4D97-AF65-F5344CB8AC3E}">
        <p14:creationId xmlns:p14="http://schemas.microsoft.com/office/powerpoint/2010/main" val="359542029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5837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rPr>
              <a:t>There are special concerns for implementing an EHR project in smaller settings. First, it</a:t>
            </a:r>
            <a:r>
              <a:rPr lang="ja-JP" altLang="en-US" dirty="0">
                <a:latin typeface="Arial" charset="0"/>
              </a:rPr>
              <a:t>’</a:t>
            </a:r>
            <a:r>
              <a:rPr lang="en-US" altLang="ja-JP" dirty="0">
                <a:latin typeface="Arial" charset="0"/>
              </a:rPr>
              <a:t>s important to understand that implementing an EHR is a time consuming process that cannot be rushed. Smaller practices are more often than not limited in their resources, creating additional pressures which can hinder EHR adoption rates. Consider using a step by step approach for implementation, particularly after the EHR rollout begins; allowing time for staff to become familiar with the new technology at their own pace. For a single physician practice you should expect the project to span from 12-18 months at least from start to rollout; or longer for practices with multiple physicians. </a:t>
            </a:r>
          </a:p>
          <a:p>
            <a:endParaRPr lang="en-US" dirty="0">
              <a:latin typeface="Arial" charset="0"/>
            </a:endParaRPr>
          </a:p>
          <a:p>
            <a:r>
              <a:rPr lang="en-US" dirty="0">
                <a:latin typeface="Arial" charset="0"/>
              </a:rPr>
              <a:t>Implementation of your EHR should be driven by the long term goals you wish to achieve. You should begin by evaluating your practice and looking for deficiencies or areas where improvement can improve quality of care and efficiency. Special areas to consider could include coding,  medication management, quality improvement, patient satisfaction, and so on. There are many goal setting tools and resources available. </a:t>
            </a:r>
            <a:r>
              <a:rPr lang="en-US" dirty="0" err="1">
                <a:latin typeface="Arial" charset="0"/>
              </a:rPr>
              <a:t>MedQIC</a:t>
            </a:r>
            <a:r>
              <a:rPr lang="en-US" dirty="0">
                <a:latin typeface="Arial" charset="0"/>
              </a:rPr>
              <a:t>, an online goal-setting tool hosted by the Centers for Medicare and Medicaid Services is just one such tool which may prove valuable but there are many more.</a:t>
            </a:r>
          </a:p>
          <a:p>
            <a:endParaRPr lang="en-US" dirty="0">
              <a:latin typeface="Arial" charset="0"/>
            </a:endParaRPr>
          </a:p>
          <a:p>
            <a:r>
              <a:rPr lang="en-US" dirty="0">
                <a:latin typeface="Arial" charset="0"/>
              </a:rPr>
              <a:t>Just like large practices, you should take care to include a thorough workflow analysis, in your project plan, particularly when it comes to  scheduling, triaging, patient registration, referral management, visit documentation, orders, result management, protocols, treatment plans, clinical decision support, copayment capture, claims processing, and billing.  Other areas should be considered as well. Special consideration should also be given in office environments where the transition to an EHR coincides with a transition from a paper tracking system to a paperless tracking system. </a:t>
            </a:r>
          </a:p>
          <a:p>
            <a:endParaRPr lang="en-US" dirty="0">
              <a:latin typeface="Arial" charset="0"/>
            </a:endParaRPr>
          </a:p>
          <a:p>
            <a:endParaRPr lang="en-US" dirty="0">
              <a:latin typeface="Arial" charset="0"/>
            </a:endParaRPr>
          </a:p>
          <a:p>
            <a:endParaRPr lang="en-US" dirty="0">
              <a:latin typeface="Arial" charset="0"/>
            </a:endParaRPr>
          </a:p>
          <a:p>
            <a:endParaRPr lang="en-US" dirty="0">
              <a:latin typeface="Arial" charset="0"/>
            </a:endParaRPr>
          </a:p>
        </p:txBody>
      </p:sp>
      <p:sp>
        <p:nvSpPr>
          <p:cNvPr id="58371"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58372"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4E12C3D-7C3C-B447-AB09-DB5DED19D499}" type="slidenum">
              <a:rPr lang="en-US" sz="1000">
                <a:cs typeface="Arial" charset="0"/>
              </a:rPr>
              <a:pPr eaLnBrk="1" hangingPunct="1"/>
              <a:t>22</a:t>
            </a:fld>
            <a:endParaRPr lang="en-US" sz="1000">
              <a:cs typeface="Arial" charset="0"/>
            </a:endParaRPr>
          </a:p>
        </p:txBody>
      </p:sp>
    </p:spTree>
    <p:extLst>
      <p:ext uri="{BB962C8B-B14F-4D97-AF65-F5344CB8AC3E}">
        <p14:creationId xmlns:p14="http://schemas.microsoft.com/office/powerpoint/2010/main" val="39141296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6041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rPr>
              <a:t>In a smaller practice, you will probably need to focus more on up front and long term costs associated with choosing an EHR. Establishing a budget early on will help guide you toward selecting an appropriate EHR vendor. For instance, many smaller practices opt for a hosted EHR solution over an in-house solution, which may help offset costs for maintenance and support of the EHR infrastructure. </a:t>
            </a:r>
          </a:p>
          <a:p>
            <a:endParaRPr lang="en-US" dirty="0">
              <a:latin typeface="Arial" charset="0"/>
            </a:endParaRPr>
          </a:p>
          <a:p>
            <a:r>
              <a:rPr lang="en-US" dirty="0">
                <a:latin typeface="Arial" charset="0"/>
              </a:rPr>
              <a:t>In smaller practices, building a PARTNERSHIP between your practice and the EHR vendor is just as important if not more so. You will be more dependent on the vendor providing technical expertise and even on-site support during and after the implementation process has begun. Choose a vendor that</a:t>
            </a:r>
            <a:r>
              <a:rPr lang="ja-JP" altLang="en-US" dirty="0">
                <a:latin typeface="Arial" charset="0"/>
              </a:rPr>
              <a:t>’</a:t>
            </a:r>
            <a:r>
              <a:rPr lang="en-US" altLang="ja-JP" dirty="0">
                <a:latin typeface="Arial" charset="0"/>
              </a:rPr>
              <a:t>s a good fit for your practice and understands your goals and will work with you to develop a project plan that not only focuses on the technical requirements and deliverables but also encompasses the project plan as a whole including time for analysis, staff training, and testing. Choosing a vendor should not rest on cost analysis alone.</a:t>
            </a:r>
          </a:p>
          <a:p>
            <a:endParaRPr lang="en-US" dirty="0">
              <a:latin typeface="Arial" charset="0"/>
            </a:endParaRPr>
          </a:p>
          <a:p>
            <a:endParaRPr lang="en-US" dirty="0">
              <a:latin typeface="Arial" charset="0"/>
            </a:endParaRPr>
          </a:p>
        </p:txBody>
      </p:sp>
      <p:sp>
        <p:nvSpPr>
          <p:cNvPr id="60419"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60420"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B5AFB1C-7F09-3D44-B395-639BC4FE7988}" type="slidenum">
              <a:rPr lang="en-US" sz="1000">
                <a:cs typeface="Arial" charset="0"/>
              </a:rPr>
              <a:pPr eaLnBrk="1" hangingPunct="1"/>
              <a:t>23</a:t>
            </a:fld>
            <a:endParaRPr lang="en-US" sz="1000">
              <a:cs typeface="Arial" charset="0"/>
            </a:endParaRPr>
          </a:p>
        </p:txBody>
      </p:sp>
    </p:spTree>
    <p:extLst>
      <p:ext uri="{BB962C8B-B14F-4D97-AF65-F5344CB8AC3E}">
        <p14:creationId xmlns:p14="http://schemas.microsoft.com/office/powerpoint/2010/main" val="4858421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6246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solidFill>
                  <a:srgbClr val="000000"/>
                </a:solidFill>
                <a:latin typeface="Arial" charset="0"/>
              </a:rPr>
              <a:t>We</a:t>
            </a:r>
            <a:r>
              <a:rPr lang="ja-JP" altLang="en-US" dirty="0">
                <a:solidFill>
                  <a:srgbClr val="000000"/>
                </a:solidFill>
                <a:latin typeface="Arial" charset="0"/>
              </a:rPr>
              <a:t>’</a:t>
            </a:r>
            <a:r>
              <a:rPr lang="en-US" altLang="ja-JP" dirty="0" err="1">
                <a:solidFill>
                  <a:srgbClr val="000000"/>
                </a:solidFill>
                <a:latin typeface="Arial" charset="0"/>
              </a:rPr>
              <a:t>ve</a:t>
            </a:r>
            <a:r>
              <a:rPr lang="en-US" altLang="ja-JP" dirty="0">
                <a:solidFill>
                  <a:srgbClr val="000000"/>
                </a:solidFill>
                <a:latin typeface="Arial" charset="0"/>
              </a:rPr>
              <a:t> covered a lot of concepts in today</a:t>
            </a:r>
            <a:r>
              <a:rPr lang="ja-JP" altLang="en-US" dirty="0">
                <a:solidFill>
                  <a:srgbClr val="000000"/>
                </a:solidFill>
                <a:latin typeface="Arial" charset="0"/>
              </a:rPr>
              <a:t>’</a:t>
            </a:r>
            <a:r>
              <a:rPr lang="en-US" altLang="ja-JP" dirty="0">
                <a:solidFill>
                  <a:srgbClr val="000000"/>
                </a:solidFill>
                <a:latin typeface="Arial" charset="0"/>
              </a:rPr>
              <a:t>s lecture. Lets summarize the important points:</a:t>
            </a:r>
          </a:p>
          <a:p>
            <a:endParaRPr lang="en-US" dirty="0">
              <a:solidFill>
                <a:srgbClr val="000000"/>
              </a:solidFill>
              <a:latin typeface="Arial" charset="0"/>
            </a:endParaRPr>
          </a:p>
          <a:p>
            <a:r>
              <a:rPr lang="en-US" dirty="0">
                <a:solidFill>
                  <a:srgbClr val="000000"/>
                </a:solidFill>
                <a:latin typeface="Arial" charset="0"/>
              </a:rPr>
              <a:t>Project management is the process of carefully planning and organizing efforts for accomplishing a specific, and usually one-time, objective. </a:t>
            </a:r>
          </a:p>
          <a:p>
            <a:endParaRPr lang="en-US" dirty="0">
              <a:solidFill>
                <a:srgbClr val="000000"/>
              </a:solidFill>
              <a:latin typeface="Arial" charset="0"/>
            </a:endParaRPr>
          </a:p>
          <a:p>
            <a:r>
              <a:rPr lang="en-US" dirty="0">
                <a:solidFill>
                  <a:srgbClr val="000000"/>
                </a:solidFill>
                <a:latin typeface="Arial" charset="0"/>
              </a:rPr>
              <a:t>A project manager is directly responsible for activities of all participants, tasks, &amp; deliverables however, the project manager may not necessarily be the top level of the hierarchical  management structure.</a:t>
            </a:r>
          </a:p>
          <a:p>
            <a:endParaRPr lang="en-US" dirty="0">
              <a:solidFill>
                <a:srgbClr val="000000"/>
              </a:solidFill>
              <a:latin typeface="Arial" charset="0"/>
            </a:endParaRPr>
          </a:p>
          <a:p>
            <a:r>
              <a:rPr lang="en-US" dirty="0">
                <a:solidFill>
                  <a:srgbClr val="000000"/>
                </a:solidFill>
                <a:latin typeface="Arial" charset="0"/>
              </a:rPr>
              <a:t>Projects have major phases designed to move the project along in a logical and timely progression</a:t>
            </a:r>
          </a:p>
          <a:p>
            <a:endParaRPr lang="en-US" dirty="0">
              <a:solidFill>
                <a:srgbClr val="000000"/>
              </a:solidFill>
              <a:latin typeface="Arial" charset="0"/>
            </a:endParaRPr>
          </a:p>
          <a:p>
            <a:r>
              <a:rPr lang="en-US" dirty="0">
                <a:solidFill>
                  <a:srgbClr val="000000"/>
                </a:solidFill>
                <a:latin typeface="Arial" charset="0"/>
              </a:rPr>
              <a:t>A factor analysis is often done before the project begins to help determine scope resources and time needed to be successful.</a:t>
            </a:r>
            <a:endParaRPr lang="en-US" dirty="0">
              <a:latin typeface="Arial" charset="0"/>
            </a:endParaRPr>
          </a:p>
        </p:txBody>
      </p:sp>
      <p:sp>
        <p:nvSpPr>
          <p:cNvPr id="62467"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6246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3D9A542C-91BF-B448-8654-ABD0F89EB606}" type="slidenum">
              <a:rPr lang="en-US" sz="1000">
                <a:cs typeface="Arial" charset="0"/>
              </a:rPr>
              <a:pPr eaLnBrk="1" hangingPunct="1"/>
              <a:t>24</a:t>
            </a:fld>
            <a:endParaRPr lang="en-US" sz="1000">
              <a:cs typeface="Arial" charset="0"/>
            </a:endParaRPr>
          </a:p>
        </p:txBody>
      </p:sp>
    </p:spTree>
    <p:extLst>
      <p:ext uri="{BB962C8B-B14F-4D97-AF65-F5344CB8AC3E}">
        <p14:creationId xmlns:p14="http://schemas.microsoft.com/office/powerpoint/2010/main" val="142781633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6451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solidFill>
                  <a:srgbClr val="000000"/>
                </a:solidFill>
                <a:latin typeface="Arial" charset="0"/>
              </a:rPr>
              <a:t>A project plan is then developed and typically should have at least eight components, each of which is essentially a work product resulting from subtasks. The project plan helps identify specific details including workflow, teams, communication and approvals needed to ensure project success.</a:t>
            </a:r>
          </a:p>
          <a:p>
            <a:endParaRPr lang="en-US" dirty="0">
              <a:solidFill>
                <a:srgbClr val="000000"/>
              </a:solidFill>
              <a:latin typeface="Arial" charset="0"/>
            </a:endParaRPr>
          </a:p>
          <a:p>
            <a:r>
              <a:rPr lang="en-US" dirty="0">
                <a:solidFill>
                  <a:srgbClr val="000000"/>
                </a:solidFill>
                <a:latin typeface="Arial" charset="0"/>
              </a:rPr>
              <a:t>EHR project implementations follow  similar patterns as many other projects including six typical stages:</a:t>
            </a:r>
          </a:p>
          <a:p>
            <a:endParaRPr lang="en-US" dirty="0">
              <a:solidFill>
                <a:srgbClr val="000000"/>
              </a:solidFill>
              <a:latin typeface="Arial" charset="0"/>
            </a:endParaRPr>
          </a:p>
          <a:p>
            <a:r>
              <a:rPr lang="en-US" dirty="0">
                <a:solidFill>
                  <a:srgbClr val="000000"/>
                </a:solidFill>
                <a:latin typeface="Arial" charset="0"/>
              </a:rPr>
              <a:t>Assessment</a:t>
            </a:r>
          </a:p>
          <a:p>
            <a:r>
              <a:rPr lang="en-US" dirty="0">
                <a:solidFill>
                  <a:srgbClr val="000000"/>
                </a:solidFill>
                <a:latin typeface="Arial" charset="0"/>
              </a:rPr>
              <a:t>Planning</a:t>
            </a:r>
          </a:p>
          <a:p>
            <a:r>
              <a:rPr lang="en-US" dirty="0">
                <a:solidFill>
                  <a:srgbClr val="000000"/>
                </a:solidFill>
                <a:latin typeface="Arial" charset="0"/>
              </a:rPr>
              <a:t>Selection</a:t>
            </a:r>
          </a:p>
          <a:p>
            <a:r>
              <a:rPr lang="en-US" dirty="0">
                <a:solidFill>
                  <a:srgbClr val="000000"/>
                </a:solidFill>
                <a:latin typeface="Arial" charset="0"/>
              </a:rPr>
              <a:t>Implementation</a:t>
            </a:r>
          </a:p>
          <a:p>
            <a:r>
              <a:rPr lang="en-US" dirty="0">
                <a:solidFill>
                  <a:srgbClr val="000000"/>
                </a:solidFill>
                <a:latin typeface="Arial" charset="0"/>
              </a:rPr>
              <a:t>Evaluation</a:t>
            </a:r>
          </a:p>
          <a:p>
            <a:r>
              <a:rPr lang="en-US" dirty="0">
                <a:solidFill>
                  <a:srgbClr val="000000"/>
                </a:solidFill>
                <a:latin typeface="Arial" charset="0"/>
              </a:rPr>
              <a:t>Improvement</a:t>
            </a:r>
          </a:p>
          <a:p>
            <a:endParaRPr lang="en-US" dirty="0">
              <a:solidFill>
                <a:srgbClr val="000000"/>
              </a:solidFill>
              <a:latin typeface="Arial" charset="0"/>
            </a:endParaRPr>
          </a:p>
          <a:p>
            <a:r>
              <a:rPr lang="en-US" dirty="0">
                <a:solidFill>
                  <a:srgbClr val="000000"/>
                </a:solidFill>
                <a:latin typeface="Arial" charset="0"/>
              </a:rPr>
              <a:t>Special considerations such as limited staffing and financial resources should be considered when developing EHRs project plans for smaller practices. </a:t>
            </a:r>
          </a:p>
          <a:p>
            <a:endParaRPr lang="en-US" dirty="0">
              <a:solidFill>
                <a:srgbClr val="000000"/>
              </a:solidFill>
              <a:latin typeface="Arial" charset="0"/>
            </a:endParaRPr>
          </a:p>
          <a:p>
            <a:r>
              <a:rPr lang="en-US" dirty="0">
                <a:solidFill>
                  <a:srgbClr val="000000"/>
                </a:solidFill>
                <a:latin typeface="Arial" charset="0"/>
              </a:rPr>
              <a:t>That concludes today</a:t>
            </a:r>
            <a:r>
              <a:rPr lang="ja-JP" altLang="en-US" dirty="0">
                <a:solidFill>
                  <a:srgbClr val="000000"/>
                </a:solidFill>
                <a:latin typeface="Arial" charset="0"/>
              </a:rPr>
              <a:t>’</a:t>
            </a:r>
            <a:r>
              <a:rPr lang="en-US" altLang="ja-JP" dirty="0">
                <a:solidFill>
                  <a:srgbClr val="000000"/>
                </a:solidFill>
                <a:latin typeface="Arial" charset="0"/>
              </a:rPr>
              <a:t>s material. A lot of concepts were covered, here so take additional time to digest these concepts before moving on to the next unit.</a:t>
            </a:r>
          </a:p>
          <a:p>
            <a:pPr eaLnBrk="1" hangingPunct="1">
              <a:spcBef>
                <a:spcPct val="0"/>
              </a:spcBef>
            </a:pPr>
            <a:endParaRPr lang="en-US" dirty="0">
              <a:latin typeface="Arial" charset="0"/>
            </a:endParaRPr>
          </a:p>
          <a:p>
            <a:endParaRPr lang="en-US" dirty="0">
              <a:latin typeface="Arial" charset="0"/>
            </a:endParaRPr>
          </a:p>
        </p:txBody>
      </p:sp>
      <p:sp>
        <p:nvSpPr>
          <p:cNvPr id="64515"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64516"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0CBC975-5BCD-0644-9907-2891B767C0E6}" type="slidenum">
              <a:rPr lang="en-US" sz="1000">
                <a:cs typeface="Arial" charset="0"/>
              </a:rPr>
              <a:pPr eaLnBrk="1" hangingPunct="1"/>
              <a:t>25</a:t>
            </a:fld>
            <a:endParaRPr lang="en-US" sz="1000">
              <a:cs typeface="Arial" charset="0"/>
            </a:endParaRPr>
          </a:p>
        </p:txBody>
      </p:sp>
    </p:spTree>
    <p:extLst>
      <p:ext uri="{BB962C8B-B14F-4D97-AF65-F5344CB8AC3E}">
        <p14:creationId xmlns:p14="http://schemas.microsoft.com/office/powerpoint/2010/main" val="197082306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6656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rPr>
              <a:t>No audio.</a:t>
            </a:r>
          </a:p>
        </p:txBody>
      </p:sp>
      <p:sp>
        <p:nvSpPr>
          <p:cNvPr id="66563"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6656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C4A8F62-04F8-0B4B-A3D7-CB99B658850A}" type="slidenum">
              <a:rPr lang="en-US" sz="1000">
                <a:cs typeface="Arial" charset="0"/>
              </a:rPr>
              <a:pPr eaLnBrk="1" hangingPunct="1"/>
              <a:t>26</a:t>
            </a:fld>
            <a:endParaRPr lang="en-US" sz="1000">
              <a:cs typeface="Arial" charset="0"/>
            </a:endParaRPr>
          </a:p>
        </p:txBody>
      </p:sp>
    </p:spTree>
    <p:extLst>
      <p:ext uri="{BB962C8B-B14F-4D97-AF65-F5344CB8AC3E}">
        <p14:creationId xmlns:p14="http://schemas.microsoft.com/office/powerpoint/2010/main" val="161403923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6861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rPr>
              <a:t>No audio.</a:t>
            </a:r>
          </a:p>
        </p:txBody>
      </p:sp>
      <p:sp>
        <p:nvSpPr>
          <p:cNvPr id="68611"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68612"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BC10049-E470-A645-B878-41509ACF0DEE}" type="slidenum">
              <a:rPr lang="en-US" sz="1000">
                <a:cs typeface="Arial" charset="0"/>
              </a:rPr>
              <a:pPr eaLnBrk="1" hangingPunct="1"/>
              <a:t>27</a:t>
            </a:fld>
            <a:endParaRPr lang="en-US" sz="1000">
              <a:cs typeface="Arial" charset="0"/>
            </a:endParaRPr>
          </a:p>
        </p:txBody>
      </p:sp>
    </p:spTree>
    <p:extLst>
      <p:ext uri="{BB962C8B-B14F-4D97-AF65-F5344CB8AC3E}">
        <p14:creationId xmlns:p14="http://schemas.microsoft.com/office/powerpoint/2010/main" val="159672034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28</a:t>
            </a:fld>
            <a:endParaRPr lang="en-US" altLang="en-US"/>
          </a:p>
        </p:txBody>
      </p:sp>
    </p:spTree>
    <p:extLst>
      <p:ext uri="{BB962C8B-B14F-4D97-AF65-F5344CB8AC3E}">
        <p14:creationId xmlns:p14="http://schemas.microsoft.com/office/powerpoint/2010/main" val="58221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8915" name="Notes Placeholder 2"/>
          <p:cNvSpPr>
            <a:spLocks noGrp="1"/>
          </p:cNvSpPr>
          <p:nvPr>
            <p:ph type="body" idx="1"/>
          </p:nvPr>
        </p:nvSpPr>
        <p:spPr bwMode="auto">
          <a:extLst/>
        </p:spPr>
        <p:txBody>
          <a:bodyPr wrap="square" numCol="1" anchor="t" anchorCtr="0" compatLnSpc="1">
            <a:prstTxWarp prst="textNoShape">
              <a:avLst/>
            </a:prstTxWarp>
          </a:bodyPr>
          <a:lstStyle/>
          <a:p>
            <a:pPr>
              <a:defRPr/>
            </a:pPr>
            <a:r>
              <a:rPr lang="en-US" dirty="0" smtClean="0">
                <a:solidFill>
                  <a:srgbClr val="000000"/>
                </a:solidFill>
                <a:latin typeface="Arial" charset="0"/>
                <a:ea typeface="+mn-ea"/>
              </a:rPr>
              <a:t>Project management can be defined as a carefully planned and organized effort to accomplish a specific, and usually one-time, objective. </a:t>
            </a:r>
          </a:p>
          <a:p>
            <a:pPr>
              <a:defRPr/>
            </a:pPr>
            <a:endParaRPr lang="en-US" dirty="0" smtClean="0">
              <a:solidFill>
                <a:srgbClr val="000000"/>
              </a:solidFill>
              <a:latin typeface="Arial" charset="0"/>
              <a:ea typeface="+mn-ea"/>
            </a:endParaRPr>
          </a:p>
          <a:p>
            <a:pPr>
              <a:defRPr/>
            </a:pPr>
            <a:r>
              <a:rPr lang="en-US" dirty="0" smtClean="0">
                <a:solidFill>
                  <a:srgbClr val="000000"/>
                </a:solidFill>
                <a:latin typeface="Arial" charset="0"/>
                <a:ea typeface="+mn-ea"/>
              </a:rPr>
              <a:t>There are several facets to successfully managing any project, including: </a:t>
            </a:r>
          </a:p>
          <a:p>
            <a:pPr marL="177845" indent="-177845">
              <a:buFont typeface="Arial" pitchFamily="34" charset="0"/>
              <a:buChar char="•"/>
              <a:defRPr/>
            </a:pPr>
            <a:r>
              <a:rPr lang="en-US" dirty="0" smtClean="0">
                <a:solidFill>
                  <a:srgbClr val="000000"/>
                </a:solidFill>
                <a:latin typeface="Arial" charset="0"/>
                <a:ea typeface="+mn-ea"/>
              </a:rPr>
              <a:t>developing the plan and managing its implementation, along with the various controls put into place to ensure that performance is sustained and that objective timelines can be adequately met; </a:t>
            </a:r>
          </a:p>
          <a:p>
            <a:pPr marL="177845" indent="-177845">
              <a:buFont typeface="Arial" pitchFamily="34" charset="0"/>
              <a:buChar char="•"/>
              <a:defRPr/>
            </a:pPr>
            <a:r>
              <a:rPr lang="en-US" dirty="0" smtClean="0">
                <a:solidFill>
                  <a:srgbClr val="000000"/>
                </a:solidFill>
                <a:latin typeface="Arial" charset="0"/>
                <a:ea typeface="+mn-ea"/>
              </a:rPr>
              <a:t>being able to adjust the plan for any errors or unforeseen circumstances while ensuring the overall success of the project;</a:t>
            </a:r>
          </a:p>
          <a:p>
            <a:pPr marL="177845" indent="-177845">
              <a:buFont typeface="Arial" pitchFamily="34" charset="0"/>
              <a:buChar char="•"/>
              <a:defRPr/>
            </a:pPr>
            <a:r>
              <a:rPr lang="en-US" dirty="0" smtClean="0">
                <a:solidFill>
                  <a:srgbClr val="000000"/>
                </a:solidFill>
                <a:latin typeface="Arial" charset="0"/>
                <a:ea typeface="+mn-ea"/>
              </a:rPr>
              <a:t>and lastly, once the project implementation is complete, being able to measure the success outcomes in relation to the project expectations in some sort of quantifiable way.</a:t>
            </a:r>
          </a:p>
        </p:txBody>
      </p:sp>
      <p:sp>
        <p:nvSpPr>
          <p:cNvPr id="19459"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19460"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1B8259E-2850-5D42-A2B9-05D33C49A953}" type="slidenum">
              <a:rPr lang="en-US" sz="1000">
                <a:cs typeface="Arial" charset="0"/>
              </a:rPr>
              <a:pPr eaLnBrk="1" hangingPunct="1"/>
              <a:t>3</a:t>
            </a:fld>
            <a:endParaRPr lang="en-US" sz="1000">
              <a:cs typeface="Arial" charset="0"/>
            </a:endParaRPr>
          </a:p>
        </p:txBody>
      </p:sp>
    </p:spTree>
    <p:extLst>
      <p:ext uri="{BB962C8B-B14F-4D97-AF65-F5344CB8AC3E}">
        <p14:creationId xmlns:p14="http://schemas.microsoft.com/office/powerpoint/2010/main" val="15437353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150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solidFill>
                  <a:srgbClr val="000000"/>
                </a:solidFill>
                <a:latin typeface="Arial" charset="0"/>
              </a:rPr>
              <a:t>A project is usually defined in phases. The number and types of phases are solely dependent on the project at hand; however, some of the more common phases include:</a:t>
            </a:r>
          </a:p>
          <a:p>
            <a:endParaRPr lang="en-US" dirty="0">
              <a:solidFill>
                <a:srgbClr val="000000"/>
              </a:solidFill>
              <a:latin typeface="Arial" charset="0"/>
            </a:endParaRPr>
          </a:p>
          <a:p>
            <a:pPr>
              <a:buFontTx/>
              <a:buChar char="•"/>
            </a:pPr>
            <a:r>
              <a:rPr lang="en-US" dirty="0">
                <a:solidFill>
                  <a:srgbClr val="000000"/>
                </a:solidFill>
                <a:latin typeface="Arial" charset="0"/>
              </a:rPr>
              <a:t>Determining feasibility: the process of determining if undertaking the project will net beneficial outcomes for the organization as a whole? </a:t>
            </a:r>
          </a:p>
          <a:p>
            <a:pPr>
              <a:buFontTx/>
              <a:buChar char="•"/>
            </a:pPr>
            <a:r>
              <a:rPr lang="en-US" dirty="0">
                <a:solidFill>
                  <a:srgbClr val="000000"/>
                </a:solidFill>
                <a:latin typeface="Arial" charset="0"/>
              </a:rPr>
              <a:t>Definition, and determining the scope of the project: Who is affected by this project…both directly or indirectly? Who will be involved with the project? What other factors are relevant to the success of the project?</a:t>
            </a:r>
          </a:p>
          <a:p>
            <a:pPr>
              <a:buFontTx/>
              <a:buChar char="•"/>
            </a:pPr>
            <a:r>
              <a:rPr lang="en-US" dirty="0">
                <a:solidFill>
                  <a:srgbClr val="000000"/>
                </a:solidFill>
                <a:latin typeface="Arial" charset="0"/>
              </a:rPr>
              <a:t>The project planning phase: Developing a roadmap for project success as well as tools for measuring that success when completed.</a:t>
            </a:r>
          </a:p>
          <a:p>
            <a:pPr>
              <a:buFontTx/>
              <a:buChar char="•"/>
            </a:pPr>
            <a:r>
              <a:rPr lang="en-US" dirty="0">
                <a:solidFill>
                  <a:srgbClr val="000000"/>
                </a:solidFill>
                <a:latin typeface="Arial" charset="0"/>
              </a:rPr>
              <a:t>The project implementation phase: Actually DOING the work.</a:t>
            </a:r>
          </a:p>
          <a:p>
            <a:pPr>
              <a:buFontTx/>
              <a:buChar char="•"/>
            </a:pPr>
            <a:r>
              <a:rPr lang="en-US" dirty="0">
                <a:solidFill>
                  <a:srgbClr val="000000"/>
                </a:solidFill>
                <a:latin typeface="Arial" charset="0"/>
              </a:rPr>
              <a:t>Evaluation; and </a:t>
            </a:r>
          </a:p>
          <a:p>
            <a:pPr>
              <a:buFontTx/>
              <a:buChar char="•"/>
            </a:pPr>
            <a:r>
              <a:rPr lang="en-US" dirty="0">
                <a:solidFill>
                  <a:srgbClr val="000000"/>
                </a:solidFill>
                <a:latin typeface="Arial" charset="0"/>
              </a:rPr>
              <a:t>Support and maintenance: Determining the project</a:t>
            </a:r>
            <a:r>
              <a:rPr lang="ja-JP" altLang="en-US" dirty="0">
                <a:solidFill>
                  <a:srgbClr val="000000"/>
                </a:solidFill>
                <a:latin typeface="Arial" charset="0"/>
              </a:rPr>
              <a:t>’</a:t>
            </a:r>
            <a:r>
              <a:rPr lang="en-US" altLang="ja-JP" dirty="0">
                <a:solidFill>
                  <a:srgbClr val="000000"/>
                </a:solidFill>
                <a:latin typeface="Arial" charset="0"/>
              </a:rPr>
              <a:t>s net benefit to the organization and putting in place processes to ensure longevity.</a:t>
            </a:r>
            <a:endParaRPr lang="en-US" dirty="0">
              <a:solidFill>
                <a:srgbClr val="000000"/>
              </a:solidFill>
              <a:latin typeface="Arial" charset="0"/>
            </a:endParaRPr>
          </a:p>
        </p:txBody>
      </p:sp>
      <p:sp>
        <p:nvSpPr>
          <p:cNvPr id="21507"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2150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5240830-E55F-604E-A171-34D7AEBE697B}" type="slidenum">
              <a:rPr lang="en-US" sz="1000">
                <a:cs typeface="Arial" charset="0"/>
              </a:rPr>
              <a:pPr eaLnBrk="1" hangingPunct="1"/>
              <a:t>4</a:t>
            </a:fld>
            <a:endParaRPr lang="en-US" sz="1000">
              <a:cs typeface="Arial" charset="0"/>
            </a:endParaRPr>
          </a:p>
        </p:txBody>
      </p:sp>
    </p:spTree>
    <p:extLst>
      <p:ext uri="{BB962C8B-B14F-4D97-AF65-F5344CB8AC3E}">
        <p14:creationId xmlns:p14="http://schemas.microsoft.com/office/powerpoint/2010/main" val="24932662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355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rPr>
              <a:t>As this picture suggests, successful project management means effectively balancing the components of time, cost, scope, quality, and expectations, each having a symbiotic relationship as represented by the diamond shape in the center. This is referred to in project management circles as the </a:t>
            </a:r>
            <a:r>
              <a:rPr lang="ja-JP" altLang="en-US" dirty="0">
                <a:latin typeface="Arial" charset="0"/>
              </a:rPr>
              <a:t>“</a:t>
            </a:r>
            <a:r>
              <a:rPr lang="en-US" altLang="ja-JP" dirty="0">
                <a:latin typeface="Arial" charset="0"/>
              </a:rPr>
              <a:t>Project Diamond.</a:t>
            </a:r>
            <a:r>
              <a:rPr lang="ja-JP" altLang="en-US" dirty="0">
                <a:latin typeface="Arial" charset="0"/>
              </a:rPr>
              <a:t>”</a:t>
            </a:r>
            <a:r>
              <a:rPr lang="en-US" altLang="ja-JP" dirty="0">
                <a:latin typeface="Arial" charset="0"/>
              </a:rPr>
              <a:t>  The concept is quite simple:  When a user requests an additional report not originally agreed on in the project specifications, the project's scope and quality change, resulting in an imbalance and skewing the shape of the diamond unless changes in the remaining components are made to bring the project back on track. </a:t>
            </a:r>
            <a:r>
              <a:rPr lang="en-US" altLang="ja-JP" dirty="0">
                <a:solidFill>
                  <a:srgbClr val="000000"/>
                </a:solidFill>
                <a:latin typeface="Arial" charset="0"/>
              </a:rPr>
              <a:t>We refer to this relationship as the </a:t>
            </a:r>
            <a:r>
              <a:rPr lang="ja-JP" altLang="en-US" dirty="0">
                <a:solidFill>
                  <a:srgbClr val="000000"/>
                </a:solidFill>
                <a:latin typeface="Arial" charset="0"/>
              </a:rPr>
              <a:t>“</a:t>
            </a:r>
            <a:r>
              <a:rPr lang="en-US" altLang="ja-JP" dirty="0">
                <a:solidFill>
                  <a:srgbClr val="000000"/>
                </a:solidFill>
                <a:latin typeface="Arial" charset="0"/>
              </a:rPr>
              <a:t>Project Diamond.</a:t>
            </a:r>
            <a:r>
              <a:rPr lang="ja-JP" altLang="en-US" dirty="0">
                <a:solidFill>
                  <a:srgbClr val="000000"/>
                </a:solidFill>
                <a:latin typeface="Arial" charset="0"/>
              </a:rPr>
              <a:t>”</a:t>
            </a:r>
            <a:endParaRPr lang="en-US" altLang="ja-JP" dirty="0">
              <a:solidFill>
                <a:srgbClr val="000000"/>
              </a:solidFill>
              <a:latin typeface="Arial" charset="0"/>
            </a:endParaRPr>
          </a:p>
          <a:p>
            <a:endParaRPr lang="en-US" dirty="0">
              <a:latin typeface="Arial" charset="0"/>
            </a:endParaRPr>
          </a:p>
          <a:p>
            <a:endParaRPr lang="en-US" dirty="0">
              <a:latin typeface="Arial" charset="0"/>
            </a:endParaRPr>
          </a:p>
          <a:p>
            <a:endParaRPr lang="en-US" dirty="0">
              <a:latin typeface="Arial" charset="0"/>
            </a:endParaRPr>
          </a:p>
        </p:txBody>
      </p:sp>
      <p:sp>
        <p:nvSpPr>
          <p:cNvPr id="23555"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23556"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2F32ED4-38EB-4B46-8FAD-354F24D3172B}" type="slidenum">
              <a:rPr lang="en-US" sz="1000">
                <a:cs typeface="Arial" charset="0"/>
              </a:rPr>
              <a:pPr eaLnBrk="1" hangingPunct="1"/>
              <a:t>5</a:t>
            </a:fld>
            <a:endParaRPr lang="en-US" sz="1000">
              <a:cs typeface="Arial" charset="0"/>
            </a:endParaRPr>
          </a:p>
        </p:txBody>
      </p:sp>
    </p:spTree>
    <p:extLst>
      <p:ext uri="{BB962C8B-B14F-4D97-AF65-F5344CB8AC3E}">
        <p14:creationId xmlns:p14="http://schemas.microsoft.com/office/powerpoint/2010/main" val="1639940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560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solidFill>
                  <a:srgbClr val="000000"/>
                </a:solidFill>
                <a:latin typeface="Arial" charset="0"/>
              </a:rPr>
              <a:t>Every project needs a someone who can lead the project from start to finish: someone who is able to understand, relate to, and coordinate between the project</a:t>
            </a:r>
            <a:r>
              <a:rPr lang="ja-JP" altLang="en-US" dirty="0">
                <a:solidFill>
                  <a:srgbClr val="000000"/>
                </a:solidFill>
                <a:latin typeface="Arial" charset="0"/>
              </a:rPr>
              <a:t>’</a:t>
            </a:r>
            <a:r>
              <a:rPr lang="en-US" altLang="ja-JP" dirty="0">
                <a:solidFill>
                  <a:srgbClr val="000000"/>
                </a:solidFill>
                <a:latin typeface="Arial" charset="0"/>
              </a:rPr>
              <a:t>s many facets. </a:t>
            </a:r>
          </a:p>
          <a:p>
            <a:endParaRPr lang="en-US" dirty="0">
              <a:solidFill>
                <a:srgbClr val="000000"/>
              </a:solidFill>
              <a:latin typeface="Arial" charset="0"/>
            </a:endParaRPr>
          </a:p>
          <a:p>
            <a:r>
              <a:rPr lang="en-US" dirty="0">
                <a:solidFill>
                  <a:srgbClr val="000000"/>
                </a:solidFill>
                <a:latin typeface="Arial" charset="0"/>
              </a:rPr>
              <a:t>This project manager is responsible for everything required to ensure the project</a:t>
            </a:r>
            <a:r>
              <a:rPr lang="ja-JP" altLang="en-US" dirty="0">
                <a:solidFill>
                  <a:srgbClr val="000000"/>
                </a:solidFill>
                <a:latin typeface="Arial" charset="0"/>
              </a:rPr>
              <a:t>’</a:t>
            </a:r>
            <a:r>
              <a:rPr lang="en-US" altLang="ja-JP" dirty="0">
                <a:solidFill>
                  <a:srgbClr val="000000"/>
                </a:solidFill>
                <a:latin typeface="Arial" charset="0"/>
              </a:rPr>
              <a:t>s success, whether directly or indirectly. </a:t>
            </a:r>
          </a:p>
          <a:p>
            <a:endParaRPr lang="en-US" dirty="0">
              <a:solidFill>
                <a:srgbClr val="000000"/>
              </a:solidFill>
              <a:latin typeface="Arial" charset="0"/>
            </a:endParaRPr>
          </a:p>
          <a:p>
            <a:r>
              <a:rPr lang="en-US" dirty="0">
                <a:solidFill>
                  <a:srgbClr val="000000"/>
                </a:solidFill>
                <a:latin typeface="Arial" charset="0"/>
              </a:rPr>
              <a:t>It</a:t>
            </a:r>
            <a:r>
              <a:rPr lang="ja-JP" altLang="en-US" dirty="0">
                <a:solidFill>
                  <a:srgbClr val="000000"/>
                </a:solidFill>
                <a:latin typeface="Arial" charset="0"/>
              </a:rPr>
              <a:t>’</a:t>
            </a:r>
            <a:r>
              <a:rPr lang="en-US" altLang="ja-JP" dirty="0">
                <a:solidFill>
                  <a:srgbClr val="000000"/>
                </a:solidFill>
                <a:latin typeface="Arial" charset="0"/>
              </a:rPr>
              <a:t>s important to note that a project manager is NOT like a typical hierarchical line management role. Rather, they can best be viewed as the center of everything relating to the project. Let</a:t>
            </a:r>
            <a:r>
              <a:rPr lang="ja-JP" altLang="en-US" dirty="0">
                <a:solidFill>
                  <a:srgbClr val="000000"/>
                </a:solidFill>
                <a:latin typeface="Arial" charset="0"/>
              </a:rPr>
              <a:t>’</a:t>
            </a:r>
            <a:r>
              <a:rPr lang="en-US" altLang="ja-JP" dirty="0">
                <a:solidFill>
                  <a:srgbClr val="000000"/>
                </a:solidFill>
                <a:latin typeface="Arial" charset="0"/>
              </a:rPr>
              <a:t>s look at an illustration.</a:t>
            </a:r>
          </a:p>
          <a:p>
            <a:endParaRPr lang="en-US" dirty="0">
              <a:latin typeface="Arial" charset="0"/>
            </a:endParaRPr>
          </a:p>
        </p:txBody>
      </p:sp>
      <p:sp>
        <p:nvSpPr>
          <p:cNvPr id="25603"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2560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0CD6C375-4C19-2F44-B7E9-29D04B97F8E9}" type="slidenum">
              <a:rPr lang="en-US" sz="1000">
                <a:cs typeface="Arial" charset="0"/>
              </a:rPr>
              <a:pPr eaLnBrk="1" hangingPunct="1"/>
              <a:t>6</a:t>
            </a:fld>
            <a:endParaRPr lang="en-US" sz="1000">
              <a:cs typeface="Arial" charset="0"/>
            </a:endParaRPr>
          </a:p>
        </p:txBody>
      </p:sp>
    </p:spTree>
    <p:extLst>
      <p:ext uri="{BB962C8B-B14F-4D97-AF65-F5344CB8AC3E}">
        <p14:creationId xmlns:p14="http://schemas.microsoft.com/office/powerpoint/2010/main" val="38966110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765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solidFill>
                  <a:srgbClr val="000000"/>
                </a:solidFill>
                <a:latin typeface="Arial" charset="0"/>
              </a:rPr>
              <a:t>As you can see from this illustration, the project manager acts a focal point where different aspects of the project come together. The project manager is responsible for coordinating project activities as well as developing and maintaining the scope and time table of the project.</a:t>
            </a:r>
          </a:p>
          <a:p>
            <a:endParaRPr lang="en-US" dirty="0">
              <a:solidFill>
                <a:srgbClr val="000000"/>
              </a:solidFill>
              <a:latin typeface="Arial" charset="0"/>
            </a:endParaRPr>
          </a:p>
          <a:p>
            <a:r>
              <a:rPr lang="en-US" dirty="0">
                <a:solidFill>
                  <a:srgbClr val="000000"/>
                </a:solidFill>
                <a:latin typeface="Arial" charset="0"/>
              </a:rPr>
              <a:t>The four arrows represent the relationships between the project manager and various groups typically associated with project completion. It is not uncommon for the project manager to be in both a supervisory position and at the same time subordinate to stakeholders or upper management affiliated with the project. The project manager must also be able to forge productive relationships with any internal and external elements such as other departments and outside vendors or contractors of over which he or she may have no direct authority.</a:t>
            </a:r>
          </a:p>
          <a:p>
            <a:endParaRPr lang="en-US" dirty="0">
              <a:latin typeface="Arial" charset="0"/>
            </a:endParaRPr>
          </a:p>
        </p:txBody>
      </p:sp>
      <p:sp>
        <p:nvSpPr>
          <p:cNvPr id="27651"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27652"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F2AB3D02-25C5-1F43-BF93-E99B113275B1}" type="slidenum">
              <a:rPr lang="en-US" sz="1000">
                <a:cs typeface="Arial" charset="0"/>
              </a:rPr>
              <a:pPr eaLnBrk="1" hangingPunct="1"/>
              <a:t>7</a:t>
            </a:fld>
            <a:endParaRPr lang="en-US" sz="1000">
              <a:cs typeface="Arial" charset="0"/>
            </a:endParaRPr>
          </a:p>
        </p:txBody>
      </p:sp>
    </p:spTree>
    <p:extLst>
      <p:ext uri="{BB962C8B-B14F-4D97-AF65-F5344CB8AC3E}">
        <p14:creationId xmlns:p14="http://schemas.microsoft.com/office/powerpoint/2010/main" val="41208636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969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solidFill>
                  <a:srgbClr val="000000"/>
                </a:solidFill>
                <a:latin typeface="Arial" charset="0"/>
              </a:rPr>
              <a:t>A project plan is basically a blueprint charting the entire project</a:t>
            </a:r>
            <a:r>
              <a:rPr lang="ja-JP" altLang="en-US" dirty="0">
                <a:solidFill>
                  <a:srgbClr val="000000"/>
                </a:solidFill>
                <a:latin typeface="Arial" charset="0"/>
              </a:rPr>
              <a:t>’</a:t>
            </a:r>
            <a:r>
              <a:rPr lang="en-US" altLang="ja-JP" dirty="0">
                <a:solidFill>
                  <a:srgbClr val="000000"/>
                </a:solidFill>
                <a:latin typeface="Arial" charset="0"/>
              </a:rPr>
              <a:t>s expected progress from start to finish. A project plan can contain as little as a framework for the project or spell out every minute detail– in other words, it can be either detailed or summarized – as needed to successfully manage the project itself.</a:t>
            </a:r>
          </a:p>
          <a:p>
            <a:endParaRPr lang="en-US" dirty="0">
              <a:solidFill>
                <a:srgbClr val="000000"/>
              </a:solidFill>
              <a:latin typeface="Arial" charset="0"/>
            </a:endParaRPr>
          </a:p>
          <a:p>
            <a:r>
              <a:rPr lang="en-US" dirty="0">
                <a:solidFill>
                  <a:srgbClr val="000000"/>
                </a:solidFill>
                <a:latin typeface="Arial" charset="0"/>
              </a:rPr>
              <a:t>A good project plan effectively balances all of the components of scope, time, cost, quality, and outcome expectations while minimizing costly errors, by adequately anticipating and addressing problems early on which could negatively impact the project</a:t>
            </a:r>
            <a:r>
              <a:rPr lang="ja-JP" altLang="en-US" dirty="0">
                <a:solidFill>
                  <a:srgbClr val="000000"/>
                </a:solidFill>
                <a:latin typeface="Arial" charset="0"/>
              </a:rPr>
              <a:t>’</a:t>
            </a:r>
            <a:r>
              <a:rPr lang="en-US" altLang="ja-JP" dirty="0">
                <a:solidFill>
                  <a:srgbClr val="000000"/>
                </a:solidFill>
                <a:latin typeface="Arial" charset="0"/>
              </a:rPr>
              <a:t>s success. </a:t>
            </a:r>
            <a:endParaRPr lang="en-US" dirty="0">
              <a:latin typeface="Arial" charset="0"/>
            </a:endParaRPr>
          </a:p>
        </p:txBody>
      </p:sp>
      <p:sp>
        <p:nvSpPr>
          <p:cNvPr id="29699"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29700"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06880EF-7DCF-4C49-B3C0-88A1565D40B6}" type="slidenum">
              <a:rPr lang="en-US" sz="1000">
                <a:cs typeface="Arial" charset="0"/>
              </a:rPr>
              <a:pPr eaLnBrk="1" hangingPunct="1"/>
              <a:t>8</a:t>
            </a:fld>
            <a:endParaRPr lang="en-US" sz="1000">
              <a:cs typeface="Arial" charset="0"/>
            </a:endParaRPr>
          </a:p>
        </p:txBody>
      </p:sp>
    </p:spTree>
    <p:extLst>
      <p:ext uri="{BB962C8B-B14F-4D97-AF65-F5344CB8AC3E}">
        <p14:creationId xmlns:p14="http://schemas.microsoft.com/office/powerpoint/2010/main" val="12689834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174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solidFill>
                  <a:srgbClr val="000000"/>
                </a:solidFill>
                <a:latin typeface="Arial" charset="0"/>
              </a:rPr>
              <a:t>A typical project plan formalizes the following:</a:t>
            </a:r>
          </a:p>
          <a:p>
            <a:pPr>
              <a:buFontTx/>
              <a:buChar char="•"/>
            </a:pPr>
            <a:r>
              <a:rPr lang="en-US" dirty="0">
                <a:solidFill>
                  <a:srgbClr val="000000"/>
                </a:solidFill>
                <a:latin typeface="Arial" charset="0"/>
              </a:rPr>
              <a:t>Agreements between the employer, the project team, contractors and anyone else affiliated with the project</a:t>
            </a:r>
          </a:p>
          <a:p>
            <a:pPr>
              <a:buFontTx/>
              <a:buChar char="•"/>
            </a:pPr>
            <a:r>
              <a:rPr lang="en-US" dirty="0">
                <a:solidFill>
                  <a:srgbClr val="000000"/>
                </a:solidFill>
                <a:latin typeface="Arial" charset="0"/>
              </a:rPr>
              <a:t>The project</a:t>
            </a:r>
            <a:r>
              <a:rPr lang="ja-JP" altLang="en-US" dirty="0">
                <a:solidFill>
                  <a:srgbClr val="000000"/>
                </a:solidFill>
                <a:latin typeface="Arial" charset="0"/>
              </a:rPr>
              <a:t>’</a:t>
            </a:r>
            <a:r>
              <a:rPr lang="en-US" altLang="ja-JP" dirty="0">
                <a:solidFill>
                  <a:srgbClr val="000000"/>
                </a:solidFill>
                <a:latin typeface="Arial" charset="0"/>
              </a:rPr>
              <a:t>s primary purpose</a:t>
            </a:r>
          </a:p>
          <a:p>
            <a:pPr>
              <a:buFontTx/>
              <a:buChar char="•"/>
            </a:pPr>
            <a:r>
              <a:rPr lang="en-US" dirty="0">
                <a:solidFill>
                  <a:srgbClr val="000000"/>
                </a:solidFill>
                <a:latin typeface="Arial" charset="0"/>
              </a:rPr>
              <a:t>Organizational, institutional and project goals and objectives as to their relationship to the project</a:t>
            </a:r>
            <a:r>
              <a:rPr lang="ja-JP" altLang="en-US" dirty="0">
                <a:solidFill>
                  <a:srgbClr val="000000"/>
                </a:solidFill>
                <a:latin typeface="Arial" charset="0"/>
              </a:rPr>
              <a:t>’</a:t>
            </a:r>
            <a:r>
              <a:rPr lang="en-US" altLang="ja-JP" dirty="0">
                <a:solidFill>
                  <a:srgbClr val="000000"/>
                </a:solidFill>
                <a:latin typeface="Arial" charset="0"/>
              </a:rPr>
              <a:t>s outcomes</a:t>
            </a:r>
          </a:p>
          <a:p>
            <a:pPr>
              <a:buFontTx/>
              <a:buChar char="•"/>
            </a:pPr>
            <a:r>
              <a:rPr lang="en-US" dirty="0">
                <a:solidFill>
                  <a:srgbClr val="000000"/>
                </a:solidFill>
                <a:latin typeface="Arial" charset="0"/>
              </a:rPr>
              <a:t>Scope and expectations</a:t>
            </a:r>
          </a:p>
          <a:p>
            <a:pPr>
              <a:buFontTx/>
              <a:buChar char="•"/>
            </a:pPr>
            <a:r>
              <a:rPr lang="en-US" dirty="0">
                <a:solidFill>
                  <a:srgbClr val="000000"/>
                </a:solidFill>
                <a:latin typeface="Arial" charset="0"/>
              </a:rPr>
              <a:t>Roles and responsibilities </a:t>
            </a:r>
            <a:r>
              <a:rPr lang="en-US" dirty="0">
                <a:latin typeface="Arial" charset="0"/>
              </a:rPr>
              <a:t>of Project staff/affiliates</a:t>
            </a:r>
            <a:endParaRPr lang="en-US" dirty="0">
              <a:solidFill>
                <a:srgbClr val="000000"/>
              </a:solidFill>
              <a:latin typeface="Arial" charset="0"/>
            </a:endParaRPr>
          </a:p>
          <a:p>
            <a:pPr>
              <a:buFontTx/>
              <a:buChar char="•"/>
            </a:pPr>
            <a:r>
              <a:rPr lang="en-US" dirty="0">
                <a:solidFill>
                  <a:srgbClr val="000000"/>
                </a:solidFill>
                <a:latin typeface="Arial" charset="0"/>
              </a:rPr>
              <a:t>Assumptions and constraints</a:t>
            </a:r>
          </a:p>
          <a:p>
            <a:pPr>
              <a:buFontTx/>
              <a:buChar char="•"/>
            </a:pPr>
            <a:r>
              <a:rPr lang="en-US" dirty="0">
                <a:solidFill>
                  <a:srgbClr val="000000"/>
                </a:solidFill>
                <a:latin typeface="Arial" charset="0"/>
              </a:rPr>
              <a:t>Quality management approach</a:t>
            </a:r>
          </a:p>
          <a:p>
            <a:pPr>
              <a:buFontTx/>
              <a:buChar char="•"/>
            </a:pPr>
            <a:r>
              <a:rPr lang="en-US" dirty="0">
                <a:solidFill>
                  <a:srgbClr val="000000"/>
                </a:solidFill>
                <a:latin typeface="Arial" charset="0"/>
              </a:rPr>
              <a:t>Project management approach</a:t>
            </a:r>
            <a:br>
              <a:rPr lang="en-US" dirty="0">
                <a:solidFill>
                  <a:srgbClr val="000000"/>
                </a:solidFill>
                <a:latin typeface="Arial" charset="0"/>
              </a:rPr>
            </a:br>
            <a:r>
              <a:rPr lang="en-US" dirty="0">
                <a:solidFill>
                  <a:srgbClr val="000000"/>
                </a:solidFill>
                <a:latin typeface="Arial" charset="0"/>
              </a:rPr>
              <a:t>and</a:t>
            </a:r>
          </a:p>
          <a:p>
            <a:pPr>
              <a:buFontTx/>
              <a:buChar char="•"/>
            </a:pPr>
            <a:r>
              <a:rPr lang="en-US" dirty="0">
                <a:solidFill>
                  <a:srgbClr val="000000"/>
                </a:solidFill>
                <a:latin typeface="Arial" charset="0"/>
              </a:rPr>
              <a:t>Policies and procedures that must be adhered to for the project</a:t>
            </a:r>
            <a:r>
              <a:rPr lang="ja-JP" altLang="en-US" dirty="0">
                <a:solidFill>
                  <a:srgbClr val="000000"/>
                </a:solidFill>
                <a:latin typeface="Arial" charset="0"/>
              </a:rPr>
              <a:t>’</a:t>
            </a:r>
            <a:r>
              <a:rPr lang="en-US" altLang="ja-JP" dirty="0">
                <a:solidFill>
                  <a:srgbClr val="000000"/>
                </a:solidFill>
                <a:latin typeface="Arial" charset="0"/>
              </a:rPr>
              <a:t>s success.</a:t>
            </a:r>
          </a:p>
          <a:p>
            <a:endParaRPr lang="en-US" dirty="0">
              <a:solidFill>
                <a:srgbClr val="000000"/>
              </a:solidFill>
              <a:latin typeface="Arial" charset="0"/>
            </a:endParaRPr>
          </a:p>
        </p:txBody>
      </p:sp>
      <p:sp>
        <p:nvSpPr>
          <p:cNvPr id="31747"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3174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58119FC-C0C9-B94E-90CF-1F7543D49C54}" type="slidenum">
              <a:rPr lang="en-US" sz="1000">
                <a:cs typeface="Arial" charset="0"/>
              </a:rPr>
              <a:pPr eaLnBrk="1" hangingPunct="1"/>
              <a:t>9</a:t>
            </a:fld>
            <a:endParaRPr lang="en-US" sz="1000">
              <a:cs typeface="Arial" charset="0"/>
            </a:endParaRPr>
          </a:p>
        </p:txBody>
      </p:sp>
    </p:spTree>
    <p:extLst>
      <p:ext uri="{BB962C8B-B14F-4D97-AF65-F5344CB8AC3E}">
        <p14:creationId xmlns:p14="http://schemas.microsoft.com/office/powerpoint/2010/main" val="747266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a:t>
            </a:r>
            <a:r>
              <a:rPr lang="en-US" b="1" baseline="0" smtClean="0"/>
              <a:t>your custom-named </a:t>
            </a:r>
            <a:r>
              <a:rPr lang="en-US" b="1" baseline="0" dirty="0" smtClean="0"/>
              <a:t>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nchorCtr="0"/>
          <a:lstStyle>
            <a:lvl1pPr algn="ctr">
              <a:defRPr sz="3800" b="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smtClean="0"/>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smtClean="0"/>
              <a:t>Click to edit Master text styles</a:t>
            </a:r>
          </a:p>
        </p:txBody>
      </p:sp>
    </p:spTree>
    <p:extLst>
      <p:ext uri="{BB962C8B-B14F-4D97-AF65-F5344CB8AC3E}">
        <p14:creationId xmlns:p14="http://schemas.microsoft.com/office/powerpoint/2010/main" val="4856380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Objectiv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4"/>
          <p:cNvSpPr>
            <a:spLocks noGrp="1"/>
          </p:cNvSpPr>
          <p:nvPr>
            <p:ph type="body" sz="quarter" idx="11"/>
          </p:nvPr>
        </p:nvSpPr>
        <p:spPr>
          <a:xfrm>
            <a:off x="457200" y="1984248"/>
            <a:ext cx="8229600" cy="4215384"/>
          </a:xfrm>
          <a:prstGeom prst="rect">
            <a:avLst/>
          </a:prstGeom>
        </p:spPr>
        <p:txBody>
          <a:bodyPr/>
          <a:lstStyle>
            <a:lvl1pPr>
              <a:defRPr baseline="0"/>
            </a:lvl1pPr>
          </a:lstStyle>
          <a:p>
            <a:pPr lvl="0"/>
            <a:r>
              <a:rPr lang="en-US" smtClean="0"/>
              <a:t>Click to edit Master text styles</a:t>
            </a:r>
          </a:p>
          <a:p>
            <a:pPr lvl="1"/>
            <a:r>
              <a:rPr lang="en-US" smtClean="0"/>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a:lvl1pPr>
          </a:lstStyle>
          <a:p>
            <a:pPr>
              <a:defRPr/>
            </a:pPr>
            <a:fld id="{C6576F96-0C60-4642-8782-617E3F8704C5}" type="slidenum">
              <a:rPr lang="en-US"/>
              <a:pPr>
                <a:defRPr/>
              </a:pPr>
              <a:t>‹#›</a:t>
            </a:fld>
            <a:endParaRPr lang="en-US"/>
          </a:p>
        </p:txBody>
      </p:sp>
      <p:sp>
        <p:nvSpPr>
          <p:cNvPr id="5" name="Date Placeholder 4"/>
          <p:cNvSpPr>
            <a:spLocks noGrp="1"/>
          </p:cNvSpPr>
          <p:nvPr>
            <p:ph type="dt" sz="half" idx="13"/>
          </p:nvPr>
        </p:nvSpPr>
        <p:spPr>
          <a:xfrm>
            <a:off x="457200" y="6356350"/>
            <a:ext cx="2133600" cy="365125"/>
          </a:xfrm>
          <a:prstGeom prst="rect">
            <a:avLst/>
          </a:prstGeom>
        </p:spPr>
        <p:txBody>
          <a:bodyPr/>
          <a:lstStyle>
            <a:lvl1pPr>
              <a:defRPr sz="1000" dirty="0">
                <a:solidFill>
                  <a:schemeClr val="bg1">
                    <a:lumMod val="65000"/>
                  </a:schemeClr>
                </a:solidFill>
                <a:latin typeface="Arial" pitchFamily="34" charset="0"/>
                <a:ea typeface="+mn-ea"/>
                <a:cs typeface="Arial" pitchFamily="34" charset="0"/>
              </a:defRPr>
            </a:lvl1pPr>
          </a:lstStyle>
          <a:p>
            <a:pPr>
              <a:defRPr/>
            </a:pPr>
            <a:r>
              <a:rPr lang="en-US"/>
              <a:t>Health IT Workforce Curriculum                                         </a:t>
            </a:r>
            <a:r>
              <a:rPr lang="en-US" smtClean="0"/>
              <a:t>Version 4.0/Spring 2016 </a:t>
            </a:r>
            <a:endParaRPr lang="en-US"/>
          </a:p>
        </p:txBody>
      </p:sp>
      <p:sp>
        <p:nvSpPr>
          <p:cNvPr id="6" name="Footer Placeholder 5"/>
          <p:cNvSpPr>
            <a:spLocks noGrp="1"/>
          </p:cNvSpPr>
          <p:nvPr>
            <p:ph type="ftr" sz="quarter" idx="1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ea typeface="+mn-ea"/>
                <a:cs typeface="Arial" pitchFamily="34" charset="0"/>
              </a:defRPr>
            </a:lvl1pPr>
          </a:lstStyle>
          <a:p>
            <a:pPr>
              <a:defRPr/>
            </a:pPr>
            <a:r>
              <a:rPr lang="en-US"/>
              <a:t>Installation and Maintenance of Health IT Systems                                                        Structured Systems Analysis and Design </a:t>
            </a:r>
          </a:p>
        </p:txBody>
      </p:sp>
    </p:spTree>
    <p:extLst>
      <p:ext uri="{BB962C8B-B14F-4D97-AF65-F5344CB8AC3E}">
        <p14:creationId xmlns:p14="http://schemas.microsoft.com/office/powerpoint/2010/main" val="22202835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2"/>
          <p:cNvSpPr>
            <a:spLocks noGrp="1"/>
          </p:cNvSpPr>
          <p:nvPr>
            <p:ph type="sldNum" sz="quarter" idx="15"/>
          </p:nvPr>
        </p:nvSpPr>
        <p:spPr>
          <a:xfrm>
            <a:off x="6858000" y="6356350"/>
            <a:ext cx="1828800" cy="365125"/>
          </a:xfrm>
        </p:spPr>
        <p:txBody>
          <a:bodyPr/>
          <a:lstStyle>
            <a:lvl1pPr>
              <a:defRPr/>
            </a:lvl1pPr>
          </a:lstStyle>
          <a:p>
            <a:pPr>
              <a:defRPr/>
            </a:pPr>
            <a:fld id="{583E066F-6070-A840-92F2-8AEFE58CB5A0}" type="slidenum">
              <a:rPr lang="en-US"/>
              <a:pPr>
                <a:defRPr/>
              </a:pPr>
              <a:t>‹#›</a:t>
            </a:fld>
            <a:endParaRPr lang="en-US"/>
          </a:p>
        </p:txBody>
      </p:sp>
      <p:sp>
        <p:nvSpPr>
          <p:cNvPr id="5" name="Date Placeholder 4"/>
          <p:cNvSpPr>
            <a:spLocks noGrp="1"/>
          </p:cNvSpPr>
          <p:nvPr>
            <p:ph type="dt" sz="half" idx="16"/>
          </p:nvPr>
        </p:nvSpPr>
        <p:spPr>
          <a:xfrm>
            <a:off x="457200" y="6356350"/>
            <a:ext cx="2133600" cy="365125"/>
          </a:xfrm>
          <a:prstGeom prst="rect">
            <a:avLst/>
          </a:prstGeom>
        </p:spPr>
        <p:txBody>
          <a:bodyPr/>
          <a:lstStyle>
            <a:lvl1pPr>
              <a:defRPr sz="1000" dirty="0">
                <a:solidFill>
                  <a:schemeClr val="bg1">
                    <a:lumMod val="65000"/>
                  </a:schemeClr>
                </a:solidFill>
                <a:latin typeface="Arial" pitchFamily="34" charset="0"/>
                <a:ea typeface="+mn-ea"/>
                <a:cs typeface="Arial" pitchFamily="34" charset="0"/>
              </a:defRPr>
            </a:lvl1pPr>
          </a:lstStyle>
          <a:p>
            <a:pPr>
              <a:defRPr/>
            </a:pPr>
            <a:r>
              <a:rPr lang="en-US"/>
              <a:t>Health IT Workforce Curriculum                                         </a:t>
            </a:r>
            <a:r>
              <a:rPr lang="en-US" smtClean="0"/>
              <a:t>Version 4.0/Spring 2016 </a:t>
            </a:r>
            <a:endParaRPr lang="en-US"/>
          </a:p>
        </p:txBody>
      </p:sp>
      <p:sp>
        <p:nvSpPr>
          <p:cNvPr id="6" name="Footer Placeholder 5"/>
          <p:cNvSpPr>
            <a:spLocks noGrp="1"/>
          </p:cNvSpPr>
          <p:nvPr>
            <p:ph type="ftr" sz="quarter" idx="17"/>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ea typeface="+mn-ea"/>
                <a:cs typeface="Arial" pitchFamily="34" charset="0"/>
              </a:defRPr>
            </a:lvl1pPr>
          </a:lstStyle>
          <a:p>
            <a:pPr>
              <a:defRPr/>
            </a:pPr>
            <a:r>
              <a:rPr lang="en-US"/>
              <a:t>Installation and Maintenance of Health IT Systems                                                        Structured Systems Analysis and Design </a:t>
            </a:r>
          </a:p>
        </p:txBody>
      </p:sp>
    </p:spTree>
    <p:extLst>
      <p:ext uri="{BB962C8B-B14F-4D97-AF65-F5344CB8AC3E}">
        <p14:creationId xmlns:p14="http://schemas.microsoft.com/office/powerpoint/2010/main" val="666448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984248"/>
            <a:ext cx="8229600" cy="4035552"/>
          </a:xfrm>
          <a:prstGeom prst="rect">
            <a:avLst/>
          </a:prstGeom>
        </p:spPr>
        <p:txBody>
          <a:bodyPr/>
          <a:lstStyle>
            <a:lvl1pPr>
              <a:defRPr baseline="0"/>
            </a:lvl1pPr>
          </a:lstStyle>
          <a:p>
            <a:pPr lvl="0"/>
            <a:r>
              <a:rPr lang="en-US" smtClean="0"/>
              <a:t>Click to edit Master text styles</a:t>
            </a:r>
          </a:p>
          <a:p>
            <a:pPr lvl="1"/>
            <a:r>
              <a:rPr lang="en-US" smtClean="0"/>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a:lvl1pPr>
          </a:lstStyle>
          <a:p>
            <a:pPr>
              <a:defRPr/>
            </a:pPr>
            <a:fld id="{14610E60-E785-F047-9219-6E5987BFBE30}" type="slidenum">
              <a:rPr lang="en-US"/>
              <a:pPr>
                <a:defRPr/>
              </a:pPr>
              <a:t>‹#›</a:t>
            </a:fld>
            <a:endParaRPr lang="en-US"/>
          </a:p>
        </p:txBody>
      </p:sp>
      <p:sp>
        <p:nvSpPr>
          <p:cNvPr id="6" name="Date Placeholder 4"/>
          <p:cNvSpPr>
            <a:spLocks noGrp="1"/>
          </p:cNvSpPr>
          <p:nvPr>
            <p:ph type="dt" sz="half" idx="13"/>
          </p:nvPr>
        </p:nvSpPr>
        <p:spPr>
          <a:xfrm>
            <a:off x="457200" y="6356350"/>
            <a:ext cx="2133600" cy="365125"/>
          </a:xfrm>
          <a:prstGeom prst="rect">
            <a:avLst/>
          </a:prstGeom>
        </p:spPr>
        <p:txBody>
          <a:bodyPr/>
          <a:lstStyle>
            <a:lvl1pPr>
              <a:defRPr sz="1000" dirty="0">
                <a:solidFill>
                  <a:schemeClr val="bg1">
                    <a:lumMod val="65000"/>
                  </a:schemeClr>
                </a:solidFill>
                <a:latin typeface="Arial" pitchFamily="34" charset="0"/>
                <a:ea typeface="+mn-ea"/>
                <a:cs typeface="Arial" pitchFamily="34" charset="0"/>
              </a:defRPr>
            </a:lvl1pPr>
          </a:lstStyle>
          <a:p>
            <a:pPr>
              <a:defRPr/>
            </a:pPr>
            <a:r>
              <a:rPr lang="en-US"/>
              <a:t>Health IT Workforce Curriculum                                         </a:t>
            </a:r>
            <a:r>
              <a:rPr lang="en-US" smtClean="0"/>
              <a:t>Version 4.0/Spring 2016 </a:t>
            </a:r>
            <a:endParaRPr lang="en-US"/>
          </a:p>
        </p:txBody>
      </p:sp>
      <p:sp>
        <p:nvSpPr>
          <p:cNvPr id="7" name="Footer Placeholder 5"/>
          <p:cNvSpPr>
            <a:spLocks noGrp="1"/>
          </p:cNvSpPr>
          <p:nvPr>
            <p:ph type="ftr" sz="quarter" idx="1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ea typeface="+mn-ea"/>
                <a:cs typeface="Arial" pitchFamily="34" charset="0"/>
              </a:defRPr>
            </a:lvl1pPr>
          </a:lstStyle>
          <a:p>
            <a:pPr>
              <a:defRPr/>
            </a:pPr>
            <a:r>
              <a:rPr lang="en-US"/>
              <a:t>Installation and Maintenance of Health IT Systems                                                        Structured Systems Analysis and Design </a:t>
            </a:r>
          </a:p>
        </p:txBody>
      </p:sp>
    </p:spTree>
    <p:extLst>
      <p:ext uri="{BB962C8B-B14F-4D97-AF65-F5344CB8AC3E}">
        <p14:creationId xmlns:p14="http://schemas.microsoft.com/office/powerpoint/2010/main" val="34462648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smtClean="0"/>
              <a:t>Click to edit Master text styles</a:t>
            </a:r>
          </a:p>
          <a:p>
            <a:pPr lvl="1"/>
            <a:r>
              <a:rPr lang="en-US" smtClean="0"/>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smtClean="0"/>
              <a:t>Click to edit Master text styles</a:t>
            </a:r>
          </a:p>
          <a:p>
            <a:pPr lvl="1"/>
            <a:r>
              <a:rPr lang="en-US" smtClean="0"/>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smtClean="0"/>
              <a:t>Click to edit Master text styles</a:t>
            </a:r>
          </a:p>
          <a:p>
            <a:pPr lvl="1"/>
            <a:r>
              <a:rPr lang="en-US" smtClean="0"/>
              <a:t>Second level</a:t>
            </a:r>
          </a:p>
        </p:txBody>
      </p:sp>
      <p:sp>
        <p:nvSpPr>
          <p:cNvPr id="6" name="Slide Number Placeholder 2"/>
          <p:cNvSpPr>
            <a:spLocks noGrp="1"/>
          </p:cNvSpPr>
          <p:nvPr>
            <p:ph type="sldNum" sz="quarter" idx="22"/>
          </p:nvPr>
        </p:nvSpPr>
        <p:spPr>
          <a:xfrm>
            <a:off x="6858000" y="6356350"/>
            <a:ext cx="1828800" cy="365125"/>
          </a:xfrm>
        </p:spPr>
        <p:txBody>
          <a:bodyPr/>
          <a:lstStyle>
            <a:lvl1pPr>
              <a:defRPr/>
            </a:lvl1pPr>
          </a:lstStyle>
          <a:p>
            <a:pPr>
              <a:defRPr/>
            </a:pPr>
            <a:fld id="{1282602E-BC9E-C644-AAF4-608B9FFD76EC}" type="slidenum">
              <a:rPr lang="en-US"/>
              <a:pPr>
                <a:defRPr/>
              </a:pPr>
              <a:t>‹#›</a:t>
            </a:fld>
            <a:endParaRPr lang="en-US"/>
          </a:p>
        </p:txBody>
      </p:sp>
      <p:sp>
        <p:nvSpPr>
          <p:cNvPr id="7" name="Date Placeholder 4"/>
          <p:cNvSpPr>
            <a:spLocks noGrp="1"/>
          </p:cNvSpPr>
          <p:nvPr>
            <p:ph type="dt" sz="half" idx="23"/>
          </p:nvPr>
        </p:nvSpPr>
        <p:spPr>
          <a:xfrm>
            <a:off x="457200" y="6356350"/>
            <a:ext cx="2133600" cy="365125"/>
          </a:xfrm>
          <a:prstGeom prst="rect">
            <a:avLst/>
          </a:prstGeom>
        </p:spPr>
        <p:txBody>
          <a:bodyPr/>
          <a:lstStyle>
            <a:lvl1pPr>
              <a:defRPr sz="1000" dirty="0">
                <a:solidFill>
                  <a:schemeClr val="bg1">
                    <a:lumMod val="65000"/>
                  </a:schemeClr>
                </a:solidFill>
                <a:latin typeface="Arial" pitchFamily="34" charset="0"/>
                <a:ea typeface="+mn-ea"/>
                <a:cs typeface="Arial" pitchFamily="34" charset="0"/>
              </a:defRPr>
            </a:lvl1pPr>
          </a:lstStyle>
          <a:p>
            <a:pPr>
              <a:defRPr/>
            </a:pPr>
            <a:r>
              <a:rPr lang="en-US"/>
              <a:t>Health IT Workforce Curriculum                                         </a:t>
            </a:r>
            <a:r>
              <a:rPr lang="en-US" smtClean="0"/>
              <a:t>Version 4.0/Spring 2016 </a:t>
            </a:r>
            <a:endParaRPr lang="en-US"/>
          </a:p>
        </p:txBody>
      </p:sp>
      <p:sp>
        <p:nvSpPr>
          <p:cNvPr id="11" name="Footer Placeholder 5"/>
          <p:cNvSpPr>
            <a:spLocks noGrp="1"/>
          </p:cNvSpPr>
          <p:nvPr>
            <p:ph type="ftr" sz="quarter" idx="2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ea typeface="+mn-ea"/>
                <a:cs typeface="Arial" pitchFamily="34" charset="0"/>
              </a:defRPr>
            </a:lvl1pPr>
          </a:lstStyle>
          <a:p>
            <a:pPr>
              <a:defRPr/>
            </a:pPr>
            <a:r>
              <a:rPr lang="en-US"/>
              <a:t>Installation and Maintenance of Health IT Systems                                                        Structured Systems Analysis and Design </a:t>
            </a:r>
          </a:p>
        </p:txBody>
      </p:sp>
    </p:spTree>
    <p:extLst>
      <p:ext uri="{BB962C8B-B14F-4D97-AF65-F5344CB8AC3E}">
        <p14:creationId xmlns:p14="http://schemas.microsoft.com/office/powerpoint/2010/main" val="2454032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Drag picture to placeholder or click icon to add</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 id="2147484273" r:id="rId12"/>
    <p:sldLayoutId id="2147484274" r:id="rId13"/>
    <p:sldLayoutId id="2147484275" r:id="rId14"/>
    <p:sldLayoutId id="2147484276" r:id="rId15"/>
    <p:sldLayoutId id="2147484277" r:id="rId16"/>
  </p:sldLayoutIdLst>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http://www.managementhelp.org/plan_dec/project/project.htm" TargetMode="External"/><Relationship Id="rId3" Type="http://schemas.openxmlformats.org/officeDocument/2006/relationships/hyperlink" Target="http://www.betterprojects.net/2009/03/it-used-to-be-iron-triangle.html" TargetMode="External"/><Relationship Id="rId7" Type="http://schemas.openxmlformats.org/officeDocument/2006/relationships/hyperlink" Target="http://www.tdan.com/view-articles/5266" TargetMode="External"/><Relationship Id="rId2" Type="http://schemas.openxmlformats.org/officeDocument/2006/relationships/notesSlide" Target="../notesSlides/notesSlide26.xml"/><Relationship Id="rId1" Type="http://schemas.openxmlformats.org/officeDocument/2006/relationships/slideLayout" Target="../slideLayouts/slideLayout9.xml"/><Relationship Id="rId6" Type="http://schemas.openxmlformats.org/officeDocument/2006/relationships/hyperlink" Target="http://www.cerritos.edu/hohly/WorkExperience/project%20plan_instructions.htm" TargetMode="External"/><Relationship Id="rId5" Type="http://schemas.openxmlformats.org/officeDocument/2006/relationships/hyperlink" Target="http://searchhealthit.techtarget.com/news/2240016960/Slow-steady-EHR-implementation-plan-better-for-doctors-offices" TargetMode="External"/><Relationship Id="rId4" Type="http://schemas.openxmlformats.org/officeDocument/2006/relationships/hyperlink" Target="2016-02-19%2010.13%20EvaluationKit%20Setup%20for%20SP16%20courses.zip" TargetMode="External"/><Relationship Id="rId9" Type="http://schemas.openxmlformats.org/officeDocument/2006/relationships/hyperlink" Target="http://www.binaryspectrum.com/HealthcareSolutions/ElectronicMedicalRecords/Roadmap-for-implementation-of-EHRsystem-at-a-practice.html"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www.projectperfect.com.au/info_define_the_scope.php" TargetMode="External"/><Relationship Id="rId2" Type="http://schemas.openxmlformats.org/officeDocument/2006/relationships/notesSlide" Target="../notesSlides/notesSlide27.xml"/><Relationship Id="rId1" Type="http://schemas.openxmlformats.org/officeDocument/2006/relationships/slideLayout" Target="../slideLayouts/slideLayout9.xml"/><Relationship Id="rId4" Type="http://schemas.openxmlformats.org/officeDocument/2006/relationships/hyperlink" Target="http://en.wikipedia.org/wiki/Scope_(project_management)"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dirty="0">
                <a:latin typeface="Verdana" charset="0"/>
                <a:ea typeface="ＭＳ Ｐゴシック" charset="0"/>
                <a:cs typeface="Verdana" charset="0"/>
              </a:rPr>
              <a:t>Installation and Maintenance of Health IT Systems </a:t>
            </a:r>
          </a:p>
        </p:txBody>
      </p:sp>
      <p:sp>
        <p:nvSpPr>
          <p:cNvPr id="14338" name="Text Placeholder 2"/>
          <p:cNvSpPr>
            <a:spLocks noGrp="1"/>
          </p:cNvSpPr>
          <p:nvPr>
            <p:ph type="body" sz="half" idx="2"/>
          </p:nvPr>
        </p:nvSpPr>
        <p:spPr bwMode="auto">
          <a:xfrm>
            <a:off x="1044519" y="3517900"/>
            <a:ext cx="7252291" cy="76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dirty="0">
                <a:latin typeface="Tahoma" charset="0"/>
                <a:ea typeface="ＭＳ Ｐゴシック" charset="0"/>
                <a:cs typeface="Tahoma" charset="0"/>
              </a:rPr>
              <a:t>Structured Systems </a:t>
            </a:r>
            <a:r>
              <a:rPr lang="en-US" dirty="0" smtClean="0">
                <a:latin typeface="Tahoma" charset="0"/>
                <a:ea typeface="ＭＳ Ｐゴシック" charset="0"/>
                <a:cs typeface="Tahoma" charset="0"/>
              </a:rPr>
              <a:t>Analysis </a:t>
            </a:r>
            <a:r>
              <a:rPr lang="en-US" dirty="0">
                <a:latin typeface="Tahoma" charset="0"/>
                <a:ea typeface="ＭＳ Ｐゴシック" charset="0"/>
                <a:cs typeface="Tahoma" charset="0"/>
              </a:rPr>
              <a:t>and Design</a:t>
            </a:r>
          </a:p>
        </p:txBody>
      </p:sp>
      <p:sp>
        <p:nvSpPr>
          <p:cNvPr id="2" name="Text Placeholder 1"/>
          <p:cNvSpPr>
            <a:spLocks noGrp="1"/>
          </p:cNvSpPr>
          <p:nvPr>
            <p:ph type="body" sz="quarter" idx="12"/>
          </p:nvPr>
        </p:nvSpPr>
        <p:spPr/>
        <p:txBody>
          <a:bodyPr/>
          <a:lstStyle/>
          <a:p>
            <a:r>
              <a:rPr lang="en-US" dirty="0">
                <a:latin typeface="Arial" charset="0"/>
                <a:ea typeface="Calibri" charset="0"/>
              </a:rPr>
              <a:t> This material </a:t>
            </a:r>
            <a:r>
              <a:rPr lang="en-US" dirty="0" smtClean="0">
                <a:latin typeface="Arial" charset="0"/>
                <a:ea typeface="Calibri" charset="0"/>
              </a:rPr>
              <a:t>(Comp 8 Unit 4) </a:t>
            </a:r>
            <a:r>
              <a:rPr lang="en-US" dirty="0">
                <a:latin typeface="Arial" charset="0"/>
                <a:ea typeface="Calibri" charset="0"/>
              </a:rPr>
              <a:t>was developed by Duke University, funded by the Department of Health and Human Services, Office of the National Coordinator for Health Information Technology under Award Number IU24OC000024. This material was updated in 2016 by The University of Texas Health Science Center at Houston under </a:t>
            </a:r>
            <a:r>
              <a:rPr lang="en-US" dirty="0" smtClean="0">
                <a:latin typeface="Arial" charset="0"/>
                <a:ea typeface="Calibri" charset="0"/>
              </a:rPr>
              <a:t>Award Number 90WT0006.</a:t>
            </a:r>
          </a:p>
          <a:p>
            <a:r>
              <a:rPr lang="en-US" dirty="0"/>
              <a:t>This work is licensed under the Creative Commons Attribution-</a:t>
            </a:r>
            <a:r>
              <a:rPr lang="en-US" dirty="0" err="1"/>
              <a:t>NonCommercial</a:t>
            </a:r>
            <a:r>
              <a:rPr lang="en-US" dirty="0"/>
              <a:t>-</a:t>
            </a:r>
            <a:r>
              <a:rPr lang="en-US" dirty="0" err="1"/>
              <a:t>ShareAlike</a:t>
            </a:r>
            <a:r>
              <a:rPr lang="en-US" dirty="0"/>
              <a:t> 4.0 International License. To view a copy of this license, visit </a:t>
            </a:r>
            <a:r>
              <a:rPr lang="en-US" u="sng" dirty="0">
                <a:hlinkClick r:id="rId3" tooltip="Link to Creative Commons License BY-NC-SA 4.0."/>
              </a:rPr>
              <a:t>http://creativecommons.org/licenses/by-nc-sa/4.0</a:t>
            </a:r>
            <a:r>
              <a:rPr lang="en-US" u="sng" dirty="0" smtClean="0">
                <a:hlinkClick r:id="rId3" tooltip="Link to Creative Commons License BY-NC-SA 4.0."/>
              </a:rPr>
              <a:t>/</a:t>
            </a:r>
            <a:r>
              <a:rPr lang="en-US" dirty="0" smtClean="0"/>
              <a:t>.</a:t>
            </a:r>
            <a:endParaRPr lang="en-US" dirty="0">
              <a:latin typeface="Arial" charset="0"/>
              <a:ea typeface="Calibri" charset="0"/>
              <a:cs typeface="Times New Roman"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a:latin typeface="Verdana" charset="0"/>
                <a:ea typeface="ＭＳ Ｐゴシック" charset="0"/>
                <a:cs typeface="Verdana" charset="0"/>
              </a:rPr>
              <a:t>Factor Analysis</a:t>
            </a:r>
          </a:p>
        </p:txBody>
      </p:sp>
      <p:sp>
        <p:nvSpPr>
          <p:cNvPr id="32771" name="Text Placeholder 3"/>
          <p:cNvSpPr>
            <a:spLocks noGrp="1"/>
          </p:cNvSpPr>
          <p:nvPr>
            <p:ph sz="quarter" idx="14"/>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FontTx/>
              <a:buNone/>
            </a:pPr>
            <a:r>
              <a:rPr lang="en-US" dirty="0">
                <a:latin typeface="Arial" charset="0"/>
              </a:rPr>
              <a:t>In </a:t>
            </a:r>
            <a:r>
              <a:rPr lang="ja-JP" altLang="en-US" dirty="0">
                <a:latin typeface="Arial" charset="0"/>
              </a:rPr>
              <a:t>“</a:t>
            </a:r>
            <a:r>
              <a:rPr lang="en-US" altLang="ja-JP" dirty="0">
                <a:latin typeface="Arial" charset="0"/>
              </a:rPr>
              <a:t>Creating a Project Plan</a:t>
            </a:r>
            <a:r>
              <a:rPr lang="ja-JP" altLang="en-US" dirty="0">
                <a:latin typeface="Arial" charset="0"/>
              </a:rPr>
              <a:t>”</a:t>
            </a:r>
            <a:r>
              <a:rPr lang="en-US" altLang="ja-JP" dirty="0">
                <a:latin typeface="Arial" charset="0"/>
              </a:rPr>
              <a:t>, Joe </a:t>
            </a:r>
            <a:r>
              <a:rPr lang="en-US" altLang="ja-JP" dirty="0" err="1">
                <a:latin typeface="Arial" charset="0"/>
              </a:rPr>
              <a:t>Launi</a:t>
            </a:r>
            <a:r>
              <a:rPr lang="en-US" altLang="ja-JP" dirty="0">
                <a:latin typeface="Arial" charset="0"/>
              </a:rPr>
              <a:t> outlines the technique of factor analysis:</a:t>
            </a:r>
          </a:p>
          <a:p>
            <a:r>
              <a:rPr lang="en-US" dirty="0">
                <a:latin typeface="Arial" charset="0"/>
              </a:rPr>
              <a:t>Consider before you finalize your project plan.</a:t>
            </a:r>
          </a:p>
          <a:p>
            <a:pPr>
              <a:spcAft>
                <a:spcPts val="1600"/>
              </a:spcAft>
            </a:pPr>
            <a:r>
              <a:rPr lang="en-US" dirty="0">
                <a:latin typeface="Arial" charset="0"/>
              </a:rPr>
              <a:t>Disciplined technique for investigating, analyzing, &amp; understanding a project prior to making any formal </a:t>
            </a:r>
            <a:r>
              <a:rPr lang="en-US" dirty="0" smtClean="0">
                <a:latin typeface="Arial" charset="0"/>
              </a:rPr>
              <a:t>commitments</a:t>
            </a:r>
            <a:endParaRPr lang="en-US" sz="1200" dirty="0">
              <a:latin typeface="Arial" charset="0"/>
            </a:endParaRPr>
          </a:p>
          <a:p>
            <a:pPr marL="0" indent="0" eaLnBrk="1" hangingPunct="1">
              <a:buFont typeface="Arial" charset="0"/>
              <a:buNone/>
            </a:pPr>
            <a:r>
              <a:rPr lang="en-US" sz="1600" dirty="0">
                <a:latin typeface="Arial" charset="0"/>
              </a:rPr>
              <a:t>(</a:t>
            </a:r>
            <a:r>
              <a:rPr lang="en-US" sz="1600" dirty="0" err="1">
                <a:latin typeface="Arial" charset="0"/>
              </a:rPr>
              <a:t>Launi</a:t>
            </a:r>
            <a:r>
              <a:rPr lang="en-US" sz="1600" dirty="0">
                <a:latin typeface="Arial" charset="0"/>
              </a:rPr>
              <a:t>, 1999</a:t>
            </a:r>
            <a:r>
              <a:rPr lang="en-US" sz="1600" dirty="0" smtClean="0">
                <a:latin typeface="Arial" charset="0"/>
              </a:rPr>
              <a:t>)</a:t>
            </a:r>
            <a:endParaRPr lang="en-US" sz="1600" dirty="0">
              <a:latin typeface="Arial" charset="0"/>
            </a:endParaRPr>
          </a:p>
        </p:txBody>
      </p:sp>
      <p:sp>
        <p:nvSpPr>
          <p:cNvPr id="32770"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1012C99-E7AF-8649-8324-3C751A7C19CA}" type="slidenum">
              <a:rPr lang="en-US" sz="1000">
                <a:solidFill>
                  <a:srgbClr val="898989"/>
                </a:solidFill>
              </a:rPr>
              <a:pPr eaLnBrk="1" hangingPunct="1"/>
              <a:t>10</a:t>
            </a:fld>
            <a:endParaRPr lang="en-US" sz="1000">
              <a:solidFill>
                <a:srgbClr val="898989"/>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ＭＳ Ｐゴシック" charset="0"/>
                <a:cs typeface="Verdana" charset="0"/>
              </a:rPr>
              <a:t>Factor Analysis: Ten Factors</a:t>
            </a:r>
          </a:p>
        </p:txBody>
      </p:sp>
      <p:sp>
        <p:nvSpPr>
          <p:cNvPr id="7" name="Text Placeholder 6"/>
          <p:cNvSpPr>
            <a:spLocks noGrp="1"/>
          </p:cNvSpPr>
          <p:nvPr>
            <p:ph sz="quarter" idx="14"/>
          </p:nvPr>
        </p:nvSpPr>
        <p:spPr/>
        <p:txBody>
          <a:bodyPr/>
          <a:lstStyle/>
          <a:p>
            <a:pPr marL="514350" indent="-514350">
              <a:buFont typeface="+mj-lt"/>
              <a:buAutoNum type="arabicPeriod"/>
              <a:defRPr/>
            </a:pPr>
            <a:r>
              <a:rPr lang="en-US" dirty="0" smtClean="0">
                <a:ea typeface="+mn-ea"/>
                <a:cs typeface="+mn-cs"/>
              </a:rPr>
              <a:t>Project definition/scope</a:t>
            </a:r>
          </a:p>
          <a:p>
            <a:pPr marL="514350" indent="-514350">
              <a:buFont typeface="+mj-lt"/>
              <a:buAutoNum type="arabicPeriod"/>
              <a:defRPr/>
            </a:pPr>
            <a:r>
              <a:rPr lang="en-US" dirty="0" smtClean="0">
                <a:ea typeface="+mn-ea"/>
                <a:cs typeface="+mn-cs"/>
              </a:rPr>
              <a:t>Resources</a:t>
            </a:r>
          </a:p>
          <a:p>
            <a:pPr marL="514350" indent="-514350">
              <a:buFont typeface="+mj-lt"/>
              <a:buAutoNum type="arabicPeriod"/>
              <a:defRPr/>
            </a:pPr>
            <a:r>
              <a:rPr lang="en-US" dirty="0" smtClean="0">
                <a:ea typeface="+mn-ea"/>
                <a:cs typeface="+mn-cs"/>
              </a:rPr>
              <a:t>Time</a:t>
            </a:r>
          </a:p>
          <a:p>
            <a:pPr marL="514350" indent="-514350">
              <a:buFont typeface="+mj-lt"/>
              <a:buAutoNum type="arabicPeriod"/>
              <a:defRPr/>
            </a:pPr>
            <a:r>
              <a:rPr lang="en-US" dirty="0" smtClean="0">
                <a:ea typeface="+mn-ea"/>
                <a:cs typeface="+mn-cs"/>
              </a:rPr>
              <a:t>Procedures</a:t>
            </a:r>
          </a:p>
          <a:p>
            <a:pPr marL="514350" indent="-514350">
              <a:buFont typeface="+mj-lt"/>
              <a:buAutoNum type="arabicPeriod"/>
              <a:defRPr/>
            </a:pPr>
            <a:r>
              <a:rPr lang="en-US" dirty="0" smtClean="0">
                <a:ea typeface="+mn-ea"/>
                <a:cs typeface="+mn-cs"/>
              </a:rPr>
              <a:t>Environment</a:t>
            </a:r>
          </a:p>
        </p:txBody>
      </p:sp>
      <p:sp>
        <p:nvSpPr>
          <p:cNvPr id="4" name="Content Placeholder 3"/>
          <p:cNvSpPr>
            <a:spLocks noGrp="1"/>
          </p:cNvSpPr>
          <p:nvPr>
            <p:ph sz="quarter" idx="18"/>
          </p:nvPr>
        </p:nvSpPr>
        <p:spPr/>
        <p:txBody>
          <a:bodyPr/>
          <a:lstStyle/>
          <a:p>
            <a:pPr marL="514350" indent="-514350">
              <a:buFont typeface="Arial" charset="0"/>
              <a:buNone/>
            </a:pPr>
            <a:r>
              <a:rPr lang="en-US" dirty="0">
                <a:latin typeface="Arial" charset="0"/>
              </a:rPr>
              <a:t>6. Change</a:t>
            </a:r>
          </a:p>
          <a:p>
            <a:pPr marL="514350" indent="-514350">
              <a:buFont typeface="Arial" charset="0"/>
              <a:buNone/>
            </a:pPr>
            <a:r>
              <a:rPr lang="en-US" dirty="0">
                <a:latin typeface="Arial" charset="0"/>
              </a:rPr>
              <a:t>7. Communications</a:t>
            </a:r>
          </a:p>
          <a:p>
            <a:pPr marL="514350" indent="-514350">
              <a:buFont typeface="Arial" charset="0"/>
              <a:buNone/>
            </a:pPr>
            <a:r>
              <a:rPr lang="en-US" dirty="0">
                <a:latin typeface="Arial" charset="0"/>
              </a:rPr>
              <a:t>8. Level of commitment</a:t>
            </a:r>
          </a:p>
          <a:p>
            <a:pPr marL="514350" indent="-514350">
              <a:buFont typeface="Arial" charset="0"/>
              <a:buNone/>
            </a:pPr>
            <a:r>
              <a:rPr lang="en-US" dirty="0">
                <a:latin typeface="Arial" charset="0"/>
              </a:rPr>
              <a:t>9. Expectations</a:t>
            </a:r>
          </a:p>
          <a:p>
            <a:pPr>
              <a:spcAft>
                <a:spcPts val="1600"/>
              </a:spcAft>
              <a:buFont typeface="Arial" charset="0"/>
              <a:buNone/>
              <a:defRPr/>
            </a:pPr>
            <a:r>
              <a:rPr lang="en-US" dirty="0">
                <a:latin typeface="Arial" charset="0"/>
              </a:rPr>
              <a:t>10. </a:t>
            </a:r>
            <a:r>
              <a:rPr lang="en-US" dirty="0" smtClean="0">
                <a:latin typeface="Arial" charset="0"/>
              </a:rPr>
              <a:t>Risks</a:t>
            </a:r>
            <a:endParaRPr lang="en-US" dirty="0"/>
          </a:p>
          <a:p>
            <a:pPr>
              <a:buFont typeface="Arial" charset="0"/>
              <a:buNone/>
              <a:defRPr/>
            </a:pPr>
            <a:r>
              <a:rPr lang="en-US" sz="1500" dirty="0"/>
              <a:t>(</a:t>
            </a:r>
            <a:r>
              <a:rPr lang="en-US" sz="1500" dirty="0" err="1"/>
              <a:t>Launi</a:t>
            </a:r>
            <a:r>
              <a:rPr lang="en-US" sz="1500" dirty="0"/>
              <a:t>, 1999) </a:t>
            </a:r>
          </a:p>
          <a:p>
            <a:pPr>
              <a:buFont typeface="Arial" charset="0"/>
              <a:buNone/>
              <a:defRPr/>
            </a:pPr>
            <a:endParaRPr lang="en-US" dirty="0"/>
          </a:p>
          <a:p>
            <a:pPr marL="514350" indent="-514350">
              <a:buFont typeface="Arial" charset="0"/>
              <a:buNone/>
            </a:pPr>
            <a:endParaRPr lang="en-US" dirty="0">
              <a:latin typeface="Arial" charset="0"/>
            </a:endParaRPr>
          </a:p>
        </p:txBody>
      </p:sp>
      <p:sp>
        <p:nvSpPr>
          <p:cNvPr id="34819"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95231B7-4104-7C49-B3BF-8F3CD628E82D}" type="slidenum">
              <a:rPr lang="en-US" sz="1000">
                <a:solidFill>
                  <a:srgbClr val="898989"/>
                </a:solidFill>
              </a:rPr>
              <a:pPr eaLnBrk="1" hangingPunct="1"/>
              <a:t>11</a:t>
            </a:fld>
            <a:endParaRPr lang="en-US" sz="1000">
              <a:solidFill>
                <a:srgbClr val="898989"/>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a:latin typeface="Verdana" charset="0"/>
                <a:ea typeface="ＭＳ Ｐゴシック" charset="0"/>
                <a:cs typeface="Verdana" charset="0"/>
              </a:rPr>
              <a:t>8-Part Project Plan</a:t>
            </a:r>
          </a:p>
        </p:txBody>
      </p:sp>
      <p:sp>
        <p:nvSpPr>
          <p:cNvPr id="12292" name="Text Placeholder 3"/>
          <p:cNvSpPr>
            <a:spLocks noGrp="1"/>
          </p:cNvSpPr>
          <p:nvPr>
            <p:ph sz="quarter" idx="14"/>
          </p:nvPr>
        </p:nvSpPr>
        <p:spPr bwMode="auto">
          <a:prstGeom prst="rect">
            <a:avLst/>
          </a:prstGeom>
          <a:extLst/>
        </p:spPr>
        <p:txBody>
          <a:bodyPr/>
          <a:lstStyle/>
          <a:p>
            <a:pPr marL="514350" indent="-514350" eaLnBrk="1" hangingPunct="1">
              <a:buFontTx/>
              <a:buAutoNum type="arabicPeriod"/>
              <a:defRPr/>
            </a:pPr>
            <a:r>
              <a:rPr lang="en-US" sz="2600" dirty="0" smtClean="0">
                <a:ea typeface="+mn-ea"/>
                <a:cs typeface="+mn-cs"/>
              </a:rPr>
              <a:t>Introduction</a:t>
            </a:r>
          </a:p>
          <a:p>
            <a:pPr lvl="1" eaLnBrk="1" hangingPunct="1">
              <a:buFont typeface="Arial" pitchFamily="34" charset="0"/>
              <a:buChar char="–"/>
              <a:defRPr/>
            </a:pPr>
            <a:r>
              <a:rPr lang="en-US" sz="2600" dirty="0" smtClean="0">
                <a:ea typeface="+mn-ea"/>
              </a:rPr>
              <a:t>Purpose of project</a:t>
            </a:r>
          </a:p>
          <a:p>
            <a:pPr lvl="1" eaLnBrk="1" hangingPunct="1">
              <a:buFont typeface="Arial" pitchFamily="34" charset="0"/>
              <a:buChar char="–"/>
              <a:defRPr/>
            </a:pPr>
            <a:r>
              <a:rPr lang="en-US" sz="2600" dirty="0" smtClean="0">
                <a:ea typeface="+mn-ea"/>
              </a:rPr>
              <a:t>What is the mission?</a:t>
            </a:r>
          </a:p>
          <a:p>
            <a:pPr lvl="1" eaLnBrk="1" hangingPunct="1">
              <a:buFont typeface="Arial" pitchFamily="34" charset="0"/>
              <a:buChar char="–"/>
              <a:defRPr/>
            </a:pPr>
            <a:r>
              <a:rPr lang="en-US" sz="2600" dirty="0" smtClean="0">
                <a:ea typeface="+mn-ea"/>
              </a:rPr>
              <a:t>Background information    </a:t>
            </a:r>
          </a:p>
          <a:p>
            <a:pPr marL="514350" indent="-514350" eaLnBrk="1" hangingPunct="1">
              <a:buFontTx/>
              <a:buAutoNum type="arabicPeriod"/>
              <a:defRPr/>
            </a:pPr>
            <a:r>
              <a:rPr lang="en-US" sz="2600" dirty="0" smtClean="0">
                <a:ea typeface="+mn-ea"/>
                <a:cs typeface="+mn-cs"/>
              </a:rPr>
              <a:t>Goals/Objectives</a:t>
            </a:r>
          </a:p>
          <a:p>
            <a:pPr lvl="1" eaLnBrk="1" hangingPunct="1">
              <a:buFont typeface="Arial" pitchFamily="34" charset="0"/>
              <a:buChar char="–"/>
              <a:defRPr/>
            </a:pPr>
            <a:r>
              <a:rPr lang="en-US" sz="2600" dirty="0" smtClean="0">
                <a:ea typeface="+mn-ea"/>
              </a:rPr>
              <a:t>Goal: aspiration that states a direction in which company will focus efforts in support of mission</a:t>
            </a:r>
          </a:p>
          <a:p>
            <a:pPr lvl="1" eaLnBrk="1" hangingPunct="1">
              <a:spcAft>
                <a:spcPts val="1600"/>
              </a:spcAft>
              <a:buFont typeface="Arial" pitchFamily="34" charset="0"/>
              <a:buChar char="–"/>
              <a:defRPr/>
            </a:pPr>
            <a:r>
              <a:rPr lang="en-US" sz="2600" dirty="0" smtClean="0">
                <a:ea typeface="+mn-ea"/>
              </a:rPr>
              <a:t>Objective: short-term target (typically 12-24 months or less) of defined, measurable achievement</a:t>
            </a:r>
            <a:endParaRPr lang="en-US" sz="1200" dirty="0" smtClean="0">
              <a:ea typeface="+mn-ea"/>
            </a:endParaRPr>
          </a:p>
          <a:p>
            <a:pPr lvl="1" eaLnBrk="1" hangingPunct="1">
              <a:buFont typeface="Arial" charset="0"/>
              <a:buNone/>
              <a:defRPr/>
            </a:pPr>
            <a:r>
              <a:rPr lang="en-US" sz="1600" dirty="0" smtClean="0">
                <a:ea typeface="+mn-ea"/>
              </a:rPr>
              <a:t>(Hohly, 2010)</a:t>
            </a:r>
          </a:p>
          <a:p>
            <a:pPr marL="0" indent="0" eaLnBrk="1" hangingPunct="1">
              <a:buFont typeface="Arial" pitchFamily="34" charset="0"/>
              <a:buNone/>
              <a:defRPr/>
            </a:pPr>
            <a:endParaRPr lang="en-US" sz="2600" dirty="0" smtClean="0">
              <a:ea typeface="+mn-ea"/>
              <a:cs typeface="+mn-cs"/>
            </a:endParaRPr>
          </a:p>
        </p:txBody>
      </p:sp>
      <p:sp>
        <p:nvSpPr>
          <p:cNvPr id="36866"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C29B394-9A8B-D348-8653-50FF61CBE403}" type="slidenum">
              <a:rPr lang="en-US" sz="1000">
                <a:solidFill>
                  <a:srgbClr val="898989"/>
                </a:solidFill>
              </a:rPr>
              <a:pPr eaLnBrk="1" hangingPunct="1"/>
              <a:t>12</a:t>
            </a:fld>
            <a:endParaRPr lang="en-US" sz="1000" dirty="0">
              <a:solidFill>
                <a:srgbClr val="898989"/>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dirty="0">
                <a:latin typeface="Verdana" charset="0"/>
                <a:ea typeface="ＭＳ Ｐゴシック" charset="0"/>
                <a:cs typeface="Verdana" charset="0"/>
              </a:rPr>
              <a:t>8-Part Project </a:t>
            </a:r>
            <a:r>
              <a:rPr lang="en-US" sz="3800" dirty="0" smtClean="0">
                <a:latin typeface="Verdana" charset="0"/>
                <a:ea typeface="ＭＳ Ｐゴシック" charset="0"/>
                <a:cs typeface="Verdana" charset="0"/>
              </a:rPr>
              <a:t>Plan: Part 2</a:t>
            </a:r>
            <a:endParaRPr lang="en-US" sz="3800" dirty="0">
              <a:latin typeface="Verdana" charset="0"/>
              <a:ea typeface="ＭＳ Ｐゴシック" charset="0"/>
              <a:cs typeface="Verdana" charset="0"/>
            </a:endParaRPr>
          </a:p>
        </p:txBody>
      </p:sp>
      <p:sp>
        <p:nvSpPr>
          <p:cNvPr id="38915" name="Text Placeholder 3"/>
          <p:cNvSpPr>
            <a:spLocks noGrp="1"/>
          </p:cNvSpPr>
          <p:nvPr>
            <p:ph sz="quarter" idx="14"/>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lnSpc>
                <a:spcPct val="90000"/>
              </a:lnSpc>
              <a:buNone/>
            </a:pPr>
            <a:r>
              <a:rPr lang="en-US" dirty="0">
                <a:latin typeface="Arial" charset="0"/>
              </a:rPr>
              <a:t>Goals/Objectives (</a:t>
            </a:r>
            <a:r>
              <a:rPr lang="en-US" dirty="0" err="1">
                <a:latin typeface="Arial" charset="0"/>
              </a:rPr>
              <a:t>cont</a:t>
            </a:r>
            <a:r>
              <a:rPr lang="ja-JP" altLang="en-US" dirty="0">
                <a:latin typeface="Arial" charset="0"/>
              </a:rPr>
              <a:t>’</a:t>
            </a:r>
            <a:r>
              <a:rPr lang="en-US" altLang="ja-JP" dirty="0">
                <a:latin typeface="Arial" charset="0"/>
              </a:rPr>
              <a:t>d)</a:t>
            </a:r>
          </a:p>
          <a:p>
            <a:pPr lvl="1" eaLnBrk="1" hangingPunct="1">
              <a:lnSpc>
                <a:spcPct val="90000"/>
              </a:lnSpc>
            </a:pPr>
            <a:r>
              <a:rPr lang="en-US" dirty="0">
                <a:latin typeface="Arial" charset="0"/>
              </a:rPr>
              <a:t>Clearly define project goals &amp; objectives and how they harmonize with overall mission/goals.</a:t>
            </a:r>
          </a:p>
          <a:p>
            <a:pPr lvl="1" eaLnBrk="1" hangingPunct="1">
              <a:lnSpc>
                <a:spcPct val="90000"/>
              </a:lnSpc>
            </a:pPr>
            <a:r>
              <a:rPr lang="en-US" dirty="0">
                <a:latin typeface="Arial" charset="0"/>
              </a:rPr>
              <a:t>Establish timeframe.</a:t>
            </a:r>
          </a:p>
          <a:p>
            <a:pPr lvl="1" eaLnBrk="1" hangingPunct="1">
              <a:lnSpc>
                <a:spcPct val="90000"/>
              </a:lnSpc>
            </a:pPr>
            <a:r>
              <a:rPr lang="en-US" dirty="0">
                <a:latin typeface="Arial" charset="0"/>
              </a:rPr>
              <a:t>Reaffirm benefits of successful project completion.</a:t>
            </a:r>
          </a:p>
          <a:p>
            <a:pPr lvl="1" eaLnBrk="1" hangingPunct="1">
              <a:lnSpc>
                <a:spcPct val="90000"/>
              </a:lnSpc>
              <a:spcAft>
                <a:spcPts val="1600"/>
              </a:spcAft>
            </a:pPr>
            <a:r>
              <a:rPr lang="en-US" dirty="0">
                <a:latin typeface="Arial" charset="0"/>
              </a:rPr>
              <a:t>Define method for measuring progress and change management procedures.</a:t>
            </a:r>
          </a:p>
          <a:p>
            <a:pPr lvl="1" eaLnBrk="1" hangingPunct="1">
              <a:lnSpc>
                <a:spcPct val="90000"/>
              </a:lnSpc>
              <a:buFont typeface="Arial" charset="0"/>
              <a:buNone/>
            </a:pPr>
            <a:r>
              <a:rPr lang="en-US" sz="1600" dirty="0">
                <a:latin typeface="Arial" charset="0"/>
              </a:rPr>
              <a:t>(</a:t>
            </a:r>
            <a:r>
              <a:rPr lang="en-US" sz="1600" dirty="0" err="1">
                <a:latin typeface="Arial" charset="0"/>
              </a:rPr>
              <a:t>Hohly</a:t>
            </a:r>
            <a:r>
              <a:rPr lang="en-US" sz="1600" dirty="0">
                <a:latin typeface="Arial" charset="0"/>
              </a:rPr>
              <a:t>, 2010</a:t>
            </a:r>
            <a:r>
              <a:rPr lang="en-US" sz="1600" dirty="0" smtClean="0">
                <a:latin typeface="Arial" charset="0"/>
              </a:rPr>
              <a:t>)</a:t>
            </a:r>
            <a:endParaRPr lang="en-US" sz="1600" dirty="0">
              <a:latin typeface="Arial" charset="0"/>
            </a:endParaRPr>
          </a:p>
        </p:txBody>
      </p:sp>
      <p:sp>
        <p:nvSpPr>
          <p:cNvPr id="38914"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A9D906E-C72D-D240-B594-63B5596638C3}" type="slidenum">
              <a:rPr lang="en-US" sz="1000">
                <a:solidFill>
                  <a:srgbClr val="898989"/>
                </a:solidFill>
              </a:rPr>
              <a:pPr eaLnBrk="1" hangingPunct="1"/>
              <a:t>13</a:t>
            </a:fld>
            <a:endParaRPr lang="en-US" sz="1000">
              <a:solidFill>
                <a:srgbClr val="898989"/>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dirty="0">
                <a:latin typeface="Verdana" charset="0"/>
                <a:ea typeface="ＭＳ Ｐゴシック" charset="0"/>
                <a:cs typeface="Verdana" charset="0"/>
              </a:rPr>
              <a:t>8-Part Project </a:t>
            </a:r>
            <a:r>
              <a:rPr lang="en-US" sz="3800" dirty="0" smtClean="0">
                <a:latin typeface="Verdana" charset="0"/>
                <a:ea typeface="ＭＳ Ｐゴシック" charset="0"/>
                <a:cs typeface="Verdana" charset="0"/>
              </a:rPr>
              <a:t>Plan: Part 3</a:t>
            </a:r>
            <a:endParaRPr lang="en-US" sz="3800" dirty="0">
              <a:latin typeface="Verdana" charset="0"/>
              <a:ea typeface="ＭＳ Ｐゴシック" charset="0"/>
              <a:cs typeface="Verdana" charset="0"/>
            </a:endParaRPr>
          </a:p>
        </p:txBody>
      </p:sp>
      <p:sp>
        <p:nvSpPr>
          <p:cNvPr id="25604" name="Text Placeholder 3"/>
          <p:cNvSpPr>
            <a:spLocks noGrp="1"/>
          </p:cNvSpPr>
          <p:nvPr>
            <p:ph sz="quarter" idx="14"/>
          </p:nvPr>
        </p:nvSpPr>
        <p:spPr bwMode="auto">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None/>
              <a:defRPr/>
            </a:pPr>
            <a:r>
              <a:rPr lang="en-US" dirty="0" smtClean="0">
                <a:ea typeface="+mn-ea"/>
                <a:cs typeface="+mn-cs"/>
              </a:rPr>
              <a:t>Scope</a:t>
            </a:r>
          </a:p>
          <a:p>
            <a:pPr marL="914400" lvl="1" indent="-514350" eaLnBrk="1" hangingPunct="1">
              <a:defRPr/>
            </a:pPr>
            <a:r>
              <a:rPr lang="en-US" i="1" dirty="0" smtClean="0">
                <a:ea typeface="+mn-ea"/>
              </a:rPr>
              <a:t>Project </a:t>
            </a:r>
            <a:r>
              <a:rPr lang="en-US" dirty="0" smtClean="0">
                <a:ea typeface="+mn-ea"/>
              </a:rPr>
              <a:t>scope</a:t>
            </a:r>
          </a:p>
          <a:p>
            <a:pPr marL="1314450" lvl="2" indent="-514350" eaLnBrk="1" hangingPunct="1">
              <a:defRPr/>
            </a:pPr>
            <a:r>
              <a:rPr lang="en-US" dirty="0" smtClean="0">
                <a:ea typeface="+mn-ea"/>
              </a:rPr>
              <a:t>Work needing to be accomplished</a:t>
            </a:r>
          </a:p>
          <a:p>
            <a:pPr marL="1314450" lvl="2" indent="-514350" eaLnBrk="1" hangingPunct="1">
              <a:defRPr/>
            </a:pPr>
            <a:r>
              <a:rPr lang="en-US" dirty="0" smtClean="0">
                <a:ea typeface="+mn-ea"/>
              </a:rPr>
              <a:t>Focused on work</a:t>
            </a:r>
          </a:p>
          <a:p>
            <a:pPr marL="914400" lvl="1" indent="-514350" eaLnBrk="1" hangingPunct="1">
              <a:defRPr/>
            </a:pPr>
            <a:r>
              <a:rPr lang="en-US" i="1" dirty="0" smtClean="0">
                <a:ea typeface="+mn-ea"/>
              </a:rPr>
              <a:t>Product </a:t>
            </a:r>
            <a:r>
              <a:rPr lang="en-US" dirty="0" smtClean="0">
                <a:ea typeface="+mn-ea"/>
              </a:rPr>
              <a:t>scope</a:t>
            </a:r>
          </a:p>
          <a:p>
            <a:pPr marL="1314450" lvl="2" indent="-514350" eaLnBrk="1" hangingPunct="1">
              <a:defRPr/>
            </a:pPr>
            <a:r>
              <a:rPr lang="en-US" dirty="0" smtClean="0">
                <a:ea typeface="+mn-ea"/>
              </a:rPr>
              <a:t>Features &amp; functions which characterize a product, service, or result</a:t>
            </a:r>
          </a:p>
          <a:p>
            <a:pPr marL="1314450" lvl="2" indent="-514350" eaLnBrk="1" hangingPunct="1">
              <a:spcAft>
                <a:spcPts val="1600"/>
              </a:spcAft>
              <a:defRPr/>
            </a:pPr>
            <a:r>
              <a:rPr lang="en-US" dirty="0" smtClean="0">
                <a:ea typeface="+mn-ea"/>
              </a:rPr>
              <a:t>Focused on functional requirements</a:t>
            </a:r>
            <a:endParaRPr lang="en-US" sz="1600" dirty="0" smtClean="0">
              <a:ea typeface="+mn-ea"/>
            </a:endParaRPr>
          </a:p>
          <a:p>
            <a:pPr marL="0" lvl="2" indent="1588" eaLnBrk="1" hangingPunct="1">
              <a:buFont typeface="Arial" charset="0"/>
              <a:buNone/>
              <a:defRPr/>
            </a:pPr>
            <a:r>
              <a:rPr lang="en-US" sz="1600" dirty="0" smtClean="0">
                <a:ea typeface="+mn-ea"/>
              </a:rPr>
              <a:t>(</a:t>
            </a:r>
            <a:r>
              <a:rPr lang="en-US" sz="1600" dirty="0" err="1" smtClean="0">
                <a:ea typeface="+mn-ea"/>
              </a:rPr>
              <a:t>Turbit</a:t>
            </a:r>
            <a:r>
              <a:rPr lang="en-US" sz="1600" dirty="0" smtClean="0">
                <a:ea typeface="+mn-ea"/>
              </a:rPr>
              <a:t>, 2005; Wikipedia, 2010)</a:t>
            </a:r>
          </a:p>
        </p:txBody>
      </p:sp>
      <p:sp>
        <p:nvSpPr>
          <p:cNvPr id="40962"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3EDC0F4-76B3-DE46-9A3E-FF599895143C}" type="slidenum">
              <a:rPr lang="en-US" sz="1000">
                <a:solidFill>
                  <a:srgbClr val="898989"/>
                </a:solidFill>
              </a:rPr>
              <a:pPr eaLnBrk="1" hangingPunct="1"/>
              <a:t>14</a:t>
            </a:fld>
            <a:endParaRPr lang="en-US" sz="1000">
              <a:solidFill>
                <a:srgbClr val="898989"/>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dirty="0">
                <a:latin typeface="Verdana" charset="0"/>
                <a:ea typeface="ＭＳ Ｐゴシック" charset="0"/>
                <a:cs typeface="Verdana" charset="0"/>
              </a:rPr>
              <a:t>8-Part Project </a:t>
            </a:r>
            <a:r>
              <a:rPr lang="en-US" sz="3800" dirty="0" smtClean="0">
                <a:latin typeface="Verdana" charset="0"/>
                <a:ea typeface="ＭＳ Ｐゴシック" charset="0"/>
                <a:cs typeface="Verdana" charset="0"/>
              </a:rPr>
              <a:t>Plan: Part 3 (cont’d)</a:t>
            </a:r>
            <a:endParaRPr lang="en-US" sz="3800" dirty="0">
              <a:latin typeface="Verdana" charset="0"/>
              <a:ea typeface="ＭＳ Ｐゴシック" charset="0"/>
              <a:cs typeface="Verdana" charset="0"/>
            </a:endParaRPr>
          </a:p>
        </p:txBody>
      </p:sp>
      <p:sp>
        <p:nvSpPr>
          <p:cNvPr id="43011" name="Text Placeholder 3"/>
          <p:cNvSpPr>
            <a:spLocks noGrp="1"/>
          </p:cNvSpPr>
          <p:nvPr>
            <p:ph sz="quarter" idx="14"/>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None/>
            </a:pPr>
            <a:r>
              <a:rPr lang="en-US" dirty="0">
                <a:latin typeface="Arial" charset="0"/>
              </a:rPr>
              <a:t>Scope (</a:t>
            </a:r>
            <a:r>
              <a:rPr lang="en-US" dirty="0" err="1">
                <a:latin typeface="Arial" charset="0"/>
              </a:rPr>
              <a:t>cont</a:t>
            </a:r>
            <a:r>
              <a:rPr lang="ja-JP" altLang="en-US" dirty="0">
                <a:latin typeface="Arial" charset="0"/>
              </a:rPr>
              <a:t>’</a:t>
            </a:r>
            <a:r>
              <a:rPr lang="en-US" altLang="ja-JP" dirty="0">
                <a:latin typeface="Arial" charset="0"/>
              </a:rPr>
              <a:t>d)</a:t>
            </a:r>
          </a:p>
          <a:p>
            <a:pPr lvl="1" eaLnBrk="1" hangingPunct="1"/>
            <a:r>
              <a:rPr lang="en-US" sz="3200" dirty="0">
                <a:latin typeface="Arial" charset="0"/>
              </a:rPr>
              <a:t>Provides a clear detail of the work to be accomplished (scope definition).</a:t>
            </a:r>
          </a:p>
          <a:p>
            <a:pPr lvl="1" eaLnBrk="1" hangingPunct="1"/>
            <a:r>
              <a:rPr lang="en-US" sz="3200" dirty="0">
                <a:latin typeface="Arial" charset="0"/>
              </a:rPr>
              <a:t>States which organizational resources will be utilized for the project.</a:t>
            </a:r>
          </a:p>
          <a:p>
            <a:pPr lvl="1" eaLnBrk="1" hangingPunct="1">
              <a:spcAft>
                <a:spcPts val="1600"/>
              </a:spcAft>
            </a:pPr>
            <a:r>
              <a:rPr lang="en-US" sz="3200" dirty="0">
                <a:latin typeface="Arial" charset="0"/>
              </a:rPr>
              <a:t>Deters </a:t>
            </a:r>
            <a:r>
              <a:rPr lang="ja-JP" altLang="en-US" sz="3200" dirty="0">
                <a:latin typeface="Arial" charset="0"/>
              </a:rPr>
              <a:t>“</a:t>
            </a:r>
            <a:r>
              <a:rPr lang="en-US" altLang="ja-JP" sz="3200" dirty="0">
                <a:latin typeface="Arial" charset="0"/>
              </a:rPr>
              <a:t>scope creep</a:t>
            </a:r>
            <a:r>
              <a:rPr lang="ja-JP" altLang="en-US" sz="3200" dirty="0" smtClean="0">
                <a:latin typeface="Arial" charset="0"/>
              </a:rPr>
              <a:t>”</a:t>
            </a:r>
            <a:endParaRPr lang="en-US" sz="1600" dirty="0">
              <a:latin typeface="Arial" charset="0"/>
            </a:endParaRPr>
          </a:p>
          <a:p>
            <a:pPr marL="0" lvl="2" indent="1588" eaLnBrk="1" hangingPunct="1">
              <a:buFont typeface="Arial" charset="0"/>
              <a:buNone/>
            </a:pPr>
            <a:r>
              <a:rPr lang="en-US" sz="1600" dirty="0">
                <a:latin typeface="Arial" charset="0"/>
              </a:rPr>
              <a:t>(</a:t>
            </a:r>
            <a:r>
              <a:rPr lang="en-US" sz="1600" dirty="0" err="1">
                <a:latin typeface="Arial" charset="0"/>
              </a:rPr>
              <a:t>Turbit</a:t>
            </a:r>
            <a:r>
              <a:rPr lang="en-US" sz="1600" dirty="0">
                <a:latin typeface="Arial" charset="0"/>
              </a:rPr>
              <a:t>, 2005; Wikipedia, 2010</a:t>
            </a:r>
            <a:r>
              <a:rPr lang="en-US" sz="1600" dirty="0" smtClean="0">
                <a:latin typeface="Arial" charset="0"/>
              </a:rPr>
              <a:t>)</a:t>
            </a:r>
            <a:endParaRPr lang="en-US" sz="1600" dirty="0">
              <a:latin typeface="Arial" charset="0"/>
            </a:endParaRPr>
          </a:p>
        </p:txBody>
      </p:sp>
      <p:sp>
        <p:nvSpPr>
          <p:cNvPr id="43010"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F2F7961-AA78-D047-AD51-DEDAEF236841}" type="slidenum">
              <a:rPr lang="en-US" sz="1000">
                <a:solidFill>
                  <a:srgbClr val="898989"/>
                </a:solidFill>
              </a:rPr>
              <a:pPr eaLnBrk="1" hangingPunct="1"/>
              <a:t>15</a:t>
            </a:fld>
            <a:endParaRPr lang="en-US" sz="1000">
              <a:solidFill>
                <a:srgbClr val="898989"/>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dirty="0">
                <a:latin typeface="Verdana" charset="0"/>
                <a:ea typeface="ＭＳ Ｐゴシック" charset="0"/>
                <a:cs typeface="Verdana" charset="0"/>
              </a:rPr>
              <a:t>8-Part Project </a:t>
            </a:r>
            <a:r>
              <a:rPr lang="en-US" sz="3800" dirty="0" smtClean="0">
                <a:latin typeface="Verdana" charset="0"/>
                <a:ea typeface="ＭＳ Ｐゴシック" charset="0"/>
                <a:cs typeface="Verdana" charset="0"/>
              </a:rPr>
              <a:t>Plan: Part 3 (cont’d – 2) </a:t>
            </a:r>
            <a:endParaRPr lang="en-US" sz="3800" dirty="0">
              <a:latin typeface="Verdana" charset="0"/>
              <a:ea typeface="ＭＳ Ｐゴシック" charset="0"/>
              <a:cs typeface="Verdana" charset="0"/>
            </a:endParaRPr>
          </a:p>
        </p:txBody>
      </p:sp>
      <p:sp>
        <p:nvSpPr>
          <p:cNvPr id="45059" name="Text Placeholder 3"/>
          <p:cNvSpPr>
            <a:spLocks noGrp="1"/>
          </p:cNvSpPr>
          <p:nvPr>
            <p:ph sz="quarter" idx="14"/>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lnSpc>
                <a:spcPct val="90000"/>
              </a:lnSpc>
              <a:buNone/>
            </a:pPr>
            <a:r>
              <a:rPr lang="en-US" sz="3000" dirty="0">
                <a:latin typeface="Arial" charset="0"/>
              </a:rPr>
              <a:t>Scope (</a:t>
            </a:r>
            <a:r>
              <a:rPr lang="en-US" sz="3000" dirty="0" err="1">
                <a:latin typeface="Arial" charset="0"/>
              </a:rPr>
              <a:t>cont</a:t>
            </a:r>
            <a:r>
              <a:rPr lang="ja-JP" altLang="en-US" sz="3000" dirty="0">
                <a:latin typeface="Arial" charset="0"/>
              </a:rPr>
              <a:t>’</a:t>
            </a:r>
            <a:r>
              <a:rPr lang="en-US" altLang="ja-JP" sz="3000" dirty="0">
                <a:latin typeface="Arial" charset="0"/>
              </a:rPr>
              <a:t>d)</a:t>
            </a:r>
          </a:p>
          <a:p>
            <a:pPr lvl="1" eaLnBrk="1" hangingPunct="1">
              <a:lnSpc>
                <a:spcPct val="90000"/>
              </a:lnSpc>
            </a:pPr>
            <a:r>
              <a:rPr lang="en-US" sz="3000" dirty="0">
                <a:latin typeface="Arial" charset="0"/>
              </a:rPr>
              <a:t>List of products/deliverables</a:t>
            </a:r>
          </a:p>
          <a:p>
            <a:pPr lvl="2" eaLnBrk="1" hangingPunct="1">
              <a:lnSpc>
                <a:spcPct val="90000"/>
              </a:lnSpc>
            </a:pPr>
            <a:r>
              <a:rPr lang="en-US" sz="2200" dirty="0">
                <a:latin typeface="Arial" charset="0"/>
              </a:rPr>
              <a:t>Tangible items or specific results</a:t>
            </a:r>
          </a:p>
          <a:p>
            <a:pPr lvl="2" eaLnBrk="1" hangingPunct="1">
              <a:lnSpc>
                <a:spcPct val="90000"/>
              </a:lnSpc>
            </a:pPr>
            <a:r>
              <a:rPr lang="en-US" sz="2200" dirty="0">
                <a:latin typeface="Arial" charset="0"/>
              </a:rPr>
              <a:t>Details in Appendix: name, description, purpose, task(s), audience, sign-off</a:t>
            </a:r>
          </a:p>
          <a:p>
            <a:pPr lvl="1" eaLnBrk="1" hangingPunct="1">
              <a:lnSpc>
                <a:spcPct val="90000"/>
              </a:lnSpc>
            </a:pPr>
            <a:r>
              <a:rPr lang="en-US" sz="3000" dirty="0">
                <a:latin typeface="Arial" charset="0"/>
              </a:rPr>
              <a:t>Milestones</a:t>
            </a:r>
          </a:p>
          <a:p>
            <a:pPr lvl="2" eaLnBrk="1" hangingPunct="1">
              <a:lnSpc>
                <a:spcPct val="90000"/>
              </a:lnSpc>
            </a:pPr>
            <a:r>
              <a:rPr lang="en-US" sz="2200" dirty="0">
                <a:latin typeface="Arial" charset="0"/>
              </a:rPr>
              <a:t>Timeline of project</a:t>
            </a:r>
          </a:p>
          <a:p>
            <a:pPr lvl="2" eaLnBrk="1" hangingPunct="1">
              <a:lnSpc>
                <a:spcPct val="90000"/>
              </a:lnSpc>
            </a:pPr>
            <a:r>
              <a:rPr lang="en-US" sz="2200" dirty="0">
                <a:latin typeface="Arial" charset="0"/>
              </a:rPr>
              <a:t>Completion of specific events resulting in a significant or highly visible result</a:t>
            </a:r>
          </a:p>
          <a:p>
            <a:pPr lvl="2" eaLnBrk="1" hangingPunct="1">
              <a:lnSpc>
                <a:spcPct val="90000"/>
              </a:lnSpc>
              <a:spcAft>
                <a:spcPts val="1600"/>
              </a:spcAft>
            </a:pPr>
            <a:r>
              <a:rPr lang="en-US" sz="2200" dirty="0">
                <a:latin typeface="Arial" charset="0"/>
              </a:rPr>
              <a:t>Hard deadlines which must be met to ensure project success</a:t>
            </a:r>
          </a:p>
          <a:p>
            <a:pPr lvl="2" eaLnBrk="1" hangingPunct="1">
              <a:lnSpc>
                <a:spcPct val="90000"/>
              </a:lnSpc>
              <a:buFont typeface="Arial" charset="0"/>
              <a:buNone/>
            </a:pPr>
            <a:r>
              <a:rPr lang="en-US" sz="1600" dirty="0">
                <a:latin typeface="Arial" charset="0"/>
              </a:rPr>
              <a:t>(</a:t>
            </a:r>
            <a:r>
              <a:rPr lang="en-US" sz="1600" dirty="0" err="1">
                <a:latin typeface="Arial" charset="0"/>
              </a:rPr>
              <a:t>Turbit</a:t>
            </a:r>
            <a:r>
              <a:rPr lang="en-US" sz="1600" dirty="0">
                <a:latin typeface="Arial" charset="0"/>
              </a:rPr>
              <a:t>, </a:t>
            </a:r>
            <a:r>
              <a:rPr lang="en-US" sz="1600" dirty="0" smtClean="0">
                <a:latin typeface="Arial" charset="0"/>
              </a:rPr>
              <a:t>2005; </a:t>
            </a:r>
            <a:r>
              <a:rPr lang="en-US" sz="1600" dirty="0">
                <a:latin typeface="Arial" charset="0"/>
              </a:rPr>
              <a:t>Wikipedia, 2010)</a:t>
            </a:r>
          </a:p>
          <a:p>
            <a:pPr lvl="2" eaLnBrk="1" hangingPunct="1">
              <a:lnSpc>
                <a:spcPct val="90000"/>
              </a:lnSpc>
              <a:buFont typeface="Arial" charset="0"/>
              <a:buNone/>
            </a:pPr>
            <a:endParaRPr lang="en-US" sz="2200" dirty="0">
              <a:latin typeface="Arial" charset="0"/>
            </a:endParaRPr>
          </a:p>
          <a:p>
            <a:pPr lvl="2" eaLnBrk="1" hangingPunct="1">
              <a:lnSpc>
                <a:spcPct val="90000"/>
              </a:lnSpc>
              <a:buFont typeface="Arial" charset="0"/>
              <a:buNone/>
            </a:pPr>
            <a:endParaRPr lang="en-US" sz="2200" dirty="0">
              <a:latin typeface="Arial" charset="0"/>
            </a:endParaRPr>
          </a:p>
          <a:p>
            <a:pPr marL="514350" indent="-514350" eaLnBrk="1" hangingPunct="1">
              <a:lnSpc>
                <a:spcPct val="90000"/>
              </a:lnSpc>
              <a:buFont typeface="Arial" charset="0"/>
              <a:buNone/>
            </a:pPr>
            <a:endParaRPr lang="en-US" sz="3000" dirty="0">
              <a:latin typeface="Arial" charset="0"/>
            </a:endParaRPr>
          </a:p>
        </p:txBody>
      </p:sp>
      <p:sp>
        <p:nvSpPr>
          <p:cNvPr id="45058"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A995D38-BE6A-8C4A-A829-CF4A84279CA7}" type="slidenum">
              <a:rPr lang="en-US" sz="1000">
                <a:solidFill>
                  <a:srgbClr val="898989"/>
                </a:solidFill>
              </a:rPr>
              <a:pPr eaLnBrk="1" hangingPunct="1"/>
              <a:t>16</a:t>
            </a:fld>
            <a:endParaRPr lang="en-US" sz="1000">
              <a:solidFill>
                <a:srgbClr val="898989"/>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dirty="0">
                <a:latin typeface="Verdana" charset="0"/>
                <a:ea typeface="ＭＳ Ｐゴシック" charset="0"/>
                <a:cs typeface="Verdana" charset="0"/>
              </a:rPr>
              <a:t>8-Part Project </a:t>
            </a:r>
            <a:r>
              <a:rPr lang="en-US" sz="3800" dirty="0" smtClean="0">
                <a:latin typeface="Verdana" charset="0"/>
                <a:ea typeface="ＭＳ Ｐゴシック" charset="0"/>
                <a:cs typeface="Verdana" charset="0"/>
              </a:rPr>
              <a:t>Plan: Part 4 &amp; 5</a:t>
            </a:r>
            <a:endParaRPr lang="en-US" sz="3800" dirty="0">
              <a:latin typeface="Verdana" charset="0"/>
              <a:ea typeface="ＭＳ Ｐゴシック" charset="0"/>
              <a:cs typeface="Verdana" charset="0"/>
            </a:endParaRPr>
          </a:p>
        </p:txBody>
      </p:sp>
      <p:sp>
        <p:nvSpPr>
          <p:cNvPr id="12292" name="Text Placeholder 3"/>
          <p:cNvSpPr>
            <a:spLocks noGrp="1"/>
          </p:cNvSpPr>
          <p:nvPr>
            <p:ph sz="quarter" idx="14"/>
          </p:nvPr>
        </p:nvSpPr>
        <p:spPr bwMode="auto">
          <a:prstGeom prst="rect">
            <a:avLst/>
          </a:prstGeom>
          <a:extLst/>
        </p:spPr>
        <p:txBody>
          <a:bodyPr/>
          <a:lstStyle/>
          <a:p>
            <a:pPr marL="514350" indent="-514350" eaLnBrk="1" hangingPunct="1">
              <a:buFontTx/>
              <a:buAutoNum type="arabicPeriod" startAt="4"/>
              <a:defRPr/>
            </a:pPr>
            <a:r>
              <a:rPr lang="en-US" sz="3000" dirty="0" smtClean="0">
                <a:ea typeface="+mn-ea"/>
                <a:cs typeface="+mn-cs"/>
              </a:rPr>
              <a:t>Assumptions</a:t>
            </a:r>
          </a:p>
          <a:p>
            <a:pPr marL="914400" lvl="1" indent="-514350" eaLnBrk="1" hangingPunct="1">
              <a:buFont typeface="Arial" pitchFamily="34" charset="0"/>
              <a:buChar char="–"/>
              <a:defRPr/>
            </a:pPr>
            <a:r>
              <a:rPr lang="en-US" dirty="0" smtClean="0">
                <a:ea typeface="+mn-ea"/>
              </a:rPr>
              <a:t>Relevant to successful completion</a:t>
            </a:r>
          </a:p>
          <a:p>
            <a:pPr marL="914400" lvl="1" indent="-514350" eaLnBrk="1" hangingPunct="1">
              <a:buFont typeface="Arial" pitchFamily="34" charset="0"/>
              <a:buChar char="–"/>
              <a:defRPr/>
            </a:pPr>
            <a:r>
              <a:rPr lang="en-US" dirty="0" smtClean="0">
                <a:ea typeface="+mn-ea"/>
              </a:rPr>
              <a:t>e.g., resources, scope, expectations, schedules</a:t>
            </a:r>
          </a:p>
          <a:p>
            <a:pPr marL="514350" indent="-514350" eaLnBrk="1" hangingPunct="1">
              <a:buFontTx/>
              <a:buAutoNum type="arabicPeriod" startAt="4"/>
              <a:defRPr/>
            </a:pPr>
            <a:r>
              <a:rPr lang="en-US" sz="3000" dirty="0" smtClean="0">
                <a:ea typeface="+mn-ea"/>
                <a:cs typeface="+mn-cs"/>
              </a:rPr>
              <a:t>Constraints</a:t>
            </a:r>
          </a:p>
          <a:p>
            <a:pPr marL="914400" lvl="1" indent="-514350" eaLnBrk="1" hangingPunct="1">
              <a:buFont typeface="Arial" pitchFamily="34" charset="0"/>
              <a:buChar char="–"/>
              <a:defRPr/>
            </a:pPr>
            <a:r>
              <a:rPr lang="en-US" dirty="0" smtClean="0">
                <a:ea typeface="+mn-ea"/>
              </a:rPr>
              <a:t>Specific limitations under which the project must be conducted</a:t>
            </a:r>
          </a:p>
          <a:p>
            <a:pPr marL="914400" lvl="1" indent="-514350" eaLnBrk="1" hangingPunct="1">
              <a:buFont typeface="Arial" pitchFamily="34" charset="0"/>
              <a:buChar char="–"/>
              <a:defRPr/>
            </a:pPr>
            <a:r>
              <a:rPr lang="en-US" dirty="0" smtClean="0">
                <a:ea typeface="+mn-ea"/>
              </a:rPr>
              <a:t>e.g., upgrades must be performed after closing</a:t>
            </a:r>
          </a:p>
          <a:p>
            <a:pPr marL="0" indent="0" eaLnBrk="1" hangingPunct="1">
              <a:buFont typeface="Arial" pitchFamily="34" charset="0"/>
              <a:buNone/>
              <a:defRPr/>
            </a:pPr>
            <a:endParaRPr lang="en-US" sz="3000" dirty="0" smtClean="0">
              <a:ea typeface="+mn-ea"/>
              <a:cs typeface="+mn-cs"/>
            </a:endParaRPr>
          </a:p>
        </p:txBody>
      </p:sp>
      <p:sp>
        <p:nvSpPr>
          <p:cNvPr id="47106"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589B9298-AD1A-2C4C-8E0C-FFF491960070}" type="slidenum">
              <a:rPr lang="en-US" sz="1000">
                <a:solidFill>
                  <a:srgbClr val="898989"/>
                </a:solidFill>
              </a:rPr>
              <a:pPr eaLnBrk="1" hangingPunct="1"/>
              <a:t>17</a:t>
            </a:fld>
            <a:endParaRPr lang="en-US" sz="1000">
              <a:solidFill>
                <a:srgbClr val="898989"/>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dirty="0">
                <a:latin typeface="Verdana" charset="0"/>
                <a:ea typeface="ＭＳ Ｐゴシック" charset="0"/>
                <a:cs typeface="Verdana" charset="0"/>
              </a:rPr>
              <a:t>8-Part Project </a:t>
            </a:r>
            <a:r>
              <a:rPr lang="en-US" sz="3800" dirty="0" smtClean="0">
                <a:latin typeface="Verdana" charset="0"/>
                <a:ea typeface="ＭＳ Ｐゴシック" charset="0"/>
                <a:cs typeface="Verdana" charset="0"/>
              </a:rPr>
              <a:t>Plan: Part 5 (cont’d)</a:t>
            </a:r>
            <a:endParaRPr lang="en-US" sz="3800" dirty="0">
              <a:latin typeface="Verdana" charset="0"/>
              <a:ea typeface="ＭＳ Ｐゴシック" charset="0"/>
              <a:cs typeface="Verdana" charset="0"/>
            </a:endParaRPr>
          </a:p>
        </p:txBody>
      </p:sp>
      <p:sp>
        <p:nvSpPr>
          <p:cNvPr id="49155" name="Text Placeholder 3"/>
          <p:cNvSpPr>
            <a:spLocks noGrp="1"/>
          </p:cNvSpPr>
          <p:nvPr>
            <p:ph sz="quarter" idx="14"/>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None/>
            </a:pPr>
            <a:r>
              <a:rPr lang="en-US" sz="3000" dirty="0">
                <a:latin typeface="Arial" charset="0"/>
              </a:rPr>
              <a:t>Constraints</a:t>
            </a:r>
            <a:r>
              <a:rPr lang="en-US" dirty="0">
                <a:latin typeface="Arial" charset="0"/>
              </a:rPr>
              <a:t> (</a:t>
            </a:r>
            <a:r>
              <a:rPr lang="en-US" dirty="0" smtClean="0">
                <a:latin typeface="Arial" charset="0"/>
              </a:rPr>
              <a:t>cont’</a:t>
            </a:r>
            <a:r>
              <a:rPr lang="en-US" altLang="ja-JP" dirty="0" smtClean="0">
                <a:latin typeface="Arial" charset="0"/>
              </a:rPr>
              <a:t>d</a:t>
            </a:r>
            <a:r>
              <a:rPr lang="en-US" altLang="ja-JP" dirty="0">
                <a:latin typeface="Arial" charset="0"/>
              </a:rPr>
              <a:t>)</a:t>
            </a:r>
          </a:p>
          <a:p>
            <a:pPr lvl="1" eaLnBrk="1" hangingPunct="1"/>
            <a:r>
              <a:rPr lang="en-US" dirty="0">
                <a:latin typeface="Arial" charset="0"/>
              </a:rPr>
              <a:t>Related projects: Other projects influenced by project, and how</a:t>
            </a:r>
            <a:br>
              <a:rPr lang="en-US" dirty="0">
                <a:latin typeface="Arial" charset="0"/>
              </a:rPr>
            </a:br>
            <a:endParaRPr lang="en-US" dirty="0">
              <a:latin typeface="Arial" charset="0"/>
            </a:endParaRPr>
          </a:p>
          <a:p>
            <a:pPr lvl="1" eaLnBrk="1" hangingPunct="1"/>
            <a:r>
              <a:rPr lang="en-US" dirty="0">
                <a:latin typeface="Arial" charset="0"/>
              </a:rPr>
              <a:t>Critical dependencies: Important relationships between tasks and subtasks which may influence timeline or completion</a:t>
            </a:r>
          </a:p>
          <a:p>
            <a:pPr marL="514350" indent="-514350" eaLnBrk="1" hangingPunct="1">
              <a:buFont typeface="Arial" charset="0"/>
              <a:buNone/>
            </a:pPr>
            <a:endParaRPr lang="en-US" dirty="0">
              <a:latin typeface="Arial" charset="0"/>
            </a:endParaRPr>
          </a:p>
        </p:txBody>
      </p:sp>
      <p:sp>
        <p:nvSpPr>
          <p:cNvPr id="49154"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509545FC-99AC-C34D-A84B-8B6824FB9066}" type="slidenum">
              <a:rPr lang="en-US" sz="1000">
                <a:solidFill>
                  <a:srgbClr val="898989"/>
                </a:solidFill>
              </a:rPr>
              <a:pPr eaLnBrk="1" hangingPunct="1"/>
              <a:t>18</a:t>
            </a:fld>
            <a:endParaRPr lang="en-US" sz="1000">
              <a:solidFill>
                <a:srgbClr val="898989"/>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dirty="0">
                <a:latin typeface="Verdana" charset="0"/>
                <a:ea typeface="ＭＳ Ｐゴシック" charset="0"/>
                <a:cs typeface="Verdana" charset="0"/>
              </a:rPr>
              <a:t>8-Part Project </a:t>
            </a:r>
            <a:r>
              <a:rPr lang="en-US" sz="3800" dirty="0" smtClean="0">
                <a:latin typeface="Verdana" charset="0"/>
                <a:ea typeface="ＭＳ Ｐゴシック" charset="0"/>
                <a:cs typeface="Verdana" charset="0"/>
              </a:rPr>
              <a:t>Plan: Part 6</a:t>
            </a:r>
            <a:endParaRPr lang="en-US" sz="3800" dirty="0">
              <a:latin typeface="Verdana" charset="0"/>
              <a:ea typeface="ＭＳ Ｐゴシック" charset="0"/>
              <a:cs typeface="Verdana" charset="0"/>
            </a:endParaRPr>
          </a:p>
        </p:txBody>
      </p:sp>
      <p:sp>
        <p:nvSpPr>
          <p:cNvPr id="12292" name="Text Placeholder 3"/>
          <p:cNvSpPr>
            <a:spLocks noGrp="1"/>
          </p:cNvSpPr>
          <p:nvPr>
            <p:ph sz="quarter" idx="14"/>
          </p:nvPr>
        </p:nvSpPr>
        <p:spPr bwMode="auto">
          <a:prstGeom prst="rect">
            <a:avLst/>
          </a:prstGeom>
          <a:extLst/>
        </p:spPr>
        <p:txBody>
          <a:bodyPr>
            <a:normAutofit/>
          </a:bodyPr>
          <a:lstStyle/>
          <a:p>
            <a:pPr marL="0" indent="0" eaLnBrk="1" hangingPunct="1">
              <a:lnSpc>
                <a:spcPct val="90000"/>
              </a:lnSpc>
              <a:buNone/>
              <a:defRPr/>
            </a:pPr>
            <a:r>
              <a:rPr lang="en-US" dirty="0" smtClean="0">
                <a:ea typeface="+mn-ea"/>
                <a:cs typeface="+mn-cs"/>
              </a:rPr>
              <a:t>Quality management</a:t>
            </a:r>
          </a:p>
          <a:p>
            <a:pPr lvl="1" eaLnBrk="1" hangingPunct="1">
              <a:lnSpc>
                <a:spcPct val="90000"/>
              </a:lnSpc>
              <a:buFont typeface="Arial" pitchFamily="34" charset="0"/>
              <a:buChar char="–"/>
              <a:defRPr/>
            </a:pPr>
            <a:r>
              <a:rPr lang="en-US" dirty="0" smtClean="0">
                <a:ea typeface="+mn-ea"/>
              </a:rPr>
              <a:t>Define measurable ways of determining whether deliverables are meeting expectations.</a:t>
            </a:r>
          </a:p>
          <a:p>
            <a:pPr lvl="1" eaLnBrk="1" hangingPunct="1">
              <a:lnSpc>
                <a:spcPct val="90000"/>
              </a:lnSpc>
              <a:buFont typeface="Arial" pitchFamily="34" charset="0"/>
              <a:buChar char="–"/>
              <a:defRPr/>
            </a:pPr>
            <a:r>
              <a:rPr lang="en-US" dirty="0" smtClean="0">
                <a:ea typeface="+mn-ea"/>
              </a:rPr>
              <a:t>What performance-measuring activities will be needed and when?</a:t>
            </a:r>
          </a:p>
          <a:p>
            <a:pPr lvl="1" eaLnBrk="1" hangingPunct="1">
              <a:lnSpc>
                <a:spcPct val="90000"/>
              </a:lnSpc>
              <a:buFont typeface="Arial" pitchFamily="34" charset="0"/>
              <a:buChar char="–"/>
              <a:defRPr/>
            </a:pPr>
            <a:r>
              <a:rPr lang="en-US" dirty="0" smtClean="0">
                <a:ea typeface="+mn-ea"/>
              </a:rPr>
              <a:t>What special tools, skills, techniques?</a:t>
            </a:r>
          </a:p>
          <a:p>
            <a:pPr lvl="1" eaLnBrk="1" hangingPunct="1">
              <a:lnSpc>
                <a:spcPct val="90000"/>
              </a:lnSpc>
              <a:buFont typeface="Arial" pitchFamily="34" charset="0"/>
              <a:buChar char="–"/>
              <a:defRPr/>
            </a:pPr>
            <a:r>
              <a:rPr lang="en-US" dirty="0" smtClean="0">
                <a:ea typeface="+mn-ea"/>
              </a:rPr>
              <a:t>What quality standards?</a:t>
            </a:r>
          </a:p>
          <a:p>
            <a:pPr lvl="1" eaLnBrk="1" hangingPunct="1">
              <a:lnSpc>
                <a:spcPct val="90000"/>
              </a:lnSpc>
              <a:buFont typeface="Arial" pitchFamily="34" charset="0"/>
              <a:buChar char="–"/>
              <a:defRPr/>
            </a:pPr>
            <a:r>
              <a:rPr lang="en-US" dirty="0" smtClean="0">
                <a:ea typeface="+mn-ea"/>
              </a:rPr>
              <a:t>Who manages quality assurance?</a:t>
            </a:r>
          </a:p>
          <a:p>
            <a:pPr lvl="1" indent="-742950" eaLnBrk="1" hangingPunct="1">
              <a:lnSpc>
                <a:spcPct val="90000"/>
              </a:lnSpc>
              <a:buFont typeface="Arial" charset="0"/>
              <a:buNone/>
              <a:defRPr/>
            </a:pPr>
            <a:endParaRPr lang="en-US" sz="1600" dirty="0" smtClean="0">
              <a:ea typeface="+mn-ea"/>
            </a:endParaRPr>
          </a:p>
          <a:p>
            <a:pPr lvl="1" indent="-742950" eaLnBrk="1" hangingPunct="1">
              <a:lnSpc>
                <a:spcPct val="90000"/>
              </a:lnSpc>
              <a:buFont typeface="Arial" charset="0"/>
              <a:buNone/>
              <a:defRPr/>
            </a:pPr>
            <a:r>
              <a:rPr lang="en-US" sz="1600" dirty="0" smtClean="0">
                <a:ea typeface="+mn-ea"/>
              </a:rPr>
              <a:t>(Hohly, 2010)</a:t>
            </a:r>
          </a:p>
          <a:p>
            <a:pPr lvl="1" eaLnBrk="1" hangingPunct="1">
              <a:lnSpc>
                <a:spcPct val="90000"/>
              </a:lnSpc>
              <a:buFont typeface="Arial" charset="0"/>
              <a:buNone/>
              <a:defRPr/>
            </a:pPr>
            <a:endParaRPr lang="en-US" dirty="0" smtClean="0">
              <a:ea typeface="+mn-ea"/>
            </a:endParaRPr>
          </a:p>
          <a:p>
            <a:pPr lvl="1" eaLnBrk="1" hangingPunct="1">
              <a:lnSpc>
                <a:spcPct val="90000"/>
              </a:lnSpc>
              <a:buFont typeface="Arial" charset="0"/>
              <a:buNone/>
              <a:defRPr/>
            </a:pPr>
            <a:endParaRPr lang="en-US" dirty="0" smtClean="0">
              <a:ea typeface="+mn-ea"/>
            </a:endParaRPr>
          </a:p>
          <a:p>
            <a:pPr marL="0" indent="0" eaLnBrk="1" hangingPunct="1">
              <a:buFont typeface="Arial" pitchFamily="34" charset="0"/>
              <a:buNone/>
              <a:defRPr/>
            </a:pPr>
            <a:endParaRPr lang="en-US" dirty="0" smtClean="0">
              <a:ea typeface="+mn-ea"/>
              <a:cs typeface="+mn-cs"/>
            </a:endParaRPr>
          </a:p>
        </p:txBody>
      </p:sp>
      <p:sp>
        <p:nvSpPr>
          <p:cNvPr id="51202"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F63EC7B-FD1C-C74C-B9AC-F6427C68AEC3}" type="slidenum">
              <a:rPr lang="en-US" sz="1000">
                <a:solidFill>
                  <a:srgbClr val="898989"/>
                </a:solidFill>
              </a:rPr>
              <a:pPr eaLnBrk="1" hangingPunct="1"/>
              <a:t>19</a:t>
            </a:fld>
            <a:endParaRPr lang="en-US" sz="1000">
              <a:solidFill>
                <a:srgbClr val="898989"/>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a:latin typeface="Verdana" charset="0"/>
                <a:ea typeface="ＭＳ Ｐゴシック" charset="0"/>
                <a:cs typeface="Verdana" charset="0"/>
              </a:rPr>
              <a:t>Structured Systems  </a:t>
            </a:r>
            <a:br>
              <a:rPr lang="en-US">
                <a:latin typeface="Verdana" charset="0"/>
                <a:ea typeface="ＭＳ Ｐゴシック" charset="0"/>
                <a:cs typeface="Verdana" charset="0"/>
              </a:rPr>
            </a:br>
            <a:r>
              <a:rPr lang="en-US" sz="3200">
                <a:latin typeface="Verdana" charset="0"/>
                <a:ea typeface="ＭＳ Ｐゴシック" charset="0"/>
                <a:cs typeface="Verdana" charset="0"/>
              </a:rPr>
              <a:t>Analysis</a:t>
            </a:r>
            <a:r>
              <a:rPr lang="en-US">
                <a:latin typeface="Verdana" charset="0"/>
                <a:ea typeface="ＭＳ Ｐゴシック" charset="0"/>
                <a:cs typeface="Verdana" charset="0"/>
              </a:rPr>
              <a:t> and Design</a:t>
            </a:r>
            <a:br>
              <a:rPr lang="en-US">
                <a:latin typeface="Verdana" charset="0"/>
                <a:ea typeface="ＭＳ Ｐゴシック" charset="0"/>
                <a:cs typeface="Verdana" charset="0"/>
              </a:rPr>
            </a:br>
            <a:r>
              <a:rPr lang="en-US">
                <a:latin typeface="Verdana" charset="0"/>
                <a:ea typeface="ＭＳ Ｐゴシック" charset="0"/>
                <a:cs typeface="Verdana" charset="0"/>
              </a:rPr>
              <a:t>Learning Objectives</a:t>
            </a:r>
          </a:p>
        </p:txBody>
      </p:sp>
      <p:sp>
        <p:nvSpPr>
          <p:cNvPr id="12292" name="Text Placeholder 3"/>
          <p:cNvSpPr>
            <a:spLocks noGrp="1"/>
          </p:cNvSpPr>
          <p:nvPr>
            <p:ph sz="quarter" idx="14"/>
          </p:nvPr>
        </p:nvSpPr>
        <p:spPr bwMode="auto">
          <a:prstGeom prst="rect">
            <a:avLst/>
          </a:prstGeom>
          <a:extLst/>
        </p:spPr>
        <p:txBody>
          <a:bodyPr>
            <a:normAutofit/>
          </a:bodyPr>
          <a:lstStyle/>
          <a:p>
            <a:pPr marL="514350" indent="-514350">
              <a:buFont typeface="+mj-lt"/>
              <a:buAutoNum type="arabicPeriod"/>
              <a:defRPr/>
            </a:pPr>
            <a:r>
              <a:rPr lang="en-US" dirty="0" smtClean="0">
                <a:ea typeface="+mn-ea"/>
                <a:cs typeface="+mn-cs"/>
              </a:rPr>
              <a:t>Identify the 8 basic components to a project plan</a:t>
            </a:r>
          </a:p>
          <a:p>
            <a:pPr marL="514350" indent="-514350">
              <a:buFont typeface="+mj-lt"/>
              <a:buAutoNum type="arabicPeriod"/>
              <a:defRPr/>
            </a:pPr>
            <a:r>
              <a:rPr lang="en-US" dirty="0" smtClean="0">
                <a:ea typeface="+mn-ea"/>
                <a:cs typeface="+mn-cs"/>
              </a:rPr>
              <a:t>Define the role of a project manager</a:t>
            </a:r>
          </a:p>
          <a:p>
            <a:pPr marL="514350" indent="-514350">
              <a:buFont typeface="+mj-lt"/>
              <a:buAutoNum type="arabicPeriod"/>
              <a:defRPr/>
            </a:pPr>
            <a:r>
              <a:rPr lang="en-US" dirty="0" smtClean="0">
                <a:ea typeface="+mn-ea"/>
                <a:cs typeface="+mn-cs"/>
              </a:rPr>
              <a:t>Equate the basic project plan components to a typical EHR implementation plan</a:t>
            </a:r>
          </a:p>
          <a:p>
            <a:pPr marL="514350" indent="-514350">
              <a:buFont typeface="+mj-lt"/>
              <a:buAutoNum type="arabicPeriod"/>
              <a:defRPr/>
            </a:pPr>
            <a:r>
              <a:rPr lang="en-US" dirty="0" smtClean="0">
                <a:ea typeface="+mn-ea"/>
                <a:cs typeface="+mn-cs"/>
              </a:rPr>
              <a:t>Create a project plan for system design and implementation</a:t>
            </a:r>
          </a:p>
          <a:p>
            <a:pPr marL="514350" indent="-514350" eaLnBrk="1" hangingPunct="1">
              <a:buFont typeface="+mj-lt"/>
              <a:buAutoNum type="arabicPeriod"/>
              <a:defRPr/>
            </a:pPr>
            <a:endParaRPr lang="en-US" dirty="0" smtClean="0">
              <a:ea typeface="+mn-ea"/>
              <a:cs typeface="+mn-cs"/>
            </a:endParaRPr>
          </a:p>
        </p:txBody>
      </p:sp>
      <p:sp>
        <p:nvSpPr>
          <p:cNvPr id="16386"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B0DD7E4-B5A3-4448-9CDA-BFA547892360}" type="slidenum">
              <a:rPr lang="en-US" sz="1000">
                <a:solidFill>
                  <a:srgbClr val="898989"/>
                </a:solidFill>
              </a:rPr>
              <a:pPr eaLnBrk="1" hangingPunct="1"/>
              <a:t>2</a:t>
            </a:fld>
            <a:endParaRPr lang="en-US" sz="1000">
              <a:solidFill>
                <a:srgbClr val="898989"/>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dirty="0">
                <a:latin typeface="Verdana" charset="0"/>
                <a:ea typeface="ＭＳ Ｐゴシック" charset="0"/>
                <a:cs typeface="Verdana" charset="0"/>
              </a:rPr>
              <a:t>8-Part Project </a:t>
            </a:r>
            <a:r>
              <a:rPr lang="en-US" sz="3800" dirty="0" smtClean="0">
                <a:latin typeface="Verdana" charset="0"/>
                <a:ea typeface="ＭＳ Ｐゴシック" charset="0"/>
                <a:cs typeface="Verdana" charset="0"/>
              </a:rPr>
              <a:t>Plan: Part 7 &amp; 8</a:t>
            </a:r>
            <a:endParaRPr lang="en-US" sz="3800" dirty="0">
              <a:latin typeface="Verdana" charset="0"/>
              <a:ea typeface="ＭＳ Ｐゴシック" charset="0"/>
              <a:cs typeface="Verdana" charset="0"/>
            </a:endParaRPr>
          </a:p>
        </p:txBody>
      </p:sp>
      <p:sp>
        <p:nvSpPr>
          <p:cNvPr id="12292" name="Text Placeholder 3"/>
          <p:cNvSpPr>
            <a:spLocks noGrp="1"/>
          </p:cNvSpPr>
          <p:nvPr>
            <p:ph sz="quarter" idx="14"/>
          </p:nvPr>
        </p:nvSpPr>
        <p:spPr bwMode="auto">
          <a:prstGeom prst="rect">
            <a:avLst/>
          </a:prstGeom>
          <a:extLst/>
        </p:spPr>
        <p:txBody>
          <a:bodyPr>
            <a:normAutofit fontScale="92500" lnSpcReduction="20000"/>
          </a:bodyPr>
          <a:lstStyle/>
          <a:p>
            <a:pPr marL="514350" indent="-514350" eaLnBrk="1" hangingPunct="1">
              <a:buFont typeface="+mj-lt"/>
              <a:buAutoNum type="arabicPeriod" startAt="7"/>
              <a:defRPr/>
            </a:pPr>
            <a:r>
              <a:rPr lang="en-US" dirty="0">
                <a:ea typeface="+mn-ea"/>
                <a:cs typeface="+mn-cs"/>
              </a:rPr>
              <a:t>Project Management</a:t>
            </a:r>
          </a:p>
          <a:p>
            <a:pPr lvl="1" eaLnBrk="1" hangingPunct="1">
              <a:buFont typeface="Arial" pitchFamily="34" charset="0"/>
              <a:buChar char="–"/>
              <a:defRPr/>
            </a:pPr>
            <a:r>
              <a:rPr lang="en-US" dirty="0">
                <a:ea typeface="+mn-ea"/>
              </a:rPr>
              <a:t>Rules agreed to by team; e.g., reporting, communication, naming conventions, acceptance criteria</a:t>
            </a:r>
          </a:p>
          <a:p>
            <a:pPr lvl="1" eaLnBrk="1" hangingPunct="1">
              <a:buFont typeface="Arial" pitchFamily="34" charset="0"/>
              <a:buChar char="–"/>
              <a:defRPr/>
            </a:pPr>
            <a:r>
              <a:rPr lang="en-US" dirty="0">
                <a:ea typeface="+mn-ea"/>
              </a:rPr>
              <a:t>Roles &amp; responsibilities</a:t>
            </a:r>
          </a:p>
          <a:p>
            <a:pPr lvl="1" eaLnBrk="1" hangingPunct="1">
              <a:buFont typeface="Arial" pitchFamily="34" charset="0"/>
              <a:buChar char="–"/>
              <a:defRPr/>
            </a:pPr>
            <a:r>
              <a:rPr lang="en-US" dirty="0">
                <a:ea typeface="+mn-ea"/>
              </a:rPr>
              <a:t>Mechanism for effective communication across team; directory of all team members &amp; liaisons</a:t>
            </a:r>
          </a:p>
          <a:p>
            <a:pPr lvl="1" eaLnBrk="1" hangingPunct="1">
              <a:buFont typeface="Arial" pitchFamily="34" charset="0"/>
              <a:buChar char="–"/>
              <a:defRPr/>
            </a:pPr>
            <a:r>
              <a:rPr lang="en-US" dirty="0">
                <a:ea typeface="+mn-ea"/>
              </a:rPr>
              <a:t>Method to determine &amp; communicate progress</a:t>
            </a:r>
          </a:p>
          <a:p>
            <a:pPr marL="514350" indent="-514350" eaLnBrk="1" hangingPunct="1">
              <a:buFont typeface="+mj-lt"/>
              <a:buAutoNum type="arabicPeriod" startAt="7"/>
              <a:defRPr/>
            </a:pPr>
            <a:r>
              <a:rPr lang="en-US" dirty="0">
                <a:ea typeface="+mn-ea"/>
                <a:cs typeface="+mn-cs"/>
              </a:rPr>
              <a:t>Approvals</a:t>
            </a:r>
          </a:p>
          <a:p>
            <a:pPr lvl="1" eaLnBrk="1" hangingPunct="1">
              <a:spcAft>
                <a:spcPts val="1600"/>
              </a:spcAft>
              <a:buFont typeface="Arial" pitchFamily="34" charset="0"/>
              <a:buChar char="–"/>
              <a:defRPr/>
            </a:pPr>
            <a:r>
              <a:rPr lang="en-US" dirty="0">
                <a:ea typeface="+mn-ea"/>
              </a:rPr>
              <a:t>How to address variations that arise</a:t>
            </a:r>
            <a:r>
              <a:rPr lang="en-US" dirty="0" smtClean="0">
                <a:ea typeface="+mn-ea"/>
              </a:rPr>
              <a:t>?</a:t>
            </a:r>
            <a:endParaRPr lang="en-US" sz="1700" dirty="0" smtClean="0">
              <a:ea typeface="+mn-ea"/>
            </a:endParaRPr>
          </a:p>
          <a:p>
            <a:pPr lvl="1" indent="-742950" eaLnBrk="1" hangingPunct="1">
              <a:buFont typeface="Arial" charset="0"/>
              <a:buNone/>
              <a:defRPr/>
            </a:pPr>
            <a:r>
              <a:rPr lang="en-US" sz="1700" dirty="0" smtClean="0">
                <a:ea typeface="+mn-ea"/>
              </a:rPr>
              <a:t>(</a:t>
            </a:r>
            <a:r>
              <a:rPr lang="en-US" sz="1700" dirty="0" err="1">
                <a:ea typeface="+mn-ea"/>
              </a:rPr>
              <a:t>Hohly</a:t>
            </a:r>
            <a:r>
              <a:rPr lang="en-US" sz="1700" dirty="0">
                <a:ea typeface="+mn-ea"/>
              </a:rPr>
              <a:t>, 2010)</a:t>
            </a:r>
          </a:p>
          <a:p>
            <a:pPr lvl="1" eaLnBrk="1" hangingPunct="1">
              <a:buFont typeface="Arial" charset="0"/>
              <a:buNone/>
              <a:defRPr/>
            </a:pPr>
            <a:endParaRPr lang="en-US" sz="1400" dirty="0" smtClean="0">
              <a:ea typeface="+mn-ea"/>
            </a:endParaRPr>
          </a:p>
          <a:p>
            <a:pPr lvl="1" eaLnBrk="1" hangingPunct="1">
              <a:buFont typeface="Arial" charset="0"/>
              <a:buNone/>
              <a:defRPr/>
            </a:pPr>
            <a:endParaRPr lang="en-US" dirty="0" smtClean="0">
              <a:ea typeface="+mn-ea"/>
            </a:endParaRPr>
          </a:p>
          <a:p>
            <a:pPr lvl="1" eaLnBrk="1" hangingPunct="1">
              <a:buFont typeface="Arial" charset="0"/>
              <a:buNone/>
              <a:defRPr/>
            </a:pPr>
            <a:endParaRPr lang="en-US" dirty="0">
              <a:ea typeface="+mn-ea"/>
            </a:endParaRPr>
          </a:p>
          <a:p>
            <a:pPr marL="0" indent="0" eaLnBrk="1" hangingPunct="1">
              <a:buFont typeface="Arial" pitchFamily="34" charset="0"/>
              <a:buNone/>
              <a:defRPr/>
            </a:pPr>
            <a:endParaRPr lang="en-US" dirty="0" smtClean="0">
              <a:ea typeface="+mn-ea"/>
              <a:cs typeface="+mn-cs"/>
            </a:endParaRPr>
          </a:p>
        </p:txBody>
      </p:sp>
      <p:sp>
        <p:nvSpPr>
          <p:cNvPr id="53250"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B3EBC53-F9BB-5C45-BCF8-38C2D6D33ECD}" type="slidenum">
              <a:rPr lang="en-US" sz="1000">
                <a:solidFill>
                  <a:srgbClr val="898989"/>
                </a:solidFill>
              </a:rPr>
              <a:pPr eaLnBrk="1" hangingPunct="1"/>
              <a:t>20</a:t>
            </a:fld>
            <a:endParaRPr lang="en-US" sz="1000">
              <a:solidFill>
                <a:srgbClr val="898989"/>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dirty="0">
                <a:latin typeface="Verdana" charset="0"/>
                <a:ea typeface="ＭＳ Ｐゴシック" charset="0"/>
                <a:cs typeface="Verdana" charset="0"/>
              </a:rPr>
              <a:t>Managing an EHR </a:t>
            </a:r>
            <a:br>
              <a:rPr lang="en-US" sz="3800" dirty="0">
                <a:latin typeface="Verdana" charset="0"/>
                <a:ea typeface="ＭＳ Ｐゴシック" charset="0"/>
                <a:cs typeface="Verdana" charset="0"/>
              </a:rPr>
            </a:br>
            <a:r>
              <a:rPr lang="en-US" sz="3800" dirty="0">
                <a:latin typeface="Verdana" charset="0"/>
                <a:ea typeface="ＭＳ Ｐゴシック" charset="0"/>
                <a:cs typeface="Verdana" charset="0"/>
              </a:rPr>
              <a:t>Implementation Project</a:t>
            </a:r>
          </a:p>
        </p:txBody>
      </p:sp>
      <p:sp>
        <p:nvSpPr>
          <p:cNvPr id="55299" name="Text Placeholder 3"/>
          <p:cNvSpPr>
            <a:spLocks noGrp="1"/>
          </p:cNvSpPr>
          <p:nvPr>
            <p:ph sz="quarter" idx="14"/>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514350" indent="-514350" eaLnBrk="1" hangingPunct="1">
              <a:buFont typeface="Verdana" charset="0"/>
              <a:buAutoNum type="arabicPeriod"/>
            </a:pPr>
            <a:r>
              <a:rPr lang="en-US" dirty="0">
                <a:latin typeface="Arial" charset="0"/>
              </a:rPr>
              <a:t>Assessment</a:t>
            </a:r>
          </a:p>
          <a:p>
            <a:pPr marL="514350" indent="-514350" eaLnBrk="1" hangingPunct="1">
              <a:buFont typeface="Verdana" charset="0"/>
              <a:buAutoNum type="arabicPeriod"/>
            </a:pPr>
            <a:r>
              <a:rPr lang="en-US" dirty="0">
                <a:latin typeface="Arial" charset="0"/>
              </a:rPr>
              <a:t>Planning</a:t>
            </a:r>
          </a:p>
          <a:p>
            <a:pPr marL="514350" indent="-514350" eaLnBrk="1" hangingPunct="1">
              <a:buFont typeface="Verdana" charset="0"/>
              <a:buAutoNum type="arabicPeriod"/>
            </a:pPr>
            <a:r>
              <a:rPr lang="en-US" dirty="0">
                <a:latin typeface="Arial" charset="0"/>
              </a:rPr>
              <a:t>Selection</a:t>
            </a:r>
          </a:p>
          <a:p>
            <a:pPr marL="514350" indent="-514350" eaLnBrk="1" hangingPunct="1">
              <a:buFont typeface="Verdana" charset="0"/>
              <a:buAutoNum type="arabicPeriod"/>
            </a:pPr>
            <a:r>
              <a:rPr lang="en-US" dirty="0">
                <a:latin typeface="Arial" charset="0"/>
              </a:rPr>
              <a:t>Implementation</a:t>
            </a:r>
          </a:p>
          <a:p>
            <a:pPr marL="514350" indent="-514350" eaLnBrk="1" hangingPunct="1">
              <a:buFont typeface="Verdana" charset="0"/>
              <a:buAutoNum type="arabicPeriod"/>
            </a:pPr>
            <a:r>
              <a:rPr lang="en-US" dirty="0">
                <a:latin typeface="Arial" charset="0"/>
              </a:rPr>
              <a:t>Evaluation</a:t>
            </a:r>
          </a:p>
          <a:p>
            <a:pPr marL="514350" indent="-514350" eaLnBrk="1" hangingPunct="1">
              <a:spcAft>
                <a:spcPts val="1600"/>
              </a:spcAft>
              <a:buFont typeface="Verdana" charset="0"/>
              <a:buAutoNum type="arabicPeriod"/>
            </a:pPr>
            <a:r>
              <a:rPr lang="en-US" dirty="0" smtClean="0">
                <a:latin typeface="Arial" charset="0"/>
              </a:rPr>
              <a:t>Improvement</a:t>
            </a:r>
            <a:endParaRPr lang="en-US" sz="1200" dirty="0">
              <a:latin typeface="Arial" charset="0"/>
            </a:endParaRPr>
          </a:p>
          <a:p>
            <a:pPr marL="514350" indent="-514350" eaLnBrk="1" hangingPunct="1">
              <a:buFont typeface="Arial" charset="0"/>
              <a:buNone/>
            </a:pPr>
            <a:r>
              <a:rPr lang="en-US" sz="1600" dirty="0">
                <a:latin typeface="Arial" charset="0"/>
              </a:rPr>
              <a:t>(Roadmap)</a:t>
            </a:r>
          </a:p>
        </p:txBody>
      </p:sp>
      <p:sp>
        <p:nvSpPr>
          <p:cNvPr id="55298"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5F068763-9C56-3A42-B01F-AAB44CF1FA80}" type="slidenum">
              <a:rPr lang="en-US" sz="1000">
                <a:solidFill>
                  <a:srgbClr val="898989"/>
                </a:solidFill>
              </a:rPr>
              <a:pPr eaLnBrk="1" hangingPunct="1"/>
              <a:t>21</a:t>
            </a:fld>
            <a:endParaRPr lang="en-US" sz="1000">
              <a:solidFill>
                <a:srgbClr val="898989"/>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ＭＳ Ｐゴシック" charset="0"/>
                <a:cs typeface="Verdana" charset="0"/>
              </a:rPr>
              <a:t>EHR Projects for Smaller Practices</a:t>
            </a:r>
          </a:p>
        </p:txBody>
      </p:sp>
      <p:sp>
        <p:nvSpPr>
          <p:cNvPr id="34819" name="Text Placeholder 2"/>
          <p:cNvSpPr>
            <a:spLocks noGrp="1"/>
          </p:cNvSpPr>
          <p:nvPr>
            <p:ph sz="quarter" idx="14"/>
          </p:nvPr>
        </p:nvSpPr>
        <p:spPr bwMode="auto">
          <a:extLst/>
        </p:spPr>
        <p:txBody>
          <a:bodyPr vert="horz" wrap="square" lIns="91440" tIns="45720" rIns="91440" bIns="45720" numCol="1" anchor="t" anchorCtr="0" compatLnSpc="1">
            <a:prstTxWarp prst="textNoShape">
              <a:avLst/>
            </a:prstTxWarp>
          </a:bodyPr>
          <a:lstStyle/>
          <a:p>
            <a:pPr>
              <a:defRPr/>
            </a:pPr>
            <a:r>
              <a:rPr lang="en-US" dirty="0" smtClean="0">
                <a:ea typeface="+mn-ea"/>
                <a:cs typeface="+mn-cs"/>
              </a:rPr>
              <a:t>Successful implementation takes time 12-18 months or longer).</a:t>
            </a:r>
          </a:p>
          <a:p>
            <a:pPr>
              <a:defRPr/>
            </a:pPr>
            <a:r>
              <a:rPr lang="en-US" dirty="0" smtClean="0">
                <a:ea typeface="+mn-ea"/>
                <a:cs typeface="+mn-cs"/>
              </a:rPr>
              <a:t>EHR Implementation should be guided by your long term goals for the practice</a:t>
            </a:r>
          </a:p>
          <a:p>
            <a:pPr>
              <a:spcAft>
                <a:spcPts val="1600"/>
              </a:spcAft>
              <a:defRPr/>
            </a:pPr>
            <a:r>
              <a:rPr lang="en-US" dirty="0" smtClean="0">
                <a:ea typeface="+mn-ea"/>
                <a:cs typeface="+mn-cs"/>
              </a:rPr>
              <a:t>A thorough workflow evaluation is also critical for successful implementation</a:t>
            </a:r>
            <a:endParaRPr lang="en-US" sz="1200" dirty="0">
              <a:ea typeface="+mn-ea"/>
              <a:cs typeface="+mn-cs"/>
            </a:endParaRPr>
          </a:p>
          <a:p>
            <a:pPr marL="0" indent="0">
              <a:buFont typeface="Arial" charset="0"/>
              <a:buNone/>
              <a:defRPr/>
            </a:pPr>
            <a:r>
              <a:rPr lang="en-US" sz="1600" dirty="0" smtClean="0">
                <a:ea typeface="+mn-ea"/>
                <a:cs typeface="+mn-cs"/>
              </a:rPr>
              <a:t>(</a:t>
            </a:r>
            <a:r>
              <a:rPr lang="en-US" sz="1600" dirty="0">
                <a:ea typeface="+mn-ea"/>
                <a:cs typeface="+mn-cs"/>
              </a:rPr>
              <a:t>Columbus</a:t>
            </a:r>
            <a:r>
              <a:rPr lang="en-US" sz="1600" dirty="0" smtClean="0">
                <a:ea typeface="+mn-ea"/>
                <a:cs typeface="+mn-cs"/>
              </a:rPr>
              <a:t>, 2006; DerGurahian, 2010)</a:t>
            </a:r>
          </a:p>
          <a:p>
            <a:pPr marL="457200" lvl="1" indent="0">
              <a:buFont typeface="Arial" charset="0"/>
              <a:buNone/>
              <a:defRPr/>
            </a:pPr>
            <a:endParaRPr lang="en-US" dirty="0" smtClean="0">
              <a:ea typeface="+mn-ea"/>
            </a:endParaRPr>
          </a:p>
        </p:txBody>
      </p:sp>
      <p:sp>
        <p:nvSpPr>
          <p:cNvPr id="57347"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1499345-B8D8-B645-9DC9-DA55F1A7F73B}" type="slidenum">
              <a:rPr lang="en-US" sz="1000">
                <a:solidFill>
                  <a:srgbClr val="898989"/>
                </a:solidFill>
              </a:rPr>
              <a:pPr eaLnBrk="1" hangingPunct="1"/>
              <a:t>22</a:t>
            </a:fld>
            <a:endParaRPr lang="en-US" sz="1000">
              <a:solidFill>
                <a:srgbClr val="898989"/>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dirty="0">
                <a:latin typeface="Verdana" charset="0"/>
                <a:ea typeface="ＭＳ Ｐゴシック" charset="0"/>
                <a:cs typeface="Verdana" charset="0"/>
              </a:rPr>
              <a:t>EHR Projects for Smaller </a:t>
            </a:r>
            <a:r>
              <a:rPr lang="en-US" dirty="0" smtClean="0">
                <a:latin typeface="Verdana" charset="0"/>
                <a:ea typeface="ＭＳ Ｐゴシック" charset="0"/>
                <a:cs typeface="Verdana" charset="0"/>
              </a:rPr>
              <a:t>Practices (cont’d)</a:t>
            </a:r>
            <a:endParaRPr lang="en-US" dirty="0">
              <a:latin typeface="Verdana" charset="0"/>
              <a:ea typeface="ＭＳ Ｐゴシック" charset="0"/>
              <a:cs typeface="Verdana" charset="0"/>
            </a:endParaRPr>
          </a:p>
        </p:txBody>
      </p:sp>
      <p:sp>
        <p:nvSpPr>
          <p:cNvPr id="59394" name="Tex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atin typeface="Arial" charset="0"/>
              </a:rPr>
              <a:t>Costs and Resources are stronger factors</a:t>
            </a:r>
          </a:p>
          <a:p>
            <a:r>
              <a:rPr lang="en-US">
                <a:latin typeface="Arial" charset="0"/>
              </a:rPr>
              <a:t>A successful EHR implementation requires a PARTNERSHIP between the practice and the vendor</a:t>
            </a:r>
          </a:p>
          <a:p>
            <a:endParaRPr lang="en-US">
              <a:latin typeface="Arial" charset="0"/>
            </a:endParaRPr>
          </a:p>
        </p:txBody>
      </p:sp>
      <p:sp>
        <p:nvSpPr>
          <p:cNvPr id="59395"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BE474C6-F9F3-6F42-B4E2-0AFFCD993E2E}" type="slidenum">
              <a:rPr lang="en-US" sz="1000">
                <a:solidFill>
                  <a:srgbClr val="898989"/>
                </a:solidFill>
              </a:rPr>
              <a:pPr eaLnBrk="1" hangingPunct="1"/>
              <a:t>23</a:t>
            </a:fld>
            <a:endParaRPr lang="en-US" sz="1000">
              <a:solidFill>
                <a:srgbClr val="898989"/>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p:nvPr>
        </p:nvSpPr>
        <p:spPr bwMode="auto">
          <a:xfrm>
            <a:off x="457200" y="474806"/>
            <a:ext cx="8229600" cy="131759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dirty="0">
                <a:latin typeface="Verdana" charset="0"/>
                <a:ea typeface="ＭＳ Ｐゴシック" charset="0"/>
                <a:cs typeface="Verdana" charset="0"/>
              </a:rPr>
              <a:t>Structured Systems </a:t>
            </a:r>
            <a:br>
              <a:rPr lang="en-US" sz="3800" dirty="0">
                <a:latin typeface="Verdana" charset="0"/>
                <a:ea typeface="ＭＳ Ｐゴシック" charset="0"/>
                <a:cs typeface="Verdana" charset="0"/>
              </a:rPr>
            </a:br>
            <a:r>
              <a:rPr lang="en-US" sz="3800" dirty="0">
                <a:latin typeface="Verdana" charset="0"/>
                <a:ea typeface="ＭＳ Ｐゴシック" charset="0"/>
                <a:cs typeface="Verdana" charset="0"/>
              </a:rPr>
              <a:t>Analysis and Design</a:t>
            </a:r>
            <a:br>
              <a:rPr lang="en-US" sz="3800" dirty="0">
                <a:latin typeface="Verdana" charset="0"/>
                <a:ea typeface="ＭＳ Ｐゴシック" charset="0"/>
                <a:cs typeface="Verdana" charset="0"/>
              </a:rPr>
            </a:br>
            <a:r>
              <a:rPr lang="en-US" sz="3800" dirty="0">
                <a:latin typeface="Verdana" charset="0"/>
                <a:ea typeface="ＭＳ Ｐゴシック" charset="0"/>
                <a:cs typeface="Verdana" charset="0"/>
              </a:rPr>
              <a:t>Summary </a:t>
            </a:r>
            <a:br>
              <a:rPr lang="en-US" sz="3800" dirty="0">
                <a:latin typeface="Verdana" charset="0"/>
                <a:ea typeface="ＭＳ Ｐゴシック" charset="0"/>
                <a:cs typeface="Verdana" charset="0"/>
              </a:rPr>
            </a:br>
            <a:endParaRPr lang="en-US" sz="3800" dirty="0">
              <a:latin typeface="Verdana" charset="0"/>
              <a:ea typeface="ＭＳ Ｐゴシック" charset="0"/>
              <a:cs typeface="Verdana" charset="0"/>
            </a:endParaRPr>
          </a:p>
        </p:txBody>
      </p:sp>
      <p:sp>
        <p:nvSpPr>
          <p:cNvPr id="61445" name="Content Placeholder 2"/>
          <p:cNvSpPr>
            <a:spLocks noGrp="1"/>
          </p:cNvSpPr>
          <p:nvPr>
            <p:ph sz="quarter" idx="14"/>
          </p:nvPr>
        </p:nvSpPr>
        <p:spPr bwMode="auto">
          <a:xfrm>
            <a:off x="457200" y="1887360"/>
            <a:ext cx="8229600" cy="40002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3000" u="sng" dirty="0">
                <a:latin typeface="Arial" charset="0"/>
              </a:rPr>
              <a:t>Project management </a:t>
            </a:r>
            <a:r>
              <a:rPr lang="en-US" sz="3000" dirty="0">
                <a:latin typeface="Arial" charset="0"/>
              </a:rPr>
              <a:t>- a carefully planned and organized effort to accomplish a specific, and usually one-time, objective. </a:t>
            </a:r>
          </a:p>
          <a:p>
            <a:pPr eaLnBrk="1" hangingPunct="1">
              <a:buFont typeface="Arial" charset="0"/>
              <a:buNone/>
            </a:pPr>
            <a:endParaRPr lang="en-US" sz="800" dirty="0">
              <a:latin typeface="Arial" charset="0"/>
            </a:endParaRPr>
          </a:p>
          <a:p>
            <a:pPr eaLnBrk="1" hangingPunct="1"/>
            <a:r>
              <a:rPr lang="en-US" sz="3000" dirty="0">
                <a:latin typeface="Arial" charset="0"/>
              </a:rPr>
              <a:t>A </a:t>
            </a:r>
            <a:r>
              <a:rPr lang="en-US" sz="3000" u="sng" dirty="0">
                <a:latin typeface="Arial" charset="0"/>
              </a:rPr>
              <a:t>Project Manager </a:t>
            </a:r>
            <a:r>
              <a:rPr lang="en-US" sz="3000" dirty="0">
                <a:latin typeface="Arial" charset="0"/>
              </a:rPr>
              <a:t> - Oversees all aspects of the project.</a:t>
            </a:r>
          </a:p>
          <a:p>
            <a:pPr eaLnBrk="1" hangingPunct="1"/>
            <a:r>
              <a:rPr lang="en-US" sz="3000" dirty="0">
                <a:latin typeface="Arial" charset="0"/>
              </a:rPr>
              <a:t>Projects have major phases.</a:t>
            </a:r>
          </a:p>
          <a:p>
            <a:pPr eaLnBrk="1" hangingPunct="1"/>
            <a:endParaRPr lang="en-US" sz="800" dirty="0">
              <a:latin typeface="Arial" charset="0"/>
            </a:endParaRPr>
          </a:p>
          <a:p>
            <a:pPr eaLnBrk="1" hangingPunct="1"/>
            <a:r>
              <a:rPr lang="en-US" sz="3000" dirty="0">
                <a:latin typeface="Arial" charset="0"/>
              </a:rPr>
              <a:t>Factor Analysis – helps organize the project.</a:t>
            </a:r>
          </a:p>
        </p:txBody>
      </p:sp>
      <p:sp>
        <p:nvSpPr>
          <p:cNvPr id="61442"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614F1C9-77F5-3242-868D-E18C2CFE757A}" type="slidenum">
              <a:rPr lang="en-US" sz="1000">
                <a:solidFill>
                  <a:srgbClr val="898989"/>
                </a:solidFill>
              </a:rPr>
              <a:pPr eaLnBrk="1" hangingPunct="1"/>
              <a:t>24</a:t>
            </a:fld>
            <a:endParaRPr lang="en-US" sz="1000">
              <a:solidFill>
                <a:srgbClr val="898989"/>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p:cNvSpPr>
            <a:spLocks noGrp="1"/>
          </p:cNvSpPr>
          <p:nvPr>
            <p:ph type="title"/>
          </p:nvPr>
        </p:nvSpPr>
        <p:spPr bwMode="auto">
          <a:xfrm>
            <a:off x="457200" y="274637"/>
            <a:ext cx="8229600" cy="144653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dirty="0">
                <a:latin typeface="Verdana" charset="0"/>
                <a:ea typeface="ＭＳ Ｐゴシック" charset="0"/>
                <a:cs typeface="Verdana" charset="0"/>
              </a:rPr>
              <a:t>Structured Systems </a:t>
            </a:r>
            <a:br>
              <a:rPr lang="en-US" sz="3800" dirty="0">
                <a:latin typeface="Verdana" charset="0"/>
                <a:ea typeface="ＭＳ Ｐゴシック" charset="0"/>
                <a:cs typeface="Verdana" charset="0"/>
              </a:rPr>
            </a:br>
            <a:r>
              <a:rPr lang="en-US" sz="3800" dirty="0">
                <a:latin typeface="Verdana" charset="0"/>
                <a:ea typeface="ＭＳ Ｐゴシック" charset="0"/>
                <a:cs typeface="Verdana" charset="0"/>
              </a:rPr>
              <a:t>Analysis and Design</a:t>
            </a:r>
            <a:br>
              <a:rPr lang="en-US" sz="3800" dirty="0">
                <a:latin typeface="Verdana" charset="0"/>
                <a:ea typeface="ＭＳ Ｐゴシック" charset="0"/>
                <a:cs typeface="Verdana" charset="0"/>
              </a:rPr>
            </a:br>
            <a:r>
              <a:rPr lang="en-US" sz="3800" dirty="0">
                <a:latin typeface="Verdana" charset="0"/>
                <a:ea typeface="ＭＳ Ｐゴシック" charset="0"/>
                <a:cs typeface="Verdana" charset="0"/>
              </a:rPr>
              <a:t>Summary </a:t>
            </a:r>
            <a:r>
              <a:rPr lang="en-US" sz="3800" dirty="0" smtClean="0">
                <a:latin typeface="Verdana" charset="0"/>
                <a:ea typeface="ＭＳ Ｐゴシック" charset="0"/>
                <a:cs typeface="Verdana" charset="0"/>
              </a:rPr>
              <a:t>(cont’d)</a:t>
            </a:r>
            <a:r>
              <a:rPr lang="en-US" dirty="0">
                <a:latin typeface="Verdana" charset="0"/>
                <a:ea typeface="ＭＳ Ｐゴシック" charset="0"/>
                <a:cs typeface="Verdana" charset="0"/>
              </a:rPr>
              <a:t/>
            </a:r>
            <a:br>
              <a:rPr lang="en-US" dirty="0">
                <a:latin typeface="Verdana" charset="0"/>
                <a:ea typeface="ＭＳ Ｐゴシック" charset="0"/>
                <a:cs typeface="Verdana" charset="0"/>
              </a:rPr>
            </a:br>
            <a:endParaRPr lang="en-US" sz="2000" dirty="0">
              <a:latin typeface="Verdana" charset="0"/>
              <a:ea typeface="ＭＳ Ｐゴシック" charset="0"/>
              <a:cs typeface="Verdana" charset="0"/>
            </a:endParaRPr>
          </a:p>
        </p:txBody>
      </p:sp>
      <p:sp>
        <p:nvSpPr>
          <p:cNvPr id="63490" name="Content Placeholder 2"/>
          <p:cNvSpPr>
            <a:spLocks noGrp="1"/>
          </p:cNvSpPr>
          <p:nvPr>
            <p:ph sz="quarter" idx="14"/>
          </p:nvPr>
        </p:nvSpPr>
        <p:spPr bwMode="auto">
          <a:xfrm>
            <a:off x="457200" y="1804268"/>
            <a:ext cx="8229600" cy="436793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latin typeface="Arial" charset="0"/>
              </a:rPr>
              <a:t>A project plan  should have at least eight components, each of which is essentially a work product resulting from subtasks.</a:t>
            </a:r>
          </a:p>
          <a:p>
            <a:pPr eaLnBrk="1" hangingPunct="1"/>
            <a:endParaRPr lang="en-US" sz="800" dirty="0">
              <a:latin typeface="Arial" charset="0"/>
            </a:endParaRPr>
          </a:p>
          <a:p>
            <a:pPr eaLnBrk="1" hangingPunct="1"/>
            <a:r>
              <a:rPr lang="en-US" sz="2400" dirty="0">
                <a:latin typeface="Arial" charset="0"/>
              </a:rPr>
              <a:t>EHR Project Implementations typically follow six stages:</a:t>
            </a:r>
          </a:p>
          <a:p>
            <a:pPr lvl="1" eaLnBrk="1" hangingPunct="1"/>
            <a:r>
              <a:rPr lang="en-US" sz="2400" dirty="0">
                <a:latin typeface="Arial" charset="0"/>
              </a:rPr>
              <a:t>Assessment</a:t>
            </a:r>
          </a:p>
          <a:p>
            <a:pPr lvl="1" eaLnBrk="1" hangingPunct="1"/>
            <a:r>
              <a:rPr lang="en-US" sz="2400" dirty="0">
                <a:latin typeface="Arial" charset="0"/>
              </a:rPr>
              <a:t>Planning</a:t>
            </a:r>
          </a:p>
          <a:p>
            <a:pPr lvl="1" eaLnBrk="1" hangingPunct="1"/>
            <a:r>
              <a:rPr lang="en-US" sz="2400" dirty="0">
                <a:latin typeface="Arial" charset="0"/>
              </a:rPr>
              <a:t>Selection</a:t>
            </a:r>
          </a:p>
          <a:p>
            <a:pPr lvl="1" eaLnBrk="1" hangingPunct="1"/>
            <a:r>
              <a:rPr lang="en-US" sz="2400" dirty="0">
                <a:latin typeface="Arial" charset="0"/>
              </a:rPr>
              <a:t>Implementation</a:t>
            </a:r>
          </a:p>
          <a:p>
            <a:pPr lvl="1" eaLnBrk="1" hangingPunct="1"/>
            <a:r>
              <a:rPr lang="en-US" sz="2400" dirty="0">
                <a:latin typeface="Arial" charset="0"/>
              </a:rPr>
              <a:t>Evaluation</a:t>
            </a:r>
          </a:p>
          <a:p>
            <a:pPr lvl="1" eaLnBrk="1" hangingPunct="1"/>
            <a:r>
              <a:rPr lang="en-US" sz="2400" dirty="0">
                <a:latin typeface="Arial" charset="0"/>
              </a:rPr>
              <a:t>Improvement</a:t>
            </a:r>
          </a:p>
        </p:txBody>
      </p:sp>
      <p:sp>
        <p:nvSpPr>
          <p:cNvPr id="63491"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C82AAAB-2B98-C848-A9BA-A137DCF11BF4}" type="slidenum">
              <a:rPr lang="en-US" sz="1000">
                <a:solidFill>
                  <a:srgbClr val="898989"/>
                </a:solidFill>
              </a:rPr>
              <a:pPr eaLnBrk="1" hangingPunct="1"/>
              <a:t>25</a:t>
            </a:fld>
            <a:endParaRPr lang="en-US" sz="1000">
              <a:solidFill>
                <a:srgbClr val="898989"/>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Structured Systems </a:t>
            </a:r>
            <a:r>
              <a:rPr lang="en-US" dirty="0" smtClean="0"/>
              <a:t/>
            </a:r>
            <a:br>
              <a:rPr lang="en-US" dirty="0" smtClean="0"/>
            </a:br>
            <a:r>
              <a:rPr lang="en-US" dirty="0" smtClean="0"/>
              <a:t>Analysis </a:t>
            </a:r>
            <a:r>
              <a:rPr lang="en-US" dirty="0" smtClean="0"/>
              <a:t>and Design</a:t>
            </a:r>
            <a:br>
              <a:rPr lang="en-US" dirty="0" smtClean="0"/>
            </a:br>
            <a:r>
              <a:rPr lang="en-US" dirty="0" smtClean="0"/>
              <a:t>References</a:t>
            </a:r>
            <a:endParaRPr lang="en-US" dirty="0"/>
          </a:p>
        </p:txBody>
      </p:sp>
      <p:sp>
        <p:nvSpPr>
          <p:cNvPr id="65538" name="Text Placeholder 1"/>
          <p:cNvSpPr>
            <a:spLocks noGrp="1"/>
          </p:cNvSpPr>
          <p:nvPr>
            <p:ph type="body" sz="quarter" idx="16"/>
          </p:nvPr>
        </p:nvSpPr>
        <p:spPr bwMode="auto">
          <a:xfrm>
            <a:off x="457200" y="1600200"/>
            <a:ext cx="8229600" cy="466344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84163" lvl="1" indent="-284163"/>
            <a:r>
              <a:rPr lang="en-US" sz="1600" b="1" dirty="0" smtClean="0">
                <a:latin typeface="Arial" charset="0"/>
                <a:cs typeface="Arial" charset="0"/>
              </a:rPr>
              <a:t>References</a:t>
            </a:r>
            <a:r>
              <a:rPr lang="en-US" sz="1600" b="1" dirty="0">
                <a:latin typeface="Arial" charset="0"/>
                <a:cs typeface="Arial" charset="0"/>
              </a:rPr>
              <a:t>:   </a:t>
            </a:r>
            <a:endParaRPr lang="en-US" b="1" dirty="0">
              <a:latin typeface="Arial" charset="0"/>
              <a:cs typeface="Arial" charset="0"/>
            </a:endParaRPr>
          </a:p>
          <a:p>
            <a:pPr marL="284163" lvl="1" indent="-284163"/>
            <a:r>
              <a:rPr lang="en-US" dirty="0">
                <a:latin typeface="Arial" charset="0"/>
                <a:cs typeface="Arial" charset="0"/>
              </a:rPr>
              <a:t>Brown, C (2009, March). </a:t>
            </a:r>
            <a:r>
              <a:rPr lang="ja-JP" altLang="en-US" dirty="0">
                <a:latin typeface="Arial" charset="0"/>
                <a:cs typeface="Arial" charset="0"/>
              </a:rPr>
              <a:t>“</a:t>
            </a:r>
            <a:r>
              <a:rPr lang="en-US" altLang="ja-JP" dirty="0">
                <a:latin typeface="Arial" charset="0"/>
                <a:cs typeface="Arial" charset="0"/>
              </a:rPr>
              <a:t>It Used to be the Iron Triangle</a:t>
            </a:r>
            <a:r>
              <a:rPr lang="ja-JP" altLang="en-US" dirty="0">
                <a:latin typeface="Arial" charset="0"/>
                <a:cs typeface="Arial" charset="0"/>
              </a:rPr>
              <a:t>”</a:t>
            </a:r>
            <a:r>
              <a:rPr lang="en-US" altLang="ja-JP" dirty="0">
                <a:latin typeface="Arial" charset="0"/>
                <a:cs typeface="Arial" charset="0"/>
              </a:rPr>
              <a:t> [Internet].Available from   </a:t>
            </a:r>
            <a:r>
              <a:rPr lang="en-US" altLang="ja-JP" dirty="0">
                <a:latin typeface="Arial" charset="0"/>
                <a:cs typeface="Arial" charset="0"/>
                <a:hlinkClick r:id="rId3" tooltip="It Used to be the Iron Triangle"/>
              </a:rPr>
              <a:t>http://www.betterprojects.net/2009/03/it-used-to-be-iron-triangle.html</a:t>
            </a:r>
            <a:r>
              <a:rPr lang="en-US" altLang="ja-JP" dirty="0">
                <a:latin typeface="Arial" charset="0"/>
                <a:cs typeface="Arial" charset="0"/>
              </a:rPr>
              <a:t> . </a:t>
            </a:r>
          </a:p>
          <a:p>
            <a:pPr marL="284163" lvl="1" indent="-284163"/>
            <a:r>
              <a:rPr lang="en-US" dirty="0">
                <a:latin typeface="Arial" charset="0"/>
                <a:cs typeface="Arial" charset="0"/>
              </a:rPr>
              <a:t>Columbus, Suzanne. "Small Practice, Big Decision: Selecting an EHR System for Small Physician Practices." </a:t>
            </a:r>
            <a:r>
              <a:rPr lang="en-US" i="1" dirty="0">
                <a:latin typeface="Arial" charset="0"/>
                <a:cs typeface="Arial" charset="0"/>
              </a:rPr>
              <a:t>Journal of AHIMA</a:t>
            </a:r>
            <a:r>
              <a:rPr lang="en-US" dirty="0">
                <a:latin typeface="Arial" charset="0"/>
                <a:cs typeface="Arial" charset="0"/>
              </a:rPr>
              <a:t> 77, no.5 (May 2006): 42-46. Available on the Internet: </a:t>
            </a:r>
            <a:r>
              <a:rPr lang="en-US" dirty="0" smtClean="0">
                <a:latin typeface="Arial" charset="0"/>
                <a:cs typeface="Arial" charset="0"/>
                <a:hlinkClick r:id="rId4" action="ppaction://hlinkfile" tooltip="Link to &quot;Small Practice, Big Decision: Selecting an EHR System for Small Physician Practices.&quot; "/>
              </a:rPr>
              <a:t>2016-</a:t>
            </a:r>
            <a:r>
              <a:rPr lang="en-US" dirty="0" smtClean="0">
                <a:latin typeface="Arial" charset="0"/>
                <a:cs typeface="Arial" charset="0"/>
                <a:hlinkClick r:id="rId4" action="ppaction://hlinkfile" tooltip="Small Practice, Big Decision: Selecting an EHR System for Small Physician Practices"/>
              </a:rPr>
              <a:t>0</a:t>
            </a:r>
            <a:r>
              <a:rPr lang="en-US" dirty="0" smtClean="0">
                <a:latin typeface="Arial" charset="0"/>
                <a:cs typeface="Arial" charset="0"/>
                <a:hlinkClick r:id="rId4" action="ppaction://hlinkfile" tooltip="Link to &quot;Small Practice, Big Decision: Selecting an EHR System for Small Physician Practices.&quot; "/>
              </a:rPr>
              <a:t>2-19 10.13 </a:t>
            </a:r>
            <a:r>
              <a:rPr lang="en-US" dirty="0" err="1" smtClean="0">
                <a:latin typeface="Arial" charset="0"/>
                <a:cs typeface="Arial" charset="0"/>
                <a:hlinkClick r:id="rId4" action="ppaction://hlinkfile" tooltip="Link to &quot;Small Practice, Big Decision: Selecting an EHR System for Small Physician Practices.&quot; "/>
              </a:rPr>
              <a:t>EvaluationKit</a:t>
            </a:r>
            <a:r>
              <a:rPr lang="en-US" dirty="0" smtClean="0">
                <a:latin typeface="Arial" charset="0"/>
                <a:cs typeface="Arial" charset="0"/>
                <a:hlinkClick r:id="rId4" action="ppaction://hlinkfile" tooltip="Link to &quot;Small Practice, Big Decision: Selecting an EHR System for Small Physician Practices.&quot; "/>
              </a:rPr>
              <a:t> Setup for SP16 courses.zip</a:t>
            </a:r>
            <a:r>
              <a:rPr lang="en-US" dirty="0" smtClean="0">
                <a:latin typeface="Arial" charset="0"/>
                <a:cs typeface="Arial" charset="0"/>
              </a:rPr>
              <a:t>.</a:t>
            </a:r>
            <a:endParaRPr lang="en-US" dirty="0">
              <a:latin typeface="Arial" charset="0"/>
              <a:cs typeface="Arial" charset="0"/>
            </a:endParaRPr>
          </a:p>
          <a:p>
            <a:pPr marL="284163" lvl="1" indent="-284163"/>
            <a:r>
              <a:rPr lang="en-US" dirty="0" err="1">
                <a:latin typeface="Arial" charset="0"/>
                <a:cs typeface="Arial" charset="0"/>
              </a:rPr>
              <a:t>DerGurahian</a:t>
            </a:r>
            <a:r>
              <a:rPr lang="en-US" dirty="0">
                <a:latin typeface="Arial" charset="0"/>
                <a:cs typeface="Arial" charset="0"/>
              </a:rPr>
              <a:t>, Jean (2010, March). </a:t>
            </a:r>
            <a:r>
              <a:rPr lang="en-US" dirty="0" smtClean="0">
                <a:latin typeface="Arial" charset="0"/>
                <a:cs typeface="Arial" charset="0"/>
              </a:rPr>
              <a:t>“</a:t>
            </a:r>
            <a:r>
              <a:rPr lang="en-US" altLang="ja-JP" dirty="0" smtClean="0">
                <a:latin typeface="Arial" charset="0"/>
                <a:cs typeface="Arial" charset="0"/>
              </a:rPr>
              <a:t>Slow</a:t>
            </a:r>
            <a:r>
              <a:rPr lang="en-US" altLang="ja-JP" dirty="0">
                <a:latin typeface="Arial" charset="0"/>
                <a:cs typeface="Arial" charset="0"/>
              </a:rPr>
              <a:t>, steady EHR implementation plan better for doctors</a:t>
            </a:r>
            <a:r>
              <a:rPr lang="ja-JP" altLang="en-US" dirty="0">
                <a:latin typeface="Arial" charset="0"/>
                <a:cs typeface="Arial" charset="0"/>
              </a:rPr>
              <a:t>’</a:t>
            </a:r>
            <a:r>
              <a:rPr lang="en-US" altLang="ja-JP" dirty="0">
                <a:latin typeface="Arial" charset="0"/>
                <a:cs typeface="Arial" charset="0"/>
              </a:rPr>
              <a:t> offices</a:t>
            </a:r>
            <a:r>
              <a:rPr lang="ja-JP" altLang="en-US" dirty="0">
                <a:latin typeface="Arial" charset="0"/>
                <a:cs typeface="Arial" charset="0"/>
              </a:rPr>
              <a:t>”</a:t>
            </a:r>
            <a:r>
              <a:rPr lang="en-US" altLang="ja-JP" dirty="0">
                <a:latin typeface="Arial" charset="0"/>
                <a:cs typeface="Arial" charset="0"/>
              </a:rPr>
              <a:t> [Internet]. Available from: </a:t>
            </a:r>
            <a:r>
              <a:rPr lang="en-US" altLang="ja-JP" dirty="0">
                <a:latin typeface="Arial" charset="0"/>
                <a:cs typeface="Arial" charset="0"/>
                <a:hlinkClick r:id="rId5" tooltip="Link to “Slow, steady EHR implementation plan better for doctors’ offices”"/>
              </a:rPr>
              <a:t>http://searchhealthit.techtarget.com/news/2240016960/Slow-steady-EHR-implementation-plan-better-for-doctors-offices</a:t>
            </a:r>
            <a:r>
              <a:rPr lang="en-US" altLang="ja-JP" dirty="0">
                <a:latin typeface="Arial" charset="0"/>
                <a:cs typeface="Arial" charset="0"/>
              </a:rPr>
              <a:t>.</a:t>
            </a:r>
          </a:p>
          <a:p>
            <a:pPr marL="284163" lvl="1" indent="-284163"/>
            <a:r>
              <a:rPr lang="en-US" dirty="0" err="1">
                <a:latin typeface="Arial" charset="0"/>
                <a:cs typeface="Arial" charset="0"/>
              </a:rPr>
              <a:t>Hohly</a:t>
            </a:r>
            <a:r>
              <a:rPr lang="en-US" dirty="0">
                <a:latin typeface="Arial" charset="0"/>
                <a:cs typeface="Arial" charset="0"/>
              </a:rPr>
              <a:t>, Marge.  Project Plan </a:t>
            </a:r>
            <a:r>
              <a:rPr lang="en-US" dirty="0" smtClean="0">
                <a:latin typeface="Arial" charset="0"/>
                <a:cs typeface="Arial" charset="0"/>
              </a:rPr>
              <a:t>Definition [</a:t>
            </a:r>
            <a:r>
              <a:rPr lang="en-US" dirty="0">
                <a:latin typeface="Arial" charset="0"/>
                <a:cs typeface="Arial" charset="0"/>
              </a:rPr>
              <a:t>Internet]. 2007. [Cited July 2010]: [about 5 screens]. </a:t>
            </a:r>
            <a:r>
              <a:rPr lang="en-US" dirty="0">
                <a:latin typeface="Arial" charset="0"/>
                <a:cs typeface="Arial" charset="0"/>
                <a:hlinkClick r:id="rId6" tooltip="Link to Project Plan Definition definition."/>
              </a:rPr>
              <a:t>http://www.cerritos.edu/hohly/WorkExperience/project plan_instructions.htm</a:t>
            </a:r>
            <a:endParaRPr lang="en-US" dirty="0">
              <a:latin typeface="Arial" charset="0"/>
              <a:cs typeface="Arial" charset="0"/>
            </a:endParaRPr>
          </a:p>
          <a:p>
            <a:pPr marL="284163" indent="-284163"/>
            <a:r>
              <a:rPr lang="en-US" sz="1400" b="0" dirty="0" err="1">
                <a:latin typeface="Arial" charset="0"/>
                <a:cs typeface="Arial" charset="0"/>
              </a:rPr>
              <a:t>Launi</a:t>
            </a:r>
            <a:r>
              <a:rPr lang="en-US" sz="1400" b="0" dirty="0">
                <a:latin typeface="Arial" charset="0"/>
                <a:cs typeface="Arial" charset="0"/>
              </a:rPr>
              <a:t>, Joe. Creating a Project Plan. JNM [serial on the Internet]. 1999 Sept; [cited 2010 August 15] </a:t>
            </a:r>
            <a:r>
              <a:rPr lang="en-US" sz="1400" b="0" dirty="0">
                <a:latin typeface="Arial" charset="0"/>
                <a:cs typeface="Arial" charset="0"/>
                <a:hlinkClick r:id="rId7" tooltip="Link to Creating a Project Plan article."/>
              </a:rPr>
              <a:t>http://www.tdan.com/view-articles/5266</a:t>
            </a:r>
            <a:r>
              <a:rPr lang="en-US" sz="1400" b="0" dirty="0">
                <a:latin typeface="Arial" charset="0"/>
                <a:cs typeface="Arial" charset="0"/>
              </a:rPr>
              <a:t> </a:t>
            </a:r>
          </a:p>
          <a:p>
            <a:pPr marL="284163" indent="-284163"/>
            <a:r>
              <a:rPr lang="en-US" sz="1400" b="0" dirty="0" err="1">
                <a:solidFill>
                  <a:srgbClr val="000000"/>
                </a:solidFill>
                <a:latin typeface="Arial" charset="0"/>
                <a:cs typeface="Arial" charset="0"/>
              </a:rPr>
              <a:t>Lonergan</a:t>
            </a:r>
            <a:r>
              <a:rPr lang="en-US" sz="1400" b="0" dirty="0">
                <a:solidFill>
                  <a:srgbClr val="000000"/>
                </a:solidFill>
                <a:latin typeface="Arial" charset="0"/>
                <a:cs typeface="Arial" charset="0"/>
              </a:rPr>
              <a:t>, Kevin. Project Management. Free Management Library [Internet]; [cited 2010 August 5]; Available from: </a:t>
            </a:r>
            <a:r>
              <a:rPr lang="en-US" sz="1400" b="0" u="sng" dirty="0">
                <a:solidFill>
                  <a:srgbClr val="000000"/>
                </a:solidFill>
                <a:latin typeface="Arial" charset="0"/>
                <a:cs typeface="Arial" charset="0"/>
                <a:hlinkClick r:id="rId8" tooltip="Link to Project Management from Free Management Library. "/>
              </a:rPr>
              <a:t>http://www.managementhelp.org/plan_dec/project/project.htm</a:t>
            </a:r>
            <a:endParaRPr lang="en-US" sz="1400" b="0" dirty="0">
              <a:latin typeface="Arial" charset="0"/>
              <a:cs typeface="Arial" charset="0"/>
            </a:endParaRPr>
          </a:p>
          <a:p>
            <a:pPr marL="284163" indent="-284163"/>
            <a:r>
              <a:rPr lang="en-US" sz="1400" b="0" dirty="0">
                <a:latin typeface="Arial" charset="0"/>
                <a:cs typeface="Arial" charset="0"/>
              </a:rPr>
              <a:t>A Roadmap for an EHR Implementation at a Practice. Binary Spectrum [Internet]. </a:t>
            </a:r>
            <a:r>
              <a:rPr lang="en-US" sz="1400" b="0" dirty="0">
                <a:latin typeface="Arial" charset="0"/>
                <a:cs typeface="Arial" charset="0"/>
                <a:hlinkClick r:id="rId9" tooltip="A Roadmap for an EHR Implementation at a Practice. Binary Spectrum"/>
              </a:rPr>
              <a:t>http://</a:t>
            </a:r>
            <a:r>
              <a:rPr lang="en-US" sz="1400" b="0" dirty="0" smtClean="0">
                <a:latin typeface="Arial" charset="0"/>
                <a:cs typeface="Arial" charset="0"/>
                <a:hlinkClick r:id="rId9" tooltip="A Roadmap for an EHR Implementation at a Practice. Binary Spectrum"/>
              </a:rPr>
              <a:t>www.binaryspectrum.com/HealthcareSolutions/ElectronicMedicalRecords/Roadmap-for-implementation-of-EHRsystem-at-a-practice.html</a:t>
            </a:r>
            <a:r>
              <a:rPr lang="en-US" sz="1400" b="0" dirty="0" smtClean="0">
                <a:latin typeface="Arial" charset="0"/>
                <a:cs typeface="Arial" charset="0"/>
              </a:rPr>
              <a:t> </a:t>
            </a:r>
            <a:endParaRPr lang="en-US" sz="1400" b="0" dirty="0">
              <a:latin typeface="Arial" charset="0"/>
              <a:cs typeface="Arial" charset="0"/>
            </a:endParaRPr>
          </a:p>
        </p:txBody>
      </p:sp>
      <p:sp>
        <p:nvSpPr>
          <p:cNvPr id="65539"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54D6371-384D-0D44-9AA0-584DAB7DF975}" type="slidenum">
              <a:rPr lang="en-US" sz="1000">
                <a:solidFill>
                  <a:srgbClr val="898989"/>
                </a:solidFill>
              </a:rPr>
              <a:pPr eaLnBrk="1" hangingPunct="1"/>
              <a:t>26</a:t>
            </a:fld>
            <a:endParaRPr lang="en-US" sz="1000">
              <a:solidFill>
                <a:srgbClr val="898989"/>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Structured Systems Analysis and Design</a:t>
            </a:r>
            <a:br>
              <a:rPr lang="en-US" dirty="0" smtClean="0"/>
            </a:br>
            <a:r>
              <a:rPr lang="en-US" dirty="0" smtClean="0"/>
              <a:t>References (cont’d)</a:t>
            </a:r>
            <a:endParaRPr lang="en-US" dirty="0"/>
          </a:p>
        </p:txBody>
      </p:sp>
      <p:sp>
        <p:nvSpPr>
          <p:cNvPr id="67586" name="Text Placeholder 2"/>
          <p:cNvSpPr>
            <a:spLocks noGrp="1"/>
          </p:cNvSpPr>
          <p:nvPr>
            <p:ph type="body" sz="quarter" idx="16"/>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84163" indent="-284163"/>
            <a:r>
              <a:rPr lang="en-US" dirty="0" smtClean="0">
                <a:latin typeface="Arial" charset="0"/>
                <a:cs typeface="Arial" charset="0"/>
              </a:rPr>
              <a:t>References</a:t>
            </a:r>
            <a:r>
              <a:rPr lang="en-US" dirty="0">
                <a:latin typeface="Arial" charset="0"/>
                <a:cs typeface="Arial" charset="0"/>
              </a:rPr>
              <a:t>:</a:t>
            </a:r>
            <a:endParaRPr lang="en-US" sz="1400" dirty="0">
              <a:latin typeface="Arial" charset="0"/>
              <a:cs typeface="Arial" charset="0"/>
            </a:endParaRPr>
          </a:p>
          <a:p>
            <a:pPr marL="284163" indent="-284163"/>
            <a:r>
              <a:rPr lang="en-US" sz="1400" b="0" dirty="0" err="1">
                <a:latin typeface="Arial" charset="0"/>
                <a:cs typeface="Arial" charset="0"/>
              </a:rPr>
              <a:t>Turbit</a:t>
            </a:r>
            <a:r>
              <a:rPr lang="en-US" sz="1400" b="0" dirty="0">
                <a:latin typeface="Arial" charset="0"/>
                <a:cs typeface="Arial" charset="0"/>
              </a:rPr>
              <a:t>, </a:t>
            </a:r>
            <a:r>
              <a:rPr lang="en-US" sz="1400" b="0" dirty="0" smtClean="0">
                <a:latin typeface="Arial" charset="0"/>
                <a:cs typeface="Arial" charset="0"/>
              </a:rPr>
              <a:t>Neville (</a:t>
            </a:r>
            <a:r>
              <a:rPr lang="en-US" sz="1400" b="0" dirty="0">
                <a:latin typeface="Arial" charset="0"/>
                <a:cs typeface="Arial" charset="0"/>
              </a:rPr>
              <a:t>2005,June). </a:t>
            </a:r>
            <a:r>
              <a:rPr lang="ja-JP" altLang="en-US" sz="1400" b="0" dirty="0">
                <a:latin typeface="Arial" charset="0"/>
                <a:cs typeface="Arial" charset="0"/>
              </a:rPr>
              <a:t>“</a:t>
            </a:r>
            <a:r>
              <a:rPr lang="en-US" altLang="ja-JP" sz="1400" b="0" dirty="0">
                <a:latin typeface="Arial" charset="0"/>
                <a:cs typeface="Arial" charset="0"/>
              </a:rPr>
              <a:t>Defining the Scope of a Project</a:t>
            </a:r>
            <a:r>
              <a:rPr lang="ja-JP" altLang="en-US" sz="1400" b="0" dirty="0">
                <a:latin typeface="Arial" charset="0"/>
                <a:cs typeface="Arial" charset="0"/>
              </a:rPr>
              <a:t>”</a:t>
            </a:r>
            <a:r>
              <a:rPr lang="en-US" altLang="ja-JP" sz="1400" b="0" dirty="0">
                <a:latin typeface="Arial" charset="0"/>
                <a:cs typeface="Arial" charset="0"/>
              </a:rPr>
              <a:t> [Internet]. </a:t>
            </a:r>
            <a:r>
              <a:rPr lang="en-US" altLang="ja-JP" sz="1400" b="0" dirty="0" err="1">
                <a:latin typeface="Arial" charset="0"/>
                <a:cs typeface="Arial" charset="0"/>
              </a:rPr>
              <a:t>PerfectProject.com</a:t>
            </a:r>
            <a:r>
              <a:rPr lang="en-US" altLang="ja-JP" sz="1400" b="0" dirty="0">
                <a:latin typeface="Arial" charset="0"/>
                <a:cs typeface="Arial" charset="0"/>
              </a:rPr>
              <a:t>. Available From: </a:t>
            </a:r>
            <a:r>
              <a:rPr lang="en-US" altLang="ja-JP" sz="1400" b="0" dirty="0">
                <a:latin typeface="Arial" charset="0"/>
                <a:cs typeface="Arial" charset="0"/>
                <a:hlinkClick r:id="rId3" tooltip="Link to Defining the Scope of a Project article."/>
              </a:rPr>
              <a:t>http://www.projectperfect.com.au/info_define_the_scope.php</a:t>
            </a:r>
            <a:r>
              <a:rPr lang="en-US" altLang="ja-JP" sz="1400" b="0" dirty="0">
                <a:latin typeface="Arial" charset="0"/>
                <a:cs typeface="Arial" charset="0"/>
              </a:rPr>
              <a:t>. </a:t>
            </a:r>
          </a:p>
          <a:p>
            <a:pPr marL="284163" indent="-284163"/>
            <a:r>
              <a:rPr lang="en-US" sz="1400" b="0" dirty="0">
                <a:latin typeface="Arial" charset="0"/>
                <a:cs typeface="Arial" charset="0"/>
              </a:rPr>
              <a:t>Wikipedia (2011, December). </a:t>
            </a:r>
            <a:r>
              <a:rPr lang="ja-JP" altLang="en-US" sz="1400" b="0" dirty="0">
                <a:latin typeface="Arial" charset="0"/>
                <a:cs typeface="Arial" charset="0"/>
              </a:rPr>
              <a:t>“</a:t>
            </a:r>
            <a:r>
              <a:rPr lang="en-US" altLang="ja-JP" sz="1400" b="0" dirty="0">
                <a:latin typeface="Arial" charset="0"/>
                <a:cs typeface="Arial" charset="0"/>
              </a:rPr>
              <a:t>Scope (Project Management)</a:t>
            </a:r>
            <a:r>
              <a:rPr lang="ja-JP" altLang="en-US" sz="1400" b="0" dirty="0">
                <a:latin typeface="Arial" charset="0"/>
                <a:cs typeface="Arial" charset="0"/>
              </a:rPr>
              <a:t>”</a:t>
            </a:r>
            <a:r>
              <a:rPr lang="en-US" altLang="ja-JP" sz="1400" b="0" dirty="0">
                <a:latin typeface="Arial" charset="0"/>
                <a:cs typeface="Arial" charset="0"/>
              </a:rPr>
              <a:t> [Internet]. Cited December 2011 from Wikipedia.com: </a:t>
            </a:r>
            <a:r>
              <a:rPr lang="en-US" altLang="ja-JP" sz="1400" b="0" dirty="0">
                <a:latin typeface="Arial" charset="0"/>
                <a:cs typeface="Arial" charset="0"/>
                <a:hlinkClick r:id="rId4" tooltip="Link to Project Management Wikipedia article, 2011."/>
              </a:rPr>
              <a:t>http://en.wikipedia.org/wiki/Scope_(</a:t>
            </a:r>
            <a:r>
              <a:rPr lang="en-US" altLang="ja-JP" sz="1400" b="0" dirty="0" smtClean="0">
                <a:latin typeface="Arial" charset="0"/>
                <a:cs typeface="Arial" charset="0"/>
                <a:hlinkClick r:id="rId4" tooltip="Link to Project Management Wikipedia article, 2011."/>
              </a:rPr>
              <a:t>project_management)</a:t>
            </a:r>
            <a:r>
              <a:rPr lang="en-US" altLang="ja-JP" sz="1400" b="0" dirty="0" smtClean="0">
                <a:latin typeface="Arial" charset="0"/>
                <a:cs typeface="Arial" charset="0"/>
              </a:rPr>
              <a:t>.</a:t>
            </a:r>
            <a:endParaRPr lang="en-US" altLang="ja-JP" sz="1400" b="0" dirty="0">
              <a:latin typeface="Arial" charset="0"/>
              <a:cs typeface="Arial" charset="0"/>
            </a:endParaRPr>
          </a:p>
          <a:p>
            <a:pPr marL="284163" indent="-284163"/>
            <a:r>
              <a:rPr lang="en-US" sz="1400" b="0" dirty="0">
                <a:solidFill>
                  <a:srgbClr val="000000"/>
                </a:solidFill>
                <a:latin typeface="Arial" charset="0"/>
                <a:cs typeface="Arial" charset="0"/>
              </a:rPr>
              <a:t>Wikipedia (2010, December). </a:t>
            </a:r>
            <a:r>
              <a:rPr lang="ja-JP" altLang="en-US" sz="1400" b="0" dirty="0">
                <a:solidFill>
                  <a:srgbClr val="000000"/>
                </a:solidFill>
                <a:latin typeface="Arial" charset="0"/>
                <a:cs typeface="Arial" charset="0"/>
              </a:rPr>
              <a:t>“</a:t>
            </a:r>
            <a:r>
              <a:rPr lang="en-US" altLang="ja-JP" sz="1400" b="0" dirty="0">
                <a:solidFill>
                  <a:srgbClr val="000000"/>
                </a:solidFill>
                <a:latin typeface="Arial" charset="0"/>
                <a:cs typeface="Arial" charset="0"/>
              </a:rPr>
              <a:t>Scope (Project Management)</a:t>
            </a:r>
            <a:r>
              <a:rPr lang="ja-JP" altLang="en-US" sz="1400" b="0" dirty="0">
                <a:solidFill>
                  <a:srgbClr val="000000"/>
                </a:solidFill>
                <a:latin typeface="Arial" charset="0"/>
                <a:cs typeface="Arial" charset="0"/>
              </a:rPr>
              <a:t>”</a:t>
            </a:r>
            <a:r>
              <a:rPr lang="en-US" altLang="ja-JP" sz="1400" b="0" dirty="0">
                <a:solidFill>
                  <a:srgbClr val="000000"/>
                </a:solidFill>
                <a:latin typeface="Arial" charset="0"/>
                <a:cs typeface="Arial" charset="0"/>
              </a:rPr>
              <a:t> [Internet]. Cited Dec</a:t>
            </a:r>
            <a:r>
              <a:rPr lang="en-US" altLang="ja-JP" sz="1400" b="0" dirty="0">
                <a:latin typeface="Arial" charset="0"/>
                <a:cs typeface="Arial" charset="0"/>
              </a:rPr>
              <a:t>ember 2010 from Wikipedia.com: </a:t>
            </a:r>
            <a:r>
              <a:rPr lang="en-US" altLang="ja-JP" sz="1400" b="0" dirty="0">
                <a:latin typeface="Arial" charset="0"/>
                <a:cs typeface="Arial" charset="0"/>
                <a:hlinkClick r:id="rId4" tooltip="Link to Project Management Wikipedia article, 2010."/>
              </a:rPr>
              <a:t>http://en.wikipedia.org/wiki/Scope_(</a:t>
            </a:r>
            <a:r>
              <a:rPr lang="en-US" altLang="ja-JP" sz="1400" b="0" dirty="0" smtClean="0">
                <a:latin typeface="Arial" charset="0"/>
                <a:cs typeface="Arial" charset="0"/>
                <a:hlinkClick r:id="rId4" tooltip="Link to Project Management Wikipedia article, 2010."/>
              </a:rPr>
              <a:t>project_management)</a:t>
            </a:r>
            <a:r>
              <a:rPr lang="en-US" altLang="ja-JP" sz="1400" b="0" dirty="0" smtClean="0">
                <a:latin typeface="Arial" charset="0"/>
                <a:cs typeface="Arial" charset="0"/>
              </a:rPr>
              <a:t>.</a:t>
            </a:r>
            <a:r>
              <a:rPr lang="en-US" altLang="ja-JP" sz="1400" dirty="0" smtClean="0">
                <a:solidFill>
                  <a:srgbClr val="FF0000"/>
                </a:solidFill>
                <a:latin typeface="Arial" charset="0"/>
                <a:cs typeface="Arial" charset="0"/>
              </a:rPr>
              <a:t> </a:t>
            </a:r>
            <a:endParaRPr lang="en-US" sz="1400" dirty="0">
              <a:solidFill>
                <a:srgbClr val="FF0000"/>
              </a:solidFill>
              <a:latin typeface="Arial" charset="0"/>
              <a:cs typeface="Arial" charset="0"/>
            </a:endParaRPr>
          </a:p>
        </p:txBody>
      </p:sp>
      <p:sp>
        <p:nvSpPr>
          <p:cNvPr id="67587" name="Text Placeholder 3"/>
          <p:cNvSpPr>
            <a:spLocks noGrp="1"/>
          </p:cNvSpPr>
          <p:nvPr>
            <p:ph type="body" sz="quarter" idx="20"/>
          </p:nvPr>
        </p:nvSpPr>
        <p:spPr bwMode="auto">
          <a:xfrm>
            <a:off x="457200" y="3572926"/>
            <a:ext cx="8229600" cy="99907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a:latin typeface="Arial" charset="0"/>
                <a:cs typeface="Arial" charset="0"/>
              </a:rPr>
              <a:t>Images</a:t>
            </a:r>
            <a:endParaRPr lang="en-US" sz="1400" dirty="0">
              <a:latin typeface="Arial" charset="0"/>
              <a:cs typeface="Arial" charset="0"/>
            </a:endParaRPr>
          </a:p>
          <a:p>
            <a:r>
              <a:rPr lang="en-US" sz="1400" b="0" dirty="0">
                <a:latin typeface="Arial" charset="0"/>
                <a:cs typeface="Arial" charset="0"/>
              </a:rPr>
              <a:t>Slide 5 :  The Project Diamond. Courtesy Scott Neal. Used with permission.</a:t>
            </a:r>
          </a:p>
          <a:p>
            <a:r>
              <a:rPr lang="en-US" sz="1400" b="0" dirty="0">
                <a:latin typeface="Arial" charset="0"/>
                <a:cs typeface="Arial" charset="0"/>
              </a:rPr>
              <a:t>Slide 7 :  The Role of a Project Manager. </a:t>
            </a:r>
            <a:r>
              <a:rPr lang="en-US" sz="1400" b="0" dirty="0" smtClean="0">
                <a:latin typeface="Arial" charset="0"/>
                <a:cs typeface="Arial" charset="0"/>
              </a:rPr>
              <a:t>Courtesy </a:t>
            </a:r>
            <a:r>
              <a:rPr lang="en-US" sz="1400" b="0" dirty="0">
                <a:latin typeface="Arial" charset="0"/>
                <a:cs typeface="Arial" charset="0"/>
              </a:rPr>
              <a:t>Scott Neal. Used with permission.</a:t>
            </a:r>
          </a:p>
          <a:p>
            <a:endParaRPr lang="en-US" sz="1400" b="0" dirty="0">
              <a:latin typeface="Arial" charset="0"/>
              <a:cs typeface="Arial" charset="0"/>
            </a:endParaRPr>
          </a:p>
          <a:p>
            <a:endParaRPr lang="en-US" sz="1400" dirty="0">
              <a:latin typeface="Arial" charset="0"/>
              <a:cs typeface="Arial" charset="0"/>
            </a:endParaRPr>
          </a:p>
        </p:txBody>
      </p:sp>
      <p:sp>
        <p:nvSpPr>
          <p:cNvPr id="67588"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4BB77E4-9655-234A-A08C-B0E82CCDC137}" type="slidenum">
              <a:rPr lang="en-US" sz="1000">
                <a:solidFill>
                  <a:srgbClr val="898989"/>
                </a:solidFill>
              </a:rPr>
              <a:pPr eaLnBrk="1" hangingPunct="1"/>
              <a:t>27</a:t>
            </a:fld>
            <a:endParaRPr lang="en-US" sz="1000">
              <a:solidFill>
                <a:srgbClr val="898989"/>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8282"/>
            <a:ext cx="8229600" cy="1840794"/>
          </a:xfrm>
        </p:spPr>
        <p:txBody>
          <a:bodyPr/>
          <a:lstStyle/>
          <a:p>
            <a:r>
              <a:rPr lang="en-US" sz="3200" dirty="0">
                <a:latin typeface="Verdana" charset="0"/>
                <a:ea typeface="MS PGothic" charset="0"/>
                <a:cs typeface="Verdana" charset="0"/>
              </a:rPr>
              <a:t>Installation and Maintenance of </a:t>
            </a:r>
            <a:r>
              <a:rPr lang="en-US" sz="3200" dirty="0" smtClean="0">
                <a:latin typeface="Verdana" charset="0"/>
                <a:ea typeface="MS PGothic" charset="0"/>
                <a:cs typeface="Verdana" charset="0"/>
              </a:rPr>
              <a:t/>
            </a:r>
            <a:br>
              <a:rPr lang="en-US" sz="3200" dirty="0" smtClean="0">
                <a:latin typeface="Verdana" charset="0"/>
                <a:ea typeface="MS PGothic" charset="0"/>
                <a:cs typeface="Verdana" charset="0"/>
              </a:rPr>
            </a:br>
            <a:r>
              <a:rPr lang="en-US" sz="3200" dirty="0" smtClean="0">
                <a:latin typeface="Verdana" charset="0"/>
                <a:ea typeface="MS PGothic" charset="0"/>
                <a:cs typeface="Verdana" charset="0"/>
              </a:rPr>
              <a:t>Health </a:t>
            </a:r>
            <a:r>
              <a:rPr lang="en-US" sz="3200" dirty="0">
                <a:latin typeface="Verdana" charset="0"/>
                <a:ea typeface="MS PGothic" charset="0"/>
                <a:cs typeface="Verdana" charset="0"/>
              </a:rPr>
              <a:t>IT Systems </a:t>
            </a:r>
            <a:r>
              <a:rPr lang="en-US" sz="3200" dirty="0" smtClean="0">
                <a:latin typeface="Verdana" charset="0"/>
                <a:ea typeface="MS PGothic" charset="0"/>
                <a:cs typeface="Verdana" charset="0"/>
              </a:rPr>
              <a:t/>
            </a:r>
            <a:br>
              <a:rPr lang="en-US" sz="3200" dirty="0" smtClean="0">
                <a:latin typeface="Verdana" charset="0"/>
                <a:ea typeface="MS PGothic" charset="0"/>
                <a:cs typeface="Verdana" charset="0"/>
              </a:rPr>
            </a:br>
            <a:r>
              <a:rPr lang="en-US" sz="3200" dirty="0">
                <a:latin typeface="Tahoma" charset="0"/>
                <a:ea typeface="ＭＳ Ｐゴシック" charset="0"/>
                <a:cs typeface="Tahoma" charset="0"/>
              </a:rPr>
              <a:t>Structured Systems Analysis and Design</a:t>
            </a:r>
          </a:p>
        </p:txBody>
      </p:sp>
      <p:sp>
        <p:nvSpPr>
          <p:cNvPr id="3" name="Content Placeholder 2"/>
          <p:cNvSpPr>
            <a:spLocks noGrp="1"/>
          </p:cNvSpPr>
          <p:nvPr>
            <p:ph sz="quarter" idx="14"/>
          </p:nvPr>
        </p:nvSpPr>
        <p:spPr>
          <a:xfrm>
            <a:off x="457200" y="2260600"/>
            <a:ext cx="8229600" cy="4150474"/>
          </a:xfrm>
        </p:spPr>
        <p:txBody>
          <a:bodyPr/>
          <a:lstStyle/>
          <a:p>
            <a:r>
              <a:rPr lang="en-US" sz="2800" dirty="0" smtClean="0">
                <a:latin typeface="Arial" charset="0"/>
                <a:ea typeface="Calibri" charset="0"/>
                <a:cs typeface="Times New Roman" charset="0"/>
              </a:rPr>
              <a:t>This </a:t>
            </a:r>
            <a:r>
              <a:rPr lang="en-US" sz="2800" dirty="0">
                <a:latin typeface="Arial" charset="0"/>
                <a:ea typeface="Calibri" charset="0"/>
                <a:cs typeface="Times New Roman" charset="0"/>
              </a:rPr>
              <a:t>material </a:t>
            </a:r>
            <a:r>
              <a:rPr lang="en-US" sz="2800" dirty="0" smtClean="0">
                <a:latin typeface="Arial" charset="0"/>
                <a:ea typeface="Calibri" charset="0"/>
                <a:cs typeface="Times New Roman" charset="0"/>
              </a:rPr>
              <a:t>was </a:t>
            </a:r>
            <a:r>
              <a:rPr lang="en-US" sz="2800" dirty="0">
                <a:latin typeface="Arial" charset="0"/>
                <a:ea typeface="Calibri" charset="0"/>
                <a:cs typeface="Times New Roman" charset="0"/>
              </a:rPr>
              <a:t>developed by Duke University, funded by the Department of Health and Human Services, Office of the National Coordinator for Health Information Technology under Award Number IU24OC000024. This material was updated in 2016 by The University of Texas Health Science Center at Houston under </a:t>
            </a:r>
            <a:r>
              <a:rPr lang="en-US" sz="2800" dirty="0" smtClean="0">
                <a:latin typeface="Arial" charset="0"/>
                <a:ea typeface="Calibri" charset="0"/>
                <a:cs typeface="Times New Roman" charset="0"/>
              </a:rPr>
              <a:t>Award Number </a:t>
            </a:r>
            <a:r>
              <a:rPr lang="en-US" sz="2800" dirty="0">
                <a:latin typeface="Arial" charset="0"/>
                <a:ea typeface="Calibri" charset="0"/>
                <a:cs typeface="Times New Roman" charset="0"/>
              </a:rPr>
              <a:t>90WT0006</a:t>
            </a:r>
            <a:r>
              <a:rPr lang="en-US" sz="2800" dirty="0" smtClean="0">
                <a:latin typeface="Arial" charset="0"/>
                <a:ea typeface="Calibri" charset="0"/>
                <a:cs typeface="Times New Roman" charset="0"/>
              </a:rPr>
              <a:t>.</a:t>
            </a:r>
            <a:endParaRPr lang="en-US" sz="2800" dirty="0">
              <a:latin typeface="Arial" charset="0"/>
              <a:ea typeface="Calibri" charset="0"/>
              <a:cs typeface="Times New Roman" charset="0"/>
            </a:endParaRPr>
          </a:p>
        </p:txBody>
      </p:sp>
      <p:sp>
        <p:nvSpPr>
          <p:cNvPr id="4" name="Slide Number Placeholder 3"/>
          <p:cNvSpPr>
            <a:spLocks noGrp="1"/>
          </p:cNvSpPr>
          <p:nvPr>
            <p:ph type="sldNum" sz="quarter" idx="4"/>
          </p:nvPr>
        </p:nvSpPr>
        <p:spPr/>
        <p:txBody>
          <a:bodyPr/>
          <a:lstStyle/>
          <a:p>
            <a:fld id="{F3BF8891-5E06-46C2-89A4-6DB85D39BA35}" type="slidenum">
              <a:rPr lang="en-US" smtClean="0"/>
              <a:pPr/>
              <a:t>28</a:t>
            </a:fld>
            <a:endParaRPr lang="en-US" dirty="0"/>
          </a:p>
        </p:txBody>
      </p:sp>
    </p:spTree>
    <p:extLst>
      <p:ext uri="{BB962C8B-B14F-4D97-AF65-F5344CB8AC3E}">
        <p14:creationId xmlns:p14="http://schemas.microsoft.com/office/powerpoint/2010/main" val="2157653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a:latin typeface="Verdana" charset="0"/>
                <a:ea typeface="ＭＳ Ｐゴシック" charset="0"/>
                <a:cs typeface="Verdana" charset="0"/>
              </a:rPr>
              <a:t>What is Project Management</a:t>
            </a:r>
          </a:p>
        </p:txBody>
      </p:sp>
      <p:sp>
        <p:nvSpPr>
          <p:cNvPr id="18437" name="Content Placeholder 5"/>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eaLnBrk="1" hangingPunct="1">
              <a:buFont typeface="Arial" charset="0"/>
              <a:buNone/>
            </a:pPr>
            <a:r>
              <a:rPr lang="en-US" sz="2900">
                <a:latin typeface="Arial" charset="0"/>
              </a:rPr>
              <a:t>Carefully planned and organized effort to accomplish a specific, (usually) one-time objective</a:t>
            </a:r>
          </a:p>
          <a:p>
            <a:pPr marL="0" indent="0" eaLnBrk="1" hangingPunct="1">
              <a:buFont typeface="Arial" charset="0"/>
              <a:buNone/>
            </a:pPr>
            <a:r>
              <a:rPr lang="en-US" sz="2900">
                <a:latin typeface="Arial" charset="0"/>
              </a:rPr>
              <a:t>Includes:</a:t>
            </a:r>
          </a:p>
          <a:p>
            <a:pPr lvl="1" eaLnBrk="1" hangingPunct="1"/>
            <a:r>
              <a:rPr lang="en-US" sz="2900">
                <a:latin typeface="Arial" charset="0"/>
              </a:rPr>
              <a:t>Developing project plan</a:t>
            </a:r>
          </a:p>
          <a:p>
            <a:pPr lvl="1" eaLnBrk="1" hangingPunct="1"/>
            <a:r>
              <a:rPr lang="en-US" sz="2900">
                <a:latin typeface="Arial" charset="0"/>
              </a:rPr>
              <a:t>Managing plan</a:t>
            </a:r>
            <a:r>
              <a:rPr lang="ja-JP" altLang="en-US" sz="2900">
                <a:latin typeface="Arial" charset="0"/>
              </a:rPr>
              <a:t>’</a:t>
            </a:r>
            <a:r>
              <a:rPr lang="en-US" altLang="ja-JP" sz="2900">
                <a:latin typeface="Arial" charset="0"/>
              </a:rPr>
              <a:t>s implementation, along with appropriate controls to monitor performance </a:t>
            </a:r>
          </a:p>
          <a:p>
            <a:pPr lvl="1" eaLnBrk="1" hangingPunct="1"/>
            <a:r>
              <a:rPr lang="en-US" sz="2900">
                <a:latin typeface="Arial" charset="0"/>
              </a:rPr>
              <a:t>Changing plan and schedule when needed</a:t>
            </a:r>
          </a:p>
          <a:p>
            <a:pPr lvl="1" eaLnBrk="1" hangingPunct="1"/>
            <a:r>
              <a:rPr lang="en-US" sz="2900">
                <a:latin typeface="Arial" charset="0"/>
              </a:rPr>
              <a:t>Evaluating project outcomes</a:t>
            </a:r>
          </a:p>
          <a:p>
            <a:pPr marL="0" indent="0" eaLnBrk="1" hangingPunct="1">
              <a:buFont typeface="Arial" charset="0"/>
              <a:buNone/>
            </a:pPr>
            <a:r>
              <a:rPr lang="en-US" sz="1800">
                <a:latin typeface="Arial" charset="0"/>
              </a:rPr>
              <a:t>(Lonergan, 2010)</a:t>
            </a:r>
          </a:p>
        </p:txBody>
      </p:sp>
      <p:sp>
        <p:nvSpPr>
          <p:cNvPr id="18434"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F290A68-8CC3-A44A-909F-93931D564446}" type="slidenum">
              <a:rPr lang="en-US" sz="1000">
                <a:solidFill>
                  <a:srgbClr val="898989"/>
                </a:solidFill>
              </a:rPr>
              <a:pPr eaLnBrk="1" hangingPunct="1"/>
              <a:t>3</a:t>
            </a:fld>
            <a:endParaRPr lang="en-US" sz="1000">
              <a:solidFill>
                <a:srgbClr val="898989"/>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a:latin typeface="Verdana" charset="0"/>
                <a:ea typeface="ＭＳ Ｐゴシック" charset="0"/>
                <a:cs typeface="Verdana" charset="0"/>
              </a:rPr>
              <a:t>Project Management: Phases</a:t>
            </a:r>
          </a:p>
        </p:txBody>
      </p:sp>
      <p:sp>
        <p:nvSpPr>
          <p:cNvPr id="20485" name="Content Placeholder 5"/>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900">
                <a:latin typeface="Arial" charset="0"/>
              </a:rPr>
              <a:t>Projects usually follow major phases.</a:t>
            </a:r>
          </a:p>
          <a:p>
            <a:pPr lvl="1" eaLnBrk="1" hangingPunct="1"/>
            <a:r>
              <a:rPr lang="en-US" sz="2900">
                <a:latin typeface="Arial" charset="0"/>
              </a:rPr>
              <a:t>Feasibility: Is project beneficial for organization as a whole?</a:t>
            </a:r>
          </a:p>
          <a:p>
            <a:pPr lvl="1" eaLnBrk="1" hangingPunct="1"/>
            <a:r>
              <a:rPr lang="en-US" sz="2900">
                <a:latin typeface="Arial" charset="0"/>
              </a:rPr>
              <a:t>Definition, determining the scope of the project: Who is affected/involved?</a:t>
            </a:r>
          </a:p>
          <a:p>
            <a:pPr lvl="1" eaLnBrk="1" hangingPunct="1"/>
            <a:r>
              <a:rPr lang="en-US" sz="2900">
                <a:latin typeface="Arial" charset="0"/>
              </a:rPr>
              <a:t>Planning</a:t>
            </a:r>
          </a:p>
          <a:p>
            <a:pPr lvl="1" eaLnBrk="1" hangingPunct="1"/>
            <a:r>
              <a:rPr lang="en-US" sz="2900">
                <a:latin typeface="Arial" charset="0"/>
              </a:rPr>
              <a:t>Implementation</a:t>
            </a:r>
          </a:p>
          <a:p>
            <a:pPr lvl="1" eaLnBrk="1" hangingPunct="1"/>
            <a:r>
              <a:rPr lang="en-US" sz="2900">
                <a:latin typeface="Arial" charset="0"/>
              </a:rPr>
              <a:t>Evaluation</a:t>
            </a:r>
          </a:p>
          <a:p>
            <a:pPr lvl="1" eaLnBrk="1" hangingPunct="1"/>
            <a:r>
              <a:rPr lang="en-US" sz="2900">
                <a:latin typeface="Arial" charset="0"/>
              </a:rPr>
              <a:t>Support, maintenance</a:t>
            </a:r>
          </a:p>
          <a:p>
            <a:pPr eaLnBrk="1" hangingPunct="1">
              <a:buFont typeface="Arial" charset="0"/>
              <a:buNone/>
            </a:pPr>
            <a:r>
              <a:rPr lang="en-US" sz="1600">
                <a:latin typeface="Arial" charset="0"/>
              </a:rPr>
              <a:t>(Roadmap)</a:t>
            </a:r>
          </a:p>
        </p:txBody>
      </p:sp>
      <p:sp>
        <p:nvSpPr>
          <p:cNvPr id="20482"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4FDA3C7-CB2F-764C-85C2-0BC8FA47B2D6}" type="slidenum">
              <a:rPr lang="en-US" sz="1000">
                <a:solidFill>
                  <a:srgbClr val="898989"/>
                </a:solidFill>
              </a:rPr>
              <a:pPr eaLnBrk="1" hangingPunct="1"/>
              <a:t>4</a:t>
            </a:fld>
            <a:endParaRPr lang="en-US" sz="1000">
              <a:solidFill>
                <a:srgbClr val="898989"/>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ＭＳ Ｐゴシック" charset="0"/>
                <a:cs typeface="Verdana" charset="0"/>
              </a:rPr>
              <a:t>Project Management: </a:t>
            </a:r>
            <a:br>
              <a:rPr lang="en-US">
                <a:latin typeface="Verdana" charset="0"/>
                <a:ea typeface="ＭＳ Ｐゴシック" charset="0"/>
                <a:cs typeface="Verdana" charset="0"/>
              </a:rPr>
            </a:br>
            <a:r>
              <a:rPr lang="en-US">
                <a:latin typeface="Verdana" charset="0"/>
                <a:ea typeface="ＭＳ Ｐゴシック" charset="0"/>
                <a:cs typeface="Verdana" charset="0"/>
              </a:rPr>
              <a:t>Competing Pressures</a:t>
            </a:r>
          </a:p>
        </p:txBody>
      </p:sp>
      <p:pic>
        <p:nvPicPr>
          <p:cNvPr id="10" name="Content Placeholder 5" descr="Successful project management means effectively balancing the components of time, cost, scope, quality, and expectations, each having a symbiotic relationship as represented by the diamond shape in the center. " title="The Project Diamond"/>
          <p:cNvPicPr>
            <a:picLocks noGrp="1" noChangeAspect="1"/>
          </p:cNvPicPr>
          <p:nvPr>
            <p:ph type="pic" sz="quarter" idx="14"/>
          </p:nvPr>
        </p:nvPicPr>
        <p:blipFill rotWithShape="1">
          <a:blip r:embed="rId3"/>
          <a:srcRect t="19615" b="6311"/>
          <a:stretch/>
        </p:blipFill>
        <p:spPr bwMode="auto">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4" name="Content Placeholder 2"/>
          <p:cNvSpPr>
            <a:spLocks noGrp="1"/>
          </p:cNvSpPr>
          <p:nvPr>
            <p:ph type="body" sz="quarter" idx="3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 typeface="Arial" charset="0"/>
              <a:buNone/>
            </a:pPr>
            <a:r>
              <a:rPr lang="en-US" sz="1600" dirty="0" smtClean="0">
                <a:latin typeface="Arial" charset="0"/>
              </a:rPr>
              <a:t>Image Courtesy of Scott Neal.</a:t>
            </a:r>
            <a:endParaRPr lang="en-US" sz="1600" dirty="0">
              <a:latin typeface="Arial" charset="0"/>
            </a:endParaRPr>
          </a:p>
        </p:txBody>
      </p:sp>
      <p:sp>
        <p:nvSpPr>
          <p:cNvPr id="22531"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7A65540-CD8F-934A-94A0-5E02F529FE16}" type="slidenum">
              <a:rPr lang="en-US" sz="1000">
                <a:solidFill>
                  <a:srgbClr val="898989"/>
                </a:solidFill>
              </a:rPr>
              <a:pPr eaLnBrk="1" hangingPunct="1"/>
              <a:t>5</a:t>
            </a:fld>
            <a:endParaRPr lang="en-US" sz="1000">
              <a:solidFill>
                <a:srgbClr val="898989"/>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a:latin typeface="Verdana" charset="0"/>
                <a:ea typeface="ＭＳ Ｐゴシック" charset="0"/>
                <a:cs typeface="Verdana" charset="0"/>
              </a:rPr>
              <a:t>Project Manager</a:t>
            </a:r>
          </a:p>
        </p:txBody>
      </p:sp>
      <p:sp>
        <p:nvSpPr>
          <p:cNvPr id="24581" name="Content Placeholder 5"/>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atin typeface="Arial" charset="0"/>
              </a:rPr>
              <a:t>Focal point of project, ensuring successful completion</a:t>
            </a:r>
          </a:p>
          <a:p>
            <a:pPr eaLnBrk="1" hangingPunct="1"/>
            <a:r>
              <a:rPr lang="en-US">
                <a:latin typeface="Arial" charset="0"/>
              </a:rPr>
              <a:t>Directly responsible for activities of all participants, tasks, &amp; deliverables</a:t>
            </a:r>
          </a:p>
          <a:p>
            <a:pPr eaLnBrk="1" hangingPunct="1"/>
            <a:r>
              <a:rPr lang="en-US">
                <a:latin typeface="Arial" charset="0"/>
              </a:rPr>
              <a:t>NOT the top of a typical hierarchical management role</a:t>
            </a:r>
          </a:p>
        </p:txBody>
      </p:sp>
      <p:sp>
        <p:nvSpPr>
          <p:cNvPr id="24578"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C6F3FA6-9098-3440-A8E2-A1EF5F282F00}" type="slidenum">
              <a:rPr lang="en-US" sz="1000">
                <a:solidFill>
                  <a:srgbClr val="898989"/>
                </a:solidFill>
              </a:rPr>
              <a:pPr eaLnBrk="1" hangingPunct="1"/>
              <a:t>6</a:t>
            </a:fld>
            <a:endParaRPr lang="en-US" sz="1000">
              <a:solidFill>
                <a:srgbClr val="898989"/>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dirty="0">
                <a:latin typeface="Verdana" charset="0"/>
                <a:ea typeface="ＭＳ Ｐゴシック" charset="0"/>
                <a:cs typeface="Verdana" charset="0"/>
              </a:rPr>
              <a:t>The Project Manager</a:t>
            </a:r>
            <a:r>
              <a:rPr lang="ja-JP" altLang="en-US" dirty="0">
                <a:latin typeface="Verdana" charset="0"/>
                <a:ea typeface="ＭＳ Ｐゴシック" charset="0"/>
                <a:cs typeface="Verdana" charset="0"/>
              </a:rPr>
              <a:t>’</a:t>
            </a:r>
            <a:r>
              <a:rPr lang="en-US" altLang="ja-JP" dirty="0">
                <a:latin typeface="Verdana" charset="0"/>
                <a:ea typeface="ＭＳ Ｐゴシック" charset="0"/>
                <a:cs typeface="Verdana" charset="0"/>
              </a:rPr>
              <a:t>s Role</a:t>
            </a:r>
            <a:endParaRPr lang="en-US" dirty="0">
              <a:latin typeface="Verdana" charset="0"/>
              <a:ea typeface="ＭＳ Ｐゴシック" charset="0"/>
              <a:cs typeface="Verdana" charset="0"/>
            </a:endParaRPr>
          </a:p>
        </p:txBody>
      </p:sp>
      <p:pic>
        <p:nvPicPr>
          <p:cNvPr id="9" name="Picture 2" descr="This illustration depicts the project manager as a focal point where different aspects of the project come together. The project manager is responsible for coordinating project activities as well as developing and maintaining the scope and time table of the project" title="Role of a Project Manager"/>
          <p:cNvPicPr>
            <a:picLocks noGrp="1" noChangeAspect="1" noChangeArrowheads="1"/>
          </p:cNvPicPr>
          <p:nvPr>
            <p:ph type="pic" sz="quarter" idx="14"/>
          </p:nvPr>
        </p:nvPicPr>
        <p:blipFill>
          <a:blip r:embed="rId3"/>
          <a:srcRect l="-10520" r="-10520"/>
          <a:stretch>
            <a:fillRect/>
          </a:stretch>
        </p:blipFill>
        <p:spPr bwMode="auto">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6" name="Content Placeholder 2"/>
          <p:cNvSpPr>
            <a:spLocks noGrp="1"/>
          </p:cNvSpPr>
          <p:nvPr>
            <p:ph type="body" sz="quarter" idx="3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Font typeface="Arial" charset="0"/>
              <a:buNone/>
            </a:pPr>
            <a:r>
              <a:rPr lang="en-US" dirty="0" smtClean="0">
                <a:latin typeface="Arial" charset="0"/>
              </a:rPr>
              <a:t>Image Courtesy of Scott Neal. </a:t>
            </a:r>
            <a:endParaRPr lang="en-US" sz="1200" dirty="0">
              <a:latin typeface="Arial" charset="0"/>
            </a:endParaRPr>
          </a:p>
        </p:txBody>
      </p:sp>
      <p:sp>
        <p:nvSpPr>
          <p:cNvPr id="26627"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91E3B94-C407-9249-8EDA-A3201A0C4C31}" type="slidenum">
              <a:rPr lang="en-US" sz="1000">
                <a:solidFill>
                  <a:srgbClr val="898989"/>
                </a:solidFill>
              </a:rPr>
              <a:pPr eaLnBrk="1" hangingPunct="1"/>
              <a:t>7</a:t>
            </a:fld>
            <a:endParaRPr lang="en-US" sz="1000">
              <a:solidFill>
                <a:srgbClr val="898989"/>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a:latin typeface="Verdana" charset="0"/>
                <a:ea typeface="ＭＳ Ｐゴシック" charset="0"/>
                <a:cs typeface="Verdana" charset="0"/>
              </a:rPr>
              <a:t>What is a Project Plan?</a:t>
            </a:r>
          </a:p>
        </p:txBody>
      </p:sp>
      <p:sp>
        <p:nvSpPr>
          <p:cNvPr id="12292" name="Text Placeholder 3"/>
          <p:cNvSpPr>
            <a:spLocks noGrp="1"/>
          </p:cNvSpPr>
          <p:nvPr>
            <p:ph sz="quarter" idx="14"/>
          </p:nvPr>
        </p:nvSpPr>
        <p:spPr bwMode="auto">
          <a:prstGeom prst="rect">
            <a:avLst/>
          </a:prstGeom>
          <a:extLst/>
        </p:spPr>
        <p:txBody>
          <a:bodyPr>
            <a:normAutofit/>
          </a:bodyPr>
          <a:lstStyle/>
          <a:p>
            <a:pPr eaLnBrk="1" hangingPunct="1">
              <a:buFont typeface="Arial" pitchFamily="34" charset="0"/>
              <a:buChar char="•"/>
              <a:defRPr/>
            </a:pPr>
            <a:r>
              <a:rPr lang="en-US" dirty="0" smtClean="0">
                <a:ea typeface="+mn-ea"/>
                <a:cs typeface="+mn-cs"/>
              </a:rPr>
              <a:t>Formally accepted blueprint charting entire project start to finish</a:t>
            </a:r>
          </a:p>
          <a:p>
            <a:pPr eaLnBrk="1" hangingPunct="1">
              <a:buFont typeface="Arial" pitchFamily="34" charset="0"/>
              <a:buChar char="•"/>
              <a:defRPr/>
            </a:pPr>
            <a:r>
              <a:rPr lang="en-US" dirty="0" smtClean="0">
                <a:ea typeface="+mn-ea"/>
                <a:cs typeface="+mn-cs"/>
              </a:rPr>
              <a:t>Detailed vs. summarized, as needed</a:t>
            </a:r>
          </a:p>
          <a:p>
            <a:pPr eaLnBrk="1" hangingPunct="1">
              <a:buFont typeface="Arial" pitchFamily="34" charset="0"/>
              <a:buChar char="•"/>
              <a:defRPr/>
            </a:pPr>
            <a:r>
              <a:rPr lang="en-US" dirty="0" smtClean="0">
                <a:ea typeface="+mn-ea"/>
                <a:cs typeface="+mn-cs"/>
              </a:rPr>
              <a:t>Balances all components: scope, time, cost, quality, &amp; outcome expectations</a:t>
            </a:r>
          </a:p>
          <a:p>
            <a:pPr eaLnBrk="1" hangingPunct="1">
              <a:buFont typeface="Arial" pitchFamily="34" charset="0"/>
              <a:buChar char="•"/>
              <a:defRPr/>
            </a:pPr>
            <a:r>
              <a:rPr lang="en-US" dirty="0" smtClean="0">
                <a:ea typeface="+mn-ea"/>
                <a:cs typeface="+mn-cs"/>
              </a:rPr>
              <a:t>Anticipates &amp; plans for potential negatively-impacting issues</a:t>
            </a:r>
          </a:p>
          <a:p>
            <a:pPr marL="0" indent="0" eaLnBrk="1" hangingPunct="1">
              <a:buFont typeface="Arial" pitchFamily="34" charset="0"/>
              <a:buNone/>
              <a:defRPr/>
            </a:pPr>
            <a:endParaRPr lang="en-US" dirty="0" smtClean="0">
              <a:ea typeface="+mn-ea"/>
              <a:cs typeface="+mn-cs"/>
            </a:endParaRPr>
          </a:p>
        </p:txBody>
      </p:sp>
      <p:sp>
        <p:nvSpPr>
          <p:cNvPr id="28674"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A97CED5A-F00E-744E-BDEA-4B8F4E165552}" type="slidenum">
              <a:rPr lang="en-US" sz="1000">
                <a:solidFill>
                  <a:srgbClr val="898989"/>
                </a:solidFill>
              </a:rPr>
              <a:pPr eaLnBrk="1" hangingPunct="1"/>
              <a:t>8</a:t>
            </a:fld>
            <a:endParaRPr lang="en-US" sz="1000">
              <a:solidFill>
                <a:srgbClr val="898989"/>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a:latin typeface="Verdana" charset="0"/>
                <a:ea typeface="ＭＳ Ｐゴシック" charset="0"/>
                <a:cs typeface="Verdana" charset="0"/>
              </a:rPr>
              <a:t>Project Plan: Typical Contents</a:t>
            </a:r>
          </a:p>
        </p:txBody>
      </p:sp>
      <p:sp>
        <p:nvSpPr>
          <p:cNvPr id="12292" name="Text Placeholder 3"/>
          <p:cNvSpPr>
            <a:spLocks noGrp="1"/>
          </p:cNvSpPr>
          <p:nvPr>
            <p:ph sz="quarter" idx="14"/>
          </p:nvPr>
        </p:nvSpPr>
        <p:spPr bwMode="auto">
          <a:prstGeom prst="rect">
            <a:avLst/>
          </a:prstGeom>
          <a:extLst/>
        </p:spPr>
        <p:txBody>
          <a:bodyPr/>
          <a:lstStyle/>
          <a:p>
            <a:pPr eaLnBrk="1" hangingPunct="1">
              <a:buFont typeface="Arial" pitchFamily="34" charset="0"/>
              <a:buChar char="•"/>
              <a:defRPr/>
            </a:pPr>
            <a:r>
              <a:rPr lang="en-US" sz="2800" dirty="0">
                <a:ea typeface="+mn-ea"/>
                <a:cs typeface="+mn-cs"/>
              </a:rPr>
              <a:t>Applicable agreements</a:t>
            </a:r>
          </a:p>
          <a:p>
            <a:pPr eaLnBrk="1" hangingPunct="1">
              <a:buFont typeface="Arial" pitchFamily="34" charset="0"/>
              <a:buChar char="•"/>
              <a:defRPr/>
            </a:pPr>
            <a:r>
              <a:rPr lang="en-US" sz="2800" dirty="0">
                <a:ea typeface="+mn-ea"/>
                <a:cs typeface="+mn-cs"/>
              </a:rPr>
              <a:t>Purpose</a:t>
            </a:r>
          </a:p>
          <a:p>
            <a:pPr eaLnBrk="1" hangingPunct="1">
              <a:buFont typeface="Arial" pitchFamily="34" charset="0"/>
              <a:buChar char="•"/>
              <a:defRPr/>
            </a:pPr>
            <a:r>
              <a:rPr lang="en-US" sz="2800" dirty="0" smtClean="0">
                <a:ea typeface="+mn-ea"/>
                <a:cs typeface="+mn-cs"/>
              </a:rPr>
              <a:t>Organizational/project </a:t>
            </a:r>
            <a:r>
              <a:rPr lang="en-US" sz="2800" dirty="0">
                <a:ea typeface="+mn-ea"/>
                <a:cs typeface="+mn-cs"/>
              </a:rPr>
              <a:t>goals &amp; objectives </a:t>
            </a:r>
          </a:p>
          <a:p>
            <a:pPr eaLnBrk="1" hangingPunct="1">
              <a:buFont typeface="Arial" pitchFamily="34" charset="0"/>
              <a:buChar char="•"/>
              <a:defRPr/>
            </a:pPr>
            <a:r>
              <a:rPr lang="en-US" sz="2800" dirty="0">
                <a:ea typeface="+mn-ea"/>
                <a:cs typeface="+mn-cs"/>
              </a:rPr>
              <a:t>Scope &amp; expectations </a:t>
            </a:r>
          </a:p>
          <a:p>
            <a:pPr eaLnBrk="1" hangingPunct="1">
              <a:buFont typeface="Arial" pitchFamily="34" charset="0"/>
              <a:buChar char="•"/>
              <a:defRPr/>
            </a:pPr>
            <a:r>
              <a:rPr lang="en-US" sz="2800" dirty="0">
                <a:ea typeface="+mn-ea"/>
                <a:cs typeface="+mn-cs"/>
              </a:rPr>
              <a:t>Roles &amp; responsibilities </a:t>
            </a:r>
            <a:r>
              <a:rPr lang="en-US" sz="2800" dirty="0" smtClean="0">
                <a:ea typeface="+mn-ea"/>
                <a:cs typeface="+mn-cs"/>
              </a:rPr>
              <a:t>of Project staff/affiliates</a:t>
            </a:r>
            <a:endParaRPr lang="en-US" sz="2800" dirty="0">
              <a:ea typeface="+mn-ea"/>
              <a:cs typeface="+mn-cs"/>
            </a:endParaRPr>
          </a:p>
          <a:p>
            <a:pPr eaLnBrk="1" hangingPunct="1">
              <a:buFont typeface="Arial" pitchFamily="34" charset="0"/>
              <a:buChar char="•"/>
              <a:defRPr/>
            </a:pPr>
            <a:r>
              <a:rPr lang="en-US" sz="2800" dirty="0">
                <a:ea typeface="+mn-ea"/>
                <a:cs typeface="+mn-cs"/>
              </a:rPr>
              <a:t>Assumptions &amp; constraints </a:t>
            </a:r>
          </a:p>
          <a:p>
            <a:pPr eaLnBrk="1" hangingPunct="1">
              <a:buFont typeface="Arial" pitchFamily="34" charset="0"/>
              <a:buChar char="•"/>
              <a:defRPr/>
            </a:pPr>
            <a:r>
              <a:rPr lang="en-US" sz="2800" dirty="0">
                <a:ea typeface="+mn-ea"/>
                <a:cs typeface="+mn-cs"/>
              </a:rPr>
              <a:t>Quality management approach </a:t>
            </a:r>
          </a:p>
          <a:p>
            <a:pPr eaLnBrk="1" hangingPunct="1">
              <a:buFont typeface="Arial" pitchFamily="34" charset="0"/>
              <a:buChar char="•"/>
              <a:defRPr/>
            </a:pPr>
            <a:r>
              <a:rPr lang="en-US" sz="2800" dirty="0">
                <a:ea typeface="+mn-ea"/>
                <a:cs typeface="+mn-cs"/>
              </a:rPr>
              <a:t>Project management approach</a:t>
            </a:r>
          </a:p>
          <a:p>
            <a:pPr eaLnBrk="1" hangingPunct="1">
              <a:buFont typeface="Arial" pitchFamily="34" charset="0"/>
              <a:buChar char="•"/>
              <a:defRPr/>
            </a:pPr>
            <a:r>
              <a:rPr lang="en-US" sz="2800" dirty="0" smtClean="0">
                <a:ea typeface="+mn-ea"/>
                <a:cs typeface="+mn-cs"/>
              </a:rPr>
              <a:t>Policies and procedures</a:t>
            </a:r>
            <a:r>
              <a:rPr lang="en-US" sz="3000" dirty="0" smtClean="0">
                <a:ea typeface="+mn-ea"/>
                <a:cs typeface="+mn-cs"/>
              </a:rPr>
              <a:t/>
            </a:r>
            <a:br>
              <a:rPr lang="en-US" sz="3000" dirty="0" smtClean="0">
                <a:ea typeface="+mn-ea"/>
                <a:cs typeface="+mn-cs"/>
              </a:rPr>
            </a:br>
            <a:r>
              <a:rPr lang="en-US" sz="1600" dirty="0" smtClean="0">
                <a:ea typeface="+mn-ea"/>
                <a:cs typeface="+mn-cs"/>
              </a:rPr>
              <a:t>(Hohly, 2010) </a:t>
            </a:r>
            <a:endParaRPr lang="en-US" sz="1600" dirty="0">
              <a:ea typeface="+mn-ea"/>
              <a:cs typeface="+mn-cs"/>
            </a:endParaRPr>
          </a:p>
          <a:p>
            <a:pPr marL="0" indent="0" eaLnBrk="1" hangingPunct="1">
              <a:buFont typeface="Arial" pitchFamily="34" charset="0"/>
              <a:buNone/>
              <a:defRPr/>
            </a:pPr>
            <a:endParaRPr lang="en-US" sz="3000" dirty="0" smtClean="0">
              <a:ea typeface="+mn-ea"/>
              <a:cs typeface="+mn-cs"/>
            </a:endParaRPr>
          </a:p>
        </p:txBody>
      </p:sp>
      <p:sp>
        <p:nvSpPr>
          <p:cNvPr id="30722"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49676F2-C9CB-9344-BFDF-EA282996DD71}" type="slidenum">
              <a:rPr lang="en-US" sz="1000">
                <a:solidFill>
                  <a:srgbClr val="898989"/>
                </a:solidFill>
              </a:rPr>
              <a:pPr eaLnBrk="1" hangingPunct="1"/>
              <a:t>9</a:t>
            </a:fld>
            <a:endParaRPr lang="en-US" sz="1000">
              <a:solidFill>
                <a:srgbClr val="898989"/>
              </a:solidFill>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CompX_unitY_Lecture_Slides_Templat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CompX_unitY_Lecture_Slides_Template.potx" id="{BFDE5FB8-FBB1-4F5A-B8AC-26771944143A}" vid="{3ABEC94C-E8A2-4610-93A8-5C6AB19693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CompX_unitY_Lecture_Slides_Template.potx</Template>
  <TotalTime>684</TotalTime>
  <Words>5016</Words>
  <Application>Microsoft Office PowerPoint</Application>
  <PresentationFormat>On-screen Show (4:3)</PresentationFormat>
  <Paragraphs>429</Paragraphs>
  <Slides>28</Slides>
  <Notes>28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CompX_unitY_Lecture_Slides_Template</vt:lpstr>
      <vt:lpstr>Installation and Maintenance of Health IT Systems </vt:lpstr>
      <vt:lpstr>Structured Systems   Analysis and Design Learning Objectives</vt:lpstr>
      <vt:lpstr>What is Project Management</vt:lpstr>
      <vt:lpstr>Project Management: Phases</vt:lpstr>
      <vt:lpstr>Project Management:  Competing Pressures</vt:lpstr>
      <vt:lpstr>Project Manager</vt:lpstr>
      <vt:lpstr>The Project Manager’s Role</vt:lpstr>
      <vt:lpstr>What is a Project Plan?</vt:lpstr>
      <vt:lpstr>Project Plan: Typical Contents</vt:lpstr>
      <vt:lpstr>Factor Analysis</vt:lpstr>
      <vt:lpstr>Factor Analysis: Ten Factors</vt:lpstr>
      <vt:lpstr>8-Part Project Plan</vt:lpstr>
      <vt:lpstr>8-Part Project Plan: Part 2</vt:lpstr>
      <vt:lpstr>8-Part Project Plan: Part 3</vt:lpstr>
      <vt:lpstr>8-Part Project Plan: Part 3 (cont’d)</vt:lpstr>
      <vt:lpstr>8-Part Project Plan: Part 3 (cont’d – 2) </vt:lpstr>
      <vt:lpstr>8-Part Project Plan: Part 4 &amp; 5</vt:lpstr>
      <vt:lpstr>8-Part Project Plan: Part 5 (cont’d)</vt:lpstr>
      <vt:lpstr>8-Part Project Plan: Part 6</vt:lpstr>
      <vt:lpstr>8-Part Project Plan: Part 7 &amp; 8</vt:lpstr>
      <vt:lpstr>Managing an EHR  Implementation Project</vt:lpstr>
      <vt:lpstr>EHR Projects for Smaller Practices</vt:lpstr>
      <vt:lpstr>EHR Projects for Smaller Practices (cont’d)</vt:lpstr>
      <vt:lpstr>Structured Systems  Analysis and Design Summary  </vt:lpstr>
      <vt:lpstr>Structured Systems  Analysis and Design Summary (cont’d) </vt:lpstr>
      <vt:lpstr>Structured Systems  Analysis and Design References</vt:lpstr>
      <vt:lpstr>Structured Systems Analysis and Design References (cont’d)</vt:lpstr>
      <vt:lpstr>Installation and Maintenance of  Health IT Systems  Structured Systems Analysis and Design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Component 8, Unit 4</dc:title>
  <dc:subject>Installation and Maintenance of Health IT Systems, Structural Systems Analysis and Design</dc:subject>
  <dc:creator>U.S. Department of Health and Human Services, Office of the National Coordinator for Health Information Technology</dc:creator>
  <cp:keywords>Heath IT, Health Systems, HealthIT, Health Informatics</cp:keywords>
  <cp:lastModifiedBy>admin</cp:lastModifiedBy>
  <cp:revision>74</cp:revision>
  <dcterms:created xsi:type="dcterms:W3CDTF">2016-02-10T15:30:00Z</dcterms:created>
  <dcterms:modified xsi:type="dcterms:W3CDTF">2017-07-11T16:41:35Z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