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handoutMasterIdLst>
    <p:handoutMasterId r:id="rId32"/>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85" r:id="rId23"/>
    <p:sldId id="279" r:id="rId24"/>
    <p:sldId id="280" r:id="rId25"/>
    <p:sldId id="281" r:id="rId26"/>
    <p:sldId id="282" r:id="rId27"/>
    <p:sldId id="283" r:id="rId28"/>
    <p:sldId id="284" r:id="rId29"/>
    <p:sldId id="286" r:id="rId30"/>
  </p:sldIdLst>
  <p:sldSz cx="9144000" cy="6858000" type="screen4x3"/>
  <p:notesSz cx="6858000" cy="9144000"/>
  <p:custDataLst>
    <p:tags r:id="rId33"/>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179" autoAdjust="0"/>
    <p:restoredTop sz="91182" autoAdjust="0"/>
  </p:normalViewPr>
  <p:slideViewPr>
    <p:cSldViewPr snapToGrid="0">
      <p:cViewPr varScale="1">
        <p:scale>
          <a:sx n="70" d="100"/>
          <a:sy n="70" d="100"/>
        </p:scale>
        <p:origin x="-77" y="-264"/>
      </p:cViewPr>
      <p:guideLst>
        <p:guide orient="horz" pos="2160"/>
        <p:guide orient="horz" pos="3888"/>
        <p:guide orient="horz" pos="1008"/>
        <p:guide pos="2880"/>
        <p:guide pos="2875"/>
      </p:guideLst>
    </p:cSldViewPr>
  </p:slideViewPr>
  <p:outlineViewPr>
    <p:cViewPr>
      <p:scale>
        <a:sx n="33" d="100"/>
        <a:sy n="33" d="100"/>
      </p:scale>
      <p:origin x="53"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7/10/2017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7/10/2017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dirty="0">
                <a:latin typeface="Arial" charset="0"/>
                <a:ea typeface="MS PGothic" charset="0"/>
                <a:cs typeface="Arial" charset="0"/>
              </a:rPr>
              <a:t>Welcome to </a:t>
            </a:r>
            <a:r>
              <a:rPr lang="en-US" b="1" dirty="0">
                <a:latin typeface="Arial" charset="0"/>
                <a:ea typeface="MS PGothic" charset="0"/>
                <a:cs typeface="Arial" charset="0"/>
              </a:rPr>
              <a:t>Installation and Maintenance of Health IT Systems, </a:t>
            </a:r>
            <a:r>
              <a:rPr lang="en-US" dirty="0">
                <a:latin typeface="Arial" charset="0"/>
                <a:ea typeface="MS PGothic" charset="0"/>
                <a:cs typeface="Arial" charset="0"/>
              </a:rPr>
              <a:t>This is </a:t>
            </a:r>
            <a:r>
              <a:rPr lang="en-US" b="1" dirty="0">
                <a:latin typeface="Arial" charset="0"/>
                <a:ea typeface="MS PGothic" charset="0"/>
                <a:cs typeface="Arial" charset="0"/>
              </a:rPr>
              <a:t>System Selection – Software and Certification </a:t>
            </a:r>
          </a:p>
          <a:p>
            <a:pPr eaLnBrk="1" hangingPunct="1"/>
            <a:endParaRPr lang="en-US" b="1" dirty="0">
              <a:latin typeface="Arial" charset="0"/>
              <a:ea typeface="MS PGothic" charset="0"/>
              <a:cs typeface="Arial" charset="0"/>
            </a:endParaRPr>
          </a:p>
          <a:p>
            <a:pPr eaLnBrk="1" hangingPunct="1"/>
            <a:r>
              <a:rPr lang="en-US" dirty="0">
                <a:latin typeface="Arial" charset="0"/>
                <a:ea typeface="MS PGothic" charset="0"/>
                <a:cs typeface="Arial" charset="0"/>
              </a:rPr>
              <a:t>This component covers fundamentals of selection, installation, and maintenance of typical Electronic Health Records (EHR) systems.  </a:t>
            </a:r>
          </a:p>
          <a:p>
            <a:pPr eaLnBrk="1" hangingPunct="1"/>
            <a:endParaRPr lang="en-US" b="1" dirty="0">
              <a:latin typeface="Arial" charset="0"/>
              <a:ea typeface="MS PGothic" charset="0"/>
              <a:cs typeface="Arial" charset="0"/>
            </a:endParaRPr>
          </a:p>
          <a:p>
            <a:pPr eaLnBrk="1" hangingPunct="1"/>
            <a:r>
              <a:rPr lang="en-US" dirty="0">
                <a:latin typeface="Arial" charset="0"/>
                <a:ea typeface="MS PGothic" charset="0"/>
                <a:cs typeface="Arial" charset="0"/>
              </a:rPr>
              <a:t>This unit, </a:t>
            </a:r>
            <a:r>
              <a:rPr lang="en-US" b="1" dirty="0">
                <a:latin typeface="Arial" charset="0"/>
                <a:ea typeface="MS PGothic" charset="0"/>
                <a:cs typeface="Arial" charset="0"/>
              </a:rPr>
              <a:t>System Selection - Software and Certification, </a:t>
            </a:r>
            <a:r>
              <a:rPr lang="en-US" dirty="0">
                <a:latin typeface="Arial" charset="0"/>
                <a:ea typeface="MS PGothic" charset="0"/>
                <a:cs typeface="Arial" charset="0"/>
              </a:rPr>
              <a:t>will discuss the differences in COTS (Commercial Off-The-Shelf) and in-house/homegrown systems and how to select the system to meet the needs of the end </a:t>
            </a:r>
            <a:r>
              <a:rPr lang="en-US" dirty="0" smtClean="0">
                <a:latin typeface="Arial" charset="0"/>
                <a:ea typeface="MS PGothic" charset="0"/>
                <a:cs typeface="Arial" charset="0"/>
              </a:rPr>
              <a:t>users.</a:t>
            </a:r>
            <a:endParaRPr lang="en-US" dirty="0">
              <a:latin typeface="Arial" charset="0"/>
              <a:ea typeface="MS PGothic" charset="0"/>
              <a:cs typeface="Arial" charset="0"/>
            </a:endParaRPr>
          </a:p>
          <a:p>
            <a:pPr eaLnBrk="1" hangingPunct="1"/>
            <a:endParaRPr lang="en-US" b="1" dirty="0">
              <a:latin typeface="Arial" charset="0"/>
              <a:ea typeface="MS PGothic" charset="0"/>
              <a:cs typeface="Arial" charset="0"/>
            </a:endParaRPr>
          </a:p>
        </p:txBody>
      </p:sp>
      <p:sp>
        <p:nvSpPr>
          <p:cNvPr id="153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153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35F69531-8D06-134D-8D44-1793E51F297C}"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ea typeface="MS PGothic" charset="0"/>
                <a:cs typeface="Arial" charset="0"/>
              </a:rPr>
              <a:t>A Final Rule on an initial set of standards, implementation specifications, and certification criteria for adoption by the HHS Secretary was issued on July 13, 2010. This Final Rule represents the first step in an incremental approach to adopting standards, implementation specifications, and certification criteria to enhance the interoperability, functionality, utility, and security of health IT and to support its meaningful use. The certification criteria adopted in this initial set establish the required capabilities and related standards and implementation specifications that certified electronic health record (EHR) technology will need to include in order to, at a minimum, support the achievement of meaningful use Stage 1 (beginning in 2011) by eligible professionals and eligible hospitals under the Medicare and Medicaid EHR incentive programs.</a:t>
            </a:r>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CB1A803C-7D6D-AF41-B032-175BFEBD0004}"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ea typeface="MS PGothic" charset="0"/>
                <a:cs typeface="Arial" charset="0"/>
              </a:rPr>
              <a:t>Certification of EHR systems accomplishes four major goals:</a:t>
            </a:r>
          </a:p>
          <a:p>
            <a:endParaRPr lang="en-US">
              <a:latin typeface="Arial" charset="0"/>
              <a:ea typeface="MS PGothic" charset="0"/>
              <a:cs typeface="Arial" charset="0"/>
            </a:endParaRPr>
          </a:p>
          <a:p>
            <a:r>
              <a:rPr lang="en-US">
                <a:latin typeface="Arial" charset="0"/>
                <a:ea typeface="MS PGothic" charset="0"/>
                <a:cs typeface="Arial" charset="0"/>
              </a:rPr>
              <a:t>It reduces the risks to investment in EHR systems, which represent a sizable business investment, by providing additional assurance that the system is worthwhile.</a:t>
            </a:r>
          </a:p>
          <a:p>
            <a:endParaRPr lang="en-US">
              <a:latin typeface="Arial" charset="0"/>
              <a:ea typeface="MS PGothic" charset="0"/>
              <a:cs typeface="Arial" charset="0"/>
            </a:endParaRPr>
          </a:p>
          <a:p>
            <a:r>
              <a:rPr lang="en-US">
                <a:latin typeface="Arial" charset="0"/>
                <a:ea typeface="MS PGothic" charset="0"/>
                <a:cs typeface="Arial" charset="0"/>
              </a:rPr>
              <a:t>It may facilitate interoperability between EHR systems, as multiple systems would adhere to the same set of standards.</a:t>
            </a:r>
          </a:p>
          <a:p>
            <a:endParaRPr lang="en-US">
              <a:latin typeface="Arial" charset="0"/>
              <a:ea typeface="MS PGothic" charset="0"/>
              <a:cs typeface="Arial" charset="0"/>
            </a:endParaRPr>
          </a:p>
          <a:p>
            <a:r>
              <a:rPr lang="en-US">
                <a:latin typeface="Arial" charset="0"/>
                <a:ea typeface="MS PGothic" charset="0"/>
                <a:cs typeface="Arial" charset="0"/>
              </a:rPr>
              <a:t>As mentioned previously, certification is a prerequisite for Medicare and Medicaid incentive payments, among other stimulus incentives.</a:t>
            </a:r>
          </a:p>
          <a:p>
            <a:endParaRPr lang="en-US">
              <a:latin typeface="Arial" charset="0"/>
              <a:ea typeface="MS PGothic" charset="0"/>
              <a:cs typeface="Arial" charset="0"/>
            </a:endParaRPr>
          </a:p>
          <a:p>
            <a:r>
              <a:rPr lang="en-US">
                <a:latin typeface="Arial" charset="0"/>
                <a:ea typeface="MS PGothic" charset="0"/>
                <a:cs typeface="Arial" charset="0"/>
              </a:rPr>
              <a:t>Finally, certification requires that EHR systems and networks protect the privacy of personal health information.</a:t>
            </a:r>
          </a:p>
          <a:p>
            <a:pPr eaLnBrk="1" hangingPunct="1"/>
            <a:endParaRPr lang="en-US">
              <a:latin typeface="Arial" charset="0"/>
              <a:ea typeface="MS PGothic" charset="0"/>
              <a:cs typeface="Arial" charset="0"/>
            </a:endParaRPr>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E9EF54DA-24E6-C44F-BFBA-75682E29DA96}"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ea typeface="MS PGothic" charset="0"/>
                <a:cs typeface="Arial" charset="0"/>
              </a:rPr>
              <a:t>Choosing to narrow your search to certified EHR products also allows you, as the evaluator, to be assured that each of the certified software products will meet similar standards for basic functionality, interoperability, and security. This will allow you to focus your evaluation more on any special or unusual needs of your institution. It</a:t>
            </a:r>
            <a:r>
              <a:rPr lang="ja-JP" altLang="en-US">
                <a:latin typeface="Arial" charset="0"/>
                <a:ea typeface="MS PGothic" charset="0"/>
                <a:cs typeface="Arial" charset="0"/>
              </a:rPr>
              <a:t>’</a:t>
            </a:r>
            <a:r>
              <a:rPr lang="en-US" altLang="ja-JP">
                <a:latin typeface="Arial" charset="0"/>
                <a:ea typeface="MS PGothic" charset="0"/>
                <a:cs typeface="Arial" charset="0"/>
              </a:rPr>
              <a:t>s important to note that interoperability is at an early stage and requirements for interoperability are still being established.</a:t>
            </a:r>
          </a:p>
          <a:p>
            <a:endParaRPr lang="en-US">
              <a:latin typeface="Arial" charset="0"/>
              <a:ea typeface="MS PGothic" charset="0"/>
              <a:cs typeface="Arial" charset="0"/>
            </a:endParaRPr>
          </a:p>
          <a:p>
            <a:r>
              <a:rPr lang="en-US">
                <a:latin typeface="Arial" charset="0"/>
                <a:ea typeface="MS PGothic" charset="0"/>
                <a:cs typeface="Arial" charset="0"/>
              </a:rPr>
              <a:t>Note: Certification examines only the system itself, and does not evaluate the company</a:t>
            </a:r>
            <a:r>
              <a:rPr lang="ja-JP" altLang="en-US">
                <a:latin typeface="Arial" charset="0"/>
                <a:ea typeface="MS PGothic" charset="0"/>
                <a:cs typeface="Arial" charset="0"/>
              </a:rPr>
              <a:t>’</a:t>
            </a:r>
            <a:r>
              <a:rPr lang="en-US" altLang="ja-JP">
                <a:latin typeface="Arial" charset="0"/>
                <a:ea typeface="MS PGothic" charset="0"/>
                <a:cs typeface="Arial" charset="0"/>
              </a:rPr>
              <a:t>s service aspects or financial solvency. You should perform this type of due diligence yourself. It is important to know that your vendor has a good reputation and plans to provide continuous support for your software throughout the product</a:t>
            </a:r>
            <a:r>
              <a:rPr lang="ja-JP" altLang="en-US">
                <a:latin typeface="Arial" charset="0"/>
                <a:ea typeface="MS PGothic" charset="0"/>
                <a:cs typeface="Arial" charset="0"/>
              </a:rPr>
              <a:t>’</a:t>
            </a:r>
            <a:r>
              <a:rPr lang="en-US" altLang="ja-JP">
                <a:latin typeface="Arial" charset="0"/>
                <a:ea typeface="MS PGothic" charset="0"/>
                <a:cs typeface="Arial" charset="0"/>
              </a:rPr>
              <a:t>s lifecycle.</a:t>
            </a:r>
          </a:p>
          <a:p>
            <a:endParaRPr lang="en-US">
              <a:latin typeface="Arial" charset="0"/>
              <a:ea typeface="MS PGothic" charset="0"/>
              <a:cs typeface="Arial" charset="0"/>
            </a:endParaRPr>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10679E15-4EEB-4A4A-BA7C-3FA2F0A53916}"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pPr>
            <a:r>
              <a:rPr lang="en-US" dirty="0">
                <a:latin typeface="Arial" charset="0"/>
                <a:ea typeface="MS PGothic" charset="0"/>
                <a:cs typeface="Arial" charset="0"/>
              </a:rPr>
              <a:t>ARRA (American Recovery and Reinvestment Act of 2009), commonly referred to as the </a:t>
            </a:r>
            <a:r>
              <a:rPr lang="ja-JP" altLang="en-US" dirty="0">
                <a:latin typeface="Arial" charset="0"/>
                <a:ea typeface="MS PGothic" charset="0"/>
                <a:cs typeface="Arial" charset="0"/>
              </a:rPr>
              <a:t>“</a:t>
            </a:r>
            <a:r>
              <a:rPr lang="en-US" altLang="ja-JP" dirty="0">
                <a:latin typeface="Arial" charset="0"/>
                <a:ea typeface="MS PGothic" charset="0"/>
                <a:cs typeface="Arial" charset="0"/>
              </a:rPr>
              <a:t>stimulus bill</a:t>
            </a:r>
            <a:r>
              <a:rPr lang="ja-JP" altLang="en-US" dirty="0">
                <a:latin typeface="Arial" charset="0"/>
                <a:ea typeface="MS PGothic" charset="0"/>
                <a:cs typeface="Arial" charset="0"/>
              </a:rPr>
              <a:t>”</a:t>
            </a:r>
            <a:r>
              <a:rPr lang="en-US" altLang="ja-JP" dirty="0">
                <a:latin typeface="Arial" charset="0"/>
                <a:ea typeface="MS PGothic" charset="0"/>
                <a:cs typeface="Arial" charset="0"/>
              </a:rPr>
              <a:t>, is the economic package passed by the U.S. Congress in February 2009. Of the $787 billon in expenditures, $22 billion were allocated to facilitate modernization of health information technology systems.</a:t>
            </a:r>
          </a:p>
          <a:p>
            <a:pPr eaLnBrk="1" hangingPunct="1">
              <a:lnSpc>
                <a:spcPct val="90000"/>
              </a:lnSpc>
            </a:pPr>
            <a:endParaRPr lang="en-US" dirty="0">
              <a:latin typeface="Arial" charset="0"/>
              <a:ea typeface="MS PGothic" charset="0"/>
              <a:cs typeface="Arial" charset="0"/>
            </a:endParaRPr>
          </a:p>
          <a:p>
            <a:pPr eaLnBrk="1" hangingPunct="1">
              <a:lnSpc>
                <a:spcPct val="90000"/>
              </a:lnSpc>
            </a:pPr>
            <a:r>
              <a:rPr lang="en-US" sz="1000" kern="1200" dirty="0" smtClean="0">
                <a:solidFill>
                  <a:schemeClr val="tx1"/>
                </a:solidFill>
                <a:effectLst/>
                <a:latin typeface="Arial" pitchFamily="34" charset="0"/>
                <a:ea typeface="+mn-ea"/>
                <a:cs typeface="Arial" pitchFamily="34" charset="0"/>
              </a:rPr>
              <a:t>The HITECH Act, part of the stimulus package, aims to induce more physicians to adopt EHRs with potential payments of more than $40,000 a year via Medicare or more than $60,000 a year  via Medicaid during the initial years  of the program. </a:t>
            </a:r>
          </a:p>
          <a:p>
            <a:pPr eaLnBrk="1" hangingPunct="1">
              <a:lnSpc>
                <a:spcPct val="90000"/>
              </a:lnSpc>
            </a:pPr>
            <a:endParaRPr lang="en-US" dirty="0">
              <a:latin typeface="Arial" charset="0"/>
              <a:ea typeface="MS PGothic" charset="0"/>
              <a:cs typeface="Arial" charset="0"/>
            </a:endParaRPr>
          </a:p>
          <a:p>
            <a:pPr eaLnBrk="1" hangingPunct="1">
              <a:lnSpc>
                <a:spcPct val="90000"/>
              </a:lnSpc>
            </a:pPr>
            <a:r>
              <a:rPr lang="en-US" dirty="0">
                <a:latin typeface="Arial" charset="0"/>
                <a:ea typeface="MS PGothic" charset="0"/>
                <a:cs typeface="Arial" charset="0"/>
              </a:rPr>
              <a:t>Starting in 2015, failure to meaningfully use health IT will lead to financial penalties, starting with 1% reduction in Medicare reimbursement and growing over time. </a:t>
            </a:r>
          </a:p>
          <a:p>
            <a:endParaRPr lang="en-US" dirty="0">
              <a:latin typeface="Arial" charset="0"/>
              <a:ea typeface="MS PGothic" charset="0"/>
              <a:cs typeface="Arial" charset="0"/>
            </a:endParaRP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16A37949-34FB-C24D-88F8-8E7579E08DDA}" type="slidenum">
              <a:rPr lang="en-US"/>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1987" name="Notes Placeholder 2"/>
          <p:cNvSpPr>
            <a:spLocks noGrp="1"/>
          </p:cNvSpPr>
          <p:nvPr>
            <p:ph type="body" idx="1"/>
          </p:nvPr>
        </p:nvSpPr>
        <p:spPr bwMode="auto">
          <a:extLst/>
        </p:spPr>
        <p:txBody>
          <a:bodyPr wrap="square" numCol="1" anchor="t" anchorCtr="0" compatLnSpc="1">
            <a:prstTxWarp prst="textNoShape">
              <a:avLst/>
            </a:prstTxWarp>
          </a:bodyPr>
          <a:lstStyle/>
          <a:p>
            <a:r>
              <a:rPr lang="en-US" sz="1000" kern="1200" dirty="0" smtClean="0">
                <a:solidFill>
                  <a:schemeClr val="tx1"/>
                </a:solidFill>
                <a:effectLst/>
                <a:latin typeface="Arial" pitchFamily="34" charset="0"/>
                <a:ea typeface="+mn-ea"/>
                <a:cs typeface="Arial" pitchFamily="34" charset="0"/>
              </a:rPr>
              <a:t>The Centers for Medicare and Medicaid services in 2015 announced their stage three meaningful use criteria for EHR use. The objectives for hospitals and providers are to:</a:t>
            </a:r>
          </a:p>
          <a:p>
            <a:r>
              <a:rPr lang="en-US" sz="1000" kern="1200" dirty="0" smtClean="0">
                <a:solidFill>
                  <a:schemeClr val="tx1"/>
                </a:solidFill>
                <a:effectLst/>
                <a:latin typeface="Arial" pitchFamily="34" charset="0"/>
                <a:ea typeface="+mn-ea"/>
                <a:cs typeface="Arial" pitchFamily="34" charset="0"/>
              </a:rPr>
              <a:t>Protect patient health information, provide clinical decision support, utilize Computerized Provider Order Entry (CPOE), and Electronic Prescribing.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ea typeface="+mn-ea"/>
            </a:endParaRP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FC95EE45-71A0-154F-AA32-38CD8A3C5B15}" type="slidenum">
              <a:rPr lang="en-US"/>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smtClean="0">
                <a:solidFill>
                  <a:schemeClr val="tx1"/>
                </a:solidFill>
                <a:effectLst/>
                <a:latin typeface="Arial" pitchFamily="34" charset="0"/>
                <a:ea typeface="+mn-ea"/>
                <a:cs typeface="Arial" pitchFamily="34" charset="0"/>
              </a:rPr>
              <a:t>They expect the providers to use health information exchange, provide patient-specific education, perform medication reconciliation for their patients, allow their patients electronic access through patient portals or other means, utilize secure messaging and utilize the EHR to improve the public health. </a:t>
            </a:r>
          </a:p>
          <a:p>
            <a:endParaRPr lang="en-US" sz="1000" kern="1200" dirty="0" smtClean="0">
              <a:solidFill>
                <a:schemeClr val="tx1"/>
              </a:solidFill>
              <a:effectLst/>
              <a:latin typeface="Arial" pitchFamily="34" charset="0"/>
              <a:ea typeface="+mn-ea"/>
              <a:cs typeface="Arial" pitchFamily="34" charset="0"/>
            </a:endParaRPr>
          </a:p>
          <a:p>
            <a:r>
              <a:rPr lang="en-US" sz="1000" kern="1200" dirty="0" smtClean="0">
                <a:solidFill>
                  <a:schemeClr val="tx1"/>
                </a:solidFill>
                <a:effectLst/>
                <a:latin typeface="Arial" pitchFamily="34" charset="0"/>
                <a:ea typeface="+mn-ea"/>
                <a:cs typeface="Arial" pitchFamily="34" charset="0"/>
              </a:rPr>
              <a:t>We will look at each of these a little bit more in depth.</a:t>
            </a:r>
            <a:endParaRPr lang="en-US" sz="1000" kern="1200" dirty="0">
              <a:solidFill>
                <a:schemeClr val="tx1"/>
              </a:solidFill>
              <a:effectLst/>
              <a:latin typeface="Arial" pitchFamily="34" charset="0"/>
              <a:ea typeface="+mn-ea"/>
              <a:cs typeface="Arial" pitchFamily="34" charset="0"/>
            </a:endParaRPr>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D7E6EEB7-6996-4A44-8947-B70B78DE8C7A}" type="slidenum">
              <a:rPr lang="en-US"/>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8371" name="Notes Placeholder 2"/>
          <p:cNvSpPr>
            <a:spLocks noGrp="1"/>
          </p:cNvSpPr>
          <p:nvPr>
            <p:ph type="body" idx="1"/>
          </p:nvPr>
        </p:nvSpPr>
        <p:spPr bwMode="auto">
          <a:extLst/>
        </p:spPr>
        <p:txBody>
          <a:bodyPr wrap="square" numCol="1" anchor="t" anchorCtr="0" compatLnSpc="1">
            <a:prstTxWarp prst="textNoShape">
              <a:avLst/>
            </a:prstTxWarp>
          </a:bodyPr>
          <a:lstStyle/>
          <a:p>
            <a:r>
              <a:rPr lang="en-US" sz="1000" kern="1200" dirty="0" smtClean="0">
                <a:solidFill>
                  <a:schemeClr val="tx1"/>
                </a:solidFill>
                <a:effectLst/>
                <a:latin typeface="Arial" pitchFamily="34" charset="0"/>
                <a:ea typeface="+mn-ea"/>
                <a:cs typeface="Arial" pitchFamily="34" charset="0"/>
              </a:rPr>
              <a:t>For protecting patient health, all providers as a part of the HIPAA security rule are expected to conduct or review a security risk analysis addressing the security, including encryption of protected health information (that would be individually identifiable data). </a:t>
            </a:r>
          </a:p>
          <a:p>
            <a:endParaRPr lang="en-US" sz="1000" kern="1200" dirty="0" smtClean="0">
              <a:solidFill>
                <a:schemeClr val="tx1"/>
              </a:solidFill>
              <a:effectLst/>
              <a:latin typeface="Arial" pitchFamily="34" charset="0"/>
              <a:ea typeface="+mn-ea"/>
              <a:cs typeface="Arial" pitchFamily="34" charset="0"/>
            </a:endParaRPr>
          </a:p>
          <a:p>
            <a:r>
              <a:rPr lang="en-US" sz="1000" kern="1200" dirty="0" smtClean="0">
                <a:solidFill>
                  <a:schemeClr val="tx1"/>
                </a:solidFill>
                <a:effectLst/>
                <a:latin typeface="Arial" pitchFamily="34" charset="0"/>
                <a:ea typeface="+mn-ea"/>
                <a:cs typeface="Arial" pitchFamily="34" charset="0"/>
              </a:rPr>
              <a:t>They are also expected to utilize clinical decision support; they can either implement five clinical decision support interventions for four more quality measures and they have to enable and implement drug-drug and drug-allergy intervention checks for the entire reporting period. </a:t>
            </a:r>
          </a:p>
          <a:p>
            <a:pPr>
              <a:defRPr/>
            </a:pPr>
            <a:endParaRPr lang="en-US" dirty="0" smtClean="0">
              <a:latin typeface="Arial" charset="0"/>
              <a:ea typeface="+mn-ea"/>
              <a:cs typeface="Arial" charset="0"/>
            </a:endParaRPr>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F33F392E-D070-354C-8ABE-E8C53C0D328C}" type="slidenum">
              <a:rPr lang="en-US"/>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1987" name="Notes Placeholder 2"/>
          <p:cNvSpPr>
            <a:spLocks noGrp="1"/>
          </p:cNvSpPr>
          <p:nvPr>
            <p:ph type="body" idx="1"/>
          </p:nvPr>
        </p:nvSpPr>
        <p:spPr bwMode="auto">
          <a:extLst/>
        </p:spPr>
        <p:txBody>
          <a:bodyPr wrap="square" numCol="1" anchor="t" anchorCtr="0" compatLnSpc="1">
            <a:prstTxWarp prst="textNoShape">
              <a:avLst/>
            </a:prstTxWarp>
          </a:bodyPr>
          <a:lstStyle/>
          <a:p>
            <a:r>
              <a:rPr lang="en-US" sz="1000" kern="1200" dirty="0" smtClean="0">
                <a:solidFill>
                  <a:schemeClr val="tx1"/>
                </a:solidFill>
                <a:effectLst/>
                <a:latin typeface="Arial" pitchFamily="34" charset="0"/>
                <a:ea typeface="+mn-ea"/>
                <a:cs typeface="Arial" pitchFamily="34" charset="0"/>
              </a:rPr>
              <a:t>For Computerized Provider Order Entry there are three measures and that is that 60% of their medical orders have to be utilizing CPOE, 30% of lab orders and 30% of radiology orders.  So the expectation is that providers will be using CPOE to place their orders. </a:t>
            </a:r>
          </a:p>
          <a:p>
            <a:r>
              <a:rPr lang="en-US" sz="1000" kern="1200" dirty="0" smtClean="0">
                <a:solidFill>
                  <a:schemeClr val="tx1"/>
                </a:solidFill>
                <a:effectLst/>
                <a:latin typeface="Arial" pitchFamily="34" charset="0"/>
                <a:ea typeface="+mn-ea"/>
                <a:cs typeface="Arial" pitchFamily="34" charset="0"/>
              </a:rPr>
              <a:t>For electronic prescribing, more than 50% of permissible prescriptions need to be queried for drug formulary and transmitted using Certified Electronic Health Record Technology (CEHRT). </a:t>
            </a:r>
          </a:p>
          <a:p>
            <a:pPr marL="236538" indent="-236538"/>
            <a:endParaRPr lang="en-US" dirty="0" smtClean="0">
              <a:ea typeface="+mn-ea"/>
            </a:endParaRPr>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F30566F1-2C17-ED42-B125-6431A52734FB}" type="slidenum">
              <a:rPr lang="en-US"/>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1987" name="Notes Placeholder 2"/>
          <p:cNvSpPr>
            <a:spLocks noGrp="1"/>
          </p:cNvSpPr>
          <p:nvPr>
            <p:ph type="body" idx="1"/>
          </p:nvPr>
        </p:nvSpPr>
        <p:spPr bwMode="auto">
          <a:extLst/>
        </p:spPr>
        <p:txBody>
          <a:bodyPr wrap="square" numCol="1" anchor="t" anchorCtr="0" compatLnSpc="1">
            <a:prstTxWarp prst="textNoShape">
              <a:avLst/>
            </a:prstTxWarp>
          </a:bodyPr>
          <a:lstStyle/>
          <a:p>
            <a:r>
              <a:rPr lang="en-US" sz="1000" kern="1200" dirty="0" smtClean="0">
                <a:solidFill>
                  <a:schemeClr val="tx1"/>
                </a:solidFill>
                <a:effectLst/>
                <a:latin typeface="Arial" pitchFamily="34" charset="0"/>
                <a:ea typeface="+mn-ea"/>
                <a:cs typeface="Arial" pitchFamily="34" charset="0"/>
              </a:rPr>
              <a:t>For Health Information Exchange, it is required that the provider uses the Certified Electronic Health Record Technology (CEHRT) to create a summary of care and electronically transmit the summary for more than 10% of the transitions. These transitions could be to specialists, or it could be from a specialist to a primary care provider, or it could be from a hospital to a nursing home, or just different providers or settings of care. </a:t>
            </a:r>
          </a:p>
          <a:p>
            <a:r>
              <a:rPr lang="en-US" sz="1000" kern="1200" dirty="0" smtClean="0">
                <a:solidFill>
                  <a:schemeClr val="tx1"/>
                </a:solidFill>
                <a:effectLst/>
                <a:latin typeface="Arial" pitchFamily="34" charset="0"/>
                <a:ea typeface="+mn-ea"/>
                <a:cs typeface="Arial" pitchFamily="34" charset="0"/>
              </a:rPr>
              <a:t>So whenever you would have a transition or referral, the expectation would be that you would electronically transmit that more than 10% of the time. </a:t>
            </a:r>
          </a:p>
          <a:p>
            <a:r>
              <a:rPr lang="en-US" sz="1000" kern="1200" dirty="0" smtClean="0">
                <a:solidFill>
                  <a:schemeClr val="tx1"/>
                </a:solidFill>
                <a:effectLst/>
                <a:latin typeface="Arial" pitchFamily="34" charset="0"/>
                <a:ea typeface="+mn-ea"/>
                <a:cs typeface="Arial" pitchFamily="34" charset="0"/>
              </a:rPr>
              <a:t>With patient-specific education, the knowledge base within the Certified Electronic Health Record Technology (CEHRT) should provide information and that needs to be provided to 10% of unique patients who have office visits. </a:t>
            </a:r>
          </a:p>
          <a:p>
            <a:pPr>
              <a:defRPr/>
            </a:pPr>
            <a:endParaRPr lang="en-US" dirty="0" smtClean="0">
              <a:ea typeface="+mn-ea"/>
            </a:endParaRPr>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948D8AC9-BF13-9846-B26D-0DAAFADB877B}" type="slidenum">
              <a:rPr lang="en-US"/>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 name="Notes Placeholder 2"/>
          <p:cNvSpPr>
            <a:spLocks noGrp="1"/>
          </p:cNvSpPr>
          <p:nvPr>
            <p:ph type="body" idx="1"/>
          </p:nvPr>
        </p:nvSpPr>
        <p:spPr/>
        <p:txBody>
          <a:bodyPr/>
          <a:lstStyle/>
          <a:p>
            <a:r>
              <a:rPr lang="en-US" sz="1000" kern="1200" dirty="0" smtClean="0">
                <a:solidFill>
                  <a:schemeClr val="tx1"/>
                </a:solidFill>
                <a:effectLst/>
                <a:latin typeface="Arial" pitchFamily="34" charset="0"/>
                <a:ea typeface="+mn-ea"/>
                <a:cs typeface="Arial" pitchFamily="34" charset="0"/>
              </a:rPr>
              <a:t>Medication reconciliation needs to be performed for more than 50% of transitions in care.</a:t>
            </a:r>
          </a:p>
          <a:p>
            <a:r>
              <a:rPr lang="en-US" sz="1000" kern="1200" dirty="0" smtClean="0">
                <a:solidFill>
                  <a:schemeClr val="tx1"/>
                </a:solidFill>
                <a:effectLst/>
                <a:latin typeface="Arial" pitchFamily="34" charset="0"/>
                <a:ea typeface="+mn-ea"/>
                <a:cs typeface="Arial" pitchFamily="34" charset="0"/>
              </a:rPr>
              <a:t>And patient electronic access- greater than 50% of all unique patients must be provided timely access to view, download and transmit. And at least one patient needs to view, download or transmit to a third party. </a:t>
            </a:r>
          </a:p>
          <a:p>
            <a:pPr>
              <a:defRPr/>
            </a:pPr>
            <a:endParaRPr lang="en-US" dirty="0">
              <a:ea typeface="+mn-ea"/>
            </a:endParaRPr>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94F5DAF4-E2BE-E54E-9FC6-38333E08DFF0}" type="slidenum">
              <a:rPr lang="en-US"/>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smtClean="0">
                <a:solidFill>
                  <a:schemeClr val="tx1"/>
                </a:solidFill>
                <a:effectLst/>
                <a:latin typeface="Arial" pitchFamily="34" charset="0"/>
                <a:ea typeface="+mn-ea"/>
                <a:cs typeface="Arial" pitchFamily="34" charset="0"/>
              </a:rPr>
              <a:t>There are many important steps to choosing the correct system for your institution and ensuring that it will quickly be adopted by your users. Discussions will begin with COTS (Commercial- Off-the-Shelf) and MOTS (Modifiable Off-the-Shelf) versus in-house software products, their advantages and disadvantages, along with costs associated with them. </a:t>
            </a:r>
          </a:p>
          <a:p>
            <a:r>
              <a:rPr lang="en-US" sz="1000" kern="1200" dirty="0" smtClean="0">
                <a:solidFill>
                  <a:schemeClr val="tx1"/>
                </a:solidFill>
                <a:effectLst/>
                <a:latin typeface="Arial" pitchFamily="34" charset="0"/>
                <a:ea typeface="+mn-ea"/>
                <a:cs typeface="Arial" pitchFamily="34" charset="0"/>
              </a:rPr>
              <a:t>We’ll discuss EHR certification and meaningful use criteria with regard to EHR systems. Finally, we will touch on some typical costs associated with selection and implementations of EHR systems. </a:t>
            </a:r>
          </a:p>
          <a:p>
            <a:endParaRPr lang="en-US" dirty="0">
              <a:latin typeface="Arial" charset="0"/>
              <a:ea typeface="MS PGothic" charset="0"/>
              <a:cs typeface="Arial" charset="0"/>
            </a:endParaRPr>
          </a:p>
          <a:p>
            <a:endParaRPr lang="en-US" dirty="0">
              <a:latin typeface="Arial" charset="0"/>
              <a:ea typeface="MS PGothic" charset="0"/>
              <a:cs typeface="Arial" charset="0"/>
            </a:endParaRPr>
          </a:p>
        </p:txBody>
      </p:sp>
      <p:sp>
        <p:nvSpPr>
          <p:cNvPr id="174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174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81DC47ED-7B87-4B44-A8DA-ACD5517372DA}" type="slidenum">
              <a:rPr lang="en-US"/>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3491" name="Notes Placeholder 2"/>
          <p:cNvSpPr>
            <a:spLocks noGrp="1"/>
          </p:cNvSpPr>
          <p:nvPr>
            <p:ph type="body" idx="1"/>
          </p:nvPr>
        </p:nvSpPr>
        <p:spPr bwMode="auto">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smtClean="0">
                <a:solidFill>
                  <a:schemeClr val="tx1"/>
                </a:solidFill>
                <a:effectLst/>
                <a:latin typeface="Arial" pitchFamily="34" charset="0"/>
                <a:ea typeface="+mn-ea"/>
                <a:cs typeface="Arial" pitchFamily="34" charset="0"/>
              </a:rPr>
              <a:t>Secure messaging had three different levels.  In 2015 there needed to be the capacity for patients to send and receive.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kern="1200" dirty="0" smtClean="0">
              <a:solidFill>
                <a:schemeClr val="tx1"/>
              </a:solidFill>
              <a:effectLst/>
              <a:latin typeface="Arial" pitchFamily="34" charset="0"/>
              <a:ea typeface="+mn-ea"/>
              <a:cs typeface="Arial"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smtClean="0">
                <a:solidFill>
                  <a:schemeClr val="tx1"/>
                </a:solidFill>
                <a:effectLst/>
                <a:latin typeface="Arial" pitchFamily="34" charset="0"/>
                <a:ea typeface="+mn-ea"/>
                <a:cs typeface="Arial" pitchFamily="34" charset="0"/>
              </a:rPr>
              <a:t>In 2016, secure messages needed to be sent to the patient using electronic messaging function or in response to a secure message for at least one patient.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kern="1200" dirty="0" smtClean="0">
              <a:solidFill>
                <a:schemeClr val="tx1"/>
              </a:solidFill>
              <a:effectLst/>
              <a:latin typeface="Arial" pitchFamily="34" charset="0"/>
              <a:ea typeface="+mn-ea"/>
              <a:cs typeface="Arial"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smtClean="0">
                <a:solidFill>
                  <a:schemeClr val="tx1"/>
                </a:solidFill>
                <a:effectLst/>
                <a:latin typeface="Arial" pitchFamily="34" charset="0"/>
                <a:ea typeface="+mn-ea"/>
                <a:cs typeface="Arial" pitchFamily="34" charset="0"/>
              </a:rPr>
              <a:t>In 2017, the secure messaging functionality for 2016 needs to be used for more than 5% of unique patients. </a:t>
            </a:r>
          </a:p>
          <a:p>
            <a:pPr>
              <a:defRPr/>
            </a:pPr>
            <a:endParaRPr lang="en-US" dirty="0" smtClean="0">
              <a:latin typeface="Arial" charset="0"/>
              <a:ea typeface="+mn-ea"/>
              <a:cs typeface="Arial" charset="0"/>
            </a:endParaRPr>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EC03A2AE-0FA8-C84A-ABB5-C7466F8F8B10}" type="slidenum">
              <a:rPr lang="en-US"/>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smtClean="0">
                <a:solidFill>
                  <a:schemeClr val="tx1"/>
                </a:solidFill>
                <a:effectLst/>
                <a:latin typeface="Arial" pitchFamily="34" charset="0"/>
                <a:ea typeface="+mn-ea"/>
                <a:cs typeface="Arial" pitchFamily="34" charset="0"/>
              </a:rPr>
              <a:t>For the first measure of public</a:t>
            </a:r>
            <a:r>
              <a:rPr lang="en-US" sz="1000" kern="1200" baseline="0" dirty="0" smtClean="0">
                <a:solidFill>
                  <a:schemeClr val="tx1"/>
                </a:solidFill>
                <a:effectLst/>
                <a:latin typeface="Arial" pitchFamily="34" charset="0"/>
                <a:ea typeface="+mn-ea"/>
                <a:cs typeface="Arial" pitchFamily="34" charset="0"/>
              </a:rPr>
              <a:t> health</a:t>
            </a:r>
            <a:r>
              <a:rPr lang="en-US" sz="1000" kern="1200" dirty="0" smtClean="0">
                <a:solidFill>
                  <a:schemeClr val="tx1"/>
                </a:solidFill>
                <a:effectLst/>
                <a:latin typeface="Arial" pitchFamily="34" charset="0"/>
                <a:ea typeface="+mn-ea"/>
                <a:cs typeface="Arial" pitchFamily="34" charset="0"/>
              </a:rPr>
              <a:t>, eligible providers are expected to be in active engagement with a public health agency to submit immunization data. And the active engagement relates to the ability to the public health agency to accept it or not. Not all public health agencies have that capability yet. </a:t>
            </a:r>
          </a:p>
          <a:p>
            <a:r>
              <a:rPr lang="en-US" sz="1000" kern="1200" dirty="0" smtClean="0">
                <a:solidFill>
                  <a:schemeClr val="tx1"/>
                </a:solidFill>
                <a:effectLst/>
                <a:latin typeface="Arial" pitchFamily="34" charset="0"/>
                <a:ea typeface="+mn-ea"/>
                <a:cs typeface="Arial" pitchFamily="34" charset="0"/>
              </a:rPr>
              <a:t>Measure 2 is the same for syndromic surveillance reporting. </a:t>
            </a:r>
          </a:p>
          <a:p>
            <a:r>
              <a:rPr lang="en-US" sz="1000" kern="1200" dirty="0" smtClean="0">
                <a:solidFill>
                  <a:schemeClr val="tx1"/>
                </a:solidFill>
                <a:effectLst/>
                <a:latin typeface="Arial" pitchFamily="34" charset="0"/>
                <a:ea typeface="+mn-ea"/>
                <a:cs typeface="Arial" pitchFamily="34" charset="0"/>
              </a:rPr>
              <a:t>For Measure 3, the specialized registry reporting, the provider needs to be submitting data to a specialized registry and that specialized registry would depend on the type of provider- primary care versus specialty. </a:t>
            </a:r>
          </a:p>
          <a:p>
            <a:pPr eaLnBrk="1" hangingPunct="1"/>
            <a:endParaRPr lang="en-US" sz="800" dirty="0">
              <a:latin typeface="Arial" charset="0"/>
              <a:ea typeface="MS PGothic" charset="0"/>
              <a:cs typeface="Arial" charset="0"/>
            </a:endParaRPr>
          </a:p>
          <a:p>
            <a:pPr eaLnBrk="1" hangingPunct="1"/>
            <a:endParaRPr lang="en-US" sz="800" dirty="0">
              <a:latin typeface="Arial" charset="0"/>
              <a:ea typeface="MS PGothic" charset="0"/>
              <a:cs typeface="Arial" charset="0"/>
            </a:endParaRPr>
          </a:p>
          <a:p>
            <a:endParaRPr lang="en-US" dirty="0">
              <a:latin typeface="Arial" charset="0"/>
              <a:ea typeface="MS PGothic" charset="0"/>
              <a:cs typeface="Arial" charset="0"/>
            </a:endParaRPr>
          </a:p>
        </p:txBody>
      </p:sp>
      <p:sp>
        <p:nvSpPr>
          <p:cNvPr id="563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563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53977DAC-16AF-4643-90CB-CFFDC7F669FD}" type="slidenum">
              <a:rPr lang="en-US"/>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smtClean="0">
                <a:solidFill>
                  <a:schemeClr val="tx1"/>
                </a:solidFill>
                <a:effectLst/>
                <a:latin typeface="Arial" pitchFamily="34" charset="0"/>
                <a:ea typeface="+mn-ea"/>
                <a:cs typeface="Arial" pitchFamily="34" charset="0"/>
              </a:rPr>
              <a:t>Finally, we look at the Meaningful Use and the next stages and the Meaningful Use will evolve beginning in 2019. Providers will be reimbursed under the Merit-based Incentive Payment System (MIPS) and this will roll together the PQRS and the Meaningful Use and it will include other activities. So there would be the Quality Measures, there are measures related to resource use. Practices would have to undertake improvement activities as well as meaningfully use Certified Electronic Health Record Technology (CEHRT) for a MIPS composite performance score that ranges from 0-100. This would determine whether or not their payments are adjusted positively or negatively.</a:t>
            </a:r>
          </a:p>
          <a:p>
            <a:endParaRPr lang="en-US" dirty="0">
              <a:latin typeface="Arial" charset="0"/>
              <a:ea typeface="MS PGothic" charset="0"/>
              <a:cs typeface="Arial" charset="0"/>
            </a:endParaRPr>
          </a:p>
          <a:p>
            <a:endParaRPr lang="en-US" dirty="0">
              <a:latin typeface="Arial" charset="0"/>
              <a:ea typeface="MS PGothic" charset="0"/>
              <a:cs typeface="Arial" charset="0"/>
            </a:endParaRPr>
          </a:p>
          <a:p>
            <a:endParaRPr lang="en-US" dirty="0">
              <a:latin typeface="Arial" charset="0"/>
              <a:ea typeface="MS PGothic" charset="0"/>
              <a:cs typeface="Arial" charset="0"/>
            </a:endParaRPr>
          </a:p>
        </p:txBody>
      </p:sp>
      <p:sp>
        <p:nvSpPr>
          <p:cNvPr id="583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AD05F10D-374D-664E-BAD3-960B43F38D97}" type="slidenum">
              <a:rPr lang="en-US"/>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smtClean="0">
                <a:solidFill>
                  <a:schemeClr val="tx1"/>
                </a:solidFill>
                <a:effectLst/>
                <a:latin typeface="Arial" pitchFamily="34" charset="0"/>
                <a:ea typeface="+mn-ea"/>
                <a:cs typeface="Arial" pitchFamily="34" charset="0"/>
              </a:rPr>
              <a:t>Startup costs include: </a:t>
            </a:r>
          </a:p>
          <a:p>
            <a:pPr lvl="0"/>
            <a:r>
              <a:rPr lang="x-none" sz="1000" kern="1200" smtClean="0">
                <a:solidFill>
                  <a:schemeClr val="tx1"/>
                </a:solidFill>
                <a:effectLst/>
                <a:latin typeface="Arial" pitchFamily="34" charset="0"/>
                <a:ea typeface="+mn-ea"/>
                <a:cs typeface="Arial" pitchFamily="34" charset="0"/>
              </a:rPr>
              <a:t>New hardware and network components, including servers, switches, cabling, racks</a:t>
            </a:r>
            <a:endParaRPr lang="en-US" sz="1000" kern="1200" dirty="0" smtClean="0">
              <a:solidFill>
                <a:schemeClr val="tx1"/>
              </a:solidFill>
              <a:effectLst/>
              <a:latin typeface="Arial" pitchFamily="34" charset="0"/>
              <a:ea typeface="+mn-ea"/>
              <a:cs typeface="Arial" pitchFamily="34" charset="0"/>
            </a:endParaRPr>
          </a:p>
          <a:p>
            <a:pPr lvl="0"/>
            <a:r>
              <a:rPr lang="x-none" sz="1000" kern="1200" smtClean="0">
                <a:solidFill>
                  <a:schemeClr val="tx1"/>
                </a:solidFill>
                <a:effectLst/>
                <a:latin typeface="Arial" pitchFamily="34" charset="0"/>
                <a:ea typeface="+mn-ea"/>
                <a:cs typeface="Arial" pitchFamily="34" charset="0"/>
              </a:rPr>
              <a:t>Software components, including purchasing and licensing the EHR product, along with any customization and support contracts and</a:t>
            </a:r>
            <a:endParaRPr lang="en-US" sz="1000" kern="1200" dirty="0" smtClean="0">
              <a:solidFill>
                <a:schemeClr val="tx1"/>
              </a:solidFill>
              <a:effectLst/>
              <a:latin typeface="Arial" pitchFamily="34" charset="0"/>
              <a:ea typeface="+mn-ea"/>
              <a:cs typeface="Arial" pitchFamily="34" charset="0"/>
            </a:endParaRPr>
          </a:p>
          <a:p>
            <a:pPr lvl="0"/>
            <a:r>
              <a:rPr lang="x-none" sz="1000" kern="1200" smtClean="0">
                <a:solidFill>
                  <a:schemeClr val="tx1"/>
                </a:solidFill>
                <a:effectLst/>
                <a:latin typeface="Arial" pitchFamily="34" charset="0"/>
                <a:ea typeface="+mn-ea"/>
                <a:cs typeface="Arial" pitchFamily="34" charset="0"/>
              </a:rPr>
              <a:t>Interfaces, including laptops, workstations, PDAs, etc. </a:t>
            </a:r>
            <a:endParaRPr lang="en-US" sz="1000" kern="1200" dirty="0" smtClean="0">
              <a:solidFill>
                <a:schemeClr val="tx1"/>
              </a:solidFill>
              <a:effectLst/>
              <a:latin typeface="Arial" pitchFamily="34" charset="0"/>
              <a:ea typeface="+mn-ea"/>
              <a:cs typeface="Arial" pitchFamily="34" charset="0"/>
            </a:endParaRPr>
          </a:p>
          <a:p>
            <a:r>
              <a:rPr lang="en-US" sz="1000" kern="1200" dirty="0" smtClean="0">
                <a:solidFill>
                  <a:schemeClr val="tx1"/>
                </a:solidFill>
                <a:effectLst/>
                <a:latin typeface="Arial" pitchFamily="34" charset="0"/>
                <a:ea typeface="+mn-ea"/>
                <a:cs typeface="Arial" pitchFamily="34" charset="0"/>
              </a:rPr>
              <a:t>Bear in mind that licensing options vary and different licensing options may be available for each product. As an example, a single user license or tiered pricing (where the fees are different depending on the level of access the user has to the system) may be quite viable for a small practice. On the other hand, site licensing (a single fee covering all potential employees for an entity) may be a more viable option for larger entities but far too costly for the smaller practice settings.</a:t>
            </a:r>
          </a:p>
          <a:p>
            <a:r>
              <a:rPr lang="en-US" sz="1000" kern="1200" dirty="0" smtClean="0">
                <a:solidFill>
                  <a:schemeClr val="tx1"/>
                </a:solidFill>
                <a:effectLst/>
                <a:latin typeface="Arial" pitchFamily="34" charset="0"/>
                <a:ea typeface="+mn-ea"/>
                <a:cs typeface="Arial" pitchFamily="34" charset="0"/>
              </a:rPr>
              <a:t>Maintenance costs include all costs associated with the continued upkeep, maintenance, and upgrades to the system. This would include routine hardware replacements, software support fees, licensing renewals, and major upgrades.</a:t>
            </a:r>
          </a:p>
          <a:p>
            <a:endParaRPr lang="en-US" dirty="0">
              <a:latin typeface="Arial" charset="0"/>
              <a:ea typeface="MS PGothic" charset="0"/>
              <a:cs typeface="Arial" charset="0"/>
            </a:endParaRPr>
          </a:p>
        </p:txBody>
      </p:sp>
      <p:sp>
        <p:nvSpPr>
          <p:cNvPr id="604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604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EEC2E21B-CB6E-E747-BFD4-28C3FDC23D4E}" type="slidenum">
              <a:rPr lang="en-US"/>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Training costs include fees incurred by the vendor to train new system users and administrators during startup, as well as training materials, simulators, etc., throughout the lifecycle of the product.</a:t>
            </a:r>
          </a:p>
          <a:p>
            <a:endParaRPr lang="en-US" dirty="0">
              <a:latin typeface="Arial" charset="0"/>
              <a:ea typeface="MS PGothic" charset="0"/>
              <a:cs typeface="Arial" charset="0"/>
            </a:endParaRPr>
          </a:p>
          <a:p>
            <a:r>
              <a:rPr lang="en-US" dirty="0">
                <a:latin typeface="Arial" charset="0"/>
                <a:ea typeface="MS PGothic" charset="0"/>
                <a:cs typeface="Arial" charset="0"/>
              </a:rPr>
              <a:t>What are the anticipated productivity costs associated with the implementation of this product? Are the users going to have to make significant changes in workflow resulting in substantial loss in productivity?</a:t>
            </a:r>
          </a:p>
          <a:p>
            <a:endParaRPr lang="en-US" dirty="0">
              <a:latin typeface="Arial" charset="0"/>
              <a:ea typeface="MS PGothic" charset="0"/>
              <a:cs typeface="Arial" charset="0"/>
            </a:endParaRPr>
          </a:p>
          <a:p>
            <a:r>
              <a:rPr lang="en-US" dirty="0">
                <a:latin typeface="Arial" charset="0"/>
                <a:ea typeface="MS PGothic" charset="0"/>
                <a:cs typeface="Arial" charset="0"/>
              </a:rPr>
              <a:t>Lastly, what consultants will you need to bring in to implement the installation? Wireless and network upgrades may require consultation to ensure optimal results. Will you be bringing in an implementation specialist at $</a:t>
            </a:r>
            <a:r>
              <a:rPr lang="en-US" dirty="0" smtClean="0">
                <a:latin typeface="Arial" charset="0"/>
                <a:ea typeface="MS PGothic" charset="0"/>
                <a:cs typeface="Arial" charset="0"/>
              </a:rPr>
              <a:t>125 an</a:t>
            </a:r>
            <a:r>
              <a:rPr lang="en-US" baseline="0" dirty="0" smtClean="0">
                <a:latin typeface="Arial" charset="0"/>
                <a:ea typeface="MS PGothic" charset="0"/>
                <a:cs typeface="Arial" charset="0"/>
              </a:rPr>
              <a:t> </a:t>
            </a:r>
            <a:r>
              <a:rPr lang="en-US" dirty="0" smtClean="0">
                <a:latin typeface="Arial" charset="0"/>
                <a:ea typeface="MS PGothic" charset="0"/>
                <a:cs typeface="Arial" charset="0"/>
              </a:rPr>
              <a:t>hour</a:t>
            </a:r>
            <a:r>
              <a:rPr lang="en-US" dirty="0">
                <a:latin typeface="Arial" charset="0"/>
                <a:ea typeface="MS PGothic" charset="0"/>
                <a:cs typeface="Arial" charset="0"/>
              </a:rPr>
              <a:t>?</a:t>
            </a:r>
          </a:p>
          <a:p>
            <a:endParaRPr lang="en-US" dirty="0">
              <a:latin typeface="Arial" charset="0"/>
              <a:ea typeface="MS PGothic" charset="0"/>
              <a:cs typeface="Arial" charset="0"/>
            </a:endParaRPr>
          </a:p>
          <a:p>
            <a:r>
              <a:rPr lang="en-US" dirty="0">
                <a:latin typeface="Arial" charset="0"/>
                <a:ea typeface="MS PGothic" charset="0"/>
                <a:cs typeface="Arial" charset="0"/>
              </a:rPr>
              <a:t>Be sure to consider these costs when selecting an EHR system.</a:t>
            </a:r>
          </a:p>
          <a:p>
            <a:endParaRPr lang="en-US" dirty="0">
              <a:latin typeface="Arial" charset="0"/>
              <a:ea typeface="MS PGothic" charset="0"/>
              <a:cs typeface="Arial" charset="0"/>
            </a:endParaRPr>
          </a:p>
        </p:txBody>
      </p:sp>
      <p:sp>
        <p:nvSpPr>
          <p:cNvPr id="624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624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50D2D70B-5674-1B4B-B554-03688798F6C9}" type="slidenum">
              <a:rPr lang="en-US"/>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a:latin typeface="Arial" charset="0"/>
                <a:ea typeface="MS PGothic" charset="0"/>
                <a:cs typeface="Arial" charset="0"/>
              </a:rPr>
              <a:t>This </a:t>
            </a:r>
            <a:r>
              <a:rPr lang="en-US" dirty="0" smtClean="0">
                <a:latin typeface="Arial" charset="0"/>
                <a:ea typeface="MS PGothic" charset="0"/>
                <a:cs typeface="Arial" charset="0"/>
              </a:rPr>
              <a:t>concludes Unit 2, </a:t>
            </a:r>
            <a:r>
              <a:rPr lang="en-US" b="1" dirty="0">
                <a:latin typeface="Arial" charset="0"/>
                <a:ea typeface="MS PGothic" charset="0"/>
                <a:cs typeface="Arial" charset="0"/>
              </a:rPr>
              <a:t>System Selection – Software and Certification.</a:t>
            </a:r>
            <a:r>
              <a:rPr lang="en-US" dirty="0">
                <a:latin typeface="Arial" charset="0"/>
                <a:ea typeface="MS PGothic" charset="0"/>
                <a:cs typeface="Arial" charset="0"/>
              </a:rPr>
              <a:t>  </a:t>
            </a:r>
          </a:p>
          <a:p>
            <a:pPr eaLnBrk="1" hangingPunct="1">
              <a:spcBef>
                <a:spcPct val="0"/>
              </a:spcBef>
            </a:pPr>
            <a:endParaRPr lang="en-US" dirty="0">
              <a:latin typeface="Arial" charset="0"/>
              <a:ea typeface="MS PGothic" charset="0"/>
              <a:cs typeface="Arial" charset="0"/>
            </a:endParaRPr>
          </a:p>
          <a:p>
            <a:r>
              <a:rPr lang="en-US" dirty="0">
                <a:latin typeface="Arial" charset="0"/>
                <a:ea typeface="MS PGothic" charset="0"/>
                <a:cs typeface="Arial" charset="0"/>
              </a:rPr>
              <a:t>In summary, when choosing a system, be aware of broad categories of systems available for selection. Weigh the advantages and disadvantages of them, paying special attention to the required resources for development and maintenance.  Certification of systems should be strongly considered. Finally, any system that is considered and implemented should address the meaningful use priorities.</a:t>
            </a:r>
          </a:p>
          <a:p>
            <a:r>
              <a:rPr lang="en-US" dirty="0">
                <a:latin typeface="Arial" charset="0"/>
                <a:ea typeface="MS PGothic" charset="0"/>
                <a:cs typeface="Arial" charset="0"/>
              </a:rPr>
              <a:t> </a:t>
            </a:r>
          </a:p>
          <a:p>
            <a:endParaRPr lang="en-US" dirty="0">
              <a:latin typeface="Arial" charset="0"/>
              <a:ea typeface="MS PGothic" charset="0"/>
              <a:cs typeface="Arial" charset="0"/>
            </a:endParaRPr>
          </a:p>
          <a:p>
            <a:endParaRPr lang="en-US" dirty="0">
              <a:latin typeface="Arial" charset="0"/>
              <a:ea typeface="MS PGothic" charset="0"/>
              <a:cs typeface="Arial" charset="0"/>
            </a:endParaRPr>
          </a:p>
        </p:txBody>
      </p:sp>
      <p:sp>
        <p:nvSpPr>
          <p:cNvPr id="645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645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14C12292-9641-2748-950E-34CD174F7052}" type="slidenum">
              <a:rPr lang="en-US"/>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ea typeface="MS PGothic" charset="0"/>
                <a:cs typeface="Arial" charset="0"/>
              </a:rPr>
              <a:t>No audio</a:t>
            </a:r>
          </a:p>
        </p:txBody>
      </p:sp>
      <p:sp>
        <p:nvSpPr>
          <p:cNvPr id="665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665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6B8656F5-740E-484A-B7DD-3FE84DE12EAD}" type="slidenum">
              <a:rPr lang="en-US"/>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ea typeface="MS PGothic" charset="0"/>
                <a:cs typeface="Arial" charset="0"/>
              </a:rPr>
              <a:t>No audio</a:t>
            </a:r>
          </a:p>
          <a:p>
            <a:endParaRPr lang="en-US">
              <a:latin typeface="Arial" charset="0"/>
              <a:ea typeface="MS PGothic" charset="0"/>
              <a:cs typeface="Arial" charset="0"/>
            </a:endParaRPr>
          </a:p>
        </p:txBody>
      </p:sp>
      <p:sp>
        <p:nvSpPr>
          <p:cNvPr id="686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686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255A9F5C-3AF6-C344-9CDB-CA87DE15DA55}" type="slidenum">
              <a:rPr lang="en-US"/>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ea typeface="MS PGothic" charset="0"/>
                <a:cs typeface="Arial" charset="0"/>
              </a:rPr>
              <a:t>No audio</a:t>
            </a:r>
          </a:p>
          <a:p>
            <a:endParaRPr lang="en-US">
              <a:latin typeface="Arial" charset="0"/>
              <a:ea typeface="MS PGothic" charset="0"/>
              <a:cs typeface="Arial" charset="0"/>
            </a:endParaRPr>
          </a:p>
        </p:txBody>
      </p:sp>
      <p:sp>
        <p:nvSpPr>
          <p:cNvPr id="706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706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3A3C0B91-50B1-4B4E-91B4-656F75BABAE4}" type="slidenum">
              <a:rPr lang="en-US"/>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a:t>
            </a:r>
            <a:r>
              <a:rPr lang="en-US" baseline="0" dirty="0" smtClean="0"/>
              <a:t> audio</a:t>
            </a:r>
            <a:endParaRPr lang="en-US" dirty="0" smtClean="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29</a:t>
            </a:fld>
            <a:endParaRPr lang="en-US" altLang="en-US"/>
          </a:p>
        </p:txBody>
      </p:sp>
    </p:spTree>
    <p:extLst>
      <p:ext uri="{BB962C8B-B14F-4D97-AF65-F5344CB8AC3E}">
        <p14:creationId xmlns:p14="http://schemas.microsoft.com/office/powerpoint/2010/main" val="58221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z="1100">
                <a:latin typeface="Arial" charset="0"/>
                <a:ea typeface="MS PGothic" charset="0"/>
                <a:cs typeface="Arial" charset="0"/>
              </a:rPr>
              <a:t>COTS, or Commercial Off-the-Shelf, is a term used to describe a product that is implemented "as-is" while MOTS, or Modifiable Off-the-Shelf, refers to a commercially available software product which can be, to some extent, modified by the purchaser, vendor, or contractor to better suit the purchaser</a:t>
            </a:r>
            <a:r>
              <a:rPr lang="ja-JP" altLang="en-US" sz="1100">
                <a:latin typeface="Arial" charset="0"/>
                <a:ea typeface="MS PGothic" charset="0"/>
                <a:cs typeface="Arial" charset="0"/>
              </a:rPr>
              <a:t>’</a:t>
            </a:r>
            <a:r>
              <a:rPr lang="en-US" altLang="ja-JP" sz="1100">
                <a:latin typeface="Arial" charset="0"/>
                <a:ea typeface="MS PGothic" charset="0"/>
                <a:cs typeface="Arial" charset="0"/>
              </a:rPr>
              <a:t>s specific needs. For the purposes of this discussion we will refer to both variants as COTS products.</a:t>
            </a:r>
          </a:p>
          <a:p>
            <a:pPr eaLnBrk="1" hangingPunct="1"/>
            <a:endParaRPr lang="en-US" sz="1100">
              <a:latin typeface="Arial" charset="0"/>
              <a:ea typeface="MS PGothic" charset="0"/>
              <a:cs typeface="Arial" charset="0"/>
            </a:endParaRPr>
          </a:p>
          <a:p>
            <a:pPr eaLnBrk="1" hangingPunct="1"/>
            <a:r>
              <a:rPr lang="en-US" sz="1100">
                <a:latin typeface="Arial" charset="0"/>
                <a:ea typeface="MS PGothic" charset="0"/>
                <a:cs typeface="Arial" charset="0"/>
              </a:rPr>
              <a:t>COTS systems are designed by a software vendor to address the needs of many different purchasers. The services provided are those most popular and often most generic, that are desired by the majority of the customer base.</a:t>
            </a:r>
          </a:p>
          <a:p>
            <a:pPr eaLnBrk="1" hangingPunct="1"/>
            <a:r>
              <a:rPr lang="en-US" sz="1100">
                <a:latin typeface="Arial" charset="0"/>
                <a:ea typeface="MS PGothic" charset="0"/>
                <a:cs typeface="Arial" charset="0"/>
              </a:rPr>
              <a:t>Most software can be considered COTS; operating systems, office productivity software, and Internet communication programs are examples. Because it can be sold to a larger market, COTS software may be available at relatively low cost.</a:t>
            </a:r>
          </a:p>
          <a:p>
            <a:pPr eaLnBrk="1" hangingPunct="1"/>
            <a:endParaRPr lang="en-US" sz="1100">
              <a:latin typeface="Arial" charset="0"/>
              <a:ea typeface="MS PGothic" charset="0"/>
              <a:cs typeface="Arial" charset="0"/>
            </a:endParaRPr>
          </a:p>
          <a:p>
            <a:pPr eaLnBrk="1" hangingPunct="1"/>
            <a:r>
              <a:rPr lang="en-US" sz="1100">
                <a:latin typeface="Arial" charset="0"/>
                <a:ea typeface="MS PGothic" charset="0"/>
                <a:cs typeface="Arial" charset="0"/>
              </a:rPr>
              <a:t>At present, well over 200 software companies offer some sort of off-the-shelf EHR solution. Some of these solutions include </a:t>
            </a:r>
            <a:r>
              <a:rPr lang="ja-JP" altLang="en-US" sz="1100">
                <a:latin typeface="Arial" charset="0"/>
                <a:ea typeface="MS PGothic" charset="0"/>
                <a:cs typeface="Arial" charset="0"/>
              </a:rPr>
              <a:t>“</a:t>
            </a:r>
            <a:r>
              <a:rPr lang="en-US" altLang="ja-JP" sz="1100">
                <a:latin typeface="Arial" charset="0"/>
                <a:ea typeface="MS PGothic" charset="0"/>
                <a:cs typeface="Arial" charset="0"/>
              </a:rPr>
              <a:t>freeware</a:t>
            </a:r>
            <a:r>
              <a:rPr lang="ja-JP" altLang="en-US" sz="1100">
                <a:latin typeface="Arial" charset="0"/>
                <a:ea typeface="MS PGothic" charset="0"/>
                <a:cs typeface="Arial" charset="0"/>
              </a:rPr>
              <a:t>”</a:t>
            </a:r>
            <a:r>
              <a:rPr lang="en-US" altLang="ja-JP" sz="1100">
                <a:latin typeface="Arial" charset="0"/>
                <a:ea typeface="MS PGothic" charset="0"/>
                <a:cs typeface="Arial" charset="0"/>
              </a:rPr>
              <a:t> solutions, which are open-source products freely available for use, with commercial support.</a:t>
            </a:r>
          </a:p>
          <a:p>
            <a:pPr eaLnBrk="1" hangingPunct="1"/>
            <a:endParaRPr lang="en-US" sz="1100">
              <a:latin typeface="Arial" charset="0"/>
              <a:ea typeface="MS PGothic" charset="0"/>
              <a:cs typeface="Arial" charset="0"/>
            </a:endParaRPr>
          </a:p>
          <a:p>
            <a:pPr>
              <a:lnSpc>
                <a:spcPct val="90000"/>
              </a:lnSpc>
            </a:pPr>
            <a:endParaRPr lang="en-US" sz="1100">
              <a:solidFill>
                <a:srgbClr val="000000"/>
              </a:solidFill>
              <a:latin typeface="Arial" charset="0"/>
              <a:ea typeface="MS PGothic" charset="0"/>
              <a:cs typeface="Arial" charset="0"/>
            </a:endParaRPr>
          </a:p>
        </p:txBody>
      </p:sp>
      <p:sp>
        <p:nvSpPr>
          <p:cNvPr id="194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194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552F78B2-9837-BE48-9D50-3727E6641CFD}" type="slidenum">
              <a:rPr lang="en-US"/>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dirty="0">
                <a:latin typeface="Arial" charset="0"/>
                <a:ea typeface="MS PGothic" charset="0"/>
                <a:cs typeface="Arial" charset="0"/>
              </a:rPr>
              <a:t>There are several advantages to buying complete off-the-shelf products.</a:t>
            </a:r>
          </a:p>
          <a:p>
            <a:pPr eaLnBrk="1" hangingPunct="1"/>
            <a:endParaRPr lang="en-US" dirty="0">
              <a:latin typeface="Arial" charset="0"/>
              <a:ea typeface="MS PGothic" charset="0"/>
              <a:cs typeface="Arial" charset="0"/>
            </a:endParaRPr>
          </a:p>
          <a:p>
            <a:pPr eaLnBrk="1" hangingPunct="1"/>
            <a:r>
              <a:rPr lang="en-US" dirty="0">
                <a:latin typeface="Arial" charset="0"/>
                <a:ea typeface="MS PGothic" charset="0"/>
                <a:cs typeface="Arial" charset="0"/>
              </a:rPr>
              <a:t>For starters, vendor companies have already put up the up-front costs associated with developing and testing the product. This is especially advantageous for smaller healthcare settings that cannot afford an extensive IT development team. As part of the roll-out process, vendors often will work with the clinical IT teams to ensure the product is successfully integrated within the healthcare setting and plays well with preexisting software components. When things do go wrong, the vendor provides additional troubleshooting and support and usually works with the IT staff to resolve software glitches and bugs. The COTS products also generally have previously developed training documentation. This can mean that difficulties in learning the new system have been addressed in previous installations at other institutions. </a:t>
            </a:r>
          </a:p>
          <a:p>
            <a:pPr eaLnBrk="1" hangingPunct="1"/>
            <a:endParaRPr lang="en-US" dirty="0">
              <a:latin typeface="Arial" charset="0"/>
              <a:ea typeface="MS PGothic" charset="0"/>
              <a:cs typeface="Arial" charset="0"/>
            </a:endParaRPr>
          </a:p>
          <a:p>
            <a:pPr eaLnBrk="1" hangingPunct="1"/>
            <a:r>
              <a:rPr lang="en-US" dirty="0">
                <a:latin typeface="Arial" charset="0"/>
                <a:ea typeface="MS PGothic" charset="0"/>
                <a:cs typeface="Arial" charset="0"/>
              </a:rPr>
              <a:t>Because the vendor generally has already created training programs and materials to help ensure a successful adoption of the product into the workplace, users and administrators can often be brought up to speed faster than with an in-house product.</a:t>
            </a:r>
          </a:p>
          <a:p>
            <a:endParaRPr lang="en-US" dirty="0">
              <a:latin typeface="Arial" charset="0"/>
              <a:ea typeface="MS PGothic" charset="0"/>
              <a:cs typeface="Arial" charset="0"/>
            </a:endParaRPr>
          </a:p>
        </p:txBody>
      </p:sp>
      <p:sp>
        <p:nvSpPr>
          <p:cNvPr id="215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215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EE329DF3-FC0D-D34C-A4B8-820EF32D48F9}" type="slidenum">
              <a:rPr lang="en-US"/>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Because many EHR systems are proprietary, access to the source code is often limited or nonexistent. This reduces the flexibility of the program and makes the institution dependent on the vendor to make enhancements to the system, </a:t>
            </a:r>
            <a:r>
              <a:rPr lang="en-US" sz="1000" kern="1200" dirty="0" smtClean="0">
                <a:solidFill>
                  <a:schemeClr val="tx1"/>
                </a:solidFill>
                <a:effectLst/>
                <a:latin typeface="Arial" pitchFamily="34" charset="0"/>
                <a:ea typeface="+mn-ea"/>
                <a:cs typeface="Arial" pitchFamily="34" charset="0"/>
              </a:rPr>
              <a:t>system, which is often costly.</a:t>
            </a:r>
            <a:r>
              <a:rPr lang="en-US" dirty="0" smtClean="0">
                <a:effectLst/>
              </a:rPr>
              <a:t> </a:t>
            </a:r>
          </a:p>
          <a:p>
            <a:endParaRPr lang="en-US" dirty="0">
              <a:latin typeface="Arial" charset="0"/>
              <a:ea typeface="MS PGothic" charset="0"/>
              <a:cs typeface="Arial" charset="0"/>
            </a:endParaRPr>
          </a:p>
          <a:p>
            <a:r>
              <a:rPr lang="en-US" dirty="0">
                <a:latin typeface="Arial" charset="0"/>
                <a:ea typeface="MS PGothic" charset="0"/>
                <a:cs typeface="Arial" charset="0"/>
              </a:rPr>
              <a:t>Compatibility is also a concern as EHR vendors must contend with an ever-increasing variety of hardware and software combinations. Add in the staggering number of drivers, peripherals, testing devices, and so on, and it becomes obvious that there is no way the vendor can test compatibility for all possible combinations. The issue is compounded with every new upgrade, which holds the potential to </a:t>
            </a:r>
            <a:r>
              <a:rPr lang="ja-JP" altLang="en-US" dirty="0">
                <a:latin typeface="Arial" charset="0"/>
                <a:ea typeface="MS PGothic" charset="0"/>
                <a:cs typeface="Arial" charset="0"/>
              </a:rPr>
              <a:t>“</a:t>
            </a:r>
            <a:r>
              <a:rPr lang="en-US" altLang="ja-JP" dirty="0">
                <a:latin typeface="Arial" charset="0"/>
                <a:ea typeface="MS PGothic" charset="0"/>
                <a:cs typeface="Arial" charset="0"/>
              </a:rPr>
              <a:t>break</a:t>
            </a:r>
            <a:r>
              <a:rPr lang="ja-JP" altLang="en-US" dirty="0">
                <a:latin typeface="Arial" charset="0"/>
                <a:ea typeface="MS PGothic" charset="0"/>
                <a:cs typeface="Arial" charset="0"/>
              </a:rPr>
              <a:t>”</a:t>
            </a:r>
            <a:r>
              <a:rPr lang="en-US" altLang="ja-JP" dirty="0">
                <a:latin typeface="Arial" charset="0"/>
                <a:ea typeface="MS PGothic" charset="0"/>
                <a:cs typeface="Arial" charset="0"/>
              </a:rPr>
              <a:t> something that was working perfectly in the earlier version.  If a COTS product is in your institution</a:t>
            </a:r>
            <a:r>
              <a:rPr lang="ja-JP" altLang="en-US" dirty="0">
                <a:latin typeface="Arial" charset="0"/>
                <a:ea typeface="MS PGothic" charset="0"/>
                <a:cs typeface="Arial" charset="0"/>
              </a:rPr>
              <a:t>’</a:t>
            </a:r>
            <a:r>
              <a:rPr lang="en-US" altLang="ja-JP" dirty="0">
                <a:latin typeface="Arial" charset="0"/>
                <a:ea typeface="MS PGothic" charset="0"/>
                <a:cs typeface="Arial" charset="0"/>
              </a:rPr>
              <a:t>s future, you will need a plan that adequately addresses which users will receive upgrades and when, as well as contingency plans for use in the event that the upgrade is not successful. Be sure that an adequate test environment exists in your institution and that upgrades are thoroughly tested before deployment.</a:t>
            </a:r>
          </a:p>
          <a:p>
            <a:endParaRPr lang="en-US" dirty="0">
              <a:latin typeface="Arial" charset="0"/>
              <a:ea typeface="MS PGothic" charset="0"/>
              <a:cs typeface="Arial" charset="0"/>
            </a:endParaRPr>
          </a:p>
          <a:p>
            <a:r>
              <a:rPr lang="en-US" dirty="0">
                <a:latin typeface="Arial" charset="0"/>
                <a:ea typeface="MS PGothic" charset="0"/>
                <a:cs typeface="Arial" charset="0"/>
              </a:rPr>
              <a:t>Each vendor is different with regard to frequency of upgrades. Reputable vendors theoretically are motivated to maintain a high level of product quality; however, this is not a guarantee. Keep open lines of communication with your vendor and stay abreast of product issues and pending upgrades. Never assume the vendor will meet upgrade release dates and never assume a certain level of quality until you have tested the product in your own institution's environments.</a:t>
            </a:r>
          </a:p>
          <a:p>
            <a:endParaRPr lang="en-US" dirty="0">
              <a:latin typeface="Arial" charset="0"/>
              <a:ea typeface="MS PGothic" charset="0"/>
              <a:cs typeface="Arial" charset="0"/>
            </a:endParaRPr>
          </a:p>
          <a:p>
            <a:r>
              <a:rPr lang="en-US" dirty="0">
                <a:latin typeface="Arial" charset="0"/>
                <a:ea typeface="MS PGothic" charset="0"/>
                <a:cs typeface="Arial" charset="0"/>
              </a:rPr>
              <a:t>Another disadvantage to purchasing a COTS product is the inability to find a product that fits your institution </a:t>
            </a:r>
            <a:r>
              <a:rPr lang="ja-JP" altLang="en-US" dirty="0">
                <a:latin typeface="Arial" charset="0"/>
                <a:ea typeface="MS PGothic" charset="0"/>
                <a:cs typeface="Arial" charset="0"/>
              </a:rPr>
              <a:t>“</a:t>
            </a:r>
            <a:r>
              <a:rPr lang="en-US" altLang="ja-JP" dirty="0">
                <a:latin typeface="Arial" charset="0"/>
                <a:ea typeface="MS PGothic" charset="0"/>
                <a:cs typeface="Arial" charset="0"/>
              </a:rPr>
              <a:t>just perfectly,</a:t>
            </a:r>
            <a:r>
              <a:rPr lang="ja-JP" altLang="en-US" dirty="0">
                <a:latin typeface="Arial" charset="0"/>
                <a:ea typeface="MS PGothic" charset="0"/>
                <a:cs typeface="Arial" charset="0"/>
              </a:rPr>
              <a:t>”</a:t>
            </a:r>
            <a:r>
              <a:rPr lang="en-US" altLang="ja-JP" dirty="0">
                <a:latin typeface="Arial" charset="0"/>
                <a:ea typeface="MS PGothic" charset="0"/>
                <a:cs typeface="Arial" charset="0"/>
              </a:rPr>
              <a:t> often requiring workflow changes on an institutional level for successful adoption of the product. </a:t>
            </a:r>
          </a:p>
          <a:p>
            <a:endParaRPr lang="en-US" dirty="0">
              <a:latin typeface="Arial" charset="0"/>
              <a:ea typeface="MS PGothic" charset="0"/>
              <a:cs typeface="Arial" charset="0"/>
            </a:endParaRPr>
          </a:p>
          <a:p>
            <a:endParaRPr lang="en-US" dirty="0">
              <a:latin typeface="Arial" charset="0"/>
              <a:ea typeface="MS PGothic" charset="0"/>
              <a:cs typeface="Arial" charset="0"/>
            </a:endParaRPr>
          </a:p>
        </p:txBody>
      </p:sp>
      <p:sp>
        <p:nvSpPr>
          <p:cNvPr id="235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235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D73A58A9-F027-824E-9C3F-A5D0AD094A0E}" type="slidenum">
              <a:rPr lang="en-US"/>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ea typeface="MS PGothic" charset="0"/>
                <a:cs typeface="Arial" charset="0"/>
              </a:rPr>
              <a:t>Some institutions decide to build their own in-house EHR solution. In-house software is developed by the operating institution and installed and managed by an existing IT team. </a:t>
            </a:r>
          </a:p>
          <a:p>
            <a:endParaRPr lang="en-US">
              <a:latin typeface="Arial" charset="0"/>
              <a:ea typeface="MS PGothic" charset="0"/>
              <a:cs typeface="Arial" charset="0"/>
            </a:endParaRPr>
          </a:p>
          <a:p>
            <a:r>
              <a:rPr lang="en-US">
                <a:latin typeface="Arial" charset="0"/>
                <a:ea typeface="MS PGothic" charset="0"/>
                <a:cs typeface="Arial" charset="0"/>
              </a:rPr>
              <a:t>This kind of development is only undertaken by larger organizations with their own IT departments. </a:t>
            </a:r>
          </a:p>
          <a:p>
            <a:endParaRPr lang="en-US">
              <a:latin typeface="Arial" charset="0"/>
              <a:ea typeface="MS PGothic" charset="0"/>
              <a:cs typeface="Arial" charset="0"/>
            </a:endParaRPr>
          </a:p>
          <a:p>
            <a:r>
              <a:rPr lang="en-US">
                <a:latin typeface="Arial" charset="0"/>
                <a:ea typeface="MS PGothic" charset="0"/>
                <a:cs typeface="Arial" charset="0"/>
              </a:rPr>
              <a:t>Development of the EHR system will often start through extension of existing In-House systems. Alternatively, the institution may elect to use an open-source or otherwise modifiable system and (depending on the software license) adapt it solely for its own use, or participate in further public development by contributing changes back to the source.</a:t>
            </a:r>
          </a:p>
          <a:p>
            <a:endParaRPr lang="en-US">
              <a:latin typeface="Arial" charset="0"/>
              <a:ea typeface="MS PGothic" charset="0"/>
              <a:cs typeface="Arial" charset="0"/>
            </a:endParaRPr>
          </a:p>
        </p:txBody>
      </p:sp>
      <p:sp>
        <p:nvSpPr>
          <p:cNvPr id="256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256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F00BC142-FBE1-6B46-9A9B-9975042AD805}" type="slidenum">
              <a:rPr lang="en-US"/>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ea typeface="MS PGothic" charset="0"/>
                <a:cs typeface="Arial" charset="0"/>
              </a:rPr>
              <a:t>More often than not, the decision to build an EHR in-house is driven by the desire to make a product that can fully integrate with existing software and/or closely match institutional processes and objectives.</a:t>
            </a:r>
          </a:p>
          <a:p>
            <a:endParaRPr lang="en-US">
              <a:latin typeface="Arial" charset="0"/>
              <a:ea typeface="MS PGothic" charset="0"/>
              <a:cs typeface="Arial" charset="0"/>
            </a:endParaRPr>
          </a:p>
          <a:p>
            <a:r>
              <a:rPr lang="en-US">
                <a:latin typeface="Arial" charset="0"/>
                <a:ea typeface="MS PGothic" charset="0"/>
                <a:cs typeface="Arial" charset="0"/>
              </a:rPr>
              <a:t>The existing IT infrastructure and personnel will guide development of the system to ensure maximum compatibility with existing processes.</a:t>
            </a:r>
          </a:p>
          <a:p>
            <a:endParaRPr lang="en-US">
              <a:latin typeface="Arial" charset="0"/>
              <a:ea typeface="MS PGothic" charset="0"/>
              <a:cs typeface="Arial" charset="0"/>
            </a:endParaRPr>
          </a:p>
          <a:p>
            <a:endParaRPr lang="en-US">
              <a:latin typeface="Arial" charset="0"/>
              <a:ea typeface="MS PGothic" charset="0"/>
              <a:cs typeface="Arial" charset="0"/>
            </a:endParaRPr>
          </a:p>
          <a:p>
            <a:endParaRPr lang="en-US">
              <a:latin typeface="Arial" charset="0"/>
              <a:ea typeface="MS PGothic" charset="0"/>
              <a:cs typeface="Arial" charset="0"/>
            </a:endParaRPr>
          </a:p>
        </p:txBody>
      </p:sp>
      <p:sp>
        <p:nvSpPr>
          <p:cNvPr id="276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276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4ABB7F30-EC61-CF47-9B0A-6C7F43E408A0}"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There are several obstacles to creating your own in-house EHR solution.</a:t>
            </a:r>
          </a:p>
          <a:p>
            <a:endParaRPr lang="en-US" dirty="0">
              <a:latin typeface="Arial" charset="0"/>
              <a:ea typeface="MS PGothic" charset="0"/>
              <a:cs typeface="Arial" charset="0"/>
            </a:endParaRPr>
          </a:p>
          <a:p>
            <a:r>
              <a:rPr lang="en-US" dirty="0">
                <a:latin typeface="Arial" charset="0"/>
                <a:ea typeface="MS PGothic" charset="0"/>
                <a:cs typeface="Arial" charset="0"/>
              </a:rPr>
              <a:t>First of all, you need to have the right team in place. If you decide to build an in-house solution,  you will be spending a lot of time, money, and energy in recruiting and retaining quality IT developers capable of implementing such a large-scale project. Not many people take into consideration the costs involved in recruiting and hiring the right software development team along with the associated hardware and software needed to develop, compile and test coding components. You should expect to expend years of effort and dedicated resources toward the development and implementation process of an in-house EHR solution. </a:t>
            </a:r>
          </a:p>
          <a:p>
            <a:endParaRPr lang="en-US" dirty="0">
              <a:latin typeface="Arial" charset="0"/>
              <a:ea typeface="MS PGothic" charset="0"/>
              <a:cs typeface="Arial" charset="0"/>
            </a:endParaRPr>
          </a:p>
          <a:p>
            <a:r>
              <a:rPr lang="en-US" dirty="0">
                <a:latin typeface="Arial" charset="0"/>
                <a:ea typeface="MS PGothic" charset="0"/>
                <a:cs typeface="Arial" charset="0"/>
              </a:rPr>
              <a:t>Secondly, you should have a person capable of monitoring and assessing the quality of the work, the output, and the productivity of the team hired. This consultant or project manager represents another added expense.</a:t>
            </a:r>
          </a:p>
          <a:p>
            <a:endParaRPr lang="en-US" dirty="0">
              <a:latin typeface="Arial" charset="0"/>
              <a:ea typeface="MS PGothic" charset="0"/>
              <a:cs typeface="Arial" charset="0"/>
            </a:endParaRPr>
          </a:p>
          <a:p>
            <a:r>
              <a:rPr lang="en-US" dirty="0">
                <a:latin typeface="Arial" charset="0"/>
                <a:ea typeface="MS PGothic" charset="0"/>
                <a:cs typeface="Arial" charset="0"/>
              </a:rPr>
              <a:t>Likewise, your IT team will need to stand on its own when testing, troubleshooting, debugging, or adding enhancements to the EHR system throughout the product's entire lifecycle. This takes lots of time and resources. Products developed by vendors have the advantage of multiple clients providing feedback and bug reporting.</a:t>
            </a:r>
            <a:br>
              <a:rPr lang="en-US" dirty="0">
                <a:latin typeface="Arial" charset="0"/>
                <a:ea typeface="MS PGothic" charset="0"/>
                <a:cs typeface="Arial" charset="0"/>
              </a:rPr>
            </a:br>
            <a:endParaRPr lang="en-US" dirty="0">
              <a:latin typeface="Arial" charset="0"/>
              <a:ea typeface="MS PGothic" charset="0"/>
              <a:cs typeface="Arial" charset="0"/>
            </a:endParaRPr>
          </a:p>
          <a:p>
            <a:r>
              <a:rPr lang="en-US" dirty="0">
                <a:latin typeface="Arial" charset="0"/>
                <a:ea typeface="MS PGothic" charset="0"/>
                <a:cs typeface="Arial" charset="0"/>
              </a:rPr>
              <a:t>Lastly, before the product can be successfully rolled out to your users, planning programs and materials must be created, generally from scratch.</a:t>
            </a:r>
          </a:p>
          <a:p>
            <a:endParaRPr lang="en-US" dirty="0">
              <a:latin typeface="Arial" charset="0"/>
              <a:ea typeface="MS PGothic" charset="0"/>
              <a:cs typeface="Arial" charset="0"/>
            </a:endParaRPr>
          </a:p>
          <a:p>
            <a:r>
              <a:rPr lang="en-US" dirty="0">
                <a:latin typeface="Arial" charset="0"/>
                <a:ea typeface="MS PGothic" charset="0"/>
                <a:cs typeface="Arial" charset="0"/>
              </a:rPr>
              <a:t>Given these obstacles, it's not surprising that many healthcare institutions – especially those that are not large institutions with adequate resources – choose to go with a COTS or MOTS software solution.</a:t>
            </a:r>
          </a:p>
        </p:txBody>
      </p:sp>
      <p:sp>
        <p:nvSpPr>
          <p:cNvPr id="297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297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73FD8C0C-187C-4D44-B033-44A6C5164005}"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ea typeface="MS PGothic" charset="0"/>
                <a:cs typeface="Arial" charset="0"/>
              </a:rPr>
              <a:t>The Office of the National Coordinator for Health Information Technology (ONC), as empowered by the US Department of Health and Human Services, provides for a certification program for Health Information Technology providers and systems.</a:t>
            </a:r>
          </a:p>
          <a:p>
            <a:endParaRPr lang="en-US">
              <a:latin typeface="Arial" charset="0"/>
              <a:ea typeface="MS PGothic" charset="0"/>
              <a:cs typeface="Arial" charset="0"/>
            </a:endParaRPr>
          </a:p>
          <a:p>
            <a:r>
              <a:rPr lang="en-US">
                <a:latin typeface="Arial" charset="0"/>
                <a:ea typeface="MS PGothic" charset="0"/>
                <a:cs typeface="Arial" charset="0"/>
              </a:rPr>
              <a:t>According to ONC, </a:t>
            </a:r>
            <a:r>
              <a:rPr lang="ja-JP" altLang="en-US">
                <a:latin typeface="Arial" charset="0"/>
                <a:ea typeface="MS PGothic" charset="0"/>
                <a:cs typeface="Arial" charset="0"/>
              </a:rPr>
              <a:t>“</a:t>
            </a:r>
            <a:r>
              <a:rPr lang="en-US" altLang="ja-JP">
                <a:latin typeface="Arial" charset="0"/>
                <a:ea typeface="MS PGothic" charset="0"/>
                <a:cs typeface="Arial" charset="0"/>
              </a:rPr>
              <a:t>Certification of Health IT will provide assurance to purchasers and other users that an EHR system, or other relevant technology, offers the necessary technological capability, functionality, and security to help them meet the meaningful use criteria established for a given phase. Providers and patients must also be confident that the electronic health IT products and systems they use are secure, can maintain data confidentially, and can work with other systems to share information</a:t>
            </a:r>
            <a:r>
              <a:rPr lang="ja-JP" altLang="en-US">
                <a:latin typeface="Arial" charset="0"/>
                <a:ea typeface="MS PGothic" charset="0"/>
                <a:cs typeface="Arial" charset="0"/>
              </a:rPr>
              <a:t>”</a:t>
            </a:r>
            <a:endParaRPr lang="en-US" altLang="ja-JP">
              <a:latin typeface="Arial" charset="0"/>
              <a:ea typeface="MS PGothic" charset="0"/>
              <a:cs typeface="Arial" charset="0"/>
            </a:endParaRPr>
          </a:p>
          <a:p>
            <a:endParaRPr lang="en-US">
              <a:latin typeface="Arial" charset="0"/>
              <a:ea typeface="MS PGothic" charset="0"/>
              <a:cs typeface="Arial" charset="0"/>
            </a:endParaRPr>
          </a:p>
          <a:p>
            <a:r>
              <a:rPr lang="en-US">
                <a:latin typeface="Arial" charset="0"/>
                <a:ea typeface="MS PGothic" charset="0"/>
                <a:cs typeface="Arial" charset="0"/>
              </a:rPr>
              <a:t>Given that use of a certified system means eligibility for payments from Medicare and Medicaid incentive programs – up to $44,000 for individual practitioners, and over $2 million for participating hospitals – there is strong incentive for any EHR system or module to become certified by an ATCB.</a:t>
            </a:r>
          </a:p>
          <a:p>
            <a:endParaRPr lang="en-US">
              <a:latin typeface="Arial" charset="0"/>
              <a:ea typeface="MS PGothic" charset="0"/>
              <a:cs typeface="Arial" charset="0"/>
            </a:endParaRPr>
          </a:p>
          <a:p>
            <a:endParaRPr lang="en-US">
              <a:latin typeface="Arial" charset="0"/>
              <a:ea typeface="MS PGothic" charset="0"/>
              <a:cs typeface="Arial" charset="0"/>
            </a:endParaRPr>
          </a:p>
        </p:txBody>
      </p:sp>
      <p:sp>
        <p:nvSpPr>
          <p:cNvPr id="317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317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BCA1A40A-A184-E844-B642-7A3D66B2067F}"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nchorCtr="0"/>
          <a:lstStyle>
            <a:lvl1pPr algn="ctr">
              <a:defRPr sz="3800" b="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smtClean="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smtClean="0"/>
              <a:t>Click to edit Master text styles</a:t>
            </a:r>
          </a:p>
        </p:txBody>
      </p:sp>
    </p:spTree>
    <p:extLst>
      <p:ext uri="{BB962C8B-B14F-4D97-AF65-F5344CB8AC3E}">
        <p14:creationId xmlns:p14="http://schemas.microsoft.com/office/powerpoint/2010/main" val="8255328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Objectiv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4"/>
          <p:cNvSpPr>
            <a:spLocks noGrp="1"/>
          </p:cNvSpPr>
          <p:nvPr>
            <p:ph type="body" sz="quarter" idx="11"/>
          </p:nvPr>
        </p:nvSpPr>
        <p:spPr>
          <a:xfrm>
            <a:off x="457200" y="1984248"/>
            <a:ext cx="8229600" cy="4215384"/>
          </a:xfrm>
          <a:prstGeom prst="rect">
            <a:avLst/>
          </a:prstGeom>
        </p:spPr>
        <p:txBody>
          <a:bodyPr>
            <a:normAutofit/>
          </a:bodyPr>
          <a:lstStyle>
            <a:lvl1pPr>
              <a:defRPr baseline="0"/>
            </a:lvl1pPr>
          </a:lstStyle>
          <a:p>
            <a:pPr lvl="0"/>
            <a:r>
              <a:rPr lang="en-US" dirty="0" smtClean="0"/>
              <a:t>Click to edit Master text styles</a:t>
            </a:r>
          </a:p>
          <a:p>
            <a:pPr lvl="1"/>
            <a:r>
              <a:rPr lang="en-US" dirty="0" smtClean="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75F04550-3B64-A54B-AF63-CE3BFCC1D781}" type="slidenum">
              <a:rPr lang="en-US"/>
              <a:pPr/>
              <a:t>‹#›</a:t>
            </a:fld>
            <a:endParaRPr lang="en-US"/>
          </a:p>
        </p:txBody>
      </p:sp>
      <p:sp>
        <p:nvSpPr>
          <p:cNvPr id="5" name="Date Placeholder 4"/>
          <p:cNvSpPr>
            <a:spLocks noGrp="1"/>
          </p:cNvSpPr>
          <p:nvPr>
            <p:ph type="dt" sz="half" idx="13"/>
          </p:nvPr>
        </p:nvSpPr>
        <p:spPr>
          <a:xfrm>
            <a:off x="457200" y="6356350"/>
            <a:ext cx="2133600" cy="365125"/>
          </a:xfrm>
          <a:prstGeom prst="rect">
            <a:avLst/>
          </a:prstGeom>
        </p:spPr>
        <p:txBody>
          <a:bodyPr/>
          <a:lstStyle>
            <a:lvl1pPr eaLnBrk="1" hangingPunct="1">
              <a:defRPr sz="1000">
                <a:solidFill>
                  <a:schemeClr val="bg1">
                    <a:lumMod val="65000"/>
                  </a:schemeClr>
                </a:solidFill>
                <a:latin typeface="Arial" pitchFamily="34" charset="0"/>
                <a:ea typeface="+mn-ea"/>
                <a:cs typeface="Arial" pitchFamily="34" charset="0"/>
              </a:defRPr>
            </a:lvl1pPr>
          </a:lstStyle>
          <a:p>
            <a:pPr>
              <a:defRPr/>
            </a:pPr>
            <a:r>
              <a:rPr lang="en-US"/>
              <a:t>Health IT Workforce Curriculum                                         Version </a:t>
            </a:r>
            <a:r>
              <a:rPr lang="en-US" smtClean="0"/>
              <a:t>4.0</a:t>
            </a:r>
            <a:r>
              <a:rPr lang="en-US"/>
              <a:t>/Spring </a:t>
            </a:r>
            <a:r>
              <a:rPr lang="en-US" smtClean="0"/>
              <a:t>2016</a:t>
            </a:r>
            <a:endParaRPr lang="en-US"/>
          </a:p>
        </p:txBody>
      </p:sp>
      <p:sp>
        <p:nvSpPr>
          <p:cNvPr id="6" name="Footer Placeholder 5"/>
          <p:cNvSpPr>
            <a:spLocks noGrp="1"/>
          </p:cNvSpPr>
          <p:nvPr>
            <p:ph type="ftr" sz="quarter" idx="14"/>
          </p:nvPr>
        </p:nvSpPr>
        <p:spPr>
          <a:xfrm>
            <a:off x="3117850" y="6345238"/>
            <a:ext cx="3475038" cy="365125"/>
          </a:xfrm>
          <a:prstGeom prst="rect">
            <a:avLst/>
          </a:prstGeom>
        </p:spPr>
        <p:txBody>
          <a:bodyPr/>
          <a:lstStyle>
            <a:lvl1pPr algn="ctr" eaLnBrk="1" hangingPunct="1">
              <a:defRPr sz="1000">
                <a:solidFill>
                  <a:schemeClr val="bg1">
                    <a:lumMod val="65000"/>
                  </a:schemeClr>
                </a:solidFill>
                <a:latin typeface="Arial" pitchFamily="34" charset="0"/>
                <a:ea typeface="+mn-ea"/>
                <a:cs typeface="Arial" pitchFamily="34" charset="0"/>
              </a:defRPr>
            </a:lvl1pPr>
          </a:lstStyle>
          <a:p>
            <a:pPr>
              <a:defRPr/>
            </a:pPr>
            <a:r>
              <a:rPr lang="en-US"/>
              <a:t>(Insert Component Title Here)                                                        (Insert Unit Title Here)                                                                           Lecture a</a:t>
            </a:r>
          </a:p>
        </p:txBody>
      </p:sp>
    </p:spTree>
    <p:extLst>
      <p:ext uri="{BB962C8B-B14F-4D97-AF65-F5344CB8AC3E}">
        <p14:creationId xmlns:p14="http://schemas.microsoft.com/office/powerpoint/2010/main" val="19828213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2"/>
          <p:cNvSpPr>
            <a:spLocks noGrp="1"/>
          </p:cNvSpPr>
          <p:nvPr>
            <p:ph type="sldNum" sz="quarter" idx="15"/>
          </p:nvPr>
        </p:nvSpPr>
        <p:spPr>
          <a:xfrm>
            <a:off x="6858000" y="6356350"/>
            <a:ext cx="1828800" cy="365125"/>
          </a:xfrm>
        </p:spPr>
        <p:txBody>
          <a:bodyPr/>
          <a:lstStyle>
            <a:lvl1pPr>
              <a:defRPr/>
            </a:lvl1pPr>
          </a:lstStyle>
          <a:p>
            <a:fld id="{98BD81DC-F864-6A49-BD47-5CAA5449C92D}" type="slidenum">
              <a:rPr lang="en-US"/>
              <a:pPr/>
              <a:t>‹#›</a:t>
            </a:fld>
            <a:endParaRPr 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eaLnBrk="1" hangingPunct="1">
              <a:defRPr sz="1000">
                <a:solidFill>
                  <a:schemeClr val="bg1">
                    <a:lumMod val="65000"/>
                  </a:schemeClr>
                </a:solidFill>
                <a:latin typeface="Arial" pitchFamily="34" charset="0"/>
                <a:ea typeface="+mn-ea"/>
                <a:cs typeface="Arial" pitchFamily="34" charset="0"/>
              </a:defRPr>
            </a:lvl1pPr>
          </a:lstStyle>
          <a:p>
            <a:pPr>
              <a:defRPr/>
            </a:pPr>
            <a:r>
              <a:rPr lang="en-US"/>
              <a:t>Health IT Workforce Curriculum                                         Version </a:t>
            </a:r>
            <a:r>
              <a:rPr lang="en-US" smtClean="0"/>
              <a:t>4.0</a:t>
            </a:r>
            <a:r>
              <a:rPr lang="en-US"/>
              <a:t>/Spring </a:t>
            </a:r>
            <a:r>
              <a:rPr lang="en-US" smtClean="0"/>
              <a:t>2016 </a:t>
            </a:r>
            <a:endParaRPr lang="en-US"/>
          </a:p>
        </p:txBody>
      </p:sp>
      <p:sp>
        <p:nvSpPr>
          <p:cNvPr id="6" name="Footer Placeholder 5"/>
          <p:cNvSpPr>
            <a:spLocks noGrp="1"/>
          </p:cNvSpPr>
          <p:nvPr>
            <p:ph type="ftr" sz="quarter" idx="17"/>
          </p:nvPr>
        </p:nvSpPr>
        <p:spPr>
          <a:xfrm>
            <a:off x="3117850" y="6345238"/>
            <a:ext cx="3475038" cy="365125"/>
          </a:xfrm>
          <a:prstGeom prst="rect">
            <a:avLst/>
          </a:prstGeom>
        </p:spPr>
        <p:txBody>
          <a:bodyPr/>
          <a:lstStyle>
            <a:lvl1pPr algn="ctr" eaLnBrk="1" hangingPunct="1">
              <a:defRPr sz="1000">
                <a:solidFill>
                  <a:schemeClr val="bg1">
                    <a:lumMod val="65000"/>
                  </a:schemeClr>
                </a:solidFill>
                <a:latin typeface="Arial" pitchFamily="34" charset="0"/>
                <a:ea typeface="+mn-ea"/>
                <a:cs typeface="Arial" pitchFamily="34" charset="0"/>
              </a:defRPr>
            </a:lvl1pPr>
          </a:lstStyle>
          <a:p>
            <a:pPr>
              <a:defRPr/>
            </a:pPr>
            <a:r>
              <a:rPr lang="en-US"/>
              <a:t>(Insert Component Title Here)                                                        (Insert Unit Title Here)                                                                           Lecture a</a:t>
            </a:r>
          </a:p>
        </p:txBody>
      </p:sp>
    </p:spTree>
    <p:extLst>
      <p:ext uri="{BB962C8B-B14F-4D97-AF65-F5344CB8AC3E}">
        <p14:creationId xmlns:p14="http://schemas.microsoft.com/office/powerpoint/2010/main" val="33369521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smtClean="0"/>
              <a:t>Click to edit Master text styles</a:t>
            </a:r>
          </a:p>
          <a:p>
            <a:pPr lvl="1"/>
            <a:r>
              <a:rPr lang="en-US" smtClean="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4FC156AA-79FB-B24E-A0F9-AD61DB2FFB10}" type="slidenum">
              <a:rPr lang="en-US"/>
              <a:pPr/>
              <a:t>‹#›</a:t>
            </a:fld>
            <a:endParaRPr lang="en-US"/>
          </a:p>
        </p:txBody>
      </p:sp>
      <p:sp>
        <p:nvSpPr>
          <p:cNvPr id="6" name="Date Placeholder 4"/>
          <p:cNvSpPr>
            <a:spLocks noGrp="1"/>
          </p:cNvSpPr>
          <p:nvPr>
            <p:ph type="dt" sz="half" idx="13"/>
          </p:nvPr>
        </p:nvSpPr>
        <p:spPr>
          <a:xfrm>
            <a:off x="457200" y="6356350"/>
            <a:ext cx="2133600" cy="365125"/>
          </a:xfrm>
          <a:prstGeom prst="rect">
            <a:avLst/>
          </a:prstGeom>
        </p:spPr>
        <p:txBody>
          <a:bodyPr/>
          <a:lstStyle>
            <a:lvl1pPr eaLnBrk="1" hangingPunct="1">
              <a:defRPr sz="1000">
                <a:solidFill>
                  <a:schemeClr val="bg1">
                    <a:lumMod val="65000"/>
                  </a:schemeClr>
                </a:solidFill>
                <a:latin typeface="Arial" pitchFamily="34" charset="0"/>
                <a:ea typeface="+mn-ea"/>
                <a:cs typeface="Arial" pitchFamily="34" charset="0"/>
              </a:defRPr>
            </a:lvl1pPr>
          </a:lstStyle>
          <a:p>
            <a:pPr>
              <a:defRPr/>
            </a:pPr>
            <a:r>
              <a:rPr lang="en-US"/>
              <a:t>Health IT Workforce Curriculum                                         Version </a:t>
            </a:r>
            <a:r>
              <a:rPr lang="en-US" smtClean="0"/>
              <a:t>4.0</a:t>
            </a:r>
            <a:r>
              <a:rPr lang="en-US"/>
              <a:t>/Spring </a:t>
            </a:r>
            <a:r>
              <a:rPr lang="en-US" smtClean="0"/>
              <a:t>2016 </a:t>
            </a:r>
            <a:endParaRPr lang="en-US"/>
          </a:p>
        </p:txBody>
      </p:sp>
      <p:sp>
        <p:nvSpPr>
          <p:cNvPr id="7" name="Footer Placeholder 5"/>
          <p:cNvSpPr>
            <a:spLocks noGrp="1"/>
          </p:cNvSpPr>
          <p:nvPr>
            <p:ph type="ftr" sz="quarter" idx="14"/>
          </p:nvPr>
        </p:nvSpPr>
        <p:spPr>
          <a:xfrm>
            <a:off x="3117850" y="6345238"/>
            <a:ext cx="3475038" cy="365125"/>
          </a:xfrm>
          <a:prstGeom prst="rect">
            <a:avLst/>
          </a:prstGeom>
        </p:spPr>
        <p:txBody>
          <a:bodyPr/>
          <a:lstStyle>
            <a:lvl1pPr algn="ctr" eaLnBrk="1" hangingPunct="1">
              <a:defRPr sz="1000">
                <a:solidFill>
                  <a:schemeClr val="bg1">
                    <a:lumMod val="65000"/>
                  </a:schemeClr>
                </a:solidFill>
                <a:latin typeface="Arial" pitchFamily="34" charset="0"/>
                <a:ea typeface="+mn-ea"/>
                <a:cs typeface="Arial" pitchFamily="34" charset="0"/>
              </a:defRPr>
            </a:lvl1pPr>
          </a:lstStyle>
          <a:p>
            <a:pPr>
              <a:defRPr/>
            </a:pPr>
            <a:r>
              <a:rPr lang="en-US"/>
              <a:t>(Insert Component Title Here)                                                        (Insert Unit Title Here)                                                                           Lecture a</a:t>
            </a:r>
          </a:p>
        </p:txBody>
      </p:sp>
    </p:spTree>
    <p:extLst>
      <p:ext uri="{BB962C8B-B14F-4D97-AF65-F5344CB8AC3E}">
        <p14:creationId xmlns:p14="http://schemas.microsoft.com/office/powerpoint/2010/main" val="29749128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smtClean="0"/>
              <a:t>Click to edit Master text styles</a:t>
            </a:r>
          </a:p>
          <a:p>
            <a:pPr lvl="1"/>
            <a:r>
              <a:rPr lang="en-US" smtClean="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smtClean="0"/>
              <a:t>Click to edit Master text styles</a:t>
            </a:r>
          </a:p>
          <a:p>
            <a:pPr lvl="1"/>
            <a:r>
              <a:rPr lang="en-US" smtClean="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smtClean="0"/>
              <a:t>Click to edit Master text styles</a:t>
            </a:r>
          </a:p>
          <a:p>
            <a:pPr lvl="1"/>
            <a:r>
              <a:rPr lang="en-US" smtClean="0"/>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a:lvl1pPr>
          </a:lstStyle>
          <a:p>
            <a:fld id="{64D1F4AC-E1D3-C940-9BBD-D4BAE09277F0}" type="slidenum">
              <a:rPr lang="en-US"/>
              <a:pPr/>
              <a:t>‹#›</a:t>
            </a:fld>
            <a:endParaRPr 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eaLnBrk="1" hangingPunct="1">
              <a:defRPr sz="1000">
                <a:solidFill>
                  <a:schemeClr val="bg1">
                    <a:lumMod val="65000"/>
                  </a:schemeClr>
                </a:solidFill>
                <a:latin typeface="Arial" pitchFamily="34" charset="0"/>
                <a:ea typeface="+mn-ea"/>
                <a:cs typeface="Arial" pitchFamily="34" charset="0"/>
              </a:defRPr>
            </a:lvl1pPr>
          </a:lstStyle>
          <a:p>
            <a:pPr>
              <a:defRPr/>
            </a:pPr>
            <a:r>
              <a:rPr lang="en-US"/>
              <a:t>Health IT Workforce Curriculum                                         Version </a:t>
            </a:r>
            <a:r>
              <a:rPr lang="en-US" smtClean="0"/>
              <a:t>4.0</a:t>
            </a:r>
            <a:r>
              <a:rPr lang="en-US"/>
              <a:t>/Spring </a:t>
            </a:r>
            <a:r>
              <a:rPr lang="en-US" smtClean="0"/>
              <a:t>2016 </a:t>
            </a:r>
            <a:endParaRPr lang="en-US"/>
          </a:p>
        </p:txBody>
      </p:sp>
      <p:sp>
        <p:nvSpPr>
          <p:cNvPr id="11" name="Footer Placeholder 5"/>
          <p:cNvSpPr>
            <a:spLocks noGrp="1"/>
          </p:cNvSpPr>
          <p:nvPr>
            <p:ph type="ftr" sz="quarter" idx="24"/>
          </p:nvPr>
        </p:nvSpPr>
        <p:spPr>
          <a:xfrm>
            <a:off x="3117850" y="6345238"/>
            <a:ext cx="3475038" cy="365125"/>
          </a:xfrm>
          <a:prstGeom prst="rect">
            <a:avLst/>
          </a:prstGeom>
        </p:spPr>
        <p:txBody>
          <a:bodyPr/>
          <a:lstStyle>
            <a:lvl1pPr algn="ctr" eaLnBrk="1" hangingPunct="1">
              <a:defRPr sz="1000">
                <a:solidFill>
                  <a:schemeClr val="bg1">
                    <a:lumMod val="65000"/>
                  </a:schemeClr>
                </a:solidFill>
                <a:latin typeface="Arial" pitchFamily="34" charset="0"/>
                <a:ea typeface="+mn-ea"/>
                <a:cs typeface="Arial" pitchFamily="34" charset="0"/>
              </a:defRPr>
            </a:lvl1pPr>
          </a:lstStyle>
          <a:p>
            <a:pPr>
              <a:defRPr/>
            </a:pPr>
            <a:r>
              <a:rPr lang="en-US"/>
              <a:t>(Insert Component Title Here)                                                        (Insert Unit Title Here)                                                                           Lecture a</a:t>
            </a:r>
          </a:p>
        </p:txBody>
      </p:sp>
    </p:spTree>
    <p:extLst>
      <p:ext uri="{BB962C8B-B14F-4D97-AF65-F5344CB8AC3E}">
        <p14:creationId xmlns:p14="http://schemas.microsoft.com/office/powerpoint/2010/main" val="165060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_Two horizontal contain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199" y="1600200"/>
            <a:ext cx="8230983"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2" name="Content Placeholder 1"/>
          <p:cNvSpPr>
            <a:spLocks noGrp="1"/>
          </p:cNvSpPr>
          <p:nvPr>
            <p:ph sz="quarter" idx="37"/>
          </p:nvPr>
        </p:nvSpPr>
        <p:spPr>
          <a:xfrm>
            <a:off x="457199" y="3492745"/>
            <a:ext cx="8230983" cy="2227335"/>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4" name="Text Placeholder 16"/>
          <p:cNvSpPr>
            <a:spLocks noGrp="1"/>
          </p:cNvSpPr>
          <p:nvPr>
            <p:ph type="body" sz="quarter" idx="39" hasCustomPrompt="1"/>
          </p:nvPr>
        </p:nvSpPr>
        <p:spPr>
          <a:xfrm>
            <a:off x="457199" y="5740400"/>
            <a:ext cx="8230983"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4441693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Side with three contain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4124824"/>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12" name="Text Placeholder 16"/>
          <p:cNvSpPr>
            <a:spLocks noGrp="1"/>
          </p:cNvSpPr>
          <p:nvPr>
            <p:ph type="body" sz="quarter" idx="42" hasCustomPrompt="1"/>
          </p:nvPr>
        </p:nvSpPr>
        <p:spPr>
          <a:xfrm>
            <a:off x="457316" y="5753888"/>
            <a:ext cx="4053840" cy="39698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Tree>
    <p:extLst>
      <p:ext uri="{BB962C8B-B14F-4D97-AF65-F5344CB8AC3E}">
        <p14:creationId xmlns:p14="http://schemas.microsoft.com/office/powerpoint/2010/main" val="178921357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Drag picture to placeholder or click icon to add</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79" r:id="rId5"/>
    <p:sldLayoutId id="2147484278" r:id="rId6"/>
    <p:sldLayoutId id="2147484263" r:id="rId7"/>
    <p:sldLayoutId id="2147484264" r:id="rId8"/>
    <p:sldLayoutId id="2147484265" r:id="rId9"/>
    <p:sldLayoutId id="2147484266" r:id="rId10"/>
    <p:sldLayoutId id="2147484267" r:id="rId11"/>
    <p:sldLayoutId id="2147484271" r:id="rId12"/>
    <p:sldLayoutId id="2147484272" r:id="rId13"/>
    <p:sldLayoutId id="2147484273" r:id="rId14"/>
    <p:sldLayoutId id="2147484274" r:id="rId15"/>
    <p:sldLayoutId id="2147484275" r:id="rId16"/>
    <p:sldLayoutId id="2147484276" r:id="rId17"/>
    <p:sldLayoutId id="2147484277" r:id="rId18"/>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6.xml"/><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www.federalregister.gov/articles/2010/07/28/2010-17207/medicare-and-medicaid-programs-electronic-health-record-incentive-program" TargetMode="External"/><Relationship Id="rId3" Type="http://schemas.openxmlformats.org/officeDocument/2006/relationships/hyperlink" Target="http://www.hitechanswers.net/about/about-arra/" TargetMode="External"/><Relationship Id="rId7" Type="http://schemas.openxmlformats.org/officeDocument/2006/relationships/hyperlink" Target="https://www.cms.gov/EHRIncentivePrograms/" TargetMode="External"/><Relationship Id="rId2" Type="http://schemas.openxmlformats.org/officeDocument/2006/relationships/notesSlide" Target="../notesSlides/notesSlide26.xml"/><Relationship Id="rId1" Type="http://schemas.openxmlformats.org/officeDocument/2006/relationships/slideLayout" Target="../slideLayouts/slideLayout11.xml"/><Relationship Id="rId6" Type="http://schemas.openxmlformats.org/officeDocument/2006/relationships/hyperlink" Target="http://en.wikipedia.org/wiki/Meaningful_Use#Meaningful_Use" TargetMode="External"/><Relationship Id="rId5" Type="http://schemas.openxmlformats.org/officeDocument/2006/relationships/hyperlink" Target="http://onc-chpl.force.com/ehrcert" TargetMode="External"/><Relationship Id="rId4" Type="http://schemas.openxmlformats.org/officeDocument/2006/relationships/hyperlink" Target="http://www.meditech.com/interoperability/pages/ARRA_snapshot_final_0311.pdf" TargetMode="External"/><Relationship Id="rId9" Type="http://schemas.openxmlformats.org/officeDocument/2006/relationships/hyperlink" Target="http://blog.softwareadvice.com/articles/medical/should-cchit-influence-your-ehr-selection/"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www.healthit.gov/policy-researchers-implementers/about-onc-health-it-certification-program" TargetMode="External"/><Relationship Id="rId3" Type="http://schemas.openxmlformats.org/officeDocument/2006/relationships/hyperlink" Target="http://www.ncchc.org/filebin/images/Website_PDFs/23-1.pdf" TargetMode="External"/><Relationship Id="rId7" Type="http://schemas.openxmlformats.org/officeDocument/2006/relationships/hyperlink" Target="http://edocket.access.gpo.gov/2010/pdf/2010-17207.pdf" TargetMode="External"/><Relationship Id="rId2" Type="http://schemas.openxmlformats.org/officeDocument/2006/relationships/notesSlide" Target="../notesSlides/notesSlide27.xml"/><Relationship Id="rId1" Type="http://schemas.openxmlformats.org/officeDocument/2006/relationships/slideLayout" Target="../slideLayouts/slideLayout11.xml"/><Relationship Id="rId6" Type="http://schemas.openxmlformats.org/officeDocument/2006/relationships/hyperlink" Target="http://www.incose.org/northstar/2001Slides/McKinney%20Charts.pdf" TargetMode="External"/><Relationship Id="rId5" Type="http://schemas.openxmlformats.org/officeDocument/2006/relationships/hyperlink" Target="http://www.hhs.gov/ocr/privacy/hipaa/administrative/enforcementrule/hitechenforcementifr.html" TargetMode="External"/><Relationship Id="rId4" Type="http://schemas.openxmlformats.org/officeDocument/2006/relationships/hyperlink" Target="http://www.healthtechnologyreview.com/viewarticle.php?aid=113"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www.cms.gov/EHRIncentivePrograms/Downloads/EHRIncentiveLogoweb.JPG" TargetMode="External"/><Relationship Id="rId3" Type="http://schemas.openxmlformats.org/officeDocument/2006/relationships/hyperlink" Target="http://www.healthcareitnews.com/news/ehr-adoption-ugly-process-cchit-can-improve-appeal" TargetMode="External"/><Relationship Id="rId7" Type="http://schemas.openxmlformats.org/officeDocument/2006/relationships/hyperlink" Target="https://www.transportation.gov/recovery" TargetMode="External"/><Relationship Id="rId2" Type="http://schemas.openxmlformats.org/officeDocument/2006/relationships/notesSlide" Target="../notesSlides/notesSlide28.xml"/><Relationship Id="rId1" Type="http://schemas.openxmlformats.org/officeDocument/2006/relationships/slideLayout" Target="../slideLayouts/slideLayout11.xml"/><Relationship Id="rId6" Type="http://schemas.openxmlformats.org/officeDocument/2006/relationships/hyperlink" Target="https://www.healthit.gov/policy-researchers-implementers/standards-certifications-criteria-final-rule" TargetMode="External"/><Relationship Id="rId5" Type="http://schemas.openxmlformats.org/officeDocument/2006/relationships/hyperlink" Target="https://www.healthit.gov/policy-researchers-implementers/standards-and-certification-regulations" TargetMode="External"/><Relationship Id="rId4" Type="http://schemas.openxmlformats.org/officeDocument/2006/relationships/hyperlink" Target="http://www.riceconsulting.com/articles/testing-COTS-based-applications.htm"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healthit.hhs.gov/ATCB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onc-chpl.force.com/ehrcer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dirty="0">
                <a:latin typeface="Verdana" charset="0"/>
                <a:ea typeface="MS PGothic" charset="0"/>
                <a:cs typeface="Verdana" charset="0"/>
              </a:rPr>
              <a:t>Installation and Maintenance of </a:t>
            </a:r>
            <a:r>
              <a:rPr lang="en-US" dirty="0" smtClean="0">
                <a:latin typeface="Verdana" charset="0"/>
                <a:ea typeface="MS PGothic" charset="0"/>
                <a:cs typeface="Verdana" charset="0"/>
              </a:rPr>
              <a:t/>
            </a:r>
            <a:br>
              <a:rPr lang="en-US" dirty="0" smtClean="0">
                <a:latin typeface="Verdana" charset="0"/>
                <a:ea typeface="MS PGothic" charset="0"/>
                <a:cs typeface="Verdana" charset="0"/>
              </a:rPr>
            </a:br>
            <a:r>
              <a:rPr lang="en-US" dirty="0" smtClean="0">
                <a:latin typeface="Verdana" charset="0"/>
                <a:ea typeface="MS PGothic" charset="0"/>
                <a:cs typeface="Verdana" charset="0"/>
              </a:rPr>
              <a:t>Health </a:t>
            </a:r>
            <a:r>
              <a:rPr lang="en-US" dirty="0">
                <a:latin typeface="Verdana" charset="0"/>
                <a:ea typeface="MS PGothic" charset="0"/>
                <a:cs typeface="Verdana" charset="0"/>
              </a:rPr>
              <a:t>IT Systems</a:t>
            </a:r>
          </a:p>
        </p:txBody>
      </p:sp>
      <p:sp>
        <p:nvSpPr>
          <p:cNvPr id="14340" name="Rectangle 3"/>
          <p:cNvSpPr>
            <a:spLocks noGrp="1" noChangeArrowheads="1"/>
          </p:cNvSpPr>
          <p:nvPr>
            <p:ph type="body" sz="half" idx="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atin typeface="Tahoma" charset="0"/>
                <a:ea typeface="MS PGothic" charset="0"/>
                <a:cs typeface="Tahoma" charset="0"/>
              </a:rPr>
              <a:t>System Selection – </a:t>
            </a:r>
          </a:p>
          <a:p>
            <a:r>
              <a:rPr lang="en-US">
                <a:latin typeface="Tahoma" charset="0"/>
                <a:ea typeface="MS PGothic" charset="0"/>
                <a:cs typeface="Tahoma" charset="0"/>
              </a:rPr>
              <a:t>Software and Certification</a:t>
            </a:r>
          </a:p>
        </p:txBody>
      </p:sp>
      <p:sp>
        <p:nvSpPr>
          <p:cNvPr id="2" name="Text Placeholder 1"/>
          <p:cNvSpPr>
            <a:spLocks noGrp="1"/>
          </p:cNvSpPr>
          <p:nvPr>
            <p:ph type="body" sz="quarter" idx="12"/>
          </p:nvPr>
        </p:nvSpPr>
        <p:spPr/>
        <p:txBody>
          <a:bodyPr/>
          <a:lstStyle/>
          <a:p>
            <a:r>
              <a:rPr lang="en-US" dirty="0">
                <a:solidFill>
                  <a:srgbClr val="000000"/>
                </a:solidFill>
                <a:latin typeface="Arial" charset="0"/>
                <a:ea typeface="Calibri" charset="0"/>
                <a:cs typeface="Times New Roman" charset="0"/>
              </a:rPr>
              <a:t>This material </a:t>
            </a:r>
            <a:r>
              <a:rPr lang="en-US" dirty="0" smtClean="0">
                <a:solidFill>
                  <a:srgbClr val="000000"/>
                </a:solidFill>
                <a:latin typeface="Arial" charset="0"/>
                <a:ea typeface="Calibri" charset="0"/>
                <a:cs typeface="Times New Roman" charset="0"/>
              </a:rPr>
              <a:t>(Comp 8 Unit 2) </a:t>
            </a:r>
            <a:r>
              <a:rPr lang="en-US" dirty="0">
                <a:solidFill>
                  <a:srgbClr val="000000"/>
                </a:solidFill>
                <a:latin typeface="Arial" charset="0"/>
                <a:ea typeface="Calibri" charset="0"/>
                <a:cs typeface="Times New Roman" charset="0"/>
              </a:rPr>
              <a:t>was developed by Duke University, funded by the Department of Health and Human Services, Office of the National Coordinator for Health Information Technology under Award Number IU24OC000024. This material was updated in 2016 by The University of Texas Health Science Center </a:t>
            </a:r>
            <a:r>
              <a:rPr lang="en-US" dirty="0" smtClean="0">
                <a:solidFill>
                  <a:srgbClr val="000000"/>
                </a:solidFill>
                <a:latin typeface="Arial" charset="0"/>
                <a:ea typeface="Calibri" charset="0"/>
                <a:cs typeface="Times New Roman" charset="0"/>
              </a:rPr>
              <a:t>at Houston </a:t>
            </a:r>
            <a:r>
              <a:rPr lang="en-US" dirty="0">
                <a:solidFill>
                  <a:srgbClr val="000000"/>
                </a:solidFill>
                <a:latin typeface="Arial" charset="0"/>
                <a:ea typeface="Calibri" charset="0"/>
                <a:cs typeface="Times New Roman" charset="0"/>
              </a:rPr>
              <a:t>under </a:t>
            </a:r>
            <a:r>
              <a:rPr lang="en-US" dirty="0" smtClean="0">
                <a:solidFill>
                  <a:srgbClr val="000000"/>
                </a:solidFill>
                <a:latin typeface="Arial" charset="0"/>
                <a:ea typeface="Calibri" charset="0"/>
                <a:cs typeface="Times New Roman" charset="0"/>
              </a:rPr>
              <a:t>Award Number 90WT0006. </a:t>
            </a:r>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u="sng" dirty="0">
                <a:hlinkClick r:id="rId3" tooltip="Link to Creative Commons License BY-NC-SA 4.0."/>
              </a:rPr>
              <a:t>http://creativecommons.org/licenses/by-nc-sa/4.0</a:t>
            </a:r>
            <a:r>
              <a:rPr lang="en-US" u="sng" dirty="0">
                <a:hlinkClick r:id="rId3"/>
              </a:rPr>
              <a:t>/</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a:latin typeface="Verdana" charset="0"/>
                <a:ea typeface="MS PGothic" charset="0"/>
                <a:cs typeface="Verdana" charset="0"/>
              </a:rPr>
              <a:t>Standards and Certifications Criteria Final Rule</a:t>
            </a:r>
          </a:p>
        </p:txBody>
      </p:sp>
      <p:sp>
        <p:nvSpPr>
          <p:cNvPr id="10" name="Content Placeholder 2"/>
          <p:cNvSpPr>
            <a:spLocks noGrp="1"/>
          </p:cNvSpPr>
          <p:nvPr>
            <p:ph sz="quarter" idx="14"/>
          </p:nvPr>
        </p:nvSpPr>
        <p:spPr>
          <a:prstGeom prst="rect">
            <a:avLst/>
          </a:prstGeom>
        </p:spPr>
        <p:txBody>
          <a:bodyPr>
            <a:normAutofit fontScale="92500" lnSpcReduction="10000"/>
          </a:bodyPr>
          <a:lstStyle/>
          <a:p>
            <a:pPr>
              <a:buFont typeface="Arial" panose="020B0604020202020204" pitchFamily="34" charset="0"/>
              <a:buChar char="•"/>
              <a:defRPr/>
            </a:pPr>
            <a:r>
              <a:rPr lang="en-US" dirty="0" smtClean="0">
                <a:ea typeface="+mn-ea"/>
                <a:cs typeface="+mn-cs"/>
              </a:rPr>
              <a:t>Final Rule on an initial set of standards, implementation specifications, and certification criteria adopted July 13, 2010</a:t>
            </a:r>
          </a:p>
          <a:p>
            <a:pPr lvl="1">
              <a:buFont typeface="Arial" panose="020B0604020202020204" pitchFamily="34" charset="0"/>
              <a:buChar char="–"/>
              <a:defRPr/>
            </a:pPr>
            <a:r>
              <a:rPr lang="en-US" dirty="0" smtClean="0">
                <a:ea typeface="+mn-ea"/>
                <a:cs typeface="+mn-cs"/>
              </a:rPr>
              <a:t>Interoperability, to work with systems sharing information</a:t>
            </a:r>
          </a:p>
          <a:p>
            <a:pPr lvl="1">
              <a:buFont typeface="Arial" panose="020B0604020202020204" pitchFamily="34" charset="0"/>
              <a:buChar char="–"/>
              <a:defRPr/>
            </a:pPr>
            <a:r>
              <a:rPr lang="en-US" dirty="0" smtClean="0">
                <a:ea typeface="+mn-ea"/>
                <a:cs typeface="+mn-cs"/>
              </a:rPr>
              <a:t>Functionality, to perform a set of well-defined functions</a:t>
            </a:r>
          </a:p>
          <a:p>
            <a:pPr lvl="1">
              <a:buFont typeface="Arial" panose="020B0604020202020204" pitchFamily="34" charset="0"/>
              <a:buChar char="–"/>
              <a:defRPr/>
            </a:pPr>
            <a:r>
              <a:rPr lang="en-US" dirty="0" smtClean="0">
                <a:ea typeface="+mn-ea"/>
                <a:cs typeface="+mn-cs"/>
              </a:rPr>
              <a:t>Security, to store and transmit confidentially and reliably</a:t>
            </a:r>
          </a:p>
          <a:p>
            <a:pPr lvl="1">
              <a:spcAft>
                <a:spcPts val="1600"/>
              </a:spcAft>
              <a:buFont typeface="Arial" panose="020B0604020202020204" pitchFamily="34" charset="0"/>
              <a:buChar char="–"/>
              <a:defRPr/>
            </a:pPr>
            <a:r>
              <a:rPr lang="en-US" dirty="0" smtClean="0">
                <a:ea typeface="+mn-ea"/>
                <a:cs typeface="+mn-cs"/>
              </a:rPr>
              <a:t>Utility, to support meaningful use of HIT data</a:t>
            </a:r>
          </a:p>
          <a:p>
            <a:pPr>
              <a:buFontTx/>
              <a:buNone/>
              <a:defRPr/>
            </a:pPr>
            <a:r>
              <a:rPr lang="en-US" sz="1400" dirty="0" smtClean="0">
                <a:ea typeface="+mn-ea"/>
                <a:cs typeface="+mn-cs"/>
              </a:rPr>
              <a:t>(SCCFR)</a:t>
            </a:r>
          </a:p>
        </p:txBody>
      </p:sp>
      <p:sp>
        <p:nvSpPr>
          <p:cNvPr id="32770"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479CE6C-286F-8942-A3CA-9F4B541E4722}" type="slidenum">
              <a:rPr lang="en-US">
                <a:solidFill>
                  <a:srgbClr val="898989"/>
                </a:solidFill>
              </a:rPr>
              <a:pPr/>
              <a:t>10</a:t>
            </a:fld>
            <a:endParaRPr lang="en-US">
              <a:solidFill>
                <a:srgbClr val="898989"/>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dirty="0">
                <a:latin typeface="Verdana" charset="0"/>
                <a:ea typeface="MS PGothic" charset="0"/>
                <a:cs typeface="Verdana" charset="0"/>
              </a:rPr>
              <a:t>Why Certification?</a:t>
            </a:r>
          </a:p>
        </p:txBody>
      </p:sp>
      <p:sp>
        <p:nvSpPr>
          <p:cNvPr id="6" name="Rectangle 3"/>
          <p:cNvSpPr>
            <a:spLocks noGrp="1" noChangeArrowheads="1"/>
          </p:cNvSpPr>
          <p:nvPr>
            <p:ph sz="quarter" idx="14"/>
          </p:nvPr>
        </p:nvSpPr>
        <p:spPr>
          <a:prstGeom prst="rect">
            <a:avLst/>
          </a:prstGeom>
        </p:spPr>
        <p:txBody>
          <a:bodyPr>
            <a:normAutofit/>
          </a:bodyPr>
          <a:lstStyle/>
          <a:p>
            <a:pPr>
              <a:defRPr/>
            </a:pPr>
            <a:r>
              <a:rPr lang="en-US" dirty="0" smtClean="0">
                <a:ea typeface="+mn-ea"/>
                <a:cs typeface="+mn-cs"/>
              </a:rPr>
              <a:t>Reduce risks to physicians in EHR investment</a:t>
            </a:r>
          </a:p>
          <a:p>
            <a:pPr>
              <a:defRPr/>
            </a:pPr>
            <a:r>
              <a:rPr lang="en-US" dirty="0" smtClean="0">
                <a:ea typeface="+mn-ea"/>
                <a:cs typeface="+mn-cs"/>
              </a:rPr>
              <a:t>Facilitate interoperability of EHR systems</a:t>
            </a:r>
          </a:p>
          <a:p>
            <a:pPr>
              <a:defRPr/>
            </a:pPr>
            <a:r>
              <a:rPr lang="en-US" dirty="0" smtClean="0">
                <a:ea typeface="+mn-ea"/>
                <a:cs typeface="+mn-cs"/>
              </a:rPr>
              <a:t>Enhance availability of EHR adoption through stimulus incentives</a:t>
            </a:r>
          </a:p>
          <a:p>
            <a:pPr>
              <a:spcAft>
                <a:spcPts val="1600"/>
              </a:spcAft>
              <a:defRPr/>
            </a:pPr>
            <a:r>
              <a:rPr lang="en-US" dirty="0" smtClean="0">
                <a:ea typeface="+mn-ea"/>
                <a:cs typeface="+mn-cs"/>
              </a:rPr>
              <a:t>Ensure that EHR systems and networks are secure and protect privacy</a:t>
            </a:r>
          </a:p>
          <a:p>
            <a:pPr>
              <a:buFontTx/>
              <a:buNone/>
              <a:defRPr/>
            </a:pPr>
            <a:r>
              <a:rPr lang="en-US" sz="1300" dirty="0" smtClean="0">
                <a:ea typeface="+mn-ea"/>
                <a:cs typeface="+mn-cs"/>
              </a:rPr>
              <a:t>(</a:t>
            </a:r>
            <a:r>
              <a:rPr lang="en-US" sz="1300" dirty="0" err="1" smtClean="0">
                <a:ea typeface="+mn-ea"/>
                <a:cs typeface="+mn-cs"/>
              </a:rPr>
              <a:t>Pizzi</a:t>
            </a:r>
            <a:r>
              <a:rPr lang="en-US" sz="1300" dirty="0" smtClean="0">
                <a:ea typeface="+mn-ea"/>
                <a:cs typeface="+mn-cs"/>
              </a:rPr>
              <a:t>, 2007)</a:t>
            </a:r>
          </a:p>
        </p:txBody>
      </p:sp>
      <p:sp>
        <p:nvSpPr>
          <p:cNvPr id="34818"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5E129DF-BE65-A847-A45A-1414680062A1}" type="slidenum">
              <a:rPr lang="en-US">
                <a:solidFill>
                  <a:srgbClr val="898989"/>
                </a:solidFill>
              </a:rPr>
              <a:pPr/>
              <a:t>11</a:t>
            </a:fld>
            <a:endParaRPr lang="en-US">
              <a:solidFill>
                <a:srgbClr val="898989"/>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a:latin typeface="Verdana" charset="0"/>
                <a:ea typeface="MS PGothic" charset="0"/>
                <a:cs typeface="Verdana" charset="0"/>
              </a:rPr>
              <a:t>Why Certification? (cont</a:t>
            </a:r>
            <a:r>
              <a:rPr lang="ja-JP" altLang="en-US" sz="3800">
                <a:latin typeface="Verdana" charset="0"/>
                <a:ea typeface="MS PGothic" charset="0"/>
                <a:cs typeface="Verdana" charset="0"/>
              </a:rPr>
              <a:t>’</a:t>
            </a:r>
            <a:r>
              <a:rPr lang="en-US" altLang="ja-JP" sz="3800">
                <a:latin typeface="Verdana" charset="0"/>
                <a:ea typeface="MS PGothic" charset="0"/>
                <a:cs typeface="Verdana" charset="0"/>
              </a:rPr>
              <a:t>d)</a:t>
            </a:r>
            <a:endParaRPr lang="en-US" sz="3800">
              <a:latin typeface="Verdana" charset="0"/>
              <a:ea typeface="MS PGothic" charset="0"/>
              <a:cs typeface="Verdana" charset="0"/>
            </a:endParaRPr>
          </a:p>
        </p:txBody>
      </p:sp>
      <p:sp>
        <p:nvSpPr>
          <p:cNvPr id="36869" name="Rectangle 3"/>
          <p:cNvSpPr>
            <a:spLocks noGrp="1" noChangeArrowheads="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a:latin typeface="Arial" charset="0"/>
                <a:ea typeface="MS PGothic" charset="0"/>
              </a:rPr>
              <a:t>Allow evaluation time to be used more efficiently</a:t>
            </a:r>
          </a:p>
          <a:p>
            <a:r>
              <a:rPr lang="en-US" dirty="0">
                <a:latin typeface="Arial" charset="0"/>
                <a:ea typeface="MS PGothic" charset="0"/>
              </a:rPr>
              <a:t>Narrow the initial field of vendors</a:t>
            </a:r>
          </a:p>
          <a:p>
            <a:r>
              <a:rPr lang="en-US" dirty="0">
                <a:latin typeface="Arial" charset="0"/>
                <a:ea typeface="MS PGothic" charset="0"/>
              </a:rPr>
              <a:t>Assure basic functionality and interoperability, allowing you to focus evaluation more on special or unusual needs of your institution</a:t>
            </a:r>
          </a:p>
        </p:txBody>
      </p:sp>
      <p:sp>
        <p:nvSpPr>
          <p:cNvPr id="36866"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CBEA8FE-65E8-DA4E-B0A2-DCBB560A4E3C}" type="slidenum">
              <a:rPr lang="en-US">
                <a:solidFill>
                  <a:srgbClr val="898989"/>
                </a:solidFill>
              </a:rPr>
              <a:pPr/>
              <a:t>12</a:t>
            </a:fld>
            <a:endParaRPr lang="en-US">
              <a:solidFill>
                <a:srgbClr val="89898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8"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dirty="0">
                <a:latin typeface="Verdana" charset="0"/>
                <a:ea typeface="MS PGothic" charset="0"/>
                <a:cs typeface="Verdana" charset="0"/>
              </a:rPr>
              <a:t>What are ARRA and </a:t>
            </a:r>
            <a:br>
              <a:rPr lang="en-US" sz="3800" dirty="0">
                <a:latin typeface="Verdana" charset="0"/>
                <a:ea typeface="MS PGothic" charset="0"/>
                <a:cs typeface="Verdana" charset="0"/>
              </a:rPr>
            </a:br>
            <a:r>
              <a:rPr lang="ja-JP" altLang="en-US" sz="3800" dirty="0">
                <a:latin typeface="Verdana" charset="0"/>
                <a:ea typeface="MS PGothic" charset="0"/>
                <a:cs typeface="Verdana" charset="0"/>
              </a:rPr>
              <a:t>“</a:t>
            </a:r>
            <a:r>
              <a:rPr lang="en-US" altLang="ja-JP" sz="3800" dirty="0">
                <a:latin typeface="Verdana" charset="0"/>
                <a:ea typeface="MS PGothic" charset="0"/>
                <a:cs typeface="Verdana" charset="0"/>
              </a:rPr>
              <a:t>Meaningful Use</a:t>
            </a:r>
            <a:r>
              <a:rPr lang="ja-JP" altLang="en-US" sz="3800" dirty="0">
                <a:latin typeface="Verdana" charset="0"/>
                <a:ea typeface="MS PGothic" charset="0"/>
                <a:cs typeface="Verdana" charset="0"/>
              </a:rPr>
              <a:t>”</a:t>
            </a:r>
            <a:r>
              <a:rPr lang="en-US" altLang="ja-JP" sz="3800" dirty="0">
                <a:latin typeface="Verdana" charset="0"/>
                <a:ea typeface="MS PGothic" charset="0"/>
                <a:cs typeface="Verdana" charset="0"/>
              </a:rPr>
              <a:t>? </a:t>
            </a:r>
            <a:endParaRPr lang="en-US" sz="3800" dirty="0">
              <a:latin typeface="Verdana" charset="0"/>
              <a:ea typeface="MS PGothic" charset="0"/>
              <a:cs typeface="Verdana" charset="0"/>
            </a:endParaRPr>
          </a:p>
        </p:txBody>
      </p:sp>
      <p:sp>
        <p:nvSpPr>
          <p:cNvPr id="38919" name="Rectangle 3"/>
          <p:cNvSpPr>
            <a:spLocks noGrp="1" noChangeArrowheads="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80000"/>
              </a:lnSpc>
            </a:pPr>
            <a:r>
              <a:rPr lang="en-US" sz="2000" dirty="0">
                <a:latin typeface="Arial" charset="0"/>
                <a:ea typeface="MS PGothic" charset="0"/>
              </a:rPr>
              <a:t>ARRA (American Recovery and Reinvestment Act, a.k.a. </a:t>
            </a:r>
            <a:r>
              <a:rPr lang="ja-JP" altLang="en-US" sz="2000" dirty="0">
                <a:latin typeface="Arial" charset="0"/>
                <a:ea typeface="MS PGothic" charset="0"/>
              </a:rPr>
              <a:t>“</a:t>
            </a:r>
            <a:r>
              <a:rPr lang="en-US" altLang="ja-JP" sz="2000" dirty="0">
                <a:latin typeface="Arial" charset="0"/>
                <a:ea typeface="MS PGothic" charset="0"/>
              </a:rPr>
              <a:t>stimulus bill</a:t>
            </a:r>
            <a:r>
              <a:rPr lang="ja-JP" altLang="en-US" sz="2000" dirty="0">
                <a:latin typeface="Arial" charset="0"/>
                <a:ea typeface="MS PGothic" charset="0"/>
              </a:rPr>
              <a:t>”</a:t>
            </a:r>
            <a:r>
              <a:rPr lang="en-US" altLang="ja-JP" sz="2000" dirty="0">
                <a:latin typeface="Arial" charset="0"/>
                <a:ea typeface="MS PGothic" charset="0"/>
              </a:rPr>
              <a:t>) </a:t>
            </a:r>
          </a:p>
          <a:p>
            <a:pPr lvl="1">
              <a:lnSpc>
                <a:spcPct val="80000"/>
              </a:lnSpc>
            </a:pPr>
            <a:r>
              <a:rPr lang="en-US" sz="2000" dirty="0">
                <a:latin typeface="Arial" charset="0"/>
                <a:ea typeface="MS PGothic" charset="0"/>
              </a:rPr>
              <a:t>Passed by Congress February 2009</a:t>
            </a:r>
          </a:p>
          <a:p>
            <a:pPr lvl="1">
              <a:lnSpc>
                <a:spcPct val="80000"/>
              </a:lnSpc>
            </a:pPr>
            <a:r>
              <a:rPr lang="en-US" sz="2000" dirty="0">
                <a:latin typeface="Arial" charset="0"/>
                <a:ea typeface="MS PGothic" charset="0"/>
              </a:rPr>
              <a:t>Over $22 billion allocated to modernize health IT system.</a:t>
            </a:r>
          </a:p>
          <a:p>
            <a:pPr lvl="1">
              <a:lnSpc>
                <a:spcPct val="80000"/>
              </a:lnSpc>
              <a:spcAft>
                <a:spcPts val="1600"/>
              </a:spcAft>
            </a:pPr>
            <a:r>
              <a:rPr lang="en-US" sz="2000" dirty="0">
                <a:latin typeface="Arial" charset="0"/>
                <a:ea typeface="MS PGothic" charset="0"/>
              </a:rPr>
              <a:t>HITECH (Health Information Technology for Economic and Clinical Health) Act: initially rewards institutions for </a:t>
            </a:r>
            <a:r>
              <a:rPr lang="ja-JP" altLang="en-US" sz="2000" dirty="0">
                <a:latin typeface="Arial" charset="0"/>
                <a:ea typeface="MS PGothic" charset="0"/>
              </a:rPr>
              <a:t>“</a:t>
            </a:r>
            <a:r>
              <a:rPr lang="en-US" altLang="ja-JP" sz="2000" dirty="0">
                <a:latin typeface="Arial" charset="0"/>
                <a:ea typeface="MS PGothic" charset="0"/>
              </a:rPr>
              <a:t>meaningful use</a:t>
            </a:r>
            <a:r>
              <a:rPr lang="ja-JP" altLang="en-US" sz="2000" dirty="0">
                <a:latin typeface="Arial" charset="0"/>
                <a:ea typeface="MS PGothic" charset="0"/>
              </a:rPr>
              <a:t>”</a:t>
            </a:r>
            <a:r>
              <a:rPr lang="en-US" altLang="ja-JP" sz="2000" dirty="0">
                <a:latin typeface="Arial" charset="0"/>
                <a:ea typeface="MS PGothic" charset="0"/>
              </a:rPr>
              <a:t> of EHRs, then in 2015 imposes penalties</a:t>
            </a:r>
            <a:r>
              <a:rPr lang="en-US" altLang="ja-JP" sz="2000" dirty="0" smtClean="0">
                <a:latin typeface="Arial" charset="0"/>
                <a:ea typeface="MS PGothic" charset="0"/>
              </a:rPr>
              <a:t>.</a:t>
            </a:r>
            <a:endParaRPr lang="en-US" sz="1400" dirty="0">
              <a:latin typeface="Arial" charset="0"/>
              <a:ea typeface="MS PGothic" charset="0"/>
            </a:endParaRPr>
          </a:p>
        </p:txBody>
      </p:sp>
      <p:pic>
        <p:nvPicPr>
          <p:cNvPr id="18" name="Picture 9" descr="ARRA recovery.gov logo&#10;http://www.recovery.gov/News/mediakit/Picture%20Library/circle_recovery_logo.jpg" title="US Department of Transportation logo"/>
          <p:cNvPicPr>
            <a:picLocks noGrp="1" noChangeAspect="1" noChangeArrowheads="1"/>
          </p:cNvPicPr>
          <p:nvPr>
            <p:ph sz="quarter" idx="35"/>
          </p:nvPr>
        </p:nvPicPr>
        <p:blipFill>
          <a:blip r:embed="rId3">
            <a:extLst>
              <a:ext uri="{28A0092B-C50C-407E-A947-70E740481C1C}">
                <a14:useLocalDpi xmlns:a14="http://schemas.microsoft.com/office/drawing/2010/main" val="0"/>
              </a:ext>
            </a:extLst>
          </a:blip>
          <a:srcRect l="-71820" r="-71820"/>
          <a:stretch>
            <a:fillRect/>
          </a:stretch>
        </p:blipFill>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8"/>
          <p:cNvSpPr>
            <a:spLocks noGrp="1"/>
          </p:cNvSpPr>
          <p:nvPr>
            <p:ph type="body" sz="quarter" idx="41"/>
          </p:nvPr>
        </p:nvSpPr>
        <p:spPr/>
        <p:txBody>
          <a:bodyPr/>
          <a:lstStyle/>
          <a:p>
            <a:r>
              <a:rPr lang="en-US" dirty="0" smtClean="0">
                <a:cs typeface="Arial" charset="0"/>
              </a:rPr>
              <a:t>(U.S. Department of Transportation, 2009)</a:t>
            </a:r>
            <a:endParaRPr lang="en-US" dirty="0">
              <a:cs typeface="Arial" charset="0"/>
            </a:endParaRPr>
          </a:p>
        </p:txBody>
      </p:sp>
      <p:pic>
        <p:nvPicPr>
          <p:cNvPr id="19" name="Picture 13" descr="Logo for EHR incentive program for the Medicare and Medicaid EHR Incentive Programs&#10;"/>
          <p:cNvPicPr>
            <a:picLocks noGrp="1" noChangeAspect="1" noChangeArrowheads="1"/>
          </p:cNvPicPr>
          <p:nvPr>
            <p:ph sz="quarter" idx="36"/>
          </p:nvPr>
        </p:nvPicPr>
        <p:blipFill>
          <a:blip r:embed="rId4">
            <a:extLst>
              <a:ext uri="{28A0092B-C50C-407E-A947-70E740481C1C}">
                <a14:useLocalDpi xmlns:a14="http://schemas.microsoft.com/office/drawing/2010/main" val="0"/>
              </a:ext>
            </a:extLst>
          </a:blip>
          <a:srcRect l="-8871" r="-8871"/>
          <a:stretch>
            <a:fillRect/>
          </a:stretch>
        </p:blipFill>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Placeholder 7"/>
          <p:cNvSpPr>
            <a:spLocks noGrp="1"/>
          </p:cNvSpPr>
          <p:nvPr>
            <p:ph type="body" sz="quarter" idx="40"/>
          </p:nvPr>
        </p:nvSpPr>
        <p:spPr/>
        <p:txBody>
          <a:bodyPr/>
          <a:lstStyle/>
          <a:p>
            <a:r>
              <a:rPr lang="en-US" dirty="0" smtClean="0">
                <a:cs typeface="Arial" charset="0"/>
              </a:rPr>
              <a:t>(</a:t>
            </a:r>
            <a:r>
              <a:rPr lang="en-US" dirty="0" err="1" smtClean="0">
                <a:cs typeface="Arial" charset="0"/>
              </a:rPr>
              <a:t>CMS.gov</a:t>
            </a:r>
            <a:r>
              <a:rPr lang="en-US" dirty="0">
                <a:cs typeface="Arial" charset="0"/>
              </a:rPr>
              <a:t>, 2011</a:t>
            </a:r>
            <a:r>
              <a:rPr lang="en-US" dirty="0" smtClean="0">
                <a:cs typeface="Arial" charset="0"/>
              </a:rPr>
              <a:t>)</a:t>
            </a:r>
            <a:endParaRPr lang="en-US" dirty="0">
              <a:cs typeface="Arial" charset="0"/>
            </a:endParaRPr>
          </a:p>
        </p:txBody>
      </p:sp>
      <p:sp>
        <p:nvSpPr>
          <p:cNvPr id="38914"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35ECF47-57BC-374F-93A5-100971EF0C92}" type="slidenum">
              <a:rPr lang="en-US">
                <a:solidFill>
                  <a:srgbClr val="898989"/>
                </a:solidFill>
              </a:rPr>
              <a:pPr/>
              <a:t>13</a:t>
            </a:fld>
            <a:endParaRPr lang="en-US">
              <a:solidFill>
                <a:srgbClr val="898989"/>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dirty="0">
                <a:latin typeface="Verdana" charset="0"/>
                <a:ea typeface="MS PGothic" charset="0"/>
                <a:cs typeface="Verdana" charset="0"/>
              </a:rPr>
              <a:t>Meaningful Use Criteria: </a:t>
            </a:r>
            <a:br>
              <a:rPr lang="en-US" sz="3800" dirty="0">
                <a:latin typeface="Verdana" charset="0"/>
                <a:ea typeface="MS PGothic" charset="0"/>
                <a:cs typeface="Verdana" charset="0"/>
              </a:rPr>
            </a:br>
            <a:r>
              <a:rPr lang="en-US" sz="3800" dirty="0">
                <a:latin typeface="Verdana" charset="0"/>
                <a:ea typeface="MS PGothic" charset="0"/>
                <a:cs typeface="Verdana" charset="0"/>
              </a:rPr>
              <a:t>Stage 3</a:t>
            </a:r>
          </a:p>
        </p:txBody>
      </p:sp>
      <p:sp>
        <p:nvSpPr>
          <p:cNvPr id="12" name="Rectangle 3"/>
          <p:cNvSpPr>
            <a:spLocks noGrp="1" noChangeArrowheads="1"/>
          </p:cNvSpPr>
          <p:nvPr>
            <p:ph sz="quarter" idx="14"/>
          </p:nvPr>
        </p:nvSpPr>
        <p:spPr>
          <a:prstGeom prst="rect">
            <a:avLst/>
          </a:prstGeom>
        </p:spPr>
        <p:txBody>
          <a:bodyPr>
            <a:normAutofit/>
          </a:bodyPr>
          <a:lstStyle/>
          <a:p>
            <a:pPr>
              <a:defRPr/>
            </a:pPr>
            <a:r>
              <a:rPr lang="en-US" dirty="0" smtClean="0">
                <a:ea typeface="+mn-ea"/>
                <a:cs typeface="+mn-cs"/>
              </a:rPr>
              <a:t>According to Centers for Medicare &amp; Medicaid Services (CMS), the objectives for hospitals &amp; providers are to:</a:t>
            </a:r>
          </a:p>
          <a:p>
            <a:pPr marL="971550" lvl="1" indent="-514350">
              <a:buFont typeface="Verdana" pitchFamily="34" charset="0"/>
              <a:buAutoNum type="arabicPeriod"/>
              <a:defRPr/>
            </a:pPr>
            <a:r>
              <a:rPr lang="en-US" dirty="0" smtClean="0">
                <a:ea typeface="+mn-ea"/>
                <a:cs typeface="+mn-cs"/>
              </a:rPr>
              <a:t>Protect patient health information</a:t>
            </a:r>
          </a:p>
          <a:p>
            <a:pPr marL="971550" lvl="1" indent="-514350">
              <a:buFont typeface="Verdana" pitchFamily="34" charset="0"/>
              <a:buAutoNum type="arabicPeriod"/>
              <a:defRPr/>
            </a:pPr>
            <a:r>
              <a:rPr lang="en-US" dirty="0" smtClean="0">
                <a:ea typeface="+mn-ea"/>
                <a:cs typeface="+mn-cs"/>
              </a:rPr>
              <a:t>Clinical decision support</a:t>
            </a:r>
          </a:p>
          <a:p>
            <a:pPr marL="971550" lvl="1" indent="-514350">
              <a:buFont typeface="Verdana" pitchFamily="34" charset="0"/>
              <a:buAutoNum type="arabicPeriod"/>
              <a:defRPr/>
            </a:pPr>
            <a:r>
              <a:rPr lang="en-US" dirty="0" smtClean="0">
                <a:ea typeface="+mn-ea"/>
                <a:cs typeface="+mn-cs"/>
              </a:rPr>
              <a:t>Computerized provider order entry (CPOE)</a:t>
            </a:r>
          </a:p>
          <a:p>
            <a:pPr marL="971550" lvl="1" indent="-514350">
              <a:spcAft>
                <a:spcPts val="1600"/>
              </a:spcAft>
              <a:buFont typeface="Verdana" pitchFamily="34" charset="0"/>
              <a:buAutoNum type="arabicPeriod"/>
              <a:defRPr/>
            </a:pPr>
            <a:r>
              <a:rPr lang="en-US" dirty="0" smtClean="0">
                <a:ea typeface="+mn-ea"/>
                <a:cs typeface="+mn-cs"/>
              </a:rPr>
              <a:t>Electronic Prescribing</a:t>
            </a:r>
          </a:p>
          <a:p>
            <a:pPr marL="571500" indent="-514350">
              <a:buFontTx/>
              <a:buNone/>
              <a:defRPr/>
            </a:pPr>
            <a:r>
              <a:rPr lang="en-US" sz="1400" dirty="0" smtClean="0">
                <a:ea typeface="+mn-ea"/>
                <a:cs typeface="+mn-cs"/>
              </a:rPr>
              <a:t>(CMS, 2015)</a:t>
            </a:r>
          </a:p>
        </p:txBody>
      </p:sp>
      <p:sp>
        <p:nvSpPr>
          <p:cNvPr id="40962"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3A40C36-C3D3-5844-A4A5-CAC4EB859F14}" type="slidenum">
              <a:rPr lang="en-US">
                <a:solidFill>
                  <a:srgbClr val="898989"/>
                </a:solidFill>
              </a:rPr>
              <a:pPr/>
              <a:t>14</a:t>
            </a:fld>
            <a:endParaRPr lang="en-US">
              <a:solidFill>
                <a:srgbClr val="898989"/>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dirty="0">
                <a:latin typeface="Verdana" charset="0"/>
                <a:ea typeface="MS PGothic" charset="0"/>
                <a:cs typeface="Verdana" charset="0"/>
              </a:rPr>
              <a:t>Meaningful Use Criteria: </a:t>
            </a:r>
            <a:br>
              <a:rPr lang="en-US" sz="3800" dirty="0">
                <a:latin typeface="Verdana" charset="0"/>
                <a:ea typeface="MS PGothic" charset="0"/>
                <a:cs typeface="Verdana" charset="0"/>
              </a:rPr>
            </a:br>
            <a:r>
              <a:rPr lang="en-US" sz="3800" dirty="0">
                <a:latin typeface="Verdana" charset="0"/>
                <a:ea typeface="MS PGothic" charset="0"/>
                <a:cs typeface="Verdana" charset="0"/>
              </a:rPr>
              <a:t>Stage 3 (</a:t>
            </a:r>
            <a:r>
              <a:rPr lang="en-US" sz="3800" dirty="0" smtClean="0">
                <a:latin typeface="Verdana" charset="0"/>
                <a:ea typeface="MS PGothic" charset="0"/>
                <a:cs typeface="Verdana" charset="0"/>
              </a:rPr>
              <a:t>cont’</a:t>
            </a:r>
            <a:r>
              <a:rPr lang="en-US" altLang="ja-JP" sz="3800" dirty="0" smtClean="0">
                <a:latin typeface="Verdana" charset="0"/>
                <a:ea typeface="MS PGothic" charset="0"/>
                <a:cs typeface="Verdana" charset="0"/>
              </a:rPr>
              <a:t>d</a:t>
            </a:r>
            <a:r>
              <a:rPr lang="en-US" altLang="ja-JP" sz="3800" dirty="0">
                <a:latin typeface="Verdana" charset="0"/>
                <a:ea typeface="MS PGothic" charset="0"/>
                <a:cs typeface="Verdana" charset="0"/>
              </a:rPr>
              <a:t>)</a:t>
            </a:r>
            <a:endParaRPr lang="en-US" sz="3800" dirty="0">
              <a:latin typeface="Verdana" charset="0"/>
              <a:ea typeface="MS PGothic" charset="0"/>
              <a:cs typeface="Verdana" charset="0"/>
            </a:endParaRPr>
          </a:p>
        </p:txBody>
      </p:sp>
      <p:sp>
        <p:nvSpPr>
          <p:cNvPr id="12" name="Rectangle 3"/>
          <p:cNvSpPr>
            <a:spLocks noGrp="1" noChangeArrowheads="1"/>
          </p:cNvSpPr>
          <p:nvPr>
            <p:ph sz="quarter" idx="14"/>
          </p:nvPr>
        </p:nvSpPr>
        <p:spPr>
          <a:prstGeom prst="rect">
            <a:avLst/>
          </a:prstGeom>
        </p:spPr>
        <p:txBody>
          <a:bodyPr>
            <a:normAutofit/>
          </a:bodyPr>
          <a:lstStyle/>
          <a:p>
            <a:pPr marL="514350" indent="-514350">
              <a:buFont typeface="Arial" charset="0"/>
              <a:buAutoNum type="arabicPeriod" startAt="5"/>
              <a:defRPr/>
            </a:pPr>
            <a:r>
              <a:rPr lang="en-US" dirty="0" smtClean="0">
                <a:ea typeface="+mn-ea"/>
                <a:cs typeface="+mn-cs"/>
              </a:rPr>
              <a:t> Health information exchange</a:t>
            </a:r>
          </a:p>
          <a:p>
            <a:pPr marL="514350" indent="-514350">
              <a:buFont typeface="Arial" charset="0"/>
              <a:buAutoNum type="arabicPeriod" startAt="5"/>
              <a:defRPr/>
            </a:pPr>
            <a:r>
              <a:rPr lang="en-US" dirty="0" smtClean="0">
                <a:ea typeface="+mn-ea"/>
                <a:cs typeface="+mn-cs"/>
              </a:rPr>
              <a:t> Patient-specific education</a:t>
            </a:r>
          </a:p>
          <a:p>
            <a:pPr marL="514350" indent="-514350">
              <a:buFont typeface="Arial" charset="0"/>
              <a:buAutoNum type="arabicPeriod" startAt="5"/>
              <a:defRPr/>
            </a:pPr>
            <a:r>
              <a:rPr lang="en-US" dirty="0" smtClean="0">
                <a:ea typeface="+mn-ea"/>
                <a:cs typeface="+mn-cs"/>
              </a:rPr>
              <a:t> Medication reconciliation</a:t>
            </a:r>
          </a:p>
          <a:p>
            <a:pPr marL="514350" indent="-514350">
              <a:buFont typeface="Arial" charset="0"/>
              <a:buAutoNum type="arabicPeriod" startAt="5"/>
              <a:defRPr/>
            </a:pPr>
            <a:r>
              <a:rPr lang="en-US" dirty="0" smtClean="0">
                <a:ea typeface="+mn-ea"/>
                <a:cs typeface="+mn-cs"/>
              </a:rPr>
              <a:t> Patient electronic access</a:t>
            </a:r>
          </a:p>
          <a:p>
            <a:pPr marL="514350" indent="-514350">
              <a:buFont typeface="Arial" charset="0"/>
              <a:buAutoNum type="arabicPeriod" startAt="5"/>
              <a:defRPr/>
            </a:pPr>
            <a:r>
              <a:rPr lang="en-US" dirty="0" smtClean="0">
                <a:ea typeface="+mn-ea"/>
                <a:cs typeface="+mn-cs"/>
              </a:rPr>
              <a:t> Secure Messaging</a:t>
            </a:r>
          </a:p>
          <a:p>
            <a:pPr marL="514350" indent="-514350">
              <a:spcAft>
                <a:spcPts val="1600"/>
              </a:spcAft>
              <a:buFont typeface="Arial" charset="0"/>
              <a:buAutoNum type="arabicPeriod" startAt="5"/>
              <a:defRPr/>
            </a:pPr>
            <a:r>
              <a:rPr lang="en-US" dirty="0" smtClean="0">
                <a:ea typeface="+mn-ea"/>
                <a:cs typeface="+mn-cs"/>
              </a:rPr>
              <a:t> Public Health</a:t>
            </a:r>
            <a:endParaRPr lang="en-US" sz="1500" dirty="0" smtClean="0">
              <a:ea typeface="+mn-ea"/>
              <a:cs typeface="+mn-cs"/>
            </a:endParaRPr>
          </a:p>
          <a:p>
            <a:pPr marL="571500" indent="-514350">
              <a:buFontTx/>
              <a:buNone/>
              <a:defRPr/>
            </a:pPr>
            <a:r>
              <a:rPr lang="en-US" sz="1500" dirty="0" smtClean="0">
                <a:ea typeface="+mn-ea"/>
                <a:cs typeface="+mn-cs"/>
              </a:rPr>
              <a:t>(CMS, 2015)</a:t>
            </a:r>
          </a:p>
        </p:txBody>
      </p:sp>
      <p:sp>
        <p:nvSpPr>
          <p:cNvPr id="43010"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8544FC2-12ED-724D-A564-77C7D0A46BCC}" type="slidenum">
              <a:rPr lang="en-US">
                <a:solidFill>
                  <a:srgbClr val="898989"/>
                </a:solidFill>
              </a:rPr>
              <a:pPr/>
              <a:t>15</a:t>
            </a:fld>
            <a:endParaRPr lang="en-US">
              <a:solidFill>
                <a:srgbClr val="898989"/>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dirty="0">
                <a:latin typeface="Verdana" charset="0"/>
                <a:ea typeface="MS PGothic" charset="0"/>
                <a:cs typeface="Verdana" charset="0"/>
              </a:rPr>
              <a:t>Meaningful Use Criteria: </a:t>
            </a:r>
            <a:br>
              <a:rPr lang="en-US" sz="3800" dirty="0">
                <a:latin typeface="Verdana" charset="0"/>
                <a:ea typeface="MS PGothic" charset="0"/>
                <a:cs typeface="Verdana" charset="0"/>
              </a:rPr>
            </a:br>
            <a:r>
              <a:rPr lang="en-US" sz="3800" dirty="0">
                <a:latin typeface="Verdana" charset="0"/>
                <a:ea typeface="MS PGothic" charset="0"/>
                <a:cs typeface="Verdana" charset="0"/>
              </a:rPr>
              <a:t>Stage 3 (</a:t>
            </a:r>
            <a:r>
              <a:rPr lang="en-US" sz="3800" dirty="0" smtClean="0">
                <a:latin typeface="Verdana" charset="0"/>
                <a:ea typeface="MS PGothic" charset="0"/>
                <a:cs typeface="Verdana" charset="0"/>
              </a:rPr>
              <a:t>cont’</a:t>
            </a:r>
            <a:r>
              <a:rPr lang="en-US" altLang="ja-JP" sz="3800" dirty="0" smtClean="0">
                <a:latin typeface="Verdana" charset="0"/>
                <a:ea typeface="MS PGothic" charset="0"/>
                <a:cs typeface="Verdana" charset="0"/>
              </a:rPr>
              <a:t>d pt.</a:t>
            </a:r>
            <a:r>
              <a:rPr lang="en-US" altLang="ja-JP" sz="3800" baseline="0" dirty="0" smtClean="0">
                <a:latin typeface="Verdana" charset="0"/>
                <a:ea typeface="MS PGothic" charset="0"/>
                <a:cs typeface="Verdana" charset="0"/>
              </a:rPr>
              <a:t> 1</a:t>
            </a:r>
            <a:r>
              <a:rPr lang="en-US" altLang="ja-JP" sz="3800" dirty="0" smtClean="0">
                <a:latin typeface="Verdana" charset="0"/>
                <a:ea typeface="MS PGothic" charset="0"/>
                <a:cs typeface="Verdana" charset="0"/>
              </a:rPr>
              <a:t>)</a:t>
            </a:r>
            <a:endParaRPr lang="en-US" sz="3800" dirty="0">
              <a:latin typeface="Verdana" charset="0"/>
              <a:ea typeface="MS PGothic" charset="0"/>
              <a:cs typeface="Verdana" charset="0"/>
            </a:endParaRPr>
          </a:p>
        </p:txBody>
      </p:sp>
      <p:sp>
        <p:nvSpPr>
          <p:cNvPr id="10" name="Rectangle 3"/>
          <p:cNvSpPr>
            <a:spLocks noGrp="1" noChangeArrowheads="1"/>
          </p:cNvSpPr>
          <p:nvPr>
            <p:ph sz="quarter" idx="14"/>
          </p:nvPr>
        </p:nvSpPr>
        <p:spPr>
          <a:prstGeom prst="rect">
            <a:avLst/>
          </a:prstGeom>
        </p:spPr>
        <p:txBody>
          <a:bodyPr>
            <a:normAutofit/>
          </a:bodyPr>
          <a:lstStyle/>
          <a:p>
            <a:pPr marL="0" indent="0">
              <a:lnSpc>
                <a:spcPct val="90000"/>
              </a:lnSpc>
              <a:buFont typeface="Arial" charset="0"/>
              <a:buNone/>
            </a:pPr>
            <a:r>
              <a:rPr lang="en-US" sz="2900" dirty="0">
                <a:latin typeface="Arial" charset="0"/>
                <a:ea typeface="MS PGothic" charset="0"/>
              </a:rPr>
              <a:t>1.  Protect patient health information </a:t>
            </a:r>
          </a:p>
          <a:p>
            <a:pPr marL="457200" lvl="1" indent="0">
              <a:lnSpc>
                <a:spcPct val="90000"/>
              </a:lnSpc>
              <a:buFont typeface="Arial" charset="0"/>
              <a:buNone/>
            </a:pPr>
            <a:r>
              <a:rPr lang="en-US" dirty="0">
                <a:latin typeface="Arial" charset="0"/>
                <a:ea typeface="MS PGothic" charset="0"/>
              </a:rPr>
              <a:t>Conduct or review a security risk analysis…addressing the security to include encryption</a:t>
            </a:r>
          </a:p>
          <a:p>
            <a:pPr marL="0" indent="0">
              <a:lnSpc>
                <a:spcPct val="90000"/>
              </a:lnSpc>
              <a:buFont typeface="Arial" charset="0"/>
              <a:buNone/>
            </a:pPr>
            <a:r>
              <a:rPr lang="en-US" dirty="0">
                <a:latin typeface="Arial" charset="0"/>
                <a:ea typeface="MS PGothic" charset="0"/>
              </a:rPr>
              <a:t>2. Clinical decision support</a:t>
            </a:r>
          </a:p>
          <a:p>
            <a:pPr marL="800100" lvl="2" indent="0">
              <a:lnSpc>
                <a:spcPct val="90000"/>
              </a:lnSpc>
              <a:buFont typeface="Arial" charset="0"/>
              <a:buNone/>
            </a:pPr>
            <a:r>
              <a:rPr lang="en-US" dirty="0">
                <a:latin typeface="Arial" charset="0"/>
                <a:ea typeface="MS PGothic" charset="0"/>
              </a:rPr>
              <a:t>M1 – Implement 5 clinical decision support interventions for 4 or more CQMs or high-priority conditions</a:t>
            </a:r>
          </a:p>
          <a:p>
            <a:pPr marL="800100" lvl="2" indent="0">
              <a:lnSpc>
                <a:spcPct val="90000"/>
              </a:lnSpc>
              <a:spcAft>
                <a:spcPts val="1600"/>
              </a:spcAft>
              <a:buFont typeface="Arial" charset="0"/>
              <a:buNone/>
            </a:pPr>
            <a:r>
              <a:rPr lang="en-US" dirty="0">
                <a:latin typeface="Arial" charset="0"/>
                <a:ea typeface="MS PGothic" charset="0"/>
              </a:rPr>
              <a:t>M2 – enabled and implemented drug-drug and drug-allergy interaction checks for entire reporting </a:t>
            </a:r>
            <a:r>
              <a:rPr lang="en-US" dirty="0" smtClean="0">
                <a:latin typeface="Arial" charset="0"/>
                <a:ea typeface="MS PGothic" charset="0"/>
              </a:rPr>
              <a:t>period</a:t>
            </a:r>
            <a:endParaRPr lang="en-US" sz="1300" dirty="0">
              <a:latin typeface="Arial" charset="0"/>
              <a:ea typeface="MS PGothic" charset="0"/>
            </a:endParaRPr>
          </a:p>
          <a:p>
            <a:pPr marL="0" indent="0">
              <a:lnSpc>
                <a:spcPct val="90000"/>
              </a:lnSpc>
              <a:buFontTx/>
              <a:buNone/>
            </a:pPr>
            <a:r>
              <a:rPr lang="en-US" sz="1500" dirty="0">
                <a:latin typeface="Arial" charset="0"/>
                <a:ea typeface="MS PGothic" charset="0"/>
              </a:rPr>
              <a:t>(CMS, 2015)</a:t>
            </a:r>
          </a:p>
        </p:txBody>
      </p:sp>
      <p:sp>
        <p:nvSpPr>
          <p:cNvPr id="45058"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A89B285-1E63-8C48-B1DD-D5F01EAD6794}" type="slidenum">
              <a:rPr lang="en-US">
                <a:solidFill>
                  <a:srgbClr val="898989"/>
                </a:solidFill>
              </a:rPr>
              <a:pPr/>
              <a:t>16</a:t>
            </a:fld>
            <a:endParaRPr lang="en-US">
              <a:solidFill>
                <a:srgbClr val="898989"/>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dirty="0">
                <a:latin typeface="Verdana" charset="0"/>
                <a:ea typeface="MS PGothic" charset="0"/>
                <a:cs typeface="Verdana" charset="0"/>
              </a:rPr>
              <a:t>Meaningful Use Criteria: </a:t>
            </a:r>
            <a:br>
              <a:rPr lang="en-US" sz="3800" dirty="0">
                <a:latin typeface="Verdana" charset="0"/>
                <a:ea typeface="MS PGothic" charset="0"/>
                <a:cs typeface="Verdana" charset="0"/>
              </a:rPr>
            </a:br>
            <a:r>
              <a:rPr lang="en-US" sz="3800" dirty="0">
                <a:latin typeface="Verdana" charset="0"/>
                <a:ea typeface="MS PGothic" charset="0"/>
                <a:cs typeface="Verdana" charset="0"/>
              </a:rPr>
              <a:t>Stage 3 (</a:t>
            </a:r>
            <a:r>
              <a:rPr lang="en-US" sz="3800" dirty="0" smtClean="0">
                <a:latin typeface="Verdana" charset="0"/>
                <a:ea typeface="MS PGothic" charset="0"/>
                <a:cs typeface="Verdana" charset="0"/>
              </a:rPr>
              <a:t>cont’</a:t>
            </a:r>
            <a:r>
              <a:rPr lang="en-US" altLang="ja-JP" sz="3800" dirty="0" smtClean="0">
                <a:latin typeface="Verdana" charset="0"/>
                <a:ea typeface="MS PGothic" charset="0"/>
                <a:cs typeface="Verdana" charset="0"/>
              </a:rPr>
              <a:t>d pt. 2)</a:t>
            </a:r>
            <a:endParaRPr lang="en-US" sz="3800" dirty="0">
              <a:latin typeface="Verdana" charset="0"/>
              <a:ea typeface="MS PGothic" charset="0"/>
              <a:cs typeface="Verdana" charset="0"/>
            </a:endParaRPr>
          </a:p>
        </p:txBody>
      </p:sp>
      <p:sp>
        <p:nvSpPr>
          <p:cNvPr id="10" name="Rectangle 3"/>
          <p:cNvSpPr>
            <a:spLocks noGrp="1" noChangeArrowheads="1"/>
          </p:cNvSpPr>
          <p:nvPr>
            <p:ph sz="quarter" idx="14"/>
          </p:nvPr>
        </p:nvSpPr>
        <p:spPr>
          <a:prstGeom prst="rect">
            <a:avLst/>
          </a:prstGeom>
        </p:spPr>
        <p:txBody>
          <a:bodyPr>
            <a:normAutofit/>
          </a:bodyPr>
          <a:lstStyle/>
          <a:p>
            <a:pPr marL="57150" indent="0">
              <a:buFont typeface="Arial" panose="020B0604020202020204" pitchFamily="34" charset="0"/>
              <a:buNone/>
              <a:defRPr/>
            </a:pPr>
            <a:r>
              <a:rPr lang="en-US" sz="3000" dirty="0" smtClean="0">
                <a:ea typeface="+mn-ea"/>
                <a:cs typeface="+mn-cs"/>
              </a:rPr>
              <a:t>3. Computerized Provider Order Entry (CPOE)</a:t>
            </a:r>
          </a:p>
          <a:p>
            <a:pPr marL="971550" lvl="1" indent="-514350">
              <a:buFontTx/>
              <a:buNone/>
              <a:defRPr/>
            </a:pPr>
            <a:r>
              <a:rPr lang="en-US" dirty="0" smtClean="0">
                <a:ea typeface="+mn-ea"/>
                <a:cs typeface="+mn-cs"/>
              </a:rPr>
              <a:t>M1 - &gt;60% of medical orders use CPOE</a:t>
            </a:r>
          </a:p>
          <a:p>
            <a:pPr marL="971550" lvl="1" indent="-514350">
              <a:buFontTx/>
              <a:buNone/>
              <a:defRPr/>
            </a:pPr>
            <a:r>
              <a:rPr lang="en-US" dirty="0" smtClean="0">
                <a:ea typeface="+mn-ea"/>
                <a:cs typeface="+mn-cs"/>
              </a:rPr>
              <a:t>M2 - &gt;30% of lab orders use CPOE</a:t>
            </a:r>
          </a:p>
          <a:p>
            <a:pPr marL="971550" lvl="1" indent="-514350">
              <a:buFontTx/>
              <a:buNone/>
              <a:defRPr/>
            </a:pPr>
            <a:r>
              <a:rPr lang="en-US" dirty="0" smtClean="0">
                <a:ea typeface="+mn-ea"/>
                <a:cs typeface="+mn-cs"/>
              </a:rPr>
              <a:t>M3 - &gt;30% of radiology orders use CPOE</a:t>
            </a:r>
          </a:p>
          <a:p>
            <a:pPr marL="571500" indent="-514350">
              <a:spcAft>
                <a:spcPts val="1600"/>
              </a:spcAft>
              <a:buFontTx/>
              <a:buNone/>
              <a:defRPr/>
            </a:pPr>
            <a:r>
              <a:rPr lang="en-US" sz="3000" dirty="0" smtClean="0">
                <a:ea typeface="+mn-ea"/>
                <a:cs typeface="+mn-cs"/>
              </a:rPr>
              <a:t>4. Electronic Prescribing - &gt;50% of permissible prescriptions are queried for drug formulary and transmitted using CEHRT</a:t>
            </a:r>
          </a:p>
          <a:p>
            <a:pPr marL="571500" indent="-514350">
              <a:buFontTx/>
              <a:buNone/>
              <a:defRPr/>
            </a:pPr>
            <a:r>
              <a:rPr lang="en-US" sz="1800" dirty="0" smtClean="0">
                <a:ea typeface="+mn-ea"/>
                <a:cs typeface="+mn-cs"/>
              </a:rPr>
              <a:t>(CMS, 2015)</a:t>
            </a:r>
          </a:p>
        </p:txBody>
      </p:sp>
      <p:sp>
        <p:nvSpPr>
          <p:cNvPr id="47106"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D917FBA-5A60-9142-8BA8-01D268D6CF2E}" type="slidenum">
              <a:rPr lang="en-US">
                <a:solidFill>
                  <a:srgbClr val="898989"/>
                </a:solidFill>
              </a:rPr>
              <a:pPr/>
              <a:t>17</a:t>
            </a:fld>
            <a:endParaRPr lang="en-US">
              <a:solidFill>
                <a:srgbClr val="898989"/>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dirty="0">
                <a:latin typeface="Verdana" charset="0"/>
                <a:ea typeface="MS PGothic" charset="0"/>
                <a:cs typeface="Verdana" charset="0"/>
              </a:rPr>
              <a:t>Meaningful Use Criteria: </a:t>
            </a:r>
            <a:br>
              <a:rPr lang="en-US" sz="3800" dirty="0">
                <a:latin typeface="Verdana" charset="0"/>
                <a:ea typeface="MS PGothic" charset="0"/>
                <a:cs typeface="Verdana" charset="0"/>
              </a:rPr>
            </a:br>
            <a:r>
              <a:rPr lang="en-US" sz="3800" dirty="0">
                <a:latin typeface="Verdana" charset="0"/>
                <a:ea typeface="MS PGothic" charset="0"/>
                <a:cs typeface="Verdana" charset="0"/>
              </a:rPr>
              <a:t>Stage 3 (</a:t>
            </a:r>
            <a:r>
              <a:rPr lang="en-US" sz="3800" dirty="0" err="1">
                <a:latin typeface="Verdana" charset="0"/>
                <a:ea typeface="MS PGothic" charset="0"/>
                <a:cs typeface="Verdana" charset="0"/>
              </a:rPr>
              <a:t>cont</a:t>
            </a:r>
            <a:r>
              <a:rPr lang="ja-JP" altLang="en-US" sz="3800" dirty="0">
                <a:latin typeface="Verdana" charset="0"/>
                <a:ea typeface="MS PGothic" charset="0"/>
                <a:cs typeface="Verdana" charset="0"/>
              </a:rPr>
              <a:t>’</a:t>
            </a:r>
            <a:r>
              <a:rPr lang="en-US" altLang="ja-JP" sz="3800" dirty="0" smtClean="0">
                <a:latin typeface="Verdana" charset="0"/>
                <a:ea typeface="MS PGothic" charset="0"/>
                <a:cs typeface="Verdana" charset="0"/>
              </a:rPr>
              <a:t>d pt. 3)</a:t>
            </a:r>
            <a:endParaRPr lang="en-US" sz="3800" dirty="0">
              <a:latin typeface="Verdana" charset="0"/>
              <a:ea typeface="MS PGothic" charset="0"/>
              <a:cs typeface="Verdana" charset="0"/>
            </a:endParaRPr>
          </a:p>
        </p:txBody>
      </p:sp>
      <p:sp>
        <p:nvSpPr>
          <p:cNvPr id="11" name="Rectangle 3"/>
          <p:cNvSpPr>
            <a:spLocks noGrp="1" noChangeArrowheads="1"/>
          </p:cNvSpPr>
          <p:nvPr>
            <p:ph sz="quarter" idx="14"/>
          </p:nvPr>
        </p:nvSpPr>
        <p:spPr>
          <a:prstGeom prst="rect">
            <a:avLst/>
          </a:prstGeom>
        </p:spPr>
        <p:txBody>
          <a:bodyPr/>
          <a:lstStyle/>
          <a:p>
            <a:pPr marL="0" indent="0">
              <a:buFont typeface="Arial" charset="0"/>
              <a:buNone/>
            </a:pPr>
            <a:r>
              <a:rPr lang="en-US" sz="3000" dirty="0">
                <a:latin typeface="Arial" charset="0"/>
                <a:ea typeface="MS PGothic" charset="0"/>
              </a:rPr>
              <a:t>5. Health Information Exchange – transitions or referrals to another setting or provider:</a:t>
            </a:r>
          </a:p>
          <a:p>
            <a:pPr marL="0" indent="0">
              <a:buFont typeface="Arial" charset="0"/>
              <a:buNone/>
            </a:pPr>
            <a:r>
              <a:rPr lang="en-US" dirty="0">
                <a:latin typeface="Arial" charset="0"/>
                <a:ea typeface="MS PGothic" charset="0"/>
              </a:rPr>
              <a:t>    </a:t>
            </a:r>
            <a:r>
              <a:rPr lang="en-US" sz="2800" dirty="0">
                <a:latin typeface="Arial" charset="0"/>
                <a:ea typeface="MS PGothic" charset="0"/>
              </a:rPr>
              <a:t>(1) uses CEHRT to create a summary of care; and</a:t>
            </a:r>
          </a:p>
          <a:p>
            <a:pPr marL="0" indent="0">
              <a:buFont typeface="Arial" charset="0"/>
              <a:buNone/>
            </a:pPr>
            <a:r>
              <a:rPr lang="en-US" sz="2800" dirty="0">
                <a:latin typeface="Arial" charset="0"/>
                <a:ea typeface="MS PGothic" charset="0"/>
              </a:rPr>
              <a:t>     (2) electronically transmits the summary for more than 10% of the transitions</a:t>
            </a:r>
          </a:p>
          <a:p>
            <a:pPr marL="0" indent="0">
              <a:spcAft>
                <a:spcPts val="1600"/>
              </a:spcAft>
              <a:buFont typeface="Arial" charset="0"/>
              <a:buNone/>
            </a:pPr>
            <a:r>
              <a:rPr lang="en-US" sz="3000" dirty="0">
                <a:latin typeface="Arial" charset="0"/>
                <a:ea typeface="MS PGothic" charset="0"/>
              </a:rPr>
              <a:t>6. Patient-specific Education – resources identified by CEHRT are provided to 10% of unique patients with office visits</a:t>
            </a:r>
          </a:p>
          <a:p>
            <a:pPr marL="0" indent="0">
              <a:buFontTx/>
              <a:buNone/>
            </a:pPr>
            <a:r>
              <a:rPr lang="en-US" sz="1200" dirty="0">
                <a:latin typeface="Arial" charset="0"/>
                <a:ea typeface="MS PGothic" charset="0"/>
              </a:rPr>
              <a:t>(CMS, 2015)</a:t>
            </a:r>
          </a:p>
        </p:txBody>
      </p:sp>
      <p:sp>
        <p:nvSpPr>
          <p:cNvPr id="49154"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8DCC3E4-733A-894B-9E74-FA1CF3190AC2}" type="slidenum">
              <a:rPr lang="en-US">
                <a:solidFill>
                  <a:srgbClr val="898989"/>
                </a:solidFill>
              </a:rPr>
              <a:pPr/>
              <a:t>18</a:t>
            </a:fld>
            <a:endParaRPr lang="en-US">
              <a:solidFill>
                <a:srgbClr val="898989"/>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dirty="0">
                <a:latin typeface="Verdana" charset="0"/>
                <a:ea typeface="MS PGothic" charset="0"/>
                <a:cs typeface="Verdana" charset="0"/>
              </a:rPr>
              <a:t>Meaningful Use Criteria: </a:t>
            </a:r>
            <a:br>
              <a:rPr lang="en-US" sz="3800" dirty="0">
                <a:latin typeface="Verdana" charset="0"/>
                <a:ea typeface="MS PGothic" charset="0"/>
                <a:cs typeface="Verdana" charset="0"/>
              </a:rPr>
            </a:br>
            <a:r>
              <a:rPr lang="en-US" sz="3800" dirty="0">
                <a:latin typeface="Verdana" charset="0"/>
                <a:ea typeface="MS PGothic" charset="0"/>
                <a:cs typeface="Verdana" charset="0"/>
              </a:rPr>
              <a:t>Stage 3 (</a:t>
            </a:r>
            <a:r>
              <a:rPr lang="en-US" sz="3800" dirty="0" smtClean="0">
                <a:latin typeface="Verdana" charset="0"/>
                <a:ea typeface="MS PGothic" charset="0"/>
                <a:cs typeface="Verdana" charset="0"/>
              </a:rPr>
              <a:t>cont’</a:t>
            </a:r>
            <a:r>
              <a:rPr lang="en-US" altLang="ja-JP" sz="3800" dirty="0" smtClean="0">
                <a:latin typeface="Verdana" charset="0"/>
                <a:ea typeface="MS PGothic" charset="0"/>
                <a:cs typeface="Verdana" charset="0"/>
              </a:rPr>
              <a:t>d pt. 4)</a:t>
            </a:r>
            <a:endParaRPr lang="en-US" sz="3800" dirty="0">
              <a:latin typeface="Verdana" charset="0"/>
              <a:ea typeface="MS PGothic" charset="0"/>
              <a:cs typeface="Verdana" charset="0"/>
            </a:endParaRPr>
          </a:p>
        </p:txBody>
      </p:sp>
      <p:sp>
        <p:nvSpPr>
          <p:cNvPr id="11" name="Rectangle 3"/>
          <p:cNvSpPr>
            <a:spLocks noGrp="1" noChangeArrowheads="1"/>
          </p:cNvSpPr>
          <p:nvPr>
            <p:ph sz="quarter" idx="14"/>
          </p:nvPr>
        </p:nvSpPr>
        <p:spPr>
          <a:prstGeom prst="rect">
            <a:avLst/>
          </a:prstGeom>
        </p:spPr>
        <p:txBody>
          <a:bodyPr/>
          <a:lstStyle/>
          <a:p>
            <a:pPr marL="514350" indent="-514350">
              <a:buFont typeface="Arial" charset="0"/>
              <a:buAutoNum type="arabicPeriod" startAt="7"/>
            </a:pPr>
            <a:r>
              <a:rPr lang="en-US" sz="2800" dirty="0">
                <a:latin typeface="Arial" charset="0"/>
                <a:ea typeface="MS PGothic" charset="0"/>
              </a:rPr>
              <a:t>Medication Reconciliation – medication reconciliation is performed for more than 50% of transitions of care in which the patient is transitioned into care</a:t>
            </a:r>
          </a:p>
          <a:p>
            <a:pPr marL="514350" indent="-514350">
              <a:buFont typeface="Arial" charset="0"/>
              <a:buAutoNum type="arabicPeriod" startAt="7"/>
            </a:pPr>
            <a:r>
              <a:rPr lang="en-US" sz="2800" dirty="0">
                <a:latin typeface="Arial" charset="0"/>
                <a:ea typeface="MS PGothic" charset="0"/>
              </a:rPr>
              <a:t>Patient Electronic Access</a:t>
            </a:r>
          </a:p>
          <a:p>
            <a:pPr marL="400050" lvl="1" indent="0">
              <a:buFont typeface="Arial" charset="0"/>
              <a:buNone/>
            </a:pPr>
            <a:r>
              <a:rPr lang="en-US" sz="2400" dirty="0">
                <a:latin typeface="Arial" charset="0"/>
                <a:ea typeface="MS PGothic" charset="0"/>
              </a:rPr>
              <a:t> M1 - &gt; 50% of all unique patients are provided timely access to view, download, and transmit</a:t>
            </a:r>
          </a:p>
          <a:p>
            <a:pPr marL="400050" lvl="1" indent="0">
              <a:spcAft>
                <a:spcPts val="1600"/>
              </a:spcAft>
              <a:buFont typeface="Arial" charset="0"/>
              <a:buNone/>
            </a:pPr>
            <a:r>
              <a:rPr lang="en-US" sz="2400" dirty="0">
                <a:latin typeface="Arial" charset="0"/>
                <a:ea typeface="MS PGothic" charset="0"/>
              </a:rPr>
              <a:t> M2 – At least 1 patient views, downloads or transmits to a third party</a:t>
            </a:r>
          </a:p>
          <a:p>
            <a:pPr marL="514350" indent="-514350">
              <a:buFontTx/>
              <a:buNone/>
            </a:pPr>
            <a:r>
              <a:rPr lang="en-US" sz="1500" dirty="0">
                <a:latin typeface="Arial" charset="0"/>
                <a:ea typeface="MS PGothic" charset="0"/>
              </a:rPr>
              <a:t>(CMS, 2015)</a:t>
            </a:r>
          </a:p>
        </p:txBody>
      </p:sp>
      <p:sp>
        <p:nvSpPr>
          <p:cNvPr id="51202"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685D434-3D85-9C4D-97E2-6F7402B354DE}" type="slidenum">
              <a:rPr lang="en-US">
                <a:solidFill>
                  <a:srgbClr val="898989"/>
                </a:solidFill>
              </a:rPr>
              <a:pPr/>
              <a:t>19</a:t>
            </a:fld>
            <a:endParaRPr lang="en-US">
              <a:solidFill>
                <a:srgbClr val="89898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200">
                <a:latin typeface="Verdana" charset="0"/>
                <a:ea typeface="MS PGothic" charset="0"/>
                <a:cs typeface="Verdana" charset="0"/>
              </a:rPr>
              <a:t>System Selection – </a:t>
            </a:r>
            <a:br>
              <a:rPr lang="en-US" sz="3200">
                <a:latin typeface="Verdana" charset="0"/>
                <a:ea typeface="MS PGothic" charset="0"/>
                <a:cs typeface="Verdana" charset="0"/>
              </a:rPr>
            </a:br>
            <a:r>
              <a:rPr lang="en-US" sz="3200">
                <a:latin typeface="Verdana" charset="0"/>
                <a:ea typeface="MS PGothic" charset="0"/>
                <a:cs typeface="Verdana" charset="0"/>
              </a:rPr>
              <a:t>Software and Certification </a:t>
            </a:r>
            <a:br>
              <a:rPr lang="en-US" sz="3200">
                <a:latin typeface="Verdana" charset="0"/>
                <a:ea typeface="MS PGothic" charset="0"/>
                <a:cs typeface="Verdana" charset="0"/>
              </a:rPr>
            </a:br>
            <a:r>
              <a:rPr lang="en-US" sz="3200">
                <a:latin typeface="Verdana" charset="0"/>
                <a:ea typeface="MS PGothic" charset="0"/>
                <a:cs typeface="Verdana" charset="0"/>
              </a:rPr>
              <a:t>Learning Objectives</a:t>
            </a:r>
          </a:p>
        </p:txBody>
      </p:sp>
      <p:sp>
        <p:nvSpPr>
          <p:cNvPr id="16390" name="Text Placeholder 3"/>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14350" indent="-514350" eaLnBrk="1" hangingPunct="1">
              <a:buFont typeface="Verdana" charset="0"/>
              <a:buAutoNum type="arabicPeriod"/>
            </a:pPr>
            <a:r>
              <a:rPr lang="en-US" sz="3000" dirty="0">
                <a:latin typeface="Arial" charset="0"/>
                <a:ea typeface="MS PGothic" charset="0"/>
              </a:rPr>
              <a:t>Compare and contrast COTS (Commercial Off-The-Shelf) and In-House /homegrown systems and describe their relative advantages and disadvantages </a:t>
            </a:r>
          </a:p>
          <a:p>
            <a:pPr marL="514350" indent="-514350" eaLnBrk="1" hangingPunct="1">
              <a:buFont typeface="Verdana" charset="0"/>
              <a:buAutoNum type="arabicPeriod"/>
            </a:pPr>
            <a:r>
              <a:rPr lang="en-US" sz="3000" dirty="0">
                <a:latin typeface="Arial" charset="0"/>
                <a:ea typeface="MS PGothic" charset="0"/>
              </a:rPr>
              <a:t>Verify system compliance with ONC-ACB certification</a:t>
            </a:r>
          </a:p>
          <a:p>
            <a:pPr marL="514350" indent="-514350" eaLnBrk="1" hangingPunct="1">
              <a:buFont typeface="Verdana" charset="0"/>
              <a:buAutoNum type="arabicPeriod"/>
            </a:pPr>
            <a:r>
              <a:rPr lang="en-US" sz="3000" dirty="0">
                <a:latin typeface="Arial" charset="0"/>
                <a:ea typeface="MS PGothic" charset="0"/>
              </a:rPr>
              <a:t>Identify purpose and categories of ARRA </a:t>
            </a:r>
            <a:r>
              <a:rPr lang="ja-JP" altLang="en-US" sz="3000" dirty="0">
                <a:latin typeface="Arial" charset="0"/>
                <a:ea typeface="MS PGothic" charset="0"/>
              </a:rPr>
              <a:t>“</a:t>
            </a:r>
            <a:r>
              <a:rPr lang="en-US" altLang="ja-JP" sz="3000" dirty="0">
                <a:latin typeface="Arial" charset="0"/>
                <a:ea typeface="MS PGothic" charset="0"/>
              </a:rPr>
              <a:t>Meaningful Use</a:t>
            </a:r>
            <a:r>
              <a:rPr lang="ja-JP" altLang="en-US" sz="3000" dirty="0">
                <a:latin typeface="Arial" charset="0"/>
                <a:ea typeface="MS PGothic" charset="0"/>
              </a:rPr>
              <a:t>”</a:t>
            </a:r>
            <a:r>
              <a:rPr lang="en-US" altLang="ja-JP" sz="3000" dirty="0">
                <a:latin typeface="Arial" charset="0"/>
                <a:ea typeface="MS PGothic" charset="0"/>
              </a:rPr>
              <a:t> criteria</a:t>
            </a:r>
            <a:endParaRPr lang="en-US" sz="3000" dirty="0">
              <a:latin typeface="Arial" charset="0"/>
              <a:ea typeface="MS PGothic" charset="0"/>
            </a:endParaRPr>
          </a:p>
        </p:txBody>
      </p:sp>
      <p:sp>
        <p:nvSpPr>
          <p:cNvPr id="16387"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2BEAB37-67A6-2F40-A772-BF69537E24B6}" type="slidenum">
              <a:rPr lang="en-US">
                <a:solidFill>
                  <a:srgbClr val="898989"/>
                </a:solidFill>
              </a:rPr>
              <a:pPr/>
              <a:t>2</a:t>
            </a:fld>
            <a:endParaRPr lang="en-US">
              <a:solidFill>
                <a:srgbClr val="898989"/>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3"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dirty="0">
                <a:latin typeface="Verdana" charset="0"/>
                <a:ea typeface="MS PGothic" charset="0"/>
                <a:cs typeface="Verdana" charset="0"/>
              </a:rPr>
              <a:t>Meaningful Use Criteria: </a:t>
            </a:r>
            <a:br>
              <a:rPr lang="en-US" sz="3800" dirty="0">
                <a:latin typeface="Verdana" charset="0"/>
                <a:ea typeface="MS PGothic" charset="0"/>
                <a:cs typeface="Verdana" charset="0"/>
              </a:rPr>
            </a:br>
            <a:r>
              <a:rPr lang="en-US" sz="3800" dirty="0">
                <a:latin typeface="Verdana" charset="0"/>
                <a:ea typeface="MS PGothic" charset="0"/>
                <a:cs typeface="Verdana" charset="0"/>
              </a:rPr>
              <a:t>Stage 3 (</a:t>
            </a:r>
            <a:r>
              <a:rPr lang="en-US" sz="3800" dirty="0" err="1">
                <a:latin typeface="Verdana" charset="0"/>
                <a:ea typeface="MS PGothic" charset="0"/>
                <a:cs typeface="Verdana" charset="0"/>
              </a:rPr>
              <a:t>cont</a:t>
            </a:r>
            <a:r>
              <a:rPr lang="ja-JP" altLang="en-US" sz="3800" dirty="0">
                <a:latin typeface="Verdana" charset="0"/>
                <a:ea typeface="MS PGothic" charset="0"/>
                <a:cs typeface="Verdana" charset="0"/>
              </a:rPr>
              <a:t>’</a:t>
            </a:r>
            <a:r>
              <a:rPr lang="en-US" altLang="ja-JP" sz="3800" dirty="0" smtClean="0">
                <a:latin typeface="Verdana" charset="0"/>
                <a:ea typeface="MS PGothic" charset="0"/>
                <a:cs typeface="Verdana" charset="0"/>
              </a:rPr>
              <a:t>d pt. 5)</a:t>
            </a:r>
            <a:endParaRPr lang="en-US" sz="3800" dirty="0">
              <a:latin typeface="Verdana" charset="0"/>
              <a:ea typeface="MS PGothic" charset="0"/>
              <a:cs typeface="Verdana" charset="0"/>
            </a:endParaRPr>
          </a:p>
        </p:txBody>
      </p:sp>
      <p:sp>
        <p:nvSpPr>
          <p:cNvPr id="14" name="Rectangle 3"/>
          <p:cNvSpPr>
            <a:spLocks noGrp="1" noChangeArrowheads="1"/>
          </p:cNvSpPr>
          <p:nvPr>
            <p:ph sz="quarter" idx="14"/>
          </p:nvPr>
        </p:nvSpPr>
        <p:spPr>
          <a:prstGeom prst="rect">
            <a:avLst/>
          </a:prstGeom>
        </p:spPr>
        <p:txBody>
          <a:bodyPr>
            <a:normAutofit/>
          </a:bodyPr>
          <a:lstStyle/>
          <a:p>
            <a:pPr marL="0" indent="0">
              <a:lnSpc>
                <a:spcPct val="90000"/>
              </a:lnSpc>
              <a:buFont typeface="Arial" charset="0"/>
              <a:buNone/>
            </a:pPr>
            <a:r>
              <a:rPr lang="en-US" dirty="0">
                <a:latin typeface="Arial" charset="0"/>
                <a:ea typeface="MS PGothic" charset="0"/>
              </a:rPr>
              <a:t>9. Secure Messaging</a:t>
            </a:r>
          </a:p>
          <a:p>
            <a:pPr marL="457200" lvl="1" indent="0">
              <a:lnSpc>
                <a:spcPct val="90000"/>
              </a:lnSpc>
              <a:buFont typeface="Arial" charset="0"/>
              <a:buNone/>
            </a:pPr>
            <a:r>
              <a:rPr lang="en-US" dirty="0">
                <a:latin typeface="Arial" charset="0"/>
                <a:ea typeface="MS PGothic" charset="0"/>
              </a:rPr>
              <a:t>2015 – capacity for patients to send/receive was fully enabled</a:t>
            </a:r>
          </a:p>
          <a:p>
            <a:pPr marL="457200" lvl="1" indent="0">
              <a:lnSpc>
                <a:spcPct val="90000"/>
              </a:lnSpc>
              <a:buFont typeface="Arial" charset="0"/>
              <a:buNone/>
            </a:pPr>
            <a:r>
              <a:rPr lang="en-US" dirty="0">
                <a:latin typeface="Arial" charset="0"/>
                <a:ea typeface="MS PGothic" charset="0"/>
              </a:rPr>
              <a:t>2016 – secure message sent to the patient using EM function or in response to a secure message for at least 1 patient</a:t>
            </a:r>
          </a:p>
          <a:p>
            <a:pPr marL="457200" lvl="1" indent="0">
              <a:lnSpc>
                <a:spcPct val="90000"/>
              </a:lnSpc>
              <a:spcAft>
                <a:spcPts val="1600"/>
              </a:spcAft>
              <a:buFont typeface="Arial" charset="0"/>
              <a:buNone/>
            </a:pPr>
            <a:r>
              <a:rPr lang="en-US" dirty="0">
                <a:latin typeface="Arial" charset="0"/>
                <a:ea typeface="MS PGothic" charset="0"/>
              </a:rPr>
              <a:t>2017 – 2016 secure messaging functionality for more than 5% of unique </a:t>
            </a:r>
            <a:r>
              <a:rPr lang="en-US" dirty="0" smtClean="0">
                <a:latin typeface="Arial" charset="0"/>
                <a:ea typeface="MS PGothic" charset="0"/>
              </a:rPr>
              <a:t>patients</a:t>
            </a:r>
            <a:endParaRPr lang="en-US" dirty="0">
              <a:latin typeface="Arial" charset="0"/>
              <a:ea typeface="MS PGothic" charset="0"/>
            </a:endParaRPr>
          </a:p>
          <a:p>
            <a:pPr marL="0" indent="0">
              <a:lnSpc>
                <a:spcPct val="90000"/>
              </a:lnSpc>
              <a:buFontTx/>
              <a:buNone/>
            </a:pPr>
            <a:r>
              <a:rPr lang="en-US" sz="1500" dirty="0">
                <a:latin typeface="Arial" charset="0"/>
                <a:ea typeface="MS PGothic" charset="0"/>
              </a:rPr>
              <a:t>(CMS, 2011)</a:t>
            </a:r>
          </a:p>
        </p:txBody>
      </p:sp>
      <p:sp>
        <p:nvSpPr>
          <p:cNvPr id="53250"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4190D9D-0EED-8340-B8FD-4E38E406CE23}" type="slidenum">
              <a:rPr lang="en-US">
                <a:solidFill>
                  <a:srgbClr val="898989"/>
                </a:solidFill>
              </a:rPr>
              <a:pPr/>
              <a:t>20</a:t>
            </a:fld>
            <a:endParaRPr lang="en-US">
              <a:solidFill>
                <a:srgbClr val="898989"/>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0"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dirty="0">
                <a:latin typeface="Verdana" charset="0"/>
                <a:ea typeface="MS PGothic" charset="0"/>
                <a:cs typeface="Verdana" charset="0"/>
              </a:rPr>
              <a:t>Meaningful Use Criteria: </a:t>
            </a:r>
            <a:br>
              <a:rPr lang="en-US" sz="3800" dirty="0">
                <a:latin typeface="Verdana" charset="0"/>
                <a:ea typeface="MS PGothic" charset="0"/>
                <a:cs typeface="Verdana" charset="0"/>
              </a:rPr>
            </a:br>
            <a:r>
              <a:rPr lang="en-US" sz="3800" dirty="0">
                <a:latin typeface="Verdana" charset="0"/>
                <a:ea typeface="MS PGothic" charset="0"/>
                <a:cs typeface="Verdana" charset="0"/>
              </a:rPr>
              <a:t>Stage 3 (</a:t>
            </a:r>
            <a:r>
              <a:rPr lang="en-US" sz="3800" dirty="0" err="1">
                <a:latin typeface="Verdana" charset="0"/>
                <a:ea typeface="MS PGothic" charset="0"/>
                <a:cs typeface="Verdana" charset="0"/>
              </a:rPr>
              <a:t>cont</a:t>
            </a:r>
            <a:r>
              <a:rPr lang="ja-JP" altLang="en-US" sz="3800" dirty="0">
                <a:latin typeface="Verdana" charset="0"/>
                <a:ea typeface="MS PGothic" charset="0"/>
                <a:cs typeface="Verdana" charset="0"/>
              </a:rPr>
              <a:t>’</a:t>
            </a:r>
            <a:r>
              <a:rPr lang="en-US" altLang="ja-JP" sz="3800" dirty="0" smtClean="0">
                <a:latin typeface="Verdana" charset="0"/>
                <a:ea typeface="MS PGothic" charset="0"/>
                <a:cs typeface="Verdana" charset="0"/>
              </a:rPr>
              <a:t>d pt. 6)</a:t>
            </a:r>
            <a:endParaRPr lang="en-US" sz="3800" dirty="0">
              <a:latin typeface="Verdana" charset="0"/>
              <a:ea typeface="MS PGothic" charset="0"/>
              <a:cs typeface="Verdana" charset="0"/>
            </a:endParaRPr>
          </a:p>
        </p:txBody>
      </p:sp>
      <p:sp>
        <p:nvSpPr>
          <p:cNvPr id="10" name="Rectangle 3"/>
          <p:cNvSpPr>
            <a:spLocks noGrp="1" noChangeArrowheads="1"/>
          </p:cNvSpPr>
          <p:nvPr>
            <p:ph sz="quarter" idx="14"/>
          </p:nvPr>
        </p:nvSpPr>
        <p:spPr>
          <a:prstGeom prst="rect">
            <a:avLst/>
          </a:prstGeom>
        </p:spPr>
        <p:txBody>
          <a:bodyPr/>
          <a:lstStyle/>
          <a:p>
            <a:pPr marL="0" indent="0">
              <a:buFont typeface="Arial" charset="0"/>
              <a:buNone/>
            </a:pPr>
            <a:r>
              <a:rPr lang="en-US" sz="3000" dirty="0">
                <a:latin typeface="Arial" charset="0"/>
                <a:ea typeface="MS PGothic" charset="0"/>
              </a:rPr>
              <a:t>10. Public Health</a:t>
            </a:r>
          </a:p>
          <a:p>
            <a:pPr marL="400050" lvl="1" indent="0">
              <a:buFont typeface="Arial" charset="0"/>
              <a:buNone/>
            </a:pPr>
            <a:r>
              <a:rPr lang="en-US" sz="2600" dirty="0">
                <a:latin typeface="Arial" charset="0"/>
                <a:ea typeface="MS PGothic" charset="0"/>
              </a:rPr>
              <a:t>   M1 – Immunization Registry Reporting – EP is in active engagement with a public health agency to submit immunization data</a:t>
            </a:r>
          </a:p>
          <a:p>
            <a:pPr marL="400050" lvl="1" indent="0">
              <a:buFont typeface="Arial" charset="0"/>
              <a:buNone/>
            </a:pPr>
            <a:r>
              <a:rPr lang="en-US" sz="2600" dirty="0">
                <a:latin typeface="Arial" charset="0"/>
                <a:ea typeface="MS PGothic" charset="0"/>
              </a:rPr>
              <a:t>   M2 – </a:t>
            </a:r>
            <a:r>
              <a:rPr lang="en-US" sz="2600" dirty="0" err="1">
                <a:latin typeface="Arial" charset="0"/>
                <a:ea typeface="MS PGothic" charset="0"/>
              </a:rPr>
              <a:t>Syndromic</a:t>
            </a:r>
            <a:r>
              <a:rPr lang="en-US" sz="2600" dirty="0">
                <a:latin typeface="Arial" charset="0"/>
                <a:ea typeface="MS PGothic" charset="0"/>
              </a:rPr>
              <a:t> Surveillance Reporting – EP in active engagement with a public health agency to submit </a:t>
            </a:r>
            <a:r>
              <a:rPr lang="en-US" sz="2600" dirty="0" err="1">
                <a:latin typeface="Arial" charset="0"/>
                <a:ea typeface="MS PGothic" charset="0"/>
              </a:rPr>
              <a:t>syndromic</a:t>
            </a:r>
            <a:r>
              <a:rPr lang="en-US" sz="2600" dirty="0">
                <a:latin typeface="Arial" charset="0"/>
                <a:ea typeface="MS PGothic" charset="0"/>
              </a:rPr>
              <a:t> surveillance data</a:t>
            </a:r>
          </a:p>
          <a:p>
            <a:pPr marL="400050" lvl="1" indent="0">
              <a:spcAft>
                <a:spcPts val="1000"/>
              </a:spcAft>
              <a:buFont typeface="Arial" charset="0"/>
              <a:buNone/>
            </a:pPr>
            <a:r>
              <a:rPr lang="en-US" sz="2600" dirty="0">
                <a:latin typeface="Arial" charset="0"/>
                <a:ea typeface="MS PGothic" charset="0"/>
              </a:rPr>
              <a:t>   M3 – Specialized Registry Reporting – active engagement to submit data to specialized registry</a:t>
            </a:r>
          </a:p>
          <a:p>
            <a:pPr marL="0" indent="0">
              <a:buFontTx/>
              <a:buNone/>
            </a:pPr>
            <a:r>
              <a:rPr lang="en-US" sz="1400" dirty="0">
                <a:latin typeface="Arial" charset="0"/>
                <a:ea typeface="MS PGothic" charset="0"/>
              </a:rPr>
              <a:t>(CMS, 2015)</a:t>
            </a:r>
          </a:p>
        </p:txBody>
      </p:sp>
      <p:sp>
        <p:nvSpPr>
          <p:cNvPr id="55298"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7B9F7A4-99CF-F745-B5C0-7C8188B4E263}" type="slidenum">
              <a:rPr lang="en-US">
                <a:solidFill>
                  <a:srgbClr val="898989"/>
                </a:solidFill>
              </a:rPr>
              <a:pPr/>
              <a:t>21</a:t>
            </a:fld>
            <a:endParaRPr lang="en-US">
              <a:solidFill>
                <a:srgbClr val="898989"/>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8"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dirty="0">
                <a:latin typeface="Verdana" charset="0"/>
                <a:ea typeface="MS PGothic" charset="0"/>
                <a:cs typeface="Verdana" charset="0"/>
              </a:rPr>
              <a:t>Meaningful Use Criteria: </a:t>
            </a:r>
            <a:br>
              <a:rPr lang="en-US" sz="3800" dirty="0">
                <a:latin typeface="Verdana" charset="0"/>
                <a:ea typeface="MS PGothic" charset="0"/>
                <a:cs typeface="Verdana" charset="0"/>
              </a:rPr>
            </a:br>
            <a:r>
              <a:rPr lang="en-US" sz="3800" dirty="0">
                <a:latin typeface="Verdana" charset="0"/>
                <a:ea typeface="MS PGothic" charset="0"/>
                <a:cs typeface="Verdana" charset="0"/>
              </a:rPr>
              <a:t>Next Stages</a:t>
            </a:r>
          </a:p>
        </p:txBody>
      </p:sp>
      <p:sp>
        <p:nvSpPr>
          <p:cNvPr id="10" name="Content Placeholder 2"/>
          <p:cNvSpPr>
            <a:spLocks noGrp="1"/>
          </p:cNvSpPr>
          <p:nvPr>
            <p:ph sz="quarter" idx="14"/>
          </p:nvPr>
        </p:nvSpPr>
        <p:spPr>
          <a:xfrm>
            <a:off x="457199" y="1600200"/>
            <a:ext cx="8230983" cy="1128830"/>
          </a:xfrm>
          <a:prstGeom prst="rect">
            <a:avLst/>
          </a:prstGeom>
        </p:spPr>
        <p:txBody>
          <a:bodyPr>
            <a:normAutofit/>
          </a:bodyPr>
          <a:lstStyle/>
          <a:p>
            <a:pPr>
              <a:defRPr/>
            </a:pPr>
            <a:r>
              <a:rPr lang="en-US" sz="3200" dirty="0" smtClean="0">
                <a:ea typeface="+mn-ea"/>
                <a:cs typeface="+mn-cs"/>
              </a:rPr>
              <a:t>Merit-based Incentive Payment System (MIPS)</a:t>
            </a:r>
          </a:p>
        </p:txBody>
      </p:sp>
      <p:pic>
        <p:nvPicPr>
          <p:cNvPr id="4" name="Content Placeholder 3" descr="Quality + Resource Use + Clinical practice improvement activities+ Meaningful use of certified EHR = MIPS Composite Performance Score" title="Merit-based Incentive Payment System"/>
          <p:cNvPicPr>
            <a:picLocks noGrp="1" noChangeAspect="1"/>
          </p:cNvPicPr>
          <p:nvPr>
            <p:ph sz="quarter" idx="37"/>
          </p:nvPr>
        </p:nvPicPr>
        <p:blipFill rotWithShape="1">
          <a:blip r:embed="rId3">
            <a:extLst>
              <a:ext uri="{28A0092B-C50C-407E-A947-70E740481C1C}">
                <a14:useLocalDpi xmlns:a14="http://schemas.microsoft.com/office/drawing/2010/main" val="0"/>
              </a:ext>
            </a:extLst>
          </a:blip>
          <a:srcRect l="510" t="-2417" r="-510" b="1733"/>
          <a:stretch/>
        </p:blipFill>
        <p:spPr>
          <a:xfrm>
            <a:off x="457199" y="2980941"/>
            <a:ext cx="8230983" cy="2739139"/>
          </a:xfrm>
        </p:spPr>
      </p:pic>
      <p:sp>
        <p:nvSpPr>
          <p:cNvPr id="57346"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919476F-FD23-7944-97B7-0A55BF8F23BC}" type="slidenum">
              <a:rPr lang="en-US">
                <a:solidFill>
                  <a:srgbClr val="898989"/>
                </a:solidFill>
              </a:rPr>
              <a:pPr/>
              <a:t>22</a:t>
            </a:fld>
            <a:endParaRPr lang="en-US">
              <a:solidFill>
                <a:srgbClr val="898989"/>
              </a:solidFill>
            </a:endParaRPr>
          </a:p>
        </p:txBody>
      </p:sp>
    </p:spTree>
    <p:extLst>
      <p:ext uri="{BB962C8B-B14F-4D97-AF65-F5344CB8AC3E}">
        <p14:creationId xmlns:p14="http://schemas.microsoft.com/office/powerpoint/2010/main" val="25709409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6"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dirty="0">
                <a:latin typeface="Verdana" charset="0"/>
                <a:ea typeface="MS PGothic" charset="0"/>
                <a:cs typeface="Verdana" charset="0"/>
              </a:rPr>
              <a:t>Typical EHR Costs to Consider</a:t>
            </a:r>
          </a:p>
        </p:txBody>
      </p:sp>
      <p:sp>
        <p:nvSpPr>
          <p:cNvPr id="59397" name="Rectangle 3"/>
          <p:cNvSpPr>
            <a:spLocks noGrp="1" noChangeArrowheads="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atin typeface="Arial" charset="0"/>
                <a:ea typeface="MS PGothic" charset="0"/>
              </a:rPr>
              <a:t>Start up costs</a:t>
            </a:r>
          </a:p>
          <a:p>
            <a:pPr lvl="1"/>
            <a:r>
              <a:rPr lang="en-US">
                <a:latin typeface="Arial" charset="0"/>
                <a:ea typeface="MS PGothic" charset="0"/>
              </a:rPr>
              <a:t>Initial hardware and network upgrades</a:t>
            </a:r>
          </a:p>
          <a:p>
            <a:pPr lvl="1"/>
            <a:r>
              <a:rPr lang="en-US">
                <a:latin typeface="Arial" charset="0"/>
                <a:ea typeface="MS PGothic" charset="0"/>
              </a:rPr>
              <a:t>Initial software and licensing</a:t>
            </a:r>
          </a:p>
          <a:p>
            <a:pPr lvl="1"/>
            <a:r>
              <a:rPr lang="en-US">
                <a:latin typeface="Arial" charset="0"/>
                <a:ea typeface="MS PGothic" charset="0"/>
              </a:rPr>
              <a:t>Initial interfaces</a:t>
            </a:r>
          </a:p>
          <a:p>
            <a:r>
              <a:rPr lang="en-US">
                <a:latin typeface="Arial" charset="0"/>
                <a:ea typeface="MS PGothic" charset="0"/>
              </a:rPr>
              <a:t>Maintenance costs</a:t>
            </a:r>
          </a:p>
          <a:p>
            <a:pPr lvl="1"/>
            <a:r>
              <a:rPr lang="en-US">
                <a:latin typeface="Arial" charset="0"/>
                <a:ea typeface="MS PGothic" charset="0"/>
              </a:rPr>
              <a:t>Annual software licensing, upgrades, support</a:t>
            </a:r>
          </a:p>
          <a:p>
            <a:pPr lvl="1"/>
            <a:r>
              <a:rPr lang="en-US">
                <a:latin typeface="Arial" charset="0"/>
                <a:ea typeface="MS PGothic" charset="0"/>
              </a:rPr>
              <a:t>Annual interface upgrades and support</a:t>
            </a:r>
          </a:p>
        </p:txBody>
      </p:sp>
      <p:sp>
        <p:nvSpPr>
          <p:cNvPr id="59394"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8476C41-8FB9-C84A-A8E8-973270445865}" type="slidenum">
              <a:rPr lang="en-US">
                <a:solidFill>
                  <a:srgbClr val="898989"/>
                </a:solidFill>
              </a:rPr>
              <a:pPr/>
              <a:t>23</a:t>
            </a:fld>
            <a:endParaRPr lang="en-US">
              <a:solidFill>
                <a:srgbClr val="898989"/>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dirty="0">
                <a:latin typeface="Verdana" charset="0"/>
                <a:ea typeface="MS PGothic" charset="0"/>
                <a:cs typeface="Verdana" charset="0"/>
              </a:rPr>
              <a:t>Typical EHR Costs to Consider (cont'd)</a:t>
            </a:r>
          </a:p>
        </p:txBody>
      </p:sp>
      <p:sp>
        <p:nvSpPr>
          <p:cNvPr id="61445" name="Rectangle 3"/>
          <p:cNvSpPr>
            <a:spLocks noGrp="1" noChangeArrowheads="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a:latin typeface="Arial" charset="0"/>
                <a:ea typeface="MS PGothic" charset="0"/>
              </a:rPr>
              <a:t>Training costs</a:t>
            </a:r>
          </a:p>
          <a:p>
            <a:pPr lvl="1"/>
            <a:r>
              <a:rPr lang="en-US" dirty="0">
                <a:latin typeface="Arial" charset="0"/>
                <a:ea typeface="MS PGothic" charset="0"/>
              </a:rPr>
              <a:t>Administrators</a:t>
            </a:r>
          </a:p>
          <a:p>
            <a:pPr lvl="1"/>
            <a:r>
              <a:rPr lang="en-US" dirty="0">
                <a:latin typeface="Arial" charset="0"/>
                <a:ea typeface="MS PGothic" charset="0"/>
              </a:rPr>
              <a:t>Users</a:t>
            </a:r>
          </a:p>
          <a:p>
            <a:r>
              <a:rPr lang="en-US" dirty="0">
                <a:latin typeface="Arial" charset="0"/>
                <a:ea typeface="MS PGothic" charset="0"/>
              </a:rPr>
              <a:t>Productivity costs</a:t>
            </a:r>
          </a:p>
          <a:p>
            <a:pPr lvl="1"/>
            <a:r>
              <a:rPr lang="en-US" dirty="0">
                <a:latin typeface="Arial" charset="0"/>
                <a:ea typeface="MS PGothic" charset="0"/>
              </a:rPr>
              <a:t>Lost during transition</a:t>
            </a:r>
          </a:p>
          <a:p>
            <a:r>
              <a:rPr lang="en-US" dirty="0">
                <a:latin typeface="Arial" charset="0"/>
                <a:ea typeface="MS PGothic" charset="0"/>
              </a:rPr>
              <a:t>Consultant fees</a:t>
            </a:r>
          </a:p>
        </p:txBody>
      </p:sp>
      <p:sp>
        <p:nvSpPr>
          <p:cNvPr id="61442"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F7DD32C-DC45-1F4E-9CA7-EF3EAB099D97}" type="slidenum">
              <a:rPr lang="en-US">
                <a:solidFill>
                  <a:srgbClr val="898989"/>
                </a:solidFill>
              </a:rPr>
              <a:pPr/>
              <a:t>24</a:t>
            </a:fld>
            <a:endParaRPr lang="en-US">
              <a:solidFill>
                <a:srgbClr val="898989"/>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MS PGothic" charset="0"/>
                <a:cs typeface="Verdana" charset="0"/>
              </a:rPr>
              <a:t>System Selection – </a:t>
            </a:r>
            <a:br>
              <a:rPr lang="en-US">
                <a:latin typeface="Verdana" charset="0"/>
                <a:ea typeface="MS PGothic" charset="0"/>
                <a:cs typeface="Verdana" charset="0"/>
              </a:rPr>
            </a:br>
            <a:r>
              <a:rPr lang="en-US">
                <a:latin typeface="Verdana" charset="0"/>
                <a:ea typeface="MS PGothic" charset="0"/>
                <a:cs typeface="Verdana" charset="0"/>
              </a:rPr>
              <a:t>Software and Certification</a:t>
            </a:r>
            <a:br>
              <a:rPr lang="en-US">
                <a:latin typeface="Verdana" charset="0"/>
                <a:ea typeface="MS PGothic" charset="0"/>
                <a:cs typeface="Verdana" charset="0"/>
              </a:rPr>
            </a:br>
            <a:r>
              <a:rPr lang="en-US">
                <a:latin typeface="Verdana" charset="0"/>
                <a:ea typeface="MS PGothic" charset="0"/>
                <a:cs typeface="Verdana" charset="0"/>
              </a:rPr>
              <a:t>Summary</a:t>
            </a:r>
          </a:p>
        </p:txBody>
      </p:sp>
      <p:sp>
        <p:nvSpPr>
          <p:cNvPr id="8" name="Content Placeholder 2"/>
          <p:cNvSpPr>
            <a:spLocks noGrp="1"/>
          </p:cNvSpPr>
          <p:nvPr>
            <p:ph sz="quarter" idx="14"/>
          </p:nvPr>
        </p:nvSpPr>
        <p:spPr>
          <a:xfrm>
            <a:off x="457200" y="2101022"/>
            <a:ext cx="8229600" cy="3620407"/>
          </a:xfrm>
        </p:spPr>
        <p:txBody>
          <a:bodyPr>
            <a:normAutofit fontScale="92500" lnSpcReduction="20000"/>
          </a:bodyPr>
          <a:lstStyle/>
          <a:p>
            <a:pPr>
              <a:defRPr/>
            </a:pPr>
            <a:r>
              <a:rPr lang="en-US" dirty="0" smtClean="0">
                <a:ea typeface="+mn-ea"/>
                <a:cs typeface="+mn-cs"/>
              </a:rPr>
              <a:t>COTS advantages and disadvantages weighed against in-house advantages and disadvantages</a:t>
            </a:r>
          </a:p>
          <a:p>
            <a:pPr>
              <a:defRPr/>
            </a:pPr>
            <a:r>
              <a:rPr lang="en-US" dirty="0" smtClean="0">
                <a:ea typeface="+mn-ea"/>
                <a:cs typeface="+mn-cs"/>
              </a:rPr>
              <a:t>Costs involved in startup and  maintenance of the system should be addressed</a:t>
            </a:r>
          </a:p>
          <a:p>
            <a:pPr>
              <a:defRPr/>
            </a:pPr>
            <a:r>
              <a:rPr lang="en-US" dirty="0" smtClean="0">
                <a:ea typeface="+mn-ea"/>
                <a:cs typeface="+mn-cs"/>
              </a:rPr>
              <a:t>Certified systems and modules are preferred</a:t>
            </a:r>
          </a:p>
          <a:p>
            <a:pPr>
              <a:defRPr/>
            </a:pPr>
            <a:r>
              <a:rPr lang="en-US" dirty="0" smtClean="0">
                <a:ea typeface="+mn-ea"/>
                <a:cs typeface="+mn-cs"/>
              </a:rPr>
              <a:t>Meaningful use priorities should be addressed</a:t>
            </a:r>
          </a:p>
        </p:txBody>
      </p:sp>
      <p:sp>
        <p:nvSpPr>
          <p:cNvPr id="63492"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C3321C8-3C0D-B14F-8F88-ED3325337F94}" type="slidenum">
              <a:rPr lang="en-US">
                <a:solidFill>
                  <a:srgbClr val="898989"/>
                </a:solidFill>
              </a:rPr>
              <a:pPr/>
              <a:t>25</a:t>
            </a:fld>
            <a:endParaRPr lang="en-US">
              <a:solidFill>
                <a:srgbClr val="898989"/>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dirty="0">
                <a:latin typeface="Verdana" charset="0"/>
                <a:ea typeface="MS PGothic" charset="0"/>
                <a:cs typeface="Verdana" charset="0"/>
              </a:rPr>
              <a:t>System Selection – Software and Certification</a:t>
            </a:r>
            <a:br>
              <a:rPr lang="en-US" sz="3800" dirty="0">
                <a:latin typeface="Verdana" charset="0"/>
                <a:ea typeface="MS PGothic" charset="0"/>
                <a:cs typeface="Verdana" charset="0"/>
              </a:rPr>
            </a:br>
            <a:r>
              <a:rPr lang="en-US" sz="3800" dirty="0">
                <a:latin typeface="Verdana" charset="0"/>
                <a:ea typeface="MS PGothic" charset="0"/>
                <a:cs typeface="Verdana" charset="0"/>
              </a:rPr>
              <a:t>References</a:t>
            </a:r>
          </a:p>
        </p:txBody>
      </p:sp>
      <p:sp>
        <p:nvSpPr>
          <p:cNvPr id="2" name="Text Placeholder 1"/>
          <p:cNvSpPr>
            <a:spLocks noGrp="1"/>
          </p:cNvSpPr>
          <p:nvPr>
            <p:ph type="body" sz="quarter" idx="16"/>
          </p:nvPr>
        </p:nvSpPr>
        <p:spPr>
          <a:xfrm>
            <a:off x="457200" y="1600199"/>
            <a:ext cx="8229600" cy="4362451"/>
          </a:xfrm>
        </p:spPr>
        <p:txBody>
          <a:bodyPr/>
          <a:lstStyle/>
          <a:p>
            <a:pPr marL="284163" indent="-284163"/>
            <a:r>
              <a:rPr lang="en-US" sz="1800" dirty="0">
                <a:latin typeface="Arial" charset="0"/>
                <a:ea typeface="MS PGothic" charset="0"/>
                <a:cs typeface="Arial" charset="0"/>
              </a:rPr>
              <a:t>References</a:t>
            </a:r>
          </a:p>
          <a:p>
            <a:pPr marL="284163" indent="-284163"/>
            <a:r>
              <a:rPr lang="en-US" sz="1400" b="0" i="1" dirty="0">
                <a:latin typeface="Arial" charset="0"/>
                <a:ea typeface="MS PGothic" charset="0"/>
                <a:cs typeface="Arial" charset="0"/>
              </a:rPr>
              <a:t>About ARRA</a:t>
            </a:r>
            <a:r>
              <a:rPr lang="en-US" sz="1400" b="0" dirty="0">
                <a:latin typeface="Arial" charset="0"/>
                <a:ea typeface="MS PGothic" charset="0"/>
                <a:cs typeface="Arial" charset="0"/>
              </a:rPr>
              <a:t>. Retrieved from HITECH Answers website: </a:t>
            </a:r>
            <a:r>
              <a:rPr lang="en-US" sz="1400" b="0" dirty="0">
                <a:latin typeface="Arial" charset="0"/>
                <a:ea typeface="MS PGothic" charset="0"/>
                <a:cs typeface="Arial" charset="0"/>
                <a:hlinkClick r:id="rId3" tooltip="Link to About ARRA papers"/>
              </a:rPr>
              <a:t>http://www.hitechanswers.net/about/about-arra/</a:t>
            </a:r>
            <a:endParaRPr lang="en-US" sz="1400" b="0" dirty="0">
              <a:latin typeface="Arial" charset="0"/>
              <a:ea typeface="MS PGothic" charset="0"/>
              <a:cs typeface="Arial" charset="0"/>
            </a:endParaRPr>
          </a:p>
          <a:p>
            <a:pPr marL="284163" indent="-284163"/>
            <a:r>
              <a:rPr lang="en-US" sz="1400" b="0" i="1" dirty="0">
                <a:latin typeface="Arial" charset="0"/>
                <a:ea typeface="MS PGothic" charset="0"/>
                <a:cs typeface="Arial" charset="0"/>
              </a:rPr>
              <a:t>ARRA Meaningful Use Snapshot</a:t>
            </a:r>
            <a:r>
              <a:rPr lang="en-US" sz="1400" b="0" dirty="0">
                <a:latin typeface="Arial" charset="0"/>
                <a:ea typeface="MS PGothic" charset="0"/>
                <a:cs typeface="Arial" charset="0"/>
              </a:rPr>
              <a:t>. (</a:t>
            </a:r>
            <a:r>
              <a:rPr lang="en-US" sz="1400" b="0" dirty="0" err="1">
                <a:latin typeface="Arial" charset="0"/>
                <a:ea typeface="MS PGothic" charset="0"/>
                <a:cs typeface="Arial" charset="0"/>
              </a:rPr>
              <a:t>n.d.</a:t>
            </a:r>
            <a:r>
              <a:rPr lang="en-US" sz="1400" b="0" dirty="0">
                <a:latin typeface="Arial" charset="0"/>
                <a:ea typeface="MS PGothic" charset="0"/>
                <a:cs typeface="Arial" charset="0"/>
              </a:rPr>
              <a:t>). Retrieved from Medical Information Technology, Inc. website: </a:t>
            </a:r>
            <a:r>
              <a:rPr lang="en-US" sz="1400" b="0" dirty="0">
                <a:latin typeface="Arial" charset="0"/>
                <a:ea typeface="MS PGothic" charset="0"/>
                <a:cs typeface="Arial" charset="0"/>
                <a:hlinkClick r:id="rId4" tooltip="Link to ARA meaningfulk use snapshot"/>
              </a:rPr>
              <a:t>http://www.meditech.com/interoperability/pages/ARRA_snapshot_final_0311.pdf</a:t>
            </a:r>
            <a:r>
              <a:rPr lang="en-US" sz="1400" b="0" dirty="0">
                <a:latin typeface="Arial" charset="0"/>
                <a:ea typeface="MS PGothic" charset="0"/>
                <a:cs typeface="Arial" charset="0"/>
              </a:rPr>
              <a:t> </a:t>
            </a:r>
          </a:p>
          <a:p>
            <a:pPr marL="284163" indent="-284163"/>
            <a:r>
              <a:rPr lang="en-US" sz="1400" b="0" i="1" dirty="0">
                <a:latin typeface="Arial" charset="0"/>
                <a:ea typeface="MS PGothic" charset="0"/>
                <a:cs typeface="Arial" charset="0"/>
              </a:rPr>
              <a:t>Certified Health IT Product List</a:t>
            </a:r>
            <a:r>
              <a:rPr lang="en-US" sz="1400" b="0" dirty="0">
                <a:latin typeface="Arial" charset="0"/>
                <a:ea typeface="MS PGothic" charset="0"/>
                <a:cs typeface="Arial" charset="0"/>
              </a:rPr>
              <a:t>. Retrieved from Office of the National Coordinator for Health Information Technology, US Departme</a:t>
            </a:r>
            <a:r>
              <a:rPr lang="en-US" sz="1400" b="0" dirty="0">
                <a:solidFill>
                  <a:srgbClr val="000000"/>
                </a:solidFill>
                <a:latin typeface="Arial" charset="0"/>
                <a:ea typeface="MS PGothic" charset="0"/>
                <a:cs typeface="Arial" charset="0"/>
              </a:rPr>
              <a:t>nt of Health &amp; Human Services  website: </a:t>
            </a:r>
            <a:r>
              <a:rPr lang="en-US" sz="1400" b="0" u="sng" dirty="0">
                <a:solidFill>
                  <a:srgbClr val="000000"/>
                </a:solidFill>
                <a:latin typeface="Arial" charset="0"/>
                <a:ea typeface="MS PGothic" charset="0"/>
                <a:cs typeface="Arial" charset="0"/>
                <a:hlinkClick r:id="rId5" tooltip="Link to Certified Health IT Product List"/>
              </a:rPr>
              <a:t>http://onc-chpl.force.com/</a:t>
            </a:r>
            <a:r>
              <a:rPr lang="en-US" sz="1400" b="0" u="sng" dirty="0" smtClean="0">
                <a:solidFill>
                  <a:srgbClr val="000000"/>
                </a:solidFill>
                <a:latin typeface="Arial" charset="0"/>
                <a:ea typeface="MS PGothic" charset="0"/>
                <a:cs typeface="Arial" charset="0"/>
                <a:hlinkClick r:id="rId5" tooltip="Link to Certified Health IT Product List"/>
              </a:rPr>
              <a:t>ehrcert</a:t>
            </a:r>
            <a:r>
              <a:rPr lang="en-US" sz="1400" b="0" u="sng" dirty="0" smtClean="0">
                <a:solidFill>
                  <a:srgbClr val="000000"/>
                </a:solidFill>
                <a:latin typeface="Arial" charset="0"/>
                <a:ea typeface="MS PGothic" charset="0"/>
                <a:cs typeface="Arial" charset="0"/>
              </a:rPr>
              <a:t> </a:t>
            </a:r>
            <a:r>
              <a:rPr lang="en-US" sz="1400" b="0" dirty="0" smtClean="0">
                <a:solidFill>
                  <a:srgbClr val="000000"/>
                </a:solidFill>
                <a:latin typeface="Arial" charset="0"/>
                <a:ea typeface="MS PGothic" charset="0"/>
                <a:cs typeface="Arial" charset="0"/>
              </a:rPr>
              <a:t> </a:t>
            </a:r>
            <a:endParaRPr lang="en-US" sz="1400" b="0" dirty="0">
              <a:solidFill>
                <a:srgbClr val="000000"/>
              </a:solidFill>
              <a:latin typeface="Arial" charset="0"/>
              <a:ea typeface="MS PGothic" charset="0"/>
              <a:cs typeface="Arial" charset="0"/>
            </a:endParaRPr>
          </a:p>
          <a:p>
            <a:pPr marL="284163" indent="-284163"/>
            <a:r>
              <a:rPr lang="en-US" sz="1400" b="0" dirty="0">
                <a:latin typeface="Arial" charset="0"/>
                <a:ea typeface="MS PGothic" charset="0"/>
                <a:cs typeface="Arial" charset="0"/>
              </a:rPr>
              <a:t>Electronic Medical Record [cited 2010 June 20]. Retrieved from: </a:t>
            </a:r>
            <a:r>
              <a:rPr lang="en-US" sz="1400" b="0" u="sng" dirty="0">
                <a:latin typeface="Arial" charset="0"/>
                <a:ea typeface="MS PGothic" charset="0"/>
                <a:cs typeface="Arial" charset="0"/>
                <a:hlinkClick r:id="rId6" tooltip="Link to Electronic Medical Record"/>
              </a:rPr>
              <a:t>http://</a:t>
            </a:r>
            <a:r>
              <a:rPr lang="en-US" sz="1400" b="0" u="sng" dirty="0" smtClean="0">
                <a:latin typeface="Arial" charset="0"/>
                <a:ea typeface="MS PGothic" charset="0"/>
                <a:cs typeface="Arial" charset="0"/>
                <a:hlinkClick r:id="rId6" tooltip="Link to Electronic Medical Record"/>
              </a:rPr>
              <a:t>en.wikipedia.org/wiki/Meaningful_Use#Meaningful_Use</a:t>
            </a:r>
            <a:r>
              <a:rPr lang="en-US" sz="1400" b="0" dirty="0" smtClean="0">
                <a:latin typeface="Arial" charset="0"/>
                <a:ea typeface="MS PGothic" charset="0"/>
                <a:cs typeface="Arial" charset="0"/>
              </a:rPr>
              <a:t> </a:t>
            </a:r>
            <a:endParaRPr lang="en-US" sz="1400" dirty="0">
              <a:latin typeface="Arial" charset="0"/>
              <a:ea typeface="MS PGothic" charset="0"/>
              <a:cs typeface="Arial" charset="0"/>
            </a:endParaRPr>
          </a:p>
          <a:p>
            <a:pPr marL="284163" indent="-284163"/>
            <a:r>
              <a:rPr lang="en-US" sz="1400" b="0" i="1" dirty="0">
                <a:latin typeface="Arial" charset="0"/>
                <a:ea typeface="MS PGothic" charset="0"/>
                <a:cs typeface="Arial" charset="0"/>
              </a:rPr>
              <a:t>EHR Incentive Programs Overview</a:t>
            </a:r>
            <a:r>
              <a:rPr lang="en-US" sz="1400" b="0" dirty="0">
                <a:latin typeface="Arial" charset="0"/>
                <a:ea typeface="MS PGothic" charset="0"/>
                <a:cs typeface="Arial" charset="0"/>
              </a:rPr>
              <a:t>. (</a:t>
            </a:r>
            <a:r>
              <a:rPr lang="en-US" sz="1400" b="0" dirty="0" err="1">
                <a:latin typeface="Arial" charset="0"/>
                <a:ea typeface="MS PGothic" charset="0"/>
                <a:cs typeface="Arial" charset="0"/>
              </a:rPr>
              <a:t>n.d.</a:t>
            </a:r>
            <a:r>
              <a:rPr lang="en-US" sz="1400" b="0" dirty="0">
                <a:latin typeface="Arial" charset="0"/>
                <a:ea typeface="MS PGothic" charset="0"/>
                <a:cs typeface="Arial" charset="0"/>
              </a:rPr>
              <a:t>). Retrieved from Centers for Medicare &amp; Medicaid Services website: </a:t>
            </a:r>
            <a:r>
              <a:rPr lang="en-US" sz="1400" b="0" dirty="0">
                <a:latin typeface="Arial" charset="0"/>
                <a:ea typeface="MS PGothic" charset="0"/>
                <a:cs typeface="Arial" charset="0"/>
                <a:hlinkClick r:id="rId7" tooltip="Link to EHR incentive program overview"/>
              </a:rPr>
              <a:t>https://www.cms.gov/EHRIncentivePrograms/</a:t>
            </a:r>
            <a:r>
              <a:rPr lang="en-US" sz="1400" b="0" dirty="0">
                <a:latin typeface="Arial" charset="0"/>
                <a:ea typeface="MS PGothic" charset="0"/>
                <a:cs typeface="Arial" charset="0"/>
              </a:rPr>
              <a:t> </a:t>
            </a:r>
          </a:p>
          <a:p>
            <a:pPr marL="284163" indent="-284163"/>
            <a:r>
              <a:rPr lang="en-US" sz="1400" b="0" dirty="0">
                <a:latin typeface="Arial" charset="0"/>
                <a:ea typeface="MS PGothic" charset="0"/>
                <a:cs typeface="Arial" charset="0"/>
              </a:rPr>
              <a:t>Medicare and Medicaid Programs; Electronic Health Record Incentive Program (2010, July). Federal Register. [Internet]. Retrieved from </a:t>
            </a:r>
            <a:r>
              <a:rPr lang="en-US" sz="1400" b="0" dirty="0">
                <a:latin typeface="Arial" charset="0"/>
                <a:ea typeface="MS PGothic" charset="0"/>
                <a:cs typeface="Arial" charset="0"/>
                <a:hlinkClick r:id="rId8" tooltip="Link to Medicare and Medicaid programs EHR incentives"/>
              </a:rPr>
              <a:t>http://www.federalregister.gov/articles/2010/07/28/2010-17207/medicare-and-medicaid-programs-electronic-health-record-incentive-program</a:t>
            </a:r>
            <a:r>
              <a:rPr lang="en-US" sz="1400" b="0" dirty="0">
                <a:latin typeface="Arial" charset="0"/>
                <a:ea typeface="MS PGothic" charset="0"/>
                <a:cs typeface="Arial" charset="0"/>
              </a:rPr>
              <a:t> .</a:t>
            </a:r>
          </a:p>
          <a:p>
            <a:pPr marL="284163" indent="-284163"/>
            <a:r>
              <a:rPr lang="en-US" sz="1400" b="0" dirty="0" err="1">
                <a:latin typeface="Arial" charset="0"/>
                <a:ea typeface="MS PGothic" charset="0"/>
                <a:cs typeface="Arial" charset="0"/>
              </a:rPr>
              <a:t>Fornes</a:t>
            </a:r>
            <a:r>
              <a:rPr lang="en-US" sz="1400" b="0" dirty="0">
                <a:latin typeface="Arial" charset="0"/>
                <a:ea typeface="MS PGothic" charset="0"/>
                <a:cs typeface="Arial" charset="0"/>
              </a:rPr>
              <a:t>, D. (2008, February 6). Should CCHIT Influence Your EHR Selection? [Web log post]. Retrieved from Software Advice - The Medical Blog: </a:t>
            </a:r>
            <a:r>
              <a:rPr lang="en-US" sz="1400" b="0" dirty="0">
                <a:latin typeface="Arial" charset="0"/>
                <a:ea typeface="MS PGothic" charset="0"/>
                <a:cs typeface="Arial" charset="0"/>
                <a:hlinkClick r:id="rId9" tooltip="Link to Shpuld CCHIT influence your EHR selection?"/>
              </a:rPr>
              <a:t>http://blog.softwareadvice.com/articles/medical/should-cchit-influence-your-ehr-selection </a:t>
            </a:r>
            <a:endParaRPr lang="en-US" sz="1400" b="0" dirty="0">
              <a:latin typeface="Arial" charset="0"/>
              <a:ea typeface="MS PGothic" charset="0"/>
              <a:cs typeface="Arial" charset="0"/>
            </a:endParaRPr>
          </a:p>
        </p:txBody>
      </p:sp>
      <p:sp>
        <p:nvSpPr>
          <p:cNvPr id="65540"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698EF40-8A40-8F40-A407-7CFFA0A1AEF4}" type="slidenum">
              <a:rPr lang="en-US">
                <a:solidFill>
                  <a:srgbClr val="898989"/>
                </a:solidFill>
              </a:rPr>
              <a:pPr/>
              <a:t>26</a:t>
            </a:fld>
            <a:endParaRPr lang="en-US">
              <a:solidFill>
                <a:srgbClr val="898989"/>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a:latin typeface="Verdana" charset="0"/>
                <a:ea typeface="MS PGothic" charset="0"/>
                <a:cs typeface="Verdana" charset="0"/>
              </a:rPr>
              <a:t>System Selection –</a:t>
            </a:r>
            <a:br>
              <a:rPr lang="en-US" sz="3800">
                <a:latin typeface="Verdana" charset="0"/>
                <a:ea typeface="MS PGothic" charset="0"/>
                <a:cs typeface="Verdana" charset="0"/>
              </a:rPr>
            </a:br>
            <a:r>
              <a:rPr lang="en-US" sz="3800">
                <a:latin typeface="Verdana" charset="0"/>
                <a:ea typeface="MS PGothic" charset="0"/>
                <a:cs typeface="Verdana" charset="0"/>
              </a:rPr>
              <a:t> Software and Certification</a:t>
            </a:r>
            <a:br>
              <a:rPr lang="en-US" sz="3800">
                <a:latin typeface="Verdana" charset="0"/>
                <a:ea typeface="MS PGothic" charset="0"/>
                <a:cs typeface="Verdana" charset="0"/>
              </a:rPr>
            </a:br>
            <a:r>
              <a:rPr lang="en-US" sz="3800">
                <a:latin typeface="Verdana" charset="0"/>
                <a:ea typeface="MS PGothic" charset="0"/>
                <a:cs typeface="Verdana" charset="0"/>
              </a:rPr>
              <a:t>References</a:t>
            </a:r>
          </a:p>
        </p:txBody>
      </p:sp>
      <p:sp>
        <p:nvSpPr>
          <p:cNvPr id="67590" name="Text Placeholder 7"/>
          <p:cNvSpPr>
            <a:spLocks noGrp="1"/>
          </p:cNvSpPr>
          <p:nvPr>
            <p:ph type="body" sz="quarter" idx="16"/>
          </p:nvPr>
        </p:nvSpPr>
        <p:spPr bwMode="auto">
          <a:xfrm>
            <a:off x="457200" y="1763372"/>
            <a:ext cx="8229600" cy="420900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84163" indent="-284163"/>
            <a:r>
              <a:rPr lang="en-US" dirty="0" smtClean="0">
                <a:latin typeface="Arial" charset="0"/>
                <a:ea typeface="MS PGothic" charset="0"/>
                <a:cs typeface="Arial" charset="0"/>
              </a:rPr>
              <a:t>References</a:t>
            </a:r>
            <a:endParaRPr lang="en-US" b="0" dirty="0">
              <a:latin typeface="Arial" charset="0"/>
              <a:ea typeface="MS PGothic" charset="0"/>
              <a:cs typeface="Arial" charset="0"/>
            </a:endParaRPr>
          </a:p>
          <a:p>
            <a:pPr marL="284163" indent="-284163"/>
            <a:r>
              <a:rPr lang="en-US" sz="1400" b="0" dirty="0">
                <a:latin typeface="Arial" charset="0"/>
                <a:ea typeface="MS PGothic" charset="0"/>
                <a:cs typeface="Arial" charset="0"/>
              </a:rPr>
              <a:t>Gates, M. (2009, Winter). All Systems Go? How to Select an EHR That Meets Your Needs. </a:t>
            </a:r>
            <a:r>
              <a:rPr lang="en-US" sz="1400" b="0" i="1" dirty="0">
                <a:latin typeface="Arial" charset="0"/>
                <a:ea typeface="MS PGothic" charset="0"/>
                <a:cs typeface="Arial" charset="0"/>
              </a:rPr>
              <a:t>Correct Care</a:t>
            </a:r>
            <a:r>
              <a:rPr lang="en-US" sz="1400" b="0" dirty="0">
                <a:latin typeface="Arial" charset="0"/>
                <a:ea typeface="MS PGothic" charset="0"/>
                <a:cs typeface="Arial" charset="0"/>
              </a:rPr>
              <a:t>, </a:t>
            </a:r>
            <a:r>
              <a:rPr lang="en-US" sz="1400" b="0" dirty="0" smtClean="0">
                <a:latin typeface="Arial" charset="0"/>
                <a:ea typeface="MS PGothic" charset="0"/>
                <a:cs typeface="Arial" charset="0"/>
              </a:rPr>
              <a:t>(</a:t>
            </a:r>
            <a:r>
              <a:rPr lang="en-US" sz="1400" b="0" dirty="0" err="1" smtClean="0">
                <a:latin typeface="Arial" charset="0"/>
                <a:ea typeface="MS PGothic" charset="0"/>
                <a:cs typeface="Arial" charset="0"/>
              </a:rPr>
              <a:t>pp</a:t>
            </a:r>
            <a:r>
              <a:rPr lang="en-US" sz="1400" b="0" dirty="0" smtClean="0">
                <a:latin typeface="Arial" charset="0"/>
                <a:ea typeface="MS PGothic" charset="0"/>
                <a:cs typeface="Arial" charset="0"/>
              </a:rPr>
              <a:t> 12-15). Retrieved </a:t>
            </a:r>
            <a:r>
              <a:rPr lang="en-US" sz="1400" b="0" dirty="0">
                <a:latin typeface="Arial" charset="0"/>
                <a:ea typeface="MS PGothic" charset="0"/>
                <a:cs typeface="Arial" charset="0"/>
              </a:rPr>
              <a:t>from </a:t>
            </a:r>
            <a:r>
              <a:rPr lang="en-US" sz="1400" b="0" dirty="0" smtClean="0">
                <a:solidFill>
                  <a:srgbClr val="FF0000"/>
                </a:solidFill>
                <a:latin typeface="Arial" charset="0"/>
                <a:ea typeface="MS PGothic" charset="0"/>
                <a:cs typeface="Arial" charset="0"/>
                <a:hlinkClick r:id="rId3" tooltip="Link to All Systems Go? How to Select an EHR That Meets Your Needs"/>
              </a:rPr>
              <a:t>http://www.ncchc.org/filebin/images/Website_PDFs/23-1.pdf</a:t>
            </a:r>
            <a:endParaRPr lang="en-US" sz="1400" b="0" dirty="0" smtClean="0">
              <a:solidFill>
                <a:srgbClr val="FF0000"/>
              </a:solidFill>
              <a:latin typeface="Arial" charset="0"/>
              <a:ea typeface="MS PGothic" charset="0"/>
              <a:cs typeface="Arial" charset="0"/>
            </a:endParaRPr>
          </a:p>
          <a:p>
            <a:pPr marL="284163" indent="-284163"/>
            <a:r>
              <a:rPr lang="en-US" sz="1400" b="0" i="1" dirty="0" smtClean="0">
                <a:latin typeface="Arial" charset="0"/>
                <a:ea typeface="MS PGothic" charset="0"/>
                <a:cs typeface="Arial" charset="0"/>
              </a:rPr>
              <a:t>Goals </a:t>
            </a:r>
            <a:r>
              <a:rPr lang="en-US" sz="1400" b="0" i="1" dirty="0">
                <a:latin typeface="Arial" charset="0"/>
                <a:ea typeface="MS PGothic" charset="0"/>
                <a:cs typeface="Arial" charset="0"/>
              </a:rPr>
              <a:t>for EHR System</a:t>
            </a:r>
            <a:r>
              <a:rPr lang="en-US" sz="1400" b="0" dirty="0">
                <a:latin typeface="Arial" charset="0"/>
                <a:ea typeface="MS PGothic" charset="0"/>
                <a:cs typeface="Arial" charset="0"/>
              </a:rPr>
              <a:t>. Retrieved June 20, 2010, from Health Technology Review website: </a:t>
            </a:r>
            <a:r>
              <a:rPr lang="en-US" sz="1400" b="0" dirty="0" smtClean="0">
                <a:solidFill>
                  <a:srgbClr val="000000"/>
                </a:solidFill>
                <a:latin typeface="Arial" charset="0"/>
                <a:ea typeface="MS PGothic" charset="0"/>
                <a:cs typeface="Arial" charset="0"/>
                <a:hlinkClick r:id="rId4" tooltip="Link to Goals for EHR System from Health Technology Review"/>
              </a:rPr>
              <a:t>http://www.healthtechnologyreview.com/viewarticle.php?aid=113</a:t>
            </a:r>
            <a:endParaRPr lang="en-US" sz="1400" b="0" dirty="0">
              <a:solidFill>
                <a:srgbClr val="000000"/>
              </a:solidFill>
              <a:latin typeface="Arial" charset="0"/>
              <a:ea typeface="MS PGothic" charset="0"/>
              <a:cs typeface="Arial" charset="0"/>
            </a:endParaRPr>
          </a:p>
          <a:p>
            <a:pPr marL="284163" indent="-284163"/>
            <a:r>
              <a:rPr lang="en-US" sz="1400" b="0" i="1" dirty="0">
                <a:latin typeface="Arial" charset="0"/>
                <a:ea typeface="MS PGothic" charset="0"/>
                <a:cs typeface="Arial" charset="0"/>
              </a:rPr>
              <a:t>HITECH Act Enforcement Interim Final Rule</a:t>
            </a:r>
            <a:r>
              <a:rPr lang="en-US" sz="1400" b="0" dirty="0">
                <a:latin typeface="Arial" charset="0"/>
                <a:ea typeface="MS PGothic" charset="0"/>
                <a:cs typeface="Arial" charset="0"/>
              </a:rPr>
              <a:t>. (</a:t>
            </a:r>
            <a:r>
              <a:rPr lang="en-US" sz="1400" b="0" dirty="0" err="1">
                <a:latin typeface="Arial" charset="0"/>
                <a:ea typeface="MS PGothic" charset="0"/>
                <a:cs typeface="Arial" charset="0"/>
              </a:rPr>
              <a:t>n.d.</a:t>
            </a:r>
            <a:r>
              <a:rPr lang="en-US" sz="1400" b="0" dirty="0">
                <a:latin typeface="Arial" charset="0"/>
                <a:ea typeface="MS PGothic" charset="0"/>
                <a:cs typeface="Arial" charset="0"/>
              </a:rPr>
              <a:t>). Retrieved from U.S. Department of Health &amp; Human Services website: </a:t>
            </a:r>
            <a:r>
              <a:rPr lang="en-US" sz="1400" b="0" dirty="0" smtClean="0">
                <a:latin typeface="Arial" charset="0"/>
                <a:ea typeface="MS PGothic" charset="0"/>
                <a:cs typeface="Arial" charset="0"/>
                <a:hlinkClick r:id="rId5" tooltip="Link to HITECH Act Enforcement Interim Final Rule from U.S. Department of Health and Human Services."/>
              </a:rPr>
              <a:t>http://www.hhs.gov/ocr/privacy/hipaa/administrative/enforcementrule/hitechenforcementifr.html</a:t>
            </a:r>
            <a:endParaRPr lang="en-US" sz="1400" b="0" dirty="0">
              <a:latin typeface="Arial" charset="0"/>
              <a:ea typeface="MS PGothic" charset="0"/>
              <a:cs typeface="Arial" charset="0"/>
            </a:endParaRPr>
          </a:p>
          <a:p>
            <a:pPr marL="284163" indent="-284163"/>
            <a:r>
              <a:rPr lang="en-US" sz="1400" b="0" dirty="0">
                <a:latin typeface="Arial" charset="0"/>
                <a:ea typeface="MS PGothic" charset="0"/>
                <a:cs typeface="Arial" charset="0"/>
              </a:rPr>
              <a:t>McKinney, D. (2001, August). </a:t>
            </a:r>
            <a:r>
              <a:rPr lang="en-US" sz="1400" b="0" i="1" dirty="0">
                <a:latin typeface="Arial" charset="0"/>
                <a:ea typeface="MS PGothic" charset="0"/>
                <a:cs typeface="Arial" charset="0"/>
              </a:rPr>
              <a:t>Impact of Commercial Off-The-Shelf (COTS) Software and Technology on Systems Engineering</a:t>
            </a:r>
            <a:r>
              <a:rPr lang="en-US" sz="1400" b="0" dirty="0">
                <a:latin typeface="Arial" charset="0"/>
                <a:ea typeface="MS PGothic" charset="0"/>
                <a:cs typeface="Arial" charset="0"/>
              </a:rPr>
              <a:t>. Retrieved from Presentation to INCOSE Chapters website: </a:t>
            </a:r>
            <a:r>
              <a:rPr lang="en-US" sz="1400" b="0" dirty="0" smtClean="0">
                <a:latin typeface="Arial" charset="0"/>
                <a:ea typeface="MS PGothic" charset="0"/>
                <a:cs typeface="Arial" charset="0"/>
                <a:hlinkClick r:id="rId6" tooltip="Link to Impact of Commercial Off-The-Shelf (COTS) Software and Technology on Systems Engineering"/>
              </a:rPr>
              <a:t>http://www.incose.org/northstar/2001Slides/McKinney Charts.pdf</a:t>
            </a:r>
            <a:endParaRPr lang="en-US" sz="1400" b="0" dirty="0">
              <a:latin typeface="Arial" charset="0"/>
              <a:ea typeface="MS PGothic" charset="0"/>
              <a:cs typeface="Arial" charset="0"/>
            </a:endParaRPr>
          </a:p>
          <a:p>
            <a:pPr marL="284163" indent="-284163"/>
            <a:r>
              <a:rPr lang="en-US" sz="1400" b="0" dirty="0">
                <a:latin typeface="Arial" charset="0"/>
                <a:ea typeface="MS PGothic" charset="0"/>
                <a:cs typeface="Arial" charset="0"/>
              </a:rPr>
              <a:t>Medicare and Medicaid Programs; Electronic Health Record Incentive Program; Final Rule, 75 Fed. Reg. 44314 (2010) 42 CFR Parts 412, 413, 422, and 495 </a:t>
            </a:r>
            <a:r>
              <a:rPr lang="en-US" sz="1400" b="0" u="sng" dirty="0" smtClean="0">
                <a:latin typeface="Arial" charset="0"/>
                <a:ea typeface="MS PGothic" charset="0"/>
                <a:cs typeface="Arial" charset="0"/>
                <a:hlinkClick r:id="rId7" tooltip="Link to Medicare and Medicaid Programs; Electronic Health Record Incentive Program; Final Rule, 75 Fed. Reg. 44314 "/>
              </a:rPr>
              <a:t>http://edocket.access.gpo.gov/2010/pdf/2010-17207.pdf</a:t>
            </a:r>
            <a:endParaRPr lang="en-US" sz="1400" dirty="0">
              <a:latin typeface="Arial" charset="0"/>
              <a:ea typeface="MS PGothic" charset="0"/>
              <a:cs typeface="Arial" charset="0"/>
            </a:endParaRPr>
          </a:p>
          <a:p>
            <a:pPr marL="284163" indent="-284163"/>
            <a:r>
              <a:rPr lang="en-US" sz="1400" b="0" i="1" dirty="0">
                <a:latin typeface="Arial" charset="0"/>
                <a:ea typeface="MS PGothic" charset="0"/>
                <a:cs typeface="Arial" charset="0"/>
              </a:rPr>
              <a:t>ONC-Authorized Testing and Certification Bodies</a:t>
            </a:r>
            <a:r>
              <a:rPr lang="en-US" sz="1400" b="0" dirty="0">
                <a:latin typeface="Arial" charset="0"/>
                <a:ea typeface="MS PGothic" charset="0"/>
                <a:cs typeface="Arial" charset="0"/>
              </a:rPr>
              <a:t>. Retrieved from Office of the National Coordinator for Health Information Technology, US Department of Health &amp; Human Services website: </a:t>
            </a:r>
            <a:r>
              <a:rPr lang="en-US" sz="1400" b="0" dirty="0">
                <a:solidFill>
                  <a:srgbClr val="000000"/>
                </a:solidFill>
                <a:latin typeface="Arial" charset="0"/>
                <a:ea typeface="MS PGothic" charset="0"/>
                <a:cs typeface="Arial" charset="0"/>
                <a:hlinkClick r:id="rId8" tooltip="Link to ONC-Authorized Testing and Certification Bodies"/>
              </a:rPr>
              <a:t>https://</a:t>
            </a:r>
            <a:r>
              <a:rPr lang="en-US" sz="1400" b="0" dirty="0" smtClean="0">
                <a:solidFill>
                  <a:srgbClr val="000000"/>
                </a:solidFill>
                <a:latin typeface="Arial" charset="0"/>
                <a:ea typeface="MS PGothic" charset="0"/>
                <a:cs typeface="Arial" charset="0"/>
                <a:hlinkClick r:id="rId8" tooltip="Link to ONC-Authorized Testing and Certification Bodies"/>
              </a:rPr>
              <a:t>www.healthit.gov/policy-researchers-implementers/about-onc-health-it-certification-program</a:t>
            </a:r>
            <a:endParaRPr lang="en-US" sz="1400" b="0" dirty="0" smtClean="0">
              <a:solidFill>
                <a:srgbClr val="000000"/>
              </a:solidFill>
              <a:latin typeface="Arial" charset="0"/>
              <a:ea typeface="MS PGothic" charset="0"/>
              <a:cs typeface="Arial" charset="0"/>
            </a:endParaRPr>
          </a:p>
          <a:p>
            <a:pPr marL="284163" indent="-284163"/>
            <a:endParaRPr lang="en-US" sz="1400" b="0" dirty="0">
              <a:solidFill>
                <a:srgbClr val="000000"/>
              </a:solidFill>
              <a:latin typeface="Arial" charset="0"/>
              <a:ea typeface="MS PGothic" charset="0"/>
              <a:cs typeface="Arial" charset="0"/>
            </a:endParaRPr>
          </a:p>
        </p:txBody>
      </p:sp>
      <p:sp>
        <p:nvSpPr>
          <p:cNvPr id="67586"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A1A85D9-7855-5140-A439-C8137BB7FC05}" type="slidenum">
              <a:rPr lang="en-US">
                <a:solidFill>
                  <a:srgbClr val="898989"/>
                </a:solidFill>
              </a:rPr>
              <a:pPr/>
              <a:t>27</a:t>
            </a:fld>
            <a:endParaRPr lang="en-US">
              <a:solidFill>
                <a:srgbClr val="898989"/>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6" name="Title 1"/>
          <p:cNvSpPr>
            <a:spLocks noGrp="1"/>
          </p:cNvSpPr>
          <p:nvPr>
            <p:ph type="title"/>
          </p:nvPr>
        </p:nvSpPr>
        <p:spPr bwMode="auto">
          <a:xfrm>
            <a:off x="457200" y="26469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dirty="0">
                <a:latin typeface="Verdana" charset="0"/>
                <a:ea typeface="MS PGothic" charset="0"/>
                <a:cs typeface="Verdana" charset="0"/>
              </a:rPr>
              <a:t>System Selection –</a:t>
            </a:r>
            <a:br>
              <a:rPr lang="en-US" sz="3800" dirty="0">
                <a:latin typeface="Verdana" charset="0"/>
                <a:ea typeface="MS PGothic" charset="0"/>
                <a:cs typeface="Verdana" charset="0"/>
              </a:rPr>
            </a:br>
            <a:r>
              <a:rPr lang="en-US" sz="3800" dirty="0">
                <a:latin typeface="Verdana" charset="0"/>
                <a:ea typeface="MS PGothic" charset="0"/>
                <a:cs typeface="Verdana" charset="0"/>
              </a:rPr>
              <a:t> Software and Certification</a:t>
            </a:r>
            <a:br>
              <a:rPr lang="en-US" sz="3800" dirty="0">
                <a:latin typeface="Verdana" charset="0"/>
                <a:ea typeface="MS PGothic" charset="0"/>
                <a:cs typeface="Verdana" charset="0"/>
              </a:rPr>
            </a:br>
            <a:r>
              <a:rPr lang="en-US" sz="3800" dirty="0" smtClean="0">
                <a:latin typeface="Verdana" charset="0"/>
                <a:ea typeface="MS PGothic" charset="0"/>
                <a:cs typeface="Verdana" charset="0"/>
              </a:rPr>
              <a:t>References cont’d</a:t>
            </a:r>
            <a:endParaRPr lang="en-US" sz="3800" dirty="0">
              <a:latin typeface="Verdana" charset="0"/>
              <a:ea typeface="MS PGothic" charset="0"/>
              <a:cs typeface="Verdana" charset="0"/>
            </a:endParaRPr>
          </a:p>
        </p:txBody>
      </p:sp>
      <p:sp>
        <p:nvSpPr>
          <p:cNvPr id="69638" name="Text Placeholder 10"/>
          <p:cNvSpPr>
            <a:spLocks noGrp="1"/>
          </p:cNvSpPr>
          <p:nvPr>
            <p:ph type="body" sz="quarter" idx="16"/>
          </p:nvPr>
        </p:nvSpPr>
        <p:spPr bwMode="auto">
          <a:xfrm>
            <a:off x="457200" y="1600199"/>
            <a:ext cx="8229600" cy="287655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latin typeface="Arial" charset="0"/>
                <a:ea typeface="MS PGothic" charset="0"/>
                <a:cs typeface="Arial" charset="0"/>
              </a:rPr>
              <a:t>References</a:t>
            </a:r>
            <a:endParaRPr lang="en-US" sz="1400" dirty="0">
              <a:solidFill>
                <a:srgbClr val="FF0000"/>
              </a:solidFill>
              <a:latin typeface="Arial" charset="0"/>
              <a:ea typeface="MS PGothic" charset="0"/>
              <a:cs typeface="Arial" charset="0"/>
            </a:endParaRPr>
          </a:p>
          <a:p>
            <a:pPr marL="284163" indent="-284163"/>
            <a:r>
              <a:rPr lang="en-US" sz="1400" b="0" dirty="0" err="1">
                <a:latin typeface="Arial" charset="0"/>
                <a:ea typeface="MS PGothic" charset="0"/>
                <a:cs typeface="Arial" charset="0"/>
              </a:rPr>
              <a:t>Pizzi</a:t>
            </a:r>
            <a:r>
              <a:rPr lang="en-US" sz="1400" b="0" dirty="0">
                <a:latin typeface="Arial" charset="0"/>
                <a:ea typeface="MS PGothic" charset="0"/>
                <a:cs typeface="Arial" charset="0"/>
              </a:rPr>
              <a:t>, R. (2007, October 30). </a:t>
            </a:r>
            <a:r>
              <a:rPr lang="en-US" sz="1400" b="0" i="1" dirty="0">
                <a:latin typeface="Arial" charset="0"/>
                <a:ea typeface="MS PGothic" charset="0"/>
                <a:cs typeface="Arial" charset="0"/>
              </a:rPr>
              <a:t>EHR adoption an "ugly process," but CCHIT can improve appeal</a:t>
            </a:r>
            <a:r>
              <a:rPr lang="en-US" sz="1400" b="0" dirty="0">
                <a:latin typeface="Arial" charset="0"/>
                <a:ea typeface="MS PGothic" charset="0"/>
                <a:cs typeface="Arial" charset="0"/>
              </a:rPr>
              <a:t>. Retrieved from Healthcare IT News website: : </a:t>
            </a:r>
            <a:r>
              <a:rPr lang="en-US" sz="1400" b="0" dirty="0" smtClean="0">
                <a:latin typeface="Arial" charset="0"/>
                <a:ea typeface="MS PGothic" charset="0"/>
                <a:cs typeface="Arial" charset="0"/>
                <a:hlinkClick r:id="rId3" tooltip="Link to EHR adoption an &quot;ugly process,&quot; but CCHIT can improve appeal."/>
              </a:rPr>
              <a:t>http://www.healthcareitnews.com/news/ehr-adoption-ugly-process-cchit-can-improve-appeal</a:t>
            </a:r>
            <a:endParaRPr lang="en-US" sz="1400" b="0" dirty="0">
              <a:latin typeface="Arial" charset="0"/>
              <a:ea typeface="MS PGothic" charset="0"/>
              <a:cs typeface="Arial" charset="0"/>
            </a:endParaRPr>
          </a:p>
          <a:p>
            <a:pPr marL="284163" indent="-284163"/>
            <a:r>
              <a:rPr lang="en-US" sz="1400" b="0" dirty="0">
                <a:latin typeface="Arial" charset="0"/>
                <a:ea typeface="MS PGothic" charset="0"/>
                <a:cs typeface="Arial" charset="0"/>
              </a:rPr>
              <a:t>Rice, R. (2009). </a:t>
            </a:r>
            <a:r>
              <a:rPr lang="en-US" sz="1400" b="0" i="1" dirty="0">
                <a:latin typeface="Arial" charset="0"/>
                <a:ea typeface="MS PGothic" charset="0"/>
                <a:cs typeface="Arial" charset="0"/>
              </a:rPr>
              <a:t>Testing COTS-Based </a:t>
            </a:r>
            <a:r>
              <a:rPr lang="en-US" sz="1400" b="0" i="1" dirty="0" smtClean="0">
                <a:latin typeface="Arial" charset="0"/>
                <a:ea typeface="MS PGothic" charset="0"/>
                <a:cs typeface="Arial" charset="0"/>
              </a:rPr>
              <a:t>Applications</a:t>
            </a:r>
            <a:r>
              <a:rPr lang="en-US" sz="1400" b="0" dirty="0" smtClean="0">
                <a:latin typeface="Arial" charset="0"/>
                <a:ea typeface="MS PGothic" charset="0"/>
                <a:cs typeface="Arial" charset="0"/>
              </a:rPr>
              <a:t>. </a:t>
            </a:r>
            <a:r>
              <a:rPr lang="en-US" sz="1400" b="0" dirty="0">
                <a:latin typeface="Arial" charset="0"/>
                <a:ea typeface="MS PGothic" charset="0"/>
                <a:cs typeface="Arial" charset="0"/>
              </a:rPr>
              <a:t>Retrieved June 21, 2010, from </a:t>
            </a:r>
            <a:r>
              <a:rPr lang="en-US" sz="1400" b="0" dirty="0" smtClean="0">
                <a:latin typeface="Arial" charset="0"/>
                <a:ea typeface="MS PGothic" charset="0"/>
                <a:cs typeface="Arial" charset="0"/>
                <a:hlinkClick r:id="rId4" tooltip="Link to Testing COTS-Based Applications"/>
              </a:rPr>
              <a:t>http://www.riceconsulting.com/articles/testing-COTS-based-applications.htm</a:t>
            </a:r>
            <a:endParaRPr lang="en-US" sz="1400" b="0" dirty="0">
              <a:latin typeface="Arial" charset="0"/>
              <a:ea typeface="MS PGothic" charset="0"/>
              <a:cs typeface="Arial" charset="0"/>
            </a:endParaRPr>
          </a:p>
          <a:p>
            <a:r>
              <a:rPr lang="en-US" sz="1400" b="0" i="1" dirty="0" smtClean="0">
                <a:latin typeface="Arial" charset="0"/>
                <a:ea typeface="MS PGothic" charset="0"/>
                <a:cs typeface="Arial" charset="0"/>
              </a:rPr>
              <a:t>Standards </a:t>
            </a:r>
            <a:r>
              <a:rPr lang="en-US" sz="1400" b="0" i="1" dirty="0">
                <a:latin typeface="Arial" charset="0"/>
                <a:ea typeface="MS PGothic" charset="0"/>
                <a:cs typeface="Arial" charset="0"/>
              </a:rPr>
              <a:t>&amp; Certification.</a:t>
            </a:r>
            <a:r>
              <a:rPr lang="en-US" sz="1400" b="0" dirty="0">
                <a:latin typeface="Arial" charset="0"/>
                <a:ea typeface="MS PGothic" charset="0"/>
                <a:cs typeface="Arial" charset="0"/>
              </a:rPr>
              <a:t> Retrieved from Office of the National Coordinator for Health Information Technology, </a:t>
            </a:r>
            <a:r>
              <a:rPr lang="en-US" sz="1400" b="0" dirty="0">
                <a:solidFill>
                  <a:srgbClr val="000000"/>
                </a:solidFill>
                <a:latin typeface="Arial" charset="0"/>
                <a:ea typeface="MS PGothic" charset="0"/>
                <a:cs typeface="Arial" charset="0"/>
              </a:rPr>
              <a:t>US Department of Health &amp; Human Services </a:t>
            </a:r>
            <a:r>
              <a:rPr lang="en-US" sz="1400" b="0" dirty="0" smtClean="0">
                <a:solidFill>
                  <a:srgbClr val="000000"/>
                </a:solidFill>
                <a:latin typeface="Arial" charset="0"/>
                <a:ea typeface="MS PGothic" charset="0"/>
                <a:cs typeface="Arial" charset="0"/>
              </a:rPr>
              <a:t>website</a:t>
            </a:r>
            <a:r>
              <a:rPr lang="en-US" sz="1400" b="0" dirty="0">
                <a:solidFill>
                  <a:srgbClr val="000000"/>
                </a:solidFill>
                <a:latin typeface="Arial" charset="0"/>
                <a:ea typeface="MS PGothic" charset="0"/>
                <a:cs typeface="Arial" charset="0"/>
              </a:rPr>
              <a:t>: </a:t>
            </a:r>
            <a:r>
              <a:rPr lang="en-US" sz="1400" b="0" u="sng" dirty="0" smtClean="0">
                <a:solidFill>
                  <a:srgbClr val="000000"/>
                </a:solidFill>
                <a:latin typeface="Arial" charset="0"/>
                <a:ea typeface="MS PGothic" charset="0"/>
                <a:cs typeface="Arial" charset="0"/>
                <a:hlinkClick r:id="rId5" tooltip="Link to Standards &amp; Certification Website."/>
              </a:rPr>
              <a:t>https://www.healthit.gov/policy-researchers-implementers/standards-and-certification-regulations</a:t>
            </a:r>
            <a:endParaRPr lang="en-US" sz="1400" b="0" u="sng" dirty="0" smtClean="0">
              <a:solidFill>
                <a:srgbClr val="000000"/>
              </a:solidFill>
              <a:latin typeface="Arial" charset="0"/>
              <a:ea typeface="MS PGothic" charset="0"/>
              <a:cs typeface="Arial" charset="0"/>
            </a:endParaRPr>
          </a:p>
          <a:p>
            <a:r>
              <a:rPr lang="en-US" sz="1400" b="0" dirty="0" smtClean="0">
                <a:latin typeface="Arial" charset="0"/>
                <a:ea typeface="MS PGothic" charset="0"/>
                <a:cs typeface="Arial" charset="0"/>
              </a:rPr>
              <a:t>Standards </a:t>
            </a:r>
            <a:r>
              <a:rPr lang="en-US" sz="1400" b="0" dirty="0">
                <a:latin typeface="Arial" charset="0"/>
                <a:ea typeface="MS PGothic" charset="0"/>
                <a:cs typeface="Arial" charset="0"/>
              </a:rPr>
              <a:t>&amp; Certification Criteria Final Rule. Retrieved from Office of the National Coordinator for Health Information Technology, US Department of Health &amp; Human </a:t>
            </a:r>
            <a:r>
              <a:rPr lang="en-US" sz="1400" b="0" dirty="0" smtClean="0">
                <a:latin typeface="Arial" charset="0"/>
                <a:ea typeface="MS PGothic" charset="0"/>
                <a:cs typeface="Arial" charset="0"/>
              </a:rPr>
              <a:t>Services </a:t>
            </a:r>
            <a:r>
              <a:rPr lang="en-US" sz="1400" b="0" dirty="0">
                <a:latin typeface="Arial" charset="0"/>
                <a:ea typeface="MS PGothic" charset="0"/>
                <a:cs typeface="Arial" charset="0"/>
              </a:rPr>
              <a:t>website: </a:t>
            </a:r>
            <a:r>
              <a:rPr lang="en-US" sz="1400" b="0" dirty="0">
                <a:solidFill>
                  <a:srgbClr val="FF0000"/>
                </a:solidFill>
                <a:latin typeface="Arial" charset="0"/>
                <a:ea typeface="MS PGothic" charset="0"/>
                <a:cs typeface="Arial" charset="0"/>
                <a:hlinkClick r:id="rId6" tooltip="Link to Standards &amp; Certification Criteria Final Rule"/>
              </a:rPr>
              <a:t>https://</a:t>
            </a:r>
            <a:r>
              <a:rPr lang="en-US" sz="1400" b="0" dirty="0" smtClean="0">
                <a:solidFill>
                  <a:srgbClr val="FF0000"/>
                </a:solidFill>
                <a:latin typeface="Arial" charset="0"/>
                <a:ea typeface="MS PGothic" charset="0"/>
                <a:cs typeface="Arial" charset="0"/>
                <a:hlinkClick r:id="rId6" tooltip="Link to Standards &amp; Certification Criteria Final Rule"/>
              </a:rPr>
              <a:t>www.healthit.gov/policy-researchers-implementers/standards-certifications-criteria-final-rule</a:t>
            </a:r>
            <a:endParaRPr lang="en-US" sz="1400" b="0" dirty="0" smtClean="0">
              <a:solidFill>
                <a:srgbClr val="FF0000"/>
              </a:solidFill>
              <a:latin typeface="Arial" charset="0"/>
              <a:ea typeface="MS PGothic" charset="0"/>
              <a:cs typeface="Arial" charset="0"/>
            </a:endParaRPr>
          </a:p>
          <a:p>
            <a:endParaRPr lang="en-US" sz="1400" b="0" dirty="0">
              <a:solidFill>
                <a:srgbClr val="FF0000"/>
              </a:solidFill>
              <a:latin typeface="Arial" charset="0"/>
              <a:ea typeface="MS PGothic" charset="0"/>
              <a:cs typeface="Arial" charset="0"/>
            </a:endParaRPr>
          </a:p>
        </p:txBody>
      </p:sp>
      <p:sp>
        <p:nvSpPr>
          <p:cNvPr id="3" name="Text Placeholder 2"/>
          <p:cNvSpPr>
            <a:spLocks noGrp="1"/>
          </p:cNvSpPr>
          <p:nvPr>
            <p:ph type="body" sz="quarter" idx="21"/>
          </p:nvPr>
        </p:nvSpPr>
        <p:spPr>
          <a:xfrm>
            <a:off x="457200" y="4628854"/>
            <a:ext cx="8229600" cy="1543345"/>
          </a:xfrm>
        </p:spPr>
        <p:txBody>
          <a:bodyPr/>
          <a:lstStyle/>
          <a:p>
            <a:r>
              <a:rPr lang="en-US" dirty="0" smtClean="0">
                <a:latin typeface="Arial" charset="0"/>
                <a:ea typeface="MS PGothic" charset="0"/>
                <a:cs typeface="Arial" charset="0"/>
              </a:rPr>
              <a:t>Images</a:t>
            </a:r>
            <a:endParaRPr lang="en-US" sz="1400" dirty="0">
              <a:latin typeface="Arial" charset="0"/>
              <a:ea typeface="MS PGothic" charset="0"/>
              <a:cs typeface="Arial" charset="0"/>
            </a:endParaRPr>
          </a:p>
          <a:p>
            <a:r>
              <a:rPr lang="en-US" sz="1400" b="0" dirty="0">
                <a:latin typeface="Arial" charset="0"/>
                <a:ea typeface="MS PGothic" charset="0"/>
                <a:cs typeface="Arial" charset="0"/>
              </a:rPr>
              <a:t>Slide 13: ARRA </a:t>
            </a:r>
            <a:r>
              <a:rPr lang="en-US" sz="1400" b="0" dirty="0" err="1">
                <a:latin typeface="Arial" charset="0"/>
                <a:ea typeface="MS PGothic" charset="0"/>
                <a:cs typeface="Arial" charset="0"/>
              </a:rPr>
              <a:t>Recovery.gov</a:t>
            </a:r>
            <a:r>
              <a:rPr lang="en-US" sz="1400" b="0" dirty="0">
                <a:latin typeface="Arial" charset="0"/>
                <a:ea typeface="MS PGothic" charset="0"/>
                <a:cs typeface="Arial" charset="0"/>
              </a:rPr>
              <a:t> logo. (2009). Retrieved from: </a:t>
            </a:r>
            <a:r>
              <a:rPr lang="en-US" sz="1400" b="0" dirty="0" smtClean="0">
                <a:latin typeface="Arial" charset="0"/>
                <a:ea typeface="MS PGothic" charset="0"/>
                <a:cs typeface="Arial" charset="0"/>
                <a:hlinkClick r:id="rId7" tooltip="Link to ARRA Recovery.gov logo."/>
              </a:rPr>
              <a:t>https://www.transportation.gov/recovery</a:t>
            </a:r>
            <a:endParaRPr lang="en-US" sz="1400" b="0" dirty="0">
              <a:latin typeface="Arial" charset="0"/>
              <a:ea typeface="MS PGothic" charset="0"/>
              <a:cs typeface="Arial" charset="0"/>
            </a:endParaRPr>
          </a:p>
          <a:p>
            <a:r>
              <a:rPr lang="en-US" sz="1400" b="0" dirty="0">
                <a:latin typeface="Arial" charset="0"/>
                <a:ea typeface="MS PGothic" charset="0"/>
                <a:cs typeface="Arial" charset="0"/>
              </a:rPr>
              <a:t>Slide 13: Center for Medicare and Medicaid Services EHR Incentive Programs logo. (2011). Retrieved from</a:t>
            </a:r>
            <a:r>
              <a:rPr lang="en-US" sz="1400" b="0" dirty="0" smtClean="0">
                <a:latin typeface="Arial" charset="0"/>
                <a:ea typeface="MS PGothic" charset="0"/>
                <a:cs typeface="Arial" charset="0"/>
              </a:rPr>
              <a:t>: </a:t>
            </a:r>
            <a:r>
              <a:rPr lang="en-US" sz="1400" b="0" dirty="0" smtClean="0">
                <a:solidFill>
                  <a:srgbClr val="FF0000"/>
                </a:solidFill>
                <a:latin typeface="Arial" charset="0"/>
                <a:ea typeface="MS PGothic" charset="0"/>
                <a:cs typeface="Arial" charset="0"/>
                <a:hlinkClick r:id="rId8" tooltip="Link to Center for Medicare and Medicaid Services EHR Incentive Programs logo."/>
              </a:rPr>
              <a:t>http://www.cms.gov/EHRIncentivePrograms/Downloads/EHRIncentiveLogoweb.JPG</a:t>
            </a:r>
            <a:endParaRPr lang="en-US" sz="1400" b="0" dirty="0">
              <a:solidFill>
                <a:srgbClr val="FF0000"/>
              </a:solidFill>
              <a:latin typeface="Arial" charset="0"/>
              <a:ea typeface="MS PGothic" charset="0"/>
              <a:cs typeface="Arial" charset="0"/>
            </a:endParaRPr>
          </a:p>
          <a:p>
            <a:endParaRPr lang="en-US" sz="1400" dirty="0"/>
          </a:p>
        </p:txBody>
      </p:sp>
      <p:sp>
        <p:nvSpPr>
          <p:cNvPr id="69634"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E14A452-4176-834F-A56A-FA05491DB072}" type="slidenum">
              <a:rPr lang="en-US">
                <a:solidFill>
                  <a:srgbClr val="898989"/>
                </a:solidFill>
              </a:rPr>
              <a:pPr/>
              <a:t>28</a:t>
            </a:fld>
            <a:endParaRPr lang="en-US">
              <a:solidFill>
                <a:srgbClr val="898989"/>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8438"/>
            <a:ext cx="8229600" cy="2057268"/>
          </a:xfrm>
        </p:spPr>
        <p:txBody>
          <a:bodyPr/>
          <a:lstStyle/>
          <a:p>
            <a:r>
              <a:rPr lang="en-US" sz="3200" dirty="0">
                <a:latin typeface="Verdana" charset="0"/>
                <a:ea typeface="MS PGothic" charset="0"/>
                <a:cs typeface="Verdana" charset="0"/>
              </a:rPr>
              <a:t>Installation and Maintenance of </a:t>
            </a:r>
            <a:r>
              <a:rPr lang="en-US" sz="3200" dirty="0" smtClean="0">
                <a:latin typeface="Verdana" charset="0"/>
                <a:ea typeface="MS PGothic" charset="0"/>
                <a:cs typeface="Verdana" charset="0"/>
              </a:rPr>
              <a:t/>
            </a:r>
            <a:br>
              <a:rPr lang="en-US" sz="3200" dirty="0" smtClean="0">
                <a:latin typeface="Verdana" charset="0"/>
                <a:ea typeface="MS PGothic" charset="0"/>
                <a:cs typeface="Verdana" charset="0"/>
              </a:rPr>
            </a:br>
            <a:r>
              <a:rPr lang="en-US" sz="3200" dirty="0" smtClean="0">
                <a:latin typeface="Verdana" charset="0"/>
                <a:ea typeface="MS PGothic" charset="0"/>
                <a:cs typeface="Verdana" charset="0"/>
              </a:rPr>
              <a:t>Health </a:t>
            </a:r>
            <a:r>
              <a:rPr lang="en-US" sz="3200" dirty="0">
                <a:latin typeface="Verdana" charset="0"/>
                <a:ea typeface="MS PGothic" charset="0"/>
                <a:cs typeface="Verdana" charset="0"/>
              </a:rPr>
              <a:t>IT Systems </a:t>
            </a:r>
            <a:r>
              <a:rPr lang="en-US" sz="3200" dirty="0" smtClean="0">
                <a:latin typeface="Verdana" charset="0"/>
                <a:ea typeface="MS PGothic" charset="0"/>
                <a:cs typeface="Verdana" charset="0"/>
              </a:rPr>
              <a:t/>
            </a:r>
            <a:br>
              <a:rPr lang="en-US" sz="3200" dirty="0" smtClean="0">
                <a:latin typeface="Verdana" charset="0"/>
                <a:ea typeface="MS PGothic" charset="0"/>
                <a:cs typeface="Verdana" charset="0"/>
              </a:rPr>
            </a:br>
            <a:r>
              <a:rPr lang="en-US" sz="3200" kern="0" dirty="0">
                <a:solidFill>
                  <a:srgbClr val="000000"/>
                </a:solidFill>
                <a:latin typeface="Tahoma" pitchFamily="34" charset="0"/>
                <a:cs typeface="Tahoma" pitchFamily="34" charset="0"/>
              </a:rPr>
              <a:t>Elements of a Typical Electronic </a:t>
            </a:r>
            <a:r>
              <a:rPr lang="en-US" sz="3200" kern="0" dirty="0" smtClean="0">
                <a:solidFill>
                  <a:srgbClr val="000000"/>
                </a:solidFill>
                <a:latin typeface="Tahoma" pitchFamily="34" charset="0"/>
                <a:cs typeface="Tahoma" pitchFamily="34" charset="0"/>
              </a:rPr>
              <a:t/>
            </a:r>
            <a:br>
              <a:rPr lang="en-US" sz="3200" kern="0" dirty="0" smtClean="0">
                <a:solidFill>
                  <a:srgbClr val="000000"/>
                </a:solidFill>
                <a:latin typeface="Tahoma" pitchFamily="34" charset="0"/>
                <a:cs typeface="Tahoma" pitchFamily="34" charset="0"/>
              </a:rPr>
            </a:br>
            <a:r>
              <a:rPr lang="en-US" sz="3200" kern="0" dirty="0" smtClean="0">
                <a:solidFill>
                  <a:srgbClr val="000000"/>
                </a:solidFill>
                <a:latin typeface="Tahoma" pitchFamily="34" charset="0"/>
                <a:cs typeface="Tahoma" pitchFamily="34" charset="0"/>
              </a:rPr>
              <a:t>Health </a:t>
            </a:r>
            <a:r>
              <a:rPr lang="en-US" sz="3200" kern="0" dirty="0">
                <a:solidFill>
                  <a:srgbClr val="000000"/>
                </a:solidFill>
                <a:latin typeface="Tahoma" pitchFamily="34" charset="0"/>
                <a:cs typeface="Tahoma" pitchFamily="34" charset="0"/>
              </a:rPr>
              <a:t>Record </a:t>
            </a:r>
            <a:r>
              <a:rPr lang="en-US" sz="3200" kern="0" dirty="0" smtClean="0">
                <a:solidFill>
                  <a:srgbClr val="000000"/>
                </a:solidFill>
                <a:latin typeface="Tahoma" pitchFamily="34" charset="0"/>
                <a:cs typeface="Tahoma" pitchFamily="34" charset="0"/>
              </a:rPr>
              <a:t>System</a:t>
            </a:r>
            <a:endParaRPr lang="en-US" sz="3200" dirty="0"/>
          </a:p>
        </p:txBody>
      </p:sp>
      <p:sp>
        <p:nvSpPr>
          <p:cNvPr id="3" name="Content Placeholder 2"/>
          <p:cNvSpPr>
            <a:spLocks noGrp="1"/>
          </p:cNvSpPr>
          <p:nvPr>
            <p:ph sz="quarter" idx="14"/>
          </p:nvPr>
        </p:nvSpPr>
        <p:spPr>
          <a:xfrm>
            <a:off x="457200" y="2260600"/>
            <a:ext cx="8229600" cy="4150474"/>
          </a:xfrm>
        </p:spPr>
        <p:txBody>
          <a:bodyPr/>
          <a:lstStyle/>
          <a:p>
            <a:r>
              <a:rPr lang="en-US" sz="2800" dirty="0" smtClean="0">
                <a:latin typeface="Arial" charset="0"/>
                <a:ea typeface="Calibri" charset="0"/>
                <a:cs typeface="Times New Roman" charset="0"/>
              </a:rPr>
              <a:t>This </a:t>
            </a:r>
            <a:r>
              <a:rPr lang="en-US" sz="2800" dirty="0">
                <a:latin typeface="Arial" charset="0"/>
                <a:ea typeface="Calibri" charset="0"/>
                <a:cs typeface="Times New Roman" charset="0"/>
              </a:rPr>
              <a:t>material </a:t>
            </a:r>
            <a:r>
              <a:rPr lang="en-US" sz="2800" dirty="0" smtClean="0">
                <a:latin typeface="Arial" charset="0"/>
                <a:ea typeface="Calibri" charset="0"/>
                <a:cs typeface="Times New Roman" charset="0"/>
              </a:rPr>
              <a:t>was </a:t>
            </a:r>
            <a:r>
              <a:rPr lang="en-US" sz="2800" dirty="0">
                <a:latin typeface="Arial" charset="0"/>
                <a:ea typeface="Calibri" charset="0"/>
                <a:cs typeface="Times New Roman" charset="0"/>
              </a:rPr>
              <a:t>developed by Duke University, funded by the Department of Health and Human Services, Office of the National Coordinator for Health Information Technology under Award Number IU24OC000024. This material was updated in 2016 by The University of Texas Health Science Center at Houston under </a:t>
            </a:r>
            <a:r>
              <a:rPr lang="en-US" sz="2800" dirty="0" smtClean="0">
                <a:latin typeface="Arial" charset="0"/>
                <a:ea typeface="Calibri" charset="0"/>
                <a:cs typeface="Times New Roman" charset="0"/>
              </a:rPr>
              <a:t>Award Number </a:t>
            </a:r>
            <a:r>
              <a:rPr lang="en-US" sz="2800" dirty="0">
                <a:latin typeface="Arial" charset="0"/>
                <a:ea typeface="Calibri" charset="0"/>
                <a:cs typeface="Times New Roman" charset="0"/>
              </a:rPr>
              <a:t>90WT0006</a:t>
            </a:r>
            <a:r>
              <a:rPr lang="en-US" sz="2800" dirty="0" smtClean="0">
                <a:latin typeface="Arial" charset="0"/>
                <a:ea typeface="Calibri" charset="0"/>
                <a:cs typeface="Times New Roman" charset="0"/>
              </a:rPr>
              <a:t>.</a:t>
            </a:r>
            <a:endParaRPr lang="en-US" sz="2800" dirty="0">
              <a:latin typeface="Arial" charset="0"/>
              <a:ea typeface="Calibri" charset="0"/>
              <a:cs typeface="Times New Roman" charset="0"/>
            </a:endParaRPr>
          </a:p>
        </p:txBody>
      </p:sp>
      <p:sp>
        <p:nvSpPr>
          <p:cNvPr id="4" name="Slide Number Placeholder 3"/>
          <p:cNvSpPr>
            <a:spLocks noGrp="1"/>
          </p:cNvSpPr>
          <p:nvPr>
            <p:ph type="sldNum" sz="quarter" idx="4"/>
          </p:nvPr>
        </p:nvSpPr>
        <p:spPr/>
        <p:txBody>
          <a:bodyPr/>
          <a:lstStyle/>
          <a:p>
            <a:fld id="{F3BF8891-5E06-46C2-89A4-6DB85D39BA35}" type="slidenum">
              <a:rPr lang="en-US" smtClean="0"/>
              <a:pPr/>
              <a:t>29</a:t>
            </a:fld>
            <a:endParaRPr lang="en-US" dirty="0"/>
          </a:p>
        </p:txBody>
      </p:sp>
    </p:spTree>
    <p:extLst>
      <p:ext uri="{BB962C8B-B14F-4D97-AF65-F5344CB8AC3E}">
        <p14:creationId xmlns:p14="http://schemas.microsoft.com/office/powerpoint/2010/main" val="114842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dirty="0">
                <a:latin typeface="Verdana" charset="0"/>
                <a:ea typeface="MS PGothic" charset="0"/>
                <a:cs typeface="Verdana" charset="0"/>
              </a:rPr>
              <a:t>Off-the-Shelf Software</a:t>
            </a:r>
          </a:p>
        </p:txBody>
      </p:sp>
      <p:sp>
        <p:nvSpPr>
          <p:cNvPr id="18437" name="Rectangle 3"/>
          <p:cNvSpPr>
            <a:spLocks noGrp="1" noChangeArrowheads="1"/>
          </p:cNvSpPr>
          <p:nvPr>
            <p:ph sz="quarter" idx="14"/>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latin typeface="Arial" charset="0"/>
                <a:ea typeface="MS PGothic" charset="0"/>
              </a:rPr>
              <a:t>Commercial Off-the-Shelf (COTS)</a:t>
            </a:r>
          </a:p>
          <a:p>
            <a:r>
              <a:rPr lang="en-US" dirty="0">
                <a:latin typeface="Arial" charset="0"/>
                <a:ea typeface="MS PGothic" charset="0"/>
              </a:rPr>
              <a:t>Modifiable Off-the-Shelf (MOTS)</a:t>
            </a:r>
          </a:p>
          <a:p>
            <a:r>
              <a:rPr lang="en-US" dirty="0">
                <a:latin typeface="Arial" charset="0"/>
                <a:ea typeface="MS PGothic" charset="0"/>
              </a:rPr>
              <a:t>200+ companies claim to make an EHR (Electronic Health Record)</a:t>
            </a:r>
          </a:p>
          <a:p>
            <a:r>
              <a:rPr lang="en-US" dirty="0">
                <a:latin typeface="Arial" charset="0"/>
                <a:ea typeface="MS PGothic" charset="0"/>
              </a:rPr>
              <a:t>May include </a:t>
            </a:r>
            <a:r>
              <a:rPr lang="ja-JP" altLang="en-US" dirty="0">
                <a:latin typeface="Arial" charset="0"/>
                <a:ea typeface="MS PGothic" charset="0"/>
              </a:rPr>
              <a:t>“</a:t>
            </a:r>
            <a:r>
              <a:rPr lang="en-US" altLang="ja-JP" dirty="0">
                <a:latin typeface="Arial" charset="0"/>
                <a:ea typeface="MS PGothic" charset="0"/>
              </a:rPr>
              <a:t>freeware</a:t>
            </a:r>
            <a:r>
              <a:rPr lang="ja-JP" altLang="en-US" dirty="0">
                <a:latin typeface="Arial" charset="0"/>
                <a:ea typeface="MS PGothic" charset="0"/>
              </a:rPr>
              <a:t>”</a:t>
            </a:r>
            <a:r>
              <a:rPr lang="en-US" altLang="ja-JP" dirty="0">
                <a:latin typeface="Arial" charset="0"/>
                <a:ea typeface="MS PGothic" charset="0"/>
              </a:rPr>
              <a:t> with commercial </a:t>
            </a:r>
            <a:r>
              <a:rPr lang="en-US" altLang="ja-JP" dirty="0" smtClean="0">
                <a:latin typeface="Arial" charset="0"/>
                <a:ea typeface="MS PGothic" charset="0"/>
              </a:rPr>
              <a:t>support</a:t>
            </a:r>
            <a:endParaRPr lang="en-US" altLang="ja-JP" dirty="0">
              <a:latin typeface="Arial" charset="0"/>
              <a:ea typeface="MS PGothic" charset="0"/>
            </a:endParaRPr>
          </a:p>
        </p:txBody>
      </p:sp>
      <p:sp>
        <p:nvSpPr>
          <p:cNvPr id="18434"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A5DBCED-9ED6-9C4E-B857-65B8C979448A}" type="slidenum">
              <a:rPr lang="en-US">
                <a:solidFill>
                  <a:srgbClr val="898989"/>
                </a:solidFill>
              </a:rPr>
              <a:pPr/>
              <a:t>3</a:t>
            </a:fld>
            <a:endParaRPr lang="en-US">
              <a:solidFill>
                <a:srgbClr val="898989"/>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dirty="0">
                <a:latin typeface="Verdana" charset="0"/>
                <a:ea typeface="MS PGothic" charset="0"/>
                <a:cs typeface="Verdana" charset="0"/>
              </a:rPr>
              <a:t>Advantages of COTS</a:t>
            </a:r>
          </a:p>
        </p:txBody>
      </p:sp>
      <p:sp>
        <p:nvSpPr>
          <p:cNvPr id="20485" name="Rectangle 3"/>
          <p:cNvSpPr>
            <a:spLocks noGrp="1" noChangeArrowheads="1"/>
          </p:cNvSpPr>
          <p:nvPr>
            <p:ph sz="quarter" idx="14"/>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latin typeface="Arial" charset="0"/>
                <a:ea typeface="MS PGothic" charset="0"/>
              </a:rPr>
              <a:t>Lower development costs</a:t>
            </a:r>
          </a:p>
          <a:p>
            <a:r>
              <a:rPr lang="en-US" dirty="0">
                <a:latin typeface="Arial" charset="0"/>
                <a:ea typeface="MS PGothic" charset="0"/>
              </a:rPr>
              <a:t>Wider </a:t>
            </a:r>
            <a:r>
              <a:rPr lang="ja-JP" altLang="en-US" dirty="0">
                <a:latin typeface="Arial" charset="0"/>
                <a:ea typeface="MS PGothic" charset="0"/>
              </a:rPr>
              <a:t>“</a:t>
            </a:r>
            <a:r>
              <a:rPr lang="en-US" altLang="ja-JP" dirty="0">
                <a:latin typeface="Arial" charset="0"/>
                <a:ea typeface="MS PGothic" charset="0"/>
              </a:rPr>
              <a:t>test market</a:t>
            </a:r>
            <a:r>
              <a:rPr lang="ja-JP" altLang="en-US" dirty="0">
                <a:latin typeface="Arial" charset="0"/>
                <a:ea typeface="MS PGothic" charset="0"/>
              </a:rPr>
              <a:t>”</a:t>
            </a:r>
            <a:r>
              <a:rPr lang="en-US" altLang="ja-JP" dirty="0">
                <a:latin typeface="Arial" charset="0"/>
                <a:ea typeface="MS PGothic" charset="0"/>
              </a:rPr>
              <a:t> to find bugs and limitations</a:t>
            </a:r>
          </a:p>
          <a:p>
            <a:r>
              <a:rPr lang="en-US" dirty="0">
                <a:latin typeface="Arial" charset="0"/>
                <a:ea typeface="MS PGothic" charset="0"/>
              </a:rPr>
              <a:t>Vendor training and product support, bug fixes</a:t>
            </a:r>
          </a:p>
          <a:p>
            <a:r>
              <a:rPr lang="en-US" dirty="0">
                <a:latin typeface="Arial" charset="0"/>
                <a:ea typeface="MS PGothic" charset="0"/>
              </a:rPr>
              <a:t>Easier learning curve</a:t>
            </a:r>
          </a:p>
          <a:p>
            <a:r>
              <a:rPr lang="en-US" dirty="0">
                <a:latin typeface="Arial" charset="0"/>
                <a:ea typeface="MS PGothic" charset="0"/>
              </a:rPr>
              <a:t>Eliminate development time</a:t>
            </a:r>
          </a:p>
        </p:txBody>
      </p:sp>
      <p:sp>
        <p:nvSpPr>
          <p:cNvPr id="20482"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D093C95-ADB0-AC44-BF16-EF5A454FB70C}" type="slidenum">
              <a:rPr lang="en-US">
                <a:solidFill>
                  <a:srgbClr val="898989"/>
                </a:solidFill>
              </a:rPr>
              <a:pPr/>
              <a:t>4</a:t>
            </a:fld>
            <a:endParaRPr lang="en-US">
              <a:solidFill>
                <a:srgbClr val="898989"/>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dirty="0">
                <a:latin typeface="Verdana" charset="0"/>
                <a:ea typeface="MS PGothic" charset="0"/>
                <a:cs typeface="Verdana" charset="0"/>
              </a:rPr>
              <a:t>Disadvantages of COTS</a:t>
            </a:r>
          </a:p>
        </p:txBody>
      </p:sp>
      <p:sp>
        <p:nvSpPr>
          <p:cNvPr id="22534" name="Rectangle 3"/>
          <p:cNvSpPr>
            <a:spLocks noGrp="1" noChangeArrowheads="1"/>
          </p:cNvSpPr>
          <p:nvPr>
            <p:ph sz="quarter" idx="14"/>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latin typeface="Arial" charset="0"/>
                <a:ea typeface="MS PGothic" charset="0"/>
              </a:rPr>
              <a:t>Unalterable source code</a:t>
            </a:r>
          </a:p>
          <a:p>
            <a:r>
              <a:rPr lang="en-US" dirty="0">
                <a:latin typeface="Arial" charset="0"/>
                <a:ea typeface="MS PGothic" charset="0"/>
              </a:rPr>
              <a:t>Compatibility issues</a:t>
            </a:r>
          </a:p>
          <a:p>
            <a:r>
              <a:rPr lang="en-US" dirty="0">
                <a:latin typeface="Arial" charset="0"/>
                <a:ea typeface="MS PGothic" charset="0"/>
              </a:rPr>
              <a:t>Uncertain upgrade schedules</a:t>
            </a:r>
          </a:p>
          <a:p>
            <a:pPr>
              <a:spcAft>
                <a:spcPts val="1600"/>
              </a:spcAft>
            </a:pPr>
            <a:r>
              <a:rPr lang="en-US" dirty="0">
                <a:latin typeface="Arial" charset="0"/>
                <a:ea typeface="MS PGothic" charset="0"/>
              </a:rPr>
              <a:t>Business practices may have to be modified, and workflow often has to be adapted to the particular product design</a:t>
            </a:r>
            <a:r>
              <a:rPr lang="en-US" dirty="0" smtClean="0">
                <a:latin typeface="Arial" charset="0"/>
                <a:ea typeface="MS PGothic" charset="0"/>
              </a:rPr>
              <a:t>.</a:t>
            </a:r>
            <a:endParaRPr lang="en-US" dirty="0">
              <a:latin typeface="Arial" charset="0"/>
              <a:ea typeface="MS PGothic" charset="0"/>
            </a:endParaRPr>
          </a:p>
          <a:p>
            <a:pPr>
              <a:buFontTx/>
              <a:buNone/>
            </a:pPr>
            <a:r>
              <a:rPr lang="en-US" sz="1200" dirty="0">
                <a:latin typeface="Arial" charset="0"/>
                <a:ea typeface="MS PGothic" charset="0"/>
              </a:rPr>
              <a:t>(Rice, 2009)</a:t>
            </a:r>
          </a:p>
        </p:txBody>
      </p:sp>
      <p:sp>
        <p:nvSpPr>
          <p:cNvPr id="22530"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60E8683-0FA0-6C40-8508-790C6032AA0C}" type="slidenum">
              <a:rPr lang="en-US">
                <a:solidFill>
                  <a:srgbClr val="898989"/>
                </a:solidFill>
              </a:rPr>
              <a:pPr/>
              <a:t>5</a:t>
            </a:fld>
            <a:endParaRPr lang="en-US">
              <a:solidFill>
                <a:srgbClr val="898989"/>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dirty="0">
                <a:latin typeface="Verdana" charset="0"/>
                <a:ea typeface="MS PGothic" charset="0"/>
                <a:cs typeface="Verdana" charset="0"/>
              </a:rPr>
              <a:t>In-House / Homegrown</a:t>
            </a:r>
          </a:p>
        </p:txBody>
      </p:sp>
      <p:sp>
        <p:nvSpPr>
          <p:cNvPr id="24581" name="Content Placeholder 2"/>
          <p:cNvSpPr>
            <a:spLocks noGrp="1"/>
          </p:cNvSpPr>
          <p:nvPr>
            <p:ph sz="quarter" idx="14"/>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latin typeface="Arial" charset="0"/>
                <a:ea typeface="MS PGothic" charset="0"/>
              </a:rPr>
              <a:t>Locally-installed and managed EHR implementation</a:t>
            </a:r>
          </a:p>
          <a:p>
            <a:r>
              <a:rPr lang="en-US" dirty="0">
                <a:latin typeface="Arial" charset="0"/>
                <a:ea typeface="MS PGothic" charset="0"/>
              </a:rPr>
              <a:t>Only available to institutions with existing IT infrastructure and investment</a:t>
            </a:r>
          </a:p>
          <a:p>
            <a:r>
              <a:rPr lang="en-US" dirty="0">
                <a:latin typeface="Arial" charset="0"/>
                <a:ea typeface="MS PGothic" charset="0"/>
              </a:rPr>
              <a:t>Developed by </a:t>
            </a:r>
          </a:p>
          <a:p>
            <a:pPr lvl="1"/>
            <a:r>
              <a:rPr lang="en-US" dirty="0">
                <a:latin typeface="Arial" charset="0"/>
                <a:ea typeface="MS PGothic" charset="0"/>
              </a:rPr>
              <a:t>extending existing In-House systems, or</a:t>
            </a:r>
          </a:p>
          <a:p>
            <a:pPr lvl="1"/>
            <a:r>
              <a:rPr lang="en-US" dirty="0">
                <a:latin typeface="Arial" charset="0"/>
                <a:ea typeface="MS PGothic" charset="0"/>
              </a:rPr>
              <a:t>adapting open-source or other publically available software for institution </a:t>
            </a:r>
            <a:r>
              <a:rPr lang="en-US" dirty="0" smtClean="0">
                <a:latin typeface="Arial" charset="0"/>
                <a:ea typeface="MS PGothic" charset="0"/>
              </a:rPr>
              <a:t>needs</a:t>
            </a:r>
            <a:endParaRPr lang="en-US" dirty="0">
              <a:latin typeface="Arial" charset="0"/>
              <a:ea typeface="MS PGothic" charset="0"/>
            </a:endParaRPr>
          </a:p>
        </p:txBody>
      </p:sp>
      <p:sp>
        <p:nvSpPr>
          <p:cNvPr id="24578"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CB092DA-9F1F-344C-B491-4BD084E875F8}" type="slidenum">
              <a:rPr lang="en-US">
                <a:solidFill>
                  <a:srgbClr val="898989"/>
                </a:solidFill>
              </a:rPr>
              <a:pPr/>
              <a:t>6</a:t>
            </a:fld>
            <a:endParaRPr lang="en-US">
              <a:solidFill>
                <a:srgbClr val="898989"/>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MS PGothic" charset="0"/>
                <a:cs typeface="Verdana" charset="0"/>
              </a:rPr>
              <a:t>Advantages of In-House</a:t>
            </a:r>
          </a:p>
        </p:txBody>
      </p:sp>
      <p:sp>
        <p:nvSpPr>
          <p:cNvPr id="26630" name="Rectangle 3"/>
          <p:cNvSpPr>
            <a:spLocks noGrp="1" noChangeArrowheads="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a:latin typeface="Arial" charset="0"/>
                <a:ea typeface="MS PGothic" charset="0"/>
              </a:rPr>
              <a:t>Developed wholly by the operating institution</a:t>
            </a:r>
          </a:p>
          <a:p>
            <a:r>
              <a:rPr lang="en-US" dirty="0">
                <a:latin typeface="Arial" charset="0"/>
                <a:ea typeface="MS PGothic" charset="0"/>
              </a:rPr>
              <a:t>Design is specifically tailored to meet institutional objectives</a:t>
            </a:r>
          </a:p>
          <a:p>
            <a:r>
              <a:rPr lang="en-US" dirty="0">
                <a:latin typeface="Arial" charset="0"/>
                <a:ea typeface="MS PGothic" charset="0"/>
              </a:rPr>
              <a:t>Can mesh comfortably with existing workflow processes</a:t>
            </a:r>
          </a:p>
        </p:txBody>
      </p:sp>
      <p:sp>
        <p:nvSpPr>
          <p:cNvPr id="26626"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9F3C31D-AA9B-E242-8792-E43618284B77}" type="slidenum">
              <a:rPr lang="en-US">
                <a:solidFill>
                  <a:srgbClr val="898989"/>
                </a:solidFill>
              </a:rPr>
              <a:pPr/>
              <a:t>7</a:t>
            </a:fld>
            <a:endParaRPr lang="en-US">
              <a:solidFill>
                <a:srgbClr val="898989"/>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dirty="0">
                <a:latin typeface="Verdana" charset="0"/>
                <a:ea typeface="MS PGothic" charset="0"/>
                <a:cs typeface="Verdana" charset="0"/>
              </a:rPr>
              <a:t>Disadvantages of In-House</a:t>
            </a:r>
          </a:p>
        </p:txBody>
      </p:sp>
      <p:sp>
        <p:nvSpPr>
          <p:cNvPr id="28678" name="Rectangle 3"/>
          <p:cNvSpPr>
            <a:spLocks noGrp="1" noChangeArrowheads="1"/>
          </p:cNvSpPr>
          <p:nvPr>
            <p:ph sz="quarter" idx="14"/>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Arial" charset="0"/>
                <a:ea typeface="MS PGothic" charset="0"/>
              </a:rPr>
              <a:t>Higher development costs, initial and throughout product lifecycle</a:t>
            </a:r>
          </a:p>
          <a:p>
            <a:r>
              <a:rPr lang="en-US">
                <a:latin typeface="Arial" charset="0"/>
                <a:ea typeface="MS PGothic" charset="0"/>
              </a:rPr>
              <a:t>Dependent on expertise of in-house development staff</a:t>
            </a:r>
          </a:p>
          <a:p>
            <a:r>
              <a:rPr lang="en-US">
                <a:latin typeface="Arial" charset="0"/>
                <a:ea typeface="MS PGothic" charset="0"/>
              </a:rPr>
              <a:t>Lack of vendor support – bug fixes, upgrades</a:t>
            </a:r>
          </a:p>
          <a:p>
            <a:r>
              <a:rPr lang="en-US">
                <a:latin typeface="Arial" charset="0"/>
                <a:ea typeface="MS PGothic" charset="0"/>
              </a:rPr>
              <a:t>Training must be developed in-house.</a:t>
            </a:r>
          </a:p>
          <a:p>
            <a:r>
              <a:rPr lang="en-US">
                <a:latin typeface="Arial" charset="0"/>
                <a:ea typeface="MS PGothic" charset="0"/>
              </a:rPr>
              <a:t>Longer development time</a:t>
            </a:r>
          </a:p>
        </p:txBody>
      </p:sp>
      <p:sp>
        <p:nvSpPr>
          <p:cNvPr id="28674"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287D53D-DA33-A446-B150-AD1028F894B2}" type="slidenum">
              <a:rPr lang="en-US">
                <a:solidFill>
                  <a:srgbClr val="898989"/>
                </a:solidFill>
              </a:rPr>
              <a:pPr/>
              <a:t>8</a:t>
            </a:fld>
            <a:endParaRPr lang="en-US">
              <a:solidFill>
                <a:srgbClr val="898989"/>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dirty="0">
                <a:latin typeface="Verdana" charset="0"/>
                <a:ea typeface="MS PGothic" charset="0"/>
                <a:cs typeface="Verdana" charset="0"/>
              </a:rPr>
              <a:t>EHR Certification</a:t>
            </a:r>
          </a:p>
        </p:txBody>
      </p:sp>
      <p:sp>
        <p:nvSpPr>
          <p:cNvPr id="30726" name="Rectangle 3"/>
          <p:cNvSpPr>
            <a:spLocks noGrp="1" noChangeArrowheads="1"/>
          </p:cNvSpPr>
          <p:nvPr>
            <p:ph sz="quarter" idx="14"/>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10000"/>
          </a:bodyPr>
          <a:lstStyle/>
          <a:p>
            <a:pPr>
              <a:lnSpc>
                <a:spcPct val="110000"/>
              </a:lnSpc>
              <a:spcAft>
                <a:spcPts val="0"/>
              </a:spcAft>
            </a:pPr>
            <a:r>
              <a:rPr lang="en-US" sz="2000" dirty="0">
                <a:latin typeface="Arial" charset="0"/>
                <a:ea typeface="MS PGothic" charset="0"/>
              </a:rPr>
              <a:t>Office of the National Coordinator for Health Information Technology (ONC) provides for a certification program for EHR Technology </a:t>
            </a:r>
          </a:p>
          <a:p>
            <a:pPr lvl="1">
              <a:lnSpc>
                <a:spcPct val="110000"/>
              </a:lnSpc>
            </a:pPr>
            <a:r>
              <a:rPr lang="en-US" sz="2000" dirty="0">
                <a:latin typeface="Arial" charset="0"/>
                <a:ea typeface="MS PGothic" charset="0"/>
              </a:rPr>
              <a:t>Temporary Certification Program in effect June 2010</a:t>
            </a:r>
          </a:p>
          <a:p>
            <a:pPr lvl="1">
              <a:lnSpc>
                <a:spcPct val="110000"/>
              </a:lnSpc>
            </a:pPr>
            <a:r>
              <a:rPr lang="en-US" sz="2000" dirty="0">
                <a:latin typeface="Arial" charset="0"/>
                <a:ea typeface="MS PGothic" charset="0"/>
              </a:rPr>
              <a:t>Permanent Certification Program in January 2011, replacing temporary program in 2012</a:t>
            </a:r>
          </a:p>
          <a:p>
            <a:pPr>
              <a:lnSpc>
                <a:spcPct val="110000"/>
              </a:lnSpc>
            </a:pPr>
            <a:r>
              <a:rPr lang="en-US" sz="2000" dirty="0">
                <a:latin typeface="Arial" charset="0"/>
                <a:ea typeface="MS PGothic" charset="0"/>
              </a:rPr>
              <a:t>American National Standards Institute (ANSI) is the ONC-Approved Accreditor (AA) for the Permanent Certification Program – ANSI will certify the ATCBs</a:t>
            </a:r>
          </a:p>
          <a:p>
            <a:pPr lvl="1">
              <a:lnSpc>
                <a:spcPct val="110000"/>
              </a:lnSpc>
            </a:pPr>
            <a:r>
              <a:rPr lang="en-US" sz="2000" dirty="0">
                <a:latin typeface="Arial" charset="0"/>
                <a:ea typeface="MS PGothic" charset="0"/>
              </a:rPr>
              <a:t>Only 6 ATCBs as of Dec. 2011 (</a:t>
            </a:r>
            <a:r>
              <a:rPr lang="en-US" sz="2000" u="sng" dirty="0">
                <a:latin typeface="Arial" charset="0"/>
                <a:ea typeface="MS PGothic" charset="0"/>
                <a:hlinkClick r:id="rId3" tooltip="Link to Health IT website to view ACTBs"/>
              </a:rPr>
              <a:t>http://healthIT.hhs.gov/ATCBs</a:t>
            </a:r>
            <a:r>
              <a:rPr lang="en-US" sz="2000" u="sng" dirty="0">
                <a:latin typeface="Arial" charset="0"/>
                <a:ea typeface="MS PGothic" charset="0"/>
              </a:rPr>
              <a:t>)</a:t>
            </a:r>
            <a:endParaRPr lang="en-US" sz="2000" dirty="0">
              <a:latin typeface="Arial" charset="0"/>
              <a:ea typeface="MS PGothic" charset="0"/>
            </a:endParaRPr>
          </a:p>
          <a:p>
            <a:pPr>
              <a:lnSpc>
                <a:spcPct val="110000"/>
              </a:lnSpc>
            </a:pPr>
            <a:r>
              <a:rPr lang="en-US" sz="2000" dirty="0">
                <a:latin typeface="Arial" charset="0"/>
                <a:ea typeface="MS PGothic" charset="0"/>
              </a:rPr>
              <a:t>ATCBs are the Authorized Testing and Certification Bodies that grant certification to the products and vendors of Complete EHRs and EHR Modules.</a:t>
            </a:r>
          </a:p>
          <a:p>
            <a:pPr lvl="1">
              <a:lnSpc>
                <a:spcPct val="110000"/>
              </a:lnSpc>
            </a:pPr>
            <a:r>
              <a:rPr lang="en-US" sz="2000" dirty="0">
                <a:latin typeface="Arial" charset="0"/>
                <a:ea typeface="MS PGothic" charset="0"/>
              </a:rPr>
              <a:t>Current list is available at </a:t>
            </a:r>
            <a:r>
              <a:rPr lang="en-US" sz="2000" dirty="0">
                <a:latin typeface="Arial" charset="0"/>
                <a:ea typeface="MS PGothic" charset="0"/>
                <a:hlinkClick r:id="rId4" tooltip="Link to list of ATCBs that grant certification"/>
              </a:rPr>
              <a:t>http://onc-chpl.force.com/ehrcert</a:t>
            </a:r>
            <a:r>
              <a:rPr lang="en-US" sz="2000" dirty="0">
                <a:latin typeface="Arial" charset="0"/>
                <a:ea typeface="MS PGothic" charset="0"/>
              </a:rPr>
              <a:t> </a:t>
            </a:r>
          </a:p>
          <a:p>
            <a:pPr>
              <a:lnSpc>
                <a:spcPct val="110000"/>
              </a:lnSpc>
              <a:spcAft>
                <a:spcPts val="1800"/>
              </a:spcAft>
            </a:pPr>
            <a:r>
              <a:rPr lang="en-US" sz="2000" dirty="0">
                <a:latin typeface="Arial" charset="0"/>
                <a:ea typeface="MS PGothic" charset="0"/>
              </a:rPr>
              <a:t>Certification is a prerequisite for participation in the Medicare and Medicaid incentive programs, which provide payment to doctors, clinics, and hospitals that </a:t>
            </a:r>
            <a:r>
              <a:rPr lang="ja-JP" altLang="en-US" sz="2000" dirty="0">
                <a:latin typeface="Arial" charset="0"/>
                <a:ea typeface="MS PGothic" charset="0"/>
              </a:rPr>
              <a:t>“</a:t>
            </a:r>
            <a:r>
              <a:rPr lang="en-US" altLang="ja-JP" sz="2000" dirty="0">
                <a:latin typeface="Arial" charset="0"/>
                <a:ea typeface="MS PGothic" charset="0"/>
              </a:rPr>
              <a:t>demonstrate meaningful use of certified EHR technology</a:t>
            </a:r>
            <a:r>
              <a:rPr lang="ja-JP" altLang="en-US" sz="2000" dirty="0">
                <a:latin typeface="Arial" charset="0"/>
                <a:ea typeface="MS PGothic" charset="0"/>
              </a:rPr>
              <a:t>”</a:t>
            </a:r>
            <a:r>
              <a:rPr lang="en-US" altLang="ja-JP" sz="2000" dirty="0">
                <a:latin typeface="Arial" charset="0"/>
                <a:ea typeface="MS PGothic" charset="0"/>
              </a:rPr>
              <a:t> </a:t>
            </a:r>
            <a:endParaRPr lang="en-US" sz="1800" dirty="0">
              <a:latin typeface="Arial" charset="0"/>
              <a:ea typeface="MS PGothic" charset="0"/>
            </a:endParaRPr>
          </a:p>
          <a:p>
            <a:pPr>
              <a:lnSpc>
                <a:spcPct val="110000"/>
              </a:lnSpc>
              <a:buFontTx/>
              <a:buNone/>
            </a:pPr>
            <a:r>
              <a:rPr lang="en-US" sz="1200" dirty="0">
                <a:latin typeface="Arial" charset="0"/>
                <a:ea typeface="MS PGothic" charset="0"/>
              </a:rPr>
              <a:t>(ONC, 2011; CMS 2011)</a:t>
            </a:r>
          </a:p>
        </p:txBody>
      </p:sp>
      <p:sp>
        <p:nvSpPr>
          <p:cNvPr id="30722"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F6217D5-8198-6A4B-AFB7-814AC5E8DB73}" type="slidenum">
              <a:rPr lang="en-US">
                <a:solidFill>
                  <a:srgbClr val="898989"/>
                </a:solidFill>
              </a:rPr>
              <a:pPr/>
              <a:t>9</a:t>
            </a:fld>
            <a:endParaRPr lang="en-US">
              <a:solidFill>
                <a:srgbClr val="898989"/>
              </a:solidFill>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CompX_unitY_Lecture_Slides_Templat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CompX_unitY_Lecture_Slides_Template.potx</Template>
  <TotalTime>2342</TotalTime>
  <Words>4479</Words>
  <Application>Microsoft Office PowerPoint</Application>
  <PresentationFormat>On-screen Show (4:3)</PresentationFormat>
  <Paragraphs>351</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CompX_unitY_Lecture_Slides_Template</vt:lpstr>
      <vt:lpstr>Installation and Maintenance of  Health IT Systems</vt:lpstr>
      <vt:lpstr>System Selection –  Software and Certification  Learning Objectives</vt:lpstr>
      <vt:lpstr>Off-the-Shelf Software</vt:lpstr>
      <vt:lpstr>Advantages of COTS</vt:lpstr>
      <vt:lpstr>Disadvantages of COTS</vt:lpstr>
      <vt:lpstr>In-House / Homegrown</vt:lpstr>
      <vt:lpstr>Advantages of In-House</vt:lpstr>
      <vt:lpstr>Disadvantages of In-House</vt:lpstr>
      <vt:lpstr>EHR Certification</vt:lpstr>
      <vt:lpstr>Standards and Certifications Criteria Final Rule</vt:lpstr>
      <vt:lpstr>Why Certification?</vt:lpstr>
      <vt:lpstr>Why Certification? (cont’d)</vt:lpstr>
      <vt:lpstr>What are ARRA and  “Meaningful Use”? </vt:lpstr>
      <vt:lpstr>Meaningful Use Criteria:  Stage 3</vt:lpstr>
      <vt:lpstr>Meaningful Use Criteria:  Stage 3 (cont’d)</vt:lpstr>
      <vt:lpstr>Meaningful Use Criteria:  Stage 3 (cont’d pt. 1)</vt:lpstr>
      <vt:lpstr>Meaningful Use Criteria:  Stage 3 (cont’d pt. 2)</vt:lpstr>
      <vt:lpstr>Meaningful Use Criteria:  Stage 3 (cont’d pt. 3)</vt:lpstr>
      <vt:lpstr>Meaningful Use Criteria:  Stage 3 (cont’d pt. 4)</vt:lpstr>
      <vt:lpstr>Meaningful Use Criteria:  Stage 3 (cont’d pt. 5)</vt:lpstr>
      <vt:lpstr>Meaningful Use Criteria:  Stage 3 (cont’d pt. 6)</vt:lpstr>
      <vt:lpstr>Meaningful Use Criteria:  Next Stages</vt:lpstr>
      <vt:lpstr>Typical EHR Costs to Consider</vt:lpstr>
      <vt:lpstr>Typical EHR Costs to Consider (cont'd)</vt:lpstr>
      <vt:lpstr>System Selection –  Software and Certification Summary</vt:lpstr>
      <vt:lpstr>System Selection – Software and Certification References</vt:lpstr>
      <vt:lpstr>System Selection –  Software and Certification References</vt:lpstr>
      <vt:lpstr>System Selection –  Software and Certification References cont’d</vt:lpstr>
      <vt:lpstr>Installation and Maintenance of  Health IT Systems  Elements of a Typical Electronic  Health Record System</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8, Unit 2</dc:title>
  <dc:subject>Installation and Maintenance of Health IT Systems, System Selection - Software and Certification</dc:subject>
  <dc:creator>U.S. Department of Health and Human Services, Office of the National Coordinator for Health Information Technology</dc:creator>
  <cp:keywords>Heath IT, Health Systems, HealthIT, Health Informatics</cp:keywords>
  <cp:lastModifiedBy>admin</cp:lastModifiedBy>
  <cp:revision>107</cp:revision>
  <dcterms:created xsi:type="dcterms:W3CDTF">2016-02-10T15:30:00Z</dcterms:created>
  <dcterms:modified xsi:type="dcterms:W3CDTF">2017-07-10T19:57:52Z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