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1" r:id="rId27"/>
    <p:sldId id="283" r:id="rId28"/>
  </p:sldIdLst>
  <p:sldSz cx="9144000" cy="6858000" type="screen4x3"/>
  <p:notesSz cx="6858000" cy="9144000"/>
  <p:custDataLst>
    <p:tags r:id="rId3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H. Fenton" initials="SHF"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50983" autoAdjust="0"/>
  </p:normalViewPr>
  <p:slideViewPr>
    <p:cSldViewPr snapToGrid="0">
      <p:cViewPr>
        <p:scale>
          <a:sx n="29" d="100"/>
          <a:sy n="29" d="100"/>
        </p:scale>
        <p:origin x="-1656" y="-331"/>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Arial" charset="0"/>
                <a:ea typeface="MS PGothic" charset="0"/>
                <a:cs typeface="Arial" charset="0"/>
              </a:rPr>
              <a:t>Welcome </a:t>
            </a:r>
            <a:r>
              <a:rPr lang="en-US" b="1" dirty="0">
                <a:latin typeface="Arial" charset="0"/>
                <a:ea typeface="MS PGothic" charset="0"/>
                <a:cs typeface="Arial" charset="0"/>
              </a:rPr>
              <a:t>to Installation and Maintenance of Health IT Systems</a:t>
            </a:r>
            <a:r>
              <a:rPr lang="en-US" dirty="0">
                <a:latin typeface="Arial" charset="0"/>
                <a:ea typeface="MS PGothic" charset="0"/>
                <a:cs typeface="Arial" charset="0"/>
              </a:rPr>
              <a:t>, </a:t>
            </a:r>
            <a:r>
              <a:rPr lang="en-US" b="1" dirty="0">
                <a:latin typeface="Arial" charset="0"/>
                <a:ea typeface="MS PGothic" charset="0"/>
                <a:cs typeface="Arial" charset="0"/>
              </a:rPr>
              <a:t>Elements of a Typical EHR system</a:t>
            </a:r>
            <a:r>
              <a:rPr lang="en-US" dirty="0">
                <a:latin typeface="Arial" charset="0"/>
                <a:ea typeface="MS PGothic" charset="0"/>
                <a:cs typeface="Arial" charset="0"/>
              </a:rPr>
              <a:t>, this is lecture b.</a:t>
            </a:r>
          </a:p>
          <a:p>
            <a:pPr eaLnBrk="1" hangingPunct="1">
              <a:spcBef>
                <a:spcPct val="0"/>
              </a:spcBef>
            </a:pPr>
            <a:endParaRPr lang="en-US" dirty="0">
              <a:latin typeface="Arial" charset="0"/>
              <a:ea typeface="MS PGothic" charset="0"/>
              <a:cs typeface="Arial" charset="0"/>
            </a:endParaRPr>
          </a:p>
          <a:p>
            <a:pPr eaLnBrk="1" hangingPunct="1">
              <a:spcBef>
                <a:spcPct val="0"/>
              </a:spcBef>
            </a:pPr>
            <a:r>
              <a:rPr lang="en-US" dirty="0">
                <a:latin typeface="Arial" charset="0"/>
                <a:ea typeface="MS PGothic" charset="0"/>
                <a:cs typeface="Arial" charset="0"/>
              </a:rPr>
              <a:t>This component covers fundamentals of selection, installation and maintenance of typical Electronic Health Records (EHR) systems.</a:t>
            </a:r>
          </a:p>
          <a:p>
            <a:pPr eaLnBrk="1" hangingPunct="1">
              <a:spcBef>
                <a:spcPct val="0"/>
              </a:spcBef>
            </a:pPr>
            <a:endParaRPr lang="en-US" dirty="0">
              <a:latin typeface="Arial" charset="0"/>
              <a:ea typeface="MS PGothic" charset="0"/>
              <a:cs typeface="Arial" charset="0"/>
            </a:endParaRPr>
          </a:p>
        </p:txBody>
      </p:sp>
      <p:sp>
        <p:nvSpPr>
          <p:cNvPr id="143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143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41BE9F2D-B3B3-3F45-B581-31E331739494}" type="slidenum">
              <a:rPr lang="en-US"/>
              <a:pPr/>
              <a:t>1</a:t>
            </a:fld>
            <a:endParaRPr lang="en-US"/>
          </a:p>
        </p:txBody>
      </p:sp>
    </p:spTree>
    <p:extLst>
      <p:ext uri="{BB962C8B-B14F-4D97-AF65-F5344CB8AC3E}">
        <p14:creationId xmlns:p14="http://schemas.microsoft.com/office/powerpoint/2010/main" val="9835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Data storage is a critical component you will have to address when deciding on the installation of an EHR system.</a:t>
            </a:r>
          </a:p>
          <a:p>
            <a:endParaRPr lang="en-US" dirty="0">
              <a:latin typeface="Arial" charset="0"/>
              <a:ea typeface="MS PGothic" charset="0"/>
              <a:cs typeface="Arial" charset="0"/>
            </a:endParaRPr>
          </a:p>
          <a:p>
            <a:r>
              <a:rPr lang="en-US" dirty="0">
                <a:latin typeface="Arial" charset="0"/>
                <a:ea typeface="MS PGothic" charset="0"/>
                <a:cs typeface="Arial" charset="0"/>
              </a:rPr>
              <a:t>The storage requirements of an EHR system are largely dependent on the specific EHR/PM (patient management) application and the volume of scanned documents. For a typical practice, a rule of thumb is to expect 5 GB per year per provider. It</a:t>
            </a:r>
            <a:r>
              <a:rPr lang="ja-JP" altLang="en-US" dirty="0">
                <a:latin typeface="Arial" charset="0"/>
                <a:ea typeface="MS PGothic" charset="0"/>
                <a:cs typeface="Arial" charset="0"/>
              </a:rPr>
              <a:t>’</a:t>
            </a:r>
            <a:r>
              <a:rPr lang="en-US" altLang="ja-JP" dirty="0">
                <a:latin typeface="Arial" charset="0"/>
                <a:ea typeface="MS PGothic" charset="0"/>
                <a:cs typeface="Arial" charset="0"/>
              </a:rPr>
              <a:t>s important to discuss your patient load with your vendor to determine your short- and long-term storage capacity needs.</a:t>
            </a:r>
          </a:p>
          <a:p>
            <a:endParaRPr lang="en-US" dirty="0">
              <a:latin typeface="Arial" charset="0"/>
              <a:ea typeface="MS PGothic" charset="0"/>
              <a:cs typeface="Arial" charset="0"/>
            </a:endParaRP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B3AEC2D6-4497-F942-9E6E-A6D213D0112D}" type="slidenum">
              <a:rPr lang="en-US"/>
              <a:pPr/>
              <a:t>10</a:t>
            </a:fld>
            <a:endParaRPr lang="en-US"/>
          </a:p>
        </p:txBody>
      </p:sp>
    </p:spTree>
    <p:extLst>
      <p:ext uri="{BB962C8B-B14F-4D97-AF65-F5344CB8AC3E}">
        <p14:creationId xmlns:p14="http://schemas.microsoft.com/office/powerpoint/2010/main" val="26003318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Some things to consider when choosing a server include:</a:t>
            </a:r>
          </a:p>
          <a:p>
            <a:endParaRPr lang="en-US" dirty="0">
              <a:latin typeface="Arial" charset="0"/>
              <a:ea typeface="MS PGothic" charset="0"/>
              <a:cs typeface="Arial" charset="0"/>
            </a:endParaRPr>
          </a:p>
          <a:p>
            <a:pPr>
              <a:buFontTx/>
              <a:buChar char="•"/>
            </a:pPr>
            <a:r>
              <a:rPr lang="en-US" dirty="0">
                <a:latin typeface="Arial" charset="0"/>
                <a:ea typeface="MS PGothic" charset="0"/>
                <a:cs typeface="Arial" charset="0"/>
              </a:rPr>
              <a:t>The brand: Is the brand of server considered reputable? How are the reviews for the particular model you are looking at? Do they provide a warranty consistent with the institution</a:t>
            </a:r>
            <a:r>
              <a:rPr lang="ja-JP" altLang="en-US" dirty="0">
                <a:latin typeface="Arial" charset="0"/>
                <a:ea typeface="MS PGothic" charset="0"/>
                <a:cs typeface="Arial" charset="0"/>
              </a:rPr>
              <a:t>’</a:t>
            </a:r>
            <a:r>
              <a:rPr lang="en-US" altLang="ja-JP" dirty="0">
                <a:latin typeface="Arial" charset="0"/>
                <a:ea typeface="MS PGothic" charset="0"/>
                <a:cs typeface="Arial" charset="0"/>
              </a:rPr>
              <a:t>s needs?</a:t>
            </a:r>
          </a:p>
          <a:p>
            <a:pPr>
              <a:buFontTx/>
              <a:buChar char="•"/>
            </a:pPr>
            <a:r>
              <a:rPr lang="en-US" dirty="0">
                <a:latin typeface="Arial" charset="0"/>
                <a:ea typeface="MS PGothic" charset="0"/>
                <a:cs typeface="Arial" charset="0"/>
              </a:rPr>
              <a:t>The Operating System (OS): Is the server designed to work well with the operating system needed to run the EHR software?</a:t>
            </a:r>
          </a:p>
          <a:p>
            <a:pPr>
              <a:buFontTx/>
              <a:buChar char="•"/>
            </a:pPr>
            <a:r>
              <a:rPr lang="en-US" dirty="0">
                <a:latin typeface="Arial" charset="0"/>
                <a:ea typeface="MS PGothic" charset="0"/>
                <a:cs typeface="Arial" charset="0"/>
              </a:rPr>
              <a:t>The processors and processing speed: The higher the processing speed, typically the faster the computer can make computations. Are the processor specs in line with the EHR requirements?</a:t>
            </a:r>
          </a:p>
          <a:p>
            <a:endParaRPr lang="en-US" dirty="0">
              <a:latin typeface="Arial" charset="0"/>
              <a:ea typeface="MS PGothic" charset="0"/>
              <a:cs typeface="Arial" charset="0"/>
            </a:endParaRP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239B1CAD-3A33-7645-A7E5-997978237881}" type="slidenum">
              <a:rPr lang="en-US"/>
              <a:pPr/>
              <a:t>11</a:t>
            </a:fld>
            <a:endParaRPr lang="en-US"/>
          </a:p>
        </p:txBody>
      </p:sp>
    </p:spTree>
    <p:extLst>
      <p:ext uri="{BB962C8B-B14F-4D97-AF65-F5344CB8AC3E}">
        <p14:creationId xmlns:p14="http://schemas.microsoft.com/office/powerpoint/2010/main" val="982193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Additional items to consider:</a:t>
            </a:r>
            <a:br>
              <a:rPr lang="en-US" dirty="0">
                <a:latin typeface="Arial" charset="0"/>
                <a:ea typeface="MS PGothic" charset="0"/>
                <a:cs typeface="Arial" charset="0"/>
              </a:rPr>
            </a:br>
            <a:endParaRPr lang="en-US" dirty="0">
              <a:latin typeface="Arial" charset="0"/>
              <a:ea typeface="MS PGothic" charset="0"/>
              <a:cs typeface="Arial" charset="0"/>
            </a:endParaRPr>
          </a:p>
          <a:p>
            <a:pPr>
              <a:buFontTx/>
              <a:buChar char="•"/>
            </a:pPr>
            <a:r>
              <a:rPr lang="en-US" dirty="0">
                <a:latin typeface="Arial" charset="0"/>
                <a:ea typeface="MS PGothic" charset="0"/>
                <a:cs typeface="Arial" charset="0"/>
              </a:rPr>
              <a:t>RAM (Random Access Memory) - that</a:t>
            </a:r>
            <a:r>
              <a:rPr lang="ja-JP" altLang="en-US" dirty="0">
                <a:latin typeface="Arial" charset="0"/>
                <a:ea typeface="MS PGothic" charset="0"/>
                <a:cs typeface="Arial" charset="0"/>
              </a:rPr>
              <a:t>’</a:t>
            </a:r>
            <a:r>
              <a:rPr lang="en-US" altLang="ja-JP" dirty="0">
                <a:latin typeface="Arial" charset="0"/>
                <a:ea typeface="MS PGothic" charset="0"/>
                <a:cs typeface="Arial" charset="0"/>
              </a:rPr>
              <a:t>s the </a:t>
            </a:r>
            <a:r>
              <a:rPr lang="ja-JP" altLang="en-US" dirty="0">
                <a:latin typeface="Arial" charset="0"/>
                <a:ea typeface="MS PGothic" charset="0"/>
                <a:cs typeface="Arial" charset="0"/>
              </a:rPr>
              <a:t>“</a:t>
            </a:r>
            <a:r>
              <a:rPr lang="en-US" altLang="ja-JP" dirty="0">
                <a:latin typeface="Arial" charset="0"/>
                <a:ea typeface="MS PGothic" charset="0"/>
                <a:cs typeface="Arial" charset="0"/>
              </a:rPr>
              <a:t>working memory</a:t>
            </a:r>
            <a:r>
              <a:rPr lang="ja-JP" altLang="en-US" dirty="0">
                <a:latin typeface="Arial" charset="0"/>
                <a:ea typeface="MS PGothic" charset="0"/>
                <a:cs typeface="Arial" charset="0"/>
              </a:rPr>
              <a:t>”</a:t>
            </a:r>
            <a:r>
              <a:rPr lang="en-US" altLang="ja-JP" dirty="0">
                <a:latin typeface="Arial" charset="0"/>
                <a:ea typeface="MS PGothic" charset="0"/>
                <a:cs typeface="Arial" charset="0"/>
              </a:rPr>
              <a:t> of the computer. Computers use RAM to store short term computations. Additional RAM allows a computer to work with more information at the same time which can have a dramatic improvement in total system performance. </a:t>
            </a:r>
            <a:br>
              <a:rPr lang="en-US" altLang="ja-JP" dirty="0">
                <a:latin typeface="Arial" charset="0"/>
                <a:ea typeface="MS PGothic" charset="0"/>
                <a:cs typeface="Arial" charset="0"/>
              </a:rPr>
            </a:br>
            <a:endParaRPr lang="en-US" altLang="ja-JP" dirty="0">
              <a:latin typeface="Arial" charset="0"/>
              <a:ea typeface="MS PGothic" charset="0"/>
              <a:cs typeface="Arial" charset="0"/>
            </a:endParaRPr>
          </a:p>
          <a:p>
            <a:pPr>
              <a:buFontTx/>
              <a:buChar char="•"/>
            </a:pPr>
            <a:r>
              <a:rPr lang="en-US" dirty="0">
                <a:latin typeface="Arial" charset="0"/>
                <a:ea typeface="MS PGothic" charset="0"/>
                <a:cs typeface="Arial" charset="0"/>
              </a:rPr>
              <a:t>The hard drive configuration is important too – Is there enough hard drive space to accommodate our expanding storage needs over the next year? How about the next 5 years? Will it support redundant hard drive configurations, such as RAID, bearing in mind that many RAID configurations dramatically increase the amount of hard drive space needed?</a:t>
            </a:r>
            <a:br>
              <a:rPr lang="en-US" dirty="0">
                <a:latin typeface="Arial" charset="0"/>
                <a:ea typeface="MS PGothic" charset="0"/>
                <a:cs typeface="Arial" charset="0"/>
              </a:rPr>
            </a:br>
            <a:endParaRPr lang="en-US" dirty="0">
              <a:latin typeface="Arial" charset="0"/>
              <a:ea typeface="MS PGothic" charset="0"/>
              <a:cs typeface="Arial" charset="0"/>
            </a:endParaRPr>
          </a:p>
          <a:p>
            <a:pPr>
              <a:buFontTx/>
              <a:buChar char="•"/>
            </a:pPr>
            <a:r>
              <a:rPr lang="en-US" dirty="0">
                <a:latin typeface="Arial" charset="0"/>
                <a:ea typeface="MS PGothic" charset="0"/>
                <a:cs typeface="Arial" charset="0"/>
              </a:rPr>
              <a:t>The network card – Does the network card adequately support the amount of network traffic expected on the server? Is there the capacity to add an additional network card or cards and options for load balancing?</a:t>
            </a:r>
          </a:p>
          <a:p>
            <a:r>
              <a:rPr lang="en-US" dirty="0">
                <a:latin typeface="Arial" charset="0"/>
                <a:ea typeface="MS PGothic" charset="0"/>
                <a:cs typeface="Arial" charset="0"/>
              </a:rPr>
              <a:t>Last but not least, think about other accessories for your server including the Monitor, keyboard, CD or DVD drives, and UPSs  or Uninterruptible Power Supply in case of power outages.</a:t>
            </a:r>
          </a:p>
          <a:p>
            <a:endParaRPr lang="en-US" dirty="0">
              <a:latin typeface="Arial" charset="0"/>
              <a:ea typeface="MS PGothic" charset="0"/>
              <a:cs typeface="Arial" charset="0"/>
            </a:endParaRP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C10A8483-2039-6E4F-B2F4-4A6D14B97919}" type="slidenum">
              <a:rPr lang="en-US"/>
              <a:pPr/>
              <a:t>12</a:t>
            </a:fld>
            <a:endParaRPr lang="en-US"/>
          </a:p>
        </p:txBody>
      </p:sp>
    </p:spTree>
    <p:extLst>
      <p:ext uri="{BB962C8B-B14F-4D97-AF65-F5344CB8AC3E}">
        <p14:creationId xmlns:p14="http://schemas.microsoft.com/office/powerpoint/2010/main" val="1335530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For smaller practices, the added costs of a server infrastructure may not be warranted. Hosted solutions are available for such situations. When considering a hosted solution, these variables should be considered:</a:t>
            </a:r>
          </a:p>
          <a:p>
            <a:r>
              <a:rPr lang="en-US" b="1" dirty="0">
                <a:latin typeface="Arial" charset="0"/>
                <a:ea typeface="MS PGothic" charset="0"/>
                <a:cs typeface="Arial" charset="0"/>
              </a:rPr>
              <a:t>The cost</a:t>
            </a:r>
          </a:p>
          <a:p>
            <a:r>
              <a:rPr lang="en-US" dirty="0">
                <a:latin typeface="Arial" charset="0"/>
                <a:ea typeface="MS PGothic" charset="0"/>
                <a:cs typeface="Arial" charset="0"/>
              </a:rPr>
              <a:t>Internal servers mean higher initial costs, but external or hosted servers means monthly fees. Consider whether monthly fees will outpace the costs of purchasing and maintaining an in-house infrastructure.</a:t>
            </a:r>
          </a:p>
          <a:p>
            <a:r>
              <a:rPr lang="en-US" b="1" dirty="0">
                <a:latin typeface="Arial" charset="0"/>
                <a:ea typeface="MS PGothic" charset="0"/>
                <a:cs typeface="Arial" charset="0"/>
              </a:rPr>
              <a:t>Management</a:t>
            </a:r>
          </a:p>
          <a:p>
            <a:r>
              <a:rPr lang="en-US" dirty="0">
                <a:latin typeface="Arial" charset="0"/>
                <a:ea typeface="MS PGothic" charset="0"/>
                <a:cs typeface="Arial" charset="0"/>
              </a:rPr>
              <a:t>Internal servers mean staff is needed to implement and manage them and perform software and hardware maintenance and backup duties. External or hosted servers means the customer is dependent on the vendor for scheduled maintenance.</a:t>
            </a:r>
          </a:p>
          <a:p>
            <a:r>
              <a:rPr lang="en-US" b="1" dirty="0">
                <a:latin typeface="Arial" charset="0"/>
                <a:ea typeface="MS PGothic" charset="0"/>
                <a:cs typeface="Arial" charset="0"/>
              </a:rPr>
              <a:t>Power</a:t>
            </a:r>
          </a:p>
          <a:p>
            <a:r>
              <a:rPr lang="en-US" dirty="0">
                <a:latin typeface="Arial" charset="0"/>
                <a:ea typeface="MS PGothic" charset="0"/>
                <a:cs typeface="Arial" charset="0"/>
              </a:rPr>
              <a:t>With internal servers, your organization is capable of utilizing the full power of the server, whereas with external or hosted solutions, customers often share resources, and</a:t>
            </a:r>
          </a:p>
          <a:p>
            <a:r>
              <a:rPr lang="en-US" b="1" dirty="0">
                <a:latin typeface="Arial" charset="0"/>
                <a:ea typeface="MS PGothic" charset="0"/>
                <a:cs typeface="Arial" charset="0"/>
              </a:rPr>
              <a:t>Connectivity</a:t>
            </a:r>
          </a:p>
          <a:p>
            <a:r>
              <a:rPr lang="en-US" dirty="0">
                <a:latin typeface="Arial" charset="0"/>
                <a:ea typeface="MS PGothic" charset="0"/>
                <a:cs typeface="Arial" charset="0"/>
              </a:rPr>
              <a:t>Internal servers give your institution ability to control the speed of and connectivity to the server(s). External or hosted servers are in remote locations, and connectivity means they may be shared with other customers, reducing the speed available to you.</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59E7DB9A-CC1F-0043-AA20-8311FE2151F2}" type="slidenum">
              <a:rPr lang="en-US"/>
              <a:pPr/>
              <a:t>13</a:t>
            </a:fld>
            <a:endParaRPr lang="en-US"/>
          </a:p>
        </p:txBody>
      </p:sp>
    </p:spTree>
    <p:extLst>
      <p:ext uri="{BB962C8B-B14F-4D97-AF65-F5344CB8AC3E}">
        <p14:creationId xmlns:p14="http://schemas.microsoft.com/office/powerpoint/2010/main" val="276627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Let</a:t>
            </a:r>
            <a:r>
              <a:rPr lang="ja-JP" altLang="en-US" dirty="0">
                <a:latin typeface="Arial" charset="0"/>
                <a:ea typeface="MS PGothic" charset="0"/>
                <a:cs typeface="Arial" charset="0"/>
              </a:rPr>
              <a:t>’</a:t>
            </a:r>
            <a:r>
              <a:rPr lang="en-US" altLang="ja-JP" dirty="0">
                <a:latin typeface="Arial" charset="0"/>
                <a:ea typeface="MS PGothic" charset="0"/>
                <a:cs typeface="Arial" charset="0"/>
              </a:rPr>
              <a:t>s take a couple minutes to discuss client hardware.</a:t>
            </a:r>
          </a:p>
          <a:p>
            <a:endParaRPr lang="en-US" dirty="0">
              <a:latin typeface="Arial" charset="0"/>
              <a:ea typeface="MS PGothic" charset="0"/>
              <a:cs typeface="Arial" charset="0"/>
            </a:endParaRPr>
          </a:p>
          <a:p>
            <a:r>
              <a:rPr lang="en-US" dirty="0">
                <a:latin typeface="Arial" charset="0"/>
                <a:ea typeface="MS PGothic" charset="0"/>
                <a:cs typeface="Arial" charset="0"/>
              </a:rPr>
              <a:t>Fixed workstations are one of the most prevalent client systems in today's healthcare settings. A typical workstation is a high end microcomputer connected to the computer network via a wired (cabled) interface and intended primarily to be used by one person at a time. Workstations ( also known as desktops) can run a variety of operating systems, including Windows 2000, Windows XP, Windows Vista, Windows 7, and some flavors of Linux.</a:t>
            </a:r>
          </a:p>
          <a:p>
            <a:endParaRPr lang="en-US" dirty="0">
              <a:latin typeface="Arial" charset="0"/>
              <a:ea typeface="MS PGothic" charset="0"/>
              <a:cs typeface="Arial" charset="0"/>
            </a:endParaRP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A5AE260B-92B9-A644-B5F6-2513466E8B81}" type="slidenum">
              <a:rPr lang="en-US"/>
              <a:pPr/>
              <a:t>14</a:t>
            </a:fld>
            <a:endParaRPr lang="en-US"/>
          </a:p>
        </p:txBody>
      </p:sp>
    </p:spTree>
    <p:extLst>
      <p:ext uri="{BB962C8B-B14F-4D97-AF65-F5344CB8AC3E}">
        <p14:creationId xmlns:p14="http://schemas.microsoft.com/office/powerpoint/2010/main" val="2583105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Generally, a laptop, or notebook, is a portable computer with a traditional screen (without touch input) and physical keyboard, meaning input methods are similar to a fixed workstation and generally consist of keyboard and mouse/touchpad.</a:t>
            </a:r>
          </a:p>
          <a:p>
            <a:r>
              <a:rPr lang="en-US" dirty="0">
                <a:latin typeface="Arial" charset="0"/>
                <a:ea typeface="MS PGothic" charset="0"/>
                <a:cs typeface="Arial" charset="0"/>
              </a:rPr>
              <a:t>A tablet, on the other hand, is a portable computer equipped with a touch screen and, in some cases, a stylus and intended to offer an even more mobile computer for when laptops are impractical or unwieldy or do not provide the needed functionality. Tablets usually use a wireless interface to connect to the network.</a:t>
            </a:r>
          </a:p>
          <a:p>
            <a:endParaRPr lang="en-US" dirty="0">
              <a:latin typeface="Arial" charset="0"/>
              <a:ea typeface="MS PGothic" charset="0"/>
              <a:cs typeface="Arial" charset="0"/>
            </a:endParaRPr>
          </a:p>
          <a:p>
            <a:r>
              <a:rPr lang="en-US" dirty="0">
                <a:latin typeface="Arial" charset="0"/>
                <a:ea typeface="MS PGothic" charset="0"/>
                <a:cs typeface="Arial" charset="0"/>
              </a:rPr>
              <a:t>There are three types of tablets available:</a:t>
            </a:r>
          </a:p>
          <a:p>
            <a:endParaRPr lang="en-US" dirty="0">
              <a:latin typeface="Arial" charset="0"/>
              <a:ea typeface="MS PGothic" charset="0"/>
              <a:cs typeface="Arial" charset="0"/>
            </a:endParaRPr>
          </a:p>
          <a:p>
            <a:pPr>
              <a:buFontTx/>
              <a:buChar char="•"/>
            </a:pPr>
            <a:r>
              <a:rPr lang="en-US" b="1" dirty="0">
                <a:latin typeface="Arial" charset="0"/>
                <a:ea typeface="MS PGothic" charset="0"/>
                <a:cs typeface="Arial" charset="0"/>
              </a:rPr>
              <a:t>Slate</a:t>
            </a:r>
            <a:r>
              <a:rPr lang="en-US" dirty="0">
                <a:latin typeface="Arial" charset="0"/>
                <a:ea typeface="MS PGothic" charset="0"/>
                <a:cs typeface="Arial" charset="0"/>
              </a:rPr>
              <a:t> tablets, which resemble writing slates, are tablets without a dedicated keyboard. For text input, users rely on handwriting recognition software via an active digitizer, or touching an on-screen keyboard using fingertips or a stylus.</a:t>
            </a:r>
            <a:br>
              <a:rPr lang="en-US" dirty="0">
                <a:latin typeface="Arial" charset="0"/>
                <a:ea typeface="MS PGothic" charset="0"/>
                <a:cs typeface="Arial" charset="0"/>
              </a:rPr>
            </a:br>
            <a:endParaRPr lang="en-US" dirty="0">
              <a:latin typeface="Arial" charset="0"/>
              <a:ea typeface="MS PGothic" charset="0"/>
              <a:cs typeface="Arial" charset="0"/>
            </a:endParaRPr>
          </a:p>
          <a:p>
            <a:pPr>
              <a:buFontTx/>
              <a:buChar char="•"/>
            </a:pPr>
            <a:r>
              <a:rPr lang="en-US" b="1" dirty="0">
                <a:latin typeface="Arial" charset="0"/>
                <a:ea typeface="MS PGothic" charset="0"/>
                <a:cs typeface="Arial" charset="0"/>
              </a:rPr>
              <a:t>Convertible</a:t>
            </a:r>
            <a:r>
              <a:rPr lang="en-US" dirty="0">
                <a:latin typeface="Arial" charset="0"/>
                <a:ea typeface="MS PGothic" charset="0"/>
                <a:cs typeface="Arial" charset="0"/>
              </a:rPr>
              <a:t> tablets have a base body with an attached keyboard. Typically, the base of a convertible attaches to the display at a single joint called a swivel hinge or rotating hinge to allow for a 180 degree range of rotation. This type of tablet is pictured on this slide.</a:t>
            </a:r>
            <a:br>
              <a:rPr lang="en-US" dirty="0">
                <a:latin typeface="Arial" charset="0"/>
                <a:ea typeface="MS PGothic" charset="0"/>
                <a:cs typeface="Arial" charset="0"/>
              </a:rPr>
            </a:br>
            <a:endParaRPr lang="en-US" dirty="0">
              <a:latin typeface="Arial" charset="0"/>
              <a:ea typeface="MS PGothic" charset="0"/>
              <a:cs typeface="Arial" charset="0"/>
            </a:endParaRPr>
          </a:p>
          <a:p>
            <a:pPr>
              <a:buFontTx/>
              <a:buChar char="•"/>
            </a:pPr>
            <a:r>
              <a:rPr lang="en-US" b="1" dirty="0">
                <a:latin typeface="Arial" charset="0"/>
                <a:ea typeface="MS PGothic" charset="0"/>
                <a:cs typeface="Arial" charset="0"/>
              </a:rPr>
              <a:t>Booklet</a:t>
            </a:r>
            <a:r>
              <a:rPr lang="en-US" dirty="0">
                <a:latin typeface="Arial" charset="0"/>
                <a:ea typeface="MS PGothic" charset="0"/>
                <a:cs typeface="Arial" charset="0"/>
              </a:rPr>
              <a:t> tablets have two separate screens and fold like a book.</a:t>
            </a:r>
          </a:p>
          <a:p>
            <a:endParaRPr lang="en-US" dirty="0">
              <a:latin typeface="Arial" charset="0"/>
              <a:ea typeface="MS PGothic" charset="0"/>
              <a:cs typeface="Arial" charset="0"/>
            </a:endParaRPr>
          </a:p>
          <a:p>
            <a:r>
              <a:rPr lang="en-US" dirty="0">
                <a:latin typeface="Arial" charset="0"/>
                <a:ea typeface="MS PGothic" charset="0"/>
                <a:cs typeface="Arial" charset="0"/>
              </a:rPr>
              <a:t>Both laptops and tablets make use of rechargeable batteries to allow for several hours of extra mobility in the workplace without the use of a power cord.  </a:t>
            </a:r>
          </a:p>
          <a:p>
            <a:endParaRPr lang="en-US" dirty="0">
              <a:latin typeface="Arial" charset="0"/>
              <a:ea typeface="MS PGothic" charset="0"/>
              <a:cs typeface="Arial" charset="0"/>
            </a:endParaRP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172565BC-6CAC-9943-8E69-52200369F63C}" type="slidenum">
              <a:rPr lang="en-US"/>
              <a:pPr/>
              <a:t>15</a:t>
            </a:fld>
            <a:endParaRPr lang="en-US"/>
          </a:p>
        </p:txBody>
      </p:sp>
    </p:spTree>
    <p:extLst>
      <p:ext uri="{BB962C8B-B14F-4D97-AF65-F5344CB8AC3E}">
        <p14:creationId xmlns:p14="http://schemas.microsoft.com/office/powerpoint/2010/main" val="3951837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Tablets and laptops offer several advantages, as well as a few disadvantages, when compared to workstations.</a:t>
            </a:r>
          </a:p>
          <a:p>
            <a:r>
              <a:rPr lang="en-US" dirty="0">
                <a:latin typeface="Arial" charset="0"/>
                <a:ea typeface="MS PGothic" charset="0"/>
                <a:cs typeface="Arial" charset="0"/>
              </a:rPr>
              <a:t>Advantages of laptops and tablets include:</a:t>
            </a:r>
          </a:p>
          <a:p>
            <a:pPr>
              <a:buFontTx/>
              <a:buChar char="•"/>
            </a:pPr>
            <a:r>
              <a:rPr lang="en-US" dirty="0">
                <a:latin typeface="Arial" charset="0"/>
                <a:ea typeface="MS PGothic" charset="0"/>
                <a:cs typeface="Arial" charset="0"/>
              </a:rPr>
              <a:t>Additional mobility compared to workstations</a:t>
            </a:r>
          </a:p>
          <a:p>
            <a:pPr>
              <a:buFontTx/>
              <a:buChar char="•"/>
            </a:pPr>
            <a:r>
              <a:rPr lang="en-US" dirty="0">
                <a:latin typeface="Arial" charset="0"/>
                <a:ea typeface="MS PGothic" charset="0"/>
                <a:cs typeface="Arial" charset="0"/>
              </a:rPr>
              <a:t>Time savings by providing a data interface at the provider</a:t>
            </a:r>
            <a:r>
              <a:rPr lang="ja-JP" altLang="en-US" dirty="0">
                <a:latin typeface="Arial" charset="0"/>
                <a:ea typeface="MS PGothic" charset="0"/>
                <a:cs typeface="Arial" charset="0"/>
              </a:rPr>
              <a:t>’</a:t>
            </a:r>
            <a:r>
              <a:rPr lang="en-US" altLang="ja-JP" dirty="0">
                <a:latin typeface="Arial" charset="0"/>
                <a:ea typeface="MS PGothic" charset="0"/>
                <a:cs typeface="Arial" charset="0"/>
              </a:rPr>
              <a:t>s fingertips, negating the need for frequent trips to a workstation.</a:t>
            </a:r>
          </a:p>
          <a:p>
            <a:pPr>
              <a:buFontTx/>
              <a:buChar char="•"/>
            </a:pPr>
            <a:r>
              <a:rPr lang="en-US" dirty="0">
                <a:latin typeface="Arial" charset="0"/>
                <a:ea typeface="MS PGothic" charset="0"/>
                <a:cs typeface="Arial" charset="0"/>
              </a:rPr>
              <a:t>Cost savings if additional infrastructure such as ports are going to be needed for additional workstations.</a:t>
            </a:r>
          </a:p>
          <a:p>
            <a:r>
              <a:rPr lang="en-US" dirty="0">
                <a:latin typeface="Arial" charset="0"/>
                <a:ea typeface="MS PGothic" charset="0"/>
                <a:cs typeface="Arial" charset="0"/>
              </a:rPr>
              <a:t>Disadvantages of laptops and tablets include that they are:</a:t>
            </a:r>
          </a:p>
          <a:p>
            <a:pPr>
              <a:buFontTx/>
              <a:buChar char="•"/>
            </a:pPr>
            <a:r>
              <a:rPr lang="en-US" dirty="0">
                <a:latin typeface="Arial" charset="0"/>
                <a:ea typeface="MS PGothic" charset="0"/>
                <a:cs typeface="Arial" charset="0"/>
              </a:rPr>
              <a:t>Typically more expensive than workstations</a:t>
            </a:r>
          </a:p>
          <a:p>
            <a:pPr>
              <a:buFontTx/>
              <a:buChar char="•"/>
            </a:pPr>
            <a:r>
              <a:rPr lang="en-US" dirty="0">
                <a:latin typeface="Arial" charset="0"/>
                <a:ea typeface="MS PGothic" charset="0"/>
                <a:cs typeface="Arial" charset="0"/>
              </a:rPr>
              <a:t>Subject to theft given their small size</a:t>
            </a:r>
          </a:p>
          <a:p>
            <a:pPr>
              <a:buFontTx/>
              <a:buChar char="•"/>
            </a:pPr>
            <a:r>
              <a:rPr lang="en-US" dirty="0">
                <a:latin typeface="Arial" charset="0"/>
                <a:ea typeface="MS PGothic" charset="0"/>
                <a:cs typeface="Arial" charset="0"/>
              </a:rPr>
              <a:t>Likewise, easily broken – The average lifespan for a laptop or tablet is about three years.</a:t>
            </a:r>
          </a:p>
          <a:p>
            <a:r>
              <a:rPr lang="en-US" dirty="0">
                <a:latin typeface="Arial" charset="0"/>
                <a:ea typeface="MS PGothic" charset="0"/>
                <a:cs typeface="Arial" charset="0"/>
              </a:rPr>
              <a:t>And laptops and tablets generally need some sort of additional support, cleaning, and maintenance.</a:t>
            </a: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C3DF18F3-3C94-3444-8503-E4031A726CB4}" type="slidenum">
              <a:rPr lang="en-US"/>
              <a:pPr/>
              <a:t>16</a:t>
            </a:fld>
            <a:endParaRPr lang="en-US"/>
          </a:p>
        </p:txBody>
      </p:sp>
    </p:spTree>
    <p:extLst>
      <p:ext uri="{BB962C8B-B14F-4D97-AF65-F5344CB8AC3E}">
        <p14:creationId xmlns:p14="http://schemas.microsoft.com/office/powerpoint/2010/main" val="36387626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Smart phones and Personal Digital Assistants (PDAs) are devices that combine computing, telephone, and networking features.</a:t>
            </a:r>
          </a:p>
          <a:p>
            <a:r>
              <a:rPr lang="en-US" dirty="0">
                <a:latin typeface="Arial" charset="0"/>
                <a:ea typeface="MS PGothic" charset="0"/>
                <a:cs typeface="Arial" charset="0"/>
              </a:rPr>
              <a:t>Like tablets, most PDAs are pen-based, using a stylus rather than a keyboard for input. </a:t>
            </a:r>
          </a:p>
          <a:p>
            <a:r>
              <a:rPr lang="en-US" dirty="0">
                <a:latin typeface="Arial" charset="0"/>
                <a:ea typeface="MS PGothic" charset="0"/>
                <a:cs typeface="Arial" charset="0"/>
              </a:rPr>
              <a:t>PDAs  and smart phones allow users to remotely access patient data from any location with connectivity. They usually also contain other software specific to the user</a:t>
            </a:r>
            <a:r>
              <a:rPr lang="ja-JP" altLang="en-US" dirty="0">
                <a:latin typeface="Arial" charset="0"/>
                <a:ea typeface="MS PGothic" charset="0"/>
                <a:cs typeface="Arial" charset="0"/>
              </a:rPr>
              <a:t>’</a:t>
            </a:r>
            <a:r>
              <a:rPr lang="en-US" altLang="ja-JP" dirty="0">
                <a:latin typeface="Arial" charset="0"/>
                <a:ea typeface="MS PGothic" charset="0"/>
                <a:cs typeface="Arial" charset="0"/>
              </a:rPr>
              <a:t>s tastes.</a:t>
            </a:r>
          </a:p>
          <a:p>
            <a:r>
              <a:rPr lang="en-US" dirty="0">
                <a:latin typeface="Arial" charset="0"/>
                <a:ea typeface="MS PGothic" charset="0"/>
                <a:cs typeface="Arial" charset="0"/>
              </a:rPr>
              <a:t>They offer similar advantages &amp; disadvantages to laptops &amp; tablets. Many providers incur the expense of a mobile device since they support personal notes and applications, phone capabilities, and calendar. </a:t>
            </a:r>
          </a:p>
          <a:p>
            <a:endParaRPr lang="en-US" dirty="0">
              <a:latin typeface="Arial" charset="0"/>
              <a:ea typeface="MS PGothic" charset="0"/>
              <a:cs typeface="Arial" charset="0"/>
            </a:endParaRPr>
          </a:p>
          <a:p>
            <a:r>
              <a:rPr lang="en-US" dirty="0">
                <a:latin typeface="Arial" charset="0"/>
                <a:ea typeface="MS PGothic" charset="0"/>
                <a:cs typeface="Arial" charset="0"/>
              </a:rPr>
              <a:t>Integrating PDA and Smart Phone support into the existing computer environment may require additional hardware and other infrastructure resources.</a:t>
            </a: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2CDB4790-A71A-0B42-871B-9ED5EAE8E8B2}" type="slidenum">
              <a:rPr lang="en-US"/>
              <a:pPr/>
              <a:t>17</a:t>
            </a:fld>
            <a:endParaRPr lang="en-US"/>
          </a:p>
        </p:txBody>
      </p:sp>
    </p:spTree>
    <p:extLst>
      <p:ext uri="{BB962C8B-B14F-4D97-AF65-F5344CB8AC3E}">
        <p14:creationId xmlns:p14="http://schemas.microsoft.com/office/powerpoint/2010/main" val="32770434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Let</a:t>
            </a:r>
            <a:r>
              <a:rPr lang="ja-JP" altLang="en-US" dirty="0">
                <a:latin typeface="Arial" charset="0"/>
                <a:ea typeface="MS PGothic" charset="0"/>
                <a:cs typeface="Arial" charset="0"/>
              </a:rPr>
              <a:t>’</a:t>
            </a:r>
            <a:r>
              <a:rPr lang="en-US" altLang="ja-JP" dirty="0">
                <a:latin typeface="Arial" charset="0"/>
                <a:ea typeface="MS PGothic" charset="0"/>
                <a:cs typeface="Arial" charset="0"/>
              </a:rPr>
              <a:t>s discuss briefly the network the EHR system will sit on and use to communicate with its users.</a:t>
            </a:r>
          </a:p>
          <a:p>
            <a:r>
              <a:rPr lang="en-US" dirty="0">
                <a:latin typeface="Arial" charset="0"/>
                <a:ea typeface="MS PGothic" charset="0"/>
                <a:cs typeface="Arial" charset="0"/>
              </a:rPr>
              <a:t> </a:t>
            </a:r>
          </a:p>
          <a:p>
            <a:r>
              <a:rPr lang="en-US" dirty="0">
                <a:latin typeface="Arial" charset="0"/>
                <a:ea typeface="MS PGothic" charset="0"/>
                <a:cs typeface="Arial" charset="0"/>
              </a:rPr>
              <a:t>First, let</a:t>
            </a:r>
            <a:r>
              <a:rPr lang="ja-JP" altLang="en-US" dirty="0">
                <a:latin typeface="Arial" charset="0"/>
                <a:ea typeface="MS PGothic" charset="0"/>
                <a:cs typeface="Arial" charset="0"/>
              </a:rPr>
              <a:t>’</a:t>
            </a:r>
            <a:r>
              <a:rPr lang="en-US" altLang="ja-JP" dirty="0">
                <a:latin typeface="Arial" charset="0"/>
                <a:ea typeface="MS PGothic" charset="0"/>
                <a:cs typeface="Arial" charset="0"/>
              </a:rPr>
              <a:t>s define a network. </a:t>
            </a:r>
          </a:p>
          <a:p>
            <a:r>
              <a:rPr lang="en-US" dirty="0">
                <a:latin typeface="Arial" charset="0"/>
                <a:ea typeface="MS PGothic" charset="0"/>
                <a:cs typeface="Arial" charset="0"/>
              </a:rPr>
              <a:t> </a:t>
            </a:r>
          </a:p>
          <a:p>
            <a:r>
              <a:rPr lang="en-US" b="1" dirty="0">
                <a:latin typeface="Arial" charset="0"/>
                <a:ea typeface="MS PGothic" charset="0"/>
                <a:cs typeface="Arial" charset="0"/>
              </a:rPr>
              <a:t>A network</a:t>
            </a:r>
            <a:r>
              <a:rPr lang="en-US" dirty="0">
                <a:latin typeface="Arial" charset="0"/>
                <a:ea typeface="MS PGothic" charset="0"/>
                <a:cs typeface="Arial" charset="0"/>
              </a:rPr>
              <a:t>, quite simply, is a collection of computers and devices connected by communications channels that facilitates communications among users and allows users to share resources with each other. </a:t>
            </a:r>
          </a:p>
          <a:p>
            <a:endParaRPr lang="en-US" dirty="0">
              <a:latin typeface="Arial" charset="0"/>
              <a:ea typeface="MS PGothic" charset="0"/>
              <a:cs typeface="Arial" charset="0"/>
            </a:endParaRPr>
          </a:p>
          <a:p>
            <a:r>
              <a:rPr lang="en-US" dirty="0">
                <a:latin typeface="Arial" charset="0"/>
                <a:ea typeface="MS PGothic" charset="0"/>
                <a:cs typeface="Arial" charset="0"/>
              </a:rPr>
              <a:t>Network devices (also known as nodes or resources) such as servers, desktops, printers or laptops must be connected through some sort of </a:t>
            </a:r>
            <a:r>
              <a:rPr lang="en-US" b="1" dirty="0">
                <a:latin typeface="Arial" charset="0"/>
                <a:ea typeface="MS PGothic" charset="0"/>
                <a:cs typeface="Arial" charset="0"/>
              </a:rPr>
              <a:t>network medium. </a:t>
            </a:r>
            <a:r>
              <a:rPr lang="en-US" dirty="0">
                <a:latin typeface="Arial" charset="0"/>
                <a:ea typeface="MS PGothic" charset="0"/>
                <a:cs typeface="Arial" charset="0"/>
              </a:rPr>
              <a:t>There are several types of media that can be used. The most commonly used media in today</a:t>
            </a:r>
            <a:r>
              <a:rPr lang="ja-JP" altLang="en-US" dirty="0">
                <a:latin typeface="Arial" charset="0"/>
                <a:ea typeface="MS PGothic" charset="0"/>
                <a:cs typeface="Arial" charset="0"/>
              </a:rPr>
              <a:t>’</a:t>
            </a:r>
            <a:r>
              <a:rPr lang="en-US" altLang="ja-JP" dirty="0">
                <a:latin typeface="Arial" charset="0"/>
                <a:ea typeface="MS PGothic" charset="0"/>
                <a:cs typeface="Arial" charset="0"/>
              </a:rPr>
              <a:t>s networks include unshielded twisted pair wiring for Ethernet networks, fiber channel (using fiber optic cabling) for network backbones, and radio signals…often referred to as RF or Radio Frequency for 802.11 wireless networks. Other frequently deployed devices used on a network to control network traffic would include hubs, switches, bridges, and/or routers. </a:t>
            </a:r>
          </a:p>
          <a:p>
            <a:endParaRPr lang="en-US" dirty="0">
              <a:latin typeface="Arial" charset="0"/>
              <a:ea typeface="MS PGothic" charset="0"/>
              <a:cs typeface="Arial" charset="0"/>
            </a:endParaRPr>
          </a:p>
          <a:p>
            <a:r>
              <a:rPr lang="en-US" dirty="0">
                <a:latin typeface="Arial" charset="0"/>
                <a:ea typeface="MS PGothic" charset="0"/>
                <a:cs typeface="Arial" charset="0"/>
              </a:rPr>
              <a:t>Most of today</a:t>
            </a:r>
            <a:r>
              <a:rPr lang="ja-JP" altLang="en-US" dirty="0">
                <a:latin typeface="Arial" charset="0"/>
                <a:ea typeface="MS PGothic" charset="0"/>
                <a:cs typeface="Arial" charset="0"/>
              </a:rPr>
              <a:t>’</a:t>
            </a:r>
            <a:r>
              <a:rPr lang="en-US" altLang="ja-JP" dirty="0">
                <a:latin typeface="Arial" charset="0"/>
                <a:ea typeface="MS PGothic" charset="0"/>
                <a:cs typeface="Arial" charset="0"/>
              </a:rPr>
              <a:t>s local networks use wired cabling and a protocol called </a:t>
            </a:r>
            <a:r>
              <a:rPr lang="ja-JP" altLang="en-US" b="1" dirty="0">
                <a:latin typeface="Arial" charset="0"/>
                <a:ea typeface="MS PGothic" charset="0"/>
                <a:cs typeface="Arial" charset="0"/>
              </a:rPr>
              <a:t>“</a:t>
            </a:r>
            <a:r>
              <a:rPr lang="en-US" altLang="ja-JP" b="1" dirty="0">
                <a:latin typeface="Arial" charset="0"/>
                <a:ea typeface="MS PGothic" charset="0"/>
                <a:cs typeface="Arial" charset="0"/>
              </a:rPr>
              <a:t>Ethernet</a:t>
            </a:r>
            <a:r>
              <a:rPr lang="ja-JP" altLang="en-US" b="1" dirty="0">
                <a:latin typeface="Arial" charset="0"/>
                <a:ea typeface="MS PGothic" charset="0"/>
                <a:cs typeface="Arial" charset="0"/>
              </a:rPr>
              <a:t>”</a:t>
            </a:r>
            <a:r>
              <a:rPr lang="en-US" altLang="ja-JP" b="1" dirty="0">
                <a:latin typeface="Arial" charset="0"/>
                <a:ea typeface="MS PGothic" charset="0"/>
                <a:cs typeface="Arial" charset="0"/>
              </a:rPr>
              <a:t> </a:t>
            </a:r>
            <a:r>
              <a:rPr lang="en-US" altLang="ja-JP" dirty="0">
                <a:latin typeface="Arial" charset="0"/>
                <a:ea typeface="MS PGothic" charset="0"/>
                <a:cs typeface="Arial" charset="0"/>
              </a:rPr>
              <a:t>to communicate between the various components. There are other protocols that could be used. </a:t>
            </a:r>
            <a:r>
              <a:rPr lang="ja-JP" altLang="en-US" b="1" dirty="0">
                <a:latin typeface="Arial" charset="0"/>
                <a:ea typeface="MS PGothic" charset="0"/>
                <a:cs typeface="Arial" charset="0"/>
              </a:rPr>
              <a:t>“</a:t>
            </a:r>
            <a:r>
              <a:rPr lang="en-US" altLang="ja-JP" b="1" dirty="0" err="1">
                <a:latin typeface="Arial" charset="0"/>
                <a:ea typeface="MS PGothic" charset="0"/>
                <a:cs typeface="Arial" charset="0"/>
              </a:rPr>
              <a:t>WiFi</a:t>
            </a:r>
            <a:r>
              <a:rPr lang="ja-JP" altLang="en-US" b="1" dirty="0">
                <a:latin typeface="Arial" charset="0"/>
                <a:ea typeface="MS PGothic" charset="0"/>
                <a:cs typeface="Arial" charset="0"/>
              </a:rPr>
              <a:t>”</a:t>
            </a:r>
            <a:r>
              <a:rPr lang="en-US" altLang="ja-JP" b="1" dirty="0">
                <a:latin typeface="Arial" charset="0"/>
                <a:ea typeface="MS PGothic" charset="0"/>
                <a:cs typeface="Arial" charset="0"/>
              </a:rPr>
              <a:t>- </a:t>
            </a:r>
            <a:r>
              <a:rPr lang="en-US" altLang="ja-JP" dirty="0">
                <a:latin typeface="Arial" charset="0"/>
                <a:ea typeface="MS PGothic" charset="0"/>
                <a:cs typeface="Arial" charset="0"/>
              </a:rPr>
              <a:t>also known as</a:t>
            </a:r>
            <a:r>
              <a:rPr lang="ja-JP" altLang="en-US" dirty="0">
                <a:latin typeface="Arial" charset="0"/>
                <a:ea typeface="MS PGothic" charset="0"/>
                <a:cs typeface="Arial" charset="0"/>
              </a:rPr>
              <a:t>”</a:t>
            </a:r>
            <a:r>
              <a:rPr lang="en-US" altLang="ja-JP" dirty="0">
                <a:latin typeface="Arial" charset="0"/>
                <a:ea typeface="MS PGothic" charset="0"/>
                <a:cs typeface="Arial" charset="0"/>
              </a:rPr>
              <a:t> 802.11,</a:t>
            </a:r>
            <a:r>
              <a:rPr lang="ja-JP" altLang="en-US" dirty="0">
                <a:latin typeface="Arial" charset="0"/>
                <a:ea typeface="MS PGothic" charset="0"/>
                <a:cs typeface="Arial" charset="0"/>
              </a:rPr>
              <a:t>”</a:t>
            </a:r>
            <a:r>
              <a:rPr lang="en-US" altLang="ja-JP" dirty="0">
                <a:latin typeface="Arial" charset="0"/>
                <a:ea typeface="MS PGothic" charset="0"/>
                <a:cs typeface="Arial" charset="0"/>
              </a:rPr>
              <a:t> is another popular wireless protocol in use today. </a:t>
            </a:r>
            <a:r>
              <a:rPr lang="en-US" altLang="ja-JP" dirty="0" err="1">
                <a:latin typeface="Arial" charset="0"/>
                <a:ea typeface="MS PGothic" charset="0"/>
                <a:cs typeface="Arial" charset="0"/>
              </a:rPr>
              <a:t>WiFi</a:t>
            </a:r>
            <a:r>
              <a:rPr lang="en-US" altLang="ja-JP" dirty="0">
                <a:latin typeface="Arial" charset="0"/>
                <a:ea typeface="MS PGothic" charset="0"/>
                <a:cs typeface="Arial" charset="0"/>
              </a:rPr>
              <a:t> is used by laptops and other wireless LAN devices to send data through the air to connect to the wired network. Wireless networks must be connected to the wireless network using Wireless Access Points or WAPS. A WAP is basically a device capable of receiving and transmitting radio signals using the 802.11 protocol to connect to wireless devices. Many Access Points may be needed to ensure connectivity to a network.</a:t>
            </a:r>
            <a:br>
              <a:rPr lang="en-US" altLang="ja-JP" dirty="0">
                <a:latin typeface="Arial" charset="0"/>
                <a:ea typeface="MS PGothic" charset="0"/>
                <a:cs typeface="Arial" charset="0"/>
              </a:rPr>
            </a:br>
            <a:r>
              <a:rPr lang="en-US" altLang="ja-JP" dirty="0">
                <a:latin typeface="Arial" charset="0"/>
                <a:ea typeface="MS PGothic" charset="0"/>
                <a:cs typeface="Arial" charset="0"/>
              </a:rPr>
              <a:t>  </a:t>
            </a:r>
          </a:p>
          <a:p>
            <a:r>
              <a:rPr lang="en-US" dirty="0">
                <a:latin typeface="Arial" charset="0"/>
                <a:ea typeface="MS PGothic" charset="0"/>
                <a:cs typeface="Arial" charset="0"/>
              </a:rPr>
              <a:t>Some additional terms to know include:</a:t>
            </a:r>
          </a:p>
          <a:p>
            <a:r>
              <a:rPr lang="en-US" dirty="0">
                <a:latin typeface="Arial" charset="0"/>
                <a:ea typeface="MS PGothic" charset="0"/>
                <a:cs typeface="Arial" charset="0"/>
              </a:rPr>
              <a:t>• </a:t>
            </a:r>
            <a:r>
              <a:rPr lang="en-US" b="1" dirty="0">
                <a:latin typeface="Arial" charset="0"/>
                <a:ea typeface="MS PGothic" charset="0"/>
                <a:cs typeface="Arial" charset="0"/>
              </a:rPr>
              <a:t>LAN or Local Area Network </a:t>
            </a:r>
            <a:r>
              <a:rPr lang="en-US" dirty="0">
                <a:latin typeface="Arial" charset="0"/>
                <a:ea typeface="MS PGothic" charset="0"/>
                <a:cs typeface="Arial" charset="0"/>
              </a:rPr>
              <a:t>– connects workstations and servers within a single demographic location</a:t>
            </a:r>
          </a:p>
          <a:p>
            <a:r>
              <a:rPr lang="en-US" dirty="0">
                <a:latin typeface="Arial" charset="0"/>
                <a:ea typeface="MS PGothic" charset="0"/>
                <a:cs typeface="Arial" charset="0"/>
              </a:rPr>
              <a:t>•</a:t>
            </a:r>
            <a:r>
              <a:rPr lang="en-US" b="1" dirty="0">
                <a:latin typeface="Arial" charset="0"/>
                <a:ea typeface="MS PGothic" charset="0"/>
                <a:cs typeface="Arial" charset="0"/>
              </a:rPr>
              <a:t> WLAN  or Wireless Local Area Network –</a:t>
            </a:r>
            <a:r>
              <a:rPr lang="en-US" dirty="0">
                <a:latin typeface="Arial" charset="0"/>
                <a:ea typeface="MS PGothic" charset="0"/>
                <a:cs typeface="Arial" charset="0"/>
              </a:rPr>
              <a:t> current most common technology referred to as </a:t>
            </a:r>
            <a:r>
              <a:rPr lang="ja-JP" altLang="en-US" dirty="0">
                <a:latin typeface="Arial" charset="0"/>
                <a:ea typeface="MS PGothic" charset="0"/>
                <a:cs typeface="Arial" charset="0"/>
              </a:rPr>
              <a:t>“</a:t>
            </a:r>
            <a:r>
              <a:rPr lang="en-US" altLang="ja-JP" dirty="0" err="1">
                <a:latin typeface="Arial" charset="0"/>
                <a:ea typeface="MS PGothic" charset="0"/>
                <a:cs typeface="Arial" charset="0"/>
              </a:rPr>
              <a:t>WiFi</a:t>
            </a:r>
            <a:r>
              <a:rPr lang="ja-JP" altLang="en-US" dirty="0">
                <a:latin typeface="Arial" charset="0"/>
                <a:ea typeface="MS PGothic" charset="0"/>
                <a:cs typeface="Arial" charset="0"/>
              </a:rPr>
              <a:t>”</a:t>
            </a:r>
            <a:endParaRPr lang="en-US" altLang="ja-JP" dirty="0">
              <a:latin typeface="Arial" charset="0"/>
              <a:ea typeface="MS PGothic" charset="0"/>
              <a:cs typeface="Arial" charset="0"/>
            </a:endParaRPr>
          </a:p>
          <a:p>
            <a:r>
              <a:rPr lang="en-US" dirty="0">
                <a:latin typeface="Arial" charset="0"/>
                <a:ea typeface="MS PGothic" charset="0"/>
                <a:cs typeface="Arial" charset="0"/>
              </a:rPr>
              <a:t>•</a:t>
            </a:r>
            <a:r>
              <a:rPr lang="en-US" b="1" dirty="0">
                <a:latin typeface="Arial" charset="0"/>
                <a:ea typeface="MS PGothic" charset="0"/>
                <a:cs typeface="Arial" charset="0"/>
              </a:rPr>
              <a:t> A WAN on the other hand, or Wide Area Network, </a:t>
            </a:r>
            <a:r>
              <a:rPr lang="en-US" dirty="0">
                <a:latin typeface="Arial" charset="0"/>
                <a:ea typeface="MS PGothic" charset="0"/>
                <a:cs typeface="Arial" charset="0"/>
              </a:rPr>
              <a:t>connects workstations across multiple locations, often great distances</a:t>
            </a:r>
          </a:p>
          <a:p>
            <a:r>
              <a:rPr lang="en-US" dirty="0">
                <a:latin typeface="Arial" charset="0"/>
                <a:ea typeface="MS PGothic" charset="0"/>
                <a:cs typeface="Arial" charset="0"/>
              </a:rPr>
              <a:t>• Another term to be aware of is </a:t>
            </a:r>
            <a:r>
              <a:rPr lang="en-US" b="1" dirty="0">
                <a:latin typeface="Arial" charset="0"/>
                <a:ea typeface="MS PGothic" charset="0"/>
                <a:cs typeface="Arial" charset="0"/>
              </a:rPr>
              <a:t>Point-to-point T1 and fractional T1.</a:t>
            </a:r>
            <a:r>
              <a:rPr lang="en-US" dirty="0">
                <a:latin typeface="Arial" charset="0"/>
                <a:ea typeface="MS PGothic" charset="0"/>
                <a:cs typeface="Arial" charset="0"/>
              </a:rPr>
              <a:t> These are all dedicated broadband lines that connect locations in a WAN</a:t>
            </a:r>
          </a:p>
          <a:p>
            <a:r>
              <a:rPr lang="en-US" dirty="0">
                <a:latin typeface="Arial" charset="0"/>
                <a:ea typeface="MS PGothic" charset="0"/>
                <a:cs typeface="Arial" charset="0"/>
              </a:rPr>
              <a:t>• </a:t>
            </a:r>
            <a:r>
              <a:rPr lang="en-US" b="1" dirty="0">
                <a:latin typeface="Arial" charset="0"/>
                <a:ea typeface="MS PGothic" charset="0"/>
                <a:cs typeface="Arial" charset="0"/>
              </a:rPr>
              <a:t>Bandwidth </a:t>
            </a:r>
            <a:r>
              <a:rPr lang="en-US" dirty="0">
                <a:latin typeface="Arial" charset="0"/>
                <a:ea typeface="MS PGothic" charset="0"/>
                <a:cs typeface="Arial" charset="0"/>
              </a:rPr>
              <a:t>– That</a:t>
            </a:r>
            <a:r>
              <a:rPr lang="ja-JP" altLang="en-US" dirty="0">
                <a:latin typeface="Arial" charset="0"/>
                <a:ea typeface="MS PGothic" charset="0"/>
                <a:cs typeface="Arial" charset="0"/>
              </a:rPr>
              <a:t>’</a:t>
            </a:r>
            <a:r>
              <a:rPr lang="en-US" altLang="ja-JP" dirty="0">
                <a:latin typeface="Arial" charset="0"/>
                <a:ea typeface="MS PGothic" charset="0"/>
                <a:cs typeface="Arial" charset="0"/>
              </a:rPr>
              <a:t>s the rate of data transfer, usually measured in bits per second</a:t>
            </a:r>
          </a:p>
          <a:p>
            <a:r>
              <a:rPr lang="en-US" dirty="0">
                <a:latin typeface="Arial" charset="0"/>
                <a:ea typeface="MS PGothic" charset="0"/>
                <a:cs typeface="Arial" charset="0"/>
              </a:rPr>
              <a:t>• A </a:t>
            </a:r>
            <a:r>
              <a:rPr lang="en-US" b="1" dirty="0">
                <a:latin typeface="Arial" charset="0"/>
                <a:ea typeface="MS PGothic" charset="0"/>
                <a:cs typeface="Arial" charset="0"/>
              </a:rPr>
              <a:t>VPN or Virtual Private Network </a:t>
            </a:r>
            <a:r>
              <a:rPr lang="en-US" dirty="0">
                <a:latin typeface="Arial" charset="0"/>
                <a:ea typeface="MS PGothic" charset="0"/>
                <a:cs typeface="Arial" charset="0"/>
              </a:rPr>
              <a:t>is a way of securely accessing a specific network over the internet</a:t>
            </a:r>
          </a:p>
          <a:p>
            <a:r>
              <a:rPr lang="en-US" dirty="0">
                <a:latin typeface="Arial" charset="0"/>
                <a:ea typeface="MS PGothic" charset="0"/>
                <a:cs typeface="Arial" charset="0"/>
              </a:rPr>
              <a:t>• </a:t>
            </a:r>
            <a:r>
              <a:rPr lang="en-US" b="1" dirty="0">
                <a:latin typeface="Arial" charset="0"/>
                <a:ea typeface="MS PGothic" charset="0"/>
                <a:cs typeface="Arial" charset="0"/>
              </a:rPr>
              <a:t>Firewall is </a:t>
            </a:r>
            <a:r>
              <a:rPr lang="en-US" dirty="0">
                <a:latin typeface="Arial" charset="0"/>
                <a:ea typeface="MS PGothic" charset="0"/>
                <a:cs typeface="Arial" charset="0"/>
              </a:rPr>
              <a:t>software or hardware that prevents unauthorized access to a network; monitors network traffic; may include VPN, virus scanning</a:t>
            </a:r>
          </a:p>
          <a:p>
            <a:endParaRPr lang="en-US" dirty="0">
              <a:latin typeface="Arial" charset="0"/>
              <a:ea typeface="MS PGothic" charset="0"/>
              <a:cs typeface="Arial" charset="0"/>
            </a:endParaRP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B11DA447-0EF2-484D-BC19-F29AAFB67F57}" type="slidenum">
              <a:rPr lang="en-US"/>
              <a:pPr/>
              <a:t>18</a:t>
            </a:fld>
            <a:endParaRPr lang="en-US"/>
          </a:p>
        </p:txBody>
      </p:sp>
    </p:spTree>
    <p:extLst>
      <p:ext uri="{BB962C8B-B14F-4D97-AF65-F5344CB8AC3E}">
        <p14:creationId xmlns:p14="http://schemas.microsoft.com/office/powerpoint/2010/main" val="20326308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As this slide illustrates, a local area network is defined by a single demographic location consisting of, typically, a building, or grouping of buildings which are supported by a single network. Here, server rooms, wiring closets and individual desktops and laptops are connected through a variety of methods to comprise a Local Area Network.</a:t>
            </a:r>
          </a:p>
          <a:p>
            <a:endParaRPr lang="en-US" dirty="0">
              <a:latin typeface="Arial" charset="0"/>
              <a:ea typeface="MS PGothic" charset="0"/>
              <a:cs typeface="Arial" charset="0"/>
            </a:endParaRP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0A387E66-3C6D-1348-A037-3D2837F853C7}" type="slidenum">
              <a:rPr lang="en-US"/>
              <a:pPr/>
              <a:t>19</a:t>
            </a:fld>
            <a:endParaRPr lang="en-US"/>
          </a:p>
        </p:txBody>
      </p:sp>
    </p:spTree>
    <p:extLst>
      <p:ext uri="{BB962C8B-B14F-4D97-AF65-F5344CB8AC3E}">
        <p14:creationId xmlns:p14="http://schemas.microsoft.com/office/powerpoint/2010/main" val="2869774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8915"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a:solidFill>
                  <a:prstClr val="black"/>
                </a:solidFill>
                <a:latin typeface="Arial" charset="0"/>
                <a:ea typeface="+mn-ea"/>
                <a:cs typeface="Arial" charset="0"/>
              </a:rPr>
              <a:t>The objectives for this unit are to:</a:t>
            </a:r>
          </a:p>
          <a:p>
            <a:pPr marL="171450" indent="-171450" eaLnBrk="1" hangingPunct="1">
              <a:spcBef>
                <a:spcPct val="0"/>
              </a:spcBef>
              <a:buFont typeface="Arial" pitchFamily="34" charset="0"/>
              <a:buChar char="•"/>
              <a:defRPr/>
            </a:pPr>
            <a:r>
              <a:rPr lang="en-US" dirty="0">
                <a:solidFill>
                  <a:prstClr val="black"/>
                </a:solidFill>
                <a:latin typeface="Arial" charset="0"/>
                <a:ea typeface="+mn-ea"/>
                <a:cs typeface="Arial" charset="0"/>
              </a:rPr>
              <a:t>Describe the use of client and server hardware for access to and storage of EHRs </a:t>
            </a:r>
          </a:p>
          <a:p>
            <a:pPr marL="171450" indent="-171450" eaLnBrk="1" hangingPunct="1">
              <a:spcBef>
                <a:spcPct val="0"/>
              </a:spcBef>
              <a:buFont typeface="Arial" pitchFamily="34" charset="0"/>
              <a:buChar char="•"/>
              <a:defRPr/>
            </a:pPr>
            <a:r>
              <a:rPr lang="en-US" dirty="0">
                <a:solidFill>
                  <a:prstClr val="black"/>
                </a:solidFill>
                <a:latin typeface="Arial" charset="0"/>
                <a:ea typeface="+mn-ea"/>
                <a:cs typeface="Arial" charset="0"/>
              </a:rPr>
              <a:t>Describe network needs for access to and storage of EHRs </a:t>
            </a:r>
          </a:p>
          <a:p>
            <a:pPr marL="171450" indent="-171450" eaLnBrk="1" hangingPunct="1">
              <a:spcBef>
                <a:spcPct val="0"/>
              </a:spcBef>
              <a:buFont typeface="Arial" pitchFamily="34" charset="0"/>
              <a:buChar char="•"/>
              <a:defRPr/>
            </a:pPr>
            <a:r>
              <a:rPr lang="en-US" dirty="0">
                <a:solidFill>
                  <a:prstClr val="black"/>
                </a:solidFill>
                <a:latin typeface="Arial" charset="0"/>
                <a:ea typeface="+mn-ea"/>
                <a:cs typeface="Arial" charset="0"/>
              </a:rPr>
              <a:t>Identify the application software and back-end data storage software needed for a comprehensive, effective health IT system</a:t>
            </a:r>
          </a:p>
          <a:p>
            <a:pPr eaLnBrk="1" hangingPunct="1">
              <a:spcBef>
                <a:spcPct val="0"/>
              </a:spcBef>
              <a:defRPr/>
            </a:pPr>
            <a:endParaRPr lang="en-US" dirty="0">
              <a:latin typeface="Arial" charset="0"/>
              <a:ea typeface="+mn-ea"/>
              <a:cs typeface="Arial" charset="0"/>
            </a:endParaRPr>
          </a:p>
          <a:p>
            <a:pPr eaLnBrk="1" hangingPunct="1">
              <a:spcBef>
                <a:spcPct val="0"/>
              </a:spcBef>
              <a:defRPr/>
            </a:pPr>
            <a:r>
              <a:rPr lang="en-US" dirty="0">
                <a:latin typeface="Arial" charset="0"/>
                <a:ea typeface="+mn-ea"/>
                <a:cs typeface="Arial" charset="0"/>
              </a:rPr>
              <a:t>In lecture b, we will continue with outlining the types of network elements an EHR system needs to function, as well as its typical hardware and software components that are needed to make a typical EHR function. </a:t>
            </a:r>
          </a:p>
          <a:p>
            <a:pPr eaLnBrk="1" hangingPunct="1">
              <a:spcBef>
                <a:spcPct val="0"/>
              </a:spcBef>
              <a:defRPr/>
            </a:pPr>
            <a:endParaRPr lang="en-US" dirty="0">
              <a:latin typeface="Arial" charset="0"/>
              <a:ea typeface="+mn-ea"/>
              <a:cs typeface="Arial" charset="0"/>
            </a:endParaRPr>
          </a:p>
          <a:p>
            <a:pPr eaLnBrk="1" hangingPunct="1">
              <a:spcBef>
                <a:spcPct val="0"/>
              </a:spcBef>
              <a:defRPr/>
            </a:pPr>
            <a:r>
              <a:rPr lang="en-US" dirty="0">
                <a:latin typeface="Arial" charset="0"/>
                <a:ea typeface="+mn-ea"/>
                <a:cs typeface="Arial" charset="0"/>
              </a:rPr>
              <a:t>We will also take a closer look at the client-server model and further define each of their respective roles. </a:t>
            </a:r>
          </a:p>
          <a:p>
            <a:pPr eaLnBrk="1" hangingPunct="1">
              <a:spcBef>
                <a:spcPct val="0"/>
              </a:spcBef>
              <a:defRPr/>
            </a:pPr>
            <a:endParaRPr lang="en-US" dirty="0">
              <a:latin typeface="Arial" charset="0"/>
              <a:ea typeface="+mn-ea"/>
              <a:cs typeface="Arial" charset="0"/>
            </a:endParaRPr>
          </a:p>
          <a:p>
            <a:pPr eaLnBrk="1" hangingPunct="1">
              <a:spcBef>
                <a:spcPct val="0"/>
              </a:spcBef>
              <a:defRPr/>
            </a:pPr>
            <a:r>
              <a:rPr lang="en-US" dirty="0">
                <a:latin typeface="Arial" charset="0"/>
                <a:ea typeface="+mn-ea"/>
                <a:cs typeface="Arial" charset="0"/>
              </a:rPr>
              <a:t>Lastly, we will give a brief overview of a network and outline the network needs for a typical EHR.</a:t>
            </a:r>
          </a:p>
          <a:p>
            <a:pPr eaLnBrk="1" hangingPunct="1">
              <a:spcBef>
                <a:spcPct val="0"/>
              </a:spcBef>
              <a:defRPr/>
            </a:pPr>
            <a:endParaRPr lang="en-US" dirty="0">
              <a:latin typeface="Arial" charset="0"/>
              <a:ea typeface="+mn-ea"/>
              <a:cs typeface="Arial" charset="0"/>
            </a:endParaRPr>
          </a:p>
        </p:txBody>
      </p:sp>
      <p:sp>
        <p:nvSpPr>
          <p:cNvPr id="163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163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329A546F-9A69-C348-8493-B8293AE461E2}" type="slidenum">
              <a:rPr lang="en-US"/>
              <a:pPr/>
              <a:t>2</a:t>
            </a:fld>
            <a:endParaRPr lang="en-US"/>
          </a:p>
        </p:txBody>
      </p:sp>
    </p:spTree>
    <p:extLst>
      <p:ext uri="{BB962C8B-B14F-4D97-AF65-F5344CB8AC3E}">
        <p14:creationId xmlns:p14="http://schemas.microsoft.com/office/powerpoint/2010/main" val="1648928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A wide area network (WAN) on the other hand is usually used for connecting computers and other network resources, spanning a wide geographical area. WANs can be used to connect cities, states, or even countries, often using a variety of methods to ensure redundancy or security. In this instance, the corporate offices are connected to both its regional offices in Raleigh, North Carolina, and its Tokyo branch office through its Wide Area Network.</a:t>
            </a:r>
            <a:br>
              <a:rPr lang="en-US" dirty="0">
                <a:latin typeface="Arial" charset="0"/>
                <a:ea typeface="MS PGothic" charset="0"/>
                <a:cs typeface="Arial" charset="0"/>
              </a:rPr>
            </a:br>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5A95E72C-61D4-8447-BFA5-45BC929AF140}" type="slidenum">
              <a:rPr lang="en-US"/>
              <a:pPr/>
              <a:t>20</a:t>
            </a:fld>
            <a:endParaRPr lang="en-US"/>
          </a:p>
        </p:txBody>
      </p:sp>
    </p:spTree>
    <p:extLst>
      <p:ext uri="{BB962C8B-B14F-4D97-AF65-F5344CB8AC3E}">
        <p14:creationId xmlns:p14="http://schemas.microsoft.com/office/powerpoint/2010/main" val="36875312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Your network infrastructure must be able to reliably support the data requirements of your EHR application. </a:t>
            </a:r>
            <a:br>
              <a:rPr lang="en-US" dirty="0">
                <a:latin typeface="Arial" charset="0"/>
                <a:ea typeface="MS PGothic" charset="0"/>
                <a:cs typeface="Arial" charset="0"/>
              </a:rPr>
            </a:br>
            <a:endParaRPr lang="en-US" dirty="0">
              <a:latin typeface="Arial" charset="0"/>
              <a:ea typeface="MS PGothic" charset="0"/>
              <a:cs typeface="Arial" charset="0"/>
            </a:endParaRPr>
          </a:p>
          <a:p>
            <a:r>
              <a:rPr lang="en-US" dirty="0">
                <a:latin typeface="Arial" charset="0"/>
                <a:ea typeface="MS PGothic" charset="0"/>
                <a:cs typeface="Arial" charset="0"/>
              </a:rPr>
              <a:t>Insufficient network capabilities will degrade application performance and increase the risk of user rejection.</a:t>
            </a:r>
          </a:p>
          <a:p>
            <a:endParaRPr lang="en-US" dirty="0">
              <a:latin typeface="Arial" charset="0"/>
              <a:ea typeface="MS PGothic" charset="0"/>
              <a:cs typeface="Arial" charset="0"/>
            </a:endParaRPr>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9293D7BD-74B5-CB42-AF73-64653E59A0EF}" type="slidenum">
              <a:rPr lang="en-US"/>
              <a:pPr/>
              <a:t>21</a:t>
            </a:fld>
            <a:endParaRPr lang="en-US"/>
          </a:p>
        </p:txBody>
      </p:sp>
    </p:spTree>
    <p:extLst>
      <p:ext uri="{BB962C8B-B14F-4D97-AF65-F5344CB8AC3E}">
        <p14:creationId xmlns:p14="http://schemas.microsoft.com/office/powerpoint/2010/main" val="22298625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Some things to consider when assessing network usage:</a:t>
            </a:r>
          </a:p>
          <a:p>
            <a:r>
              <a:rPr lang="en-US" dirty="0">
                <a:latin typeface="Arial" charset="0"/>
                <a:ea typeface="MS PGothic" charset="0"/>
                <a:cs typeface="Arial" charset="0"/>
              </a:rPr>
              <a:t> </a:t>
            </a:r>
          </a:p>
          <a:p>
            <a:r>
              <a:rPr lang="en-US" dirty="0">
                <a:latin typeface="Arial" charset="0"/>
                <a:ea typeface="MS PGothic" charset="0"/>
                <a:cs typeface="Arial" charset="0"/>
              </a:rPr>
              <a:t>For instance, how many users will need simultaneous access to the network?</a:t>
            </a:r>
            <a:br>
              <a:rPr lang="en-US" dirty="0">
                <a:latin typeface="Arial" charset="0"/>
                <a:ea typeface="MS PGothic" charset="0"/>
                <a:cs typeface="Arial" charset="0"/>
              </a:rPr>
            </a:br>
            <a:endParaRPr lang="en-US" dirty="0">
              <a:latin typeface="Arial" charset="0"/>
              <a:ea typeface="MS PGothic" charset="0"/>
              <a:cs typeface="Arial" charset="0"/>
            </a:endParaRPr>
          </a:p>
          <a:p>
            <a:r>
              <a:rPr lang="en-US" dirty="0">
                <a:latin typeface="Arial" charset="0"/>
                <a:ea typeface="MS PGothic" charset="0"/>
                <a:cs typeface="Arial" charset="0"/>
              </a:rPr>
              <a:t>And, what are the bandwidth requirements (the flow of data that can traverse the network at a given moment) of the EHR system, per the vendor?</a:t>
            </a:r>
            <a:br>
              <a:rPr lang="en-US" dirty="0">
                <a:latin typeface="Arial" charset="0"/>
                <a:ea typeface="MS PGothic" charset="0"/>
                <a:cs typeface="Arial" charset="0"/>
              </a:rPr>
            </a:br>
            <a:r>
              <a:rPr lang="en-US" dirty="0">
                <a:latin typeface="Arial" charset="0"/>
                <a:ea typeface="MS PGothic" charset="0"/>
                <a:cs typeface="Arial" charset="0"/>
              </a:rPr>
              <a:t>In particular, special bandwidth needs of scanning equipment and other medical equipment factor into this equation as well. This is a question for our vendor.</a:t>
            </a:r>
            <a:br>
              <a:rPr lang="en-US" dirty="0">
                <a:latin typeface="Arial" charset="0"/>
                <a:ea typeface="MS PGothic" charset="0"/>
                <a:cs typeface="Arial" charset="0"/>
              </a:rPr>
            </a:br>
            <a:endParaRPr lang="en-US" dirty="0">
              <a:latin typeface="Arial" charset="0"/>
              <a:ea typeface="MS PGothic" charset="0"/>
              <a:cs typeface="Arial" charset="0"/>
            </a:endParaRPr>
          </a:p>
          <a:p>
            <a:r>
              <a:rPr lang="en-US" dirty="0">
                <a:latin typeface="Arial" charset="0"/>
                <a:ea typeface="MS PGothic" charset="0"/>
                <a:cs typeface="Arial" charset="0"/>
              </a:rPr>
              <a:t>Also, sufficient connectivity between internal resources and remote resources such as satellite facilities</a:t>
            </a:r>
          </a:p>
          <a:p>
            <a:endParaRPr lang="en-US" dirty="0">
              <a:latin typeface="Arial" charset="0"/>
              <a:ea typeface="MS PGothic" charset="0"/>
              <a:cs typeface="Arial" charset="0"/>
            </a:endParaRPr>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4AE31B1F-AE54-6743-AED3-C80AA9C5654B}" type="slidenum">
              <a:rPr lang="en-US"/>
              <a:pPr/>
              <a:t>22</a:t>
            </a:fld>
            <a:endParaRPr lang="en-US"/>
          </a:p>
        </p:txBody>
      </p:sp>
    </p:spTree>
    <p:extLst>
      <p:ext uri="{BB962C8B-B14F-4D97-AF65-F5344CB8AC3E}">
        <p14:creationId xmlns:p14="http://schemas.microsoft.com/office/powerpoint/2010/main" val="7137853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In most healthcare settings today, the wireless network has become a prominent medium for connecting a wide range of devices to the EHR system, making access to patient records even more efficient.</a:t>
            </a:r>
          </a:p>
          <a:p>
            <a:endParaRPr lang="en-US" dirty="0">
              <a:latin typeface="Arial" charset="0"/>
              <a:ea typeface="MS PGothic" charset="0"/>
              <a:cs typeface="Arial" charset="0"/>
            </a:endParaRPr>
          </a:p>
          <a:p>
            <a:r>
              <a:rPr lang="en-US" dirty="0">
                <a:latin typeface="Arial" charset="0"/>
                <a:ea typeface="MS PGothic" charset="0"/>
                <a:cs typeface="Arial" charset="0"/>
              </a:rPr>
              <a:t>Before adding additional wireless infrastructure to your system, be sure you have adequately addressed these wireless needs … for the short and long term. Because many IT departments have limited experience at deploying wireless systems in an enterprise environment, it</a:t>
            </a:r>
            <a:r>
              <a:rPr lang="ja-JP" altLang="en-US" dirty="0">
                <a:latin typeface="Arial" charset="0"/>
                <a:ea typeface="MS PGothic" charset="0"/>
                <a:cs typeface="Arial" charset="0"/>
              </a:rPr>
              <a:t>’</a:t>
            </a:r>
            <a:r>
              <a:rPr lang="en-US" altLang="ja-JP" dirty="0">
                <a:latin typeface="Arial" charset="0"/>
                <a:ea typeface="MS PGothic" charset="0"/>
                <a:cs typeface="Arial" charset="0"/>
              </a:rPr>
              <a:t>s important to have a consultant conduct a wireless connectivity survey to ensure adequate coverage throughout the entire facility and to adequately address any potential wireless bandwidth issues. </a:t>
            </a:r>
          </a:p>
          <a:p>
            <a:endParaRPr lang="en-US" dirty="0">
              <a:latin typeface="Arial" charset="0"/>
              <a:ea typeface="MS PGothic" charset="0"/>
              <a:cs typeface="Arial" charset="0"/>
            </a:endParaRPr>
          </a:p>
          <a:p>
            <a:r>
              <a:rPr lang="en-US" dirty="0">
                <a:latin typeface="Arial" charset="0"/>
                <a:ea typeface="MS PGothic" charset="0"/>
                <a:cs typeface="Arial" charset="0"/>
              </a:rPr>
              <a:t>Also, as demand for remote off-site access continues to grow, be sure to explore with your vendor how efficiently the EHR system will integrate with your existing VPN network.</a:t>
            </a:r>
          </a:p>
          <a:p>
            <a:endParaRPr lang="en-US" dirty="0">
              <a:latin typeface="Arial" charset="0"/>
              <a:ea typeface="MS PGothic" charset="0"/>
              <a:cs typeface="Arial" charset="0"/>
            </a:endParaRP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DBCD94CB-AD19-C840-A5E0-EBECCED28489}" type="slidenum">
              <a:rPr lang="en-US"/>
              <a:pPr/>
              <a:t>23</a:t>
            </a:fld>
            <a:endParaRPr lang="en-US"/>
          </a:p>
        </p:txBody>
      </p:sp>
    </p:spTree>
    <p:extLst>
      <p:ext uri="{BB962C8B-B14F-4D97-AF65-F5344CB8AC3E}">
        <p14:creationId xmlns:p14="http://schemas.microsoft.com/office/powerpoint/2010/main" val="23856425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Let</a:t>
            </a:r>
            <a:r>
              <a:rPr lang="ja-JP" altLang="en-US" dirty="0">
                <a:latin typeface="Arial" charset="0"/>
                <a:ea typeface="MS PGothic" charset="0"/>
                <a:cs typeface="Arial" charset="0"/>
              </a:rPr>
              <a:t>’</a:t>
            </a:r>
            <a:r>
              <a:rPr lang="en-US" altLang="ja-JP" dirty="0">
                <a:latin typeface="Arial" charset="0"/>
                <a:ea typeface="MS PGothic" charset="0"/>
                <a:cs typeface="Arial" charset="0"/>
              </a:rPr>
              <a:t>s summarize what we have learned so far:</a:t>
            </a:r>
          </a:p>
          <a:p>
            <a:endParaRPr lang="en-US" dirty="0">
              <a:latin typeface="Arial" charset="0"/>
              <a:ea typeface="MS PGothic" charset="0"/>
              <a:cs typeface="Arial" charset="0"/>
            </a:endParaRPr>
          </a:p>
          <a:p>
            <a:r>
              <a:rPr lang="en-US" dirty="0">
                <a:latin typeface="Arial" charset="0"/>
                <a:ea typeface="MS PGothic" charset="0"/>
                <a:cs typeface="Arial" charset="0"/>
              </a:rPr>
              <a:t>Clients, servers and the network infrastructure all work in concert to provide functionality of  a typical EHR system.</a:t>
            </a:r>
          </a:p>
          <a:p>
            <a:endParaRPr lang="en-US" dirty="0">
              <a:latin typeface="Arial" charset="0"/>
              <a:ea typeface="MS PGothic" charset="0"/>
              <a:cs typeface="Arial" charset="0"/>
            </a:endParaRPr>
          </a:p>
          <a:p>
            <a:r>
              <a:rPr lang="en-US" dirty="0">
                <a:latin typeface="Arial" charset="0"/>
                <a:ea typeface="MS PGothic" charset="0"/>
                <a:cs typeface="Arial" charset="0"/>
              </a:rPr>
              <a:t>Hardware in the computing world represents the physical devices while software describes the written code used to create the various operating systems, applications and device drivers needed to input, compute, and output data.  </a:t>
            </a:r>
          </a:p>
          <a:p>
            <a:endParaRPr lang="en-US" dirty="0">
              <a:latin typeface="Arial" charset="0"/>
              <a:ea typeface="MS PGothic" charset="0"/>
              <a:cs typeface="Arial" charset="0"/>
            </a:endParaRPr>
          </a:p>
          <a:p>
            <a:r>
              <a:rPr lang="en-US" dirty="0">
                <a:latin typeface="Arial" charset="0"/>
                <a:ea typeface="MS PGothic" charset="0"/>
                <a:cs typeface="Arial" charset="0"/>
              </a:rPr>
              <a:t>A server is generally more robust than a typical client system and is designed for multiple user connections. Servers serve many functions but more often than not are warehouses for much if not all of the patient data retrieved by client applications. Client systems could be desktops, laptops, PDAs, or even smart phones.</a:t>
            </a:r>
          </a:p>
          <a:p>
            <a:endParaRPr lang="en-US" dirty="0">
              <a:latin typeface="Arial" charset="0"/>
              <a:ea typeface="MS PGothic" charset="0"/>
              <a:cs typeface="Arial" charset="0"/>
            </a:endParaRPr>
          </a:p>
          <a:p>
            <a:r>
              <a:rPr lang="en-US" dirty="0">
                <a:latin typeface="Arial" charset="0"/>
                <a:ea typeface="MS PGothic" charset="0"/>
                <a:cs typeface="Arial" charset="0"/>
              </a:rPr>
              <a:t>A network could be defined in local terms (called a LAN) or encompassing a wide geographical area (called a WAN) and can use a variety of protocols to transmit data including popular protocols such as Ethernet and Wi-Fi. Network capacity and usage requirements should always be considered when considering integrating an EHR into an existing computing environment.</a:t>
            </a:r>
          </a:p>
          <a:p>
            <a:endParaRPr lang="en-US" dirty="0">
              <a:latin typeface="Arial" charset="0"/>
              <a:ea typeface="MS PGothic" charset="0"/>
              <a:cs typeface="Arial" charset="0"/>
            </a:endParaRPr>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D9ED93DD-2E4C-C147-BE44-9FCDB968BE67}" type="slidenum">
              <a:rPr lang="en-US"/>
              <a:pPr/>
              <a:t>24</a:t>
            </a:fld>
            <a:endParaRPr lang="en-US"/>
          </a:p>
        </p:txBody>
      </p:sp>
    </p:spTree>
    <p:extLst>
      <p:ext uri="{BB962C8B-B14F-4D97-AF65-F5344CB8AC3E}">
        <p14:creationId xmlns:p14="http://schemas.microsoft.com/office/powerpoint/2010/main" val="18983133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8688"/>
            <a:r>
              <a:rPr lang="en-US">
                <a:latin typeface="Arial" charset="0"/>
                <a:ea typeface="MS PGothic" charset="0"/>
                <a:cs typeface="Arial" charset="0"/>
              </a:rPr>
              <a:t>No audio</a:t>
            </a:r>
          </a:p>
          <a:p>
            <a:pPr defTabSz="928688"/>
            <a:endParaRPr lang="en-US">
              <a:latin typeface="Arial" charset="0"/>
              <a:ea typeface="MS PGothic" charset="0"/>
              <a:cs typeface="Arial" charset="0"/>
            </a:endParaRPr>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47E8461E-29C8-FA4D-ABD5-A9200CFF9612}" type="slidenum">
              <a:rPr lang="en-US"/>
              <a:pPr/>
              <a:t>25</a:t>
            </a:fld>
            <a:endParaRPr lang="en-US"/>
          </a:p>
        </p:txBody>
      </p:sp>
    </p:spTree>
    <p:extLst>
      <p:ext uri="{BB962C8B-B14F-4D97-AF65-F5344CB8AC3E}">
        <p14:creationId xmlns:p14="http://schemas.microsoft.com/office/powerpoint/2010/main" val="30706087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28688"/>
            <a:r>
              <a:rPr lang="en-US">
                <a:latin typeface="Arial" charset="0"/>
                <a:ea typeface="MS PGothic" charset="0"/>
                <a:cs typeface="Arial" charset="0"/>
              </a:rPr>
              <a:t>No audio</a:t>
            </a:r>
          </a:p>
          <a:p>
            <a:pPr defTabSz="928688"/>
            <a:endParaRPr lang="en-US">
              <a:latin typeface="Arial" charset="0"/>
              <a:ea typeface="MS PGothic" charset="0"/>
              <a:cs typeface="Arial" charset="0"/>
            </a:endParaRPr>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47E8461E-29C8-FA4D-ABD5-A9200CFF9612}" type="slidenum">
              <a:rPr lang="en-US"/>
              <a:pPr/>
              <a:t>26</a:t>
            </a:fld>
            <a:endParaRPr lang="en-US"/>
          </a:p>
        </p:txBody>
      </p:sp>
    </p:spTree>
    <p:extLst>
      <p:ext uri="{BB962C8B-B14F-4D97-AF65-F5344CB8AC3E}">
        <p14:creationId xmlns:p14="http://schemas.microsoft.com/office/powerpoint/2010/main" val="17006047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a:p>
            <a:endParaRPr lang="en-US" dirty="0"/>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27</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Different types of server elements combine to make an EHR system. Typical server elements include:</a:t>
            </a:r>
          </a:p>
          <a:p>
            <a:endParaRPr lang="en-US" dirty="0">
              <a:latin typeface="Arial" charset="0"/>
              <a:ea typeface="MS PGothic" charset="0"/>
              <a:cs typeface="Arial" charset="0"/>
            </a:endParaRPr>
          </a:p>
          <a:p>
            <a:pPr>
              <a:buFontTx/>
              <a:buChar char="•"/>
            </a:pPr>
            <a:r>
              <a:rPr lang="en-US" dirty="0">
                <a:latin typeface="Arial" charset="0"/>
                <a:ea typeface="MS PGothic" charset="0"/>
                <a:cs typeface="Arial" charset="0"/>
              </a:rPr>
              <a:t>An application server (or group of servers) which houses the EHR or patient management application.</a:t>
            </a:r>
          </a:p>
          <a:p>
            <a:pPr>
              <a:buFontTx/>
              <a:buChar char="•"/>
            </a:pPr>
            <a:r>
              <a:rPr lang="en-US" dirty="0">
                <a:latin typeface="Arial" charset="0"/>
                <a:ea typeface="MS PGothic" charset="0"/>
                <a:cs typeface="Arial" charset="0"/>
              </a:rPr>
              <a:t>A database server where compiled patient data is stored.</a:t>
            </a:r>
          </a:p>
          <a:p>
            <a:pPr>
              <a:buFontTx/>
              <a:buChar char="•"/>
            </a:pPr>
            <a:r>
              <a:rPr lang="en-US" dirty="0">
                <a:latin typeface="Arial" charset="0"/>
                <a:ea typeface="MS PGothic" charset="0"/>
                <a:cs typeface="Arial" charset="0"/>
              </a:rPr>
              <a:t>A Citrix or terminal server or servers which support thin clients. Thin clients are computers that require the server to fulfill much of the system</a:t>
            </a:r>
            <a:r>
              <a:rPr lang="ja-JP" altLang="en-US" dirty="0">
                <a:latin typeface="Arial" charset="0"/>
                <a:ea typeface="MS PGothic" charset="0"/>
                <a:cs typeface="Arial" charset="0"/>
              </a:rPr>
              <a:t>’</a:t>
            </a:r>
            <a:r>
              <a:rPr lang="en-US" altLang="ja-JP" dirty="0">
                <a:latin typeface="Arial" charset="0"/>
                <a:ea typeface="MS PGothic" charset="0"/>
                <a:cs typeface="Arial" charset="0"/>
              </a:rPr>
              <a:t>s functional role. A computer terminal is an example of a thin client. It holds no real computational programming. Instead, it is programmed only to focus on graphically displaying information requested from the server by the user. </a:t>
            </a:r>
          </a:p>
          <a:p>
            <a:endParaRPr lang="en-US" dirty="0">
              <a:latin typeface="Arial" charset="0"/>
              <a:ea typeface="MS PGothic" charset="0"/>
              <a:cs typeface="Arial" charset="0"/>
            </a:endParaRPr>
          </a:p>
          <a:p>
            <a:r>
              <a:rPr lang="en-US" dirty="0">
                <a:latin typeface="Arial" charset="0"/>
                <a:ea typeface="MS PGothic" charset="0"/>
                <a:cs typeface="Arial" charset="0"/>
              </a:rPr>
              <a:t>In some cases, application, database, and terminals services may reside on the same computer system. However, due to the potential performance requirements of each service, this is not recommended except in the smallest of workplace environments.</a:t>
            </a:r>
          </a:p>
        </p:txBody>
      </p:sp>
      <p:sp>
        <p:nvSpPr>
          <p:cNvPr id="184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184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14162B2D-AEB3-AC40-B053-470DDC2DA298}" type="slidenum">
              <a:rPr lang="en-US"/>
              <a:pPr/>
              <a:t>3</a:t>
            </a:fld>
            <a:endParaRPr lang="en-US"/>
          </a:p>
        </p:txBody>
      </p:sp>
    </p:spTree>
    <p:extLst>
      <p:ext uri="{BB962C8B-B14F-4D97-AF65-F5344CB8AC3E}">
        <p14:creationId xmlns:p14="http://schemas.microsoft.com/office/powerpoint/2010/main" val="4184436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dirty="0">
                <a:latin typeface="Arial" charset="0"/>
                <a:ea typeface="MS PGothic" charset="0"/>
                <a:cs typeface="Arial" charset="0"/>
              </a:rPr>
              <a:t>The Institute of Medicine lists eight crucial core server elements for an EHR system. These include:</a:t>
            </a:r>
            <a:br>
              <a:rPr lang="en-US" dirty="0">
                <a:latin typeface="Arial" charset="0"/>
                <a:ea typeface="MS PGothic" charset="0"/>
                <a:cs typeface="Arial" charset="0"/>
              </a:rPr>
            </a:br>
            <a:endParaRPr lang="en-US" dirty="0">
              <a:latin typeface="Arial" charset="0"/>
              <a:ea typeface="MS PGothic" charset="0"/>
              <a:cs typeface="Arial" charset="0"/>
            </a:endParaRPr>
          </a:p>
          <a:p>
            <a:pPr>
              <a:lnSpc>
                <a:spcPct val="80000"/>
              </a:lnSpc>
              <a:buFontTx/>
              <a:buChar char="•"/>
            </a:pPr>
            <a:r>
              <a:rPr lang="en-US" dirty="0">
                <a:latin typeface="Arial" charset="0"/>
                <a:ea typeface="MS PGothic" charset="0"/>
                <a:cs typeface="Arial" charset="0"/>
              </a:rPr>
              <a:t>Health information and data storage component - that would be a database or a series of databases</a:t>
            </a:r>
          </a:p>
          <a:p>
            <a:pPr>
              <a:lnSpc>
                <a:spcPct val="80000"/>
              </a:lnSpc>
              <a:buFontTx/>
              <a:buChar char="•"/>
            </a:pPr>
            <a:r>
              <a:rPr lang="en-US" dirty="0">
                <a:latin typeface="Arial" charset="0"/>
                <a:ea typeface="MS PGothic" charset="0"/>
                <a:cs typeface="Arial" charset="0"/>
              </a:rPr>
              <a:t>Results management, which is, essentially, software that actively manages the results - particularly lab &amp; radiology results - that come into the EHR to assure that they are seen &amp; dealt with appropriately by the clinician. </a:t>
            </a:r>
          </a:p>
          <a:p>
            <a:pPr>
              <a:lnSpc>
                <a:spcPct val="80000"/>
              </a:lnSpc>
              <a:buFontTx/>
              <a:buChar char="•"/>
            </a:pPr>
            <a:r>
              <a:rPr lang="en-US" dirty="0">
                <a:latin typeface="Arial" charset="0"/>
                <a:ea typeface="MS PGothic" charset="0"/>
                <a:cs typeface="Arial" charset="0"/>
              </a:rPr>
              <a:t>Order entry and management, which is designed to effectively route clinician orders to the proper destinations.</a:t>
            </a:r>
          </a:p>
          <a:p>
            <a:pPr>
              <a:lnSpc>
                <a:spcPct val="80000"/>
              </a:lnSpc>
              <a:buFontTx/>
              <a:buChar char="•"/>
            </a:pPr>
            <a:r>
              <a:rPr lang="en-US" dirty="0">
                <a:latin typeface="Arial" charset="0"/>
                <a:ea typeface="MS PGothic" charset="0"/>
                <a:cs typeface="Arial" charset="0"/>
              </a:rPr>
              <a:t>Decision support, which is a computer logic that presents information to help clinicians make correct decisions, such as displaying relevant reference information on the screen while orders are written or popping up warnings if a drug order appears inappropriate based on a patient's known allergies.</a:t>
            </a:r>
          </a:p>
          <a:p>
            <a:pPr>
              <a:lnSpc>
                <a:spcPct val="80000"/>
              </a:lnSpc>
              <a:buFontTx/>
              <a:buChar char="•"/>
            </a:pPr>
            <a:r>
              <a:rPr lang="en-US" dirty="0">
                <a:latin typeface="Arial" charset="0"/>
                <a:ea typeface="MS PGothic" charset="0"/>
                <a:cs typeface="Arial" charset="0"/>
              </a:rPr>
              <a:t>Electronic communication and connectivity software, which allows the various applications to </a:t>
            </a:r>
            <a:r>
              <a:rPr lang="ja-JP" altLang="en-US" dirty="0">
                <a:latin typeface="Arial" charset="0"/>
                <a:ea typeface="MS PGothic" charset="0"/>
                <a:cs typeface="Arial" charset="0"/>
              </a:rPr>
              <a:t>“</a:t>
            </a:r>
            <a:r>
              <a:rPr lang="en-US" altLang="ja-JP" dirty="0">
                <a:latin typeface="Arial" charset="0"/>
                <a:ea typeface="MS PGothic" charset="0"/>
                <a:cs typeface="Arial" charset="0"/>
              </a:rPr>
              <a:t>talk</a:t>
            </a:r>
            <a:r>
              <a:rPr lang="ja-JP" altLang="en-US" dirty="0">
                <a:latin typeface="Arial" charset="0"/>
                <a:ea typeface="MS PGothic" charset="0"/>
                <a:cs typeface="Arial" charset="0"/>
              </a:rPr>
              <a:t>”</a:t>
            </a:r>
            <a:r>
              <a:rPr lang="en-US" altLang="ja-JP" dirty="0">
                <a:latin typeface="Arial" charset="0"/>
                <a:ea typeface="MS PGothic" charset="0"/>
                <a:cs typeface="Arial" charset="0"/>
              </a:rPr>
              <a:t> efficiently to one another over a network.</a:t>
            </a:r>
          </a:p>
          <a:p>
            <a:pPr>
              <a:lnSpc>
                <a:spcPct val="80000"/>
              </a:lnSpc>
              <a:buFontTx/>
              <a:buChar char="•"/>
            </a:pPr>
            <a:r>
              <a:rPr lang="en-US" dirty="0">
                <a:latin typeface="Arial" charset="0"/>
                <a:ea typeface="MS PGothic" charset="0"/>
                <a:cs typeface="Arial" charset="0"/>
              </a:rPr>
              <a:t>Patient support </a:t>
            </a:r>
          </a:p>
          <a:p>
            <a:pPr>
              <a:lnSpc>
                <a:spcPct val="80000"/>
              </a:lnSpc>
              <a:buFontTx/>
              <a:buChar char="•"/>
            </a:pPr>
            <a:r>
              <a:rPr lang="en-US" dirty="0">
                <a:latin typeface="Arial" charset="0"/>
                <a:ea typeface="MS PGothic" charset="0"/>
                <a:cs typeface="Arial" charset="0"/>
              </a:rPr>
              <a:t>Administrative processes and</a:t>
            </a:r>
          </a:p>
          <a:p>
            <a:pPr>
              <a:lnSpc>
                <a:spcPct val="80000"/>
              </a:lnSpc>
              <a:buFontTx/>
              <a:buChar char="•"/>
            </a:pPr>
            <a:r>
              <a:rPr lang="en-US" dirty="0">
                <a:latin typeface="Arial" charset="0"/>
                <a:ea typeface="MS PGothic" charset="0"/>
                <a:cs typeface="Arial" charset="0"/>
              </a:rPr>
              <a:t>Reporting and population health management software</a:t>
            </a:r>
          </a:p>
          <a:p>
            <a:pPr>
              <a:lnSpc>
                <a:spcPct val="80000"/>
              </a:lnSpc>
            </a:pPr>
            <a:endParaRPr lang="en-US" dirty="0">
              <a:latin typeface="Arial" charset="0"/>
              <a:ea typeface="MS PGothic" charset="0"/>
              <a:cs typeface="Arial" charset="0"/>
            </a:endParaRPr>
          </a:p>
          <a:p>
            <a:pPr>
              <a:lnSpc>
                <a:spcPct val="80000"/>
              </a:lnSpc>
            </a:pPr>
            <a:r>
              <a:rPr lang="en-US" dirty="0">
                <a:latin typeface="Arial" charset="0"/>
                <a:ea typeface="MS PGothic" charset="0"/>
                <a:cs typeface="Arial" charset="0"/>
              </a:rPr>
              <a:t>Vendors often supply additional modules and components customized to meet the specific needs of individual organizations and practices.</a:t>
            </a: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204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04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585D3065-2C3C-E044-BEB6-FF5A21474BB5}" type="slidenum">
              <a:rPr lang="en-US"/>
              <a:pPr/>
              <a:t>4</a:t>
            </a:fld>
            <a:endParaRPr lang="en-US"/>
          </a:p>
        </p:txBody>
      </p:sp>
    </p:spTree>
    <p:extLst>
      <p:ext uri="{BB962C8B-B14F-4D97-AF65-F5344CB8AC3E}">
        <p14:creationId xmlns:p14="http://schemas.microsoft.com/office/powerpoint/2010/main" val="3392458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We</a:t>
            </a:r>
            <a:r>
              <a:rPr lang="ja-JP" altLang="en-US" dirty="0">
                <a:latin typeface="Arial" charset="0"/>
                <a:ea typeface="MS PGothic" charset="0"/>
                <a:cs typeface="Arial" charset="0"/>
              </a:rPr>
              <a:t>’</a:t>
            </a:r>
            <a:r>
              <a:rPr lang="en-US" altLang="ja-JP" dirty="0" err="1">
                <a:latin typeface="Arial" charset="0"/>
                <a:ea typeface="MS PGothic" charset="0"/>
                <a:cs typeface="Arial" charset="0"/>
              </a:rPr>
              <a:t>ve</a:t>
            </a:r>
            <a:r>
              <a:rPr lang="en-US" altLang="ja-JP" dirty="0">
                <a:latin typeface="Arial" charset="0"/>
                <a:ea typeface="MS PGothic" charset="0"/>
                <a:cs typeface="Arial" charset="0"/>
              </a:rPr>
              <a:t> defined servers and their role. So what does a client do?</a:t>
            </a:r>
          </a:p>
          <a:p>
            <a:endParaRPr lang="en-US" dirty="0">
              <a:latin typeface="Arial" charset="0"/>
              <a:ea typeface="MS PGothic" charset="0"/>
              <a:cs typeface="Arial" charset="0"/>
            </a:endParaRPr>
          </a:p>
          <a:p>
            <a:r>
              <a:rPr lang="en-US" dirty="0">
                <a:latin typeface="Arial" charset="0"/>
                <a:ea typeface="MS PGothic" charset="0"/>
                <a:cs typeface="Arial" charset="0"/>
              </a:rPr>
              <a:t>EHR systems make medical records available to multiple simultaneous users. Tablets, laptops, and PCs allow instantaneous access for the healthcare staff who move around in the health centers. </a:t>
            </a:r>
          </a:p>
          <a:p>
            <a:endParaRPr lang="en-US" dirty="0">
              <a:latin typeface="Arial" charset="0"/>
              <a:ea typeface="MS PGothic" charset="0"/>
              <a:cs typeface="Arial" charset="0"/>
            </a:endParaRPr>
          </a:p>
          <a:p>
            <a:r>
              <a:rPr lang="en-US" dirty="0">
                <a:latin typeface="Arial" charset="0"/>
                <a:ea typeface="MS PGothic" charset="0"/>
                <a:cs typeface="Arial" charset="0"/>
              </a:rPr>
              <a:t>A client uses client application software to securely connect to and pull data from the EHR server to fulfill user requests. After receiving the requested data, the client software then organizes and displays the data in a manner that the user can efficiently view.</a:t>
            </a:r>
          </a:p>
          <a:p>
            <a:endParaRPr lang="en-US" dirty="0">
              <a:latin typeface="Arial" charset="0"/>
              <a:ea typeface="MS PGothic" charset="0"/>
              <a:cs typeface="Arial" charset="0"/>
            </a:endParaRPr>
          </a:p>
          <a:p>
            <a:r>
              <a:rPr lang="en-US" dirty="0">
                <a:latin typeface="Arial" charset="0"/>
                <a:ea typeface="MS PGothic" charset="0"/>
                <a:cs typeface="Arial" charset="0"/>
              </a:rPr>
              <a:t>Using an EHR system to read and write to a patient's record not only is typically done through a workstation but, depending on the type of system and health care setting, may also be possible via mobile devices that are capable of interpreting handwriting.</a:t>
            </a:r>
          </a:p>
          <a:p>
            <a:endParaRPr lang="en-US" dirty="0">
              <a:latin typeface="Arial" charset="0"/>
              <a:ea typeface="MS PGothic" charset="0"/>
              <a:cs typeface="Arial" charset="0"/>
            </a:endParaRP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225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25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38EF1E77-F202-B848-8F81-2320659A046C}" type="slidenum">
              <a:rPr lang="en-US"/>
              <a:pPr/>
              <a:t>5</a:t>
            </a:fld>
            <a:endParaRPr lang="en-US"/>
          </a:p>
        </p:txBody>
      </p:sp>
    </p:spTree>
    <p:extLst>
      <p:ext uri="{BB962C8B-B14F-4D97-AF65-F5344CB8AC3E}">
        <p14:creationId xmlns:p14="http://schemas.microsoft.com/office/powerpoint/2010/main" val="3579508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Let</a:t>
            </a:r>
            <a:r>
              <a:rPr lang="ja-JP" altLang="en-US" dirty="0">
                <a:latin typeface="Arial" charset="0"/>
                <a:ea typeface="MS PGothic" charset="0"/>
                <a:cs typeface="Arial" charset="0"/>
              </a:rPr>
              <a:t>’</a:t>
            </a:r>
            <a:r>
              <a:rPr lang="en-US" altLang="ja-JP" dirty="0">
                <a:latin typeface="Arial" charset="0"/>
                <a:ea typeface="MS PGothic" charset="0"/>
                <a:cs typeface="Arial" charset="0"/>
              </a:rPr>
              <a:t>s talk briefly about hardware found in an EHR system.</a:t>
            </a:r>
          </a:p>
          <a:p>
            <a:endParaRPr lang="en-US" dirty="0">
              <a:latin typeface="Arial" charset="0"/>
              <a:ea typeface="MS PGothic" charset="0"/>
              <a:cs typeface="Arial" charset="0"/>
            </a:endParaRPr>
          </a:p>
          <a:p>
            <a:r>
              <a:rPr lang="en-US" dirty="0">
                <a:latin typeface="Arial" charset="0"/>
                <a:ea typeface="MS PGothic" charset="0"/>
                <a:cs typeface="Arial" charset="0"/>
              </a:rPr>
              <a:t>As we defined in the previous half of the lecture, hardware can best be described as the nuts and bolts that make things work.  The physical components of servers, workstations, laptops … the containers and all the components that reside inside them are all hardware, as are printers, scanners, routers, switches and even the cables that connect the devices themselves.</a:t>
            </a:r>
          </a:p>
          <a:p>
            <a:endParaRPr lang="en-US" dirty="0">
              <a:latin typeface="Arial" charset="0"/>
              <a:ea typeface="MS PGothic" charset="0"/>
              <a:cs typeface="Arial" charset="0"/>
            </a:endParaRPr>
          </a:p>
          <a:p>
            <a:r>
              <a:rPr lang="en-US" dirty="0">
                <a:latin typeface="Arial" charset="0"/>
                <a:ea typeface="MS PGothic" charset="0"/>
                <a:cs typeface="Arial" charset="0"/>
              </a:rPr>
              <a:t>Having the proper hardware to run your EHR system is just as important as the software components. Without the proper hardware, the system may not run as efficiently and may exhibit compatibility issues.</a:t>
            </a: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245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45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76016357-B55B-314E-97B2-21F5533A71F5}" type="slidenum">
              <a:rPr lang="en-US"/>
              <a:pPr/>
              <a:t>6</a:t>
            </a:fld>
            <a:endParaRPr lang="en-US"/>
          </a:p>
        </p:txBody>
      </p:sp>
    </p:spTree>
    <p:extLst>
      <p:ext uri="{BB962C8B-B14F-4D97-AF65-F5344CB8AC3E}">
        <p14:creationId xmlns:p14="http://schemas.microsoft.com/office/powerpoint/2010/main" val="180502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Some of the hardware components most often attributed to EHR systems include:</a:t>
            </a:r>
          </a:p>
          <a:p>
            <a:r>
              <a:rPr lang="en-US" dirty="0">
                <a:latin typeface="Arial" charset="0"/>
                <a:ea typeface="MS PGothic" charset="0"/>
                <a:cs typeface="Arial" charset="0"/>
              </a:rPr>
              <a:t>Servers, workstations, laptops and tablets, PDAs (also known as Portable Digital Assistants) and smart phones, flat panel monitors, scanners, storage and backup devices (including tape drives), shredding devices, and medical diagnostic and treatment devices.</a:t>
            </a:r>
          </a:p>
          <a:p>
            <a:endParaRPr lang="en-US" dirty="0">
              <a:latin typeface="Arial" charset="0"/>
              <a:ea typeface="MS PGothic" charset="0"/>
              <a:cs typeface="Arial" charset="0"/>
            </a:endParaRPr>
          </a:p>
          <a:p>
            <a:r>
              <a:rPr lang="en-US" dirty="0">
                <a:latin typeface="Arial" charset="0"/>
                <a:ea typeface="MS PGothic" charset="0"/>
                <a:cs typeface="Arial" charset="0"/>
              </a:rPr>
              <a:t>These are just some of the major hardware components you</a:t>
            </a:r>
            <a:r>
              <a:rPr lang="ja-JP" altLang="en-US" dirty="0">
                <a:latin typeface="Arial" charset="0"/>
                <a:ea typeface="MS PGothic" charset="0"/>
                <a:cs typeface="Arial" charset="0"/>
              </a:rPr>
              <a:t>’</a:t>
            </a:r>
            <a:r>
              <a:rPr lang="en-US" altLang="ja-JP" dirty="0" err="1">
                <a:latin typeface="Arial" charset="0"/>
                <a:ea typeface="MS PGothic" charset="0"/>
                <a:cs typeface="Arial" charset="0"/>
              </a:rPr>
              <a:t>ll</a:t>
            </a:r>
            <a:r>
              <a:rPr lang="en-US" altLang="ja-JP" dirty="0">
                <a:latin typeface="Arial" charset="0"/>
                <a:ea typeface="MS PGothic" charset="0"/>
                <a:cs typeface="Arial" charset="0"/>
              </a:rPr>
              <a:t> find in an EHR system and the network it operates on.</a:t>
            </a:r>
          </a:p>
          <a:p>
            <a:endParaRPr lang="en-US" dirty="0">
              <a:latin typeface="Arial" charset="0"/>
              <a:ea typeface="MS PGothic" charset="0"/>
              <a:cs typeface="Arial" charset="0"/>
            </a:endParaRPr>
          </a:p>
          <a:p>
            <a:endParaRPr lang="en-US" dirty="0">
              <a:latin typeface="Arial" charset="0"/>
              <a:ea typeface="MS PGothic" charset="0"/>
              <a:cs typeface="Arial" charset="0"/>
            </a:endParaRPr>
          </a:p>
        </p:txBody>
      </p:sp>
      <p:sp>
        <p:nvSpPr>
          <p:cNvPr id="266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66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DEF19003-0D61-5D49-9810-CCC12A7C0B81}" type="slidenum">
              <a:rPr lang="en-US"/>
              <a:pPr/>
              <a:t>7</a:t>
            </a:fld>
            <a:endParaRPr lang="en-US"/>
          </a:p>
        </p:txBody>
      </p:sp>
    </p:spTree>
    <p:extLst>
      <p:ext uri="{BB962C8B-B14F-4D97-AF65-F5344CB8AC3E}">
        <p14:creationId xmlns:p14="http://schemas.microsoft.com/office/powerpoint/2010/main" val="3013222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A server, in the hardware sense, is a computer designed to efficiently run server applications.  In the EHR arena, that includes the patient index (where patient data resides), the patient management software, and various modules designed for the parsing of user requests. They also may house user management tools for making administrative changes to the software, including updates and error correction. </a:t>
            </a:r>
          </a:p>
          <a:p>
            <a:endParaRPr lang="en-US" dirty="0">
              <a:latin typeface="Arial" charset="0"/>
              <a:ea typeface="MS PGothic" charset="0"/>
              <a:cs typeface="Arial" charset="0"/>
            </a:endParaRPr>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C4ECB98C-DF69-474C-98F1-7E6B93E4700A}" type="slidenum">
              <a:rPr lang="en-US"/>
              <a:pPr/>
              <a:t>8</a:t>
            </a:fld>
            <a:endParaRPr lang="en-US"/>
          </a:p>
        </p:txBody>
      </p:sp>
    </p:spTree>
    <p:extLst>
      <p:ext uri="{BB962C8B-B14F-4D97-AF65-F5344CB8AC3E}">
        <p14:creationId xmlns:p14="http://schemas.microsoft.com/office/powerpoint/2010/main" val="2404363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ea typeface="MS PGothic" charset="0"/>
                <a:cs typeface="Arial" charset="0"/>
              </a:rPr>
              <a:t>As stated earlier, a server essentially </a:t>
            </a:r>
            <a:r>
              <a:rPr lang="ja-JP" altLang="en-US" dirty="0">
                <a:latin typeface="Arial" charset="0"/>
                <a:ea typeface="MS PGothic" charset="0"/>
                <a:cs typeface="Arial" charset="0"/>
              </a:rPr>
              <a:t>“</a:t>
            </a:r>
            <a:r>
              <a:rPr lang="en-US" altLang="ja-JP" dirty="0">
                <a:latin typeface="Arial" charset="0"/>
                <a:ea typeface="MS PGothic" charset="0"/>
                <a:cs typeface="Arial" charset="0"/>
              </a:rPr>
              <a:t>serves</a:t>
            </a:r>
            <a:r>
              <a:rPr lang="ja-JP" altLang="en-US" dirty="0">
                <a:latin typeface="Arial" charset="0"/>
                <a:ea typeface="MS PGothic" charset="0"/>
                <a:cs typeface="Arial" charset="0"/>
              </a:rPr>
              <a:t>”</a:t>
            </a:r>
            <a:r>
              <a:rPr lang="en-US" altLang="ja-JP" dirty="0">
                <a:latin typeface="Arial" charset="0"/>
                <a:ea typeface="MS PGothic" charset="0"/>
                <a:cs typeface="Arial" charset="0"/>
              </a:rPr>
              <a:t> other computers on the network. It typically houses applications and databases required by desktops or laptops  to access information or run centralized programs. Because servers are a critical infrastructure component, they are usually located in a protected environment not generally accessible to the general public. Servers are expected to run pretty much continuously throughout their entire life cycle. </a:t>
            </a:r>
          </a:p>
          <a:p>
            <a:endParaRPr lang="en-US" dirty="0">
              <a:latin typeface="Arial" charset="0"/>
              <a:ea typeface="MS PGothic" charset="0"/>
              <a:cs typeface="Arial" charset="0"/>
            </a:endParaRPr>
          </a:p>
          <a:p>
            <a:r>
              <a:rPr lang="en-US" dirty="0">
                <a:latin typeface="Arial" charset="0"/>
                <a:ea typeface="MS PGothic" charset="0"/>
                <a:cs typeface="Arial" charset="0"/>
              </a:rPr>
              <a:t>Most enterprise-level servers are known to be very fault tolerant and come with built-in redundant hardware systems to ensure reliable operation. In many healthcare environments, even a short-term failure can be more costly than the purchase and installation of such a system. Most of these systems come with </a:t>
            </a:r>
            <a:r>
              <a:rPr lang="ja-JP" altLang="en-US" dirty="0">
                <a:latin typeface="Arial" charset="0"/>
                <a:ea typeface="MS PGothic" charset="0"/>
                <a:cs typeface="Arial" charset="0"/>
              </a:rPr>
              <a:t>“</a:t>
            </a:r>
            <a:r>
              <a:rPr lang="en-US" altLang="ja-JP" dirty="0">
                <a:latin typeface="Arial" charset="0"/>
                <a:ea typeface="MS PGothic" charset="0"/>
                <a:cs typeface="Arial" charset="0"/>
              </a:rPr>
              <a:t>hot swappable</a:t>
            </a:r>
            <a:r>
              <a:rPr lang="ja-JP" altLang="en-US" dirty="0">
                <a:latin typeface="Arial" charset="0"/>
                <a:ea typeface="MS PGothic" charset="0"/>
                <a:cs typeface="Arial" charset="0"/>
              </a:rPr>
              <a:t>”</a:t>
            </a:r>
            <a:r>
              <a:rPr lang="en-US" altLang="ja-JP" dirty="0">
                <a:latin typeface="Arial" charset="0"/>
                <a:ea typeface="MS PGothic" charset="0"/>
                <a:cs typeface="Arial" charset="0"/>
              </a:rPr>
              <a:t> accessories (parts that can be changed out without turning off the server) to minimize downtime due to failure or maintenance. </a:t>
            </a:r>
          </a:p>
          <a:p>
            <a:endParaRPr lang="en-US" dirty="0">
              <a:latin typeface="Arial" charset="0"/>
              <a:ea typeface="MS PGothic" charset="0"/>
              <a:cs typeface="Arial" charset="0"/>
            </a:endParaRPr>
          </a:p>
          <a:p>
            <a:r>
              <a:rPr lang="en-US" dirty="0">
                <a:latin typeface="Arial" charset="0"/>
                <a:ea typeface="MS PGothic" charset="0"/>
                <a:cs typeface="Arial" charset="0"/>
              </a:rPr>
              <a:t>Servers come in all shapes and sizes. You should consult your IT staff, hardware &amp; EHR vendor(s), and/or consultant to determine the hardware specs required for your organization. In general, your server should be extremely reliable, with as many built-in redundancies as possible to minimize system downtime. This is particularly important in acute-care settings.</a:t>
            </a:r>
          </a:p>
          <a:p>
            <a:endParaRPr lang="en-US" dirty="0">
              <a:latin typeface="Arial" charset="0"/>
              <a:ea typeface="MS PGothic" charset="0"/>
              <a:cs typeface="Arial" charset="0"/>
            </a:endParaRP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pPr fontAlgn="base">
              <a:spcBef>
                <a:spcPct val="0"/>
              </a:spcBef>
              <a:spcAft>
                <a:spcPct val="0"/>
              </a:spcAft>
            </a:pPr>
            <a:endParaRPr lang="en-US"/>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charset="0"/>
                <a:ea typeface="MS PGothic" charset="0"/>
                <a:cs typeface="Arial" charset="0"/>
              </a:defRPr>
            </a:lvl1pPr>
            <a:lvl2pPr marL="742950" indent="-285750">
              <a:defRPr sz="1000">
                <a:solidFill>
                  <a:schemeClr val="tx1"/>
                </a:solidFill>
                <a:latin typeface="Arial" charset="0"/>
                <a:ea typeface="Arial" charset="0"/>
                <a:cs typeface="Arial" charset="0"/>
              </a:defRPr>
            </a:lvl2pPr>
            <a:lvl3pPr marL="1143000" indent="-228600">
              <a:defRPr sz="1000">
                <a:solidFill>
                  <a:schemeClr val="tx1"/>
                </a:solidFill>
                <a:latin typeface="Arial" charset="0"/>
                <a:ea typeface="Arial" charset="0"/>
                <a:cs typeface="Arial" charset="0"/>
              </a:defRPr>
            </a:lvl3pPr>
            <a:lvl4pPr marL="1600200" indent="-228600">
              <a:defRPr sz="1000">
                <a:solidFill>
                  <a:schemeClr val="tx1"/>
                </a:solidFill>
                <a:latin typeface="Arial" charset="0"/>
                <a:ea typeface="Arial" charset="0"/>
                <a:cs typeface="Arial" charset="0"/>
              </a:defRPr>
            </a:lvl4pPr>
            <a:lvl5pPr marL="2057400" indent="-228600">
              <a:defRPr sz="10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0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0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0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000">
                <a:solidFill>
                  <a:schemeClr val="tx1"/>
                </a:solidFill>
                <a:latin typeface="Arial" charset="0"/>
                <a:ea typeface="Arial" charset="0"/>
                <a:cs typeface="Arial" charset="0"/>
              </a:defRPr>
            </a:lvl9pPr>
          </a:lstStyle>
          <a:p>
            <a:fld id="{737DF518-D442-F941-AC07-C8A0EFAFB9BC}" type="slidenum">
              <a:rPr lang="en-US"/>
              <a:pPr/>
              <a:t>9</a:t>
            </a:fld>
            <a:endParaRPr lang="en-US"/>
          </a:p>
        </p:txBody>
      </p:sp>
    </p:spTree>
    <p:extLst>
      <p:ext uri="{BB962C8B-B14F-4D97-AF65-F5344CB8AC3E}">
        <p14:creationId xmlns:p14="http://schemas.microsoft.com/office/powerpoint/2010/main" val="20975448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928053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a:t>Click to edit Master text styles</a:t>
            </a:r>
          </a:p>
          <a:p>
            <a:pPr lvl="1"/>
            <a:r>
              <a:rPr lang="en-US"/>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23920F39-6AD7-E34B-94BF-878586C9391E}" type="slidenum">
              <a:rPr lang="en-US"/>
              <a:pPr/>
              <a:t>‹#›</a:t>
            </a:fld>
            <a:endParaRPr 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4136805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8886678D-C708-D342-86A3-F4337D17D72F}" type="slidenum">
              <a:rPr lang="en-US"/>
              <a:pPr/>
              <a:t>‹#›</a:t>
            </a:fld>
            <a:endParaRPr 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1990947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a:t>Click to edit Master text styles</a:t>
            </a:r>
          </a:p>
          <a:p>
            <a:pPr lvl="1"/>
            <a:r>
              <a:rPr lang="en-US"/>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4A1BDF98-18E4-EC4C-B052-3D2FFC5C8EB9}" type="slidenum">
              <a:rPr lang="en-US"/>
              <a:pPr/>
              <a:t>‹#›</a:t>
            </a:fld>
            <a:endParaRPr 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3.0/Spring 2012 </a:t>
            </a:r>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388635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94ADDE17-20D5-284A-9F25-277195580437}" type="slidenum">
              <a:rPr lang="en-US"/>
              <a:pPr/>
              <a:t>‹#›</a:t>
            </a:fld>
            <a:endParaRPr 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eaLnBrk="1" hangingPunct="1">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2924732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Drag picture to placeholder or click icon to add</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physicianspractice.com/files/audioconference/pdfs/id_7.pdf?CFID=1675309&amp;CFTOKEN=75588070" TargetMode="External"/><Relationship Id="rId2" Type="http://schemas.openxmlformats.org/officeDocument/2006/relationships/notesSlide" Target="../notesSlides/notesSlide25.xml"/><Relationship Id="rId1" Type="http://schemas.openxmlformats.org/officeDocument/2006/relationships/slideLayout" Target="../slideLayouts/slideLayout9.xml"/><Relationship Id="rId5" Type="http://schemas.openxmlformats.org/officeDocument/2006/relationships/hyperlink" Target="http://en.wikipedia.org/wiki/Thin_client" TargetMode="External"/><Relationship Id="rId4" Type="http://schemas.openxmlformats.org/officeDocument/2006/relationships/hyperlink" Target="http://patients.about.com/od/electronicpatientrecords/a/emr.htm"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atin typeface="Verdana" charset="0"/>
                <a:ea typeface="MS PGothic" charset="0"/>
                <a:cs typeface="Verdana" charset="0"/>
              </a:rPr>
              <a:t>Installation and Maintenance of Health IT Systems </a:t>
            </a:r>
          </a:p>
        </p:txBody>
      </p:sp>
      <p:sp>
        <p:nvSpPr>
          <p:cNvPr id="13316" name="Rectangle 3"/>
          <p:cNvSpPr>
            <a:spLocks noGrp="1" noChangeArrowheads="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latin typeface="Tahoma" charset="0"/>
                <a:ea typeface="MS PGothic" charset="0"/>
                <a:cs typeface="Tahoma" charset="0"/>
              </a:rPr>
              <a:t>Elements of a Typical Electronic Health Record System</a:t>
            </a:r>
          </a:p>
        </p:txBody>
      </p:sp>
      <p:sp>
        <p:nvSpPr>
          <p:cNvPr id="13314"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atin typeface="Tahoma" charset="0"/>
                <a:ea typeface="MS PGothic" charset="0"/>
                <a:cs typeface="Tahoma" charset="0"/>
              </a:rPr>
              <a:t>Lecture b</a:t>
            </a:r>
          </a:p>
        </p:txBody>
      </p:sp>
      <p:sp>
        <p:nvSpPr>
          <p:cNvPr id="13317"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ea typeface="Calibri" charset="0"/>
                <a:cs typeface="Times New Roman" charset="0"/>
              </a:rPr>
              <a:t>This material (Comp 8 Unit 1)  was 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Award Number 90WT0006.</a:t>
            </a:r>
            <a:endParaRPr lang="en-US" dirty="0"/>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sz="1000" u="sng" dirty="0">
                <a:hlinkClick r:id="rId3" tooltip="Link to Creative Commons License BY-NC-SA 4.0"/>
              </a:rPr>
              <a:t>/</a:t>
            </a:r>
            <a:r>
              <a:rPr lang="en-US" sz="1000"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EHR Hardware – Servers </a:t>
            </a:r>
            <a:br>
              <a:rPr lang="en-US" sz="3800" dirty="0">
                <a:latin typeface="Verdana" charset="0"/>
                <a:ea typeface="MS PGothic" charset="0"/>
                <a:cs typeface="Verdana" charset="0"/>
              </a:rPr>
            </a:br>
            <a:r>
              <a:rPr lang="en-US" sz="3800" dirty="0">
                <a:latin typeface="Verdana" charset="0"/>
                <a:ea typeface="MS PGothic" charset="0"/>
                <a:cs typeface="Verdana" charset="0"/>
              </a:rPr>
              <a:t>(cont’d – 2)</a:t>
            </a:r>
          </a:p>
        </p:txBody>
      </p:sp>
      <p:sp>
        <p:nvSpPr>
          <p:cNvPr id="20485" name="Rectangle 3"/>
          <p:cNvSpPr txBox="1">
            <a:spLocks noGrp="1" noChangeArrowheads="1"/>
          </p:cNvSpPr>
          <p:nvPr>
            <p:ph sz="quarter" idx="14"/>
          </p:nvPr>
        </p:nvSpPr>
        <p:spPr bwMode="auto">
          <a:extLst/>
        </p:spPr>
        <p:txBody>
          <a:bodyPr vert="horz" wrap="square" lIns="91440" tIns="45720" rIns="91440" bIns="45720" numCol="1" anchor="t" anchorCtr="0" compatLnSpc="1">
            <a:prstTxWarp prst="textNoShape">
              <a:avLst/>
            </a:prstTxWarp>
          </a:bodyPr>
          <a:lstStyle/>
          <a:p>
            <a:pPr>
              <a:defRPr/>
            </a:pPr>
            <a:r>
              <a:rPr lang="en-US" dirty="0">
                <a:ea typeface="+mn-ea"/>
                <a:cs typeface="+mn-cs"/>
              </a:rPr>
              <a:t>Storage requirements depend on EHR/PM application, volume of scanned documents</a:t>
            </a:r>
          </a:p>
          <a:p>
            <a:pPr lvl="1">
              <a:defRPr/>
            </a:pPr>
            <a:r>
              <a:rPr lang="en-US" dirty="0">
                <a:ea typeface="+mn-ea"/>
                <a:cs typeface="+mn-cs"/>
              </a:rPr>
              <a:t>Check with your EHR vendor.</a:t>
            </a:r>
          </a:p>
          <a:p>
            <a:pPr lvl="1">
              <a:defRPr/>
            </a:pPr>
            <a:r>
              <a:rPr lang="en-US" dirty="0">
                <a:ea typeface="+mn-ea"/>
                <a:cs typeface="+mn-cs"/>
              </a:rPr>
              <a:t>Rule of thumb: 5 GB/year/provider</a:t>
            </a:r>
          </a:p>
          <a:p>
            <a:pPr marL="0" lvl="1" indent="0">
              <a:buFont typeface="Arial" charset="0"/>
              <a:buNone/>
              <a:defRPr/>
            </a:pPr>
            <a:r>
              <a:rPr lang="en-US" sz="1200" dirty="0">
                <a:ea typeface="+mn-ea"/>
                <a:cs typeface="+mn-cs"/>
              </a:rPr>
              <a:t>(</a:t>
            </a:r>
            <a:r>
              <a:rPr lang="en-US" sz="1200" dirty="0" err="1">
                <a:ea typeface="+mn-ea"/>
                <a:cs typeface="+mn-cs"/>
              </a:rPr>
              <a:t>Kleaveland</a:t>
            </a:r>
            <a:r>
              <a:rPr lang="en-US" sz="1200" dirty="0">
                <a:ea typeface="+mn-ea"/>
                <a:cs typeface="+mn-cs"/>
              </a:rPr>
              <a:t>)</a:t>
            </a:r>
          </a:p>
          <a:p>
            <a:pPr marL="0" indent="0">
              <a:buFont typeface="Arial" charset="0"/>
              <a:buNone/>
              <a:defRPr/>
            </a:pPr>
            <a:endParaRPr lang="en-US" dirty="0">
              <a:ea typeface="+mn-ea"/>
              <a:cs typeface="+mn-cs"/>
            </a:endParaRPr>
          </a:p>
        </p:txBody>
      </p:sp>
      <p:sp>
        <p:nvSpPr>
          <p:cNvPr id="3174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79CDE89-DD2B-C940-837C-683AB5B24161}" type="slidenum">
              <a:rPr lang="en-US">
                <a:solidFill>
                  <a:srgbClr val="898989"/>
                </a:solidFill>
              </a:rPr>
              <a:pPr/>
              <a:t>10</a:t>
            </a:fld>
            <a:endParaRPr 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5"/>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EHR Hardware – Servers </a:t>
            </a:r>
            <a:br>
              <a:rPr lang="en-US" sz="3800" dirty="0">
                <a:latin typeface="Verdana" charset="0"/>
                <a:ea typeface="MS PGothic" charset="0"/>
                <a:cs typeface="Verdana" charset="0"/>
              </a:rPr>
            </a:br>
            <a:r>
              <a:rPr lang="en-US" sz="3800" dirty="0">
                <a:latin typeface="Verdana" charset="0"/>
                <a:ea typeface="MS PGothic" charset="0"/>
                <a:cs typeface="Verdana" charset="0"/>
              </a:rPr>
              <a:t>(cont’d – 3)</a:t>
            </a:r>
          </a:p>
        </p:txBody>
      </p:sp>
      <p:sp>
        <p:nvSpPr>
          <p:cNvPr id="33795" name="Rectangle 3"/>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ea typeface="MS PGothic" charset="0"/>
              </a:rPr>
              <a:t>Purchase considerations</a:t>
            </a:r>
          </a:p>
          <a:p>
            <a:pPr lvl="1"/>
            <a:r>
              <a:rPr lang="en-US" dirty="0">
                <a:latin typeface="Arial" charset="0"/>
                <a:ea typeface="MS PGothic" charset="0"/>
              </a:rPr>
              <a:t>Brand</a:t>
            </a:r>
          </a:p>
          <a:p>
            <a:pPr lvl="2"/>
            <a:r>
              <a:rPr lang="en-US" dirty="0">
                <a:latin typeface="Arial" charset="0"/>
                <a:ea typeface="MS PGothic" charset="0"/>
              </a:rPr>
              <a:t>e.g. Dell vs. </a:t>
            </a:r>
            <a:r>
              <a:rPr lang="ja-JP" altLang="en-US" dirty="0">
                <a:latin typeface="Arial" charset="0"/>
                <a:ea typeface="MS PGothic" charset="0"/>
              </a:rPr>
              <a:t>“</a:t>
            </a:r>
            <a:r>
              <a:rPr lang="en-US" altLang="ja-JP" dirty="0">
                <a:latin typeface="Arial" charset="0"/>
                <a:ea typeface="MS PGothic" charset="0"/>
              </a:rPr>
              <a:t>white box</a:t>
            </a:r>
            <a:r>
              <a:rPr lang="ja-JP" altLang="en-US" dirty="0">
                <a:latin typeface="Arial" charset="0"/>
                <a:ea typeface="MS PGothic" charset="0"/>
              </a:rPr>
              <a:t>”</a:t>
            </a:r>
            <a:endParaRPr lang="en-US" altLang="ja-JP" dirty="0">
              <a:latin typeface="Arial" charset="0"/>
              <a:ea typeface="MS PGothic" charset="0"/>
            </a:endParaRPr>
          </a:p>
          <a:p>
            <a:pPr lvl="1"/>
            <a:r>
              <a:rPr lang="en-US" dirty="0">
                <a:latin typeface="Arial" charset="0"/>
                <a:ea typeface="MS PGothic" charset="0"/>
              </a:rPr>
              <a:t>Operating system (OS)</a:t>
            </a:r>
          </a:p>
          <a:p>
            <a:pPr lvl="2"/>
            <a:r>
              <a:rPr lang="en-US" dirty="0">
                <a:latin typeface="Arial" charset="0"/>
                <a:ea typeface="MS PGothic" charset="0"/>
              </a:rPr>
              <a:t>e.g. Windows 8 or 10 or Linux</a:t>
            </a:r>
          </a:p>
          <a:p>
            <a:pPr lvl="1"/>
            <a:r>
              <a:rPr lang="en-US" dirty="0">
                <a:latin typeface="Arial" charset="0"/>
                <a:ea typeface="MS PGothic" charset="0"/>
              </a:rPr>
              <a:t>Processors</a:t>
            </a:r>
          </a:p>
          <a:p>
            <a:pPr lvl="2"/>
            <a:r>
              <a:rPr lang="en-US" dirty="0">
                <a:latin typeface="Arial" charset="0"/>
                <a:ea typeface="MS PGothic" charset="0"/>
              </a:rPr>
              <a:t>e.g. Intel® Core™ i7-7700 Processor </a:t>
            </a:r>
          </a:p>
          <a:p>
            <a:pPr marL="914400" lvl="2" indent="0">
              <a:buNone/>
            </a:pPr>
            <a:r>
              <a:rPr lang="en-US" dirty="0">
                <a:latin typeface="Arial" charset="0"/>
                <a:ea typeface="MS PGothic" charset="0"/>
              </a:rPr>
              <a:t>	(8M Cache, up to 4.20 GHz)</a:t>
            </a:r>
          </a:p>
        </p:txBody>
      </p:sp>
      <p:sp>
        <p:nvSpPr>
          <p:cNvPr id="3379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6F498FA-F0A1-8F43-9486-F1C9AF4F0203}" type="slidenum">
              <a:rPr lang="en-US">
                <a:solidFill>
                  <a:srgbClr val="898989"/>
                </a:solidFill>
              </a:rPr>
              <a:pPr/>
              <a:t>11</a:t>
            </a:fld>
            <a:endParaRPr 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EHR Hardware – Servers </a:t>
            </a:r>
            <a:br>
              <a:rPr lang="en-US" sz="3800" dirty="0">
                <a:latin typeface="Verdana" charset="0"/>
                <a:ea typeface="MS PGothic" charset="0"/>
                <a:cs typeface="Verdana" charset="0"/>
              </a:rPr>
            </a:br>
            <a:r>
              <a:rPr lang="en-US" sz="3800" dirty="0">
                <a:latin typeface="Verdana" charset="0"/>
                <a:ea typeface="MS PGothic" charset="0"/>
                <a:cs typeface="Verdana" charset="0"/>
              </a:rPr>
              <a:t>(cont’d – 4)</a:t>
            </a:r>
          </a:p>
        </p:txBody>
      </p:sp>
      <p:sp>
        <p:nvSpPr>
          <p:cNvPr id="35843" name="Rectangle 3"/>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dirty="0">
                <a:latin typeface="Arial" charset="0"/>
                <a:ea typeface="MS PGothic" charset="0"/>
              </a:rPr>
              <a:t>Purchase considerations (</a:t>
            </a:r>
            <a:r>
              <a:rPr lang="en-US" dirty="0" err="1">
                <a:latin typeface="Arial" charset="0"/>
                <a:ea typeface="MS PGothic" charset="0"/>
              </a:rPr>
              <a:t>cont</a:t>
            </a:r>
            <a:r>
              <a:rPr lang="ja-JP" altLang="en-US" dirty="0">
                <a:latin typeface="Arial" charset="0"/>
                <a:ea typeface="MS PGothic" charset="0"/>
              </a:rPr>
              <a:t>’</a:t>
            </a:r>
            <a:r>
              <a:rPr lang="en-US" altLang="ja-JP" dirty="0">
                <a:latin typeface="Arial" charset="0"/>
                <a:ea typeface="MS PGothic" charset="0"/>
              </a:rPr>
              <a:t>d)</a:t>
            </a:r>
          </a:p>
          <a:p>
            <a:pPr lvl="1">
              <a:lnSpc>
                <a:spcPct val="90000"/>
              </a:lnSpc>
            </a:pPr>
            <a:r>
              <a:rPr lang="en-US" dirty="0">
                <a:latin typeface="Arial" charset="0"/>
                <a:ea typeface="MS PGothic" charset="0"/>
              </a:rPr>
              <a:t>RAM</a:t>
            </a:r>
          </a:p>
          <a:p>
            <a:pPr lvl="2">
              <a:lnSpc>
                <a:spcPct val="90000"/>
              </a:lnSpc>
            </a:pPr>
            <a:r>
              <a:rPr lang="en-US" dirty="0">
                <a:latin typeface="Arial" charset="0"/>
                <a:ea typeface="MS PGothic" charset="0"/>
              </a:rPr>
              <a:t>e.g. 8 GB</a:t>
            </a:r>
          </a:p>
          <a:p>
            <a:pPr lvl="1">
              <a:lnSpc>
                <a:spcPct val="90000"/>
              </a:lnSpc>
            </a:pPr>
            <a:r>
              <a:rPr lang="en-US" dirty="0">
                <a:latin typeface="Arial" charset="0"/>
                <a:ea typeface="MS PGothic" charset="0"/>
              </a:rPr>
              <a:t>Hard drive configuration</a:t>
            </a:r>
          </a:p>
          <a:p>
            <a:pPr lvl="2">
              <a:lnSpc>
                <a:spcPct val="90000"/>
              </a:lnSpc>
            </a:pPr>
            <a:r>
              <a:rPr lang="en-US" dirty="0">
                <a:latin typeface="Arial" charset="0"/>
                <a:ea typeface="MS PGothic" charset="0"/>
              </a:rPr>
              <a:t>e.g. RAID  or network storage</a:t>
            </a:r>
          </a:p>
          <a:p>
            <a:pPr lvl="1">
              <a:lnSpc>
                <a:spcPct val="90000"/>
              </a:lnSpc>
            </a:pPr>
            <a:r>
              <a:rPr lang="en-US" dirty="0">
                <a:latin typeface="Arial" charset="0"/>
                <a:ea typeface="MS PGothic" charset="0"/>
              </a:rPr>
              <a:t>Network card</a:t>
            </a:r>
          </a:p>
          <a:p>
            <a:pPr lvl="2">
              <a:lnSpc>
                <a:spcPct val="90000"/>
              </a:lnSpc>
            </a:pPr>
            <a:r>
              <a:rPr lang="en-US" dirty="0">
                <a:latin typeface="Arial" charset="0"/>
                <a:ea typeface="MS PGothic" charset="0"/>
              </a:rPr>
              <a:t>e.g. </a:t>
            </a:r>
            <a:r>
              <a:rPr lang="en-US">
                <a:latin typeface="Arial" charset="0"/>
                <a:ea typeface="MS PGothic" charset="0"/>
              </a:rPr>
              <a:t>1 GB/second or higher</a:t>
            </a:r>
            <a:endParaRPr lang="en-US" dirty="0">
              <a:latin typeface="Arial" charset="0"/>
              <a:ea typeface="MS PGothic" charset="0"/>
            </a:endParaRPr>
          </a:p>
          <a:p>
            <a:pPr lvl="1">
              <a:lnSpc>
                <a:spcPct val="90000"/>
              </a:lnSpc>
            </a:pPr>
            <a:r>
              <a:rPr lang="en-US" dirty="0">
                <a:latin typeface="Arial" charset="0"/>
                <a:ea typeface="MS PGothic" charset="0"/>
              </a:rPr>
              <a:t>Accessories: monitor, keyboard, CD/DVD drive, UPS (Uninterruptible Power Supply)</a:t>
            </a:r>
          </a:p>
        </p:txBody>
      </p:sp>
      <p:sp>
        <p:nvSpPr>
          <p:cNvPr id="3584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6885730-8CF4-4940-9757-315364E5B306}" type="slidenum">
              <a:rPr lang="en-US">
                <a:solidFill>
                  <a:srgbClr val="898989"/>
                </a:solidFill>
              </a:rPr>
              <a:pPr/>
              <a:t>12</a:t>
            </a:fld>
            <a:endParaRPr 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dirty="0">
                <a:latin typeface="Verdana" charset="0"/>
                <a:ea typeface="MS PGothic" charset="0"/>
                <a:cs typeface="Verdana" charset="0"/>
              </a:rPr>
              <a:t>EHR Hardware – Servers</a:t>
            </a:r>
            <a:br>
              <a:rPr lang="en-US" sz="3800" dirty="0">
                <a:latin typeface="Verdana" charset="0"/>
                <a:ea typeface="MS PGothic" charset="0"/>
                <a:cs typeface="Verdana" charset="0"/>
              </a:rPr>
            </a:br>
            <a:r>
              <a:rPr lang="en-US" sz="3800" dirty="0">
                <a:latin typeface="Verdana" charset="0"/>
                <a:ea typeface="MS PGothic" charset="0"/>
                <a:cs typeface="Verdana" charset="0"/>
              </a:rPr>
              <a:t>(cont’d – 5)</a:t>
            </a:r>
          </a:p>
        </p:txBody>
      </p:sp>
      <p:graphicFrame>
        <p:nvGraphicFramePr>
          <p:cNvPr id="9" name="Content Placeholder 6" descr="This table compares various costs associated with owning a server vs utilizing hosted solutions.&#10;&#10;Category: Cost&#10;Internal: Higher Initial costs. &#10;External/Hosted: Monthly fees. &#10;&#10;Category: Power&#10;Internal: Capable of utilizing full power of server.&#10;External/Hosted: Often share resources with other institutions&#10;&#10;Category: Connectivity. &#10;Internal: Control speed and connectivity to servers.&#10;External/Hosted: Remote locations, so connectivity may be shared with other customers, reducing speed" title="Table: EHR Hardware-Servers (Neal, 2011)"/>
          <p:cNvGraphicFramePr>
            <a:graphicFrameLocks noGrp="1"/>
          </p:cNvGraphicFramePr>
          <p:nvPr>
            <p:ph type="tbl" sz="quarter" idx="14"/>
            <p:extLst>
              <p:ext uri="{D42A27DB-BD31-4B8C-83A1-F6EECF244321}">
                <p14:modId xmlns:p14="http://schemas.microsoft.com/office/powerpoint/2010/main" val="4155947853"/>
              </p:ext>
            </p:extLst>
          </p:nvPr>
        </p:nvGraphicFramePr>
        <p:xfrm>
          <a:off x="457200" y="1600200"/>
          <a:ext cx="8534400" cy="4114800"/>
        </p:xfrm>
        <a:graphic>
          <a:graphicData uri="http://schemas.openxmlformats.org/drawingml/2006/table">
            <a:tbl>
              <a:tblPr firstRow="1" bandRow="1">
                <a:tableStyleId>{5C22544A-7EE6-4342-B048-85BDC9FD1C3A}</a:tableStyleId>
              </a:tblPr>
              <a:tblGrid>
                <a:gridCol w="1579880">
                  <a:extLst>
                    <a:ext uri="{9D8B030D-6E8A-4147-A177-3AD203B41FA5}">
                      <a16:colId xmlns:a16="http://schemas.microsoft.com/office/drawing/2014/main" xmlns="" val="20000"/>
                    </a:ext>
                  </a:extLst>
                </a:gridCol>
                <a:gridCol w="3372882">
                  <a:extLst>
                    <a:ext uri="{9D8B030D-6E8A-4147-A177-3AD203B41FA5}">
                      <a16:colId xmlns:a16="http://schemas.microsoft.com/office/drawing/2014/main" xmlns="" val="20001"/>
                    </a:ext>
                  </a:extLst>
                </a:gridCol>
                <a:gridCol w="3581638">
                  <a:extLst>
                    <a:ext uri="{9D8B030D-6E8A-4147-A177-3AD203B41FA5}">
                      <a16:colId xmlns:a16="http://schemas.microsoft.com/office/drawing/2014/main" xmlns="" val="20002"/>
                    </a:ext>
                  </a:extLst>
                </a:gridCol>
              </a:tblGrid>
              <a:tr h="451598">
                <a:tc>
                  <a:txBody>
                    <a:bodyPr/>
                    <a:lstStyle/>
                    <a:p>
                      <a:r>
                        <a:rPr lang="en-US" sz="1800" dirty="0"/>
                        <a:t>Category</a:t>
                      </a:r>
                    </a:p>
                  </a:txBody>
                  <a:tcPr marT="45695" marB="45695"/>
                </a:tc>
                <a:tc>
                  <a:txBody>
                    <a:bodyPr/>
                    <a:lstStyle/>
                    <a:p>
                      <a:r>
                        <a:rPr lang="en-US" sz="1800" dirty="0"/>
                        <a:t>Internal</a:t>
                      </a:r>
                    </a:p>
                  </a:txBody>
                  <a:tcPr marT="45695" marB="45695"/>
                </a:tc>
                <a:tc>
                  <a:txBody>
                    <a:bodyPr/>
                    <a:lstStyle/>
                    <a:p>
                      <a:r>
                        <a:rPr lang="en-US" sz="1800" dirty="0"/>
                        <a:t>External/Hosted</a:t>
                      </a:r>
                    </a:p>
                  </a:txBody>
                  <a:tcPr marT="45695" marB="45695"/>
                </a:tc>
                <a:extLst>
                  <a:ext uri="{0D108BD9-81ED-4DB2-BD59-A6C34878D82A}">
                    <a16:rowId xmlns:a16="http://schemas.microsoft.com/office/drawing/2014/main" xmlns="" val="10000"/>
                  </a:ext>
                </a:extLst>
              </a:tr>
              <a:tr h="451598">
                <a:tc>
                  <a:txBody>
                    <a:bodyPr/>
                    <a:lstStyle/>
                    <a:p>
                      <a:pPr eaLnBrk="1" hangingPunct="1">
                        <a:defRPr/>
                      </a:pPr>
                      <a:r>
                        <a:rPr lang="en-US" sz="1800" dirty="0"/>
                        <a:t>Cost</a:t>
                      </a:r>
                    </a:p>
                  </a:txBody>
                  <a:tcPr marT="45695" marB="45695"/>
                </a:tc>
                <a:tc>
                  <a:txBody>
                    <a:bodyPr/>
                    <a:lstStyle/>
                    <a:p>
                      <a:r>
                        <a:rPr lang="en-US" sz="1800" dirty="0"/>
                        <a:t>Higher initial costs</a:t>
                      </a:r>
                    </a:p>
                  </a:txBody>
                  <a:tcPr marT="45695" marB="45695"/>
                </a:tc>
                <a:tc>
                  <a:txBody>
                    <a:bodyPr/>
                    <a:lstStyle/>
                    <a:p>
                      <a:r>
                        <a:rPr lang="en-US" sz="1800" dirty="0"/>
                        <a:t>Monthly fees </a:t>
                      </a:r>
                    </a:p>
                  </a:txBody>
                  <a:tcPr marT="45695" marB="45695"/>
                </a:tc>
                <a:extLst>
                  <a:ext uri="{0D108BD9-81ED-4DB2-BD59-A6C34878D82A}">
                    <a16:rowId xmlns:a16="http://schemas.microsoft.com/office/drawing/2014/main" xmlns="" val="10001"/>
                  </a:ext>
                </a:extLst>
              </a:tr>
              <a:tr h="1467883">
                <a:tc>
                  <a:txBody>
                    <a:bodyPr/>
                    <a:lstStyle/>
                    <a:p>
                      <a:pPr eaLnBrk="1" hangingPunct="1">
                        <a:defRPr/>
                      </a:pPr>
                      <a:r>
                        <a:rPr lang="en-US" sz="1800" dirty="0"/>
                        <a:t>Management</a:t>
                      </a:r>
                    </a:p>
                  </a:txBody>
                  <a:tcPr marT="45695" marB="45695"/>
                </a:tc>
                <a:tc>
                  <a:txBody>
                    <a:bodyPr/>
                    <a:lstStyle/>
                    <a:p>
                      <a:r>
                        <a:rPr lang="en-US" sz="1800" dirty="0"/>
                        <a:t>Need staff to implement &amp; manage server(s), perform software/hardware maintenance &amp; backup</a:t>
                      </a:r>
                    </a:p>
                  </a:txBody>
                  <a:tcPr marT="45695" marB="45695"/>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a:t>Dependent on vendor for scheduled maintenance</a:t>
                      </a:r>
                    </a:p>
                  </a:txBody>
                  <a:tcPr marT="45695" marB="45695"/>
                </a:tc>
                <a:extLst>
                  <a:ext uri="{0D108BD9-81ED-4DB2-BD59-A6C34878D82A}">
                    <a16:rowId xmlns:a16="http://schemas.microsoft.com/office/drawing/2014/main" xmlns="" val="10002"/>
                  </a:ext>
                </a:extLst>
              </a:tr>
              <a:tr h="790359">
                <a:tc>
                  <a:txBody>
                    <a:bodyPr/>
                    <a:lstStyle/>
                    <a:p>
                      <a:pPr eaLnBrk="1" hangingPunct="1">
                        <a:defRPr/>
                      </a:pPr>
                      <a:r>
                        <a:rPr lang="en-US" sz="1800" dirty="0"/>
                        <a:t>Power</a:t>
                      </a:r>
                    </a:p>
                  </a:txBody>
                  <a:tcPr marT="45695" marB="45695"/>
                </a:tc>
                <a:tc>
                  <a:txBody>
                    <a:bodyPr/>
                    <a:lstStyle/>
                    <a:p>
                      <a:r>
                        <a:rPr lang="en-US" sz="1800" dirty="0"/>
                        <a:t>Capable of utilizing full power of server</a:t>
                      </a:r>
                    </a:p>
                  </a:txBody>
                  <a:tcPr marT="45695" marB="45695"/>
                </a:tc>
                <a:tc>
                  <a:txBody>
                    <a:bodyPr/>
                    <a:lstStyle/>
                    <a:p>
                      <a:r>
                        <a:rPr lang="en-US" sz="1800" dirty="0"/>
                        <a:t>Often share resources with other institutions</a:t>
                      </a:r>
                    </a:p>
                  </a:txBody>
                  <a:tcPr marT="45695" marB="45695"/>
                </a:tc>
                <a:extLst>
                  <a:ext uri="{0D108BD9-81ED-4DB2-BD59-A6C34878D82A}">
                    <a16:rowId xmlns:a16="http://schemas.microsoft.com/office/drawing/2014/main" xmlns="" val="10003"/>
                  </a:ext>
                </a:extLst>
              </a:tr>
              <a:tr h="953362">
                <a:tc>
                  <a:txBody>
                    <a:bodyPr/>
                    <a:lstStyle/>
                    <a:p>
                      <a:pPr eaLnBrk="1" hangingPunct="1">
                        <a:defRPr/>
                      </a:pPr>
                      <a:r>
                        <a:rPr lang="en-US" sz="1800" dirty="0"/>
                        <a:t>Connectivity</a:t>
                      </a:r>
                    </a:p>
                  </a:txBody>
                  <a:tcPr marT="45695" marB="45695"/>
                </a:tc>
                <a:tc>
                  <a:txBody>
                    <a:bodyPr/>
                    <a:lstStyle/>
                    <a:p>
                      <a:r>
                        <a:rPr lang="en-US" sz="1800" dirty="0"/>
                        <a:t>Control speed &amp; connectivity to server(s)</a:t>
                      </a:r>
                    </a:p>
                  </a:txBody>
                  <a:tcPr marT="45695" marB="45695"/>
                </a:tc>
                <a:tc>
                  <a:txBody>
                    <a:bodyPr/>
                    <a:lstStyle/>
                    <a:p>
                      <a:r>
                        <a:rPr lang="en-US" sz="1800" dirty="0"/>
                        <a:t>Remote locations, so connectivity may be shared with other customers, reducing speed</a:t>
                      </a:r>
                    </a:p>
                  </a:txBody>
                  <a:tcPr marT="45695" marB="45695"/>
                </a:tc>
                <a:extLst>
                  <a:ext uri="{0D108BD9-81ED-4DB2-BD59-A6C34878D82A}">
                    <a16:rowId xmlns:a16="http://schemas.microsoft.com/office/drawing/2014/main" xmlns="" val="10004"/>
                  </a:ext>
                </a:extLst>
              </a:tr>
            </a:tbl>
          </a:graphicData>
        </a:graphic>
      </p:graphicFrame>
      <p:sp>
        <p:nvSpPr>
          <p:cNvPr id="37890" name="Text Placeholder 4"/>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73050" lvl="1">
              <a:buFont typeface="Arial" charset="0"/>
              <a:buNone/>
            </a:pPr>
            <a:r>
              <a:rPr dirty="0">
                <a:latin typeface="Arial" charset="0"/>
                <a:ea typeface="MS PGothic" charset="0"/>
              </a:rPr>
              <a:t>1.1 Table: EHR Hardware-Servers (Neal, 2011)</a:t>
            </a:r>
          </a:p>
        </p:txBody>
      </p:sp>
      <p:sp>
        <p:nvSpPr>
          <p:cNvPr id="37891"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203C91A-F7BC-D94D-8995-1F368EB6CE7E}" type="slidenum">
              <a:rPr lang="en-US">
                <a:solidFill>
                  <a:srgbClr val="898989"/>
                </a:solidFill>
              </a:rPr>
              <a:pPr/>
              <a:t>13</a:t>
            </a:fld>
            <a:endParaRPr 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MS PGothic" charset="0"/>
                <a:cs typeface="Verdana" charset="0"/>
              </a:rPr>
              <a:t>EHR Hardware – Clients</a:t>
            </a:r>
          </a:p>
        </p:txBody>
      </p:sp>
      <p:sp>
        <p:nvSpPr>
          <p:cNvPr id="39939" name="Rectangle 3"/>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ea typeface="MS PGothic" charset="0"/>
              </a:rPr>
              <a:t>Fixed workstations </a:t>
            </a:r>
          </a:p>
          <a:p>
            <a:pPr lvl="1"/>
            <a:r>
              <a:rPr lang="en-US">
                <a:latin typeface="Arial" charset="0"/>
                <a:ea typeface="MS PGothic" charset="0"/>
              </a:rPr>
              <a:t>Connected to server via wired network </a:t>
            </a:r>
          </a:p>
          <a:p>
            <a:pPr lvl="1"/>
            <a:r>
              <a:rPr lang="en-US">
                <a:latin typeface="Arial" charset="0"/>
                <a:ea typeface="MS PGothic" charset="0"/>
              </a:rPr>
              <a:t>Strategically positioned throughout work environment to facilitate convenient access </a:t>
            </a:r>
          </a:p>
          <a:p>
            <a:pPr lvl="1"/>
            <a:r>
              <a:rPr lang="en-US">
                <a:latin typeface="Arial" charset="0"/>
                <a:ea typeface="MS PGothic" charset="0"/>
              </a:rPr>
              <a:t>Most commonly used and often already in place</a:t>
            </a:r>
          </a:p>
          <a:p>
            <a:pPr lvl="1"/>
            <a:r>
              <a:rPr lang="en-US">
                <a:latin typeface="Arial" charset="0"/>
                <a:ea typeface="MS PGothic" charset="0"/>
              </a:rPr>
              <a:t>Economical</a:t>
            </a:r>
          </a:p>
        </p:txBody>
      </p:sp>
      <p:sp>
        <p:nvSpPr>
          <p:cNvPr id="3994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C79419C-A2BB-354A-B357-A58C230FC7D8}" type="slidenum">
              <a:rPr lang="en-US">
                <a:solidFill>
                  <a:srgbClr val="898989"/>
                </a:solidFill>
              </a:rPr>
              <a:pPr/>
              <a:t>14</a:t>
            </a:fld>
            <a:endParaRPr 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MS PGothic" charset="0"/>
                <a:cs typeface="Verdana" charset="0"/>
              </a:rPr>
              <a:t>EHR Hardware – Clients (cont’d)</a:t>
            </a:r>
          </a:p>
        </p:txBody>
      </p:sp>
      <p:sp>
        <p:nvSpPr>
          <p:cNvPr id="15" name="Rectangle 3"/>
          <p:cNvSpPr txBox="1">
            <a:spLocks noGrp="1" noChangeArrowheads="1"/>
          </p:cNvSpPr>
          <p:nvPr>
            <p:ph sz="quarter" idx="14"/>
          </p:nvPr>
        </p:nvSpPr>
        <p:spPr/>
        <p:txBody>
          <a:bodyPr>
            <a:normAutofit fontScale="70000" lnSpcReduction="20000"/>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dirty="0"/>
              <a:t>Mobile computers</a:t>
            </a:r>
          </a:p>
          <a:p>
            <a:pPr lvl="1">
              <a:defRPr/>
            </a:pPr>
            <a:r>
              <a:rPr lang="en-US" dirty="0"/>
              <a:t>Laptops: physical keyboards; input generally via keyboard or mouse/touchpad, no touch option</a:t>
            </a:r>
          </a:p>
          <a:p>
            <a:pPr lvl="1">
              <a:defRPr/>
            </a:pPr>
            <a:r>
              <a:rPr lang="en-US" dirty="0"/>
              <a:t>Tablets: data entry &amp; navigation including touch input, via stylus / electronic pen or finger</a:t>
            </a:r>
          </a:p>
          <a:p>
            <a:pPr lvl="2">
              <a:defRPr/>
            </a:pPr>
            <a:r>
              <a:rPr lang="en-US" dirty="0"/>
              <a:t>Slates</a:t>
            </a:r>
          </a:p>
          <a:p>
            <a:pPr lvl="2">
              <a:defRPr/>
            </a:pPr>
            <a:r>
              <a:rPr lang="en-US" dirty="0"/>
              <a:t>Convertibles</a:t>
            </a:r>
          </a:p>
          <a:p>
            <a:pPr lvl="2">
              <a:defRPr/>
            </a:pPr>
            <a:r>
              <a:rPr lang="en-US" dirty="0"/>
              <a:t>Booklets</a:t>
            </a:r>
          </a:p>
          <a:p>
            <a:pPr lvl="1">
              <a:defRPr/>
            </a:pPr>
            <a:r>
              <a:rPr lang="en-US" dirty="0"/>
              <a:t>Connect wirelessly to the network</a:t>
            </a:r>
          </a:p>
          <a:p>
            <a:pPr lvl="1">
              <a:defRPr/>
            </a:pPr>
            <a:r>
              <a:rPr lang="en-US" dirty="0"/>
              <a:t>Use rechargeable batteries</a:t>
            </a:r>
          </a:p>
        </p:txBody>
      </p:sp>
      <p:pic>
        <p:nvPicPr>
          <p:cNvPr id="18" name="Picture 8" descr="laptop with cite.jpg&#10;Photo courtesy of Scott Neal" title="Laptop with cite.jpg"/>
          <p:cNvPicPr>
            <a:picLocks noGrp="1" noChangeAspect="1"/>
          </p:cNvPicPr>
          <p:nvPr>
            <p:ph sz="quarter" idx="18"/>
          </p:nvPr>
        </p:nvPicPr>
        <p:blipFill rotWithShape="1">
          <a:blip r:embed="rId3"/>
          <a:srcRect t="-7683" b="10971"/>
          <a:stretch/>
        </p:blipFill>
        <p:spPr bwMode="auto">
          <a:xfrm>
            <a:off x="4648200" y="1600200"/>
            <a:ext cx="4041648" cy="3832730"/>
          </a:xfrm>
          <a:prstGeom prst="rect">
            <a:avLst/>
          </a:prstGeom>
          <a:noFill/>
          <a:ln>
            <a:noFill/>
          </a:ln>
          <a:extLst/>
        </p:spPr>
      </p:pic>
      <p:sp>
        <p:nvSpPr>
          <p:cNvPr id="13" name="Text Placeholder 12"/>
          <p:cNvSpPr>
            <a:spLocks noGrp="1"/>
          </p:cNvSpPr>
          <p:nvPr>
            <p:ph type="body" sz="quarter" idx="33"/>
          </p:nvPr>
        </p:nvSpPr>
        <p:spPr/>
        <p:txBody>
          <a:bodyPr/>
          <a:lstStyle/>
          <a:p>
            <a:r>
              <a:rPr lang="en-US" dirty="0"/>
              <a:t>(Neal, 2011)</a:t>
            </a:r>
          </a:p>
        </p:txBody>
      </p:sp>
      <p:sp>
        <p:nvSpPr>
          <p:cNvPr id="41989"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72CFA3-4CFF-A646-870D-26655650EFC4}" type="slidenum">
              <a:rPr lang="en-US">
                <a:solidFill>
                  <a:srgbClr val="898989"/>
                </a:solidFill>
              </a:rPr>
              <a:pPr/>
              <a:t>15</a:t>
            </a:fld>
            <a:endParaRPr 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MS PGothic" charset="0"/>
                <a:cs typeface="Verdana" charset="0"/>
              </a:rPr>
              <a:t>EHR Hardware – Clients </a:t>
            </a:r>
            <a:br>
              <a:rPr lang="en-US" dirty="0">
                <a:latin typeface="Verdana" charset="0"/>
                <a:ea typeface="MS PGothic" charset="0"/>
                <a:cs typeface="Verdana" charset="0"/>
              </a:rPr>
            </a:br>
            <a:r>
              <a:rPr lang="en-US" dirty="0">
                <a:latin typeface="Verdana" charset="0"/>
                <a:ea typeface="MS PGothic" charset="0"/>
                <a:cs typeface="Verdana" charset="0"/>
              </a:rPr>
              <a:t>(cont’d – 2) </a:t>
            </a:r>
          </a:p>
        </p:txBody>
      </p:sp>
      <p:sp>
        <p:nvSpPr>
          <p:cNvPr id="44035" name="Rectangle 3"/>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sz="3000">
                <a:latin typeface="Arial" charset="0"/>
                <a:ea typeface="MS PGothic" charset="0"/>
              </a:rPr>
              <a:t>Mobile computers (cont</a:t>
            </a:r>
            <a:r>
              <a:rPr lang="ja-JP" altLang="en-US" sz="3000">
                <a:latin typeface="Arial" charset="0"/>
                <a:ea typeface="MS PGothic" charset="0"/>
              </a:rPr>
              <a:t>’</a:t>
            </a:r>
            <a:r>
              <a:rPr lang="en-US" altLang="ja-JP" sz="3000">
                <a:latin typeface="Arial" charset="0"/>
                <a:ea typeface="MS PGothic" charset="0"/>
              </a:rPr>
              <a:t>d)</a:t>
            </a:r>
          </a:p>
          <a:p>
            <a:pPr lvl="1">
              <a:lnSpc>
                <a:spcPct val="80000"/>
              </a:lnSpc>
            </a:pPr>
            <a:r>
              <a:rPr lang="en-US" sz="2600">
                <a:latin typeface="Arial" charset="0"/>
                <a:ea typeface="MS PGothic" charset="0"/>
              </a:rPr>
              <a:t>Advantages </a:t>
            </a:r>
          </a:p>
          <a:p>
            <a:pPr lvl="2">
              <a:lnSpc>
                <a:spcPct val="80000"/>
              </a:lnSpc>
            </a:pPr>
            <a:r>
              <a:rPr lang="en-US" sz="2200">
                <a:latin typeface="Arial" charset="0"/>
                <a:ea typeface="MS PGothic" charset="0"/>
              </a:rPr>
              <a:t>Additional mobility compared to workstations</a:t>
            </a:r>
          </a:p>
          <a:p>
            <a:pPr lvl="2">
              <a:lnSpc>
                <a:spcPct val="80000"/>
              </a:lnSpc>
            </a:pPr>
            <a:r>
              <a:rPr lang="en-US" sz="2200">
                <a:latin typeface="Arial" charset="0"/>
                <a:ea typeface="MS PGothic" charset="0"/>
              </a:rPr>
              <a:t>Save time</a:t>
            </a:r>
          </a:p>
          <a:p>
            <a:pPr lvl="2">
              <a:lnSpc>
                <a:spcPct val="80000"/>
              </a:lnSpc>
            </a:pPr>
            <a:r>
              <a:rPr lang="en-US" sz="2200">
                <a:latin typeface="Arial" charset="0"/>
                <a:ea typeface="MS PGothic" charset="0"/>
              </a:rPr>
              <a:t>Can be cheaper if additional infrastructure such as ports are needed</a:t>
            </a:r>
          </a:p>
          <a:p>
            <a:pPr lvl="1">
              <a:lnSpc>
                <a:spcPct val="80000"/>
              </a:lnSpc>
            </a:pPr>
            <a:r>
              <a:rPr lang="en-US" sz="2600">
                <a:latin typeface="Arial" charset="0"/>
                <a:ea typeface="MS PGothic" charset="0"/>
              </a:rPr>
              <a:t>Disadvantages</a:t>
            </a:r>
          </a:p>
          <a:p>
            <a:pPr lvl="2">
              <a:lnSpc>
                <a:spcPct val="80000"/>
              </a:lnSpc>
            </a:pPr>
            <a:r>
              <a:rPr lang="en-US" sz="2200">
                <a:latin typeface="Arial" charset="0"/>
                <a:ea typeface="MS PGothic" charset="0"/>
              </a:rPr>
              <a:t>Typically more expensive than fixed workstations</a:t>
            </a:r>
          </a:p>
          <a:p>
            <a:pPr lvl="2">
              <a:lnSpc>
                <a:spcPct val="80000"/>
              </a:lnSpc>
            </a:pPr>
            <a:r>
              <a:rPr lang="en-US" sz="2200">
                <a:latin typeface="Arial" charset="0"/>
                <a:ea typeface="MS PGothic" charset="0"/>
              </a:rPr>
              <a:t>Subject to theft</a:t>
            </a:r>
          </a:p>
          <a:p>
            <a:pPr lvl="2">
              <a:lnSpc>
                <a:spcPct val="80000"/>
              </a:lnSpc>
            </a:pPr>
            <a:r>
              <a:rPr lang="en-US" sz="2200">
                <a:latin typeface="Arial" charset="0"/>
                <a:ea typeface="MS PGothic" charset="0"/>
              </a:rPr>
              <a:t>Easily broken</a:t>
            </a:r>
          </a:p>
          <a:p>
            <a:pPr lvl="2">
              <a:lnSpc>
                <a:spcPct val="80000"/>
              </a:lnSpc>
            </a:pPr>
            <a:r>
              <a:rPr lang="en-US" sz="2200">
                <a:latin typeface="Arial" charset="0"/>
                <a:ea typeface="MS PGothic" charset="0"/>
              </a:rPr>
              <a:t>Require additional support, cleaning, maintenance</a:t>
            </a:r>
          </a:p>
        </p:txBody>
      </p:sp>
      <p:sp>
        <p:nvSpPr>
          <p:cNvPr id="4403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64884EF-1458-EF49-892A-BDD06E7CF4C7}" type="slidenum">
              <a:rPr lang="en-US">
                <a:solidFill>
                  <a:srgbClr val="898989"/>
                </a:solidFill>
              </a:rPr>
              <a:pPr/>
              <a:t>16</a:t>
            </a:fld>
            <a:endParaRPr 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MS PGothic" charset="0"/>
                <a:cs typeface="Verdana" charset="0"/>
              </a:rPr>
              <a:t>EHR Hardware – </a:t>
            </a:r>
            <a:br>
              <a:rPr lang="en-US">
                <a:latin typeface="Verdana" charset="0"/>
                <a:ea typeface="MS PGothic" charset="0"/>
                <a:cs typeface="Verdana" charset="0"/>
              </a:rPr>
            </a:br>
            <a:r>
              <a:rPr lang="en-US">
                <a:latin typeface="Verdana" charset="0"/>
                <a:ea typeface="MS PGothic" charset="0"/>
                <a:cs typeface="Verdana" charset="0"/>
              </a:rPr>
              <a:t>PDAs and Smart Phones</a:t>
            </a:r>
          </a:p>
        </p:txBody>
      </p:sp>
      <p:sp>
        <p:nvSpPr>
          <p:cNvPr id="31" name="Content Placeholder 30"/>
          <p:cNvSpPr>
            <a:spLocks noGrp="1"/>
          </p:cNvSpPr>
          <p:nvPr>
            <p:ph sz="quarter" idx="14"/>
          </p:nvPr>
        </p:nvSpPr>
        <p:spPr/>
        <p:txBody>
          <a:bodyPr>
            <a:normAutofit fontScale="92500" lnSpcReduction="10000"/>
          </a:bodyPr>
          <a:lstStyle/>
          <a:p>
            <a:pPr>
              <a:buFont typeface="Arial" panose="020B0604020202020204" pitchFamily="34" charset="0"/>
              <a:buChar char="•"/>
              <a:defRPr/>
            </a:pPr>
            <a:r>
              <a:rPr lang="en-US" dirty="0">
                <a:ea typeface="+mn-ea"/>
                <a:cs typeface="+mn-cs"/>
              </a:rPr>
              <a:t>Smart phones &amp; Personal Digital Assistants (PDAs) combine computing and networking / cellular features into a personalized unit.</a:t>
            </a:r>
          </a:p>
          <a:p>
            <a:pPr lvl="1">
              <a:buFont typeface="Arial" panose="020B0604020202020204" pitchFamily="34" charset="0"/>
              <a:buChar char="–"/>
              <a:defRPr/>
            </a:pPr>
            <a:r>
              <a:rPr lang="en-US" dirty="0">
                <a:ea typeface="+mn-ea"/>
                <a:cs typeface="+mn-cs"/>
              </a:rPr>
              <a:t>Like tablets, mostly pen-based, using stylus for input rather than keyboard</a:t>
            </a:r>
          </a:p>
          <a:p>
            <a:pPr lvl="1">
              <a:buFont typeface="Arial" panose="020B0604020202020204" pitchFamily="34" charset="0"/>
              <a:buChar char="–"/>
              <a:defRPr/>
            </a:pPr>
            <a:r>
              <a:rPr lang="en-US" dirty="0">
                <a:ea typeface="+mn-ea"/>
                <a:cs typeface="+mn-cs"/>
              </a:rPr>
              <a:t>Allow users to access patient data remotely, from any location with network connectivity</a:t>
            </a:r>
          </a:p>
          <a:p>
            <a:pPr lvl="1">
              <a:buFont typeface="Arial" panose="020B0604020202020204" pitchFamily="34" charset="0"/>
              <a:buChar char="–"/>
              <a:defRPr/>
            </a:pPr>
            <a:r>
              <a:rPr lang="en-US" dirty="0">
                <a:ea typeface="+mn-ea"/>
                <a:cs typeface="+mn-cs"/>
              </a:rPr>
              <a:t>Similar advantages &amp; disadvantages as laptops &amp; tablets</a:t>
            </a:r>
          </a:p>
          <a:p>
            <a:pPr lvl="1">
              <a:buFont typeface="Arial" panose="020B0604020202020204" pitchFamily="34" charset="0"/>
              <a:buChar char="–"/>
              <a:defRPr/>
            </a:pPr>
            <a:r>
              <a:rPr lang="en-US" dirty="0">
                <a:ea typeface="+mn-ea"/>
                <a:cs typeface="+mn-cs"/>
              </a:rPr>
              <a:t>May require additional hardware/infrastructure resources</a:t>
            </a:r>
          </a:p>
        </p:txBody>
      </p:sp>
      <p:sp>
        <p:nvSpPr>
          <p:cNvPr id="4608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5101D6B-6B7B-4C47-BA36-64B56FC03CFF}" type="slidenum">
              <a:rPr lang="en-US">
                <a:solidFill>
                  <a:srgbClr val="898989"/>
                </a:solidFill>
              </a:rPr>
              <a:pPr/>
              <a:t>17</a:t>
            </a:fld>
            <a:endParaRPr 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MS PGothic" charset="0"/>
                <a:cs typeface="Verdana" charset="0"/>
              </a:rPr>
              <a:t>Network</a:t>
            </a:r>
          </a:p>
        </p:txBody>
      </p:sp>
      <p:sp>
        <p:nvSpPr>
          <p:cNvPr id="15" name="Rectangle 3"/>
          <p:cNvSpPr txBox="1">
            <a:spLocks noGrp="1" noChangeArrowheads="1"/>
          </p:cNvSpPr>
          <p:nvPr>
            <p:ph sz="quarter" idx="14"/>
          </p:nvPr>
        </p:nvSpPr>
        <p:spPr/>
        <p:txBody>
          <a:bodyPr>
            <a:normAutofit fontScale="92500" lnSpcReduction="10000"/>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dirty="0"/>
              <a:t>Collection of computers and devices connected by communication channels </a:t>
            </a:r>
          </a:p>
          <a:p>
            <a:pPr>
              <a:defRPr/>
            </a:pPr>
            <a:r>
              <a:rPr lang="en-US" dirty="0"/>
              <a:t>Allows users to communicate and share resources with other users</a:t>
            </a:r>
          </a:p>
          <a:p>
            <a:pPr>
              <a:defRPr/>
            </a:pPr>
            <a:r>
              <a:rPr lang="en-US" dirty="0"/>
              <a:t>Important terms</a:t>
            </a:r>
          </a:p>
          <a:p>
            <a:pPr lvl="1">
              <a:defRPr/>
            </a:pPr>
            <a:r>
              <a:rPr lang="en-US" dirty="0"/>
              <a:t>Network Medium; Ethernet; Wireless  Access Point (WAP); LAN (Local Area Network); WLAN (Wireless Local Area Network); </a:t>
            </a:r>
            <a:r>
              <a:rPr lang="en-US" dirty="0" err="1"/>
              <a:t>WiFi</a:t>
            </a:r>
            <a:r>
              <a:rPr lang="en-US" dirty="0"/>
              <a:t>; WAN (Wide Area Network); Point-to-point or fractional T1; Bandwidth; VPN (Virtual Private Network); Firewall</a:t>
            </a:r>
          </a:p>
        </p:txBody>
      </p:sp>
      <p:sp>
        <p:nvSpPr>
          <p:cNvPr id="4813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58C37DF-57C1-964A-AAD8-BE1428B81D82}" type="slidenum">
              <a:rPr lang="en-US">
                <a:solidFill>
                  <a:srgbClr val="898989"/>
                </a:solidFill>
              </a:rPr>
              <a:pPr/>
              <a:t>18</a:t>
            </a:fld>
            <a:endParaRPr 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Local Area Network (LAN)</a:t>
            </a:r>
          </a:p>
        </p:txBody>
      </p:sp>
      <p:pic>
        <p:nvPicPr>
          <p:cNvPr id="10" name="Picture 6" descr="As this slide illustrates, a local area network is defined by a single demographic location consisting of, typically, a building, or grouping of buildings which are supported by a single network. Here, server rooms, wiring closets and individual desktops and laptops are connected through a variety of methods to comprise a Local Area Network.&#10;(Neal, 2011)&#10;&#10;" title="Local Area Network (LAN)"/>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t="-1421" b="3396"/>
          <a:stretch/>
        </p:blipFill>
        <p:spPr bwMode="auto">
          <a:xfrm>
            <a:off x="457200" y="1600200"/>
            <a:ext cx="8229600" cy="4357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32"/>
          </p:nvPr>
        </p:nvSpPr>
        <p:spPr/>
        <p:txBody>
          <a:bodyPr/>
          <a:lstStyle/>
          <a:p>
            <a:r>
              <a:rPr lang="en-US" dirty="0"/>
              <a:t>(Neal, 2011)</a:t>
            </a:r>
          </a:p>
          <a:p>
            <a:endParaRPr lang="en-US" dirty="0"/>
          </a:p>
        </p:txBody>
      </p:sp>
      <p:sp>
        <p:nvSpPr>
          <p:cNvPr id="50179"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0D1547-221E-294A-B36C-6320623C8361}" type="slidenum">
              <a:rPr lang="en-US">
                <a:solidFill>
                  <a:srgbClr val="898989"/>
                </a:solidFill>
              </a:rPr>
              <a:pPr/>
              <a:t>19</a:t>
            </a:fld>
            <a:endParaRPr 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extLst/>
        </p:spPr>
        <p:txBody>
          <a:bodyPr vert="horz" wrap="square" lIns="91440" tIns="45720" rIns="91440" bIns="45720" numCol="1" compatLnSpc="1">
            <a:prstTxWarp prst="textNoShape">
              <a:avLst/>
            </a:prstTxWarp>
            <a:normAutofit fontScale="90000"/>
          </a:bodyPr>
          <a:lstStyle/>
          <a:p>
            <a:pPr>
              <a:defRPr/>
            </a:pPr>
            <a:r>
              <a:rPr lang="en-US" sz="3800" dirty="0"/>
              <a:t>Installation and Maintenance of Health IT Systems </a:t>
            </a:r>
            <a:br>
              <a:rPr lang="en-US" sz="3800" dirty="0"/>
            </a:br>
            <a:r>
              <a:rPr lang="en-US" sz="3800" dirty="0"/>
              <a:t>Learning Objectives</a:t>
            </a:r>
          </a:p>
        </p:txBody>
      </p:sp>
      <p:sp>
        <p:nvSpPr>
          <p:cNvPr id="15366" name="Content Placeholder 4"/>
          <p:cNvSpPr txBox="1">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514350" indent="-514350">
              <a:defRPr sz="2400">
                <a:solidFill>
                  <a:schemeClr val="tx1"/>
                </a:solidFill>
                <a:latin typeface="Arial" charset="0"/>
                <a:ea typeface="MS PGothic" charset="0"/>
                <a:cs typeface="MS PGothic" charset="0"/>
              </a:defRPr>
            </a:lvl1pPr>
            <a:lvl2pPr>
              <a:defRPr sz="2000">
                <a:solidFill>
                  <a:schemeClr val="tx1"/>
                </a:solidFill>
                <a:latin typeface="Arial" charset="0"/>
                <a:ea typeface="MS PGothic" charset="0"/>
                <a:cs typeface="MS PGothic" charset="0"/>
              </a:defRPr>
            </a:lvl2pPr>
            <a:lvl3pPr>
              <a:defRPr>
                <a:solidFill>
                  <a:schemeClr val="tx1"/>
                </a:solidFill>
                <a:latin typeface="Arial" charset="0"/>
                <a:ea typeface="MS PGothic" charset="0"/>
                <a:cs typeface="MS PGothic" charset="0"/>
              </a:defRPr>
            </a:lvl3pPr>
            <a:lvl4pPr>
              <a:defRPr sz="1600">
                <a:solidFill>
                  <a:schemeClr val="tx1"/>
                </a:solidFill>
                <a:latin typeface="Arial" charset="0"/>
                <a:ea typeface="MS PGothic" charset="0"/>
                <a:cs typeface="MS PGothic" charset="0"/>
              </a:defRPr>
            </a:lvl4pPr>
            <a:lvl5pPr>
              <a:defRPr sz="1600">
                <a:solidFill>
                  <a:schemeClr val="tx1"/>
                </a:solidFill>
                <a:latin typeface="Arial" charset="0"/>
                <a:ea typeface="MS PGothic" charset="0"/>
                <a:cs typeface="MS PGothic" charset="0"/>
              </a:defRPr>
            </a:lvl5pPr>
            <a:lvl6pPr eaLnBrk="0" fontAlgn="base" hangingPunct="0">
              <a:spcAft>
                <a:spcPct val="0"/>
              </a:spcAft>
              <a:buFont typeface="Arial" charset="0"/>
              <a:buChar char="»"/>
              <a:defRPr sz="1600">
                <a:solidFill>
                  <a:schemeClr val="tx1"/>
                </a:solidFill>
                <a:latin typeface="Arial" charset="0"/>
                <a:ea typeface="MS PGothic" charset="0"/>
                <a:cs typeface="MS PGothic" charset="0"/>
              </a:defRPr>
            </a:lvl6pPr>
            <a:lvl7pPr eaLnBrk="0" fontAlgn="base" hangingPunct="0">
              <a:spcAft>
                <a:spcPct val="0"/>
              </a:spcAft>
              <a:buFont typeface="Arial" charset="0"/>
              <a:buChar char="»"/>
              <a:defRPr sz="1600">
                <a:solidFill>
                  <a:schemeClr val="tx1"/>
                </a:solidFill>
                <a:latin typeface="Arial" charset="0"/>
                <a:ea typeface="MS PGothic" charset="0"/>
                <a:cs typeface="MS PGothic" charset="0"/>
              </a:defRPr>
            </a:lvl7pPr>
            <a:lvl8pPr eaLnBrk="0" fontAlgn="base" hangingPunct="0">
              <a:spcAft>
                <a:spcPct val="0"/>
              </a:spcAft>
              <a:buFont typeface="Arial" charset="0"/>
              <a:buChar char="»"/>
              <a:defRPr sz="1600">
                <a:solidFill>
                  <a:schemeClr val="tx1"/>
                </a:solidFill>
                <a:latin typeface="Arial" charset="0"/>
                <a:ea typeface="MS PGothic" charset="0"/>
                <a:cs typeface="MS PGothic" charset="0"/>
              </a:defRPr>
            </a:lvl8pPr>
            <a:lvl9pPr eaLnBrk="0" fontAlgn="base" hangingPunct="0">
              <a:spcAft>
                <a:spcPct val="0"/>
              </a:spcAft>
              <a:buFont typeface="Arial" charset="0"/>
              <a:buChar char="»"/>
              <a:defRPr sz="1600">
                <a:solidFill>
                  <a:schemeClr val="tx1"/>
                </a:solidFill>
                <a:latin typeface="Arial" charset="0"/>
                <a:ea typeface="MS PGothic" charset="0"/>
                <a:cs typeface="MS PGothic" charset="0"/>
              </a:defRPr>
            </a:lvl9pPr>
          </a:lstStyle>
          <a:p>
            <a:pPr>
              <a:buFont typeface="Arial" charset="0"/>
              <a:buAutoNum type="arabicPeriod"/>
            </a:pPr>
            <a:r>
              <a:rPr lang="en-US"/>
              <a:t>Identify the core elements that comprise an EHR system (Lecture a)</a:t>
            </a:r>
          </a:p>
          <a:p>
            <a:pPr>
              <a:buFont typeface="Arial" charset="0"/>
              <a:buAutoNum type="arabicPeriod"/>
            </a:pPr>
            <a:r>
              <a:rPr lang="en-US"/>
              <a:t>Describe the use of client and server hardware for access to and storage of EHRs (Lecture a, b)</a:t>
            </a:r>
          </a:p>
          <a:p>
            <a:pPr>
              <a:buFont typeface="Arial" charset="0"/>
              <a:buAutoNum type="arabicPeriod"/>
            </a:pPr>
            <a:r>
              <a:rPr lang="en-US"/>
              <a:t>Describe network needs for access to and storage of EHRs (Lecture b)</a:t>
            </a:r>
          </a:p>
          <a:p>
            <a:pPr>
              <a:buFont typeface="Arial" charset="0"/>
              <a:buAutoNum type="arabicPeriod"/>
            </a:pPr>
            <a:r>
              <a:rPr lang="en-US"/>
              <a:t>Identify the application software and back-end data storage software needed for a comprehensive, effective health IT System (Lecture a, b)</a:t>
            </a:r>
          </a:p>
        </p:txBody>
      </p:sp>
      <p:sp>
        <p:nvSpPr>
          <p:cNvPr id="1536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F023C34-D07F-9449-A770-5766A5DB4429}" type="slidenum">
              <a:rPr lang="en-US">
                <a:solidFill>
                  <a:srgbClr val="898989"/>
                </a:solidFill>
              </a:rPr>
              <a:pPr/>
              <a:t>2</a:t>
            </a:fld>
            <a:endParaRPr 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Wide Area Network (WAN)</a:t>
            </a:r>
          </a:p>
        </p:txBody>
      </p:sp>
      <p:pic>
        <p:nvPicPr>
          <p:cNvPr id="10" name="Picture 6" descr="A wide area network (WAN) on the other hand is usually used for connecting computers and other network resources, spanning a wide geographical area. WANs can by used to connect cities, states, or even countries, often using a variety of methods to ensure redundancy or security. In this instance, the corporate offices are connected to both its regional offices in Raleigh, North Carolina, and its Tokyo branch office through its Wide Area Network.&#10;&#10;(Neal, 2011)&#10;&#10;"/>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2071" r="-2071" b="3639"/>
          <a:stretch/>
        </p:blipFill>
        <p:spPr bwMode="auto">
          <a:xfrm>
            <a:off x="457200" y="1600200"/>
            <a:ext cx="8229600" cy="4405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32"/>
          </p:nvPr>
        </p:nvSpPr>
        <p:spPr/>
        <p:txBody>
          <a:bodyPr/>
          <a:lstStyle/>
          <a:p>
            <a:r>
              <a:rPr lang="en-US" dirty="0"/>
              <a:t>(Neal, 2011)</a:t>
            </a:r>
          </a:p>
          <a:p>
            <a:endParaRPr lang="en-US" dirty="0"/>
          </a:p>
        </p:txBody>
      </p:sp>
      <p:sp>
        <p:nvSpPr>
          <p:cNvPr id="52227"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348DE03-6B27-F046-A9AA-4A4E02479CDB}" type="slidenum">
              <a:rPr lang="en-US">
                <a:solidFill>
                  <a:srgbClr val="898989"/>
                </a:solidFill>
              </a:rPr>
              <a:pPr/>
              <a:t>20</a:t>
            </a:fld>
            <a:endParaRPr 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Network – Assessing Usage</a:t>
            </a:r>
          </a:p>
        </p:txBody>
      </p:sp>
      <p:sp>
        <p:nvSpPr>
          <p:cNvPr id="54275" name="Rectangle 3"/>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ea typeface="MS PGothic" charset="0"/>
              </a:rPr>
              <a:t>Must be able to support data requirements of EHR application </a:t>
            </a:r>
          </a:p>
          <a:p>
            <a:r>
              <a:rPr lang="en-US">
                <a:latin typeface="Arial" charset="0"/>
                <a:ea typeface="MS PGothic" charset="0"/>
              </a:rPr>
              <a:t>Insufficient capabilities will degrade application performance and increase risk of user rejection</a:t>
            </a:r>
          </a:p>
        </p:txBody>
      </p:sp>
      <p:sp>
        <p:nvSpPr>
          <p:cNvPr id="5427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3CAA07F-EC5C-1148-8E2C-49A8B7CA6C13}" type="slidenum">
              <a:rPr lang="en-US">
                <a:solidFill>
                  <a:srgbClr val="898989"/>
                </a:solidFill>
              </a:rPr>
              <a:pPr/>
              <a:t>21</a:t>
            </a:fld>
            <a:endParaRPr lang="en-US">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Network – Assessing Usage</a:t>
            </a:r>
            <a:br>
              <a:rPr lang="en-US" sz="3800" dirty="0">
                <a:latin typeface="Verdana" charset="0"/>
                <a:ea typeface="MS PGothic" charset="0"/>
                <a:cs typeface="Verdana" charset="0"/>
              </a:rPr>
            </a:br>
            <a:r>
              <a:rPr lang="en-US" sz="3800" dirty="0">
                <a:latin typeface="Verdana" charset="0"/>
                <a:ea typeface="MS PGothic" charset="0"/>
                <a:cs typeface="Verdana" charset="0"/>
              </a:rPr>
              <a:t>(cont’d)</a:t>
            </a:r>
          </a:p>
        </p:txBody>
      </p:sp>
      <p:sp>
        <p:nvSpPr>
          <p:cNvPr id="56323" name="Rectangle 3"/>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ea typeface="MS PGothic" charset="0"/>
              </a:rPr>
              <a:t>Considerations</a:t>
            </a:r>
          </a:p>
          <a:p>
            <a:pPr lvl="1"/>
            <a:r>
              <a:rPr lang="en-US">
                <a:latin typeface="Arial" charset="0"/>
                <a:ea typeface="MS PGothic" charset="0"/>
              </a:rPr>
              <a:t>How many users will need simultaneous access to the network?</a:t>
            </a:r>
          </a:p>
          <a:p>
            <a:pPr lvl="1"/>
            <a:r>
              <a:rPr lang="en-US">
                <a:latin typeface="Arial" charset="0"/>
                <a:ea typeface="MS PGothic" charset="0"/>
              </a:rPr>
              <a:t>Bandwidth requirements of the EHR system (per vendor)</a:t>
            </a:r>
          </a:p>
          <a:p>
            <a:pPr lvl="2"/>
            <a:r>
              <a:rPr lang="en-US">
                <a:latin typeface="Arial" charset="0"/>
                <a:ea typeface="MS PGothic" charset="0"/>
              </a:rPr>
              <a:t>Special bandwidth needs of scanning equipment or other medical equipment</a:t>
            </a:r>
          </a:p>
          <a:p>
            <a:pPr lvl="1"/>
            <a:r>
              <a:rPr lang="en-US">
                <a:latin typeface="Arial" charset="0"/>
                <a:ea typeface="MS PGothic" charset="0"/>
              </a:rPr>
              <a:t>Sufficient connectivity between internal and remote resources such as satellite facilities</a:t>
            </a:r>
          </a:p>
        </p:txBody>
      </p:sp>
      <p:sp>
        <p:nvSpPr>
          <p:cNvPr id="56324"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69C65EC-7A37-994E-A885-BEC8124CBC8D}" type="slidenum">
              <a:rPr lang="en-US">
                <a:solidFill>
                  <a:srgbClr val="898989"/>
                </a:solidFill>
              </a:rPr>
              <a:pPr/>
              <a:t>22</a:t>
            </a:fld>
            <a:endParaRPr 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MS PGothic" charset="0"/>
                <a:cs typeface="Verdana" charset="0"/>
              </a:rPr>
              <a:t>Network – Assessing Usage (cont’d – 2)</a:t>
            </a:r>
          </a:p>
        </p:txBody>
      </p:sp>
      <p:sp>
        <p:nvSpPr>
          <p:cNvPr id="58371" name="Rectangle 3"/>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ea typeface="MS PGothic" charset="0"/>
              </a:rPr>
              <a:t>Conduct a wireless connectivity survey</a:t>
            </a:r>
          </a:p>
          <a:p>
            <a:r>
              <a:rPr lang="en-US">
                <a:latin typeface="Arial" charset="0"/>
                <a:ea typeface="MS PGothic" charset="0"/>
              </a:rPr>
              <a:t>Explore remote connectivity options, including VPN (Virtual Private Networks)</a:t>
            </a:r>
          </a:p>
        </p:txBody>
      </p:sp>
      <p:sp>
        <p:nvSpPr>
          <p:cNvPr id="5837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DFCCD53-35ED-AD45-9D60-ACA6E238180D}" type="slidenum">
              <a:rPr lang="en-US">
                <a:solidFill>
                  <a:srgbClr val="898989"/>
                </a:solidFill>
              </a:rPr>
              <a:pPr/>
              <a:t>23</a:t>
            </a:fld>
            <a:endParaRPr lang="en-US">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pPr>
              <a:defRPr/>
            </a:pPr>
            <a:r>
              <a:rPr lang="en-US" dirty="0"/>
              <a:t>Elements of a Typical Electronic Health Record System </a:t>
            </a:r>
            <a:br>
              <a:rPr lang="en-US" dirty="0"/>
            </a:br>
            <a:r>
              <a:rPr lang="en-US" dirty="0"/>
              <a:t>Summary</a:t>
            </a:r>
          </a:p>
        </p:txBody>
      </p:sp>
      <p:sp>
        <p:nvSpPr>
          <p:cNvPr id="60419" name="Content Placeholder 2"/>
          <p:cNvSpPr txBox="1">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ea typeface="MS PGothic" charset="0"/>
              </a:rPr>
              <a:t>Hardware vs. Software</a:t>
            </a:r>
          </a:p>
          <a:p>
            <a:r>
              <a:rPr lang="en-US">
                <a:latin typeface="Arial" charset="0"/>
                <a:ea typeface="MS PGothic" charset="0"/>
              </a:rPr>
              <a:t>Servers – Securely Store patient data and parse requests.</a:t>
            </a:r>
          </a:p>
          <a:p>
            <a:r>
              <a:rPr lang="en-US">
                <a:latin typeface="Arial" charset="0"/>
                <a:ea typeface="MS PGothic" charset="0"/>
              </a:rPr>
              <a:t>Clients</a:t>
            </a:r>
          </a:p>
          <a:p>
            <a:pPr lvl="1"/>
            <a:r>
              <a:rPr lang="en-US">
                <a:latin typeface="Arial" charset="0"/>
                <a:ea typeface="MS PGothic" charset="0"/>
              </a:rPr>
              <a:t>Desktops and laptops</a:t>
            </a:r>
          </a:p>
          <a:p>
            <a:pPr lvl="1"/>
            <a:r>
              <a:rPr lang="en-US">
                <a:latin typeface="Arial" charset="0"/>
                <a:ea typeface="MS PGothic" charset="0"/>
              </a:rPr>
              <a:t> Mobile devices/ phones</a:t>
            </a:r>
          </a:p>
          <a:p>
            <a:r>
              <a:rPr lang="en-US">
                <a:latin typeface="Arial" charset="0"/>
                <a:ea typeface="MS PGothic" charset="0"/>
              </a:rPr>
              <a:t>LAN vs. WAN Networks</a:t>
            </a:r>
          </a:p>
          <a:p>
            <a:endParaRPr lang="en-US">
              <a:latin typeface="Arial" charset="0"/>
              <a:ea typeface="MS PGothic" charset="0"/>
            </a:endParaRPr>
          </a:p>
        </p:txBody>
      </p:sp>
      <p:sp>
        <p:nvSpPr>
          <p:cNvPr id="6042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475BBD7-B477-EE45-BB9E-D6BD69776F6C}" type="slidenum">
              <a:rPr lang="en-US">
                <a:solidFill>
                  <a:srgbClr val="898989"/>
                </a:solidFill>
              </a:rPr>
              <a:pPr/>
              <a:t>24</a:t>
            </a:fld>
            <a:endParaRPr lang="en-US">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2900">
                <a:latin typeface="Verdana" charset="0"/>
                <a:ea typeface="MS PGothic" charset="0"/>
                <a:cs typeface="Verdana" charset="0"/>
              </a:rPr>
              <a:t>Elements of a Typical Electronic Health Record System </a:t>
            </a:r>
            <a:br>
              <a:rPr lang="en-US" sz="2900">
                <a:latin typeface="Verdana" charset="0"/>
                <a:ea typeface="MS PGothic" charset="0"/>
                <a:cs typeface="Verdana" charset="0"/>
              </a:rPr>
            </a:br>
            <a:r>
              <a:rPr lang="en-US" sz="2900">
                <a:latin typeface="Verdana" charset="0"/>
                <a:ea typeface="MS PGothic" charset="0"/>
                <a:cs typeface="Verdana" charset="0"/>
              </a:rPr>
              <a:t>References – Lecture b</a:t>
            </a:r>
          </a:p>
        </p:txBody>
      </p:sp>
      <p:sp>
        <p:nvSpPr>
          <p:cNvPr id="62467" name="Content Placeholder 5"/>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ea typeface="MS PGothic" charset="0"/>
                <a:cs typeface="Arial" charset="0"/>
              </a:rPr>
              <a:t>References</a:t>
            </a:r>
          </a:p>
          <a:p>
            <a:pPr marL="285750" indent="-285750"/>
            <a:r>
              <a:rPr lang="en-US" b="0" dirty="0" err="1">
                <a:latin typeface="Arial" charset="0"/>
                <a:ea typeface="MS PGothic" charset="0"/>
                <a:cs typeface="Arial" charset="0"/>
              </a:rPr>
              <a:t>Kleaveland</a:t>
            </a:r>
            <a:r>
              <a:rPr lang="en-US" b="0" dirty="0">
                <a:latin typeface="Arial" charset="0"/>
                <a:ea typeface="MS PGothic" charset="0"/>
                <a:cs typeface="Arial" charset="0"/>
              </a:rPr>
              <a:t>, B. EHR Implementation: What you need to know to have a successful project: Part 2. Retrieved from </a:t>
            </a:r>
            <a:r>
              <a:rPr lang="en-US" b="0" dirty="0" err="1">
                <a:latin typeface="Arial" charset="0"/>
                <a:ea typeface="MS PGothic" charset="0"/>
                <a:cs typeface="Arial" charset="0"/>
              </a:rPr>
              <a:t>physicianspractice.com</a:t>
            </a:r>
            <a:r>
              <a:rPr lang="en-US" b="0" dirty="0">
                <a:latin typeface="Arial" charset="0"/>
                <a:ea typeface="MS PGothic" charset="0"/>
                <a:cs typeface="Arial" charset="0"/>
              </a:rPr>
              <a:t>: </a:t>
            </a:r>
            <a:r>
              <a:rPr lang="en-US" b="0" dirty="0">
                <a:latin typeface="Arial" charset="0"/>
                <a:ea typeface="MS PGothic" charset="0"/>
                <a:cs typeface="Arial" charset="0"/>
                <a:hlinkClick r:id="rId3" tooltip="Link to EHR Implementation: What you need to know to have a successful project."/>
              </a:rPr>
              <a:t>http://www.physicianspractice.com/files/audioconference/pdfs/id_7.pdf?CFID=1675309&amp;CFTOKEN=75588070</a:t>
            </a:r>
            <a:endParaRPr lang="en-US" b="0" dirty="0">
              <a:latin typeface="Arial" charset="0"/>
              <a:ea typeface="MS PGothic" charset="0"/>
              <a:cs typeface="Arial" charset="0"/>
            </a:endParaRPr>
          </a:p>
          <a:p>
            <a:pPr marL="285750" indent="-285750"/>
            <a:r>
              <a:rPr lang="en-US" b="0" dirty="0">
                <a:latin typeface="Arial" charset="0"/>
                <a:ea typeface="MS PGothic" charset="0"/>
                <a:cs typeface="Arial" charset="0"/>
              </a:rPr>
              <a:t>Torrey, T. (2011, April 11). What is an EMR (Electronic Medical Record) or EHR (Electronic Health Record)? Retrieved June, 2011, from </a:t>
            </a:r>
            <a:r>
              <a:rPr lang="en-US" b="0" dirty="0" err="1">
                <a:solidFill>
                  <a:srgbClr val="000000"/>
                </a:solidFill>
                <a:latin typeface="Arial" charset="0"/>
                <a:ea typeface="MS PGothic" charset="0"/>
                <a:cs typeface="Arial" charset="0"/>
              </a:rPr>
              <a:t>patients.about.com</a:t>
            </a:r>
            <a:r>
              <a:rPr lang="en-US" b="0" dirty="0">
                <a:solidFill>
                  <a:srgbClr val="000000"/>
                </a:solidFill>
                <a:latin typeface="Arial" charset="0"/>
                <a:ea typeface="MS PGothic" charset="0"/>
                <a:cs typeface="Arial" charset="0"/>
              </a:rPr>
              <a:t>: </a:t>
            </a:r>
            <a:r>
              <a:rPr lang="en-US" b="0" dirty="0">
                <a:solidFill>
                  <a:srgbClr val="000000"/>
                </a:solidFill>
                <a:latin typeface="Arial" charset="0"/>
                <a:ea typeface="MS PGothic" charset="0"/>
                <a:cs typeface="Arial" charset="0"/>
                <a:hlinkClick r:id="rId4" tooltip="Link to What is an EMR or EHR? from About.com"/>
              </a:rPr>
              <a:t>http://patients.about.com/od/electronicpatientrecords/a/emr.htm</a:t>
            </a:r>
            <a:endParaRPr lang="en-US" b="0" dirty="0">
              <a:solidFill>
                <a:srgbClr val="000000"/>
              </a:solidFill>
              <a:latin typeface="Arial" charset="0"/>
              <a:ea typeface="MS PGothic" charset="0"/>
              <a:cs typeface="Arial" charset="0"/>
            </a:endParaRPr>
          </a:p>
          <a:p>
            <a:pPr marL="285750" indent="-285750"/>
            <a:r>
              <a:rPr lang="en-US" b="0" dirty="0" smtClean="0">
                <a:latin typeface="Arial" charset="0"/>
                <a:ea typeface="MS PGothic" charset="0"/>
                <a:cs typeface="Arial" charset="0"/>
              </a:rPr>
              <a:t>Wikipedia</a:t>
            </a:r>
            <a:r>
              <a:rPr lang="en-US" b="0" dirty="0">
                <a:latin typeface="Arial" charset="0"/>
                <a:ea typeface="MS PGothic" charset="0"/>
                <a:cs typeface="Arial" charset="0"/>
              </a:rPr>
              <a:t>. Thin Client. Retrieved from Wikipedia.com: </a:t>
            </a:r>
            <a:r>
              <a:rPr lang="en-US" b="0" dirty="0">
                <a:latin typeface="Arial" charset="0"/>
                <a:ea typeface="MS PGothic" charset="0"/>
                <a:cs typeface="Arial" charset="0"/>
                <a:hlinkClick r:id="rId5" tooltip="Link to Thin Client article on Wikipedia.com"/>
              </a:rPr>
              <a:t>http://en.wikipedia.org/wiki/Thin_client</a:t>
            </a:r>
            <a:endParaRPr lang="en-US" b="0" dirty="0">
              <a:latin typeface="Arial" charset="0"/>
              <a:ea typeface="MS PGothic" charset="0"/>
              <a:cs typeface="Arial" charset="0"/>
            </a:endParaRPr>
          </a:p>
        </p:txBody>
      </p:sp>
      <p:sp>
        <p:nvSpPr>
          <p:cNvPr id="6247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A5C78C6-8734-4743-B4A8-51BFDB397475}" type="slidenum">
              <a:rPr lang="en-US">
                <a:solidFill>
                  <a:srgbClr val="898989"/>
                </a:solidFill>
              </a:rPr>
              <a:pPr/>
              <a:t>25</a:t>
            </a:fld>
            <a:endParaRPr lang="en-US">
              <a:solidFill>
                <a:srgbClr val="898989"/>
              </a:solidFill>
            </a:endParaRPr>
          </a:p>
        </p:txBody>
      </p:sp>
    </p:spTree>
    <p:extLst>
      <p:ext uri="{BB962C8B-B14F-4D97-AF65-F5344CB8AC3E}">
        <p14:creationId xmlns:p14="http://schemas.microsoft.com/office/powerpoint/2010/main" val="1746358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2900" dirty="0">
                <a:latin typeface="Verdana" charset="0"/>
                <a:ea typeface="MS PGothic" charset="0"/>
                <a:cs typeface="Verdana" charset="0"/>
              </a:rPr>
              <a:t>Elements of a Typical Electronic Health Record System </a:t>
            </a:r>
            <a:br>
              <a:rPr lang="en-US" sz="2900" dirty="0">
                <a:latin typeface="Verdana" charset="0"/>
                <a:ea typeface="MS PGothic" charset="0"/>
                <a:cs typeface="Verdana" charset="0"/>
              </a:rPr>
            </a:br>
            <a:r>
              <a:rPr lang="en-US" sz="2900" dirty="0">
                <a:latin typeface="Verdana" charset="0"/>
                <a:ea typeface="MS PGothic" charset="0"/>
                <a:cs typeface="Verdana" charset="0"/>
              </a:rPr>
              <a:t>References – Lecture b (cont’d)</a:t>
            </a:r>
          </a:p>
        </p:txBody>
      </p:sp>
      <p:sp>
        <p:nvSpPr>
          <p:cNvPr id="62468" name="Text Placeholder 9"/>
          <p:cNvSpPr>
            <a:spLocks noGrp="1"/>
          </p:cNvSpPr>
          <p:nvPr>
            <p:ph type="body" sz="quarter" idx="2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ea typeface="MS PGothic" charset="0"/>
                <a:cs typeface="Arial" charset="0"/>
              </a:rPr>
              <a:t>Charts, Tables, Figures</a:t>
            </a:r>
          </a:p>
          <a:p>
            <a:pPr marL="342900" lvl="1" indent="-342900"/>
            <a:r>
              <a:rPr lang="en-US" sz="1600" dirty="0">
                <a:latin typeface="Arial" charset="0"/>
                <a:ea typeface="MS PGothic" charset="0"/>
              </a:rPr>
              <a:t>1.1 Table: Neal, Scott. EHR Hardware – Servers. Used with permission.</a:t>
            </a:r>
          </a:p>
          <a:p>
            <a:endParaRPr lang="en-US" b="0" dirty="0">
              <a:latin typeface="Arial" charset="0"/>
              <a:ea typeface="MS PGothic" charset="0"/>
              <a:cs typeface="Arial" charset="0"/>
            </a:endParaRPr>
          </a:p>
        </p:txBody>
      </p:sp>
      <p:sp>
        <p:nvSpPr>
          <p:cNvPr id="6247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A5C78C6-8734-4743-B4A8-51BFDB397475}" type="slidenum">
              <a:rPr lang="en-US">
                <a:solidFill>
                  <a:srgbClr val="898989"/>
                </a:solidFill>
              </a:rPr>
              <a:pPr/>
              <a:t>26</a:t>
            </a:fld>
            <a:endParaRPr lang="en-US">
              <a:solidFill>
                <a:srgbClr val="898989"/>
              </a:solidFill>
            </a:endParaRPr>
          </a:p>
        </p:txBody>
      </p:sp>
      <p:sp>
        <p:nvSpPr>
          <p:cNvPr id="2" name="Text Placeholder 1"/>
          <p:cNvSpPr>
            <a:spLocks noGrp="1"/>
          </p:cNvSpPr>
          <p:nvPr>
            <p:ph type="body" sz="quarter" idx="16"/>
          </p:nvPr>
        </p:nvSpPr>
        <p:spPr/>
        <p:txBody>
          <a:bodyPr/>
          <a:lstStyle/>
          <a:p>
            <a:r>
              <a:rPr lang="en-US" dirty="0">
                <a:latin typeface="Arial" charset="0"/>
                <a:ea typeface="MS PGothic" charset="0"/>
                <a:cs typeface="Arial" charset="0"/>
              </a:rPr>
              <a:t>Images</a:t>
            </a:r>
            <a:endParaRPr lang="en-US" b="0" dirty="0">
              <a:latin typeface="Arial" charset="0"/>
              <a:ea typeface="MS PGothic" charset="0"/>
              <a:cs typeface="Arial" charset="0"/>
            </a:endParaRPr>
          </a:p>
          <a:p>
            <a:r>
              <a:rPr lang="en-US" b="0" dirty="0">
                <a:latin typeface="Arial" charset="0"/>
                <a:ea typeface="MS PGothic" charset="0"/>
                <a:cs typeface="Arial" charset="0"/>
              </a:rPr>
              <a:t>Slide 15:  Laptop. Courtesy Scott Neal. Used with permission.</a:t>
            </a:r>
          </a:p>
          <a:p>
            <a:r>
              <a:rPr lang="en-US" b="0" dirty="0">
                <a:latin typeface="Arial" charset="0"/>
                <a:ea typeface="MS PGothic" charset="0"/>
                <a:cs typeface="Arial" charset="0"/>
              </a:rPr>
              <a:t>Slide 19:  Local Area Network (LAN). Courtesy Scott Neal. Used with permission.</a:t>
            </a:r>
          </a:p>
          <a:p>
            <a:r>
              <a:rPr lang="en-US" b="0" dirty="0">
                <a:latin typeface="Arial" charset="0"/>
                <a:ea typeface="MS PGothic" charset="0"/>
                <a:cs typeface="Arial" charset="0"/>
              </a:rPr>
              <a:t>Slide 20:  Wide Area Network (WAN). Courtesy Scott Neal. Used with permission.</a:t>
            </a:r>
          </a:p>
          <a:p>
            <a:r>
              <a:rPr lang="en-US" b="0" dirty="0">
                <a:latin typeface="Arial" charset="0"/>
                <a:ea typeface="MS PGothic" charset="0"/>
                <a:cs typeface="Arial" charset="0"/>
              </a:rPr>
              <a: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282"/>
            <a:ext cx="8229600" cy="2112748"/>
          </a:xfrm>
        </p:spPr>
        <p:txBody>
          <a:bodyPr/>
          <a:lstStyle/>
          <a:p>
            <a:r>
              <a:rPr lang="en-US" sz="3200" dirty="0">
                <a:latin typeface="Verdana" charset="0"/>
                <a:ea typeface="MS PGothic" charset="0"/>
                <a:cs typeface="Verdana" charset="0"/>
              </a:rPr>
              <a:t>Installation and Maintenance of </a:t>
            </a:r>
            <a:br>
              <a:rPr lang="en-US" sz="3200" dirty="0">
                <a:latin typeface="Verdana" charset="0"/>
                <a:ea typeface="MS PGothic" charset="0"/>
                <a:cs typeface="Verdana" charset="0"/>
              </a:rPr>
            </a:br>
            <a:r>
              <a:rPr lang="en-US" sz="3200" dirty="0">
                <a:latin typeface="Verdana" charset="0"/>
                <a:ea typeface="MS PGothic" charset="0"/>
                <a:cs typeface="Verdana" charset="0"/>
              </a:rPr>
              <a:t>Health IT Systems </a:t>
            </a:r>
            <a:br>
              <a:rPr lang="en-US" sz="3200" dirty="0">
                <a:latin typeface="Verdana" charset="0"/>
                <a:ea typeface="MS PGothic" charset="0"/>
                <a:cs typeface="Verdana" charset="0"/>
              </a:rPr>
            </a:br>
            <a:r>
              <a:rPr lang="en-US" sz="3200" kern="0" dirty="0">
                <a:solidFill>
                  <a:srgbClr val="000000"/>
                </a:solidFill>
                <a:latin typeface="Tahoma" pitchFamily="34" charset="0"/>
                <a:cs typeface="Tahoma" pitchFamily="34" charset="0"/>
              </a:rPr>
              <a:t>Elements of a Typical Electronic </a:t>
            </a:r>
            <a:br>
              <a:rPr lang="en-US" sz="3200" kern="0" dirty="0">
                <a:solidFill>
                  <a:srgbClr val="000000"/>
                </a:solidFill>
                <a:latin typeface="Tahoma" pitchFamily="34" charset="0"/>
                <a:cs typeface="Tahoma" pitchFamily="34" charset="0"/>
              </a:rPr>
            </a:br>
            <a:r>
              <a:rPr lang="en-US" sz="3200" kern="0" dirty="0">
                <a:solidFill>
                  <a:srgbClr val="000000"/>
                </a:solidFill>
                <a:latin typeface="Tahoma" pitchFamily="34" charset="0"/>
                <a:cs typeface="Tahoma" pitchFamily="34" charset="0"/>
              </a:rPr>
              <a:t>Health Record System</a:t>
            </a:r>
            <a:br>
              <a:rPr lang="en-US" sz="3200" kern="0" dirty="0">
                <a:solidFill>
                  <a:srgbClr val="000000"/>
                </a:solidFill>
                <a:latin typeface="Tahoma" pitchFamily="34" charset="0"/>
                <a:cs typeface="Tahoma" pitchFamily="34" charset="0"/>
              </a:rPr>
            </a:br>
            <a:r>
              <a:rPr lang="en-US" sz="3200" kern="0" dirty="0">
                <a:solidFill>
                  <a:srgbClr val="000000"/>
                </a:solidFill>
                <a:latin typeface="Tahoma" pitchFamily="34" charset="0"/>
                <a:cs typeface="Tahoma" pitchFamily="34" charset="0"/>
              </a:rPr>
              <a:t>Lecture b</a:t>
            </a:r>
            <a:endParaRPr lang="en-US" sz="3200" dirty="0"/>
          </a:p>
        </p:txBody>
      </p:sp>
      <p:sp>
        <p:nvSpPr>
          <p:cNvPr id="3" name="Content Placeholder 2"/>
          <p:cNvSpPr>
            <a:spLocks noGrp="1"/>
          </p:cNvSpPr>
          <p:nvPr>
            <p:ph sz="quarter" idx="14"/>
          </p:nvPr>
        </p:nvSpPr>
        <p:spPr>
          <a:xfrm>
            <a:off x="457200" y="2260600"/>
            <a:ext cx="8229600" cy="4150474"/>
          </a:xfrm>
        </p:spPr>
        <p:txBody>
          <a:bodyPr/>
          <a:lstStyle/>
          <a:p>
            <a:r>
              <a:rPr lang="en-US" sz="2800" dirty="0">
                <a:latin typeface="Arial" charset="0"/>
                <a:ea typeface="Calibri" charset="0"/>
                <a:cs typeface="Times New Roman" charset="0"/>
              </a:rPr>
              <a:t>This material was 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Award Number 90WT0006.</a:t>
            </a:r>
          </a:p>
        </p:txBody>
      </p:sp>
      <p:sp>
        <p:nvSpPr>
          <p:cNvPr id="4" name="Slide Number Placeholder 3"/>
          <p:cNvSpPr>
            <a:spLocks noGrp="1"/>
          </p:cNvSpPr>
          <p:nvPr>
            <p:ph type="sldNum" sz="quarter" idx="4"/>
          </p:nvPr>
        </p:nvSpPr>
        <p:spPr/>
        <p:txBody>
          <a:bodyPr/>
          <a:lstStyle/>
          <a:p>
            <a:fld id="{F3BF8891-5E06-46C2-89A4-6DB85D39BA35}" type="slidenum">
              <a:rPr lang="en-US" smtClean="0"/>
              <a:pPr/>
              <a:t>27</a:t>
            </a:fld>
            <a:endParaRPr lang="en-US" dirty="0"/>
          </a:p>
        </p:txBody>
      </p:sp>
    </p:spTree>
    <p:extLst>
      <p:ext uri="{BB962C8B-B14F-4D97-AF65-F5344CB8AC3E}">
        <p14:creationId xmlns:p14="http://schemas.microsoft.com/office/powerpoint/2010/main" val="873831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Typical Server Elements</a:t>
            </a:r>
          </a:p>
        </p:txBody>
      </p:sp>
      <p:sp>
        <p:nvSpPr>
          <p:cNvPr id="10" name="Content Placeholder 2"/>
          <p:cNvSpPr>
            <a:spLocks noGrp="1"/>
          </p:cNvSpPr>
          <p:nvPr>
            <p:ph sz="quarter" idx="14"/>
          </p:nvPr>
        </p:nvSpPr>
        <p:spPr>
          <a:prstGeom prst="rect">
            <a:avLst/>
          </a:prstGeom>
        </p:spPr>
        <p:txBody>
          <a:bodyPr>
            <a:normAutofit fontScale="92500" lnSpcReduction="20000"/>
          </a:bodyPr>
          <a:lstStyle/>
          <a:p>
            <a:pPr>
              <a:buFont typeface="Arial" panose="020B0604020202020204" pitchFamily="34" charset="0"/>
              <a:buChar char="•"/>
              <a:defRPr/>
            </a:pPr>
            <a:r>
              <a:rPr lang="en-US" dirty="0">
                <a:ea typeface="+mn-ea"/>
                <a:cs typeface="+mn-cs"/>
              </a:rPr>
              <a:t>Types of servers:</a:t>
            </a:r>
          </a:p>
          <a:p>
            <a:pPr lvl="1">
              <a:buFont typeface="Arial" panose="020B0604020202020204" pitchFamily="34" charset="0"/>
              <a:buChar char="–"/>
              <a:defRPr/>
            </a:pPr>
            <a:r>
              <a:rPr lang="en-US" dirty="0">
                <a:ea typeface="+mn-ea"/>
                <a:cs typeface="+mn-cs"/>
              </a:rPr>
              <a:t>Application server: computer on which the EHR/PM (Practice Management) application resides</a:t>
            </a:r>
          </a:p>
          <a:p>
            <a:pPr lvl="1">
              <a:buFont typeface="Arial" panose="020B0604020202020204" pitchFamily="34" charset="0"/>
              <a:buChar char="–"/>
              <a:defRPr/>
            </a:pPr>
            <a:r>
              <a:rPr lang="en-US" dirty="0">
                <a:ea typeface="+mn-ea"/>
                <a:cs typeface="+mn-cs"/>
              </a:rPr>
              <a:t>Database server: computer on which the database software resides</a:t>
            </a:r>
          </a:p>
          <a:p>
            <a:pPr lvl="1">
              <a:buFont typeface="Arial" panose="020B0604020202020204" pitchFamily="34" charset="0"/>
              <a:buChar char="–"/>
              <a:defRPr/>
            </a:pPr>
            <a:r>
              <a:rPr lang="en-US" dirty="0">
                <a:ea typeface="+mn-ea"/>
                <a:cs typeface="+mn-cs"/>
              </a:rPr>
              <a:t>Citrix or terminal server: computer that supports thin client network</a:t>
            </a:r>
          </a:p>
          <a:p>
            <a:pPr>
              <a:buFont typeface="Arial" panose="020B0604020202020204" pitchFamily="34" charset="0"/>
              <a:buChar char="•"/>
              <a:defRPr/>
            </a:pPr>
            <a:r>
              <a:rPr lang="en-US" dirty="0">
                <a:ea typeface="+mn-ea"/>
                <a:cs typeface="+mn-cs"/>
              </a:rPr>
              <a:t>Application, database, and terminal services may reside on the same computer for small installations (&lt;10 users)</a:t>
            </a:r>
          </a:p>
          <a:p>
            <a:pPr marL="0" indent="0">
              <a:buFont typeface="Arial" charset="0"/>
              <a:buNone/>
              <a:defRPr/>
            </a:pPr>
            <a:endParaRPr lang="en-US" sz="1200" dirty="0">
              <a:ea typeface="+mn-ea"/>
              <a:cs typeface="+mn-cs"/>
            </a:endParaRPr>
          </a:p>
          <a:p>
            <a:pPr marL="0" indent="0">
              <a:buFont typeface="Arial" charset="0"/>
              <a:buNone/>
              <a:defRPr/>
            </a:pPr>
            <a:r>
              <a:rPr lang="en-US" sz="1300" dirty="0">
                <a:ea typeface="+mn-ea"/>
                <a:cs typeface="+mn-cs"/>
              </a:rPr>
              <a:t>(</a:t>
            </a:r>
            <a:r>
              <a:rPr lang="en-US" sz="1300" dirty="0" err="1">
                <a:ea typeface="+mn-ea"/>
                <a:cs typeface="+mn-cs"/>
              </a:rPr>
              <a:t>Kleaveland</a:t>
            </a:r>
            <a:r>
              <a:rPr lang="en-US" sz="1300" dirty="0">
                <a:ea typeface="+mn-ea"/>
                <a:cs typeface="+mn-cs"/>
              </a:rPr>
              <a:t>)</a:t>
            </a:r>
          </a:p>
          <a:p>
            <a:pPr marL="0" indent="0">
              <a:buFont typeface="Arial" charset="0"/>
              <a:buNone/>
              <a:defRPr/>
            </a:pPr>
            <a:endParaRPr lang="en-US" sz="1500" dirty="0">
              <a:ea typeface="+mn-ea"/>
              <a:cs typeface="+mn-cs"/>
            </a:endParaRPr>
          </a:p>
        </p:txBody>
      </p:sp>
      <p:sp>
        <p:nvSpPr>
          <p:cNvPr id="1741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104A48F-D6B0-7746-969E-B312621EE10E}" type="slidenum">
              <a:rPr lang="en-US">
                <a:solidFill>
                  <a:srgbClr val="898989"/>
                </a:solidFill>
              </a:rPr>
              <a:pPr/>
              <a:t>3</a:t>
            </a:fld>
            <a:endParaRPr 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Server Software Elements </a:t>
            </a:r>
            <a:br>
              <a:rPr lang="en-US" sz="3800">
                <a:latin typeface="Verdana" charset="0"/>
                <a:ea typeface="MS PGothic" charset="0"/>
                <a:cs typeface="Verdana" charset="0"/>
              </a:rPr>
            </a:br>
            <a:r>
              <a:rPr lang="en-US" sz="3800">
                <a:latin typeface="Verdana" charset="0"/>
                <a:ea typeface="MS PGothic" charset="0"/>
                <a:cs typeface="Verdana" charset="0"/>
              </a:rPr>
              <a:t>of the EHR</a:t>
            </a:r>
          </a:p>
        </p:txBody>
      </p:sp>
      <p:sp>
        <p:nvSpPr>
          <p:cNvPr id="8" name="Content Placeholder 3"/>
          <p:cNvSpPr>
            <a:spLocks noGrp="1"/>
          </p:cNvSpPr>
          <p:nvPr>
            <p:ph sz="quarter" idx="14"/>
          </p:nvPr>
        </p:nvSpPr>
        <p:spPr>
          <a:prstGeom prst="rect">
            <a:avLst/>
          </a:prstGeom>
        </p:spPr>
        <p:txBody>
          <a:bodyPr>
            <a:normAutofit fontScale="92500" lnSpcReduction="10000"/>
          </a:bodyPr>
          <a:lstStyle/>
          <a:p>
            <a:pPr>
              <a:buFont typeface="Arial" panose="020B0604020202020204" pitchFamily="34" charset="0"/>
              <a:buChar char="•"/>
              <a:defRPr/>
            </a:pPr>
            <a:r>
              <a:rPr lang="en-US" dirty="0">
                <a:ea typeface="+mn-ea"/>
                <a:cs typeface="+mn-cs"/>
              </a:rPr>
              <a:t>IOM: Eight Core Components</a:t>
            </a:r>
          </a:p>
          <a:p>
            <a:pPr marL="971550" lvl="1" indent="-514350">
              <a:buFont typeface="+mj-lt"/>
              <a:buAutoNum type="arabicPeriod"/>
              <a:defRPr/>
            </a:pPr>
            <a:r>
              <a:rPr lang="en-US" dirty="0">
                <a:ea typeface="+mn-ea"/>
                <a:cs typeface="+mn-cs"/>
              </a:rPr>
              <a:t>Health information in database</a:t>
            </a:r>
          </a:p>
          <a:p>
            <a:pPr marL="971550" lvl="1" indent="-514350">
              <a:buFont typeface="+mj-lt"/>
              <a:buAutoNum type="arabicPeriod"/>
              <a:defRPr/>
            </a:pPr>
            <a:r>
              <a:rPr lang="en-US" dirty="0">
                <a:ea typeface="+mn-ea"/>
                <a:cs typeface="+mn-cs"/>
              </a:rPr>
              <a:t>Results management</a:t>
            </a:r>
          </a:p>
          <a:p>
            <a:pPr marL="971550" lvl="1" indent="-514350">
              <a:buFont typeface="+mj-lt"/>
              <a:buAutoNum type="arabicPeriod"/>
              <a:defRPr/>
            </a:pPr>
            <a:r>
              <a:rPr lang="en-US" dirty="0">
                <a:ea typeface="+mn-ea"/>
                <a:cs typeface="+mn-cs"/>
              </a:rPr>
              <a:t>Order entry and management</a:t>
            </a:r>
          </a:p>
          <a:p>
            <a:pPr marL="971550" lvl="1" indent="-514350">
              <a:buFont typeface="+mj-lt"/>
              <a:buAutoNum type="arabicPeriod"/>
              <a:defRPr/>
            </a:pPr>
            <a:r>
              <a:rPr lang="en-US" dirty="0">
                <a:ea typeface="+mn-ea"/>
                <a:cs typeface="+mn-cs"/>
              </a:rPr>
              <a:t>Decision support</a:t>
            </a:r>
          </a:p>
          <a:p>
            <a:pPr marL="971550" lvl="1" indent="-514350">
              <a:buFont typeface="+mj-lt"/>
              <a:buAutoNum type="arabicPeriod"/>
              <a:defRPr/>
            </a:pPr>
            <a:r>
              <a:rPr lang="en-US" dirty="0">
                <a:ea typeface="+mn-ea"/>
                <a:cs typeface="+mn-cs"/>
              </a:rPr>
              <a:t>Electronic communication/connectivity</a:t>
            </a:r>
          </a:p>
          <a:p>
            <a:pPr marL="971550" lvl="1" indent="-514350">
              <a:buFont typeface="+mj-lt"/>
              <a:buAutoNum type="arabicPeriod"/>
              <a:defRPr/>
            </a:pPr>
            <a:r>
              <a:rPr lang="en-US" dirty="0">
                <a:ea typeface="+mn-ea"/>
                <a:cs typeface="+mn-cs"/>
              </a:rPr>
              <a:t>Patient support</a:t>
            </a:r>
          </a:p>
          <a:p>
            <a:pPr marL="971550" lvl="1" indent="-514350">
              <a:buFont typeface="+mj-lt"/>
              <a:buAutoNum type="arabicPeriod"/>
              <a:defRPr/>
            </a:pPr>
            <a:r>
              <a:rPr lang="en-US" dirty="0">
                <a:ea typeface="+mn-ea"/>
                <a:cs typeface="+mn-cs"/>
              </a:rPr>
              <a:t>Administrative processes</a:t>
            </a:r>
          </a:p>
          <a:p>
            <a:pPr marL="971550" lvl="1" indent="-514350">
              <a:buFont typeface="+mj-lt"/>
              <a:buAutoNum type="arabicPeriod"/>
              <a:defRPr/>
            </a:pPr>
            <a:r>
              <a:rPr lang="en-US" dirty="0">
                <a:ea typeface="+mn-ea"/>
                <a:cs typeface="+mn-cs"/>
              </a:rPr>
              <a:t>Reporting and population health management</a:t>
            </a:r>
          </a:p>
          <a:p>
            <a:pPr marL="0" indent="0">
              <a:buFont typeface="Arial" charset="0"/>
              <a:buNone/>
              <a:defRPr/>
            </a:pPr>
            <a:endParaRPr lang="en-US" sz="1000" dirty="0">
              <a:ea typeface="+mn-ea"/>
              <a:cs typeface="Arial" charset="0"/>
            </a:endParaRPr>
          </a:p>
          <a:p>
            <a:pPr marL="0" indent="0">
              <a:buFont typeface="Arial" charset="0"/>
              <a:buNone/>
              <a:defRPr/>
            </a:pPr>
            <a:r>
              <a:rPr lang="en-US" sz="1300" dirty="0">
                <a:ea typeface="+mn-ea"/>
                <a:cs typeface="+mn-cs"/>
              </a:rPr>
              <a:t>(Torrey, 2011)</a:t>
            </a:r>
          </a:p>
          <a:p>
            <a:pPr marL="457200" lvl="1" indent="0">
              <a:buFont typeface="Arial" charset="0"/>
              <a:buNone/>
              <a:defRPr/>
            </a:pPr>
            <a:endParaRPr lang="en-US" dirty="0">
              <a:ea typeface="+mn-ea"/>
              <a:cs typeface="+mn-cs"/>
            </a:endParaRPr>
          </a:p>
        </p:txBody>
      </p:sp>
      <p:sp>
        <p:nvSpPr>
          <p:cNvPr id="1945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DDE5ACA-28AD-1E46-AA7D-DA7E30EE45CE}" type="slidenum">
              <a:rPr lang="en-US">
                <a:solidFill>
                  <a:srgbClr val="898989"/>
                </a:solidFill>
              </a:rPr>
              <a:pPr/>
              <a:t>4</a:t>
            </a:fld>
            <a:endParaRPr 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MS PGothic" charset="0"/>
                <a:cs typeface="Verdana" charset="0"/>
              </a:rPr>
              <a:t>EHR Clients</a:t>
            </a:r>
          </a:p>
        </p:txBody>
      </p:sp>
      <p:sp>
        <p:nvSpPr>
          <p:cNvPr id="21507" name="Rectangle 3"/>
          <p:cNvSpPr>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ea typeface="MS PGothic" charset="0"/>
              </a:rPr>
              <a:t>EHR systems make medical records available to multiple simultaneous users.</a:t>
            </a:r>
          </a:p>
          <a:p>
            <a:r>
              <a:rPr lang="en-US">
                <a:latin typeface="Arial" charset="0"/>
                <a:ea typeface="MS PGothic" charset="0"/>
              </a:rPr>
              <a:t>Tablets, laptops, and PCs allow instantaneous access by healthcare staff as they move around health centers. </a:t>
            </a:r>
          </a:p>
          <a:p>
            <a:r>
              <a:rPr lang="en-US">
                <a:latin typeface="Arial" charset="0"/>
                <a:ea typeface="MS PGothic" charset="0"/>
              </a:rPr>
              <a:t>Clients use application software to securely connect to and pull data from the EHR server to fulfill user requests.</a:t>
            </a:r>
          </a:p>
        </p:txBody>
      </p:sp>
      <p:sp>
        <p:nvSpPr>
          <p:cNvPr id="2150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3AA67C2-85CF-0F4B-9210-D70448F4F01E}" type="slidenum">
              <a:rPr lang="en-US">
                <a:solidFill>
                  <a:srgbClr val="898989"/>
                </a:solidFill>
              </a:rPr>
              <a:pPr/>
              <a:t>5</a:t>
            </a:fld>
            <a:endParaRPr 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EHR Hardware – Defined</a:t>
            </a:r>
          </a:p>
        </p:txBody>
      </p:sp>
      <p:sp>
        <p:nvSpPr>
          <p:cNvPr id="23555" name="Rectangle 3"/>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ea typeface="MS PGothic" charset="0"/>
              </a:rPr>
              <a:t>Hardware is: </a:t>
            </a:r>
          </a:p>
          <a:p>
            <a:pPr lvl="1"/>
            <a:r>
              <a:rPr lang="en-US">
                <a:latin typeface="Arial" charset="0"/>
                <a:ea typeface="MS PGothic" charset="0"/>
              </a:rPr>
              <a:t>the physical components that make up a computer system.</a:t>
            </a:r>
          </a:p>
          <a:p>
            <a:pPr lvl="1"/>
            <a:r>
              <a:rPr lang="en-US">
                <a:latin typeface="Arial" charset="0"/>
                <a:ea typeface="MS PGothic" charset="0"/>
              </a:rPr>
              <a:t>necessary to make the computer work and run properly.</a:t>
            </a:r>
          </a:p>
        </p:txBody>
      </p:sp>
      <p:sp>
        <p:nvSpPr>
          <p:cNvPr id="23556"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1F8BD65-19A5-614C-BED1-BBD41F026A38}" type="slidenum">
              <a:rPr lang="en-US">
                <a:solidFill>
                  <a:srgbClr val="898989"/>
                </a:solidFill>
              </a:rPr>
              <a:pPr/>
              <a:t>6</a:t>
            </a:fld>
            <a:endParaRPr 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EHR Hardware – Most Common</a:t>
            </a:r>
          </a:p>
        </p:txBody>
      </p:sp>
      <p:sp>
        <p:nvSpPr>
          <p:cNvPr id="9" name="Rectangle 3"/>
          <p:cNvSpPr txBox="1">
            <a:spLocks noGrp="1" noChangeArrowheads="1"/>
          </p:cNvSpPr>
          <p:nvPr>
            <p:ph sz="quarter" idx="14"/>
          </p:nvPr>
        </p:nvSpPr>
        <p:spPr bwMode="auto">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3000" dirty="0">
                <a:latin typeface="+mn-lt"/>
                <a:ea typeface="+mn-ea"/>
                <a:cs typeface="+mn-cs"/>
              </a:rPr>
              <a:t>Servers </a:t>
            </a:r>
          </a:p>
          <a:p>
            <a:pPr>
              <a:defRPr/>
            </a:pPr>
            <a:r>
              <a:rPr lang="en-US" sz="3000" dirty="0">
                <a:latin typeface="+mn-lt"/>
                <a:ea typeface="+mn-ea"/>
                <a:cs typeface="+mn-cs"/>
              </a:rPr>
              <a:t>Workstations </a:t>
            </a:r>
          </a:p>
          <a:p>
            <a:pPr>
              <a:defRPr/>
            </a:pPr>
            <a:r>
              <a:rPr lang="en-US" sz="3000" dirty="0">
                <a:latin typeface="+mn-lt"/>
                <a:ea typeface="+mn-ea"/>
                <a:cs typeface="+mn-cs"/>
              </a:rPr>
              <a:t>Laptops </a:t>
            </a:r>
          </a:p>
          <a:p>
            <a:pPr>
              <a:defRPr/>
            </a:pPr>
            <a:r>
              <a:rPr lang="en-US" sz="3000" dirty="0">
                <a:latin typeface="+mn-lt"/>
                <a:ea typeface="+mn-ea"/>
                <a:cs typeface="+mn-cs"/>
              </a:rPr>
              <a:t>Tablets </a:t>
            </a:r>
          </a:p>
          <a:p>
            <a:pPr>
              <a:defRPr/>
            </a:pPr>
            <a:r>
              <a:rPr lang="en-US" sz="3000" dirty="0">
                <a:latin typeface="+mn-lt"/>
                <a:ea typeface="+mn-ea"/>
                <a:cs typeface="+mn-cs"/>
              </a:rPr>
              <a:t>PDAs/smartphones</a:t>
            </a:r>
          </a:p>
          <a:p>
            <a:pPr>
              <a:defRPr/>
            </a:pPr>
            <a:r>
              <a:rPr lang="en-US" sz="3000" dirty="0">
                <a:latin typeface="+mn-lt"/>
                <a:ea typeface="+mn-ea"/>
                <a:cs typeface="+mn-cs"/>
              </a:rPr>
              <a:t>Flat-panel monitors</a:t>
            </a:r>
          </a:p>
        </p:txBody>
      </p:sp>
      <p:sp>
        <p:nvSpPr>
          <p:cNvPr id="10" name="Content Placeholder 18"/>
          <p:cNvSpPr txBox="1">
            <a:spLocks noGrp="1"/>
          </p:cNvSpPr>
          <p:nvPr>
            <p:ph type="body" sz="quarter" idx="4294967295"/>
          </p:nvPr>
        </p:nvSpPr>
        <p:spPr bwMode="auto">
          <a:xfrm>
            <a:off x="5181600" y="1981200"/>
            <a:ext cx="3962400" cy="4264025"/>
          </a:xfrm>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3000">
                <a:latin typeface="+mn-lt"/>
                <a:ea typeface="+mn-ea"/>
                <a:cs typeface="+mn-cs"/>
              </a:rPr>
              <a:t>Scanners </a:t>
            </a:r>
          </a:p>
          <a:p>
            <a:pPr>
              <a:defRPr/>
            </a:pPr>
            <a:r>
              <a:rPr lang="en-US" sz="3000">
                <a:latin typeface="+mn-lt"/>
                <a:ea typeface="+mn-ea"/>
                <a:cs typeface="+mn-cs"/>
              </a:rPr>
              <a:t>Printers </a:t>
            </a:r>
          </a:p>
          <a:p>
            <a:pPr>
              <a:defRPr/>
            </a:pPr>
            <a:r>
              <a:rPr lang="en-US" sz="3000">
                <a:latin typeface="+mn-lt"/>
                <a:ea typeface="+mn-ea"/>
                <a:cs typeface="+mn-cs"/>
              </a:rPr>
              <a:t>Storage and backup </a:t>
            </a:r>
          </a:p>
          <a:p>
            <a:pPr>
              <a:defRPr/>
            </a:pPr>
            <a:r>
              <a:rPr lang="en-US" sz="3000">
                <a:latin typeface="+mn-lt"/>
                <a:ea typeface="+mn-ea"/>
                <a:cs typeface="+mn-cs"/>
              </a:rPr>
              <a:t>Shredders </a:t>
            </a:r>
          </a:p>
          <a:p>
            <a:pPr>
              <a:defRPr/>
            </a:pPr>
            <a:r>
              <a:rPr lang="en-US" sz="3000">
                <a:latin typeface="+mn-lt"/>
                <a:ea typeface="+mn-ea"/>
                <a:cs typeface="+mn-cs"/>
              </a:rPr>
              <a:t>Medical diagnostic and treatment items </a:t>
            </a:r>
            <a:endParaRPr lang="en-US" sz="3000" dirty="0">
              <a:latin typeface="+mn-lt"/>
              <a:ea typeface="+mn-ea"/>
              <a:cs typeface="+mn-cs"/>
            </a:endParaRPr>
          </a:p>
        </p:txBody>
      </p:sp>
      <p:sp>
        <p:nvSpPr>
          <p:cNvPr id="25602" name="Slide Number Placeholder 4"/>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7A597BF-B5C5-A048-B5CB-3125B3B61FC0}" type="slidenum">
              <a:rPr lang="en-US">
                <a:solidFill>
                  <a:srgbClr val="898989"/>
                </a:solidFill>
              </a:rPr>
              <a:pPr/>
              <a:t>7</a:t>
            </a:fld>
            <a:endParaRPr 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a:latin typeface="Verdana" charset="0"/>
                <a:ea typeface="MS PGothic" charset="0"/>
                <a:cs typeface="Verdana" charset="0"/>
              </a:rPr>
              <a:t>EHR Hardware – Servers</a:t>
            </a:r>
          </a:p>
        </p:txBody>
      </p:sp>
      <p:sp>
        <p:nvSpPr>
          <p:cNvPr id="27651" name="Rectangle 3"/>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atin typeface="Arial" charset="0"/>
                <a:ea typeface="MS PGothic" charset="0"/>
              </a:rPr>
              <a:t>The server(s) are the </a:t>
            </a:r>
            <a:r>
              <a:rPr lang="ja-JP" altLang="en-US">
                <a:latin typeface="Arial" charset="0"/>
                <a:ea typeface="MS PGothic" charset="0"/>
              </a:rPr>
              <a:t>“</a:t>
            </a:r>
            <a:r>
              <a:rPr lang="en-US" altLang="ja-JP">
                <a:latin typeface="Arial" charset="0"/>
                <a:ea typeface="MS PGothic" charset="0"/>
              </a:rPr>
              <a:t>home base</a:t>
            </a:r>
            <a:r>
              <a:rPr lang="ja-JP" altLang="en-US">
                <a:latin typeface="Arial" charset="0"/>
                <a:ea typeface="MS PGothic" charset="0"/>
              </a:rPr>
              <a:t>”</a:t>
            </a:r>
            <a:r>
              <a:rPr lang="en-US" altLang="ja-JP">
                <a:latin typeface="Arial" charset="0"/>
                <a:ea typeface="MS PGothic" charset="0"/>
              </a:rPr>
              <a:t> of the core EHR system, with components including:</a:t>
            </a:r>
          </a:p>
          <a:p>
            <a:pPr lvl="1">
              <a:lnSpc>
                <a:spcPct val="90000"/>
              </a:lnSpc>
            </a:pPr>
            <a:r>
              <a:rPr lang="en-US">
                <a:latin typeface="Arial" charset="0"/>
                <a:ea typeface="MS PGothic" charset="0"/>
              </a:rPr>
              <a:t>Storage of patient database (index)</a:t>
            </a:r>
          </a:p>
          <a:p>
            <a:pPr lvl="1">
              <a:lnSpc>
                <a:spcPct val="90000"/>
              </a:lnSpc>
            </a:pPr>
            <a:r>
              <a:rPr lang="en-US">
                <a:latin typeface="Arial" charset="0"/>
                <a:ea typeface="MS PGothic" charset="0"/>
              </a:rPr>
              <a:t>Real-time, dynamic compilation of patient information from varied sources</a:t>
            </a:r>
          </a:p>
          <a:p>
            <a:pPr lvl="1">
              <a:lnSpc>
                <a:spcPct val="90000"/>
              </a:lnSpc>
            </a:pPr>
            <a:r>
              <a:rPr lang="en-US">
                <a:latin typeface="Arial" charset="0"/>
                <a:ea typeface="MS PGothic" charset="0"/>
              </a:rPr>
              <a:t>Modules for parsing user requests </a:t>
            </a:r>
          </a:p>
          <a:p>
            <a:pPr lvl="1">
              <a:lnSpc>
                <a:spcPct val="90000"/>
              </a:lnSpc>
            </a:pPr>
            <a:r>
              <a:rPr lang="en-US">
                <a:latin typeface="Arial" charset="0"/>
                <a:ea typeface="MS PGothic" charset="0"/>
              </a:rPr>
              <a:t>User management tools</a:t>
            </a:r>
          </a:p>
          <a:p>
            <a:pPr lvl="1">
              <a:lnSpc>
                <a:spcPct val="90000"/>
              </a:lnSpc>
            </a:pPr>
            <a:r>
              <a:rPr lang="en-US">
                <a:latin typeface="Arial" charset="0"/>
                <a:ea typeface="MS PGothic" charset="0"/>
              </a:rPr>
              <a:t>Customization tools</a:t>
            </a:r>
          </a:p>
        </p:txBody>
      </p:sp>
      <p:sp>
        <p:nvSpPr>
          <p:cNvPr id="27652"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EFB61E6-CEF8-8446-B1AA-A5105C4C98EB}" type="slidenum">
              <a:rPr lang="en-US">
                <a:solidFill>
                  <a:srgbClr val="898989"/>
                </a:solidFill>
              </a:rPr>
              <a:pPr/>
              <a:t>8</a:t>
            </a:fld>
            <a:endParaRPr 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800" dirty="0">
                <a:latin typeface="Verdana" charset="0"/>
                <a:ea typeface="MS PGothic" charset="0"/>
                <a:cs typeface="Verdana" charset="0"/>
              </a:rPr>
              <a:t>EHR Hardware – Servers (cont’d)</a:t>
            </a:r>
          </a:p>
        </p:txBody>
      </p:sp>
      <p:sp>
        <p:nvSpPr>
          <p:cNvPr id="29699" name="Rectangle 6"/>
          <p:cNvSpPr txBox="1">
            <a:spLocks noGrp="1" noChangeArrowheads="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ea typeface="MS PGothic" charset="0"/>
              </a:rPr>
              <a:t>Picking the right server</a:t>
            </a:r>
          </a:p>
          <a:p>
            <a:pPr lvl="1"/>
            <a:r>
              <a:rPr lang="en-US">
                <a:latin typeface="Arial" charset="0"/>
                <a:ea typeface="MS PGothic" charset="0"/>
              </a:rPr>
              <a:t>Consult your IT staff, hardware &amp; EHR vendor(s), and/or consultant to determine the hardware specs required for your organization. </a:t>
            </a:r>
          </a:p>
          <a:p>
            <a:pPr lvl="1"/>
            <a:r>
              <a:rPr lang="en-US">
                <a:latin typeface="Arial" charset="0"/>
                <a:ea typeface="MS PGothic" charset="0"/>
              </a:rPr>
              <a:t>Important items to consider include:</a:t>
            </a:r>
          </a:p>
          <a:p>
            <a:pPr lvl="2"/>
            <a:r>
              <a:rPr lang="en-US">
                <a:latin typeface="Arial" charset="0"/>
                <a:ea typeface="MS PGothic" charset="0"/>
              </a:rPr>
              <a:t>Reliability 	</a:t>
            </a:r>
          </a:p>
          <a:p>
            <a:pPr lvl="2"/>
            <a:r>
              <a:rPr lang="en-US">
                <a:latin typeface="Arial" charset="0"/>
                <a:ea typeface="MS PGothic" charset="0"/>
              </a:rPr>
              <a:t>Performance</a:t>
            </a:r>
          </a:p>
          <a:p>
            <a:pPr lvl="2"/>
            <a:r>
              <a:rPr lang="en-US">
                <a:latin typeface="Arial" charset="0"/>
                <a:ea typeface="MS PGothic" charset="0"/>
              </a:rPr>
              <a:t>Scalability</a:t>
            </a:r>
          </a:p>
        </p:txBody>
      </p:sp>
      <p:sp>
        <p:nvSpPr>
          <p:cNvPr id="2970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882BAB1-531F-6B47-8F62-68167EE09619}" type="slidenum">
              <a:rPr lang="en-US">
                <a:solidFill>
                  <a:srgbClr val="898989"/>
                </a:solidFill>
              </a:rPr>
              <a:pPr/>
              <a:t>9</a:t>
            </a:fld>
            <a:endParaRPr 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CompX_unitY_Lecture_Slides_Template.potx</Template>
  <TotalTime>659</TotalTime>
  <Words>3713</Words>
  <Application>Microsoft Office PowerPoint</Application>
  <PresentationFormat>On-screen Show (4:3)</PresentationFormat>
  <Paragraphs>383</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CompX_unitY_Lecture_Slides_Template</vt:lpstr>
      <vt:lpstr>Installation and Maintenance of Health IT Systems </vt:lpstr>
      <vt:lpstr>Installation and Maintenance of Health IT Systems  Learning Objectives</vt:lpstr>
      <vt:lpstr>Typical Server Elements</vt:lpstr>
      <vt:lpstr>Server Software Elements  of the EHR</vt:lpstr>
      <vt:lpstr>EHR Clients</vt:lpstr>
      <vt:lpstr>EHR Hardware – Defined</vt:lpstr>
      <vt:lpstr>EHR Hardware – Most Common</vt:lpstr>
      <vt:lpstr>EHR Hardware – Servers</vt:lpstr>
      <vt:lpstr>EHR Hardware – Servers (cont’d)</vt:lpstr>
      <vt:lpstr>EHR Hardware – Servers  (cont’d – 2)</vt:lpstr>
      <vt:lpstr>EHR Hardware – Servers  (cont’d – 3)</vt:lpstr>
      <vt:lpstr>EHR Hardware – Servers  (cont’d – 4)</vt:lpstr>
      <vt:lpstr>EHR Hardware – Servers (cont’d – 5)</vt:lpstr>
      <vt:lpstr>EHR Hardware – Clients</vt:lpstr>
      <vt:lpstr>EHR Hardware – Clients (cont’d)</vt:lpstr>
      <vt:lpstr>EHR Hardware – Clients  (cont’d – 2) </vt:lpstr>
      <vt:lpstr>EHR Hardware –  PDAs and Smart Phones</vt:lpstr>
      <vt:lpstr>Network</vt:lpstr>
      <vt:lpstr>Local Area Network (LAN)</vt:lpstr>
      <vt:lpstr>Wide Area Network (WAN)</vt:lpstr>
      <vt:lpstr>Network – Assessing Usage</vt:lpstr>
      <vt:lpstr>Network – Assessing Usage (cont’d)</vt:lpstr>
      <vt:lpstr>Network – Assessing Usage (cont’d – 2)</vt:lpstr>
      <vt:lpstr>Elements of a Typical Electronic Health Record System  Summary</vt:lpstr>
      <vt:lpstr>Elements of a Typical Electronic Health Record System  References – Lecture b</vt:lpstr>
      <vt:lpstr>Elements of a Typical Electronic Health Record System  References – Lecture b (cont’d)</vt:lpstr>
      <vt:lpstr>Installation and Maintenance of  Health IT Systems  Elements of a Typical Electronic  Health Record System Lecture 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8, Unit 1</dc:title>
  <dc:subject>Installation and Maintenance of Health IT Systems, Elements of a Typical Electronic Health Record System, Lecture b</dc:subject>
  <dc:creator>U.S. Department of Health and Human Services Office of the National Coordinator for Health Information Technology</dc:creator>
  <cp:keywords>Heath IT, Health Systems, HealthIT, Health Informatics</cp:keywords>
  <cp:lastModifiedBy>admin</cp:lastModifiedBy>
  <cp:revision>78</cp:revision>
  <dcterms:created xsi:type="dcterms:W3CDTF">2016-02-10T15:30:00Z</dcterms:created>
  <dcterms:modified xsi:type="dcterms:W3CDTF">2017-07-10T19:31:07Z</dcterms:modified>
  <cp:category>Health Information Technology Workforce Curriculum</cp:category>
  <cp:contentStatus>Installation and Maintenance of Health IT Systems, Elements of a Typical Electroinc Health Record Sustem, Lecture b</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