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8" r:id="rId19"/>
    <p:sldId id="274" r:id="rId20"/>
    <p:sldId id="275" r:id="rId21"/>
    <p:sldId id="276" r:id="rId22"/>
    <p:sldId id="279" r:id="rId23"/>
    <p:sldId id="280" r:id="rId24"/>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3888">
          <p15:clr>
            <a:srgbClr val="A4A3A4"/>
          </p15:clr>
        </p15:guide>
        <p15:guide id="4" orient="horz" pos="1008">
          <p15:clr>
            <a:srgbClr val="A4A3A4"/>
          </p15:clr>
        </p15:guide>
        <p15:guide id="5" pos="2875">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eebah Ajani" initials="A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4" autoAdjust="0"/>
    <p:restoredTop sz="98585" autoAdjust="0"/>
  </p:normalViewPr>
  <p:slideViewPr>
    <p:cSldViewPr snapToGrid="0">
      <p:cViewPr>
        <p:scale>
          <a:sx n="100" d="100"/>
          <a:sy n="100" d="100"/>
        </p:scale>
        <p:origin x="-58" y="451"/>
      </p:cViewPr>
      <p:guideLst>
        <p:guide orient="horz" pos="2160"/>
        <p:guide orient="horz" pos="3888"/>
        <p:guide orient="horz" pos="1008"/>
        <p:guide pos="2880"/>
        <p:guide pos="287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082"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BCA4999-9D00-47A8-9172-7A0E836D01C0}" type="datetimeFigureOut">
              <a:rPr lang="en-US"/>
              <a:pPr>
                <a:defRPr/>
              </a:pPr>
              <a:t>7/10/2017</a:t>
            </a:fld>
            <a:endParaRPr lang="en-US" dirty="0"/>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a:t>Health IT Workforce Curriculum Version 4.0</a:t>
            </a:r>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E856E8BC-1459-4626-A984-3A50D548E39A}" type="slidenum">
              <a:rPr lang="en-US" altLang="en-US"/>
              <a:pPr/>
              <a:t>‹#›</a:t>
            </a:fld>
            <a:endParaRPr lang="en-US" altLang="en-US"/>
          </a:p>
        </p:txBody>
      </p:sp>
    </p:spTree>
    <p:extLst>
      <p:ext uri="{BB962C8B-B14F-4D97-AF65-F5344CB8AC3E}">
        <p14:creationId xmlns:p14="http://schemas.microsoft.com/office/powerpoint/2010/main" val="17307869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0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FBFBF557-BCE6-4061-898E-5E42FC7DBA3C}" type="datetimeFigureOut">
              <a:rPr lang="en-US"/>
              <a:pPr>
                <a:defRPr/>
              </a:pPr>
              <a:t>7/10/2017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fontAlgn="auto">
              <a:spcBef>
                <a:spcPts val="0"/>
              </a:spcBef>
              <a:spcAft>
                <a:spcPts val="0"/>
              </a:spcAft>
              <a:defRPr sz="1000">
                <a:latin typeface="Arial" pitchFamily="34" charset="0"/>
                <a:cs typeface="Arial" pitchFamily="34" charset="0"/>
              </a:defRPr>
            </a:lvl1pPr>
          </a:lstStyle>
          <a:p>
            <a:pPr>
              <a:defRPr/>
            </a:pPr>
            <a:r>
              <a:rPr lang="en-US" dirty="0"/>
              <a:t>Health IT Workforce Curriculum Version 4.0</a:t>
            </a:r>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000">
                <a:cs typeface="Arial" panose="020B0604020202020204" pitchFamily="34" charset="0"/>
              </a:defRPr>
            </a:lvl1pPr>
          </a:lstStyle>
          <a:p>
            <a:fld id="{BC67021A-487C-4D8E-B66A-9A323BD1E9A7}" type="slidenum">
              <a:rPr lang="en-US" altLang="en-US"/>
              <a:pPr/>
              <a:t>‹#›</a:t>
            </a:fld>
            <a:endParaRPr lang="en-US" altLang="en-US"/>
          </a:p>
        </p:txBody>
      </p:sp>
    </p:spTree>
    <p:extLst>
      <p:ext uri="{BB962C8B-B14F-4D97-AF65-F5344CB8AC3E}">
        <p14:creationId xmlns:p14="http://schemas.microsoft.com/office/powerpoint/2010/main" val="19541059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ea typeface="MS PGothic" charset="0"/>
                <a:cs typeface="Arial" charset="0"/>
              </a:rPr>
              <a:t>Welcome to </a:t>
            </a:r>
            <a:r>
              <a:rPr lang="en-US" b="1" dirty="0">
                <a:latin typeface="Arial" charset="0"/>
                <a:ea typeface="MS PGothic" charset="0"/>
                <a:cs typeface="Arial" charset="0"/>
              </a:rPr>
              <a:t>Installation and Maintenance of Health IT Systems, Elements of a Typical EHR system, </a:t>
            </a:r>
            <a:r>
              <a:rPr lang="en-US" dirty="0">
                <a:latin typeface="Arial" charset="0"/>
                <a:ea typeface="MS PGothic" charset="0"/>
                <a:cs typeface="Arial" charset="0"/>
              </a:rPr>
              <a:t>This is lecture a.</a:t>
            </a:r>
          </a:p>
          <a:p>
            <a:endParaRPr lang="en-US" dirty="0">
              <a:latin typeface="Arial" charset="0"/>
              <a:ea typeface="MS PGothic" charset="0"/>
              <a:cs typeface="Arial" charset="0"/>
            </a:endParaRPr>
          </a:p>
          <a:p>
            <a:r>
              <a:rPr lang="en-US" dirty="0">
                <a:latin typeface="Arial" charset="0"/>
                <a:ea typeface="MS PGothic" charset="0"/>
                <a:cs typeface="Arial" charset="0"/>
              </a:rPr>
              <a:t>This component covers fundamentals of selection, installation and maintenance of typical Electronic Health Records (EHR) systems.</a:t>
            </a:r>
          </a:p>
          <a:p>
            <a:endParaRPr lang="en-US" dirty="0">
              <a:latin typeface="Arial" charset="0"/>
              <a:ea typeface="MS PGothic" charset="0"/>
              <a:cs typeface="Arial" charset="0"/>
            </a:endParaRPr>
          </a:p>
        </p:txBody>
      </p:sp>
      <p:sp>
        <p:nvSpPr>
          <p:cNvPr id="143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143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71E4BB34-0935-444D-A22D-31A82B91D7E0}" type="slidenum">
              <a:rPr lang="en-US"/>
              <a:pPr/>
              <a:t>1</a:t>
            </a:fld>
            <a:endParaRPr lang="en-US"/>
          </a:p>
        </p:txBody>
      </p:sp>
    </p:spTree>
    <p:extLst>
      <p:ext uri="{BB962C8B-B14F-4D97-AF65-F5344CB8AC3E}">
        <p14:creationId xmlns:p14="http://schemas.microsoft.com/office/powerpoint/2010/main" val="1247427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ea typeface="MS PGothic" charset="0"/>
                <a:cs typeface="Arial" charset="0"/>
              </a:rPr>
              <a:t>By about 2000, however, PCs, as well as tablets and other hand-held computers low costs and ubiquity lowered barriers for adopting electronic systems with a sharp decline of startup costs. Today, an abundance of inexpensive and extremely powerful computer systems are available, making EHR adoption much cheaper. What's more, electronic health record systems are simply better thanks to the adoption &amp; evolution of graphical user interfaces, most commonly on the Windows platform. Such interfaces make learning electronic health record systems extremely easy. </a:t>
            </a:r>
          </a:p>
          <a:p>
            <a:endParaRPr lang="en-US" dirty="0">
              <a:latin typeface="Arial" charset="0"/>
              <a:ea typeface="MS PGothic" charset="0"/>
              <a:cs typeface="Arial" charset="0"/>
            </a:endParaRPr>
          </a:p>
          <a:p>
            <a:r>
              <a:rPr lang="en-US" dirty="0">
                <a:latin typeface="Arial" charset="0"/>
                <a:ea typeface="MS PGothic" charset="0"/>
                <a:cs typeface="Arial" charset="0"/>
              </a:rPr>
              <a:t>With training costs being dramatically cut, along with networking of computers making updating and fixes a breeze to install in comparison to the older models, the need for additional on-site IT staff has dramatically decreased.</a:t>
            </a:r>
          </a:p>
          <a:p>
            <a:endParaRPr lang="en-US" dirty="0">
              <a:latin typeface="Arial" charset="0"/>
              <a:ea typeface="MS PGothic" charset="0"/>
              <a:cs typeface="Arial" charset="0"/>
            </a:endParaRPr>
          </a:p>
          <a:p>
            <a:r>
              <a:rPr lang="en-US" dirty="0">
                <a:latin typeface="Arial" charset="0"/>
                <a:ea typeface="MS PGothic" charset="0"/>
                <a:cs typeface="Arial" charset="0"/>
              </a:rPr>
              <a:t>Today the installation of an EHR system makes more sense than ever before.</a:t>
            </a:r>
          </a:p>
          <a:p>
            <a:endParaRPr lang="en-US" dirty="0">
              <a:latin typeface="Arial" charset="0"/>
              <a:ea typeface="MS PGothic" charset="0"/>
              <a:cs typeface="Arial" charset="0"/>
            </a:endParaRPr>
          </a:p>
        </p:txBody>
      </p:sp>
      <p:sp>
        <p:nvSpPr>
          <p:cNvPr id="327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327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B4EADF35-6C83-B54C-A9DD-D834AB6F23C8}" type="slidenum">
              <a:rPr lang="en-US"/>
              <a:pPr/>
              <a:t>10</a:t>
            </a:fld>
            <a:endParaRPr lang="en-US"/>
          </a:p>
        </p:txBody>
      </p:sp>
    </p:spTree>
    <p:extLst>
      <p:ext uri="{BB962C8B-B14F-4D97-AF65-F5344CB8AC3E}">
        <p14:creationId xmlns:p14="http://schemas.microsoft.com/office/powerpoint/2010/main" val="381097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ea typeface="MS PGothic" charset="0"/>
                <a:cs typeface="Arial" charset="0"/>
              </a:rPr>
              <a:t>So what exactly is the difference between a CPR, an EMR, and an EHR, anyway?</a:t>
            </a:r>
          </a:p>
          <a:p>
            <a:endParaRPr lang="en-US" dirty="0">
              <a:latin typeface="Arial" charset="0"/>
              <a:ea typeface="MS PGothic" charset="0"/>
              <a:cs typeface="Arial" charset="0"/>
            </a:endParaRPr>
          </a:p>
          <a:p>
            <a:r>
              <a:rPr lang="en-US" dirty="0">
                <a:latin typeface="Arial" charset="0"/>
                <a:ea typeface="MS PGothic" charset="0"/>
                <a:cs typeface="Arial" charset="0"/>
              </a:rPr>
              <a:t>Well, generally when we refer to a Computerized Patient Record, or CPR, we are referring to a record system designed for use in an acute care setting such as a hospital, while we generally think of Electronic Medical Records, or EMRs, as simplified versions of CPRs designed for use in ambulatory care and physicians</a:t>
            </a:r>
            <a:r>
              <a:rPr lang="ja-JP" altLang="en-US" dirty="0">
                <a:latin typeface="Arial" charset="0"/>
                <a:ea typeface="MS PGothic" charset="0"/>
                <a:cs typeface="Arial" charset="0"/>
              </a:rPr>
              <a:t>’</a:t>
            </a:r>
            <a:r>
              <a:rPr lang="en-US" altLang="ja-JP" dirty="0">
                <a:latin typeface="Arial" charset="0"/>
                <a:ea typeface="MS PGothic" charset="0"/>
                <a:cs typeface="Arial" charset="0"/>
              </a:rPr>
              <a:t> practices. EMRs are designed to provide patient data recording and tracking and quality assurance functions w</a:t>
            </a:r>
            <a:r>
              <a:rPr lang="en-US" altLang="ja-JP" i="1" dirty="0">
                <a:latin typeface="Arial" charset="0"/>
                <a:ea typeface="MS PGothic" charset="0"/>
                <a:cs typeface="Arial" charset="0"/>
              </a:rPr>
              <a:t>ithin </a:t>
            </a:r>
            <a:r>
              <a:rPr lang="en-US" altLang="ja-JP" dirty="0">
                <a:latin typeface="Arial" charset="0"/>
                <a:ea typeface="MS PGothic" charset="0"/>
                <a:cs typeface="Arial" charset="0"/>
              </a:rPr>
              <a:t> a practice. Both CPRs and EMRs are typically designed to provide interoperability only within the host enterprise, offering limited, if any real interoperability beyond the institution.</a:t>
            </a:r>
          </a:p>
          <a:p>
            <a:endParaRPr lang="en-US" dirty="0">
              <a:latin typeface="Arial" charset="0"/>
              <a:ea typeface="MS PGothic" charset="0"/>
              <a:cs typeface="Arial" charset="0"/>
            </a:endParaRPr>
          </a:p>
          <a:p>
            <a:r>
              <a:rPr lang="en-US" dirty="0">
                <a:latin typeface="Arial" charset="0"/>
                <a:ea typeface="MS PGothic" charset="0"/>
                <a:cs typeface="Arial" charset="0"/>
              </a:rPr>
              <a:t>Electronic Health Records, or EHRs, on the other hand, are geared to provide a comprehensive healthcare record capable of moving </a:t>
            </a:r>
            <a:r>
              <a:rPr lang="en-US" i="1" dirty="0">
                <a:latin typeface="Arial" charset="0"/>
                <a:ea typeface="MS PGothic" charset="0"/>
                <a:cs typeface="Arial" charset="0"/>
              </a:rPr>
              <a:t>with the patient.</a:t>
            </a:r>
            <a:r>
              <a:rPr lang="en-US" dirty="0">
                <a:latin typeface="Arial" charset="0"/>
                <a:ea typeface="MS PGothic" charset="0"/>
                <a:cs typeface="Arial" charset="0"/>
              </a:rPr>
              <a:t> EHRs are designed for interoperability on a more regional or even global level. Since the industry shift is toward the implementation of EHR models, our component focuses on EHR implementation though many of the underlying principles apply regardless of how the system is categorized.</a:t>
            </a:r>
          </a:p>
        </p:txBody>
      </p:sp>
      <p:sp>
        <p:nvSpPr>
          <p:cNvPr id="348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348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CF15FAE5-E14C-8548-9563-4DE9A7EA5F45}" type="slidenum">
              <a:rPr lang="en-US"/>
              <a:pPr/>
              <a:t>11</a:t>
            </a:fld>
            <a:endParaRPr lang="en-US"/>
          </a:p>
        </p:txBody>
      </p:sp>
    </p:spTree>
    <p:extLst>
      <p:ext uri="{BB962C8B-B14F-4D97-AF65-F5344CB8AC3E}">
        <p14:creationId xmlns:p14="http://schemas.microsoft.com/office/powerpoint/2010/main" val="384516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dirty="0">
                <a:latin typeface="Arial" charset="0"/>
                <a:ea typeface="MS PGothic" charset="0"/>
                <a:cs typeface="Arial" charset="0"/>
              </a:rPr>
              <a:t>It is true that many </a:t>
            </a:r>
            <a:r>
              <a:rPr lang="ja-JP" altLang="en-US" dirty="0">
                <a:latin typeface="Arial" charset="0"/>
                <a:ea typeface="MS PGothic" charset="0"/>
                <a:cs typeface="Arial" charset="0"/>
              </a:rPr>
              <a:t>“</a:t>
            </a:r>
            <a:r>
              <a:rPr lang="en-US" altLang="ja-JP" dirty="0">
                <a:latin typeface="Arial" charset="0"/>
                <a:ea typeface="MS PGothic" charset="0"/>
                <a:cs typeface="Arial" charset="0"/>
              </a:rPr>
              <a:t>legacy</a:t>
            </a:r>
            <a:r>
              <a:rPr lang="ja-JP" altLang="en-US" dirty="0">
                <a:latin typeface="Arial" charset="0"/>
                <a:ea typeface="MS PGothic" charset="0"/>
                <a:cs typeface="Arial" charset="0"/>
              </a:rPr>
              <a:t>”</a:t>
            </a:r>
            <a:r>
              <a:rPr lang="en-US" altLang="ja-JP" dirty="0">
                <a:latin typeface="Arial" charset="0"/>
                <a:ea typeface="MS PGothic" charset="0"/>
                <a:cs typeface="Arial" charset="0"/>
              </a:rPr>
              <a:t> EHR systems have been slow to be adopted. A research study has indicated a strong need for a more refined strategy by the industry to build more EHRs which don</a:t>
            </a:r>
            <a:r>
              <a:rPr lang="ja-JP" altLang="en-US" dirty="0">
                <a:latin typeface="Arial" charset="0"/>
                <a:ea typeface="MS PGothic" charset="0"/>
                <a:cs typeface="Arial" charset="0"/>
              </a:rPr>
              <a:t>’</a:t>
            </a:r>
            <a:r>
              <a:rPr lang="en-US" altLang="ja-JP" dirty="0">
                <a:latin typeface="Arial" charset="0"/>
                <a:ea typeface="MS PGothic" charset="0"/>
                <a:cs typeface="Arial" charset="0"/>
              </a:rPr>
              <a:t>t force medical staff to change the way they practice medicine but instead provides the flexibility physicians need to solve real world issues. With that said, EHR systems still offer many potential advantages to the typical clinical environment.</a:t>
            </a:r>
          </a:p>
          <a:p>
            <a:pPr>
              <a:lnSpc>
                <a:spcPct val="90000"/>
              </a:lnSpc>
            </a:pPr>
            <a:endParaRPr lang="en-US" dirty="0">
              <a:latin typeface="Arial" charset="0"/>
              <a:ea typeface="MS PGothic" charset="0"/>
              <a:cs typeface="Arial" charset="0"/>
            </a:endParaRPr>
          </a:p>
          <a:p>
            <a:pPr>
              <a:lnSpc>
                <a:spcPct val="90000"/>
              </a:lnSpc>
            </a:pPr>
            <a:r>
              <a:rPr lang="en-US" dirty="0">
                <a:latin typeface="Arial" charset="0"/>
                <a:ea typeface="MS PGothic" charset="0"/>
                <a:cs typeface="Arial" charset="0"/>
              </a:rPr>
              <a:t>As an example, it</a:t>
            </a:r>
            <a:r>
              <a:rPr lang="ja-JP" altLang="en-US" dirty="0">
                <a:latin typeface="Arial" charset="0"/>
                <a:ea typeface="MS PGothic" charset="0"/>
                <a:cs typeface="Arial" charset="0"/>
              </a:rPr>
              <a:t>’</a:t>
            </a:r>
            <a:r>
              <a:rPr lang="en-US" altLang="ja-JP" dirty="0">
                <a:latin typeface="Arial" charset="0"/>
                <a:ea typeface="MS PGothic" charset="0"/>
                <a:cs typeface="Arial" charset="0"/>
              </a:rPr>
              <a:t>s well known in the industry that doctors tend to have illegible handwriting, which can often lead to inaccurate and costly data entry errors. With an EHR system, the physician enters the data directly into the system interface itself,  thereby dramatically reducing handwriting errors.</a:t>
            </a:r>
          </a:p>
          <a:p>
            <a:pPr>
              <a:lnSpc>
                <a:spcPct val="90000"/>
              </a:lnSpc>
            </a:pPr>
            <a:endParaRPr lang="en-US" dirty="0">
              <a:latin typeface="Arial" charset="0"/>
              <a:ea typeface="MS PGothic" charset="0"/>
              <a:cs typeface="Arial" charset="0"/>
            </a:endParaRPr>
          </a:p>
          <a:p>
            <a:pPr>
              <a:lnSpc>
                <a:spcPct val="90000"/>
              </a:lnSpc>
            </a:pPr>
            <a:r>
              <a:rPr lang="en-US" dirty="0">
                <a:latin typeface="Arial" charset="0"/>
                <a:ea typeface="MS PGothic" charset="0"/>
                <a:cs typeface="Arial" charset="0"/>
              </a:rPr>
              <a:t>With EHRs, massive amounts of data can now be stored digitally in a substantially smaller space, eliminating storage problems and virtually eliminating record search time. With an EHR system, healthcare staff can have critical patient information at their fingertips.</a:t>
            </a:r>
          </a:p>
          <a:p>
            <a:pPr>
              <a:lnSpc>
                <a:spcPct val="90000"/>
              </a:lnSpc>
            </a:pPr>
            <a:endParaRPr lang="en-US" dirty="0">
              <a:latin typeface="Arial" charset="0"/>
              <a:ea typeface="MS PGothic" charset="0"/>
              <a:cs typeface="Arial" charset="0"/>
            </a:endParaRPr>
          </a:p>
          <a:p>
            <a:pPr>
              <a:lnSpc>
                <a:spcPct val="90000"/>
              </a:lnSpc>
            </a:pPr>
            <a:r>
              <a:rPr lang="en-US" dirty="0">
                <a:latin typeface="Arial" charset="0"/>
                <a:ea typeface="MS PGothic" charset="0"/>
                <a:cs typeface="Arial" charset="0"/>
              </a:rPr>
              <a:t>These realized efficiencies, combined with value-added software designed to minimize procedural and prescription errors, should, over time, improve overall patient safety in the healthcare environment. The increased ease of updating records  while with the patient should equate to more time devoted to physician-patient interaction.</a:t>
            </a:r>
          </a:p>
          <a:p>
            <a:pPr>
              <a:lnSpc>
                <a:spcPct val="90000"/>
              </a:lnSpc>
            </a:pPr>
            <a:endParaRPr lang="en-US" dirty="0">
              <a:latin typeface="Arial" charset="0"/>
              <a:ea typeface="MS PGothic" charset="0"/>
              <a:cs typeface="Arial" charset="0"/>
            </a:endParaRPr>
          </a:p>
          <a:p>
            <a:pPr>
              <a:lnSpc>
                <a:spcPct val="90000"/>
              </a:lnSpc>
            </a:pPr>
            <a:r>
              <a:rPr lang="en-US" dirty="0">
                <a:latin typeface="Arial" charset="0"/>
                <a:ea typeface="MS PGothic" charset="0"/>
                <a:cs typeface="Arial" charset="0"/>
              </a:rPr>
              <a:t>The introduction of EHR systems shows a huge potential for cost savings and decreasing workplace inefficiencies. It</a:t>
            </a:r>
            <a:r>
              <a:rPr lang="ja-JP" altLang="en-US" dirty="0">
                <a:latin typeface="Arial" charset="0"/>
                <a:ea typeface="MS PGothic" charset="0"/>
                <a:cs typeface="Arial" charset="0"/>
              </a:rPr>
              <a:t>’</a:t>
            </a:r>
            <a:r>
              <a:rPr lang="en-US" altLang="ja-JP" dirty="0">
                <a:latin typeface="Arial" charset="0"/>
                <a:ea typeface="MS PGothic" charset="0"/>
                <a:cs typeface="Arial" charset="0"/>
              </a:rPr>
              <a:t>s expected that these cost reductions, combined with a reduction in patient care errors, should eventually result in lower malpractice premiums and litigation fees. </a:t>
            </a:r>
            <a:endParaRPr lang="en-US" dirty="0">
              <a:latin typeface="Arial" charset="0"/>
              <a:ea typeface="MS PGothic" charset="0"/>
              <a:cs typeface="Arial" charset="0"/>
            </a:endParaRPr>
          </a:p>
        </p:txBody>
      </p:sp>
      <p:sp>
        <p:nvSpPr>
          <p:cNvPr id="368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368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11DDD8A3-3A6E-2E4E-BB24-9DBCF5732A3A}" type="slidenum">
              <a:rPr lang="en-US"/>
              <a:pPr/>
              <a:t>12</a:t>
            </a:fld>
            <a:endParaRPr lang="en-US"/>
          </a:p>
        </p:txBody>
      </p:sp>
    </p:spTree>
    <p:extLst>
      <p:ext uri="{BB962C8B-B14F-4D97-AF65-F5344CB8AC3E}">
        <p14:creationId xmlns:p14="http://schemas.microsoft.com/office/powerpoint/2010/main" val="3541183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ea typeface="MS PGothic" charset="0"/>
                <a:cs typeface="Arial" charset="0"/>
              </a:rPr>
              <a:t>Before we move on, let</a:t>
            </a:r>
            <a:r>
              <a:rPr lang="ja-JP" altLang="en-US" dirty="0">
                <a:latin typeface="Arial" charset="0"/>
                <a:ea typeface="MS PGothic" charset="0"/>
                <a:cs typeface="Arial" charset="0"/>
              </a:rPr>
              <a:t>’</a:t>
            </a:r>
            <a:r>
              <a:rPr lang="en-US" altLang="ja-JP" dirty="0">
                <a:latin typeface="Arial" charset="0"/>
                <a:ea typeface="MS PGothic" charset="0"/>
                <a:cs typeface="Arial" charset="0"/>
              </a:rPr>
              <a:t>s take a moment to define two terms you will hear throughout the component: </a:t>
            </a:r>
            <a:r>
              <a:rPr lang="ja-JP" altLang="en-US" dirty="0">
                <a:latin typeface="Arial" charset="0"/>
                <a:ea typeface="MS PGothic" charset="0"/>
                <a:cs typeface="Arial" charset="0"/>
              </a:rPr>
              <a:t>“</a:t>
            </a:r>
            <a:r>
              <a:rPr lang="en-US" altLang="ja-JP" dirty="0">
                <a:latin typeface="Arial" charset="0"/>
                <a:ea typeface="MS PGothic" charset="0"/>
                <a:cs typeface="Arial" charset="0"/>
              </a:rPr>
              <a:t>hardware</a:t>
            </a:r>
            <a:r>
              <a:rPr lang="ja-JP" altLang="en-US" dirty="0">
                <a:latin typeface="Arial" charset="0"/>
                <a:ea typeface="MS PGothic" charset="0"/>
                <a:cs typeface="Arial" charset="0"/>
              </a:rPr>
              <a:t>”</a:t>
            </a:r>
            <a:r>
              <a:rPr lang="en-US" altLang="ja-JP" dirty="0">
                <a:latin typeface="Arial" charset="0"/>
                <a:ea typeface="MS PGothic" charset="0"/>
                <a:cs typeface="Arial" charset="0"/>
              </a:rPr>
              <a:t> and </a:t>
            </a:r>
            <a:r>
              <a:rPr lang="ja-JP" altLang="en-US" dirty="0">
                <a:latin typeface="Arial" charset="0"/>
                <a:ea typeface="MS PGothic" charset="0"/>
                <a:cs typeface="Arial" charset="0"/>
              </a:rPr>
              <a:t>“</a:t>
            </a:r>
            <a:r>
              <a:rPr lang="en-US" altLang="ja-JP" dirty="0">
                <a:latin typeface="Arial" charset="0"/>
                <a:ea typeface="MS PGothic" charset="0"/>
                <a:cs typeface="Arial" charset="0"/>
              </a:rPr>
              <a:t>software</a:t>
            </a:r>
            <a:r>
              <a:rPr lang="ja-JP" altLang="en-US" dirty="0">
                <a:latin typeface="Arial" charset="0"/>
                <a:ea typeface="MS PGothic" charset="0"/>
                <a:cs typeface="Arial" charset="0"/>
              </a:rPr>
              <a:t>”</a:t>
            </a:r>
            <a:r>
              <a:rPr lang="en-US" altLang="ja-JP" dirty="0">
                <a:latin typeface="Arial" charset="0"/>
                <a:ea typeface="MS PGothic" charset="0"/>
                <a:cs typeface="Arial" charset="0"/>
              </a:rPr>
              <a:t>. </a:t>
            </a:r>
          </a:p>
          <a:p>
            <a:endParaRPr lang="en-US" dirty="0">
              <a:latin typeface="Arial" charset="0"/>
              <a:ea typeface="MS PGothic" charset="0"/>
              <a:cs typeface="Arial" charset="0"/>
            </a:endParaRPr>
          </a:p>
          <a:p>
            <a:r>
              <a:rPr lang="en-US" dirty="0">
                <a:latin typeface="Arial" charset="0"/>
                <a:ea typeface="MS PGothic" charset="0"/>
                <a:cs typeface="Arial" charset="0"/>
              </a:rPr>
              <a:t>Hardware consists of all the physical computing devices or components that make up a computer system. Examples of hardware include desktop computers, laptops, servers, switches and routers…along with any internal components which make the devices function such as a hard drive, a keyboard, or a NIC Card.</a:t>
            </a:r>
          </a:p>
          <a:p>
            <a:endParaRPr lang="en-US" dirty="0">
              <a:latin typeface="Arial" charset="0"/>
              <a:ea typeface="MS PGothic" charset="0"/>
              <a:cs typeface="Arial" charset="0"/>
            </a:endParaRPr>
          </a:p>
          <a:p>
            <a:r>
              <a:rPr lang="en-US" dirty="0">
                <a:latin typeface="Arial" charset="0"/>
                <a:ea typeface="MS PGothic" charset="0"/>
                <a:cs typeface="Arial" charset="0"/>
              </a:rPr>
              <a:t>Software consists of computer programs and any of their accompanying data which tell the computer what to do and how to behave. Programmers develop software by writing lines of programming code which is eventually compiled and stored on some sort of media in an electronic format.</a:t>
            </a:r>
          </a:p>
          <a:p>
            <a:endParaRPr lang="en-US" dirty="0">
              <a:latin typeface="Arial" charset="0"/>
              <a:ea typeface="MS PGothic" charset="0"/>
              <a:cs typeface="Arial" charset="0"/>
            </a:endParaRPr>
          </a:p>
          <a:p>
            <a:endParaRPr lang="en-US" dirty="0">
              <a:latin typeface="Arial" charset="0"/>
              <a:ea typeface="MS PGothic" charset="0"/>
              <a:cs typeface="Arial" charset="0"/>
            </a:endParaRPr>
          </a:p>
        </p:txBody>
      </p:sp>
      <p:sp>
        <p:nvSpPr>
          <p:cNvPr id="389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389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8DADF96C-0F94-6849-98B0-D5E35A46F49F}" type="slidenum">
              <a:rPr lang="en-US"/>
              <a:pPr/>
              <a:t>13</a:t>
            </a:fld>
            <a:endParaRPr lang="en-US"/>
          </a:p>
        </p:txBody>
      </p:sp>
    </p:spTree>
    <p:extLst>
      <p:ext uri="{BB962C8B-B14F-4D97-AF65-F5344CB8AC3E}">
        <p14:creationId xmlns:p14="http://schemas.microsoft.com/office/powerpoint/2010/main" val="279944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ea typeface="MS PGothic" charset="0"/>
                <a:cs typeface="Arial" charset="0"/>
              </a:rPr>
              <a:t>This illustration depicts that, prior to centralized EHR system management software, each organization or department maintain its own system and software designed to capture the data required for each specialty area. This meant that multiple databases and patient records existed and the healthcare provider was required to open a different client application for each department and compile the data using a manual process. Additionally, data may or may not have been in conformance with a standard.</a:t>
            </a:r>
          </a:p>
          <a:p>
            <a:endParaRPr lang="en-US" dirty="0">
              <a:latin typeface="Arial" charset="0"/>
              <a:ea typeface="MS PGothic" charset="0"/>
              <a:cs typeface="Arial" charset="0"/>
            </a:endParaRPr>
          </a:p>
          <a:p>
            <a:r>
              <a:rPr lang="en-US" dirty="0">
                <a:latin typeface="Arial" charset="0"/>
                <a:ea typeface="MS PGothic" charset="0"/>
                <a:cs typeface="Arial" charset="0"/>
              </a:rPr>
              <a:t>Image courtesy of National Center for Research Resources. Printed with permission. All rights reserved. </a:t>
            </a:r>
          </a:p>
          <a:p>
            <a:endParaRPr lang="en-US" dirty="0">
              <a:latin typeface="Arial" charset="0"/>
              <a:ea typeface="MS PGothic" charset="0"/>
              <a:cs typeface="Arial" charset="0"/>
            </a:endParaRPr>
          </a:p>
        </p:txBody>
      </p:sp>
      <p:sp>
        <p:nvSpPr>
          <p:cNvPr id="409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409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7CBF7257-D0BD-D348-956E-65E6729A1672}" type="slidenum">
              <a:rPr lang="en-US"/>
              <a:pPr/>
              <a:t>14</a:t>
            </a:fld>
            <a:endParaRPr lang="en-US"/>
          </a:p>
        </p:txBody>
      </p:sp>
    </p:spTree>
    <p:extLst>
      <p:ext uri="{BB962C8B-B14F-4D97-AF65-F5344CB8AC3E}">
        <p14:creationId xmlns:p14="http://schemas.microsoft.com/office/powerpoint/2010/main" val="344443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solidFill>
                  <a:srgbClr val="000000"/>
                </a:solidFill>
                <a:latin typeface="Arial" charset="0"/>
                <a:ea typeface="MS PGothic" charset="0"/>
                <a:cs typeface="Arial" charset="0"/>
              </a:rPr>
              <a:t>This illustration depicts that EHR systems are designed to receive data from each of these organizational silos and compile them within a centralized database. EHR software is designed to compile the data in a more efficient manner, allowing the healthcare provider to access and cross-reference data from all available sources from one convenient client interface. This should allow the provider to more effectively manage patient care.</a:t>
            </a:r>
          </a:p>
          <a:p>
            <a:endParaRPr lang="en-US" dirty="0">
              <a:solidFill>
                <a:srgbClr val="000000"/>
              </a:solidFill>
              <a:latin typeface="Arial" charset="0"/>
              <a:ea typeface="MS PGothic" charset="0"/>
              <a:cs typeface="Arial" charset="0"/>
            </a:endParaRPr>
          </a:p>
          <a:p>
            <a:r>
              <a:rPr lang="en-US" dirty="0">
                <a:solidFill>
                  <a:srgbClr val="000000"/>
                </a:solidFill>
                <a:latin typeface="Arial" charset="0"/>
                <a:ea typeface="MS PGothic" charset="0"/>
                <a:cs typeface="Arial" charset="0"/>
              </a:rPr>
              <a:t>Image courtesy of </a:t>
            </a:r>
            <a:r>
              <a:rPr lang="en-US" dirty="0">
                <a:latin typeface="Arial" charset="0"/>
                <a:ea typeface="MS PGothic" charset="0"/>
                <a:cs typeface="Arial" charset="0"/>
              </a:rPr>
              <a:t>National Center for Research Resources. P</a:t>
            </a:r>
            <a:r>
              <a:rPr lang="en-US" dirty="0">
                <a:solidFill>
                  <a:srgbClr val="000000"/>
                </a:solidFill>
                <a:latin typeface="Arial" charset="0"/>
                <a:ea typeface="MS PGothic" charset="0"/>
                <a:cs typeface="Arial" charset="0"/>
              </a:rPr>
              <a:t>rinted with permission. All rights reserved.</a:t>
            </a:r>
          </a:p>
          <a:p>
            <a:endParaRPr lang="en-US" dirty="0">
              <a:latin typeface="Arial" charset="0"/>
              <a:ea typeface="MS PGothic" charset="0"/>
              <a:cs typeface="Arial" charset="0"/>
            </a:endParaRPr>
          </a:p>
        </p:txBody>
      </p:sp>
      <p:sp>
        <p:nvSpPr>
          <p:cNvPr id="430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430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32E81B82-C649-464D-91AF-6C53ED72C226}" type="slidenum">
              <a:rPr lang="en-US"/>
              <a:pPr/>
              <a:t>15</a:t>
            </a:fld>
            <a:endParaRPr lang="en-US"/>
          </a:p>
        </p:txBody>
      </p:sp>
    </p:spTree>
    <p:extLst>
      <p:ext uri="{BB962C8B-B14F-4D97-AF65-F5344CB8AC3E}">
        <p14:creationId xmlns:p14="http://schemas.microsoft.com/office/powerpoint/2010/main" val="3670083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dirty="0">
                <a:latin typeface="Arial" charset="0"/>
                <a:ea typeface="MS PGothic" charset="0"/>
                <a:cs typeface="Arial" charset="0"/>
              </a:rPr>
              <a:t>Most of today</a:t>
            </a:r>
            <a:r>
              <a:rPr lang="ja-JP" altLang="en-US" dirty="0">
                <a:latin typeface="Arial" charset="0"/>
                <a:ea typeface="MS PGothic" charset="0"/>
                <a:cs typeface="Arial" charset="0"/>
              </a:rPr>
              <a:t>’</a:t>
            </a:r>
            <a:r>
              <a:rPr lang="en-US" altLang="ja-JP" dirty="0">
                <a:latin typeface="Arial" charset="0"/>
                <a:ea typeface="MS PGothic" charset="0"/>
                <a:cs typeface="Arial" charset="0"/>
              </a:rPr>
              <a:t>s in-house EHR systems are based on the client-server model. The client–server model in the computing world is a structure that separates tasks or workloads between service </a:t>
            </a:r>
            <a:r>
              <a:rPr lang="en-US" altLang="ja-JP" i="1" dirty="0">
                <a:latin typeface="Arial" charset="0"/>
                <a:ea typeface="MS PGothic" charset="0"/>
                <a:cs typeface="Arial" charset="0"/>
              </a:rPr>
              <a:t>providers</a:t>
            </a:r>
            <a:r>
              <a:rPr lang="en-US" altLang="ja-JP" dirty="0">
                <a:latin typeface="Arial" charset="0"/>
                <a:ea typeface="MS PGothic" charset="0"/>
                <a:cs typeface="Arial" charset="0"/>
              </a:rPr>
              <a:t>, called </a:t>
            </a:r>
            <a:r>
              <a:rPr lang="ja-JP" altLang="en-US" dirty="0">
                <a:latin typeface="Arial" charset="0"/>
                <a:ea typeface="MS PGothic" charset="0"/>
                <a:cs typeface="Arial" charset="0"/>
              </a:rPr>
              <a:t>“</a:t>
            </a:r>
            <a:r>
              <a:rPr lang="en-US" altLang="ja-JP" dirty="0">
                <a:latin typeface="Arial" charset="0"/>
                <a:ea typeface="MS PGothic" charset="0"/>
                <a:cs typeface="Arial" charset="0"/>
              </a:rPr>
              <a:t>servers</a:t>
            </a:r>
            <a:r>
              <a:rPr lang="ja-JP" altLang="en-US" dirty="0">
                <a:latin typeface="Arial" charset="0"/>
                <a:ea typeface="MS PGothic" charset="0"/>
                <a:cs typeface="Arial" charset="0"/>
              </a:rPr>
              <a:t>”</a:t>
            </a:r>
            <a:r>
              <a:rPr lang="en-US" altLang="ja-JP" dirty="0">
                <a:latin typeface="Arial" charset="0"/>
                <a:ea typeface="MS PGothic" charset="0"/>
                <a:cs typeface="Arial" charset="0"/>
              </a:rPr>
              <a:t>, and service </a:t>
            </a:r>
            <a:r>
              <a:rPr lang="en-US" altLang="ja-JP" i="1" dirty="0">
                <a:latin typeface="Arial" charset="0"/>
                <a:ea typeface="MS PGothic" charset="0"/>
                <a:cs typeface="Arial" charset="0"/>
              </a:rPr>
              <a:t>requesters</a:t>
            </a:r>
            <a:r>
              <a:rPr lang="en-US" altLang="ja-JP" dirty="0">
                <a:latin typeface="Arial" charset="0"/>
                <a:ea typeface="MS PGothic" charset="0"/>
                <a:cs typeface="Arial" charset="0"/>
              </a:rPr>
              <a:t>, called </a:t>
            </a:r>
            <a:r>
              <a:rPr lang="ja-JP" altLang="en-US" dirty="0">
                <a:latin typeface="Arial" charset="0"/>
                <a:ea typeface="MS PGothic" charset="0"/>
                <a:cs typeface="Arial" charset="0"/>
              </a:rPr>
              <a:t>“</a:t>
            </a:r>
            <a:r>
              <a:rPr lang="en-US" altLang="ja-JP" dirty="0">
                <a:latin typeface="Arial" charset="0"/>
                <a:ea typeface="MS PGothic" charset="0"/>
                <a:cs typeface="Arial" charset="0"/>
              </a:rPr>
              <a:t>clients</a:t>
            </a:r>
            <a:r>
              <a:rPr lang="ja-JP" altLang="en-US" dirty="0">
                <a:latin typeface="Arial" charset="0"/>
                <a:ea typeface="MS PGothic" charset="0"/>
                <a:cs typeface="Arial" charset="0"/>
              </a:rPr>
              <a:t>”</a:t>
            </a:r>
            <a:r>
              <a:rPr lang="en-US" altLang="ja-JP" dirty="0">
                <a:latin typeface="Arial" charset="0"/>
                <a:ea typeface="MS PGothic" charset="0"/>
                <a:cs typeface="Arial" charset="0"/>
              </a:rPr>
              <a:t>. Usually, a client computer and a server computer are two separate devices, each customized for their designed purpose and communicating over a computer network. For example, a Web client works best with a large screen display, while a Web server does not need any display at all to parse out requested web pages, and it can be located anywhere. In some rare instances, however, both client software and server software reside in the same system.</a:t>
            </a:r>
            <a:br>
              <a:rPr lang="en-US" altLang="ja-JP" dirty="0">
                <a:latin typeface="Arial" charset="0"/>
                <a:ea typeface="MS PGothic" charset="0"/>
                <a:cs typeface="Arial" charset="0"/>
              </a:rPr>
            </a:br>
            <a:r>
              <a:rPr lang="en-US" altLang="ja-JP" dirty="0">
                <a:latin typeface="Arial" charset="0"/>
                <a:ea typeface="MS PGothic" charset="0"/>
                <a:cs typeface="Arial" charset="0"/>
              </a:rPr>
              <a:t> </a:t>
            </a:r>
          </a:p>
          <a:p>
            <a:pPr>
              <a:lnSpc>
                <a:spcPct val="80000"/>
              </a:lnSpc>
            </a:pPr>
            <a:r>
              <a:rPr lang="en-US" dirty="0">
                <a:latin typeface="Arial" charset="0"/>
                <a:ea typeface="MS PGothic" charset="0"/>
                <a:cs typeface="Arial" charset="0"/>
              </a:rPr>
              <a:t>As we stated earlier, software can best be defined as the collection of computer programs and related data that provide the instructions for what a computer should do. EHRs use several different types of application software.</a:t>
            </a:r>
          </a:p>
          <a:p>
            <a:pPr>
              <a:lnSpc>
                <a:spcPct val="80000"/>
              </a:lnSpc>
            </a:pPr>
            <a:endParaRPr lang="en-US" dirty="0">
              <a:latin typeface="Arial" charset="0"/>
              <a:ea typeface="MS PGothic" charset="0"/>
              <a:cs typeface="Arial" charset="0"/>
            </a:endParaRPr>
          </a:p>
          <a:p>
            <a:pPr>
              <a:lnSpc>
                <a:spcPct val="80000"/>
              </a:lnSpc>
            </a:pPr>
            <a:r>
              <a:rPr lang="en-US" dirty="0">
                <a:latin typeface="Arial" charset="0"/>
                <a:ea typeface="MS PGothic" charset="0"/>
                <a:cs typeface="Arial" charset="0"/>
              </a:rPr>
              <a:t>A server machine is a host that is running one or more server programs which share its resources with clients. Server software is usually installed and operated from dedicated </a:t>
            </a:r>
            <a:r>
              <a:rPr lang="ja-JP" altLang="en-US" dirty="0">
                <a:latin typeface="Arial" charset="0"/>
                <a:ea typeface="MS PGothic" charset="0"/>
                <a:cs typeface="Arial" charset="0"/>
              </a:rPr>
              <a:t>“</a:t>
            </a:r>
            <a:r>
              <a:rPr lang="en-US" altLang="ja-JP" dirty="0">
                <a:latin typeface="Arial" charset="0"/>
                <a:ea typeface="MS PGothic" charset="0"/>
                <a:cs typeface="Arial" charset="0"/>
              </a:rPr>
              <a:t>server</a:t>
            </a:r>
            <a:r>
              <a:rPr lang="ja-JP" altLang="en-US" dirty="0">
                <a:latin typeface="Arial" charset="0"/>
                <a:ea typeface="MS PGothic" charset="0"/>
                <a:cs typeface="Arial" charset="0"/>
              </a:rPr>
              <a:t>”</a:t>
            </a:r>
            <a:r>
              <a:rPr lang="en-US" altLang="ja-JP" dirty="0">
                <a:latin typeface="Arial" charset="0"/>
                <a:ea typeface="MS PGothic" charset="0"/>
                <a:cs typeface="Arial" charset="0"/>
              </a:rPr>
              <a:t> hardware designed to reliably and efficiently handle large numbers of client requests.</a:t>
            </a:r>
          </a:p>
          <a:p>
            <a:pPr>
              <a:lnSpc>
                <a:spcPct val="80000"/>
              </a:lnSpc>
            </a:pPr>
            <a:endParaRPr lang="en-US" dirty="0">
              <a:latin typeface="Arial" charset="0"/>
              <a:ea typeface="MS PGothic" charset="0"/>
              <a:cs typeface="Arial" charset="0"/>
            </a:endParaRPr>
          </a:p>
          <a:p>
            <a:pPr>
              <a:lnSpc>
                <a:spcPct val="80000"/>
              </a:lnSpc>
            </a:pPr>
            <a:r>
              <a:rPr lang="en-US" dirty="0">
                <a:latin typeface="Arial" charset="0"/>
                <a:ea typeface="MS PGothic" charset="0"/>
                <a:cs typeface="Arial" charset="0"/>
              </a:rPr>
              <a:t>A client machine does not share any of its resources, but requests one or more server's content or service function. Client software therefore initiates communication sessions with servers which await (</a:t>
            </a:r>
            <a:r>
              <a:rPr lang="en-US" i="1" dirty="0">
                <a:latin typeface="Arial" charset="0"/>
                <a:ea typeface="MS PGothic" charset="0"/>
                <a:cs typeface="Arial" charset="0"/>
              </a:rPr>
              <a:t>listen</a:t>
            </a:r>
            <a:r>
              <a:rPr lang="en-US" dirty="0">
                <a:latin typeface="Arial" charset="0"/>
                <a:ea typeface="MS PGothic" charset="0"/>
                <a:cs typeface="Arial" charset="0"/>
              </a:rPr>
              <a:t> to) incoming requests. </a:t>
            </a:r>
          </a:p>
          <a:p>
            <a:pPr>
              <a:lnSpc>
                <a:spcPct val="80000"/>
              </a:lnSpc>
            </a:pPr>
            <a:endParaRPr lang="en-US" dirty="0">
              <a:latin typeface="Arial" charset="0"/>
              <a:ea typeface="MS PGothic" charset="0"/>
              <a:cs typeface="Arial" charset="0"/>
            </a:endParaRPr>
          </a:p>
          <a:p>
            <a:pPr>
              <a:lnSpc>
                <a:spcPct val="80000"/>
              </a:lnSpc>
            </a:pPr>
            <a:r>
              <a:rPr lang="en-US" dirty="0">
                <a:latin typeface="Arial" charset="0"/>
                <a:ea typeface="MS PGothic" charset="0"/>
                <a:cs typeface="Arial" charset="0"/>
              </a:rPr>
              <a:t>Many business applications being written today use the client–server model.</a:t>
            </a:r>
          </a:p>
          <a:p>
            <a:endParaRPr lang="en-US" dirty="0">
              <a:latin typeface="Arial" charset="0"/>
              <a:ea typeface="MS PGothic" charset="0"/>
              <a:cs typeface="Arial" charset="0"/>
            </a:endParaRPr>
          </a:p>
          <a:p>
            <a:endParaRPr lang="en-US" dirty="0">
              <a:latin typeface="Arial" charset="0"/>
              <a:ea typeface="MS PGothic" charset="0"/>
              <a:cs typeface="Arial" charset="0"/>
            </a:endParaRPr>
          </a:p>
        </p:txBody>
      </p:sp>
      <p:sp>
        <p:nvSpPr>
          <p:cNvPr id="4506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4506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79B1001F-585C-4D4B-8628-012077D1130C}" type="slidenum">
              <a:rPr lang="en-US"/>
              <a:pPr/>
              <a:t>16</a:t>
            </a:fld>
            <a:endParaRPr lang="en-US"/>
          </a:p>
        </p:txBody>
      </p:sp>
    </p:spTree>
    <p:extLst>
      <p:ext uri="{BB962C8B-B14F-4D97-AF65-F5344CB8AC3E}">
        <p14:creationId xmlns:p14="http://schemas.microsoft.com/office/powerpoint/2010/main" val="4133627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a:r>
              <a:rPr lang="en-US" dirty="0">
                <a:latin typeface="Arial" charset="0"/>
                <a:ea typeface="MS PGothic" charset="0"/>
                <a:cs typeface="Arial" charset="0"/>
              </a:rPr>
              <a:t>As this picture demonstrates, using a client-server architecture enables the roles and responsibilities of a computing system to be distributed throughout the network using several independent computers. </a:t>
            </a:r>
          </a:p>
          <a:p>
            <a:pPr defTabSz="927100"/>
            <a:endParaRPr lang="en-US" dirty="0">
              <a:latin typeface="Arial" charset="0"/>
              <a:ea typeface="MS PGothic" charset="0"/>
              <a:cs typeface="Arial" charset="0"/>
            </a:endParaRPr>
          </a:p>
        </p:txBody>
      </p:sp>
      <p:sp>
        <p:nvSpPr>
          <p:cNvPr id="4710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471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EFF021B2-64A1-9A45-B0CB-179E5D742931}" type="slidenum">
              <a:rPr lang="en-US"/>
              <a:pPr/>
              <a:t>17</a:t>
            </a:fld>
            <a:endParaRPr lang="en-US"/>
          </a:p>
        </p:txBody>
      </p:sp>
    </p:spTree>
    <p:extLst>
      <p:ext uri="{BB962C8B-B14F-4D97-AF65-F5344CB8AC3E}">
        <p14:creationId xmlns:p14="http://schemas.microsoft.com/office/powerpoint/2010/main" val="3237012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MS PGothic" charset="0"/>
                <a:cs typeface="Arial" charset="0"/>
              </a:rPr>
              <a:t>All data is stored on the servers, which generally have far greater security controls than most clients. Additionally, because the data is stored centrally, it is easier to manage and update. Using a client-server model also spreads the workload among multiple systems, generally easing the burden on client systems which would otherwise have to expend more resources for processing and storage of data.</a:t>
            </a:r>
            <a:endParaRPr lang="en-US" dirty="0"/>
          </a:p>
        </p:txBody>
      </p:sp>
      <p:sp>
        <p:nvSpPr>
          <p:cNvPr id="4" name="Footer Placeholder 3"/>
          <p:cNvSpPr>
            <a:spLocks noGrp="1"/>
          </p:cNvSpPr>
          <p:nvPr>
            <p:ph type="ftr" sz="quarter" idx="10"/>
          </p:nvPr>
        </p:nvSpPr>
        <p:spPr/>
        <p:txBody>
          <a:bodyPr/>
          <a:lstStyle/>
          <a:p>
            <a:pPr>
              <a:defRPr/>
            </a:pPr>
            <a:r>
              <a:rPr lang="en-US"/>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18</a:t>
            </a:fld>
            <a:endParaRPr lang="en-US" altLang="en-US"/>
          </a:p>
        </p:txBody>
      </p:sp>
    </p:spTree>
    <p:extLst>
      <p:ext uri="{BB962C8B-B14F-4D97-AF65-F5344CB8AC3E}">
        <p14:creationId xmlns:p14="http://schemas.microsoft.com/office/powerpoint/2010/main" val="2843960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ea typeface="MS PGothic" charset="0"/>
                <a:cs typeface="Arial" charset="0"/>
              </a:rPr>
              <a:t>Let</a:t>
            </a:r>
            <a:r>
              <a:rPr lang="ja-JP" altLang="en-US" dirty="0">
                <a:latin typeface="Arial" charset="0"/>
                <a:ea typeface="MS PGothic" charset="0"/>
                <a:cs typeface="Arial" charset="0"/>
              </a:rPr>
              <a:t>’</a:t>
            </a:r>
            <a:r>
              <a:rPr lang="en-US" altLang="ja-JP" dirty="0">
                <a:latin typeface="Arial" charset="0"/>
                <a:ea typeface="MS PGothic" charset="0"/>
                <a:cs typeface="Arial" charset="0"/>
              </a:rPr>
              <a:t>s summarize what we have learned so far:</a:t>
            </a:r>
          </a:p>
          <a:p>
            <a:endParaRPr lang="en-US" dirty="0">
              <a:latin typeface="Arial" charset="0"/>
              <a:ea typeface="MS PGothic" charset="0"/>
              <a:cs typeface="Arial" charset="0"/>
            </a:endParaRPr>
          </a:p>
          <a:p>
            <a:r>
              <a:rPr lang="en-US" dirty="0">
                <a:latin typeface="Arial" charset="0"/>
                <a:ea typeface="MS PGothic" charset="0"/>
                <a:cs typeface="Arial" charset="0"/>
              </a:rPr>
              <a:t>Despite early set backs in implementation, EHRs hold great promise for improving safety and efficiency in the healthcare setting over the long term. </a:t>
            </a:r>
          </a:p>
          <a:p>
            <a:endParaRPr lang="en-US" dirty="0">
              <a:latin typeface="Arial" charset="0"/>
              <a:ea typeface="MS PGothic" charset="0"/>
              <a:cs typeface="Arial" charset="0"/>
            </a:endParaRPr>
          </a:p>
          <a:p>
            <a:r>
              <a:rPr lang="en-US" dirty="0">
                <a:latin typeface="Arial" charset="0"/>
                <a:ea typeface="MS PGothic" charset="0"/>
                <a:cs typeface="Arial" charset="0"/>
              </a:rPr>
              <a:t>EHRs require both hardware -  that is the devices, computers, and network infrastructure  and software – which includes databases, applications, and device drivers, to name a few – in order to function…and that in today</a:t>
            </a:r>
            <a:r>
              <a:rPr lang="ja-JP" altLang="en-US" dirty="0">
                <a:latin typeface="Arial" charset="0"/>
                <a:ea typeface="MS PGothic" charset="0"/>
                <a:cs typeface="Arial" charset="0"/>
              </a:rPr>
              <a:t>’</a:t>
            </a:r>
            <a:r>
              <a:rPr lang="en-US" altLang="ja-JP" dirty="0">
                <a:latin typeface="Arial" charset="0"/>
                <a:ea typeface="MS PGothic" charset="0"/>
                <a:cs typeface="Arial" charset="0"/>
              </a:rPr>
              <a:t>s market, the </a:t>
            </a:r>
            <a:r>
              <a:rPr lang="ja-JP" altLang="en-US" dirty="0">
                <a:latin typeface="Arial" charset="0"/>
                <a:ea typeface="MS PGothic" charset="0"/>
                <a:cs typeface="Arial" charset="0"/>
              </a:rPr>
              <a:t>“</a:t>
            </a:r>
            <a:r>
              <a:rPr lang="en-US" altLang="ja-JP" dirty="0">
                <a:latin typeface="Arial" charset="0"/>
                <a:ea typeface="MS PGothic" charset="0"/>
                <a:cs typeface="Arial" charset="0"/>
              </a:rPr>
              <a:t>Client-Server</a:t>
            </a:r>
            <a:r>
              <a:rPr lang="ja-JP" altLang="en-US" dirty="0">
                <a:latin typeface="Arial" charset="0"/>
                <a:ea typeface="MS PGothic" charset="0"/>
                <a:cs typeface="Arial" charset="0"/>
              </a:rPr>
              <a:t>”</a:t>
            </a:r>
            <a:r>
              <a:rPr lang="en-US" altLang="ja-JP" dirty="0">
                <a:latin typeface="Arial" charset="0"/>
                <a:ea typeface="MS PGothic" charset="0"/>
                <a:cs typeface="Arial" charset="0"/>
              </a:rPr>
              <a:t> model is predominant in terms of EHR software strategies. The client-server model is a structure that separates tasks or workloads between service </a:t>
            </a:r>
            <a:r>
              <a:rPr lang="en-US" altLang="ja-JP" i="1" dirty="0">
                <a:latin typeface="Arial" charset="0"/>
                <a:ea typeface="MS PGothic" charset="0"/>
                <a:cs typeface="Arial" charset="0"/>
              </a:rPr>
              <a:t>providers</a:t>
            </a:r>
            <a:r>
              <a:rPr lang="en-US" altLang="ja-JP" dirty="0">
                <a:latin typeface="Arial" charset="0"/>
                <a:ea typeface="MS PGothic" charset="0"/>
                <a:cs typeface="Arial" charset="0"/>
              </a:rPr>
              <a:t>, called </a:t>
            </a:r>
            <a:r>
              <a:rPr lang="ja-JP" altLang="en-US" dirty="0">
                <a:latin typeface="Arial" charset="0"/>
                <a:ea typeface="MS PGothic" charset="0"/>
                <a:cs typeface="Arial" charset="0"/>
              </a:rPr>
              <a:t>“</a:t>
            </a:r>
            <a:r>
              <a:rPr lang="en-US" altLang="ja-JP" dirty="0">
                <a:latin typeface="Arial" charset="0"/>
                <a:ea typeface="MS PGothic" charset="0"/>
                <a:cs typeface="Arial" charset="0"/>
              </a:rPr>
              <a:t>servers</a:t>
            </a:r>
            <a:r>
              <a:rPr lang="ja-JP" altLang="en-US" dirty="0">
                <a:latin typeface="Arial" charset="0"/>
                <a:ea typeface="MS PGothic" charset="0"/>
                <a:cs typeface="Arial" charset="0"/>
              </a:rPr>
              <a:t>”</a:t>
            </a:r>
            <a:r>
              <a:rPr lang="en-US" altLang="ja-JP" dirty="0">
                <a:latin typeface="Arial" charset="0"/>
                <a:ea typeface="MS PGothic" charset="0"/>
                <a:cs typeface="Arial" charset="0"/>
              </a:rPr>
              <a:t>, and service </a:t>
            </a:r>
            <a:r>
              <a:rPr lang="en-US" altLang="ja-JP" i="1" dirty="0">
                <a:latin typeface="Arial" charset="0"/>
                <a:ea typeface="MS PGothic" charset="0"/>
                <a:cs typeface="Arial" charset="0"/>
              </a:rPr>
              <a:t>requesters</a:t>
            </a:r>
            <a:r>
              <a:rPr lang="en-US" altLang="ja-JP" dirty="0">
                <a:latin typeface="Arial" charset="0"/>
                <a:ea typeface="MS PGothic" charset="0"/>
                <a:cs typeface="Arial" charset="0"/>
              </a:rPr>
              <a:t>, called </a:t>
            </a:r>
            <a:r>
              <a:rPr lang="ja-JP" altLang="en-US" dirty="0">
                <a:latin typeface="Arial" charset="0"/>
                <a:ea typeface="MS PGothic" charset="0"/>
                <a:cs typeface="Arial" charset="0"/>
              </a:rPr>
              <a:t>“</a:t>
            </a:r>
            <a:r>
              <a:rPr lang="en-US" altLang="ja-JP" dirty="0">
                <a:latin typeface="Arial" charset="0"/>
                <a:ea typeface="MS PGothic" charset="0"/>
                <a:cs typeface="Arial" charset="0"/>
              </a:rPr>
              <a:t>clients</a:t>
            </a:r>
            <a:r>
              <a:rPr lang="ja-JP" altLang="en-US" dirty="0">
                <a:latin typeface="Arial" charset="0"/>
                <a:ea typeface="MS PGothic" charset="0"/>
                <a:cs typeface="Arial" charset="0"/>
              </a:rPr>
              <a:t>”</a:t>
            </a:r>
            <a:r>
              <a:rPr lang="en-US" altLang="ja-JP" dirty="0">
                <a:latin typeface="Arial" charset="0"/>
                <a:ea typeface="MS PGothic" charset="0"/>
                <a:cs typeface="Arial" charset="0"/>
              </a:rPr>
              <a:t>. Usually, a client computer and a server computer are two separate devices, each customized for their designed purpose and communicating over a computer network. </a:t>
            </a:r>
          </a:p>
          <a:p>
            <a:endParaRPr lang="en-US" dirty="0">
              <a:latin typeface="Arial" charset="0"/>
              <a:ea typeface="MS PGothic" charset="0"/>
              <a:cs typeface="Arial" charset="0"/>
            </a:endParaRPr>
          </a:p>
          <a:p>
            <a:r>
              <a:rPr lang="en-US" dirty="0">
                <a:latin typeface="Arial" charset="0"/>
                <a:ea typeface="MS PGothic" charset="0"/>
                <a:cs typeface="Arial" charset="0"/>
              </a:rPr>
              <a:t>In part b of our lecture we will discuss in more detail these software and hardware elements commonly found in EHR systems.</a:t>
            </a:r>
          </a:p>
          <a:p>
            <a:endParaRPr lang="en-US" dirty="0">
              <a:latin typeface="Arial" charset="0"/>
              <a:ea typeface="MS PGothic" charset="0"/>
              <a:cs typeface="Arial" charset="0"/>
            </a:endParaRPr>
          </a:p>
          <a:p>
            <a:endParaRPr lang="en-US" dirty="0">
              <a:latin typeface="Arial" charset="0"/>
              <a:ea typeface="MS PGothic" charset="0"/>
              <a:cs typeface="Arial" charset="0"/>
            </a:endParaRPr>
          </a:p>
          <a:p>
            <a:endParaRPr lang="en-US" dirty="0">
              <a:latin typeface="Arial" charset="0"/>
              <a:ea typeface="MS PGothic" charset="0"/>
              <a:cs typeface="Arial" charset="0"/>
            </a:endParaRPr>
          </a:p>
        </p:txBody>
      </p:sp>
      <p:sp>
        <p:nvSpPr>
          <p:cNvPr id="4915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4915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C7440DE7-D09E-FA4A-A3B0-2EC93AF2AC32}" type="slidenum">
              <a:rPr lang="en-US"/>
              <a:pPr/>
              <a:t>19</a:t>
            </a:fld>
            <a:endParaRPr lang="en-US"/>
          </a:p>
        </p:txBody>
      </p:sp>
    </p:spTree>
    <p:extLst>
      <p:ext uri="{BB962C8B-B14F-4D97-AF65-F5344CB8AC3E}">
        <p14:creationId xmlns:p14="http://schemas.microsoft.com/office/powerpoint/2010/main" val="246791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charset="0"/>
                <a:ea typeface="MS PGothic" charset="0"/>
                <a:cs typeface="Arial" charset="0"/>
              </a:rPr>
              <a:t>Today</a:t>
            </a:r>
            <a:r>
              <a:rPr lang="ja-JP" altLang="en-US" dirty="0">
                <a:latin typeface="Arial" charset="0"/>
                <a:ea typeface="MS PGothic" charset="0"/>
                <a:cs typeface="Arial" charset="0"/>
              </a:rPr>
              <a:t>’</a:t>
            </a:r>
            <a:r>
              <a:rPr lang="en-US" altLang="ja-JP" dirty="0">
                <a:latin typeface="Arial" charset="0"/>
                <a:ea typeface="MS PGothic" charset="0"/>
                <a:cs typeface="Arial" charset="0"/>
              </a:rPr>
              <a:t>s first lecture, Health IT System Elements, is designed to give you a brief overview of a typical Electronic Health Record (or EHR) system. We will discuss the Institute of Medicine</a:t>
            </a:r>
            <a:r>
              <a:rPr lang="ja-JP" altLang="en-US" dirty="0">
                <a:latin typeface="Arial" charset="0"/>
                <a:ea typeface="MS PGothic" charset="0"/>
                <a:cs typeface="Arial" charset="0"/>
              </a:rPr>
              <a:t>’</a:t>
            </a:r>
            <a:r>
              <a:rPr lang="en-US" altLang="ja-JP" dirty="0">
                <a:latin typeface="Arial" charset="0"/>
                <a:ea typeface="MS PGothic" charset="0"/>
                <a:cs typeface="Arial" charset="0"/>
              </a:rPr>
              <a:t>s six aims for improving healthcare, what an EHR is, and how it has evolved. Additionally, we will outline the types of network elements an EHR system needs to function, as well as its typical hardware and software components.</a:t>
            </a:r>
          </a:p>
          <a:p>
            <a:pPr eaLnBrk="1" hangingPunct="1">
              <a:spcBef>
                <a:spcPct val="0"/>
              </a:spcBef>
            </a:pPr>
            <a:endParaRPr lang="en-US" dirty="0">
              <a:latin typeface="Arial" charset="0"/>
              <a:ea typeface="MS PGothic" charset="0"/>
              <a:cs typeface="Arial" charset="0"/>
            </a:endParaRPr>
          </a:p>
          <a:p>
            <a:pPr eaLnBrk="1" hangingPunct="1">
              <a:spcBef>
                <a:spcPct val="0"/>
              </a:spcBef>
            </a:pPr>
            <a:r>
              <a:rPr lang="en-US" dirty="0">
                <a:latin typeface="Arial" charset="0"/>
                <a:ea typeface="MS PGothic" charset="0"/>
                <a:cs typeface="Arial" charset="0"/>
              </a:rPr>
              <a:t>The objectives for this unit are to:</a:t>
            </a:r>
          </a:p>
          <a:p>
            <a:pPr eaLnBrk="1" hangingPunct="1">
              <a:spcBef>
                <a:spcPct val="0"/>
              </a:spcBef>
              <a:buFontTx/>
              <a:buChar char="•"/>
            </a:pPr>
            <a:r>
              <a:rPr lang="en-US" dirty="0">
                <a:latin typeface="Arial" charset="0"/>
                <a:ea typeface="MS PGothic" charset="0"/>
                <a:cs typeface="Arial" charset="0"/>
              </a:rPr>
              <a:t>Identify the core elements that comprise an EHR system </a:t>
            </a:r>
          </a:p>
          <a:p>
            <a:pPr eaLnBrk="1" hangingPunct="1">
              <a:spcBef>
                <a:spcPct val="0"/>
              </a:spcBef>
              <a:buFontTx/>
              <a:buChar char="•"/>
            </a:pPr>
            <a:r>
              <a:rPr lang="en-US" dirty="0">
                <a:latin typeface="Arial" charset="0"/>
                <a:ea typeface="MS PGothic" charset="0"/>
                <a:cs typeface="Arial" charset="0"/>
              </a:rPr>
              <a:t>Describe the use of client and server hardware for access to and storage of EHRs </a:t>
            </a:r>
          </a:p>
          <a:p>
            <a:pPr eaLnBrk="1" hangingPunct="1">
              <a:spcBef>
                <a:spcPct val="0"/>
              </a:spcBef>
              <a:buFontTx/>
              <a:buChar char="•"/>
            </a:pPr>
            <a:r>
              <a:rPr lang="en-US" dirty="0">
                <a:latin typeface="Arial" charset="0"/>
                <a:ea typeface="MS PGothic" charset="0"/>
                <a:cs typeface="Arial" charset="0"/>
              </a:rPr>
              <a:t>Describe network needs for access to and storage of EHRs </a:t>
            </a:r>
          </a:p>
          <a:p>
            <a:pPr eaLnBrk="1" hangingPunct="1">
              <a:spcBef>
                <a:spcPct val="0"/>
              </a:spcBef>
              <a:buFontTx/>
              <a:buChar char="•"/>
            </a:pPr>
            <a:r>
              <a:rPr lang="en-US" dirty="0">
                <a:latin typeface="Arial" charset="0"/>
                <a:ea typeface="MS PGothic" charset="0"/>
                <a:cs typeface="Arial" charset="0"/>
              </a:rPr>
              <a:t>Identify the application software and back-end data storage software needed for a comprehensive, effective health IT system</a:t>
            </a:r>
          </a:p>
          <a:p>
            <a:pPr eaLnBrk="1" hangingPunct="1">
              <a:spcBef>
                <a:spcPct val="0"/>
              </a:spcBef>
            </a:pPr>
            <a:endParaRPr lang="en-US" dirty="0">
              <a:latin typeface="Arial" charset="0"/>
              <a:ea typeface="MS PGothic" charset="0"/>
              <a:cs typeface="Arial" charset="0"/>
            </a:endParaRPr>
          </a:p>
          <a:p>
            <a:pPr eaLnBrk="1" hangingPunct="1">
              <a:spcBef>
                <a:spcPct val="0"/>
              </a:spcBef>
            </a:pPr>
            <a:endParaRPr lang="en-US" dirty="0">
              <a:latin typeface="Arial" charset="0"/>
              <a:ea typeface="MS PGothic" charset="0"/>
              <a:cs typeface="Arial" charset="0"/>
            </a:endParaRPr>
          </a:p>
          <a:p>
            <a:pPr eaLnBrk="1" hangingPunct="1">
              <a:spcBef>
                <a:spcPct val="0"/>
              </a:spcBef>
            </a:pPr>
            <a:endParaRPr lang="en-US" dirty="0">
              <a:latin typeface="Arial" charset="0"/>
              <a:ea typeface="MS PGothic" charset="0"/>
              <a:cs typeface="Arial" charset="0"/>
            </a:endParaRPr>
          </a:p>
        </p:txBody>
      </p:sp>
      <p:sp>
        <p:nvSpPr>
          <p:cNvPr id="163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163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E28F8820-8B28-A547-AF11-709B12CAEE80}" type="slidenum">
              <a:rPr lang="en-US"/>
              <a:pPr/>
              <a:t>2</a:t>
            </a:fld>
            <a:endParaRPr lang="en-US"/>
          </a:p>
        </p:txBody>
      </p:sp>
    </p:spTree>
    <p:extLst>
      <p:ext uri="{BB962C8B-B14F-4D97-AF65-F5344CB8AC3E}">
        <p14:creationId xmlns:p14="http://schemas.microsoft.com/office/powerpoint/2010/main" val="2696326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a:r>
              <a:rPr lang="en-US">
                <a:latin typeface="Arial" charset="0"/>
                <a:ea typeface="MS PGothic" charset="0"/>
                <a:cs typeface="Arial" charset="0"/>
              </a:rPr>
              <a:t>No audio</a:t>
            </a:r>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A3C5DFA1-CF00-C445-8DC6-864DB38F1A01}" type="slidenum">
              <a:rPr lang="en-US"/>
              <a:pPr/>
              <a:t>20</a:t>
            </a:fld>
            <a:endParaRPr lang="en-US"/>
          </a:p>
        </p:txBody>
      </p:sp>
    </p:spTree>
    <p:extLst>
      <p:ext uri="{BB962C8B-B14F-4D97-AF65-F5344CB8AC3E}">
        <p14:creationId xmlns:p14="http://schemas.microsoft.com/office/powerpoint/2010/main" val="3605691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a:r>
              <a:rPr lang="en-US">
                <a:latin typeface="Arial" charset="0"/>
                <a:ea typeface="MS PGothic" charset="0"/>
                <a:cs typeface="Arial" charset="0"/>
              </a:rPr>
              <a:t>No audio</a:t>
            </a:r>
          </a:p>
        </p:txBody>
      </p:sp>
      <p:sp>
        <p:nvSpPr>
          <p:cNvPr id="532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532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BFAD9704-FC02-9245-9CAF-0FF54B0AFF57}" type="slidenum">
              <a:rPr lang="en-US"/>
              <a:pPr/>
              <a:t>21</a:t>
            </a:fld>
            <a:endParaRPr lang="en-US"/>
          </a:p>
        </p:txBody>
      </p:sp>
    </p:spTree>
    <p:extLst>
      <p:ext uri="{BB962C8B-B14F-4D97-AF65-F5344CB8AC3E}">
        <p14:creationId xmlns:p14="http://schemas.microsoft.com/office/powerpoint/2010/main" val="2349113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Audio.</a:t>
            </a:r>
          </a:p>
          <a:p>
            <a:endParaRPr lang="en-US" dirty="0"/>
          </a:p>
        </p:txBody>
      </p:sp>
      <p:sp>
        <p:nvSpPr>
          <p:cNvPr id="4" name="Footer Placeholder 3"/>
          <p:cNvSpPr>
            <a:spLocks noGrp="1"/>
          </p:cNvSpPr>
          <p:nvPr>
            <p:ph type="ftr" sz="quarter" idx="10"/>
          </p:nvPr>
        </p:nvSpPr>
        <p:spPr/>
        <p:txBody>
          <a:bodyPr/>
          <a:lstStyle/>
          <a:p>
            <a:pPr>
              <a:defRPr/>
            </a:pPr>
            <a:r>
              <a:rPr lang="en-US"/>
              <a:t>Health IT Workforce Curriculum Version 4.0</a:t>
            </a:r>
            <a:endParaRPr lang="en-US" dirty="0"/>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pPr/>
              <a:t>23</a:t>
            </a:fld>
            <a:endParaRPr lang="en-US" altLang="en-US"/>
          </a:p>
        </p:txBody>
      </p:sp>
    </p:spTree>
    <p:extLst>
      <p:ext uri="{BB962C8B-B14F-4D97-AF65-F5344CB8AC3E}">
        <p14:creationId xmlns:p14="http://schemas.microsoft.com/office/powerpoint/2010/main" val="5822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dirty="0">
                <a:latin typeface="Arial" charset="0"/>
                <a:ea typeface="MS PGothic" charset="0"/>
                <a:cs typeface="Arial" charset="0"/>
              </a:rPr>
              <a:t>The Institute of Medicine, also referred to as the </a:t>
            </a:r>
            <a:r>
              <a:rPr lang="ja-JP" altLang="en-US" dirty="0">
                <a:latin typeface="Arial" charset="0"/>
                <a:ea typeface="MS PGothic" charset="0"/>
                <a:cs typeface="Arial" charset="0"/>
              </a:rPr>
              <a:t>“</a:t>
            </a:r>
            <a:r>
              <a:rPr lang="en-US" altLang="ja-JP" dirty="0">
                <a:latin typeface="Arial" charset="0"/>
                <a:ea typeface="MS PGothic" charset="0"/>
                <a:cs typeface="Arial" charset="0"/>
              </a:rPr>
              <a:t>IOM,</a:t>
            </a:r>
            <a:r>
              <a:rPr lang="ja-JP" altLang="en-US" dirty="0">
                <a:latin typeface="Arial" charset="0"/>
                <a:ea typeface="MS PGothic" charset="0"/>
                <a:cs typeface="Arial" charset="0"/>
              </a:rPr>
              <a:t>”</a:t>
            </a:r>
            <a:r>
              <a:rPr lang="en-US" altLang="ja-JP" dirty="0">
                <a:latin typeface="Arial" charset="0"/>
                <a:ea typeface="MS PGothic" charset="0"/>
                <a:cs typeface="Arial" charset="0"/>
              </a:rPr>
              <a:t> is an independent organization which works to improve healthcare at the national level by delivering unbiased, evidence-based healthcare advice. </a:t>
            </a:r>
          </a:p>
          <a:p>
            <a:pPr>
              <a:lnSpc>
                <a:spcPct val="90000"/>
              </a:lnSpc>
            </a:pPr>
            <a:endParaRPr lang="en-US" dirty="0">
              <a:latin typeface="Arial" charset="0"/>
              <a:ea typeface="MS PGothic" charset="0"/>
              <a:cs typeface="Arial" charset="0"/>
            </a:endParaRPr>
          </a:p>
          <a:p>
            <a:pPr>
              <a:lnSpc>
                <a:spcPct val="90000"/>
              </a:lnSpc>
            </a:pPr>
            <a:r>
              <a:rPr lang="en-US" dirty="0">
                <a:latin typeface="Arial" charset="0"/>
                <a:ea typeface="MS PGothic" charset="0"/>
                <a:cs typeface="Arial" charset="0"/>
              </a:rPr>
              <a:t>According to a report completed by IOM In 2001, the United States ranked 37th worldwide for quality of healthcare.  That same year, the Institute of Medicine compiled a report listing 13 recommendations designed to revamp the nation</a:t>
            </a:r>
            <a:r>
              <a:rPr lang="ja-JP" altLang="en-US" dirty="0">
                <a:latin typeface="Arial" charset="0"/>
                <a:ea typeface="MS PGothic" charset="0"/>
                <a:cs typeface="Arial" charset="0"/>
              </a:rPr>
              <a:t>’</a:t>
            </a:r>
            <a:r>
              <a:rPr lang="en-US" altLang="ja-JP" dirty="0">
                <a:latin typeface="Arial" charset="0"/>
                <a:ea typeface="MS PGothic" charset="0"/>
                <a:cs typeface="Arial" charset="0"/>
              </a:rPr>
              <a:t>s healthcare system. One of these core recommendations was a call for a renewed effort on the part of the government and private sectors to build an information infrastructure to support healthcare delivery, community health, quality measurement and improvement, public accountability, and improving research and clinical education. </a:t>
            </a:r>
          </a:p>
          <a:p>
            <a:pPr>
              <a:lnSpc>
                <a:spcPct val="90000"/>
              </a:lnSpc>
            </a:pPr>
            <a:endParaRPr lang="en-US" dirty="0">
              <a:latin typeface="Arial" charset="0"/>
              <a:ea typeface="MS PGothic" charset="0"/>
              <a:cs typeface="Arial" charset="0"/>
            </a:endParaRPr>
          </a:p>
          <a:p>
            <a:pPr>
              <a:lnSpc>
                <a:spcPct val="90000"/>
              </a:lnSpc>
            </a:pPr>
            <a:r>
              <a:rPr lang="en-US" dirty="0">
                <a:latin typeface="Arial" charset="0"/>
                <a:ea typeface="MS PGothic" charset="0"/>
                <a:cs typeface="Arial" charset="0"/>
              </a:rPr>
              <a:t>The committee further noted that </a:t>
            </a:r>
            <a:r>
              <a:rPr lang="ja-JP" altLang="en-US" dirty="0">
                <a:latin typeface="Arial" charset="0"/>
                <a:ea typeface="MS PGothic" charset="0"/>
                <a:cs typeface="Arial" charset="0"/>
              </a:rPr>
              <a:t>“</a:t>
            </a:r>
            <a:r>
              <a:rPr lang="en-US" altLang="ja-JP" dirty="0">
                <a:latin typeface="Arial" charset="0"/>
                <a:ea typeface="MS PGothic" charset="0"/>
                <a:cs typeface="Arial" charset="0"/>
              </a:rPr>
              <a:t>information technology … holds enormous potential for transforming the healthcare delivery system</a:t>
            </a:r>
            <a:r>
              <a:rPr lang="ja-JP" altLang="en-US" dirty="0">
                <a:latin typeface="Arial" charset="0"/>
                <a:ea typeface="MS PGothic" charset="0"/>
                <a:cs typeface="Arial" charset="0"/>
              </a:rPr>
              <a:t>”</a:t>
            </a:r>
            <a:r>
              <a:rPr lang="en-US" altLang="ja-JP" dirty="0">
                <a:latin typeface="Arial" charset="0"/>
                <a:ea typeface="MS PGothic" charset="0"/>
                <a:cs typeface="Arial" charset="0"/>
              </a:rPr>
              <a:t> and challenged the healthcare arena to virtually eliminate handwritten clinical data by the end of the decade.</a:t>
            </a:r>
          </a:p>
          <a:p>
            <a:pPr>
              <a:lnSpc>
                <a:spcPct val="90000"/>
              </a:lnSpc>
            </a:pPr>
            <a:endParaRPr lang="en-US" dirty="0">
              <a:latin typeface="Arial" charset="0"/>
              <a:ea typeface="MS PGothic" charset="0"/>
              <a:cs typeface="Arial" charset="0"/>
            </a:endParaRPr>
          </a:p>
          <a:p>
            <a:pPr>
              <a:lnSpc>
                <a:spcPct val="90000"/>
              </a:lnSpc>
            </a:pPr>
            <a:r>
              <a:rPr lang="en-US" dirty="0">
                <a:latin typeface="Arial" charset="0"/>
                <a:ea typeface="MS PGothic" charset="0"/>
                <a:cs typeface="Arial" charset="0"/>
              </a:rPr>
              <a:t>The Electronic Health Record, or EHR, system, though not born from this effort, certainly has seen renewed life and product evolution as the healthcare arena struggles to meet the IOM</a:t>
            </a:r>
            <a:r>
              <a:rPr lang="ja-JP" altLang="en-US" dirty="0">
                <a:latin typeface="Arial" charset="0"/>
                <a:ea typeface="MS PGothic" charset="0"/>
                <a:cs typeface="Arial" charset="0"/>
              </a:rPr>
              <a:t>’</a:t>
            </a:r>
            <a:r>
              <a:rPr lang="en-US" altLang="ja-JP" dirty="0">
                <a:latin typeface="Arial" charset="0"/>
                <a:ea typeface="MS PGothic" charset="0"/>
                <a:cs typeface="Arial" charset="0"/>
              </a:rPr>
              <a:t>s challenge to improve healthcare delivery on a national scale. In 2007-08, surveys of ambulatory practices indicated that only 4% had a </a:t>
            </a:r>
            <a:r>
              <a:rPr lang="ja-JP" altLang="en-US" dirty="0">
                <a:latin typeface="Arial" charset="0"/>
                <a:ea typeface="MS PGothic" charset="0"/>
                <a:cs typeface="Arial" charset="0"/>
              </a:rPr>
              <a:t>“</a:t>
            </a:r>
            <a:r>
              <a:rPr lang="en-US" altLang="ja-JP" dirty="0">
                <a:latin typeface="Arial" charset="0"/>
                <a:ea typeface="MS PGothic" charset="0"/>
                <a:cs typeface="Arial" charset="0"/>
              </a:rPr>
              <a:t>fully functional</a:t>
            </a:r>
            <a:r>
              <a:rPr lang="ja-JP" altLang="en-US" dirty="0">
                <a:latin typeface="Arial" charset="0"/>
                <a:ea typeface="MS PGothic" charset="0"/>
                <a:cs typeface="Arial" charset="0"/>
              </a:rPr>
              <a:t>”</a:t>
            </a:r>
            <a:r>
              <a:rPr lang="en-US" altLang="ja-JP" dirty="0">
                <a:latin typeface="Arial" charset="0"/>
                <a:ea typeface="MS PGothic" charset="0"/>
                <a:cs typeface="Arial" charset="0"/>
              </a:rPr>
              <a:t> electronic records system and another 13% had a </a:t>
            </a:r>
            <a:r>
              <a:rPr lang="ja-JP" altLang="en-US" dirty="0">
                <a:latin typeface="Arial" charset="0"/>
                <a:ea typeface="MS PGothic" charset="0"/>
                <a:cs typeface="Arial" charset="0"/>
              </a:rPr>
              <a:t>“</a:t>
            </a:r>
            <a:r>
              <a:rPr lang="en-US" altLang="ja-JP" dirty="0">
                <a:latin typeface="Arial" charset="0"/>
                <a:ea typeface="MS PGothic" charset="0"/>
                <a:cs typeface="Arial" charset="0"/>
              </a:rPr>
              <a:t>basic</a:t>
            </a:r>
            <a:r>
              <a:rPr lang="ja-JP" altLang="en-US" dirty="0">
                <a:latin typeface="Arial" charset="0"/>
                <a:ea typeface="MS PGothic" charset="0"/>
                <a:cs typeface="Arial" charset="0"/>
              </a:rPr>
              <a:t>”</a:t>
            </a:r>
            <a:r>
              <a:rPr lang="en-US" altLang="ja-JP" dirty="0">
                <a:latin typeface="Arial" charset="0"/>
                <a:ea typeface="MS PGothic" charset="0"/>
                <a:cs typeface="Arial" charset="0"/>
              </a:rPr>
              <a:t> system. </a:t>
            </a:r>
          </a:p>
          <a:p>
            <a:pPr>
              <a:lnSpc>
                <a:spcPct val="90000"/>
              </a:lnSpc>
            </a:pPr>
            <a:endParaRPr lang="en-US" dirty="0">
              <a:latin typeface="Arial" charset="0"/>
              <a:ea typeface="MS PGothic" charset="0"/>
              <a:cs typeface="Arial" charset="0"/>
            </a:endParaRPr>
          </a:p>
          <a:p>
            <a:pPr>
              <a:lnSpc>
                <a:spcPct val="90000"/>
              </a:lnSpc>
            </a:pPr>
            <a:r>
              <a:rPr lang="en-US" dirty="0">
                <a:latin typeface="Arial" charset="0"/>
                <a:ea typeface="MS PGothic" charset="0"/>
                <a:cs typeface="Arial" charset="0"/>
              </a:rPr>
              <a:t>As of 2014, a majority of office-based physicians have adopted electronic health records (EHRs). By the end of 2014, about 8 in 10 (83%) of office-based physicians had adopted any EHR and about half (51%) adopted a "Basic EHR". Since 2008, office-based physician adoption of any EHRs has nearly doubled, from 42% to 83%, while adoption of Basic EHRs has nearly tripled from 17% to 51%. </a:t>
            </a:r>
          </a:p>
          <a:p>
            <a:pPr>
              <a:lnSpc>
                <a:spcPct val="90000"/>
              </a:lnSpc>
            </a:pPr>
            <a:endParaRPr lang="en-US" dirty="0">
              <a:latin typeface="Arial" charset="0"/>
              <a:ea typeface="MS PGothic" charset="0"/>
              <a:cs typeface="Arial" charset="0"/>
            </a:endParaRPr>
          </a:p>
          <a:p>
            <a:endParaRPr lang="en-US" dirty="0">
              <a:latin typeface="Arial" charset="0"/>
              <a:ea typeface="MS PGothic" charset="0"/>
              <a:cs typeface="Arial" charset="0"/>
            </a:endParaRPr>
          </a:p>
        </p:txBody>
      </p:sp>
      <p:sp>
        <p:nvSpPr>
          <p:cNvPr id="1843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184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10DFAD88-09DF-7746-81BF-37F5E24F2D14}" type="slidenum">
              <a:rPr lang="en-US"/>
              <a:pPr/>
              <a:t>3</a:t>
            </a:fld>
            <a:endParaRPr lang="en-US"/>
          </a:p>
        </p:txBody>
      </p:sp>
    </p:spTree>
    <p:extLst>
      <p:ext uri="{BB962C8B-B14F-4D97-AF65-F5344CB8AC3E}">
        <p14:creationId xmlns:p14="http://schemas.microsoft.com/office/powerpoint/2010/main" val="71147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Arial" charset="0"/>
                <a:ea typeface="MS PGothic" charset="0"/>
                <a:cs typeface="Arial" charset="0"/>
              </a:rPr>
              <a:t>The IOM listed six aims in improving health care quality:</a:t>
            </a:r>
          </a:p>
          <a:p>
            <a:pPr eaLnBrk="1" hangingPunct="1"/>
            <a:endParaRPr lang="en-US" dirty="0">
              <a:latin typeface="Arial" charset="0"/>
              <a:ea typeface="MS PGothic" charset="0"/>
              <a:cs typeface="Arial" charset="0"/>
            </a:endParaRPr>
          </a:p>
          <a:p>
            <a:pPr eaLnBrk="1" hangingPunct="1"/>
            <a:r>
              <a:rPr lang="en-US" dirty="0">
                <a:latin typeface="Arial" charset="0"/>
                <a:ea typeface="MS PGothic" charset="0"/>
                <a:cs typeface="Arial" charset="0"/>
              </a:rPr>
              <a:t>1.To make healthcare environments safer for their patients</a:t>
            </a:r>
          </a:p>
          <a:p>
            <a:pPr eaLnBrk="1" hangingPunct="1">
              <a:buFontTx/>
              <a:buAutoNum type="arabicPeriod" startAt="2"/>
            </a:pPr>
            <a:r>
              <a:rPr lang="en-US" dirty="0">
                <a:latin typeface="Arial" charset="0"/>
                <a:ea typeface="MS PGothic" charset="0"/>
                <a:cs typeface="Arial" charset="0"/>
              </a:rPr>
              <a:t>To provide more effective healthcare</a:t>
            </a:r>
          </a:p>
          <a:p>
            <a:pPr eaLnBrk="1" hangingPunct="1">
              <a:buFontTx/>
              <a:buAutoNum type="arabicPeriod" startAt="2"/>
            </a:pPr>
            <a:r>
              <a:rPr lang="en-US" dirty="0">
                <a:latin typeface="Arial" charset="0"/>
                <a:ea typeface="MS PGothic" charset="0"/>
                <a:cs typeface="Arial" charset="0"/>
              </a:rPr>
              <a:t>To make healthcare more patient-centered -  that is, to ensure that the patient is more involved in the decision-making process and has a better understanding of the healthcare choices available</a:t>
            </a:r>
          </a:p>
          <a:p>
            <a:pPr eaLnBrk="1" hangingPunct="1">
              <a:buFontTx/>
              <a:buAutoNum type="arabicPeriod" startAt="2"/>
            </a:pPr>
            <a:r>
              <a:rPr lang="en-US" dirty="0">
                <a:latin typeface="Arial" charset="0"/>
                <a:ea typeface="MS PGothic" charset="0"/>
                <a:cs typeface="Arial" charset="0"/>
              </a:rPr>
              <a:t>To improve the timeliness of healthcare service</a:t>
            </a:r>
          </a:p>
          <a:p>
            <a:pPr eaLnBrk="1" hangingPunct="1">
              <a:buFontTx/>
              <a:buAutoNum type="arabicPeriod" startAt="2"/>
            </a:pPr>
            <a:r>
              <a:rPr lang="en-US" dirty="0">
                <a:latin typeface="Arial" charset="0"/>
                <a:ea typeface="MS PGothic" charset="0"/>
                <a:cs typeface="Arial" charset="0"/>
              </a:rPr>
              <a:t>To make the process of providing healthcare, as a whole, more efficient</a:t>
            </a:r>
          </a:p>
          <a:p>
            <a:pPr eaLnBrk="1" hangingPunct="1">
              <a:buFontTx/>
              <a:buAutoNum type="arabicPeriod" startAt="2"/>
            </a:pPr>
            <a:r>
              <a:rPr lang="en-US" dirty="0">
                <a:latin typeface="Arial" charset="0"/>
                <a:ea typeface="MS PGothic" charset="0"/>
                <a:cs typeface="Arial" charset="0"/>
              </a:rPr>
              <a:t>To work toward the elimination of healthcare disparities among diverse populations … ensuring that all patients have equal access to healthcare</a:t>
            </a:r>
          </a:p>
          <a:p>
            <a:endParaRPr lang="en-US" dirty="0">
              <a:latin typeface="Arial" charset="0"/>
              <a:ea typeface="MS PGothic" charset="0"/>
              <a:cs typeface="Arial" charset="0"/>
            </a:endParaRPr>
          </a:p>
          <a:p>
            <a:r>
              <a:rPr lang="en-US" dirty="0">
                <a:latin typeface="Arial" charset="0"/>
                <a:ea typeface="MS PGothic" charset="0"/>
                <a:cs typeface="Arial" charset="0"/>
              </a:rPr>
              <a:t>Throughout the remainder of our course, think about each of the EHR systems you will be evaluating and ask yourself how each of them adequately addresses these six aims.</a:t>
            </a:r>
          </a:p>
          <a:p>
            <a:endParaRPr lang="en-US" dirty="0">
              <a:latin typeface="Arial" charset="0"/>
              <a:ea typeface="MS PGothic" charset="0"/>
              <a:cs typeface="Arial" charset="0"/>
            </a:endParaRPr>
          </a:p>
          <a:p>
            <a:endParaRPr lang="en-US" dirty="0">
              <a:latin typeface="Arial" charset="0"/>
              <a:ea typeface="MS PGothic" charset="0"/>
              <a:cs typeface="Arial" charset="0"/>
            </a:endParaRPr>
          </a:p>
        </p:txBody>
      </p:sp>
      <p:sp>
        <p:nvSpPr>
          <p:cNvPr id="2048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204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4612148A-CB4D-414E-A142-EB9943E1DAC4}" type="slidenum">
              <a:rPr lang="en-US"/>
              <a:pPr/>
              <a:t>4</a:t>
            </a:fld>
            <a:endParaRPr lang="en-US"/>
          </a:p>
        </p:txBody>
      </p:sp>
    </p:spTree>
    <p:extLst>
      <p:ext uri="{BB962C8B-B14F-4D97-AF65-F5344CB8AC3E}">
        <p14:creationId xmlns:p14="http://schemas.microsoft.com/office/powerpoint/2010/main" val="2659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ea typeface="MS PGothic" charset="0"/>
                <a:cs typeface="Arial" charset="0"/>
              </a:rPr>
              <a:t>So, what is an electronic health record anyway?</a:t>
            </a:r>
          </a:p>
          <a:p>
            <a:endParaRPr lang="en-US" dirty="0">
              <a:latin typeface="Arial" charset="0"/>
              <a:ea typeface="MS PGothic" charset="0"/>
              <a:cs typeface="Arial" charset="0"/>
            </a:endParaRPr>
          </a:p>
          <a:p>
            <a:r>
              <a:rPr lang="en-US" dirty="0">
                <a:latin typeface="Arial" charset="0"/>
                <a:ea typeface="MS PGothic" charset="0"/>
                <a:cs typeface="Arial" charset="0"/>
              </a:rPr>
              <a:t>According to the </a:t>
            </a:r>
            <a:r>
              <a:rPr lang="en-US" b="1" i="1" dirty="0">
                <a:latin typeface="Arial" charset="0"/>
                <a:ea typeface="MS PGothic" charset="0"/>
                <a:cs typeface="Arial" charset="0"/>
              </a:rPr>
              <a:t>Computerized Patient Record</a:t>
            </a:r>
            <a:r>
              <a:rPr lang="en-US" dirty="0">
                <a:latin typeface="Arial" charset="0"/>
                <a:ea typeface="MS PGothic" charset="0"/>
                <a:cs typeface="Arial" charset="0"/>
              </a:rPr>
              <a:t> , published in 1991 by the Institute of Medicine, an electronic health record system is defined as </a:t>
            </a:r>
            <a:r>
              <a:rPr lang="ja-JP" altLang="en-US" dirty="0">
                <a:latin typeface="Arial" charset="0"/>
                <a:ea typeface="MS PGothic" charset="0"/>
                <a:cs typeface="Arial" charset="0"/>
              </a:rPr>
              <a:t>“</a:t>
            </a:r>
            <a:r>
              <a:rPr lang="en-US" altLang="ja-JP" dirty="0">
                <a:latin typeface="Arial" charset="0"/>
                <a:ea typeface="MS PGothic" charset="0"/>
                <a:cs typeface="Arial" charset="0"/>
              </a:rPr>
              <a:t>The set of components that form the mechanism by which patient records are created, used, stored, and retrieved.</a:t>
            </a:r>
            <a:r>
              <a:rPr lang="ja-JP" altLang="en-US" dirty="0">
                <a:latin typeface="Arial" charset="0"/>
                <a:ea typeface="MS PGothic" charset="0"/>
                <a:cs typeface="Arial" charset="0"/>
              </a:rPr>
              <a:t>”</a:t>
            </a:r>
            <a:r>
              <a:rPr lang="en-US" altLang="ja-JP" dirty="0">
                <a:latin typeface="Arial" charset="0"/>
                <a:ea typeface="MS PGothic" charset="0"/>
                <a:cs typeface="Arial" charset="0"/>
              </a:rPr>
              <a:t> A patient record system is usually located within a health care provider setting. It includes people, data, rules and procedures, processing and storage devices (e.g., paper and pen, hardware and software), and communication and support facilities.</a:t>
            </a:r>
            <a:r>
              <a:rPr lang="ja-JP" altLang="en-US" dirty="0">
                <a:latin typeface="Arial" charset="0"/>
                <a:ea typeface="MS PGothic" charset="0"/>
                <a:cs typeface="Arial" charset="0"/>
              </a:rPr>
              <a:t>”</a:t>
            </a:r>
            <a:r>
              <a:rPr lang="en-US" altLang="ja-JP" dirty="0">
                <a:latin typeface="Arial" charset="0"/>
                <a:ea typeface="MS PGothic" charset="0"/>
                <a:cs typeface="Arial" charset="0"/>
              </a:rPr>
              <a:t> </a:t>
            </a:r>
          </a:p>
          <a:p>
            <a:endParaRPr lang="en-US" dirty="0">
              <a:latin typeface="Arial" charset="0"/>
              <a:ea typeface="MS PGothic" charset="0"/>
              <a:cs typeface="Arial" charset="0"/>
            </a:endParaRPr>
          </a:p>
          <a:p>
            <a:endParaRPr lang="en-US" dirty="0">
              <a:latin typeface="Arial" charset="0"/>
              <a:ea typeface="MS PGothic" charset="0"/>
              <a:cs typeface="Arial" charset="0"/>
            </a:endParaRPr>
          </a:p>
        </p:txBody>
      </p:sp>
      <p:sp>
        <p:nvSpPr>
          <p:cNvPr id="225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225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87E5DE06-1719-7146-8393-3A4739350322}" type="slidenum">
              <a:rPr lang="en-US"/>
              <a:pPr/>
              <a:t>5</a:t>
            </a:fld>
            <a:endParaRPr lang="en-US"/>
          </a:p>
        </p:txBody>
      </p:sp>
    </p:spTree>
    <p:extLst>
      <p:ext uri="{BB962C8B-B14F-4D97-AF65-F5344CB8AC3E}">
        <p14:creationId xmlns:p14="http://schemas.microsoft.com/office/powerpoint/2010/main" val="361100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ea typeface="MS PGothic" charset="0"/>
                <a:cs typeface="Arial" charset="0"/>
              </a:rPr>
              <a:t>The federal government has defined a complete EHR system as containing four basic functions: computerized orders for prescriptions and other therapies, computerized orders for tests, reporting of test results, and physician notes. </a:t>
            </a:r>
          </a:p>
        </p:txBody>
      </p:sp>
      <p:sp>
        <p:nvSpPr>
          <p:cNvPr id="245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245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56EB7AD0-6B08-EB40-9513-EF370EB61FA2}" type="slidenum">
              <a:rPr lang="en-US"/>
              <a:pPr/>
              <a:t>6</a:t>
            </a:fld>
            <a:endParaRPr lang="en-US"/>
          </a:p>
        </p:txBody>
      </p:sp>
    </p:spTree>
    <p:extLst>
      <p:ext uri="{BB962C8B-B14F-4D97-AF65-F5344CB8AC3E}">
        <p14:creationId xmlns:p14="http://schemas.microsoft.com/office/powerpoint/2010/main" val="1327316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ea typeface="MS PGothic" charset="0"/>
                <a:cs typeface="Arial" charset="0"/>
              </a:rPr>
              <a:t>Likewise, the Institute of Medicine has also listed the key capabilities any EHR system should address as </a:t>
            </a:r>
            <a:r>
              <a:rPr lang="ja-JP" altLang="en-US" dirty="0">
                <a:latin typeface="Arial" charset="0"/>
                <a:ea typeface="MS PGothic" charset="0"/>
                <a:cs typeface="Arial" charset="0"/>
              </a:rPr>
              <a:t>“</a:t>
            </a:r>
            <a:r>
              <a:rPr lang="en-US" altLang="ja-JP" dirty="0">
                <a:latin typeface="Arial" charset="0"/>
                <a:ea typeface="MS PGothic" charset="0"/>
                <a:cs typeface="Arial" charset="0"/>
              </a:rPr>
              <a:t>(1) a longitudinal collection of electronic health information for and about persons, where health information is defined as information pertaining to the health of an individual or the health care provided to an individual; (2) immediate electronic access to person and population-level information by authorized, and only authorized, users; (3) provision of knowledge and decision-support that enhance the quality, safety, and efficiency of patient care; and (4) support of efficient processes for health care delivery.</a:t>
            </a:r>
            <a:r>
              <a:rPr lang="ja-JP" altLang="en-US" dirty="0">
                <a:latin typeface="Arial" charset="0"/>
                <a:ea typeface="MS PGothic" charset="0"/>
                <a:cs typeface="Arial" charset="0"/>
              </a:rPr>
              <a:t>”</a:t>
            </a:r>
            <a:endParaRPr lang="en-US" altLang="ja-JP" dirty="0">
              <a:latin typeface="Arial" charset="0"/>
              <a:ea typeface="MS PGothic" charset="0"/>
              <a:cs typeface="Arial" charset="0"/>
            </a:endParaRPr>
          </a:p>
          <a:p>
            <a:endParaRPr lang="en-US" dirty="0">
              <a:latin typeface="Arial" charset="0"/>
              <a:ea typeface="MS PGothic" charset="0"/>
              <a:cs typeface="Arial" charset="0"/>
            </a:endParaRPr>
          </a:p>
          <a:p>
            <a:r>
              <a:rPr lang="en-US" dirty="0">
                <a:latin typeface="Arial" charset="0"/>
                <a:ea typeface="MS PGothic" charset="0"/>
                <a:cs typeface="Arial" charset="0"/>
              </a:rPr>
              <a:t>It is important to note these definitions while evaluating your present and/or prospective EHR systems … since an effective EHR system will ultimately be judged by how well it can adequately address and satisfy all these objectives. </a:t>
            </a:r>
            <a:br>
              <a:rPr lang="en-US" dirty="0">
                <a:latin typeface="Arial" charset="0"/>
                <a:ea typeface="MS PGothic" charset="0"/>
                <a:cs typeface="Arial" charset="0"/>
              </a:rPr>
            </a:br>
            <a:endParaRPr lang="en-US" dirty="0">
              <a:latin typeface="Arial" charset="0"/>
              <a:ea typeface="MS PGothic" charset="0"/>
              <a:cs typeface="Arial" charset="0"/>
            </a:endParaRPr>
          </a:p>
          <a:p>
            <a:r>
              <a:rPr lang="en-US" dirty="0">
                <a:latin typeface="Arial" charset="0"/>
                <a:ea typeface="MS PGothic" charset="0"/>
                <a:cs typeface="Arial" charset="0"/>
              </a:rPr>
              <a:t>I will also note that when we talk about longitudinal data, collection involves repeated observations of the same items over long periods of time — often many decades. </a:t>
            </a:r>
          </a:p>
          <a:p>
            <a:endParaRPr lang="en-US" dirty="0">
              <a:latin typeface="Arial" charset="0"/>
              <a:ea typeface="MS PGothic" charset="0"/>
              <a:cs typeface="Arial" charset="0"/>
            </a:endParaRPr>
          </a:p>
          <a:p>
            <a:endParaRPr lang="en-US" dirty="0">
              <a:latin typeface="Arial" charset="0"/>
              <a:ea typeface="MS PGothic" charset="0"/>
              <a:cs typeface="Arial" charset="0"/>
            </a:endParaRPr>
          </a:p>
        </p:txBody>
      </p:sp>
      <p:sp>
        <p:nvSpPr>
          <p:cNvPr id="266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266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AB2FDA47-2A0F-2F41-97BC-DB36836C144E}" type="slidenum">
              <a:rPr lang="en-US"/>
              <a:pPr/>
              <a:t>7</a:t>
            </a:fld>
            <a:endParaRPr lang="en-US"/>
          </a:p>
        </p:txBody>
      </p:sp>
    </p:spTree>
    <p:extLst>
      <p:ext uri="{BB962C8B-B14F-4D97-AF65-F5344CB8AC3E}">
        <p14:creationId xmlns:p14="http://schemas.microsoft.com/office/powerpoint/2010/main" val="1353181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ea typeface="MS PGothic" charset="0"/>
                <a:cs typeface="Arial" charset="0"/>
              </a:rPr>
              <a:t>The Electronic Health Record, or EHR,  is just the latest chapter in an evolutionary process which can be traced as far back as the early 1960s.</a:t>
            </a:r>
          </a:p>
          <a:p>
            <a:endParaRPr lang="en-US" dirty="0">
              <a:latin typeface="Arial" charset="0"/>
              <a:ea typeface="MS PGothic" charset="0"/>
              <a:cs typeface="Arial" charset="0"/>
            </a:endParaRPr>
          </a:p>
          <a:p>
            <a:r>
              <a:rPr lang="en-US" dirty="0">
                <a:latin typeface="Arial" charset="0"/>
                <a:ea typeface="MS PGothic" charset="0"/>
                <a:cs typeface="Arial" charset="0"/>
              </a:rPr>
              <a:t>The development of the electronic patient record began when El Camino Hospital, teamed up with Lockheed Corporation  to create a new way and more effective method of tracking patient data. Together, they spent over two years analyzing their operational data flow in order to develop a way of electronically storing and updating patient information. This system began to go live in 1973 and the first computerized Patient Record (or CPR) system was born.  These earlier versions of electronic  health records required hospitals  to invest in expensive computer hardware running UNIX.  El Camino</a:t>
            </a:r>
            <a:r>
              <a:rPr lang="ja-JP" altLang="en-US" dirty="0">
                <a:latin typeface="Arial" charset="0"/>
                <a:ea typeface="MS PGothic" charset="0"/>
                <a:cs typeface="Arial" charset="0"/>
              </a:rPr>
              <a:t>’</a:t>
            </a:r>
            <a:r>
              <a:rPr lang="en-US" altLang="ja-JP" dirty="0">
                <a:latin typeface="Arial" charset="0"/>
                <a:ea typeface="MS PGothic" charset="0"/>
                <a:cs typeface="Arial" charset="0"/>
              </a:rPr>
              <a:t>s CPR ran on an IBM mainframe computer. Typically, these systems were powerful, but somewhat limited, and training costs associated with running these systems were prohibitively high.  </a:t>
            </a:r>
          </a:p>
          <a:p>
            <a:endParaRPr lang="en-US" dirty="0">
              <a:latin typeface="Arial" charset="0"/>
              <a:ea typeface="MS PGothic" charset="0"/>
              <a:cs typeface="Arial" charset="0"/>
            </a:endParaRPr>
          </a:p>
          <a:p>
            <a:r>
              <a:rPr lang="en-US" dirty="0">
                <a:latin typeface="Arial" charset="0"/>
                <a:ea typeface="MS PGothic" charset="0"/>
                <a:cs typeface="Arial" charset="0"/>
              </a:rPr>
              <a:t>Several institutions attempted their own versions of CPRs during the 70s and 80s, but overall, successful implementation was quite difficult and rarely achieved.</a:t>
            </a:r>
          </a:p>
        </p:txBody>
      </p:sp>
      <p:sp>
        <p:nvSpPr>
          <p:cNvPr id="286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286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A8C81FEA-A454-8840-AE41-2AFF401E15B6}" type="slidenum">
              <a:rPr lang="en-US"/>
              <a:pPr/>
              <a:t>8</a:t>
            </a:fld>
            <a:endParaRPr lang="en-US"/>
          </a:p>
        </p:txBody>
      </p:sp>
    </p:spTree>
    <p:extLst>
      <p:ext uri="{BB962C8B-B14F-4D97-AF65-F5344CB8AC3E}">
        <p14:creationId xmlns:p14="http://schemas.microsoft.com/office/powerpoint/2010/main" val="142408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Arial" charset="0"/>
                <a:ea typeface="MS PGothic" charset="0"/>
                <a:cs typeface="Arial" charset="0"/>
              </a:rPr>
              <a:t>In the 1990s, however, computer technology was experiencing significant advances and processing power became more abundant. Additionally, the IT industry began moving toward large scale communication networks and distributed computing models, lifting many of the limitations seen in earlier CPR technology.  Ambulatory clinics began utilizing Electronic Medical Records (or EMRs) during this time as well; however, despite software improvements, adoption rates were comparatively low. This was partly due to the rapid technological advancements in computer and software technologies which frequently made EMR systems obsolete right out of the box. Additionally, usability  issues often made adoption very difficult, particularly for smaller institutions with limited resources.</a:t>
            </a:r>
          </a:p>
        </p:txBody>
      </p:sp>
      <p:sp>
        <p:nvSpPr>
          <p:cNvPr id="3072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pPr fontAlgn="base">
              <a:spcBef>
                <a:spcPct val="0"/>
              </a:spcBef>
              <a:spcAft>
                <a:spcPct val="0"/>
              </a:spcAft>
            </a:pPr>
            <a:endParaRPr lang="en-US"/>
          </a:p>
        </p:txBody>
      </p:sp>
      <p:sp>
        <p:nvSpPr>
          <p:cNvPr id="307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MS PGothic" charset="0"/>
                <a:cs typeface="Arial" charset="0"/>
              </a:defRPr>
            </a:lvl1pPr>
            <a:lvl2pPr marL="742950" indent="-285750">
              <a:defRPr sz="1000">
                <a:solidFill>
                  <a:schemeClr val="tx1"/>
                </a:solidFill>
                <a:latin typeface="Arial" charset="0"/>
                <a:ea typeface="Arial" charset="0"/>
                <a:cs typeface="Arial" charset="0"/>
              </a:defRPr>
            </a:lvl2pPr>
            <a:lvl3pPr marL="1143000" indent="-228600">
              <a:defRPr sz="1000">
                <a:solidFill>
                  <a:schemeClr val="tx1"/>
                </a:solidFill>
                <a:latin typeface="Arial" charset="0"/>
                <a:ea typeface="Arial" charset="0"/>
                <a:cs typeface="Arial" charset="0"/>
              </a:defRPr>
            </a:lvl3pPr>
            <a:lvl4pPr marL="1600200" indent="-228600">
              <a:defRPr sz="1000">
                <a:solidFill>
                  <a:schemeClr val="tx1"/>
                </a:solidFill>
                <a:latin typeface="Arial" charset="0"/>
                <a:ea typeface="Arial" charset="0"/>
                <a:cs typeface="Arial" charset="0"/>
              </a:defRPr>
            </a:lvl4pPr>
            <a:lvl5pPr marL="2057400" indent="-228600">
              <a:defRPr sz="10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0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0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0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000">
                <a:solidFill>
                  <a:schemeClr val="tx1"/>
                </a:solidFill>
                <a:latin typeface="Arial" charset="0"/>
                <a:ea typeface="Arial" charset="0"/>
                <a:cs typeface="Arial" charset="0"/>
              </a:defRPr>
            </a:lvl9pPr>
          </a:lstStyle>
          <a:p>
            <a:fld id="{5A280B75-C2C8-3E42-8707-3E15C9A875FA}" type="slidenum">
              <a:rPr lang="en-US"/>
              <a:pPr/>
              <a:t>9</a:t>
            </a:fld>
            <a:endParaRPr lang="en-US"/>
          </a:p>
        </p:txBody>
      </p:sp>
    </p:spTree>
    <p:extLst>
      <p:ext uri="{BB962C8B-B14F-4D97-AF65-F5344CB8AC3E}">
        <p14:creationId xmlns:p14="http://schemas.microsoft.com/office/powerpoint/2010/main" val="3610159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a:t>Click to edit component title</a:t>
            </a:r>
          </a:p>
        </p:txBody>
      </p:sp>
      <p:sp>
        <p:nvSpPr>
          <p:cNvPr id="4"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unit title</a:t>
            </a:r>
          </a:p>
        </p:txBody>
      </p:sp>
      <p:sp>
        <p:nvSpPr>
          <p:cNvPr id="11"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a:t>Click to edit lecture title</a:t>
            </a:r>
          </a:p>
        </p:txBody>
      </p:sp>
      <p:sp>
        <p:nvSpPr>
          <p:cNvPr id="16"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a:t>Click to edit Master text styles</a:t>
            </a:r>
          </a:p>
        </p:txBody>
      </p:sp>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8"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308193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25678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a:t>DO NOT USE THIS LAYOUT</a:t>
            </a:r>
            <a:br>
              <a:rPr lang="en-US" dirty="0"/>
            </a:br>
            <a:r>
              <a:rPr lang="en-US" dirty="0"/>
              <a:t>except to follow its instructions in the Master View</a:t>
            </a:r>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Creating</a:t>
            </a:r>
            <a:r>
              <a:rPr lang="en-US" sz="2400" b="1" baseline="0" dirty="0">
                <a:solidFill>
                  <a:srgbClr val="0070C0"/>
                </a:solidFill>
                <a:latin typeface="Arial" panose="020B0604020202020204" pitchFamily="34" charset="0"/>
                <a:cs typeface="Arial" panose="020B0604020202020204" pitchFamily="34" charset="0"/>
              </a:rPr>
              <a:t> a Custom Layout</a:t>
            </a:r>
          </a:p>
          <a:p>
            <a:r>
              <a:rPr lang="en-US" baseline="0" dirty="0"/>
              <a:t>Follow the instructions on this slide layout if none of the existing layouts (in the current template) work well for the current slide you would like to create or edit.</a:t>
            </a:r>
            <a:endParaRPr lang="en-US" dirty="0"/>
          </a:p>
        </p:txBody>
      </p:sp>
      <p:sp>
        <p:nvSpPr>
          <p:cNvPr id="6" name="TextBox 5"/>
          <p:cNvSpPr txBox="1"/>
          <p:nvPr userDrawn="1"/>
        </p:nvSpPr>
        <p:spPr>
          <a:xfrm>
            <a:off x="101600" y="2567642"/>
            <a:ext cx="9144000" cy="3970318"/>
          </a:xfrm>
          <a:prstGeom prst="rect">
            <a:avLst/>
          </a:prstGeom>
          <a:noFill/>
        </p:spPr>
        <p:txBody>
          <a:bodyPr wrap="square" rtlCol="0">
            <a:spAutoFit/>
          </a:bodyPr>
          <a:lstStyle/>
          <a:p>
            <a:pPr lvl="0"/>
            <a:r>
              <a:rPr lang="en-US" dirty="0"/>
              <a:t>To create a custom new layout, </a:t>
            </a:r>
            <a:r>
              <a:rPr lang="en-US" b="1" dirty="0"/>
              <a:t>in the Slide Master view </a:t>
            </a:r>
            <a:r>
              <a:rPr lang="en-US" dirty="0"/>
              <a:t>do the following:</a:t>
            </a:r>
          </a:p>
          <a:p>
            <a:pPr marL="214313" lvl="0" indent="-214313">
              <a:buFont typeface="Arial" panose="020B0604020202020204" pitchFamily="34" charset="0"/>
              <a:buChar char="•"/>
            </a:pPr>
            <a:r>
              <a:rPr lang="en-US" b="1" dirty="0"/>
              <a:t>DUPLICATE</a:t>
            </a:r>
            <a:r>
              <a:rPr lang="en-US" dirty="0"/>
              <a:t> an existing layout to create a new layout.</a:t>
            </a:r>
          </a:p>
          <a:p>
            <a:pPr marL="214313" lvl="0" indent="-214313">
              <a:buFont typeface="Arial" panose="020B0604020202020204" pitchFamily="34" charset="0"/>
              <a:buChar char="•"/>
            </a:pPr>
            <a:r>
              <a:rPr lang="en-US" b="1" dirty="0"/>
              <a:t>RENAME</a:t>
            </a:r>
            <a:r>
              <a:rPr lang="en-US" dirty="0"/>
              <a:t> the new layout.</a:t>
            </a:r>
          </a:p>
          <a:p>
            <a:pPr marL="214313" lvl="0" indent="-214313">
              <a:buFont typeface="Arial" panose="020B0604020202020204" pitchFamily="34" charset="0"/>
              <a:buChar char="•"/>
            </a:pPr>
            <a:r>
              <a:rPr lang="en-US" b="1" dirty="0"/>
              <a:t>Insert or Remove as appropriate PLACEHOLDERS </a:t>
            </a:r>
            <a:r>
              <a:rPr lang="en-US" dirty="0"/>
              <a:t>on your new layout, resizing &amp; formatting as appropriate. </a:t>
            </a:r>
            <a:r>
              <a:rPr lang="en-US" sz="1600" dirty="0"/>
              <a:t>(Do</a:t>
            </a:r>
            <a:r>
              <a:rPr lang="en-US" sz="1600" baseline="0" dirty="0"/>
              <a:t> not edit your content in the slide master. All content should be edited in the normal presentation design view.) </a:t>
            </a:r>
            <a:r>
              <a:rPr lang="en-US" b="1" baseline="0" dirty="0"/>
              <a:t>NEVER REMOVE THE LAYOUT’S TITLE CONTAINER</a:t>
            </a:r>
            <a:r>
              <a:rPr lang="en-US" baseline="0" dirty="0"/>
              <a:t>. </a:t>
            </a:r>
            <a:r>
              <a:rPr lang="en-US" sz="1600" baseline="0" dirty="0"/>
              <a:t>(It can be resized or formatted, but never removed.)</a:t>
            </a:r>
            <a:endParaRPr lang="en-US" baseline="0" dirty="0"/>
          </a:p>
          <a:p>
            <a:pPr marL="214313" lvl="0" indent="-214313">
              <a:buFont typeface="Arial" panose="020B0604020202020204" pitchFamily="34" charset="0"/>
              <a:buChar char="•"/>
            </a:pPr>
            <a:r>
              <a:rPr lang="en-US" dirty="0"/>
              <a:t>Check the</a:t>
            </a:r>
            <a:r>
              <a:rPr lang="en-US" baseline="0" dirty="0"/>
              <a:t> </a:t>
            </a:r>
            <a:r>
              <a:rPr lang="en-US" b="1" baseline="0" dirty="0"/>
              <a:t>READING ORDER </a:t>
            </a:r>
            <a:r>
              <a:rPr lang="en-US" baseline="0" dirty="0"/>
              <a:t>of your new layout. (</a:t>
            </a:r>
            <a:r>
              <a:rPr lang="en-US" sz="1350" u="sng" kern="1200" dirty="0">
                <a:solidFill>
                  <a:schemeClr val="tx1"/>
                </a:solidFill>
                <a:effectLst/>
                <a:latin typeface="+mn-lt"/>
                <a:ea typeface="+mn-ea"/>
                <a:cs typeface="+mn-cs"/>
                <a:hlinkClick r:id="rId2"/>
              </a:rPr>
              <a:t>http://accessibility.psu.edu/microsoftoffice/powerpoint/</a:t>
            </a:r>
            <a:r>
              <a:rPr lang="en-US" sz="1350" kern="1200" dirty="0">
                <a:solidFill>
                  <a:schemeClr val="tx1"/>
                </a:solidFill>
                <a:effectLst/>
                <a:latin typeface="+mn-lt"/>
                <a:ea typeface="+mn-ea"/>
                <a:cs typeface="+mn-cs"/>
              </a:rPr>
              <a:t>) </a:t>
            </a:r>
            <a:r>
              <a:rPr lang="en-US" baseline="0" dirty="0"/>
              <a:t>Reorder as appropriate so the slide layout’s </a:t>
            </a:r>
            <a:r>
              <a:rPr lang="en-US" b="1" baseline="0" dirty="0"/>
              <a:t>TITLE is read first</a:t>
            </a:r>
            <a:r>
              <a:rPr lang="en-US" baseline="0" dirty="0"/>
              <a:t>.</a:t>
            </a:r>
          </a:p>
          <a:p>
            <a:pPr marL="214313" lvl="0" indent="-214313">
              <a:buFont typeface="Arial" panose="020B0604020202020204" pitchFamily="34" charset="0"/>
              <a:buChar char="•"/>
            </a:pPr>
            <a:r>
              <a:rPr lang="en-US" b="1" baseline="0" dirty="0"/>
              <a:t>SAVE</a:t>
            </a:r>
            <a:r>
              <a:rPr lang="en-US" baseline="0" dirty="0"/>
              <a:t> your presentation.</a:t>
            </a:r>
          </a:p>
          <a:p>
            <a:pPr marL="214313" lvl="0" indent="-214313">
              <a:buFont typeface="Arial" panose="020B0604020202020204" pitchFamily="34" charset="0"/>
              <a:buChar char="•"/>
            </a:pPr>
            <a:r>
              <a:rPr lang="en-US" b="1" baseline="0" dirty="0"/>
              <a:t>Close the Master View </a:t>
            </a:r>
            <a:r>
              <a:rPr lang="en-US" b="0" baseline="0" dirty="0"/>
              <a:t>and return to your normal editing (design) view.</a:t>
            </a:r>
          </a:p>
          <a:p>
            <a:pPr marL="214313" lvl="0" indent="-214313">
              <a:buFont typeface="Arial" panose="020B0604020202020204" pitchFamily="34" charset="0"/>
              <a:buChar char="•"/>
            </a:pPr>
            <a:r>
              <a:rPr lang="en-US" b="1" baseline="0" dirty="0"/>
              <a:t>Insert a new slide using </a:t>
            </a:r>
            <a:r>
              <a:rPr lang="en-US" b="1" baseline="0"/>
              <a:t>your custom-named </a:t>
            </a:r>
            <a:r>
              <a:rPr lang="en-US" b="1" baseline="0" dirty="0"/>
              <a:t>new layout </a:t>
            </a:r>
            <a:r>
              <a:rPr lang="en-US" b="0" baseline="0" dirty="0"/>
              <a:t>or apply the new layout to an existing slide.</a:t>
            </a:r>
            <a:endParaRPr lang="en-US" dirty="0"/>
          </a:p>
        </p:txBody>
      </p:sp>
    </p:spTree>
    <p:extLst>
      <p:ext uri="{BB962C8B-B14F-4D97-AF65-F5344CB8AC3E}">
        <p14:creationId xmlns:p14="http://schemas.microsoft.com/office/powerpoint/2010/main" val="140415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6" name="Picture 2" descr="ONC logo: Curriculum Development Centers Program, Awardee of The Office of the National Coordinator (ONC) for Health Information Technology.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0"/>
            <a:ext cx="33655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130552"/>
            <a:ext cx="9144000" cy="1481328"/>
          </a:xfrm>
          <a:prstGeom prst="rect">
            <a:avLst/>
          </a:prstGeom>
        </p:spPr>
        <p:txBody>
          <a:bodyPr anchor="t" anchorCtr="0"/>
          <a:lstStyle>
            <a:lvl1pPr algn="ctr">
              <a:defRPr sz="3800" b="0" baseline="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1371600" y="3733800"/>
            <a:ext cx="6400800" cy="762000"/>
          </a:xfrm>
          <a:prstGeom prst="rect">
            <a:avLst/>
          </a:prstGeom>
        </p:spPr>
        <p:txBody>
          <a:bodyPr/>
          <a:lstStyle>
            <a:lvl1pPr marL="0" indent="0" algn="ctr">
              <a:buNone/>
              <a:defRPr sz="3200" baseline="0">
                <a:latin typeface="Tahoma" pitchFamily="34" charset="0"/>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10"/>
          <p:cNvSpPr>
            <a:spLocks noGrp="1"/>
          </p:cNvSpPr>
          <p:nvPr>
            <p:ph type="body" sz="quarter" idx="11"/>
          </p:nvPr>
        </p:nvSpPr>
        <p:spPr>
          <a:xfrm>
            <a:off x="1371600" y="4648200"/>
            <a:ext cx="6400800" cy="609600"/>
          </a:xfrm>
          <a:prstGeom prst="rect">
            <a:avLst/>
          </a:prstGeom>
        </p:spPr>
        <p:txBody>
          <a:bodyPr/>
          <a:lstStyle>
            <a:lvl1pPr algn="ctr">
              <a:buFontTx/>
              <a:buNone/>
              <a:defRPr>
                <a:latin typeface="Tahoma" pitchFamily="34" charset="0"/>
                <a:cs typeface="Tahoma" pitchFamily="34" charset="0"/>
              </a:defRPr>
            </a:lvl1pPr>
          </a:lstStyle>
          <a:p>
            <a:pPr lvl="0"/>
            <a:r>
              <a:rPr lang="en-US"/>
              <a:t>Click to edit Master text styles</a:t>
            </a:r>
          </a:p>
        </p:txBody>
      </p:sp>
      <p:sp>
        <p:nvSpPr>
          <p:cNvPr id="16" name="Text Placeholder 15"/>
          <p:cNvSpPr>
            <a:spLocks noGrp="1"/>
          </p:cNvSpPr>
          <p:nvPr>
            <p:ph type="body" sz="quarter" idx="12"/>
          </p:nvPr>
        </p:nvSpPr>
        <p:spPr>
          <a:xfrm>
            <a:off x="914400" y="5562600"/>
            <a:ext cx="7315200" cy="685800"/>
          </a:xfrm>
          <a:prstGeom prst="rect">
            <a:avLst/>
          </a:prstGeom>
        </p:spPr>
        <p:txBody>
          <a:bodyPr/>
          <a:lstStyle>
            <a:lvl1pPr>
              <a:buNone/>
              <a:defRPr lang="en-US" sz="1200" dirty="0" smtClean="0">
                <a:ea typeface="Calibri"/>
                <a:cs typeface="Times New Roman"/>
              </a:defRPr>
            </a:lvl1pPr>
          </a:lstStyle>
          <a:p>
            <a:pPr lvl="0"/>
            <a:r>
              <a:rPr lang="en-US"/>
              <a:t>Click to edit Master text styles</a:t>
            </a:r>
          </a:p>
        </p:txBody>
      </p:sp>
    </p:spTree>
    <p:extLst>
      <p:ext uri="{BB962C8B-B14F-4D97-AF65-F5344CB8AC3E}">
        <p14:creationId xmlns:p14="http://schemas.microsoft.com/office/powerpoint/2010/main" val="1200609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bjectiv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nchor="ctr" anchorCtr="0"/>
          <a:lstStyle>
            <a:lvl1pPr>
              <a:defRPr sz="360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Text Placeholder 4"/>
          <p:cNvSpPr>
            <a:spLocks noGrp="1"/>
          </p:cNvSpPr>
          <p:nvPr>
            <p:ph type="body" sz="quarter" idx="11"/>
          </p:nvPr>
        </p:nvSpPr>
        <p:spPr>
          <a:xfrm>
            <a:off x="457200" y="1984248"/>
            <a:ext cx="8229600" cy="4215384"/>
          </a:xfrm>
          <a:prstGeom prst="rect">
            <a:avLst/>
          </a:prstGeom>
        </p:spPr>
        <p:txBody>
          <a:bodyPr/>
          <a:lstStyle>
            <a:lvl1pPr>
              <a:defRPr baseline="0"/>
            </a:lvl1pPr>
          </a:lstStyle>
          <a:p>
            <a:pPr lvl="0"/>
            <a:r>
              <a:rPr lang="en-US"/>
              <a:t>Click to edit Master text styles</a:t>
            </a:r>
          </a:p>
          <a:p>
            <a:pPr lvl="1"/>
            <a:r>
              <a:rPr lang="en-US"/>
              <a:t>Second level</a:t>
            </a:r>
          </a:p>
        </p:txBody>
      </p:sp>
      <p:sp>
        <p:nvSpPr>
          <p:cNvPr id="4" name="Slide Number Placeholder 2"/>
          <p:cNvSpPr>
            <a:spLocks noGrp="1"/>
          </p:cNvSpPr>
          <p:nvPr>
            <p:ph type="sldNum" sz="quarter" idx="12"/>
          </p:nvPr>
        </p:nvSpPr>
        <p:spPr>
          <a:xfrm>
            <a:off x="6858000" y="6356350"/>
            <a:ext cx="1828800" cy="365125"/>
          </a:xfrm>
        </p:spPr>
        <p:txBody>
          <a:bodyPr/>
          <a:lstStyle>
            <a:lvl1pPr>
              <a:defRPr/>
            </a:lvl1pPr>
          </a:lstStyle>
          <a:p>
            <a:fld id="{E336192D-532D-4643-A273-BE9E3A66B804}" type="slidenum">
              <a:rPr lang="en-US"/>
              <a:pPr/>
              <a:t>‹#›</a:t>
            </a:fld>
            <a:endParaRPr lang="en-US"/>
          </a:p>
        </p:txBody>
      </p:sp>
      <p:sp>
        <p:nvSpPr>
          <p:cNvPr id="5" name="Date Placeholder 4"/>
          <p:cNvSpPr>
            <a:spLocks noGrp="1"/>
          </p:cNvSpPr>
          <p:nvPr>
            <p:ph type="dt" sz="half" idx="13"/>
          </p:nvPr>
        </p:nvSpPr>
        <p:spPr>
          <a:xfrm>
            <a:off x="457200" y="6356350"/>
            <a:ext cx="2133600" cy="365125"/>
          </a:xfrm>
          <a:prstGeom prst="rect">
            <a:avLst/>
          </a:prstGeom>
        </p:spPr>
        <p:txBody>
          <a:bodyPr/>
          <a:lstStyle>
            <a:lvl1pPr eaLnBrk="1" hangingPunct="1">
              <a:defRPr sz="1000">
                <a:solidFill>
                  <a:schemeClr val="bg1">
                    <a:lumMod val="65000"/>
                  </a:schemeClr>
                </a:solidFill>
                <a:latin typeface="Arial" pitchFamily="34" charset="0"/>
                <a:ea typeface="+mn-ea"/>
                <a:cs typeface="Arial" pitchFamily="34" charset="0"/>
              </a:defRPr>
            </a:lvl1pPr>
          </a:lstStyle>
          <a:p>
            <a:pPr>
              <a:defRPr/>
            </a:pPr>
            <a:r>
              <a:rPr lang="en-US"/>
              <a:t>Health IT Workforce Curriculum                                         Version 3.0/Spring 2012 </a:t>
            </a:r>
          </a:p>
        </p:txBody>
      </p:sp>
      <p:sp>
        <p:nvSpPr>
          <p:cNvPr id="6" name="Footer Placeholder 5"/>
          <p:cNvSpPr>
            <a:spLocks noGrp="1"/>
          </p:cNvSpPr>
          <p:nvPr>
            <p:ph type="ftr" sz="quarter" idx="14"/>
          </p:nvPr>
        </p:nvSpPr>
        <p:spPr>
          <a:xfrm>
            <a:off x="3117850" y="6345238"/>
            <a:ext cx="3475038" cy="365125"/>
          </a:xfrm>
          <a:prstGeom prst="rect">
            <a:avLst/>
          </a:prstGeom>
        </p:spPr>
        <p:txBody>
          <a:bodyPr/>
          <a:lstStyle>
            <a:lvl1pPr algn="ctr" eaLnBrk="1" hangingPunct="1">
              <a:defRPr sz="1000">
                <a:solidFill>
                  <a:schemeClr val="bg1">
                    <a:lumMod val="65000"/>
                  </a:schemeClr>
                </a:solidFill>
                <a:latin typeface="Arial" pitchFamily="34" charset="0"/>
                <a:ea typeface="+mn-ea"/>
                <a:cs typeface="Arial" pitchFamily="34" charset="0"/>
              </a:defRPr>
            </a:lvl1pPr>
          </a:lstStyle>
          <a:p>
            <a:pPr>
              <a:defRPr/>
            </a:pPr>
            <a:r>
              <a:rPr lang="en-US"/>
              <a:t>(Insert Component Title Here)                                                        (Insert Unit Title Here)                                                                           Lecture a</a:t>
            </a:r>
          </a:p>
        </p:txBody>
      </p:sp>
    </p:spTree>
    <p:extLst>
      <p:ext uri="{BB962C8B-B14F-4D97-AF65-F5344CB8AC3E}">
        <p14:creationId xmlns:p14="http://schemas.microsoft.com/office/powerpoint/2010/main" val="1663578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nchor="ctr" anchorCtr="0"/>
          <a:lstStyle>
            <a:lvl1pPr>
              <a:defRPr sz="360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Content Placeholder 7"/>
          <p:cNvSpPr>
            <a:spLocks noGrp="1"/>
          </p:cNvSpPr>
          <p:nvPr>
            <p:ph sz="quarter" idx="14"/>
          </p:nvPr>
        </p:nvSpPr>
        <p:spPr>
          <a:xfrm>
            <a:off x="457200" y="1984248"/>
            <a:ext cx="8229600" cy="4206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15"/>
          </p:nvPr>
        </p:nvSpPr>
        <p:spPr>
          <a:xfrm>
            <a:off x="6858000" y="6356350"/>
            <a:ext cx="1828800" cy="365125"/>
          </a:xfrm>
        </p:spPr>
        <p:txBody>
          <a:bodyPr/>
          <a:lstStyle>
            <a:lvl1pPr>
              <a:defRPr/>
            </a:lvl1pPr>
          </a:lstStyle>
          <a:p>
            <a:fld id="{0D96A70F-BDC8-EE48-8042-4125B1981695}" type="slidenum">
              <a:rPr lang="en-US"/>
              <a:pPr/>
              <a:t>‹#›</a:t>
            </a:fld>
            <a:endParaRPr lang="en-US"/>
          </a:p>
        </p:txBody>
      </p:sp>
      <p:sp>
        <p:nvSpPr>
          <p:cNvPr id="5" name="Date Placeholder 4"/>
          <p:cNvSpPr>
            <a:spLocks noGrp="1"/>
          </p:cNvSpPr>
          <p:nvPr>
            <p:ph type="dt" sz="half" idx="16"/>
          </p:nvPr>
        </p:nvSpPr>
        <p:spPr>
          <a:xfrm>
            <a:off x="457200" y="6356350"/>
            <a:ext cx="2133600" cy="365125"/>
          </a:xfrm>
          <a:prstGeom prst="rect">
            <a:avLst/>
          </a:prstGeom>
        </p:spPr>
        <p:txBody>
          <a:bodyPr/>
          <a:lstStyle>
            <a:lvl1pPr eaLnBrk="1" hangingPunct="1">
              <a:defRPr sz="1000">
                <a:solidFill>
                  <a:schemeClr val="bg1">
                    <a:lumMod val="65000"/>
                  </a:schemeClr>
                </a:solidFill>
                <a:latin typeface="Arial" pitchFamily="34" charset="0"/>
                <a:ea typeface="+mn-ea"/>
                <a:cs typeface="Arial" pitchFamily="34" charset="0"/>
              </a:defRPr>
            </a:lvl1pPr>
          </a:lstStyle>
          <a:p>
            <a:pPr>
              <a:defRPr/>
            </a:pPr>
            <a:r>
              <a:rPr lang="en-US"/>
              <a:t>Health IT Workforce Curriculum                                         Version 3.0/Spring 2012 </a:t>
            </a:r>
          </a:p>
        </p:txBody>
      </p:sp>
      <p:sp>
        <p:nvSpPr>
          <p:cNvPr id="6" name="Footer Placeholder 5"/>
          <p:cNvSpPr>
            <a:spLocks noGrp="1"/>
          </p:cNvSpPr>
          <p:nvPr>
            <p:ph type="ftr" sz="quarter" idx="17"/>
          </p:nvPr>
        </p:nvSpPr>
        <p:spPr>
          <a:xfrm>
            <a:off x="3117850" y="6345238"/>
            <a:ext cx="3475038" cy="365125"/>
          </a:xfrm>
          <a:prstGeom prst="rect">
            <a:avLst/>
          </a:prstGeom>
        </p:spPr>
        <p:txBody>
          <a:bodyPr/>
          <a:lstStyle>
            <a:lvl1pPr algn="ctr" eaLnBrk="1" hangingPunct="1">
              <a:defRPr sz="1000">
                <a:solidFill>
                  <a:schemeClr val="bg1">
                    <a:lumMod val="65000"/>
                  </a:schemeClr>
                </a:solidFill>
                <a:latin typeface="Arial" pitchFamily="34" charset="0"/>
                <a:ea typeface="+mn-ea"/>
                <a:cs typeface="Arial" pitchFamily="34" charset="0"/>
              </a:defRPr>
            </a:lvl1pPr>
          </a:lstStyle>
          <a:p>
            <a:pPr>
              <a:defRPr/>
            </a:pPr>
            <a:r>
              <a:rPr lang="en-US"/>
              <a:t>(Insert Component Title Here)                                                        (Insert Unit Title Here)                                                                           Lecture a</a:t>
            </a:r>
          </a:p>
        </p:txBody>
      </p:sp>
    </p:spTree>
    <p:extLst>
      <p:ext uri="{BB962C8B-B14F-4D97-AF65-F5344CB8AC3E}">
        <p14:creationId xmlns:p14="http://schemas.microsoft.com/office/powerpoint/2010/main" val="158856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nchor="ctr" anchorCtr="0"/>
          <a:lstStyle>
            <a:lvl1pPr>
              <a:defRPr sz="360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Picture Placeholder 7"/>
          <p:cNvSpPr>
            <a:spLocks noGrp="1"/>
          </p:cNvSpPr>
          <p:nvPr>
            <p:ph type="pic" sz="quarter" idx="14"/>
          </p:nvPr>
        </p:nvSpPr>
        <p:spPr>
          <a:xfrm>
            <a:off x="457200" y="1600200"/>
            <a:ext cx="8229600" cy="3886200"/>
          </a:xfrm>
          <a:prstGeom prst="rect">
            <a:avLst/>
          </a:prstGeom>
        </p:spPr>
        <p:txBody>
          <a:bodyPr/>
          <a:lstStyle/>
          <a:p>
            <a:pPr lvl="0"/>
            <a:r>
              <a:rPr lang="en-US" noProof="0" dirty="0"/>
              <a:t>Click icon to add picture</a:t>
            </a:r>
          </a:p>
        </p:txBody>
      </p:sp>
      <p:sp>
        <p:nvSpPr>
          <p:cNvPr id="9" name="Text Placeholder 9"/>
          <p:cNvSpPr>
            <a:spLocks noGrp="1"/>
          </p:cNvSpPr>
          <p:nvPr>
            <p:ph type="body" sz="quarter" idx="15"/>
          </p:nvPr>
        </p:nvSpPr>
        <p:spPr>
          <a:xfrm>
            <a:off x="457200" y="5562600"/>
            <a:ext cx="8229600" cy="685800"/>
          </a:xfrm>
          <a:prstGeom prst="rect">
            <a:avLst/>
          </a:prstGeom>
        </p:spPr>
        <p:txBody>
          <a:bodyPr/>
          <a:lstStyle>
            <a:lvl1pPr marL="0" indent="0">
              <a:buNone/>
              <a:defRPr sz="1000">
                <a:latin typeface="Arial" pitchFamily="34" charset="0"/>
                <a:cs typeface="Arial" pitchFamily="34" charset="0"/>
              </a:defRPr>
            </a:lvl1pPr>
          </a:lstStyle>
          <a:p>
            <a:pPr lvl="0"/>
            <a:r>
              <a:rPr lang="en-US"/>
              <a:t>Click to edit Master text styles</a:t>
            </a:r>
          </a:p>
        </p:txBody>
      </p:sp>
      <p:sp>
        <p:nvSpPr>
          <p:cNvPr id="5" name="Slide Number Placeholder 2"/>
          <p:cNvSpPr>
            <a:spLocks noGrp="1"/>
          </p:cNvSpPr>
          <p:nvPr>
            <p:ph type="sldNum" sz="quarter" idx="16"/>
          </p:nvPr>
        </p:nvSpPr>
        <p:spPr>
          <a:xfrm>
            <a:off x="6858000" y="6356350"/>
            <a:ext cx="1828800" cy="365125"/>
          </a:xfrm>
        </p:spPr>
        <p:txBody>
          <a:bodyPr/>
          <a:lstStyle>
            <a:lvl1pPr>
              <a:defRPr/>
            </a:lvl1pPr>
          </a:lstStyle>
          <a:p>
            <a:fld id="{B719E841-490D-7343-9DFD-0AC00DDE2E06}" type="slidenum">
              <a:rPr lang="en-US"/>
              <a:pPr/>
              <a:t>‹#›</a:t>
            </a:fld>
            <a:endParaRPr lang="en-US"/>
          </a:p>
        </p:txBody>
      </p:sp>
      <p:sp>
        <p:nvSpPr>
          <p:cNvPr id="6" name="Date Placeholder 4"/>
          <p:cNvSpPr>
            <a:spLocks noGrp="1"/>
          </p:cNvSpPr>
          <p:nvPr>
            <p:ph type="dt" sz="half" idx="17"/>
          </p:nvPr>
        </p:nvSpPr>
        <p:spPr>
          <a:xfrm>
            <a:off x="457200" y="6356350"/>
            <a:ext cx="2133600" cy="365125"/>
          </a:xfrm>
          <a:prstGeom prst="rect">
            <a:avLst/>
          </a:prstGeom>
        </p:spPr>
        <p:txBody>
          <a:bodyPr/>
          <a:lstStyle>
            <a:lvl1pPr eaLnBrk="1" hangingPunct="1">
              <a:defRPr sz="1000">
                <a:solidFill>
                  <a:schemeClr val="bg1">
                    <a:lumMod val="65000"/>
                  </a:schemeClr>
                </a:solidFill>
                <a:latin typeface="Arial" pitchFamily="34" charset="0"/>
                <a:ea typeface="+mn-ea"/>
                <a:cs typeface="Arial" pitchFamily="34" charset="0"/>
              </a:defRPr>
            </a:lvl1pPr>
          </a:lstStyle>
          <a:p>
            <a:pPr>
              <a:defRPr/>
            </a:pPr>
            <a:r>
              <a:rPr lang="en-US"/>
              <a:t>Health IT Workforce Curriculum                                         Version 3.0/Spring 2012 </a:t>
            </a:r>
          </a:p>
        </p:txBody>
      </p:sp>
      <p:sp>
        <p:nvSpPr>
          <p:cNvPr id="7" name="Footer Placeholder 5"/>
          <p:cNvSpPr>
            <a:spLocks noGrp="1"/>
          </p:cNvSpPr>
          <p:nvPr>
            <p:ph type="ftr" sz="quarter" idx="18"/>
          </p:nvPr>
        </p:nvSpPr>
        <p:spPr>
          <a:xfrm>
            <a:off x="3117850" y="6345238"/>
            <a:ext cx="3475038" cy="365125"/>
          </a:xfrm>
          <a:prstGeom prst="rect">
            <a:avLst/>
          </a:prstGeom>
        </p:spPr>
        <p:txBody>
          <a:bodyPr/>
          <a:lstStyle>
            <a:lvl1pPr algn="ctr" eaLnBrk="1" hangingPunct="1">
              <a:defRPr sz="1000">
                <a:solidFill>
                  <a:schemeClr val="bg1">
                    <a:lumMod val="65000"/>
                  </a:schemeClr>
                </a:solidFill>
                <a:latin typeface="Arial" pitchFamily="34" charset="0"/>
                <a:ea typeface="+mn-ea"/>
                <a:cs typeface="Arial" pitchFamily="34" charset="0"/>
              </a:defRPr>
            </a:lvl1pPr>
          </a:lstStyle>
          <a:p>
            <a:pPr>
              <a:defRPr/>
            </a:pPr>
            <a:r>
              <a:rPr lang="en-US"/>
              <a:t>(Insert Component Title Here)                                                        (Insert Unit Title Here)                                                                           Lecture a</a:t>
            </a:r>
          </a:p>
        </p:txBody>
      </p:sp>
    </p:spTree>
    <p:extLst>
      <p:ext uri="{BB962C8B-B14F-4D97-AF65-F5344CB8AC3E}">
        <p14:creationId xmlns:p14="http://schemas.microsoft.com/office/powerpoint/2010/main" val="3033129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nchor="ctr" anchorCtr="0"/>
          <a:lstStyle>
            <a:lvl1pPr>
              <a:defRPr sz="3600" baseline="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57200" y="16002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Char char="•"/>
              <a:defRPr sz="1200">
                <a:latin typeface="Arial" pitchFamily="34" charset="0"/>
                <a:cs typeface="Arial" pitchFamily="34" charset="0"/>
              </a:defRPr>
            </a:lvl2pPr>
          </a:lstStyle>
          <a:p>
            <a:pPr lvl="0"/>
            <a:r>
              <a:rPr lang="en-US"/>
              <a:t>Click to edit Master text styles</a:t>
            </a:r>
          </a:p>
          <a:p>
            <a:pPr lvl="1"/>
            <a:r>
              <a:rPr lang="en-US"/>
              <a:t>Second level</a:t>
            </a:r>
          </a:p>
        </p:txBody>
      </p:sp>
      <p:sp>
        <p:nvSpPr>
          <p:cNvPr id="9" name="Text Placeholder 12"/>
          <p:cNvSpPr>
            <a:spLocks noGrp="1"/>
          </p:cNvSpPr>
          <p:nvPr>
            <p:ph type="body" sz="quarter" idx="20"/>
          </p:nvPr>
        </p:nvSpPr>
        <p:spPr>
          <a:xfrm>
            <a:off x="457200" y="3048000"/>
            <a:ext cx="8229600" cy="1371600"/>
          </a:xfrm>
          <a:prstGeom prst="rect">
            <a:avLst/>
          </a:prstGeom>
        </p:spPr>
        <p:txBody>
          <a:bodyPr/>
          <a:lstStyle>
            <a:lvl1pPr>
              <a:buNone/>
              <a:defRPr sz="1200" b="1" baseline="0">
                <a:latin typeface="Arial" pitchFamily="34" charset="0"/>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200" smtClean="0"/>
            </a:lvl2pPr>
          </a:lstStyle>
          <a:p>
            <a:pPr lvl="0"/>
            <a:r>
              <a:rPr lang="en-US"/>
              <a:t>Click to edit Master text styles</a:t>
            </a:r>
          </a:p>
          <a:p>
            <a:pPr lvl="1"/>
            <a:r>
              <a:rPr lang="en-US"/>
              <a:t>Second level</a:t>
            </a:r>
          </a:p>
        </p:txBody>
      </p:sp>
      <p:sp>
        <p:nvSpPr>
          <p:cNvPr id="10" name="Text Placeholder 12"/>
          <p:cNvSpPr>
            <a:spLocks noGrp="1"/>
          </p:cNvSpPr>
          <p:nvPr>
            <p:ph type="body" sz="quarter" idx="21"/>
          </p:nvPr>
        </p:nvSpPr>
        <p:spPr>
          <a:xfrm>
            <a:off x="457200" y="4572000"/>
            <a:ext cx="8229600" cy="1371600"/>
          </a:xfrm>
          <a:prstGeom prst="rect">
            <a:avLst/>
          </a:prstGeom>
        </p:spPr>
        <p:txBody>
          <a:bodyPr/>
          <a:lstStyle>
            <a:lvl1pPr>
              <a:buNone/>
              <a:defRPr sz="1200" b="1">
                <a:latin typeface="Arial" pitchFamily="34" charset="0"/>
                <a:cs typeface="Arial" pitchFamily="34" charset="0"/>
              </a:defRPr>
            </a:lvl1pPr>
            <a:lvl2pPr marL="274320">
              <a:buFont typeface="Arial" pitchFamily="34" charset="0"/>
              <a:buNone/>
              <a:defRPr lang="en-US" sz="1200" smtClean="0"/>
            </a:lvl2pPr>
          </a:lstStyle>
          <a:p>
            <a:pPr lvl="0"/>
            <a:r>
              <a:rPr lang="en-US"/>
              <a:t>Click to edit Master text styles</a:t>
            </a:r>
          </a:p>
          <a:p>
            <a:pPr lvl="1"/>
            <a:r>
              <a:rPr lang="en-US"/>
              <a:t>Second level</a:t>
            </a:r>
          </a:p>
        </p:txBody>
      </p:sp>
      <p:sp>
        <p:nvSpPr>
          <p:cNvPr id="6" name="Slide Number Placeholder 2"/>
          <p:cNvSpPr>
            <a:spLocks noGrp="1"/>
          </p:cNvSpPr>
          <p:nvPr>
            <p:ph type="sldNum" sz="quarter" idx="22"/>
          </p:nvPr>
        </p:nvSpPr>
        <p:spPr>
          <a:xfrm>
            <a:off x="6858000" y="6356350"/>
            <a:ext cx="1828800" cy="365125"/>
          </a:xfrm>
        </p:spPr>
        <p:txBody>
          <a:bodyPr/>
          <a:lstStyle>
            <a:lvl1pPr>
              <a:defRPr/>
            </a:lvl1pPr>
          </a:lstStyle>
          <a:p>
            <a:fld id="{D6F690D1-C344-E94C-B886-BD8BD0BA8D2C}" type="slidenum">
              <a:rPr lang="en-US"/>
              <a:pPr/>
              <a:t>‹#›</a:t>
            </a:fld>
            <a:endParaRPr lang="en-US"/>
          </a:p>
        </p:txBody>
      </p:sp>
      <p:sp>
        <p:nvSpPr>
          <p:cNvPr id="7" name="Date Placeholder 4"/>
          <p:cNvSpPr>
            <a:spLocks noGrp="1"/>
          </p:cNvSpPr>
          <p:nvPr>
            <p:ph type="dt" sz="half" idx="23"/>
          </p:nvPr>
        </p:nvSpPr>
        <p:spPr>
          <a:xfrm>
            <a:off x="457200" y="6356350"/>
            <a:ext cx="2133600" cy="365125"/>
          </a:xfrm>
          <a:prstGeom prst="rect">
            <a:avLst/>
          </a:prstGeom>
        </p:spPr>
        <p:txBody>
          <a:bodyPr/>
          <a:lstStyle>
            <a:lvl1pPr eaLnBrk="1" hangingPunct="1">
              <a:defRPr sz="1000">
                <a:solidFill>
                  <a:schemeClr val="bg1">
                    <a:lumMod val="65000"/>
                  </a:schemeClr>
                </a:solidFill>
                <a:latin typeface="Arial" pitchFamily="34" charset="0"/>
                <a:ea typeface="+mn-ea"/>
                <a:cs typeface="Arial" pitchFamily="34" charset="0"/>
              </a:defRPr>
            </a:lvl1pPr>
          </a:lstStyle>
          <a:p>
            <a:pPr>
              <a:defRPr/>
            </a:pPr>
            <a:r>
              <a:rPr lang="en-US"/>
              <a:t>Health IT Workforce Curriculum                                         Version 3.0/Spring 2012 </a:t>
            </a:r>
          </a:p>
        </p:txBody>
      </p:sp>
      <p:sp>
        <p:nvSpPr>
          <p:cNvPr id="11" name="Footer Placeholder 5"/>
          <p:cNvSpPr>
            <a:spLocks noGrp="1"/>
          </p:cNvSpPr>
          <p:nvPr>
            <p:ph type="ftr" sz="quarter" idx="24"/>
          </p:nvPr>
        </p:nvSpPr>
        <p:spPr>
          <a:xfrm>
            <a:off x="3117850" y="6345238"/>
            <a:ext cx="3475038" cy="365125"/>
          </a:xfrm>
          <a:prstGeom prst="rect">
            <a:avLst/>
          </a:prstGeom>
        </p:spPr>
        <p:txBody>
          <a:bodyPr/>
          <a:lstStyle>
            <a:lvl1pPr algn="ctr" eaLnBrk="1" hangingPunct="1">
              <a:defRPr sz="1000">
                <a:solidFill>
                  <a:schemeClr val="bg1">
                    <a:lumMod val="65000"/>
                  </a:schemeClr>
                </a:solidFill>
                <a:latin typeface="Arial" pitchFamily="34" charset="0"/>
                <a:ea typeface="+mn-ea"/>
                <a:cs typeface="Arial" pitchFamily="34" charset="0"/>
              </a:defRPr>
            </a:lvl1pPr>
          </a:lstStyle>
          <a:p>
            <a:pPr>
              <a:defRPr/>
            </a:pPr>
            <a:r>
              <a:rPr lang="en-US"/>
              <a:t>(Insert Component Title Here)                                                        (Insert Unit Title Here)                                                                           Lecture a</a:t>
            </a:r>
          </a:p>
        </p:txBody>
      </p:sp>
    </p:spTree>
    <p:extLst>
      <p:ext uri="{BB962C8B-B14F-4D97-AF65-F5344CB8AC3E}">
        <p14:creationId xmlns:p14="http://schemas.microsoft.com/office/powerpoint/2010/main" val="21733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93828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a:t>
            </a:r>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a:t>
            </a:r>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69778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a:t>Click to edit Master text styles</a:t>
            </a:r>
          </a:p>
          <a:p>
            <a:pPr lvl="1"/>
            <a:r>
              <a:rPr lang="en-US"/>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 </a:t>
            </a:r>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a:t>Click to edit Master text styles</a:t>
            </a:r>
          </a:p>
          <a:p>
            <a:pPr lvl="1"/>
            <a:r>
              <a:rPr lang="en-US"/>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 </a:t>
            </a:r>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a:t>Click to edit Master text styles</a:t>
            </a:r>
          </a:p>
          <a:p>
            <a:pPr lvl="1"/>
            <a:r>
              <a:rPr lang="en-US"/>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 </a:t>
            </a:r>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a:t>Click to edit Master text styles</a:t>
            </a:r>
          </a:p>
          <a:p>
            <a:pPr lvl="1"/>
            <a:r>
              <a:rPr lang="en-US"/>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content attribution. </a:t>
            </a:r>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4086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table attribution.</a:t>
            </a:r>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62655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chart attribution.</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098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a:t>Drag picture to placeholder or click icon to add</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image attribution.</a:t>
            </a:r>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56998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a:t>Click to edit Master text styles</a:t>
            </a:r>
          </a:p>
          <a:p>
            <a:pPr lvl="1"/>
            <a:r>
              <a:rPr lang="en-US"/>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8882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a:t>Click to edit Master text styles</a:t>
            </a:r>
          </a:p>
          <a:p>
            <a:pPr lvl="1"/>
            <a:r>
              <a:rPr lang="en-US"/>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a:t>Click to edit Master text styles</a:t>
            </a:r>
          </a:p>
          <a:p>
            <a:pPr lvl="1"/>
            <a:r>
              <a:rPr lang="en-US"/>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a:t>Click to edit Master text styles</a:t>
            </a:r>
          </a:p>
          <a:p>
            <a:pPr lvl="1"/>
            <a:r>
              <a:rPr lang="en-US"/>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27521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68" r:id="rId1"/>
    <p:sldLayoutId id="2147484259" r:id="rId2"/>
    <p:sldLayoutId id="2147484260" r:id="rId3"/>
    <p:sldLayoutId id="2147484262" r:id="rId4"/>
    <p:sldLayoutId id="2147484263" r:id="rId5"/>
    <p:sldLayoutId id="2147484264" r:id="rId6"/>
    <p:sldLayoutId id="2147484265" r:id="rId7"/>
    <p:sldLayoutId id="2147484266" r:id="rId8"/>
    <p:sldLayoutId id="2147484267" r:id="rId9"/>
    <p:sldLayoutId id="2147484271" r:id="rId10"/>
    <p:sldLayoutId id="2147484272" r:id="rId11"/>
    <p:sldLayoutId id="2147484273" r:id="rId12"/>
    <p:sldLayoutId id="2147484274" r:id="rId13"/>
    <p:sldLayoutId id="2147484275" r:id="rId14"/>
    <p:sldLayoutId id="2147484276" r:id="rId15"/>
    <p:sldLayoutId id="2147484277" r:id="rId16"/>
  </p:sldLayoutIdLst>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ejm.org/doi/full/10.1056/NEJMsa0802005" TargetMode="External"/><Relationship Id="rId7" Type="http://schemas.openxmlformats.org/officeDocument/2006/relationships/hyperlink" Target="http://www.healthcareitnews.com/news/ehrs-are-inevitable-experts-say"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www.nap.edu/catalog/10027.html" TargetMode="External"/><Relationship Id="rId5" Type="http://schemas.openxmlformats.org/officeDocument/2006/relationships/hyperlink" Target="http://www.healthit.gov/buzz-blog/electronic-health-and-medical-records/emr-vs-ehr-difference/" TargetMode="External"/><Relationship Id="rId4" Type="http://schemas.openxmlformats.org/officeDocument/2006/relationships/hyperlink" Target="http://www.hl7.org/implement/standards/product_brief.cfm?product_id=269"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medical-software.org/electronic-medical-record.html" TargetMode="External"/><Relationship Id="rId7" Type="http://schemas.openxmlformats.org/officeDocument/2006/relationships/hyperlink" Target="http://en.wikipedia.org/wiki/Client%E2%80%93server"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www.searchmedica.com/resource.html?rurl=http%3A%2F%2Fwww.physicianspractice.com%2Fblog%2Fcontent%2Farticle%2F1462168%2F1933985%3FCID%3Drss&amp;q=Kleaveland&amp;c=pm&amp;ss=physiciansPractice&amp;p=Convera&amp;fr=true&amp;ds=0&amp;srid=3" TargetMode="External"/><Relationship Id="rId5" Type="http://schemas.openxmlformats.org/officeDocument/2006/relationships/hyperlink" Target="http://patients.about.com/od/electronicpatientrecords/a/emr.htm" TargetMode="External"/><Relationship Id="rId4" Type="http://schemas.openxmlformats.org/officeDocument/2006/relationships/hyperlink" Target="http://healthinformatics.uic.edu/the-history-of-the-electronic-health-record/"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3.amazonaws.com/rdcms-himss/files/production/public/HIMSSorg/Content/files/Code%20180%20MITRE%20Key%20Components%20of%20an%20EHR.pdf"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dirty="0">
                <a:latin typeface="Verdana" charset="0"/>
                <a:ea typeface="MS PGothic" charset="0"/>
                <a:cs typeface="Verdana" charset="0"/>
              </a:rPr>
              <a:t>Installation and Maintenance of Health IT Systems </a:t>
            </a:r>
          </a:p>
        </p:txBody>
      </p:sp>
      <p:sp>
        <p:nvSpPr>
          <p:cNvPr id="7" name="Rectangle 3"/>
          <p:cNvSpPr txBox="1">
            <a:spLocks noGrp="1" noChangeArrowheads="1"/>
          </p:cNvSpPr>
          <p:nvPr>
            <p:ph type="body" sz="half" idx="2"/>
          </p:nvPr>
        </p:nvSpPr>
        <p:spPr bwMode="auto">
          <a:extLst/>
        </p:spPr>
        <p:txBody>
          <a:bodyPr/>
          <a:lstStyle>
            <a:lvl1pPr marL="0" indent="0" algn="ctr" rtl="0" eaLnBrk="0" fontAlgn="base" hangingPunct="0">
              <a:spcBef>
                <a:spcPct val="20000"/>
              </a:spcBef>
              <a:spcAft>
                <a:spcPct val="0"/>
              </a:spcAft>
              <a:buFontTx/>
              <a:buNone/>
              <a:defRPr lang="en-US"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lang="en-US" sz="2800" dirty="0">
                <a:solidFill>
                  <a:schemeClr val="tx1"/>
                </a:solidFill>
                <a:latin typeface="+mn-lt"/>
              </a:defRPr>
            </a:lvl2pPr>
            <a:lvl3pPr marL="1143000" indent="-228600" algn="l" rtl="0" eaLnBrk="0" fontAlgn="base" hangingPunct="0">
              <a:spcBef>
                <a:spcPct val="20000"/>
              </a:spcBef>
              <a:spcAft>
                <a:spcPct val="0"/>
              </a:spcAft>
              <a:buChar char="•"/>
              <a:defRPr lang="en-US" sz="2400" dirty="0">
                <a:solidFill>
                  <a:schemeClr val="tx1"/>
                </a:solidFill>
                <a:latin typeface="+mn-lt"/>
              </a:defRPr>
            </a:lvl3pPr>
            <a:lvl4pPr marL="1600200" indent="-228600" algn="l" rtl="0" eaLnBrk="0" fontAlgn="base" hangingPunct="0">
              <a:spcBef>
                <a:spcPct val="20000"/>
              </a:spcBef>
              <a:spcAft>
                <a:spcPct val="0"/>
              </a:spcAft>
              <a:buChar char="–"/>
              <a:defRPr lang="en-US" sz="2000" dirty="0">
                <a:solidFill>
                  <a:schemeClr val="tx1"/>
                </a:solidFill>
                <a:latin typeface="+mn-lt"/>
              </a:defRPr>
            </a:lvl4pPr>
            <a:lvl5pPr marL="2057400" indent="-228600" algn="l" rtl="0" eaLnBrk="0" fontAlgn="base" hangingPunct="0">
              <a:spcBef>
                <a:spcPct val="20000"/>
              </a:spcBef>
              <a:spcAft>
                <a:spcPct val="0"/>
              </a:spcAft>
              <a:buChar char="»"/>
              <a:defRPr lang="en-US" sz="2000" dirty="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kern="0" dirty="0">
                <a:solidFill>
                  <a:srgbClr val="000000"/>
                </a:solidFill>
                <a:latin typeface="Tahoma" pitchFamily="34" charset="0"/>
                <a:cs typeface="Tahoma" pitchFamily="34" charset="0"/>
              </a:rPr>
              <a:t>Elements of a Typical Electronic Health Record System</a:t>
            </a:r>
          </a:p>
        </p:txBody>
      </p:sp>
      <p:sp>
        <p:nvSpPr>
          <p:cNvPr id="13316" name="Text Placeholder 3"/>
          <p:cNvSpPr>
            <a:spLocks noGrp="1"/>
          </p:cNvSpPr>
          <p:nvPr>
            <p:ph type="body" sz="quarter" idx="11"/>
          </p:nvPr>
        </p:nvSpPr>
        <p:spPr bwMode="auto">
          <a:xfrm>
            <a:off x="1371600" y="4470676"/>
            <a:ext cx="6400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latin typeface="Tahoma" charset="0"/>
                <a:ea typeface="MS PGothic" charset="0"/>
                <a:cs typeface="Tahoma" charset="0"/>
              </a:rPr>
              <a:t>Lecture a</a:t>
            </a:r>
          </a:p>
        </p:txBody>
      </p:sp>
      <p:sp>
        <p:nvSpPr>
          <p:cNvPr id="13317" name="Text Placeholder 4"/>
          <p:cNvSpPr>
            <a:spLocks noGrp="1"/>
          </p:cNvSpPr>
          <p:nvPr>
            <p:ph type="body" sz="quarter" idx="12"/>
          </p:nvPr>
        </p:nvSpPr>
        <p:spPr bwMode="auto">
          <a:xfrm>
            <a:off x="685800" y="5461742"/>
            <a:ext cx="7772400" cy="9898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i="1" dirty="0">
                <a:latin typeface="Arial" charset="0"/>
                <a:ea typeface="Calibri" charset="0"/>
                <a:cs typeface="Times New Roman" charset="0"/>
              </a:rPr>
              <a:t>This material </a:t>
            </a:r>
            <a:r>
              <a:rPr lang="en-US" i="1" dirty="0">
                <a:latin typeface="Arial" charset="0"/>
                <a:ea typeface="Calibri" charset="0"/>
                <a:cs typeface="Times New Roman" charset="0"/>
              </a:rPr>
              <a:t>(</a:t>
            </a:r>
            <a:r>
              <a:rPr i="1" dirty="0">
                <a:latin typeface="Arial" charset="0"/>
                <a:ea typeface="Calibri" charset="0"/>
                <a:cs typeface="Times New Roman" charset="0"/>
              </a:rPr>
              <a:t>Comp</a:t>
            </a:r>
            <a:r>
              <a:rPr lang="en-US" i="1" dirty="0">
                <a:latin typeface="Arial" charset="0"/>
                <a:ea typeface="Calibri" charset="0"/>
                <a:cs typeface="Times New Roman" charset="0"/>
              </a:rPr>
              <a:t> </a:t>
            </a:r>
            <a:r>
              <a:rPr i="1" dirty="0">
                <a:latin typeface="Arial" charset="0"/>
                <a:ea typeface="Calibri" charset="0"/>
                <a:cs typeface="Times New Roman" charset="0"/>
              </a:rPr>
              <a:t>8 Unit</a:t>
            </a:r>
            <a:r>
              <a:rPr lang="en-US" i="1" dirty="0">
                <a:latin typeface="Arial" charset="0"/>
                <a:ea typeface="Calibri" charset="0"/>
                <a:cs typeface="Times New Roman" charset="0"/>
              </a:rPr>
              <a:t> </a:t>
            </a:r>
            <a:r>
              <a:rPr i="1" dirty="0">
                <a:latin typeface="Arial" charset="0"/>
                <a:ea typeface="Calibri" charset="0"/>
                <a:cs typeface="Times New Roman" charset="0"/>
              </a:rPr>
              <a:t>1a</a:t>
            </a:r>
            <a:r>
              <a:rPr lang="en-US" i="1" dirty="0">
                <a:latin typeface="Arial" charset="0"/>
                <a:ea typeface="Calibri" charset="0"/>
                <a:cs typeface="Times New Roman" charset="0"/>
              </a:rPr>
              <a:t>)</a:t>
            </a:r>
            <a:r>
              <a:rPr i="1" dirty="0">
                <a:latin typeface="Arial" charset="0"/>
                <a:ea typeface="Calibri" charset="0"/>
                <a:cs typeface="Times New Roman" charset="0"/>
              </a:rPr>
              <a:t>  was developed by Duke University, funded by the Department of Health and Human Services, Office of the National Coordinator for Health Information Technology under Award Number IU24OC000024. This material was updated in</a:t>
            </a:r>
            <a:r>
              <a:rPr lang="en-US" i="1" dirty="0">
                <a:latin typeface="Arial" charset="0"/>
                <a:ea typeface="Calibri" charset="0"/>
                <a:cs typeface="Times New Roman" charset="0"/>
              </a:rPr>
              <a:t> </a:t>
            </a:r>
            <a:r>
              <a:rPr i="1" dirty="0">
                <a:latin typeface="Arial" charset="0"/>
                <a:ea typeface="Calibri" charset="0"/>
                <a:cs typeface="Times New Roman" charset="0"/>
              </a:rPr>
              <a:t>2016 by The University of Texas Health Science Center at Houston under Award</a:t>
            </a:r>
            <a:r>
              <a:rPr lang="en-US" i="1" dirty="0">
                <a:latin typeface="Arial" charset="0"/>
                <a:ea typeface="Calibri" charset="0"/>
                <a:cs typeface="Times New Roman" charset="0"/>
              </a:rPr>
              <a:t> </a:t>
            </a:r>
            <a:r>
              <a:rPr i="1" dirty="0">
                <a:latin typeface="Arial" charset="0"/>
                <a:ea typeface="Calibri" charset="0"/>
                <a:cs typeface="Times New Roman" charset="0"/>
              </a:rPr>
              <a:t>Number 90WT0006.</a:t>
            </a:r>
            <a:endParaRPr lang="en-US" dirty="0"/>
          </a:p>
          <a:p>
            <a:r>
              <a:rPr lang="en-US" dirty="0"/>
              <a:t>This work is licensed under the Creative Commons Attribution-</a:t>
            </a:r>
            <a:r>
              <a:rPr lang="en-US" dirty="0" err="1"/>
              <a:t>NonCommercial</a:t>
            </a:r>
            <a:r>
              <a:rPr lang="en-US" dirty="0"/>
              <a:t>-</a:t>
            </a:r>
            <a:r>
              <a:rPr lang="en-US" dirty="0" err="1"/>
              <a:t>ShareAlike</a:t>
            </a:r>
            <a:r>
              <a:rPr lang="en-US" dirty="0"/>
              <a:t> 4.0 International License. To view a copy of this license, visit </a:t>
            </a:r>
            <a:r>
              <a:rPr lang="en-US" u="sng" dirty="0">
                <a:hlinkClick r:id="rId3" tooltip="Link to Creative Commons License BY-NC-SA 4.0"/>
              </a:rPr>
              <a:t>http://creativecommons.org/licenses/by-nc-sa/4.0/</a:t>
            </a:r>
            <a:r>
              <a:rPr lang="en-US"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a:latin typeface="Verdana" charset="0"/>
                <a:ea typeface="MS PGothic" charset="0"/>
                <a:cs typeface="Verdana" charset="0"/>
              </a:rPr>
              <a:t>EHR Systems: Then and Now (cont’</a:t>
            </a:r>
            <a:r>
              <a:rPr lang="en-US" altLang="ja-JP" dirty="0">
                <a:latin typeface="Verdana" charset="0"/>
                <a:ea typeface="MS PGothic" charset="0"/>
                <a:cs typeface="Verdana" charset="0"/>
              </a:rPr>
              <a:t>d - 2)</a:t>
            </a:r>
            <a:endParaRPr lang="en-US" dirty="0">
              <a:latin typeface="Verdana" charset="0"/>
              <a:ea typeface="MS PGothic" charset="0"/>
              <a:cs typeface="Verdana" charset="0"/>
            </a:endParaRPr>
          </a:p>
        </p:txBody>
      </p:sp>
      <p:sp>
        <p:nvSpPr>
          <p:cNvPr id="3" name="Content Placeholder 2"/>
          <p:cNvSpPr>
            <a:spLocks noGrp="1"/>
          </p:cNvSpPr>
          <p:nvPr>
            <p:ph sz="quarter" idx="14"/>
          </p:nvPr>
        </p:nvSpPr>
        <p:spPr/>
        <p:txBody>
          <a:bodyPr>
            <a:normAutofit lnSpcReduction="10000"/>
          </a:bodyPr>
          <a:lstStyle/>
          <a:p>
            <a:pPr>
              <a:buFont typeface="Arial" panose="020B0604020202020204" pitchFamily="34" charset="0"/>
              <a:buChar char="•"/>
              <a:defRPr/>
            </a:pPr>
            <a:r>
              <a:rPr lang="en-US" dirty="0">
                <a:ea typeface="+mn-ea"/>
                <a:cs typeface="+mn-cs"/>
              </a:rPr>
              <a:t>Now</a:t>
            </a:r>
          </a:p>
          <a:p>
            <a:pPr lvl="1">
              <a:buFont typeface="Arial" panose="020B0604020202020204" pitchFamily="34" charset="0"/>
              <a:buChar char="–"/>
              <a:defRPr/>
            </a:pPr>
            <a:r>
              <a:rPr lang="en-US" dirty="0">
                <a:ea typeface="+mn-ea"/>
                <a:cs typeface="+mn-cs"/>
              </a:rPr>
              <a:t>Fast, low-cost PCs, tablets, and systems permeate the workplace, often less than $500 each.</a:t>
            </a:r>
          </a:p>
          <a:p>
            <a:pPr lvl="1">
              <a:buFont typeface="Arial" panose="020B0604020202020204" pitchFamily="34" charset="0"/>
              <a:buChar char="–"/>
              <a:defRPr/>
            </a:pPr>
            <a:r>
              <a:rPr lang="en-US" dirty="0">
                <a:ea typeface="+mn-ea"/>
                <a:cs typeface="+mn-cs"/>
              </a:rPr>
              <a:t>Improved network protocols make updating and maintenance easier and more cost-effective.</a:t>
            </a:r>
          </a:p>
          <a:p>
            <a:pPr lvl="1">
              <a:spcAft>
                <a:spcPts val="1600"/>
              </a:spcAft>
              <a:buFont typeface="Arial" panose="020B0604020202020204" pitchFamily="34" charset="0"/>
              <a:buChar char="–"/>
              <a:defRPr/>
            </a:pPr>
            <a:r>
              <a:rPr lang="en-US" dirty="0">
                <a:ea typeface="+mn-ea"/>
                <a:cs typeface="+mn-cs"/>
              </a:rPr>
              <a:t>Ubiquitous, easy to use graphical systems reduce training costs. </a:t>
            </a:r>
          </a:p>
          <a:p>
            <a:pPr marL="0" indent="0">
              <a:buFont typeface="Arial" panose="020B0604020202020204" pitchFamily="34" charset="0"/>
              <a:buNone/>
              <a:defRPr/>
            </a:pPr>
            <a:r>
              <a:rPr lang="en-US" sz="1300" dirty="0">
                <a:ea typeface="+mn-ea"/>
                <a:cs typeface="+mn-cs"/>
              </a:rPr>
              <a:t>(</a:t>
            </a:r>
            <a:r>
              <a:rPr lang="en-US" sz="1300" dirty="0" err="1">
                <a:ea typeface="+mn-ea"/>
                <a:cs typeface="+mn-cs"/>
              </a:rPr>
              <a:t>Pawola</a:t>
            </a:r>
            <a:r>
              <a:rPr lang="en-US" sz="1300" dirty="0">
                <a:ea typeface="+mn-ea"/>
                <a:cs typeface="+mn-cs"/>
              </a:rPr>
              <a:t>, 2011; Medical Software Associates)</a:t>
            </a:r>
          </a:p>
        </p:txBody>
      </p:sp>
      <p:sp>
        <p:nvSpPr>
          <p:cNvPr id="31748"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559CBE8-DA3A-4642-A1FC-2FAFC8331231}" type="slidenum">
              <a:rPr lang="en-US">
                <a:solidFill>
                  <a:srgbClr val="898989"/>
                </a:solidFill>
              </a:rPr>
              <a:pPr/>
              <a:t>10</a:t>
            </a:fld>
            <a:endParaRPr lang="en-US">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atin typeface="Verdana" charset="0"/>
                <a:ea typeface="MS PGothic" charset="0"/>
                <a:cs typeface="Verdana" charset="0"/>
              </a:rPr>
              <a:t>CPR vs. EMR vs. EHR</a:t>
            </a:r>
          </a:p>
        </p:txBody>
      </p:sp>
      <p:sp>
        <p:nvSpPr>
          <p:cNvPr id="21507" name="Text Placeholder 2"/>
          <p:cNvSpPr>
            <a:spLocks noGrp="1"/>
          </p:cNvSpPr>
          <p:nvPr>
            <p:ph sz="quarter" idx="14"/>
          </p:nvPr>
        </p:nvSpPr>
        <p:spPr/>
        <p:txBody>
          <a:bodyPr>
            <a:normAutofit fontScale="92500" lnSpcReduction="10000"/>
          </a:bodyPr>
          <a:lstStyle/>
          <a:p>
            <a:pPr>
              <a:buFont typeface="Arial" panose="020B0604020202020204" pitchFamily="34" charset="0"/>
              <a:buChar char="•"/>
              <a:defRPr/>
            </a:pPr>
            <a:r>
              <a:rPr lang="en-US" dirty="0">
                <a:ea typeface="+mn-ea"/>
                <a:cs typeface="+mn-cs"/>
              </a:rPr>
              <a:t>Computerized Patien</a:t>
            </a:r>
            <a:r>
              <a:rPr lang="en-US" dirty="0"/>
              <a:t>t Record (</a:t>
            </a:r>
            <a:r>
              <a:rPr lang="en-US" dirty="0">
                <a:ea typeface="+mn-ea"/>
                <a:cs typeface="+mn-cs"/>
              </a:rPr>
              <a:t>CPR): Electronic record with full interoperability within an enterprise (hospital, clinic, practice)</a:t>
            </a:r>
          </a:p>
          <a:p>
            <a:pPr>
              <a:buFont typeface="Arial" panose="020B0604020202020204" pitchFamily="34" charset="0"/>
              <a:buChar char="•"/>
              <a:defRPr/>
            </a:pPr>
            <a:r>
              <a:rPr lang="en-US" dirty="0">
                <a:ea typeface="+mn-ea"/>
                <a:cs typeface="+mn-cs"/>
              </a:rPr>
              <a:t>Electronic Medical Record (EMR): Commonly found in ambulatory  care and physicians practices</a:t>
            </a:r>
          </a:p>
          <a:p>
            <a:pPr>
              <a:spcAft>
                <a:spcPts val="1600"/>
              </a:spcAft>
              <a:buFont typeface="Arial" panose="020B0604020202020204" pitchFamily="34" charset="0"/>
              <a:buChar char="•"/>
              <a:defRPr/>
            </a:pPr>
            <a:r>
              <a:rPr lang="en-US" dirty="0">
                <a:ea typeface="+mn-ea"/>
                <a:cs typeface="+mn-cs"/>
              </a:rPr>
              <a:t>Electronic </a:t>
            </a:r>
            <a:r>
              <a:rPr lang="en-US">
                <a:ea typeface="+mn-ea"/>
                <a:cs typeface="+mn-cs"/>
              </a:rPr>
              <a:t>Health Record (EHR): </a:t>
            </a:r>
            <a:r>
              <a:rPr lang="en-US" dirty="0">
                <a:ea typeface="+mn-ea"/>
                <a:cs typeface="+mn-cs"/>
              </a:rPr>
              <a:t>Designed for interoperability and accessibility across disparate organizations</a:t>
            </a:r>
          </a:p>
          <a:p>
            <a:pPr marL="0" indent="0">
              <a:buFont typeface="Arial" panose="020B0604020202020204" pitchFamily="34" charset="0"/>
              <a:buNone/>
              <a:defRPr/>
            </a:pPr>
            <a:r>
              <a:rPr lang="da-DK" sz="1300" dirty="0">
                <a:ea typeface="+mn-ea"/>
                <a:cs typeface="+mn-cs"/>
              </a:rPr>
              <a:t>(</a:t>
            </a:r>
            <a:r>
              <a:rPr lang="en-US" sz="1300" dirty="0" err="1">
                <a:ea typeface="+mn-ea"/>
                <a:cs typeface="+mn-cs"/>
              </a:rPr>
              <a:t>Pawola</a:t>
            </a:r>
            <a:r>
              <a:rPr lang="en-US" sz="1300" dirty="0">
                <a:ea typeface="+mn-ea"/>
                <a:cs typeface="+mn-cs"/>
              </a:rPr>
              <a:t>, 2011; </a:t>
            </a:r>
            <a:r>
              <a:rPr lang="da-DK" sz="1300" dirty="0">
                <a:ea typeface="+mn-ea"/>
                <a:cs typeface="+mn-cs"/>
              </a:rPr>
              <a:t>Garrett &amp; Seidman, 2011)</a:t>
            </a:r>
          </a:p>
        </p:txBody>
      </p:sp>
      <p:sp>
        <p:nvSpPr>
          <p:cNvPr id="33796"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7896561-E8DA-0545-98B3-5A186A6684FC}" type="slidenum">
              <a:rPr lang="en-US">
                <a:solidFill>
                  <a:srgbClr val="898989"/>
                </a:solidFill>
              </a:rPr>
              <a:pPr/>
              <a:t>11</a:t>
            </a:fld>
            <a:endParaRPr lang="en-US">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a:latin typeface="Verdana" charset="0"/>
                <a:ea typeface="MS PGothic" charset="0"/>
                <a:cs typeface="Verdana" charset="0"/>
              </a:rPr>
              <a:t>Potential Advantages of </a:t>
            </a:r>
            <a:br>
              <a:rPr lang="en-US" dirty="0">
                <a:latin typeface="Verdana" charset="0"/>
                <a:ea typeface="MS PGothic" charset="0"/>
                <a:cs typeface="Verdana" charset="0"/>
              </a:rPr>
            </a:br>
            <a:r>
              <a:rPr lang="en-US" dirty="0">
                <a:latin typeface="Verdana" charset="0"/>
                <a:ea typeface="MS PGothic" charset="0"/>
                <a:cs typeface="Verdana" charset="0"/>
              </a:rPr>
              <a:t>EHR Systems</a:t>
            </a:r>
          </a:p>
        </p:txBody>
      </p:sp>
      <p:sp>
        <p:nvSpPr>
          <p:cNvPr id="8" name="Rectangle 3"/>
          <p:cNvSpPr txBox="1">
            <a:spLocks noGrp="1" noChangeArrowheads="1"/>
          </p:cNvSpPr>
          <p:nvPr>
            <p:ph sz="quarter" idx="14"/>
          </p:nvPr>
        </p:nvSpPr>
        <p:spPr/>
        <p:txBody>
          <a:bodyPr>
            <a:normAutofit/>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a:t>"Legacy" EHR systems have often fallen short for a variety of reasons, but overall potential benefits include:</a:t>
            </a:r>
          </a:p>
          <a:p>
            <a:pPr lvl="1">
              <a:defRPr/>
            </a:pPr>
            <a:r>
              <a:rPr lang="en-US" dirty="0"/>
              <a:t>Better, more accurate documentation</a:t>
            </a:r>
          </a:p>
          <a:p>
            <a:pPr lvl="1">
              <a:defRPr/>
            </a:pPr>
            <a:r>
              <a:rPr lang="en-US" dirty="0"/>
              <a:t>More efficient storage &amp; retrieval of records</a:t>
            </a:r>
          </a:p>
          <a:p>
            <a:pPr lvl="1">
              <a:defRPr/>
            </a:pPr>
            <a:r>
              <a:rPr lang="en-US" dirty="0"/>
              <a:t>Higher quality of care, fewer errors</a:t>
            </a:r>
          </a:p>
          <a:p>
            <a:pPr lvl="1">
              <a:spcAft>
                <a:spcPts val="1600"/>
              </a:spcAft>
              <a:defRPr/>
            </a:pPr>
            <a:r>
              <a:rPr lang="en-US" dirty="0"/>
              <a:t>Lower insurance premiums and operating costs</a:t>
            </a:r>
          </a:p>
          <a:p>
            <a:pPr marL="0" indent="0">
              <a:buFont typeface="Arial" pitchFamily="34" charset="0"/>
              <a:buNone/>
              <a:defRPr/>
            </a:pPr>
            <a:r>
              <a:rPr lang="da-DK" sz="1300" dirty="0"/>
              <a:t>(</a:t>
            </a:r>
            <a:r>
              <a:rPr lang="en-US" sz="1300" dirty="0"/>
              <a:t>Dickinson et al, 2003; Gurley, 2004; Steele</a:t>
            </a:r>
            <a:r>
              <a:rPr lang="da-DK" sz="1300" dirty="0"/>
              <a:t>, 2009; Greenhalgh et al, 2009)</a:t>
            </a:r>
          </a:p>
        </p:txBody>
      </p:sp>
      <p:sp>
        <p:nvSpPr>
          <p:cNvPr id="35844"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3797F37-8AEE-4748-89D2-A4B3A9FA6ABA}" type="slidenum">
              <a:rPr lang="en-US">
                <a:solidFill>
                  <a:srgbClr val="898989"/>
                </a:solidFill>
              </a:rPr>
              <a:pPr/>
              <a:t>12</a:t>
            </a:fld>
            <a:endParaRPr lang="en-US">
              <a:solidFill>
                <a:srgbClr val="89898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z="3800" dirty="0">
                <a:latin typeface="Verdana" charset="0"/>
                <a:ea typeface="MS PGothic" charset="0"/>
                <a:cs typeface="Verdana" charset="0"/>
              </a:rPr>
              <a:t>Hardware and Software</a:t>
            </a:r>
          </a:p>
        </p:txBody>
      </p:sp>
      <p:sp>
        <p:nvSpPr>
          <p:cNvPr id="37894" name="Content Placeholder 2"/>
          <p:cNvSpPr txBox="1">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charset="0"/>
                <a:ea typeface="MS PGothic" charset="0"/>
              </a:rPr>
              <a:t>Hardware</a:t>
            </a:r>
          </a:p>
          <a:p>
            <a:pPr lvl="1"/>
            <a:r>
              <a:rPr lang="en-US" dirty="0">
                <a:latin typeface="Arial" charset="0"/>
                <a:ea typeface="MS PGothic" charset="0"/>
              </a:rPr>
              <a:t>Physical devices or components that make up a computer system. </a:t>
            </a:r>
          </a:p>
          <a:p>
            <a:r>
              <a:rPr lang="en-US" dirty="0">
                <a:latin typeface="Arial" charset="0"/>
                <a:ea typeface="MS PGothic" charset="0"/>
              </a:rPr>
              <a:t>Software </a:t>
            </a:r>
          </a:p>
          <a:p>
            <a:pPr lvl="1"/>
            <a:r>
              <a:rPr lang="en-US" dirty="0">
                <a:latin typeface="Arial" charset="0"/>
                <a:ea typeface="MS PGothic" charset="0"/>
              </a:rPr>
              <a:t>Computer programs and accompanying data needed to tell the computer what to do and how to behave. </a:t>
            </a:r>
          </a:p>
        </p:txBody>
      </p:sp>
      <p:sp>
        <p:nvSpPr>
          <p:cNvPr id="37890"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384FFBD-F3E7-D047-B4E6-F444236A2745}" type="slidenum">
              <a:rPr lang="en-US">
                <a:solidFill>
                  <a:srgbClr val="898989"/>
                </a:solidFill>
              </a:rPr>
              <a:pPr/>
              <a:t>13</a:t>
            </a:fld>
            <a:endParaRPr lang="en-US">
              <a:solidFill>
                <a:srgbClr val="89898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z="3800" dirty="0">
                <a:latin typeface="Verdana" charset="0"/>
                <a:ea typeface="MS PGothic" charset="0"/>
                <a:cs typeface="Verdana" charset="0"/>
              </a:rPr>
              <a:t>Software Elements – Pre-EHR</a:t>
            </a:r>
          </a:p>
        </p:txBody>
      </p:sp>
      <p:pic>
        <p:nvPicPr>
          <p:cNvPr id="10" name="Picture 2" descr="This illustration depicts that, prior to centralized EHR system management software, each organization or department maintained its own system and software designed to capture the data required for each specialty area. This meant that multiple databases and patient records existed and the healthcare provider was required to open a different client application for each department and compile the data using a manual process. Additionally, data may or may not have been in conformance with a standard.&#10;&#10;1.1 Figure: Electronic Health Data—Pre EHR (MITRE, 2006)&#10;© 2006, The MITRE Corporation. All Rights Reserved"/>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8696" r="-8696"/>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32"/>
          </p:nvPr>
        </p:nvSpPr>
        <p:spPr/>
        <p:txBody>
          <a:bodyPr/>
          <a:lstStyle/>
          <a:p>
            <a:r>
              <a:rPr lang="en-US" dirty="0"/>
              <a:t>1.1 Figure: (MITRE, 2006)</a:t>
            </a:r>
          </a:p>
        </p:txBody>
      </p:sp>
      <p:sp>
        <p:nvSpPr>
          <p:cNvPr id="39939" name="Slide Number Placeholder 2"/>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817F80E-C7B7-D947-B888-0829391B0404}" type="slidenum">
              <a:rPr lang="en-US">
                <a:solidFill>
                  <a:srgbClr val="898989"/>
                </a:solidFill>
              </a:rPr>
              <a:pPr/>
              <a:t>14</a:t>
            </a:fld>
            <a:endParaRPr lang="en-US">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z="3800">
                <a:latin typeface="Verdana" charset="0"/>
                <a:ea typeface="MS PGothic" charset="0"/>
                <a:cs typeface="Verdana" charset="0"/>
              </a:rPr>
              <a:t>Software Elements – Post-EHR</a:t>
            </a:r>
          </a:p>
        </p:txBody>
      </p:sp>
      <p:pic>
        <p:nvPicPr>
          <p:cNvPr id="10" name="Picture 2" descr="This illustration depicts that EHR systems are designed to receive data from each of these organizational silos and compile them within a centralized database. EHR software is designed to compile the data in a more efficient manner, allowing the healthcare provider to access and cross-reference data from all available sources from one convenient client interface. This should allow the provider to more effectively manage patient care.&#10;&#10;1.2 Figure: (National Center for Research Resources)&#10;© 2006, The MITRE Corporation. All Rights Reserved&#10;&#10;&#10;&#10;"/>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9621" r="-9621"/>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32"/>
          </p:nvPr>
        </p:nvSpPr>
        <p:spPr/>
        <p:txBody>
          <a:bodyPr/>
          <a:lstStyle/>
          <a:p>
            <a:r>
              <a:rPr lang="en-US" dirty="0"/>
              <a:t>1.2 Figure: (MITRE, 2006)</a:t>
            </a:r>
          </a:p>
        </p:txBody>
      </p:sp>
      <p:sp>
        <p:nvSpPr>
          <p:cNvPr id="41987"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6CC8A0-EF40-3044-95B2-E7E8C66EAAEC}" type="slidenum">
              <a:rPr lang="en-US">
                <a:solidFill>
                  <a:srgbClr val="898989"/>
                </a:solidFill>
              </a:rPr>
              <a:pPr/>
              <a:t>15</a:t>
            </a:fld>
            <a:endParaRPr lang="en-US">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atin typeface="Verdana" charset="0"/>
                <a:ea typeface="MS PGothic" charset="0"/>
                <a:cs typeface="Verdana" charset="0"/>
              </a:rPr>
              <a:t>Client-Server Model</a:t>
            </a:r>
          </a:p>
        </p:txBody>
      </p:sp>
      <p:sp>
        <p:nvSpPr>
          <p:cNvPr id="44035" name="Rectangle 3"/>
          <p:cNvSpPr txBox="1">
            <a:spLocks noGrp="1" noChangeArrowheads="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sz="2200" dirty="0">
                <a:latin typeface="Arial" charset="0"/>
                <a:ea typeface="MS PGothic" charset="0"/>
              </a:rPr>
              <a:t>Most of today</a:t>
            </a:r>
            <a:r>
              <a:rPr lang="ja-JP" altLang="en-US" sz="2200" dirty="0">
                <a:latin typeface="Arial" charset="0"/>
                <a:ea typeface="MS PGothic" charset="0"/>
              </a:rPr>
              <a:t>’</a:t>
            </a:r>
            <a:r>
              <a:rPr lang="en-US" altLang="ja-JP" sz="2200" dirty="0">
                <a:latin typeface="Arial" charset="0"/>
                <a:ea typeface="MS PGothic" charset="0"/>
              </a:rPr>
              <a:t>s EHR systems are based on the client–server model.</a:t>
            </a:r>
          </a:p>
          <a:p>
            <a:pPr>
              <a:lnSpc>
                <a:spcPct val="80000"/>
              </a:lnSpc>
            </a:pPr>
            <a:r>
              <a:rPr lang="en-US" sz="2200" dirty="0">
                <a:latin typeface="Arial" charset="0"/>
                <a:ea typeface="MS PGothic" charset="0"/>
              </a:rPr>
              <a:t>Software: the collection of programs and related data that contain the instructions for what the computer should do</a:t>
            </a:r>
          </a:p>
          <a:p>
            <a:pPr>
              <a:lnSpc>
                <a:spcPct val="80000"/>
              </a:lnSpc>
            </a:pPr>
            <a:r>
              <a:rPr lang="en-US" sz="2200" dirty="0">
                <a:latin typeface="Arial" charset="0"/>
                <a:ea typeface="MS PGothic" charset="0"/>
              </a:rPr>
              <a:t>Servers: service providers</a:t>
            </a:r>
          </a:p>
          <a:p>
            <a:pPr lvl="1">
              <a:lnSpc>
                <a:spcPct val="80000"/>
              </a:lnSpc>
            </a:pPr>
            <a:r>
              <a:rPr lang="en-US" sz="2000" dirty="0">
                <a:latin typeface="Arial" charset="0"/>
                <a:ea typeface="MS PGothic" charset="0"/>
              </a:rPr>
              <a:t>Servers run </a:t>
            </a:r>
            <a:r>
              <a:rPr lang="ja-JP" altLang="en-US" sz="2000" dirty="0">
                <a:latin typeface="Arial" charset="0"/>
                <a:ea typeface="MS PGothic" charset="0"/>
              </a:rPr>
              <a:t>“</a:t>
            </a:r>
            <a:r>
              <a:rPr lang="en-US" altLang="ja-JP" sz="2000" dirty="0">
                <a:latin typeface="Arial" charset="0"/>
                <a:ea typeface="MS PGothic" charset="0"/>
              </a:rPr>
              <a:t>server application</a:t>
            </a:r>
            <a:r>
              <a:rPr lang="ja-JP" altLang="en-US" sz="2000" dirty="0">
                <a:latin typeface="Arial" charset="0"/>
                <a:ea typeface="MS PGothic" charset="0"/>
              </a:rPr>
              <a:t>”</a:t>
            </a:r>
            <a:r>
              <a:rPr lang="en-US" altLang="ja-JP" sz="2000" dirty="0">
                <a:latin typeface="Arial" charset="0"/>
                <a:ea typeface="MS PGothic" charset="0"/>
              </a:rPr>
              <a:t> software designed to meet client requests.</a:t>
            </a:r>
          </a:p>
          <a:p>
            <a:pPr>
              <a:lnSpc>
                <a:spcPct val="80000"/>
              </a:lnSpc>
            </a:pPr>
            <a:r>
              <a:rPr lang="en-US" sz="2200" dirty="0">
                <a:latin typeface="Arial" charset="0"/>
                <a:ea typeface="MS PGothic" charset="0"/>
              </a:rPr>
              <a:t>Clients: service requesters</a:t>
            </a:r>
          </a:p>
          <a:p>
            <a:pPr lvl="1">
              <a:lnSpc>
                <a:spcPct val="80000"/>
              </a:lnSpc>
            </a:pPr>
            <a:r>
              <a:rPr lang="en-US" sz="2000" dirty="0">
                <a:latin typeface="Arial" charset="0"/>
                <a:ea typeface="MS PGothic" charset="0"/>
              </a:rPr>
              <a:t>Client software is designed to </a:t>
            </a:r>
            <a:r>
              <a:rPr lang="ja-JP" altLang="en-US" sz="2000" dirty="0">
                <a:latin typeface="Arial" charset="0"/>
                <a:ea typeface="MS PGothic" charset="0"/>
              </a:rPr>
              <a:t>“</a:t>
            </a:r>
            <a:r>
              <a:rPr lang="en-US" altLang="ja-JP" sz="2000" dirty="0">
                <a:latin typeface="Arial" charset="0"/>
                <a:ea typeface="MS PGothic" charset="0"/>
              </a:rPr>
              <a:t>request</a:t>
            </a:r>
            <a:r>
              <a:rPr lang="ja-JP" altLang="en-US" sz="2000" dirty="0">
                <a:latin typeface="Arial" charset="0"/>
                <a:ea typeface="MS PGothic" charset="0"/>
              </a:rPr>
              <a:t>”</a:t>
            </a:r>
            <a:r>
              <a:rPr lang="en-US" altLang="ja-JP" sz="2000" dirty="0">
                <a:latin typeface="Arial" charset="0"/>
                <a:ea typeface="MS PGothic" charset="0"/>
              </a:rPr>
              <a:t> information from a server and then present it to the user in an efficient manner.</a:t>
            </a:r>
          </a:p>
          <a:p>
            <a:pPr>
              <a:lnSpc>
                <a:spcPct val="80000"/>
              </a:lnSpc>
            </a:pPr>
            <a:r>
              <a:rPr lang="en-US" sz="2200" dirty="0">
                <a:latin typeface="Arial" charset="0"/>
                <a:ea typeface="MS PGothic" charset="0"/>
              </a:rPr>
              <a:t>A server and client may reside on the same </a:t>
            </a:r>
            <a:r>
              <a:rPr lang="ja-JP" altLang="en-US" sz="2200" dirty="0">
                <a:latin typeface="Arial" charset="0"/>
                <a:ea typeface="MS PGothic" charset="0"/>
              </a:rPr>
              <a:t>“</a:t>
            </a:r>
            <a:r>
              <a:rPr lang="en-US" altLang="ja-JP" sz="2200" dirty="0">
                <a:latin typeface="Arial" charset="0"/>
                <a:ea typeface="MS PGothic" charset="0"/>
              </a:rPr>
              <a:t>box</a:t>
            </a:r>
            <a:r>
              <a:rPr lang="ja-JP" altLang="en-US" sz="2200" dirty="0">
                <a:latin typeface="Arial" charset="0"/>
                <a:ea typeface="MS PGothic" charset="0"/>
              </a:rPr>
              <a:t>”</a:t>
            </a:r>
            <a:r>
              <a:rPr lang="en-US" altLang="ja-JP" sz="2200" dirty="0">
                <a:latin typeface="Arial" charset="0"/>
                <a:ea typeface="MS PGothic" charset="0"/>
              </a:rPr>
              <a:t> but is generally not recommended.</a:t>
            </a:r>
            <a:endParaRPr lang="en-US" sz="2200" dirty="0">
              <a:latin typeface="Arial" charset="0"/>
              <a:ea typeface="MS PGothic" charset="0"/>
            </a:endParaRPr>
          </a:p>
          <a:p>
            <a:pPr>
              <a:lnSpc>
                <a:spcPct val="80000"/>
              </a:lnSpc>
              <a:buFont typeface="Arial" charset="0"/>
              <a:buNone/>
            </a:pPr>
            <a:r>
              <a:rPr lang="da-DK" sz="1200" dirty="0">
                <a:latin typeface="Arial" charset="0"/>
                <a:ea typeface="MS PGothic" charset="0"/>
              </a:rPr>
              <a:t>(</a:t>
            </a:r>
            <a:r>
              <a:rPr lang="en-US" sz="1200" dirty="0">
                <a:latin typeface="Arial" charset="0"/>
                <a:ea typeface="MS PGothic" charset="0"/>
              </a:rPr>
              <a:t>Wikipedia, 2010</a:t>
            </a:r>
            <a:r>
              <a:rPr lang="da-DK" sz="1200" dirty="0">
                <a:latin typeface="Arial" charset="0"/>
                <a:ea typeface="MS PGothic" charset="0"/>
              </a:rPr>
              <a:t>)</a:t>
            </a:r>
          </a:p>
        </p:txBody>
      </p:sp>
      <p:sp>
        <p:nvSpPr>
          <p:cNvPr id="44036"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4418EC3-8DAB-0B4B-A646-13E4CEFA090F}" type="slidenum">
              <a:rPr lang="en-US">
                <a:solidFill>
                  <a:srgbClr val="898989"/>
                </a:solidFill>
              </a:rPr>
              <a:pPr/>
              <a:t>16</a:t>
            </a:fld>
            <a:endParaRPr lang="en-US">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z="3800" dirty="0">
                <a:latin typeface="Verdana" charset="0"/>
                <a:ea typeface="MS PGothic" charset="0"/>
                <a:cs typeface="Verdana" charset="0"/>
              </a:rPr>
              <a:t>Image of Client-Server Model</a:t>
            </a:r>
          </a:p>
        </p:txBody>
      </p:sp>
      <p:pic>
        <p:nvPicPr>
          <p:cNvPr id="17" name="Picture 2" descr="As this picture demonstrates, using a client-server architecture enables the roles and responsibilities of a computing system to be distributed throughout the network using several independent computers. All data is stored on the servers, which generally have far greater security controls than most clients. Additionally, because the data is stored centrally, it is easier to manage and update. Using a client-server model also spreads the workload among multiple systems, generally easing the burden on client systems which would otherwise have to expend more resources for processing and storage of data.&#10;&#10;1.3 Figure: (Neal, 2011)&#10;&#10;"/>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15496" r="-15496"/>
          <a:stretch>
            <a:fillRect/>
          </a:stretch>
        </p:blipFill>
        <p:spPr bwMode="auto">
          <a:xfrm>
            <a:off x="1" y="1600200"/>
            <a:ext cx="9143999"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5"/>
          </p:nvPr>
        </p:nvSpPr>
        <p:spPr>
          <a:xfrm>
            <a:off x="457200" y="5978624"/>
            <a:ext cx="8229600" cy="269775"/>
          </a:xfrm>
        </p:spPr>
        <p:txBody>
          <a:bodyPr/>
          <a:lstStyle/>
          <a:p>
            <a:r>
              <a:rPr lang="en-US" sz="1200" dirty="0"/>
              <a:t>1.3 Figure: (Neal, 2011)</a:t>
            </a:r>
          </a:p>
        </p:txBody>
      </p:sp>
      <p:sp>
        <p:nvSpPr>
          <p:cNvPr id="46083"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1639A41-A879-F647-937C-3CAC84CE4B1C}" type="slidenum">
              <a:rPr lang="en-US">
                <a:solidFill>
                  <a:srgbClr val="898989"/>
                </a:solidFill>
              </a:rPr>
              <a:pPr/>
              <a:t>17</a:t>
            </a:fld>
            <a:endParaRPr lang="en-US">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charset="0"/>
                <a:ea typeface="MS PGothic" charset="0"/>
                <a:cs typeface="Verdana" charset="0"/>
              </a:rPr>
              <a:t>Advantages of Client-Server Model</a:t>
            </a:r>
            <a:endParaRPr lang="en-US" dirty="0"/>
          </a:p>
        </p:txBody>
      </p:sp>
      <p:sp>
        <p:nvSpPr>
          <p:cNvPr id="3" name="Content Placeholder 2"/>
          <p:cNvSpPr>
            <a:spLocks noGrp="1"/>
          </p:cNvSpPr>
          <p:nvPr>
            <p:ph sz="quarter" idx="14"/>
          </p:nvPr>
        </p:nvSpPr>
        <p:spPr/>
        <p:txBody>
          <a:bodyPr/>
          <a:lstStyle/>
          <a:p>
            <a:pPr>
              <a:defRPr/>
            </a:pPr>
            <a:r>
              <a:rPr lang="en-US" dirty="0"/>
              <a:t>Data resides on the server, which generally has safer controls</a:t>
            </a:r>
          </a:p>
          <a:p>
            <a:pPr>
              <a:defRPr/>
            </a:pPr>
            <a:r>
              <a:rPr lang="en-US" dirty="0"/>
              <a:t>Easier to manage and update</a:t>
            </a:r>
          </a:p>
          <a:p>
            <a:pPr>
              <a:defRPr/>
            </a:pPr>
            <a:r>
              <a:rPr lang="en-US" dirty="0"/>
              <a:t>Less resource-intensive for the client</a:t>
            </a:r>
          </a:p>
        </p:txBody>
      </p:sp>
      <p:sp>
        <p:nvSpPr>
          <p:cNvPr id="4" name="Slide Number Placeholder 3"/>
          <p:cNvSpPr>
            <a:spLocks noGrp="1"/>
          </p:cNvSpPr>
          <p:nvPr>
            <p:ph type="sldNum" sz="quarter" idx="4"/>
          </p:nvPr>
        </p:nvSpPr>
        <p:spPr/>
        <p:txBody>
          <a:bodyPr/>
          <a:lstStyle/>
          <a:p>
            <a:fld id="{F3BF8891-5E06-46C2-89A4-6DB85D39BA35}" type="slidenum">
              <a:rPr lang="en-US" smtClean="0"/>
              <a:pPr/>
              <a:t>18</a:t>
            </a:fld>
            <a:endParaRPr lang="en-US" dirty="0"/>
          </a:p>
        </p:txBody>
      </p:sp>
    </p:spTree>
    <p:extLst>
      <p:ext uri="{BB962C8B-B14F-4D97-AF65-F5344CB8AC3E}">
        <p14:creationId xmlns:p14="http://schemas.microsoft.com/office/powerpoint/2010/main" val="1840539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itle 1"/>
          <p:cNvSpPr txBox="1">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z="3800" dirty="0">
                <a:latin typeface="Verdana" charset="0"/>
                <a:ea typeface="MS PGothic" charset="0"/>
                <a:cs typeface="Verdana" charset="0"/>
              </a:rPr>
              <a:t>Elements of a Typical Electronic Health Record System</a:t>
            </a:r>
            <a:br>
              <a:rPr lang="en-US" sz="3800" dirty="0">
                <a:latin typeface="Verdana" charset="0"/>
                <a:ea typeface="MS PGothic" charset="0"/>
                <a:cs typeface="Verdana" charset="0"/>
              </a:rPr>
            </a:br>
            <a:r>
              <a:rPr lang="en-US" sz="3800" dirty="0">
                <a:latin typeface="Verdana" charset="0"/>
                <a:ea typeface="MS PGothic" charset="0"/>
                <a:cs typeface="Verdana" charset="0"/>
              </a:rPr>
              <a:t>Summary – Lecture a</a:t>
            </a:r>
          </a:p>
        </p:txBody>
      </p:sp>
      <p:sp>
        <p:nvSpPr>
          <p:cNvPr id="48134" name="Content Placeholder 2"/>
          <p:cNvSpPr txBox="1">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latin typeface="Arial" charset="0"/>
                <a:ea typeface="MS PGothic" charset="0"/>
              </a:rPr>
              <a:t>EHRs offer potential long-term benefits over traditional methods.</a:t>
            </a:r>
          </a:p>
          <a:p>
            <a:pPr eaLnBrk="1" hangingPunct="1"/>
            <a:r>
              <a:rPr lang="en-US" dirty="0">
                <a:latin typeface="Arial" charset="0"/>
                <a:ea typeface="MS PGothic" charset="0"/>
              </a:rPr>
              <a:t>EHRs require both hardware and software  components.</a:t>
            </a:r>
          </a:p>
          <a:p>
            <a:pPr eaLnBrk="1" hangingPunct="1"/>
            <a:r>
              <a:rPr lang="en-US" dirty="0">
                <a:latin typeface="Arial" charset="0"/>
                <a:ea typeface="MS PGothic" charset="0"/>
              </a:rPr>
              <a:t>Client-server model is predominant in EHR software models.</a:t>
            </a:r>
          </a:p>
        </p:txBody>
      </p:sp>
      <p:sp>
        <p:nvSpPr>
          <p:cNvPr id="48130"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59E53BF-D651-CA4F-9A6D-74428E118FAA}" type="slidenum">
              <a:rPr lang="en-US">
                <a:solidFill>
                  <a:srgbClr val="898989"/>
                </a:solidFill>
              </a:rPr>
              <a:pPr/>
              <a:t>19</a:t>
            </a:fld>
            <a:endParaRPr lang="en-US">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p:nvPr>
        </p:nvSpPr>
        <p:spPr/>
        <p:txBody>
          <a:bodyPr>
            <a:normAutofit fontScale="90000"/>
          </a:bodyPr>
          <a:lstStyle/>
          <a:p>
            <a:pPr>
              <a:defRPr/>
            </a:pPr>
            <a:r>
              <a:rPr lang="en-US" dirty="0"/>
              <a:t>Elements of a Typical Electronic Health Record System</a:t>
            </a:r>
            <a:br>
              <a:rPr lang="en-US" dirty="0"/>
            </a:br>
            <a:r>
              <a:rPr lang="en-US" dirty="0"/>
              <a:t>Learning Objectives</a:t>
            </a:r>
          </a:p>
        </p:txBody>
      </p:sp>
      <p:sp>
        <p:nvSpPr>
          <p:cNvPr id="15363" name="Text Placeholder 1"/>
          <p:cNvSpPr>
            <a:spLocks noGrp="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latin typeface="Arial" charset="0"/>
                <a:ea typeface="MS PGothic" charset="0"/>
              </a:rPr>
              <a:t>Identify the core elements that comprise an EHR system (Lecture a)</a:t>
            </a:r>
          </a:p>
          <a:p>
            <a:r>
              <a:rPr lang="en-US" sz="2400" dirty="0">
                <a:latin typeface="Arial" charset="0"/>
                <a:ea typeface="MS PGothic" charset="0"/>
              </a:rPr>
              <a:t>Describe the use of client and server hardware for access to and storage of EHRs (Lecture a, b)</a:t>
            </a:r>
          </a:p>
          <a:p>
            <a:r>
              <a:rPr lang="en-US" sz="2400" dirty="0">
                <a:latin typeface="Arial" charset="0"/>
                <a:ea typeface="MS PGothic" charset="0"/>
              </a:rPr>
              <a:t>Describe network needs for access to and storage of EHRs (Lecture b)</a:t>
            </a:r>
          </a:p>
          <a:p>
            <a:r>
              <a:rPr lang="en-US" sz="2400" dirty="0">
                <a:latin typeface="Arial" charset="0"/>
                <a:ea typeface="MS PGothic" charset="0"/>
              </a:rPr>
              <a:t>Identify the application software and back-end data storage software needed for a comprehensive, effective health IT system (Lecture a, b)</a:t>
            </a:r>
          </a:p>
        </p:txBody>
      </p:sp>
      <p:sp>
        <p:nvSpPr>
          <p:cNvPr id="15364" name="Slide Number Placeholder 2"/>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1BAC76-8495-BD4F-BB5C-8C828ACAFCEF}" type="slidenum">
              <a:rPr lang="en-US">
                <a:solidFill>
                  <a:srgbClr val="898989"/>
                </a:solidFill>
              </a:rPr>
              <a:pPr/>
              <a:t>2</a:t>
            </a:fld>
            <a:endParaRPr lang="en-US">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atin typeface="Verdana" charset="0"/>
                <a:ea typeface="MS PGothic" charset="0"/>
                <a:cs typeface="Verdana" charset="0"/>
              </a:rPr>
              <a:t>Elements of a Typical Electronic Health Record System</a:t>
            </a:r>
            <a:br>
              <a:rPr lang="en-US">
                <a:latin typeface="Verdana" charset="0"/>
                <a:ea typeface="MS PGothic" charset="0"/>
                <a:cs typeface="Verdana" charset="0"/>
              </a:rPr>
            </a:br>
            <a:r>
              <a:rPr lang="en-US">
                <a:latin typeface="Verdana" charset="0"/>
                <a:ea typeface="MS PGothic" charset="0"/>
                <a:cs typeface="Verdana" charset="0"/>
              </a:rPr>
              <a:t>References – Lecture a</a:t>
            </a:r>
          </a:p>
        </p:txBody>
      </p:sp>
      <p:sp>
        <p:nvSpPr>
          <p:cNvPr id="50179" name="Content Placeholder 5"/>
          <p:cNvSpPr>
            <a:spLocks noGrp="1"/>
          </p:cNvSpPr>
          <p:nvPr>
            <p:ph type="body" sz="quarter" idx="16"/>
          </p:nvPr>
        </p:nvSpPr>
        <p:spPr bwMode="auto">
          <a:xfrm>
            <a:off x="457200" y="1600200"/>
            <a:ext cx="8229600" cy="44897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charset="0"/>
                <a:ea typeface="MS PGothic" charset="0"/>
                <a:cs typeface="Arial" charset="0"/>
              </a:rPr>
              <a:t>References</a:t>
            </a:r>
          </a:p>
          <a:p>
            <a:pPr marL="280988" indent="-280988"/>
            <a:r>
              <a:rPr lang="en-US" sz="1400" b="0" dirty="0" err="1">
                <a:latin typeface="Arial" charset="0"/>
                <a:ea typeface="MS PGothic" charset="0"/>
                <a:cs typeface="Arial" charset="0"/>
              </a:rPr>
              <a:t>DesRoches</a:t>
            </a:r>
            <a:r>
              <a:rPr lang="en-US" sz="1400" b="0" dirty="0">
                <a:latin typeface="Arial" charset="0"/>
                <a:ea typeface="MS PGothic" charset="0"/>
                <a:cs typeface="Arial" charset="0"/>
              </a:rPr>
              <a:t>, C.M., et al. (2008). Electronic health records in ambulatory care: a national survey of physicians. N </a:t>
            </a:r>
            <a:r>
              <a:rPr lang="en-US" sz="1400" b="0" dirty="0" err="1">
                <a:latin typeface="Arial" charset="0"/>
                <a:ea typeface="MS PGothic" charset="0"/>
                <a:cs typeface="Arial" charset="0"/>
              </a:rPr>
              <a:t>Engl</a:t>
            </a:r>
            <a:r>
              <a:rPr lang="en-US" sz="1400" b="0" dirty="0">
                <a:latin typeface="Arial" charset="0"/>
                <a:ea typeface="MS PGothic" charset="0"/>
                <a:cs typeface="Arial" charset="0"/>
              </a:rPr>
              <a:t> J Med; 359:50-6. </a:t>
            </a:r>
            <a:r>
              <a:rPr lang="en-US" sz="1400" b="0" dirty="0">
                <a:latin typeface="Arial" charset="0"/>
                <a:ea typeface="MS PGothic" charset="0"/>
                <a:cs typeface="Arial" charset="0"/>
                <a:hlinkClick r:id="rId3" tooltip="Link to Electronic health records in ambulatory care: a national survey of physicians."/>
              </a:rPr>
              <a:t>http://www.nejm.org/doi/full/10.1056/NEJMsa0802005</a:t>
            </a:r>
            <a:endParaRPr lang="en-US" sz="1400" b="0" dirty="0">
              <a:latin typeface="Arial" charset="0"/>
              <a:ea typeface="MS PGothic" charset="0"/>
              <a:cs typeface="Arial" charset="0"/>
            </a:endParaRPr>
          </a:p>
          <a:p>
            <a:pPr marL="280988" indent="-280988"/>
            <a:r>
              <a:rPr lang="en-US" sz="1400" b="0" dirty="0"/>
              <a:t>Electronic Health Records Working Group. (2014, April). HL7 EHR-System Functional Model, R2. Retrieved June 25, 2016, from </a:t>
            </a:r>
            <a:r>
              <a:rPr lang="en-US" sz="1400" b="0" dirty="0">
                <a:hlinkClick r:id="rId4" tooltip="Link to HL7 EHR-System Functional Model, R2."/>
              </a:rPr>
              <a:t>http://www.hl7.org/implement/standards/product_brief.cfm?product_id=269</a:t>
            </a:r>
            <a:r>
              <a:rPr lang="en-US" sz="1400" b="0" dirty="0"/>
              <a:t>   </a:t>
            </a:r>
          </a:p>
          <a:p>
            <a:pPr marL="280988" indent="-280988"/>
            <a:r>
              <a:rPr lang="en-US" sz="1400" b="0" dirty="0">
                <a:latin typeface="Arial" charset="0"/>
                <a:ea typeface="MS PGothic" charset="0"/>
                <a:cs typeface="Arial" charset="0"/>
              </a:rPr>
              <a:t>Garrett, P., &amp; Seidman, J. (2011, January 4). EMR </a:t>
            </a:r>
            <a:r>
              <a:rPr lang="en-US" sz="1400" b="0" dirty="0" err="1">
                <a:latin typeface="Arial" charset="0"/>
                <a:ea typeface="MS PGothic" charset="0"/>
                <a:cs typeface="Arial" charset="0"/>
              </a:rPr>
              <a:t>vs</a:t>
            </a:r>
            <a:r>
              <a:rPr lang="en-US" sz="1400" b="0" dirty="0">
                <a:latin typeface="Arial" charset="0"/>
                <a:ea typeface="MS PGothic" charset="0"/>
                <a:cs typeface="Arial" charset="0"/>
              </a:rPr>
              <a:t> EHR: What is the difference. Heath IT Buzz. Retrieved December, 2011, from </a:t>
            </a:r>
            <a:r>
              <a:rPr lang="en-US" sz="1400" b="0" dirty="0">
                <a:latin typeface="Arial" charset="0"/>
                <a:ea typeface="MS PGothic" charset="0"/>
                <a:cs typeface="Arial" charset="0"/>
                <a:hlinkClick r:id="rId5" tooltip="Link to EMR vs EHR: What is the difference"/>
              </a:rPr>
              <a:t>http://www.healthit.gov/buzz-blog/electronic-health-and-medical-records/emr-vs-ehr-difference/</a:t>
            </a:r>
            <a:endParaRPr lang="en-US" sz="1400" b="0" dirty="0">
              <a:latin typeface="Arial" charset="0"/>
              <a:ea typeface="MS PGothic" charset="0"/>
              <a:cs typeface="Arial" charset="0"/>
            </a:endParaRPr>
          </a:p>
          <a:p>
            <a:pPr marL="280988" indent="-280988"/>
            <a:r>
              <a:rPr lang="en-US" sz="1400" b="0" dirty="0">
                <a:latin typeface="Arial" charset="0"/>
                <a:ea typeface="MS PGothic" charset="0"/>
                <a:cs typeface="Arial" charset="0"/>
              </a:rPr>
              <a:t>Institute of Medicine (2001, March 1). Crossing the quality chasm: a new health system for the 21st century. Retrieved June 30, 2010, from </a:t>
            </a:r>
            <a:r>
              <a:rPr lang="en-US" sz="1400" b="0" dirty="0">
                <a:latin typeface="Arial" charset="0"/>
                <a:ea typeface="MS PGothic" charset="0"/>
                <a:cs typeface="Arial" charset="0"/>
                <a:hlinkClick r:id="rId6" tooltip="Link to Crossing the quality chasm: a new health system for the 21st century."/>
              </a:rPr>
              <a:t>http://www.nap.edu/catalog/10027.html</a:t>
            </a:r>
            <a:r>
              <a:rPr lang="en-US" sz="1400" b="0" dirty="0">
                <a:latin typeface="Arial" charset="0"/>
                <a:ea typeface="MS PGothic" charset="0"/>
                <a:cs typeface="Arial" charset="0"/>
              </a:rPr>
              <a:t> </a:t>
            </a:r>
          </a:p>
          <a:p>
            <a:pPr marL="280988" indent="-280988"/>
            <a:r>
              <a:rPr lang="en-US" sz="1400" b="0" dirty="0" err="1">
                <a:latin typeface="Arial" charset="0"/>
                <a:ea typeface="MS PGothic" charset="0"/>
                <a:cs typeface="Arial" charset="0"/>
              </a:rPr>
              <a:t>Maons</a:t>
            </a:r>
            <a:r>
              <a:rPr lang="en-US" sz="1400" b="0" dirty="0">
                <a:latin typeface="Arial" charset="0"/>
                <a:ea typeface="MS PGothic" charset="0"/>
                <a:cs typeface="Arial" charset="0"/>
              </a:rPr>
              <a:t>, D. (2011, November11). EHRs are Inevitable, Experts Say. </a:t>
            </a:r>
            <a:r>
              <a:rPr lang="en-US" sz="1400" b="0" dirty="0" err="1">
                <a:latin typeface="Arial" charset="0"/>
                <a:ea typeface="MS PGothic" charset="0"/>
                <a:cs typeface="Arial" charset="0"/>
              </a:rPr>
              <a:t>Heathcare</a:t>
            </a:r>
            <a:r>
              <a:rPr lang="en-US" sz="1400" b="0" dirty="0">
                <a:latin typeface="Arial" charset="0"/>
                <a:ea typeface="MS PGothic" charset="0"/>
                <a:cs typeface="Arial" charset="0"/>
              </a:rPr>
              <a:t> IT News. Retrieved from </a:t>
            </a:r>
            <a:r>
              <a:rPr lang="en-US" sz="1400" b="0" dirty="0">
                <a:latin typeface="Arial" charset="0"/>
                <a:ea typeface="MS PGothic" charset="0"/>
                <a:cs typeface="Arial" charset="0"/>
                <a:hlinkClick r:id="rId7" tooltip="Link to ). EHRs are inevitable, experts say"/>
              </a:rPr>
              <a:t>http://www.healthcareitnews.com/news/ehrs-are-inevitable-experts-say</a:t>
            </a:r>
            <a:endParaRPr lang="en-US" sz="1400" b="0" dirty="0">
              <a:latin typeface="Arial" charset="0"/>
              <a:ea typeface="MS PGothic" charset="0"/>
              <a:cs typeface="Arial" charset="0"/>
            </a:endParaRPr>
          </a:p>
          <a:p>
            <a:pPr marL="280988" indent="-280988"/>
            <a:r>
              <a:rPr lang="en-US" sz="1400" b="0" dirty="0"/>
              <a:t>Scholl, Michael. </a:t>
            </a:r>
            <a:r>
              <a:rPr lang="en-US" sz="1400" b="0" i="1" dirty="0"/>
              <a:t>An Introductory Resource Guide For Implementing The Health Insurance Portability And Accountability Act (HIPAA) Security Rule</a:t>
            </a:r>
            <a:r>
              <a:rPr lang="en-US" sz="1400" b="0" dirty="0"/>
              <a:t>. 1st ed. National Institute of Standards and Technology, 2008. Web. 25 June 2016.</a:t>
            </a:r>
            <a:endParaRPr lang="en-US" sz="1400" b="0" dirty="0">
              <a:latin typeface="Arial" charset="0"/>
              <a:ea typeface="MS PGothic" charset="0"/>
              <a:cs typeface="Arial" charset="0"/>
            </a:endParaRPr>
          </a:p>
        </p:txBody>
      </p:sp>
      <p:sp>
        <p:nvSpPr>
          <p:cNvPr id="50180" name="Slide Number Placeholder 5"/>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1CC32AD-3DD2-6940-A093-30FC8D2E1BC5}" type="slidenum">
              <a:rPr lang="en-US">
                <a:solidFill>
                  <a:srgbClr val="898989"/>
                </a:solidFill>
              </a:rPr>
              <a:pPr/>
              <a:t>20</a:t>
            </a:fld>
            <a:endParaRPr lang="en-US">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a:latin typeface="Verdana" charset="0"/>
                <a:ea typeface="MS PGothic" charset="0"/>
                <a:cs typeface="Verdana" charset="0"/>
              </a:rPr>
              <a:t>Elements of a Typical Electronic Health Record System</a:t>
            </a:r>
            <a:br>
              <a:rPr lang="en-US" dirty="0">
                <a:latin typeface="Verdana" charset="0"/>
                <a:ea typeface="MS PGothic" charset="0"/>
                <a:cs typeface="Verdana" charset="0"/>
              </a:rPr>
            </a:br>
            <a:r>
              <a:rPr lang="en-US" dirty="0">
                <a:latin typeface="Verdana" charset="0"/>
                <a:ea typeface="MS PGothic" charset="0"/>
                <a:cs typeface="Verdana" charset="0"/>
              </a:rPr>
              <a:t>References – Lecture a (cont’d)</a:t>
            </a:r>
          </a:p>
        </p:txBody>
      </p:sp>
      <p:sp>
        <p:nvSpPr>
          <p:cNvPr id="52227" name="Content Placeholder 5"/>
          <p:cNvSpPr>
            <a:spLocks noGrp="1"/>
          </p:cNvSpPr>
          <p:nvPr>
            <p:ph type="body" sz="quarter" idx="16"/>
          </p:nvPr>
        </p:nvSpPr>
        <p:spPr bwMode="auto">
          <a:xfrm>
            <a:off x="457200" y="1600200"/>
            <a:ext cx="8229600" cy="38313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charset="0"/>
                <a:ea typeface="MS PGothic" charset="0"/>
                <a:cs typeface="Arial" charset="0"/>
              </a:rPr>
              <a:t>References (cont’</a:t>
            </a:r>
            <a:r>
              <a:rPr lang="en-US" altLang="ja-JP" dirty="0">
                <a:latin typeface="Arial" charset="0"/>
                <a:ea typeface="MS PGothic" charset="0"/>
                <a:cs typeface="Arial" charset="0"/>
              </a:rPr>
              <a:t>d)</a:t>
            </a:r>
          </a:p>
          <a:p>
            <a:pPr marL="280988" indent="-280988"/>
            <a:r>
              <a:rPr lang="en-US" sz="1400" b="0" dirty="0">
                <a:latin typeface="Arial" charset="0"/>
                <a:ea typeface="MS PGothic" charset="0"/>
                <a:cs typeface="Arial" charset="0"/>
              </a:rPr>
              <a:t>Medical Associates. Electronic Medical Record. Retrieved September 2011 from </a:t>
            </a:r>
            <a:r>
              <a:rPr lang="en-US" sz="1400" b="0" dirty="0">
                <a:latin typeface="Arial" charset="0"/>
                <a:ea typeface="MS PGothic" charset="0"/>
                <a:cs typeface="Arial" charset="0"/>
                <a:hlinkClick r:id="rId3" tooltip="Link to Electronic Medical Records."/>
              </a:rPr>
              <a:t> http://www.medical-software.org/electronic-medical-record.html</a:t>
            </a:r>
            <a:endParaRPr lang="en-US" sz="1400" b="0" dirty="0">
              <a:latin typeface="Arial" charset="0"/>
              <a:ea typeface="MS PGothic" charset="0"/>
              <a:cs typeface="Arial" charset="0"/>
            </a:endParaRPr>
          </a:p>
          <a:p>
            <a:pPr marL="280988" indent="-280988"/>
            <a:r>
              <a:rPr lang="en-US" sz="1400" b="0" dirty="0" err="1">
                <a:latin typeface="Arial" charset="0"/>
                <a:ea typeface="MS PGothic" charset="0"/>
                <a:cs typeface="Arial" charset="0"/>
              </a:rPr>
              <a:t>Pawola</a:t>
            </a:r>
            <a:r>
              <a:rPr lang="en-US" sz="1400" b="0" dirty="0">
                <a:latin typeface="Arial" charset="0"/>
                <a:ea typeface="MS PGothic" charset="0"/>
                <a:cs typeface="Arial" charset="0"/>
              </a:rPr>
              <a:t>, L. (2011, February 22). The history of the electronic health record. Health Informatics and Health Information Management. Retrieved December 2011 from  </a:t>
            </a:r>
            <a:r>
              <a:rPr lang="en-US" sz="1400" b="0" dirty="0">
                <a:latin typeface="Arial" charset="0"/>
                <a:ea typeface="MS PGothic" charset="0"/>
                <a:cs typeface="Arial" charset="0"/>
                <a:hlinkClick r:id="rId4" tooltip="Link to The History of the Electronic Health Record. "/>
              </a:rPr>
              <a:t>http://healthinformatics.uic.edu/the-history-of-the-electronic-health-record/</a:t>
            </a:r>
            <a:endParaRPr lang="en-US" sz="1400" b="0" dirty="0">
              <a:latin typeface="Arial" charset="0"/>
              <a:ea typeface="MS PGothic" charset="0"/>
              <a:cs typeface="Arial" charset="0"/>
            </a:endParaRPr>
          </a:p>
          <a:p>
            <a:pPr marL="280988" indent="-280988"/>
            <a:r>
              <a:rPr lang="en-US" sz="1400" b="0" dirty="0">
                <a:latin typeface="Arial" charset="0"/>
                <a:ea typeface="MS PGothic" charset="0"/>
                <a:cs typeface="Arial" charset="0"/>
              </a:rPr>
              <a:t>Torrey, T. (2011, April 11). What is an EMR (Electronic Medical Record) or EHR (Electronic Health Record)? Retrieved June, 2011, </a:t>
            </a:r>
            <a:r>
              <a:rPr lang="en-US" sz="1400" b="0" dirty="0">
                <a:solidFill>
                  <a:srgbClr val="000000"/>
                </a:solidFill>
                <a:latin typeface="Arial" charset="0"/>
                <a:ea typeface="MS PGothic" charset="0"/>
                <a:cs typeface="Arial" charset="0"/>
              </a:rPr>
              <a:t>from patients.about.com: </a:t>
            </a:r>
            <a:r>
              <a:rPr lang="en-US" sz="1400" b="0" dirty="0">
                <a:solidFill>
                  <a:srgbClr val="000000"/>
                </a:solidFill>
                <a:latin typeface="Arial" charset="0"/>
                <a:ea typeface="MS PGothic" charset="0"/>
                <a:cs typeface="Arial" charset="0"/>
                <a:hlinkClick r:id="rId5" tooltip="Link to What is an EMR (Electronic Medical Record) or EHR (Electronic Health Record)? "/>
              </a:rPr>
              <a:t>http://patients.about.com/od/electronicpatientrecords/a/emr.htm</a:t>
            </a:r>
            <a:endParaRPr lang="en-US" sz="1400" b="0" dirty="0">
              <a:solidFill>
                <a:srgbClr val="000000"/>
              </a:solidFill>
              <a:latin typeface="Arial" charset="0"/>
              <a:ea typeface="MS PGothic" charset="0"/>
              <a:cs typeface="Arial" charset="0"/>
            </a:endParaRPr>
          </a:p>
          <a:p>
            <a:pPr marL="280988" indent="-280988"/>
            <a:r>
              <a:rPr lang="en-US" sz="1400" b="0" dirty="0" err="1">
                <a:latin typeface="Arial" charset="0"/>
                <a:ea typeface="MS PGothic" charset="0"/>
                <a:cs typeface="Arial" charset="0"/>
              </a:rPr>
              <a:t>Torrieri</a:t>
            </a:r>
            <a:r>
              <a:rPr lang="en-US" sz="1400" b="0" dirty="0">
                <a:latin typeface="Arial" charset="0"/>
                <a:ea typeface="MS PGothic" charset="0"/>
                <a:cs typeface="Arial" charset="0"/>
              </a:rPr>
              <a:t>, M. (2011, August 23). EHR adoption grows slowly, steadily at small practices. Retrieved from </a:t>
            </a:r>
            <a:r>
              <a:rPr lang="en-US" sz="1400" b="0" dirty="0">
                <a:latin typeface="Arial" charset="0"/>
                <a:ea typeface="MS PGothic" charset="0"/>
                <a:cs typeface="Arial" charset="0"/>
                <a:hlinkClick r:id="rId6" tooltip="Link to EHR adoption grows slowly, steadily at small practices."/>
              </a:rPr>
              <a:t>http://www.searchmedica.com/resource.html?rurl=http%3A%2F%2Fwww.physicianspractice.com%2Fblog%2Fcontent%2Farticle%2F1462168%2F1933985%3FCID%3Drss&amp;q=Kleaveland&amp;c=pm&amp;ss=physiciansPractice&amp;p=Convera&amp;fr=true&amp;ds=0&amp;srid=3</a:t>
            </a:r>
            <a:endParaRPr lang="en-US" sz="1400" b="0" dirty="0">
              <a:latin typeface="Arial" charset="0"/>
              <a:ea typeface="MS PGothic" charset="0"/>
              <a:cs typeface="Arial" charset="0"/>
            </a:endParaRPr>
          </a:p>
          <a:p>
            <a:pPr marL="280988" indent="-280988"/>
            <a:r>
              <a:rPr lang="en-US" sz="1400" b="0" dirty="0">
                <a:latin typeface="Arial" charset="0"/>
                <a:ea typeface="MS PGothic" charset="0"/>
                <a:cs typeface="Arial" charset="0"/>
              </a:rPr>
              <a:t>Wikipedia. (2011, August). Client server model. Retrieved June 2011 from </a:t>
            </a:r>
            <a:r>
              <a:rPr lang="en-US" sz="1400" b="0" dirty="0" err="1">
                <a:latin typeface="Arial" charset="0"/>
                <a:ea typeface="MS PGothic" charset="0"/>
                <a:cs typeface="Arial" charset="0"/>
              </a:rPr>
              <a:t>Wikipedia.com</a:t>
            </a:r>
            <a:r>
              <a:rPr lang="en-US" sz="1400" b="0" dirty="0">
                <a:latin typeface="Arial" charset="0"/>
                <a:ea typeface="MS PGothic" charset="0"/>
                <a:cs typeface="Arial" charset="0"/>
              </a:rPr>
              <a:t>: </a:t>
            </a:r>
            <a:r>
              <a:rPr lang="en-US" sz="1400" b="0" dirty="0">
                <a:latin typeface="Arial" charset="0"/>
                <a:ea typeface="MS PGothic" charset="0"/>
                <a:cs typeface="Arial" charset="0"/>
                <a:hlinkClick r:id="rId7" tooltip="Link to Client Server Model Wikipedia articles."/>
              </a:rPr>
              <a:t>http://en.wikipedia.org/wiki/Client%E2%80%93server</a:t>
            </a:r>
            <a:endParaRPr lang="en-US" sz="1400" b="0" dirty="0">
              <a:latin typeface="Arial" charset="0"/>
              <a:ea typeface="MS PGothic" charset="0"/>
              <a:cs typeface="Arial" charset="0"/>
            </a:endParaRPr>
          </a:p>
        </p:txBody>
      </p:sp>
      <p:sp>
        <p:nvSpPr>
          <p:cNvPr id="52229" name="Slide Number Placeholder 5"/>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2F02C35-2E5E-2740-8C65-EE052A38BF39}" type="slidenum">
              <a:rPr lang="en-US">
                <a:solidFill>
                  <a:srgbClr val="898989"/>
                </a:solidFill>
              </a:rPr>
              <a:pPr/>
              <a:t>21</a:t>
            </a:fld>
            <a:endParaRPr lang="en-US">
              <a:solidFill>
                <a:srgbClr val="89898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charset="0"/>
                <a:ea typeface="MS PGothic" charset="0"/>
                <a:cs typeface="Verdana" charset="0"/>
              </a:rPr>
              <a:t>Elements of a Typical Electronic Health Record System</a:t>
            </a:r>
            <a:br>
              <a:rPr lang="en-US" dirty="0">
                <a:latin typeface="Verdana" charset="0"/>
                <a:ea typeface="MS PGothic" charset="0"/>
                <a:cs typeface="Verdana" charset="0"/>
              </a:rPr>
            </a:br>
            <a:r>
              <a:rPr lang="en-US" dirty="0">
                <a:latin typeface="Verdana" charset="0"/>
                <a:ea typeface="MS PGothic" charset="0"/>
                <a:cs typeface="Verdana" charset="0"/>
              </a:rPr>
              <a:t>References – Lecture a (cont’d 2)</a:t>
            </a:r>
            <a:endParaRPr lang="en-US" dirty="0"/>
          </a:p>
        </p:txBody>
      </p:sp>
      <p:sp>
        <p:nvSpPr>
          <p:cNvPr id="7" name="Text Placeholder 24"/>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charset="0"/>
                <a:ea typeface="MS PGothic" charset="0"/>
                <a:cs typeface="Arial" charset="0"/>
              </a:rPr>
              <a:t>Charts, Tables, Figures</a:t>
            </a:r>
          </a:p>
          <a:p>
            <a:r>
              <a:rPr lang="en-US" b="0" dirty="0">
                <a:latin typeface="Arial" charset="0"/>
                <a:ea typeface="MS PGothic" charset="0"/>
                <a:cs typeface="Arial" charset="0"/>
              </a:rPr>
              <a:t>1.1 Figure: Electronic Health Data — Pre-EHR. MITRE. (2006). Electronic Health Records Overvi</a:t>
            </a:r>
            <a:r>
              <a:rPr lang="en-US" b="0" dirty="0">
                <a:solidFill>
                  <a:srgbClr val="000000"/>
                </a:solidFill>
                <a:latin typeface="Arial" charset="0"/>
                <a:ea typeface="MS PGothic" charset="0"/>
                <a:cs typeface="Arial" charset="0"/>
              </a:rPr>
              <a:t>ew. Retrieved from: </a:t>
            </a:r>
            <a:r>
              <a:rPr lang="en-US" b="0" dirty="0">
                <a:solidFill>
                  <a:srgbClr val="000000"/>
                </a:solidFill>
                <a:latin typeface="Arial" charset="0"/>
                <a:ea typeface="MS PGothic" charset="0"/>
                <a:cs typeface="Arial" charset="0"/>
                <a:hlinkClick r:id="rId2" tooltip="Link to Electronic Health Data Figure"/>
              </a:rPr>
              <a:t>http://s3.amazonaws.com/rdcms-himss/files/production/public/HIMSSorg/Content/files/Code%20180%20MITRE%20Key%20Components%20of%20an%20EHR.pdf</a:t>
            </a:r>
            <a:r>
              <a:rPr lang="en-US" b="0" dirty="0">
                <a:solidFill>
                  <a:srgbClr val="000000"/>
                </a:solidFill>
                <a:latin typeface="Arial" charset="0"/>
                <a:ea typeface="MS PGothic" charset="0"/>
                <a:cs typeface="Arial" charset="0"/>
              </a:rPr>
              <a:t>. U</a:t>
            </a:r>
            <a:r>
              <a:rPr lang="en-US" b="0" dirty="0">
                <a:latin typeface="Arial" charset="0"/>
                <a:ea typeface="MS PGothic" charset="0"/>
                <a:cs typeface="Arial" charset="0"/>
              </a:rPr>
              <a:t>sed with permission.</a:t>
            </a:r>
          </a:p>
          <a:p>
            <a:r>
              <a:rPr lang="en-US" b="0" dirty="0">
                <a:latin typeface="Arial" charset="0"/>
                <a:ea typeface="MS PGothic" charset="0"/>
                <a:cs typeface="Arial" charset="0"/>
              </a:rPr>
              <a:t>1.2 Figure: Electronic Health Data — Post-EHR. MITRE. (2006). Electronic Health Records Overview. Retrieved from:</a:t>
            </a:r>
            <a:r>
              <a:rPr lang="en-US" b="0" dirty="0">
                <a:solidFill>
                  <a:srgbClr val="000000"/>
                </a:solidFill>
                <a:latin typeface="Arial" charset="0"/>
                <a:ea typeface="MS PGothic" charset="0"/>
                <a:cs typeface="Arial" charset="0"/>
                <a:hlinkClick r:id="rId2"/>
              </a:rPr>
              <a:t>://s3.amazonaws.com/rdcms-himss/files/production/public/HIMSSorg/Content/files/Code%20180%20MITRE%20Key%20Components%20of%20an%20EHR.pdf</a:t>
            </a:r>
            <a:r>
              <a:rPr lang="en-US" b="0" dirty="0">
                <a:latin typeface="Arial" charset="0"/>
                <a:ea typeface="MS PGothic" charset="0"/>
                <a:cs typeface="Arial" charset="0"/>
              </a:rPr>
              <a:t>. Used with permission.</a:t>
            </a:r>
          </a:p>
          <a:p>
            <a:r>
              <a:rPr lang="en-US" b="0" dirty="0">
                <a:latin typeface="Arial" charset="0"/>
                <a:ea typeface="MS PGothic" charset="0"/>
                <a:cs typeface="Arial" charset="0"/>
              </a:rPr>
              <a:t>1.3 Figure: Client Server Model. Neal, Scott. (2011). Used with permission.</a:t>
            </a:r>
          </a:p>
        </p:txBody>
      </p:sp>
      <p:sp>
        <p:nvSpPr>
          <p:cNvPr id="6" name="Slide Number Placeholder 5"/>
          <p:cNvSpPr>
            <a:spLocks noGrp="1"/>
          </p:cNvSpPr>
          <p:nvPr>
            <p:ph type="sldNum" sz="quarter" idx="4"/>
          </p:nvPr>
        </p:nvSpPr>
        <p:spPr/>
        <p:txBody>
          <a:bodyPr/>
          <a:lstStyle/>
          <a:p>
            <a:fld id="{F3BF8891-5E06-46C2-89A4-6DB85D39BA35}" type="slidenum">
              <a:rPr lang="en-US" smtClean="0"/>
              <a:pPr/>
              <a:t>22</a:t>
            </a:fld>
            <a:endParaRPr lang="en-US" dirty="0"/>
          </a:p>
        </p:txBody>
      </p:sp>
    </p:spTree>
    <p:extLst>
      <p:ext uri="{BB962C8B-B14F-4D97-AF65-F5344CB8AC3E}">
        <p14:creationId xmlns:p14="http://schemas.microsoft.com/office/powerpoint/2010/main" val="304834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282"/>
            <a:ext cx="8229600" cy="2112748"/>
          </a:xfrm>
        </p:spPr>
        <p:txBody>
          <a:bodyPr/>
          <a:lstStyle/>
          <a:p>
            <a:r>
              <a:rPr lang="en-US" sz="3200" dirty="0">
                <a:latin typeface="Verdana" charset="0"/>
                <a:ea typeface="MS PGothic" charset="0"/>
                <a:cs typeface="Verdana" charset="0"/>
              </a:rPr>
              <a:t>Installation and Maintenance of </a:t>
            </a:r>
            <a:br>
              <a:rPr lang="en-US" sz="3200" dirty="0">
                <a:latin typeface="Verdana" charset="0"/>
                <a:ea typeface="MS PGothic" charset="0"/>
                <a:cs typeface="Verdana" charset="0"/>
              </a:rPr>
            </a:br>
            <a:r>
              <a:rPr lang="en-US" sz="3200" dirty="0">
                <a:latin typeface="Verdana" charset="0"/>
                <a:ea typeface="MS PGothic" charset="0"/>
                <a:cs typeface="Verdana" charset="0"/>
              </a:rPr>
              <a:t>Health IT Systems </a:t>
            </a:r>
            <a:br>
              <a:rPr lang="en-US" sz="3200" dirty="0">
                <a:latin typeface="Verdana" charset="0"/>
                <a:ea typeface="MS PGothic" charset="0"/>
                <a:cs typeface="Verdana" charset="0"/>
              </a:rPr>
            </a:br>
            <a:r>
              <a:rPr lang="en-US" sz="3200" kern="0" dirty="0">
                <a:solidFill>
                  <a:srgbClr val="000000"/>
                </a:solidFill>
                <a:latin typeface="Tahoma" pitchFamily="34" charset="0"/>
                <a:cs typeface="Tahoma" pitchFamily="34" charset="0"/>
              </a:rPr>
              <a:t>Elements of a Typical Electronic </a:t>
            </a:r>
            <a:br>
              <a:rPr lang="en-US" sz="3200" kern="0" dirty="0">
                <a:solidFill>
                  <a:srgbClr val="000000"/>
                </a:solidFill>
                <a:latin typeface="Tahoma" pitchFamily="34" charset="0"/>
                <a:cs typeface="Tahoma" pitchFamily="34" charset="0"/>
              </a:rPr>
            </a:br>
            <a:r>
              <a:rPr lang="en-US" sz="3200" kern="0" dirty="0">
                <a:solidFill>
                  <a:srgbClr val="000000"/>
                </a:solidFill>
                <a:latin typeface="Tahoma" pitchFamily="34" charset="0"/>
                <a:cs typeface="Tahoma" pitchFamily="34" charset="0"/>
              </a:rPr>
              <a:t>Health Record System</a:t>
            </a:r>
            <a:br>
              <a:rPr lang="en-US" sz="3200" kern="0" dirty="0">
                <a:solidFill>
                  <a:srgbClr val="000000"/>
                </a:solidFill>
                <a:latin typeface="Tahoma" pitchFamily="34" charset="0"/>
                <a:cs typeface="Tahoma" pitchFamily="34" charset="0"/>
              </a:rPr>
            </a:br>
            <a:r>
              <a:rPr lang="en-US" sz="3200" kern="0" dirty="0">
                <a:solidFill>
                  <a:srgbClr val="000000"/>
                </a:solidFill>
                <a:latin typeface="Tahoma" pitchFamily="34" charset="0"/>
                <a:cs typeface="Tahoma" pitchFamily="34" charset="0"/>
              </a:rPr>
              <a:t>Lecture a</a:t>
            </a:r>
            <a:endParaRPr lang="en-US" sz="3200" dirty="0"/>
          </a:p>
        </p:txBody>
      </p:sp>
      <p:sp>
        <p:nvSpPr>
          <p:cNvPr id="3" name="Content Placeholder 2"/>
          <p:cNvSpPr>
            <a:spLocks noGrp="1"/>
          </p:cNvSpPr>
          <p:nvPr>
            <p:ph sz="quarter" idx="14"/>
          </p:nvPr>
        </p:nvSpPr>
        <p:spPr>
          <a:xfrm>
            <a:off x="457200" y="2260600"/>
            <a:ext cx="8229600" cy="4150474"/>
          </a:xfrm>
        </p:spPr>
        <p:txBody>
          <a:bodyPr/>
          <a:lstStyle/>
          <a:p>
            <a:r>
              <a:rPr lang="en-US" sz="2800" dirty="0">
                <a:latin typeface="Arial" charset="0"/>
                <a:ea typeface="Calibri" charset="0"/>
                <a:cs typeface="Times New Roman" charset="0"/>
              </a:rPr>
              <a:t>This material was developed by Duke University, funded by the Department of Health and Human Services, Office of the National Coordinator for Health Information Technology under Award Number IU24OC000024. This material was updated in 2016 by The University of Texas Health Science Center at Houston under Award Number 90WT0006.</a:t>
            </a:r>
          </a:p>
        </p:txBody>
      </p:sp>
      <p:sp>
        <p:nvSpPr>
          <p:cNvPr id="4" name="Slide Number Placeholder 3"/>
          <p:cNvSpPr>
            <a:spLocks noGrp="1"/>
          </p:cNvSpPr>
          <p:nvPr>
            <p:ph type="sldNum" sz="quarter" idx="4"/>
          </p:nvPr>
        </p:nvSpPr>
        <p:spPr/>
        <p:txBody>
          <a:bodyPr/>
          <a:lstStyle/>
          <a:p>
            <a:fld id="{F3BF8891-5E06-46C2-89A4-6DB85D39BA35}" type="slidenum">
              <a:rPr lang="en-US" smtClean="0"/>
              <a:pPr/>
              <a:t>23</a:t>
            </a:fld>
            <a:endParaRPr lang="en-US" dirty="0"/>
          </a:p>
        </p:txBody>
      </p:sp>
    </p:spTree>
    <p:extLst>
      <p:ext uri="{BB962C8B-B14F-4D97-AF65-F5344CB8AC3E}">
        <p14:creationId xmlns:p14="http://schemas.microsoft.com/office/powerpoint/2010/main" val="195791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sz="3800">
                <a:latin typeface="Verdana" charset="0"/>
                <a:ea typeface="MS PGothic" charset="0"/>
                <a:cs typeface="Verdana" charset="0"/>
              </a:rPr>
              <a:t>Why Implement an EHR?</a:t>
            </a:r>
          </a:p>
        </p:txBody>
      </p:sp>
      <p:sp>
        <p:nvSpPr>
          <p:cNvPr id="17414" name="Rectangle 3"/>
          <p:cNvSpPr>
            <a:spLocks noGrp="1" noChangeArrowheads="1"/>
          </p:cNvSpPr>
          <p:nvPr>
            <p:ph sz="quarter" idx="1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spcAft>
                <a:spcPts val="1600"/>
              </a:spcAft>
              <a:buFont typeface="Wingdings" charset="0"/>
              <a:buNone/>
            </a:pPr>
            <a:r>
              <a:rPr lang="en-US" dirty="0">
                <a:latin typeface="Arial" charset="0"/>
                <a:ea typeface="MS PGothic" charset="0"/>
              </a:rPr>
              <a:t>“Information technology … holds enormous potential for transforming the health care delivery system”</a:t>
            </a:r>
            <a:endParaRPr lang="en-US" dirty="0">
              <a:solidFill>
                <a:schemeClr val="hlink"/>
              </a:solidFill>
              <a:latin typeface="Arial" charset="0"/>
              <a:ea typeface="MS PGothic" charset="0"/>
            </a:endParaRPr>
          </a:p>
          <a:p>
            <a:pPr marL="0" indent="0" algn="ctr" eaLnBrk="1" hangingPunct="1">
              <a:lnSpc>
                <a:spcPct val="90000"/>
              </a:lnSpc>
              <a:buFont typeface="Wingdings" charset="0"/>
              <a:buNone/>
            </a:pPr>
            <a:r>
              <a:rPr lang="en-US" sz="2000" i="1" dirty="0">
                <a:latin typeface="Arial" charset="0"/>
                <a:ea typeface="MS PGothic" charset="0"/>
              </a:rPr>
              <a:t>-</a:t>
            </a:r>
            <a:r>
              <a:rPr lang="en-US" sz="2000" dirty="0">
                <a:latin typeface="Arial" charset="0"/>
                <a:ea typeface="MS PGothic" charset="0"/>
              </a:rPr>
              <a:t> Institute of Medicine (IOM), </a:t>
            </a:r>
            <a:r>
              <a:rPr lang="en-US" sz="2000" i="1" dirty="0">
                <a:latin typeface="Arial" charset="0"/>
                <a:ea typeface="MS PGothic" charset="0"/>
              </a:rPr>
              <a:t>Crossing the Quality Chasm, </a:t>
            </a:r>
            <a:r>
              <a:rPr lang="en-US" sz="2000" dirty="0">
                <a:latin typeface="Arial" charset="0"/>
                <a:ea typeface="MS PGothic" charset="0"/>
              </a:rPr>
              <a:t>2001 </a:t>
            </a:r>
          </a:p>
        </p:txBody>
      </p:sp>
      <p:sp>
        <p:nvSpPr>
          <p:cNvPr id="17411"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5CD3DC8-7260-D04C-9942-F7E8C818764B}" type="slidenum">
              <a:rPr lang="en-US">
                <a:solidFill>
                  <a:srgbClr val="898989"/>
                </a:solidFill>
              </a:rPr>
              <a:pPr/>
              <a:t>3</a:t>
            </a:fld>
            <a:endParaRPr lang="en-US">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r>
              <a:rPr lang="en-US" sz="3800" dirty="0">
                <a:latin typeface="Verdana" charset="0"/>
                <a:ea typeface="MS PGothic" charset="0"/>
                <a:cs typeface="Verdana" charset="0"/>
              </a:rPr>
              <a:t>A New Health System for </a:t>
            </a:r>
            <a:br>
              <a:rPr lang="en-US" sz="3800" dirty="0">
                <a:latin typeface="Verdana" charset="0"/>
                <a:ea typeface="MS PGothic" charset="0"/>
                <a:cs typeface="Verdana" charset="0"/>
              </a:rPr>
            </a:br>
            <a:r>
              <a:rPr lang="en-US" sz="3800" dirty="0">
                <a:latin typeface="Verdana" charset="0"/>
                <a:ea typeface="MS PGothic" charset="0"/>
                <a:cs typeface="Verdana" charset="0"/>
              </a:rPr>
              <a:t>the 21st Century</a:t>
            </a:r>
          </a:p>
        </p:txBody>
      </p:sp>
      <p:sp>
        <p:nvSpPr>
          <p:cNvPr id="14342" name="Content Placeholder 2"/>
          <p:cNvSpPr>
            <a:spLocks noGrp="1"/>
          </p:cNvSpPr>
          <p:nvPr>
            <p:ph sz="quarter" idx="14"/>
          </p:nvPr>
        </p:nvSpPr>
        <p:spPr bwMode="auto">
          <a:prstGeom prst="rect">
            <a:avLst/>
          </a:prstGeom>
          <a:extLst/>
        </p:spPr>
        <p:txBody>
          <a:bodyPr/>
          <a:lstStyle/>
          <a:p>
            <a:pPr eaLnBrk="1" hangingPunct="1">
              <a:buFont typeface="Arial" panose="020B0604020202020204" pitchFamily="34" charset="0"/>
              <a:buChar char="•"/>
              <a:defRPr/>
            </a:pPr>
            <a:r>
              <a:rPr lang="en-US" dirty="0">
                <a:ea typeface="+mn-ea"/>
                <a:cs typeface="+mn-cs"/>
              </a:rPr>
              <a:t>IOM (2001): Six aims for improving health care quality</a:t>
            </a:r>
          </a:p>
          <a:p>
            <a:pPr marL="971550" lvl="1" indent="-514350" eaLnBrk="1" hangingPunct="1">
              <a:buFont typeface="+mj-lt"/>
              <a:buAutoNum type="arabicPeriod"/>
              <a:defRPr/>
            </a:pPr>
            <a:r>
              <a:rPr lang="en-US" dirty="0">
                <a:ea typeface="+mn-ea"/>
                <a:cs typeface="+mn-cs"/>
              </a:rPr>
              <a:t>Safe</a:t>
            </a:r>
          </a:p>
          <a:p>
            <a:pPr marL="971550" lvl="1" indent="-514350" eaLnBrk="1" hangingPunct="1">
              <a:buFont typeface="+mj-lt"/>
              <a:buAutoNum type="arabicPeriod"/>
              <a:defRPr/>
            </a:pPr>
            <a:r>
              <a:rPr lang="en-US" dirty="0">
                <a:ea typeface="+mn-ea"/>
                <a:cs typeface="+mn-cs"/>
              </a:rPr>
              <a:t>Effective</a:t>
            </a:r>
          </a:p>
          <a:p>
            <a:pPr marL="971550" lvl="1" indent="-514350" eaLnBrk="1" hangingPunct="1">
              <a:buFont typeface="+mj-lt"/>
              <a:buAutoNum type="arabicPeriod"/>
              <a:defRPr/>
            </a:pPr>
            <a:r>
              <a:rPr lang="en-US" dirty="0">
                <a:ea typeface="+mn-ea"/>
                <a:cs typeface="+mn-cs"/>
              </a:rPr>
              <a:t>Patient-centered</a:t>
            </a:r>
          </a:p>
          <a:p>
            <a:pPr marL="971550" lvl="1" indent="-514350" eaLnBrk="1" hangingPunct="1">
              <a:buFont typeface="+mj-lt"/>
              <a:buAutoNum type="arabicPeriod"/>
              <a:defRPr/>
            </a:pPr>
            <a:r>
              <a:rPr lang="en-US" dirty="0">
                <a:ea typeface="+mn-ea"/>
                <a:cs typeface="+mn-cs"/>
              </a:rPr>
              <a:t>Timely</a:t>
            </a:r>
          </a:p>
          <a:p>
            <a:pPr marL="971550" lvl="1" indent="-514350" eaLnBrk="1" hangingPunct="1">
              <a:buFont typeface="+mj-lt"/>
              <a:buAutoNum type="arabicPeriod"/>
              <a:defRPr/>
            </a:pPr>
            <a:r>
              <a:rPr lang="en-US" dirty="0">
                <a:ea typeface="+mn-ea"/>
                <a:cs typeface="+mn-cs"/>
              </a:rPr>
              <a:t>Efficient</a:t>
            </a:r>
          </a:p>
          <a:p>
            <a:pPr marL="971550" lvl="1" indent="-514350" eaLnBrk="1" hangingPunct="1">
              <a:spcAft>
                <a:spcPts val="1600"/>
              </a:spcAft>
              <a:buFont typeface="+mj-lt"/>
              <a:buAutoNum type="arabicPeriod"/>
              <a:defRPr/>
            </a:pPr>
            <a:r>
              <a:rPr lang="en-US" dirty="0">
                <a:ea typeface="+mn-ea"/>
                <a:cs typeface="+mn-cs"/>
              </a:rPr>
              <a:t>Equitable</a:t>
            </a:r>
            <a:endParaRPr lang="en-US" sz="1600" dirty="0">
              <a:ea typeface="+mn-ea"/>
              <a:cs typeface="+mn-cs"/>
            </a:endParaRPr>
          </a:p>
          <a:p>
            <a:pPr marL="57150" indent="0" eaLnBrk="1" hangingPunct="1">
              <a:buFont typeface="Arial" panose="020B0604020202020204" pitchFamily="34" charset="0"/>
              <a:buNone/>
              <a:defRPr/>
            </a:pPr>
            <a:r>
              <a:rPr lang="da-DK" sz="1200" dirty="0">
                <a:ea typeface="+mn-ea"/>
                <a:cs typeface="+mn-cs"/>
              </a:rPr>
              <a:t>(</a:t>
            </a:r>
            <a:r>
              <a:rPr lang="da-DK" sz="1200" dirty="0">
                <a:ea typeface="+mn-ea"/>
                <a:cs typeface="Arial" pitchFamily="34" charset="0"/>
              </a:rPr>
              <a:t>IOM, 2001</a:t>
            </a:r>
            <a:r>
              <a:rPr lang="da-DK" sz="1200" dirty="0">
                <a:ea typeface="+mn-ea"/>
                <a:cs typeface="+mn-cs"/>
              </a:rPr>
              <a:t>)</a:t>
            </a:r>
          </a:p>
        </p:txBody>
      </p:sp>
      <p:sp>
        <p:nvSpPr>
          <p:cNvPr id="19458"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A6B6612-DB23-034A-B19C-A32477CFC5F0}" type="slidenum">
              <a:rPr lang="en-US">
                <a:solidFill>
                  <a:srgbClr val="898989"/>
                </a:solidFill>
              </a:rPr>
              <a:pPr/>
              <a:t>4</a:t>
            </a:fld>
            <a:endParaRPr lang="en-US">
              <a:solidFill>
                <a:srgbClr val="89898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a:latin typeface="Verdana" charset="0"/>
                <a:ea typeface="MS PGothic" charset="0"/>
                <a:cs typeface="Verdana" charset="0"/>
              </a:rPr>
              <a:t>Patient Record System</a:t>
            </a:r>
          </a:p>
        </p:txBody>
      </p:sp>
      <p:sp>
        <p:nvSpPr>
          <p:cNvPr id="21507" name="Rectangle 3"/>
          <p:cNvSpPr>
            <a:spLocks noGrp="1" noChangeArrowheads="1"/>
          </p:cNvSpPr>
          <p:nvPr>
            <p:ph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dirty="0">
                <a:latin typeface="Arial" charset="0"/>
                <a:ea typeface="MS PGothic" charset="0"/>
              </a:rPr>
              <a:t>IOM (1991): Any </a:t>
            </a:r>
            <a:r>
              <a:rPr lang="ja-JP" altLang="en-US" dirty="0">
                <a:latin typeface="Arial" charset="0"/>
                <a:ea typeface="MS PGothic" charset="0"/>
              </a:rPr>
              <a:t>“</a:t>
            </a:r>
            <a:r>
              <a:rPr lang="en-US" altLang="ja-JP" dirty="0">
                <a:latin typeface="Arial" charset="0"/>
                <a:ea typeface="MS PGothic" charset="0"/>
              </a:rPr>
              <a:t>patient record system</a:t>
            </a:r>
            <a:r>
              <a:rPr lang="ja-JP" altLang="en-US" dirty="0">
                <a:latin typeface="Arial" charset="0"/>
                <a:ea typeface="MS PGothic" charset="0"/>
              </a:rPr>
              <a:t>”</a:t>
            </a:r>
            <a:r>
              <a:rPr lang="en-US" altLang="ja-JP" dirty="0">
                <a:latin typeface="Arial" charset="0"/>
                <a:ea typeface="MS PGothic" charset="0"/>
              </a:rPr>
              <a:t> includes:</a:t>
            </a:r>
          </a:p>
          <a:p>
            <a:pPr lvl="1">
              <a:lnSpc>
                <a:spcPct val="90000"/>
              </a:lnSpc>
            </a:pPr>
            <a:r>
              <a:rPr lang="en-US" dirty="0">
                <a:latin typeface="Arial" charset="0"/>
                <a:ea typeface="MS PGothic" charset="0"/>
              </a:rPr>
              <a:t>People</a:t>
            </a:r>
          </a:p>
          <a:p>
            <a:pPr lvl="1">
              <a:lnSpc>
                <a:spcPct val="90000"/>
              </a:lnSpc>
            </a:pPr>
            <a:r>
              <a:rPr lang="en-US" dirty="0">
                <a:latin typeface="Arial" charset="0"/>
                <a:ea typeface="MS PGothic" charset="0"/>
              </a:rPr>
              <a:t>Data</a:t>
            </a:r>
          </a:p>
          <a:p>
            <a:pPr lvl="1">
              <a:lnSpc>
                <a:spcPct val="90000"/>
              </a:lnSpc>
            </a:pPr>
            <a:r>
              <a:rPr lang="en-US" dirty="0">
                <a:latin typeface="Arial" charset="0"/>
                <a:ea typeface="MS PGothic" charset="0"/>
              </a:rPr>
              <a:t>Rules and procedures</a:t>
            </a:r>
          </a:p>
          <a:p>
            <a:pPr lvl="1">
              <a:lnSpc>
                <a:spcPct val="90000"/>
              </a:lnSpc>
            </a:pPr>
            <a:r>
              <a:rPr lang="en-US" dirty="0">
                <a:latin typeface="Arial" charset="0"/>
                <a:ea typeface="MS PGothic" charset="0"/>
              </a:rPr>
              <a:t>Processing and storage devices</a:t>
            </a:r>
          </a:p>
          <a:p>
            <a:pPr lvl="1">
              <a:lnSpc>
                <a:spcPct val="90000"/>
              </a:lnSpc>
              <a:spcAft>
                <a:spcPts val="1600"/>
              </a:spcAft>
            </a:pPr>
            <a:r>
              <a:rPr lang="en-US" dirty="0">
                <a:latin typeface="Arial" charset="0"/>
                <a:ea typeface="MS PGothic" charset="0"/>
              </a:rPr>
              <a:t>Communication and support facilities</a:t>
            </a:r>
            <a:endParaRPr lang="en-US" sz="2100" dirty="0">
              <a:latin typeface="Arial" charset="0"/>
              <a:ea typeface="MS PGothic" charset="0"/>
            </a:endParaRPr>
          </a:p>
          <a:p>
            <a:pPr>
              <a:lnSpc>
                <a:spcPct val="90000"/>
              </a:lnSpc>
              <a:buFont typeface="Arial" charset="0"/>
              <a:buNone/>
            </a:pPr>
            <a:r>
              <a:rPr lang="da-DK" sz="1200" dirty="0">
                <a:latin typeface="Arial" charset="0"/>
                <a:ea typeface="MS PGothic" charset="0"/>
              </a:rPr>
              <a:t>(</a:t>
            </a:r>
            <a:r>
              <a:rPr lang="en-US" sz="1200" dirty="0">
                <a:latin typeface="Arial" charset="0"/>
                <a:ea typeface="MS PGothic" charset="0"/>
              </a:rPr>
              <a:t>Dickinson et al, 2003</a:t>
            </a:r>
            <a:r>
              <a:rPr lang="da-DK" sz="1200" dirty="0">
                <a:latin typeface="Arial" charset="0"/>
                <a:ea typeface="MS PGothic" charset="0"/>
              </a:rPr>
              <a:t>)</a:t>
            </a:r>
          </a:p>
        </p:txBody>
      </p:sp>
      <p:sp>
        <p:nvSpPr>
          <p:cNvPr id="21508" name="Slide Number Placeholder 2"/>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E409A53-E4A0-C34A-9A66-C3B42154A9D8}" type="slidenum">
              <a:rPr lang="en-US">
                <a:solidFill>
                  <a:srgbClr val="898989"/>
                </a:solidFill>
              </a:rPr>
              <a:pPr/>
              <a:t>5</a:t>
            </a:fld>
            <a:endParaRPr lang="en-US">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a:latin typeface="Verdana" charset="0"/>
                <a:ea typeface="MS PGothic" charset="0"/>
                <a:cs typeface="Verdana" charset="0"/>
              </a:rPr>
              <a:t>Core EHR Functions: US Government</a:t>
            </a:r>
          </a:p>
        </p:txBody>
      </p:sp>
      <p:sp>
        <p:nvSpPr>
          <p:cNvPr id="8" name="Content Placeholder 7"/>
          <p:cNvSpPr>
            <a:spLocks noGrp="1"/>
          </p:cNvSpPr>
          <p:nvPr>
            <p:ph sz="quarter" idx="14"/>
          </p:nvPr>
        </p:nvSpPr>
        <p:spPr/>
        <p:txBody>
          <a:bodyPr/>
          <a:lstStyle/>
          <a:p>
            <a:pPr>
              <a:buFont typeface="Arial" panose="020B0604020202020204" pitchFamily="34" charset="0"/>
              <a:buChar char="•"/>
              <a:defRPr/>
            </a:pPr>
            <a:r>
              <a:rPr lang="en-US" dirty="0">
                <a:ea typeface="+mn-ea"/>
                <a:cs typeface="+mn-cs"/>
              </a:rPr>
              <a:t>Orders for therapies (e.g. medications)</a:t>
            </a:r>
          </a:p>
          <a:p>
            <a:pPr>
              <a:buFont typeface="Arial" panose="020B0604020202020204" pitchFamily="34" charset="0"/>
              <a:buChar char="•"/>
              <a:defRPr/>
            </a:pPr>
            <a:r>
              <a:rPr lang="en-US" dirty="0">
                <a:ea typeface="+mn-ea"/>
                <a:cs typeface="+mn-cs"/>
              </a:rPr>
              <a:t>Orders for tests</a:t>
            </a:r>
          </a:p>
          <a:p>
            <a:pPr>
              <a:buFont typeface="Arial" panose="020B0604020202020204" pitchFamily="34" charset="0"/>
              <a:buChar char="•"/>
              <a:defRPr/>
            </a:pPr>
            <a:r>
              <a:rPr lang="en-US" dirty="0">
                <a:ea typeface="+mn-ea"/>
                <a:cs typeface="+mn-cs"/>
              </a:rPr>
              <a:t>Reporting of test results</a:t>
            </a:r>
          </a:p>
          <a:p>
            <a:pPr>
              <a:spcAft>
                <a:spcPts val="1600"/>
              </a:spcAft>
              <a:buFont typeface="Arial" panose="020B0604020202020204" pitchFamily="34" charset="0"/>
              <a:buChar char="•"/>
              <a:defRPr/>
            </a:pPr>
            <a:r>
              <a:rPr lang="en-US" dirty="0">
                <a:ea typeface="+mn-ea"/>
                <a:cs typeface="+mn-cs"/>
              </a:rPr>
              <a:t>Physician notes</a:t>
            </a:r>
            <a:endParaRPr lang="en-US" sz="1200" dirty="0">
              <a:ea typeface="+mn-ea"/>
              <a:cs typeface="+mn-cs"/>
            </a:endParaRPr>
          </a:p>
          <a:p>
            <a:pPr marL="0" indent="0">
              <a:buFont typeface="Arial" panose="020B0604020202020204" pitchFamily="34" charset="0"/>
              <a:buNone/>
              <a:defRPr/>
            </a:pPr>
            <a:r>
              <a:rPr lang="en-US" sz="1200" dirty="0">
                <a:ea typeface="+mn-ea"/>
                <a:cs typeface="+mn-cs"/>
              </a:rPr>
              <a:t>(Torrey, 2011)</a:t>
            </a:r>
          </a:p>
        </p:txBody>
      </p:sp>
      <p:sp>
        <p:nvSpPr>
          <p:cNvPr id="23556"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2E6D8E1-C9D2-8443-8DEA-E9C9A7641AE5}" type="slidenum">
              <a:rPr lang="en-US">
                <a:solidFill>
                  <a:srgbClr val="898989"/>
                </a:solidFill>
              </a:rPr>
              <a:pPr/>
              <a:t>6</a:t>
            </a:fld>
            <a:endParaRPr lang="en-US">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atin typeface="Verdana" charset="0"/>
                <a:ea typeface="MS PGothic" charset="0"/>
                <a:cs typeface="Verdana" charset="0"/>
              </a:rPr>
              <a:t>Core EHR Functions: IOM</a:t>
            </a:r>
          </a:p>
        </p:txBody>
      </p:sp>
      <p:sp>
        <p:nvSpPr>
          <p:cNvPr id="3" name="Content Placeholder 2"/>
          <p:cNvSpPr>
            <a:spLocks noGrp="1"/>
          </p:cNvSpPr>
          <p:nvPr>
            <p:ph sz="quarter" idx="14"/>
          </p:nvPr>
        </p:nvSpPr>
        <p:spPr/>
        <p:txBody>
          <a:bodyPr>
            <a:normAutofit/>
          </a:bodyPr>
          <a:lstStyle/>
          <a:p>
            <a:pPr>
              <a:buFont typeface="Arial" panose="020B0604020202020204" pitchFamily="34" charset="0"/>
              <a:buChar char="•"/>
              <a:defRPr/>
            </a:pPr>
            <a:r>
              <a:rPr lang="en-US" dirty="0">
                <a:ea typeface="+mn-ea"/>
                <a:cs typeface="+mn-cs"/>
              </a:rPr>
              <a:t>Provides longitudinal health data on individuals</a:t>
            </a:r>
          </a:p>
          <a:p>
            <a:pPr>
              <a:buFont typeface="Arial" panose="020B0604020202020204" pitchFamily="34" charset="0"/>
              <a:buChar char="•"/>
              <a:defRPr/>
            </a:pPr>
            <a:r>
              <a:rPr lang="en-US" dirty="0">
                <a:ea typeface="+mn-ea"/>
                <a:cs typeface="+mn-cs"/>
              </a:rPr>
              <a:t>Provides immediate, yet secure, electronic access</a:t>
            </a:r>
          </a:p>
          <a:p>
            <a:pPr>
              <a:buFont typeface="Arial" panose="020B0604020202020204" pitchFamily="34" charset="0"/>
              <a:buChar char="•"/>
              <a:defRPr/>
            </a:pPr>
            <a:r>
              <a:rPr lang="en-US" dirty="0">
                <a:ea typeface="+mn-ea"/>
                <a:cs typeface="+mn-cs"/>
              </a:rPr>
              <a:t>Provides knowledge to enhance quality, safety, and efficiency of care</a:t>
            </a:r>
          </a:p>
          <a:p>
            <a:pPr>
              <a:spcAft>
                <a:spcPts val="1600"/>
              </a:spcAft>
              <a:buFont typeface="Arial" panose="020B0604020202020204" pitchFamily="34" charset="0"/>
              <a:buChar char="•"/>
              <a:defRPr/>
            </a:pPr>
            <a:r>
              <a:rPr lang="en-US" dirty="0">
                <a:ea typeface="+mn-ea"/>
                <a:cs typeface="+mn-cs"/>
              </a:rPr>
              <a:t>Supports efficient processes of care</a:t>
            </a:r>
          </a:p>
          <a:p>
            <a:pPr marL="0" indent="0">
              <a:buFont typeface="Arial" panose="020B0604020202020204" pitchFamily="34" charset="0"/>
              <a:buNone/>
              <a:defRPr/>
            </a:pPr>
            <a:r>
              <a:rPr lang="en-US" sz="1300" dirty="0">
                <a:ea typeface="+mn-ea"/>
                <a:cs typeface="+mn-cs"/>
              </a:rPr>
              <a:t>(Dickinson et al, 2003)</a:t>
            </a:r>
          </a:p>
        </p:txBody>
      </p:sp>
      <p:sp>
        <p:nvSpPr>
          <p:cNvPr id="25604"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99BB6C9-8B35-124F-99B5-0DECA3C8FD1C}" type="slidenum">
              <a:rPr lang="en-US">
                <a:solidFill>
                  <a:srgbClr val="898989"/>
                </a:solidFill>
              </a:rPr>
              <a:pPr/>
              <a:t>7</a:t>
            </a:fld>
            <a:endParaRPr lang="en-US">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atin typeface="Verdana" charset="0"/>
                <a:ea typeface="MS PGothic" charset="0"/>
                <a:cs typeface="Verdana" charset="0"/>
              </a:rPr>
              <a:t>EHR Systems: Then and Now</a:t>
            </a:r>
          </a:p>
        </p:txBody>
      </p:sp>
      <p:sp>
        <p:nvSpPr>
          <p:cNvPr id="3" name="Content Placeholder 2"/>
          <p:cNvSpPr>
            <a:spLocks noGrp="1"/>
          </p:cNvSpPr>
          <p:nvPr>
            <p:ph sz="quarter" idx="14"/>
          </p:nvPr>
        </p:nvSpPr>
        <p:spPr/>
        <p:txBody>
          <a:bodyPr>
            <a:normAutofit/>
          </a:bodyPr>
          <a:lstStyle/>
          <a:p>
            <a:pPr>
              <a:buFont typeface="Arial" panose="020B0604020202020204" pitchFamily="34" charset="0"/>
              <a:buChar char="•"/>
              <a:defRPr/>
            </a:pPr>
            <a:r>
              <a:rPr lang="en-US" dirty="0">
                <a:ea typeface="+mn-ea"/>
                <a:cs typeface="+mn-cs"/>
              </a:rPr>
              <a:t>The early years</a:t>
            </a:r>
          </a:p>
          <a:p>
            <a:pPr lvl="1">
              <a:buFont typeface="Arial" panose="020B0604020202020204" pitchFamily="34" charset="0"/>
              <a:buChar char="–"/>
              <a:defRPr/>
            </a:pPr>
            <a:r>
              <a:rPr lang="en-US" dirty="0">
                <a:ea typeface="+mn-ea"/>
                <a:cs typeface="+mn-cs"/>
              </a:rPr>
              <a:t>Earlier EHR systems required extremely expensive computer hardware.</a:t>
            </a:r>
          </a:p>
          <a:p>
            <a:pPr lvl="1">
              <a:buFont typeface="Arial" panose="020B0604020202020204" pitchFamily="34" charset="0"/>
              <a:buChar char="–"/>
              <a:defRPr/>
            </a:pPr>
            <a:r>
              <a:rPr lang="en-US" dirty="0">
                <a:ea typeface="+mn-ea"/>
                <a:cs typeface="+mn-cs"/>
              </a:rPr>
              <a:t>Core components usually ran on UNIX and often incurred high training costs.</a:t>
            </a:r>
          </a:p>
          <a:p>
            <a:pPr lvl="1">
              <a:spcAft>
                <a:spcPts val="1600"/>
              </a:spcAft>
              <a:buFont typeface="Arial" panose="020B0604020202020204" pitchFamily="34" charset="0"/>
              <a:buChar char="–"/>
              <a:defRPr/>
            </a:pPr>
            <a:r>
              <a:rPr lang="en-US" dirty="0">
                <a:ea typeface="+mn-ea"/>
                <a:cs typeface="+mn-cs"/>
              </a:rPr>
              <a:t>Rapid progression of technology meant technology was outdated almost as soon as it was installed.</a:t>
            </a:r>
          </a:p>
          <a:p>
            <a:pPr marL="0" indent="0">
              <a:buFont typeface="Arial" panose="020B0604020202020204" pitchFamily="34" charset="0"/>
              <a:buNone/>
              <a:defRPr/>
            </a:pPr>
            <a:r>
              <a:rPr lang="da-DK" sz="1300" dirty="0">
                <a:ea typeface="+mn-ea"/>
                <a:cs typeface="+mn-cs"/>
              </a:rPr>
              <a:t>(</a:t>
            </a:r>
            <a:r>
              <a:rPr lang="en-US" sz="1300" dirty="0" err="1">
                <a:ea typeface="+mn-ea"/>
                <a:cs typeface="+mn-cs"/>
              </a:rPr>
              <a:t>Pawola</a:t>
            </a:r>
            <a:r>
              <a:rPr lang="en-US" sz="1300" dirty="0">
                <a:ea typeface="+mn-ea"/>
                <a:cs typeface="+mn-cs"/>
              </a:rPr>
              <a:t>, 2011; Medical Software Associates</a:t>
            </a:r>
            <a:r>
              <a:rPr lang="da-DK" sz="1300" dirty="0">
                <a:ea typeface="+mn-ea"/>
                <a:cs typeface="+mn-cs"/>
              </a:rPr>
              <a:t>)</a:t>
            </a:r>
          </a:p>
        </p:txBody>
      </p:sp>
      <p:sp>
        <p:nvSpPr>
          <p:cNvPr id="27652"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8D5E6B-FE5D-F54F-9893-8148CDFD859C}" type="slidenum">
              <a:rPr lang="en-US">
                <a:solidFill>
                  <a:srgbClr val="898989"/>
                </a:solidFill>
              </a:rPr>
              <a:pPr/>
              <a:t>8</a:t>
            </a:fld>
            <a:endParaRPr lang="en-US">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dirty="0">
                <a:latin typeface="Verdana" charset="0"/>
                <a:ea typeface="MS PGothic" charset="0"/>
                <a:cs typeface="Verdana" charset="0"/>
              </a:rPr>
              <a:t>EHR Systems: Then and Now (cont’</a:t>
            </a:r>
            <a:r>
              <a:rPr lang="en-US" altLang="ja-JP" dirty="0">
                <a:latin typeface="Verdana" charset="0"/>
                <a:ea typeface="MS PGothic" charset="0"/>
                <a:cs typeface="Verdana" charset="0"/>
              </a:rPr>
              <a:t>d)</a:t>
            </a:r>
            <a:endParaRPr lang="en-US" dirty="0">
              <a:latin typeface="Verdana" charset="0"/>
              <a:ea typeface="MS PGothic" charset="0"/>
              <a:cs typeface="Verdana" charset="0"/>
            </a:endParaRPr>
          </a:p>
        </p:txBody>
      </p:sp>
      <p:sp>
        <p:nvSpPr>
          <p:cNvPr id="3" name="Content Placeholder 2"/>
          <p:cNvSpPr>
            <a:spLocks noGrp="1"/>
          </p:cNvSpPr>
          <p:nvPr>
            <p:ph sz="quarter" idx="14"/>
          </p:nvPr>
        </p:nvSpPr>
        <p:spPr/>
        <p:txBody>
          <a:bodyPr>
            <a:normAutofit/>
          </a:bodyPr>
          <a:lstStyle/>
          <a:p>
            <a:pPr>
              <a:buFont typeface="Arial" panose="020B0604020202020204" pitchFamily="34" charset="0"/>
              <a:buChar char="•"/>
              <a:defRPr/>
            </a:pPr>
            <a:r>
              <a:rPr lang="en-US" dirty="0">
                <a:ea typeface="+mn-ea"/>
                <a:cs typeface="+mn-cs"/>
              </a:rPr>
              <a:t>The 1990s</a:t>
            </a:r>
          </a:p>
          <a:p>
            <a:pPr lvl="1">
              <a:buFont typeface="Arial" panose="020B0604020202020204" pitchFamily="34" charset="0"/>
              <a:buChar char="–"/>
              <a:defRPr/>
            </a:pPr>
            <a:r>
              <a:rPr lang="en-US" dirty="0">
                <a:ea typeface="+mn-ea"/>
                <a:cs typeface="+mn-cs"/>
              </a:rPr>
              <a:t>Improvements in computing power and connectivity spurred progress.</a:t>
            </a:r>
          </a:p>
          <a:p>
            <a:pPr lvl="1">
              <a:buFont typeface="Arial" panose="020B0604020202020204" pitchFamily="34" charset="0"/>
              <a:buChar char="–"/>
              <a:defRPr/>
            </a:pPr>
            <a:r>
              <a:rPr lang="en-US" dirty="0">
                <a:ea typeface="+mn-ea"/>
                <a:cs typeface="+mn-cs"/>
              </a:rPr>
              <a:t>EMRs began to be adopted by some practices.</a:t>
            </a:r>
          </a:p>
          <a:p>
            <a:pPr lvl="1">
              <a:spcAft>
                <a:spcPts val="1600"/>
              </a:spcAft>
              <a:buFont typeface="Arial" panose="020B0604020202020204" pitchFamily="34" charset="0"/>
              <a:buChar char="–"/>
              <a:defRPr/>
            </a:pPr>
            <a:r>
              <a:rPr lang="en-US" dirty="0">
                <a:ea typeface="+mn-ea"/>
                <a:cs typeface="+mn-cs"/>
              </a:rPr>
              <a:t>Rapid progression of technology meant technology was outdated almost as soon as it was installed.</a:t>
            </a:r>
          </a:p>
          <a:p>
            <a:pPr marL="0" indent="0">
              <a:buFont typeface="Arial" panose="020B0604020202020204" pitchFamily="34" charset="0"/>
              <a:buNone/>
              <a:defRPr/>
            </a:pPr>
            <a:r>
              <a:rPr lang="en-US" sz="1300" dirty="0">
                <a:ea typeface="+mn-ea"/>
                <a:cs typeface="+mn-cs"/>
              </a:rPr>
              <a:t>(</a:t>
            </a:r>
            <a:r>
              <a:rPr lang="en-US" sz="1300" dirty="0" err="1">
                <a:ea typeface="+mn-ea"/>
                <a:cs typeface="+mn-cs"/>
              </a:rPr>
              <a:t>Pawola</a:t>
            </a:r>
            <a:r>
              <a:rPr lang="en-US" sz="1300" dirty="0">
                <a:ea typeface="+mn-ea"/>
                <a:cs typeface="+mn-cs"/>
              </a:rPr>
              <a:t>, 2011; Medical Software Associates)</a:t>
            </a:r>
          </a:p>
        </p:txBody>
      </p:sp>
      <p:sp>
        <p:nvSpPr>
          <p:cNvPr id="29700" name="Slide Number Placeholder 3"/>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A4FDC4-4985-B544-9A2E-690BD874E03E}" type="slidenum">
              <a:rPr lang="en-US">
                <a:solidFill>
                  <a:srgbClr val="898989"/>
                </a:solidFill>
              </a:rPr>
              <a:pPr/>
              <a:t>9</a:t>
            </a:fld>
            <a:endParaRPr lang="en-US">
              <a:solidFill>
                <a:srgbClr val="898989"/>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ompX_unitY_Lecture_Slides_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CompX_unitY_Lecture_Slides_Template.potx" id="{BFDE5FB8-FBB1-4F5A-B8AC-26771944143A}" vid="{3ABEC94C-E8A2-4610-93A8-5C6AB19693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CompX_unitY_Lecture_Slides_Template.potx</Template>
  <TotalTime>853</TotalTime>
  <Words>3624</Words>
  <Application>Microsoft Office PowerPoint</Application>
  <PresentationFormat>On-screen Show (4:3)</PresentationFormat>
  <Paragraphs>263</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CompX_unitY_Lecture_Slides_Template</vt:lpstr>
      <vt:lpstr>Installation and Maintenance of Health IT Systems </vt:lpstr>
      <vt:lpstr>Elements of a Typical Electronic Health Record System Learning Objectives</vt:lpstr>
      <vt:lpstr>Why Implement an EHR?</vt:lpstr>
      <vt:lpstr>A New Health System for  the 21st Century</vt:lpstr>
      <vt:lpstr>Patient Record System</vt:lpstr>
      <vt:lpstr>Core EHR Functions: US Government</vt:lpstr>
      <vt:lpstr>Core EHR Functions: IOM</vt:lpstr>
      <vt:lpstr>EHR Systems: Then and Now</vt:lpstr>
      <vt:lpstr>EHR Systems: Then and Now (cont’d)</vt:lpstr>
      <vt:lpstr>EHR Systems: Then and Now (cont’d - 2)</vt:lpstr>
      <vt:lpstr>CPR vs. EMR vs. EHR</vt:lpstr>
      <vt:lpstr>Potential Advantages of  EHR Systems</vt:lpstr>
      <vt:lpstr>Hardware and Software</vt:lpstr>
      <vt:lpstr>Software Elements – Pre-EHR</vt:lpstr>
      <vt:lpstr>Software Elements – Post-EHR</vt:lpstr>
      <vt:lpstr>Client-Server Model</vt:lpstr>
      <vt:lpstr>Image of Client-Server Model</vt:lpstr>
      <vt:lpstr>Advantages of Client-Server Model</vt:lpstr>
      <vt:lpstr>Elements of a Typical Electronic Health Record System Summary – Lecture a</vt:lpstr>
      <vt:lpstr>Elements of a Typical Electronic Health Record System References – Lecture a</vt:lpstr>
      <vt:lpstr>Elements of a Typical Electronic Health Record System References – Lecture a (cont’d)</vt:lpstr>
      <vt:lpstr>Elements of a Typical Electronic Health Record System References – Lecture a (cont’d 2)</vt:lpstr>
      <vt:lpstr>Installation and Maintenance of  Health IT Systems  Elements of a Typical Electronic  Health Record System Lecture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a, Component 8, Unit 1</dc:title>
  <dc:subject>Installation and Maintenance of Health IT Systems, Elements of a Typical Electronic Health Record System, Lecture a</dc:subject>
  <dc:creator>U.S. Department of Health and Human Services, Office of the National Coordinator for Health Information Technology</dc:creator>
  <cp:keywords>Heath IT, Health Systems, HealthIT, Health Informatics</cp:keywords>
  <cp:lastModifiedBy>admin</cp:lastModifiedBy>
  <cp:revision>83</cp:revision>
  <dcterms:created xsi:type="dcterms:W3CDTF">2016-02-10T15:30:00Z</dcterms:created>
  <dcterms:modified xsi:type="dcterms:W3CDTF">2017-07-10T19:28:59Z</dcterms:modified>
  <cp:category>Health Information Technology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