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custDataLst>
    <p:tags r:id="rId2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339" autoAdjust="0"/>
  </p:normalViewPr>
  <p:slideViewPr>
    <p:cSldViewPr snapToGrid="0">
      <p:cViewPr>
        <p:scale>
          <a:sx n="50" d="100"/>
          <a:sy n="50" d="100"/>
        </p:scale>
        <p:origin x="-893" y="-115"/>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7/12/2017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7/12/2017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ea typeface="ＭＳ Ｐゴシック" pitchFamily="34" charset="-128"/>
              </a:rPr>
              <a:t>Welcome to </a:t>
            </a:r>
            <a:r>
              <a:rPr lang="en-US" altLang="en-US" b="1" dirty="0" smtClean="0">
                <a:ea typeface="ＭＳ Ｐゴシック" pitchFamily="34" charset="-128"/>
              </a:rPr>
              <a:t>Installation and Maintenance of Health IT Systems</a:t>
            </a:r>
            <a:r>
              <a:rPr lang="en-US" altLang="en-US" dirty="0" smtClean="0">
                <a:ea typeface="ＭＳ Ｐゴシック" pitchFamily="34" charset="-128"/>
              </a:rPr>
              <a:t>, </a:t>
            </a:r>
            <a:r>
              <a:rPr lang="en-US" altLang="en-US" b="1" dirty="0" smtClean="0">
                <a:ea typeface="ＭＳ Ｐゴシック" pitchFamily="34" charset="-128"/>
              </a:rPr>
              <a:t>Pilot Testing and Full-Scale Deployment</a:t>
            </a:r>
            <a:r>
              <a:rPr lang="en-US" altLang="en-US" dirty="0" smtClean="0">
                <a:ea typeface="ＭＳ Ｐゴシック" pitchFamily="34" charset="-128"/>
              </a:rPr>
              <a:t>.</a:t>
            </a:r>
          </a:p>
          <a:p>
            <a:pPr eaLnBrk="1" hangingPunct="1">
              <a:spcBef>
                <a:spcPct val="0"/>
              </a:spcBef>
            </a:pPr>
            <a:endParaRPr lang="en-US" altLang="en-US" dirty="0" smtClean="0">
              <a:ea typeface="ＭＳ Ｐゴシック" pitchFamily="34" charset="-128"/>
            </a:endParaRPr>
          </a:p>
          <a:p>
            <a:pPr eaLnBrk="1" hangingPunct="1"/>
            <a:r>
              <a:rPr lang="en-US" altLang="en-US" dirty="0" smtClean="0">
                <a:ea typeface="ＭＳ Ｐゴシック" pitchFamily="34" charset="-128"/>
              </a:rPr>
              <a:t>This component covers fundamentals of selection, installation, and maintenance of typical Electronic Health Records (EHR) systems.  </a:t>
            </a:r>
          </a:p>
          <a:p>
            <a:pPr eaLnBrk="1" hangingPunct="1"/>
            <a:endParaRPr lang="en-US" altLang="en-US" b="1" dirty="0" smtClean="0">
              <a:ea typeface="ＭＳ Ｐゴシック" pitchFamily="34" charset="-128"/>
            </a:endParaRPr>
          </a:p>
          <a:p>
            <a:pPr eaLnBrk="1" hangingPunct="1"/>
            <a:r>
              <a:rPr lang="en-US" altLang="en-US" dirty="0" smtClean="0">
                <a:ea typeface="ＭＳ Ｐゴシック" pitchFamily="34" charset="-128"/>
              </a:rPr>
              <a:t>This </a:t>
            </a:r>
            <a:r>
              <a:rPr lang="en-US" altLang="en-US" b="0" dirty="0" smtClean="0">
                <a:ea typeface="ＭＳ Ｐゴシック" pitchFamily="34" charset="-128"/>
              </a:rPr>
              <a:t>unit,</a:t>
            </a:r>
            <a:r>
              <a:rPr lang="en-US" altLang="en-US" b="0" dirty="0" smtClean="0">
                <a:solidFill>
                  <a:srgbClr val="000000"/>
                </a:solidFill>
                <a:ea typeface="ＭＳ Ｐゴシック" pitchFamily="34" charset="-128"/>
              </a:rPr>
              <a:t> </a:t>
            </a:r>
            <a:r>
              <a:rPr lang="en-US" altLang="en-US" b="0" dirty="0" smtClean="0">
                <a:ea typeface="ＭＳ Ｐゴシック" pitchFamily="34" charset="-128"/>
              </a:rPr>
              <a:t>Pilot Testing and Full-Scale Deployment, will discuss </a:t>
            </a:r>
            <a:r>
              <a:rPr lang="en-US" altLang="en-US" dirty="0" smtClean="0">
                <a:ea typeface="ＭＳ Ｐゴシック" pitchFamily="34" charset="-128"/>
              </a:rPr>
              <a:t>rollout phases of an EHR system, to smaller test user communities and to the entire organization.</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1152043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smtClean="0">
                <a:ea typeface="ＭＳ Ｐゴシック" pitchFamily="34" charset="-128"/>
              </a:rPr>
              <a:t>Now that we</a:t>
            </a:r>
            <a:r>
              <a:rPr lang="ja-JP" altLang="en-US" sz="900" smtClean="0">
                <a:ea typeface="ＭＳ Ｐゴシック" pitchFamily="34" charset="-128"/>
              </a:rPr>
              <a:t>’</a:t>
            </a:r>
            <a:r>
              <a:rPr lang="en-US" altLang="ja-JP" sz="900" smtClean="0">
                <a:ea typeface="ＭＳ Ｐゴシック" pitchFamily="34" charset="-128"/>
              </a:rPr>
              <a:t>ve discussed the process of pilot testing, let</a:t>
            </a:r>
            <a:r>
              <a:rPr lang="ja-JP" altLang="en-US" sz="900" smtClean="0">
                <a:ea typeface="ＭＳ Ｐゴシック" pitchFamily="34" charset="-128"/>
              </a:rPr>
              <a:t>’</a:t>
            </a:r>
            <a:r>
              <a:rPr lang="en-US" altLang="ja-JP" sz="900" smtClean="0">
                <a:ea typeface="ＭＳ Ｐゴシック" pitchFamily="34" charset="-128"/>
              </a:rPr>
              <a:t>s move into the issues to consider when planning full-scale deployment. The first is what to do with your </a:t>
            </a:r>
            <a:r>
              <a:rPr lang="ja-JP" altLang="en-US" sz="900" smtClean="0">
                <a:ea typeface="ＭＳ Ｐゴシック" pitchFamily="34" charset="-128"/>
              </a:rPr>
              <a:t>“</a:t>
            </a:r>
            <a:r>
              <a:rPr lang="en-US" altLang="ja-JP" sz="900" smtClean="0">
                <a:ea typeface="ＭＳ Ｐゴシック" pitchFamily="34" charset="-128"/>
              </a:rPr>
              <a:t>legacy</a:t>
            </a:r>
            <a:r>
              <a:rPr lang="ja-JP" altLang="en-US" sz="900" smtClean="0">
                <a:ea typeface="ＭＳ Ｐゴシック" pitchFamily="34" charset="-128"/>
              </a:rPr>
              <a:t>”</a:t>
            </a:r>
            <a:r>
              <a:rPr lang="en-US" altLang="ja-JP" sz="900" smtClean="0">
                <a:ea typeface="ＭＳ Ｐゴシック" pitchFamily="34" charset="-128"/>
              </a:rPr>
              <a:t> data. </a:t>
            </a:r>
          </a:p>
          <a:p>
            <a:endParaRPr lang="en-US" altLang="en-US" sz="900" smtClean="0">
              <a:ea typeface="ＭＳ Ｐゴシック" pitchFamily="34" charset="-128"/>
            </a:endParaRPr>
          </a:p>
          <a:p>
            <a:r>
              <a:rPr lang="en-US" altLang="en-US" sz="900" smtClean="0">
                <a:ea typeface="ＭＳ Ｐゴシック" pitchFamily="34" charset="-128"/>
              </a:rPr>
              <a:t>Established practices will have many records in old charts. Define the parameters for selecting the chart information or other data that should be transferred into the EHR. Given the resources and expense required, you may make the decision based on age or relevance of the data.</a:t>
            </a:r>
          </a:p>
          <a:p>
            <a:endParaRPr lang="en-US" altLang="en-US" sz="900" smtClean="0">
              <a:ea typeface="ＭＳ Ｐゴシック" pitchFamily="34" charset="-128"/>
            </a:endParaRPr>
          </a:p>
          <a:p>
            <a:r>
              <a:rPr lang="en-US" altLang="en-US" sz="900" smtClean="0">
                <a:ea typeface="ＭＳ Ｐゴシック" pitchFamily="34" charset="-128"/>
              </a:rPr>
              <a:t>You will also need to decide which records will need to be incorporated as part of the initial roll-out of your EHR versus which records will need to be migrated over in phases.</a:t>
            </a:r>
          </a:p>
          <a:p>
            <a:endParaRPr lang="en-US" altLang="en-US" sz="900" smtClean="0">
              <a:ea typeface="ＭＳ Ｐゴシック" pitchFamily="34" charset="-128"/>
            </a:endParaRPr>
          </a:p>
          <a:p>
            <a:r>
              <a:rPr lang="en-US" altLang="en-US" sz="900" smtClean="0">
                <a:ea typeface="ＭＳ Ｐゴシック" pitchFamily="34" charset="-128"/>
              </a:rPr>
              <a:t>What to transfer and when should be determined by practice preferences, physician needs, and available time and money. When evaluating how many resources to invest up front, however, consider that when your practitioners have to reference those paper charts later on, that carries a cost as well – the delay in a paper chart lookup is an incentive to not consult older information. The more data loaded into the system — whether by you or your vendor — the sooner you</a:t>
            </a:r>
            <a:r>
              <a:rPr lang="ja-JP" altLang="en-US" sz="900" smtClean="0">
                <a:ea typeface="ＭＳ Ｐゴシック" pitchFamily="34" charset="-128"/>
              </a:rPr>
              <a:t>’</a:t>
            </a:r>
            <a:r>
              <a:rPr lang="en-US" altLang="ja-JP" sz="900" smtClean="0">
                <a:ea typeface="ＭＳ Ｐゴシック" pitchFamily="34" charset="-128"/>
              </a:rPr>
              <a:t>ll see the benefits of the EHR.</a:t>
            </a:r>
          </a:p>
          <a:p>
            <a:endParaRPr lang="en-US" altLang="en-US" sz="900" smtClean="0">
              <a:ea typeface="ＭＳ Ｐゴシック" pitchFamily="34" charset="-128"/>
            </a:endParaRPr>
          </a:p>
          <a:p>
            <a:r>
              <a:rPr lang="en-US" altLang="en-US" sz="900" smtClean="0">
                <a:ea typeface="ＭＳ Ｐゴシック" pitchFamily="34" charset="-128"/>
              </a:rPr>
              <a:t>Regardless of how much data you choose to pre-load, plan to keep the old paper charts accessible for the near term.</a:t>
            </a:r>
          </a:p>
          <a:p>
            <a:endParaRPr lang="en-US" altLang="en-US" sz="900" smtClean="0">
              <a:ea typeface="ＭＳ Ｐゴシック" pitchFamily="34" charset="-128"/>
            </a:endParaRPr>
          </a:p>
          <a:p>
            <a:r>
              <a:rPr lang="en-US" altLang="en-US" sz="900" smtClean="0">
                <a:ea typeface="ＭＳ Ｐゴシック" pitchFamily="34" charset="-128"/>
              </a:rPr>
              <a:t>Choosing to transfer none of the data is the cheapest option up front, but it will mean more resources later on in accessing those old charts. </a:t>
            </a:r>
          </a:p>
          <a:p>
            <a:endParaRPr lang="en-US" altLang="en-US" sz="900" smtClean="0">
              <a:ea typeface="ＭＳ Ｐゴシック" pitchFamily="34" charset="-128"/>
            </a:endParaRPr>
          </a:p>
          <a:p>
            <a:r>
              <a:rPr lang="en-US" altLang="en-US" sz="900" smtClean="0">
                <a:ea typeface="ＭＳ Ｐゴシック" pitchFamily="34" charset="-128"/>
              </a:rPr>
              <a:t>Keep in mind that not all parts of the old charts will need to be accessed with equal frequency, and that your practitioners will get more </a:t>
            </a:r>
            <a:r>
              <a:rPr lang="ja-JP" altLang="en-US" sz="900" smtClean="0">
                <a:ea typeface="ＭＳ Ｐゴシック" pitchFamily="34" charset="-128"/>
              </a:rPr>
              <a:t>“</a:t>
            </a:r>
            <a:r>
              <a:rPr lang="en-US" altLang="ja-JP" sz="900" smtClean="0">
                <a:ea typeface="ＭＳ Ｐゴシック" pitchFamily="34" charset="-128"/>
              </a:rPr>
              <a:t>bang for the buck</a:t>
            </a:r>
            <a:r>
              <a:rPr lang="ja-JP" altLang="en-US" sz="900" smtClean="0">
                <a:ea typeface="ＭＳ Ｐゴシック" pitchFamily="34" charset="-128"/>
              </a:rPr>
              <a:t>”</a:t>
            </a:r>
            <a:r>
              <a:rPr lang="en-US" altLang="ja-JP" sz="900" smtClean="0">
                <a:ea typeface="ＭＳ Ｐゴシック" pitchFamily="34" charset="-128"/>
              </a:rPr>
              <a:t> if high-value data, such as medications, medical conditions, immunizations, and allergies, are available digitally. Focusing on these data could be an effective way to save resources in the data transfer. </a:t>
            </a:r>
          </a:p>
          <a:p>
            <a:endParaRPr lang="en-US" altLang="en-US" sz="900" smtClean="0">
              <a:ea typeface="ＭＳ Ｐゴシック" pitchFamily="34" charset="-128"/>
            </a:endParaRPr>
          </a:p>
          <a:p>
            <a:r>
              <a:rPr lang="en-US" altLang="en-US" sz="900" smtClean="0">
                <a:ea typeface="ＭＳ Ｐゴシック" pitchFamily="34" charset="-128"/>
              </a:rPr>
              <a:t>If you do choose to transfer ALL types of chart data, consider limiting the scope in terms of time, such as from the last year. In general, the older the data are, the less likely they will need to be accessed, so the biggest bang for the buck should come from transferring the most recent data.</a:t>
            </a:r>
          </a:p>
        </p:txBody>
      </p:sp>
      <p:sp>
        <p:nvSpPr>
          <p:cNvPr id="3379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3379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57BA8A2-1E06-4FCC-9DA3-ED63A9C098BD}" type="slidenum">
              <a:rPr lang="en-US" altLang="en-US" sz="1000"/>
              <a:pPr eaLnBrk="1" hangingPunct="1"/>
              <a:t>10</a:t>
            </a:fld>
            <a:endParaRPr lang="en-US" altLang="en-US" sz="10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smtClean="0">
                <a:ea typeface="ＭＳ Ｐゴシック" pitchFamily="34" charset="-128"/>
              </a:rPr>
              <a:t>One of the difficult decisions of an EHR implementation is the deployment strategy: do you take the </a:t>
            </a:r>
            <a:r>
              <a:rPr lang="ja-JP" altLang="en-US" sz="900" smtClean="0">
                <a:ea typeface="ＭＳ Ｐゴシック" pitchFamily="34" charset="-128"/>
              </a:rPr>
              <a:t>“</a:t>
            </a:r>
            <a:r>
              <a:rPr lang="en-US" altLang="ja-JP" sz="900" smtClean="0">
                <a:ea typeface="ＭＳ Ｐゴシック" pitchFamily="34" charset="-128"/>
              </a:rPr>
              <a:t>big bang</a:t>
            </a:r>
            <a:r>
              <a:rPr lang="ja-JP" altLang="en-US" sz="900" smtClean="0">
                <a:ea typeface="ＭＳ Ｐゴシック" pitchFamily="34" charset="-128"/>
              </a:rPr>
              <a:t>”</a:t>
            </a:r>
            <a:r>
              <a:rPr lang="en-US" altLang="ja-JP" sz="900" smtClean="0">
                <a:ea typeface="ＭＳ Ｐゴシック" pitchFamily="34" charset="-128"/>
              </a:rPr>
              <a:t> approach and get it done with quickly, or do you phase in new processes and technology over time?</a:t>
            </a:r>
          </a:p>
          <a:p>
            <a:endParaRPr lang="en-US" altLang="en-US" sz="900" smtClean="0">
              <a:ea typeface="ＭＳ Ｐゴシック" pitchFamily="34" charset="-128"/>
            </a:endParaRPr>
          </a:p>
          <a:p>
            <a:r>
              <a:rPr lang="ja-JP" altLang="en-US" sz="900" smtClean="0">
                <a:ea typeface="ＭＳ Ｐゴシック" pitchFamily="34" charset="-128"/>
              </a:rPr>
              <a:t>“</a:t>
            </a:r>
            <a:r>
              <a:rPr lang="en-US" altLang="ja-JP" sz="900" smtClean="0">
                <a:ea typeface="ＭＳ Ｐゴシック" pitchFamily="34" charset="-128"/>
              </a:rPr>
              <a:t>Should all physicians go on the system at once? Should you start all functions at once? Ideally, all physicians in one office should go on the EHR together. Otherwise, the office staff will need to run at least two different sets of processes for paper-based physicians vs. EHR physicians. [That would be] not only … confusing, but … also … inefficient. However, if your practice has more than one office, there is no overriding reason that all practices have to go on the EHR at one time. In fact, depending on your practice's resources, you might be wiser to roll out one office at a time. A few practices have successfully implemented all functions of an EHR at once, [in a] </a:t>
            </a:r>
            <a:r>
              <a:rPr lang="ja-JP" altLang="en-US" sz="900" smtClean="0">
                <a:ea typeface="ＭＳ Ｐゴシック" pitchFamily="34" charset="-128"/>
              </a:rPr>
              <a:t>‘</a:t>
            </a:r>
            <a:r>
              <a:rPr lang="en-US" altLang="ja-JP" sz="900" smtClean="0">
                <a:ea typeface="ＭＳ Ｐゴシック" pitchFamily="34" charset="-128"/>
              </a:rPr>
              <a:t>big bang</a:t>
            </a:r>
            <a:r>
              <a:rPr lang="ja-JP" altLang="en-US" sz="900" smtClean="0">
                <a:ea typeface="ＭＳ Ｐゴシック" pitchFamily="34" charset="-128"/>
              </a:rPr>
              <a:t>’</a:t>
            </a:r>
            <a:r>
              <a:rPr lang="en-US" altLang="ja-JP" sz="900" smtClean="0">
                <a:ea typeface="ＭＳ Ｐゴシック" pitchFamily="34" charset="-128"/>
              </a:rPr>
              <a:t>. The consensus, however, is that success is more likely if you implement functions sequentially, in what is known as </a:t>
            </a:r>
            <a:r>
              <a:rPr lang="ja-JP" altLang="en-US" sz="900" smtClean="0">
                <a:ea typeface="ＭＳ Ｐゴシック" pitchFamily="34" charset="-128"/>
              </a:rPr>
              <a:t>‘</a:t>
            </a:r>
            <a:r>
              <a:rPr lang="en-US" altLang="ja-JP" sz="900" smtClean="0">
                <a:ea typeface="ＭＳ Ｐゴシック" pitchFamily="34" charset="-128"/>
              </a:rPr>
              <a:t>phased implementation</a:t>
            </a:r>
            <a:r>
              <a:rPr lang="ja-JP" altLang="en-US" sz="900" smtClean="0">
                <a:ea typeface="ＭＳ Ｐゴシック" pitchFamily="34" charset="-128"/>
              </a:rPr>
              <a:t>’</a:t>
            </a:r>
            <a:r>
              <a:rPr lang="en-US" altLang="ja-JP" sz="900" smtClean="0">
                <a:ea typeface="ＭＳ Ｐゴシック" pitchFamily="34" charset="-128"/>
              </a:rPr>
              <a:t>.</a:t>
            </a:r>
            <a:r>
              <a:rPr lang="ja-JP" altLang="en-US" sz="900" smtClean="0">
                <a:ea typeface="ＭＳ Ｐゴシック" pitchFamily="34" charset="-128"/>
              </a:rPr>
              <a:t>”</a:t>
            </a:r>
            <a:r>
              <a:rPr lang="en-US" altLang="ja-JP" sz="900" smtClean="0">
                <a:ea typeface="ＭＳ Ｐゴシック" pitchFamily="34" charset="-128"/>
              </a:rPr>
              <a:t> (Adler, 2007)</a:t>
            </a:r>
          </a:p>
          <a:p>
            <a:endParaRPr lang="en-US" altLang="en-US" sz="900" smtClean="0">
              <a:ea typeface="ＭＳ Ｐゴシック" pitchFamily="34" charset="-128"/>
            </a:endParaRPr>
          </a:p>
          <a:p>
            <a:r>
              <a:rPr lang="en-US" altLang="en-US" sz="900" smtClean="0">
                <a:ea typeface="ＭＳ Ｐゴシック" pitchFamily="34" charset="-128"/>
              </a:rPr>
              <a:t>This is especially true in larger organizations, where </a:t>
            </a:r>
            <a:r>
              <a:rPr lang="ja-JP" altLang="en-US" sz="900" smtClean="0">
                <a:ea typeface="ＭＳ Ｐゴシック" pitchFamily="34" charset="-128"/>
              </a:rPr>
              <a:t>“</a:t>
            </a:r>
            <a:r>
              <a:rPr lang="en-US" altLang="ja-JP" sz="900" smtClean="0">
                <a:ea typeface="ＭＳ Ｐゴシック" pitchFamily="34" charset="-128"/>
              </a:rPr>
              <a:t>big-bang</a:t>
            </a:r>
            <a:r>
              <a:rPr lang="ja-JP" altLang="en-US" sz="900" smtClean="0">
                <a:ea typeface="ＭＳ Ｐゴシック" pitchFamily="34" charset="-128"/>
              </a:rPr>
              <a:t>”</a:t>
            </a:r>
            <a:r>
              <a:rPr lang="en-US" altLang="ja-JP" sz="900" smtClean="0">
                <a:ea typeface="ＭＳ Ｐゴシック" pitchFamily="34" charset="-128"/>
              </a:rPr>
              <a:t> implementations, despite careful planning, have led to chaos in the practice. In some cases, clerical staff, nurses, and providers</a:t>
            </a:r>
            <a:r>
              <a:rPr lang="ja-JP" altLang="en-US" sz="900" smtClean="0">
                <a:ea typeface="ＭＳ Ｐゴシック" pitchFamily="34" charset="-128"/>
              </a:rPr>
              <a:t>’</a:t>
            </a:r>
            <a:r>
              <a:rPr lang="en-US" altLang="ja-JP" sz="900" smtClean="0">
                <a:ea typeface="ＭＳ Ｐゴシック" pitchFamily="34" charset="-128"/>
              </a:rPr>
              <a:t> work nearly ceased. Obviously this can result in substantial productivity losses and inability to retain training.</a:t>
            </a:r>
          </a:p>
          <a:p>
            <a:endParaRPr lang="en-US" altLang="en-US" sz="900" smtClean="0">
              <a:ea typeface="ＭＳ Ｐゴシック" pitchFamily="34" charset="-128"/>
            </a:endParaRPr>
          </a:p>
          <a:p>
            <a:r>
              <a:rPr lang="en-US" altLang="en-US" sz="900" smtClean="0">
                <a:ea typeface="ＭＳ Ｐゴシック" pitchFamily="34" charset="-128"/>
              </a:rPr>
              <a:t>When applying the phased-implementation approach, start with straightforward functions that require little interaction with the system. This will allow staff to develop familiarity with the system, and more interactive functions like messaging, notes, or prescription writing can be added. The EHR vendor will often have recommendations for phased rollout.</a:t>
            </a:r>
          </a:p>
        </p:txBody>
      </p:sp>
      <p:sp>
        <p:nvSpPr>
          <p:cNvPr id="3584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3584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EB67CA8-6D0C-47D6-B61B-94C9332A66E8}" type="slidenum">
              <a:rPr lang="en-US" altLang="en-US" sz="1000"/>
              <a:pPr eaLnBrk="1" hangingPunct="1"/>
              <a:t>11</a:t>
            </a:fld>
            <a:endParaRPr lang="en-US" altLang="en-US" sz="10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a:bodyPr>
          <a:lstStyle/>
          <a:p>
            <a:pPr>
              <a:defRPr/>
            </a:pPr>
            <a:r>
              <a:rPr lang="en-US" dirty="0" smtClean="0">
                <a:ea typeface="+mn-ea"/>
              </a:rPr>
              <a:t>Here are some tips for a successful implementation.</a:t>
            </a:r>
          </a:p>
          <a:p>
            <a:pPr>
              <a:defRPr/>
            </a:pPr>
            <a:endParaRPr lang="en-US" dirty="0" smtClean="0">
              <a:ea typeface="+mn-ea"/>
            </a:endParaRPr>
          </a:p>
          <a:p>
            <a:pPr marL="171450" indent="-171450">
              <a:buFont typeface="Arial" pitchFamily="34" charset="0"/>
              <a:buChar char="•"/>
              <a:defRPr/>
            </a:pPr>
            <a:r>
              <a:rPr lang="en-US" dirty="0" smtClean="0">
                <a:ea typeface="+mn-ea"/>
              </a:rPr>
              <a:t>Train, evaluate, and support your users throughout the implementation process. This is essential for optimizing user efficiency, effectiveness, and system adoptability, as well as for building user confidence.</a:t>
            </a:r>
          </a:p>
          <a:p>
            <a:pPr marL="171450" indent="-171450">
              <a:buFont typeface="Arial" pitchFamily="34" charset="0"/>
              <a:buChar char="•"/>
              <a:defRPr/>
            </a:pPr>
            <a:endParaRPr lang="en-US" dirty="0" smtClean="0">
              <a:ea typeface="+mn-ea"/>
            </a:endParaRPr>
          </a:p>
          <a:p>
            <a:pPr marL="171450" indent="-171450">
              <a:buFont typeface="Arial" pitchFamily="34" charset="0"/>
              <a:buChar char="•"/>
              <a:defRPr/>
            </a:pPr>
            <a:r>
              <a:rPr lang="en-US" dirty="0" smtClean="0">
                <a:ea typeface="+mn-ea"/>
              </a:rPr>
              <a:t>Test your system thoroughly before and after the final roll-out, and resolve any issues, problems, or bugs as quickly as possible. </a:t>
            </a:r>
          </a:p>
          <a:p>
            <a:pPr marL="171450" indent="-171450">
              <a:buFont typeface="Arial" pitchFamily="34" charset="0"/>
              <a:buChar char="•"/>
              <a:defRPr/>
            </a:pPr>
            <a:endParaRPr lang="en-US" dirty="0" smtClean="0">
              <a:ea typeface="+mn-ea"/>
            </a:endParaRPr>
          </a:p>
          <a:p>
            <a:pPr marL="171450" indent="-171450">
              <a:buFont typeface="Arial" pitchFamily="34" charset="0"/>
              <a:buChar char="•"/>
              <a:defRPr/>
            </a:pPr>
            <a:r>
              <a:rPr lang="en-US" dirty="0" smtClean="0">
                <a:ea typeface="+mn-ea"/>
              </a:rPr>
              <a:t>Remember that the end users determine the success of your implementation. Support them from the beginning of implementation, throughout training, and in post-implementation support. </a:t>
            </a:r>
          </a:p>
          <a:p>
            <a:pPr marL="171450" indent="-171450">
              <a:buFont typeface="Arial" pitchFamily="34" charset="0"/>
              <a:buChar char="•"/>
              <a:defRPr/>
            </a:pPr>
            <a:endParaRPr lang="en-US" dirty="0" smtClean="0">
              <a:ea typeface="+mn-ea"/>
            </a:endParaRPr>
          </a:p>
          <a:p>
            <a:pPr marL="171450" indent="-171450">
              <a:buFont typeface="Arial" pitchFamily="34" charset="0"/>
              <a:buChar char="•"/>
              <a:defRPr/>
            </a:pPr>
            <a:r>
              <a:rPr lang="en-US" dirty="0" smtClean="0">
                <a:ea typeface="+mn-ea"/>
              </a:rPr>
              <a:t>Realize that implementing health IT is not the ultimate goal. The objective should be to maximize the efficiency, quality, and effectiveness of your care delivery processes. </a:t>
            </a:r>
          </a:p>
          <a:p>
            <a:pPr marL="171450" indent="-171450">
              <a:buFont typeface="Arial" pitchFamily="34" charset="0"/>
              <a:buChar char="•"/>
              <a:defRPr/>
            </a:pPr>
            <a:endParaRPr lang="en-US" dirty="0" smtClean="0">
              <a:ea typeface="+mn-ea"/>
            </a:endParaRPr>
          </a:p>
          <a:p>
            <a:pPr marL="171450" indent="-171450">
              <a:buFont typeface="Arial" pitchFamily="34" charset="0"/>
              <a:buChar char="•"/>
              <a:defRPr/>
            </a:pPr>
            <a:r>
              <a:rPr lang="en-US" dirty="0" smtClean="0">
                <a:ea typeface="+mn-ea"/>
              </a:rPr>
              <a:t>Support the implementation through proactive organizational policy. Facilitating user adoption through training and continued support can help you achieve optimum results.</a:t>
            </a:r>
          </a:p>
          <a:p>
            <a:pPr>
              <a:defRPr/>
            </a:pPr>
            <a:endParaRPr lang="en-US" dirty="0" smtClean="0">
              <a:ea typeface="+mn-ea"/>
            </a:endParaRPr>
          </a:p>
          <a:p>
            <a:pPr>
              <a:defRPr/>
            </a:pPr>
            <a:endParaRPr lang="en-US" dirty="0">
              <a:ea typeface="+mn-ea"/>
            </a:endParaRPr>
          </a:p>
        </p:txBody>
      </p:sp>
      <p:sp>
        <p:nvSpPr>
          <p:cNvPr id="3789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3789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AEDB693-2455-4C78-977B-B8099505F384}" type="slidenum">
              <a:rPr lang="en-US" altLang="en-US" sz="1000"/>
              <a:pPr eaLnBrk="1" hangingPunct="1"/>
              <a:t>12</a:t>
            </a:fld>
            <a:endParaRPr lang="en-US" altLang="en-US" sz="10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dirty="0" smtClean="0">
                <a:ea typeface="ＭＳ Ｐゴシック" pitchFamily="34" charset="-128"/>
              </a:rPr>
              <a:t>Just because the roll-out has been completed and your IT teams are beginning to settle into a normal routine, the job is only beginning. Now your plan has officially entered the maintenance and update phase of the product lifecycle. There are some tasks you should do to close the gap.</a:t>
            </a:r>
          </a:p>
          <a:p>
            <a:endParaRPr lang="en-US" altLang="en-US" sz="900" dirty="0" smtClean="0">
              <a:ea typeface="ＭＳ Ｐゴシック" pitchFamily="34" charset="-128"/>
            </a:endParaRPr>
          </a:p>
          <a:p>
            <a:r>
              <a:rPr lang="en-US" altLang="en-US" sz="900" dirty="0" smtClean="0">
                <a:ea typeface="ＭＳ Ｐゴシック" pitchFamily="34" charset="-128"/>
              </a:rPr>
              <a:t>Now is the time to run another baseline test to determine any shortfalls associated with increased system usage. Based on these new baseline projections, decide where you stand for further growth. Are your system resources holding within projected margins?</a:t>
            </a:r>
          </a:p>
          <a:p>
            <a:endParaRPr lang="en-US" altLang="en-US" sz="900" dirty="0" smtClean="0">
              <a:ea typeface="ＭＳ Ｐゴシック" pitchFamily="34" charset="-128"/>
            </a:endParaRPr>
          </a:p>
          <a:p>
            <a:r>
              <a:rPr lang="en-US" altLang="en-US" sz="900" dirty="0" smtClean="0">
                <a:ea typeface="ＭＳ Ｐゴシック" pitchFamily="34" charset="-128"/>
              </a:rPr>
              <a:t>Solicit user feedback as soon as you feel they have become acclimated to the system. Examine the feedback for common workflow and technical issues that need resolving. Continue to provide an avenue for users to submit feedback and suggestions for improvements.</a:t>
            </a:r>
          </a:p>
          <a:p>
            <a:endParaRPr lang="en-US" altLang="en-US" sz="900" dirty="0" smtClean="0">
              <a:ea typeface="ＭＳ Ｐゴシック" pitchFamily="34" charset="-128"/>
            </a:endParaRPr>
          </a:p>
          <a:p>
            <a:r>
              <a:rPr lang="en-US" altLang="en-US" sz="900" dirty="0" smtClean="0">
                <a:ea typeface="ＭＳ Ｐゴシック" pitchFamily="34" charset="-128"/>
              </a:rPr>
              <a:t>Hold a project review meeting with all the key stakeholders and implementation players. Discuss what went smoothly and where things went wrong. </a:t>
            </a:r>
          </a:p>
          <a:p>
            <a:endParaRPr lang="en-US" altLang="en-US" sz="900" dirty="0" smtClean="0">
              <a:ea typeface="ＭＳ Ｐゴシック" pitchFamily="34" charset="-128"/>
            </a:endParaRPr>
          </a:p>
          <a:p>
            <a:r>
              <a:rPr lang="en-US" altLang="en-US" sz="900" dirty="0" smtClean="0">
                <a:ea typeface="ＭＳ Ｐゴシック" pitchFamily="34" charset="-128"/>
              </a:rPr>
              <a:t>Finally, hold a customer acceptance meeting with the vendor. Sometimes called a </a:t>
            </a:r>
            <a:r>
              <a:rPr lang="ja-JP" altLang="en-US" sz="900" dirty="0" smtClean="0">
                <a:ea typeface="ＭＳ Ｐゴシック" pitchFamily="34" charset="-128"/>
              </a:rPr>
              <a:t>“</a:t>
            </a:r>
            <a:r>
              <a:rPr lang="en-US" altLang="ja-JP" sz="900" dirty="0" smtClean="0">
                <a:ea typeface="ＭＳ Ｐゴシック" pitchFamily="34" charset="-128"/>
              </a:rPr>
              <a:t>close-out</a:t>
            </a:r>
            <a:r>
              <a:rPr lang="ja-JP" altLang="en-US" sz="900" dirty="0" smtClean="0">
                <a:ea typeface="ＭＳ Ｐゴシック" pitchFamily="34" charset="-128"/>
              </a:rPr>
              <a:t>”</a:t>
            </a:r>
            <a:r>
              <a:rPr lang="en-US" altLang="ja-JP" sz="900" dirty="0" smtClean="0">
                <a:ea typeface="ＭＳ Ｐゴシック" pitchFamily="34" charset="-128"/>
              </a:rPr>
              <a:t> meeting, this can be an opportunity to summarize your user acceptance testing and finalize customer service agreements.</a:t>
            </a:r>
          </a:p>
          <a:p>
            <a:endParaRPr lang="en-US" altLang="en-US" sz="900" dirty="0" smtClean="0">
              <a:ea typeface="ＭＳ Ｐゴシック" pitchFamily="34" charset="-128"/>
            </a:endParaRPr>
          </a:p>
        </p:txBody>
      </p:sp>
      <p:sp>
        <p:nvSpPr>
          <p:cNvPr id="3993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3994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9DC76CC-A630-493D-B693-9A29743C8B56}" type="slidenum">
              <a:rPr lang="en-US" altLang="en-US" sz="1000"/>
              <a:pPr eaLnBrk="1" hangingPunct="1"/>
              <a:t>13</a:t>
            </a:fld>
            <a:endParaRPr lang="en-US" altLang="en-US" sz="10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ea typeface="ＭＳ Ｐゴシック" pitchFamily="34" charset="-128"/>
              </a:rPr>
              <a:t>This concludes </a:t>
            </a:r>
            <a:r>
              <a:rPr lang="en-US" altLang="en-US" b="1" smtClean="0">
                <a:ea typeface="ＭＳ Ｐゴシック" pitchFamily="34" charset="-128"/>
              </a:rPr>
              <a:t>Pilot Testing and Full-Scale Deployment.</a:t>
            </a:r>
            <a:r>
              <a:rPr lang="en-US" altLang="en-US" smtClean="0">
                <a:ea typeface="ＭＳ Ｐゴシック" pitchFamily="34" charset="-128"/>
              </a:rPr>
              <a:t>  </a:t>
            </a:r>
          </a:p>
          <a:p>
            <a:pPr eaLnBrk="1" hangingPunct="1">
              <a:spcBef>
                <a:spcPct val="0"/>
              </a:spcBef>
            </a:pPr>
            <a:endParaRPr lang="en-US" altLang="en-US" smtClean="0">
              <a:ea typeface="ＭＳ Ｐゴシック" pitchFamily="34" charset="-128"/>
            </a:endParaRPr>
          </a:p>
          <a:p>
            <a:r>
              <a:rPr lang="en-US" altLang="en-US" smtClean="0">
                <a:ea typeface="ＭＳ Ｐゴシック" pitchFamily="34" charset="-128"/>
              </a:rPr>
              <a:t>In summary, pilot testing is an important step in a process involving user and automated testing procedures designed to catch and correct potentially costly errors before they are magnified through full deployment. </a:t>
            </a:r>
          </a:p>
          <a:p>
            <a:endParaRPr lang="en-US" altLang="en-US" smtClean="0">
              <a:ea typeface="ＭＳ Ｐゴシック" pitchFamily="34" charset="-128"/>
            </a:endParaRPr>
          </a:p>
          <a:p>
            <a:r>
              <a:rPr lang="en-US" altLang="en-US" smtClean="0">
                <a:ea typeface="ＭＳ Ｐゴシック" pitchFamily="34" charset="-128"/>
              </a:rPr>
              <a:t>We also discussed various training methods designed to get your user up to speed with the new system prior to roll out and how thorough training can minimize loss in productivity and expedite the adoption process for your users prior to full deployment including Train the Trainer, Classroom-style, Web-based, and one-on-one sessions.</a:t>
            </a:r>
          </a:p>
          <a:p>
            <a:endParaRPr lang="en-US" altLang="en-US" smtClean="0">
              <a:ea typeface="ＭＳ Ｐゴシック" pitchFamily="34" charset="-128"/>
            </a:endParaRPr>
          </a:p>
          <a:p>
            <a:r>
              <a:rPr lang="en-US" altLang="en-US" smtClean="0">
                <a:ea typeface="ＭＳ Ｐゴシック" pitchFamily="34" charset="-128"/>
              </a:rPr>
              <a:t>Next, we touched on different implementation methods, the big bang and the phased rollout methods along with the pros and cons of each.</a:t>
            </a:r>
          </a:p>
          <a:p>
            <a:r>
              <a:rPr lang="en-US" altLang="en-US" smtClean="0">
                <a:ea typeface="ＭＳ Ｐゴシック" pitchFamily="34" charset="-128"/>
              </a:rPr>
              <a:t> </a:t>
            </a:r>
          </a:p>
          <a:p>
            <a:r>
              <a:rPr lang="en-US" altLang="en-US" smtClean="0">
                <a:ea typeface="ＭＳ Ｐゴシック" pitchFamily="34" charset="-128"/>
              </a:rPr>
              <a:t>We also discussed some implementation tips including understanding the importance of satisfying your users through efficient support strategies and remembering to stick to the real goal: maximizing the efficiency, quality, and effectiveness of your care delivery processes. </a:t>
            </a:r>
          </a:p>
          <a:p>
            <a:r>
              <a:rPr lang="en-US" altLang="en-US" smtClean="0">
                <a:ea typeface="ＭＳ Ｐゴシック" pitchFamily="34" charset="-128"/>
              </a:rPr>
              <a:t> </a:t>
            </a:r>
          </a:p>
          <a:p>
            <a:r>
              <a:rPr lang="en-US" altLang="en-US" smtClean="0">
                <a:ea typeface="ＭＳ Ｐゴシック" pitchFamily="34" charset="-128"/>
              </a:rPr>
              <a:t>Lastly, we outlined some very important steps during the post implementation phase:</a:t>
            </a:r>
          </a:p>
          <a:p>
            <a:pPr>
              <a:buFontTx/>
              <a:buChar char="•"/>
            </a:pPr>
            <a:r>
              <a:rPr lang="en-US" altLang="en-US" smtClean="0">
                <a:ea typeface="ＭＳ Ｐゴシック" pitchFamily="34" charset="-128"/>
              </a:rPr>
              <a:t>Holding a project review and maximizing user acceptance</a:t>
            </a:r>
          </a:p>
          <a:p>
            <a:pPr>
              <a:buFontTx/>
              <a:buChar char="•"/>
            </a:pPr>
            <a:r>
              <a:rPr lang="en-US" altLang="en-US" smtClean="0">
                <a:ea typeface="ＭＳ Ｐゴシック" pitchFamily="34" charset="-128"/>
              </a:rPr>
              <a:t>Creating baselines  to assist with identifying system issues, and</a:t>
            </a:r>
          </a:p>
          <a:p>
            <a:pPr>
              <a:buFontTx/>
              <a:buChar char="•"/>
            </a:pPr>
            <a:r>
              <a:rPr lang="en-US" altLang="en-US" smtClean="0">
                <a:ea typeface="ＭＳ Ｐゴシック" pitchFamily="34" charset="-128"/>
              </a:rPr>
              <a:t>Beginning the maintenance and upgrade regimen that addresses errors and workflow issues in a timely manner.</a:t>
            </a:r>
          </a:p>
          <a:p>
            <a:endParaRPr lang="en-US" altLang="en-US" smtClean="0">
              <a:ea typeface="ＭＳ Ｐゴシック" pitchFamily="34" charset="-128"/>
            </a:endParaRPr>
          </a:p>
          <a:p>
            <a:endParaRPr lang="en-US" altLang="en-US" smtClean="0">
              <a:ea typeface="ＭＳ Ｐゴシック" pitchFamily="34" charset="-128"/>
            </a:endParaRPr>
          </a:p>
        </p:txBody>
      </p:sp>
      <p:sp>
        <p:nvSpPr>
          <p:cNvPr id="4198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4198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2A9F2E7-1DB7-43B2-B31E-77C72DE6B814}" type="slidenum">
              <a:rPr lang="en-US" altLang="en-US" sz="1000"/>
              <a:pPr eaLnBrk="1" hangingPunct="1"/>
              <a:t>14</a:t>
            </a:fld>
            <a:endParaRPr lang="en-US" altLang="en-US" sz="10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15</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16</a:t>
            </a:fld>
            <a:endParaRPr lang="en-US" altLang="en-US"/>
          </a:p>
        </p:txBody>
      </p:sp>
    </p:spTree>
    <p:extLst>
      <p:ext uri="{BB962C8B-B14F-4D97-AF65-F5344CB8AC3E}">
        <p14:creationId xmlns:p14="http://schemas.microsoft.com/office/powerpoint/2010/main" val="1823483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smtClean="0">
                <a:ea typeface="+mn-ea"/>
              </a:rPr>
              <a:t>The objectives for this unit, </a:t>
            </a:r>
            <a:r>
              <a:rPr lang="en-US" b="1" dirty="0" smtClean="0">
                <a:ea typeface="+mn-ea"/>
              </a:rPr>
              <a:t>Pilot Testing and Full Scale Deployment </a:t>
            </a:r>
            <a:r>
              <a:rPr lang="en-US" dirty="0" smtClean="0">
                <a:ea typeface="+mn-ea"/>
              </a:rPr>
              <a:t>are to:</a:t>
            </a:r>
          </a:p>
          <a:p>
            <a:pPr marL="171450" indent="-171450">
              <a:buFont typeface="Arial" pitchFamily="34" charset="0"/>
              <a:buChar char="•"/>
              <a:defRPr/>
            </a:pPr>
            <a:r>
              <a:rPr lang="en-US" dirty="0" smtClean="0">
                <a:ea typeface="+mn-ea"/>
              </a:rPr>
              <a:t>Identify pilot testing, deployment steps, and group for pilot testing</a:t>
            </a:r>
          </a:p>
          <a:p>
            <a:pPr marL="171450" indent="-171450">
              <a:buFont typeface="Arial" pitchFamily="34" charset="0"/>
              <a:buChar char="•"/>
              <a:defRPr/>
            </a:pPr>
            <a:r>
              <a:rPr lang="en-US" dirty="0" smtClean="0">
                <a:ea typeface="+mn-ea"/>
              </a:rPr>
              <a:t>Develop a plan for training pilot users</a:t>
            </a:r>
          </a:p>
          <a:p>
            <a:pPr marL="171450" indent="-171450">
              <a:buFont typeface="Arial" pitchFamily="34" charset="0"/>
              <a:buChar char="•"/>
              <a:defRPr/>
            </a:pPr>
            <a:r>
              <a:rPr lang="en-US" dirty="0" smtClean="0">
                <a:ea typeface="+mn-ea"/>
              </a:rPr>
              <a:t>Gather and prioritize feedback from pilot test</a:t>
            </a:r>
          </a:p>
          <a:p>
            <a:pPr marL="171450" indent="-171450">
              <a:buFont typeface="Arial" pitchFamily="34" charset="0"/>
              <a:buChar char="•"/>
              <a:defRPr/>
            </a:pPr>
            <a:r>
              <a:rPr lang="en-US" dirty="0" smtClean="0">
                <a:ea typeface="+mn-ea"/>
              </a:rPr>
              <a:t>Recommend amount of legacy data to preload</a:t>
            </a:r>
          </a:p>
          <a:p>
            <a:pPr marL="171450" indent="-171450">
              <a:buFont typeface="Arial" pitchFamily="34" charset="0"/>
              <a:buChar char="•"/>
              <a:defRPr/>
            </a:pPr>
            <a:r>
              <a:rPr lang="en-US" dirty="0" smtClean="0">
                <a:ea typeface="+mn-ea"/>
              </a:rPr>
              <a:t>Develop a plan for implementation using best practices</a:t>
            </a:r>
          </a:p>
          <a:p>
            <a:pPr marL="171450" indent="-171450">
              <a:buFont typeface="Arial" pitchFamily="34" charset="0"/>
              <a:buChar char="•"/>
              <a:defRPr/>
            </a:pPr>
            <a:r>
              <a:rPr lang="en-US" dirty="0" smtClean="0">
                <a:ea typeface="+mn-ea"/>
              </a:rPr>
              <a:t>Identify post-implementation practices</a:t>
            </a:r>
          </a:p>
          <a:p>
            <a:pPr>
              <a:defRPr/>
            </a:pPr>
            <a:endParaRPr lang="en-US" dirty="0" smtClean="0">
              <a:ea typeface="+mn-ea"/>
            </a:endParaRPr>
          </a:p>
          <a:p>
            <a:pPr>
              <a:defRPr/>
            </a:pPr>
            <a:endParaRPr lang="en-US" dirty="0" smtClean="0">
              <a:ea typeface="+mn-ea"/>
            </a:endParaRPr>
          </a:p>
          <a:p>
            <a:pPr>
              <a:defRPr/>
            </a:pPr>
            <a:endParaRPr lang="en-US" dirty="0" smtClean="0">
              <a:ea typeface="+mn-ea"/>
            </a:endParaRPr>
          </a:p>
        </p:txBody>
      </p:sp>
      <p:sp>
        <p:nvSpPr>
          <p:cNvPr id="1741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1741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DFA0E51-D086-49BC-B121-F4AEE24CBF32}" type="slidenum">
              <a:rPr lang="en-US" altLang="en-US" sz="1000"/>
              <a:pPr eaLnBrk="1" hangingPunct="1"/>
              <a:t>2</a:t>
            </a:fld>
            <a:endParaRPr lang="en-US" altLang="en-US" sz="1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smtClean="0">
                <a:ea typeface="ＭＳ Ｐゴシック" pitchFamily="34" charset="-128"/>
              </a:rPr>
              <a:t>As the rollout date approaches and internal testing winds down, at some point real users must be allowed to interface with the new system, take it through its paces, and provide feedback. We call this process </a:t>
            </a:r>
            <a:r>
              <a:rPr lang="ja-JP" altLang="en-US" sz="900" smtClean="0">
                <a:ea typeface="ＭＳ Ｐゴシック" pitchFamily="34" charset="-128"/>
              </a:rPr>
              <a:t>“</a:t>
            </a:r>
            <a:r>
              <a:rPr lang="en-US" altLang="ja-JP" sz="900" smtClean="0">
                <a:ea typeface="ＭＳ Ｐゴシック" pitchFamily="34" charset="-128"/>
              </a:rPr>
              <a:t>pilot testing</a:t>
            </a:r>
            <a:r>
              <a:rPr lang="ja-JP" altLang="en-US" sz="900" smtClean="0">
                <a:ea typeface="ＭＳ Ｐゴシック" pitchFamily="34" charset="-128"/>
              </a:rPr>
              <a:t>”</a:t>
            </a:r>
            <a:r>
              <a:rPr lang="en-US" altLang="ja-JP" sz="900" smtClean="0">
                <a:ea typeface="ＭＳ Ｐゴシック" pitchFamily="34" charset="-128"/>
              </a:rPr>
              <a:t>.</a:t>
            </a:r>
          </a:p>
          <a:p>
            <a:endParaRPr lang="en-US" altLang="en-US" sz="900" smtClean="0">
              <a:ea typeface="ＭＳ Ｐゴシック" pitchFamily="34" charset="-128"/>
            </a:endParaRPr>
          </a:p>
          <a:p>
            <a:r>
              <a:rPr lang="en-US" altLang="en-US" sz="900" smtClean="0">
                <a:ea typeface="ＭＳ Ｐゴシック" pitchFamily="34" charset="-128"/>
              </a:rPr>
              <a:t>Pilot testing is designed to catch and correct potentially costly errors before they are magnified through full deployment. Pilot testers not only put the system through its paces at a technical level but also reaffirm that efficient workflow practices have been adequately modeled during development.</a:t>
            </a:r>
          </a:p>
          <a:p>
            <a:endParaRPr lang="en-US" altLang="en-US" sz="900" smtClean="0">
              <a:ea typeface="ＭＳ Ｐゴシック" pitchFamily="34" charset="-128"/>
            </a:endParaRPr>
          </a:p>
          <a:p>
            <a:r>
              <a:rPr lang="en-US" altLang="en-US" sz="900" smtClean="0">
                <a:ea typeface="ＭＳ Ｐゴシック" pitchFamily="34" charset="-128"/>
              </a:rPr>
              <a:t>Defining a pilot-testing group is largely dependent on the organization</a:t>
            </a:r>
            <a:r>
              <a:rPr lang="ja-JP" altLang="en-US" sz="900" smtClean="0">
                <a:ea typeface="ＭＳ Ｐゴシック" pitchFamily="34" charset="-128"/>
              </a:rPr>
              <a:t>’</a:t>
            </a:r>
            <a:r>
              <a:rPr lang="en-US" altLang="ja-JP" sz="900" smtClean="0">
                <a:ea typeface="ＭＳ Ｐゴシック" pitchFamily="34" charset="-128"/>
              </a:rPr>
              <a:t>s size, structure, and its priorities. In larger organizations, consider creating a steering committee to assist with identifying pilot practices or departments. This committee should include a cross section of users pulled from the stakeholders of the project.</a:t>
            </a:r>
          </a:p>
          <a:p>
            <a:endParaRPr lang="en-US" altLang="en-US" sz="900" smtClean="0">
              <a:ea typeface="ＭＳ Ｐゴシック" pitchFamily="34" charset="-128"/>
            </a:endParaRPr>
          </a:p>
          <a:p>
            <a:r>
              <a:rPr lang="en-US" altLang="en-US" sz="900" smtClean="0">
                <a:ea typeface="ＭＳ Ｐゴシック" pitchFamily="34" charset="-128"/>
              </a:rPr>
              <a:t>Developing and using a </a:t>
            </a:r>
            <a:r>
              <a:rPr lang="ja-JP" altLang="en-US" sz="900" smtClean="0">
                <a:ea typeface="ＭＳ Ｐゴシック" pitchFamily="34" charset="-128"/>
              </a:rPr>
              <a:t>“</a:t>
            </a:r>
            <a:r>
              <a:rPr lang="en-US" altLang="ja-JP" sz="900" smtClean="0">
                <a:ea typeface="ＭＳ Ｐゴシック" pitchFamily="34" charset="-128"/>
              </a:rPr>
              <a:t>readiness assessment</a:t>
            </a:r>
            <a:r>
              <a:rPr lang="ja-JP" altLang="en-US" sz="900" smtClean="0">
                <a:ea typeface="ＭＳ Ｐゴシック" pitchFamily="34" charset="-128"/>
              </a:rPr>
              <a:t>”</a:t>
            </a:r>
            <a:r>
              <a:rPr lang="en-US" altLang="ja-JP" sz="900" smtClean="0">
                <a:ea typeface="ＭＳ Ｐゴシック" pitchFamily="34" charset="-128"/>
              </a:rPr>
              <a:t> prior to the pilot testing phase can be beneficial for assessing staff abilities and to identify technological shortfalls for each department that may need addressing prior to the roll-out process. The readiness assessment can also help devise a final rollout strategy by identifying which departments are more willing and capable of more ambitious rollout schedules and which departments will need additional readiness efforts prior to implementation.</a:t>
            </a:r>
            <a:endParaRPr lang="en-US" altLang="en-US" sz="900" smtClean="0">
              <a:ea typeface="ＭＳ Ｐゴシック" pitchFamily="34" charset="-128"/>
            </a:endParaRPr>
          </a:p>
        </p:txBody>
      </p:sp>
      <p:sp>
        <p:nvSpPr>
          <p:cNvPr id="1945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1946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09E1EC3-7E1C-4F74-8115-5866E2ADA279}" type="slidenum">
              <a:rPr lang="en-US" altLang="en-US" sz="1000"/>
              <a:pPr eaLnBrk="1" hangingPunct="1"/>
              <a:t>3</a:t>
            </a:fld>
            <a:endParaRPr lang="en-US" altLang="en-US" sz="10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smtClean="0">
                <a:ea typeface="ＭＳ Ｐゴシック" pitchFamily="34" charset="-128"/>
              </a:rPr>
              <a:t>Training for end users is critical for a successful software rollout. The initial training session should also be used to identify expected changes in workflow the user may need to address. It</a:t>
            </a:r>
            <a:r>
              <a:rPr lang="ja-JP" altLang="en-US" sz="900" smtClean="0">
                <a:ea typeface="ＭＳ Ｐゴシック" pitchFamily="34" charset="-128"/>
              </a:rPr>
              <a:t>’</a:t>
            </a:r>
            <a:r>
              <a:rPr lang="en-US" altLang="ja-JP" sz="900" smtClean="0">
                <a:ea typeface="ＭＳ Ｐゴシック" pitchFamily="34" charset="-128"/>
              </a:rPr>
              <a:t>s only natural for people to not retain many of the details during the initial training session, so the initial session should be followed up with additional sessions as the rollout date approaches so the user feels reasonably comfortable operating the system without being totally dependent on the rollout team. </a:t>
            </a:r>
          </a:p>
          <a:p>
            <a:endParaRPr lang="en-US" altLang="en-US" sz="900" smtClean="0">
              <a:ea typeface="ＭＳ Ｐゴシック" pitchFamily="34" charset="-128"/>
            </a:endParaRPr>
          </a:p>
          <a:p>
            <a:r>
              <a:rPr lang="en-US" altLang="en-US" sz="900" smtClean="0">
                <a:ea typeface="ＭＳ Ｐゴシック" pitchFamily="34" charset="-128"/>
              </a:rPr>
              <a:t>Initial training should include necessary topics, even if they are complex and unlikely to be retained fully. Efficient physician documentation or note-writing is an example of an area that may require subsequent training updates to be scheduled. Some skills will apply to every user group, and these should be covered thoroughly in the initial training. Specialized groups such as nurses, physicians, receptionists, and records personnel will benefit from training customized for them.</a:t>
            </a:r>
          </a:p>
        </p:txBody>
      </p:sp>
      <p:sp>
        <p:nvSpPr>
          <p:cNvPr id="2150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2150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220E82A-52A1-4FEA-9356-4A80000D63EF}" type="slidenum">
              <a:rPr lang="en-US" altLang="en-US" sz="1000"/>
              <a:pPr eaLnBrk="1" hangingPunct="1"/>
              <a:t>4</a:t>
            </a:fld>
            <a:endParaRPr lang="en-US" altLang="en-US" sz="10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smtClean="0">
                <a:ea typeface="ＭＳ Ｐゴシック" pitchFamily="34" charset="-128"/>
              </a:rPr>
              <a:t>Several strategies for providing user training are available. A train-the-trainer approach has the system vendor train a small group who in turn train the remaining users. Standard classroom-style training, where the vendors create in-person courses can also be efficient in training large numbers of users. Web-based training is often self-paced and convenient, but care has to be taken to ensure that training is effective. One-on-one training is often the most effective but the most expensive for time and resources.</a:t>
            </a:r>
          </a:p>
          <a:p>
            <a:endParaRPr lang="en-US" altLang="en-US" sz="900" smtClean="0">
              <a:ea typeface="ＭＳ Ｐゴシック" pitchFamily="34" charset="-128"/>
            </a:endParaRPr>
          </a:p>
          <a:p>
            <a:r>
              <a:rPr lang="en-US" altLang="en-US" sz="900" smtClean="0">
                <a:ea typeface="ＭＳ Ｐゴシック" pitchFamily="34" charset="-128"/>
              </a:rPr>
              <a:t>Sometimes a variety of training methods can be engaged to better reach the workplace staff, each with his or her own preferred style of learning. </a:t>
            </a:r>
          </a:p>
          <a:p>
            <a:endParaRPr lang="en-US" altLang="en-US" sz="900" smtClean="0">
              <a:ea typeface="ＭＳ Ｐゴシック" pitchFamily="34" charset="-128"/>
            </a:endParaRPr>
          </a:p>
          <a:p>
            <a:r>
              <a:rPr lang="en-US" altLang="en-US" sz="900" smtClean="0">
                <a:ea typeface="ＭＳ Ｐゴシック" pitchFamily="34" charset="-128"/>
              </a:rPr>
              <a:t>EHR training time will vary depending on each user</a:t>
            </a:r>
            <a:r>
              <a:rPr lang="ja-JP" altLang="en-US" sz="900" smtClean="0">
                <a:ea typeface="ＭＳ Ｐゴシック" pitchFamily="34" charset="-128"/>
              </a:rPr>
              <a:t>’</a:t>
            </a:r>
            <a:r>
              <a:rPr lang="en-US" altLang="ja-JP" sz="900" smtClean="0">
                <a:ea typeface="ＭＳ Ｐゴシック" pitchFamily="34" charset="-128"/>
              </a:rPr>
              <a:t>s responsibilities. For example, at least one institution raised their training allocation from four hours to over 10 for physicians after identifying comprehension issues surrounding different forms used for documenting and prescribing medications along with a variety of other tasks.</a:t>
            </a:r>
          </a:p>
          <a:p>
            <a:endParaRPr lang="en-US" altLang="en-US" sz="900" smtClean="0">
              <a:ea typeface="ＭＳ Ｐゴシック" pitchFamily="34" charset="-128"/>
            </a:endParaRPr>
          </a:p>
          <a:p>
            <a:r>
              <a:rPr lang="en-US" altLang="en-US" sz="900" smtClean="0">
                <a:ea typeface="ＭＳ Ｐゴシック" pitchFamily="34" charset="-128"/>
              </a:rPr>
              <a:t>As stated earlier, the workflow and pre-implementation training should be adequate enough to enable the staff to retain enough information to comfortably use the EHR minimum support from the implementation team who will be busy mitigating other technical issues.</a:t>
            </a:r>
          </a:p>
        </p:txBody>
      </p:sp>
      <p:sp>
        <p:nvSpPr>
          <p:cNvPr id="2355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2355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F9311B7-1248-4970-861E-4F27B80DD468}" type="slidenum">
              <a:rPr lang="en-US" altLang="en-US" sz="1000"/>
              <a:pPr eaLnBrk="1" hangingPunct="1"/>
              <a:t>5</a:t>
            </a:fld>
            <a:endParaRPr lang="en-US" altLang="en-US" sz="10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smtClean="0">
                <a:ea typeface="ＭＳ Ｐゴシック" pitchFamily="34" charset="-128"/>
              </a:rPr>
              <a:t>In most ways, you should consider the pilot test of your EHR as a mini trial run of the final rollout strategy. Begin with setting your pilot implementation dates and setting up training sessions with your project users. </a:t>
            </a:r>
          </a:p>
          <a:p>
            <a:endParaRPr lang="en-US" altLang="en-US" sz="500" smtClean="0">
              <a:ea typeface="ＭＳ Ｐゴシック" pitchFamily="34" charset="-128"/>
            </a:endParaRPr>
          </a:p>
          <a:p>
            <a:r>
              <a:rPr lang="en-US" altLang="en-US" sz="900" smtClean="0">
                <a:ea typeface="ＭＳ Ｐゴシック" pitchFamily="34" charset="-128"/>
              </a:rPr>
              <a:t>Here are some important tips about your pilot installations:</a:t>
            </a:r>
          </a:p>
          <a:p>
            <a:pPr>
              <a:buFontTx/>
              <a:buChar char="•"/>
            </a:pPr>
            <a:r>
              <a:rPr lang="en-US" altLang="en-US" sz="900" smtClean="0">
                <a:ea typeface="ＭＳ Ｐゴシック" pitchFamily="34" charset="-128"/>
              </a:rPr>
              <a:t>Ensure your pilot users are able to remain flexible on project timelines and functionality.</a:t>
            </a:r>
          </a:p>
          <a:p>
            <a:pPr>
              <a:buFontTx/>
              <a:buChar char="•"/>
            </a:pPr>
            <a:r>
              <a:rPr lang="en-US" altLang="en-US" sz="900" smtClean="0">
                <a:ea typeface="ＭＳ Ｐゴシック" pitchFamily="34" charset="-128"/>
              </a:rPr>
              <a:t>The implementation (rollout) team should develop a detailed plan for addressing both perceived and unperceived issues that might arise during and immediately after the rollout process, including a downtime plan should the EHR system need to be taken off-line to resolve any technical issues.</a:t>
            </a:r>
          </a:p>
          <a:p>
            <a:pPr>
              <a:buFontTx/>
              <a:buChar char="•"/>
            </a:pPr>
            <a:r>
              <a:rPr lang="en-US" altLang="en-US" sz="900" smtClean="0">
                <a:ea typeface="ＭＳ Ｐゴシック" pitchFamily="34" charset="-128"/>
              </a:rPr>
              <a:t>You should communicate, in advance, to your pilot users, who to contact should issues arise during the rollout period and make sure adequately trained technical support teams will be available throughout the transition period to quickly address any user or system issues.</a:t>
            </a:r>
          </a:p>
        </p:txBody>
      </p:sp>
      <p:sp>
        <p:nvSpPr>
          <p:cNvPr id="2560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2560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4A9DBC9-0908-4ED5-9AB7-234F0D98B8BC}" type="slidenum">
              <a:rPr lang="en-US" altLang="en-US" sz="1000"/>
              <a:pPr eaLnBrk="1" hangingPunct="1"/>
              <a:t>6</a:t>
            </a:fld>
            <a:endParaRPr lang="en-US" altLang="en-US" sz="10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smtClean="0">
                <a:ea typeface="ＭＳ Ｐゴシック" pitchFamily="34" charset="-128"/>
              </a:rPr>
              <a:t>Provide a standardized communication process for internal departmental communications and feedback, centralized around an EHR implementation clinic liaison In order to facilitate more effective communication between the EHR team and the site.</a:t>
            </a:r>
          </a:p>
          <a:p>
            <a:endParaRPr lang="en-US" altLang="en-US" sz="900" smtClean="0">
              <a:ea typeface="ＭＳ Ｐゴシック" pitchFamily="34" charset="-128"/>
            </a:endParaRPr>
          </a:p>
          <a:p>
            <a:r>
              <a:rPr lang="en-US" altLang="en-US" sz="900" smtClean="0">
                <a:ea typeface="ＭＳ Ｐゴシック" pitchFamily="34" charset="-128"/>
              </a:rPr>
              <a:t>Develop and provide a formal orientation to the project for new members. This should ensure that everyone is aware of the policies and procedures driving the system.</a:t>
            </a:r>
          </a:p>
          <a:p>
            <a:endParaRPr lang="en-US" altLang="en-US" sz="900" smtClean="0">
              <a:ea typeface="ＭＳ Ｐゴシック" pitchFamily="34" charset="-128"/>
            </a:endParaRPr>
          </a:p>
          <a:p>
            <a:r>
              <a:rPr lang="en-US" altLang="en-US" sz="900" smtClean="0">
                <a:ea typeface="ＭＳ Ｐゴシック" pitchFamily="34" charset="-128"/>
              </a:rPr>
              <a:t>Complex modules or system additions such as charge capture may be deferred until later during the implementation process. Complexity in an initial system rollout may delay acceptance, but a simpler system that adds useful but more complex features later can smooth the transition.</a:t>
            </a:r>
          </a:p>
          <a:p>
            <a:endParaRPr lang="en-US" altLang="en-US" sz="900" smtClean="0">
              <a:ea typeface="ＭＳ Ｐゴシック" pitchFamily="34" charset="-128"/>
            </a:endParaRPr>
          </a:p>
          <a:p>
            <a:r>
              <a:rPr lang="en-US" altLang="en-US" sz="900" smtClean="0">
                <a:ea typeface="ＭＳ Ｐゴシック" pitchFamily="34" charset="-128"/>
              </a:rPr>
              <a:t>Identify all stakeholders and attempt to involve them in the decision making process, so that different views and usage patterns are represented. This is especially important for those who are intended to use the system regularly.</a:t>
            </a:r>
          </a:p>
        </p:txBody>
      </p:sp>
      <p:sp>
        <p:nvSpPr>
          <p:cNvPr id="2765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2765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FBC3760-ADE3-4EA5-98CF-B946BE3BD459}" type="slidenum">
              <a:rPr lang="en-US" altLang="en-US" sz="1000"/>
              <a:pPr eaLnBrk="1" hangingPunct="1"/>
              <a:t>7</a:t>
            </a:fld>
            <a:endParaRPr lang="en-US" altLang="en-US" sz="10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smtClean="0">
                <a:ea typeface="ＭＳ Ｐゴシック" pitchFamily="34" charset="-128"/>
              </a:rPr>
              <a:t>Medication dosage, disease management, diagnostic test accuracy scales and other medically based instructions should be reviewed prior to inclusion in the system. Independent experts should provide this review to ensure that prescription errors are eliminated or minimized. This is particularly true for in-house applications. Ask users to report any potential mistakes.</a:t>
            </a:r>
          </a:p>
          <a:p>
            <a:endParaRPr lang="en-US" altLang="en-US" sz="500" smtClean="0">
              <a:ea typeface="ＭＳ Ｐゴシック" pitchFamily="34" charset="-128"/>
            </a:endParaRPr>
          </a:p>
          <a:p>
            <a:r>
              <a:rPr lang="en-US" altLang="en-US" sz="900" smtClean="0">
                <a:ea typeface="ＭＳ Ｐゴシック" pitchFamily="34" charset="-128"/>
              </a:rPr>
              <a:t>It</a:t>
            </a:r>
            <a:r>
              <a:rPr lang="ja-JP" altLang="en-US" sz="900" smtClean="0">
                <a:ea typeface="ＭＳ Ｐゴシック" pitchFamily="34" charset="-128"/>
              </a:rPr>
              <a:t>’</a:t>
            </a:r>
            <a:r>
              <a:rPr lang="en-US" altLang="ja-JP" sz="900" smtClean="0">
                <a:ea typeface="ＭＳ Ｐゴシック" pitchFamily="34" charset="-128"/>
              </a:rPr>
              <a:t>s important to remember that </a:t>
            </a:r>
            <a:r>
              <a:rPr lang="ja-JP" altLang="en-US" sz="900" smtClean="0">
                <a:ea typeface="ＭＳ Ｐゴシック" pitchFamily="34" charset="-128"/>
              </a:rPr>
              <a:t>“</a:t>
            </a:r>
            <a:r>
              <a:rPr lang="en-US" altLang="ja-JP" sz="900" smtClean="0">
                <a:ea typeface="ＭＳ Ｐゴシック" pitchFamily="34" charset="-128"/>
              </a:rPr>
              <a:t>even during the pilot and beta phases of a project implementation, system stability is essential to gaining user confidence in a system. Even brief periods of instability can leave a negative impression on your users long after the instability has been resolved.</a:t>
            </a:r>
            <a:r>
              <a:rPr lang="ja-JP" altLang="en-US" sz="900" smtClean="0">
                <a:ea typeface="ＭＳ Ｐゴシック" pitchFamily="34" charset="-128"/>
              </a:rPr>
              <a:t>”</a:t>
            </a:r>
            <a:endParaRPr lang="en-US" altLang="en-US" sz="900" smtClean="0">
              <a:ea typeface="ＭＳ Ｐゴシック" pitchFamily="34" charset="-128"/>
            </a:endParaRPr>
          </a:p>
        </p:txBody>
      </p:sp>
      <p:sp>
        <p:nvSpPr>
          <p:cNvPr id="2969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2970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410F70D-C81A-402C-8524-CC5D18EB8620}" type="slidenum">
              <a:rPr lang="en-US" altLang="en-US" sz="1000"/>
              <a:pPr eaLnBrk="1" hangingPunct="1"/>
              <a:t>8</a:t>
            </a:fld>
            <a:endParaRPr lang="en-US" altLang="en-US" sz="10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smtClean="0">
                <a:ea typeface="ＭＳ Ｐゴシック" pitchFamily="34" charset="-128"/>
              </a:rPr>
              <a:t>Once the pilot implementation has occurred, it is important to listen to your pilot user feedback to isolate and resolve potential glitches in the system or make interface adjustments to resolve severe workflow issues which may have arisen. Try not to get wrapped up in customization in the early stages, however, as it takes time to adjust to new work patterns.</a:t>
            </a:r>
          </a:p>
          <a:p>
            <a:endParaRPr lang="en-US" altLang="en-US" sz="900" smtClean="0">
              <a:ea typeface="ＭＳ Ｐゴシック" pitchFamily="34" charset="-128"/>
            </a:endParaRPr>
          </a:p>
          <a:p>
            <a:r>
              <a:rPr lang="en-US" altLang="en-US" sz="900" smtClean="0">
                <a:ea typeface="ＭＳ Ｐゴシック" pitchFamily="34" charset="-128"/>
              </a:rPr>
              <a:t>Actively solicit feedback so you can implement improvements before problems arise. Take nothing for granted. Slow resolution may demoralize users and result in low adoption. </a:t>
            </a:r>
          </a:p>
          <a:p>
            <a:endParaRPr lang="en-US" altLang="en-US" sz="900" smtClean="0">
              <a:ea typeface="ＭＳ Ｐゴシック" pitchFamily="34" charset="-128"/>
            </a:endParaRPr>
          </a:p>
          <a:p>
            <a:r>
              <a:rPr lang="en-US" altLang="en-US" sz="900" smtClean="0">
                <a:ea typeface="ＭＳ Ｐゴシック" pitchFamily="34" charset="-128"/>
              </a:rPr>
              <a:t>Surveys are helpful for collecting user feedback, and they can address such topics as: </a:t>
            </a:r>
          </a:p>
          <a:p>
            <a:pPr>
              <a:buFontTx/>
              <a:buChar char="•"/>
            </a:pPr>
            <a:r>
              <a:rPr lang="en-US" altLang="en-US" sz="900" smtClean="0">
                <a:ea typeface="ＭＳ Ｐゴシック" pitchFamily="34" charset="-128"/>
              </a:rPr>
              <a:t>Workflow changes,</a:t>
            </a:r>
          </a:p>
          <a:p>
            <a:pPr>
              <a:buFontTx/>
              <a:buChar char="•"/>
            </a:pPr>
            <a:r>
              <a:rPr lang="en-US" altLang="en-US" sz="900" smtClean="0">
                <a:ea typeface="ＭＳ Ｐゴシック" pitchFamily="34" charset="-128"/>
              </a:rPr>
              <a:t>User interface problems, along with the adjustments the users would like to see made, and</a:t>
            </a:r>
          </a:p>
          <a:p>
            <a:pPr>
              <a:buFontTx/>
              <a:buChar char="•"/>
            </a:pPr>
            <a:r>
              <a:rPr lang="en-US" altLang="en-US" sz="900" smtClean="0">
                <a:ea typeface="ＭＳ Ｐゴシック" pitchFamily="34" charset="-128"/>
              </a:rPr>
              <a:t>Data errors the users have noted. </a:t>
            </a:r>
          </a:p>
          <a:p>
            <a:endParaRPr lang="en-US" altLang="en-US" sz="900" smtClean="0">
              <a:ea typeface="ＭＳ Ｐゴシック" pitchFamily="34" charset="-128"/>
            </a:endParaRPr>
          </a:p>
          <a:p>
            <a:r>
              <a:rPr lang="en-US" altLang="en-US" sz="900" smtClean="0">
                <a:ea typeface="ＭＳ Ｐゴシック" pitchFamily="34" charset="-128"/>
              </a:rPr>
              <a:t>Keeping a journal of experiences and processes is important for keeping up with the rich multitude of issues that you will encounter throughout the pilot, and a formal post-implementation review can also help in capturing and organizing this data.</a:t>
            </a:r>
          </a:p>
        </p:txBody>
      </p:sp>
      <p:sp>
        <p:nvSpPr>
          <p:cNvPr id="3174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861DD12-F89C-4F1A-956A-3D0060F6A658}" type="slidenum">
              <a:rPr lang="en-US" altLang="en-US" sz="1000"/>
              <a:pPr eaLnBrk="1" hangingPunct="1"/>
              <a:t>9</a:t>
            </a:fld>
            <a:endParaRPr lang="en-US" altLang="en-US" sz="10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normAutofit/>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3936D30F-181C-458D-8661-0C4FA607E943}"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a:t>
            </a:r>
          </a:p>
          <a:p>
            <a:pPr>
              <a:defRPr/>
            </a:pPr>
            <a:r>
              <a:rPr lang="en-US"/>
              <a:t>Pilot Testing and Full-Scale Deployment </a:t>
            </a:r>
          </a:p>
        </p:txBody>
      </p:sp>
    </p:spTree>
    <p:extLst>
      <p:ext uri="{BB962C8B-B14F-4D97-AF65-F5344CB8AC3E}">
        <p14:creationId xmlns:p14="http://schemas.microsoft.com/office/powerpoint/2010/main" val="28948920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F0F5A5F8-63FB-46E9-B666-E3D8E81893A8}"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a:t>
            </a:r>
          </a:p>
          <a:p>
            <a:pPr>
              <a:defRPr/>
            </a:pPr>
            <a:r>
              <a:rPr lang="en-US"/>
              <a:t>Pilot Testing and Full-Scale Deployment </a:t>
            </a:r>
          </a:p>
        </p:txBody>
      </p:sp>
    </p:spTree>
    <p:extLst>
      <p:ext uri="{BB962C8B-B14F-4D97-AF65-F5344CB8AC3E}">
        <p14:creationId xmlns:p14="http://schemas.microsoft.com/office/powerpoint/2010/main" val="2060874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9338BAF4-5CD1-4CE8-AA2D-1B7858BA3874}"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a:t>
            </a:r>
          </a:p>
          <a:p>
            <a:pPr>
              <a:defRPr/>
            </a:pPr>
            <a:r>
              <a:rPr lang="en-US"/>
              <a:t>Pilot Testing and Full-Scale Deployment </a:t>
            </a:r>
          </a:p>
        </p:txBody>
      </p:sp>
    </p:spTree>
    <p:extLst>
      <p:ext uri="{BB962C8B-B14F-4D97-AF65-F5344CB8AC3E}">
        <p14:creationId xmlns:p14="http://schemas.microsoft.com/office/powerpoint/2010/main" val="2250426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hyperlink" Target="http://www.aafp.org/fpm/2005/0200/p55.html" TargetMode="External"/><Relationship Id="rId2" Type="http://schemas.openxmlformats.org/officeDocument/2006/relationships/notesSlide" Target="../notesSlides/notesSlide15.xml"/><Relationship Id="rId1" Type="http://schemas.openxmlformats.org/officeDocument/2006/relationships/slideLayout" Target="../slideLayouts/slideLayout9.xml"/><Relationship Id="rId5" Type="http://schemas.openxmlformats.org/officeDocument/2006/relationships/hyperlink" Target="https://www.healthit.gov/providers-professionals/ehr-implementation-steps" TargetMode="External"/><Relationship Id="rId4" Type="http://schemas.openxmlformats.org/officeDocument/2006/relationships/hyperlink" Target="http://www.baylorhealth.edu/Documents/BUMC%20Proceedings/2006%20Vol%2019/No.%204/19_4_Fullerton.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Installation and Maintenance of Health IT Systems </a:t>
            </a:r>
            <a:endParaRPr lang="en-US" dirty="0"/>
          </a:p>
        </p:txBody>
      </p:sp>
      <p:sp>
        <p:nvSpPr>
          <p:cNvPr id="3" name="Text Placeholder 2"/>
          <p:cNvSpPr>
            <a:spLocks noGrp="1"/>
          </p:cNvSpPr>
          <p:nvPr>
            <p:ph type="body" sz="half" idx="2"/>
          </p:nvPr>
        </p:nvSpPr>
        <p:spPr/>
        <p:txBody>
          <a:bodyPr/>
          <a:lstStyle/>
          <a:p>
            <a:r>
              <a:rPr lang="en-US" altLang="en-US" dirty="0">
                <a:ea typeface="ＭＳ Ｐゴシック" pitchFamily="34" charset="-128"/>
              </a:rPr>
              <a:t>Pilot Testing and </a:t>
            </a:r>
            <a:br>
              <a:rPr lang="en-US" altLang="en-US" dirty="0">
                <a:ea typeface="ＭＳ Ｐゴシック" pitchFamily="34" charset="-128"/>
              </a:rPr>
            </a:br>
            <a:r>
              <a:rPr lang="en-US" altLang="en-US" dirty="0">
                <a:ea typeface="ＭＳ Ｐゴシック" pitchFamily="34" charset="-128"/>
              </a:rPr>
              <a:t>Full-Scale Deployment </a:t>
            </a:r>
          </a:p>
          <a:p>
            <a:endParaRPr lang="en-US" dirty="0">
              <a:solidFill>
                <a:srgbClr val="FF0000"/>
              </a:solidFill>
            </a:endParaRPr>
          </a:p>
        </p:txBody>
      </p:sp>
      <p:sp>
        <p:nvSpPr>
          <p:cNvPr id="5" name="Text Placeholder 4"/>
          <p:cNvSpPr>
            <a:spLocks noGrp="1"/>
          </p:cNvSpPr>
          <p:nvPr>
            <p:ph type="body" sz="quarter" idx="12"/>
          </p:nvPr>
        </p:nvSpPr>
        <p:spPr/>
        <p:txBody>
          <a:bodyPr/>
          <a:lstStyle/>
          <a:p>
            <a:r>
              <a:rPr lang="en-US" dirty="0"/>
              <a:t>This material (Comp 8 Unit </a:t>
            </a:r>
            <a:r>
              <a:rPr lang="en-US" dirty="0" smtClean="0"/>
              <a:t>11) </a:t>
            </a:r>
            <a:r>
              <a:rPr lang="en-US" dirty="0"/>
              <a:t>was developed by </a:t>
            </a:r>
            <a:r>
              <a:rPr lang="en-US" dirty="0" smtClean="0"/>
              <a:t>Duke University</a:t>
            </a:r>
            <a:r>
              <a:rPr lang="en-US" dirty="0"/>
              <a:t>, funded by the Department of Health and Human Services, Office of the National Coordinator for Health Information Technology under Award Number </a:t>
            </a:r>
            <a:r>
              <a:rPr lang="en-US" dirty="0" smtClean="0"/>
              <a:t>IU24OC000024. </a:t>
            </a:r>
            <a:r>
              <a:rPr lang="en-US" dirty="0"/>
              <a:t>This material was updated in 2016 by The University of Texas Health Science Center at Houston under Award Number 90WT0006.</a:t>
            </a:r>
          </a:p>
          <a:p>
            <a:r>
              <a:rPr lang="en-US" dirty="0"/>
              <a:t>This work is licensed under the Creative Commons Attribution-NonCommercial-ShareAlike 4.0 International License. To view a copy of this license, visit </a:t>
            </a:r>
            <a:r>
              <a:rPr lang="en-US" dirty="0">
                <a:hlinkClick r:id="rId3" tooltip="Link to Creative Commons License BY-SA-NC 4.0."/>
              </a:rPr>
              <a:t>http://creativecommons.org/licenses/by-nc-sa/4.0</a:t>
            </a:r>
            <a:r>
              <a:rPr lang="en-US" dirty="0" smtClean="0">
                <a:hlinkClick r:id="rId3" tooltip="Link to Creative Commons License BY-SA-NC 4.0."/>
              </a:rPr>
              <a:t>/</a:t>
            </a:r>
            <a:r>
              <a:rPr lang="en-US" dirty="0" smtClean="0">
                <a:hlinkClick r:id="rId3"/>
              </a:rPr>
              <a:t>.</a:t>
            </a:r>
          </a:p>
          <a:p>
            <a:endParaRPr lang="en-US" i="0" dirty="0">
              <a:hlinkClick r:id="rId3"/>
            </a:endParaRPr>
          </a:p>
          <a:p>
            <a:endParaRPr lang="en-US" dirty="0"/>
          </a:p>
        </p:txBody>
      </p:sp>
    </p:spTree>
    <p:extLst>
      <p:ext uri="{BB962C8B-B14F-4D97-AF65-F5344CB8AC3E}">
        <p14:creationId xmlns:p14="http://schemas.microsoft.com/office/powerpoint/2010/main" val="1276596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6"/>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ea typeface="ＭＳ Ｐゴシック" pitchFamily="34" charset="-128"/>
              </a:rPr>
              <a:t>Pre-Loading Legacy Data: </a:t>
            </a:r>
            <a:br>
              <a:rPr lang="en-US" altLang="en-US" smtClean="0">
                <a:ea typeface="ＭＳ Ｐゴシック" pitchFamily="34" charset="-128"/>
              </a:rPr>
            </a:br>
            <a:r>
              <a:rPr lang="en-US" altLang="en-US" smtClean="0">
                <a:ea typeface="ＭＳ Ｐゴシック" pitchFamily="34" charset="-128"/>
              </a:rPr>
              <a:t>Typical Options</a:t>
            </a:r>
          </a:p>
        </p:txBody>
      </p:sp>
      <p:sp>
        <p:nvSpPr>
          <p:cNvPr id="32770" name="Content Placeholder 7"/>
          <p:cNvSpPr>
            <a:spLocks noGrp="1"/>
          </p:cNvSpPr>
          <p:nvPr>
            <p:ph sz="quarter" idx="14"/>
          </p:nvPr>
        </p:nvSpPr>
        <p:spPr bwMode="auto">
          <a:xfrm>
            <a:off x="457200" y="1752600"/>
            <a:ext cx="82296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pPr>
            <a:r>
              <a:rPr lang="en-US" altLang="en-US" sz="2700" dirty="0" smtClean="0">
                <a:ea typeface="ＭＳ Ｐゴシック" pitchFamily="34" charset="-128"/>
              </a:rPr>
              <a:t>None</a:t>
            </a:r>
          </a:p>
          <a:p>
            <a:pPr lvl="1">
              <a:lnSpc>
                <a:spcPct val="80000"/>
              </a:lnSpc>
            </a:pPr>
            <a:r>
              <a:rPr lang="en-US" altLang="en-US" sz="2400" dirty="0" smtClean="0">
                <a:ea typeface="ＭＳ Ｐゴシック" pitchFamily="34" charset="-128"/>
              </a:rPr>
              <a:t>All visits after go-live use EHR.</a:t>
            </a:r>
          </a:p>
          <a:p>
            <a:pPr lvl="1">
              <a:lnSpc>
                <a:spcPct val="80000"/>
              </a:lnSpc>
            </a:pPr>
            <a:r>
              <a:rPr lang="en-US" altLang="en-US" sz="2400" dirty="0" smtClean="0">
                <a:ea typeface="ＭＳ Ｐゴシック" pitchFamily="34" charset="-128"/>
              </a:rPr>
              <a:t>Paper charts frequently accessed.</a:t>
            </a:r>
          </a:p>
          <a:p>
            <a:pPr>
              <a:lnSpc>
                <a:spcPct val="80000"/>
              </a:lnSpc>
            </a:pPr>
            <a:r>
              <a:rPr lang="en-US" altLang="en-US" sz="2700" dirty="0" smtClean="0">
                <a:ea typeface="ＭＳ Ｐゴシック" pitchFamily="34" charset="-128"/>
              </a:rPr>
              <a:t>Limited</a:t>
            </a:r>
          </a:p>
          <a:p>
            <a:pPr lvl="1">
              <a:lnSpc>
                <a:spcPct val="80000"/>
              </a:lnSpc>
            </a:pPr>
            <a:r>
              <a:rPr lang="en-US" altLang="en-US" sz="2400" dirty="0" smtClean="0">
                <a:ea typeface="ＭＳ Ｐゴシック" pitchFamily="34" charset="-128"/>
              </a:rPr>
              <a:t>Pre-load commonly-referenced data, e.g. meds, conditions, immunizations, allergies.</a:t>
            </a:r>
          </a:p>
          <a:p>
            <a:pPr lvl="1">
              <a:lnSpc>
                <a:spcPct val="80000"/>
              </a:lnSpc>
            </a:pPr>
            <a:r>
              <a:rPr lang="en-US" altLang="en-US" sz="2400" dirty="0" smtClean="0">
                <a:ea typeface="ＭＳ Ｐゴシック" pitchFamily="34" charset="-128"/>
              </a:rPr>
              <a:t>Reduces need to pull paper charts for most visits. </a:t>
            </a:r>
          </a:p>
          <a:p>
            <a:pPr>
              <a:lnSpc>
                <a:spcPct val="80000"/>
              </a:lnSpc>
            </a:pPr>
            <a:r>
              <a:rPr lang="en-US" altLang="en-US" sz="2700" dirty="0" smtClean="0">
                <a:ea typeface="ＭＳ Ｐゴシック" pitchFamily="34" charset="-128"/>
              </a:rPr>
              <a:t>All data from last year</a:t>
            </a:r>
          </a:p>
          <a:p>
            <a:pPr lvl="1">
              <a:lnSpc>
                <a:spcPct val="80000"/>
              </a:lnSpc>
            </a:pPr>
            <a:r>
              <a:rPr lang="en-US" altLang="en-US" sz="2400" dirty="0" smtClean="0">
                <a:ea typeface="ＭＳ Ｐゴシック" pitchFamily="34" charset="-128"/>
              </a:rPr>
              <a:t>Vendor should assist due to high data volume.</a:t>
            </a:r>
          </a:p>
          <a:p>
            <a:pPr lvl="1">
              <a:lnSpc>
                <a:spcPct val="80000"/>
              </a:lnSpc>
            </a:pPr>
            <a:r>
              <a:rPr lang="en-US" altLang="en-US" sz="2400" dirty="0" smtClean="0">
                <a:ea typeface="ＭＳ Ｐゴシック" pitchFamily="34" charset="-128"/>
              </a:rPr>
              <a:t>Paper charts retained for reference.</a:t>
            </a:r>
          </a:p>
          <a:p>
            <a:pPr>
              <a:lnSpc>
                <a:spcPct val="80000"/>
              </a:lnSpc>
              <a:buFont typeface="Arial" pitchFamily="34" charset="0"/>
              <a:buNone/>
            </a:pPr>
            <a:endParaRPr lang="en-US" altLang="en-US" sz="1000" dirty="0" smtClean="0">
              <a:ea typeface="ＭＳ Ｐゴシック" pitchFamily="34" charset="-128"/>
            </a:endParaRPr>
          </a:p>
          <a:p>
            <a:pPr>
              <a:lnSpc>
                <a:spcPct val="80000"/>
              </a:lnSpc>
              <a:buFont typeface="Arial" pitchFamily="34" charset="0"/>
              <a:buNone/>
            </a:pPr>
            <a:r>
              <a:rPr lang="en-US" altLang="en-US" sz="1600" dirty="0" smtClean="0">
                <a:ea typeface="ＭＳ Ｐゴシック" pitchFamily="34" charset="-128"/>
              </a:rPr>
              <a:t>(EHR Adoption – Implementing, </a:t>
            </a:r>
            <a:r>
              <a:rPr lang="en-US" altLang="en-US" sz="1600" dirty="0" err="1" smtClean="0">
                <a:ea typeface="ＭＳ Ｐゴシック" pitchFamily="34" charset="-128"/>
              </a:rPr>
              <a:t>n.d.</a:t>
            </a:r>
            <a:r>
              <a:rPr lang="en-US" altLang="en-US" sz="1600" dirty="0" smtClean="0">
                <a:ea typeface="ＭＳ Ｐゴシック" pitchFamily="34" charset="-128"/>
              </a:rPr>
              <a:t>)</a:t>
            </a:r>
          </a:p>
        </p:txBody>
      </p:sp>
      <p:sp>
        <p:nvSpPr>
          <p:cNvPr id="32771"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368FFBD-FE1E-4CE7-A767-A8D3D6CAB560}" type="slidenum">
              <a:rPr lang="en-US" altLang="en-US" sz="1000">
                <a:solidFill>
                  <a:srgbClr val="898989"/>
                </a:solidFill>
              </a:rPr>
              <a:pPr eaLnBrk="1" hangingPunct="1"/>
              <a:t>10</a:t>
            </a:fld>
            <a:endParaRPr lang="en-US" altLang="en-US" sz="1000">
              <a:solidFill>
                <a:srgbClr val="898989"/>
              </a:solidFill>
            </a:endParaRPr>
          </a:p>
        </p:txBody>
      </p:sp>
    </p:spTree>
    <p:extLst>
      <p:ext uri="{BB962C8B-B14F-4D97-AF65-F5344CB8AC3E}">
        <p14:creationId xmlns:p14="http://schemas.microsoft.com/office/powerpoint/2010/main" val="4234915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6"/>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ea typeface="ＭＳ Ｐゴシック" pitchFamily="34" charset="-128"/>
              </a:rPr>
              <a:t>Planning Implementation:</a:t>
            </a:r>
            <a:br>
              <a:rPr lang="en-US" altLang="en-US" smtClean="0">
                <a:ea typeface="ＭＳ Ｐゴシック" pitchFamily="34" charset="-128"/>
              </a:rPr>
            </a:br>
            <a:r>
              <a:rPr lang="ja-JP" altLang="en-US" smtClean="0">
                <a:ea typeface="ＭＳ Ｐゴシック" pitchFamily="34" charset="-128"/>
              </a:rPr>
              <a:t>“</a:t>
            </a:r>
            <a:r>
              <a:rPr lang="en-US" altLang="ja-JP" smtClean="0">
                <a:ea typeface="ＭＳ Ｐゴシック" pitchFamily="34" charset="-128"/>
              </a:rPr>
              <a:t>Big Bang</a:t>
            </a:r>
            <a:r>
              <a:rPr lang="ja-JP" altLang="en-US" smtClean="0">
                <a:ea typeface="ＭＳ Ｐゴシック" pitchFamily="34" charset="-128"/>
              </a:rPr>
              <a:t>”</a:t>
            </a:r>
            <a:r>
              <a:rPr lang="en-US" altLang="ja-JP" smtClean="0">
                <a:ea typeface="ＭＳ Ｐゴシック" pitchFamily="34" charset="-128"/>
              </a:rPr>
              <a:t> vs. Phased</a:t>
            </a:r>
            <a:endParaRPr lang="en-US" altLang="en-US" smtClean="0">
              <a:ea typeface="ＭＳ Ｐゴシック" pitchFamily="34" charset="-128"/>
            </a:endParaRPr>
          </a:p>
        </p:txBody>
      </p:sp>
      <p:sp>
        <p:nvSpPr>
          <p:cNvPr id="34818" name="Content Placeholder 7"/>
          <p:cNvSpPr>
            <a:spLocks noGrp="1"/>
          </p:cNvSpPr>
          <p:nvPr>
            <p:ph sz="quarter" idx="14"/>
          </p:nvPr>
        </p:nvSpPr>
        <p:spPr bwMode="auto">
          <a:xfrm>
            <a:off x="457200" y="1828800"/>
            <a:ext cx="8229600" cy="4362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en-US" altLang="en-US" sz="2600" dirty="0" smtClean="0">
                <a:ea typeface="ＭＳ Ｐゴシック" pitchFamily="34" charset="-128"/>
              </a:rPr>
              <a:t>Difficult decision</a:t>
            </a:r>
          </a:p>
          <a:p>
            <a:pPr>
              <a:lnSpc>
                <a:spcPct val="90000"/>
              </a:lnSpc>
            </a:pPr>
            <a:r>
              <a:rPr lang="ja-JP" altLang="en-US" sz="2600" dirty="0" smtClean="0">
                <a:ea typeface="ＭＳ Ｐゴシック" pitchFamily="34" charset="-128"/>
              </a:rPr>
              <a:t>“</a:t>
            </a:r>
            <a:r>
              <a:rPr lang="en-US" altLang="ja-JP" sz="2600" dirty="0" smtClean="0">
                <a:ea typeface="ＭＳ Ｐゴシック" pitchFamily="34" charset="-128"/>
              </a:rPr>
              <a:t>Big Bang</a:t>
            </a:r>
            <a:r>
              <a:rPr lang="ja-JP" altLang="en-US" sz="2600" dirty="0" smtClean="0">
                <a:ea typeface="ＭＳ Ｐゴシック" pitchFamily="34" charset="-128"/>
              </a:rPr>
              <a:t>”</a:t>
            </a:r>
            <a:r>
              <a:rPr lang="en-US" altLang="ja-JP" sz="2600" dirty="0" smtClean="0">
                <a:ea typeface="ＭＳ Ｐゴシック" pitchFamily="34" charset="-128"/>
              </a:rPr>
              <a:t>: whole organization at same time</a:t>
            </a:r>
          </a:p>
          <a:p>
            <a:pPr lvl="1">
              <a:lnSpc>
                <a:spcPct val="90000"/>
              </a:lnSpc>
            </a:pPr>
            <a:r>
              <a:rPr lang="en-US" altLang="en-US" sz="2600" dirty="0" smtClean="0">
                <a:ea typeface="ＭＳ Ｐゴシック" pitchFamily="34" charset="-128"/>
              </a:rPr>
              <a:t>Pro: finish quickly; avoid separate processes for same task.</a:t>
            </a:r>
          </a:p>
          <a:p>
            <a:pPr lvl="1">
              <a:lnSpc>
                <a:spcPct val="90000"/>
              </a:lnSpc>
            </a:pPr>
            <a:r>
              <a:rPr lang="en-US" altLang="en-US" sz="2600" dirty="0" smtClean="0">
                <a:ea typeface="ＭＳ Ｐゴシック" pitchFamily="34" charset="-128"/>
              </a:rPr>
              <a:t>Con: size of project can cause chaos (especially in large organizations).</a:t>
            </a:r>
          </a:p>
          <a:p>
            <a:pPr>
              <a:lnSpc>
                <a:spcPct val="90000"/>
              </a:lnSpc>
            </a:pPr>
            <a:r>
              <a:rPr lang="en-US" altLang="en-US" sz="2600" dirty="0" smtClean="0">
                <a:ea typeface="ＭＳ Ｐゴシック" pitchFamily="34" charset="-128"/>
              </a:rPr>
              <a:t>Phased: users &amp;/or functions introduced over time</a:t>
            </a:r>
          </a:p>
          <a:p>
            <a:pPr lvl="1">
              <a:lnSpc>
                <a:spcPct val="90000"/>
              </a:lnSpc>
              <a:spcAft>
                <a:spcPts val="1600"/>
              </a:spcAft>
            </a:pPr>
            <a:r>
              <a:rPr lang="en-US" altLang="en-US" sz="2600" dirty="0" smtClean="0">
                <a:ea typeface="ＭＳ Ｐゴシック" pitchFamily="34" charset="-128"/>
              </a:rPr>
              <a:t>Consider less-interactive functions first; e.g. scanning, result reviewing.</a:t>
            </a:r>
            <a:endParaRPr lang="en-US" altLang="en-US" sz="1800" dirty="0" smtClean="0">
              <a:ea typeface="ＭＳ Ｐゴシック" pitchFamily="34" charset="-128"/>
            </a:endParaRPr>
          </a:p>
          <a:p>
            <a:pPr>
              <a:lnSpc>
                <a:spcPct val="90000"/>
              </a:lnSpc>
              <a:buFont typeface="Arial" pitchFamily="34" charset="0"/>
              <a:buNone/>
            </a:pPr>
            <a:r>
              <a:rPr lang="en-US" altLang="en-US" sz="1800" dirty="0" smtClean="0">
                <a:ea typeface="ＭＳ Ｐゴシック" pitchFamily="34" charset="-128"/>
              </a:rPr>
              <a:t>(Adler, 2007)</a:t>
            </a:r>
          </a:p>
        </p:txBody>
      </p:sp>
      <p:sp>
        <p:nvSpPr>
          <p:cNvPr id="34819"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9F11EED-D528-4720-8AFC-BCC837889321}" type="slidenum">
              <a:rPr lang="en-US" altLang="en-US" sz="1000">
                <a:solidFill>
                  <a:srgbClr val="898989"/>
                </a:solidFill>
              </a:rPr>
              <a:pPr eaLnBrk="1" hangingPunct="1"/>
              <a:t>11</a:t>
            </a:fld>
            <a:endParaRPr lang="en-US" altLang="en-US" sz="1000">
              <a:solidFill>
                <a:srgbClr val="898989"/>
              </a:solidFill>
            </a:endParaRPr>
          </a:p>
        </p:txBody>
      </p:sp>
    </p:spTree>
    <p:extLst>
      <p:ext uri="{BB962C8B-B14F-4D97-AF65-F5344CB8AC3E}">
        <p14:creationId xmlns:p14="http://schemas.microsoft.com/office/powerpoint/2010/main" val="446159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6"/>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ea typeface="ＭＳ Ｐゴシック" pitchFamily="34" charset="-128"/>
              </a:rPr>
              <a:t>Implementation Best Practices</a:t>
            </a:r>
          </a:p>
        </p:txBody>
      </p:sp>
      <p:sp>
        <p:nvSpPr>
          <p:cNvPr id="36866" name="Content Placeholder 7"/>
          <p:cNvSpPr>
            <a:spLocks noGrp="1"/>
          </p:cNvSpPr>
          <p:nvPr>
            <p:ph sz="quarter" idx="14"/>
          </p:nvPr>
        </p:nvSpPr>
        <p:spPr bwMode="auto">
          <a:xfrm>
            <a:off x="381000" y="1524000"/>
            <a:ext cx="82296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pPr>
            <a:r>
              <a:rPr lang="en-US" altLang="en-US" sz="2200" smtClean="0">
                <a:ea typeface="ＭＳ Ｐゴシック" pitchFamily="34" charset="-128"/>
              </a:rPr>
              <a:t>Train, evaluate, &amp; support users throughout process.</a:t>
            </a:r>
          </a:p>
          <a:p>
            <a:pPr lvl="1">
              <a:lnSpc>
                <a:spcPct val="80000"/>
              </a:lnSpc>
            </a:pPr>
            <a:r>
              <a:rPr lang="en-US" altLang="en-US" sz="2000" smtClean="0">
                <a:ea typeface="ＭＳ Ｐゴシック" pitchFamily="34" charset="-128"/>
              </a:rPr>
              <a:t>Essential for optimizing user efficiency, effectiveness, &amp; system adoptability</a:t>
            </a:r>
          </a:p>
          <a:p>
            <a:pPr lvl="1">
              <a:lnSpc>
                <a:spcPct val="80000"/>
              </a:lnSpc>
            </a:pPr>
            <a:r>
              <a:rPr lang="en-US" altLang="en-US" sz="2000" smtClean="0">
                <a:ea typeface="ＭＳ Ｐゴシック" pitchFamily="34" charset="-128"/>
              </a:rPr>
              <a:t>Builds user confidence</a:t>
            </a:r>
          </a:p>
          <a:p>
            <a:pPr>
              <a:lnSpc>
                <a:spcPct val="80000"/>
              </a:lnSpc>
            </a:pPr>
            <a:r>
              <a:rPr lang="en-US" altLang="en-US" sz="2200" smtClean="0">
                <a:ea typeface="ＭＳ Ｐゴシック" pitchFamily="34" charset="-128"/>
              </a:rPr>
              <a:t>Test system thoroughly, before &amp; after final roll-out.</a:t>
            </a:r>
          </a:p>
          <a:p>
            <a:pPr lvl="1">
              <a:lnSpc>
                <a:spcPct val="80000"/>
              </a:lnSpc>
            </a:pPr>
            <a:r>
              <a:rPr lang="en-US" altLang="en-US" sz="2000" smtClean="0">
                <a:ea typeface="ＭＳ Ｐゴシック" pitchFamily="34" charset="-128"/>
              </a:rPr>
              <a:t>Resolve issues, problems, bugs ASAP.</a:t>
            </a:r>
          </a:p>
          <a:p>
            <a:pPr>
              <a:lnSpc>
                <a:spcPct val="80000"/>
              </a:lnSpc>
            </a:pPr>
            <a:r>
              <a:rPr lang="en-US" altLang="en-US" sz="2200" smtClean="0">
                <a:ea typeface="ＭＳ Ｐゴシック" pitchFamily="34" charset="-128"/>
              </a:rPr>
              <a:t>Users determine success.</a:t>
            </a:r>
          </a:p>
          <a:p>
            <a:pPr lvl="1">
              <a:lnSpc>
                <a:spcPct val="80000"/>
              </a:lnSpc>
            </a:pPr>
            <a:r>
              <a:rPr lang="en-US" altLang="en-US" sz="2000" smtClean="0">
                <a:ea typeface="ＭＳ Ｐゴシック" pitchFamily="34" charset="-128"/>
              </a:rPr>
              <a:t>Support them from beginning, through training, and into post-implementation support. </a:t>
            </a:r>
          </a:p>
          <a:p>
            <a:pPr>
              <a:lnSpc>
                <a:spcPct val="80000"/>
              </a:lnSpc>
            </a:pPr>
            <a:r>
              <a:rPr lang="en-US" altLang="en-US" sz="2200" smtClean="0">
                <a:ea typeface="ＭＳ Ｐゴシック" pitchFamily="34" charset="-128"/>
              </a:rPr>
              <a:t>Ultimate goal is NOT to implement health IT</a:t>
            </a:r>
          </a:p>
          <a:p>
            <a:pPr lvl="1">
              <a:lnSpc>
                <a:spcPct val="80000"/>
              </a:lnSpc>
            </a:pPr>
            <a:r>
              <a:rPr lang="en-US" altLang="en-US" sz="2000" smtClean="0">
                <a:ea typeface="ＭＳ Ｐゴシック" pitchFamily="34" charset="-128"/>
              </a:rPr>
              <a:t>… but to maximize efficiency, quality, &amp; effectiveness of care.</a:t>
            </a:r>
          </a:p>
          <a:p>
            <a:pPr>
              <a:lnSpc>
                <a:spcPct val="80000"/>
              </a:lnSpc>
            </a:pPr>
            <a:r>
              <a:rPr lang="en-US" altLang="en-US" sz="2200" smtClean="0">
                <a:ea typeface="ＭＳ Ｐゴシック" pitchFamily="34" charset="-128"/>
              </a:rPr>
              <a:t>Be proactive in organizational policy.</a:t>
            </a:r>
          </a:p>
          <a:p>
            <a:pPr lvl="1">
              <a:lnSpc>
                <a:spcPct val="80000"/>
              </a:lnSpc>
            </a:pPr>
            <a:r>
              <a:rPr lang="en-US" altLang="en-US" sz="2000" smtClean="0">
                <a:ea typeface="ＭＳ Ｐゴシック" pitchFamily="34" charset="-128"/>
              </a:rPr>
              <a:t>Facilitate user adoption through training and continued support.</a:t>
            </a:r>
          </a:p>
          <a:p>
            <a:pPr lvl="1">
              <a:lnSpc>
                <a:spcPct val="80000"/>
              </a:lnSpc>
            </a:pPr>
            <a:endParaRPr lang="en-US" altLang="en-US" sz="2000" smtClean="0">
              <a:ea typeface="ＭＳ Ｐゴシック" pitchFamily="34" charset="-128"/>
            </a:endParaRPr>
          </a:p>
        </p:txBody>
      </p:sp>
      <p:sp>
        <p:nvSpPr>
          <p:cNvPr id="36867"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F4D1742-A722-44B0-85AF-2DB97DE288E0}" type="slidenum">
              <a:rPr lang="en-US" altLang="en-US" sz="1000">
                <a:solidFill>
                  <a:srgbClr val="898989"/>
                </a:solidFill>
              </a:rPr>
              <a:pPr eaLnBrk="1" hangingPunct="1"/>
              <a:t>12</a:t>
            </a:fld>
            <a:endParaRPr lang="en-US" altLang="en-US" sz="1000">
              <a:solidFill>
                <a:srgbClr val="898989"/>
              </a:solidFill>
            </a:endParaRPr>
          </a:p>
        </p:txBody>
      </p:sp>
    </p:spTree>
    <p:extLst>
      <p:ext uri="{BB962C8B-B14F-4D97-AF65-F5344CB8AC3E}">
        <p14:creationId xmlns:p14="http://schemas.microsoft.com/office/powerpoint/2010/main" val="1697522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6"/>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ea typeface="ＭＳ Ｐゴシック" pitchFamily="34" charset="-128"/>
              </a:rPr>
              <a:t>Closing the Gap:</a:t>
            </a:r>
            <a:br>
              <a:rPr lang="en-US" altLang="en-US" smtClean="0">
                <a:ea typeface="ＭＳ Ｐゴシック" pitchFamily="34" charset="-128"/>
              </a:rPr>
            </a:br>
            <a:r>
              <a:rPr lang="en-US" altLang="en-US" smtClean="0">
                <a:ea typeface="ＭＳ Ｐゴシック" pitchFamily="34" charset="-128"/>
              </a:rPr>
              <a:t>Post-Implementation</a:t>
            </a:r>
          </a:p>
        </p:txBody>
      </p:sp>
      <p:sp>
        <p:nvSpPr>
          <p:cNvPr id="8" name="Content Placeholder 7"/>
          <p:cNvSpPr>
            <a:spLocks noGrp="1"/>
          </p:cNvSpPr>
          <p:nvPr>
            <p:ph sz="quarter" idx="14"/>
          </p:nvPr>
        </p:nvSpPr>
        <p:spPr>
          <a:xfrm>
            <a:off x="457200" y="1676400"/>
            <a:ext cx="8229600" cy="4206875"/>
          </a:xfrm>
        </p:spPr>
        <p:txBody>
          <a:bodyPr>
            <a:normAutofit fontScale="92500" lnSpcReduction="10000"/>
          </a:bodyPr>
          <a:lstStyle/>
          <a:p>
            <a:pPr>
              <a:defRPr/>
            </a:pPr>
            <a:r>
              <a:rPr lang="en-US" dirty="0" smtClean="0">
                <a:ea typeface="+mn-ea"/>
                <a:cs typeface="+mn-cs"/>
              </a:rPr>
              <a:t>Maintenance and update phase begins.</a:t>
            </a:r>
          </a:p>
          <a:p>
            <a:pPr>
              <a:defRPr/>
            </a:pPr>
            <a:r>
              <a:rPr lang="en-US" dirty="0" smtClean="0">
                <a:ea typeface="+mn-ea"/>
                <a:cs typeface="+mn-cs"/>
              </a:rPr>
              <a:t>Repeat baseline system performance test.</a:t>
            </a:r>
          </a:p>
          <a:p>
            <a:pPr>
              <a:defRPr/>
            </a:pPr>
            <a:r>
              <a:rPr lang="en-US" dirty="0" smtClean="0">
                <a:ea typeface="+mn-ea"/>
                <a:cs typeface="+mn-cs"/>
              </a:rPr>
              <a:t>Continue support and development.</a:t>
            </a:r>
          </a:p>
          <a:p>
            <a:pPr>
              <a:defRPr/>
            </a:pPr>
            <a:r>
              <a:rPr lang="en-US" dirty="0" smtClean="0">
                <a:ea typeface="+mn-ea"/>
                <a:cs typeface="+mn-cs"/>
              </a:rPr>
              <a:t>Solicit user feedback.</a:t>
            </a:r>
          </a:p>
          <a:p>
            <a:pPr lvl="1">
              <a:defRPr/>
            </a:pPr>
            <a:r>
              <a:rPr lang="en-US" dirty="0" smtClean="0">
                <a:ea typeface="+mn-ea"/>
              </a:rPr>
              <a:t>Resolve issues promptly, and consider suggestions for improvement.</a:t>
            </a:r>
          </a:p>
          <a:p>
            <a:pPr>
              <a:defRPr/>
            </a:pPr>
            <a:r>
              <a:rPr lang="en-US" dirty="0" smtClean="0">
                <a:ea typeface="+mn-ea"/>
                <a:cs typeface="+mn-cs"/>
              </a:rPr>
              <a:t>Hold meetings:</a:t>
            </a:r>
          </a:p>
          <a:p>
            <a:pPr lvl="1">
              <a:defRPr/>
            </a:pPr>
            <a:r>
              <a:rPr lang="en-US" dirty="0" smtClean="0">
                <a:ea typeface="+mn-ea"/>
              </a:rPr>
              <a:t>Project review (stakeholders, key players)</a:t>
            </a:r>
          </a:p>
          <a:p>
            <a:pPr lvl="1">
              <a:defRPr/>
            </a:pPr>
            <a:r>
              <a:rPr lang="en-US" dirty="0" smtClean="0">
                <a:ea typeface="+mn-ea"/>
              </a:rPr>
              <a:t>Customer acceptance (vendor)</a:t>
            </a:r>
          </a:p>
        </p:txBody>
      </p:sp>
      <p:sp>
        <p:nvSpPr>
          <p:cNvPr id="38915"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3547879-AA1A-4E6B-83FA-C5E636D5498E}" type="slidenum">
              <a:rPr lang="en-US" altLang="en-US" sz="1000">
                <a:solidFill>
                  <a:srgbClr val="898989"/>
                </a:solidFill>
              </a:rPr>
              <a:pPr eaLnBrk="1" hangingPunct="1"/>
              <a:t>13</a:t>
            </a:fld>
            <a:endParaRPr lang="en-US" altLang="en-US" sz="1000">
              <a:solidFill>
                <a:srgbClr val="898989"/>
              </a:solidFill>
            </a:endParaRPr>
          </a:p>
        </p:txBody>
      </p:sp>
    </p:spTree>
    <p:extLst>
      <p:ext uri="{BB962C8B-B14F-4D97-AF65-F5344CB8AC3E}">
        <p14:creationId xmlns:p14="http://schemas.microsoft.com/office/powerpoint/2010/main" val="872799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200" smtClean="0">
                <a:ea typeface="ＭＳ Ｐゴシック" pitchFamily="34" charset="-128"/>
              </a:rPr>
              <a:t>Pilot Testing and </a:t>
            </a:r>
            <a:br>
              <a:rPr lang="en-US" altLang="en-US" sz="3200" smtClean="0">
                <a:ea typeface="ＭＳ Ｐゴシック" pitchFamily="34" charset="-128"/>
              </a:rPr>
            </a:br>
            <a:r>
              <a:rPr lang="en-US" altLang="en-US" sz="3200" smtClean="0">
                <a:ea typeface="ＭＳ Ｐゴシック" pitchFamily="34" charset="-128"/>
              </a:rPr>
              <a:t>Full-Scale Deployment </a:t>
            </a:r>
            <a:br>
              <a:rPr lang="en-US" altLang="en-US" sz="3200" smtClean="0">
                <a:ea typeface="ＭＳ Ｐゴシック" pitchFamily="34" charset="-128"/>
              </a:rPr>
            </a:br>
            <a:r>
              <a:rPr lang="en-US" altLang="en-US" sz="3200" smtClean="0">
                <a:ea typeface="ＭＳ Ｐゴシック" pitchFamily="34" charset="-128"/>
              </a:rPr>
              <a:t>Summary</a:t>
            </a:r>
          </a:p>
        </p:txBody>
      </p:sp>
      <p:sp>
        <p:nvSpPr>
          <p:cNvPr id="12" name="Text Placeholder 11"/>
          <p:cNvSpPr>
            <a:spLocks noGrp="1"/>
          </p:cNvSpPr>
          <p:nvPr>
            <p:ph type="body" sz="quarter" idx="11"/>
          </p:nvPr>
        </p:nvSpPr>
        <p:spPr>
          <a:xfrm>
            <a:off x="457200" y="1676400"/>
            <a:ext cx="8229600" cy="4572000"/>
          </a:xfrm>
        </p:spPr>
        <p:txBody>
          <a:bodyPr>
            <a:normAutofit fontScale="55000" lnSpcReduction="20000"/>
          </a:bodyPr>
          <a:lstStyle/>
          <a:p>
            <a:pPr>
              <a:defRPr/>
            </a:pPr>
            <a:r>
              <a:rPr lang="en-US" sz="3600" dirty="0" smtClean="0">
                <a:ea typeface="+mn-ea"/>
                <a:cs typeface="+mn-cs"/>
              </a:rPr>
              <a:t>Pilot Testing</a:t>
            </a:r>
          </a:p>
          <a:p>
            <a:pPr lvl="1">
              <a:defRPr/>
            </a:pPr>
            <a:r>
              <a:rPr lang="en-US" sz="3600" dirty="0" smtClean="0">
                <a:ea typeface="+mn-ea"/>
              </a:rPr>
              <a:t>user testing </a:t>
            </a:r>
          </a:p>
          <a:p>
            <a:pPr lvl="1">
              <a:defRPr/>
            </a:pPr>
            <a:r>
              <a:rPr lang="en-US" sz="3600" dirty="0" smtClean="0">
                <a:ea typeface="+mn-ea"/>
              </a:rPr>
              <a:t>catch and correct errors before they are magnified through full deployment.</a:t>
            </a:r>
          </a:p>
          <a:p>
            <a:pPr>
              <a:defRPr/>
            </a:pPr>
            <a:r>
              <a:rPr lang="en-US" sz="3600" dirty="0" smtClean="0">
                <a:ea typeface="+mn-ea"/>
                <a:cs typeface="+mn-cs"/>
              </a:rPr>
              <a:t>Training Methods</a:t>
            </a:r>
          </a:p>
          <a:p>
            <a:pPr>
              <a:defRPr/>
            </a:pPr>
            <a:r>
              <a:rPr lang="en-US" sz="3600" dirty="0" smtClean="0">
                <a:ea typeface="+mn-ea"/>
                <a:cs typeface="+mn-cs"/>
              </a:rPr>
              <a:t>Implementation Methods</a:t>
            </a:r>
          </a:p>
          <a:p>
            <a:pPr lvl="1">
              <a:defRPr/>
            </a:pPr>
            <a:r>
              <a:rPr lang="en-US" sz="3600" dirty="0" smtClean="0">
                <a:ea typeface="+mn-ea"/>
              </a:rPr>
              <a:t>Big Bang</a:t>
            </a:r>
          </a:p>
          <a:p>
            <a:pPr lvl="1">
              <a:defRPr/>
            </a:pPr>
            <a:r>
              <a:rPr lang="en-US" sz="3600" dirty="0" smtClean="0">
                <a:ea typeface="+mn-ea"/>
              </a:rPr>
              <a:t>Phased</a:t>
            </a:r>
          </a:p>
          <a:p>
            <a:pPr>
              <a:defRPr/>
            </a:pPr>
            <a:r>
              <a:rPr lang="en-US" sz="3600" dirty="0" smtClean="0">
                <a:ea typeface="+mn-ea"/>
                <a:cs typeface="+mn-cs"/>
              </a:rPr>
              <a:t>Implementation tips</a:t>
            </a:r>
          </a:p>
          <a:p>
            <a:pPr lvl="1">
              <a:defRPr/>
            </a:pPr>
            <a:r>
              <a:rPr lang="en-US" sz="3600" dirty="0" smtClean="0">
                <a:ea typeface="+mn-ea"/>
              </a:rPr>
              <a:t>Understand the REAL goal</a:t>
            </a:r>
          </a:p>
          <a:p>
            <a:pPr lvl="1">
              <a:defRPr/>
            </a:pPr>
            <a:r>
              <a:rPr lang="en-US" sz="3600" dirty="0" smtClean="0">
                <a:ea typeface="+mn-ea"/>
              </a:rPr>
              <a:t>User adoption</a:t>
            </a:r>
          </a:p>
          <a:p>
            <a:pPr>
              <a:defRPr/>
            </a:pPr>
            <a:r>
              <a:rPr lang="en-US" sz="3600" dirty="0" smtClean="0">
                <a:ea typeface="+mn-ea"/>
                <a:cs typeface="+mn-cs"/>
              </a:rPr>
              <a:t>Post implementation</a:t>
            </a:r>
          </a:p>
          <a:p>
            <a:pPr lvl="1">
              <a:defRPr/>
            </a:pPr>
            <a:r>
              <a:rPr lang="en-US" sz="3600" dirty="0" smtClean="0">
                <a:ea typeface="+mn-ea"/>
              </a:rPr>
              <a:t>Baselines</a:t>
            </a:r>
          </a:p>
          <a:p>
            <a:pPr lvl="1">
              <a:defRPr/>
            </a:pPr>
            <a:r>
              <a:rPr lang="en-US" sz="3600" dirty="0" smtClean="0">
                <a:ea typeface="+mn-ea"/>
              </a:rPr>
              <a:t>Maintenance and Upgrades</a:t>
            </a:r>
          </a:p>
          <a:p>
            <a:pPr lvl="1">
              <a:defRPr/>
            </a:pPr>
            <a:r>
              <a:rPr lang="en-US" sz="3600" dirty="0" smtClean="0">
                <a:ea typeface="+mn-ea"/>
              </a:rPr>
              <a:t>Reviews</a:t>
            </a:r>
          </a:p>
          <a:p>
            <a:pPr lvl="1">
              <a:defRPr/>
            </a:pPr>
            <a:endParaRPr lang="en-US" dirty="0" smtClean="0">
              <a:ea typeface="+mn-ea"/>
            </a:endParaRPr>
          </a:p>
          <a:p>
            <a:pPr>
              <a:defRPr/>
            </a:pPr>
            <a:endParaRPr lang="en-US" dirty="0">
              <a:ea typeface="+mn-ea"/>
              <a:cs typeface="+mn-cs"/>
            </a:endParaRPr>
          </a:p>
        </p:txBody>
      </p:sp>
      <p:sp>
        <p:nvSpPr>
          <p:cNvPr id="4096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F72BA54-23C3-4CC6-9868-8F93B8E26E4E}" type="slidenum">
              <a:rPr lang="en-US" altLang="en-US" sz="1000">
                <a:solidFill>
                  <a:srgbClr val="898989"/>
                </a:solidFill>
              </a:rPr>
              <a:pPr eaLnBrk="1" hangingPunct="1"/>
              <a:t>14</a:t>
            </a:fld>
            <a:endParaRPr lang="en-US" altLang="en-US" sz="1000">
              <a:solidFill>
                <a:srgbClr val="898989"/>
              </a:solidFill>
            </a:endParaRPr>
          </a:p>
        </p:txBody>
      </p:sp>
    </p:spTree>
    <p:extLst>
      <p:ext uri="{BB962C8B-B14F-4D97-AF65-F5344CB8AC3E}">
        <p14:creationId xmlns:p14="http://schemas.microsoft.com/office/powerpoint/2010/main" val="350108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074" y="261574"/>
            <a:ext cx="8229600" cy="1143000"/>
          </a:xfrm>
        </p:spPr>
        <p:txBody>
          <a:bodyPr/>
          <a:lstStyle/>
          <a:p>
            <a:r>
              <a:rPr lang="en-US" altLang="en-US" sz="3200" dirty="0">
                <a:ea typeface="ＭＳ Ｐゴシック" pitchFamily="34" charset="-128"/>
              </a:rPr>
              <a:t>Pilot Testing and </a:t>
            </a:r>
            <a:br>
              <a:rPr lang="en-US" altLang="en-US" sz="3200" dirty="0">
                <a:ea typeface="ＭＳ Ｐゴシック" pitchFamily="34" charset="-128"/>
              </a:rPr>
            </a:br>
            <a:r>
              <a:rPr lang="en-US" altLang="en-US" sz="3200" dirty="0">
                <a:ea typeface="ＭＳ Ｐゴシック" pitchFamily="34" charset="-128"/>
              </a:rPr>
              <a:t>Full-Scale Deployment </a:t>
            </a:r>
            <a:br>
              <a:rPr lang="en-US" altLang="en-US" sz="3200" dirty="0">
                <a:ea typeface="ＭＳ Ｐゴシック" pitchFamily="34" charset="-128"/>
              </a:rPr>
            </a:br>
            <a:r>
              <a:rPr lang="en-US" altLang="en-US" sz="3200" dirty="0" smtClean="0">
                <a:ea typeface="ＭＳ Ｐゴシック" pitchFamily="34" charset="-128"/>
              </a:rPr>
              <a:t>References</a:t>
            </a:r>
            <a:endParaRPr lang="en-US" sz="3200" dirty="0"/>
          </a:p>
        </p:txBody>
      </p:sp>
      <p:sp>
        <p:nvSpPr>
          <p:cNvPr id="3" name="Text Placeholder 2"/>
          <p:cNvSpPr>
            <a:spLocks noGrp="1"/>
          </p:cNvSpPr>
          <p:nvPr>
            <p:ph type="body" sz="quarter" idx="16"/>
          </p:nvPr>
        </p:nvSpPr>
        <p:spPr>
          <a:xfrm>
            <a:off x="431075" y="1743891"/>
            <a:ext cx="8229600" cy="4617719"/>
          </a:xfrm>
        </p:spPr>
        <p:txBody>
          <a:bodyPr/>
          <a:lstStyle/>
          <a:p>
            <a:r>
              <a:rPr lang="en-US" altLang="en-US" dirty="0">
                <a:ea typeface="ＭＳ Ｐゴシック" pitchFamily="34" charset="-128"/>
              </a:rPr>
              <a:t>References</a:t>
            </a:r>
          </a:p>
          <a:p>
            <a:pPr marL="287338" indent="-287338"/>
            <a:r>
              <a:rPr lang="en-US" altLang="en-US" sz="1400" b="0" dirty="0">
                <a:ea typeface="ＭＳ Ｐゴシック" pitchFamily="34" charset="-128"/>
              </a:rPr>
              <a:t>Adler, K. (2007 February). How to Successfully Navigate Your EHR Implementation. </a:t>
            </a:r>
            <a:r>
              <a:rPr lang="en-US" altLang="en-US" sz="1400" b="0" i="1" dirty="0">
                <a:ea typeface="ＭＳ Ｐゴシック" pitchFamily="34" charset="-128"/>
              </a:rPr>
              <a:t>Fam </a:t>
            </a:r>
            <a:r>
              <a:rPr lang="en-US" altLang="en-US" sz="1400" b="0" i="1" dirty="0" err="1">
                <a:ea typeface="ＭＳ Ｐゴシック" pitchFamily="34" charset="-128"/>
              </a:rPr>
              <a:t>Pract</a:t>
            </a:r>
            <a:r>
              <a:rPr lang="en-US" altLang="en-US" sz="1400" b="0" i="1" dirty="0">
                <a:ea typeface="ＭＳ Ｐゴシック" pitchFamily="34" charset="-128"/>
              </a:rPr>
              <a:t> </a:t>
            </a:r>
            <a:r>
              <a:rPr lang="en-US" altLang="en-US" sz="1400" b="0" i="1" dirty="0" err="1">
                <a:ea typeface="ＭＳ Ｐゴシック" pitchFamily="34" charset="-128"/>
              </a:rPr>
              <a:t>Manag</a:t>
            </a:r>
            <a:r>
              <a:rPr lang="en-US" altLang="en-US" sz="1400" b="0" i="1" dirty="0">
                <a:ea typeface="ＭＳ Ｐゴシック" pitchFamily="34" charset="-128"/>
              </a:rPr>
              <a:t>.</a:t>
            </a:r>
            <a:r>
              <a:rPr lang="en-US" altLang="en-US" sz="1400" b="0" dirty="0">
                <a:ea typeface="ＭＳ Ｐゴシック" pitchFamily="34" charset="-128"/>
              </a:rPr>
              <a:t>, </a:t>
            </a:r>
            <a:r>
              <a:rPr lang="en-US" altLang="en-US" sz="1400" b="0" i="1" dirty="0">
                <a:ea typeface="ＭＳ Ｐゴシック" pitchFamily="34" charset="-128"/>
              </a:rPr>
              <a:t>14</a:t>
            </a:r>
            <a:r>
              <a:rPr lang="en-US" altLang="en-US" sz="1400" b="0" dirty="0">
                <a:ea typeface="ＭＳ Ｐゴシック" pitchFamily="34" charset="-128"/>
              </a:rPr>
              <a:t>(2), 33-39. Retrieved from </a:t>
            </a:r>
            <a:r>
              <a:rPr lang="en-US" altLang="en-US" sz="1400" b="0" dirty="0">
                <a:ea typeface="ＭＳ Ｐゴシック" pitchFamily="34" charset="-128"/>
                <a:hlinkClick r:id="rId3" tooltip="Link to How to Successfully Navigate your EHR Implementation Paper"/>
              </a:rPr>
              <a:t>http://www.aafp.org/fpm/2005/0200/p55.html</a:t>
            </a:r>
            <a:r>
              <a:rPr lang="en-US" altLang="en-US" sz="1400" b="0" dirty="0">
                <a:ea typeface="ＭＳ Ｐゴシック" pitchFamily="34" charset="-128"/>
              </a:rPr>
              <a:t> </a:t>
            </a:r>
          </a:p>
          <a:p>
            <a:pPr marL="287338" indent="-287338"/>
            <a:r>
              <a:rPr lang="en-US" altLang="en-US" sz="1400" b="0" dirty="0" smtClean="0">
                <a:ea typeface="ＭＳ Ｐゴシック" pitchFamily="34" charset="-128"/>
              </a:rPr>
              <a:t>Fullerton</a:t>
            </a:r>
            <a:r>
              <a:rPr lang="en-US" altLang="en-US" sz="1400" b="0" dirty="0">
                <a:ea typeface="ＭＳ Ｐゴシック" pitchFamily="34" charset="-128"/>
              </a:rPr>
              <a:t>, C., Aponte, P., Hopkins III, R., Bragg, D., &amp; Ballard, D. J. (2006). Lessons learned from pilot site implementation of an ambulatory electronic health record. </a:t>
            </a:r>
            <a:r>
              <a:rPr lang="en-US" altLang="en-US" sz="1400" b="0" i="1" dirty="0">
                <a:ea typeface="ＭＳ Ｐゴシック" pitchFamily="34" charset="-128"/>
              </a:rPr>
              <a:t>Proc (</a:t>
            </a:r>
            <a:r>
              <a:rPr lang="en-US" altLang="en-US" sz="1400" b="0" i="1" dirty="0" err="1">
                <a:ea typeface="ＭＳ Ｐゴシック" pitchFamily="34" charset="-128"/>
              </a:rPr>
              <a:t>Bayl</a:t>
            </a:r>
            <a:r>
              <a:rPr lang="en-US" altLang="en-US" sz="1400" b="0" i="1" dirty="0">
                <a:ea typeface="ＭＳ Ｐゴシック" pitchFamily="34" charset="-128"/>
              </a:rPr>
              <a:t> </a:t>
            </a:r>
            <a:r>
              <a:rPr lang="en-US" altLang="en-US" sz="1400" b="0" i="1" dirty="0" err="1">
                <a:ea typeface="ＭＳ Ｐゴシック" pitchFamily="34" charset="-128"/>
              </a:rPr>
              <a:t>Univ</a:t>
            </a:r>
            <a:r>
              <a:rPr lang="en-US" altLang="en-US" sz="1400" b="0" i="1" dirty="0">
                <a:ea typeface="ＭＳ Ｐゴシック" pitchFamily="34" charset="-128"/>
              </a:rPr>
              <a:t> Med Cent)</a:t>
            </a:r>
            <a:r>
              <a:rPr lang="en-US" altLang="en-US" sz="1400" b="0" dirty="0">
                <a:ea typeface="ＭＳ Ｐゴシック" pitchFamily="34" charset="-128"/>
              </a:rPr>
              <a:t>, </a:t>
            </a:r>
            <a:r>
              <a:rPr lang="en-US" altLang="en-US" sz="1400" b="0" i="1" dirty="0">
                <a:ea typeface="ＭＳ Ｐゴシック" pitchFamily="34" charset="-128"/>
              </a:rPr>
              <a:t>19</a:t>
            </a:r>
            <a:r>
              <a:rPr lang="en-US" altLang="en-US" sz="1400" b="0" dirty="0">
                <a:ea typeface="ＭＳ Ｐゴシック" pitchFamily="34" charset="-128"/>
              </a:rPr>
              <a:t>, 303-310. Retrieved from </a:t>
            </a:r>
            <a:r>
              <a:rPr lang="en-US" altLang="en-US" sz="1400" b="0" dirty="0">
                <a:ea typeface="ＭＳ Ｐゴシック" pitchFamily="34" charset="-128"/>
                <a:hlinkClick r:id="rId4" tooltip="Lessons learned from pilot site implementation of an ambulatory electronic health record Paper"/>
              </a:rPr>
              <a:t>http://www.baylorhealth.edu/Documents/BUMC%20Proceedings/2006%20Vol%2019/No.%204/19_4_Fullerton.pdf</a:t>
            </a:r>
            <a:r>
              <a:rPr lang="en-US" altLang="en-US" sz="1400" b="0" dirty="0">
                <a:ea typeface="ＭＳ Ｐゴシック" pitchFamily="34" charset="-128"/>
              </a:rPr>
              <a:t> </a:t>
            </a:r>
            <a:endParaRPr lang="en-US" altLang="en-US" sz="1400" b="0" dirty="0" smtClean="0">
              <a:ea typeface="ＭＳ Ｐゴシック" pitchFamily="34" charset="-128"/>
            </a:endParaRPr>
          </a:p>
          <a:p>
            <a:pPr marL="287338" indent="-287338"/>
            <a:r>
              <a:rPr lang="en-US" sz="1400" b="0" dirty="0"/>
              <a:t>How to Implement EHRs. (2013, April 3). Retrieved June 30, 2016, from </a:t>
            </a:r>
            <a:r>
              <a:rPr lang="en-US" sz="1400" b="0" dirty="0">
                <a:hlinkClick r:id="rId5" tooltip="Link to How to Implement EHRs guide."/>
              </a:rPr>
              <a:t>https://www.healthit.gov/providers-professionals/ehr-implementation-</a:t>
            </a:r>
            <a:r>
              <a:rPr lang="en-US" sz="1400" b="0" dirty="0" smtClean="0">
                <a:hlinkClick r:id="rId5" tooltip="Link to How to Implement EHRs guide."/>
              </a:rPr>
              <a:t>steps</a:t>
            </a:r>
            <a:r>
              <a:rPr lang="en-US" sz="1400" b="0" dirty="0" smtClean="0"/>
              <a:t> </a:t>
            </a:r>
            <a:endParaRPr lang="en-US" altLang="en-US" sz="1400" b="0" dirty="0">
              <a:ea typeface="ＭＳ Ｐゴシック" pitchFamily="34" charset="-128"/>
            </a:endParaRPr>
          </a:p>
          <a:p>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15</a:t>
            </a:fld>
            <a:endParaRPr lang="en-US" dirty="0"/>
          </a:p>
        </p:txBody>
      </p:sp>
    </p:spTree>
    <p:extLst>
      <p:ext uri="{BB962C8B-B14F-4D97-AF65-F5344CB8AC3E}">
        <p14:creationId xmlns:p14="http://schemas.microsoft.com/office/powerpoint/2010/main" val="2160210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8438"/>
            <a:ext cx="8229600" cy="2057268"/>
          </a:xfrm>
        </p:spPr>
        <p:txBody>
          <a:bodyPr/>
          <a:lstStyle/>
          <a:p>
            <a:r>
              <a:rPr lang="en-US" sz="3200" dirty="0">
                <a:latin typeface="Verdana" charset="0"/>
                <a:ea typeface="MS PGothic" charset="0"/>
                <a:cs typeface="Verdana" charset="0"/>
              </a:rPr>
              <a:t>Installation and Maintenance of </a:t>
            </a:r>
            <a:r>
              <a:rPr lang="en-US" sz="3200" dirty="0" smtClean="0">
                <a:latin typeface="Verdana" charset="0"/>
                <a:ea typeface="MS PGothic" charset="0"/>
                <a:cs typeface="Verdana" charset="0"/>
              </a:rPr>
              <a:t>Health </a:t>
            </a:r>
            <a:r>
              <a:rPr lang="en-US" sz="3200" dirty="0">
                <a:latin typeface="Verdana" charset="0"/>
                <a:ea typeface="MS PGothic" charset="0"/>
                <a:cs typeface="Verdana" charset="0"/>
              </a:rPr>
              <a:t>IT Systems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altLang="en-US" sz="3200" dirty="0">
                <a:ea typeface="ＭＳ Ｐゴシック" pitchFamily="34" charset="-128"/>
              </a:rPr>
              <a:t>Full-Scale Deployment </a:t>
            </a:r>
            <a:br>
              <a:rPr lang="en-US" altLang="en-US" sz="3200" dirty="0">
                <a:ea typeface="ＭＳ Ｐゴシック" pitchFamily="34" charset="-128"/>
              </a:rPr>
            </a:br>
            <a:r>
              <a:rPr lang="en-US" altLang="en-US" sz="3200" dirty="0">
                <a:ea typeface="ＭＳ Ｐゴシック" pitchFamily="34" charset="-128"/>
              </a:rPr>
              <a:t>References</a:t>
            </a:r>
            <a:endParaRPr lang="en-US" sz="3200" dirty="0"/>
          </a:p>
        </p:txBody>
      </p:sp>
      <p:sp>
        <p:nvSpPr>
          <p:cNvPr id="3" name="Content Placeholder 2"/>
          <p:cNvSpPr>
            <a:spLocks noGrp="1"/>
          </p:cNvSpPr>
          <p:nvPr>
            <p:ph sz="quarter" idx="14"/>
          </p:nvPr>
        </p:nvSpPr>
        <p:spPr>
          <a:xfrm>
            <a:off x="457200" y="2260600"/>
            <a:ext cx="8229600" cy="4150474"/>
          </a:xfrm>
        </p:spPr>
        <p:txBody>
          <a:bodyPr/>
          <a:lstStyle/>
          <a:p>
            <a:r>
              <a:rPr lang="en-US" sz="2800" dirty="0" smtClean="0">
                <a:latin typeface="Arial" charset="0"/>
                <a:ea typeface="Calibri" charset="0"/>
                <a:cs typeface="Times New Roman" charset="0"/>
              </a:rPr>
              <a:t>This </a:t>
            </a:r>
            <a:r>
              <a:rPr lang="en-US" sz="2800" dirty="0">
                <a:latin typeface="Arial" charset="0"/>
                <a:ea typeface="Calibri" charset="0"/>
                <a:cs typeface="Times New Roman" charset="0"/>
              </a:rPr>
              <a:t>material </a:t>
            </a:r>
            <a:r>
              <a:rPr lang="en-US" sz="2800" dirty="0" smtClean="0">
                <a:latin typeface="Arial" charset="0"/>
                <a:ea typeface="Calibri" charset="0"/>
                <a:cs typeface="Times New Roman" charset="0"/>
              </a:rPr>
              <a:t>was </a:t>
            </a:r>
            <a:r>
              <a:rPr lang="en-US" sz="2800" dirty="0">
                <a:latin typeface="Arial" charset="0"/>
                <a:ea typeface="Calibri" charset="0"/>
                <a:cs typeface="Times New Roman" charset="0"/>
              </a:rPr>
              <a:t>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lang="en-US" sz="2800" dirty="0" smtClean="0">
                <a:latin typeface="Arial" charset="0"/>
                <a:ea typeface="Calibri" charset="0"/>
                <a:cs typeface="Times New Roman" charset="0"/>
              </a:rPr>
              <a:t>Award Number </a:t>
            </a:r>
            <a:r>
              <a:rPr lang="en-US" sz="2800" dirty="0">
                <a:latin typeface="Arial" charset="0"/>
                <a:ea typeface="Calibri" charset="0"/>
                <a:cs typeface="Times New Roman" charset="0"/>
              </a:rPr>
              <a:t>90WT0006</a:t>
            </a:r>
            <a:r>
              <a:rPr lang="en-US" sz="2800" dirty="0" smtClean="0">
                <a:latin typeface="Arial" charset="0"/>
                <a:ea typeface="Calibri" charset="0"/>
                <a:cs typeface="Times New Roman" charset="0"/>
              </a:rPr>
              <a:t>.</a:t>
            </a:r>
            <a:endParaRPr lang="en-US" sz="2800" dirty="0">
              <a:latin typeface="Arial" charset="0"/>
              <a:ea typeface="Calibri" charset="0"/>
              <a:cs typeface="Times New Roman"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16</a:t>
            </a:fld>
            <a:endParaRPr lang="en-US" dirty="0"/>
          </a:p>
        </p:txBody>
      </p:sp>
    </p:spTree>
    <p:extLst>
      <p:ext uri="{BB962C8B-B14F-4D97-AF65-F5344CB8AC3E}">
        <p14:creationId xmlns:p14="http://schemas.microsoft.com/office/powerpoint/2010/main" val="3827927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tLang="en-US" sz="3000" dirty="0" smtClean="0">
                <a:ea typeface="ＭＳ Ｐゴシック" pitchFamily="34" charset="-128"/>
              </a:rPr>
              <a:t>Pilot Testing and </a:t>
            </a:r>
            <a:br>
              <a:rPr lang="en-US" altLang="en-US" sz="3000" dirty="0" smtClean="0">
                <a:ea typeface="ＭＳ Ｐゴシック" pitchFamily="34" charset="-128"/>
              </a:rPr>
            </a:br>
            <a:r>
              <a:rPr lang="en-US" altLang="en-US" sz="3000" dirty="0" smtClean="0">
                <a:ea typeface="ＭＳ Ｐゴシック" pitchFamily="34" charset="-128"/>
              </a:rPr>
              <a:t>Full-Scale Deployment </a:t>
            </a:r>
            <a:br>
              <a:rPr lang="en-US" altLang="en-US" sz="3000" dirty="0" smtClean="0">
                <a:ea typeface="ＭＳ Ｐゴシック" pitchFamily="34" charset="-128"/>
              </a:rPr>
            </a:br>
            <a:r>
              <a:rPr lang="en-US" altLang="en-US" sz="3000" dirty="0" smtClean="0">
                <a:ea typeface="ＭＳ Ｐゴシック" pitchFamily="34" charset="-128"/>
              </a:rPr>
              <a:t>Learning Objectives</a:t>
            </a:r>
          </a:p>
        </p:txBody>
      </p:sp>
      <p:sp>
        <p:nvSpPr>
          <p:cNvPr id="13315" name="Text Placeholder 3"/>
          <p:cNvSpPr>
            <a:spLocks noGrp="1"/>
          </p:cNvSpPr>
          <p:nvPr>
            <p:ph type="body" sz="quarter" idx="11"/>
          </p:nvPr>
        </p:nvSpPr>
        <p:spPr bwMode="auto">
          <a:xfrm>
            <a:off x="457200" y="1984375"/>
            <a:ext cx="8229600" cy="4214813"/>
          </a:xfrm>
          <a:ln>
            <a:miter lim="800000"/>
            <a:headEnd/>
            <a:tailEnd/>
          </a:ln>
        </p:spPr>
        <p:txBody>
          <a:bodyPr vert="horz" wrap="square" lIns="91440" tIns="45720" rIns="91440" bIns="45720" numCol="1" anchor="t" anchorCtr="0" compatLnSpc="1">
            <a:prstTxWarp prst="textNoShape">
              <a:avLst/>
            </a:prstTxWarp>
            <a:normAutofit fontScale="92500" lnSpcReduction="20000"/>
          </a:bodyPr>
          <a:lstStyle/>
          <a:p>
            <a:pPr marL="514350" indent="-514350">
              <a:buFont typeface="+mj-lt"/>
              <a:buAutoNum type="arabicPeriod"/>
              <a:defRPr/>
            </a:pPr>
            <a:r>
              <a:rPr lang="en-US" dirty="0" smtClean="0">
                <a:ea typeface="+mn-ea"/>
                <a:cs typeface="+mn-cs"/>
              </a:rPr>
              <a:t>Identify pilot testing, deployment steps, and group for pilot testing</a:t>
            </a:r>
          </a:p>
          <a:p>
            <a:pPr marL="514350" indent="-514350">
              <a:buFont typeface="+mj-lt"/>
              <a:buAutoNum type="arabicPeriod"/>
              <a:defRPr/>
            </a:pPr>
            <a:r>
              <a:rPr lang="en-US" dirty="0" smtClean="0">
                <a:ea typeface="+mn-ea"/>
                <a:cs typeface="+mn-cs"/>
              </a:rPr>
              <a:t>Develop a plan for training pilot users</a:t>
            </a:r>
          </a:p>
          <a:p>
            <a:pPr marL="514350" indent="-514350">
              <a:buFont typeface="+mj-lt"/>
              <a:buAutoNum type="arabicPeriod"/>
              <a:defRPr/>
            </a:pPr>
            <a:r>
              <a:rPr lang="en-US" dirty="0" smtClean="0">
                <a:ea typeface="+mn-ea"/>
                <a:cs typeface="+mn-cs"/>
              </a:rPr>
              <a:t>Gather and prioritize feedback from pilot test</a:t>
            </a:r>
          </a:p>
          <a:p>
            <a:pPr marL="514350" indent="-514350">
              <a:buFont typeface="+mj-lt"/>
              <a:buAutoNum type="arabicPeriod"/>
              <a:defRPr/>
            </a:pPr>
            <a:r>
              <a:rPr lang="en-US" dirty="0" smtClean="0">
                <a:ea typeface="+mn-ea"/>
                <a:cs typeface="+mn-cs"/>
              </a:rPr>
              <a:t>Recommend amount of legacy data to preload</a:t>
            </a:r>
          </a:p>
          <a:p>
            <a:pPr marL="514350" indent="-514350">
              <a:buFont typeface="+mj-lt"/>
              <a:buAutoNum type="arabicPeriod"/>
              <a:defRPr/>
            </a:pPr>
            <a:r>
              <a:rPr lang="en-US" dirty="0" smtClean="0">
                <a:ea typeface="+mn-ea"/>
                <a:cs typeface="+mn-cs"/>
              </a:rPr>
              <a:t>Develop a plan for implementation using best practices</a:t>
            </a:r>
          </a:p>
          <a:p>
            <a:pPr marL="514350" indent="-514350">
              <a:buFont typeface="+mj-lt"/>
              <a:buAutoNum type="arabicPeriod"/>
              <a:defRPr/>
            </a:pPr>
            <a:r>
              <a:rPr lang="en-US" dirty="0" smtClean="0">
                <a:ea typeface="+mn-ea"/>
                <a:cs typeface="+mn-cs"/>
              </a:rPr>
              <a:t>Identify post-implementation practices</a:t>
            </a:r>
          </a:p>
        </p:txBody>
      </p:sp>
      <p:sp>
        <p:nvSpPr>
          <p:cNvPr id="1638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3B93E25-4947-40B2-900C-C016D6E3038B}" type="slidenum">
              <a:rPr lang="en-US" altLang="en-US" sz="1000">
                <a:solidFill>
                  <a:srgbClr val="898989"/>
                </a:solidFill>
              </a:rPr>
              <a:pPr eaLnBrk="1" hangingPunct="1"/>
              <a:t>2</a:t>
            </a:fld>
            <a:endParaRPr lang="en-US" altLang="en-US" sz="1000">
              <a:solidFill>
                <a:srgbClr val="898989"/>
              </a:solidFill>
            </a:endParaRPr>
          </a:p>
        </p:txBody>
      </p:sp>
    </p:spTree>
    <p:extLst>
      <p:ext uri="{BB962C8B-B14F-4D97-AF65-F5344CB8AC3E}">
        <p14:creationId xmlns:p14="http://schemas.microsoft.com/office/powerpoint/2010/main" val="560047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6"/>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ea typeface="ＭＳ Ｐゴシック" pitchFamily="34" charset="-128"/>
              </a:rPr>
              <a:t>Pilot Testing</a:t>
            </a:r>
          </a:p>
        </p:txBody>
      </p:sp>
      <p:sp>
        <p:nvSpPr>
          <p:cNvPr id="18434" name="Content Placeholder 7"/>
          <p:cNvSpPr>
            <a:spLocks noGrp="1"/>
          </p:cNvSpPr>
          <p:nvPr>
            <p:ph sz="quarter" idx="14"/>
          </p:nvPr>
        </p:nvSpPr>
        <p:spPr bwMode="auto">
          <a:xfrm>
            <a:off x="457200" y="1524000"/>
            <a:ext cx="8229600" cy="4667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en-US" altLang="en-US" sz="3000" dirty="0" smtClean="0">
                <a:ea typeface="ＭＳ Ｐゴシック" pitchFamily="34" charset="-128"/>
              </a:rPr>
              <a:t>Trial run of  procedures, instruments, &amp; software planned for deployment</a:t>
            </a:r>
          </a:p>
          <a:p>
            <a:pPr>
              <a:lnSpc>
                <a:spcPct val="90000"/>
              </a:lnSpc>
            </a:pPr>
            <a:r>
              <a:rPr lang="en-US" altLang="en-US" sz="3000" dirty="0" smtClean="0">
                <a:ea typeface="ＭＳ Ｐゴシック" pitchFamily="34" charset="-128"/>
              </a:rPr>
              <a:t>Pilot group(s) composition dependent upon organization</a:t>
            </a:r>
            <a:r>
              <a:rPr lang="ja-JP" altLang="en-US" sz="3000" dirty="0" smtClean="0">
                <a:ea typeface="ＭＳ Ｐゴシック" pitchFamily="34" charset="-128"/>
              </a:rPr>
              <a:t>’</a:t>
            </a:r>
            <a:r>
              <a:rPr lang="en-US" altLang="ja-JP" sz="3000" dirty="0" smtClean="0">
                <a:ea typeface="ＭＳ Ｐゴシック" pitchFamily="34" charset="-128"/>
              </a:rPr>
              <a:t>s size &amp; structure.</a:t>
            </a:r>
          </a:p>
          <a:p>
            <a:pPr lvl="1">
              <a:lnSpc>
                <a:spcPct val="90000"/>
              </a:lnSpc>
            </a:pPr>
            <a:r>
              <a:rPr lang="en-US" altLang="en-US" sz="2600" dirty="0" smtClean="0">
                <a:ea typeface="ＭＳ Ｐゴシック" pitchFamily="34" charset="-128"/>
              </a:rPr>
              <a:t>Consider steering committee for selection.</a:t>
            </a:r>
          </a:p>
          <a:p>
            <a:pPr lvl="1">
              <a:lnSpc>
                <a:spcPct val="90000"/>
              </a:lnSpc>
            </a:pPr>
            <a:r>
              <a:rPr lang="en-US" altLang="en-US" sz="2600" dirty="0" smtClean="0">
                <a:ea typeface="ＭＳ Ｐゴシック" pitchFamily="34" charset="-128"/>
              </a:rPr>
              <a:t>Ensure adequate cross-section of users.</a:t>
            </a:r>
          </a:p>
          <a:p>
            <a:pPr lvl="1">
              <a:lnSpc>
                <a:spcPct val="90000"/>
              </a:lnSpc>
              <a:spcAft>
                <a:spcPts val="1600"/>
              </a:spcAft>
            </a:pPr>
            <a:r>
              <a:rPr lang="en-US" altLang="en-US" sz="2600" dirty="0" smtClean="0">
                <a:ea typeface="ＭＳ Ｐゴシック" pitchFamily="34" charset="-128"/>
              </a:rPr>
              <a:t>Readiness assessment: Assess staff</a:t>
            </a:r>
            <a:r>
              <a:rPr lang="ja-JP" altLang="en-US" sz="2600" dirty="0" smtClean="0">
                <a:ea typeface="ＭＳ Ｐゴシック" pitchFamily="34" charset="-128"/>
              </a:rPr>
              <a:t>’</a:t>
            </a:r>
            <a:r>
              <a:rPr lang="en-US" altLang="ja-JP" sz="2600" dirty="0" smtClean="0">
                <a:ea typeface="ＭＳ Ｐゴシック" pitchFamily="34" charset="-128"/>
              </a:rPr>
              <a:t>s technical capabilities &amp; ability of current practice management technology to meet needs.</a:t>
            </a:r>
            <a:endParaRPr lang="en-US" altLang="en-US" sz="1100" dirty="0" smtClean="0">
              <a:ea typeface="ＭＳ Ｐゴシック" pitchFamily="34" charset="-128"/>
            </a:endParaRPr>
          </a:p>
          <a:p>
            <a:pPr>
              <a:lnSpc>
                <a:spcPct val="90000"/>
              </a:lnSpc>
              <a:buFont typeface="Arial" pitchFamily="34" charset="0"/>
              <a:buNone/>
            </a:pPr>
            <a:r>
              <a:rPr lang="en-US" altLang="en-US" sz="1600" dirty="0" smtClean="0">
                <a:ea typeface="ＭＳ Ｐゴシック" pitchFamily="34" charset="-128"/>
              </a:rPr>
              <a:t>(</a:t>
            </a:r>
            <a:r>
              <a:rPr lang="en-US" altLang="en-US" sz="1600" dirty="0" err="1" smtClean="0">
                <a:ea typeface="ＭＳ Ｐゴシック" pitchFamily="34" charset="-128"/>
              </a:rPr>
              <a:t>Huffmaster</a:t>
            </a:r>
            <a:r>
              <a:rPr lang="en-US" altLang="en-US" sz="1600" dirty="0" smtClean="0">
                <a:ea typeface="ＭＳ Ｐゴシック" pitchFamily="34" charset="-128"/>
              </a:rPr>
              <a:t> &amp; Holmes, 2008)</a:t>
            </a:r>
          </a:p>
        </p:txBody>
      </p:sp>
      <p:sp>
        <p:nvSpPr>
          <p:cNvPr id="18435"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D5642A3-208F-4A35-BF45-B55BFCDC0969}" type="slidenum">
              <a:rPr lang="en-US" altLang="en-US" sz="1000">
                <a:solidFill>
                  <a:srgbClr val="898989"/>
                </a:solidFill>
              </a:rPr>
              <a:pPr eaLnBrk="1" hangingPunct="1"/>
              <a:t>3</a:t>
            </a:fld>
            <a:endParaRPr lang="en-US" altLang="en-US" sz="1000">
              <a:solidFill>
                <a:srgbClr val="898989"/>
              </a:solidFill>
            </a:endParaRPr>
          </a:p>
        </p:txBody>
      </p:sp>
    </p:spTree>
    <p:extLst>
      <p:ext uri="{BB962C8B-B14F-4D97-AF65-F5344CB8AC3E}">
        <p14:creationId xmlns:p14="http://schemas.microsoft.com/office/powerpoint/2010/main" val="4268114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6"/>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ea typeface="ＭＳ Ｐゴシック" pitchFamily="34" charset="-128"/>
              </a:rPr>
              <a:t>User Training</a:t>
            </a:r>
          </a:p>
        </p:txBody>
      </p:sp>
      <p:sp>
        <p:nvSpPr>
          <p:cNvPr id="8" name="Content Placeholder 7"/>
          <p:cNvSpPr>
            <a:spLocks noGrp="1"/>
          </p:cNvSpPr>
          <p:nvPr>
            <p:ph sz="quarter" idx="14"/>
          </p:nvPr>
        </p:nvSpPr>
        <p:spPr>
          <a:xfrm>
            <a:off x="457200" y="1524000"/>
            <a:ext cx="8229600" cy="4572000"/>
          </a:xfrm>
        </p:spPr>
        <p:txBody>
          <a:bodyPr>
            <a:normAutofit lnSpcReduction="10000"/>
          </a:bodyPr>
          <a:lstStyle/>
          <a:p>
            <a:pPr>
              <a:defRPr/>
            </a:pPr>
            <a:r>
              <a:rPr lang="en-US" dirty="0" smtClean="0">
                <a:ea typeface="+mn-ea"/>
                <a:cs typeface="+mn-cs"/>
              </a:rPr>
              <a:t>Adequate training is crucial to success.</a:t>
            </a:r>
          </a:p>
          <a:p>
            <a:pPr>
              <a:defRPr/>
            </a:pPr>
            <a:r>
              <a:rPr lang="en-US" dirty="0" smtClean="0">
                <a:ea typeface="+mn-ea"/>
                <a:cs typeface="+mn-cs"/>
              </a:rPr>
              <a:t>Consider:</a:t>
            </a:r>
          </a:p>
          <a:p>
            <a:pPr lvl="1">
              <a:defRPr/>
            </a:pPr>
            <a:r>
              <a:rPr lang="en-US" dirty="0" smtClean="0">
                <a:ea typeface="+mn-ea"/>
              </a:rPr>
              <a:t>Scheduling within 2 weeks to help users retain skills</a:t>
            </a:r>
          </a:p>
          <a:p>
            <a:pPr lvl="1">
              <a:defRPr/>
            </a:pPr>
            <a:r>
              <a:rPr lang="en-US" dirty="0" smtClean="0">
                <a:ea typeface="+mn-ea"/>
              </a:rPr>
              <a:t>Scheduling both initial training and subsequent updates for complex tasks, e.g. physician documentation</a:t>
            </a:r>
          </a:p>
          <a:p>
            <a:pPr lvl="1">
              <a:spcAft>
                <a:spcPts val="1600"/>
              </a:spcAft>
              <a:defRPr/>
            </a:pPr>
            <a:r>
              <a:rPr lang="en-US" dirty="0" smtClean="0">
                <a:ea typeface="+mn-ea"/>
              </a:rPr>
              <a:t>Customizing training to meet specific needs of distinct user groups</a:t>
            </a:r>
            <a:endParaRPr lang="en-US" sz="1700" dirty="0" smtClean="0">
              <a:ea typeface="+mn-ea"/>
              <a:cs typeface="+mn-cs"/>
            </a:endParaRPr>
          </a:p>
          <a:p>
            <a:pPr>
              <a:buFont typeface="Arial" pitchFamily="34" charset="0"/>
              <a:buNone/>
              <a:defRPr/>
            </a:pPr>
            <a:r>
              <a:rPr lang="en-US" sz="1700" dirty="0" smtClean="0">
                <a:ea typeface="+mn-ea"/>
                <a:cs typeface="+mn-cs"/>
              </a:rPr>
              <a:t>(Huffmaster &amp; Holmes, 2008) (Adler, 2007)</a:t>
            </a:r>
            <a:endParaRPr lang="en-US" sz="1700" dirty="0">
              <a:ea typeface="+mn-ea"/>
              <a:cs typeface="+mn-cs"/>
            </a:endParaRPr>
          </a:p>
        </p:txBody>
      </p:sp>
      <p:sp>
        <p:nvSpPr>
          <p:cNvPr id="20483"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DDF8655-23ED-4CD4-AB4F-9AF7BD68D9F8}" type="slidenum">
              <a:rPr lang="en-US" altLang="en-US" sz="1000">
                <a:solidFill>
                  <a:srgbClr val="898989"/>
                </a:solidFill>
              </a:rPr>
              <a:pPr eaLnBrk="1" hangingPunct="1"/>
              <a:t>4</a:t>
            </a:fld>
            <a:endParaRPr lang="en-US" altLang="en-US" sz="1000">
              <a:solidFill>
                <a:srgbClr val="898989"/>
              </a:solidFill>
            </a:endParaRPr>
          </a:p>
        </p:txBody>
      </p:sp>
    </p:spTree>
    <p:extLst>
      <p:ext uri="{BB962C8B-B14F-4D97-AF65-F5344CB8AC3E}">
        <p14:creationId xmlns:p14="http://schemas.microsoft.com/office/powerpoint/2010/main" val="4056666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6"/>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ea typeface="ＭＳ Ｐゴシック" pitchFamily="34" charset="-128"/>
              </a:rPr>
              <a:t>User Training: </a:t>
            </a:r>
            <a:br>
              <a:rPr lang="en-US" altLang="en-US" smtClean="0">
                <a:ea typeface="ＭＳ Ｐゴシック" pitchFamily="34" charset="-128"/>
              </a:rPr>
            </a:br>
            <a:r>
              <a:rPr lang="en-US" altLang="en-US" smtClean="0">
                <a:ea typeface="ＭＳ Ｐゴシック" pitchFamily="34" charset="-128"/>
              </a:rPr>
              <a:t>Strategies &amp; Styles</a:t>
            </a:r>
          </a:p>
        </p:txBody>
      </p:sp>
      <p:sp>
        <p:nvSpPr>
          <p:cNvPr id="22530" name="Content Placeholder 7"/>
          <p:cNvSpPr>
            <a:spLocks noGrp="1"/>
          </p:cNvSpPr>
          <p:nvPr>
            <p:ph sz="quarter" idx="14"/>
          </p:nvPr>
        </p:nvSpPr>
        <p:spPr bwMode="auto">
          <a:xfrm>
            <a:off x="457200" y="1984375"/>
            <a:ext cx="82296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ea typeface="ＭＳ Ｐゴシック" pitchFamily="34" charset="-128"/>
              </a:rPr>
              <a:t>Choose a combination.</a:t>
            </a:r>
          </a:p>
          <a:p>
            <a:pPr lvl="1"/>
            <a:r>
              <a:rPr lang="en-US" altLang="en-US" dirty="0" smtClean="0">
                <a:ea typeface="ＭＳ Ｐゴシック" pitchFamily="34" charset="-128"/>
              </a:rPr>
              <a:t>Train the Trainer</a:t>
            </a:r>
          </a:p>
          <a:p>
            <a:pPr lvl="1"/>
            <a:r>
              <a:rPr lang="en-US" altLang="en-US" dirty="0" smtClean="0">
                <a:ea typeface="ＭＳ Ｐゴシック" pitchFamily="34" charset="-128"/>
              </a:rPr>
              <a:t>Classroom-style</a:t>
            </a:r>
          </a:p>
          <a:p>
            <a:pPr lvl="1"/>
            <a:r>
              <a:rPr lang="en-US" altLang="en-US" dirty="0" smtClean="0">
                <a:ea typeface="ＭＳ Ｐゴシック" pitchFamily="34" charset="-128"/>
              </a:rPr>
              <a:t>Web</a:t>
            </a:r>
          </a:p>
          <a:p>
            <a:pPr lvl="1">
              <a:spcAft>
                <a:spcPts val="1600"/>
              </a:spcAft>
            </a:pPr>
            <a:r>
              <a:rPr lang="en-US" altLang="en-US" dirty="0" smtClean="0">
                <a:ea typeface="ＭＳ Ｐゴシック" pitchFamily="34" charset="-128"/>
              </a:rPr>
              <a:t>One-on-one</a:t>
            </a:r>
            <a:endParaRPr lang="en-US" altLang="en-US" sz="1600" dirty="0" smtClean="0">
              <a:ea typeface="ＭＳ Ｐゴシック" pitchFamily="34" charset="-128"/>
            </a:endParaRPr>
          </a:p>
          <a:p>
            <a:pPr>
              <a:buFont typeface="Arial" pitchFamily="34" charset="0"/>
              <a:buNone/>
            </a:pPr>
            <a:r>
              <a:rPr lang="en-US" altLang="en-US" sz="1600" dirty="0" smtClean="0">
                <a:ea typeface="ＭＳ Ｐゴシック" pitchFamily="34" charset="-128"/>
              </a:rPr>
              <a:t>(</a:t>
            </a:r>
            <a:r>
              <a:rPr lang="en-US" altLang="en-US" sz="1600" dirty="0" err="1" smtClean="0">
                <a:ea typeface="ＭＳ Ｐゴシック" pitchFamily="34" charset="-128"/>
              </a:rPr>
              <a:t>Huffmaster</a:t>
            </a:r>
            <a:r>
              <a:rPr lang="en-US" altLang="en-US" sz="1600" dirty="0" smtClean="0">
                <a:ea typeface="ＭＳ Ｐゴシック" pitchFamily="34" charset="-128"/>
              </a:rPr>
              <a:t> &amp; Holmes, 2008) (Fullerton et al, 2006)</a:t>
            </a:r>
          </a:p>
          <a:p>
            <a:pPr lvl="1">
              <a:buFont typeface="Arial" pitchFamily="34" charset="0"/>
              <a:buNone/>
            </a:pPr>
            <a:endParaRPr lang="en-US" altLang="en-US" dirty="0" smtClean="0">
              <a:ea typeface="ＭＳ Ｐゴシック" pitchFamily="34" charset="-128"/>
            </a:endParaRPr>
          </a:p>
        </p:txBody>
      </p:sp>
      <p:sp>
        <p:nvSpPr>
          <p:cNvPr id="22531"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4D6E548-4623-4D2A-BE9E-8AE6F4409A65}" type="slidenum">
              <a:rPr lang="en-US" altLang="en-US" sz="1000">
                <a:solidFill>
                  <a:srgbClr val="898989"/>
                </a:solidFill>
              </a:rPr>
              <a:pPr eaLnBrk="1" hangingPunct="1"/>
              <a:t>5</a:t>
            </a:fld>
            <a:endParaRPr lang="en-US" altLang="en-US" sz="1000">
              <a:solidFill>
                <a:srgbClr val="898989"/>
              </a:solidFill>
            </a:endParaRPr>
          </a:p>
        </p:txBody>
      </p:sp>
    </p:spTree>
    <p:extLst>
      <p:ext uri="{BB962C8B-B14F-4D97-AF65-F5344CB8AC3E}">
        <p14:creationId xmlns:p14="http://schemas.microsoft.com/office/powerpoint/2010/main" val="3064712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6"/>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ea typeface="ＭＳ Ｐゴシック" pitchFamily="34" charset="-128"/>
              </a:rPr>
              <a:t>Pilot Group Training and Implementation</a:t>
            </a:r>
          </a:p>
        </p:txBody>
      </p:sp>
      <p:sp>
        <p:nvSpPr>
          <p:cNvPr id="24578" name="Content Placeholder 7"/>
          <p:cNvSpPr>
            <a:spLocks noGrp="1"/>
          </p:cNvSpPr>
          <p:nvPr>
            <p:ph sz="quarter" idx="14"/>
          </p:nvPr>
        </p:nvSpPr>
        <p:spPr bwMode="auto">
          <a:xfrm>
            <a:off x="457200" y="1984375"/>
            <a:ext cx="82296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ea typeface="ＭＳ Ｐゴシック" pitchFamily="34" charset="-128"/>
              </a:rPr>
              <a:t>Treat it as a mini-rollout.</a:t>
            </a:r>
          </a:p>
          <a:p>
            <a:r>
              <a:rPr lang="en-US" altLang="en-US" dirty="0" smtClean="0">
                <a:ea typeface="ＭＳ Ｐゴシック" pitchFamily="34" charset="-128"/>
              </a:rPr>
              <a:t>Being a pilot site requires flexibility on timelines and functionality.</a:t>
            </a:r>
          </a:p>
          <a:p>
            <a:r>
              <a:rPr lang="en-US" altLang="en-US" dirty="0" smtClean="0">
                <a:ea typeface="ＭＳ Ｐゴシック" pitchFamily="34" charset="-128"/>
              </a:rPr>
              <a:t>Devise contingency plans for downtime.</a:t>
            </a:r>
          </a:p>
          <a:p>
            <a:pPr>
              <a:spcAft>
                <a:spcPts val="1600"/>
              </a:spcAft>
            </a:pPr>
            <a:r>
              <a:rPr lang="en-US" altLang="en-US" dirty="0" smtClean="0">
                <a:ea typeface="ＭＳ Ｐゴシック" pitchFamily="34" charset="-128"/>
              </a:rPr>
              <a:t>IT support resources must be committed and immediately available after go-live.</a:t>
            </a:r>
            <a:endParaRPr lang="en-US" altLang="en-US" sz="1600" dirty="0" smtClean="0">
              <a:ea typeface="ＭＳ Ｐゴシック" pitchFamily="34" charset="-128"/>
            </a:endParaRPr>
          </a:p>
          <a:p>
            <a:pPr>
              <a:buFont typeface="Arial" pitchFamily="34" charset="0"/>
              <a:buNone/>
            </a:pPr>
            <a:r>
              <a:rPr lang="en-US" altLang="en-US" sz="1600" dirty="0" smtClean="0">
                <a:ea typeface="ＭＳ Ｐゴシック" pitchFamily="34" charset="-128"/>
              </a:rPr>
              <a:t>(Fullerton et al, 2006)</a:t>
            </a:r>
          </a:p>
          <a:p>
            <a:pPr lvl="1">
              <a:buFont typeface="Arial" pitchFamily="34" charset="0"/>
              <a:buNone/>
            </a:pPr>
            <a:endParaRPr lang="en-US" altLang="en-US" dirty="0" smtClean="0">
              <a:ea typeface="ＭＳ Ｐゴシック" pitchFamily="34" charset="-128"/>
            </a:endParaRPr>
          </a:p>
        </p:txBody>
      </p:sp>
      <p:sp>
        <p:nvSpPr>
          <p:cNvPr id="24579"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3498FE5-72BE-4C5F-B0A1-1DC528ADBBFB}" type="slidenum">
              <a:rPr lang="en-US" altLang="en-US" sz="1000">
                <a:solidFill>
                  <a:srgbClr val="898989"/>
                </a:solidFill>
              </a:rPr>
              <a:pPr eaLnBrk="1" hangingPunct="1"/>
              <a:t>6</a:t>
            </a:fld>
            <a:endParaRPr lang="en-US" altLang="en-US" sz="1000">
              <a:solidFill>
                <a:srgbClr val="898989"/>
              </a:solidFill>
            </a:endParaRPr>
          </a:p>
        </p:txBody>
      </p:sp>
    </p:spTree>
    <p:extLst>
      <p:ext uri="{BB962C8B-B14F-4D97-AF65-F5344CB8AC3E}">
        <p14:creationId xmlns:p14="http://schemas.microsoft.com/office/powerpoint/2010/main" val="4120651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6"/>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Pilot Group Training and Implementation </a:t>
            </a:r>
            <a:r>
              <a:rPr lang="en-US" altLang="en-US" dirty="0" smtClean="0">
                <a:ea typeface="ＭＳ Ｐゴシック" pitchFamily="34" charset="-128"/>
              </a:rPr>
              <a:t>(2</a:t>
            </a:r>
            <a:r>
              <a:rPr lang="en-US" altLang="ja-JP" dirty="0" smtClean="0">
                <a:ea typeface="ＭＳ Ｐゴシック" pitchFamily="34" charset="-128"/>
              </a:rPr>
              <a:t>)</a:t>
            </a:r>
            <a:endParaRPr lang="en-US" altLang="en-US" dirty="0" smtClean="0">
              <a:ea typeface="ＭＳ Ｐゴシック" pitchFamily="34" charset="-128"/>
            </a:endParaRPr>
          </a:p>
        </p:txBody>
      </p:sp>
      <p:sp>
        <p:nvSpPr>
          <p:cNvPr id="8" name="Content Placeholder 7"/>
          <p:cNvSpPr>
            <a:spLocks noGrp="1"/>
          </p:cNvSpPr>
          <p:nvPr>
            <p:ph sz="quarter" idx="14"/>
          </p:nvPr>
        </p:nvSpPr>
        <p:spPr>
          <a:xfrm>
            <a:off x="457200" y="1600200"/>
            <a:ext cx="8229600" cy="4591050"/>
          </a:xfrm>
        </p:spPr>
        <p:txBody>
          <a:bodyPr>
            <a:normAutofit fontScale="85000" lnSpcReduction="10000"/>
          </a:bodyPr>
          <a:lstStyle/>
          <a:p>
            <a:pPr>
              <a:defRPr/>
            </a:pPr>
            <a:r>
              <a:rPr lang="en-US" dirty="0" smtClean="0">
                <a:ea typeface="+mn-ea"/>
                <a:cs typeface="+mn-cs"/>
              </a:rPr>
              <a:t>Standardized communication process, with single liaison</a:t>
            </a:r>
          </a:p>
          <a:p>
            <a:pPr>
              <a:defRPr/>
            </a:pPr>
            <a:r>
              <a:rPr lang="en-US" dirty="0" smtClean="0">
                <a:ea typeface="+mn-ea"/>
                <a:cs typeface="+mn-cs"/>
              </a:rPr>
              <a:t>Formalize orientation process for new members, outlining policies and procedures that underlie decisions made at organizational level.</a:t>
            </a:r>
          </a:p>
          <a:p>
            <a:pPr>
              <a:defRPr/>
            </a:pPr>
            <a:r>
              <a:rPr lang="en-US" dirty="0" smtClean="0">
                <a:ea typeface="+mn-ea"/>
                <a:cs typeface="+mn-cs"/>
              </a:rPr>
              <a:t>Consider rolling out more complex modules (e.g. charge capture) later on, after user confidence &amp; familiarity have grown.</a:t>
            </a:r>
          </a:p>
          <a:p>
            <a:pPr>
              <a:spcAft>
                <a:spcPts val="1600"/>
              </a:spcAft>
              <a:defRPr/>
            </a:pPr>
            <a:r>
              <a:rPr lang="en-US" dirty="0" smtClean="0">
                <a:ea typeface="+mn-ea"/>
                <a:cs typeface="+mn-cs"/>
              </a:rPr>
              <a:t>Involve everyone in decision-making: physicians, nurses, admin, financial, etc.</a:t>
            </a:r>
            <a:endParaRPr lang="en-US" sz="1900" dirty="0" smtClean="0">
              <a:ea typeface="+mn-ea"/>
              <a:cs typeface="+mn-cs"/>
            </a:endParaRPr>
          </a:p>
          <a:p>
            <a:pPr>
              <a:buFont typeface="Arial" pitchFamily="34" charset="0"/>
              <a:buNone/>
              <a:defRPr/>
            </a:pPr>
            <a:r>
              <a:rPr lang="en-US" sz="1900" dirty="0" smtClean="0">
                <a:ea typeface="+mn-ea"/>
                <a:cs typeface="+mn-cs"/>
              </a:rPr>
              <a:t>(Fullerton et al, 2006)</a:t>
            </a:r>
          </a:p>
          <a:p>
            <a:pPr lvl="1">
              <a:buFont typeface="Arial" pitchFamily="34" charset="0"/>
              <a:buNone/>
              <a:defRPr/>
            </a:pPr>
            <a:endParaRPr lang="en-US" dirty="0" smtClean="0">
              <a:ea typeface="+mn-ea"/>
            </a:endParaRPr>
          </a:p>
        </p:txBody>
      </p:sp>
      <p:sp>
        <p:nvSpPr>
          <p:cNvPr id="26627"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E0C6279-A9D2-4BBD-A273-071B2A6A2EB2}" type="slidenum">
              <a:rPr lang="en-US" altLang="en-US" sz="1000">
                <a:solidFill>
                  <a:srgbClr val="898989"/>
                </a:solidFill>
              </a:rPr>
              <a:pPr eaLnBrk="1" hangingPunct="1"/>
              <a:t>7</a:t>
            </a:fld>
            <a:endParaRPr lang="en-US" altLang="en-US" sz="1000">
              <a:solidFill>
                <a:srgbClr val="898989"/>
              </a:solidFill>
            </a:endParaRPr>
          </a:p>
        </p:txBody>
      </p:sp>
    </p:spTree>
    <p:extLst>
      <p:ext uri="{BB962C8B-B14F-4D97-AF65-F5344CB8AC3E}">
        <p14:creationId xmlns:p14="http://schemas.microsoft.com/office/powerpoint/2010/main" val="2880458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6"/>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Pilot Group Training and Implementation </a:t>
            </a:r>
            <a:r>
              <a:rPr lang="en-US" altLang="en-US" dirty="0" smtClean="0">
                <a:ea typeface="ＭＳ Ｐゴシック" pitchFamily="34" charset="-128"/>
              </a:rPr>
              <a:t>(3</a:t>
            </a:r>
            <a:r>
              <a:rPr lang="en-US" altLang="ja-JP" dirty="0" smtClean="0">
                <a:ea typeface="ＭＳ Ｐゴシック" pitchFamily="34" charset="-128"/>
              </a:rPr>
              <a:t>)</a:t>
            </a:r>
            <a:endParaRPr lang="en-US" altLang="en-US" dirty="0" smtClean="0">
              <a:ea typeface="ＭＳ Ｐゴシック" pitchFamily="34" charset="-128"/>
            </a:endParaRPr>
          </a:p>
        </p:txBody>
      </p:sp>
      <p:sp>
        <p:nvSpPr>
          <p:cNvPr id="8" name="Content Placeholder 7"/>
          <p:cNvSpPr>
            <a:spLocks noGrp="1"/>
          </p:cNvSpPr>
          <p:nvPr>
            <p:ph sz="quarter" idx="14"/>
          </p:nvPr>
        </p:nvSpPr>
        <p:spPr>
          <a:xfrm>
            <a:off x="457200" y="1676400"/>
            <a:ext cx="8229600" cy="4495800"/>
          </a:xfrm>
        </p:spPr>
        <p:txBody>
          <a:bodyPr>
            <a:normAutofit lnSpcReduction="10000"/>
          </a:bodyPr>
          <a:lstStyle/>
          <a:p>
            <a:pPr>
              <a:defRPr/>
            </a:pPr>
            <a:r>
              <a:rPr lang="en-US" dirty="0" smtClean="0">
                <a:ea typeface="+mn-ea"/>
                <a:cs typeface="+mn-cs"/>
              </a:rPr>
              <a:t>Medication dosages and instructions in EHR should be reviewed by independent experts. </a:t>
            </a:r>
          </a:p>
          <a:p>
            <a:pPr>
              <a:defRPr/>
            </a:pPr>
            <a:r>
              <a:rPr lang="en-US" dirty="0" smtClean="0">
                <a:ea typeface="+mn-ea"/>
                <a:cs typeface="+mn-cs"/>
              </a:rPr>
              <a:t>Pilot testers should report potential mistakes.</a:t>
            </a:r>
          </a:p>
          <a:p>
            <a:pPr>
              <a:defRPr/>
            </a:pPr>
            <a:r>
              <a:rPr lang="en-US" dirty="0" smtClean="0">
                <a:ea typeface="+mn-ea"/>
                <a:cs typeface="+mn-cs"/>
              </a:rPr>
              <a:t>System stability is essential for building user confidence in system, even during pilot &amp; beta phases.</a:t>
            </a:r>
          </a:p>
          <a:p>
            <a:pPr>
              <a:buFont typeface="Arial" pitchFamily="34" charset="0"/>
              <a:buNone/>
              <a:defRPr/>
            </a:pPr>
            <a:endParaRPr lang="en-US" sz="1000" dirty="0" smtClean="0">
              <a:ea typeface="+mn-ea"/>
              <a:cs typeface="+mn-cs"/>
            </a:endParaRPr>
          </a:p>
          <a:p>
            <a:pPr>
              <a:buFont typeface="Arial" pitchFamily="34" charset="0"/>
              <a:buNone/>
              <a:defRPr/>
            </a:pPr>
            <a:r>
              <a:rPr lang="en-US" sz="1600" dirty="0" smtClean="0">
                <a:ea typeface="+mn-ea"/>
                <a:cs typeface="+mn-cs"/>
              </a:rPr>
              <a:t>(Fullerton et al, 2006) (HIMSS, 2001)</a:t>
            </a:r>
          </a:p>
          <a:p>
            <a:pPr lvl="1">
              <a:buFont typeface="Arial" pitchFamily="34" charset="0"/>
              <a:buNone/>
              <a:defRPr/>
            </a:pPr>
            <a:endParaRPr lang="en-US" dirty="0" smtClean="0">
              <a:ea typeface="+mn-ea"/>
            </a:endParaRPr>
          </a:p>
        </p:txBody>
      </p:sp>
      <p:sp>
        <p:nvSpPr>
          <p:cNvPr id="28675"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237AC13-9610-4496-B81A-70B0D4F35C9B}" type="slidenum">
              <a:rPr lang="en-US" altLang="en-US" sz="1000">
                <a:solidFill>
                  <a:srgbClr val="898989"/>
                </a:solidFill>
              </a:rPr>
              <a:pPr eaLnBrk="1" hangingPunct="1"/>
              <a:t>8</a:t>
            </a:fld>
            <a:endParaRPr lang="en-US" altLang="en-US" sz="1000">
              <a:solidFill>
                <a:srgbClr val="898989"/>
              </a:solidFill>
            </a:endParaRPr>
          </a:p>
        </p:txBody>
      </p:sp>
    </p:spTree>
    <p:extLst>
      <p:ext uri="{BB962C8B-B14F-4D97-AF65-F5344CB8AC3E}">
        <p14:creationId xmlns:p14="http://schemas.microsoft.com/office/powerpoint/2010/main" val="288633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6"/>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ea typeface="ＭＳ Ｐゴシック" pitchFamily="34" charset="-128"/>
              </a:rPr>
              <a:t>Learning from Your Pilot Test</a:t>
            </a:r>
          </a:p>
        </p:txBody>
      </p:sp>
      <p:sp>
        <p:nvSpPr>
          <p:cNvPr id="8" name="Content Placeholder 7"/>
          <p:cNvSpPr>
            <a:spLocks noGrp="1"/>
          </p:cNvSpPr>
          <p:nvPr>
            <p:ph sz="quarter" idx="14"/>
          </p:nvPr>
        </p:nvSpPr>
        <p:spPr>
          <a:xfrm>
            <a:off x="457200" y="1752600"/>
            <a:ext cx="8229600" cy="4206875"/>
          </a:xfrm>
        </p:spPr>
        <p:txBody>
          <a:bodyPr>
            <a:normAutofit lnSpcReduction="10000"/>
          </a:bodyPr>
          <a:lstStyle/>
          <a:p>
            <a:pPr>
              <a:defRPr/>
            </a:pPr>
            <a:r>
              <a:rPr lang="en-US" dirty="0" smtClean="0">
                <a:ea typeface="+mn-ea"/>
                <a:cs typeface="+mn-cs"/>
              </a:rPr>
              <a:t>Review pilot user feedback &amp; make necessary adjustments.</a:t>
            </a:r>
          </a:p>
          <a:p>
            <a:pPr>
              <a:defRPr/>
            </a:pPr>
            <a:r>
              <a:rPr lang="en-US" dirty="0" smtClean="0">
                <a:ea typeface="+mn-ea"/>
                <a:cs typeface="+mn-cs"/>
              </a:rPr>
              <a:t>Develop surveys addressing:</a:t>
            </a:r>
          </a:p>
          <a:p>
            <a:pPr lvl="1">
              <a:defRPr/>
            </a:pPr>
            <a:r>
              <a:rPr lang="en-US" dirty="0" smtClean="0">
                <a:ea typeface="+mn-ea"/>
              </a:rPr>
              <a:t>Workflow changes</a:t>
            </a:r>
          </a:p>
          <a:p>
            <a:pPr lvl="1">
              <a:defRPr/>
            </a:pPr>
            <a:r>
              <a:rPr lang="en-US" dirty="0" smtClean="0">
                <a:ea typeface="+mn-ea"/>
              </a:rPr>
              <a:t>Interface problems, adjustments needed</a:t>
            </a:r>
          </a:p>
          <a:p>
            <a:pPr lvl="1">
              <a:defRPr/>
            </a:pPr>
            <a:r>
              <a:rPr lang="en-US" dirty="0" smtClean="0">
                <a:ea typeface="+mn-ea"/>
              </a:rPr>
              <a:t>Data errors or failure</a:t>
            </a:r>
          </a:p>
          <a:p>
            <a:pPr>
              <a:defRPr/>
            </a:pPr>
            <a:r>
              <a:rPr lang="en-US" dirty="0" smtClean="0">
                <a:ea typeface="+mn-ea"/>
                <a:cs typeface="+mn-cs"/>
              </a:rPr>
              <a:t>Keep journal of experiences &amp; processes.</a:t>
            </a:r>
          </a:p>
          <a:p>
            <a:pPr>
              <a:defRPr/>
            </a:pPr>
            <a:r>
              <a:rPr lang="en-US" dirty="0" smtClean="0">
                <a:ea typeface="+mn-ea"/>
                <a:cs typeface="+mn-cs"/>
              </a:rPr>
              <a:t>Conduct post-implementation review.</a:t>
            </a:r>
          </a:p>
          <a:p>
            <a:pPr lvl="1">
              <a:buFont typeface="Arial" pitchFamily="34" charset="0"/>
              <a:buNone/>
              <a:defRPr/>
            </a:pPr>
            <a:endParaRPr lang="en-US" dirty="0" smtClean="0">
              <a:ea typeface="+mn-ea"/>
            </a:endParaRPr>
          </a:p>
        </p:txBody>
      </p:sp>
      <p:sp>
        <p:nvSpPr>
          <p:cNvPr id="30723"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DEE5207-1D61-47B5-8582-F2B9F852F1AD}" type="slidenum">
              <a:rPr lang="en-US" altLang="en-US" sz="1000">
                <a:solidFill>
                  <a:srgbClr val="898989"/>
                </a:solidFill>
              </a:rPr>
              <a:pPr eaLnBrk="1" hangingPunct="1"/>
              <a:t>9</a:t>
            </a:fld>
            <a:endParaRPr lang="en-US" altLang="en-US" sz="1000">
              <a:solidFill>
                <a:srgbClr val="898989"/>
              </a:solidFill>
            </a:endParaRPr>
          </a:p>
        </p:txBody>
      </p:sp>
    </p:spTree>
    <p:extLst>
      <p:ext uri="{BB962C8B-B14F-4D97-AF65-F5344CB8AC3E}">
        <p14:creationId xmlns:p14="http://schemas.microsoft.com/office/powerpoint/2010/main" val="8087844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27</TotalTime>
  <Words>3586</Words>
  <Application>Microsoft Office PowerPoint</Application>
  <PresentationFormat>On-screen Show (4:3)</PresentationFormat>
  <Paragraphs>269</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CompX_unitY_Lecture_Slides_Template</vt:lpstr>
      <vt:lpstr>Installation and Maintenance of Health IT Systems </vt:lpstr>
      <vt:lpstr>Pilot Testing and  Full-Scale Deployment  Learning Objectives</vt:lpstr>
      <vt:lpstr>Pilot Testing</vt:lpstr>
      <vt:lpstr>User Training</vt:lpstr>
      <vt:lpstr>User Training:  Strategies &amp; Styles</vt:lpstr>
      <vt:lpstr>Pilot Group Training and Implementation</vt:lpstr>
      <vt:lpstr>Pilot Group Training and Implementation (2)</vt:lpstr>
      <vt:lpstr>Pilot Group Training and Implementation (3)</vt:lpstr>
      <vt:lpstr>Learning from Your Pilot Test</vt:lpstr>
      <vt:lpstr>Pre-Loading Legacy Data:  Typical Options</vt:lpstr>
      <vt:lpstr>Planning Implementation: “Big Bang” vs. Phased</vt:lpstr>
      <vt:lpstr>Implementation Best Practices</vt:lpstr>
      <vt:lpstr>Closing the Gap: Post-Implementation</vt:lpstr>
      <vt:lpstr>Pilot Testing and  Full-Scale Deployment  Summary</vt:lpstr>
      <vt:lpstr>Pilot Testing and  Full-Scale Deployment  References</vt:lpstr>
      <vt:lpstr>Installation and Maintenance of Health IT Systems  Full-Scale Deployment  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8, Unit 11</dc:title>
  <dc:subject>Installation and Maintenance of Health IT Systems: Pilot Testing and Full-Scale Deployment</dc:subject>
  <dc:creator>U.S. Department of Health and Human Services, Office of the National Coordinator for Health Information Technology</dc:creator>
  <cp:keywords>Heath IT, Health Systems, HealthIT, Health Informatics</cp:keywords>
  <cp:lastModifiedBy>admin</cp:lastModifiedBy>
  <cp:revision>8</cp:revision>
  <dcterms:created xsi:type="dcterms:W3CDTF">2016-06-27T10:25:14Z</dcterms:created>
  <dcterms:modified xsi:type="dcterms:W3CDTF">2017-07-12T21:50:32Z</dcterms:modified>
  <cp:category>U.S. Department of Health and Human Services, Office of the National Coordinator for Health Information Technology</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