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Lst>
  <p:sldSz cx="9144000" cy="6858000" type="screen4x3"/>
  <p:notesSz cx="6858000" cy="9144000"/>
  <p:custDataLst>
    <p:tags r:id="rId3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924" autoAdjust="0"/>
  </p:normalViewPr>
  <p:slideViewPr>
    <p:cSldViewPr snapToGrid="0">
      <p:cViewPr>
        <p:scale>
          <a:sx n="53" d="100"/>
          <a:sy n="53" d="100"/>
        </p:scale>
        <p:origin x="-797" y="-9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7/12/2017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7/12/2017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solidFill>
                  <a:srgbClr val="000000"/>
                </a:solidFill>
                <a:ea typeface="ＭＳ Ｐゴシック" pitchFamily="34" charset="-128"/>
              </a:rPr>
              <a:t>Welcome to </a:t>
            </a:r>
            <a:r>
              <a:rPr lang="en-US" altLang="en-US" b="1" dirty="0" smtClean="0">
                <a:solidFill>
                  <a:srgbClr val="000000"/>
                </a:solidFill>
                <a:ea typeface="ＭＳ Ｐゴシック" pitchFamily="34" charset="-128"/>
              </a:rPr>
              <a:t>Installation and Maintenance of Health IT Systems, </a:t>
            </a:r>
            <a:r>
              <a:rPr lang="en-US" altLang="en-US" b="1" dirty="0" smtClean="0">
                <a:ea typeface="ＭＳ Ｐゴシック" pitchFamily="34" charset="-128"/>
              </a:rPr>
              <a:t>Developing a Test Strategy and Test Plan.  </a:t>
            </a:r>
          </a:p>
          <a:p>
            <a:pPr eaLnBrk="1" hangingPunct="1"/>
            <a:endParaRPr lang="en-US" altLang="en-US" b="1" dirty="0" smtClean="0">
              <a:ea typeface="ＭＳ Ｐゴシック" pitchFamily="34" charset="-128"/>
            </a:endParaRPr>
          </a:p>
          <a:p>
            <a:pPr eaLnBrk="1" hangingPunct="1"/>
            <a:r>
              <a:rPr lang="en-US" altLang="en-US" dirty="0" smtClean="0">
                <a:ea typeface="ＭＳ Ｐゴシック" pitchFamily="34" charset="-128"/>
              </a:rPr>
              <a:t>This component, </a:t>
            </a:r>
            <a:r>
              <a:rPr lang="en-US" altLang="en-US" b="1" dirty="0" smtClean="0">
                <a:ea typeface="ＭＳ Ｐゴシック" pitchFamily="34" charset="-128"/>
              </a:rPr>
              <a:t>Installation and Maintenance of Health IT Systems</a:t>
            </a:r>
            <a:r>
              <a:rPr lang="en-US" altLang="en-US" dirty="0" smtClean="0">
                <a:ea typeface="ＭＳ Ｐゴシック" pitchFamily="34" charset="-128"/>
              </a:rPr>
              <a:t>, covers fundamentals of selection, installation, and maintenance of typical Electronic Health Records (EHR) systems.</a:t>
            </a:r>
          </a:p>
          <a:p>
            <a:pPr eaLnBrk="1" hangingPunct="1"/>
            <a:endParaRPr lang="en-US" altLang="en-US" b="1" dirty="0" smtClean="0">
              <a:ea typeface="ＭＳ Ｐゴシック" pitchFamily="34" charset="-128"/>
            </a:endParaRPr>
          </a:p>
          <a:p>
            <a:pPr eaLnBrk="1" hangingPunct="1"/>
            <a:r>
              <a:rPr lang="en-US" altLang="en-US" dirty="0" smtClean="0">
                <a:ea typeface="ＭＳ Ｐゴシック" pitchFamily="34" charset="-128"/>
              </a:rPr>
              <a:t>In today</a:t>
            </a:r>
            <a:r>
              <a:rPr lang="ja-JP" altLang="en-US" dirty="0" smtClean="0">
                <a:ea typeface="ＭＳ Ｐゴシック" pitchFamily="34" charset="-128"/>
              </a:rPr>
              <a:t>’</a:t>
            </a:r>
            <a:r>
              <a:rPr lang="en-US" altLang="ja-JP" dirty="0" smtClean="0">
                <a:ea typeface="ＭＳ Ｐゴシック" pitchFamily="34" charset="-128"/>
              </a:rPr>
              <a:t>s lecture we will discuss the various elements required for developing a test strategy and plan for testing your EHR software prior to final acceptance.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457711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t" hangingPunct="1">
              <a:defRPr/>
            </a:pPr>
            <a:r>
              <a:rPr lang="en-US" dirty="0" smtClean="0">
                <a:latin typeface="Arial" charset="0"/>
                <a:ea typeface="+mn-ea"/>
                <a:cs typeface="Arial" charset="0"/>
              </a:rPr>
              <a:t>Typical elements to address the overall testing strategy include:</a:t>
            </a:r>
          </a:p>
          <a:p>
            <a:pPr eaLnBrk="1" fontAlgn="t" hangingPunct="1">
              <a:defRPr/>
            </a:pPr>
            <a:endParaRPr lang="en-US" dirty="0" smtClean="0">
              <a:latin typeface="Arial" charset="0"/>
              <a:ea typeface="+mn-ea"/>
              <a:cs typeface="Arial" charset="0"/>
            </a:endParaRPr>
          </a:p>
          <a:p>
            <a:pPr marL="171450" indent="-171450" eaLnBrk="1" fontAlgn="t" hangingPunct="1">
              <a:buFont typeface="Arial" pitchFamily="34" charset="0"/>
              <a:buChar char="•"/>
              <a:defRPr/>
            </a:pPr>
            <a:r>
              <a:rPr lang="en-US" dirty="0" smtClean="0">
                <a:latin typeface="Arial" charset="0"/>
                <a:ea typeface="+mn-ea"/>
                <a:cs typeface="Arial" charset="0"/>
              </a:rPr>
              <a:t>The Testing Stage: Define the type of testing to be done.</a:t>
            </a:r>
          </a:p>
          <a:p>
            <a:pPr marL="171450" indent="-171450" eaLnBrk="1" fontAlgn="t" hangingPunct="1">
              <a:buFont typeface="Arial" pitchFamily="34" charset="0"/>
              <a:buChar char="•"/>
              <a:defRPr/>
            </a:pPr>
            <a:r>
              <a:rPr lang="en-US" dirty="0" smtClean="0">
                <a:latin typeface="Arial" charset="0"/>
                <a:ea typeface="+mn-ea"/>
                <a:cs typeface="Arial" charset="0"/>
              </a:rPr>
              <a:t>Schedule: Enter testing date or range of dates.</a:t>
            </a:r>
          </a:p>
          <a:p>
            <a:pPr marL="171450" indent="-171450" eaLnBrk="1" fontAlgn="t" hangingPunct="1">
              <a:buFont typeface="Arial" pitchFamily="34" charset="0"/>
              <a:buChar char="•"/>
              <a:defRPr/>
            </a:pPr>
            <a:r>
              <a:rPr lang="en-US" dirty="0" smtClean="0">
                <a:latin typeface="Arial" charset="0"/>
                <a:ea typeface="+mn-ea"/>
                <a:cs typeface="Arial" charset="0"/>
              </a:rPr>
              <a:t>Location: Where testing takes place.</a:t>
            </a:r>
          </a:p>
          <a:p>
            <a:pPr marL="171450" indent="-171450" eaLnBrk="1" fontAlgn="t" hangingPunct="1">
              <a:buFont typeface="Arial" pitchFamily="34" charset="0"/>
              <a:buChar char="•"/>
              <a:defRPr/>
            </a:pPr>
            <a:r>
              <a:rPr lang="en-US" dirty="0" smtClean="0">
                <a:latin typeface="Arial" charset="0"/>
                <a:ea typeface="+mn-ea"/>
                <a:cs typeface="Arial" charset="0"/>
              </a:rPr>
              <a:t>Participants: Who is involved with the testing.</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t" hangingPunct="1"/>
            <a:r>
              <a:rPr lang="en-US" altLang="en-US" dirty="0" smtClean="0">
                <a:ea typeface="ＭＳ Ｐゴシック" pitchFamily="34" charset="-128"/>
              </a:rPr>
              <a:t>To address the testing environment, typical elements include:</a:t>
            </a:r>
          </a:p>
          <a:p>
            <a:pPr eaLnBrk="1" fontAlgn="t" hangingPunct="1"/>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The IT Environment: You should explain, in detail, the environment used for testing (for example, the number of systems and their use, logins).</a:t>
            </a:r>
          </a:p>
          <a:p>
            <a:pPr eaLnBrk="1" fontAlgn="t" hangingPunct="1"/>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Equipment Needed: Identify, all of the equipment required for testing and its setup requirements.</a:t>
            </a:r>
          </a:p>
          <a:p>
            <a:pPr eaLnBrk="1" fontAlgn="t" hangingPunct="1"/>
            <a:endParaRPr lang="en-US" altLang="en-US" b="1" dirty="0" smtClean="0">
              <a:ea typeface="ＭＳ Ｐゴシック" pitchFamily="34" charset="-128"/>
            </a:endParaRPr>
          </a:p>
          <a:p>
            <a:pPr eaLnBrk="1" fontAlgn="t" hangingPunct="1"/>
            <a:r>
              <a:rPr lang="en-US" altLang="en-US" dirty="0" smtClean="0">
                <a:ea typeface="ＭＳ Ｐゴシック" pitchFamily="34" charset="-128"/>
              </a:rPr>
              <a:t>Data: Identify the data required for the testing; for example, 100 fictitious patient records will be accessed spanning visit dates from 2001-2005</a:t>
            </a:r>
          </a:p>
          <a:p>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Backup Requirements: You should define when data backups should occur and who will be responsible for backups. Determine the duration needed for backup retention. </a:t>
            </a:r>
          </a:p>
          <a:p>
            <a:pPr eaLnBrk="1" fontAlgn="t" hangingPunct="1"/>
            <a:endParaRPr lang="en-US" altLang="en-US" dirty="0" smtClean="0">
              <a:ea typeface="ＭＳ Ｐゴシック" pitchFamily="34" charset="-128"/>
            </a:endParaRPr>
          </a:p>
          <a:p>
            <a:r>
              <a:rPr lang="en-US" altLang="en-US" dirty="0" smtClean="0">
                <a:ea typeface="ＭＳ Ｐゴシック" pitchFamily="34" charset="-128"/>
              </a:rPr>
              <a:t>Restores: Additionally, you will need to determine what events warrant a restore or refreshing the test data along with who has the authority to authorize such restores and whose responsibility it will be to complete them. </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t" hangingPunct="1"/>
            <a:r>
              <a:rPr lang="en-US" altLang="en-US" dirty="0" smtClean="0">
                <a:ea typeface="ＭＳ Ｐゴシック" pitchFamily="34" charset="-128"/>
              </a:rPr>
              <a:t>To cover the procedures that are to be followed, typical elements of the strategy include:</a:t>
            </a:r>
          </a:p>
          <a:p>
            <a:pPr eaLnBrk="1" fontAlgn="t" hangingPunct="1"/>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Problem Identification: You will need to have a process in place to process errors once they are discovered by your testers.  Identify who will be responsible for collecting identified errors and ensuring they are dealt with appropriately. </a:t>
            </a:r>
          </a:p>
          <a:p>
            <a:pPr eaLnBrk="1" fontAlgn="t" hangingPunct="1"/>
            <a:endParaRPr lang="en-US" altLang="en-US" b="1" dirty="0" smtClean="0">
              <a:ea typeface="ＭＳ Ｐゴシック" pitchFamily="34" charset="-128"/>
            </a:endParaRPr>
          </a:p>
          <a:p>
            <a:pPr eaLnBrk="1" fontAlgn="t" hangingPunct="1"/>
            <a:r>
              <a:rPr lang="en-US" altLang="en-US" dirty="0" smtClean="0">
                <a:ea typeface="ＭＳ Ｐゴシック" pitchFamily="34" charset="-128"/>
              </a:rPr>
              <a:t>Defect Rectification: Along with assigning who will handle identified system defects, you should also have a step by step process to determine how the defect will be managed and rectified. </a:t>
            </a:r>
          </a:p>
          <a:p>
            <a:pPr eaLnBrk="1" fontAlgn="t" hangingPunct="1"/>
            <a:endParaRPr lang="en-US" altLang="en-US" b="1" dirty="0" smtClean="0">
              <a:ea typeface="ＭＳ Ｐゴシック" pitchFamily="34" charset="-128"/>
            </a:endParaRPr>
          </a:p>
          <a:p>
            <a:r>
              <a:rPr lang="en-US" altLang="en-US" dirty="0" smtClean="0">
                <a:ea typeface="ＭＳ Ｐゴシック" pitchFamily="34" charset="-128"/>
              </a:rPr>
              <a:t>Defect Retesting: Once it has been determined that a defect has been fixed. You should have a method in place to retest the event to confirm the defect has been sufficiently mitigated.</a:t>
            </a:r>
          </a:p>
          <a:p>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It</a:t>
            </a:r>
            <a:r>
              <a:rPr lang="ja-JP" altLang="en-US" dirty="0" smtClean="0">
                <a:ea typeface="ＭＳ Ｐゴシック" pitchFamily="34" charset="-128"/>
              </a:rPr>
              <a:t>’</a:t>
            </a:r>
            <a:r>
              <a:rPr lang="en-US" altLang="ja-JP" dirty="0" smtClean="0">
                <a:ea typeface="ＭＳ Ｐゴシック" pitchFamily="34" charset="-128"/>
              </a:rPr>
              <a:t>s important to note that no software will be 100% perfect. Some issues may go unmitigated. This does not necessarily mean that the software as a whole will not be accepted, depending on the severity of the issue or issues raised during User testing.</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t" hangingPunct="1"/>
            <a:r>
              <a:rPr lang="en-US" altLang="en-US" dirty="0" smtClean="0">
                <a:ea typeface="ＭＳ Ｐゴシック" pitchFamily="34" charset="-128"/>
              </a:rPr>
              <a:t>More elements of the procedure include: </a:t>
            </a:r>
          </a:p>
          <a:p>
            <a:pPr eaLnBrk="1" fontAlgn="t" hangingPunct="1"/>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A </a:t>
            </a:r>
            <a:r>
              <a:rPr lang="ja-JP" altLang="en-US" dirty="0" smtClean="0">
                <a:ea typeface="ＭＳ Ｐゴシック" pitchFamily="34" charset="-128"/>
              </a:rPr>
              <a:t>“</a:t>
            </a:r>
            <a:r>
              <a:rPr lang="en-US" altLang="ja-JP" dirty="0" smtClean="0">
                <a:ea typeface="ＭＳ Ｐゴシック" pitchFamily="34" charset="-128"/>
              </a:rPr>
              <a:t>Sign-off</a:t>
            </a:r>
            <a:r>
              <a:rPr lang="ja-JP" altLang="en-US" dirty="0" smtClean="0">
                <a:ea typeface="ＭＳ Ｐゴシック" pitchFamily="34" charset="-128"/>
              </a:rPr>
              <a:t>”</a:t>
            </a:r>
            <a:r>
              <a:rPr lang="en-US" altLang="ja-JP" dirty="0" smtClean="0">
                <a:ea typeface="ＭＳ Ｐゴシック" pitchFamily="34" charset="-128"/>
              </a:rPr>
              <a:t> procedure for testing activities: For each event tested, a process should be in place to determine when it is appropriate to sign off (or accept) that element of the testing activity. Signing off usually occurs after retesting has been completed and it has been determined that any identified defects have been adequately mitigated.</a:t>
            </a:r>
            <a:br>
              <a:rPr lang="en-US" altLang="ja-JP" dirty="0" smtClean="0">
                <a:ea typeface="ＭＳ Ｐゴシック" pitchFamily="34" charset="-128"/>
              </a:rPr>
            </a:br>
            <a:endParaRPr lang="en-US" altLang="ja-JP" dirty="0" smtClean="0">
              <a:ea typeface="ＭＳ Ｐゴシック" pitchFamily="34" charset="-128"/>
            </a:endParaRPr>
          </a:p>
          <a:p>
            <a:pPr eaLnBrk="1" fontAlgn="t" hangingPunct="1"/>
            <a:r>
              <a:rPr lang="en-US" altLang="en-US" dirty="0" smtClean="0">
                <a:ea typeface="ＭＳ Ｐゴシック" pitchFamily="34" charset="-128"/>
              </a:rPr>
              <a:t>Sign-off for the testing project: Lastly, who is responsible for signing off on the testing project as a whole once each individual element has been satisfactorily completed?</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fontAlgn="t" hangingPunct="1"/>
            <a:r>
              <a:rPr lang="en-US" altLang="en-US" dirty="0" smtClean="0">
                <a:ea typeface="ＭＳ Ｐゴシック" pitchFamily="34" charset="-128"/>
              </a:rPr>
              <a:t>To plan for software needs, typical elements include: </a:t>
            </a:r>
          </a:p>
          <a:p>
            <a:pPr eaLnBrk="1" fontAlgn="t" hangingPunct="1"/>
            <a:endParaRPr lang="en-US" altLang="en-US" dirty="0" smtClean="0">
              <a:ea typeface="ＭＳ Ｐゴシック" pitchFamily="34" charset="-128"/>
            </a:endParaRPr>
          </a:p>
          <a:p>
            <a:pPr eaLnBrk="1" fontAlgn="t" hangingPunct="1"/>
            <a:r>
              <a:rPr lang="en-US" altLang="en-US" dirty="0" smtClean="0">
                <a:ea typeface="ＭＳ Ｐゴシック" pitchFamily="34" charset="-128"/>
              </a:rPr>
              <a:t>Test management and performance management software: List any specialized test management software to be used to document the testing, record discovered issues, and to manage the mitigation process. </a:t>
            </a:r>
            <a:br>
              <a:rPr lang="en-US" altLang="en-US" dirty="0" smtClean="0">
                <a:ea typeface="ＭＳ Ｐゴシック" pitchFamily="34" charset="-128"/>
              </a:rPr>
            </a:br>
            <a:endParaRPr lang="en-US" altLang="en-US" dirty="0" smtClean="0">
              <a:ea typeface="ＭＳ Ｐゴシック" pitchFamily="34" charset="-128"/>
            </a:endParaRPr>
          </a:p>
          <a:p>
            <a:r>
              <a:rPr lang="en-US" altLang="en-US" dirty="0" smtClean="0">
                <a:ea typeface="ＭＳ Ｐゴシック" pitchFamily="34" charset="-128"/>
              </a:rPr>
              <a:t>Testing Software: This would include any specialized software needed to generate the testing environment or perhaps automate some repetitive testing functions. You will need to outline any software that will be used during the testing process.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The next stage involves designing the test cases, or scenarios, and the corresponding scripts.</a:t>
            </a:r>
          </a:p>
          <a:p>
            <a:endParaRPr lang="en-US" altLang="en-US" smtClean="0">
              <a:ea typeface="ＭＳ Ｐゴシック" pitchFamily="34" charset="-128"/>
            </a:endParaRPr>
          </a:p>
          <a:p>
            <a:r>
              <a:rPr lang="en-US" altLang="en-US" smtClean="0">
                <a:ea typeface="ＭＳ Ｐゴシック" pitchFamily="34" charset="-128"/>
              </a:rPr>
              <a:t>Once testing strategies and scenarios have been developed, the testing team begins working on user test cases, or scripts, to test the focus areas defined during the planning process. Often test cases are created at the time the software requirements were being ironed out or as part of the workflow analysis.</a:t>
            </a:r>
          </a:p>
          <a:p>
            <a:endParaRPr lang="en-US" altLang="en-US" smtClean="0">
              <a:ea typeface="ＭＳ Ｐゴシック" pitchFamily="34" charset="-128"/>
            </a:endParaRPr>
          </a:p>
        </p:txBody>
      </p:sp>
      <p:sp>
        <p:nvSpPr>
          <p:cNvPr id="430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430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22288BD-3A8A-4AE6-8190-4386014C5200}" type="slidenum">
              <a:rPr lang="en-US" altLang="en-US" sz="1000"/>
              <a:pPr eaLnBrk="1" hangingPunct="1"/>
              <a:t>15</a:t>
            </a:fld>
            <a:endParaRPr lang="en-US" altLang="en-US" sz="1000"/>
          </a:p>
        </p:txBody>
      </p:sp>
    </p:spTree>
    <p:extLst>
      <p:ext uri="{BB962C8B-B14F-4D97-AF65-F5344CB8AC3E}">
        <p14:creationId xmlns:p14="http://schemas.microsoft.com/office/powerpoint/2010/main" val="31472770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Once the focus has been defined, the test team manager is often responsible for matching the skill sets of each team member to the specific tasks needing to be accomplished. This includes utilizing subject matter experts and more experienced testers to define testing scenarios.</a:t>
            </a:r>
          </a:p>
          <a:p>
            <a:endParaRPr lang="en-US" altLang="en-US" smtClean="0">
              <a:ea typeface="ＭＳ Ｐゴシック" pitchFamily="34" charset="-128"/>
            </a:endParaRPr>
          </a:p>
          <a:p>
            <a:r>
              <a:rPr lang="en-US" altLang="en-US" smtClean="0">
                <a:ea typeface="ＭＳ Ｐゴシック" pitchFamily="34" charset="-128"/>
              </a:rPr>
              <a:t>Test scenarios broadly define the scope of each test along with the output expected upon completion. They are used to develop detailed scripts for end user testing.</a:t>
            </a:r>
          </a:p>
          <a:p>
            <a:endParaRPr lang="en-US" altLang="en-US" smtClean="0">
              <a:ea typeface="ＭＳ Ｐゴシック" pitchFamily="34" charset="-128"/>
            </a:endParaRPr>
          </a:p>
          <a:p>
            <a:r>
              <a:rPr lang="en-US" altLang="en-US" smtClean="0">
                <a:ea typeface="ＭＳ Ｐゴシック" pitchFamily="34" charset="-128"/>
              </a:rPr>
              <a:t>In addition to test cases developed by the team, business analysts or other subject matter experts may be involved in developing testing scenarios or scripts for implementation.</a:t>
            </a:r>
          </a:p>
          <a:p>
            <a:endParaRPr lang="en-US" altLang="en-US" smtClean="0">
              <a:ea typeface="ＭＳ Ｐゴシック" pitchFamily="34" charset="-128"/>
            </a:endParaRPr>
          </a:p>
        </p:txBody>
      </p:sp>
      <p:sp>
        <p:nvSpPr>
          <p:cNvPr id="450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450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5C8BBAC-EAB6-4C68-8AD7-ED9FE118E3B4}" type="slidenum">
              <a:rPr lang="en-US" altLang="en-US" sz="1000"/>
              <a:pPr eaLnBrk="1" hangingPunct="1"/>
              <a:t>16</a:t>
            </a:fld>
            <a:endParaRPr lang="en-US" altLang="en-US" sz="1000"/>
          </a:p>
        </p:txBody>
      </p:sp>
    </p:spTree>
    <p:extLst>
      <p:ext uri="{BB962C8B-B14F-4D97-AF65-F5344CB8AC3E}">
        <p14:creationId xmlns:p14="http://schemas.microsoft.com/office/powerpoint/2010/main" val="120421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following is an example of a test scenario:  The title for this test is </a:t>
            </a:r>
            <a:r>
              <a:rPr lang="ja-JP" altLang="en-US" dirty="0" smtClean="0">
                <a:ea typeface="ＭＳ Ｐゴシック" pitchFamily="34" charset="-128"/>
              </a:rPr>
              <a:t>“</a:t>
            </a:r>
            <a:r>
              <a:rPr lang="en-US" altLang="ja-JP" dirty="0" smtClean="0">
                <a:ea typeface="ＭＳ Ｐゴシック" pitchFamily="34" charset="-128"/>
              </a:rPr>
              <a:t>Data Input and Modification Validation Test.</a:t>
            </a:r>
            <a:r>
              <a:rPr lang="ja-JP" altLang="en-US" dirty="0" smtClean="0">
                <a:ea typeface="ＭＳ Ｐゴシック" pitchFamily="34" charset="-128"/>
              </a:rPr>
              <a:t>”</a:t>
            </a:r>
            <a:r>
              <a:rPr lang="en-US" altLang="ja-JP" dirty="0" smtClean="0">
                <a:ea typeface="ＭＳ Ｐゴシック" pitchFamily="34" charset="-128"/>
              </a:rPr>
              <a:t>  This test will validate the Secure User Access field.</a:t>
            </a:r>
          </a:p>
          <a:p>
            <a:endParaRPr lang="en-US" altLang="en-US" dirty="0" smtClean="0">
              <a:ea typeface="ＭＳ Ｐゴシック" pitchFamily="34" charset="-128"/>
            </a:endParaRPr>
          </a:p>
          <a:p>
            <a:r>
              <a:rPr lang="en-US" altLang="en-US" dirty="0" smtClean="0">
                <a:ea typeface="ＭＳ Ｐゴシック" pitchFamily="34" charset="-128"/>
              </a:rPr>
              <a:t>Here we outline the various types of tests associated with validating the data input and modification capabilities of the software. We outline, in broad terms, the type of input we will be testing and the anticipated results, along with a notes column to highlight any special features or messaging we should be looking for.</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As stated earlier, a test script is a step-by-step instruction set for running the actual test and recording outcomes. This also defines the data to be entered; provides a section for the tester to record, in detail, the output generated by the test; and contains instructions for forwarding any erroneous findings to the appropriate team members for resolution.</a:t>
            </a:r>
          </a:p>
          <a:p>
            <a:endParaRPr lang="en-US" altLang="en-US" smtClean="0">
              <a:ea typeface="ＭＳ Ｐゴシック" pitchFamily="34" charset="-128"/>
            </a:endParaRPr>
          </a:p>
          <a:p>
            <a:r>
              <a:rPr lang="en-US" altLang="en-US" smtClean="0">
                <a:ea typeface="ＭＳ Ｐゴシック" pitchFamily="34" charset="-128"/>
              </a:rPr>
              <a:t>Once the scenarios have been completed, your testing team should go to work developing test scripts designed to put each of the scenarios through its paces and record the outcomes for analysis. </a:t>
            </a:r>
          </a:p>
          <a:p>
            <a:endParaRPr lang="en-US" altLang="en-US" smtClean="0">
              <a:ea typeface="ＭＳ Ｐゴシック" pitchFamily="34" charset="-128"/>
            </a:endParaRPr>
          </a:p>
          <a:p>
            <a:r>
              <a:rPr lang="en-US" altLang="en-US" smtClean="0">
                <a:ea typeface="ＭＳ Ｐゴシック" pitchFamily="34" charset="-128"/>
              </a:rPr>
              <a:t>Once the scripts for each testing scenario have been completed, it</a:t>
            </a:r>
            <a:r>
              <a:rPr lang="ja-JP" altLang="en-US" smtClean="0">
                <a:ea typeface="ＭＳ Ｐゴシック" pitchFamily="34" charset="-128"/>
              </a:rPr>
              <a:t>’</a:t>
            </a:r>
            <a:r>
              <a:rPr lang="en-US" altLang="ja-JP" smtClean="0">
                <a:ea typeface="ＭＳ Ｐゴシック" pitchFamily="34" charset="-128"/>
              </a:rPr>
              <a:t>s time to move on to our next step.</a:t>
            </a:r>
          </a:p>
          <a:p>
            <a:endParaRPr lang="en-US" altLang="en-US" smtClean="0">
              <a:ea typeface="ＭＳ Ｐゴシック" pitchFamily="34" charset="-128"/>
            </a:endParaRPr>
          </a:p>
        </p:txBody>
      </p:sp>
      <p:sp>
        <p:nvSpPr>
          <p:cNvPr id="491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491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70CAD7E-BD2F-4B9A-A85E-24C5E375B05C}" type="slidenum">
              <a:rPr lang="en-US" altLang="en-US" sz="1000"/>
              <a:pPr eaLnBrk="1" hangingPunct="1"/>
              <a:t>18</a:t>
            </a:fld>
            <a:endParaRPr lang="en-US" altLang="en-US" sz="1000"/>
          </a:p>
        </p:txBody>
      </p:sp>
    </p:spTree>
    <p:extLst>
      <p:ext uri="{BB962C8B-B14F-4D97-AF65-F5344CB8AC3E}">
        <p14:creationId xmlns:p14="http://schemas.microsoft.com/office/powerpoint/2010/main" val="22841372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Once the scripts are completed, it</a:t>
            </a:r>
            <a:r>
              <a:rPr lang="ja-JP" altLang="en-US" smtClean="0">
                <a:ea typeface="ＭＳ Ｐゴシック" pitchFamily="34" charset="-128"/>
              </a:rPr>
              <a:t>’</a:t>
            </a:r>
            <a:r>
              <a:rPr lang="en-US" altLang="ja-JP" smtClean="0">
                <a:ea typeface="ＭＳ Ｐゴシック" pitchFamily="34" charset="-128"/>
              </a:rPr>
              <a:t>s time to build our end user testing team to run the test scripts. It</a:t>
            </a:r>
            <a:r>
              <a:rPr lang="ja-JP" altLang="en-US" smtClean="0">
                <a:ea typeface="ＭＳ Ｐゴシック" pitchFamily="34" charset="-128"/>
              </a:rPr>
              <a:t>’</a:t>
            </a:r>
            <a:r>
              <a:rPr lang="en-US" altLang="ja-JP" smtClean="0">
                <a:ea typeface="ＭＳ Ｐゴシック" pitchFamily="34" charset="-128"/>
              </a:rPr>
              <a:t>s important to draw your testers from an entire cross-section of the end user environment to ensure that all workplace elements have been represented. This diversity will help draw out any hidden workflow or functionality obstacles not previously discovered.</a:t>
            </a:r>
          </a:p>
          <a:p>
            <a:endParaRPr lang="en-US" altLang="en-US" smtClean="0">
              <a:ea typeface="ＭＳ Ｐゴシック" pitchFamily="34" charset="-128"/>
            </a:endParaRPr>
          </a:p>
          <a:p>
            <a:r>
              <a:rPr lang="en-US" altLang="en-US" smtClean="0">
                <a:ea typeface="ＭＳ Ｐゴシック" pitchFamily="34" charset="-128"/>
              </a:rPr>
              <a:t>The actual testing environment should take place in the actual work environment when possible. When not feasible, the environment should be simulated as closely as possible to give the end user a similar experience.</a:t>
            </a:r>
          </a:p>
          <a:p>
            <a:endParaRPr lang="en-US" altLang="en-US" smtClean="0">
              <a:ea typeface="ＭＳ Ｐゴシック" pitchFamily="34" charset="-128"/>
            </a:endParaRPr>
          </a:p>
        </p:txBody>
      </p:sp>
      <p:sp>
        <p:nvSpPr>
          <p:cNvPr id="512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512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E5FDAA9-CFD8-446D-ADCA-74F03BEA4006}" type="slidenum">
              <a:rPr lang="en-US" altLang="en-US" sz="1000"/>
              <a:pPr eaLnBrk="1" hangingPunct="1"/>
              <a:t>19</a:t>
            </a:fld>
            <a:endParaRPr lang="en-US" altLang="en-US" sz="1000"/>
          </a:p>
        </p:txBody>
      </p:sp>
    </p:spTree>
    <p:extLst>
      <p:ext uri="{BB962C8B-B14F-4D97-AF65-F5344CB8AC3E}">
        <p14:creationId xmlns:p14="http://schemas.microsoft.com/office/powerpoint/2010/main" val="2542709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The objectives for this unit, </a:t>
            </a:r>
            <a:r>
              <a:rPr lang="en-US" altLang="en-US" b="1" dirty="0" smtClean="0">
                <a:ea typeface="ＭＳ Ｐゴシック" pitchFamily="34" charset="-128"/>
              </a:rPr>
              <a:t>Developing a Test Strategy and Test Plan</a:t>
            </a:r>
            <a:r>
              <a:rPr lang="en-US" altLang="en-US" dirty="0" smtClean="0">
                <a:ea typeface="ＭＳ Ｐゴシック" pitchFamily="34" charset="-128"/>
              </a:rPr>
              <a:t>, are to:</a:t>
            </a:r>
          </a:p>
          <a:p>
            <a:endParaRPr lang="en-US" altLang="en-US" dirty="0" smtClean="0">
              <a:ea typeface="ＭＳ Ｐゴシック" pitchFamily="34" charset="-128"/>
            </a:endParaRPr>
          </a:p>
          <a:p>
            <a:pPr>
              <a:buFontTx/>
              <a:buChar char="•"/>
            </a:pPr>
            <a:r>
              <a:rPr lang="en-US" altLang="en-US" dirty="0" smtClean="0">
                <a:ea typeface="ＭＳ Ｐゴシック" pitchFamily="34" charset="-128"/>
              </a:rPr>
              <a:t>Gather user feedback and performance baseline for system validation and testing</a:t>
            </a:r>
            <a:br>
              <a:rPr lang="en-US" altLang="en-US" dirty="0" smtClean="0">
                <a:ea typeface="ＭＳ Ｐゴシック" pitchFamily="34" charset="-128"/>
              </a:rPr>
            </a:br>
            <a:endParaRPr lang="en-US" altLang="en-US" dirty="0" smtClean="0">
              <a:ea typeface="ＭＳ Ｐゴシック" pitchFamily="34" charset="-128"/>
            </a:endParaRPr>
          </a:p>
          <a:p>
            <a:pPr>
              <a:buFontTx/>
              <a:buChar char="•"/>
            </a:pPr>
            <a:r>
              <a:rPr lang="en-US" altLang="en-US" dirty="0" smtClean="0">
                <a:ea typeface="ＭＳ Ｐゴシック" pitchFamily="34" charset="-128"/>
              </a:rPr>
              <a:t>Document problems with their resolution status</a:t>
            </a:r>
            <a:br>
              <a:rPr lang="en-US" altLang="en-US" dirty="0" smtClean="0">
                <a:ea typeface="ＭＳ Ｐゴシック" pitchFamily="34" charset="-128"/>
              </a:rPr>
            </a:br>
            <a:endParaRPr lang="en-US" altLang="en-US" dirty="0" smtClean="0">
              <a:ea typeface="ＭＳ Ｐゴシック" pitchFamily="34" charset="-128"/>
            </a:endParaRPr>
          </a:p>
          <a:p>
            <a:pPr>
              <a:buFontTx/>
              <a:buChar char="•"/>
            </a:pPr>
            <a:r>
              <a:rPr lang="en-US" altLang="en-US" dirty="0" smtClean="0">
                <a:ea typeface="ＭＳ Ｐゴシック" pitchFamily="34" charset="-128"/>
              </a:rPr>
              <a:t>Create, execute, and document a test plan</a:t>
            </a:r>
          </a:p>
          <a:p>
            <a:endParaRPr lang="en-US" altLang="en-US" dirty="0" smtClean="0">
              <a:ea typeface="ＭＳ Ｐゴシック" pitchFamily="34" charset="-128"/>
            </a:endParaRPr>
          </a:p>
          <a:p>
            <a:endParaRPr lang="en-US" altLang="en-US" dirty="0" smtClean="0">
              <a:ea typeface="ＭＳ Ｐゴシック" pitchFamily="34" charset="-128"/>
            </a:endParaRPr>
          </a:p>
          <a:p>
            <a:r>
              <a:rPr lang="en-US" altLang="en-US" dirty="0" smtClean="0">
                <a:ea typeface="ＭＳ Ｐゴシック" pitchFamily="34" charset="-128"/>
              </a:rPr>
              <a:t>In the world of software development, there are two types of software acceptance testing: the first, by the system vendor, to ensure functionality, and the second, User Acceptance Testing or UAT, by the clients to ensure the functionality meets the acceptable institutional requirements.  The UAT is the final stage of testing performed by the clients who will use the software product prior to software roll-out.  The UAT is usually a contractual agreement between the client and the vendor during negotiations. </a:t>
            </a:r>
          </a:p>
          <a:p>
            <a:endParaRPr lang="en-US" altLang="en-US" dirty="0" smtClean="0">
              <a:ea typeface="ＭＳ Ｐゴシック" pitchFamily="34" charset="-128"/>
            </a:endParaRPr>
          </a:p>
          <a:p>
            <a:r>
              <a:rPr lang="en-US" altLang="en-US" dirty="0" smtClean="0">
                <a:ea typeface="ＭＳ Ｐゴシック" pitchFamily="34" charset="-128"/>
              </a:rPr>
              <a:t>A </a:t>
            </a:r>
            <a:r>
              <a:rPr lang="ja-JP" altLang="en-US" dirty="0" smtClean="0">
                <a:ea typeface="ＭＳ Ｐゴシック" pitchFamily="34" charset="-128"/>
              </a:rPr>
              <a:t>“</a:t>
            </a:r>
            <a:r>
              <a:rPr lang="en-US" altLang="ja-JP" dirty="0" smtClean="0">
                <a:ea typeface="ＭＳ Ｐゴシック" pitchFamily="34" charset="-128"/>
              </a:rPr>
              <a:t>smoke test</a:t>
            </a:r>
            <a:r>
              <a:rPr lang="ja-JP" altLang="en-US" dirty="0" smtClean="0">
                <a:ea typeface="ＭＳ Ｐゴシック" pitchFamily="34" charset="-128"/>
              </a:rPr>
              <a:t>’”</a:t>
            </a:r>
            <a:r>
              <a:rPr lang="en-US" altLang="ja-JP" dirty="0" smtClean="0">
                <a:ea typeface="ＭＳ Ｐゴシック" pitchFamily="34" charset="-128"/>
              </a:rPr>
              <a:t> differs from UAT in the sense that smoke testing is considered a first </a:t>
            </a:r>
            <a:r>
              <a:rPr lang="ja-JP" altLang="en-US" dirty="0" smtClean="0">
                <a:ea typeface="ＭＳ Ｐゴシック" pitchFamily="34" charset="-128"/>
              </a:rPr>
              <a:t>“</a:t>
            </a:r>
            <a:r>
              <a:rPr lang="en-US" altLang="ja-JP" dirty="0" smtClean="0">
                <a:ea typeface="ＭＳ Ｐゴシック" pitchFamily="34" charset="-128"/>
              </a:rPr>
              <a:t>dry run</a:t>
            </a:r>
            <a:r>
              <a:rPr lang="ja-JP" altLang="en-US" dirty="0" smtClean="0">
                <a:ea typeface="ＭＳ Ｐゴシック" pitchFamily="34" charset="-128"/>
              </a:rPr>
              <a:t>”</a:t>
            </a:r>
            <a:r>
              <a:rPr lang="en-US" altLang="ja-JP" dirty="0" smtClean="0">
                <a:ea typeface="ＭＳ Ｐゴシック" pitchFamily="34" charset="-128"/>
              </a:rPr>
              <a:t> where critical components are tested prior to introducing a </a:t>
            </a:r>
            <a:r>
              <a:rPr lang="ja-JP" altLang="en-US" dirty="0" smtClean="0">
                <a:ea typeface="ＭＳ Ｐゴシック" pitchFamily="34" charset="-128"/>
              </a:rPr>
              <a:t>“</a:t>
            </a:r>
            <a:r>
              <a:rPr lang="en-US" altLang="ja-JP" dirty="0" smtClean="0">
                <a:ea typeface="ＭＳ Ｐゴシック" pitchFamily="34" charset="-128"/>
              </a:rPr>
              <a:t>build</a:t>
            </a:r>
            <a:r>
              <a:rPr lang="ja-JP" altLang="en-US" dirty="0" smtClean="0">
                <a:ea typeface="ＭＳ Ｐゴシック" pitchFamily="34" charset="-128"/>
              </a:rPr>
              <a:t>”</a:t>
            </a:r>
            <a:r>
              <a:rPr lang="en-US" altLang="ja-JP" dirty="0" smtClean="0">
                <a:ea typeface="ＭＳ Ｐゴシック" pitchFamily="34" charset="-128"/>
              </a:rPr>
              <a:t> ( or new version of software), to ensure more against catastrophic failure than the final details of its functionality.</a:t>
            </a:r>
          </a:p>
          <a:p>
            <a:endParaRPr lang="en-US" altLang="en-US" dirty="0" smtClean="0">
              <a:ea typeface="ＭＳ Ｐゴシック" pitchFamily="34" charset="-128"/>
            </a:endParaRPr>
          </a:p>
          <a:p>
            <a:r>
              <a:rPr lang="en-US" altLang="en-US" dirty="0" smtClean="0">
                <a:ea typeface="ＭＳ Ｐゴシック" pitchFamily="34" charset="-128"/>
              </a:rPr>
              <a:t>User acceptance testing is vital for validation of the system functions. As part of your project plan, you should enlist your most skilled staff in developing a process for validating your software functionality. This unit briefly discusses developing a UAT strategy and test plan to suit your needs. </a:t>
            </a:r>
          </a:p>
          <a:p>
            <a:endParaRPr lang="en-US" altLang="en-US" dirty="0" smtClean="0">
              <a:ea typeface="ＭＳ Ｐゴシック" pitchFamily="34" charset="-128"/>
            </a:endParaRPr>
          </a:p>
          <a:p>
            <a:r>
              <a:rPr lang="en-US" altLang="en-US" dirty="0" smtClean="0">
                <a:ea typeface="ＭＳ Ｐゴシック" pitchFamily="34" charset="-128"/>
              </a:rPr>
              <a:t>Some of the items to discuss in today</a:t>
            </a:r>
            <a:r>
              <a:rPr lang="ja-JP" altLang="en-US" dirty="0" smtClean="0">
                <a:ea typeface="ＭＳ Ｐゴシック" pitchFamily="34" charset="-128"/>
              </a:rPr>
              <a:t>’</a:t>
            </a:r>
            <a:r>
              <a:rPr lang="en-US" altLang="ja-JP" dirty="0" smtClean="0">
                <a:ea typeface="ＭＳ Ｐゴシック" pitchFamily="34" charset="-128"/>
              </a:rPr>
              <a:t>s lecture include:</a:t>
            </a:r>
          </a:p>
          <a:p>
            <a:pPr>
              <a:buFontTx/>
              <a:buChar char="•"/>
            </a:pPr>
            <a:r>
              <a:rPr lang="en-US" altLang="en-US" dirty="0" smtClean="0">
                <a:ea typeface="ＭＳ Ｐゴシック" pitchFamily="34" charset="-128"/>
              </a:rPr>
              <a:t>Why do we need a test strategy?</a:t>
            </a:r>
          </a:p>
          <a:p>
            <a:pPr>
              <a:buFontTx/>
              <a:buChar char="•"/>
            </a:pPr>
            <a:r>
              <a:rPr lang="en-US" altLang="en-US" dirty="0" smtClean="0">
                <a:ea typeface="ＭＳ Ｐゴシック" pitchFamily="34" charset="-128"/>
              </a:rPr>
              <a:t>What are the testing steps?</a:t>
            </a:r>
          </a:p>
          <a:p>
            <a:pPr>
              <a:buFontTx/>
              <a:buChar char="•"/>
            </a:pPr>
            <a:r>
              <a:rPr lang="en-US" altLang="en-US" dirty="0" smtClean="0">
                <a:ea typeface="ＭＳ Ｐゴシック" pitchFamily="34" charset="-128"/>
              </a:rPr>
              <a:t>A typical testing strategy template</a:t>
            </a:r>
          </a:p>
          <a:p>
            <a:pPr>
              <a:buFontTx/>
              <a:buChar char="•"/>
            </a:pPr>
            <a:r>
              <a:rPr lang="en-US" altLang="en-US" dirty="0" smtClean="0">
                <a:ea typeface="ＭＳ Ｐゴシック" pitchFamily="34" charset="-128"/>
              </a:rPr>
              <a:t>Test plans: utilizing resources</a:t>
            </a:r>
          </a:p>
          <a:p>
            <a:pPr>
              <a:buFontTx/>
              <a:buChar char="•"/>
            </a:pPr>
            <a:r>
              <a:rPr lang="en-US" altLang="en-US" dirty="0" smtClean="0">
                <a:ea typeface="ＭＳ Ｐゴシック" pitchFamily="34" charset="-128"/>
              </a:rPr>
              <a:t>Test scenarios vs. test scripts</a:t>
            </a:r>
          </a:p>
          <a:p>
            <a:pPr>
              <a:buFontTx/>
              <a:buChar char="•"/>
            </a:pPr>
            <a:r>
              <a:rPr lang="en-US" altLang="en-US" dirty="0" smtClean="0">
                <a:ea typeface="ＭＳ Ｐゴシック" pitchFamily="34" charset="-128"/>
              </a:rPr>
              <a:t>Creating test scenarios</a:t>
            </a:r>
          </a:p>
          <a:p>
            <a:pPr>
              <a:buFontTx/>
              <a:buChar char="•"/>
            </a:pPr>
            <a:r>
              <a:rPr lang="en-US" altLang="en-US" dirty="0" smtClean="0">
                <a:ea typeface="ＭＳ Ｐゴシック" pitchFamily="34" charset="-128"/>
              </a:rPr>
              <a:t>Test scripts and</a:t>
            </a:r>
          </a:p>
          <a:p>
            <a:pPr>
              <a:buFontTx/>
              <a:buChar char="•"/>
            </a:pPr>
            <a:r>
              <a:rPr lang="en-US" altLang="en-US" dirty="0" smtClean="0">
                <a:ea typeface="ＭＳ Ｐゴシック" pitchFamily="34" charset="-128"/>
              </a:rPr>
              <a:t>Random testing.</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Creating specific test scripts can vary, however, more often than not a test script will contain:</a:t>
            </a:r>
          </a:p>
          <a:p>
            <a:pPr>
              <a:buFontTx/>
              <a:buChar char="•"/>
            </a:pPr>
            <a:r>
              <a:rPr lang="en-US" altLang="en-US" dirty="0" smtClean="0">
                <a:ea typeface="ＭＳ Ｐゴシック" pitchFamily="34" charset="-128"/>
              </a:rPr>
              <a:t> A column indicating the set number in the process</a:t>
            </a:r>
          </a:p>
          <a:p>
            <a:pPr>
              <a:buFontTx/>
              <a:buChar char="•"/>
            </a:pPr>
            <a:r>
              <a:rPr lang="en-US" altLang="en-US" dirty="0" smtClean="0">
                <a:ea typeface="ＭＳ Ｐゴシック" pitchFamily="34" charset="-128"/>
              </a:rPr>
              <a:t> A column in the test script for the step by step instructions to perform</a:t>
            </a:r>
          </a:p>
          <a:p>
            <a:pPr>
              <a:buFontTx/>
              <a:buChar char="•"/>
            </a:pPr>
            <a:r>
              <a:rPr lang="en-US" altLang="en-US" dirty="0" smtClean="0">
                <a:ea typeface="ＭＳ Ｐゴシック" pitchFamily="34" charset="-128"/>
              </a:rPr>
              <a:t> A column indicating the expected test result...what output should be generated and what it should look like.</a:t>
            </a:r>
          </a:p>
          <a:p>
            <a:pPr>
              <a:buFontTx/>
              <a:buChar char="•"/>
            </a:pPr>
            <a:r>
              <a:rPr lang="en-US" altLang="en-US" dirty="0" smtClean="0">
                <a:ea typeface="ＭＳ Ｐゴシック" pitchFamily="34" charset="-128"/>
              </a:rPr>
              <a:t> A column for the tester to input the ACTUAL result.</a:t>
            </a:r>
          </a:p>
          <a:p>
            <a:pPr>
              <a:buFontTx/>
              <a:buChar char="•"/>
            </a:pPr>
            <a:r>
              <a:rPr lang="en-US" altLang="en-US" dirty="0" smtClean="0">
                <a:ea typeface="ＭＳ Ｐゴシック" pitchFamily="34" charset="-128"/>
              </a:rPr>
              <a:t> A comments field</a:t>
            </a:r>
          </a:p>
          <a:p>
            <a:pPr>
              <a:buFontTx/>
              <a:buChar char="•"/>
            </a:pPr>
            <a:endParaRPr lang="en-US" altLang="en-US" dirty="0" smtClean="0">
              <a:ea typeface="ＭＳ Ｐゴシック" pitchFamily="34" charset="-128"/>
            </a:endParaRPr>
          </a:p>
          <a:p>
            <a:r>
              <a:rPr lang="en-US" altLang="en-US" dirty="0" smtClean="0">
                <a:ea typeface="ＭＳ Ｐゴシック" pitchFamily="34" charset="-128"/>
              </a:rPr>
              <a:t>The tester will use these scripts to perform the step-by-step analysis. Therefore, the script</a:t>
            </a:r>
            <a:r>
              <a:rPr lang="ja-JP" altLang="en-US" dirty="0" smtClean="0">
                <a:ea typeface="ＭＳ Ｐゴシック" pitchFamily="34" charset="-128"/>
              </a:rPr>
              <a:t>’</a:t>
            </a:r>
            <a:r>
              <a:rPr lang="en-US" altLang="ja-JP" dirty="0" smtClean="0">
                <a:ea typeface="ＭＳ Ｐゴシック" pitchFamily="34" charset="-128"/>
              </a:rPr>
              <a:t>s content must be detailed enough to eliminate errors or misinterpretation.</a:t>
            </a:r>
            <a:br>
              <a:rPr lang="en-US" altLang="ja-JP" dirty="0" smtClean="0">
                <a:ea typeface="ＭＳ Ｐゴシック" pitchFamily="34" charset="-128"/>
              </a:rPr>
            </a:br>
            <a:endParaRPr lang="en-US" altLang="ja-JP" dirty="0" smtClean="0">
              <a:ea typeface="ＭＳ Ｐゴシック" pitchFamily="34" charset="-128"/>
            </a:endParaRPr>
          </a:p>
          <a:p>
            <a:r>
              <a:rPr lang="en-US" altLang="en-US" dirty="0" smtClean="0">
                <a:ea typeface="ＭＳ Ｐゴシック" pitchFamily="34" charset="-128"/>
              </a:rPr>
              <a:t>Sometimes, its advantageous for the testing team to go beyond manual user testing and actually create code to automatically perform some of the testing procedures. Programmers take the testing scripts and devise a program to run the input using a tool called an interpreter which mimics the end user</a:t>
            </a:r>
            <a:r>
              <a:rPr lang="ja-JP" altLang="en-US" dirty="0" smtClean="0">
                <a:ea typeface="ＭＳ Ｐゴシック" pitchFamily="34" charset="-128"/>
              </a:rPr>
              <a:t>’</a:t>
            </a:r>
            <a:r>
              <a:rPr lang="en-US" altLang="ja-JP" dirty="0" smtClean="0">
                <a:ea typeface="ＭＳ Ｐゴシック" pitchFamily="34" charset="-128"/>
              </a:rPr>
              <a:t>s input and records the result. </a:t>
            </a:r>
            <a:br>
              <a:rPr lang="en-US" altLang="ja-JP" dirty="0" smtClean="0">
                <a:ea typeface="ＭＳ Ｐゴシック" pitchFamily="34" charset="-128"/>
              </a:rPr>
            </a:br>
            <a:endParaRPr lang="en-US" altLang="ja-JP" dirty="0" smtClean="0">
              <a:ea typeface="ＭＳ Ｐゴシック" pitchFamily="34" charset="-128"/>
            </a:endParaRPr>
          </a:p>
          <a:p>
            <a:endParaRPr lang="en-US" altLang="en-US" dirty="0" smtClean="0">
              <a:ea typeface="ＭＳ Ｐゴシック" pitchFamily="34" charset="-128"/>
            </a:endParaRPr>
          </a:p>
        </p:txBody>
      </p:sp>
      <p:sp>
        <p:nvSpPr>
          <p:cNvPr id="532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532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AE48689-4B5E-4B08-843C-15A3FCF7D4F9}" type="slidenum">
              <a:rPr lang="en-US" altLang="en-US" sz="1000"/>
              <a:pPr eaLnBrk="1" hangingPunct="1"/>
              <a:t>20</a:t>
            </a:fld>
            <a:endParaRPr lang="en-US" altLang="en-US" sz="1000"/>
          </a:p>
        </p:txBody>
      </p:sp>
    </p:spTree>
    <p:extLst>
      <p:ext uri="{BB962C8B-B14F-4D97-AF65-F5344CB8AC3E}">
        <p14:creationId xmlns:p14="http://schemas.microsoft.com/office/powerpoint/2010/main" val="1335094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Once the end users have been selected, testing begins in earnest. End users should execute each of the test scripts and document thoroughly the outcomes experienced.</a:t>
            </a:r>
          </a:p>
          <a:p>
            <a:endParaRPr lang="en-US" altLang="en-US" smtClean="0">
              <a:ea typeface="ＭＳ Ｐゴシック" pitchFamily="34" charset="-128"/>
            </a:endParaRPr>
          </a:p>
          <a:p>
            <a:r>
              <a:rPr lang="en-US" altLang="en-US" smtClean="0">
                <a:ea typeface="ＭＳ Ｐゴシック" pitchFamily="34" charset="-128"/>
              </a:rPr>
              <a:t>Users can find all sorts of ways to break things if left to their own devices.  Be sure to allow some </a:t>
            </a:r>
            <a:r>
              <a:rPr lang="ja-JP" altLang="en-US" smtClean="0">
                <a:ea typeface="ＭＳ Ｐゴシック" pitchFamily="34" charset="-128"/>
              </a:rPr>
              <a:t>“</a:t>
            </a:r>
            <a:r>
              <a:rPr lang="en-US" altLang="ja-JP" smtClean="0">
                <a:ea typeface="ＭＳ Ｐゴシック" pitchFamily="34" charset="-128"/>
              </a:rPr>
              <a:t>free range</a:t>
            </a:r>
            <a:r>
              <a:rPr lang="ja-JP" altLang="en-US" smtClean="0">
                <a:ea typeface="ＭＳ Ｐゴシック" pitchFamily="34" charset="-128"/>
              </a:rPr>
              <a:t>”</a:t>
            </a:r>
            <a:r>
              <a:rPr lang="en-US" altLang="ja-JP" smtClean="0">
                <a:ea typeface="ＭＳ Ｐゴシック" pitchFamily="34" charset="-128"/>
              </a:rPr>
              <a:t> time for the testers to randomly explore their environment. Often they will find errors on their own that will need resolution. </a:t>
            </a:r>
          </a:p>
          <a:p>
            <a:endParaRPr lang="en-US" altLang="en-US" smtClean="0">
              <a:ea typeface="ＭＳ Ｐゴシック" pitchFamily="34" charset="-128"/>
            </a:endParaRPr>
          </a:p>
          <a:p>
            <a:r>
              <a:rPr lang="en-US" altLang="en-US" smtClean="0">
                <a:ea typeface="ＭＳ Ｐゴシック" pitchFamily="34" charset="-128"/>
              </a:rPr>
              <a:t>Once each tester has completed a testing cycle, the documentation should be quickly collected and forwarded so the resolution process can begin.</a:t>
            </a: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552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553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941B730-52F2-4D8F-A1A6-7E424820F342}" type="slidenum">
              <a:rPr lang="en-US" altLang="en-US" sz="1000"/>
              <a:pPr eaLnBrk="1" hangingPunct="1"/>
              <a:t>21</a:t>
            </a:fld>
            <a:endParaRPr lang="en-US" altLang="en-US" sz="1000"/>
          </a:p>
        </p:txBody>
      </p:sp>
    </p:spTree>
    <p:extLst>
      <p:ext uri="{BB962C8B-B14F-4D97-AF65-F5344CB8AC3E}">
        <p14:creationId xmlns:p14="http://schemas.microsoft.com/office/powerpoint/2010/main" val="41164360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As functionality or technical issues arise, they should be forwarded to the testing team for resolution. The team meets with subject matter experts and the vendor to iron out a plan of attack for completing the necessary software revisions, and work commences to resolve the issues.</a:t>
            </a:r>
          </a:p>
          <a:p>
            <a:endParaRPr lang="en-US" altLang="en-US" smtClean="0">
              <a:ea typeface="ＭＳ Ｐゴシック" pitchFamily="34" charset="-128"/>
            </a:endParaRPr>
          </a:p>
          <a:p>
            <a:r>
              <a:rPr lang="en-US" altLang="en-US" smtClean="0">
                <a:ea typeface="ＭＳ Ｐゴシック" pitchFamily="34" charset="-128"/>
              </a:rPr>
              <a:t>Once workarounds have been completed, the appropriate test scripts are re-analyzed by the end user testers to ensure each issue has been resolved satisfactorily. If not, the process continues until all issues are resolved.</a:t>
            </a: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573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573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D92B9911-B3D7-4F0A-8FA3-D72D535082F0}" type="slidenum">
              <a:rPr lang="en-US" altLang="en-US" sz="1000"/>
              <a:pPr eaLnBrk="1" hangingPunct="1"/>
              <a:t>22</a:t>
            </a:fld>
            <a:endParaRPr lang="en-US" altLang="en-US" sz="1000"/>
          </a:p>
        </p:txBody>
      </p:sp>
    </p:spTree>
    <p:extLst>
      <p:ext uri="{BB962C8B-B14F-4D97-AF65-F5344CB8AC3E}">
        <p14:creationId xmlns:p14="http://schemas.microsoft.com/office/powerpoint/2010/main" val="17755398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Once all issues are resolved and the client</a:t>
            </a:r>
            <a:r>
              <a:rPr lang="ja-JP" altLang="en-US" smtClean="0">
                <a:ea typeface="ＭＳ Ｐゴシック" pitchFamily="34" charset="-128"/>
              </a:rPr>
              <a:t>’</a:t>
            </a:r>
            <a:r>
              <a:rPr lang="en-US" altLang="ja-JP" smtClean="0">
                <a:ea typeface="ＭＳ Ｐゴシック" pitchFamily="34" charset="-128"/>
              </a:rPr>
              <a:t>s end users are confident in the product</a:t>
            </a:r>
            <a:r>
              <a:rPr lang="ja-JP" altLang="en-US" smtClean="0">
                <a:ea typeface="ＭＳ Ｐゴシック" pitchFamily="34" charset="-128"/>
              </a:rPr>
              <a:t>’</a:t>
            </a:r>
            <a:r>
              <a:rPr lang="en-US" altLang="ja-JP" smtClean="0">
                <a:ea typeface="ＭＳ Ｐゴシック" pitchFamily="34" charset="-128"/>
              </a:rPr>
              <a:t>s abilities, the team acknowledges acceptance of the application. This means both the client and end users are happy overall with the product in its current form and all known issues have been satisfactorily resolved. This often represents the point of pay out to the vendor.</a:t>
            </a: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593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593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A526EEC-F520-4D6A-BA5D-72EDF2F8F059}" type="slidenum">
              <a:rPr lang="en-US" altLang="en-US" sz="1000"/>
              <a:pPr eaLnBrk="1" hangingPunct="1"/>
              <a:t>23</a:t>
            </a:fld>
            <a:endParaRPr lang="en-US" altLang="en-US" sz="1000"/>
          </a:p>
        </p:txBody>
      </p:sp>
    </p:spTree>
    <p:extLst>
      <p:ext uri="{BB962C8B-B14F-4D97-AF65-F5344CB8AC3E}">
        <p14:creationId xmlns:p14="http://schemas.microsoft.com/office/powerpoint/2010/main" val="32121266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This concludes </a:t>
            </a:r>
            <a:r>
              <a:rPr lang="en-US" altLang="en-US" b="1" smtClean="0">
                <a:ea typeface="ＭＳ Ｐゴシック" pitchFamily="34" charset="-128"/>
              </a:rPr>
              <a:t>Developing a Test Strategy and Test Plan.</a:t>
            </a:r>
          </a:p>
          <a:p>
            <a:endParaRPr lang="en-US" altLang="en-US" smtClean="0">
              <a:ea typeface="ＭＳ Ｐゴシック" pitchFamily="34" charset="-128"/>
            </a:endParaRPr>
          </a:p>
          <a:p>
            <a:r>
              <a:rPr lang="en-US" altLang="en-US" smtClean="0">
                <a:ea typeface="ＭＳ Ｐゴシック" pitchFamily="34" charset="-128"/>
              </a:rPr>
              <a:t>So, let</a:t>
            </a:r>
            <a:r>
              <a:rPr lang="ja-JP" altLang="en-US" smtClean="0">
                <a:ea typeface="ＭＳ Ｐゴシック" pitchFamily="34" charset="-128"/>
              </a:rPr>
              <a:t>’</a:t>
            </a:r>
            <a:r>
              <a:rPr lang="en-US" altLang="ja-JP" smtClean="0">
                <a:ea typeface="ＭＳ Ｐゴシック" pitchFamily="34" charset="-128"/>
              </a:rPr>
              <a:t>s take a moment to summarize key points about developing test strategies and test plans:</a:t>
            </a:r>
          </a:p>
          <a:p>
            <a:pPr>
              <a:buFontTx/>
              <a:buChar char="•"/>
            </a:pPr>
            <a:r>
              <a:rPr lang="en-US" altLang="en-US" smtClean="0">
                <a:ea typeface="ＭＳ Ｐゴシック" pitchFamily="34" charset="-128"/>
              </a:rPr>
              <a:t>Using your most talented resources for developing relevant test scenarios is critical to proper system validation and successful testing. </a:t>
            </a:r>
          </a:p>
          <a:p>
            <a:pPr>
              <a:buFontTx/>
              <a:buChar char="•"/>
            </a:pPr>
            <a:r>
              <a:rPr lang="en-US" altLang="en-US" smtClean="0">
                <a:ea typeface="ＭＳ Ｐゴシック" pitchFamily="34" charset="-128"/>
              </a:rPr>
              <a:t>Once test scenarios have been conceived, use a top-down approach to devise the test scripts for each scenario.</a:t>
            </a:r>
          </a:p>
          <a:p>
            <a:pPr>
              <a:buFontTx/>
              <a:buChar char="•"/>
            </a:pPr>
            <a:r>
              <a:rPr lang="en-US" altLang="en-US" smtClean="0">
                <a:ea typeface="ＭＳ Ｐゴシック" pitchFamily="34" charset="-128"/>
              </a:rPr>
              <a:t>End users or automated programs perform the detailed step-by step testing and record the results.</a:t>
            </a:r>
          </a:p>
          <a:p>
            <a:pPr>
              <a:buFontTx/>
              <a:buChar char="•"/>
            </a:pPr>
            <a:endParaRPr lang="en-US" altLang="en-US" smtClean="0">
              <a:ea typeface="ＭＳ Ｐゴシック" pitchFamily="34" charset="-128"/>
            </a:endParaRP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614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614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8C585A51-FC66-47C8-B89A-DE903B26D6DF}" type="slidenum">
              <a:rPr lang="en-US" altLang="en-US" sz="1000"/>
              <a:pPr eaLnBrk="1" hangingPunct="1"/>
              <a:t>24</a:t>
            </a:fld>
            <a:endParaRPr lang="en-US" altLang="en-US" sz="1000"/>
          </a:p>
        </p:txBody>
      </p:sp>
    </p:spTree>
    <p:extLst>
      <p:ext uri="{BB962C8B-B14F-4D97-AF65-F5344CB8AC3E}">
        <p14:creationId xmlns:p14="http://schemas.microsoft.com/office/powerpoint/2010/main" val="2465576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Additional key points are</a:t>
            </a:r>
          </a:p>
          <a:p>
            <a:pPr>
              <a:buFontTx/>
              <a:buChar char="•"/>
            </a:pPr>
            <a:r>
              <a:rPr lang="en-US" altLang="en-US" smtClean="0">
                <a:ea typeface="ＭＳ Ｐゴシック" pitchFamily="34" charset="-128"/>
              </a:rPr>
              <a:t>Careful documentation and detailed defect resolution plans should be followed to ensure kinks are worked out and retested.</a:t>
            </a:r>
          </a:p>
          <a:p>
            <a:pPr>
              <a:buFontTx/>
              <a:buChar char="•"/>
            </a:pPr>
            <a:r>
              <a:rPr lang="en-US" altLang="en-US" smtClean="0">
                <a:ea typeface="ＭＳ Ｐゴシック" pitchFamily="34" charset="-128"/>
              </a:rPr>
              <a:t>Issues are brought to the test team</a:t>
            </a:r>
            <a:r>
              <a:rPr lang="ja-JP" altLang="en-US" smtClean="0">
                <a:ea typeface="ＭＳ Ｐゴシック" pitchFamily="34" charset="-128"/>
              </a:rPr>
              <a:t>’</a:t>
            </a:r>
            <a:r>
              <a:rPr lang="en-US" altLang="ja-JP" smtClean="0">
                <a:ea typeface="ＭＳ Ｐゴシック" pitchFamily="34" charset="-128"/>
              </a:rPr>
              <a:t>s attention to be forwarded to the programmers or vendor for resolution.</a:t>
            </a:r>
          </a:p>
          <a:p>
            <a:pPr>
              <a:buFontTx/>
              <a:buChar char="•"/>
            </a:pPr>
            <a:r>
              <a:rPr lang="en-US" altLang="en-US" smtClean="0">
                <a:ea typeface="ＭＳ Ｐゴシック" pitchFamily="34" charset="-128"/>
              </a:rPr>
              <a:t>Testing continues until all parties are confident in the software</a:t>
            </a:r>
            <a:r>
              <a:rPr lang="ja-JP" altLang="en-US" smtClean="0">
                <a:ea typeface="ＭＳ Ｐゴシック" pitchFamily="34" charset="-128"/>
              </a:rPr>
              <a:t>’</a:t>
            </a:r>
            <a:r>
              <a:rPr lang="en-US" altLang="ja-JP" smtClean="0">
                <a:ea typeface="ＭＳ Ｐゴシック" pitchFamily="34" charset="-128"/>
              </a:rPr>
              <a:t>s performance and</a:t>
            </a:r>
          </a:p>
          <a:p>
            <a:pPr>
              <a:buFontTx/>
              <a:buChar char="•"/>
            </a:pPr>
            <a:r>
              <a:rPr lang="en-US" altLang="en-US" smtClean="0">
                <a:ea typeface="ＭＳ Ｐゴシック" pitchFamily="34" charset="-128"/>
              </a:rPr>
              <a:t>Once testing is complete, the client </a:t>
            </a:r>
            <a:r>
              <a:rPr lang="ja-JP" altLang="en-US" smtClean="0">
                <a:ea typeface="ＭＳ Ｐゴシック" pitchFamily="34" charset="-128"/>
              </a:rPr>
              <a:t>“</a:t>
            </a:r>
            <a:r>
              <a:rPr lang="en-US" altLang="ja-JP" smtClean="0">
                <a:ea typeface="ＭＳ Ｐゴシック" pitchFamily="34" charset="-128"/>
              </a:rPr>
              <a:t>takes delivery</a:t>
            </a:r>
            <a:r>
              <a:rPr lang="ja-JP" altLang="en-US" smtClean="0">
                <a:ea typeface="ＭＳ Ｐゴシック" pitchFamily="34" charset="-128"/>
              </a:rPr>
              <a:t>”</a:t>
            </a:r>
            <a:r>
              <a:rPr lang="en-US" altLang="ja-JP" smtClean="0">
                <a:ea typeface="ＭＳ Ｐゴシック" pitchFamily="34" charset="-128"/>
              </a:rPr>
              <a:t> and can begin implementing its </a:t>
            </a:r>
            <a:r>
              <a:rPr lang="ja-JP" altLang="en-US" smtClean="0">
                <a:ea typeface="ＭＳ Ｐゴシック" pitchFamily="34" charset="-128"/>
              </a:rPr>
              <a:t>“</a:t>
            </a:r>
            <a:r>
              <a:rPr lang="en-US" altLang="ja-JP" smtClean="0">
                <a:ea typeface="ＭＳ Ｐゴシック" pitchFamily="34" charset="-128"/>
              </a:rPr>
              <a:t>roll out</a:t>
            </a:r>
            <a:r>
              <a:rPr lang="ja-JP" altLang="en-US" smtClean="0">
                <a:ea typeface="ＭＳ Ｐゴシック" pitchFamily="34" charset="-128"/>
              </a:rPr>
              <a:t>”</a:t>
            </a:r>
            <a:r>
              <a:rPr lang="en-US" altLang="ja-JP" smtClean="0">
                <a:ea typeface="ＭＳ Ｐゴシック" pitchFamily="34" charset="-128"/>
              </a:rPr>
              <a:t> strategy.</a:t>
            </a: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634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634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23B9976-BCCC-4ED3-A580-5FA658E3A729}" type="slidenum">
              <a:rPr lang="en-US" altLang="en-US" sz="1000"/>
              <a:pPr eaLnBrk="1" hangingPunct="1"/>
              <a:t>25</a:t>
            </a:fld>
            <a:endParaRPr lang="en-US" altLang="en-US" sz="1000"/>
          </a:p>
        </p:txBody>
      </p:sp>
    </p:spTree>
    <p:extLst>
      <p:ext uri="{BB962C8B-B14F-4D97-AF65-F5344CB8AC3E}">
        <p14:creationId xmlns:p14="http://schemas.microsoft.com/office/powerpoint/2010/main" val="7063281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26</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28</a:t>
            </a:fld>
            <a:endParaRPr lang="en-US" altLang="en-US"/>
          </a:p>
        </p:txBody>
      </p:sp>
    </p:spTree>
    <p:extLst>
      <p:ext uri="{BB962C8B-B14F-4D97-AF65-F5344CB8AC3E}">
        <p14:creationId xmlns:p14="http://schemas.microsoft.com/office/powerpoint/2010/main" val="18234830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User Acceptance Testing is performed by the end user or users prior to the rollout of a finished software product. It gives both the end users and the software manufacturer one last chance to be sure that the product being delivered fully meets their expectations, project objectives and is free of any defects (or bugs).  UAT also provides another opportunity for further debugging, since the end user often uses the product from a perspective different from that of the manufacturer.</a:t>
            </a:r>
          </a:p>
          <a:p>
            <a:endParaRPr lang="en-US" altLang="en-US" smtClean="0">
              <a:ea typeface="ＭＳ Ｐゴシック" pitchFamily="34" charset="-128"/>
            </a:endParaRPr>
          </a:p>
          <a:p>
            <a:r>
              <a:rPr lang="en-US" altLang="en-US" smtClean="0">
                <a:ea typeface="ＭＳ Ｐゴシック" pitchFamily="34" charset="-128"/>
              </a:rPr>
              <a:t>Early on in the project plan, a list of baseline requirements should have been generated and mutually agreed upon by your organization and the vendor as </a:t>
            </a:r>
            <a:r>
              <a:rPr lang="ja-JP" altLang="en-US" smtClean="0">
                <a:ea typeface="ＭＳ Ｐゴシック" pitchFamily="34" charset="-128"/>
              </a:rPr>
              <a:t>“</a:t>
            </a:r>
            <a:r>
              <a:rPr lang="en-US" altLang="ja-JP" smtClean="0">
                <a:ea typeface="ＭＳ Ｐゴシック" pitchFamily="34" charset="-128"/>
              </a:rPr>
              <a:t>must-haves</a:t>
            </a:r>
            <a:r>
              <a:rPr lang="ja-JP" altLang="en-US" smtClean="0">
                <a:ea typeface="ＭＳ Ｐゴシック" pitchFamily="34" charset="-128"/>
              </a:rPr>
              <a:t>”</a:t>
            </a:r>
            <a:r>
              <a:rPr lang="en-US" altLang="ja-JP" smtClean="0">
                <a:ea typeface="ＭＳ Ｐゴシック" pitchFamily="34" charset="-128"/>
              </a:rPr>
              <a:t> for your software implementation to be considered successful. Your testing strategy should be based, at least in part, on validation of these requirements</a:t>
            </a:r>
            <a:endParaRPr lang="en-US" altLang="en-US" smtClean="0">
              <a:ea typeface="ＭＳ Ｐゴシック" pitchFamily="34" charset="-128"/>
            </a:endParaRPr>
          </a:p>
        </p:txBody>
      </p:sp>
      <p:sp>
        <p:nvSpPr>
          <p:cNvPr id="184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184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C73CB31-1B85-450B-9248-388455F018C2}" type="slidenum">
              <a:rPr lang="en-US" altLang="en-US" sz="1000"/>
              <a:pPr eaLnBrk="1" hangingPunct="1"/>
              <a:t>3</a:t>
            </a:fld>
            <a:endParaRPr lang="en-US" altLang="en-US" sz="1000"/>
          </a:p>
        </p:txBody>
      </p:sp>
    </p:spTree>
    <p:extLst>
      <p:ext uri="{BB962C8B-B14F-4D97-AF65-F5344CB8AC3E}">
        <p14:creationId xmlns:p14="http://schemas.microsoft.com/office/powerpoint/2010/main" val="1134315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As stated earlier, UAT is usually the final step before the general rollout process begins. Therefore the software product should be fully completed. Because of the critical nature of health record systems, UAT should always be completed before initial rollout or any upgrade to the system.</a:t>
            </a:r>
          </a:p>
          <a:p>
            <a:endParaRPr lang="en-US" altLang="en-US" smtClean="0">
              <a:ea typeface="ＭＳ Ｐゴシック" pitchFamily="34" charset="-128"/>
            </a:endParaRPr>
          </a:p>
          <a:p>
            <a:r>
              <a:rPr lang="en-US" altLang="en-US" smtClean="0">
                <a:ea typeface="ＭＳ Ｐゴシック" pitchFamily="34" charset="-128"/>
              </a:rPr>
              <a:t>Since the focus of user acceptance is on the system</a:t>
            </a:r>
            <a:r>
              <a:rPr lang="ja-JP" altLang="en-US" smtClean="0">
                <a:ea typeface="ＭＳ Ｐゴシック" pitchFamily="34" charset="-128"/>
              </a:rPr>
              <a:t>’</a:t>
            </a:r>
            <a:r>
              <a:rPr lang="en-US" altLang="ja-JP" smtClean="0">
                <a:ea typeface="ＭＳ Ｐゴシック" pitchFamily="34" charset="-128"/>
              </a:rPr>
              <a:t>s functionality, the vendor should have rectified a majority of the technical glitches in the product prior to UAT testing.</a:t>
            </a:r>
          </a:p>
          <a:p>
            <a:endParaRPr lang="en-US" altLang="en-US" smtClean="0">
              <a:ea typeface="ＭＳ Ｐゴシック" pitchFamily="34" charset="-128"/>
            </a:endParaRPr>
          </a:p>
          <a:p>
            <a:r>
              <a:rPr lang="en-US" altLang="en-US" smtClean="0">
                <a:ea typeface="ＭＳ Ｐゴシック" pitchFamily="34" charset="-128"/>
              </a:rPr>
              <a:t>This would be the equivalent to a manufacturer doing product testing after a part comes off the assembly line to ensure the product functions to its specifications.</a:t>
            </a:r>
          </a:p>
          <a:p>
            <a:endParaRPr lang="en-US" altLang="en-US" smtClean="0">
              <a:ea typeface="ＭＳ Ｐゴシック" pitchFamily="34" charset="-128"/>
            </a:endParaRPr>
          </a:p>
        </p:txBody>
      </p:sp>
      <p:sp>
        <p:nvSpPr>
          <p:cNvPr id="204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C775ED6-B94A-4508-9C83-EFDA34A5B5FE}" type="slidenum">
              <a:rPr lang="en-US" altLang="en-US" sz="1000"/>
              <a:pPr eaLnBrk="1" hangingPunct="1"/>
              <a:t>4</a:t>
            </a:fld>
            <a:endParaRPr lang="en-US" altLang="en-US" sz="1000"/>
          </a:p>
        </p:txBody>
      </p:sp>
    </p:spTree>
    <p:extLst>
      <p:ext uri="{BB962C8B-B14F-4D97-AF65-F5344CB8AC3E}">
        <p14:creationId xmlns:p14="http://schemas.microsoft.com/office/powerpoint/2010/main" val="1223092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User acceptance testing for the software should be carried out in a test environment that mimics as closely as possible the actual work environment that the EHR will be installed in.</a:t>
            </a:r>
          </a:p>
          <a:p>
            <a:endParaRPr lang="en-US" altLang="en-US" smtClean="0">
              <a:ea typeface="ＭＳ Ｐゴシック" pitchFamily="34" charset="-128"/>
            </a:endParaRPr>
          </a:p>
          <a:p>
            <a:r>
              <a:rPr lang="en-US" altLang="en-US" smtClean="0">
                <a:ea typeface="ＭＳ Ｐゴシック" pitchFamily="34" charset="-128"/>
              </a:rPr>
              <a:t>In general there are 7 steps when performing User Acceptance Testing:</a:t>
            </a:r>
          </a:p>
          <a:p>
            <a:r>
              <a:rPr lang="ja-JP" altLang="en-US" smtClean="0">
                <a:ea typeface="ＭＳ Ｐゴシック" pitchFamily="34" charset="-128"/>
              </a:rPr>
              <a:t>“</a:t>
            </a:r>
            <a:r>
              <a:rPr lang="en-US" altLang="ja-JP" smtClean="0">
                <a:ea typeface="ＭＳ Ｐゴシック" pitchFamily="34" charset="-128"/>
              </a:rPr>
              <a:t>1) Planning your User Acceptance Testing</a:t>
            </a:r>
            <a:br>
              <a:rPr lang="en-US" altLang="ja-JP" smtClean="0">
                <a:ea typeface="ＭＳ Ｐゴシック" pitchFamily="34" charset="-128"/>
              </a:rPr>
            </a:br>
            <a:r>
              <a:rPr lang="en-US" altLang="ja-JP" smtClean="0">
                <a:ea typeface="ＭＳ Ｐゴシック" pitchFamily="34" charset="-128"/>
              </a:rPr>
              <a:t> 2) Designing User Acceptance Test Cases </a:t>
            </a:r>
            <a:br>
              <a:rPr lang="en-US" altLang="ja-JP" smtClean="0">
                <a:ea typeface="ＭＳ Ｐゴシック" pitchFamily="34" charset="-128"/>
              </a:rPr>
            </a:br>
            <a:r>
              <a:rPr lang="en-US" altLang="ja-JP" smtClean="0">
                <a:ea typeface="ＭＳ Ｐゴシック" pitchFamily="34" charset="-128"/>
              </a:rPr>
              <a:t> 3) Selecting a Team [to] execute the … Test Cases</a:t>
            </a:r>
            <a:br>
              <a:rPr lang="en-US" altLang="ja-JP" smtClean="0">
                <a:ea typeface="ＭＳ Ｐゴシック" pitchFamily="34" charset="-128"/>
              </a:rPr>
            </a:br>
            <a:r>
              <a:rPr lang="en-US" altLang="ja-JP" smtClean="0">
                <a:ea typeface="ＭＳ Ｐゴシック" pitchFamily="34" charset="-128"/>
              </a:rPr>
              <a:t> 4) Executing Test Cases </a:t>
            </a:r>
            <a:br>
              <a:rPr lang="en-US" altLang="ja-JP" smtClean="0">
                <a:ea typeface="ＭＳ Ｐゴシック" pitchFamily="34" charset="-128"/>
              </a:rPr>
            </a:br>
            <a:r>
              <a:rPr lang="en-US" altLang="ja-JP" smtClean="0">
                <a:ea typeface="ＭＳ Ｐゴシック" pitchFamily="34" charset="-128"/>
              </a:rPr>
              <a:t> 5) Documenting the Defects found during UAT </a:t>
            </a:r>
            <a:br>
              <a:rPr lang="en-US" altLang="ja-JP" smtClean="0">
                <a:ea typeface="ＭＳ Ｐゴシック" pitchFamily="34" charset="-128"/>
              </a:rPr>
            </a:br>
            <a:r>
              <a:rPr lang="en-US" altLang="ja-JP" smtClean="0">
                <a:ea typeface="ＭＳ Ｐゴシック" pitchFamily="34" charset="-128"/>
              </a:rPr>
              <a:t> 6) Resolving [and debugging]</a:t>
            </a:r>
            <a:br>
              <a:rPr lang="en-US" altLang="ja-JP" smtClean="0">
                <a:ea typeface="ＭＳ Ｐゴシック" pitchFamily="34" charset="-128"/>
              </a:rPr>
            </a:br>
            <a:r>
              <a:rPr lang="en-US" altLang="ja-JP" smtClean="0">
                <a:ea typeface="ＭＳ Ｐゴシック" pitchFamily="34" charset="-128"/>
              </a:rPr>
              <a:t> 7) Sign[ing] off</a:t>
            </a:r>
            <a:r>
              <a:rPr lang="ja-JP" altLang="en-US" smtClean="0">
                <a:ea typeface="ＭＳ Ｐゴシック" pitchFamily="34" charset="-128"/>
              </a:rPr>
              <a:t>”</a:t>
            </a:r>
            <a:r>
              <a:rPr lang="en-US" altLang="ja-JP" smtClean="0">
                <a:ea typeface="ＭＳ Ｐゴシック" pitchFamily="34" charset="-128"/>
              </a:rPr>
              <a:t> (Kumar, 2007) </a:t>
            </a:r>
          </a:p>
          <a:p>
            <a:endParaRPr lang="en-US" altLang="en-US" smtClean="0">
              <a:ea typeface="ＭＳ Ｐゴシック" pitchFamily="34" charset="-128"/>
            </a:endParaRPr>
          </a:p>
          <a:p>
            <a:endParaRPr lang="en-US" altLang="en-US" smtClean="0">
              <a:ea typeface="ＭＳ Ｐゴシック" pitchFamily="34" charset="-128"/>
            </a:endParaRP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225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25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FF593F4-024A-4C5F-AC3A-344AC8A2411D}" type="slidenum">
              <a:rPr lang="en-US" altLang="en-US" sz="1000"/>
              <a:pPr eaLnBrk="1" hangingPunct="1"/>
              <a:t>5</a:t>
            </a:fld>
            <a:endParaRPr lang="en-US" altLang="en-US" sz="1000"/>
          </a:p>
        </p:txBody>
      </p:sp>
    </p:spTree>
    <p:extLst>
      <p:ext uri="{BB962C8B-B14F-4D97-AF65-F5344CB8AC3E}">
        <p14:creationId xmlns:p14="http://schemas.microsoft.com/office/powerpoint/2010/main" val="3749702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Before we continue with a more detailed description of the steps, here are three terms you should be familiar with related to UAT:</a:t>
            </a:r>
          </a:p>
          <a:p>
            <a:endParaRPr lang="en-US" altLang="en-US" dirty="0" smtClean="0">
              <a:ea typeface="ＭＳ Ｐゴシック" pitchFamily="34" charset="-128"/>
            </a:endParaRPr>
          </a:p>
          <a:p>
            <a:r>
              <a:rPr lang="en-US" altLang="en-US" dirty="0" smtClean="0">
                <a:ea typeface="ＭＳ Ｐゴシック" pitchFamily="34" charset="-128"/>
              </a:rPr>
              <a:t>Test Strategy – You will need to devise a test strategy this includes who will be involved, what special equipment or software will be needed, what procedures will be followed and what other support mechanisms will be needed to ensure successful testing.</a:t>
            </a:r>
          </a:p>
          <a:p>
            <a:endParaRPr lang="en-US" altLang="en-US" dirty="0" smtClean="0">
              <a:ea typeface="ＭＳ Ｐゴシック" pitchFamily="34" charset="-128"/>
            </a:endParaRPr>
          </a:p>
          <a:p>
            <a:r>
              <a:rPr lang="en-US" altLang="en-US" dirty="0" smtClean="0">
                <a:ea typeface="ＭＳ Ｐゴシック" pitchFamily="34" charset="-128"/>
              </a:rPr>
              <a:t>Test Scenarios – You will need to decide what events will need to be tested.</a:t>
            </a:r>
          </a:p>
          <a:p>
            <a:endParaRPr lang="en-US" altLang="en-US" dirty="0" smtClean="0">
              <a:ea typeface="ＭＳ Ｐゴシック" pitchFamily="34" charset="-128"/>
            </a:endParaRPr>
          </a:p>
          <a:p>
            <a:r>
              <a:rPr lang="en-US" altLang="en-US" dirty="0" smtClean="0">
                <a:ea typeface="ＭＳ Ｐゴシック" pitchFamily="34" charset="-128"/>
              </a:rPr>
              <a:t>Test Scripts – Once you have decided on the events to be tested, you will need to develop step-by-step instructions including specific inputs that will be used for each test as well as the expected results. </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Let</a:t>
            </a:r>
            <a:r>
              <a:rPr lang="ja-JP" altLang="en-US" smtClean="0">
                <a:ea typeface="ＭＳ Ｐゴシック" pitchFamily="34" charset="-128"/>
              </a:rPr>
              <a:t>’</a:t>
            </a:r>
            <a:r>
              <a:rPr lang="en-US" altLang="ja-JP" smtClean="0">
                <a:ea typeface="ＭＳ Ｐゴシック" pitchFamily="34" charset="-128"/>
              </a:rPr>
              <a:t>s take a moment to clarify the difference between test </a:t>
            </a:r>
            <a:r>
              <a:rPr lang="en-US" altLang="ja-JP" i="1" smtClean="0">
                <a:ea typeface="ＭＳ Ｐゴシック" pitchFamily="34" charset="-128"/>
              </a:rPr>
              <a:t>scenarios </a:t>
            </a:r>
            <a:r>
              <a:rPr lang="en-US" altLang="ja-JP" smtClean="0">
                <a:ea typeface="ＭＳ Ｐゴシック" pitchFamily="34" charset="-128"/>
              </a:rPr>
              <a:t>and test </a:t>
            </a:r>
            <a:r>
              <a:rPr lang="en-US" altLang="ja-JP" i="1" smtClean="0">
                <a:ea typeface="ＭＳ Ｐゴシック" pitchFamily="34" charset="-128"/>
              </a:rPr>
              <a:t>scripts</a:t>
            </a:r>
            <a:r>
              <a:rPr lang="en-US" altLang="ja-JP" smtClean="0">
                <a:ea typeface="ＭＳ Ｐゴシック" pitchFamily="34" charset="-128"/>
              </a:rPr>
              <a:t>.</a:t>
            </a:r>
          </a:p>
          <a:p>
            <a:endParaRPr lang="en-US" altLang="en-US" smtClean="0">
              <a:ea typeface="ＭＳ Ｐゴシック" pitchFamily="34" charset="-128"/>
            </a:endParaRPr>
          </a:p>
          <a:p>
            <a:r>
              <a:rPr lang="en-US" altLang="en-US" smtClean="0">
                <a:ea typeface="ＭＳ Ｐゴシック" pitchFamily="34" charset="-128"/>
              </a:rPr>
              <a:t>Test Scenarios give a broad interpretation of what you are testing, while test </a:t>
            </a:r>
            <a:r>
              <a:rPr lang="en-US" altLang="en-US" i="1" smtClean="0">
                <a:ea typeface="ＭＳ Ｐゴシック" pitchFamily="34" charset="-128"/>
              </a:rPr>
              <a:t>scripts  </a:t>
            </a:r>
            <a:r>
              <a:rPr lang="en-US" altLang="en-US" smtClean="0">
                <a:ea typeface="ＭＳ Ｐゴシック" pitchFamily="34" charset="-128"/>
              </a:rPr>
              <a:t>are the step by step instructions associated with running the actual test and recording outcomes.</a:t>
            </a:r>
          </a:p>
          <a:p>
            <a:endParaRPr lang="en-US" altLang="en-US" smtClean="0">
              <a:ea typeface="ＭＳ Ｐゴシック" pitchFamily="34" charset="-128"/>
            </a:endParaRPr>
          </a:p>
          <a:p>
            <a:r>
              <a:rPr lang="en-US" altLang="en-US" smtClean="0">
                <a:ea typeface="ＭＳ Ｐゴシック" pitchFamily="34" charset="-128"/>
              </a:rPr>
              <a:t>For example, a </a:t>
            </a:r>
            <a:r>
              <a:rPr lang="ja-JP" altLang="en-US" smtClean="0">
                <a:ea typeface="ＭＳ Ｐゴシック" pitchFamily="34" charset="-128"/>
              </a:rPr>
              <a:t>‘</a:t>
            </a:r>
            <a:r>
              <a:rPr lang="en-US" altLang="ja-JP" smtClean="0">
                <a:ea typeface="ＭＳ Ｐゴシック" pitchFamily="34" charset="-128"/>
              </a:rPr>
              <a:t>scenario</a:t>
            </a:r>
            <a:r>
              <a:rPr lang="ja-JP" altLang="en-US" smtClean="0">
                <a:ea typeface="ＭＳ Ｐゴシック" pitchFamily="34" charset="-128"/>
              </a:rPr>
              <a:t>’</a:t>
            </a:r>
            <a:r>
              <a:rPr lang="en-US" altLang="ja-JP" smtClean="0">
                <a:ea typeface="ＭＳ Ｐゴシック" pitchFamily="34" charset="-128"/>
              </a:rPr>
              <a:t> could say </a:t>
            </a:r>
            <a:r>
              <a:rPr lang="ja-JP" altLang="en-US" smtClean="0">
                <a:ea typeface="ＭＳ Ｐゴシック" pitchFamily="34" charset="-128"/>
              </a:rPr>
              <a:t>“</a:t>
            </a:r>
            <a:r>
              <a:rPr lang="en-US" altLang="ja-JP" smtClean="0">
                <a:ea typeface="ＭＳ Ｐゴシック" pitchFamily="34" charset="-128"/>
              </a:rPr>
              <a:t>When you enter a prescription that could cause an adverse reaction for the patient, a warning message should appear.</a:t>
            </a:r>
            <a:r>
              <a:rPr lang="ja-JP" altLang="en-US" smtClean="0">
                <a:ea typeface="ＭＳ Ｐゴシック" pitchFamily="34" charset="-128"/>
              </a:rPr>
              <a:t>”</a:t>
            </a:r>
            <a:r>
              <a:rPr lang="en-US" altLang="ja-JP" smtClean="0">
                <a:ea typeface="ＭＳ Ｐゴシック" pitchFamily="34" charset="-128"/>
              </a:rPr>
              <a:t>  Then the corresponding </a:t>
            </a:r>
            <a:r>
              <a:rPr lang="ja-JP" altLang="en-US" smtClean="0">
                <a:ea typeface="ＭＳ Ｐゴシック" pitchFamily="34" charset="-128"/>
              </a:rPr>
              <a:t>‘</a:t>
            </a:r>
            <a:r>
              <a:rPr lang="en-US" altLang="ja-JP" smtClean="0">
                <a:ea typeface="ＭＳ Ｐゴシック" pitchFamily="34" charset="-128"/>
              </a:rPr>
              <a:t>script</a:t>
            </a:r>
            <a:r>
              <a:rPr lang="ja-JP" altLang="en-US" smtClean="0">
                <a:ea typeface="ＭＳ Ｐゴシック" pitchFamily="34" charset="-128"/>
              </a:rPr>
              <a:t>’</a:t>
            </a:r>
            <a:r>
              <a:rPr lang="en-US" altLang="ja-JP" smtClean="0">
                <a:ea typeface="ＭＳ Ｐゴシック" pitchFamily="34" charset="-128"/>
              </a:rPr>
              <a:t> might say </a:t>
            </a:r>
            <a:r>
              <a:rPr lang="ja-JP" altLang="en-US" smtClean="0">
                <a:ea typeface="ＭＳ Ｐゴシック" pitchFamily="34" charset="-128"/>
              </a:rPr>
              <a:t>“</a:t>
            </a:r>
            <a:r>
              <a:rPr lang="en-US" altLang="ja-JP" smtClean="0">
                <a:ea typeface="ＭＳ Ｐゴシック" pitchFamily="34" charset="-128"/>
              </a:rPr>
              <a:t>1. Select John Doe</a:t>
            </a:r>
            <a:r>
              <a:rPr lang="ja-JP" altLang="en-US" smtClean="0">
                <a:ea typeface="ＭＳ Ｐゴシック" pitchFamily="34" charset="-128"/>
              </a:rPr>
              <a:t>’</a:t>
            </a:r>
            <a:r>
              <a:rPr lang="en-US" altLang="ja-JP" smtClean="0">
                <a:ea typeface="ＭＳ Ｐゴシック" pitchFamily="34" charset="-128"/>
              </a:rPr>
              <a:t>s patient record. 2. Select </a:t>
            </a:r>
            <a:r>
              <a:rPr lang="ja-JP" altLang="en-US" smtClean="0">
                <a:ea typeface="ＭＳ Ｐゴシック" pitchFamily="34" charset="-128"/>
              </a:rPr>
              <a:t>‘</a:t>
            </a:r>
            <a:r>
              <a:rPr lang="en-US" altLang="ja-JP" smtClean="0">
                <a:ea typeface="ＭＳ Ｐゴシック" pitchFamily="34" charset="-128"/>
              </a:rPr>
              <a:t>New Rx</a:t>
            </a:r>
            <a:r>
              <a:rPr lang="ja-JP" altLang="en-US" smtClean="0">
                <a:ea typeface="ＭＳ Ｐゴシック" pitchFamily="34" charset="-128"/>
              </a:rPr>
              <a:t>’</a:t>
            </a:r>
            <a:r>
              <a:rPr lang="en-US" altLang="ja-JP" smtClean="0">
                <a:ea typeface="ＭＳ Ｐゴシック" pitchFamily="34" charset="-128"/>
              </a:rPr>
              <a:t>.</a:t>
            </a:r>
            <a:r>
              <a:rPr lang="ja-JP" altLang="en-US" smtClean="0">
                <a:ea typeface="ＭＳ Ｐゴシック" pitchFamily="34" charset="-128"/>
              </a:rPr>
              <a:t>”</a:t>
            </a:r>
            <a:r>
              <a:rPr lang="en-US" altLang="ja-JP" smtClean="0">
                <a:ea typeface="ＭＳ Ｐゴシック" pitchFamily="34" charset="-128"/>
              </a:rPr>
              <a:t> and so on.</a:t>
            </a:r>
          </a:p>
          <a:p>
            <a:endParaRPr lang="en-US" altLang="en-US" smtClean="0">
              <a:ea typeface="ＭＳ Ｐゴシック" pitchFamily="34" charset="-128"/>
            </a:endParaRPr>
          </a:p>
        </p:txBody>
      </p:sp>
      <p:sp>
        <p:nvSpPr>
          <p:cNvPr id="266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66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29D63E7-4261-4316-88D9-EDDA0533F0C4}" type="slidenum">
              <a:rPr lang="en-US" altLang="en-US" sz="1000"/>
              <a:pPr eaLnBrk="1" hangingPunct="1"/>
              <a:t>7</a:t>
            </a:fld>
            <a:endParaRPr lang="en-US" altLang="en-US" sz="1000"/>
          </a:p>
        </p:txBody>
      </p:sp>
    </p:spTree>
    <p:extLst>
      <p:ext uri="{BB962C8B-B14F-4D97-AF65-F5344CB8AC3E}">
        <p14:creationId xmlns:p14="http://schemas.microsoft.com/office/powerpoint/2010/main" val="386120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Now let</a:t>
            </a:r>
            <a:r>
              <a:rPr lang="ja-JP" altLang="en-US" smtClean="0">
                <a:ea typeface="ＭＳ Ｐゴシック" pitchFamily="34" charset="-128"/>
              </a:rPr>
              <a:t>’</a:t>
            </a:r>
            <a:r>
              <a:rPr lang="en-US" altLang="ja-JP" smtClean="0">
                <a:ea typeface="ＭＳ Ｐゴシック" pitchFamily="34" charset="-128"/>
              </a:rPr>
              <a:t>s take a look at each of the stages in more detail, beginning with the planning stage.</a:t>
            </a:r>
          </a:p>
          <a:p>
            <a:endParaRPr lang="en-US" altLang="en-US" smtClean="0">
              <a:ea typeface="ＭＳ Ｐゴシック" pitchFamily="34" charset="-128"/>
            </a:endParaRPr>
          </a:p>
          <a:p>
            <a:r>
              <a:rPr lang="en-US" altLang="en-US" smtClean="0">
                <a:ea typeface="ＭＳ Ｐゴシック" pitchFamily="34" charset="-128"/>
              </a:rPr>
              <a:t>Like many other topics discussed throughout this component, the planning stage is the most important, as creating an effective testing strategy is critical to a successful user acceptance testing process. The planning stage defines the key focus areas along with entry and exit criteria.</a:t>
            </a:r>
          </a:p>
          <a:p>
            <a:endParaRPr lang="en-US" altLang="en-US" smtClean="0">
              <a:ea typeface="ＭＳ Ｐゴシック" pitchFamily="34" charset="-128"/>
            </a:endParaRPr>
          </a:p>
          <a:p>
            <a:r>
              <a:rPr lang="en-US" altLang="en-US" smtClean="0">
                <a:ea typeface="ＭＳ Ｐゴシック" pitchFamily="34" charset="-128"/>
              </a:rPr>
              <a:t>Since this is functionality, or </a:t>
            </a:r>
            <a:r>
              <a:rPr lang="ja-JP" altLang="en-US" smtClean="0">
                <a:ea typeface="ＭＳ Ｐゴシック" pitchFamily="34" charset="-128"/>
              </a:rPr>
              <a:t>“</a:t>
            </a:r>
            <a:r>
              <a:rPr lang="en-US" altLang="ja-JP" smtClean="0">
                <a:ea typeface="ＭＳ Ｐゴシック" pitchFamily="34" charset="-128"/>
              </a:rPr>
              <a:t>black box</a:t>
            </a:r>
            <a:r>
              <a:rPr lang="ja-JP" altLang="en-US" smtClean="0">
                <a:ea typeface="ＭＳ Ｐゴシック" pitchFamily="34" charset="-128"/>
              </a:rPr>
              <a:t>”</a:t>
            </a:r>
            <a:r>
              <a:rPr lang="en-US" altLang="ja-JP" smtClean="0">
                <a:ea typeface="ＭＳ Ｐゴシック" pitchFamily="34" charset="-128"/>
              </a:rPr>
              <a:t>, testing, focus areas targeted for testing should be roughly defined by the expected overall product deliverables.</a:t>
            </a:r>
          </a:p>
          <a:p>
            <a:endParaRPr lang="en-US" altLang="en-US" smtClean="0">
              <a:ea typeface="ＭＳ Ｐゴシック" pitchFamily="34" charset="-128"/>
            </a:endParaRPr>
          </a:p>
          <a:p>
            <a:endParaRPr lang="en-US" altLang="en-US" smtClean="0">
              <a:ea typeface="ＭＳ Ｐゴシック" pitchFamily="34" charset="-128"/>
            </a:endParaRPr>
          </a:p>
          <a:p>
            <a:endParaRPr lang="en-US" altLang="en-US" smtClean="0">
              <a:ea typeface="ＭＳ Ｐゴシック" pitchFamily="34" charset="-128"/>
            </a:endParaRPr>
          </a:p>
        </p:txBody>
      </p:sp>
      <p:sp>
        <p:nvSpPr>
          <p:cNvPr id="286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286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4D30AB46-A01F-4F8F-BD78-024EE7A2697F}" type="slidenum">
              <a:rPr lang="en-US" altLang="en-US" sz="1000"/>
              <a:pPr eaLnBrk="1" hangingPunct="1"/>
              <a:t>8</a:t>
            </a:fld>
            <a:endParaRPr lang="en-US" altLang="en-US" sz="1000"/>
          </a:p>
        </p:txBody>
      </p:sp>
    </p:spTree>
    <p:extLst>
      <p:ext uri="{BB962C8B-B14F-4D97-AF65-F5344CB8AC3E}">
        <p14:creationId xmlns:p14="http://schemas.microsoft.com/office/powerpoint/2010/main" val="3930932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ea typeface="ＭＳ Ｐゴシック" pitchFamily="34" charset="-128"/>
              </a:rPr>
              <a:t>The following slides show typical elements in a testing strategy. </a:t>
            </a:r>
            <a:br>
              <a:rPr lang="en-US" altLang="en-US" smtClean="0">
                <a:ea typeface="ＭＳ Ｐゴシック" pitchFamily="34" charset="-128"/>
              </a:rPr>
            </a:br>
            <a:r>
              <a:rPr lang="en-US" altLang="en-US" smtClean="0">
                <a:ea typeface="ＭＳ Ｐゴシック" pitchFamily="34" charset="-128"/>
              </a:rPr>
              <a:t>Your strategy may include more or fewer variables.</a:t>
            </a:r>
          </a:p>
          <a:p>
            <a:endParaRPr lang="en-US" altLang="en-US" smtClean="0">
              <a:ea typeface="ＭＳ Ｐゴシック" pitchFamily="34" charset="-128"/>
            </a:endParaRPr>
          </a:p>
        </p:txBody>
      </p:sp>
      <p:sp>
        <p:nvSpPr>
          <p:cNvPr id="307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pPr>
            <a:endParaRPr lang="en-US" altLang="en-US" sz="1000" smtClean="0"/>
          </a:p>
        </p:txBody>
      </p:sp>
      <p:sp>
        <p:nvSpPr>
          <p:cNvPr id="307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99E6312C-C0D6-42A1-A9DF-9D8EF36A4BA4}" type="slidenum">
              <a:rPr lang="en-US" altLang="en-US" sz="1000"/>
              <a:pPr eaLnBrk="1" hangingPunct="1"/>
              <a:t>9</a:t>
            </a:fld>
            <a:endParaRPr lang="en-US" altLang="en-US" sz="1000"/>
          </a:p>
        </p:txBody>
      </p:sp>
    </p:spTree>
    <p:extLst>
      <p:ext uri="{BB962C8B-B14F-4D97-AF65-F5344CB8AC3E}">
        <p14:creationId xmlns:p14="http://schemas.microsoft.com/office/powerpoint/2010/main" val="1897311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F7EE1DF1-8F72-4315-8DB2-5AD2BB41E2B2}"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908514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Acceptance_testing" TargetMode="External"/><Relationship Id="rId7" Type="http://schemas.openxmlformats.org/officeDocument/2006/relationships/hyperlink" Target="http://www.wisegeek.com/what-is-acceptance-testing.htm"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 Id="rId6" Type="http://schemas.openxmlformats.org/officeDocument/2006/relationships/hyperlink" Target="http://www.projectperfect.com.au/downloads/Info/info_test_strategy.pdf" TargetMode="External"/><Relationship Id="rId5" Type="http://schemas.openxmlformats.org/officeDocument/2006/relationships/hyperlink" Target="http://searchwindevelopment.techtarget.com/definition/smoke-testing" TargetMode="External"/><Relationship Id="rId4" Type="http://schemas.openxmlformats.org/officeDocument/2006/relationships/hyperlink" Target="http://kuldeepse.wordpress.com/2007/05/18/beginners-guide-to-software-tes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www.projectperfect.com.au/downloads/Info/info_test_strategy.pdf"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4" Type="http://schemas.openxmlformats.org/officeDocument/2006/relationships/hyperlink" Target="http://kuldeepse.wordpress.com/2007/05/18/beginners-guide-to-software-testing-i/"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Installation and Maintenance of </a:t>
            </a:r>
            <a:br>
              <a:rPr lang="en-US" altLang="en-US" dirty="0">
                <a:ea typeface="ＭＳ Ｐゴシック" pitchFamily="34" charset="-128"/>
              </a:rPr>
            </a:br>
            <a:r>
              <a:rPr lang="en-US" altLang="en-US" dirty="0">
                <a:ea typeface="ＭＳ Ｐゴシック" pitchFamily="34" charset="-128"/>
              </a:rPr>
              <a:t>Health IT Systems </a:t>
            </a:r>
            <a:endParaRPr lang="en-US" dirty="0"/>
          </a:p>
        </p:txBody>
      </p:sp>
      <p:sp>
        <p:nvSpPr>
          <p:cNvPr id="3" name="Text Placeholder 2"/>
          <p:cNvSpPr>
            <a:spLocks noGrp="1"/>
          </p:cNvSpPr>
          <p:nvPr>
            <p:ph type="body" sz="half" idx="2"/>
          </p:nvPr>
        </p:nvSpPr>
        <p:spPr/>
        <p:txBody>
          <a:bodyPr/>
          <a:lstStyle/>
          <a:p>
            <a:r>
              <a:rPr lang="en-US" altLang="en-US" dirty="0">
                <a:ea typeface="ＭＳ Ｐゴシック" pitchFamily="34" charset="-128"/>
              </a:rPr>
              <a:t>Developing a </a:t>
            </a:r>
          </a:p>
          <a:p>
            <a:r>
              <a:rPr lang="en-US" altLang="en-US" dirty="0">
                <a:ea typeface="ＭＳ Ｐゴシック" pitchFamily="34" charset="-128"/>
              </a:rPr>
              <a:t>Test Strategy and Test Plan</a:t>
            </a:r>
          </a:p>
          <a:p>
            <a:endParaRPr lang="en-US" dirty="0"/>
          </a:p>
        </p:txBody>
      </p:sp>
      <p:sp>
        <p:nvSpPr>
          <p:cNvPr id="5" name="Text Placeholder 4"/>
          <p:cNvSpPr>
            <a:spLocks noGrp="1"/>
          </p:cNvSpPr>
          <p:nvPr>
            <p:ph type="body" sz="quarter" idx="12"/>
          </p:nvPr>
        </p:nvSpPr>
        <p:spPr/>
        <p:txBody>
          <a:bodyPr/>
          <a:lstStyle/>
          <a:p>
            <a:r>
              <a:rPr lang="en-US" dirty="0"/>
              <a:t>This material (Comp 8 Unit </a:t>
            </a:r>
            <a:r>
              <a:rPr lang="en-US" dirty="0" smtClean="0"/>
              <a:t>10) </a:t>
            </a:r>
            <a:r>
              <a:rPr lang="en-US" dirty="0"/>
              <a:t>was developed by </a:t>
            </a:r>
            <a:r>
              <a:rPr lang="en-US" dirty="0" smtClean="0"/>
              <a:t>Duke University</a:t>
            </a:r>
            <a:r>
              <a:rPr lang="en-US" dirty="0"/>
              <a:t>, funded by the Department of Health and Human Services, Office of the National Coordinator for Health Information Technology under Award Number </a:t>
            </a:r>
            <a:r>
              <a:rPr lang="en-US" dirty="0" smtClean="0"/>
              <a:t>IU24OC000024. </a:t>
            </a:r>
            <a:r>
              <a:rPr lang="en-US" dirty="0"/>
              <a:t>This material was updated in 2016 by The University of Texas Health Science Center at Houston under Award Number 90WT0006.</a:t>
            </a:r>
          </a:p>
          <a:p>
            <a:r>
              <a:rPr lang="en-US" dirty="0"/>
              <a:t>This work is licensed under the Creative Commons Attribution-NonCommercial-ShareAlike 4.0 International License. To view a copy of this license, visit </a:t>
            </a:r>
            <a:r>
              <a:rPr lang="en-US" dirty="0">
                <a:hlinkClick r:id="rId3" tooltip="Link to Creative Commons Website to View License"/>
              </a:rPr>
              <a:t>http://</a:t>
            </a:r>
            <a:r>
              <a:rPr lang="en-US" dirty="0" smtClean="0">
                <a:hlinkClick r:id="rId3" tooltip="Link to Creative Commons Website to View License"/>
              </a:rPr>
              <a:t>creativecommons.org/licenses/by-nc-sa/4.0/</a:t>
            </a:r>
            <a:r>
              <a:rPr lang="en-US" dirty="0" smtClean="0"/>
              <a:t>.</a:t>
            </a:r>
          </a:p>
          <a:p>
            <a:endParaRPr lang="en-US" dirty="0"/>
          </a:p>
        </p:txBody>
      </p:sp>
    </p:spTree>
    <p:extLst>
      <p:ext uri="{BB962C8B-B14F-4D97-AF65-F5344CB8AC3E}">
        <p14:creationId xmlns:p14="http://schemas.microsoft.com/office/powerpoint/2010/main" val="5828732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Testing Strategy Template: </a:t>
            </a:r>
            <a:br>
              <a:rPr lang="en-US" altLang="en-US" dirty="0">
                <a:ea typeface="ＭＳ Ｐゴシック" pitchFamily="34" charset="-128"/>
              </a:rPr>
            </a:br>
            <a:r>
              <a:rPr lang="en-US" altLang="en-US" dirty="0">
                <a:ea typeface="ＭＳ Ｐゴシック" pitchFamily="34" charset="-128"/>
              </a:rPr>
              <a:t>Overview</a:t>
            </a:r>
            <a:endParaRPr lang="en-US" dirty="0"/>
          </a:p>
        </p:txBody>
      </p:sp>
      <p:pic>
        <p:nvPicPr>
          <p:cNvPr id="9" name="table" title="Overview of Testing Strategy Template"/>
          <p:cNvPicPr>
            <a:picLocks noChangeAspect="1"/>
          </p:cNvPicPr>
          <p:nvPr/>
        </p:nvPicPr>
        <p:blipFill>
          <a:blip r:embed="rId3"/>
          <a:stretch>
            <a:fillRect/>
          </a:stretch>
        </p:blipFill>
        <p:spPr>
          <a:xfrm>
            <a:off x="525378" y="1637899"/>
            <a:ext cx="8382000" cy="3505200"/>
          </a:xfrm>
          <a:prstGeom prst="rect">
            <a:avLst/>
          </a:prstGeom>
        </p:spPr>
      </p:pic>
      <p:sp>
        <p:nvSpPr>
          <p:cNvPr id="4" name="Text Placeholder 3"/>
          <p:cNvSpPr>
            <a:spLocks noGrp="1"/>
          </p:cNvSpPr>
          <p:nvPr>
            <p:ph type="body" sz="quarter" idx="32"/>
          </p:nvPr>
        </p:nvSpPr>
        <p:spPr>
          <a:xfrm>
            <a:off x="457198" y="6361612"/>
            <a:ext cx="7634331" cy="326571"/>
          </a:xfrm>
        </p:spPr>
        <p:txBody>
          <a:bodyPr/>
          <a:lstStyle/>
          <a:p>
            <a:r>
              <a:rPr lang="en-US" altLang="en-US" dirty="0">
                <a:ea typeface="ＭＳ Ｐゴシック" pitchFamily="34" charset="-128"/>
              </a:rPr>
              <a:t>10.2 Overview of Testing Strategy Template (</a:t>
            </a:r>
            <a:r>
              <a:rPr lang="en-US" altLang="en-US" dirty="0" err="1">
                <a:ea typeface="ＭＳ Ｐゴシック" pitchFamily="34" charset="-128"/>
              </a:rPr>
              <a:t>Turbit</a:t>
            </a:r>
            <a:r>
              <a:rPr lang="en-US" altLang="en-US" dirty="0">
                <a:ea typeface="ＭＳ Ｐゴシック" pitchFamily="34" charset="-128"/>
              </a:rPr>
              <a:t>, 2006)</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397454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Testing Strategy Template:</a:t>
            </a:r>
            <a:br>
              <a:rPr lang="en-US" altLang="en-US" dirty="0">
                <a:ea typeface="ＭＳ Ｐゴシック" pitchFamily="34" charset="-128"/>
              </a:rPr>
            </a:br>
            <a:r>
              <a:rPr lang="en-US" altLang="en-US" dirty="0">
                <a:ea typeface="ＭＳ Ｐゴシック" pitchFamily="34" charset="-128"/>
              </a:rPr>
              <a:t>Testing Environment</a:t>
            </a:r>
            <a:endParaRPr lang="en-US" dirty="0"/>
          </a:p>
        </p:txBody>
      </p:sp>
      <p:pic>
        <p:nvPicPr>
          <p:cNvPr id="12" name="table" descr="Testing Strategy Template: Testing Environment&#10;&#10;Category: IT Environmentn&#10;Instructions: Explain, in detail, the environment used for testing, e.g., number of systems and their use, logins&#10;&#10;Category: Equipment needed&#10;Instructions: Details of equipment required for testing and setup requirements&#10;&#10;Category: Data &#10;Instructions: Data required for testing, e.g., 100 fictitious patient records will be accessed, spanning visit dates from 2001-2005&#10;&#10;Category: Backup requirements&#10;Instructions: How often data should be backed up and who is responsible; also how long backups should be retained&#10;&#10;Category: Restores&#10;Instructions: Define the circumstances a restore, or data refresh, should take place along with the authorization process" title="Testing Environment "/>
          <p:cNvPicPr>
            <a:picLocks noChangeAspect="1"/>
          </p:cNvPicPr>
          <p:nvPr/>
        </p:nvPicPr>
        <p:blipFill>
          <a:blip r:embed="rId3"/>
          <a:stretch>
            <a:fillRect/>
          </a:stretch>
        </p:blipFill>
        <p:spPr>
          <a:xfrm>
            <a:off x="533400" y="1662447"/>
            <a:ext cx="8077200" cy="4206874"/>
          </a:xfrm>
          <a:prstGeom prst="rect">
            <a:avLst/>
          </a:prstGeom>
        </p:spPr>
      </p:pic>
      <p:sp>
        <p:nvSpPr>
          <p:cNvPr id="4" name="Text Placeholder 3"/>
          <p:cNvSpPr>
            <a:spLocks noGrp="1"/>
          </p:cNvSpPr>
          <p:nvPr>
            <p:ph type="body" sz="quarter" idx="32"/>
          </p:nvPr>
        </p:nvSpPr>
        <p:spPr>
          <a:xfrm>
            <a:off x="457198" y="6172200"/>
            <a:ext cx="7634331" cy="640080"/>
          </a:xfrm>
        </p:spPr>
        <p:txBody>
          <a:bodyPr/>
          <a:lstStyle/>
          <a:p>
            <a:r>
              <a:rPr lang="en-US" altLang="en-US" dirty="0">
                <a:ea typeface="ＭＳ Ｐゴシック" pitchFamily="34" charset="-128"/>
              </a:rPr>
              <a:t>10.3  Testing Environment (</a:t>
            </a:r>
            <a:r>
              <a:rPr lang="en-US" altLang="en-US" dirty="0" err="1">
                <a:ea typeface="ＭＳ Ｐゴシック" pitchFamily="34" charset="-128"/>
              </a:rPr>
              <a:t>Turbit</a:t>
            </a:r>
            <a:r>
              <a:rPr lang="en-US" altLang="en-US" dirty="0">
                <a:ea typeface="ＭＳ Ｐゴシック" pitchFamily="34" charset="-128"/>
              </a:rPr>
              <a:t>, 2006)</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356187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Testing Strategy Template:</a:t>
            </a:r>
            <a:br>
              <a:rPr lang="en-US" altLang="en-US" dirty="0">
                <a:ea typeface="ＭＳ Ｐゴシック" pitchFamily="34" charset="-128"/>
              </a:rPr>
            </a:br>
            <a:r>
              <a:rPr lang="en-US" altLang="en-US" dirty="0">
                <a:ea typeface="ＭＳ Ｐゴシック" pitchFamily="34" charset="-128"/>
              </a:rPr>
              <a:t>Procedures</a:t>
            </a:r>
            <a:endParaRPr lang="en-US" dirty="0"/>
          </a:p>
        </p:txBody>
      </p:sp>
      <p:pic>
        <p:nvPicPr>
          <p:cNvPr id="7" name="table" descr="Category: Problem Identification&#10;Instructions: Step by step procedure to be used when a tester finds a suspected defect. Identify resource(s) to receive all defects; in some cases, there may be more than one resource, e.g., different people for applications problems and operational problems. &#10;&#10;Category:Defect rectification&#10;Instructions: Step by step procedure for how defects will be managed once received. This procedure would normally be under the control of the person or people rectifying the defect. &#10;&#10;Category: Defect retesting&#10;Instructions: Step by step procedure for re-testing rectified defect. " title="Testing Strategy Procedures"/>
          <p:cNvPicPr>
            <a:picLocks noChangeAspect="1"/>
          </p:cNvPicPr>
          <p:nvPr/>
        </p:nvPicPr>
        <p:blipFill>
          <a:blip r:embed="rId3"/>
          <a:stretch>
            <a:fillRect/>
          </a:stretch>
        </p:blipFill>
        <p:spPr>
          <a:xfrm>
            <a:off x="585788" y="1716087"/>
            <a:ext cx="8229600" cy="3854450"/>
          </a:xfrm>
          <a:prstGeom prst="rect">
            <a:avLst/>
          </a:prstGeom>
        </p:spPr>
      </p:pic>
      <p:sp>
        <p:nvSpPr>
          <p:cNvPr id="4" name="Text Placeholder 3"/>
          <p:cNvSpPr>
            <a:spLocks noGrp="1"/>
          </p:cNvSpPr>
          <p:nvPr>
            <p:ph type="body" sz="quarter" idx="32"/>
          </p:nvPr>
        </p:nvSpPr>
        <p:spPr>
          <a:xfrm>
            <a:off x="457198" y="6172200"/>
            <a:ext cx="7634331" cy="640080"/>
          </a:xfrm>
        </p:spPr>
        <p:txBody>
          <a:bodyPr/>
          <a:lstStyle/>
          <a:p>
            <a:r>
              <a:rPr lang="en-US" altLang="en-US" dirty="0">
                <a:ea typeface="ＭＳ Ｐゴシック" pitchFamily="34" charset="-128"/>
              </a:rPr>
              <a:t>10.4 Procedures  (</a:t>
            </a:r>
            <a:r>
              <a:rPr lang="en-US" altLang="en-US" dirty="0" err="1">
                <a:ea typeface="ＭＳ Ｐゴシック" pitchFamily="34" charset="-128"/>
              </a:rPr>
              <a:t>Turbit</a:t>
            </a:r>
            <a:r>
              <a:rPr lang="en-US" altLang="en-US" dirty="0">
                <a:ea typeface="ＭＳ Ｐゴシック" pitchFamily="34" charset="-128"/>
              </a:rPr>
              <a:t>, 2006)</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318650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Testing Strategy Template:</a:t>
            </a:r>
            <a:br>
              <a:rPr lang="en-US" altLang="en-US" dirty="0">
                <a:ea typeface="ＭＳ Ｐゴシック" pitchFamily="34" charset="-128"/>
              </a:rPr>
            </a:br>
            <a:r>
              <a:rPr lang="en-US" altLang="en-US" dirty="0">
                <a:ea typeface="ＭＳ Ｐゴシック" pitchFamily="34" charset="-128"/>
              </a:rPr>
              <a:t>Procedures (</a:t>
            </a:r>
            <a:r>
              <a:rPr lang="en-US" altLang="en-US" dirty="0" err="1">
                <a:ea typeface="ＭＳ Ｐゴシック" pitchFamily="34" charset="-128"/>
              </a:rPr>
              <a:t>cont</a:t>
            </a:r>
            <a:r>
              <a:rPr lang="ja-JP" altLang="en-US" dirty="0">
                <a:ea typeface="ＭＳ Ｐゴシック" pitchFamily="34" charset="-128"/>
              </a:rPr>
              <a:t>’</a:t>
            </a:r>
            <a:r>
              <a:rPr lang="en-US" altLang="ja-JP" dirty="0">
                <a:ea typeface="ＭＳ Ｐゴシック" pitchFamily="34" charset="-128"/>
              </a:rPr>
              <a:t>d)</a:t>
            </a:r>
            <a:endParaRPr lang="en-US" dirty="0"/>
          </a:p>
        </p:txBody>
      </p:sp>
      <p:pic>
        <p:nvPicPr>
          <p:cNvPr id="9" name="table" descr="Category: Sign-off for activities&#10;Instructions: Your test plan should define how each testing activity will be signed off; including all initial testing and any re-testing needed mitigate defects that have been identified. &#10;&#10;Category: Sign-off for projects. &#10;Instructions: How total testing will be signed off, including defect rectification process. " title="Testing Strategies Procedures continued"/>
          <p:cNvPicPr>
            <a:picLocks noChangeAspect="1"/>
          </p:cNvPicPr>
          <p:nvPr/>
        </p:nvPicPr>
        <p:blipFill>
          <a:blip r:embed="rId3"/>
          <a:stretch>
            <a:fillRect/>
          </a:stretch>
        </p:blipFill>
        <p:spPr>
          <a:xfrm>
            <a:off x="457200" y="2032793"/>
            <a:ext cx="8229600" cy="2792413"/>
          </a:xfrm>
          <a:prstGeom prst="rect">
            <a:avLst/>
          </a:prstGeom>
        </p:spPr>
      </p:pic>
      <p:sp>
        <p:nvSpPr>
          <p:cNvPr id="4" name="Text Placeholder 3"/>
          <p:cNvSpPr>
            <a:spLocks noGrp="1"/>
          </p:cNvSpPr>
          <p:nvPr>
            <p:ph type="body" sz="quarter" idx="32"/>
          </p:nvPr>
        </p:nvSpPr>
        <p:spPr>
          <a:xfrm>
            <a:off x="457200" y="5904412"/>
            <a:ext cx="7634331" cy="640080"/>
          </a:xfrm>
        </p:spPr>
        <p:txBody>
          <a:bodyPr/>
          <a:lstStyle/>
          <a:p>
            <a:r>
              <a:rPr lang="en-US" altLang="en-US" dirty="0">
                <a:solidFill>
                  <a:srgbClr val="000000"/>
                </a:solidFill>
                <a:ea typeface="ＭＳ Ｐゴシック" pitchFamily="34" charset="-128"/>
              </a:rPr>
              <a:t>10.5  Procedures (continued)  (</a:t>
            </a:r>
            <a:r>
              <a:rPr lang="en-US" altLang="en-US" dirty="0" err="1">
                <a:solidFill>
                  <a:srgbClr val="000000"/>
                </a:solidFill>
                <a:ea typeface="ＭＳ Ｐゴシック" pitchFamily="34" charset="-128"/>
              </a:rPr>
              <a:t>Turbit</a:t>
            </a:r>
            <a:r>
              <a:rPr lang="en-US" altLang="en-US" dirty="0">
                <a:solidFill>
                  <a:srgbClr val="000000"/>
                </a:solidFill>
                <a:ea typeface="ＭＳ Ｐゴシック" pitchFamily="34" charset="-128"/>
              </a:rPr>
              <a:t>, 2006)</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1218077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Testing Strategy Template:</a:t>
            </a:r>
            <a:br>
              <a:rPr lang="en-US" altLang="en-US" dirty="0">
                <a:ea typeface="ＭＳ Ｐゴシック" pitchFamily="34" charset="-128"/>
              </a:rPr>
            </a:br>
            <a:r>
              <a:rPr lang="en-US" altLang="en-US" dirty="0">
                <a:ea typeface="ＭＳ Ｐゴシック" pitchFamily="34" charset="-128"/>
              </a:rPr>
              <a:t>Software</a:t>
            </a:r>
            <a:endParaRPr lang="en-US" dirty="0"/>
          </a:p>
        </p:txBody>
      </p:sp>
      <p:pic>
        <p:nvPicPr>
          <p:cNvPr id="7" name="table" descr="Category: test management and performance management software&#10;Instructions: List any specialized test managment software and manner of use&#10;&#10;Category: Testing software&#10;Instructions: Outline any software that will be used during the testing process. " title="Testing Strategy Software"/>
          <p:cNvPicPr>
            <a:picLocks noChangeAspect="1"/>
          </p:cNvPicPr>
          <p:nvPr/>
        </p:nvPicPr>
        <p:blipFill>
          <a:blip r:embed="rId3"/>
          <a:stretch>
            <a:fillRect/>
          </a:stretch>
        </p:blipFill>
        <p:spPr>
          <a:xfrm>
            <a:off x="457200" y="2157412"/>
            <a:ext cx="8229600" cy="2543176"/>
          </a:xfrm>
          <a:prstGeom prst="rect">
            <a:avLst/>
          </a:prstGeom>
        </p:spPr>
      </p:pic>
      <p:sp>
        <p:nvSpPr>
          <p:cNvPr id="4" name="Text Placeholder 3"/>
          <p:cNvSpPr>
            <a:spLocks noGrp="1"/>
          </p:cNvSpPr>
          <p:nvPr>
            <p:ph type="body" sz="quarter" idx="32"/>
          </p:nvPr>
        </p:nvSpPr>
        <p:spPr>
          <a:xfrm>
            <a:off x="457198" y="6172200"/>
            <a:ext cx="7634331" cy="640080"/>
          </a:xfrm>
        </p:spPr>
        <p:txBody>
          <a:bodyPr/>
          <a:lstStyle/>
          <a:p>
            <a:r>
              <a:rPr lang="en-US" altLang="en-US" dirty="0">
                <a:ea typeface="ＭＳ Ｐゴシック" pitchFamily="34" charset="-128"/>
              </a:rPr>
              <a:t>10.6 Software  (</a:t>
            </a:r>
            <a:r>
              <a:rPr lang="en-US" altLang="en-US" dirty="0" err="1">
                <a:ea typeface="ＭＳ Ｐゴシック" pitchFamily="34" charset="-128"/>
              </a:rPr>
              <a:t>Turbit</a:t>
            </a:r>
            <a:r>
              <a:rPr lang="en-US" altLang="en-US" dirty="0">
                <a:ea typeface="ＭＳ Ｐゴシック" pitchFamily="34" charset="-128"/>
              </a:rPr>
              <a:t>, 2006)</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218077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Designing Test Cases</a:t>
            </a:r>
          </a:p>
        </p:txBody>
      </p:sp>
      <p:sp>
        <p:nvSpPr>
          <p:cNvPr id="41989" name="Content Placeholder 2"/>
          <p:cNvSpPr>
            <a:spLocks noGrp="1"/>
          </p:cNvSpPr>
          <p:nvPr>
            <p:ph sz="quarter" idx="14"/>
          </p:nvPr>
        </p:nvSpPr>
        <p:spPr bwMode="auto">
          <a:xfrm>
            <a:off x="457200" y="1984375"/>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Used to test focus areas defined during planning process</a:t>
            </a:r>
          </a:p>
          <a:p>
            <a:r>
              <a:rPr lang="en-US" altLang="en-US" dirty="0" smtClean="0">
                <a:ea typeface="ＭＳ Ｐゴシック" pitchFamily="34" charset="-128"/>
              </a:rPr>
              <a:t>Often defined during software requirements phase</a:t>
            </a:r>
          </a:p>
          <a:p>
            <a:r>
              <a:rPr lang="en-US" altLang="en-US" dirty="0" smtClean="0">
                <a:ea typeface="ＭＳ Ｐゴシック" pitchFamily="34" charset="-128"/>
              </a:rPr>
              <a:t>Others created by business analysts or subject matter experts</a:t>
            </a:r>
          </a:p>
        </p:txBody>
      </p:sp>
      <p:sp>
        <p:nvSpPr>
          <p:cNvPr id="41985"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42C396E-0D63-42DF-9994-34B29913C0C0}" type="slidenum">
              <a:rPr lang="en-US" altLang="en-US" sz="1000">
                <a:solidFill>
                  <a:srgbClr val="898989"/>
                </a:solidFill>
              </a:rPr>
              <a:pPr eaLnBrk="1" hangingPunct="1"/>
              <a:t>15</a:t>
            </a:fld>
            <a:endParaRPr lang="en-US" altLang="en-US" sz="1000">
              <a:solidFill>
                <a:srgbClr val="898989"/>
              </a:solidFill>
            </a:endParaRPr>
          </a:p>
        </p:txBody>
      </p:sp>
    </p:spTree>
    <p:extLst>
      <p:ext uri="{BB962C8B-B14F-4D97-AF65-F5344CB8AC3E}">
        <p14:creationId xmlns:p14="http://schemas.microsoft.com/office/powerpoint/2010/main" val="3229274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Testing Scenarios</a:t>
            </a:r>
          </a:p>
        </p:txBody>
      </p:sp>
      <p:sp>
        <p:nvSpPr>
          <p:cNvPr id="44037" name="Content Placeholder 2"/>
          <p:cNvSpPr>
            <a:spLocks noGrp="1"/>
          </p:cNvSpPr>
          <p:nvPr>
            <p:ph sz="quarter" idx="14"/>
          </p:nvPr>
        </p:nvSpPr>
        <p:spPr bwMode="auto">
          <a:xfrm>
            <a:off x="457200" y="16002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ea typeface="ＭＳ Ｐゴシック" pitchFamily="34" charset="-128"/>
              </a:rPr>
              <a:t>Broadly define scope of each test, with expected output</a:t>
            </a:r>
          </a:p>
          <a:p>
            <a:r>
              <a:rPr lang="en-US" altLang="en-US" smtClean="0">
                <a:ea typeface="ＭＳ Ｐゴシック" pitchFamily="34" charset="-128"/>
              </a:rPr>
              <a:t>Used to develop detailed scripts needed for end user testing</a:t>
            </a:r>
          </a:p>
          <a:p>
            <a:r>
              <a:rPr lang="en-US" altLang="en-US" smtClean="0">
                <a:ea typeface="ＭＳ Ｐゴシック" pitchFamily="34" charset="-128"/>
              </a:rPr>
              <a:t>Best generated by experienced testers and subject matter experts</a:t>
            </a:r>
            <a:br>
              <a:rPr lang="en-US" altLang="en-US" smtClean="0">
                <a:ea typeface="ＭＳ Ｐゴシック" pitchFamily="34" charset="-128"/>
              </a:rPr>
            </a:br>
            <a:endParaRPr lang="en-US" altLang="en-US" smtClean="0">
              <a:ea typeface="ＭＳ Ｐゴシック" pitchFamily="34" charset="-128"/>
            </a:endParaRPr>
          </a:p>
          <a:p>
            <a:pPr>
              <a:buFont typeface="Arial" pitchFamily="34" charset="0"/>
              <a:buNone/>
            </a:pPr>
            <a:r>
              <a:rPr lang="en-US" altLang="en-US" sz="1600" smtClean="0">
                <a:ea typeface="ＭＳ Ｐゴシック" pitchFamily="34" charset="-128"/>
              </a:rPr>
              <a:t>(Tucker, 2003; Turbit, 2006)</a:t>
            </a:r>
          </a:p>
        </p:txBody>
      </p:sp>
      <p:sp>
        <p:nvSpPr>
          <p:cNvPr id="44033"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68E0B06-DFA8-4080-8583-8ED93EF72646}" type="slidenum">
              <a:rPr lang="en-US" altLang="en-US" sz="1000">
                <a:solidFill>
                  <a:srgbClr val="898989"/>
                </a:solidFill>
              </a:rPr>
              <a:pPr eaLnBrk="1" hangingPunct="1"/>
              <a:t>16</a:t>
            </a:fld>
            <a:endParaRPr lang="en-US" altLang="en-US" sz="1000">
              <a:solidFill>
                <a:srgbClr val="898989"/>
              </a:solidFill>
            </a:endParaRPr>
          </a:p>
        </p:txBody>
      </p:sp>
    </p:spTree>
    <p:extLst>
      <p:ext uri="{BB962C8B-B14F-4D97-AF65-F5344CB8AC3E}">
        <p14:creationId xmlns:p14="http://schemas.microsoft.com/office/powerpoint/2010/main" val="475189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Creating Test Scenarios: </a:t>
            </a:r>
            <a:br>
              <a:rPr lang="en-US" altLang="en-US" dirty="0">
                <a:ea typeface="ＭＳ Ｐゴシック" pitchFamily="34" charset="-128"/>
              </a:rPr>
            </a:br>
            <a:r>
              <a:rPr lang="en-US" altLang="en-US" dirty="0">
                <a:ea typeface="ＭＳ Ｐゴシック" pitchFamily="34" charset="-128"/>
              </a:rPr>
              <a:t>Example</a:t>
            </a:r>
            <a:endParaRPr lang="en-US" dirty="0"/>
          </a:p>
        </p:txBody>
      </p:sp>
      <p:pic>
        <p:nvPicPr>
          <p:cNvPr id="7" name="table" descr="Test No.:|101 &#10;Input Field: User Name&#10;Input Type: Alpha-numeric&#10;Input: Incorrect username&#10;Anticipated Result: Error Message&#10;Notes: (blank)&#10;&#10;Test No.:|102&#10;Input Field: (blank)&#10;Input Type: (blank)&#10;Input: Correct username&#10;Anticipated Result: Prompt for password&#10;Notes: (blank)&#10;&#10;Test No.: |102&#10;Input Field: (blank)&#10;Input Type: (blank)&#10;Input: None&#10;Anticipated Result: Error Message&#10;Notes: Password cannot be blank&#10;" title="Creating Test Scenarios"/>
          <p:cNvPicPr>
            <a:picLocks noChangeAspect="1"/>
          </p:cNvPicPr>
          <p:nvPr/>
        </p:nvPicPr>
        <p:blipFill>
          <a:blip r:embed="rId3"/>
          <a:stretch>
            <a:fillRect/>
          </a:stretch>
        </p:blipFill>
        <p:spPr>
          <a:xfrm>
            <a:off x="609600" y="1874837"/>
            <a:ext cx="7924800" cy="3108326"/>
          </a:xfrm>
          <a:prstGeom prst="rect">
            <a:avLst/>
          </a:prstGeom>
        </p:spPr>
      </p:pic>
      <p:sp>
        <p:nvSpPr>
          <p:cNvPr id="4" name="Text Placeholder 3"/>
          <p:cNvSpPr>
            <a:spLocks noGrp="1"/>
          </p:cNvSpPr>
          <p:nvPr>
            <p:ph type="body" sz="quarter" idx="32"/>
          </p:nvPr>
        </p:nvSpPr>
        <p:spPr>
          <a:xfrm>
            <a:off x="457198" y="6172200"/>
            <a:ext cx="7634331" cy="476794"/>
          </a:xfrm>
        </p:spPr>
        <p:txBody>
          <a:bodyPr/>
          <a:lstStyle/>
          <a:p>
            <a:r>
              <a:rPr lang="en-US" altLang="en-US" dirty="0">
                <a:ea typeface="ＭＳ Ｐゴシック" pitchFamily="34" charset="-128"/>
              </a:rPr>
              <a:t>10.7 Data Input and Modification Validation Test  (Kumar 2007; </a:t>
            </a:r>
            <a:r>
              <a:rPr lang="en-US" altLang="en-US" dirty="0" err="1">
                <a:ea typeface="ＭＳ Ｐゴシック" pitchFamily="34" charset="-128"/>
              </a:rPr>
              <a:t>Turbit</a:t>
            </a:r>
            <a:r>
              <a:rPr lang="en-US" altLang="en-US" dirty="0">
                <a:ea typeface="ＭＳ Ｐゴシック" pitchFamily="34" charset="-128"/>
              </a:rPr>
              <a:t>, 2006)</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388158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Test Scripts</a:t>
            </a:r>
          </a:p>
        </p:txBody>
      </p:sp>
      <p:sp>
        <p:nvSpPr>
          <p:cNvPr id="48133" name="Content Placeholder 7"/>
          <p:cNvSpPr>
            <a:spLocks noGrp="1"/>
          </p:cNvSpPr>
          <p:nvPr>
            <p:ph sz="quarter" idx="14"/>
          </p:nvPr>
        </p:nvSpPr>
        <p:spPr bwMode="auto">
          <a:xfrm>
            <a:off x="457200" y="16002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Include:</a:t>
            </a:r>
          </a:p>
          <a:p>
            <a:pPr lvl="1"/>
            <a:r>
              <a:rPr lang="en-US" altLang="en-US" dirty="0" smtClean="0">
                <a:ea typeface="ＭＳ Ｐゴシック" pitchFamily="34" charset="-128"/>
              </a:rPr>
              <a:t>Step-by-step instructions for end-user tester</a:t>
            </a:r>
          </a:p>
          <a:p>
            <a:pPr lvl="1"/>
            <a:r>
              <a:rPr lang="en-US" altLang="en-US" dirty="0" smtClean="0">
                <a:ea typeface="ＭＳ Ｐゴシック" pitchFamily="34" charset="-128"/>
              </a:rPr>
              <a:t>Sections for recording actual output from tests</a:t>
            </a:r>
          </a:p>
          <a:p>
            <a:pPr lvl="1"/>
            <a:r>
              <a:rPr lang="en-US" altLang="en-US" dirty="0" smtClean="0">
                <a:ea typeface="ＭＳ Ｐゴシック" pitchFamily="34" charset="-128"/>
              </a:rPr>
              <a:t>Instructions for passing along findings to appropriate team members for resolution</a:t>
            </a:r>
          </a:p>
          <a:p>
            <a:r>
              <a:rPr lang="en-US" altLang="en-US" dirty="0" smtClean="0">
                <a:ea typeface="ＭＳ Ｐゴシック" pitchFamily="34" charset="-128"/>
              </a:rPr>
              <a:t>Last stage before end user tester selection and testing begin</a:t>
            </a:r>
          </a:p>
          <a:p>
            <a:pPr>
              <a:buFont typeface="Arial" pitchFamily="34" charset="0"/>
              <a:buNone/>
            </a:pPr>
            <a:endParaRPr lang="en-US" altLang="en-US" sz="1600" dirty="0" smtClean="0">
              <a:ea typeface="ＭＳ Ｐゴシック" pitchFamily="34" charset="-128"/>
            </a:endParaRPr>
          </a:p>
          <a:p>
            <a:pPr>
              <a:buFont typeface="Arial" pitchFamily="34" charset="0"/>
              <a:buNone/>
            </a:pPr>
            <a:r>
              <a:rPr lang="en-US" altLang="en-US" sz="1600" dirty="0" smtClean="0">
                <a:ea typeface="ＭＳ Ｐゴシック" pitchFamily="34" charset="-128"/>
              </a:rPr>
              <a:t>(</a:t>
            </a:r>
            <a:r>
              <a:rPr lang="en-US" altLang="en-US" sz="1600" dirty="0" err="1" smtClean="0">
                <a:ea typeface="ＭＳ Ｐゴシック" pitchFamily="34" charset="-128"/>
              </a:rPr>
              <a:t>Turbit</a:t>
            </a:r>
            <a:r>
              <a:rPr lang="en-US" altLang="en-US" sz="1600" dirty="0" smtClean="0">
                <a:ea typeface="ＭＳ Ｐゴシック" pitchFamily="34" charset="-128"/>
              </a:rPr>
              <a:t>, 2006)</a:t>
            </a:r>
            <a:endParaRPr lang="en-US" altLang="en-US" sz="1600" b="1" dirty="0" smtClean="0">
              <a:ea typeface="ＭＳ Ｐゴシック" pitchFamily="34" charset="-128"/>
            </a:endParaRPr>
          </a:p>
          <a:p>
            <a:pPr>
              <a:buFont typeface="Arial" pitchFamily="34" charset="0"/>
              <a:buNone/>
            </a:pPr>
            <a:endParaRPr lang="en-US" altLang="en-US" dirty="0" smtClean="0">
              <a:ea typeface="ＭＳ Ｐゴシック" pitchFamily="34" charset="-128"/>
            </a:endParaRPr>
          </a:p>
        </p:txBody>
      </p:sp>
      <p:sp>
        <p:nvSpPr>
          <p:cNvPr id="48129"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0CBDAF1C-F733-4E20-A58B-BAF0845A4F3C}" type="slidenum">
              <a:rPr lang="en-US" altLang="en-US" sz="1000">
                <a:solidFill>
                  <a:srgbClr val="898989"/>
                </a:solidFill>
              </a:rPr>
              <a:pPr eaLnBrk="1" hangingPunct="1"/>
              <a:t>18</a:t>
            </a:fld>
            <a:endParaRPr lang="en-US" altLang="en-US" sz="1000">
              <a:solidFill>
                <a:srgbClr val="898989"/>
              </a:solidFill>
            </a:endParaRPr>
          </a:p>
        </p:txBody>
      </p:sp>
    </p:spTree>
    <p:extLst>
      <p:ext uri="{BB962C8B-B14F-4D97-AF65-F5344CB8AC3E}">
        <p14:creationId xmlns:p14="http://schemas.microsoft.com/office/powerpoint/2010/main" val="10205473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End User Testing Team</a:t>
            </a:r>
          </a:p>
        </p:txBody>
      </p:sp>
      <p:sp>
        <p:nvSpPr>
          <p:cNvPr id="29702" name="Content Placeholder 2"/>
          <p:cNvSpPr>
            <a:spLocks noGrp="1"/>
          </p:cNvSpPr>
          <p:nvPr>
            <p:ph sz="quarter" idx="14"/>
          </p:nvPr>
        </p:nvSpPr>
        <p:spPr bwMode="auto">
          <a:xfrm>
            <a:off x="457200" y="1984375"/>
            <a:ext cx="8229600" cy="4206875"/>
          </a:xfrm>
          <a:extLst/>
        </p:spPr>
        <p:txBody>
          <a:bodyPr vert="horz" wrap="square" lIns="91440" tIns="45720" rIns="91440" bIns="45720" numCol="1" anchor="t" anchorCtr="0" compatLnSpc="1">
            <a:prstTxWarp prst="textNoShape">
              <a:avLst/>
            </a:prstTxWarp>
          </a:bodyPr>
          <a:lstStyle/>
          <a:p>
            <a:pPr>
              <a:buFont typeface="Arial" charset="0"/>
              <a:buChar char="•"/>
              <a:defRPr/>
            </a:pPr>
            <a:r>
              <a:rPr lang="en-US" dirty="0" smtClean="0">
                <a:ea typeface="+mn-ea"/>
                <a:cs typeface="+mn-cs"/>
              </a:rPr>
              <a:t>Actual testing team should represent a cross-section of the end user environment.</a:t>
            </a:r>
          </a:p>
          <a:p>
            <a:pPr marL="0" indent="0">
              <a:buFont typeface="Arial" charset="0"/>
              <a:buNone/>
              <a:defRPr/>
            </a:pPr>
            <a:endParaRPr lang="en-US" sz="1400" dirty="0" smtClean="0">
              <a:ea typeface="+mn-ea"/>
              <a:cs typeface="+mn-cs"/>
            </a:endParaRPr>
          </a:p>
          <a:p>
            <a:pPr>
              <a:buFont typeface="Arial" charset="0"/>
              <a:buChar char="•"/>
              <a:defRPr/>
            </a:pPr>
            <a:r>
              <a:rPr lang="en-US" dirty="0" smtClean="0">
                <a:ea typeface="+mn-ea"/>
                <a:cs typeface="+mn-cs"/>
              </a:rPr>
              <a:t>Testing environment should closely mimic the real production environment.</a:t>
            </a:r>
          </a:p>
          <a:p>
            <a:pPr>
              <a:buFont typeface="Arial" charset="0"/>
              <a:buNone/>
              <a:defRPr/>
            </a:pPr>
            <a:endParaRPr lang="en-US" dirty="0" smtClean="0">
              <a:ea typeface="+mn-ea"/>
              <a:cs typeface="+mn-cs"/>
            </a:endParaRPr>
          </a:p>
          <a:p>
            <a:pPr>
              <a:buFont typeface="Arial" charset="0"/>
              <a:buNone/>
              <a:defRPr/>
            </a:pPr>
            <a:endParaRPr lang="en-US" dirty="0" smtClean="0">
              <a:ea typeface="+mn-ea"/>
              <a:cs typeface="+mn-cs"/>
            </a:endParaRPr>
          </a:p>
          <a:p>
            <a:pPr>
              <a:buFont typeface="Arial" charset="0"/>
              <a:buNone/>
              <a:defRPr/>
            </a:pPr>
            <a:r>
              <a:rPr lang="en-US" sz="1600" dirty="0" smtClean="0">
                <a:ea typeface="+mn-ea"/>
                <a:cs typeface="+mn-cs"/>
              </a:rPr>
              <a:t>(</a:t>
            </a:r>
            <a:r>
              <a:rPr lang="en-US" sz="1600" dirty="0" err="1" smtClean="0">
                <a:ea typeface="+mn-ea"/>
                <a:cs typeface="+mn-cs"/>
              </a:rPr>
              <a:t>Turbit</a:t>
            </a:r>
            <a:r>
              <a:rPr lang="en-US" sz="1600" dirty="0" smtClean="0">
                <a:ea typeface="+mn-ea"/>
                <a:cs typeface="+mn-cs"/>
              </a:rPr>
              <a:t>, 2006; Wikipedia)</a:t>
            </a:r>
            <a:endParaRPr lang="en-US" sz="1600" b="1" dirty="0" smtClean="0">
              <a:ea typeface="+mn-ea"/>
              <a:cs typeface="+mn-cs"/>
            </a:endParaRPr>
          </a:p>
          <a:p>
            <a:pPr>
              <a:buFont typeface="Arial" charset="0"/>
              <a:buNone/>
              <a:defRPr/>
            </a:pPr>
            <a:endParaRPr lang="en-US" dirty="0" smtClean="0">
              <a:ea typeface="+mn-ea"/>
              <a:cs typeface="+mn-cs"/>
            </a:endParaRPr>
          </a:p>
        </p:txBody>
      </p:sp>
      <p:sp>
        <p:nvSpPr>
          <p:cNvPr id="50177"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22868FEB-41C1-49AE-B170-8A87579A7F24}" type="slidenum">
              <a:rPr lang="en-US" altLang="en-US" sz="1000">
                <a:solidFill>
                  <a:srgbClr val="898989"/>
                </a:solidFill>
              </a:rPr>
              <a:pPr eaLnBrk="1" hangingPunct="1"/>
              <a:t>19</a:t>
            </a:fld>
            <a:endParaRPr lang="en-US" altLang="en-US" sz="1000">
              <a:solidFill>
                <a:srgbClr val="898989"/>
              </a:solidFill>
            </a:endParaRPr>
          </a:p>
        </p:txBody>
      </p:sp>
    </p:spTree>
    <p:extLst>
      <p:ext uri="{BB962C8B-B14F-4D97-AF65-F5344CB8AC3E}">
        <p14:creationId xmlns:p14="http://schemas.microsoft.com/office/powerpoint/2010/main" val="2186315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Developing a </a:t>
            </a:r>
            <a:br>
              <a:rPr lang="en-US" altLang="en-US" sz="3200" dirty="0">
                <a:ea typeface="ＭＳ Ｐゴシック" pitchFamily="34" charset="-128"/>
              </a:rPr>
            </a:br>
            <a:r>
              <a:rPr lang="en-US" altLang="en-US" sz="3200" dirty="0">
                <a:ea typeface="ＭＳ Ｐゴシック" pitchFamily="34" charset="-128"/>
              </a:rPr>
              <a:t>Test Strategy and Test Plan</a:t>
            </a:r>
            <a:br>
              <a:rPr lang="en-US" altLang="en-US" sz="3200" dirty="0">
                <a:ea typeface="ＭＳ Ｐゴシック" pitchFamily="34" charset="-128"/>
              </a:rPr>
            </a:br>
            <a:r>
              <a:rPr lang="en-US" altLang="en-US" sz="3200" dirty="0">
                <a:ea typeface="ＭＳ Ｐゴシック" pitchFamily="34" charset="-128"/>
              </a:rPr>
              <a:t>Learning Objectives</a:t>
            </a:r>
            <a:endParaRPr lang="en-US" sz="3200" dirty="0"/>
          </a:p>
        </p:txBody>
      </p:sp>
      <p:sp>
        <p:nvSpPr>
          <p:cNvPr id="3" name="Content Placeholder 2"/>
          <p:cNvSpPr>
            <a:spLocks noGrp="1"/>
          </p:cNvSpPr>
          <p:nvPr>
            <p:ph sz="quarter" idx="14"/>
          </p:nvPr>
        </p:nvSpPr>
        <p:spPr/>
        <p:txBody>
          <a:bodyPr/>
          <a:lstStyle/>
          <a:p>
            <a:pPr marL="514350" indent="-514350">
              <a:buFont typeface="+mj-lt"/>
              <a:buAutoNum type="arabicPeriod"/>
              <a:defRPr/>
            </a:pPr>
            <a:r>
              <a:rPr lang="en-US" sz="2800" dirty="0"/>
              <a:t>Gather user feedback and performance baseline for system validation and testing</a:t>
            </a:r>
            <a:br>
              <a:rPr lang="en-US" sz="2800" dirty="0"/>
            </a:br>
            <a:endParaRPr lang="en-US" sz="2800" dirty="0"/>
          </a:p>
          <a:p>
            <a:pPr marL="514350" indent="-514350">
              <a:buFont typeface="+mj-lt"/>
              <a:buAutoNum type="arabicPeriod"/>
              <a:defRPr/>
            </a:pPr>
            <a:r>
              <a:rPr lang="en-US" sz="2800" dirty="0"/>
              <a:t>Document problems with their resolution status</a:t>
            </a:r>
            <a:br>
              <a:rPr lang="en-US" sz="2800" dirty="0"/>
            </a:br>
            <a:endParaRPr lang="en-US" sz="2800" dirty="0"/>
          </a:p>
          <a:p>
            <a:pPr marL="514350" indent="-514350">
              <a:buFont typeface="+mj-lt"/>
              <a:buAutoNum type="arabicPeriod"/>
              <a:defRPr/>
            </a:pPr>
            <a:r>
              <a:rPr lang="en-US" sz="2800" dirty="0"/>
              <a:t>Create, execute, and document a test plan</a:t>
            </a:r>
          </a:p>
          <a:p>
            <a:pPr>
              <a:buFont typeface="Arial" charset="0"/>
              <a:buChar char="•"/>
              <a:defRPr/>
            </a:pPr>
            <a:endParaRPr lang="en-US" sz="2800" dirty="0"/>
          </a:p>
          <a:p>
            <a:pPr>
              <a:buFont typeface="Arial" charset="0"/>
              <a:buNone/>
              <a:defRPr/>
            </a:pPr>
            <a:r>
              <a:rPr lang="en-US" sz="1600" dirty="0"/>
              <a:t>(What is Acceptance Testing, </a:t>
            </a:r>
            <a:r>
              <a:rPr lang="en-US" sz="1600" dirty="0" err="1"/>
              <a:t>n.d.</a:t>
            </a:r>
            <a:r>
              <a:rPr lang="en-US" sz="1600" dirty="0"/>
              <a:t>; Tucker, 2003; Wikipedia, 2011)</a:t>
            </a:r>
          </a:p>
          <a:p>
            <a:pPr marL="0" indent="0">
              <a:buNone/>
            </a:pP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10066569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Test Scripts (cont’d)</a:t>
            </a:r>
          </a:p>
        </p:txBody>
      </p:sp>
      <p:sp>
        <p:nvSpPr>
          <p:cNvPr id="12" name="Content Placeholder 2"/>
          <p:cNvSpPr>
            <a:spLocks noGrp="1"/>
          </p:cNvSpPr>
          <p:nvPr>
            <p:ph sz="quarter" idx="14"/>
          </p:nvPr>
        </p:nvSpPr>
        <p:spPr>
          <a:xfrm>
            <a:off x="457200" y="1295400"/>
            <a:ext cx="8229600" cy="4724400"/>
          </a:xfrm>
        </p:spPr>
        <p:txBody>
          <a:bodyPr>
            <a:normAutofit fontScale="85000" lnSpcReduction="10000"/>
          </a:bodyPr>
          <a:lstStyle/>
          <a:p>
            <a:pPr>
              <a:buFont typeface="Arial" charset="0"/>
              <a:buChar char="•"/>
              <a:defRPr/>
            </a:pPr>
            <a:r>
              <a:rPr lang="en-US" dirty="0" smtClean="0">
                <a:ea typeface="+mn-ea"/>
                <a:cs typeface="+mn-cs"/>
              </a:rPr>
              <a:t>Test scripts can vary but usually include:</a:t>
            </a:r>
          </a:p>
          <a:p>
            <a:pPr lvl="1">
              <a:buFont typeface="Arial" charset="0"/>
              <a:buChar char="–"/>
              <a:defRPr/>
            </a:pPr>
            <a:r>
              <a:rPr lang="en-US" dirty="0" smtClean="0">
                <a:ea typeface="+mn-ea"/>
              </a:rPr>
              <a:t>A column indicating the set number in the process</a:t>
            </a:r>
          </a:p>
          <a:p>
            <a:pPr lvl="1">
              <a:buFont typeface="Arial" charset="0"/>
              <a:buChar char="–"/>
              <a:defRPr/>
            </a:pPr>
            <a:r>
              <a:rPr lang="en-US" dirty="0" smtClean="0">
                <a:ea typeface="+mn-ea"/>
              </a:rPr>
              <a:t>A column in the test script for the step by step instructions to perform</a:t>
            </a:r>
          </a:p>
          <a:p>
            <a:pPr lvl="1">
              <a:buFont typeface="Arial" charset="0"/>
              <a:buChar char="–"/>
              <a:defRPr/>
            </a:pPr>
            <a:r>
              <a:rPr lang="en-US" dirty="0" smtClean="0">
                <a:ea typeface="+mn-ea"/>
              </a:rPr>
              <a:t>A column indicating the expected test result</a:t>
            </a:r>
          </a:p>
          <a:p>
            <a:pPr lvl="1">
              <a:buFont typeface="Arial" charset="0"/>
              <a:buChar char="–"/>
              <a:defRPr/>
            </a:pPr>
            <a:r>
              <a:rPr lang="en-US" dirty="0" smtClean="0">
                <a:ea typeface="+mn-ea"/>
              </a:rPr>
              <a:t>A column for the tester to input the ACTUAL result</a:t>
            </a:r>
          </a:p>
          <a:p>
            <a:pPr lvl="1">
              <a:buFont typeface="Arial" charset="0"/>
              <a:buChar char="–"/>
              <a:defRPr/>
            </a:pPr>
            <a:r>
              <a:rPr lang="en-US" dirty="0" smtClean="0">
                <a:ea typeface="+mn-ea"/>
              </a:rPr>
              <a:t>A comments field</a:t>
            </a:r>
          </a:p>
          <a:p>
            <a:pPr>
              <a:buFont typeface="Arial" charset="0"/>
              <a:buChar char="•"/>
              <a:defRPr/>
            </a:pPr>
            <a:r>
              <a:rPr lang="en-US" dirty="0" smtClean="0">
                <a:ea typeface="+mn-ea"/>
                <a:cs typeface="+mn-cs"/>
              </a:rPr>
              <a:t>Sometimes, test scripts can be coded and automated using a tool called an interpreter to mimic the user.</a:t>
            </a:r>
          </a:p>
          <a:p>
            <a:pPr>
              <a:buFont typeface="Arial" charset="0"/>
              <a:buNone/>
              <a:defRPr/>
            </a:pPr>
            <a:endParaRPr lang="en-US" sz="1900" dirty="0" smtClean="0">
              <a:ea typeface="+mn-ea"/>
              <a:cs typeface="+mn-cs"/>
            </a:endParaRPr>
          </a:p>
          <a:p>
            <a:pPr>
              <a:buFont typeface="Arial" charset="0"/>
              <a:buNone/>
              <a:defRPr/>
            </a:pPr>
            <a:r>
              <a:rPr lang="en-US" sz="1900" dirty="0" smtClean="0">
                <a:ea typeface="+mn-ea"/>
                <a:cs typeface="+mn-cs"/>
              </a:rPr>
              <a:t>(Kumar 2007; Turbit, 2006)</a:t>
            </a:r>
            <a:endParaRPr lang="en-US" sz="1900" b="1" dirty="0" smtClean="0">
              <a:ea typeface="+mn-ea"/>
              <a:cs typeface="+mn-cs"/>
            </a:endParaRPr>
          </a:p>
          <a:p>
            <a:pPr>
              <a:buFont typeface="Arial" charset="0"/>
              <a:buNone/>
              <a:defRPr/>
            </a:pPr>
            <a:endParaRPr lang="en-US" dirty="0">
              <a:ea typeface="+mn-ea"/>
              <a:cs typeface="+mn-cs"/>
            </a:endParaRPr>
          </a:p>
        </p:txBody>
      </p:sp>
      <p:sp>
        <p:nvSpPr>
          <p:cNvPr id="52225"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FC23FED-F076-47BB-BAF4-D1C71DC784A1}" type="slidenum">
              <a:rPr lang="en-US" altLang="en-US" sz="1000">
                <a:solidFill>
                  <a:srgbClr val="898989"/>
                </a:solidFill>
              </a:rPr>
              <a:pPr eaLnBrk="1" hangingPunct="1"/>
              <a:t>20</a:t>
            </a:fld>
            <a:endParaRPr lang="en-US" altLang="en-US" sz="1000">
              <a:solidFill>
                <a:srgbClr val="898989"/>
              </a:solidFill>
            </a:endParaRPr>
          </a:p>
        </p:txBody>
      </p:sp>
    </p:spTree>
    <p:extLst>
      <p:ext uri="{BB962C8B-B14F-4D97-AF65-F5344CB8AC3E}">
        <p14:creationId xmlns:p14="http://schemas.microsoft.com/office/powerpoint/2010/main" val="3688536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Executing the Tests</a:t>
            </a:r>
          </a:p>
        </p:txBody>
      </p:sp>
      <p:sp>
        <p:nvSpPr>
          <p:cNvPr id="54277" name="Content Placeholder 2"/>
          <p:cNvSpPr>
            <a:spLocks noGrp="1"/>
          </p:cNvSpPr>
          <p:nvPr>
            <p:ph sz="quarter" idx="14"/>
          </p:nvPr>
        </p:nvSpPr>
        <p:spPr bwMode="auto">
          <a:xfrm>
            <a:off x="457200" y="1447800"/>
            <a:ext cx="8229600" cy="464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dirty="0" smtClean="0">
                <a:ea typeface="ＭＳ Ｐゴシック" pitchFamily="34" charset="-128"/>
              </a:rPr>
              <a:t>End users execute each of the test scripts, carefully documenting their findings.</a:t>
            </a:r>
          </a:p>
          <a:p>
            <a:pPr>
              <a:lnSpc>
                <a:spcPct val="90000"/>
              </a:lnSpc>
            </a:pPr>
            <a:r>
              <a:rPr lang="en-US" altLang="en-US" dirty="0" smtClean="0">
                <a:ea typeface="ＭＳ Ｐゴシック" pitchFamily="34" charset="-128"/>
              </a:rPr>
              <a:t>Also allow testers </a:t>
            </a:r>
            <a:r>
              <a:rPr lang="ja-JP" altLang="en-US" dirty="0" smtClean="0">
                <a:ea typeface="ＭＳ Ｐゴシック" pitchFamily="34" charset="-128"/>
              </a:rPr>
              <a:t>“</a:t>
            </a:r>
            <a:r>
              <a:rPr lang="en-US" altLang="ja-JP" dirty="0" smtClean="0">
                <a:ea typeface="ＭＳ Ｐゴシック" pitchFamily="34" charset="-128"/>
              </a:rPr>
              <a:t>free range</a:t>
            </a:r>
            <a:r>
              <a:rPr lang="ja-JP" altLang="en-US" dirty="0" smtClean="0">
                <a:ea typeface="ＭＳ Ｐゴシック" pitchFamily="34" charset="-128"/>
              </a:rPr>
              <a:t>”</a:t>
            </a:r>
            <a:r>
              <a:rPr lang="en-US" altLang="ja-JP" dirty="0" smtClean="0">
                <a:ea typeface="ＭＳ Ｐゴシック" pitchFamily="34" charset="-128"/>
              </a:rPr>
              <a:t> on the system to perform relevant random testing to explore for errors.</a:t>
            </a:r>
          </a:p>
          <a:p>
            <a:pPr>
              <a:lnSpc>
                <a:spcPct val="90000"/>
              </a:lnSpc>
            </a:pPr>
            <a:r>
              <a:rPr lang="en-US" altLang="en-US" dirty="0" smtClean="0">
                <a:ea typeface="ＭＳ Ｐゴシック" pitchFamily="34" charset="-128"/>
              </a:rPr>
              <a:t>Ensure all documentation is complete and forwarded quickly to proper team members for issue resolution.</a:t>
            </a:r>
          </a:p>
          <a:p>
            <a:pPr>
              <a:lnSpc>
                <a:spcPct val="90000"/>
              </a:lnSpc>
              <a:buFont typeface="Arial" pitchFamily="34" charset="0"/>
              <a:buNone/>
            </a:pPr>
            <a:endParaRPr lang="en-US" altLang="en-US" sz="1600" dirty="0" smtClean="0">
              <a:ea typeface="ＭＳ Ｐゴシック" pitchFamily="34" charset="-128"/>
            </a:endParaRPr>
          </a:p>
          <a:p>
            <a:pPr>
              <a:lnSpc>
                <a:spcPct val="90000"/>
              </a:lnSpc>
              <a:buFont typeface="Arial" pitchFamily="34" charset="0"/>
              <a:buNone/>
            </a:pPr>
            <a:r>
              <a:rPr lang="en-US" altLang="en-US" sz="1600" dirty="0" smtClean="0">
                <a:ea typeface="ＭＳ Ｐゴシック" pitchFamily="34" charset="-128"/>
              </a:rPr>
              <a:t>(</a:t>
            </a:r>
            <a:r>
              <a:rPr lang="en-US" altLang="en-US" sz="1600" dirty="0" err="1" smtClean="0">
                <a:ea typeface="ＭＳ Ｐゴシック" pitchFamily="34" charset="-128"/>
              </a:rPr>
              <a:t>Turbit</a:t>
            </a:r>
            <a:r>
              <a:rPr lang="en-US" altLang="en-US" sz="1600" dirty="0" smtClean="0">
                <a:ea typeface="ＭＳ Ｐゴシック" pitchFamily="34" charset="-128"/>
              </a:rPr>
              <a:t>, 2006)</a:t>
            </a:r>
            <a:endParaRPr lang="en-US" altLang="en-US" sz="1600" b="1" dirty="0" smtClean="0">
              <a:ea typeface="ＭＳ Ｐゴシック" pitchFamily="34" charset="-128"/>
            </a:endParaRPr>
          </a:p>
          <a:p>
            <a:pPr>
              <a:lnSpc>
                <a:spcPct val="90000"/>
              </a:lnSpc>
            </a:pPr>
            <a:endParaRPr lang="en-US" altLang="en-US" dirty="0" smtClean="0">
              <a:ea typeface="ＭＳ Ｐゴシック" pitchFamily="34" charset="-128"/>
            </a:endParaRPr>
          </a:p>
        </p:txBody>
      </p:sp>
      <p:sp>
        <p:nvSpPr>
          <p:cNvPr id="54273"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A3A9625-8A59-4946-B74C-3757A21659F0}" type="slidenum">
              <a:rPr lang="en-US" altLang="en-US" sz="1000">
                <a:solidFill>
                  <a:srgbClr val="898989"/>
                </a:solidFill>
              </a:rPr>
              <a:pPr eaLnBrk="1" hangingPunct="1"/>
              <a:t>21</a:t>
            </a:fld>
            <a:endParaRPr lang="en-US" altLang="en-US" sz="1000">
              <a:solidFill>
                <a:srgbClr val="898989"/>
              </a:solidFill>
            </a:endParaRPr>
          </a:p>
        </p:txBody>
      </p:sp>
    </p:spTree>
    <p:extLst>
      <p:ext uri="{BB962C8B-B14F-4D97-AF65-F5344CB8AC3E}">
        <p14:creationId xmlns:p14="http://schemas.microsoft.com/office/powerpoint/2010/main" val="41874193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Issue Resolution</a:t>
            </a:r>
          </a:p>
        </p:txBody>
      </p:sp>
      <p:sp>
        <p:nvSpPr>
          <p:cNvPr id="56325" name="Content Placeholder 2"/>
          <p:cNvSpPr>
            <a:spLocks noGrp="1"/>
          </p:cNvSpPr>
          <p:nvPr>
            <p:ph sz="quarter" idx="14"/>
          </p:nvPr>
        </p:nvSpPr>
        <p:spPr bwMode="auto">
          <a:xfrm>
            <a:off x="457200" y="14478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Issues discovered are discussed with the testing and project team &amp;/or vendor.</a:t>
            </a:r>
          </a:p>
          <a:p>
            <a:r>
              <a:rPr lang="en-US" altLang="en-US" dirty="0" smtClean="0">
                <a:ea typeface="ＭＳ Ｐゴシック" pitchFamily="34" charset="-128"/>
              </a:rPr>
              <a:t>Development team &amp;/or vendor devises satisfactory solution</a:t>
            </a:r>
          </a:p>
          <a:p>
            <a:r>
              <a:rPr lang="en-US" altLang="en-US" dirty="0" smtClean="0">
                <a:ea typeface="ＭＳ Ｐゴシック" pitchFamily="34" charset="-128"/>
              </a:rPr>
              <a:t>End user team retests.</a:t>
            </a:r>
          </a:p>
          <a:p>
            <a:endParaRPr lang="en-US" altLang="en-US" dirty="0" smtClean="0">
              <a:ea typeface="ＭＳ Ｐゴシック" pitchFamily="34" charset="-128"/>
            </a:endParaRPr>
          </a:p>
          <a:p>
            <a:pPr>
              <a:buFont typeface="Arial" pitchFamily="34" charset="0"/>
              <a:buNone/>
            </a:pPr>
            <a:r>
              <a:rPr lang="en-US" altLang="en-US" sz="1600" dirty="0" smtClean="0">
                <a:ea typeface="ＭＳ Ｐゴシック" pitchFamily="34" charset="-128"/>
              </a:rPr>
              <a:t>(Kumar, 2007; </a:t>
            </a:r>
            <a:r>
              <a:rPr lang="en-US" altLang="en-US" sz="1600" dirty="0" err="1" smtClean="0">
                <a:ea typeface="ＭＳ Ｐゴシック" pitchFamily="34" charset="-128"/>
              </a:rPr>
              <a:t>Turbit</a:t>
            </a:r>
            <a:r>
              <a:rPr lang="en-US" altLang="en-US" sz="1600" dirty="0" smtClean="0">
                <a:ea typeface="ＭＳ Ｐゴシック" pitchFamily="34" charset="-128"/>
              </a:rPr>
              <a:t>, 2006)</a:t>
            </a:r>
            <a:endParaRPr lang="en-US" altLang="en-US" sz="1600" b="1" dirty="0" smtClean="0">
              <a:ea typeface="ＭＳ Ｐゴシック" pitchFamily="34" charset="-128"/>
            </a:endParaRPr>
          </a:p>
          <a:p>
            <a:pPr>
              <a:buFont typeface="Arial" pitchFamily="34" charset="0"/>
              <a:buNone/>
            </a:pPr>
            <a:endParaRPr lang="en-US" altLang="en-US" dirty="0" smtClean="0">
              <a:ea typeface="ＭＳ Ｐゴシック" pitchFamily="34" charset="-128"/>
            </a:endParaRPr>
          </a:p>
        </p:txBody>
      </p:sp>
      <p:sp>
        <p:nvSpPr>
          <p:cNvPr id="56321"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3F450AAA-71F6-4CE6-AD96-0B823DBD4C61}" type="slidenum">
              <a:rPr lang="en-US" altLang="en-US" sz="1000">
                <a:solidFill>
                  <a:srgbClr val="898989"/>
                </a:solidFill>
              </a:rPr>
              <a:pPr eaLnBrk="1" hangingPunct="1"/>
              <a:t>22</a:t>
            </a:fld>
            <a:endParaRPr lang="en-US" altLang="en-US" sz="1000">
              <a:solidFill>
                <a:srgbClr val="898989"/>
              </a:solidFill>
            </a:endParaRPr>
          </a:p>
        </p:txBody>
      </p:sp>
    </p:spTree>
    <p:extLst>
      <p:ext uri="{BB962C8B-B14F-4D97-AF65-F5344CB8AC3E}">
        <p14:creationId xmlns:p14="http://schemas.microsoft.com/office/powerpoint/2010/main" val="14641041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Sign-Off</a:t>
            </a:r>
          </a:p>
        </p:txBody>
      </p:sp>
      <p:sp>
        <p:nvSpPr>
          <p:cNvPr id="58373" name="Content Placeholder 2"/>
          <p:cNvSpPr>
            <a:spLocks noGrp="1"/>
          </p:cNvSpPr>
          <p:nvPr>
            <p:ph sz="quarter" idx="14"/>
          </p:nvPr>
        </p:nvSpPr>
        <p:spPr bwMode="auto">
          <a:xfrm>
            <a:off x="457200" y="16002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ea typeface="ＭＳ Ｐゴシック" pitchFamily="34" charset="-128"/>
              </a:rPr>
              <a:t>Acknowledgement that UAT team accepts the application</a:t>
            </a:r>
          </a:p>
          <a:p>
            <a:r>
              <a:rPr lang="en-US" altLang="en-US" smtClean="0">
                <a:ea typeface="ＭＳ Ｐゴシック" pitchFamily="34" charset="-128"/>
              </a:rPr>
              <a:t>All known issues have been satisfactorily resolved.</a:t>
            </a:r>
          </a:p>
          <a:p>
            <a:r>
              <a:rPr lang="en-US" altLang="en-US" smtClean="0">
                <a:ea typeface="ＭＳ Ｐゴシック" pitchFamily="34" charset="-128"/>
              </a:rPr>
              <a:t>Often represents pay-off point for vendor</a:t>
            </a:r>
          </a:p>
          <a:p>
            <a:endParaRPr lang="en-US" altLang="en-US" sz="1600" smtClean="0">
              <a:ea typeface="ＭＳ Ｐゴシック" pitchFamily="34" charset="-128"/>
            </a:endParaRPr>
          </a:p>
          <a:p>
            <a:endParaRPr lang="en-US" altLang="en-US" sz="1600" smtClean="0">
              <a:ea typeface="ＭＳ Ｐゴシック" pitchFamily="34" charset="-128"/>
            </a:endParaRPr>
          </a:p>
          <a:p>
            <a:endParaRPr lang="en-US" altLang="en-US" sz="1600" smtClean="0">
              <a:ea typeface="ＭＳ Ｐゴシック" pitchFamily="34" charset="-128"/>
            </a:endParaRPr>
          </a:p>
          <a:p>
            <a:pPr>
              <a:buFont typeface="Arial" pitchFamily="34" charset="0"/>
              <a:buNone/>
            </a:pPr>
            <a:r>
              <a:rPr lang="en-US" altLang="en-US" sz="1600" smtClean="0">
                <a:ea typeface="ＭＳ Ｐゴシック" pitchFamily="34" charset="-128"/>
              </a:rPr>
              <a:t>(Kumar, 2007; Turbit, 2006)</a:t>
            </a:r>
            <a:endParaRPr lang="en-US" altLang="en-US" sz="1600" b="1" smtClean="0">
              <a:ea typeface="ＭＳ Ｐゴシック" pitchFamily="34" charset="-128"/>
            </a:endParaRPr>
          </a:p>
          <a:p>
            <a:pPr>
              <a:buFont typeface="Arial" pitchFamily="34" charset="0"/>
              <a:buNone/>
            </a:pPr>
            <a:endParaRPr lang="en-US" altLang="en-US" smtClean="0">
              <a:ea typeface="ＭＳ Ｐゴシック" pitchFamily="34" charset="-128"/>
            </a:endParaRPr>
          </a:p>
        </p:txBody>
      </p:sp>
      <p:sp>
        <p:nvSpPr>
          <p:cNvPr id="58369"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07D8CBE-1632-485E-84DD-A35C2085AA70}" type="slidenum">
              <a:rPr lang="en-US" altLang="en-US" sz="1000">
                <a:solidFill>
                  <a:srgbClr val="898989"/>
                </a:solidFill>
              </a:rPr>
              <a:pPr eaLnBrk="1" hangingPunct="1"/>
              <a:t>23</a:t>
            </a:fld>
            <a:endParaRPr lang="en-US" altLang="en-US" sz="1000">
              <a:solidFill>
                <a:srgbClr val="898989"/>
              </a:solidFill>
            </a:endParaRPr>
          </a:p>
        </p:txBody>
      </p:sp>
    </p:spTree>
    <p:extLst>
      <p:ext uri="{BB962C8B-B14F-4D97-AF65-F5344CB8AC3E}">
        <p14:creationId xmlns:p14="http://schemas.microsoft.com/office/powerpoint/2010/main" val="15508439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Summary</a:t>
            </a:r>
          </a:p>
        </p:txBody>
      </p:sp>
      <p:sp>
        <p:nvSpPr>
          <p:cNvPr id="60421" name="Content Placeholder 2"/>
          <p:cNvSpPr>
            <a:spLocks noGrp="1"/>
          </p:cNvSpPr>
          <p:nvPr>
            <p:ph sz="quarter" idx="14"/>
          </p:nvPr>
        </p:nvSpPr>
        <p:spPr bwMode="auto">
          <a:xfrm>
            <a:off x="457200" y="14478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800" dirty="0" smtClean="0">
                <a:ea typeface="ＭＳ Ｐゴシック" pitchFamily="34" charset="-128"/>
              </a:rPr>
              <a:t>Using talented resources to develop relevant test scenarios is critical to proper system validation and successful testing.</a:t>
            </a:r>
          </a:p>
          <a:p>
            <a:r>
              <a:rPr lang="en-US" altLang="en-US" sz="2800" dirty="0" smtClean="0">
                <a:ea typeface="ＭＳ Ｐゴシック" pitchFamily="34" charset="-128"/>
              </a:rPr>
              <a:t>Once test scenarios have been conceived,  devise test scripts for each scenario.</a:t>
            </a:r>
          </a:p>
          <a:p>
            <a:r>
              <a:rPr lang="en-US" altLang="en-US" sz="2800" dirty="0" smtClean="0">
                <a:ea typeface="ＭＳ Ｐゴシック" pitchFamily="34" charset="-128"/>
              </a:rPr>
              <a:t>End users or automated programs perform the detailed step-by step testing and record the results.</a:t>
            </a:r>
          </a:p>
        </p:txBody>
      </p:sp>
      <p:sp>
        <p:nvSpPr>
          <p:cNvPr id="60417"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4AF46C9-90ED-469A-A1C4-36C2C05008EE}" type="slidenum">
              <a:rPr lang="en-US" altLang="en-US" sz="1000">
                <a:solidFill>
                  <a:srgbClr val="898989"/>
                </a:solidFill>
              </a:rPr>
              <a:pPr eaLnBrk="1" hangingPunct="1"/>
              <a:t>24</a:t>
            </a:fld>
            <a:endParaRPr lang="en-US" altLang="en-US" sz="1000">
              <a:solidFill>
                <a:srgbClr val="898989"/>
              </a:solidFill>
            </a:endParaRPr>
          </a:p>
        </p:txBody>
      </p:sp>
    </p:spTree>
    <p:extLst>
      <p:ext uri="{BB962C8B-B14F-4D97-AF65-F5344CB8AC3E}">
        <p14:creationId xmlns:p14="http://schemas.microsoft.com/office/powerpoint/2010/main" val="13328516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Summary (cont</a:t>
            </a:r>
            <a:r>
              <a:rPr lang="ja-JP" altLang="en-US" smtClean="0">
                <a:ea typeface="ＭＳ Ｐゴシック" pitchFamily="34" charset="-128"/>
              </a:rPr>
              <a:t>’</a:t>
            </a:r>
            <a:r>
              <a:rPr lang="en-US" altLang="ja-JP" smtClean="0">
                <a:ea typeface="ＭＳ Ｐゴシック" pitchFamily="34" charset="-128"/>
              </a:rPr>
              <a:t>d)</a:t>
            </a:r>
            <a:endParaRPr lang="en-US" altLang="en-US" smtClean="0">
              <a:ea typeface="ＭＳ Ｐゴシック" pitchFamily="34" charset="-128"/>
            </a:endParaRPr>
          </a:p>
        </p:txBody>
      </p:sp>
      <p:sp>
        <p:nvSpPr>
          <p:cNvPr id="62469" name="Content Placeholder 2"/>
          <p:cNvSpPr>
            <a:spLocks noGrp="1"/>
          </p:cNvSpPr>
          <p:nvPr>
            <p:ph sz="quarter" idx="14"/>
          </p:nvPr>
        </p:nvSpPr>
        <p:spPr bwMode="auto">
          <a:xfrm>
            <a:off x="457200" y="16002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sz="2600" dirty="0" smtClean="0">
                <a:ea typeface="ＭＳ Ｐゴシック" pitchFamily="34" charset="-128"/>
              </a:rPr>
              <a:t>Careful documentation and detailed defect resolution plans ensure kinks are worked out and retested.</a:t>
            </a:r>
          </a:p>
          <a:p>
            <a:pPr>
              <a:lnSpc>
                <a:spcPct val="90000"/>
              </a:lnSpc>
            </a:pPr>
            <a:r>
              <a:rPr lang="en-US" altLang="en-US" sz="2600" dirty="0" smtClean="0">
                <a:ea typeface="ＭＳ Ｐゴシック" pitchFamily="34" charset="-128"/>
              </a:rPr>
              <a:t>Issues are brought to the test team</a:t>
            </a:r>
            <a:r>
              <a:rPr lang="ja-JP" altLang="en-US" sz="2600" dirty="0" smtClean="0">
                <a:ea typeface="ＭＳ Ｐゴシック" pitchFamily="34" charset="-128"/>
              </a:rPr>
              <a:t>’</a:t>
            </a:r>
            <a:r>
              <a:rPr lang="en-US" altLang="ja-JP" sz="2600" dirty="0" smtClean="0">
                <a:ea typeface="ＭＳ Ｐゴシック" pitchFamily="34" charset="-128"/>
              </a:rPr>
              <a:t>s attention to be forwarded to the programmers or vendor for resolution</a:t>
            </a:r>
          </a:p>
          <a:p>
            <a:pPr>
              <a:lnSpc>
                <a:spcPct val="90000"/>
              </a:lnSpc>
            </a:pPr>
            <a:r>
              <a:rPr lang="en-US" altLang="en-US" sz="2600" dirty="0" smtClean="0">
                <a:ea typeface="ＭＳ Ｐゴシック" pitchFamily="34" charset="-128"/>
              </a:rPr>
              <a:t>Testing continues until all parties are confident in the software</a:t>
            </a:r>
            <a:r>
              <a:rPr lang="ja-JP" altLang="en-US" sz="2600" dirty="0" smtClean="0">
                <a:ea typeface="ＭＳ Ｐゴシック" pitchFamily="34" charset="-128"/>
              </a:rPr>
              <a:t>’</a:t>
            </a:r>
            <a:r>
              <a:rPr lang="en-US" altLang="ja-JP" sz="2600" dirty="0" smtClean="0">
                <a:ea typeface="ＭＳ Ｐゴシック" pitchFamily="34" charset="-128"/>
              </a:rPr>
              <a:t>s performance.</a:t>
            </a:r>
          </a:p>
          <a:p>
            <a:pPr>
              <a:lnSpc>
                <a:spcPct val="90000"/>
              </a:lnSpc>
            </a:pPr>
            <a:r>
              <a:rPr lang="en-US" altLang="en-US" sz="2600" dirty="0" smtClean="0">
                <a:ea typeface="ＭＳ Ｐゴシック" pitchFamily="34" charset="-128"/>
              </a:rPr>
              <a:t>Once testing is complete, the client </a:t>
            </a:r>
            <a:r>
              <a:rPr lang="ja-JP" altLang="en-US" sz="2600" dirty="0" smtClean="0">
                <a:ea typeface="ＭＳ Ｐゴシック" pitchFamily="34" charset="-128"/>
              </a:rPr>
              <a:t>“</a:t>
            </a:r>
            <a:r>
              <a:rPr lang="en-US" altLang="ja-JP" sz="2600" dirty="0" smtClean="0">
                <a:ea typeface="ＭＳ Ｐゴシック" pitchFamily="34" charset="-128"/>
              </a:rPr>
              <a:t>takes delivery</a:t>
            </a:r>
            <a:r>
              <a:rPr lang="ja-JP" altLang="en-US" sz="2600" dirty="0" smtClean="0">
                <a:ea typeface="ＭＳ Ｐゴシック" pitchFamily="34" charset="-128"/>
              </a:rPr>
              <a:t>”</a:t>
            </a:r>
            <a:r>
              <a:rPr lang="en-US" altLang="ja-JP" sz="2600" dirty="0" smtClean="0">
                <a:ea typeface="ＭＳ Ｐゴシック" pitchFamily="34" charset="-128"/>
              </a:rPr>
              <a:t> and can begin implementing its </a:t>
            </a:r>
            <a:r>
              <a:rPr lang="ja-JP" altLang="en-US" sz="2600" dirty="0" smtClean="0">
                <a:ea typeface="ＭＳ Ｐゴシック" pitchFamily="34" charset="-128"/>
              </a:rPr>
              <a:t>“</a:t>
            </a:r>
            <a:r>
              <a:rPr lang="en-US" altLang="ja-JP" sz="2600" dirty="0" smtClean="0">
                <a:ea typeface="ＭＳ Ｐゴシック" pitchFamily="34" charset="-128"/>
              </a:rPr>
              <a:t>roll out</a:t>
            </a:r>
            <a:r>
              <a:rPr lang="ja-JP" altLang="en-US" sz="2600" dirty="0" smtClean="0">
                <a:ea typeface="ＭＳ Ｐゴシック" pitchFamily="34" charset="-128"/>
              </a:rPr>
              <a:t>”</a:t>
            </a:r>
            <a:r>
              <a:rPr lang="en-US" altLang="ja-JP" sz="2600" dirty="0" smtClean="0">
                <a:ea typeface="ＭＳ Ｐゴシック" pitchFamily="34" charset="-128"/>
              </a:rPr>
              <a:t> strategy</a:t>
            </a:r>
            <a:endParaRPr lang="en-US" altLang="en-US" sz="2600" dirty="0" smtClean="0">
              <a:ea typeface="ＭＳ Ｐゴシック" pitchFamily="34" charset="-128"/>
            </a:endParaRPr>
          </a:p>
        </p:txBody>
      </p:sp>
      <p:sp>
        <p:nvSpPr>
          <p:cNvPr id="62465"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71B64C0D-573D-48A6-997A-6CBFACB79D80}" type="slidenum">
              <a:rPr lang="en-US" altLang="en-US" sz="1000">
                <a:solidFill>
                  <a:srgbClr val="898989"/>
                </a:solidFill>
              </a:rPr>
              <a:pPr eaLnBrk="1" hangingPunct="1"/>
              <a:t>25</a:t>
            </a:fld>
            <a:endParaRPr lang="en-US" altLang="en-US" sz="1000">
              <a:solidFill>
                <a:srgbClr val="898989"/>
              </a:solidFill>
            </a:endParaRPr>
          </a:p>
        </p:txBody>
      </p:sp>
    </p:spTree>
    <p:extLst>
      <p:ext uri="{BB962C8B-B14F-4D97-AF65-F5344CB8AC3E}">
        <p14:creationId xmlns:p14="http://schemas.microsoft.com/office/powerpoint/2010/main" val="12285295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26" y="405266"/>
            <a:ext cx="8229600" cy="1143000"/>
          </a:xfrm>
        </p:spPr>
        <p:txBody>
          <a:bodyPr/>
          <a:lstStyle/>
          <a:p>
            <a:r>
              <a:rPr lang="en-US" altLang="en-US" sz="3200" dirty="0">
                <a:ea typeface="ＭＳ Ｐゴシック" pitchFamily="34" charset="-128"/>
              </a:rPr>
              <a:t>Developing a </a:t>
            </a:r>
            <a:r>
              <a:rPr lang="en-US" altLang="en-US" sz="3200" dirty="0" smtClean="0">
                <a:ea typeface="ＭＳ Ｐゴシック" pitchFamily="34" charset="-128"/>
              </a:rPr>
              <a:t>Test </a:t>
            </a:r>
            <a:r>
              <a:rPr lang="en-US" altLang="en-US" sz="3200" dirty="0">
                <a:ea typeface="ＭＳ Ｐゴシック" pitchFamily="34" charset="-128"/>
              </a:rPr>
              <a:t>Strategy </a:t>
            </a:r>
            <a:r>
              <a:rPr lang="en-US" altLang="en-US" sz="3200" dirty="0" smtClean="0">
                <a:ea typeface="ＭＳ Ｐゴシック" pitchFamily="34" charset="-128"/>
              </a:rPr>
              <a:t/>
            </a:r>
            <a:br>
              <a:rPr lang="en-US" altLang="en-US" sz="3200" dirty="0" smtClean="0">
                <a:ea typeface="ＭＳ Ｐゴシック" pitchFamily="34" charset="-128"/>
              </a:rPr>
            </a:br>
            <a:r>
              <a:rPr lang="en-US" altLang="en-US" sz="3200" dirty="0" smtClean="0">
                <a:ea typeface="ＭＳ Ｐゴシック" pitchFamily="34" charset="-128"/>
              </a:rPr>
              <a:t>and </a:t>
            </a:r>
            <a:r>
              <a:rPr lang="en-US" altLang="en-US" sz="3200" dirty="0">
                <a:ea typeface="ＭＳ Ｐゴシック" pitchFamily="34" charset="-128"/>
              </a:rPr>
              <a:t>Test Plan</a:t>
            </a:r>
            <a:r>
              <a:rPr lang="en-US" altLang="en-US" dirty="0">
                <a:ea typeface="ＭＳ Ｐゴシック" pitchFamily="34" charset="-128"/>
              </a:rPr>
              <a:t/>
            </a:r>
            <a:br>
              <a:rPr lang="en-US" altLang="en-US" dirty="0">
                <a:ea typeface="ＭＳ Ｐゴシック" pitchFamily="34" charset="-128"/>
              </a:rPr>
            </a:br>
            <a:r>
              <a:rPr lang="en-US" altLang="en-US" sz="3200" dirty="0">
                <a:ea typeface="ＭＳ Ｐゴシック" pitchFamily="34" charset="-128"/>
              </a:rPr>
              <a:t>References</a:t>
            </a:r>
            <a:endParaRPr lang="en-US" sz="3200" dirty="0"/>
          </a:p>
        </p:txBody>
      </p:sp>
      <p:sp>
        <p:nvSpPr>
          <p:cNvPr id="3" name="Text Placeholder 2"/>
          <p:cNvSpPr>
            <a:spLocks noGrp="1"/>
          </p:cNvSpPr>
          <p:nvPr>
            <p:ph type="body" sz="quarter" idx="16"/>
          </p:nvPr>
        </p:nvSpPr>
        <p:spPr>
          <a:xfrm>
            <a:off x="496389" y="1848393"/>
            <a:ext cx="8229600" cy="4330337"/>
          </a:xfrm>
        </p:spPr>
        <p:txBody>
          <a:bodyPr/>
          <a:lstStyle/>
          <a:p>
            <a:pPr marL="0" indent="0"/>
            <a:r>
              <a:rPr lang="en-US" altLang="en-US" dirty="0">
                <a:ea typeface="ＭＳ Ｐゴシック" pitchFamily="34" charset="-128"/>
              </a:rPr>
              <a:t>References</a:t>
            </a:r>
            <a:r>
              <a:rPr lang="en-US" altLang="en-US" dirty="0" smtClean="0">
                <a:ea typeface="ＭＳ Ｐゴシック" pitchFamily="34" charset="-128"/>
              </a:rPr>
              <a:t>:</a:t>
            </a:r>
          </a:p>
          <a:p>
            <a:pPr marL="282575" lvl="2" indent="-282575">
              <a:buSzTx/>
              <a:buNone/>
            </a:pPr>
            <a:r>
              <a:rPr lang="ja-JP" altLang="en-US" sz="1400" dirty="0">
                <a:ea typeface="ＭＳ Ｐゴシック" pitchFamily="34" charset="-128"/>
              </a:rPr>
              <a:t>“</a:t>
            </a:r>
            <a:r>
              <a:rPr lang="en-US" altLang="ja-JP" sz="1400" dirty="0">
                <a:ea typeface="ＭＳ Ｐゴシック" pitchFamily="34" charset="-128"/>
              </a:rPr>
              <a:t>Acceptance testing</a:t>
            </a:r>
            <a:r>
              <a:rPr lang="ja-JP" altLang="en-US" sz="1400" dirty="0">
                <a:ea typeface="ＭＳ Ｐゴシック" pitchFamily="34" charset="-128"/>
              </a:rPr>
              <a:t>”</a:t>
            </a:r>
            <a:r>
              <a:rPr lang="en-US" altLang="ja-JP" sz="1400" dirty="0">
                <a:ea typeface="ＭＳ Ｐゴシック" pitchFamily="34" charset="-128"/>
              </a:rPr>
              <a:t> (2011).Wikipedia.[Internet]  </a:t>
            </a:r>
            <a:r>
              <a:rPr lang="en-US" altLang="ja-JP" sz="1400" u="sng" dirty="0">
                <a:ea typeface="ＭＳ Ｐゴシック" pitchFamily="34" charset="-128"/>
                <a:hlinkClick r:id="rId3" tooltip="Link to Acceptance Testing on Wikipedia"/>
              </a:rPr>
              <a:t>http://en.wikipedia.org/wiki/Acceptance_testing</a:t>
            </a:r>
            <a:r>
              <a:rPr lang="en-US" altLang="ja-JP" sz="1400" dirty="0">
                <a:ea typeface="ＭＳ Ｐゴシック" pitchFamily="34" charset="-128"/>
              </a:rPr>
              <a:t> .</a:t>
            </a:r>
          </a:p>
          <a:p>
            <a:pPr marL="282575" lvl="2" indent="-282575">
              <a:buSzTx/>
              <a:buNone/>
            </a:pPr>
            <a:r>
              <a:rPr lang="en-US" altLang="en-US" sz="1400" dirty="0">
                <a:ea typeface="ＭＳ Ｐゴシック" pitchFamily="34" charset="-128"/>
                <a:cs typeface="Arial" pitchFamily="34" charset="0"/>
              </a:rPr>
              <a:t>Kumar, K. (2007, May 18). </a:t>
            </a:r>
            <a:r>
              <a:rPr lang="en-US" altLang="en-US" sz="1400" i="1" dirty="0">
                <a:ea typeface="ＭＳ Ｐゴシック" pitchFamily="34" charset="-128"/>
                <a:cs typeface="Arial" pitchFamily="34" charset="0"/>
              </a:rPr>
              <a:t>Beginners Guide To Software Testing </a:t>
            </a:r>
            <a:r>
              <a:rPr lang="en-US" altLang="en-US" sz="1400" dirty="0">
                <a:ea typeface="ＭＳ Ｐゴシック" pitchFamily="34" charset="-128"/>
                <a:cs typeface="Arial" pitchFamily="34" charset="0"/>
              </a:rPr>
              <a:t>. Retrieved February 10, 2012, from KR Testing Solutions website: </a:t>
            </a:r>
            <a:r>
              <a:rPr lang="en-US" altLang="en-US" sz="1400" dirty="0">
                <a:ea typeface="ＭＳ Ｐゴシック" pitchFamily="34" charset="-128"/>
                <a:cs typeface="Arial" pitchFamily="34" charset="0"/>
                <a:hlinkClick r:id="rId4" tooltip="Link to Beginners Guide yo Software Testing Paper"/>
              </a:rPr>
              <a:t>http://</a:t>
            </a:r>
            <a:r>
              <a:rPr lang="en-US" altLang="en-US" sz="1400" dirty="0" smtClean="0">
                <a:ea typeface="ＭＳ Ｐゴシック" pitchFamily="34" charset="-128"/>
                <a:cs typeface="Arial" pitchFamily="34" charset="0"/>
                <a:hlinkClick r:id="rId4" tooltip="Link to Beginners Guide yo Software Testing Paper"/>
              </a:rPr>
              <a:t>kuldeepse.wordpress.com/2007/05/18/beginners-guide-to-software-testing</a:t>
            </a:r>
            <a:endParaRPr lang="en-US" altLang="en-US" sz="1400" dirty="0" smtClean="0">
              <a:ea typeface="ＭＳ Ｐゴシック" pitchFamily="34" charset="-128"/>
              <a:cs typeface="Arial" pitchFamily="34" charset="0"/>
            </a:endParaRPr>
          </a:p>
          <a:p>
            <a:pPr marL="282575" lvl="2" indent="-282575">
              <a:buSzTx/>
              <a:buNone/>
            </a:pPr>
            <a:r>
              <a:rPr lang="en-US" altLang="en-US" sz="1400" dirty="0">
                <a:ea typeface="ＭＳ Ｐゴシック" pitchFamily="34" charset="-128"/>
              </a:rPr>
              <a:t>Tucker, J. (2003, September). </a:t>
            </a:r>
            <a:r>
              <a:rPr lang="en-US" altLang="en-US" sz="1400" i="1" dirty="0">
                <a:ea typeface="ＭＳ Ｐゴシック" pitchFamily="34" charset="-128"/>
              </a:rPr>
              <a:t>Definition - smoke testing</a:t>
            </a:r>
            <a:r>
              <a:rPr lang="en-US" altLang="en-US" sz="1400" dirty="0">
                <a:ea typeface="ＭＳ Ｐゴシック" pitchFamily="34" charset="-128"/>
              </a:rPr>
              <a:t>. Retrieved February 10, 2012, from </a:t>
            </a:r>
            <a:r>
              <a:rPr lang="en-US" altLang="en-US" sz="1400" dirty="0" err="1">
                <a:ea typeface="ＭＳ Ｐゴシック" pitchFamily="34" charset="-128"/>
              </a:rPr>
              <a:t>SearchWinDevelopment</a:t>
            </a:r>
            <a:r>
              <a:rPr lang="en-US" altLang="en-US" sz="1400" dirty="0">
                <a:ea typeface="ＭＳ Ｐゴシック" pitchFamily="34" charset="-128"/>
              </a:rPr>
              <a:t> website: </a:t>
            </a:r>
            <a:r>
              <a:rPr lang="en-US" altLang="en-US" sz="1400" dirty="0">
                <a:ea typeface="ＭＳ Ｐゴシック" pitchFamily="34" charset="-128"/>
                <a:hlinkClick r:id="rId5" tooltip="Link to Definition of Smoke Testing Paper"/>
              </a:rPr>
              <a:t>http://searchwindevelopment.techtarget.com/definition/smoke-testing</a:t>
            </a:r>
            <a:endParaRPr lang="en-US" altLang="en-US" sz="1400" dirty="0">
              <a:ea typeface="ＭＳ Ｐゴシック" pitchFamily="34" charset="-128"/>
            </a:endParaRPr>
          </a:p>
          <a:p>
            <a:pPr marL="282575" lvl="2" indent="-282575">
              <a:buSzTx/>
              <a:buNone/>
            </a:pPr>
            <a:r>
              <a:rPr lang="en-US" altLang="en-US" sz="1400" dirty="0" err="1">
                <a:ea typeface="ＭＳ Ｐゴシック" pitchFamily="34" charset="-128"/>
              </a:rPr>
              <a:t>Turbit</a:t>
            </a:r>
            <a:r>
              <a:rPr lang="en-US" altLang="en-US" sz="1400" dirty="0">
                <a:ea typeface="ＭＳ Ｐゴシック" pitchFamily="34" charset="-128"/>
              </a:rPr>
              <a:t>, N. (2006, January 30). </a:t>
            </a:r>
            <a:r>
              <a:rPr lang="en-US" altLang="en-US" sz="1400" i="1" dirty="0">
                <a:ea typeface="ＭＳ Ｐゴシック" pitchFamily="34" charset="-128"/>
              </a:rPr>
              <a:t>Developing a Test Strategy</a:t>
            </a:r>
            <a:r>
              <a:rPr lang="en-US" altLang="en-US" sz="1400" dirty="0">
                <a:ea typeface="ＭＳ Ｐゴシック" pitchFamily="34" charset="-128"/>
              </a:rPr>
              <a:t>. Retrieved from PROJECT PERFECT website: </a:t>
            </a:r>
            <a:r>
              <a:rPr lang="en-US" altLang="en-US" sz="1400" dirty="0">
                <a:ea typeface="ＭＳ Ｐゴシック" pitchFamily="34" charset="-128"/>
                <a:hlinkClick r:id="rId6" tooltip="Developing a Test Strategy link"/>
              </a:rPr>
              <a:t>http://</a:t>
            </a:r>
            <a:r>
              <a:rPr lang="en-US" altLang="en-US" sz="1400" dirty="0" smtClean="0">
                <a:ea typeface="ＭＳ Ｐゴシック" pitchFamily="34" charset="-128"/>
                <a:hlinkClick r:id="rId6" tooltip="Developing a Test Strategy link"/>
              </a:rPr>
              <a:t>www.projectperfect.com.au/downloads/Info/info_test_strategy.pdf</a:t>
            </a:r>
            <a:endParaRPr lang="en-US" altLang="en-US" sz="1400" dirty="0" smtClean="0">
              <a:ea typeface="ＭＳ Ｐゴシック" pitchFamily="34" charset="-128"/>
            </a:endParaRPr>
          </a:p>
          <a:p>
            <a:pPr marL="282575" lvl="2" indent="-282575">
              <a:buSzTx/>
              <a:buNone/>
            </a:pPr>
            <a:r>
              <a:rPr lang="en-US" altLang="en-US" sz="1400" dirty="0" smtClean="0">
                <a:ea typeface="ＭＳ Ｐゴシック" pitchFamily="34" charset="-128"/>
                <a:cs typeface="Arial" pitchFamily="34" charset="0"/>
              </a:rPr>
              <a:t>What </a:t>
            </a:r>
            <a:r>
              <a:rPr lang="en-US" altLang="en-US" sz="1400" dirty="0">
                <a:ea typeface="ＭＳ Ｐゴシック" pitchFamily="34" charset="-128"/>
                <a:cs typeface="Arial" pitchFamily="34" charset="0"/>
              </a:rPr>
              <a:t>is Acceptance Testing. (</a:t>
            </a:r>
            <a:r>
              <a:rPr lang="en-US" altLang="en-US" sz="1400" dirty="0" err="1">
                <a:ea typeface="ＭＳ Ｐゴシック" pitchFamily="34" charset="-128"/>
                <a:cs typeface="Arial" pitchFamily="34" charset="0"/>
              </a:rPr>
              <a:t>n.d.</a:t>
            </a:r>
            <a:r>
              <a:rPr lang="en-US" altLang="en-US" sz="1400" dirty="0">
                <a:ea typeface="ＭＳ Ｐゴシック" pitchFamily="34" charset="-128"/>
                <a:cs typeface="Arial" pitchFamily="34" charset="0"/>
              </a:rPr>
              <a:t>). Retrieved February 10, 2012, from </a:t>
            </a:r>
            <a:r>
              <a:rPr lang="en-US" altLang="en-US" sz="1400" dirty="0" err="1">
                <a:ea typeface="ＭＳ Ｐゴシック" pitchFamily="34" charset="-128"/>
                <a:cs typeface="Arial" pitchFamily="34" charset="0"/>
              </a:rPr>
              <a:t>wiseGEEK</a:t>
            </a:r>
            <a:r>
              <a:rPr lang="en-US" altLang="en-US" sz="1400" dirty="0">
                <a:ea typeface="ＭＳ Ｐゴシック" pitchFamily="34" charset="-128"/>
                <a:cs typeface="Arial" pitchFamily="34" charset="0"/>
              </a:rPr>
              <a:t> - Conjecture Corporation website: </a:t>
            </a:r>
            <a:r>
              <a:rPr lang="en-US" altLang="en-US" sz="1400" dirty="0">
                <a:ea typeface="ＭＳ Ｐゴシック" pitchFamily="34" charset="-128"/>
                <a:cs typeface="Arial" pitchFamily="34" charset="0"/>
                <a:hlinkClick r:id="rId7" tooltip="Link to What is Acceptance Paper"/>
              </a:rPr>
              <a:t>http://</a:t>
            </a:r>
            <a:r>
              <a:rPr lang="en-US" altLang="en-US" sz="1400" dirty="0" smtClean="0">
                <a:ea typeface="ＭＳ Ｐゴシック" pitchFamily="34" charset="-128"/>
                <a:cs typeface="Arial" pitchFamily="34" charset="0"/>
                <a:hlinkClick r:id="rId7" tooltip="Link to What is Acceptance Paper"/>
              </a:rPr>
              <a:t>www.wisegeek.com/what-is-acceptance-testing.htm</a:t>
            </a:r>
            <a:r>
              <a:rPr lang="en-US" altLang="en-US" sz="1400" dirty="0" smtClean="0">
                <a:ea typeface="ＭＳ Ｐゴシック" pitchFamily="34" charset="-128"/>
                <a:cs typeface="Arial" pitchFamily="34" charset="0"/>
              </a:rPr>
              <a:t>.</a:t>
            </a:r>
            <a:endParaRPr lang="en-US" altLang="en-US" sz="1400" dirty="0">
              <a:ea typeface="ＭＳ Ｐゴシック" pitchFamily="34" charset="-128"/>
              <a:cs typeface="Arial" pitchFamily="34" charset="0"/>
            </a:endParaRPr>
          </a:p>
          <a:p>
            <a:pPr marL="285750" lvl="2" indent="-285750">
              <a:buSzTx/>
              <a:buFont typeface="Arial" panose="020B0604020202020204" pitchFamily="34" charset="0"/>
              <a:buChar char="•"/>
            </a:pPr>
            <a:endParaRPr lang="en-US" altLang="en-US" sz="1200" dirty="0">
              <a:ea typeface="ＭＳ Ｐゴシック" pitchFamily="34" charset="-128"/>
              <a:cs typeface="Arial" pitchFamily="34" charset="0"/>
            </a:endParaRPr>
          </a:p>
          <a:p>
            <a:pPr marL="285750" lvl="2" indent="-285750">
              <a:buSzTx/>
              <a:buFont typeface="Arial" panose="020B0604020202020204" pitchFamily="34" charset="0"/>
              <a:buChar char="•"/>
            </a:pPr>
            <a:endParaRPr lang="en-US" altLang="en-US" sz="1200" dirty="0">
              <a:ea typeface="ＭＳ Ｐゴシック" pitchFamily="34" charset="-128"/>
              <a:cs typeface="Arial" pitchFamily="34" charset="0"/>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26</a:t>
            </a:fld>
            <a:endParaRPr lang="en-US" dirty="0"/>
          </a:p>
        </p:txBody>
      </p:sp>
    </p:spTree>
    <p:extLst>
      <p:ext uri="{BB962C8B-B14F-4D97-AF65-F5344CB8AC3E}">
        <p14:creationId xmlns:p14="http://schemas.microsoft.com/office/powerpoint/2010/main" val="3199730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ＭＳ Ｐゴシック" pitchFamily="34" charset="-128"/>
              </a:rPr>
              <a:t>Developing a </a:t>
            </a:r>
            <a:r>
              <a:rPr lang="en-US" altLang="en-US" sz="3200" dirty="0" smtClean="0">
                <a:ea typeface="ＭＳ Ｐゴシック" pitchFamily="34" charset="-128"/>
              </a:rPr>
              <a:t>Test </a:t>
            </a:r>
            <a:r>
              <a:rPr lang="en-US" altLang="en-US" sz="3200" dirty="0">
                <a:ea typeface="ＭＳ Ｐゴシック" pitchFamily="34" charset="-128"/>
              </a:rPr>
              <a:t>Strategy </a:t>
            </a:r>
            <a:r>
              <a:rPr lang="en-US" altLang="en-US" sz="3200" dirty="0" smtClean="0">
                <a:ea typeface="ＭＳ Ｐゴシック" pitchFamily="34" charset="-128"/>
              </a:rPr>
              <a:t/>
            </a:r>
            <a:br>
              <a:rPr lang="en-US" altLang="en-US" sz="3200" dirty="0" smtClean="0">
                <a:ea typeface="ＭＳ Ｐゴシック" pitchFamily="34" charset="-128"/>
              </a:rPr>
            </a:br>
            <a:r>
              <a:rPr lang="en-US" altLang="en-US" sz="3200" dirty="0" smtClean="0">
                <a:ea typeface="ＭＳ Ｐゴシック" pitchFamily="34" charset="-128"/>
              </a:rPr>
              <a:t>and </a:t>
            </a:r>
            <a:r>
              <a:rPr lang="en-US" altLang="en-US" sz="3200" dirty="0">
                <a:ea typeface="ＭＳ Ｐゴシック" pitchFamily="34" charset="-128"/>
              </a:rPr>
              <a:t>Test Plan</a:t>
            </a:r>
            <a:r>
              <a:rPr lang="en-US" altLang="en-US" dirty="0">
                <a:ea typeface="ＭＳ Ｐゴシック" pitchFamily="34" charset="-128"/>
              </a:rPr>
              <a:t/>
            </a:r>
            <a:br>
              <a:rPr lang="en-US" altLang="en-US" dirty="0">
                <a:ea typeface="ＭＳ Ｐゴシック" pitchFamily="34" charset="-128"/>
              </a:rPr>
            </a:br>
            <a:r>
              <a:rPr lang="en-US" altLang="en-US" sz="3200" dirty="0" smtClean="0">
                <a:ea typeface="ＭＳ Ｐゴシック" pitchFamily="34" charset="-128"/>
              </a:rPr>
              <a:t>References (cont’d)</a:t>
            </a:r>
            <a:endParaRPr lang="en-US" sz="3200" dirty="0"/>
          </a:p>
        </p:txBody>
      </p:sp>
      <p:sp>
        <p:nvSpPr>
          <p:cNvPr id="3" name="Text Placeholder 2"/>
          <p:cNvSpPr>
            <a:spLocks noGrp="1"/>
          </p:cNvSpPr>
          <p:nvPr>
            <p:ph type="body" sz="quarter" idx="16"/>
          </p:nvPr>
        </p:nvSpPr>
        <p:spPr>
          <a:xfrm>
            <a:off x="431074" y="1848393"/>
            <a:ext cx="8229600" cy="4317275"/>
          </a:xfrm>
        </p:spPr>
        <p:txBody>
          <a:bodyPr/>
          <a:lstStyle/>
          <a:p>
            <a:r>
              <a:rPr lang="en-US" altLang="en-US" sz="1400" dirty="0">
                <a:ea typeface="ＭＳ Ｐゴシック" pitchFamily="34" charset="-128"/>
              </a:rPr>
              <a:t>Charts, Tables, Figures</a:t>
            </a:r>
          </a:p>
          <a:p>
            <a:r>
              <a:rPr lang="en-US" altLang="en-US" sz="1400" b="0" dirty="0">
                <a:ea typeface="ＭＳ Ｐゴシック" pitchFamily="34" charset="-128"/>
              </a:rPr>
              <a:t>10.1  Table.  </a:t>
            </a:r>
            <a:r>
              <a:rPr lang="en-US" altLang="en-US" sz="1400" b="0" dirty="0" err="1">
                <a:solidFill>
                  <a:srgbClr val="000000"/>
                </a:solidFill>
                <a:ea typeface="ＭＳ Ｐゴシック" pitchFamily="34" charset="-128"/>
              </a:rPr>
              <a:t>Turbit</a:t>
            </a:r>
            <a:r>
              <a:rPr lang="en-US" altLang="en-US" sz="1400" b="0" dirty="0">
                <a:solidFill>
                  <a:srgbClr val="000000"/>
                </a:solidFill>
                <a:ea typeface="ＭＳ Ｐゴシック" pitchFamily="34" charset="-128"/>
              </a:rPr>
              <a:t>, N. (2006, January 30). </a:t>
            </a:r>
            <a:r>
              <a:rPr lang="en-US" altLang="en-US" sz="1400" b="0" i="1" dirty="0">
                <a:solidFill>
                  <a:srgbClr val="000000"/>
                </a:solidFill>
                <a:ea typeface="ＭＳ Ｐゴシック" pitchFamily="34" charset="-128"/>
              </a:rPr>
              <a:t>Developing a Test Strategy</a:t>
            </a:r>
            <a:r>
              <a:rPr lang="en-US" altLang="en-US" sz="1400" b="0" dirty="0">
                <a:solidFill>
                  <a:srgbClr val="000000"/>
                </a:solidFill>
                <a:ea typeface="ＭＳ Ｐゴシック" pitchFamily="34" charset="-128"/>
              </a:rPr>
              <a:t>. Retrieved from PROJECT PERFECT website: </a:t>
            </a:r>
            <a:r>
              <a:rPr lang="en-US" altLang="en-US" sz="1400" b="0" dirty="0">
                <a:solidFill>
                  <a:srgbClr val="000000"/>
                </a:solidFill>
                <a:ea typeface="ＭＳ Ｐゴシック" pitchFamily="34" charset="-128"/>
                <a:hlinkClick r:id="rId3" tooltip="Link to View Developing a Test Strategy Figure"/>
              </a:rPr>
              <a:t>http://www.projectperfect.com.au/downloads/Info/info_test_strategy.pdf</a:t>
            </a:r>
            <a:endParaRPr lang="en-US" altLang="en-US" sz="1400" b="0" dirty="0">
              <a:solidFill>
                <a:srgbClr val="000000"/>
              </a:solidFill>
              <a:ea typeface="ＭＳ Ｐゴシック" pitchFamily="34" charset="-128"/>
            </a:endParaRPr>
          </a:p>
          <a:p>
            <a:r>
              <a:rPr lang="en-US" altLang="en-US" sz="1400" b="0" dirty="0">
                <a:ea typeface="ＭＳ Ｐゴシック" pitchFamily="34" charset="-128"/>
              </a:rPr>
              <a:t>10.2  Table. </a:t>
            </a:r>
            <a:r>
              <a:rPr lang="en-US" altLang="en-US" sz="1400" b="0" dirty="0" err="1">
                <a:ea typeface="ＭＳ Ｐゴシック" pitchFamily="34" charset="-128"/>
              </a:rPr>
              <a:t>Turbit</a:t>
            </a:r>
            <a:r>
              <a:rPr lang="en-US" altLang="en-US" sz="1400" b="0" dirty="0">
                <a:ea typeface="ＭＳ Ｐゴシック" pitchFamily="34" charset="-128"/>
              </a:rPr>
              <a:t>,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r>
              <a:rPr lang="en-US" altLang="en-US" sz="1400" b="0" dirty="0">
                <a:ea typeface="ＭＳ Ｐゴシック" pitchFamily="34" charset="-128"/>
              </a:rPr>
              <a:t>10.3  Table.,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r>
              <a:rPr lang="en-US" altLang="en-US" sz="1400" b="0" dirty="0">
                <a:ea typeface="ＭＳ Ｐゴシック" pitchFamily="34" charset="-128"/>
              </a:rPr>
              <a:t>10.4  Table. </a:t>
            </a:r>
            <a:r>
              <a:rPr lang="en-US" altLang="en-US" sz="1400" b="0" dirty="0" err="1">
                <a:ea typeface="ＭＳ Ｐゴシック" pitchFamily="34" charset="-128"/>
              </a:rPr>
              <a:t>Turbit</a:t>
            </a:r>
            <a:r>
              <a:rPr lang="en-US" altLang="en-US" sz="1400" b="0" dirty="0">
                <a:ea typeface="ＭＳ Ｐゴシック" pitchFamily="34" charset="-128"/>
              </a:rPr>
              <a:t>,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r>
              <a:rPr lang="en-US" altLang="en-US" sz="1400" b="0" dirty="0">
                <a:ea typeface="ＭＳ Ｐゴシック" pitchFamily="34" charset="-128"/>
              </a:rPr>
              <a:t>10.5  Table. </a:t>
            </a:r>
            <a:r>
              <a:rPr lang="en-US" altLang="en-US" sz="1400" b="0" dirty="0" err="1">
                <a:ea typeface="ＭＳ Ｐゴシック" pitchFamily="34" charset="-128"/>
              </a:rPr>
              <a:t>Turbit</a:t>
            </a:r>
            <a:r>
              <a:rPr lang="en-US" altLang="en-US" sz="1400" b="0" dirty="0">
                <a:ea typeface="ＭＳ Ｐゴシック" pitchFamily="34" charset="-128"/>
              </a:rPr>
              <a:t>,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r>
              <a:rPr lang="en-US" altLang="en-US" sz="1400" b="0" dirty="0">
                <a:ea typeface="ＭＳ Ｐゴシック" pitchFamily="34" charset="-128"/>
              </a:rPr>
              <a:t>10.6  Table. </a:t>
            </a:r>
            <a:r>
              <a:rPr lang="en-US" altLang="en-US" sz="1400" b="0" dirty="0" err="1">
                <a:ea typeface="ＭＳ Ｐゴシック" pitchFamily="34" charset="-128"/>
              </a:rPr>
              <a:t>Turbit</a:t>
            </a:r>
            <a:r>
              <a:rPr lang="en-US" altLang="en-US" sz="1400" b="0" dirty="0">
                <a:ea typeface="ＭＳ Ｐゴシック" pitchFamily="34" charset="-128"/>
              </a:rPr>
              <a:t>,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r>
              <a:rPr lang="en-US" altLang="en-US" sz="1400" b="0" dirty="0">
                <a:ea typeface="ＭＳ Ｐゴシック" pitchFamily="34" charset="-128"/>
              </a:rPr>
              <a:t>10.7  Table. Kumar, K. (2007, May 18). </a:t>
            </a:r>
            <a:r>
              <a:rPr lang="en-US" altLang="en-US" sz="1400" b="0" i="1" dirty="0">
                <a:ea typeface="ＭＳ Ｐゴシック" pitchFamily="34" charset="-128"/>
              </a:rPr>
              <a:t>Beginners Guide To Software Testing </a:t>
            </a:r>
            <a:r>
              <a:rPr lang="en-US" altLang="en-US" sz="1400" b="0" dirty="0">
                <a:ea typeface="ＭＳ Ｐゴシック" pitchFamily="34" charset="-128"/>
              </a:rPr>
              <a:t>. Retrieved February 10, 2012, from KR Testing Solutions website: </a:t>
            </a:r>
            <a:r>
              <a:rPr lang="en-US" altLang="en-US" sz="1400" b="0" dirty="0">
                <a:ea typeface="ＭＳ Ｐゴシック" pitchFamily="34" charset="-128"/>
                <a:hlinkClick r:id="rId4" tooltip="Link to Beginner's Guide to Software Testing"/>
              </a:rPr>
              <a:t>http://kuldeepse.wordpress.com/2007/05/18/beginners-guide-to-software-testing-i/</a:t>
            </a:r>
            <a:r>
              <a:rPr lang="en-US" altLang="en-US" sz="1400" b="0" dirty="0">
                <a:ea typeface="ＭＳ Ｐゴシック" pitchFamily="34" charset="-128"/>
              </a:rPr>
              <a:t> and</a:t>
            </a:r>
          </a:p>
          <a:p>
            <a:r>
              <a:rPr lang="en-US" altLang="en-US" sz="1400" b="0" dirty="0" err="1">
                <a:ea typeface="ＭＳ Ｐゴシック" pitchFamily="34" charset="-128"/>
              </a:rPr>
              <a:t>Turbit</a:t>
            </a:r>
            <a:r>
              <a:rPr lang="en-US" altLang="en-US" sz="1400" b="0" dirty="0">
                <a:ea typeface="ＭＳ Ｐゴシック" pitchFamily="34" charset="-128"/>
              </a:rPr>
              <a:t>, N. (2006, January 30). </a:t>
            </a:r>
            <a:r>
              <a:rPr lang="en-US" altLang="en-US" sz="1400" b="0" i="1" dirty="0">
                <a:ea typeface="ＭＳ Ｐゴシック" pitchFamily="34" charset="-128"/>
              </a:rPr>
              <a:t>Developing a Test Strategy</a:t>
            </a:r>
            <a:r>
              <a:rPr lang="en-US" altLang="en-US" sz="1400" b="0" dirty="0">
                <a:ea typeface="ＭＳ Ｐゴシック" pitchFamily="34" charset="-128"/>
              </a:rPr>
              <a:t>. Retrieved from PROJECT PERFECT website: </a:t>
            </a:r>
            <a:r>
              <a:rPr lang="en-US" altLang="en-US" sz="1400" b="0" dirty="0">
                <a:ea typeface="ＭＳ Ｐゴシック" pitchFamily="34" charset="-128"/>
                <a:hlinkClick r:id="rId3" tooltip="Link to View Developing a Test Strategy Figure"/>
              </a:rPr>
              <a:t>http://www.projectperfect.com.au/downloads/Info/info_test_strategy.pdf</a:t>
            </a:r>
            <a:endParaRPr lang="en-US" altLang="en-US" sz="1400" b="0" dirty="0">
              <a:ea typeface="ＭＳ Ｐゴシック" pitchFamily="34" charset="-128"/>
            </a:endParaRPr>
          </a:p>
          <a:p>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27</a:t>
            </a:fld>
            <a:endParaRPr lang="en-US" dirty="0"/>
          </a:p>
        </p:txBody>
      </p:sp>
    </p:spTree>
    <p:extLst>
      <p:ext uri="{BB962C8B-B14F-4D97-AF65-F5344CB8AC3E}">
        <p14:creationId xmlns:p14="http://schemas.microsoft.com/office/powerpoint/2010/main" val="3199730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altLang="en-US" sz="3200" dirty="0">
                <a:ea typeface="ＭＳ Ｐゴシック" pitchFamily="34" charset="-128"/>
              </a:rPr>
              <a:t>Developing a Test Strategy </a:t>
            </a:r>
            <a:r>
              <a:rPr lang="en-US" altLang="en-US" sz="3200" dirty="0" smtClean="0">
                <a:ea typeface="ＭＳ Ｐゴシック" pitchFamily="34" charset="-128"/>
              </a:rPr>
              <a:t>and </a:t>
            </a:r>
            <a:r>
              <a:rPr lang="en-US" altLang="en-US" sz="3200" dirty="0">
                <a:ea typeface="ＭＳ Ｐゴシック" pitchFamily="34" charset="-128"/>
              </a:rPr>
              <a:t>Test </a:t>
            </a:r>
            <a:r>
              <a:rPr lang="en-US" altLang="en-US" sz="3200" dirty="0" smtClean="0">
                <a:ea typeface="ＭＳ Ｐゴシック" pitchFamily="34" charset="-128"/>
              </a:rPr>
              <a:t>Plan</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28</a:t>
            </a:fld>
            <a:endParaRPr lang="en-US" dirty="0"/>
          </a:p>
        </p:txBody>
      </p:sp>
    </p:spTree>
    <p:extLst>
      <p:ext uri="{BB962C8B-B14F-4D97-AF65-F5344CB8AC3E}">
        <p14:creationId xmlns:p14="http://schemas.microsoft.com/office/powerpoint/2010/main" val="917326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What is User Acceptance Testing (UAT)?</a:t>
            </a:r>
          </a:p>
        </p:txBody>
      </p:sp>
      <p:sp>
        <p:nvSpPr>
          <p:cNvPr id="17413" name="Content Placeholder 2"/>
          <p:cNvSpPr>
            <a:spLocks noGrp="1"/>
          </p:cNvSpPr>
          <p:nvPr>
            <p:ph sz="quarter" idx="14"/>
          </p:nvPr>
        </p:nvSpPr>
        <p:spPr bwMode="auto">
          <a:xfrm>
            <a:off x="457200" y="1676400"/>
            <a:ext cx="8229600" cy="45148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altLang="en-US" sz="3000" dirty="0" smtClean="0">
                <a:ea typeface="ＭＳ Ｐゴシック" pitchFamily="34" charset="-128"/>
              </a:rPr>
              <a:t>Usually performed as final step before rollout.</a:t>
            </a:r>
            <a:br>
              <a:rPr lang="en-US" altLang="en-US" sz="3000" dirty="0" smtClean="0">
                <a:ea typeface="ＭＳ Ｐゴシック" pitchFamily="34" charset="-128"/>
              </a:rPr>
            </a:br>
            <a:endParaRPr lang="en-US" altLang="en-US" sz="3000" dirty="0" smtClean="0">
              <a:ea typeface="ＭＳ Ｐゴシック" pitchFamily="34" charset="-128"/>
            </a:endParaRPr>
          </a:p>
          <a:p>
            <a:pPr>
              <a:lnSpc>
                <a:spcPct val="80000"/>
              </a:lnSpc>
            </a:pPr>
            <a:r>
              <a:rPr lang="en-US" altLang="en-US" sz="3000" dirty="0" smtClean="0">
                <a:ea typeface="ＭＳ Ｐゴシック" pitchFamily="34" charset="-128"/>
              </a:rPr>
              <a:t>Ensures product meets client</a:t>
            </a:r>
            <a:r>
              <a:rPr lang="ja-JP" altLang="en-US" sz="3000" dirty="0" smtClean="0">
                <a:ea typeface="ＭＳ Ｐゴシック" pitchFamily="34" charset="-128"/>
              </a:rPr>
              <a:t>’</a:t>
            </a:r>
            <a:r>
              <a:rPr lang="en-US" altLang="ja-JP" sz="3000" dirty="0" smtClean="0">
                <a:ea typeface="ＭＳ Ｐゴシック" pitchFamily="34" charset="-128"/>
              </a:rPr>
              <a:t>s expectations</a:t>
            </a:r>
            <a:br>
              <a:rPr lang="en-US" altLang="ja-JP" sz="3000" dirty="0" smtClean="0">
                <a:ea typeface="ＭＳ Ｐゴシック" pitchFamily="34" charset="-128"/>
              </a:rPr>
            </a:br>
            <a:endParaRPr lang="en-US" altLang="ja-JP" sz="3000" dirty="0" smtClean="0">
              <a:ea typeface="ＭＳ Ｐゴシック" pitchFamily="34" charset="-128"/>
            </a:endParaRPr>
          </a:p>
          <a:p>
            <a:pPr>
              <a:lnSpc>
                <a:spcPct val="80000"/>
              </a:lnSpc>
            </a:pPr>
            <a:r>
              <a:rPr lang="en-US" altLang="en-US" sz="3000" dirty="0" smtClean="0">
                <a:ea typeface="ＭＳ Ｐゴシック" pitchFamily="34" charset="-128"/>
              </a:rPr>
              <a:t>Ensures software meets project objectives</a:t>
            </a:r>
            <a:br>
              <a:rPr lang="en-US" altLang="en-US" sz="3000" dirty="0" smtClean="0">
                <a:ea typeface="ＭＳ Ｐゴシック" pitchFamily="34" charset="-128"/>
              </a:rPr>
            </a:br>
            <a:endParaRPr lang="en-US" altLang="en-US" sz="3000" dirty="0" smtClean="0">
              <a:ea typeface="ＭＳ Ｐゴシック" pitchFamily="34" charset="-128"/>
            </a:endParaRPr>
          </a:p>
          <a:p>
            <a:pPr>
              <a:lnSpc>
                <a:spcPct val="80000"/>
              </a:lnSpc>
            </a:pPr>
            <a:r>
              <a:rPr lang="en-US" altLang="en-US" sz="3000" dirty="0" smtClean="0">
                <a:ea typeface="ＭＳ Ｐゴシック" pitchFamily="34" charset="-128"/>
              </a:rPr>
              <a:t>Provides opportunity for further debugging</a:t>
            </a:r>
            <a:br>
              <a:rPr lang="en-US" altLang="en-US" sz="3000" dirty="0" smtClean="0">
                <a:ea typeface="ＭＳ Ｐゴシック" pitchFamily="34" charset="-128"/>
              </a:rPr>
            </a:br>
            <a:endParaRPr lang="en-US" altLang="en-US" sz="3000" dirty="0" smtClean="0">
              <a:ea typeface="ＭＳ Ｐゴシック" pitchFamily="34" charset="-128"/>
            </a:endParaRPr>
          </a:p>
          <a:p>
            <a:pPr>
              <a:lnSpc>
                <a:spcPct val="80000"/>
              </a:lnSpc>
            </a:pPr>
            <a:r>
              <a:rPr lang="en-US" altLang="en-US" sz="3000" dirty="0" smtClean="0">
                <a:ea typeface="ＭＳ Ｐゴシック" pitchFamily="34" charset="-128"/>
              </a:rPr>
              <a:t>Based on mutually agreed-upon deliverables</a:t>
            </a:r>
          </a:p>
          <a:p>
            <a:pPr>
              <a:lnSpc>
                <a:spcPct val="80000"/>
              </a:lnSpc>
              <a:spcBef>
                <a:spcPts val="2400"/>
              </a:spcBef>
              <a:buFont typeface="Arial" pitchFamily="34" charset="0"/>
              <a:buNone/>
            </a:pPr>
            <a:r>
              <a:rPr lang="en-US" altLang="en-US" sz="1600" dirty="0" smtClean="0">
                <a:ea typeface="ＭＳ Ｐゴシック" pitchFamily="34" charset="-128"/>
              </a:rPr>
              <a:t>( Tucker, 2003; </a:t>
            </a:r>
            <a:r>
              <a:rPr lang="en-US" altLang="en-US" sz="1600" dirty="0" err="1" smtClean="0">
                <a:ea typeface="ＭＳ Ｐゴシック" pitchFamily="34" charset="-128"/>
              </a:rPr>
              <a:t>Turbit</a:t>
            </a:r>
            <a:r>
              <a:rPr lang="en-US" altLang="en-US" sz="1600" dirty="0" smtClean="0">
                <a:ea typeface="ＭＳ Ｐゴシック" pitchFamily="34" charset="-128"/>
              </a:rPr>
              <a:t>, 2006; </a:t>
            </a:r>
            <a:r>
              <a:rPr lang="en-US" altLang="en-US" sz="1700" dirty="0" smtClean="0">
                <a:ea typeface="ＭＳ Ｐゴシック" pitchFamily="34" charset="-128"/>
              </a:rPr>
              <a:t>What is Acceptance Testing, </a:t>
            </a:r>
            <a:r>
              <a:rPr lang="en-US" altLang="en-US" sz="1700" dirty="0" err="1" smtClean="0">
                <a:ea typeface="ＭＳ Ｐゴシック" pitchFamily="34" charset="-128"/>
              </a:rPr>
              <a:t>n.d.</a:t>
            </a:r>
            <a:r>
              <a:rPr lang="en-US" altLang="en-US" sz="1600" dirty="0" smtClean="0">
                <a:ea typeface="ＭＳ Ｐゴシック" pitchFamily="34" charset="-128"/>
              </a:rPr>
              <a:t>)</a:t>
            </a:r>
          </a:p>
          <a:p>
            <a:pPr>
              <a:lnSpc>
                <a:spcPct val="80000"/>
              </a:lnSpc>
              <a:buFont typeface="Arial" pitchFamily="34" charset="0"/>
              <a:buNone/>
            </a:pPr>
            <a:endParaRPr lang="en-US" altLang="en-US" sz="3000" dirty="0" smtClean="0">
              <a:ea typeface="ＭＳ Ｐゴシック" pitchFamily="34" charset="-128"/>
            </a:endParaRPr>
          </a:p>
        </p:txBody>
      </p:sp>
      <p:sp>
        <p:nvSpPr>
          <p:cNvPr id="17409"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1B285FA4-4894-4AAE-B9D2-0DE1B322D458}" type="slidenum">
              <a:rPr lang="en-US" altLang="en-US" sz="1000">
                <a:solidFill>
                  <a:srgbClr val="898989"/>
                </a:solidFill>
              </a:rPr>
              <a:pPr eaLnBrk="1" hangingPunct="1"/>
              <a:t>3</a:t>
            </a:fld>
            <a:endParaRPr lang="en-US" altLang="en-US" sz="1000">
              <a:solidFill>
                <a:srgbClr val="898989"/>
              </a:solidFill>
            </a:endParaRPr>
          </a:p>
        </p:txBody>
      </p:sp>
    </p:spTree>
    <p:extLst>
      <p:ext uri="{BB962C8B-B14F-4D97-AF65-F5344CB8AC3E}">
        <p14:creationId xmlns:p14="http://schemas.microsoft.com/office/powerpoint/2010/main" val="3392430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smtClean="0">
                <a:ea typeface="ＭＳ Ｐゴシック" pitchFamily="34" charset="-128"/>
              </a:rPr>
              <a:t>When to Test?</a:t>
            </a:r>
          </a:p>
        </p:txBody>
      </p:sp>
      <p:sp>
        <p:nvSpPr>
          <p:cNvPr id="19461" name="Content Placeholder 2"/>
          <p:cNvSpPr>
            <a:spLocks noGrp="1"/>
          </p:cNvSpPr>
          <p:nvPr>
            <p:ph sz="quarter" idx="14"/>
          </p:nvPr>
        </p:nvSpPr>
        <p:spPr bwMode="auto">
          <a:xfrm>
            <a:off x="457200" y="1371600"/>
            <a:ext cx="8229600" cy="472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ea typeface="ＭＳ Ｐゴシック" pitchFamily="34" charset="-128"/>
              </a:rPr>
              <a:t>Prior to rollout</a:t>
            </a:r>
          </a:p>
          <a:p>
            <a:r>
              <a:rPr lang="en-US" altLang="en-US" smtClean="0">
                <a:ea typeface="ＭＳ Ｐゴシック" pitchFamily="34" charset="-128"/>
              </a:rPr>
              <a:t>Always needed for critical software such as EHR systems</a:t>
            </a:r>
          </a:p>
          <a:p>
            <a:r>
              <a:rPr lang="en-US" altLang="en-US" smtClean="0">
                <a:ea typeface="ＭＳ Ｐゴシック" pitchFamily="34" charset="-128"/>
              </a:rPr>
              <a:t>Focused on functionality, not technical issues. Most technical and integration bugs should have been worked out prior to testing.</a:t>
            </a:r>
          </a:p>
          <a:p>
            <a:pPr>
              <a:buFont typeface="Arial" pitchFamily="34" charset="0"/>
              <a:buNone/>
            </a:pPr>
            <a:endParaRPr lang="en-US" altLang="en-US" sz="1600" smtClean="0">
              <a:ea typeface="ＭＳ Ｐゴシック" pitchFamily="34" charset="-128"/>
            </a:endParaRPr>
          </a:p>
          <a:p>
            <a:pPr>
              <a:buFont typeface="Arial" pitchFamily="34" charset="0"/>
              <a:buNone/>
            </a:pPr>
            <a:r>
              <a:rPr lang="en-US" altLang="en-US" sz="1600" smtClean="0">
                <a:ea typeface="ＭＳ Ｐゴシック" pitchFamily="34" charset="-128"/>
              </a:rPr>
              <a:t>( Tucker, 2003; Turbit, 2006; WikiPedia 2011)</a:t>
            </a:r>
          </a:p>
          <a:p>
            <a:pPr>
              <a:buFont typeface="Arial" pitchFamily="34" charset="0"/>
              <a:buNone/>
            </a:pPr>
            <a:endParaRPr lang="en-US" altLang="en-US" smtClean="0">
              <a:ea typeface="ＭＳ Ｐゴシック" pitchFamily="34" charset="-128"/>
            </a:endParaRPr>
          </a:p>
        </p:txBody>
      </p:sp>
      <p:sp>
        <p:nvSpPr>
          <p:cNvPr id="19457"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194C268-B6B1-4306-A81A-EF437BA51B83}" type="slidenum">
              <a:rPr lang="en-US" altLang="en-US" sz="1000">
                <a:solidFill>
                  <a:srgbClr val="898989"/>
                </a:solidFill>
              </a:rPr>
              <a:pPr eaLnBrk="1" hangingPunct="1"/>
              <a:t>4</a:t>
            </a:fld>
            <a:endParaRPr lang="en-US" altLang="en-US" sz="1000">
              <a:solidFill>
                <a:srgbClr val="898989"/>
              </a:solidFill>
            </a:endParaRPr>
          </a:p>
        </p:txBody>
      </p:sp>
    </p:spTree>
    <p:extLst>
      <p:ext uri="{BB962C8B-B14F-4D97-AF65-F5344CB8AC3E}">
        <p14:creationId xmlns:p14="http://schemas.microsoft.com/office/powerpoint/2010/main" val="13592199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What are the Testing Steps?</a:t>
            </a:r>
          </a:p>
        </p:txBody>
      </p:sp>
      <p:sp>
        <p:nvSpPr>
          <p:cNvPr id="15366" name="Content Placeholder 2"/>
          <p:cNvSpPr>
            <a:spLocks noGrp="1"/>
          </p:cNvSpPr>
          <p:nvPr>
            <p:ph sz="quarter" idx="14"/>
          </p:nvPr>
        </p:nvSpPr>
        <p:spPr bwMode="auto">
          <a:xfrm>
            <a:off x="457200" y="1524000"/>
            <a:ext cx="8229600" cy="4419600"/>
          </a:xfrm>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marL="571500" indent="-514350">
              <a:buFont typeface="Verdana" pitchFamily="34" charset="0"/>
              <a:buAutoNum type="arabicPeriod"/>
              <a:defRPr/>
            </a:pPr>
            <a:r>
              <a:rPr lang="en-US" dirty="0" smtClean="0">
                <a:ea typeface="+mn-ea"/>
                <a:cs typeface="+mn-cs"/>
              </a:rPr>
              <a:t>Planning the UAT</a:t>
            </a:r>
          </a:p>
          <a:p>
            <a:pPr marL="571500" indent="-514350">
              <a:buFont typeface="Verdana" pitchFamily="34" charset="0"/>
              <a:buAutoNum type="arabicPeriod"/>
              <a:defRPr/>
            </a:pPr>
            <a:r>
              <a:rPr lang="en-US" dirty="0" smtClean="0">
                <a:ea typeface="+mn-ea"/>
                <a:cs typeface="+mn-cs"/>
              </a:rPr>
              <a:t>Designing your test cases </a:t>
            </a:r>
          </a:p>
          <a:p>
            <a:pPr marL="571500" indent="-514350">
              <a:buFont typeface="Verdana" pitchFamily="34" charset="0"/>
              <a:buAutoNum type="arabicPeriod"/>
              <a:defRPr/>
            </a:pPr>
            <a:r>
              <a:rPr lang="en-US" dirty="0" smtClean="0">
                <a:ea typeface="+mn-ea"/>
                <a:cs typeface="+mn-cs"/>
              </a:rPr>
              <a:t>Creating the UAT team</a:t>
            </a:r>
          </a:p>
          <a:p>
            <a:pPr marL="571500" indent="-514350">
              <a:buFont typeface="Verdana" pitchFamily="34" charset="0"/>
              <a:buAutoNum type="arabicPeriod"/>
              <a:defRPr/>
            </a:pPr>
            <a:r>
              <a:rPr lang="en-US" dirty="0" smtClean="0">
                <a:ea typeface="+mn-ea"/>
                <a:cs typeface="+mn-cs"/>
              </a:rPr>
              <a:t>Executing test cases </a:t>
            </a:r>
          </a:p>
          <a:p>
            <a:pPr marL="571500" indent="-514350">
              <a:buFont typeface="Verdana" pitchFamily="34" charset="0"/>
              <a:buAutoNum type="arabicPeriod"/>
              <a:defRPr/>
            </a:pPr>
            <a:r>
              <a:rPr lang="en-US" dirty="0" smtClean="0">
                <a:ea typeface="+mn-ea"/>
                <a:cs typeface="+mn-cs"/>
              </a:rPr>
              <a:t>Documenting defects</a:t>
            </a:r>
          </a:p>
          <a:p>
            <a:pPr marL="571500" indent="-514350">
              <a:buFont typeface="Verdana" pitchFamily="34" charset="0"/>
              <a:buAutoNum type="arabicPeriod"/>
              <a:defRPr/>
            </a:pPr>
            <a:r>
              <a:rPr lang="en-US" dirty="0" smtClean="0">
                <a:ea typeface="+mn-ea"/>
                <a:cs typeface="+mn-cs"/>
              </a:rPr>
              <a:t>Resolving and debugging</a:t>
            </a:r>
          </a:p>
          <a:p>
            <a:pPr marL="571500" indent="-514350">
              <a:buFont typeface="Verdana" pitchFamily="34" charset="0"/>
              <a:buAutoNum type="arabicPeriod"/>
              <a:defRPr/>
            </a:pPr>
            <a:r>
              <a:rPr lang="en-US" dirty="0" smtClean="0">
                <a:ea typeface="+mn-ea"/>
                <a:cs typeface="+mn-cs"/>
              </a:rPr>
              <a:t>Signing off</a:t>
            </a:r>
          </a:p>
          <a:p>
            <a:pPr marL="571500" indent="-514350">
              <a:buFont typeface="Arial" charset="0"/>
              <a:buNone/>
              <a:defRPr/>
            </a:pPr>
            <a:endParaRPr lang="en-US" sz="1300" dirty="0" smtClean="0">
              <a:ea typeface="+mn-ea"/>
              <a:cs typeface="+mn-cs"/>
            </a:endParaRPr>
          </a:p>
          <a:p>
            <a:pPr marL="571500" indent="-514350">
              <a:buFont typeface="Arial" charset="0"/>
              <a:buNone/>
              <a:defRPr/>
            </a:pPr>
            <a:endParaRPr lang="en-US" sz="1300" dirty="0">
              <a:ea typeface="+mn-ea"/>
              <a:cs typeface="+mn-cs"/>
            </a:endParaRPr>
          </a:p>
          <a:p>
            <a:pPr marL="571500" indent="-514350">
              <a:buFont typeface="Arial" charset="0"/>
              <a:buNone/>
              <a:defRPr/>
            </a:pPr>
            <a:r>
              <a:rPr lang="en-US" sz="1700" dirty="0" smtClean="0">
                <a:ea typeface="+mn-ea"/>
                <a:cs typeface="+mn-cs"/>
              </a:rPr>
              <a:t>(Kumar, 2007) </a:t>
            </a:r>
          </a:p>
        </p:txBody>
      </p:sp>
      <p:sp>
        <p:nvSpPr>
          <p:cNvPr id="21505"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5A6EA22B-5E30-4061-801D-7C5B71F8E98E}" type="slidenum">
              <a:rPr lang="en-US" altLang="en-US" sz="1000">
                <a:solidFill>
                  <a:srgbClr val="898989"/>
                </a:solidFill>
              </a:rPr>
              <a:pPr eaLnBrk="1" hangingPunct="1"/>
              <a:t>5</a:t>
            </a:fld>
            <a:endParaRPr lang="en-US" altLang="en-US" sz="1000">
              <a:solidFill>
                <a:srgbClr val="898989"/>
              </a:solidFill>
            </a:endParaRPr>
          </a:p>
        </p:txBody>
      </p:sp>
    </p:spTree>
    <p:extLst>
      <p:ext uri="{BB962C8B-B14F-4D97-AF65-F5344CB8AC3E}">
        <p14:creationId xmlns:p14="http://schemas.microsoft.com/office/powerpoint/2010/main" val="1914130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itchFamily="34" charset="-128"/>
              </a:rPr>
              <a:t>Testing Steps: Terms</a:t>
            </a:r>
            <a:endParaRPr lang="en-US" dirty="0"/>
          </a:p>
        </p:txBody>
      </p:sp>
      <p:pic>
        <p:nvPicPr>
          <p:cNvPr id="9" name="table" descr="Term: Test Strategy&#10;Description: Staffing and Users, Evaluation tools, procedures, and support&#10;&#10;Term: Test Scenarios&#10;Description: What events will be tested&#10;&#10;Term: Test Scripts&#10;Description: Actual, step-by-step inputs that will be used along with expected results" title="Testing Steps by Turbit Table"/>
          <p:cNvPicPr>
            <a:picLocks noChangeAspect="1"/>
          </p:cNvPicPr>
          <p:nvPr/>
        </p:nvPicPr>
        <p:blipFill>
          <a:blip r:embed="rId3"/>
          <a:stretch>
            <a:fillRect/>
          </a:stretch>
        </p:blipFill>
        <p:spPr>
          <a:xfrm>
            <a:off x="914400" y="1630363"/>
            <a:ext cx="7315200" cy="3597275"/>
          </a:xfrm>
          <a:prstGeom prst="rect">
            <a:avLst/>
          </a:prstGeom>
        </p:spPr>
      </p:pic>
      <p:sp>
        <p:nvSpPr>
          <p:cNvPr id="4" name="Text Placeholder 3"/>
          <p:cNvSpPr>
            <a:spLocks noGrp="1"/>
          </p:cNvSpPr>
          <p:nvPr>
            <p:ph type="body" sz="quarter" idx="32"/>
          </p:nvPr>
        </p:nvSpPr>
        <p:spPr>
          <a:xfrm>
            <a:off x="457198" y="6348549"/>
            <a:ext cx="7634331" cy="326572"/>
          </a:xfrm>
        </p:spPr>
        <p:txBody>
          <a:bodyPr/>
          <a:lstStyle/>
          <a:p>
            <a:r>
              <a:rPr lang="en-US" altLang="en-US" dirty="0">
                <a:ea typeface="ＭＳ Ｐゴシック" pitchFamily="34" charset="-128"/>
              </a:rPr>
              <a:t>10.1 Testing Steps (</a:t>
            </a:r>
            <a:r>
              <a:rPr lang="en-US" altLang="en-US" dirty="0" err="1">
                <a:ea typeface="ＭＳ Ｐゴシック" pitchFamily="34" charset="-128"/>
              </a:rPr>
              <a:t>Turbit</a:t>
            </a:r>
            <a:r>
              <a:rPr lang="en-US" altLang="en-US" dirty="0">
                <a:ea typeface="ＭＳ Ｐゴシック" pitchFamily="34" charset="-128"/>
              </a:rPr>
              <a:t>, 2006</a:t>
            </a:r>
            <a:r>
              <a:rPr lang="en-US" altLang="en-US" dirty="0" smtClean="0">
                <a:ea typeface="ＭＳ Ｐゴシック" pitchFamily="34" charset="-128"/>
              </a:rPr>
              <a:t>)</a:t>
            </a:r>
            <a:endParaRPr lang="en-US" altLang="en-US" dirty="0">
              <a:ea typeface="ＭＳ Ｐゴシック" pitchFamily="34" charset="-128"/>
            </a:endParaRP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3788698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Test Scenarios vs. Test Scripts </a:t>
            </a:r>
          </a:p>
        </p:txBody>
      </p:sp>
      <p:sp>
        <p:nvSpPr>
          <p:cNvPr id="25605" name="Content Placeholder 2"/>
          <p:cNvSpPr>
            <a:spLocks noGrp="1"/>
          </p:cNvSpPr>
          <p:nvPr>
            <p:ph sz="quarter" idx="14"/>
          </p:nvPr>
        </p:nvSpPr>
        <p:spPr bwMode="auto">
          <a:xfrm>
            <a:off x="457200" y="16002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tLang="en-US" dirty="0" smtClean="0">
                <a:ea typeface="ＭＳ Ｐゴシック" pitchFamily="34" charset="-128"/>
              </a:rPr>
              <a:t>Test scenarios</a:t>
            </a:r>
          </a:p>
          <a:p>
            <a:pPr lvl="1">
              <a:lnSpc>
                <a:spcPct val="90000"/>
              </a:lnSpc>
            </a:pPr>
            <a:r>
              <a:rPr lang="en-US" altLang="en-US" dirty="0" smtClean="0">
                <a:ea typeface="ＭＳ Ｐゴシック" pitchFamily="34" charset="-128"/>
              </a:rPr>
              <a:t>Broad interpretation of what you are testing</a:t>
            </a:r>
          </a:p>
          <a:p>
            <a:pPr lvl="1">
              <a:lnSpc>
                <a:spcPct val="90000"/>
              </a:lnSpc>
            </a:pPr>
            <a:r>
              <a:rPr lang="en-US" altLang="en-US" dirty="0" smtClean="0">
                <a:ea typeface="ＭＳ Ｐゴシック" pitchFamily="34" charset="-128"/>
              </a:rPr>
              <a:t>Example: </a:t>
            </a:r>
            <a:r>
              <a:rPr lang="ja-JP" altLang="en-US" dirty="0" smtClean="0">
                <a:ea typeface="ＭＳ Ｐゴシック" pitchFamily="34" charset="-128"/>
              </a:rPr>
              <a:t>“</a:t>
            </a:r>
            <a:r>
              <a:rPr lang="en-US" altLang="ja-JP" dirty="0" smtClean="0">
                <a:ea typeface="ＭＳ Ｐゴシック" pitchFamily="34" charset="-128"/>
              </a:rPr>
              <a:t>When you enter a prescription that could cause an adverse reaction for the patient, a warning message should appear.</a:t>
            </a:r>
            <a:r>
              <a:rPr lang="ja-JP" altLang="en-US" dirty="0" smtClean="0">
                <a:ea typeface="ＭＳ Ｐゴシック" pitchFamily="34" charset="-128"/>
              </a:rPr>
              <a:t>”</a:t>
            </a:r>
            <a:endParaRPr lang="en-US" altLang="ja-JP" dirty="0" smtClean="0">
              <a:ea typeface="ＭＳ Ｐゴシック" pitchFamily="34" charset="-128"/>
            </a:endParaRPr>
          </a:p>
          <a:p>
            <a:pPr>
              <a:lnSpc>
                <a:spcPct val="90000"/>
              </a:lnSpc>
            </a:pPr>
            <a:r>
              <a:rPr lang="en-US" altLang="en-US" dirty="0" smtClean="0">
                <a:ea typeface="ＭＳ Ｐゴシック" pitchFamily="34" charset="-128"/>
              </a:rPr>
              <a:t>Test Scripts</a:t>
            </a:r>
          </a:p>
          <a:p>
            <a:pPr lvl="1">
              <a:lnSpc>
                <a:spcPct val="90000"/>
              </a:lnSpc>
            </a:pPr>
            <a:r>
              <a:rPr lang="en-US" altLang="en-US" dirty="0" smtClean="0">
                <a:ea typeface="ＭＳ Ｐゴシック" pitchFamily="34" charset="-128"/>
              </a:rPr>
              <a:t>Step-by-step details of running the tests</a:t>
            </a:r>
          </a:p>
          <a:p>
            <a:pPr lvl="1">
              <a:lnSpc>
                <a:spcPct val="90000"/>
              </a:lnSpc>
            </a:pPr>
            <a:r>
              <a:rPr lang="en-US" altLang="en-US" dirty="0" smtClean="0">
                <a:ea typeface="ＭＳ Ｐゴシック" pitchFamily="34" charset="-128"/>
              </a:rPr>
              <a:t>Example: </a:t>
            </a:r>
            <a:r>
              <a:rPr lang="ja-JP" altLang="en-US" dirty="0" smtClean="0">
                <a:ea typeface="ＭＳ Ｐゴシック" pitchFamily="34" charset="-128"/>
              </a:rPr>
              <a:t>“</a:t>
            </a:r>
            <a:r>
              <a:rPr lang="en-US" altLang="ja-JP" dirty="0" smtClean="0">
                <a:ea typeface="ＭＳ Ｐゴシック" pitchFamily="34" charset="-128"/>
              </a:rPr>
              <a:t>1. Select John Doe</a:t>
            </a:r>
            <a:r>
              <a:rPr lang="ja-JP" altLang="en-US" dirty="0" smtClean="0">
                <a:ea typeface="ＭＳ Ｐゴシック" pitchFamily="34" charset="-128"/>
              </a:rPr>
              <a:t>’</a:t>
            </a:r>
            <a:r>
              <a:rPr lang="en-US" altLang="ja-JP" dirty="0" smtClean="0">
                <a:ea typeface="ＭＳ Ｐゴシック" pitchFamily="34" charset="-128"/>
              </a:rPr>
              <a:t>s patient record. 2. Select </a:t>
            </a:r>
            <a:r>
              <a:rPr lang="ja-JP" altLang="en-US" dirty="0" smtClean="0">
                <a:ea typeface="ＭＳ Ｐゴシック" pitchFamily="34" charset="-128"/>
              </a:rPr>
              <a:t>‘</a:t>
            </a:r>
            <a:r>
              <a:rPr lang="en-US" altLang="ja-JP" dirty="0" smtClean="0">
                <a:ea typeface="ＭＳ Ｐゴシック" pitchFamily="34" charset="-128"/>
              </a:rPr>
              <a:t>New Rx</a:t>
            </a:r>
            <a:r>
              <a:rPr lang="ja-JP" altLang="en-US" dirty="0" smtClean="0">
                <a:ea typeface="ＭＳ Ｐゴシック" pitchFamily="34" charset="-128"/>
              </a:rPr>
              <a:t>’</a:t>
            </a:r>
            <a:r>
              <a:rPr lang="en-US" altLang="ja-JP" dirty="0" smtClean="0">
                <a:ea typeface="ＭＳ Ｐゴシック" pitchFamily="34" charset="-128"/>
              </a:rPr>
              <a:t>. …</a:t>
            </a:r>
            <a:r>
              <a:rPr lang="ja-JP" altLang="en-US" dirty="0" smtClean="0">
                <a:ea typeface="ＭＳ Ｐゴシック" pitchFamily="34" charset="-128"/>
              </a:rPr>
              <a:t>”</a:t>
            </a:r>
            <a:r>
              <a:rPr lang="en-US" altLang="ja-JP" dirty="0" smtClean="0">
                <a:ea typeface="ＭＳ Ｐゴシック" pitchFamily="34" charset="-128"/>
              </a:rPr>
              <a:t>)</a:t>
            </a:r>
            <a:endParaRPr lang="en-US" altLang="en-US" dirty="0" smtClean="0">
              <a:ea typeface="ＭＳ Ｐゴシック" pitchFamily="34" charset="-128"/>
            </a:endParaRPr>
          </a:p>
        </p:txBody>
      </p:sp>
      <p:sp>
        <p:nvSpPr>
          <p:cNvPr id="25601"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C8937C53-6240-4495-8DC9-4CFD70A497CE}" type="slidenum">
              <a:rPr lang="en-US" altLang="en-US" sz="1000">
                <a:solidFill>
                  <a:srgbClr val="898989"/>
                </a:solidFill>
              </a:rPr>
              <a:pPr eaLnBrk="1" hangingPunct="1"/>
              <a:t>7</a:t>
            </a:fld>
            <a:endParaRPr lang="en-US" altLang="en-US" sz="1000">
              <a:solidFill>
                <a:srgbClr val="898989"/>
              </a:solidFill>
            </a:endParaRPr>
          </a:p>
        </p:txBody>
      </p:sp>
    </p:spTree>
    <p:extLst>
      <p:ext uri="{BB962C8B-B14F-4D97-AF65-F5344CB8AC3E}">
        <p14:creationId xmlns:p14="http://schemas.microsoft.com/office/powerpoint/2010/main" val="2231543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UAT Planning Stage</a:t>
            </a:r>
          </a:p>
        </p:txBody>
      </p:sp>
      <p:sp>
        <p:nvSpPr>
          <p:cNvPr id="27653" name="Content Placeholder 2"/>
          <p:cNvSpPr>
            <a:spLocks noGrp="1"/>
          </p:cNvSpPr>
          <p:nvPr>
            <p:ph sz="quarter" idx="14"/>
          </p:nvPr>
        </p:nvSpPr>
        <p:spPr bwMode="auto">
          <a:xfrm>
            <a:off x="457200" y="1524000"/>
            <a:ext cx="82296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ea typeface="ＭＳ Ｐゴシック" pitchFamily="34" charset="-128"/>
              </a:rPr>
              <a:t>Most important stage in the process</a:t>
            </a:r>
          </a:p>
          <a:p>
            <a:r>
              <a:rPr lang="en-US" altLang="en-US" dirty="0" smtClean="0">
                <a:ea typeface="ＭＳ Ｐゴシック" pitchFamily="34" charset="-128"/>
              </a:rPr>
              <a:t>Testing strategy developed</a:t>
            </a:r>
          </a:p>
          <a:p>
            <a:r>
              <a:rPr lang="en-US" altLang="en-US" dirty="0" smtClean="0">
                <a:ea typeface="ＭＳ Ｐゴシック" pitchFamily="34" charset="-128"/>
              </a:rPr>
              <a:t>Key focus areas defined </a:t>
            </a:r>
          </a:p>
          <a:p>
            <a:pPr lvl="1"/>
            <a:r>
              <a:rPr lang="en-US" altLang="en-US" dirty="0" smtClean="0">
                <a:ea typeface="ＭＳ Ｐゴシック" pitchFamily="34" charset="-128"/>
              </a:rPr>
              <a:t>Based on expected overall product deliverables</a:t>
            </a:r>
          </a:p>
          <a:p>
            <a:r>
              <a:rPr lang="en-US" altLang="en-US" dirty="0" smtClean="0">
                <a:ea typeface="ＭＳ Ｐゴシック" pitchFamily="34" charset="-128"/>
              </a:rPr>
              <a:t>Entry and exit criteria defined</a:t>
            </a:r>
          </a:p>
          <a:p>
            <a:pPr>
              <a:buFont typeface="Arial" pitchFamily="34" charset="0"/>
              <a:buNone/>
            </a:pPr>
            <a:endParaRPr lang="en-US" altLang="en-US" sz="1600" dirty="0" smtClean="0">
              <a:ea typeface="ＭＳ Ｐゴシック" pitchFamily="34" charset="-128"/>
            </a:endParaRPr>
          </a:p>
          <a:p>
            <a:pPr>
              <a:buFont typeface="Arial" pitchFamily="34" charset="0"/>
              <a:buNone/>
            </a:pPr>
            <a:endParaRPr lang="en-US" altLang="en-US" sz="1600" dirty="0" smtClean="0">
              <a:ea typeface="ＭＳ Ｐゴシック" pitchFamily="34" charset="-128"/>
            </a:endParaRPr>
          </a:p>
          <a:p>
            <a:pPr>
              <a:buFont typeface="Arial" pitchFamily="34" charset="0"/>
              <a:buNone/>
            </a:pPr>
            <a:r>
              <a:rPr lang="en-US" altLang="en-US" sz="1600" dirty="0" smtClean="0">
                <a:ea typeface="ＭＳ Ｐゴシック" pitchFamily="34" charset="-128"/>
              </a:rPr>
              <a:t>(Kumar, 2007)</a:t>
            </a:r>
          </a:p>
        </p:txBody>
      </p:sp>
      <p:sp>
        <p:nvSpPr>
          <p:cNvPr id="27649"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E04D852F-62EC-4CE0-8CC4-BBAF43E5331D}" type="slidenum">
              <a:rPr lang="en-US" altLang="en-US" sz="1000">
                <a:solidFill>
                  <a:srgbClr val="898989"/>
                </a:solidFill>
              </a:rPr>
              <a:pPr eaLnBrk="1" hangingPunct="1"/>
              <a:t>8</a:t>
            </a:fld>
            <a:endParaRPr lang="en-US" altLang="en-US" sz="1000">
              <a:solidFill>
                <a:srgbClr val="898989"/>
              </a:solidFill>
            </a:endParaRPr>
          </a:p>
        </p:txBody>
      </p:sp>
    </p:spTree>
    <p:extLst>
      <p:ext uri="{BB962C8B-B14F-4D97-AF65-F5344CB8AC3E}">
        <p14:creationId xmlns:p14="http://schemas.microsoft.com/office/powerpoint/2010/main" val="966994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p:cNvSpPr>
            <a:spLocks noGrp="1"/>
          </p:cNvSpPr>
          <p:nvPr>
            <p:ph type="title"/>
          </p:nvPr>
        </p:nvSpPr>
        <p:spPr bwMode="auto">
          <a:xfrm>
            <a:off x="457200" y="274638"/>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tLang="en-US" dirty="0" smtClean="0">
                <a:ea typeface="ＭＳ Ｐゴシック" pitchFamily="34" charset="-128"/>
              </a:rPr>
              <a:t>Testing Strategy Template</a:t>
            </a:r>
          </a:p>
        </p:txBody>
      </p:sp>
      <p:sp>
        <p:nvSpPr>
          <p:cNvPr id="10" name="Content Placeholder 17"/>
          <p:cNvSpPr>
            <a:spLocks noGrp="1"/>
          </p:cNvSpPr>
          <p:nvPr>
            <p:ph sz="quarter" idx="14"/>
          </p:nvPr>
        </p:nvSpPr>
        <p:spPr>
          <a:xfrm>
            <a:off x="457200" y="1676400"/>
            <a:ext cx="8229600" cy="4384766"/>
          </a:xfrm>
        </p:spPr>
        <p:txBody>
          <a:bodyPr>
            <a:normAutofit fontScale="92500" lnSpcReduction="20000"/>
          </a:bodyPr>
          <a:lstStyle/>
          <a:p>
            <a:pPr>
              <a:buFont typeface="Arial" charset="0"/>
              <a:buChar char="•"/>
              <a:defRPr/>
            </a:pPr>
            <a:r>
              <a:rPr lang="en-US" dirty="0" smtClean="0">
                <a:ea typeface="+mn-ea"/>
                <a:cs typeface="+mn-cs"/>
              </a:rPr>
              <a:t>A typical testing strategy addresses several categories:</a:t>
            </a:r>
          </a:p>
          <a:p>
            <a:pPr lvl="1">
              <a:buFont typeface="Arial" charset="0"/>
              <a:buChar char="–"/>
              <a:defRPr/>
            </a:pPr>
            <a:r>
              <a:rPr lang="en-US" dirty="0" smtClean="0">
                <a:ea typeface="+mn-ea"/>
              </a:rPr>
              <a:t>Overview</a:t>
            </a:r>
          </a:p>
          <a:p>
            <a:pPr lvl="1">
              <a:buFont typeface="Arial" charset="0"/>
              <a:buChar char="–"/>
              <a:defRPr/>
            </a:pPr>
            <a:r>
              <a:rPr lang="en-US" dirty="0" smtClean="0">
                <a:ea typeface="+mn-ea"/>
              </a:rPr>
              <a:t>Testing environment</a:t>
            </a:r>
          </a:p>
          <a:p>
            <a:pPr lvl="1">
              <a:buFont typeface="Arial" charset="0"/>
              <a:buChar char="–"/>
              <a:defRPr/>
            </a:pPr>
            <a:r>
              <a:rPr lang="en-US" dirty="0" smtClean="0">
                <a:ea typeface="+mn-ea"/>
              </a:rPr>
              <a:t>Procedures</a:t>
            </a:r>
          </a:p>
          <a:p>
            <a:pPr lvl="1">
              <a:buFont typeface="Arial" charset="0"/>
              <a:buChar char="–"/>
              <a:defRPr/>
            </a:pPr>
            <a:r>
              <a:rPr lang="en-US" dirty="0" smtClean="0">
                <a:ea typeface="+mn-ea"/>
              </a:rPr>
              <a:t>Software</a:t>
            </a:r>
          </a:p>
          <a:p>
            <a:pPr>
              <a:buFont typeface="Arial" charset="0"/>
              <a:buChar char="•"/>
              <a:defRPr/>
            </a:pPr>
            <a:r>
              <a:rPr lang="en-US" dirty="0" smtClean="0">
                <a:ea typeface="+mn-ea"/>
                <a:cs typeface="+mn-cs"/>
              </a:rPr>
              <a:t>The following slides show typical elements in a testing strategy. </a:t>
            </a:r>
          </a:p>
          <a:p>
            <a:pPr>
              <a:buFont typeface="Arial" charset="0"/>
              <a:buChar char="•"/>
              <a:defRPr/>
            </a:pPr>
            <a:r>
              <a:rPr lang="en-US" dirty="0" smtClean="0">
                <a:ea typeface="+mn-ea"/>
                <a:cs typeface="+mn-cs"/>
              </a:rPr>
              <a:t>Your strategy may include more or fewer variables.</a:t>
            </a:r>
            <a:endParaRPr lang="en-US" dirty="0">
              <a:ea typeface="+mn-ea"/>
              <a:cs typeface="+mn-cs"/>
            </a:endParaRPr>
          </a:p>
        </p:txBody>
      </p:sp>
      <p:sp>
        <p:nvSpPr>
          <p:cNvPr id="29697" name="Slide Number Placeholder 2"/>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AAD33CE2-0EED-44F5-AC2D-F83835E0FFE1}" type="slidenum">
              <a:rPr lang="en-US" altLang="en-US" sz="1000">
                <a:solidFill>
                  <a:srgbClr val="898989"/>
                </a:solidFill>
              </a:rPr>
              <a:pPr eaLnBrk="1" hangingPunct="1"/>
              <a:t>9</a:t>
            </a:fld>
            <a:endParaRPr lang="en-US" altLang="en-US" sz="1000">
              <a:solidFill>
                <a:srgbClr val="898989"/>
              </a:solidFill>
            </a:endParaRPr>
          </a:p>
        </p:txBody>
      </p:sp>
    </p:spTree>
    <p:extLst>
      <p:ext uri="{BB962C8B-B14F-4D97-AF65-F5344CB8AC3E}">
        <p14:creationId xmlns:p14="http://schemas.microsoft.com/office/powerpoint/2010/main" val="32333096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58</TotalTime>
  <Words>3720</Words>
  <Application>Microsoft Office PowerPoint</Application>
  <PresentationFormat>On-screen Show (4:3)</PresentationFormat>
  <Paragraphs>368</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CompX_unitY_Lecture_Slides_Template</vt:lpstr>
      <vt:lpstr>Installation and Maintenance of  Health IT Systems </vt:lpstr>
      <vt:lpstr>Developing a  Test Strategy and Test Plan Learning Objectives</vt:lpstr>
      <vt:lpstr>What is User Acceptance Testing (UAT)?</vt:lpstr>
      <vt:lpstr>When to Test?</vt:lpstr>
      <vt:lpstr>What are the Testing Steps?</vt:lpstr>
      <vt:lpstr>Testing Steps: Terms</vt:lpstr>
      <vt:lpstr>Test Scenarios vs. Test Scripts </vt:lpstr>
      <vt:lpstr>UAT Planning Stage</vt:lpstr>
      <vt:lpstr>Testing Strategy Template</vt:lpstr>
      <vt:lpstr>Testing Strategy Template:  Overview</vt:lpstr>
      <vt:lpstr>Testing Strategy Template: Testing Environment</vt:lpstr>
      <vt:lpstr>Testing Strategy Template: Procedures</vt:lpstr>
      <vt:lpstr>Testing Strategy Template: Procedures (cont’d)</vt:lpstr>
      <vt:lpstr>Testing Strategy Template: Software</vt:lpstr>
      <vt:lpstr>Designing Test Cases</vt:lpstr>
      <vt:lpstr>Testing Scenarios</vt:lpstr>
      <vt:lpstr>Creating Test Scenarios:  Example</vt:lpstr>
      <vt:lpstr>Test Scripts</vt:lpstr>
      <vt:lpstr>End User Testing Team</vt:lpstr>
      <vt:lpstr>Test Scripts (cont’d)</vt:lpstr>
      <vt:lpstr>Executing the Tests</vt:lpstr>
      <vt:lpstr>Issue Resolution</vt:lpstr>
      <vt:lpstr>Sign-Off</vt:lpstr>
      <vt:lpstr>Summary</vt:lpstr>
      <vt:lpstr>Summary (cont’d)</vt:lpstr>
      <vt:lpstr>Developing a Test Strategy  and Test Plan References</vt:lpstr>
      <vt:lpstr>Developing a Test Strategy  and Test Plan References (cont’d)</vt:lpstr>
      <vt:lpstr>Installation and Maintenance of Health IT Systems  Developing a Test Strategy and Test Plan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10</dc:title>
  <dc:subject>Installation and Maintenance of Health IT Systems, Developing a Test Strategy and Test Plan</dc:subject>
  <dc:creator>U.S. Department of Health and Human Services, Office of the National Coordinator for Health Information Technology</dc:creator>
  <cp:keywords>Heath IT, Health Systems, HealthIT, Health Informatics</cp:keywords>
  <cp:lastModifiedBy>admin</cp:lastModifiedBy>
  <cp:revision>16</cp:revision>
  <dcterms:created xsi:type="dcterms:W3CDTF">2016-06-27T09:47:17Z</dcterms:created>
  <dcterms:modified xsi:type="dcterms:W3CDTF">2017-07-12T21:48:11Z</dcterms:modified>
  <cp:category>U.S. Department of Health and Human Services, Office of the National Coordinator for Health Information Technology</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