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custDataLst>
    <p:tags r:id="rId16"/>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8" autoAdjust="0"/>
    <p:restoredTop sz="86439" autoAdjust="0"/>
  </p:normalViewPr>
  <p:slideViewPr>
    <p:cSldViewPr snapToGrid="0">
      <p:cViewPr varScale="1">
        <p:scale>
          <a:sx n="70" d="100"/>
          <a:sy n="70" d="100"/>
        </p:scale>
        <p:origin x="-91" y="-168"/>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6/7/2017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6/7/2017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ea typeface="ＭＳ Ｐゴシック" pitchFamily="34" charset="-128"/>
              </a:rPr>
              <a:t>Welcome to </a:t>
            </a:r>
            <a:r>
              <a:rPr lang="en-US" altLang="en-US" i="1" dirty="0" smtClean="0">
                <a:ea typeface="ＭＳ Ｐゴシック" pitchFamily="34" charset="-128"/>
              </a:rPr>
              <a:t>Working with Health IT Systems: HIT System Planning, Acquisition, Installation, &amp;Training: Practices to Support &amp; Pitfalls to Avoid.</a:t>
            </a:r>
            <a:r>
              <a:rPr lang="en-US" altLang="en-US" dirty="0" smtClean="0">
                <a:ea typeface="ＭＳ Ｐゴシック" pitchFamily="34" charset="-128"/>
              </a:rPr>
              <a:t> This is Lecture b.</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2759253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This concludes HIT System Planning, Acquisition, Installation, &amp; Training: Practices to Support &amp; Pitfalls to Avoid. In summary, we have covered the core concepts of HIT systems planning, acquisition, installation, and training. We looked in some detail at how to strategically plan for the implementation, conduct user needs analysis, and prepare for training.  We demonstrated how to implement these strategies using some specific healthcare settings and the EHR system as an example, taking advantage of resources available online to help guide our work.  Finally, we covered some of the key success factors to an HIT systems implementation, and highlighted how failure to address these factors could challenge the implementation.</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10</a:t>
            </a:fld>
            <a:endParaRPr lang="en-US" altLang="en-US"/>
          </a:p>
        </p:txBody>
      </p:sp>
    </p:spTree>
    <p:extLst>
      <p:ext uri="{BB962C8B-B14F-4D97-AF65-F5344CB8AC3E}">
        <p14:creationId xmlns:p14="http://schemas.microsoft.com/office/powerpoint/2010/main" val="10263332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Audio. Ten seconds of silence.</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11</a:t>
            </a:fld>
            <a:endParaRPr lang="en-US" altLang="en-US"/>
          </a:p>
        </p:txBody>
      </p:sp>
    </p:spTree>
    <p:extLst>
      <p:ext uri="{BB962C8B-B14F-4D97-AF65-F5344CB8AC3E}">
        <p14:creationId xmlns:p14="http://schemas.microsoft.com/office/powerpoint/2010/main" val="1972881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12</a:t>
            </a:fld>
            <a:endParaRPr lang="en-US" altLang="en-US"/>
          </a:p>
        </p:txBody>
      </p:sp>
    </p:spTree>
    <p:extLst>
      <p:ext uri="{BB962C8B-B14F-4D97-AF65-F5344CB8AC3E}">
        <p14:creationId xmlns:p14="http://schemas.microsoft.com/office/powerpoint/2010/main" val="4114533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ltLang="en-US" dirty="0" smtClean="0">
                <a:latin typeface="Arial" charset="0"/>
                <a:ea typeface="ＭＳ Ｐゴシック" charset="-128"/>
              </a:rPr>
              <a:t>The Objectives for </a:t>
            </a:r>
            <a:r>
              <a:rPr lang="en-US" altLang="en-US" i="1" dirty="0" smtClean="0">
                <a:latin typeface="Arial" charset="0"/>
                <a:ea typeface="ＭＳ Ｐゴシック" charset="-128"/>
              </a:rPr>
              <a:t>Working with Health IT Systems: HIT System Planning, Acquisition, Installation, &amp; Training: Practices to Support &amp; Pitfalls to Avoid</a:t>
            </a:r>
            <a:r>
              <a:rPr lang="en-US" altLang="en-US" dirty="0" smtClean="0">
                <a:latin typeface="Arial" charset="0"/>
                <a:ea typeface="ＭＳ Ｐゴシック" charset="-128"/>
              </a:rPr>
              <a:t> are to:</a:t>
            </a:r>
          </a:p>
          <a:p>
            <a:pPr marL="0" indent="0">
              <a:buFont typeface="Arial" charset="0"/>
              <a:buNone/>
              <a:defRPr/>
            </a:pPr>
            <a:r>
              <a:rPr lang="en-US" altLang="en-US" dirty="0" smtClean="0">
                <a:latin typeface="Arial" charset="0"/>
                <a:cs typeface="Arial" charset="0"/>
              </a:rPr>
              <a:t>Conduct a basic user needs analysis for a given example situation. </a:t>
            </a:r>
          </a:p>
          <a:p>
            <a:pPr marL="0" indent="0">
              <a:buFont typeface="Arial" charset="0"/>
              <a:buNone/>
              <a:defRPr/>
            </a:pPr>
            <a:r>
              <a:rPr lang="en-US" altLang="en-US" dirty="0" smtClean="0">
                <a:latin typeface="Arial" charset="0"/>
                <a:cs typeface="Arial" charset="0"/>
              </a:rPr>
              <a:t>Create a plan for training users in a small office practice, a large community clinic, or a single unit in an ambulatory care setting.</a:t>
            </a:r>
          </a:p>
          <a:p>
            <a:pPr marL="0" indent="0">
              <a:buFont typeface="Arial" charset="0"/>
              <a:buNone/>
              <a:defRPr/>
            </a:pPr>
            <a:r>
              <a:rPr lang="en-US" altLang="en-US" dirty="0" smtClean="0">
                <a:latin typeface="Arial" charset="0"/>
                <a:cs typeface="Arial" charset="0"/>
              </a:rPr>
              <a:t>Identify several potential challenges that may emerge during installation and generate a strategy to solve (for example, lack of basic computer literacy in staff).</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a:t>
            </a:fld>
            <a:endParaRPr lang="en-US" altLang="en-US"/>
          </a:p>
        </p:txBody>
      </p:sp>
    </p:spTree>
    <p:extLst>
      <p:ext uri="{BB962C8B-B14F-4D97-AF65-F5344CB8AC3E}">
        <p14:creationId xmlns:p14="http://schemas.microsoft.com/office/powerpoint/2010/main" val="7414010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70000"/>
              </a:lnSpc>
            </a:pPr>
            <a:r>
              <a:rPr lang="en-US" altLang="en-US" sz="1000" dirty="0" smtClean="0">
                <a:ea typeface="ＭＳ Ｐゴシック" pitchFamily="34" charset="-128"/>
              </a:rPr>
              <a:t>Training is the final area of the HIT systems implementation process we will examine in this unit. Training is an ongoing activity that may be started in the systems implementation process as early as the planning and analysis phase, where training can be used as a form of information gathering for those who will be tasked to understand the HIT systems options to be pursued. However, for most of the end users in an organization, training usually begins sometime after the new system has been chosen and acquired, during the implementation phase, and continuing through the support and evaluation phase.</a:t>
            </a:r>
          </a:p>
          <a:p>
            <a:pPr>
              <a:lnSpc>
                <a:spcPct val="70000"/>
              </a:lnSpc>
            </a:pPr>
            <a:endParaRPr lang="en-US" altLang="en-US" sz="1000" dirty="0" smtClean="0">
              <a:ea typeface="ＭＳ Ｐゴシック" pitchFamily="34" charset="-128"/>
            </a:endParaRPr>
          </a:p>
          <a:p>
            <a:pPr>
              <a:lnSpc>
                <a:spcPct val="70000"/>
              </a:lnSpc>
            </a:pPr>
            <a:r>
              <a:rPr lang="en-US" altLang="en-US" sz="1000" dirty="0" smtClean="0">
                <a:ea typeface="ＭＳ Ｐゴシック" pitchFamily="34" charset="-128"/>
              </a:rPr>
              <a:t>There are some key points to consider as you plan for training.  The first is that the timing of the training is very important.  You do not want to schedule training on a system long before it will be used, since users are unlikely to retain knowledge they cannot readily put into practice.  Obviously you don</a:t>
            </a:r>
            <a:r>
              <a:rPr lang="ja-JP" altLang="en-US" sz="1000" dirty="0" smtClean="0">
                <a:ea typeface="ＭＳ Ｐゴシック" pitchFamily="34" charset="-128"/>
              </a:rPr>
              <a:t>’</a:t>
            </a:r>
            <a:r>
              <a:rPr lang="en-US" altLang="ja-JP" sz="1000" dirty="0" smtClean="0">
                <a:ea typeface="ＭＳ Ｐゴシック" pitchFamily="34" charset="-128"/>
              </a:rPr>
              <a:t>t want to schedule training after it is needed.</a:t>
            </a:r>
          </a:p>
          <a:p>
            <a:pPr>
              <a:lnSpc>
                <a:spcPct val="70000"/>
              </a:lnSpc>
            </a:pPr>
            <a:endParaRPr lang="en-US" altLang="en-US" sz="1000" dirty="0" smtClean="0">
              <a:ea typeface="ＭＳ Ｐゴシック" pitchFamily="34" charset="-128"/>
            </a:endParaRPr>
          </a:p>
          <a:p>
            <a:pPr>
              <a:lnSpc>
                <a:spcPct val="70000"/>
              </a:lnSpc>
            </a:pPr>
            <a:r>
              <a:rPr lang="en-US" altLang="en-US" sz="1000" dirty="0" smtClean="0">
                <a:ea typeface="ＭＳ Ｐゴシック" pitchFamily="34" charset="-128"/>
              </a:rPr>
              <a:t>As part of your implementation process, setup a </a:t>
            </a:r>
            <a:r>
              <a:rPr lang="ja-JP" altLang="en-US" sz="1000" dirty="0" smtClean="0">
                <a:ea typeface="ＭＳ Ｐゴシック" pitchFamily="34" charset="-128"/>
              </a:rPr>
              <a:t>“</a:t>
            </a:r>
            <a:r>
              <a:rPr lang="en-US" altLang="ja-JP" sz="1000" dirty="0" smtClean="0">
                <a:ea typeface="ＭＳ Ｐゴシック" pitchFamily="34" charset="-128"/>
              </a:rPr>
              <a:t>practice</a:t>
            </a:r>
            <a:r>
              <a:rPr lang="ja-JP" altLang="en-US" sz="1000" dirty="0" smtClean="0">
                <a:ea typeface="ＭＳ Ｐゴシック" pitchFamily="34" charset="-128"/>
              </a:rPr>
              <a:t>”</a:t>
            </a:r>
            <a:r>
              <a:rPr lang="en-US" altLang="ja-JP" sz="1000" dirty="0" smtClean="0">
                <a:ea typeface="ＭＳ Ｐゴシック" pitchFamily="34" charset="-128"/>
              </a:rPr>
              <a:t> version of the system that will be used for training.  Such a system provides a safe place for users unfamiliar with the system to learn without the fear of messing up real data.</a:t>
            </a:r>
          </a:p>
          <a:p>
            <a:pPr>
              <a:lnSpc>
                <a:spcPct val="70000"/>
              </a:lnSpc>
            </a:pPr>
            <a:endParaRPr lang="en-US" altLang="en-US" sz="1000" dirty="0" smtClean="0">
              <a:ea typeface="ＭＳ Ｐゴシック" pitchFamily="34" charset="-128"/>
            </a:endParaRPr>
          </a:p>
          <a:p>
            <a:pPr>
              <a:lnSpc>
                <a:spcPct val="70000"/>
              </a:lnSpc>
            </a:pPr>
            <a:r>
              <a:rPr lang="en-US" altLang="en-US" sz="1000" dirty="0" smtClean="0">
                <a:ea typeface="ＭＳ Ｐゴシック" pitchFamily="34" charset="-128"/>
              </a:rPr>
              <a:t>You should design your training to meet the needs of users with different roles within the organization.  So, for example, you should not force clerical staff to sit through training on CPOE, if they will never use that functionality within an EHR system.  Similarly, to improve the efficiency of the training and user satisfaction with the training, work out a strategy to first determine what level of knowledge users already have, and tailor the training to cover only those topics that they need additional training on.  Assessing individual user</a:t>
            </a:r>
            <a:r>
              <a:rPr lang="ja-JP" altLang="en-US" sz="1000" dirty="0" smtClean="0">
                <a:ea typeface="ＭＳ Ｐゴシック" pitchFamily="34" charset="-128"/>
              </a:rPr>
              <a:t>’</a:t>
            </a:r>
            <a:r>
              <a:rPr lang="en-US" altLang="ja-JP" sz="1000" dirty="0" smtClean="0">
                <a:ea typeface="ＭＳ Ｐゴシック" pitchFamily="34" charset="-128"/>
              </a:rPr>
              <a:t>s current skill level may also help uncover users who lack basic computing skills that may be an assumed prerequisite for starting training on the new HIT system.  Providing remedial basic computer skills training for such users will help them succeed with the new system.</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3</a:t>
            </a:fld>
            <a:endParaRPr lang="en-US" altLang="en-US"/>
          </a:p>
        </p:txBody>
      </p:sp>
    </p:spTree>
    <p:extLst>
      <p:ext uri="{BB962C8B-B14F-4D97-AF65-F5344CB8AC3E}">
        <p14:creationId xmlns:p14="http://schemas.microsoft.com/office/powerpoint/2010/main" val="741401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sz="1000" dirty="0" smtClean="0">
                <a:ea typeface="ＭＳ Ｐゴシック" pitchFamily="34" charset="-128"/>
              </a:rPr>
              <a:t>As you design your training, understand that people prefer to learn in different ways. Some may prefer to learn the </a:t>
            </a:r>
            <a:r>
              <a:rPr lang="ja-JP" altLang="en-US" sz="1000" dirty="0" smtClean="0">
                <a:ea typeface="ＭＳ Ｐゴシック" pitchFamily="34" charset="-128"/>
              </a:rPr>
              <a:t>“</a:t>
            </a:r>
            <a:r>
              <a:rPr lang="en-US" altLang="ja-JP" sz="1000" dirty="0" smtClean="0">
                <a:ea typeface="ＭＳ Ｐゴシック" pitchFamily="34" charset="-128"/>
              </a:rPr>
              <a:t>big picture</a:t>
            </a:r>
            <a:r>
              <a:rPr lang="ja-JP" altLang="en-US" sz="1000" dirty="0" smtClean="0">
                <a:ea typeface="ＭＳ Ｐゴシック" pitchFamily="34" charset="-128"/>
              </a:rPr>
              <a:t>”</a:t>
            </a:r>
            <a:r>
              <a:rPr lang="en-US" altLang="ja-JP" sz="1000" dirty="0" smtClean="0">
                <a:ea typeface="ＭＳ Ｐゴシック" pitchFamily="34" charset="-128"/>
              </a:rPr>
              <a:t> of the system and be fully immersed in all of the features and functions of the system at once, while others may only want to receive training a little at a time, targeting only those functions that they will immediately need in their job (this is known as just-in-time training). The just-in-time training is often much easier to implement as an online, self-paced training option, whereas a classroom-based, instructor-led course tends to be more all encompassing. Some people prefer to complete the training at their own pace, while others want to be guided by an instructor. Instruction to a group can be very efficient and cost-effective, however; smaller group and one-on-one training may be needed to deliver a focused curriculum, particularly if the use of a given system will vary greatly depending on a person</a:t>
            </a:r>
            <a:r>
              <a:rPr lang="ja-JP" altLang="en-US" sz="1000" dirty="0" smtClean="0">
                <a:ea typeface="ＭＳ Ｐゴシック" pitchFamily="34" charset="-128"/>
              </a:rPr>
              <a:t>’</a:t>
            </a:r>
            <a:r>
              <a:rPr lang="en-US" altLang="ja-JP" sz="1000" dirty="0" smtClean="0">
                <a:ea typeface="ＭＳ Ｐゴシック" pitchFamily="34" charset="-128"/>
              </a:rPr>
              <a:t>s role in the organization.</a:t>
            </a:r>
          </a:p>
          <a:p>
            <a:pPr>
              <a:lnSpc>
                <a:spcPct val="90000"/>
              </a:lnSpc>
            </a:pPr>
            <a:endParaRPr lang="en-US" altLang="en-US" sz="1000" dirty="0" smtClean="0">
              <a:ea typeface="ＭＳ Ｐゴシック" pitchFamily="34" charset="-128"/>
            </a:endParaRPr>
          </a:p>
          <a:p>
            <a:pPr>
              <a:lnSpc>
                <a:spcPct val="90000"/>
              </a:lnSpc>
            </a:pPr>
            <a:r>
              <a:rPr lang="en-US" altLang="en-US" sz="1000" dirty="0" smtClean="0">
                <a:ea typeface="ＭＳ Ｐゴシック" pitchFamily="34" charset="-128"/>
              </a:rPr>
              <a:t>Your training should accommodate a variety of different schedules, and training time should be carefully factored into the existing workload of your staff. You may want to include in your project budget funds to cover staff time spent on training outside of their normal working hours.</a:t>
            </a:r>
          </a:p>
          <a:p>
            <a:pPr>
              <a:lnSpc>
                <a:spcPct val="90000"/>
              </a:lnSpc>
            </a:pPr>
            <a:endParaRPr lang="en-US" altLang="en-US" sz="1000" dirty="0" smtClean="0">
              <a:ea typeface="ＭＳ Ｐゴシック" pitchFamily="34" charset="-128"/>
            </a:endParaRPr>
          </a:p>
          <a:p>
            <a:pPr>
              <a:lnSpc>
                <a:spcPct val="90000"/>
              </a:lnSpc>
            </a:pPr>
            <a:r>
              <a:rPr lang="en-US" altLang="en-US" sz="1000" dirty="0" smtClean="0">
                <a:ea typeface="ＭＳ Ｐゴシック" pitchFamily="34" charset="-128"/>
              </a:rPr>
              <a:t>Carefully consider who best to deliver the training. It will of course be an advantage to have someone who you know is a champion of the new system develop or lead the training than it would be to have someone who has no enthusiasm for the system, or worse yet is hostile to any change. Also carefully consider whether to have someone within the organization or outside the organization deliver the training. Having an internal user deliver training may afford you the opportunity to utilize someone who is well trusted and well respected, which will help ease adoption of the new system.</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4</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ea typeface="ＭＳ Ｐゴシック" pitchFamily="34" charset="-128"/>
              </a:rPr>
              <a:t>Some keys to ensure the success of your training plan include lining up convenient locations and times for the training. Part of the convenience equation can include developing online self-paced versions of the training. The training should be focused on the skills that individuals will need to utilize the new system, based on their role in the organization. You will have much greater success if you employ knowledgeable trainers who are flexible in their approach, can competently address questions, and expertly guide users as they pickup new skills.</a:t>
            </a:r>
          </a:p>
          <a:p>
            <a:endParaRPr lang="en-US" altLang="en-US" dirty="0" smtClean="0">
              <a:ea typeface="ＭＳ Ｐゴシック" pitchFamily="34" charset="-128"/>
            </a:endParaRPr>
          </a:p>
          <a:p>
            <a:r>
              <a:rPr lang="en-US" altLang="en-US" dirty="0" smtClean="0">
                <a:ea typeface="ＭＳ Ｐゴシック" pitchFamily="34" charset="-128"/>
              </a:rPr>
              <a:t>As was mentioned before, training can start early in the systems development process, and it should continue as long as the HIT system is in place.  Users will need to have the option to revisit training as they need to brush-up on their skills, learn new skills as roles change, and to accommodate new people joining the organization.  Building in flexible options, such as instructor-led, classroom-based courses as well as online, self-paced options, will increase the likelihood of success for your training initiative.  Of course, the more options you support, the costlier the option, so all of these things should be carefully considered and planned for in the initial phases of the project.</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5</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80000"/>
              </a:lnSpc>
            </a:pPr>
            <a:r>
              <a:rPr lang="en-US" altLang="en-US" sz="1000" dirty="0" smtClean="0">
                <a:ea typeface="ＭＳ Ｐゴシック" pitchFamily="34" charset="-128"/>
              </a:rPr>
              <a:t>The success of an HIT systems implementation initiative will depend on many things going well. We</a:t>
            </a:r>
            <a:r>
              <a:rPr lang="ja-JP" altLang="en-US" sz="1000" dirty="0" smtClean="0">
                <a:ea typeface="ＭＳ Ｐゴシック" pitchFamily="34" charset="-128"/>
              </a:rPr>
              <a:t>’</a:t>
            </a:r>
            <a:r>
              <a:rPr lang="en-US" altLang="ja-JP" sz="1000" dirty="0" err="1" smtClean="0">
                <a:ea typeface="ＭＳ Ｐゴシック" pitchFamily="34" charset="-128"/>
              </a:rPr>
              <a:t>ve</a:t>
            </a:r>
            <a:r>
              <a:rPr lang="en-US" altLang="ja-JP" sz="1000" dirty="0" smtClean="0">
                <a:ea typeface="ＭＳ Ｐゴシック" pitchFamily="34" charset="-128"/>
              </a:rPr>
              <a:t> highlighted a few of the key processes that you will need to engage in, such as strategic planning, user needs analysis, and training. There are many other areas that will need to be considered, and to help you keep up with all the things to consider, seek out resources tailored to the particular setting and type of HIT system you will be deploying, such as the DOQ-IT resource highlighted later for EHR implementation in a doctor</a:t>
            </a:r>
            <a:r>
              <a:rPr lang="ja-JP" altLang="en-US" sz="1000" dirty="0" smtClean="0">
                <a:ea typeface="ＭＳ Ｐゴシック" pitchFamily="34" charset="-128"/>
              </a:rPr>
              <a:t>’</a:t>
            </a:r>
            <a:r>
              <a:rPr lang="en-US" altLang="ja-JP" sz="1000" dirty="0" smtClean="0">
                <a:ea typeface="ＭＳ Ｐゴシック" pitchFamily="34" charset="-128"/>
              </a:rPr>
              <a:t>s office setting.</a:t>
            </a:r>
          </a:p>
          <a:p>
            <a:pPr>
              <a:lnSpc>
                <a:spcPct val="80000"/>
              </a:lnSpc>
            </a:pPr>
            <a:endParaRPr lang="en-US" altLang="en-US" sz="1000" dirty="0" smtClean="0">
              <a:ea typeface="ＭＳ Ｐゴシック" pitchFamily="34" charset="-128"/>
            </a:endParaRPr>
          </a:p>
          <a:p>
            <a:pPr>
              <a:lnSpc>
                <a:spcPct val="80000"/>
              </a:lnSpc>
            </a:pPr>
            <a:r>
              <a:rPr lang="en-US" altLang="en-US" sz="1000" dirty="0" smtClean="0">
                <a:ea typeface="ＭＳ Ｐゴシック" pitchFamily="34" charset="-128"/>
              </a:rPr>
              <a:t>Some general key success factors that will apply to most systems acquisition projects include the readiness of the organization, availability of a champion, perceived usefulness of the system, and organizational teamwork.  Are the staff members of the organization ready for the new system?  Do they understand what the system can do?  Are they prepared to spend the time and effort to investigate the options and choose a system?  Are they prepared to devote the time necessary for implementing a new system?  This, by the way, is never insignificant and should be carefully planned for.  You or your users should expect for work to be MORE difficult as a new system is implemented and integrated into the organization, since there is often an overlap period as old business processes are phased out, and new ones are brought in, and everyone struggles to learn.  However, there is a light at the end of the tunnel, and the more you prepare users to understand exactly what the implementation process will be, and convince users of the usefulness of the new system, the more likely you are to have a satisfied workforce.</a:t>
            </a:r>
          </a:p>
          <a:p>
            <a:pPr>
              <a:lnSpc>
                <a:spcPct val="80000"/>
              </a:lnSpc>
            </a:pPr>
            <a:endParaRPr lang="en-US" altLang="en-US" sz="1000" dirty="0" smtClean="0">
              <a:ea typeface="ＭＳ Ｐゴシック" pitchFamily="34" charset="-128"/>
            </a:endParaRPr>
          </a:p>
          <a:p>
            <a:pPr>
              <a:lnSpc>
                <a:spcPct val="80000"/>
              </a:lnSpc>
            </a:pPr>
            <a:r>
              <a:rPr lang="en-US" altLang="en-US" sz="1000" dirty="0" smtClean="0">
                <a:ea typeface="ＭＳ Ｐゴシック" pitchFamily="34" charset="-128"/>
              </a:rPr>
              <a:t>Finally, do you have a champion who is behind the project and committed to its success, and is this champion available to provide needed time to the project?  Does your organization demonstrate good teamwork?  This is particularly important for smaller organizations, since successful change often occurs more organically from within the ranks rather than from the top down.  Making connections with people and ensuring their commitment to the project is more important than the technology and its capabilities.</a:t>
            </a:r>
          </a:p>
          <a:p>
            <a:pPr>
              <a:lnSpc>
                <a:spcPct val="80000"/>
              </a:lnSpc>
            </a:pPr>
            <a:endParaRPr lang="en-US" altLang="en-US" sz="1000" dirty="0" smtClean="0">
              <a:ea typeface="ＭＳ Ｐゴシック" pitchFamily="34" charset="-128"/>
            </a:endParaRPr>
          </a:p>
          <a:p>
            <a:pPr>
              <a:lnSpc>
                <a:spcPct val="80000"/>
              </a:lnSpc>
            </a:pPr>
            <a:r>
              <a:rPr lang="en-US" altLang="en-US" sz="1000" dirty="0" smtClean="0">
                <a:ea typeface="ＭＳ Ｐゴシック" pitchFamily="34" charset="-128"/>
              </a:rPr>
              <a:t>As you embark on a systems acquisition project, ask yourself these questions.  If you can</a:t>
            </a:r>
            <a:r>
              <a:rPr lang="ja-JP" altLang="en-US" sz="1000" dirty="0" smtClean="0">
                <a:ea typeface="ＭＳ Ｐゴシック" pitchFamily="34" charset="-128"/>
              </a:rPr>
              <a:t>’</a:t>
            </a:r>
            <a:r>
              <a:rPr lang="en-US" altLang="ja-JP" sz="1000" dirty="0" smtClean="0">
                <a:ea typeface="ＭＳ Ｐゴシック" pitchFamily="34" charset="-128"/>
              </a:rPr>
              <a:t>t answer them in the affirmative, your project may struggle.</a:t>
            </a:r>
            <a:endParaRPr lang="en-US" altLang="en-US" sz="1000" dirty="0" smtClean="0">
              <a:ea typeface="ＭＳ Ｐゴシック" pitchFamily="34" charset="-128"/>
            </a:endParaRP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6</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sz="800" dirty="0" smtClean="0">
                <a:ea typeface="ＭＳ Ｐゴシック" pitchFamily="34" charset="-128"/>
              </a:rPr>
              <a:t>We move on to the next objective for this unit, which is to help you create plans for training and implementing users in small office practices, or a large community clinic, or a single unit in an ambulatory care setting. Of course, as discussed throughout this unit, there is no way that we can actually teach you all you need to know in one unit of the component of your curriculum. Our goal with the remaining few slides is to “teach you how to fish” rather than simply giving you a single fish—in keeping with the often heard advice, an old Chinese proverb, “Give a man a fish; you have fed him for today. Teach a man to fish; and you have fed him for a lifetime.”</a:t>
            </a:r>
          </a:p>
          <a:p>
            <a:pPr>
              <a:lnSpc>
                <a:spcPct val="90000"/>
              </a:lnSpc>
            </a:pPr>
            <a:endParaRPr lang="en-US" altLang="en-US" sz="800" dirty="0" smtClean="0">
              <a:ea typeface="ＭＳ Ｐゴシック" pitchFamily="34" charset="-128"/>
            </a:endParaRPr>
          </a:p>
          <a:p>
            <a:pPr>
              <a:lnSpc>
                <a:spcPct val="90000"/>
              </a:lnSpc>
            </a:pPr>
            <a:r>
              <a:rPr lang="en-US" altLang="en-US" sz="800" dirty="0" smtClean="0">
                <a:ea typeface="ＭＳ Ｐゴシック" pitchFamily="34" charset="-128"/>
              </a:rPr>
              <a:t>To move along with that proverb in mind—we are seeing that as the use of HIT becomes more ubiquitous and the accessibility of knowledge and materials to drive adoption increase—we are finding more and more helpful materials and tools that are available for us on the web by HIT workers. This open availability will help to stop the continual “reinvention of the wheel” that we see day in and day out and will enable us to start sharing our knowledge and best practices across distances. Of course, no one should accept—carte blanche—materials that appear on the Internet without careful consideration of the source, the quality, the accuracy, and the currency of what is available. However, as highlighted over and over again by the Pew Foundation studies in Internet use by the public, the Web has become a major source of knowledge acquisition by people from all walks of life. We just need to know ourselves—and teach our clients—how to judge quality of what we find.</a:t>
            </a:r>
          </a:p>
          <a:p>
            <a:pPr>
              <a:lnSpc>
                <a:spcPct val="90000"/>
              </a:lnSpc>
            </a:pPr>
            <a:endParaRPr lang="en-US" altLang="en-US" sz="800" dirty="0" smtClean="0">
              <a:ea typeface="ＭＳ Ｐゴシック" pitchFamily="34" charset="-128"/>
            </a:endParaRPr>
          </a:p>
          <a:p>
            <a:pPr>
              <a:lnSpc>
                <a:spcPct val="90000"/>
              </a:lnSpc>
            </a:pPr>
            <a:r>
              <a:rPr lang="en-US" altLang="en-US" sz="800" dirty="0" smtClean="0">
                <a:ea typeface="ＭＳ Ｐゴシック" pitchFamily="34" charset="-128"/>
              </a:rPr>
              <a:t>The shift in pedagogy being evidenced today also requires that we move away from expecting students to use rote memorization to master content. Instead, we are focusing more now on teaching students how to find the answer (rather than trying to memorize it) along with how to gauge the quality of what they find.</a:t>
            </a:r>
          </a:p>
          <a:p>
            <a:pPr>
              <a:lnSpc>
                <a:spcPct val="90000"/>
              </a:lnSpc>
            </a:pPr>
            <a:endParaRPr lang="en-US" altLang="en-US" sz="800" dirty="0" smtClean="0">
              <a:ea typeface="ＭＳ Ｐゴシック" pitchFamily="34" charset="-128"/>
            </a:endParaRPr>
          </a:p>
          <a:p>
            <a:pPr>
              <a:lnSpc>
                <a:spcPct val="90000"/>
              </a:lnSpc>
            </a:pPr>
            <a:r>
              <a:rPr lang="en-US" altLang="en-US" sz="800" dirty="0" smtClean="0">
                <a:ea typeface="ＭＳ Ｐゴシック" pitchFamily="34" charset="-128"/>
              </a:rPr>
              <a:t>In that vein, what we provide in the next three slides is not step-by-step instructions of how to plan, acquire, install, and train for EHR implementation in the three contexts mentioned in the objectives (the small office practice, a large community clinic, or a single unit in an ambulatory care setting). Instead, we provide links to toolkits that are very extensive, vetted, and geared toward these three environments for your use and consideration.</a:t>
            </a:r>
          </a:p>
          <a:p>
            <a:pPr>
              <a:lnSpc>
                <a:spcPct val="90000"/>
              </a:lnSpc>
            </a:pPr>
            <a:endParaRPr lang="en-US" altLang="en-US" sz="800" dirty="0" smtClean="0">
              <a:ea typeface="ＭＳ Ｐゴシック" pitchFamily="34" charset="-128"/>
            </a:endParaRPr>
          </a:p>
          <a:p>
            <a:pPr>
              <a:lnSpc>
                <a:spcPct val="90000"/>
              </a:lnSpc>
            </a:pPr>
            <a:r>
              <a:rPr lang="en-US" altLang="en-US" sz="800" dirty="0" smtClean="0">
                <a:ea typeface="ＭＳ Ｐゴシック" pitchFamily="34" charset="-128"/>
              </a:rPr>
              <a:t>As you open these links from the next three slides, you will quickly understand why they are not provided directly in the slide decks!  As mentioned throughout component 7—each of the units that make up “Working with HIT Systems” could, in and of itself, be an independent three credit course. Moreover, in our goal to teach you WHERE to find the answers rather than providing reams of material for you to memorize—linking you to toolkits may be a more efficient and effective way to guide you to materials that you may require in your careers as HIT workers. Bookmark these sites—and remember them as you progress through your curriculum and move into your career.</a:t>
            </a:r>
          </a:p>
          <a:p>
            <a:pPr>
              <a:lnSpc>
                <a:spcPct val="90000"/>
              </a:lnSpc>
            </a:pPr>
            <a:endParaRPr lang="en-US" altLang="en-US" sz="800" dirty="0" smtClean="0">
              <a:ea typeface="ＭＳ Ｐゴシック" pitchFamily="34" charset="-128"/>
            </a:endParaRPr>
          </a:p>
          <a:p>
            <a:pPr>
              <a:lnSpc>
                <a:spcPct val="90000"/>
              </a:lnSpc>
            </a:pPr>
            <a:r>
              <a:rPr lang="en-US" altLang="en-US" sz="800" dirty="0" smtClean="0">
                <a:ea typeface="ＭＳ Ｐゴシック" pitchFamily="34" charset="-128"/>
              </a:rPr>
              <a:t>The first toolkit we direct you to is focused on the HIT System Planning, Acquisition, Installation, and Training for skilled nursing facilities and/or long-term care facilities. Note that the processes covered in the toolkit are similar across all three settings (offices, clinics, and skilled nursing facilities). As we discussed in prior units, often times the processes in healthcare are similar, but the context differs. A skilled nursing facility (SNF) may care for patients with many common characteristics of a long-term care (LTC) facility or nursing home—but the length of stays for an SNF are much shorter. Consider this in the planning process because it will change certain aspects of the process. The regulations change, and the focus is usually more intense in regards to rehabilitation and preparing the patient for discharge. However, many other aspects between an SNF and an LTC are quite common. Populations are generally older, the provider mix in these sorts of facilities is different, additional regulations exist in regards to patients assessments mandated by the Center for Medicare and Medicaid Administration (CMS) exist, and so on.</a:t>
            </a:r>
          </a:p>
          <a:p>
            <a:pPr>
              <a:lnSpc>
                <a:spcPct val="90000"/>
              </a:lnSpc>
            </a:pPr>
            <a:endParaRPr lang="en-US" altLang="en-US" sz="800" dirty="0" smtClean="0">
              <a:ea typeface="ＭＳ Ｐゴシック" pitchFamily="34" charset="-128"/>
            </a:endParaRPr>
          </a:p>
          <a:p>
            <a:pPr>
              <a:lnSpc>
                <a:spcPct val="90000"/>
              </a:lnSpc>
            </a:pPr>
            <a:r>
              <a:rPr lang="en-US" altLang="en-US" sz="800" dirty="0" smtClean="0">
                <a:ea typeface="ＭＳ Ｐゴシック" pitchFamily="34" charset="-128"/>
              </a:rPr>
              <a:t>The take-away point here is there is no one size fits all, but as these toolkits continue to proliferate and increase in accessibility, the wise HIT practitioner learns HOW to find them, WHERE to find them, and HOW to determine quality of what is provided. The toolkits that we provide for you in these next few slides are examples that you can call upon as you are faced with the challenges of planning, acquiring, installing, and training in a variety of settings.</a:t>
            </a:r>
          </a:p>
          <a:p>
            <a:pPr>
              <a:lnSpc>
                <a:spcPct val="90000"/>
              </a:lnSpc>
            </a:pPr>
            <a:endParaRPr lang="en-US" altLang="en-US" sz="800" dirty="0" smtClean="0">
              <a:ea typeface="ＭＳ Ｐゴシック" pitchFamily="34" charset="-128"/>
            </a:endParaRPr>
          </a:p>
          <a:p>
            <a:pPr>
              <a:lnSpc>
                <a:spcPct val="90000"/>
              </a:lnSpc>
            </a:pPr>
            <a:r>
              <a:rPr lang="en-US" altLang="en-US" sz="800" dirty="0" smtClean="0">
                <a:ea typeface="ＭＳ Ｐゴシック" pitchFamily="34" charset="-128"/>
              </a:rPr>
              <a:t>On this slide you will find a URL for an HIT System Planning, Acquisition, Installation, and Training Toolkit for SNFs &amp; LTCs. Developed by </a:t>
            </a:r>
            <a:r>
              <a:rPr lang="en-US" altLang="en-US" sz="800" dirty="0" err="1" smtClean="0">
                <a:ea typeface="ＭＳ Ｐゴシック" pitchFamily="34" charset="-128"/>
              </a:rPr>
              <a:t>Stratis</a:t>
            </a:r>
            <a:r>
              <a:rPr lang="en-US" altLang="en-US" sz="800" dirty="0" smtClean="0">
                <a:ea typeface="ＭＳ Ｐゴシック" pitchFamily="34" charset="-128"/>
              </a:rPr>
              <a:t> Health—this toolkit was funded by Aging Services of Minnesota, Alliance Purchasing, and MHHA Service Corporation for use by nursing homes in Minnesota. As of February 2016, the toolkit was available at the URL listed on this slide. These tools are copyrighted, and are provided as examples only.</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7</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US" altLang="en-US" sz="1000" dirty="0" smtClean="0">
                <a:ea typeface="ＭＳ Ｐゴシック" pitchFamily="34" charset="-128"/>
              </a:rPr>
              <a:t>In discussing the unique aspects of a provider practice environment (or a small clinic) we provide links to two toolkits that can be used as templates for the entire process of System Planning, Acquisition, Installation, and Training in small provider practices or small clinics.  </a:t>
            </a:r>
          </a:p>
          <a:p>
            <a:pPr>
              <a:lnSpc>
                <a:spcPct val="90000"/>
              </a:lnSpc>
            </a:pPr>
            <a:endParaRPr lang="en-US" altLang="en-US" sz="1000" dirty="0" smtClean="0">
              <a:ea typeface="ＭＳ Ｐゴシック" pitchFamily="34" charset="-128"/>
            </a:endParaRPr>
          </a:p>
          <a:p>
            <a:pPr>
              <a:lnSpc>
                <a:spcPct val="90000"/>
              </a:lnSpc>
            </a:pPr>
            <a:r>
              <a:rPr lang="en-US" altLang="en-US" sz="1000" dirty="0" smtClean="0">
                <a:ea typeface="ＭＳ Ｐゴシック" pitchFamily="34" charset="-128"/>
              </a:rPr>
              <a:t>The first URL, DOQ-IT, is a toolkit in the public domain, meaning that it is not copyrighted and you can freely use the material with attribution.  As you will see later in this unit, we provide an example of an abbreviated user needs requirement process (audio recording or podcast).  We used the materials in this workbook to guide that example.  The DOQ-IT workbook is a tremendous resource and contains many checklists, examples, and diagrams that are extremely beneficial to guide the system planning, acquisition,  installation, and training process in the real world.  These materials are in the public domain (supported by federal funding) and will increase your efficiency by saving you from reinventing the wheel or trying to figure out how to do this from scratch.  This does not mean that you may not have to modify the process somewhat to fit the nuances of regional, local, or cultural differences—but it does provide a touchstone to guide your work. </a:t>
            </a:r>
          </a:p>
          <a:p>
            <a:pPr>
              <a:lnSpc>
                <a:spcPct val="90000"/>
              </a:lnSpc>
            </a:pPr>
            <a:endParaRPr lang="en-US" altLang="en-US" sz="1000" dirty="0" smtClean="0">
              <a:ea typeface="ＭＳ Ｐゴシック" pitchFamily="34" charset="-128"/>
            </a:endParaRPr>
          </a:p>
          <a:p>
            <a:pPr>
              <a:lnSpc>
                <a:spcPct val="90000"/>
              </a:lnSpc>
            </a:pPr>
            <a:r>
              <a:rPr lang="en-US" altLang="en-US" sz="1000" dirty="0" smtClean="0">
                <a:ea typeface="ＭＳ Ｐゴシック" pitchFamily="34" charset="-128"/>
              </a:rPr>
              <a:t>The second toolkit was developed by </a:t>
            </a:r>
            <a:r>
              <a:rPr lang="en-US" altLang="en-US" sz="1000" dirty="0" err="1" smtClean="0">
                <a:ea typeface="ＭＳ Ｐゴシック" pitchFamily="34" charset="-128"/>
              </a:rPr>
              <a:t>Stratis</a:t>
            </a:r>
            <a:r>
              <a:rPr lang="en-US" altLang="en-US" sz="1000" dirty="0" smtClean="0">
                <a:ea typeface="ＭＳ Ｐゴシック" pitchFamily="34" charset="-128"/>
              </a:rPr>
              <a:t> Health, and it is copyrighted, but fully accessible on the Web.</a:t>
            </a:r>
          </a:p>
          <a:p>
            <a:pPr>
              <a:lnSpc>
                <a:spcPct val="90000"/>
              </a:lnSpc>
            </a:pPr>
            <a:endParaRPr lang="en-US" altLang="en-US" sz="1000" dirty="0" smtClean="0">
              <a:ea typeface="ＭＳ Ｐゴシック" pitchFamily="34" charset="-128"/>
            </a:endParaRPr>
          </a:p>
          <a:p>
            <a:pPr>
              <a:lnSpc>
                <a:spcPct val="90000"/>
              </a:lnSpc>
            </a:pPr>
            <a:r>
              <a:rPr lang="en-US" altLang="en-US" sz="1000" dirty="0" smtClean="0">
                <a:ea typeface="ＭＳ Ｐゴシック" pitchFamily="34" charset="-128"/>
              </a:rPr>
              <a:t>As of February 2016, the toolkit was available at the URLs listed on the slide.  These are provided as examples only.</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8</a:t>
            </a:fld>
            <a:endParaRPr lang="en-US" altLang="en-US"/>
          </a:p>
        </p:txBody>
      </p:sp>
    </p:spTree>
    <p:extLst>
      <p:ext uri="{BB962C8B-B14F-4D97-AF65-F5344CB8AC3E}">
        <p14:creationId xmlns:p14="http://schemas.microsoft.com/office/powerpoint/2010/main" val="5401679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70000"/>
              </a:lnSpc>
            </a:pPr>
            <a:r>
              <a:rPr lang="en-US" altLang="en-US" sz="1000" dirty="0" smtClean="0">
                <a:ea typeface="ＭＳ Ｐゴシック" pitchFamily="34" charset="-128"/>
              </a:rPr>
              <a:t>Finally, the last toolkit that we direct you to examine is one that is focused on clinics and safety net hospitals.  Note that some mention is made of clinic assessments in the prior slide regarding small provider practices—which some analysts may cluster with or consider with small provider practices.  Therefore, if you are focused specifically on a clinic, you may need to assess the size and scope of the clinic and view both this URL and the one provided on the prior slide (both from </a:t>
            </a:r>
            <a:r>
              <a:rPr lang="en-US" altLang="en-US" sz="1000" dirty="0" err="1" smtClean="0">
                <a:ea typeface="ＭＳ Ｐゴシック" pitchFamily="34" charset="-128"/>
              </a:rPr>
              <a:t>Stratis</a:t>
            </a:r>
            <a:r>
              <a:rPr lang="en-US" altLang="en-US" sz="1000" dirty="0" smtClean="0">
                <a:ea typeface="ＭＳ Ｐゴシック" pitchFamily="34" charset="-128"/>
              </a:rPr>
              <a:t> Health).  </a:t>
            </a:r>
          </a:p>
          <a:p>
            <a:pPr>
              <a:lnSpc>
                <a:spcPct val="70000"/>
              </a:lnSpc>
            </a:pPr>
            <a:endParaRPr lang="en-US" altLang="en-US" sz="1000" dirty="0" smtClean="0">
              <a:ea typeface="ＭＳ Ｐゴシック" pitchFamily="34" charset="-128"/>
            </a:endParaRPr>
          </a:p>
          <a:p>
            <a:pPr>
              <a:lnSpc>
                <a:spcPct val="70000"/>
              </a:lnSpc>
            </a:pPr>
            <a:r>
              <a:rPr lang="en-US" altLang="en-US" sz="1000" dirty="0" smtClean="0">
                <a:ea typeface="ＭＳ Ｐゴシック" pitchFamily="34" charset="-128"/>
              </a:rPr>
              <a:t>A small clinic that has only three providers may have needs that more closely resemble a small provider practice—in contrast to a large urban clinic that contains multi-specialties and treats large numbers of patients per day.  </a:t>
            </a:r>
          </a:p>
          <a:p>
            <a:pPr>
              <a:lnSpc>
                <a:spcPct val="70000"/>
              </a:lnSpc>
            </a:pPr>
            <a:endParaRPr lang="en-US" altLang="en-US" sz="1000" dirty="0" smtClean="0">
              <a:ea typeface="ＭＳ Ｐゴシック" pitchFamily="34" charset="-128"/>
            </a:endParaRPr>
          </a:p>
          <a:p>
            <a:pPr>
              <a:lnSpc>
                <a:spcPct val="70000"/>
              </a:lnSpc>
            </a:pPr>
            <a:r>
              <a:rPr lang="en-US" altLang="en-US" sz="1000" dirty="0" smtClean="0">
                <a:ea typeface="ＭＳ Ｐゴシック" pitchFamily="34" charset="-128"/>
              </a:rPr>
              <a:t>A final point in regards to clinics is to emphasize that clinics and ambulatory care settings are one of the most rapidly transforming aspects of our health care system in the United States.  Recall from prior units the discussion of </a:t>
            </a:r>
            <a:r>
              <a:rPr lang="ja-JP" altLang="en-US" sz="1000" dirty="0" smtClean="0">
                <a:ea typeface="ＭＳ Ｐゴシック" pitchFamily="34" charset="-128"/>
              </a:rPr>
              <a:t>“</a:t>
            </a:r>
            <a:r>
              <a:rPr lang="en-US" altLang="ja-JP" sz="1000" dirty="0" smtClean="0">
                <a:ea typeface="ＭＳ Ｐゴシック" pitchFamily="34" charset="-128"/>
              </a:rPr>
              <a:t>emerging sites of care</a:t>
            </a:r>
            <a:r>
              <a:rPr lang="ja-JP" altLang="en-US" sz="1000" dirty="0" smtClean="0">
                <a:ea typeface="ＭＳ Ｐゴシック" pitchFamily="34" charset="-128"/>
              </a:rPr>
              <a:t>”</a:t>
            </a:r>
            <a:r>
              <a:rPr lang="en-US" altLang="ja-JP" sz="1000" dirty="0" smtClean="0">
                <a:ea typeface="ＭＳ Ｐゴシック" pitchFamily="34" charset="-128"/>
              </a:rPr>
              <a:t> where clinics are popping up in workplaces, strip malls, and retail clinics.  Recall that the provider mix is changing, and many clinics are using what are sometimes referred to as </a:t>
            </a:r>
            <a:r>
              <a:rPr lang="ja-JP" altLang="en-US" sz="1000" dirty="0" smtClean="0">
                <a:ea typeface="ＭＳ Ｐゴシック" pitchFamily="34" charset="-128"/>
              </a:rPr>
              <a:t>“</a:t>
            </a:r>
            <a:r>
              <a:rPr lang="en-US" altLang="ja-JP" sz="1000" dirty="0" smtClean="0">
                <a:ea typeface="ＭＳ Ｐゴシック" pitchFamily="34" charset="-128"/>
              </a:rPr>
              <a:t>physician extenders</a:t>
            </a:r>
            <a:r>
              <a:rPr lang="ja-JP" altLang="en-US" sz="1000" dirty="0" smtClean="0">
                <a:ea typeface="ＭＳ Ｐゴシック" pitchFamily="34" charset="-128"/>
              </a:rPr>
              <a:t>”</a:t>
            </a:r>
            <a:r>
              <a:rPr lang="en-US" altLang="ja-JP" sz="1000" dirty="0" smtClean="0">
                <a:ea typeface="ＭＳ Ｐゴシック" pitchFamily="34" charset="-128"/>
              </a:rPr>
              <a:t> or nurse practitioners, physician assistants, or clinical nurse specialists—particularly in remote or low resource areas.  </a:t>
            </a:r>
          </a:p>
          <a:p>
            <a:pPr>
              <a:lnSpc>
                <a:spcPct val="70000"/>
              </a:lnSpc>
            </a:pPr>
            <a:r>
              <a:rPr lang="en-US" altLang="en-US" sz="1000" dirty="0" smtClean="0">
                <a:ea typeface="ＭＳ Ｐゴシック" pitchFamily="34" charset="-128"/>
              </a:rPr>
              <a:t>The take-away point here is that as you help clients to plan for, acquire, install, and train that you must be very attuned to not only the current (and real) users that exist at the </a:t>
            </a:r>
            <a:r>
              <a:rPr lang="ja-JP" altLang="en-US" sz="1000" dirty="0" smtClean="0">
                <a:ea typeface="ＭＳ Ｐゴシック" pitchFamily="34" charset="-128"/>
              </a:rPr>
              <a:t>“</a:t>
            </a:r>
            <a:r>
              <a:rPr lang="en-US" altLang="ja-JP" sz="1000" dirty="0" smtClean="0">
                <a:ea typeface="ＭＳ Ｐゴシック" pitchFamily="34" charset="-128"/>
              </a:rPr>
              <a:t>sharp end</a:t>
            </a:r>
            <a:r>
              <a:rPr lang="ja-JP" altLang="en-US" sz="1000" dirty="0" smtClean="0">
                <a:ea typeface="ＭＳ Ｐゴシック" pitchFamily="34" charset="-128"/>
              </a:rPr>
              <a:t>”</a:t>
            </a:r>
            <a:r>
              <a:rPr lang="en-US" altLang="ja-JP" sz="1000" dirty="0" smtClean="0">
                <a:ea typeface="ＭＳ Ｐゴシック" pitchFamily="34" charset="-128"/>
              </a:rPr>
              <a:t> (meaning the front line users who end up actually having to use what is implemented), but also the way that our healthcare system is changing.  An important lesson is that you should not be planning for today—as Wayne </a:t>
            </a:r>
            <a:r>
              <a:rPr lang="en-US" altLang="ja-JP" sz="1000" dirty="0" err="1" smtClean="0">
                <a:ea typeface="ＭＳ Ｐゴシック" pitchFamily="34" charset="-128"/>
              </a:rPr>
              <a:t>Gretsky</a:t>
            </a:r>
            <a:r>
              <a:rPr lang="en-US" altLang="ja-JP" sz="1000" dirty="0" smtClean="0">
                <a:ea typeface="ＭＳ Ｐゴシック" pitchFamily="34" charset="-128"/>
              </a:rPr>
              <a:t>, the famous ice hockey player has revealed—his greatness came from an uncanny ability to skate to where the puck was GOING to be.  The whole process of planning, acquiring, installing, and training requires that you have an eye on the future—plan for where healthcare is GOING to be—not where it is right now. </a:t>
            </a:r>
          </a:p>
          <a:p>
            <a:pPr>
              <a:lnSpc>
                <a:spcPct val="70000"/>
              </a:lnSpc>
            </a:pPr>
            <a:endParaRPr lang="en-US" altLang="en-US" sz="1000" dirty="0" smtClean="0">
              <a:ea typeface="ＭＳ Ｐゴシック" pitchFamily="34" charset="-128"/>
            </a:endParaRPr>
          </a:p>
          <a:p>
            <a:pPr>
              <a:lnSpc>
                <a:spcPct val="70000"/>
              </a:lnSpc>
            </a:pPr>
            <a:r>
              <a:rPr lang="en-US" altLang="en-US" sz="1000" dirty="0" smtClean="0">
                <a:ea typeface="ＭＳ Ｐゴシック" pitchFamily="34" charset="-128"/>
              </a:rPr>
              <a:t>As of February 2016, the toolkit was available at the URL displayed on the slide.   These tools are copyrighted, and are provided as examples only.</a:t>
            </a:r>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9</a:t>
            </a:fld>
            <a:endParaRPr lang="en-US" altLang="en-US"/>
          </a:p>
        </p:txBody>
      </p:sp>
    </p:spTree>
    <p:extLst>
      <p:ext uri="{BB962C8B-B14F-4D97-AF65-F5344CB8AC3E}">
        <p14:creationId xmlns:p14="http://schemas.microsoft.com/office/powerpoint/2010/main" val="5401679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8" Type="http://schemas.openxmlformats.org/officeDocument/2006/relationships/hyperlink" Target="http://www.stratishealth.org/expertise/healthit/hospitals/htoolkit.html" TargetMode="External"/><Relationship Id="rId3" Type="http://schemas.openxmlformats.org/officeDocument/2006/relationships/hyperlink" Target="http://www.ncbi.nlm.nih.gov/pmc/articles/PMC2788767/?tool=pubmed" TargetMode="External"/><Relationship Id="rId7" Type="http://schemas.openxmlformats.org/officeDocument/2006/relationships/hyperlink" Target="http://www.stratishealth.org/expertise/healthit/clinics/clinictoolkit.html" TargetMode="External"/><Relationship Id="rId2" Type="http://schemas.openxmlformats.org/officeDocument/2006/relationships/notesSlide" Target="../notesSlides/notesSlide11.xml"/><Relationship Id="rId1" Type="http://schemas.openxmlformats.org/officeDocument/2006/relationships/slideLayout" Target="../slideLayouts/slideLayout9.xml"/><Relationship Id="rId6" Type="http://schemas.openxmlformats.org/officeDocument/2006/relationships/hyperlink" Target="http://www.himss.org/ResourceLibrary/ResourceDetail.aspx?ItemNumber=10725" TargetMode="External"/><Relationship Id="rId5" Type="http://schemas.openxmlformats.org/officeDocument/2006/relationships/hyperlink" Target="http://www.stratishealth.org/expertise/healthit/nursinghomes/nhtoolkit.html" TargetMode="External"/><Relationship Id="rId4" Type="http://schemas.openxmlformats.org/officeDocument/2006/relationships/hyperlink" Target="http://www.ncbi.nlm.nih.gov/pmc/articles/PMC2662829/pdf/1472-6947-9-15.pdf" TargetMode="External"/><Relationship Id="rId9" Type="http://schemas.openxmlformats.org/officeDocument/2006/relationships/hyperlink" Target="http://tinyurl.com/hj6g2x7"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stratishealth.org/expertise/healthit/nursinghomes/nhtoolkit.html"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hyperlink" Target="http://www.himss.org/ResourceLibrary/ResourceDetail.aspx?ItemNumber=10725"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ww.stratishealth.org/expertise/healthit/clinics/clinictoolkit.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stratishealth.org/expertise/healthit/hospitals/htoolkit.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Working with Health IT Systems</a:t>
            </a:r>
            <a:endParaRPr lang="en-US" dirty="0"/>
          </a:p>
        </p:txBody>
      </p:sp>
      <p:sp>
        <p:nvSpPr>
          <p:cNvPr id="8" name="Text Placeholder 2"/>
          <p:cNvSpPr txBox="1">
            <a:spLocks/>
          </p:cNvSpPr>
          <p:nvPr/>
        </p:nvSpPr>
        <p:spPr bwMode="auto">
          <a:xfrm>
            <a:off x="570954" y="3308850"/>
            <a:ext cx="8156483" cy="979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1" fontAlgn="base" hangingPunct="1">
              <a:spcBef>
                <a:spcPct val="20000"/>
              </a:spcBef>
              <a:spcAft>
                <a:spcPct val="0"/>
              </a:spcAft>
              <a:buFont typeface="Arial" panose="020B0604020202020204" pitchFamily="34" charset="0"/>
              <a:buNone/>
              <a:defRPr sz="3200" kern="1200" baseline="0">
                <a:solidFill>
                  <a:schemeClr val="tx1"/>
                </a:solidFill>
                <a:latin typeface="+mj-lt"/>
                <a:ea typeface="Tahoma" pitchFamily="34" charset="0"/>
                <a:cs typeface="Tahoma" pitchFamily="34" charset="0"/>
              </a:defRPr>
            </a:lvl1pPr>
            <a:lvl2pPr marL="457200" indent="0" algn="l" rtl="0" eaLnBrk="1" fontAlgn="base" hangingPunct="1">
              <a:spcBef>
                <a:spcPct val="20000"/>
              </a:spcBef>
              <a:spcAft>
                <a:spcPct val="0"/>
              </a:spcAft>
              <a:buSzPct val="85000"/>
              <a:buFont typeface="Arial" panose="020B0604020202020204" pitchFamily="34" charset="0"/>
              <a:buNone/>
              <a:defRPr sz="1200" kern="1200">
                <a:solidFill>
                  <a:schemeClr val="tx1"/>
                </a:solidFill>
                <a:latin typeface="+mn-lt"/>
                <a:ea typeface="+mn-ea"/>
                <a:cs typeface="+mn-cs"/>
              </a:defRPr>
            </a:lvl2pPr>
            <a:lvl3pPr marL="914400" indent="0" algn="l" rtl="0" eaLnBrk="1" fontAlgn="base" hangingPunct="1">
              <a:spcBef>
                <a:spcPct val="20000"/>
              </a:spcBef>
              <a:spcAft>
                <a:spcPct val="0"/>
              </a:spcAft>
              <a:buSzPct val="80000"/>
              <a:buFont typeface="Courier New" panose="02070309020205020404" pitchFamily="49" charset="0"/>
              <a:buNone/>
              <a:defRPr sz="1000" kern="1200">
                <a:solidFill>
                  <a:schemeClr val="tx1"/>
                </a:solidFill>
                <a:latin typeface="+mn-lt"/>
                <a:ea typeface="+mn-ea"/>
                <a:cs typeface="+mn-cs"/>
              </a:defRPr>
            </a:lvl3pPr>
            <a:lvl4pPr marL="1371600" indent="0" algn="l" rtl="0" eaLnBrk="1" fontAlgn="base" hangingPunct="1">
              <a:spcBef>
                <a:spcPct val="20000"/>
              </a:spcBef>
              <a:spcAft>
                <a:spcPct val="0"/>
              </a:spcAft>
              <a:buSzPct val="120000"/>
              <a:buFont typeface="Wingdings" panose="05000000000000000000" pitchFamily="2" charset="2"/>
              <a:buNone/>
              <a:defRPr sz="900" kern="1200">
                <a:solidFill>
                  <a:schemeClr val="tx1"/>
                </a:solidFill>
                <a:latin typeface="+mn-lt"/>
                <a:ea typeface="+mn-ea"/>
                <a:cs typeface="+mn-cs"/>
              </a:defRPr>
            </a:lvl4pPr>
            <a:lvl5pPr marL="1828800" indent="0" algn="l" rtl="0" eaLnBrk="1" fontAlgn="base" hangingPunct="1">
              <a:spcBef>
                <a:spcPct val="20000"/>
              </a:spcBef>
              <a:spcAft>
                <a:spcPct val="0"/>
              </a:spcAft>
              <a:buSzPct val="70000"/>
              <a:buFont typeface="Wingdings" panose="05000000000000000000" pitchFamily="2" charset="2"/>
              <a:buNone/>
              <a:defRPr sz="900" kern="1200">
                <a:solidFill>
                  <a:schemeClr val="tx1"/>
                </a:solidFill>
                <a:latin typeface="+mn-lt"/>
                <a:ea typeface="+mn-ea"/>
                <a:cs typeface="+mn-cs"/>
              </a:defRPr>
            </a:lvl5pPr>
            <a:lvl6pPr marL="22860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6pPr>
            <a:lvl7pPr marL="27432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7pPr>
            <a:lvl8pPr marL="32004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8pPr>
            <a:lvl9pPr marL="3657600" indent="0" algn="l" defTabSz="914400" rtl="0" eaLnBrk="1" latinLnBrk="0" hangingPunct="1">
              <a:spcBef>
                <a:spcPct val="20000"/>
              </a:spcBef>
              <a:buFont typeface="Arial" pitchFamily="34" charset="0"/>
              <a:buNone/>
              <a:defRPr sz="900" kern="1200">
                <a:solidFill>
                  <a:schemeClr val="tx1"/>
                </a:solidFill>
                <a:latin typeface="+mn-lt"/>
                <a:ea typeface="+mn-ea"/>
                <a:cs typeface="+mn-cs"/>
              </a:defRPr>
            </a:lvl9pPr>
          </a:lstStyle>
          <a:p>
            <a:r>
              <a:rPr lang="en-US" altLang="en-US" sz="2800" dirty="0" smtClean="0">
                <a:ea typeface="ＭＳ Ｐゴシック" pitchFamily="34" charset="-128"/>
              </a:rPr>
              <a:t>HIT System Planning, Acquisition, Installation, &amp; Training: Practices to Support &amp; Pitfalls to Avoid</a:t>
            </a:r>
          </a:p>
          <a:p>
            <a:endParaRPr lang="en-US" sz="3600" dirty="0"/>
          </a:p>
        </p:txBody>
      </p:sp>
      <p:sp>
        <p:nvSpPr>
          <p:cNvPr id="10" name="Text Placeholder 9"/>
          <p:cNvSpPr>
            <a:spLocks noGrp="1"/>
          </p:cNvSpPr>
          <p:nvPr>
            <p:ph type="body" sz="quarter" idx="12"/>
          </p:nvPr>
        </p:nvSpPr>
        <p:spPr/>
        <p:txBody>
          <a:bodyPr/>
          <a:lstStyle/>
          <a:p>
            <a:pPr marL="0">
              <a:spcBef>
                <a:spcPct val="0"/>
              </a:spcBef>
            </a:pPr>
            <a:r>
              <a:rPr lang="en-US" dirty="0">
                <a:latin typeface="Arial" charset="0"/>
                <a:ea typeface="ＭＳ Ｐゴシック" charset="0"/>
                <a:cs typeface="Times New Roman" charset="0"/>
              </a:rPr>
              <a:t>This material (Comp 7 Unit </a:t>
            </a:r>
            <a:r>
              <a:rPr lang="en-US" dirty="0" smtClean="0">
                <a:latin typeface="Arial" charset="0"/>
                <a:ea typeface="ＭＳ Ｐゴシック" charset="0"/>
                <a:cs typeface="Times New Roman" charset="0"/>
              </a:rPr>
              <a:t>8) </a:t>
            </a:r>
            <a:r>
              <a:rPr lang="en-US" dirty="0">
                <a:latin typeface="Arial" charset="0"/>
                <a:ea typeface="ＭＳ Ｐゴシック" charset="0"/>
                <a:cs typeface="Times New Roman" charset="0"/>
              </a:rPr>
              <a:t>was developed by Johns Hopkins University, funded by the Department of Health and Human Services, Office of the National Coordinator for Health Information Technology under Award Number IU24OC000013. This material was updated in 2016 by The University of Texas Health Science Center at Houston under Award Number </a:t>
            </a:r>
            <a:r>
              <a:rPr lang="en-US" dirty="0" smtClean="0">
                <a:latin typeface="Arial" charset="0"/>
                <a:ea typeface="ＭＳ Ｐゴシック" charset="0"/>
                <a:cs typeface="Times New Roman" charset="0"/>
              </a:rPr>
              <a:t>90WT0006.</a:t>
            </a:r>
            <a:endParaRPr lang="en-US" dirty="0">
              <a:latin typeface="Arial" charset="0"/>
              <a:ea typeface="ＭＳ Ｐゴシック" charset="0"/>
              <a:cs typeface="Times New Roman" charset="0"/>
            </a:endParaRPr>
          </a:p>
          <a:p>
            <a:pPr marL="0">
              <a:spcBef>
                <a:spcPct val="0"/>
              </a:spcBef>
            </a:pPr>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u="sng" dirty="0">
                <a:hlinkClick r:id="rId3" tooltip="Link to Creative Commons License BY-NC-SA 4.0"/>
              </a:rPr>
              <a:t>http://creativecommons.org/licenses/by-nc-sa/4.0/</a:t>
            </a:r>
            <a:r>
              <a:rPr lang="en-US" dirty="0" smtClean="0"/>
              <a:t>.</a:t>
            </a:r>
            <a:endParaRPr lang="en-US" dirty="0"/>
          </a:p>
        </p:txBody>
      </p:sp>
      <p:sp>
        <p:nvSpPr>
          <p:cNvPr id="5" name="Text Placeholder 4"/>
          <p:cNvSpPr>
            <a:spLocks noGrp="1"/>
          </p:cNvSpPr>
          <p:nvPr>
            <p:ph type="body" sz="quarter" idx="11"/>
          </p:nvPr>
        </p:nvSpPr>
        <p:spPr/>
        <p:txBody>
          <a:bodyPr/>
          <a:lstStyle/>
          <a:p>
            <a:r>
              <a:rPr lang="en-US" dirty="0"/>
              <a:t>Lecture </a:t>
            </a:r>
            <a:r>
              <a:rPr lang="en-US" dirty="0" smtClean="0"/>
              <a:t>b</a:t>
            </a:r>
            <a:endParaRPr lang="en-US" dirty="0"/>
          </a:p>
        </p:txBody>
      </p:sp>
    </p:spTree>
    <p:extLst>
      <p:ext uri="{BB962C8B-B14F-4D97-AF65-F5344CB8AC3E}">
        <p14:creationId xmlns:p14="http://schemas.microsoft.com/office/powerpoint/2010/main" val="2582573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ea typeface="ＭＳ Ｐゴシック" pitchFamily="34" charset="-128"/>
              </a:rPr>
              <a:t>HIT System Planning, Acquisition, Installation, &amp; Training: Practices to Support &amp; Pitfalls to Avoid </a:t>
            </a:r>
            <a:br>
              <a:rPr lang="en-US" altLang="en-US" sz="2400" dirty="0">
                <a:ea typeface="ＭＳ Ｐゴシック" pitchFamily="34" charset="-128"/>
              </a:rPr>
            </a:br>
            <a:r>
              <a:rPr lang="en-US" altLang="en-US" sz="2400" dirty="0" smtClean="0">
                <a:ea typeface="ＭＳ Ｐゴシック" pitchFamily="34" charset="-128"/>
              </a:rPr>
              <a:t>Summary – Lecture </a:t>
            </a:r>
            <a:r>
              <a:rPr lang="en-US" altLang="en-US" sz="2400" dirty="0">
                <a:ea typeface="ＭＳ Ｐゴシック" pitchFamily="34" charset="-128"/>
              </a:rPr>
              <a:t>b</a:t>
            </a:r>
            <a:endParaRPr lang="en-US" sz="2400" dirty="0"/>
          </a:p>
        </p:txBody>
      </p:sp>
      <p:sp>
        <p:nvSpPr>
          <p:cNvPr id="3" name="Content Placeholder 2"/>
          <p:cNvSpPr>
            <a:spLocks noGrp="1"/>
          </p:cNvSpPr>
          <p:nvPr>
            <p:ph sz="quarter" idx="14"/>
          </p:nvPr>
        </p:nvSpPr>
        <p:spPr/>
        <p:txBody>
          <a:bodyPr/>
          <a:lstStyle/>
          <a:p>
            <a:pPr marL="338138" indent="-338138"/>
            <a:r>
              <a:rPr lang="en-US" altLang="en-US" sz="2800" dirty="0">
                <a:ea typeface="ＭＳ Ｐゴシック" pitchFamily="34" charset="-128"/>
                <a:cs typeface="Arial" pitchFamily="34" charset="0"/>
              </a:rPr>
              <a:t>Core concepts of HIT systems planning, acquisition, installation and training</a:t>
            </a:r>
          </a:p>
          <a:p>
            <a:pPr marL="338138" indent="-338138"/>
            <a:r>
              <a:rPr lang="en-US" altLang="en-US" sz="2800" dirty="0">
                <a:ea typeface="ＭＳ Ｐゴシック" pitchFamily="34" charset="-128"/>
                <a:cs typeface="Arial" pitchFamily="34" charset="0"/>
              </a:rPr>
              <a:t>Apply core concepts to specific health care settings</a:t>
            </a:r>
          </a:p>
          <a:p>
            <a:pPr marL="338138" indent="-338138"/>
            <a:r>
              <a:rPr lang="en-US" altLang="en-US" sz="2800" dirty="0">
                <a:ea typeface="ＭＳ Ｐゴシック" pitchFamily="34" charset="-128"/>
                <a:cs typeface="Arial" pitchFamily="34" charset="0"/>
              </a:rPr>
              <a:t>Implementation</a:t>
            </a:r>
            <a:br>
              <a:rPr lang="en-US" altLang="en-US" sz="2800" dirty="0">
                <a:ea typeface="ＭＳ Ｐゴシック" pitchFamily="34" charset="-128"/>
                <a:cs typeface="Arial" pitchFamily="34" charset="0"/>
              </a:rPr>
            </a:br>
            <a:r>
              <a:rPr lang="en-US" altLang="en-US" sz="2800" dirty="0">
                <a:ea typeface="ＭＳ Ｐゴシック" pitchFamily="34" charset="-128"/>
                <a:cs typeface="Arial" pitchFamily="34" charset="0"/>
              </a:rPr>
              <a:t>challenges</a:t>
            </a:r>
          </a:p>
        </p:txBody>
      </p:sp>
      <p:sp>
        <p:nvSpPr>
          <p:cNvPr id="5" name="Text Placeholder 4"/>
          <p:cNvSpPr>
            <a:spLocks noGrp="1"/>
          </p:cNvSpPr>
          <p:nvPr>
            <p:ph type="body" sz="quarter" idx="32"/>
          </p:nvPr>
        </p:nvSpPr>
        <p:spPr/>
        <p:txBody>
          <a:bodyPr/>
          <a:lstStyle/>
          <a:p>
            <a:endParaRPr lang="en-US"/>
          </a:p>
        </p:txBody>
      </p:sp>
      <p:sp>
        <p:nvSpPr>
          <p:cNvPr id="6" name="Text Placeholder 5"/>
          <p:cNvSpPr>
            <a:spLocks noGrp="1"/>
          </p:cNvSpPr>
          <p:nvPr>
            <p:ph type="body" sz="quarter" idx="33"/>
          </p:nvPr>
        </p:nvSpPr>
        <p:spPr/>
        <p:txBody>
          <a:bodyPr/>
          <a:lstStyle/>
          <a:p>
            <a:endParaRPr lang="en-US"/>
          </a:p>
        </p:txBody>
      </p:sp>
      <p:sp>
        <p:nvSpPr>
          <p:cNvPr id="7" name="Slide Number Placeholder 6"/>
          <p:cNvSpPr>
            <a:spLocks noGrp="1"/>
          </p:cNvSpPr>
          <p:nvPr>
            <p:ph type="sldNum" sz="quarter" idx="4"/>
          </p:nvPr>
        </p:nvSpPr>
        <p:spPr/>
        <p:txBody>
          <a:bodyPr/>
          <a:lstStyle/>
          <a:p>
            <a:fld id="{F3BF8891-5E06-46C2-89A4-6DB85D39BA35}" type="slidenum">
              <a:rPr lang="en-US" smtClean="0"/>
              <a:pPr/>
              <a:t>10</a:t>
            </a:fld>
            <a:endParaRPr lang="en-US" dirty="0"/>
          </a:p>
        </p:txBody>
      </p:sp>
      <p:pic>
        <p:nvPicPr>
          <p:cNvPr id="9" name="Content Placeholder 8" descr="Image of a man at a computer.  Image courtesy of the US Centers for Disease Control and Prevention."/>
          <p:cNvPicPr>
            <a:picLocks noGrp="1" noChangeAspect="1"/>
          </p:cNvPicPr>
          <p:nvPr>
            <p:ph sz="quarter" idx="18"/>
          </p:nvPr>
        </p:nvPicPr>
        <p:blipFill>
          <a:blip r:embed="rId3" cstate="print">
            <a:extLst>
              <a:ext uri="{28A0092B-C50C-407E-A947-70E740481C1C}">
                <a14:useLocalDpi xmlns:a14="http://schemas.microsoft.com/office/drawing/2010/main" val="0"/>
              </a:ext>
            </a:extLst>
          </a:blip>
          <a:srcRect t="-79042" b="-79042"/>
          <a:stretch>
            <a:fillRect/>
          </a:stretch>
        </p:blipFill>
        <p:spPr bwMode="auto">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2823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ea typeface="ＭＳ Ｐゴシック" pitchFamily="34" charset="-128"/>
              </a:rPr>
              <a:t>HIT System Planning, Acquisition, Installation, &amp; Training: Practices to Support &amp; Pitfalls to Avoid </a:t>
            </a:r>
            <a:br>
              <a:rPr lang="en-US" altLang="en-US" sz="2400" dirty="0">
                <a:ea typeface="ＭＳ Ｐゴシック" pitchFamily="34" charset="-128"/>
              </a:rPr>
            </a:br>
            <a:r>
              <a:rPr lang="en-US" altLang="en-US" sz="2400" dirty="0">
                <a:ea typeface="ＭＳ Ｐゴシック" pitchFamily="34" charset="-128"/>
              </a:rPr>
              <a:t>References—Lecture b</a:t>
            </a:r>
            <a:endParaRPr lang="en-US" sz="2400" dirty="0"/>
          </a:p>
        </p:txBody>
      </p:sp>
      <p:sp>
        <p:nvSpPr>
          <p:cNvPr id="3" name="Text Placeholder 2"/>
          <p:cNvSpPr>
            <a:spLocks noGrp="1"/>
          </p:cNvSpPr>
          <p:nvPr>
            <p:ph type="body" sz="quarter" idx="16"/>
          </p:nvPr>
        </p:nvSpPr>
        <p:spPr>
          <a:xfrm>
            <a:off x="457200" y="1600199"/>
            <a:ext cx="8229600" cy="3572691"/>
          </a:xfrm>
        </p:spPr>
        <p:txBody>
          <a:bodyPr/>
          <a:lstStyle/>
          <a:p>
            <a:r>
              <a:rPr lang="en-US" dirty="0" smtClean="0"/>
              <a:t>References </a:t>
            </a:r>
          </a:p>
          <a:p>
            <a:pPr marL="454025" indent="-454025"/>
            <a:r>
              <a:rPr lang="en-US" altLang="en-US" sz="1200" b="0" dirty="0" err="1">
                <a:ea typeface="ＭＳ Ｐゴシック" pitchFamily="34" charset="-128"/>
              </a:rPr>
              <a:t>Calman,N</a:t>
            </a:r>
            <a:r>
              <a:rPr lang="en-US" altLang="en-US" sz="1200" b="0" dirty="0">
                <a:ea typeface="ＭＳ Ｐゴシック" pitchFamily="34" charset="-128"/>
              </a:rPr>
              <a:t>., </a:t>
            </a:r>
            <a:r>
              <a:rPr lang="en-US" altLang="en-US" sz="1200" b="0" dirty="0" err="1">
                <a:ea typeface="ＭＳ Ｐゴシック" pitchFamily="34" charset="-128"/>
              </a:rPr>
              <a:t>Kitson</a:t>
            </a:r>
            <a:r>
              <a:rPr lang="en-US" altLang="en-US" sz="1200" b="0" dirty="0">
                <a:ea typeface="ＭＳ Ｐゴシック" pitchFamily="34" charset="-128"/>
              </a:rPr>
              <a:t>, K., Hauser, D. Using Information Technology to Improve Health Quality and Safety in Community Health Centers. Pro Community Health Partnership. 2009 Dec 4. Available from: </a:t>
            </a:r>
            <a:r>
              <a:rPr lang="en-US" altLang="en-US" sz="1200" b="0" u="sng" dirty="0">
                <a:ea typeface="ＭＳ Ｐゴシック" pitchFamily="34" charset="-128"/>
                <a:hlinkClick r:id="rId3" tooltip="Link to Using Information Technology to Improve Health Quality and Safety in Community Health Centers paper"/>
              </a:rPr>
              <a:t>http://www.ncbi.nlm.nih.gov/pmc/articles/PMC2788767/?tool=pubmed</a:t>
            </a:r>
            <a:endParaRPr lang="en-US" altLang="en-US" sz="1200" b="0" dirty="0">
              <a:ea typeface="ＭＳ Ｐゴシック" pitchFamily="34" charset="-128"/>
            </a:endParaRPr>
          </a:p>
          <a:p>
            <a:pPr marL="454025" indent="-454025"/>
            <a:r>
              <a:rPr lang="en-US" altLang="en-US" sz="1200" b="0" dirty="0" err="1">
                <a:ea typeface="ＭＳ Ｐゴシック" pitchFamily="34" charset="-128"/>
              </a:rPr>
              <a:t>Lorenzi</a:t>
            </a:r>
            <a:r>
              <a:rPr lang="en-US" altLang="en-US" sz="1200" b="0" dirty="0">
                <a:ea typeface="ＭＳ Ｐゴシック" pitchFamily="34" charset="-128"/>
              </a:rPr>
              <a:t>, N., </a:t>
            </a:r>
            <a:r>
              <a:rPr lang="en-US" altLang="en-US" sz="1200" b="0" dirty="0" err="1">
                <a:ea typeface="ＭＳ Ｐゴシック" pitchFamily="34" charset="-128"/>
              </a:rPr>
              <a:t>Kouroubali</a:t>
            </a:r>
            <a:r>
              <a:rPr lang="en-US" altLang="en-US" sz="1200" b="0" dirty="0">
                <a:ea typeface="ＭＳ Ｐゴシック" pitchFamily="34" charset="-128"/>
              </a:rPr>
              <a:t>, A., </a:t>
            </a:r>
            <a:r>
              <a:rPr lang="en-US" altLang="en-US" sz="1200" b="0" dirty="0" err="1">
                <a:ea typeface="ＭＳ Ｐゴシック" pitchFamily="34" charset="-128"/>
              </a:rPr>
              <a:t>Detmer</a:t>
            </a:r>
            <a:r>
              <a:rPr lang="en-US" altLang="en-US" sz="1200" b="0" dirty="0">
                <a:ea typeface="ＭＳ Ｐゴシック" pitchFamily="34" charset="-128"/>
              </a:rPr>
              <a:t>, D., </a:t>
            </a:r>
            <a:r>
              <a:rPr lang="en-US" altLang="en-US" sz="1200" b="0" dirty="0" err="1">
                <a:ea typeface="ＭＳ Ｐゴシック" pitchFamily="34" charset="-128"/>
              </a:rPr>
              <a:t>Bloomrosen</a:t>
            </a:r>
            <a:r>
              <a:rPr lang="en-US" altLang="en-US" sz="1200" b="0" dirty="0">
                <a:ea typeface="ＭＳ Ｐゴシック" pitchFamily="34" charset="-128"/>
              </a:rPr>
              <a:t>, M. How to successfully select and implement electronic health records (EHR) in small ambulatory practice settings. BMC Medical Informatics and Decision Making. 2009;9:15. Available from: </a:t>
            </a:r>
            <a:r>
              <a:rPr lang="en-US" altLang="en-US" sz="1200" b="0" u="sng" dirty="0">
                <a:ea typeface="ＭＳ Ｐゴシック" pitchFamily="34" charset="-128"/>
                <a:hlinkClick r:id="rId4" tooltip="Link to How to successfully select and implement EHR in small ambulatory practice settings paper"/>
              </a:rPr>
              <a:t>http://www.ncbi.nlm.nih.gov/pmc/articles/PMC2662829/pdf/1472-6947-9-15.pdf</a:t>
            </a:r>
            <a:endParaRPr lang="en-US" altLang="en-US" sz="1200" b="0" u="sng" dirty="0">
              <a:ea typeface="ＭＳ Ｐゴシック" pitchFamily="34" charset="-128"/>
            </a:endParaRPr>
          </a:p>
          <a:p>
            <a:pPr marL="454025" indent="-454025"/>
            <a:r>
              <a:rPr lang="en-US" altLang="en-US" sz="1200" b="0" dirty="0">
                <a:ea typeface="ＭＳ Ｐゴシック" pitchFamily="34" charset="-128"/>
              </a:rPr>
              <a:t>Tools for Skilled Nursing  Facilities &amp; LTC Toolkit. Available from:  </a:t>
            </a:r>
            <a:r>
              <a:rPr lang="en-US" altLang="en-US" sz="1200" b="0" dirty="0">
                <a:ea typeface="ＭＳ Ｐゴシック" pitchFamily="34" charset="-128"/>
                <a:hlinkClick r:id="rId5" tooltip="Link to Nursing Homes - Health Information Technology Toolkit"/>
              </a:rPr>
              <a:t>http://www.stratishealth.org/expertise/healthit/nursinghomes/nhtoolkit.html</a:t>
            </a:r>
            <a:endParaRPr lang="en-US" altLang="en-US" sz="1200" b="0" u="sng" dirty="0">
              <a:ea typeface="ＭＳ Ｐゴシック" pitchFamily="34" charset="-128"/>
            </a:endParaRPr>
          </a:p>
          <a:p>
            <a:pPr marL="454025" indent="-454025"/>
            <a:r>
              <a:rPr lang="en-US" altLang="en-US" sz="1200" b="0" dirty="0">
                <a:ea typeface="ＭＳ Ｐゴシック" pitchFamily="34" charset="-128"/>
              </a:rPr>
              <a:t>DOQ-IT (</a:t>
            </a:r>
            <a:r>
              <a:rPr lang="ja-JP" altLang="en-US" sz="1200" b="0" dirty="0">
                <a:ea typeface="ＭＳ Ｐゴシック" pitchFamily="34" charset="-128"/>
              </a:rPr>
              <a:t>“</a:t>
            </a:r>
            <a:r>
              <a:rPr lang="en-US" altLang="ja-JP" sz="1200" b="0" dirty="0">
                <a:ea typeface="ＭＳ Ｐゴシック" pitchFamily="34" charset="-128"/>
              </a:rPr>
              <a:t>Dock-it</a:t>
            </a:r>
            <a:r>
              <a:rPr lang="ja-JP" altLang="en-US" sz="1200" b="0" dirty="0">
                <a:ea typeface="ＭＳ Ｐゴシック" pitchFamily="34" charset="-128"/>
              </a:rPr>
              <a:t>”</a:t>
            </a:r>
            <a:r>
              <a:rPr lang="en-US" altLang="ja-JP" sz="1200" b="0" dirty="0">
                <a:ea typeface="ＭＳ Ｐゴシック" pitchFamily="34" charset="-128"/>
              </a:rPr>
              <a:t>): Available from: </a:t>
            </a:r>
            <a:r>
              <a:rPr lang="en-US" altLang="en-US" sz="1200" b="0" dirty="0">
                <a:solidFill>
                  <a:srgbClr val="FF0000"/>
                </a:solidFill>
                <a:ea typeface="ＭＳ Ｐゴシック" pitchFamily="34" charset="-128"/>
                <a:hlinkClick r:id="rId6" tooltip="Link to A Systems Approach to Operational Redesign Workbook "/>
              </a:rPr>
              <a:t>http://www.himss.org/ResourceLibrary/ResourceDetail.aspx?ItemNumber=10725</a:t>
            </a:r>
            <a:endParaRPr lang="en-US" altLang="en-US" sz="1200" b="0" dirty="0">
              <a:solidFill>
                <a:srgbClr val="FF0000"/>
              </a:solidFill>
              <a:ea typeface="ＭＳ Ｐゴシック" pitchFamily="34" charset="-128"/>
            </a:endParaRPr>
          </a:p>
          <a:p>
            <a:pPr marL="454025" indent="-454025"/>
            <a:r>
              <a:rPr lang="en-US" altLang="en-US" sz="1200" b="0" dirty="0">
                <a:ea typeface="ＭＳ Ｐゴシック" pitchFamily="34" charset="-128"/>
              </a:rPr>
              <a:t>Health Information Technology Toolkit for Physician Offices. Available from: </a:t>
            </a:r>
            <a:r>
              <a:rPr lang="en-US" altLang="en-US" sz="1200" b="0" dirty="0">
                <a:solidFill>
                  <a:srgbClr val="FF0000"/>
                </a:solidFill>
                <a:ea typeface="ＭＳ Ｐゴシック" pitchFamily="34" charset="-128"/>
                <a:hlinkClick r:id="rId7"/>
              </a:rPr>
              <a:t>http://</a:t>
            </a:r>
            <a:r>
              <a:rPr lang="en-US" altLang="en-US" sz="1200" b="0" dirty="0">
                <a:solidFill>
                  <a:srgbClr val="FF0000"/>
                </a:solidFill>
                <a:ea typeface="ＭＳ Ｐゴシック" pitchFamily="34" charset="-128"/>
                <a:hlinkClick r:id="rId7" tooltip="Link to Health Information Technology Toolkit for Physician Offices"/>
              </a:rPr>
              <a:t>www.stratishealth.org/expertise/healthit/clinics/clinictoolkit.html</a:t>
            </a:r>
            <a:endParaRPr lang="en-US" altLang="en-US" sz="1200" b="0" dirty="0">
              <a:solidFill>
                <a:srgbClr val="FF0000"/>
              </a:solidFill>
              <a:ea typeface="ＭＳ Ｐゴシック" pitchFamily="34" charset="-128"/>
            </a:endParaRPr>
          </a:p>
          <a:p>
            <a:pPr marL="454025" indent="-454025"/>
            <a:r>
              <a:rPr lang="en-US" altLang="en-US" sz="1200" b="0" dirty="0">
                <a:ea typeface="ＭＳ Ｐゴシック" pitchFamily="34" charset="-128"/>
              </a:rPr>
              <a:t>Tools for Community Health Clinics &amp; Safety Nets Toolkit. Available  from: </a:t>
            </a:r>
            <a:r>
              <a:rPr lang="en-US" altLang="en-US" sz="1200" b="0" dirty="0">
                <a:ea typeface="ＭＳ Ｐゴシック" pitchFamily="34" charset="-128"/>
                <a:hlinkClick r:id="rId8" tooltip="Link to Tools for Community Health Clinics Toolkit"/>
              </a:rPr>
              <a:t>http://www.stratishealth.org/expertise/healthit/hospitals/</a:t>
            </a:r>
            <a:r>
              <a:rPr lang="en-US" altLang="en-US" sz="1200" b="0" dirty="0" smtClean="0">
                <a:ea typeface="ＭＳ Ｐゴシック" pitchFamily="34" charset="-128"/>
                <a:hlinkClick r:id="rId8" tooltip="Link to Tools for Community Health Clinics Toolkit"/>
              </a:rPr>
              <a:t>htoolkit.html</a:t>
            </a:r>
            <a:endParaRPr lang="en-US" altLang="en-US" sz="1200" b="0" dirty="0">
              <a:ea typeface="ＭＳ Ｐゴシック" pitchFamily="34" charset="-128"/>
            </a:endParaRPr>
          </a:p>
        </p:txBody>
      </p:sp>
      <p:sp>
        <p:nvSpPr>
          <p:cNvPr id="9" name="Text Placeholder 4"/>
          <p:cNvSpPr>
            <a:spLocks noGrp="1"/>
          </p:cNvSpPr>
          <p:nvPr/>
        </p:nvSpPr>
        <p:spPr bwMode="auto">
          <a:xfrm>
            <a:off x="457200" y="5172891"/>
            <a:ext cx="8229600" cy="1119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panose="020B0604020202020204" pitchFamily="34" charset="0"/>
              <a:buNone/>
              <a:defRPr sz="1600" b="1" kern="1200">
                <a:solidFill>
                  <a:schemeClr val="tx1"/>
                </a:solidFill>
                <a:latin typeface="+mn-lt"/>
                <a:ea typeface="+mn-ea"/>
                <a:cs typeface="Arial" pitchFamily="34" charset="0"/>
              </a:defRPr>
            </a:lvl1pPr>
            <a:lvl2pPr marL="274320" indent="-285750" algn="l" rtl="0" eaLnBrk="1" fontAlgn="base" hangingPunct="1">
              <a:spcBef>
                <a:spcPct val="20000"/>
              </a:spcBef>
              <a:spcAft>
                <a:spcPct val="0"/>
              </a:spcAft>
              <a:buSzPct val="85000"/>
              <a:buFont typeface="Arial" panose="020B0604020202020204" pitchFamily="34" charset="0"/>
              <a:buNone/>
              <a:defRPr lang="en-US" sz="1400" kern="1200" smtClean="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Images</a:t>
            </a:r>
          </a:p>
          <a:p>
            <a:pPr marL="0" indent="0"/>
            <a:r>
              <a:rPr lang="en-US" altLang="en-US" sz="1200" b="0" dirty="0" smtClean="0">
                <a:ea typeface="ＭＳ Ｐゴシック" pitchFamily="34" charset="-128"/>
              </a:rPr>
              <a:t>Slide 7: </a:t>
            </a:r>
            <a:r>
              <a:rPr lang="en-US" sz="1200" b="0" dirty="0"/>
              <a:t>Hunt, C. (2007, May 27). Toolkit [Digital image]. Retrieved June 16, 2016, from </a:t>
            </a:r>
            <a:r>
              <a:rPr lang="en-US" sz="1200" b="0" dirty="0">
                <a:hlinkClick r:id="rId9" tooltip="Link to Toolkit image on Flickr"/>
              </a:rPr>
              <a:t>http://tinyurl.com/</a:t>
            </a:r>
            <a:r>
              <a:rPr lang="en-US" sz="1200" b="0" dirty="0" smtClean="0">
                <a:hlinkClick r:id="rId9" tooltip="Link to Toolkit image on Flickr"/>
              </a:rPr>
              <a:t>hj6g2x7</a:t>
            </a:r>
            <a:r>
              <a:rPr lang="en-US" sz="1200" b="0" dirty="0" smtClean="0"/>
              <a:t> </a:t>
            </a:r>
          </a:p>
          <a:p>
            <a:pPr marL="0" indent="0"/>
            <a:r>
              <a:rPr lang="en-US" altLang="en-US" sz="1200" b="0" dirty="0" smtClean="0">
                <a:ea typeface="ＭＳ Ｐゴシック" pitchFamily="34" charset="-128"/>
              </a:rPr>
              <a:t>Slide </a:t>
            </a:r>
            <a:r>
              <a:rPr lang="en-US" altLang="en-US" sz="1200" b="0" dirty="0">
                <a:ea typeface="ＭＳ Ｐゴシック" pitchFamily="34" charset="-128"/>
              </a:rPr>
              <a:t>9: Clinician looking at computer. Image courtesy </a:t>
            </a:r>
            <a:r>
              <a:rPr lang="en-US" altLang="en-US" sz="1200" b="0" dirty="0" smtClean="0">
                <a:ea typeface="ＭＳ Ｐゴシック" pitchFamily="34" charset="-128"/>
              </a:rPr>
              <a:t>of Centers </a:t>
            </a:r>
            <a:r>
              <a:rPr lang="en-US" altLang="en-US" sz="1200" b="0" dirty="0">
                <a:ea typeface="ＭＳ Ｐゴシック" pitchFamily="34" charset="-128"/>
              </a:rPr>
              <a:t>for Disease </a:t>
            </a:r>
            <a:r>
              <a:rPr lang="en-US" altLang="en-US" sz="1200" b="0" dirty="0" smtClean="0">
                <a:ea typeface="ＭＳ Ｐゴシック" pitchFamily="34" charset="-128"/>
              </a:rPr>
              <a:t>Control (CDC). </a:t>
            </a:r>
            <a:endParaRPr lang="en-US" altLang="en-US" sz="1200" b="0" dirty="0">
              <a:ea typeface="ＭＳ Ｐゴシック" pitchFamily="34" charset="-128"/>
            </a:endParaRPr>
          </a:p>
        </p:txBody>
      </p:sp>
      <p:sp>
        <p:nvSpPr>
          <p:cNvPr id="6" name="Slide Number Placeholder 5"/>
          <p:cNvSpPr>
            <a:spLocks noGrp="1"/>
          </p:cNvSpPr>
          <p:nvPr>
            <p:ph type="sldNum" sz="quarter" idx="4"/>
          </p:nvPr>
        </p:nvSpPr>
        <p:spPr/>
        <p:txBody>
          <a:bodyPr/>
          <a:lstStyle/>
          <a:p>
            <a:fld id="{F3BF8891-5E06-46C2-89A4-6DB85D39BA35}" type="slidenum">
              <a:rPr lang="en-US" smtClean="0"/>
              <a:pPr/>
              <a:t>11</a:t>
            </a:fld>
            <a:endParaRPr lang="en-US" dirty="0"/>
          </a:p>
        </p:txBody>
      </p:sp>
    </p:spTree>
    <p:extLst>
      <p:ext uri="{BB962C8B-B14F-4D97-AF65-F5344CB8AC3E}">
        <p14:creationId xmlns:p14="http://schemas.microsoft.com/office/powerpoint/2010/main" val="2426504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85962"/>
          </a:xfrm>
        </p:spPr>
        <p:txBody>
          <a:bodyPr/>
          <a:lstStyle/>
          <a:p>
            <a:r>
              <a:rPr lang="en-US" sz="3200" dirty="0"/>
              <a:t>Working with Health IT Systems</a:t>
            </a:r>
            <a:br>
              <a:rPr lang="en-US" sz="3200" dirty="0"/>
            </a:br>
            <a:r>
              <a:rPr lang="en-US" altLang="en-US" sz="3200" dirty="0">
                <a:ea typeface="ＭＳ Ｐゴシック" pitchFamily="34" charset="-128"/>
              </a:rPr>
              <a:t>HIT System Planning, Acquisition, Installation, &amp; Training: Practices to Support &amp; Pitfalls to Avoid</a:t>
            </a:r>
            <a:r>
              <a:rPr lang="en-US" sz="3200" dirty="0"/>
              <a:t/>
            </a:r>
            <a:br>
              <a:rPr lang="en-US" sz="3200" dirty="0"/>
            </a:br>
            <a:r>
              <a:rPr lang="en-US" sz="3200" dirty="0"/>
              <a:t>Lecture </a:t>
            </a:r>
            <a:r>
              <a:rPr lang="en-US" sz="3200" dirty="0" smtClean="0"/>
              <a:t>b</a:t>
            </a:r>
            <a:endParaRPr lang="en-US" sz="3200" dirty="0"/>
          </a:p>
        </p:txBody>
      </p:sp>
      <p:sp>
        <p:nvSpPr>
          <p:cNvPr id="3" name="Content Placeholder 2"/>
          <p:cNvSpPr>
            <a:spLocks noGrp="1"/>
          </p:cNvSpPr>
          <p:nvPr>
            <p:ph sz="quarter" idx="14"/>
          </p:nvPr>
        </p:nvSpPr>
        <p:spPr/>
        <p:txBody>
          <a:bodyPr/>
          <a:lstStyle/>
          <a:p>
            <a:r>
              <a:rPr lang="en-US" sz="2800" dirty="0"/>
              <a:t>This material was developed by Johns Hopkins University, funded by the Department of Health and Human Services, Office of the National Coordinator for Health Information Technology under Award Number </a:t>
            </a:r>
            <a:r>
              <a:rPr lang="en-US" sz="2800" dirty="0" smtClean="0"/>
              <a:t>IU24OC00013</a:t>
            </a:r>
            <a:r>
              <a:rPr lang="en-US" sz="2800" dirty="0"/>
              <a:t>. This material was updated </a:t>
            </a:r>
            <a:r>
              <a:rPr lang="en-US" sz="2800" dirty="0" smtClean="0"/>
              <a:t>by </a:t>
            </a:r>
            <a:r>
              <a:rPr lang="en-US" sz="2800" dirty="0"/>
              <a:t>The University of Texas Health Science Center at Houston under Award Number 90WT0006</a:t>
            </a:r>
            <a:r>
              <a:rPr lang="en-US" sz="2800" dirty="0" smtClean="0"/>
              <a:t>.</a:t>
            </a:r>
            <a:endParaRPr lang="en-US" sz="2800"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12</a:t>
            </a:fld>
            <a:endParaRPr lang="en-US" dirty="0"/>
          </a:p>
        </p:txBody>
      </p:sp>
    </p:spTree>
    <p:extLst>
      <p:ext uri="{BB962C8B-B14F-4D97-AF65-F5344CB8AC3E}">
        <p14:creationId xmlns:p14="http://schemas.microsoft.com/office/powerpoint/2010/main" val="1240367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400" dirty="0">
                <a:ea typeface="ＭＳ Ｐゴシック" pitchFamily="34" charset="-128"/>
              </a:rPr>
              <a:t>HIT System Planning, Acquisition, Installation, &amp; Training: Practices to Support &amp; Pitfalls to Avoid</a:t>
            </a:r>
            <a:br>
              <a:rPr lang="en-US" altLang="en-US" sz="2400" dirty="0">
                <a:ea typeface="ＭＳ Ｐゴシック" pitchFamily="34" charset="-128"/>
              </a:rPr>
            </a:br>
            <a:r>
              <a:rPr lang="en-US" altLang="en-US" sz="2400" dirty="0">
                <a:ea typeface="ＭＳ Ｐゴシック" pitchFamily="34" charset="-128"/>
              </a:rPr>
              <a:t>Learning </a:t>
            </a:r>
            <a:r>
              <a:rPr lang="en-US" altLang="en-US" sz="2400" dirty="0" smtClean="0">
                <a:ea typeface="ＭＳ Ｐゴシック" pitchFamily="34" charset="-128"/>
              </a:rPr>
              <a:t>Objectives – Lecture b</a:t>
            </a:r>
            <a:endParaRPr lang="en-US" dirty="0"/>
          </a:p>
        </p:txBody>
      </p:sp>
      <p:sp>
        <p:nvSpPr>
          <p:cNvPr id="3" name="Content Placeholder 2"/>
          <p:cNvSpPr>
            <a:spLocks noGrp="1"/>
          </p:cNvSpPr>
          <p:nvPr>
            <p:ph sz="quarter" idx="14"/>
          </p:nvPr>
        </p:nvSpPr>
        <p:spPr/>
        <p:txBody>
          <a:bodyPr/>
          <a:lstStyle/>
          <a:p>
            <a:r>
              <a:rPr lang="en-US" altLang="en-US" sz="2400" dirty="0">
                <a:ea typeface="ＭＳ Ｐゴシック" pitchFamily="34" charset="-128"/>
                <a:cs typeface="Arial" pitchFamily="34" charset="0"/>
              </a:rPr>
              <a:t>Conduct a basic user needs analysis for a given example situation.</a:t>
            </a:r>
          </a:p>
          <a:p>
            <a:r>
              <a:rPr lang="en-US" altLang="en-US" sz="2400" dirty="0">
                <a:ea typeface="ＭＳ Ｐゴシック" pitchFamily="34" charset="-128"/>
                <a:cs typeface="Arial" pitchFamily="34" charset="0"/>
              </a:rPr>
              <a:t>Create a plan for training users in a small office practice, a large community clinic, or a single unit in an ambulatory care setting.</a:t>
            </a:r>
          </a:p>
          <a:p>
            <a:r>
              <a:rPr lang="en-US" altLang="en-US" sz="2400" dirty="0">
                <a:ea typeface="ＭＳ Ｐゴシック" pitchFamily="34" charset="-128"/>
                <a:cs typeface="Arial" pitchFamily="34" charset="0"/>
              </a:rPr>
              <a:t>Identify several potential challenges that may emerge during installation and generate a strategy to solve (lack of basic computer literacy in staff, etc.).</a:t>
            </a:r>
          </a:p>
        </p:txBody>
      </p:sp>
      <p:sp>
        <p:nvSpPr>
          <p:cNvPr id="4" name="Slide Number Placeholder 3"/>
          <p:cNvSpPr>
            <a:spLocks noGrp="1"/>
          </p:cNvSpPr>
          <p:nvPr>
            <p:ph type="sldNum" sz="quarter" idx="4"/>
          </p:nvPr>
        </p:nvSpPr>
        <p:spPr/>
        <p:txBody>
          <a:bodyPr/>
          <a:lstStyle/>
          <a:p>
            <a:fld id="{F3BF8891-5E06-46C2-89A4-6DB85D39BA35}" type="slidenum">
              <a:rPr lang="en-US" smtClean="0"/>
              <a:pPr/>
              <a:t>2</a:t>
            </a:fld>
            <a:endParaRPr lang="en-US" dirty="0"/>
          </a:p>
        </p:txBody>
      </p:sp>
    </p:spTree>
    <p:extLst>
      <p:ext uri="{BB962C8B-B14F-4D97-AF65-F5344CB8AC3E}">
        <p14:creationId xmlns:p14="http://schemas.microsoft.com/office/powerpoint/2010/main" val="3510046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Training</a:t>
            </a:r>
            <a:endParaRPr lang="en-US" dirty="0"/>
          </a:p>
        </p:txBody>
      </p:sp>
      <p:sp>
        <p:nvSpPr>
          <p:cNvPr id="3" name="Content Placeholder 2"/>
          <p:cNvSpPr>
            <a:spLocks noGrp="1"/>
          </p:cNvSpPr>
          <p:nvPr>
            <p:ph sz="quarter" idx="14"/>
          </p:nvPr>
        </p:nvSpPr>
        <p:spPr/>
        <p:txBody>
          <a:bodyPr/>
          <a:lstStyle/>
          <a:p>
            <a:r>
              <a:rPr lang="en-US" altLang="en-US" dirty="0">
                <a:ea typeface="ＭＳ Ｐゴシック" pitchFamily="34" charset="-128"/>
              </a:rPr>
              <a:t>Timing is important</a:t>
            </a:r>
          </a:p>
          <a:p>
            <a:r>
              <a:rPr lang="en-US" altLang="en-US" dirty="0">
                <a:ea typeface="ＭＳ Ｐゴシック" pitchFamily="34" charset="-128"/>
              </a:rPr>
              <a:t>Incorporate a “practice” version of the system</a:t>
            </a:r>
          </a:p>
          <a:p>
            <a:r>
              <a:rPr lang="en-US" altLang="en-US" dirty="0">
                <a:ea typeface="ＭＳ Ｐゴシック" pitchFamily="34" charset="-128"/>
              </a:rPr>
              <a:t>Design to meet the needs of different roles within the organization</a:t>
            </a:r>
          </a:p>
        </p:txBody>
      </p:sp>
      <p:sp>
        <p:nvSpPr>
          <p:cNvPr id="4" name="Slide Number Placeholder 3"/>
          <p:cNvSpPr>
            <a:spLocks noGrp="1"/>
          </p:cNvSpPr>
          <p:nvPr>
            <p:ph type="sldNum" sz="quarter" idx="4"/>
          </p:nvPr>
        </p:nvSpPr>
        <p:spPr/>
        <p:txBody>
          <a:bodyPr/>
          <a:lstStyle/>
          <a:p>
            <a:fld id="{F3BF8891-5E06-46C2-89A4-6DB85D39BA35}" type="slidenum">
              <a:rPr lang="en-US" smtClean="0"/>
              <a:pPr/>
              <a:t>3</a:t>
            </a:fld>
            <a:endParaRPr lang="en-US" dirty="0"/>
          </a:p>
        </p:txBody>
      </p:sp>
    </p:spTree>
    <p:extLst>
      <p:ext uri="{BB962C8B-B14F-4D97-AF65-F5344CB8AC3E}">
        <p14:creationId xmlns:p14="http://schemas.microsoft.com/office/powerpoint/2010/main" val="2382809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More Training</a:t>
            </a:r>
            <a:endParaRPr lang="en-US" dirty="0"/>
          </a:p>
        </p:txBody>
      </p:sp>
      <p:sp>
        <p:nvSpPr>
          <p:cNvPr id="3" name="Content Placeholder 2"/>
          <p:cNvSpPr>
            <a:spLocks noGrp="1"/>
          </p:cNvSpPr>
          <p:nvPr>
            <p:ph sz="quarter" idx="14"/>
          </p:nvPr>
        </p:nvSpPr>
        <p:spPr/>
        <p:txBody>
          <a:bodyPr/>
          <a:lstStyle/>
          <a:p>
            <a:r>
              <a:rPr lang="en-US" altLang="en-US" sz="2800" dirty="0">
                <a:ea typeface="ＭＳ Ｐゴシック" pitchFamily="34" charset="-128"/>
              </a:rPr>
              <a:t>People prefer to learn in different ways</a:t>
            </a:r>
          </a:p>
          <a:p>
            <a:pPr lvl="1"/>
            <a:r>
              <a:rPr lang="en-US" altLang="en-US" dirty="0">
                <a:ea typeface="ＭＳ Ｐゴシック" pitchFamily="34" charset="-128"/>
              </a:rPr>
              <a:t>Just-in-time (by function), or full immersion</a:t>
            </a:r>
          </a:p>
          <a:p>
            <a:pPr lvl="1"/>
            <a:r>
              <a:rPr lang="en-US" altLang="en-US" dirty="0">
                <a:ea typeface="ＭＳ Ｐゴシック" pitchFamily="34" charset="-128"/>
              </a:rPr>
              <a:t>Classroom-based or online</a:t>
            </a:r>
          </a:p>
          <a:p>
            <a:pPr lvl="1"/>
            <a:r>
              <a:rPr lang="en-US" altLang="en-US" dirty="0">
                <a:ea typeface="ＭＳ Ｐゴシック" pitchFamily="34" charset="-128"/>
              </a:rPr>
              <a:t>Instructor-led or self-paced</a:t>
            </a:r>
          </a:p>
          <a:p>
            <a:pPr lvl="1"/>
            <a:r>
              <a:rPr lang="en-US" altLang="en-US" dirty="0">
                <a:ea typeface="ＭＳ Ｐゴシック" pitchFamily="34" charset="-128"/>
              </a:rPr>
              <a:t>Group-based or one-on-one</a:t>
            </a:r>
          </a:p>
          <a:p>
            <a:r>
              <a:rPr lang="en-US" altLang="en-US" sz="2800" dirty="0">
                <a:ea typeface="ＭＳ Ｐゴシック" pitchFamily="34" charset="-128"/>
              </a:rPr>
              <a:t>Accommodate differing schedules</a:t>
            </a:r>
          </a:p>
          <a:p>
            <a:r>
              <a:rPr lang="en-US" altLang="en-US" sz="2800" dirty="0">
                <a:ea typeface="ＭＳ Ｐゴシック" pitchFamily="34" charset="-128"/>
              </a:rPr>
              <a:t>Determine the best people to deliver the training</a:t>
            </a:r>
          </a:p>
        </p:txBody>
      </p:sp>
      <p:sp>
        <p:nvSpPr>
          <p:cNvPr id="4" name="Slide Number Placeholder 3"/>
          <p:cNvSpPr>
            <a:spLocks noGrp="1"/>
          </p:cNvSpPr>
          <p:nvPr>
            <p:ph type="sldNum" sz="quarter" idx="4"/>
          </p:nvPr>
        </p:nvSpPr>
        <p:spPr/>
        <p:txBody>
          <a:bodyPr/>
          <a:lstStyle/>
          <a:p>
            <a:fld id="{F3BF8891-5E06-46C2-89A4-6DB85D39BA35}" type="slidenum">
              <a:rPr lang="en-US" smtClean="0"/>
              <a:pPr/>
              <a:t>4</a:t>
            </a:fld>
            <a:endParaRPr lang="en-US" dirty="0"/>
          </a:p>
        </p:txBody>
      </p:sp>
    </p:spTree>
    <p:extLst>
      <p:ext uri="{BB962C8B-B14F-4D97-AF65-F5344CB8AC3E}">
        <p14:creationId xmlns:p14="http://schemas.microsoft.com/office/powerpoint/2010/main" val="1677784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Even More Training!</a:t>
            </a:r>
            <a:endParaRPr lang="en-US" dirty="0"/>
          </a:p>
        </p:txBody>
      </p:sp>
      <p:sp>
        <p:nvSpPr>
          <p:cNvPr id="3" name="Content Placeholder 2"/>
          <p:cNvSpPr>
            <a:spLocks noGrp="1"/>
          </p:cNvSpPr>
          <p:nvPr>
            <p:ph sz="quarter" idx="14"/>
          </p:nvPr>
        </p:nvSpPr>
        <p:spPr/>
        <p:txBody>
          <a:bodyPr/>
          <a:lstStyle/>
          <a:p>
            <a:r>
              <a:rPr lang="en-US" altLang="en-US" dirty="0">
                <a:ea typeface="ＭＳ Ｐゴシック" pitchFamily="34" charset="-128"/>
              </a:rPr>
              <a:t>Keys to success</a:t>
            </a:r>
          </a:p>
          <a:p>
            <a:pPr lvl="1"/>
            <a:r>
              <a:rPr lang="en-US" altLang="en-US" dirty="0">
                <a:ea typeface="ＭＳ Ｐゴシック" pitchFamily="34" charset="-128"/>
              </a:rPr>
              <a:t>Convenient locations</a:t>
            </a:r>
          </a:p>
          <a:p>
            <a:pPr lvl="1"/>
            <a:r>
              <a:rPr lang="en-US" altLang="en-US" dirty="0">
                <a:ea typeface="ＭＳ Ｐゴシック" pitchFamily="34" charset="-128"/>
              </a:rPr>
              <a:t>Focused curriculum</a:t>
            </a:r>
          </a:p>
          <a:p>
            <a:pPr lvl="1"/>
            <a:r>
              <a:rPr lang="en-US" altLang="en-US" dirty="0">
                <a:ea typeface="ＭＳ Ｐゴシック" pitchFamily="34" charset="-128"/>
              </a:rPr>
              <a:t>Flexible, knowledgeable trainers</a:t>
            </a:r>
          </a:p>
          <a:p>
            <a:r>
              <a:rPr lang="en-US" altLang="en-US" dirty="0">
                <a:ea typeface="ＭＳ Ｐゴシック" pitchFamily="34" charset="-128"/>
              </a:rPr>
              <a:t>Training starts early, </a:t>
            </a:r>
            <a:r>
              <a:rPr lang="en-US" altLang="en-US" dirty="0" smtClean="0">
                <a:ea typeface="ＭＳ Ｐゴシック" pitchFamily="34" charset="-128"/>
              </a:rPr>
              <a:t>continues </a:t>
            </a:r>
            <a:r>
              <a:rPr lang="en-US" altLang="en-US" dirty="0">
                <a:ea typeface="ＭＳ Ｐゴシック" pitchFamily="34" charset="-128"/>
              </a:rPr>
              <a:t>through operational stage</a:t>
            </a:r>
          </a:p>
        </p:txBody>
      </p:sp>
      <p:sp>
        <p:nvSpPr>
          <p:cNvPr id="4" name="Slide Number Placeholder 3"/>
          <p:cNvSpPr>
            <a:spLocks noGrp="1"/>
          </p:cNvSpPr>
          <p:nvPr>
            <p:ph type="sldNum" sz="quarter" idx="4"/>
          </p:nvPr>
        </p:nvSpPr>
        <p:spPr/>
        <p:txBody>
          <a:bodyPr/>
          <a:lstStyle/>
          <a:p>
            <a:fld id="{F3BF8891-5E06-46C2-89A4-6DB85D39BA35}" type="slidenum">
              <a:rPr lang="en-US" smtClean="0"/>
              <a:pPr/>
              <a:t>5</a:t>
            </a:fld>
            <a:endParaRPr lang="en-US" dirty="0"/>
          </a:p>
        </p:txBody>
      </p:sp>
    </p:spTree>
    <p:extLst>
      <p:ext uri="{BB962C8B-B14F-4D97-AF65-F5344CB8AC3E}">
        <p14:creationId xmlns:p14="http://schemas.microsoft.com/office/powerpoint/2010/main" val="1517525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Key Success Factors</a:t>
            </a:r>
            <a:endParaRPr lang="en-US" dirty="0"/>
          </a:p>
        </p:txBody>
      </p:sp>
      <p:sp>
        <p:nvSpPr>
          <p:cNvPr id="3" name="Content Placeholder 2"/>
          <p:cNvSpPr>
            <a:spLocks noGrp="1"/>
          </p:cNvSpPr>
          <p:nvPr>
            <p:ph sz="quarter" idx="14"/>
          </p:nvPr>
        </p:nvSpPr>
        <p:spPr/>
        <p:txBody>
          <a:bodyPr/>
          <a:lstStyle/>
          <a:p>
            <a:pPr fontAlgn="auto">
              <a:spcAft>
                <a:spcPts val="0"/>
              </a:spcAft>
              <a:defRPr/>
            </a:pPr>
            <a:r>
              <a:rPr lang="en-US" sz="2000" dirty="0">
                <a:cs typeface="Arial" pitchFamily="34" charset="0"/>
              </a:rPr>
              <a:t>Readiness of the organization; prepared to:</a:t>
            </a:r>
          </a:p>
          <a:p>
            <a:pPr lvl="1" fontAlgn="auto">
              <a:spcAft>
                <a:spcPts val="0"/>
              </a:spcAft>
              <a:defRPr/>
            </a:pPr>
            <a:r>
              <a:rPr lang="en-US" sz="1800" dirty="0">
                <a:cs typeface="Arial" pitchFamily="34" charset="0"/>
              </a:rPr>
              <a:t>Understand what the system can do</a:t>
            </a:r>
          </a:p>
          <a:p>
            <a:pPr lvl="1" fontAlgn="auto">
              <a:spcAft>
                <a:spcPts val="0"/>
              </a:spcAft>
              <a:defRPr/>
            </a:pPr>
            <a:r>
              <a:rPr lang="en-US" sz="1800" dirty="0">
                <a:cs typeface="Arial" pitchFamily="34" charset="0"/>
              </a:rPr>
              <a:t>Investigate and choose a system</a:t>
            </a:r>
          </a:p>
          <a:p>
            <a:pPr lvl="1" fontAlgn="auto">
              <a:spcAft>
                <a:spcPts val="0"/>
              </a:spcAft>
              <a:defRPr/>
            </a:pPr>
            <a:r>
              <a:rPr lang="en-US" sz="1800" dirty="0">
                <a:cs typeface="Arial" pitchFamily="34" charset="0"/>
              </a:rPr>
              <a:t>Implement system</a:t>
            </a:r>
          </a:p>
          <a:p>
            <a:pPr lvl="1" fontAlgn="auto">
              <a:spcAft>
                <a:spcPts val="0"/>
              </a:spcAft>
              <a:defRPr/>
            </a:pPr>
            <a:r>
              <a:rPr lang="en-US" sz="1800" dirty="0">
                <a:cs typeface="Arial" pitchFamily="34" charset="0"/>
              </a:rPr>
              <a:t>Training</a:t>
            </a:r>
          </a:p>
          <a:p>
            <a:pPr lvl="1" fontAlgn="auto">
              <a:spcAft>
                <a:spcPts val="0"/>
              </a:spcAft>
              <a:defRPr/>
            </a:pPr>
            <a:r>
              <a:rPr lang="en-US" sz="1800" dirty="0">
                <a:cs typeface="Arial" pitchFamily="34" charset="0"/>
              </a:rPr>
              <a:t>Monitor the system</a:t>
            </a:r>
          </a:p>
          <a:p>
            <a:pPr fontAlgn="auto">
              <a:spcAft>
                <a:spcPts val="0"/>
              </a:spcAft>
              <a:defRPr/>
            </a:pPr>
            <a:r>
              <a:rPr lang="en-US" sz="2000" dirty="0">
                <a:cs typeface="Arial" pitchFamily="34" charset="0"/>
              </a:rPr>
              <a:t>Availability of a champion</a:t>
            </a:r>
          </a:p>
          <a:p>
            <a:pPr fontAlgn="auto">
              <a:spcAft>
                <a:spcPts val="0"/>
              </a:spcAft>
              <a:defRPr/>
            </a:pPr>
            <a:r>
              <a:rPr lang="en-US" sz="2000" dirty="0">
                <a:cs typeface="Arial" pitchFamily="34" charset="0"/>
              </a:rPr>
              <a:t>Perceived usefulness of the system</a:t>
            </a:r>
          </a:p>
          <a:p>
            <a:pPr fontAlgn="auto">
              <a:spcAft>
                <a:spcPts val="0"/>
              </a:spcAft>
              <a:defRPr/>
            </a:pPr>
            <a:r>
              <a:rPr lang="en-US" sz="2000" dirty="0">
                <a:cs typeface="Arial" pitchFamily="34" charset="0"/>
              </a:rPr>
              <a:t>Organizational teamwork</a:t>
            </a:r>
          </a:p>
          <a:p>
            <a:pPr lvl="1" fontAlgn="auto">
              <a:spcAft>
                <a:spcPts val="0"/>
              </a:spcAft>
              <a:defRPr/>
            </a:pPr>
            <a:r>
              <a:rPr lang="en-US" sz="1800" dirty="0">
                <a:cs typeface="Arial" pitchFamily="34" charset="0"/>
              </a:rPr>
              <a:t>For small practice settings, change occurs from within the staff rather than from the top</a:t>
            </a:r>
          </a:p>
          <a:p>
            <a:pPr lvl="1" fontAlgn="auto">
              <a:spcAft>
                <a:spcPts val="0"/>
              </a:spcAft>
              <a:defRPr/>
            </a:pPr>
            <a:r>
              <a:rPr lang="en-US" sz="1800" dirty="0">
                <a:cs typeface="Arial" pitchFamily="34" charset="0"/>
              </a:rPr>
              <a:t>People skills are as important as the </a:t>
            </a:r>
            <a:r>
              <a:rPr lang="en-US" sz="1800" dirty="0" smtClean="0">
                <a:cs typeface="Arial" pitchFamily="34" charset="0"/>
              </a:rPr>
              <a:t>technology</a:t>
            </a:r>
            <a:endParaRPr lang="en-US" sz="1800" dirty="0">
              <a:cs typeface="Arial" pitchFamily="34" charset="0"/>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6</a:t>
            </a:fld>
            <a:endParaRPr lang="en-US" dirty="0"/>
          </a:p>
        </p:txBody>
      </p:sp>
    </p:spTree>
    <p:extLst>
      <p:ext uri="{BB962C8B-B14F-4D97-AF65-F5344CB8AC3E}">
        <p14:creationId xmlns:p14="http://schemas.microsoft.com/office/powerpoint/2010/main" val="2210502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2800" dirty="0">
                <a:ea typeface="ＭＳ Ｐゴシック" pitchFamily="34" charset="-128"/>
              </a:rPr>
              <a:t>Tools for Skilled Nursing </a:t>
            </a:r>
            <a:br>
              <a:rPr lang="en-US" altLang="en-US" sz="2800" dirty="0">
                <a:ea typeface="ＭＳ Ｐゴシック" pitchFamily="34" charset="-128"/>
              </a:rPr>
            </a:br>
            <a:r>
              <a:rPr lang="en-US" altLang="en-US" sz="2800" dirty="0">
                <a:ea typeface="ＭＳ Ｐゴシック" pitchFamily="34" charset="-128"/>
              </a:rPr>
              <a:t>Facilities &amp; Long-Term </a:t>
            </a:r>
            <a:r>
              <a:rPr lang="en-US" altLang="en-US" sz="2800" dirty="0" smtClean="0">
                <a:ea typeface="ＭＳ Ｐゴシック" pitchFamily="34" charset="-128"/>
              </a:rPr>
              <a:t>Care Toolkit</a:t>
            </a:r>
            <a:endParaRPr lang="en-US" dirty="0"/>
          </a:p>
        </p:txBody>
      </p:sp>
      <p:sp>
        <p:nvSpPr>
          <p:cNvPr id="3" name="Content Placeholder 2"/>
          <p:cNvSpPr>
            <a:spLocks noGrp="1"/>
          </p:cNvSpPr>
          <p:nvPr>
            <p:ph sz="quarter" idx="14"/>
          </p:nvPr>
        </p:nvSpPr>
        <p:spPr/>
        <p:txBody>
          <a:bodyPr anchor="ctr"/>
          <a:lstStyle/>
          <a:p>
            <a:pPr marL="0" indent="0">
              <a:buNone/>
            </a:pPr>
            <a:r>
              <a:rPr lang="en-US" altLang="en-US" dirty="0" smtClean="0">
                <a:ea typeface="ＭＳ Ｐゴシック" pitchFamily="34" charset="-128"/>
              </a:rPr>
              <a:t>Stratis Health</a:t>
            </a:r>
            <a:endParaRPr lang="en-US" altLang="en-US" dirty="0">
              <a:ea typeface="ＭＳ Ｐゴシック" pitchFamily="34" charset="-128"/>
            </a:endParaRPr>
          </a:p>
          <a:p>
            <a:pPr marL="0" indent="0">
              <a:buNone/>
            </a:pPr>
            <a:r>
              <a:rPr lang="en-US" altLang="en-US" dirty="0" smtClean="0">
                <a:ea typeface="ＭＳ Ｐゴシック" pitchFamily="34" charset="-128"/>
                <a:hlinkClick r:id="rId3" tooltip="Link to Stratis Health"/>
              </a:rPr>
              <a:t>http</a:t>
            </a:r>
            <a:r>
              <a:rPr lang="en-US" altLang="en-US" dirty="0">
                <a:ea typeface="ＭＳ Ｐゴシック" pitchFamily="34" charset="-128"/>
                <a:hlinkClick r:id="rId3" tooltip="Link to Stratis Health"/>
              </a:rPr>
              <a:t>://www.stratishealth.org/expertise/healthit/nursinghomes/</a:t>
            </a:r>
            <a:r>
              <a:rPr lang="en-US" altLang="en-US" dirty="0" smtClean="0">
                <a:ea typeface="ＭＳ Ｐゴシック" pitchFamily="34" charset="-128"/>
                <a:hlinkClick r:id="rId3" tooltip="Link to Stratis Health"/>
              </a:rPr>
              <a:t>nhtoolkit.html</a:t>
            </a:r>
            <a:endParaRPr lang="en-US" altLang="en-US" dirty="0">
              <a:ea typeface="ＭＳ Ｐゴシック" pitchFamily="34" charset="-128"/>
            </a:endParaRPr>
          </a:p>
        </p:txBody>
      </p:sp>
      <p:sp>
        <p:nvSpPr>
          <p:cNvPr id="6" name="Text Placeholder 5"/>
          <p:cNvSpPr>
            <a:spLocks noGrp="1"/>
          </p:cNvSpPr>
          <p:nvPr>
            <p:ph type="body" sz="quarter" idx="32"/>
          </p:nvPr>
        </p:nvSpPr>
        <p:spPr/>
        <p:txBody>
          <a:bodyPr/>
          <a:lstStyle/>
          <a:p>
            <a:endParaRPr lang="en-US"/>
          </a:p>
        </p:txBody>
      </p:sp>
      <p:pic>
        <p:nvPicPr>
          <p:cNvPr id="8" name="Content Placeholder 7" descr="Image of a toolkit"/>
          <p:cNvPicPr>
            <a:picLocks noGrp="1" noChangeAspect="1"/>
          </p:cNvPicPr>
          <p:nvPr>
            <p:ph sz="quarter" idx="18"/>
          </p:nvPr>
        </p:nvPicPr>
        <p:blipFill>
          <a:blip r:embed="rId4">
            <a:extLst>
              <a:ext uri="{28A0092B-C50C-407E-A947-70E740481C1C}">
                <a14:useLocalDpi xmlns:a14="http://schemas.microsoft.com/office/drawing/2010/main" val="0"/>
              </a:ext>
            </a:extLst>
          </a:blip>
          <a:srcRect t="-34974" b="-34974"/>
          <a:stretch>
            <a:fillRect/>
          </a:stretch>
        </p:blipFill>
        <p:spPr>
          <a:xfrm>
            <a:off x="4636548" y="1530295"/>
            <a:ext cx="4041648" cy="4572000"/>
          </a:xfrm>
        </p:spPr>
      </p:pic>
      <p:sp>
        <p:nvSpPr>
          <p:cNvPr id="7" name="Text Placeholder 6"/>
          <p:cNvSpPr>
            <a:spLocks noGrp="1"/>
          </p:cNvSpPr>
          <p:nvPr>
            <p:ph type="body" sz="quarter" idx="33"/>
          </p:nvPr>
        </p:nvSpPr>
        <p:spPr/>
        <p:txBody>
          <a:bodyPr/>
          <a:lstStyle/>
          <a:p>
            <a:r>
              <a:rPr lang="en-US" dirty="0" smtClean="0"/>
              <a:t>Hunt, 2007, CC-BY-SA-NC 2.0</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7</a:t>
            </a:fld>
            <a:endParaRPr lang="en-US" dirty="0"/>
          </a:p>
        </p:txBody>
      </p:sp>
    </p:spTree>
    <p:extLst>
      <p:ext uri="{BB962C8B-B14F-4D97-AF65-F5344CB8AC3E}">
        <p14:creationId xmlns:p14="http://schemas.microsoft.com/office/powerpoint/2010/main" val="2468906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ＭＳ Ｐゴシック" pitchFamily="34" charset="-128"/>
              </a:rPr>
              <a:t>Tools for Small Provider </a:t>
            </a:r>
            <a:br>
              <a:rPr lang="en-US" altLang="en-US" dirty="0">
                <a:ea typeface="ＭＳ Ｐゴシック" pitchFamily="34" charset="-128"/>
              </a:rPr>
            </a:br>
            <a:r>
              <a:rPr lang="en-US" altLang="en-US" dirty="0">
                <a:ea typeface="ＭＳ Ｐゴシック" pitchFamily="34" charset="-128"/>
              </a:rPr>
              <a:t>Practices Toolkits</a:t>
            </a:r>
            <a:endParaRPr lang="en-US" dirty="0"/>
          </a:p>
        </p:txBody>
      </p:sp>
      <p:sp>
        <p:nvSpPr>
          <p:cNvPr id="9" name="Content Placeholder 8"/>
          <p:cNvSpPr>
            <a:spLocks noGrp="1"/>
          </p:cNvSpPr>
          <p:nvPr>
            <p:ph sz="quarter" idx="14"/>
          </p:nvPr>
        </p:nvSpPr>
        <p:spPr/>
        <p:txBody>
          <a:bodyPr/>
          <a:lstStyle/>
          <a:p>
            <a:r>
              <a:rPr lang="en-US" altLang="en-US" dirty="0" smtClean="0">
                <a:ea typeface="ＭＳ Ｐゴシック" pitchFamily="34" charset="-128"/>
              </a:rPr>
              <a:t>DOQ</a:t>
            </a:r>
            <a:r>
              <a:rPr lang="en-US" altLang="en-US" dirty="0">
                <a:ea typeface="ＭＳ Ｐゴシック" pitchFamily="34" charset="-128"/>
              </a:rPr>
              <a:t>-IT (“Dock-it”</a:t>
            </a:r>
            <a:r>
              <a:rPr lang="en-US" altLang="en-US" dirty="0" smtClean="0">
                <a:ea typeface="ＭＳ Ｐゴシック" pitchFamily="34" charset="-128"/>
              </a:rPr>
              <a:t>)</a:t>
            </a:r>
          </a:p>
          <a:p>
            <a:pPr marL="400050" lvl="1" indent="0">
              <a:buNone/>
            </a:pPr>
            <a:r>
              <a:rPr lang="en-US" altLang="en-US" dirty="0">
                <a:solidFill>
                  <a:srgbClr val="FF0000"/>
                </a:solidFill>
                <a:ea typeface="ＭＳ Ｐゴシック" pitchFamily="34" charset="-128"/>
                <a:hlinkClick r:id="rId3" tooltip="Link to Systems Approach to Operational Redesign Workbook"/>
              </a:rPr>
              <a:t>http://www.himss.org/ResourceLibrary/ResourceDetail.aspx?ItemNumber=</a:t>
            </a:r>
            <a:r>
              <a:rPr lang="en-US" altLang="en-US" dirty="0" smtClean="0">
                <a:solidFill>
                  <a:srgbClr val="FF0000"/>
                </a:solidFill>
                <a:ea typeface="ＭＳ Ｐゴシック" pitchFamily="34" charset="-128"/>
                <a:hlinkClick r:id="rId3" tooltip="Link to Systems Approach to Operational Redesign Workbook"/>
              </a:rPr>
              <a:t>10725</a:t>
            </a:r>
            <a:endParaRPr lang="en-US" altLang="en-US" dirty="0" smtClean="0">
              <a:ea typeface="ＭＳ Ｐゴシック" pitchFamily="34" charset="-128"/>
            </a:endParaRPr>
          </a:p>
          <a:p>
            <a:r>
              <a:rPr lang="en-US" altLang="en-US" dirty="0">
                <a:ea typeface="ＭＳ Ｐゴシック" pitchFamily="34" charset="-128"/>
              </a:rPr>
              <a:t>Health Information Technology Toolkit for Physician </a:t>
            </a:r>
            <a:r>
              <a:rPr lang="en-US" altLang="en-US" dirty="0" smtClean="0">
                <a:ea typeface="ＭＳ Ｐゴシック" pitchFamily="34" charset="-128"/>
              </a:rPr>
              <a:t>Offices:</a:t>
            </a:r>
          </a:p>
          <a:p>
            <a:pPr marL="400050" lvl="1" indent="0">
              <a:buNone/>
            </a:pPr>
            <a:r>
              <a:rPr lang="en-US" altLang="en-US" dirty="0" smtClean="0">
                <a:ea typeface="ＭＳ Ｐゴシック" pitchFamily="34" charset="-128"/>
                <a:hlinkClick r:id="rId4" tooltip="Link to Health Information Technology Toolkit for Physician Offices"/>
              </a:rPr>
              <a:t>http</a:t>
            </a:r>
            <a:r>
              <a:rPr lang="en-US" altLang="en-US" dirty="0">
                <a:ea typeface="ＭＳ Ｐゴシック" pitchFamily="34" charset="-128"/>
                <a:hlinkClick r:id="rId4" tooltip="Link to Health Information Technology Toolkit for Physician Offices"/>
              </a:rPr>
              <a:t>://www.stratishealth.org/expertise/healthit/clinics/</a:t>
            </a:r>
            <a:r>
              <a:rPr lang="en-US" altLang="en-US" dirty="0" smtClean="0">
                <a:ea typeface="ＭＳ Ｐゴシック" pitchFamily="34" charset="-128"/>
                <a:hlinkClick r:id="rId4" tooltip="Link to Health Information Technology Toolkit for Physician Offices"/>
              </a:rPr>
              <a:t>clinictoolkit.html</a:t>
            </a:r>
            <a:endParaRPr lang="en-US" altLang="en-US" dirty="0">
              <a:ea typeface="ＭＳ Ｐゴシック" pitchFamily="34" charset="-128"/>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8</a:t>
            </a:fld>
            <a:endParaRPr lang="en-US" dirty="0"/>
          </a:p>
        </p:txBody>
      </p:sp>
    </p:spTree>
    <p:extLst>
      <p:ext uri="{BB962C8B-B14F-4D97-AF65-F5344CB8AC3E}">
        <p14:creationId xmlns:p14="http://schemas.microsoft.com/office/powerpoint/2010/main" val="2468906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t>Tools for Community Health Clinics &amp; </a:t>
            </a:r>
            <a:r>
              <a:rPr lang="en-US" altLang="en-US" sz="3200" dirty="0" smtClean="0"/>
              <a:t/>
            </a:r>
            <a:br>
              <a:rPr lang="en-US" altLang="en-US" sz="3200" dirty="0" smtClean="0"/>
            </a:br>
            <a:r>
              <a:rPr lang="en-US" altLang="en-US" sz="3200" dirty="0" smtClean="0"/>
              <a:t>Safety Nets Toolkit</a:t>
            </a:r>
            <a:endParaRPr lang="en-US" sz="3200" dirty="0"/>
          </a:p>
        </p:txBody>
      </p:sp>
      <p:sp>
        <p:nvSpPr>
          <p:cNvPr id="3" name="Content Placeholder 2"/>
          <p:cNvSpPr>
            <a:spLocks noGrp="1"/>
          </p:cNvSpPr>
          <p:nvPr>
            <p:ph sz="quarter" idx="14"/>
          </p:nvPr>
        </p:nvSpPr>
        <p:spPr/>
        <p:txBody>
          <a:bodyPr/>
          <a:lstStyle/>
          <a:p>
            <a:r>
              <a:rPr lang="en-US" altLang="en-US" dirty="0" err="1" smtClean="0">
                <a:ea typeface="ＭＳ Ｐゴシック" pitchFamily="34" charset="-128"/>
              </a:rPr>
              <a:t>Stratis</a:t>
            </a:r>
            <a:r>
              <a:rPr lang="en-US" altLang="en-US" dirty="0" smtClean="0">
                <a:ea typeface="ＭＳ Ｐゴシック" pitchFamily="34" charset="-128"/>
              </a:rPr>
              <a:t> Health</a:t>
            </a:r>
          </a:p>
          <a:p>
            <a:pPr marL="400050" lvl="1" indent="0">
              <a:buNone/>
            </a:pPr>
            <a:r>
              <a:rPr lang="en-US" altLang="en-US" dirty="0">
                <a:ea typeface="ＭＳ Ｐゴシック" pitchFamily="34" charset="-128"/>
                <a:hlinkClick r:id="rId3" tooltip="Link to Health Information Technology Toolkit for Critical Access and Small Hospitals"/>
              </a:rPr>
              <a:t>http://www.stratishealth.org/expertise/healthit/hospitals/</a:t>
            </a:r>
            <a:r>
              <a:rPr lang="en-US" altLang="en-US" dirty="0" smtClean="0">
                <a:ea typeface="ＭＳ Ｐゴシック" pitchFamily="34" charset="-128"/>
                <a:hlinkClick r:id="rId3" tooltip="Link to Health Information Technology Toolkit for Critical Access and Small Hospitals"/>
              </a:rPr>
              <a:t>htoolkit.html</a:t>
            </a:r>
            <a:endParaRPr lang="en-US" altLang="en-US" dirty="0">
              <a:ea typeface="ＭＳ Ｐゴシック" pitchFamily="34" charset="-128"/>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9</a:t>
            </a:fld>
            <a:endParaRPr lang="en-US" dirty="0"/>
          </a:p>
        </p:txBody>
      </p:sp>
    </p:spTree>
    <p:extLst>
      <p:ext uri="{BB962C8B-B14F-4D97-AF65-F5344CB8AC3E}">
        <p14:creationId xmlns:p14="http://schemas.microsoft.com/office/powerpoint/2010/main" val="24689069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mpX_unitY_Lecture_Slides_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210</TotalTime>
  <Words>4052</Words>
  <Application>Microsoft Office PowerPoint</Application>
  <PresentationFormat>On-screen Show (4:3)</PresentationFormat>
  <Paragraphs>163</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CompX_unitY_Lecture_Slides_Template</vt:lpstr>
      <vt:lpstr>Working with Health IT Systems</vt:lpstr>
      <vt:lpstr>HIT System Planning, Acquisition, Installation, &amp; Training: Practices to Support &amp; Pitfalls to Avoid Learning Objectives – Lecture b</vt:lpstr>
      <vt:lpstr>Training</vt:lpstr>
      <vt:lpstr>More Training</vt:lpstr>
      <vt:lpstr>Even More Training!</vt:lpstr>
      <vt:lpstr>Key Success Factors</vt:lpstr>
      <vt:lpstr>Tools for Skilled Nursing  Facilities &amp; Long-Term Care Toolkit</vt:lpstr>
      <vt:lpstr>Tools for Small Provider  Practices Toolkits</vt:lpstr>
      <vt:lpstr>Tools for Community Health Clinics &amp;  Safety Nets Toolkit</vt:lpstr>
      <vt:lpstr>HIT System Planning, Acquisition, Installation, &amp; Training: Practices to Support &amp; Pitfalls to Avoid  Summary – Lecture b</vt:lpstr>
      <vt:lpstr>HIT System Planning, Acquisition, Installation, &amp; Training: Practices to Support &amp; Pitfalls to Avoid  References—Lecture b</vt:lpstr>
      <vt:lpstr>Working with Health IT Systems HIT System Planning, Acquisition, Installation, &amp; Training: Practices to Support &amp; Pitfalls to Avoid Lecture b</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7, Unit 8b: Working With Health IT Systems: HIT System Planning, Acquisition, Installation and Training: Practices to Support and Pitfalls to Avoid</dc:title>
  <dc:subject>Working with Health IT Systems, HIT System Planning, Acquisition, Installation &amp;  Training Practices to Support &amp; Pitfalls to Avoid</dc:subject>
  <dc:creator>U.S. Department of Health and Human Services, Office of the National Coordinator for Health Information Technology</dc:creator>
  <cp:keywords>Health IT, Health Systems, HealthIT, Health Informatics</cp:keywords>
  <cp:lastModifiedBy>admin</cp:lastModifiedBy>
  <cp:revision>18</cp:revision>
  <dcterms:created xsi:type="dcterms:W3CDTF">2016-06-13T20:52:25Z</dcterms:created>
  <dcterms:modified xsi:type="dcterms:W3CDTF">2017-06-07T17:23:52Z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