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Lst>
  <p:sldSz cx="9144000" cy="6858000" type="screen4x3"/>
  <p:notesSz cx="6858000" cy="9144000"/>
  <p:custDataLst>
    <p:tags r:id="rId1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eebah Ajani" initials="AA"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7456" autoAdjust="0"/>
  </p:normalViewPr>
  <p:slideViewPr>
    <p:cSldViewPr snapToGrid="0">
      <p:cViewPr varScale="1">
        <p:scale>
          <a:sx n="85" d="100"/>
          <a:sy n="85" d="100"/>
        </p:scale>
        <p:origin x="-840" y="-72"/>
      </p:cViewPr>
      <p:guideLst>
        <p:guide orient="horz" pos="2160"/>
        <p:guide orient="horz" pos="3888"/>
        <p:guide orient="horz" pos="1008"/>
        <p:guide pos="2880"/>
        <p:guide pos="2875"/>
      </p:guideLst>
    </p:cSldViewPr>
  </p:slideViewPr>
  <p:outlineViewPr>
    <p:cViewPr>
      <p:scale>
        <a:sx n="33" d="100"/>
        <a:sy n="33" d="100"/>
      </p:scale>
      <p:origin x="0" y="-970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6/7/2017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i="1" dirty="0" smtClean="0"/>
              <a:t>Working with Health IT Systems</a:t>
            </a:r>
            <a:r>
              <a:rPr lang="en-US" altLang="en-US" dirty="0" smtClean="0"/>
              <a:t>: Protecting Privacy, Security, and Confidentiality in HIT Systems.</a:t>
            </a:r>
            <a:r>
              <a:rPr lang="en-US" altLang="en-US" b="1" dirty="0" smtClean="0"/>
              <a:t> </a:t>
            </a:r>
            <a:r>
              <a:rPr lang="en-US" altLang="en-US" dirty="0" smtClean="0"/>
              <a:t>This is Lecture b.</a:t>
            </a:r>
          </a:p>
          <a:p>
            <a:endParaRPr lang="en-US" altLang="en-US" dirty="0" smtClean="0"/>
          </a:p>
          <a:p>
            <a:r>
              <a:rPr lang="en-US" altLang="en-US" dirty="0" smtClean="0"/>
              <a:t>This lecture continues the discussion of privacy, security, and confidentiality of protected health information (PHI) in relation to HIT systems.  We will complete our look at the HIPAA security rule by discussing physical and technical safeguards.  We will conclude with a discussion of formal risk analysis and management processes, and the meaningful use requirements related to privacy and security.</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3233690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xfrm>
            <a:off x="1346200" y="685800"/>
            <a:ext cx="4165600" cy="3124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xfrm>
            <a:off x="685800" y="3962400"/>
            <a:ext cx="5486400" cy="449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900" dirty="0" smtClean="0"/>
              <a:t>We have covered a wide array of security safeguards that can and should be implemented to protect </a:t>
            </a:r>
            <a:r>
              <a:rPr lang="en-US" altLang="en-US" sz="900" dirty="0" err="1" smtClean="0"/>
              <a:t>ePHI</a:t>
            </a:r>
            <a:r>
              <a:rPr lang="en-US" altLang="en-US" sz="900" dirty="0" smtClean="0"/>
              <a:t> in HIT systems.  Although we did not cover in great detail specific technologies, there is a large and diverse set of tools that could be used.  Deciding what security safeguards and which specific technologies to use must be done as part of a careful risk analysis process.  We are revisiting the risk analysis and management process here because it is critically important to any privacy and security program, regardless of the security management system standard that you may choose or be required to use.</a:t>
            </a:r>
          </a:p>
          <a:p>
            <a:pPr>
              <a:lnSpc>
                <a:spcPct val="80000"/>
              </a:lnSpc>
            </a:pPr>
            <a:endParaRPr lang="en-US" altLang="en-US" sz="900" dirty="0" smtClean="0"/>
          </a:p>
          <a:p>
            <a:pPr>
              <a:lnSpc>
                <a:spcPct val="80000"/>
              </a:lnSpc>
            </a:pPr>
            <a:r>
              <a:rPr lang="en-US" altLang="en-US" sz="900" dirty="0" smtClean="0"/>
              <a:t>The HIPAA regulation does not dictate a single approach to conduct risk analysis of systems containing </a:t>
            </a:r>
            <a:r>
              <a:rPr lang="en-US" altLang="en-US" sz="900" dirty="0" err="1" smtClean="0"/>
              <a:t>ePHI</a:t>
            </a:r>
            <a:r>
              <a:rPr lang="en-US" altLang="en-US" sz="900" dirty="0" smtClean="0"/>
              <a:t>.  Many of the resources discussed at the beginning of this unit, such as the NIST 800 series of publications (specifically SP 800-39), provide a framework to conduct risk analysis and to create a risk management strategy.  The basic framework for this and other risk management strategies are similar, and include elements such as gathering data on potential threats and vulnerabilities (like viruses and known exploits of IT systems), assessing current security measures (like anti-virus software, policies and procedures to apply security patches to IT systems), determining the likelihood of security exploits, the impact of such exploits to the business and the corresponding level of risk that the organization can tolerate, and finally identifying security measures that are needed to mitigate unacceptable risk.  All risk management plans include development of a plan to develop and implement security safeguards that are identified as needed based on the risk analysis process, and procedures for ongoing evaluation and maintenance of security measures.</a:t>
            </a:r>
          </a:p>
          <a:p>
            <a:pPr>
              <a:lnSpc>
                <a:spcPct val="80000"/>
              </a:lnSpc>
            </a:pPr>
            <a:endParaRPr lang="en-US" altLang="en-US" sz="900" dirty="0" smtClean="0"/>
          </a:p>
          <a:p>
            <a:pPr>
              <a:lnSpc>
                <a:spcPct val="80000"/>
              </a:lnSpc>
            </a:pPr>
            <a:r>
              <a:rPr lang="en-US" altLang="en-US" sz="900" dirty="0" smtClean="0"/>
              <a:t>Risk analysis should be a continuous process, in which a covered entity regularly reviews its records to track access to </a:t>
            </a:r>
            <a:r>
              <a:rPr lang="en-US" altLang="en-US" sz="900" dirty="0" err="1" smtClean="0"/>
              <a:t>ePHI</a:t>
            </a:r>
            <a:r>
              <a:rPr lang="en-US" altLang="en-US" sz="900" dirty="0" smtClean="0"/>
              <a:t> and detect security incidents, periodically evaluates the effectiveness of security measures put in place, and regularly reevaluates potential risks to </a:t>
            </a:r>
            <a:r>
              <a:rPr lang="en-US" altLang="en-US" sz="900" dirty="0" err="1" smtClean="0"/>
              <a:t>ePHI</a:t>
            </a:r>
            <a:r>
              <a:rPr lang="en-US" altLang="en-US" sz="900" dirty="0" smtClean="0"/>
              <a:t>.</a:t>
            </a:r>
          </a:p>
          <a:p>
            <a:pPr>
              <a:lnSpc>
                <a:spcPct val="80000"/>
              </a:lnSpc>
            </a:pPr>
            <a:endParaRPr lang="en-US" altLang="en-US" sz="900" dirty="0" smtClean="0"/>
          </a:p>
          <a:p>
            <a:pPr>
              <a:lnSpc>
                <a:spcPct val="80000"/>
              </a:lnSpc>
            </a:pPr>
            <a:r>
              <a:rPr lang="en-US" altLang="en-US" sz="900" dirty="0" smtClean="0"/>
              <a:t>The importance of a formal risk analysis and management plan for healthcare organizations that accommodates the HIT systems that support the operations of these organizations cannot be overemphasized.  The recent enforcement activity by OCR highlighted earlier in this unit demonstrates some of the serious consequences if an organization is negligent.  Those settlements also highlight what is likely one of the largest areas of risk for every organization—the actions of employees working for the organization.</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C41B315-FD18-4960-B370-6E642AEEE2A4}" type="slidenum">
              <a:rPr lang="en-US" altLang="en-US">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39633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1100" dirty="0" smtClean="0"/>
              <a:t>For the sake of meeting incentive standards, the meaningful use requirements emphasize specific areas of privacy and security that should be addressed by HIT systems, specifically EHR systems.  These requirements are congruent with the larger HIPAA standards as outlined in the Privacy and Security rules.</a:t>
            </a:r>
          </a:p>
          <a:p>
            <a:endParaRPr lang="en-US" altLang="en-US" sz="1100" dirty="0" smtClean="0"/>
          </a:p>
          <a:p>
            <a:r>
              <a:rPr lang="en-US" altLang="en-US" sz="1100" dirty="0" smtClean="0"/>
              <a:t>These include:</a:t>
            </a:r>
          </a:p>
          <a:p>
            <a:pPr>
              <a:buFontTx/>
              <a:buChar char="•"/>
            </a:pPr>
            <a:r>
              <a:rPr lang="en-US" altLang="en-US" sz="1100" dirty="0" smtClean="0"/>
              <a:t>Encryption and decryption of electronic health information</a:t>
            </a:r>
          </a:p>
          <a:p>
            <a:pPr>
              <a:buFontTx/>
              <a:buChar char="•"/>
            </a:pPr>
            <a:r>
              <a:rPr lang="en-US" altLang="en-US" sz="1100" dirty="0" smtClean="0"/>
              <a:t>Integrity (verification that electronic health information has not been altered while stored or in transit—this is particularly important with the meaningful use emphasis on HIE)</a:t>
            </a:r>
          </a:p>
          <a:p>
            <a:pPr>
              <a:buFontTx/>
              <a:buChar char="•"/>
            </a:pPr>
            <a:r>
              <a:rPr lang="en-US" altLang="en-US" sz="1100" dirty="0" smtClean="0"/>
              <a:t>Record treatment, payment, and healthcare operations disclosures</a:t>
            </a:r>
          </a:p>
          <a:p>
            <a:pPr>
              <a:buFontTx/>
              <a:buChar char="•"/>
            </a:pPr>
            <a:r>
              <a:rPr lang="en-US" altLang="en-US" sz="1100" dirty="0" smtClean="0"/>
              <a:t>Access control (unique user identification, only authorized access)</a:t>
            </a:r>
          </a:p>
          <a:p>
            <a:pPr>
              <a:buFontTx/>
              <a:buChar char="•"/>
            </a:pPr>
            <a:r>
              <a:rPr lang="en-US" altLang="en-US" sz="1100" dirty="0" smtClean="0"/>
              <a:t>Emergency access (also known as “break-glass,” which refers to someone being able to access data in an emergency she wouldn’t have access to normally)</a:t>
            </a:r>
          </a:p>
          <a:p>
            <a:pPr>
              <a:buFontTx/>
              <a:buChar char="•"/>
            </a:pPr>
            <a:r>
              <a:rPr lang="en-US" altLang="en-US" sz="1100" dirty="0" smtClean="0"/>
              <a:t>Automatic log-off</a:t>
            </a:r>
          </a:p>
          <a:p>
            <a:pPr>
              <a:buFontTx/>
              <a:buChar char="•"/>
            </a:pPr>
            <a:r>
              <a:rPr lang="en-US" altLang="en-US" sz="1100" dirty="0" smtClean="0"/>
              <a:t>Audit log: ability for users to report based on the audit log</a:t>
            </a:r>
          </a:p>
          <a:p>
            <a:endParaRPr lang="en-US" altLang="en-US" sz="1100" dirty="0" smtClean="0"/>
          </a:p>
          <a:p>
            <a:r>
              <a:rPr lang="en-US" altLang="en-US" sz="1100" dirty="0" smtClean="0"/>
              <a:t>These are all part of meaningful use and they re-emphasize technical safe-guards that are already in the HIPAA security rule.</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38123A9-0A6C-49B0-BBC7-C0ECE44B62A7}" type="slidenum">
              <a:rPr lang="en-US" altLang="en-US">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2887848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i="1" dirty="0" smtClean="0"/>
              <a:t>Protecting Privacy, Security, and Confidentiality in HIT Systems</a:t>
            </a:r>
            <a:r>
              <a:rPr lang="en-US" altLang="en-US" dirty="0" smtClean="0"/>
              <a:t>.  In summary, in this unit we have explored what privacy, security and confidentiality mean in relation to HIT systems.  As we have explored the range of security safeguards that can be employed to protect the confidentiality of health information in HIT systems, we have learned about some of the common threats to data in these systems.  Hopefully you have learned some of the strategies that can be used to minimize threats to privacy, security, and confidentiality in HIT systems, such as a formal risk analysis and management process for your organization that is facilitated by regulations (such as HIPAA) and/or security management system standards (such as the ISO 27000 series or the NIST 800 series).  Such effort will ensure that the fundamental security of health information is assured, leading to trust on the part of providers and patients that will be necessary for HIT to realize its potential for health care transformation.</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432A742-FCF0-47DA-9A05-967549514890}" type="slidenum">
              <a:rPr lang="en-US" altLang="en-US">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3797972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No Audio.</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5201E28-B90A-400B-99CE-3F74C4F94BA1}" type="slidenum">
              <a:rPr lang="en-US" altLang="en-US">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39012737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dirty="0" smtClean="0"/>
              <a:t>No Audio.</a:t>
            </a:r>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BFC8C8E-7C8C-477F-8B22-8A030AC6055B}" type="slidenum">
              <a:rPr lang="en-US" altLang="en-US">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32088836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15</a:t>
            </a:fld>
            <a:endParaRPr lang="en-US" altLang="en-US"/>
          </a:p>
        </p:txBody>
      </p:sp>
    </p:spTree>
    <p:extLst>
      <p:ext uri="{BB962C8B-B14F-4D97-AF65-F5344CB8AC3E}">
        <p14:creationId xmlns:p14="http://schemas.microsoft.com/office/powerpoint/2010/main" val="4042991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The Objective </a:t>
            </a:r>
            <a:r>
              <a:rPr lang="en-US" altLang="en-US" dirty="0" smtClean="0"/>
              <a:t>for Protecting Privacy, Security, and Confidentiality in HIT Systems Lecture b are to:</a:t>
            </a:r>
          </a:p>
          <a:p>
            <a:pPr>
              <a:buFontTx/>
              <a:buChar char="•"/>
            </a:pPr>
            <a:r>
              <a:rPr lang="en-US" altLang="en-US" dirty="0" smtClean="0"/>
              <a:t>Formulate strategies to minimize threats to privacy, security, and confidentiality in HIT systems.</a:t>
            </a:r>
          </a:p>
          <a:p>
            <a:pPr eaLnBrk="1" hangingPunct="1"/>
            <a:endParaRPr lang="en-US" alt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46A8CDF-3535-4481-B8D3-8ECF48924678}" type="slidenum">
              <a:rPr lang="en-US" altLang="en-US">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3753389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HIPAA Security Rule defines physical safeguards as, “physical measures, policies, and procedures to protect a covered entity’s electronic information systems and related buildings and equipment, from natural and environment hazards, and unauthorized intrusion.” </a:t>
            </a:r>
          </a:p>
          <a:p>
            <a:endParaRPr lang="en-US" altLang="en-US" dirty="0" smtClean="0"/>
          </a:p>
          <a:p>
            <a:r>
              <a:rPr lang="en-US" altLang="en-US" dirty="0" smtClean="0"/>
              <a:t>Let’s take a look at these safeguards in more detail.</a:t>
            </a:r>
          </a:p>
          <a:p>
            <a:endParaRPr lang="en-US" altLang="en-US" dirty="0" smtClean="0"/>
          </a:p>
          <a:p>
            <a:r>
              <a:rPr lang="en-US" altLang="en-US" dirty="0" smtClean="0"/>
              <a:t>It is important to limit physical access to systems that contain </a:t>
            </a:r>
            <a:r>
              <a:rPr lang="en-US" altLang="en-US" dirty="0" err="1" smtClean="0"/>
              <a:t>ePHI</a:t>
            </a:r>
            <a:r>
              <a:rPr lang="en-US" altLang="en-US" dirty="0" smtClean="0"/>
              <a:t>, as well as access to the facilities that house these systems.  This must be done of course in a way that allows authorized access.  Facility access controls are methods that could be used to control physical access, and may include controls such as door locks, electronic access control systems, alarms, private security service, video surveillance, and identification badges.  The rationale used to determine who has access must be documented.  This is an important point worth reiterating, as in fact the HIPAA regulations require that all security decisions be documented. </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DBD62EB-C0BD-41B7-9A2F-BFD30ECDE3E5}" type="slidenum">
              <a:rPr lang="en-US" altLang="en-US">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273429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sz="1100" dirty="0" smtClean="0"/>
              <a:t>HIPAA defines a workstation as, </a:t>
            </a:r>
            <a:r>
              <a:rPr lang="ja-JP" altLang="en-US" sz="1100" dirty="0" smtClean="0"/>
              <a:t>“</a:t>
            </a:r>
            <a:r>
              <a:rPr lang="en-US" altLang="ja-JP" sz="1100" dirty="0" smtClean="0"/>
              <a:t>an electronic computing device, for example a laptop or desktop computer, or any other device that performs similar functions, and electronic media stored in its immediate environment.</a:t>
            </a:r>
            <a:r>
              <a:rPr lang="ja-JP" altLang="en-US" sz="1100" dirty="0" smtClean="0"/>
              <a:t>”</a:t>
            </a:r>
            <a:r>
              <a:rPr lang="en-US" altLang="ja-JP" sz="1100" dirty="0" smtClean="0"/>
              <a:t>  Traditionally, we think of workstations as computing </a:t>
            </a:r>
            <a:r>
              <a:rPr lang="ja-JP" altLang="en-US" sz="1100" dirty="0" smtClean="0"/>
              <a:t>“</a:t>
            </a:r>
            <a:r>
              <a:rPr lang="en-US" altLang="ja-JP" sz="1100" dirty="0" smtClean="0"/>
              <a:t>boxes</a:t>
            </a:r>
            <a:r>
              <a:rPr lang="ja-JP" altLang="en-US" sz="1100" dirty="0" smtClean="0"/>
              <a:t>”</a:t>
            </a:r>
            <a:r>
              <a:rPr lang="en-US" altLang="ja-JP" sz="1100" dirty="0" smtClean="0"/>
              <a:t> that sit on someone</a:t>
            </a:r>
            <a:r>
              <a:rPr lang="ja-JP" altLang="en-US" sz="1100" dirty="0" smtClean="0"/>
              <a:t>’</a:t>
            </a:r>
            <a:r>
              <a:rPr lang="en-US" altLang="ja-JP" sz="1100" dirty="0" smtClean="0"/>
              <a:t>s desk, but we must be diligent to apply security safeguards to any electronic device that can access or store </a:t>
            </a:r>
            <a:r>
              <a:rPr lang="en-US" altLang="ja-JP" sz="1100" dirty="0" err="1" smtClean="0"/>
              <a:t>ePHI</a:t>
            </a:r>
            <a:r>
              <a:rPr lang="en-US" altLang="ja-JP" sz="1100" dirty="0" smtClean="0"/>
              <a:t>, including laptops, desktops, PDAs, smartphones, USB thumb drives, etc.  Policies and procedures must be put in place to address what devices can be used with HIT systems, what functions these devices can perform, and in what environment (the physical attributes of the surroundings where the device is used).  Because the nature of health care organizations</a:t>
            </a:r>
            <a:r>
              <a:rPr lang="ja-JP" altLang="en-US" sz="1100" dirty="0" smtClean="0"/>
              <a:t>’</a:t>
            </a:r>
            <a:r>
              <a:rPr lang="en-US" altLang="ja-JP" sz="1100" dirty="0" smtClean="0"/>
              <a:t> business operations vary greatly, every electronic device and location where it is used must be carefully examined and controlled to ensure the privacy and security of </a:t>
            </a:r>
            <a:r>
              <a:rPr lang="en-US" altLang="ja-JP" sz="1100" dirty="0" err="1" smtClean="0"/>
              <a:t>ePHI</a:t>
            </a:r>
            <a:r>
              <a:rPr lang="en-US" altLang="ja-JP" sz="1100" dirty="0" smtClean="0"/>
              <a:t> in HIT systems.  </a:t>
            </a:r>
          </a:p>
          <a:p>
            <a:pPr>
              <a:lnSpc>
                <a:spcPct val="90000"/>
              </a:lnSpc>
            </a:pPr>
            <a:endParaRPr lang="en-US" altLang="en-US" sz="1100" dirty="0" smtClean="0"/>
          </a:p>
          <a:p>
            <a:pPr>
              <a:lnSpc>
                <a:spcPct val="90000"/>
              </a:lnSpc>
            </a:pPr>
            <a:r>
              <a:rPr lang="en-US" altLang="en-US" sz="1100" dirty="0" smtClean="0"/>
              <a:t>Consider some examples:</a:t>
            </a:r>
          </a:p>
          <a:p>
            <a:pPr>
              <a:lnSpc>
                <a:spcPct val="90000"/>
              </a:lnSpc>
              <a:buFontTx/>
              <a:buChar char="•"/>
            </a:pPr>
            <a:r>
              <a:rPr lang="en-US" altLang="en-US" sz="1100" dirty="0" smtClean="0"/>
              <a:t>Are the desktop computers at a nurses</a:t>
            </a:r>
            <a:r>
              <a:rPr lang="ja-JP" altLang="en-US" sz="1100" dirty="0" smtClean="0"/>
              <a:t>’</a:t>
            </a:r>
            <a:r>
              <a:rPr lang="en-US" altLang="ja-JP" sz="1100" dirty="0" smtClean="0"/>
              <a:t> station positioned such that an unauthorized individual walking by cannot easily see </a:t>
            </a:r>
            <a:r>
              <a:rPr lang="en-US" altLang="ja-JP" sz="1100" dirty="0" err="1" smtClean="0"/>
              <a:t>ePHI</a:t>
            </a:r>
            <a:r>
              <a:rPr lang="en-US" altLang="ja-JP" sz="1100" dirty="0" smtClean="0"/>
              <a:t>?  Are the workstations configured to automatically prevent access when a clinician steps away (e.g., password-protected screen savers)?</a:t>
            </a:r>
          </a:p>
          <a:p>
            <a:pPr>
              <a:lnSpc>
                <a:spcPct val="90000"/>
              </a:lnSpc>
              <a:buFontTx/>
              <a:buChar char="•"/>
            </a:pPr>
            <a:r>
              <a:rPr lang="en-US" altLang="en-US" sz="1100" dirty="0" smtClean="0"/>
              <a:t>Are physicians permitted to access HIT systems containing </a:t>
            </a:r>
            <a:r>
              <a:rPr lang="en-US" altLang="en-US" sz="1100" dirty="0" err="1" smtClean="0"/>
              <a:t>ePHI</a:t>
            </a:r>
            <a:r>
              <a:rPr lang="en-US" altLang="en-US" sz="1100" dirty="0" smtClean="0"/>
              <a:t> from home?  If so, what are the risks, do the benefits of access justify the risk, and are these being adequately mitigated?</a:t>
            </a:r>
          </a:p>
          <a:p>
            <a:pPr>
              <a:lnSpc>
                <a:spcPct val="90000"/>
              </a:lnSpc>
              <a:buFontTx/>
              <a:buChar char="•"/>
            </a:pPr>
            <a:r>
              <a:rPr lang="en-US" altLang="en-US" sz="1100" dirty="0" smtClean="0"/>
              <a:t>Are employees allowed to bring USB thumb drives, phones with cameras (that could be used to take a picture of a workstation screen containing </a:t>
            </a:r>
            <a:r>
              <a:rPr lang="en-US" altLang="en-US" sz="1100" dirty="0" err="1" smtClean="0"/>
              <a:t>ePHI</a:t>
            </a:r>
            <a:r>
              <a:rPr lang="en-US" altLang="en-US" sz="1100" dirty="0" smtClean="0"/>
              <a:t>), and other electronic devices into the clinical setting?</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FC5BC66-81DE-47DD-86F0-3F1230BB5E3B}" type="slidenum">
              <a:rPr lang="en-US" altLang="en-US">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36225139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final standard under Physical Safeguards we will cover is Device and Media Controls.  A covered entity must have policies and procedures in place to control the acquisition, movement, and disposal of hardware and electronic media containing </a:t>
            </a:r>
            <a:r>
              <a:rPr lang="en-US" altLang="en-US" dirty="0" err="1" smtClean="0"/>
              <a:t>ePHI</a:t>
            </a:r>
            <a:r>
              <a:rPr lang="en-US" altLang="en-US" dirty="0" smtClean="0"/>
              <a:t>.  Any media that is used to store </a:t>
            </a:r>
            <a:r>
              <a:rPr lang="en-US" altLang="en-US" dirty="0" err="1" smtClean="0"/>
              <a:t>ePHI</a:t>
            </a:r>
            <a:r>
              <a:rPr lang="en-US" altLang="en-US" dirty="0" smtClean="0"/>
              <a:t>, such as backup tapes, must be properly secured to prevent theft.  If this media is disposed of, the organization must properly destroy all of the </a:t>
            </a:r>
            <a:r>
              <a:rPr lang="en-US" altLang="en-US" dirty="0" err="1" smtClean="0"/>
              <a:t>ePHI</a:t>
            </a:r>
            <a:r>
              <a:rPr lang="en-US" altLang="en-US" dirty="0" smtClean="0"/>
              <a:t> that it contains.  Even if media is reused within the organization, steps must be taken to ensure that </a:t>
            </a:r>
            <a:r>
              <a:rPr lang="en-US" altLang="en-US" dirty="0" err="1" smtClean="0"/>
              <a:t>ePHI</a:t>
            </a:r>
            <a:r>
              <a:rPr lang="en-US" altLang="en-US" dirty="0" smtClean="0"/>
              <a:t> is properly destroyed.  For example, a computer moved from a clinical area where </a:t>
            </a:r>
            <a:r>
              <a:rPr lang="en-US" altLang="en-US" dirty="0" err="1" smtClean="0"/>
              <a:t>ePHI</a:t>
            </a:r>
            <a:r>
              <a:rPr lang="en-US" altLang="en-US" dirty="0" smtClean="0"/>
              <a:t> is accessed to an administrative area where </a:t>
            </a:r>
            <a:r>
              <a:rPr lang="en-US" altLang="en-US" dirty="0" err="1" smtClean="0"/>
              <a:t>ePHI</a:t>
            </a:r>
            <a:r>
              <a:rPr lang="en-US" altLang="en-US" dirty="0" smtClean="0"/>
              <a:t> access is not appropriate must have the </a:t>
            </a:r>
            <a:r>
              <a:rPr lang="en-US" altLang="en-US" dirty="0" err="1" smtClean="0"/>
              <a:t>ePHI</a:t>
            </a:r>
            <a:r>
              <a:rPr lang="en-US" altLang="en-US" dirty="0" smtClean="0"/>
              <a:t> “wiped” from its hard drive.  It’s important to note that simply deleting a file from a computer may not actually destroy the contents of the file.  In fact, reformatting a hard drive does not necessarily rid the media of all </a:t>
            </a:r>
            <a:r>
              <a:rPr lang="en-US" altLang="en-US" dirty="0" err="1" smtClean="0"/>
              <a:t>ePHI</a:t>
            </a:r>
            <a:r>
              <a:rPr lang="en-US" altLang="en-US" dirty="0" smtClean="0"/>
              <a:t>.  There are very specific technical procedures that need to be followed to ensure that information stored on media is properly destroyed, so it is important to seek help from a competent IT professional when doing this task.</a:t>
            </a:r>
          </a:p>
          <a:p>
            <a:pPr eaLnBrk="1" hangingPunct="1"/>
            <a:endParaRPr lang="en-US" altLang="en-US" dirty="0" smtClean="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5D72AE8-D97C-41B9-91DB-0FA46923ABFC}" type="slidenum">
              <a:rPr lang="en-US" altLang="en-US">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26067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900" dirty="0" smtClean="0"/>
              <a:t>The final category of HIPAA security safeguards we will examine is Technical Safeguards.  The Security Rule defines technical safeguards as, </a:t>
            </a:r>
            <a:r>
              <a:rPr lang="ja-JP" altLang="en-US" sz="900" dirty="0" smtClean="0"/>
              <a:t>“</a:t>
            </a:r>
            <a:r>
              <a:rPr lang="en-US" altLang="ja-JP" sz="900" dirty="0" smtClean="0"/>
              <a:t>the technology and the policy and procedures for its use that protect electronic protected health information and control access to it.</a:t>
            </a:r>
            <a:r>
              <a:rPr lang="ja-JP" altLang="en-US" sz="900" dirty="0" smtClean="0"/>
              <a:t>”</a:t>
            </a:r>
            <a:r>
              <a:rPr lang="en-US" altLang="ja-JP" sz="900" dirty="0" smtClean="0"/>
              <a:t> </a:t>
            </a:r>
          </a:p>
          <a:p>
            <a:pPr>
              <a:lnSpc>
                <a:spcPct val="80000"/>
              </a:lnSpc>
            </a:pPr>
            <a:endParaRPr lang="en-US" altLang="en-US" sz="900" dirty="0" smtClean="0"/>
          </a:p>
          <a:p>
            <a:pPr>
              <a:lnSpc>
                <a:spcPct val="80000"/>
              </a:lnSpc>
            </a:pPr>
            <a:r>
              <a:rPr lang="en-US" altLang="en-US" sz="900" dirty="0" smtClean="0"/>
              <a:t>As we look at the standards in this area, we will include a few examples of types of specific technologies that can be used to help mitigate security risks.  It</a:t>
            </a:r>
            <a:r>
              <a:rPr lang="ja-JP" altLang="en-US" sz="900" dirty="0" smtClean="0"/>
              <a:t>’</a:t>
            </a:r>
            <a:r>
              <a:rPr lang="en-US" altLang="ja-JP" sz="900" dirty="0" smtClean="0"/>
              <a:t>s important to note, however, that the HIPAA guidelines attempt to be technology neutral, and any security measure that could be used to mitigate a risk can be considered.  Factors such as cost and feasibility to implement can and should be factored into the risk analysis and risk management implementation.</a:t>
            </a:r>
          </a:p>
          <a:p>
            <a:pPr>
              <a:lnSpc>
                <a:spcPct val="80000"/>
              </a:lnSpc>
            </a:pPr>
            <a:endParaRPr lang="en-US" altLang="en-US" sz="900" dirty="0" smtClean="0"/>
          </a:p>
          <a:p>
            <a:pPr>
              <a:lnSpc>
                <a:spcPct val="80000"/>
              </a:lnSpc>
            </a:pPr>
            <a:r>
              <a:rPr lang="en-US" altLang="en-US" sz="900" dirty="0" smtClean="0"/>
              <a:t>Access controls provide users with privileges to access functionality and data within an information system, which could include HIT systems, file servers, desktops, etc.  These controls should be configured to provide the minimum level of access necessary for the user to perform job functions.  These controls should be configured following the policies and procedures setup under the Administrative Safeguards section of the rule, which we covered earlier.  </a:t>
            </a:r>
          </a:p>
          <a:p>
            <a:pPr>
              <a:lnSpc>
                <a:spcPct val="80000"/>
              </a:lnSpc>
            </a:pPr>
            <a:endParaRPr lang="en-US" altLang="en-US" sz="900" dirty="0" smtClean="0"/>
          </a:p>
          <a:p>
            <a:pPr>
              <a:lnSpc>
                <a:spcPct val="80000"/>
              </a:lnSpc>
            </a:pPr>
            <a:r>
              <a:rPr lang="en-US" altLang="en-US" sz="900" dirty="0" smtClean="0"/>
              <a:t>Access controls should include:</a:t>
            </a:r>
          </a:p>
          <a:p>
            <a:pPr>
              <a:lnSpc>
                <a:spcPct val="80000"/>
              </a:lnSpc>
              <a:buFontTx/>
              <a:buChar char="•"/>
            </a:pPr>
            <a:r>
              <a:rPr lang="en-US" altLang="en-US" sz="900" dirty="0" smtClean="0"/>
              <a:t>Unique user identification, with some mechanism (such as a username and password) that uniquely identifies users of an information system, and can be used to track user activity within information systems that contain </a:t>
            </a:r>
            <a:r>
              <a:rPr lang="en-US" altLang="en-US" sz="900" dirty="0" err="1" smtClean="0"/>
              <a:t>ePHI</a:t>
            </a:r>
            <a:endParaRPr lang="en-US" altLang="en-US" sz="900" dirty="0" smtClean="0"/>
          </a:p>
          <a:p>
            <a:pPr>
              <a:lnSpc>
                <a:spcPct val="80000"/>
              </a:lnSpc>
              <a:buFontTx/>
              <a:buChar char="•"/>
            </a:pPr>
            <a:r>
              <a:rPr lang="en-US" altLang="en-US" sz="900" dirty="0" smtClean="0"/>
              <a:t>Emergency access procedures, which detail how someone would gain access to </a:t>
            </a:r>
            <a:r>
              <a:rPr lang="en-US" altLang="en-US" sz="900" dirty="0" err="1" smtClean="0"/>
              <a:t>ePHI</a:t>
            </a:r>
            <a:r>
              <a:rPr lang="en-US" altLang="en-US" sz="900" dirty="0" smtClean="0"/>
              <a:t> in the event of an emergency</a:t>
            </a:r>
          </a:p>
          <a:p>
            <a:pPr>
              <a:lnSpc>
                <a:spcPct val="80000"/>
              </a:lnSpc>
              <a:buFontTx/>
              <a:buChar char="•"/>
            </a:pPr>
            <a:r>
              <a:rPr lang="en-US" altLang="en-US" sz="900" dirty="0" smtClean="0"/>
              <a:t>Automatic logoff that ends an electronic session after a specified time of inactivity</a:t>
            </a:r>
          </a:p>
          <a:p>
            <a:pPr>
              <a:lnSpc>
                <a:spcPct val="80000"/>
              </a:lnSpc>
              <a:buFontTx/>
              <a:buChar char="•"/>
            </a:pPr>
            <a:r>
              <a:rPr lang="en-US" altLang="en-US" sz="900" dirty="0" smtClean="0"/>
              <a:t>Encryption and decryption of </a:t>
            </a:r>
            <a:r>
              <a:rPr lang="en-US" altLang="en-US" sz="900" dirty="0" err="1" smtClean="0"/>
              <a:t>ePHI</a:t>
            </a:r>
            <a:r>
              <a:rPr lang="en-US" altLang="en-US" sz="900" dirty="0" smtClean="0"/>
              <a:t> stored in information systems</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15781D7-7057-475C-B5B3-EF1AB96D1E59}" type="slidenum">
              <a:rPr lang="en-US" altLang="en-US">
                <a:latin typeface="Calibri" panose="020F0502020204030204" pitchFamily="34" charset="0"/>
              </a:rPr>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2399311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integrity standard requires the protection of </a:t>
            </a:r>
            <a:r>
              <a:rPr lang="en-US" altLang="en-US" dirty="0" err="1" smtClean="0"/>
              <a:t>ePHI</a:t>
            </a:r>
            <a:r>
              <a:rPr lang="en-US" altLang="en-US" dirty="0" smtClean="0"/>
              <a:t> from unauthorized or unintended alteration or destruction.  There are many ways that </a:t>
            </a:r>
            <a:r>
              <a:rPr lang="en-US" altLang="en-US" dirty="0" err="1" smtClean="0"/>
              <a:t>ePHI</a:t>
            </a:r>
            <a:r>
              <a:rPr lang="en-US" altLang="en-US" dirty="0" smtClean="0"/>
              <a:t> might be unintentionally altered or destroyed, ranging from an employee accidentally or intentionally deleting data from an HIT system to the failure of an electronic component that leads to database corruption and altered data.  There are technical controls that can be implemented to enable detection of alteration of data.  For example, hashing algorithms can be used to calculate a “check sum” value for an </a:t>
            </a:r>
            <a:r>
              <a:rPr lang="en-US" altLang="en-US" dirty="0" err="1" smtClean="0"/>
              <a:t>ePHI</a:t>
            </a:r>
            <a:r>
              <a:rPr lang="en-US" altLang="en-US" dirty="0" smtClean="0"/>
              <a:t> document or record.  If the document or record is altered, re-running the hashing algorithm against the document or record will detect the alteration because the check sum will change.  The change can be assumed to be an integrity violation if there is no record of the change in an audit log.</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7ECC4FE-41E1-45BF-AF93-75E1D496C8BE}" type="slidenum">
              <a:rPr lang="en-US" altLang="en-US">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4061992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xfrm>
            <a:off x="1346200" y="685800"/>
            <a:ext cx="4165600" cy="3124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xfrm>
            <a:off x="685800" y="3810000"/>
            <a:ext cx="5486400" cy="4648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900" dirty="0" smtClean="0"/>
              <a:t>The Person or Entity Authentication standard requires a covered entity to </a:t>
            </a:r>
            <a:r>
              <a:rPr lang="ja-JP" altLang="en-US" sz="900" dirty="0" smtClean="0"/>
              <a:t>“</a:t>
            </a:r>
            <a:r>
              <a:rPr lang="en-US" altLang="ja-JP" sz="900" dirty="0" smtClean="0"/>
              <a:t>implement procedures to verify that a person or entity seeking access to electronic protected health information is the one claimed.</a:t>
            </a:r>
            <a:r>
              <a:rPr lang="ja-JP" altLang="en-US" sz="900" dirty="0" smtClean="0"/>
              <a:t>”</a:t>
            </a:r>
            <a:r>
              <a:rPr lang="en-US" altLang="ja-JP" sz="900" dirty="0" smtClean="0"/>
              <a:t>  In other words, authentication is the method by which an electronic system is able to confirm that users are who they claim to be.  We</a:t>
            </a:r>
            <a:r>
              <a:rPr lang="ja-JP" altLang="en-US" sz="900" dirty="0" smtClean="0"/>
              <a:t>’</a:t>
            </a:r>
            <a:r>
              <a:rPr lang="en-US" altLang="ja-JP" sz="900" dirty="0" smtClean="0"/>
              <a:t>re all very familiar with the technical control that is most often used with electronic systems to verify the authenticity of a user, namely requiring someone to provide information that only they know, most commonly in the form of a password, passphrase, or PIN.  There are other ways that identity can be confirmed, including requiring something that an individual possess (like a smart card, a token, or a key), or requiring something unique to the individual, namely the use of biometric authentication.  Biometrics refers to devices that can scan features of an individual that are likely to be unique, such as fingerprints, voice patterns, facial patterns or iris patterns, and using the scan of these features to grant access to information systems.</a:t>
            </a:r>
          </a:p>
          <a:p>
            <a:pPr>
              <a:lnSpc>
                <a:spcPct val="80000"/>
              </a:lnSpc>
            </a:pPr>
            <a:endParaRPr lang="en-US" altLang="en-US" sz="900" dirty="0" smtClean="0"/>
          </a:p>
          <a:p>
            <a:pPr>
              <a:lnSpc>
                <a:spcPct val="80000"/>
              </a:lnSpc>
            </a:pPr>
            <a:r>
              <a:rPr lang="en-US" altLang="en-US" sz="900" dirty="0" smtClean="0"/>
              <a:t>Risk analysis will help determine which type of authentication mechanism is most appropriate to use.  Password authentication is the easiest to implement, but may not be the most secure, given the ease with which users can share password information.  If password complexity requirements are lax, passwords into critical systems potentially could be guessed.  To improve the security of password authentication, complexity requirements should be enforced (for example, requiring that passwords be 8 or more characters long, contain a variety of alphabetic and numeric characters, etc.), automatically lock an account if a password is typed incorrectly after so many attempts (to prevent brute force guessing of passwords), and to require users to change passwords regularly.  </a:t>
            </a:r>
          </a:p>
          <a:p>
            <a:pPr>
              <a:lnSpc>
                <a:spcPct val="80000"/>
              </a:lnSpc>
            </a:pPr>
            <a:endParaRPr lang="en-US" altLang="en-US" sz="900" dirty="0" smtClean="0"/>
          </a:p>
          <a:p>
            <a:pPr>
              <a:lnSpc>
                <a:spcPct val="80000"/>
              </a:lnSpc>
            </a:pPr>
            <a:r>
              <a:rPr lang="en-US" altLang="en-US" sz="900" dirty="0" smtClean="0"/>
              <a:t>These measures unfortunately have the side effect of making password authentication less convenient for the end user, which often results in the end user writing down her password, on a sticky note or some other insecure location that could be stolen—which is a HIPAA violation by the way.  Administrative policies and procedures that prohibit writing down passwords could help prevent this, especially if there are serious sanctions that are enforced for violating the policies.  However, most organizations will not rely exclusively on password authentication for access to systems containing sensitive </a:t>
            </a:r>
            <a:r>
              <a:rPr lang="en-US" altLang="en-US" sz="900" dirty="0" err="1" smtClean="0"/>
              <a:t>ePHI</a:t>
            </a:r>
            <a:r>
              <a:rPr lang="en-US" altLang="en-US" sz="900" dirty="0" smtClean="0"/>
              <a:t>.  Using one of the other authentication techniques may be a better option, or combining the use of multiple mechanisms is an even better option.  Using password authentication along with a smart card is an example of two-factor authentication, meaning that two authentication mechanisms are used to verify the identity of the user.</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43CB062-F6E1-4E8C-A8F9-95E540286D11}" type="slidenum">
              <a:rPr lang="en-US" altLang="en-US">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778890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498600" y="685800"/>
            <a:ext cx="3860800" cy="28956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685800" y="3657600"/>
            <a:ext cx="5486400" cy="4800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80000"/>
              </a:lnSpc>
            </a:pPr>
            <a:r>
              <a:rPr lang="en-US" altLang="en-US" sz="1100" dirty="0" smtClean="0"/>
              <a:t>The final technical safeguard we will examine is Transmission Security.  Transmission security controls prevent unauthorized access to </a:t>
            </a:r>
            <a:r>
              <a:rPr lang="en-US" altLang="en-US" sz="1100" dirty="0" err="1" smtClean="0"/>
              <a:t>ePHI</a:t>
            </a:r>
            <a:r>
              <a:rPr lang="en-US" altLang="en-US" sz="1100" dirty="0" smtClean="0"/>
              <a:t> that is transmitted over computer networks, such as local area networks (LAN) or the Internet.  Some methods that are commonly used to transfer electronic information from place to place include e-mail, over the Internet, or over private networks.  An example of this is an EHR system that has a client program running on a workstation that communicates with a server and transmits </a:t>
            </a:r>
            <a:r>
              <a:rPr lang="en-US" altLang="en-US" sz="1100" dirty="0" err="1" smtClean="0"/>
              <a:t>ePHI</a:t>
            </a:r>
            <a:r>
              <a:rPr lang="en-US" altLang="en-US" sz="1100" dirty="0" smtClean="0"/>
              <a:t> over the local area network.  Transmission of </a:t>
            </a:r>
            <a:r>
              <a:rPr lang="en-US" altLang="en-US" sz="1100" dirty="0" err="1" smtClean="0"/>
              <a:t>ePHI</a:t>
            </a:r>
            <a:r>
              <a:rPr lang="en-US" altLang="en-US" sz="1100" dirty="0" smtClean="0"/>
              <a:t> over any network is permitted as long as appropriate controls are in place to protect </a:t>
            </a:r>
            <a:r>
              <a:rPr lang="en-US" altLang="en-US" sz="1100" dirty="0" err="1" smtClean="0"/>
              <a:t>ePHI</a:t>
            </a:r>
            <a:r>
              <a:rPr lang="en-US" altLang="en-US" sz="1100" dirty="0" smtClean="0"/>
              <a:t> from unauthorized access.  There are two important methods that help ensure that </a:t>
            </a:r>
            <a:r>
              <a:rPr lang="en-US" altLang="en-US" sz="1100" dirty="0" err="1" smtClean="0"/>
              <a:t>ePHI</a:t>
            </a:r>
            <a:r>
              <a:rPr lang="en-US" altLang="en-US" sz="1100" dirty="0" smtClean="0"/>
              <a:t> is transferred securely: integrity controls and encryption.  Integrity controls are measures that ensure that data transmitted electronically are not inappropriately modified, either intentionally or accidentally (such as problems with the network).  This is similar to the requirement to ensure the integrity of data stored on electronic media, and the same mechanisms, such as hashing algorithms and check sums, can be used to detect unauthorized or accidental alterations of </a:t>
            </a:r>
            <a:r>
              <a:rPr lang="en-US" altLang="en-US" sz="1100" dirty="0" err="1" smtClean="0"/>
              <a:t>ePHI</a:t>
            </a:r>
            <a:r>
              <a:rPr lang="en-US" altLang="en-US" sz="1100" dirty="0" smtClean="0"/>
              <a:t> transferred over a network.</a:t>
            </a:r>
          </a:p>
          <a:p>
            <a:pPr>
              <a:lnSpc>
                <a:spcPct val="80000"/>
              </a:lnSpc>
            </a:pPr>
            <a:endParaRPr lang="en-US" altLang="en-US" sz="1100" dirty="0" smtClean="0"/>
          </a:p>
          <a:p>
            <a:pPr>
              <a:lnSpc>
                <a:spcPct val="80000"/>
              </a:lnSpc>
            </a:pPr>
            <a:r>
              <a:rPr lang="en-US" altLang="en-US" sz="1100" dirty="0" smtClean="0"/>
              <a:t>Encryption is also an important safeguard to use when transferring data over a network.  Data is encoded before being sent over a network, which means it is converted from a format-like plain text that is understandable into a format that is scrambled and undecipherable.  If the data is inappropriately accessed during the transmission, it won</a:t>
            </a:r>
            <a:r>
              <a:rPr lang="ja-JP" altLang="en-US" sz="1100" dirty="0" smtClean="0"/>
              <a:t>’</a:t>
            </a:r>
            <a:r>
              <a:rPr lang="en-US" altLang="ja-JP" sz="1100" dirty="0" smtClean="0"/>
              <a:t>t be decipherable.  The data can only be converted back into an understandable format once it reaches its intended destination.  Encryption can also be used as a method of ensuring the integrity of </a:t>
            </a:r>
            <a:r>
              <a:rPr lang="en-US" altLang="ja-JP" sz="1100" dirty="0" err="1" smtClean="0"/>
              <a:t>ePHI</a:t>
            </a:r>
            <a:r>
              <a:rPr lang="en-US" altLang="ja-JP" sz="1100" dirty="0" smtClean="0"/>
              <a:t> during transmission, since altered encrypted data will not be able to be decoded back into its original state (thus indicating inappropriate or accidental tampering of the data).</a:t>
            </a:r>
          </a:p>
          <a:p>
            <a:pPr>
              <a:lnSpc>
                <a:spcPct val="80000"/>
              </a:lnSpc>
            </a:pPr>
            <a:endParaRPr lang="en-US" altLang="en-US" sz="1100" dirty="0" smtClean="0"/>
          </a:p>
          <a:p>
            <a:pPr>
              <a:lnSpc>
                <a:spcPct val="80000"/>
              </a:lnSpc>
            </a:pPr>
            <a:r>
              <a:rPr lang="en-US" altLang="en-US" sz="1100" dirty="0" smtClean="0"/>
              <a:t>An example of transmission security that you may be familiar with is the use of SSL to encrypt the transmission of information over the web.  A website address that contains https  is using this standard protocol to encrypt the transfer of information from a web server to a web browser located on a workstation computer.</a:t>
            </a:r>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B2F6B63-AA43-4085-8099-B1F07518C2AE}" type="slidenum">
              <a:rPr lang="en-US" altLang="en-US">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4747432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smtClean="0"/>
            </a:lvl1pPr>
          </a:lstStyle>
          <a:p>
            <a:pPr>
              <a:defRPr/>
            </a:pPr>
            <a:fld id="{04B74DF9-1166-44E1-A495-E07A09EEFF20}"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smtClean="0">
                <a:solidFill>
                  <a:srgbClr val="A6A6A6"/>
                </a:solidFill>
                <a:cs typeface="Arial" panose="020B0604020202020204" pitchFamily="34" charset="0"/>
              </a:defRPr>
            </a:lvl1pPr>
          </a:lstStyle>
          <a:p>
            <a:pPr>
              <a:defRPr/>
            </a:pPr>
            <a:r>
              <a:rPr lang="en-US" altLang="en-US"/>
              <a:t>Working with Health IT Systems                                                        Protecting Privacy, Security, and Confidentiality                     in HIT Systems─Lecture b </a:t>
            </a:r>
          </a:p>
        </p:txBody>
      </p:sp>
    </p:spTree>
    <p:extLst>
      <p:ext uri="{BB962C8B-B14F-4D97-AF65-F5344CB8AC3E}">
        <p14:creationId xmlns:p14="http://schemas.microsoft.com/office/powerpoint/2010/main" val="3327458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smtClean="0"/>
              <a:t>Click to edit Master text styles</a:t>
            </a:r>
          </a:p>
          <a:p>
            <a:pPr lvl="1"/>
            <a:r>
              <a:rPr lang="en-US" dirty="0"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smtClean="0"/>
              <a:t>Click to edit Master text styles</a:t>
            </a:r>
          </a:p>
          <a:p>
            <a:pPr lvl="1"/>
            <a:r>
              <a:rPr lang="en-US" dirty="0"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smtClean="0"/>
            </a:lvl1pPr>
          </a:lstStyle>
          <a:p>
            <a:pPr>
              <a:defRPr/>
            </a:pPr>
            <a:fld id="{AFB7F484-628E-4507-B475-E14FEB3910A3}"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smtClean="0">
                <a:solidFill>
                  <a:srgbClr val="A6A6A6"/>
                </a:solidFill>
                <a:cs typeface="Arial" panose="020B0604020202020204" pitchFamily="34" charset="0"/>
              </a:defRPr>
            </a:lvl1pPr>
          </a:lstStyle>
          <a:p>
            <a:pPr>
              <a:defRPr/>
            </a:pPr>
            <a:r>
              <a:rPr lang="en-US" altLang="en-US"/>
              <a:t>Working with Health IT Systems                                                        Protecting Privacy, Security, and Confidentiality                     in HIT Systems─Lecture b </a:t>
            </a:r>
          </a:p>
        </p:txBody>
      </p:sp>
    </p:spTree>
    <p:extLst>
      <p:ext uri="{BB962C8B-B14F-4D97-AF65-F5344CB8AC3E}">
        <p14:creationId xmlns:p14="http://schemas.microsoft.com/office/powerpoint/2010/main" val="22998557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5" r:id="rId12"/>
    <p:sldLayoutId id="2147484276"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8" Type="http://schemas.openxmlformats.org/officeDocument/2006/relationships/hyperlink" Target="http://library.ahima.org/xpedio/groups/public/documents/ahima/bok1_039956.hcsp?dDocName=bok1_039956" TargetMode="External"/><Relationship Id="rId3" Type="http://schemas.openxmlformats.org/officeDocument/2006/relationships/hyperlink" Target="http://www.ahima.org/" TargetMode="External"/><Relationship Id="rId7" Type="http://schemas.openxmlformats.org/officeDocument/2006/relationships/hyperlink" Target="http://www.hhs.gov/" TargetMode="Externa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hyperlink" Target="http://www.cisco.com/c/en/us/td/docs/solutions/Enterprise/Mobility/emob73dg/emob73.html" TargetMode="External"/><Relationship Id="rId5" Type="http://schemas.openxmlformats.org/officeDocument/2006/relationships/hyperlink" Target="https://www.healthit.gov/sites/default/files/nationwide-ps-framework-5.pdf" TargetMode="External"/><Relationship Id="rId4" Type="http://schemas.openxmlformats.org/officeDocument/2006/relationships/hyperlink" Target="http://www.hhs.gov/sites/default/files/ocr/privacy/hipaa/administrative/securityrule/security10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hhs.gov/ocr/privacy" TargetMode="External"/><Relationship Id="rId2" Type="http://schemas.openxmlformats.org/officeDocument/2006/relationships/notesSlide" Target="../notesSlides/notesSlide14.xml"/><Relationship Id="rId1" Type="http://schemas.openxmlformats.org/officeDocument/2006/relationships/slideLayout" Target="../slideLayouts/slideLayout9.xml"/><Relationship Id="rId5" Type="http://schemas.openxmlformats.org/officeDocument/2006/relationships/hyperlink" Target="http://www.nsf.gov/od/lpa/news/press/00/stim5.htm" TargetMode="External"/><Relationship Id="rId4" Type="http://schemas.openxmlformats.org/officeDocument/2006/relationships/hyperlink" Target="https://www.flickr.com/photos/111692634@N04/18657246306"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Working with Health IT </a:t>
            </a:r>
            <a:r>
              <a:rPr lang="en-US" altLang="en-US" dirty="0" smtClean="0">
                <a:ea typeface="MS PGothic" panose="020B0600070205080204" pitchFamily="34" charset="-128"/>
              </a:rPr>
              <a:t>Systems</a:t>
            </a:r>
            <a:endParaRPr lang="en-US" dirty="0"/>
          </a:p>
        </p:txBody>
      </p:sp>
      <p:sp>
        <p:nvSpPr>
          <p:cNvPr id="3" name="Text Placeholder 2"/>
          <p:cNvSpPr>
            <a:spLocks noGrp="1"/>
          </p:cNvSpPr>
          <p:nvPr>
            <p:ph type="body" sz="half" idx="2"/>
          </p:nvPr>
        </p:nvSpPr>
        <p:spPr>
          <a:xfrm>
            <a:off x="1371600" y="3265714"/>
            <a:ext cx="6400800" cy="1014186"/>
          </a:xfrm>
        </p:spPr>
        <p:txBody>
          <a:bodyPr/>
          <a:lstStyle/>
          <a:p>
            <a:r>
              <a:rPr lang="en-US" altLang="en-US" dirty="0">
                <a:ea typeface="MS PGothic" panose="020B0600070205080204" pitchFamily="34" charset="-128"/>
              </a:rPr>
              <a:t>Protecting Privacy, Security, and Confidentiality in HIT </a:t>
            </a:r>
            <a:r>
              <a:rPr lang="en-US" altLang="en-US" dirty="0" smtClean="0">
                <a:ea typeface="MS PGothic" panose="020B0600070205080204" pitchFamily="34" charset="-128"/>
              </a:rPr>
              <a:t>Systems</a:t>
            </a:r>
            <a:endParaRPr lang="en-US" altLang="en-US" dirty="0">
              <a:ea typeface="MS PGothic" panose="020B0600070205080204" pitchFamily="34" charset="-128"/>
            </a:endParaRPr>
          </a:p>
        </p:txBody>
      </p:sp>
      <p:sp>
        <p:nvSpPr>
          <p:cNvPr id="4" name="Text Placeholder 3"/>
          <p:cNvSpPr>
            <a:spLocks noGrp="1"/>
          </p:cNvSpPr>
          <p:nvPr>
            <p:ph type="body" sz="quarter" idx="11"/>
          </p:nvPr>
        </p:nvSpPr>
        <p:spPr/>
        <p:txBody>
          <a:bodyPr/>
          <a:lstStyle/>
          <a:p>
            <a:r>
              <a:rPr lang="en-US" altLang="en-US" dirty="0"/>
              <a:t>Lecture </a:t>
            </a:r>
            <a:r>
              <a:rPr lang="en-US" altLang="en-US" dirty="0" smtClean="0"/>
              <a:t>b</a:t>
            </a:r>
            <a:endParaRPr lang="en-US" altLang="en-US" dirty="0"/>
          </a:p>
        </p:txBody>
      </p:sp>
      <p:sp>
        <p:nvSpPr>
          <p:cNvPr id="5" name="Text Placeholder 4"/>
          <p:cNvSpPr>
            <a:spLocks noGrp="1"/>
          </p:cNvSpPr>
          <p:nvPr>
            <p:ph type="body" sz="quarter" idx="12"/>
          </p:nvPr>
        </p:nvSpPr>
        <p:spPr/>
        <p:txBody>
          <a:bodyPr/>
          <a:lstStyle/>
          <a:p>
            <a:r>
              <a:rPr lang="en-US" altLang="en-US" dirty="0">
                <a:ea typeface="MS PGothic" panose="020B0600070205080204" pitchFamily="34" charset="-128"/>
                <a:cs typeface="Times New Roman" panose="02020603050405020304" pitchFamily="18" charset="0"/>
              </a:rPr>
              <a:t>This material (</a:t>
            </a:r>
            <a:r>
              <a:rPr lang="en-US" altLang="en-US" dirty="0" smtClean="0">
                <a:ea typeface="MS PGothic" panose="020B0600070205080204" pitchFamily="34" charset="-128"/>
                <a:cs typeface="Times New Roman" panose="02020603050405020304" pitchFamily="18" charset="0"/>
              </a:rPr>
              <a:t>Comp 7 Unit 7</a:t>
            </a:r>
            <a:r>
              <a:rPr lang="en-US" altLang="en-US" dirty="0">
                <a:ea typeface="MS PGothic" panose="020B0600070205080204" pitchFamily="34" charset="-128"/>
                <a:cs typeface="Times New Roman" panose="02020603050405020304" pitchFamily="18" charset="0"/>
              </a:rPr>
              <a:t>) was developed by Johns Hopkins University, funded by the Department of Health and Human Services, Office of the National Coordinator for Health Information Technology under Award Number IU24OC00013. </a:t>
            </a:r>
            <a:r>
              <a:rPr lang="en-US" altLang="en-US" dirty="0">
                <a:latin typeface="Arial (body)" charset="0"/>
                <a:ea typeface="Calibri" panose="020F0502020204030204" pitchFamily="34" charset="0"/>
                <a:cs typeface="Times New Roman" panose="02020603050405020304" pitchFamily="18" charset="0"/>
              </a:rPr>
              <a:t>This material was updated by The University of Texas Health Science Center at Houston under Award Number 90WT0006.</a:t>
            </a:r>
          </a:p>
          <a:p>
            <a:r>
              <a:rPr lang="en-US" dirty="0">
                <a:cs typeface="Arial"/>
              </a:rPr>
              <a:t>This work is licensed under the Creative Commons Attribution-</a:t>
            </a:r>
            <a:r>
              <a:rPr lang="en-US" dirty="0" err="1">
                <a:cs typeface="Arial"/>
              </a:rPr>
              <a:t>NonCommercial</a:t>
            </a:r>
            <a:r>
              <a:rPr lang="en-US" dirty="0">
                <a:cs typeface="Arial"/>
              </a:rPr>
              <a:t>-</a:t>
            </a:r>
            <a:r>
              <a:rPr lang="en-US" dirty="0" err="1">
                <a:cs typeface="Arial"/>
              </a:rPr>
              <a:t>ShareAlike</a:t>
            </a:r>
            <a:r>
              <a:rPr lang="en-US" dirty="0">
                <a:cs typeface="Arial"/>
              </a:rPr>
              <a:t> 4.0 International License. To view a copy of this license, visit </a:t>
            </a:r>
            <a:r>
              <a:rPr lang="en-US" u="sng" dirty="0">
                <a:cs typeface="Arial"/>
                <a:hlinkClick r:id="rId3" tooltip="Link to Creative Commons License BY-NC-SA 4.0"/>
              </a:rPr>
              <a:t>http://</a:t>
            </a:r>
            <a:r>
              <a:rPr lang="en-US" u="sng" dirty="0" smtClean="0">
                <a:cs typeface="Arial"/>
                <a:hlinkClick r:id="rId3" tooltip="Link to Creative Commons License BY-NC-SA 4.0"/>
              </a:rPr>
              <a:t>creativecommons.org/licenses/by-nc-sa/4.0</a:t>
            </a:r>
            <a:endParaRPr lang="en-US" altLang="en-US" dirty="0">
              <a:latin typeface="Arial (body)"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2675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smtClean="0">
                <a:ea typeface="MS PGothic" panose="020B0600070205080204" pitchFamily="34" charset="-128"/>
              </a:rPr>
              <a:t>Risk Analysis and Management</a:t>
            </a:r>
          </a:p>
        </p:txBody>
      </p:sp>
      <p:sp>
        <p:nvSpPr>
          <p:cNvPr id="3" name="Content Placeholder 2"/>
          <p:cNvSpPr>
            <a:spLocks noGrp="1"/>
          </p:cNvSpPr>
          <p:nvPr>
            <p:ph sz="quarter" idx="14"/>
          </p:nvPr>
        </p:nvSpPr>
        <p:spPr/>
        <p:txBody>
          <a:bodyPr rtlCol="0">
            <a:normAutofit lnSpcReduction="10000"/>
          </a:bodyPr>
          <a:lstStyle/>
          <a:p>
            <a:pPr eaLnBrk="1" fontAlgn="auto" hangingPunct="1">
              <a:spcAft>
                <a:spcPts val="0"/>
              </a:spcAft>
              <a:defRPr/>
            </a:pPr>
            <a:r>
              <a:rPr lang="en-US" dirty="0" smtClean="0">
                <a:ea typeface="+mn-ea"/>
                <a:cs typeface="Arial" pitchFamily="34" charset="0"/>
              </a:rPr>
              <a:t>Analysis</a:t>
            </a:r>
          </a:p>
          <a:p>
            <a:pPr lvl="1" eaLnBrk="1" fontAlgn="auto" hangingPunct="1">
              <a:spcAft>
                <a:spcPts val="0"/>
              </a:spcAft>
              <a:defRPr/>
            </a:pPr>
            <a:r>
              <a:rPr lang="en-US" dirty="0" smtClean="0">
                <a:ea typeface="+mn-ea"/>
                <a:cs typeface="Arial" pitchFamily="34" charset="0"/>
              </a:rPr>
              <a:t>Gather data on potential threats and vulnerabilities</a:t>
            </a:r>
          </a:p>
          <a:p>
            <a:pPr lvl="1" eaLnBrk="1" fontAlgn="auto" hangingPunct="1">
              <a:spcAft>
                <a:spcPts val="0"/>
              </a:spcAft>
              <a:defRPr/>
            </a:pPr>
            <a:r>
              <a:rPr lang="en-US" dirty="0" smtClean="0">
                <a:ea typeface="+mn-ea"/>
                <a:cs typeface="Arial" pitchFamily="34" charset="0"/>
              </a:rPr>
              <a:t>Assess current security measures</a:t>
            </a:r>
          </a:p>
          <a:p>
            <a:pPr lvl="1" eaLnBrk="1" fontAlgn="auto" hangingPunct="1">
              <a:spcAft>
                <a:spcPts val="0"/>
              </a:spcAft>
              <a:defRPr/>
            </a:pPr>
            <a:r>
              <a:rPr lang="en-US" dirty="0" smtClean="0">
                <a:ea typeface="+mn-ea"/>
                <a:cs typeface="Arial" pitchFamily="34" charset="0"/>
              </a:rPr>
              <a:t>Determine likelihood, impact and level of risk</a:t>
            </a:r>
          </a:p>
          <a:p>
            <a:pPr lvl="1" eaLnBrk="1" fontAlgn="auto" hangingPunct="1">
              <a:spcAft>
                <a:spcPts val="0"/>
              </a:spcAft>
              <a:defRPr/>
            </a:pPr>
            <a:r>
              <a:rPr lang="en-US" dirty="0" smtClean="0">
                <a:ea typeface="+mn-ea"/>
                <a:cs typeface="Arial" pitchFamily="34" charset="0"/>
              </a:rPr>
              <a:t>Identify needed security measures</a:t>
            </a:r>
          </a:p>
          <a:p>
            <a:pPr eaLnBrk="1" fontAlgn="auto" hangingPunct="1">
              <a:spcAft>
                <a:spcPts val="0"/>
              </a:spcAft>
              <a:defRPr/>
            </a:pPr>
            <a:r>
              <a:rPr lang="en-US" dirty="0" smtClean="0">
                <a:ea typeface="+mn-ea"/>
                <a:cs typeface="Arial" pitchFamily="34" charset="0"/>
              </a:rPr>
              <a:t>Management</a:t>
            </a:r>
          </a:p>
          <a:p>
            <a:pPr lvl="1" eaLnBrk="1" fontAlgn="auto" hangingPunct="1">
              <a:spcAft>
                <a:spcPts val="0"/>
              </a:spcAft>
              <a:defRPr/>
            </a:pPr>
            <a:r>
              <a:rPr lang="en-US" dirty="0" smtClean="0">
                <a:ea typeface="+mn-ea"/>
                <a:cs typeface="Arial" pitchFamily="34" charset="0"/>
              </a:rPr>
              <a:t>Develop a plan for implementation</a:t>
            </a:r>
          </a:p>
          <a:p>
            <a:pPr lvl="1" eaLnBrk="1" fontAlgn="auto" hangingPunct="1">
              <a:spcAft>
                <a:spcPts val="0"/>
              </a:spcAft>
              <a:defRPr/>
            </a:pPr>
            <a:r>
              <a:rPr lang="en-US" dirty="0" smtClean="0">
                <a:ea typeface="+mn-ea"/>
                <a:cs typeface="Arial" pitchFamily="34" charset="0"/>
              </a:rPr>
              <a:t>Evaluate and maintain security measures</a:t>
            </a:r>
          </a:p>
        </p:txBody>
      </p:sp>
      <p:sp>
        <p:nvSpPr>
          <p:cNvPr id="3174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D870B96-512B-4904-8E44-5FF2B45DF444}" type="slidenum">
              <a:rPr lang="en-US" altLang="en-US">
                <a:solidFill>
                  <a:srgbClr val="898989"/>
                </a:solidFill>
              </a:rPr>
              <a:pPr/>
              <a:t>10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eaLnBrk="1" hangingPunct="1"/>
            <a:r>
              <a:rPr lang="en-US" altLang="en-US" smtClean="0">
                <a:ea typeface="MS PGothic" panose="020B0600070205080204" pitchFamily="34" charset="-128"/>
              </a:rPr>
              <a:t>Meaningful Use</a:t>
            </a:r>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Criteria for meaningful use of EHRs related to privacy, security, and confidentiality meant to align with HIPAA</a:t>
            </a:r>
          </a:p>
          <a:p>
            <a:pPr eaLnBrk="1" hangingPunct="1"/>
            <a:r>
              <a:rPr lang="en-US" altLang="en-US" dirty="0" smtClean="0"/>
              <a:t>Emphasizes need to conduct a risk analysis</a:t>
            </a:r>
          </a:p>
          <a:p>
            <a:pPr eaLnBrk="1" hangingPunct="1"/>
            <a:r>
              <a:rPr lang="en-US" altLang="en-US" dirty="0" smtClean="0"/>
              <a:t>Some specific requirements for EHR vendors</a:t>
            </a:r>
          </a:p>
        </p:txBody>
      </p:sp>
      <p:sp>
        <p:nvSpPr>
          <p:cNvPr id="3379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639F55E-09CD-42B7-A104-1B7316E91B10}" type="slidenum">
              <a:rPr lang="en-US" altLang="en-US">
                <a:solidFill>
                  <a:srgbClr val="898989"/>
                </a:solidFill>
              </a:rPr>
              <a:pPr/>
              <a:t>11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altLang="en-US" sz="3200" dirty="0" smtClean="0">
                <a:ea typeface="MS PGothic" panose="020B0600070205080204" pitchFamily="34" charset="-128"/>
              </a:rPr>
              <a:t>Unit 7: Protecting Privacy, Security, and Confidentiality in HIT Systems </a:t>
            </a:r>
            <a:br>
              <a:rPr lang="en-US" altLang="en-US" sz="3200" dirty="0" smtClean="0">
                <a:ea typeface="MS PGothic" panose="020B0600070205080204" pitchFamily="34" charset="-128"/>
              </a:rPr>
            </a:br>
            <a:r>
              <a:rPr lang="en-US" altLang="en-US" sz="3200" dirty="0" smtClean="0">
                <a:ea typeface="MS PGothic" panose="020B0600070205080204" pitchFamily="34" charset="-128"/>
              </a:rPr>
              <a:t>Summary – Lecture b</a:t>
            </a:r>
          </a:p>
        </p:txBody>
      </p:sp>
      <p:sp>
        <p:nvSpPr>
          <p:cNvPr id="35843"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38138" indent="-338138" eaLnBrk="1" hangingPunct="1"/>
            <a:r>
              <a:rPr lang="en-US" altLang="en-US" sz="2800" dirty="0" smtClean="0">
                <a:cs typeface="Arial" panose="020B0604020202020204" pitchFamily="34" charset="0"/>
              </a:rPr>
              <a:t>Privacy, security, and confidentiality in HIT settings</a:t>
            </a:r>
          </a:p>
          <a:p>
            <a:pPr marL="338138" indent="-338138" eaLnBrk="1" hangingPunct="1"/>
            <a:r>
              <a:rPr lang="en-US" altLang="en-US" sz="2800" dirty="0" smtClean="0">
                <a:cs typeface="Arial" panose="020B0604020202020204" pitchFamily="34" charset="0"/>
              </a:rPr>
              <a:t>Common threats encountered when using HIT</a:t>
            </a:r>
          </a:p>
          <a:p>
            <a:pPr marL="338138" indent="-338138" eaLnBrk="1" hangingPunct="1"/>
            <a:r>
              <a:rPr lang="en-US" altLang="en-US" sz="2800" dirty="0" smtClean="0">
                <a:cs typeface="Arial" panose="020B0604020202020204" pitchFamily="34" charset="0"/>
              </a:rPr>
              <a:t>Strategies to minimize threats to privacy,</a:t>
            </a:r>
            <a:br>
              <a:rPr lang="en-US" altLang="en-US" sz="2800" dirty="0" smtClean="0">
                <a:cs typeface="Arial" panose="020B0604020202020204" pitchFamily="34" charset="0"/>
              </a:rPr>
            </a:br>
            <a:r>
              <a:rPr lang="en-US" altLang="en-US" sz="2800" dirty="0" smtClean="0">
                <a:cs typeface="Arial" panose="020B0604020202020204" pitchFamily="34" charset="0"/>
              </a:rPr>
              <a:t> security, and confidentiality in </a:t>
            </a:r>
            <a:br>
              <a:rPr lang="en-US" altLang="en-US" sz="2800" dirty="0" smtClean="0">
                <a:cs typeface="Arial" panose="020B0604020202020204" pitchFamily="34" charset="0"/>
              </a:rPr>
            </a:br>
            <a:r>
              <a:rPr lang="en-US" altLang="en-US" sz="2800" dirty="0" smtClean="0">
                <a:cs typeface="Arial" panose="020B0604020202020204" pitchFamily="34" charset="0"/>
              </a:rPr>
              <a:t>HIT systems</a:t>
            </a:r>
          </a:p>
        </p:txBody>
      </p:sp>
      <p:sp>
        <p:nvSpPr>
          <p:cNvPr id="35844"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9C8464B-971B-445F-B855-CF3277E67F95}" type="slidenum">
              <a:rPr lang="en-US" altLang="en-US">
                <a:solidFill>
                  <a:srgbClr val="898989"/>
                </a:solidFill>
              </a:rPr>
              <a:pPr/>
              <a:t>12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z="3200" dirty="0" smtClean="0">
                <a:ea typeface="MS PGothic" panose="020B0600070205080204" pitchFamily="34" charset="-128"/>
              </a:rPr>
              <a:t>Protecting Privacy, Security, and Confidentiality in HIT Systems </a:t>
            </a:r>
            <a:r>
              <a:rPr lang="en-US" altLang="en-US" sz="3200" b="1" dirty="0" smtClean="0">
                <a:ea typeface="MS PGothic" panose="020B0600070205080204" pitchFamily="34" charset="-128"/>
              </a:rPr>
              <a:t/>
            </a:r>
            <a:br>
              <a:rPr lang="en-US" altLang="en-US" sz="3200" b="1" dirty="0" smtClean="0">
                <a:ea typeface="MS PGothic" panose="020B0600070205080204" pitchFamily="34" charset="-128"/>
              </a:rPr>
            </a:br>
            <a:r>
              <a:rPr lang="en-US" altLang="en-US" sz="3200" dirty="0" smtClean="0">
                <a:ea typeface="MS PGothic" panose="020B0600070205080204" pitchFamily="34" charset="-128"/>
              </a:rPr>
              <a:t>References – Lecture b</a:t>
            </a:r>
          </a:p>
        </p:txBody>
      </p:sp>
      <p:sp>
        <p:nvSpPr>
          <p:cNvPr id="11" name="Content Placeholder 2"/>
          <p:cNvSpPr>
            <a:spLocks noGrp="1"/>
          </p:cNvSpPr>
          <p:nvPr>
            <p:ph type="body" sz="quarter" idx="16"/>
          </p:nvPr>
        </p:nvSpPr>
        <p:spPr>
          <a:xfrm>
            <a:off x="457200" y="1600200"/>
            <a:ext cx="8229600" cy="4262718"/>
          </a:xfrm>
          <a:extLst/>
        </p:spPr>
        <p:txBody>
          <a:bodyPr rtlCol="0">
            <a:noAutofit/>
          </a:bodyPr>
          <a:lstStyle/>
          <a:p>
            <a:pPr marL="342900" lvl="6" indent="-342900" eaLnBrk="0" fontAlgn="base" hangingPunct="0">
              <a:spcAft>
                <a:spcPct val="0"/>
              </a:spcAft>
              <a:buFont typeface="Arial" pitchFamily="34" charset="0"/>
              <a:buNone/>
              <a:defRPr/>
            </a:pPr>
            <a:r>
              <a:rPr lang="en-US" sz="1600" b="1" dirty="0" smtClean="0">
                <a:cs typeface="Arial" pitchFamily="34" charset="0"/>
              </a:rPr>
              <a:t>References</a:t>
            </a:r>
            <a:endParaRPr lang="en-US" sz="1400" b="1" dirty="0" smtClean="0">
              <a:cs typeface="Arial" pitchFamily="34" charset="0"/>
            </a:endParaRPr>
          </a:p>
          <a:p>
            <a:pPr marL="344488" lvl="6" indent="-344488" eaLnBrk="0" fontAlgn="base" hangingPunct="0">
              <a:spcAft>
                <a:spcPct val="0"/>
              </a:spcAft>
              <a:buNone/>
              <a:defRPr/>
            </a:pPr>
            <a:r>
              <a:rPr lang="en-US" sz="1400" i="1" dirty="0"/>
              <a:t>AHIMA Home - American Health Information Management Association</a:t>
            </a:r>
            <a:r>
              <a:rPr lang="en-US" sz="1400" dirty="0"/>
              <a:t>. </a:t>
            </a:r>
            <a:r>
              <a:rPr lang="en-US" sz="1400" i="1" dirty="0"/>
              <a:t>Ahima.org</a:t>
            </a:r>
            <a:r>
              <a:rPr lang="en-US" sz="1400" dirty="0"/>
              <a:t>. Retrieved 17 June </a:t>
            </a:r>
            <a:r>
              <a:rPr lang="en-US" sz="1400" dirty="0" smtClean="0"/>
              <a:t>2016. </a:t>
            </a:r>
            <a:r>
              <a:rPr lang="en-US" sz="1400" dirty="0">
                <a:solidFill>
                  <a:srgbClr val="000000"/>
                </a:solidFill>
                <a:cs typeface="Arial" pitchFamily="34" charset="0"/>
              </a:rPr>
              <a:t>Retrieved </a:t>
            </a:r>
            <a:r>
              <a:rPr lang="en-US" sz="1400" dirty="0" smtClean="0">
                <a:solidFill>
                  <a:srgbClr val="000000"/>
                </a:solidFill>
                <a:cs typeface="Arial" pitchFamily="34" charset="0"/>
              </a:rPr>
              <a:t>from</a:t>
            </a:r>
            <a:r>
              <a:rPr lang="en-US" sz="1400" dirty="0" smtClean="0"/>
              <a:t>: </a:t>
            </a:r>
            <a:r>
              <a:rPr lang="en-US" sz="1400" dirty="0" smtClean="0">
                <a:cs typeface="Arial" pitchFamily="34" charset="0"/>
                <a:hlinkClick r:id="rId3" tooltip="Link to Ahima Website"/>
              </a:rPr>
              <a:t>http://www.ahima.org</a:t>
            </a:r>
            <a:endParaRPr lang="en-US" sz="1400" dirty="0" smtClean="0">
              <a:cs typeface="Arial" pitchFamily="34" charset="0"/>
            </a:endParaRPr>
          </a:p>
          <a:p>
            <a:pPr marL="344488" lvl="6" indent="-344488" eaLnBrk="0" fontAlgn="base" hangingPunct="0">
              <a:spcAft>
                <a:spcPct val="0"/>
              </a:spcAft>
              <a:buNone/>
              <a:defRPr/>
            </a:pPr>
            <a:r>
              <a:rPr lang="en-US" sz="1400" dirty="0"/>
              <a:t>Centers for Medicare and Medicaid Services</a:t>
            </a:r>
            <a:r>
              <a:rPr lang="en-US" sz="1400" dirty="0" smtClean="0"/>
              <a:t>, </a:t>
            </a:r>
            <a:r>
              <a:rPr lang="en-US" sz="1400" i="1" dirty="0"/>
              <a:t>HIPPA Security Series: Security 101 For Covered Entities</a:t>
            </a:r>
            <a:r>
              <a:rPr lang="en-US" sz="1400" dirty="0"/>
              <a:t>. 2nd ed. 2007. Web. 17 June </a:t>
            </a:r>
            <a:r>
              <a:rPr lang="en-US" sz="1400" dirty="0" smtClean="0"/>
              <a:t>2016</a:t>
            </a:r>
            <a:r>
              <a:rPr lang="en-US" sz="1400" dirty="0" smtClean="0">
                <a:solidFill>
                  <a:srgbClr val="000000"/>
                </a:solidFill>
                <a:cs typeface="Arial" pitchFamily="34" charset="0"/>
              </a:rPr>
              <a:t>. Retrieved from: </a:t>
            </a:r>
            <a:r>
              <a:rPr lang="en-US" sz="1400" dirty="0" smtClean="0">
                <a:solidFill>
                  <a:srgbClr val="000000"/>
                </a:solidFill>
                <a:cs typeface="Arial" pitchFamily="34" charset="0"/>
                <a:hlinkClick r:id="rId4" tooltip="Link to Security 101 for Covered Entities PDF"/>
              </a:rPr>
              <a:t>http://www.hhs.gov/sites/default/files/ocr/privacy/hipaa/administrative/securityrule/security101.pdf</a:t>
            </a:r>
            <a:endParaRPr lang="en-US" sz="1400" dirty="0" smtClean="0">
              <a:solidFill>
                <a:srgbClr val="000000"/>
              </a:solidFill>
              <a:cs typeface="Arial" pitchFamily="34" charset="0"/>
            </a:endParaRPr>
          </a:p>
          <a:p>
            <a:pPr marL="344488" lvl="6" indent="-344488" eaLnBrk="0" fontAlgn="base" hangingPunct="0">
              <a:spcAft>
                <a:spcPct val="0"/>
              </a:spcAft>
              <a:buNone/>
              <a:defRPr/>
            </a:pPr>
            <a:r>
              <a:rPr lang="en-US" sz="1400" dirty="0" smtClean="0"/>
              <a:t>Office </a:t>
            </a:r>
            <a:r>
              <a:rPr lang="en-US" sz="1400" dirty="0"/>
              <a:t>of the National Coordinator for Health Information Technology U.S. Department of Health and Human Services,. (2008). </a:t>
            </a:r>
            <a:r>
              <a:rPr lang="en-US" sz="1400" i="1" dirty="0"/>
              <a:t>Nationwide Privacy and Security Framework For Electronic Exchange of Individually Identifiable Health Information</a:t>
            </a:r>
            <a:r>
              <a:rPr lang="en-US" sz="1400" dirty="0"/>
              <a:t>. Retrieved from </a:t>
            </a:r>
            <a:r>
              <a:rPr lang="en-US" sz="1400" dirty="0">
                <a:hlinkClick r:id="rId5" tooltip="Link for  Nationwide Privacy and Security Framework For Electronic Exchange of Individually Identifiable Health Information report"/>
              </a:rPr>
              <a:t>https://www.healthit.gov/sites/default/files/nationwide-ps-framework-5.pdf</a:t>
            </a:r>
            <a:endParaRPr lang="en-US" sz="1400" dirty="0"/>
          </a:p>
          <a:p>
            <a:pPr marL="344488" lvl="6" indent="-344488" eaLnBrk="0" fontAlgn="base" hangingPunct="0">
              <a:spcAft>
                <a:spcPct val="0"/>
              </a:spcAft>
              <a:buNone/>
              <a:defRPr/>
            </a:pPr>
            <a:r>
              <a:rPr lang="en-US" sz="1400" dirty="0" smtClean="0">
                <a:cs typeface="Arial" pitchFamily="34" charset="0"/>
              </a:rPr>
              <a:t>Cisco. </a:t>
            </a:r>
            <a:r>
              <a:rPr lang="en-US" sz="1400" dirty="0"/>
              <a:t>Enterprise Mobility 7.3 Design </a:t>
            </a:r>
            <a:r>
              <a:rPr lang="en-US" sz="1400" dirty="0" smtClean="0"/>
              <a:t>Guide</a:t>
            </a:r>
            <a:r>
              <a:rPr lang="en-US" sz="1400" dirty="0" smtClean="0">
                <a:cs typeface="Arial" pitchFamily="34" charset="0"/>
              </a:rPr>
              <a:t>. Retrieved 24 June 2016 from: </a:t>
            </a:r>
            <a:r>
              <a:rPr lang="en-US" sz="1400" dirty="0" smtClean="0">
                <a:cs typeface="Arial" pitchFamily="34" charset="0"/>
                <a:hlinkClick r:id="rId6" tooltip="Enterprise Mobility 7.3 Design Guide."/>
              </a:rPr>
              <a:t>http</a:t>
            </a:r>
            <a:r>
              <a:rPr lang="en-US" sz="1400" dirty="0">
                <a:cs typeface="Arial" pitchFamily="34" charset="0"/>
                <a:hlinkClick r:id="rId6" tooltip="Enterprise Mobility 7.3 Design Guide."/>
              </a:rPr>
              <a:t>://</a:t>
            </a:r>
            <a:r>
              <a:rPr lang="en-US" sz="1400" dirty="0" smtClean="0">
                <a:cs typeface="Arial" pitchFamily="34" charset="0"/>
                <a:hlinkClick r:id="rId6" tooltip="Enterprise Mobility 7.3 Design Guide."/>
              </a:rPr>
              <a:t>www.cisco.com/c/en/us/td/docs/solutions/Enterprise/Mobility/emob73dg/emob73.html</a:t>
            </a:r>
            <a:r>
              <a:rPr lang="en-US" sz="1400" dirty="0" smtClean="0">
                <a:cs typeface="Arial" pitchFamily="34" charset="0"/>
              </a:rPr>
              <a:t> </a:t>
            </a:r>
          </a:p>
          <a:p>
            <a:pPr marL="344488" lvl="6" indent="-344488" eaLnBrk="0" fontAlgn="base" hangingPunct="0">
              <a:spcAft>
                <a:spcPct val="0"/>
              </a:spcAft>
              <a:buNone/>
              <a:defRPr/>
            </a:pPr>
            <a:r>
              <a:rPr lang="en-US" sz="1400" dirty="0" smtClean="0">
                <a:cs typeface="Arial" pitchFamily="34" charset="0"/>
              </a:rPr>
              <a:t>U.S. Department of Health and Human Services. </a:t>
            </a:r>
            <a:r>
              <a:rPr lang="en-US" sz="1400" dirty="0">
                <a:solidFill>
                  <a:srgbClr val="000000"/>
                </a:solidFill>
                <a:cs typeface="Arial" pitchFamily="34" charset="0"/>
              </a:rPr>
              <a:t>Retrieved from</a:t>
            </a:r>
            <a:r>
              <a:rPr lang="en-US" sz="1400" dirty="0" smtClean="0">
                <a:cs typeface="Arial" pitchFamily="34" charset="0"/>
              </a:rPr>
              <a:t>: </a:t>
            </a:r>
            <a:r>
              <a:rPr lang="en-US" sz="1400" dirty="0" smtClean="0">
                <a:cs typeface="Arial" pitchFamily="34" charset="0"/>
                <a:hlinkClick r:id="rId7" tooltip="U.S. Department of Health and Human Services"/>
              </a:rPr>
              <a:t>http://www.hhs.gov</a:t>
            </a:r>
            <a:endParaRPr lang="en-US" sz="1400" dirty="0" smtClean="0">
              <a:cs typeface="Arial" pitchFamily="34" charset="0"/>
            </a:endParaRPr>
          </a:p>
          <a:p>
            <a:pPr marL="344488" lvl="6" indent="-344488" eaLnBrk="0" fontAlgn="base" hangingPunct="0">
              <a:spcAft>
                <a:spcPct val="0"/>
              </a:spcAft>
              <a:buNone/>
              <a:defRPr/>
            </a:pPr>
            <a:r>
              <a:rPr lang="en-US" sz="1400" dirty="0" smtClean="0">
                <a:cs typeface="Arial" pitchFamily="34" charset="0"/>
              </a:rPr>
              <a:t>Ensuring </a:t>
            </a:r>
            <a:r>
              <a:rPr lang="en-US" sz="1400" dirty="0">
                <a:cs typeface="Arial" pitchFamily="34" charset="0"/>
              </a:rPr>
              <a:t>Security of High-Risk Information in </a:t>
            </a:r>
            <a:r>
              <a:rPr lang="en-US" sz="1400" dirty="0" smtClean="0">
                <a:cs typeface="Arial" pitchFamily="34" charset="0"/>
              </a:rPr>
              <a:t>EHRs. 2008</a:t>
            </a:r>
            <a:r>
              <a:rPr lang="en-US" sz="1400" dirty="0">
                <a:cs typeface="Arial" pitchFamily="34" charset="0"/>
              </a:rPr>
              <a:t>. Available from: </a:t>
            </a:r>
            <a:r>
              <a:rPr lang="en-US" sz="1400" dirty="0">
                <a:cs typeface="Arial" pitchFamily="34" charset="0"/>
                <a:hlinkClick r:id="rId8" tooltip="Ensuring Security of High-Risk Information in EHRs"/>
              </a:rPr>
              <a:t>http://</a:t>
            </a:r>
            <a:r>
              <a:rPr lang="en-US" sz="1400" dirty="0" smtClean="0">
                <a:cs typeface="Arial" pitchFamily="34" charset="0"/>
                <a:hlinkClick r:id="rId8" tooltip="Ensuring Security of High-Risk Information in EHRs"/>
              </a:rPr>
              <a:t>library.ahima.org/xpedio/groups/public/documents/ahima/bok1_039956.hcsp?dDocName=bok1_039956</a:t>
            </a:r>
            <a:endParaRPr lang="en-US" sz="1400" dirty="0" smtClean="0">
              <a:cs typeface="Arial" pitchFamily="34" charset="0"/>
            </a:endParaRPr>
          </a:p>
          <a:p>
            <a:pPr marL="344488" lvl="6" indent="-344488" eaLnBrk="0" fontAlgn="base" hangingPunct="0">
              <a:spcAft>
                <a:spcPct val="0"/>
              </a:spcAft>
              <a:buNone/>
              <a:defRPr/>
            </a:pPr>
            <a:r>
              <a:rPr lang="en-US" sz="1400" dirty="0" smtClean="0">
                <a:cs typeface="Arial" pitchFamily="34" charset="0"/>
              </a:rPr>
              <a:t>U.S. Department of Health and Human Services. 17 June, 2016. </a:t>
            </a:r>
            <a:r>
              <a:rPr lang="en-US" sz="1400" dirty="0" smtClean="0">
                <a:solidFill>
                  <a:srgbClr val="000000"/>
                </a:solidFill>
                <a:cs typeface="Arial" pitchFamily="34" charset="0"/>
              </a:rPr>
              <a:t>Retrieved from</a:t>
            </a:r>
            <a:r>
              <a:rPr lang="en-US" sz="1400" dirty="0" smtClean="0">
                <a:cs typeface="Arial" pitchFamily="34" charset="0"/>
              </a:rPr>
              <a:t>: </a:t>
            </a:r>
            <a:r>
              <a:rPr lang="en-US" sz="1400" dirty="0" smtClean="0">
                <a:cs typeface="Arial" pitchFamily="34" charset="0"/>
                <a:hlinkClick r:id="rId7" tooltip="U.S. Department of Health and Human Services"/>
              </a:rPr>
              <a:t>http://www.hhs.gov/</a:t>
            </a:r>
            <a:endParaRPr lang="en-US" sz="1400" dirty="0" smtClean="0">
              <a:cs typeface="Arial" pitchFamily="34" charset="0"/>
            </a:endParaRPr>
          </a:p>
        </p:txBody>
      </p:sp>
      <p:sp>
        <p:nvSpPr>
          <p:cNvPr id="37892"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C1648A1-F537-4798-A9FA-B1F391F63105}" type="slidenum">
              <a:rPr lang="en-US" altLang="en-US">
                <a:solidFill>
                  <a:srgbClr val="898989"/>
                </a:solidFill>
              </a:rPr>
              <a:pPr/>
              <a:t>13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z="3200" dirty="0" smtClean="0">
                <a:ea typeface="MS PGothic" panose="020B0600070205080204" pitchFamily="34" charset="-128"/>
              </a:rPr>
              <a:t>Protecting Privacy, Security, and Confidentiality in HIT Systems </a:t>
            </a:r>
            <a:r>
              <a:rPr lang="en-US" altLang="en-US" sz="3200" b="1" dirty="0" smtClean="0">
                <a:ea typeface="MS PGothic" panose="020B0600070205080204" pitchFamily="34" charset="-128"/>
              </a:rPr>
              <a:t/>
            </a:r>
            <a:br>
              <a:rPr lang="en-US" altLang="en-US" sz="3200" b="1" dirty="0" smtClean="0">
                <a:ea typeface="MS PGothic" panose="020B0600070205080204" pitchFamily="34" charset="-128"/>
              </a:rPr>
            </a:br>
            <a:r>
              <a:rPr lang="en-US" altLang="en-US" sz="3200" dirty="0" smtClean="0">
                <a:ea typeface="MS PGothic" panose="020B0600070205080204" pitchFamily="34" charset="-128"/>
              </a:rPr>
              <a:t>References – Lecture b</a:t>
            </a:r>
          </a:p>
        </p:txBody>
      </p:sp>
      <p:sp>
        <p:nvSpPr>
          <p:cNvPr id="39942" name="Text Placeholder 11"/>
          <p:cNvSpPr>
            <a:spLocks noGrp="1"/>
          </p:cNvSpPr>
          <p:nvPr>
            <p:ph type="body" sz="quarter" idx="16"/>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Images</a:t>
            </a:r>
          </a:p>
          <a:p>
            <a:pPr marL="574675" indent="-574675" eaLnBrk="1" hangingPunct="1"/>
            <a:r>
              <a:rPr lang="en-US" altLang="en-US" sz="1400" b="0" dirty="0" smtClean="0">
                <a:solidFill>
                  <a:srgbClr val="000000"/>
                </a:solidFill>
              </a:rPr>
              <a:t>Slide 3: HIPPA Security Bulletins. Courtesy HIPPA. Available from: </a:t>
            </a:r>
            <a:r>
              <a:rPr lang="en-US" altLang="en-US" sz="1400" b="0" dirty="0" smtClean="0">
                <a:solidFill>
                  <a:srgbClr val="000000"/>
                </a:solidFill>
                <a:hlinkClick r:id="rId3"/>
              </a:rPr>
              <a:t>http://www.hhs.gov/ocr/privacy</a:t>
            </a:r>
            <a:endParaRPr lang="en-US" altLang="en-US" sz="1400" b="0" dirty="0" smtClean="0">
              <a:solidFill>
                <a:srgbClr val="000000"/>
              </a:solidFill>
            </a:endParaRPr>
          </a:p>
          <a:p>
            <a:pPr marL="574675" indent="-574675" eaLnBrk="1" hangingPunct="1"/>
            <a:r>
              <a:rPr lang="en-US" altLang="en-US" sz="1400" b="0" dirty="0" smtClean="0"/>
              <a:t>Slide 5: Logo of the Federal Trade Commission.  Courtesy Federal Trade Commission.</a:t>
            </a:r>
          </a:p>
          <a:p>
            <a:pPr marL="574675" indent="-574675" eaLnBrk="1" hangingPunct="1"/>
            <a:r>
              <a:rPr lang="en-US" altLang="en-US" sz="1400" b="0" dirty="0" smtClean="0"/>
              <a:t>Slide 6: Cloud Computing will Challenge Security Policies. Courtesy U.S. Dept. of Commerce</a:t>
            </a:r>
          </a:p>
          <a:p>
            <a:pPr marL="574675" lvl="6" indent="-574675" fontAlgn="base">
              <a:spcAft>
                <a:spcPct val="0"/>
              </a:spcAft>
              <a:buNone/>
            </a:pPr>
            <a:r>
              <a:rPr lang="en-US" altLang="en-US" sz="1400" b="0" dirty="0" smtClean="0"/>
              <a:t>Slide 7: Computer Security. 10 June, 2015. Available from: </a:t>
            </a:r>
            <a:r>
              <a:rPr lang="pl-PL" sz="1400" dirty="0" smtClean="0">
                <a:solidFill>
                  <a:srgbClr val="0070C0"/>
                </a:solidFill>
                <a:cs typeface="Arial" pitchFamily="34" charset="0"/>
                <a:hlinkClick r:id="rId4" tooltip="Link to Computer Security Image on Flickr"/>
              </a:rPr>
              <a:t>https://www.flickr.com/photos/111692634@N04/18657246306</a:t>
            </a:r>
            <a:endParaRPr lang="pl-PL" sz="1400" dirty="0" smtClean="0">
              <a:solidFill>
                <a:srgbClr val="0070C0"/>
              </a:solidFill>
              <a:cs typeface="Arial" pitchFamily="34" charset="0"/>
            </a:endParaRPr>
          </a:p>
          <a:p>
            <a:pPr marL="574675" lvl="6" indent="-574675" fontAlgn="base">
              <a:spcAft>
                <a:spcPct val="0"/>
              </a:spcAft>
              <a:buNone/>
            </a:pPr>
            <a:r>
              <a:rPr lang="en-US" altLang="en-US" sz="1400" b="0" dirty="0" smtClean="0">
                <a:solidFill>
                  <a:srgbClr val="000000"/>
                </a:solidFill>
              </a:rPr>
              <a:t>Slide 8: A Sophisticated Users’ Station. Courtesy National Science Foundation (NSF) Available from: </a:t>
            </a:r>
            <a:r>
              <a:rPr lang="en-US" altLang="en-US" sz="1400" b="0" dirty="0" smtClean="0">
                <a:solidFill>
                  <a:srgbClr val="000000"/>
                </a:solidFill>
                <a:hlinkClick r:id="rId5"/>
              </a:rPr>
              <a:t>http://www.nsf.gov/od/lpa/news/press/00/stim5.htm</a:t>
            </a:r>
            <a:endParaRPr lang="en-US" altLang="en-US" sz="1400" b="0" dirty="0" smtClean="0">
              <a:solidFill>
                <a:srgbClr val="000000"/>
              </a:solidFill>
            </a:endParaRPr>
          </a:p>
        </p:txBody>
      </p:sp>
      <p:sp>
        <p:nvSpPr>
          <p:cNvPr id="39939"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A1102BC-F6CA-4A21-8DC1-FBFC69A58CCB}" type="slidenum">
              <a:rPr lang="en-US" altLang="en-US">
                <a:solidFill>
                  <a:srgbClr val="898989"/>
                </a:solidFill>
              </a:rPr>
              <a:pPr/>
              <a:t>14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Working with Health IT Systems </a:t>
            </a:r>
            <a:r>
              <a:rPr lang="en-US" altLang="en-US" dirty="0" smtClean="0">
                <a:ea typeface="MS PGothic" panose="020B0600070205080204" pitchFamily="34" charset="-128"/>
              </a:rPr>
              <a:t>Protecting </a:t>
            </a:r>
            <a:r>
              <a:rPr lang="en-US" altLang="en-US" dirty="0">
                <a:ea typeface="MS PGothic" panose="020B0600070205080204" pitchFamily="34" charset="-128"/>
              </a:rPr>
              <a:t>Privacy, Security, and Confidentiality in HIT Systems</a:t>
            </a:r>
            <a:br>
              <a:rPr lang="en-US" altLang="en-US" dirty="0">
                <a:ea typeface="MS PGothic" panose="020B0600070205080204" pitchFamily="34" charset="-128"/>
              </a:rPr>
            </a:br>
            <a:r>
              <a:rPr lang="en-US" altLang="en-US" dirty="0" smtClean="0">
                <a:ea typeface="MS PGothic" panose="020B0600070205080204" pitchFamily="34" charset="-128"/>
              </a:rPr>
              <a:t>Lecture – b</a:t>
            </a:r>
            <a:endParaRPr lang="en-US" dirty="0"/>
          </a:p>
        </p:txBody>
      </p:sp>
      <p:sp>
        <p:nvSpPr>
          <p:cNvPr id="3" name="Content Placeholder 2"/>
          <p:cNvSpPr>
            <a:spLocks noGrp="1"/>
          </p:cNvSpPr>
          <p:nvPr>
            <p:ph sz="quarter" idx="14"/>
          </p:nvPr>
        </p:nvSpPr>
        <p:spPr/>
        <p:txBody>
          <a:bodyPr/>
          <a:lstStyle/>
          <a:p>
            <a:r>
              <a:rPr lang="en-US" altLang="en-US" sz="2800" dirty="0">
                <a:ea typeface="MS PGothic" panose="020B0600070205080204" pitchFamily="34" charset="-128"/>
                <a:cs typeface="Times New Roman" panose="02020603050405020304" pitchFamily="18" charset="0"/>
              </a:rPr>
              <a:t>This material </a:t>
            </a:r>
            <a:r>
              <a:rPr lang="en-US" altLang="en-US" sz="2800" dirty="0" smtClean="0">
                <a:ea typeface="MS PGothic" panose="020B0600070205080204" pitchFamily="34" charset="-128"/>
                <a:cs typeface="Times New Roman" panose="02020603050405020304" pitchFamily="18" charset="0"/>
              </a:rPr>
              <a:t>was </a:t>
            </a:r>
            <a:r>
              <a:rPr lang="en-US" altLang="en-US" sz="2800" dirty="0">
                <a:ea typeface="MS PGothic" panose="020B0600070205080204" pitchFamily="34" charset="-128"/>
                <a:cs typeface="Times New Roman" panose="02020603050405020304" pitchFamily="18" charset="0"/>
              </a:rPr>
              <a:t>developed by Johns Hopkins University, funded by the Department of Health and Human Services, Office of the National Coordinator for Health Information Technology under Award Number IU24OC00013. </a:t>
            </a:r>
            <a:r>
              <a:rPr lang="en-US" altLang="en-US" sz="2800" dirty="0">
                <a:latin typeface="Arial (body)" charset="0"/>
                <a:ea typeface="Calibri" panose="020F0502020204030204" pitchFamily="34" charset="0"/>
                <a:cs typeface="Times New Roman" panose="02020603050405020304" pitchFamily="18" charset="0"/>
              </a:rPr>
              <a:t>This material was updated by The University of Texas Health Science Center at Houston under Award Number 90WT0006</a:t>
            </a:r>
            <a:r>
              <a:rPr lang="en-US" altLang="en-US" sz="2800" dirty="0" smtClean="0">
                <a:latin typeface="Arial (body)" charset="0"/>
                <a:ea typeface="Calibri" panose="020F0502020204030204" pitchFamily="34" charset="0"/>
                <a:cs typeface="Times New Roman" panose="02020603050405020304" pitchFamily="18" charset="0"/>
              </a:rPr>
              <a:t>.</a:t>
            </a:r>
            <a:endParaRPr lang="en-US" altLang="en-US" sz="2800" dirty="0">
              <a:latin typeface="Arial (body)"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15</a:t>
            </a:fld>
            <a:endParaRPr lang="en-US" dirty="0"/>
          </a:p>
        </p:txBody>
      </p:sp>
    </p:spTree>
    <p:extLst>
      <p:ext uri="{BB962C8B-B14F-4D97-AF65-F5344CB8AC3E}">
        <p14:creationId xmlns:p14="http://schemas.microsoft.com/office/powerpoint/2010/main" val="3925764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z="3200" dirty="0">
                <a:ea typeface="MS PGothic" panose="020B0600070205080204" pitchFamily="34" charset="-128"/>
              </a:rPr>
              <a:t>Protecting Privacy, Security, and Confidentiality in HIT Systems </a:t>
            </a:r>
            <a:r>
              <a:rPr lang="en-US" altLang="en-US" sz="3200" b="1" dirty="0">
                <a:ea typeface="MS PGothic" panose="020B0600070205080204" pitchFamily="34" charset="-128"/>
              </a:rPr>
              <a:t/>
            </a:r>
            <a:br>
              <a:rPr lang="en-US" altLang="en-US" sz="3200" b="1" dirty="0">
                <a:ea typeface="MS PGothic" panose="020B0600070205080204" pitchFamily="34" charset="-128"/>
              </a:rPr>
            </a:br>
            <a:r>
              <a:rPr lang="en-US" altLang="en-US" sz="3200" dirty="0">
                <a:ea typeface="MS PGothic" panose="020B0600070205080204" pitchFamily="34" charset="-128"/>
              </a:rPr>
              <a:t>Learning Objectives – Lecture </a:t>
            </a:r>
            <a:r>
              <a:rPr lang="en-US" altLang="en-US" sz="3200" dirty="0" smtClean="0">
                <a:ea typeface="MS PGothic" panose="020B0600070205080204" pitchFamily="34" charset="-128"/>
              </a:rPr>
              <a:t>b</a:t>
            </a:r>
          </a:p>
        </p:txBody>
      </p:sp>
      <p:sp>
        <p:nvSpPr>
          <p:cNvPr id="15363" name="Content Placeholder 2"/>
          <p:cNvSpPr>
            <a:spLocks noGrp="1"/>
          </p:cNvSpPr>
          <p:nvPr>
            <p:ph sz="quarter" idx="14"/>
          </p:nvPr>
        </p:nvSpPr>
        <p:spPr bwMode="auto">
          <a:xfrm>
            <a:off x="457200" y="1840456"/>
            <a:ext cx="8229600" cy="43317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38138" indent="-338138"/>
            <a:r>
              <a:rPr lang="en-US" altLang="en-US" sz="2800" dirty="0" smtClean="0"/>
              <a:t>Formulate </a:t>
            </a:r>
            <a:r>
              <a:rPr lang="en-US" altLang="en-US" sz="2800" dirty="0"/>
              <a:t>strategies to minimize threats to privacy, security, and confidentiality in HIT </a:t>
            </a:r>
            <a:r>
              <a:rPr lang="en-US" altLang="en-US" sz="2800" dirty="0" smtClean="0"/>
              <a:t>systems</a:t>
            </a:r>
            <a:endParaRPr lang="en-US" altLang="en-US" sz="2800" dirty="0"/>
          </a:p>
        </p:txBody>
      </p:sp>
      <p:sp>
        <p:nvSpPr>
          <p:cNvPr id="15364"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0B5C54A-8B2C-49EF-80B6-24916B345961}" type="slidenum">
              <a:rPr lang="en-US" altLang="en-US">
                <a:solidFill>
                  <a:srgbClr val="898989"/>
                </a:solidFill>
              </a:rPr>
              <a:pPr/>
              <a:t>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ea typeface="MS PGothic" panose="020B0600070205080204" pitchFamily="34" charset="-128"/>
              </a:rPr>
              <a:t>Physical Safeguards</a:t>
            </a:r>
          </a:p>
        </p:txBody>
      </p:sp>
      <p:pic>
        <p:nvPicPr>
          <p:cNvPr id="3" name="Picture Placeholder 2" descr="Screenshot of HHS.gov website: Physical Safeguards. &#10;&#10;I'm looking for . . . (search box)&#10;&#10;Health information Privacy&#10;I would like info on . . . Your rights Under HIPAA&#10;Covered Entities and Business Associates&#10;HIPAA Enforcement Highlights&#10;Frequently Asked Questions&#10;&#10;Your Health Information, Your rights!&#10;&#10;New videos and fact sheet explain your HIPAA access rights&#10;&#10;HIPAA for Individuals&#10;Filing a Complaint&#10;HIPAA for Professionals&#10;Newsroom&#10;" title="Screenshot of HHS.gov website"/>
          <p:cNvPicPr>
            <a:picLocks noGrp="1" noChangeAspect="1"/>
          </p:cNvPicPr>
          <p:nvPr>
            <p:ph type="pic" sz="quarter" idx="14"/>
          </p:nvPr>
        </p:nvPicPr>
        <p:blipFill>
          <a:blip r:embed="rId3">
            <a:extLst>
              <a:ext uri="{28A0092B-C50C-407E-A947-70E740481C1C}">
                <a14:useLocalDpi xmlns:a14="http://schemas.microsoft.com/office/drawing/2010/main" val="0"/>
              </a:ext>
            </a:extLst>
          </a:blip>
          <a:stretch>
            <a:fillRect/>
          </a:stretch>
        </p:blipFill>
        <p:spPr>
          <a:xfrm>
            <a:off x="1368101" y="1600200"/>
            <a:ext cx="6407797" cy="4686300"/>
          </a:xfrm>
        </p:spPr>
      </p:pic>
      <p:sp>
        <p:nvSpPr>
          <p:cNvPr id="17411" name="Content Placeholder 2"/>
          <p:cNvSpPr>
            <a:spLocks noGrp="1"/>
          </p:cNvSpPr>
          <p:nvPr>
            <p:ph type="body" sz="quarter" idx="3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Image Courtesy of U.S. Department of Health and Human Services</a:t>
            </a:r>
          </a:p>
        </p:txBody>
      </p:sp>
      <p:sp>
        <p:nvSpPr>
          <p:cNvPr id="1741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1FF3F84-F83F-4226-A126-3A970368FA31}" type="slidenum">
              <a:rPr lang="en-US" altLang="en-US">
                <a:solidFill>
                  <a:srgbClr val="898989"/>
                </a:solidFill>
              </a:rPr>
              <a:pPr/>
              <a:t>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dirty="0" smtClean="0">
                <a:ea typeface="MS PGothic" panose="020B0600070205080204" pitchFamily="34" charset="-128"/>
              </a:rPr>
              <a:t>Physical Safeguards (Cont’d – 1)</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smtClean="0"/>
              <a:t>Examples</a:t>
            </a:r>
          </a:p>
          <a:p>
            <a:pPr eaLnBrk="1" hangingPunct="1"/>
            <a:r>
              <a:rPr lang="en-US" altLang="en-US" smtClean="0"/>
              <a:t>Workstation Use</a:t>
            </a:r>
          </a:p>
          <a:p>
            <a:pPr eaLnBrk="1" hangingPunct="1"/>
            <a:r>
              <a:rPr lang="en-US" altLang="en-US" smtClean="0"/>
              <a:t>Workstation Security</a:t>
            </a:r>
          </a:p>
          <a:p>
            <a:pPr eaLnBrk="1" hangingPunct="1"/>
            <a:r>
              <a:rPr lang="en-US" altLang="en-US" smtClean="0"/>
              <a:t>Device and Media Controls (e.g., media disposal, access to backup and storage media)</a:t>
            </a:r>
          </a:p>
        </p:txBody>
      </p:sp>
      <p:sp>
        <p:nvSpPr>
          <p:cNvPr id="1946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7E7F5129-214E-462D-BDA5-0F8E2ED30287}" type="slidenum">
              <a:rPr lang="en-US" altLang="en-US">
                <a:solidFill>
                  <a:srgbClr val="898989"/>
                </a:solidFill>
              </a:rPr>
              <a:pPr/>
              <a:t>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ea typeface="MS PGothic" panose="020B0600070205080204" pitchFamily="34" charset="-128"/>
              </a:rPr>
              <a:t>Physical </a:t>
            </a:r>
            <a:r>
              <a:rPr lang="en-US" altLang="en-US" dirty="0">
                <a:ea typeface="MS PGothic" panose="020B0600070205080204" pitchFamily="34" charset="-128"/>
              </a:rPr>
              <a:t>Safeguards (Cont’d – </a:t>
            </a:r>
            <a:r>
              <a:rPr lang="en-US" altLang="en-US" dirty="0" smtClean="0">
                <a:ea typeface="MS PGothic" panose="020B0600070205080204" pitchFamily="34" charset="-128"/>
              </a:rPr>
              <a:t>2)</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Examples</a:t>
            </a:r>
          </a:p>
          <a:p>
            <a:pPr eaLnBrk="1" hangingPunct="1"/>
            <a:r>
              <a:rPr lang="en-US" altLang="en-US" dirty="0" smtClean="0"/>
              <a:t>Device and Media Controls</a:t>
            </a:r>
          </a:p>
          <a:p>
            <a:pPr lvl="1" eaLnBrk="1" hangingPunct="1"/>
            <a:r>
              <a:rPr lang="en-US" altLang="en-US" dirty="0" smtClean="0"/>
              <a:t>media disposal</a:t>
            </a:r>
          </a:p>
          <a:p>
            <a:pPr lvl="1" eaLnBrk="1" hangingPunct="1"/>
            <a:r>
              <a:rPr lang="en-US" altLang="en-US" dirty="0" smtClean="0"/>
              <a:t>access to backup and storage media</a:t>
            </a:r>
          </a:p>
        </p:txBody>
      </p:sp>
      <p:sp>
        <p:nvSpPr>
          <p:cNvPr id="3" name="Text Placeholder 2"/>
          <p:cNvSpPr>
            <a:spLocks noGrp="1"/>
          </p:cNvSpPr>
          <p:nvPr>
            <p:ph type="body" sz="quarter" idx="32"/>
          </p:nvPr>
        </p:nvSpPr>
        <p:spPr/>
        <p:txBody>
          <a:bodyPr/>
          <a:lstStyle/>
          <a:p>
            <a:endParaRPr lang="en-US"/>
          </a:p>
        </p:txBody>
      </p:sp>
      <p:pic>
        <p:nvPicPr>
          <p:cNvPr id="6" name="Content Placeholder 5" title="Image showing Federal trade commission logo"/>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800791" y="2879591"/>
            <a:ext cx="1736592" cy="2013217"/>
          </a:xfrm>
        </p:spPr>
      </p:pic>
      <p:sp>
        <p:nvSpPr>
          <p:cNvPr id="5" name="Text Placeholder 4"/>
          <p:cNvSpPr>
            <a:spLocks noGrp="1"/>
          </p:cNvSpPr>
          <p:nvPr>
            <p:ph type="body" sz="quarter" idx="33"/>
          </p:nvPr>
        </p:nvSpPr>
        <p:spPr/>
        <p:txBody>
          <a:bodyPr/>
          <a:lstStyle/>
          <a:p>
            <a:r>
              <a:rPr lang="en-US" dirty="0" smtClean="0"/>
              <a:t>Image Courtesy of Federal Trade Commission</a:t>
            </a:r>
            <a:endParaRPr lang="en-US" dirty="0"/>
          </a:p>
        </p:txBody>
      </p:sp>
      <p:sp>
        <p:nvSpPr>
          <p:cNvPr id="2150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BDD866F-A136-4E14-A2B8-7C3AB93AA699}" type="slidenum">
              <a:rPr lang="en-US" altLang="en-US">
                <a:solidFill>
                  <a:srgbClr val="898989"/>
                </a:solidFill>
              </a:rPr>
              <a:pPr/>
              <a:t>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ea typeface="MS PGothic" panose="020B0600070205080204" pitchFamily="34" charset="-128"/>
              </a:rPr>
              <a:t>Technical Safeguards</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Examples</a:t>
            </a:r>
          </a:p>
          <a:p>
            <a:pPr eaLnBrk="1" hangingPunct="1"/>
            <a:r>
              <a:rPr lang="en-US" altLang="en-US" dirty="0" smtClean="0"/>
              <a:t>Access Control</a:t>
            </a:r>
          </a:p>
          <a:p>
            <a:pPr lvl="1" eaLnBrk="1" hangingPunct="1"/>
            <a:r>
              <a:rPr lang="en-US" altLang="en-US" dirty="0" smtClean="0"/>
              <a:t>Unique user identification</a:t>
            </a:r>
          </a:p>
          <a:p>
            <a:pPr lvl="1" eaLnBrk="1" hangingPunct="1"/>
            <a:r>
              <a:rPr lang="en-US" altLang="en-US" dirty="0" smtClean="0"/>
              <a:t>Emergency access</a:t>
            </a:r>
          </a:p>
          <a:p>
            <a:pPr lvl="1" eaLnBrk="1" hangingPunct="1"/>
            <a:r>
              <a:rPr lang="en-US" altLang="en-US" dirty="0" smtClean="0"/>
              <a:t>Automatic logoff</a:t>
            </a:r>
          </a:p>
          <a:p>
            <a:pPr lvl="1" eaLnBrk="1" hangingPunct="1"/>
            <a:r>
              <a:rPr lang="en-US" altLang="en-US" dirty="0" smtClean="0"/>
              <a:t>Encryption/decryption</a:t>
            </a:r>
            <a:r>
              <a:rPr lang="en-US" altLang="en-US" sz="1000" dirty="0" smtClean="0"/>
              <a:t>                                                                                                                                               </a:t>
            </a:r>
          </a:p>
        </p:txBody>
      </p:sp>
      <p:sp>
        <p:nvSpPr>
          <p:cNvPr id="3" name="Text Placeholder 2"/>
          <p:cNvSpPr>
            <a:spLocks noGrp="1"/>
          </p:cNvSpPr>
          <p:nvPr>
            <p:ph type="body" sz="quarter" idx="32"/>
          </p:nvPr>
        </p:nvSpPr>
        <p:spPr/>
        <p:txBody>
          <a:bodyPr/>
          <a:lstStyle/>
          <a:p>
            <a:endParaRPr lang="en-US"/>
          </a:p>
        </p:txBody>
      </p:sp>
      <p:pic>
        <p:nvPicPr>
          <p:cNvPr id="6" name="Content Placeholder 5" title="A picture of a computer"/>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47292" y="2675106"/>
            <a:ext cx="3443591" cy="2422187"/>
          </a:xfrm>
        </p:spPr>
      </p:pic>
      <p:sp>
        <p:nvSpPr>
          <p:cNvPr id="5" name="Text Placeholder 4"/>
          <p:cNvSpPr>
            <a:spLocks noGrp="1"/>
          </p:cNvSpPr>
          <p:nvPr>
            <p:ph type="body" sz="quarter" idx="33"/>
          </p:nvPr>
        </p:nvSpPr>
        <p:spPr/>
        <p:txBody>
          <a:bodyPr/>
          <a:lstStyle/>
          <a:p>
            <a:r>
              <a:rPr lang="en-US" dirty="0" smtClean="0"/>
              <a:t>Image Courtesy of </a:t>
            </a:r>
            <a:r>
              <a:rPr lang="en-US" dirty="0"/>
              <a:t>U.S. Dept. of </a:t>
            </a:r>
            <a:r>
              <a:rPr lang="en-US" dirty="0" smtClean="0"/>
              <a:t>Commerce</a:t>
            </a:r>
          </a:p>
        </p:txBody>
      </p:sp>
      <p:sp>
        <p:nvSpPr>
          <p:cNvPr id="2355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FBD7471-0C1A-4E0A-8882-A9674FAAFD16}" type="slidenum">
              <a:rPr lang="en-US" altLang="en-US">
                <a:solidFill>
                  <a:srgbClr val="898989"/>
                </a:solidFill>
              </a:rPr>
              <a:pPr/>
              <a:t>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ea typeface="MS PGothic" panose="020B0600070205080204" pitchFamily="34" charset="-128"/>
              </a:rPr>
              <a:t>Technical </a:t>
            </a:r>
            <a:r>
              <a:rPr lang="en-US" altLang="en-US" dirty="0">
                <a:ea typeface="MS PGothic" panose="020B0600070205080204" pitchFamily="34" charset="-128"/>
              </a:rPr>
              <a:t>Safeguards (Cont’d – 1)</a:t>
            </a:r>
            <a:endParaRPr lang="en-US" altLang="en-US" dirty="0" smtClean="0">
              <a:ea typeface="MS PGothic" panose="020B0600070205080204" pitchFamily="34" charset="-128"/>
            </a:endParaRP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buFont typeface="Arial" panose="020B0604020202020204" pitchFamily="34" charset="0"/>
              <a:buNone/>
            </a:pPr>
            <a:r>
              <a:rPr lang="en-US" altLang="en-US" dirty="0" smtClean="0"/>
              <a:t>Examples</a:t>
            </a:r>
          </a:p>
          <a:p>
            <a:pPr eaLnBrk="1" hangingPunct="1"/>
            <a:r>
              <a:rPr lang="en-US" altLang="en-US" dirty="0" smtClean="0"/>
              <a:t>Audit Controls</a:t>
            </a:r>
          </a:p>
          <a:p>
            <a:pPr eaLnBrk="1" hangingPunct="1"/>
            <a:r>
              <a:rPr lang="en-US" altLang="en-US" dirty="0" smtClean="0"/>
              <a:t>Integrity</a:t>
            </a:r>
            <a:r>
              <a:rPr lang="en-US" altLang="en-US" sz="1000" dirty="0" smtClean="0"/>
              <a:t>                                                                                                                                                 </a:t>
            </a:r>
          </a:p>
        </p:txBody>
      </p:sp>
      <p:pic>
        <p:nvPicPr>
          <p:cNvPr id="6" name="Content Placeholder 5" descr="A small gold padlock appears superimposed over a cloud, displayed on the monitor of a laptop computer. This image represents cloud security and information integrity. " title="Color illustration of a computer"/>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537931"/>
            <a:ext cx="4041648" cy="2696537"/>
          </a:xfrm>
        </p:spPr>
      </p:pic>
      <p:sp>
        <p:nvSpPr>
          <p:cNvPr id="2" name="Text Placeholder 1"/>
          <p:cNvSpPr>
            <a:spLocks noGrp="1"/>
          </p:cNvSpPr>
          <p:nvPr>
            <p:ph type="body" sz="quarter" idx="33"/>
          </p:nvPr>
        </p:nvSpPr>
        <p:spPr/>
        <p:txBody>
          <a:bodyPr/>
          <a:lstStyle/>
          <a:p>
            <a:r>
              <a:rPr lang="en-US" dirty="0" err="1" smtClean="0"/>
              <a:t>Perspecsys</a:t>
            </a:r>
            <a:r>
              <a:rPr lang="en-US" dirty="0" smtClean="0"/>
              <a:t> Photos, 2015, CC BY-NC-SA 2.0</a:t>
            </a:r>
            <a:endParaRPr lang="en-US" dirty="0"/>
          </a:p>
        </p:txBody>
      </p:sp>
      <p:sp>
        <p:nvSpPr>
          <p:cNvPr id="2560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912BBC1-7BFA-4081-BA6D-A56A802FB53C}" type="slidenum">
              <a:rPr lang="en-US" altLang="en-US">
                <a:solidFill>
                  <a:srgbClr val="898989"/>
                </a:solidFill>
              </a:rPr>
              <a:pPr/>
              <a:t>7</a:t>
            </a:fld>
            <a:endParaRPr lang="en-US" altLang="en-US">
              <a:solidFill>
                <a:srgbClr val="898989"/>
              </a:solidFill>
            </a:endParaRPr>
          </a:p>
        </p:txBody>
      </p:sp>
      <p:sp>
        <p:nvSpPr>
          <p:cNvPr id="4" name="Text Placeholder 3"/>
          <p:cNvSpPr>
            <a:spLocks noGrp="1"/>
          </p:cNvSpPr>
          <p:nvPr>
            <p:ph type="body" sz="quarter" idx="32"/>
          </p:nvPr>
        </p:nvSpPr>
        <p:spPr/>
        <p:txBody>
          <a:bodyPr/>
          <a:lstStyle/>
          <a:p>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ea typeface="MS PGothic" panose="020B0600070205080204" pitchFamily="34" charset="-128"/>
              </a:rPr>
              <a:t>Technical </a:t>
            </a:r>
            <a:r>
              <a:rPr lang="en-US" altLang="en-US" dirty="0">
                <a:ea typeface="MS PGothic" panose="020B0600070205080204" pitchFamily="34" charset="-128"/>
              </a:rPr>
              <a:t>Safeguards (Cont’d – </a:t>
            </a:r>
            <a:r>
              <a:rPr lang="en-US" altLang="en-US" dirty="0" smtClean="0">
                <a:ea typeface="MS PGothic" panose="020B0600070205080204" pitchFamily="34" charset="-128"/>
              </a:rPr>
              <a:t>2)</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Examples</a:t>
            </a:r>
          </a:p>
          <a:p>
            <a:pPr eaLnBrk="1" hangingPunct="1"/>
            <a:r>
              <a:rPr lang="en-US" altLang="en-US" dirty="0" smtClean="0"/>
              <a:t>Person or Entity Authentication</a:t>
            </a:r>
          </a:p>
          <a:p>
            <a:pPr lvl="1" eaLnBrk="1" hangingPunct="1"/>
            <a:r>
              <a:rPr lang="en-US" altLang="en-US" dirty="0" smtClean="0"/>
              <a:t>Password/passphrase/PIN</a:t>
            </a:r>
          </a:p>
          <a:p>
            <a:pPr lvl="1" eaLnBrk="1" hangingPunct="1"/>
            <a:r>
              <a:rPr lang="en-US" altLang="en-US" dirty="0" smtClean="0"/>
              <a:t>Smart card/token/key</a:t>
            </a:r>
          </a:p>
          <a:p>
            <a:pPr lvl="1" eaLnBrk="1" hangingPunct="1"/>
            <a:r>
              <a:rPr lang="en-US" altLang="en-US" dirty="0" smtClean="0"/>
              <a:t>Biometrics</a:t>
            </a:r>
          </a:p>
          <a:p>
            <a:pPr lvl="1" eaLnBrk="1" hangingPunct="1"/>
            <a:r>
              <a:rPr lang="en-US" altLang="en-US" dirty="0" smtClean="0"/>
              <a:t>Two factor</a:t>
            </a:r>
            <a:br>
              <a:rPr lang="en-US" altLang="en-US" dirty="0" smtClean="0"/>
            </a:br>
            <a:r>
              <a:rPr lang="en-US" altLang="en-US" dirty="0" smtClean="0"/>
              <a:t> authentication</a:t>
            </a:r>
            <a:r>
              <a:rPr lang="en-US" altLang="en-US" sz="1000" dirty="0" smtClean="0"/>
              <a:t>                                                                                                                                </a:t>
            </a:r>
          </a:p>
        </p:txBody>
      </p:sp>
      <p:sp>
        <p:nvSpPr>
          <p:cNvPr id="3" name="Text Placeholder 2"/>
          <p:cNvSpPr>
            <a:spLocks noGrp="1"/>
          </p:cNvSpPr>
          <p:nvPr>
            <p:ph type="body" sz="quarter" idx="32"/>
          </p:nvPr>
        </p:nvSpPr>
        <p:spPr/>
        <p:txBody>
          <a:bodyPr/>
          <a:lstStyle/>
          <a:p>
            <a:endParaRPr lang="en-US"/>
          </a:p>
        </p:txBody>
      </p:sp>
      <p:pic>
        <p:nvPicPr>
          <p:cNvPr id="6" name="Content Placeholder 5" descr="Implemented users station incorporating speech recognition and synthesis for conversational interaction, combined and synchronized with manual gesture sensing from a force-feedback glove and visual gesture sensing from a desk-mounted gaze tracker. A fixed-focus microphone array atop the workstation captures speech from the user keyboard location while mitigating interfering acoustic noise and reverberation.&#10;&#10;" title="Picture of a Sophisticated Users’ Station"/>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27571" y="2751512"/>
            <a:ext cx="3483033" cy="2269375"/>
          </a:xfrm>
        </p:spPr>
      </p:pic>
      <p:sp>
        <p:nvSpPr>
          <p:cNvPr id="5" name="Text Placeholder 4"/>
          <p:cNvSpPr>
            <a:spLocks noGrp="1"/>
          </p:cNvSpPr>
          <p:nvPr>
            <p:ph type="body" sz="quarter" idx="33"/>
          </p:nvPr>
        </p:nvSpPr>
        <p:spPr/>
        <p:txBody>
          <a:bodyPr/>
          <a:lstStyle/>
          <a:p>
            <a:r>
              <a:rPr lang="en-US" altLang="en-US" dirty="0" smtClean="0"/>
              <a:t>Image Courtesy of National </a:t>
            </a:r>
            <a:r>
              <a:rPr lang="en-US" altLang="en-US" dirty="0"/>
              <a:t>Science Foundation (NSF)</a:t>
            </a:r>
            <a:endParaRPr lang="en-US" dirty="0"/>
          </a:p>
        </p:txBody>
      </p:sp>
      <p:sp>
        <p:nvSpPr>
          <p:cNvPr id="2765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DA717E0-1287-4A43-839E-DEE2C3A466F7}" type="slidenum">
              <a:rPr lang="en-US" altLang="en-US">
                <a:solidFill>
                  <a:srgbClr val="898989"/>
                </a:solidFill>
              </a:rPr>
              <a:pPr/>
              <a:t>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dirty="0" smtClean="0">
                <a:ea typeface="MS PGothic" panose="020B0600070205080204" pitchFamily="34" charset="-128"/>
              </a:rPr>
              <a:t>Technical </a:t>
            </a:r>
            <a:r>
              <a:rPr lang="en-US" altLang="en-US" dirty="0">
                <a:ea typeface="MS PGothic" panose="020B0600070205080204" pitchFamily="34" charset="-128"/>
              </a:rPr>
              <a:t>Safeguards (Cont’d – </a:t>
            </a:r>
            <a:r>
              <a:rPr lang="en-US" altLang="en-US" dirty="0" smtClean="0">
                <a:ea typeface="MS PGothic" panose="020B0600070205080204" pitchFamily="34" charset="-128"/>
              </a:rPr>
              <a:t>3)</a:t>
            </a:r>
          </a:p>
        </p:txBody>
      </p:sp>
      <p:sp>
        <p:nvSpPr>
          <p:cNvPr id="2969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dirty="0" smtClean="0"/>
              <a:t>Examples</a:t>
            </a:r>
          </a:p>
          <a:p>
            <a:pPr eaLnBrk="1" hangingPunct="1"/>
            <a:r>
              <a:rPr lang="en-US" altLang="en-US" dirty="0" smtClean="0"/>
              <a:t>Transmission Security</a:t>
            </a:r>
          </a:p>
          <a:p>
            <a:pPr lvl="1" eaLnBrk="1" hangingPunct="1"/>
            <a:r>
              <a:rPr lang="en-US" altLang="en-US" dirty="0" smtClean="0"/>
              <a:t>Integrity controls</a:t>
            </a:r>
          </a:p>
          <a:p>
            <a:pPr lvl="1" eaLnBrk="1" hangingPunct="1"/>
            <a:r>
              <a:rPr lang="en-US" altLang="en-US" dirty="0" smtClean="0"/>
              <a:t>Encryption</a:t>
            </a:r>
          </a:p>
        </p:txBody>
      </p:sp>
      <p:sp>
        <p:nvSpPr>
          <p:cNvPr id="2970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3D33C43A-A61A-4F63-ABD6-415BC80C07C9}" type="slidenum">
              <a:rPr lang="en-US" altLang="en-US">
                <a:solidFill>
                  <a:srgbClr val="898989"/>
                </a:solidFill>
              </a:rPr>
              <a:pPr/>
              <a:t>9</a:t>
            </a:fld>
            <a:endParaRPr lang="en-US" altLang="en-US">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1610</TotalTime>
  <Words>3397</Words>
  <Application>Microsoft Office PowerPoint</Application>
  <PresentationFormat>On-screen Show (4:3)</PresentationFormat>
  <Paragraphs>174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ONC-Template-FINAL DRAFT</vt:lpstr>
      <vt:lpstr>Working with Health IT Systems</vt:lpstr>
      <vt:lpstr>Protecting Privacy, Security, and Confidentiality in HIT Systems  Learning Objectives – Lecture b</vt:lpstr>
      <vt:lpstr>Physical Safeguards</vt:lpstr>
      <vt:lpstr>Physical Safeguards (Cont’d – 1)</vt:lpstr>
      <vt:lpstr>Physical Safeguards (Cont’d – 2)</vt:lpstr>
      <vt:lpstr>Technical Safeguards</vt:lpstr>
      <vt:lpstr>Technical Safeguards (Cont’d – 1)</vt:lpstr>
      <vt:lpstr>Technical Safeguards (Cont’d – 2)</vt:lpstr>
      <vt:lpstr>Technical Safeguards (Cont’d – 3)</vt:lpstr>
      <vt:lpstr>Risk Analysis and Management</vt:lpstr>
      <vt:lpstr>Meaningful Use</vt:lpstr>
      <vt:lpstr>Unit 7: Protecting Privacy, Security, and Confidentiality in HIT Systems  Summary – Lecture b</vt:lpstr>
      <vt:lpstr>Protecting Privacy, Security, and Confidentiality in HIT Systems  References – Lecture b</vt:lpstr>
      <vt:lpstr>Protecting Privacy, Security, and Confidentiality in HIT Systems  References – Lecture b</vt:lpstr>
      <vt:lpstr>Working with Health IT Systems Protecting Privacy, Security, and Confidentiality in HIT Systems Lecture – b</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7, Unit 7</dc:title>
  <dc:subject>Working with Health IT Systems, Protecting Privacy, Security, and Confidentiality in HIT Systems, Lecture b</dc:subject>
  <dc:creator>U.S. Department of Health and Human Services Office of the National Coordinator for Health Information Technology</dc:creator>
  <cp:keywords>HIT, Privacy, Security, Confidentiality, Meaningful Use</cp:keywords>
  <cp:lastModifiedBy>admin</cp:lastModifiedBy>
  <cp:revision>33</cp:revision>
  <dcterms:created xsi:type="dcterms:W3CDTF">2016-03-30T16:30:38Z</dcterms:created>
  <dcterms:modified xsi:type="dcterms:W3CDTF">2017-06-07T16:47:26Z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