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10.xml" ContentType="application/vnd.openxmlformats-officedocument.presentationml.notesSlide+xml"/>
  <Override PartName="/ppt/notesSlides/notesSlide11.xml" ContentType="application/vnd.openxmlformats-officedocument.presentationml.notesSlide+xml"/>
  <Override PartName="/ppt/notesSlides/notesSlide12.xml" ContentType="application/vnd.openxmlformats-officedocument.presentationml.notesSlide+xml"/>
  <Override PartName="/ppt/notesSlides/notesSlide13.xml" ContentType="application/vnd.openxmlformats-officedocument.presentationml.notesSlide+xml"/>
  <Override PartName="/ppt/notesSlides/notesSlide14.xml" ContentType="application/vnd.openxmlformats-officedocument.presentationml.notesSlide+xml"/>
  <Override PartName="/ppt/notesSlides/notesSlide15.xml" ContentType="application/vnd.openxmlformats-officedocument.presentationml.notesSlide+xml"/>
  <Override PartName="/ppt/notesSlides/notesSlide16.xml" ContentType="application/vnd.openxmlformats-officedocument.presentationml.notesSlide+xml"/>
  <Override PartName="/ppt/notesSlides/notesSlide1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Lst>
  <p:notesMasterIdLst>
    <p:notesMasterId r:id="rId19"/>
  </p:notesMasterIdLst>
  <p:handoutMasterIdLst>
    <p:handoutMasterId r:id="rId20"/>
  </p:handoutMasterIdLst>
  <p:sldIdLst>
    <p:sldId id="256" r:id="rId2"/>
    <p:sldId id="258" r:id="rId3"/>
    <p:sldId id="259" r:id="rId4"/>
    <p:sldId id="260" r:id="rId5"/>
    <p:sldId id="261" r:id="rId6"/>
    <p:sldId id="262" r:id="rId7"/>
    <p:sldId id="263" r:id="rId8"/>
    <p:sldId id="264" r:id="rId9"/>
    <p:sldId id="265" r:id="rId10"/>
    <p:sldId id="266" r:id="rId11"/>
    <p:sldId id="267" r:id="rId12"/>
    <p:sldId id="268" r:id="rId13"/>
    <p:sldId id="269" r:id="rId14"/>
    <p:sldId id="270" r:id="rId15"/>
    <p:sldId id="271" r:id="rId16"/>
    <p:sldId id="272" r:id="rId17"/>
    <p:sldId id="274" r:id="rId18"/>
  </p:sldIdLst>
  <p:sldSz cx="9144000" cy="6858000" type="screen4x3"/>
  <p:notesSz cx="6858000" cy="9144000"/>
  <p:custDataLst>
    <p:tags r:id="rId21"/>
  </p:custDataLst>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mn-ea"/>
        <a:cs typeface="+mn-cs"/>
      </a:defRPr>
    </a:lvl1pPr>
    <a:lvl2pPr marL="457200" algn="l" rtl="0" fontAlgn="base">
      <a:spcBef>
        <a:spcPct val="0"/>
      </a:spcBef>
      <a:spcAft>
        <a:spcPct val="0"/>
      </a:spcAft>
      <a:defRPr kern="1200">
        <a:solidFill>
          <a:schemeClr val="tx1"/>
        </a:solidFill>
        <a:latin typeface="Arial" panose="020B0604020202020204" pitchFamily="34" charset="0"/>
        <a:ea typeface="+mn-ea"/>
        <a:cs typeface="+mn-cs"/>
      </a:defRPr>
    </a:lvl2pPr>
    <a:lvl3pPr marL="914400" algn="l" rtl="0" fontAlgn="base">
      <a:spcBef>
        <a:spcPct val="0"/>
      </a:spcBef>
      <a:spcAft>
        <a:spcPct val="0"/>
      </a:spcAft>
      <a:defRPr kern="1200">
        <a:solidFill>
          <a:schemeClr val="tx1"/>
        </a:solidFill>
        <a:latin typeface="Arial" panose="020B0604020202020204" pitchFamily="34" charset="0"/>
        <a:ea typeface="+mn-ea"/>
        <a:cs typeface="+mn-cs"/>
      </a:defRPr>
    </a:lvl3pPr>
    <a:lvl4pPr marL="1371600" algn="l" rtl="0" fontAlgn="base">
      <a:spcBef>
        <a:spcPct val="0"/>
      </a:spcBef>
      <a:spcAft>
        <a:spcPct val="0"/>
      </a:spcAft>
      <a:defRPr kern="1200">
        <a:solidFill>
          <a:schemeClr val="tx1"/>
        </a:solidFill>
        <a:latin typeface="Arial" panose="020B0604020202020204" pitchFamily="34" charset="0"/>
        <a:ea typeface="+mn-ea"/>
        <a:cs typeface="+mn-cs"/>
      </a:defRPr>
    </a:lvl4pPr>
    <a:lvl5pPr marL="1828800" algn="l" rtl="0" fontAlgn="base">
      <a:spcBef>
        <a:spcPct val="0"/>
      </a:spcBef>
      <a:spcAft>
        <a:spcPct val="0"/>
      </a:spcAft>
      <a:defRPr kern="1200">
        <a:solidFill>
          <a:schemeClr val="tx1"/>
        </a:solidFill>
        <a:latin typeface="Arial" panose="020B0604020202020204" pitchFamily="34" charset="0"/>
        <a:ea typeface="+mn-ea"/>
        <a:cs typeface="+mn-cs"/>
      </a:defRPr>
    </a:lvl5pPr>
    <a:lvl6pPr marL="2286000" algn="l" defTabSz="914400" rtl="0" eaLnBrk="1" latinLnBrk="0" hangingPunct="1">
      <a:defRPr kern="1200">
        <a:solidFill>
          <a:schemeClr val="tx1"/>
        </a:solidFill>
        <a:latin typeface="Arial" panose="020B0604020202020204" pitchFamily="34" charset="0"/>
        <a:ea typeface="+mn-ea"/>
        <a:cs typeface="+mn-cs"/>
      </a:defRPr>
    </a:lvl6pPr>
    <a:lvl7pPr marL="2743200" algn="l" defTabSz="914400" rtl="0" eaLnBrk="1" latinLnBrk="0" hangingPunct="1">
      <a:defRPr kern="1200">
        <a:solidFill>
          <a:schemeClr val="tx1"/>
        </a:solidFill>
        <a:latin typeface="Arial" panose="020B0604020202020204" pitchFamily="34" charset="0"/>
        <a:ea typeface="+mn-ea"/>
        <a:cs typeface="+mn-cs"/>
      </a:defRPr>
    </a:lvl7pPr>
    <a:lvl8pPr marL="3200400" algn="l" defTabSz="914400" rtl="0" eaLnBrk="1" latinLnBrk="0" hangingPunct="1">
      <a:defRPr kern="1200">
        <a:solidFill>
          <a:schemeClr val="tx1"/>
        </a:solidFill>
        <a:latin typeface="Arial" panose="020B0604020202020204" pitchFamily="34" charset="0"/>
        <a:ea typeface="+mn-ea"/>
        <a:cs typeface="+mn-cs"/>
      </a:defRPr>
    </a:lvl8pPr>
    <a:lvl9pPr marL="3657600" algn="l" defTabSz="914400" rtl="0" eaLnBrk="1" latinLnBrk="0" hangingPunct="1">
      <a:defRPr kern="1200">
        <a:solidFill>
          <a:schemeClr val="tx1"/>
        </a:solidFill>
        <a:latin typeface="Arial" panose="020B0604020202020204" pitchFamily="34" charset="0"/>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guide id="3" orient="horz" pos="3888">
          <p15:clr>
            <a:srgbClr val="A4A3A4"/>
          </p15:clr>
        </p15:guide>
        <p15:guide id="4" orient="horz" pos="1008">
          <p15:clr>
            <a:srgbClr val="A4A3A4"/>
          </p15:clr>
        </p15:guide>
        <p15:guide id="5" pos="2875">
          <p15:clr>
            <a:srgbClr val="A4A3A4"/>
          </p15:clr>
        </p15:guide>
      </p15:sldGuideLst>
    </p:ext>
    <p:ext uri="{2D200454-40CA-4A62-9FC3-DE9A4176ACB9}">
      <p15:notesGuideLst xmlns:p15="http://schemas.microsoft.com/office/powerpoint/2012/main" xmlns=""/>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CCCC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7E9639D4-E3E2-4D34-9284-5A2195B3D0D7}" styleName="Light Style 2">
    <a:wholeTbl>
      <a:tcTxStyle>
        <a:fontRef idx="minor">
          <a:scrgbClr r="0" g="0" b="0"/>
        </a:fontRef>
        <a:schemeClr val="tx1"/>
      </a:tcTxStyle>
      <a:tcStyle>
        <a:tcBdr>
          <a:left>
            <a:lnRef idx="1">
              <a:schemeClr val="tx1"/>
            </a:lnRef>
          </a:left>
          <a:right>
            <a:lnRef idx="1">
              <a:schemeClr val="tx1"/>
            </a:lnRef>
          </a:right>
          <a:top>
            <a:lnRef idx="1">
              <a:schemeClr val="tx1"/>
            </a:lnRef>
          </a:top>
          <a:bottom>
            <a:lnRef idx="1">
              <a:schemeClr val="tx1"/>
            </a:lnRef>
          </a:bottom>
          <a:insideH>
            <a:ln>
              <a:noFill/>
            </a:ln>
          </a:insideH>
          <a:insideV>
            <a:ln>
              <a:noFill/>
            </a:ln>
          </a:insideV>
        </a:tcBdr>
        <a:fill>
          <a:noFill/>
        </a:fill>
      </a:tcStyle>
    </a:wholeTbl>
    <a:band1H>
      <a:tcStyle>
        <a:tcBdr>
          <a:top>
            <a:lnRef idx="1">
              <a:schemeClr val="tx1"/>
            </a:lnRef>
          </a:top>
          <a:bottom>
            <a:lnRef idx="1">
              <a:schemeClr val="tx1"/>
            </a:lnRef>
          </a:bottom>
        </a:tcBdr>
      </a:tcStyle>
    </a:band1H>
    <a:band1V>
      <a:tcStyle>
        <a:tcBdr>
          <a:left>
            <a:lnRef idx="1">
              <a:schemeClr val="tx1"/>
            </a:lnRef>
          </a:left>
          <a:right>
            <a:lnRef idx="1">
              <a:schemeClr val="tx1"/>
            </a:lnRef>
          </a:right>
        </a:tcBdr>
      </a:tcStyle>
    </a:band1V>
    <a:band2V>
      <a:tcStyle>
        <a:tcBdr>
          <a:left>
            <a:lnRef idx="1">
              <a:schemeClr val="tx1"/>
            </a:lnRef>
          </a:left>
          <a:right>
            <a:lnRef idx="1">
              <a:schemeClr val="tx1"/>
            </a:lnRef>
          </a:right>
        </a:tcBdr>
      </a:tcStyle>
    </a:band2V>
    <a:lastCol>
      <a:tcTxStyle b="on"/>
      <a:tcStyle>
        <a:tcBdr/>
      </a:tcStyle>
    </a:lastCol>
    <a:firstCol>
      <a:tcTxStyle b="on"/>
      <a:tcStyle>
        <a:tcBdr/>
      </a:tcStyle>
    </a:firstCol>
    <a:lastRow>
      <a:tcTxStyle b="on"/>
      <a:tcStyle>
        <a:tcBdr>
          <a:top>
            <a:ln w="50800" cmpd="dbl">
              <a:solidFill>
                <a:schemeClr val="tx1"/>
              </a:solidFill>
            </a:ln>
          </a:top>
        </a:tcBdr>
      </a:tcStyle>
    </a:lastRow>
    <a:firstRow>
      <a:tcTxStyle b="on">
        <a:fontRef idx="minor">
          <a:scrgbClr r="0" g="0" b="0"/>
        </a:fontRef>
        <a:schemeClr val="bg1"/>
      </a:tcTxStyle>
      <a:tcStyle>
        <a:tcBdr/>
        <a:fillRef idx="1">
          <a:schemeClr val="tx1"/>
        </a:fillRef>
      </a:tcStyle>
    </a:firstRow>
  </a:tblStyle>
  <a:tblStyle styleId="{5940675A-B579-460E-94D1-54222C63F5DA}" styleName="No Style, Table Grid">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 styleId="{C083E6E3-FA7D-4D7B-A595-EF9225AFEA82}" styleName="Light Style 1 - Accent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 styleId="{793D81CF-94F2-401A-BA57-92F5A7B2D0C5}" styleName="Medium Style 1">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firstRow>
      <a:tcTxStyle b="on">
        <a:fontRef idx="minor">
          <a:scrgbClr r="0" g="0" b="0"/>
        </a:fontRef>
        <a:schemeClr val="lt1"/>
      </a:tcTxStyle>
      <a:tcStyle>
        <a:tcBdr/>
        <a:fill>
          <a:solidFill>
            <a:schemeClr val="dk1"/>
          </a:solidFill>
        </a:fill>
      </a:tcStyle>
    </a:firstRow>
  </a:tblStyle>
  <a:tblStyle styleId="{8EC20E35-A176-4012-BC5E-935CFFF8708E}" styleName="Medium Style 3">
    <a:wholeTbl>
      <a:tcTxStyle>
        <a:fontRef idx="minor"/>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dk1"/>
          </a:solidFill>
        </a:fill>
      </a:tcStyle>
    </a:lastCol>
    <a:firstCol>
      <a:tcTxStyle b="on">
        <a:fontRef idx="minor">
          <a:scrgbClr r="0" g="0" b="0"/>
        </a:fontRef>
        <a:schemeClr val="lt1"/>
      </a:tcTxStyle>
      <a:tcStyle>
        <a:tcBdr/>
        <a:fill>
          <a:solidFill>
            <a:schemeClr val="dk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dk1"/>
          </a:solidFill>
        </a:fill>
      </a:tcStyle>
    </a:firstRow>
  </a:tblStyle>
  <a:tblStyle styleId="{D7AC3CCA-C797-4891-BE02-D94E43425B78}" styleName="Medium Style 4">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w="12700" cmpd="sng">
              <a:solidFill>
                <a:schemeClr val="dk1"/>
              </a:solid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25400" cmpd="sng">
              <a:solidFill>
                <a:schemeClr val="dk1"/>
              </a:solidFill>
            </a:ln>
          </a:top>
        </a:tcBdr>
        <a:fill>
          <a:solidFill>
            <a:schemeClr val="dk1">
              <a:tint val="20000"/>
            </a:schemeClr>
          </a:solidFill>
        </a:fill>
      </a:tcStyle>
    </a:lastRow>
    <a:firstRow>
      <a:tcTxStyle b="on"/>
      <a:tcStyle>
        <a:tcBdr/>
        <a:fill>
          <a:solidFill>
            <a:schemeClr val="dk1">
              <a:tint val="20000"/>
            </a:schemeClr>
          </a:solidFill>
        </a:fill>
      </a:tcStyle>
    </a:firstRow>
  </a:tblStyle>
  <a:tblStyle styleId="{69CF1AB2-1976-4502-BF36-3FF5EA218861}" styleName="Medium Style 4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w="12700" cmpd="sng">
              <a:solidFill>
                <a:schemeClr val="accent1"/>
              </a:solidFill>
            </a:ln>
          </a:insideV>
        </a:tcBdr>
        <a:fill>
          <a:solidFill>
            <a:schemeClr val="accent1">
              <a:tint val="20000"/>
            </a:schemeClr>
          </a:solidFill>
        </a:fill>
      </a:tcStyle>
    </a:wholeTbl>
    <a:band1H>
      <a:tcStyle>
        <a:tcBdr/>
        <a:fill>
          <a:solidFill>
            <a:schemeClr val="accent1">
              <a:tint val="40000"/>
            </a:schemeClr>
          </a:solidFill>
        </a:fill>
      </a:tcStyle>
    </a:band1H>
    <a:band1V>
      <a:tcStyle>
        <a:tcBdr/>
        <a:fill>
          <a:solidFill>
            <a:schemeClr val="accent1">
              <a:tint val="40000"/>
            </a:schemeClr>
          </a:solidFill>
        </a:fill>
      </a:tcStyle>
    </a:band1V>
    <a:lastCol>
      <a:tcTxStyle b="on"/>
      <a:tcStyle>
        <a:tcBdr/>
      </a:tcStyle>
    </a:lastCol>
    <a:firstCol>
      <a:tcTxStyle b="on"/>
      <a:tcStyle>
        <a:tcBdr/>
      </a:tcStyle>
    </a:firstCol>
    <a:lastRow>
      <a:tcTxStyle b="on"/>
      <a:tcStyle>
        <a:tcBdr>
          <a:top>
            <a:ln w="25400" cmpd="sng">
              <a:solidFill>
                <a:schemeClr val="accent1"/>
              </a:solidFill>
            </a:ln>
          </a:top>
        </a:tcBdr>
        <a:fill>
          <a:solidFill>
            <a:schemeClr val="accent1">
              <a:tint val="20000"/>
            </a:schemeClr>
          </a:solidFill>
        </a:fill>
      </a:tcStyle>
    </a:lastRow>
    <a:firstRow>
      <a:tcTxStyle b="on"/>
      <a:tcStyle>
        <a:tcBdr/>
        <a:fill>
          <a:solidFill>
            <a:schemeClr val="accent1">
              <a:tint val="20000"/>
            </a:schemeClr>
          </a:solidFill>
        </a:fill>
      </a:tcStyle>
    </a:firstRow>
  </a:tblStyle>
  <a:tblStyle styleId="{8A107856-5554-42FB-B03E-39F5DBC370BA}" styleName="Medium Style 4 - Accent 2">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w="12700" cmpd="sng">
              <a:solidFill>
                <a:schemeClr val="accent2"/>
              </a:solidFill>
            </a:ln>
          </a:insideV>
        </a:tcBdr>
        <a:fill>
          <a:solidFill>
            <a:schemeClr val="accent2">
              <a:tint val="20000"/>
            </a:schemeClr>
          </a:solidFill>
        </a:fill>
      </a:tcStyle>
    </a:wholeTbl>
    <a:band1H>
      <a:tcStyle>
        <a:tcBdr/>
        <a:fill>
          <a:solidFill>
            <a:schemeClr val="accent2">
              <a:tint val="40000"/>
            </a:schemeClr>
          </a:solidFill>
        </a:fill>
      </a:tcStyle>
    </a:band1H>
    <a:band1V>
      <a:tcStyle>
        <a:tcBdr/>
        <a:fill>
          <a:solidFill>
            <a:schemeClr val="accent2">
              <a:tint val="40000"/>
            </a:schemeClr>
          </a:solidFill>
        </a:fill>
      </a:tcStyle>
    </a:band1V>
    <a:lastCol>
      <a:tcTxStyle b="on"/>
      <a:tcStyle>
        <a:tcBdr/>
      </a:tcStyle>
    </a:lastCol>
    <a:firstCol>
      <a:tcTxStyle b="on"/>
      <a:tcStyle>
        <a:tcBdr/>
      </a:tcStyle>
    </a:firstCol>
    <a:lastRow>
      <a:tcTxStyle b="on"/>
      <a:tcStyle>
        <a:tcBdr>
          <a:top>
            <a:ln w="25400" cmpd="sng">
              <a:solidFill>
                <a:schemeClr val="accent2"/>
              </a:solidFill>
            </a:ln>
          </a:top>
        </a:tcBdr>
        <a:fill>
          <a:solidFill>
            <a:schemeClr val="accent2">
              <a:tint val="20000"/>
            </a:schemeClr>
          </a:solidFill>
        </a:fill>
      </a:tcStyle>
    </a:lastRow>
    <a:firstRow>
      <a:tcTxStyle b="on"/>
      <a:tcStyle>
        <a:tcBdr/>
        <a:fill>
          <a:solidFill>
            <a:schemeClr val="accent2">
              <a:tint val="20000"/>
            </a:schemeClr>
          </a:solidFill>
        </a:fill>
      </a:tcStyle>
    </a:firstRow>
  </a:tblStyle>
  <a:tblStyle styleId="{0505E3EF-67EA-436B-97B2-0124C06EBD24}" styleName="Medium Style 4 - Accent 3">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w="12700" cmpd="sng">
              <a:solidFill>
                <a:schemeClr val="accent3"/>
              </a:solid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25400" cmpd="sng">
              <a:solidFill>
                <a:schemeClr val="accent3"/>
              </a:solidFill>
            </a:ln>
          </a:top>
        </a:tcBdr>
        <a:fill>
          <a:solidFill>
            <a:schemeClr val="accent3">
              <a:tint val="20000"/>
            </a:schemeClr>
          </a:solidFill>
        </a:fill>
      </a:tcStyle>
    </a:lastRow>
    <a:firstRow>
      <a:tcTxStyle b="on"/>
      <a:tcStyle>
        <a:tcBdr/>
        <a:fill>
          <a:solidFill>
            <a:schemeClr val="accent3">
              <a:tint val="20000"/>
            </a:schemeClr>
          </a:solidFill>
        </a:fill>
      </a:tcStyle>
    </a:firstRow>
  </a:tblStyle>
  <a:tblStyle styleId="{E8034E78-7F5D-4C2E-B375-FC64B27BC917}" styleName="Dark Style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left>
            <a:ln w="25400" cmpd="sng">
              <a:solidFill>
                <a:schemeClr val="lt1"/>
              </a:solidFill>
            </a:ln>
          </a:left>
        </a:tcBdr>
        <a:fill>
          <a:solidFill>
            <a:schemeClr val="dk1">
              <a:tint val="60000"/>
            </a:schemeClr>
          </a:solidFill>
        </a:fill>
      </a:tcStyle>
    </a:lastCol>
    <a:firstCol>
      <a:tcTxStyle b="on"/>
      <a:tcStyle>
        <a:tcBdr>
          <a:right>
            <a:ln w="25400" cmpd="sng">
              <a:solidFill>
                <a:schemeClr val="lt1"/>
              </a:solidFill>
            </a:ln>
          </a:right>
        </a:tcBdr>
        <a:fill>
          <a:solidFill>
            <a:schemeClr val="dk1">
              <a:tint val="60000"/>
            </a:schemeClr>
          </a:solidFill>
        </a:fill>
      </a:tcStyle>
    </a:firstCol>
    <a:lastRow>
      <a:tcTxStyle b="on"/>
      <a:tcStyle>
        <a:tcBdr>
          <a:top>
            <a:ln w="25400" cmpd="sng">
              <a:solidFill>
                <a:schemeClr val="lt1"/>
              </a:solidFill>
            </a:ln>
          </a:top>
        </a:tcBdr>
        <a:fill>
          <a:solidFill>
            <a:schemeClr val="dk1">
              <a:tint val="6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125E5076-3810-47DD-B79F-674D7AD40C01}" styleName="Dark Style 1 - Accent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E929F9F4-4A8F-4326-A1B4-22849713DDAB}" styleName="Dark Style 1 - Accent 4">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4"/>
          </a:solidFill>
        </a:fill>
      </a:tcStyle>
    </a:wholeTbl>
    <a:band1H>
      <a:tcStyle>
        <a:tcBdr/>
        <a:fill>
          <a:solidFill>
            <a:schemeClr val="accent4">
              <a:shade val="60000"/>
            </a:schemeClr>
          </a:solidFill>
        </a:fill>
      </a:tcStyle>
    </a:band1H>
    <a:band1V>
      <a:tcStyle>
        <a:tcBdr/>
        <a:fill>
          <a:solidFill>
            <a:schemeClr val="accent4">
              <a:shade val="60000"/>
            </a:schemeClr>
          </a:solidFill>
        </a:fill>
      </a:tcStyle>
    </a:band1V>
    <a:lastCol>
      <a:tcTxStyle b="on"/>
      <a:tcStyle>
        <a:tcBdr>
          <a:left>
            <a:ln w="25400" cmpd="sng">
              <a:solidFill>
                <a:schemeClr val="lt1"/>
              </a:solidFill>
            </a:ln>
          </a:left>
        </a:tcBdr>
        <a:fill>
          <a:solidFill>
            <a:schemeClr val="accent4">
              <a:shade val="60000"/>
            </a:schemeClr>
          </a:solidFill>
        </a:fill>
      </a:tcStyle>
    </a:lastCol>
    <a:firstCol>
      <a:tcTxStyle b="on"/>
      <a:tcStyle>
        <a:tcBdr>
          <a:right>
            <a:ln w="25400" cmpd="sng">
              <a:solidFill>
                <a:schemeClr val="lt1"/>
              </a:solidFill>
            </a:ln>
          </a:right>
        </a:tcBdr>
        <a:fill>
          <a:solidFill>
            <a:schemeClr val="accent4">
              <a:shade val="60000"/>
            </a:schemeClr>
          </a:solidFill>
        </a:fill>
      </a:tcStyle>
    </a:firstCol>
    <a:lastRow>
      <a:tcTxStyle b="on"/>
      <a:tcStyle>
        <a:tcBdr>
          <a:top>
            <a:ln w="25400" cmpd="sng">
              <a:solidFill>
                <a:schemeClr val="lt1"/>
              </a:solidFill>
            </a:ln>
          </a:top>
        </a:tcBdr>
        <a:fill>
          <a:solidFill>
            <a:schemeClr val="accent4">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46F890A9-2807-4EBB-B81D-B2AA78EC7F39}" styleName="Dark Style 2 - Accent 5/Accent 6">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5">
              <a:tint val="20000"/>
            </a:schemeClr>
          </a:solidFill>
        </a:fill>
      </a:tcStyle>
    </a:lastRow>
    <a:firstRow>
      <a:tcTxStyle b="on">
        <a:fontRef idx="minor">
          <a:scrgbClr r="0" g="0" b="0"/>
        </a:fontRef>
        <a:schemeClr val="lt1"/>
      </a:tcTxStyle>
      <a:tcStyle>
        <a:tcBdr/>
        <a:fill>
          <a:solidFill>
            <a:schemeClr val="accent6"/>
          </a:solidFill>
        </a:fill>
      </a:tcStyle>
    </a:firstRow>
  </a:tblStyle>
  <a:tblStyle styleId="{5202B0CA-FC54-4496-8BCA-5EF66A818D29}" styleName="Dark Style 2">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dk1">
              <a:tint val="20000"/>
            </a:schemeClr>
          </a:solidFill>
        </a:fill>
      </a:tcStyle>
    </a:wholeTbl>
    <a:band1H>
      <a:tcStyle>
        <a:tcBdr/>
        <a:fill>
          <a:solidFill>
            <a:schemeClr val="dk1">
              <a:tint val="40000"/>
            </a:schemeClr>
          </a:solidFill>
        </a:fill>
      </a:tcStyle>
    </a:band1H>
    <a:band1V>
      <a:tcStyle>
        <a:tcBdr/>
        <a:fill>
          <a:solidFill>
            <a:schemeClr val="dk1">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dk1">
              <a:tint val="20000"/>
            </a:schemeClr>
          </a:solidFill>
        </a:fill>
      </a:tcStyle>
    </a:lastRow>
    <a:firstRow>
      <a:tcTxStyle b="on">
        <a:fontRef idx="minor">
          <a:scrgbClr r="0" g="0" b="0"/>
        </a:fontRef>
        <a:schemeClr val="lt1"/>
      </a:tcTxStyle>
      <a:tcStyle>
        <a:tcBdr/>
        <a:fill>
          <a:solidFill>
            <a:schemeClr val="dk1"/>
          </a:solidFill>
        </a:fill>
      </a:tcStyle>
    </a:firstRow>
  </a:tblStyle>
  <a:tblStyle styleId="{91EBBBCC-DAD2-459C-BE2E-F6DE35CF9A28}" styleName="Dark Style 2 - Accent 3/Accent 4">
    <a:wholeTbl>
      <a:tcTxStyle>
        <a:fontRef idx="minor">
          <a:scrgbClr r="0" g="0" b="0"/>
        </a:fontRef>
        <a:schemeClr val="dk1"/>
      </a:tcTxStyle>
      <a:tcStyle>
        <a:tcBdr>
          <a:left>
            <a:ln>
              <a:noFill/>
            </a:ln>
          </a:left>
          <a:right>
            <a:ln>
              <a:noFill/>
            </a:ln>
          </a:right>
          <a:top>
            <a:ln>
              <a:noFill/>
            </a:ln>
          </a:top>
          <a:bottom>
            <a:ln>
              <a:noFill/>
            </a:ln>
          </a:bottom>
          <a:insideH>
            <a:ln>
              <a:noFill/>
            </a:ln>
          </a:insideH>
          <a:insideV>
            <a:ln>
              <a:noFill/>
            </a:ln>
          </a:insideV>
        </a:tcBdr>
        <a:fill>
          <a:solidFill>
            <a:schemeClr val="accent3">
              <a:tint val="20000"/>
            </a:schemeClr>
          </a:solidFill>
        </a:fill>
      </a:tcStyle>
    </a:wholeTbl>
    <a:band1H>
      <a:tcStyle>
        <a:tcBdr/>
        <a:fill>
          <a:solidFill>
            <a:schemeClr val="accent3">
              <a:tint val="40000"/>
            </a:schemeClr>
          </a:solidFill>
        </a:fill>
      </a:tcStyle>
    </a:band1H>
    <a:band1V>
      <a:tcStyle>
        <a:tcBdr/>
        <a:fill>
          <a:solidFill>
            <a:schemeClr val="accent3">
              <a:tint val="40000"/>
            </a:schemeClr>
          </a:solidFill>
        </a:fill>
      </a:tcStyle>
    </a:band1V>
    <a:lastCol>
      <a:tcTxStyle b="on"/>
      <a:tcStyle>
        <a:tcBdr/>
      </a:tcStyle>
    </a:lastCol>
    <a:firstCol>
      <a:tcTxStyle b="on"/>
      <a:tcStyle>
        <a:tcBdr/>
      </a:tcStyle>
    </a:firstCol>
    <a:lastRow>
      <a:tcTxStyle b="on"/>
      <a:tcStyle>
        <a:tcBdr>
          <a:top>
            <a:ln w="50800" cmpd="dbl">
              <a:solidFill>
                <a:schemeClr val="dk1"/>
              </a:solidFill>
            </a:ln>
          </a:top>
        </a:tcBdr>
        <a:fill>
          <a:solidFill>
            <a:schemeClr val="accent3">
              <a:tint val="20000"/>
            </a:schemeClr>
          </a:solidFill>
        </a:fill>
      </a:tcStyle>
    </a:lastRow>
    <a:firstRow>
      <a:tcTxStyle b="on">
        <a:fontRef idx="minor">
          <a:scrgbClr r="0" g="0" b="0"/>
        </a:fontRef>
        <a:schemeClr val="lt1"/>
      </a:tcTxStyle>
      <a:tcStyle>
        <a:tcBdr/>
        <a:fill>
          <a:solidFill>
            <a:schemeClr val="accent4"/>
          </a:solidFill>
        </a:fill>
      </a:tcStyle>
    </a:firstRow>
  </a:tblStyle>
  <a:tblStyle styleId="{37CE84F3-28C3-443E-9E96-99CF82512B78}" styleName="Dark Style 1 - Accent 2">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2"/>
          </a:solidFill>
        </a:fill>
      </a:tcStyle>
    </a:wholeTbl>
    <a:band1H>
      <a:tcStyle>
        <a:tcBdr/>
        <a:fill>
          <a:solidFill>
            <a:schemeClr val="accent2">
              <a:shade val="60000"/>
            </a:schemeClr>
          </a:solidFill>
        </a:fill>
      </a:tcStyle>
    </a:band1H>
    <a:band1V>
      <a:tcStyle>
        <a:tcBdr/>
        <a:fill>
          <a:solidFill>
            <a:schemeClr val="accent2">
              <a:shade val="60000"/>
            </a:schemeClr>
          </a:solidFill>
        </a:fill>
      </a:tcStyle>
    </a:band1V>
    <a:lastCol>
      <a:tcTxStyle b="on"/>
      <a:tcStyle>
        <a:tcBdr>
          <a:left>
            <a:ln w="25400" cmpd="sng">
              <a:solidFill>
                <a:schemeClr val="lt1"/>
              </a:solidFill>
            </a:ln>
          </a:left>
        </a:tcBdr>
        <a:fill>
          <a:solidFill>
            <a:schemeClr val="accent2">
              <a:shade val="60000"/>
            </a:schemeClr>
          </a:solidFill>
        </a:fill>
      </a:tcStyle>
    </a:lastCol>
    <a:firstCol>
      <a:tcTxStyle b="on"/>
      <a:tcStyle>
        <a:tcBdr>
          <a:right>
            <a:ln w="25400" cmpd="sng">
              <a:solidFill>
                <a:schemeClr val="lt1"/>
              </a:solidFill>
            </a:ln>
          </a:right>
        </a:tcBdr>
        <a:fill>
          <a:solidFill>
            <a:schemeClr val="accent2">
              <a:shade val="60000"/>
            </a:schemeClr>
          </a:solidFill>
        </a:fill>
      </a:tcStyle>
    </a:firstCol>
    <a:lastRow>
      <a:tcTxStyle b="on"/>
      <a:tcStyle>
        <a:tcBdr>
          <a:top>
            <a:ln w="25400" cmpd="sng">
              <a:solidFill>
                <a:schemeClr val="lt1"/>
              </a:solidFill>
            </a:ln>
          </a:top>
        </a:tcBdr>
        <a:fill>
          <a:solidFill>
            <a:schemeClr val="accent2">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2A488322-F2BA-4B5B-9748-0D474271808F}" styleName="Medium Style 3 - Accent 6">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6"/>
          </a:solidFill>
        </a:fill>
      </a:tcStyle>
    </a:lastCol>
    <a:firstCol>
      <a:tcTxStyle b="on">
        <a:fontRef idx="minor">
          <a:scrgbClr r="0" g="0" b="0"/>
        </a:fontRef>
        <a:schemeClr val="lt1"/>
      </a:tcTxStyle>
      <a:tcStyle>
        <a:tcBdr/>
        <a:fill>
          <a:solidFill>
            <a:schemeClr val="accent6"/>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6"/>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34553" autoAdjust="0"/>
    <p:restoredTop sz="86439" autoAdjust="0"/>
  </p:normalViewPr>
  <p:slideViewPr>
    <p:cSldViewPr snapToGrid="0">
      <p:cViewPr varScale="1">
        <p:scale>
          <a:sx n="59" d="100"/>
          <a:sy n="59" d="100"/>
        </p:scale>
        <p:origin x="-77" y="-403"/>
      </p:cViewPr>
      <p:guideLst>
        <p:guide orient="horz" pos="2160"/>
        <p:guide orient="horz" pos="3888"/>
        <p:guide orient="horz" pos="1008"/>
        <p:guide pos="2880"/>
        <p:guide pos="2875"/>
      </p:guideLst>
    </p:cSldViewPr>
  </p:slideViewPr>
  <p:outlineViewPr>
    <p:cViewPr>
      <p:scale>
        <a:sx n="33" d="100"/>
        <a:sy n="33" d="100"/>
      </p:scale>
      <p:origin x="0" y="15461"/>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65" d="100"/>
          <a:sy n="65" d="100"/>
        </p:scale>
        <p:origin x="3082" y="53"/>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3" Type="http://schemas.openxmlformats.org/officeDocument/2006/relationships/slide" Target="slides/slide2.xml"/><Relationship Id="rId21" Type="http://schemas.openxmlformats.org/officeDocument/2006/relationships/tags" Target="tags/tag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notesMaster" Target="notesMasters/notesMaster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sz="quarter"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ABCA4999-9D00-47A8-9172-7A0E836D01C0}" type="datetimeFigureOut">
              <a:rPr lang="en-US"/>
              <a:pPr>
                <a:defRPr/>
              </a:pPr>
              <a:t>6/7/2017</a:t>
            </a:fld>
            <a:endParaRPr lang="en-US" dirty="0"/>
          </a:p>
        </p:txBody>
      </p:sp>
      <p:sp>
        <p:nvSpPr>
          <p:cNvPr id="4" name="Footer Placeholder 3"/>
          <p:cNvSpPr>
            <a:spLocks noGrp="1"/>
          </p:cNvSpPr>
          <p:nvPr>
            <p:ph type="ftr" sz="quarter" idx="2"/>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5" name="Slide Number Placeholder 4"/>
          <p:cNvSpPr>
            <a:spLocks noGrp="1"/>
          </p:cNvSpPr>
          <p:nvPr>
            <p:ph type="sldNum" sz="quarter" idx="3"/>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E856E8BC-1459-4626-A984-3A50D548E39A}" type="slidenum">
              <a:rPr lang="en-US" altLang="en-US"/>
              <a:pPr/>
              <a:t>‹#›</a:t>
            </a:fld>
            <a:endParaRPr lang="en-US" altLang="en-US"/>
          </a:p>
        </p:txBody>
      </p:sp>
    </p:spTree>
    <p:extLst>
      <p:ext uri="{BB962C8B-B14F-4D97-AF65-F5344CB8AC3E}">
        <p14:creationId xmlns:p14="http://schemas.microsoft.com/office/powerpoint/2010/main" val="1730786983"/>
      </p:ext>
    </p:extLst>
  </p:cSld>
  <p:clrMap bg1="lt1" tx1="dk1" bg2="lt2" tx2="dk2" accent1="accent1" accent2="accent2" accent3="accent3" accent4="accent4" accent5="accent5" accent6="accent6" hlink="hlink" folHlink="folHlink"/>
  <p:hf hd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fontAlgn="auto">
              <a:spcBef>
                <a:spcPts val="0"/>
              </a:spcBef>
              <a:spcAft>
                <a:spcPts val="0"/>
              </a:spcAft>
              <a:defRPr sz="1000">
                <a:latin typeface="Arial" pitchFamily="34" charset="0"/>
                <a:cs typeface="Arial" pitchFamily="34" charset="0"/>
              </a:defRPr>
            </a:lvl1pPr>
          </a:lstStyle>
          <a:p>
            <a:pPr>
              <a:defRPr/>
            </a:pPr>
            <a:endParaRPr lang="en-US"/>
          </a:p>
        </p:txBody>
      </p:sp>
      <p:sp>
        <p:nvSpPr>
          <p:cNvPr id="3" name="Date Placeholder 2"/>
          <p:cNvSpPr>
            <a:spLocks noGrp="1"/>
          </p:cNvSpPr>
          <p:nvPr>
            <p:ph type="dt" idx="1"/>
          </p:nvPr>
        </p:nvSpPr>
        <p:spPr>
          <a:xfrm>
            <a:off x="3885010" y="0"/>
            <a:ext cx="2971800" cy="457200"/>
          </a:xfrm>
          <a:prstGeom prst="rect">
            <a:avLst/>
          </a:prstGeom>
        </p:spPr>
        <p:txBody>
          <a:bodyPr vert="horz" lIns="91440" tIns="45720" rIns="91440" bIns="45720" rtlCol="0"/>
          <a:lstStyle>
            <a:lvl1pPr algn="r" fontAlgn="auto">
              <a:spcBef>
                <a:spcPts val="0"/>
              </a:spcBef>
              <a:spcAft>
                <a:spcPts val="0"/>
              </a:spcAft>
              <a:defRPr sz="1000">
                <a:latin typeface="Arial" pitchFamily="34" charset="0"/>
                <a:cs typeface="Arial" pitchFamily="34" charset="0"/>
              </a:defRPr>
            </a:lvl1pPr>
          </a:lstStyle>
          <a:p>
            <a:pPr>
              <a:defRPr/>
            </a:pPr>
            <a:fld id="{FBFBF557-BCE6-4061-898E-5E42FC7DBA3C}" type="datetimeFigureOut">
              <a:rPr lang="en-US"/>
              <a:pPr>
                <a:defRPr/>
              </a:pPr>
              <a:t>6/7/2017</a:t>
            </a:fld>
            <a:endParaRPr lang="en-US" dirty="0"/>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pPr lvl="0"/>
            <a:endParaRPr lang="en-US" noProof="0"/>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noProof="0" dirty="0" smtClean="0"/>
              <a:t>Click to edit Master text styles</a:t>
            </a:r>
          </a:p>
          <a:p>
            <a:pPr lvl="1"/>
            <a:r>
              <a:rPr lang="en-US" noProof="0" dirty="0" smtClean="0"/>
              <a:t>Second level</a:t>
            </a:r>
          </a:p>
          <a:p>
            <a:pPr lvl="2"/>
            <a:r>
              <a:rPr lang="en-US" noProof="0" dirty="0" smtClean="0"/>
              <a:t>Third level</a:t>
            </a:r>
          </a:p>
          <a:p>
            <a:pPr lvl="3"/>
            <a:r>
              <a:rPr lang="en-US" noProof="0" dirty="0" smtClean="0"/>
              <a:t>Fourth level</a:t>
            </a:r>
          </a:p>
          <a:p>
            <a:pPr lvl="4"/>
            <a:r>
              <a:rPr lang="en-US" noProof="0" dirty="0" smtClean="0"/>
              <a:t>Fifth level</a:t>
            </a:r>
            <a:endParaRPr lang="en-US" noProof="0" dirty="0"/>
          </a:p>
        </p:txBody>
      </p:sp>
      <p:sp>
        <p:nvSpPr>
          <p:cNvPr id="6" name="Footer Placeholder 5"/>
          <p:cNvSpPr>
            <a:spLocks noGrp="1"/>
          </p:cNvSpPr>
          <p:nvPr>
            <p:ph type="ftr" sz="quarter" idx="4"/>
          </p:nvPr>
        </p:nvSpPr>
        <p:spPr>
          <a:xfrm>
            <a:off x="0" y="8684684"/>
            <a:ext cx="2971800" cy="457200"/>
          </a:xfrm>
          <a:prstGeom prst="rect">
            <a:avLst/>
          </a:prstGeom>
        </p:spPr>
        <p:txBody>
          <a:bodyPr vert="horz" lIns="91440" tIns="45720" rIns="91440" bIns="45720" rtlCol="0" anchor="b"/>
          <a:lstStyle>
            <a:lvl1pPr algn="l" fontAlgn="auto">
              <a:spcBef>
                <a:spcPts val="0"/>
              </a:spcBef>
              <a:spcAft>
                <a:spcPts val="0"/>
              </a:spcAft>
              <a:defRPr sz="1000">
                <a:latin typeface="Arial" pitchFamily="34" charset="0"/>
                <a:cs typeface="Arial" pitchFamily="34" charset="0"/>
              </a:defRPr>
            </a:lvl1pPr>
          </a:lstStyle>
          <a:p>
            <a:pPr>
              <a:defRPr/>
            </a:pPr>
            <a:r>
              <a:rPr lang="en-US" dirty="0" smtClean="0"/>
              <a:t>Health IT Workforce Curriculum Version 4.0</a:t>
            </a:r>
            <a:endParaRPr lang="en-US" dirty="0"/>
          </a:p>
        </p:txBody>
      </p:sp>
      <p:sp>
        <p:nvSpPr>
          <p:cNvPr id="7" name="Slide Number Placeholder 6"/>
          <p:cNvSpPr>
            <a:spLocks noGrp="1"/>
          </p:cNvSpPr>
          <p:nvPr>
            <p:ph type="sldNum" sz="quarter" idx="5"/>
          </p:nvPr>
        </p:nvSpPr>
        <p:spPr>
          <a:xfrm>
            <a:off x="3885010" y="8684684"/>
            <a:ext cx="2971800" cy="457200"/>
          </a:xfrm>
          <a:prstGeom prst="rect">
            <a:avLst/>
          </a:prstGeom>
        </p:spPr>
        <p:txBody>
          <a:bodyPr vert="horz" wrap="square" lIns="91440" tIns="45720" rIns="91440" bIns="45720" numCol="1" anchor="b" anchorCtr="0" compatLnSpc="1">
            <a:prstTxWarp prst="textNoShape">
              <a:avLst/>
            </a:prstTxWarp>
          </a:bodyPr>
          <a:lstStyle>
            <a:lvl1pPr algn="r">
              <a:defRPr sz="1000">
                <a:cs typeface="Arial" panose="020B0604020202020204" pitchFamily="34" charset="0"/>
              </a:defRPr>
            </a:lvl1pPr>
          </a:lstStyle>
          <a:p>
            <a:fld id="{BC67021A-487C-4D8E-B66A-9A323BD1E9A7}" type="slidenum">
              <a:rPr lang="en-US" altLang="en-US"/>
              <a:pPr/>
              <a:t>‹#›</a:t>
            </a:fld>
            <a:endParaRPr lang="en-US" altLang="en-US"/>
          </a:p>
        </p:txBody>
      </p:sp>
    </p:spTree>
    <p:extLst>
      <p:ext uri="{BB962C8B-B14F-4D97-AF65-F5344CB8AC3E}">
        <p14:creationId xmlns:p14="http://schemas.microsoft.com/office/powerpoint/2010/main" val="195410590"/>
      </p:ext>
    </p:extLst>
  </p:cSld>
  <p:clrMap bg1="lt1" tx1="dk1" bg2="lt2" tx2="dk2" accent1="accent1" accent2="accent2" accent3="accent3" accent4="accent4" accent5="accent5" accent6="accent6" hlink="hlink" folHlink="folHlink"/>
  <p:hf hdr="0" dt="0"/>
  <p:notesStyle>
    <a:lvl1pPr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1pPr>
    <a:lvl2pPr marL="4572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2pPr>
    <a:lvl3pPr marL="9144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3pPr>
    <a:lvl4pPr marL="13716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4pPr>
    <a:lvl5pPr marL="1828800" algn="l" rtl="0" eaLnBrk="0" fontAlgn="base" hangingPunct="0">
      <a:spcBef>
        <a:spcPct val="30000"/>
      </a:spcBef>
      <a:spcAft>
        <a:spcPct val="0"/>
      </a:spcAft>
      <a:defRPr sz="1000" kern="1200">
        <a:solidFill>
          <a:schemeClr val="tx1"/>
        </a:solidFill>
        <a:latin typeface="Arial" pitchFamily="34" charset="0"/>
        <a:ea typeface="+mn-ea"/>
        <a:cs typeface="Arial" pitchFamily="34" charset="0"/>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altLang="en-US" dirty="0" smtClean="0"/>
              <a:t>Welcome to </a:t>
            </a:r>
            <a:r>
              <a:rPr lang="en-US" altLang="en-US" i="1" dirty="0" smtClean="0"/>
              <a:t>Working with Health IT Systems: Protecting Privacy, Security, and Confidentiality in HIT Systems.</a:t>
            </a:r>
            <a:r>
              <a:rPr lang="en-US" altLang="en-US" dirty="0" smtClean="0"/>
              <a:t>  This is Lecture a.</a:t>
            </a:r>
          </a:p>
          <a:p>
            <a:endParaRPr lang="en-US" altLang="en-US" dirty="0" smtClean="0"/>
          </a:p>
          <a:p>
            <a:r>
              <a:rPr lang="en-US" altLang="en-US" dirty="0" smtClean="0"/>
              <a:t>Unit 7 is designed to present an overview of the concepts of privacy, security, and confidentiality of protected health information (PHI) in relation to HIT systems.  Threats to PHI frequently encountered in HIT environments such as password sharing, offsite access to EHR systems, challenges of staff turnover and student access, unauthorized access, etc., will be detailed.  Students will be exposed to simulated breaches of privacy, security and confidentiality of PHI in lab exercises, asked to identify, and propose strategies to thwart those threats.</a:t>
            </a:r>
          </a:p>
          <a:p>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a:t>
            </a:fld>
            <a:endParaRPr lang="en-US" altLang="en-US"/>
          </a:p>
        </p:txBody>
      </p:sp>
    </p:spTree>
    <p:extLst>
      <p:ext uri="{BB962C8B-B14F-4D97-AF65-F5344CB8AC3E}">
        <p14:creationId xmlns:p14="http://schemas.microsoft.com/office/powerpoint/2010/main" val="813740319"/>
      </p:ext>
    </p:extLst>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277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277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next safeguard is to ensure that an organization has designated someone who has responsibility for the security of all systems containing electronic PHI.  This may seem obvious and unnecessary to include as a formal requirement, but when a security incident occurs (electronic PHI is breached), there is often finger pointing that occurs in an organization.  Determining up-front who ultimately is responsible for security will help prevent finger-pointing after something bad happens.  Although someone must ultimately be responsible for the organization’s security plan, this does not mean that that individual cannot designate specific security responsibilities to others.</a:t>
            </a:r>
          </a:p>
        </p:txBody>
      </p:sp>
      <p:sp>
        <p:nvSpPr>
          <p:cNvPr id="3277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C663845-559B-4B1C-9C57-D81E706480CD}" type="slidenum">
              <a:rPr lang="en-US" altLang="en-US">
                <a:latin typeface="Calibri" panose="020F0502020204030204" pitchFamily="34" charset="0"/>
              </a:rPr>
              <a:pPr/>
              <a:t>10</a:t>
            </a:fld>
            <a:endParaRPr lang="en-US" altLang="en-US">
              <a:latin typeface="Calibri" panose="020F0502020204030204" pitchFamily="34" charset="0"/>
            </a:endParaRPr>
          </a:p>
        </p:txBody>
      </p:sp>
    </p:spTree>
    <p:extLst>
      <p:ext uri="{BB962C8B-B14F-4D97-AF65-F5344CB8AC3E}">
        <p14:creationId xmlns:p14="http://schemas.microsoft.com/office/powerpoint/2010/main" val="3680942296"/>
      </p:ext>
    </p:extLst>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481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481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third and fourth administrative safeguards, Workforce Security and Information Access Management, dictate that an organization must have policies and procedures in place that specify who is permitted to have access to electronic PHI and who is not, and to grant permissions or take them away appropriately.  These policies and procedures should spell out not only who should have access, but also how it is determined who should have access, as well as who should have the authority to determine who has access or not.  For example, access might be based on a detailed job description.  An organization should have procedures in place to deal with employee turnover (or other type of changing roles of staff or contractors).  This is to ensure that access to electronic PHI is terminated when it is no longer appropriate for an individual to have it.  In other words, it is not simply an “all or nothing” access.  For example, a clerical position that handles appointment scheduling for patients is unlikely to need access to see a patient’s problem list or diagnoses, particularly for sensitive problems such as mental health issues or a diagnosis of HIV.</a:t>
            </a:r>
          </a:p>
        </p:txBody>
      </p:sp>
      <p:sp>
        <p:nvSpPr>
          <p:cNvPr id="3482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45E5904-CCB3-4A99-AAF9-56D16EFD523B}" type="slidenum">
              <a:rPr lang="en-US" altLang="en-US">
                <a:latin typeface="Calibri" panose="020F0502020204030204" pitchFamily="34" charset="0"/>
              </a:rPr>
              <a:pPr/>
              <a:t>11</a:t>
            </a:fld>
            <a:endParaRPr lang="en-US" altLang="en-US">
              <a:latin typeface="Calibri" panose="020F0502020204030204" pitchFamily="34" charset="0"/>
            </a:endParaRPr>
          </a:p>
        </p:txBody>
      </p:sp>
    </p:spTree>
    <p:extLst>
      <p:ext uri="{BB962C8B-B14F-4D97-AF65-F5344CB8AC3E}">
        <p14:creationId xmlns:p14="http://schemas.microsoft.com/office/powerpoint/2010/main" val="2162360975"/>
      </p:ext>
    </p:extLst>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686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fifth administrative safeguard, Security Awareness and Training, dictates that a healthcare organization must, “Implement a security awareness and training program for all members of its workforce (including management).”  Many safeguards that are implemented to protect the security of systems containing electronic PHI require cooperation on the part of the organization’s workforce to be effective.  For example, the use of authentication controls (in other words, usernames and passwords) is a very common security safeguard that allows for a system to uniquely identify users and to limit access based on that user’s role.  This safeguard is completely defeated if users share their passwords with other users.  The training needs to make clear why certain security safeguards must be followed, how to follow them, and what the sanctions are if they are not followed.</a:t>
            </a:r>
          </a:p>
          <a:p>
            <a:endParaRPr lang="en-US" altLang="en-US" dirty="0" smtClean="0"/>
          </a:p>
          <a:p>
            <a:r>
              <a:rPr lang="en-US" altLang="en-US" dirty="0" smtClean="0"/>
              <a:t>Security awareness may also be accomplished with log-in monitoring such as reporting to the user on failed log-in attempts, and password management such as policies and procedures to prevent the sharing of passwords, and how and when to change passwords.</a:t>
            </a:r>
          </a:p>
        </p:txBody>
      </p:sp>
      <p:sp>
        <p:nvSpPr>
          <p:cNvPr id="3686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CE9CC82-56DD-4038-B1ED-8E62F8226533}" type="slidenum">
              <a:rPr lang="en-US" altLang="en-US">
                <a:latin typeface="Calibri" panose="020F0502020204030204" pitchFamily="34" charset="0"/>
              </a:rPr>
              <a:pPr/>
              <a:t>12</a:t>
            </a:fld>
            <a:endParaRPr lang="en-US" altLang="en-US">
              <a:latin typeface="Calibri" panose="020F0502020204030204" pitchFamily="34" charset="0"/>
            </a:endParaRPr>
          </a:p>
        </p:txBody>
      </p:sp>
    </p:spTree>
    <p:extLst>
      <p:ext uri="{BB962C8B-B14F-4D97-AF65-F5344CB8AC3E}">
        <p14:creationId xmlns:p14="http://schemas.microsoft.com/office/powerpoint/2010/main" val="278833700"/>
      </p:ext>
    </p:extLst>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891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sixth administrative standard, Security Incident Procedures, dictates that covered entities must have policies and procedures in place to deal with security incidents.  A security incident is an unauthorized attempt (successful or not) to access, use, disclose, modify, or destroy information in an information system, or to interfere with the operations of such a system.  When these incidents happen, the organization must have procedures in place to appropriately respond to and report such incidents.</a:t>
            </a:r>
          </a:p>
          <a:p>
            <a:endParaRPr lang="en-US" altLang="en-US" dirty="0" smtClean="0"/>
          </a:p>
          <a:p>
            <a:r>
              <a:rPr lang="en-US" altLang="en-US" dirty="0" smtClean="0"/>
              <a:t>A Contingency Plan should be in place for all organizations to proactively prepare for emergencies that might prevent access to electronic PHI, such as power outages, natural disasters, system failure, or any other disruption of critical business operations.  The contingency plan should include policies and procedures for data backup, disaster recovery—which means how to get systems and data back online after a failure—and plans for emergency operation, such as how to conduct business while systems are down.  These procedures should be tested regularly to ensure that they will work if something bad does happen.  It is also important to carefully analyze how critical each system is in order to prioritize the level of backup, disaster recovery, and emergency operation for each of the systems.</a:t>
            </a:r>
          </a:p>
        </p:txBody>
      </p:sp>
      <p:sp>
        <p:nvSpPr>
          <p:cNvPr id="3891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94254C7D-42C2-4B71-A30A-B22A120726D1}" type="slidenum">
              <a:rPr lang="en-US" altLang="en-US">
                <a:latin typeface="Calibri" panose="020F0502020204030204" pitchFamily="34" charset="0"/>
              </a:rPr>
              <a:pPr/>
              <a:t>13</a:t>
            </a:fld>
            <a:endParaRPr lang="en-US" altLang="en-US">
              <a:latin typeface="Calibri" panose="020F0502020204030204" pitchFamily="34" charset="0"/>
            </a:endParaRPr>
          </a:p>
        </p:txBody>
      </p:sp>
    </p:spTree>
    <p:extLst>
      <p:ext uri="{BB962C8B-B14F-4D97-AF65-F5344CB8AC3E}">
        <p14:creationId xmlns:p14="http://schemas.microsoft.com/office/powerpoint/2010/main" val="2083556703"/>
      </p:ext>
    </p:extLst>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096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Evaluation standard emphasizes the importance of regularly evaluating the organization’s security program to ensure that electronic PHI is adequately protected.</a:t>
            </a:r>
          </a:p>
          <a:p>
            <a:endParaRPr lang="en-US" altLang="en-US" dirty="0" smtClean="0"/>
          </a:p>
          <a:p>
            <a:r>
              <a:rPr lang="en-US" altLang="en-US" dirty="0" smtClean="0"/>
              <a:t>Finally, the Business Associate Contracts and Other Arrangements standard requires that any individual or organization that enters into an agreement with a covered entity must require that the business associate safeguard electronic PHI.</a:t>
            </a:r>
          </a:p>
          <a:p>
            <a:pPr eaLnBrk="1" hangingPunct="1">
              <a:spcAft>
                <a:spcPct val="0"/>
              </a:spcAft>
            </a:pPr>
            <a:endParaRPr lang="en-US" altLang="en-US" dirty="0" smtClean="0"/>
          </a:p>
        </p:txBody>
      </p:sp>
      <p:sp>
        <p:nvSpPr>
          <p:cNvPr id="4096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59EDC38-37AB-49A2-A8CF-684FF1A1ABE2}" type="slidenum">
              <a:rPr lang="en-US" altLang="en-US">
                <a:latin typeface="Calibri" panose="020F0502020204030204" pitchFamily="34" charset="0"/>
              </a:rPr>
              <a:pPr/>
              <a:t>14</a:t>
            </a:fld>
            <a:endParaRPr lang="en-US" altLang="en-US">
              <a:latin typeface="Calibri" panose="020F0502020204030204" pitchFamily="34" charset="0"/>
            </a:endParaRPr>
          </a:p>
        </p:txBody>
      </p:sp>
    </p:spTree>
    <p:extLst>
      <p:ext uri="{BB962C8B-B14F-4D97-AF65-F5344CB8AC3E}">
        <p14:creationId xmlns:p14="http://schemas.microsoft.com/office/powerpoint/2010/main" val="3702533040"/>
      </p:ext>
    </p:extLst>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301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This concludes Lecture a of Unit 7: </a:t>
            </a:r>
            <a:r>
              <a:rPr lang="en-US" altLang="en-US" i="1" dirty="0" smtClean="0"/>
              <a:t>Protecting Privacy, Security, and Confidentiality in HIT Systems</a:t>
            </a:r>
            <a:r>
              <a:rPr lang="en-US" altLang="en-US" dirty="0" smtClean="0"/>
              <a:t>.  In summary, in this unit we have explored what privacy, security, and confidentiality mean in relation to HIT systems.  As we have explored a range of security safeguards that can be employed to protect the confidentiality of health information in HIT systems, we have learned about some of the common threats to data in these systems.  We have examined the HIPAA Privacy Rule, as well as the Security rule in some depth, starting with administrative safeguards.  In the second half of unit 7 we will finish our look at the HIPAA security rule by discussing physical and technical safeguards, as well as formal risk analysis and management processes.</a:t>
            </a:r>
          </a:p>
          <a:p>
            <a:pPr eaLnBrk="1" hangingPunct="1"/>
            <a:endParaRPr lang="en-US" altLang="en-US" dirty="0" smtClean="0"/>
          </a:p>
        </p:txBody>
      </p:sp>
      <p:sp>
        <p:nvSpPr>
          <p:cNvPr id="4301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8D85955F-8361-48AD-A679-8696127258E4}" type="slidenum">
              <a:rPr lang="en-US" altLang="en-US">
                <a:latin typeface="Calibri" panose="020F0502020204030204" pitchFamily="34" charset="0"/>
              </a:rPr>
              <a:pPr/>
              <a:t>15</a:t>
            </a:fld>
            <a:endParaRPr lang="en-US" altLang="en-US">
              <a:latin typeface="Calibri" panose="020F0502020204030204" pitchFamily="34" charset="0"/>
            </a:endParaRPr>
          </a:p>
        </p:txBody>
      </p:sp>
    </p:spTree>
    <p:extLst>
      <p:ext uri="{BB962C8B-B14F-4D97-AF65-F5344CB8AC3E}">
        <p14:creationId xmlns:p14="http://schemas.microsoft.com/office/powerpoint/2010/main" val="3917758671"/>
      </p:ext>
    </p:extLst>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45059"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eaLnBrk="1" hangingPunct="1"/>
            <a:r>
              <a:rPr lang="en-US" altLang="en-US" smtClean="0"/>
              <a:t>No audio.</a:t>
            </a:r>
          </a:p>
          <a:p>
            <a:pPr eaLnBrk="1" hangingPunct="1"/>
            <a:endParaRPr lang="en-US" altLang="en-US" smtClean="0"/>
          </a:p>
        </p:txBody>
      </p:sp>
      <p:sp>
        <p:nvSpPr>
          <p:cNvPr id="4506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783C1DD-2FCA-4E50-9AA7-91E455B492FD}" type="slidenum">
              <a:rPr lang="en-US" altLang="en-US">
                <a:latin typeface="Calibri" panose="020F0502020204030204" pitchFamily="34" charset="0"/>
              </a:rPr>
              <a:pPr/>
              <a:t>16</a:t>
            </a:fld>
            <a:endParaRPr lang="en-US" altLang="en-US">
              <a:latin typeface="Calibri" panose="020F0502020204030204" pitchFamily="34" charset="0"/>
            </a:endParaRPr>
          </a:p>
        </p:txBody>
      </p:sp>
    </p:spTree>
    <p:extLst>
      <p:ext uri="{BB962C8B-B14F-4D97-AF65-F5344CB8AC3E}">
        <p14:creationId xmlns:p14="http://schemas.microsoft.com/office/powerpoint/2010/main" val="2843330091"/>
      </p:ext>
    </p:extLst>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No Audio.</a:t>
            </a:r>
            <a:endParaRPr lang="en-US" dirty="0"/>
          </a:p>
        </p:txBody>
      </p:sp>
      <p:sp>
        <p:nvSpPr>
          <p:cNvPr id="4" name="Footer Placeholder 3"/>
          <p:cNvSpPr>
            <a:spLocks noGrp="1"/>
          </p:cNvSpPr>
          <p:nvPr>
            <p:ph type="ftr" sz="quarter" idx="10"/>
          </p:nvPr>
        </p:nvSpPr>
        <p:spPr/>
        <p:txBody>
          <a:bodyPr/>
          <a:lstStyle/>
          <a:p>
            <a:pPr>
              <a:defRPr/>
            </a:pPr>
            <a:r>
              <a:rPr lang="en-US" smtClean="0"/>
              <a:t>Health IT Workforce Curriculum Version 4.0</a:t>
            </a:r>
            <a:endParaRPr lang="en-US" dirty="0"/>
          </a:p>
        </p:txBody>
      </p:sp>
      <p:sp>
        <p:nvSpPr>
          <p:cNvPr id="5" name="Slide Number Placeholder 4"/>
          <p:cNvSpPr>
            <a:spLocks noGrp="1"/>
          </p:cNvSpPr>
          <p:nvPr>
            <p:ph type="sldNum" sz="quarter" idx="11"/>
          </p:nvPr>
        </p:nvSpPr>
        <p:spPr/>
        <p:txBody>
          <a:bodyPr/>
          <a:lstStyle/>
          <a:p>
            <a:fld id="{BC67021A-487C-4D8E-B66A-9A323BD1E9A7}" type="slidenum">
              <a:rPr lang="en-US" altLang="en-US" smtClean="0"/>
              <a:pPr/>
              <a:t>17</a:t>
            </a:fld>
            <a:endParaRPr lang="en-US" altLang="en-US"/>
          </a:p>
        </p:txBody>
      </p:sp>
    </p:spTree>
    <p:extLst>
      <p:ext uri="{BB962C8B-B14F-4D97-AF65-F5344CB8AC3E}">
        <p14:creationId xmlns:p14="http://schemas.microsoft.com/office/powerpoint/2010/main" val="2114258231"/>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638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 name="Notes Placeholder 2"/>
          <p:cNvSpPr>
            <a:spLocks noGrp="1"/>
          </p:cNvSpPr>
          <p:nvPr>
            <p:ph type="body" idx="1"/>
          </p:nvPr>
        </p:nvSpPr>
        <p:spPr bwMode="auto">
          <a:extLst/>
        </p:spPr>
        <p:txBody>
          <a:bodyPr wrap="square" numCol="1" anchor="t" anchorCtr="0" compatLnSpc="1">
            <a:prstTxWarp prst="textNoShape">
              <a:avLst/>
            </a:prstTxWarp>
          </a:bodyPr>
          <a:lstStyle/>
          <a:p>
            <a:pPr>
              <a:defRPr/>
            </a:pPr>
            <a:r>
              <a:rPr lang="en-US" altLang="en-US" dirty="0">
                <a:latin typeface="Arial" charset="0"/>
                <a:ea typeface="ＭＳ Ｐゴシック" charset="-128"/>
              </a:rPr>
              <a:t>The Objectives for </a:t>
            </a:r>
            <a:r>
              <a:rPr lang="en-US" altLang="en-US" dirty="0" smtClean="0">
                <a:latin typeface="Arial" charset="0"/>
                <a:ea typeface="ＭＳ Ｐゴシック" charset="-128"/>
              </a:rPr>
              <a:t>this unit: </a:t>
            </a:r>
            <a:r>
              <a:rPr lang="en-US" altLang="en-US" i="1" dirty="0" smtClean="0">
                <a:latin typeface="Arial" charset="0"/>
                <a:ea typeface="ＭＳ Ｐゴシック" charset="-128"/>
              </a:rPr>
              <a:t>Protecting </a:t>
            </a:r>
            <a:r>
              <a:rPr lang="en-US" altLang="en-US" i="1" dirty="0">
                <a:latin typeface="Arial" charset="0"/>
                <a:ea typeface="ＭＳ Ｐゴシック" charset="-128"/>
              </a:rPr>
              <a:t>Privacy, Security, and Confidentiality in HIT Systems</a:t>
            </a:r>
            <a:r>
              <a:rPr lang="en-US" altLang="en-US" dirty="0">
                <a:latin typeface="Arial" charset="0"/>
                <a:ea typeface="ＭＳ Ｐゴシック" charset="-128"/>
              </a:rPr>
              <a:t> </a:t>
            </a:r>
            <a:r>
              <a:rPr lang="en-US" altLang="en-US" dirty="0" smtClean="0">
                <a:latin typeface="Arial" charset="0"/>
                <a:ea typeface="ＭＳ Ｐゴシック" charset="-128"/>
              </a:rPr>
              <a:t>Lecture a are </a:t>
            </a:r>
            <a:r>
              <a:rPr lang="en-US" altLang="en-US" dirty="0">
                <a:latin typeface="Arial" charset="0"/>
                <a:ea typeface="ＭＳ Ｐゴシック" charset="-128"/>
              </a:rPr>
              <a:t>to:</a:t>
            </a:r>
          </a:p>
          <a:p>
            <a:pPr marL="0" indent="0">
              <a:buFont typeface="Arial" charset="0"/>
              <a:buNone/>
              <a:defRPr/>
            </a:pPr>
            <a:r>
              <a:rPr lang="en-US" altLang="en-US" dirty="0">
                <a:latin typeface="Arial" charset="0"/>
                <a:ea typeface="ＭＳ Ｐゴシック" charset="0"/>
                <a:cs typeface="Arial" charset="0"/>
              </a:rPr>
              <a:t>Explain and illustrate privacy, security, and confidentiality in HIT settings.</a:t>
            </a:r>
          </a:p>
          <a:p>
            <a:pPr marL="0" indent="0">
              <a:buFont typeface="Arial" charset="0"/>
              <a:buNone/>
              <a:defRPr/>
            </a:pPr>
            <a:r>
              <a:rPr lang="en-US" altLang="en-US" dirty="0">
                <a:latin typeface="Arial" charset="0"/>
                <a:ea typeface="ＭＳ Ｐゴシック" charset="0"/>
                <a:cs typeface="Arial" charset="0"/>
              </a:rPr>
              <a:t>Identify common threats encountered when using HIT</a:t>
            </a:r>
            <a:r>
              <a:rPr lang="en-US" altLang="en-US" dirty="0" smtClean="0">
                <a:latin typeface="Arial" charset="0"/>
                <a:ea typeface="ＭＳ Ｐゴシック" charset="0"/>
                <a:cs typeface="Arial" charset="0"/>
              </a:rPr>
              <a:t>.</a:t>
            </a:r>
            <a:endParaRPr lang="en-US" altLang="en-US" dirty="0">
              <a:latin typeface="Arial" charset="0"/>
              <a:ea typeface="ＭＳ Ｐゴシック" charset="0"/>
              <a:cs typeface="Arial" charset="0"/>
            </a:endParaRPr>
          </a:p>
        </p:txBody>
      </p:sp>
      <p:sp>
        <p:nvSpPr>
          <p:cNvPr id="16388" name="Footer Placeholder 3"/>
          <p:cNvSpPr>
            <a:spLocks noGrp="1"/>
          </p:cNvSpPr>
          <p:nvPr>
            <p:ph type="ftr"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endParaRPr lang="en-US" altLang="en-US" smtClean="0">
              <a:latin typeface="Calibri" panose="020F0502020204030204" pitchFamily="34" charset="0"/>
            </a:endParaRPr>
          </a:p>
        </p:txBody>
      </p:sp>
      <p:sp>
        <p:nvSpPr>
          <p:cNvPr id="16389" name="Slide Number Placeholder 4"/>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BCD5814-DB27-4AEA-8BCA-39B4DF54E568}" type="slidenum">
              <a:rPr lang="en-US" altLang="en-US">
                <a:latin typeface="Calibri" panose="020F0502020204030204" pitchFamily="34" charset="0"/>
              </a:rPr>
              <a:pPr/>
              <a:t>2</a:t>
            </a:fld>
            <a:endParaRPr lang="en-US" altLang="en-US">
              <a:latin typeface="Calibri" panose="020F0502020204030204" pitchFamily="34" charset="0"/>
            </a:endParaRPr>
          </a:p>
        </p:txBody>
      </p:sp>
    </p:spTree>
    <p:extLst>
      <p:ext uri="{BB962C8B-B14F-4D97-AF65-F5344CB8AC3E}">
        <p14:creationId xmlns:p14="http://schemas.microsoft.com/office/powerpoint/2010/main" val="392084019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8434" name="Slide Image Placeholder 1"/>
          <p:cNvSpPr>
            <a:spLocks noGrp="1" noRot="1" noChangeAspect="1" noTextEdit="1"/>
          </p:cNvSpPr>
          <p:nvPr>
            <p:ph type="sldImg"/>
          </p:nvPr>
        </p:nvSpPr>
        <p:spPr bwMode="auto">
          <a:xfrm>
            <a:off x="1346200" y="685800"/>
            <a:ext cx="4165600" cy="3124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18435" name="Notes Placeholder 2"/>
          <p:cNvSpPr>
            <a:spLocks noGrp="1"/>
          </p:cNvSpPr>
          <p:nvPr>
            <p:ph type="body" idx="1"/>
          </p:nvPr>
        </p:nvSpPr>
        <p:spPr bwMode="auto">
          <a:xfrm>
            <a:off x="685800" y="4114800"/>
            <a:ext cx="5486400" cy="4343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r>
              <a:rPr lang="en-US" altLang="en-US" sz="900" dirty="0" smtClean="0"/>
              <a:t>The potential benefits of electronic health records, such as avoiding dangerous medical mistakes, reducing costs, and improving care, are clear.  But the transition from paper records, locked away in providers</a:t>
            </a:r>
            <a:r>
              <a:rPr lang="ja-JP" altLang="en-US" sz="900" dirty="0" smtClean="0"/>
              <a:t>’</a:t>
            </a:r>
            <a:r>
              <a:rPr lang="en-US" altLang="ja-JP" sz="900" dirty="0" smtClean="0"/>
              <a:t> offices, toward electronic records, accessible from any location on the network, presents many new challenging risks to patient privacy.  Stop for a minute and consider whether you believe your personal health records are safer sitting on a computer connected to a network (such as a local area network in an office or even accessible over the Internet) or tucked away in a folder on the shelf in a clinician</a:t>
            </a:r>
            <a:r>
              <a:rPr lang="ja-JP" altLang="en-US" sz="900" dirty="0" smtClean="0"/>
              <a:t>’</a:t>
            </a:r>
            <a:r>
              <a:rPr lang="en-US" altLang="ja-JP" sz="900" dirty="0" smtClean="0"/>
              <a:t>s office.  If you are like many people in this country, you have serious concerns about your health information being digitized, especially if that digital information will be shared outside of your provider</a:t>
            </a:r>
            <a:r>
              <a:rPr lang="ja-JP" altLang="en-US" sz="900" dirty="0" smtClean="0"/>
              <a:t>’</a:t>
            </a:r>
            <a:r>
              <a:rPr lang="en-US" altLang="ja-JP" sz="900" dirty="0" smtClean="0"/>
              <a:t>s office, or even potentially stolen by unscrupulous users on the network.  Keep in mind that Meaningful Use requirements dictate that this information be shared over computer networks to facilitate transactions between providers (such as the pharmacy and a physician), so the potential new risks are real.</a:t>
            </a:r>
          </a:p>
          <a:p>
            <a:pPr>
              <a:lnSpc>
                <a:spcPct val="90000"/>
              </a:lnSpc>
            </a:pPr>
            <a:endParaRPr lang="en-US" altLang="en-US" sz="900" dirty="0" smtClean="0"/>
          </a:p>
          <a:p>
            <a:pPr>
              <a:lnSpc>
                <a:spcPct val="90000"/>
              </a:lnSpc>
            </a:pPr>
            <a:r>
              <a:rPr lang="en-US" altLang="en-US" sz="900" dirty="0" smtClean="0"/>
              <a:t>Fortunately, nearly everyone recognizes the importance of assuring the privacy of patient information, and Meaningful Use requirements are very clear that the privacy and security of information in EHR systems must be ensured.  As a Health IT professional, you should be as concerned about the confidentiality and integrity of patient health information as you are the functions and capabilities of HIT systems that will facilitate the transformation and modernization of healthcare in this country.  Ensuring security and privacy in HIT systems and the healthcare processes that they support can admittedly be a difficult, tedious process, but this work is fundamental and critically important, and in fact dictated by law.  The success of the growth of HIT will depend on the trust of everyone using these systems, which will be positively influenced to a great extent by a proven record of success protecting patient privacy.</a:t>
            </a:r>
          </a:p>
          <a:p>
            <a:pPr>
              <a:lnSpc>
                <a:spcPct val="90000"/>
              </a:lnSpc>
            </a:pPr>
            <a:endParaRPr lang="en-US" altLang="en-US" sz="900" dirty="0" smtClean="0"/>
          </a:p>
          <a:p>
            <a:pPr>
              <a:lnSpc>
                <a:spcPct val="90000"/>
              </a:lnSpc>
            </a:pPr>
            <a:r>
              <a:rPr lang="en-US" altLang="en-US" sz="900" dirty="0" smtClean="0"/>
              <a:t>The truth is that technology has the potential to greatly improve the confidentiality of health information compared to paper-based systems, if implemented properly.  Security controls in such systems can allow for very fine-tuned control of access to information, and consequently can facilitate meeting specific privacy requests of patients that would not be possible with paper records.  With these capabilities, patients can truly be in control of their own health information, which is a critical component required for transforming the healthcare system into one that is increasingly patient centered.</a:t>
            </a:r>
          </a:p>
        </p:txBody>
      </p:sp>
      <p:sp>
        <p:nvSpPr>
          <p:cNvPr id="1843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AB94C3B-1BB2-43F3-B86E-E6FBC45C9F0A}" type="slidenum">
              <a:rPr lang="en-US" altLang="en-US">
                <a:latin typeface="Calibri" panose="020F0502020204030204" pitchFamily="34" charset="0"/>
              </a:rPr>
              <a:pPr/>
              <a:t>3</a:t>
            </a:fld>
            <a:endParaRPr lang="en-US" altLang="en-US">
              <a:latin typeface="Calibri" panose="020F0502020204030204" pitchFamily="34" charset="0"/>
            </a:endParaRPr>
          </a:p>
        </p:txBody>
      </p:sp>
    </p:spTree>
    <p:extLst>
      <p:ext uri="{BB962C8B-B14F-4D97-AF65-F5344CB8AC3E}">
        <p14:creationId xmlns:p14="http://schemas.microsoft.com/office/powerpoint/2010/main" val="683662565"/>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0483"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Let’s first clarify what we mean by the terms privacy, security, and confidentiality.  With regard to HIT, when we talk about privacy, we are talking about the right patients have to control who can store, retrieve, and share their health information.  Confidentiality describes the practices a provider employs to protect the patient’s privacy rights, such as permitting only certain authorized individuals to access a patient’s record.  Security refers to the specific safeguards or controls that are put in place to ensure the confidentiality of patient data.  For example, security would include a technical safeguard that requires all individuals in the healthcare setting to log into a system using a unique account using credentials that are not shared with others, thus providing a mechanism to enforce confidentiality of the information.</a:t>
            </a:r>
          </a:p>
        </p:txBody>
      </p:sp>
      <p:sp>
        <p:nvSpPr>
          <p:cNvPr id="2048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1F1604F4-AB80-4A29-A9C2-BF48F52DED94}" type="slidenum">
              <a:rPr lang="en-US" altLang="en-US">
                <a:latin typeface="Calibri" panose="020F0502020204030204" pitchFamily="34" charset="0"/>
              </a:rPr>
              <a:pPr/>
              <a:t>4</a:t>
            </a:fld>
            <a:endParaRPr lang="en-US" altLang="en-US">
              <a:latin typeface="Calibri" panose="020F0502020204030204" pitchFamily="34" charset="0"/>
            </a:endParaRPr>
          </a:p>
        </p:txBody>
      </p:sp>
    </p:spTree>
    <p:extLst>
      <p:ext uri="{BB962C8B-B14F-4D97-AF65-F5344CB8AC3E}">
        <p14:creationId xmlns:p14="http://schemas.microsoft.com/office/powerpoint/2010/main" val="1920488997"/>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530"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2531"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There are many different approaches that an organization can take to address privacy and security of the health information and systems under their control.  Larger organizations likely already have in place information technology teams, IT security professionals, and compliance offices that may already have an established security management program, following guidelines established in formal privacy and security standards frameworks.  Smaller organizations may rely on outsourced IT services with varying levels of security expertise.  Others may rely on in-house IT expertise and a more ad-hoc approach to security management.</a:t>
            </a:r>
          </a:p>
          <a:p>
            <a:endParaRPr lang="en-US" altLang="en-US" dirty="0" smtClean="0"/>
          </a:p>
          <a:p>
            <a:r>
              <a:rPr lang="en-US" altLang="en-US" dirty="0" smtClean="0"/>
              <a:t>There are many different standards that an organization can choose to use to help guide security planning.  Two of the most commonly used sources are the International Organization for Standardization (or ISO) 27000 series of standards, and the National Institute of Standards (or NIST) security standards (particularly publication 800-53).  Other standard frameworks that are common apply to particular types of businesses or organizations, and may arise from regulation applicable to a particular business sector.  The most important such regulation to healthcare organizations is the Health Insurance Portability and Accountability Act (or HIPAA).  We will examine in some detail in this unit the guidelines outlined in the HIPAA Privacy and Security Rules to help build our understanding of how to approach security management and the scope of security and privacy safeguards that should be considered to protect patient health information in HIT systems.</a:t>
            </a:r>
          </a:p>
        </p:txBody>
      </p:sp>
      <p:sp>
        <p:nvSpPr>
          <p:cNvPr id="22532"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842D83C-5106-4428-93DD-35A6C86D8FC5}" type="slidenum">
              <a:rPr lang="en-US" altLang="en-US">
                <a:latin typeface="Calibri" panose="020F0502020204030204" pitchFamily="34" charset="0"/>
              </a:rPr>
              <a:pPr/>
              <a:t>5</a:t>
            </a:fld>
            <a:endParaRPr lang="en-US" altLang="en-US">
              <a:latin typeface="Calibri" panose="020F0502020204030204" pitchFamily="34" charset="0"/>
            </a:endParaRPr>
          </a:p>
        </p:txBody>
      </p:sp>
    </p:spTree>
    <p:extLst>
      <p:ext uri="{BB962C8B-B14F-4D97-AF65-F5344CB8AC3E}">
        <p14:creationId xmlns:p14="http://schemas.microsoft.com/office/powerpoint/2010/main" val="3163824475"/>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Slide Image Placeholder 1"/>
          <p:cNvSpPr>
            <a:spLocks noGrp="1" noRot="1" noChangeAspect="1" noTextEdit="1"/>
          </p:cNvSpPr>
          <p:nvPr>
            <p:ph type="sldImg"/>
          </p:nvPr>
        </p:nvSpPr>
        <p:spPr bwMode="auto">
          <a:xfrm>
            <a:off x="1849438" y="533400"/>
            <a:ext cx="3251200" cy="24384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4579" name="Notes Placeholder 2"/>
          <p:cNvSpPr>
            <a:spLocks noGrp="1"/>
          </p:cNvSpPr>
          <p:nvPr>
            <p:ph type="body" idx="1"/>
          </p:nvPr>
        </p:nvSpPr>
        <p:spPr bwMode="auto">
          <a:xfrm>
            <a:off x="685800" y="3048000"/>
            <a:ext cx="5486400" cy="58674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sz="900" dirty="0" smtClean="0"/>
              <a:t>HIPAA was enacted by Congress in 1996.  Its goal is to protect health insurance coverage for citizens and their families after the loss of a job, and to facilitate the standardization of healthcare transactions between providers, health insurance plans, and employers—a process known as Administrative Simplification.  These provisions specified a broad range of individually identifiable health information, or protected health information (PHI), that </a:t>
            </a:r>
            <a:r>
              <a:rPr lang="ja-JP" altLang="en-US" sz="900" dirty="0" smtClean="0"/>
              <a:t>“</a:t>
            </a:r>
            <a:r>
              <a:rPr lang="en-US" altLang="ja-JP" sz="900" dirty="0" smtClean="0"/>
              <a:t>covered entities</a:t>
            </a:r>
            <a:r>
              <a:rPr lang="ja-JP" altLang="en-US" sz="900" dirty="0" smtClean="0"/>
              <a:t>”</a:t>
            </a:r>
            <a:r>
              <a:rPr lang="en-US" altLang="ja-JP" sz="900" dirty="0" smtClean="0"/>
              <a:t> are obligated to protect.  Covered entities include health plans, healthcare clearinghouses, and most healthcare providers (depending on the types of billing transactions that the provider engages in).</a:t>
            </a:r>
          </a:p>
          <a:p>
            <a:endParaRPr lang="en-US" altLang="en-US" sz="900" dirty="0" smtClean="0"/>
          </a:p>
          <a:p>
            <a:r>
              <a:rPr lang="en-US" altLang="en-US" sz="900" dirty="0" smtClean="0"/>
              <a:t>The Privacy Rule, which became effective in 2003 for most covered entities, established regulations for the use and disclosure of PHI, which includes information stored in paper or electronic format, as well as any type of disclosure of this information, including phone calls, faxes, and conversations.  The Privacy Rule had a significant impact on the business operations of most healthcare organizations, and has been in force now for many years.  As new Health IT systems come into common use, such as EHR systems, organizations will need to ensure that their privacy policies are updated to accommodate these new systems.  This will be particularly true as Meaningful Use criteria encourage sharing of PHI between providers.</a:t>
            </a:r>
          </a:p>
          <a:p>
            <a:endParaRPr lang="en-US" altLang="en-US" sz="900" dirty="0" smtClean="0"/>
          </a:p>
          <a:p>
            <a:r>
              <a:rPr lang="en-US" altLang="en-US" sz="900" dirty="0" smtClean="0"/>
              <a:t>The Security Rule, which required compliance in 2005 for most covered entities, complements the Privacy Rule.  It details specific security safeguards that are required for compliance, and is intended to provide guidance related to the handling of electronic PHI.  When the Security Rule became effective, many healthcare providers had only practice management and billing systems in place that contained electronic PHI.  With the increasing implementations of additional HIT systems, more and more PHI is finding its way into electronic systems, so it is incumbent upon providers that they diligently evaluate the compliance of these systems with the HIPAA Security Rule.</a:t>
            </a:r>
          </a:p>
          <a:p>
            <a:endParaRPr lang="en-US" altLang="en-US" sz="900" dirty="0" smtClean="0"/>
          </a:p>
          <a:p>
            <a:r>
              <a:rPr lang="en-US" altLang="en-US" sz="900" dirty="0" smtClean="0"/>
              <a:t>The HITECH Act of 2009 increased the privacy and security obligations of business associates.  A business associate is an individual or organization that performs certain functions or activities on behalf of a covered entity that involve the use or disclosure of PHI.  Under the original rules, any breach of confidentiality caused by a business associate was the responsibility of the covered entity.  With the new rules, a business associate assumes direct responsibility and liability for breaches, and is subject to the same civil and criminal penalties that apply to covered entities.</a:t>
            </a:r>
          </a:p>
          <a:p>
            <a:endParaRPr lang="en-US" altLang="en-US" sz="900" dirty="0" smtClean="0"/>
          </a:p>
          <a:p>
            <a:r>
              <a:rPr lang="en-US" altLang="en-US" sz="900" dirty="0" smtClean="0"/>
              <a:t>Violations of HIPAA are enforced by the Office for Civil Rights.  Individuals or organizations found in violation are subject to both civil and criminal penalties.  Covered entities could see penalties amounting to hundreds of thousands of dollars or more, as well as incarceration for individuals who are found to be criminally negligent.  Privacy and security of health information is no laughing matter, and must be taken seriously.</a:t>
            </a:r>
          </a:p>
        </p:txBody>
      </p:sp>
      <p:sp>
        <p:nvSpPr>
          <p:cNvPr id="24580"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642BBCF-7DE0-4C34-8C3C-ACBBAA828AB0}" type="slidenum">
              <a:rPr lang="en-US" altLang="en-US">
                <a:latin typeface="Calibri" panose="020F0502020204030204" pitchFamily="34" charset="0"/>
              </a:rPr>
              <a:pPr/>
              <a:t>6</a:t>
            </a:fld>
            <a:endParaRPr lang="en-US" altLang="en-US">
              <a:latin typeface="Calibri" panose="020F0502020204030204" pitchFamily="34" charset="0"/>
            </a:endParaRPr>
          </a:p>
        </p:txBody>
      </p:sp>
    </p:spTree>
    <p:extLst>
      <p:ext uri="{BB962C8B-B14F-4D97-AF65-F5344CB8AC3E}">
        <p14:creationId xmlns:p14="http://schemas.microsoft.com/office/powerpoint/2010/main" val="348393854"/>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6627"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The HIPAA Privacy Rule was an important piece of legislation to help the country’s healthcare system become more patient-centric.  Healthcare entities tended to consider the health information they collected on their patients to be the organization’s property, rather than belonging to the patient.  HIPAA established general principles that gave patients ultimate control of their health information, and specifically limited what covered entities could do with that information. The Privacy Rule defines and limits the circumstances in which an individual’s protected heath information may be used or disclosed by covered entities, restricting this to the minimum PHI necessary to carry out the purposes of a request, use, or disclosure.  It also gives patients broad rights to access their health information, and to request information about how a covered entity uses their information.  Patients also have the right to correct or amend their health information, the right to be given notice of the covered entities privacy practices, and the right to file a complaint without fear of retaliation.</a:t>
            </a:r>
          </a:p>
          <a:p>
            <a:endParaRPr lang="en-US" altLang="en-US" dirty="0" smtClean="0"/>
          </a:p>
          <a:p>
            <a:r>
              <a:rPr lang="en-US" altLang="en-US" dirty="0" smtClean="0"/>
              <a:t>As covered entities begin to roll out new health IT systems, a concerted effort must be made to revisit all of the organization’s existing privacy practices and to consider what changes may be required to accommodate the new systems.</a:t>
            </a:r>
          </a:p>
          <a:p>
            <a:endParaRPr lang="en-US" altLang="en-US" dirty="0" smtClean="0"/>
          </a:p>
          <a:p>
            <a:r>
              <a:rPr lang="en-US" altLang="en-US" dirty="0" smtClean="0"/>
              <a:t>The remainder of this unit will focus in some detail on provisions of the HIPAA Security Rule, and the specific requirements that apply to electronic PHI (</a:t>
            </a:r>
            <a:r>
              <a:rPr lang="en-US" altLang="en-US" dirty="0" err="1" smtClean="0"/>
              <a:t>ePHI</a:t>
            </a:r>
            <a:r>
              <a:rPr lang="en-US" altLang="en-US" dirty="0" smtClean="0"/>
              <a:t>).</a:t>
            </a:r>
          </a:p>
        </p:txBody>
      </p:sp>
      <p:sp>
        <p:nvSpPr>
          <p:cNvPr id="26628"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2F03439-4AD1-48EB-807F-40715AA2C9DC}" type="slidenum">
              <a:rPr lang="en-US" altLang="en-US">
                <a:latin typeface="Calibri" panose="020F0502020204030204" pitchFamily="34" charset="0"/>
              </a:rPr>
              <a:pPr/>
              <a:t>7</a:t>
            </a:fld>
            <a:endParaRPr lang="en-US" altLang="en-US">
              <a:latin typeface="Calibri" panose="020F0502020204030204" pitchFamily="34" charset="0"/>
            </a:endParaRPr>
          </a:p>
        </p:txBody>
      </p:sp>
    </p:spTree>
    <p:extLst>
      <p:ext uri="{BB962C8B-B14F-4D97-AF65-F5344CB8AC3E}">
        <p14:creationId xmlns:p14="http://schemas.microsoft.com/office/powerpoint/2010/main" val="3316125748"/>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Slide Image Placeholder 1"/>
          <p:cNvSpPr>
            <a:spLocks noGrp="1" noRot="1" noChangeAspect="1" noTextEdi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8675" name="Notes Placeholder 2"/>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r>
              <a:rPr lang="en-US" altLang="en-US" dirty="0" smtClean="0"/>
              <a:t>Let’s delve into some of the details of the HIPAA Security Rule to learn more about the specific types of security safeguards that should be considered when implementing HIT systems.  The HIPAA Security Rule groups its security standards into three categories—administrative safeguards, physical safeguards, and technical safeguards.</a:t>
            </a:r>
          </a:p>
          <a:p>
            <a:endParaRPr lang="en-US" altLang="en-US" dirty="0" smtClean="0"/>
          </a:p>
          <a:p>
            <a:r>
              <a:rPr lang="en-US" altLang="en-US" dirty="0" smtClean="0"/>
              <a:t>Administrative safeguards are the administrative functions that should be implemented to ensure that security standards are met.  These standards include designating responsibility for security management, adoption of policies and procedures, and privacy and security training for an organization’s staff.</a:t>
            </a:r>
          </a:p>
          <a:p>
            <a:endParaRPr lang="en-US" altLang="en-US" dirty="0" smtClean="0"/>
          </a:p>
          <a:p>
            <a:r>
              <a:rPr lang="en-US" altLang="en-US" dirty="0" smtClean="0"/>
              <a:t>Physical safeguards are the controls put in place to protect electronic systems and hardware and the data stored there, from threats such as natural disasters and unauthorized intrusion.   These safeguards may include locks on doors, special rooms, and back-ups to ensure that the data can be retrieved.</a:t>
            </a:r>
          </a:p>
          <a:p>
            <a:endParaRPr lang="en-US" altLang="en-US" dirty="0" smtClean="0"/>
          </a:p>
          <a:p>
            <a:r>
              <a:rPr lang="en-US" altLang="en-US" dirty="0" smtClean="0"/>
              <a:t>Technical safeguards are the automated controls used to protect electronic data and to control access.  Examples include using authentication controls to ensure the identity of a person accessing a Health IT system containing electronic PHI, as well as encryption standards for data stored in HIT systems and transferred between them.</a:t>
            </a:r>
          </a:p>
        </p:txBody>
      </p:sp>
      <p:sp>
        <p:nvSpPr>
          <p:cNvPr id="28676"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FEFA0F88-3763-47A1-8D30-2180E3FC6A34}" type="slidenum">
              <a:rPr lang="en-US" altLang="en-US">
                <a:latin typeface="Calibri" panose="020F0502020204030204" pitchFamily="34" charset="0"/>
              </a:rPr>
              <a:pPr/>
              <a:t>8</a:t>
            </a:fld>
            <a:endParaRPr lang="en-US" altLang="en-US">
              <a:latin typeface="Calibri" panose="020F0502020204030204" pitchFamily="34" charset="0"/>
            </a:endParaRPr>
          </a:p>
        </p:txBody>
      </p:sp>
    </p:spTree>
    <p:extLst>
      <p:ext uri="{BB962C8B-B14F-4D97-AF65-F5344CB8AC3E}">
        <p14:creationId xmlns:p14="http://schemas.microsoft.com/office/powerpoint/2010/main" val="3240159644"/>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p:cNvSpPr>
            <a:spLocks noGrp="1" noRot="1" noChangeAspect="1" noTextEdit="1"/>
          </p:cNvSpPr>
          <p:nvPr>
            <p:ph type="sldImg"/>
          </p:nvPr>
        </p:nvSpPr>
        <p:spPr bwMode="auto">
          <a:xfrm>
            <a:off x="1600200" y="685800"/>
            <a:ext cx="3657600" cy="2743200"/>
          </a:xfrm>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30723" name="Notes Placeholder 2"/>
          <p:cNvSpPr>
            <a:spLocks noGrp="1"/>
          </p:cNvSpPr>
          <p:nvPr>
            <p:ph type="body" idx="1"/>
          </p:nvPr>
        </p:nvSpPr>
        <p:spPr bwMode="auto">
          <a:xfrm>
            <a:off x="685800" y="3505200"/>
            <a:ext cx="5486400" cy="4953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numCol="1" anchor="t" anchorCtr="0" compatLnSpc="1">
            <a:prstTxWarp prst="textNoShape">
              <a:avLst/>
            </a:prstTxWarp>
          </a:bodyPr>
          <a:lstStyle/>
          <a:p>
            <a:pPr>
              <a:lnSpc>
                <a:spcPct val="90000"/>
              </a:lnSpc>
            </a:pPr>
            <a:r>
              <a:rPr lang="en-US" altLang="en-US" sz="900" dirty="0" smtClean="0"/>
              <a:t>The Nationwide Privacy and Security Framework for Electronic Exchange of Individually Identifiable Health Information defines administrative safeguards as, </a:t>
            </a:r>
            <a:r>
              <a:rPr lang="ja-JP" altLang="en-US" sz="900" dirty="0" smtClean="0"/>
              <a:t>“</a:t>
            </a:r>
            <a:r>
              <a:rPr lang="en-US" altLang="ja-JP" sz="900" dirty="0" smtClean="0"/>
              <a:t>administrative actions, and policies and procedures, to manage the selection, development, implementation, and maintenance of security measures to protect electronic protected health information and to manage the conduct of the covered entity</a:t>
            </a:r>
            <a:r>
              <a:rPr lang="ja-JP" altLang="en-US" sz="900" dirty="0" smtClean="0"/>
              <a:t>’</a:t>
            </a:r>
            <a:r>
              <a:rPr lang="en-US" altLang="ja-JP" sz="900" dirty="0" smtClean="0"/>
              <a:t>s workforce in relation to the protection of that information.</a:t>
            </a:r>
            <a:r>
              <a:rPr lang="ja-JP" altLang="en-US" sz="900" dirty="0" smtClean="0"/>
              <a:t>”</a:t>
            </a:r>
            <a:r>
              <a:rPr lang="en-US" altLang="ja-JP" sz="900" dirty="0" smtClean="0"/>
              <a:t> The number of safeguards included in this category comprises a majority of the HIPAA security requirements.  Effective administration of a security program is fundamental to all security efforts.</a:t>
            </a:r>
          </a:p>
          <a:p>
            <a:pPr>
              <a:lnSpc>
                <a:spcPct val="90000"/>
              </a:lnSpc>
            </a:pPr>
            <a:endParaRPr lang="en-US" altLang="en-US" sz="900" dirty="0" smtClean="0"/>
          </a:p>
          <a:p>
            <a:pPr>
              <a:lnSpc>
                <a:spcPct val="90000"/>
              </a:lnSpc>
            </a:pPr>
            <a:r>
              <a:rPr lang="en-US" altLang="en-US" sz="900" dirty="0" smtClean="0"/>
              <a:t>Let</a:t>
            </a:r>
            <a:r>
              <a:rPr lang="ja-JP" altLang="en-US" sz="900" dirty="0" smtClean="0"/>
              <a:t>’</a:t>
            </a:r>
            <a:r>
              <a:rPr lang="en-US" altLang="ja-JP" sz="900" dirty="0" smtClean="0"/>
              <a:t>s look at each of these safeguards more carefully.</a:t>
            </a:r>
          </a:p>
          <a:p>
            <a:pPr>
              <a:lnSpc>
                <a:spcPct val="90000"/>
              </a:lnSpc>
            </a:pPr>
            <a:endParaRPr lang="en-US" altLang="en-US" sz="900" dirty="0" smtClean="0"/>
          </a:p>
          <a:p>
            <a:pPr>
              <a:lnSpc>
                <a:spcPct val="90000"/>
              </a:lnSpc>
            </a:pPr>
            <a:r>
              <a:rPr lang="en-US" altLang="en-US" sz="900" dirty="0" smtClean="0"/>
              <a:t>The first standard, Security Management Process, requires healthcare organizations to implement policies and procedures to </a:t>
            </a:r>
            <a:r>
              <a:rPr lang="ja-JP" altLang="en-US" sz="900" dirty="0" smtClean="0"/>
              <a:t>“</a:t>
            </a:r>
            <a:r>
              <a:rPr lang="en-US" altLang="ja-JP" sz="900" dirty="0" smtClean="0"/>
              <a:t>prevent, detect, contain and correct security violations.</a:t>
            </a:r>
            <a:r>
              <a:rPr lang="ja-JP" altLang="en-US" sz="900" dirty="0" smtClean="0"/>
              <a:t>”</a:t>
            </a:r>
            <a:r>
              <a:rPr lang="en-US" altLang="ja-JP" sz="900" dirty="0" smtClean="0"/>
              <a:t> </a:t>
            </a:r>
          </a:p>
          <a:p>
            <a:pPr>
              <a:lnSpc>
                <a:spcPct val="90000"/>
              </a:lnSpc>
            </a:pPr>
            <a:endParaRPr lang="en-US" altLang="en-US" sz="900" dirty="0" smtClean="0"/>
          </a:p>
          <a:p>
            <a:pPr>
              <a:lnSpc>
                <a:spcPct val="90000"/>
              </a:lnSpc>
            </a:pPr>
            <a:r>
              <a:rPr lang="en-US" altLang="en-US" sz="900" dirty="0" smtClean="0"/>
              <a:t>An effective process of security management will include risk analysis, risk management, and a sanction policy.</a:t>
            </a:r>
          </a:p>
          <a:p>
            <a:pPr>
              <a:lnSpc>
                <a:spcPct val="90000"/>
              </a:lnSpc>
            </a:pPr>
            <a:endParaRPr lang="en-US" altLang="en-US" sz="900" dirty="0" smtClean="0"/>
          </a:p>
          <a:p>
            <a:pPr>
              <a:lnSpc>
                <a:spcPct val="90000"/>
              </a:lnSpc>
            </a:pPr>
            <a:r>
              <a:rPr lang="en-US" altLang="en-US" sz="900" dirty="0" smtClean="0"/>
              <a:t>An organization</a:t>
            </a:r>
            <a:r>
              <a:rPr lang="ja-JP" altLang="en-US" sz="900" dirty="0" smtClean="0"/>
              <a:t>’</a:t>
            </a:r>
            <a:r>
              <a:rPr lang="en-US" altLang="ja-JP" sz="900" dirty="0" smtClean="0"/>
              <a:t>s management team will not be able to determine what safeguards they should implement if they don</a:t>
            </a:r>
            <a:r>
              <a:rPr lang="ja-JP" altLang="en-US" sz="900" dirty="0" smtClean="0"/>
              <a:t>’</a:t>
            </a:r>
            <a:r>
              <a:rPr lang="en-US" altLang="ja-JP" sz="900" dirty="0" smtClean="0"/>
              <a:t>t first carefully evaluate what their risks are.  It </a:t>
            </a:r>
            <a:r>
              <a:rPr lang="en-US" altLang="ja-JP" sz="900" dirty="0" err="1" smtClean="0"/>
              <a:t>wouldn</a:t>
            </a:r>
            <a:r>
              <a:rPr lang="ja-JP" altLang="en-US" sz="900" dirty="0" smtClean="0"/>
              <a:t>’</a:t>
            </a:r>
            <a:r>
              <a:rPr lang="en-US" altLang="ja-JP" sz="900" dirty="0" smtClean="0"/>
              <a:t>t make sense, for example, to implement a wonderful new expensive technology to prevent access to a system that may not in fact contain any sensitive information.  After carefully evaluating what your risks are and how best to address them, ensure that the adopted safeguards are properly implemented and followed.  If members of the staff do not follow the risk management plan, you should have a sanction policy to deal with these violations.  Finally, to discover these violations, as well as to detect attempts to circumvent security safeguards, you must actively review system activity—these include audit logs, access reports, network activity logs, and security incident reports.</a:t>
            </a:r>
          </a:p>
          <a:p>
            <a:pPr>
              <a:lnSpc>
                <a:spcPct val="90000"/>
              </a:lnSpc>
            </a:pPr>
            <a:endParaRPr lang="en-US" altLang="en-US" sz="900" dirty="0" smtClean="0"/>
          </a:p>
          <a:p>
            <a:pPr>
              <a:lnSpc>
                <a:spcPct val="90000"/>
              </a:lnSpc>
            </a:pPr>
            <a:r>
              <a:rPr lang="en-US" altLang="en-US" sz="900" dirty="0" smtClean="0"/>
              <a:t>Recent enforcement activity by the Office for Civil Rights highlights the importance of ensuring that staff are following all HIPAA-related policies and procedures, and that effective sanctions are in place when they do not.  In the case of a university health system in California, the organization reached a settlement with OCR costing $865,500 after staff were discovered to have repeatedly looked at the electronic protected health information of celebrity patients without permissible reason, thus violating the </a:t>
            </a:r>
            <a:r>
              <a:rPr lang="ja-JP" altLang="en-US" sz="900" dirty="0" smtClean="0"/>
              <a:t>“</a:t>
            </a:r>
            <a:r>
              <a:rPr lang="en-US" altLang="ja-JP" sz="900" dirty="0" smtClean="0"/>
              <a:t>minimum necessary</a:t>
            </a:r>
            <a:r>
              <a:rPr lang="ja-JP" altLang="en-US" sz="900" dirty="0" smtClean="0"/>
              <a:t>”</a:t>
            </a:r>
            <a:r>
              <a:rPr lang="en-US" altLang="ja-JP" sz="900" dirty="0" smtClean="0"/>
              <a:t> disclosure principle.  In another case, a healthcare organization settled with OCR for $1 million after an employee left some sensitive forms containing PHI on a subway train.</a:t>
            </a:r>
            <a:endParaRPr lang="en-US" altLang="en-US" sz="900" dirty="0" smtClean="0"/>
          </a:p>
        </p:txBody>
      </p:sp>
      <p:sp>
        <p:nvSpPr>
          <p:cNvPr id="30724" name="Slide Number Placeholder 3"/>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D161075B-22D5-4B0C-A163-2C468866BAD1}" type="slidenum">
              <a:rPr lang="en-US" altLang="en-US">
                <a:latin typeface="Calibri" panose="020F0502020204030204" pitchFamily="34" charset="0"/>
              </a:rPr>
              <a:pPr/>
              <a:t>9</a:t>
            </a:fld>
            <a:endParaRPr lang="en-US" altLang="en-US">
              <a:latin typeface="Calibri" panose="020F0502020204030204" pitchFamily="34" charset="0"/>
            </a:endParaRPr>
          </a:p>
        </p:txBody>
      </p:sp>
    </p:spTree>
    <p:extLst>
      <p:ext uri="{BB962C8B-B14F-4D97-AF65-F5344CB8AC3E}">
        <p14:creationId xmlns:p14="http://schemas.microsoft.com/office/powerpoint/2010/main" val="3909065078"/>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hyperlink" Target="http://accessibility.psu.edu/microsoftoffice/powerpoint/" TargetMode="External"/><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ONC Title">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0" y="2130552"/>
            <a:ext cx="9144000" cy="1298448"/>
          </a:xfrm>
          <a:prstGeom prst="rect">
            <a:avLst/>
          </a:prstGeom>
        </p:spPr>
        <p:txBody>
          <a:bodyPr anchor="t"/>
          <a:lstStyle>
            <a:lvl1pPr algn="ctr">
              <a:defRPr sz="3600" b="0" baseline="0">
                <a:latin typeface="Verdana" pitchFamily="34" charset="0"/>
                <a:ea typeface="Verdana" pitchFamily="34" charset="0"/>
                <a:cs typeface="Verdana" pitchFamily="34" charset="0"/>
              </a:defRPr>
            </a:lvl1pPr>
          </a:lstStyle>
          <a:p>
            <a:r>
              <a:rPr lang="en-US" dirty="0" smtClean="0"/>
              <a:t>Click to edit component title</a:t>
            </a:r>
            <a:endParaRPr lang="en-US" dirty="0"/>
          </a:p>
        </p:txBody>
      </p:sp>
      <p:sp>
        <p:nvSpPr>
          <p:cNvPr id="4" name="Text Placeholder 3"/>
          <p:cNvSpPr>
            <a:spLocks noGrp="1"/>
          </p:cNvSpPr>
          <p:nvPr>
            <p:ph type="body" sz="half" idx="2" hasCustomPrompt="1"/>
          </p:nvPr>
        </p:nvSpPr>
        <p:spPr>
          <a:xfrm>
            <a:off x="1371600" y="3517900"/>
            <a:ext cx="6400800" cy="762000"/>
          </a:xfrm>
          <a:prstGeom prst="rect">
            <a:avLst/>
          </a:prstGeom>
        </p:spPr>
        <p:txBody>
          <a:bodyPr/>
          <a:lstStyle>
            <a:lvl1pPr marL="0" indent="0" algn="ctr">
              <a:buNone/>
              <a:defRPr sz="3200" baseline="0">
                <a:latin typeface="+mj-lt"/>
                <a:ea typeface="Tahoma" pitchFamily="34" charset="0"/>
                <a:cs typeface="Tahoma" pitchFamily="34" charset="0"/>
              </a:defRPr>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dirty="0" smtClean="0"/>
              <a:t>Click to edit unit title</a:t>
            </a:r>
          </a:p>
        </p:txBody>
      </p:sp>
      <p:sp>
        <p:nvSpPr>
          <p:cNvPr id="11" name="Text Placeholder 10"/>
          <p:cNvSpPr>
            <a:spLocks noGrp="1"/>
          </p:cNvSpPr>
          <p:nvPr>
            <p:ph type="body" sz="quarter" idx="11" hasCustomPrompt="1"/>
          </p:nvPr>
        </p:nvSpPr>
        <p:spPr>
          <a:xfrm>
            <a:off x="1371600" y="4356100"/>
            <a:ext cx="6400800" cy="609600"/>
          </a:xfrm>
          <a:prstGeom prst="rect">
            <a:avLst/>
          </a:prstGeom>
        </p:spPr>
        <p:txBody>
          <a:bodyPr/>
          <a:lstStyle>
            <a:lvl1pPr algn="ctr">
              <a:buFontTx/>
              <a:buNone/>
              <a:defRPr>
                <a:latin typeface="+mj-lt"/>
                <a:cs typeface="Tahoma" pitchFamily="34" charset="0"/>
              </a:defRPr>
            </a:lvl1pPr>
          </a:lstStyle>
          <a:p>
            <a:pPr lvl="0"/>
            <a:r>
              <a:rPr lang="en-US" dirty="0" smtClean="0"/>
              <a:t>Click to edit lecture title</a:t>
            </a:r>
          </a:p>
        </p:txBody>
      </p:sp>
      <p:sp>
        <p:nvSpPr>
          <p:cNvPr id="16" name="Text Placeholder 15"/>
          <p:cNvSpPr>
            <a:spLocks noGrp="1"/>
          </p:cNvSpPr>
          <p:nvPr>
            <p:ph type="body" sz="quarter" idx="12"/>
          </p:nvPr>
        </p:nvSpPr>
        <p:spPr>
          <a:xfrm>
            <a:off x="685800" y="5232400"/>
            <a:ext cx="7772400" cy="1219200"/>
          </a:xfrm>
          <a:prstGeom prst="rect">
            <a:avLst/>
          </a:prstGeom>
        </p:spPr>
        <p:txBody>
          <a:bodyPr/>
          <a:lstStyle>
            <a:lvl1pPr algn="ctr">
              <a:buNone/>
              <a:defRPr lang="en-US" sz="1200" i="1" dirty="0" smtClean="0">
                <a:ea typeface="Calibri"/>
                <a:cs typeface="Times New Roman"/>
              </a:defRPr>
            </a:lvl1pPr>
          </a:lstStyle>
          <a:p>
            <a:pPr lvl="0"/>
            <a:r>
              <a:rPr lang="en-US" smtClean="0"/>
              <a:t>Click to edit Master text styles</a:t>
            </a:r>
          </a:p>
        </p:txBody>
      </p:sp>
      <p:pic>
        <p:nvPicPr>
          <p:cNvPr id="3" name="Picture 2" descr="The Office of the National Coordinator (ONC) for Health Information Technology." title="ONC Logo"/>
          <p:cNvPicPr>
            <a:picLocks noChangeAspect="1"/>
          </p:cNvPicPr>
          <p:nvPr userDrawn="1"/>
        </p:nvPicPr>
        <p:blipFill>
          <a:blip r:embed="rId2" cstate="print">
            <a:extLst>
              <a:ext uri="{28A0092B-C50C-407E-A947-70E740481C1C}">
                <a14:useLocalDpi xmlns:a14="http://schemas.microsoft.com/office/drawing/2010/main" val="0"/>
              </a:ext>
            </a:extLst>
          </a:blip>
          <a:stretch>
            <a:fillRect/>
          </a:stretch>
        </p:blipFill>
        <p:spPr>
          <a:xfrm>
            <a:off x="1542288" y="36576"/>
            <a:ext cx="6059424" cy="1487424"/>
          </a:xfrm>
          <a:prstGeom prst="rect">
            <a:avLst/>
          </a:prstGeom>
        </p:spPr>
      </p:pic>
      <p:sp>
        <p:nvSpPr>
          <p:cNvPr id="8" name="Slide Number Placeholder 4"/>
          <p:cNvSpPr>
            <a:spLocks noGrp="1"/>
          </p:cNvSpPr>
          <p:nvPr>
            <p:ph type="sldNum" sz="quarter" idx="4"/>
          </p:nvPr>
        </p:nvSpPr>
        <p:spPr>
          <a:xfrm>
            <a:off x="8509000" y="6263640"/>
            <a:ext cx="419100"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308193882"/>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ONC Attribution_Final_Slide">
    <p:spTree>
      <p:nvGrpSpPr>
        <p:cNvPr id="1" name=""/>
        <p:cNvGrpSpPr/>
        <p:nvPr/>
      </p:nvGrpSpPr>
      <p:grpSpPr>
        <a:xfrm>
          <a:off x="0" y="0"/>
          <a:ext cx="0" cy="0"/>
          <a:chOff x="0" y="0"/>
          <a:chExt cx="0" cy="0"/>
        </a:xfrm>
      </p:grpSpPr>
      <p:sp>
        <p:nvSpPr>
          <p:cNvPr id="3" name="Title 2"/>
          <p:cNvSpPr>
            <a:spLocks noGrp="1"/>
          </p:cNvSpPr>
          <p:nvPr>
            <p:ph type="title"/>
          </p:nvPr>
        </p:nvSpPr>
        <p:spPr>
          <a:xfrm>
            <a:off x="457200" y="274638"/>
            <a:ext cx="8229600" cy="1744662"/>
          </a:xfrm>
        </p:spPr>
        <p:txBody>
          <a:bodyPr/>
          <a:lstStyle>
            <a:lvl1pPr>
              <a:defRPr sz="3600">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2260600"/>
            <a:ext cx="8229600" cy="3911600"/>
          </a:xfrm>
          <a:prstGeom prst="rect">
            <a:avLst/>
          </a:prstGeom>
        </p:spPr>
        <p:txBody>
          <a:bodyPr anchor="b" anchorCtr="0"/>
          <a:lstStyle>
            <a:lvl1pPr marL="0" indent="0">
              <a:buNone/>
              <a:defRPr sz="3200" i="1">
                <a:latin typeface="+mn-lt"/>
              </a:defRPr>
            </a:lvl1pPr>
            <a:lvl2pPr>
              <a:buSzPct val="85000"/>
              <a:defRPr i="1">
                <a:latin typeface="+mn-lt"/>
              </a:defRPr>
            </a:lvl2pPr>
            <a:lvl3pPr marL="1143000" indent="-228600">
              <a:buSzPct val="80000"/>
              <a:buFont typeface="Courier New" panose="02070309020205020404" pitchFamily="49" charset="0"/>
              <a:buChar char="o"/>
              <a:defRPr i="1">
                <a:latin typeface="+mn-lt"/>
              </a:defRPr>
            </a:lvl3pPr>
            <a:lvl4pPr marL="1600200" indent="-228600">
              <a:buSzPct val="120000"/>
              <a:buFont typeface="Wingdings" panose="05000000000000000000" pitchFamily="2" charset="2"/>
              <a:buChar char="§"/>
              <a:defRPr i="1">
                <a:latin typeface="+mn-lt"/>
              </a:defRPr>
            </a:lvl4pPr>
            <a:lvl5pPr marL="2057400" indent="-228600">
              <a:buSzPct val="70000"/>
              <a:buFont typeface="Wingdings" panose="05000000000000000000" pitchFamily="2" charset="2"/>
              <a:buChar char="q"/>
              <a:defRPr i="1">
                <a:latin typeface="+mn-lt"/>
              </a:defRPr>
            </a:lvl5pPr>
          </a:lstStyle>
          <a:p>
            <a:pPr lvl="0"/>
            <a:r>
              <a:rPr lang="en-US" smtClean="0"/>
              <a:t>Click to edit Master text styles</a:t>
            </a:r>
          </a:p>
        </p:txBody>
      </p:sp>
      <p:sp>
        <p:nvSpPr>
          <p:cNvPr id="5"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256786232"/>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hasCustomPrompt="1"/>
          </p:nvPr>
        </p:nvSpPr>
        <p:spPr>
          <a:xfrm>
            <a:off x="457200" y="147638"/>
            <a:ext cx="8229600" cy="1143000"/>
          </a:xfrm>
        </p:spPr>
        <p:txBody>
          <a:bodyPr/>
          <a:lstStyle>
            <a:lvl1pPr>
              <a:defRPr sz="2800" b="1" baseline="0">
                <a:solidFill>
                  <a:srgbClr val="FF0000"/>
                </a:solidFill>
              </a:defRPr>
            </a:lvl1pPr>
          </a:lstStyle>
          <a:p>
            <a:r>
              <a:rPr lang="en-US" dirty="0" smtClean="0"/>
              <a:t>DO NOT USE THIS LAYOUT</a:t>
            </a:r>
            <a:br>
              <a:rPr lang="en-US" dirty="0" smtClean="0"/>
            </a:br>
            <a:r>
              <a:rPr lang="en-US" dirty="0" smtClean="0"/>
              <a:t>except to follow its instructions in the Master View</a:t>
            </a:r>
            <a:endParaRPr lang="en-US" dirty="0"/>
          </a:p>
        </p:txBody>
      </p:sp>
      <p:sp>
        <p:nvSpPr>
          <p:cNvPr id="3" name="Slide Number Placeholder 2"/>
          <p:cNvSpPr>
            <a:spLocks noGrp="1"/>
          </p:cNvSpPr>
          <p:nvPr>
            <p:ph type="sldNum" sz="quarter" idx="10"/>
          </p:nvPr>
        </p:nvSpPr>
        <p:spPr/>
        <p:txBody>
          <a:bodyPr/>
          <a:lstStyle/>
          <a:p>
            <a:fld id="{F3BF8891-5E06-46C2-89A4-6DB85D39BA35}" type="slidenum">
              <a:rPr lang="en-US" smtClean="0"/>
              <a:pPr/>
              <a:t>‹#›</a:t>
            </a:fld>
            <a:endParaRPr lang="en-US" dirty="0"/>
          </a:p>
        </p:txBody>
      </p:sp>
      <p:sp>
        <p:nvSpPr>
          <p:cNvPr id="4" name="TextBox 3"/>
          <p:cNvSpPr txBox="1"/>
          <p:nvPr userDrawn="1"/>
        </p:nvSpPr>
        <p:spPr>
          <a:xfrm>
            <a:off x="101599" y="1417638"/>
            <a:ext cx="8928101" cy="1015663"/>
          </a:xfrm>
          <a:prstGeom prst="rect">
            <a:avLst/>
          </a:prstGeom>
          <a:noFill/>
        </p:spPr>
        <p:txBody>
          <a:bodyPr wrap="square" rtlCol="0">
            <a:spAutoFit/>
          </a:bodyPr>
          <a:lstStyle/>
          <a:p>
            <a:pPr algn="ctr"/>
            <a:r>
              <a:rPr lang="en-US" sz="2400" b="1" dirty="0" smtClean="0">
                <a:solidFill>
                  <a:srgbClr val="0070C0"/>
                </a:solidFill>
                <a:latin typeface="Arial" panose="020B0604020202020204" pitchFamily="34" charset="0"/>
                <a:cs typeface="Arial" panose="020B0604020202020204" pitchFamily="34" charset="0"/>
              </a:rPr>
              <a:t>Creating</a:t>
            </a:r>
            <a:r>
              <a:rPr lang="en-US" sz="2400" b="1" baseline="0" dirty="0" smtClean="0">
                <a:solidFill>
                  <a:srgbClr val="0070C0"/>
                </a:solidFill>
                <a:latin typeface="Arial" panose="020B0604020202020204" pitchFamily="34" charset="0"/>
                <a:cs typeface="Arial" panose="020B0604020202020204" pitchFamily="34" charset="0"/>
              </a:rPr>
              <a:t> a Custom Layout</a:t>
            </a:r>
          </a:p>
          <a:p>
            <a:r>
              <a:rPr lang="en-US" baseline="0" dirty="0" smtClean="0"/>
              <a:t>Follow the instructions on this slide layout if none of the existing layouts (in the current template) work well for the current slide you would like to create or edit.</a:t>
            </a:r>
            <a:endParaRPr lang="en-US" dirty="0"/>
          </a:p>
        </p:txBody>
      </p:sp>
      <p:sp>
        <p:nvSpPr>
          <p:cNvPr id="6" name="TextBox 5"/>
          <p:cNvSpPr txBox="1"/>
          <p:nvPr userDrawn="1"/>
        </p:nvSpPr>
        <p:spPr>
          <a:xfrm>
            <a:off x="101600" y="2567642"/>
            <a:ext cx="9144000" cy="3970318"/>
          </a:xfrm>
          <a:prstGeom prst="rect">
            <a:avLst/>
          </a:prstGeom>
          <a:noFill/>
        </p:spPr>
        <p:txBody>
          <a:bodyPr wrap="square" rtlCol="0">
            <a:spAutoFit/>
          </a:bodyPr>
          <a:lstStyle/>
          <a:p>
            <a:pPr lvl="0"/>
            <a:r>
              <a:rPr lang="en-US" dirty="0" smtClean="0"/>
              <a:t>To create a custom new layout, </a:t>
            </a:r>
            <a:r>
              <a:rPr lang="en-US" b="1" dirty="0" smtClean="0"/>
              <a:t>in the Slide Master view </a:t>
            </a:r>
            <a:r>
              <a:rPr lang="en-US" dirty="0" smtClean="0"/>
              <a:t>do the following:</a:t>
            </a:r>
          </a:p>
          <a:p>
            <a:pPr marL="214313" lvl="0" indent="-214313">
              <a:buFont typeface="Arial" panose="020B0604020202020204" pitchFamily="34" charset="0"/>
              <a:buChar char="•"/>
            </a:pPr>
            <a:r>
              <a:rPr lang="en-US" b="1" dirty="0" smtClean="0"/>
              <a:t>DUPLICATE</a:t>
            </a:r>
            <a:r>
              <a:rPr lang="en-US" dirty="0" smtClean="0"/>
              <a:t> an existing layout to create a new layout.</a:t>
            </a:r>
          </a:p>
          <a:p>
            <a:pPr marL="214313" lvl="0" indent="-214313">
              <a:buFont typeface="Arial" panose="020B0604020202020204" pitchFamily="34" charset="0"/>
              <a:buChar char="•"/>
            </a:pPr>
            <a:r>
              <a:rPr lang="en-US" b="1" dirty="0" smtClean="0"/>
              <a:t>RENAME</a:t>
            </a:r>
            <a:r>
              <a:rPr lang="en-US" dirty="0" smtClean="0"/>
              <a:t> the new layout.</a:t>
            </a:r>
          </a:p>
          <a:p>
            <a:pPr marL="214313" lvl="0" indent="-214313">
              <a:buFont typeface="Arial" panose="020B0604020202020204" pitchFamily="34" charset="0"/>
              <a:buChar char="•"/>
            </a:pPr>
            <a:r>
              <a:rPr lang="en-US" b="1" dirty="0" smtClean="0"/>
              <a:t>Insert or Remove as appropriate PLACEHOLDERS </a:t>
            </a:r>
            <a:r>
              <a:rPr lang="en-US" dirty="0" smtClean="0"/>
              <a:t>on your new layout, resizing &amp; formatting as appropriate. </a:t>
            </a:r>
            <a:r>
              <a:rPr lang="en-US" sz="1600" dirty="0" smtClean="0"/>
              <a:t>(Do</a:t>
            </a:r>
            <a:r>
              <a:rPr lang="en-US" sz="1600" baseline="0" dirty="0" smtClean="0"/>
              <a:t> not edit your content in the slide master. All content should be edited in the normal presentation design view.) </a:t>
            </a:r>
            <a:r>
              <a:rPr lang="en-US" b="1" baseline="0" dirty="0" smtClean="0"/>
              <a:t>NEVER REMOVE THE LAYOUT’S TITLE CONTAINER</a:t>
            </a:r>
            <a:r>
              <a:rPr lang="en-US" baseline="0" dirty="0" smtClean="0"/>
              <a:t>. </a:t>
            </a:r>
            <a:r>
              <a:rPr lang="en-US" sz="1600" baseline="0" dirty="0" smtClean="0"/>
              <a:t>(It can be resized or formatted, but never removed.)</a:t>
            </a:r>
            <a:endParaRPr lang="en-US" baseline="0" dirty="0" smtClean="0"/>
          </a:p>
          <a:p>
            <a:pPr marL="214313" lvl="0" indent="-214313">
              <a:buFont typeface="Arial" panose="020B0604020202020204" pitchFamily="34" charset="0"/>
              <a:buChar char="•"/>
            </a:pPr>
            <a:r>
              <a:rPr lang="en-US" dirty="0" smtClean="0"/>
              <a:t>Check the</a:t>
            </a:r>
            <a:r>
              <a:rPr lang="en-US" baseline="0" dirty="0" smtClean="0"/>
              <a:t> </a:t>
            </a:r>
            <a:r>
              <a:rPr lang="en-US" b="1" baseline="0" dirty="0" smtClean="0"/>
              <a:t>READING ORDER </a:t>
            </a:r>
            <a:r>
              <a:rPr lang="en-US" baseline="0" dirty="0" smtClean="0"/>
              <a:t>of your new layout. (</a:t>
            </a:r>
            <a:r>
              <a:rPr lang="en-US" sz="1350" u="sng" kern="1200" dirty="0" smtClean="0">
                <a:solidFill>
                  <a:schemeClr val="tx1"/>
                </a:solidFill>
                <a:effectLst/>
                <a:latin typeface="+mn-lt"/>
                <a:ea typeface="+mn-ea"/>
                <a:cs typeface="+mn-cs"/>
                <a:hlinkClick r:id="rId2"/>
              </a:rPr>
              <a:t>http://accessibility.psu.edu/microsoftoffice/powerpoint/</a:t>
            </a:r>
            <a:r>
              <a:rPr lang="en-US" sz="1350" kern="1200" dirty="0" smtClean="0">
                <a:solidFill>
                  <a:schemeClr val="tx1"/>
                </a:solidFill>
                <a:effectLst/>
                <a:latin typeface="+mn-lt"/>
                <a:ea typeface="+mn-ea"/>
                <a:cs typeface="+mn-cs"/>
              </a:rPr>
              <a:t>) </a:t>
            </a:r>
            <a:r>
              <a:rPr lang="en-US" baseline="0" dirty="0" smtClean="0"/>
              <a:t>Reorder as appropriate so the slide layout’s </a:t>
            </a:r>
            <a:r>
              <a:rPr lang="en-US" b="1" baseline="0" dirty="0" smtClean="0"/>
              <a:t>TITLE is read first</a:t>
            </a:r>
            <a:r>
              <a:rPr lang="en-US" baseline="0" dirty="0" smtClean="0"/>
              <a:t>.</a:t>
            </a:r>
          </a:p>
          <a:p>
            <a:pPr marL="214313" lvl="0" indent="-214313">
              <a:buFont typeface="Arial" panose="020B0604020202020204" pitchFamily="34" charset="0"/>
              <a:buChar char="•"/>
            </a:pPr>
            <a:r>
              <a:rPr lang="en-US" b="1" baseline="0" dirty="0" smtClean="0"/>
              <a:t>SAVE</a:t>
            </a:r>
            <a:r>
              <a:rPr lang="en-US" baseline="0" dirty="0" smtClean="0"/>
              <a:t> your presentation.</a:t>
            </a:r>
          </a:p>
          <a:p>
            <a:pPr marL="214313" lvl="0" indent="-214313">
              <a:buFont typeface="Arial" panose="020B0604020202020204" pitchFamily="34" charset="0"/>
              <a:buChar char="•"/>
            </a:pPr>
            <a:r>
              <a:rPr lang="en-US" b="1" baseline="0" dirty="0" smtClean="0"/>
              <a:t>Close the Master View </a:t>
            </a:r>
            <a:r>
              <a:rPr lang="en-US" b="0" baseline="0" dirty="0" smtClean="0"/>
              <a:t>and return to your normal editing (design) view.</a:t>
            </a:r>
          </a:p>
          <a:p>
            <a:pPr marL="214313" lvl="0" indent="-214313">
              <a:buFont typeface="Arial" panose="020B0604020202020204" pitchFamily="34" charset="0"/>
              <a:buChar char="•"/>
            </a:pPr>
            <a:r>
              <a:rPr lang="en-US" b="1" baseline="0" dirty="0" smtClean="0"/>
              <a:t>Insert a new slide using </a:t>
            </a:r>
            <a:r>
              <a:rPr lang="en-US" b="1" baseline="0" smtClean="0"/>
              <a:t>your custom-named </a:t>
            </a:r>
            <a:r>
              <a:rPr lang="en-US" b="1" baseline="0" dirty="0" smtClean="0"/>
              <a:t>new layout </a:t>
            </a:r>
            <a:r>
              <a:rPr lang="en-US" b="0" baseline="0" dirty="0" smtClean="0"/>
              <a:t>or apply the new layout to an existing slide.</a:t>
            </a:r>
            <a:endParaRPr lang="en-US" dirty="0"/>
          </a:p>
        </p:txBody>
      </p:sp>
    </p:spTree>
    <p:extLst>
      <p:ext uri="{BB962C8B-B14F-4D97-AF65-F5344CB8AC3E}">
        <p14:creationId xmlns:p14="http://schemas.microsoft.com/office/powerpoint/2010/main" val="1404151465"/>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Le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984248"/>
            <a:ext cx="8229600" cy="4206240"/>
          </a:xfrm>
          <a:prstGeom prst="rect">
            <a:avLst/>
          </a:prstGeo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Slide Number Placeholder 2"/>
          <p:cNvSpPr>
            <a:spLocks noGrp="1"/>
          </p:cNvSpPr>
          <p:nvPr>
            <p:ph type="sldNum" sz="quarter" idx="15"/>
          </p:nvPr>
        </p:nvSpPr>
        <p:spPr>
          <a:xfrm>
            <a:off x="6858000" y="6356350"/>
            <a:ext cx="1828800" cy="365125"/>
          </a:xfrm>
        </p:spPr>
        <p:txBody>
          <a:bodyPr/>
          <a:lstStyle>
            <a:lvl1pPr>
              <a:defRPr smtClean="0"/>
            </a:lvl1pPr>
          </a:lstStyle>
          <a:p>
            <a:pPr>
              <a:defRPr/>
            </a:pPr>
            <a:fld id="{68EB79A1-4ED6-4FF8-B901-38BCCD8D094B}" type="slidenum">
              <a:rPr lang="en-US" altLang="en-US"/>
              <a:pPr>
                <a:defRPr/>
              </a:pPr>
              <a:t>‹#›</a:t>
            </a:fld>
            <a:endParaRPr lang="en-US" altLang="en-US"/>
          </a:p>
        </p:txBody>
      </p:sp>
      <p:sp>
        <p:nvSpPr>
          <p:cNvPr id="5" name="Date Placeholder 4"/>
          <p:cNvSpPr>
            <a:spLocks noGrp="1"/>
          </p:cNvSpPr>
          <p:nvPr>
            <p:ph type="dt" sz="half" idx="16"/>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6" name="Footer Placeholder 5"/>
          <p:cNvSpPr>
            <a:spLocks noGrp="1"/>
          </p:cNvSpPr>
          <p:nvPr>
            <p:ph type="ftr" sz="quarter" idx="17"/>
          </p:nvPr>
        </p:nvSpPr>
        <p:spPr>
          <a:xfrm>
            <a:off x="3117850" y="6345238"/>
            <a:ext cx="34750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smtClean="0">
                <a:solidFill>
                  <a:srgbClr val="A6A6A6"/>
                </a:solidFill>
              </a:defRPr>
            </a:lvl1pPr>
          </a:lstStyle>
          <a:p>
            <a:pPr>
              <a:defRPr/>
            </a:pPr>
            <a:r>
              <a:rPr lang="en-US" altLang="en-US"/>
              <a:t>Working with Health IT Systems                                                        Protecting Privacy, Security, and Confidentiality                     in HIT Systems—Lecture a </a:t>
            </a:r>
          </a:p>
        </p:txBody>
      </p:sp>
    </p:spTree>
    <p:extLst>
      <p:ext uri="{BB962C8B-B14F-4D97-AF65-F5344CB8AC3E}">
        <p14:creationId xmlns:p14="http://schemas.microsoft.com/office/powerpoint/2010/main" val="3446694225"/>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2"/>
          <p:cNvSpPr>
            <a:spLocks noGrp="1"/>
          </p:cNvSpPr>
          <p:nvPr>
            <p:ph type="body" sz="quarter" idx="16"/>
          </p:nvPr>
        </p:nvSpPr>
        <p:spPr>
          <a:xfrm>
            <a:off x="457200" y="16002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Char char="•"/>
              <a:defRPr sz="1200">
                <a:latin typeface="Arial" pitchFamily="34" charset="0"/>
                <a:cs typeface="Arial" pitchFamily="34" charset="0"/>
              </a:defRPr>
            </a:lvl2pPr>
          </a:lstStyle>
          <a:p>
            <a:pPr lvl="0"/>
            <a:r>
              <a:rPr lang="en-US" smtClean="0"/>
              <a:t>Click to edit Master text styles</a:t>
            </a:r>
          </a:p>
          <a:p>
            <a:pPr lvl="1"/>
            <a:r>
              <a:rPr lang="en-US" smtClean="0"/>
              <a:t>Second level</a:t>
            </a:r>
          </a:p>
        </p:txBody>
      </p:sp>
      <p:sp>
        <p:nvSpPr>
          <p:cNvPr id="9" name="Text Placeholder 12"/>
          <p:cNvSpPr>
            <a:spLocks noGrp="1"/>
          </p:cNvSpPr>
          <p:nvPr>
            <p:ph type="body" sz="quarter" idx="20"/>
          </p:nvPr>
        </p:nvSpPr>
        <p:spPr>
          <a:xfrm>
            <a:off x="457200" y="3048000"/>
            <a:ext cx="8229600" cy="1371600"/>
          </a:xfrm>
          <a:prstGeom prst="rect">
            <a:avLst/>
          </a:prstGeom>
        </p:spPr>
        <p:txBody>
          <a:bodyPr/>
          <a:lstStyle>
            <a:lvl1pPr>
              <a:buNone/>
              <a:defRPr sz="1200" b="1" baseline="0">
                <a:latin typeface="Arial" pitchFamily="34" charset="0"/>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200" smtClean="0"/>
            </a:lvl2pPr>
          </a:lstStyle>
          <a:p>
            <a:pPr lvl="0"/>
            <a:r>
              <a:rPr lang="en-US" smtClean="0"/>
              <a:t>Click to edit Master text styles</a:t>
            </a:r>
          </a:p>
          <a:p>
            <a:pPr lvl="1"/>
            <a:r>
              <a:rPr lang="en-US" smtClean="0"/>
              <a:t>Second level</a:t>
            </a:r>
          </a:p>
        </p:txBody>
      </p:sp>
      <p:sp>
        <p:nvSpPr>
          <p:cNvPr id="10" name="Text Placeholder 12"/>
          <p:cNvSpPr>
            <a:spLocks noGrp="1"/>
          </p:cNvSpPr>
          <p:nvPr>
            <p:ph type="body" sz="quarter" idx="21"/>
          </p:nvPr>
        </p:nvSpPr>
        <p:spPr>
          <a:xfrm>
            <a:off x="457200" y="4572000"/>
            <a:ext cx="8229600" cy="1371600"/>
          </a:xfrm>
          <a:prstGeom prst="rect">
            <a:avLst/>
          </a:prstGeom>
        </p:spPr>
        <p:txBody>
          <a:bodyPr/>
          <a:lstStyle>
            <a:lvl1pPr>
              <a:buNone/>
              <a:defRPr sz="1200" b="1">
                <a:latin typeface="Arial" pitchFamily="34" charset="0"/>
                <a:cs typeface="Arial" pitchFamily="34" charset="0"/>
              </a:defRPr>
            </a:lvl1pPr>
            <a:lvl2pPr marL="274320">
              <a:buFont typeface="Arial" pitchFamily="34" charset="0"/>
              <a:buNone/>
              <a:defRPr lang="en-US" sz="1200" smtClean="0"/>
            </a:lvl2pPr>
          </a:lstStyle>
          <a:p>
            <a:pPr lvl="0"/>
            <a:r>
              <a:rPr lang="en-US" smtClean="0"/>
              <a:t>Click to edit Master text styles</a:t>
            </a:r>
          </a:p>
          <a:p>
            <a:pPr lvl="1"/>
            <a:r>
              <a:rPr lang="en-US" smtClean="0"/>
              <a:t>Second level</a:t>
            </a:r>
          </a:p>
        </p:txBody>
      </p:sp>
      <p:sp>
        <p:nvSpPr>
          <p:cNvPr id="6" name="Slide Number Placeholder 2"/>
          <p:cNvSpPr>
            <a:spLocks noGrp="1"/>
          </p:cNvSpPr>
          <p:nvPr>
            <p:ph type="sldNum" sz="quarter" idx="22"/>
          </p:nvPr>
        </p:nvSpPr>
        <p:spPr>
          <a:xfrm>
            <a:off x="6858000" y="6356350"/>
            <a:ext cx="1828800" cy="365125"/>
          </a:xfrm>
        </p:spPr>
        <p:txBody>
          <a:bodyPr/>
          <a:lstStyle>
            <a:lvl1pPr>
              <a:defRPr smtClean="0"/>
            </a:lvl1pPr>
          </a:lstStyle>
          <a:p>
            <a:pPr>
              <a:defRPr/>
            </a:pPr>
            <a:fld id="{C6C0314A-6599-4428-BAD9-7DACA8403B66}" type="slidenum">
              <a:rPr lang="en-US" altLang="en-US"/>
              <a:pPr>
                <a:defRPr/>
              </a:pPr>
              <a:t>‹#›</a:t>
            </a:fld>
            <a:endParaRPr lang="en-US" altLang="en-US"/>
          </a:p>
        </p:txBody>
      </p:sp>
      <p:sp>
        <p:nvSpPr>
          <p:cNvPr id="7" name="Date Placeholder 4"/>
          <p:cNvSpPr>
            <a:spLocks noGrp="1"/>
          </p:cNvSpPr>
          <p:nvPr>
            <p:ph type="dt" sz="half" idx="23"/>
          </p:nvPr>
        </p:nvSpPr>
        <p:spPr>
          <a:xfrm>
            <a:off x="457200" y="6356350"/>
            <a:ext cx="2133600" cy="365125"/>
          </a:xfrm>
          <a:prstGeom prst="rect">
            <a:avLst/>
          </a:prstGeom>
        </p:spPr>
        <p:txBody>
          <a:bodyPr/>
          <a:lstStyle>
            <a:lvl1pPr eaLnBrk="1" hangingPunct="1">
              <a:defRPr sz="1000">
                <a:solidFill>
                  <a:schemeClr val="bg1">
                    <a:lumMod val="65000"/>
                  </a:schemeClr>
                </a:solidFill>
                <a:latin typeface="Arial" pitchFamily="34" charset="0"/>
                <a:ea typeface="+mn-ea"/>
                <a:cs typeface="Arial" pitchFamily="34" charset="0"/>
              </a:defRPr>
            </a:lvl1pPr>
          </a:lstStyle>
          <a:p>
            <a:pPr>
              <a:defRPr/>
            </a:pPr>
            <a:r>
              <a:rPr lang="en-US"/>
              <a:t>Health IT Workforce Curriculum                                         </a:t>
            </a:r>
            <a:r>
              <a:rPr lang="en-US" smtClean="0"/>
              <a:t>Version 4.0/Spring 2016 </a:t>
            </a:r>
            <a:endParaRPr lang="en-US"/>
          </a:p>
        </p:txBody>
      </p:sp>
      <p:sp>
        <p:nvSpPr>
          <p:cNvPr id="11" name="Footer Placeholder 5"/>
          <p:cNvSpPr>
            <a:spLocks noGrp="1"/>
          </p:cNvSpPr>
          <p:nvPr>
            <p:ph type="ftr" sz="quarter" idx="24"/>
          </p:nvPr>
        </p:nvSpPr>
        <p:spPr>
          <a:xfrm>
            <a:off x="3117850" y="6345238"/>
            <a:ext cx="3475038" cy="365125"/>
          </a:xfrm>
          <a:prstGeom prst="rect">
            <a:avLst/>
          </a:prstGeom>
        </p:spPr>
        <p:txBody>
          <a:bodyPr vert="horz" wrap="square" lIns="91440" tIns="45720" rIns="91440" bIns="45720" numCol="1" anchor="t" anchorCtr="0" compatLnSpc="1">
            <a:prstTxWarp prst="textNoShape">
              <a:avLst/>
            </a:prstTxWarp>
          </a:bodyPr>
          <a:lstStyle>
            <a:lvl1pPr algn="ctr" eaLnBrk="1" hangingPunct="1">
              <a:defRPr sz="1000" smtClean="0">
                <a:solidFill>
                  <a:srgbClr val="A6A6A6"/>
                </a:solidFill>
              </a:defRPr>
            </a:lvl1pPr>
          </a:lstStyle>
          <a:p>
            <a:pPr>
              <a:defRPr/>
            </a:pPr>
            <a:r>
              <a:rPr lang="en-US" altLang="en-US"/>
              <a:t>Working with Health IT Systems                                                        Protecting Privacy, Security, and Confidentiality                     in HIT Systems—Lecture a </a:t>
            </a:r>
          </a:p>
        </p:txBody>
      </p:sp>
    </p:spTree>
    <p:extLst>
      <p:ext uri="{BB962C8B-B14F-4D97-AF65-F5344CB8AC3E}">
        <p14:creationId xmlns:p14="http://schemas.microsoft.com/office/powerpoint/2010/main" val="312678856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ONC Lecture">
    <p:spTree>
      <p:nvGrpSpPr>
        <p:cNvPr id="1" name=""/>
        <p:cNvGrpSpPr/>
        <p:nvPr/>
      </p:nvGrpSpPr>
      <p:grpSpPr>
        <a:xfrm>
          <a:off x="0" y="0"/>
          <a:ext cx="0" cy="0"/>
          <a:chOff x="0" y="0"/>
          <a:chExt cx="0" cy="0"/>
        </a:xfrm>
      </p:grpSpPr>
      <p:sp>
        <p:nvSpPr>
          <p:cNvPr id="3" name="Title 2"/>
          <p:cNvSpPr>
            <a:spLocks noGrp="1"/>
          </p:cNvSpPr>
          <p:nvPr>
            <p:ph type="title"/>
          </p:nvPr>
        </p:nvSpPr>
        <p:spPr/>
        <p:txBody>
          <a:bodyPr/>
          <a:lstStyle>
            <a:lvl1pPr>
              <a:defRPr>
                <a:solidFill>
                  <a:schemeClr val="tx1"/>
                </a:solidFill>
                <a:latin typeface="Verdana" panose="020B0604030504040204" pitchFamily="34" charset="0"/>
                <a:ea typeface="Verdana" panose="020B0604030504040204" pitchFamily="34" charset="0"/>
                <a:cs typeface="Verdana" panose="020B0604030504040204" pitchFamily="34" charset="0"/>
              </a:defRPr>
            </a:lvl1pPr>
          </a:lstStyle>
          <a:p>
            <a:r>
              <a:rPr lang="en-US" smtClean="0"/>
              <a:t>Click to edit Master title style</a:t>
            </a:r>
            <a:endParaRPr lang="en-US" dirty="0"/>
          </a:p>
        </p:txBody>
      </p:sp>
      <p:sp>
        <p:nvSpPr>
          <p:cNvPr id="8" name="Content Placeholder 7"/>
          <p:cNvSpPr>
            <a:spLocks noGrp="1"/>
          </p:cNvSpPr>
          <p:nvPr>
            <p:ph sz="quarter" idx="14"/>
          </p:nvPr>
        </p:nvSpPr>
        <p:spPr>
          <a:xfrm>
            <a:off x="457200" y="1600200"/>
            <a:ext cx="8229600"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938289942"/>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ONC Side by Side All Options">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17" name="Content Placeholder 1"/>
          <p:cNvSpPr>
            <a:spLocks noGrp="1"/>
          </p:cNvSpPr>
          <p:nvPr>
            <p:ph sz="quarter" idx="14"/>
          </p:nvPr>
        </p:nvSpPr>
        <p:spPr>
          <a:xfrm>
            <a:off x="457200" y="1600200"/>
            <a:ext cx="4041648" cy="4572000"/>
          </a:xfrm>
          <a:prstGeom prst="rect">
            <a:avLst/>
          </a:prstGeom>
        </p:spPr>
        <p:txBody>
          <a:bodyPr/>
          <a:lstStyle>
            <a:lvl1pPr>
              <a:defRPr>
                <a:latin typeface="+mn-lt"/>
              </a:defRPr>
            </a:lvl1pPr>
            <a:lvl2pPr>
              <a:buSzPct val="85000"/>
              <a:defRPr>
                <a:latin typeface="+mn-lt"/>
              </a:defRPr>
            </a:lvl2pPr>
            <a:lvl3pPr marL="1143000" indent="-228600">
              <a:buSzPct val="80000"/>
              <a:buFont typeface="Courier New" panose="02070309020205020404" pitchFamily="49" charset="0"/>
              <a:buChar char="o"/>
              <a:defRPr>
                <a:latin typeface="+mn-lt"/>
              </a:defRPr>
            </a:lvl3pPr>
            <a:lvl4pPr marL="1600200" indent="-228600">
              <a:buSzPct val="120000"/>
              <a:buFont typeface="Wingdings" panose="05000000000000000000" pitchFamily="2" charset="2"/>
              <a:buChar char="§"/>
              <a:defRPr>
                <a:latin typeface="+mn-lt"/>
              </a:defRPr>
            </a:lvl4pPr>
            <a:lvl5pPr marL="2057400" indent="-228600">
              <a:buSzPct val="70000"/>
              <a:buFont typeface="Wingdings" panose="05000000000000000000" pitchFamily="2" charset="2"/>
              <a:buChar char="q"/>
              <a:defRPr>
                <a:latin typeface="+mn-lt"/>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0" name="Text Placeholder 1"/>
          <p:cNvSpPr>
            <a:spLocks noGrp="1"/>
          </p:cNvSpPr>
          <p:nvPr>
            <p:ph type="body" sz="quarter" idx="32" hasCustomPrompt="1"/>
          </p:nvPr>
        </p:nvSpPr>
        <p:spPr>
          <a:xfrm>
            <a:off x="457198" y="6278880"/>
            <a:ext cx="343872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18" name="Content Placeholder 2"/>
          <p:cNvSpPr>
            <a:spLocks noGrp="1"/>
          </p:cNvSpPr>
          <p:nvPr>
            <p:ph sz="quarter" idx="18"/>
          </p:nvPr>
        </p:nvSpPr>
        <p:spPr>
          <a:xfrm>
            <a:off x="4648200" y="1600200"/>
            <a:ext cx="4041648" cy="4572000"/>
          </a:xfrm>
          <a:prstGeom prst="rect">
            <a:avLst/>
          </a:prstGeom>
        </p:spPr>
        <p:txBody>
          <a:bodyPr/>
          <a:lstStyle>
            <a:lvl1pPr>
              <a:defRPr sz="3200"/>
            </a:lvl1pPr>
            <a:lvl2pPr>
              <a:buSzPct val="85000"/>
              <a:defRPr/>
            </a:lvl2pPr>
            <a:lvl3pPr marL="1143000" indent="-228600">
              <a:buSzPct val="80000"/>
              <a:buFont typeface="Courier New" panose="02070309020205020404" pitchFamily="49" charset="0"/>
              <a:buChar char="o"/>
              <a:defRPr lang="en-US" sz="2400" kern="1200" dirty="0" smtClean="0">
                <a:solidFill>
                  <a:schemeClr val="tx1"/>
                </a:solidFill>
                <a:latin typeface="+mn-lt"/>
                <a:ea typeface="+mn-ea"/>
                <a:cs typeface="+mn-cs"/>
              </a:defRPr>
            </a:lvl3pPr>
            <a:lvl4pPr marL="1600200" indent="-228600">
              <a:buSzPct val="120000"/>
              <a:buFont typeface="Wingdings" panose="05000000000000000000" pitchFamily="2" charset="2"/>
              <a:buChar char="§"/>
              <a:defRPr/>
            </a:lvl4pPr>
            <a:lvl5pPr marL="2057400" indent="-228600">
              <a:buSzPct val="70000"/>
              <a:buFont typeface="Wingdings" panose="05000000000000000000" pitchFamily="2" charset="2"/>
              <a:buChar char="q"/>
              <a:defRPr/>
            </a:lvl5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21" name="Text Placeholder 1"/>
          <p:cNvSpPr>
            <a:spLocks noGrp="1"/>
          </p:cNvSpPr>
          <p:nvPr>
            <p:ph type="body" sz="quarter" idx="33" hasCustomPrompt="1"/>
          </p:nvPr>
        </p:nvSpPr>
        <p:spPr>
          <a:xfrm>
            <a:off x="4648200" y="6278880"/>
            <a:ext cx="3450133"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a:t>
            </a:r>
            <a:endParaRPr lang="en-US" dirty="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697789922"/>
      </p:ext>
    </p:extLst>
  </p:cSld>
  <p:clrMapOvr>
    <a:masterClrMapping/>
  </p:clrMapOvr>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C Side by side_four with citation placeholders">
    <p:spTree>
      <p:nvGrpSpPr>
        <p:cNvPr id="1" name=""/>
        <p:cNvGrpSpPr/>
        <p:nvPr/>
      </p:nvGrpSpPr>
      <p:grpSpPr>
        <a:xfrm>
          <a:off x="0" y="0"/>
          <a:ext cx="0" cy="0"/>
          <a:chOff x="0" y="0"/>
          <a:chExt cx="0" cy="0"/>
        </a:xfrm>
      </p:grpSpPr>
      <p:sp>
        <p:nvSpPr>
          <p:cNvPr id="15" name="Title 1"/>
          <p:cNvSpPr>
            <a:spLocks noGrp="1"/>
          </p:cNvSpPr>
          <p:nvPr>
            <p:ph type="title"/>
          </p:nvPr>
        </p:nvSpPr>
        <p:spPr>
          <a:xfrm>
            <a:off x="457200" y="274637"/>
            <a:ext cx="8229600" cy="1143000"/>
          </a:xfrm>
          <a:prstGeom prst="rect">
            <a:avLst/>
          </a:prstGeom>
        </p:spPr>
        <p:txBody>
          <a:bodyPr/>
          <a:lstStyle>
            <a:lvl1pPr>
              <a:defRPr sz="360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Content Placeholder 1"/>
          <p:cNvSpPr>
            <a:spLocks noGrp="1"/>
          </p:cNvSpPr>
          <p:nvPr>
            <p:ph sz="quarter" idx="14"/>
          </p:nvPr>
        </p:nvSpPr>
        <p:spPr>
          <a:xfrm>
            <a:off x="45720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8" name="Text Placeholder 16"/>
          <p:cNvSpPr>
            <a:spLocks noGrp="1"/>
          </p:cNvSpPr>
          <p:nvPr>
            <p:ph type="body" sz="quarter" idx="42" hasCustomPrompt="1"/>
          </p:nvPr>
        </p:nvSpPr>
        <p:spPr>
          <a:xfrm>
            <a:off x="45720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2" name="Content Placeholder 1"/>
          <p:cNvSpPr>
            <a:spLocks noGrp="1"/>
          </p:cNvSpPr>
          <p:nvPr>
            <p:ph sz="quarter" idx="37"/>
          </p:nvPr>
        </p:nvSpPr>
        <p:spPr>
          <a:xfrm>
            <a:off x="45720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4" name="Text Placeholder 16"/>
          <p:cNvSpPr>
            <a:spLocks noGrp="1"/>
          </p:cNvSpPr>
          <p:nvPr>
            <p:ph type="body" sz="quarter" idx="39" hasCustomPrompt="1"/>
          </p:nvPr>
        </p:nvSpPr>
        <p:spPr>
          <a:xfrm>
            <a:off x="45720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4" name="Content Placeholder 1"/>
          <p:cNvSpPr>
            <a:spLocks noGrp="1"/>
          </p:cNvSpPr>
          <p:nvPr>
            <p:ph sz="quarter" idx="35"/>
          </p:nvPr>
        </p:nvSpPr>
        <p:spPr>
          <a:xfrm>
            <a:off x="4643120" y="160020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7" name="Text Placeholder 16"/>
          <p:cNvSpPr>
            <a:spLocks noGrp="1"/>
          </p:cNvSpPr>
          <p:nvPr>
            <p:ph type="body" sz="quarter" idx="41" hasCustomPrompt="1"/>
          </p:nvPr>
        </p:nvSpPr>
        <p:spPr>
          <a:xfrm>
            <a:off x="4643120" y="336804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21" name="Content Placeholder 1"/>
          <p:cNvSpPr>
            <a:spLocks noGrp="1"/>
          </p:cNvSpPr>
          <p:nvPr>
            <p:ph sz="quarter" idx="36"/>
          </p:nvPr>
        </p:nvSpPr>
        <p:spPr>
          <a:xfrm>
            <a:off x="4663440" y="3967480"/>
            <a:ext cx="4053840" cy="1752600"/>
          </a:xfrm>
          <a:prstGeom prst="rect">
            <a:avLst/>
          </a:prstGeom>
        </p:spPr>
        <p:txBody>
          <a:bodyPr/>
          <a:lstStyle>
            <a:lvl1pPr>
              <a:defRPr sz="2000">
                <a:latin typeface="+mn-lt"/>
              </a:defRPr>
            </a:lvl1pPr>
            <a:lvl2pPr>
              <a:defRPr sz="1600">
                <a:latin typeface="+mn-lt"/>
              </a:defRPr>
            </a:lvl2pPr>
          </a:lstStyle>
          <a:p>
            <a:pPr lvl="0"/>
            <a:r>
              <a:rPr lang="en-US" smtClean="0"/>
              <a:t>Click to edit Master text styles</a:t>
            </a:r>
          </a:p>
          <a:p>
            <a:pPr lvl="1"/>
            <a:r>
              <a:rPr lang="en-US" smtClean="0"/>
              <a:t>Second level</a:t>
            </a:r>
          </a:p>
        </p:txBody>
      </p:sp>
      <p:sp>
        <p:nvSpPr>
          <p:cNvPr id="26" name="Text Placeholder 16"/>
          <p:cNvSpPr>
            <a:spLocks noGrp="1"/>
          </p:cNvSpPr>
          <p:nvPr>
            <p:ph type="body" sz="quarter" idx="40" hasCustomPrompt="1"/>
          </p:nvPr>
        </p:nvSpPr>
        <p:spPr>
          <a:xfrm>
            <a:off x="4663440" y="5740400"/>
            <a:ext cx="4053840" cy="421640"/>
          </a:xfrm>
        </p:spPr>
        <p:txBody>
          <a:bodyPr/>
          <a:lstStyle>
            <a:lvl1pPr marL="0" indent="0">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content attribution. </a:t>
            </a:r>
            <a:endParaRPr lang="en-US" dirty="0"/>
          </a:p>
        </p:txBody>
      </p:sp>
      <p:sp>
        <p:nvSpPr>
          <p:cNvPr id="1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1740864112"/>
      </p:ext>
    </p:extLst>
  </p:cSld>
  <p:clrMapOvr>
    <a:masterClrMapping/>
  </p:clrMapOvr>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ONC Tabl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able Placeholder 7"/>
          <p:cNvSpPr>
            <a:spLocks noGrp="1"/>
          </p:cNvSpPr>
          <p:nvPr>
            <p:ph type="tbl"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table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table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626559950"/>
      </p:ext>
    </p:extLst>
  </p:cSld>
  <p:clrMapOvr>
    <a:masterClrMapping/>
  </p:clrMapOvr>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ONC Chart">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Chart Placeholder 4"/>
          <p:cNvSpPr>
            <a:spLocks noGrp="1"/>
          </p:cNvSpPr>
          <p:nvPr>
            <p:ph type="chart" sz="quarter" idx="14"/>
          </p:nvPr>
        </p:nvSpPr>
        <p:spPr>
          <a:xfrm>
            <a:off x="457200" y="1600200"/>
            <a:ext cx="8229600" cy="4572000"/>
          </a:xfrm>
          <a:prstGeom prst="rect">
            <a:avLst/>
          </a:prstGeom>
        </p:spPr>
        <p:txBody>
          <a:bodyPr rtlCol="0">
            <a:normAutofit/>
          </a:bodyPr>
          <a:lstStyle>
            <a:lvl1pPr>
              <a:defRPr sz="3200"/>
            </a:lvl1pPr>
          </a:lstStyle>
          <a:p>
            <a:pPr lvl="0"/>
            <a:r>
              <a:rPr lang="en-US" noProof="0" smtClean="0"/>
              <a:t>Click icon to add chart</a:t>
            </a:r>
            <a:endParaRPr lang="en-US" noProof="0" dirty="0"/>
          </a:p>
        </p:txBody>
      </p:sp>
      <p:sp>
        <p:nvSpPr>
          <p:cNvPr id="9"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chart attribution.</a:t>
            </a:r>
            <a:endParaRPr lang="en-US" dirty="0"/>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0988860"/>
      </p:ext>
    </p:extLst>
  </p:cSld>
  <p:clrMapOvr>
    <a:masterClrMapping/>
  </p:clrMapOvr>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ONC Pictur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a:solidFill>
                  <a:schemeClr val="tx1"/>
                </a:solidFill>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Picture Placeholder 7"/>
          <p:cNvSpPr>
            <a:spLocks noGrp="1"/>
          </p:cNvSpPr>
          <p:nvPr>
            <p:ph type="pic" sz="quarter" idx="14"/>
          </p:nvPr>
        </p:nvSpPr>
        <p:spPr>
          <a:xfrm>
            <a:off x="457200" y="1600200"/>
            <a:ext cx="8229600" cy="4572000"/>
          </a:xfrm>
          <a:prstGeom prst="rect">
            <a:avLst/>
          </a:prstGeom>
        </p:spPr>
        <p:txBody>
          <a:bodyPr rtlCol="0">
            <a:normAutofit/>
          </a:bodyPr>
          <a:lstStyle>
            <a:lvl1pPr>
              <a:defRPr sz="3200">
                <a:latin typeface="+mn-lt"/>
              </a:defRPr>
            </a:lvl1pPr>
          </a:lstStyle>
          <a:p>
            <a:pPr lvl="0"/>
            <a:r>
              <a:rPr lang="en-US" noProof="0" smtClean="0"/>
              <a:t>Click icon to add picture</a:t>
            </a:r>
            <a:endParaRPr lang="en-US" noProof="0" dirty="0"/>
          </a:p>
        </p:txBody>
      </p:sp>
      <p:sp>
        <p:nvSpPr>
          <p:cNvPr id="7" name="Text Placeholder 1"/>
          <p:cNvSpPr>
            <a:spLocks noGrp="1"/>
          </p:cNvSpPr>
          <p:nvPr>
            <p:ph type="body" sz="quarter" idx="32" hasCustomPrompt="1"/>
          </p:nvPr>
        </p:nvSpPr>
        <p:spPr>
          <a:xfrm>
            <a:off x="457198" y="6278880"/>
            <a:ext cx="7634331" cy="533400"/>
          </a:xfrm>
        </p:spPr>
        <p:txBody>
          <a:bodyPr anchor="t"/>
          <a:lstStyle>
            <a:lvl1pPr marL="0" indent="0" algn="l">
              <a:buNone/>
              <a:defRPr sz="1200" baseline="0"/>
            </a:lvl1pPr>
            <a:lvl2pPr marL="457200" indent="0">
              <a:buNone/>
              <a:defRPr sz="1200"/>
            </a:lvl2pPr>
            <a:lvl3pPr marL="914400" indent="0">
              <a:buNone/>
              <a:defRPr sz="1200"/>
            </a:lvl3pPr>
            <a:lvl4pPr marL="1371600" indent="0">
              <a:buNone/>
              <a:defRPr sz="1200"/>
            </a:lvl4pPr>
            <a:lvl5pPr marL="1828800" indent="0">
              <a:buNone/>
              <a:defRPr sz="1200"/>
            </a:lvl5pPr>
          </a:lstStyle>
          <a:p>
            <a:pPr lvl="0"/>
            <a:r>
              <a:rPr lang="en-US" dirty="0" smtClean="0"/>
              <a:t>Click to edit image attribution.</a:t>
            </a:r>
            <a:endParaRPr lang="en-US" dirty="0"/>
          </a:p>
        </p:txBody>
      </p:sp>
      <p:sp>
        <p:nvSpPr>
          <p:cNvPr id="9"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2569984568"/>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ONC Summary">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5" name="Text Placeholder 4"/>
          <p:cNvSpPr>
            <a:spLocks noGrp="1"/>
          </p:cNvSpPr>
          <p:nvPr>
            <p:ph type="body" sz="quarter" idx="11"/>
          </p:nvPr>
        </p:nvSpPr>
        <p:spPr>
          <a:xfrm>
            <a:off x="457200" y="1600200"/>
            <a:ext cx="8229600" cy="4572000"/>
          </a:xfrm>
          <a:prstGeom prst="rect">
            <a:avLst/>
          </a:prstGeom>
        </p:spPr>
        <p:txBody>
          <a:bodyPr/>
          <a:lstStyle>
            <a:lvl1pPr>
              <a:defRPr sz="3200" baseline="0">
                <a:latin typeface="+mn-lt"/>
              </a:defRPr>
            </a:lvl1pPr>
            <a:lvl2pPr>
              <a:defRPr sz="2800">
                <a:latin typeface="+mn-lt"/>
              </a:defRPr>
            </a:lvl2pPr>
          </a:lstStyle>
          <a:p>
            <a:pPr lvl="0"/>
            <a:r>
              <a:rPr lang="en-US" smtClean="0"/>
              <a:t>Click to edit Master text styles</a:t>
            </a:r>
          </a:p>
          <a:p>
            <a:pPr lvl="1"/>
            <a:r>
              <a:rPr lang="en-US" smtClean="0"/>
              <a:t>Second level</a:t>
            </a:r>
          </a:p>
        </p:txBody>
      </p:sp>
      <p:sp>
        <p:nvSpPr>
          <p:cNvPr id="6"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88821907"/>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ONC Reference">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7"/>
            <a:ext cx="8229600" cy="1143000"/>
          </a:xfrm>
          <a:prstGeom prst="rect">
            <a:avLst/>
          </a:prstGeom>
        </p:spPr>
        <p:txBody>
          <a:bodyPr/>
          <a:lstStyle>
            <a:lvl1pPr>
              <a:defRPr sz="3600" baseline="0">
                <a:latin typeface="Verdana" pitchFamily="34" charset="0"/>
                <a:ea typeface="Verdana" pitchFamily="34" charset="0"/>
                <a:cs typeface="Verdana" pitchFamily="34" charset="0"/>
              </a:defRPr>
            </a:lvl1pPr>
          </a:lstStyle>
          <a:p>
            <a:r>
              <a:rPr lang="en-US" smtClean="0"/>
              <a:t>Click to edit Master title style</a:t>
            </a:r>
            <a:endParaRPr lang="en-US" dirty="0"/>
          </a:p>
        </p:txBody>
      </p:sp>
      <p:sp>
        <p:nvSpPr>
          <p:cNvPr id="8" name="Text Placeholder 1"/>
          <p:cNvSpPr>
            <a:spLocks noGrp="1"/>
          </p:cNvSpPr>
          <p:nvPr>
            <p:ph type="body" sz="quarter" idx="16"/>
          </p:nvPr>
        </p:nvSpPr>
        <p:spPr>
          <a:xfrm>
            <a:off x="457200" y="1600200"/>
            <a:ext cx="8229600" cy="1371600"/>
          </a:xfrm>
          <a:prstGeom prst="rect">
            <a:avLst/>
          </a:prstGeom>
        </p:spPr>
        <p:txBody>
          <a:bodyPr/>
          <a:lstStyle>
            <a:lvl1pPr>
              <a:buNone/>
              <a:defRPr sz="1600" b="1">
                <a:latin typeface="+mn-lt"/>
                <a:cs typeface="Arial" pitchFamily="34" charset="0"/>
              </a:defRPr>
            </a:lvl1pPr>
            <a:lvl2pPr marL="274320" indent="-283464">
              <a:buFont typeface="Arial" pitchFamily="34" charset="0"/>
              <a:buNone/>
              <a:defRPr sz="1400" baseline="0">
                <a:latin typeface="+mn-lt"/>
                <a:cs typeface="Arial" pitchFamily="34" charset="0"/>
              </a:defRPr>
            </a:lvl2pPr>
          </a:lstStyle>
          <a:p>
            <a:pPr lvl="0"/>
            <a:r>
              <a:rPr lang="en-US" smtClean="0"/>
              <a:t>Click to edit Master text styles</a:t>
            </a:r>
          </a:p>
          <a:p>
            <a:pPr lvl="1"/>
            <a:r>
              <a:rPr lang="en-US" smtClean="0"/>
              <a:t>Second level</a:t>
            </a:r>
          </a:p>
        </p:txBody>
      </p:sp>
      <p:sp>
        <p:nvSpPr>
          <p:cNvPr id="9" name="Text Placeholder 2"/>
          <p:cNvSpPr>
            <a:spLocks noGrp="1"/>
          </p:cNvSpPr>
          <p:nvPr>
            <p:ph type="body" sz="quarter" idx="20"/>
          </p:nvPr>
        </p:nvSpPr>
        <p:spPr>
          <a:xfrm>
            <a:off x="457200" y="3200400"/>
            <a:ext cx="8229600" cy="1371600"/>
          </a:xfrm>
          <a:prstGeom prst="rect">
            <a:avLst/>
          </a:prstGeom>
        </p:spPr>
        <p:txBody>
          <a:bodyPr/>
          <a:lstStyle>
            <a:lvl1pPr>
              <a:buNone/>
              <a:defRPr sz="1600" b="1" baseline="0">
                <a:latin typeface="+mn-lt"/>
                <a:cs typeface="Arial" pitchFamily="34" charset="0"/>
              </a:defRPr>
            </a:lvl1pPr>
            <a:lvl2pPr marL="274320" marR="0" indent="-285750" algn="l" defTabSz="914400" rtl="0" eaLnBrk="1" fontAlgn="base" latinLnBrk="0" hangingPunct="1">
              <a:lnSpc>
                <a:spcPct val="100000"/>
              </a:lnSpc>
              <a:spcBef>
                <a:spcPct val="20000"/>
              </a:spcBef>
              <a:spcAft>
                <a:spcPct val="0"/>
              </a:spcAft>
              <a:buClrTx/>
              <a:buSzTx/>
              <a:buFont typeface="+mj-lt"/>
              <a:buNone/>
              <a:tabLst/>
              <a:defRPr lang="en-US" sz="1400" smtClean="0">
                <a:latin typeface="+mn-lt"/>
              </a:defRPr>
            </a:lvl2pPr>
          </a:lstStyle>
          <a:p>
            <a:pPr lvl="0"/>
            <a:r>
              <a:rPr lang="en-US" smtClean="0"/>
              <a:t>Click to edit Master text styles</a:t>
            </a:r>
          </a:p>
          <a:p>
            <a:pPr lvl="1"/>
            <a:r>
              <a:rPr lang="en-US" smtClean="0"/>
              <a:t>Second level</a:t>
            </a:r>
          </a:p>
        </p:txBody>
      </p:sp>
      <p:sp>
        <p:nvSpPr>
          <p:cNvPr id="10" name="Text Placeholder 3"/>
          <p:cNvSpPr>
            <a:spLocks noGrp="1"/>
          </p:cNvSpPr>
          <p:nvPr>
            <p:ph type="body" sz="quarter" idx="21"/>
          </p:nvPr>
        </p:nvSpPr>
        <p:spPr>
          <a:xfrm>
            <a:off x="457200" y="4800600"/>
            <a:ext cx="8229600" cy="1371600"/>
          </a:xfrm>
          <a:prstGeom prst="rect">
            <a:avLst/>
          </a:prstGeom>
        </p:spPr>
        <p:txBody>
          <a:bodyPr/>
          <a:lstStyle>
            <a:lvl1pPr>
              <a:buNone/>
              <a:defRPr sz="1600" b="1">
                <a:latin typeface="+mn-lt"/>
                <a:cs typeface="Arial" pitchFamily="34" charset="0"/>
              </a:defRPr>
            </a:lvl1pPr>
            <a:lvl2pPr marL="274320">
              <a:buFont typeface="Arial" pitchFamily="34" charset="0"/>
              <a:buNone/>
              <a:defRPr lang="en-US" sz="1400" smtClean="0">
                <a:latin typeface="+mn-lt"/>
              </a:defRPr>
            </a:lvl2pPr>
          </a:lstStyle>
          <a:p>
            <a:pPr lvl="0"/>
            <a:r>
              <a:rPr lang="en-US" smtClean="0"/>
              <a:t>Click to edit Master text styles</a:t>
            </a:r>
          </a:p>
          <a:p>
            <a:pPr lvl="1"/>
            <a:r>
              <a:rPr lang="en-US" smtClean="0"/>
              <a:t>Second level</a:t>
            </a:r>
          </a:p>
        </p:txBody>
      </p:sp>
      <p:sp>
        <p:nvSpPr>
          <p:cNvPr id="11"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extLst>
      <p:ext uri="{BB962C8B-B14F-4D97-AF65-F5344CB8AC3E}">
        <p14:creationId xmlns:p14="http://schemas.microsoft.com/office/powerpoint/2010/main" val="3275214798"/>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053" name="Title Placeholder 6"/>
          <p:cNvSpPr>
            <a:spLocks noGrp="1"/>
          </p:cNvSpPr>
          <p:nvPr>
            <p:ph type="title"/>
          </p:nvPr>
        </p:nvSpPr>
        <p:spPr bwMode="auto">
          <a:xfrm>
            <a:off x="457200" y="274638"/>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endParaRPr lang="en-US" altLang="en-US" dirty="0" smtClean="0"/>
          </a:p>
        </p:txBody>
      </p:sp>
      <p:sp>
        <p:nvSpPr>
          <p:cNvPr id="2054" name="Text Placeholder 7"/>
          <p:cNvSpPr>
            <a:spLocks noGrp="1"/>
          </p:cNvSpPr>
          <p:nvPr>
            <p:ph type="body" idx="1"/>
          </p:nvPr>
        </p:nvSpPr>
        <p:spPr bwMode="auto">
          <a:xfrm>
            <a:off x="457200" y="1600200"/>
            <a:ext cx="8229600" cy="45259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endParaRPr lang="en-US" altLang="en-US" dirty="0" smtClean="0"/>
          </a:p>
        </p:txBody>
      </p:sp>
      <p:sp>
        <p:nvSpPr>
          <p:cNvPr id="8" name="Slide Number Placeholder 4"/>
          <p:cNvSpPr>
            <a:spLocks noGrp="1"/>
          </p:cNvSpPr>
          <p:nvPr>
            <p:ph type="sldNum" sz="quarter" idx="4"/>
          </p:nvPr>
        </p:nvSpPr>
        <p:spPr>
          <a:xfrm>
            <a:off x="8177154" y="6263640"/>
            <a:ext cx="508673" cy="548640"/>
          </a:xfrm>
          <a:prstGeom prst="rect">
            <a:avLst/>
          </a:prstGeom>
        </p:spPr>
        <p:txBody>
          <a:bodyPr anchor="ctr"/>
          <a:lstStyle>
            <a:lvl1pPr algn="r">
              <a:defRPr sz="1000">
                <a:solidFill>
                  <a:srgbClr val="898989"/>
                </a:solidFill>
              </a:defRPr>
            </a:lvl1pPr>
          </a:lstStyle>
          <a:p>
            <a:fld id="{F3BF8891-5E06-46C2-89A4-6DB85D39BA35}" type="slidenum">
              <a:rPr lang="en-US" smtClean="0"/>
              <a:pPr/>
              <a:t>‹#›</a:t>
            </a:fld>
            <a:endParaRPr lang="en-US" dirty="0"/>
          </a:p>
        </p:txBody>
      </p:sp>
    </p:spTree>
  </p:cSld>
  <p:clrMap bg1="lt1" tx1="dk1" bg2="lt2" tx2="dk2" accent1="accent1" accent2="accent2" accent3="accent3" accent4="accent4" accent5="accent5" accent6="accent6" hlink="hlink" folHlink="folHlink"/>
  <p:sldLayoutIdLst>
    <p:sldLayoutId id="2147484268" r:id="rId1"/>
    <p:sldLayoutId id="2147484259" r:id="rId2"/>
    <p:sldLayoutId id="2147484260" r:id="rId3"/>
    <p:sldLayoutId id="2147484262" r:id="rId4"/>
    <p:sldLayoutId id="2147484263" r:id="rId5"/>
    <p:sldLayoutId id="2147484264" r:id="rId6"/>
    <p:sldLayoutId id="2147484265" r:id="rId7"/>
    <p:sldLayoutId id="2147484266" r:id="rId8"/>
    <p:sldLayoutId id="2147484267" r:id="rId9"/>
    <p:sldLayoutId id="2147484271" r:id="rId10"/>
    <p:sldLayoutId id="2147484272" r:id="rId11"/>
    <p:sldLayoutId id="2147484275" r:id="rId12"/>
    <p:sldLayoutId id="2147484276" r:id="rId13"/>
  </p:sldLayoutIdLst>
  <p:timing>
    <p:tnLst>
      <p:par>
        <p:cTn id="1" dur="indefinite" restart="never" nodeType="tmRoot"/>
      </p:par>
    </p:tnLst>
  </p:timing>
  <p:hf hdr="0" ftr="0" dt="0"/>
  <p:txStyles>
    <p:titleStyle>
      <a:lvl1pPr algn="ctr" rtl="0" eaLnBrk="1" fontAlgn="base" hangingPunct="1">
        <a:spcBef>
          <a:spcPct val="0"/>
        </a:spcBef>
        <a:spcAft>
          <a:spcPct val="0"/>
        </a:spcAft>
        <a:defRPr sz="3600" kern="1200">
          <a:solidFill>
            <a:schemeClr val="tx1"/>
          </a:solidFill>
          <a:latin typeface="Verdana" pitchFamily="34" charset="0"/>
          <a:ea typeface="+mj-ea"/>
          <a:cs typeface="+mj-cs"/>
        </a:defRPr>
      </a:lvl1pPr>
      <a:lvl2pPr algn="ctr" rtl="0" eaLnBrk="1" fontAlgn="base" hangingPunct="1">
        <a:spcBef>
          <a:spcPct val="0"/>
        </a:spcBef>
        <a:spcAft>
          <a:spcPct val="0"/>
        </a:spcAft>
        <a:defRPr sz="3600">
          <a:solidFill>
            <a:schemeClr val="tx1"/>
          </a:solidFill>
          <a:latin typeface="Verdana" panose="020B0604030504040204" pitchFamily="34" charset="0"/>
        </a:defRPr>
      </a:lvl2pPr>
      <a:lvl3pPr algn="ctr" rtl="0" eaLnBrk="1" fontAlgn="base" hangingPunct="1">
        <a:spcBef>
          <a:spcPct val="0"/>
        </a:spcBef>
        <a:spcAft>
          <a:spcPct val="0"/>
        </a:spcAft>
        <a:defRPr sz="3600">
          <a:solidFill>
            <a:schemeClr val="tx1"/>
          </a:solidFill>
          <a:latin typeface="Verdana" panose="020B0604030504040204" pitchFamily="34" charset="0"/>
        </a:defRPr>
      </a:lvl3pPr>
      <a:lvl4pPr algn="ctr" rtl="0" eaLnBrk="1" fontAlgn="base" hangingPunct="1">
        <a:spcBef>
          <a:spcPct val="0"/>
        </a:spcBef>
        <a:spcAft>
          <a:spcPct val="0"/>
        </a:spcAft>
        <a:defRPr sz="3600">
          <a:solidFill>
            <a:schemeClr val="tx1"/>
          </a:solidFill>
          <a:latin typeface="Verdana" panose="020B0604030504040204" pitchFamily="34" charset="0"/>
        </a:defRPr>
      </a:lvl4pPr>
      <a:lvl5pPr algn="ctr" rtl="0" eaLnBrk="1" fontAlgn="base" hangingPunct="1">
        <a:spcBef>
          <a:spcPct val="0"/>
        </a:spcBef>
        <a:spcAft>
          <a:spcPct val="0"/>
        </a:spcAft>
        <a:defRPr sz="3600">
          <a:solidFill>
            <a:schemeClr val="tx1"/>
          </a:solidFill>
          <a:latin typeface="Verdana" panose="020B0604030504040204" pitchFamily="34" charset="0"/>
        </a:defRPr>
      </a:lvl5pPr>
      <a:lvl6pPr marL="457200" algn="ctr" rtl="0" eaLnBrk="1" fontAlgn="base" hangingPunct="1">
        <a:spcBef>
          <a:spcPct val="0"/>
        </a:spcBef>
        <a:spcAft>
          <a:spcPct val="0"/>
        </a:spcAft>
        <a:defRPr sz="4400">
          <a:solidFill>
            <a:schemeClr val="tx1"/>
          </a:solidFill>
          <a:latin typeface="Calibri" pitchFamily="34" charset="0"/>
        </a:defRPr>
      </a:lvl6pPr>
      <a:lvl7pPr marL="914400" algn="ctr" rtl="0" eaLnBrk="1" fontAlgn="base" hangingPunct="1">
        <a:spcBef>
          <a:spcPct val="0"/>
        </a:spcBef>
        <a:spcAft>
          <a:spcPct val="0"/>
        </a:spcAft>
        <a:defRPr sz="4400">
          <a:solidFill>
            <a:schemeClr val="tx1"/>
          </a:solidFill>
          <a:latin typeface="Calibri" pitchFamily="34" charset="0"/>
        </a:defRPr>
      </a:lvl7pPr>
      <a:lvl8pPr marL="1371600" algn="ctr" rtl="0" eaLnBrk="1" fontAlgn="base" hangingPunct="1">
        <a:spcBef>
          <a:spcPct val="0"/>
        </a:spcBef>
        <a:spcAft>
          <a:spcPct val="0"/>
        </a:spcAft>
        <a:defRPr sz="4400">
          <a:solidFill>
            <a:schemeClr val="tx1"/>
          </a:solidFill>
          <a:latin typeface="Calibri" pitchFamily="34" charset="0"/>
        </a:defRPr>
      </a:lvl8pPr>
      <a:lvl9pPr marL="1828800" algn="ctr" rtl="0" eaLnBrk="1" fontAlgn="base" hangingPunct="1">
        <a:spcBef>
          <a:spcPct val="0"/>
        </a:spcBef>
        <a:spcAft>
          <a:spcPct val="0"/>
        </a:spcAft>
        <a:defRPr sz="4400">
          <a:solidFill>
            <a:schemeClr val="tx1"/>
          </a:solidFill>
          <a:latin typeface="Calibri" pitchFamily="34" charset="0"/>
        </a:defRPr>
      </a:lvl9pPr>
    </p:titleStyle>
    <p:bodyStyle>
      <a:lvl1pPr marL="342900" indent="-342900" algn="l" rtl="0" eaLnBrk="1" fontAlgn="base" hangingPunct="1">
        <a:spcBef>
          <a:spcPct val="20000"/>
        </a:spcBef>
        <a:spcAft>
          <a:spcPct val="0"/>
        </a:spcAft>
        <a:buFont typeface="Arial" panose="020B0604020202020204" pitchFamily="34" charset="0"/>
        <a:buChar char="•"/>
        <a:defRPr sz="3200" kern="1200">
          <a:solidFill>
            <a:schemeClr val="tx1"/>
          </a:solidFill>
          <a:latin typeface="+mn-lt"/>
          <a:ea typeface="+mn-ea"/>
          <a:cs typeface="+mn-cs"/>
        </a:defRPr>
      </a:lvl1pPr>
      <a:lvl2pPr marL="742950" indent="-285750" algn="l" rtl="0" eaLnBrk="1" fontAlgn="base" hangingPunct="1">
        <a:spcBef>
          <a:spcPct val="20000"/>
        </a:spcBef>
        <a:spcAft>
          <a:spcPct val="0"/>
        </a:spcAft>
        <a:buSzPct val="85000"/>
        <a:buFont typeface="Arial" panose="020B0604020202020204" pitchFamily="34" charset="0"/>
        <a:buChar char="–"/>
        <a:defRPr sz="2800" kern="1200">
          <a:solidFill>
            <a:schemeClr val="tx1"/>
          </a:solidFill>
          <a:latin typeface="+mn-lt"/>
          <a:ea typeface="+mn-ea"/>
          <a:cs typeface="+mn-cs"/>
        </a:defRPr>
      </a:lvl2pPr>
      <a:lvl3pPr marL="1143000" indent="-228600" algn="l" rtl="0" eaLnBrk="1" fontAlgn="base" hangingPunct="1">
        <a:spcBef>
          <a:spcPct val="20000"/>
        </a:spcBef>
        <a:spcAft>
          <a:spcPct val="0"/>
        </a:spcAft>
        <a:buSzPct val="80000"/>
        <a:buFont typeface="Courier New" panose="02070309020205020404" pitchFamily="49" charset="0"/>
        <a:buChar char="o"/>
        <a:defRPr sz="2400" kern="1200">
          <a:solidFill>
            <a:schemeClr val="tx1"/>
          </a:solidFill>
          <a:latin typeface="+mn-lt"/>
          <a:ea typeface="+mn-ea"/>
          <a:cs typeface="+mn-cs"/>
        </a:defRPr>
      </a:lvl3pPr>
      <a:lvl4pPr marL="1600200" indent="-228600" algn="l" rtl="0" eaLnBrk="1" fontAlgn="base" hangingPunct="1">
        <a:spcBef>
          <a:spcPct val="20000"/>
        </a:spcBef>
        <a:spcAft>
          <a:spcPct val="0"/>
        </a:spcAft>
        <a:buSzPct val="120000"/>
        <a:buFont typeface="Wingdings" panose="05000000000000000000" pitchFamily="2" charset="2"/>
        <a:buChar char="§"/>
        <a:defRPr sz="2000" kern="1200">
          <a:solidFill>
            <a:schemeClr val="tx1"/>
          </a:solidFill>
          <a:latin typeface="+mn-lt"/>
          <a:ea typeface="+mn-ea"/>
          <a:cs typeface="+mn-cs"/>
        </a:defRPr>
      </a:lvl4pPr>
      <a:lvl5pPr marL="2057400" indent="-228600" algn="l" rtl="0" eaLnBrk="1" fontAlgn="base" hangingPunct="1">
        <a:spcBef>
          <a:spcPct val="20000"/>
        </a:spcBef>
        <a:spcAft>
          <a:spcPct val="0"/>
        </a:spcAft>
        <a:buSzPct val="70000"/>
        <a:buFont typeface="Wingdings" panose="05000000000000000000" pitchFamily="2" charset="2"/>
        <a:buChar char="q"/>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creativecommons.org/licenses/by-nc-sa/4.0" TargetMode="External"/><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3.jpg"/><Relationship Id="rId2" Type="http://schemas.openxmlformats.org/officeDocument/2006/relationships/notesSlide" Target="../notesSlides/notesSlide10.xml"/><Relationship Id="rId1" Type="http://schemas.openxmlformats.org/officeDocument/2006/relationships/slideLayout" Target="../slideLayouts/slideLayout3.xml"/></Relationships>
</file>

<file path=ppt/slides/_rels/slide11.xml.rels><?xml version="1.0" encoding="UTF-8" standalone="yes"?>
<Relationships xmlns="http://schemas.openxmlformats.org/package/2006/relationships"><Relationship Id="rId3" Type="http://schemas.openxmlformats.org/officeDocument/2006/relationships/image" Target="../media/image4.jpg"/><Relationship Id="rId2" Type="http://schemas.openxmlformats.org/officeDocument/2006/relationships/notesSlide" Target="../notesSlides/notesSlide11.xml"/><Relationship Id="rId1" Type="http://schemas.openxmlformats.org/officeDocument/2006/relationships/slideLayout" Target="../slideLayouts/slideLayout3.xml"/></Relationships>
</file>

<file path=ppt/slides/_rels/slide12.xml.rels><?xml version="1.0" encoding="UTF-8" standalone="yes"?>
<Relationships xmlns="http://schemas.openxmlformats.org/package/2006/relationships"><Relationship Id="rId3" Type="http://schemas.openxmlformats.org/officeDocument/2006/relationships/image" Target="../media/image5.jpg"/><Relationship Id="rId2" Type="http://schemas.openxmlformats.org/officeDocument/2006/relationships/notesSlide" Target="../notesSlides/notesSlide12.xml"/><Relationship Id="rId1" Type="http://schemas.openxmlformats.org/officeDocument/2006/relationships/slideLayout" Target="../slideLayouts/slideLayout3.xml"/></Relationships>
</file>

<file path=ppt/slides/_rels/slide13.xml.rels><?xml version="1.0" encoding="UTF-8" standalone="yes"?>
<Relationships xmlns="http://schemas.openxmlformats.org/package/2006/relationships"><Relationship Id="rId3" Type="http://schemas.openxmlformats.org/officeDocument/2006/relationships/image" Target="../media/image6.jpg"/><Relationship Id="rId2" Type="http://schemas.openxmlformats.org/officeDocument/2006/relationships/notesSlide" Target="../notesSlides/notesSlide13.xml"/><Relationship Id="rId1" Type="http://schemas.openxmlformats.org/officeDocument/2006/relationships/slideLayout" Target="../slideLayouts/slideLayout3.xml"/></Relationships>
</file>

<file path=ppt/slides/_rels/slide14.xml.rels><?xml version="1.0" encoding="UTF-8" standalone="yes"?>
<Relationships xmlns="http://schemas.openxmlformats.org/package/2006/relationships"><Relationship Id="rId3" Type="http://schemas.openxmlformats.org/officeDocument/2006/relationships/image" Target="../media/image7.jpg"/><Relationship Id="rId2" Type="http://schemas.openxmlformats.org/officeDocument/2006/relationships/notesSlide" Target="../notesSlides/notesSlide14.xml"/><Relationship Id="rId1" Type="http://schemas.openxmlformats.org/officeDocument/2006/relationships/slideLayout" Target="../slideLayouts/slideLayout3.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15.xml"/><Relationship Id="rId1" Type="http://schemas.openxmlformats.org/officeDocument/2006/relationships/slideLayout" Target="../slideLayouts/slideLayout8.xml"/></Relationships>
</file>

<file path=ppt/slides/_rels/slide16.xml.rels><?xml version="1.0" encoding="UTF-8" standalone="yes"?>
<Relationships xmlns="http://schemas.openxmlformats.org/package/2006/relationships"><Relationship Id="rId3" Type="http://schemas.openxmlformats.org/officeDocument/2006/relationships/hyperlink" Target="https://www.healthit.gov/sites/default/files/nationwide-ps-framework-5.pdf" TargetMode="External"/><Relationship Id="rId2" Type="http://schemas.openxmlformats.org/officeDocument/2006/relationships/notesSlide" Target="../notesSlides/notesSlide16.xml"/><Relationship Id="rId1" Type="http://schemas.openxmlformats.org/officeDocument/2006/relationships/slideLayout" Target="../slideLayouts/slideLayout9.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10.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jpg"/><Relationship Id="rId2" Type="http://schemas.openxmlformats.org/officeDocument/2006/relationships/notesSlide" Target="../notesSlides/notesSlide9.xml"/><Relationship Id="rId1" Type="http://schemas.openxmlformats.org/officeDocument/2006/relationships/slideLayout" Target="../slideLayouts/slideLayout3.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ea typeface="MS PGothic" panose="020B0600070205080204" pitchFamily="34" charset="-128"/>
              </a:rPr>
              <a:t>Working with Health IT Systems</a:t>
            </a:r>
            <a:endParaRPr lang="en-US" dirty="0"/>
          </a:p>
        </p:txBody>
      </p:sp>
      <p:sp>
        <p:nvSpPr>
          <p:cNvPr id="3" name="Text Placeholder 2"/>
          <p:cNvSpPr>
            <a:spLocks noGrp="1"/>
          </p:cNvSpPr>
          <p:nvPr>
            <p:ph type="body" sz="half" idx="2"/>
          </p:nvPr>
        </p:nvSpPr>
        <p:spPr>
          <a:xfrm>
            <a:off x="1371600" y="3407452"/>
            <a:ext cx="6400800" cy="762000"/>
          </a:xfrm>
        </p:spPr>
        <p:txBody>
          <a:bodyPr/>
          <a:lstStyle/>
          <a:p>
            <a:r>
              <a:rPr lang="en-US" altLang="en-US" dirty="0">
                <a:ea typeface="MS PGothic" panose="020B0600070205080204" pitchFamily="34" charset="-128"/>
              </a:rPr>
              <a:t>Protecting Privacy, Security, and Confidentiality in HIT </a:t>
            </a:r>
            <a:r>
              <a:rPr lang="en-US" altLang="en-US" dirty="0" smtClean="0">
                <a:ea typeface="MS PGothic" panose="020B0600070205080204" pitchFamily="34" charset="-128"/>
              </a:rPr>
              <a:t>Systems</a:t>
            </a:r>
            <a:endParaRPr lang="en-US" altLang="en-US" dirty="0">
              <a:ea typeface="MS PGothic" panose="020B0600070205080204" pitchFamily="34" charset="-128"/>
            </a:endParaRPr>
          </a:p>
        </p:txBody>
      </p:sp>
      <p:sp>
        <p:nvSpPr>
          <p:cNvPr id="4" name="Text Placeholder 3"/>
          <p:cNvSpPr>
            <a:spLocks noGrp="1"/>
          </p:cNvSpPr>
          <p:nvPr>
            <p:ph type="body" sz="quarter" idx="11"/>
          </p:nvPr>
        </p:nvSpPr>
        <p:spPr/>
        <p:txBody>
          <a:bodyPr/>
          <a:lstStyle/>
          <a:p>
            <a:r>
              <a:rPr lang="en-US" altLang="en-US" dirty="0"/>
              <a:t>Lecture </a:t>
            </a:r>
            <a:r>
              <a:rPr lang="en-US" altLang="en-US" dirty="0" smtClean="0"/>
              <a:t>a</a:t>
            </a:r>
            <a:endParaRPr lang="en-US" altLang="en-US" dirty="0"/>
          </a:p>
        </p:txBody>
      </p:sp>
      <p:sp>
        <p:nvSpPr>
          <p:cNvPr id="5" name="Text Placeholder 4"/>
          <p:cNvSpPr>
            <a:spLocks noGrp="1"/>
          </p:cNvSpPr>
          <p:nvPr>
            <p:ph type="body" sz="quarter" idx="12"/>
          </p:nvPr>
        </p:nvSpPr>
        <p:spPr/>
        <p:txBody>
          <a:bodyPr/>
          <a:lstStyle/>
          <a:p>
            <a:r>
              <a:rPr lang="en-US" altLang="en-US" dirty="0">
                <a:ea typeface="MS PGothic" panose="020B0600070205080204" pitchFamily="34" charset="-128"/>
                <a:cs typeface="Times New Roman" panose="02020603050405020304" pitchFamily="18" charset="0"/>
              </a:rPr>
              <a:t>This material (</a:t>
            </a:r>
            <a:r>
              <a:rPr lang="en-US" altLang="en-US" dirty="0" smtClean="0">
                <a:ea typeface="MS PGothic" panose="020B0600070205080204" pitchFamily="34" charset="-128"/>
                <a:cs typeface="Times New Roman" panose="02020603050405020304" pitchFamily="18" charset="0"/>
              </a:rPr>
              <a:t>Comp7 Unit7) </a:t>
            </a:r>
            <a:r>
              <a:rPr lang="en-US" altLang="en-US" dirty="0">
                <a:ea typeface="MS PGothic" panose="020B0600070205080204" pitchFamily="34" charset="-128"/>
                <a:cs typeface="Times New Roman" panose="02020603050405020304" pitchFamily="18" charset="0"/>
              </a:rPr>
              <a:t>was developed by Johns Hopkins University, funded by the Department of Health and Human Services, Office of the National Coordinator for Health Information Technology under Award Number IU24OC00013. </a:t>
            </a:r>
            <a:r>
              <a:rPr lang="en-US" altLang="en-US" dirty="0">
                <a:latin typeface="Arial (body)" charset="0"/>
                <a:ea typeface="Calibri" panose="020F0502020204030204" pitchFamily="34" charset="0"/>
                <a:cs typeface="Times New Roman" panose="02020603050405020304" pitchFamily="18" charset="0"/>
              </a:rPr>
              <a:t>This material was updated </a:t>
            </a:r>
            <a:r>
              <a:rPr lang="en-US" altLang="en-US" dirty="0" smtClean="0">
                <a:latin typeface="Arial (body)" charset="0"/>
                <a:ea typeface="Calibri" panose="020F0502020204030204" pitchFamily="34" charset="0"/>
                <a:cs typeface="Times New Roman" panose="02020603050405020304" pitchFamily="18" charset="0"/>
              </a:rPr>
              <a:t>by </a:t>
            </a:r>
            <a:r>
              <a:rPr lang="en-US" altLang="en-US" dirty="0">
                <a:latin typeface="Arial (body)" charset="0"/>
                <a:ea typeface="Calibri" panose="020F0502020204030204" pitchFamily="34" charset="0"/>
                <a:cs typeface="Times New Roman" panose="02020603050405020304" pitchFamily="18" charset="0"/>
              </a:rPr>
              <a:t>The University of Texas Health Science Center at Houston under Award Number </a:t>
            </a:r>
            <a:r>
              <a:rPr lang="en-US" altLang="en-US" dirty="0" smtClean="0">
                <a:latin typeface="Arial (body)" charset="0"/>
                <a:ea typeface="Calibri" panose="020F0502020204030204" pitchFamily="34" charset="0"/>
                <a:cs typeface="Times New Roman" panose="02020603050405020304" pitchFamily="18" charset="0"/>
              </a:rPr>
              <a:t>90WT0006.</a:t>
            </a:r>
          </a:p>
          <a:p>
            <a:r>
              <a:rPr lang="en-US" dirty="0">
                <a:cs typeface="Arial"/>
              </a:rPr>
              <a:t>This work is licensed under the Creative Commons Attribution-</a:t>
            </a:r>
            <a:r>
              <a:rPr lang="en-US" dirty="0" err="1">
                <a:cs typeface="Arial"/>
              </a:rPr>
              <a:t>NonCommercial</a:t>
            </a:r>
            <a:r>
              <a:rPr lang="en-US" dirty="0">
                <a:cs typeface="Arial"/>
              </a:rPr>
              <a:t>-</a:t>
            </a:r>
            <a:r>
              <a:rPr lang="en-US" dirty="0" err="1">
                <a:cs typeface="Arial"/>
              </a:rPr>
              <a:t>ShareAlike</a:t>
            </a:r>
            <a:r>
              <a:rPr lang="en-US" dirty="0">
                <a:cs typeface="Arial"/>
              </a:rPr>
              <a:t> 4.0 International License. To view a copy of this license, visit </a:t>
            </a:r>
            <a:r>
              <a:rPr lang="en-US" u="sng" dirty="0">
                <a:cs typeface="Arial"/>
                <a:hlinkClick r:id="rId3" tooltip="Link to Creative Commons License BY-NC-SA 4.0"/>
              </a:rPr>
              <a:t>http://</a:t>
            </a:r>
            <a:r>
              <a:rPr lang="en-US" u="sng" dirty="0" smtClean="0">
                <a:cs typeface="Arial"/>
                <a:hlinkClick r:id="rId3" tooltip="Link to Creative Commons License BY-NC-SA 4.0"/>
              </a:rPr>
              <a:t>creativecommons.org/licenses/by-nc-sa/4.0</a:t>
            </a:r>
            <a:endParaRPr lang="en-US" altLang="en-US" dirty="0">
              <a:latin typeface="Arial (body)" charset="0"/>
              <a:ea typeface="Calibri" panose="020F0502020204030204" pitchFamily="34" charset="0"/>
              <a:cs typeface="Times New Roman" panose="02020603050405020304" pitchFamily="18" charset="0"/>
            </a:endParaRPr>
          </a:p>
        </p:txBody>
      </p:sp>
    </p:spTree>
    <p:extLst>
      <p:ext uri="{BB962C8B-B14F-4D97-AF65-F5344CB8AC3E}">
        <p14:creationId xmlns:p14="http://schemas.microsoft.com/office/powerpoint/2010/main" val="175267561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Title 1"/>
          <p:cNvSpPr>
            <a:spLocks noGrp="1"/>
          </p:cNvSpPr>
          <p:nvPr>
            <p:ph type="title"/>
          </p:nvPr>
        </p:nvSpPr>
        <p:spPr/>
        <p:txBody>
          <a:bodyPr/>
          <a:lstStyle/>
          <a:p>
            <a:pPr eaLnBrk="1" hangingPunct="1"/>
            <a:r>
              <a:rPr lang="en-US" altLang="en-US" dirty="0" smtClean="0">
                <a:ea typeface="MS PGothic" panose="020B0600070205080204" pitchFamily="34" charset="-128"/>
              </a:rPr>
              <a:t>Administrative Safeguards</a:t>
            </a:r>
            <a:br>
              <a:rPr lang="en-US" altLang="en-US" dirty="0" smtClean="0">
                <a:ea typeface="MS PGothic" panose="020B0600070205080204" pitchFamily="34" charset="-128"/>
              </a:rPr>
            </a:br>
            <a:r>
              <a:rPr lang="en-US" altLang="en-US" dirty="0" smtClean="0">
                <a:ea typeface="MS PGothic" panose="020B0600070205080204" pitchFamily="34" charset="-128"/>
              </a:rPr>
              <a:t>(Cont’d – 1)</a:t>
            </a:r>
          </a:p>
        </p:txBody>
      </p:sp>
      <p:sp>
        <p:nvSpPr>
          <p:cNvPr id="3174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eaLnBrk="1" hangingPunct="1"/>
            <a:r>
              <a:rPr lang="en-US" altLang="en-US" dirty="0" smtClean="0"/>
              <a:t>Assigned Security Responsibility</a:t>
            </a:r>
          </a:p>
          <a:p>
            <a:pPr lvl="1" eaLnBrk="1" hangingPunct="1"/>
            <a:r>
              <a:rPr lang="en-US" altLang="en-US" dirty="0" smtClean="0"/>
              <a:t>Security officer</a:t>
            </a:r>
          </a:p>
        </p:txBody>
      </p:sp>
      <p:sp>
        <p:nvSpPr>
          <p:cNvPr id="3" name="Text Placeholder 2"/>
          <p:cNvSpPr>
            <a:spLocks noGrp="1"/>
          </p:cNvSpPr>
          <p:nvPr>
            <p:ph type="body" sz="quarter" idx="32"/>
          </p:nvPr>
        </p:nvSpPr>
        <p:spPr/>
        <p:txBody>
          <a:bodyPr/>
          <a:lstStyle/>
          <a:p>
            <a:endParaRPr lang="en-US"/>
          </a:p>
        </p:txBody>
      </p:sp>
      <p:pic>
        <p:nvPicPr>
          <p:cNvPr id="6" name="Content Placeholder 5" descr="A photograph showing security professionals conferencing at a conference table discussing electronic PHI" title="Photo illustration of several people interacting at a conference table"/>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403444"/>
            <a:ext cx="4041775" cy="2965512"/>
          </a:xfrm>
        </p:spPr>
      </p:pic>
      <p:sp>
        <p:nvSpPr>
          <p:cNvPr id="5" name="Text Placeholder 4"/>
          <p:cNvSpPr>
            <a:spLocks noGrp="1"/>
          </p:cNvSpPr>
          <p:nvPr>
            <p:ph type="body" sz="quarter" idx="33"/>
          </p:nvPr>
        </p:nvSpPr>
        <p:spPr/>
        <p:txBody>
          <a:bodyPr/>
          <a:lstStyle/>
          <a:p>
            <a:r>
              <a:rPr lang="en-US" dirty="0" smtClean="0"/>
              <a:t>Image Courtesy of the US Centers for Disease Control and Prevention</a:t>
            </a:r>
            <a:endParaRPr lang="en-US" dirty="0"/>
          </a:p>
        </p:txBody>
      </p:sp>
      <p:sp>
        <p:nvSpPr>
          <p:cNvPr id="31748"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DEA67D3-D3E3-4F3B-BB60-9704007220AE}" type="slidenum">
              <a:rPr lang="en-US" altLang="en-US">
                <a:solidFill>
                  <a:srgbClr val="898989"/>
                </a:solidFill>
              </a:rPr>
              <a:pPr/>
              <a:t>10</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Title 1"/>
          <p:cNvSpPr>
            <a:spLocks noGrp="1"/>
          </p:cNvSpPr>
          <p:nvPr>
            <p:ph type="title"/>
          </p:nvPr>
        </p:nvSpPr>
        <p:spPr/>
        <p:txBody>
          <a:bodyPr/>
          <a:lstStyle/>
          <a:p>
            <a:r>
              <a:rPr lang="en-US" altLang="en-US" dirty="0" smtClean="0">
                <a:ea typeface="MS PGothic" panose="020B0600070205080204" pitchFamily="34" charset="-128"/>
              </a:rPr>
              <a:t>Administrative </a:t>
            </a:r>
            <a:r>
              <a:rPr lang="en-US" altLang="en-US" dirty="0">
                <a:ea typeface="MS PGothic" panose="020B0600070205080204" pitchFamily="34" charset="-128"/>
              </a:rPr>
              <a:t>Safeguards </a:t>
            </a:r>
            <a:r>
              <a:rPr lang="en-US" altLang="en-US" dirty="0" smtClean="0">
                <a:ea typeface="MS PGothic" panose="020B0600070205080204" pitchFamily="34" charset="-128"/>
              </a:rPr>
              <a:t/>
            </a:r>
            <a:br>
              <a:rPr lang="en-US" altLang="en-US" dirty="0" smtClean="0">
                <a:ea typeface="MS PGothic" panose="020B0600070205080204" pitchFamily="34" charset="-128"/>
              </a:rPr>
            </a:br>
            <a:r>
              <a:rPr lang="en-US" altLang="en-US" dirty="0" smtClean="0">
                <a:ea typeface="MS PGothic" panose="020B0600070205080204" pitchFamily="34" charset="-128"/>
              </a:rPr>
              <a:t>(</a:t>
            </a:r>
            <a:r>
              <a:rPr lang="en-US" altLang="en-US" dirty="0">
                <a:ea typeface="MS PGothic" panose="020B0600070205080204" pitchFamily="34" charset="-128"/>
              </a:rPr>
              <a:t>Cont’d – </a:t>
            </a:r>
            <a:r>
              <a:rPr lang="en-US" altLang="en-US" dirty="0" smtClean="0">
                <a:ea typeface="MS PGothic" panose="020B0600070205080204" pitchFamily="34" charset="-128"/>
              </a:rPr>
              <a:t>2)</a:t>
            </a:r>
          </a:p>
        </p:txBody>
      </p:sp>
      <p:sp>
        <p:nvSpPr>
          <p:cNvPr id="3379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Workforce Security, Information Access Management</a:t>
            </a:r>
          </a:p>
          <a:p>
            <a:pPr lvl="1" eaLnBrk="1" hangingPunct="1"/>
            <a:r>
              <a:rPr lang="en-US" altLang="en-US" sz="2400" dirty="0" smtClean="0"/>
              <a:t>Who can and who cannot have access</a:t>
            </a:r>
          </a:p>
          <a:p>
            <a:pPr lvl="1" eaLnBrk="1" hangingPunct="1"/>
            <a:r>
              <a:rPr lang="en-US" altLang="en-US" sz="2400" dirty="0" smtClean="0"/>
              <a:t>Who determines who can have access and how</a:t>
            </a:r>
          </a:p>
          <a:p>
            <a:pPr lvl="1" eaLnBrk="1" hangingPunct="1"/>
            <a:r>
              <a:rPr lang="en-US" altLang="en-US" sz="2400" dirty="0" smtClean="0"/>
              <a:t>Employee turnover</a:t>
            </a:r>
          </a:p>
          <a:p>
            <a:pPr lvl="1" eaLnBrk="1" hangingPunct="1"/>
            <a:r>
              <a:rPr lang="en-US" altLang="en-US" sz="2400" dirty="0" smtClean="0"/>
              <a:t>Contractors</a:t>
            </a:r>
          </a:p>
          <a:p>
            <a:pPr lvl="1" eaLnBrk="1" hangingPunct="1"/>
            <a:r>
              <a:rPr lang="en-US" altLang="en-US" sz="2400" dirty="0" smtClean="0"/>
              <a:t>User roles</a:t>
            </a:r>
          </a:p>
        </p:txBody>
      </p:sp>
      <p:sp>
        <p:nvSpPr>
          <p:cNvPr id="3" name="Text Placeholder 2"/>
          <p:cNvSpPr>
            <a:spLocks noGrp="1"/>
          </p:cNvSpPr>
          <p:nvPr>
            <p:ph type="body" sz="quarter" idx="32"/>
          </p:nvPr>
        </p:nvSpPr>
        <p:spPr/>
        <p:txBody>
          <a:bodyPr/>
          <a:lstStyle/>
          <a:p>
            <a:endParaRPr lang="en-US" dirty="0"/>
          </a:p>
        </p:txBody>
      </p:sp>
      <p:pic>
        <p:nvPicPr>
          <p:cNvPr id="6" name="Content Placeholder 5" descr="A security camera has several imaging inputs and gathers visual information from its position on the ceiling. " title="Photoillustration of a security camera"/>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923415" y="2841171"/>
            <a:ext cx="3491345" cy="2090057"/>
          </a:xfrm>
        </p:spPr>
      </p:pic>
      <p:sp>
        <p:nvSpPr>
          <p:cNvPr id="5" name="Text Placeholder 4"/>
          <p:cNvSpPr>
            <a:spLocks noGrp="1"/>
          </p:cNvSpPr>
          <p:nvPr>
            <p:ph type="body" sz="quarter" idx="33"/>
          </p:nvPr>
        </p:nvSpPr>
        <p:spPr>
          <a:xfrm>
            <a:off x="4694364" y="6278880"/>
            <a:ext cx="3450133" cy="533400"/>
          </a:xfrm>
        </p:spPr>
        <p:txBody>
          <a:bodyPr/>
          <a:lstStyle/>
          <a:p>
            <a:r>
              <a:rPr lang="en-US" dirty="0" smtClean="0"/>
              <a:t>Image Courtesy of the Department of Homeland Security</a:t>
            </a:r>
            <a:endParaRPr lang="en-US" dirty="0"/>
          </a:p>
        </p:txBody>
      </p:sp>
      <p:sp>
        <p:nvSpPr>
          <p:cNvPr id="33796"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A330B3E-DB15-48CD-A7C1-DD093E2AAAD5}" type="slidenum">
              <a:rPr lang="en-US" altLang="en-US">
                <a:solidFill>
                  <a:srgbClr val="898989"/>
                </a:solidFill>
              </a:rPr>
              <a:pPr/>
              <a:t>11</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Title 1"/>
          <p:cNvSpPr>
            <a:spLocks noGrp="1"/>
          </p:cNvSpPr>
          <p:nvPr>
            <p:ph type="title"/>
          </p:nvPr>
        </p:nvSpPr>
        <p:spPr/>
        <p:txBody>
          <a:bodyPr/>
          <a:lstStyle/>
          <a:p>
            <a:r>
              <a:rPr lang="en-US" altLang="en-US" dirty="0" smtClean="0">
                <a:ea typeface="MS PGothic" panose="020B0600070205080204" pitchFamily="34" charset="-128"/>
              </a:rPr>
              <a:t>Administrative </a:t>
            </a:r>
            <a:r>
              <a:rPr lang="en-US" altLang="en-US" dirty="0">
                <a:ea typeface="MS PGothic" panose="020B0600070205080204" pitchFamily="34" charset="-128"/>
              </a:rPr>
              <a:t>Safeguards </a:t>
            </a:r>
            <a:r>
              <a:rPr lang="en-US" altLang="en-US" dirty="0" smtClean="0">
                <a:ea typeface="MS PGothic" panose="020B0600070205080204" pitchFamily="34" charset="-128"/>
              </a:rPr>
              <a:t/>
            </a:r>
            <a:br>
              <a:rPr lang="en-US" altLang="en-US" dirty="0" smtClean="0">
                <a:ea typeface="MS PGothic" panose="020B0600070205080204" pitchFamily="34" charset="-128"/>
              </a:rPr>
            </a:br>
            <a:r>
              <a:rPr lang="en-US" altLang="en-US" dirty="0" smtClean="0">
                <a:ea typeface="MS PGothic" panose="020B0600070205080204" pitchFamily="34" charset="-128"/>
              </a:rPr>
              <a:t>(</a:t>
            </a:r>
            <a:r>
              <a:rPr lang="en-US" altLang="en-US" dirty="0">
                <a:ea typeface="MS PGothic" panose="020B0600070205080204" pitchFamily="34" charset="-128"/>
              </a:rPr>
              <a:t>Cont’d – </a:t>
            </a:r>
            <a:r>
              <a:rPr lang="en-US" altLang="en-US" dirty="0" smtClean="0">
                <a:ea typeface="MS PGothic" panose="020B0600070205080204" pitchFamily="34" charset="-128"/>
              </a:rPr>
              <a:t>3)</a:t>
            </a:r>
          </a:p>
        </p:txBody>
      </p:sp>
      <p:sp>
        <p:nvSpPr>
          <p:cNvPr id="3584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Security Awareness and Training</a:t>
            </a:r>
          </a:p>
          <a:p>
            <a:pPr lvl="1" eaLnBrk="1" hangingPunct="1"/>
            <a:r>
              <a:rPr lang="en-US" altLang="en-US" dirty="0" smtClean="0"/>
              <a:t>Training</a:t>
            </a:r>
          </a:p>
          <a:p>
            <a:pPr lvl="1" eaLnBrk="1" hangingPunct="1"/>
            <a:r>
              <a:rPr lang="en-US" altLang="en-US" dirty="0" smtClean="0"/>
              <a:t>Security reminders</a:t>
            </a:r>
          </a:p>
          <a:p>
            <a:pPr lvl="1" eaLnBrk="1" hangingPunct="1"/>
            <a:r>
              <a:rPr lang="en-US" altLang="en-US" dirty="0" smtClean="0"/>
              <a:t>Log-in monitoring</a:t>
            </a:r>
          </a:p>
          <a:p>
            <a:pPr lvl="1" eaLnBrk="1" hangingPunct="1"/>
            <a:r>
              <a:rPr lang="en-US" altLang="en-US" dirty="0" smtClean="0"/>
              <a:t>Password management</a:t>
            </a:r>
          </a:p>
        </p:txBody>
      </p:sp>
      <p:sp>
        <p:nvSpPr>
          <p:cNvPr id="3" name="Text Placeholder 2"/>
          <p:cNvSpPr>
            <a:spLocks noGrp="1"/>
          </p:cNvSpPr>
          <p:nvPr>
            <p:ph type="body" sz="quarter" idx="32"/>
          </p:nvPr>
        </p:nvSpPr>
        <p:spPr/>
        <p:txBody>
          <a:bodyPr/>
          <a:lstStyle/>
          <a:p>
            <a:endParaRPr lang="en-US"/>
          </a:p>
        </p:txBody>
      </p:sp>
      <p:pic>
        <p:nvPicPr>
          <p:cNvPr id="6" name="Content Placeholder 5" descr="An IT Professional is seated in front of a bank of monitors and other terminals in a computer lab, where several technicians are implementing security measures. " title="Photograph showing a man conducting a Regularly Scheduled Security Awareness Training Session"/>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3137632"/>
            <a:ext cx="4041775" cy="1497136"/>
          </a:xfrm>
        </p:spPr>
      </p:pic>
      <p:sp>
        <p:nvSpPr>
          <p:cNvPr id="5" name="Text Placeholder 4"/>
          <p:cNvSpPr>
            <a:spLocks noGrp="1"/>
          </p:cNvSpPr>
          <p:nvPr>
            <p:ph type="body" sz="quarter" idx="33"/>
          </p:nvPr>
        </p:nvSpPr>
        <p:spPr/>
        <p:txBody>
          <a:bodyPr/>
          <a:lstStyle/>
          <a:p>
            <a:r>
              <a:rPr lang="en-US" dirty="0"/>
              <a:t>Image Courtesy of the US Centers for Disease Control and </a:t>
            </a:r>
            <a:r>
              <a:rPr lang="en-US" dirty="0" smtClean="0"/>
              <a:t>Prevention</a:t>
            </a:r>
            <a:endParaRPr lang="en-US" dirty="0"/>
          </a:p>
        </p:txBody>
      </p:sp>
      <p:sp>
        <p:nvSpPr>
          <p:cNvPr id="35844"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61FB492-F859-49C0-B648-CF785FEDDDBB}" type="slidenum">
              <a:rPr lang="en-US" altLang="en-US">
                <a:solidFill>
                  <a:srgbClr val="898989"/>
                </a:solidFill>
              </a:rPr>
              <a:pPr/>
              <a:t>12</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Title 1"/>
          <p:cNvSpPr>
            <a:spLocks noGrp="1"/>
          </p:cNvSpPr>
          <p:nvPr>
            <p:ph type="title"/>
          </p:nvPr>
        </p:nvSpPr>
        <p:spPr/>
        <p:txBody>
          <a:bodyPr/>
          <a:lstStyle/>
          <a:p>
            <a:r>
              <a:rPr lang="en-US" altLang="en-US" dirty="0" smtClean="0">
                <a:ea typeface="MS PGothic" panose="020B0600070205080204" pitchFamily="34" charset="-128"/>
              </a:rPr>
              <a:t>Administrative </a:t>
            </a:r>
            <a:r>
              <a:rPr lang="en-US" altLang="en-US" dirty="0">
                <a:ea typeface="MS PGothic" panose="020B0600070205080204" pitchFamily="34" charset="-128"/>
              </a:rPr>
              <a:t>Safeguards </a:t>
            </a:r>
            <a:r>
              <a:rPr lang="en-US" altLang="en-US" dirty="0" smtClean="0">
                <a:ea typeface="MS PGothic" panose="020B0600070205080204" pitchFamily="34" charset="-128"/>
              </a:rPr>
              <a:t/>
            </a:r>
            <a:br>
              <a:rPr lang="en-US" altLang="en-US" dirty="0" smtClean="0">
                <a:ea typeface="MS PGothic" panose="020B0600070205080204" pitchFamily="34" charset="-128"/>
              </a:rPr>
            </a:br>
            <a:r>
              <a:rPr lang="en-US" altLang="en-US" dirty="0" smtClean="0">
                <a:ea typeface="MS PGothic" panose="020B0600070205080204" pitchFamily="34" charset="-128"/>
              </a:rPr>
              <a:t>(</a:t>
            </a:r>
            <a:r>
              <a:rPr lang="en-US" altLang="en-US" dirty="0">
                <a:ea typeface="MS PGothic" panose="020B0600070205080204" pitchFamily="34" charset="-128"/>
              </a:rPr>
              <a:t>Cont’d – </a:t>
            </a:r>
            <a:r>
              <a:rPr lang="en-US" altLang="en-US" dirty="0" smtClean="0">
                <a:ea typeface="MS PGothic" panose="020B0600070205080204" pitchFamily="34" charset="-128"/>
              </a:rPr>
              <a:t>4)</a:t>
            </a:r>
          </a:p>
        </p:txBody>
      </p:sp>
      <p:sp>
        <p:nvSpPr>
          <p:cNvPr id="3789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Security Incident Procedures</a:t>
            </a:r>
          </a:p>
          <a:p>
            <a:pPr eaLnBrk="1" hangingPunct="1"/>
            <a:r>
              <a:rPr lang="en-US" altLang="en-US" smtClean="0"/>
              <a:t>Contingency Plan</a:t>
            </a:r>
          </a:p>
          <a:p>
            <a:pPr lvl="1" eaLnBrk="1" hangingPunct="1"/>
            <a:r>
              <a:rPr lang="en-US" altLang="en-US" smtClean="0"/>
              <a:t>Data backup</a:t>
            </a:r>
          </a:p>
          <a:p>
            <a:pPr lvl="1" eaLnBrk="1" hangingPunct="1"/>
            <a:r>
              <a:rPr lang="en-US" altLang="en-US" smtClean="0"/>
              <a:t>Disaster recovery</a:t>
            </a:r>
          </a:p>
          <a:p>
            <a:pPr lvl="1" eaLnBrk="1" hangingPunct="1"/>
            <a:r>
              <a:rPr lang="en-US" altLang="en-US" smtClean="0"/>
              <a:t>Emergency operation plan</a:t>
            </a:r>
          </a:p>
        </p:txBody>
      </p:sp>
      <p:sp>
        <p:nvSpPr>
          <p:cNvPr id="3" name="Text Placeholder 2"/>
          <p:cNvSpPr>
            <a:spLocks noGrp="1"/>
          </p:cNvSpPr>
          <p:nvPr>
            <p:ph type="body" sz="quarter" idx="32"/>
          </p:nvPr>
        </p:nvSpPr>
        <p:spPr/>
        <p:txBody>
          <a:bodyPr/>
          <a:lstStyle/>
          <a:p>
            <a:endParaRPr lang="en-US"/>
          </a:p>
        </p:txBody>
      </p:sp>
      <p:pic>
        <p:nvPicPr>
          <p:cNvPr id="6" name="Content Placeholder 5" descr="Image showing a professional talking at “Symposium on Diversity, Leadership Development and Succession Planning” at the CDC" title="A photo illustration of several professionals on a panel"/>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5395023" y="3051048"/>
            <a:ext cx="2548128" cy="1670304"/>
          </a:xfrm>
        </p:spPr>
      </p:pic>
      <p:sp>
        <p:nvSpPr>
          <p:cNvPr id="5" name="Text Placeholder 4"/>
          <p:cNvSpPr>
            <a:spLocks noGrp="1"/>
          </p:cNvSpPr>
          <p:nvPr>
            <p:ph type="body" sz="quarter" idx="33"/>
          </p:nvPr>
        </p:nvSpPr>
        <p:spPr/>
        <p:txBody>
          <a:bodyPr/>
          <a:lstStyle/>
          <a:p>
            <a:r>
              <a:rPr lang="en-US" dirty="0"/>
              <a:t>Image Courtesy of the US Centers for Disease Control and </a:t>
            </a:r>
            <a:r>
              <a:rPr lang="en-US" dirty="0" smtClean="0"/>
              <a:t>Prevention</a:t>
            </a:r>
            <a:endParaRPr lang="en-US" dirty="0"/>
          </a:p>
        </p:txBody>
      </p:sp>
      <p:sp>
        <p:nvSpPr>
          <p:cNvPr id="37892"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14D8B5A-44EA-4227-B9A5-74B6EFF80891}" type="slidenum">
              <a:rPr lang="en-US" altLang="en-US">
                <a:solidFill>
                  <a:srgbClr val="898989"/>
                </a:solidFill>
              </a:rPr>
              <a:pPr/>
              <a:t>13</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Title 1"/>
          <p:cNvSpPr>
            <a:spLocks noGrp="1"/>
          </p:cNvSpPr>
          <p:nvPr>
            <p:ph type="title"/>
          </p:nvPr>
        </p:nvSpPr>
        <p:spPr/>
        <p:txBody>
          <a:bodyPr/>
          <a:lstStyle/>
          <a:p>
            <a:r>
              <a:rPr lang="en-US" altLang="en-US" dirty="0" smtClean="0">
                <a:ea typeface="MS PGothic" panose="020B0600070205080204" pitchFamily="34" charset="-128"/>
              </a:rPr>
              <a:t>Administrative </a:t>
            </a:r>
            <a:r>
              <a:rPr lang="en-US" altLang="en-US" dirty="0">
                <a:ea typeface="MS PGothic" panose="020B0600070205080204" pitchFamily="34" charset="-128"/>
              </a:rPr>
              <a:t>Safeguards </a:t>
            </a:r>
            <a:r>
              <a:rPr lang="en-US" altLang="en-US" dirty="0" smtClean="0">
                <a:ea typeface="MS PGothic" panose="020B0600070205080204" pitchFamily="34" charset="-128"/>
              </a:rPr>
              <a:t/>
            </a:r>
            <a:br>
              <a:rPr lang="en-US" altLang="en-US" dirty="0" smtClean="0">
                <a:ea typeface="MS PGothic" panose="020B0600070205080204" pitchFamily="34" charset="-128"/>
              </a:rPr>
            </a:br>
            <a:r>
              <a:rPr lang="en-US" altLang="en-US" dirty="0" smtClean="0">
                <a:ea typeface="MS PGothic" panose="020B0600070205080204" pitchFamily="34" charset="-128"/>
              </a:rPr>
              <a:t>(</a:t>
            </a:r>
            <a:r>
              <a:rPr lang="en-US" altLang="en-US" dirty="0">
                <a:ea typeface="MS PGothic" panose="020B0600070205080204" pitchFamily="34" charset="-128"/>
              </a:rPr>
              <a:t>Cont’d – </a:t>
            </a:r>
            <a:r>
              <a:rPr lang="en-US" altLang="en-US" dirty="0" smtClean="0">
                <a:ea typeface="MS PGothic" panose="020B0600070205080204" pitchFamily="34" charset="-128"/>
              </a:rPr>
              <a:t>5)</a:t>
            </a:r>
          </a:p>
        </p:txBody>
      </p:sp>
      <p:sp>
        <p:nvSpPr>
          <p:cNvPr id="3993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eaLnBrk="1" hangingPunct="1"/>
            <a:r>
              <a:rPr lang="en-US" altLang="en-US" dirty="0" smtClean="0"/>
              <a:t>Evaluation</a:t>
            </a:r>
          </a:p>
          <a:p>
            <a:pPr eaLnBrk="1" hangingPunct="1"/>
            <a:r>
              <a:rPr lang="en-US" altLang="en-US" dirty="0" smtClean="0"/>
              <a:t>Business Associate Agreements</a:t>
            </a:r>
          </a:p>
        </p:txBody>
      </p:sp>
      <p:sp>
        <p:nvSpPr>
          <p:cNvPr id="3" name="Text Placeholder 2"/>
          <p:cNvSpPr>
            <a:spLocks noGrp="1"/>
          </p:cNvSpPr>
          <p:nvPr>
            <p:ph type="body" sz="quarter" idx="32"/>
          </p:nvPr>
        </p:nvSpPr>
        <p:spPr/>
        <p:txBody>
          <a:bodyPr/>
          <a:lstStyle/>
          <a:p>
            <a:endParaRPr lang="en-US"/>
          </a:p>
        </p:txBody>
      </p:sp>
      <p:pic>
        <p:nvPicPr>
          <p:cNvPr id="6" name="Content Placeholder 5" descr="A health care professional is in a long corridor of files and records, he is looking at a folder containing records. " title="Photographic illustration of a healthcare professional interacting with patient records"/>
          <p:cNvPicPr>
            <a:picLocks noGrp="1" noChangeAspect="1"/>
          </p:cNvPicPr>
          <p:nvPr>
            <p:ph sz="quarter" idx="18"/>
          </p:nvPr>
        </p:nvPicPr>
        <p:blipFill>
          <a:blip r:embed="rId3">
            <a:extLst>
              <a:ext uri="{28A0092B-C50C-407E-A947-70E740481C1C}">
                <a14:useLocalDpi xmlns:a14="http://schemas.microsoft.com/office/drawing/2010/main" val="0"/>
              </a:ext>
            </a:extLst>
          </a:blip>
          <a:stretch>
            <a:fillRect/>
          </a:stretch>
        </p:blipFill>
        <p:spPr>
          <a:xfrm>
            <a:off x="4648200" y="2663952"/>
            <a:ext cx="4041775" cy="2444496"/>
          </a:xfrm>
        </p:spPr>
      </p:pic>
      <p:sp>
        <p:nvSpPr>
          <p:cNvPr id="5" name="Text Placeholder 4"/>
          <p:cNvSpPr>
            <a:spLocks noGrp="1"/>
          </p:cNvSpPr>
          <p:nvPr>
            <p:ph type="body" sz="quarter" idx="33"/>
          </p:nvPr>
        </p:nvSpPr>
        <p:spPr/>
        <p:txBody>
          <a:bodyPr/>
          <a:lstStyle/>
          <a:p>
            <a:r>
              <a:rPr lang="en-US" dirty="0" smtClean="0"/>
              <a:t>Image Courtesy of The Department of Health and Human Services</a:t>
            </a:r>
            <a:endParaRPr lang="en-US" dirty="0"/>
          </a:p>
        </p:txBody>
      </p:sp>
      <p:sp>
        <p:nvSpPr>
          <p:cNvPr id="3994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0714EF7C-0947-4280-9D16-CBBB7B6FE3C1}" type="slidenum">
              <a:rPr lang="en-US" altLang="en-US">
                <a:solidFill>
                  <a:srgbClr val="898989"/>
                </a:solidFill>
              </a:rPr>
              <a:pPr/>
              <a:t>14</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Title 1"/>
          <p:cNvSpPr>
            <a:spLocks noGrp="1"/>
          </p:cNvSpPr>
          <p:nvPr>
            <p:ph type="title"/>
          </p:nvPr>
        </p:nvSpPr>
        <p:spPr>
          <a:xfrm>
            <a:off x="0" y="274637"/>
            <a:ext cx="9144000" cy="1143000"/>
          </a:xfrm>
        </p:spPr>
        <p:txBody>
          <a:bodyPr/>
          <a:lstStyle/>
          <a:p>
            <a:pPr eaLnBrk="1" hangingPunct="1"/>
            <a:r>
              <a:rPr lang="en-US" altLang="en-US" sz="2800" dirty="0" smtClean="0">
                <a:ea typeface="MS PGothic" panose="020B0600070205080204" pitchFamily="34" charset="-128"/>
              </a:rPr>
              <a:t>Unit 7: Protecting Privacy, Security, and Confidentiality in HIT Systems </a:t>
            </a:r>
            <a:r>
              <a:rPr lang="en-US" altLang="en-US" sz="2800" b="1" dirty="0" smtClean="0">
                <a:ea typeface="MS PGothic" panose="020B0600070205080204" pitchFamily="34" charset="-128"/>
              </a:rPr>
              <a:t/>
            </a:r>
            <a:br>
              <a:rPr lang="en-US" altLang="en-US" sz="2800" b="1" dirty="0" smtClean="0">
                <a:ea typeface="MS PGothic" panose="020B0600070205080204" pitchFamily="34" charset="-128"/>
              </a:rPr>
            </a:br>
            <a:r>
              <a:rPr lang="en-US" altLang="en-US" sz="2800" dirty="0" smtClean="0">
                <a:ea typeface="MS PGothic" panose="020B0600070205080204" pitchFamily="34" charset="-128"/>
              </a:rPr>
              <a:t>Summary – Lecture a</a:t>
            </a:r>
          </a:p>
        </p:txBody>
      </p:sp>
      <p:sp>
        <p:nvSpPr>
          <p:cNvPr id="41987" name="Content Placeholder 2"/>
          <p:cNvSpPr>
            <a:spLocks noGrp="1"/>
          </p:cNvSpPr>
          <p:nvPr>
            <p:ph type="body" sz="quarter" idx="1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38138" indent="-338138" eaLnBrk="1" hangingPunct="1"/>
            <a:r>
              <a:rPr lang="en-US" altLang="en-US" dirty="0" smtClean="0"/>
              <a:t>Privacy, security, and confidentiality in HIT settings</a:t>
            </a:r>
          </a:p>
          <a:p>
            <a:pPr marL="338138" indent="-338138" eaLnBrk="1" hangingPunct="1"/>
            <a:r>
              <a:rPr lang="en-US" altLang="en-US" dirty="0" smtClean="0"/>
              <a:t>Common threats encountered when using HIT</a:t>
            </a:r>
          </a:p>
          <a:p>
            <a:pPr marL="338138" indent="-338138" eaLnBrk="1" hangingPunct="1"/>
            <a:r>
              <a:rPr lang="en-US" altLang="en-US" dirty="0" smtClean="0"/>
              <a:t>Strategies to minimize threats to privacy,</a:t>
            </a:r>
            <a:br>
              <a:rPr lang="en-US" altLang="en-US" dirty="0" smtClean="0"/>
            </a:br>
            <a:r>
              <a:rPr lang="en-US" altLang="en-US" dirty="0" smtClean="0"/>
              <a:t>security, and confidentiality in HIT systems</a:t>
            </a:r>
          </a:p>
        </p:txBody>
      </p:sp>
      <p:sp>
        <p:nvSpPr>
          <p:cNvPr id="41988" name="Slide Number Placeholder 7"/>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8964DCE-29FF-4C56-B9B7-FBF0B1D3DBD9}" type="slidenum">
              <a:rPr lang="en-US" altLang="en-US">
                <a:solidFill>
                  <a:srgbClr val="898989"/>
                </a:solidFill>
              </a:rPr>
              <a:pPr/>
              <a:t>15</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Title 1"/>
          <p:cNvSpPr>
            <a:spLocks noGrp="1"/>
          </p:cNvSpPr>
          <p:nvPr>
            <p:ph type="title"/>
          </p:nvPr>
        </p:nvSpPr>
        <p:spPr/>
        <p:txBody>
          <a:bodyPr/>
          <a:lstStyle/>
          <a:p>
            <a:r>
              <a:rPr lang="en-US" altLang="en-US" sz="2400" dirty="0">
                <a:ea typeface="MS PGothic" panose="020B0600070205080204" pitchFamily="34" charset="-128"/>
              </a:rPr>
              <a:t>Unit 7: </a:t>
            </a:r>
            <a:r>
              <a:rPr lang="en-US" altLang="en-US" sz="2200" dirty="0" smtClean="0">
                <a:ea typeface="MS PGothic" panose="020B0600070205080204" pitchFamily="34" charset="-128"/>
              </a:rPr>
              <a:t>Protecting Privacy, Security, and Confidentiality in HIT Systems </a:t>
            </a:r>
            <a:r>
              <a:rPr lang="en-US" altLang="en-US" sz="2200" b="1" dirty="0" smtClean="0">
                <a:ea typeface="MS PGothic" panose="020B0600070205080204" pitchFamily="34" charset="-128"/>
              </a:rPr>
              <a:t/>
            </a:r>
            <a:br>
              <a:rPr lang="en-US" altLang="en-US" sz="2200" b="1" dirty="0" smtClean="0">
                <a:ea typeface="MS PGothic" panose="020B0600070205080204" pitchFamily="34" charset="-128"/>
              </a:rPr>
            </a:br>
            <a:r>
              <a:rPr lang="en-US" altLang="en-US" sz="2200" dirty="0" smtClean="0">
                <a:ea typeface="MS PGothic" panose="020B0600070205080204" pitchFamily="34" charset="-128"/>
              </a:rPr>
              <a:t>References – Lecture a</a:t>
            </a:r>
          </a:p>
        </p:txBody>
      </p:sp>
      <p:sp>
        <p:nvSpPr>
          <p:cNvPr id="11" name="Content Placeholder 2"/>
          <p:cNvSpPr>
            <a:spLocks noGrp="1"/>
          </p:cNvSpPr>
          <p:nvPr>
            <p:ph type="body" sz="quarter" idx="16"/>
          </p:nvPr>
        </p:nvSpPr>
        <p:spPr>
          <a:extLst/>
        </p:spPr>
        <p:txBody>
          <a:bodyPr rtlCol="0">
            <a:normAutofit/>
          </a:bodyPr>
          <a:lstStyle/>
          <a:p>
            <a:pPr marL="342900" lvl="6" indent="-342900" fontAlgn="base">
              <a:spcAft>
                <a:spcPct val="0"/>
              </a:spcAft>
              <a:buFont typeface="Arial" pitchFamily="34" charset="0"/>
              <a:buNone/>
              <a:defRPr/>
            </a:pPr>
            <a:r>
              <a:rPr lang="en-US" sz="1200" b="1" dirty="0" smtClean="0">
                <a:cs typeface="Arial" pitchFamily="34" charset="0"/>
              </a:rPr>
              <a:t>References</a:t>
            </a:r>
          </a:p>
          <a:p>
            <a:pPr marL="342900" lvl="6" indent="-342900" eaLnBrk="0" fontAlgn="base" hangingPunct="0">
              <a:spcAft>
                <a:spcPct val="0"/>
              </a:spcAft>
              <a:defRPr/>
            </a:pPr>
            <a:r>
              <a:rPr lang="en-US" sz="1200" dirty="0"/>
              <a:t>Office of the National Coordinator for Health Information Technology U.S. Department of Health and Human Services,. (2008). </a:t>
            </a:r>
            <a:r>
              <a:rPr lang="en-US" sz="1200" i="1" dirty="0"/>
              <a:t>Nationwide Privacy and Security Framework For Electronic Exchange of Individually Identifiable Health Information</a:t>
            </a:r>
            <a:r>
              <a:rPr lang="en-US" sz="1200" dirty="0"/>
              <a:t>. Retrieved from </a:t>
            </a:r>
            <a:r>
              <a:rPr lang="en-US" sz="1200" dirty="0">
                <a:hlinkClick r:id="rId3" tooltip="Link for  Nationwide Privacy and Security Framework For Electronic Exchange of Individually Identifiable Health Information report"/>
              </a:rPr>
              <a:t>https://</a:t>
            </a:r>
            <a:r>
              <a:rPr lang="en-US" sz="1200" dirty="0" smtClean="0">
                <a:hlinkClick r:id="rId3" tooltip="Link for  Nationwide Privacy and Security Framework For Electronic Exchange of Individually Identifiable Health Information report"/>
              </a:rPr>
              <a:t>www.healthit.gov/sites/default/files/nationwide-ps-framework-5.pdf</a:t>
            </a:r>
            <a:endParaRPr lang="en-US" sz="1200" dirty="0" smtClean="0"/>
          </a:p>
        </p:txBody>
      </p:sp>
      <p:sp>
        <p:nvSpPr>
          <p:cNvPr id="44036" name="Text Placeholder 9"/>
          <p:cNvSpPr>
            <a:spLocks noGrp="1"/>
          </p:cNvSpPr>
          <p:nvPr>
            <p:ph type="body" sz="quarter" idx="20"/>
          </p:nvPr>
        </p:nvSpPr>
        <p:spPr bwMode="auto">
          <a:xfrm>
            <a:off x="456227" y="2697480"/>
            <a:ext cx="8229600" cy="13716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1200" dirty="0" smtClean="0"/>
              <a:t>I</a:t>
            </a:r>
            <a:r>
              <a:rPr lang="en-US" altLang="en-US" sz="1200" dirty="0" smtClean="0">
                <a:solidFill>
                  <a:srgbClr val="000000"/>
                </a:solidFill>
              </a:rPr>
              <a:t>mages</a:t>
            </a:r>
            <a:endParaRPr lang="en-US" altLang="en-US" sz="1200" dirty="0" smtClean="0"/>
          </a:p>
          <a:p>
            <a:pPr>
              <a:buFont typeface="Arial" panose="020B0604020202020204" pitchFamily="34" charset="0"/>
              <a:buChar char="•"/>
            </a:pPr>
            <a:r>
              <a:rPr lang="en-US" altLang="en-US" sz="1200" b="0" dirty="0" smtClean="0"/>
              <a:t>Slide </a:t>
            </a:r>
            <a:r>
              <a:rPr lang="en-US" altLang="en-US" sz="1200" b="0" dirty="0"/>
              <a:t>9</a:t>
            </a:r>
            <a:r>
              <a:rPr lang="en-US" altLang="en-US" sz="1200" b="0" dirty="0" smtClean="0"/>
              <a:t>: Office </a:t>
            </a:r>
            <a:r>
              <a:rPr lang="en-US" altLang="en-US" sz="1200" b="0" dirty="0"/>
              <a:t>of the National Coordinator for Health Information Technology U.S. Department of Health and Human Services,. (2008). Nationwide Privacy and Security Framework For Electronic Exchange of Individually Identifiable Health Information. Retrieved from </a:t>
            </a:r>
            <a:r>
              <a:rPr lang="en-US" altLang="en-US" sz="1200" b="0" dirty="0">
                <a:hlinkClick r:id="rId3" tooltip="Link for  Nationwide Privacy and Security Framework For Electronic Exchange of Individually Identifiable Health Information report"/>
              </a:rPr>
              <a:t>https://</a:t>
            </a:r>
            <a:r>
              <a:rPr lang="en-US" altLang="en-US" sz="1200" b="0" dirty="0" smtClean="0">
                <a:hlinkClick r:id="rId3" tooltip="Link for  Nationwide Privacy and Security Framework For Electronic Exchange of Individually Identifiable Health Information report"/>
              </a:rPr>
              <a:t>www.healthit.gov/sites/default/files/nationwide-ps-framework-5.pdf</a:t>
            </a:r>
            <a:endParaRPr lang="en-US" altLang="en-US" sz="1200" b="0" dirty="0"/>
          </a:p>
          <a:p>
            <a:pPr>
              <a:buFont typeface="Arial" panose="020B0604020202020204" pitchFamily="34" charset="0"/>
              <a:buChar char="•"/>
            </a:pPr>
            <a:r>
              <a:rPr lang="en-US" altLang="en-US" sz="1200" b="0" dirty="0" smtClean="0"/>
              <a:t>Slide 10: Security Operations in Action. Courtesy Centers for Disease Control. </a:t>
            </a:r>
          </a:p>
          <a:p>
            <a:pPr eaLnBrk="1" hangingPunct="1">
              <a:buFont typeface="Arial" panose="020B0604020202020204" pitchFamily="34" charset="0"/>
              <a:buChar char="•"/>
            </a:pPr>
            <a:r>
              <a:rPr lang="en-US" altLang="en-US" sz="1200" b="0" dirty="0" smtClean="0"/>
              <a:t>Slide 11: A New ISIS Video Camera. Courtesy Department of Homeland Security. </a:t>
            </a:r>
          </a:p>
          <a:p>
            <a:pPr eaLnBrk="1" hangingPunct="1">
              <a:buFont typeface="Arial" panose="020B0604020202020204" pitchFamily="34" charset="0"/>
              <a:buChar char="•"/>
            </a:pPr>
            <a:r>
              <a:rPr lang="en-US" altLang="en-US" sz="1200" b="0" dirty="0" smtClean="0"/>
              <a:t>Slide 12: A Regularly Scheduled Security Awareness Training Session. Image courtesy CDC. </a:t>
            </a:r>
          </a:p>
          <a:p>
            <a:pPr eaLnBrk="1" hangingPunct="1">
              <a:buFont typeface="Arial" panose="020B0604020202020204" pitchFamily="34" charset="0"/>
              <a:buChar char="•"/>
            </a:pPr>
            <a:r>
              <a:rPr lang="en-US" altLang="en-US" sz="1200" b="0" dirty="0" smtClean="0"/>
              <a:t>Slide 13: “Symposium on Diversity, Leadership Development and Succession Planning” at the CDC. Courtesy CDC.</a:t>
            </a:r>
          </a:p>
          <a:p>
            <a:pPr eaLnBrk="1" hangingPunct="1">
              <a:buFont typeface="Arial" panose="020B0604020202020204" pitchFamily="34" charset="0"/>
              <a:buChar char="•"/>
            </a:pPr>
            <a:r>
              <a:rPr lang="en-US" altLang="en-US" sz="1200" b="0" dirty="0" smtClean="0"/>
              <a:t>Slide 14: Doctor Looking Through Medical Records. Courtesy HHS.</a:t>
            </a:r>
          </a:p>
        </p:txBody>
      </p:sp>
      <p:sp>
        <p:nvSpPr>
          <p:cNvPr id="44037" name="Slide Number Placeholder 7"/>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6A36DBF6-A8CE-4C48-86F0-74DB25D630B5}" type="slidenum">
              <a:rPr lang="en-US" altLang="en-US">
                <a:solidFill>
                  <a:srgbClr val="898989"/>
                </a:solidFill>
              </a:rPr>
              <a:pPr/>
              <a:t>16</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0" y="274638"/>
            <a:ext cx="9144000" cy="1744662"/>
          </a:xfrm>
        </p:spPr>
        <p:txBody>
          <a:bodyPr/>
          <a:lstStyle/>
          <a:p>
            <a:r>
              <a:rPr lang="en-US" sz="3200" dirty="0" smtClean="0"/>
              <a:t>Working with Health IT Systems</a:t>
            </a:r>
            <a:br>
              <a:rPr lang="en-US" sz="3200" dirty="0" smtClean="0"/>
            </a:br>
            <a:r>
              <a:rPr lang="en-US" altLang="en-US" sz="3200" dirty="0">
                <a:ea typeface="MS PGothic" panose="020B0600070205080204" pitchFamily="34" charset="-128"/>
              </a:rPr>
              <a:t>Protecting Privacy, Security, and Confidentiality in HIT Systems</a:t>
            </a:r>
            <a:br>
              <a:rPr lang="en-US" altLang="en-US" sz="3200" dirty="0">
                <a:ea typeface="MS PGothic" panose="020B0600070205080204" pitchFamily="34" charset="-128"/>
              </a:rPr>
            </a:br>
            <a:r>
              <a:rPr lang="en-US" altLang="en-US" sz="3200" dirty="0" smtClean="0">
                <a:ea typeface="MS PGothic" panose="020B0600070205080204" pitchFamily="34" charset="-128"/>
              </a:rPr>
              <a:t>Lecture a</a:t>
            </a:r>
            <a:endParaRPr lang="en-US" sz="3200" dirty="0"/>
          </a:p>
        </p:txBody>
      </p:sp>
      <p:sp>
        <p:nvSpPr>
          <p:cNvPr id="3" name="Content Placeholder 2"/>
          <p:cNvSpPr>
            <a:spLocks noGrp="1"/>
          </p:cNvSpPr>
          <p:nvPr>
            <p:ph sz="quarter" idx="14"/>
          </p:nvPr>
        </p:nvSpPr>
        <p:spPr/>
        <p:txBody>
          <a:bodyPr/>
          <a:lstStyle/>
          <a:p>
            <a:r>
              <a:rPr lang="en-US" altLang="en-US" sz="2800" dirty="0">
                <a:ea typeface="MS PGothic" panose="020B0600070205080204" pitchFamily="34" charset="-128"/>
                <a:cs typeface="Times New Roman" panose="02020603050405020304" pitchFamily="18" charset="0"/>
              </a:rPr>
              <a:t>This material </a:t>
            </a:r>
            <a:r>
              <a:rPr lang="en-US" altLang="en-US" sz="2800" dirty="0" smtClean="0">
                <a:ea typeface="MS PGothic" panose="020B0600070205080204" pitchFamily="34" charset="-128"/>
                <a:cs typeface="Times New Roman" panose="02020603050405020304" pitchFamily="18" charset="0"/>
              </a:rPr>
              <a:t>was </a:t>
            </a:r>
            <a:r>
              <a:rPr lang="en-US" altLang="en-US" sz="2800" dirty="0">
                <a:ea typeface="MS PGothic" panose="020B0600070205080204" pitchFamily="34" charset="-128"/>
                <a:cs typeface="Times New Roman" panose="02020603050405020304" pitchFamily="18" charset="0"/>
              </a:rPr>
              <a:t>developed by Johns Hopkins University, funded by the Department of Health and Human Services, Office of the National Coordinator for Health Information Technology under Award Number IU24OC00013. </a:t>
            </a:r>
            <a:r>
              <a:rPr lang="en-US" altLang="en-US" sz="2800" dirty="0">
                <a:latin typeface="Arial (body)" charset="0"/>
                <a:ea typeface="Calibri" panose="020F0502020204030204" pitchFamily="34" charset="0"/>
                <a:cs typeface="Times New Roman" panose="02020603050405020304" pitchFamily="18" charset="0"/>
              </a:rPr>
              <a:t>This material was updated by The University of Texas Health Science Center at Houston under Award Number 90WT0006</a:t>
            </a:r>
            <a:r>
              <a:rPr lang="en-US" altLang="en-US" sz="2800" dirty="0" smtClean="0">
                <a:latin typeface="Arial (body)" charset="0"/>
                <a:ea typeface="Calibri" panose="020F0502020204030204" pitchFamily="34" charset="0"/>
                <a:cs typeface="Times New Roman" panose="02020603050405020304" pitchFamily="18" charset="0"/>
              </a:rPr>
              <a:t>.</a:t>
            </a:r>
            <a:endParaRPr lang="en-US" altLang="en-US" sz="2800" dirty="0">
              <a:latin typeface="Arial (body)" charset="0"/>
              <a:ea typeface="Calibri" panose="020F0502020204030204" pitchFamily="34" charset="0"/>
              <a:cs typeface="Times New Roman" panose="02020603050405020304" pitchFamily="18" charset="0"/>
            </a:endParaRPr>
          </a:p>
        </p:txBody>
      </p:sp>
      <p:sp>
        <p:nvSpPr>
          <p:cNvPr id="4" name="Slide Number Placeholder 3"/>
          <p:cNvSpPr>
            <a:spLocks noGrp="1"/>
          </p:cNvSpPr>
          <p:nvPr>
            <p:ph type="sldNum" sz="quarter" idx="4"/>
          </p:nvPr>
        </p:nvSpPr>
        <p:spPr/>
        <p:txBody>
          <a:bodyPr/>
          <a:lstStyle/>
          <a:p>
            <a:fld id="{F3BF8891-5E06-46C2-89A4-6DB85D39BA35}" type="slidenum">
              <a:rPr lang="en-US" smtClean="0"/>
              <a:pPr/>
              <a:t>17</a:t>
            </a:fld>
            <a:endParaRPr lang="en-US" dirty="0"/>
          </a:p>
        </p:txBody>
      </p:sp>
    </p:spTree>
    <p:extLst>
      <p:ext uri="{BB962C8B-B14F-4D97-AF65-F5344CB8AC3E}">
        <p14:creationId xmlns:p14="http://schemas.microsoft.com/office/powerpoint/2010/main" val="3802472590"/>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Title 1"/>
          <p:cNvSpPr>
            <a:spLocks noGrp="1"/>
          </p:cNvSpPr>
          <p:nvPr>
            <p:ph type="title"/>
          </p:nvPr>
        </p:nvSpPr>
        <p:spPr/>
        <p:txBody>
          <a:bodyPr/>
          <a:lstStyle/>
          <a:p>
            <a:pPr eaLnBrk="1" hangingPunct="1"/>
            <a:r>
              <a:rPr lang="en-US" altLang="en-US" sz="2600" dirty="0" smtClean="0">
                <a:ea typeface="MS PGothic" panose="020B0600070205080204" pitchFamily="34" charset="-128"/>
              </a:rPr>
              <a:t>Protecting Privacy, Security, and Confidentiality in HIT Systems </a:t>
            </a:r>
            <a:r>
              <a:rPr lang="en-US" altLang="en-US" sz="2600" b="1" dirty="0" smtClean="0">
                <a:ea typeface="MS PGothic" panose="020B0600070205080204" pitchFamily="34" charset="-128"/>
              </a:rPr>
              <a:t/>
            </a:r>
            <a:br>
              <a:rPr lang="en-US" altLang="en-US" sz="2600" b="1" dirty="0" smtClean="0">
                <a:ea typeface="MS PGothic" panose="020B0600070205080204" pitchFamily="34" charset="-128"/>
              </a:rPr>
            </a:br>
            <a:r>
              <a:rPr lang="en-US" altLang="en-US" sz="2600" dirty="0" smtClean="0">
                <a:ea typeface="MS PGothic" panose="020B0600070205080204" pitchFamily="34" charset="-128"/>
              </a:rPr>
              <a:t>Learning Objectives – Lecture a</a:t>
            </a:r>
          </a:p>
        </p:txBody>
      </p:sp>
      <p:sp>
        <p:nvSpPr>
          <p:cNvPr id="15363" name="Text Placeholder 3"/>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marL="338138" indent="-338138" eaLnBrk="1" hangingPunct="1"/>
            <a:r>
              <a:rPr lang="en-US" altLang="en-US" sz="2800" dirty="0" smtClean="0"/>
              <a:t>Explain and illustrate privacy, security, and confidentiality in HIT settings </a:t>
            </a:r>
            <a:endParaRPr lang="en-US" altLang="en-US" sz="2800" dirty="0"/>
          </a:p>
          <a:p>
            <a:pPr marL="338138" indent="-338138" eaLnBrk="1" hangingPunct="1"/>
            <a:r>
              <a:rPr lang="en-US" altLang="en-US" sz="2800" dirty="0" smtClean="0"/>
              <a:t>Identify common threats encountered when using HIT</a:t>
            </a:r>
          </a:p>
        </p:txBody>
      </p:sp>
      <p:sp>
        <p:nvSpPr>
          <p:cNvPr id="15364" name="Slide Number Placeholder 2"/>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B2959A4D-6BAA-4FC7-8E33-4EF6BABF84F6}" type="slidenum">
              <a:rPr lang="en-US" altLang="en-US">
                <a:solidFill>
                  <a:srgbClr val="898989"/>
                </a:solidFill>
              </a:rPr>
              <a:pPr/>
              <a:t>2</a:t>
            </a:fld>
            <a:endParaRPr lang="en-US" altLang="en-US">
              <a:solidFill>
                <a:srgbClr val="898989"/>
              </a:solidFill>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Title 1"/>
          <p:cNvSpPr>
            <a:spLocks noGrp="1"/>
          </p:cNvSpPr>
          <p:nvPr>
            <p:ph type="title"/>
          </p:nvPr>
        </p:nvSpPr>
        <p:spPr/>
        <p:txBody>
          <a:bodyPr rtlCol="0">
            <a:normAutofit fontScale="90000"/>
          </a:bodyPr>
          <a:lstStyle/>
          <a:p>
            <a:pPr eaLnBrk="1" hangingPunct="1">
              <a:defRPr/>
            </a:pPr>
            <a:r>
              <a:rPr lang="en-US" dirty="0" smtClean="0"/>
              <a:t>Electronic Health Information Risks and Opportunities</a:t>
            </a:r>
          </a:p>
        </p:txBody>
      </p:sp>
      <p:sp>
        <p:nvSpPr>
          <p:cNvPr id="1741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Access to electronic vs. paper records</a:t>
            </a:r>
          </a:p>
          <a:p>
            <a:pPr eaLnBrk="1" hangingPunct="1"/>
            <a:r>
              <a:rPr lang="en-US" altLang="en-US" smtClean="0"/>
              <a:t>Public apprehension around digitization of health information</a:t>
            </a:r>
          </a:p>
          <a:p>
            <a:pPr eaLnBrk="1" hangingPunct="1"/>
            <a:r>
              <a:rPr lang="en-US" altLang="en-US" smtClean="0"/>
              <a:t>Success of HIT systems depends on ensuring patient privacy</a:t>
            </a:r>
          </a:p>
          <a:p>
            <a:pPr eaLnBrk="1" hangingPunct="1"/>
            <a:r>
              <a:rPr lang="en-US" altLang="en-US" smtClean="0"/>
              <a:t>Security can facilitate patient-centered care</a:t>
            </a:r>
          </a:p>
        </p:txBody>
      </p:sp>
      <p:sp>
        <p:nvSpPr>
          <p:cNvPr id="17412"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50F81DDB-8979-483B-B7A3-F44378E4457F}" type="slidenum">
              <a:rPr lang="en-US" altLang="en-US">
                <a:solidFill>
                  <a:srgbClr val="898989"/>
                </a:solidFill>
              </a:rPr>
              <a:pPr/>
              <a:t>3</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Title 1"/>
          <p:cNvSpPr>
            <a:spLocks noGrp="1"/>
          </p:cNvSpPr>
          <p:nvPr>
            <p:ph type="title"/>
          </p:nvPr>
        </p:nvSpPr>
        <p:spPr/>
        <p:txBody>
          <a:bodyPr rtlCol="0">
            <a:normAutofit fontScale="90000"/>
          </a:bodyPr>
          <a:lstStyle/>
          <a:p>
            <a:pPr eaLnBrk="1" hangingPunct="1">
              <a:defRPr/>
            </a:pPr>
            <a:r>
              <a:rPr lang="en-US" dirty="0" smtClean="0"/>
              <a:t>Privacy, Confidentiality, Security Defined</a:t>
            </a:r>
          </a:p>
        </p:txBody>
      </p:sp>
      <p:sp>
        <p:nvSpPr>
          <p:cNvPr id="19459"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Privacy: patient is in control</a:t>
            </a:r>
          </a:p>
          <a:p>
            <a:pPr eaLnBrk="1" hangingPunct="1"/>
            <a:r>
              <a:rPr lang="en-US" altLang="en-US" smtClean="0"/>
              <a:t>Confidentiality: only authorized individuals are allowed access</a:t>
            </a:r>
          </a:p>
          <a:p>
            <a:pPr eaLnBrk="1" hangingPunct="1"/>
            <a:r>
              <a:rPr lang="en-US" altLang="en-US" smtClean="0"/>
              <a:t>Security: controls/safeguards that ensure confidentiality</a:t>
            </a:r>
          </a:p>
        </p:txBody>
      </p:sp>
      <p:sp>
        <p:nvSpPr>
          <p:cNvPr id="19460"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BDEBC9D-1C49-4CA7-9A31-5E43A124FA3D}" type="slidenum">
              <a:rPr lang="en-US" altLang="en-US">
                <a:solidFill>
                  <a:srgbClr val="898989"/>
                </a:solidFill>
              </a:rPr>
              <a:pPr/>
              <a:t>4</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Title 1"/>
          <p:cNvSpPr>
            <a:spLocks noGrp="1"/>
          </p:cNvSpPr>
          <p:nvPr>
            <p:ph type="title"/>
          </p:nvPr>
        </p:nvSpPr>
        <p:spPr/>
        <p:txBody>
          <a:bodyPr rtlCol="0">
            <a:normAutofit fontScale="90000"/>
          </a:bodyPr>
          <a:lstStyle/>
          <a:p>
            <a:pPr eaLnBrk="1" hangingPunct="1">
              <a:defRPr/>
            </a:pPr>
            <a:r>
              <a:rPr lang="en-US" dirty="0" smtClean="0"/>
              <a:t>Security Management System Standards</a:t>
            </a:r>
          </a:p>
        </p:txBody>
      </p:sp>
      <p:sp>
        <p:nvSpPr>
          <p:cNvPr id="21507"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dirty="0" smtClean="0"/>
              <a:t>International Organization for  </a:t>
            </a:r>
            <a:br>
              <a:rPr lang="en-US" altLang="en-US" sz="2400" dirty="0" smtClean="0"/>
            </a:br>
            <a:r>
              <a:rPr lang="en-US" altLang="en-US" sz="2400" dirty="0" smtClean="0"/>
              <a:t>Standardization </a:t>
            </a:r>
            <a:br>
              <a:rPr lang="en-US" altLang="en-US" sz="2400" dirty="0" smtClean="0"/>
            </a:br>
            <a:r>
              <a:rPr lang="en-US" altLang="en-US" sz="2400" dirty="0" smtClean="0"/>
              <a:t>(ISO) 27001</a:t>
            </a:r>
          </a:p>
          <a:p>
            <a:pPr eaLnBrk="1" hangingPunct="1"/>
            <a:r>
              <a:rPr lang="en-US" altLang="en-US" sz="2400" dirty="0" smtClean="0"/>
              <a:t>National Institute of Standards</a:t>
            </a:r>
            <a:br>
              <a:rPr lang="en-US" altLang="en-US" sz="2400" dirty="0" smtClean="0"/>
            </a:br>
            <a:r>
              <a:rPr lang="en-US" altLang="en-US" sz="2400" dirty="0" smtClean="0"/>
              <a:t> (NIST) 800-53</a:t>
            </a:r>
          </a:p>
          <a:p>
            <a:pPr eaLnBrk="1" hangingPunct="1"/>
            <a:r>
              <a:rPr lang="en-US" altLang="en-US" sz="2400" dirty="0" smtClean="0"/>
              <a:t>Health Insurance Portability and </a:t>
            </a:r>
            <a:br>
              <a:rPr lang="en-US" altLang="en-US" sz="2400" dirty="0" smtClean="0"/>
            </a:br>
            <a:r>
              <a:rPr lang="en-US" altLang="en-US" sz="2400" dirty="0" smtClean="0"/>
              <a:t>Accountability </a:t>
            </a:r>
            <a:br>
              <a:rPr lang="en-US" altLang="en-US" sz="2400" dirty="0" smtClean="0"/>
            </a:br>
            <a:r>
              <a:rPr lang="en-US" altLang="en-US" sz="2400" dirty="0" smtClean="0"/>
              <a:t>Act (HIPAA)</a:t>
            </a:r>
          </a:p>
        </p:txBody>
      </p:sp>
      <p:sp>
        <p:nvSpPr>
          <p:cNvPr id="21508"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2AFF868A-B1D8-43CA-83F4-D6FAB3A73486}" type="slidenum">
              <a:rPr lang="en-US" altLang="en-US">
                <a:solidFill>
                  <a:srgbClr val="898989"/>
                </a:solidFill>
              </a:rPr>
              <a:pPr/>
              <a:t>5</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Title 1"/>
          <p:cNvSpPr>
            <a:spLocks noGrp="1"/>
          </p:cNvSpPr>
          <p:nvPr>
            <p:ph type="title"/>
          </p:nvPr>
        </p:nvSpPr>
        <p:spPr/>
        <p:txBody>
          <a:bodyPr rtlCol="0">
            <a:normAutofit fontScale="90000"/>
          </a:bodyPr>
          <a:lstStyle/>
          <a:p>
            <a:pPr eaLnBrk="1" hangingPunct="1">
              <a:defRPr/>
            </a:pPr>
            <a:r>
              <a:rPr lang="en-US" sz="3200" dirty="0" smtClean="0"/>
              <a:t>Health Insurance Portability and Accountability Act (HIPAA) and Protected Health Information (PHI)</a:t>
            </a:r>
          </a:p>
        </p:txBody>
      </p:sp>
      <p:sp>
        <p:nvSpPr>
          <p:cNvPr id="23555"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z="2400" smtClean="0"/>
              <a:t>Health Insurance Portability and Accountability Act of 1996</a:t>
            </a:r>
          </a:p>
          <a:p>
            <a:pPr eaLnBrk="1" hangingPunct="1"/>
            <a:r>
              <a:rPr lang="en-US" altLang="en-US" sz="2400" smtClean="0"/>
              <a:t>Privacy Rule (effective 2003)</a:t>
            </a:r>
          </a:p>
          <a:p>
            <a:pPr eaLnBrk="1" hangingPunct="1"/>
            <a:r>
              <a:rPr lang="en-US" altLang="en-US" sz="2400" smtClean="0"/>
              <a:t>Security Rule (effective 2005)</a:t>
            </a:r>
          </a:p>
          <a:p>
            <a:pPr eaLnBrk="1" hangingPunct="1"/>
            <a:r>
              <a:rPr lang="en-US" altLang="en-US" sz="2400" smtClean="0"/>
              <a:t>HITECH Act of 2009</a:t>
            </a:r>
          </a:p>
          <a:p>
            <a:pPr eaLnBrk="1" hangingPunct="1"/>
            <a:r>
              <a:rPr lang="en-US" altLang="en-US" sz="2400" smtClean="0"/>
              <a:t>Civil and criminal penalties</a:t>
            </a:r>
          </a:p>
        </p:txBody>
      </p:sp>
      <p:sp>
        <p:nvSpPr>
          <p:cNvPr id="23556"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C6A7F514-D784-4BB3-8ECA-40A955A9FB28}" type="slidenum">
              <a:rPr lang="en-US" altLang="en-US">
                <a:solidFill>
                  <a:srgbClr val="898989"/>
                </a:solidFill>
              </a:rPr>
              <a:pPr/>
              <a:t>6</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Title 1"/>
          <p:cNvSpPr>
            <a:spLocks noGrp="1"/>
          </p:cNvSpPr>
          <p:nvPr>
            <p:ph type="title"/>
          </p:nvPr>
        </p:nvSpPr>
        <p:spPr/>
        <p:txBody>
          <a:bodyPr/>
          <a:lstStyle/>
          <a:p>
            <a:pPr eaLnBrk="1" hangingPunct="1"/>
            <a:r>
              <a:rPr lang="en-US" altLang="en-US" dirty="0" smtClean="0">
                <a:ea typeface="MS PGothic" panose="020B0600070205080204" pitchFamily="34" charset="-128"/>
              </a:rPr>
              <a:t>Patients Rights Under HIPAA</a:t>
            </a:r>
          </a:p>
        </p:txBody>
      </p:sp>
      <p:sp>
        <p:nvSpPr>
          <p:cNvPr id="25603"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buFont typeface="Arial" panose="020B0604020202020204" pitchFamily="34" charset="0"/>
              <a:buNone/>
            </a:pPr>
            <a:r>
              <a:rPr lang="en-US" altLang="en-US" sz="2800" dirty="0" smtClean="0"/>
              <a:t>Under HIPAA , patients health information rights include:</a:t>
            </a:r>
          </a:p>
          <a:p>
            <a:pPr eaLnBrk="1" hangingPunct="1"/>
            <a:r>
              <a:rPr lang="en-US" altLang="en-US" sz="2800" dirty="0" smtClean="0"/>
              <a:t>Right to access their health information</a:t>
            </a:r>
          </a:p>
          <a:p>
            <a:pPr eaLnBrk="1" hangingPunct="1"/>
            <a:r>
              <a:rPr lang="en-US" altLang="en-US" sz="2800" dirty="0" smtClean="0"/>
              <a:t>Right to an accounting of disclosures of their health information</a:t>
            </a:r>
          </a:p>
          <a:p>
            <a:pPr eaLnBrk="1" hangingPunct="1"/>
            <a:r>
              <a:rPr lang="en-US" altLang="en-US" sz="2800" dirty="0" smtClean="0"/>
              <a:t>Right to correct or amend their health information</a:t>
            </a:r>
          </a:p>
          <a:p>
            <a:pPr eaLnBrk="1" hangingPunct="1"/>
            <a:r>
              <a:rPr lang="en-US" altLang="en-US" sz="2800" dirty="0" smtClean="0"/>
              <a:t>Right to notice of privacy practices</a:t>
            </a:r>
          </a:p>
          <a:p>
            <a:pPr eaLnBrk="1" hangingPunct="1"/>
            <a:r>
              <a:rPr lang="en-US" altLang="en-US" sz="2800" dirty="0" smtClean="0"/>
              <a:t>Right to file a complaint</a:t>
            </a:r>
          </a:p>
        </p:txBody>
      </p:sp>
      <p:sp>
        <p:nvSpPr>
          <p:cNvPr id="25604"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E9532AFB-FF0C-40A2-9BCD-AABDB6D1670A}" type="slidenum">
              <a:rPr lang="en-US" altLang="en-US">
                <a:solidFill>
                  <a:srgbClr val="898989"/>
                </a:solidFill>
              </a:rPr>
              <a:pPr/>
              <a:t>7</a:t>
            </a:fld>
            <a:endParaRPr lang="en-US" altLang="en-US">
              <a:solidFill>
                <a:srgbClr val="898989"/>
              </a:solidFill>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Title 1"/>
          <p:cNvSpPr>
            <a:spLocks noGrp="1"/>
          </p:cNvSpPr>
          <p:nvPr>
            <p:ph type="title"/>
          </p:nvPr>
        </p:nvSpPr>
        <p:spPr/>
        <p:txBody>
          <a:bodyPr/>
          <a:lstStyle/>
          <a:p>
            <a:pPr eaLnBrk="1" hangingPunct="1"/>
            <a:r>
              <a:rPr lang="en-US" altLang="en-US" dirty="0" smtClean="0">
                <a:ea typeface="MS PGothic" panose="020B0600070205080204" pitchFamily="34" charset="-128"/>
              </a:rPr>
              <a:t>Types of Security Safeguards</a:t>
            </a:r>
          </a:p>
        </p:txBody>
      </p:sp>
      <p:sp>
        <p:nvSpPr>
          <p:cNvPr id="27651" name="Content Placeholder 2"/>
          <p:cNvSpPr>
            <a:spLocks noGrp="1"/>
          </p:cNvSpPr>
          <p:nvPr>
            <p:ph sz="quarter" idx="1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smtClean="0"/>
              <a:t>Administrative Safeguards</a:t>
            </a:r>
          </a:p>
          <a:p>
            <a:pPr eaLnBrk="1" hangingPunct="1"/>
            <a:r>
              <a:rPr lang="en-US" altLang="en-US" smtClean="0"/>
              <a:t>Physical Safeguards</a:t>
            </a:r>
          </a:p>
          <a:p>
            <a:pPr eaLnBrk="1" hangingPunct="1"/>
            <a:r>
              <a:rPr lang="en-US" altLang="en-US" smtClean="0"/>
              <a:t>Technical Safeguards</a:t>
            </a:r>
          </a:p>
        </p:txBody>
      </p:sp>
      <p:sp>
        <p:nvSpPr>
          <p:cNvPr id="27652"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41EBB6D0-0274-4985-B062-4B1A217FAA99}" type="slidenum">
              <a:rPr lang="en-US" altLang="en-US">
                <a:solidFill>
                  <a:srgbClr val="898989"/>
                </a:solidFill>
              </a:rPr>
              <a:pPr/>
              <a:t>8</a:t>
            </a:fld>
            <a:endParaRPr lang="en-US" altLang="en-US">
              <a:solidFill>
                <a:srgbClr val="898989"/>
              </a:solidFill>
            </a:endParaRP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699" name="Title 1"/>
          <p:cNvSpPr>
            <a:spLocks noGrp="1"/>
          </p:cNvSpPr>
          <p:nvPr>
            <p:ph type="title"/>
          </p:nvPr>
        </p:nvSpPr>
        <p:spPr/>
        <p:txBody>
          <a:bodyPr/>
          <a:lstStyle/>
          <a:p>
            <a:pPr eaLnBrk="1" hangingPunct="1"/>
            <a:r>
              <a:rPr lang="en-US" altLang="en-US" dirty="0" smtClean="0">
                <a:ea typeface="MS PGothic" panose="020B0600070205080204" pitchFamily="34" charset="-128"/>
              </a:rPr>
              <a:t>Administrative Safeguards </a:t>
            </a:r>
          </a:p>
        </p:txBody>
      </p:sp>
      <p:sp>
        <p:nvSpPr>
          <p:cNvPr id="29700" name="Content Placeholder 2"/>
          <p:cNvSpPr>
            <a:spLocks noGrp="1"/>
          </p:cNvSpPr>
          <p:nvPr>
            <p:ph sz="quarter" idx="14"/>
          </p:nvPr>
        </p:nvSpPr>
        <p:spPr bwMode="auto">
          <a:xfrm>
            <a:off x="457200" y="1589314"/>
            <a:ext cx="4041648" cy="4572000"/>
          </a:xfrm>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eaLnBrk="1" hangingPunct="1"/>
            <a:r>
              <a:rPr lang="en-US" altLang="en-US" dirty="0" smtClean="0"/>
              <a:t>Security Management Process</a:t>
            </a:r>
          </a:p>
          <a:p>
            <a:pPr lvl="1" eaLnBrk="1" hangingPunct="1"/>
            <a:r>
              <a:rPr lang="en-US" altLang="en-US" dirty="0" smtClean="0"/>
              <a:t>Risk Analysis</a:t>
            </a:r>
          </a:p>
          <a:p>
            <a:pPr lvl="1" eaLnBrk="1" hangingPunct="1"/>
            <a:r>
              <a:rPr lang="en-US" altLang="en-US" dirty="0" smtClean="0"/>
              <a:t>Risk Management</a:t>
            </a:r>
          </a:p>
          <a:p>
            <a:pPr lvl="1" eaLnBrk="1" hangingPunct="1"/>
            <a:r>
              <a:rPr lang="en-US" altLang="en-US" dirty="0" smtClean="0"/>
              <a:t>Sanction Policy</a:t>
            </a:r>
          </a:p>
          <a:p>
            <a:pPr lvl="1" eaLnBrk="1" hangingPunct="1"/>
            <a:r>
              <a:rPr lang="en-US" altLang="en-US" dirty="0" smtClean="0"/>
              <a:t>System Activity Review</a:t>
            </a:r>
          </a:p>
        </p:txBody>
      </p:sp>
      <p:sp>
        <p:nvSpPr>
          <p:cNvPr id="7" name="Text Placeholder 6"/>
          <p:cNvSpPr>
            <a:spLocks noGrp="1"/>
          </p:cNvSpPr>
          <p:nvPr>
            <p:ph type="body" sz="quarter" idx="32"/>
          </p:nvPr>
        </p:nvSpPr>
        <p:spPr/>
        <p:txBody>
          <a:bodyPr/>
          <a:lstStyle/>
          <a:p>
            <a:endParaRPr lang="en-US"/>
          </a:p>
        </p:txBody>
      </p:sp>
      <p:pic>
        <p:nvPicPr>
          <p:cNvPr id="9" name="Content Placeholder 8" descr="A  blurry, illegible screen shot of the Nationwide Privacy and Security Framework " title="Image showing The Nationwide Privacy and Security Framework for Electronic Exchange of Individually Identifiable Health Information report coverpage"/>
          <p:cNvPicPr>
            <a:picLocks noGrp="1" noChangeAspect="1"/>
          </p:cNvPicPr>
          <p:nvPr>
            <p:ph sz="quarter" idx="18"/>
          </p:nvPr>
        </p:nvPicPr>
        <p:blipFill rotWithShape="1">
          <a:blip r:embed="rId3">
            <a:extLst>
              <a:ext uri="{28A0092B-C50C-407E-A947-70E740481C1C}">
                <a14:useLocalDpi xmlns:a14="http://schemas.microsoft.com/office/drawing/2010/main" val="0"/>
              </a:ext>
            </a:extLst>
          </a:blip>
          <a:srcRect b="8809"/>
          <a:stretch/>
        </p:blipFill>
        <p:spPr>
          <a:xfrm>
            <a:off x="4834779" y="1600200"/>
            <a:ext cx="3668617" cy="4169229"/>
          </a:xfrm>
        </p:spPr>
      </p:pic>
      <p:sp>
        <p:nvSpPr>
          <p:cNvPr id="8" name="Text Placeholder 7"/>
          <p:cNvSpPr>
            <a:spLocks noGrp="1"/>
          </p:cNvSpPr>
          <p:nvPr>
            <p:ph type="body" sz="quarter" idx="33"/>
          </p:nvPr>
        </p:nvSpPr>
        <p:spPr>
          <a:xfrm>
            <a:off x="4834779" y="6172200"/>
            <a:ext cx="3450133" cy="533400"/>
          </a:xfrm>
        </p:spPr>
        <p:txBody>
          <a:bodyPr/>
          <a:lstStyle/>
          <a:p>
            <a:r>
              <a:rPr lang="en-US" dirty="0" smtClean="0"/>
              <a:t>Image Courtesy of the Office of the National Coordinator for Health Information Technology </a:t>
            </a:r>
          </a:p>
          <a:p>
            <a:r>
              <a:rPr lang="en-US" dirty="0" smtClean="0"/>
              <a:t>U.S Department of Health and Human Services</a:t>
            </a:r>
            <a:endParaRPr lang="en-US" dirty="0"/>
          </a:p>
        </p:txBody>
      </p:sp>
      <p:sp>
        <p:nvSpPr>
          <p:cNvPr id="29701" name="Slide Number Placeholder 5"/>
          <p:cNvSpPr>
            <a:spLocks noGrp="1"/>
          </p:cNvSpPr>
          <p:nvPr>
            <p:ph type="sldNum" sz="quarter" idx="4"/>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MS PGothic" panose="020B0600070205080204" pitchFamily="34" charset="-128"/>
              </a:defRPr>
            </a:lvl1pPr>
            <a:lvl2pPr marL="742950" indent="-285750">
              <a:defRPr>
                <a:solidFill>
                  <a:schemeClr val="tx1"/>
                </a:solidFill>
                <a:latin typeface="Arial" panose="020B0604020202020204" pitchFamily="34" charset="0"/>
                <a:ea typeface="MS PGothic" panose="020B0600070205080204" pitchFamily="34" charset="-128"/>
              </a:defRPr>
            </a:lvl2pPr>
            <a:lvl3pPr marL="1143000" indent="-228600">
              <a:defRPr>
                <a:solidFill>
                  <a:schemeClr val="tx1"/>
                </a:solidFill>
                <a:latin typeface="Arial" panose="020B0604020202020204" pitchFamily="34" charset="0"/>
                <a:ea typeface="MS PGothic" panose="020B0600070205080204" pitchFamily="34" charset="-128"/>
              </a:defRPr>
            </a:lvl3pPr>
            <a:lvl4pPr marL="1600200" indent="-228600">
              <a:defRPr>
                <a:solidFill>
                  <a:schemeClr val="tx1"/>
                </a:solidFill>
                <a:latin typeface="Arial" panose="020B0604020202020204" pitchFamily="34" charset="0"/>
                <a:ea typeface="MS PGothic" panose="020B0600070205080204" pitchFamily="34" charset="-128"/>
              </a:defRPr>
            </a:lvl4pPr>
            <a:lvl5pPr marL="2057400" indent="-228600">
              <a:defRPr>
                <a:solidFill>
                  <a:schemeClr val="tx1"/>
                </a:solidFill>
                <a:latin typeface="Arial" panose="020B0604020202020204" pitchFamily="34" charset="0"/>
                <a:ea typeface="MS PGothic" panose="020B0600070205080204" pitchFamily="34" charset="-128"/>
              </a:defRPr>
            </a:lvl5pPr>
            <a:lvl6pPr marL="25146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6pPr>
            <a:lvl7pPr marL="29718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7pPr>
            <a:lvl8pPr marL="34290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8pPr>
            <a:lvl9pPr marL="3886200" indent="-228600" eaLnBrk="0" fontAlgn="base" hangingPunct="0">
              <a:spcBef>
                <a:spcPct val="0"/>
              </a:spcBef>
              <a:spcAft>
                <a:spcPct val="0"/>
              </a:spcAft>
              <a:defRPr>
                <a:solidFill>
                  <a:schemeClr val="tx1"/>
                </a:solidFill>
                <a:latin typeface="Arial" panose="020B0604020202020204" pitchFamily="34" charset="0"/>
                <a:ea typeface="MS PGothic" panose="020B0600070205080204" pitchFamily="34" charset="-128"/>
              </a:defRPr>
            </a:lvl9pPr>
          </a:lstStyle>
          <a:p>
            <a:fld id="{A66F7889-9A0E-45BD-9766-2424E871CA44}" type="slidenum">
              <a:rPr lang="en-US" altLang="en-US">
                <a:solidFill>
                  <a:srgbClr val="898989"/>
                </a:solidFill>
              </a:rPr>
              <a:pPr/>
              <a:t>9</a:t>
            </a:fld>
            <a:endParaRPr lang="en-US" altLang="en-US">
              <a:solidFill>
                <a:srgbClr val="898989"/>
              </a:solidFill>
            </a:endParaRPr>
          </a:p>
        </p:txBody>
      </p:sp>
    </p:spTree>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ARTICULATE_PROJECT_OPEN" val="0"/>
</p:tagLst>
</file>

<file path=ppt/theme/theme1.xml><?xml version="1.0" encoding="utf-8"?>
<a:theme xmlns:a="http://schemas.openxmlformats.org/drawingml/2006/main" name="ONC-Template-FINAL DRAFT">
  <a:themeElements>
    <a:clrScheme name="Grayscale">
      <a:dk1>
        <a:sysClr val="windowText" lastClr="000000"/>
      </a:dk1>
      <a:lt1>
        <a:sysClr val="window" lastClr="FFFFFF"/>
      </a:lt1>
      <a:dk2>
        <a:srgbClr val="000000"/>
      </a:dk2>
      <a:lt2>
        <a:srgbClr val="F8F8F8"/>
      </a:lt2>
      <a:accent1>
        <a:srgbClr val="DDDDDD"/>
      </a:accent1>
      <a:accent2>
        <a:srgbClr val="B2B2B2"/>
      </a:accent2>
      <a:accent3>
        <a:srgbClr val="969696"/>
      </a:accent3>
      <a:accent4>
        <a:srgbClr val="808080"/>
      </a:accent4>
      <a:accent5>
        <a:srgbClr val="5F5F5F"/>
      </a:accent5>
      <a:accent6>
        <a:srgbClr val="4D4D4D"/>
      </a:accent6>
      <a:hlink>
        <a:srgbClr val="5F5F5F"/>
      </a:hlink>
      <a:folHlink>
        <a:srgbClr val="919191"/>
      </a:folHlink>
    </a:clrScheme>
    <a:fontScheme name="Office Classic 2">
      <a:maj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Lst>
    <a:ext uri="{05A4C25C-085E-4340-85A3-A5531E510DB2}">
      <thm15:themeFamily xmlns:thm15="http://schemas.microsoft.com/office/thememl/2012/main" xmlns="" name="CompX_unitY_Lecture_Slides_Template.potx" id="{BFDE5FB8-FBB1-4F5A-B8AC-26771944143A}" vid="{3ABEC94C-E8A2-4610-93A8-5C6AB1969327}"/>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CompX_unitY_Lecture_Slides_Template (1)</Template>
  <TotalTime>729</TotalTime>
  <Words>3959</Words>
  <Application>Microsoft Office PowerPoint</Application>
  <PresentationFormat>On-screen Show (4:3)</PresentationFormat>
  <Paragraphs>188</Paragraphs>
  <Slides>17</Slides>
  <Notes>17</Notes>
  <HiddenSlides>0</HiddenSlides>
  <MMClips>0</MMClips>
  <ScaleCrop>false</ScaleCrop>
  <HeadingPairs>
    <vt:vector size="4" baseType="variant">
      <vt:variant>
        <vt:lpstr>Theme</vt:lpstr>
      </vt:variant>
      <vt:variant>
        <vt:i4>1</vt:i4>
      </vt:variant>
      <vt:variant>
        <vt:lpstr>Slide Titles</vt:lpstr>
      </vt:variant>
      <vt:variant>
        <vt:i4>17</vt:i4>
      </vt:variant>
    </vt:vector>
  </HeadingPairs>
  <TitlesOfParts>
    <vt:vector size="18" baseType="lpstr">
      <vt:lpstr>ONC-Template-FINAL DRAFT</vt:lpstr>
      <vt:lpstr>Working with Health IT Systems</vt:lpstr>
      <vt:lpstr>Protecting Privacy, Security, and Confidentiality in HIT Systems  Learning Objectives – Lecture a</vt:lpstr>
      <vt:lpstr>Electronic Health Information Risks and Opportunities</vt:lpstr>
      <vt:lpstr>Privacy, Confidentiality, Security Defined</vt:lpstr>
      <vt:lpstr>Security Management System Standards</vt:lpstr>
      <vt:lpstr>Health Insurance Portability and Accountability Act (HIPAA) and Protected Health Information (PHI)</vt:lpstr>
      <vt:lpstr>Patients Rights Under HIPAA</vt:lpstr>
      <vt:lpstr>Types of Security Safeguards</vt:lpstr>
      <vt:lpstr>Administrative Safeguards </vt:lpstr>
      <vt:lpstr>Administrative Safeguards (Cont’d – 1)</vt:lpstr>
      <vt:lpstr>Administrative Safeguards  (Cont’d – 2)</vt:lpstr>
      <vt:lpstr>Administrative Safeguards  (Cont’d – 3)</vt:lpstr>
      <vt:lpstr>Administrative Safeguards  (Cont’d – 4)</vt:lpstr>
      <vt:lpstr>Administrative Safeguards  (Cont’d – 5)</vt:lpstr>
      <vt:lpstr>Unit 7: Protecting Privacy, Security, and Confidentiality in HIT Systems  Summary – Lecture a</vt:lpstr>
      <vt:lpstr>Unit 7: Protecting Privacy, Security, and Confidentiality in HIT Systems  References – Lecture a</vt:lpstr>
      <vt:lpstr>Working with Health IT Systems Protecting Privacy, Security, and Confidentiality in HIT Systems Lecture a</vt:lpstr>
    </vt:vector>
  </TitlesOfParts>
  <Company>Microsoft</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Component 7, Unit 7a: Working With Health IT Systems: Protecting Privacy, Security and Confidentiality in HIT Systems lecture a</dc:title>
  <dc:subject>Slide Lecture a for Component X, Unit Z</dc:subject>
  <dc:creator>Department of Health and Human Services Health IT Department Office of the National Coordinator for Health Information Technology</dc:creator>
  <cp:keywords>Keywords for the project. For Search Engine Optimization (SEO). These are the terms that a search engine will use to “index” your documents and make them easier to find on the web. Keywords can be more than one word. Separate keywords with a comma. Something like “Health IT, Health IT Curriculum, Computer Science” might apply</cp:keywords>
  <cp:lastModifiedBy>admin</cp:lastModifiedBy>
  <cp:revision>23</cp:revision>
  <dcterms:created xsi:type="dcterms:W3CDTF">2016-03-30T16:30:38Z</dcterms:created>
  <dcterms:modified xsi:type="dcterms:W3CDTF">2017-06-07T16:40:00Z</dcterms:modified>
  <cp:category>Health Information Technology Workforce Curriculum</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Language">
    <vt:lpwstr>English</vt:lpwstr>
  </property>
</Properties>
</file>