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6" autoAdjust="0"/>
    <p:restoredTop sz="90965" autoAdjust="0"/>
  </p:normalViewPr>
  <p:slideViewPr>
    <p:cSldViewPr snapToGrid="0">
      <p:cViewPr varScale="1">
        <p:scale>
          <a:sx n="50" d="100"/>
          <a:sy n="50" d="100"/>
        </p:scale>
        <p:origin x="-1229"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i="1" dirty="0" smtClean="0"/>
              <a:t>Working with Health IT Systems</a:t>
            </a:r>
            <a:r>
              <a:rPr lang="en-US" altLang="en-US" dirty="0" smtClean="0"/>
              <a:t>: </a:t>
            </a:r>
            <a:r>
              <a:rPr lang="en-US" altLang="en-US" i="1" dirty="0" smtClean="0"/>
              <a:t>Fundamentals of Usability in HIT Systems—What Does it Matter?</a:t>
            </a:r>
            <a:r>
              <a:rPr lang="en-US" altLang="en-US" dirty="0" smtClean="0"/>
              <a:t>  This is Lecture b.</a:t>
            </a:r>
          </a:p>
          <a:p>
            <a:endParaRPr lang="en-US" altLang="en-US" dirty="0" smtClean="0"/>
          </a:p>
          <a:p>
            <a:r>
              <a:rPr lang="en-US" altLang="en-US" dirty="0" smtClean="0"/>
              <a:t>In Lecture a, we dealt with the general principles of usability and provided some examples of each. In Lecture b we are going to apply those principles in the world of health and health care, specifically focusing on usability of Health IT systems.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433521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177491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Objectives for </a:t>
            </a:r>
            <a:r>
              <a:rPr lang="en-US" altLang="en-US" i="1" dirty="0" smtClean="0"/>
              <a:t>Fundamentals of Usability in HIT Systems—What Does it Matter? </a:t>
            </a:r>
            <a:r>
              <a:rPr lang="en-US" altLang="en-US" dirty="0" smtClean="0"/>
              <a:t>are to:</a:t>
            </a:r>
          </a:p>
          <a:p>
            <a:pPr>
              <a:buFontTx/>
              <a:buChar char="•"/>
            </a:pPr>
            <a:r>
              <a:rPr lang="en-US" altLang="en-US" dirty="0" smtClean="0"/>
              <a:t>Define usability and its relationship to HIT systems. </a:t>
            </a:r>
          </a:p>
          <a:p>
            <a:pPr>
              <a:buFontTx/>
              <a:buChar char="•"/>
            </a:pPr>
            <a:r>
              <a:rPr lang="en-US" altLang="en-US" dirty="0" smtClean="0"/>
              <a:t>Explain the impact of HIT usability on user satisfaction, adoption, and workarounds including error rates and unintended consequences.</a:t>
            </a:r>
          </a:p>
          <a:p>
            <a:pPr>
              <a:buFontTx/>
              <a:buChar char="•"/>
            </a:pPr>
            <a:r>
              <a:rPr lang="en-US" altLang="en-US" dirty="0" smtClean="0"/>
              <a:t>Provide alternatives to HIT usability bottlenecks.</a:t>
            </a:r>
          </a:p>
          <a:p>
            <a:endParaRPr lang="en-US" altLang="en-US" dirty="0" smtClean="0"/>
          </a:p>
          <a:p>
            <a:r>
              <a:rPr lang="en-US" altLang="en-US" dirty="0" smtClean="0"/>
              <a:t>We will finish these objectives by completing the discussion on the impact of HIT usability on user satisfaction, adoption, and workarounds including error rates and unintended consequences. We will then talk about alternatives to HIT usability bottlenecks.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Aft>
                <a:spcPct val="0"/>
              </a:spcAft>
            </a:pPr>
            <a:r>
              <a:rPr lang="en-US" altLang="en-US" dirty="0" smtClean="0"/>
              <a:t>What happens when users are forced to use a system with poor usability?</a:t>
            </a:r>
          </a:p>
          <a:p>
            <a:pPr>
              <a:lnSpc>
                <a:spcPct val="90000"/>
              </a:lnSpc>
              <a:spcAft>
                <a:spcPct val="0"/>
              </a:spcAft>
            </a:pPr>
            <a:endParaRPr lang="en-US" altLang="en-US" dirty="0" smtClean="0"/>
          </a:p>
          <a:p>
            <a:pPr>
              <a:lnSpc>
                <a:spcPct val="90000"/>
              </a:lnSpc>
              <a:spcAft>
                <a:spcPct val="0"/>
              </a:spcAft>
            </a:pPr>
            <a:r>
              <a:rPr lang="en-US" altLang="en-US" dirty="0" smtClean="0"/>
              <a:t>As mentioned before, user satisfaction declines and frustration increases.  Safety-critical environments, like healthcare, the cockpit of an airplane, or a nuclear reactor control room, are no place for systems that engender dissatisfaction and frustration in users.</a:t>
            </a:r>
          </a:p>
          <a:p>
            <a:pPr>
              <a:lnSpc>
                <a:spcPct val="90000"/>
              </a:lnSpc>
              <a:spcAft>
                <a:spcPct val="0"/>
              </a:spcAft>
            </a:pPr>
            <a:endParaRPr lang="en-US" altLang="en-US" dirty="0" smtClean="0"/>
          </a:p>
          <a:p>
            <a:pPr>
              <a:lnSpc>
                <a:spcPct val="90000"/>
              </a:lnSpc>
              <a:spcAft>
                <a:spcPct val="0"/>
              </a:spcAft>
            </a:pPr>
            <a:r>
              <a:rPr lang="en-US" altLang="en-US" dirty="0" smtClean="0"/>
              <a:t>Users are generally </a:t>
            </a:r>
            <a:r>
              <a:rPr lang="ja-JP" altLang="en-US" dirty="0" smtClean="0"/>
              <a:t>“</a:t>
            </a:r>
            <a:r>
              <a:rPr lang="en-US" altLang="ja-JP" dirty="0" smtClean="0"/>
              <a:t>good eggs,</a:t>
            </a:r>
            <a:r>
              <a:rPr lang="ja-JP" altLang="en-US" dirty="0" smtClean="0"/>
              <a:t>”</a:t>
            </a:r>
            <a:r>
              <a:rPr lang="en-US" altLang="ja-JP" dirty="0" smtClean="0"/>
              <a:t> they</a:t>
            </a:r>
            <a:r>
              <a:rPr lang="ja-JP" altLang="en-US" dirty="0" smtClean="0"/>
              <a:t>’</a:t>
            </a:r>
            <a:r>
              <a:rPr lang="en-US" altLang="ja-JP" dirty="0" err="1" smtClean="0"/>
              <a:t>ll</a:t>
            </a:r>
            <a:r>
              <a:rPr lang="en-US" altLang="ja-JP" dirty="0" smtClean="0"/>
              <a:t> usually try to adapt when a system first comes out, but eventually systems with poor usability will result in user resistance to use—or worse yet—an out and out staff mutiny. Much of the current literature is pointing to the low usability of currently available Health IT systems as a significant cause of low adoption rates.</a:t>
            </a:r>
          </a:p>
          <a:p>
            <a:pPr>
              <a:lnSpc>
                <a:spcPct val="90000"/>
              </a:lnSpc>
              <a:spcAft>
                <a:spcPct val="0"/>
              </a:spcAft>
            </a:pPr>
            <a:endParaRPr lang="en-US" altLang="en-US" dirty="0" smtClean="0"/>
          </a:p>
          <a:p>
            <a:pPr>
              <a:lnSpc>
                <a:spcPct val="90000"/>
              </a:lnSpc>
              <a:spcAft>
                <a:spcPct val="0"/>
              </a:spcAft>
            </a:pPr>
            <a:r>
              <a:rPr lang="en-US" altLang="en-US" dirty="0" smtClean="0"/>
              <a:t>As we discussed in Lecture a, poorly designed Health IT results in workarounds.  The example used comes from the Koppel article, where nurses created extra copies of bar-coded medication labels to avoid having to push the heavy and awkward COWS into a patient room.  The staff then scanned the extra labels from their pockets to avoid having to push that COW into the room.  Think about all of the lightweight and mobile technologies that are available today—why design a 70-pound COW and make it part of the medication administration process?  Of course people are going to find workarounds.  </a:t>
            </a:r>
            <a:r>
              <a:rPr lang="en-US" altLang="en-US" dirty="0" err="1" smtClean="0"/>
              <a:t>Wouldn</a:t>
            </a:r>
            <a:r>
              <a:rPr lang="ja-JP" altLang="en-US" dirty="0" smtClean="0"/>
              <a:t>’</a:t>
            </a:r>
            <a:r>
              <a:rPr lang="en-US" altLang="ja-JP" dirty="0" smtClean="0"/>
              <a:t>t you?</a:t>
            </a:r>
          </a:p>
          <a:p>
            <a:pPr>
              <a:lnSpc>
                <a:spcPct val="90000"/>
              </a:lnSpc>
              <a:spcAft>
                <a:spcPct val="0"/>
              </a:spcAft>
            </a:pPr>
            <a:endParaRPr lang="en-US" altLang="en-US" dirty="0" smtClean="0"/>
          </a:p>
          <a:p>
            <a:pPr>
              <a:lnSpc>
                <a:spcPct val="90000"/>
              </a:lnSpc>
              <a:spcAft>
                <a:spcPct val="0"/>
              </a:spcAft>
            </a:pPr>
            <a:r>
              <a:rPr lang="en-US" altLang="en-US" dirty="0" smtClean="0"/>
              <a:t>Of course, scanning the extra bar code label that the staff created and put in their pockets defeats the purpose of bar code scanning in the first place.  The bar code should be on the medication and on the patients arm band so that the label and the drug can be scanned and matched.  That is a safety feature to assure that the right drug is being given to the right patient.  </a:t>
            </a:r>
            <a:r>
              <a:rPr lang="ja-JP" altLang="en-US" dirty="0" smtClean="0"/>
              <a:t>“</a:t>
            </a:r>
            <a:r>
              <a:rPr lang="en-US" altLang="ja-JP" dirty="0" smtClean="0"/>
              <a:t>Extra</a:t>
            </a:r>
            <a:r>
              <a:rPr lang="ja-JP" altLang="en-US" dirty="0" smtClean="0"/>
              <a:t>”</a:t>
            </a:r>
            <a:r>
              <a:rPr lang="en-US" altLang="ja-JP" dirty="0" smtClean="0"/>
              <a:t> labels in the pocket are just an accident waiting to happen.  We see that a lack of a full user-centered approach—including deep evaluation with the user base—to the design of the </a:t>
            </a:r>
            <a:r>
              <a:rPr lang="ja-JP" altLang="en-US" dirty="0" smtClean="0"/>
              <a:t>“</a:t>
            </a:r>
            <a:r>
              <a:rPr lang="en-US" altLang="ja-JP" dirty="0" smtClean="0"/>
              <a:t>solution</a:t>
            </a:r>
            <a:r>
              <a:rPr lang="ja-JP" altLang="en-US" dirty="0" smtClean="0"/>
              <a:t>”</a:t>
            </a:r>
            <a:r>
              <a:rPr lang="en-US" altLang="ja-JP" dirty="0" smtClean="0"/>
              <a:t> has created new problems.  This is where we start to see the unintended consequences of health IT designed—with good intent—but with insufficient evaluation.</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There are many issues related to poor Health IT usability that can be observed in most, if not all, EHRS systems on the market today.</a:t>
            </a:r>
          </a:p>
          <a:p>
            <a:endParaRPr lang="en-US" altLang="en-US" dirty="0" smtClean="0"/>
          </a:p>
          <a:p>
            <a:r>
              <a:rPr lang="en-US" altLang="en-US" dirty="0" smtClean="0"/>
              <a:t>Examples include overly cluttered screen design, like the web page example you see on this slide, poor use of available screen space, and inconsistencies in screen design. A busy user does not have the time to interpret a jammed screen of data, particularly if it is not arranged well on the screen and/or if the layout changes with every screen switch. </a:t>
            </a:r>
          </a:p>
          <a:p>
            <a:endParaRPr lang="en-US" altLang="en-US" dirty="0" smtClean="0"/>
          </a:p>
          <a:p>
            <a:r>
              <a:rPr lang="en-US" altLang="en-US" dirty="0" smtClean="0"/>
              <a:t>A good example may be when you are moving through a series of computer screens where you are required to click a </a:t>
            </a:r>
            <a:r>
              <a:rPr lang="ja-JP" altLang="en-US" dirty="0" smtClean="0"/>
              <a:t>“</a:t>
            </a:r>
            <a:r>
              <a:rPr lang="en-US" altLang="ja-JP" dirty="0" smtClean="0"/>
              <a:t>NEXT</a:t>
            </a:r>
            <a:r>
              <a:rPr lang="ja-JP" altLang="en-US" dirty="0" smtClean="0"/>
              <a:t>”</a:t>
            </a:r>
            <a:r>
              <a:rPr lang="en-US" altLang="ja-JP" dirty="0" smtClean="0"/>
              <a:t> button at the bottom of the screen.  All well and good—until you get to the next screen and you go to the bottom to hit the </a:t>
            </a:r>
            <a:r>
              <a:rPr lang="ja-JP" altLang="en-US" dirty="0" smtClean="0"/>
              <a:t>“</a:t>
            </a:r>
            <a:r>
              <a:rPr lang="en-US" altLang="ja-JP" dirty="0" smtClean="0"/>
              <a:t>NEXT</a:t>
            </a:r>
            <a:r>
              <a:rPr lang="ja-JP" altLang="en-US" dirty="0" smtClean="0"/>
              <a:t>”</a:t>
            </a:r>
            <a:r>
              <a:rPr lang="en-US" altLang="ja-JP" dirty="0" smtClean="0"/>
              <a:t> button again—and it has moved now  to the top of the screen on the left-hand side instead of the right-hand side.  Users want to find the NEXT button in nearly the same area each and every time so that they don</a:t>
            </a:r>
            <a:r>
              <a:rPr lang="ja-JP" altLang="en-US" dirty="0" smtClean="0"/>
              <a:t>’</a:t>
            </a:r>
            <a:r>
              <a:rPr lang="en-US" altLang="ja-JP" dirty="0" smtClean="0"/>
              <a:t>t have to take their eyes off of the screen to look at the mouse, to maneuver the mouse to the other side of the screen to hit the </a:t>
            </a:r>
            <a:r>
              <a:rPr lang="ja-JP" altLang="en-US" dirty="0" smtClean="0"/>
              <a:t>“</a:t>
            </a:r>
            <a:r>
              <a:rPr lang="en-US" altLang="ja-JP" dirty="0" smtClean="0"/>
              <a:t>NEXT</a:t>
            </a:r>
            <a:r>
              <a:rPr lang="ja-JP" altLang="en-US" dirty="0" smtClean="0"/>
              <a:t>”</a:t>
            </a:r>
            <a:r>
              <a:rPr lang="en-US" altLang="ja-JP" dirty="0" smtClean="0"/>
              <a:t> button. </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What you</a:t>
            </a:r>
            <a:r>
              <a:rPr lang="ja-JP" altLang="en-US" dirty="0" smtClean="0"/>
              <a:t>’</a:t>
            </a:r>
            <a:r>
              <a:rPr lang="en-US" altLang="ja-JP" dirty="0" err="1" smtClean="0"/>
              <a:t>ll</a:t>
            </a:r>
            <a:r>
              <a:rPr lang="en-US" altLang="ja-JP" dirty="0" smtClean="0"/>
              <a:t> see in this illustration are several examples of sub-optimal screen designs.  Look at the image on the left—this is an example of an electronic health record.  If a clinician opens the tab where the lab values can be found—the values that she wants to see or the data that is important to her—show up far right and down—the values circled in red.  All the rest of that stuff is relatively unimportant. Look at all of that screen space that is wasted.  Maybe we could suggest that the values being queried be presented front and center?</a:t>
            </a:r>
          </a:p>
          <a:p>
            <a:endParaRPr lang="en-US" altLang="en-US" dirty="0" smtClean="0"/>
          </a:p>
          <a:p>
            <a:r>
              <a:rPr lang="en-US" altLang="en-US" dirty="0" smtClean="0"/>
              <a:t>Now look at the screen on the right. Notice that Lipitor tablets in a 10 milligram dose (10 MG) are scattered throughout the display- at the top, in the middle, and then at the bottom. This could lead someone to choose the wrong medication from the list. </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Why does usability really matter?  The intent of Health IT is to increase ease of use, improve safety and efficiency, and reduce error—yet the literature is showing us that sometimes it does just the opposite.  It matters because we should not support nor buy products that run counter to the objectives.</a:t>
            </a:r>
          </a:p>
          <a:p>
            <a:pPr>
              <a:lnSpc>
                <a:spcPct val="90000"/>
              </a:lnSpc>
            </a:pPr>
            <a:endParaRPr lang="en-US" altLang="en-US" dirty="0" smtClean="0"/>
          </a:p>
          <a:p>
            <a:pPr>
              <a:lnSpc>
                <a:spcPct val="90000"/>
              </a:lnSpc>
            </a:pPr>
            <a:r>
              <a:rPr lang="en-US" altLang="en-US" dirty="0" smtClean="0"/>
              <a:t>It will matter more and more as Health IT continues to roll out and users become more and more savvy.  The pressure to produce highly usable systems will increase.  We cannot get to the desired state of automated records if they are unusable or if they continue to spawn new classes of errors.</a:t>
            </a:r>
          </a:p>
          <a:p>
            <a:pPr>
              <a:lnSpc>
                <a:spcPct val="90000"/>
              </a:lnSpc>
            </a:pPr>
            <a:endParaRPr lang="en-US" altLang="en-US" dirty="0" smtClean="0"/>
          </a:p>
          <a:p>
            <a:pPr>
              <a:lnSpc>
                <a:spcPct val="90000"/>
              </a:lnSpc>
            </a:pPr>
            <a:r>
              <a:rPr lang="en-US" altLang="en-US" dirty="0" smtClean="0"/>
              <a:t>In the rush to qualify for meaningful use of EHRS and to obtain the incentives—usability may not be the foremost thing on an administrators mind—until the user satisfaction plummets, errors begin to rise, and the efficiency gains that money was spent on the system to improve in the first place, are not realized.</a:t>
            </a:r>
          </a:p>
          <a:p>
            <a:pPr>
              <a:lnSpc>
                <a:spcPct val="90000"/>
              </a:lnSpc>
            </a:pPr>
            <a:endParaRPr lang="en-US" altLang="en-US" dirty="0" smtClean="0"/>
          </a:p>
          <a:p>
            <a:pPr>
              <a:lnSpc>
                <a:spcPct val="90000"/>
              </a:lnSpc>
            </a:pPr>
            <a:r>
              <a:rPr lang="en-US" altLang="en-US" dirty="0" smtClean="0"/>
              <a:t>As the patient acuity in hospitals continues to rise (something we call the </a:t>
            </a:r>
            <a:r>
              <a:rPr lang="ja-JP" altLang="en-US" dirty="0" smtClean="0"/>
              <a:t>“</a:t>
            </a:r>
            <a:r>
              <a:rPr lang="en-US" altLang="ja-JP" dirty="0" smtClean="0"/>
              <a:t>quicker and sicker</a:t>
            </a:r>
            <a:r>
              <a:rPr lang="ja-JP" altLang="en-US" dirty="0" smtClean="0"/>
              <a:t>”</a:t>
            </a:r>
            <a:r>
              <a:rPr lang="en-US" altLang="ja-JP" dirty="0" smtClean="0"/>
              <a:t> phenomenon) there is a pressing need for usable systems that support efficient workflow. Shorter lengths of stay and complex patient presentations require very focused attention.  There is no room for distracting systems that require additional cognition to figure out.  </a:t>
            </a:r>
          </a:p>
          <a:p>
            <a:pPr>
              <a:lnSpc>
                <a:spcPct val="90000"/>
              </a:lnSpc>
            </a:pPr>
            <a:endParaRPr lang="en-US" altLang="ja-JP" dirty="0" smtClean="0"/>
          </a:p>
          <a:p>
            <a:pPr>
              <a:lnSpc>
                <a:spcPct val="90000"/>
              </a:lnSpc>
            </a:pPr>
            <a:r>
              <a:rPr lang="en-US" altLang="en-US" dirty="0" smtClean="0"/>
              <a:t>Aging populations (not only patients but the providers who are using the systems too) require special attention to the design of systems that are usable by those with weakening eyes and less fine motor control.  Again, this points back to user-centered design.  One size does not fit all.  Adaptation is necessary.</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000" dirty="0" smtClean="0"/>
              <a:t>The final objective is to discuss strategies for dealing with Health IT usability bottlenecks.</a:t>
            </a:r>
          </a:p>
          <a:p>
            <a:pPr>
              <a:lnSpc>
                <a:spcPct val="90000"/>
              </a:lnSpc>
            </a:pPr>
            <a:endParaRPr lang="en-US" altLang="en-US" sz="1000" dirty="0" smtClean="0"/>
          </a:p>
          <a:p>
            <a:pPr>
              <a:lnSpc>
                <a:spcPct val="90000"/>
              </a:lnSpc>
            </a:pPr>
            <a:r>
              <a:rPr lang="en-US" altLang="en-US" sz="1000" dirty="0" smtClean="0"/>
              <a:t>First, you must know your user, watch your user, listen to your user.  If you don</a:t>
            </a:r>
            <a:r>
              <a:rPr lang="ja-JP" altLang="en-US" sz="1000" dirty="0" smtClean="0"/>
              <a:t>’</a:t>
            </a:r>
            <a:r>
              <a:rPr lang="en-US" altLang="ja-JP" sz="1000" dirty="0" smtClean="0"/>
              <a:t>t understand the issues it will be impossible to work to improve them.</a:t>
            </a:r>
          </a:p>
          <a:p>
            <a:pPr>
              <a:lnSpc>
                <a:spcPct val="90000"/>
              </a:lnSpc>
            </a:pPr>
            <a:endParaRPr lang="en-US" altLang="en-US" sz="1000" dirty="0" smtClean="0"/>
          </a:p>
          <a:p>
            <a:pPr>
              <a:lnSpc>
                <a:spcPct val="90000"/>
              </a:lnSpc>
            </a:pPr>
            <a:r>
              <a:rPr lang="en-US" altLang="en-US" sz="1000" dirty="0" smtClean="0"/>
              <a:t>Your job is also to educate users on how to avoid buying and implementing systems that violate basic usability principles.  Remember those 6 components of a usable system?  Knowing those components can help you to help users.  Is error recovery easy?  Is the system easy to learn or is it so complex that every day the users will have to relearn what they did the day before?  Does it do what the users need it to do—not what the vendor says they need to do?</a:t>
            </a:r>
          </a:p>
          <a:p>
            <a:pPr>
              <a:lnSpc>
                <a:spcPct val="90000"/>
              </a:lnSpc>
            </a:pPr>
            <a:endParaRPr lang="en-US" altLang="en-US" sz="1000" dirty="0" smtClean="0"/>
          </a:p>
          <a:p>
            <a:pPr>
              <a:lnSpc>
                <a:spcPct val="90000"/>
              </a:lnSpc>
            </a:pPr>
            <a:r>
              <a:rPr lang="en-US" altLang="en-US" sz="1000" dirty="0" smtClean="0"/>
              <a:t>Ensuring adequate access to usable workstations or devices is imperative.  When computers are in short supply, competition for computers can be very, very high in busy clinical work areas, especially after morning rounds or at shift changes. This leads to workarounds, missed or forgotten documentation, and enhances the chance of a medical error.</a:t>
            </a:r>
          </a:p>
          <a:p>
            <a:pPr>
              <a:lnSpc>
                <a:spcPct val="90000"/>
              </a:lnSpc>
            </a:pPr>
            <a:endParaRPr lang="en-US" altLang="en-US" sz="1000" dirty="0" smtClean="0"/>
          </a:p>
          <a:p>
            <a:pPr>
              <a:lnSpc>
                <a:spcPct val="90000"/>
              </a:lnSpc>
            </a:pPr>
            <a:r>
              <a:rPr lang="en-US" altLang="en-US" sz="1000" dirty="0" smtClean="0"/>
              <a:t>Integrated systems that exchange data freely can reduce error.  It is common place for users to have to log in to several disparate systems that contain just parts of a patient</a:t>
            </a:r>
            <a:r>
              <a:rPr lang="ja-JP" altLang="en-US" sz="1000" dirty="0" smtClean="0"/>
              <a:t>’</a:t>
            </a:r>
            <a:r>
              <a:rPr lang="en-US" altLang="ja-JP" sz="1000" dirty="0" smtClean="0"/>
              <a:t>s record.  This increases the cognitive load of users – forcing them to remember numerous passwords, to go on an information-seeking trek to find bits and pieces of data that</a:t>
            </a:r>
            <a:r>
              <a:rPr lang="ja-JP" altLang="en-US" sz="1000" dirty="0" smtClean="0"/>
              <a:t>’</a:t>
            </a:r>
            <a:r>
              <a:rPr lang="en-US" altLang="ja-JP" sz="1000" dirty="0" smtClean="0"/>
              <a:t>s scattered across separate systems. This chaos ultimately increases the chance of error.  This is a really big challenge in today</a:t>
            </a:r>
            <a:r>
              <a:rPr lang="ja-JP" altLang="en-US" sz="1000" dirty="0" smtClean="0"/>
              <a:t>’</a:t>
            </a:r>
            <a:r>
              <a:rPr lang="en-US" altLang="ja-JP" sz="1000" dirty="0" smtClean="0"/>
              <a:t>s world of HIT and may not be one that you will be able to solve.  However, as an HIT professional, part of your responsibility is to be aware of the usability bottlenecks, to critically think about how to reduce or eliminate them, and to advocate for interoperable and usable Health IT.</a:t>
            </a:r>
          </a:p>
          <a:p>
            <a:pPr>
              <a:lnSpc>
                <a:spcPct val="90000"/>
              </a:lnSpc>
            </a:pPr>
            <a:endParaRPr lang="en-US" altLang="en-US" sz="1000" dirty="0" smtClean="0"/>
          </a:p>
          <a:p>
            <a:pPr>
              <a:lnSpc>
                <a:spcPct val="90000"/>
              </a:lnSpc>
            </a:pPr>
            <a:r>
              <a:rPr lang="en-US" altLang="en-US" sz="1000" dirty="0" smtClean="0"/>
              <a:t>Preparing for change and the learning curves that are inherent in systems implementation is also an important aspect of safety.  For example, computerization of the ordering process can dramatically affect the care delivery process.  The patterns of communication, cooperation, and collaborative work must shift as the technology shifts.  These factors should be planned for and addressed before implementation.  Productivity often improves over time in a well-designed system as users gain proficiency with the technology.  It is going to be tough at the start, if it is well designed and you have planned for the change sufficiently, it will get better. </a:t>
            </a:r>
          </a:p>
          <a:p>
            <a:pPr>
              <a:lnSpc>
                <a:spcPct val="90000"/>
              </a:lnSpc>
            </a:pPr>
            <a:endParaRPr lang="en-US" altLang="en-US" sz="1000" dirty="0" smtClean="0"/>
          </a:p>
          <a:p>
            <a:pPr>
              <a:lnSpc>
                <a:spcPct val="90000"/>
              </a:lnSpc>
            </a:pPr>
            <a:r>
              <a:rPr lang="en-US" altLang="en-US" sz="1000" dirty="0" smtClean="0"/>
              <a:t>Finally, a system developed with user centered principles will model and support the workflow and support all groups of users.  Remember, health and healthcare involves a variety of users, including the patient and his family; therefore recalling the principles of user-centered design and usable systems—studying, understanding, and modeling—the user base is the way to improve usability.  The critical step is to evaluate, repeatedly, how the system is used in the </a:t>
            </a:r>
            <a:r>
              <a:rPr lang="ja-JP" altLang="en-US" sz="1000" dirty="0" smtClean="0"/>
              <a:t>“</a:t>
            </a:r>
            <a:r>
              <a:rPr lang="en-US" altLang="ja-JP" sz="1000" dirty="0" smtClean="0"/>
              <a:t>real-world</a:t>
            </a:r>
            <a:r>
              <a:rPr lang="ja-JP" altLang="en-US" sz="1000" dirty="0" smtClean="0"/>
              <a:t>”</a:t>
            </a:r>
            <a:r>
              <a:rPr lang="en-US" altLang="ja-JP" sz="1000" dirty="0" smtClean="0"/>
              <a:t>, discover those bottlenecks and redesign.  A highly usable system will support the entire work process and the entire care team, not just a single user group.  If it does not, then you must speak up.  Someone's life may depend on it.</a:t>
            </a:r>
            <a:endParaRPr lang="en-US" altLang="en-US" sz="1000"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Ultimately, usability is a large concern, from the way the cockpit of a jet is designed, all the way down to the way that your toaster works.  What we have learned over years and years of producing less than optimally designed Health IT is that we must change the way we think about usability and how we design systems for health and healthcare.  As Albert Einstein said, (in the </a:t>
            </a:r>
            <a:r>
              <a:rPr lang="en-US" altLang="en-US" i="1" dirty="0" smtClean="0"/>
              <a:t>New York Time Magazine</a:t>
            </a:r>
            <a:r>
              <a:rPr lang="en-US" altLang="en-US" dirty="0" smtClean="0"/>
              <a:t> June 23, 1946) </a:t>
            </a:r>
            <a:r>
              <a:rPr lang="ja-JP" altLang="en-US" dirty="0" smtClean="0"/>
              <a:t>“</a:t>
            </a:r>
            <a:r>
              <a:rPr lang="en-US" altLang="ja-JP" dirty="0" smtClean="0"/>
              <a:t>A new type of thinking is essential if mankind is to survive and move to higher levels.</a:t>
            </a:r>
            <a:r>
              <a:rPr lang="ja-JP" altLang="en-US" dirty="0" smtClean="0"/>
              <a:t>”</a:t>
            </a:r>
            <a:endParaRPr lang="en-US" altLang="ja-JP" dirty="0" smtClean="0"/>
          </a:p>
          <a:p>
            <a:endParaRPr lang="en-US" altLang="en-US" dirty="0" smtClean="0"/>
          </a:p>
          <a:p>
            <a:r>
              <a:rPr lang="en-US" altLang="en-US" dirty="0" smtClean="0"/>
              <a:t>We have to approach usability of Health IT systems in a new way.  It</a:t>
            </a:r>
            <a:r>
              <a:rPr lang="ja-JP" altLang="en-US" dirty="0" smtClean="0"/>
              <a:t>’</a:t>
            </a:r>
            <a:r>
              <a:rPr lang="en-US" altLang="ja-JP" dirty="0" smtClean="0"/>
              <a:t>s no longer an afterthought.  Poor usability in safety critical health care environments may be a matter of life or death.</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concludes </a:t>
            </a:r>
            <a:r>
              <a:rPr lang="en-US" altLang="en-US" i="1" dirty="0" smtClean="0"/>
              <a:t>Fundamentals of Usability in HIT Systems—What Does it Matter?</a:t>
            </a:r>
            <a:r>
              <a:rPr lang="en-US" altLang="en-US" dirty="0" smtClean="0"/>
              <a:t>  In summary, let</a:t>
            </a:r>
            <a:r>
              <a:rPr lang="ja-JP" altLang="en-US" dirty="0" smtClean="0"/>
              <a:t>’</a:t>
            </a:r>
            <a:r>
              <a:rPr lang="en-US" altLang="ja-JP" dirty="0" smtClean="0"/>
              <a:t>s take a look back at the objectives.  We defined usability and we related usability principles to Health IT.  We also discussed why it matters, and some strategies for identifying, and reducing or eliminating Health IT bottlenecks.</a:t>
            </a:r>
          </a:p>
          <a:p>
            <a:endParaRPr lang="en-US" altLang="ja-JP" dirty="0" smtClean="0"/>
          </a:p>
          <a:p>
            <a:r>
              <a:rPr lang="en-US" altLang="en-US" dirty="0" smtClean="0"/>
              <a:t>We also discussed how Health IT usability impacts user satisfaction, adoption, and workarounds.  Finally, we covered how poor usability can contribute to error rates and/or spawn unintended consequences.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39509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pmc/articles/PMC2607519/" TargetMode="External"/><Relationship Id="rId7" Type="http://schemas.openxmlformats.org/officeDocument/2006/relationships/hyperlink" Target="http://www.usability.gov/basics/index.html"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hyperlink" Target="http://www.ncbi.nlm.nih.gov/pmc/articles/PMC2442264/?tool=pmcentrez" TargetMode="External"/><Relationship Id="rId5" Type="http://schemas.openxmlformats.org/officeDocument/2006/relationships/hyperlink" Target="http://www.himss.org/content/files/HIMSS_DefiningandTestingEMRUsability.pdf" TargetMode="External"/><Relationship Id="rId4" Type="http://schemas.openxmlformats.org/officeDocument/2006/relationships/hyperlink" Target="http://www.ncbi.nlm.nih.gov/pmc/articles/PMC2655948/?tool=pubme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af.mil/photos/media_search.asp?q=medica'"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5" Type="http://schemas.openxmlformats.org/officeDocument/2006/relationships/hyperlink" Target="http://www.fotopedia.com/items/eksvav83iakf3-dZCIfV60qwA" TargetMode="External"/><Relationship Id="rId4" Type="http://schemas.openxmlformats.org/officeDocument/2006/relationships/hyperlink" Target="http://www.flickr.com/photos/speakingoffaith/4911214966/sizes/m/in/photostrea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Working with Health IT Systems</a:t>
            </a:r>
            <a:endParaRPr lang="en-US" dirty="0"/>
          </a:p>
        </p:txBody>
      </p:sp>
      <p:sp>
        <p:nvSpPr>
          <p:cNvPr id="3" name="Text Placeholder 2"/>
          <p:cNvSpPr>
            <a:spLocks noGrp="1"/>
          </p:cNvSpPr>
          <p:nvPr>
            <p:ph type="body" sz="half" idx="2"/>
          </p:nvPr>
        </p:nvSpPr>
        <p:spPr/>
        <p:txBody>
          <a:bodyPr/>
          <a:lstStyle/>
          <a:p>
            <a:r>
              <a:rPr lang="en-US" altLang="en-US" sz="2800" dirty="0">
                <a:ea typeface="MS PGothic" pitchFamily="34" charset="-128"/>
              </a:rPr>
              <a:t>Fundamentals of Usability in HIT Systems—What Does it Matter?</a:t>
            </a:r>
          </a:p>
          <a:p>
            <a:endParaRPr lang="en-US" dirty="0"/>
          </a:p>
        </p:txBody>
      </p:sp>
      <p:sp>
        <p:nvSpPr>
          <p:cNvPr id="4" name="Text Placeholder 3"/>
          <p:cNvSpPr>
            <a:spLocks noGrp="1"/>
          </p:cNvSpPr>
          <p:nvPr>
            <p:ph type="body" sz="quarter" idx="11"/>
          </p:nvPr>
        </p:nvSpPr>
        <p:spPr>
          <a:xfrm>
            <a:off x="1397726" y="4417060"/>
            <a:ext cx="6400800" cy="609600"/>
          </a:xfrm>
        </p:spPr>
        <p:txBody>
          <a:bodyPr/>
          <a:lstStyle/>
          <a:p>
            <a:r>
              <a:rPr lang="en-US" altLang="en-US" dirty="0"/>
              <a:t>Lecture b</a:t>
            </a:r>
          </a:p>
          <a:p>
            <a:endParaRPr lang="en-US" dirty="0"/>
          </a:p>
        </p:txBody>
      </p:sp>
      <p:sp>
        <p:nvSpPr>
          <p:cNvPr id="5" name="Text Placeholder 4"/>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5b)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a:t>
            </a:r>
            <a:r>
              <a:rPr lang="en-US">
                <a:latin typeface="Arial" charset="0"/>
                <a:ea typeface="ＭＳ Ｐゴシック" charset="0"/>
                <a:cs typeface="Times New Roman" charset="0"/>
              </a:rPr>
              <a:t>Number </a:t>
            </a:r>
            <a:r>
              <a:rPr lang="en-US" smtClean="0">
                <a:latin typeface="Arial" charset="0"/>
                <a:ea typeface="ＭＳ Ｐゴシック" charset="0"/>
                <a:cs typeface="Times New Roman" charset="0"/>
              </a:rPr>
              <a:t>90WT0006.</a:t>
            </a:r>
            <a:endParaRPr lang="en-US" dirty="0">
              <a:latin typeface="Arial" charset="0"/>
              <a:ea typeface="ＭＳ Ｐゴシック" charset="0"/>
              <a:cs typeface="Times New Roman" charset="0"/>
            </a:endParaRP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a:t>.</a:t>
            </a:r>
          </a:p>
          <a:p>
            <a:endParaRPr lang="en-US" dirty="0"/>
          </a:p>
        </p:txBody>
      </p:sp>
    </p:spTree>
    <p:extLst>
      <p:ext uri="{BB962C8B-B14F-4D97-AF65-F5344CB8AC3E}">
        <p14:creationId xmlns:p14="http://schemas.microsoft.com/office/powerpoint/2010/main" val="2225007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Unit Title </a:t>
            </a:r>
            <a:br>
              <a:rPr lang="en-US" smtClean="0"/>
            </a:br>
            <a:r>
              <a:rPr lang="en-US" smtClean="0"/>
              <a:t>References – Lecture x</a:t>
            </a:r>
            <a:endParaRPr lang="en-US" dirty="0"/>
          </a:p>
        </p:txBody>
      </p:sp>
      <p:sp>
        <p:nvSpPr>
          <p:cNvPr id="3" name="Text Placeholder 2"/>
          <p:cNvSpPr>
            <a:spLocks noGrp="1"/>
          </p:cNvSpPr>
          <p:nvPr>
            <p:ph type="body" sz="quarter" idx="16"/>
          </p:nvPr>
        </p:nvSpPr>
        <p:spPr>
          <a:xfrm>
            <a:off x="457200" y="1600199"/>
            <a:ext cx="8229600" cy="4077789"/>
          </a:xfrm>
        </p:spPr>
        <p:txBody>
          <a:bodyPr/>
          <a:lstStyle/>
          <a:p>
            <a:r>
              <a:rPr lang="en-US" altLang="en-US" sz="1400" dirty="0"/>
              <a:t>References</a:t>
            </a:r>
          </a:p>
          <a:p>
            <a:pPr>
              <a:buFont typeface="Arial" pitchFamily="34" charset="0"/>
              <a:buChar char="•"/>
            </a:pPr>
            <a:r>
              <a:rPr lang="en-US" altLang="en-US" sz="1400" b="0" dirty="0" err="1"/>
              <a:t>Campell</a:t>
            </a:r>
            <a:r>
              <a:rPr lang="en-US" altLang="en-US" sz="1400" b="0" dirty="0"/>
              <a:t>, E.M., </a:t>
            </a:r>
            <a:r>
              <a:rPr lang="en-US" altLang="en-US" sz="1400" b="0" dirty="0" err="1"/>
              <a:t>Guappone</a:t>
            </a:r>
            <a:r>
              <a:rPr lang="en-US" altLang="en-US" sz="1400" b="0" dirty="0"/>
              <a:t>, K.P., </a:t>
            </a:r>
            <a:r>
              <a:rPr lang="en-US" altLang="en-US" sz="1400" b="0" dirty="0" err="1"/>
              <a:t>Sittig</a:t>
            </a:r>
            <a:r>
              <a:rPr lang="en-US" altLang="en-US" sz="1400" b="0" dirty="0"/>
              <a:t>, D.F., et al. Computerized Provider Order Entry Adoption: Implications for Clinical Workflow.  </a:t>
            </a:r>
            <a:r>
              <a:rPr lang="en-US" altLang="en-US" sz="1400" b="0" i="1" dirty="0"/>
              <a:t>J Gen Intern Med</a:t>
            </a:r>
            <a:r>
              <a:rPr lang="en-US" altLang="en-US" sz="1400" b="0" dirty="0"/>
              <a:t> 2009; 24(1) 21-26. Available from: </a:t>
            </a:r>
            <a:r>
              <a:rPr lang="en-US" altLang="en-US" sz="1400" b="0" dirty="0">
                <a:hlinkClick r:id="rId3" tooltip="Link to CPOE Adoption paper "/>
              </a:rPr>
              <a:t>http://www.ncbi.nlm.nih.gov/pmc/articles/PMC2607519/</a:t>
            </a:r>
            <a:endParaRPr lang="en-US" altLang="en-US" sz="1400" b="0" dirty="0"/>
          </a:p>
          <a:p>
            <a:pPr>
              <a:buFont typeface="Arial" pitchFamily="34" charset="0"/>
              <a:buChar char="•"/>
            </a:pPr>
            <a:r>
              <a:rPr lang="en-US" altLang="en-US" sz="1400" b="0" dirty="0"/>
              <a:t>Ergonomic Requirements for Office Work with Visual Display Terminals (VDTs) – Part 11 Guidance on Usability. ISO/IEC 9241 - 11:1998 (E). Geneva, Switzerland. 1998.</a:t>
            </a:r>
          </a:p>
          <a:p>
            <a:pPr>
              <a:buFont typeface="Arial" pitchFamily="34" charset="0"/>
              <a:buChar char="•"/>
            </a:pPr>
            <a:r>
              <a:rPr lang="en-US" altLang="en-US" sz="1400" b="0" dirty="0" err="1"/>
              <a:t>Guappone</a:t>
            </a:r>
            <a:r>
              <a:rPr lang="en-US" altLang="en-US" sz="1400" b="0" dirty="0"/>
              <a:t>, K.P., Ash, J.S., </a:t>
            </a:r>
            <a:r>
              <a:rPr lang="en-US" altLang="en-US" sz="1400" b="0" dirty="0" err="1"/>
              <a:t>Sittig</a:t>
            </a:r>
            <a:r>
              <a:rPr lang="en-US" altLang="en-US" sz="1400" b="0" dirty="0"/>
              <a:t>, D.F. Field Evaluation of Commercial Computerized Provider Order Entry Systems in Community Hospitals</a:t>
            </a:r>
            <a:r>
              <a:rPr lang="en-US" altLang="en-US" sz="1400" b="0" i="1" dirty="0"/>
              <a:t>. AMIA </a:t>
            </a:r>
            <a:r>
              <a:rPr lang="en-US" altLang="en-US" sz="1400" b="0" i="1" dirty="0" err="1"/>
              <a:t>Annu</a:t>
            </a:r>
            <a:r>
              <a:rPr lang="en-US" altLang="en-US" sz="1400" b="0" i="1" dirty="0"/>
              <a:t> </a:t>
            </a:r>
            <a:r>
              <a:rPr lang="en-US" altLang="en-US" sz="1400" b="0" i="1" dirty="0" err="1"/>
              <a:t>Symp</a:t>
            </a:r>
            <a:r>
              <a:rPr lang="en-US" altLang="en-US" sz="1400" b="0" i="1" dirty="0"/>
              <a:t> Proc </a:t>
            </a:r>
            <a:r>
              <a:rPr lang="en-US" altLang="en-US" sz="1400" b="0" dirty="0"/>
              <a:t>2008. Available from: </a:t>
            </a:r>
            <a:r>
              <a:rPr lang="en-US" altLang="en-US" sz="1400" b="0" dirty="0">
                <a:hlinkClick r:id="rId4" tooltip="Link to Field Evaluation of CPOE Paper "/>
              </a:rPr>
              <a:t>http://www.ncbi.nlm.nih.gov/pmc/articles/PMC2655948/?tool=pubmed</a:t>
            </a:r>
            <a:endParaRPr lang="en-US" altLang="en-US" sz="1400" b="0" dirty="0"/>
          </a:p>
          <a:p>
            <a:pPr>
              <a:buFont typeface="Arial" pitchFamily="34" charset="0"/>
              <a:buChar char="•"/>
            </a:pPr>
            <a:r>
              <a:rPr lang="en-US" altLang="en-US" sz="1400" b="0" dirty="0"/>
              <a:t>HIMSS EHR Usability Task Force. Defining and Testing EMR Usability: Principles and Proposed Methods of EMR Usability Evaluation and Rating.  2009. Available from: </a:t>
            </a:r>
            <a:r>
              <a:rPr lang="en-US" altLang="en-US" sz="1400" b="0" dirty="0">
                <a:hlinkClick r:id="rId5" tooltip="Link to Defining and Testing EMR Usability Paper"/>
              </a:rPr>
              <a:t>http://www.himss.org/content/files/HIMSS_DefiningandTestingEMRUsability.pdf</a:t>
            </a:r>
            <a:endParaRPr lang="en-US" altLang="en-US" sz="1400" b="0" dirty="0"/>
          </a:p>
          <a:p>
            <a:pPr>
              <a:buFont typeface="Arial" pitchFamily="34" charset="0"/>
              <a:buChar char="•"/>
            </a:pPr>
            <a:r>
              <a:rPr lang="en-US" altLang="en-US" sz="1400" b="0" dirty="0"/>
              <a:t>Koppel, R., </a:t>
            </a:r>
            <a:r>
              <a:rPr lang="en-US" altLang="en-US" sz="1400" b="0" dirty="0" err="1"/>
              <a:t>Wetterneck</a:t>
            </a:r>
            <a:r>
              <a:rPr lang="en-US" altLang="en-US" sz="1400" b="0" dirty="0"/>
              <a:t>, T., </a:t>
            </a:r>
            <a:r>
              <a:rPr lang="en-US" altLang="en-US" sz="1400" b="0" dirty="0" err="1"/>
              <a:t>Telles</a:t>
            </a:r>
            <a:r>
              <a:rPr lang="en-US" altLang="en-US" sz="1400" b="0" dirty="0"/>
              <a:t>, J.L. Workarounds to Barcode Medication Administration Systems: Their Occurrences, Causes, and Threats to Patient Safety. </a:t>
            </a:r>
            <a:r>
              <a:rPr lang="en-US" altLang="en-US" sz="1400" b="0" i="1" dirty="0"/>
              <a:t>Jour </a:t>
            </a:r>
            <a:r>
              <a:rPr lang="en-US" altLang="en-US" sz="1400" b="0" i="1" dirty="0" err="1"/>
              <a:t>Amer</a:t>
            </a:r>
            <a:r>
              <a:rPr lang="en-US" altLang="en-US" sz="1400" b="0" i="1" dirty="0"/>
              <a:t> Med Inform </a:t>
            </a:r>
            <a:r>
              <a:rPr lang="en-US" altLang="en-US" sz="1400" b="0" i="1" dirty="0" err="1"/>
              <a:t>Assoc</a:t>
            </a:r>
            <a:r>
              <a:rPr lang="en-US" altLang="en-US" sz="1400" b="0" i="1" dirty="0"/>
              <a:t> </a:t>
            </a:r>
            <a:r>
              <a:rPr lang="en-US" altLang="en-US" sz="1400" b="0" dirty="0"/>
              <a:t>2008; 15(4): 408-423. Available from: </a:t>
            </a:r>
            <a:r>
              <a:rPr lang="en-US" altLang="en-US" sz="1400" b="0" dirty="0">
                <a:hlinkClick r:id="rId6" tooltip="Link to Workarounds to Barcode Medication Administrations Systems Paper"/>
              </a:rPr>
              <a:t>http://www.ncbi.nlm.nih.gov/pmc/articles/PMC2442264/?tool=pmcentrez</a:t>
            </a:r>
            <a:endParaRPr lang="en-US" altLang="en-US" sz="1400" b="0" dirty="0"/>
          </a:p>
          <a:p>
            <a:pPr>
              <a:buFont typeface="Arial" pitchFamily="34" charset="0"/>
              <a:buChar char="•"/>
            </a:pPr>
            <a:r>
              <a:rPr lang="en-US" altLang="en-US" sz="1400" b="0" dirty="0"/>
              <a:t>Usability Basics. Available from: </a:t>
            </a:r>
            <a:r>
              <a:rPr lang="en-US" altLang="en-US" sz="1400" b="0" dirty="0">
                <a:hlinkClick r:id="rId7" tooltip="Linl to Usability Basics Website"/>
              </a:rPr>
              <a:t>http://</a:t>
            </a:r>
            <a:r>
              <a:rPr lang="en-US" altLang="en-US" sz="1400" b="0" dirty="0" smtClean="0">
                <a:hlinkClick r:id="rId7" tooltip="Linl to Usability Basics Website"/>
              </a:rPr>
              <a:t>www.usability.gov/basics/index.html</a:t>
            </a:r>
            <a:endParaRPr lang="en-US" altLang="en-US" sz="1400"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85967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MS PGothic" pitchFamily="34" charset="-128"/>
              </a:rPr>
              <a:t>Fundamentals of Usability in HIT Systems—What Does It Matter? </a:t>
            </a:r>
            <a:r>
              <a:rPr lang="en-US" altLang="en-US" sz="2800" dirty="0" smtClean="0">
                <a:ea typeface="MS PGothic" pitchFamily="34" charset="-128"/>
              </a:rPr>
              <a:t/>
            </a:r>
            <a:br>
              <a:rPr lang="en-US" altLang="en-US" sz="2800" dirty="0" smtClean="0">
                <a:ea typeface="MS PGothic" pitchFamily="34" charset="-128"/>
              </a:rPr>
            </a:br>
            <a:r>
              <a:rPr lang="en-US" altLang="en-US" sz="2800" dirty="0" smtClean="0">
                <a:ea typeface="MS PGothic" pitchFamily="34" charset="-128"/>
              </a:rPr>
              <a:t>References—Lecture </a:t>
            </a:r>
            <a:r>
              <a:rPr lang="en-US" altLang="en-US" sz="2800" dirty="0">
                <a:ea typeface="MS PGothic" pitchFamily="34" charset="-128"/>
              </a:rPr>
              <a:t>b</a:t>
            </a:r>
            <a:endParaRPr lang="en-US" sz="2800" dirty="0"/>
          </a:p>
        </p:txBody>
      </p:sp>
      <p:sp>
        <p:nvSpPr>
          <p:cNvPr id="5" name="Text Placeholder 4"/>
          <p:cNvSpPr>
            <a:spLocks noGrp="1"/>
          </p:cNvSpPr>
          <p:nvPr>
            <p:ph type="body" sz="quarter" idx="21"/>
          </p:nvPr>
        </p:nvSpPr>
        <p:spPr>
          <a:xfrm>
            <a:off x="457200" y="1672046"/>
            <a:ext cx="8229600" cy="4500154"/>
          </a:xfrm>
        </p:spPr>
        <p:txBody>
          <a:bodyPr/>
          <a:lstStyle/>
          <a:p>
            <a:pPr>
              <a:spcBef>
                <a:spcPct val="0"/>
              </a:spcBef>
            </a:pPr>
            <a:r>
              <a:rPr lang="en-US" altLang="en-US" dirty="0"/>
              <a:t>Images</a:t>
            </a:r>
          </a:p>
          <a:p>
            <a:pPr>
              <a:spcBef>
                <a:spcPct val="0"/>
              </a:spcBef>
              <a:buFont typeface="Arial" pitchFamily="34" charset="0"/>
              <a:buChar char="•"/>
            </a:pPr>
            <a:r>
              <a:rPr lang="en-US" altLang="en-US" b="0" dirty="0"/>
              <a:t>Slide </a:t>
            </a:r>
            <a:r>
              <a:rPr lang="en-US" altLang="en-US" b="0" dirty="0" smtClean="0"/>
              <a:t>3:  </a:t>
            </a:r>
            <a:r>
              <a:rPr lang="en-US" altLang="en-US" b="0" dirty="0"/>
              <a:t>Image 1—Bar Code on Arm. Courtesy Dr. Ross Koppel, University of  Pennsylvania</a:t>
            </a:r>
          </a:p>
          <a:p>
            <a:pPr>
              <a:spcBef>
                <a:spcPct val="0"/>
              </a:spcBef>
            </a:pPr>
            <a:r>
              <a:rPr lang="en-US" altLang="en-US" b="0" dirty="0"/>
              <a:t>		Image 2—Flying Trauma Unit. US Military.  Available from: </a:t>
            </a:r>
            <a:r>
              <a:rPr lang="en-US" altLang="en-US" b="0" dirty="0">
                <a:hlinkClick r:id="rId3" tooltip="Link to Flying Trauma Unit Image"/>
              </a:rPr>
              <a:t>http://www.af.mil/photos/media_search.asp?q=medica%27</a:t>
            </a:r>
            <a:endParaRPr lang="en-US" altLang="en-US" b="0" dirty="0"/>
          </a:p>
          <a:p>
            <a:pPr>
              <a:spcBef>
                <a:spcPct val="0"/>
              </a:spcBef>
              <a:buFont typeface="Arial" pitchFamily="34" charset="0"/>
              <a:buChar char="•"/>
            </a:pPr>
            <a:r>
              <a:rPr lang="en-US" altLang="en-US" b="0" dirty="0"/>
              <a:t>Slide </a:t>
            </a:r>
            <a:r>
              <a:rPr lang="en-US" altLang="en-US" b="0" dirty="0" smtClean="0"/>
              <a:t>4: </a:t>
            </a:r>
            <a:r>
              <a:rPr lang="en-US" altLang="en-US" b="0" dirty="0"/>
              <a:t>Example of Bad Webpage.  Compiled image. Courtesy  Dr. Patricia Abbott</a:t>
            </a:r>
          </a:p>
          <a:p>
            <a:pPr>
              <a:spcBef>
                <a:spcPct val="0"/>
              </a:spcBef>
              <a:buFont typeface="Arial" pitchFamily="34" charset="0"/>
              <a:buChar char="•"/>
            </a:pPr>
            <a:r>
              <a:rPr lang="en-US" altLang="en-US" b="0" dirty="0"/>
              <a:t>Slide </a:t>
            </a:r>
            <a:r>
              <a:rPr lang="en-US" altLang="en-US" b="0" dirty="0" smtClean="0"/>
              <a:t>5:  </a:t>
            </a:r>
            <a:r>
              <a:rPr lang="en-US" altLang="en-US" b="0" dirty="0"/>
              <a:t>EHR Screen Shots. Courtesy  Dr. Patricia Abbott</a:t>
            </a:r>
          </a:p>
          <a:p>
            <a:pPr>
              <a:spcBef>
                <a:spcPct val="0"/>
              </a:spcBef>
              <a:buFont typeface="Arial" pitchFamily="34" charset="0"/>
              <a:buChar char="•"/>
            </a:pPr>
            <a:r>
              <a:rPr lang="en-US" altLang="en-US" b="0" dirty="0"/>
              <a:t>Slide </a:t>
            </a:r>
            <a:r>
              <a:rPr lang="en-US" altLang="en-US" b="0" dirty="0" smtClean="0"/>
              <a:t>6:  </a:t>
            </a:r>
            <a:r>
              <a:rPr lang="en-US" altLang="en-US" b="0" dirty="0"/>
              <a:t>Elderly woman and Caregiver. Courtesy On Being. Available from: </a:t>
            </a:r>
            <a:r>
              <a:rPr lang="en-US" altLang="en-US" b="0" dirty="0">
                <a:hlinkClick r:id="rId4" tooltip="Link to Image of Elderly Woman and Caregiver"/>
              </a:rPr>
              <a:t>http://www.flickr.com/photos/speakingoffaith/4911214966/sizes/m/in/photostream/</a:t>
            </a:r>
            <a:r>
              <a:rPr lang="en-US" altLang="en-US" b="0" dirty="0"/>
              <a:t> </a:t>
            </a:r>
          </a:p>
          <a:p>
            <a:pPr>
              <a:spcBef>
                <a:spcPct val="0"/>
              </a:spcBef>
            </a:pPr>
            <a:r>
              <a:rPr lang="en-US" altLang="en-US" b="0" dirty="0"/>
              <a:t>	Attribution-</a:t>
            </a:r>
            <a:r>
              <a:rPr lang="en-US" altLang="en-US" b="0" dirty="0" err="1"/>
              <a:t>NonCommercial</a:t>
            </a:r>
            <a:r>
              <a:rPr lang="en-US" altLang="en-US" b="0" dirty="0"/>
              <a:t>-</a:t>
            </a:r>
            <a:r>
              <a:rPr lang="en-US" altLang="en-US" b="0" dirty="0" err="1"/>
              <a:t>ShareAlike</a:t>
            </a:r>
            <a:r>
              <a:rPr lang="en-US" altLang="en-US" b="0" dirty="0"/>
              <a:t> 2.0 Generic (CC BY-NC-SA 2.0) </a:t>
            </a:r>
          </a:p>
          <a:p>
            <a:pPr>
              <a:spcBef>
                <a:spcPct val="0"/>
              </a:spcBef>
              <a:buFont typeface="Arial" pitchFamily="34" charset="0"/>
              <a:buChar char="•"/>
            </a:pPr>
            <a:r>
              <a:rPr lang="en-US" altLang="en-US" b="0" dirty="0"/>
              <a:t>Slide </a:t>
            </a:r>
            <a:r>
              <a:rPr lang="en-US" altLang="en-US" b="0" dirty="0" smtClean="0"/>
              <a:t>7: </a:t>
            </a:r>
            <a:r>
              <a:rPr lang="en-US" altLang="en-US" b="0" dirty="0"/>
              <a:t>Chessboard.  Courtesy Jose Daniel Martinez. Available from: </a:t>
            </a:r>
            <a:r>
              <a:rPr lang="en-US" altLang="en-US" b="0" dirty="0">
                <a:hlinkClick r:id="rId5" tooltip="Link to Chessboard Image"/>
              </a:rPr>
              <a:t>http://www.fotopedia.com/items/eksvav83iakf3-dZCIfV60qwA</a:t>
            </a:r>
            <a:r>
              <a:rPr lang="en-US" altLang="en-US" b="0" dirty="0"/>
              <a:t>  </a:t>
            </a:r>
          </a:p>
          <a:p>
            <a:pPr>
              <a:spcBef>
                <a:spcPct val="0"/>
              </a:spcBef>
            </a:pPr>
            <a:r>
              <a:rPr lang="en-US" altLang="en-US" b="0" dirty="0"/>
              <a:t>	Attribution-</a:t>
            </a:r>
            <a:r>
              <a:rPr lang="en-US" altLang="en-US" b="0" dirty="0" err="1"/>
              <a:t>NonCommercial</a:t>
            </a:r>
            <a:r>
              <a:rPr lang="en-US" altLang="en-US" b="0" dirty="0"/>
              <a:t>-</a:t>
            </a:r>
            <a:r>
              <a:rPr lang="en-US" altLang="en-US" b="0" dirty="0" err="1"/>
              <a:t>ShareAlike</a:t>
            </a:r>
            <a:r>
              <a:rPr lang="en-US" altLang="en-US" b="0" dirty="0"/>
              <a:t> 3.0 </a:t>
            </a:r>
            <a:r>
              <a:rPr lang="en-US" altLang="en-US" b="0" dirty="0" err="1"/>
              <a:t>Unported</a:t>
            </a:r>
            <a:r>
              <a:rPr lang="en-US" altLang="en-US" b="0" dirty="0"/>
              <a:t> (CC BY-NC-SA 3.0).</a:t>
            </a:r>
          </a:p>
          <a:p>
            <a:pPr>
              <a:spcBef>
                <a:spcPct val="0"/>
              </a:spcBef>
              <a:buFont typeface="Arial" pitchFamily="34" charset="0"/>
              <a:buChar char="•"/>
            </a:pPr>
            <a:r>
              <a:rPr lang="en-US" altLang="en-US" b="0"/>
              <a:t>Slide </a:t>
            </a:r>
            <a:r>
              <a:rPr lang="en-US" altLang="en-US" b="0" smtClean="0"/>
              <a:t>8:  </a:t>
            </a:r>
            <a:r>
              <a:rPr lang="en-US" altLang="en-US" b="0" dirty="0"/>
              <a:t>Albert Einstein. Photo from the US National Library of Congress.  Public Domain</a:t>
            </a:r>
            <a:r>
              <a:rPr lang="en-US" altLang="en-US" b="0" dirty="0" smtClean="0"/>
              <a:t>.</a:t>
            </a:r>
            <a:endParaRPr lang="en-US" alt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350875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with Health IT Systems</a:t>
            </a:r>
            <a:br>
              <a:rPr lang="en-US" dirty="0" smtClean="0"/>
            </a:br>
            <a:r>
              <a:rPr lang="en-US" dirty="0">
                <a:latin typeface="Tahoma" charset="0"/>
                <a:ea typeface="ＭＳ Ｐゴシック" charset="0"/>
                <a:cs typeface="Tahoma" charset="0"/>
              </a:rPr>
              <a:t>HIT Facilitated Error—</a:t>
            </a:r>
            <a:br>
              <a:rPr lang="en-US" dirty="0">
                <a:latin typeface="Tahoma" charset="0"/>
                <a:ea typeface="ＭＳ Ｐゴシック" charset="0"/>
                <a:cs typeface="Tahoma" charset="0"/>
              </a:rPr>
            </a:br>
            <a:r>
              <a:rPr lang="en-US" dirty="0">
                <a:latin typeface="Tahoma" charset="0"/>
                <a:ea typeface="ＭＳ Ｐゴシック" charset="0"/>
                <a:cs typeface="Tahoma" charset="0"/>
              </a:rPr>
              <a:t>Cause and Effect</a:t>
            </a:r>
            <a:br>
              <a:rPr lang="en-US" dirty="0">
                <a:latin typeface="Tahoma" charset="0"/>
                <a:ea typeface="ＭＳ Ｐゴシック" charset="0"/>
                <a:cs typeface="Tahoma" charset="0"/>
              </a:rPr>
            </a:br>
            <a:r>
              <a:rPr lang="en-US" smtClean="0">
                <a:latin typeface="Tahoma" charset="0"/>
                <a:ea typeface="ＭＳ Ｐゴシック" charset="0"/>
                <a:cs typeface="Tahoma" charset="0"/>
              </a:rPr>
              <a:t>Lecture a</a:t>
            </a:r>
            <a:endParaRPr lang="en-US" dirty="0"/>
          </a:p>
        </p:txBody>
      </p:sp>
      <p:sp>
        <p:nvSpPr>
          <p:cNvPr id="3" name="Content Placeholder 2"/>
          <p:cNvSpPr>
            <a:spLocks noGrp="1"/>
          </p:cNvSpPr>
          <p:nvPr>
            <p:ph sz="quarter" idx="14"/>
          </p:nvPr>
        </p:nvSpPr>
        <p:spPr/>
        <p:txBody>
          <a:bodyPr/>
          <a:lstStyle/>
          <a:p>
            <a:r>
              <a:rPr lang="en-US" sz="2800" dirty="0">
                <a:latin typeface="Arial (body)" charset="0"/>
                <a:ea typeface="ＭＳ Ｐゴシック" charset="0"/>
                <a:cs typeface="Calibri" charset="0"/>
              </a:rPr>
              <a:t>This material </a:t>
            </a:r>
            <a:r>
              <a:rPr lang="en-US" sz="2800" dirty="0" smtClean="0">
                <a:latin typeface="Arial (body)" charset="0"/>
                <a:ea typeface="ＭＳ Ｐゴシック" charset="0"/>
                <a:cs typeface="Calibri" charset="0"/>
              </a:rPr>
              <a:t>was </a:t>
            </a:r>
            <a:r>
              <a:rPr lang="en-US" sz="2800" dirty="0">
                <a:latin typeface="Arial (body)" charset="0"/>
                <a:ea typeface="ＭＳ Ｐゴシック" charset="0"/>
                <a:cs typeface="Calibri" charset="0"/>
              </a:rPr>
              <a:t>developed by Johns Hopkins University, funded by the Department of Health and Human Services, Office of the National Coordinator for Health Information Technology under Award Number  IU24OC00013. </a:t>
            </a:r>
            <a:r>
              <a:rPr lang="en-US" sz="2800" dirty="0">
                <a:latin typeface="Arial (body)" charset="0"/>
                <a:ea typeface="Calibri" charset="0"/>
              </a:rPr>
              <a:t>This material was updated in 2016 by The University of Texas Health Science Center at Houston under Award Number </a:t>
            </a:r>
            <a:r>
              <a:rPr lang="en-US" sz="2800" dirty="0" smtClean="0">
                <a:latin typeface="Arial (body)" charset="0"/>
                <a:ea typeface="Calibri"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1996186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latin typeface="Verdana" charset="0"/>
                <a:ea typeface="Verdana" charset="0"/>
              </a:rPr>
              <a:t>Fundamentals of Usability in HIT Systems—What Does it Matter?</a:t>
            </a:r>
            <a:br>
              <a:rPr lang="en-US" altLang="en-US" sz="2400" dirty="0">
                <a:latin typeface="Verdana" charset="0"/>
                <a:ea typeface="Verdana" charset="0"/>
              </a:rPr>
            </a:br>
            <a:r>
              <a:rPr lang="en-US" altLang="en-US" sz="2400" dirty="0">
                <a:latin typeface="Verdana" charset="0"/>
                <a:ea typeface="Verdana" charset="0"/>
              </a:rPr>
              <a:t>Learning Objectives—Lecture b</a:t>
            </a:r>
            <a:endParaRPr lang="en-US" sz="2400" dirty="0"/>
          </a:p>
        </p:txBody>
      </p:sp>
      <p:sp>
        <p:nvSpPr>
          <p:cNvPr id="3" name="Content Placeholder 2"/>
          <p:cNvSpPr>
            <a:spLocks noGrp="1"/>
          </p:cNvSpPr>
          <p:nvPr>
            <p:ph sz="quarter" idx="14"/>
          </p:nvPr>
        </p:nvSpPr>
        <p:spPr/>
        <p:txBody>
          <a:bodyPr/>
          <a:lstStyle/>
          <a:p>
            <a:r>
              <a:rPr lang="en-US" altLang="en-US" sz="2800" dirty="0"/>
              <a:t>Define usability and its relationship to HIT systems. </a:t>
            </a:r>
          </a:p>
          <a:p>
            <a:r>
              <a:rPr lang="en-US" altLang="en-US" sz="2800" dirty="0"/>
              <a:t>Explain the impact of HIT usability on user satisfaction, adoption, and workarounds including error rates and unintended consequences.</a:t>
            </a:r>
          </a:p>
          <a:p>
            <a:r>
              <a:rPr lang="en-US" altLang="en-US" sz="2800" dirty="0"/>
              <a:t>Provide alternatives to HIT usability bottlenecks.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384161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What Happens?</a:t>
            </a:r>
            <a:endParaRPr lang="en-US" dirty="0"/>
          </a:p>
        </p:txBody>
      </p:sp>
      <p:sp>
        <p:nvSpPr>
          <p:cNvPr id="3" name="Content Placeholder 2"/>
          <p:cNvSpPr>
            <a:spLocks noGrp="1"/>
          </p:cNvSpPr>
          <p:nvPr>
            <p:ph sz="quarter" idx="14"/>
          </p:nvPr>
        </p:nvSpPr>
        <p:spPr>
          <a:xfrm>
            <a:off x="457200" y="1600200"/>
            <a:ext cx="8172994" cy="1752600"/>
          </a:xfrm>
        </p:spPr>
        <p:txBody>
          <a:bodyPr/>
          <a:lstStyle/>
          <a:p>
            <a:r>
              <a:rPr lang="en-US" altLang="en-US" dirty="0"/>
              <a:t>User satisfaction declines &amp; frustration increases</a:t>
            </a:r>
          </a:p>
          <a:p>
            <a:r>
              <a:rPr lang="en-US" altLang="en-US" dirty="0"/>
              <a:t>Increase resistance – failure to adopt</a:t>
            </a:r>
          </a:p>
          <a:p>
            <a:r>
              <a:rPr lang="en-US" altLang="en-US" dirty="0"/>
              <a:t>Workarounds</a:t>
            </a:r>
          </a:p>
          <a:p>
            <a:r>
              <a:rPr lang="en-US" altLang="en-US" dirty="0"/>
              <a:t>Unintended consequences</a:t>
            </a:r>
          </a:p>
        </p:txBody>
      </p:sp>
      <p:pic>
        <p:nvPicPr>
          <p:cNvPr id="15" name="Picture 12" descr="The image shows  patient wearing a wristband. " title="photo illustration: a patient's ha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355521"/>
            <a:ext cx="3067050"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7" descr="An image of the inside of the Air Force flying hospital, evacuating wounded soldiers. " title="photo illustration"/>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5399" y="3355521"/>
            <a:ext cx="3800475"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1713083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Examples of Poor HIT Usability</a:t>
            </a:r>
            <a:endParaRPr lang="en-US" dirty="0"/>
          </a:p>
        </p:txBody>
      </p:sp>
      <p:sp>
        <p:nvSpPr>
          <p:cNvPr id="3" name="Content Placeholder 2"/>
          <p:cNvSpPr>
            <a:spLocks noGrp="1"/>
          </p:cNvSpPr>
          <p:nvPr>
            <p:ph sz="quarter" idx="14"/>
          </p:nvPr>
        </p:nvSpPr>
        <p:spPr/>
        <p:txBody>
          <a:bodyPr/>
          <a:lstStyle/>
          <a:p>
            <a:r>
              <a:rPr lang="en-US" altLang="en-US" sz="2400" dirty="0"/>
              <a:t>Overly cluttered</a:t>
            </a:r>
          </a:p>
          <a:p>
            <a:r>
              <a:rPr lang="en-US" altLang="en-US" sz="2400" dirty="0"/>
              <a:t>Poor use of screen space</a:t>
            </a:r>
          </a:p>
          <a:p>
            <a:r>
              <a:rPr lang="en-US" altLang="en-US" sz="2400" dirty="0"/>
              <a:t>Inconsistency in design</a:t>
            </a:r>
          </a:p>
          <a:p>
            <a:r>
              <a:rPr lang="en-US" altLang="en-US" sz="2400" dirty="0" err="1"/>
              <a:t>Unsortable</a:t>
            </a:r>
            <a:r>
              <a:rPr lang="en-US" altLang="en-US" sz="2400" dirty="0"/>
              <a:t> lists</a:t>
            </a:r>
          </a:p>
          <a:p>
            <a:r>
              <a:rPr lang="en-US" altLang="en-US" sz="2400" dirty="0"/>
              <a:t>Hard to read or annotate</a:t>
            </a:r>
          </a:p>
          <a:p>
            <a:r>
              <a:rPr lang="en-US" altLang="en-US" sz="2400" dirty="0"/>
              <a:t>Lack of safeguards</a:t>
            </a:r>
          </a:p>
          <a:p>
            <a:r>
              <a:rPr lang="en-US" altLang="en-US" sz="2400" dirty="0"/>
              <a:t>Not intuitive</a:t>
            </a:r>
          </a:p>
        </p:txBody>
      </p:sp>
      <p:pic>
        <p:nvPicPr>
          <p:cNvPr id="9" name="Picture 13" descr="This photo collage shows an example of a bad webpage that is too busy and too crowded.  " title="photo illustration/collage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155020"/>
            <a:ext cx="4264025"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3392279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Examples of Poor HIT Usability</a:t>
            </a:r>
            <a:br>
              <a:rPr lang="en-US" altLang="en-US" dirty="0">
                <a:ea typeface="MS PGothic" pitchFamily="34" charset="-128"/>
              </a:rPr>
            </a:br>
            <a:endParaRPr lang="en-US" dirty="0"/>
          </a:p>
        </p:txBody>
      </p:sp>
      <p:pic>
        <p:nvPicPr>
          <p:cNvPr id="6" name="Picture 14" descr="Two images that are screenshoots of publicly available EHRs that illustrate poor design.  The first image on the left shows that the data that is being retrieved can only be found by looking at the bottom of the screen in the far right corner.  The image on the right shows a list of medications in very small font with similar names. Image courtesy of Dr. Patricia Abbott." title="screen shot:  poor user interfac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3766" y="1384663"/>
            <a:ext cx="8723313"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17131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Why It Matters</a:t>
            </a:r>
            <a:endParaRPr lang="en-US" dirty="0"/>
          </a:p>
        </p:txBody>
      </p:sp>
      <p:sp>
        <p:nvSpPr>
          <p:cNvPr id="3" name="Content Placeholder 2"/>
          <p:cNvSpPr>
            <a:spLocks noGrp="1"/>
          </p:cNvSpPr>
          <p:nvPr>
            <p:ph sz="quarter" idx="14"/>
          </p:nvPr>
        </p:nvSpPr>
        <p:spPr/>
        <p:txBody>
          <a:bodyPr/>
          <a:lstStyle/>
          <a:p>
            <a:r>
              <a:rPr lang="en-US" altLang="en-US" sz="2400" dirty="0"/>
              <a:t>HIT intent is to increase ease of use, safety, efficiency and reduce error</a:t>
            </a:r>
          </a:p>
          <a:p>
            <a:r>
              <a:rPr lang="en-US" altLang="en-US" sz="2400" dirty="0"/>
              <a:t>Increasing pressure</a:t>
            </a:r>
          </a:p>
          <a:p>
            <a:r>
              <a:rPr lang="en-US" altLang="en-US" sz="2400" dirty="0"/>
              <a:t>Rushing towards meaningful use</a:t>
            </a:r>
          </a:p>
          <a:p>
            <a:r>
              <a:rPr lang="ja-JP" altLang="en-US" sz="2400" dirty="0"/>
              <a:t>“</a:t>
            </a:r>
            <a:r>
              <a:rPr lang="en-US" altLang="ja-JP" sz="2400" dirty="0"/>
              <a:t>Quicker and Sicker</a:t>
            </a:r>
            <a:r>
              <a:rPr lang="ja-JP" altLang="en-US" sz="2400" dirty="0"/>
              <a:t>”</a:t>
            </a:r>
            <a:endParaRPr lang="en-US" altLang="ja-JP" sz="2400" dirty="0"/>
          </a:p>
          <a:p>
            <a:r>
              <a:rPr lang="en-US" altLang="en-US" sz="2400" dirty="0"/>
              <a:t>The </a:t>
            </a:r>
            <a:r>
              <a:rPr lang="ja-JP" altLang="en-US" sz="2400" dirty="0"/>
              <a:t>“</a:t>
            </a:r>
            <a:r>
              <a:rPr lang="en-US" altLang="ja-JP" sz="2400" dirty="0"/>
              <a:t>Graying of America</a:t>
            </a:r>
            <a:r>
              <a:rPr lang="ja-JP" altLang="en-US" sz="2400" dirty="0"/>
              <a:t>”</a:t>
            </a:r>
            <a:endParaRPr lang="en-US" altLang="en-US" sz="2400" dirty="0"/>
          </a:p>
        </p:txBody>
      </p:sp>
      <p:pic>
        <p:nvPicPr>
          <p:cNvPr id="9" name="Picture 10" descr="A picture of an elderly woman being held by a caregiver." title="Photo illustration: a patient and caregive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7089" y="2164080"/>
            <a:ext cx="29781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1117375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Strategies for Bottlenecks </a:t>
            </a:r>
            <a:endParaRPr lang="en-US" dirty="0"/>
          </a:p>
        </p:txBody>
      </p:sp>
      <p:sp>
        <p:nvSpPr>
          <p:cNvPr id="3" name="Content Placeholder 2"/>
          <p:cNvSpPr>
            <a:spLocks noGrp="1"/>
          </p:cNvSpPr>
          <p:nvPr>
            <p:ph sz="quarter" idx="14"/>
          </p:nvPr>
        </p:nvSpPr>
        <p:spPr>
          <a:xfrm>
            <a:off x="457200" y="1600200"/>
            <a:ext cx="4041648" cy="4443549"/>
          </a:xfrm>
        </p:spPr>
        <p:txBody>
          <a:bodyPr/>
          <a:lstStyle/>
          <a:p>
            <a:pPr fontAlgn="auto">
              <a:spcAft>
                <a:spcPts val="0"/>
              </a:spcAft>
              <a:defRPr/>
            </a:pPr>
            <a:r>
              <a:rPr lang="en-US" sz="2400" dirty="0"/>
              <a:t>Know your user</a:t>
            </a:r>
          </a:p>
          <a:p>
            <a:pPr fontAlgn="auto">
              <a:spcAft>
                <a:spcPts val="0"/>
              </a:spcAft>
              <a:defRPr/>
            </a:pPr>
            <a:r>
              <a:rPr lang="en-US" sz="2400" dirty="0"/>
              <a:t>Educate </a:t>
            </a:r>
          </a:p>
          <a:p>
            <a:pPr fontAlgn="auto">
              <a:spcAft>
                <a:spcPts val="0"/>
              </a:spcAft>
              <a:defRPr/>
            </a:pPr>
            <a:r>
              <a:rPr lang="en-US" sz="2400" dirty="0"/>
              <a:t>Assure easy access to workstations/devices</a:t>
            </a:r>
          </a:p>
          <a:p>
            <a:pPr fontAlgn="auto">
              <a:spcAft>
                <a:spcPts val="0"/>
              </a:spcAft>
              <a:defRPr/>
            </a:pPr>
            <a:r>
              <a:rPr lang="en-US" sz="2400" dirty="0"/>
              <a:t>Advocate for integrated systems</a:t>
            </a:r>
          </a:p>
          <a:p>
            <a:pPr fontAlgn="auto">
              <a:spcAft>
                <a:spcPts val="0"/>
              </a:spcAft>
              <a:defRPr/>
            </a:pPr>
            <a:r>
              <a:rPr lang="en-US" sz="2400" dirty="0"/>
              <a:t>Prepare for process change &amp; learning curves</a:t>
            </a:r>
          </a:p>
          <a:p>
            <a:pPr fontAlgn="auto">
              <a:spcAft>
                <a:spcPts val="0"/>
              </a:spcAft>
              <a:defRPr/>
            </a:pPr>
            <a:r>
              <a:rPr lang="en-US" sz="2400" dirty="0"/>
              <a:t>Systems must support entire care team</a:t>
            </a:r>
          </a:p>
        </p:txBody>
      </p:sp>
      <p:pic>
        <p:nvPicPr>
          <p:cNvPr id="9" name="Picture 11" descr="Image of chess pieces on a chessboard representing strategy" title="photo illustra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939971"/>
            <a:ext cx="2706688"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4072997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Einstein</a:t>
            </a:r>
            <a:endParaRPr lang="en-US" dirty="0"/>
          </a:p>
        </p:txBody>
      </p:sp>
      <p:pic>
        <p:nvPicPr>
          <p:cNvPr id="15" name="Picture 7" descr="A black and white stock photo of scientist Albert Einstein with a quote from the New York Times Magazine, June 23, 1946. &#10;" title="black and white photo illustration"/>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bwMode="auto">
          <a:xfrm>
            <a:off x="2875257" y="1523132"/>
            <a:ext cx="3467609"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5"/>
          <p:cNvSpPr>
            <a:spLocks noGrp="1"/>
          </p:cNvSpPr>
          <p:nvPr>
            <p:ph sz="quarter" idx="37"/>
          </p:nvPr>
        </p:nvSpPr>
        <p:spPr>
          <a:xfrm>
            <a:off x="457200" y="4736122"/>
            <a:ext cx="7719954" cy="785447"/>
          </a:xfrm>
        </p:spPr>
        <p:txBody>
          <a:bodyPr/>
          <a:lstStyle/>
          <a:p>
            <a:pPr algn="ctr">
              <a:buNone/>
            </a:pPr>
            <a:r>
              <a:rPr lang="ja-JP" altLang="en-US" dirty="0"/>
              <a:t>“</a:t>
            </a:r>
            <a:r>
              <a:rPr lang="en-US" altLang="ja-JP" dirty="0"/>
              <a:t>A new type of thinking is essential if mankind is to survive and move to higher levels.</a:t>
            </a:r>
            <a:r>
              <a:rPr lang="ja-JP" altLang="en-US" dirty="0" smtClean="0"/>
              <a:t>”</a:t>
            </a:r>
            <a:endParaRPr lang="en-US" altLang="en-US" dirty="0"/>
          </a:p>
          <a:p>
            <a:endParaRPr lang="en-US" dirty="0"/>
          </a:p>
        </p:txBody>
      </p:sp>
      <p:sp>
        <p:nvSpPr>
          <p:cNvPr id="7" name="Text Placeholder 6"/>
          <p:cNvSpPr>
            <a:spLocks noGrp="1"/>
          </p:cNvSpPr>
          <p:nvPr>
            <p:ph type="body" sz="quarter" idx="39"/>
          </p:nvPr>
        </p:nvSpPr>
        <p:spPr>
          <a:xfrm>
            <a:off x="457200" y="5740400"/>
            <a:ext cx="7719954" cy="678290"/>
          </a:xfrm>
        </p:spPr>
        <p:txBody>
          <a:bodyPr/>
          <a:lstStyle/>
          <a:p>
            <a:pPr algn="ctr"/>
            <a:r>
              <a:rPr lang="en-US" altLang="en-US" sz="1600" dirty="0"/>
              <a:t>Albert Einstein; New York Times Magazine (23 June, 1946</a:t>
            </a:r>
            <a:r>
              <a:rPr lang="en-US" altLang="en-US" sz="1600" dirty="0" smtClean="0"/>
              <a:t>)</a:t>
            </a:r>
            <a:endParaRPr lang="en-US" altLang="en-US" sz="16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2429539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latin typeface="Verdana" charset="0"/>
                <a:ea typeface="ＭＳ Ｐゴシック" charset="-128"/>
              </a:rPr>
              <a:t>Fundamentals of Usability in HIT Systems—What Does it Matter?</a:t>
            </a:r>
            <a:br>
              <a:rPr lang="en-US" altLang="en-US" sz="2400" dirty="0">
                <a:latin typeface="Verdana" charset="0"/>
                <a:ea typeface="ＭＳ Ｐゴシック" charset="-128"/>
              </a:rPr>
            </a:br>
            <a:r>
              <a:rPr lang="en-US" altLang="en-US" sz="2400" dirty="0">
                <a:latin typeface="Verdana" charset="0"/>
                <a:ea typeface="ＭＳ Ｐゴシック" charset="-128"/>
              </a:rPr>
              <a:t>Summary—Lecture b</a:t>
            </a:r>
            <a:endParaRPr lang="en-US" sz="2400" dirty="0"/>
          </a:p>
        </p:txBody>
      </p:sp>
      <p:sp>
        <p:nvSpPr>
          <p:cNvPr id="3" name="Text Placeholder 2"/>
          <p:cNvSpPr>
            <a:spLocks noGrp="1"/>
          </p:cNvSpPr>
          <p:nvPr>
            <p:ph type="body" sz="quarter" idx="11"/>
          </p:nvPr>
        </p:nvSpPr>
        <p:spPr/>
        <p:txBody>
          <a:bodyPr/>
          <a:lstStyle/>
          <a:p>
            <a:r>
              <a:rPr lang="en-US" altLang="en-US" sz="2800" dirty="0"/>
              <a:t>Define usability and its relationship to HIT systems. </a:t>
            </a:r>
          </a:p>
          <a:p>
            <a:r>
              <a:rPr lang="en-US" altLang="en-US" sz="2800" dirty="0"/>
              <a:t>Explain the impact of HIT usability on user satisfaction, adoption, and workarounds including error rates and unintended consequences.</a:t>
            </a:r>
          </a:p>
          <a:p>
            <a:r>
              <a:rPr lang="en-US" altLang="en-US" sz="2800" dirty="0"/>
              <a:t>Provide alternatives to HIT usability bottlenecks</a:t>
            </a:r>
            <a:r>
              <a:rPr lang="en-US" altLang="en-US" sz="2800" dirty="0" smtClean="0"/>
              <a:t>.</a:t>
            </a:r>
            <a:endParaRPr lang="en-US" sz="2800" dirty="0" smtClean="0"/>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14480475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134</TotalTime>
  <Words>2774</Words>
  <Application>Microsoft Office PowerPoint</Application>
  <PresentationFormat>On-screen Show (4:3)</PresentationFormat>
  <Paragraphs>156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CompX_unitY_Lecture_Slides_Template</vt:lpstr>
      <vt:lpstr>Working with Health IT Systems</vt:lpstr>
      <vt:lpstr>Fundamentals of Usability in HIT Systems—What Does it Matter? Learning Objectives—Lecture b</vt:lpstr>
      <vt:lpstr>What Happens?</vt:lpstr>
      <vt:lpstr>Examples of Poor HIT Usability</vt:lpstr>
      <vt:lpstr>Examples of Poor HIT Usability </vt:lpstr>
      <vt:lpstr>Why It Matters</vt:lpstr>
      <vt:lpstr>Strategies for Bottlenecks </vt:lpstr>
      <vt:lpstr>Einstein</vt:lpstr>
      <vt:lpstr>Fundamentals of Usability in HIT Systems—What Does it Matter? Summary—Lecture b</vt:lpstr>
      <vt:lpstr>Unit Title  References – Lecture x</vt:lpstr>
      <vt:lpstr>Fundamentals of Usability in HIT Systems—What Does It Matter?  References—Lecture b</vt:lpstr>
      <vt:lpstr>Working with Health IT Systems HIT Facilitated Error— Cause and Effect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 5,: Working With Health IT Systems: Fundamentals of Usability in Health IT Systems-- What Does It Matter? Lecture b</dc:title>
  <dc:subject>Slide Lecture b for Component 7, Unit 5</dc:subject>
  <dc:creator>U.S. Department of Health and Human Services, Office of the National Coordinator for Health Information Technology</dc:creator>
  <cp:keywords>Health IT, Health Systems, Health Informatics, HealthIT</cp:keywords>
  <cp:lastModifiedBy>The Department of Health and Human Services</cp:lastModifiedBy>
  <cp:revision>9</cp:revision>
  <dcterms:created xsi:type="dcterms:W3CDTF">2016-06-09T21:05:20Z</dcterms:created>
  <dcterms:modified xsi:type="dcterms:W3CDTF">2017-05-23T18:20:34Z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