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2237" autoAdjust="0"/>
  </p:normalViewPr>
  <p:slideViewPr>
    <p:cSldViewPr snapToGrid="0">
      <p:cViewPr varScale="1">
        <p:scale>
          <a:sx n="32" d="100"/>
          <a:sy n="32" d="100"/>
        </p:scale>
        <p:origin x="-1747" y="-91"/>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5/23/2017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i="1" dirty="0" smtClean="0"/>
              <a:t>Working with Health IT Systems</a:t>
            </a:r>
            <a:r>
              <a:rPr lang="en-US" altLang="en-US" dirty="0" smtClean="0"/>
              <a:t>: </a:t>
            </a:r>
            <a:r>
              <a:rPr lang="en-US" altLang="en-US" i="1" dirty="0" smtClean="0"/>
              <a:t>Under the Hood</a:t>
            </a:r>
            <a:r>
              <a:rPr lang="en-US" altLang="en-US" dirty="0" smtClean="0"/>
              <a:t>.  This is Lecture b. </a:t>
            </a:r>
          </a:p>
          <a:p>
            <a:r>
              <a:rPr lang="en-US" altLang="en-US" dirty="0" smtClean="0"/>
              <a:t>In the first part of this unit we discussed the generic inpatient and outpatient care processes.  In this final segment of Unit 2 we will delve into how HIT can and must support care regardless of location.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0093785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11</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12</a:t>
            </a:fld>
            <a:endParaRPr lang="en-US" altLang="en-US"/>
          </a:p>
        </p:txBody>
      </p:sp>
    </p:spTree>
    <p:extLst>
      <p:ext uri="{BB962C8B-B14F-4D97-AF65-F5344CB8AC3E}">
        <p14:creationId xmlns:p14="http://schemas.microsoft.com/office/powerpoint/2010/main" val="846220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Objectives for </a:t>
            </a:r>
            <a:r>
              <a:rPr lang="en-US" altLang="en-US" i="1" dirty="0" smtClean="0"/>
              <a:t>Under the Hood </a:t>
            </a:r>
            <a:r>
              <a:rPr lang="en-US" altLang="en-US" dirty="0" smtClean="0"/>
              <a:t>are to:</a:t>
            </a:r>
          </a:p>
          <a:p>
            <a:pPr>
              <a:buFontTx/>
              <a:buChar char="•"/>
            </a:pPr>
            <a:r>
              <a:rPr lang="en-US" altLang="en-US" dirty="0" smtClean="0"/>
              <a:t>Identify the health IT functions that support a generic ambulatory patient care process.</a:t>
            </a:r>
          </a:p>
          <a:p>
            <a:pPr>
              <a:buFontTx/>
              <a:buChar char="•"/>
            </a:pPr>
            <a:r>
              <a:rPr lang="en-US" altLang="en-US" dirty="0" smtClean="0"/>
              <a:t>Identify the health IT functions that support a generic inpatient care process. </a:t>
            </a:r>
          </a:p>
          <a:p>
            <a:endParaRPr lang="en-US" altLang="en-US" dirty="0" smtClean="0"/>
          </a:p>
          <a:p>
            <a:r>
              <a:rPr lang="en-US" altLang="en-US" dirty="0" smtClean="0"/>
              <a:t>In the first part of this unit we discussed the generic inpatient and outpatient care processes.  In this final segment of Unit 2 we will delve into how HIT can and must support care regardless of location.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741401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following slides are going to be presented as a general overview and also presented in relation to the processes that we just discussed in the prior slides.</a:t>
            </a:r>
          </a:p>
          <a:p>
            <a:endParaRPr lang="en-US" altLang="en-US" dirty="0" smtClean="0"/>
          </a:p>
          <a:p>
            <a:r>
              <a:rPr lang="en-US" altLang="en-US" dirty="0" smtClean="0"/>
              <a:t>The boxes displayed here are the generic representation of a care process that we have already discussed.  Let’s go back to that first step.  What sort of HIT might be used to support the registration process? Two of the most common types of systems in registration are admission discharge and transfer systems, or ADT, and bed management systems, or BMS, which is sometimes also called a bed management dashboard.</a:t>
            </a:r>
          </a:p>
          <a:p>
            <a:endParaRPr lang="en-US" altLang="en-US" dirty="0" smtClean="0"/>
          </a:p>
          <a:p>
            <a:r>
              <a:rPr lang="en-US" altLang="en-US" dirty="0" smtClean="0"/>
              <a:t>Now let’s recall the example of the emergency room and the goal to quickly move patients out of the emergency department beds to prevent the ambulances from having to go to another hospital (called going on bypass).  An ADT system is the system that manages patient admissions, discharges, and transfers.  If a patient enters the system and no record exists, a medical record number, also called an MRN, or a unique identifier, is assigned.  If it is a returning patient, prior records are pulled up for review. </a:t>
            </a:r>
          </a:p>
          <a:p>
            <a:endParaRPr lang="en-US" dirty="0" smtClean="0">
              <a:latin typeface="Arial" charset="0"/>
            </a:endParaRPr>
          </a:p>
          <a:p>
            <a:r>
              <a:rPr lang="en-US" dirty="0" smtClean="0">
                <a:latin typeface="Arial" charset="0"/>
              </a:rPr>
              <a:t>Linking the ADT system to the BMS is logical because you can’t admit someone to a bed that is already occupied, and clerks need a way to be able to identify an open bed from the ED in order to admit a patient into it.  The BMS is used to keep track of patients in beds, the status of each bed, and the availability of beds. Many BMS’ use a color-coded scheme in the application that allows the user, at a quick glance, to see the status (so empty bed, dirty bed, arrived bed, isolation bed, pending admit bed, pending transfer bed, pending discharge bed, discharge for death, closed, out of service, etc.).  The registration process is a critical area for re-engineering as one considers the need to be able to coordinate and move patients within the system.  Maybe you could think of certain airlines in the United States that have mastered the tracking and fast-turn around game to competitive advantage?  This concept is very similar to ADT and bed management.  </a:t>
            </a:r>
          </a:p>
          <a:p>
            <a:endParaRPr lang="en-US" altLang="en-US" dirty="0" smtClean="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000" dirty="0" smtClean="0"/>
              <a:t>Reviewing information (if it exists) is simplified by the EHRS – but again, only if it exists and it is accessible. The Medical Record Number, or MRN, is a unique identifier – meaning that only one patient in that hospital has that exact MRN.  It is not a social security number, and unfortunately it can change from institution to institution.  This MRN is attached to every piece of data in the patient record, so that the results are matched – one to one – with a single patient.  This enables a collective view of the patient’s electronic data, which is certainly more efficient than trying to assemble numerous sheets of paper and match them to the correct patient.  Unfortunately the “paper chase” still characterizes too many healthcare encounters.</a:t>
            </a:r>
          </a:p>
          <a:p>
            <a:endParaRPr lang="en-US" altLang="en-US" sz="1000" dirty="0" smtClean="0"/>
          </a:p>
          <a:p>
            <a:r>
              <a:rPr lang="en-US" altLang="en-US" sz="1000" dirty="0" smtClean="0"/>
              <a:t>Integrated, accessible and available patient data delivered by an EHRS allows the entire healthcare team to begin with a holistic view of the patient “story” and, if well designed, helps them to ask the right questions, gather more complete and focused data, and opens an avenue for the next stages of talking, observing and examining.</a:t>
            </a:r>
          </a:p>
          <a:p>
            <a:endParaRPr lang="en-US" altLang="en-US" sz="1000" dirty="0" smtClean="0"/>
          </a:p>
          <a:p>
            <a:r>
              <a:rPr lang="en-US" sz="1000" dirty="0" smtClean="0">
                <a:latin typeface="Arial" charset="0"/>
              </a:rPr>
              <a:t>Talking, observing, and examining benefits in many ways from HIT applications.  Digital devices such as the automatic blood pressure cuff, or blood glucometers for blood sugar readings (where the patient pricks his finger and puts the blood on a little strip of paper and inserts it into a reader device), oxygen saturation measurement devices for those of you unfamiliar with this device – it resembles a clothespin that maybe you have seen on a patient’s finger, and so on.  All of these devices - and many others - can be designed (and should be designed) to feed digital data directly into an EHRS.  Why?  Because an automatic relay of data from one digital device to another reduces manual labor and (very importantly) it also reduces the error that frequently accompanies manual transcription of data from one source to another.  </a:t>
            </a:r>
          </a:p>
          <a:p>
            <a:endParaRPr lang="en-US" sz="1000" dirty="0" smtClean="0">
              <a:latin typeface="Arial" charset="0"/>
            </a:endParaRPr>
          </a:p>
          <a:p>
            <a:r>
              <a:rPr lang="en-US" sz="1000" dirty="0" smtClean="0">
                <a:latin typeface="Arial" charset="0"/>
              </a:rPr>
              <a:t>Health IT can also be used to guide the examination.  This is not to imply that a provider would robotically follow a list!  However, studies show that a novice benefits from guides, similar to following a map in an unfamiliar neighborhood and even expert practitioners make mistakes and/or forget things.  Prompts delivered by Health IT systems can stimulate additional considerations and critical thinking by users, and can remind clinicians about needed tests or supplemental questions that should be asked at the very moment in time that they are most beneficial.  As an example of a computer generated prompt – when assessing a new patient - the patient answers yes to the question of “are you a current smoker.”  A prompting system could generate a series of additional questions that are required to determine the pack history or remind the provider to provide smoking cessation advice. HIT during this phase can be extremely helpful - but we must also weigh the level of obtrusiveness into the interaction.  Again, Health IT is not a panacea, it is a balancing act.</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dirty="0" smtClean="0"/>
              <a:t>There are many things that get documented in a patient encounter, such as the Chief Complaint, History of Present Illness, Past Medical History, Medications, Habits and Risk Factors, Family Medical History, Social History, Patient Profile, Review of Systems, Physical Exam, and on and on.  Documentation is vital, but at the same time it is tedious and time consuming.  So HIT can support this phase via the use of pick lists, using voice recognition instead of requiring providers to type, collecting data in a structured form that encourages completeness, creating an integrated record with the patient at the center – where the entire team involved in the care of the patient documents in an integrated record.  For example, we should not have a medical problem list and a nursing problem list and a physical therapy problem list – it should be an integrated PATIENT problem list shared across the team.</a:t>
            </a:r>
          </a:p>
          <a:p>
            <a:pPr>
              <a:lnSpc>
                <a:spcPct val="90000"/>
              </a:lnSpc>
            </a:pPr>
            <a:endParaRPr lang="en-US" altLang="en-US" dirty="0" smtClean="0"/>
          </a:p>
          <a:p>
            <a:pPr>
              <a:lnSpc>
                <a:spcPct val="90000"/>
              </a:lnSpc>
            </a:pPr>
            <a:r>
              <a:rPr lang="en-US" altLang="en-US" dirty="0" smtClean="0"/>
              <a:t>Other avenues to consider are the use of patient kiosks and a patient’s personal health record as a source of data for inclusion in the record.  This is an occasional source of disagreement, and one currently with no “correct” answer – whether patient entered data should be part of an EHRS.  However, as the “patient as partner” movement starts to grow and the shared decision-making concepts continue to grow, this issue will become more prominent and one that you, as an HIT specialist, may encounter.</a:t>
            </a:r>
          </a:p>
          <a:p>
            <a:pPr>
              <a:lnSpc>
                <a:spcPct val="90000"/>
              </a:lnSpc>
            </a:pPr>
            <a:endParaRPr lang="en-US" altLang="en-US" dirty="0" smtClean="0"/>
          </a:p>
          <a:p>
            <a:pPr>
              <a:lnSpc>
                <a:spcPct val="90000"/>
              </a:lnSpc>
            </a:pPr>
            <a:r>
              <a:rPr lang="en-US" altLang="en-US" dirty="0" smtClean="0"/>
              <a:t>As alluded to earlier during the documentation phase, a user may also access knowledge resources and clinical decision support mechanisms to supplement her knowledge level or to consider alternatives.  </a:t>
            </a:r>
          </a:p>
          <a:p>
            <a:pPr>
              <a:lnSpc>
                <a:spcPct val="90000"/>
              </a:lnSpc>
            </a:pPr>
            <a:r>
              <a:rPr lang="en-US" altLang="en-US" dirty="0" smtClean="0"/>
              <a:t>HIT can also provide links to vetted information and evidence, such as the Cochrane Library, also access to institutional policies, and present alternatives courses of action.</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5</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dirty="0" smtClean="0"/>
              <a:t>The taking action step is iterative as discussed earlier.  An action is performed or a test is ordered, or an assessment completed – and depending on results, it continues to cycle.  Computerized Prescriber Order Entry, or CPOE, is one of the most well known HIT support mechanisms for the care processes.  The P however does not stand for Physician – because as we have emphasized over and over again – health and healthcare are provided by teams, not by a single member of a team.  A dietician can order a specialized diet, and many nurses – such as nurse practitioners, have prescriptive authority (meaning they can write drug prescriptions), and a therapist can order a consult.  The P is tied to who can prescribe something – and that is far from being limited to physicians.  Remember, CPOE stands for Computerized Prescriber Order Entry.  You may also hear it described as Computerized Provider Order Entry.  </a:t>
            </a:r>
          </a:p>
          <a:p>
            <a:pPr>
              <a:lnSpc>
                <a:spcPct val="90000"/>
              </a:lnSpc>
            </a:pPr>
            <a:endParaRPr lang="en-US" altLang="en-US" dirty="0" smtClean="0"/>
          </a:p>
          <a:p>
            <a:pPr>
              <a:lnSpc>
                <a:spcPct val="90000"/>
              </a:lnSpc>
            </a:pPr>
            <a:r>
              <a:rPr lang="en-US" altLang="en-US" dirty="0" smtClean="0"/>
              <a:t>The latest version of the meaningful use phase 2 criteria issued in 2014 requires that e-prescribing (which is the ability to send an accurate and understandable prescription directly to a pharmacy) for medication orders must be used at least 50% of the time. [source: https://</a:t>
            </a:r>
            <a:r>
              <a:rPr lang="en-US" altLang="en-US" dirty="0" err="1" smtClean="0"/>
              <a:t>www.cms.gov</a:t>
            </a:r>
            <a:r>
              <a:rPr lang="en-US" altLang="en-US" dirty="0" smtClean="0"/>
              <a:t>/Regulations-and-Guidance/Legislation/</a:t>
            </a:r>
            <a:r>
              <a:rPr lang="en-US" altLang="en-US" dirty="0" err="1" smtClean="0"/>
              <a:t>EHRIncentivePrograms</a:t>
            </a:r>
            <a:r>
              <a:rPr lang="en-US" altLang="en-US" dirty="0" smtClean="0"/>
              <a:t>/downloads/Stage2_EPCore_2_ePrescribing.pdf ]</a:t>
            </a:r>
          </a:p>
          <a:p>
            <a:pPr>
              <a:lnSpc>
                <a:spcPct val="90000"/>
              </a:lnSpc>
            </a:pPr>
            <a:r>
              <a:rPr lang="en-US" altLang="en-US" dirty="0" smtClean="0"/>
              <a:t>CPOE is a high value step in the care process that HIT can support.</a:t>
            </a:r>
          </a:p>
          <a:p>
            <a:pPr>
              <a:lnSpc>
                <a:spcPct val="90000"/>
              </a:lnSpc>
            </a:pPr>
            <a:endParaRPr lang="en-US" altLang="en-US" dirty="0" smtClean="0"/>
          </a:p>
          <a:p>
            <a:pPr>
              <a:lnSpc>
                <a:spcPct val="90000"/>
              </a:lnSpc>
            </a:pPr>
            <a:r>
              <a:rPr lang="en-US" altLang="en-US" dirty="0" smtClean="0"/>
              <a:t>Guideline-based care is the use of clinical practice guidelines to assist patient and practitioners with decisions about appropriate healthcare for specific circumstances.  The URL that you see on this slide will take you to the National Guideline Clearinghouse of the Agency for Healthcare Research and Quality or AHRQ. Its sister site is the National Quality Measures Clearinghouse.  This is part of the movement towards meaningful use, particularly when we talk about the quality measures clearing house.  </a:t>
            </a:r>
          </a:p>
          <a:p>
            <a:pPr>
              <a:lnSpc>
                <a:spcPct val="90000"/>
              </a:lnSpc>
            </a:pPr>
            <a:endParaRPr lang="en-US" altLang="en-US" dirty="0" smtClean="0"/>
          </a:p>
          <a:p>
            <a:pPr>
              <a:lnSpc>
                <a:spcPct val="90000"/>
              </a:lnSpc>
            </a:pPr>
            <a:r>
              <a:rPr lang="en-US" altLang="en-US" dirty="0" smtClean="0"/>
              <a:t>The URL in the bottom left of the slide links to a “toolbox” at the AHRQ called the Healthcare Innovations Exchange. This is where you can find decisions aids and tools to support shared decision making and guideline based care documents. It’s a good idea to bookmark these powerful resources.</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6</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US" altLang="en-US" sz="1000" dirty="0" smtClean="0"/>
              <a:t>Pre-Discharge or Discharge Planning links to many other Health IT supported activities as we discussed earlier.  Pre-discharge planning is an essential aspect of continuity of care that actually starts on the day of admission – particularly as inpatient stays get shorter and shorter. Systems that are pre-programmed to help with the eventual discharge process can provide guidelines created to optimize the transition back to the home and activate the services that may be necessary to help the patient and families deal with physical, emotional, social, and financial needs after discharge. In addition, the meaningful use criteria require that hospitals provide patients with an electronic copy of their discharge instructions and procedures at the time of discharge, upon request.</a:t>
            </a:r>
          </a:p>
          <a:p>
            <a:pPr>
              <a:lnSpc>
                <a:spcPct val="80000"/>
              </a:lnSpc>
            </a:pPr>
            <a:endParaRPr lang="en-US" altLang="en-US" sz="1000" dirty="0" smtClean="0"/>
          </a:p>
          <a:p>
            <a:pPr>
              <a:lnSpc>
                <a:spcPct val="80000"/>
              </a:lnSpc>
            </a:pPr>
            <a:r>
              <a:rPr lang="en-US" altLang="en-US" sz="1000" dirty="0" smtClean="0"/>
              <a:t>Health IT in the way of ADT systems (recalling that the D in ADT stands for discharge) coordinates bed assignments, and it notifies numerous people that a patient is being discharged.  So housekeeping is alerted to the room that is ready to be vacated so that they can come to clean it.   The ED or the emergency department may be notified that a bed has opened.  The nursing administration is alerted so they can be aware of potential changes in staffing needs and so on.  Again, we see that a single action of discharging a patient when automated and connected, results in actions by numerous others.  The ripple effect moves outward.</a:t>
            </a:r>
          </a:p>
          <a:p>
            <a:pPr>
              <a:lnSpc>
                <a:spcPct val="80000"/>
              </a:lnSpc>
            </a:pPr>
            <a:endParaRPr lang="en-US" altLang="en-US" sz="1000" dirty="0" smtClean="0"/>
          </a:p>
          <a:p>
            <a:pPr>
              <a:lnSpc>
                <a:spcPct val="80000"/>
              </a:lnSpc>
            </a:pPr>
            <a:r>
              <a:rPr lang="en-US" altLang="en-US" sz="1000" dirty="0" smtClean="0"/>
              <a:t>Education is supported by Health IT in many ways, from providing reminders, guidelines, and educational nuggets, to a user at the moment of need as we discussed on a prior slide.  Items such as links to medication resources embedded on a screen, such as this link to the Federal Drug Administration drugs and medication database is helpful to patients and providers alike.  Many systems also include auto-generated patient education guides that can be printed out and sent home with the patient.  More and more health systems are including patient portals and handing out “information prescriptions” encouraging patients and families to learn more about their disease (or to adopt new and more healthy lifestyles).  Increasingly, patients are being directed to interactive health education sites. An example may be “Patients Like Me” an online patient portal or social networking site for the sharing of personal health experiences and knowledge acquisition.</a:t>
            </a:r>
          </a:p>
          <a:p>
            <a:pPr>
              <a:lnSpc>
                <a:spcPct val="80000"/>
              </a:lnSpc>
            </a:pPr>
            <a:endParaRPr lang="en-US" altLang="en-US" sz="1000" dirty="0" smtClean="0"/>
          </a:p>
          <a:p>
            <a:pPr>
              <a:lnSpc>
                <a:spcPct val="80000"/>
              </a:lnSpc>
            </a:pPr>
            <a:r>
              <a:rPr lang="en-US" altLang="en-US" sz="1000" dirty="0" smtClean="0"/>
              <a:t>As we have seen in our demo system that we are using with Working with HIT Systems, a clinical reminder is automatically issued based on the patient’s diagnoses.  Health IT support in this fashion blends in with the workload and </a:t>
            </a:r>
            <a:r>
              <a:rPr lang="en-US" altLang="en-US" sz="1000" i="1" dirty="0" smtClean="0"/>
              <a:t>makes the right thing to do the easiest thing to do. </a:t>
            </a:r>
            <a:r>
              <a:rPr lang="en-US" altLang="en-US" sz="1000" dirty="0" smtClean="0"/>
              <a:t>Again, supporting workflow and decision-making is a way by which Health IT can support education, best practices, and higher quality care. </a:t>
            </a:r>
          </a:p>
          <a:p>
            <a:pPr>
              <a:lnSpc>
                <a:spcPct val="80000"/>
              </a:lnSpc>
            </a:pPr>
            <a:endParaRPr lang="en-US" altLang="en-US" sz="1000" dirty="0" smtClean="0"/>
          </a:p>
          <a:p>
            <a:pPr>
              <a:lnSpc>
                <a:spcPct val="80000"/>
              </a:lnSpc>
            </a:pPr>
            <a:r>
              <a:rPr lang="en-US" altLang="en-US" sz="1000" dirty="0" smtClean="0"/>
              <a:t>Finally, we also have the use of Telehealth and these efforts are really being expanded, particularly in light of the work by the Federal Communications Commission and the rural broadband act, to increase the amount of access to the internet in disconnected areas – or what they call the “last mile” projects.  Geography becomes irrelevant.  We can educate with HIT by connecting remote providers and patients with resources necessary to improve the quality of care.  In many cases – this “link” is viewed as a lifeline for providers and communities who are far away from urban settings.</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7</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dirty="0" smtClean="0"/>
              <a:t>The final aspect is in regards to how HIT can support reporting and reimbursement.  The meaningful use regulations require that hospitals report quality measures to the Center for Medicare and Medicaid Services, or CMS, or to the states, that they have the capability to provide electronic syndromic surveillance data to public health agencies. </a:t>
            </a:r>
          </a:p>
          <a:p>
            <a:pPr>
              <a:lnSpc>
                <a:spcPct val="90000"/>
              </a:lnSpc>
            </a:pPr>
            <a:endParaRPr lang="en-US" altLang="en-US" dirty="0" smtClean="0"/>
          </a:p>
          <a:p>
            <a:pPr>
              <a:lnSpc>
                <a:spcPct val="90000"/>
              </a:lnSpc>
            </a:pPr>
            <a:r>
              <a:rPr lang="en-US" altLang="en-US" dirty="0" smtClean="0"/>
              <a:t>The ability of a hospital lab to submit lab results to public health agencies, through the hospital’s EHR, will improve case reporting and response and provide a more complete picture of the occurrence of infectious disease locally and nationally for more accurate and timely surveillance and pandemic preparedness and response. Two way communications between clinicians and national, state, and local public health entities can bring critical laboratory information and treatment history (such as vaccine registries) to the clinician’s desktop. </a:t>
            </a:r>
          </a:p>
          <a:p>
            <a:pPr>
              <a:lnSpc>
                <a:spcPct val="90000"/>
              </a:lnSpc>
            </a:pPr>
            <a:endParaRPr lang="en-US" altLang="en-US" dirty="0" smtClean="0"/>
          </a:p>
          <a:p>
            <a:pPr>
              <a:lnSpc>
                <a:spcPct val="90000"/>
              </a:lnSpc>
            </a:pPr>
            <a:r>
              <a:rPr lang="en-US" altLang="en-US" dirty="0" smtClean="0"/>
              <a:t>Internally, practice improvement is supported by the ability to run both ad-hoc and pre-set queries on the available data.  So questions may emerge such as:</a:t>
            </a:r>
          </a:p>
          <a:p>
            <a:pPr>
              <a:lnSpc>
                <a:spcPct val="90000"/>
              </a:lnSpc>
            </a:pPr>
            <a:r>
              <a:rPr lang="en-US" altLang="en-US" dirty="0" smtClean="0"/>
              <a:t>How many of our diabetics are receiving recommended care?</a:t>
            </a:r>
          </a:p>
          <a:p>
            <a:pPr>
              <a:lnSpc>
                <a:spcPct val="90000"/>
              </a:lnSpc>
            </a:pPr>
            <a:r>
              <a:rPr lang="en-US" altLang="en-US" dirty="0" smtClean="0"/>
              <a:t>Who are the “no shows” to the clinic or office?  And is there a pattern and why does that happen?  </a:t>
            </a:r>
          </a:p>
          <a:p>
            <a:pPr>
              <a:lnSpc>
                <a:spcPct val="90000"/>
              </a:lnSpc>
            </a:pPr>
            <a:r>
              <a:rPr lang="en-US" altLang="en-US" dirty="0" smtClean="0"/>
              <a:t>How many patients were seen in the office or admitted to the hospital in the last three months and why?  </a:t>
            </a:r>
          </a:p>
          <a:p>
            <a:pPr>
              <a:lnSpc>
                <a:spcPct val="90000"/>
              </a:lnSpc>
            </a:pPr>
            <a:endParaRPr lang="en-US" altLang="en-US" dirty="0" smtClean="0"/>
          </a:p>
          <a:p>
            <a:pPr>
              <a:lnSpc>
                <a:spcPct val="90000"/>
              </a:lnSpc>
            </a:pPr>
            <a:r>
              <a:rPr lang="en-US" altLang="en-US" dirty="0" smtClean="0"/>
              <a:t>The ability to “get at” your data is critically important and there are few things more frustrating to users than to put data in and not be able to get it back out easily. The final point is how HIT supports reimbursement, in both the inpatient and in the ambulatory environment.  Auto generation or auto submission of claim forms has markedly changed the jobs of clerical professionals.  Being able to automatically check eligibility for services, to obtain a pre-approval, and the like simplify many previously tedious tasks.  Of course the “elephant in the room” is the link between reimbursement and the meaningful use of EHRS.</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8</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This concludes Lecture b of </a:t>
            </a:r>
            <a:r>
              <a:rPr lang="en-US" altLang="en-US" i="1" dirty="0" smtClean="0"/>
              <a:t>Under the Hood</a:t>
            </a:r>
            <a:r>
              <a:rPr lang="en-US" altLang="en-US" dirty="0" smtClean="0"/>
              <a:t>. In summary, we focused on inpatient and ambulatory (or otherwise known as outpatient) situations and how HIT can support both. While the patient is at the center of both types of encounters (both inpatient and ambulatory) providers and support staff may rely on different functions of HIT based on the location.  Because care is provided in a variety of settings, there can be no one size that fits all; but at the same time there is core functionality that must be present regardless of where care is rendered.</a:t>
            </a:r>
          </a:p>
          <a:p>
            <a:endParaRPr lang="en-US" altLang="en-US" dirty="0" smtClean="0"/>
          </a:p>
          <a:p>
            <a:r>
              <a:rPr lang="en-US" altLang="en-US" dirty="0" smtClean="0"/>
              <a:t>Discussing HIT in both settings is important as the process of healthcare delivery evolves and changes in the US.  The increase in services provided in ambulatory care settings is very notable and those new “emerging sites of care” are proliferating and show no sign of slowing down. </a:t>
            </a:r>
          </a:p>
          <a:p>
            <a:endParaRPr lang="en-US" altLang="en-US" dirty="0" smtClean="0"/>
          </a:p>
          <a:p>
            <a:r>
              <a:rPr lang="en-US" altLang="en-US" dirty="0" smtClean="0"/>
              <a:t>Healthcare has numerous stakeholders and HIT must support the entire team with patients at the core. As the US population ages and our hospitals strain to care for all who need it, more and more services will move out to the home and to the community and to ambulatory care settings. HIT can and must support all of the players across a variety of settings to improve the quality, efficiency, and safety of health and care.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9</a:t>
            </a:fld>
            <a:endParaRPr lang="en-US" altLang="en-US"/>
          </a:p>
        </p:txBody>
      </p:sp>
    </p:spTree>
    <p:extLst>
      <p:ext uri="{BB962C8B-B14F-4D97-AF65-F5344CB8AC3E}">
        <p14:creationId xmlns:p14="http://schemas.microsoft.com/office/powerpoint/2010/main" val="5401679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ms.gov/Regulations-and-Guidance/Legislation/EHRIncentivePrograms/downloads/Stage2_EPCore_2_ePrescribing.pdf" TargetMode="External"/><Relationship Id="rId7" Type="http://schemas.openxmlformats.org/officeDocument/2006/relationships/hyperlink" Target="http://www.innovations.AHRQ.gov"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6" Type="http://schemas.openxmlformats.org/officeDocument/2006/relationships/hyperlink" Target="http://www.flickr.com/photos/lpettinati/3345788276/sizes/m/in/photostream/" TargetMode="External"/><Relationship Id="rId5" Type="http://schemas.openxmlformats.org/officeDocument/2006/relationships/hyperlink" Target="http://www.flickr.com/photos/iicd/5349100062/sizes/m/in/photostream/" TargetMode="External"/><Relationship Id="rId4" Type="http://schemas.openxmlformats.org/officeDocument/2006/relationships/hyperlink" Target="http://www.ncrr.nih.gov/publications/informatics/EHR.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flickr.com/photos/markkelley/1022720488/"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 Id="rId5" Type="http://schemas.openxmlformats.org/officeDocument/2006/relationships/hyperlink" Target="http://www.flickr.com/photos/jcodysimms/246023851" TargetMode="External"/><Relationship Id="rId4" Type="http://schemas.openxmlformats.org/officeDocument/2006/relationships/hyperlink" Target="http://www.fda.gov/Drugs/DrugSafety/ucm085729.ht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hyperlink" Target="http://www.guideline.gov/"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3.jpeg"/><Relationship Id="rId5" Type="http://schemas.openxmlformats.org/officeDocument/2006/relationships/image" Target="../media/image6.png"/><Relationship Id="rId4" Type="http://schemas.openxmlformats.org/officeDocument/2006/relationships/hyperlink" Target="http://www.qualitymeasures.ahrq.go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a:t>
            </a:r>
            <a:r>
              <a:rPr lang="en-US" altLang="en-US" dirty="0" smtClean="0"/>
              <a:t>with </a:t>
            </a:r>
            <a:r>
              <a:rPr lang="en-US" altLang="en-US" dirty="0"/>
              <a:t>Health IT Systems</a:t>
            </a:r>
            <a:br>
              <a:rPr lang="en-US" altLang="en-US" dirty="0"/>
            </a:br>
            <a:endParaRPr lang="en-US" dirty="0"/>
          </a:p>
        </p:txBody>
      </p:sp>
      <p:sp>
        <p:nvSpPr>
          <p:cNvPr id="3" name="Text Placeholder 2"/>
          <p:cNvSpPr>
            <a:spLocks noGrp="1"/>
          </p:cNvSpPr>
          <p:nvPr>
            <p:ph type="body" sz="half" idx="2"/>
          </p:nvPr>
        </p:nvSpPr>
        <p:spPr>
          <a:xfrm>
            <a:off x="1371600" y="3464891"/>
            <a:ext cx="6400800" cy="762000"/>
          </a:xfrm>
        </p:spPr>
        <p:txBody>
          <a:bodyPr/>
          <a:lstStyle/>
          <a:p>
            <a:r>
              <a:rPr lang="en-US" dirty="0" smtClean="0"/>
              <a:t>Under the Hood</a:t>
            </a:r>
            <a:endParaRPr lang="en-US" dirty="0"/>
          </a:p>
        </p:txBody>
      </p:sp>
      <p:sp>
        <p:nvSpPr>
          <p:cNvPr id="4" name="Text Placeholder 3"/>
          <p:cNvSpPr>
            <a:spLocks noGrp="1"/>
          </p:cNvSpPr>
          <p:nvPr>
            <p:ph type="body" sz="quarter" idx="11"/>
          </p:nvPr>
        </p:nvSpPr>
        <p:spPr/>
        <p:txBody>
          <a:bodyPr/>
          <a:lstStyle/>
          <a:p>
            <a:r>
              <a:rPr lang="en-US" dirty="0" smtClean="0"/>
              <a:t>Lecture b</a:t>
            </a:r>
            <a:endParaRPr lang="en-US" dirty="0"/>
          </a:p>
        </p:txBody>
      </p:sp>
      <p:sp>
        <p:nvSpPr>
          <p:cNvPr id="5" name="Text Placeholder 4"/>
          <p:cNvSpPr>
            <a:spLocks noGrp="1"/>
          </p:cNvSpPr>
          <p:nvPr>
            <p:ph type="body" sz="quarter" idx="12"/>
          </p:nvPr>
        </p:nvSpPr>
        <p:spPr/>
        <p:txBody>
          <a:bodyPr/>
          <a:lstStyle/>
          <a:p>
            <a:pPr marL="0">
              <a:spcBef>
                <a:spcPct val="0"/>
              </a:spcBef>
            </a:pPr>
            <a:r>
              <a:rPr lang="en-US" dirty="0">
                <a:latin typeface="Arial" charset="0"/>
                <a:ea typeface="ＭＳ Ｐゴシック" charset="0"/>
                <a:cs typeface="Times New Roman" charset="0"/>
              </a:rPr>
              <a:t>This material (Comp 7 Unit </a:t>
            </a:r>
            <a:r>
              <a:rPr lang="en-US" dirty="0" smtClean="0">
                <a:latin typeface="Arial" charset="0"/>
                <a:ea typeface="ＭＳ Ｐゴシック" charset="0"/>
                <a:cs typeface="Times New Roman" charset="0"/>
              </a:rPr>
              <a:t>2) </a:t>
            </a:r>
            <a:r>
              <a:rPr lang="en-US" dirty="0">
                <a:latin typeface="Arial" charset="0"/>
                <a:ea typeface="ＭＳ Ｐゴシック" charset="0"/>
                <a:cs typeface="Times New Roman" charset="0"/>
              </a:rPr>
              <a:t>was developed by Johns Hopkins University, funded by the Department of Health and Human Services, Office of the National Coordinator for Health Information Technology under Award Number IU24OC000013. This material was updated in 2016 by The University of Texas Health Science Center at Houston under Award Number </a:t>
            </a:r>
            <a:r>
              <a:rPr lang="en-US" dirty="0" smtClean="0">
                <a:latin typeface="Arial" charset="0"/>
                <a:ea typeface="ＭＳ Ｐゴシック" charset="0"/>
                <a:cs typeface="Times New Roman" charset="0"/>
              </a:rPr>
              <a:t>90WT0006.</a:t>
            </a:r>
            <a:endParaRPr lang="en-US" dirty="0">
              <a:latin typeface="Arial" charset="0"/>
              <a:ea typeface="ＭＳ Ｐゴシック" charset="0"/>
              <a:cs typeface="Times New Roman" charset="0"/>
            </a:endParaRPr>
          </a:p>
          <a:p>
            <a:pPr marL="0">
              <a:spcBef>
                <a:spcPct val="0"/>
              </a:spcBef>
            </a:pPr>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cense BY-NC-SA 4.0"/>
              </a:rPr>
              <a:t>http://creativecommons.org/licenses/by-nc-sa/4.0/</a:t>
            </a:r>
            <a:r>
              <a:rPr lang="en-US" dirty="0"/>
              <a:t>.</a:t>
            </a:r>
          </a:p>
          <a:p>
            <a:endParaRPr lang="en-US" dirty="0"/>
          </a:p>
        </p:txBody>
      </p:sp>
    </p:spTree>
    <p:extLst>
      <p:ext uri="{BB962C8B-B14F-4D97-AF65-F5344CB8AC3E}">
        <p14:creationId xmlns:p14="http://schemas.microsoft.com/office/powerpoint/2010/main" val="1377870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 the Hood </a:t>
            </a:r>
            <a:br>
              <a:rPr lang="en-US" dirty="0" smtClean="0"/>
            </a:br>
            <a:r>
              <a:rPr lang="en-US" dirty="0" smtClean="0"/>
              <a:t>References – Lecture b</a:t>
            </a:r>
            <a:endParaRPr lang="en-US" dirty="0"/>
          </a:p>
        </p:txBody>
      </p:sp>
      <p:sp>
        <p:nvSpPr>
          <p:cNvPr id="3" name="Text Placeholder 2"/>
          <p:cNvSpPr>
            <a:spLocks noGrp="1"/>
          </p:cNvSpPr>
          <p:nvPr>
            <p:ph type="body" sz="quarter" idx="16"/>
          </p:nvPr>
        </p:nvSpPr>
        <p:spPr>
          <a:xfrm>
            <a:off x="457200" y="1600200"/>
            <a:ext cx="8229600" cy="1047206"/>
          </a:xfrm>
        </p:spPr>
        <p:txBody>
          <a:bodyPr/>
          <a:lstStyle/>
          <a:p>
            <a:r>
              <a:rPr lang="en-US" dirty="0"/>
              <a:t>References</a:t>
            </a:r>
            <a:endParaRPr lang="en-US" altLang="en-US" b="0" dirty="0">
              <a:ea typeface="ＭＳ Ｐゴシック" pitchFamily="34" charset="-128"/>
              <a:cs typeface="Times New Roman" pitchFamily="18" charset="0"/>
            </a:endParaRPr>
          </a:p>
          <a:p>
            <a:pPr marL="628650" indent="-628650"/>
            <a:r>
              <a:rPr lang="en-US" altLang="en-US" sz="1400" b="0" dirty="0" smtClean="0">
                <a:ea typeface="ＭＳ Ｐゴシック" pitchFamily="34" charset="-128"/>
                <a:cs typeface="Times New Roman" pitchFamily="18" charset="0"/>
              </a:rPr>
              <a:t>Centers for Medicare and Medicaid Services. (2014). </a:t>
            </a:r>
            <a:r>
              <a:rPr lang="en-US" altLang="en-US" sz="1400" b="0" i="1" dirty="0" smtClean="0">
                <a:ea typeface="ＭＳ Ｐゴシック" pitchFamily="34" charset="-128"/>
                <a:cs typeface="Times New Roman" pitchFamily="18" charset="0"/>
              </a:rPr>
              <a:t>Eligible Professional Meaningful Use Core measures Measure 2 of 17. </a:t>
            </a:r>
            <a:r>
              <a:rPr lang="en-US" altLang="en-US" sz="1400" b="0" dirty="0" smtClean="0">
                <a:ea typeface="ＭＳ Ｐゴシック" pitchFamily="34" charset="-128"/>
                <a:cs typeface="Times New Roman" pitchFamily="18" charset="0"/>
              </a:rPr>
              <a:t>Washington D.C. </a:t>
            </a:r>
            <a:r>
              <a:rPr lang="en-US" altLang="en-US" sz="1400" b="0" dirty="0">
                <a:ea typeface="ＭＳ Ｐゴシック" pitchFamily="34" charset="-128"/>
                <a:cs typeface="Times New Roman" pitchFamily="18" charset="0"/>
              </a:rPr>
              <a:t>Retrieved from </a:t>
            </a:r>
            <a:r>
              <a:rPr lang="en-US" altLang="en-US" sz="1400" b="0" dirty="0">
                <a:ea typeface="ＭＳ Ｐゴシック" pitchFamily="34" charset="-128"/>
                <a:cs typeface="Times New Roman" pitchFamily="18" charset="0"/>
                <a:hlinkClick r:id="rId3" tooltip="Link to Eligible Professional Meaningful Use Core Measures Measure 2 of 17"/>
              </a:rPr>
              <a:t>https://www.cms.gov/Regulations-and-Guidance/Legislation/EHRIncentivePrograms/downloads/</a:t>
            </a:r>
            <a:r>
              <a:rPr lang="en-US" altLang="en-US" sz="1400" b="0" dirty="0" smtClean="0">
                <a:ea typeface="ＭＳ Ｐゴシック" pitchFamily="34" charset="-128"/>
                <a:cs typeface="Times New Roman" pitchFamily="18" charset="0"/>
                <a:hlinkClick r:id="rId3" tooltip="Link to Eligible Professional Meaningful Use Core Measures Measure 2 of 17"/>
              </a:rPr>
              <a:t>Stage2_EPCore_2_ePrescribing.pdf</a:t>
            </a:r>
            <a:r>
              <a:rPr lang="en-US" altLang="en-US" sz="1400" b="0" dirty="0" smtClean="0">
                <a:ea typeface="ＭＳ Ｐゴシック" pitchFamily="34" charset="-128"/>
                <a:cs typeface="Times New Roman" pitchFamily="18" charset="0"/>
              </a:rPr>
              <a:t> </a:t>
            </a:r>
          </a:p>
          <a:p>
            <a:pPr marL="628650" indent="-628650"/>
            <a:r>
              <a:rPr lang="en-US" altLang="en-US" sz="1400" b="0" dirty="0" smtClean="0">
                <a:ea typeface="ＭＳ Ｐゴシック" pitchFamily="34" charset="-128"/>
                <a:cs typeface="Times New Roman" pitchFamily="18" charset="0"/>
              </a:rPr>
              <a:t>National </a:t>
            </a:r>
            <a:r>
              <a:rPr lang="en-US" altLang="en-US" sz="1400" b="0" dirty="0">
                <a:ea typeface="ＭＳ Ｐゴシック" pitchFamily="34" charset="-128"/>
                <a:cs typeface="Times New Roman" pitchFamily="18" charset="0"/>
              </a:rPr>
              <a:t>Center for Research Resources. Electronic Health Records:  An Overview. 2006. </a:t>
            </a:r>
            <a:r>
              <a:rPr lang="en-US" altLang="en-US" sz="1400" b="0" dirty="0" smtClean="0">
                <a:ea typeface="ＭＳ Ｐゴシック" pitchFamily="34" charset="-128"/>
                <a:cs typeface="Times New Roman" pitchFamily="18" charset="0"/>
              </a:rPr>
              <a:t>	Available 	from</a:t>
            </a:r>
            <a:r>
              <a:rPr lang="en-US" altLang="en-US" sz="1400" b="0" dirty="0">
                <a:ea typeface="ＭＳ Ｐゴシック" pitchFamily="34" charset="-128"/>
                <a:cs typeface="Times New Roman" pitchFamily="18" charset="0"/>
              </a:rPr>
              <a:t>: </a:t>
            </a:r>
            <a:r>
              <a:rPr lang="en-US" altLang="en-US" sz="1400" b="0" dirty="0" smtClean="0">
                <a:solidFill>
                  <a:srgbClr val="C00000"/>
                </a:solidFill>
                <a:ea typeface="ＭＳ Ｐゴシック" pitchFamily="34" charset="-128"/>
                <a:cs typeface="Times New Roman" pitchFamily="18" charset="0"/>
                <a:hlinkClick r:id="rId4" tooltip="Link to National Center for Research Resources"/>
              </a:rPr>
              <a:t>http://www.ncrr.nih.gov</a:t>
            </a:r>
            <a:r>
              <a:rPr lang="en-US" altLang="en-US" sz="1400" b="0" dirty="0">
                <a:solidFill>
                  <a:srgbClr val="C00000"/>
                </a:solidFill>
                <a:ea typeface="ＭＳ Ｐゴシック" pitchFamily="34" charset="-128"/>
                <a:cs typeface="Times New Roman" pitchFamily="18" charset="0"/>
                <a:hlinkClick r:id="rId4" tooltip="Link to National Center for Research Resources"/>
              </a:rPr>
              <a:t>/publications/informatics/EHR.pdf</a:t>
            </a:r>
            <a:endParaRPr lang="en-US" altLang="en-US" sz="1400" b="0" dirty="0">
              <a:solidFill>
                <a:srgbClr val="C00000"/>
              </a:solidFill>
              <a:ea typeface="ＭＳ Ｐゴシック" pitchFamily="34" charset="-128"/>
              <a:cs typeface="Times New Roman" pitchFamily="18" charset="0"/>
            </a:endParaRPr>
          </a:p>
          <a:p>
            <a:pPr marL="628650" lvl="1" indent="-628650"/>
            <a:endParaRPr lang="en-US" dirty="0"/>
          </a:p>
        </p:txBody>
      </p:sp>
      <p:sp>
        <p:nvSpPr>
          <p:cNvPr id="5" name="Text Placeholder 4"/>
          <p:cNvSpPr>
            <a:spLocks noGrp="1"/>
          </p:cNvSpPr>
          <p:nvPr>
            <p:ph type="body" sz="quarter" idx="21"/>
          </p:nvPr>
        </p:nvSpPr>
        <p:spPr>
          <a:xfrm>
            <a:off x="457200" y="3462421"/>
            <a:ext cx="8229600" cy="2964505"/>
          </a:xfrm>
        </p:spPr>
        <p:txBody>
          <a:bodyPr/>
          <a:lstStyle/>
          <a:p>
            <a:r>
              <a:rPr lang="en-US" dirty="0" smtClean="0"/>
              <a:t>Images</a:t>
            </a:r>
          </a:p>
          <a:p>
            <a:pPr marL="684213" indent="-684213"/>
            <a:r>
              <a:rPr lang="en-US" altLang="en-US" sz="1400" b="0" dirty="0" smtClean="0">
                <a:ea typeface="ＭＳ Ｐゴシック" pitchFamily="34" charset="-128"/>
              </a:rPr>
              <a:t>Slide </a:t>
            </a:r>
            <a:r>
              <a:rPr lang="en-US" altLang="en-US" sz="1400" b="0" dirty="0">
                <a:ea typeface="ＭＳ Ｐゴシック" pitchFamily="34" charset="-128"/>
              </a:rPr>
              <a:t>3:  Image 1—Man at Counter. International Institute for Communication and Development (IICD ) The Hague, </a:t>
            </a:r>
            <a:r>
              <a:rPr lang="en-US" altLang="en-US" sz="1400" b="0" dirty="0" smtClean="0">
                <a:ea typeface="ＭＳ Ｐゴシック" pitchFamily="34" charset="-128"/>
              </a:rPr>
              <a:t>Netherlands </a:t>
            </a:r>
            <a:r>
              <a:rPr lang="en-US" altLang="en-US" sz="1400" b="0" dirty="0">
                <a:ea typeface="ＭＳ Ｐゴシック" pitchFamily="34" charset="-128"/>
              </a:rPr>
              <a:t>(2008) . Available from: </a:t>
            </a:r>
            <a:r>
              <a:rPr lang="en-US" altLang="en-US" sz="1400" b="0" dirty="0" smtClean="0">
                <a:ea typeface="ＭＳ Ｐゴシック" pitchFamily="34" charset="-128"/>
              </a:rPr>
              <a:t>	</a:t>
            </a:r>
            <a:r>
              <a:rPr lang="en-US" altLang="en-US" sz="1400" b="0" dirty="0" smtClean="0">
                <a:ea typeface="ＭＳ Ｐゴシック" pitchFamily="34" charset="-128"/>
                <a:hlinkClick r:id="rId5" tooltip="Link to Man at Counter image from Flickr"/>
              </a:rPr>
              <a:t>http</a:t>
            </a:r>
            <a:r>
              <a:rPr lang="en-US" altLang="en-US" sz="1400" b="0" dirty="0">
                <a:ea typeface="ＭＳ Ｐゴシック" pitchFamily="34" charset="-128"/>
                <a:hlinkClick r:id="rId5" tooltip="Link to Man at Counter image from Flickr"/>
              </a:rPr>
              <a:t>://www.flickr.com/photos/iicd/5349100062/sizes/m/in/photostream</a:t>
            </a:r>
            <a:r>
              <a:rPr lang="en-US" altLang="en-US" sz="1400" b="0" dirty="0" smtClean="0">
                <a:ea typeface="ＭＳ Ｐゴシック" pitchFamily="34" charset="-128"/>
                <a:hlinkClick r:id="rId5" tooltip="Link to Man at Counter image from Flickr"/>
              </a:rPr>
              <a:t>/</a:t>
            </a:r>
            <a:r>
              <a:rPr lang="en-US" altLang="en-US" sz="1400" b="0" dirty="0">
                <a:ea typeface="ＭＳ Ｐゴシック" pitchFamily="34" charset="-128"/>
              </a:rPr>
              <a:t> Attribution—</a:t>
            </a:r>
            <a:r>
              <a:rPr lang="en-US" altLang="en-US" sz="1400" b="0" dirty="0" err="1">
                <a:ea typeface="ＭＳ Ｐゴシック" pitchFamily="34" charset="-128"/>
              </a:rPr>
              <a:t>NonCommercial-NoDerivs</a:t>
            </a:r>
            <a:r>
              <a:rPr lang="en-US" altLang="en-US" sz="1400" b="0" dirty="0">
                <a:ea typeface="ＭＳ Ｐゴシック" pitchFamily="34" charset="-128"/>
              </a:rPr>
              <a:t> 2.0 Generic (CC BY-NC-ND 2.0) </a:t>
            </a:r>
          </a:p>
          <a:p>
            <a:pPr marL="684213" indent="0"/>
            <a:r>
              <a:rPr lang="en-US" altLang="en-US" sz="1400" b="0" dirty="0" smtClean="0">
                <a:ea typeface="ＭＳ Ｐゴシック" pitchFamily="34" charset="-128"/>
              </a:rPr>
              <a:t>Image </a:t>
            </a:r>
            <a:r>
              <a:rPr lang="en-US" altLang="en-US" sz="1400" b="0" dirty="0">
                <a:ea typeface="ＭＳ Ｐゴシック" pitchFamily="34" charset="-128"/>
              </a:rPr>
              <a:t>2—Process Diagram. Courtesy Dr. Patricia Abbott</a:t>
            </a:r>
          </a:p>
          <a:p>
            <a:pPr marL="684213" indent="-684213"/>
            <a:r>
              <a:rPr lang="en-US" altLang="en-US" sz="1400" b="0" dirty="0">
                <a:ea typeface="ＭＳ Ｐゴシック" pitchFamily="34" charset="-128"/>
              </a:rPr>
              <a:t>Slide 4: Image 1—Computer Screen with Patient Data. Lucas </a:t>
            </a:r>
            <a:r>
              <a:rPr lang="en-US" altLang="en-US" sz="1400" b="0" dirty="0" err="1">
                <a:ea typeface="ＭＳ Ｐゴシック" pitchFamily="34" charset="-128"/>
              </a:rPr>
              <a:t>Pettinati</a:t>
            </a:r>
            <a:r>
              <a:rPr lang="en-US" altLang="en-US" sz="1400" b="0" dirty="0">
                <a:ea typeface="ＭＳ Ｐゴシック" pitchFamily="34" charset="-128"/>
              </a:rPr>
              <a:t>, </a:t>
            </a:r>
            <a:r>
              <a:rPr lang="en-US" altLang="en-US" sz="1400" b="0" dirty="0" smtClean="0">
                <a:ea typeface="ＭＳ Ｐゴシック" pitchFamily="34" charset="-128"/>
              </a:rPr>
              <a:t>Brazil Available </a:t>
            </a:r>
            <a:r>
              <a:rPr lang="en-US" altLang="en-US" sz="1400" b="0" dirty="0">
                <a:ea typeface="ＭＳ Ｐゴシック" pitchFamily="34" charset="-128"/>
              </a:rPr>
              <a:t>from: </a:t>
            </a:r>
            <a:r>
              <a:rPr lang="en-US" altLang="en-US" sz="1400" b="0" dirty="0">
                <a:ea typeface="ＭＳ Ｐゴシック" pitchFamily="34" charset="-128"/>
                <a:hlinkClick r:id="rId6" tooltip="Link to Computer Screen with Patient Data Picture"/>
              </a:rPr>
              <a:t>http://www.flickr.com/photos/lpettinati/3345788276/sizes/m/in/photostream</a:t>
            </a:r>
            <a:r>
              <a:rPr lang="en-US" altLang="en-US" sz="1400" b="0" dirty="0" smtClean="0">
                <a:ea typeface="ＭＳ Ｐゴシック" pitchFamily="34" charset="-128"/>
                <a:hlinkClick r:id="rId6" tooltip="Link to Computer Screen with Patient Data Picture"/>
              </a:rPr>
              <a:t>/</a:t>
            </a:r>
            <a:r>
              <a:rPr lang="en-US" altLang="en-US" sz="1400" b="0" dirty="0">
                <a:ea typeface="ＭＳ Ｐゴシック" pitchFamily="34" charset="-128"/>
              </a:rPr>
              <a:t> </a:t>
            </a:r>
            <a:r>
              <a:rPr lang="en-US" altLang="en-US" sz="1400" b="0" dirty="0" smtClean="0">
                <a:ea typeface="ＭＳ Ｐゴシック" pitchFamily="34" charset="-128"/>
              </a:rPr>
              <a:t>Attribution—</a:t>
            </a:r>
            <a:r>
              <a:rPr lang="en-US" altLang="en-US" sz="1400" b="0" dirty="0" err="1" smtClean="0">
                <a:ea typeface="ＭＳ Ｐゴシック" pitchFamily="34" charset="-128"/>
              </a:rPr>
              <a:t>NonCommercial-NoDerivs</a:t>
            </a:r>
            <a:r>
              <a:rPr lang="en-US" altLang="en-US" sz="1400" b="0" dirty="0" smtClean="0">
                <a:ea typeface="ＭＳ Ｐゴシック" pitchFamily="34" charset="-128"/>
              </a:rPr>
              <a:t> </a:t>
            </a:r>
            <a:r>
              <a:rPr lang="en-US" altLang="en-US" sz="1400" b="0" dirty="0">
                <a:ea typeface="ＭＳ Ｐゴシック" pitchFamily="34" charset="-128"/>
              </a:rPr>
              <a:t>2.0 Generic (CC BY-NC-ND 2.0) </a:t>
            </a:r>
            <a:endParaRPr lang="en-US" altLang="en-US" sz="1400" b="0" dirty="0" smtClean="0">
              <a:ea typeface="ＭＳ Ｐゴシック" pitchFamily="34" charset="-128"/>
            </a:endParaRPr>
          </a:p>
          <a:p>
            <a:pPr marL="684213" indent="-52388"/>
            <a:r>
              <a:rPr lang="en-US" altLang="en-US" sz="1400" b="0" dirty="0" smtClean="0">
                <a:ea typeface="ＭＳ Ｐゴシック" pitchFamily="34" charset="-128"/>
              </a:rPr>
              <a:t>Image </a:t>
            </a:r>
            <a:r>
              <a:rPr lang="en-US" altLang="en-US" sz="1400" b="0" dirty="0">
                <a:ea typeface="ＭＳ Ｐゴシック" pitchFamily="34" charset="-128"/>
              </a:rPr>
              <a:t>2—Process Diagram. Courtesy Dr. Patricia </a:t>
            </a:r>
            <a:r>
              <a:rPr lang="en-US" altLang="en-US" sz="1400" b="0" dirty="0" smtClean="0">
                <a:ea typeface="ＭＳ Ｐゴシック" pitchFamily="34" charset="-128"/>
              </a:rPr>
              <a:t>Abbot</a:t>
            </a:r>
          </a:p>
          <a:p>
            <a:pPr marL="684213" indent="-684213"/>
            <a:r>
              <a:rPr lang="en-US" altLang="en-US" sz="1400" b="0" dirty="0" smtClean="0">
                <a:ea typeface="ＭＳ Ｐゴシック" pitchFamily="34" charset="-128"/>
              </a:rPr>
              <a:t>Slide 6: </a:t>
            </a:r>
            <a:r>
              <a:rPr lang="en-US" altLang="en-US" sz="1400" b="0" dirty="0">
                <a:ea typeface="ＭＳ Ｐゴシック" pitchFamily="34" charset="-128"/>
              </a:rPr>
              <a:t>Image 1—AHRQ website. Available from </a:t>
            </a:r>
            <a:r>
              <a:rPr lang="en-US" altLang="en-US" sz="1400" b="0" dirty="0">
                <a:ea typeface="ＭＳ Ｐゴシック" pitchFamily="34" charset="-128"/>
                <a:hlinkClick r:id="rId7" tooltip="Link tp AHRQ website Homepage"/>
              </a:rPr>
              <a:t>http://</a:t>
            </a:r>
            <a:r>
              <a:rPr lang="en-US" altLang="en-US" sz="1400" b="0" dirty="0" smtClean="0">
                <a:ea typeface="ＭＳ Ｐゴシック" pitchFamily="34" charset="-128"/>
                <a:hlinkClick r:id="rId7" tooltip="Link tp AHRQ website Homepage"/>
              </a:rPr>
              <a:t>www.innovations.AHRQ.gov</a:t>
            </a:r>
            <a:r>
              <a:rPr lang="en-US" altLang="en-US" sz="1400" b="0" dirty="0" smtClean="0">
                <a:ea typeface="ＭＳ Ｐゴシック" pitchFamily="34" charset="-128"/>
              </a:rPr>
              <a:t>. </a:t>
            </a:r>
          </a:p>
          <a:p>
            <a:pPr marL="631825" indent="0"/>
            <a:r>
              <a:rPr lang="en-US" altLang="en-US" sz="1400" b="0" dirty="0" smtClean="0">
                <a:ea typeface="ＭＳ Ｐゴシック" pitchFamily="34" charset="-128"/>
              </a:rPr>
              <a:t>Image </a:t>
            </a:r>
            <a:r>
              <a:rPr lang="en-US" altLang="en-US" sz="1400" b="0" dirty="0">
                <a:ea typeface="ＭＳ Ｐゴシック" pitchFamily="34" charset="-128"/>
              </a:rPr>
              <a:t>2.—Care Processes. Courtesy Dr. Patricia </a:t>
            </a:r>
            <a:r>
              <a:rPr lang="en-US" altLang="en-US" sz="1400" b="0" dirty="0" smtClean="0">
                <a:ea typeface="ＭＳ Ｐゴシック" pitchFamily="34" charset="-128"/>
              </a:rPr>
              <a:t>Abbot</a:t>
            </a:r>
            <a:endParaRPr lang="en-US" altLang="en-US" sz="1400" b="0" dirty="0">
              <a:ea typeface="ＭＳ Ｐゴシック" pitchFamily="34" charset="-128"/>
            </a:endParaRPr>
          </a:p>
        </p:txBody>
      </p:sp>
      <p:sp>
        <p:nvSpPr>
          <p:cNvPr id="6" name="Slide Number Placeholder 5"/>
          <p:cNvSpPr>
            <a:spLocks noGrp="1"/>
          </p:cNvSpPr>
          <p:nvPr>
            <p:ph type="sldNum" sz="quarter" idx="4"/>
          </p:nvPr>
        </p:nvSpPr>
        <p:spPr/>
        <p:txBody>
          <a:bodyPr/>
          <a:lstStyle/>
          <a:p>
            <a:fld id="{F3BF8891-5E06-46C2-89A4-6DB85D39BA35}" type="slidenum">
              <a:rPr lang="en-US" smtClean="0"/>
              <a:pPr/>
              <a:t>10</a:t>
            </a:fld>
            <a:endParaRPr lang="en-US" dirty="0"/>
          </a:p>
        </p:txBody>
      </p:sp>
    </p:spTree>
    <p:extLst>
      <p:ext uri="{BB962C8B-B14F-4D97-AF65-F5344CB8AC3E}">
        <p14:creationId xmlns:p14="http://schemas.microsoft.com/office/powerpoint/2010/main" val="926518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 the Hood</a:t>
            </a:r>
            <a:br>
              <a:rPr lang="en-US" dirty="0" smtClean="0"/>
            </a:br>
            <a:r>
              <a:rPr lang="en-US" dirty="0" smtClean="0"/>
              <a:t>References – Lecture b</a:t>
            </a:r>
            <a:endParaRPr lang="en-US" dirty="0"/>
          </a:p>
        </p:txBody>
      </p:sp>
      <p:sp>
        <p:nvSpPr>
          <p:cNvPr id="5" name="Text Placeholder 4"/>
          <p:cNvSpPr>
            <a:spLocks noGrp="1"/>
          </p:cNvSpPr>
          <p:nvPr>
            <p:ph type="body" sz="quarter" idx="21"/>
          </p:nvPr>
        </p:nvSpPr>
        <p:spPr>
          <a:xfrm>
            <a:off x="457200" y="1881051"/>
            <a:ext cx="8229600" cy="4521377"/>
          </a:xfrm>
        </p:spPr>
        <p:txBody>
          <a:bodyPr/>
          <a:lstStyle/>
          <a:p>
            <a:r>
              <a:rPr lang="en-US" dirty="0" smtClean="0"/>
              <a:t>Images</a:t>
            </a:r>
            <a:endParaRPr lang="en-US" dirty="0"/>
          </a:p>
          <a:p>
            <a:pPr marL="511175" indent="-511175"/>
            <a:r>
              <a:rPr lang="en-US" altLang="en-US" b="0" dirty="0" smtClean="0">
                <a:ea typeface="ＭＳ Ｐゴシック" pitchFamily="34" charset="-128"/>
              </a:rPr>
              <a:t>Slide </a:t>
            </a:r>
            <a:r>
              <a:rPr lang="en-US" altLang="en-US" b="0" dirty="0">
                <a:ea typeface="ＭＳ Ｐゴシック" pitchFamily="34" charset="-128"/>
              </a:rPr>
              <a:t>7: Image 1—Two African Tribal Men Using Cell Phones . Mark Kelley. </a:t>
            </a:r>
            <a:r>
              <a:rPr lang="en-US" altLang="en-US" b="0" dirty="0" smtClean="0">
                <a:ea typeface="ＭＳ Ｐゴシック" pitchFamily="34" charset="-128"/>
              </a:rPr>
              <a:t>Available from</a:t>
            </a:r>
            <a:r>
              <a:rPr lang="en-US" altLang="en-US" b="0" dirty="0">
                <a:ea typeface="ＭＳ Ｐゴシック" pitchFamily="34" charset="-128"/>
              </a:rPr>
              <a:t>: </a:t>
            </a:r>
            <a:r>
              <a:rPr lang="en-US" altLang="en-US" b="0" dirty="0">
                <a:solidFill>
                  <a:srgbClr val="C00000"/>
                </a:solidFill>
                <a:ea typeface="ＭＳ Ｐゴシック" pitchFamily="34" charset="-128"/>
                <a:hlinkClick r:id="rId3"/>
              </a:rPr>
              <a:t>http://www.flickr.com/photos/markkelley/1022720488</a:t>
            </a:r>
            <a:r>
              <a:rPr lang="en-US" altLang="en-US" b="0" dirty="0" smtClean="0">
                <a:solidFill>
                  <a:srgbClr val="C00000"/>
                </a:solidFill>
                <a:ea typeface="ＭＳ Ｐゴシック" pitchFamily="34" charset="-128"/>
                <a:hlinkClick r:id="rId3"/>
              </a:rPr>
              <a:t>/</a:t>
            </a:r>
            <a:r>
              <a:rPr lang="en-US" altLang="en-US" b="0" dirty="0" smtClean="0">
                <a:solidFill>
                  <a:srgbClr val="C00000"/>
                </a:solidFill>
                <a:ea typeface="ＭＳ Ｐゴシック" pitchFamily="34" charset="-128"/>
              </a:rPr>
              <a:t> </a:t>
            </a:r>
            <a:r>
              <a:rPr lang="en-US" altLang="en-US" b="0" dirty="0" smtClean="0">
                <a:ea typeface="ＭＳ Ｐゴシック" pitchFamily="34" charset="-128"/>
              </a:rPr>
              <a:t>Attribution—</a:t>
            </a:r>
            <a:r>
              <a:rPr lang="en-US" altLang="en-US" b="0" dirty="0" err="1" smtClean="0">
                <a:ea typeface="ＭＳ Ｐゴシック" pitchFamily="34" charset="-128"/>
              </a:rPr>
              <a:t>NonCommercial-NoDerivs</a:t>
            </a:r>
            <a:r>
              <a:rPr lang="en-US" altLang="en-US" b="0" dirty="0" smtClean="0">
                <a:ea typeface="ＭＳ Ｐゴシック" pitchFamily="34" charset="-128"/>
              </a:rPr>
              <a:t> </a:t>
            </a:r>
            <a:r>
              <a:rPr lang="en-US" altLang="en-US" b="0" dirty="0">
                <a:ea typeface="ＭＳ Ｐゴシック" pitchFamily="34" charset="-128"/>
              </a:rPr>
              <a:t>2.0 Generic (CC BY-NC-ND 2.0) </a:t>
            </a:r>
            <a:endParaRPr lang="en-US" altLang="en-US" b="0" dirty="0" smtClean="0">
              <a:ea typeface="ＭＳ Ｐゴシック" pitchFamily="34" charset="-128"/>
            </a:endParaRPr>
          </a:p>
          <a:p>
            <a:pPr marL="458788" indent="0"/>
            <a:r>
              <a:rPr lang="en-US" altLang="en-US" sz="1600" b="0" dirty="0" smtClean="0">
                <a:ea typeface="ＭＳ Ｐゴシック" pitchFamily="34" charset="-128"/>
              </a:rPr>
              <a:t>Image </a:t>
            </a:r>
            <a:r>
              <a:rPr lang="en-US" altLang="en-US" sz="1600" b="0" dirty="0">
                <a:ea typeface="ＭＳ Ｐゴシック" pitchFamily="34" charset="-128"/>
              </a:rPr>
              <a:t>2—Federal Drug  Administration: Available from: </a:t>
            </a:r>
            <a:r>
              <a:rPr lang="en-US" altLang="en-US" sz="1600" b="0" dirty="0" smtClean="0">
                <a:solidFill>
                  <a:srgbClr val="C00000"/>
                </a:solidFill>
                <a:ea typeface="ＭＳ Ｐゴシック" pitchFamily="34" charset="-128"/>
                <a:hlinkClick r:id="rId4"/>
              </a:rPr>
              <a:t>http</a:t>
            </a:r>
            <a:r>
              <a:rPr lang="en-US" altLang="en-US" sz="1600" b="0" dirty="0">
                <a:solidFill>
                  <a:srgbClr val="C00000"/>
                </a:solidFill>
                <a:ea typeface="ＭＳ Ｐゴシック" pitchFamily="34" charset="-128"/>
                <a:hlinkClick r:id="rId4"/>
              </a:rPr>
              <a:t>://www.fda.gov/Drugs/DrugSafety/ucm085729.</a:t>
            </a:r>
            <a:r>
              <a:rPr lang="en-US" altLang="en-US" sz="1600" b="0" dirty="0" smtClean="0">
                <a:solidFill>
                  <a:srgbClr val="C00000"/>
                </a:solidFill>
                <a:ea typeface="ＭＳ Ｐゴシック" pitchFamily="34" charset="-128"/>
                <a:hlinkClick r:id="rId4"/>
              </a:rPr>
              <a:t>htm</a:t>
            </a:r>
            <a:r>
              <a:rPr lang="en-US" altLang="en-US" sz="1600" b="0" dirty="0" smtClean="0">
                <a:solidFill>
                  <a:srgbClr val="C00000"/>
                </a:solidFill>
                <a:ea typeface="ＭＳ Ｐゴシック" pitchFamily="34" charset="-128"/>
              </a:rPr>
              <a:t> </a:t>
            </a:r>
            <a:endParaRPr lang="en-US" altLang="en-US" sz="1600" b="0" dirty="0">
              <a:solidFill>
                <a:srgbClr val="C00000"/>
              </a:solidFill>
              <a:ea typeface="ＭＳ Ｐゴシック" pitchFamily="34" charset="-128"/>
            </a:endParaRPr>
          </a:p>
          <a:p>
            <a:pPr marL="511175" indent="-511175"/>
            <a:r>
              <a:rPr lang="en-US" altLang="en-US" b="0" dirty="0">
                <a:ea typeface="ＭＳ Ｐゴシック" pitchFamily="34" charset="-128"/>
              </a:rPr>
              <a:t>Slide 8: Elephant in the Room. Available </a:t>
            </a:r>
            <a:r>
              <a:rPr lang="en-US" altLang="en-US" b="0" dirty="0" smtClean="0">
                <a:ea typeface="ＭＳ Ｐゴシック" pitchFamily="34" charset="-128"/>
              </a:rPr>
              <a:t>from: </a:t>
            </a:r>
            <a:r>
              <a:rPr lang="en-US" altLang="en-US" b="0" dirty="0" smtClean="0">
                <a:solidFill>
                  <a:srgbClr val="C00000"/>
                </a:solidFill>
                <a:ea typeface="ＭＳ Ｐゴシック" pitchFamily="34" charset="-128"/>
                <a:hlinkClick r:id="rId5"/>
              </a:rPr>
              <a:t>http</a:t>
            </a:r>
            <a:r>
              <a:rPr lang="en-US" altLang="en-US" b="0" dirty="0">
                <a:solidFill>
                  <a:srgbClr val="C00000"/>
                </a:solidFill>
                <a:ea typeface="ＭＳ Ｐゴシック" pitchFamily="34" charset="-128"/>
                <a:hlinkClick r:id="rId5"/>
              </a:rPr>
              <a:t>://www.flickr.com/photos/jcodysimms/</a:t>
            </a:r>
            <a:r>
              <a:rPr lang="en-US" altLang="en-US" b="0" dirty="0" smtClean="0">
                <a:solidFill>
                  <a:srgbClr val="C00000"/>
                </a:solidFill>
                <a:ea typeface="ＭＳ Ｐゴシック" pitchFamily="34" charset="-128"/>
                <a:hlinkClick r:id="rId5"/>
              </a:rPr>
              <a:t>246023851</a:t>
            </a:r>
            <a:r>
              <a:rPr lang="en-US" altLang="en-US" b="0" dirty="0" smtClean="0">
                <a:solidFill>
                  <a:srgbClr val="C00000"/>
                </a:solidFill>
                <a:ea typeface="ＭＳ Ｐゴシック" pitchFamily="34" charset="-128"/>
              </a:rPr>
              <a:t> </a:t>
            </a:r>
            <a:r>
              <a:rPr lang="en-US" altLang="en-US" b="0" dirty="0" smtClean="0">
                <a:ea typeface="ＭＳ Ｐゴシック" pitchFamily="34" charset="-128"/>
              </a:rPr>
              <a:t>Attribution—</a:t>
            </a:r>
            <a:r>
              <a:rPr lang="en-US" altLang="en-US" b="0" dirty="0" err="1" smtClean="0">
                <a:ea typeface="ＭＳ Ｐゴシック" pitchFamily="34" charset="-128"/>
              </a:rPr>
              <a:t>NonCommercial-ShareAlike</a:t>
            </a:r>
            <a:r>
              <a:rPr lang="en-US" altLang="en-US" b="0" dirty="0" smtClean="0">
                <a:ea typeface="ＭＳ Ｐゴシック" pitchFamily="34" charset="-128"/>
              </a:rPr>
              <a:t> </a:t>
            </a:r>
            <a:r>
              <a:rPr lang="en-US" altLang="en-US" b="0" dirty="0">
                <a:ea typeface="ＭＳ Ｐゴシック" pitchFamily="34" charset="-128"/>
              </a:rPr>
              <a:t>2.0 Generic (CC BY-NC-SA 2.0) </a:t>
            </a:r>
            <a:endParaRPr lang="en-US" altLang="en-US" b="0" dirty="0" smtClean="0">
              <a:ea typeface="ＭＳ Ｐゴシック" pitchFamily="34" charset="-128"/>
            </a:endParaRPr>
          </a:p>
          <a:p>
            <a:pPr marL="458788" indent="0"/>
            <a:r>
              <a:rPr lang="en-US" altLang="en-US" b="0" dirty="0" smtClean="0">
                <a:ea typeface="ＭＳ Ｐゴシック" pitchFamily="34" charset="-128"/>
              </a:rPr>
              <a:t>Image </a:t>
            </a:r>
            <a:r>
              <a:rPr lang="en-US" altLang="en-US" b="0" dirty="0">
                <a:ea typeface="ＭＳ Ｐゴシック" pitchFamily="34" charset="-128"/>
              </a:rPr>
              <a:t>2—Process Diagram.  Courtesy Dr. Patricia Abbott</a:t>
            </a:r>
          </a:p>
          <a:p>
            <a:endParaRPr lang="en-US" b="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11</a:t>
            </a:fld>
            <a:endParaRPr lang="en-US" dirty="0"/>
          </a:p>
        </p:txBody>
      </p:sp>
    </p:spTree>
    <p:extLst>
      <p:ext uri="{BB962C8B-B14F-4D97-AF65-F5344CB8AC3E}">
        <p14:creationId xmlns:p14="http://schemas.microsoft.com/office/powerpoint/2010/main" val="1201997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Working with Health IT Systems</a:t>
            </a:r>
            <a:r>
              <a:rPr lang="en-US" smtClean="0"/>
              <a:t/>
            </a:r>
            <a:br>
              <a:rPr lang="en-US" smtClean="0"/>
            </a:br>
            <a:r>
              <a:rPr lang="en-US"/>
              <a:t>Under the Hood</a:t>
            </a:r>
            <a:br>
              <a:rPr lang="en-US"/>
            </a:br>
            <a:r>
              <a:rPr lang="en-US" smtClean="0">
                <a:latin typeface="Tahoma" charset="0"/>
                <a:ea typeface="ＭＳ Ｐゴシック" charset="0"/>
                <a:cs typeface="Tahoma" charset="0"/>
              </a:rPr>
              <a:t>Lecture </a:t>
            </a:r>
            <a:r>
              <a:rPr lang="en-US" dirty="0">
                <a:latin typeface="Tahoma" charset="0"/>
                <a:ea typeface="ＭＳ Ｐゴシック" charset="0"/>
                <a:cs typeface="Tahoma" charset="0"/>
              </a:rPr>
              <a:t>b</a:t>
            </a:r>
            <a:endParaRPr lang="en-US" dirty="0"/>
          </a:p>
        </p:txBody>
      </p:sp>
      <p:sp>
        <p:nvSpPr>
          <p:cNvPr id="3" name="Content Placeholder 2"/>
          <p:cNvSpPr>
            <a:spLocks noGrp="1"/>
          </p:cNvSpPr>
          <p:nvPr>
            <p:ph sz="quarter" idx="14"/>
          </p:nvPr>
        </p:nvSpPr>
        <p:spPr/>
        <p:txBody>
          <a:bodyPr/>
          <a:lstStyle/>
          <a:p>
            <a:r>
              <a:rPr lang="en-US" sz="2800" dirty="0">
                <a:latin typeface="Arial (body)" charset="0"/>
                <a:ea typeface="ＭＳ Ｐゴシック" charset="0"/>
                <a:cs typeface="Calibri" charset="0"/>
              </a:rPr>
              <a:t>This material </a:t>
            </a:r>
            <a:r>
              <a:rPr lang="en-US" sz="2800" dirty="0" smtClean="0">
                <a:latin typeface="Arial (body)" charset="0"/>
                <a:ea typeface="ＭＳ Ｐゴシック" charset="0"/>
                <a:cs typeface="Calibri" charset="0"/>
              </a:rPr>
              <a:t>was </a:t>
            </a:r>
            <a:r>
              <a:rPr lang="en-US" sz="2800" dirty="0">
                <a:latin typeface="Arial (body)" charset="0"/>
                <a:ea typeface="ＭＳ Ｐゴシック" charset="0"/>
                <a:cs typeface="Calibri" charset="0"/>
              </a:rPr>
              <a:t>developed by Johns Hopkins University, funded by the Department of Health and Human Services, Office of the National Coordinator for Health Information Technology under Award Number  IU24OC00013. </a:t>
            </a:r>
            <a:r>
              <a:rPr lang="en-US" sz="2800" dirty="0">
                <a:latin typeface="Arial (body)" charset="0"/>
                <a:ea typeface="Calibri" charset="0"/>
              </a:rPr>
              <a:t>This material was updated in 2016 by The University of Texas Health Science Center at Houston under Award Number </a:t>
            </a:r>
            <a:r>
              <a:rPr lang="en-US" sz="2800" dirty="0" smtClean="0">
                <a:latin typeface="Arial (body)" charset="0"/>
                <a:ea typeface="Calibri" charset="0"/>
              </a:rPr>
              <a:t>90WT0006.</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extLst>
      <p:ext uri="{BB962C8B-B14F-4D97-AF65-F5344CB8AC3E}">
        <p14:creationId xmlns:p14="http://schemas.microsoft.com/office/powerpoint/2010/main" val="316780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 the Hood</a:t>
            </a:r>
            <a:br>
              <a:rPr lang="en-US" dirty="0" smtClean="0"/>
            </a:br>
            <a:r>
              <a:rPr lang="en-US" dirty="0" smtClean="0"/>
              <a:t>Learning Objectives – Lecture b</a:t>
            </a:r>
            <a:endParaRPr lang="en-US" dirty="0"/>
          </a:p>
        </p:txBody>
      </p:sp>
      <p:sp>
        <p:nvSpPr>
          <p:cNvPr id="3" name="Content Placeholder 2"/>
          <p:cNvSpPr>
            <a:spLocks noGrp="1"/>
          </p:cNvSpPr>
          <p:nvPr>
            <p:ph sz="quarter" idx="14"/>
          </p:nvPr>
        </p:nvSpPr>
        <p:spPr/>
        <p:txBody>
          <a:bodyPr/>
          <a:lstStyle/>
          <a:p>
            <a:pPr lvl="0"/>
            <a:r>
              <a:rPr lang="en-US" altLang="en-US" dirty="0">
                <a:solidFill>
                  <a:prstClr val="black"/>
                </a:solidFill>
                <a:ea typeface="ＭＳ Ｐゴシック" pitchFamily="34" charset="-128"/>
              </a:rPr>
              <a:t>Identify the health IT functions that support a generic </a:t>
            </a:r>
            <a:r>
              <a:rPr lang="en-US" altLang="en-US" i="1" dirty="0">
                <a:solidFill>
                  <a:prstClr val="black"/>
                </a:solidFill>
                <a:ea typeface="ＭＳ Ｐゴシック" pitchFamily="34" charset="-128"/>
              </a:rPr>
              <a:t>ambulatory </a:t>
            </a:r>
            <a:r>
              <a:rPr lang="en-US" altLang="en-US" dirty="0">
                <a:solidFill>
                  <a:prstClr val="black"/>
                </a:solidFill>
                <a:ea typeface="ＭＳ Ｐゴシック" pitchFamily="34" charset="-128"/>
              </a:rPr>
              <a:t>patient care process.</a:t>
            </a:r>
          </a:p>
          <a:p>
            <a:r>
              <a:rPr lang="en-US" altLang="en-US" dirty="0">
                <a:ea typeface="ＭＳ Ｐゴシック" pitchFamily="34" charset="-128"/>
              </a:rPr>
              <a:t>Identify the health IT functions that support a generic </a:t>
            </a:r>
            <a:r>
              <a:rPr lang="en-US" altLang="en-US" i="1" dirty="0">
                <a:ea typeface="ＭＳ Ｐゴシック" pitchFamily="34" charset="-128"/>
              </a:rPr>
              <a:t>inpatient</a:t>
            </a:r>
            <a:r>
              <a:rPr lang="en-US" altLang="en-US" dirty="0">
                <a:ea typeface="ＭＳ Ｐゴシック" pitchFamily="34" charset="-128"/>
              </a:rPr>
              <a:t> care process</a:t>
            </a:r>
            <a:r>
              <a:rPr lang="en-US" altLang="en-US" i="1" dirty="0">
                <a:ea typeface="ＭＳ Ｐゴシック" pitchFamily="34" charset="-128"/>
              </a:rPr>
              <a:t>. </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extLst>
      <p:ext uri="{BB962C8B-B14F-4D97-AF65-F5344CB8AC3E}">
        <p14:creationId xmlns:p14="http://schemas.microsoft.com/office/powerpoint/2010/main" val="319600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Processes: HIT Registration</a:t>
            </a:r>
            <a:endParaRPr lang="en-US" dirty="0"/>
          </a:p>
        </p:txBody>
      </p:sp>
      <p:sp>
        <p:nvSpPr>
          <p:cNvPr id="3" name="Content Placeholder 2"/>
          <p:cNvSpPr>
            <a:spLocks noGrp="1"/>
          </p:cNvSpPr>
          <p:nvPr>
            <p:ph sz="quarter" idx="14"/>
          </p:nvPr>
        </p:nvSpPr>
        <p:spPr>
          <a:xfrm>
            <a:off x="457199" y="1574075"/>
            <a:ext cx="8085909" cy="1752600"/>
          </a:xfrm>
        </p:spPr>
        <p:txBody>
          <a:bodyPr/>
          <a:lstStyle/>
          <a:p>
            <a:r>
              <a:rPr lang="en-US" altLang="en-US" dirty="0" smtClean="0">
                <a:ea typeface="ＭＳ Ｐゴシック" pitchFamily="34" charset="-128"/>
              </a:rPr>
              <a:t>Registration</a:t>
            </a:r>
            <a:endParaRPr lang="en-US" dirty="0" smtClean="0"/>
          </a:p>
          <a:p>
            <a:pPr lvl="1"/>
            <a:r>
              <a:rPr lang="en-US" altLang="en-US" dirty="0">
                <a:ea typeface="ＭＳ Ｐゴシック" pitchFamily="34" charset="-128"/>
              </a:rPr>
              <a:t>Admission, Discharge Transfer Systems (ADT)</a:t>
            </a:r>
          </a:p>
          <a:p>
            <a:pPr lvl="1"/>
            <a:r>
              <a:rPr lang="en-US" altLang="en-US" dirty="0">
                <a:ea typeface="ＭＳ Ｐゴシック" pitchFamily="34" charset="-128"/>
              </a:rPr>
              <a:t>Bed Management Systems (BMS</a:t>
            </a:r>
            <a:r>
              <a:rPr lang="en-US" altLang="en-US" dirty="0" smtClean="0">
                <a:ea typeface="ＭＳ Ｐゴシック" pitchFamily="34" charset="-128"/>
              </a:rPr>
              <a:t>)</a:t>
            </a:r>
          </a:p>
          <a:p>
            <a:pPr lvl="1"/>
            <a:r>
              <a:rPr lang="en-US" altLang="en-US" dirty="0">
                <a:ea typeface="ＭＳ Ｐゴシック" pitchFamily="34" charset="-128"/>
              </a:rPr>
              <a:t>Unique Identifier – i.e. Medical Record Number (MRN)</a:t>
            </a:r>
            <a:r>
              <a:rPr lang="en-US" altLang="en-US" b="1" dirty="0">
                <a:ea typeface="ＭＳ Ｐゴシック" pitchFamily="34" charset="-128"/>
              </a:rPr>
              <a:t> </a:t>
            </a:r>
          </a:p>
        </p:txBody>
      </p:sp>
      <p:pic>
        <p:nvPicPr>
          <p:cNvPr id="15" name="Picture 11" descr="African man at a hospital check-in counter.  CC BY 2.0 by Institute for Communication and Development (IIC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456759"/>
            <a:ext cx="2603500" cy="226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4" descr="This image depicts a series of colorful boxes that are the generic representation of a care process that is being discussed in the slide deck.  This depiction of the normal flow of care processes features 3 rows of colorful connected rectangles which flow from the start of the process as register then flows to review then to talk, observe, &amp; examine.  The flow then continues to the process of document, then action, then discharge, then educate, then reporting and ends with reimbursement." title="Care Processes of Health Information Technology Registration "/>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8532" y="3349898"/>
            <a:ext cx="4181475" cy="265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extLst>
      <p:ext uri="{BB962C8B-B14F-4D97-AF65-F5344CB8AC3E}">
        <p14:creationId xmlns:p14="http://schemas.microsoft.com/office/powerpoint/2010/main" val="3350249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9471"/>
            <a:ext cx="8229600" cy="1143000"/>
          </a:xfrm>
        </p:spPr>
        <p:txBody>
          <a:bodyPr/>
          <a:lstStyle/>
          <a:p>
            <a:r>
              <a:rPr lang="en-US" dirty="0" smtClean="0"/>
              <a:t>Care Processes: HIT Support</a:t>
            </a:r>
            <a:endParaRPr lang="en-US" dirty="0"/>
          </a:p>
        </p:txBody>
      </p:sp>
      <p:sp>
        <p:nvSpPr>
          <p:cNvPr id="3" name="Content Placeholder 2"/>
          <p:cNvSpPr>
            <a:spLocks noGrp="1"/>
          </p:cNvSpPr>
          <p:nvPr>
            <p:ph sz="quarter" idx="14"/>
          </p:nvPr>
        </p:nvSpPr>
        <p:spPr>
          <a:xfrm>
            <a:off x="457199" y="1600199"/>
            <a:ext cx="8068491" cy="2013857"/>
          </a:xfrm>
        </p:spPr>
        <p:txBody>
          <a:bodyPr/>
          <a:lstStyle/>
          <a:p>
            <a:r>
              <a:rPr lang="en-US" altLang="en-US" sz="2400" dirty="0">
                <a:ea typeface="ＭＳ Ｐゴシック" pitchFamily="34" charset="-128"/>
                <a:cs typeface="Arial" pitchFamily="34" charset="0"/>
              </a:rPr>
              <a:t>Reviewing Patient Information</a:t>
            </a:r>
          </a:p>
          <a:p>
            <a:pPr lvl="1"/>
            <a:r>
              <a:rPr lang="en-US" altLang="en-US" sz="2000" dirty="0">
                <a:ea typeface="ＭＳ Ｐゴシック" pitchFamily="34" charset="-128"/>
                <a:cs typeface="Arial" pitchFamily="34" charset="0"/>
              </a:rPr>
              <a:t>Retrieve patient record </a:t>
            </a:r>
          </a:p>
          <a:p>
            <a:pPr lvl="2"/>
            <a:r>
              <a:rPr lang="en-US" altLang="en-US" sz="1800" dirty="0">
                <a:ea typeface="ＭＳ Ｐゴシック" pitchFamily="34" charset="-128"/>
                <a:cs typeface="Arial" pitchFamily="34" charset="0"/>
              </a:rPr>
              <a:t>Verifying demographics, etc.</a:t>
            </a:r>
          </a:p>
          <a:p>
            <a:pPr lvl="2"/>
            <a:r>
              <a:rPr lang="en-US" altLang="en-US" sz="1800" dirty="0">
                <a:ea typeface="ＭＳ Ｐゴシック" pitchFamily="34" charset="-128"/>
                <a:cs typeface="Arial" pitchFamily="34" charset="0"/>
              </a:rPr>
              <a:t>Past medical history, etc.</a:t>
            </a:r>
          </a:p>
          <a:p>
            <a:r>
              <a:rPr lang="en-US" altLang="en-US" sz="2400" dirty="0">
                <a:ea typeface="ＭＳ Ｐゴシック" pitchFamily="34" charset="-128"/>
                <a:cs typeface="Arial" pitchFamily="34" charset="0"/>
              </a:rPr>
              <a:t>Talking, Observing, Examining</a:t>
            </a:r>
          </a:p>
          <a:p>
            <a:endParaRPr lang="en-US" dirty="0"/>
          </a:p>
        </p:txBody>
      </p:sp>
      <p:pic>
        <p:nvPicPr>
          <p:cNvPr id="15" name="Picture 11" descr="An image of a computer monitor showing graphed data.  CC BY 2.0 by Lucas Pettinati."/>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4212" y="3910648"/>
            <a:ext cx="3187700" cy="232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8" descr="This image depicts a series of colorful boxes that are the generic representation of a care process that is being discussed in the slide deck.  This depiction of the normal flow of care processes features 3 rows of colorful connected rectangles which flow from the start of the process as register then flows to review then to talk, observe, &amp; examine.  The flow then continues to the process of document, then action, then discharge, then educate, then reporting and ends with reimbursement. " title="The Care Processes within Health Information Technology Support"/>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43994" y="3910648"/>
            <a:ext cx="4181475" cy="265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extLst>
      <p:ext uri="{BB962C8B-B14F-4D97-AF65-F5344CB8AC3E}">
        <p14:creationId xmlns:p14="http://schemas.microsoft.com/office/powerpoint/2010/main" val="3085926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274637"/>
            <a:ext cx="8626959" cy="1143000"/>
          </a:xfrm>
        </p:spPr>
        <p:txBody>
          <a:bodyPr/>
          <a:lstStyle/>
          <a:p>
            <a:r>
              <a:rPr lang="en-US" dirty="0" smtClean="0"/>
              <a:t>Care Processes: HIT Documentation</a:t>
            </a:r>
            <a:endParaRPr lang="en-US" dirty="0"/>
          </a:p>
        </p:txBody>
      </p:sp>
      <p:sp>
        <p:nvSpPr>
          <p:cNvPr id="3" name="Content Placeholder 2"/>
          <p:cNvSpPr>
            <a:spLocks noGrp="1"/>
          </p:cNvSpPr>
          <p:nvPr>
            <p:ph sz="quarter" idx="14"/>
          </p:nvPr>
        </p:nvSpPr>
        <p:spPr>
          <a:xfrm>
            <a:off x="457199" y="1600200"/>
            <a:ext cx="8242663" cy="1996440"/>
          </a:xfrm>
        </p:spPr>
        <p:txBody>
          <a:bodyPr/>
          <a:lstStyle/>
          <a:p>
            <a:pPr>
              <a:buNone/>
            </a:pPr>
            <a:r>
              <a:rPr lang="en-US" altLang="en-US" sz="2400" dirty="0">
                <a:ea typeface="ＭＳ Ｐゴシック" pitchFamily="34" charset="-128"/>
              </a:rPr>
              <a:t>Documentation</a:t>
            </a:r>
          </a:p>
          <a:p>
            <a:pPr lvl="1"/>
            <a:r>
              <a:rPr lang="en-US" altLang="en-US" sz="2400" dirty="0">
                <a:ea typeface="ＭＳ Ｐゴシック" pitchFamily="34" charset="-128"/>
              </a:rPr>
              <a:t>Copious</a:t>
            </a:r>
            <a:endParaRPr lang="en-US" altLang="en-US" sz="2600" dirty="0">
              <a:ea typeface="ＭＳ Ｐゴシック" pitchFamily="34" charset="-128"/>
            </a:endParaRPr>
          </a:p>
          <a:p>
            <a:pPr lvl="2"/>
            <a:r>
              <a:rPr lang="en-US" altLang="en-US" sz="1800" dirty="0">
                <a:ea typeface="ＭＳ Ｐゴシック" pitchFamily="34" charset="-128"/>
              </a:rPr>
              <a:t>Pick lists, voice recognition, structured notes, integrated records, patient-centered, kiosks, PHRs …</a:t>
            </a:r>
          </a:p>
          <a:p>
            <a:pPr lvl="1"/>
            <a:r>
              <a:rPr lang="en-US" altLang="en-US" sz="2400" dirty="0">
                <a:ea typeface="ＭＳ Ｐゴシック" pitchFamily="34" charset="-128"/>
              </a:rPr>
              <a:t>Knowledge Resources &amp; Decision Support</a:t>
            </a:r>
            <a:endParaRPr lang="en-US" altLang="en-US" sz="900" dirty="0">
              <a:ea typeface="ＭＳ Ｐゴシック" pitchFamily="34" charset="-128"/>
            </a:endParaRPr>
          </a:p>
        </p:txBody>
      </p:sp>
      <p:sp>
        <p:nvSpPr>
          <p:cNvPr id="11" name="Text Placeholder 10"/>
          <p:cNvSpPr>
            <a:spLocks noGrp="1"/>
          </p:cNvSpPr>
          <p:nvPr>
            <p:ph type="body" sz="quarter" idx="42"/>
          </p:nvPr>
        </p:nvSpPr>
        <p:spPr/>
        <p:txBody>
          <a:bodyPr/>
          <a:lstStyle/>
          <a:p>
            <a:r>
              <a:rPr lang="en-US" dirty="0" smtClean="0"/>
              <a:t> </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pic>
        <p:nvPicPr>
          <p:cNvPr id="15" name="Picture 17" descr="This composite created from several VA images depicts a variety of web pages in the VA initiative to improve integrated patient services. Composite image courtesy of the US Department of Veterans Affair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9634" y="3931693"/>
            <a:ext cx="3936273" cy="2341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8" descr="This image depicts a series of colorful boxes that are the generic representation of a care process that is being discussed in the slide deck.  This depiction of the normal flow of care processes features 3 rows of colorful connected rectangles which flow from the start of the process as register then flows to review then to talk, observe, &amp; examine.  The flow then continues to the process of document, then action, then discharge, then educate, then reporting and ends with reimbursement. " title="Care Processes within Health Information Techonology Documentation "/>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65617" y="3931693"/>
            <a:ext cx="4181475" cy="265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7034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Processes: Taking Action</a:t>
            </a:r>
            <a:endParaRPr lang="en-US" dirty="0"/>
          </a:p>
        </p:txBody>
      </p:sp>
      <p:sp>
        <p:nvSpPr>
          <p:cNvPr id="3" name="Content Placeholder 2"/>
          <p:cNvSpPr>
            <a:spLocks noGrp="1"/>
          </p:cNvSpPr>
          <p:nvPr>
            <p:ph sz="quarter" idx="14"/>
          </p:nvPr>
        </p:nvSpPr>
        <p:spPr>
          <a:xfrm>
            <a:off x="457199" y="1600200"/>
            <a:ext cx="8228627" cy="1752600"/>
          </a:xfrm>
        </p:spPr>
        <p:txBody>
          <a:bodyPr/>
          <a:lstStyle/>
          <a:p>
            <a:pPr lvl="0">
              <a:buNone/>
            </a:pPr>
            <a:r>
              <a:rPr lang="en-US" altLang="en-US" sz="2400" dirty="0" smtClean="0">
                <a:solidFill>
                  <a:prstClr val="black"/>
                </a:solidFill>
                <a:ea typeface="ＭＳ Ｐゴシック" pitchFamily="34" charset="-128"/>
              </a:rPr>
              <a:t>Performing/Ordering/Reviewing</a:t>
            </a:r>
            <a:endParaRPr lang="en-US" altLang="en-US" sz="2400" dirty="0">
              <a:solidFill>
                <a:prstClr val="black"/>
              </a:solidFill>
              <a:ea typeface="ＭＳ Ｐゴシック" pitchFamily="34" charset="-128"/>
            </a:endParaRPr>
          </a:p>
          <a:p>
            <a:pPr lvl="1">
              <a:buSzTx/>
            </a:pPr>
            <a:r>
              <a:rPr lang="en-US" altLang="en-US" sz="2000" dirty="0">
                <a:solidFill>
                  <a:prstClr val="black"/>
                </a:solidFill>
                <a:ea typeface="ＭＳ Ｐゴシック" pitchFamily="34" charset="-128"/>
              </a:rPr>
              <a:t>CPOE – Computerized Prescriber Order Entry </a:t>
            </a:r>
          </a:p>
          <a:p>
            <a:pPr lvl="2">
              <a:buSzTx/>
              <a:buFont typeface="Arial" pitchFamily="34" charset="0"/>
              <a:buChar char="•"/>
            </a:pPr>
            <a:r>
              <a:rPr lang="en-US" altLang="en-US" sz="1800" dirty="0">
                <a:solidFill>
                  <a:prstClr val="black"/>
                </a:solidFill>
                <a:ea typeface="ＭＳ Ｐゴシック" pitchFamily="34" charset="-128"/>
              </a:rPr>
              <a:t>E-prescribing, Consults, Treatments, Diets, Labs, Tests…</a:t>
            </a:r>
          </a:p>
          <a:p>
            <a:pPr lvl="1">
              <a:buSzTx/>
            </a:pPr>
            <a:r>
              <a:rPr lang="en-US" altLang="en-US" sz="2000" dirty="0">
                <a:solidFill>
                  <a:prstClr val="black"/>
                </a:solidFill>
                <a:ea typeface="ＭＳ Ｐゴシック" pitchFamily="34" charset="-128"/>
              </a:rPr>
              <a:t>Guideline based Care: </a:t>
            </a:r>
            <a:r>
              <a:rPr lang="en-US" altLang="en-US" sz="2000" dirty="0">
                <a:solidFill>
                  <a:prstClr val="black"/>
                </a:solidFill>
                <a:ea typeface="ＭＳ Ｐゴシック" pitchFamily="34" charset="-128"/>
                <a:hlinkClick r:id="rId3" tooltip="Link to Guideline-based care website"/>
              </a:rPr>
              <a:t>http://www.guideline.gov/</a:t>
            </a:r>
            <a:endParaRPr lang="en-US" altLang="en-US" sz="2000" dirty="0">
              <a:solidFill>
                <a:prstClr val="black"/>
              </a:solidFill>
              <a:ea typeface="ＭＳ Ｐゴシック" pitchFamily="34" charset="-128"/>
            </a:endParaRPr>
          </a:p>
          <a:p>
            <a:pPr lvl="1">
              <a:buSzTx/>
            </a:pPr>
            <a:r>
              <a:rPr lang="en-US" altLang="en-US" sz="2000" dirty="0">
                <a:solidFill>
                  <a:prstClr val="black"/>
                </a:solidFill>
                <a:ea typeface="ＭＳ Ｐゴシック" pitchFamily="34" charset="-128"/>
              </a:rPr>
              <a:t>National Quality Measures Clearinghouse: </a:t>
            </a:r>
            <a:r>
              <a:rPr lang="en-US" altLang="en-US" sz="2000" dirty="0">
                <a:solidFill>
                  <a:prstClr val="black"/>
                </a:solidFill>
                <a:ea typeface="ＭＳ Ｐゴシック" pitchFamily="34" charset="-128"/>
                <a:hlinkClick r:id="rId4" tooltip="Link to National Quality Measures Clearinghouse"/>
              </a:rPr>
              <a:t>http://www.qualitymeasures.ahrq.gov/</a:t>
            </a:r>
            <a:endParaRPr lang="en-US" altLang="en-US" sz="2000" dirty="0">
              <a:solidFill>
                <a:prstClr val="black"/>
              </a:solidFill>
              <a:ea typeface="ＭＳ Ｐゴシック" pitchFamily="34" charset="-128"/>
            </a:endParaRPr>
          </a:p>
          <a:p>
            <a:endParaRPr lang="en-US" dirty="0"/>
          </a:p>
        </p:txBody>
      </p:sp>
      <p:pic>
        <p:nvPicPr>
          <p:cNvPr id="12" name="Content Placeholder 11" descr="Screenshot of the hompage of Agency for Healthcare Research Quality webpage." title="Screenshot of AHRQ Homepage"/>
          <p:cNvPicPr>
            <a:picLocks noGrp="1" noChangeAspect="1"/>
          </p:cNvPicPr>
          <p:nvPr>
            <p:ph sz="quarter" idx="37"/>
          </p:nvPr>
        </p:nvPicPr>
        <p:blipFill>
          <a:blip r:embed="rId5">
            <a:extLst>
              <a:ext uri="{28A0092B-C50C-407E-A947-70E740481C1C}">
                <a14:useLocalDpi xmlns:a14="http://schemas.microsoft.com/office/drawing/2010/main" val="0"/>
              </a:ext>
            </a:extLst>
          </a:blip>
          <a:stretch>
            <a:fillRect/>
          </a:stretch>
        </p:blipFill>
        <p:spPr>
          <a:xfrm>
            <a:off x="637141" y="3967162"/>
            <a:ext cx="3333983" cy="2379755"/>
          </a:xfrm>
        </p:spPr>
      </p:pic>
      <p:pic>
        <p:nvPicPr>
          <p:cNvPr id="17" name="Picture 10" descr="This image depicts a series of colorful boxes that are the generic representation of a care process that is being discussed in the slide deck.  This depiction of the normal flow of care processes features 3 rows of colorful connected rectangles which flow from the start of the process as register then flows to review then to talk, observe, &amp; examine.  The flow then continues to the process of document, then action, then discharge, then educate, then reporting and ends with reimbursement." title="Care Processes: Taking Action"/>
          <p:cNvPicPr>
            <a:picLocks noGrp="1" noChangeAspect="1"/>
          </p:cNvPicPr>
          <p:nvPr>
            <p:ph sz="quarter" idx="36"/>
          </p:nvPr>
        </p:nvPicPr>
        <p:blipFill>
          <a:blip r:embed="rId6">
            <a:extLst>
              <a:ext uri="{28A0092B-C50C-407E-A947-70E740481C1C}">
                <a14:useLocalDpi xmlns:a14="http://schemas.microsoft.com/office/drawing/2010/main" val="0"/>
              </a:ext>
            </a:extLst>
          </a:blip>
          <a:srcRect/>
          <a:stretch>
            <a:fillRect/>
          </a:stretch>
        </p:blipFill>
        <p:spPr bwMode="auto">
          <a:xfrm>
            <a:off x="4557713" y="3967162"/>
            <a:ext cx="3806295" cy="241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extLst>
      <p:ext uri="{BB962C8B-B14F-4D97-AF65-F5344CB8AC3E}">
        <p14:creationId xmlns:p14="http://schemas.microsoft.com/office/powerpoint/2010/main" val="3875787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Processes: Discharge and Education</a:t>
            </a:r>
            <a:endParaRPr lang="en-US" dirty="0"/>
          </a:p>
        </p:txBody>
      </p:sp>
      <p:sp>
        <p:nvSpPr>
          <p:cNvPr id="3" name="Content Placeholder 2"/>
          <p:cNvSpPr>
            <a:spLocks noGrp="1"/>
          </p:cNvSpPr>
          <p:nvPr>
            <p:ph sz="quarter" idx="14"/>
          </p:nvPr>
        </p:nvSpPr>
        <p:spPr>
          <a:xfrm>
            <a:off x="457199" y="1600200"/>
            <a:ext cx="8228627" cy="1752600"/>
          </a:xfrm>
        </p:spPr>
        <p:txBody>
          <a:bodyPr/>
          <a:lstStyle/>
          <a:p>
            <a:pPr lvl="0"/>
            <a:r>
              <a:rPr lang="en-US" altLang="en-US" sz="2800" dirty="0">
                <a:solidFill>
                  <a:prstClr val="black"/>
                </a:solidFill>
                <a:ea typeface="ＭＳ Ｐゴシック" pitchFamily="34" charset="-128"/>
              </a:rPr>
              <a:t>Pre-Discharge/Discharge</a:t>
            </a:r>
          </a:p>
          <a:p>
            <a:pPr lvl="1">
              <a:buSzTx/>
            </a:pPr>
            <a:r>
              <a:rPr lang="en-US" altLang="en-US" sz="2000" dirty="0">
                <a:solidFill>
                  <a:prstClr val="black"/>
                </a:solidFill>
                <a:ea typeface="ＭＳ Ｐゴシック" pitchFamily="34" charset="-128"/>
              </a:rPr>
              <a:t>Ties into ADT, bed management, discharge planning …</a:t>
            </a:r>
          </a:p>
          <a:p>
            <a:pPr lvl="0"/>
            <a:r>
              <a:rPr lang="en-US" altLang="en-US" sz="2800" dirty="0">
                <a:solidFill>
                  <a:prstClr val="black"/>
                </a:solidFill>
                <a:ea typeface="ＭＳ Ｐゴシック" pitchFamily="34" charset="-128"/>
              </a:rPr>
              <a:t>Education</a:t>
            </a:r>
            <a:endParaRPr lang="en-US" altLang="en-US" sz="3200" dirty="0">
              <a:solidFill>
                <a:prstClr val="black"/>
              </a:solidFill>
              <a:ea typeface="ＭＳ Ｐゴシック" pitchFamily="34" charset="-128"/>
            </a:endParaRPr>
          </a:p>
          <a:p>
            <a:endParaRPr lang="en-US" dirty="0"/>
          </a:p>
        </p:txBody>
      </p:sp>
      <p:pic>
        <p:nvPicPr>
          <p:cNvPr id="10" name="Picture 10" descr="Photographic image shows two African tribesmen in traditional tribal garb using modern cell phones. " title="Two African tribesmen interfacing with moden Smart Phone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599" y="3581400"/>
            <a:ext cx="2663825"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10"/>
          <p:cNvSpPr>
            <a:spLocks noGrp="1"/>
          </p:cNvSpPr>
          <p:nvPr>
            <p:ph type="body" sz="quarter" idx="39"/>
          </p:nvPr>
        </p:nvSpPr>
        <p:spPr/>
        <p:txBody>
          <a:bodyPr/>
          <a:lstStyle/>
          <a:p>
            <a:r>
              <a:rPr lang="en-US" dirty="0" smtClean="0"/>
              <a:t> </a:t>
            </a:r>
            <a:endParaRPr lang="en-US" dirty="0"/>
          </a:p>
        </p:txBody>
      </p:sp>
      <p:pic>
        <p:nvPicPr>
          <p:cNvPr id="14" name="Content Placeholder 13" descr="Screen shot of the Web page of the FDA showing medication guides.  Image courtesy of the US Food and Drug Administration."/>
          <p:cNvPicPr>
            <a:picLocks noGrp="1" noChangeAspect="1"/>
          </p:cNvPicPr>
          <p:nvPr>
            <p:ph sz="quarter" idx="36"/>
          </p:nvPr>
        </p:nvPicPr>
        <p:blipFill>
          <a:blip r:embed="rId4">
            <a:extLst>
              <a:ext uri="{28A0092B-C50C-407E-A947-70E740481C1C}">
                <a14:useLocalDpi xmlns:a14="http://schemas.microsoft.com/office/drawing/2010/main" val="0"/>
              </a:ext>
            </a:extLst>
          </a:blip>
          <a:srcRect/>
          <a:stretch>
            <a:fillRect/>
          </a:stretch>
        </p:blipFill>
        <p:spPr bwMode="auto">
          <a:xfrm>
            <a:off x="3425823" y="2734854"/>
            <a:ext cx="4979793" cy="3265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extLst>
      <p:ext uri="{BB962C8B-B14F-4D97-AF65-F5344CB8AC3E}">
        <p14:creationId xmlns:p14="http://schemas.microsoft.com/office/powerpoint/2010/main" val="499721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Processes: Reporting</a:t>
            </a:r>
            <a:endParaRPr lang="en-US" dirty="0"/>
          </a:p>
        </p:txBody>
      </p:sp>
      <p:sp>
        <p:nvSpPr>
          <p:cNvPr id="3" name="Content Placeholder 2"/>
          <p:cNvSpPr>
            <a:spLocks noGrp="1"/>
          </p:cNvSpPr>
          <p:nvPr>
            <p:ph sz="quarter" idx="14"/>
          </p:nvPr>
        </p:nvSpPr>
        <p:spPr>
          <a:xfrm>
            <a:off x="457200" y="1600200"/>
            <a:ext cx="8051074" cy="1752600"/>
          </a:xfrm>
        </p:spPr>
        <p:txBody>
          <a:bodyPr/>
          <a:lstStyle/>
          <a:p>
            <a:pPr lvl="0">
              <a:defRPr/>
            </a:pPr>
            <a:r>
              <a:rPr lang="en-US" sz="2800" dirty="0">
                <a:solidFill>
                  <a:prstClr val="black"/>
                </a:solidFill>
                <a:ea typeface="ＭＳ Ｐゴシック" charset="0"/>
              </a:rPr>
              <a:t>Reporting &amp; Reimbursement</a:t>
            </a:r>
          </a:p>
          <a:p>
            <a:pPr lvl="1">
              <a:buSzTx/>
              <a:defRPr/>
            </a:pPr>
            <a:r>
              <a:rPr lang="en-US" sz="2000" dirty="0">
                <a:solidFill>
                  <a:prstClr val="black"/>
                </a:solidFill>
                <a:ea typeface="ＭＳ Ｐゴシック" charset="0"/>
              </a:rPr>
              <a:t>External (CDC, Immunization Registries, CMS, etc.) &amp; Internal (Practice Improvement, Trending, etc.)</a:t>
            </a:r>
          </a:p>
          <a:p>
            <a:pPr lvl="1">
              <a:buSzTx/>
              <a:defRPr/>
            </a:pPr>
            <a:r>
              <a:rPr lang="en-US" sz="2000" dirty="0">
                <a:solidFill>
                  <a:prstClr val="black"/>
                </a:solidFill>
                <a:ea typeface="ＭＳ Ｐゴシック" charset="0"/>
              </a:rPr>
              <a:t>$$$</a:t>
            </a:r>
            <a:endParaRPr lang="en-US" sz="2800" dirty="0">
              <a:solidFill>
                <a:prstClr val="black"/>
              </a:solidFill>
              <a:ea typeface="ＭＳ Ｐゴシック" charset="0"/>
            </a:endParaRPr>
          </a:p>
          <a:p>
            <a:endParaRPr lang="en-US" dirty="0"/>
          </a:p>
        </p:txBody>
      </p:sp>
      <p:pic>
        <p:nvPicPr>
          <p:cNvPr id="15" name="Picture 11" descr="A picture of an elephant in a room.  CC BY-NC-SA 2.0 by Cody Simm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1897" y="3809998"/>
            <a:ext cx="3236913" cy="257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8" descr="This image depicts a series of colorful boxes that are the generic representation of a care process that is being discussed in the slide deck.  This depiction of the normal flow of care processes features 3 rows of colorful connected rectangles which flow from the start of the process as register then flows to review then to talk, observe, &amp; examine.  The flow then continues to the process of document, then action, then discharge, then educate, then reporting and ends with reimbursement. " title="Care Processes: Reporting "/>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46987" y="3809998"/>
            <a:ext cx="3800475"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extLst>
      <p:ext uri="{BB962C8B-B14F-4D97-AF65-F5344CB8AC3E}">
        <p14:creationId xmlns:p14="http://schemas.microsoft.com/office/powerpoint/2010/main" val="2017655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solidFill>
                  <a:prstClr val="black"/>
                </a:solidFill>
                <a:ea typeface="ＭＳ Ｐゴシック" pitchFamily="34" charset="-128"/>
              </a:rPr>
              <a:t>Under the Hood</a:t>
            </a:r>
            <a:br>
              <a:rPr lang="en-US" altLang="en-US" sz="3200" dirty="0">
                <a:solidFill>
                  <a:prstClr val="black"/>
                </a:solidFill>
                <a:ea typeface="ＭＳ Ｐゴシック" pitchFamily="34" charset="-128"/>
              </a:rPr>
            </a:br>
            <a:r>
              <a:rPr lang="en-US" altLang="en-US" sz="3200" dirty="0">
                <a:solidFill>
                  <a:prstClr val="black"/>
                </a:solidFill>
                <a:ea typeface="ＭＳ Ｐゴシック" pitchFamily="34" charset="-128"/>
              </a:rPr>
              <a:t>Summary—Lecture b</a:t>
            </a:r>
            <a:endParaRPr lang="en-US" dirty="0"/>
          </a:p>
        </p:txBody>
      </p:sp>
      <p:sp>
        <p:nvSpPr>
          <p:cNvPr id="3" name="Content Placeholder 2"/>
          <p:cNvSpPr>
            <a:spLocks noGrp="1"/>
          </p:cNvSpPr>
          <p:nvPr>
            <p:ph sz="quarter" idx="14"/>
          </p:nvPr>
        </p:nvSpPr>
        <p:spPr/>
        <p:txBody>
          <a:bodyPr/>
          <a:lstStyle/>
          <a:p>
            <a:pPr lvl="0"/>
            <a:r>
              <a:rPr lang="en-US" altLang="en-US" sz="2800" dirty="0">
                <a:solidFill>
                  <a:prstClr val="black"/>
                </a:solidFill>
                <a:ea typeface="ＭＳ Ｐゴシック" pitchFamily="34" charset="-128"/>
              </a:rPr>
              <a:t>HIT support for care processes are similar and dissimilar depending on setting.</a:t>
            </a:r>
          </a:p>
          <a:p>
            <a:pPr lvl="0"/>
            <a:r>
              <a:rPr lang="en-US" altLang="en-US" sz="2800" dirty="0">
                <a:solidFill>
                  <a:prstClr val="black"/>
                </a:solidFill>
                <a:ea typeface="ＭＳ Ｐゴシック" pitchFamily="34" charset="-128"/>
              </a:rPr>
              <a:t>Core functions remain static.</a:t>
            </a:r>
          </a:p>
          <a:p>
            <a:pPr lvl="0"/>
            <a:r>
              <a:rPr lang="en-US" altLang="en-US" sz="2800" dirty="0">
                <a:solidFill>
                  <a:prstClr val="black"/>
                </a:solidFill>
                <a:ea typeface="ＭＳ Ｐゴシック" pitchFamily="34" charset="-128"/>
              </a:rPr>
              <a:t>Emerging sites of care &amp; transformation of healthcare point to needs for information exchange/interoperable systems.</a:t>
            </a:r>
          </a:p>
          <a:p>
            <a:pPr lvl="1">
              <a:buSzTx/>
            </a:pPr>
            <a:r>
              <a:rPr lang="en-US" altLang="en-US" sz="2400" dirty="0">
                <a:solidFill>
                  <a:prstClr val="black"/>
                </a:solidFill>
                <a:ea typeface="ＭＳ Ｐゴシック" pitchFamily="34" charset="-128"/>
              </a:rPr>
              <a:t>Teams</a:t>
            </a:r>
          </a:p>
          <a:p>
            <a:pPr lvl="1">
              <a:buSzTx/>
            </a:pPr>
            <a:r>
              <a:rPr lang="en-US" altLang="en-US" sz="2400" dirty="0">
                <a:solidFill>
                  <a:prstClr val="black"/>
                </a:solidFill>
                <a:ea typeface="ＭＳ Ｐゴシック" pitchFamily="34" charset="-128"/>
              </a:rPr>
              <a:t>Patients at the core</a:t>
            </a:r>
          </a:p>
          <a:p>
            <a:pPr lvl="1">
              <a:buSzTx/>
            </a:pPr>
            <a:r>
              <a:rPr lang="en-US" altLang="en-US" sz="2400" dirty="0">
                <a:solidFill>
                  <a:prstClr val="black"/>
                </a:solidFill>
                <a:ea typeface="ＭＳ Ｐゴシック" pitchFamily="34" charset="-128"/>
              </a:rPr>
              <a:t>Shift away from acute to ambulatory</a:t>
            </a:r>
          </a:p>
          <a:p>
            <a:pPr lvl="0"/>
            <a:r>
              <a:rPr lang="en-US" altLang="en-US" sz="2800" dirty="0">
                <a:solidFill>
                  <a:prstClr val="black"/>
                </a:solidFill>
                <a:ea typeface="ＭＳ Ｐゴシック" pitchFamily="34" charset="-128"/>
              </a:rPr>
              <a:t>HIT—pathway to safety/quality/effectiveness</a:t>
            </a:r>
          </a:p>
          <a:p>
            <a:pPr marL="0" indent="0">
              <a:buNone/>
            </a:pP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extLst>
      <p:ext uri="{BB962C8B-B14F-4D97-AF65-F5344CB8AC3E}">
        <p14:creationId xmlns:p14="http://schemas.microsoft.com/office/powerpoint/2010/main" val="41826005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3231</TotalTime>
  <Words>3506</Words>
  <Application>Microsoft Office PowerPoint</Application>
  <PresentationFormat>On-screen Show (4:3)</PresentationFormat>
  <Paragraphs>164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CompX_unitY_Lecture_Slides_Template</vt:lpstr>
      <vt:lpstr>Working with Health IT Systems </vt:lpstr>
      <vt:lpstr>Under the Hood Learning Objectives – Lecture b</vt:lpstr>
      <vt:lpstr>Care Processes: HIT Registration</vt:lpstr>
      <vt:lpstr>Care Processes: HIT Support</vt:lpstr>
      <vt:lpstr>Care Processes: HIT Documentation</vt:lpstr>
      <vt:lpstr>Care Processes: Taking Action</vt:lpstr>
      <vt:lpstr>Care Processes: Discharge and Education</vt:lpstr>
      <vt:lpstr>Care Processes: Reporting</vt:lpstr>
      <vt:lpstr>Under the Hood Summary—Lecture b</vt:lpstr>
      <vt:lpstr>Under the Hood  References – Lecture b</vt:lpstr>
      <vt:lpstr>Under the Hood References – Lecture b</vt:lpstr>
      <vt:lpstr>Working with Health IT Systems Under the Hood Lecture 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Health IT Systems, Under the Hood, Lecture b</dc:title>
  <dc:subject>Slide Lecture b for Component 7, Unit 2</dc:subject>
  <dc:creator>U.S. Department of Health and Human Services Office of the National Coordinator for Health Information Technology</dc:creator>
  <cp:keywords>Health IT, Systems, Healthcare, Information Technology, Informatics, Health, Biomedical Informatics</cp:keywords>
  <cp:lastModifiedBy>The Department of Health and Human Services</cp:lastModifiedBy>
  <cp:revision>25</cp:revision>
  <dcterms:created xsi:type="dcterms:W3CDTF">2016-06-07T15:53:23Z</dcterms:created>
  <dcterms:modified xsi:type="dcterms:W3CDTF">2017-05-23T17:13:52Z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