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271" r:id="rId3"/>
    <p:sldId id="272" r:id="rId4"/>
    <p:sldId id="284" r:id="rId5"/>
    <p:sldId id="286" r:id="rId6"/>
    <p:sldId id="285" r:id="rId7"/>
    <p:sldId id="287" r:id="rId8"/>
    <p:sldId id="277" r:id="rId9"/>
    <p:sldId id="278" r:id="rId10"/>
    <p:sldId id="279" r:id="rId11"/>
    <p:sldId id="288" r:id="rId12"/>
    <p:sldId id="281" r:id="rId13"/>
    <p:sldId id="289" r:id="rId14"/>
    <p:sldId id="282" r:id="rId15"/>
    <p:sldId id="290" r:id="rId16"/>
  </p:sldIdLst>
  <p:sldSz cx="9144000" cy="6858000" type="screen4x3"/>
  <p:notesSz cx="6858000" cy="9144000"/>
  <p:custDataLst>
    <p:tags r:id="rId19"/>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3888">
          <p15:clr>
            <a:srgbClr val="A4A3A4"/>
          </p15:clr>
        </p15:guide>
        <p15:guide id="4" orient="horz" pos="1008">
          <p15:clr>
            <a:srgbClr val="A4A3A4"/>
          </p15:clr>
        </p15:guide>
        <p15:guide id="5" pos="2875">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485" autoAdjust="0"/>
  </p:normalViewPr>
  <p:slideViewPr>
    <p:cSldViewPr snapToGrid="0">
      <p:cViewPr>
        <p:scale>
          <a:sx n="75" d="100"/>
          <a:sy n="75" d="100"/>
        </p:scale>
        <p:origin x="-187" y="-110"/>
      </p:cViewPr>
      <p:guideLst>
        <p:guide orient="horz" pos="2160"/>
        <p:guide orient="horz" pos="3888"/>
        <p:guide orient="horz" pos="1008"/>
        <p:guide pos="2880"/>
        <p:guide pos="287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082"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ABCA4999-9D00-47A8-9172-7A0E836D01C0}" type="datetimeFigureOut">
              <a:rPr lang="en-US"/>
              <a:pPr>
                <a:defRPr/>
              </a:pPr>
              <a:t>6/2/2017</a:t>
            </a:fld>
            <a:endParaRPr lang="en-US" dirty="0"/>
          </a:p>
        </p:txBody>
      </p:sp>
      <p:sp>
        <p:nvSpPr>
          <p:cNvPr id="4" name="Footer Placehold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3"/>
          </p:nvPr>
        </p:nvSpPr>
        <p:spPr>
          <a:xfrm>
            <a:off x="3885010" y="8684684"/>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E856E8BC-1459-4626-A984-3A50D548E39A}" type="slidenum">
              <a:rPr lang="en-US" altLang="en-US"/>
              <a:pPr/>
              <a:t>‹#›</a:t>
            </a:fld>
            <a:endParaRPr lang="en-US" altLang="en-US"/>
          </a:p>
        </p:txBody>
      </p:sp>
    </p:spTree>
    <p:extLst>
      <p:ext uri="{BB962C8B-B14F-4D97-AF65-F5344CB8AC3E}">
        <p14:creationId xmlns:p14="http://schemas.microsoft.com/office/powerpoint/2010/main" val="173078698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FBFBF557-BCE6-4061-898E-5E42FC7DBA3C}" type="datetimeFigureOut">
              <a:rPr lang="en-US"/>
              <a:pPr>
                <a:defRPr/>
              </a:pPr>
              <a:t>6/2/2017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r>
              <a:rPr lang="en-US" dirty="0" smtClean="0"/>
              <a:t>Health IT Workforce Curriculum Version 4.0</a:t>
            </a:r>
            <a:endParaRPr lang="en-US" dirty="0"/>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BC67021A-487C-4D8E-B66A-9A323BD1E9A7}" type="slidenum">
              <a:rPr lang="en-US" altLang="en-US"/>
              <a:pPr/>
              <a:t>‹#›</a:t>
            </a:fld>
            <a:endParaRPr lang="en-US" altLang="en-US"/>
          </a:p>
        </p:txBody>
      </p:sp>
    </p:spTree>
    <p:extLst>
      <p:ext uri="{BB962C8B-B14F-4D97-AF65-F5344CB8AC3E}">
        <p14:creationId xmlns:p14="http://schemas.microsoft.com/office/powerpoint/2010/main" val="19541059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589"/>
              </a:spcAft>
            </a:pPr>
            <a:r>
              <a:rPr lang="en-US">
                <a:latin typeface="Arial" charset="0"/>
                <a:cs typeface="Arial" charset="0"/>
              </a:rPr>
              <a:t>Welcome to </a:t>
            </a:r>
            <a:r>
              <a:rPr lang="en-US" i="1">
                <a:latin typeface="Arial" charset="0"/>
                <a:cs typeface="Arial" charset="0"/>
              </a:rPr>
              <a:t>Working with Health Information Technology (HIT) Systems: Introduction &amp; Overview: Components of an HIT System</a:t>
            </a:r>
            <a:r>
              <a:rPr lang="en-US">
                <a:latin typeface="Arial" charset="0"/>
                <a:cs typeface="Arial" charset="0"/>
              </a:rPr>
              <a:t>. </a:t>
            </a:r>
          </a:p>
          <a:p>
            <a:pPr>
              <a:spcAft>
                <a:spcPts val="589"/>
              </a:spcAft>
            </a:pPr>
            <a:r>
              <a:rPr lang="en-US">
                <a:latin typeface="Arial" charset="0"/>
                <a:cs typeface="Arial" charset="0"/>
              </a:rPr>
              <a:t>In this unit, we will be introducing several of the common applications of HIT systems, and we will also be introducing some of the vocabulary and concepts related to health IT.</a:t>
            </a:r>
          </a:p>
          <a:p>
            <a:pPr>
              <a:spcAft>
                <a:spcPts val="589"/>
              </a:spcAft>
            </a:pPr>
            <a:r>
              <a:rPr lang="en-US">
                <a:latin typeface="Arial" charset="0"/>
                <a:cs typeface="Arial" charset="0"/>
              </a:rPr>
              <a:t>This unit is composed of two parts. The first part is the lecture material that you are obtaining via this presentation.</a:t>
            </a:r>
          </a:p>
          <a:p>
            <a:pPr>
              <a:spcAft>
                <a:spcPts val="589"/>
              </a:spcAft>
            </a:pPr>
            <a:r>
              <a:rPr lang="en-US">
                <a:latin typeface="Arial" charset="0"/>
                <a:cs typeface="Arial" charset="0"/>
              </a:rPr>
              <a:t>The second part of this unit is the application of the lecture material from this presentation in a series of hands-on interactive Electronic Health Record exercises. Electronic Health Records, a common reference that you may hear in this unit, is often shortened to “EHR” and occasionally “CPRS,” which stands for Computerized Patient Record Systems.</a:t>
            </a:r>
          </a:p>
          <a:p>
            <a:pPr>
              <a:spcAft>
                <a:spcPts val="589"/>
              </a:spcAft>
            </a:pPr>
            <a:endParaRPr lang="en-US">
              <a:latin typeface="Arial" charset="0"/>
              <a:cs typeface="Arial" charset="0"/>
            </a:endParaRPr>
          </a:p>
        </p:txBody>
      </p:sp>
      <p:sp>
        <p:nvSpPr>
          <p:cNvPr id="2765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ＭＳ Ｐゴシック" charset="0"/>
                <a:cs typeface="Arial" charset="0"/>
              </a:defRPr>
            </a:lvl1pPr>
            <a:lvl2pPr marL="729057" indent="-280406">
              <a:defRPr sz="1000">
                <a:solidFill>
                  <a:schemeClr val="tx1"/>
                </a:solidFill>
                <a:latin typeface="Arial" charset="0"/>
                <a:ea typeface="Arial" charset="0"/>
                <a:cs typeface="Arial" charset="0"/>
              </a:defRPr>
            </a:lvl2pPr>
            <a:lvl3pPr marL="1121626" indent="-224325">
              <a:defRPr sz="1000">
                <a:solidFill>
                  <a:schemeClr val="tx1"/>
                </a:solidFill>
                <a:latin typeface="Arial" charset="0"/>
                <a:ea typeface="Arial" charset="0"/>
                <a:cs typeface="Arial" charset="0"/>
              </a:defRPr>
            </a:lvl3pPr>
            <a:lvl4pPr marL="1570276" indent="-224325">
              <a:defRPr sz="1000">
                <a:solidFill>
                  <a:schemeClr val="tx1"/>
                </a:solidFill>
                <a:latin typeface="Arial" charset="0"/>
                <a:ea typeface="Arial" charset="0"/>
                <a:cs typeface="Arial" charset="0"/>
              </a:defRPr>
            </a:lvl4pPr>
            <a:lvl5pPr marL="2018927" indent="-224325">
              <a:defRPr sz="1000">
                <a:solidFill>
                  <a:schemeClr val="tx1"/>
                </a:solidFill>
                <a:latin typeface="Arial" charset="0"/>
                <a:ea typeface="Arial" charset="0"/>
                <a:cs typeface="Arial" charset="0"/>
              </a:defRPr>
            </a:lvl5pPr>
            <a:lvl6pPr marL="2467577" indent="-224325" eaLnBrk="0" fontAlgn="base" hangingPunct="0">
              <a:spcBef>
                <a:spcPts val="589"/>
              </a:spcBef>
              <a:spcAft>
                <a:spcPct val="0"/>
              </a:spcAft>
              <a:defRPr sz="1000">
                <a:solidFill>
                  <a:schemeClr val="tx1"/>
                </a:solidFill>
                <a:latin typeface="Arial" charset="0"/>
                <a:ea typeface="Arial" charset="0"/>
                <a:cs typeface="Arial" charset="0"/>
              </a:defRPr>
            </a:lvl6pPr>
            <a:lvl7pPr marL="2916227" indent="-224325" eaLnBrk="0" fontAlgn="base" hangingPunct="0">
              <a:spcBef>
                <a:spcPts val="589"/>
              </a:spcBef>
              <a:spcAft>
                <a:spcPct val="0"/>
              </a:spcAft>
              <a:defRPr sz="1000">
                <a:solidFill>
                  <a:schemeClr val="tx1"/>
                </a:solidFill>
                <a:latin typeface="Arial" charset="0"/>
                <a:ea typeface="Arial" charset="0"/>
                <a:cs typeface="Arial" charset="0"/>
              </a:defRPr>
            </a:lvl7pPr>
            <a:lvl8pPr marL="3364878" indent="-224325" eaLnBrk="0" fontAlgn="base" hangingPunct="0">
              <a:spcBef>
                <a:spcPts val="589"/>
              </a:spcBef>
              <a:spcAft>
                <a:spcPct val="0"/>
              </a:spcAft>
              <a:defRPr sz="1000">
                <a:solidFill>
                  <a:schemeClr val="tx1"/>
                </a:solidFill>
                <a:latin typeface="Arial" charset="0"/>
                <a:ea typeface="Arial" charset="0"/>
                <a:cs typeface="Arial" charset="0"/>
              </a:defRPr>
            </a:lvl8pPr>
            <a:lvl9pPr marL="3813528" indent="-224325" eaLnBrk="0" fontAlgn="base" hangingPunct="0">
              <a:spcBef>
                <a:spcPts val="589"/>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276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Arial" charset="0"/>
              </a:defRPr>
            </a:lvl1pPr>
            <a:lvl2pPr marL="729057" indent="-280406">
              <a:defRPr sz="1000">
                <a:solidFill>
                  <a:schemeClr val="tx1"/>
                </a:solidFill>
                <a:latin typeface="Arial" charset="0"/>
                <a:ea typeface="Arial" charset="0"/>
                <a:cs typeface="Arial" charset="0"/>
              </a:defRPr>
            </a:lvl2pPr>
            <a:lvl3pPr marL="1121626" indent="-224325">
              <a:defRPr sz="1000">
                <a:solidFill>
                  <a:schemeClr val="tx1"/>
                </a:solidFill>
                <a:latin typeface="Arial" charset="0"/>
                <a:ea typeface="Arial" charset="0"/>
                <a:cs typeface="Arial" charset="0"/>
              </a:defRPr>
            </a:lvl3pPr>
            <a:lvl4pPr marL="1570276" indent="-224325">
              <a:defRPr sz="1000">
                <a:solidFill>
                  <a:schemeClr val="tx1"/>
                </a:solidFill>
                <a:latin typeface="Arial" charset="0"/>
                <a:ea typeface="Arial" charset="0"/>
                <a:cs typeface="Arial" charset="0"/>
              </a:defRPr>
            </a:lvl4pPr>
            <a:lvl5pPr marL="2018927" indent="-224325">
              <a:defRPr sz="1000">
                <a:solidFill>
                  <a:schemeClr val="tx1"/>
                </a:solidFill>
                <a:latin typeface="Arial" charset="0"/>
                <a:ea typeface="Arial" charset="0"/>
                <a:cs typeface="Arial" charset="0"/>
              </a:defRPr>
            </a:lvl5pPr>
            <a:lvl6pPr marL="2467577" indent="-224325" eaLnBrk="0" fontAlgn="base" hangingPunct="0">
              <a:spcBef>
                <a:spcPts val="589"/>
              </a:spcBef>
              <a:spcAft>
                <a:spcPct val="0"/>
              </a:spcAft>
              <a:defRPr sz="1000">
                <a:solidFill>
                  <a:schemeClr val="tx1"/>
                </a:solidFill>
                <a:latin typeface="Arial" charset="0"/>
                <a:ea typeface="Arial" charset="0"/>
                <a:cs typeface="Arial" charset="0"/>
              </a:defRPr>
            </a:lvl6pPr>
            <a:lvl7pPr marL="2916227" indent="-224325" eaLnBrk="0" fontAlgn="base" hangingPunct="0">
              <a:spcBef>
                <a:spcPts val="589"/>
              </a:spcBef>
              <a:spcAft>
                <a:spcPct val="0"/>
              </a:spcAft>
              <a:defRPr sz="1000">
                <a:solidFill>
                  <a:schemeClr val="tx1"/>
                </a:solidFill>
                <a:latin typeface="Arial" charset="0"/>
                <a:ea typeface="Arial" charset="0"/>
                <a:cs typeface="Arial" charset="0"/>
              </a:defRPr>
            </a:lvl7pPr>
            <a:lvl8pPr marL="3364878" indent="-224325" eaLnBrk="0" fontAlgn="base" hangingPunct="0">
              <a:spcBef>
                <a:spcPts val="589"/>
              </a:spcBef>
              <a:spcAft>
                <a:spcPct val="0"/>
              </a:spcAft>
              <a:defRPr sz="1000">
                <a:solidFill>
                  <a:schemeClr val="tx1"/>
                </a:solidFill>
                <a:latin typeface="Arial" charset="0"/>
                <a:ea typeface="Arial" charset="0"/>
                <a:cs typeface="Arial" charset="0"/>
              </a:defRPr>
            </a:lvl8pPr>
            <a:lvl9pPr marL="3813528" indent="-224325" eaLnBrk="0" fontAlgn="base" hangingPunct="0">
              <a:spcBef>
                <a:spcPts val="589"/>
              </a:spcBef>
              <a:spcAft>
                <a:spcPct val="0"/>
              </a:spcAft>
              <a:defRPr sz="1000">
                <a:solidFill>
                  <a:schemeClr val="tx1"/>
                </a:solidFill>
                <a:latin typeface="Arial" charset="0"/>
                <a:ea typeface="Arial" charset="0"/>
                <a:cs typeface="Arial" charset="0"/>
              </a:defRPr>
            </a:lvl9pPr>
          </a:lstStyle>
          <a:p>
            <a:fld id="{B72DCCBD-CFD5-8541-B35B-3E45787905DD}"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600"/>
              </a:spcAft>
            </a:pPr>
            <a:r>
              <a:rPr lang="en-US" dirty="0" smtClean="0">
                <a:latin typeface="Arial" charset="0"/>
                <a:cs typeface="Arial" charset="0"/>
              </a:rPr>
              <a:t>There are similarities and differences between the paper medical record and the electronic record.</a:t>
            </a:r>
          </a:p>
          <a:p>
            <a:pPr>
              <a:spcAft>
                <a:spcPts val="600"/>
              </a:spcAft>
            </a:pPr>
            <a:endParaRPr lang="en-US" dirty="0" smtClean="0">
              <a:latin typeface="Arial" charset="0"/>
              <a:cs typeface="Arial" charset="0"/>
            </a:endParaRPr>
          </a:p>
          <a:p>
            <a:pPr>
              <a:spcAft>
                <a:spcPts val="600"/>
              </a:spcAft>
            </a:pPr>
            <a:r>
              <a:rPr lang="en-US" dirty="0" smtClean="0">
                <a:latin typeface="Arial" charset="0"/>
                <a:cs typeface="Arial" charset="0"/>
              </a:rPr>
              <a:t>Shown is an example of a generic electronic clinical record.  Note the similarities – there are still those “tabs” at the top. You will see that there are different areas of the chart where a provider could find specific information such as the problem list, the results of tests, reports, notes, medications, orders, and so on.  </a:t>
            </a:r>
          </a:p>
          <a:p>
            <a:pPr>
              <a:spcAft>
                <a:spcPts val="600"/>
              </a:spcAft>
            </a:pPr>
            <a:endParaRPr lang="en-US" dirty="0" smtClean="0">
              <a:latin typeface="Arial" charset="0"/>
              <a:cs typeface="Arial" charset="0"/>
            </a:endParaRPr>
          </a:p>
          <a:p>
            <a:pPr>
              <a:spcAft>
                <a:spcPts val="600"/>
              </a:spcAft>
            </a:pPr>
            <a:r>
              <a:rPr lang="en-US" dirty="0" smtClean="0">
                <a:latin typeface="Arial" charset="0"/>
                <a:cs typeface="Arial" charset="0"/>
              </a:rPr>
              <a:t>This generic record represents some of the common aspects of clinical HIT systems.  Similar to a paper chart, the electronic record consolidates and organizes patient data for ease of use and retrieval using a common metaphor that clinicians are very used to—the tab metaphor.</a:t>
            </a:r>
          </a:p>
          <a:p>
            <a:pPr>
              <a:spcAft>
                <a:spcPts val="600"/>
              </a:spcAft>
            </a:pPr>
            <a:endParaRPr lang="en-US" dirty="0" smtClean="0">
              <a:latin typeface="Arial" charset="0"/>
              <a:cs typeface="Arial" charset="0"/>
            </a:endParaRPr>
          </a:p>
          <a:p>
            <a:pPr>
              <a:spcAft>
                <a:spcPts val="600"/>
              </a:spcAft>
            </a:pPr>
            <a:r>
              <a:rPr lang="en-US" dirty="0" smtClean="0">
                <a:latin typeface="Arial" charset="0"/>
                <a:cs typeface="Arial" charset="0"/>
              </a:rPr>
              <a:t>What is different – and a critically valuable aspect of an electronic record is instantiated in this image as the profile – is the first red circle to the left.  The profile (sometimes called a clinical summary or something similar) pulls data from all the tab areas to give the provider an instant snapshot of the patient at that moment in time.  This is a real differentiator and one of the aspects of clinical HIT that users assign great value to.  </a:t>
            </a:r>
          </a:p>
          <a:p>
            <a:pPr>
              <a:spcAft>
                <a:spcPts val="600"/>
              </a:spcAft>
            </a:pPr>
            <a:endParaRPr lang="en-US" dirty="0" smtClean="0">
              <a:latin typeface="Arial" charset="0"/>
              <a:cs typeface="Arial" charset="0"/>
            </a:endParaRPr>
          </a:p>
          <a:p>
            <a:pPr>
              <a:spcAft>
                <a:spcPts val="600"/>
              </a:spcAft>
            </a:pPr>
            <a:r>
              <a:rPr lang="en-US" dirty="0" smtClean="0">
                <a:latin typeface="Arial" charset="0"/>
                <a:cs typeface="Arial" charset="0"/>
              </a:rPr>
              <a:t>Health IT affords many benefits to providers—and to be fair, a measurable amount of pain as well—particularly if the Health IT system is poorly designed or implemented.  </a:t>
            </a:r>
          </a:p>
          <a:p>
            <a:pPr>
              <a:spcAft>
                <a:spcPts val="600"/>
              </a:spcAft>
            </a:pPr>
            <a:endParaRPr lang="en-US" dirty="0" smtClean="0">
              <a:latin typeface="Arial" charset="0"/>
              <a:cs typeface="Arial" charset="0"/>
            </a:endParaRPr>
          </a:p>
          <a:p>
            <a:pPr>
              <a:spcAft>
                <a:spcPts val="600"/>
              </a:spcAft>
            </a:pPr>
            <a:r>
              <a:rPr lang="en-US" dirty="0" smtClean="0">
                <a:latin typeface="Arial" charset="0"/>
                <a:cs typeface="Arial" charset="0"/>
              </a:rPr>
              <a:t>As you embark on your Health IT journey, remember the aspects that we covered in the past few slides, because you will encounter them again and again.  They may look a little different as you move from one EHRS product to another, but most EHRS resemble one another in one way or another.</a:t>
            </a:r>
          </a:p>
          <a:p>
            <a:pPr>
              <a:spcAft>
                <a:spcPts val="600"/>
              </a:spcAft>
            </a:pPr>
            <a:r>
              <a:rPr lang="en-US" dirty="0" smtClean="0">
                <a:latin typeface="Arial" charset="0"/>
                <a:cs typeface="Arial" charset="0"/>
              </a:rPr>
              <a:t> </a:t>
            </a:r>
          </a:p>
          <a:p>
            <a:pPr>
              <a:spcAft>
                <a:spcPts val="589"/>
              </a:spcAft>
            </a:pPr>
            <a:endParaRPr lang="en-US" dirty="0">
              <a:latin typeface="Arial" charset="0"/>
              <a:cs typeface="Arial" charset="0"/>
            </a:endParaRPr>
          </a:p>
        </p:txBody>
      </p:sp>
      <p:sp>
        <p:nvSpPr>
          <p:cNvPr id="4608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ＭＳ Ｐゴシック" charset="0"/>
                <a:cs typeface="Arial" charset="0"/>
              </a:defRPr>
            </a:lvl1pPr>
            <a:lvl2pPr marL="729057" indent="-280406">
              <a:defRPr sz="1000">
                <a:solidFill>
                  <a:schemeClr val="tx1"/>
                </a:solidFill>
                <a:latin typeface="Arial" charset="0"/>
                <a:ea typeface="Arial" charset="0"/>
                <a:cs typeface="Arial" charset="0"/>
              </a:defRPr>
            </a:lvl2pPr>
            <a:lvl3pPr marL="1121626" indent="-224325">
              <a:defRPr sz="1000">
                <a:solidFill>
                  <a:schemeClr val="tx1"/>
                </a:solidFill>
                <a:latin typeface="Arial" charset="0"/>
                <a:ea typeface="Arial" charset="0"/>
                <a:cs typeface="Arial" charset="0"/>
              </a:defRPr>
            </a:lvl3pPr>
            <a:lvl4pPr marL="1570276" indent="-224325">
              <a:defRPr sz="1000">
                <a:solidFill>
                  <a:schemeClr val="tx1"/>
                </a:solidFill>
                <a:latin typeface="Arial" charset="0"/>
                <a:ea typeface="Arial" charset="0"/>
                <a:cs typeface="Arial" charset="0"/>
              </a:defRPr>
            </a:lvl4pPr>
            <a:lvl5pPr marL="2018927" indent="-224325">
              <a:defRPr sz="1000">
                <a:solidFill>
                  <a:schemeClr val="tx1"/>
                </a:solidFill>
                <a:latin typeface="Arial" charset="0"/>
                <a:ea typeface="Arial" charset="0"/>
                <a:cs typeface="Arial" charset="0"/>
              </a:defRPr>
            </a:lvl5pPr>
            <a:lvl6pPr marL="2467577" indent="-224325" eaLnBrk="0" fontAlgn="base" hangingPunct="0">
              <a:spcBef>
                <a:spcPts val="589"/>
              </a:spcBef>
              <a:spcAft>
                <a:spcPct val="0"/>
              </a:spcAft>
              <a:defRPr sz="1000">
                <a:solidFill>
                  <a:schemeClr val="tx1"/>
                </a:solidFill>
                <a:latin typeface="Arial" charset="0"/>
                <a:ea typeface="Arial" charset="0"/>
                <a:cs typeface="Arial" charset="0"/>
              </a:defRPr>
            </a:lvl6pPr>
            <a:lvl7pPr marL="2916227" indent="-224325" eaLnBrk="0" fontAlgn="base" hangingPunct="0">
              <a:spcBef>
                <a:spcPts val="589"/>
              </a:spcBef>
              <a:spcAft>
                <a:spcPct val="0"/>
              </a:spcAft>
              <a:defRPr sz="1000">
                <a:solidFill>
                  <a:schemeClr val="tx1"/>
                </a:solidFill>
                <a:latin typeface="Arial" charset="0"/>
                <a:ea typeface="Arial" charset="0"/>
                <a:cs typeface="Arial" charset="0"/>
              </a:defRPr>
            </a:lvl7pPr>
            <a:lvl8pPr marL="3364878" indent="-224325" eaLnBrk="0" fontAlgn="base" hangingPunct="0">
              <a:spcBef>
                <a:spcPts val="589"/>
              </a:spcBef>
              <a:spcAft>
                <a:spcPct val="0"/>
              </a:spcAft>
              <a:defRPr sz="1000">
                <a:solidFill>
                  <a:schemeClr val="tx1"/>
                </a:solidFill>
                <a:latin typeface="Arial" charset="0"/>
                <a:ea typeface="Arial" charset="0"/>
                <a:cs typeface="Arial" charset="0"/>
              </a:defRPr>
            </a:lvl8pPr>
            <a:lvl9pPr marL="3813528" indent="-224325" eaLnBrk="0" fontAlgn="base" hangingPunct="0">
              <a:spcBef>
                <a:spcPts val="589"/>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4608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Arial" charset="0"/>
              </a:defRPr>
            </a:lvl1pPr>
            <a:lvl2pPr marL="729057" indent="-280406">
              <a:defRPr sz="1000">
                <a:solidFill>
                  <a:schemeClr val="tx1"/>
                </a:solidFill>
                <a:latin typeface="Arial" charset="0"/>
                <a:ea typeface="Arial" charset="0"/>
                <a:cs typeface="Arial" charset="0"/>
              </a:defRPr>
            </a:lvl2pPr>
            <a:lvl3pPr marL="1121626" indent="-224325">
              <a:defRPr sz="1000">
                <a:solidFill>
                  <a:schemeClr val="tx1"/>
                </a:solidFill>
                <a:latin typeface="Arial" charset="0"/>
                <a:ea typeface="Arial" charset="0"/>
                <a:cs typeface="Arial" charset="0"/>
              </a:defRPr>
            </a:lvl3pPr>
            <a:lvl4pPr marL="1570276" indent="-224325">
              <a:defRPr sz="1000">
                <a:solidFill>
                  <a:schemeClr val="tx1"/>
                </a:solidFill>
                <a:latin typeface="Arial" charset="0"/>
                <a:ea typeface="Arial" charset="0"/>
                <a:cs typeface="Arial" charset="0"/>
              </a:defRPr>
            </a:lvl4pPr>
            <a:lvl5pPr marL="2018927" indent="-224325">
              <a:defRPr sz="1000">
                <a:solidFill>
                  <a:schemeClr val="tx1"/>
                </a:solidFill>
                <a:latin typeface="Arial" charset="0"/>
                <a:ea typeface="Arial" charset="0"/>
                <a:cs typeface="Arial" charset="0"/>
              </a:defRPr>
            </a:lvl5pPr>
            <a:lvl6pPr marL="2467577" indent="-224325" eaLnBrk="0" fontAlgn="base" hangingPunct="0">
              <a:spcBef>
                <a:spcPts val="589"/>
              </a:spcBef>
              <a:spcAft>
                <a:spcPct val="0"/>
              </a:spcAft>
              <a:defRPr sz="1000">
                <a:solidFill>
                  <a:schemeClr val="tx1"/>
                </a:solidFill>
                <a:latin typeface="Arial" charset="0"/>
                <a:ea typeface="Arial" charset="0"/>
                <a:cs typeface="Arial" charset="0"/>
              </a:defRPr>
            </a:lvl6pPr>
            <a:lvl7pPr marL="2916227" indent="-224325" eaLnBrk="0" fontAlgn="base" hangingPunct="0">
              <a:spcBef>
                <a:spcPts val="589"/>
              </a:spcBef>
              <a:spcAft>
                <a:spcPct val="0"/>
              </a:spcAft>
              <a:defRPr sz="1000">
                <a:solidFill>
                  <a:schemeClr val="tx1"/>
                </a:solidFill>
                <a:latin typeface="Arial" charset="0"/>
                <a:ea typeface="Arial" charset="0"/>
                <a:cs typeface="Arial" charset="0"/>
              </a:defRPr>
            </a:lvl7pPr>
            <a:lvl8pPr marL="3364878" indent="-224325" eaLnBrk="0" fontAlgn="base" hangingPunct="0">
              <a:spcBef>
                <a:spcPts val="589"/>
              </a:spcBef>
              <a:spcAft>
                <a:spcPct val="0"/>
              </a:spcAft>
              <a:defRPr sz="1000">
                <a:solidFill>
                  <a:schemeClr val="tx1"/>
                </a:solidFill>
                <a:latin typeface="Arial" charset="0"/>
                <a:ea typeface="Arial" charset="0"/>
                <a:cs typeface="Arial" charset="0"/>
              </a:defRPr>
            </a:lvl8pPr>
            <a:lvl9pPr marL="3813528" indent="-224325" eaLnBrk="0" fontAlgn="base" hangingPunct="0">
              <a:spcBef>
                <a:spcPts val="589"/>
              </a:spcBef>
              <a:spcAft>
                <a:spcPct val="0"/>
              </a:spcAft>
              <a:defRPr sz="1000">
                <a:solidFill>
                  <a:schemeClr val="tx1"/>
                </a:solidFill>
                <a:latin typeface="Arial" charset="0"/>
                <a:ea typeface="Arial" charset="0"/>
                <a:cs typeface="Arial" charset="0"/>
              </a:defRPr>
            </a:lvl9pPr>
          </a:lstStyle>
          <a:p>
            <a:fld id="{F8DA4F4A-CCCB-AE48-B213-EA3385D5A6E2}"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smtClean="0">
                <a:latin typeface="Arial" charset="0"/>
                <a:cs typeface="Arial" charset="0"/>
              </a:rPr>
              <a:t>But wait – you are not done yet!</a:t>
            </a:r>
          </a:p>
          <a:p>
            <a:pPr>
              <a:spcAft>
                <a:spcPts val="600"/>
              </a:spcAft>
            </a:pPr>
            <a:endParaRPr lang="en-US" dirty="0" smtClean="0">
              <a:latin typeface="Arial" charset="0"/>
              <a:cs typeface="Arial" charset="0"/>
            </a:endParaRPr>
          </a:p>
          <a:p>
            <a:pPr>
              <a:spcAft>
                <a:spcPts val="600"/>
              </a:spcAft>
            </a:pPr>
            <a:r>
              <a:rPr lang="en-US" dirty="0" smtClean="0">
                <a:latin typeface="Arial" charset="0"/>
                <a:cs typeface="Arial" charset="0"/>
              </a:rPr>
              <a:t>For part 2 of unit 1, you will use the </a:t>
            </a:r>
            <a:r>
              <a:rPr lang="en-US" dirty="0" err="1" smtClean="0">
                <a:latin typeface="Arial" charset="0"/>
                <a:cs typeface="Arial" charset="0"/>
              </a:rPr>
              <a:t>VistA</a:t>
            </a:r>
            <a:r>
              <a:rPr lang="en-US" dirty="0" smtClean="0">
                <a:latin typeface="Arial" charset="0"/>
                <a:cs typeface="Arial" charset="0"/>
              </a:rPr>
              <a:t> CPRS system to experience, firsthand, the application of the concepts that you learned in the prior slides.</a:t>
            </a:r>
          </a:p>
          <a:p>
            <a:pPr>
              <a:spcAft>
                <a:spcPts val="600"/>
              </a:spcAft>
            </a:pPr>
            <a:r>
              <a:rPr lang="en-US" dirty="0" smtClean="0">
                <a:latin typeface="Arial" charset="0"/>
                <a:cs typeface="Arial" charset="0"/>
              </a:rPr>
              <a:t>Your assignment for Unit 1 is to gain familiarity with the layout and some of the functions of the </a:t>
            </a:r>
            <a:r>
              <a:rPr lang="en-US" dirty="0" err="1" smtClean="0">
                <a:latin typeface="Arial" charset="0"/>
                <a:cs typeface="Arial" charset="0"/>
              </a:rPr>
              <a:t>VistA</a:t>
            </a:r>
            <a:r>
              <a:rPr lang="en-US" dirty="0" smtClean="0">
                <a:latin typeface="Arial" charset="0"/>
                <a:cs typeface="Arial" charset="0"/>
              </a:rPr>
              <a:t> CPRS and to complete the Scavenger Hunt assignment.</a:t>
            </a:r>
          </a:p>
          <a:p>
            <a:pPr>
              <a:spcAft>
                <a:spcPts val="600"/>
              </a:spcAft>
            </a:pPr>
            <a:endParaRPr lang="en-US" dirty="0" smtClean="0">
              <a:latin typeface="Arial" charset="0"/>
              <a:cs typeface="Arial" charset="0"/>
            </a:endParaRPr>
          </a:p>
          <a:p>
            <a:pPr>
              <a:spcAft>
                <a:spcPts val="600"/>
              </a:spcAft>
            </a:pPr>
            <a:r>
              <a:rPr lang="en-US" dirty="0" smtClean="0">
                <a:latin typeface="Arial" charset="0"/>
                <a:cs typeface="Arial" charset="0"/>
              </a:rPr>
              <a:t>We have created a series (there are about 6 total) of these very short video demonstrations of the VA CPRS interface, how to maneuver around in it, and how to complete the first assignment. Your instructor will guide you to where you can access these videos. </a:t>
            </a:r>
          </a:p>
          <a:p>
            <a:pPr>
              <a:spcAft>
                <a:spcPts val="600"/>
              </a:spcAft>
            </a:pPr>
            <a:endParaRPr lang="en-US" dirty="0" smtClean="0">
              <a:latin typeface="Arial" charset="0"/>
              <a:cs typeface="Arial" charset="0"/>
            </a:endParaRPr>
          </a:p>
          <a:p>
            <a:pPr>
              <a:spcAft>
                <a:spcPts val="600"/>
              </a:spcAft>
            </a:pPr>
            <a:r>
              <a:rPr lang="en-US" dirty="0" smtClean="0">
                <a:latin typeface="Arial" charset="0"/>
                <a:cs typeface="Arial" charset="0"/>
              </a:rPr>
              <a:t>Really the best way to learn how to work with Health IT systems is to get inside and explore on your own. Therefore, after you have watched the short movies, you can access the CPRS, explore, hunt, “kick the tires,” get your hands dirty and then settle down to complete your scavenger hunt assignment.   Your instructor will direct you to where to access the CPRS system and will give you instructions on how to obtain the username and password that will allow you to log in.</a:t>
            </a:r>
          </a:p>
          <a:p>
            <a:pPr>
              <a:spcAft>
                <a:spcPts val="600"/>
              </a:spcAft>
            </a:pPr>
            <a:endParaRPr lang="en-US" dirty="0" smtClean="0">
              <a:latin typeface="Arial" charset="0"/>
              <a:cs typeface="Arial" charset="0"/>
            </a:endParaRPr>
          </a:p>
          <a:p>
            <a:pPr>
              <a:spcAft>
                <a:spcPts val="600"/>
              </a:spcAft>
            </a:pPr>
            <a:r>
              <a:rPr lang="en-US" dirty="0" smtClean="0">
                <a:latin typeface="Arial" charset="0"/>
                <a:cs typeface="Arial" charset="0"/>
              </a:rPr>
              <a:t>Watch the orientation movies to the CPRS before entering the site so you can refer to these movies at any time for assistance or guidance.  There is also some help within the CPRS system that you can find by clicking the help button in the upper toolbar once you have logged in to the CPRS system. You can also use the </a:t>
            </a:r>
            <a:r>
              <a:rPr lang="en-US" dirty="0" err="1" smtClean="0">
                <a:latin typeface="Arial" charset="0"/>
                <a:cs typeface="Arial" charset="0"/>
              </a:rPr>
              <a:t>VistA</a:t>
            </a:r>
            <a:r>
              <a:rPr lang="en-US" dirty="0" smtClean="0">
                <a:latin typeface="Arial" charset="0"/>
                <a:cs typeface="Arial" charset="0"/>
              </a:rPr>
              <a:t> CPRS User Guide that is included with the “Working with HIT Systems” material.</a:t>
            </a:r>
          </a:p>
          <a:p>
            <a:pPr>
              <a:spcAft>
                <a:spcPts val="600"/>
              </a:spcAft>
            </a:pPr>
            <a:endParaRPr lang="en-US" dirty="0" smtClean="0">
              <a:latin typeface="Arial" charset="0"/>
              <a:cs typeface="Arial" charset="0"/>
            </a:endParaRPr>
          </a:p>
          <a:p>
            <a:pPr>
              <a:spcAft>
                <a:spcPts val="600"/>
              </a:spcAft>
            </a:pPr>
            <a:r>
              <a:rPr lang="en-US" dirty="0" smtClean="0">
                <a:latin typeface="Arial" charset="0"/>
                <a:cs typeface="Arial" charset="0"/>
              </a:rPr>
              <a:t>These videos are fully transcribed and the script accompanies this unit’s materials.  We have made all reasonable efforts to make these resources as accessible as possible for all students.</a:t>
            </a:r>
          </a:p>
          <a:p>
            <a:pPr>
              <a:spcAft>
                <a:spcPts val="600"/>
              </a:spcAft>
            </a:pPr>
            <a:endParaRPr lang="en-US" dirty="0" smtClean="0">
              <a:latin typeface="Arial" charset="0"/>
              <a:cs typeface="Arial" charset="0"/>
            </a:endParaRPr>
          </a:p>
          <a:p>
            <a:pPr>
              <a:spcAft>
                <a:spcPts val="600"/>
              </a:spcAft>
            </a:pPr>
            <a:endParaRPr lang="en-US" dirty="0" smtClean="0">
              <a:latin typeface="Arial" charset="0"/>
              <a:cs typeface="Arial" charset="0"/>
            </a:endParaRPr>
          </a:p>
          <a:p>
            <a:pPr>
              <a:spcAft>
                <a:spcPts val="600"/>
              </a:spcAft>
            </a:pPr>
            <a:endParaRPr lang="en-US" dirty="0" smtClean="0">
              <a:latin typeface="Arial" charset="0"/>
              <a:cs typeface="Arial" charset="0"/>
            </a:endParaRPr>
          </a:p>
          <a:p>
            <a:endParaRPr lang="en-US" dirty="0"/>
          </a:p>
        </p:txBody>
      </p:sp>
      <p:sp>
        <p:nvSpPr>
          <p:cNvPr id="4" name="Footer Placeholder 3"/>
          <p:cNvSpPr>
            <a:spLocks noGrp="1"/>
          </p:cNvSpPr>
          <p:nvPr>
            <p:ph type="ftr" sz="quarter" idx="10"/>
          </p:nvPr>
        </p:nvSpPr>
        <p:spPr/>
        <p:txBody>
          <a:bodyPr/>
          <a:lstStyle/>
          <a:p>
            <a:pPr>
              <a:defRPr/>
            </a:pPr>
            <a:r>
              <a:rPr lang="en-US"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11</a:t>
            </a:fld>
            <a:endParaRPr lang="en-US" altLang="en-US"/>
          </a:p>
        </p:txBody>
      </p:sp>
    </p:spTree>
    <p:extLst>
      <p:ext uri="{BB962C8B-B14F-4D97-AF65-F5344CB8AC3E}">
        <p14:creationId xmlns:p14="http://schemas.microsoft.com/office/powerpoint/2010/main" val="421758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0179" name="Notes Placeholder 2"/>
          <p:cNvSpPr>
            <a:spLocks noGrp="1"/>
          </p:cNvSpPr>
          <p:nvPr>
            <p:ph type="body" idx="1"/>
          </p:nvPr>
        </p:nvSpPr>
        <p:spPr bwMode="auto">
          <a:xfrm>
            <a:off x="686421" y="4344025"/>
            <a:ext cx="5485158" cy="3076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589"/>
              </a:spcAft>
            </a:pPr>
            <a:r>
              <a:rPr lang="en-US" dirty="0">
                <a:latin typeface="Arial" charset="0"/>
                <a:cs typeface="Arial" charset="0"/>
              </a:rPr>
              <a:t>This concludes </a:t>
            </a:r>
            <a:r>
              <a:rPr lang="en-US" b="1" i="0" dirty="0">
                <a:latin typeface="Arial" charset="0"/>
                <a:cs typeface="Arial" charset="0"/>
              </a:rPr>
              <a:t>Introduction &amp; Overview: Components of HIT Systems. </a:t>
            </a:r>
            <a:endParaRPr lang="en-US" b="1" i="0" dirty="0" smtClean="0">
              <a:latin typeface="Arial" charset="0"/>
              <a:cs typeface="Arial" charset="0"/>
            </a:endParaRPr>
          </a:p>
          <a:p>
            <a:pPr>
              <a:spcAft>
                <a:spcPts val="589"/>
              </a:spcAft>
            </a:pPr>
            <a:endParaRPr lang="en-US" b="1" i="0" dirty="0">
              <a:latin typeface="Arial" charset="0"/>
              <a:cs typeface="Arial" charset="0"/>
            </a:endParaRPr>
          </a:p>
          <a:p>
            <a:pPr>
              <a:spcAft>
                <a:spcPts val="589"/>
              </a:spcAft>
            </a:pPr>
            <a:r>
              <a:rPr lang="en-US" dirty="0">
                <a:latin typeface="Arial" charset="0"/>
                <a:cs typeface="Arial" charset="0"/>
              </a:rPr>
              <a:t>In summary, we have covered systems in general and we related the concepts that we learned to Health IT.  Remember the similarities of the subway system and Health IT systems. We provided examples of Health IT in a variety of settings, in public health, in the home, in social networking sites, and so on.  </a:t>
            </a:r>
          </a:p>
          <a:p>
            <a:pPr>
              <a:spcAft>
                <a:spcPts val="589"/>
              </a:spcAft>
            </a:pPr>
            <a:r>
              <a:rPr lang="en-US" dirty="0">
                <a:latin typeface="Arial" charset="0"/>
                <a:cs typeface="Arial" charset="0"/>
              </a:rPr>
              <a:t>A major take away from this objective is that the “H” doesn’t stand only for healthcare, and health and healthcare are two different things.</a:t>
            </a:r>
          </a:p>
          <a:p>
            <a:pPr>
              <a:spcAft>
                <a:spcPts val="589"/>
              </a:spcAft>
            </a:pPr>
            <a:r>
              <a:rPr lang="en-US" dirty="0">
                <a:latin typeface="Arial" charset="0"/>
                <a:cs typeface="Arial" charset="0"/>
              </a:rPr>
              <a:t>And although we did not delve deeply into standards and interoperability, the point was made that standards are paramount for information exchange.</a:t>
            </a:r>
          </a:p>
          <a:p>
            <a:pPr>
              <a:spcAft>
                <a:spcPts val="589"/>
              </a:spcAft>
            </a:pPr>
            <a:r>
              <a:rPr lang="en-US" dirty="0">
                <a:latin typeface="Arial" charset="0"/>
                <a:cs typeface="Arial" charset="0"/>
              </a:rPr>
              <a:t>Finally, we identified common components of clinical Health IT systems and how the EHRS (well, in most cases) have been structured to mimic the “tab Metaphor” that clinicians are so familiar with.  We examined the similarities and differences between paper and electronic records – at least on the surface.  We will be digging deeper into this particular aspect as we learn more about working with HIT systems.</a:t>
            </a:r>
          </a:p>
        </p:txBody>
      </p:sp>
      <p:sp>
        <p:nvSpPr>
          <p:cNvPr id="5018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ＭＳ Ｐゴシック" charset="0"/>
                <a:cs typeface="Arial" charset="0"/>
              </a:defRPr>
            </a:lvl1pPr>
            <a:lvl2pPr marL="729057" indent="-280406">
              <a:defRPr sz="1000">
                <a:solidFill>
                  <a:schemeClr val="tx1"/>
                </a:solidFill>
                <a:latin typeface="Arial" charset="0"/>
                <a:ea typeface="Arial" charset="0"/>
                <a:cs typeface="Arial" charset="0"/>
              </a:defRPr>
            </a:lvl2pPr>
            <a:lvl3pPr marL="1121626" indent="-224325">
              <a:defRPr sz="1000">
                <a:solidFill>
                  <a:schemeClr val="tx1"/>
                </a:solidFill>
                <a:latin typeface="Arial" charset="0"/>
                <a:ea typeface="Arial" charset="0"/>
                <a:cs typeface="Arial" charset="0"/>
              </a:defRPr>
            </a:lvl3pPr>
            <a:lvl4pPr marL="1570276" indent="-224325">
              <a:defRPr sz="1000">
                <a:solidFill>
                  <a:schemeClr val="tx1"/>
                </a:solidFill>
                <a:latin typeface="Arial" charset="0"/>
                <a:ea typeface="Arial" charset="0"/>
                <a:cs typeface="Arial" charset="0"/>
              </a:defRPr>
            </a:lvl4pPr>
            <a:lvl5pPr marL="2018927" indent="-224325">
              <a:defRPr sz="1000">
                <a:solidFill>
                  <a:schemeClr val="tx1"/>
                </a:solidFill>
                <a:latin typeface="Arial" charset="0"/>
                <a:ea typeface="Arial" charset="0"/>
                <a:cs typeface="Arial" charset="0"/>
              </a:defRPr>
            </a:lvl5pPr>
            <a:lvl6pPr marL="2467577" indent="-224325" eaLnBrk="0" fontAlgn="base" hangingPunct="0">
              <a:spcBef>
                <a:spcPts val="589"/>
              </a:spcBef>
              <a:spcAft>
                <a:spcPct val="0"/>
              </a:spcAft>
              <a:defRPr sz="1000">
                <a:solidFill>
                  <a:schemeClr val="tx1"/>
                </a:solidFill>
                <a:latin typeface="Arial" charset="0"/>
                <a:ea typeface="Arial" charset="0"/>
                <a:cs typeface="Arial" charset="0"/>
              </a:defRPr>
            </a:lvl6pPr>
            <a:lvl7pPr marL="2916227" indent="-224325" eaLnBrk="0" fontAlgn="base" hangingPunct="0">
              <a:spcBef>
                <a:spcPts val="589"/>
              </a:spcBef>
              <a:spcAft>
                <a:spcPct val="0"/>
              </a:spcAft>
              <a:defRPr sz="1000">
                <a:solidFill>
                  <a:schemeClr val="tx1"/>
                </a:solidFill>
                <a:latin typeface="Arial" charset="0"/>
                <a:ea typeface="Arial" charset="0"/>
                <a:cs typeface="Arial" charset="0"/>
              </a:defRPr>
            </a:lvl7pPr>
            <a:lvl8pPr marL="3364878" indent="-224325" eaLnBrk="0" fontAlgn="base" hangingPunct="0">
              <a:spcBef>
                <a:spcPts val="589"/>
              </a:spcBef>
              <a:spcAft>
                <a:spcPct val="0"/>
              </a:spcAft>
              <a:defRPr sz="1000">
                <a:solidFill>
                  <a:schemeClr val="tx1"/>
                </a:solidFill>
                <a:latin typeface="Arial" charset="0"/>
                <a:ea typeface="Arial" charset="0"/>
                <a:cs typeface="Arial" charset="0"/>
              </a:defRPr>
            </a:lvl8pPr>
            <a:lvl9pPr marL="3813528" indent="-224325" eaLnBrk="0" fontAlgn="base" hangingPunct="0">
              <a:spcBef>
                <a:spcPts val="589"/>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Arial" charset="0"/>
              </a:defRPr>
            </a:lvl1pPr>
            <a:lvl2pPr marL="729057" indent="-280406">
              <a:defRPr sz="1000">
                <a:solidFill>
                  <a:schemeClr val="tx1"/>
                </a:solidFill>
                <a:latin typeface="Arial" charset="0"/>
                <a:ea typeface="Arial" charset="0"/>
                <a:cs typeface="Arial" charset="0"/>
              </a:defRPr>
            </a:lvl2pPr>
            <a:lvl3pPr marL="1121626" indent="-224325">
              <a:defRPr sz="1000">
                <a:solidFill>
                  <a:schemeClr val="tx1"/>
                </a:solidFill>
                <a:latin typeface="Arial" charset="0"/>
                <a:ea typeface="Arial" charset="0"/>
                <a:cs typeface="Arial" charset="0"/>
              </a:defRPr>
            </a:lvl3pPr>
            <a:lvl4pPr marL="1570276" indent="-224325">
              <a:defRPr sz="1000">
                <a:solidFill>
                  <a:schemeClr val="tx1"/>
                </a:solidFill>
                <a:latin typeface="Arial" charset="0"/>
                <a:ea typeface="Arial" charset="0"/>
                <a:cs typeface="Arial" charset="0"/>
              </a:defRPr>
            </a:lvl4pPr>
            <a:lvl5pPr marL="2018927" indent="-224325">
              <a:defRPr sz="1000">
                <a:solidFill>
                  <a:schemeClr val="tx1"/>
                </a:solidFill>
                <a:latin typeface="Arial" charset="0"/>
                <a:ea typeface="Arial" charset="0"/>
                <a:cs typeface="Arial" charset="0"/>
              </a:defRPr>
            </a:lvl5pPr>
            <a:lvl6pPr marL="2467577" indent="-224325" eaLnBrk="0" fontAlgn="base" hangingPunct="0">
              <a:spcBef>
                <a:spcPts val="589"/>
              </a:spcBef>
              <a:spcAft>
                <a:spcPct val="0"/>
              </a:spcAft>
              <a:defRPr sz="1000">
                <a:solidFill>
                  <a:schemeClr val="tx1"/>
                </a:solidFill>
                <a:latin typeface="Arial" charset="0"/>
                <a:ea typeface="Arial" charset="0"/>
                <a:cs typeface="Arial" charset="0"/>
              </a:defRPr>
            </a:lvl6pPr>
            <a:lvl7pPr marL="2916227" indent="-224325" eaLnBrk="0" fontAlgn="base" hangingPunct="0">
              <a:spcBef>
                <a:spcPts val="589"/>
              </a:spcBef>
              <a:spcAft>
                <a:spcPct val="0"/>
              </a:spcAft>
              <a:defRPr sz="1000">
                <a:solidFill>
                  <a:schemeClr val="tx1"/>
                </a:solidFill>
                <a:latin typeface="Arial" charset="0"/>
                <a:ea typeface="Arial" charset="0"/>
                <a:cs typeface="Arial" charset="0"/>
              </a:defRPr>
            </a:lvl7pPr>
            <a:lvl8pPr marL="3364878" indent="-224325" eaLnBrk="0" fontAlgn="base" hangingPunct="0">
              <a:spcBef>
                <a:spcPts val="589"/>
              </a:spcBef>
              <a:spcAft>
                <a:spcPct val="0"/>
              </a:spcAft>
              <a:defRPr sz="1000">
                <a:solidFill>
                  <a:schemeClr val="tx1"/>
                </a:solidFill>
                <a:latin typeface="Arial" charset="0"/>
                <a:ea typeface="Arial" charset="0"/>
                <a:cs typeface="Arial" charset="0"/>
              </a:defRPr>
            </a:lvl8pPr>
            <a:lvl9pPr marL="3813528" indent="-224325" eaLnBrk="0" fontAlgn="base" hangingPunct="0">
              <a:spcBef>
                <a:spcPts val="589"/>
              </a:spcBef>
              <a:spcAft>
                <a:spcPct val="0"/>
              </a:spcAft>
              <a:defRPr sz="1000">
                <a:solidFill>
                  <a:schemeClr val="tx1"/>
                </a:solidFill>
                <a:latin typeface="Arial" charset="0"/>
                <a:ea typeface="Arial" charset="0"/>
                <a:cs typeface="Arial" charset="0"/>
              </a:defRPr>
            </a:lvl9pPr>
          </a:lstStyle>
          <a:p>
            <a:fld id="{813C6221-42DB-7944-BC1B-F296EA975FE2}"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589"/>
              </a:spcAft>
            </a:pPr>
            <a:r>
              <a:rPr lang="en-US" dirty="0">
                <a:latin typeface="Arial" charset="0"/>
                <a:cs typeface="Arial" charset="0"/>
              </a:rPr>
              <a:t>No </a:t>
            </a:r>
            <a:r>
              <a:rPr lang="en-US" dirty="0" smtClean="0">
                <a:latin typeface="Arial" charset="0"/>
                <a:cs typeface="Arial" charset="0"/>
              </a:rPr>
              <a:t>Audio. Ten Seconds</a:t>
            </a:r>
            <a:r>
              <a:rPr lang="en-US" baseline="0" dirty="0" smtClean="0">
                <a:latin typeface="Arial" charset="0"/>
                <a:cs typeface="Arial" charset="0"/>
              </a:rPr>
              <a:t> of Silence.</a:t>
            </a:r>
            <a:endParaRPr lang="en-US" dirty="0">
              <a:latin typeface="Arial" charset="0"/>
              <a:cs typeface="Arial" charset="0"/>
            </a:endParaRPr>
          </a:p>
        </p:txBody>
      </p:sp>
      <p:sp>
        <p:nvSpPr>
          <p:cNvPr id="5222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ＭＳ Ｐゴシック" charset="0"/>
                <a:cs typeface="Arial" charset="0"/>
              </a:defRPr>
            </a:lvl1pPr>
            <a:lvl2pPr marL="729057" indent="-280406">
              <a:defRPr sz="1000">
                <a:solidFill>
                  <a:schemeClr val="tx1"/>
                </a:solidFill>
                <a:latin typeface="Arial" charset="0"/>
                <a:ea typeface="Arial" charset="0"/>
                <a:cs typeface="Arial" charset="0"/>
              </a:defRPr>
            </a:lvl2pPr>
            <a:lvl3pPr marL="1121626" indent="-224325">
              <a:defRPr sz="1000">
                <a:solidFill>
                  <a:schemeClr val="tx1"/>
                </a:solidFill>
                <a:latin typeface="Arial" charset="0"/>
                <a:ea typeface="Arial" charset="0"/>
                <a:cs typeface="Arial" charset="0"/>
              </a:defRPr>
            </a:lvl3pPr>
            <a:lvl4pPr marL="1570276" indent="-224325">
              <a:defRPr sz="1000">
                <a:solidFill>
                  <a:schemeClr val="tx1"/>
                </a:solidFill>
                <a:latin typeface="Arial" charset="0"/>
                <a:ea typeface="Arial" charset="0"/>
                <a:cs typeface="Arial" charset="0"/>
              </a:defRPr>
            </a:lvl4pPr>
            <a:lvl5pPr marL="2018927" indent="-224325">
              <a:defRPr sz="1000">
                <a:solidFill>
                  <a:schemeClr val="tx1"/>
                </a:solidFill>
                <a:latin typeface="Arial" charset="0"/>
                <a:ea typeface="Arial" charset="0"/>
                <a:cs typeface="Arial" charset="0"/>
              </a:defRPr>
            </a:lvl5pPr>
            <a:lvl6pPr marL="2467577" indent="-224325" eaLnBrk="0" fontAlgn="base" hangingPunct="0">
              <a:spcBef>
                <a:spcPts val="589"/>
              </a:spcBef>
              <a:spcAft>
                <a:spcPct val="0"/>
              </a:spcAft>
              <a:defRPr sz="1000">
                <a:solidFill>
                  <a:schemeClr val="tx1"/>
                </a:solidFill>
                <a:latin typeface="Arial" charset="0"/>
                <a:ea typeface="Arial" charset="0"/>
                <a:cs typeface="Arial" charset="0"/>
              </a:defRPr>
            </a:lvl6pPr>
            <a:lvl7pPr marL="2916227" indent="-224325" eaLnBrk="0" fontAlgn="base" hangingPunct="0">
              <a:spcBef>
                <a:spcPts val="589"/>
              </a:spcBef>
              <a:spcAft>
                <a:spcPct val="0"/>
              </a:spcAft>
              <a:defRPr sz="1000">
                <a:solidFill>
                  <a:schemeClr val="tx1"/>
                </a:solidFill>
                <a:latin typeface="Arial" charset="0"/>
                <a:ea typeface="Arial" charset="0"/>
                <a:cs typeface="Arial" charset="0"/>
              </a:defRPr>
            </a:lvl7pPr>
            <a:lvl8pPr marL="3364878" indent="-224325" eaLnBrk="0" fontAlgn="base" hangingPunct="0">
              <a:spcBef>
                <a:spcPts val="589"/>
              </a:spcBef>
              <a:spcAft>
                <a:spcPct val="0"/>
              </a:spcAft>
              <a:defRPr sz="1000">
                <a:solidFill>
                  <a:schemeClr val="tx1"/>
                </a:solidFill>
                <a:latin typeface="Arial" charset="0"/>
                <a:ea typeface="Arial" charset="0"/>
                <a:cs typeface="Arial" charset="0"/>
              </a:defRPr>
            </a:lvl8pPr>
            <a:lvl9pPr marL="3813528" indent="-224325" eaLnBrk="0" fontAlgn="base" hangingPunct="0">
              <a:spcBef>
                <a:spcPts val="589"/>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522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Arial" charset="0"/>
              </a:defRPr>
            </a:lvl1pPr>
            <a:lvl2pPr marL="729057" indent="-280406">
              <a:defRPr sz="1000">
                <a:solidFill>
                  <a:schemeClr val="tx1"/>
                </a:solidFill>
                <a:latin typeface="Arial" charset="0"/>
                <a:ea typeface="Arial" charset="0"/>
                <a:cs typeface="Arial" charset="0"/>
              </a:defRPr>
            </a:lvl2pPr>
            <a:lvl3pPr marL="1121626" indent="-224325">
              <a:defRPr sz="1000">
                <a:solidFill>
                  <a:schemeClr val="tx1"/>
                </a:solidFill>
                <a:latin typeface="Arial" charset="0"/>
                <a:ea typeface="Arial" charset="0"/>
                <a:cs typeface="Arial" charset="0"/>
              </a:defRPr>
            </a:lvl3pPr>
            <a:lvl4pPr marL="1570276" indent="-224325">
              <a:defRPr sz="1000">
                <a:solidFill>
                  <a:schemeClr val="tx1"/>
                </a:solidFill>
                <a:latin typeface="Arial" charset="0"/>
                <a:ea typeface="Arial" charset="0"/>
                <a:cs typeface="Arial" charset="0"/>
              </a:defRPr>
            </a:lvl4pPr>
            <a:lvl5pPr marL="2018927" indent="-224325">
              <a:defRPr sz="1000">
                <a:solidFill>
                  <a:schemeClr val="tx1"/>
                </a:solidFill>
                <a:latin typeface="Arial" charset="0"/>
                <a:ea typeface="Arial" charset="0"/>
                <a:cs typeface="Arial" charset="0"/>
              </a:defRPr>
            </a:lvl5pPr>
            <a:lvl6pPr marL="2467577" indent="-224325" eaLnBrk="0" fontAlgn="base" hangingPunct="0">
              <a:spcBef>
                <a:spcPts val="589"/>
              </a:spcBef>
              <a:spcAft>
                <a:spcPct val="0"/>
              </a:spcAft>
              <a:defRPr sz="1000">
                <a:solidFill>
                  <a:schemeClr val="tx1"/>
                </a:solidFill>
                <a:latin typeface="Arial" charset="0"/>
                <a:ea typeface="Arial" charset="0"/>
                <a:cs typeface="Arial" charset="0"/>
              </a:defRPr>
            </a:lvl6pPr>
            <a:lvl7pPr marL="2916227" indent="-224325" eaLnBrk="0" fontAlgn="base" hangingPunct="0">
              <a:spcBef>
                <a:spcPts val="589"/>
              </a:spcBef>
              <a:spcAft>
                <a:spcPct val="0"/>
              </a:spcAft>
              <a:defRPr sz="1000">
                <a:solidFill>
                  <a:schemeClr val="tx1"/>
                </a:solidFill>
                <a:latin typeface="Arial" charset="0"/>
                <a:ea typeface="Arial" charset="0"/>
                <a:cs typeface="Arial" charset="0"/>
              </a:defRPr>
            </a:lvl7pPr>
            <a:lvl8pPr marL="3364878" indent="-224325" eaLnBrk="0" fontAlgn="base" hangingPunct="0">
              <a:spcBef>
                <a:spcPts val="589"/>
              </a:spcBef>
              <a:spcAft>
                <a:spcPct val="0"/>
              </a:spcAft>
              <a:defRPr sz="1000">
                <a:solidFill>
                  <a:schemeClr val="tx1"/>
                </a:solidFill>
                <a:latin typeface="Arial" charset="0"/>
                <a:ea typeface="Arial" charset="0"/>
                <a:cs typeface="Arial" charset="0"/>
              </a:defRPr>
            </a:lvl8pPr>
            <a:lvl9pPr marL="3813528" indent="-224325" eaLnBrk="0" fontAlgn="base" hangingPunct="0">
              <a:spcBef>
                <a:spcPts val="589"/>
              </a:spcBef>
              <a:spcAft>
                <a:spcPct val="0"/>
              </a:spcAft>
              <a:defRPr sz="1000">
                <a:solidFill>
                  <a:schemeClr val="tx1"/>
                </a:solidFill>
                <a:latin typeface="Arial" charset="0"/>
                <a:ea typeface="Arial" charset="0"/>
                <a:cs typeface="Arial" charset="0"/>
              </a:defRPr>
            </a:lvl9pPr>
          </a:lstStyle>
          <a:p>
            <a:fld id="{A05C8D1F-6A06-BA40-A6F2-A0CC8017A6A2}"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589"/>
              </a:spcAft>
            </a:pPr>
            <a:r>
              <a:rPr lang="en-US" dirty="0">
                <a:latin typeface="Arial" charset="0"/>
                <a:cs typeface="Arial" charset="0"/>
              </a:rPr>
              <a:t>No </a:t>
            </a:r>
            <a:r>
              <a:rPr lang="en-US" dirty="0" smtClean="0">
                <a:latin typeface="Arial" charset="0"/>
                <a:cs typeface="Arial" charset="0"/>
              </a:rPr>
              <a:t>Audio</a:t>
            </a:r>
            <a:r>
              <a:rPr lang="en-US" dirty="0">
                <a:latin typeface="Arial" charset="0"/>
                <a:cs typeface="Arial" charset="0"/>
              </a:rPr>
              <a:t>.</a:t>
            </a:r>
          </a:p>
        </p:txBody>
      </p:sp>
      <p:sp>
        <p:nvSpPr>
          <p:cNvPr id="5222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ＭＳ Ｐゴシック" charset="0"/>
                <a:cs typeface="Arial" charset="0"/>
              </a:defRPr>
            </a:lvl1pPr>
            <a:lvl2pPr marL="729057" indent="-280406">
              <a:defRPr sz="1000">
                <a:solidFill>
                  <a:schemeClr val="tx1"/>
                </a:solidFill>
                <a:latin typeface="Arial" charset="0"/>
                <a:ea typeface="Arial" charset="0"/>
                <a:cs typeface="Arial" charset="0"/>
              </a:defRPr>
            </a:lvl2pPr>
            <a:lvl3pPr marL="1121626" indent="-224325">
              <a:defRPr sz="1000">
                <a:solidFill>
                  <a:schemeClr val="tx1"/>
                </a:solidFill>
                <a:latin typeface="Arial" charset="0"/>
                <a:ea typeface="Arial" charset="0"/>
                <a:cs typeface="Arial" charset="0"/>
              </a:defRPr>
            </a:lvl3pPr>
            <a:lvl4pPr marL="1570276" indent="-224325">
              <a:defRPr sz="1000">
                <a:solidFill>
                  <a:schemeClr val="tx1"/>
                </a:solidFill>
                <a:latin typeface="Arial" charset="0"/>
                <a:ea typeface="Arial" charset="0"/>
                <a:cs typeface="Arial" charset="0"/>
              </a:defRPr>
            </a:lvl4pPr>
            <a:lvl5pPr marL="2018927" indent="-224325">
              <a:defRPr sz="1000">
                <a:solidFill>
                  <a:schemeClr val="tx1"/>
                </a:solidFill>
                <a:latin typeface="Arial" charset="0"/>
                <a:ea typeface="Arial" charset="0"/>
                <a:cs typeface="Arial" charset="0"/>
              </a:defRPr>
            </a:lvl5pPr>
            <a:lvl6pPr marL="2467577" indent="-224325" eaLnBrk="0" fontAlgn="base" hangingPunct="0">
              <a:spcBef>
                <a:spcPts val="589"/>
              </a:spcBef>
              <a:spcAft>
                <a:spcPct val="0"/>
              </a:spcAft>
              <a:defRPr sz="1000">
                <a:solidFill>
                  <a:schemeClr val="tx1"/>
                </a:solidFill>
                <a:latin typeface="Arial" charset="0"/>
                <a:ea typeface="Arial" charset="0"/>
                <a:cs typeface="Arial" charset="0"/>
              </a:defRPr>
            </a:lvl6pPr>
            <a:lvl7pPr marL="2916227" indent="-224325" eaLnBrk="0" fontAlgn="base" hangingPunct="0">
              <a:spcBef>
                <a:spcPts val="589"/>
              </a:spcBef>
              <a:spcAft>
                <a:spcPct val="0"/>
              </a:spcAft>
              <a:defRPr sz="1000">
                <a:solidFill>
                  <a:schemeClr val="tx1"/>
                </a:solidFill>
                <a:latin typeface="Arial" charset="0"/>
                <a:ea typeface="Arial" charset="0"/>
                <a:cs typeface="Arial" charset="0"/>
              </a:defRPr>
            </a:lvl7pPr>
            <a:lvl8pPr marL="3364878" indent="-224325" eaLnBrk="0" fontAlgn="base" hangingPunct="0">
              <a:spcBef>
                <a:spcPts val="589"/>
              </a:spcBef>
              <a:spcAft>
                <a:spcPct val="0"/>
              </a:spcAft>
              <a:defRPr sz="1000">
                <a:solidFill>
                  <a:schemeClr val="tx1"/>
                </a:solidFill>
                <a:latin typeface="Arial" charset="0"/>
                <a:ea typeface="Arial" charset="0"/>
                <a:cs typeface="Arial" charset="0"/>
              </a:defRPr>
            </a:lvl8pPr>
            <a:lvl9pPr marL="3813528" indent="-224325" eaLnBrk="0" fontAlgn="base" hangingPunct="0">
              <a:spcBef>
                <a:spcPts val="589"/>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522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Arial" charset="0"/>
              </a:defRPr>
            </a:lvl1pPr>
            <a:lvl2pPr marL="729057" indent="-280406">
              <a:defRPr sz="1000">
                <a:solidFill>
                  <a:schemeClr val="tx1"/>
                </a:solidFill>
                <a:latin typeface="Arial" charset="0"/>
                <a:ea typeface="Arial" charset="0"/>
                <a:cs typeface="Arial" charset="0"/>
              </a:defRPr>
            </a:lvl2pPr>
            <a:lvl3pPr marL="1121626" indent="-224325">
              <a:defRPr sz="1000">
                <a:solidFill>
                  <a:schemeClr val="tx1"/>
                </a:solidFill>
                <a:latin typeface="Arial" charset="0"/>
                <a:ea typeface="Arial" charset="0"/>
                <a:cs typeface="Arial" charset="0"/>
              </a:defRPr>
            </a:lvl3pPr>
            <a:lvl4pPr marL="1570276" indent="-224325">
              <a:defRPr sz="1000">
                <a:solidFill>
                  <a:schemeClr val="tx1"/>
                </a:solidFill>
                <a:latin typeface="Arial" charset="0"/>
                <a:ea typeface="Arial" charset="0"/>
                <a:cs typeface="Arial" charset="0"/>
              </a:defRPr>
            </a:lvl4pPr>
            <a:lvl5pPr marL="2018927" indent="-224325">
              <a:defRPr sz="1000">
                <a:solidFill>
                  <a:schemeClr val="tx1"/>
                </a:solidFill>
                <a:latin typeface="Arial" charset="0"/>
                <a:ea typeface="Arial" charset="0"/>
                <a:cs typeface="Arial" charset="0"/>
              </a:defRPr>
            </a:lvl5pPr>
            <a:lvl6pPr marL="2467577" indent="-224325" eaLnBrk="0" fontAlgn="base" hangingPunct="0">
              <a:spcBef>
                <a:spcPts val="589"/>
              </a:spcBef>
              <a:spcAft>
                <a:spcPct val="0"/>
              </a:spcAft>
              <a:defRPr sz="1000">
                <a:solidFill>
                  <a:schemeClr val="tx1"/>
                </a:solidFill>
                <a:latin typeface="Arial" charset="0"/>
                <a:ea typeface="Arial" charset="0"/>
                <a:cs typeface="Arial" charset="0"/>
              </a:defRPr>
            </a:lvl6pPr>
            <a:lvl7pPr marL="2916227" indent="-224325" eaLnBrk="0" fontAlgn="base" hangingPunct="0">
              <a:spcBef>
                <a:spcPts val="589"/>
              </a:spcBef>
              <a:spcAft>
                <a:spcPct val="0"/>
              </a:spcAft>
              <a:defRPr sz="1000">
                <a:solidFill>
                  <a:schemeClr val="tx1"/>
                </a:solidFill>
                <a:latin typeface="Arial" charset="0"/>
                <a:ea typeface="Arial" charset="0"/>
                <a:cs typeface="Arial" charset="0"/>
              </a:defRPr>
            </a:lvl7pPr>
            <a:lvl8pPr marL="3364878" indent="-224325" eaLnBrk="0" fontAlgn="base" hangingPunct="0">
              <a:spcBef>
                <a:spcPts val="589"/>
              </a:spcBef>
              <a:spcAft>
                <a:spcPct val="0"/>
              </a:spcAft>
              <a:defRPr sz="1000">
                <a:solidFill>
                  <a:schemeClr val="tx1"/>
                </a:solidFill>
                <a:latin typeface="Arial" charset="0"/>
                <a:ea typeface="Arial" charset="0"/>
                <a:cs typeface="Arial" charset="0"/>
              </a:defRPr>
            </a:lvl8pPr>
            <a:lvl9pPr marL="3813528" indent="-224325" eaLnBrk="0" fontAlgn="base" hangingPunct="0">
              <a:spcBef>
                <a:spcPts val="589"/>
              </a:spcBef>
              <a:spcAft>
                <a:spcPct val="0"/>
              </a:spcAft>
              <a:defRPr sz="1000">
                <a:solidFill>
                  <a:schemeClr val="tx1"/>
                </a:solidFill>
                <a:latin typeface="Arial" charset="0"/>
                <a:ea typeface="Arial" charset="0"/>
                <a:cs typeface="Arial" charset="0"/>
              </a:defRPr>
            </a:lvl9pPr>
          </a:lstStyle>
          <a:p>
            <a:fld id="{A05C8D1F-6A06-BA40-A6F2-A0CC8017A6A2}"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Audio.</a:t>
            </a:r>
            <a:endParaRPr lang="en-US" dirty="0"/>
          </a:p>
        </p:txBody>
      </p:sp>
      <p:sp>
        <p:nvSpPr>
          <p:cNvPr id="4" name="Footer Placeholder 3"/>
          <p:cNvSpPr>
            <a:spLocks noGrp="1"/>
          </p:cNvSpPr>
          <p:nvPr>
            <p:ph type="ftr" sz="quarter" idx="10"/>
          </p:nvPr>
        </p:nvSpPr>
        <p:spPr/>
        <p:txBody>
          <a:bodyPr/>
          <a:lstStyle/>
          <a:p>
            <a:pPr>
              <a:defRPr/>
            </a:pPr>
            <a:r>
              <a:rPr lang="en-US"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15</a:t>
            </a:fld>
            <a:endParaRPr lang="en-US" altLang="en-US"/>
          </a:p>
        </p:txBody>
      </p:sp>
    </p:spTree>
    <p:extLst>
      <p:ext uri="{BB962C8B-B14F-4D97-AF65-F5344CB8AC3E}">
        <p14:creationId xmlns:p14="http://schemas.microsoft.com/office/powerpoint/2010/main" val="127566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9" name="Notes Placeholder 2"/>
          <p:cNvSpPr>
            <a:spLocks noGrp="1"/>
          </p:cNvSpPr>
          <p:nvPr>
            <p:ph type="body" idx="1"/>
          </p:nvPr>
        </p:nvSpPr>
        <p:spPr bwMode="auto">
          <a:xfrm>
            <a:off x="686421" y="4197246"/>
            <a:ext cx="5485158" cy="46469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600"/>
              </a:spcAft>
            </a:pPr>
            <a:r>
              <a:rPr lang="en-US" sz="800" dirty="0" smtClean="0">
                <a:latin typeface="Arial" charset="0"/>
                <a:cs typeface="Arial" charset="0"/>
              </a:rPr>
              <a:t>The Objectives for </a:t>
            </a:r>
            <a:r>
              <a:rPr lang="en-US" sz="800" i="1" dirty="0" smtClean="0">
                <a:latin typeface="Arial" charset="0"/>
                <a:cs typeface="Arial" charset="0"/>
              </a:rPr>
              <a:t>Introduction &amp; Overview: Components of HIT Systems</a:t>
            </a:r>
            <a:r>
              <a:rPr lang="en-US" sz="800" dirty="0" smtClean="0">
                <a:latin typeface="Arial" charset="0"/>
                <a:cs typeface="Arial" charset="0"/>
              </a:rPr>
              <a:t> are to:</a:t>
            </a:r>
          </a:p>
          <a:p>
            <a:pPr>
              <a:spcAft>
                <a:spcPts val="600"/>
              </a:spcAft>
              <a:buFontTx/>
              <a:buChar char="•"/>
            </a:pPr>
            <a:r>
              <a:rPr lang="en-US" sz="800" dirty="0" smtClean="0">
                <a:latin typeface="Arial" charset="0"/>
                <a:cs typeface="Arial" charset="0"/>
              </a:rPr>
              <a:t>Define a system and relate systems concepts to HIT.</a:t>
            </a:r>
          </a:p>
          <a:p>
            <a:pPr>
              <a:spcAft>
                <a:spcPts val="600"/>
              </a:spcAft>
              <a:buFontTx/>
              <a:buChar char="•"/>
            </a:pPr>
            <a:r>
              <a:rPr lang="en-US" sz="800" dirty="0" smtClean="0">
                <a:latin typeface="Arial" charset="0"/>
                <a:cs typeface="Arial" charset="0"/>
              </a:rPr>
              <a:t>Discuss specific examples of settings where Health IT is used (acute, rural, public health, clinic, office, patient home, etc.).</a:t>
            </a:r>
          </a:p>
          <a:p>
            <a:pPr>
              <a:spcAft>
                <a:spcPts val="600"/>
              </a:spcAft>
              <a:buFontTx/>
              <a:buChar char="•"/>
            </a:pPr>
            <a:r>
              <a:rPr lang="en-US" sz="800" dirty="0" smtClean="0">
                <a:latin typeface="Arial" charset="0"/>
                <a:cs typeface="Arial" charset="0"/>
              </a:rPr>
              <a:t>Identify common components of a clinical HIT system.</a:t>
            </a:r>
          </a:p>
          <a:p>
            <a:pPr>
              <a:spcAft>
                <a:spcPts val="600"/>
              </a:spcAft>
              <a:buFontTx/>
              <a:buChar char="•"/>
            </a:pPr>
            <a:r>
              <a:rPr lang="en-US" sz="800" dirty="0" smtClean="0">
                <a:latin typeface="Arial" charset="0"/>
                <a:cs typeface="Arial" charset="0"/>
              </a:rPr>
              <a:t>Demonstrate beginning level competency in maneuvering the demonstration Electronic Health Record System (EHRS). </a:t>
            </a:r>
          </a:p>
          <a:p>
            <a:pPr>
              <a:spcAft>
                <a:spcPts val="600"/>
              </a:spcAft>
            </a:pPr>
            <a:endParaRPr lang="en-US" sz="800" dirty="0" smtClean="0">
              <a:latin typeface="Arial" charset="0"/>
              <a:cs typeface="Arial" charset="0"/>
            </a:endParaRPr>
          </a:p>
          <a:p>
            <a:pPr>
              <a:spcAft>
                <a:spcPts val="600"/>
              </a:spcAft>
            </a:pPr>
            <a:r>
              <a:rPr lang="en-US" sz="800" dirty="0" smtClean="0">
                <a:latin typeface="Arial" charset="0"/>
                <a:cs typeface="Arial" charset="0"/>
              </a:rPr>
              <a:t>The goal of unit 1 of </a:t>
            </a:r>
            <a:r>
              <a:rPr lang="en-US" sz="800" i="1" dirty="0" smtClean="0">
                <a:latin typeface="Arial" charset="0"/>
                <a:cs typeface="Arial" charset="0"/>
              </a:rPr>
              <a:t>Working with Health IT Systems</a:t>
            </a:r>
            <a:r>
              <a:rPr lang="en-US" sz="800" dirty="0" smtClean="0">
                <a:latin typeface="Arial" charset="0"/>
                <a:cs typeface="Arial" charset="0"/>
              </a:rPr>
              <a:t> is to provide you with the fundamentals of Health IT systems, while also providing an environment where you can apply those fundamentals in an example electronic health record system, or EHRS. </a:t>
            </a:r>
          </a:p>
          <a:p>
            <a:pPr>
              <a:spcAft>
                <a:spcPts val="600"/>
              </a:spcAft>
            </a:pPr>
            <a:endParaRPr lang="en-US" sz="800" dirty="0" smtClean="0">
              <a:latin typeface="Arial" charset="0"/>
              <a:cs typeface="Arial" charset="0"/>
            </a:endParaRPr>
          </a:p>
          <a:p>
            <a:pPr>
              <a:spcAft>
                <a:spcPts val="600"/>
              </a:spcAft>
            </a:pPr>
            <a:r>
              <a:rPr lang="en-US" sz="800" dirty="0" smtClean="0">
                <a:latin typeface="Arial" charset="0"/>
                <a:cs typeface="Arial" charset="0"/>
              </a:rPr>
              <a:t>By the time you have completed Unit 1, you will be able to define a system, and then relate systems concepts to health IT. </a:t>
            </a:r>
          </a:p>
          <a:p>
            <a:pPr>
              <a:spcAft>
                <a:spcPts val="600"/>
              </a:spcAft>
            </a:pPr>
            <a:r>
              <a:rPr lang="en-US" sz="800" dirty="0" smtClean="0">
                <a:latin typeface="Arial" charset="0"/>
                <a:cs typeface="Arial" charset="0"/>
              </a:rPr>
              <a:t>In this unit, we will be talking about the use of health IT in a variety of settings, from a rural or urban clinic, to a public health setting, into a patient’s home, acute care facility, and so on.  At the completion of this unit, you should be able to discuss examples of settings where health IT is being used. </a:t>
            </a:r>
          </a:p>
          <a:p>
            <a:pPr>
              <a:spcAft>
                <a:spcPts val="600"/>
              </a:spcAft>
            </a:pPr>
            <a:endParaRPr lang="en-US" sz="800" dirty="0" smtClean="0">
              <a:latin typeface="Arial" charset="0"/>
              <a:cs typeface="Arial" charset="0"/>
            </a:endParaRPr>
          </a:p>
          <a:p>
            <a:pPr>
              <a:spcAft>
                <a:spcPts val="600"/>
              </a:spcAft>
            </a:pPr>
            <a:r>
              <a:rPr lang="en-US" sz="800" dirty="0" smtClean="0">
                <a:latin typeface="Arial" charset="0"/>
                <a:cs typeface="Arial" charset="0"/>
              </a:rPr>
              <a:t>Finally, you should be able to identify the common components of a clinical Health IT system and we expect that you will be able to demonstrate beginning level competency in maneuvering the electronic health record system that accompanies this unit.</a:t>
            </a:r>
          </a:p>
          <a:p>
            <a:pPr>
              <a:spcAft>
                <a:spcPts val="600"/>
              </a:spcAft>
            </a:pPr>
            <a:endParaRPr lang="en-US" sz="800" dirty="0" smtClean="0">
              <a:latin typeface="Arial" charset="0"/>
              <a:cs typeface="Arial" charset="0"/>
            </a:endParaRPr>
          </a:p>
          <a:p>
            <a:pPr>
              <a:spcAft>
                <a:spcPts val="600"/>
              </a:spcAft>
            </a:pPr>
            <a:r>
              <a:rPr lang="en-US" sz="800" dirty="0" smtClean="0">
                <a:latin typeface="Arial" charset="0"/>
                <a:cs typeface="Arial" charset="0"/>
              </a:rPr>
              <a:t>The EHRS referred to in this unit (also known as the laboratory or “lab system”) is provided to give the hands-on experiences necessary to obtain practical exposure to working with an EHRS.  The lab system we are using here is the </a:t>
            </a:r>
            <a:r>
              <a:rPr lang="en-US" sz="800" dirty="0" err="1" smtClean="0">
                <a:latin typeface="Arial" charset="0"/>
                <a:cs typeface="Arial" charset="0"/>
              </a:rPr>
              <a:t>VistA</a:t>
            </a:r>
            <a:r>
              <a:rPr lang="en-US" sz="800" dirty="0" smtClean="0">
                <a:latin typeface="Arial" charset="0"/>
                <a:cs typeface="Arial" charset="0"/>
              </a:rPr>
              <a:t> computerized patient record system.  </a:t>
            </a:r>
            <a:r>
              <a:rPr lang="en-US" sz="800" dirty="0" err="1" smtClean="0">
                <a:latin typeface="Arial" charset="0"/>
                <a:cs typeface="Arial" charset="0"/>
              </a:rPr>
              <a:t>VistA</a:t>
            </a:r>
            <a:r>
              <a:rPr lang="en-US" sz="800" dirty="0" smtClean="0">
                <a:latin typeface="Arial" charset="0"/>
                <a:cs typeface="Arial" charset="0"/>
              </a:rPr>
              <a:t> is also referred to as “the CPRS” within Veterans Affairs circles, so note that the abbreviations CPRS and EHRS are used interchangeably.</a:t>
            </a:r>
            <a:endParaRPr lang="en-US" sz="800" dirty="0">
              <a:latin typeface="Arial" charset="0"/>
              <a:cs typeface="Arial" charset="0"/>
            </a:endParaRPr>
          </a:p>
        </p:txBody>
      </p:sp>
      <p:sp>
        <p:nvSpPr>
          <p:cNvPr id="297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ＭＳ Ｐゴシック" charset="0"/>
                <a:cs typeface="Arial" charset="0"/>
              </a:defRPr>
            </a:lvl1pPr>
            <a:lvl2pPr marL="729057" indent="-280406">
              <a:defRPr sz="1000">
                <a:solidFill>
                  <a:schemeClr val="tx1"/>
                </a:solidFill>
                <a:latin typeface="Arial" charset="0"/>
                <a:ea typeface="Arial" charset="0"/>
                <a:cs typeface="Arial" charset="0"/>
              </a:defRPr>
            </a:lvl2pPr>
            <a:lvl3pPr marL="1121626" indent="-224325">
              <a:defRPr sz="1000">
                <a:solidFill>
                  <a:schemeClr val="tx1"/>
                </a:solidFill>
                <a:latin typeface="Arial" charset="0"/>
                <a:ea typeface="Arial" charset="0"/>
                <a:cs typeface="Arial" charset="0"/>
              </a:defRPr>
            </a:lvl3pPr>
            <a:lvl4pPr marL="1570276" indent="-224325">
              <a:defRPr sz="1000">
                <a:solidFill>
                  <a:schemeClr val="tx1"/>
                </a:solidFill>
                <a:latin typeface="Arial" charset="0"/>
                <a:ea typeface="Arial" charset="0"/>
                <a:cs typeface="Arial" charset="0"/>
              </a:defRPr>
            </a:lvl4pPr>
            <a:lvl5pPr marL="2018927" indent="-224325">
              <a:defRPr sz="1000">
                <a:solidFill>
                  <a:schemeClr val="tx1"/>
                </a:solidFill>
                <a:latin typeface="Arial" charset="0"/>
                <a:ea typeface="Arial" charset="0"/>
                <a:cs typeface="Arial" charset="0"/>
              </a:defRPr>
            </a:lvl5pPr>
            <a:lvl6pPr marL="2467577" indent="-224325" eaLnBrk="0" fontAlgn="base" hangingPunct="0">
              <a:spcBef>
                <a:spcPts val="589"/>
              </a:spcBef>
              <a:spcAft>
                <a:spcPct val="0"/>
              </a:spcAft>
              <a:defRPr sz="1000">
                <a:solidFill>
                  <a:schemeClr val="tx1"/>
                </a:solidFill>
                <a:latin typeface="Arial" charset="0"/>
                <a:ea typeface="Arial" charset="0"/>
                <a:cs typeface="Arial" charset="0"/>
              </a:defRPr>
            </a:lvl6pPr>
            <a:lvl7pPr marL="2916227" indent="-224325" eaLnBrk="0" fontAlgn="base" hangingPunct="0">
              <a:spcBef>
                <a:spcPts val="589"/>
              </a:spcBef>
              <a:spcAft>
                <a:spcPct val="0"/>
              </a:spcAft>
              <a:defRPr sz="1000">
                <a:solidFill>
                  <a:schemeClr val="tx1"/>
                </a:solidFill>
                <a:latin typeface="Arial" charset="0"/>
                <a:ea typeface="Arial" charset="0"/>
                <a:cs typeface="Arial" charset="0"/>
              </a:defRPr>
            </a:lvl7pPr>
            <a:lvl8pPr marL="3364878" indent="-224325" eaLnBrk="0" fontAlgn="base" hangingPunct="0">
              <a:spcBef>
                <a:spcPts val="589"/>
              </a:spcBef>
              <a:spcAft>
                <a:spcPct val="0"/>
              </a:spcAft>
              <a:defRPr sz="1000">
                <a:solidFill>
                  <a:schemeClr val="tx1"/>
                </a:solidFill>
                <a:latin typeface="Arial" charset="0"/>
                <a:ea typeface="Arial" charset="0"/>
                <a:cs typeface="Arial" charset="0"/>
              </a:defRPr>
            </a:lvl8pPr>
            <a:lvl9pPr marL="3813528" indent="-224325" eaLnBrk="0" fontAlgn="base" hangingPunct="0">
              <a:spcBef>
                <a:spcPts val="589"/>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297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Arial" charset="0"/>
              </a:defRPr>
            </a:lvl1pPr>
            <a:lvl2pPr marL="729057" indent="-280406">
              <a:defRPr sz="1000">
                <a:solidFill>
                  <a:schemeClr val="tx1"/>
                </a:solidFill>
                <a:latin typeface="Arial" charset="0"/>
                <a:ea typeface="Arial" charset="0"/>
                <a:cs typeface="Arial" charset="0"/>
              </a:defRPr>
            </a:lvl2pPr>
            <a:lvl3pPr marL="1121626" indent="-224325">
              <a:defRPr sz="1000">
                <a:solidFill>
                  <a:schemeClr val="tx1"/>
                </a:solidFill>
                <a:latin typeface="Arial" charset="0"/>
                <a:ea typeface="Arial" charset="0"/>
                <a:cs typeface="Arial" charset="0"/>
              </a:defRPr>
            </a:lvl3pPr>
            <a:lvl4pPr marL="1570276" indent="-224325">
              <a:defRPr sz="1000">
                <a:solidFill>
                  <a:schemeClr val="tx1"/>
                </a:solidFill>
                <a:latin typeface="Arial" charset="0"/>
                <a:ea typeface="Arial" charset="0"/>
                <a:cs typeface="Arial" charset="0"/>
              </a:defRPr>
            </a:lvl4pPr>
            <a:lvl5pPr marL="2018927" indent="-224325">
              <a:defRPr sz="1000">
                <a:solidFill>
                  <a:schemeClr val="tx1"/>
                </a:solidFill>
                <a:latin typeface="Arial" charset="0"/>
                <a:ea typeface="Arial" charset="0"/>
                <a:cs typeface="Arial" charset="0"/>
              </a:defRPr>
            </a:lvl5pPr>
            <a:lvl6pPr marL="2467577" indent="-224325" eaLnBrk="0" fontAlgn="base" hangingPunct="0">
              <a:spcBef>
                <a:spcPts val="589"/>
              </a:spcBef>
              <a:spcAft>
                <a:spcPct val="0"/>
              </a:spcAft>
              <a:defRPr sz="1000">
                <a:solidFill>
                  <a:schemeClr val="tx1"/>
                </a:solidFill>
                <a:latin typeface="Arial" charset="0"/>
                <a:ea typeface="Arial" charset="0"/>
                <a:cs typeface="Arial" charset="0"/>
              </a:defRPr>
            </a:lvl6pPr>
            <a:lvl7pPr marL="2916227" indent="-224325" eaLnBrk="0" fontAlgn="base" hangingPunct="0">
              <a:spcBef>
                <a:spcPts val="589"/>
              </a:spcBef>
              <a:spcAft>
                <a:spcPct val="0"/>
              </a:spcAft>
              <a:defRPr sz="1000">
                <a:solidFill>
                  <a:schemeClr val="tx1"/>
                </a:solidFill>
                <a:latin typeface="Arial" charset="0"/>
                <a:ea typeface="Arial" charset="0"/>
                <a:cs typeface="Arial" charset="0"/>
              </a:defRPr>
            </a:lvl7pPr>
            <a:lvl8pPr marL="3364878" indent="-224325" eaLnBrk="0" fontAlgn="base" hangingPunct="0">
              <a:spcBef>
                <a:spcPts val="589"/>
              </a:spcBef>
              <a:spcAft>
                <a:spcPct val="0"/>
              </a:spcAft>
              <a:defRPr sz="1000">
                <a:solidFill>
                  <a:schemeClr val="tx1"/>
                </a:solidFill>
                <a:latin typeface="Arial" charset="0"/>
                <a:ea typeface="Arial" charset="0"/>
                <a:cs typeface="Arial" charset="0"/>
              </a:defRPr>
            </a:lvl8pPr>
            <a:lvl9pPr marL="3813528" indent="-224325" eaLnBrk="0" fontAlgn="base" hangingPunct="0">
              <a:spcBef>
                <a:spcPts val="589"/>
              </a:spcBef>
              <a:spcAft>
                <a:spcPct val="0"/>
              </a:spcAft>
              <a:defRPr sz="1000">
                <a:solidFill>
                  <a:schemeClr val="tx1"/>
                </a:solidFill>
                <a:latin typeface="Arial" charset="0"/>
                <a:ea typeface="Arial" charset="0"/>
                <a:cs typeface="Arial" charset="0"/>
              </a:defRPr>
            </a:lvl9pPr>
          </a:lstStyle>
          <a:p>
            <a:fld id="{37796465-BFDD-4E4D-ACDF-508CE32B1EDC}"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1747" name="Notes Placeholder 2"/>
          <p:cNvSpPr>
            <a:spLocks noGrp="1"/>
          </p:cNvSpPr>
          <p:nvPr>
            <p:ph type="body" idx="1"/>
          </p:nvPr>
        </p:nvSpPr>
        <p:spPr bwMode="auto">
          <a:xfrm>
            <a:off x="686421" y="4344025"/>
            <a:ext cx="5485158" cy="3675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589"/>
              </a:spcAft>
            </a:pPr>
            <a:r>
              <a:rPr lang="en-US">
                <a:latin typeface="Arial" charset="0"/>
                <a:cs typeface="Arial" charset="0"/>
              </a:rPr>
              <a:t>To begin, we need to think about where HIT is used.  In general, this can be represented in three overlapping circles of personal health, healthcare, and population health.</a:t>
            </a:r>
          </a:p>
          <a:p>
            <a:pPr>
              <a:spcAft>
                <a:spcPts val="589"/>
              </a:spcAft>
            </a:pPr>
            <a:r>
              <a:rPr lang="en-US">
                <a:latin typeface="Arial" charset="0"/>
                <a:cs typeface="Arial" charset="0"/>
              </a:rPr>
              <a:t>In speaking about the use of HIT in healthcare, one can conceptualize this as applications used by care providers, assisting them to provide high quality, safe, and efficient care.  These applications might include things such as clinical decision support systems, filmless radiology systems (also known as PACS or picture archiving and communication systems) filmless radiology, provider order entry systems (CPOE), and many others that we will cover in the course of learning about HIT Systems.</a:t>
            </a:r>
          </a:p>
          <a:p>
            <a:pPr>
              <a:spcAft>
                <a:spcPts val="589"/>
              </a:spcAft>
            </a:pPr>
            <a:r>
              <a:rPr lang="en-US">
                <a:latin typeface="Arial" charset="0"/>
                <a:cs typeface="Arial" charset="0"/>
              </a:rPr>
              <a:t>Now, moving to the next circle, applying HIT to personal health—we think about those applications used by consumers.  So, evidence-based practice requires that healthcare decisions be consistent not only with the best available research evidence, but also with the values and preferences of the informed patient. To achieve this goal, HIT can be used in the personal health circle to educate (or to help create that “informed” patient in the first place) such as directing patients to learn more about their disease by accessing reliable and high quality health information websites.  Another example of HIT in personal health may be the use of decision aids—which can be used by clinicians and patients alike—to prepare patients for decision making or help clinicians assist patients in participating in making decisions that impact their own health.  Other examples may be systems that help people track down their own health data, such as personal health records.</a:t>
            </a:r>
          </a:p>
          <a:p>
            <a:pPr>
              <a:spcAft>
                <a:spcPts val="589"/>
              </a:spcAft>
            </a:pPr>
            <a:r>
              <a:rPr lang="en-US">
                <a:latin typeface="Arial" charset="0"/>
                <a:cs typeface="Arial" charset="0"/>
              </a:rPr>
              <a:t>The third circle, population health, is where HIT is used to aggregate data about individuals to support public health, research, and quality improvement.</a:t>
            </a:r>
          </a:p>
          <a:p>
            <a:pPr>
              <a:spcAft>
                <a:spcPts val="589"/>
              </a:spcAft>
            </a:pPr>
            <a:r>
              <a:rPr lang="en-US">
                <a:latin typeface="Arial" charset="0"/>
                <a:cs typeface="Arial" charset="0"/>
              </a:rPr>
              <a:t>The take away from this slide is that health and healthcare are two different things, but HIT spans across both of those concepts. HIT can support personal and population health and it can also be used to improve the actual delivery of healthcare.  </a:t>
            </a:r>
          </a:p>
          <a:p>
            <a:pPr>
              <a:spcAft>
                <a:spcPts val="589"/>
              </a:spcAft>
            </a:pPr>
            <a:r>
              <a:rPr lang="en-US">
                <a:latin typeface="Arial" charset="0"/>
                <a:cs typeface="Arial" charset="0"/>
              </a:rPr>
              <a:t> </a:t>
            </a:r>
          </a:p>
          <a:p>
            <a:pPr>
              <a:spcAft>
                <a:spcPts val="589"/>
              </a:spcAft>
            </a:pPr>
            <a:endParaRPr lang="en-US">
              <a:latin typeface="Arial" charset="0"/>
              <a:cs typeface="Arial" charset="0"/>
            </a:endParaRPr>
          </a:p>
        </p:txBody>
      </p:sp>
      <p:sp>
        <p:nvSpPr>
          <p:cNvPr id="3174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ＭＳ Ｐゴシック" charset="0"/>
                <a:cs typeface="Arial" charset="0"/>
              </a:defRPr>
            </a:lvl1pPr>
            <a:lvl2pPr marL="729057" indent="-280406">
              <a:defRPr sz="1000">
                <a:solidFill>
                  <a:schemeClr val="tx1"/>
                </a:solidFill>
                <a:latin typeface="Arial" charset="0"/>
                <a:ea typeface="Arial" charset="0"/>
                <a:cs typeface="Arial" charset="0"/>
              </a:defRPr>
            </a:lvl2pPr>
            <a:lvl3pPr marL="1121626" indent="-224325">
              <a:defRPr sz="1000">
                <a:solidFill>
                  <a:schemeClr val="tx1"/>
                </a:solidFill>
                <a:latin typeface="Arial" charset="0"/>
                <a:ea typeface="Arial" charset="0"/>
                <a:cs typeface="Arial" charset="0"/>
              </a:defRPr>
            </a:lvl3pPr>
            <a:lvl4pPr marL="1570276" indent="-224325">
              <a:defRPr sz="1000">
                <a:solidFill>
                  <a:schemeClr val="tx1"/>
                </a:solidFill>
                <a:latin typeface="Arial" charset="0"/>
                <a:ea typeface="Arial" charset="0"/>
                <a:cs typeface="Arial" charset="0"/>
              </a:defRPr>
            </a:lvl4pPr>
            <a:lvl5pPr marL="2018927" indent="-224325">
              <a:defRPr sz="1000">
                <a:solidFill>
                  <a:schemeClr val="tx1"/>
                </a:solidFill>
                <a:latin typeface="Arial" charset="0"/>
                <a:ea typeface="Arial" charset="0"/>
                <a:cs typeface="Arial" charset="0"/>
              </a:defRPr>
            </a:lvl5pPr>
            <a:lvl6pPr marL="2467577" indent="-224325" eaLnBrk="0" fontAlgn="base" hangingPunct="0">
              <a:spcBef>
                <a:spcPts val="589"/>
              </a:spcBef>
              <a:spcAft>
                <a:spcPct val="0"/>
              </a:spcAft>
              <a:defRPr sz="1000">
                <a:solidFill>
                  <a:schemeClr val="tx1"/>
                </a:solidFill>
                <a:latin typeface="Arial" charset="0"/>
                <a:ea typeface="Arial" charset="0"/>
                <a:cs typeface="Arial" charset="0"/>
              </a:defRPr>
            </a:lvl6pPr>
            <a:lvl7pPr marL="2916227" indent="-224325" eaLnBrk="0" fontAlgn="base" hangingPunct="0">
              <a:spcBef>
                <a:spcPts val="589"/>
              </a:spcBef>
              <a:spcAft>
                <a:spcPct val="0"/>
              </a:spcAft>
              <a:defRPr sz="1000">
                <a:solidFill>
                  <a:schemeClr val="tx1"/>
                </a:solidFill>
                <a:latin typeface="Arial" charset="0"/>
                <a:ea typeface="Arial" charset="0"/>
                <a:cs typeface="Arial" charset="0"/>
              </a:defRPr>
            </a:lvl7pPr>
            <a:lvl8pPr marL="3364878" indent="-224325" eaLnBrk="0" fontAlgn="base" hangingPunct="0">
              <a:spcBef>
                <a:spcPts val="589"/>
              </a:spcBef>
              <a:spcAft>
                <a:spcPct val="0"/>
              </a:spcAft>
              <a:defRPr sz="1000">
                <a:solidFill>
                  <a:schemeClr val="tx1"/>
                </a:solidFill>
                <a:latin typeface="Arial" charset="0"/>
                <a:ea typeface="Arial" charset="0"/>
                <a:cs typeface="Arial" charset="0"/>
              </a:defRPr>
            </a:lvl8pPr>
            <a:lvl9pPr marL="3813528" indent="-224325" eaLnBrk="0" fontAlgn="base" hangingPunct="0">
              <a:spcBef>
                <a:spcPts val="589"/>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317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Arial" charset="0"/>
              </a:defRPr>
            </a:lvl1pPr>
            <a:lvl2pPr marL="729057" indent="-280406">
              <a:defRPr sz="1000">
                <a:solidFill>
                  <a:schemeClr val="tx1"/>
                </a:solidFill>
                <a:latin typeface="Arial" charset="0"/>
                <a:ea typeface="Arial" charset="0"/>
                <a:cs typeface="Arial" charset="0"/>
              </a:defRPr>
            </a:lvl2pPr>
            <a:lvl3pPr marL="1121626" indent="-224325">
              <a:defRPr sz="1000">
                <a:solidFill>
                  <a:schemeClr val="tx1"/>
                </a:solidFill>
                <a:latin typeface="Arial" charset="0"/>
                <a:ea typeface="Arial" charset="0"/>
                <a:cs typeface="Arial" charset="0"/>
              </a:defRPr>
            </a:lvl3pPr>
            <a:lvl4pPr marL="1570276" indent="-224325">
              <a:defRPr sz="1000">
                <a:solidFill>
                  <a:schemeClr val="tx1"/>
                </a:solidFill>
                <a:latin typeface="Arial" charset="0"/>
                <a:ea typeface="Arial" charset="0"/>
                <a:cs typeface="Arial" charset="0"/>
              </a:defRPr>
            </a:lvl4pPr>
            <a:lvl5pPr marL="2018927" indent="-224325">
              <a:defRPr sz="1000">
                <a:solidFill>
                  <a:schemeClr val="tx1"/>
                </a:solidFill>
                <a:latin typeface="Arial" charset="0"/>
                <a:ea typeface="Arial" charset="0"/>
                <a:cs typeface="Arial" charset="0"/>
              </a:defRPr>
            </a:lvl5pPr>
            <a:lvl6pPr marL="2467577" indent="-224325" eaLnBrk="0" fontAlgn="base" hangingPunct="0">
              <a:spcBef>
                <a:spcPts val="589"/>
              </a:spcBef>
              <a:spcAft>
                <a:spcPct val="0"/>
              </a:spcAft>
              <a:defRPr sz="1000">
                <a:solidFill>
                  <a:schemeClr val="tx1"/>
                </a:solidFill>
                <a:latin typeface="Arial" charset="0"/>
                <a:ea typeface="Arial" charset="0"/>
                <a:cs typeface="Arial" charset="0"/>
              </a:defRPr>
            </a:lvl6pPr>
            <a:lvl7pPr marL="2916227" indent="-224325" eaLnBrk="0" fontAlgn="base" hangingPunct="0">
              <a:spcBef>
                <a:spcPts val="589"/>
              </a:spcBef>
              <a:spcAft>
                <a:spcPct val="0"/>
              </a:spcAft>
              <a:defRPr sz="1000">
                <a:solidFill>
                  <a:schemeClr val="tx1"/>
                </a:solidFill>
                <a:latin typeface="Arial" charset="0"/>
                <a:ea typeface="Arial" charset="0"/>
                <a:cs typeface="Arial" charset="0"/>
              </a:defRPr>
            </a:lvl7pPr>
            <a:lvl8pPr marL="3364878" indent="-224325" eaLnBrk="0" fontAlgn="base" hangingPunct="0">
              <a:spcBef>
                <a:spcPts val="589"/>
              </a:spcBef>
              <a:spcAft>
                <a:spcPct val="0"/>
              </a:spcAft>
              <a:defRPr sz="1000">
                <a:solidFill>
                  <a:schemeClr val="tx1"/>
                </a:solidFill>
                <a:latin typeface="Arial" charset="0"/>
                <a:ea typeface="Arial" charset="0"/>
                <a:cs typeface="Arial" charset="0"/>
              </a:defRPr>
            </a:lvl8pPr>
            <a:lvl9pPr marL="3813528" indent="-224325" eaLnBrk="0" fontAlgn="base" hangingPunct="0">
              <a:spcBef>
                <a:spcPts val="589"/>
              </a:spcBef>
              <a:spcAft>
                <a:spcPct val="0"/>
              </a:spcAft>
              <a:defRPr sz="1000">
                <a:solidFill>
                  <a:schemeClr val="tx1"/>
                </a:solidFill>
                <a:latin typeface="Arial" charset="0"/>
                <a:ea typeface="Arial" charset="0"/>
                <a:cs typeface="Arial" charset="0"/>
              </a:defRPr>
            </a:lvl9pPr>
          </a:lstStyle>
          <a:p>
            <a:fld id="{DDF6BED4-A15B-2642-A770-2CA7691347E8}"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89"/>
              </a:spcAft>
            </a:pPr>
            <a:r>
              <a:rPr lang="en-US" dirty="0" smtClean="0">
                <a:latin typeface="Arial" charset="0"/>
                <a:cs typeface="Arial" charset="0"/>
              </a:rPr>
              <a:t>So, now that we understand how health IT spans the three circles, let’s review the foundations of “systems” in general.  </a:t>
            </a:r>
          </a:p>
          <a:p>
            <a:pPr>
              <a:spcAft>
                <a:spcPts val="589"/>
              </a:spcAft>
            </a:pPr>
            <a:r>
              <a:rPr lang="en-US" dirty="0" smtClean="0">
                <a:latin typeface="Arial" charset="0"/>
                <a:cs typeface="Arial" charset="0"/>
              </a:rPr>
              <a:t>What is a system? It is an organization of functionally interactive units for the achievement of a common goal. </a:t>
            </a:r>
          </a:p>
          <a:p>
            <a:pPr>
              <a:spcAft>
                <a:spcPts val="589"/>
              </a:spcAft>
            </a:pPr>
            <a:r>
              <a:rPr lang="en-US" dirty="0" smtClean="0">
                <a:latin typeface="Arial" charset="0"/>
                <a:cs typeface="Arial" charset="0"/>
              </a:rPr>
              <a:t>All systems have inputs, outputs, and feedback, and they work to maintain a basic level of equilibrium, as can be seen in this illustration of the Hong Kong subway system.  One system feeds into another: there are inputs that can be thought of as entrances to the subway, and outputs, which are the exits from the subway. The goal is to move people as efficiently and safely as possible from one place to another.  What this system also illustrates is the incredible complexity, the expanding complexity of a system.  It also demonstrates a need for the different lines to be able to interoperate or integrate, and there also needs to be a way to transfer between the different lines.  </a:t>
            </a:r>
          </a:p>
          <a:p>
            <a:pPr>
              <a:spcAft>
                <a:spcPts val="589"/>
              </a:spcAft>
            </a:pPr>
            <a:r>
              <a:rPr lang="en-US" dirty="0" smtClean="0">
                <a:latin typeface="Arial" charset="0"/>
                <a:cs typeface="Arial" charset="0"/>
              </a:rPr>
              <a:t>A transfer between the lines commonly occurs where the systems interface, for example at a subway station so people coming in on one independent line can get to another independently operating line. Also, think a little deeper about how one system interfaces with another system—particularly how it interacts with other transportation systems that are related to, but not a core function of, the subway system itself, such as airports and train depots.  </a:t>
            </a:r>
          </a:p>
          <a:p>
            <a:pPr>
              <a:spcAft>
                <a:spcPts val="589"/>
              </a:spcAft>
            </a:pPr>
            <a:r>
              <a:rPr lang="en-US" dirty="0" smtClean="0">
                <a:latin typeface="Arial" charset="0"/>
                <a:cs typeface="Arial" charset="0"/>
              </a:rPr>
              <a:t>As we progress through this unit, you will come to appreciate that a system is a system is a system — whether we are talking about the Hong Kong subway line or the HIT system with which you interact. Refer to the subway example as you think about HIT: the complexity, the multitude of users, the various on and off ramps, the need for interfacing to smooth the transfer from one line to another, and so on.</a:t>
            </a:r>
          </a:p>
          <a:p>
            <a:pPr>
              <a:spcAft>
                <a:spcPts val="589"/>
              </a:spcAft>
            </a:pPr>
            <a:endParaRPr lang="en-US" dirty="0" smtClean="0">
              <a:latin typeface="Arial" charset="0"/>
              <a:cs typeface="Arial" charset="0"/>
            </a:endParaRPr>
          </a:p>
          <a:p>
            <a:endParaRPr lang="en-US" dirty="0"/>
          </a:p>
        </p:txBody>
      </p:sp>
      <p:sp>
        <p:nvSpPr>
          <p:cNvPr id="4" name="Footer Placeholder 3"/>
          <p:cNvSpPr>
            <a:spLocks noGrp="1"/>
          </p:cNvSpPr>
          <p:nvPr>
            <p:ph type="ftr" sz="quarter" idx="10"/>
          </p:nvPr>
        </p:nvSpPr>
        <p:spPr/>
        <p:txBody>
          <a:bodyPr/>
          <a:lstStyle/>
          <a:p>
            <a:pPr>
              <a:defRPr/>
            </a:pPr>
            <a:r>
              <a:rPr lang="en-US"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4</a:t>
            </a:fld>
            <a:endParaRPr lang="en-US" altLang="en-US"/>
          </a:p>
        </p:txBody>
      </p:sp>
    </p:spTree>
    <p:extLst>
      <p:ext uri="{BB962C8B-B14F-4D97-AF65-F5344CB8AC3E}">
        <p14:creationId xmlns:p14="http://schemas.microsoft.com/office/powerpoint/2010/main" val="985893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cs typeface="Arial" charset="0"/>
              </a:rPr>
              <a:t>In summary, a system is a group of interacting, interrelated, or interdependent elements forming a complex whole with specific goals in mind, whether you are talking about subways, your circulatory system, or a food delivery service.</a:t>
            </a:r>
          </a:p>
          <a:p>
            <a:endParaRPr lang="en-US" dirty="0"/>
          </a:p>
        </p:txBody>
      </p:sp>
      <p:sp>
        <p:nvSpPr>
          <p:cNvPr id="4" name="Footer Placeholder 3"/>
          <p:cNvSpPr>
            <a:spLocks noGrp="1"/>
          </p:cNvSpPr>
          <p:nvPr>
            <p:ph type="ftr" sz="quarter" idx="10"/>
          </p:nvPr>
        </p:nvSpPr>
        <p:spPr/>
        <p:txBody>
          <a:bodyPr/>
          <a:lstStyle/>
          <a:p>
            <a:pPr>
              <a:defRPr/>
            </a:pPr>
            <a:r>
              <a:rPr lang="en-US"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5</a:t>
            </a:fld>
            <a:endParaRPr lang="en-US" altLang="en-US"/>
          </a:p>
        </p:txBody>
      </p:sp>
    </p:spTree>
    <p:extLst>
      <p:ext uri="{BB962C8B-B14F-4D97-AF65-F5344CB8AC3E}">
        <p14:creationId xmlns:p14="http://schemas.microsoft.com/office/powerpoint/2010/main" val="31701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Aft>
                <a:spcPts val="600"/>
              </a:spcAft>
            </a:pPr>
            <a:r>
              <a:rPr lang="en-US" sz="800" dirty="0" smtClean="0">
                <a:latin typeface="Arial" charset="0"/>
                <a:cs typeface="Arial" charset="0"/>
              </a:rPr>
              <a:t>Taking the concept of a system into Health IT, those “interacting, interrelated, or interdependent elements,” when linked together and used as an “integrated whole,” can contribute to higher quality and more efficient patient outcomes.  </a:t>
            </a:r>
          </a:p>
          <a:p>
            <a:pPr>
              <a:lnSpc>
                <a:spcPct val="80000"/>
              </a:lnSpc>
              <a:spcAft>
                <a:spcPts val="600"/>
              </a:spcAft>
            </a:pPr>
            <a:endParaRPr lang="en-US" sz="800" dirty="0" smtClean="0">
              <a:latin typeface="Arial" charset="0"/>
              <a:cs typeface="Arial" charset="0"/>
            </a:endParaRPr>
          </a:p>
          <a:p>
            <a:pPr>
              <a:lnSpc>
                <a:spcPct val="80000"/>
              </a:lnSpc>
              <a:spcAft>
                <a:spcPts val="600"/>
              </a:spcAft>
            </a:pPr>
            <a:r>
              <a:rPr lang="en-US" sz="800" dirty="0" smtClean="0">
                <a:latin typeface="Arial" charset="0"/>
                <a:cs typeface="Arial" charset="0"/>
              </a:rPr>
              <a:t>This conceptual overview of the EHR begins to illustrate some of the complexity of systems and interchanges in HIT. Look closely at this image; you are going to see different elements of an HIT system in acute care. </a:t>
            </a:r>
          </a:p>
          <a:p>
            <a:pPr>
              <a:lnSpc>
                <a:spcPct val="80000"/>
              </a:lnSpc>
              <a:spcAft>
                <a:spcPts val="600"/>
              </a:spcAft>
            </a:pPr>
            <a:endParaRPr lang="en-US" sz="800" dirty="0" smtClean="0">
              <a:latin typeface="Arial" charset="0"/>
              <a:cs typeface="Arial" charset="0"/>
            </a:endParaRPr>
          </a:p>
          <a:p>
            <a:pPr>
              <a:lnSpc>
                <a:spcPct val="80000"/>
              </a:lnSpc>
              <a:spcAft>
                <a:spcPts val="600"/>
              </a:spcAft>
            </a:pPr>
            <a:r>
              <a:rPr lang="en-US" sz="800" dirty="0" smtClean="0">
                <a:latin typeface="Arial" charset="0"/>
                <a:cs typeface="Arial" charset="0"/>
              </a:rPr>
              <a:t>Look at the left-hand side of the screen. You will see different systems, such as administration, nursing, the lab, clinical, radiology, and so on.  Each patient encounter with a department results in the capture of data. You will see that all these systems are originating from a single patient, yet flowing into a separate data collection.  At this point, the data is not integrated.  </a:t>
            </a:r>
          </a:p>
          <a:p>
            <a:pPr>
              <a:lnSpc>
                <a:spcPct val="80000"/>
              </a:lnSpc>
              <a:spcAft>
                <a:spcPts val="600"/>
              </a:spcAft>
            </a:pPr>
            <a:endParaRPr lang="en-US" sz="800" dirty="0" smtClean="0">
              <a:latin typeface="Arial" charset="0"/>
              <a:cs typeface="Arial" charset="0"/>
            </a:endParaRPr>
          </a:p>
          <a:p>
            <a:pPr>
              <a:lnSpc>
                <a:spcPct val="80000"/>
              </a:lnSpc>
              <a:spcAft>
                <a:spcPts val="600"/>
              </a:spcAft>
            </a:pPr>
            <a:r>
              <a:rPr lang="en-US" sz="800" dirty="0" smtClean="0">
                <a:latin typeface="Arial" charset="0"/>
                <a:cs typeface="Arial" charset="0"/>
              </a:rPr>
              <a:t>In theory all these data collections then feed into a central node, the EHR network.  The EHR network services are processing the incoming data interchanging—bi-directionally—data with a much larger and consolidated EHR data repository.</a:t>
            </a:r>
          </a:p>
          <a:p>
            <a:pPr>
              <a:lnSpc>
                <a:spcPct val="80000"/>
              </a:lnSpc>
              <a:spcAft>
                <a:spcPts val="600"/>
              </a:spcAft>
            </a:pPr>
            <a:endParaRPr lang="en-US" sz="800" dirty="0" smtClean="0">
              <a:latin typeface="Arial" charset="0"/>
              <a:cs typeface="Arial" charset="0"/>
            </a:endParaRPr>
          </a:p>
          <a:p>
            <a:pPr>
              <a:lnSpc>
                <a:spcPct val="80000"/>
              </a:lnSpc>
              <a:spcAft>
                <a:spcPts val="600"/>
              </a:spcAft>
            </a:pPr>
            <a:r>
              <a:rPr lang="en-US" sz="800" dirty="0" smtClean="0">
                <a:latin typeface="Arial" charset="0"/>
                <a:cs typeface="Arial" charset="0"/>
              </a:rPr>
              <a:t>Look over to the right to see a consolidated view of a single patient’s health record.  The EHR network has integrated data from the systems of participating organizations to create the electronic health record for a specific patient.  </a:t>
            </a:r>
          </a:p>
          <a:p>
            <a:pPr>
              <a:lnSpc>
                <a:spcPct val="80000"/>
              </a:lnSpc>
              <a:spcAft>
                <a:spcPts val="600"/>
              </a:spcAft>
            </a:pPr>
            <a:endParaRPr lang="en-US" sz="800" dirty="0" smtClean="0">
              <a:latin typeface="Arial" charset="0"/>
              <a:cs typeface="Arial" charset="0"/>
            </a:endParaRPr>
          </a:p>
          <a:p>
            <a:pPr>
              <a:lnSpc>
                <a:spcPct val="80000"/>
              </a:lnSpc>
              <a:spcAft>
                <a:spcPts val="600"/>
              </a:spcAft>
            </a:pPr>
            <a:r>
              <a:rPr lang="en-US" sz="800" dirty="0" smtClean="0">
                <a:latin typeface="Arial" charset="0"/>
                <a:cs typeface="Arial" charset="0"/>
              </a:rPr>
              <a:t>As with every system there are goals; in this case we see the goal or outcome as improved coordination of care for a patient.  In reality, there are many goals of an </a:t>
            </a:r>
          </a:p>
          <a:p>
            <a:pPr>
              <a:lnSpc>
                <a:spcPct val="80000"/>
              </a:lnSpc>
              <a:spcAft>
                <a:spcPts val="600"/>
              </a:spcAft>
            </a:pPr>
            <a:r>
              <a:rPr lang="en-US" sz="800" dirty="0" smtClean="0">
                <a:latin typeface="Arial" charset="0"/>
                <a:cs typeface="Arial" charset="0"/>
              </a:rPr>
              <a:t>EHR such as improved efficiency, reduction of medical error, improved management of patients and populations —the list goes on and on.  This particular diagram, however, is focused upon improved coordination of care. </a:t>
            </a:r>
          </a:p>
          <a:p>
            <a:pPr>
              <a:lnSpc>
                <a:spcPct val="80000"/>
              </a:lnSpc>
              <a:spcAft>
                <a:spcPts val="600"/>
              </a:spcAft>
            </a:pPr>
            <a:endParaRPr lang="en-US" sz="800" dirty="0" smtClean="0">
              <a:latin typeface="Arial" charset="0"/>
              <a:cs typeface="Arial" charset="0"/>
            </a:endParaRPr>
          </a:p>
          <a:p>
            <a:pPr>
              <a:lnSpc>
                <a:spcPct val="80000"/>
              </a:lnSpc>
              <a:spcAft>
                <a:spcPts val="600"/>
              </a:spcAft>
            </a:pPr>
            <a:r>
              <a:rPr lang="en-US" sz="800" dirty="0" smtClean="0">
                <a:latin typeface="Arial" charset="0"/>
                <a:cs typeface="Arial" charset="0"/>
              </a:rPr>
              <a:t>This very busy picture shows many systems, many intersections, and a very large need for data interchange if we ever expect to get to the goal of improved coordination of care.  As mentioned earlier, we can’t have interchange of data without standards. </a:t>
            </a:r>
          </a:p>
          <a:p>
            <a:endParaRPr lang="en-US" dirty="0"/>
          </a:p>
        </p:txBody>
      </p:sp>
      <p:sp>
        <p:nvSpPr>
          <p:cNvPr id="4" name="Footer Placeholder 3"/>
          <p:cNvSpPr>
            <a:spLocks noGrp="1"/>
          </p:cNvSpPr>
          <p:nvPr>
            <p:ph type="ftr" sz="quarter" idx="10"/>
          </p:nvPr>
        </p:nvSpPr>
        <p:spPr/>
        <p:txBody>
          <a:bodyPr/>
          <a:lstStyle/>
          <a:p>
            <a:pPr>
              <a:defRPr/>
            </a:pPr>
            <a:r>
              <a:rPr lang="en-US"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6</a:t>
            </a:fld>
            <a:endParaRPr lang="en-US" altLang="en-US"/>
          </a:p>
        </p:txBody>
      </p:sp>
    </p:spTree>
    <p:extLst>
      <p:ext uri="{BB962C8B-B14F-4D97-AF65-F5344CB8AC3E}">
        <p14:creationId xmlns:p14="http://schemas.microsoft.com/office/powerpoint/2010/main" val="3895974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Aft>
                <a:spcPts val="600"/>
              </a:spcAft>
            </a:pPr>
            <a:r>
              <a:rPr lang="en-US" sz="1000" dirty="0" smtClean="0">
                <a:latin typeface="Arial" charset="0"/>
                <a:cs typeface="Arial" charset="0"/>
              </a:rPr>
              <a:t>Of course HIT systems are not just for acute care.  HIT systems are being used in public health, home care, and on the web for social networking and health information exchange.  My </a:t>
            </a:r>
            <a:r>
              <a:rPr lang="en-US" sz="1000" dirty="0" err="1" smtClean="0">
                <a:latin typeface="Arial" charset="0"/>
                <a:cs typeface="Arial" charset="0"/>
              </a:rPr>
              <a:t>Healthe</a:t>
            </a:r>
            <a:r>
              <a:rPr lang="en-US" sz="1000" dirty="0" smtClean="0">
                <a:latin typeface="Arial" charset="0"/>
                <a:cs typeface="Arial" charset="0"/>
              </a:rPr>
              <a:t>-Vet from the US Department of Veterans Affairs, shown in the upper-left hand corner is an excellent example of patient centered care – where the model is “patient as partner.”  This system allows patients to schedule appointments, refill prescriptions, learn more about their diseases, view their labs, and much, much more.  This HIT system is based on the belief that an informed patient is a stronger patient and more likely to have better outcomes.</a:t>
            </a:r>
          </a:p>
          <a:p>
            <a:pPr>
              <a:lnSpc>
                <a:spcPct val="80000"/>
              </a:lnSpc>
              <a:spcAft>
                <a:spcPts val="600"/>
              </a:spcAft>
            </a:pPr>
            <a:endParaRPr lang="en-US" sz="1000" dirty="0" smtClean="0">
              <a:latin typeface="Arial" charset="0"/>
              <a:cs typeface="Arial" charset="0"/>
            </a:endParaRPr>
          </a:p>
          <a:p>
            <a:pPr>
              <a:lnSpc>
                <a:spcPct val="80000"/>
              </a:lnSpc>
              <a:spcAft>
                <a:spcPts val="600"/>
              </a:spcAft>
            </a:pPr>
            <a:r>
              <a:rPr lang="en-US" sz="1000" dirty="0" smtClean="0">
                <a:latin typeface="Arial" charset="0"/>
                <a:cs typeface="Arial" charset="0"/>
              </a:rPr>
              <a:t>There are also HIT systems in public health – although in Public Health environments, you may hear this “Don’t call this a healthcare information technology project.  Because in public health we practice health NOT healthcare.”  So be prepared for this sort of semantics!  Remember we talked earlier that HIT supports health and healthcare. On the bottom left of the screen, there is an example of a public health care system from the World Health Organization.  This very, very limited snapshot belies the complexity and the use of HIT in public health—but what it illustrates is that collecting large scale population data related to health can reveal many things not immediately visible “up close.”  Another interesting example of this is Google Flu Trends, which we will explore later in this unit.  But if you have an interest and you have a moment, look up “GOOGLE Flu Trends” online and read about it.  It is quite fascinating.  What Google Flu Trends does is illustrates the power of linked data from many different sources and how it can help us to improve the health of patients, families, and communities.</a:t>
            </a:r>
          </a:p>
          <a:p>
            <a:pPr>
              <a:lnSpc>
                <a:spcPct val="80000"/>
              </a:lnSpc>
              <a:spcAft>
                <a:spcPts val="600"/>
              </a:spcAft>
            </a:pPr>
            <a:endParaRPr lang="en-US" sz="1000" dirty="0" smtClean="0">
              <a:latin typeface="Arial" charset="0"/>
              <a:cs typeface="Arial" charset="0"/>
            </a:endParaRPr>
          </a:p>
          <a:p>
            <a:pPr>
              <a:lnSpc>
                <a:spcPct val="80000"/>
              </a:lnSpc>
              <a:spcAft>
                <a:spcPts val="600"/>
              </a:spcAft>
            </a:pPr>
            <a:r>
              <a:rPr lang="en-US" sz="1000" dirty="0" smtClean="0">
                <a:latin typeface="Arial" charset="0"/>
                <a:cs typeface="Arial" charset="0"/>
              </a:rPr>
              <a:t>In the bottom right-hand side of this slide you will see an image that reflects a website called “</a:t>
            </a:r>
            <a:r>
              <a:rPr lang="en-US" sz="1000" dirty="0" err="1" smtClean="0">
                <a:latin typeface="Arial" charset="0"/>
                <a:cs typeface="Arial" charset="0"/>
              </a:rPr>
              <a:t>PatientsLikeMe</a:t>
            </a:r>
            <a:r>
              <a:rPr lang="en-US" sz="1000" dirty="0" smtClean="0">
                <a:latin typeface="Arial" charset="0"/>
                <a:cs typeface="Arial" charset="0"/>
              </a:rPr>
              <a:t>,” another application of health IT outside the clinical environment.  There are thousands of patients interacting in that portal, exchanging information and learning about their disease. Finally, </a:t>
            </a:r>
            <a:r>
              <a:rPr lang="en-US" sz="1000" dirty="0" err="1" smtClean="0">
                <a:latin typeface="Arial" charset="0"/>
                <a:cs typeface="Arial" charset="0"/>
              </a:rPr>
              <a:t>telehealth</a:t>
            </a:r>
            <a:r>
              <a:rPr lang="en-US" sz="1000" dirty="0" smtClean="0">
                <a:latin typeface="Arial" charset="0"/>
                <a:cs typeface="Arial" charset="0"/>
              </a:rPr>
              <a:t> in the homes of patients is another area of rapid health IT growth – as the movement to keep patients in the home and out of the hospital takes hold. </a:t>
            </a:r>
          </a:p>
          <a:p>
            <a:pPr>
              <a:lnSpc>
                <a:spcPct val="80000"/>
              </a:lnSpc>
              <a:spcAft>
                <a:spcPts val="600"/>
              </a:spcAft>
            </a:pPr>
            <a:r>
              <a:rPr lang="en-US" sz="1000" dirty="0" smtClean="0">
                <a:latin typeface="Arial" charset="0"/>
                <a:cs typeface="Arial" charset="0"/>
              </a:rPr>
              <a:t>In short, the “H” in HIT does not stand solely for healthcare.  It also stands for health—and health is practiced in many more areas than in a nurse practitioner’s office, a clinic, or in a hospital.</a:t>
            </a:r>
          </a:p>
          <a:p>
            <a:endParaRPr lang="en-US" dirty="0"/>
          </a:p>
        </p:txBody>
      </p:sp>
      <p:sp>
        <p:nvSpPr>
          <p:cNvPr id="4" name="Footer Placeholder 3"/>
          <p:cNvSpPr>
            <a:spLocks noGrp="1"/>
          </p:cNvSpPr>
          <p:nvPr>
            <p:ph type="ftr" sz="quarter" idx="10"/>
          </p:nvPr>
        </p:nvSpPr>
        <p:spPr/>
        <p:txBody>
          <a:bodyPr/>
          <a:lstStyle/>
          <a:p>
            <a:pPr>
              <a:defRPr/>
            </a:pPr>
            <a:r>
              <a:rPr lang="en-US"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7</a:t>
            </a:fld>
            <a:endParaRPr lang="en-US" altLang="en-US"/>
          </a:p>
        </p:txBody>
      </p:sp>
    </p:spTree>
    <p:extLst>
      <p:ext uri="{BB962C8B-B14F-4D97-AF65-F5344CB8AC3E}">
        <p14:creationId xmlns:p14="http://schemas.microsoft.com/office/powerpoint/2010/main" val="153246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589"/>
              </a:spcAft>
            </a:pPr>
            <a:r>
              <a:rPr lang="en-US" dirty="0">
                <a:latin typeface="Arial" charset="0"/>
                <a:cs typeface="Arial" charset="0"/>
              </a:rPr>
              <a:t>Taking a look at the “big picture” of HIT systems and moving out of the clinical care or patient level settings, we see that systems concept rising to the surface again.  This graphic, from the Office of the National Coordinator at Health</a:t>
            </a:r>
            <a:r>
              <a:rPr lang="en-US" b="1" dirty="0">
                <a:latin typeface="Arial" charset="0"/>
                <a:cs typeface="Arial" charset="0"/>
              </a:rPr>
              <a:t> </a:t>
            </a:r>
            <a:r>
              <a:rPr lang="en-US" dirty="0">
                <a:latin typeface="Arial" charset="0"/>
                <a:cs typeface="Arial" charset="0"/>
              </a:rPr>
              <a:t>and Human Services, takes us from the simple to the complex. </a:t>
            </a:r>
            <a:endParaRPr lang="en-US" dirty="0" smtClean="0">
              <a:latin typeface="Arial" charset="0"/>
              <a:cs typeface="Arial" charset="0"/>
            </a:endParaRPr>
          </a:p>
          <a:p>
            <a:pPr>
              <a:spcAft>
                <a:spcPts val="589"/>
              </a:spcAft>
            </a:pPr>
            <a:r>
              <a:rPr lang="en-US" dirty="0" smtClean="0">
                <a:latin typeface="Arial" charset="0"/>
                <a:cs typeface="Arial" charset="0"/>
              </a:rPr>
              <a:t> </a:t>
            </a:r>
            <a:endParaRPr lang="en-US" dirty="0">
              <a:latin typeface="Arial" charset="0"/>
              <a:cs typeface="Arial" charset="0"/>
            </a:endParaRPr>
          </a:p>
          <a:p>
            <a:pPr>
              <a:spcAft>
                <a:spcPts val="589"/>
              </a:spcAft>
            </a:pPr>
            <a:r>
              <a:rPr lang="en-US" dirty="0">
                <a:latin typeface="Arial" charset="0"/>
                <a:cs typeface="Arial" charset="0"/>
              </a:rPr>
              <a:t>The NHIN (in the middle) stands for the Nationwide Health Information Network.  You will see that the NHIN takes from, and feeds into, other networks.  You see the linkages that facilitate health information exchange, another component of the meaningful use criteria. An important aspect to point out about the NHIN is that the NHIN is NOT a giant database where everybody’s health data is stored!  This is a popular misconception.  The NHIN is a network that allows information to flow from one place to another in a very secure and protected manner.  The data does not live there.  Instead, your data may “live” in the Beacon Community, or in a Federal Agency, or in a Practice Community, or in your own personal PHR that you carry around on a secure thumb drive.  The NHIN is a network that supports the secure exchange of protected health information (also referred to as “PHI”).</a:t>
            </a:r>
          </a:p>
          <a:p>
            <a:pPr>
              <a:spcAft>
                <a:spcPts val="589"/>
              </a:spcAft>
            </a:pPr>
            <a:r>
              <a:rPr lang="en-US" dirty="0">
                <a:latin typeface="Arial" charset="0"/>
                <a:cs typeface="Arial" charset="0"/>
              </a:rPr>
              <a:t>Again, this is a very simple representation of a very complex structure—however what it does illustrate is systems, linkages, and information exchange.  The idea of standards comes up again, because there must be standards to get from the health center network there in Texas up to the Research Institute in Montana.  If a person is injured in Florida while on vacation, and the medical records are in Washington State, there must be a mechanism for transferring the data that may be necessary to save the patient’s life. The NHIN is an ATM-like network for the exchange of PHI instead of cash!</a:t>
            </a:r>
          </a:p>
          <a:p>
            <a:pPr eaLnBrk="1" hangingPunct="1">
              <a:spcBef>
                <a:spcPct val="0"/>
              </a:spcBef>
              <a:spcAft>
                <a:spcPts val="589"/>
              </a:spcAft>
            </a:pPr>
            <a:endParaRPr lang="en-US" dirty="0">
              <a:latin typeface="Arial" charset="0"/>
              <a:cs typeface="Arial" charset="0"/>
            </a:endParaRPr>
          </a:p>
          <a:p>
            <a:pPr>
              <a:spcAft>
                <a:spcPts val="589"/>
              </a:spcAft>
            </a:pPr>
            <a:endParaRPr lang="en-US" dirty="0">
              <a:latin typeface="Arial" charset="0"/>
              <a:cs typeface="Arial"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Arial" charset="0"/>
              </a:defRPr>
            </a:lvl1pPr>
            <a:lvl2pPr marL="729057" indent="-280406">
              <a:defRPr sz="1000">
                <a:solidFill>
                  <a:schemeClr val="tx1"/>
                </a:solidFill>
                <a:latin typeface="Arial" charset="0"/>
                <a:ea typeface="Arial" charset="0"/>
                <a:cs typeface="Arial" charset="0"/>
              </a:defRPr>
            </a:lvl2pPr>
            <a:lvl3pPr marL="1121626" indent="-224325">
              <a:defRPr sz="1000">
                <a:solidFill>
                  <a:schemeClr val="tx1"/>
                </a:solidFill>
                <a:latin typeface="Arial" charset="0"/>
                <a:ea typeface="Arial" charset="0"/>
                <a:cs typeface="Arial" charset="0"/>
              </a:defRPr>
            </a:lvl3pPr>
            <a:lvl4pPr marL="1570276" indent="-224325">
              <a:defRPr sz="1000">
                <a:solidFill>
                  <a:schemeClr val="tx1"/>
                </a:solidFill>
                <a:latin typeface="Arial" charset="0"/>
                <a:ea typeface="Arial" charset="0"/>
                <a:cs typeface="Arial" charset="0"/>
              </a:defRPr>
            </a:lvl4pPr>
            <a:lvl5pPr marL="2018927" indent="-224325">
              <a:defRPr sz="1000">
                <a:solidFill>
                  <a:schemeClr val="tx1"/>
                </a:solidFill>
                <a:latin typeface="Arial" charset="0"/>
                <a:ea typeface="Arial" charset="0"/>
                <a:cs typeface="Arial" charset="0"/>
              </a:defRPr>
            </a:lvl5pPr>
            <a:lvl6pPr marL="2467577" indent="-224325" eaLnBrk="0" fontAlgn="base" hangingPunct="0">
              <a:spcBef>
                <a:spcPts val="589"/>
              </a:spcBef>
              <a:spcAft>
                <a:spcPct val="0"/>
              </a:spcAft>
              <a:defRPr sz="1000">
                <a:solidFill>
                  <a:schemeClr val="tx1"/>
                </a:solidFill>
                <a:latin typeface="Arial" charset="0"/>
                <a:ea typeface="Arial" charset="0"/>
                <a:cs typeface="Arial" charset="0"/>
              </a:defRPr>
            </a:lvl6pPr>
            <a:lvl7pPr marL="2916227" indent="-224325" eaLnBrk="0" fontAlgn="base" hangingPunct="0">
              <a:spcBef>
                <a:spcPts val="589"/>
              </a:spcBef>
              <a:spcAft>
                <a:spcPct val="0"/>
              </a:spcAft>
              <a:defRPr sz="1000">
                <a:solidFill>
                  <a:schemeClr val="tx1"/>
                </a:solidFill>
                <a:latin typeface="Arial" charset="0"/>
                <a:ea typeface="Arial" charset="0"/>
                <a:cs typeface="Arial" charset="0"/>
              </a:defRPr>
            </a:lvl7pPr>
            <a:lvl8pPr marL="3364878" indent="-224325" eaLnBrk="0" fontAlgn="base" hangingPunct="0">
              <a:spcBef>
                <a:spcPts val="589"/>
              </a:spcBef>
              <a:spcAft>
                <a:spcPct val="0"/>
              </a:spcAft>
              <a:defRPr sz="1000">
                <a:solidFill>
                  <a:schemeClr val="tx1"/>
                </a:solidFill>
                <a:latin typeface="Arial" charset="0"/>
                <a:ea typeface="Arial" charset="0"/>
                <a:cs typeface="Arial" charset="0"/>
              </a:defRPr>
            </a:lvl8pPr>
            <a:lvl9pPr marL="3813528" indent="-224325" eaLnBrk="0" fontAlgn="base" hangingPunct="0">
              <a:spcBef>
                <a:spcPts val="589"/>
              </a:spcBef>
              <a:spcAft>
                <a:spcPct val="0"/>
              </a:spcAft>
              <a:defRPr sz="1000">
                <a:solidFill>
                  <a:schemeClr val="tx1"/>
                </a:solidFill>
                <a:latin typeface="Arial" charset="0"/>
                <a:ea typeface="Arial" charset="0"/>
                <a:cs typeface="Arial" charset="0"/>
              </a:defRPr>
            </a:lvl9pPr>
          </a:lstStyle>
          <a:p>
            <a:fld id="{97BDBD65-5010-5C43-B31E-886DC9C6F273}"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cs typeface="Arial" charset="0"/>
              </a:rPr>
              <a:t>Now we will move on to the final lecture objective for this unit, which is to identify the common components of a clinical HIT system.</a:t>
            </a:r>
          </a:p>
          <a:p>
            <a:r>
              <a:rPr lang="en-US" dirty="0">
                <a:latin typeface="Arial" charset="0"/>
                <a:cs typeface="Arial" charset="0"/>
              </a:rPr>
              <a:t>For those of you who are still working with paper charts, this will be old news. For those of you who are unfamiliar with a paper medical record, we hope that you will soon be able to consider this just a history lesson</a:t>
            </a:r>
            <a:r>
              <a:rPr lang="en-US" dirty="0" smtClean="0">
                <a:latin typeface="Arial" charset="0"/>
                <a:cs typeface="Arial" charset="0"/>
              </a:rPr>
              <a:t>.</a:t>
            </a:r>
          </a:p>
          <a:p>
            <a:endParaRPr lang="en-US" dirty="0">
              <a:latin typeface="Arial" charset="0"/>
              <a:cs typeface="Arial" charset="0"/>
            </a:endParaRPr>
          </a:p>
          <a:p>
            <a:r>
              <a:rPr lang="en-US" dirty="0">
                <a:latin typeface="Arial" charset="0"/>
                <a:cs typeface="Arial" charset="0"/>
              </a:rPr>
              <a:t>The illustration shows what a standard paper medical record used to (and unfortunately in many cases still does) look like.  You will see the tabs that separate the different sections of a paper chart.  The example here is a blue tab where the history and physical can be found, or the green tab where the Labs and X-ray reports are located, or the yellow tab where progress notes are stored, and so on. </a:t>
            </a:r>
          </a:p>
          <a:p>
            <a:endParaRPr lang="en-US" dirty="0">
              <a:latin typeface="Arial" charset="0"/>
              <a:cs typeface="Arial"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Arial" charset="0"/>
              </a:defRPr>
            </a:lvl1pPr>
            <a:lvl2pPr marL="729057" indent="-280406">
              <a:defRPr sz="1000">
                <a:solidFill>
                  <a:schemeClr val="tx1"/>
                </a:solidFill>
                <a:latin typeface="Arial" charset="0"/>
                <a:ea typeface="Arial" charset="0"/>
                <a:cs typeface="Arial" charset="0"/>
              </a:defRPr>
            </a:lvl2pPr>
            <a:lvl3pPr marL="1121626" indent="-224325">
              <a:defRPr sz="1000">
                <a:solidFill>
                  <a:schemeClr val="tx1"/>
                </a:solidFill>
                <a:latin typeface="Arial" charset="0"/>
                <a:ea typeface="Arial" charset="0"/>
                <a:cs typeface="Arial" charset="0"/>
              </a:defRPr>
            </a:lvl3pPr>
            <a:lvl4pPr marL="1570276" indent="-224325">
              <a:defRPr sz="1000">
                <a:solidFill>
                  <a:schemeClr val="tx1"/>
                </a:solidFill>
                <a:latin typeface="Arial" charset="0"/>
                <a:ea typeface="Arial" charset="0"/>
                <a:cs typeface="Arial" charset="0"/>
              </a:defRPr>
            </a:lvl4pPr>
            <a:lvl5pPr marL="2018927" indent="-224325">
              <a:defRPr sz="1000">
                <a:solidFill>
                  <a:schemeClr val="tx1"/>
                </a:solidFill>
                <a:latin typeface="Arial" charset="0"/>
                <a:ea typeface="Arial" charset="0"/>
                <a:cs typeface="Arial" charset="0"/>
              </a:defRPr>
            </a:lvl5pPr>
            <a:lvl6pPr marL="2467577" indent="-224325" eaLnBrk="0" fontAlgn="base" hangingPunct="0">
              <a:spcBef>
                <a:spcPts val="589"/>
              </a:spcBef>
              <a:spcAft>
                <a:spcPct val="0"/>
              </a:spcAft>
              <a:defRPr sz="1000">
                <a:solidFill>
                  <a:schemeClr val="tx1"/>
                </a:solidFill>
                <a:latin typeface="Arial" charset="0"/>
                <a:ea typeface="Arial" charset="0"/>
                <a:cs typeface="Arial" charset="0"/>
              </a:defRPr>
            </a:lvl6pPr>
            <a:lvl7pPr marL="2916227" indent="-224325" eaLnBrk="0" fontAlgn="base" hangingPunct="0">
              <a:spcBef>
                <a:spcPts val="589"/>
              </a:spcBef>
              <a:spcAft>
                <a:spcPct val="0"/>
              </a:spcAft>
              <a:defRPr sz="1000">
                <a:solidFill>
                  <a:schemeClr val="tx1"/>
                </a:solidFill>
                <a:latin typeface="Arial" charset="0"/>
                <a:ea typeface="Arial" charset="0"/>
                <a:cs typeface="Arial" charset="0"/>
              </a:defRPr>
            </a:lvl7pPr>
            <a:lvl8pPr marL="3364878" indent="-224325" eaLnBrk="0" fontAlgn="base" hangingPunct="0">
              <a:spcBef>
                <a:spcPts val="589"/>
              </a:spcBef>
              <a:spcAft>
                <a:spcPct val="0"/>
              </a:spcAft>
              <a:defRPr sz="1000">
                <a:solidFill>
                  <a:schemeClr val="tx1"/>
                </a:solidFill>
                <a:latin typeface="Arial" charset="0"/>
                <a:ea typeface="Arial" charset="0"/>
                <a:cs typeface="Arial" charset="0"/>
              </a:defRPr>
            </a:lvl8pPr>
            <a:lvl9pPr marL="3813528" indent="-224325" eaLnBrk="0" fontAlgn="base" hangingPunct="0">
              <a:spcBef>
                <a:spcPts val="589"/>
              </a:spcBef>
              <a:spcAft>
                <a:spcPct val="0"/>
              </a:spcAft>
              <a:defRPr sz="1000">
                <a:solidFill>
                  <a:schemeClr val="tx1"/>
                </a:solidFill>
                <a:latin typeface="Arial" charset="0"/>
                <a:ea typeface="Arial" charset="0"/>
                <a:cs typeface="Arial" charset="0"/>
              </a:defRPr>
            </a:lvl9pPr>
          </a:lstStyle>
          <a:p>
            <a:fld id="{B49E52A3-35A2-0340-94C4-23D4E21B03BE}"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accessibility.psu.edu/microsoftoffice/powerpoint/"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C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130552"/>
            <a:ext cx="9144000" cy="1298448"/>
          </a:xfrm>
          <a:prstGeom prst="rect">
            <a:avLst/>
          </a:prstGeom>
        </p:spPr>
        <p:txBody>
          <a:bodyPr anchor="t"/>
          <a:lstStyle>
            <a:lvl1pPr algn="ctr">
              <a:defRPr sz="3600" b="0" baseline="0">
                <a:latin typeface="Verdana" pitchFamily="34" charset="0"/>
                <a:ea typeface="Verdana" pitchFamily="34" charset="0"/>
                <a:cs typeface="Verdana" pitchFamily="34" charset="0"/>
              </a:defRPr>
            </a:lvl1pPr>
          </a:lstStyle>
          <a:p>
            <a:r>
              <a:rPr lang="en-US" dirty="0" smtClean="0"/>
              <a:t>Click to edit component title</a:t>
            </a:r>
            <a:endParaRPr lang="en-US" dirty="0"/>
          </a:p>
        </p:txBody>
      </p:sp>
      <p:sp>
        <p:nvSpPr>
          <p:cNvPr id="4" name="Text Placeholder 3"/>
          <p:cNvSpPr>
            <a:spLocks noGrp="1"/>
          </p:cNvSpPr>
          <p:nvPr>
            <p:ph type="body" sz="half" idx="2" hasCustomPrompt="1"/>
          </p:nvPr>
        </p:nvSpPr>
        <p:spPr>
          <a:xfrm>
            <a:off x="1371600" y="3517900"/>
            <a:ext cx="6400800" cy="762000"/>
          </a:xfrm>
          <a:prstGeom prst="rect">
            <a:avLst/>
          </a:prstGeom>
        </p:spPr>
        <p:txBody>
          <a:bodyPr/>
          <a:lstStyle>
            <a:lvl1pPr marL="0" indent="0" algn="ctr">
              <a:buNone/>
              <a:defRPr sz="3200" baseline="0">
                <a:latin typeface="+mj-lt"/>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unit title</a:t>
            </a:r>
          </a:p>
        </p:txBody>
      </p:sp>
      <p:sp>
        <p:nvSpPr>
          <p:cNvPr id="11" name="Text Placeholder 10"/>
          <p:cNvSpPr>
            <a:spLocks noGrp="1"/>
          </p:cNvSpPr>
          <p:nvPr>
            <p:ph type="body" sz="quarter" idx="11" hasCustomPrompt="1"/>
          </p:nvPr>
        </p:nvSpPr>
        <p:spPr>
          <a:xfrm>
            <a:off x="1371600" y="4356100"/>
            <a:ext cx="6400800" cy="609600"/>
          </a:xfrm>
          <a:prstGeom prst="rect">
            <a:avLst/>
          </a:prstGeom>
        </p:spPr>
        <p:txBody>
          <a:bodyPr/>
          <a:lstStyle>
            <a:lvl1pPr algn="ctr">
              <a:buFontTx/>
              <a:buNone/>
              <a:defRPr>
                <a:latin typeface="+mj-lt"/>
                <a:cs typeface="Tahoma" pitchFamily="34" charset="0"/>
              </a:defRPr>
            </a:lvl1pPr>
          </a:lstStyle>
          <a:p>
            <a:pPr lvl="0"/>
            <a:r>
              <a:rPr lang="en-US" dirty="0" smtClean="0"/>
              <a:t>Click to edit lecture title</a:t>
            </a:r>
          </a:p>
        </p:txBody>
      </p:sp>
      <p:sp>
        <p:nvSpPr>
          <p:cNvPr id="16" name="Text Placeholder 15"/>
          <p:cNvSpPr>
            <a:spLocks noGrp="1"/>
          </p:cNvSpPr>
          <p:nvPr>
            <p:ph type="body" sz="quarter" idx="12"/>
          </p:nvPr>
        </p:nvSpPr>
        <p:spPr>
          <a:xfrm>
            <a:off x="685800" y="5232400"/>
            <a:ext cx="7772400" cy="1219200"/>
          </a:xfrm>
          <a:prstGeom prst="rect">
            <a:avLst/>
          </a:prstGeom>
        </p:spPr>
        <p:txBody>
          <a:bodyPr/>
          <a:lstStyle>
            <a:lvl1pPr algn="ctr">
              <a:buNone/>
              <a:defRPr lang="en-US" sz="1200" i="1" dirty="0" smtClean="0">
                <a:ea typeface="Calibri"/>
                <a:cs typeface="Times New Roman"/>
              </a:defRPr>
            </a:lvl1pPr>
          </a:lstStyle>
          <a:p>
            <a:pPr lvl="0"/>
            <a:r>
              <a:rPr lang="en-US" dirty="0" smtClean="0"/>
              <a:t>Click to edit Master text styles</a:t>
            </a:r>
          </a:p>
        </p:txBody>
      </p:sp>
      <p:pic>
        <p:nvPicPr>
          <p:cNvPr id="3" name="Picture 2" descr="The Office of the National Coordinator (ONC) for Health Information Technology." title="ON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2288" y="36576"/>
            <a:ext cx="6059424" cy="1487424"/>
          </a:xfrm>
          <a:prstGeom prst="rect">
            <a:avLst/>
          </a:prstGeom>
        </p:spPr>
      </p:pic>
      <p:sp>
        <p:nvSpPr>
          <p:cNvPr id="8" name="Slide Number Placeholder 4"/>
          <p:cNvSpPr>
            <a:spLocks noGrp="1"/>
          </p:cNvSpPr>
          <p:nvPr>
            <p:ph type="sldNum" sz="quarter" idx="4"/>
          </p:nvPr>
        </p:nvSpPr>
        <p:spPr>
          <a:xfrm>
            <a:off x="8509000" y="6263640"/>
            <a:ext cx="419100"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3081938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C 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Text Placeholder 1"/>
          <p:cNvSpPr>
            <a:spLocks noGrp="1"/>
          </p:cNvSpPr>
          <p:nvPr>
            <p:ph type="body" sz="quarter" idx="16"/>
          </p:nvPr>
        </p:nvSpPr>
        <p:spPr>
          <a:xfrm>
            <a:off x="457200" y="1600200"/>
            <a:ext cx="8229600" cy="1371600"/>
          </a:xfrm>
          <a:prstGeom prst="rect">
            <a:avLst/>
          </a:prstGeom>
        </p:spPr>
        <p:txBody>
          <a:bodyPr/>
          <a:lstStyle>
            <a:lvl1pPr>
              <a:buNone/>
              <a:defRPr sz="1600" b="1">
                <a:latin typeface="+mn-lt"/>
                <a:cs typeface="Arial" pitchFamily="34" charset="0"/>
              </a:defRPr>
            </a:lvl1pPr>
            <a:lvl2pPr marL="274320" indent="-283464">
              <a:buFont typeface="Arial" pitchFamily="34" charset="0"/>
              <a:buNone/>
              <a:defRPr sz="1400" baseline="0">
                <a:latin typeface="+mn-lt"/>
                <a:cs typeface="Arial" pitchFamily="34" charset="0"/>
              </a:defRPr>
            </a:lvl2pPr>
          </a:lstStyle>
          <a:p>
            <a:pPr lvl="0"/>
            <a:r>
              <a:rPr lang="en-US" dirty="0" smtClean="0"/>
              <a:t>Click to edit Master text styles</a:t>
            </a:r>
          </a:p>
          <a:p>
            <a:pPr lvl="1"/>
            <a:r>
              <a:rPr lang="en-US" dirty="0" smtClean="0"/>
              <a:t>Second level</a:t>
            </a:r>
          </a:p>
        </p:txBody>
      </p:sp>
      <p:sp>
        <p:nvSpPr>
          <p:cNvPr id="9" name="Text Placeholder 2"/>
          <p:cNvSpPr>
            <a:spLocks noGrp="1"/>
          </p:cNvSpPr>
          <p:nvPr>
            <p:ph type="body" sz="quarter" idx="20"/>
          </p:nvPr>
        </p:nvSpPr>
        <p:spPr>
          <a:xfrm>
            <a:off x="457200" y="3200400"/>
            <a:ext cx="8229600" cy="1371600"/>
          </a:xfrm>
          <a:prstGeom prst="rect">
            <a:avLst/>
          </a:prstGeom>
        </p:spPr>
        <p:txBody>
          <a:bodyPr/>
          <a:lstStyle>
            <a:lvl1pPr>
              <a:buNone/>
              <a:defRPr sz="1600" b="1" baseline="0">
                <a:latin typeface="+mn-lt"/>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400" smtClean="0">
                <a:latin typeface="+mn-lt"/>
              </a:defRPr>
            </a:lvl2pPr>
          </a:lstStyle>
          <a:p>
            <a:pPr lvl="0"/>
            <a:r>
              <a:rPr lang="en-US" dirty="0" smtClean="0"/>
              <a:t>Click to edit Master text styles</a:t>
            </a:r>
          </a:p>
          <a:p>
            <a:pPr lvl="1"/>
            <a:r>
              <a:rPr lang="en-US" dirty="0" smtClean="0"/>
              <a:t>Second level</a:t>
            </a:r>
          </a:p>
        </p:txBody>
      </p:sp>
      <p:sp>
        <p:nvSpPr>
          <p:cNvPr id="10" name="Text Placeholder 3"/>
          <p:cNvSpPr>
            <a:spLocks noGrp="1"/>
          </p:cNvSpPr>
          <p:nvPr>
            <p:ph type="body" sz="quarter" idx="21"/>
          </p:nvPr>
        </p:nvSpPr>
        <p:spPr>
          <a:xfrm>
            <a:off x="457200" y="4800600"/>
            <a:ext cx="8229600" cy="1371600"/>
          </a:xfrm>
          <a:prstGeom prst="rect">
            <a:avLst/>
          </a:prstGeom>
        </p:spPr>
        <p:txBody>
          <a:bodyPr/>
          <a:lstStyle>
            <a:lvl1pPr>
              <a:buNone/>
              <a:defRPr sz="1600" b="1">
                <a:latin typeface="+mn-lt"/>
                <a:cs typeface="Arial" pitchFamily="34" charset="0"/>
              </a:defRPr>
            </a:lvl1pPr>
            <a:lvl2pPr marL="274320">
              <a:buFont typeface="Arial" pitchFamily="34" charset="0"/>
              <a:buNone/>
              <a:defRPr lang="en-US" sz="1400" smtClean="0">
                <a:latin typeface="+mn-lt"/>
              </a:defRPr>
            </a:lvl2pPr>
          </a:lstStyle>
          <a:p>
            <a:pPr lvl="0"/>
            <a:r>
              <a:rPr lang="en-US" dirty="0" smtClean="0"/>
              <a:t>Click to edit Master text styles</a:t>
            </a:r>
          </a:p>
          <a:p>
            <a:pPr lvl="1"/>
            <a:r>
              <a:rPr lang="en-US" dirty="0" smtClean="0"/>
              <a:t>Second level</a:t>
            </a:r>
          </a:p>
        </p:txBody>
      </p:sp>
      <p:sp>
        <p:nvSpPr>
          <p:cNvPr id="11"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2752147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C Attribution_Final_Slid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44662"/>
          </a:xfrm>
        </p:spPr>
        <p:txBody>
          <a:bodyPr/>
          <a:lstStyle>
            <a:lvl1pPr>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2260600"/>
            <a:ext cx="8229600" cy="3911600"/>
          </a:xfrm>
          <a:prstGeom prst="rect">
            <a:avLst/>
          </a:prstGeom>
        </p:spPr>
        <p:txBody>
          <a:bodyPr anchor="b" anchorCtr="0"/>
          <a:lstStyle>
            <a:lvl1pPr marL="0" indent="0">
              <a:buNone/>
              <a:defRPr sz="3200" i="1">
                <a:latin typeface="+mn-lt"/>
              </a:defRPr>
            </a:lvl1pPr>
            <a:lvl2pPr>
              <a:buSzPct val="85000"/>
              <a:defRPr i="1">
                <a:latin typeface="+mn-lt"/>
              </a:defRPr>
            </a:lvl2pPr>
            <a:lvl3pPr marL="1143000" indent="-228600">
              <a:buSzPct val="80000"/>
              <a:buFont typeface="Courier New" panose="02070309020205020404" pitchFamily="49" charset="0"/>
              <a:buChar char="o"/>
              <a:defRPr i="1">
                <a:latin typeface="+mn-lt"/>
              </a:defRPr>
            </a:lvl3pPr>
            <a:lvl4pPr marL="1600200" indent="-228600">
              <a:buSzPct val="120000"/>
              <a:buFont typeface="Wingdings" panose="05000000000000000000" pitchFamily="2" charset="2"/>
              <a:buChar char="§"/>
              <a:defRPr i="1">
                <a:latin typeface="+mn-lt"/>
              </a:defRPr>
            </a:lvl4pPr>
            <a:lvl5pPr marL="2057400" indent="-228600">
              <a:buSzPct val="70000"/>
              <a:buFont typeface="Wingdings" panose="05000000000000000000" pitchFamily="2" charset="2"/>
              <a:buChar char="q"/>
              <a:defRPr i="1">
                <a:latin typeface="+mn-lt"/>
              </a:defRPr>
            </a:lvl5pPr>
          </a:lstStyle>
          <a:p>
            <a:pPr lvl="0"/>
            <a:r>
              <a:rPr lang="en-US" dirty="0" smtClean="0"/>
              <a:t>Click to edit Master text styles</a:t>
            </a:r>
          </a:p>
        </p:txBody>
      </p:sp>
      <p:sp>
        <p:nvSpPr>
          <p:cNvPr id="5"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2567862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7638"/>
            <a:ext cx="8229600" cy="1143000"/>
          </a:xfrm>
        </p:spPr>
        <p:txBody>
          <a:bodyPr/>
          <a:lstStyle>
            <a:lvl1pPr>
              <a:defRPr sz="2800" b="1" baseline="0">
                <a:solidFill>
                  <a:srgbClr val="FF0000"/>
                </a:solidFill>
              </a:defRPr>
            </a:lvl1pPr>
          </a:lstStyle>
          <a:p>
            <a:r>
              <a:rPr lang="en-US" dirty="0" smtClean="0"/>
              <a:t>DO NOT USE THIS LAYOUT</a:t>
            </a:r>
            <a:br>
              <a:rPr lang="en-US" dirty="0" smtClean="0"/>
            </a:br>
            <a:r>
              <a:rPr lang="en-US" dirty="0" smtClean="0"/>
              <a:t>except to follow its instructions in the Master View</a:t>
            </a:r>
            <a:endParaRPr lang="en-US" dirty="0"/>
          </a:p>
        </p:txBody>
      </p:sp>
      <p:sp>
        <p:nvSpPr>
          <p:cNvPr id="3" name="Slide Number Placeholder 2"/>
          <p:cNvSpPr>
            <a:spLocks noGrp="1"/>
          </p:cNvSpPr>
          <p:nvPr>
            <p:ph type="sldNum" sz="quarter" idx="10"/>
          </p:nvPr>
        </p:nvSpPr>
        <p:spPr/>
        <p:txBody>
          <a:bodyPr/>
          <a:lstStyle/>
          <a:p>
            <a:fld id="{F3BF8891-5E06-46C2-89A4-6DB85D39BA35}" type="slidenum">
              <a:rPr lang="en-US" smtClean="0"/>
              <a:pPr/>
              <a:t>‹#›</a:t>
            </a:fld>
            <a:endParaRPr lang="en-US" dirty="0"/>
          </a:p>
        </p:txBody>
      </p:sp>
      <p:sp>
        <p:nvSpPr>
          <p:cNvPr id="4" name="TextBox 3"/>
          <p:cNvSpPr txBox="1"/>
          <p:nvPr userDrawn="1"/>
        </p:nvSpPr>
        <p:spPr>
          <a:xfrm>
            <a:off x="101599" y="1417638"/>
            <a:ext cx="8928101" cy="1015663"/>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Creating</a:t>
            </a:r>
            <a:r>
              <a:rPr lang="en-US" sz="2400" b="1" baseline="0" dirty="0" smtClean="0">
                <a:solidFill>
                  <a:srgbClr val="0070C0"/>
                </a:solidFill>
                <a:latin typeface="Arial" panose="020B0604020202020204" pitchFamily="34" charset="0"/>
                <a:cs typeface="Arial" panose="020B0604020202020204" pitchFamily="34" charset="0"/>
              </a:rPr>
              <a:t> a Custom Layout</a:t>
            </a:r>
          </a:p>
          <a:p>
            <a:r>
              <a:rPr lang="en-US" baseline="0" dirty="0" smtClean="0"/>
              <a:t>Follow the instructions on this slide layout if none of the existing layouts (in the current template) work well for the current slide you would like to create or edit.</a:t>
            </a:r>
            <a:endParaRPr lang="en-US" dirty="0"/>
          </a:p>
        </p:txBody>
      </p:sp>
      <p:sp>
        <p:nvSpPr>
          <p:cNvPr id="6" name="TextBox 5"/>
          <p:cNvSpPr txBox="1"/>
          <p:nvPr userDrawn="1"/>
        </p:nvSpPr>
        <p:spPr>
          <a:xfrm>
            <a:off x="101600" y="2567642"/>
            <a:ext cx="9144000" cy="3970318"/>
          </a:xfrm>
          <a:prstGeom prst="rect">
            <a:avLst/>
          </a:prstGeom>
          <a:noFill/>
        </p:spPr>
        <p:txBody>
          <a:bodyPr wrap="square" rtlCol="0">
            <a:spAutoFit/>
          </a:bodyPr>
          <a:lstStyle/>
          <a:p>
            <a:pPr lvl="0"/>
            <a:r>
              <a:rPr lang="en-US" dirty="0" smtClean="0"/>
              <a:t>To create a custom new layout, </a:t>
            </a:r>
            <a:r>
              <a:rPr lang="en-US" b="1" dirty="0" smtClean="0"/>
              <a:t>in the Slide Master view </a:t>
            </a:r>
            <a:r>
              <a:rPr lang="en-US" dirty="0" smtClean="0"/>
              <a:t>do the following:</a:t>
            </a:r>
          </a:p>
          <a:p>
            <a:pPr marL="214313" lvl="0" indent="-214313">
              <a:buFont typeface="Arial" panose="020B0604020202020204" pitchFamily="34" charset="0"/>
              <a:buChar char="•"/>
            </a:pPr>
            <a:r>
              <a:rPr lang="en-US" b="1" dirty="0" smtClean="0"/>
              <a:t>DUPLICATE</a:t>
            </a:r>
            <a:r>
              <a:rPr lang="en-US" dirty="0" smtClean="0"/>
              <a:t> an existing layout to create a new layout.</a:t>
            </a:r>
          </a:p>
          <a:p>
            <a:pPr marL="214313" lvl="0" indent="-214313">
              <a:buFont typeface="Arial" panose="020B0604020202020204" pitchFamily="34" charset="0"/>
              <a:buChar char="•"/>
            </a:pPr>
            <a:r>
              <a:rPr lang="en-US" b="1" dirty="0" smtClean="0"/>
              <a:t>RENAME</a:t>
            </a:r>
            <a:r>
              <a:rPr lang="en-US" dirty="0" smtClean="0"/>
              <a:t> the new layout.</a:t>
            </a:r>
          </a:p>
          <a:p>
            <a:pPr marL="214313" lvl="0" indent="-214313">
              <a:buFont typeface="Arial" panose="020B0604020202020204" pitchFamily="34" charset="0"/>
              <a:buChar char="•"/>
            </a:pPr>
            <a:r>
              <a:rPr lang="en-US" b="1" dirty="0" smtClean="0"/>
              <a:t>Insert or Remove as appropriate PLACEHOLDERS </a:t>
            </a:r>
            <a:r>
              <a:rPr lang="en-US" dirty="0" smtClean="0"/>
              <a:t>on your new layout, resizing &amp; formatting as appropriate. </a:t>
            </a:r>
            <a:r>
              <a:rPr lang="en-US" sz="1600" dirty="0" smtClean="0"/>
              <a:t>(Do</a:t>
            </a:r>
            <a:r>
              <a:rPr lang="en-US" sz="1600" baseline="0" dirty="0" smtClean="0"/>
              <a:t> not edit your content in the slide master. All content should be edited in the normal presentation design view.) </a:t>
            </a:r>
            <a:r>
              <a:rPr lang="en-US" b="1" baseline="0" dirty="0" smtClean="0"/>
              <a:t>NEVER REMOVE THE LAYOUT’S TITLE CONTAINER</a:t>
            </a:r>
            <a:r>
              <a:rPr lang="en-US" baseline="0" dirty="0" smtClean="0"/>
              <a:t>. </a:t>
            </a:r>
            <a:r>
              <a:rPr lang="en-US" sz="1600" baseline="0" dirty="0" smtClean="0"/>
              <a:t>(It can be resized or formatted, but never removed.)</a:t>
            </a:r>
            <a:endParaRPr lang="en-US" baseline="0" dirty="0" smtClean="0"/>
          </a:p>
          <a:p>
            <a:pPr marL="214313" lvl="0" indent="-214313">
              <a:buFont typeface="Arial" panose="020B0604020202020204" pitchFamily="34" charset="0"/>
              <a:buChar char="•"/>
            </a:pPr>
            <a:r>
              <a:rPr lang="en-US" dirty="0" smtClean="0"/>
              <a:t>Check the</a:t>
            </a:r>
            <a:r>
              <a:rPr lang="en-US" baseline="0" dirty="0" smtClean="0"/>
              <a:t> </a:t>
            </a:r>
            <a:r>
              <a:rPr lang="en-US" b="1" baseline="0" dirty="0" smtClean="0"/>
              <a:t>READING ORDER </a:t>
            </a:r>
            <a:r>
              <a:rPr lang="en-US" baseline="0" dirty="0" smtClean="0"/>
              <a:t>of your new layout. (</a:t>
            </a:r>
            <a:r>
              <a:rPr lang="en-US" sz="1350" u="sng" kern="1200" dirty="0" smtClean="0">
                <a:solidFill>
                  <a:schemeClr val="tx1"/>
                </a:solidFill>
                <a:effectLst/>
                <a:latin typeface="+mn-lt"/>
                <a:ea typeface="+mn-ea"/>
                <a:cs typeface="+mn-cs"/>
                <a:hlinkClick r:id="rId2"/>
              </a:rPr>
              <a:t>http://accessibility.psu.edu/microsoftoffice/powerpoint/</a:t>
            </a:r>
            <a:r>
              <a:rPr lang="en-US" sz="1350" kern="1200" dirty="0" smtClean="0">
                <a:solidFill>
                  <a:schemeClr val="tx1"/>
                </a:solidFill>
                <a:effectLst/>
                <a:latin typeface="+mn-lt"/>
                <a:ea typeface="+mn-ea"/>
                <a:cs typeface="+mn-cs"/>
              </a:rPr>
              <a:t>) </a:t>
            </a:r>
            <a:r>
              <a:rPr lang="en-US" baseline="0" dirty="0" smtClean="0"/>
              <a:t>Reorder as appropriate so the slide layout’s </a:t>
            </a:r>
            <a:r>
              <a:rPr lang="en-US" b="1" baseline="0" dirty="0" smtClean="0"/>
              <a:t>TITLE is read first</a:t>
            </a:r>
            <a:r>
              <a:rPr lang="en-US" baseline="0" dirty="0" smtClean="0"/>
              <a:t>.</a:t>
            </a:r>
          </a:p>
          <a:p>
            <a:pPr marL="214313" lvl="0" indent="-214313">
              <a:buFont typeface="Arial" panose="020B0604020202020204" pitchFamily="34" charset="0"/>
              <a:buChar char="•"/>
            </a:pPr>
            <a:r>
              <a:rPr lang="en-US" b="1" baseline="0" dirty="0" smtClean="0"/>
              <a:t>SAVE</a:t>
            </a:r>
            <a:r>
              <a:rPr lang="en-US" baseline="0" dirty="0" smtClean="0"/>
              <a:t> your presentation.</a:t>
            </a:r>
          </a:p>
          <a:p>
            <a:pPr marL="214313" lvl="0" indent="-214313">
              <a:buFont typeface="Arial" panose="020B0604020202020204" pitchFamily="34" charset="0"/>
              <a:buChar char="•"/>
            </a:pPr>
            <a:r>
              <a:rPr lang="en-US" b="1" baseline="0" dirty="0" smtClean="0"/>
              <a:t>Close the Master View </a:t>
            </a:r>
            <a:r>
              <a:rPr lang="en-US" b="0" baseline="0" dirty="0" smtClean="0"/>
              <a:t>and return to your normal editing (design) view.</a:t>
            </a:r>
          </a:p>
          <a:p>
            <a:pPr marL="214313" lvl="0" indent="-214313">
              <a:buFont typeface="Arial" panose="020B0604020202020204" pitchFamily="34" charset="0"/>
              <a:buChar char="•"/>
            </a:pPr>
            <a:r>
              <a:rPr lang="en-US" b="1" baseline="0" dirty="0" smtClean="0"/>
              <a:t>Insert a new slide using </a:t>
            </a:r>
            <a:r>
              <a:rPr lang="en-US" b="1" baseline="0" smtClean="0"/>
              <a:t>your custom-named </a:t>
            </a:r>
            <a:r>
              <a:rPr lang="en-US" b="1" baseline="0" dirty="0" smtClean="0"/>
              <a:t>new layout </a:t>
            </a:r>
            <a:r>
              <a:rPr lang="en-US" b="0" baseline="0" dirty="0" smtClean="0"/>
              <a:t>or apply the new layout to an existing slide.</a:t>
            </a:r>
            <a:endParaRPr lang="en-US" dirty="0"/>
          </a:p>
        </p:txBody>
      </p:sp>
    </p:spTree>
    <p:extLst>
      <p:ext uri="{BB962C8B-B14F-4D97-AF65-F5344CB8AC3E}">
        <p14:creationId xmlns:p14="http://schemas.microsoft.com/office/powerpoint/2010/main" val="1404151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12"/>
          <p:cNvSpPr>
            <a:spLocks noGrp="1"/>
          </p:cNvSpPr>
          <p:nvPr>
            <p:ph type="body" sz="quarter" idx="16"/>
          </p:nvPr>
        </p:nvSpPr>
        <p:spPr>
          <a:xfrm>
            <a:off x="457200" y="1600200"/>
            <a:ext cx="8229600" cy="1371600"/>
          </a:xfrm>
          <a:prstGeom prst="rect">
            <a:avLst/>
          </a:prstGeom>
        </p:spPr>
        <p:txBody>
          <a:bodyPr/>
          <a:lstStyle>
            <a:lvl1pPr>
              <a:buNone/>
              <a:defRPr sz="1200" b="1">
                <a:latin typeface="Arial" pitchFamily="34" charset="0"/>
                <a:cs typeface="Arial" pitchFamily="34" charset="0"/>
              </a:defRPr>
            </a:lvl1pPr>
            <a:lvl2pPr marL="274320">
              <a:buFont typeface="Arial" pitchFamily="34" charset="0"/>
              <a:buChar char="•"/>
              <a:defRPr sz="1200">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9" name="Text Placeholder 12"/>
          <p:cNvSpPr>
            <a:spLocks noGrp="1"/>
          </p:cNvSpPr>
          <p:nvPr>
            <p:ph type="body" sz="quarter" idx="20"/>
          </p:nvPr>
        </p:nvSpPr>
        <p:spPr>
          <a:xfrm>
            <a:off x="457200" y="3048000"/>
            <a:ext cx="8229600" cy="1371600"/>
          </a:xfrm>
          <a:prstGeom prst="rect">
            <a:avLst/>
          </a:prstGeom>
        </p:spPr>
        <p:txBody>
          <a:bodyPr/>
          <a:lstStyle>
            <a:lvl1pPr>
              <a:buNone/>
              <a:defRPr sz="1200" b="1" baseline="0">
                <a:latin typeface="Arial" pitchFamily="34" charset="0"/>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200" smtClean="0"/>
            </a:lvl2pPr>
          </a:lstStyle>
          <a:p>
            <a:pPr lvl="0"/>
            <a:r>
              <a:rPr lang="en-US" smtClean="0"/>
              <a:t>Click to edit Master text styles</a:t>
            </a:r>
          </a:p>
          <a:p>
            <a:pPr lvl="1"/>
            <a:r>
              <a:rPr lang="en-US" smtClean="0"/>
              <a:t>Second level</a:t>
            </a:r>
          </a:p>
        </p:txBody>
      </p:sp>
      <p:sp>
        <p:nvSpPr>
          <p:cNvPr id="10" name="Text Placeholder 12"/>
          <p:cNvSpPr>
            <a:spLocks noGrp="1"/>
          </p:cNvSpPr>
          <p:nvPr>
            <p:ph type="body" sz="quarter" idx="21"/>
          </p:nvPr>
        </p:nvSpPr>
        <p:spPr>
          <a:xfrm>
            <a:off x="457200" y="4572000"/>
            <a:ext cx="8229600" cy="1371600"/>
          </a:xfrm>
          <a:prstGeom prst="rect">
            <a:avLst/>
          </a:prstGeom>
        </p:spPr>
        <p:txBody>
          <a:bodyPr/>
          <a:lstStyle>
            <a:lvl1pPr>
              <a:buNone/>
              <a:defRPr sz="1200" b="1">
                <a:latin typeface="Arial" pitchFamily="34" charset="0"/>
                <a:cs typeface="Arial" pitchFamily="34" charset="0"/>
              </a:defRPr>
            </a:lvl1pPr>
            <a:lvl2pPr marL="274320">
              <a:buFont typeface="Arial" pitchFamily="34" charset="0"/>
              <a:buNone/>
              <a:defRPr lang="en-US" sz="1200" smtClean="0"/>
            </a:lvl2pPr>
          </a:lstStyle>
          <a:p>
            <a:pPr lvl="0"/>
            <a:r>
              <a:rPr lang="en-US" smtClean="0"/>
              <a:t>Click to edit Master text styles</a:t>
            </a:r>
          </a:p>
          <a:p>
            <a:pPr lvl="1"/>
            <a:r>
              <a:rPr lang="en-US" smtClean="0"/>
              <a:t>Second level</a:t>
            </a:r>
          </a:p>
        </p:txBody>
      </p:sp>
      <p:sp>
        <p:nvSpPr>
          <p:cNvPr id="6" name="Slide Number Placeholder 2"/>
          <p:cNvSpPr>
            <a:spLocks noGrp="1"/>
          </p:cNvSpPr>
          <p:nvPr>
            <p:ph type="sldNum" sz="quarter" idx="22"/>
          </p:nvPr>
        </p:nvSpPr>
        <p:spPr>
          <a:xfrm>
            <a:off x="6858000" y="6356350"/>
            <a:ext cx="1828800" cy="365125"/>
          </a:xfrm>
        </p:spPr>
        <p:txBody>
          <a:bodyPr/>
          <a:lstStyle>
            <a:lvl1pPr>
              <a:defRPr/>
            </a:lvl1pPr>
          </a:lstStyle>
          <a:p>
            <a:fld id="{ADEDD118-B1FF-E940-B6E7-DAA6BAD2F50F}" type="slidenum">
              <a:rPr lang="en-US"/>
              <a:pPr/>
              <a:t>‹#›</a:t>
            </a:fld>
            <a:endParaRPr lang="en-US"/>
          </a:p>
        </p:txBody>
      </p:sp>
      <p:sp>
        <p:nvSpPr>
          <p:cNvPr id="7" name="Date Placeholder 4"/>
          <p:cNvSpPr>
            <a:spLocks noGrp="1"/>
          </p:cNvSpPr>
          <p:nvPr>
            <p:ph type="dt" sz="half" idx="23"/>
          </p:nvPr>
        </p:nvSpPr>
        <p:spPr>
          <a:xfrm>
            <a:off x="457200" y="6356350"/>
            <a:ext cx="2133600" cy="365125"/>
          </a:xfrm>
          <a:prstGeom prst="rect">
            <a:avLst/>
          </a:prstGeom>
        </p:spPr>
        <p:txBody>
          <a:bodyPr/>
          <a:lstStyle>
            <a:lvl1pPr eaLnBrk="1" hangingPunct="1">
              <a:defRPr sz="1000">
                <a:solidFill>
                  <a:schemeClr val="bg1">
                    <a:lumMod val="65000"/>
                  </a:schemeClr>
                </a:solidFill>
                <a:latin typeface="Arial" pitchFamily="34" charset="0"/>
                <a:ea typeface="+mn-ea"/>
                <a:cs typeface="Arial" pitchFamily="34" charset="0"/>
              </a:defRPr>
            </a:lvl1pPr>
          </a:lstStyle>
          <a:p>
            <a:pPr>
              <a:defRPr/>
            </a:pPr>
            <a:r>
              <a:rPr lang="en-US"/>
              <a:t>Health IT Workforce Curriculum                                         Version 3.0/Spring 2012 </a:t>
            </a:r>
          </a:p>
        </p:txBody>
      </p:sp>
      <p:sp>
        <p:nvSpPr>
          <p:cNvPr id="11" name="Footer Placeholder 5"/>
          <p:cNvSpPr>
            <a:spLocks noGrp="1"/>
          </p:cNvSpPr>
          <p:nvPr>
            <p:ph type="ftr" sz="quarter" idx="24"/>
          </p:nvPr>
        </p:nvSpPr>
        <p:spPr>
          <a:xfrm>
            <a:off x="3117850" y="6345238"/>
            <a:ext cx="3475038" cy="365125"/>
          </a:xfrm>
          <a:prstGeom prst="rect">
            <a:avLst/>
          </a:prstGeom>
        </p:spPr>
        <p:txBody>
          <a:bodyPr/>
          <a:lstStyle>
            <a:lvl1pPr algn="ctr" eaLnBrk="1" hangingPunct="1">
              <a:defRPr sz="1000">
                <a:solidFill>
                  <a:schemeClr val="bg1">
                    <a:lumMod val="65000"/>
                  </a:schemeClr>
                </a:solidFill>
                <a:latin typeface="Arial" pitchFamily="34" charset="0"/>
                <a:ea typeface="+mn-ea"/>
                <a:cs typeface="Arial" pitchFamily="34" charset="0"/>
              </a:defRPr>
            </a:lvl1pPr>
          </a:lstStyle>
          <a:p>
            <a:pPr>
              <a:defRPr/>
            </a:pPr>
            <a:r>
              <a:rPr lang="en-US"/>
              <a:t>Working with Health IT Systems                                          Introduction &amp; Overview: Components of HIT Systems                                                                    </a:t>
            </a:r>
          </a:p>
        </p:txBody>
      </p:sp>
    </p:spTree>
    <p:extLst>
      <p:ext uri="{BB962C8B-B14F-4D97-AF65-F5344CB8AC3E}">
        <p14:creationId xmlns:p14="http://schemas.microsoft.com/office/powerpoint/2010/main" val="118690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C Lectur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9382899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C Dual Horizontal Container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1600200"/>
            <a:ext cx="8229600" cy="2331771"/>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7"/>
          <p:cNvSpPr>
            <a:spLocks noGrp="1"/>
          </p:cNvSpPr>
          <p:nvPr>
            <p:ph sz="quarter" idx="15"/>
          </p:nvPr>
        </p:nvSpPr>
        <p:spPr>
          <a:xfrm>
            <a:off x="425993" y="4200520"/>
            <a:ext cx="8229600" cy="219467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3261651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C Side by Side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4648200" y="1600200"/>
            <a:ext cx="40416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6977899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C Side by side_four with citation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8" name="Text Placeholder 16"/>
          <p:cNvSpPr>
            <a:spLocks noGrp="1"/>
          </p:cNvSpPr>
          <p:nvPr>
            <p:ph type="body" sz="quarter" idx="42" hasCustomPrompt="1"/>
          </p:nvPr>
        </p:nvSpPr>
        <p:spPr>
          <a:xfrm>
            <a:off x="45720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7408641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C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Table Placeholder 7"/>
          <p:cNvSpPr>
            <a:spLocks noGrp="1"/>
          </p:cNvSpPr>
          <p:nvPr>
            <p:ph type="tbl"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table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6265599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C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5" name="Chart Placeholder 4"/>
          <p:cNvSpPr>
            <a:spLocks noGrp="1"/>
          </p:cNvSpPr>
          <p:nvPr>
            <p:ph type="chart" sz="quarter" idx="14"/>
          </p:nvPr>
        </p:nvSpPr>
        <p:spPr>
          <a:xfrm>
            <a:off x="457200" y="1600200"/>
            <a:ext cx="8229600" cy="4572000"/>
          </a:xfrm>
          <a:prstGeom prst="rect">
            <a:avLst/>
          </a:prstGeom>
        </p:spPr>
        <p:txBody>
          <a:bodyPr rtlCol="0">
            <a:normAutofit/>
          </a:bodyPr>
          <a:lstStyle>
            <a:lvl1pPr>
              <a:defRPr sz="3200"/>
            </a:lvl1pPr>
          </a:lstStyle>
          <a:p>
            <a:pPr lvl="0"/>
            <a:r>
              <a:rPr lang="en-US" noProof="0" dirty="0" smtClean="0"/>
              <a:t>Click icon to add chart</a:t>
            </a:r>
            <a:endParaRPr lang="en-US" noProof="0" dirty="0"/>
          </a:p>
        </p:txBody>
      </p:sp>
      <p:sp>
        <p:nvSpPr>
          <p:cNvPr id="9"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chart attribution.</a:t>
            </a:r>
            <a:endParaRPr lang="en-US" dirty="0"/>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809888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C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Picture Placeholder 7"/>
          <p:cNvSpPr>
            <a:spLocks noGrp="1"/>
          </p:cNvSpPr>
          <p:nvPr>
            <p:ph type="pic"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picture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image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5699845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C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457200" y="1600200"/>
            <a:ext cx="8229600" cy="4572000"/>
          </a:xfrm>
          <a:prstGeom prst="rect">
            <a:avLst/>
          </a:prstGeom>
        </p:spPr>
        <p:txBody>
          <a:bodyPr/>
          <a:lstStyle>
            <a:lvl1pPr>
              <a:defRPr sz="3200" baseline="0">
                <a:latin typeface="+mn-lt"/>
              </a:defRPr>
            </a:lvl1pPr>
            <a:lvl2pPr>
              <a:defRPr sz="2800">
                <a:latin typeface="+mn-lt"/>
              </a:defRPr>
            </a:lvl2pPr>
          </a:lstStyle>
          <a:p>
            <a:pPr lvl="0"/>
            <a:r>
              <a:rPr lang="en-US" dirty="0" smtClean="0"/>
              <a:t>Click to edit Master text styles</a:t>
            </a:r>
          </a:p>
          <a:p>
            <a:pPr lvl="1"/>
            <a:r>
              <a:rPr lang="en-US" dirty="0" smtClean="0"/>
              <a:t>Second level</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888219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2054"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68" r:id="rId1"/>
    <p:sldLayoutId id="2147484259" r:id="rId2"/>
    <p:sldLayoutId id="2147484278" r:id="rId3"/>
    <p:sldLayoutId id="2147484260" r:id="rId4"/>
    <p:sldLayoutId id="2147484262" r:id="rId5"/>
    <p:sldLayoutId id="2147484263" r:id="rId6"/>
    <p:sldLayoutId id="2147484264" r:id="rId7"/>
    <p:sldLayoutId id="2147484265" r:id="rId8"/>
    <p:sldLayoutId id="2147484266" r:id="rId9"/>
    <p:sldLayoutId id="2147484267" r:id="rId10"/>
    <p:sldLayoutId id="2147484271" r:id="rId11"/>
    <p:sldLayoutId id="2147484272" r:id="rId12"/>
    <p:sldLayoutId id="2147484277" r:id="rId13"/>
  </p:sldLayoutIdLst>
  <p:timing>
    <p:tnLst>
      <p:par>
        <p:cTn id="1" dur="indefinite" restart="never" nodeType="tmRoot"/>
      </p:par>
    </p:tnLst>
  </p:timing>
  <p:hf hdr="0" ftr="0" dt="0"/>
  <p:txStyles>
    <p:titleStyle>
      <a:lvl1pPr algn="ctr" rtl="0" eaLnBrk="1" fontAlgn="base" hangingPunct="1">
        <a:spcBef>
          <a:spcPct val="0"/>
        </a:spcBef>
        <a:spcAft>
          <a:spcPct val="0"/>
        </a:spcAft>
        <a:defRPr sz="3600" kern="1200">
          <a:solidFill>
            <a:schemeClr val="tx1"/>
          </a:solidFill>
          <a:latin typeface="Verdana" pitchFamily="34" charset="0"/>
          <a:ea typeface="+mj-ea"/>
          <a:cs typeface="+mj-cs"/>
        </a:defRPr>
      </a:lvl1pPr>
      <a:lvl2pPr algn="ctr" rtl="0" eaLnBrk="1" fontAlgn="base" hangingPunct="1">
        <a:spcBef>
          <a:spcPct val="0"/>
        </a:spcBef>
        <a:spcAft>
          <a:spcPct val="0"/>
        </a:spcAft>
        <a:defRPr sz="3600">
          <a:solidFill>
            <a:schemeClr val="tx1"/>
          </a:solidFill>
          <a:latin typeface="Verdana" panose="020B0604030504040204" pitchFamily="34" charset="0"/>
        </a:defRPr>
      </a:lvl2pPr>
      <a:lvl3pPr algn="ctr" rtl="0" eaLnBrk="1" fontAlgn="base" hangingPunct="1">
        <a:spcBef>
          <a:spcPct val="0"/>
        </a:spcBef>
        <a:spcAft>
          <a:spcPct val="0"/>
        </a:spcAft>
        <a:defRPr sz="3600">
          <a:solidFill>
            <a:schemeClr val="tx1"/>
          </a:solidFill>
          <a:latin typeface="Verdana" panose="020B0604030504040204" pitchFamily="34" charset="0"/>
        </a:defRPr>
      </a:lvl3pPr>
      <a:lvl4pPr algn="ctr" rtl="0" eaLnBrk="1" fontAlgn="base" hangingPunct="1">
        <a:spcBef>
          <a:spcPct val="0"/>
        </a:spcBef>
        <a:spcAft>
          <a:spcPct val="0"/>
        </a:spcAft>
        <a:defRPr sz="3600">
          <a:solidFill>
            <a:schemeClr val="tx1"/>
          </a:solidFill>
          <a:latin typeface="Verdana" panose="020B0604030504040204" pitchFamily="34" charset="0"/>
        </a:defRPr>
      </a:lvl4pPr>
      <a:lvl5pPr algn="ctr" rtl="0" eaLnBrk="1" fontAlgn="base" hangingPunct="1">
        <a:spcBef>
          <a:spcPct val="0"/>
        </a:spcBef>
        <a:spcAft>
          <a:spcPct val="0"/>
        </a:spcAft>
        <a:defRPr sz="3600">
          <a:solidFill>
            <a:schemeClr val="tx1"/>
          </a:solidFill>
          <a:latin typeface="Verdana" panose="020B0604030504040204"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hyperlink" Target="http://s3.amazonaws.com/rdcms-himss/files/production/public/HIMSSorg/Content/files/Code%20180%20MITRE%20Key%20Components%20of%20an%20EHR.pdf" TargetMode="External"/><Relationship Id="rId3" Type="http://schemas.openxmlformats.org/officeDocument/2006/relationships/hyperlink" Target="https://www.healthit.gov/policy-researchers-implementers/nationwide-health-information-network-nwhin" TargetMode="External"/><Relationship Id="rId7" Type="http://schemas.openxmlformats.org/officeDocument/2006/relationships/hyperlink" Target="http://www.cdc.gov/nceh/ehs/ehsnet/system-theory.htm"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hyperlink" Target="http://www.flickr.com/photos/mitopencourseware/3693490067" TargetMode="External"/><Relationship Id="rId5" Type="http://schemas.openxmlformats.org/officeDocument/2006/relationships/hyperlink" Target="http://www.flickr.com/photos/erussell1984/" TargetMode="External"/><Relationship Id="rId4" Type="http://schemas.openxmlformats.org/officeDocument/2006/relationships/hyperlink" Target="http://www.google.org/flutrend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myhealth.va.gov/mhv-portal-web/anonymous.portal?_nfpb=true&amp;_nfto=false&amp;_pageLabel=mhvHome"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hyperlink" Target="http://www.flickr.com/photos/imcomkorea/" TargetMode="External"/><Relationship Id="rId5" Type="http://schemas.openxmlformats.org/officeDocument/2006/relationships/hyperlink" Target="http://healthit.gov" TargetMode="External"/><Relationship Id="rId4" Type="http://schemas.openxmlformats.org/officeDocument/2006/relationships/hyperlink" Target="http://gamapserver.who.int/gho/interactive_charts/road_safety/road_traffic_deaths2/atlas.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dirty="0">
                <a:latin typeface="Verdana" charset="0"/>
                <a:ea typeface="ＭＳ Ｐゴシック" charset="0"/>
                <a:cs typeface="Verdana" charset="0"/>
              </a:rPr>
              <a:t>Working with Health IT Systems</a:t>
            </a:r>
            <a:r>
              <a:rPr lang="en-US" dirty="0">
                <a:latin typeface="Tahoma" charset="0"/>
                <a:ea typeface="Verdana" charset="0"/>
                <a:cs typeface="Tahoma" charset="0"/>
              </a:rPr>
              <a:t/>
            </a:r>
            <a:br>
              <a:rPr lang="en-US" dirty="0">
                <a:latin typeface="Tahoma" charset="0"/>
                <a:ea typeface="Verdana" charset="0"/>
                <a:cs typeface="Tahoma" charset="0"/>
              </a:rPr>
            </a:br>
            <a:endParaRPr lang="en-US" dirty="0">
              <a:latin typeface="Tahoma" charset="0"/>
              <a:ea typeface="Verdana" charset="0"/>
              <a:cs typeface="Tahoma" charset="0"/>
            </a:endParaRPr>
          </a:p>
        </p:txBody>
      </p:sp>
      <p:sp>
        <p:nvSpPr>
          <p:cNvPr id="12291" name="Text Placeholder 2"/>
          <p:cNvSpPr>
            <a:spLocks noGrp="1"/>
          </p:cNvSpPr>
          <p:nvPr>
            <p:ph type="body" sz="half" idx="2"/>
          </p:nvPr>
        </p:nvSpPr>
        <p:spPr bwMode="auto">
          <a:ln>
            <a:miter lim="800000"/>
            <a:headEnd/>
            <a:tailEnd/>
          </a:ln>
        </p:spPr>
        <p:txBody>
          <a:bodyPr vert="horz" wrap="square" lIns="91440" tIns="45720" rIns="91440" bIns="45720" numCol="1" anchor="t" anchorCtr="0" compatLnSpc="1">
            <a:prstTxWarp prst="textNoShape">
              <a:avLst/>
            </a:prstTxWarp>
          </a:bodyPr>
          <a:lstStyle/>
          <a:p>
            <a:pPr eaLnBrk="1" hangingPunct="1">
              <a:buFont typeface="Arial" panose="020B0604020202020204" pitchFamily="34" charset="0"/>
              <a:buNone/>
              <a:defRPr/>
            </a:pPr>
            <a:r>
              <a:rPr lang="en-US" spc="50" dirty="0" smtClean="0">
                <a:ln w="11430">
                  <a:noFill/>
                </a:ln>
                <a:latin typeface="+mj-lt"/>
              </a:rPr>
              <a:t>Introduction &amp; Overview: </a:t>
            </a:r>
            <a:br>
              <a:rPr lang="en-US" spc="50" dirty="0" smtClean="0">
                <a:ln w="11430">
                  <a:noFill/>
                </a:ln>
                <a:latin typeface="+mj-lt"/>
              </a:rPr>
            </a:br>
            <a:r>
              <a:rPr lang="en-US" dirty="0" smtClean="0">
                <a:latin typeface="+mj-lt"/>
              </a:rPr>
              <a:t>Components of HIT Systems</a:t>
            </a:r>
          </a:p>
        </p:txBody>
      </p:sp>
      <p:sp>
        <p:nvSpPr>
          <p:cNvPr id="26628" name="Text Placeholder 4"/>
          <p:cNvSpPr>
            <a:spLocks noGrp="1"/>
          </p:cNvSpPr>
          <p:nvPr>
            <p:ph type="body"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algn="ctr">
              <a:spcBef>
                <a:spcPct val="0"/>
              </a:spcBef>
            </a:pPr>
            <a:endParaRPr sz="1000" dirty="0">
              <a:latin typeface="Arial" charset="0"/>
              <a:ea typeface="Calibri" charset="0"/>
              <a:cs typeface="Arial" charset="0"/>
            </a:endParaRPr>
          </a:p>
        </p:txBody>
      </p:sp>
      <p:sp>
        <p:nvSpPr>
          <p:cNvPr id="2" name="Text Placeholder 1"/>
          <p:cNvSpPr>
            <a:spLocks noGrp="1"/>
          </p:cNvSpPr>
          <p:nvPr>
            <p:ph type="body" sz="quarter" idx="12"/>
          </p:nvPr>
        </p:nvSpPr>
        <p:spPr/>
        <p:txBody>
          <a:bodyPr/>
          <a:lstStyle/>
          <a:p>
            <a:pPr marL="0">
              <a:spcBef>
                <a:spcPct val="0"/>
              </a:spcBef>
            </a:pPr>
            <a:r>
              <a:rPr lang="en-US" dirty="0">
                <a:latin typeface="Arial" charset="0"/>
                <a:ea typeface="ＭＳ Ｐゴシック" charset="0"/>
                <a:cs typeface="Times New Roman" charset="0"/>
              </a:rPr>
              <a:t>This material (Comp 7 Unit 1) was developed by Johns Hopkins University, funded by the Department of Health and Human Services, Office of the National Coordinator for Health Information Technology under Award Number IU24OC000013. This material was updated in 2016 by The University of Texas Health Science Center at Houston under Award Number 90WT0006/01-00.</a:t>
            </a:r>
          </a:p>
          <a:p>
            <a:pPr marL="0">
              <a:spcBef>
                <a:spcPct val="0"/>
              </a:spcBef>
            </a:pPr>
            <a:r>
              <a:rPr lang="en-US" dirty="0"/>
              <a:t>This work is licensed under the Creative Commons Attribution-</a:t>
            </a:r>
            <a:r>
              <a:rPr lang="en-US" dirty="0" err="1"/>
              <a:t>NonCommercial</a:t>
            </a:r>
            <a:r>
              <a:rPr lang="en-US" dirty="0"/>
              <a:t>-</a:t>
            </a:r>
            <a:r>
              <a:rPr lang="en-US" dirty="0" err="1"/>
              <a:t>ShareAlike</a:t>
            </a:r>
            <a:r>
              <a:rPr lang="en-US" dirty="0"/>
              <a:t> 4.0 International License. To view a copy of this license, visit </a:t>
            </a:r>
            <a:r>
              <a:rPr lang="en-US" u="sng" dirty="0">
                <a:hlinkClick r:id="rId3" tooltip="Link to Creative Commons License BY-NC-SA 4.0"/>
              </a:rPr>
              <a:t>http://creativecommons.org/licenses/by-nc-sa/4.0/</a:t>
            </a:r>
            <a:r>
              <a:rPr lang="en-US" dirty="0"/>
              <a:t>.</a:t>
            </a:r>
          </a:p>
          <a:p>
            <a:pPr marL="0">
              <a:spcBef>
                <a:spcPct val="0"/>
              </a:spcBef>
            </a:pPr>
            <a:endParaRPr lang="en-US" dirty="0">
              <a:latin typeface="Arial" charset="0"/>
              <a:ea typeface="ＭＳ Ｐゴシック" charset="0"/>
              <a:cs typeface="Times New Roman" charset="0"/>
            </a:endParaRPr>
          </a:p>
          <a:p>
            <a:pPr marL="0"/>
            <a:r>
              <a:rPr lang="en-US" dirty="0">
                <a:latin typeface="Arial" charset="0"/>
                <a:ea typeface="Calibri" charset="0"/>
                <a:cs typeface="Times New Roman" charset="0"/>
              </a:rPr>
              <a:t> </a:t>
            </a:r>
            <a:endParaRPr lang="en-US" dirty="0">
              <a:latin typeface="Arial" charset="0"/>
              <a:ea typeface="Calibri" charset="0"/>
              <a:cs typeface="Arial" charset="0"/>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hangingPunct="1">
              <a:defRPr/>
            </a:pPr>
            <a:r>
              <a:rPr lang="en-US" dirty="0" smtClean="0"/>
              <a:t>Common Aspects of Clinical </a:t>
            </a:r>
            <a:br>
              <a:rPr lang="en-US" dirty="0" smtClean="0"/>
            </a:br>
            <a:r>
              <a:rPr lang="en-US" dirty="0" smtClean="0"/>
              <a:t>HIT </a:t>
            </a:r>
            <a:r>
              <a:rPr lang="en-US" dirty="0" smtClean="0"/>
              <a:t>Systems -2 </a:t>
            </a:r>
            <a:endParaRPr lang="en-US" dirty="0"/>
          </a:p>
        </p:txBody>
      </p:sp>
      <p:sp>
        <p:nvSpPr>
          <p:cNvPr id="4" name="Text Placeholder 3"/>
          <p:cNvSpPr>
            <a:spLocks noGrp="1"/>
          </p:cNvSpPr>
          <p:nvPr>
            <p:ph type="body" sz="quarter" idx="32"/>
          </p:nvPr>
        </p:nvSpPr>
        <p:spPr/>
        <p:txBody>
          <a:bodyPr/>
          <a:lstStyle/>
          <a:p>
            <a:r>
              <a:rPr lang="en-US" dirty="0" smtClean="0"/>
              <a:t>Image Courtesy of Dr. John </a:t>
            </a:r>
            <a:r>
              <a:rPr lang="en-US" dirty="0" err="1" smtClean="0"/>
              <a:t>Halamka</a:t>
            </a:r>
            <a:endParaRPr lang="en-US" dirty="0"/>
          </a:p>
        </p:txBody>
      </p:sp>
      <p:sp>
        <p:nvSpPr>
          <p:cNvPr id="45059" name="Slide Number Placeholder 5"/>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65E131E1-02E5-4649-A7E2-D6FEF24AB3DB}" type="slidenum">
              <a:rPr lang="en-US">
                <a:solidFill>
                  <a:srgbClr val="898989"/>
                </a:solidFill>
              </a:rPr>
              <a:pPr/>
              <a:t>10</a:t>
            </a:fld>
            <a:endParaRPr lang="en-US">
              <a:solidFill>
                <a:srgbClr val="898989"/>
              </a:solidFill>
            </a:endParaRPr>
          </a:p>
        </p:txBody>
      </p:sp>
      <p:pic>
        <p:nvPicPr>
          <p:cNvPr id="7" name="Picture Placeholder 6" descr="The image on the screen is a representation of an electronic medical record with tabs across the top that, like a paper notebook, separate different parts of the chart.&#10;&#10;Image courtesy of Dr. John Halamka."/>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3344" t="-2188" r="-2497" b="7966"/>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charset="0"/>
                <a:ea typeface="ＭＳ Ｐゴシック" charset="0"/>
                <a:cs typeface="Verdana" charset="0"/>
              </a:rPr>
              <a:t>Part 2: Hands-on Application of HIT Concepts</a:t>
            </a:r>
            <a:endParaRPr lang="en-US" dirty="0"/>
          </a:p>
        </p:txBody>
      </p:sp>
      <p:sp>
        <p:nvSpPr>
          <p:cNvPr id="3" name="Content Placeholder 2"/>
          <p:cNvSpPr>
            <a:spLocks noGrp="1"/>
          </p:cNvSpPr>
          <p:nvPr>
            <p:ph sz="quarter" idx="14"/>
          </p:nvPr>
        </p:nvSpPr>
        <p:spPr/>
        <p:txBody>
          <a:bodyPr/>
          <a:lstStyle/>
          <a:p>
            <a:pPr>
              <a:buNone/>
            </a:pPr>
            <a:r>
              <a:rPr lang="en-US" sz="2000" dirty="0">
                <a:latin typeface="Arial" charset="0"/>
                <a:cs typeface="Arial" charset="0"/>
              </a:rPr>
              <a:t>Exploring the </a:t>
            </a:r>
            <a:r>
              <a:rPr lang="en-US" sz="2000" dirty="0" err="1">
                <a:latin typeface="Arial" charset="0"/>
                <a:cs typeface="Arial" charset="0"/>
              </a:rPr>
              <a:t>VistA</a:t>
            </a:r>
            <a:r>
              <a:rPr lang="en-US" sz="2000" dirty="0">
                <a:latin typeface="Arial" charset="0"/>
                <a:cs typeface="Arial" charset="0"/>
              </a:rPr>
              <a:t> CPRS (short videos)</a:t>
            </a:r>
          </a:p>
          <a:p>
            <a:pPr marL="914400" lvl="1" indent="-457200">
              <a:buFont typeface="Calibri" charset="0"/>
              <a:buAutoNum type="arabicPeriod"/>
            </a:pPr>
            <a:r>
              <a:rPr lang="en-US" sz="2000" dirty="0" err="1">
                <a:latin typeface="Arial" charset="0"/>
                <a:cs typeface="Arial" charset="0"/>
              </a:rPr>
              <a:t>VistA</a:t>
            </a:r>
            <a:r>
              <a:rPr lang="en-US" sz="2000" dirty="0">
                <a:latin typeface="Arial" charset="0"/>
                <a:cs typeface="Arial" charset="0"/>
              </a:rPr>
              <a:t> Interface</a:t>
            </a:r>
          </a:p>
          <a:p>
            <a:pPr marL="914400" lvl="1" indent="-457200">
              <a:buFont typeface="Calibri" charset="0"/>
              <a:buAutoNum type="arabicPeriod"/>
            </a:pPr>
            <a:r>
              <a:rPr lang="en-US" sz="2000" dirty="0">
                <a:latin typeface="Arial" charset="0"/>
                <a:cs typeface="Arial" charset="0"/>
              </a:rPr>
              <a:t>Exploring the Coversheet</a:t>
            </a:r>
          </a:p>
          <a:p>
            <a:pPr marL="914400" lvl="1" indent="-457200">
              <a:buFont typeface="Calibri" charset="0"/>
              <a:buAutoNum type="arabicPeriod"/>
            </a:pPr>
            <a:r>
              <a:rPr lang="en-US" sz="2000" dirty="0">
                <a:latin typeface="Arial" charset="0"/>
                <a:cs typeface="Arial" charset="0"/>
              </a:rPr>
              <a:t>Exploring the Tabs</a:t>
            </a:r>
          </a:p>
          <a:p>
            <a:pPr marL="914400" lvl="1" indent="-457200">
              <a:buFont typeface="Calibri" charset="0"/>
              <a:buAutoNum type="arabicPeriod"/>
            </a:pPr>
            <a:r>
              <a:rPr lang="en-US" sz="2000" dirty="0">
                <a:latin typeface="Arial" charset="0"/>
                <a:cs typeface="Arial" charset="0"/>
              </a:rPr>
              <a:t>Exploring the Tabs – Part 2</a:t>
            </a:r>
          </a:p>
          <a:p>
            <a:pPr marL="914400" lvl="1" indent="-457200">
              <a:buFont typeface="Calibri" charset="0"/>
              <a:buAutoNum type="arabicPeriod"/>
            </a:pPr>
            <a:r>
              <a:rPr lang="en-US" sz="2000" dirty="0">
                <a:latin typeface="Arial" charset="0"/>
                <a:cs typeface="Arial" charset="0"/>
              </a:rPr>
              <a:t>Reports Tab &amp; Scavenging</a:t>
            </a:r>
          </a:p>
          <a:p>
            <a:pPr marL="914400" lvl="1" indent="-457200">
              <a:buFont typeface="Calibri" charset="0"/>
              <a:buAutoNum type="arabicPeriod"/>
            </a:pPr>
            <a:r>
              <a:rPr lang="en-US" sz="2000" dirty="0">
                <a:latin typeface="Arial" charset="0"/>
                <a:cs typeface="Arial" charset="0"/>
              </a:rPr>
              <a:t>How to do the Scavenger Hunt</a:t>
            </a:r>
          </a:p>
          <a:p>
            <a:endParaRPr lang="en-US" dirty="0"/>
          </a:p>
        </p:txBody>
      </p:sp>
      <p:sp>
        <p:nvSpPr>
          <p:cNvPr id="5" name="Slide Number Placeholder 4"/>
          <p:cNvSpPr>
            <a:spLocks noGrp="1"/>
          </p:cNvSpPr>
          <p:nvPr>
            <p:ph type="sldNum" sz="quarter" idx="4"/>
          </p:nvPr>
        </p:nvSpPr>
        <p:spPr/>
        <p:txBody>
          <a:bodyPr/>
          <a:lstStyle/>
          <a:p>
            <a:fld id="{F3BF8891-5E06-46C2-89A4-6DB85D39BA35}" type="slidenum">
              <a:rPr lang="en-US" smtClean="0"/>
              <a:pPr/>
              <a:t>11</a:t>
            </a:fld>
            <a:endParaRPr lang="en-US" dirty="0"/>
          </a:p>
        </p:txBody>
      </p:sp>
      <p:pic>
        <p:nvPicPr>
          <p:cNvPr id="6" name="Picture 10" descr="These two images are screen shots of the opening screens of the Vista patient record system.  Images courtesy of the US Department of Veterans Affairs."/>
          <p:cNvPicPr>
            <a:picLocks noGrp="1" noChangeAspect="1"/>
          </p:cNvPicPr>
          <p:nvPr>
            <p:ph sz="quarter" idx="15"/>
          </p:nvPr>
        </p:nvPicPr>
        <p:blipFill>
          <a:blip r:embed="rId3">
            <a:extLst>
              <a:ext uri="{28A0092B-C50C-407E-A947-70E740481C1C}">
                <a14:useLocalDpi xmlns:a14="http://schemas.microsoft.com/office/drawing/2010/main" val="0"/>
              </a:ext>
            </a:extLst>
          </a:blip>
          <a:srcRect t="-883" b="-883"/>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9808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pPr eaLnBrk="1" hangingPunct="1"/>
            <a:r>
              <a:rPr lang="en-US">
                <a:latin typeface="Verdana" charset="0"/>
                <a:ea typeface="ＭＳ Ｐゴシック" charset="0"/>
                <a:cs typeface="Verdana" charset="0"/>
              </a:rPr>
              <a:t>Introduction &amp; Overview: </a:t>
            </a:r>
            <a:br>
              <a:rPr lang="en-US">
                <a:latin typeface="Verdana" charset="0"/>
                <a:ea typeface="ＭＳ Ｐゴシック" charset="0"/>
                <a:cs typeface="Verdana" charset="0"/>
              </a:rPr>
            </a:br>
            <a:r>
              <a:rPr lang="en-US">
                <a:latin typeface="Verdana" charset="0"/>
                <a:ea typeface="ＭＳ Ｐゴシック" charset="0"/>
                <a:cs typeface="Verdana" charset="0"/>
              </a:rPr>
              <a:t>Components of HIT Systems </a:t>
            </a:r>
            <a:r>
              <a:rPr lang="en-US" b="1" i="1">
                <a:solidFill>
                  <a:srgbClr val="FFFFFF"/>
                </a:solidFill>
                <a:latin typeface="Verdana" charset="0"/>
                <a:ea typeface="ＭＳ Ｐゴシック" charset="0"/>
                <a:cs typeface="Verdana" charset="0"/>
              </a:rPr>
              <a:t>:</a:t>
            </a:r>
            <a:r>
              <a:rPr lang="en-US">
                <a:latin typeface="Verdana" charset="0"/>
                <a:ea typeface="ＭＳ Ｐゴシック" charset="0"/>
                <a:cs typeface="Verdana" charset="0"/>
              </a:rPr>
              <a:t/>
            </a:r>
            <a:br>
              <a:rPr lang="en-US">
                <a:latin typeface="Verdana" charset="0"/>
                <a:ea typeface="ＭＳ Ｐゴシック" charset="0"/>
                <a:cs typeface="Verdana" charset="0"/>
              </a:rPr>
            </a:br>
            <a:r>
              <a:rPr lang="en-US">
                <a:latin typeface="Verdana" charset="0"/>
                <a:ea typeface="ＭＳ Ｐゴシック" charset="0"/>
                <a:cs typeface="Verdana" charset="0"/>
              </a:rPr>
              <a:t>Summary </a:t>
            </a:r>
            <a:r>
              <a:rPr lang="en-US" sz="3200">
                <a:latin typeface="Verdana" charset="0"/>
                <a:ea typeface="ＭＳ Ｐゴシック" charset="0"/>
                <a:cs typeface="Verdana" charset="0"/>
              </a:rPr>
              <a:t/>
            </a:r>
            <a:br>
              <a:rPr lang="en-US" sz="3200">
                <a:latin typeface="Verdana" charset="0"/>
                <a:ea typeface="ＭＳ Ｐゴシック" charset="0"/>
                <a:cs typeface="Verdana" charset="0"/>
              </a:rPr>
            </a:br>
            <a:endParaRPr lang="en-US" sz="2500">
              <a:latin typeface="Verdana" charset="0"/>
              <a:ea typeface="ＭＳ Ｐゴシック" charset="0"/>
              <a:cs typeface="Verdana" charset="0"/>
            </a:endParaRPr>
          </a:p>
        </p:txBody>
      </p:sp>
      <p:sp>
        <p:nvSpPr>
          <p:cNvPr id="19460" name="Text Placeholder 3"/>
          <p:cNvSpPr>
            <a:spLocks noGrp="1"/>
          </p:cNvSpPr>
          <p:nvPr>
            <p:ph type="body"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400"/>
              </a:spcBef>
            </a:pPr>
            <a:r>
              <a:rPr lang="en-US" sz="2800" dirty="0">
                <a:latin typeface="Arial" charset="0"/>
                <a:cs typeface="Arial" charset="0"/>
              </a:rPr>
              <a:t>We defined a system and related the concepts to HIT</a:t>
            </a:r>
          </a:p>
          <a:p>
            <a:pPr eaLnBrk="1" hangingPunct="1">
              <a:spcBef>
                <a:spcPts val="400"/>
              </a:spcBef>
            </a:pPr>
            <a:r>
              <a:rPr lang="en-US" sz="2800" dirty="0">
                <a:latin typeface="Arial" charset="0"/>
                <a:cs typeface="Arial" charset="0"/>
              </a:rPr>
              <a:t>We provided examples of HIT in a variety of settings</a:t>
            </a:r>
          </a:p>
          <a:p>
            <a:pPr marL="914400" lvl="1" indent="-231775" eaLnBrk="1" hangingPunct="1">
              <a:spcBef>
                <a:spcPts val="400"/>
              </a:spcBef>
            </a:pPr>
            <a:r>
              <a:rPr lang="en-US" dirty="0">
                <a:latin typeface="Arial" charset="0"/>
                <a:cs typeface="Arial" charset="0"/>
              </a:rPr>
              <a:t>The </a:t>
            </a:r>
            <a:r>
              <a:rPr lang="ja-JP" altLang="en-US" dirty="0">
                <a:latin typeface="Arial" charset="0"/>
                <a:cs typeface="Arial" charset="0"/>
              </a:rPr>
              <a:t>“</a:t>
            </a:r>
            <a:r>
              <a:rPr lang="en-US" dirty="0">
                <a:latin typeface="Arial" charset="0"/>
                <a:cs typeface="Arial" charset="0"/>
              </a:rPr>
              <a:t>H</a:t>
            </a:r>
            <a:r>
              <a:rPr lang="ja-JP" altLang="en-US" dirty="0">
                <a:latin typeface="Arial" charset="0"/>
                <a:cs typeface="Arial" charset="0"/>
              </a:rPr>
              <a:t>”</a:t>
            </a:r>
            <a:r>
              <a:rPr lang="en-US" dirty="0">
                <a:latin typeface="Arial" charset="0"/>
                <a:cs typeface="Arial" charset="0"/>
              </a:rPr>
              <a:t> does not stand only for healthcare</a:t>
            </a:r>
          </a:p>
          <a:p>
            <a:pPr marL="914400" lvl="1" indent="-231775" eaLnBrk="1" hangingPunct="1">
              <a:spcBef>
                <a:spcPts val="400"/>
              </a:spcBef>
            </a:pPr>
            <a:r>
              <a:rPr lang="en-US" dirty="0">
                <a:latin typeface="Arial" charset="0"/>
                <a:cs typeface="Arial" charset="0"/>
              </a:rPr>
              <a:t>Standards are paramount for information exchange</a:t>
            </a:r>
          </a:p>
          <a:p>
            <a:pPr eaLnBrk="1" hangingPunct="1">
              <a:spcBef>
                <a:spcPts val="400"/>
              </a:spcBef>
            </a:pPr>
            <a:r>
              <a:rPr lang="en-US" sz="2800" dirty="0">
                <a:latin typeface="Arial" charset="0"/>
                <a:cs typeface="Arial" charset="0"/>
              </a:rPr>
              <a:t>We identified common components of a clinical HIT system</a:t>
            </a:r>
          </a:p>
          <a:p>
            <a:pPr marL="914400" lvl="1" indent="-231775" eaLnBrk="1" hangingPunct="1">
              <a:spcBef>
                <a:spcPts val="400"/>
              </a:spcBef>
            </a:pPr>
            <a:r>
              <a:rPr lang="en-US" dirty="0">
                <a:latin typeface="Arial" charset="0"/>
                <a:cs typeface="Arial" charset="0"/>
              </a:rPr>
              <a:t>Similarities and differences between paper and electronic records</a:t>
            </a:r>
          </a:p>
        </p:txBody>
      </p:sp>
      <p:sp>
        <p:nvSpPr>
          <p:cNvPr id="49155" name="Slide Number Placeholder 2"/>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AFAE4B8A-89B4-CE41-8E56-8146AFD59D3D}" type="slidenum">
              <a:rPr lang="en-US">
                <a:solidFill>
                  <a:srgbClr val="898989"/>
                </a:solidFill>
              </a:rPr>
              <a:pPr/>
              <a:t>12</a:t>
            </a:fld>
            <a:endParaRPr lang="en-US">
              <a:solidFill>
                <a:srgbClr val="89898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defRPr/>
            </a:pPr>
            <a:r>
              <a:rPr lang="en-US" spc="50" dirty="0" smtClean="0">
                <a:ln w="11430">
                  <a:noFill/>
                </a:ln>
              </a:rPr>
              <a:t>Introduction &amp; Overview: </a:t>
            </a:r>
            <a:br>
              <a:rPr lang="en-US" spc="50" dirty="0" smtClean="0">
                <a:ln w="11430">
                  <a:noFill/>
                </a:ln>
              </a:rPr>
            </a:br>
            <a:r>
              <a:rPr lang="en-US" dirty="0" smtClean="0"/>
              <a:t>Components of HIT Systems </a:t>
            </a:r>
            <a:br>
              <a:rPr lang="en-US" dirty="0" smtClean="0"/>
            </a:br>
            <a:r>
              <a:rPr lang="en-US" dirty="0" smtClean="0"/>
              <a:t>References</a:t>
            </a:r>
          </a:p>
        </p:txBody>
      </p:sp>
      <p:sp>
        <p:nvSpPr>
          <p:cNvPr id="10" name="Text Placeholder 2"/>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charset="0"/>
                <a:cs typeface="Arial" charset="0"/>
              </a:rPr>
              <a:t>References</a:t>
            </a:r>
            <a:endParaRPr lang="en-US" dirty="0">
              <a:latin typeface="Arial" charset="0"/>
              <a:cs typeface="Arial" charset="0"/>
            </a:endParaRPr>
          </a:p>
          <a:p>
            <a:r>
              <a:rPr lang="en-US" sz="1400" b="0" dirty="0" err="1" smtClean="0">
                <a:latin typeface="Arial" charset="0"/>
                <a:cs typeface="Arial" charset="0"/>
              </a:rPr>
              <a:t>HealthIT.gov</a:t>
            </a:r>
            <a:r>
              <a:rPr lang="en-US" sz="1400" b="0" dirty="0" smtClean="0">
                <a:latin typeface="Arial" charset="0"/>
                <a:cs typeface="Arial" charset="0"/>
              </a:rPr>
              <a:t>. Nationwide </a:t>
            </a:r>
            <a:r>
              <a:rPr lang="en-US" sz="1400" b="0" dirty="0">
                <a:latin typeface="Arial" charset="0"/>
                <a:cs typeface="Arial" charset="0"/>
              </a:rPr>
              <a:t>Health Information </a:t>
            </a:r>
            <a:r>
              <a:rPr lang="en-US" sz="1400" b="0" dirty="0" smtClean="0">
                <a:latin typeface="Arial" charset="0"/>
                <a:cs typeface="Arial" charset="0"/>
              </a:rPr>
              <a:t>Network. Retrieved 24 June 2016 </a:t>
            </a:r>
            <a:r>
              <a:rPr lang="en-US" sz="1400" b="0" dirty="0" err="1" smtClean="0">
                <a:latin typeface="Arial" charset="0"/>
                <a:cs typeface="Arial" charset="0"/>
              </a:rPr>
              <a:t>from:</a:t>
            </a:r>
            <a:r>
              <a:rPr lang="en-US" sz="1400" b="0" dirty="0" err="1" smtClean="0">
                <a:solidFill>
                  <a:srgbClr val="000000"/>
                </a:solidFill>
                <a:latin typeface="Arial" charset="0"/>
                <a:cs typeface="Arial" charset="0"/>
                <a:hlinkClick r:id="rId3" tooltip="Link to Nationwide Health Information Network"/>
              </a:rPr>
              <a:t>https</a:t>
            </a:r>
            <a:r>
              <a:rPr lang="en-US" sz="1400" b="0" dirty="0">
                <a:solidFill>
                  <a:srgbClr val="000000"/>
                </a:solidFill>
                <a:latin typeface="Arial" charset="0"/>
                <a:cs typeface="Arial" charset="0"/>
                <a:hlinkClick r:id="rId3" tooltip="Link to Nationwide Health Information Network"/>
              </a:rPr>
              <a:t>://www.healthit.gov/policy-researchers-implementers/nationwide-health-information-network-</a:t>
            </a:r>
            <a:r>
              <a:rPr lang="en-US" sz="1400" b="0" dirty="0" smtClean="0">
                <a:solidFill>
                  <a:srgbClr val="000000"/>
                </a:solidFill>
                <a:latin typeface="Arial" charset="0"/>
                <a:cs typeface="Arial" charset="0"/>
                <a:hlinkClick r:id="rId3" tooltip="Link to Nationwide Health Information Network"/>
              </a:rPr>
              <a:t>nwhin</a:t>
            </a:r>
            <a:r>
              <a:rPr lang="en-US" sz="1400" b="0" dirty="0" smtClean="0">
                <a:solidFill>
                  <a:srgbClr val="000000"/>
                </a:solidFill>
                <a:latin typeface="Arial" charset="0"/>
                <a:cs typeface="Arial" charset="0"/>
              </a:rPr>
              <a:t> </a:t>
            </a:r>
            <a:endParaRPr lang="en-US" sz="1400" b="0" dirty="0">
              <a:solidFill>
                <a:srgbClr val="000000"/>
              </a:solidFill>
              <a:latin typeface="Arial" charset="0"/>
              <a:cs typeface="Arial" charset="0"/>
            </a:endParaRPr>
          </a:p>
          <a:p>
            <a:r>
              <a:rPr lang="en-US" sz="1400" b="0" dirty="0">
                <a:latin typeface="Arial" charset="0"/>
                <a:cs typeface="Arial" charset="0"/>
              </a:rPr>
              <a:t>Google Flu </a:t>
            </a:r>
            <a:r>
              <a:rPr lang="en-US" sz="1400" b="0" dirty="0" smtClean="0">
                <a:latin typeface="Arial" charset="0"/>
                <a:cs typeface="Arial" charset="0"/>
              </a:rPr>
              <a:t>Trends. Retrieved 24 June 2016 from: </a:t>
            </a:r>
            <a:r>
              <a:rPr lang="en-US" sz="1400" b="0" u="sng" dirty="0" smtClean="0">
                <a:latin typeface="Arial" charset="0"/>
                <a:cs typeface="Arial" charset="0"/>
                <a:hlinkClick r:id="rId4" tooltip="Link to Google Flu Trends"/>
              </a:rPr>
              <a:t>http</a:t>
            </a:r>
            <a:r>
              <a:rPr lang="en-US" sz="1400" b="0" u="sng" dirty="0">
                <a:latin typeface="Arial" charset="0"/>
                <a:cs typeface="Arial" charset="0"/>
                <a:hlinkClick r:id="rId4" tooltip="Link to Google Flu Trends"/>
              </a:rPr>
              <a:t>://www.google.org/flutrends/</a:t>
            </a:r>
            <a:endParaRPr lang="en-US" sz="1400" b="0" dirty="0">
              <a:latin typeface="Arial" charset="0"/>
              <a:cs typeface="Arial" charset="0"/>
            </a:endParaRPr>
          </a:p>
          <a:p>
            <a:endParaRPr lang="en-US" sz="1400" dirty="0">
              <a:latin typeface="Arial" charset="0"/>
              <a:cs typeface="Arial" charset="0"/>
            </a:endParaRPr>
          </a:p>
        </p:txBody>
      </p:sp>
      <p:sp>
        <p:nvSpPr>
          <p:cNvPr id="2" name="Text Placeholder 1"/>
          <p:cNvSpPr>
            <a:spLocks noGrp="1"/>
          </p:cNvSpPr>
          <p:nvPr>
            <p:ph type="body" sz="quarter" idx="20"/>
          </p:nvPr>
        </p:nvSpPr>
        <p:spPr>
          <a:xfrm>
            <a:off x="457200" y="3018118"/>
            <a:ext cx="8229600" cy="1553882"/>
          </a:xfrm>
        </p:spPr>
        <p:txBody>
          <a:bodyPr/>
          <a:lstStyle/>
          <a:p>
            <a:pPr marL="0" indent="0"/>
            <a:r>
              <a:rPr lang="en-US" dirty="0" smtClean="0"/>
              <a:t>Images</a:t>
            </a:r>
            <a:endParaRPr lang="en-US" dirty="0">
              <a:latin typeface="Arial" charset="0"/>
              <a:cs typeface="Arial" charset="0"/>
            </a:endParaRPr>
          </a:p>
          <a:p>
            <a:pPr marL="284163" lvl="1" indent="-284163"/>
            <a:r>
              <a:rPr lang="en-US" smtClean="0">
                <a:latin typeface="Arial" charset="0"/>
              </a:rPr>
              <a:t>Slide 3:  Venn Diagram of Healthcare. Created by Dr. Patricia Abbott.</a:t>
            </a:r>
          </a:p>
          <a:p>
            <a:pPr marL="284163" lvl="1" indent="-284163"/>
            <a:r>
              <a:rPr lang="en-US" smtClean="0">
                <a:latin typeface="Arial" charset="0"/>
              </a:rPr>
              <a:t>Slide </a:t>
            </a:r>
            <a:r>
              <a:rPr lang="en-US" dirty="0">
                <a:latin typeface="Arial" charset="0"/>
              </a:rPr>
              <a:t>4:  Hong Kong Subway system. </a:t>
            </a:r>
            <a:r>
              <a:rPr lang="en-US" dirty="0">
                <a:latin typeface="Arial" charset="0"/>
                <a:cs typeface="Arial" charset="0"/>
              </a:rPr>
              <a:t>Courtesy of "Dear Edward's </a:t>
            </a:r>
            <a:r>
              <a:rPr lang="en-US" dirty="0" err="1">
                <a:latin typeface="Arial" charset="0"/>
                <a:cs typeface="Arial" charset="0"/>
              </a:rPr>
              <a:t>Photostream</a:t>
            </a:r>
            <a:r>
              <a:rPr lang="en-US" dirty="0">
                <a:latin typeface="Arial" charset="0"/>
                <a:cs typeface="Arial" charset="0"/>
              </a:rPr>
              <a:t>" (Creative Commons Attribution).  E. Russell (1984). Available from: </a:t>
            </a:r>
            <a:r>
              <a:rPr lang="en-US" dirty="0">
                <a:latin typeface="Arial" charset="0"/>
                <a:cs typeface="Arial" charset="0"/>
                <a:hlinkClick r:id="rId5" tooltip="Link to Hong Kong Subway System picture"/>
              </a:rPr>
              <a:t>http://www.flickr.com/photos/erussell1984/</a:t>
            </a:r>
            <a:r>
              <a:rPr lang="en-US" dirty="0">
                <a:latin typeface="Arial" charset="0"/>
                <a:cs typeface="Arial" charset="0"/>
              </a:rPr>
              <a:t> </a:t>
            </a:r>
          </a:p>
          <a:p>
            <a:pPr marL="284163" lvl="1" indent="-284163"/>
            <a:r>
              <a:rPr lang="en-US" dirty="0">
                <a:latin typeface="Arial" charset="0"/>
              </a:rPr>
              <a:t>Slide 5:  Image 1: MIT </a:t>
            </a:r>
            <a:r>
              <a:rPr lang="en-US" dirty="0" err="1">
                <a:latin typeface="Arial" charset="0"/>
              </a:rPr>
              <a:t>OpenCourseWare</a:t>
            </a:r>
            <a:r>
              <a:rPr lang="en-US" dirty="0">
                <a:latin typeface="Arial" charset="0"/>
              </a:rPr>
              <a:t>. Available from:  </a:t>
            </a:r>
            <a:r>
              <a:rPr lang="en-US" dirty="0">
                <a:latin typeface="Arial" charset="0"/>
                <a:cs typeface="Arial" charset="0"/>
                <a:hlinkClick r:id="rId6" tooltip="Link to MIT Open Courseware picture"/>
              </a:rPr>
              <a:t>http://www.flickr.com/photos/mitopencourseware/3693490067</a:t>
            </a:r>
            <a:endParaRPr lang="en-US" dirty="0">
              <a:latin typeface="Arial" charset="0"/>
            </a:endParaRPr>
          </a:p>
          <a:p>
            <a:pPr marL="284163" indent="-284163">
              <a:spcBef>
                <a:spcPct val="0"/>
              </a:spcBef>
            </a:pPr>
            <a:r>
              <a:rPr lang="en-US" sz="1400" b="0" dirty="0">
                <a:latin typeface="Arial" charset="0"/>
                <a:cs typeface="Arial" charset="0"/>
              </a:rPr>
              <a:t>		Image 2: Example of a Restaurant System. Courtesy of Centers for Disease Control. Available from: </a:t>
            </a:r>
            <a:r>
              <a:rPr lang="en-US" sz="1400" b="0" dirty="0">
                <a:latin typeface="Arial" charset="0"/>
                <a:cs typeface="Arial" charset="0"/>
                <a:hlinkClick r:id="rId7" tooltip="Link to Example of Restaurant System picture"/>
              </a:rPr>
              <a:t>http://www.cdc.gov/nceh/ehs/ehsnet/system-theory.htm</a:t>
            </a:r>
            <a:r>
              <a:rPr lang="en-US" sz="1400" b="0" dirty="0">
                <a:latin typeface="Arial" charset="0"/>
                <a:cs typeface="Arial" charset="0"/>
              </a:rPr>
              <a:t> </a:t>
            </a:r>
            <a:endParaRPr lang="en-US" sz="1400" dirty="0">
              <a:solidFill>
                <a:srgbClr val="C00000"/>
              </a:solidFill>
              <a:latin typeface="Arial" charset="0"/>
              <a:cs typeface="Arial" charset="0"/>
            </a:endParaRPr>
          </a:p>
          <a:p>
            <a:pPr marL="284163" indent="-284163">
              <a:spcBef>
                <a:spcPct val="0"/>
              </a:spcBef>
            </a:pPr>
            <a:r>
              <a:rPr lang="en-US" sz="1400" b="0" dirty="0">
                <a:latin typeface="Arial" charset="0"/>
                <a:cs typeface="Arial" charset="0"/>
              </a:rPr>
              <a:t>Slide 6: Concept Overview of an Electronic Health Record—National Institutes of Health.  Available from:</a:t>
            </a:r>
            <a:br>
              <a:rPr lang="en-US" sz="1400" b="0" dirty="0">
                <a:latin typeface="Arial" charset="0"/>
                <a:cs typeface="Arial" charset="0"/>
              </a:rPr>
            </a:br>
            <a:r>
              <a:rPr lang="en-US" sz="1400" b="0" dirty="0">
                <a:solidFill>
                  <a:srgbClr val="C00000"/>
                </a:solidFill>
                <a:latin typeface="Arial" charset="0"/>
                <a:cs typeface="Arial" charset="0"/>
                <a:hlinkClick r:id="rId8" tooltip="Link to Concept Overview"/>
              </a:rPr>
              <a:t>http://s3.amazonaws.com/rdcms-himss/files/production/public/HIMSSorg/Content/files/Code 180 MITRE Key Components of an EHR.pdf</a:t>
            </a:r>
            <a:r>
              <a:rPr lang="en-US" sz="1400" b="0" dirty="0">
                <a:solidFill>
                  <a:srgbClr val="C00000"/>
                </a:solidFill>
                <a:latin typeface="Arial" charset="0"/>
                <a:cs typeface="Arial" charset="0"/>
              </a:rPr>
              <a:t> </a:t>
            </a:r>
          </a:p>
          <a:p>
            <a:pPr marL="0" indent="0"/>
            <a:endParaRPr lang="en-US" dirty="0"/>
          </a:p>
        </p:txBody>
      </p:sp>
      <p:sp>
        <p:nvSpPr>
          <p:cNvPr id="51203" name="Slide Number Placeholder 2"/>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B68BC2DB-A50B-DC45-9D63-F97E20561643}" type="slidenum">
              <a:rPr lang="en-US">
                <a:solidFill>
                  <a:srgbClr val="898989"/>
                </a:solidFill>
              </a:rPr>
              <a:pPr/>
              <a:t>13</a:t>
            </a:fld>
            <a:endParaRPr lang="en-US">
              <a:solidFill>
                <a:srgbClr val="898989"/>
              </a:solidFill>
            </a:endParaRPr>
          </a:p>
        </p:txBody>
      </p:sp>
    </p:spTree>
    <p:extLst>
      <p:ext uri="{BB962C8B-B14F-4D97-AF65-F5344CB8AC3E}">
        <p14:creationId xmlns:p14="http://schemas.microsoft.com/office/powerpoint/2010/main" val="1267567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defRPr/>
            </a:pPr>
            <a:r>
              <a:rPr lang="en-US" spc="50" dirty="0" smtClean="0">
                <a:ln w="11430">
                  <a:noFill/>
                </a:ln>
              </a:rPr>
              <a:t>Introduction &amp; Overview: </a:t>
            </a:r>
            <a:br>
              <a:rPr lang="en-US" spc="50" dirty="0" smtClean="0">
                <a:ln w="11430">
                  <a:noFill/>
                </a:ln>
              </a:rPr>
            </a:br>
            <a:r>
              <a:rPr lang="en-US" dirty="0" smtClean="0"/>
              <a:t>Components of HIT Systems </a:t>
            </a:r>
            <a:br>
              <a:rPr lang="en-US" dirty="0" smtClean="0"/>
            </a:br>
            <a:r>
              <a:rPr lang="en-US" dirty="0" smtClean="0"/>
              <a:t>References - 2</a:t>
            </a:r>
            <a:endParaRPr lang="en-US" dirty="0" smtClean="0"/>
          </a:p>
        </p:txBody>
      </p:sp>
      <p:sp>
        <p:nvSpPr>
          <p:cNvPr id="2" name="Text Placeholder 1"/>
          <p:cNvSpPr>
            <a:spLocks noGrp="1"/>
          </p:cNvSpPr>
          <p:nvPr>
            <p:ph type="body" sz="quarter" idx="16"/>
          </p:nvPr>
        </p:nvSpPr>
        <p:spPr/>
        <p:txBody>
          <a:bodyPr/>
          <a:lstStyle/>
          <a:p>
            <a:r>
              <a:rPr lang="en-US" sz="1600" dirty="0">
                <a:latin typeface="Arial" charset="0"/>
                <a:cs typeface="Arial" charset="0"/>
              </a:rPr>
              <a:t>Images</a:t>
            </a:r>
            <a:endParaRPr lang="en-US" sz="1400" b="0" dirty="0">
              <a:latin typeface="Arial" charset="0"/>
              <a:cs typeface="Arial" charset="0"/>
            </a:endParaRPr>
          </a:p>
          <a:p>
            <a:pPr>
              <a:spcBef>
                <a:spcPct val="0"/>
              </a:spcBef>
            </a:pPr>
            <a:r>
              <a:rPr lang="en-US" sz="1400" b="0" dirty="0">
                <a:latin typeface="Arial" charset="0"/>
                <a:cs typeface="Arial" charset="0"/>
              </a:rPr>
              <a:t>Slide 7:  Image 1: My </a:t>
            </a:r>
            <a:r>
              <a:rPr lang="en-US" sz="1400" b="0" dirty="0" err="1">
                <a:latin typeface="Arial" charset="0"/>
                <a:cs typeface="Arial" charset="0"/>
              </a:rPr>
              <a:t>HealthVet</a:t>
            </a:r>
            <a:r>
              <a:rPr lang="en-US" sz="1400" b="0" dirty="0">
                <a:latin typeface="Arial" charset="0"/>
                <a:cs typeface="Arial" charset="0"/>
              </a:rPr>
              <a:t> Website. Veterans Administration. Available from: </a:t>
            </a:r>
            <a:r>
              <a:rPr lang="en-US" sz="1400" b="0" dirty="0">
                <a:latin typeface="Arial" charset="0"/>
                <a:cs typeface="Arial" charset="0"/>
                <a:hlinkClick r:id="rId3" tooltip="Link to MyHealth Vet website"/>
              </a:rPr>
              <a:t>https://www.myhealth.va.gov/mhv-portal-web/anonymous.portal?_nfpb=true&amp;_nfto=false&amp;_pageLabel=mhvHome</a:t>
            </a:r>
            <a:endParaRPr lang="en-US" sz="1400" b="0" dirty="0">
              <a:latin typeface="Arial" charset="0"/>
              <a:cs typeface="Arial" charset="0"/>
            </a:endParaRPr>
          </a:p>
          <a:p>
            <a:pPr indent="6350">
              <a:spcBef>
                <a:spcPct val="0"/>
              </a:spcBef>
            </a:pPr>
            <a:r>
              <a:rPr lang="en-US" sz="1400" b="0" dirty="0" smtClean="0">
                <a:latin typeface="Arial" charset="0"/>
                <a:cs typeface="Arial" charset="0"/>
              </a:rPr>
              <a:t>Image 2: Clinician and Patient. Courtesy Dr. Patricia Abbott.</a:t>
            </a:r>
          </a:p>
          <a:p>
            <a:pPr indent="6350">
              <a:spcBef>
                <a:spcPct val="0"/>
              </a:spcBef>
            </a:pPr>
            <a:r>
              <a:rPr lang="en-US" sz="1400" b="0" dirty="0" smtClean="0">
                <a:latin typeface="Arial" charset="0"/>
                <a:cs typeface="Arial" charset="0"/>
              </a:rPr>
              <a:t>Image 3: World Heath Organization. Available from:   </a:t>
            </a:r>
            <a:r>
              <a:rPr lang="en-US" sz="1400" b="0" dirty="0" smtClean="0">
                <a:latin typeface="Arial" charset="0"/>
                <a:cs typeface="Arial" charset="0"/>
                <a:hlinkClick r:id="rId4" tooltip="Link to World Health Organization picture"/>
              </a:rPr>
              <a:t>http://gamapserver.who.int/gho/interactive_charts/road_safety/road_traffic_deaths2/atlas.html</a:t>
            </a:r>
            <a:r>
              <a:rPr lang="en-US" sz="1400" b="0" dirty="0" smtClean="0">
                <a:latin typeface="Arial" charset="0"/>
                <a:cs typeface="Arial" charset="0"/>
              </a:rPr>
              <a:t>.</a:t>
            </a:r>
          </a:p>
          <a:p>
            <a:pPr indent="6350">
              <a:spcBef>
                <a:spcPct val="0"/>
              </a:spcBef>
            </a:pPr>
            <a:r>
              <a:rPr lang="en-US" sz="1400" b="0" dirty="0" smtClean="0">
                <a:latin typeface="Arial" charset="0"/>
                <a:cs typeface="Arial" charset="0"/>
              </a:rPr>
              <a:t>Image 4: Girl and Patients Like Me. Courtesy Dr. Patricia Abbott. </a:t>
            </a:r>
            <a:endParaRPr lang="en-US" sz="1400" dirty="0" smtClean="0">
              <a:latin typeface="Arial" charset="0"/>
            </a:endParaRPr>
          </a:p>
          <a:p>
            <a:pPr>
              <a:spcBef>
                <a:spcPct val="0"/>
              </a:spcBef>
            </a:pPr>
            <a:r>
              <a:rPr lang="en-US" sz="1400" b="0" dirty="0" smtClean="0">
                <a:latin typeface="Arial" charset="0"/>
                <a:cs typeface="Arial" charset="0"/>
              </a:rPr>
              <a:t>Slide </a:t>
            </a:r>
            <a:r>
              <a:rPr lang="en-US" sz="1400" b="0" dirty="0">
                <a:latin typeface="Arial" charset="0"/>
                <a:cs typeface="Arial" charset="0"/>
              </a:rPr>
              <a:t>8: The Big Picture of Health Care. Available from: </a:t>
            </a:r>
            <a:r>
              <a:rPr lang="en-US" sz="1400" b="0" dirty="0">
                <a:solidFill>
                  <a:srgbClr val="5F5F5F"/>
                </a:solidFill>
                <a:latin typeface="Arial" charset="0"/>
                <a:cs typeface="Arial" charset="0"/>
                <a:hlinkClick r:id="rId5" tooltip="Link to HealthIT.gov"/>
              </a:rPr>
              <a:t>http://healthit.gov</a:t>
            </a:r>
            <a:endParaRPr lang="en-US" sz="1400" b="0" dirty="0">
              <a:solidFill>
                <a:srgbClr val="5F5F5F"/>
              </a:solidFill>
              <a:latin typeface="Arial" charset="0"/>
              <a:cs typeface="Arial" charset="0"/>
            </a:endParaRPr>
          </a:p>
          <a:p>
            <a:pPr>
              <a:spcBef>
                <a:spcPct val="0"/>
              </a:spcBef>
            </a:pPr>
            <a:r>
              <a:rPr lang="en-US" sz="1400" b="0" dirty="0">
                <a:latin typeface="Arial" charset="0"/>
                <a:cs typeface="Arial" charset="0"/>
              </a:rPr>
              <a:t>Slide 9: Nurse Filing Medical Records. Courtesy U.S. Army. US Army Korea-IMCOM </a:t>
            </a:r>
            <a:r>
              <a:rPr lang="en-US" sz="1400" b="0" dirty="0">
                <a:latin typeface="Arial" charset="0"/>
                <a:cs typeface="Arial" charset="0"/>
                <a:hlinkClick r:id="rId6" tooltip="Link to Nurse Filing Medical Records picture"/>
              </a:rPr>
              <a:t>http://www.flickr.com/photos/imcomkorea/</a:t>
            </a:r>
            <a:endParaRPr lang="en-US" sz="1400" b="0" dirty="0">
              <a:latin typeface="Arial" charset="0"/>
              <a:cs typeface="Arial" charset="0"/>
            </a:endParaRPr>
          </a:p>
          <a:p>
            <a:pPr>
              <a:spcBef>
                <a:spcPct val="0"/>
              </a:spcBef>
            </a:pPr>
            <a:r>
              <a:rPr lang="en-US" sz="1400" b="0" dirty="0">
                <a:latin typeface="Arial" charset="0"/>
                <a:cs typeface="Arial" charset="0"/>
              </a:rPr>
              <a:t>Slide 10: A single Record of Patient Data. Courtesy Dr. John </a:t>
            </a:r>
            <a:r>
              <a:rPr lang="en-US" sz="1400" b="0" dirty="0" err="1">
                <a:latin typeface="Arial" charset="0"/>
                <a:cs typeface="Arial" charset="0"/>
              </a:rPr>
              <a:t>Halamka</a:t>
            </a:r>
            <a:endParaRPr lang="en-US" sz="1400" b="0" dirty="0">
              <a:latin typeface="Arial" charset="0"/>
              <a:cs typeface="Arial" charset="0"/>
            </a:endParaRPr>
          </a:p>
          <a:p>
            <a:pPr>
              <a:spcBef>
                <a:spcPct val="0"/>
              </a:spcBef>
            </a:pPr>
            <a:r>
              <a:rPr lang="en-US" sz="1400" b="0" dirty="0">
                <a:latin typeface="Arial" charset="0"/>
                <a:cs typeface="Arial" charset="0"/>
              </a:rPr>
              <a:t>Slide 11: VA Vista system. Courtesy US Department of Veterans Affairs</a:t>
            </a:r>
          </a:p>
          <a:p>
            <a:r>
              <a:rPr lang="en-US" sz="1400" b="0" dirty="0">
                <a:latin typeface="Arial" charset="0"/>
                <a:cs typeface="Arial" charset="0"/>
              </a:rPr>
              <a:t/>
            </a:r>
            <a:br>
              <a:rPr lang="en-US" sz="1400" b="0" dirty="0">
                <a:latin typeface="Arial" charset="0"/>
                <a:cs typeface="Arial" charset="0"/>
              </a:rPr>
            </a:br>
            <a:endParaRPr lang="en-US" sz="1400" b="0" dirty="0">
              <a:latin typeface="Arial" charset="0"/>
              <a:cs typeface="Arial" charset="0"/>
            </a:endParaRPr>
          </a:p>
          <a:p>
            <a:pPr marL="0" indent="0">
              <a:spcBef>
                <a:spcPct val="0"/>
              </a:spcBef>
            </a:pPr>
            <a:endParaRPr lang="en-US" sz="1400" b="0" dirty="0">
              <a:latin typeface="Arial" charset="0"/>
              <a:cs typeface="Arial" charset="0"/>
            </a:endParaRPr>
          </a:p>
          <a:p>
            <a:pPr marL="0" lvl="1" indent="0">
              <a:buNone/>
            </a:pPr>
            <a:endParaRPr lang="en-US" dirty="0">
              <a:latin typeface="Arial" charset="0"/>
            </a:endParaRPr>
          </a:p>
          <a:p>
            <a:pPr marL="0" lvl="1" indent="0">
              <a:buNone/>
            </a:pPr>
            <a:endParaRPr lang="en-US" dirty="0">
              <a:latin typeface="Arial" charset="0"/>
            </a:endParaRPr>
          </a:p>
          <a:p>
            <a:pPr marL="0" indent="0"/>
            <a:endParaRPr lang="en-US" sz="1400" dirty="0">
              <a:latin typeface="Arial" charset="0"/>
              <a:cs typeface="Arial" charset="0"/>
            </a:endParaRPr>
          </a:p>
          <a:p>
            <a:pPr marL="0" indent="0"/>
            <a:endParaRPr lang="en-US" dirty="0">
              <a:latin typeface="Arial" charset="0"/>
              <a:cs typeface="Arial" charset="0"/>
            </a:endParaRPr>
          </a:p>
          <a:p>
            <a:pPr marL="0" indent="0"/>
            <a:endParaRPr lang="en-US" dirty="0">
              <a:latin typeface="Arial" charset="0"/>
              <a:cs typeface="Arial" charset="0"/>
            </a:endParaRPr>
          </a:p>
          <a:p>
            <a:pPr marL="0" indent="0"/>
            <a:endParaRPr lang="en-US" dirty="0">
              <a:latin typeface="Arial" charset="0"/>
              <a:cs typeface="Arial" charset="0"/>
            </a:endParaRPr>
          </a:p>
          <a:p>
            <a:endParaRPr lang="en-US" dirty="0"/>
          </a:p>
        </p:txBody>
      </p:sp>
      <p:sp>
        <p:nvSpPr>
          <p:cNvPr id="51203" name="Slide Number Placeholder 2"/>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B68BC2DB-A50B-DC45-9D63-F97E20561643}" type="slidenum">
              <a:rPr lang="en-US">
                <a:solidFill>
                  <a:srgbClr val="898989"/>
                </a:solidFill>
              </a:rPr>
              <a:pPr/>
              <a:t>14</a:t>
            </a:fld>
            <a:endParaRPr lang="en-US">
              <a:solidFill>
                <a:srgbClr val="89898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0" dirty="0" smtClean="0">
                <a:ln w="11430">
                  <a:noFill/>
                </a:ln>
              </a:rPr>
              <a:t>Working with Health IT Systems </a:t>
            </a:r>
            <a:r>
              <a:rPr lang="en-US" sz="4000" spc="50" dirty="0" smtClean="0">
                <a:ln w="11430">
                  <a:noFill/>
                </a:ln>
              </a:rPr>
              <a:t/>
            </a:r>
            <a:br>
              <a:rPr lang="en-US" sz="4000" spc="50" dirty="0" smtClean="0">
                <a:ln w="11430">
                  <a:noFill/>
                </a:ln>
              </a:rPr>
            </a:br>
            <a:r>
              <a:rPr lang="en-US" spc="50" dirty="0" smtClean="0">
                <a:ln w="11430">
                  <a:noFill/>
                </a:ln>
              </a:rPr>
              <a:t>Introduction </a:t>
            </a:r>
            <a:r>
              <a:rPr lang="en-US" spc="50" dirty="0">
                <a:ln w="11430">
                  <a:noFill/>
                </a:ln>
              </a:rPr>
              <a:t>&amp; Overview: </a:t>
            </a:r>
            <a:br>
              <a:rPr lang="en-US" spc="50" dirty="0">
                <a:ln w="11430">
                  <a:noFill/>
                </a:ln>
              </a:rPr>
            </a:br>
            <a:r>
              <a:rPr lang="en-US" dirty="0"/>
              <a:t>Components of HIT Systems</a:t>
            </a:r>
            <a:br>
              <a:rPr lang="en-US" dirty="0"/>
            </a:br>
            <a:endParaRPr lang="en-US" sz="3200" dirty="0"/>
          </a:p>
        </p:txBody>
      </p:sp>
      <p:sp>
        <p:nvSpPr>
          <p:cNvPr id="3" name="Content Placeholder 2"/>
          <p:cNvSpPr>
            <a:spLocks noGrp="1"/>
          </p:cNvSpPr>
          <p:nvPr>
            <p:ph sz="quarter" idx="14"/>
          </p:nvPr>
        </p:nvSpPr>
        <p:spPr/>
        <p:txBody>
          <a:bodyPr/>
          <a:lstStyle/>
          <a:p>
            <a:r>
              <a:rPr lang="en-US" sz="2800" dirty="0">
                <a:latin typeface="Arial" charset="0"/>
                <a:ea typeface="ＭＳ Ｐゴシック" charset="0"/>
                <a:cs typeface="Times New Roman" charset="0"/>
              </a:rPr>
              <a:t>This material </a:t>
            </a:r>
            <a:r>
              <a:rPr lang="en-US" sz="2800" dirty="0" smtClean="0">
                <a:latin typeface="Arial" charset="0"/>
                <a:ea typeface="ＭＳ Ｐゴシック" charset="0"/>
                <a:cs typeface="Times New Roman" charset="0"/>
              </a:rPr>
              <a:t>was </a:t>
            </a:r>
            <a:r>
              <a:rPr lang="en-US" sz="2800" dirty="0">
                <a:latin typeface="Arial" charset="0"/>
                <a:ea typeface="ＭＳ Ｐゴシック" charset="0"/>
                <a:cs typeface="Times New Roman" charset="0"/>
              </a:rPr>
              <a:t>developed by Johns Hopkins University, funded by the Department of Health and Human Services, Office of the National Coordinator for Health Information Technology under Award Number IU24OC000013. This material was updated in 2016 by The University of Texas Health Science Center at Houston under Award </a:t>
            </a:r>
            <a:r>
              <a:rPr lang="en-US" sz="2800">
                <a:latin typeface="Arial" charset="0"/>
                <a:ea typeface="ＭＳ Ｐゴシック" charset="0"/>
                <a:cs typeface="Times New Roman" charset="0"/>
              </a:rPr>
              <a:t>Number </a:t>
            </a:r>
            <a:r>
              <a:rPr lang="en-US" sz="2800" smtClean="0">
                <a:latin typeface="Arial" charset="0"/>
                <a:ea typeface="ＭＳ Ｐゴシック" charset="0"/>
                <a:cs typeface="Times New Roman" charset="0"/>
              </a:rPr>
              <a:t>90WT0006.</a:t>
            </a:r>
            <a:endParaRPr lang="en-US" sz="2800" dirty="0">
              <a:latin typeface="Arial" charset="0"/>
              <a:ea typeface="ＭＳ Ｐゴシック" charset="0"/>
              <a:cs typeface="Times New Roman" charset="0"/>
            </a:endParaRPr>
          </a:p>
        </p:txBody>
      </p:sp>
      <p:sp>
        <p:nvSpPr>
          <p:cNvPr id="4" name="Slide Number Placeholder 3"/>
          <p:cNvSpPr>
            <a:spLocks noGrp="1"/>
          </p:cNvSpPr>
          <p:nvPr>
            <p:ph type="sldNum" sz="quarter" idx="4"/>
          </p:nvPr>
        </p:nvSpPr>
        <p:spPr/>
        <p:txBody>
          <a:bodyPr/>
          <a:lstStyle/>
          <a:p>
            <a:fld id="{F3BF8891-5E06-46C2-89A4-6DB85D39BA35}" type="slidenum">
              <a:rPr lang="en-US" smtClean="0"/>
              <a:pPr/>
              <a:t>15</a:t>
            </a:fld>
            <a:endParaRPr lang="en-US" dirty="0"/>
          </a:p>
        </p:txBody>
      </p:sp>
    </p:spTree>
    <p:extLst>
      <p:ext uri="{BB962C8B-B14F-4D97-AF65-F5344CB8AC3E}">
        <p14:creationId xmlns:p14="http://schemas.microsoft.com/office/powerpoint/2010/main" val="2537596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vert="horz" wrap="square" lIns="91440" tIns="45720" rIns="91440" bIns="45720" numCol="1" compatLnSpc="1">
            <a:prstTxWarp prst="textNoShape">
              <a:avLst/>
            </a:prstTxWarp>
            <a:normAutofit fontScale="90000"/>
          </a:bodyPr>
          <a:lstStyle/>
          <a:p>
            <a:pPr eaLnBrk="1" hangingPunct="1"/>
            <a:r>
              <a:rPr lang="en-US">
                <a:latin typeface="Verdana" charset="0"/>
                <a:ea typeface="ＭＳ Ｐゴシック" charset="0"/>
                <a:cs typeface="Verdana" charset="0"/>
              </a:rPr>
              <a:t/>
            </a:r>
            <a:br>
              <a:rPr lang="en-US">
                <a:latin typeface="Verdana" charset="0"/>
                <a:ea typeface="ＭＳ Ｐゴシック" charset="0"/>
                <a:cs typeface="Verdana" charset="0"/>
              </a:rPr>
            </a:br>
            <a:r>
              <a:rPr lang="en-US">
                <a:latin typeface="Verdana" charset="0"/>
                <a:ea typeface="ＭＳ Ｐゴシック" charset="0"/>
                <a:cs typeface="Verdana" charset="0"/>
              </a:rPr>
              <a:t> Introduction &amp; Overview: </a:t>
            </a:r>
            <a:br>
              <a:rPr lang="en-US">
                <a:latin typeface="Verdana" charset="0"/>
                <a:ea typeface="ＭＳ Ｐゴシック" charset="0"/>
                <a:cs typeface="Verdana" charset="0"/>
              </a:rPr>
            </a:br>
            <a:r>
              <a:rPr lang="en-US">
                <a:latin typeface="Verdana" charset="0"/>
                <a:ea typeface="ＭＳ Ｐゴシック" charset="0"/>
                <a:cs typeface="Verdana" charset="0"/>
              </a:rPr>
              <a:t>Components of HIT Systems </a:t>
            </a:r>
            <a:br>
              <a:rPr lang="en-US">
                <a:latin typeface="Verdana" charset="0"/>
                <a:ea typeface="ＭＳ Ｐゴシック" charset="0"/>
                <a:cs typeface="Verdana" charset="0"/>
              </a:rPr>
            </a:br>
            <a:r>
              <a:rPr lang="en-US">
                <a:latin typeface="Verdana" charset="0"/>
                <a:ea typeface="ＭＳ Ｐゴシック" charset="0"/>
                <a:cs typeface="Verdana" charset="0"/>
              </a:rPr>
              <a:t>Learning Objectives</a:t>
            </a:r>
            <a:br>
              <a:rPr lang="en-US">
                <a:latin typeface="Verdana" charset="0"/>
                <a:ea typeface="ＭＳ Ｐゴシック" charset="0"/>
                <a:cs typeface="Verdana" charset="0"/>
              </a:rPr>
            </a:br>
            <a:r>
              <a:rPr lang="en-US" sz="3200">
                <a:latin typeface="Verdana" charset="0"/>
                <a:ea typeface="ＭＳ Ｐゴシック" charset="0"/>
                <a:cs typeface="Verdana" charset="0"/>
              </a:rPr>
              <a:t/>
            </a:r>
            <a:br>
              <a:rPr lang="en-US" sz="3200">
                <a:latin typeface="Verdana" charset="0"/>
                <a:ea typeface="ＭＳ Ｐゴシック" charset="0"/>
                <a:cs typeface="Verdana" charset="0"/>
              </a:rPr>
            </a:br>
            <a:endParaRPr lang="en-US" sz="3200">
              <a:latin typeface="Verdana" charset="0"/>
              <a:ea typeface="ＭＳ Ｐゴシック" charset="0"/>
              <a:cs typeface="Verdana" charset="0"/>
            </a:endParaRPr>
          </a:p>
        </p:txBody>
      </p:sp>
      <p:sp>
        <p:nvSpPr>
          <p:cNvPr id="28675" name="Text Placeholder 3"/>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buFont typeface="Arial" charset="0"/>
              <a:buChar char="•"/>
            </a:pPr>
            <a:r>
              <a:rPr lang="en-US" sz="2400">
                <a:latin typeface="Arial" charset="0"/>
                <a:cs typeface="Arial" charset="0"/>
              </a:rPr>
              <a:t>Define a system and relate systems concepts to HIT.</a:t>
            </a:r>
          </a:p>
          <a:p>
            <a:pPr lvl="1" eaLnBrk="1" hangingPunct="1">
              <a:buFont typeface="Arial" charset="0"/>
              <a:buChar char="•"/>
            </a:pPr>
            <a:r>
              <a:rPr lang="en-US" sz="2400">
                <a:latin typeface="Arial" charset="0"/>
                <a:cs typeface="Arial" charset="0"/>
              </a:rPr>
              <a:t>Discuss specific examples of settings where Health IT is used (acute, rural, public health, clinic, office, patient home, etc.).</a:t>
            </a:r>
          </a:p>
          <a:p>
            <a:pPr lvl="1" eaLnBrk="1" hangingPunct="1">
              <a:buFont typeface="Arial" charset="0"/>
              <a:buChar char="•"/>
            </a:pPr>
            <a:r>
              <a:rPr lang="en-US" sz="2400">
                <a:latin typeface="Arial" charset="0"/>
                <a:cs typeface="Arial" charset="0"/>
              </a:rPr>
              <a:t>Identify common components of a clinical HIT system.</a:t>
            </a:r>
          </a:p>
          <a:p>
            <a:pPr lvl="1" eaLnBrk="1" hangingPunct="1">
              <a:buFont typeface="Arial" charset="0"/>
              <a:buChar char="•"/>
            </a:pPr>
            <a:r>
              <a:rPr lang="en-US" sz="2400">
                <a:latin typeface="Arial" charset="0"/>
                <a:cs typeface="Arial" charset="0"/>
              </a:rPr>
              <a:t>Demonstrate beginning level competency in maneuvering the  demonstration Electronic Health Record System (EHRS).</a:t>
            </a:r>
          </a:p>
        </p:txBody>
      </p:sp>
      <p:sp>
        <p:nvSpPr>
          <p:cNvPr id="28676" name="Slide Number Placeholder 2"/>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D805E663-179A-604D-A217-E583E9F11D8D}" type="slidenum">
              <a:rPr lang="en-US">
                <a:solidFill>
                  <a:srgbClr val="898989"/>
                </a:solidFill>
              </a:rPr>
              <a:pPr/>
              <a:t>2</a:t>
            </a:fld>
            <a:endParaRPr lang="en-US">
              <a:solidFill>
                <a:srgbClr val="89898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solidFill>
                  <a:srgbClr val="000000"/>
                </a:solidFill>
                <a:latin typeface="Verdana" charset="0"/>
                <a:ea typeface="ＭＳ Ｐゴシック" charset="0"/>
                <a:cs typeface="Verdana" charset="0"/>
              </a:rPr>
              <a:t>Conceptualizing HIT Use</a:t>
            </a:r>
            <a:endParaRPr lang="en-US">
              <a:latin typeface="Verdana" charset="0"/>
              <a:ea typeface="ＭＳ Ｐゴシック" charset="0"/>
              <a:cs typeface="Verdana" charset="0"/>
            </a:endParaRPr>
          </a:p>
        </p:txBody>
      </p:sp>
      <p:pic>
        <p:nvPicPr>
          <p:cNvPr id="4" name="Picture Placeholder 3" descr="Three overlapping circles form a Venn diagram. Personal Health, Population Health, and Healthcare. They overlap equally at the sides and center. " title="Venn Diagram: conceptualizing Health Information Technology Use"/>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2182" r="-22182"/>
          <a:stretch>
            <a:fillRect/>
          </a:stretch>
        </p:blipFill>
        <p:spPr/>
      </p:pic>
      <p:sp>
        <p:nvSpPr>
          <p:cNvPr id="3" name="Text Placeholder 2"/>
          <p:cNvSpPr>
            <a:spLocks noGrp="1"/>
          </p:cNvSpPr>
          <p:nvPr>
            <p:ph type="body" sz="quarter" idx="32"/>
          </p:nvPr>
        </p:nvSpPr>
        <p:spPr/>
        <p:txBody>
          <a:bodyPr/>
          <a:lstStyle/>
          <a:p>
            <a:endParaRPr lang="en-US" dirty="0"/>
          </a:p>
        </p:txBody>
      </p:sp>
      <p:sp>
        <p:nvSpPr>
          <p:cNvPr id="30723"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8171878B-7897-E341-B4EA-777A0EE1989F}" type="slidenum">
              <a:rPr lang="en-US">
                <a:solidFill>
                  <a:srgbClr val="898989"/>
                </a:solidFill>
              </a:rPr>
              <a:pPr/>
              <a:t>3</a:t>
            </a:fld>
            <a:endParaRPr lang="en-US">
              <a:solidFill>
                <a:srgbClr val="89898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charset="0"/>
                <a:ea typeface="ＭＳ Ｐゴシック" charset="0"/>
                <a:cs typeface="Verdana" charset="0"/>
              </a:rPr>
              <a:t>Concepts of General Systems</a:t>
            </a:r>
            <a:endParaRPr lang="en-US" dirty="0"/>
          </a:p>
        </p:txBody>
      </p:sp>
      <p:pic>
        <p:nvPicPr>
          <p:cNvPr id="8" name="Content Placeholder 7" descr="A sample map illustration of a subway system in a city in Asia showing general systems features such as inputs, outputs, interactive units, and legend. The map shows an organized functional interactive unit, it does not contain Health Information Technology data and is only a sample of a general system.  " title="A sample map illustration of a subway system in an Asian city."/>
          <p:cNvPicPr>
            <a:picLocks noGrp="1" noChangeAspect="1"/>
          </p:cNvPicPr>
          <p:nvPr>
            <p:ph sz="quarter" idx="14"/>
          </p:nvPr>
        </p:nvPicPr>
        <p:blipFill>
          <a:blip r:embed="rId3">
            <a:extLst>
              <a:ext uri="{28A0092B-C50C-407E-A947-70E740481C1C}">
                <a14:useLocalDpi xmlns:a14="http://schemas.microsoft.com/office/drawing/2010/main" val="0"/>
              </a:ext>
            </a:extLst>
          </a:blip>
          <a:srcRect t="-19271" b="-19271"/>
          <a:stretch>
            <a:fillRect/>
          </a:stretch>
        </p:blipFill>
        <p:spPr/>
      </p:pic>
      <p:sp>
        <p:nvSpPr>
          <p:cNvPr id="4" name="Text Placeholder 3"/>
          <p:cNvSpPr>
            <a:spLocks noGrp="1"/>
          </p:cNvSpPr>
          <p:nvPr>
            <p:ph type="body" sz="quarter" idx="32"/>
          </p:nvPr>
        </p:nvSpPr>
        <p:spPr/>
        <p:txBody>
          <a:bodyPr/>
          <a:lstStyle/>
          <a:p>
            <a:endParaRPr lang="en-US"/>
          </a:p>
        </p:txBody>
      </p:sp>
      <p:sp>
        <p:nvSpPr>
          <p:cNvPr id="5" name="Content Placeholder 4"/>
          <p:cNvSpPr>
            <a:spLocks noGrp="1"/>
          </p:cNvSpPr>
          <p:nvPr>
            <p:ph sz="quarter" idx="18"/>
          </p:nvPr>
        </p:nvSpPr>
        <p:spPr/>
        <p:txBody>
          <a:bodyPr/>
          <a:lstStyle/>
          <a:p>
            <a:r>
              <a:rPr lang="en-US" dirty="0">
                <a:latin typeface="Arial" charset="0"/>
                <a:cs typeface="Arial" charset="0"/>
              </a:rPr>
              <a:t>Organization of functionally interactive units for the achievement of a common goal </a:t>
            </a:r>
          </a:p>
          <a:p>
            <a:r>
              <a:rPr lang="en-US" dirty="0">
                <a:latin typeface="Arial" charset="0"/>
                <a:cs typeface="Arial" charset="0"/>
              </a:rPr>
              <a:t>Inputs, outputs, and feedback  </a:t>
            </a:r>
          </a:p>
          <a:p>
            <a:r>
              <a:rPr lang="en-US" dirty="0">
                <a:latin typeface="Arial" charset="0"/>
                <a:cs typeface="Arial" charset="0"/>
              </a:rPr>
              <a:t>Working to maintain a basic level of </a:t>
            </a:r>
            <a:r>
              <a:rPr lang="en-US" dirty="0" smtClean="0">
                <a:latin typeface="Arial" charset="0"/>
                <a:cs typeface="Arial" charset="0"/>
              </a:rPr>
              <a:t>equilibrium</a:t>
            </a:r>
            <a:endParaRPr lang="en-US" dirty="0">
              <a:latin typeface="Arial" charset="0"/>
              <a:cs typeface="Arial" charset="0"/>
            </a:endParaRPr>
          </a:p>
        </p:txBody>
      </p:sp>
      <p:sp>
        <p:nvSpPr>
          <p:cNvPr id="6" name="Text Placeholder 5"/>
          <p:cNvSpPr>
            <a:spLocks noGrp="1"/>
          </p:cNvSpPr>
          <p:nvPr>
            <p:ph type="body" sz="quarter" idx="33"/>
          </p:nvPr>
        </p:nvSpPr>
        <p:spPr/>
        <p:txBody>
          <a:bodyPr/>
          <a:lstStyle/>
          <a:p>
            <a:endParaRPr lang="en-US"/>
          </a:p>
        </p:txBody>
      </p:sp>
      <p:sp>
        <p:nvSpPr>
          <p:cNvPr id="7" name="Slide Number Placeholder 6"/>
          <p:cNvSpPr>
            <a:spLocks noGrp="1"/>
          </p:cNvSpPr>
          <p:nvPr>
            <p:ph type="sldNum" sz="quarter" idx="4"/>
          </p:nvPr>
        </p:nvSpPr>
        <p:spPr/>
        <p:txBody>
          <a:bodyPr/>
          <a:lstStyle/>
          <a:p>
            <a:fld id="{F3BF8891-5E06-46C2-89A4-6DB85D39BA35}" type="slidenum">
              <a:rPr lang="en-US" smtClean="0"/>
              <a:pPr/>
              <a:t>4</a:t>
            </a:fld>
            <a:endParaRPr lang="en-US" dirty="0"/>
          </a:p>
        </p:txBody>
      </p:sp>
    </p:spTree>
    <p:extLst>
      <p:ext uri="{BB962C8B-B14F-4D97-AF65-F5344CB8AC3E}">
        <p14:creationId xmlns:p14="http://schemas.microsoft.com/office/powerpoint/2010/main" val="3955597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charset="0"/>
                <a:ea typeface="ＭＳ Ｐゴシック" charset="0"/>
                <a:cs typeface="Verdana" charset="0"/>
              </a:rPr>
              <a:t>Concepts of General </a:t>
            </a:r>
            <a:r>
              <a:rPr lang="en-US" dirty="0" smtClean="0">
                <a:latin typeface="Verdana" charset="0"/>
                <a:ea typeface="ＭＳ Ｐゴシック" charset="0"/>
                <a:cs typeface="Verdana" charset="0"/>
              </a:rPr>
              <a:t>Systems -2</a:t>
            </a:r>
            <a:endParaRPr lang="en-US" dirty="0"/>
          </a:p>
        </p:txBody>
      </p:sp>
      <p:sp>
        <p:nvSpPr>
          <p:cNvPr id="4" name="Text Placeholder 3"/>
          <p:cNvSpPr>
            <a:spLocks noGrp="1"/>
          </p:cNvSpPr>
          <p:nvPr>
            <p:ph type="body" sz="quarter" idx="32"/>
          </p:nvPr>
        </p:nvSpPr>
        <p:spPr/>
        <p:txBody>
          <a:bodyPr/>
          <a:lstStyle/>
          <a:p>
            <a:r>
              <a:rPr lang="en-US" dirty="0" smtClean="0"/>
              <a:t>MIT Open Courseware CC BY-NC-SA 2.0</a:t>
            </a:r>
            <a:endParaRPr lang="en-US" dirty="0"/>
          </a:p>
        </p:txBody>
      </p:sp>
      <p:sp>
        <p:nvSpPr>
          <p:cNvPr id="6" name="Text Placeholder 5"/>
          <p:cNvSpPr>
            <a:spLocks noGrp="1"/>
          </p:cNvSpPr>
          <p:nvPr>
            <p:ph type="body" sz="quarter" idx="33"/>
          </p:nvPr>
        </p:nvSpPr>
        <p:spPr/>
        <p:txBody>
          <a:bodyPr/>
          <a:lstStyle/>
          <a:p>
            <a:r>
              <a:rPr lang="en-US" dirty="0" smtClean="0"/>
              <a:t>Environmental Health Service (2012).</a:t>
            </a:r>
            <a:endParaRPr lang="en-US" dirty="0"/>
          </a:p>
        </p:txBody>
      </p:sp>
      <p:sp>
        <p:nvSpPr>
          <p:cNvPr id="7" name="Slide Number Placeholder 6"/>
          <p:cNvSpPr>
            <a:spLocks noGrp="1"/>
          </p:cNvSpPr>
          <p:nvPr>
            <p:ph type="sldNum" sz="quarter" idx="4"/>
          </p:nvPr>
        </p:nvSpPr>
        <p:spPr/>
        <p:txBody>
          <a:bodyPr/>
          <a:lstStyle/>
          <a:p>
            <a:fld id="{F3BF8891-5E06-46C2-89A4-6DB85D39BA35}" type="slidenum">
              <a:rPr lang="en-US" smtClean="0"/>
              <a:pPr/>
              <a:t>5</a:t>
            </a:fld>
            <a:endParaRPr lang="en-US" dirty="0"/>
          </a:p>
        </p:txBody>
      </p:sp>
      <p:pic>
        <p:nvPicPr>
          <p:cNvPr id="8" name="Picture 21" descr="The image on the left is a representation of the human circulatory system, showing how blood travels from the heart to the kidneys, lungs, digestive organs, brain and other parts of the body.  CC-BY-NC-SA 2.0 by mit open courseware.&#10;"/>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t="-7410" b="14357"/>
          <a:stretch/>
        </p:blipFill>
        <p:spPr bwMode="auto">
          <a:xfrm>
            <a:off x="457200" y="1600200"/>
            <a:ext cx="4041648" cy="370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descr="Ingredients, organisms and chemicals flow into the restaurant system flow at the Receive point. These objects then flow around a cycle representing Storage, Prep, Cook, Cool, Reheat, Hold, Assemble, and Serve functions, while interacting with the Internal System Variables of the Restaurant System. Internal System Input variables include People, Foods, Economics, Equipment and Processes, bringing the original Inputs to the Serve phase of the system, prompting output of the Final Food Item. The Final Food Items output to the Customer, resulting in Customer Satisfaction, Profit, and Customer Health. The Customer phase then inputs External Feedback to the System. " title="Example of a Restaurant System"/>
          <p:cNvPicPr>
            <a:picLocks noGrp="1" noChangeAspect="1"/>
          </p:cNvPicPr>
          <p:nvPr>
            <p:ph sz="quarter" idx="18"/>
          </p:nvPr>
        </p:nvPicPr>
        <p:blipFill>
          <a:blip r:embed="rId4">
            <a:extLst>
              <a:ext uri="{28A0092B-C50C-407E-A947-70E740481C1C}">
                <a14:useLocalDpi xmlns:a14="http://schemas.microsoft.com/office/drawing/2010/main" val="0"/>
              </a:ext>
            </a:extLst>
          </a:blip>
          <a:srcRect t="-32320" b="-32320"/>
          <a:stretch>
            <a:fillRect/>
          </a:stretch>
        </p:blipFill>
        <p:spPr/>
      </p:pic>
    </p:spTree>
    <p:extLst>
      <p:ext uri="{BB962C8B-B14F-4D97-AF65-F5344CB8AC3E}">
        <p14:creationId xmlns:p14="http://schemas.microsoft.com/office/powerpoint/2010/main" val="336835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latin typeface="Verdana" charset="0"/>
                <a:ea typeface="ＭＳ Ｐゴシック" charset="0"/>
                <a:cs typeface="Verdana" charset="0"/>
              </a:rPr>
              <a:t>Electronic Health Record</a:t>
            </a:r>
            <a:endParaRPr lang="en-US" dirty="0"/>
          </a:p>
        </p:txBody>
      </p:sp>
      <p:pic>
        <p:nvPicPr>
          <p:cNvPr id="8" name="Content Placeholder 7" descr="Each Patient encounter with a department results in the capture of data. Administration, Nursing, Lab, Clinical, Radiology and Pharmacy all transmit System Data, System Metadata, System Patient ID, Context Data to an EHR Network. The EHR Network then has a two-way exchange of data wtih an EHR Network Service which provides Data Discovery Data Management, EHR Security, System Data Registry, EHR Business Rules, EHR Patient Index. From the EHR Network data then flows to the Electronic Health Record Network integrating data from the systems of participating organizations to create the EHR for a specific Patient.  The EHR data then is parsed to the Patient and Doctor for Coordination of Care at the end of the cycle. " title="The Electronic Health Records General System"/>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4075" b="14075"/>
          <a:stretch>
            <a:fillRect/>
          </a:stretch>
        </p:blipFill>
        <p:spPr/>
      </p:pic>
      <p:sp>
        <p:nvSpPr>
          <p:cNvPr id="10" name="Text Placeholder 9"/>
          <p:cNvSpPr>
            <a:spLocks noGrp="1"/>
          </p:cNvSpPr>
          <p:nvPr>
            <p:ph type="body" sz="quarter" idx="32"/>
          </p:nvPr>
        </p:nvSpPr>
        <p:spPr/>
        <p:txBody>
          <a:bodyPr/>
          <a:lstStyle/>
          <a:p>
            <a:endParaRPr lang="en-US"/>
          </a:p>
        </p:txBody>
      </p:sp>
      <p:sp>
        <p:nvSpPr>
          <p:cNvPr id="7" name="Slide Number Placeholder 6"/>
          <p:cNvSpPr>
            <a:spLocks noGrp="1"/>
          </p:cNvSpPr>
          <p:nvPr>
            <p:ph type="sldNum" sz="quarter" idx="4"/>
          </p:nvPr>
        </p:nvSpPr>
        <p:spPr/>
        <p:txBody>
          <a:bodyPr/>
          <a:lstStyle/>
          <a:p>
            <a:fld id="{F3BF8891-5E06-46C2-89A4-6DB85D39BA35}" type="slidenum">
              <a:rPr lang="en-US" smtClean="0"/>
              <a:pPr/>
              <a:t>6</a:t>
            </a:fld>
            <a:endParaRPr lang="en-US" dirty="0"/>
          </a:p>
        </p:txBody>
      </p:sp>
    </p:spTree>
    <p:extLst>
      <p:ext uri="{BB962C8B-B14F-4D97-AF65-F5344CB8AC3E}">
        <p14:creationId xmlns:p14="http://schemas.microsoft.com/office/powerpoint/2010/main" val="3080493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Verdana" charset="0"/>
                <a:ea typeface="ＭＳ Ｐゴシック" charset="0"/>
                <a:cs typeface="Verdana" charset="0"/>
              </a:rPr>
              <a:t>HIT Systems</a:t>
            </a:r>
            <a:endParaRPr lang="en-US" dirty="0"/>
          </a:p>
        </p:txBody>
      </p:sp>
      <p:sp>
        <p:nvSpPr>
          <p:cNvPr id="13" name="Text Placeholder 12"/>
          <p:cNvSpPr>
            <a:spLocks noGrp="1"/>
          </p:cNvSpPr>
          <p:nvPr>
            <p:ph type="body" sz="quarter" idx="42"/>
          </p:nvPr>
        </p:nvSpPr>
        <p:spPr/>
        <p:txBody>
          <a:bodyPr/>
          <a:lstStyle/>
          <a:p>
            <a:r>
              <a:rPr lang="en-US" dirty="0" smtClean="0"/>
              <a:t>Image Courtesy of U.S. Department of Veteran’s Affairs.</a:t>
            </a:r>
            <a:endParaRPr lang="en-US" dirty="0"/>
          </a:p>
        </p:txBody>
      </p:sp>
      <p:sp>
        <p:nvSpPr>
          <p:cNvPr id="10" name="Text Placeholder 9"/>
          <p:cNvSpPr>
            <a:spLocks noGrp="1"/>
          </p:cNvSpPr>
          <p:nvPr>
            <p:ph type="body" sz="quarter" idx="39"/>
          </p:nvPr>
        </p:nvSpPr>
        <p:spPr/>
        <p:txBody>
          <a:bodyPr/>
          <a:lstStyle/>
          <a:p>
            <a:r>
              <a:rPr lang="en-US" dirty="0" smtClean="0"/>
              <a:t>Image Courtesy of the World Health Organization.</a:t>
            </a:r>
            <a:endParaRPr lang="en-US" dirty="0"/>
          </a:p>
        </p:txBody>
      </p:sp>
      <p:sp>
        <p:nvSpPr>
          <p:cNvPr id="12" name="Text Placeholder 11"/>
          <p:cNvSpPr>
            <a:spLocks noGrp="1"/>
          </p:cNvSpPr>
          <p:nvPr>
            <p:ph type="body" sz="quarter" idx="41"/>
          </p:nvPr>
        </p:nvSpPr>
        <p:spPr/>
        <p:txBody>
          <a:bodyPr/>
          <a:lstStyle/>
          <a:p>
            <a:r>
              <a:rPr lang="en-US" dirty="0" smtClean="0">
                <a:latin typeface="Arial" charset="0"/>
                <a:cs typeface="Arial" charset="0"/>
              </a:rPr>
              <a:t>Image Courtesy </a:t>
            </a:r>
            <a:r>
              <a:rPr lang="en-US" dirty="0">
                <a:latin typeface="Arial" charset="0"/>
                <a:cs typeface="Arial" charset="0"/>
              </a:rPr>
              <a:t>Dr. Patricia Abbott</a:t>
            </a:r>
            <a:r>
              <a:rPr lang="en-US" dirty="0" smtClean="0">
                <a:latin typeface="Arial" charset="0"/>
                <a:cs typeface="Arial" charset="0"/>
              </a:rPr>
              <a:t>.</a:t>
            </a:r>
            <a:endParaRPr lang="en-US" dirty="0">
              <a:latin typeface="Arial" charset="0"/>
              <a:cs typeface="Arial" charset="0"/>
            </a:endParaRPr>
          </a:p>
        </p:txBody>
      </p:sp>
      <p:sp>
        <p:nvSpPr>
          <p:cNvPr id="11" name="Text Placeholder 10"/>
          <p:cNvSpPr>
            <a:spLocks noGrp="1"/>
          </p:cNvSpPr>
          <p:nvPr>
            <p:ph type="body" sz="quarter" idx="40"/>
          </p:nvPr>
        </p:nvSpPr>
        <p:spPr/>
        <p:txBody>
          <a:bodyPr/>
          <a:lstStyle/>
          <a:p>
            <a:r>
              <a:rPr lang="en-US" dirty="0">
                <a:latin typeface="Arial" charset="0"/>
                <a:cs typeface="Arial" charset="0"/>
              </a:rPr>
              <a:t>Image Courtesy Dr. Patricia Abbott.</a:t>
            </a:r>
          </a:p>
        </p:txBody>
      </p:sp>
      <p:sp>
        <p:nvSpPr>
          <p:cNvPr id="4" name="Slide Number Placeholder 3"/>
          <p:cNvSpPr>
            <a:spLocks noGrp="1"/>
          </p:cNvSpPr>
          <p:nvPr>
            <p:ph type="sldNum" sz="quarter" idx="4"/>
          </p:nvPr>
        </p:nvSpPr>
        <p:spPr/>
        <p:txBody>
          <a:bodyPr/>
          <a:lstStyle/>
          <a:p>
            <a:fld id="{6D15F9EC-0F32-E74B-A8BA-9B962AD47D75}" type="slidenum">
              <a:rPr lang="en-US" smtClean="0"/>
              <a:pPr/>
              <a:t>7</a:t>
            </a:fld>
            <a:endParaRPr lang="en-US"/>
          </a:p>
        </p:txBody>
      </p:sp>
      <p:pic>
        <p:nvPicPr>
          <p:cNvPr id="14" name="Picture 23" descr="Screen shot of the Veterans Affairs My Healthy Vet Website.  Image courtesy of US Department of Veterans Affairs."/>
          <p:cNvPicPr>
            <a:picLocks noGrp="1" noChangeAspect="1"/>
          </p:cNvPicPr>
          <p:nvPr>
            <p:ph sz="quarter" idx="14"/>
          </p:nvPr>
        </p:nvPicPr>
        <p:blipFill>
          <a:blip r:embed="rId3">
            <a:extLst>
              <a:ext uri="{28A0092B-C50C-407E-A947-70E740481C1C}">
                <a14:useLocalDpi xmlns:a14="http://schemas.microsoft.com/office/drawing/2010/main" val="0"/>
              </a:ext>
            </a:extLst>
          </a:blip>
          <a:srcRect t="8517" b="8517"/>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0" descr="Image of a nurse and patient.  Image courtesy of Dr. Patricia Abbott."/>
          <p:cNvPicPr>
            <a:picLocks noGrp="1" noChangeAspect="1"/>
          </p:cNvPicPr>
          <p:nvPr>
            <p:ph sz="quarter" idx="35"/>
          </p:nvPr>
        </p:nvPicPr>
        <p:blipFill>
          <a:blip r:embed="rId4">
            <a:extLst>
              <a:ext uri="{28A0092B-C50C-407E-A947-70E740481C1C}">
                <a14:useLocalDpi xmlns:a14="http://schemas.microsoft.com/office/drawing/2010/main" val="0"/>
              </a:ext>
            </a:extLst>
          </a:blip>
          <a:srcRect t="21415" b="21415"/>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descr="An image of the world as a flat multi-colored map with a legend below it that reveals the number of traffic accidents by country around the globe.  Image courtesy of the World Health Organization."/>
          <p:cNvPicPr>
            <a:picLocks noGrp="1" noChangeAspect="1"/>
          </p:cNvPicPr>
          <p:nvPr>
            <p:ph sz="quarter" idx="37"/>
          </p:nvPr>
        </p:nvPicPr>
        <p:blipFill rotWithShape="1">
          <a:blip r:embed="rId5">
            <a:extLst>
              <a:ext uri="{28A0092B-C50C-407E-A947-70E740481C1C}">
                <a14:useLocalDpi xmlns:a14="http://schemas.microsoft.com/office/drawing/2010/main" val="0"/>
              </a:ext>
            </a:extLst>
          </a:blip>
          <a:srcRect t="14071" b="12823"/>
          <a:stretch/>
        </p:blipFill>
        <p:spPr bwMode="auto">
          <a:xfrm>
            <a:off x="457200" y="3967163"/>
            <a:ext cx="40544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A collage that contains a partial image of a girl with a portion of a public service message that says &quot;get your health in order - join Patients Like Me.&quot;  Composite image created by Dr. Patricia Abbott."/>
          <p:cNvPicPr>
            <a:picLocks noGrp="1" noChangeAspect="1"/>
          </p:cNvPicPr>
          <p:nvPr>
            <p:ph sz="quarter" idx="36"/>
          </p:nvPr>
        </p:nvPicPr>
        <p:blipFill rotWithShape="1">
          <a:blip r:embed="rId6">
            <a:extLst>
              <a:ext uri="{28A0092B-C50C-407E-A947-70E740481C1C}">
                <a14:useLocalDpi xmlns:a14="http://schemas.microsoft.com/office/drawing/2010/main" val="0"/>
              </a:ext>
            </a:extLst>
          </a:blip>
          <a:srcRect l="-3589" t="5425" r="-1" b="24575"/>
          <a:stretch/>
        </p:blipFill>
        <p:spPr bwMode="auto">
          <a:xfrm>
            <a:off x="4664075" y="3967163"/>
            <a:ext cx="40528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32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solidFill>
                  <a:srgbClr val="000000"/>
                </a:solidFill>
                <a:latin typeface="Verdana" charset="0"/>
                <a:ea typeface="ＭＳ Ｐゴシック" charset="0"/>
                <a:cs typeface="Verdana" charset="0"/>
              </a:rPr>
              <a:t>The “BIG Picture” of HIT Systems</a:t>
            </a:r>
            <a:endParaRPr lang="en-US">
              <a:latin typeface="Verdana" charset="0"/>
              <a:ea typeface="ＭＳ Ｐゴシック" charset="0"/>
              <a:cs typeface="Verdana" charset="0"/>
            </a:endParaRPr>
          </a:p>
        </p:txBody>
      </p:sp>
      <p:sp>
        <p:nvSpPr>
          <p:cNvPr id="3" name="Text Placeholder 2"/>
          <p:cNvSpPr>
            <a:spLocks noGrp="1"/>
          </p:cNvSpPr>
          <p:nvPr>
            <p:ph type="body" sz="quarter" idx="32"/>
          </p:nvPr>
        </p:nvSpPr>
        <p:spPr/>
        <p:txBody>
          <a:bodyPr/>
          <a:lstStyle/>
          <a:p>
            <a:r>
              <a:rPr lang="en-US" dirty="0" smtClean="0"/>
              <a:t>Image Courtesy U.S. Department of Health and Human Services.</a:t>
            </a:r>
            <a:endParaRPr lang="en-US" dirty="0"/>
          </a:p>
        </p:txBody>
      </p:sp>
      <p:sp>
        <p:nvSpPr>
          <p:cNvPr id="40963" name="Slide Number Placeholder 5"/>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F0216056-ECE9-094F-AFE1-F541ABB3B6AA}" type="slidenum">
              <a:rPr lang="en-US">
                <a:solidFill>
                  <a:srgbClr val="898989"/>
                </a:solidFill>
              </a:rPr>
              <a:pPr/>
              <a:t>8</a:t>
            </a:fld>
            <a:endParaRPr lang="en-US">
              <a:solidFill>
                <a:srgbClr val="898989"/>
              </a:solidFill>
            </a:endParaRPr>
          </a:p>
        </p:txBody>
      </p:sp>
      <p:pic>
        <p:nvPicPr>
          <p:cNvPr id="7" name="Picture 9" descr="The &quot;Big Picture&quot; of HIT Systems. The image is a map of the U.S. with overlays of a variety of elements that, together, make up HIT today.The NHIN (in the middle) stands for the Nationwide Health Information Network.  You will see that the NHIN takes from, and feeds into, other networks.  You see the linkages that facilitate health information exchange, another component of the meaningful use criteria. An important aspect to point out about the NHIN is that the NHIN is NOT a giant database where everybody’s health data is stored!  This is a popular misconception.  The NHIN is a network that allows information to flow from one place to another in a very secure and protected manner.  The data flows from one place to anther—data does not live there.  Instead, your data may “live” in the Beacon Community, or in a Federal Agency, or in a Practice Community, or in your own personal PHR that you carry around on a secure thumb drive.  The NHIN is a network that supports the secure exchange of protected health information (also referred to as “PHI”). Image courtesy of the US Department of Health and Human Services.&#10;"/>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4055" t="2070" r="965" b="8718"/>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atin typeface="Verdana" charset="0"/>
                <a:ea typeface="ＭＳ Ｐゴシック" charset="0"/>
                <a:cs typeface="Verdana" charset="0"/>
              </a:rPr>
              <a:t>Common Aspects of Clinical </a:t>
            </a:r>
            <a:br>
              <a:rPr lang="en-US">
                <a:latin typeface="Verdana" charset="0"/>
                <a:ea typeface="ＭＳ Ｐゴシック" charset="0"/>
                <a:cs typeface="Verdana" charset="0"/>
              </a:rPr>
            </a:br>
            <a:r>
              <a:rPr lang="en-US">
                <a:latin typeface="Verdana" charset="0"/>
                <a:ea typeface="ＭＳ Ｐゴシック" charset="0"/>
                <a:cs typeface="Verdana" charset="0"/>
              </a:rPr>
              <a:t>HIT Systems</a:t>
            </a:r>
          </a:p>
        </p:txBody>
      </p:sp>
      <p:sp>
        <p:nvSpPr>
          <p:cNvPr id="3" name="Text Placeholder 2"/>
          <p:cNvSpPr>
            <a:spLocks noGrp="1"/>
          </p:cNvSpPr>
          <p:nvPr>
            <p:ph type="body" sz="quarter" idx="32"/>
          </p:nvPr>
        </p:nvSpPr>
        <p:spPr/>
        <p:txBody>
          <a:bodyPr/>
          <a:lstStyle/>
          <a:p>
            <a:r>
              <a:rPr lang="en-US" dirty="0" smtClean="0"/>
              <a:t>Image Courtesy of the U.S. Army.</a:t>
            </a:r>
            <a:endParaRPr lang="en-US" dirty="0"/>
          </a:p>
        </p:txBody>
      </p:sp>
      <p:sp>
        <p:nvSpPr>
          <p:cNvPr id="43011" name="Slide Number Placeholder 5"/>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15871AB-1750-F949-8F31-0A6FB8985B93}" type="slidenum">
              <a:rPr lang="en-US">
                <a:solidFill>
                  <a:srgbClr val="898989"/>
                </a:solidFill>
              </a:rPr>
              <a:pPr/>
              <a:t>9</a:t>
            </a:fld>
            <a:endParaRPr lang="en-US">
              <a:solidFill>
                <a:srgbClr val="898989"/>
              </a:solidFill>
            </a:endParaRPr>
          </a:p>
        </p:txBody>
      </p:sp>
      <p:pic>
        <p:nvPicPr>
          <p:cNvPr id="7" name="Picture 11" descr="This is an image of a woman filing old paper medical records.  Across the top is a color assortment of &quot;chart tabs&quot; frequently used in paper medical records to separate sections. Image courtesy of the US Army."/>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522" t="5027" r="-1129" b="8677"/>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NC-Template-FINAL DRAF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CompX_unitY_Lecture_Slides_Template.potx" id="{BFDE5FB8-FBB1-4F5A-B8AC-26771944143A}" vid="{3ABEC94C-E8A2-4610-93A8-5C6AB19693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724</TotalTime>
  <Words>4100</Words>
  <Application>Microsoft Office PowerPoint</Application>
  <PresentationFormat>On-screen Show (4:3)</PresentationFormat>
  <Paragraphs>203</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ONC-Template-FINAL DRAFT</vt:lpstr>
      <vt:lpstr>Working with Health IT Systems </vt:lpstr>
      <vt:lpstr>  Introduction &amp; Overview:  Components of HIT Systems  Learning Objectives  </vt:lpstr>
      <vt:lpstr>Conceptualizing HIT Use</vt:lpstr>
      <vt:lpstr>Concepts of General Systems</vt:lpstr>
      <vt:lpstr>Concepts of General Systems -2</vt:lpstr>
      <vt:lpstr>Electronic Health Record</vt:lpstr>
      <vt:lpstr>HIT Systems</vt:lpstr>
      <vt:lpstr>The “BIG Picture” of HIT Systems</vt:lpstr>
      <vt:lpstr>Common Aspects of Clinical  HIT Systems</vt:lpstr>
      <vt:lpstr>Common Aspects of Clinical  HIT Systems -2 </vt:lpstr>
      <vt:lpstr>Part 2: Hands-on Application of HIT Concepts</vt:lpstr>
      <vt:lpstr>Introduction &amp; Overview:  Components of HIT Systems : Summary  </vt:lpstr>
      <vt:lpstr>Introduction &amp; Overview:  Components of HIT Systems  References</vt:lpstr>
      <vt:lpstr>Introduction &amp; Overview:  Components of HIT Systems  References - 2</vt:lpstr>
      <vt:lpstr>Working with Health IT Systems  Introduction &amp; Overview:  Components of HIT Systems </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 7, Unit 1</dc:title>
  <dc:subject>Working with Health IT Systems, Introduction &amp; Overview: Components of HIT Systems, Component 7, Unit 1</dc:subject>
  <dc:creator>U.S. Department of Health and Human Services, Office of the National Coordinator for Health Information Technology</dc:creator>
  <cp:keywords>Heath IT, Health Systems, HealthIT, Health Informatics</cp:keywords>
  <cp:lastModifiedBy>admin</cp:lastModifiedBy>
  <cp:revision>88</cp:revision>
  <dcterms:created xsi:type="dcterms:W3CDTF">2016-02-10T15:30:00Z</dcterms:created>
  <dcterms:modified xsi:type="dcterms:W3CDTF">2017-06-02T14:49:31Z</dcterms:modified>
  <cp:category>Health Information Technology Workforce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