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tags/tag2.xml" ContentType="application/vnd.openxmlformats-officedocument.presentationml.tags+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4539" r:id="rId1"/>
  </p:sldMasterIdLst>
  <p:notesMasterIdLst>
    <p:notesMasterId r:id="rId29"/>
  </p:notesMasterIdLst>
  <p:handoutMasterIdLst>
    <p:handoutMasterId r:id="rId30"/>
  </p:handoutMasterIdLst>
  <p:sldIdLst>
    <p:sldId id="256" r:id="rId2"/>
    <p:sldId id="257" r:id="rId3"/>
    <p:sldId id="288" r:id="rId4"/>
    <p:sldId id="269" r:id="rId5"/>
    <p:sldId id="261" r:id="rId6"/>
    <p:sldId id="290" r:id="rId7"/>
    <p:sldId id="283" r:id="rId8"/>
    <p:sldId id="291" r:id="rId9"/>
    <p:sldId id="282" r:id="rId10"/>
    <p:sldId id="281" r:id="rId11"/>
    <p:sldId id="280" r:id="rId12"/>
    <p:sldId id="279" r:id="rId13"/>
    <p:sldId id="278" r:id="rId14"/>
    <p:sldId id="293" r:id="rId15"/>
    <p:sldId id="294" r:id="rId16"/>
    <p:sldId id="277" r:id="rId17"/>
    <p:sldId id="276" r:id="rId18"/>
    <p:sldId id="275" r:id="rId19"/>
    <p:sldId id="274" r:id="rId20"/>
    <p:sldId id="292" r:id="rId21"/>
    <p:sldId id="266" r:id="rId22"/>
    <p:sldId id="273" r:id="rId23"/>
    <p:sldId id="272" r:id="rId24"/>
    <p:sldId id="264" r:id="rId25"/>
    <p:sldId id="271" r:id="rId26"/>
    <p:sldId id="289" r:id="rId27"/>
    <p:sldId id="295" r:id="rId28"/>
  </p:sldIdLst>
  <p:sldSz cx="9144000" cy="6858000" type="screen4x3"/>
  <p:notesSz cx="9144000" cy="6858000"/>
  <p:custDataLst>
    <p:tags r:id="rId31"/>
  </p:custDataLst>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34553" autoAdjust="0"/>
    <p:restoredTop sz="65328" autoAdjust="0"/>
  </p:normalViewPr>
  <p:slideViewPr>
    <p:cSldViewPr>
      <p:cViewPr varScale="1">
        <p:scale>
          <a:sx n="34" d="100"/>
          <a:sy n="34" d="100"/>
        </p:scale>
        <p:origin x="-1306" y="-77"/>
      </p:cViewPr>
      <p:guideLst>
        <p:guide orient="horz" pos="2160"/>
        <p:guide pos="2880"/>
      </p:guideLst>
    </p:cSldViewPr>
  </p:slideViewPr>
  <p:outlineViewPr>
    <p:cViewPr>
      <p:scale>
        <a:sx n="33" d="100"/>
        <a:sy n="33" d="100"/>
      </p:scale>
      <p:origin x="36" y="18186"/>
    </p:cViewPr>
  </p:outlineViewPr>
  <p:notesTextViewPr>
    <p:cViewPr>
      <p:scale>
        <a:sx n="100" d="100"/>
        <a:sy n="100" d="100"/>
      </p:scale>
      <p:origin x="0" y="0"/>
    </p:cViewPr>
  </p:notesTextViewPr>
  <p:notesViewPr>
    <p:cSldViewPr>
      <p:cViewPr varScale="1">
        <p:scale>
          <a:sx n="101" d="100"/>
          <a:sy n="101" d="100"/>
        </p:scale>
        <p:origin x="-732" y="-90"/>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gs" Target="tags/tag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3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fontAlgn="auto">
              <a:spcBef>
                <a:spcPts val="0"/>
              </a:spcBef>
              <a:spcAft>
                <a:spcPts val="0"/>
              </a:spcAft>
              <a:defRPr sz="1000">
                <a:latin typeface="Arial" pitchFamily="34" charset="0"/>
                <a:cs typeface="Arial" pitchFamily="34" charset="0"/>
              </a:defRPr>
            </a:lvl1pPr>
          </a:lstStyle>
          <a:p>
            <a:pPr>
              <a:defRPr/>
            </a:pPr>
            <a:endParaRPr lang="en-US"/>
          </a:p>
        </p:txBody>
      </p:sp>
      <p:sp>
        <p:nvSpPr>
          <p:cNvPr id="3" name="Date Placeholder 2"/>
          <p:cNvSpPr>
            <a:spLocks noGrp="1"/>
          </p:cNvSpPr>
          <p:nvPr>
            <p:ph type="dt" sz="quarter" idx="1"/>
          </p:nvPr>
        </p:nvSpPr>
        <p:spPr>
          <a:xfrm>
            <a:off x="5180013" y="0"/>
            <a:ext cx="3962400" cy="342900"/>
          </a:xfrm>
          <a:prstGeom prst="rect">
            <a:avLst/>
          </a:prstGeom>
        </p:spPr>
        <p:txBody>
          <a:bodyPr vert="horz" lIns="91440" tIns="45720" rIns="91440" bIns="45720" rtlCol="0"/>
          <a:lstStyle>
            <a:lvl1pPr algn="r" fontAlgn="auto">
              <a:spcBef>
                <a:spcPts val="0"/>
              </a:spcBef>
              <a:spcAft>
                <a:spcPts val="0"/>
              </a:spcAft>
              <a:defRPr sz="1000">
                <a:latin typeface="Arial" pitchFamily="34" charset="0"/>
                <a:cs typeface="Arial" pitchFamily="34" charset="0"/>
              </a:defRPr>
            </a:lvl1pPr>
          </a:lstStyle>
          <a:p>
            <a:pPr>
              <a:defRPr/>
            </a:pPr>
            <a:fld id="{CE0B4570-E52D-4AD1-8DF4-96352509D3A9}" type="datetimeFigureOut">
              <a:rPr lang="en-US"/>
              <a:pPr>
                <a:defRPr/>
              </a:pPr>
              <a:t>5/23/2017</a:t>
            </a:fld>
            <a:endParaRPr lang="en-US" dirty="0"/>
          </a:p>
        </p:txBody>
      </p:sp>
      <p:sp>
        <p:nvSpPr>
          <p:cNvPr id="4" name="Footer Placeholder 3"/>
          <p:cNvSpPr>
            <a:spLocks noGrp="1"/>
          </p:cNvSpPr>
          <p:nvPr>
            <p:ph type="ftr" sz="quarter" idx="2"/>
          </p:nvPr>
        </p:nvSpPr>
        <p:spPr>
          <a:xfrm>
            <a:off x="0" y="6513513"/>
            <a:ext cx="3962400" cy="342900"/>
          </a:xfrm>
          <a:prstGeom prst="rect">
            <a:avLst/>
          </a:prstGeom>
        </p:spPr>
        <p:txBody>
          <a:bodyPr vert="horz" lIns="91440" tIns="45720" rIns="91440" bIns="45720" rtlCol="0" anchor="b"/>
          <a:lstStyle>
            <a:lvl1pPr algn="l" fontAlgn="auto">
              <a:spcBef>
                <a:spcPts val="0"/>
              </a:spcBef>
              <a:spcAft>
                <a:spcPts val="0"/>
              </a:spcAft>
              <a:defRPr sz="1000">
                <a:latin typeface="Arial" pitchFamily="34" charset="0"/>
                <a:cs typeface="Arial" pitchFamily="34" charset="0"/>
              </a:defRPr>
            </a:lvl1pPr>
          </a:lstStyle>
          <a:p>
            <a:pPr>
              <a:defRPr/>
            </a:pPr>
            <a:endParaRPr lang="en-US"/>
          </a:p>
        </p:txBody>
      </p:sp>
      <p:sp>
        <p:nvSpPr>
          <p:cNvPr id="5" name="Slide Number Placeholder 4"/>
          <p:cNvSpPr>
            <a:spLocks noGrp="1"/>
          </p:cNvSpPr>
          <p:nvPr>
            <p:ph type="sldNum" sz="quarter" idx="3"/>
          </p:nvPr>
        </p:nvSpPr>
        <p:spPr>
          <a:xfrm>
            <a:off x="5180013" y="6513513"/>
            <a:ext cx="3962400" cy="342900"/>
          </a:xfrm>
          <a:prstGeom prst="rect">
            <a:avLst/>
          </a:prstGeom>
        </p:spPr>
        <p:txBody>
          <a:bodyPr vert="horz" wrap="square" lIns="91440" tIns="45720" rIns="91440" bIns="45720" numCol="1" anchor="b" anchorCtr="0" compatLnSpc="1">
            <a:prstTxWarp prst="textNoShape">
              <a:avLst/>
            </a:prstTxWarp>
          </a:bodyPr>
          <a:lstStyle>
            <a:lvl1pPr algn="r">
              <a:defRPr sz="1000"/>
            </a:lvl1pPr>
          </a:lstStyle>
          <a:p>
            <a:fld id="{9A9F519D-7E0F-4AA6-B4BA-BA198D3E1388}" type="slidenum">
              <a:rPr lang="en-US" altLang="en-US"/>
              <a:pPr/>
              <a:t>‹#›</a:t>
            </a:fld>
            <a:endParaRPr lang="en-US" altLang="en-US"/>
          </a:p>
        </p:txBody>
      </p:sp>
    </p:spTree>
    <p:extLst>
      <p:ext uri="{BB962C8B-B14F-4D97-AF65-F5344CB8AC3E}">
        <p14:creationId xmlns:p14="http://schemas.microsoft.com/office/powerpoint/2010/main" val="2293361860"/>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fontAlgn="auto">
              <a:spcBef>
                <a:spcPts val="0"/>
              </a:spcBef>
              <a:spcAft>
                <a:spcPts val="0"/>
              </a:spcAft>
              <a:defRPr sz="1000">
                <a:latin typeface="Arial" pitchFamily="34" charset="0"/>
                <a:cs typeface="Arial" pitchFamily="34" charset="0"/>
              </a:defRPr>
            </a:lvl1pPr>
          </a:lstStyle>
          <a:p>
            <a:pPr>
              <a:defRPr/>
            </a:pPr>
            <a:endParaRPr lang="en-US"/>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fontAlgn="auto">
              <a:spcBef>
                <a:spcPts val="0"/>
              </a:spcBef>
              <a:spcAft>
                <a:spcPts val="0"/>
              </a:spcAft>
              <a:defRPr sz="1000">
                <a:latin typeface="Arial" pitchFamily="34" charset="0"/>
                <a:cs typeface="Arial" pitchFamily="34" charset="0"/>
              </a:defRPr>
            </a:lvl1pPr>
          </a:lstStyle>
          <a:p>
            <a:pPr>
              <a:defRPr/>
            </a:pPr>
            <a:fld id="{CB93B822-114F-4439-8BAC-602B6A797AB6}" type="datetimeFigureOut">
              <a:rPr lang="en-US"/>
              <a:pPr>
                <a:defRPr/>
              </a:pPr>
              <a:t>5/23/2017</a:t>
            </a:fld>
            <a:endParaRPr lang="en-US" dirty="0"/>
          </a:p>
        </p:txBody>
      </p:sp>
      <p:sp>
        <p:nvSpPr>
          <p:cNvPr id="4" name="Slide Image Placeholder 3"/>
          <p:cNvSpPr>
            <a:spLocks noGrp="1" noRot="1" noChangeAspect="1"/>
          </p:cNvSpPr>
          <p:nvPr>
            <p:ph type="sldImg" idx="2"/>
          </p:nvPr>
        </p:nvSpPr>
        <p:spPr>
          <a:xfrm>
            <a:off x="2857500" y="514350"/>
            <a:ext cx="3429000" cy="257175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914400" y="3257550"/>
            <a:ext cx="7315200" cy="3086100"/>
          </a:xfrm>
          <a:prstGeom prst="rect">
            <a:avLst/>
          </a:prstGeom>
        </p:spPr>
        <p:txBody>
          <a:bodyPr vert="horz" lIns="91440" tIns="45720" rIns="91440" bIns="45720" rtlCol="0"/>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endParaRPr lang="en-US" noProof="0" dirty="0"/>
          </a:p>
        </p:txBody>
      </p:sp>
      <p:sp>
        <p:nvSpPr>
          <p:cNvPr id="6" name="Footer Placeholder 5"/>
          <p:cNvSpPr>
            <a:spLocks noGrp="1"/>
          </p:cNvSpPr>
          <p:nvPr>
            <p:ph type="ftr" sz="quarter" idx="4"/>
          </p:nvPr>
        </p:nvSpPr>
        <p:spPr>
          <a:xfrm>
            <a:off x="0" y="6513513"/>
            <a:ext cx="3962400" cy="342900"/>
          </a:xfrm>
          <a:prstGeom prst="rect">
            <a:avLst/>
          </a:prstGeom>
        </p:spPr>
        <p:txBody>
          <a:bodyPr vert="horz" lIns="91440" tIns="45720" rIns="91440" bIns="45720" rtlCol="0" anchor="b"/>
          <a:lstStyle>
            <a:lvl1pPr algn="l" fontAlgn="auto">
              <a:spcBef>
                <a:spcPts val="0"/>
              </a:spcBef>
              <a:spcAft>
                <a:spcPts val="0"/>
              </a:spcAft>
              <a:defRPr sz="1000">
                <a:latin typeface="Arial" pitchFamily="34" charset="0"/>
                <a:cs typeface="Arial" pitchFamily="34" charset="0"/>
              </a:defRPr>
            </a:lvl1pPr>
          </a:lstStyle>
          <a:p>
            <a:pPr>
              <a:defRPr/>
            </a:pPr>
            <a:endParaRPr lang="en-US"/>
          </a:p>
        </p:txBody>
      </p:sp>
      <p:sp>
        <p:nvSpPr>
          <p:cNvPr id="7" name="Slide Number Placeholder 6"/>
          <p:cNvSpPr>
            <a:spLocks noGrp="1"/>
          </p:cNvSpPr>
          <p:nvPr>
            <p:ph type="sldNum" sz="quarter" idx="5"/>
          </p:nvPr>
        </p:nvSpPr>
        <p:spPr>
          <a:xfrm>
            <a:off x="5180013" y="6513513"/>
            <a:ext cx="3962400" cy="342900"/>
          </a:xfrm>
          <a:prstGeom prst="rect">
            <a:avLst/>
          </a:prstGeom>
        </p:spPr>
        <p:txBody>
          <a:bodyPr vert="horz" wrap="square" lIns="91440" tIns="45720" rIns="91440" bIns="45720" numCol="1" anchor="b" anchorCtr="0" compatLnSpc="1">
            <a:prstTxWarp prst="textNoShape">
              <a:avLst/>
            </a:prstTxWarp>
          </a:bodyPr>
          <a:lstStyle>
            <a:lvl1pPr algn="r">
              <a:defRPr sz="1000"/>
            </a:lvl1pPr>
          </a:lstStyle>
          <a:p>
            <a:fld id="{CE7978DE-FF4E-43F0-9B64-9B3D7DD4EFB6}" type="slidenum">
              <a:rPr lang="en-US" altLang="en-US"/>
              <a:pPr/>
              <a:t>‹#›</a:t>
            </a:fld>
            <a:endParaRPr lang="en-US" altLang="en-US"/>
          </a:p>
        </p:txBody>
      </p:sp>
    </p:spTree>
    <p:extLst>
      <p:ext uri="{BB962C8B-B14F-4D97-AF65-F5344CB8AC3E}">
        <p14:creationId xmlns:p14="http://schemas.microsoft.com/office/powerpoint/2010/main" val="1774550069"/>
      </p:ext>
    </p:extLst>
  </p:cSld>
  <p:clrMap bg1="lt1" tx1="dk1" bg2="lt2" tx2="dk2" accent1="accent1" accent2="accent2" accent3="accent3" accent4="accent4" accent5="accent5" accent6="accent6" hlink="hlink" folHlink="folHlink"/>
  <p:hf hdr="0" dt="0"/>
  <p:notesStyle>
    <a:lvl1pPr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1pPr>
    <a:lvl2pPr marL="4572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2pPr>
    <a:lvl3pPr marL="9144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3pPr>
    <a:lvl4pPr marL="13716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4pPr>
    <a:lvl5pPr marL="18288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dirty="0" smtClean="0"/>
              <a:t>Welcome to </a:t>
            </a:r>
            <a:r>
              <a:rPr lang="en-US" altLang="en-US" b="1" dirty="0" smtClean="0"/>
              <a:t>Health Management Information Systems, Administrative, Billing, and Financial Systems</a:t>
            </a:r>
            <a:r>
              <a:rPr lang="en-US" altLang="en-US" dirty="0" smtClean="0"/>
              <a:t>. This is Lecture </a:t>
            </a:r>
            <a:r>
              <a:rPr lang="en-US" altLang="en-US" b="1" dirty="0" smtClean="0"/>
              <a:t>a</a:t>
            </a:r>
            <a:r>
              <a:rPr lang="en-US" altLang="en-US" dirty="0" smtClean="0"/>
              <a:t>.  </a:t>
            </a:r>
          </a:p>
          <a:p>
            <a:pPr eaLnBrk="1" hangingPunct="1">
              <a:spcBef>
                <a:spcPct val="0"/>
              </a:spcBef>
            </a:pPr>
            <a:endParaRPr lang="en-US" altLang="en-US" dirty="0" smtClean="0"/>
          </a:p>
          <a:p>
            <a:r>
              <a:rPr lang="en-US" altLang="en-US" dirty="0" smtClean="0"/>
              <a:t>This lecture examines the relationship of administrative, billing, and financial systems to the health care information system, explains applications that need to be integrated in health care information systems, explores health care organizations’ integration strategies, identifies the critical elements for integration of these systems with clinical information systems, and discusses how health care organizations may gain valuable insights from integrated data through data analytics and trending.</a:t>
            </a:r>
          </a:p>
        </p:txBody>
      </p:sp>
      <p:sp>
        <p:nvSpPr>
          <p:cNvPr id="3277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pPr>
            <a:endParaRPr lang="en-US" altLang="en-US" smtClean="0"/>
          </a:p>
        </p:txBody>
      </p:sp>
      <p:sp>
        <p:nvSpPr>
          <p:cNvPr id="3277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085FE02B-C3A5-466E-9B6D-F86931B91EC5}" type="slidenum">
              <a:rPr lang="en-US" altLang="en-US"/>
              <a:pPr eaLnBrk="1" hangingPunct="1"/>
              <a:t>1</a:t>
            </a:fld>
            <a:endParaRPr lang="en-US" altLang="en-US"/>
          </a:p>
        </p:txBody>
      </p:sp>
    </p:spTree>
    <p:extLst>
      <p:ext uri="{BB962C8B-B14F-4D97-AF65-F5344CB8AC3E}">
        <p14:creationId xmlns:p14="http://schemas.microsoft.com/office/powerpoint/2010/main" val="49534384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Patient care is often organized around department or function, and applications were developed to support them. For example, as noted previously, patient management and billing systems are systems that support patient management functions such as patient identification whereas clinical information systems support health care provider’s functions such as clinical documentation. </a:t>
            </a:r>
          </a:p>
          <a:p>
            <a:endParaRPr lang="en-US" altLang="en-US" dirty="0" smtClean="0"/>
          </a:p>
          <a:p>
            <a:r>
              <a:rPr lang="en-US" altLang="en-US" dirty="0" smtClean="0"/>
              <a:t>A number of applications need to be integrated. Some of theses applications are: </a:t>
            </a:r>
          </a:p>
          <a:p>
            <a:endParaRPr lang="en-US" altLang="en-US" dirty="0" smtClean="0"/>
          </a:p>
          <a:p>
            <a:r>
              <a:rPr lang="en-US" altLang="en-US" dirty="0" smtClean="0"/>
              <a:t>First, from the patient management and billing component – patient tracking which monitors patient movements. The master patient index, addressed in lecture </a:t>
            </a:r>
            <a:r>
              <a:rPr lang="en-US" altLang="en-US" b="1" dirty="0" smtClean="0"/>
              <a:t>b</a:t>
            </a:r>
            <a:r>
              <a:rPr lang="en-US" altLang="en-US" dirty="0" smtClean="0"/>
              <a:t>, is another application found in this component which needs integration.</a:t>
            </a:r>
          </a:p>
          <a:p>
            <a:pPr marL="0" lvl="1"/>
            <a:endParaRPr lang="en-US" altLang="en-US" dirty="0" smtClean="0"/>
          </a:p>
          <a:p>
            <a:pPr marL="0" lvl="1"/>
            <a:r>
              <a:rPr lang="en-US" altLang="en-US" dirty="0" smtClean="0"/>
              <a:t>Second, from the department management component – electronic document management which manages documents (not data). </a:t>
            </a:r>
          </a:p>
          <a:p>
            <a:pPr marL="0" lvl="1"/>
            <a:endParaRPr lang="en-US" altLang="en-US" dirty="0" smtClean="0"/>
          </a:p>
          <a:p>
            <a:pPr marL="0" lvl="1"/>
            <a:r>
              <a:rPr lang="en-US" altLang="en-US" dirty="0" smtClean="0"/>
              <a:t>Third, from the care delivery and clinical documentation component – order entry and results reporting.</a:t>
            </a:r>
          </a:p>
          <a:p>
            <a:pPr marL="0" lvl="1"/>
            <a:endParaRPr lang="en-US" altLang="en-US" dirty="0" smtClean="0"/>
          </a:p>
        </p:txBody>
      </p:sp>
      <p:sp>
        <p:nvSpPr>
          <p:cNvPr id="4301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pPr>
            <a:endParaRPr lang="en-US" altLang="en-US" smtClean="0"/>
          </a:p>
        </p:txBody>
      </p:sp>
      <p:sp>
        <p:nvSpPr>
          <p:cNvPr id="4301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9CDC7538-FD70-45F5-9833-2BC8568F6D58}" type="slidenum">
              <a:rPr lang="en-US" altLang="en-US"/>
              <a:pPr eaLnBrk="1" hangingPunct="1"/>
              <a:t>10</a:t>
            </a:fld>
            <a:endParaRPr lang="en-US" altLang="en-US"/>
          </a:p>
        </p:txBody>
      </p:sp>
    </p:spTree>
    <p:extLst>
      <p:ext uri="{BB962C8B-B14F-4D97-AF65-F5344CB8AC3E}">
        <p14:creationId xmlns:p14="http://schemas.microsoft.com/office/powerpoint/2010/main" val="382984351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Notes Placeholder 2"/>
          <p:cNvSpPr>
            <a:spLocks noGrp="1"/>
          </p:cNvSpPr>
          <p:nvPr>
            <p:ph type="body" idx="1"/>
          </p:nvPr>
        </p:nvSpPr>
        <p:spPr bwMode="auto"/>
        <p:txBody>
          <a:bodyPr wrap="square" numCol="1" anchor="t" anchorCtr="0" compatLnSpc="1">
            <a:prstTxWarp prst="textNoShape">
              <a:avLst/>
            </a:prstTxWarp>
          </a:bodyPr>
          <a:lstStyle/>
          <a:p>
            <a:pPr marL="0" lvl="1">
              <a:spcBef>
                <a:spcPts val="0"/>
              </a:spcBef>
              <a:defRPr/>
            </a:pPr>
            <a:r>
              <a:rPr lang="en-US" dirty="0" smtClean="0"/>
              <a:t>Two more examples of applications that need to be integrated:</a:t>
            </a:r>
          </a:p>
          <a:p>
            <a:pPr marL="171450" lvl="1" indent="-171450">
              <a:spcBef>
                <a:spcPts val="0"/>
              </a:spcBef>
              <a:buFont typeface="Arial" pitchFamily="34" charset="0"/>
              <a:buChar char="•"/>
              <a:defRPr/>
            </a:pPr>
            <a:endParaRPr lang="en-US" dirty="0" smtClean="0"/>
          </a:p>
          <a:p>
            <a:pPr marL="171450" lvl="1" indent="-171450">
              <a:spcBef>
                <a:spcPts val="0"/>
              </a:spcBef>
              <a:buFont typeface="Arial" pitchFamily="34" charset="0"/>
              <a:buChar char="•"/>
              <a:defRPr/>
            </a:pPr>
            <a:r>
              <a:rPr lang="en-US" dirty="0" smtClean="0"/>
              <a:t>from the clinical decision support component – Computerized provider order entry where clinical-event monitors integrated with results-reporting applications can trigger alerts, and </a:t>
            </a:r>
          </a:p>
          <a:p>
            <a:pPr marL="171450" lvl="1" indent="-171450">
              <a:spcBef>
                <a:spcPts val="0"/>
              </a:spcBef>
              <a:buFont typeface="Arial" pitchFamily="34" charset="0"/>
              <a:buChar char="•"/>
              <a:defRPr/>
            </a:pPr>
            <a:endParaRPr lang="en-US" dirty="0" smtClean="0"/>
          </a:p>
          <a:p>
            <a:pPr marL="171450" indent="-171450">
              <a:spcBef>
                <a:spcPts val="0"/>
              </a:spcBef>
              <a:buFont typeface="Arial" pitchFamily="34" charset="0"/>
              <a:buChar char="•"/>
              <a:defRPr/>
            </a:pPr>
            <a:r>
              <a:rPr lang="en-US" dirty="0" smtClean="0"/>
              <a:t>from the financial and resource management component - Patient profiling.</a:t>
            </a:r>
          </a:p>
          <a:p>
            <a:pPr>
              <a:defRPr/>
            </a:pPr>
            <a:endParaRPr lang="en-US" dirty="0" smtClean="0"/>
          </a:p>
        </p:txBody>
      </p:sp>
      <p:sp>
        <p:nvSpPr>
          <p:cNvPr id="4403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pPr>
            <a:endParaRPr lang="en-US" altLang="en-US" smtClean="0"/>
          </a:p>
        </p:txBody>
      </p:sp>
      <p:sp>
        <p:nvSpPr>
          <p:cNvPr id="4403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661A74D5-4B9F-4187-9528-F58391006ABD}" type="slidenum">
              <a:rPr lang="en-US" altLang="en-US"/>
              <a:pPr eaLnBrk="1" hangingPunct="1"/>
              <a:t>11</a:t>
            </a:fld>
            <a:endParaRPr lang="en-US" altLang="en-US"/>
          </a:p>
        </p:txBody>
      </p:sp>
    </p:spTree>
    <p:extLst>
      <p:ext uri="{BB962C8B-B14F-4D97-AF65-F5344CB8AC3E}">
        <p14:creationId xmlns:p14="http://schemas.microsoft.com/office/powerpoint/2010/main" val="297058726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solidFill>
                  <a:srgbClr val="000000"/>
                </a:solidFill>
              </a:rPr>
              <a:t>Vogel &amp; Perreault (2006) describe the two </a:t>
            </a:r>
            <a:r>
              <a:rPr lang="en-US" altLang="en-US" smtClean="0"/>
              <a:t>strategies health care organizations use to ensure integration of functions as “First, a strategy for data preservation must be developed by providing access to data and implementing an approach for standardizing the meaning of those data” and second </a:t>
            </a:r>
            <a:r>
              <a:rPr lang="en-US" altLang="en-US" smtClean="0">
                <a:solidFill>
                  <a:srgbClr val="000000"/>
                </a:solidFill>
              </a:rPr>
              <a:t>is the need to have separate components in the information management plan for data management, applications and business logic, and user interface in order to permit flexibility (p. 503).</a:t>
            </a:r>
            <a:endParaRPr lang="en-US" altLang="en-US" smtClean="0"/>
          </a:p>
          <a:p>
            <a:endParaRPr lang="en-US" altLang="en-US" smtClean="0"/>
          </a:p>
        </p:txBody>
      </p:sp>
      <p:sp>
        <p:nvSpPr>
          <p:cNvPr id="4506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pPr>
            <a:endParaRPr lang="en-US" altLang="en-US" smtClean="0"/>
          </a:p>
        </p:txBody>
      </p:sp>
      <p:sp>
        <p:nvSpPr>
          <p:cNvPr id="4506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49D62F74-1C05-4849-A357-B71CF3F9157F}" type="slidenum">
              <a:rPr lang="en-US" altLang="en-US"/>
              <a:pPr eaLnBrk="1" hangingPunct="1"/>
              <a:t>12</a:t>
            </a:fld>
            <a:endParaRPr lang="en-US" altLang="en-US"/>
          </a:p>
        </p:txBody>
      </p:sp>
    </p:spTree>
    <p:extLst>
      <p:ext uri="{BB962C8B-B14F-4D97-AF65-F5344CB8AC3E}">
        <p14:creationId xmlns:p14="http://schemas.microsoft.com/office/powerpoint/2010/main" val="286657212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Notes Placeholder 2"/>
          <p:cNvSpPr>
            <a:spLocks noGrp="1"/>
          </p:cNvSpPr>
          <p:nvPr>
            <p:ph type="body" idx="1"/>
          </p:nvPr>
        </p:nvSpPr>
        <p:spPr bwMode="auto"/>
        <p:txBody>
          <a:bodyPr wrap="square" numCol="1" anchor="t" anchorCtr="0" compatLnSpc="1">
            <a:prstTxWarp prst="textNoShape">
              <a:avLst/>
            </a:prstTxWarp>
          </a:bodyPr>
          <a:lstStyle/>
          <a:p>
            <a:pPr>
              <a:spcBef>
                <a:spcPts val="0"/>
              </a:spcBef>
              <a:defRPr/>
            </a:pPr>
            <a:r>
              <a:rPr lang="en-US" dirty="0" smtClean="0"/>
              <a:t>HIMSS (2007), identified the following key components of enterprise integration:</a:t>
            </a:r>
          </a:p>
          <a:p>
            <a:pPr>
              <a:spcBef>
                <a:spcPts val="0"/>
              </a:spcBef>
              <a:defRPr/>
            </a:pPr>
            <a:endParaRPr lang="en-US" dirty="0" smtClean="0"/>
          </a:p>
          <a:p>
            <a:pPr>
              <a:buFont typeface="Arial" pitchFamily="34" charset="0"/>
              <a:buChar char="•"/>
              <a:defRPr/>
            </a:pPr>
            <a:r>
              <a:rPr lang="en-US" dirty="0" smtClean="0"/>
              <a:t>  “Master Person Index: A database and rules engine that contains a unique identifier for every patient or person in the enterprise, and generally finds a patient's medical records regardless of prior names used by the patient. This ensures that a complete medical record can be obtained for a patient for patient safety purposes.</a:t>
            </a:r>
          </a:p>
          <a:p>
            <a:pPr>
              <a:buFont typeface="Arial" pitchFamily="34" charset="0"/>
              <a:buNone/>
              <a:defRPr/>
            </a:pPr>
            <a:r>
              <a:rPr lang="en-US" dirty="0" smtClean="0"/>
              <a:t> </a:t>
            </a:r>
          </a:p>
          <a:p>
            <a:pPr>
              <a:buFont typeface="Arial" pitchFamily="34" charset="0"/>
              <a:buChar char="•"/>
              <a:defRPr/>
            </a:pPr>
            <a:r>
              <a:rPr lang="en-US" dirty="0" smtClean="0"/>
              <a:t>  Single Sign-on with context management: This permits a user to enter one name and password in order to access multiple applications; context management passes the patient identifier from one application to the other. </a:t>
            </a:r>
          </a:p>
          <a:p>
            <a:pPr marL="171450" indent="-171450">
              <a:spcBef>
                <a:spcPts val="0"/>
              </a:spcBef>
              <a:buFont typeface="Arial" pitchFamily="34" charset="0"/>
              <a:buChar char="•"/>
              <a:defRPr/>
            </a:pPr>
            <a:endParaRPr lang="en-US" dirty="0" smtClean="0"/>
          </a:p>
          <a:p>
            <a:pPr>
              <a:buFont typeface="Arial" pitchFamily="34" charset="0"/>
              <a:buChar char="•"/>
              <a:defRPr/>
            </a:pPr>
            <a:r>
              <a:rPr lang="en-US" dirty="0" smtClean="0"/>
              <a:t>  Data Warehouse: Permits access of information across the enterprise through the use of a central data repository or storage system. This functionality is more recently being delivered by “just-in-time” coordinated access across multiple databases (known as “threading”), which allows for on-demand compilation of patient records” (p. 9).</a:t>
            </a:r>
          </a:p>
          <a:p>
            <a:pPr>
              <a:defRPr/>
            </a:pPr>
            <a:endParaRPr lang="en-US" dirty="0" smtClean="0"/>
          </a:p>
        </p:txBody>
      </p:sp>
      <p:sp>
        <p:nvSpPr>
          <p:cNvPr id="46084"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pPr>
            <a:endParaRPr lang="en-US" altLang="en-US" smtClean="0"/>
          </a:p>
        </p:txBody>
      </p:sp>
      <p:sp>
        <p:nvSpPr>
          <p:cNvPr id="4608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040B8AF1-6D81-475B-A470-AD6BEDBA9101}" type="slidenum">
              <a:rPr lang="en-US" altLang="en-US"/>
              <a:pPr eaLnBrk="1" hangingPunct="1"/>
              <a:t>13</a:t>
            </a:fld>
            <a:endParaRPr lang="en-US" altLang="en-US"/>
          </a:p>
        </p:txBody>
      </p:sp>
    </p:spTree>
    <p:extLst>
      <p:ext uri="{BB962C8B-B14F-4D97-AF65-F5344CB8AC3E}">
        <p14:creationId xmlns:p14="http://schemas.microsoft.com/office/powerpoint/2010/main" val="13712976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lvl="1">
              <a:spcBef>
                <a:spcPct val="0"/>
              </a:spcBef>
            </a:pPr>
            <a:r>
              <a:rPr lang="en-US" altLang="en-US" dirty="0" smtClean="0"/>
              <a:t>Selection and implementing standards is also key to enterprise integration. These standards include structure and content, (e.g., patient identifier), vocabulary, i.e., clinical data representations, (e.g., Systematized Standard Nomenclature of Medicine Clinical Terms), content exchange, (e.g., Health Level Seven International (HL7) Standard Clinical Document Architecture) as well as C-CDA, and privacy and security (e.g., National Institute of Standards and Technology (NIST) encryption algorithm). </a:t>
            </a:r>
          </a:p>
          <a:p>
            <a:pPr marL="0" lvl="1">
              <a:spcBef>
                <a:spcPct val="0"/>
              </a:spcBef>
            </a:pPr>
            <a:endParaRPr lang="en-US" altLang="en-US" dirty="0" smtClean="0"/>
          </a:p>
          <a:p>
            <a:pPr marL="0" lvl="1">
              <a:spcBef>
                <a:spcPct val="0"/>
              </a:spcBef>
            </a:pPr>
            <a:r>
              <a:rPr lang="en-US" altLang="en-US" dirty="0" smtClean="0"/>
              <a:t>Using standards allows for the transfer of data as well as having the data be “understood” in multiple systems.</a:t>
            </a:r>
          </a:p>
        </p:txBody>
      </p:sp>
      <p:sp>
        <p:nvSpPr>
          <p:cNvPr id="4710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pPr>
            <a:endParaRPr lang="en-US" altLang="en-US" smtClean="0"/>
          </a:p>
        </p:txBody>
      </p:sp>
      <p:sp>
        <p:nvSpPr>
          <p:cNvPr id="4710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69D534CA-DFB6-42B9-BD51-9A606E429D54}" type="slidenum">
              <a:rPr lang="en-US" altLang="en-US"/>
              <a:pPr eaLnBrk="1" hangingPunct="1"/>
              <a:t>14</a:t>
            </a:fld>
            <a:endParaRPr lang="en-US" altLang="en-US"/>
          </a:p>
        </p:txBody>
      </p:sp>
    </p:spTree>
    <p:extLst>
      <p:ext uri="{BB962C8B-B14F-4D97-AF65-F5344CB8AC3E}">
        <p14:creationId xmlns:p14="http://schemas.microsoft.com/office/powerpoint/2010/main" val="234598999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normAutofit/>
          </a:bodyPr>
          <a:lstStyle/>
          <a:p>
            <a:pPr>
              <a:defRPr/>
            </a:pPr>
            <a:r>
              <a:rPr lang="en-US" dirty="0" smtClean="0"/>
              <a:t>The Office of the National Coordinator for Health Information Technology published </a:t>
            </a:r>
            <a:r>
              <a:rPr lang="en-US" i="1" dirty="0" smtClean="0"/>
              <a:t>The Health Information Technology: Initial Set of Standards, Implementation Specifications, and Certification Criteria for Electronic Health Record Technology Final Rule </a:t>
            </a:r>
            <a:r>
              <a:rPr lang="en-US" dirty="0" smtClean="0"/>
              <a:t>(2010) which includes the following standards for the certification of EHR technology: </a:t>
            </a:r>
          </a:p>
          <a:p>
            <a:pPr>
              <a:defRPr/>
            </a:pPr>
            <a:endParaRPr lang="en-US" dirty="0" smtClean="0"/>
          </a:p>
          <a:p>
            <a:pPr marL="171450" indent="-171450">
              <a:buFont typeface="Arial" pitchFamily="34" charset="0"/>
              <a:buChar char="•"/>
              <a:defRPr/>
            </a:pPr>
            <a:r>
              <a:rPr lang="en-US" dirty="0" smtClean="0"/>
              <a:t>Content exchange standards for exchanging electronic health information. For example, the National Council for the Prescription Drug Programs (NCPDP) Prescriber/Pharmacist Interface SCRIPT standard or the HL7 Clinical Document Architecture (CDA) Release 2, and the more current Consolidated</a:t>
            </a:r>
            <a:r>
              <a:rPr lang="en-US" baseline="0" dirty="0" smtClean="0"/>
              <a:t> Clinical Data Architecture (</a:t>
            </a:r>
            <a:r>
              <a:rPr lang="en-US" baseline="0" smtClean="0"/>
              <a:t>C-CDA).</a:t>
            </a:r>
            <a:endParaRPr lang="en-US" dirty="0" smtClean="0"/>
          </a:p>
          <a:p>
            <a:pPr marL="171450" indent="-171450">
              <a:buFont typeface="Arial" pitchFamily="34" charset="0"/>
              <a:buChar char="•"/>
              <a:defRPr/>
            </a:pPr>
            <a:r>
              <a:rPr lang="en-US" dirty="0" smtClean="0"/>
              <a:t>Vocabulary standards for representing electronic health information. Two examples of vocabulary standards are the Systematized Nomenclature of Medicine Clinical Terms and Logical Observation Identifiers Names and Codes.</a:t>
            </a:r>
          </a:p>
          <a:p>
            <a:pPr marL="171450" indent="-171450">
              <a:buFont typeface="Arial" pitchFamily="34" charset="0"/>
              <a:buChar char="•"/>
              <a:defRPr/>
            </a:pPr>
            <a:r>
              <a:rPr lang="en-US" dirty="0" smtClean="0"/>
              <a:t>Standards for health information technology to protect electronic health information created, maintained, and exchanged. For example, one standard is an encryption algorithm identified by the National Institute of Standards and Technology (NIST) as an approved security function in Annex A of the Federal Information Processing Standards (FIPS) Publication 140–2. Another example is a hashing algorithm with a security strength equal to or greater than SHA–1 (Secure Hash Algorithm) as specified by the NIST in FIPS PUB 180–3. (p. 44650).</a:t>
            </a:r>
          </a:p>
          <a:p>
            <a:pPr>
              <a:buFont typeface="Arial" pitchFamily="34" charset="0"/>
              <a:buNone/>
              <a:defRPr/>
            </a:pPr>
            <a:endParaRPr lang="en-US" dirty="0" smtClean="0"/>
          </a:p>
        </p:txBody>
      </p:sp>
      <p:sp>
        <p:nvSpPr>
          <p:cNvPr id="4813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pPr>
            <a:endParaRPr lang="en-US" altLang="en-US" smtClean="0"/>
          </a:p>
        </p:txBody>
      </p:sp>
      <p:sp>
        <p:nvSpPr>
          <p:cNvPr id="4813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E74933CF-5E74-47A7-BF0D-0B0B71F37B39}" type="slidenum">
              <a:rPr lang="en-US" altLang="en-US"/>
              <a:pPr eaLnBrk="1" hangingPunct="1"/>
              <a:t>15</a:t>
            </a:fld>
            <a:endParaRPr lang="en-US" altLang="en-US"/>
          </a:p>
        </p:txBody>
      </p:sp>
    </p:spTree>
    <p:extLst>
      <p:ext uri="{BB962C8B-B14F-4D97-AF65-F5344CB8AC3E}">
        <p14:creationId xmlns:p14="http://schemas.microsoft.com/office/powerpoint/2010/main" val="360652961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91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Lack of connectivity among billing and financial and clinical systems creates problems with care delivery. </a:t>
            </a:r>
            <a:r>
              <a:rPr lang="en-US" altLang="en-US" dirty="0" smtClean="0">
                <a:solidFill>
                  <a:srgbClr val="000000"/>
                </a:solidFill>
              </a:rPr>
              <a:t>Vogel &amp; </a:t>
            </a:r>
            <a:r>
              <a:rPr lang="en-US" altLang="en-US" dirty="0" err="1" smtClean="0">
                <a:solidFill>
                  <a:srgbClr val="000000"/>
                </a:solidFill>
              </a:rPr>
              <a:t>Perreault</a:t>
            </a:r>
            <a:r>
              <a:rPr lang="en-US" altLang="en-US" dirty="0" smtClean="0">
                <a:solidFill>
                  <a:srgbClr val="000000"/>
                </a:solidFill>
              </a:rPr>
              <a:t> (2006), point out the following problems that can occur if administrative and clinical data are not integrated:</a:t>
            </a:r>
          </a:p>
          <a:p>
            <a:endParaRPr lang="en-US" altLang="en-US" dirty="0" smtClean="0">
              <a:solidFill>
                <a:srgbClr val="000000"/>
              </a:solidFill>
            </a:endParaRPr>
          </a:p>
          <a:p>
            <a:r>
              <a:rPr lang="en-US" altLang="en-US" dirty="0" smtClean="0">
                <a:solidFill>
                  <a:srgbClr val="000000"/>
                </a:solidFill>
              </a:rPr>
              <a:t>“If clinical and administrative data are stored on separate systems, then data needed by both must either be entered directly into both systems or be copied from one system to the other. In addition to the expense of redundant data entry and data maintenance incurred by this approach, the consistency of information tends to be poor because data may be updated in one place and not in the other, or information may be copied incorrectly” (p. 484).</a:t>
            </a:r>
            <a:endParaRPr lang="en-US" altLang="en-US" dirty="0" smtClean="0"/>
          </a:p>
          <a:p>
            <a:endParaRPr lang="en-US" altLang="en-US" dirty="0" smtClean="0"/>
          </a:p>
          <a:p>
            <a:r>
              <a:rPr lang="en-US" altLang="en-US" dirty="0" smtClean="0">
                <a:solidFill>
                  <a:srgbClr val="000000"/>
                </a:solidFill>
              </a:rPr>
              <a:t>Vogel &amp; </a:t>
            </a:r>
            <a:r>
              <a:rPr lang="en-US" altLang="en-US" dirty="0" err="1" smtClean="0">
                <a:solidFill>
                  <a:srgbClr val="000000"/>
                </a:solidFill>
              </a:rPr>
              <a:t>Perreault</a:t>
            </a:r>
            <a:r>
              <a:rPr lang="en-US" altLang="en-US" dirty="0" smtClean="0">
                <a:solidFill>
                  <a:srgbClr val="000000"/>
                </a:solidFill>
              </a:rPr>
              <a:t> (2006) explain the integration requirements. “From an organizational perspective, information should be available when and where it is needed; users must have an integrated view, regardless of system or geographic boundaries; data must have a consistent interpretation; and adequate security must be in place to ensure access only by authorized personnel and only for appropriate uses”</a:t>
            </a:r>
            <a:r>
              <a:rPr lang="en-US" altLang="en-US" dirty="0" smtClean="0"/>
              <a:t> (p. 483).</a:t>
            </a:r>
          </a:p>
          <a:p>
            <a:endParaRPr lang="en-US" altLang="en-US" dirty="0" smtClean="0"/>
          </a:p>
          <a:p>
            <a:r>
              <a:rPr lang="en-US" altLang="en-US" dirty="0" smtClean="0"/>
              <a:t>Two types of integration, data and process, will be reviewed next.</a:t>
            </a:r>
          </a:p>
        </p:txBody>
      </p:sp>
      <p:sp>
        <p:nvSpPr>
          <p:cNvPr id="4915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pPr>
            <a:endParaRPr lang="en-US" altLang="en-US" smtClean="0"/>
          </a:p>
        </p:txBody>
      </p:sp>
      <p:sp>
        <p:nvSpPr>
          <p:cNvPr id="4915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2112EF8C-499D-41CE-8477-0D3A72AA486E}" type="slidenum">
              <a:rPr lang="en-US" altLang="en-US"/>
              <a:pPr eaLnBrk="1" hangingPunct="1"/>
              <a:t>16</a:t>
            </a:fld>
            <a:endParaRPr lang="en-US" altLang="en-US"/>
          </a:p>
        </p:txBody>
      </p:sp>
    </p:spTree>
    <p:extLst>
      <p:ext uri="{BB962C8B-B14F-4D97-AF65-F5344CB8AC3E}">
        <p14:creationId xmlns:p14="http://schemas.microsoft.com/office/powerpoint/2010/main" val="26611127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It is no wonder that information systems to support data and process integration are vital to the operations of a health care organization (Vogel &amp; </a:t>
            </a:r>
            <a:r>
              <a:rPr lang="en-US" altLang="en-US" dirty="0" err="1" smtClean="0"/>
              <a:t>Perreault</a:t>
            </a:r>
            <a:r>
              <a:rPr lang="en-US" altLang="en-US" dirty="0" smtClean="0"/>
              <a:t>, 2006).  A tool for data integration is the interface engine. </a:t>
            </a:r>
          </a:p>
          <a:p>
            <a:endParaRPr lang="en-US" altLang="en-US" dirty="0" smtClean="0"/>
          </a:p>
          <a:p>
            <a:r>
              <a:rPr lang="en-US" altLang="en-US" dirty="0" smtClean="0"/>
              <a:t>In addition, as Vogel &amp; </a:t>
            </a:r>
            <a:r>
              <a:rPr lang="en-US" altLang="en-US" dirty="0" err="1" smtClean="0"/>
              <a:t>Perreault</a:t>
            </a:r>
            <a:r>
              <a:rPr lang="en-US" altLang="en-US" dirty="0" smtClean="0"/>
              <a:t> (2006) point out, “Even with an interface engine managing data among disparate systems, however, an organization still must solve the thorny issues of synchronization of data and comparability of similar data types” (p. 484). The next slide will explain the interface engine in more detail.</a:t>
            </a:r>
          </a:p>
          <a:p>
            <a:endParaRPr lang="en-US" altLang="en-US" dirty="0" smtClean="0"/>
          </a:p>
          <a:p>
            <a:r>
              <a:rPr lang="en-US" altLang="en-US" dirty="0" smtClean="0"/>
              <a:t>For process integration, technologies must address operational workflow and human organizational systems.</a:t>
            </a:r>
          </a:p>
        </p:txBody>
      </p:sp>
      <p:sp>
        <p:nvSpPr>
          <p:cNvPr id="5018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pPr>
            <a:endParaRPr lang="en-US" altLang="en-US" smtClean="0"/>
          </a:p>
        </p:txBody>
      </p:sp>
      <p:sp>
        <p:nvSpPr>
          <p:cNvPr id="5018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1FA2B393-BE6D-42B2-8363-85F45B88F97F}" type="slidenum">
              <a:rPr lang="en-US" altLang="en-US"/>
              <a:pPr eaLnBrk="1" hangingPunct="1"/>
              <a:t>17</a:t>
            </a:fld>
            <a:endParaRPr lang="en-US" altLang="en-US"/>
          </a:p>
        </p:txBody>
      </p:sp>
    </p:spTree>
    <p:extLst>
      <p:ext uri="{BB962C8B-B14F-4D97-AF65-F5344CB8AC3E}">
        <p14:creationId xmlns:p14="http://schemas.microsoft.com/office/powerpoint/2010/main" val="230461942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lvl="1"/>
            <a:r>
              <a:rPr lang="en-US" altLang="en-US" dirty="0" smtClean="0"/>
              <a:t>HIMSS (2010) defines an interface engine as “…an interface tool that translates functions from different systems and protocols into a common format to facilitate information sharing. It is a translator for data for files to pass between systems” (p. 65). Thus, an interface engine is a type of tool for sharing data among disparate systems. </a:t>
            </a:r>
            <a:endParaRPr lang="en-US" altLang="en-US" dirty="0" smtClean="0">
              <a:solidFill>
                <a:srgbClr val="000000"/>
              </a:solidFill>
            </a:endParaRPr>
          </a:p>
          <a:p>
            <a:pPr marL="0" lvl="1"/>
            <a:endParaRPr lang="en-US" altLang="en-US" dirty="0" smtClean="0">
              <a:solidFill>
                <a:srgbClr val="000000"/>
              </a:solidFill>
            </a:endParaRPr>
          </a:p>
          <a:p>
            <a:pPr marL="0" lvl="1"/>
            <a:r>
              <a:rPr lang="en-US" altLang="en-US" dirty="0" smtClean="0">
                <a:solidFill>
                  <a:srgbClr val="000000"/>
                </a:solidFill>
              </a:rPr>
              <a:t>According to Vogel &amp; </a:t>
            </a:r>
            <a:r>
              <a:rPr lang="en-US" altLang="en-US" dirty="0" err="1" smtClean="0">
                <a:solidFill>
                  <a:srgbClr val="000000"/>
                </a:solidFill>
              </a:rPr>
              <a:t>Perreault</a:t>
            </a:r>
            <a:r>
              <a:rPr lang="en-US" altLang="en-US" dirty="0" smtClean="0">
                <a:solidFill>
                  <a:srgbClr val="000000"/>
                </a:solidFill>
              </a:rPr>
              <a:t> (2006), the interface engine serves as the central connecting point for all interfaces and thus a system needs only to be linked to the interface engine as the engine then handles the exchange of data to other systems that need it.</a:t>
            </a:r>
          </a:p>
        </p:txBody>
      </p:sp>
      <p:sp>
        <p:nvSpPr>
          <p:cNvPr id="51204"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pPr>
            <a:endParaRPr lang="en-US" altLang="en-US" smtClean="0"/>
          </a:p>
        </p:txBody>
      </p:sp>
      <p:sp>
        <p:nvSpPr>
          <p:cNvPr id="5120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DA165FBA-657F-4BE4-ADCB-8B68E7C67B36}" type="slidenum">
              <a:rPr lang="en-US" altLang="en-US"/>
              <a:pPr eaLnBrk="1" hangingPunct="1"/>
              <a:t>18</a:t>
            </a:fld>
            <a:endParaRPr lang="en-US" altLang="en-US"/>
          </a:p>
        </p:txBody>
      </p:sp>
    </p:spTree>
    <p:extLst>
      <p:ext uri="{BB962C8B-B14F-4D97-AF65-F5344CB8AC3E}">
        <p14:creationId xmlns:p14="http://schemas.microsoft.com/office/powerpoint/2010/main" val="202091277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To move data from one functional application to another also requires a content exchange standard. Content exchange standards supply the specifications for the format of data exchanges, thereby providing the ability to send and receive medical and administrative data in an understandable and usable manner across information systems. </a:t>
            </a:r>
          </a:p>
          <a:p>
            <a:endParaRPr lang="en-US" altLang="en-US" dirty="0" smtClean="0"/>
          </a:p>
          <a:p>
            <a:r>
              <a:rPr lang="en-US" altLang="en-US" dirty="0" smtClean="0"/>
              <a:t>Health Level Seven International (HL7) provides a comprehensive framework and related standards for the exchange, integration, sharing, and retrieval of electronic health information that supports clinical practice and the management, delivery, and evaluation of health services. According to HL7’s web site, HL7 is “an American National Standards Institute (ANSI)-accredited standards developing organization dedicated to providing a comprehensive framework and related standards for the exchange, integration, sharing, and retrieval of electronic health information that supports clinical practice and the management, delivery and evaluation of health services” (HL7, 2011, para. 1).</a:t>
            </a:r>
          </a:p>
          <a:p>
            <a:endParaRPr lang="en-US" altLang="en-US" dirty="0" smtClean="0"/>
          </a:p>
          <a:p>
            <a:r>
              <a:rPr lang="en-US" altLang="en-US" dirty="0" smtClean="0"/>
              <a:t>HL7 messaging standards move data in standard formats.</a:t>
            </a:r>
          </a:p>
          <a:p>
            <a:endParaRPr lang="en-US" altLang="en-US" dirty="0" smtClean="0"/>
          </a:p>
          <a:p>
            <a:endParaRPr lang="en-US" altLang="en-US" dirty="0" smtClean="0"/>
          </a:p>
        </p:txBody>
      </p:sp>
      <p:sp>
        <p:nvSpPr>
          <p:cNvPr id="5222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pPr>
            <a:endParaRPr lang="en-US" altLang="en-US" smtClean="0"/>
          </a:p>
        </p:txBody>
      </p:sp>
      <p:sp>
        <p:nvSpPr>
          <p:cNvPr id="5222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9A53B8D7-CEAA-4E11-8839-D576CABFCDC9}" type="slidenum">
              <a:rPr lang="en-US" altLang="en-US"/>
              <a:pPr eaLnBrk="1" hangingPunct="1"/>
              <a:t>19</a:t>
            </a:fld>
            <a:endParaRPr lang="en-US" altLang="en-US"/>
          </a:p>
        </p:txBody>
      </p:sp>
    </p:spTree>
    <p:extLst>
      <p:ext uri="{BB962C8B-B14F-4D97-AF65-F5344CB8AC3E}">
        <p14:creationId xmlns:p14="http://schemas.microsoft.com/office/powerpoint/2010/main" val="41355075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dirty="0" smtClean="0"/>
              <a:t>The Objectives for this lecture, </a:t>
            </a:r>
            <a:r>
              <a:rPr lang="en-US" altLang="en-US" b="1" dirty="0" smtClean="0"/>
              <a:t>Administrative, Billing, and Financial Systems lecture a </a:t>
            </a:r>
            <a:r>
              <a:rPr lang="en-US" altLang="en-US" dirty="0" smtClean="0"/>
              <a:t>are to:</a:t>
            </a:r>
          </a:p>
          <a:p>
            <a:pPr eaLnBrk="1" hangingPunct="1">
              <a:spcBef>
                <a:spcPct val="0"/>
              </a:spcBef>
            </a:pPr>
            <a:endParaRPr lang="en-US" altLang="en-US" dirty="0" smtClean="0"/>
          </a:p>
          <a:p>
            <a:pPr marL="171450" indent="-171450" eaLnBrk="1" hangingPunct="1">
              <a:spcBef>
                <a:spcPct val="0"/>
              </a:spcBef>
              <a:buFont typeface="Arial" panose="020B0604020202020204" pitchFamily="34" charset="0"/>
              <a:buChar char="•"/>
            </a:pPr>
            <a:r>
              <a:rPr lang="en-US" altLang="en-US" dirty="0" smtClean="0"/>
              <a:t>Explain applications that need to be integrated in health care information systems;  </a:t>
            </a:r>
          </a:p>
          <a:p>
            <a:pPr marL="171450" indent="-171450" eaLnBrk="1" hangingPunct="1">
              <a:spcBef>
                <a:spcPct val="0"/>
              </a:spcBef>
              <a:buFont typeface="Arial" panose="020B0604020202020204" pitchFamily="34" charset="0"/>
              <a:buChar char="•"/>
            </a:pPr>
            <a:r>
              <a:rPr lang="en-US" altLang="en-US" dirty="0" smtClean="0"/>
              <a:t>Describe the strategies used by health care organizations to ensure integration of functions; and</a:t>
            </a:r>
          </a:p>
          <a:p>
            <a:pPr marL="171450" indent="-171450" eaLnBrk="1" hangingPunct="1">
              <a:spcBef>
                <a:spcPct val="0"/>
              </a:spcBef>
              <a:buFont typeface="Arial" panose="020B0604020202020204" pitchFamily="34" charset="0"/>
              <a:buChar char="•"/>
            </a:pPr>
            <a:r>
              <a:rPr lang="en-US" altLang="en-US" dirty="0" smtClean="0"/>
              <a:t>Discuss the critical elements needed to integrate billing, financial, and clinical systems;</a:t>
            </a:r>
          </a:p>
        </p:txBody>
      </p:sp>
      <p:sp>
        <p:nvSpPr>
          <p:cNvPr id="3379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pPr>
            <a:endParaRPr lang="en-US" altLang="en-US" smtClean="0"/>
          </a:p>
        </p:txBody>
      </p:sp>
      <p:sp>
        <p:nvSpPr>
          <p:cNvPr id="3379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31D85B2D-2547-43E4-A9FB-2518238C9527}" type="slidenum">
              <a:rPr lang="en-US" altLang="en-US"/>
              <a:pPr eaLnBrk="1" hangingPunct="1"/>
              <a:t>2</a:t>
            </a:fld>
            <a:endParaRPr lang="en-US" altLang="en-US"/>
          </a:p>
        </p:txBody>
      </p:sp>
    </p:spTree>
    <p:extLst>
      <p:ext uri="{BB962C8B-B14F-4D97-AF65-F5344CB8AC3E}">
        <p14:creationId xmlns:p14="http://schemas.microsoft.com/office/powerpoint/2010/main" val="355067604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32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The revenue cycle is an example of where system integration is essential. Managing the revenue cycle performance for hospitals and health care organizations requires the integration of various information systems. AHIMA (2012) defines revenue cycle as “The process of how patient financial and health information moves into, through, and out of the health care facility, culminating with the facility receiving reimbursement for services provided” (p. 305).</a:t>
            </a:r>
          </a:p>
          <a:p>
            <a:endParaRPr lang="en-US" altLang="en-US" dirty="0" smtClean="0"/>
          </a:p>
          <a:p>
            <a:r>
              <a:rPr lang="en-US" altLang="en-US" dirty="0" smtClean="0"/>
              <a:t>Revenue cycle management is the management of “all administrative and clinical functions that contribute to the capture, management, and resolution of patient service” (Health Care Financial Management Association (HFMA), </a:t>
            </a:r>
            <a:r>
              <a:rPr lang="en-US" altLang="en-US" dirty="0" err="1" smtClean="0"/>
              <a:t>n.d.</a:t>
            </a:r>
            <a:r>
              <a:rPr lang="en-US" altLang="en-US" dirty="0" smtClean="0"/>
              <a:t>, para 1).</a:t>
            </a:r>
          </a:p>
          <a:p>
            <a:endParaRPr lang="en-US" altLang="en-US" dirty="0" smtClean="0"/>
          </a:p>
          <a:p>
            <a:r>
              <a:rPr lang="en-US" altLang="en-US" dirty="0" smtClean="0"/>
              <a:t>Hospitals and health care organizations  integrate systems between front-end clinical data collection via the electronic medical record systems and the backend billing functions and data analyses thus combining all systems to successfully manage the revenue cycle.</a:t>
            </a:r>
          </a:p>
        </p:txBody>
      </p:sp>
      <p:sp>
        <p:nvSpPr>
          <p:cNvPr id="5325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pPr>
            <a:endParaRPr lang="en-US" altLang="en-US" smtClean="0"/>
          </a:p>
        </p:txBody>
      </p:sp>
      <p:sp>
        <p:nvSpPr>
          <p:cNvPr id="5325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EB629395-675D-4A97-BCAC-77C98E5D7783}" type="slidenum">
              <a:rPr lang="en-US" altLang="en-US"/>
              <a:pPr eaLnBrk="1" hangingPunct="1"/>
              <a:t>20</a:t>
            </a:fld>
            <a:endParaRPr lang="en-US" altLang="en-US"/>
          </a:p>
        </p:txBody>
      </p:sp>
    </p:spTree>
    <p:extLst>
      <p:ext uri="{BB962C8B-B14F-4D97-AF65-F5344CB8AC3E}">
        <p14:creationId xmlns:p14="http://schemas.microsoft.com/office/powerpoint/2010/main" val="98748573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en-US" altLang="en-US" dirty="0" smtClean="0"/>
              <a:t>Next we move on to a discussion on how health care organizations can gain valuable insights from integrated data through data analytics and trending. A data-driven organization has the capacity to analyze the clinical as well as financial data thereby providing opportunities to improve patient care. </a:t>
            </a:r>
          </a:p>
          <a:p>
            <a:pPr>
              <a:spcBef>
                <a:spcPct val="0"/>
              </a:spcBef>
            </a:pPr>
            <a:endParaRPr lang="en-US" altLang="en-US" dirty="0" smtClean="0"/>
          </a:p>
          <a:p>
            <a:pPr>
              <a:spcBef>
                <a:spcPct val="0"/>
              </a:spcBef>
            </a:pPr>
            <a:r>
              <a:rPr lang="en-US" altLang="en-US" dirty="0" smtClean="0"/>
              <a:t>The image from </a:t>
            </a:r>
            <a:r>
              <a:rPr lang="en-US" altLang="en-US" dirty="0" err="1" smtClean="0"/>
              <a:t>Agosta</a:t>
            </a:r>
            <a:r>
              <a:rPr lang="en-US" altLang="en-US" dirty="0" smtClean="0"/>
              <a:t> (2010) shows the dynamic between islands of information represented by the individual health care information systems’ components, that is admissions, lab, radiology, surgery, pharmacy, discharge, billing, etc., data integration, and meaningful use. </a:t>
            </a:r>
          </a:p>
          <a:p>
            <a:pPr>
              <a:spcBef>
                <a:spcPct val="0"/>
              </a:spcBef>
            </a:pPr>
            <a:endParaRPr lang="en-US" altLang="en-US" dirty="0" smtClean="0"/>
          </a:p>
          <a:p>
            <a:pPr>
              <a:spcBef>
                <a:spcPct val="0"/>
              </a:spcBef>
            </a:pPr>
            <a:r>
              <a:rPr lang="en-US" altLang="en-US" dirty="0" smtClean="0"/>
              <a:t>As </a:t>
            </a:r>
            <a:r>
              <a:rPr lang="en-US" altLang="en-US" dirty="0" err="1" smtClean="0"/>
              <a:t>Agosta</a:t>
            </a:r>
            <a:r>
              <a:rPr lang="en-US" altLang="en-US" dirty="0" smtClean="0"/>
              <a:t> (2010) points out, “The problem is data fragmentation – islands of information. The goal is demonstrating meaningful use of Health Information Technology (HIT) to improve quality, increase revenue, and reduce cost – and also to qualify for financial reimbursements. The proposed method to get there is data integration” (p. 1). </a:t>
            </a:r>
          </a:p>
          <a:p>
            <a:pPr>
              <a:spcBef>
                <a:spcPct val="0"/>
              </a:spcBef>
            </a:pPr>
            <a:endParaRPr lang="en-US" altLang="en-US" dirty="0" smtClean="0"/>
          </a:p>
          <a:p>
            <a:pPr>
              <a:spcBef>
                <a:spcPct val="0"/>
              </a:spcBef>
            </a:pPr>
            <a:r>
              <a:rPr lang="en-US" altLang="en-US" dirty="0" err="1" smtClean="0"/>
              <a:t>Agosta</a:t>
            </a:r>
            <a:r>
              <a:rPr lang="en-US" altLang="en-US" dirty="0" smtClean="0"/>
              <a:t> (2010) goes on to state “Meaningful use of HIT requires designing data integration so that HIT adds value in transforming the delivery of health care services. At the front end, an example is capturing and encoding clinical data such as vital signs like pulse, blood pressure, heart rate and so on in electronic form, then using this data for clinical decision support” (p. 6).</a:t>
            </a:r>
          </a:p>
          <a:p>
            <a:pPr>
              <a:spcBef>
                <a:spcPct val="0"/>
              </a:spcBef>
            </a:pPr>
            <a:endParaRPr lang="en-US" altLang="en-US" dirty="0" smtClean="0"/>
          </a:p>
          <a:p>
            <a:pPr>
              <a:spcBef>
                <a:spcPct val="0"/>
              </a:spcBef>
            </a:pPr>
            <a:r>
              <a:rPr lang="en-US" altLang="en-US" dirty="0" smtClean="0"/>
              <a:t>A more complex example of data integration is computerized physician order entry (CPOE). For this situation </a:t>
            </a:r>
            <a:r>
              <a:rPr lang="en-US" altLang="en-US" dirty="0" err="1" smtClean="0"/>
              <a:t>Agosta</a:t>
            </a:r>
            <a:r>
              <a:rPr lang="en-US" altLang="en-US" dirty="0" smtClean="0"/>
              <a:t> (2010) explains, “CPOE requires the integration of several sets of data. Patient demographics are required. Physician identification is needed. Diagnosis data is needed. The procedure and treatment of data have to be integrated with the diagnosis and patient demographics and physician data. If the physician order is more complex than ‘take two aspirin and call me in the morning,’ then supplementary data stores need to be marshaled to encode prescription drug identifiers, laboratory services and test results, consultations with other providers, imaging studies, and so on” (p. 6).</a:t>
            </a:r>
          </a:p>
        </p:txBody>
      </p:sp>
      <p:sp>
        <p:nvSpPr>
          <p:cNvPr id="5427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pPr>
            <a:endParaRPr lang="en-US" altLang="en-US" smtClean="0"/>
          </a:p>
        </p:txBody>
      </p:sp>
      <p:sp>
        <p:nvSpPr>
          <p:cNvPr id="5427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C1E0B88B-87DC-4EC6-A390-070B950C3FD6}" type="slidenum">
              <a:rPr lang="en-US" altLang="en-US"/>
              <a:pPr eaLnBrk="1" hangingPunct="1"/>
              <a:t>21</a:t>
            </a:fld>
            <a:endParaRPr lang="en-US" altLang="en-US"/>
          </a:p>
        </p:txBody>
      </p:sp>
    </p:spTree>
    <p:extLst>
      <p:ext uri="{BB962C8B-B14F-4D97-AF65-F5344CB8AC3E}">
        <p14:creationId xmlns:p14="http://schemas.microsoft.com/office/powerpoint/2010/main" val="270490594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52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“Healthcare organizations have historically struggled to find the elusive link between the investment in information technology and improved organizational performance. At least a portion of this gap has been driven by the focus on the implementation of information technology (IT) solutions to support transactional workflow with little to no attention paid to how people actually use the information contained in these solutions to make decisions. The strategic value of IT lies in its power to provide clinicians and leadership with direct visibility into the care delivery process. When little or no attention is given to the strategic use of information as part of an electronic health record (EHR) implementation, organizations are often disappointed by the return on investment and value received as a result of the significant investment” (</a:t>
            </a:r>
            <a:r>
              <a:rPr lang="en-US" altLang="en-US" dirty="0" err="1" smtClean="0"/>
              <a:t>Clinfowiki</a:t>
            </a:r>
            <a:r>
              <a:rPr lang="en-US" altLang="en-US" dirty="0" smtClean="0"/>
              <a:t>, 2011, para. 1).</a:t>
            </a:r>
          </a:p>
          <a:p>
            <a:endParaRPr lang="en-US" altLang="en-US" dirty="0" smtClean="0"/>
          </a:p>
          <a:p>
            <a:r>
              <a:rPr lang="en-US" altLang="en-US" dirty="0" smtClean="0"/>
              <a:t>One solution to help close this gap is in the implementation of business intelligence and data warehousing. </a:t>
            </a:r>
            <a:r>
              <a:rPr lang="en-US" altLang="en-US" dirty="0" err="1" smtClean="0"/>
              <a:t>Loshin</a:t>
            </a:r>
            <a:r>
              <a:rPr lang="en-US" altLang="en-US" dirty="0" smtClean="0"/>
              <a:t> (2003) (as cited in The Data Warehousing Institute Faculty Newsletter, (2002), defined business intelligence as “The processes, technologies, and tools needed to turn data into information, information into knowledge, and knowledge into plans that drive profitable business actions. Business intelligence encompasses data warehousing, business analytic tools, and content/knowledge management” (p. 6).</a:t>
            </a:r>
          </a:p>
          <a:p>
            <a:endParaRPr lang="en-US" altLang="en-US" dirty="0" smtClean="0"/>
          </a:p>
        </p:txBody>
      </p:sp>
      <p:sp>
        <p:nvSpPr>
          <p:cNvPr id="5530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pPr>
            <a:endParaRPr lang="en-US" altLang="en-US" smtClean="0"/>
          </a:p>
        </p:txBody>
      </p:sp>
      <p:sp>
        <p:nvSpPr>
          <p:cNvPr id="5530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9C738D96-6074-49E1-A672-F378494A683A}" type="slidenum">
              <a:rPr lang="en-US" altLang="en-US"/>
              <a:pPr eaLnBrk="1" hangingPunct="1"/>
              <a:t>22</a:t>
            </a:fld>
            <a:endParaRPr lang="en-US" altLang="en-US"/>
          </a:p>
        </p:txBody>
      </p:sp>
    </p:spTree>
    <p:extLst>
      <p:ext uri="{BB962C8B-B14F-4D97-AF65-F5344CB8AC3E}">
        <p14:creationId xmlns:p14="http://schemas.microsoft.com/office/powerpoint/2010/main" val="54286289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Notes Placeholder 2"/>
          <p:cNvSpPr>
            <a:spLocks noGrp="1"/>
          </p:cNvSpPr>
          <p:nvPr>
            <p:ph type="body" idx="1"/>
          </p:nvPr>
        </p:nvSpPr>
        <p:spPr bwMode="auto"/>
        <p:txBody>
          <a:bodyPr wrap="square" numCol="1" anchor="t" anchorCtr="0" compatLnSpc="1">
            <a:prstTxWarp prst="textNoShape">
              <a:avLst/>
            </a:prstTxWarp>
          </a:bodyPr>
          <a:lstStyle/>
          <a:p>
            <a:pPr>
              <a:spcBef>
                <a:spcPts val="0"/>
              </a:spcBef>
              <a:defRPr/>
            </a:pPr>
            <a:r>
              <a:rPr lang="en-US" dirty="0" smtClean="0"/>
              <a:t>Clinfowiki (2011, para. 3) lists the following examples of Business Intelligence applications: </a:t>
            </a:r>
          </a:p>
          <a:p>
            <a:pPr>
              <a:spcBef>
                <a:spcPts val="0"/>
              </a:spcBef>
              <a:defRPr/>
            </a:pPr>
            <a:endParaRPr lang="en-US" dirty="0" smtClean="0"/>
          </a:p>
          <a:p>
            <a:pPr marL="171450" indent="-171450">
              <a:spcBef>
                <a:spcPts val="0"/>
              </a:spcBef>
              <a:buFont typeface="Arial" pitchFamily="34" charset="0"/>
              <a:buChar char="•"/>
              <a:defRPr/>
            </a:pPr>
            <a:r>
              <a:rPr lang="en-US" dirty="0" smtClean="0"/>
              <a:t>Decision Support Systems,</a:t>
            </a:r>
          </a:p>
          <a:p>
            <a:pPr marL="171450" indent="-171450">
              <a:spcBef>
                <a:spcPts val="0"/>
              </a:spcBef>
              <a:buFont typeface="Arial" pitchFamily="34" charset="0"/>
              <a:buChar char="•"/>
              <a:defRPr/>
            </a:pPr>
            <a:r>
              <a:rPr lang="en-US" dirty="0" smtClean="0"/>
              <a:t>Executive Information Systems, </a:t>
            </a:r>
          </a:p>
          <a:p>
            <a:pPr marL="171450" indent="-171450">
              <a:spcBef>
                <a:spcPts val="0"/>
              </a:spcBef>
              <a:buFont typeface="Arial" pitchFamily="34" charset="0"/>
              <a:buChar char="•"/>
              <a:defRPr/>
            </a:pPr>
            <a:r>
              <a:rPr lang="en-US" dirty="0" smtClean="0"/>
              <a:t>Online Analytical Processing (OLAP),</a:t>
            </a:r>
          </a:p>
          <a:p>
            <a:pPr marL="171450" indent="-171450">
              <a:spcBef>
                <a:spcPts val="0"/>
              </a:spcBef>
              <a:buFont typeface="Arial" pitchFamily="34" charset="0"/>
              <a:buChar char="•"/>
              <a:defRPr/>
            </a:pPr>
            <a:r>
              <a:rPr lang="en-US" dirty="0" smtClean="0"/>
              <a:t>Query and Reporting Tools,</a:t>
            </a:r>
          </a:p>
          <a:p>
            <a:pPr marL="171450" indent="-171450">
              <a:spcBef>
                <a:spcPts val="0"/>
              </a:spcBef>
              <a:buFont typeface="Arial" pitchFamily="34" charset="0"/>
              <a:buChar char="•"/>
              <a:defRPr/>
            </a:pPr>
            <a:r>
              <a:rPr lang="en-US" dirty="0" smtClean="0"/>
              <a:t>Business Process Monitoring, </a:t>
            </a:r>
          </a:p>
          <a:p>
            <a:pPr marL="171450" indent="-171450">
              <a:spcBef>
                <a:spcPts val="0"/>
              </a:spcBef>
              <a:buFont typeface="Arial" pitchFamily="34" charset="0"/>
              <a:buChar char="•"/>
              <a:defRPr/>
            </a:pPr>
            <a:r>
              <a:rPr lang="en-US" dirty="0" smtClean="0"/>
              <a:t>Performance Scorecards and Dashboards,</a:t>
            </a:r>
          </a:p>
          <a:p>
            <a:pPr marL="171450" indent="-171450">
              <a:spcBef>
                <a:spcPts val="0"/>
              </a:spcBef>
              <a:buFont typeface="Arial" pitchFamily="34" charset="0"/>
              <a:buChar char="•"/>
              <a:defRPr/>
            </a:pPr>
            <a:r>
              <a:rPr lang="en-US" dirty="0" smtClean="0"/>
              <a:t>Data Mining, and</a:t>
            </a:r>
          </a:p>
          <a:p>
            <a:pPr marL="171450" indent="-171450">
              <a:spcBef>
                <a:spcPts val="0"/>
              </a:spcBef>
              <a:buFont typeface="Arial" pitchFamily="34" charset="0"/>
              <a:buChar char="•"/>
              <a:defRPr/>
            </a:pPr>
            <a:r>
              <a:rPr lang="en-US" dirty="0" smtClean="0"/>
              <a:t>Predictive Analytics</a:t>
            </a:r>
          </a:p>
          <a:p>
            <a:pPr>
              <a:spcBef>
                <a:spcPts val="0"/>
              </a:spcBef>
              <a:defRPr/>
            </a:pPr>
            <a:endParaRPr lang="en-US" dirty="0" smtClean="0"/>
          </a:p>
          <a:p>
            <a:pPr>
              <a:defRPr/>
            </a:pPr>
            <a:endParaRPr lang="en-US" dirty="0" smtClean="0"/>
          </a:p>
        </p:txBody>
      </p:sp>
      <p:sp>
        <p:nvSpPr>
          <p:cNvPr id="56324"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pPr>
            <a:endParaRPr lang="en-US" altLang="en-US" smtClean="0"/>
          </a:p>
        </p:txBody>
      </p:sp>
      <p:sp>
        <p:nvSpPr>
          <p:cNvPr id="5632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515E9A2E-F15B-4801-9279-0AA6BD1FC422}" type="slidenum">
              <a:rPr lang="en-US" altLang="en-US"/>
              <a:pPr eaLnBrk="1" hangingPunct="1"/>
              <a:t>23</a:t>
            </a:fld>
            <a:endParaRPr lang="en-US" altLang="en-US"/>
          </a:p>
        </p:txBody>
      </p:sp>
    </p:spTree>
    <p:extLst>
      <p:ext uri="{BB962C8B-B14F-4D97-AF65-F5344CB8AC3E}">
        <p14:creationId xmlns:p14="http://schemas.microsoft.com/office/powerpoint/2010/main" val="277455935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73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t>This concludes Lecture </a:t>
            </a:r>
            <a:r>
              <a:rPr lang="en-US" altLang="en-US" b="1" smtClean="0"/>
              <a:t>a</a:t>
            </a:r>
            <a:r>
              <a:rPr lang="en-US" altLang="en-US" smtClean="0"/>
              <a:t> of </a:t>
            </a:r>
            <a:r>
              <a:rPr lang="en-US" altLang="en-US" b="1" smtClean="0"/>
              <a:t>Administrative, Billing, and Financial Systems.</a:t>
            </a:r>
            <a:r>
              <a:rPr lang="en-US" altLang="en-US" smtClean="0"/>
              <a:t>  </a:t>
            </a:r>
          </a:p>
          <a:p>
            <a:pPr eaLnBrk="1" hangingPunct="1">
              <a:spcBef>
                <a:spcPct val="0"/>
              </a:spcBef>
            </a:pPr>
            <a:endParaRPr lang="en-US" altLang="en-US" smtClean="0"/>
          </a:p>
          <a:p>
            <a:r>
              <a:rPr lang="en-US" altLang="en-US" dirty="0" smtClean="0"/>
              <a:t>In this lecture, administrative, billing, and financial systems that need to be integrated in health care information systems were explained, health care organizations’ strategies to ensuring integration of functions were described, and critical integration elements discussed. The final topic covered was business intelligence applications. These tools can help health care organizations gain valuable insights from integrated data through data analytics and trending. </a:t>
            </a:r>
          </a:p>
        </p:txBody>
      </p:sp>
      <p:sp>
        <p:nvSpPr>
          <p:cNvPr id="5734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pPr>
            <a:endParaRPr lang="en-US" altLang="en-US" smtClean="0"/>
          </a:p>
        </p:txBody>
      </p:sp>
      <p:sp>
        <p:nvSpPr>
          <p:cNvPr id="5734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67CAAECE-F6E2-4726-87AB-9AB979631626}" type="slidenum">
              <a:rPr lang="en-US" altLang="en-US"/>
              <a:pPr eaLnBrk="1" hangingPunct="1"/>
              <a:t>24</a:t>
            </a:fld>
            <a:endParaRPr lang="en-US" altLang="en-US"/>
          </a:p>
        </p:txBody>
      </p:sp>
    </p:spTree>
    <p:extLst>
      <p:ext uri="{BB962C8B-B14F-4D97-AF65-F5344CB8AC3E}">
        <p14:creationId xmlns:p14="http://schemas.microsoft.com/office/powerpoint/2010/main" val="280106380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83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No audio.</a:t>
            </a:r>
          </a:p>
          <a:p>
            <a:pPr marL="0" lvl="1"/>
            <a:endParaRPr lang="en-US" altLang="en-US" smtClean="0"/>
          </a:p>
          <a:p>
            <a:endParaRPr lang="en-US" altLang="en-US" smtClean="0"/>
          </a:p>
        </p:txBody>
      </p:sp>
      <p:sp>
        <p:nvSpPr>
          <p:cNvPr id="5837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pPr>
            <a:endParaRPr lang="en-US" altLang="en-US" smtClean="0"/>
          </a:p>
        </p:txBody>
      </p:sp>
      <p:sp>
        <p:nvSpPr>
          <p:cNvPr id="5837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2A50824A-5025-42AB-A523-9BD99346E67F}" type="slidenum">
              <a:rPr lang="en-US" altLang="en-US"/>
              <a:pPr eaLnBrk="1" hangingPunct="1"/>
              <a:t>25</a:t>
            </a:fld>
            <a:endParaRPr lang="en-US" altLang="en-US"/>
          </a:p>
        </p:txBody>
      </p:sp>
    </p:spTree>
    <p:extLst>
      <p:ext uri="{BB962C8B-B14F-4D97-AF65-F5344CB8AC3E}">
        <p14:creationId xmlns:p14="http://schemas.microsoft.com/office/powerpoint/2010/main" val="220182322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93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No audio.</a:t>
            </a:r>
          </a:p>
        </p:txBody>
      </p:sp>
      <p:sp>
        <p:nvSpPr>
          <p:cNvPr id="5939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pPr>
            <a:endParaRPr lang="en-US" altLang="en-US" smtClean="0"/>
          </a:p>
        </p:txBody>
      </p:sp>
      <p:sp>
        <p:nvSpPr>
          <p:cNvPr id="5939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F851CF7A-2C80-4AB6-99BA-21C35952479C}" type="slidenum">
              <a:rPr lang="en-US" altLang="en-US"/>
              <a:pPr eaLnBrk="1" hangingPunct="1"/>
              <a:t>26</a:t>
            </a:fld>
            <a:endParaRPr lang="en-US" altLang="en-US"/>
          </a:p>
        </p:txBody>
      </p:sp>
    </p:spTree>
    <p:extLst>
      <p:ext uri="{BB962C8B-B14F-4D97-AF65-F5344CB8AC3E}">
        <p14:creationId xmlns:p14="http://schemas.microsoft.com/office/powerpoint/2010/main" val="115717201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29579">
              <a:defRPr/>
            </a:pPr>
            <a:r>
              <a:rPr lang="en-US" sz="1000" dirty="0" smtClean="0">
                <a:solidFill>
                  <a:schemeClr val="tx1"/>
                </a:solidFill>
                <a:latin typeface="Arial" panose="020B0604020202020204" pitchFamily="34" charset="0"/>
                <a:cs typeface="Arial" panose="020B0604020202020204" pitchFamily="34" charset="0"/>
              </a:rPr>
              <a:t>No</a:t>
            </a:r>
            <a:r>
              <a:rPr lang="en-US" sz="1000" baseline="0" dirty="0" smtClean="0">
                <a:solidFill>
                  <a:schemeClr val="tx1"/>
                </a:solidFill>
                <a:latin typeface="Arial" panose="020B0604020202020204" pitchFamily="34" charset="0"/>
                <a:cs typeface="Arial" panose="020B0604020202020204" pitchFamily="34" charset="0"/>
              </a:rPr>
              <a:t> audio</a:t>
            </a:r>
          </a:p>
        </p:txBody>
      </p:sp>
      <p:sp>
        <p:nvSpPr>
          <p:cNvPr id="4" name="Footer Placeholder 3"/>
          <p:cNvSpPr>
            <a:spLocks noGrp="1"/>
          </p:cNvSpPr>
          <p:nvPr>
            <p:ph type="ftr" sz="quarter" idx="10"/>
          </p:nvPr>
        </p:nvSpPr>
        <p:spPr/>
        <p:txBody>
          <a:bodyPr/>
          <a:lstStyle/>
          <a:p>
            <a:pPr>
              <a:defRPr/>
            </a:pPr>
            <a:r>
              <a:rPr lang="en-US" dirty="0" smtClean="0"/>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27</a:t>
            </a:fld>
            <a:endParaRPr lang="en-US" altLang="en-US" dirty="0"/>
          </a:p>
        </p:txBody>
      </p:sp>
    </p:spTree>
    <p:extLst>
      <p:ext uri="{BB962C8B-B14F-4D97-AF65-F5344CB8AC3E}">
        <p14:creationId xmlns:p14="http://schemas.microsoft.com/office/powerpoint/2010/main" val="7012380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Let’s begin with a definition of an information system. American Health Information Management (AHIMA) defines information system as “An automated system that uses computer hardware and software to record, manipulate, store, recover, and disseminate data (that is, a system that receives and processes input and provides output)” (AHIMA, 2012, p. 181).</a:t>
            </a:r>
          </a:p>
          <a:p>
            <a:pPr marL="0" lvl="2">
              <a:spcBef>
                <a:spcPct val="0"/>
              </a:spcBef>
            </a:pPr>
            <a:endParaRPr lang="en-US" altLang="en-US" dirty="0" smtClean="0"/>
          </a:p>
          <a:p>
            <a:r>
              <a:rPr lang="en-US" altLang="en-US" dirty="0" smtClean="0"/>
              <a:t>Connecting information systems to health, a health information system is one which is used within the health care domain. For example, Vogel &amp; Perrault (2001) view a health care information system (HCIS) as the system that facilitates communication, organizes, integrates, and stores information, coordinates work among various health care professionals, supports documentation, record-keeping and reporting functions, and otherwise supports the needs of the health care organization.</a:t>
            </a:r>
          </a:p>
          <a:p>
            <a:endParaRPr lang="en-US" altLang="en-US" dirty="0" smtClean="0"/>
          </a:p>
          <a:p>
            <a:r>
              <a:rPr lang="en-US" altLang="en-US" dirty="0" smtClean="0"/>
              <a:t>Another example is a hospital information system (HIS). This is a system which is comprehensive in that it contains the clinical, administrative, financial, and demographic information about each patient (AHIMA 2012).</a:t>
            </a:r>
          </a:p>
          <a:p>
            <a:endParaRPr lang="en-US" altLang="en-US" dirty="0" smtClean="0"/>
          </a:p>
          <a:p>
            <a:r>
              <a:rPr lang="en-US" altLang="en-US" dirty="0" smtClean="0"/>
              <a:t>Administrative, billing, and financial systems that facilitate the revenue cycle and other administrative tasks are components of information systems used in provider and health care organizations.</a:t>
            </a:r>
          </a:p>
        </p:txBody>
      </p:sp>
      <p:sp>
        <p:nvSpPr>
          <p:cNvPr id="35844"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pPr>
            <a:endParaRPr lang="en-US" altLang="en-US" smtClean="0"/>
          </a:p>
        </p:txBody>
      </p:sp>
      <p:sp>
        <p:nvSpPr>
          <p:cNvPr id="3584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7AC0BDA1-B241-43BE-958F-34A87CA45E2D}" type="slidenum">
              <a:rPr lang="en-US" altLang="en-US"/>
              <a:pPr eaLnBrk="1" hangingPunct="1"/>
              <a:t>3</a:t>
            </a:fld>
            <a:endParaRPr lang="en-US" altLang="en-US"/>
          </a:p>
        </p:txBody>
      </p:sp>
    </p:spTree>
    <p:extLst>
      <p:ext uri="{BB962C8B-B14F-4D97-AF65-F5344CB8AC3E}">
        <p14:creationId xmlns:p14="http://schemas.microsoft.com/office/powerpoint/2010/main" val="21787972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Notes Placeholder 2"/>
          <p:cNvSpPr>
            <a:spLocks noGrp="1"/>
          </p:cNvSpPr>
          <p:nvPr>
            <p:ph type="body" idx="1"/>
          </p:nvPr>
        </p:nvSpPr>
        <p:spPr bwMode="auto"/>
        <p:txBody>
          <a:bodyPr wrap="square" numCol="1" anchor="t" anchorCtr="0" compatLnSpc="1">
            <a:prstTxWarp prst="textNoShape">
              <a:avLst/>
            </a:prstTxWarp>
          </a:bodyPr>
          <a:lstStyle/>
          <a:p>
            <a:pPr>
              <a:spcBef>
                <a:spcPts val="0"/>
              </a:spcBef>
              <a:defRPr/>
            </a:pPr>
            <a:r>
              <a:rPr lang="en-US" dirty="0" smtClean="0"/>
              <a:t>Coming from a functional perspective, Vogel &amp; Perrault (2006) identified HCIS components that support the following purposes:</a:t>
            </a:r>
          </a:p>
          <a:p>
            <a:pPr marL="171450" indent="-171450">
              <a:spcBef>
                <a:spcPts val="0"/>
              </a:spcBef>
              <a:buFont typeface="Arial" pitchFamily="34" charset="0"/>
              <a:buChar char="•"/>
              <a:defRPr/>
            </a:pPr>
            <a:endParaRPr lang="en-US" dirty="0" smtClean="0"/>
          </a:p>
          <a:p>
            <a:pPr marL="228600" indent="-228600">
              <a:spcBef>
                <a:spcPts val="0"/>
              </a:spcBef>
              <a:buFont typeface="Arial" pitchFamily="34" charset="0"/>
              <a:buChar char="•"/>
              <a:defRPr/>
            </a:pPr>
            <a:r>
              <a:rPr lang="en-US" dirty="0" smtClean="0"/>
              <a:t>Patient management and billing</a:t>
            </a:r>
          </a:p>
          <a:p>
            <a:pPr marL="228600" indent="-228600">
              <a:spcBef>
                <a:spcPts val="0"/>
              </a:spcBef>
              <a:buFont typeface="Arial" pitchFamily="34" charset="0"/>
              <a:buChar char="•"/>
              <a:defRPr/>
            </a:pPr>
            <a:r>
              <a:rPr lang="en-US" dirty="0" smtClean="0"/>
              <a:t>Department management</a:t>
            </a:r>
          </a:p>
          <a:p>
            <a:pPr marL="228600" indent="-228600">
              <a:spcBef>
                <a:spcPts val="0"/>
              </a:spcBef>
              <a:buFont typeface="Arial" pitchFamily="34" charset="0"/>
              <a:buChar char="•"/>
              <a:defRPr/>
            </a:pPr>
            <a:r>
              <a:rPr lang="en-US" dirty="0" smtClean="0"/>
              <a:t>Care delivery and clinical documentation</a:t>
            </a:r>
          </a:p>
          <a:p>
            <a:pPr marL="228600" indent="-228600">
              <a:spcBef>
                <a:spcPts val="0"/>
              </a:spcBef>
              <a:buFont typeface="Arial" pitchFamily="34" charset="0"/>
              <a:buChar char="•"/>
              <a:defRPr/>
            </a:pPr>
            <a:r>
              <a:rPr lang="en-US" dirty="0" smtClean="0"/>
              <a:t>Clinical decision support and</a:t>
            </a:r>
          </a:p>
          <a:p>
            <a:pPr marL="228600" indent="-228600">
              <a:spcBef>
                <a:spcPts val="0"/>
              </a:spcBef>
              <a:buFont typeface="Arial" pitchFamily="34" charset="0"/>
              <a:buChar char="•"/>
              <a:defRPr/>
            </a:pPr>
            <a:r>
              <a:rPr lang="en-US" dirty="0" smtClean="0"/>
              <a:t>Financial and resource management </a:t>
            </a:r>
          </a:p>
          <a:p>
            <a:pPr>
              <a:spcBef>
                <a:spcPts val="0"/>
              </a:spcBef>
              <a:defRPr/>
            </a:pPr>
            <a:endParaRPr lang="en-US" dirty="0" smtClean="0"/>
          </a:p>
          <a:p>
            <a:pPr>
              <a:spcBef>
                <a:spcPts val="0"/>
              </a:spcBef>
              <a:defRPr/>
            </a:pPr>
            <a:r>
              <a:rPr lang="en-US" dirty="0" smtClean="0"/>
              <a:t>Patient management and billing and financial and resource management will be briefly described in the next few slides.</a:t>
            </a:r>
          </a:p>
          <a:p>
            <a:pPr>
              <a:defRPr/>
            </a:pPr>
            <a:endParaRPr lang="en-US" dirty="0" smtClean="0"/>
          </a:p>
        </p:txBody>
      </p:sp>
      <p:sp>
        <p:nvSpPr>
          <p:cNvPr id="3686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pPr>
            <a:endParaRPr lang="en-US" altLang="en-US" smtClean="0"/>
          </a:p>
        </p:txBody>
      </p:sp>
      <p:sp>
        <p:nvSpPr>
          <p:cNvPr id="3686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F70A7473-2083-4BBE-82D5-8A0D121CD451}" type="slidenum">
              <a:rPr lang="en-US" altLang="en-US"/>
              <a:pPr eaLnBrk="1" hangingPunct="1"/>
              <a:t>4</a:t>
            </a:fld>
            <a:endParaRPr lang="en-US" altLang="en-US"/>
          </a:p>
        </p:txBody>
      </p:sp>
    </p:spTree>
    <p:extLst>
      <p:ext uri="{BB962C8B-B14F-4D97-AF65-F5344CB8AC3E}">
        <p14:creationId xmlns:p14="http://schemas.microsoft.com/office/powerpoint/2010/main" val="15016137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Patient management and billing systems are systems that support the management of the patient. An example would be the patient identification functionality and the supporting technology, a master patient index. AHIMA (2012) defines a master patient index as “A patient-identifying directory referencing all patients related to an organization and which also serves as a link to the patient record or information, facilitates patient identification, and assists in maintaining a longitudinal patient record from birth to death” (p. 210). Lecture 9b will discuss the master patient index in more detail.</a:t>
            </a:r>
          </a:p>
          <a:p>
            <a:endParaRPr lang="en-US" altLang="en-US" smtClean="0"/>
          </a:p>
        </p:txBody>
      </p:sp>
      <p:sp>
        <p:nvSpPr>
          <p:cNvPr id="3789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pPr>
            <a:endParaRPr lang="en-US" altLang="en-US" smtClean="0"/>
          </a:p>
        </p:txBody>
      </p:sp>
      <p:sp>
        <p:nvSpPr>
          <p:cNvPr id="3789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955F9007-6B4E-4E70-8826-FD2C9644D950}" type="slidenum">
              <a:rPr lang="en-US" altLang="en-US"/>
              <a:pPr eaLnBrk="1" hangingPunct="1"/>
              <a:t>5</a:t>
            </a:fld>
            <a:endParaRPr lang="en-US" altLang="en-US"/>
          </a:p>
        </p:txBody>
      </p:sp>
    </p:spTree>
    <p:extLst>
      <p:ext uri="{BB962C8B-B14F-4D97-AF65-F5344CB8AC3E}">
        <p14:creationId xmlns:p14="http://schemas.microsoft.com/office/powerpoint/2010/main" val="238858295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lvl="1"/>
            <a:r>
              <a:rPr lang="en-US" altLang="en-US" dirty="0" smtClean="0"/>
              <a:t>Another example of a system that supports patient management is the admission-discharge-transfer (ADT) module. AHIMA (2012) provides the following definition of this component:</a:t>
            </a:r>
          </a:p>
          <a:p>
            <a:pPr marL="0" lvl="1"/>
            <a:endParaRPr lang="en-US" altLang="en-US" dirty="0" smtClean="0"/>
          </a:p>
          <a:p>
            <a:pPr marL="0" lvl="1"/>
            <a:r>
              <a:rPr lang="en-US" altLang="en-US" dirty="0" smtClean="0"/>
              <a:t>“The name given to software systems used in health care facilities that register and track patients from admission through discharge including transfers; usually interfaced with other systems used throughout a facility such as an electronic health record or lab information system” (p. 10).</a:t>
            </a:r>
          </a:p>
          <a:p>
            <a:pPr marL="0" lvl="1"/>
            <a:endParaRPr lang="en-US" altLang="en-US" dirty="0" smtClean="0"/>
          </a:p>
          <a:p>
            <a:pPr marL="0" lvl="1"/>
            <a:r>
              <a:rPr lang="en-US" altLang="en-US" dirty="0" smtClean="0"/>
              <a:t>The term ADT is used often</a:t>
            </a:r>
            <a:r>
              <a:rPr lang="en-US" altLang="en-US" baseline="0" dirty="0" smtClean="0"/>
              <a:t> in healthcare IT to discuss the data that includes patient demographics, billing, and other generally non-clinical data as it is collected, used, or transmitted. </a:t>
            </a:r>
            <a:endParaRPr lang="en-US" altLang="en-US" dirty="0" smtClean="0"/>
          </a:p>
        </p:txBody>
      </p:sp>
      <p:sp>
        <p:nvSpPr>
          <p:cNvPr id="3891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pPr>
            <a:endParaRPr lang="en-US" altLang="en-US" smtClean="0"/>
          </a:p>
        </p:txBody>
      </p:sp>
      <p:sp>
        <p:nvSpPr>
          <p:cNvPr id="3891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5247ADF2-EB7F-4506-BFA9-E33D2B12282D}" type="slidenum">
              <a:rPr lang="en-US" altLang="en-US"/>
              <a:pPr eaLnBrk="1" hangingPunct="1"/>
              <a:t>6</a:t>
            </a:fld>
            <a:endParaRPr lang="en-US" altLang="en-US"/>
          </a:p>
        </p:txBody>
      </p:sp>
    </p:spTree>
    <p:extLst>
      <p:ext uri="{BB962C8B-B14F-4D97-AF65-F5344CB8AC3E}">
        <p14:creationId xmlns:p14="http://schemas.microsoft.com/office/powerpoint/2010/main" val="10386192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Financial and resource management systems are systems that support the business functions of the organization or practice. An example would be an accounts payable system and a supporting technology would be claims administration. Financial and employee data are stored in these systems.</a:t>
            </a:r>
          </a:p>
          <a:p>
            <a:endParaRPr lang="en-US" altLang="en-US" smtClean="0"/>
          </a:p>
          <a:p>
            <a:endParaRPr lang="en-US" altLang="en-US" smtClean="0"/>
          </a:p>
        </p:txBody>
      </p:sp>
      <p:sp>
        <p:nvSpPr>
          <p:cNvPr id="3994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pPr>
            <a:endParaRPr lang="en-US" altLang="en-US" smtClean="0"/>
          </a:p>
        </p:txBody>
      </p:sp>
      <p:sp>
        <p:nvSpPr>
          <p:cNvPr id="3994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7B85AA92-CA39-43B7-A6AE-5FFC88931227}" type="slidenum">
              <a:rPr lang="en-US" altLang="en-US"/>
              <a:pPr eaLnBrk="1" hangingPunct="1"/>
              <a:t>7</a:t>
            </a:fld>
            <a:endParaRPr lang="en-US" altLang="en-US"/>
          </a:p>
        </p:txBody>
      </p:sp>
    </p:spTree>
    <p:extLst>
      <p:ext uri="{BB962C8B-B14F-4D97-AF65-F5344CB8AC3E}">
        <p14:creationId xmlns:p14="http://schemas.microsoft.com/office/powerpoint/2010/main" val="129588801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In a physician setting, the practice management system (PMS) provides a combination of financial and administrative functions. A PMS automates a physician office’s patient appointment, scheduling, registration, billing, and payroll functions (AHIIMA, 2012).</a:t>
            </a:r>
          </a:p>
          <a:p>
            <a:r>
              <a:rPr lang="en-US" altLang="en-US" dirty="0" smtClean="0"/>
              <a:t> </a:t>
            </a:r>
          </a:p>
          <a:p>
            <a:r>
              <a:rPr lang="en-US" altLang="en-US" dirty="0" smtClean="0"/>
              <a:t>Integration of the electronic medical record with the PMS is paramount in today’s health care environment. For example, the stage 1 meaningful use criteria, which came about via the Health Information Technology for Economic and Clinical Health (HITECH) Act, includes requirements for the electronic collection and reporting of patient demographics along with clinical data.</a:t>
            </a:r>
            <a:br>
              <a:rPr lang="en-US" altLang="en-US" dirty="0" smtClean="0"/>
            </a:br>
            <a:endParaRPr lang="en-US" altLang="en-US" dirty="0" smtClean="0"/>
          </a:p>
        </p:txBody>
      </p:sp>
      <p:sp>
        <p:nvSpPr>
          <p:cNvPr id="40964"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pPr>
            <a:endParaRPr lang="en-US" altLang="en-US" smtClean="0"/>
          </a:p>
        </p:txBody>
      </p:sp>
      <p:sp>
        <p:nvSpPr>
          <p:cNvPr id="4096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6EC9EEEB-28A5-43CA-8AD2-CA1148E521CC}" type="slidenum">
              <a:rPr lang="en-US" altLang="en-US"/>
              <a:pPr eaLnBrk="1" hangingPunct="1"/>
              <a:t>8</a:t>
            </a:fld>
            <a:endParaRPr lang="en-US" altLang="en-US"/>
          </a:p>
        </p:txBody>
      </p:sp>
    </p:spTree>
    <p:extLst>
      <p:ext uri="{BB962C8B-B14F-4D97-AF65-F5344CB8AC3E}">
        <p14:creationId xmlns:p14="http://schemas.microsoft.com/office/powerpoint/2010/main" val="396409008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As the previous slide shows, often separate information systems are needed because they must meet the specific and often unique needs of a clinical or support department with specialized functionality. With so many systems in use in a health care organization, information integration is required in order to have the right information available to those who need it in an expeditious manner.</a:t>
            </a:r>
          </a:p>
          <a:p>
            <a:endParaRPr lang="en-US" altLang="en-US" dirty="0" smtClean="0"/>
          </a:p>
          <a:p>
            <a:r>
              <a:rPr lang="en-US" altLang="en-US" dirty="0" smtClean="0"/>
              <a:t>According to the Healthcare Information and Management Systems Society (HIMSS, </a:t>
            </a:r>
            <a:r>
              <a:rPr lang="en-US" altLang="en-US" dirty="0" err="1" smtClean="0"/>
              <a:t>n.d.</a:t>
            </a:r>
            <a:r>
              <a:rPr lang="en-US" altLang="en-US" dirty="0" smtClean="0"/>
              <a:t> a), “HIMSS is a cause-based, not-for-profit organization exclusively focused on providing global leadership for the optimal use of information technology (IT) and management systems for the betterment of health care” (para. 1).</a:t>
            </a:r>
          </a:p>
          <a:p>
            <a:endParaRPr lang="en-US" altLang="en-US" dirty="0" smtClean="0"/>
          </a:p>
          <a:p>
            <a:r>
              <a:rPr lang="en-US" altLang="en-US" dirty="0" smtClean="0"/>
              <a:t>HIMSS (</a:t>
            </a:r>
            <a:r>
              <a:rPr lang="en-US" altLang="en-US" dirty="0" err="1" smtClean="0"/>
              <a:t>n.d.</a:t>
            </a:r>
            <a:r>
              <a:rPr lang="en-US" altLang="en-US" dirty="0" smtClean="0"/>
              <a:t> b) defines integration as “the arrangement of an organization’s information systems in ways that allows them to communicate efficiently and effectively and brings together related parts into a single system” (para. 1).</a:t>
            </a:r>
          </a:p>
          <a:p>
            <a:endParaRPr lang="en-US" altLang="en-US" dirty="0" smtClean="0"/>
          </a:p>
          <a:p>
            <a:r>
              <a:rPr lang="en-US" altLang="en-US" dirty="0" smtClean="0">
                <a:solidFill>
                  <a:srgbClr val="000000"/>
                </a:solidFill>
              </a:rPr>
              <a:t>Finally, Vogel &amp; </a:t>
            </a:r>
            <a:r>
              <a:rPr lang="en-US" altLang="en-US" dirty="0" err="1" smtClean="0">
                <a:solidFill>
                  <a:srgbClr val="000000"/>
                </a:solidFill>
              </a:rPr>
              <a:t>Perreault</a:t>
            </a:r>
            <a:r>
              <a:rPr lang="en-US" altLang="en-US" dirty="0" smtClean="0">
                <a:solidFill>
                  <a:srgbClr val="000000"/>
                </a:solidFill>
              </a:rPr>
              <a:t> (2006) state </a:t>
            </a:r>
            <a:r>
              <a:rPr lang="en-US" altLang="en-US" dirty="0" smtClean="0"/>
              <a:t>“The objectives of coordinated, high-quality, and cost-effective health care cannot be completely satisfied if an organization’s multiple computer systems operate in isolation” (p. 484).</a:t>
            </a:r>
          </a:p>
        </p:txBody>
      </p:sp>
      <p:sp>
        <p:nvSpPr>
          <p:cNvPr id="4198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pPr>
            <a:endParaRPr lang="en-US" altLang="en-US" smtClean="0"/>
          </a:p>
        </p:txBody>
      </p:sp>
      <p:sp>
        <p:nvSpPr>
          <p:cNvPr id="4198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5E9123F3-CB70-4BB7-90D1-B6670015F464}" type="slidenum">
              <a:rPr lang="en-US" altLang="en-US"/>
              <a:pPr eaLnBrk="1" hangingPunct="1"/>
              <a:t>9</a:t>
            </a:fld>
            <a:endParaRPr lang="en-US" altLang="en-US"/>
          </a:p>
        </p:txBody>
      </p:sp>
    </p:spTree>
    <p:extLst>
      <p:ext uri="{BB962C8B-B14F-4D97-AF65-F5344CB8AC3E}">
        <p14:creationId xmlns:p14="http://schemas.microsoft.com/office/powerpoint/2010/main" val="271770463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hyperlink" Target="http://accessibility.psu.edu/microsoftoffice/powerpoint/" TargetMode="External"/><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ONC 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0" y="2130552"/>
            <a:ext cx="9144000" cy="1298448"/>
          </a:xfrm>
          <a:prstGeom prst="rect">
            <a:avLst/>
          </a:prstGeom>
        </p:spPr>
        <p:txBody>
          <a:bodyPr anchor="t"/>
          <a:lstStyle>
            <a:lvl1pPr algn="ctr">
              <a:defRPr sz="3600" b="0" baseline="0">
                <a:latin typeface="Verdana" pitchFamily="34" charset="0"/>
                <a:ea typeface="Verdana" pitchFamily="34" charset="0"/>
                <a:cs typeface="Verdana" pitchFamily="34" charset="0"/>
              </a:defRPr>
            </a:lvl1pPr>
          </a:lstStyle>
          <a:p>
            <a:r>
              <a:rPr lang="en-US" dirty="0" smtClean="0"/>
              <a:t>Click to edit component title</a:t>
            </a:r>
            <a:endParaRPr lang="en-US" dirty="0"/>
          </a:p>
        </p:txBody>
      </p:sp>
      <p:sp>
        <p:nvSpPr>
          <p:cNvPr id="4" name="Text Placeholder 3"/>
          <p:cNvSpPr>
            <a:spLocks noGrp="1"/>
          </p:cNvSpPr>
          <p:nvPr>
            <p:ph type="body" sz="half" idx="2" hasCustomPrompt="1"/>
          </p:nvPr>
        </p:nvSpPr>
        <p:spPr>
          <a:xfrm>
            <a:off x="1371600" y="3517900"/>
            <a:ext cx="6400800" cy="762000"/>
          </a:xfrm>
          <a:prstGeom prst="rect">
            <a:avLst/>
          </a:prstGeom>
        </p:spPr>
        <p:txBody>
          <a:bodyPr/>
          <a:lstStyle>
            <a:lvl1pPr marL="0" indent="0" algn="ctr">
              <a:buNone/>
              <a:defRPr sz="3200" baseline="0">
                <a:latin typeface="+mj-lt"/>
                <a:ea typeface="Tahoma" pitchFamily="34" charset="0"/>
                <a:cs typeface="Tahoma"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unit title</a:t>
            </a:r>
          </a:p>
        </p:txBody>
      </p:sp>
      <p:sp>
        <p:nvSpPr>
          <p:cNvPr id="11" name="Text Placeholder 10"/>
          <p:cNvSpPr>
            <a:spLocks noGrp="1"/>
          </p:cNvSpPr>
          <p:nvPr>
            <p:ph type="body" sz="quarter" idx="11" hasCustomPrompt="1"/>
          </p:nvPr>
        </p:nvSpPr>
        <p:spPr>
          <a:xfrm>
            <a:off x="1371600" y="4356100"/>
            <a:ext cx="6400800" cy="609600"/>
          </a:xfrm>
          <a:prstGeom prst="rect">
            <a:avLst/>
          </a:prstGeom>
        </p:spPr>
        <p:txBody>
          <a:bodyPr/>
          <a:lstStyle>
            <a:lvl1pPr algn="ctr">
              <a:buFontTx/>
              <a:buNone/>
              <a:defRPr>
                <a:latin typeface="+mj-lt"/>
                <a:cs typeface="Tahoma" pitchFamily="34" charset="0"/>
              </a:defRPr>
            </a:lvl1pPr>
          </a:lstStyle>
          <a:p>
            <a:pPr lvl="0"/>
            <a:r>
              <a:rPr lang="en-US" dirty="0" smtClean="0"/>
              <a:t>Click to edit lecture title</a:t>
            </a:r>
          </a:p>
        </p:txBody>
      </p:sp>
      <p:sp>
        <p:nvSpPr>
          <p:cNvPr id="16" name="Text Placeholder 15"/>
          <p:cNvSpPr>
            <a:spLocks noGrp="1"/>
          </p:cNvSpPr>
          <p:nvPr>
            <p:ph type="body" sz="quarter" idx="12"/>
          </p:nvPr>
        </p:nvSpPr>
        <p:spPr>
          <a:xfrm>
            <a:off x="685800" y="5232400"/>
            <a:ext cx="7772400" cy="1219200"/>
          </a:xfrm>
          <a:prstGeom prst="rect">
            <a:avLst/>
          </a:prstGeom>
        </p:spPr>
        <p:txBody>
          <a:bodyPr/>
          <a:lstStyle>
            <a:lvl1pPr algn="ctr">
              <a:buNone/>
              <a:defRPr lang="en-US" sz="1200" i="1" dirty="0" smtClean="0">
                <a:ea typeface="Calibri"/>
                <a:cs typeface="Times New Roman"/>
              </a:defRPr>
            </a:lvl1pPr>
          </a:lstStyle>
          <a:p>
            <a:pPr lvl="0"/>
            <a:r>
              <a:rPr lang="en-US" smtClean="0"/>
              <a:t>Edit Master text styles</a:t>
            </a:r>
          </a:p>
        </p:txBody>
      </p:sp>
      <p:pic>
        <p:nvPicPr>
          <p:cNvPr id="3" name="Picture 2" descr="The Office of the National Coordinator (ONC) for Health Information Technology." title="ONC Logo"/>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42288" y="36576"/>
            <a:ext cx="6059424" cy="1487424"/>
          </a:xfrm>
          <a:prstGeom prst="rect">
            <a:avLst/>
          </a:prstGeom>
        </p:spPr>
      </p:pic>
      <p:sp>
        <p:nvSpPr>
          <p:cNvPr id="8" name="Slide Number Placeholder 4"/>
          <p:cNvSpPr>
            <a:spLocks noGrp="1"/>
          </p:cNvSpPr>
          <p:nvPr>
            <p:ph type="sldNum" sz="quarter" idx="4"/>
          </p:nvPr>
        </p:nvSpPr>
        <p:spPr>
          <a:xfrm>
            <a:off x="8509000" y="6263640"/>
            <a:ext cx="419100" cy="548640"/>
          </a:xfrm>
          <a:prstGeom prst="rect">
            <a:avLst/>
          </a:prstGeom>
        </p:spPr>
        <p:txBody>
          <a:bodyPr anchor="ctr"/>
          <a:lstStyle>
            <a:lvl1pPr algn="r">
              <a:defRPr sz="1000">
                <a:solidFill>
                  <a:srgbClr val="898989"/>
                </a:solidFill>
              </a:defRPr>
            </a:lvl1pPr>
          </a:lstStyle>
          <a:p>
            <a:fld id="{A0AC0CC4-7C26-4B57-A3CB-DD7CCECD5D94}" type="slidenum">
              <a:rPr lang="en-US" altLang="en-US" smtClean="0"/>
              <a:pPr/>
              <a:t>‹#›</a:t>
            </a:fld>
            <a:endParaRPr lang="en-US" altLang="en-US"/>
          </a:p>
        </p:txBody>
      </p:sp>
    </p:spTree>
    <p:extLst>
      <p:ext uri="{BB962C8B-B14F-4D97-AF65-F5344CB8AC3E}">
        <p14:creationId xmlns:p14="http://schemas.microsoft.com/office/powerpoint/2010/main" val="56583177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ONC Attribution_Final_Slide">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1744662"/>
          </a:xfrm>
        </p:spPr>
        <p:txBody>
          <a:bodyPr/>
          <a:lstStyle>
            <a:lvl1pPr>
              <a:defRPr sz="3600">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8" name="Content Placeholder 7"/>
          <p:cNvSpPr>
            <a:spLocks noGrp="1"/>
          </p:cNvSpPr>
          <p:nvPr>
            <p:ph sz="quarter" idx="14"/>
          </p:nvPr>
        </p:nvSpPr>
        <p:spPr>
          <a:xfrm>
            <a:off x="457200" y="2260600"/>
            <a:ext cx="8229600" cy="3911600"/>
          </a:xfrm>
          <a:prstGeom prst="rect">
            <a:avLst/>
          </a:prstGeom>
        </p:spPr>
        <p:txBody>
          <a:bodyPr anchor="b" anchorCtr="0"/>
          <a:lstStyle>
            <a:lvl1pPr marL="0" indent="0">
              <a:buNone/>
              <a:defRPr sz="3200" i="1">
                <a:latin typeface="+mn-lt"/>
              </a:defRPr>
            </a:lvl1pPr>
            <a:lvl2pPr>
              <a:buSzPct val="85000"/>
              <a:defRPr i="1">
                <a:latin typeface="+mn-lt"/>
              </a:defRPr>
            </a:lvl2pPr>
            <a:lvl3pPr marL="1143000" indent="-228600">
              <a:buSzPct val="80000"/>
              <a:buFont typeface="Courier New" panose="02070309020205020404" pitchFamily="49" charset="0"/>
              <a:buChar char="o"/>
              <a:defRPr i="1">
                <a:latin typeface="+mn-lt"/>
              </a:defRPr>
            </a:lvl3pPr>
            <a:lvl4pPr marL="1600200" indent="-228600">
              <a:buSzPct val="120000"/>
              <a:buFont typeface="Wingdings" panose="05000000000000000000" pitchFamily="2" charset="2"/>
              <a:buChar char="§"/>
              <a:defRPr i="1">
                <a:latin typeface="+mn-lt"/>
              </a:defRPr>
            </a:lvl4pPr>
            <a:lvl5pPr marL="2057400" indent="-228600">
              <a:buSzPct val="70000"/>
              <a:buFont typeface="Wingdings" panose="05000000000000000000" pitchFamily="2" charset="2"/>
              <a:buChar char="q"/>
              <a:defRPr i="1">
                <a:latin typeface="+mn-lt"/>
              </a:defRPr>
            </a:lvl5pPr>
          </a:lstStyle>
          <a:p>
            <a:pPr lvl="0"/>
            <a:r>
              <a:rPr lang="en-US" smtClean="0"/>
              <a:t>Edit Master text styles</a:t>
            </a:r>
          </a:p>
        </p:txBody>
      </p:sp>
      <p:sp>
        <p:nvSpPr>
          <p:cNvPr id="5"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2C977632-1F3F-4687-A48D-54A71B9BF2B5}" type="slidenum">
              <a:rPr lang="en-US" altLang="en-US" smtClean="0"/>
              <a:pPr/>
              <a:t>‹#›</a:t>
            </a:fld>
            <a:endParaRPr lang="en-US" altLang="en-US"/>
          </a:p>
        </p:txBody>
      </p:sp>
    </p:spTree>
    <p:extLst>
      <p:ext uri="{BB962C8B-B14F-4D97-AF65-F5344CB8AC3E}">
        <p14:creationId xmlns:p14="http://schemas.microsoft.com/office/powerpoint/2010/main" val="1415639162"/>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147638"/>
            <a:ext cx="8229600" cy="1143000"/>
          </a:xfrm>
        </p:spPr>
        <p:txBody>
          <a:bodyPr/>
          <a:lstStyle>
            <a:lvl1pPr>
              <a:defRPr sz="2800" b="1" baseline="0">
                <a:solidFill>
                  <a:srgbClr val="FF0000"/>
                </a:solidFill>
              </a:defRPr>
            </a:lvl1pPr>
          </a:lstStyle>
          <a:p>
            <a:r>
              <a:rPr lang="en-US" dirty="0" smtClean="0"/>
              <a:t>DO NOT USE THIS LAYOUT</a:t>
            </a:r>
            <a:br>
              <a:rPr lang="en-US" dirty="0" smtClean="0"/>
            </a:br>
            <a:r>
              <a:rPr lang="en-US" dirty="0" smtClean="0"/>
              <a:t>except to follow its instructions in the Master View</a:t>
            </a:r>
            <a:endParaRPr lang="en-US" dirty="0"/>
          </a:p>
        </p:txBody>
      </p:sp>
      <p:sp>
        <p:nvSpPr>
          <p:cNvPr id="3" name="Slide Number Placeholder 2"/>
          <p:cNvSpPr>
            <a:spLocks noGrp="1"/>
          </p:cNvSpPr>
          <p:nvPr>
            <p:ph type="sldNum" sz="quarter" idx="10"/>
          </p:nvPr>
        </p:nvSpPr>
        <p:spPr/>
        <p:txBody>
          <a:bodyPr/>
          <a:lstStyle/>
          <a:p>
            <a:fld id="{A0AC0CC4-7C26-4B57-A3CB-DD7CCECD5D94}" type="slidenum">
              <a:rPr lang="en-US" altLang="en-US" smtClean="0"/>
              <a:pPr/>
              <a:t>‹#›</a:t>
            </a:fld>
            <a:endParaRPr lang="en-US" altLang="en-US"/>
          </a:p>
        </p:txBody>
      </p:sp>
      <p:sp>
        <p:nvSpPr>
          <p:cNvPr id="4" name="TextBox 3"/>
          <p:cNvSpPr txBox="1"/>
          <p:nvPr/>
        </p:nvSpPr>
        <p:spPr>
          <a:xfrm>
            <a:off x="101599" y="1417638"/>
            <a:ext cx="8928101" cy="1015663"/>
          </a:xfrm>
          <a:prstGeom prst="rect">
            <a:avLst/>
          </a:prstGeom>
          <a:noFill/>
        </p:spPr>
        <p:txBody>
          <a:bodyPr wrap="square" rtlCol="0">
            <a:spAutoFit/>
          </a:bodyPr>
          <a:lstStyle/>
          <a:p>
            <a:pPr algn="ctr"/>
            <a:r>
              <a:rPr lang="en-US" sz="2400" b="1" dirty="0" smtClean="0">
                <a:solidFill>
                  <a:srgbClr val="0070C0"/>
                </a:solidFill>
                <a:latin typeface="Arial" panose="020B0604020202020204" pitchFamily="34" charset="0"/>
                <a:cs typeface="Arial" panose="020B0604020202020204" pitchFamily="34" charset="0"/>
              </a:rPr>
              <a:t>Creating</a:t>
            </a:r>
            <a:r>
              <a:rPr lang="en-US" sz="2400" b="1" baseline="0" dirty="0" smtClean="0">
                <a:solidFill>
                  <a:srgbClr val="0070C0"/>
                </a:solidFill>
                <a:latin typeface="Arial" panose="020B0604020202020204" pitchFamily="34" charset="0"/>
                <a:cs typeface="Arial" panose="020B0604020202020204" pitchFamily="34" charset="0"/>
              </a:rPr>
              <a:t> a Custom Layout</a:t>
            </a:r>
          </a:p>
          <a:p>
            <a:r>
              <a:rPr lang="en-US" baseline="0" dirty="0" smtClean="0"/>
              <a:t>Follow the instructions on this slide layout if none of the existing layouts (in the current template) work well for the current slide you would like to create or edit.</a:t>
            </a:r>
            <a:endParaRPr lang="en-US" dirty="0"/>
          </a:p>
        </p:txBody>
      </p:sp>
      <p:sp>
        <p:nvSpPr>
          <p:cNvPr id="6" name="TextBox 5"/>
          <p:cNvSpPr txBox="1"/>
          <p:nvPr/>
        </p:nvSpPr>
        <p:spPr>
          <a:xfrm>
            <a:off x="101600" y="2567642"/>
            <a:ext cx="9144000" cy="3970318"/>
          </a:xfrm>
          <a:prstGeom prst="rect">
            <a:avLst/>
          </a:prstGeom>
          <a:noFill/>
        </p:spPr>
        <p:txBody>
          <a:bodyPr wrap="square" rtlCol="0">
            <a:spAutoFit/>
          </a:bodyPr>
          <a:lstStyle/>
          <a:p>
            <a:pPr lvl="0"/>
            <a:r>
              <a:rPr lang="en-US" dirty="0" smtClean="0"/>
              <a:t>To create a custom new layout, </a:t>
            </a:r>
            <a:r>
              <a:rPr lang="en-US" b="1" dirty="0" smtClean="0"/>
              <a:t>in the Slide Master view </a:t>
            </a:r>
            <a:r>
              <a:rPr lang="en-US" dirty="0" smtClean="0"/>
              <a:t>do the following:</a:t>
            </a:r>
          </a:p>
          <a:p>
            <a:pPr marL="214313" lvl="0" indent="-214313">
              <a:buFont typeface="Arial" panose="020B0604020202020204" pitchFamily="34" charset="0"/>
              <a:buChar char="•"/>
            </a:pPr>
            <a:r>
              <a:rPr lang="en-US" b="1" dirty="0" smtClean="0"/>
              <a:t>DUPLICATE</a:t>
            </a:r>
            <a:r>
              <a:rPr lang="en-US" dirty="0" smtClean="0"/>
              <a:t> an existing layout to create a new layout.</a:t>
            </a:r>
          </a:p>
          <a:p>
            <a:pPr marL="214313" lvl="0" indent="-214313">
              <a:buFont typeface="Arial" panose="020B0604020202020204" pitchFamily="34" charset="0"/>
              <a:buChar char="•"/>
            </a:pPr>
            <a:r>
              <a:rPr lang="en-US" b="1" dirty="0" smtClean="0"/>
              <a:t>RENAME</a:t>
            </a:r>
            <a:r>
              <a:rPr lang="en-US" dirty="0" smtClean="0"/>
              <a:t> the new layout.</a:t>
            </a:r>
          </a:p>
          <a:p>
            <a:pPr marL="214313" lvl="0" indent="-214313">
              <a:buFont typeface="Arial" panose="020B0604020202020204" pitchFamily="34" charset="0"/>
              <a:buChar char="•"/>
            </a:pPr>
            <a:r>
              <a:rPr lang="en-US" b="1" dirty="0" smtClean="0"/>
              <a:t>Insert or Remove as appropriate PLACEHOLDERS </a:t>
            </a:r>
            <a:r>
              <a:rPr lang="en-US" dirty="0" smtClean="0"/>
              <a:t>on your new layout, resizing &amp; formatting as appropriate. </a:t>
            </a:r>
            <a:r>
              <a:rPr lang="en-US" sz="1600" dirty="0" smtClean="0"/>
              <a:t>(Do</a:t>
            </a:r>
            <a:r>
              <a:rPr lang="en-US" sz="1600" baseline="0" dirty="0" smtClean="0"/>
              <a:t> not edit your content in the slide master. All content should be edited in the normal presentation design view.) </a:t>
            </a:r>
            <a:r>
              <a:rPr lang="en-US" b="1" baseline="0" dirty="0" smtClean="0"/>
              <a:t>NEVER REMOVE THE LAYOUT’S TITLE CONTAINER</a:t>
            </a:r>
            <a:r>
              <a:rPr lang="en-US" baseline="0" dirty="0" smtClean="0"/>
              <a:t>. </a:t>
            </a:r>
            <a:r>
              <a:rPr lang="en-US" sz="1600" baseline="0" dirty="0" smtClean="0"/>
              <a:t>(It can be resized or formatted, but never removed.)</a:t>
            </a:r>
            <a:endParaRPr lang="en-US" baseline="0" dirty="0" smtClean="0"/>
          </a:p>
          <a:p>
            <a:pPr marL="214313" lvl="0" indent="-214313">
              <a:buFont typeface="Arial" panose="020B0604020202020204" pitchFamily="34" charset="0"/>
              <a:buChar char="•"/>
            </a:pPr>
            <a:r>
              <a:rPr lang="en-US" dirty="0" smtClean="0"/>
              <a:t>Check the</a:t>
            </a:r>
            <a:r>
              <a:rPr lang="en-US" baseline="0" dirty="0" smtClean="0"/>
              <a:t> </a:t>
            </a:r>
            <a:r>
              <a:rPr lang="en-US" b="1" baseline="0" dirty="0" smtClean="0"/>
              <a:t>READING ORDER </a:t>
            </a:r>
            <a:r>
              <a:rPr lang="en-US" baseline="0" dirty="0" smtClean="0"/>
              <a:t>of your new layout. (</a:t>
            </a:r>
            <a:r>
              <a:rPr lang="en-US" sz="1350" u="sng" kern="1200" dirty="0" smtClean="0">
                <a:solidFill>
                  <a:schemeClr val="tx1"/>
                </a:solidFill>
                <a:effectLst/>
                <a:latin typeface="+mn-lt"/>
                <a:ea typeface="+mn-ea"/>
                <a:cs typeface="+mn-cs"/>
                <a:hlinkClick r:id="rId2"/>
              </a:rPr>
              <a:t>http://accessibility.psu.edu/microsoftoffice/powerpoint/</a:t>
            </a:r>
            <a:r>
              <a:rPr lang="en-US" sz="1350" kern="1200" dirty="0" smtClean="0">
                <a:solidFill>
                  <a:schemeClr val="tx1"/>
                </a:solidFill>
                <a:effectLst/>
                <a:latin typeface="+mn-lt"/>
                <a:ea typeface="+mn-ea"/>
                <a:cs typeface="+mn-cs"/>
              </a:rPr>
              <a:t>) </a:t>
            </a:r>
            <a:r>
              <a:rPr lang="en-US" baseline="0" dirty="0" smtClean="0"/>
              <a:t>Reorder as appropriate so the slide layout’s </a:t>
            </a:r>
            <a:r>
              <a:rPr lang="en-US" b="1" baseline="0" dirty="0" smtClean="0"/>
              <a:t>TITLE is read first</a:t>
            </a:r>
            <a:r>
              <a:rPr lang="en-US" baseline="0" dirty="0" smtClean="0"/>
              <a:t>.</a:t>
            </a:r>
          </a:p>
          <a:p>
            <a:pPr marL="214313" lvl="0" indent="-214313">
              <a:buFont typeface="Arial" panose="020B0604020202020204" pitchFamily="34" charset="0"/>
              <a:buChar char="•"/>
            </a:pPr>
            <a:r>
              <a:rPr lang="en-US" b="1" baseline="0" dirty="0" smtClean="0"/>
              <a:t>SAVE</a:t>
            </a:r>
            <a:r>
              <a:rPr lang="en-US" baseline="0" dirty="0" smtClean="0"/>
              <a:t> your presentation.</a:t>
            </a:r>
          </a:p>
          <a:p>
            <a:pPr marL="214313" lvl="0" indent="-214313">
              <a:buFont typeface="Arial" panose="020B0604020202020204" pitchFamily="34" charset="0"/>
              <a:buChar char="•"/>
            </a:pPr>
            <a:r>
              <a:rPr lang="en-US" b="1" baseline="0" dirty="0" smtClean="0"/>
              <a:t>Close the Master View </a:t>
            </a:r>
            <a:r>
              <a:rPr lang="en-US" b="0" baseline="0" dirty="0" smtClean="0"/>
              <a:t>and return to your normal editing (design) view.</a:t>
            </a:r>
          </a:p>
          <a:p>
            <a:pPr marL="214313" lvl="0" indent="-214313">
              <a:buFont typeface="Arial" panose="020B0604020202020204" pitchFamily="34" charset="0"/>
              <a:buChar char="•"/>
            </a:pPr>
            <a:r>
              <a:rPr lang="en-US" b="1" baseline="0" dirty="0" smtClean="0"/>
              <a:t>Insert a new slide using </a:t>
            </a:r>
            <a:r>
              <a:rPr lang="en-US" b="1" baseline="0" smtClean="0"/>
              <a:t>your custom-named </a:t>
            </a:r>
            <a:r>
              <a:rPr lang="en-US" b="1" baseline="0" dirty="0" smtClean="0"/>
              <a:t>new layout </a:t>
            </a:r>
            <a:r>
              <a:rPr lang="en-US" b="0" baseline="0" dirty="0" smtClean="0"/>
              <a:t>or apply the new layout to an existing slide.</a:t>
            </a:r>
            <a:endParaRPr lang="en-US" dirty="0"/>
          </a:p>
        </p:txBody>
      </p:sp>
    </p:spTree>
    <p:extLst>
      <p:ext uri="{BB962C8B-B14F-4D97-AF65-F5344CB8AC3E}">
        <p14:creationId xmlns:p14="http://schemas.microsoft.com/office/powerpoint/2010/main" val="62956225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Referenc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8" name="Text Placeholder 12"/>
          <p:cNvSpPr>
            <a:spLocks noGrp="1"/>
          </p:cNvSpPr>
          <p:nvPr>
            <p:ph type="body" sz="quarter" idx="16"/>
          </p:nvPr>
        </p:nvSpPr>
        <p:spPr>
          <a:xfrm>
            <a:off x="457200" y="1600200"/>
            <a:ext cx="8229600" cy="1371600"/>
          </a:xfrm>
          <a:prstGeom prst="rect">
            <a:avLst/>
          </a:prstGeom>
        </p:spPr>
        <p:txBody>
          <a:bodyPr/>
          <a:lstStyle>
            <a:lvl1pPr>
              <a:buNone/>
              <a:defRPr sz="1200" b="1">
                <a:latin typeface="Arial" pitchFamily="34" charset="0"/>
                <a:cs typeface="Arial" pitchFamily="34" charset="0"/>
              </a:defRPr>
            </a:lvl1pPr>
            <a:lvl2pPr marL="274320">
              <a:buFont typeface="Arial" pitchFamily="34" charset="0"/>
              <a:buChar char="•"/>
              <a:defRPr sz="1200">
                <a:latin typeface="Arial" pitchFamily="34" charset="0"/>
                <a:cs typeface="Arial" pitchFamily="34" charset="0"/>
              </a:defRPr>
            </a:lvl2pPr>
          </a:lstStyle>
          <a:p>
            <a:pPr lvl="0"/>
            <a:r>
              <a:rPr lang="en-US" dirty="0" smtClean="0"/>
              <a:t>Click to edit Master text styles</a:t>
            </a:r>
          </a:p>
          <a:p>
            <a:pPr lvl="1"/>
            <a:r>
              <a:rPr lang="en-US" dirty="0" smtClean="0"/>
              <a:t>Second level</a:t>
            </a:r>
          </a:p>
        </p:txBody>
      </p:sp>
      <p:sp>
        <p:nvSpPr>
          <p:cNvPr id="9" name="Text Placeholder 12"/>
          <p:cNvSpPr>
            <a:spLocks noGrp="1"/>
          </p:cNvSpPr>
          <p:nvPr>
            <p:ph type="body" sz="quarter" idx="20"/>
          </p:nvPr>
        </p:nvSpPr>
        <p:spPr>
          <a:xfrm>
            <a:off x="457200" y="3048000"/>
            <a:ext cx="8229600" cy="1371600"/>
          </a:xfrm>
          <a:prstGeom prst="rect">
            <a:avLst/>
          </a:prstGeom>
        </p:spPr>
        <p:txBody>
          <a:bodyPr/>
          <a:lstStyle>
            <a:lvl1pPr>
              <a:buNone/>
              <a:defRPr sz="1200" b="1" baseline="0">
                <a:latin typeface="Arial" pitchFamily="34" charset="0"/>
                <a:cs typeface="Arial" pitchFamily="34" charset="0"/>
              </a:defRPr>
            </a:lvl1pPr>
            <a:lvl2pPr marL="274320" marR="0" indent="-285750" algn="l" defTabSz="914400" rtl="0" eaLnBrk="1" fontAlgn="base" latinLnBrk="0" hangingPunct="1">
              <a:lnSpc>
                <a:spcPct val="100000"/>
              </a:lnSpc>
              <a:spcBef>
                <a:spcPct val="20000"/>
              </a:spcBef>
              <a:spcAft>
                <a:spcPct val="0"/>
              </a:spcAft>
              <a:buClrTx/>
              <a:buSzTx/>
              <a:buFont typeface="+mj-lt"/>
              <a:buNone/>
              <a:tabLst/>
              <a:defRPr lang="en-US" sz="1200" smtClean="0"/>
            </a:lvl2pPr>
          </a:lstStyle>
          <a:p>
            <a:pPr lvl="0"/>
            <a:r>
              <a:rPr lang="en-US" dirty="0" smtClean="0"/>
              <a:t>Click to edit Master text styles</a:t>
            </a:r>
          </a:p>
          <a:p>
            <a:pPr lvl="1"/>
            <a:r>
              <a:rPr lang="en-US" dirty="0" smtClean="0"/>
              <a:t>Second level</a:t>
            </a:r>
          </a:p>
        </p:txBody>
      </p:sp>
      <p:sp>
        <p:nvSpPr>
          <p:cNvPr id="10" name="Text Placeholder 12"/>
          <p:cNvSpPr>
            <a:spLocks noGrp="1"/>
          </p:cNvSpPr>
          <p:nvPr>
            <p:ph type="body" sz="quarter" idx="21"/>
          </p:nvPr>
        </p:nvSpPr>
        <p:spPr>
          <a:xfrm>
            <a:off x="457200" y="4572000"/>
            <a:ext cx="8229600" cy="1371600"/>
          </a:xfrm>
          <a:prstGeom prst="rect">
            <a:avLst/>
          </a:prstGeom>
        </p:spPr>
        <p:txBody>
          <a:bodyPr/>
          <a:lstStyle>
            <a:lvl1pPr>
              <a:buNone/>
              <a:defRPr sz="1200" b="1">
                <a:latin typeface="Arial" pitchFamily="34" charset="0"/>
                <a:cs typeface="Arial" pitchFamily="34" charset="0"/>
              </a:defRPr>
            </a:lvl1pPr>
            <a:lvl2pPr marL="274320">
              <a:buFont typeface="Arial" pitchFamily="34" charset="0"/>
              <a:buNone/>
              <a:defRPr lang="en-US" sz="1200" smtClean="0"/>
            </a:lvl2pPr>
          </a:lstStyle>
          <a:p>
            <a:pPr lvl="0"/>
            <a:r>
              <a:rPr lang="en-US" dirty="0" smtClean="0"/>
              <a:t>Click to edit Master text styles</a:t>
            </a:r>
          </a:p>
          <a:p>
            <a:pPr lvl="1"/>
            <a:r>
              <a:rPr lang="en-US" dirty="0" smtClean="0"/>
              <a:t>Second level</a:t>
            </a:r>
          </a:p>
        </p:txBody>
      </p:sp>
      <p:sp>
        <p:nvSpPr>
          <p:cNvPr id="6" name="Slide Number Placeholder 5"/>
          <p:cNvSpPr>
            <a:spLocks noGrp="1"/>
          </p:cNvSpPr>
          <p:nvPr>
            <p:ph type="sldNum" sz="quarter" idx="22"/>
          </p:nvPr>
        </p:nvSpPr>
        <p:spPr/>
        <p:txBody>
          <a:bodyPr/>
          <a:lstStyle>
            <a:lvl1pPr>
              <a:defRPr/>
            </a:lvl1pPr>
          </a:lstStyle>
          <a:p>
            <a:fld id="{1B370CE0-E0C4-4A8A-9EAD-664D27A02100}" type="slidenum">
              <a:rPr lang="en-US" altLang="en-US"/>
              <a:pPr/>
              <a:t>‹#›</a:t>
            </a:fld>
            <a:endParaRPr lang="en-US" altLang="en-US"/>
          </a:p>
        </p:txBody>
      </p:sp>
      <p:sp>
        <p:nvSpPr>
          <p:cNvPr id="7" name="Date Placeholder 4"/>
          <p:cNvSpPr>
            <a:spLocks noGrp="1"/>
          </p:cNvSpPr>
          <p:nvPr>
            <p:ph type="dt" sz="half" idx="23"/>
          </p:nvPr>
        </p:nvSpPr>
        <p:spPr/>
        <p:txBody>
          <a:bodyPr/>
          <a:lstStyle>
            <a:lvl1pPr>
              <a:defRPr/>
            </a:lvl1pPr>
          </a:lstStyle>
          <a:p>
            <a:pPr>
              <a:defRPr/>
            </a:pPr>
            <a:endParaRPr lang="en-US"/>
          </a:p>
        </p:txBody>
      </p:sp>
      <p:sp>
        <p:nvSpPr>
          <p:cNvPr id="11" name="Footer Placeholder 5"/>
          <p:cNvSpPr>
            <a:spLocks noGrp="1"/>
          </p:cNvSpPr>
          <p:nvPr>
            <p:ph type="ftr" sz="quarter" idx="24"/>
          </p:nvPr>
        </p:nvSpPr>
        <p:spPr/>
        <p:txBody>
          <a:bodyPr/>
          <a:lstStyle>
            <a:lvl1pPr>
              <a:defRPr/>
            </a:lvl1pPr>
          </a:lstStyle>
          <a:p>
            <a:pPr>
              <a:defRPr/>
            </a:pPr>
            <a:endParaRPr lang="en-US"/>
          </a:p>
        </p:txBody>
      </p:sp>
    </p:spTree>
    <p:extLst>
      <p:ext uri="{BB962C8B-B14F-4D97-AF65-F5344CB8AC3E}">
        <p14:creationId xmlns:p14="http://schemas.microsoft.com/office/powerpoint/2010/main" val="274236075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Title">
    <p:spTree>
      <p:nvGrpSpPr>
        <p:cNvPr id="1" name=""/>
        <p:cNvGrpSpPr/>
        <p:nvPr/>
      </p:nvGrpSpPr>
      <p:grpSpPr>
        <a:xfrm>
          <a:off x="0" y="0"/>
          <a:ext cx="0" cy="0"/>
          <a:chOff x="0" y="0"/>
          <a:chExt cx="0" cy="0"/>
        </a:xfrm>
      </p:grpSpPr>
      <p:pic>
        <p:nvPicPr>
          <p:cNvPr id="6" name="Picture 2" descr="ONC logo: Curriculum Development Centers Program, Awardee of The Office of the National Coordinator (ONC) for Health Information Technology. "/>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889250" y="0"/>
            <a:ext cx="3365500" cy="1782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0" y="2130552"/>
            <a:ext cx="9144000" cy="1481328"/>
          </a:xfrm>
          <a:prstGeom prst="rect">
            <a:avLst/>
          </a:prstGeom>
        </p:spPr>
        <p:txBody>
          <a:bodyPr anchor="t"/>
          <a:lstStyle>
            <a:lvl1pPr algn="ctr">
              <a:defRPr sz="3800" b="0" baseline="0">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4" name="Text Placeholder 3"/>
          <p:cNvSpPr>
            <a:spLocks noGrp="1"/>
          </p:cNvSpPr>
          <p:nvPr>
            <p:ph type="body" sz="half" idx="2"/>
          </p:nvPr>
        </p:nvSpPr>
        <p:spPr>
          <a:xfrm>
            <a:off x="1371600" y="3733800"/>
            <a:ext cx="6400800" cy="762000"/>
          </a:xfrm>
          <a:prstGeom prst="rect">
            <a:avLst/>
          </a:prstGeom>
        </p:spPr>
        <p:txBody>
          <a:bodyPr/>
          <a:lstStyle>
            <a:lvl1pPr marL="0" indent="0" algn="ctr">
              <a:buNone/>
              <a:defRPr sz="3200" baseline="0">
                <a:latin typeface="Tahoma" pitchFamily="34" charset="0"/>
                <a:ea typeface="Tahoma" pitchFamily="34" charset="0"/>
                <a:cs typeface="Tahoma"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11" name="Text Placeholder 10"/>
          <p:cNvSpPr>
            <a:spLocks noGrp="1"/>
          </p:cNvSpPr>
          <p:nvPr>
            <p:ph type="body" sz="quarter" idx="11"/>
          </p:nvPr>
        </p:nvSpPr>
        <p:spPr>
          <a:xfrm>
            <a:off x="1371600" y="4648200"/>
            <a:ext cx="6400800" cy="609600"/>
          </a:xfrm>
          <a:prstGeom prst="rect">
            <a:avLst/>
          </a:prstGeom>
        </p:spPr>
        <p:txBody>
          <a:bodyPr/>
          <a:lstStyle>
            <a:lvl1pPr algn="ctr">
              <a:buFontTx/>
              <a:buNone/>
              <a:defRPr>
                <a:latin typeface="Tahoma" pitchFamily="34" charset="0"/>
                <a:cs typeface="Tahoma" pitchFamily="34" charset="0"/>
              </a:defRPr>
            </a:lvl1pPr>
          </a:lstStyle>
          <a:p>
            <a:pPr lvl="0"/>
            <a:r>
              <a:rPr lang="en-US" dirty="0" smtClean="0"/>
              <a:t>Click to edit Master text styles</a:t>
            </a:r>
          </a:p>
        </p:txBody>
      </p:sp>
      <p:sp>
        <p:nvSpPr>
          <p:cNvPr id="16" name="Text Placeholder 15"/>
          <p:cNvSpPr>
            <a:spLocks noGrp="1"/>
          </p:cNvSpPr>
          <p:nvPr>
            <p:ph type="body" sz="quarter" idx="12"/>
          </p:nvPr>
        </p:nvSpPr>
        <p:spPr>
          <a:xfrm>
            <a:off x="914400" y="5562600"/>
            <a:ext cx="7315200" cy="685800"/>
          </a:xfrm>
          <a:prstGeom prst="rect">
            <a:avLst/>
          </a:prstGeom>
        </p:spPr>
        <p:txBody>
          <a:bodyPr/>
          <a:lstStyle>
            <a:lvl1pPr>
              <a:buNone/>
              <a:defRPr lang="en-US" sz="1200" dirty="0" smtClean="0">
                <a:ea typeface="Calibri"/>
                <a:cs typeface="Times New Roman"/>
              </a:defRPr>
            </a:lvl1pPr>
          </a:lstStyle>
          <a:p>
            <a:pPr lvl="0"/>
            <a:r>
              <a:rPr lang="en-US" dirty="0" smtClean="0"/>
              <a:t>Click to edit Master text styles</a:t>
            </a:r>
          </a:p>
        </p:txBody>
      </p:sp>
    </p:spTree>
    <p:extLst>
      <p:ext uri="{BB962C8B-B14F-4D97-AF65-F5344CB8AC3E}">
        <p14:creationId xmlns:p14="http://schemas.microsoft.com/office/powerpoint/2010/main" val="382311005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Lectur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8" name="Content Placeholder 7"/>
          <p:cNvSpPr>
            <a:spLocks noGrp="1"/>
          </p:cNvSpPr>
          <p:nvPr>
            <p:ph sz="quarter" idx="14"/>
          </p:nvPr>
        </p:nvSpPr>
        <p:spPr>
          <a:xfrm>
            <a:off x="457200" y="1984248"/>
            <a:ext cx="8229600" cy="4206240"/>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Slide Number Placeholder 5"/>
          <p:cNvSpPr>
            <a:spLocks noGrp="1"/>
          </p:cNvSpPr>
          <p:nvPr>
            <p:ph type="sldNum" sz="quarter" idx="15"/>
          </p:nvPr>
        </p:nvSpPr>
        <p:spPr/>
        <p:txBody>
          <a:bodyPr/>
          <a:lstStyle>
            <a:lvl1pPr>
              <a:defRPr/>
            </a:lvl1pPr>
          </a:lstStyle>
          <a:p>
            <a:fld id="{93ADD883-90FC-419A-927B-9B344B96D9EE}" type="slidenum">
              <a:rPr lang="en-US" altLang="en-US"/>
              <a:pPr/>
              <a:t>‹#›</a:t>
            </a:fld>
            <a:endParaRPr lang="en-US" altLang="en-US"/>
          </a:p>
        </p:txBody>
      </p:sp>
      <p:sp>
        <p:nvSpPr>
          <p:cNvPr id="5" name="Date Placeholder 4"/>
          <p:cNvSpPr>
            <a:spLocks noGrp="1"/>
          </p:cNvSpPr>
          <p:nvPr>
            <p:ph type="dt" sz="half" idx="16"/>
          </p:nvPr>
        </p:nvSpPr>
        <p:spPr/>
        <p:txBody>
          <a:bodyPr/>
          <a:lstStyle>
            <a:lvl1pPr>
              <a:defRPr/>
            </a:lvl1pPr>
          </a:lstStyle>
          <a:p>
            <a:pPr>
              <a:defRPr/>
            </a:pPr>
            <a:endParaRPr lang="en-US"/>
          </a:p>
        </p:txBody>
      </p:sp>
      <p:sp>
        <p:nvSpPr>
          <p:cNvPr id="6" name="Footer Placeholder 5"/>
          <p:cNvSpPr>
            <a:spLocks noGrp="1"/>
          </p:cNvSpPr>
          <p:nvPr>
            <p:ph type="ftr" sz="quarter" idx="17"/>
          </p:nvPr>
        </p:nvSpPr>
        <p:spPr/>
        <p:txBody>
          <a:bodyPr/>
          <a:lstStyle>
            <a:lvl1pPr>
              <a:defRPr/>
            </a:lvl1pPr>
          </a:lstStyle>
          <a:p>
            <a:pPr>
              <a:defRPr/>
            </a:pPr>
            <a:endParaRPr lang="en-US"/>
          </a:p>
        </p:txBody>
      </p:sp>
    </p:spTree>
    <p:extLst>
      <p:ext uri="{BB962C8B-B14F-4D97-AF65-F5344CB8AC3E}">
        <p14:creationId xmlns:p14="http://schemas.microsoft.com/office/powerpoint/2010/main" val="237021060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Pictur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8" name="Picture Placeholder 7"/>
          <p:cNvSpPr>
            <a:spLocks noGrp="1"/>
          </p:cNvSpPr>
          <p:nvPr>
            <p:ph type="pic" sz="quarter" idx="14"/>
          </p:nvPr>
        </p:nvSpPr>
        <p:spPr>
          <a:xfrm>
            <a:off x="457200" y="1600200"/>
            <a:ext cx="8229600" cy="3886200"/>
          </a:xfrm>
          <a:prstGeom prst="rect">
            <a:avLst/>
          </a:prstGeom>
        </p:spPr>
        <p:txBody>
          <a:bodyPr rtlCol="0">
            <a:normAutofit/>
          </a:bodyPr>
          <a:lstStyle/>
          <a:p>
            <a:pPr lvl="0"/>
            <a:r>
              <a:rPr lang="en-US" noProof="0" dirty="0" smtClean="0"/>
              <a:t>Click icon to add picture</a:t>
            </a:r>
            <a:endParaRPr lang="en-US" noProof="0" dirty="0"/>
          </a:p>
        </p:txBody>
      </p:sp>
      <p:sp>
        <p:nvSpPr>
          <p:cNvPr id="9" name="Text Placeholder 9"/>
          <p:cNvSpPr>
            <a:spLocks noGrp="1"/>
          </p:cNvSpPr>
          <p:nvPr>
            <p:ph type="body" sz="quarter" idx="15"/>
          </p:nvPr>
        </p:nvSpPr>
        <p:spPr>
          <a:xfrm>
            <a:off x="457200" y="5562600"/>
            <a:ext cx="8229600" cy="685800"/>
          </a:xfrm>
          <a:prstGeom prst="rect">
            <a:avLst/>
          </a:prstGeom>
        </p:spPr>
        <p:txBody>
          <a:bodyPr/>
          <a:lstStyle>
            <a:lvl1pPr marL="0" indent="0">
              <a:buNone/>
              <a:defRPr sz="1000">
                <a:latin typeface="Arial" pitchFamily="34" charset="0"/>
                <a:cs typeface="Arial" pitchFamily="34" charset="0"/>
              </a:defRPr>
            </a:lvl1pPr>
          </a:lstStyle>
          <a:p>
            <a:pPr lvl="0"/>
            <a:r>
              <a:rPr lang="en-US" dirty="0" smtClean="0"/>
              <a:t>Click to edit Master text styles</a:t>
            </a:r>
          </a:p>
        </p:txBody>
      </p:sp>
      <p:sp>
        <p:nvSpPr>
          <p:cNvPr id="5" name="Slide Number Placeholder 5"/>
          <p:cNvSpPr>
            <a:spLocks noGrp="1"/>
          </p:cNvSpPr>
          <p:nvPr>
            <p:ph type="sldNum" sz="quarter" idx="16"/>
          </p:nvPr>
        </p:nvSpPr>
        <p:spPr/>
        <p:txBody>
          <a:bodyPr/>
          <a:lstStyle>
            <a:lvl1pPr>
              <a:defRPr/>
            </a:lvl1pPr>
          </a:lstStyle>
          <a:p>
            <a:fld id="{6A5A3B2A-8054-4AE4-B371-0416E31C2D6F}" type="slidenum">
              <a:rPr lang="en-US" altLang="en-US"/>
              <a:pPr/>
              <a:t>‹#›</a:t>
            </a:fld>
            <a:endParaRPr lang="en-US" altLang="en-US"/>
          </a:p>
        </p:txBody>
      </p:sp>
      <p:sp>
        <p:nvSpPr>
          <p:cNvPr id="6" name="Date Placeholder 4"/>
          <p:cNvSpPr>
            <a:spLocks noGrp="1"/>
          </p:cNvSpPr>
          <p:nvPr>
            <p:ph type="dt" sz="half" idx="17"/>
          </p:nvPr>
        </p:nvSpPr>
        <p:spPr/>
        <p:txBody>
          <a:bodyPr/>
          <a:lstStyle>
            <a:lvl1pPr>
              <a:defRPr/>
            </a:lvl1pPr>
          </a:lstStyle>
          <a:p>
            <a:pPr>
              <a:defRPr/>
            </a:pPr>
            <a:endParaRPr lang="en-US"/>
          </a:p>
        </p:txBody>
      </p:sp>
      <p:sp>
        <p:nvSpPr>
          <p:cNvPr id="7" name="Footer Placeholder 5"/>
          <p:cNvSpPr>
            <a:spLocks noGrp="1"/>
          </p:cNvSpPr>
          <p:nvPr>
            <p:ph type="ftr" sz="quarter" idx="18"/>
          </p:nvPr>
        </p:nvSpPr>
        <p:spPr/>
        <p:txBody>
          <a:bodyPr/>
          <a:lstStyle>
            <a:lvl1pPr>
              <a:defRPr/>
            </a:lvl1pPr>
          </a:lstStyle>
          <a:p>
            <a:pPr>
              <a:defRPr/>
            </a:pPr>
            <a:endParaRPr lang="en-US"/>
          </a:p>
        </p:txBody>
      </p:sp>
    </p:spTree>
    <p:extLst>
      <p:ext uri="{BB962C8B-B14F-4D97-AF65-F5344CB8AC3E}">
        <p14:creationId xmlns:p14="http://schemas.microsoft.com/office/powerpoint/2010/main" val="78123079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Side by Side layou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8" name="Text Placeholder 4"/>
          <p:cNvSpPr>
            <a:spLocks noGrp="1"/>
          </p:cNvSpPr>
          <p:nvPr>
            <p:ph type="body" sz="quarter" idx="11"/>
          </p:nvPr>
        </p:nvSpPr>
        <p:spPr>
          <a:xfrm>
            <a:off x="457200" y="1984248"/>
            <a:ext cx="3962400" cy="4187952"/>
          </a:xfrm>
          <a:prstGeom prst="rect">
            <a:avLst/>
          </a:prstGeom>
        </p:spPr>
        <p:txBody>
          <a:bodyPr/>
          <a:lstStyle>
            <a:lvl1pPr>
              <a:defRPr sz="2800" baseline="0"/>
            </a:lvl1pPr>
            <a:lvl2pPr>
              <a:defRPr sz="1800"/>
            </a:lvl2pPr>
          </a:lstStyle>
          <a:p>
            <a:pPr lvl="0"/>
            <a:r>
              <a:rPr lang="en-US" dirty="0" smtClean="0"/>
              <a:t>Click to edit Master text styles</a:t>
            </a:r>
          </a:p>
          <a:p>
            <a:pPr lvl="1"/>
            <a:r>
              <a:rPr lang="en-US" dirty="0" smtClean="0"/>
              <a:t>Second level</a:t>
            </a:r>
          </a:p>
        </p:txBody>
      </p:sp>
      <p:sp>
        <p:nvSpPr>
          <p:cNvPr id="7" name="Text Placeholder 4"/>
          <p:cNvSpPr>
            <a:spLocks noGrp="1"/>
          </p:cNvSpPr>
          <p:nvPr>
            <p:ph type="body" sz="quarter" idx="15"/>
          </p:nvPr>
        </p:nvSpPr>
        <p:spPr>
          <a:xfrm>
            <a:off x="4648200" y="1981200"/>
            <a:ext cx="3962400" cy="4191000"/>
          </a:xfrm>
          <a:prstGeom prst="rect">
            <a:avLst/>
          </a:prstGeom>
        </p:spPr>
        <p:txBody>
          <a:bodyPr/>
          <a:lstStyle>
            <a:lvl1pPr>
              <a:defRPr sz="2800" baseline="0"/>
            </a:lvl1pPr>
            <a:lvl2pPr>
              <a:defRPr sz="1800"/>
            </a:lvl2pPr>
          </a:lstStyle>
          <a:p>
            <a:pPr lvl="0"/>
            <a:r>
              <a:rPr lang="en-US" dirty="0" smtClean="0"/>
              <a:t>Click to edit Master text styles</a:t>
            </a:r>
          </a:p>
          <a:p>
            <a:pPr lvl="1"/>
            <a:r>
              <a:rPr lang="en-US" dirty="0" smtClean="0"/>
              <a:t>Second level</a:t>
            </a:r>
          </a:p>
        </p:txBody>
      </p:sp>
      <p:sp>
        <p:nvSpPr>
          <p:cNvPr id="5" name="Slide Number Placeholder 5"/>
          <p:cNvSpPr>
            <a:spLocks noGrp="1"/>
          </p:cNvSpPr>
          <p:nvPr>
            <p:ph type="sldNum" sz="quarter" idx="16"/>
          </p:nvPr>
        </p:nvSpPr>
        <p:spPr/>
        <p:txBody>
          <a:bodyPr/>
          <a:lstStyle>
            <a:lvl1pPr>
              <a:defRPr/>
            </a:lvl1pPr>
          </a:lstStyle>
          <a:p>
            <a:fld id="{59E38279-9233-4D68-93EC-8E5D4140F2D2}" type="slidenum">
              <a:rPr lang="en-US" altLang="en-US"/>
              <a:pPr/>
              <a:t>‹#›</a:t>
            </a:fld>
            <a:endParaRPr lang="en-US" altLang="en-US"/>
          </a:p>
        </p:txBody>
      </p:sp>
      <p:sp>
        <p:nvSpPr>
          <p:cNvPr id="6" name="Date Placeholder 4"/>
          <p:cNvSpPr>
            <a:spLocks noGrp="1"/>
          </p:cNvSpPr>
          <p:nvPr>
            <p:ph type="dt" sz="half" idx="17"/>
          </p:nvPr>
        </p:nvSpPr>
        <p:spPr>
          <a:xfrm>
            <a:off x="628650" y="6356351"/>
            <a:ext cx="2057400" cy="365125"/>
          </a:xfrm>
          <a:prstGeom prst="rect">
            <a:avLst/>
          </a:prstGeom>
        </p:spPr>
        <p:txBody>
          <a:bodyPr/>
          <a:lstStyle>
            <a:lvl1pPr>
              <a:defRPr/>
            </a:lvl1pPr>
          </a:lstStyle>
          <a:p>
            <a:pPr>
              <a:defRPr/>
            </a:pPr>
            <a:endParaRPr lang="en-US"/>
          </a:p>
        </p:txBody>
      </p:sp>
      <p:sp>
        <p:nvSpPr>
          <p:cNvPr id="9" name="Footer Placeholder 5"/>
          <p:cNvSpPr>
            <a:spLocks noGrp="1"/>
          </p:cNvSpPr>
          <p:nvPr>
            <p:ph type="ftr" sz="quarter" idx="18"/>
          </p:nvPr>
        </p:nvSpPr>
        <p:spPr>
          <a:xfrm>
            <a:off x="3028950" y="6356351"/>
            <a:ext cx="3086100" cy="365125"/>
          </a:xfrm>
          <a:prstGeom prst="rect">
            <a:avLst/>
          </a:prstGeom>
        </p:spPr>
        <p:txBody>
          <a:bodyPr/>
          <a:lstStyle>
            <a:lvl1pPr>
              <a:defRPr/>
            </a:lvl1pPr>
          </a:lstStyle>
          <a:p>
            <a:pPr>
              <a:defRPr/>
            </a:pPr>
            <a:endParaRPr lang="en-US"/>
          </a:p>
        </p:txBody>
      </p:sp>
    </p:spTree>
    <p:extLst>
      <p:ext uri="{BB962C8B-B14F-4D97-AF65-F5344CB8AC3E}">
        <p14:creationId xmlns:p14="http://schemas.microsoft.com/office/powerpoint/2010/main" val="138451529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hart, Table, Figure layout">
    <p:spTree>
      <p:nvGrpSpPr>
        <p:cNvPr id="1" name=""/>
        <p:cNvGrpSpPr/>
        <p:nvPr/>
      </p:nvGrpSpPr>
      <p:grpSpPr>
        <a:xfrm>
          <a:off x="0" y="0"/>
          <a:ext cx="0" cy="0"/>
          <a:chOff x="0" y="0"/>
          <a:chExt cx="0" cy="0"/>
        </a:xfrm>
      </p:grpSpPr>
      <p:sp>
        <p:nvSpPr>
          <p:cNvPr id="4" name="Title 1"/>
          <p:cNvSpPr txBox="1">
            <a:spLocks/>
          </p:cNvSpPr>
          <p:nvPr/>
        </p:nvSpPr>
        <p:spPr>
          <a:xfrm>
            <a:off x="457200" y="5638800"/>
            <a:ext cx="8229600" cy="228600"/>
          </a:xfrm>
          <a:prstGeom prst="rect">
            <a:avLst/>
          </a:prstGeom>
        </p:spPr>
        <p:txBody>
          <a:bodyPr anchor="ctr"/>
          <a:lstStyle>
            <a:lvl1pPr>
              <a:defRPr sz="3600">
                <a:latin typeface="Verdana" pitchFamily="34" charset="0"/>
                <a:ea typeface="Verdana" pitchFamily="34" charset="0"/>
                <a:cs typeface="Verdana" pitchFamily="34" charset="0"/>
              </a:defRPr>
            </a:lvl1pPr>
          </a:lstStyle>
          <a:p>
            <a:pPr eaLnBrk="0" hangingPunct="0">
              <a:defRPr/>
            </a:pPr>
            <a:r>
              <a:rPr lang="en-US" sz="1200" dirty="0" smtClean="0">
                <a:latin typeface="+mj-lt"/>
              </a:rPr>
              <a:t>Click to edit Master title style</a:t>
            </a:r>
            <a:endParaRPr lang="en-US" sz="1200" dirty="0">
              <a:latin typeface="+mj-lt"/>
            </a:endParaRPr>
          </a:p>
        </p:txBody>
      </p:sp>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8" name="Content Placeholder 7"/>
          <p:cNvSpPr>
            <a:spLocks noGrp="1"/>
          </p:cNvSpPr>
          <p:nvPr>
            <p:ph sz="quarter" idx="14"/>
          </p:nvPr>
        </p:nvSpPr>
        <p:spPr>
          <a:xfrm>
            <a:off x="457200" y="2209800"/>
            <a:ext cx="8229600" cy="3048000"/>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Slide Number Placeholder 2"/>
          <p:cNvSpPr>
            <a:spLocks noGrp="1"/>
          </p:cNvSpPr>
          <p:nvPr>
            <p:ph type="sldNum" sz="quarter" idx="15"/>
          </p:nvPr>
        </p:nvSpPr>
        <p:spPr>
          <a:xfrm>
            <a:off x="6858000" y="6356350"/>
            <a:ext cx="1828800" cy="365125"/>
          </a:xfrm>
        </p:spPr>
        <p:txBody>
          <a:bodyPr/>
          <a:lstStyle>
            <a:lvl1pPr>
              <a:defRPr/>
            </a:lvl1pPr>
          </a:lstStyle>
          <a:p>
            <a:fld id="{9FEB5679-44A4-4252-AF85-94CF5F5E51C6}" type="slidenum">
              <a:rPr lang="en-US" altLang="en-US"/>
              <a:pPr/>
              <a:t>‹#›</a:t>
            </a:fld>
            <a:endParaRPr lang="en-US" altLang="en-US"/>
          </a:p>
        </p:txBody>
      </p:sp>
      <p:sp>
        <p:nvSpPr>
          <p:cNvPr id="6" name="Date Placeholder 4"/>
          <p:cNvSpPr>
            <a:spLocks noGrp="1"/>
          </p:cNvSpPr>
          <p:nvPr>
            <p:ph type="dt" sz="half" idx="16"/>
          </p:nvPr>
        </p:nvSpPr>
        <p:spPr>
          <a:xfrm>
            <a:off x="628650" y="6356351"/>
            <a:ext cx="2057400" cy="365125"/>
          </a:xfrm>
          <a:prstGeom prst="rect">
            <a:avLst/>
          </a:prstGeom>
        </p:spPr>
        <p:txBody>
          <a:bodyPr/>
          <a:lstStyle>
            <a:lvl1pPr>
              <a:defRPr sz="1000">
                <a:solidFill>
                  <a:schemeClr val="bg1">
                    <a:lumMod val="65000"/>
                  </a:schemeClr>
                </a:solidFill>
                <a:latin typeface="Arial" pitchFamily="34" charset="0"/>
                <a:cs typeface="Arial" pitchFamily="34" charset="0"/>
              </a:defRPr>
            </a:lvl1pPr>
          </a:lstStyle>
          <a:p>
            <a:pPr>
              <a:defRPr/>
            </a:pPr>
            <a:endParaRPr lang="en-US"/>
          </a:p>
        </p:txBody>
      </p:sp>
      <p:sp>
        <p:nvSpPr>
          <p:cNvPr id="7" name="Footer Placeholder 5"/>
          <p:cNvSpPr>
            <a:spLocks noGrp="1"/>
          </p:cNvSpPr>
          <p:nvPr>
            <p:ph type="ftr" sz="quarter" idx="17"/>
          </p:nvPr>
        </p:nvSpPr>
        <p:spPr>
          <a:xfrm>
            <a:off x="3117850" y="6345238"/>
            <a:ext cx="3475038" cy="365125"/>
          </a:xfrm>
          <a:prstGeom prst="rect">
            <a:avLst/>
          </a:prstGeom>
        </p:spPr>
        <p:txBody>
          <a:bodyPr/>
          <a:lstStyle>
            <a:lvl1pPr algn="ctr">
              <a:defRPr sz="1000">
                <a:solidFill>
                  <a:schemeClr val="bg1">
                    <a:lumMod val="65000"/>
                  </a:schemeClr>
                </a:solidFill>
                <a:latin typeface="Arial" pitchFamily="34" charset="0"/>
                <a:cs typeface="Arial" pitchFamily="34" charset="0"/>
              </a:defRPr>
            </a:lvl1pPr>
          </a:lstStyle>
          <a:p>
            <a:pPr>
              <a:defRPr/>
            </a:pPr>
            <a:endParaRPr lang="en-US"/>
          </a:p>
        </p:txBody>
      </p:sp>
    </p:spTree>
    <p:extLst>
      <p:ext uri="{BB962C8B-B14F-4D97-AF65-F5344CB8AC3E}">
        <p14:creationId xmlns:p14="http://schemas.microsoft.com/office/powerpoint/2010/main" val="12901396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Side by Side with all options">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8" name="Content Placeholder 7"/>
          <p:cNvSpPr>
            <a:spLocks noGrp="1"/>
          </p:cNvSpPr>
          <p:nvPr>
            <p:ph sz="quarter" idx="14"/>
          </p:nvPr>
        </p:nvSpPr>
        <p:spPr>
          <a:xfrm>
            <a:off x="457200" y="1984248"/>
            <a:ext cx="4114800" cy="3425952"/>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Content Placeholder 7"/>
          <p:cNvSpPr>
            <a:spLocks noGrp="1"/>
          </p:cNvSpPr>
          <p:nvPr>
            <p:ph sz="quarter" idx="18"/>
          </p:nvPr>
        </p:nvSpPr>
        <p:spPr>
          <a:xfrm>
            <a:off x="4572000" y="1981200"/>
            <a:ext cx="4114800" cy="3429000"/>
          </a:xfrm>
          <a:prstGeom prst="rect">
            <a:avLst/>
          </a:prstGeom>
        </p:spPr>
        <p:txBody>
          <a:bodyPr/>
          <a:lstStyle>
            <a:lvl1pPr>
              <a:defRPr sz="2800"/>
            </a:lvl1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Content Placeholder 7"/>
          <p:cNvSpPr>
            <a:spLocks noGrp="1"/>
          </p:cNvSpPr>
          <p:nvPr>
            <p:ph sz="quarter" idx="22"/>
          </p:nvPr>
        </p:nvSpPr>
        <p:spPr>
          <a:xfrm>
            <a:off x="457200" y="5410200"/>
            <a:ext cx="4114800" cy="609600"/>
          </a:xfrm>
          <a:prstGeom prst="rect">
            <a:avLst/>
          </a:prstGeom>
        </p:spPr>
        <p:txBody>
          <a:bodyPr/>
          <a:lstStyle>
            <a:lvl1pPr>
              <a:buNone/>
              <a:defRPr sz="1200"/>
            </a:lvl1pPr>
          </a:lstStyle>
          <a:p>
            <a:pPr lvl="0"/>
            <a:r>
              <a:rPr lang="en-US" dirty="0" smtClean="0"/>
              <a:t>Click to edit Master text styles</a:t>
            </a:r>
          </a:p>
        </p:txBody>
      </p:sp>
      <p:sp>
        <p:nvSpPr>
          <p:cNvPr id="11" name="Content Placeholder 7"/>
          <p:cNvSpPr>
            <a:spLocks noGrp="1"/>
          </p:cNvSpPr>
          <p:nvPr>
            <p:ph sz="quarter" idx="23"/>
          </p:nvPr>
        </p:nvSpPr>
        <p:spPr>
          <a:xfrm>
            <a:off x="4572000" y="5410200"/>
            <a:ext cx="4114800" cy="609600"/>
          </a:xfrm>
          <a:prstGeom prst="rect">
            <a:avLst/>
          </a:prstGeom>
        </p:spPr>
        <p:txBody>
          <a:bodyPr/>
          <a:lstStyle>
            <a:lvl1pPr>
              <a:buNone/>
              <a:defRPr sz="1200"/>
            </a:lvl1pPr>
          </a:lstStyle>
          <a:p>
            <a:pPr lvl="0"/>
            <a:r>
              <a:rPr lang="en-US" dirty="0" smtClean="0"/>
              <a:t>Click to edit Master text styles</a:t>
            </a:r>
          </a:p>
        </p:txBody>
      </p:sp>
      <p:sp>
        <p:nvSpPr>
          <p:cNvPr id="9" name="Slide Number Placeholder 5"/>
          <p:cNvSpPr>
            <a:spLocks noGrp="1"/>
          </p:cNvSpPr>
          <p:nvPr>
            <p:ph type="sldNum" sz="quarter" idx="24"/>
          </p:nvPr>
        </p:nvSpPr>
        <p:spPr/>
        <p:txBody>
          <a:bodyPr/>
          <a:lstStyle>
            <a:lvl1pPr>
              <a:defRPr/>
            </a:lvl1pPr>
          </a:lstStyle>
          <a:p>
            <a:fld id="{B804B77E-E289-4C8F-AD6E-1861ED761333}" type="slidenum">
              <a:rPr lang="en-US" altLang="en-US"/>
              <a:pPr/>
              <a:t>‹#›</a:t>
            </a:fld>
            <a:endParaRPr lang="en-US" altLang="en-US"/>
          </a:p>
        </p:txBody>
      </p:sp>
      <p:sp>
        <p:nvSpPr>
          <p:cNvPr id="12" name="Date Placeholder 4"/>
          <p:cNvSpPr>
            <a:spLocks noGrp="1"/>
          </p:cNvSpPr>
          <p:nvPr>
            <p:ph type="dt" sz="half" idx="25"/>
          </p:nvPr>
        </p:nvSpPr>
        <p:spPr>
          <a:xfrm>
            <a:off x="628650" y="6356351"/>
            <a:ext cx="2057400" cy="365125"/>
          </a:xfrm>
          <a:prstGeom prst="rect">
            <a:avLst/>
          </a:prstGeom>
        </p:spPr>
        <p:txBody>
          <a:bodyPr/>
          <a:lstStyle>
            <a:lvl1pPr>
              <a:defRPr/>
            </a:lvl1pPr>
          </a:lstStyle>
          <a:p>
            <a:pPr>
              <a:defRPr/>
            </a:pPr>
            <a:endParaRPr lang="en-US"/>
          </a:p>
        </p:txBody>
      </p:sp>
      <p:sp>
        <p:nvSpPr>
          <p:cNvPr id="13" name="Footer Placeholder 5"/>
          <p:cNvSpPr>
            <a:spLocks noGrp="1"/>
          </p:cNvSpPr>
          <p:nvPr>
            <p:ph type="ftr" sz="quarter" idx="26"/>
          </p:nvPr>
        </p:nvSpPr>
        <p:spPr>
          <a:xfrm>
            <a:off x="3028950" y="6356351"/>
            <a:ext cx="3086100" cy="365125"/>
          </a:xfrm>
          <a:prstGeom prst="rect">
            <a:avLst/>
          </a:prstGeom>
        </p:spPr>
        <p:txBody>
          <a:bodyPr/>
          <a:lstStyle>
            <a:lvl1pPr>
              <a:defRPr/>
            </a:lvl1pPr>
          </a:lstStyle>
          <a:p>
            <a:pPr>
              <a:defRPr/>
            </a:pPr>
            <a:endParaRPr lang="en-US"/>
          </a:p>
        </p:txBody>
      </p:sp>
    </p:spTree>
    <p:extLst>
      <p:ext uri="{BB962C8B-B14F-4D97-AF65-F5344CB8AC3E}">
        <p14:creationId xmlns:p14="http://schemas.microsoft.com/office/powerpoint/2010/main" val="42479143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Side by side one pictur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8" name="Content Placeholder 7"/>
          <p:cNvSpPr>
            <a:spLocks noGrp="1"/>
          </p:cNvSpPr>
          <p:nvPr>
            <p:ph sz="quarter" idx="14"/>
          </p:nvPr>
        </p:nvSpPr>
        <p:spPr>
          <a:xfrm>
            <a:off x="457200" y="1447800"/>
            <a:ext cx="8229600" cy="4648200"/>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p:txBody>
      </p:sp>
      <p:sp>
        <p:nvSpPr>
          <p:cNvPr id="7" name="Content Placeholder 7"/>
          <p:cNvSpPr>
            <a:spLocks noGrp="1"/>
          </p:cNvSpPr>
          <p:nvPr>
            <p:ph sz="quarter" idx="18"/>
          </p:nvPr>
        </p:nvSpPr>
        <p:spPr>
          <a:xfrm>
            <a:off x="4572000" y="1981200"/>
            <a:ext cx="4114800" cy="1981200"/>
          </a:xfrm>
          <a:prstGeom prst="rect">
            <a:avLst/>
          </a:prstGeom>
        </p:spPr>
        <p:txBody>
          <a:bodyPr/>
          <a:lstStyle>
            <a:lvl1pPr>
              <a:buNone/>
              <a:defRPr sz="2800"/>
            </a:lvl1pPr>
          </a:lstStyle>
          <a:p>
            <a:pPr lvl="0"/>
            <a:r>
              <a:rPr lang="en-US" smtClean="0"/>
              <a:t>Click to edit Master text styles</a:t>
            </a:r>
          </a:p>
        </p:txBody>
      </p:sp>
      <p:sp>
        <p:nvSpPr>
          <p:cNvPr id="11" name="Content Placeholder 7"/>
          <p:cNvSpPr>
            <a:spLocks noGrp="1"/>
          </p:cNvSpPr>
          <p:nvPr>
            <p:ph sz="quarter" idx="23"/>
          </p:nvPr>
        </p:nvSpPr>
        <p:spPr>
          <a:xfrm>
            <a:off x="4572000" y="3962400"/>
            <a:ext cx="4114800" cy="457200"/>
          </a:xfrm>
          <a:prstGeom prst="rect">
            <a:avLst/>
          </a:prstGeom>
        </p:spPr>
        <p:txBody>
          <a:bodyPr/>
          <a:lstStyle>
            <a:lvl1pPr>
              <a:buNone/>
              <a:defRPr sz="1200"/>
            </a:lvl1pPr>
          </a:lstStyle>
          <a:p>
            <a:pPr lvl="0"/>
            <a:r>
              <a:rPr lang="en-US" dirty="0" smtClean="0"/>
              <a:t>Click to edit Master text styles</a:t>
            </a:r>
          </a:p>
        </p:txBody>
      </p:sp>
      <p:sp>
        <p:nvSpPr>
          <p:cNvPr id="6" name="Slide Number Placeholder 5"/>
          <p:cNvSpPr>
            <a:spLocks noGrp="1"/>
          </p:cNvSpPr>
          <p:nvPr>
            <p:ph type="sldNum" sz="quarter" idx="24"/>
          </p:nvPr>
        </p:nvSpPr>
        <p:spPr/>
        <p:txBody>
          <a:bodyPr/>
          <a:lstStyle>
            <a:lvl1pPr>
              <a:defRPr/>
            </a:lvl1pPr>
          </a:lstStyle>
          <a:p>
            <a:fld id="{85F6825E-5597-417E-B8DD-2780E5A91591}" type="slidenum">
              <a:rPr lang="en-US" altLang="en-US"/>
              <a:pPr/>
              <a:t>‹#›</a:t>
            </a:fld>
            <a:endParaRPr lang="en-US" altLang="en-US"/>
          </a:p>
        </p:txBody>
      </p:sp>
      <p:sp>
        <p:nvSpPr>
          <p:cNvPr id="9" name="Date Placeholder 4"/>
          <p:cNvSpPr>
            <a:spLocks noGrp="1"/>
          </p:cNvSpPr>
          <p:nvPr>
            <p:ph type="dt" sz="half" idx="25"/>
          </p:nvPr>
        </p:nvSpPr>
        <p:spPr>
          <a:xfrm>
            <a:off x="628650" y="6356351"/>
            <a:ext cx="2057400" cy="365125"/>
          </a:xfrm>
          <a:prstGeom prst="rect">
            <a:avLst/>
          </a:prstGeom>
        </p:spPr>
        <p:txBody>
          <a:bodyPr/>
          <a:lstStyle>
            <a:lvl1pPr>
              <a:defRPr/>
            </a:lvl1pPr>
          </a:lstStyle>
          <a:p>
            <a:pPr>
              <a:defRPr/>
            </a:pPr>
            <a:endParaRPr lang="en-US"/>
          </a:p>
        </p:txBody>
      </p:sp>
      <p:sp>
        <p:nvSpPr>
          <p:cNvPr id="10" name="Footer Placeholder 5"/>
          <p:cNvSpPr>
            <a:spLocks noGrp="1"/>
          </p:cNvSpPr>
          <p:nvPr>
            <p:ph type="ftr" sz="quarter" idx="26"/>
          </p:nvPr>
        </p:nvSpPr>
        <p:spPr>
          <a:xfrm>
            <a:off x="3028950" y="6356351"/>
            <a:ext cx="3086100" cy="365125"/>
          </a:xfrm>
          <a:prstGeom prst="rect">
            <a:avLst/>
          </a:prstGeom>
        </p:spPr>
        <p:txBody>
          <a:bodyPr/>
          <a:lstStyle>
            <a:lvl1pPr>
              <a:defRPr/>
            </a:lvl1pPr>
          </a:lstStyle>
          <a:p>
            <a:pPr>
              <a:defRPr/>
            </a:pPr>
            <a:endParaRPr lang="en-US"/>
          </a:p>
        </p:txBody>
      </p:sp>
    </p:spTree>
    <p:extLst>
      <p:ext uri="{BB962C8B-B14F-4D97-AF65-F5344CB8AC3E}">
        <p14:creationId xmlns:p14="http://schemas.microsoft.com/office/powerpoint/2010/main" val="41184508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ONC Lecture">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lvl1pPr>
              <a:defRPr>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8" name="Content Placeholder 7"/>
          <p:cNvSpPr>
            <a:spLocks noGrp="1"/>
          </p:cNvSpPr>
          <p:nvPr>
            <p:ph sz="quarter" idx="14"/>
          </p:nvPr>
        </p:nvSpPr>
        <p:spPr>
          <a:xfrm>
            <a:off x="457200" y="1600200"/>
            <a:ext cx="8229600"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A0AC0CC4-7C26-4B57-A3CB-DD7CCECD5D94}" type="slidenum">
              <a:rPr lang="en-US" altLang="en-US" smtClean="0"/>
              <a:pPr/>
              <a:t>‹#›</a:t>
            </a:fld>
            <a:endParaRPr lang="en-US" altLang="en-US"/>
          </a:p>
        </p:txBody>
      </p:sp>
    </p:spTree>
    <p:extLst>
      <p:ext uri="{BB962C8B-B14F-4D97-AF65-F5344CB8AC3E}">
        <p14:creationId xmlns:p14="http://schemas.microsoft.com/office/powerpoint/2010/main" val="3308233097"/>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Side by side_four with citation placeholders">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8" name="Content Placeholder 7"/>
          <p:cNvSpPr>
            <a:spLocks noGrp="1"/>
          </p:cNvSpPr>
          <p:nvPr>
            <p:ph sz="quarter" idx="14"/>
          </p:nvPr>
        </p:nvSpPr>
        <p:spPr>
          <a:xfrm>
            <a:off x="457200" y="1447800"/>
            <a:ext cx="4114800" cy="1752600"/>
          </a:xfrm>
          <a:prstGeom prst="rect">
            <a:avLst/>
          </a:prstGeom>
        </p:spPr>
        <p:txBody>
          <a:bodyPr/>
          <a:lstStyle>
            <a:lvl1pPr>
              <a:defRPr sz="2000"/>
            </a:lvl1pPr>
            <a:lvl2pPr>
              <a:defRPr sz="1600"/>
            </a:lvl2pPr>
          </a:lstStyle>
          <a:p>
            <a:pPr lvl="0"/>
            <a:r>
              <a:rPr lang="en-US" dirty="0" smtClean="0"/>
              <a:t>Click to edit Master text styles</a:t>
            </a:r>
          </a:p>
          <a:p>
            <a:pPr lvl="1"/>
            <a:r>
              <a:rPr lang="en-US" dirty="0" smtClean="0"/>
              <a:t>Second level</a:t>
            </a:r>
          </a:p>
        </p:txBody>
      </p:sp>
      <p:sp>
        <p:nvSpPr>
          <p:cNvPr id="7" name="Content Placeholder 7"/>
          <p:cNvSpPr>
            <a:spLocks noGrp="1"/>
          </p:cNvSpPr>
          <p:nvPr>
            <p:ph sz="quarter" idx="18"/>
          </p:nvPr>
        </p:nvSpPr>
        <p:spPr>
          <a:xfrm>
            <a:off x="4572000" y="1447800"/>
            <a:ext cx="4114800" cy="1752600"/>
          </a:xfrm>
          <a:prstGeom prst="rect">
            <a:avLst/>
          </a:prstGeom>
        </p:spPr>
        <p:txBody>
          <a:bodyPr/>
          <a:lstStyle>
            <a:lvl1pPr>
              <a:defRPr sz="2000"/>
            </a:lvl1pPr>
            <a:lvl2pPr>
              <a:defRPr sz="1600"/>
            </a:lvl2pPr>
          </a:lstStyle>
          <a:p>
            <a:pPr lvl="0"/>
            <a:r>
              <a:rPr lang="en-US" dirty="0" smtClean="0"/>
              <a:t>Click to edit Master text styles</a:t>
            </a:r>
          </a:p>
          <a:p>
            <a:pPr lvl="1"/>
            <a:r>
              <a:rPr lang="en-US" dirty="0" smtClean="0"/>
              <a:t>Second level</a:t>
            </a:r>
          </a:p>
        </p:txBody>
      </p:sp>
      <p:sp>
        <p:nvSpPr>
          <p:cNvPr id="10" name="Content Placeholder 7"/>
          <p:cNvSpPr>
            <a:spLocks noGrp="1"/>
          </p:cNvSpPr>
          <p:nvPr>
            <p:ph sz="quarter" idx="22"/>
          </p:nvPr>
        </p:nvSpPr>
        <p:spPr>
          <a:xfrm>
            <a:off x="457200" y="3200400"/>
            <a:ext cx="4114800" cy="457200"/>
          </a:xfrm>
          <a:prstGeom prst="rect">
            <a:avLst/>
          </a:prstGeom>
        </p:spPr>
        <p:txBody>
          <a:bodyPr/>
          <a:lstStyle>
            <a:lvl1pPr>
              <a:buNone/>
              <a:defRPr sz="1200"/>
            </a:lvl1pPr>
          </a:lstStyle>
          <a:p>
            <a:pPr lvl="0"/>
            <a:r>
              <a:rPr lang="en-US" dirty="0" smtClean="0"/>
              <a:t>Click to edit Master text styles</a:t>
            </a:r>
          </a:p>
        </p:txBody>
      </p:sp>
      <p:sp>
        <p:nvSpPr>
          <p:cNvPr id="11" name="Content Placeholder 7"/>
          <p:cNvSpPr>
            <a:spLocks noGrp="1"/>
          </p:cNvSpPr>
          <p:nvPr>
            <p:ph sz="quarter" idx="23"/>
          </p:nvPr>
        </p:nvSpPr>
        <p:spPr>
          <a:xfrm>
            <a:off x="4572000" y="3200400"/>
            <a:ext cx="4114800" cy="457200"/>
          </a:xfrm>
          <a:prstGeom prst="rect">
            <a:avLst/>
          </a:prstGeom>
        </p:spPr>
        <p:txBody>
          <a:bodyPr/>
          <a:lstStyle>
            <a:lvl1pPr>
              <a:buNone/>
              <a:defRPr sz="1200"/>
            </a:lvl1pPr>
          </a:lstStyle>
          <a:p>
            <a:pPr lvl="0"/>
            <a:r>
              <a:rPr lang="en-US" dirty="0" smtClean="0"/>
              <a:t>Click to edit Master text styles</a:t>
            </a:r>
          </a:p>
        </p:txBody>
      </p:sp>
      <p:sp>
        <p:nvSpPr>
          <p:cNvPr id="12" name="Content Placeholder 7"/>
          <p:cNvSpPr>
            <a:spLocks noGrp="1"/>
          </p:cNvSpPr>
          <p:nvPr>
            <p:ph sz="quarter" idx="24"/>
          </p:nvPr>
        </p:nvSpPr>
        <p:spPr>
          <a:xfrm>
            <a:off x="457200" y="3886200"/>
            <a:ext cx="4114800" cy="1828800"/>
          </a:xfrm>
          <a:prstGeom prst="rect">
            <a:avLst/>
          </a:prstGeom>
        </p:spPr>
        <p:txBody>
          <a:bodyPr/>
          <a:lstStyle>
            <a:lvl1pPr>
              <a:defRPr sz="2000"/>
            </a:lvl1pPr>
            <a:lvl2pPr>
              <a:defRPr sz="1600"/>
            </a:lvl2pPr>
          </a:lstStyle>
          <a:p>
            <a:pPr lvl="0"/>
            <a:r>
              <a:rPr lang="en-US" dirty="0" smtClean="0"/>
              <a:t>Click to edit Master text styles</a:t>
            </a:r>
          </a:p>
          <a:p>
            <a:pPr lvl="1"/>
            <a:r>
              <a:rPr lang="en-US" dirty="0" smtClean="0"/>
              <a:t>Second level</a:t>
            </a:r>
          </a:p>
        </p:txBody>
      </p:sp>
      <p:sp>
        <p:nvSpPr>
          <p:cNvPr id="13" name="Content Placeholder 7"/>
          <p:cNvSpPr>
            <a:spLocks noGrp="1"/>
          </p:cNvSpPr>
          <p:nvPr>
            <p:ph sz="quarter" idx="25"/>
          </p:nvPr>
        </p:nvSpPr>
        <p:spPr>
          <a:xfrm>
            <a:off x="4572000" y="3886200"/>
            <a:ext cx="4114800" cy="1828800"/>
          </a:xfrm>
          <a:prstGeom prst="rect">
            <a:avLst/>
          </a:prstGeom>
        </p:spPr>
        <p:txBody>
          <a:bodyPr/>
          <a:lstStyle>
            <a:lvl1pPr>
              <a:defRPr sz="2000"/>
            </a:lvl1pPr>
            <a:lvl2pPr>
              <a:defRPr sz="1600"/>
            </a:lvl2pPr>
          </a:lstStyle>
          <a:p>
            <a:pPr lvl="0"/>
            <a:r>
              <a:rPr lang="en-US" dirty="0" smtClean="0"/>
              <a:t>Click to edit Master text styles</a:t>
            </a:r>
          </a:p>
          <a:p>
            <a:pPr lvl="1"/>
            <a:r>
              <a:rPr lang="en-US" dirty="0" smtClean="0"/>
              <a:t>Second level</a:t>
            </a:r>
          </a:p>
        </p:txBody>
      </p:sp>
      <p:sp>
        <p:nvSpPr>
          <p:cNvPr id="14" name="Content Placeholder 7"/>
          <p:cNvSpPr>
            <a:spLocks noGrp="1"/>
          </p:cNvSpPr>
          <p:nvPr>
            <p:ph sz="quarter" idx="26"/>
          </p:nvPr>
        </p:nvSpPr>
        <p:spPr>
          <a:xfrm>
            <a:off x="457200" y="5715000"/>
            <a:ext cx="4114800" cy="457200"/>
          </a:xfrm>
          <a:prstGeom prst="rect">
            <a:avLst/>
          </a:prstGeom>
        </p:spPr>
        <p:txBody>
          <a:bodyPr/>
          <a:lstStyle>
            <a:lvl1pPr>
              <a:buNone/>
              <a:defRPr sz="1200"/>
            </a:lvl1pPr>
          </a:lstStyle>
          <a:p>
            <a:pPr lvl="0"/>
            <a:r>
              <a:rPr lang="en-US" dirty="0" smtClean="0"/>
              <a:t>Click to edit Master text styles</a:t>
            </a:r>
          </a:p>
        </p:txBody>
      </p:sp>
      <p:sp>
        <p:nvSpPr>
          <p:cNvPr id="15" name="Content Placeholder 7"/>
          <p:cNvSpPr>
            <a:spLocks noGrp="1"/>
          </p:cNvSpPr>
          <p:nvPr>
            <p:ph sz="quarter" idx="27"/>
          </p:nvPr>
        </p:nvSpPr>
        <p:spPr>
          <a:xfrm>
            <a:off x="4572000" y="5715000"/>
            <a:ext cx="4114800" cy="457200"/>
          </a:xfrm>
          <a:prstGeom prst="rect">
            <a:avLst/>
          </a:prstGeom>
        </p:spPr>
        <p:txBody>
          <a:bodyPr/>
          <a:lstStyle>
            <a:lvl1pPr>
              <a:buNone/>
              <a:defRPr sz="1200"/>
            </a:lvl1pPr>
          </a:lstStyle>
          <a:p>
            <a:pPr lvl="0"/>
            <a:r>
              <a:rPr lang="en-US" dirty="0" smtClean="0"/>
              <a:t>Click to edit Master text styles</a:t>
            </a:r>
          </a:p>
        </p:txBody>
      </p:sp>
      <p:sp>
        <p:nvSpPr>
          <p:cNvPr id="16" name="Slide Number Placeholder 5"/>
          <p:cNvSpPr>
            <a:spLocks noGrp="1"/>
          </p:cNvSpPr>
          <p:nvPr>
            <p:ph type="sldNum" sz="quarter" idx="28"/>
          </p:nvPr>
        </p:nvSpPr>
        <p:spPr/>
        <p:txBody>
          <a:bodyPr/>
          <a:lstStyle>
            <a:lvl1pPr>
              <a:defRPr/>
            </a:lvl1pPr>
          </a:lstStyle>
          <a:p>
            <a:fld id="{C4BC2432-5881-4BDE-A2D3-E904765C0496}" type="slidenum">
              <a:rPr lang="en-US" altLang="en-US"/>
              <a:pPr/>
              <a:t>‹#›</a:t>
            </a:fld>
            <a:endParaRPr lang="en-US" altLang="en-US"/>
          </a:p>
        </p:txBody>
      </p:sp>
      <p:sp>
        <p:nvSpPr>
          <p:cNvPr id="17" name="Date Placeholder 4"/>
          <p:cNvSpPr>
            <a:spLocks noGrp="1"/>
          </p:cNvSpPr>
          <p:nvPr>
            <p:ph type="dt" sz="half" idx="29"/>
          </p:nvPr>
        </p:nvSpPr>
        <p:spPr>
          <a:xfrm>
            <a:off x="628650" y="6356351"/>
            <a:ext cx="2057400" cy="365125"/>
          </a:xfrm>
          <a:prstGeom prst="rect">
            <a:avLst/>
          </a:prstGeom>
        </p:spPr>
        <p:txBody>
          <a:bodyPr/>
          <a:lstStyle>
            <a:lvl1pPr>
              <a:defRPr/>
            </a:lvl1pPr>
          </a:lstStyle>
          <a:p>
            <a:pPr>
              <a:defRPr/>
            </a:pPr>
            <a:endParaRPr lang="en-US"/>
          </a:p>
        </p:txBody>
      </p:sp>
      <p:sp>
        <p:nvSpPr>
          <p:cNvPr id="18" name="Footer Placeholder 5"/>
          <p:cNvSpPr>
            <a:spLocks noGrp="1"/>
          </p:cNvSpPr>
          <p:nvPr>
            <p:ph type="ftr" sz="quarter" idx="30"/>
          </p:nvPr>
        </p:nvSpPr>
        <p:spPr>
          <a:xfrm>
            <a:off x="3028950" y="6356351"/>
            <a:ext cx="3086100" cy="365125"/>
          </a:xfrm>
          <a:prstGeom prst="rect">
            <a:avLst/>
          </a:prstGeom>
        </p:spPr>
        <p:txBody>
          <a:bodyPr/>
          <a:lstStyle>
            <a:lvl1pPr>
              <a:defRPr/>
            </a:lvl1pPr>
          </a:lstStyle>
          <a:p>
            <a:pPr>
              <a:defRPr/>
            </a:pPr>
            <a:endParaRPr lang="en-US"/>
          </a:p>
        </p:txBody>
      </p:sp>
    </p:spTree>
    <p:extLst>
      <p:ext uri="{BB962C8B-B14F-4D97-AF65-F5344CB8AC3E}">
        <p14:creationId xmlns:p14="http://schemas.microsoft.com/office/powerpoint/2010/main" val="81620542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8" name="Table Placeholder 7"/>
          <p:cNvSpPr>
            <a:spLocks noGrp="1"/>
          </p:cNvSpPr>
          <p:nvPr>
            <p:ph type="tbl" sz="quarter" idx="14"/>
          </p:nvPr>
        </p:nvSpPr>
        <p:spPr>
          <a:xfrm>
            <a:off x="457200" y="1752600"/>
            <a:ext cx="8229600" cy="3657600"/>
          </a:xfrm>
          <a:prstGeom prst="rect">
            <a:avLst/>
          </a:prstGeom>
        </p:spPr>
        <p:txBody>
          <a:bodyPr rtlCol="0">
            <a:normAutofit/>
          </a:bodyPr>
          <a:lstStyle/>
          <a:p>
            <a:pPr lvl="0"/>
            <a:r>
              <a:rPr lang="en-US" noProof="0" dirty="0" smtClean="0"/>
              <a:t>Click icon to add table</a:t>
            </a:r>
            <a:endParaRPr lang="en-US" noProof="0" dirty="0"/>
          </a:p>
        </p:txBody>
      </p:sp>
      <p:sp>
        <p:nvSpPr>
          <p:cNvPr id="9" name="Text Placeholder 9"/>
          <p:cNvSpPr>
            <a:spLocks noGrp="1"/>
          </p:cNvSpPr>
          <p:nvPr>
            <p:ph type="body" sz="quarter" idx="15"/>
          </p:nvPr>
        </p:nvSpPr>
        <p:spPr>
          <a:xfrm>
            <a:off x="457200" y="5486400"/>
            <a:ext cx="8229600" cy="685800"/>
          </a:xfrm>
          <a:prstGeom prst="rect">
            <a:avLst/>
          </a:prstGeom>
        </p:spPr>
        <p:txBody>
          <a:bodyPr/>
          <a:lstStyle>
            <a:lvl1pPr marL="0" indent="0">
              <a:buNone/>
              <a:defRPr sz="1000">
                <a:latin typeface="Arial" pitchFamily="34" charset="0"/>
                <a:cs typeface="Arial" pitchFamily="34" charset="0"/>
              </a:defRPr>
            </a:lvl1pPr>
          </a:lstStyle>
          <a:p>
            <a:pPr lvl="0"/>
            <a:r>
              <a:rPr lang="en-US" dirty="0" smtClean="0"/>
              <a:t>Click to edit Master text styles</a:t>
            </a:r>
          </a:p>
        </p:txBody>
      </p:sp>
      <p:sp>
        <p:nvSpPr>
          <p:cNvPr id="5" name="Slide Number Placeholder 5"/>
          <p:cNvSpPr>
            <a:spLocks noGrp="1"/>
          </p:cNvSpPr>
          <p:nvPr>
            <p:ph type="sldNum" sz="quarter" idx="16"/>
          </p:nvPr>
        </p:nvSpPr>
        <p:spPr/>
        <p:txBody>
          <a:bodyPr/>
          <a:lstStyle>
            <a:lvl1pPr>
              <a:defRPr/>
            </a:lvl1pPr>
          </a:lstStyle>
          <a:p>
            <a:fld id="{16A844B8-777A-4632-92C1-86186AF51A4B}" type="slidenum">
              <a:rPr lang="en-US" altLang="en-US"/>
              <a:pPr/>
              <a:t>‹#›</a:t>
            </a:fld>
            <a:endParaRPr lang="en-US" altLang="en-US"/>
          </a:p>
        </p:txBody>
      </p:sp>
      <p:sp>
        <p:nvSpPr>
          <p:cNvPr id="6" name="Date Placeholder 4"/>
          <p:cNvSpPr>
            <a:spLocks noGrp="1"/>
          </p:cNvSpPr>
          <p:nvPr>
            <p:ph type="dt" sz="half" idx="17"/>
          </p:nvPr>
        </p:nvSpPr>
        <p:spPr>
          <a:xfrm>
            <a:off x="628650" y="6356351"/>
            <a:ext cx="2057400" cy="365125"/>
          </a:xfrm>
          <a:prstGeom prst="rect">
            <a:avLst/>
          </a:prstGeom>
        </p:spPr>
        <p:txBody>
          <a:bodyPr/>
          <a:lstStyle>
            <a:lvl1pPr>
              <a:defRPr/>
            </a:lvl1pPr>
          </a:lstStyle>
          <a:p>
            <a:pPr>
              <a:defRPr/>
            </a:pPr>
            <a:endParaRPr lang="en-US"/>
          </a:p>
        </p:txBody>
      </p:sp>
      <p:sp>
        <p:nvSpPr>
          <p:cNvPr id="7" name="Footer Placeholder 5"/>
          <p:cNvSpPr>
            <a:spLocks noGrp="1"/>
          </p:cNvSpPr>
          <p:nvPr>
            <p:ph type="ftr" sz="quarter" idx="18"/>
          </p:nvPr>
        </p:nvSpPr>
        <p:spPr>
          <a:xfrm>
            <a:off x="3028950" y="6356351"/>
            <a:ext cx="3086100" cy="365125"/>
          </a:xfrm>
          <a:prstGeom prst="rect">
            <a:avLst/>
          </a:prstGeom>
        </p:spPr>
        <p:txBody>
          <a:bodyPr/>
          <a:lstStyle>
            <a:lvl1pPr>
              <a:defRPr/>
            </a:lvl1pPr>
          </a:lstStyle>
          <a:p>
            <a:pPr>
              <a:defRPr/>
            </a:pPr>
            <a:endParaRPr lang="en-US"/>
          </a:p>
        </p:txBody>
      </p:sp>
    </p:spTree>
    <p:extLst>
      <p:ext uri="{BB962C8B-B14F-4D97-AF65-F5344CB8AC3E}">
        <p14:creationId xmlns:p14="http://schemas.microsoft.com/office/powerpoint/2010/main" val="303115163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5" name="Chart Placeholder 4"/>
          <p:cNvSpPr>
            <a:spLocks noGrp="1"/>
          </p:cNvSpPr>
          <p:nvPr>
            <p:ph type="chart" sz="quarter" idx="14"/>
          </p:nvPr>
        </p:nvSpPr>
        <p:spPr>
          <a:xfrm>
            <a:off x="457200" y="1752600"/>
            <a:ext cx="8229600" cy="3733800"/>
          </a:xfrm>
          <a:prstGeom prst="rect">
            <a:avLst/>
          </a:prstGeom>
        </p:spPr>
        <p:txBody>
          <a:bodyPr rtlCol="0">
            <a:normAutofit/>
          </a:bodyPr>
          <a:lstStyle>
            <a:lvl1pPr>
              <a:defRPr sz="2400"/>
            </a:lvl1pPr>
          </a:lstStyle>
          <a:p>
            <a:pPr lvl="0"/>
            <a:r>
              <a:rPr lang="en-US" noProof="0" dirty="0" smtClean="0"/>
              <a:t>Click icon to add chart</a:t>
            </a:r>
            <a:endParaRPr lang="en-US" noProof="0" dirty="0"/>
          </a:p>
        </p:txBody>
      </p:sp>
      <p:sp>
        <p:nvSpPr>
          <p:cNvPr id="8" name="Text Placeholder 9"/>
          <p:cNvSpPr>
            <a:spLocks noGrp="1"/>
          </p:cNvSpPr>
          <p:nvPr>
            <p:ph type="body" sz="quarter" idx="15"/>
          </p:nvPr>
        </p:nvSpPr>
        <p:spPr>
          <a:xfrm>
            <a:off x="457200" y="5562600"/>
            <a:ext cx="8229600" cy="685800"/>
          </a:xfrm>
          <a:prstGeom prst="rect">
            <a:avLst/>
          </a:prstGeom>
        </p:spPr>
        <p:txBody>
          <a:bodyPr/>
          <a:lstStyle>
            <a:lvl1pPr marL="0" indent="0">
              <a:buNone/>
              <a:defRPr sz="1000">
                <a:latin typeface="Arial" pitchFamily="34" charset="0"/>
                <a:cs typeface="Arial" pitchFamily="34" charset="0"/>
              </a:defRPr>
            </a:lvl1pPr>
          </a:lstStyle>
          <a:p>
            <a:pPr lvl="0"/>
            <a:r>
              <a:rPr lang="en-US" dirty="0" smtClean="0"/>
              <a:t>Click to edit Master text styles</a:t>
            </a:r>
          </a:p>
        </p:txBody>
      </p:sp>
      <p:sp>
        <p:nvSpPr>
          <p:cNvPr id="6" name="Slide Number Placeholder 5"/>
          <p:cNvSpPr>
            <a:spLocks noGrp="1"/>
          </p:cNvSpPr>
          <p:nvPr>
            <p:ph type="sldNum" sz="quarter" idx="16"/>
          </p:nvPr>
        </p:nvSpPr>
        <p:spPr/>
        <p:txBody>
          <a:bodyPr/>
          <a:lstStyle>
            <a:lvl1pPr>
              <a:defRPr/>
            </a:lvl1pPr>
          </a:lstStyle>
          <a:p>
            <a:fld id="{ED8E25F0-80C0-4304-95F4-3A27D359741C}" type="slidenum">
              <a:rPr lang="en-US" altLang="en-US"/>
              <a:pPr/>
              <a:t>‹#›</a:t>
            </a:fld>
            <a:endParaRPr lang="en-US" altLang="en-US"/>
          </a:p>
        </p:txBody>
      </p:sp>
      <p:sp>
        <p:nvSpPr>
          <p:cNvPr id="7" name="Date Placeholder 4"/>
          <p:cNvSpPr>
            <a:spLocks noGrp="1"/>
          </p:cNvSpPr>
          <p:nvPr>
            <p:ph type="dt" sz="half" idx="17"/>
          </p:nvPr>
        </p:nvSpPr>
        <p:spPr>
          <a:xfrm>
            <a:off x="628650" y="6356351"/>
            <a:ext cx="2057400" cy="365125"/>
          </a:xfrm>
          <a:prstGeom prst="rect">
            <a:avLst/>
          </a:prstGeom>
        </p:spPr>
        <p:txBody>
          <a:bodyPr/>
          <a:lstStyle>
            <a:lvl1pPr>
              <a:defRPr/>
            </a:lvl1pPr>
          </a:lstStyle>
          <a:p>
            <a:pPr>
              <a:defRPr/>
            </a:pPr>
            <a:endParaRPr lang="en-US"/>
          </a:p>
        </p:txBody>
      </p:sp>
      <p:sp>
        <p:nvSpPr>
          <p:cNvPr id="9" name="Footer Placeholder 5"/>
          <p:cNvSpPr>
            <a:spLocks noGrp="1"/>
          </p:cNvSpPr>
          <p:nvPr>
            <p:ph type="ftr" sz="quarter" idx="18"/>
          </p:nvPr>
        </p:nvSpPr>
        <p:spPr>
          <a:xfrm>
            <a:off x="3028950" y="6356351"/>
            <a:ext cx="3086100" cy="365125"/>
          </a:xfrm>
          <a:prstGeom prst="rect">
            <a:avLst/>
          </a:prstGeom>
        </p:spPr>
        <p:txBody>
          <a:bodyPr/>
          <a:lstStyle>
            <a:lvl1pPr>
              <a:defRPr/>
            </a:lvl1pPr>
          </a:lstStyle>
          <a:p>
            <a:pPr>
              <a:defRPr/>
            </a:pPr>
            <a:endParaRPr lang="en-US"/>
          </a:p>
        </p:txBody>
      </p:sp>
    </p:spTree>
    <p:extLst>
      <p:ext uri="{BB962C8B-B14F-4D97-AF65-F5344CB8AC3E}">
        <p14:creationId xmlns:p14="http://schemas.microsoft.com/office/powerpoint/2010/main" val="717643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Summar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5" name="Text Placeholder 4"/>
          <p:cNvSpPr>
            <a:spLocks noGrp="1"/>
          </p:cNvSpPr>
          <p:nvPr>
            <p:ph type="body" sz="quarter" idx="11"/>
          </p:nvPr>
        </p:nvSpPr>
        <p:spPr>
          <a:xfrm>
            <a:off x="457200" y="1984248"/>
            <a:ext cx="8229600" cy="4035552"/>
          </a:xfrm>
          <a:prstGeom prst="rect">
            <a:avLst/>
          </a:prstGeom>
        </p:spPr>
        <p:txBody>
          <a:bodyPr/>
          <a:lstStyle>
            <a:lvl1pPr>
              <a:defRPr baseline="0"/>
            </a:lvl1pPr>
          </a:lstStyle>
          <a:p>
            <a:pPr lvl="0"/>
            <a:r>
              <a:rPr lang="en-US" dirty="0" smtClean="0"/>
              <a:t>Click to edit Master text styles</a:t>
            </a:r>
          </a:p>
          <a:p>
            <a:pPr lvl="1"/>
            <a:r>
              <a:rPr lang="en-US" dirty="0" smtClean="0"/>
              <a:t>Second level</a:t>
            </a:r>
          </a:p>
        </p:txBody>
      </p:sp>
      <p:sp>
        <p:nvSpPr>
          <p:cNvPr id="4" name="Slide Number Placeholder 5"/>
          <p:cNvSpPr>
            <a:spLocks noGrp="1"/>
          </p:cNvSpPr>
          <p:nvPr>
            <p:ph type="sldNum" sz="quarter" idx="12"/>
          </p:nvPr>
        </p:nvSpPr>
        <p:spPr/>
        <p:txBody>
          <a:bodyPr/>
          <a:lstStyle>
            <a:lvl1pPr>
              <a:defRPr/>
            </a:lvl1pPr>
          </a:lstStyle>
          <a:p>
            <a:fld id="{F790424B-CEDA-4DE8-8CDF-DB75B34E76D7}" type="slidenum">
              <a:rPr lang="en-US" altLang="en-US"/>
              <a:pPr/>
              <a:t>‹#›</a:t>
            </a:fld>
            <a:endParaRPr lang="en-US" altLang="en-US"/>
          </a:p>
        </p:txBody>
      </p:sp>
      <p:sp>
        <p:nvSpPr>
          <p:cNvPr id="6" name="Date Placeholder 4"/>
          <p:cNvSpPr>
            <a:spLocks noGrp="1"/>
          </p:cNvSpPr>
          <p:nvPr>
            <p:ph type="dt" sz="half" idx="13"/>
          </p:nvPr>
        </p:nvSpPr>
        <p:spPr>
          <a:xfrm>
            <a:off x="628650" y="6356351"/>
            <a:ext cx="2057400" cy="365125"/>
          </a:xfrm>
          <a:prstGeom prst="rect">
            <a:avLst/>
          </a:prstGeom>
        </p:spPr>
        <p:txBody>
          <a:bodyPr/>
          <a:lstStyle>
            <a:lvl1pPr>
              <a:defRPr/>
            </a:lvl1pPr>
          </a:lstStyle>
          <a:p>
            <a:pPr>
              <a:defRPr/>
            </a:pPr>
            <a:endParaRPr lang="en-US"/>
          </a:p>
        </p:txBody>
      </p:sp>
      <p:sp>
        <p:nvSpPr>
          <p:cNvPr id="7" name="Footer Placeholder 5"/>
          <p:cNvSpPr>
            <a:spLocks noGrp="1"/>
          </p:cNvSpPr>
          <p:nvPr>
            <p:ph type="ftr" sz="quarter" idx="14"/>
          </p:nvPr>
        </p:nvSpPr>
        <p:spPr>
          <a:xfrm>
            <a:off x="3028950" y="6356351"/>
            <a:ext cx="3086100" cy="365125"/>
          </a:xfrm>
          <a:prstGeom prst="rect">
            <a:avLst/>
          </a:prstGeom>
        </p:spPr>
        <p:txBody>
          <a:bodyPr/>
          <a:lstStyle>
            <a:lvl1pPr>
              <a:defRPr/>
            </a:lvl1pPr>
          </a:lstStyle>
          <a:p>
            <a:pPr>
              <a:defRPr/>
            </a:pPr>
            <a:endParaRPr lang="en-US"/>
          </a:p>
        </p:txBody>
      </p:sp>
    </p:spTree>
    <p:extLst>
      <p:ext uri="{BB962C8B-B14F-4D97-AF65-F5344CB8AC3E}">
        <p14:creationId xmlns:p14="http://schemas.microsoft.com/office/powerpoint/2010/main" val="15267569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ONC Side by Side All Options">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17" name="Content Placeholder 1"/>
          <p:cNvSpPr>
            <a:spLocks noGrp="1"/>
          </p:cNvSpPr>
          <p:nvPr>
            <p:ph sz="quarter" idx="14"/>
          </p:nvPr>
        </p:nvSpPr>
        <p:spPr>
          <a:xfrm>
            <a:off x="457200" y="1600200"/>
            <a:ext cx="4041648"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0" name="Text Placeholder 1"/>
          <p:cNvSpPr>
            <a:spLocks noGrp="1"/>
          </p:cNvSpPr>
          <p:nvPr>
            <p:ph type="body" sz="quarter" idx="32" hasCustomPrompt="1"/>
          </p:nvPr>
        </p:nvSpPr>
        <p:spPr>
          <a:xfrm>
            <a:off x="457198" y="6278880"/>
            <a:ext cx="343872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18" name="Content Placeholder 2"/>
          <p:cNvSpPr>
            <a:spLocks noGrp="1"/>
          </p:cNvSpPr>
          <p:nvPr>
            <p:ph sz="quarter" idx="18"/>
          </p:nvPr>
        </p:nvSpPr>
        <p:spPr>
          <a:xfrm>
            <a:off x="4648200" y="1600200"/>
            <a:ext cx="4041648" cy="4572000"/>
          </a:xfrm>
          <a:prstGeom prst="rect">
            <a:avLst/>
          </a:prstGeom>
        </p:spPr>
        <p:txBody>
          <a:bodyPr/>
          <a:lstStyle>
            <a:lvl1pPr>
              <a:defRPr sz="3200"/>
            </a:lvl1pPr>
            <a:lvl2pPr>
              <a:buSzPct val="85000"/>
              <a:defRPr/>
            </a:lvl2pPr>
            <a:lvl3pPr marL="1143000" indent="-228600">
              <a:buSzPct val="80000"/>
              <a:buFont typeface="Courier New" panose="02070309020205020404" pitchFamily="49" charset="0"/>
              <a:buChar char="o"/>
              <a:defRPr lang="en-US" sz="2400" kern="1200" dirty="0" smtClean="0">
                <a:solidFill>
                  <a:schemeClr val="tx1"/>
                </a:solidFill>
                <a:latin typeface="+mn-lt"/>
                <a:ea typeface="+mn-ea"/>
                <a:cs typeface="+mn-cs"/>
              </a:defRPr>
            </a:lvl3pPr>
            <a:lvl4pPr marL="1600200" indent="-228600">
              <a:buSzPct val="120000"/>
              <a:buFont typeface="Wingdings" panose="05000000000000000000" pitchFamily="2" charset="2"/>
              <a:buChar char="§"/>
              <a:defRPr/>
            </a:lvl4pPr>
            <a:lvl5pPr marL="2057400" indent="-228600">
              <a:buSzPct val="70000"/>
              <a:buFont typeface="Wingdings" panose="05000000000000000000" pitchFamily="2" charset="2"/>
              <a:buChar char="q"/>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1" name="Text Placeholder 1"/>
          <p:cNvSpPr>
            <a:spLocks noGrp="1"/>
          </p:cNvSpPr>
          <p:nvPr>
            <p:ph type="body" sz="quarter" idx="33" hasCustomPrompt="1"/>
          </p:nvPr>
        </p:nvSpPr>
        <p:spPr>
          <a:xfrm>
            <a:off x="4648200" y="6278880"/>
            <a:ext cx="345013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A0AC0CC4-7C26-4B57-A3CB-DD7CCECD5D94}" type="slidenum">
              <a:rPr lang="en-US" altLang="en-US" smtClean="0"/>
              <a:pPr/>
              <a:t>‹#›</a:t>
            </a:fld>
            <a:endParaRPr lang="en-US" altLang="en-US"/>
          </a:p>
        </p:txBody>
      </p:sp>
    </p:spTree>
    <p:extLst>
      <p:ext uri="{BB962C8B-B14F-4D97-AF65-F5344CB8AC3E}">
        <p14:creationId xmlns:p14="http://schemas.microsoft.com/office/powerpoint/2010/main" val="30996947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ONC Side by side_four with citation placeholders">
    <p:spTree>
      <p:nvGrpSpPr>
        <p:cNvPr id="1" name=""/>
        <p:cNvGrpSpPr/>
        <p:nvPr/>
      </p:nvGrpSpPr>
      <p:grpSpPr>
        <a:xfrm>
          <a:off x="0" y="0"/>
          <a:ext cx="0" cy="0"/>
          <a:chOff x="0" y="0"/>
          <a:chExt cx="0" cy="0"/>
        </a:xfrm>
      </p:grpSpPr>
      <p:sp>
        <p:nvSpPr>
          <p:cNvPr id="15"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Content Placeholder 1"/>
          <p:cNvSpPr>
            <a:spLocks noGrp="1"/>
          </p:cNvSpPr>
          <p:nvPr>
            <p:ph sz="quarter" idx="14"/>
          </p:nvPr>
        </p:nvSpPr>
        <p:spPr>
          <a:xfrm>
            <a:off x="457200" y="1600200"/>
            <a:ext cx="4053840" cy="1752600"/>
          </a:xfrm>
          <a:prstGeom prst="rect">
            <a:avLst/>
          </a:prstGeom>
        </p:spPr>
        <p:txBody>
          <a:bodyPr/>
          <a:lstStyle>
            <a:lvl1pPr>
              <a:defRPr sz="2000">
                <a:latin typeface="+mn-lt"/>
              </a:defRPr>
            </a:lvl1pPr>
            <a:lvl2pPr>
              <a:defRPr sz="1600">
                <a:latin typeface="+mn-lt"/>
              </a:defRPr>
            </a:lvl2pPr>
          </a:lstStyle>
          <a:p>
            <a:pPr lvl="0"/>
            <a:r>
              <a:rPr lang="en-US" smtClean="0"/>
              <a:t>Edit Master text styles</a:t>
            </a:r>
          </a:p>
          <a:p>
            <a:pPr lvl="1"/>
            <a:r>
              <a:rPr lang="en-US" smtClean="0"/>
              <a:t>Second level</a:t>
            </a:r>
          </a:p>
        </p:txBody>
      </p:sp>
      <p:sp>
        <p:nvSpPr>
          <p:cNvPr id="28" name="Text Placeholder 16"/>
          <p:cNvSpPr>
            <a:spLocks noGrp="1"/>
          </p:cNvSpPr>
          <p:nvPr>
            <p:ph type="body" sz="quarter" idx="42" hasCustomPrompt="1"/>
          </p:nvPr>
        </p:nvSpPr>
        <p:spPr>
          <a:xfrm>
            <a:off x="45720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22" name="Content Placeholder 1"/>
          <p:cNvSpPr>
            <a:spLocks noGrp="1"/>
          </p:cNvSpPr>
          <p:nvPr>
            <p:ph sz="quarter" idx="37"/>
          </p:nvPr>
        </p:nvSpPr>
        <p:spPr>
          <a:xfrm>
            <a:off x="457200" y="3967480"/>
            <a:ext cx="4053840" cy="1752600"/>
          </a:xfrm>
          <a:prstGeom prst="rect">
            <a:avLst/>
          </a:prstGeom>
        </p:spPr>
        <p:txBody>
          <a:bodyPr/>
          <a:lstStyle>
            <a:lvl1pPr>
              <a:defRPr sz="2000">
                <a:latin typeface="+mn-lt"/>
              </a:defRPr>
            </a:lvl1pPr>
            <a:lvl2pPr>
              <a:defRPr sz="1600">
                <a:latin typeface="+mn-lt"/>
              </a:defRPr>
            </a:lvl2pPr>
          </a:lstStyle>
          <a:p>
            <a:pPr lvl="0"/>
            <a:r>
              <a:rPr lang="en-US" smtClean="0"/>
              <a:t>Edit Master text styles</a:t>
            </a:r>
          </a:p>
          <a:p>
            <a:pPr lvl="1"/>
            <a:r>
              <a:rPr lang="en-US" smtClean="0"/>
              <a:t>Second level</a:t>
            </a:r>
          </a:p>
        </p:txBody>
      </p:sp>
      <p:sp>
        <p:nvSpPr>
          <p:cNvPr id="24" name="Text Placeholder 16"/>
          <p:cNvSpPr>
            <a:spLocks noGrp="1"/>
          </p:cNvSpPr>
          <p:nvPr>
            <p:ph type="body" sz="quarter" idx="39" hasCustomPrompt="1"/>
          </p:nvPr>
        </p:nvSpPr>
        <p:spPr>
          <a:xfrm>
            <a:off x="45720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14" name="Content Placeholder 1"/>
          <p:cNvSpPr>
            <a:spLocks noGrp="1"/>
          </p:cNvSpPr>
          <p:nvPr>
            <p:ph sz="quarter" idx="35"/>
          </p:nvPr>
        </p:nvSpPr>
        <p:spPr>
          <a:xfrm>
            <a:off x="4643120" y="1600200"/>
            <a:ext cx="4053840" cy="1752600"/>
          </a:xfrm>
          <a:prstGeom prst="rect">
            <a:avLst/>
          </a:prstGeom>
        </p:spPr>
        <p:txBody>
          <a:bodyPr/>
          <a:lstStyle>
            <a:lvl1pPr>
              <a:defRPr sz="2000">
                <a:latin typeface="+mn-lt"/>
              </a:defRPr>
            </a:lvl1pPr>
            <a:lvl2pPr>
              <a:defRPr sz="1600">
                <a:latin typeface="+mn-lt"/>
              </a:defRPr>
            </a:lvl2pPr>
          </a:lstStyle>
          <a:p>
            <a:pPr lvl="0"/>
            <a:r>
              <a:rPr lang="en-US" smtClean="0"/>
              <a:t>Edit Master text styles</a:t>
            </a:r>
          </a:p>
          <a:p>
            <a:pPr lvl="1"/>
            <a:r>
              <a:rPr lang="en-US" smtClean="0"/>
              <a:t>Second level</a:t>
            </a:r>
          </a:p>
        </p:txBody>
      </p:sp>
      <p:sp>
        <p:nvSpPr>
          <p:cNvPr id="27" name="Text Placeholder 16"/>
          <p:cNvSpPr>
            <a:spLocks noGrp="1"/>
          </p:cNvSpPr>
          <p:nvPr>
            <p:ph type="body" sz="quarter" idx="41" hasCustomPrompt="1"/>
          </p:nvPr>
        </p:nvSpPr>
        <p:spPr>
          <a:xfrm>
            <a:off x="464312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21" name="Content Placeholder 1"/>
          <p:cNvSpPr>
            <a:spLocks noGrp="1"/>
          </p:cNvSpPr>
          <p:nvPr>
            <p:ph sz="quarter" idx="36"/>
          </p:nvPr>
        </p:nvSpPr>
        <p:spPr>
          <a:xfrm>
            <a:off x="4663440" y="3967480"/>
            <a:ext cx="4053840" cy="1752600"/>
          </a:xfrm>
          <a:prstGeom prst="rect">
            <a:avLst/>
          </a:prstGeom>
        </p:spPr>
        <p:txBody>
          <a:bodyPr/>
          <a:lstStyle>
            <a:lvl1pPr>
              <a:defRPr sz="2000">
                <a:latin typeface="+mn-lt"/>
              </a:defRPr>
            </a:lvl1pPr>
            <a:lvl2pPr>
              <a:defRPr sz="1600">
                <a:latin typeface="+mn-lt"/>
              </a:defRPr>
            </a:lvl2pPr>
          </a:lstStyle>
          <a:p>
            <a:pPr lvl="0"/>
            <a:r>
              <a:rPr lang="en-US" smtClean="0"/>
              <a:t>Edit Master text styles</a:t>
            </a:r>
          </a:p>
          <a:p>
            <a:pPr lvl="1"/>
            <a:r>
              <a:rPr lang="en-US" smtClean="0"/>
              <a:t>Second level</a:t>
            </a:r>
          </a:p>
        </p:txBody>
      </p:sp>
      <p:sp>
        <p:nvSpPr>
          <p:cNvPr id="26" name="Text Placeholder 16"/>
          <p:cNvSpPr>
            <a:spLocks noGrp="1"/>
          </p:cNvSpPr>
          <p:nvPr>
            <p:ph type="body" sz="quarter" idx="40" hasCustomPrompt="1"/>
          </p:nvPr>
        </p:nvSpPr>
        <p:spPr>
          <a:xfrm>
            <a:off x="466344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1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A0AC0CC4-7C26-4B57-A3CB-DD7CCECD5D94}" type="slidenum">
              <a:rPr lang="en-US" altLang="en-US" smtClean="0"/>
              <a:pPr/>
              <a:t>‹#›</a:t>
            </a:fld>
            <a:endParaRPr lang="en-US" altLang="en-US"/>
          </a:p>
        </p:txBody>
      </p:sp>
    </p:spTree>
    <p:extLst>
      <p:ext uri="{BB962C8B-B14F-4D97-AF65-F5344CB8AC3E}">
        <p14:creationId xmlns:p14="http://schemas.microsoft.com/office/powerpoint/2010/main" val="3204676429"/>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ONC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Table Placeholder 7"/>
          <p:cNvSpPr>
            <a:spLocks noGrp="1"/>
          </p:cNvSpPr>
          <p:nvPr>
            <p:ph type="tbl" sz="quarter" idx="14"/>
          </p:nvPr>
        </p:nvSpPr>
        <p:spPr>
          <a:xfrm>
            <a:off x="457200" y="1600200"/>
            <a:ext cx="8229600" cy="4572000"/>
          </a:xfrm>
          <a:prstGeom prst="rect">
            <a:avLst/>
          </a:prstGeom>
        </p:spPr>
        <p:txBody>
          <a:bodyPr rtlCol="0">
            <a:normAutofit/>
          </a:bodyPr>
          <a:lstStyle>
            <a:lvl1pPr>
              <a:defRPr sz="3200">
                <a:latin typeface="+mn-lt"/>
              </a:defRPr>
            </a:lvl1pPr>
          </a:lstStyle>
          <a:p>
            <a:pPr lvl="0"/>
            <a:r>
              <a:rPr lang="en-US" noProof="0" smtClean="0"/>
              <a:t>Click icon to add table</a:t>
            </a:r>
            <a:endParaRPr lang="en-US" noProof="0" dirty="0"/>
          </a:p>
        </p:txBody>
      </p:sp>
      <p:sp>
        <p:nvSpPr>
          <p:cNvPr id="7"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table attribution.</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A0AC0CC4-7C26-4B57-A3CB-DD7CCECD5D94}" type="slidenum">
              <a:rPr lang="en-US" altLang="en-US" smtClean="0"/>
              <a:pPr/>
              <a:t>‹#›</a:t>
            </a:fld>
            <a:endParaRPr lang="en-US" altLang="en-US"/>
          </a:p>
        </p:txBody>
      </p:sp>
    </p:spTree>
    <p:extLst>
      <p:ext uri="{BB962C8B-B14F-4D97-AF65-F5344CB8AC3E}">
        <p14:creationId xmlns:p14="http://schemas.microsoft.com/office/powerpoint/2010/main" val="576163956"/>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ONC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5" name="Chart Placeholder 4"/>
          <p:cNvSpPr>
            <a:spLocks noGrp="1"/>
          </p:cNvSpPr>
          <p:nvPr>
            <p:ph type="chart" sz="quarter" idx="14"/>
          </p:nvPr>
        </p:nvSpPr>
        <p:spPr>
          <a:xfrm>
            <a:off x="457200" y="1600200"/>
            <a:ext cx="8229600" cy="4572000"/>
          </a:xfrm>
          <a:prstGeom prst="rect">
            <a:avLst/>
          </a:prstGeom>
        </p:spPr>
        <p:txBody>
          <a:bodyPr rtlCol="0">
            <a:normAutofit/>
          </a:bodyPr>
          <a:lstStyle>
            <a:lvl1pPr>
              <a:defRPr sz="3200"/>
            </a:lvl1pPr>
          </a:lstStyle>
          <a:p>
            <a:pPr lvl="0"/>
            <a:r>
              <a:rPr lang="en-US" noProof="0" smtClean="0"/>
              <a:t>Click icon to add chart</a:t>
            </a:r>
            <a:endParaRPr lang="en-US" noProof="0" dirty="0"/>
          </a:p>
        </p:txBody>
      </p:sp>
      <p:sp>
        <p:nvSpPr>
          <p:cNvPr id="9"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chart attribution.</a:t>
            </a:r>
            <a:endParaRPr lang="en-US" dirty="0"/>
          </a:p>
        </p:txBody>
      </p:sp>
      <p:sp>
        <p:nvSpPr>
          <p:cNvPr id="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A0AC0CC4-7C26-4B57-A3CB-DD7CCECD5D94}" type="slidenum">
              <a:rPr lang="en-US" altLang="en-US" smtClean="0"/>
              <a:pPr/>
              <a:t>‹#›</a:t>
            </a:fld>
            <a:endParaRPr lang="en-US" altLang="en-US"/>
          </a:p>
        </p:txBody>
      </p:sp>
    </p:spTree>
    <p:extLst>
      <p:ext uri="{BB962C8B-B14F-4D97-AF65-F5344CB8AC3E}">
        <p14:creationId xmlns:p14="http://schemas.microsoft.com/office/powerpoint/2010/main" val="713449810"/>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ONC Pictur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Picture Placeholder 7"/>
          <p:cNvSpPr>
            <a:spLocks noGrp="1"/>
          </p:cNvSpPr>
          <p:nvPr>
            <p:ph type="pic" sz="quarter" idx="14"/>
          </p:nvPr>
        </p:nvSpPr>
        <p:spPr>
          <a:xfrm>
            <a:off x="457200" y="1600200"/>
            <a:ext cx="8229600" cy="4572000"/>
          </a:xfrm>
          <a:prstGeom prst="rect">
            <a:avLst/>
          </a:prstGeom>
        </p:spPr>
        <p:txBody>
          <a:bodyPr rtlCol="0">
            <a:normAutofit/>
          </a:bodyPr>
          <a:lstStyle>
            <a:lvl1pPr>
              <a:defRPr sz="3200">
                <a:latin typeface="+mn-lt"/>
              </a:defRPr>
            </a:lvl1pPr>
          </a:lstStyle>
          <a:p>
            <a:pPr lvl="0"/>
            <a:r>
              <a:rPr lang="en-US" noProof="0" smtClean="0"/>
              <a:t>Click icon to add picture</a:t>
            </a:r>
            <a:endParaRPr lang="en-US" noProof="0" dirty="0"/>
          </a:p>
        </p:txBody>
      </p:sp>
      <p:sp>
        <p:nvSpPr>
          <p:cNvPr id="7"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image attribution.</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A0AC0CC4-7C26-4B57-A3CB-DD7CCECD5D94}" type="slidenum">
              <a:rPr lang="en-US" altLang="en-US" smtClean="0"/>
              <a:pPr/>
              <a:t>‹#›</a:t>
            </a:fld>
            <a:endParaRPr lang="en-US" altLang="en-US"/>
          </a:p>
        </p:txBody>
      </p:sp>
    </p:spTree>
    <p:extLst>
      <p:ext uri="{BB962C8B-B14F-4D97-AF65-F5344CB8AC3E}">
        <p14:creationId xmlns:p14="http://schemas.microsoft.com/office/powerpoint/2010/main" val="2401429403"/>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ONC Summar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5" name="Text Placeholder 4"/>
          <p:cNvSpPr>
            <a:spLocks noGrp="1"/>
          </p:cNvSpPr>
          <p:nvPr>
            <p:ph type="body" sz="quarter" idx="11"/>
          </p:nvPr>
        </p:nvSpPr>
        <p:spPr>
          <a:xfrm>
            <a:off x="457200" y="1600200"/>
            <a:ext cx="8229600" cy="4572000"/>
          </a:xfrm>
          <a:prstGeom prst="rect">
            <a:avLst/>
          </a:prstGeom>
        </p:spPr>
        <p:txBody>
          <a:bodyPr/>
          <a:lstStyle>
            <a:lvl1pPr>
              <a:defRPr sz="3200" baseline="0">
                <a:latin typeface="+mn-lt"/>
              </a:defRPr>
            </a:lvl1pPr>
            <a:lvl2pPr>
              <a:defRPr sz="2800">
                <a:latin typeface="+mn-lt"/>
              </a:defRPr>
            </a:lvl2pPr>
          </a:lstStyle>
          <a:p>
            <a:pPr lvl="0"/>
            <a:r>
              <a:rPr lang="en-US" smtClean="0"/>
              <a:t>Edit Master text styles</a:t>
            </a:r>
          </a:p>
          <a:p>
            <a:pPr lvl="1"/>
            <a:r>
              <a:rPr lang="en-US" smtClean="0"/>
              <a:t>Second level</a:t>
            </a:r>
          </a:p>
        </p:txBody>
      </p:sp>
      <p:sp>
        <p:nvSpPr>
          <p:cNvPr id="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A0AC0CC4-7C26-4B57-A3CB-DD7CCECD5D94}" type="slidenum">
              <a:rPr lang="en-US" altLang="en-US" smtClean="0"/>
              <a:pPr/>
              <a:t>‹#›</a:t>
            </a:fld>
            <a:endParaRPr lang="en-US" altLang="en-US"/>
          </a:p>
        </p:txBody>
      </p:sp>
    </p:spTree>
    <p:extLst>
      <p:ext uri="{BB962C8B-B14F-4D97-AF65-F5344CB8AC3E}">
        <p14:creationId xmlns:p14="http://schemas.microsoft.com/office/powerpoint/2010/main" val="3791322610"/>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ONC Referenc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Text Placeholder 1"/>
          <p:cNvSpPr>
            <a:spLocks noGrp="1"/>
          </p:cNvSpPr>
          <p:nvPr>
            <p:ph type="body" sz="quarter" idx="16"/>
          </p:nvPr>
        </p:nvSpPr>
        <p:spPr>
          <a:xfrm>
            <a:off x="457200" y="1600200"/>
            <a:ext cx="8229600" cy="1371600"/>
          </a:xfrm>
          <a:prstGeom prst="rect">
            <a:avLst/>
          </a:prstGeom>
        </p:spPr>
        <p:txBody>
          <a:bodyPr/>
          <a:lstStyle>
            <a:lvl1pPr>
              <a:buNone/>
              <a:defRPr sz="1600" b="1">
                <a:latin typeface="+mn-lt"/>
                <a:cs typeface="Arial" pitchFamily="34" charset="0"/>
              </a:defRPr>
            </a:lvl1pPr>
            <a:lvl2pPr marL="274320" indent="-283464">
              <a:buFont typeface="Arial" pitchFamily="34" charset="0"/>
              <a:buNone/>
              <a:defRPr sz="1400" baseline="0">
                <a:latin typeface="+mn-lt"/>
                <a:cs typeface="Arial" pitchFamily="34" charset="0"/>
              </a:defRPr>
            </a:lvl2pPr>
          </a:lstStyle>
          <a:p>
            <a:pPr lvl="0"/>
            <a:r>
              <a:rPr lang="en-US" smtClean="0"/>
              <a:t>Edit Master text styles</a:t>
            </a:r>
          </a:p>
          <a:p>
            <a:pPr lvl="1"/>
            <a:r>
              <a:rPr lang="en-US" smtClean="0"/>
              <a:t>Second level</a:t>
            </a:r>
          </a:p>
        </p:txBody>
      </p:sp>
      <p:sp>
        <p:nvSpPr>
          <p:cNvPr id="9" name="Text Placeholder 2"/>
          <p:cNvSpPr>
            <a:spLocks noGrp="1"/>
          </p:cNvSpPr>
          <p:nvPr>
            <p:ph type="body" sz="quarter" idx="20"/>
          </p:nvPr>
        </p:nvSpPr>
        <p:spPr>
          <a:xfrm>
            <a:off x="457200" y="3200400"/>
            <a:ext cx="8229600" cy="1371600"/>
          </a:xfrm>
          <a:prstGeom prst="rect">
            <a:avLst/>
          </a:prstGeom>
        </p:spPr>
        <p:txBody>
          <a:bodyPr/>
          <a:lstStyle>
            <a:lvl1pPr>
              <a:buNone/>
              <a:defRPr sz="1600" b="1" baseline="0">
                <a:latin typeface="+mn-lt"/>
                <a:cs typeface="Arial" pitchFamily="34" charset="0"/>
              </a:defRPr>
            </a:lvl1pPr>
            <a:lvl2pPr marL="274320" marR="0" indent="-285750" algn="l" defTabSz="914400" rtl="0" eaLnBrk="1" fontAlgn="base" latinLnBrk="0" hangingPunct="1">
              <a:lnSpc>
                <a:spcPct val="100000"/>
              </a:lnSpc>
              <a:spcBef>
                <a:spcPct val="20000"/>
              </a:spcBef>
              <a:spcAft>
                <a:spcPct val="0"/>
              </a:spcAft>
              <a:buClrTx/>
              <a:buSzTx/>
              <a:buFont typeface="+mj-lt"/>
              <a:buNone/>
              <a:tabLst/>
              <a:defRPr lang="en-US" sz="1400" smtClean="0">
                <a:latin typeface="+mn-lt"/>
              </a:defRPr>
            </a:lvl2pPr>
          </a:lstStyle>
          <a:p>
            <a:pPr lvl="0"/>
            <a:r>
              <a:rPr lang="en-US" smtClean="0"/>
              <a:t>Edit Master text styles</a:t>
            </a:r>
          </a:p>
          <a:p>
            <a:pPr lvl="1"/>
            <a:r>
              <a:rPr lang="en-US" smtClean="0"/>
              <a:t>Second level</a:t>
            </a:r>
          </a:p>
        </p:txBody>
      </p:sp>
      <p:sp>
        <p:nvSpPr>
          <p:cNvPr id="10" name="Text Placeholder 3"/>
          <p:cNvSpPr>
            <a:spLocks noGrp="1"/>
          </p:cNvSpPr>
          <p:nvPr>
            <p:ph type="body" sz="quarter" idx="21"/>
          </p:nvPr>
        </p:nvSpPr>
        <p:spPr>
          <a:xfrm>
            <a:off x="457200" y="4800600"/>
            <a:ext cx="8229600" cy="1371600"/>
          </a:xfrm>
          <a:prstGeom prst="rect">
            <a:avLst/>
          </a:prstGeom>
        </p:spPr>
        <p:txBody>
          <a:bodyPr/>
          <a:lstStyle>
            <a:lvl1pPr>
              <a:buNone/>
              <a:defRPr sz="1600" b="1">
                <a:latin typeface="+mn-lt"/>
                <a:cs typeface="Arial" pitchFamily="34" charset="0"/>
              </a:defRPr>
            </a:lvl1pPr>
            <a:lvl2pPr marL="274320">
              <a:buFont typeface="Arial" pitchFamily="34" charset="0"/>
              <a:buNone/>
              <a:defRPr lang="en-US" sz="1400" smtClean="0">
                <a:latin typeface="+mn-lt"/>
              </a:defRPr>
            </a:lvl2pPr>
          </a:lstStyle>
          <a:p>
            <a:pPr lvl="0"/>
            <a:r>
              <a:rPr lang="en-US" smtClean="0"/>
              <a:t>Edit Master text styles</a:t>
            </a:r>
          </a:p>
          <a:p>
            <a:pPr lvl="1"/>
            <a:r>
              <a:rPr lang="en-US" smtClean="0"/>
              <a:t>Second level</a:t>
            </a:r>
          </a:p>
        </p:txBody>
      </p:sp>
      <p:sp>
        <p:nvSpPr>
          <p:cNvPr id="11"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A0AC0CC4-7C26-4B57-A3CB-DD7CCECD5D94}" type="slidenum">
              <a:rPr lang="en-US" altLang="en-US" smtClean="0"/>
              <a:pPr/>
              <a:t>‹#›</a:t>
            </a:fld>
            <a:endParaRPr lang="en-US" altLang="en-US"/>
          </a:p>
        </p:txBody>
      </p:sp>
    </p:spTree>
    <p:extLst>
      <p:ext uri="{BB962C8B-B14F-4D97-AF65-F5344CB8AC3E}">
        <p14:creationId xmlns:p14="http://schemas.microsoft.com/office/powerpoint/2010/main" val="351757678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3" name="Title Placeholder 6"/>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dirty="0" smtClean="0"/>
          </a:p>
        </p:txBody>
      </p:sp>
      <p:sp>
        <p:nvSpPr>
          <p:cNvPr id="2054" name="Text Placeholder 7"/>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dirty="0" smtClean="0"/>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A0AC0CC4-7C26-4B57-A3CB-DD7CCECD5D94}" type="slidenum">
              <a:rPr lang="en-US" altLang="en-US" smtClean="0"/>
              <a:pPr/>
              <a:t>‹#›</a:t>
            </a:fld>
            <a:endParaRPr lang="en-US" altLang="en-US"/>
          </a:p>
        </p:txBody>
      </p:sp>
    </p:spTree>
    <p:extLst>
      <p:ext uri="{BB962C8B-B14F-4D97-AF65-F5344CB8AC3E}">
        <p14:creationId xmlns:p14="http://schemas.microsoft.com/office/powerpoint/2010/main" val="1629410834"/>
      </p:ext>
    </p:extLst>
  </p:cSld>
  <p:clrMap bg1="lt1" tx1="dk1" bg2="lt2" tx2="dk2" accent1="accent1" accent2="accent2" accent3="accent3" accent4="accent4" accent5="accent5" accent6="accent6" hlink="hlink" folHlink="folHlink"/>
  <p:sldLayoutIdLst>
    <p:sldLayoutId id="2147484540" r:id="rId1"/>
    <p:sldLayoutId id="2147484541" r:id="rId2"/>
    <p:sldLayoutId id="2147484542" r:id="rId3"/>
    <p:sldLayoutId id="2147484543" r:id="rId4"/>
    <p:sldLayoutId id="2147484544" r:id="rId5"/>
    <p:sldLayoutId id="2147484545" r:id="rId6"/>
    <p:sldLayoutId id="2147484546" r:id="rId7"/>
    <p:sldLayoutId id="2147484547" r:id="rId8"/>
    <p:sldLayoutId id="2147484548" r:id="rId9"/>
    <p:sldLayoutId id="2147484549" r:id="rId10"/>
    <p:sldLayoutId id="2147484550" r:id="rId11"/>
    <p:sldLayoutId id="2147484551" r:id="rId12"/>
    <p:sldLayoutId id="2147484552" r:id="rId13"/>
    <p:sldLayoutId id="2147484553" r:id="rId14"/>
    <p:sldLayoutId id="2147484554" r:id="rId15"/>
    <p:sldLayoutId id="2147484510" r:id="rId16"/>
    <p:sldLayoutId id="2147484521" r:id="rId17"/>
    <p:sldLayoutId id="2147484512" r:id="rId18"/>
    <p:sldLayoutId id="2147484513" r:id="rId19"/>
    <p:sldLayoutId id="2147484514" r:id="rId20"/>
    <p:sldLayoutId id="2147484515" r:id="rId21"/>
    <p:sldLayoutId id="2147484516" r:id="rId22"/>
    <p:sldLayoutId id="2147484518" r:id="rId23"/>
  </p:sldLayoutIdLst>
  <p:timing>
    <p:tnLst>
      <p:par>
        <p:cTn id="1" dur="indefinite" restart="never" nodeType="tmRoot"/>
      </p:par>
    </p:tnLst>
  </p:timing>
  <p:hf hdr="0" ftr="0" dt="0"/>
  <p:txStyles>
    <p:titleStyle>
      <a:lvl1pPr algn="ctr" rtl="0" eaLnBrk="1" fontAlgn="base" hangingPunct="1">
        <a:spcBef>
          <a:spcPct val="0"/>
        </a:spcBef>
        <a:spcAft>
          <a:spcPct val="0"/>
        </a:spcAft>
        <a:defRPr sz="3600" kern="1200">
          <a:solidFill>
            <a:schemeClr val="tx1"/>
          </a:solidFill>
          <a:latin typeface="Verdana" pitchFamily="34" charset="0"/>
          <a:ea typeface="+mj-ea"/>
          <a:cs typeface="+mj-cs"/>
        </a:defRPr>
      </a:lvl1pPr>
      <a:lvl2pPr algn="ctr" rtl="0" eaLnBrk="1" fontAlgn="base" hangingPunct="1">
        <a:spcBef>
          <a:spcPct val="0"/>
        </a:spcBef>
        <a:spcAft>
          <a:spcPct val="0"/>
        </a:spcAft>
        <a:defRPr sz="3600">
          <a:solidFill>
            <a:schemeClr val="tx1"/>
          </a:solidFill>
          <a:latin typeface="Verdana" panose="020B0604030504040204" pitchFamily="34" charset="0"/>
        </a:defRPr>
      </a:lvl2pPr>
      <a:lvl3pPr algn="ctr" rtl="0" eaLnBrk="1" fontAlgn="base" hangingPunct="1">
        <a:spcBef>
          <a:spcPct val="0"/>
        </a:spcBef>
        <a:spcAft>
          <a:spcPct val="0"/>
        </a:spcAft>
        <a:defRPr sz="3600">
          <a:solidFill>
            <a:schemeClr val="tx1"/>
          </a:solidFill>
          <a:latin typeface="Verdana" panose="020B0604030504040204" pitchFamily="34" charset="0"/>
        </a:defRPr>
      </a:lvl3pPr>
      <a:lvl4pPr algn="ctr" rtl="0" eaLnBrk="1" fontAlgn="base" hangingPunct="1">
        <a:spcBef>
          <a:spcPct val="0"/>
        </a:spcBef>
        <a:spcAft>
          <a:spcPct val="0"/>
        </a:spcAft>
        <a:defRPr sz="3600">
          <a:solidFill>
            <a:schemeClr val="tx1"/>
          </a:solidFill>
          <a:latin typeface="Verdana" panose="020B0604030504040204" pitchFamily="34" charset="0"/>
        </a:defRPr>
      </a:lvl4pPr>
      <a:lvl5pPr algn="ctr" rtl="0" eaLnBrk="1" fontAlgn="base" hangingPunct="1">
        <a:spcBef>
          <a:spcPct val="0"/>
        </a:spcBef>
        <a:spcAft>
          <a:spcPct val="0"/>
        </a:spcAft>
        <a:defRPr sz="3600">
          <a:solidFill>
            <a:schemeClr val="tx1"/>
          </a:solidFill>
          <a:latin typeface="Verdana" panose="020B0604030504040204"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SzPct val="85000"/>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SzPct val="80000"/>
        <a:buFont typeface="Courier New" panose="02070309020205020404" pitchFamily="49" charset="0"/>
        <a:buChar char="o"/>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SzPct val="120000"/>
        <a:buFont typeface="Wingdings" panose="05000000000000000000" pitchFamily="2" charset="2"/>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SzPct val="70000"/>
        <a:buFont typeface="Wingdings" panose="05000000000000000000" pitchFamily="2" charset="2"/>
        <a:buChar char="q"/>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creativecommons.org/licenses/by-nc-sa/4.0/"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8.xml"/></Relationships>
</file>

<file path=ppt/slides/_rels/slide25.xml.rels><?xml version="1.0" encoding="UTF-8" standalone="yes"?>
<Relationships xmlns="http://schemas.openxmlformats.org/package/2006/relationships"><Relationship Id="rId8" Type="http://schemas.openxmlformats.org/officeDocument/2006/relationships/hyperlink" Target="http://www.himss.org/content/files/Ent_Integr_whitepaper_030807.pdf" TargetMode="External"/><Relationship Id="rId3" Type="http://schemas.openxmlformats.org/officeDocument/2006/relationships/hyperlink" Target="http://www.pervasiveintegration.com/dcontent/Collateral/PervasiveHITR.pdf" TargetMode="External"/><Relationship Id="rId7" Type="http://schemas.openxmlformats.org/officeDocument/2006/relationships/hyperlink" Target="http://www.himss.org/ASP/topics_integration.asp" TargetMode="External"/><Relationship Id="rId2" Type="http://schemas.openxmlformats.org/officeDocument/2006/relationships/notesSlide" Target="../notesSlides/notesSlide25.xml"/><Relationship Id="rId1" Type="http://schemas.openxmlformats.org/officeDocument/2006/relationships/slideLayout" Target="../slideLayouts/slideLayout9.xml"/><Relationship Id="rId6" Type="http://schemas.openxmlformats.org/officeDocument/2006/relationships/hyperlink" Target="http://www.himss.org/ASP/aboutHimssHome.asp" TargetMode="External"/><Relationship Id="rId5" Type="http://schemas.openxmlformats.org/officeDocument/2006/relationships/hyperlink" Target="http://www.hfma.org/forms/glossary/search.aspx/search.aspx" TargetMode="External"/><Relationship Id="rId4" Type="http://schemas.openxmlformats.org/officeDocument/2006/relationships/hyperlink" Target="http://www.informatics-review.com/wiki/index.php/Business_Intelligence_&amp;_Data_Warehousing_for_Healthcare" TargetMode="External"/><Relationship Id="rId9" Type="http://schemas.openxmlformats.org/officeDocument/2006/relationships/hyperlink" Target="http://www.hl7.org/about/index.cfm?ref=nav"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edocket.access.gpo.gov/2010/pdf/2010-17210.pdf" TargetMode="External"/><Relationship Id="rId2" Type="http://schemas.openxmlformats.org/officeDocument/2006/relationships/notesSlide" Target="../notesSlides/notesSlide26.xml"/><Relationship Id="rId1" Type="http://schemas.openxmlformats.org/officeDocument/2006/relationships/slideLayout" Target="../slideLayouts/slideLayout9.xml"/></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27.xml"/><Relationship Id="rId2" Type="http://schemas.openxmlformats.org/officeDocument/2006/relationships/slideLayout" Target="../slideLayouts/slideLayout10.xml"/><Relationship Id="rId1" Type="http://schemas.openxmlformats.org/officeDocument/2006/relationships/tags" Target="../tags/tag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pPr eaLnBrk="1" hangingPunct="1"/>
            <a:r>
              <a:rPr lang="en-US" altLang="en-US" smtClean="0"/>
              <a:t>Health Management Information Systems</a:t>
            </a:r>
          </a:p>
        </p:txBody>
      </p:sp>
      <p:sp>
        <p:nvSpPr>
          <p:cNvPr id="4099" name="Text Placeholder 2"/>
          <p:cNvSpPr>
            <a:spLocks noGrp="1"/>
          </p:cNvSpPr>
          <p:nvPr>
            <p:ph type="body" sz="half" idx="2"/>
          </p:nvPr>
        </p:nvSpPr>
        <p:spPr>
          <a:xfrm>
            <a:off x="1371600" y="3429000"/>
            <a:ext cx="6400800" cy="762000"/>
          </a:xfrm>
        </p:spPr>
        <p:txBody>
          <a:bodyPr/>
          <a:lstStyle/>
          <a:p>
            <a:pPr eaLnBrk="1" hangingPunct="1"/>
            <a:r>
              <a:rPr lang="en-US" altLang="en-US" dirty="0" smtClean="0"/>
              <a:t>Administrative, Billing, and Financial Systems</a:t>
            </a:r>
          </a:p>
        </p:txBody>
      </p:sp>
      <p:sp>
        <p:nvSpPr>
          <p:cNvPr id="4100" name="Text Placeholder 3"/>
          <p:cNvSpPr>
            <a:spLocks noGrp="1"/>
          </p:cNvSpPr>
          <p:nvPr>
            <p:ph type="body" sz="quarter" idx="11"/>
          </p:nvPr>
        </p:nvSpPr>
        <p:spPr>
          <a:xfrm>
            <a:off x="1371600" y="4495800"/>
            <a:ext cx="6400800" cy="609600"/>
          </a:xfrm>
        </p:spPr>
        <p:txBody>
          <a:bodyPr/>
          <a:lstStyle/>
          <a:p>
            <a:pPr eaLnBrk="1" hangingPunct="1"/>
            <a:r>
              <a:rPr lang="en-US" altLang="en-US" sz="3200" dirty="0" smtClean="0"/>
              <a:t>Lecture a</a:t>
            </a:r>
          </a:p>
        </p:txBody>
      </p:sp>
      <p:sp>
        <p:nvSpPr>
          <p:cNvPr id="4101" name="Text Placeholder 4"/>
          <p:cNvSpPr>
            <a:spLocks noGrp="1"/>
          </p:cNvSpPr>
          <p:nvPr>
            <p:ph type="body" sz="quarter" idx="12"/>
          </p:nvPr>
        </p:nvSpPr>
        <p:spPr/>
        <p:txBody>
          <a:bodyPr>
            <a:normAutofit/>
          </a:bodyPr>
          <a:lstStyle/>
          <a:p>
            <a:r>
              <a:rPr lang="en-US" sz="1000" dirty="0"/>
              <a:t>This material (</a:t>
            </a:r>
            <a:r>
              <a:rPr lang="en-US" altLang="en-US" sz="1000" dirty="0">
                <a:ea typeface="Calibri" panose="020F0502020204030204" pitchFamily="34" charset="0"/>
                <a:cs typeface="Arial" panose="020B0604020202020204" pitchFamily="34" charset="0"/>
              </a:rPr>
              <a:t>Comp 6 Unit </a:t>
            </a:r>
            <a:r>
              <a:rPr lang="en-US" altLang="en-US" sz="1000" dirty="0" smtClean="0">
                <a:ea typeface="Calibri" panose="020F0502020204030204" pitchFamily="34" charset="0"/>
                <a:cs typeface="Arial" panose="020B0604020202020204" pitchFamily="34" charset="0"/>
              </a:rPr>
              <a:t>9</a:t>
            </a:r>
            <a:r>
              <a:rPr lang="en-US" sz="1000" dirty="0" smtClean="0"/>
              <a:t>) </a:t>
            </a:r>
            <a:r>
              <a:rPr lang="en-US" sz="1000" dirty="0"/>
              <a:t>was developed by Duke University, funded by the Department of Health and Human Services, Office of the National Coordinator for Health Information Technology under Award Number </a:t>
            </a:r>
            <a:r>
              <a:rPr lang="en-US" altLang="en-US" sz="1000" dirty="0">
                <a:ea typeface="Calibri" panose="020F0502020204030204" pitchFamily="34" charset="0"/>
                <a:cs typeface="Arial" panose="020B0604020202020204" pitchFamily="34" charset="0"/>
              </a:rPr>
              <a:t>IU24OC000024</a:t>
            </a:r>
            <a:r>
              <a:rPr lang="en-US" sz="1000" dirty="0"/>
              <a:t>. This material was updated by Normandale Community College, funded under Award Number 90WT0003.</a:t>
            </a:r>
          </a:p>
          <a:p>
            <a:endParaRPr lang="en-US" sz="1000" dirty="0"/>
          </a:p>
          <a:p>
            <a:r>
              <a:rPr lang="en-US" sz="1000" dirty="0"/>
              <a:t>This work is licensed under the Creative Commons Attribution-</a:t>
            </a:r>
            <a:r>
              <a:rPr lang="en-US" sz="1000" dirty="0" err="1"/>
              <a:t>NonCommercial</a:t>
            </a:r>
            <a:r>
              <a:rPr lang="en-US" sz="1000" dirty="0"/>
              <a:t>-</a:t>
            </a:r>
            <a:r>
              <a:rPr lang="en-US" sz="1000" dirty="0" err="1"/>
              <a:t>ShareAlike</a:t>
            </a:r>
            <a:r>
              <a:rPr lang="en-US" sz="1000" dirty="0"/>
              <a:t> 4.0 International License. To view a copy of this license, visit </a:t>
            </a:r>
            <a:r>
              <a:rPr lang="en-US" sz="1000" u="sng" dirty="0">
                <a:hlinkClick r:id="rId3"/>
              </a:rPr>
              <a:t>http://creativecommons.org/licenses/by-nc-sa/4.0/</a:t>
            </a:r>
            <a:endParaRPr lang="en-US" sz="1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6"/>
          <p:cNvSpPr>
            <a:spLocks noGrp="1"/>
          </p:cNvSpPr>
          <p:nvPr>
            <p:ph type="title"/>
          </p:nvPr>
        </p:nvSpPr>
        <p:spPr/>
        <p:txBody>
          <a:bodyPr/>
          <a:lstStyle/>
          <a:p>
            <a:r>
              <a:rPr lang="en-US" altLang="en-US" smtClean="0"/>
              <a:t>Application Integration</a:t>
            </a:r>
          </a:p>
        </p:txBody>
      </p:sp>
      <p:sp>
        <p:nvSpPr>
          <p:cNvPr id="14339" name="Content Placeholder 7"/>
          <p:cNvSpPr>
            <a:spLocks noGrp="1"/>
          </p:cNvSpPr>
          <p:nvPr>
            <p:ph sz="quarter" idx="14"/>
          </p:nvPr>
        </p:nvSpPr>
        <p:spPr/>
        <p:txBody>
          <a:bodyPr/>
          <a:lstStyle/>
          <a:p>
            <a:r>
              <a:rPr lang="en-US" altLang="en-US" smtClean="0"/>
              <a:t>Patient management and billing</a:t>
            </a:r>
          </a:p>
          <a:p>
            <a:pPr lvl="1"/>
            <a:r>
              <a:rPr lang="en-US" altLang="en-US" smtClean="0"/>
              <a:t>Patient tracking</a:t>
            </a:r>
          </a:p>
          <a:p>
            <a:r>
              <a:rPr lang="en-US" altLang="en-US" smtClean="0"/>
              <a:t>Department management</a:t>
            </a:r>
          </a:p>
          <a:p>
            <a:pPr lvl="1"/>
            <a:r>
              <a:rPr lang="en-US" altLang="en-US" smtClean="0"/>
              <a:t>Electronic document management</a:t>
            </a:r>
          </a:p>
          <a:p>
            <a:r>
              <a:rPr lang="en-US" altLang="en-US" smtClean="0"/>
              <a:t>Care delivery and clinical documentation</a:t>
            </a:r>
          </a:p>
          <a:p>
            <a:pPr lvl="1"/>
            <a:r>
              <a:rPr lang="en-US" altLang="en-US" smtClean="0"/>
              <a:t>Order entry and results reporting</a:t>
            </a:r>
          </a:p>
        </p:txBody>
      </p:sp>
      <p:sp>
        <p:nvSpPr>
          <p:cNvPr id="3" name="Slide Number Placeholder 2"/>
          <p:cNvSpPr>
            <a:spLocks noGrp="1"/>
          </p:cNvSpPr>
          <p:nvPr>
            <p:ph type="sldNum" sz="quarter" idx="4"/>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5D003F0E-DFD0-4E12-8FA2-4CF022A42859}" type="slidenum">
              <a:rPr lang="en-US" altLang="en-US">
                <a:solidFill>
                  <a:srgbClr val="898989"/>
                </a:solidFill>
              </a:rPr>
              <a:pPr eaLnBrk="1" hangingPunct="1"/>
              <a:t>10</a:t>
            </a:fld>
            <a:endParaRPr lang="en-US" altLang="en-US">
              <a:solidFill>
                <a:srgbClr val="898989"/>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6"/>
          <p:cNvSpPr>
            <a:spLocks noGrp="1"/>
          </p:cNvSpPr>
          <p:nvPr>
            <p:ph type="title"/>
          </p:nvPr>
        </p:nvSpPr>
        <p:spPr/>
        <p:txBody>
          <a:bodyPr/>
          <a:lstStyle/>
          <a:p>
            <a:r>
              <a:rPr lang="en-US" altLang="en-US" smtClean="0"/>
              <a:t>Application Integration</a:t>
            </a:r>
          </a:p>
        </p:txBody>
      </p:sp>
      <p:sp>
        <p:nvSpPr>
          <p:cNvPr id="15363" name="Content Placeholder 7"/>
          <p:cNvSpPr>
            <a:spLocks noGrp="1"/>
          </p:cNvSpPr>
          <p:nvPr>
            <p:ph sz="quarter" idx="14"/>
          </p:nvPr>
        </p:nvSpPr>
        <p:spPr/>
        <p:txBody>
          <a:bodyPr/>
          <a:lstStyle/>
          <a:p>
            <a:r>
              <a:rPr lang="en-US" altLang="en-US" smtClean="0"/>
              <a:t>Clinical decision support</a:t>
            </a:r>
          </a:p>
          <a:p>
            <a:pPr lvl="1"/>
            <a:r>
              <a:rPr lang="en-US" altLang="en-US" smtClean="0"/>
              <a:t>Computerized provider order entry</a:t>
            </a:r>
          </a:p>
          <a:p>
            <a:r>
              <a:rPr lang="en-US" altLang="en-US" smtClean="0"/>
              <a:t>Financial and resource management</a:t>
            </a:r>
          </a:p>
          <a:p>
            <a:pPr lvl="1"/>
            <a:r>
              <a:rPr lang="en-US" altLang="en-US" smtClean="0"/>
              <a:t>Patient profiling</a:t>
            </a:r>
          </a:p>
          <a:p>
            <a:pPr>
              <a:buFont typeface="Arial" panose="020B0604020202020204" pitchFamily="34" charset="0"/>
              <a:buNone/>
            </a:pPr>
            <a:endParaRPr lang="en-US" altLang="en-US" smtClean="0"/>
          </a:p>
        </p:txBody>
      </p:sp>
      <p:sp>
        <p:nvSpPr>
          <p:cNvPr id="3" name="Slide Number Placeholder 2"/>
          <p:cNvSpPr>
            <a:spLocks noGrp="1"/>
          </p:cNvSpPr>
          <p:nvPr>
            <p:ph type="sldNum" sz="quarter" idx="4"/>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24E5659A-F5E0-4200-89E6-7A06D3A228B9}" type="slidenum">
              <a:rPr lang="en-US" altLang="en-US">
                <a:solidFill>
                  <a:srgbClr val="898989"/>
                </a:solidFill>
              </a:rPr>
              <a:pPr eaLnBrk="1" hangingPunct="1"/>
              <a:t>11</a:t>
            </a:fld>
            <a:endParaRPr lang="en-US" altLang="en-US">
              <a:solidFill>
                <a:srgbClr val="898989"/>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6"/>
          <p:cNvSpPr>
            <a:spLocks noGrp="1"/>
          </p:cNvSpPr>
          <p:nvPr>
            <p:ph type="title"/>
          </p:nvPr>
        </p:nvSpPr>
        <p:spPr/>
        <p:txBody>
          <a:bodyPr/>
          <a:lstStyle/>
          <a:p>
            <a:r>
              <a:rPr lang="en-US" altLang="en-US" smtClean="0"/>
              <a:t>Systems Integration Strategies</a:t>
            </a:r>
          </a:p>
        </p:txBody>
      </p:sp>
      <p:sp>
        <p:nvSpPr>
          <p:cNvPr id="16387" name="Content Placeholder 7"/>
          <p:cNvSpPr>
            <a:spLocks noGrp="1"/>
          </p:cNvSpPr>
          <p:nvPr>
            <p:ph sz="quarter" idx="14"/>
          </p:nvPr>
        </p:nvSpPr>
        <p:spPr/>
        <p:txBody>
          <a:bodyPr/>
          <a:lstStyle/>
          <a:p>
            <a:r>
              <a:rPr lang="en-US" altLang="en-US" smtClean="0"/>
              <a:t>Data preservation</a:t>
            </a:r>
          </a:p>
          <a:p>
            <a:r>
              <a:rPr lang="en-US" altLang="en-US" smtClean="0"/>
              <a:t>Separate information management plan components for</a:t>
            </a:r>
          </a:p>
          <a:p>
            <a:pPr lvl="1"/>
            <a:r>
              <a:rPr lang="en-US" altLang="en-US" smtClean="0"/>
              <a:t>Data management</a:t>
            </a:r>
          </a:p>
          <a:p>
            <a:pPr lvl="1"/>
            <a:r>
              <a:rPr lang="en-US" altLang="en-US" smtClean="0"/>
              <a:t>Applications and business logic</a:t>
            </a:r>
          </a:p>
          <a:p>
            <a:pPr lvl="1"/>
            <a:r>
              <a:rPr lang="en-US" altLang="en-US" smtClean="0"/>
              <a:t>User interface</a:t>
            </a:r>
          </a:p>
        </p:txBody>
      </p:sp>
      <p:sp>
        <p:nvSpPr>
          <p:cNvPr id="3" name="Slide Number Placeholder 2"/>
          <p:cNvSpPr>
            <a:spLocks noGrp="1"/>
          </p:cNvSpPr>
          <p:nvPr>
            <p:ph type="sldNum" sz="quarter" idx="4"/>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09553CC4-895E-42B0-B44D-ED0CE69C3B73}" type="slidenum">
              <a:rPr lang="en-US" altLang="en-US">
                <a:solidFill>
                  <a:srgbClr val="898989"/>
                </a:solidFill>
              </a:rPr>
              <a:pPr eaLnBrk="1" hangingPunct="1"/>
              <a:t>12</a:t>
            </a:fld>
            <a:endParaRPr lang="en-US" altLang="en-US">
              <a:solidFill>
                <a:srgbClr val="898989"/>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6"/>
          <p:cNvSpPr>
            <a:spLocks noGrp="1"/>
          </p:cNvSpPr>
          <p:nvPr>
            <p:ph type="title"/>
          </p:nvPr>
        </p:nvSpPr>
        <p:spPr/>
        <p:txBody>
          <a:bodyPr/>
          <a:lstStyle/>
          <a:p>
            <a:r>
              <a:rPr lang="en-US" altLang="en-US" smtClean="0"/>
              <a:t>Key Components of Enterprise Integration</a:t>
            </a:r>
          </a:p>
        </p:txBody>
      </p:sp>
      <p:sp>
        <p:nvSpPr>
          <p:cNvPr id="17411" name="Content Placeholder 7"/>
          <p:cNvSpPr>
            <a:spLocks noGrp="1"/>
          </p:cNvSpPr>
          <p:nvPr>
            <p:ph sz="quarter" idx="14"/>
          </p:nvPr>
        </p:nvSpPr>
        <p:spPr/>
        <p:txBody>
          <a:bodyPr/>
          <a:lstStyle/>
          <a:p>
            <a:r>
              <a:rPr lang="en-US" altLang="en-US" smtClean="0"/>
              <a:t>Master person index</a:t>
            </a:r>
          </a:p>
          <a:p>
            <a:r>
              <a:rPr lang="en-US" altLang="en-US" smtClean="0"/>
              <a:t>Single sign-on with context management</a:t>
            </a:r>
          </a:p>
          <a:p>
            <a:r>
              <a:rPr lang="en-US" altLang="en-US" smtClean="0"/>
              <a:t>Data warehouse</a:t>
            </a:r>
          </a:p>
        </p:txBody>
      </p:sp>
      <p:sp>
        <p:nvSpPr>
          <p:cNvPr id="3" name="Slide Number Placeholder 2"/>
          <p:cNvSpPr>
            <a:spLocks noGrp="1"/>
          </p:cNvSpPr>
          <p:nvPr>
            <p:ph type="sldNum" sz="quarter" idx="4"/>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A941166D-9BC3-4ABD-BE60-C0982DFAE30D}" type="slidenum">
              <a:rPr lang="en-US" altLang="en-US">
                <a:solidFill>
                  <a:srgbClr val="898989"/>
                </a:solidFill>
              </a:rPr>
              <a:pPr eaLnBrk="1" hangingPunct="1"/>
              <a:t>13</a:t>
            </a:fld>
            <a:endParaRPr lang="en-US" altLang="en-US">
              <a:solidFill>
                <a:srgbClr val="898989"/>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6"/>
          <p:cNvSpPr>
            <a:spLocks noGrp="1"/>
          </p:cNvSpPr>
          <p:nvPr>
            <p:ph type="title"/>
          </p:nvPr>
        </p:nvSpPr>
        <p:spPr/>
        <p:txBody>
          <a:bodyPr/>
          <a:lstStyle/>
          <a:p>
            <a:r>
              <a:rPr lang="en-US" altLang="en-US" smtClean="0"/>
              <a:t>Key Components of Enterprise Integration</a:t>
            </a:r>
          </a:p>
        </p:txBody>
      </p:sp>
      <p:sp>
        <p:nvSpPr>
          <p:cNvPr id="18435" name="Content Placeholder 7"/>
          <p:cNvSpPr>
            <a:spLocks noGrp="1"/>
          </p:cNvSpPr>
          <p:nvPr>
            <p:ph sz="quarter" idx="14"/>
          </p:nvPr>
        </p:nvSpPr>
        <p:spPr/>
        <p:txBody>
          <a:bodyPr/>
          <a:lstStyle/>
          <a:p>
            <a:r>
              <a:rPr lang="en-US" altLang="en-US" dirty="0" smtClean="0"/>
              <a:t>Standards</a:t>
            </a:r>
          </a:p>
          <a:p>
            <a:pPr lvl="1"/>
            <a:r>
              <a:rPr lang="en-US" altLang="en-US" dirty="0" smtClean="0"/>
              <a:t>Structure and content</a:t>
            </a:r>
          </a:p>
          <a:p>
            <a:pPr lvl="2"/>
            <a:r>
              <a:rPr lang="en-US" altLang="en-US" dirty="0" smtClean="0"/>
              <a:t>Identifier </a:t>
            </a:r>
          </a:p>
          <a:p>
            <a:pPr lvl="1"/>
            <a:r>
              <a:rPr lang="en-US" altLang="en-US" dirty="0" smtClean="0"/>
              <a:t>Vocabulary </a:t>
            </a:r>
          </a:p>
          <a:p>
            <a:pPr lvl="2"/>
            <a:r>
              <a:rPr lang="en-US" altLang="en-US" dirty="0" smtClean="0"/>
              <a:t>SNOMED CT</a:t>
            </a:r>
          </a:p>
          <a:p>
            <a:pPr lvl="1"/>
            <a:r>
              <a:rPr lang="en-US" altLang="en-US" dirty="0" smtClean="0"/>
              <a:t>Content exchange</a:t>
            </a:r>
          </a:p>
          <a:p>
            <a:pPr lvl="2"/>
            <a:r>
              <a:rPr lang="en-US" altLang="en-US" dirty="0" smtClean="0"/>
              <a:t>HL7 Clinical Document Architecture</a:t>
            </a:r>
          </a:p>
          <a:p>
            <a:pPr lvl="2"/>
            <a:r>
              <a:rPr lang="en-US" altLang="en-US" dirty="0" smtClean="0"/>
              <a:t>HL7 Consolidated Clinical Document Architecture (C-CDA)</a:t>
            </a:r>
          </a:p>
          <a:p>
            <a:pPr lvl="1"/>
            <a:r>
              <a:rPr lang="en-US" altLang="en-US" dirty="0" smtClean="0"/>
              <a:t>Privacy and security</a:t>
            </a:r>
          </a:p>
          <a:p>
            <a:pPr lvl="2"/>
            <a:r>
              <a:rPr lang="en-US" altLang="en-US" dirty="0" smtClean="0"/>
              <a:t>NIST encryption algorithm</a:t>
            </a:r>
          </a:p>
        </p:txBody>
      </p:sp>
      <p:sp>
        <p:nvSpPr>
          <p:cNvPr id="3" name="Slide Number Placeholder 2"/>
          <p:cNvSpPr>
            <a:spLocks noGrp="1"/>
          </p:cNvSpPr>
          <p:nvPr>
            <p:ph type="sldNum" sz="quarter" idx="4"/>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9539C98E-696D-4F09-94EA-FCC9D76E0807}" type="slidenum">
              <a:rPr lang="en-US" altLang="en-US">
                <a:solidFill>
                  <a:srgbClr val="898989"/>
                </a:solidFill>
              </a:rPr>
              <a:pPr eaLnBrk="1" hangingPunct="1"/>
              <a:t>14</a:t>
            </a:fld>
            <a:endParaRPr lang="en-US" altLang="en-US">
              <a:solidFill>
                <a:srgbClr val="898989"/>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altLang="en-US" smtClean="0"/>
              <a:t>Standards for Certification of EHR Technology</a:t>
            </a:r>
          </a:p>
        </p:txBody>
      </p:sp>
      <p:sp>
        <p:nvSpPr>
          <p:cNvPr id="19459" name="Content Placeholder 2"/>
          <p:cNvSpPr>
            <a:spLocks noGrp="1"/>
          </p:cNvSpPr>
          <p:nvPr>
            <p:ph sz="quarter" idx="14"/>
          </p:nvPr>
        </p:nvSpPr>
        <p:spPr/>
        <p:txBody>
          <a:bodyPr/>
          <a:lstStyle/>
          <a:p>
            <a:r>
              <a:rPr lang="en-US" altLang="en-US" dirty="0" smtClean="0"/>
              <a:t>Content exchange standards</a:t>
            </a:r>
          </a:p>
          <a:p>
            <a:pPr lvl="1"/>
            <a:r>
              <a:rPr lang="en-US" altLang="en-US" sz="2400" dirty="0" smtClean="0"/>
              <a:t>NCPDP SCRIPT Standard 	</a:t>
            </a:r>
          </a:p>
          <a:p>
            <a:pPr lvl="1"/>
            <a:r>
              <a:rPr lang="en-US" altLang="en-US" sz="2400" dirty="0" smtClean="0"/>
              <a:t>HL7 Clinical Document Architecture (CDA), C-CDA</a:t>
            </a:r>
          </a:p>
          <a:p>
            <a:r>
              <a:rPr lang="en-US" altLang="en-US" dirty="0" smtClean="0"/>
              <a:t>Vocabulary standards</a:t>
            </a:r>
          </a:p>
          <a:p>
            <a:pPr lvl="1"/>
            <a:r>
              <a:rPr lang="en-US" altLang="en-US" sz="2400" dirty="0" smtClean="0"/>
              <a:t>SNOMED CT</a:t>
            </a:r>
          </a:p>
          <a:p>
            <a:pPr lvl="1"/>
            <a:r>
              <a:rPr lang="en-US" altLang="en-US" sz="2400" dirty="0" smtClean="0"/>
              <a:t>LOINC</a:t>
            </a:r>
          </a:p>
          <a:p>
            <a:r>
              <a:rPr lang="en-US" altLang="en-US" dirty="0" smtClean="0"/>
              <a:t>Privacy and security standards</a:t>
            </a:r>
          </a:p>
          <a:p>
            <a:pPr lvl="1"/>
            <a:r>
              <a:rPr lang="en-US" altLang="en-US" sz="2400" dirty="0" smtClean="0"/>
              <a:t>NIST encryption algorithm</a:t>
            </a:r>
          </a:p>
          <a:p>
            <a:pPr lvl="1"/>
            <a:r>
              <a:rPr lang="en-US" altLang="en-US" sz="2400" dirty="0" smtClean="0"/>
              <a:t>NIST hashing algorithm</a:t>
            </a:r>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4D5A11F3-FB94-47D4-A72E-531E2661D3E5}" type="slidenum">
              <a:rPr lang="en-US" altLang="en-US">
                <a:solidFill>
                  <a:srgbClr val="898989"/>
                </a:solidFill>
              </a:rPr>
              <a:pPr eaLnBrk="1" hangingPunct="1"/>
              <a:t>15</a:t>
            </a:fld>
            <a:endParaRPr lang="en-US" altLang="en-US">
              <a:solidFill>
                <a:srgbClr val="898989"/>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6"/>
          <p:cNvSpPr>
            <a:spLocks noGrp="1"/>
          </p:cNvSpPr>
          <p:nvPr>
            <p:ph type="title"/>
          </p:nvPr>
        </p:nvSpPr>
        <p:spPr/>
        <p:txBody>
          <a:bodyPr/>
          <a:lstStyle/>
          <a:p>
            <a:r>
              <a:rPr lang="en-US" altLang="en-US" smtClean="0"/>
              <a:t>Critical Integration Elements</a:t>
            </a:r>
          </a:p>
        </p:txBody>
      </p:sp>
      <p:sp>
        <p:nvSpPr>
          <p:cNvPr id="20483" name="Content Placeholder 7"/>
          <p:cNvSpPr>
            <a:spLocks noGrp="1"/>
          </p:cNvSpPr>
          <p:nvPr>
            <p:ph sz="quarter" idx="14"/>
          </p:nvPr>
        </p:nvSpPr>
        <p:spPr/>
        <p:txBody>
          <a:bodyPr/>
          <a:lstStyle/>
          <a:p>
            <a:r>
              <a:rPr lang="en-US" altLang="en-US" smtClean="0"/>
              <a:t>Information is available when and where it is needed</a:t>
            </a:r>
          </a:p>
          <a:p>
            <a:r>
              <a:rPr lang="en-US" altLang="en-US" smtClean="0"/>
              <a:t>Users must have an integrated view </a:t>
            </a:r>
          </a:p>
          <a:p>
            <a:r>
              <a:rPr lang="en-US" altLang="en-US" smtClean="0"/>
              <a:t>Data must have a consistent interpretation</a:t>
            </a:r>
          </a:p>
          <a:p>
            <a:r>
              <a:rPr lang="en-US" altLang="en-US" smtClean="0"/>
              <a:t>Adequate security must be in place</a:t>
            </a:r>
          </a:p>
        </p:txBody>
      </p:sp>
      <p:sp>
        <p:nvSpPr>
          <p:cNvPr id="3" name="Slide Number Placeholder 2"/>
          <p:cNvSpPr>
            <a:spLocks noGrp="1"/>
          </p:cNvSpPr>
          <p:nvPr>
            <p:ph type="sldNum" sz="quarter" idx="4"/>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0293F8EC-E72F-4A6A-91AD-A4B1727ADDD9}" type="slidenum">
              <a:rPr lang="en-US" altLang="en-US">
                <a:solidFill>
                  <a:srgbClr val="898989"/>
                </a:solidFill>
              </a:rPr>
              <a:pPr eaLnBrk="1" hangingPunct="1"/>
              <a:t>16</a:t>
            </a:fld>
            <a:endParaRPr lang="en-US" altLang="en-US">
              <a:solidFill>
                <a:srgbClr val="898989"/>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6"/>
          <p:cNvSpPr>
            <a:spLocks noGrp="1"/>
          </p:cNvSpPr>
          <p:nvPr>
            <p:ph type="title"/>
          </p:nvPr>
        </p:nvSpPr>
        <p:spPr/>
        <p:txBody>
          <a:bodyPr/>
          <a:lstStyle/>
          <a:p>
            <a:r>
              <a:rPr lang="en-US" altLang="en-US" smtClean="0"/>
              <a:t>Data and Process Integration</a:t>
            </a:r>
          </a:p>
        </p:txBody>
      </p:sp>
      <p:sp>
        <p:nvSpPr>
          <p:cNvPr id="21507" name="Content Placeholder 7"/>
          <p:cNvSpPr>
            <a:spLocks noGrp="1"/>
          </p:cNvSpPr>
          <p:nvPr>
            <p:ph sz="quarter" idx="14"/>
          </p:nvPr>
        </p:nvSpPr>
        <p:spPr/>
        <p:txBody>
          <a:bodyPr/>
          <a:lstStyle/>
          <a:p>
            <a:r>
              <a:rPr lang="en-US" altLang="en-US" smtClean="0"/>
              <a:t>Data integration</a:t>
            </a:r>
          </a:p>
          <a:p>
            <a:pPr lvl="1"/>
            <a:r>
              <a:rPr lang="en-US" altLang="en-US" smtClean="0"/>
              <a:t>Interface engine</a:t>
            </a:r>
          </a:p>
          <a:p>
            <a:r>
              <a:rPr lang="en-US" altLang="en-US" smtClean="0"/>
              <a:t>Process integration</a:t>
            </a:r>
          </a:p>
          <a:p>
            <a:pPr lvl="1"/>
            <a:r>
              <a:rPr lang="en-US" altLang="en-US" smtClean="0"/>
              <a:t>Operational workflow</a:t>
            </a:r>
          </a:p>
          <a:p>
            <a:pPr lvl="1"/>
            <a:r>
              <a:rPr lang="en-US" altLang="en-US" smtClean="0"/>
              <a:t>Human organizational systems</a:t>
            </a:r>
          </a:p>
        </p:txBody>
      </p:sp>
      <p:sp>
        <p:nvSpPr>
          <p:cNvPr id="3" name="Slide Number Placeholder 2"/>
          <p:cNvSpPr>
            <a:spLocks noGrp="1"/>
          </p:cNvSpPr>
          <p:nvPr>
            <p:ph type="sldNum" sz="quarter" idx="4"/>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75AA23D3-1759-477E-B92E-FDF96A1A3B02}" type="slidenum">
              <a:rPr lang="en-US" altLang="en-US">
                <a:solidFill>
                  <a:srgbClr val="898989"/>
                </a:solidFill>
              </a:rPr>
              <a:pPr eaLnBrk="1" hangingPunct="1"/>
              <a:t>17</a:t>
            </a:fld>
            <a:endParaRPr lang="en-US" altLang="en-US">
              <a:solidFill>
                <a:srgbClr val="898989"/>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6"/>
          <p:cNvSpPr>
            <a:spLocks noGrp="1"/>
          </p:cNvSpPr>
          <p:nvPr>
            <p:ph type="title"/>
          </p:nvPr>
        </p:nvSpPr>
        <p:spPr/>
        <p:txBody>
          <a:bodyPr/>
          <a:lstStyle/>
          <a:p>
            <a:r>
              <a:rPr lang="en-US" altLang="en-US" smtClean="0"/>
              <a:t>Interface Engine</a:t>
            </a:r>
          </a:p>
        </p:txBody>
      </p:sp>
      <p:sp>
        <p:nvSpPr>
          <p:cNvPr id="22531" name="Content Placeholder 7"/>
          <p:cNvSpPr>
            <a:spLocks noGrp="1"/>
          </p:cNvSpPr>
          <p:nvPr>
            <p:ph sz="quarter" idx="14"/>
          </p:nvPr>
        </p:nvSpPr>
        <p:spPr/>
        <p:txBody>
          <a:bodyPr/>
          <a:lstStyle/>
          <a:p>
            <a:r>
              <a:rPr lang="en-US" altLang="en-US" smtClean="0"/>
              <a:t>Translates functions from different systems and protocols</a:t>
            </a:r>
          </a:p>
          <a:p>
            <a:r>
              <a:rPr lang="en-US" altLang="en-US" smtClean="0"/>
              <a:t>Outcome is a common format</a:t>
            </a:r>
          </a:p>
          <a:p>
            <a:r>
              <a:rPr lang="en-US" altLang="en-US" smtClean="0"/>
              <a:t>Facilitates information sharing</a:t>
            </a:r>
          </a:p>
          <a:p>
            <a:r>
              <a:rPr lang="en-US" altLang="en-US" smtClean="0"/>
              <a:t>Controls data flow between applications</a:t>
            </a:r>
          </a:p>
          <a:p>
            <a:r>
              <a:rPr lang="en-US" altLang="en-US" smtClean="0"/>
              <a:t>Central connecting point for all interfaces</a:t>
            </a:r>
          </a:p>
          <a:p>
            <a:endParaRPr lang="en-US" altLang="en-US" smtClean="0"/>
          </a:p>
        </p:txBody>
      </p:sp>
      <p:sp>
        <p:nvSpPr>
          <p:cNvPr id="3" name="Slide Number Placeholder 2"/>
          <p:cNvSpPr>
            <a:spLocks noGrp="1"/>
          </p:cNvSpPr>
          <p:nvPr>
            <p:ph type="sldNum" sz="quarter" idx="4"/>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3BE0F6E4-1349-45C4-AC88-4C1C52D4455B}" type="slidenum">
              <a:rPr lang="en-US" altLang="en-US">
                <a:solidFill>
                  <a:srgbClr val="898989"/>
                </a:solidFill>
              </a:rPr>
              <a:pPr eaLnBrk="1" hangingPunct="1"/>
              <a:t>18</a:t>
            </a:fld>
            <a:endParaRPr lang="en-US" altLang="en-US">
              <a:solidFill>
                <a:srgbClr val="898989"/>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6"/>
          <p:cNvSpPr>
            <a:spLocks noGrp="1"/>
          </p:cNvSpPr>
          <p:nvPr>
            <p:ph type="title"/>
          </p:nvPr>
        </p:nvSpPr>
        <p:spPr/>
        <p:txBody>
          <a:bodyPr/>
          <a:lstStyle/>
          <a:p>
            <a:r>
              <a:rPr lang="en-US" altLang="en-US" smtClean="0"/>
              <a:t>HL7 Messaging Standard</a:t>
            </a:r>
          </a:p>
        </p:txBody>
      </p:sp>
      <p:sp>
        <p:nvSpPr>
          <p:cNvPr id="23555" name="Content Placeholder 7"/>
          <p:cNvSpPr>
            <a:spLocks noGrp="1"/>
          </p:cNvSpPr>
          <p:nvPr>
            <p:ph sz="quarter" idx="14"/>
          </p:nvPr>
        </p:nvSpPr>
        <p:spPr/>
        <p:txBody>
          <a:bodyPr/>
          <a:lstStyle/>
          <a:p>
            <a:pPr marL="0" indent="0">
              <a:buFont typeface="Arial" panose="020B0604020202020204" pitchFamily="34" charset="0"/>
              <a:buNone/>
              <a:defRPr/>
            </a:pPr>
            <a:r>
              <a:rPr lang="en-US" sz="3600" dirty="0" smtClean="0"/>
              <a:t>Health Level Seven (HL7)</a:t>
            </a:r>
          </a:p>
          <a:p>
            <a:pPr lvl="1">
              <a:buFont typeface="Arial" panose="020B0604020202020204" pitchFamily="34" charset="0"/>
              <a:buChar char="•"/>
              <a:defRPr/>
            </a:pPr>
            <a:r>
              <a:rPr lang="en-US" sz="3200" dirty="0" smtClean="0"/>
              <a:t>Content exchange (messaging) standard</a:t>
            </a:r>
          </a:p>
          <a:p>
            <a:pPr lvl="1">
              <a:buFont typeface="Arial" panose="020B0604020202020204" pitchFamily="34" charset="0"/>
              <a:buChar char="•"/>
              <a:defRPr/>
            </a:pPr>
            <a:r>
              <a:rPr lang="en-US" sz="3200" dirty="0" smtClean="0"/>
              <a:t>Supports clinical practice</a:t>
            </a:r>
          </a:p>
          <a:p>
            <a:pPr lvl="1">
              <a:buFont typeface="Arial" panose="020B0604020202020204" pitchFamily="34" charset="0"/>
              <a:buChar char="•"/>
              <a:defRPr/>
            </a:pPr>
            <a:r>
              <a:rPr lang="en-US" sz="3200" dirty="0" smtClean="0"/>
              <a:t>Move data in standard formats</a:t>
            </a:r>
          </a:p>
          <a:p>
            <a:pPr>
              <a:defRPr/>
            </a:pPr>
            <a:endParaRPr lang="en-US" dirty="0" smtClean="0"/>
          </a:p>
        </p:txBody>
      </p:sp>
      <p:sp>
        <p:nvSpPr>
          <p:cNvPr id="3" name="Slide Number Placeholder 2"/>
          <p:cNvSpPr>
            <a:spLocks noGrp="1"/>
          </p:cNvSpPr>
          <p:nvPr>
            <p:ph type="sldNum" sz="quarter" idx="4"/>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2D86BA00-3DB8-43EF-85FB-EEF23B0BBFF7}" type="slidenum">
              <a:rPr lang="en-US" altLang="en-US">
                <a:solidFill>
                  <a:srgbClr val="898989"/>
                </a:solidFill>
              </a:rPr>
              <a:pPr eaLnBrk="1" hangingPunct="1"/>
              <a:t>19</a:t>
            </a:fld>
            <a:endParaRPr lang="en-US" altLang="en-US">
              <a:solidFill>
                <a:srgbClr val="898989"/>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rtlCol="0">
            <a:normAutofit fontScale="90000"/>
          </a:bodyPr>
          <a:lstStyle/>
          <a:p>
            <a:pPr eaLnBrk="1" hangingPunct="1">
              <a:defRPr/>
            </a:pPr>
            <a:r>
              <a:rPr lang="en-US" dirty="0" smtClean="0"/>
              <a:t>Administrative, Billing, and Financial Systems</a:t>
            </a:r>
            <a:br>
              <a:rPr lang="en-US" dirty="0" smtClean="0"/>
            </a:br>
            <a:r>
              <a:rPr lang="en-US" dirty="0" smtClean="0"/>
              <a:t>Learning Objectives</a:t>
            </a:r>
          </a:p>
        </p:txBody>
      </p:sp>
      <p:sp>
        <p:nvSpPr>
          <p:cNvPr id="5123" name="Text Placeholder 3"/>
          <p:cNvSpPr>
            <a:spLocks noGrp="1"/>
          </p:cNvSpPr>
          <p:nvPr>
            <p:ph sz="quarter" idx="14"/>
          </p:nvPr>
        </p:nvSpPr>
        <p:spPr/>
        <p:txBody>
          <a:bodyPr/>
          <a:lstStyle/>
          <a:p>
            <a:pPr marL="514350" indent="-514350" eaLnBrk="1" hangingPunct="1">
              <a:buFont typeface="Arial" panose="020B0604020202020204" pitchFamily="34" charset="0"/>
              <a:buAutoNum type="arabicPeriod"/>
            </a:pPr>
            <a:r>
              <a:rPr lang="en-US" altLang="en-US" dirty="0" smtClean="0"/>
              <a:t>Explain applications that need to be integrated in health care information systems </a:t>
            </a:r>
            <a:endParaRPr lang="en-US" altLang="en-US" dirty="0"/>
          </a:p>
          <a:p>
            <a:pPr marL="514350" indent="-514350" eaLnBrk="1" hangingPunct="1">
              <a:buFont typeface="Arial" panose="020B0604020202020204" pitchFamily="34" charset="0"/>
              <a:buAutoNum type="arabicPeriod"/>
            </a:pPr>
            <a:r>
              <a:rPr lang="en-US" altLang="en-US" dirty="0" smtClean="0"/>
              <a:t>Describe the strategies used by health care organizations to ensure integration of functions </a:t>
            </a:r>
            <a:endParaRPr lang="en-US" altLang="en-US" dirty="0"/>
          </a:p>
          <a:p>
            <a:pPr marL="514350" indent="-514350" eaLnBrk="1" hangingPunct="1">
              <a:buFont typeface="Arial" panose="020B0604020202020204" pitchFamily="34" charset="0"/>
              <a:buAutoNum type="arabicPeriod"/>
            </a:pPr>
            <a:r>
              <a:rPr lang="en-US" altLang="en-US" dirty="0" smtClean="0"/>
              <a:t>Discuss the critical elements needed to integrate billing, financial, and clinical systems </a:t>
            </a:r>
          </a:p>
        </p:txBody>
      </p:sp>
      <p:sp>
        <p:nvSpPr>
          <p:cNvPr id="3" name="Slide Number Placeholder 2"/>
          <p:cNvSpPr>
            <a:spLocks noGrp="1"/>
          </p:cNvSpPr>
          <p:nvPr>
            <p:ph type="sldNum" sz="quarter" idx="4"/>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865988A5-7FAB-4AA6-BEEB-D0EF56D5FB48}" type="slidenum">
              <a:rPr lang="en-US" altLang="en-US">
                <a:solidFill>
                  <a:srgbClr val="898989"/>
                </a:solidFill>
              </a:rPr>
              <a:pPr eaLnBrk="1" hangingPunct="1"/>
              <a:t>2</a:t>
            </a:fld>
            <a:endParaRPr lang="en-US" altLang="en-US">
              <a:solidFill>
                <a:srgbClr val="898989"/>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6"/>
          <p:cNvSpPr>
            <a:spLocks noGrp="1"/>
          </p:cNvSpPr>
          <p:nvPr>
            <p:ph type="title"/>
          </p:nvPr>
        </p:nvSpPr>
        <p:spPr/>
        <p:txBody>
          <a:bodyPr/>
          <a:lstStyle/>
          <a:p>
            <a:r>
              <a:rPr lang="en-US" altLang="en-US" smtClean="0"/>
              <a:t>System Integration Example</a:t>
            </a:r>
          </a:p>
        </p:txBody>
      </p:sp>
      <p:sp>
        <p:nvSpPr>
          <p:cNvPr id="24579" name="Content Placeholder 7"/>
          <p:cNvSpPr>
            <a:spLocks noGrp="1"/>
          </p:cNvSpPr>
          <p:nvPr>
            <p:ph sz="quarter" idx="14"/>
          </p:nvPr>
        </p:nvSpPr>
        <p:spPr/>
        <p:txBody>
          <a:bodyPr/>
          <a:lstStyle/>
          <a:p>
            <a:r>
              <a:rPr lang="en-US" altLang="en-US" smtClean="0"/>
              <a:t>Revenue cycle</a:t>
            </a:r>
          </a:p>
          <a:p>
            <a:pPr lvl="1"/>
            <a:r>
              <a:rPr lang="en-US" altLang="en-US" smtClean="0"/>
              <a:t>Administrative functions</a:t>
            </a:r>
          </a:p>
          <a:p>
            <a:pPr lvl="1"/>
            <a:r>
              <a:rPr lang="en-US" altLang="en-US" smtClean="0"/>
              <a:t>Clinical functions</a:t>
            </a:r>
          </a:p>
          <a:p>
            <a:r>
              <a:rPr lang="en-US" altLang="en-US" smtClean="0"/>
              <a:t>Revenue cycle management</a:t>
            </a:r>
          </a:p>
          <a:p>
            <a:pPr lvl="1"/>
            <a:endParaRPr lang="en-US" altLang="en-US" smtClean="0"/>
          </a:p>
        </p:txBody>
      </p:sp>
      <p:sp>
        <p:nvSpPr>
          <p:cNvPr id="3" name="Slide Number Placeholder 2"/>
          <p:cNvSpPr>
            <a:spLocks noGrp="1"/>
          </p:cNvSpPr>
          <p:nvPr>
            <p:ph type="sldNum" sz="quarter" idx="4"/>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10AC3BC4-7471-46BB-8DB6-03FA463C9F12}" type="slidenum">
              <a:rPr lang="en-US" altLang="en-US">
                <a:solidFill>
                  <a:srgbClr val="898989"/>
                </a:solidFill>
              </a:rPr>
              <a:pPr eaLnBrk="1" hangingPunct="1"/>
              <a:t>20</a:t>
            </a:fld>
            <a:endParaRPr lang="en-US" altLang="en-US">
              <a:solidFill>
                <a:srgbClr val="898989"/>
              </a:solidFil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pPr eaLnBrk="1" hangingPunct="1"/>
            <a:r>
              <a:rPr lang="en-US" altLang="en-US" smtClean="0"/>
              <a:t>From Islands of Information to Meaningful Use</a:t>
            </a:r>
          </a:p>
        </p:txBody>
      </p:sp>
      <p:pic>
        <p:nvPicPr>
          <p:cNvPr id="25607" name="Picture Placeholder 8" descr="This image shows various health information systems’ applications, such as admissions, lab, billing, etc., with arrows pointing to data integration. From data integration is an arrow pointing to meaningful use and finally from meaningful use an arrow pointing to a number of benefits, such as quality of care, coordination of care.&#10;(Agosta, 2010)&#10;Image courtesy of Dr. Agosta&#10;"/>
          <p:cNvPicPr>
            <a:picLocks noGrp="1" noChangeAspect="1"/>
          </p:cNvPicPr>
          <p:nvPr>
            <p:ph sz="quarter" idx="14"/>
          </p:nvPr>
        </p:nvPicPr>
        <p:blipFill rotWithShape="1">
          <a:blip r:embed="rId3">
            <a:extLst>
              <a:ext uri="{28A0092B-C50C-407E-A947-70E740481C1C}">
                <a14:useLocalDpi xmlns:a14="http://schemas.microsoft.com/office/drawing/2010/main" val="0"/>
              </a:ext>
            </a:extLst>
          </a:blip>
          <a:srcRect l="2778" t="5518" r="4630" b="10633"/>
          <a:stretch/>
        </p:blipFill>
        <p:spPr>
          <a:xfrm>
            <a:off x="717575" y="1752600"/>
            <a:ext cx="7620000" cy="3200401"/>
          </a:xfrm>
          <a:ln>
            <a:noFill/>
          </a:ln>
          <a:effectLst/>
        </p:spPr>
      </p:pic>
      <p:sp>
        <p:nvSpPr>
          <p:cNvPr id="3" name="Slide Number Placeholder 2"/>
          <p:cNvSpPr>
            <a:spLocks noGrp="1"/>
          </p:cNvSpPr>
          <p:nvPr>
            <p:ph type="sldNum" sz="quarter" idx="4"/>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725A2B06-5C96-4C51-93C3-AFB48139DA6F}" type="slidenum">
              <a:rPr lang="en-US" altLang="en-US">
                <a:solidFill>
                  <a:srgbClr val="898989"/>
                </a:solidFill>
              </a:rPr>
              <a:pPr eaLnBrk="1" hangingPunct="1"/>
              <a:t>21</a:t>
            </a:fld>
            <a:endParaRPr lang="en-US" altLang="en-US">
              <a:solidFill>
                <a:srgbClr val="898989"/>
              </a:solidFill>
            </a:endParaRPr>
          </a:p>
        </p:txBody>
      </p:sp>
      <p:sp>
        <p:nvSpPr>
          <p:cNvPr id="25603" name="Text Placeholder 6"/>
          <p:cNvSpPr>
            <a:spLocks noGrp="1"/>
          </p:cNvSpPr>
          <p:nvPr>
            <p:ph type="body" sz="quarter" idx="4294967295"/>
          </p:nvPr>
        </p:nvSpPr>
        <p:spPr>
          <a:xfrm>
            <a:off x="565175" y="6263640"/>
            <a:ext cx="7772400" cy="548640"/>
          </a:xfrm>
        </p:spPr>
        <p:txBody>
          <a:bodyPr/>
          <a:lstStyle/>
          <a:p>
            <a:pPr marL="0" indent="0" eaLnBrk="1" hangingPunct="1">
              <a:buNone/>
            </a:pPr>
            <a:r>
              <a:rPr lang="en-US" altLang="en-US" sz="1400" dirty="0" smtClean="0"/>
              <a:t>(</a:t>
            </a:r>
            <a:r>
              <a:rPr lang="en-US" altLang="en-US" sz="1400" dirty="0" err="1" smtClean="0"/>
              <a:t>Agosta</a:t>
            </a:r>
            <a:r>
              <a:rPr lang="en-US" altLang="en-US" sz="1400" dirty="0" smtClean="0"/>
              <a:t>, 2010) Image courtesy of Dr. </a:t>
            </a:r>
            <a:r>
              <a:rPr lang="en-US" altLang="en-US" sz="1400" dirty="0" err="1" smtClean="0"/>
              <a:t>Agosta</a:t>
            </a:r>
            <a:endParaRPr lang="en-US" altLang="en-US" sz="1400" dirty="0" smtClean="0"/>
          </a:p>
          <a:p>
            <a:pPr eaLnBrk="1" hangingPunct="1"/>
            <a:endParaRPr lang="en-US" altLang="en-US" dirty="0" smtClean="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6"/>
          <p:cNvSpPr>
            <a:spLocks noGrp="1"/>
          </p:cNvSpPr>
          <p:nvPr>
            <p:ph type="title"/>
          </p:nvPr>
        </p:nvSpPr>
        <p:spPr/>
        <p:txBody>
          <a:bodyPr/>
          <a:lstStyle/>
          <a:p>
            <a:r>
              <a:rPr lang="en-US" altLang="en-US" smtClean="0"/>
              <a:t>Business Intelligence Applications</a:t>
            </a:r>
          </a:p>
        </p:txBody>
      </p:sp>
      <p:sp>
        <p:nvSpPr>
          <p:cNvPr id="26627" name="Content Placeholder 7"/>
          <p:cNvSpPr>
            <a:spLocks noGrp="1"/>
          </p:cNvSpPr>
          <p:nvPr>
            <p:ph sz="quarter" idx="14"/>
          </p:nvPr>
        </p:nvSpPr>
        <p:spPr/>
        <p:txBody>
          <a:bodyPr/>
          <a:lstStyle/>
          <a:p>
            <a:pPr marL="0" indent="0">
              <a:buFont typeface="Arial" panose="020B0604020202020204" pitchFamily="34" charset="0"/>
              <a:buNone/>
              <a:defRPr/>
            </a:pPr>
            <a:r>
              <a:rPr lang="en-US" dirty="0" smtClean="0"/>
              <a:t>Allow for </a:t>
            </a:r>
          </a:p>
          <a:p>
            <a:pPr lvl="1">
              <a:buFont typeface="Arial" panose="020B0604020202020204" pitchFamily="34" charset="0"/>
              <a:buChar char="•"/>
              <a:defRPr/>
            </a:pPr>
            <a:r>
              <a:rPr lang="en-US" dirty="0" smtClean="0"/>
              <a:t>Data analysis</a:t>
            </a:r>
          </a:p>
          <a:p>
            <a:pPr lvl="1">
              <a:buFont typeface="Arial" panose="020B0604020202020204" pitchFamily="34" charset="0"/>
              <a:buChar char="•"/>
              <a:defRPr/>
            </a:pPr>
            <a:r>
              <a:rPr lang="en-US" dirty="0" smtClean="0"/>
              <a:t>Correlation</a:t>
            </a:r>
          </a:p>
          <a:p>
            <a:pPr lvl="1">
              <a:buFont typeface="Arial" panose="020B0604020202020204" pitchFamily="34" charset="0"/>
              <a:buChar char="•"/>
              <a:defRPr/>
            </a:pPr>
            <a:r>
              <a:rPr lang="en-US" dirty="0" smtClean="0"/>
              <a:t>Trending</a:t>
            </a:r>
          </a:p>
          <a:p>
            <a:pPr lvl="1">
              <a:buFont typeface="Arial" panose="020B0604020202020204" pitchFamily="34" charset="0"/>
              <a:buChar char="•"/>
              <a:defRPr/>
            </a:pPr>
            <a:r>
              <a:rPr lang="en-US" dirty="0" smtClean="0"/>
              <a:t>Reporting of data across multiple sources</a:t>
            </a:r>
          </a:p>
          <a:p>
            <a:pPr>
              <a:buFont typeface="Arial" panose="020B0604020202020204" pitchFamily="34" charset="0"/>
              <a:buNone/>
              <a:defRPr/>
            </a:pPr>
            <a:endParaRPr lang="en-US" dirty="0" smtClean="0"/>
          </a:p>
        </p:txBody>
      </p:sp>
      <p:sp>
        <p:nvSpPr>
          <p:cNvPr id="3" name="Slide Number Placeholder 2"/>
          <p:cNvSpPr>
            <a:spLocks noGrp="1"/>
          </p:cNvSpPr>
          <p:nvPr>
            <p:ph type="sldNum" sz="quarter" idx="4"/>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DAC5ADE4-FA78-4674-9B8E-56209F21F9E6}" type="slidenum">
              <a:rPr lang="en-US" altLang="en-US">
                <a:solidFill>
                  <a:srgbClr val="898989"/>
                </a:solidFill>
              </a:rPr>
              <a:pPr eaLnBrk="1" hangingPunct="1"/>
              <a:t>22</a:t>
            </a:fld>
            <a:endParaRPr lang="en-US" altLang="en-US">
              <a:solidFill>
                <a:srgbClr val="898989"/>
              </a:solidFill>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6"/>
          <p:cNvSpPr>
            <a:spLocks noGrp="1"/>
          </p:cNvSpPr>
          <p:nvPr>
            <p:ph type="title"/>
          </p:nvPr>
        </p:nvSpPr>
        <p:spPr/>
        <p:txBody>
          <a:bodyPr/>
          <a:lstStyle/>
          <a:p>
            <a:r>
              <a:rPr lang="en-US" altLang="en-US" smtClean="0"/>
              <a:t>Business Intelligence Applications</a:t>
            </a:r>
          </a:p>
        </p:txBody>
      </p:sp>
      <p:sp>
        <p:nvSpPr>
          <p:cNvPr id="27651" name="Content Placeholder 7"/>
          <p:cNvSpPr>
            <a:spLocks noGrp="1"/>
          </p:cNvSpPr>
          <p:nvPr>
            <p:ph sz="quarter" idx="14"/>
          </p:nvPr>
        </p:nvSpPr>
        <p:spPr/>
        <p:txBody>
          <a:bodyPr/>
          <a:lstStyle/>
          <a:p>
            <a:pPr marL="0" indent="0">
              <a:buFont typeface="Arial" panose="020B0604020202020204" pitchFamily="34" charset="0"/>
              <a:buNone/>
            </a:pPr>
            <a:r>
              <a:rPr lang="en-US" altLang="en-US" smtClean="0"/>
              <a:t>Examples</a:t>
            </a:r>
          </a:p>
          <a:p>
            <a:pPr lvl="1">
              <a:buFont typeface="Arial" panose="020B0604020202020204" pitchFamily="34" charset="0"/>
              <a:buChar char="•"/>
            </a:pPr>
            <a:r>
              <a:rPr lang="en-US" altLang="en-US" smtClean="0"/>
              <a:t>Clinical and Financial Analytics and Decision Support </a:t>
            </a:r>
          </a:p>
          <a:p>
            <a:pPr lvl="1">
              <a:buFont typeface="Arial" panose="020B0604020202020204" pitchFamily="34" charset="0"/>
              <a:buChar char="•"/>
            </a:pPr>
            <a:r>
              <a:rPr lang="en-US" altLang="en-US" smtClean="0"/>
              <a:t>Query and Reporting Tools </a:t>
            </a:r>
          </a:p>
          <a:p>
            <a:pPr lvl="1">
              <a:buFont typeface="Arial" panose="020B0604020202020204" pitchFamily="34" charset="0"/>
              <a:buChar char="•"/>
            </a:pPr>
            <a:r>
              <a:rPr lang="en-US" altLang="en-US" smtClean="0"/>
              <a:t>Data Mining </a:t>
            </a:r>
          </a:p>
          <a:p>
            <a:pPr lvl="1">
              <a:buFont typeface="Arial" panose="020B0604020202020204" pitchFamily="34" charset="0"/>
              <a:buChar char="•"/>
            </a:pPr>
            <a:r>
              <a:rPr lang="en-US" altLang="en-US" smtClean="0"/>
              <a:t>Online Scoreboards and Dashboards </a:t>
            </a:r>
          </a:p>
        </p:txBody>
      </p:sp>
      <p:sp>
        <p:nvSpPr>
          <p:cNvPr id="3" name="Slide Number Placeholder 2"/>
          <p:cNvSpPr>
            <a:spLocks noGrp="1"/>
          </p:cNvSpPr>
          <p:nvPr>
            <p:ph type="sldNum" sz="quarter" idx="4"/>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CC3069F4-D8C6-4B11-964F-6B2F09CADEB0}" type="slidenum">
              <a:rPr lang="en-US" altLang="en-US">
                <a:solidFill>
                  <a:srgbClr val="898989"/>
                </a:solidFill>
              </a:rPr>
              <a:pPr eaLnBrk="1" hangingPunct="1"/>
              <a:t>23</a:t>
            </a:fld>
            <a:endParaRPr lang="en-US" altLang="en-US">
              <a:solidFill>
                <a:srgbClr val="898989"/>
              </a:solidFill>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rtlCol="0">
            <a:normAutofit fontScale="90000"/>
          </a:bodyPr>
          <a:lstStyle/>
          <a:p>
            <a:pPr eaLnBrk="1" hangingPunct="1">
              <a:defRPr/>
            </a:pPr>
            <a:r>
              <a:rPr lang="en-US" dirty="0" smtClean="0"/>
              <a:t>Administrative, Billing, and Financial Systems </a:t>
            </a:r>
            <a:br>
              <a:rPr lang="en-US" dirty="0" smtClean="0"/>
            </a:br>
            <a:r>
              <a:rPr lang="en-US" dirty="0" smtClean="0"/>
              <a:t>Summary – Lecture a</a:t>
            </a:r>
            <a:endParaRPr lang="en-US" sz="2800" dirty="0" smtClean="0"/>
          </a:p>
        </p:txBody>
      </p:sp>
      <p:sp>
        <p:nvSpPr>
          <p:cNvPr id="28675" name="Text Placeholder 3"/>
          <p:cNvSpPr>
            <a:spLocks noGrp="1"/>
          </p:cNvSpPr>
          <p:nvPr>
            <p:ph type="body" sz="quarter" idx="11"/>
          </p:nvPr>
        </p:nvSpPr>
        <p:spPr/>
        <p:txBody>
          <a:bodyPr/>
          <a:lstStyle/>
          <a:p>
            <a:r>
              <a:rPr lang="en-US" altLang="en-US" smtClean="0"/>
              <a:t>Administrative, billing, and financial systems integrated in health care information systems</a:t>
            </a:r>
          </a:p>
          <a:p>
            <a:r>
              <a:rPr lang="en-US" altLang="en-US" smtClean="0"/>
              <a:t>Health care organizations’ strategies to ensure integration of front-end clinical data collection and back-end billing functions </a:t>
            </a:r>
          </a:p>
          <a:p>
            <a:r>
              <a:rPr lang="en-US" altLang="en-US" smtClean="0"/>
              <a:t>Critical integration elements</a:t>
            </a:r>
          </a:p>
          <a:p>
            <a:r>
              <a:rPr lang="en-US" altLang="en-US" smtClean="0"/>
              <a:t>Data analysis and trending</a:t>
            </a:r>
          </a:p>
          <a:p>
            <a:pPr>
              <a:buFont typeface="Arial" panose="020B0604020202020204" pitchFamily="34" charset="0"/>
              <a:buNone/>
            </a:pPr>
            <a:endParaRPr lang="en-US" altLang="en-US" smtClean="0"/>
          </a:p>
        </p:txBody>
      </p:sp>
      <p:sp>
        <p:nvSpPr>
          <p:cNvPr id="3" name="Slide Number Placeholder 2"/>
          <p:cNvSpPr>
            <a:spLocks noGrp="1"/>
          </p:cNvSpPr>
          <p:nvPr>
            <p:ph type="sldNum" sz="quarter" idx="4"/>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6DCA81DE-5D71-443F-8C21-629580B28E11}" type="slidenum">
              <a:rPr lang="en-US" altLang="en-US">
                <a:solidFill>
                  <a:srgbClr val="898989"/>
                </a:solidFill>
              </a:rPr>
              <a:pPr eaLnBrk="1" hangingPunct="1"/>
              <a:t>24</a:t>
            </a:fld>
            <a:endParaRPr lang="en-US" altLang="en-US">
              <a:solidFill>
                <a:srgbClr val="898989"/>
              </a:solidFill>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normAutofit fontScale="90000"/>
          </a:bodyPr>
          <a:lstStyle/>
          <a:p>
            <a:r>
              <a:rPr lang="en-US" altLang="en-US" sz="3200" smtClean="0"/>
              <a:t>Administrative, Billing, and Financial Systems </a:t>
            </a:r>
            <a:br>
              <a:rPr lang="en-US" altLang="en-US" sz="3200" smtClean="0"/>
            </a:br>
            <a:r>
              <a:rPr lang="en-US" altLang="en-US" sz="3200" smtClean="0"/>
              <a:t>References – Lecture a</a:t>
            </a:r>
          </a:p>
        </p:txBody>
      </p:sp>
      <p:sp>
        <p:nvSpPr>
          <p:cNvPr id="29699" name="Text Placeholder 2"/>
          <p:cNvSpPr>
            <a:spLocks noGrp="1"/>
          </p:cNvSpPr>
          <p:nvPr>
            <p:ph type="body" sz="quarter" idx="16"/>
          </p:nvPr>
        </p:nvSpPr>
        <p:spPr/>
        <p:txBody>
          <a:bodyPr/>
          <a:lstStyle/>
          <a:p>
            <a:pPr eaLnBrk="1" hangingPunct="1"/>
            <a:r>
              <a:rPr lang="en-US" altLang="en-US" dirty="0" smtClean="0"/>
              <a:t>References </a:t>
            </a:r>
          </a:p>
          <a:p>
            <a:pPr marL="465138" lvl="1" indent="-465138" eaLnBrk="1" hangingPunct="1"/>
            <a:r>
              <a:rPr lang="en-US" altLang="en-US" dirty="0" err="1" smtClean="0"/>
              <a:t>Agosta</a:t>
            </a:r>
            <a:r>
              <a:rPr lang="en-US" altLang="en-US" dirty="0" smtClean="0"/>
              <a:t>, L. (2010, June 1). Data integration delivers healthcare meaningful use. </a:t>
            </a:r>
            <a:r>
              <a:rPr lang="en-US" altLang="en-US" dirty="0" err="1" smtClean="0"/>
              <a:t>Alleingang</a:t>
            </a:r>
            <a:r>
              <a:rPr lang="en-US" altLang="en-US" dirty="0" smtClean="0"/>
              <a:t> Research. Retrieved from </a:t>
            </a:r>
            <a:r>
              <a:rPr lang="en-US" altLang="en-US" dirty="0" smtClean="0">
                <a:hlinkClick r:id="rId3"/>
              </a:rPr>
              <a:t>http://www.pervasiveintegration.com/dcontent/Collateral/PervasiveHITR.pdf</a:t>
            </a:r>
            <a:endParaRPr lang="en-US" altLang="en-US" dirty="0" smtClean="0"/>
          </a:p>
          <a:p>
            <a:pPr marL="465138" indent="-465138" eaLnBrk="1" hangingPunct="1"/>
            <a:r>
              <a:rPr lang="en-US" altLang="en-US" b="0" dirty="0" smtClean="0"/>
              <a:t>American Health Information Management Association (AHIMA). (2012). </a:t>
            </a:r>
            <a:r>
              <a:rPr lang="en-US" altLang="en-US" b="0" i="1" dirty="0" smtClean="0"/>
              <a:t>Pocket glossary for health information management and technology </a:t>
            </a:r>
            <a:r>
              <a:rPr lang="en-US" altLang="en-US" b="0" dirty="0" smtClean="0"/>
              <a:t>(3</a:t>
            </a:r>
            <a:r>
              <a:rPr lang="en-US" altLang="en-US" b="0" baseline="30000" dirty="0" smtClean="0"/>
              <a:t>rd</a:t>
            </a:r>
            <a:r>
              <a:rPr lang="en-US" altLang="en-US" b="0" dirty="0" smtClean="0"/>
              <a:t> ed.). Chicago, IL: Author.</a:t>
            </a:r>
          </a:p>
          <a:p>
            <a:pPr marL="465138" lvl="1" indent="-465138" eaLnBrk="1" hangingPunct="1"/>
            <a:r>
              <a:rPr lang="en-US" altLang="en-US" dirty="0" err="1" smtClean="0"/>
              <a:t>Clinfowiki</a:t>
            </a:r>
            <a:r>
              <a:rPr lang="en-US" altLang="en-US" dirty="0" smtClean="0"/>
              <a:t>. (2011). Business intelligence. Available from: </a:t>
            </a:r>
            <a:r>
              <a:rPr lang="en-US" altLang="en-US" dirty="0" smtClean="0">
                <a:hlinkClick r:id="rId4"/>
              </a:rPr>
              <a:t>http://www.informatics-review.com/wiki/index.php/Business_Intelligence_&amp;_Data_Warehousing_for_Healthcare</a:t>
            </a:r>
            <a:endParaRPr lang="en-US" altLang="en-US" dirty="0" smtClean="0"/>
          </a:p>
          <a:p>
            <a:pPr marL="465138" lvl="1" indent="-465138" eaLnBrk="1" hangingPunct="1"/>
            <a:r>
              <a:rPr lang="en-US" altLang="en-US" dirty="0" smtClean="0"/>
              <a:t>Healthcare Financial Management Association. (</a:t>
            </a:r>
            <a:r>
              <a:rPr lang="en-US" altLang="en-US" dirty="0" err="1" smtClean="0"/>
              <a:t>n.d.</a:t>
            </a:r>
            <a:r>
              <a:rPr lang="en-US" altLang="en-US" dirty="0" smtClean="0"/>
              <a:t>). HFMA glossary. Retrieved from </a:t>
            </a:r>
            <a:r>
              <a:rPr lang="en-US" altLang="en-US" dirty="0" smtClean="0">
                <a:hlinkClick r:id="rId5"/>
              </a:rPr>
              <a:t>http://www.hfma.org/forms/glossary/search.aspx/search.aspx</a:t>
            </a:r>
            <a:endParaRPr lang="en-US" altLang="en-US" dirty="0" smtClean="0"/>
          </a:p>
          <a:p>
            <a:pPr marL="465138" lvl="1" indent="-465138" eaLnBrk="1" hangingPunct="1"/>
            <a:r>
              <a:rPr lang="en-US" altLang="en-US" dirty="0" smtClean="0"/>
              <a:t>Healthcare Information and Management Systems Society (HIMSS). (</a:t>
            </a:r>
            <a:r>
              <a:rPr lang="en-US" altLang="en-US" dirty="0" err="1" smtClean="0"/>
              <a:t>n.d.a</a:t>
            </a:r>
            <a:r>
              <a:rPr lang="en-US" altLang="en-US" dirty="0" smtClean="0"/>
              <a:t>). About HIMSS. </a:t>
            </a:r>
            <a:r>
              <a:rPr lang="en-US" altLang="en-US" dirty="0" smtClean="0">
                <a:hlinkClick r:id="rId6"/>
              </a:rPr>
              <a:t>http://www.himss.org/ASP/aboutHimssHome.asp</a:t>
            </a:r>
            <a:endParaRPr lang="en-US" altLang="en-US" dirty="0" smtClean="0"/>
          </a:p>
          <a:p>
            <a:pPr marL="465138" lvl="1" indent="-465138" eaLnBrk="1" hangingPunct="1"/>
            <a:r>
              <a:rPr lang="en-US" altLang="en-US" dirty="0" smtClean="0"/>
              <a:t>Healthcare Information and Management Systems Society (HIMSS). (</a:t>
            </a:r>
            <a:r>
              <a:rPr lang="en-US" altLang="en-US" dirty="0" err="1" smtClean="0"/>
              <a:t>n.d.b</a:t>
            </a:r>
            <a:r>
              <a:rPr lang="en-US" altLang="en-US" dirty="0" smtClean="0"/>
              <a:t>). Interoperability &amp; standards. Retrieved from </a:t>
            </a:r>
            <a:r>
              <a:rPr lang="en-US" altLang="en-US" dirty="0" smtClean="0">
                <a:hlinkClick r:id="rId7"/>
              </a:rPr>
              <a:t>http://www.himss.org/ASP/topics_integration.asp</a:t>
            </a:r>
            <a:endParaRPr lang="en-US" altLang="en-US" dirty="0" smtClean="0"/>
          </a:p>
          <a:p>
            <a:pPr marL="465138" lvl="1" indent="-465138" eaLnBrk="1" hangingPunct="1"/>
            <a:r>
              <a:rPr lang="en-US" altLang="en-US" dirty="0" smtClean="0"/>
              <a:t>Healthcare Information and Management Systems Society (HIMSS). (2007). Enterprise integration: Defining the landscape. Retrieved from </a:t>
            </a:r>
            <a:r>
              <a:rPr lang="en-US" altLang="en-US" dirty="0" smtClean="0">
                <a:hlinkClick r:id="rId8"/>
              </a:rPr>
              <a:t>http://www.himss.org/content/files/Ent_Integr_whitepaper_030807.pdf</a:t>
            </a:r>
            <a:endParaRPr lang="en-US" altLang="en-US" dirty="0" smtClean="0"/>
          </a:p>
          <a:p>
            <a:pPr marL="465138" lvl="1" indent="-465138" eaLnBrk="1" hangingPunct="1"/>
            <a:r>
              <a:rPr lang="en-US" altLang="en-US" dirty="0" smtClean="0"/>
              <a:t>Health Level Seven International. (2011). About HL7. Retrieved from </a:t>
            </a:r>
            <a:r>
              <a:rPr lang="en-US" altLang="en-US" dirty="0" smtClean="0">
                <a:hlinkClick r:id="rId9"/>
              </a:rPr>
              <a:t>http://www.hl7.org/about/index.cfm?ref=nav</a:t>
            </a:r>
            <a:endParaRPr lang="en-US" altLang="en-US" dirty="0" smtClean="0"/>
          </a:p>
          <a:p>
            <a:pPr marL="465138" lvl="1" indent="-465138" eaLnBrk="1" hangingPunct="1"/>
            <a:r>
              <a:rPr lang="en-US" altLang="en-US" dirty="0" smtClean="0"/>
              <a:t>Healthcare Information and Management Systems Society (HIMSS). (2010). </a:t>
            </a:r>
            <a:r>
              <a:rPr lang="en-US" altLang="en-US" i="1" dirty="0" smtClean="0"/>
              <a:t>HIMSS dictionary of healthcare information technology terms, acronyms and organizations </a:t>
            </a:r>
            <a:r>
              <a:rPr lang="en-US" altLang="en-US" dirty="0" smtClean="0"/>
              <a:t>(2</a:t>
            </a:r>
            <a:r>
              <a:rPr lang="en-US" altLang="en-US" baseline="30000" dirty="0" smtClean="0"/>
              <a:t>rd</a:t>
            </a:r>
            <a:r>
              <a:rPr lang="en-US" altLang="en-US" dirty="0" smtClean="0"/>
              <a:t> ed.). Chicago, IL: Author.</a:t>
            </a:r>
          </a:p>
        </p:txBody>
      </p:sp>
      <p:sp>
        <p:nvSpPr>
          <p:cNvPr id="6" name="Slide Number Placeholder 5"/>
          <p:cNvSpPr>
            <a:spLocks noGrp="1"/>
          </p:cNvSpPr>
          <p:nvPr>
            <p:ph type="sldNum" sz="quarter" idx="4"/>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AAD25D25-8408-48CA-9DED-8520B1278534}" type="slidenum">
              <a:rPr lang="en-US" altLang="en-US">
                <a:solidFill>
                  <a:srgbClr val="898989"/>
                </a:solidFill>
              </a:rPr>
              <a:pPr eaLnBrk="1" hangingPunct="1"/>
              <a:t>25</a:t>
            </a:fld>
            <a:endParaRPr lang="en-US" altLang="en-US">
              <a:solidFill>
                <a:srgbClr val="898989"/>
              </a:solidFill>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normAutofit fontScale="90000"/>
          </a:bodyPr>
          <a:lstStyle/>
          <a:p>
            <a:r>
              <a:rPr lang="en-US" altLang="en-US" sz="3200" dirty="0" smtClean="0"/>
              <a:t>Administrative, Billing, and Financial Systems </a:t>
            </a:r>
            <a:br>
              <a:rPr lang="en-US" altLang="en-US" sz="3200" dirty="0" smtClean="0"/>
            </a:br>
            <a:r>
              <a:rPr lang="en-US" altLang="en-US" sz="3200" dirty="0" smtClean="0"/>
              <a:t>References – Lecture a</a:t>
            </a:r>
          </a:p>
        </p:txBody>
      </p:sp>
      <p:sp>
        <p:nvSpPr>
          <p:cNvPr id="30723" name="Text Placeholder 2"/>
          <p:cNvSpPr>
            <a:spLocks noGrp="1"/>
          </p:cNvSpPr>
          <p:nvPr>
            <p:ph type="body" sz="quarter" idx="16"/>
          </p:nvPr>
        </p:nvSpPr>
        <p:spPr/>
        <p:txBody>
          <a:bodyPr/>
          <a:lstStyle/>
          <a:p>
            <a:pPr eaLnBrk="1" hangingPunct="1"/>
            <a:r>
              <a:rPr lang="en-US" altLang="en-US" dirty="0" smtClean="0"/>
              <a:t>References </a:t>
            </a:r>
          </a:p>
          <a:p>
            <a:pPr marL="465138" lvl="1" indent="-465138" eaLnBrk="1" hangingPunct="1"/>
            <a:r>
              <a:rPr lang="en-US" altLang="en-US" dirty="0" err="1" smtClean="0"/>
              <a:t>Loshin</a:t>
            </a:r>
            <a:r>
              <a:rPr lang="en-US" altLang="en-US" dirty="0" smtClean="0"/>
              <a:t>, D. (2003). Business Intelligence: The Savvy Manager's Guide, Addison Wesley, 2003</a:t>
            </a:r>
          </a:p>
          <a:p>
            <a:pPr marL="465138" lvl="1" indent="-465138" eaLnBrk="1" hangingPunct="1"/>
            <a:r>
              <a:rPr lang="en-US" altLang="en-US" dirty="0" smtClean="0"/>
              <a:t>Office of the National Coordinator for Health Information Technology. (July 28, 2010). Health Information Technology: Initial Set of Standards, Implementation Specifications, and Certification Criteria for Electronic Health Record Technology; Final Rule, 45 CFR Part 170. Retrieved from </a:t>
            </a:r>
            <a:r>
              <a:rPr lang="en-US" altLang="en-US" dirty="0" smtClean="0">
                <a:hlinkClick r:id="rId3"/>
              </a:rPr>
              <a:t>http://edocket.access.gpo.gov/2010/pdf/2010-17210.pdf</a:t>
            </a:r>
            <a:endParaRPr lang="en-US" altLang="en-US" dirty="0" smtClean="0"/>
          </a:p>
          <a:p>
            <a:pPr marL="465138" lvl="1" indent="-465138" eaLnBrk="1" hangingPunct="1"/>
            <a:r>
              <a:rPr lang="en-US" altLang="en-US" dirty="0" smtClean="0"/>
              <a:t>The Data Warehousing Institute Faculty Newsletter. (2002, Fall). </a:t>
            </a:r>
          </a:p>
          <a:p>
            <a:pPr marL="465138" lvl="1" indent="-465138" eaLnBrk="1" hangingPunct="1"/>
            <a:r>
              <a:rPr lang="en-US" altLang="en-US" dirty="0" smtClean="0"/>
              <a:t>Vogel, L.H., &amp; </a:t>
            </a:r>
            <a:r>
              <a:rPr lang="en-US" altLang="en-US" dirty="0" err="1" smtClean="0"/>
              <a:t>Perreault</a:t>
            </a:r>
            <a:r>
              <a:rPr lang="en-US" altLang="en-US" dirty="0" smtClean="0"/>
              <a:t>, L.E., (2006). Management of information in healthcare organizations. In </a:t>
            </a:r>
            <a:r>
              <a:rPr lang="en-US" altLang="en-US" dirty="0" err="1" smtClean="0"/>
              <a:t>Shortliffe</a:t>
            </a:r>
            <a:r>
              <a:rPr lang="en-US" altLang="en-US" dirty="0" smtClean="0"/>
              <a:t>. E. H., &amp; </a:t>
            </a:r>
            <a:r>
              <a:rPr lang="en-US" altLang="en-US" dirty="0" err="1" smtClean="0"/>
              <a:t>Cimino</a:t>
            </a:r>
            <a:r>
              <a:rPr lang="en-US" altLang="en-US" dirty="0" smtClean="0"/>
              <a:t>, J. J. (Eds.), </a:t>
            </a:r>
            <a:r>
              <a:rPr lang="en-US" altLang="en-US" i="1" dirty="0" smtClean="0"/>
              <a:t>Biomedical informatics: Computer applications in health care and biomedicine</a:t>
            </a:r>
            <a:r>
              <a:rPr lang="en-US" altLang="en-US" dirty="0" smtClean="0"/>
              <a:t> (3</a:t>
            </a:r>
            <a:r>
              <a:rPr lang="en-US" altLang="en-US" baseline="30000" dirty="0" smtClean="0"/>
              <a:t>rd</a:t>
            </a:r>
            <a:r>
              <a:rPr lang="en-US" altLang="en-US" dirty="0" smtClean="0"/>
              <a:t> </a:t>
            </a:r>
            <a:r>
              <a:rPr lang="en-US" altLang="en-US" dirty="0" err="1" smtClean="0"/>
              <a:t>ed</a:t>
            </a:r>
            <a:r>
              <a:rPr lang="en-US" altLang="en-US" dirty="0" smtClean="0"/>
              <a:t>) (pp. 476-510). New York, NY: Springer Science + Business Media. </a:t>
            </a:r>
          </a:p>
          <a:p>
            <a:pPr marL="465138" lvl="1" indent="-465138" eaLnBrk="1" hangingPunct="1"/>
            <a:endParaRPr lang="en-US" altLang="en-US" dirty="0" smtClean="0"/>
          </a:p>
        </p:txBody>
      </p:sp>
      <p:sp>
        <p:nvSpPr>
          <p:cNvPr id="30724" name="Text Placeholder 4"/>
          <p:cNvSpPr>
            <a:spLocks noGrp="1"/>
          </p:cNvSpPr>
          <p:nvPr>
            <p:ph type="body" sz="quarter" idx="20"/>
          </p:nvPr>
        </p:nvSpPr>
        <p:spPr>
          <a:xfrm>
            <a:off x="469232" y="4343400"/>
            <a:ext cx="8229600" cy="1371600"/>
          </a:xfrm>
        </p:spPr>
        <p:txBody>
          <a:bodyPr/>
          <a:lstStyle/>
          <a:p>
            <a:pPr eaLnBrk="1" hangingPunct="1"/>
            <a:r>
              <a:rPr lang="en-US" altLang="en-US" dirty="0" smtClean="0"/>
              <a:t>Image</a:t>
            </a:r>
          </a:p>
          <a:p>
            <a:pPr marL="477838" lvl="1" indent="-490538"/>
            <a:r>
              <a:rPr altLang="en-US" dirty="0">
                <a:cs typeface="Arial" panose="020B0604020202020204" pitchFamily="34" charset="0"/>
              </a:rPr>
              <a:t>Slide 22: </a:t>
            </a:r>
            <a:r>
              <a:rPr altLang="en-US" dirty="0" err="1">
                <a:cs typeface="Arial" panose="020B0604020202020204" pitchFamily="34" charset="0"/>
              </a:rPr>
              <a:t>Agosta</a:t>
            </a:r>
            <a:r>
              <a:rPr altLang="en-US" dirty="0">
                <a:cs typeface="Arial" panose="020B0604020202020204" pitchFamily="34" charset="0"/>
              </a:rPr>
              <a:t>, L. (2010). </a:t>
            </a:r>
            <a:r>
              <a:rPr altLang="en-US" dirty="0">
                <a:ea typeface="Verdana" panose="020B0604030504040204" pitchFamily="34" charset="0"/>
                <a:cs typeface="Verdana" panose="020B0604030504040204" pitchFamily="34" charset="0"/>
              </a:rPr>
              <a:t>From islands of information to meaningful use  </a:t>
            </a:r>
            <a:r>
              <a:rPr altLang="en-US" dirty="0">
                <a:cs typeface="Arial" panose="020B0604020202020204" pitchFamily="34" charset="0"/>
              </a:rPr>
              <a:t>[image on the Internet]. Available from: </a:t>
            </a:r>
            <a:r>
              <a:rPr altLang="en-US" dirty="0"/>
              <a:t>http://www.pervasiveintegration.com/dcontent/Collateral/PervasiveHITR.pdf</a:t>
            </a:r>
            <a:endParaRPr altLang="en-US" dirty="0">
              <a:cs typeface="Arial" panose="020B0604020202020204" pitchFamily="34" charset="0"/>
            </a:endParaRPr>
          </a:p>
          <a:p>
            <a:endParaRPr lang="en-US" altLang="en-US" dirty="0" smtClean="0"/>
          </a:p>
        </p:txBody>
      </p:sp>
      <p:sp>
        <p:nvSpPr>
          <p:cNvPr id="6" name="Slide Number Placeholder 5"/>
          <p:cNvSpPr>
            <a:spLocks noGrp="1"/>
          </p:cNvSpPr>
          <p:nvPr>
            <p:ph type="sldNum" sz="quarter" idx="4"/>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099D3C32-B0DA-4230-ADA8-95DFE9BCDD26}" type="slidenum">
              <a:rPr lang="en-US" altLang="en-US">
                <a:solidFill>
                  <a:srgbClr val="898989"/>
                </a:solidFill>
              </a:rPr>
              <a:pPr eaLnBrk="1" hangingPunct="1"/>
              <a:t>26</a:t>
            </a:fld>
            <a:endParaRPr lang="en-US" altLang="en-US">
              <a:solidFill>
                <a:srgbClr val="898989"/>
              </a:solidFill>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altLang="en-US" dirty="0"/>
              <a:t>Administrative, Billing, and Financial Systems</a:t>
            </a:r>
            <a:r>
              <a:rPr lang="en-US" dirty="0" smtClean="0"/>
              <a:t/>
            </a:r>
            <a:br>
              <a:rPr lang="en-US" dirty="0" smtClean="0"/>
            </a:br>
            <a:r>
              <a:rPr lang="en-US" dirty="0" smtClean="0"/>
              <a:t>Lecture a </a:t>
            </a:r>
            <a:endParaRPr lang="en-US" dirty="0"/>
          </a:p>
        </p:txBody>
      </p:sp>
      <p:sp>
        <p:nvSpPr>
          <p:cNvPr id="8" name="Content Placeholder 7"/>
          <p:cNvSpPr>
            <a:spLocks noGrp="1"/>
          </p:cNvSpPr>
          <p:nvPr>
            <p:ph sz="quarter" idx="14"/>
          </p:nvPr>
        </p:nvSpPr>
        <p:spPr/>
        <p:txBody>
          <a:bodyPr/>
          <a:lstStyle/>
          <a:p>
            <a:r>
              <a:rPr lang="en-US" sz="2800" dirty="0"/>
              <a:t>This </a:t>
            </a:r>
            <a:r>
              <a:rPr lang="en-US" sz="2800"/>
              <a:t>material </a:t>
            </a:r>
            <a:r>
              <a:rPr lang="en-US" sz="2800" smtClean="0"/>
              <a:t>was </a:t>
            </a:r>
            <a:r>
              <a:rPr lang="en-US" sz="2800" dirty="0"/>
              <a:t>developed by Duke University, funded by the Department of Health and Human Services, Office of the National Coordinator for Health Information Technology under Award Number IU24OC000024. This material was updated by Normandale Community College, funded under Award Number 90WT0003</a:t>
            </a:r>
            <a:r>
              <a:rPr lang="en-US" sz="2800" dirty="0" smtClean="0"/>
              <a:t>.</a:t>
            </a:r>
            <a:endParaRPr lang="en-US" sz="2800" dirty="0"/>
          </a:p>
        </p:txBody>
      </p:sp>
      <p:sp>
        <p:nvSpPr>
          <p:cNvPr id="2" name="Slide Number Placeholder 1"/>
          <p:cNvSpPr>
            <a:spLocks noGrp="1"/>
          </p:cNvSpPr>
          <p:nvPr>
            <p:ph type="sldNum" sz="quarter" idx="4"/>
          </p:nvPr>
        </p:nvSpPr>
        <p:spPr/>
        <p:txBody>
          <a:bodyPr/>
          <a:lstStyle/>
          <a:p>
            <a:fld id="{2C977632-1F3F-4687-A48D-54A71B9BF2B5}" type="slidenum">
              <a:rPr lang="en-US" altLang="en-US" smtClean="0"/>
              <a:pPr/>
              <a:t>27</a:t>
            </a:fld>
            <a:endParaRPr lang="en-US" altLang="en-US"/>
          </a:p>
        </p:txBody>
      </p:sp>
    </p:spTree>
    <p:custDataLst>
      <p:tags r:id="rId1"/>
    </p:custDataLst>
    <p:extLst>
      <p:ext uri="{BB962C8B-B14F-4D97-AF65-F5344CB8AC3E}">
        <p14:creationId xmlns:p14="http://schemas.microsoft.com/office/powerpoint/2010/main" val="37754959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pPr eaLnBrk="1" hangingPunct="1"/>
            <a:r>
              <a:rPr lang="en-US" altLang="en-US" smtClean="0"/>
              <a:t>Information System</a:t>
            </a:r>
          </a:p>
        </p:txBody>
      </p:sp>
      <p:sp>
        <p:nvSpPr>
          <p:cNvPr id="7171" name="Content Placeholder 2"/>
          <p:cNvSpPr>
            <a:spLocks noGrp="1"/>
          </p:cNvSpPr>
          <p:nvPr>
            <p:ph sz="quarter" idx="14"/>
          </p:nvPr>
        </p:nvSpPr>
        <p:spPr/>
        <p:txBody>
          <a:bodyPr/>
          <a:lstStyle/>
          <a:p>
            <a:pPr eaLnBrk="1" hangingPunct="1"/>
            <a:r>
              <a:rPr lang="en-US" altLang="en-US" sz="3200" smtClean="0"/>
              <a:t>Automated system</a:t>
            </a:r>
          </a:p>
          <a:p>
            <a:pPr lvl="1" eaLnBrk="1" hangingPunct="1"/>
            <a:r>
              <a:rPr lang="en-US" altLang="en-US" sz="3200" smtClean="0"/>
              <a:t>Computer hardware and software</a:t>
            </a:r>
          </a:p>
          <a:p>
            <a:pPr lvl="2" eaLnBrk="1" hangingPunct="1"/>
            <a:r>
              <a:rPr lang="en-US" altLang="en-US" sz="3200" smtClean="0"/>
              <a:t>Receives data</a:t>
            </a:r>
          </a:p>
          <a:p>
            <a:pPr lvl="2" eaLnBrk="1" hangingPunct="1"/>
            <a:r>
              <a:rPr lang="en-US" altLang="en-US" sz="3200" smtClean="0"/>
              <a:t>Processes data</a:t>
            </a:r>
          </a:p>
          <a:p>
            <a:pPr lvl="2" eaLnBrk="1" hangingPunct="1"/>
            <a:r>
              <a:rPr lang="en-US" altLang="en-US" sz="3200" smtClean="0"/>
              <a:t>Outputs data</a:t>
            </a:r>
          </a:p>
          <a:p>
            <a:pPr lvl="1" eaLnBrk="1" hangingPunct="1"/>
            <a:r>
              <a:rPr lang="en-US" altLang="en-US" sz="3200" smtClean="0"/>
              <a:t>Supports the functions of the organization</a:t>
            </a:r>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6F2B5AC6-3F28-4D67-9F5E-944E7E37E6AE}" type="slidenum">
              <a:rPr lang="en-US" altLang="en-US">
                <a:solidFill>
                  <a:srgbClr val="898989"/>
                </a:solidFill>
              </a:rPr>
              <a:pPr eaLnBrk="1" hangingPunct="1"/>
              <a:t>3</a:t>
            </a:fld>
            <a:endParaRPr lang="en-US" altLang="en-US">
              <a:solidFill>
                <a:srgbClr val="898989"/>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6"/>
          <p:cNvSpPr>
            <a:spLocks noGrp="1"/>
          </p:cNvSpPr>
          <p:nvPr>
            <p:ph type="title"/>
          </p:nvPr>
        </p:nvSpPr>
        <p:spPr/>
        <p:txBody>
          <a:bodyPr/>
          <a:lstStyle/>
          <a:p>
            <a:r>
              <a:rPr lang="en-US" altLang="en-US" smtClean="0"/>
              <a:t>HCIS Components </a:t>
            </a:r>
          </a:p>
        </p:txBody>
      </p:sp>
      <p:sp>
        <p:nvSpPr>
          <p:cNvPr id="8195" name="Content Placeholder 7"/>
          <p:cNvSpPr>
            <a:spLocks noGrp="1"/>
          </p:cNvSpPr>
          <p:nvPr>
            <p:ph sz="quarter" idx="14"/>
          </p:nvPr>
        </p:nvSpPr>
        <p:spPr/>
        <p:txBody>
          <a:bodyPr/>
          <a:lstStyle/>
          <a:p>
            <a:r>
              <a:rPr lang="en-US" altLang="en-US" smtClean="0"/>
              <a:t>Patient management and billing</a:t>
            </a:r>
          </a:p>
          <a:p>
            <a:r>
              <a:rPr lang="en-US" altLang="en-US" smtClean="0"/>
              <a:t>Department management</a:t>
            </a:r>
          </a:p>
          <a:p>
            <a:r>
              <a:rPr lang="en-US" altLang="en-US" smtClean="0"/>
              <a:t>Care delivery and clinical documentation</a:t>
            </a:r>
          </a:p>
          <a:p>
            <a:r>
              <a:rPr lang="en-US" altLang="en-US" smtClean="0"/>
              <a:t>Clinical decision support </a:t>
            </a:r>
          </a:p>
          <a:p>
            <a:r>
              <a:rPr lang="en-US" altLang="en-US" smtClean="0"/>
              <a:t>Financial and resource management </a:t>
            </a:r>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71A84CD7-4FA5-4FBC-8647-15729EB4672A}" type="slidenum">
              <a:rPr lang="en-US" altLang="en-US">
                <a:solidFill>
                  <a:srgbClr val="898989"/>
                </a:solidFill>
              </a:rPr>
              <a:pPr eaLnBrk="1" hangingPunct="1"/>
              <a:t>4</a:t>
            </a:fld>
            <a:endParaRPr lang="en-US" altLang="en-US">
              <a:solidFill>
                <a:srgbClr val="898989"/>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6"/>
          <p:cNvSpPr>
            <a:spLocks noGrp="1"/>
          </p:cNvSpPr>
          <p:nvPr>
            <p:ph type="title"/>
          </p:nvPr>
        </p:nvSpPr>
        <p:spPr/>
        <p:txBody>
          <a:bodyPr/>
          <a:lstStyle/>
          <a:p>
            <a:r>
              <a:rPr lang="en-US" altLang="en-US" smtClean="0"/>
              <a:t>Patient Management and Billing</a:t>
            </a:r>
          </a:p>
        </p:txBody>
      </p:sp>
      <p:sp>
        <p:nvSpPr>
          <p:cNvPr id="9219" name="Content Placeholder 7"/>
          <p:cNvSpPr>
            <a:spLocks noGrp="1"/>
          </p:cNvSpPr>
          <p:nvPr>
            <p:ph sz="quarter" idx="14"/>
          </p:nvPr>
        </p:nvSpPr>
        <p:spPr/>
        <p:txBody>
          <a:bodyPr/>
          <a:lstStyle/>
          <a:p>
            <a:r>
              <a:rPr lang="en-US" altLang="en-US" sz="2400" smtClean="0"/>
              <a:t>Systems that support the management of the patient </a:t>
            </a:r>
          </a:p>
          <a:p>
            <a:pPr lvl="1"/>
            <a:r>
              <a:rPr lang="en-US" altLang="en-US" sz="2400" smtClean="0"/>
              <a:t>Example</a:t>
            </a:r>
          </a:p>
          <a:p>
            <a:pPr lvl="2">
              <a:buFont typeface="Wingdings" panose="05000000000000000000" pitchFamily="2" charset="2"/>
              <a:buChar char="§"/>
            </a:pPr>
            <a:r>
              <a:rPr lang="en-US" altLang="en-US" smtClean="0"/>
              <a:t>Patient identification</a:t>
            </a:r>
          </a:p>
          <a:p>
            <a:pPr lvl="1"/>
            <a:r>
              <a:rPr lang="en-US" altLang="en-US" sz="2400" smtClean="0"/>
              <a:t>Supporting technology</a:t>
            </a:r>
          </a:p>
          <a:p>
            <a:pPr lvl="2">
              <a:buFont typeface="Wingdings" panose="05000000000000000000" pitchFamily="2" charset="2"/>
              <a:buChar char="§"/>
            </a:pPr>
            <a:r>
              <a:rPr lang="en-US" altLang="en-US" smtClean="0"/>
              <a:t>Master patient index</a:t>
            </a:r>
          </a:p>
          <a:p>
            <a:pPr lvl="3">
              <a:buFont typeface="Arial" panose="020B0604020202020204" pitchFamily="34" charset="0"/>
              <a:buChar char="▪"/>
            </a:pPr>
            <a:r>
              <a:rPr lang="en-US" altLang="en-US" sz="2400" smtClean="0"/>
              <a:t>Patient-identifying directory</a:t>
            </a:r>
          </a:p>
          <a:p>
            <a:pPr lvl="3">
              <a:buFont typeface="Arial" panose="020B0604020202020204" pitchFamily="34" charset="0"/>
              <a:buChar char="▪"/>
            </a:pPr>
            <a:r>
              <a:rPr lang="en-US" altLang="en-US" sz="2400" smtClean="0"/>
              <a:t>Links to the patient record</a:t>
            </a:r>
          </a:p>
          <a:p>
            <a:pPr lvl="3">
              <a:buFont typeface="Arial" panose="020B0604020202020204" pitchFamily="34" charset="0"/>
              <a:buChar char="▪"/>
            </a:pPr>
            <a:r>
              <a:rPr lang="en-US" altLang="en-US" sz="2400" smtClean="0"/>
              <a:t>Facilitates patient identification</a:t>
            </a:r>
          </a:p>
          <a:p>
            <a:pPr lvl="3">
              <a:buFont typeface="Arial" panose="020B0604020202020204" pitchFamily="34" charset="0"/>
              <a:buChar char="▪"/>
            </a:pPr>
            <a:r>
              <a:rPr lang="en-US" altLang="en-US" sz="2400" smtClean="0">
                <a:cs typeface="Arial" panose="020B0604020202020204" pitchFamily="34" charset="0"/>
              </a:rPr>
              <a:t>Assists in maintaining a longitudinal patient record </a:t>
            </a:r>
            <a:endParaRPr lang="en-US" altLang="en-US" sz="2400" smtClean="0"/>
          </a:p>
        </p:txBody>
      </p:sp>
      <p:sp>
        <p:nvSpPr>
          <p:cNvPr id="3" name="Slide Number Placeholder 2"/>
          <p:cNvSpPr>
            <a:spLocks noGrp="1"/>
          </p:cNvSpPr>
          <p:nvPr>
            <p:ph type="sldNum" sz="quarter" idx="4"/>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38DDC7D9-5D7E-46E2-955C-11912E0C4369}" type="slidenum">
              <a:rPr lang="en-US" altLang="en-US">
                <a:solidFill>
                  <a:srgbClr val="898989"/>
                </a:solidFill>
              </a:rPr>
              <a:pPr eaLnBrk="1" hangingPunct="1"/>
              <a:t>5</a:t>
            </a:fld>
            <a:endParaRPr lang="en-US" altLang="en-US">
              <a:solidFill>
                <a:srgbClr val="898989"/>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6"/>
          <p:cNvSpPr>
            <a:spLocks noGrp="1"/>
          </p:cNvSpPr>
          <p:nvPr>
            <p:ph type="title"/>
          </p:nvPr>
        </p:nvSpPr>
        <p:spPr/>
        <p:txBody>
          <a:bodyPr/>
          <a:lstStyle/>
          <a:p>
            <a:r>
              <a:rPr lang="en-US" altLang="en-US" smtClean="0"/>
              <a:t>Admission-Discharge-Transfer (ADT)</a:t>
            </a:r>
          </a:p>
        </p:txBody>
      </p:sp>
      <p:sp>
        <p:nvSpPr>
          <p:cNvPr id="10243" name="Content Placeholder 7"/>
          <p:cNvSpPr>
            <a:spLocks noGrp="1"/>
          </p:cNvSpPr>
          <p:nvPr>
            <p:ph sz="quarter" idx="14"/>
          </p:nvPr>
        </p:nvSpPr>
        <p:spPr/>
        <p:txBody>
          <a:bodyPr/>
          <a:lstStyle/>
          <a:p>
            <a:pPr marL="0" indent="0">
              <a:buFont typeface="Arial" panose="020B0604020202020204" pitchFamily="34" charset="0"/>
              <a:buNone/>
            </a:pPr>
            <a:r>
              <a:rPr lang="en-US" altLang="en-US" smtClean="0"/>
              <a:t>“The name given to software systems used in healthcare facilities that register and track patients from admission through discharge including transfers; usually interfaced with other systems used throughout a facility such as an electronic health record or lab information system.” </a:t>
            </a:r>
            <a:r>
              <a:rPr lang="en-US" altLang="en-US" sz="2000" smtClean="0"/>
              <a:t>(AHIMA, 2012)</a:t>
            </a:r>
          </a:p>
        </p:txBody>
      </p:sp>
      <p:sp>
        <p:nvSpPr>
          <p:cNvPr id="3" name="Slide Number Placeholder 2"/>
          <p:cNvSpPr>
            <a:spLocks noGrp="1"/>
          </p:cNvSpPr>
          <p:nvPr>
            <p:ph type="sldNum" sz="quarter" idx="4"/>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C98F1CA8-474E-4C7C-9198-314896621210}" type="slidenum">
              <a:rPr lang="en-US" altLang="en-US">
                <a:solidFill>
                  <a:srgbClr val="898989"/>
                </a:solidFill>
              </a:rPr>
              <a:pPr eaLnBrk="1" hangingPunct="1"/>
              <a:t>6</a:t>
            </a:fld>
            <a:endParaRPr lang="en-US" altLang="en-US">
              <a:solidFill>
                <a:srgbClr val="898989"/>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6"/>
          <p:cNvSpPr>
            <a:spLocks noGrp="1"/>
          </p:cNvSpPr>
          <p:nvPr>
            <p:ph type="title"/>
          </p:nvPr>
        </p:nvSpPr>
        <p:spPr/>
        <p:txBody>
          <a:bodyPr/>
          <a:lstStyle/>
          <a:p>
            <a:r>
              <a:rPr lang="en-US" altLang="en-US" smtClean="0"/>
              <a:t>Financial and Resource Management</a:t>
            </a:r>
          </a:p>
        </p:txBody>
      </p:sp>
      <p:sp>
        <p:nvSpPr>
          <p:cNvPr id="11267" name="Content Placeholder 7"/>
          <p:cNvSpPr>
            <a:spLocks noGrp="1"/>
          </p:cNvSpPr>
          <p:nvPr>
            <p:ph sz="quarter" idx="14"/>
          </p:nvPr>
        </p:nvSpPr>
        <p:spPr/>
        <p:txBody>
          <a:bodyPr/>
          <a:lstStyle/>
          <a:p>
            <a:r>
              <a:rPr lang="en-US" altLang="en-US" sz="3200" smtClean="0"/>
              <a:t>Systems that support business functions</a:t>
            </a:r>
          </a:p>
          <a:p>
            <a:pPr lvl="1"/>
            <a:r>
              <a:rPr lang="en-US" altLang="en-US" sz="3200" smtClean="0"/>
              <a:t>Example</a:t>
            </a:r>
          </a:p>
          <a:p>
            <a:pPr lvl="2"/>
            <a:r>
              <a:rPr lang="en-US" altLang="en-US" sz="3200" smtClean="0"/>
              <a:t>Accounts Payable System</a:t>
            </a:r>
          </a:p>
          <a:p>
            <a:pPr lvl="1"/>
            <a:r>
              <a:rPr lang="en-US" altLang="en-US" sz="3200" smtClean="0"/>
              <a:t>Supporting technology</a:t>
            </a:r>
          </a:p>
          <a:p>
            <a:pPr lvl="2"/>
            <a:r>
              <a:rPr lang="en-US" altLang="en-US" sz="3200" smtClean="0"/>
              <a:t>Claims administration</a:t>
            </a:r>
          </a:p>
          <a:p>
            <a:r>
              <a:rPr lang="en-US" altLang="en-US" sz="3200" smtClean="0"/>
              <a:t>Houses financial and employee data</a:t>
            </a:r>
          </a:p>
        </p:txBody>
      </p:sp>
      <p:sp>
        <p:nvSpPr>
          <p:cNvPr id="3" name="Slide Number Placeholder 2"/>
          <p:cNvSpPr>
            <a:spLocks noGrp="1"/>
          </p:cNvSpPr>
          <p:nvPr>
            <p:ph type="sldNum" sz="quarter" idx="4"/>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8B85D218-8EDE-41FA-8D30-DA7DA28F7EDE}" type="slidenum">
              <a:rPr lang="en-US" altLang="en-US">
                <a:solidFill>
                  <a:srgbClr val="898989"/>
                </a:solidFill>
              </a:rPr>
              <a:pPr eaLnBrk="1" hangingPunct="1"/>
              <a:t>7</a:t>
            </a:fld>
            <a:endParaRPr lang="en-US" altLang="en-US">
              <a:solidFill>
                <a:srgbClr val="898989"/>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6"/>
          <p:cNvSpPr>
            <a:spLocks noGrp="1"/>
          </p:cNvSpPr>
          <p:nvPr>
            <p:ph type="title"/>
          </p:nvPr>
        </p:nvSpPr>
        <p:spPr/>
        <p:txBody>
          <a:bodyPr/>
          <a:lstStyle/>
          <a:p>
            <a:r>
              <a:rPr lang="en-US" altLang="en-US" smtClean="0"/>
              <a:t>Practice Management</a:t>
            </a:r>
          </a:p>
        </p:txBody>
      </p:sp>
      <p:sp>
        <p:nvSpPr>
          <p:cNvPr id="12291" name="Content Placeholder 7"/>
          <p:cNvSpPr>
            <a:spLocks noGrp="1"/>
          </p:cNvSpPr>
          <p:nvPr>
            <p:ph sz="quarter" idx="14"/>
          </p:nvPr>
        </p:nvSpPr>
        <p:spPr/>
        <p:txBody>
          <a:bodyPr/>
          <a:lstStyle/>
          <a:p>
            <a:r>
              <a:rPr lang="en-US" altLang="en-US" smtClean="0"/>
              <a:t>Practice management system (PMS)</a:t>
            </a:r>
          </a:p>
          <a:p>
            <a:pPr lvl="1"/>
            <a:r>
              <a:rPr lang="en-US" altLang="en-US" smtClean="0"/>
              <a:t>Combination of financial and administrative functions</a:t>
            </a:r>
          </a:p>
          <a:p>
            <a:pPr lvl="1"/>
            <a:r>
              <a:rPr lang="en-US" altLang="en-US" smtClean="0"/>
              <a:t>Patient appointment, scheduling, registration, billing, and payroll functions</a:t>
            </a:r>
          </a:p>
          <a:p>
            <a:r>
              <a:rPr lang="en-US" altLang="en-US" smtClean="0"/>
              <a:t>PMS and electronic medical records integration</a:t>
            </a:r>
          </a:p>
        </p:txBody>
      </p:sp>
      <p:sp>
        <p:nvSpPr>
          <p:cNvPr id="3" name="Slide Number Placeholder 2"/>
          <p:cNvSpPr>
            <a:spLocks noGrp="1"/>
          </p:cNvSpPr>
          <p:nvPr>
            <p:ph type="sldNum" sz="quarter" idx="4"/>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2435856B-E916-475A-88C5-4D81B8E4605E}" type="slidenum">
              <a:rPr lang="en-US" altLang="en-US">
                <a:solidFill>
                  <a:srgbClr val="898989"/>
                </a:solidFill>
              </a:rPr>
              <a:pPr eaLnBrk="1" hangingPunct="1"/>
              <a:t>8</a:t>
            </a:fld>
            <a:endParaRPr lang="en-US" altLang="en-US">
              <a:solidFill>
                <a:srgbClr val="898989"/>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6"/>
          <p:cNvSpPr>
            <a:spLocks noGrp="1"/>
          </p:cNvSpPr>
          <p:nvPr>
            <p:ph type="title"/>
          </p:nvPr>
        </p:nvSpPr>
        <p:spPr/>
        <p:txBody>
          <a:bodyPr/>
          <a:lstStyle/>
          <a:p>
            <a:r>
              <a:rPr lang="en-US" altLang="en-US" smtClean="0"/>
              <a:t>Integration</a:t>
            </a:r>
          </a:p>
        </p:txBody>
      </p:sp>
      <p:sp>
        <p:nvSpPr>
          <p:cNvPr id="13315" name="Content Placeholder 7"/>
          <p:cNvSpPr>
            <a:spLocks noGrp="1"/>
          </p:cNvSpPr>
          <p:nvPr>
            <p:ph sz="quarter" idx="14"/>
          </p:nvPr>
        </p:nvSpPr>
        <p:spPr/>
        <p:txBody>
          <a:bodyPr/>
          <a:lstStyle/>
          <a:p>
            <a:pPr marL="0" indent="0">
              <a:buFont typeface="Arial" panose="020B0604020202020204" pitchFamily="34" charset="0"/>
              <a:buNone/>
            </a:pPr>
            <a:r>
              <a:rPr lang="en-US" altLang="en-US" smtClean="0"/>
              <a:t>Arrangement of an organization’s information systems </a:t>
            </a:r>
          </a:p>
          <a:p>
            <a:pPr lvl="1">
              <a:buFont typeface="Arial" panose="020B0604020202020204" pitchFamily="34" charset="0"/>
              <a:buChar char="•"/>
            </a:pPr>
            <a:r>
              <a:rPr lang="en-US" altLang="en-US" smtClean="0"/>
              <a:t>Efficient and effective communication</a:t>
            </a:r>
          </a:p>
          <a:p>
            <a:pPr lvl="1">
              <a:buFont typeface="Arial" panose="020B0604020202020204" pitchFamily="34" charset="0"/>
              <a:buChar char="•"/>
            </a:pPr>
            <a:r>
              <a:rPr lang="en-US" altLang="en-US" smtClean="0"/>
              <a:t>Bring together related parts into a single system</a:t>
            </a:r>
          </a:p>
        </p:txBody>
      </p:sp>
      <p:sp>
        <p:nvSpPr>
          <p:cNvPr id="3" name="Slide Number Placeholder 2"/>
          <p:cNvSpPr>
            <a:spLocks noGrp="1"/>
          </p:cNvSpPr>
          <p:nvPr>
            <p:ph type="sldNum" sz="quarter" idx="4"/>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184A6238-F465-4DD4-B9BB-905AFDC810C7}" type="slidenum">
              <a:rPr lang="en-US" altLang="en-US">
                <a:solidFill>
                  <a:srgbClr val="898989"/>
                </a:solidFill>
              </a:rPr>
              <a:pPr eaLnBrk="1" hangingPunct="1"/>
              <a:t>9</a:t>
            </a:fld>
            <a:endParaRPr lang="en-US" altLang="en-US">
              <a:solidFill>
                <a:srgbClr val="898989"/>
              </a:solidFill>
            </a:endParaRPr>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 name="MMPROD_NEXTUNIQUEID" val="10011"/>
  <p:tag name="MMPROD_UIDATA" val="&lt;database version=&quot;7.0&quot;&gt;&lt;object type=&quot;1&quot; unique_id=&quot;10001&quot;&gt;&lt;object type=&quot;8&quot; unique_id=&quot;19675&quot;&gt;&lt;/object&gt;&lt;object type=&quot;2&quot; unique_id=&quot;19676&quot;&gt;&lt;object type=&quot;3&quot; unique_id=&quot;19677&quot;&gt;&lt;property id=&quot;20148&quot; value=&quot;5&quot;/&gt;&lt;property id=&quot;20300&quot; value=&quot;Slide 1 - &amp;quot;Health Management Information Systems&amp;quot;&quot;/&gt;&lt;property id=&quot;20307&quot; value=&quot;256&quot;/&gt;&lt;/object&gt;&lt;object type=&quot;3&quot; unique_id=&quot;19678&quot;&gt;&lt;property id=&quot;20148&quot; value=&quot;5&quot;/&gt;&lt;property id=&quot;20300&quot; value=&quot;Slide 2 - &amp;quot;Administrative, Billing, and Financial Systems&amp;#x0D;&amp;#x0A;Learning Objectives&amp;quot;&quot;/&gt;&lt;property id=&quot;20307&quot; value=&quot;257&quot;/&gt;&lt;/object&gt;&lt;object type=&quot;3&quot; unique_id=&quot;19680&quot;&gt;&lt;property id=&quot;20148&quot; value=&quot;5&quot;/&gt;&lt;property id=&quot;20300&quot; value=&quot;Slide 5 - &amp;quot;HCIS Components &amp;quot;&quot;/&gt;&lt;property id=&quot;20307&quot; value=&quot;269&quot;/&gt;&lt;/object&gt;&lt;object type=&quot;3&quot; unique_id=&quot;19681&quot;&gt;&lt;property id=&quot;20148&quot; value=&quot;5&quot;/&gt;&lt;property id=&quot;20300&quot; value=&quot;Slide 6 - &amp;quot;Patient Management and Billing&amp;quot;&quot;/&gt;&lt;property id=&quot;20307&quot; value=&quot;261&quot;/&gt;&lt;/object&gt;&lt;object type=&quot;3&quot; unique_id=&quot;19682&quot;&gt;&lt;property id=&quot;20148&quot; value=&quot;5&quot;/&gt;&lt;property id=&quot;20300&quot; value=&quot;Slide 22 - &amp;quot;From Islands of Information to Meaningful Use&amp;quot;&quot;/&gt;&lt;property id=&quot;20307&quot; value=&quot;266&quot;/&gt;&lt;/object&gt;&lt;object type=&quot;3&quot; unique_id=&quot;19686&quot;&gt;&lt;property id=&quot;20148&quot; value=&quot;5&quot;/&gt;&lt;property id=&quot;20300&quot; value=&quot;Slide 25 - &amp;quot;Administrative, Billing, and Financial Systems &amp;#x0D;&amp;#x0A;Summary – Lecture a&amp;quot;&quot;/&gt;&lt;property id=&quot;20307&quot; value=&quot;264&quot;/&gt;&lt;/object&gt;&lt;object type=&quot;3&quot; unique_id=&quot;19689&quot;&gt;&lt;property id=&quot;20148&quot; value=&quot;5&quot;/&gt;&lt;property id=&quot;20300&quot; value=&quot;Slide 26 - &amp;quot;Administrative, Billing, and Financial Systems &amp;#x0D;&amp;#x0A;References – Lecture a&amp;quot;&quot;/&gt;&lt;property id=&quot;20307&quot; value=&quot;271&quot;/&gt;&lt;/object&gt;&lt;object type=&quot;3&quot; unique_id=&quot;20555&quot;&gt;&lt;property id=&quot;20148&quot; value=&quot;5&quot;/&gt;&lt;property id=&quot;20300&quot; value=&quot;Slide 3 - &amp;quot;Administrative, Billing, and Financial Systems&amp;#x0D;&amp;#x0A;Learning Objectives&amp;quot;&quot;/&gt;&lt;property id=&quot;20307&quot; value=&quot;287&quot;/&gt;&lt;/object&gt;&lt;object type=&quot;3&quot; unique_id=&quot;20559&quot;&gt;&lt;property id=&quot;20148&quot; value=&quot;5&quot;/&gt;&lt;property id=&quot;20300&quot; value=&quot;Slide 8 - &amp;quot;Financial and Resource Management&amp;quot;&quot;/&gt;&lt;property id=&quot;20307&quot; value=&quot;283&quot;/&gt;&lt;/object&gt;&lt;object type=&quot;3&quot; unique_id=&quot;20560&quot;&gt;&lt;property id=&quot;20148&quot; value=&quot;5&quot;/&gt;&lt;property id=&quot;20300&quot; value=&quot;Slide 10 - &amp;quot;Integration&amp;quot;&quot;/&gt;&lt;property id=&quot;20307&quot; value=&quot;282&quot;/&gt;&lt;/object&gt;&lt;object type=&quot;3&quot; unique_id=&quot;20561&quot;&gt;&lt;property id=&quot;20148&quot; value=&quot;5&quot;/&gt;&lt;property id=&quot;20300&quot; value=&quot;Slide 11 - &amp;quot;Application Integration&amp;quot;&quot;/&gt;&lt;property id=&quot;20307&quot; value=&quot;281&quot;/&gt;&lt;/object&gt;&lt;object type=&quot;3&quot; unique_id=&quot;20562&quot;&gt;&lt;property id=&quot;20148&quot; value=&quot;5&quot;/&gt;&lt;property id=&quot;20300&quot; value=&quot;Slide 12 - &amp;quot;Application Integration&amp;quot;&quot;/&gt;&lt;property id=&quot;20307&quot; value=&quot;280&quot;/&gt;&lt;/object&gt;&lt;object type=&quot;3&quot; unique_id=&quot;20563&quot;&gt;&lt;property id=&quot;20148&quot; value=&quot;5&quot;/&gt;&lt;property id=&quot;20300&quot; value=&quot;Slide 13 - &amp;quot;Systems Integration Strategies&amp;quot;&quot;/&gt;&lt;property id=&quot;20307&quot; value=&quot;279&quot;/&gt;&lt;/object&gt;&lt;object type=&quot;3&quot; unique_id=&quot;20564&quot;&gt;&lt;property id=&quot;20148&quot; value=&quot;5&quot;/&gt;&lt;property id=&quot;20300&quot; value=&quot;Slide 14 - &amp;quot;Key Components of Enterprise Integration&amp;quot;&quot;/&gt;&lt;property id=&quot;20307&quot; value=&quot;278&quot;/&gt;&lt;/object&gt;&lt;object type=&quot;3&quot; unique_id=&quot;20565&quot;&gt;&lt;property id=&quot;20148&quot; value=&quot;5&quot;/&gt;&lt;property id=&quot;20300&quot; value=&quot;Slide 17 - &amp;quot;Critical Integration Elements&amp;quot;&quot;/&gt;&lt;property id=&quot;20307&quot; value=&quot;277&quot;/&gt;&lt;/object&gt;&lt;object type=&quot;3&quot; unique_id=&quot;20566&quot;&gt;&lt;property id=&quot;20148&quot; value=&quot;5&quot;/&gt;&lt;property id=&quot;20300&quot; value=&quot;Slide 18 - &amp;quot;Data and Process Integration&amp;quot;&quot;/&gt;&lt;property id=&quot;20307&quot; value=&quot;276&quot;/&gt;&lt;/object&gt;&lt;object type=&quot;3&quot; unique_id=&quot;20567&quot;&gt;&lt;property id=&quot;20148&quot; value=&quot;5&quot;/&gt;&lt;property id=&quot;20300&quot; value=&quot;Slide 19 - &amp;quot;Interface Engine&amp;quot;&quot;/&gt;&lt;property id=&quot;20307&quot; value=&quot;275&quot;/&gt;&lt;/object&gt;&lt;object type=&quot;3&quot; unique_id=&quot;20568&quot;&gt;&lt;property id=&quot;20148&quot; value=&quot;5&quot;/&gt;&lt;property id=&quot;20300&quot; value=&quot;Slide 20 - &amp;quot;HL7 Messaging Standard&amp;quot;&quot;/&gt;&lt;property id=&quot;20307&quot; value=&quot;274&quot;/&gt;&lt;/object&gt;&lt;object type=&quot;3&quot; unique_id=&quot;20569&quot;&gt;&lt;property id=&quot;20148&quot; value=&quot;5&quot;/&gt;&lt;property id=&quot;20300&quot; value=&quot;Slide 23 - &amp;quot;Business Intelligence Applications&amp;quot;&quot;/&gt;&lt;property id=&quot;20307&quot; value=&quot;273&quot;/&gt;&lt;/object&gt;&lt;object type=&quot;3&quot; unique_id=&quot;20570&quot;&gt;&lt;property id=&quot;20148&quot; value=&quot;5&quot;/&gt;&lt;property id=&quot;20300&quot; value=&quot;Slide 24 - &amp;quot;Business Intelligence Applications&amp;quot;&quot;/&gt;&lt;property id=&quot;20307&quot; value=&quot;272&quot;/&gt;&lt;/object&gt;&lt;object type=&quot;3&quot; unique_id=&quot;20623&quot;&gt;&lt;property id=&quot;20148&quot; value=&quot;5&quot;/&gt;&lt;property id=&quot;20300&quot; value=&quot;Slide 4 - &amp;quot;Information System&amp;quot;&quot;/&gt;&lt;property id=&quot;20307&quot; value=&quot;288&quot;/&gt;&lt;/object&gt;&lt;object type=&quot;3&quot; unique_id=&quot;20624&quot;&gt;&lt;property id=&quot;20148&quot; value=&quot;5&quot;/&gt;&lt;property id=&quot;20300&quot; value=&quot;Slide 27 - &amp;quot;Administrative, Billing, and Financial Systems &amp;#x0D;&amp;#x0A;References – Lecture a&amp;quot;&quot;/&gt;&lt;property id=&quot;20307&quot; value=&quot;289&quot;/&gt;&lt;/object&gt;&lt;object type=&quot;3&quot; unique_id=&quot;20793&quot;&gt;&lt;property id=&quot;20148&quot; value=&quot;5&quot;/&gt;&lt;property id=&quot;20300&quot; value=&quot;Slide 7 - &amp;quot;Admission-Discharge-Transfer (ADT)&amp;quot;&quot;/&gt;&lt;property id=&quot;20307&quot; value=&quot;290&quot;/&gt;&lt;/object&gt;&lt;object type=&quot;3&quot; unique_id=&quot;20850&quot;&gt;&lt;property id=&quot;20148&quot; value=&quot;5&quot;/&gt;&lt;property id=&quot;20300&quot; value=&quot;Slide 9 - &amp;quot;Practice Management&amp;quot;&quot;/&gt;&lt;property id=&quot;20307&quot; value=&quot;291&quot;/&gt;&lt;/object&gt;&lt;object type=&quot;3&quot; unique_id=&quot;20851&quot;&gt;&lt;property id=&quot;20148&quot; value=&quot;5&quot;/&gt;&lt;property id=&quot;20300&quot; value=&quot;Slide 21 - &amp;quot;System Integration Example&amp;quot;&quot;/&gt;&lt;property id=&quot;20307&quot; value=&quot;292&quot;/&gt;&lt;/object&gt;&lt;object type=&quot;3&quot; unique_id=&quot;21506&quot;&gt;&lt;property id=&quot;20148&quot; value=&quot;5&quot;/&gt;&lt;property id=&quot;20300&quot; value=&quot;Slide 15 - &amp;quot;Key Components of Enterprise Integration&amp;quot;&quot;/&gt;&lt;property id=&quot;20307&quot; value=&quot;293&quot;/&gt;&lt;/object&gt;&lt;object type=&quot;3&quot; unique_id=&quot;21507&quot;&gt;&lt;property id=&quot;20148&quot; value=&quot;5&quot;/&gt;&lt;property id=&quot;20300&quot; value=&quot;Slide 16 - &amp;quot;Standards for Certification of EHR Technology&amp;quot;&quot;/&gt;&lt;property id=&quot;20307&quot; value=&quot;294&quot;/&gt;&lt;/object&gt;&lt;/object&gt;&lt;/object&gt;&lt;/database&gt;"/>
  <p:tag name="SECTOMILLISECCONVERTED"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ONC_2016">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 xmlns:thm15="http://schemas.microsoft.com/office/thememl/2012/main" name="ONC_2016" id="{61D590DA-E310-4FCB-9A21-BF35F14D89BA}" vid="{7DBC0D29-A5EF-456E-9403-E33AF68492E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ONC_2016</Template>
  <TotalTime>2148</TotalTime>
  <Words>4430</Words>
  <Application>Microsoft Office PowerPoint</Application>
  <PresentationFormat>On-screen Show (4:3)</PresentationFormat>
  <Paragraphs>339</Paragraphs>
  <Slides>27</Slides>
  <Notes>27</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ONC_2016</vt:lpstr>
      <vt:lpstr>Health Management Information Systems</vt:lpstr>
      <vt:lpstr>Administrative, Billing, and Financial Systems Learning Objectives</vt:lpstr>
      <vt:lpstr>Information System</vt:lpstr>
      <vt:lpstr>HCIS Components </vt:lpstr>
      <vt:lpstr>Patient Management and Billing</vt:lpstr>
      <vt:lpstr>Admission-Discharge-Transfer (ADT)</vt:lpstr>
      <vt:lpstr>Financial and Resource Management</vt:lpstr>
      <vt:lpstr>Practice Management</vt:lpstr>
      <vt:lpstr>Integration</vt:lpstr>
      <vt:lpstr>Application Integration</vt:lpstr>
      <vt:lpstr>Application Integration</vt:lpstr>
      <vt:lpstr>Systems Integration Strategies</vt:lpstr>
      <vt:lpstr>Key Components of Enterprise Integration</vt:lpstr>
      <vt:lpstr>Key Components of Enterprise Integration</vt:lpstr>
      <vt:lpstr>Standards for Certification of EHR Technology</vt:lpstr>
      <vt:lpstr>Critical Integration Elements</vt:lpstr>
      <vt:lpstr>Data and Process Integration</vt:lpstr>
      <vt:lpstr>Interface Engine</vt:lpstr>
      <vt:lpstr>HL7 Messaging Standard</vt:lpstr>
      <vt:lpstr>System Integration Example</vt:lpstr>
      <vt:lpstr>From Islands of Information to Meaningful Use</vt:lpstr>
      <vt:lpstr>Business Intelligence Applications</vt:lpstr>
      <vt:lpstr>Business Intelligence Applications</vt:lpstr>
      <vt:lpstr>Administrative, Billing, and Financial Systems  Summary – Lecture a</vt:lpstr>
      <vt:lpstr>Administrative, Billing, and Financial Systems  References – Lecture a</vt:lpstr>
      <vt:lpstr>Administrative, Billing, and Financial Systems  References – Lecture a</vt:lpstr>
      <vt:lpstr>Administrative, Billing, and Financial Systems Lecture a </vt:lpstr>
    </vt:vector>
  </TitlesOfParts>
  <Company>Office of the National Coordinator for Health Information Technology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Lecture a, Component 6, Unit 9: Health Management Information Systems: Administrative, Billing and Financial Systems</dc:title>
  <dc:subject>Health Management Information Systems:</dc:subject>
  <dc:creator>U.S. Department of Health and Human Services Office of the National Coordinator for Health Information Technology</dc:creator>
  <cp:keywords>Health IT, Health IT Curriculum, Computer Science</cp:keywords>
  <cp:lastModifiedBy>The Department of Health and Human Services</cp:lastModifiedBy>
  <cp:revision>9</cp:revision>
  <dcterms:created xsi:type="dcterms:W3CDTF">2011-10-13T19:09:01Z</dcterms:created>
  <dcterms:modified xsi:type="dcterms:W3CDTF">2017-05-23T16:58:13Z</dcterms:modified>
  <cp:category>HIT Workforce Curriculum</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Language">
    <vt:lpwstr>English</vt:lpwstr>
  </property>
</Properties>
</file>