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2.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96" r:id="rId1"/>
  </p:sldMasterIdLst>
  <p:notesMasterIdLst>
    <p:notesMasterId r:id="rId22"/>
  </p:notesMasterIdLst>
  <p:handoutMasterIdLst>
    <p:handoutMasterId r:id="rId23"/>
  </p:handoutMasterIdLst>
  <p:sldIdLst>
    <p:sldId id="256" r:id="rId2"/>
    <p:sldId id="257" r:id="rId3"/>
    <p:sldId id="266" r:id="rId4"/>
    <p:sldId id="258" r:id="rId5"/>
    <p:sldId id="269" r:id="rId6"/>
    <p:sldId id="272" r:id="rId7"/>
    <p:sldId id="271" r:id="rId8"/>
    <p:sldId id="270" r:id="rId9"/>
    <p:sldId id="276" r:id="rId10"/>
    <p:sldId id="275" r:id="rId11"/>
    <p:sldId id="262" r:id="rId12"/>
    <p:sldId id="274" r:id="rId13"/>
    <p:sldId id="273" r:id="rId14"/>
    <p:sldId id="261" r:id="rId15"/>
    <p:sldId id="278" r:id="rId16"/>
    <p:sldId id="281" r:id="rId17"/>
    <p:sldId id="264" r:id="rId18"/>
    <p:sldId id="267" r:id="rId19"/>
    <p:sldId id="277" r:id="rId20"/>
    <p:sldId id="282" r:id="rId21"/>
  </p:sldIdLst>
  <p:sldSz cx="9144000" cy="6858000" type="screen4x3"/>
  <p:notesSz cx="9144000" cy="6858000"/>
  <p:custDataLst>
    <p:tags r:id="rId24"/>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56752" autoAdjust="0"/>
  </p:normalViewPr>
  <p:slideViewPr>
    <p:cSldViewPr>
      <p:cViewPr varScale="1">
        <p:scale>
          <a:sx n="29" d="100"/>
          <a:sy n="29" d="100"/>
        </p:scale>
        <p:origin x="-14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57F2E021-6509-4508-85EA-600FA39740DB}" type="datetimeFigureOut">
              <a:rPr lang="en-US"/>
              <a:pPr>
                <a:defRPr/>
              </a:pPr>
              <a:t>5/23/2017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19B1C0C1-794F-4F63-ADBF-DCD960BDD90A}" type="slidenum">
              <a:rPr lang="en-US" altLang="en-US"/>
              <a:pPr/>
              <a:t>‹#›</a:t>
            </a:fld>
            <a:endParaRPr lang="en-US" altLang="en-US"/>
          </a:p>
        </p:txBody>
      </p:sp>
    </p:spTree>
    <p:extLst>
      <p:ext uri="{BB962C8B-B14F-4D97-AF65-F5344CB8AC3E}">
        <p14:creationId xmlns:p14="http://schemas.microsoft.com/office/powerpoint/2010/main" val="149716249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DFF8CDB6-3215-4865-A0F2-954BBD927A69}" type="datetimeFigureOut">
              <a:rPr lang="en-US"/>
              <a:pPr>
                <a:defRPr/>
              </a:pPr>
              <a:t>5/23/2017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12677528-73CD-4640-B64A-1BADE0AA30B5}" type="slidenum">
              <a:rPr lang="en-US" altLang="en-US"/>
              <a:pPr/>
              <a:t>‹#›</a:t>
            </a:fld>
            <a:endParaRPr lang="en-US" altLang="en-US"/>
          </a:p>
        </p:txBody>
      </p:sp>
    </p:spTree>
    <p:extLst>
      <p:ext uri="{BB962C8B-B14F-4D97-AF65-F5344CB8AC3E}">
        <p14:creationId xmlns:p14="http://schemas.microsoft.com/office/powerpoint/2010/main" val="30070621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Consumer Health Informatics</a:t>
            </a:r>
            <a:r>
              <a:rPr lang="en-US" altLang="en-US" dirty="0" smtClean="0"/>
              <a:t>.  This is Lecture </a:t>
            </a:r>
            <a:r>
              <a:rPr lang="en-US" altLang="en-US" b="1" dirty="0" smtClean="0"/>
              <a:t>a</a:t>
            </a:r>
            <a:r>
              <a:rPr lang="en-US" altLang="en-US" dirty="0" smtClean="0"/>
              <a:t>.  </a:t>
            </a:r>
          </a:p>
          <a:p>
            <a:pPr eaLnBrk="1" hangingPunct="1">
              <a:spcBef>
                <a:spcPct val="0"/>
              </a:spcBef>
            </a:pPr>
            <a:endParaRPr lang="en-US" altLang="en-US" dirty="0" smtClean="0"/>
          </a:p>
          <a:p>
            <a:r>
              <a:rPr lang="en-US" altLang="en-US" dirty="0" smtClean="0"/>
              <a:t>This lecture provides a definitions of health communication, e-Health, consumer health informatics, and interactive health communication, identifies how the Internet has impacted consumer health informatics, explains how current and emerging technologies may affect consumer health informatics, and introduces the role of genomics in consumer health informatics.</a:t>
            </a:r>
          </a:p>
        </p:txBody>
      </p:sp>
      <p:sp>
        <p:nvSpPr>
          <p:cNvPr id="2458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458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69C3B94-D2A5-4E9A-B037-BAB04E5F8760}" type="slidenum">
              <a:rPr lang="en-US" altLang="en-US"/>
              <a:pPr eaLnBrk="1" hangingPunct="1"/>
              <a:t>1</a:t>
            </a:fld>
            <a:endParaRPr lang="en-US" altLang="en-US"/>
          </a:p>
        </p:txBody>
      </p:sp>
    </p:spTree>
    <p:extLst>
      <p:ext uri="{BB962C8B-B14F-4D97-AF65-F5344CB8AC3E}">
        <p14:creationId xmlns:p14="http://schemas.microsoft.com/office/powerpoint/2010/main" val="3876737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As explained previously, Kaplan and </a:t>
            </a:r>
            <a:r>
              <a:rPr lang="en-US" altLang="en-US" dirty="0" err="1" smtClean="0"/>
              <a:t>Haenlein</a:t>
            </a:r>
            <a:r>
              <a:rPr lang="en-US" altLang="en-US" dirty="0" smtClean="0"/>
              <a:t> (2010) define social media as “a group of Internet-based applications that build on the ideological and technological foundations of Web 2.0, which allows the creation and exchange of user-generated content” (p. 59). </a:t>
            </a:r>
          </a:p>
          <a:p>
            <a:endParaRPr lang="en-US" altLang="en-US" dirty="0" smtClean="0"/>
          </a:p>
          <a:p>
            <a:pPr>
              <a:spcBef>
                <a:spcPct val="0"/>
              </a:spcBef>
            </a:pPr>
            <a:r>
              <a:rPr lang="en-US" altLang="en-US" dirty="0" smtClean="0"/>
              <a:t>While not originally created with health care in mind, today these media are seen as valuable health care tools. They are used in the health care environment for a variety of purposes including, for example, the use of a social network such as </a:t>
            </a:r>
            <a:r>
              <a:rPr lang="en-US" altLang="en-US" dirty="0" err="1" smtClean="0"/>
              <a:t>PatientsLikeMe</a:t>
            </a:r>
            <a:r>
              <a:rPr lang="en-US" altLang="en-US" dirty="0" smtClean="0"/>
              <a:t> where individuals connect with others who have a specific disorder. Some media are used by health care providers to provide information to their patients. For example, Mayo Clinic uses both blogs and podcasts to discuss diseases, conditions and treatments. </a:t>
            </a:r>
          </a:p>
          <a:p>
            <a:pPr>
              <a:spcBef>
                <a:spcPct val="0"/>
              </a:spcBef>
            </a:pPr>
            <a:endParaRPr lang="en-US" altLang="en-US" dirty="0" smtClean="0"/>
          </a:p>
          <a:p>
            <a:pPr>
              <a:spcBef>
                <a:spcPct val="0"/>
              </a:spcBef>
            </a:pPr>
            <a:r>
              <a:rPr lang="en-US" altLang="en-US" dirty="0" smtClean="0"/>
              <a:t>Health care organizations may use social media to assist patients in making informed choices and to build or maintain reputation in the marketplace. Photo videos such as those found on YouTube are popular. Mayo Clinic has a “Mayo Clinic Channel” where multiple YouTube videos are available for viewing. </a:t>
            </a:r>
          </a:p>
          <a:p>
            <a:pPr>
              <a:spcBef>
                <a:spcPct val="0"/>
              </a:spcBef>
            </a:pPr>
            <a:endParaRPr lang="en-US" altLang="en-US" dirty="0" smtClean="0"/>
          </a:p>
          <a:p>
            <a:pPr>
              <a:spcBef>
                <a:spcPct val="0"/>
              </a:spcBef>
            </a:pPr>
            <a:r>
              <a:rPr lang="en-US" altLang="en-US" dirty="0" smtClean="0"/>
              <a:t>The legitimacy of social media has increased as well. Respected health care organizations such as Mayo Clinic and governmental agencies such as the Centers for Disease Control and Prevention have established social media centers. For example, CDC (2011) “uses social media to provide users with access to credible, science-based health information when, where, and how you want it” (para.1).</a:t>
            </a:r>
          </a:p>
          <a:p>
            <a:pPr>
              <a:spcBef>
                <a:spcPct val="0"/>
              </a:spcBef>
            </a:pPr>
            <a:endParaRPr lang="en-US" altLang="en-US" dirty="0" smtClean="0"/>
          </a:p>
          <a:p>
            <a:pPr>
              <a:spcBef>
                <a:spcPct val="0"/>
              </a:spcBef>
            </a:pPr>
            <a:r>
              <a:rPr lang="en-US" altLang="en-US" dirty="0" smtClean="0"/>
              <a:t>Recently</a:t>
            </a:r>
            <a:r>
              <a:rPr lang="en-US" altLang="en-US" baseline="0" dirty="0" smtClean="0"/>
              <a:t> several websites that connect patients to multiple providers have begun offering services, for example CrowdMed.com. These sites charge a fee for multiple providers to review a patient’s chart and offer suggestions for diagnosis or treatment. </a:t>
            </a:r>
            <a:endParaRPr lang="en-US" altLang="en-US" dirty="0" smtClean="0"/>
          </a:p>
          <a:p>
            <a:endParaRPr lang="en-US" altLang="en-US" dirty="0" smtClean="0"/>
          </a:p>
        </p:txBody>
      </p:sp>
      <p:sp>
        <p:nvSpPr>
          <p:cNvPr id="3379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379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1581EF-5334-486C-8E4E-F6A1712A1F26}" type="slidenum">
              <a:rPr lang="en-US" altLang="en-US"/>
              <a:pPr eaLnBrk="1" hangingPunct="1"/>
              <a:t>10</a:t>
            </a:fld>
            <a:endParaRPr lang="en-US" altLang="en-US"/>
          </a:p>
        </p:txBody>
      </p:sp>
    </p:spTree>
    <p:extLst>
      <p:ext uri="{BB962C8B-B14F-4D97-AF65-F5344CB8AC3E}">
        <p14:creationId xmlns:p14="http://schemas.microsoft.com/office/powerpoint/2010/main" val="1842935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HHS (2006) identified a number of types of stakeholders in the e‑health market and examples of reasons they are interested in consumer e-Health. Three, consumers, clinicians, and health care organizations, are examined in this lecture.</a:t>
            </a:r>
          </a:p>
          <a:p>
            <a:endParaRPr lang="en-US" altLang="en-US" dirty="0" smtClean="0"/>
          </a:p>
          <a:p>
            <a:r>
              <a:rPr lang="en-US" altLang="en-US" dirty="0" smtClean="0"/>
              <a:t>The first stakeholder is the consumer. The benefits sought from consumer e-Health include “private, 24/7 access to resources, expanded choice and autonomy, new forms of social support, possibility of better health, more efficient record management, lower cost healthcare services, and avoidance of duplication of services” (HHS, 2006, p. 69).</a:t>
            </a:r>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301DE6-3493-4785-8862-9BB4023571CC}" type="slidenum">
              <a:rPr lang="en-US" altLang="en-US"/>
              <a:pPr eaLnBrk="1" hangingPunct="1"/>
              <a:t>11</a:t>
            </a:fld>
            <a:endParaRPr lang="en-US" altLang="en-US"/>
          </a:p>
        </p:txBody>
      </p:sp>
    </p:spTree>
    <p:extLst>
      <p:ext uri="{BB962C8B-B14F-4D97-AF65-F5344CB8AC3E}">
        <p14:creationId xmlns:p14="http://schemas.microsoft.com/office/powerpoint/2010/main" val="18872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The second stakeholder group is comprised of the clinicians. </a:t>
            </a:r>
            <a:r>
              <a:rPr lang="en-US" altLang="en-US" smtClean="0"/>
              <a:t>The benefits sought from consumer e-Health include “greater efficiency, better communication, and more adherent and satisfied patients” (HHS, 2006, p. 69).</a:t>
            </a:r>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D46D1B-77DE-4F36-985E-0D221F26DC77}" type="slidenum">
              <a:rPr lang="en-US" altLang="en-US"/>
              <a:pPr eaLnBrk="1" hangingPunct="1"/>
              <a:t>12</a:t>
            </a:fld>
            <a:endParaRPr lang="en-US" altLang="en-US"/>
          </a:p>
        </p:txBody>
      </p:sp>
    </p:spTree>
    <p:extLst>
      <p:ext uri="{BB962C8B-B14F-4D97-AF65-F5344CB8AC3E}">
        <p14:creationId xmlns:p14="http://schemas.microsoft.com/office/powerpoint/2010/main" val="36269025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smtClean="0"/>
              <a:t>The third stakeholder is the health care organization. </a:t>
            </a:r>
            <a:r>
              <a:rPr lang="en-US" altLang="en-US" dirty="0" smtClean="0"/>
              <a:t>The benefits sought from consumer e-Health include “more patient self-care and health management, lower administrative costs, and improved quality and patient outcomes” (HHS, 2006, p. 69).</a:t>
            </a:r>
          </a:p>
          <a:p>
            <a:endParaRPr lang="en-US" altLang="en-US" dirty="0" smtClean="0"/>
          </a:p>
          <a:p>
            <a:r>
              <a:rPr lang="en-US" altLang="en-US" dirty="0" smtClean="0"/>
              <a:t>HHS identified many other stakeholders that see the potential value of e-Health such as consumer advocacy and voluntary health organizations, community-based organizations, public health programs, among others.</a:t>
            </a:r>
          </a:p>
          <a:p>
            <a:endParaRPr lang="en-US" altLang="en-US" dirty="0" smtClean="0"/>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B7CB63-1AA4-461D-A4B4-49A455AD58F0}" type="slidenum">
              <a:rPr lang="en-US" altLang="en-US"/>
              <a:pPr eaLnBrk="1" hangingPunct="1"/>
              <a:t>13</a:t>
            </a:fld>
            <a:endParaRPr lang="en-US" altLang="en-US"/>
          </a:p>
        </p:txBody>
      </p:sp>
    </p:spTree>
    <p:extLst>
      <p:ext uri="{BB962C8B-B14F-4D97-AF65-F5344CB8AC3E}">
        <p14:creationId xmlns:p14="http://schemas.microsoft.com/office/powerpoint/2010/main" val="3452530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dirty="0" smtClean="0"/>
              <a:t>Having described the various impacts of the Internet and its derived technologies on consumer health informatics, what challenges do these technologies and media present? They include privacy and security concerns, liability risk, lack of law or legislation governing the boundaries, lack of payment for engagement, lack of frequent updates, and resistance by health care providers.</a:t>
            </a:r>
          </a:p>
          <a:p>
            <a:pPr>
              <a:spcBef>
                <a:spcPct val="0"/>
              </a:spcBef>
            </a:pPr>
            <a:endParaRPr lang="en-US" altLang="en-US" dirty="0" smtClean="0"/>
          </a:p>
          <a:p>
            <a:pPr>
              <a:spcBef>
                <a:spcPct val="0"/>
              </a:spcBef>
            </a:pPr>
            <a:r>
              <a:rPr lang="en-US" altLang="en-US" dirty="0" smtClean="0"/>
              <a:t>While the Health Insurance Portability and Accountability Act or HIPAA contains privacy and security requirements, it does not contain guidelines regarding the transmission of personal health information over the Internet. However, Subtitle D of the Health Information Technology for Economic and Clinical Health Act (HITECH Act), enacted as part of the American Recovery and Reinvestment Act of 2009, addressed the privacy and security concerns associated with the electronic transmission of health information. </a:t>
            </a:r>
          </a:p>
          <a:p>
            <a:pPr>
              <a:spcBef>
                <a:spcPct val="0"/>
              </a:spcBef>
            </a:pPr>
            <a:endParaRPr lang="en-US" altLang="en-US" dirty="0" smtClean="0"/>
          </a:p>
          <a:p>
            <a:pPr>
              <a:spcBef>
                <a:spcPct val="0"/>
              </a:spcBef>
            </a:pPr>
            <a:r>
              <a:rPr lang="en-US" altLang="en-US" dirty="0" smtClean="0"/>
              <a:t>Other challenges include the risk of liability, especially with relation to what constitutes medical advice which goes hand-in-hand with the lack of law or legislation governing designated boundaries for these emerging electronic device or communication technology tools.</a:t>
            </a:r>
          </a:p>
          <a:p>
            <a:pPr>
              <a:spcBef>
                <a:spcPct val="0"/>
              </a:spcBef>
            </a:pPr>
            <a:endParaRPr lang="en-US" altLang="en-US" dirty="0" smtClean="0"/>
          </a:p>
          <a:p>
            <a:pPr>
              <a:spcBef>
                <a:spcPct val="0"/>
              </a:spcBef>
            </a:pPr>
            <a:r>
              <a:rPr lang="en-US" altLang="en-US" dirty="0" smtClean="0"/>
              <a:t>Health care providers are sometimes reluctant to use interactive health communication in their practices, due to the lack of payment for their time and effort. For example, according to HRSA (2003), “The absence of consistent, comprehensive reimbursement policies is often cited as one of the most serious obstacles to total integration of telemedicine into healthcare practice” (p. 2).</a:t>
            </a:r>
          </a:p>
          <a:p>
            <a:pPr>
              <a:spcBef>
                <a:spcPct val="0"/>
              </a:spcBef>
            </a:pPr>
            <a:endParaRPr lang="en-US" altLang="en-US" dirty="0" smtClean="0"/>
          </a:p>
          <a:p>
            <a:pPr>
              <a:spcBef>
                <a:spcPct val="0"/>
              </a:spcBef>
            </a:pPr>
            <a:r>
              <a:rPr lang="en-US" altLang="en-US" dirty="0" smtClean="0"/>
              <a:t>Not all Web site data may be updated in a timely manner to reflect advances in clinical care. Web sites need to be reviewed and revised regularly or consumers can receive out-of-date information. </a:t>
            </a:r>
            <a:br>
              <a:rPr lang="en-US" altLang="en-US" dirty="0" smtClean="0"/>
            </a:br>
            <a:r>
              <a:rPr lang="en-US" altLang="en-US" dirty="0" smtClean="0"/>
              <a:t/>
            </a:r>
            <a:br>
              <a:rPr lang="en-US" altLang="en-US" dirty="0" smtClean="0"/>
            </a:br>
            <a:r>
              <a:rPr lang="en-US" altLang="en-US" dirty="0" smtClean="0"/>
              <a:t>Finally, health care providers may be reluctant to get on-board with some of these technologies due to wariness regarding their usefulness. There is also concern over the potential replacement of some person-to-person interactions, and a danger of losing essential benefits of the doctor/patient relationship, which include appreciation of a patient’s needs and personal preferences.</a:t>
            </a:r>
          </a:p>
          <a:p>
            <a:pPr>
              <a:spcBef>
                <a:spcPct val="0"/>
              </a:spcBef>
            </a:pPr>
            <a:endParaRPr lang="en-US" altLang="en-US" dirty="0" smtClean="0"/>
          </a:p>
          <a:p>
            <a:pPr>
              <a:spcBef>
                <a:spcPct val="0"/>
              </a:spcBef>
            </a:pPr>
            <a:r>
              <a:rPr lang="en-US" altLang="en-US" dirty="0" smtClean="0"/>
              <a:t>To conclude this unit, the role of genomics in consumer health informatics will be explored. </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741C17-97BC-4C7E-8F73-62DA16615196}" type="slidenum">
              <a:rPr lang="en-US" altLang="en-US"/>
              <a:pPr eaLnBrk="1" hangingPunct="1"/>
              <a:t>14</a:t>
            </a:fld>
            <a:endParaRPr lang="en-US" altLang="en-US"/>
          </a:p>
        </p:txBody>
      </p:sp>
    </p:spTree>
    <p:extLst>
      <p:ext uri="{BB962C8B-B14F-4D97-AF65-F5344CB8AC3E}">
        <p14:creationId xmlns:p14="http://schemas.microsoft.com/office/powerpoint/2010/main" val="1143325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According to CDC (2010), “By studying the relationship between genes, environment, and behaviors, researchers and practitioners can learn why some people get sick, while others do not. Family health history information can also help to identify people who may have a higher risk for certain diseases. Better understanding of genetic and family history information can help researchers and practitioners identify, develop, and evaluate screening and other interventions that can improve health and prevent disease. Individuals can contribute to their health by keeping records of their family health information and sharing this information with their doctor and with other family members” (para. 2).</a:t>
            </a:r>
          </a:p>
          <a:p>
            <a:endParaRPr lang="en-US" altLang="en-US" dirty="0" smtClean="0"/>
          </a:p>
          <a:p>
            <a:r>
              <a:rPr lang="en-GB" altLang="en-US" dirty="0" smtClean="0"/>
              <a:t>The family history being a piece of the personal health record plays a role in consumer health informatics. HHS (2012) </a:t>
            </a:r>
            <a:r>
              <a:rPr lang="en-US" altLang="en-US" dirty="0" smtClean="0"/>
              <a:t>(as cited in Valdez, et al, 2010) </a:t>
            </a:r>
            <a:r>
              <a:rPr lang="en-GB" altLang="en-US" dirty="0" smtClean="0"/>
              <a:t> stresses, “</a:t>
            </a:r>
            <a:r>
              <a:rPr lang="en-US" altLang="en-US" dirty="0" smtClean="0"/>
              <a:t>Family health history has the potential to improve health by finding people who are at risk for disease in the future or who are already sick but have not been diagnosed” (para. 12).</a:t>
            </a:r>
          </a:p>
          <a:p>
            <a:endParaRPr lang="en-US" altLang="en-US" dirty="0" smtClean="0"/>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B70F7F-BC29-4DD9-B610-D51FDBCEB62D}" type="slidenum">
              <a:rPr lang="en-US" altLang="en-US"/>
              <a:pPr eaLnBrk="1" hangingPunct="1"/>
              <a:t>15</a:t>
            </a:fld>
            <a:endParaRPr lang="en-US" altLang="en-US"/>
          </a:p>
        </p:txBody>
      </p:sp>
    </p:spTree>
    <p:extLst>
      <p:ext uri="{BB962C8B-B14F-4D97-AF65-F5344CB8AC3E}">
        <p14:creationId xmlns:p14="http://schemas.microsoft.com/office/powerpoint/2010/main" val="22485027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Another role of genomics in consumer health informatics is the connection to personalized medicine. This image of a prescription form with the DNA double helix illustrates how having genomic information connected to patient data enables clinicians  to find the information they need to better diagnose and treat people. Physicians have the ability to “personalize” medical care by identifying the predisposition of a person to have a disease, and developing therapies adapted to genetic features of patients.</a:t>
            </a:r>
          </a:p>
          <a:p>
            <a:endParaRPr lang="en-US" altLang="en-US" smtClean="0"/>
          </a:p>
          <a:p>
            <a:r>
              <a:rPr lang="en-US" altLang="en-US" smtClean="0"/>
              <a:t>Genomics was seen as an important issue by HHS. Launched in December 2010, Healthy People 2020 names genomics as one of the new topic areas. According to HHS (2012), “The new Genomics topic area and objectives for 2020 reflect the increasing scientific evidence supporting the health benefits of using genetic tests and family health history to guide clinical and public health interventions” (para. 2). </a:t>
            </a:r>
            <a:endParaRPr lang="en-GB" altLang="en-US" smtClean="0"/>
          </a:p>
          <a:p>
            <a:endParaRPr lang="en-GB" altLang="en-US" smtClean="0"/>
          </a:p>
          <a:p>
            <a:r>
              <a:rPr lang="en-US" altLang="en-US" smtClean="0"/>
              <a:t>With the development and use of genetic tests health care providers are using the information about each person's DNA to “personalize” medical care. Protection of this DNA information is needed or there is the possibility it could be used to discriminate against people. In order to protect people from discrimination by health insurers and employers on the basis of DNA information, the Genetic Information Nondiscrimination Act of 2008 (GINA), became federal law in 2008. According to the National Human Genome Research Institute (NHGRI) (2010), “Genetic discrimination occurs if people are treated unfairly because of differences in their DNA that increase their chances of getting a certain disease” (para. 1).</a:t>
            </a:r>
          </a:p>
          <a:p>
            <a:endParaRPr lang="en-US" altLang="en-US" smtClean="0"/>
          </a:p>
          <a:p>
            <a:endParaRPr lang="en-GB" altLang="en-US"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8970E5-B2F2-49B3-B7FC-4CE245373AD0}" type="slidenum">
              <a:rPr lang="en-US" altLang="en-US"/>
              <a:pPr eaLnBrk="1" hangingPunct="1"/>
              <a:t>16</a:t>
            </a:fld>
            <a:endParaRPr lang="en-US" altLang="en-US"/>
          </a:p>
        </p:txBody>
      </p:sp>
    </p:spTree>
    <p:extLst>
      <p:ext uri="{BB962C8B-B14F-4D97-AF65-F5344CB8AC3E}">
        <p14:creationId xmlns:p14="http://schemas.microsoft.com/office/powerpoint/2010/main" val="3395386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This concludes Lecture </a:t>
            </a:r>
            <a:r>
              <a:rPr lang="en-US" altLang="en-US" b="1" dirty="0" smtClean="0"/>
              <a:t>a</a:t>
            </a:r>
            <a:r>
              <a:rPr lang="en-US" altLang="en-US" dirty="0" smtClean="0"/>
              <a:t> of </a:t>
            </a:r>
            <a:r>
              <a:rPr lang="en-US" altLang="en-US" b="1" dirty="0" smtClean="0"/>
              <a:t>Consumer Health Informatics.</a:t>
            </a:r>
            <a:r>
              <a:rPr lang="en-US" altLang="en-US" dirty="0" smtClean="0"/>
              <a:t>  This lecture provided definitions of health communication, e-Health, consumer health informatics, and interactive health communication, provided a definition of consumer health informatics, identified how the Internet has impacted consumer health informatics, explained how current and emerging technologies may affect consumer health informatics, and introduced the role of genomics in consumer health informatics. Some challenges of the Internet and its derived technologies on consumer health informatics were also presented. These included concerns with privacy and security, risk of liability, lack of law or legislation governing the boundaries, lack of payment for engagement, and resistance by health care providers. </a:t>
            </a:r>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499E06-DC76-4803-988B-531970C351F9}" type="slidenum">
              <a:rPr lang="en-US" altLang="en-US"/>
              <a:pPr eaLnBrk="1" hangingPunct="1"/>
              <a:t>17</a:t>
            </a:fld>
            <a:endParaRPr lang="en-US" altLang="en-US"/>
          </a:p>
        </p:txBody>
      </p:sp>
    </p:spTree>
    <p:extLst>
      <p:ext uri="{BB962C8B-B14F-4D97-AF65-F5344CB8AC3E}">
        <p14:creationId xmlns:p14="http://schemas.microsoft.com/office/powerpoint/2010/main" val="1951710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99F93EE-FF73-4AF2-B56C-32B3BD08C530}" type="slidenum">
              <a:rPr lang="en-US" altLang="en-US"/>
              <a:pPr eaLnBrk="1" hangingPunct="1"/>
              <a:t>18</a:t>
            </a:fld>
            <a:endParaRPr lang="en-US" altLang="en-US"/>
          </a:p>
        </p:txBody>
      </p:sp>
    </p:spTree>
    <p:extLst>
      <p:ext uri="{BB962C8B-B14F-4D97-AF65-F5344CB8AC3E}">
        <p14:creationId xmlns:p14="http://schemas.microsoft.com/office/powerpoint/2010/main" val="3153665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CF9B623-2CF5-466B-80D3-45AC52CBCD47}" type="slidenum">
              <a:rPr lang="en-US" altLang="en-US"/>
              <a:pPr eaLnBrk="1" hangingPunct="1"/>
              <a:t>19</a:t>
            </a:fld>
            <a:endParaRPr lang="en-US" altLang="en-US"/>
          </a:p>
        </p:txBody>
      </p:sp>
    </p:spTree>
    <p:extLst>
      <p:ext uri="{BB962C8B-B14F-4D97-AF65-F5344CB8AC3E}">
        <p14:creationId xmlns:p14="http://schemas.microsoft.com/office/powerpoint/2010/main" val="80293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extLst/>
        </p:spPr>
        <p:txBody>
          <a:bodyPr wrap="square" numCol="1" anchor="t" anchorCtr="0" compatLnSpc="1">
            <a:prstTxWarp prst="textNoShape">
              <a:avLst/>
            </a:prstTxWarp>
          </a:bodyPr>
          <a:lstStyle/>
          <a:p>
            <a:pPr eaLnBrk="1" hangingPunct="1">
              <a:spcBef>
                <a:spcPct val="0"/>
              </a:spcBef>
              <a:defRPr/>
            </a:pPr>
            <a:r>
              <a:rPr lang="en-US" dirty="0" smtClean="0">
                <a:latin typeface="Arial" charset="0"/>
                <a:cs typeface="Arial" charset="0"/>
              </a:rPr>
              <a:t>The Objectives for this lecture, </a:t>
            </a:r>
            <a:r>
              <a:rPr lang="en-US" b="1" dirty="0" smtClean="0">
                <a:latin typeface="Arial" charset="0"/>
                <a:cs typeface="Arial" charset="0"/>
              </a:rPr>
              <a:t>Consumer Health Informatics lecture</a:t>
            </a:r>
            <a:r>
              <a:rPr lang="en-US" b="1" baseline="0" dirty="0" smtClean="0">
                <a:latin typeface="Arial" charset="0"/>
                <a:cs typeface="Arial" charset="0"/>
              </a:rPr>
              <a:t> a</a:t>
            </a:r>
            <a:r>
              <a:rPr lang="en-US" b="1" dirty="0" smtClean="0">
                <a:latin typeface="Arial" charset="0"/>
                <a:cs typeface="Arial" charset="0"/>
              </a:rPr>
              <a:t> </a:t>
            </a:r>
            <a:r>
              <a:rPr lang="en-US" dirty="0" smtClean="0">
                <a:latin typeface="Arial" charset="0"/>
                <a:cs typeface="Arial" charset="0"/>
              </a:rPr>
              <a:t>are to:</a:t>
            </a:r>
          </a:p>
          <a:p>
            <a:pPr marL="228600" indent="-228600" eaLnBrk="1" hangingPunct="1">
              <a:spcBef>
                <a:spcPct val="0"/>
              </a:spcBef>
              <a:buFont typeface="+mj-lt"/>
              <a:buAutoNum type="arabicPeriod"/>
              <a:defRPr/>
            </a:pPr>
            <a:r>
              <a:rPr lang="en-US" dirty="0" smtClean="0">
                <a:latin typeface="Arial" charset="0"/>
                <a:cs typeface="Arial" charset="0"/>
              </a:rPr>
              <a:t>Explain how current and emerging technologies have impacted and may continue to affect consumer health informatics; and</a:t>
            </a:r>
          </a:p>
          <a:p>
            <a:pPr marL="228600" indent="-228600" eaLnBrk="1" hangingPunct="1">
              <a:spcBef>
                <a:spcPct val="0"/>
              </a:spcBef>
              <a:buFont typeface="+mj-lt"/>
              <a:buAutoNum type="arabicPeriod"/>
              <a:defRPr/>
            </a:pPr>
            <a:r>
              <a:rPr lang="en-US" dirty="0" smtClean="0">
                <a:latin typeface="Arial" charset="0"/>
                <a:cs typeface="Arial" charset="0"/>
              </a:rPr>
              <a:t>Describe the role of genomics in consumer health informatics;</a:t>
            </a:r>
          </a:p>
        </p:txBody>
      </p:sp>
      <p:sp>
        <p:nvSpPr>
          <p:cNvPr id="2560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560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6ED7D50-FC17-4E92-9700-C3E17D0C11BE}" type="slidenum">
              <a:rPr lang="en-US" altLang="en-US"/>
              <a:pPr eaLnBrk="1" hangingPunct="1"/>
              <a:t>2</a:t>
            </a:fld>
            <a:endParaRPr lang="en-US" altLang="en-US"/>
          </a:p>
        </p:txBody>
      </p:sp>
    </p:spTree>
    <p:extLst>
      <p:ext uri="{BB962C8B-B14F-4D97-AF65-F5344CB8AC3E}">
        <p14:creationId xmlns:p14="http://schemas.microsoft.com/office/powerpoint/2010/main" val="15869417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20</a:t>
            </a:fld>
            <a:endParaRPr lang="en-US" altLang="en-US" dirty="0"/>
          </a:p>
        </p:txBody>
      </p:sp>
    </p:spTree>
    <p:extLst>
      <p:ext uri="{BB962C8B-B14F-4D97-AF65-F5344CB8AC3E}">
        <p14:creationId xmlns:p14="http://schemas.microsoft.com/office/powerpoint/2010/main" val="3137798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 broad cultural shift toward using technology and the Internet as a normal part of everyday life is emerging. Government policy is placing great emphasis on both health information technology and personal health management for consumers. The integration of communication media means electronic access to health information with Web-enabled telephones, handheld devices, and other emerging technologies. Interactive health communication enables consumers to gather information, make health care decisions, communicate with health care providers, manage chronic disease, and engage in other health-related activities. </a:t>
            </a:r>
          </a:p>
          <a:p>
            <a:endParaRPr lang="en-US" altLang="en-US" smtClean="0"/>
          </a:p>
          <a:p>
            <a:r>
              <a:rPr lang="en-US" altLang="en-US" smtClean="0"/>
              <a:t>HHS (2000) (as cited in Ratzan, 1994) defines health communication as “</a:t>
            </a:r>
            <a:r>
              <a:rPr lang="en-GB" altLang="en-US" smtClean="0"/>
              <a:t>T</a:t>
            </a:r>
            <a:r>
              <a:rPr lang="en-US" altLang="en-US" smtClean="0"/>
              <a:t>he art and technique of informing, influencing, and motivating individual, institutional, and public audiences about important health issues. The scope of health communication includes disease prevention, health promotion, health care policy, and the business of health care as well as enhancement of the quality of life and health of individuals within the community” (pp. 11-20). When taking informatics into consideration, consumer health informatics is interactive health communication where the focus is on consumers. Furthermore, HHS (2000) (as cited in Robinson, et al, 1998) states interactive health communication as “The interaction of an individual with an electronic device or communication technology to access or transmit health information or to receive guidance on a health-related issue” (pp. 11-20).</a:t>
            </a:r>
          </a:p>
          <a:p>
            <a:endParaRPr lang="en-US" altLang="en-US" smtClean="0"/>
          </a:p>
          <a:p>
            <a:r>
              <a:rPr lang="en-GB" altLang="en-US" smtClean="0"/>
              <a:t>Since the publication of the report, interactive health communication continues to evolve and impact consumer health informatics. For example, </a:t>
            </a:r>
            <a:r>
              <a:rPr lang="en-US" altLang="en-US" smtClean="0"/>
              <a:t>Healthy People 2020 was launched in December 2010 and includes as one of its topic areas health communication and health information technology as part of the health promotion initiative.</a:t>
            </a:r>
          </a:p>
        </p:txBody>
      </p:sp>
      <p:sp>
        <p:nvSpPr>
          <p:cNvPr id="2662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662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A19AB7-B535-423D-B07D-F4AE316371D3}" type="slidenum">
              <a:rPr lang="en-US" altLang="en-US"/>
              <a:pPr eaLnBrk="1" hangingPunct="1"/>
              <a:t>3</a:t>
            </a:fld>
            <a:endParaRPr lang="en-US" altLang="en-US"/>
          </a:p>
        </p:txBody>
      </p:sp>
    </p:spTree>
    <p:extLst>
      <p:ext uri="{BB962C8B-B14F-4D97-AF65-F5344CB8AC3E}">
        <p14:creationId xmlns:p14="http://schemas.microsoft.com/office/powerpoint/2010/main" val="1565025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AHIMA (2012) defines consumer informatics as “The field of information science concerned with the management of data and information used to support consumers by consumers (the general public) through the application of computers and computer technologies” and consumer health informatics as “The branch of health informatics that addresses the needs of the consumer” (pp. 79-80). </a:t>
            </a:r>
          </a:p>
          <a:p>
            <a:endParaRPr lang="en-US" altLang="en-US" smtClean="0"/>
          </a:p>
          <a:p>
            <a:r>
              <a:rPr lang="en-US" altLang="en-US" smtClean="0"/>
              <a:t>When the applications of informatics technologies focus on patients or healthy individuals as the primary users, this is considered to be consumer health informatics.</a:t>
            </a:r>
          </a:p>
          <a:p>
            <a:endParaRPr lang="en-US" altLang="en-US" smtClean="0"/>
          </a:p>
        </p:txBody>
      </p:sp>
      <p:sp>
        <p:nvSpPr>
          <p:cNvPr id="2765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765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868CAF-AEBC-4A14-B2EE-B2FB3B43F166}" type="slidenum">
              <a:rPr lang="en-US" altLang="en-US"/>
              <a:pPr eaLnBrk="1" hangingPunct="1"/>
              <a:t>4</a:t>
            </a:fld>
            <a:endParaRPr lang="en-US" altLang="en-US"/>
          </a:p>
        </p:txBody>
      </p:sp>
    </p:spTree>
    <p:extLst>
      <p:ext uri="{BB962C8B-B14F-4D97-AF65-F5344CB8AC3E}">
        <p14:creationId xmlns:p14="http://schemas.microsoft.com/office/powerpoint/2010/main" val="54679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 previous slide interactive health communications was defined. Let’s review this definition again. HHS (2000) (as cited in Robinson, et al, 1998) states interactive health communication as “The interaction of an individual with an electronic device or communication technology to access or transmit health information or to receive guidance on a health-related issue” (pp. 11-20).</a:t>
            </a:r>
          </a:p>
          <a:p>
            <a:endParaRPr lang="en-US" altLang="en-US" dirty="0" smtClean="0"/>
          </a:p>
          <a:p>
            <a:r>
              <a:rPr lang="en-US" altLang="en-US" dirty="0" smtClean="0"/>
              <a:t>An example of interactive health communications is e-Health. According to the Office of Disease Prevention and Health Promotion (ODPHP, 2012), “e-Health is the use of digital information and communication technologies to improve people’s health and health care. The increasing use of technologies, especially the Internet and mobile devices, to manage health highlights the potential of e-Health tools to improve population health” (para. 1).</a:t>
            </a:r>
          </a:p>
          <a:p>
            <a:endParaRPr lang="en-US" altLang="en-US" dirty="0" smtClean="0"/>
          </a:p>
          <a:p>
            <a:r>
              <a:rPr lang="en-US" altLang="en-US" dirty="0" smtClean="0"/>
              <a:t>Technology used in this process includes the Internet, Web services, and wireless technology. AHIMA (2012) defines these terms as follows:</a:t>
            </a:r>
          </a:p>
          <a:p>
            <a:endParaRPr lang="en-US" altLang="en-US" dirty="0" smtClean="0"/>
          </a:p>
          <a:p>
            <a:r>
              <a:rPr lang="en-US" altLang="en-US" dirty="0" smtClean="0"/>
              <a:t>“Internet: An international network of computer servers that provides individual users with communications channels and access to software and information repositories worldwide” (p. 190).</a:t>
            </a:r>
          </a:p>
          <a:p>
            <a:endParaRPr lang="en-US" altLang="en-US" dirty="0" smtClean="0"/>
          </a:p>
          <a:p>
            <a:r>
              <a:rPr lang="en-US" altLang="en-US" dirty="0" smtClean="0"/>
              <a:t>“Web services: An open, standardized way of integrating disparate, web browser-based and other applications” (p. 359).</a:t>
            </a:r>
          </a:p>
          <a:p>
            <a:endParaRPr lang="en-US" altLang="en-US" dirty="0" smtClean="0"/>
          </a:p>
          <a:p>
            <a:r>
              <a:rPr lang="en-US" altLang="en-US" dirty="0" smtClean="0"/>
              <a:t>“Wireless technology: A type of technology that uses wireless networks and wireless devices to access and transmit data in real time” (p. 360).</a:t>
            </a:r>
          </a:p>
          <a:p>
            <a:endParaRPr lang="en-US" altLang="en-US" dirty="0" smtClean="0"/>
          </a:p>
          <a:p>
            <a:r>
              <a:rPr lang="en-US" altLang="en-US" dirty="0" smtClean="0"/>
              <a:t>Tools will be discussed on the next slide.</a:t>
            </a:r>
          </a:p>
          <a:p>
            <a:endParaRPr lang="en-US" altLang="en-US" dirty="0" smtClean="0"/>
          </a:p>
        </p:txBody>
      </p:sp>
      <p:sp>
        <p:nvSpPr>
          <p:cNvPr id="2867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867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E31BC5-D536-432F-A09F-4B3CDEDFDBBE}" type="slidenum">
              <a:rPr lang="en-US" altLang="en-US"/>
              <a:pPr eaLnBrk="1" hangingPunct="1"/>
              <a:t>5</a:t>
            </a:fld>
            <a:endParaRPr lang="en-US" altLang="en-US"/>
          </a:p>
        </p:txBody>
      </p:sp>
    </p:spTree>
    <p:extLst>
      <p:ext uri="{BB962C8B-B14F-4D97-AF65-F5344CB8AC3E}">
        <p14:creationId xmlns:p14="http://schemas.microsoft.com/office/powerpoint/2010/main" val="2407464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tools include online communities and support groups, online health information, online health self-management tools, online communication with health care providers, and online access to personal health records (ODPHP, para. 2). These tools could be considered social media. Kaplan and Haenlein (2010) define social media as “a group of Internet-based applications that build on the ideological and technological foundations of Web 2.0, which allows the creation and exchange of user-generated content” (p. 59). </a:t>
            </a:r>
            <a:endParaRPr lang="en-GB" altLang="en-US" smtClean="0"/>
          </a:p>
          <a:p>
            <a:endParaRPr lang="en-GB" altLang="en-US" smtClean="0"/>
          </a:p>
          <a:p>
            <a:r>
              <a:rPr lang="en-US" altLang="en-US" smtClean="0"/>
              <a:t>Today many health care organizations use the social media as a channel for information delivery. The Internet has become a way to gain access to health information, contact health care professionals, and receive health care services at a distance.</a:t>
            </a:r>
          </a:p>
          <a:p>
            <a:endParaRPr lang="en-US" altLang="en-US" smtClean="0"/>
          </a:p>
        </p:txBody>
      </p:sp>
      <p:sp>
        <p:nvSpPr>
          <p:cNvPr id="2970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2970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73CC9F-F1E7-4941-88B2-E3DBB2D20895}" type="slidenum">
              <a:rPr lang="en-US" altLang="en-US"/>
              <a:pPr eaLnBrk="1" hangingPunct="1"/>
              <a:t>6</a:t>
            </a:fld>
            <a:endParaRPr lang="en-US" altLang="en-US"/>
          </a:p>
        </p:txBody>
      </p:sp>
    </p:spTree>
    <p:extLst>
      <p:ext uri="{BB962C8B-B14F-4D97-AF65-F5344CB8AC3E}">
        <p14:creationId xmlns:p14="http://schemas.microsoft.com/office/powerpoint/2010/main" val="15476997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While the concept of an interaction of an individual with an electronic device or communication technology may have a variety of descriptors, the impact on consumer health informatics remains the same. First, </a:t>
            </a:r>
            <a:r>
              <a:rPr lang="en-GB" altLang="en-US" dirty="0" smtClean="0"/>
              <a:t>it has created a new role for the consumer where </a:t>
            </a:r>
            <a:r>
              <a:rPr lang="en-US" altLang="en-US" dirty="0" smtClean="0"/>
              <a:t>the consumer is a key player in managing his or her own health, in partnership with health care providers. Second, it </a:t>
            </a:r>
            <a:r>
              <a:rPr lang="en-GB" altLang="en-US" dirty="0" smtClean="0"/>
              <a:t>has set up expectations that health information is available when it is needed. </a:t>
            </a:r>
            <a:r>
              <a:rPr lang="en-US" altLang="en-US" dirty="0" smtClean="0"/>
              <a:t>With the growth and development of the Internet combined with the increase in the use of the Internet to search for health related information, consumers are drawn to use convenient and anonymous technologies for health purposes (Gibbons et al., 2009).</a:t>
            </a:r>
          </a:p>
          <a:p>
            <a:endParaRPr lang="en-US" altLang="en-US" dirty="0" smtClean="0"/>
          </a:p>
        </p:txBody>
      </p:sp>
      <p:sp>
        <p:nvSpPr>
          <p:cNvPr id="3072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072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6EAAFD5-D507-416C-B038-8F4C8117EEBF}" type="slidenum">
              <a:rPr lang="en-US" altLang="en-US"/>
              <a:pPr eaLnBrk="1" hangingPunct="1"/>
              <a:t>7</a:t>
            </a:fld>
            <a:endParaRPr lang="en-US" altLang="en-US"/>
          </a:p>
        </p:txBody>
      </p:sp>
    </p:spTree>
    <p:extLst>
      <p:ext uri="{BB962C8B-B14F-4D97-AF65-F5344CB8AC3E}">
        <p14:creationId xmlns:p14="http://schemas.microsoft.com/office/powerpoint/2010/main" val="6549004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According to HHS (2006)</a:t>
            </a:r>
            <a:r>
              <a:rPr lang="en-US" i="1" dirty="0" smtClean="0"/>
              <a:t>,</a:t>
            </a:r>
            <a:r>
              <a:rPr lang="en-US" dirty="0" smtClean="0"/>
              <a:t> “Significantly, there are indicators that Internet access is growing in every segment of the population and that many of these segments are ready to think about new uses of the Internet and other digital technologies for health” (p. XV). </a:t>
            </a:r>
          </a:p>
          <a:p>
            <a:pPr>
              <a:spcBef>
                <a:spcPts val="0"/>
              </a:spcBef>
              <a:defRPr/>
            </a:pPr>
            <a:endParaRPr lang="en-US" dirty="0" smtClean="0"/>
          </a:p>
          <a:p>
            <a:pPr>
              <a:spcBef>
                <a:spcPts val="0"/>
              </a:spcBef>
              <a:defRPr/>
            </a:pPr>
            <a:r>
              <a:rPr lang="en-US" dirty="0" smtClean="0"/>
              <a:t>Just how has the Internet affected consumer health informatics? Some examples are:</a:t>
            </a:r>
          </a:p>
          <a:p>
            <a:pPr marL="230940" indent="-230940">
              <a:spcBef>
                <a:spcPts val="0"/>
              </a:spcBef>
              <a:buFontTx/>
              <a:buAutoNum type="arabicPeriod"/>
              <a:defRPr/>
            </a:pPr>
            <a:r>
              <a:rPr lang="en-US" dirty="0" smtClean="0"/>
              <a:t>There is increased use of the Internet to find out information about health care providers and treatment options. Opportunities to select information based on their personal interests and preferences.</a:t>
            </a:r>
          </a:p>
          <a:p>
            <a:pPr marL="230940" indent="-230940">
              <a:spcBef>
                <a:spcPts val="0"/>
              </a:spcBef>
              <a:buFontTx/>
              <a:buAutoNum type="arabicPeriod"/>
              <a:defRPr/>
            </a:pPr>
            <a:r>
              <a:rPr lang="en-US" dirty="0" smtClean="0"/>
              <a:t>Personal Health Records that are independent of any healthcare organization, such as Microsoft HealthVault, allow patients to maintain their</a:t>
            </a:r>
            <a:r>
              <a:rPr lang="en-US" baseline="0" dirty="0" smtClean="0"/>
              <a:t> health information.</a:t>
            </a:r>
            <a:endParaRPr lang="en-US" dirty="0" smtClean="0"/>
          </a:p>
          <a:p>
            <a:pPr marL="230940" indent="-230940">
              <a:spcBef>
                <a:spcPts val="0"/>
              </a:spcBef>
              <a:buFontTx/>
              <a:buAutoNum type="arabicPeriod"/>
              <a:defRPr/>
            </a:pPr>
            <a:r>
              <a:rPr lang="en-US" dirty="0" smtClean="0"/>
              <a:t>Secure E-mail exchange is possible between consumers and health care providers.</a:t>
            </a:r>
          </a:p>
          <a:p>
            <a:pPr marL="230940" indent="-230940">
              <a:spcBef>
                <a:spcPts val="0"/>
              </a:spcBef>
              <a:buFontTx/>
              <a:buAutoNum type="arabicPeriod"/>
              <a:defRPr/>
            </a:pPr>
            <a:r>
              <a:rPr lang="en-GB" dirty="0" smtClean="0"/>
              <a:t>Increased marketing sophistication results in accessibility of health care products for purchase.</a:t>
            </a:r>
            <a:endParaRPr 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581F47-17D5-46AF-A066-4505362FA81D}" type="slidenum">
              <a:rPr lang="en-US" altLang="en-US"/>
              <a:pPr eaLnBrk="1" hangingPunct="1"/>
              <a:t>8</a:t>
            </a:fld>
            <a:endParaRPr lang="en-US" altLang="en-US"/>
          </a:p>
        </p:txBody>
      </p:sp>
    </p:spTree>
    <p:extLst>
      <p:ext uri="{BB962C8B-B14F-4D97-AF65-F5344CB8AC3E}">
        <p14:creationId xmlns:p14="http://schemas.microsoft.com/office/powerpoint/2010/main" val="2954886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smtClean="0"/>
              <a:t>HHS (2000) made several points regarding how advances </a:t>
            </a:r>
            <a:r>
              <a:rPr lang="en-US" altLang="en-US" smtClean="0"/>
              <a:t>in consumer health informatics are changing the delivery of health information and services in</a:t>
            </a:r>
            <a:r>
              <a:rPr lang="en-GB" altLang="en-US" smtClean="0"/>
              <a:t> particular, </a:t>
            </a:r>
            <a:r>
              <a:rPr lang="en-US" altLang="en-US" smtClean="0"/>
              <a:t>the following: “The convergence of media and emergence of the Internet create a nearly ubiquitous networked communication infrastructure. This infrastructure facilitates access to an increasing array of health information and health-related support services and extends the reach of health communication efforts. Delivery channels such as the Internet expand the choices available for health professionals to reach patients and consumers and for patients and consumers to interact with health professionals and with each other (for example, in online support groups)” (pp. 1-14).</a:t>
            </a:r>
          </a:p>
          <a:p>
            <a:endParaRPr lang="en-GB" altLang="en-US" smtClean="0"/>
          </a:p>
          <a:p>
            <a:r>
              <a:rPr lang="en-GB" altLang="en-US" smtClean="0"/>
              <a:t>Emerging technologies that are influencing consumer health informatics include those that come under the umbrella term </a:t>
            </a:r>
            <a:r>
              <a:rPr lang="en-US" altLang="en-US" smtClean="0"/>
              <a:t>“social media”.</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4E6CBF7-42D0-4209-8C0B-23E552A4112E}" type="slidenum">
              <a:rPr lang="en-US" altLang="en-US"/>
              <a:pPr eaLnBrk="1" hangingPunct="1"/>
              <a:t>9</a:t>
            </a:fld>
            <a:endParaRPr lang="en-US" altLang="en-US"/>
          </a:p>
        </p:txBody>
      </p:sp>
    </p:spTree>
    <p:extLst>
      <p:ext uri="{BB962C8B-B14F-4D97-AF65-F5344CB8AC3E}">
        <p14:creationId xmlns:p14="http://schemas.microsoft.com/office/powerpoint/2010/main" val="271785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48548800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289414581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7B729B8D-1985-4B07-A8C9-4158FD534748}"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2717992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smtClean="0"/>
              <a:t>Click to edit Master text styles</a:t>
            </a:r>
          </a:p>
        </p:txBody>
      </p:sp>
    </p:spTree>
    <p:extLst>
      <p:ext uri="{BB962C8B-B14F-4D97-AF65-F5344CB8AC3E}">
        <p14:creationId xmlns:p14="http://schemas.microsoft.com/office/powerpoint/2010/main" val="3442495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5"/>
          </p:nvPr>
        </p:nvSpPr>
        <p:spPr/>
        <p:txBody>
          <a:bodyPr/>
          <a:lstStyle>
            <a:lvl1pPr>
              <a:defRPr/>
            </a:lvl1pPr>
          </a:lstStyle>
          <a:p>
            <a:fld id="{CA80DAE2-3529-40B5-BFA6-A6838CEB65C3}" type="slidenum">
              <a:rPr lang="en-US" altLang="en-US"/>
              <a:pPr/>
              <a:t>‹#›</a:t>
            </a:fld>
            <a:endParaRPr lang="en-US" altLang="en-US"/>
          </a:p>
        </p:txBody>
      </p:sp>
      <p:sp>
        <p:nvSpPr>
          <p:cNvPr id="5" name="Date Placeholder 4"/>
          <p:cNvSpPr>
            <a:spLocks noGrp="1"/>
          </p:cNvSpPr>
          <p:nvPr>
            <p:ph type="dt" sz="half" idx="16"/>
          </p:nvPr>
        </p:nvSpPr>
        <p:spPr/>
        <p:txBody>
          <a:bodyPr/>
          <a:lstStyle>
            <a:lvl1pPr>
              <a:defRPr/>
            </a:lvl1pPr>
          </a:lstStyle>
          <a:p>
            <a:pPr>
              <a:defRPr/>
            </a:pPr>
            <a:endParaRPr lang="en-US"/>
          </a:p>
        </p:txBody>
      </p:sp>
      <p:sp>
        <p:nvSpPr>
          <p:cNvPr id="6" name="Footer Placeholder 5"/>
          <p:cNvSpPr>
            <a:spLocks noGrp="1"/>
          </p:cNvSpPr>
          <p:nvPr>
            <p:ph type="ftr" sz="quarter" idx="17"/>
          </p:nvPr>
        </p:nvSpPr>
        <p:spPr/>
        <p:txBody>
          <a:bodyPr/>
          <a:lstStyle>
            <a:lvl1pPr>
              <a:defRPr/>
            </a:lvl1pPr>
          </a:lstStyle>
          <a:p>
            <a:pPr>
              <a:defRPr/>
            </a:pPr>
            <a:endParaRPr lang="en-US"/>
          </a:p>
        </p:txBody>
      </p:sp>
    </p:spTree>
    <p:extLst>
      <p:ext uri="{BB962C8B-B14F-4D97-AF65-F5344CB8AC3E}">
        <p14:creationId xmlns:p14="http://schemas.microsoft.com/office/powerpoint/2010/main" val="3099137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rtlCol="0">
            <a:normAutofit/>
          </a:bodyPr>
          <a:lstStyle/>
          <a:p>
            <a:pPr lvl="0"/>
            <a:r>
              <a:rPr lang="en-US" noProof="0" dirty="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7A68165A-15E5-40D0-B3A7-89FB20F2CD15}" type="slidenum">
              <a:rPr lang="en-US" altLang="en-US"/>
              <a:pPr/>
              <a:t>‹#›</a:t>
            </a:fld>
            <a:endParaRPr lang="en-US" altLang="en-US"/>
          </a:p>
        </p:txBody>
      </p:sp>
      <p:sp>
        <p:nvSpPr>
          <p:cNvPr id="6" name="Date Placeholder 4"/>
          <p:cNvSpPr>
            <a:spLocks noGrp="1"/>
          </p:cNvSpPr>
          <p:nvPr>
            <p:ph type="dt" sz="half" idx="17"/>
          </p:nvPr>
        </p:nvSpPr>
        <p:spPr/>
        <p:txBody>
          <a:bodyPr/>
          <a:lstStyle>
            <a:lvl1pPr>
              <a:defRPr/>
            </a:lvl1pPr>
          </a:lstStyle>
          <a:p>
            <a:pPr>
              <a:defRPr/>
            </a:pPr>
            <a:endParaRPr lang="en-US"/>
          </a:p>
        </p:txBody>
      </p:sp>
      <p:sp>
        <p:nvSpPr>
          <p:cNvPr id="7" name="Footer Placeholder 5"/>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245373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22"/>
          </p:nvPr>
        </p:nvSpPr>
        <p:spPr/>
        <p:txBody>
          <a:bodyPr/>
          <a:lstStyle>
            <a:lvl1pPr>
              <a:defRPr/>
            </a:lvl1pPr>
          </a:lstStyle>
          <a:p>
            <a:fld id="{267372E0-C446-4A0F-9F7E-284BDFDB09E6}" type="slidenum">
              <a:rPr lang="en-US" altLang="en-US"/>
              <a:pPr/>
              <a:t>‹#›</a:t>
            </a:fld>
            <a:endParaRPr lang="en-US" altLang="en-US"/>
          </a:p>
        </p:txBody>
      </p:sp>
      <p:sp>
        <p:nvSpPr>
          <p:cNvPr id="7" name="Date Placeholder 4"/>
          <p:cNvSpPr>
            <a:spLocks noGrp="1"/>
          </p:cNvSpPr>
          <p:nvPr>
            <p:ph type="dt" sz="half" idx="23"/>
          </p:nvPr>
        </p:nvSpPr>
        <p:spPr/>
        <p:txBody>
          <a:bodyPr/>
          <a:lstStyle>
            <a:lvl1pPr>
              <a:defRPr/>
            </a:lvl1pPr>
          </a:lstStyle>
          <a:p>
            <a:pPr>
              <a:defRPr/>
            </a:pPr>
            <a:endParaRPr lang="en-US"/>
          </a:p>
        </p:txBody>
      </p:sp>
      <p:sp>
        <p:nvSpPr>
          <p:cNvPr id="11" name="Footer Placeholder 5"/>
          <p:cNvSpPr>
            <a:spLocks noGrp="1"/>
          </p:cNvSpPr>
          <p:nvPr>
            <p:ph type="ftr" sz="quarter" idx="24"/>
          </p:nvPr>
        </p:nvSpPr>
        <p:spPr/>
        <p:txBody>
          <a:bodyPr/>
          <a:lstStyle>
            <a:lvl1pPr>
              <a:defRPr/>
            </a:lvl1pPr>
          </a:lstStyle>
          <a:p>
            <a:pPr>
              <a:defRPr/>
            </a:pPr>
            <a:endParaRPr lang="en-US"/>
          </a:p>
        </p:txBody>
      </p:sp>
    </p:spTree>
    <p:extLst>
      <p:ext uri="{BB962C8B-B14F-4D97-AF65-F5344CB8AC3E}">
        <p14:creationId xmlns:p14="http://schemas.microsoft.com/office/powerpoint/2010/main" val="3249657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4"/>
          <p:cNvSpPr>
            <a:spLocks noGrp="1"/>
          </p:cNvSpPr>
          <p:nvPr>
            <p:ph type="body" sz="quarter" idx="11"/>
          </p:nvPr>
        </p:nvSpPr>
        <p:spPr>
          <a:xfrm>
            <a:off x="457200" y="1984248"/>
            <a:ext cx="3962400" cy="4187952"/>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191000"/>
          </a:xfrm>
          <a:prstGeom prst="rect">
            <a:avLst/>
          </a:prstGeom>
        </p:spPr>
        <p:txBody>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5"/>
          <p:cNvSpPr>
            <a:spLocks noGrp="1"/>
          </p:cNvSpPr>
          <p:nvPr>
            <p:ph type="sldNum" sz="quarter" idx="16"/>
          </p:nvPr>
        </p:nvSpPr>
        <p:spPr/>
        <p:txBody>
          <a:bodyPr/>
          <a:lstStyle>
            <a:lvl1pPr>
              <a:defRPr/>
            </a:lvl1pPr>
          </a:lstStyle>
          <a:p>
            <a:fld id="{92347844-E1F6-4456-893A-149C40F34D72}"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4178662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hart, Table, Figure layout">
    <p:spTree>
      <p:nvGrpSpPr>
        <p:cNvPr id="1" name=""/>
        <p:cNvGrpSpPr/>
        <p:nvPr/>
      </p:nvGrpSpPr>
      <p:grpSpPr>
        <a:xfrm>
          <a:off x="0" y="0"/>
          <a:ext cx="0" cy="0"/>
          <a:chOff x="0" y="0"/>
          <a:chExt cx="0" cy="0"/>
        </a:xfrm>
      </p:grpSpPr>
      <p:sp>
        <p:nvSpPr>
          <p:cNvPr id="4" name="Title 1"/>
          <p:cNvSpPr txBox="1">
            <a:spLocks/>
          </p:cNvSpPr>
          <p:nvPr/>
        </p:nvSpPr>
        <p:spPr>
          <a:xfrm>
            <a:off x="457200" y="5638800"/>
            <a:ext cx="8229600" cy="228600"/>
          </a:xfrm>
          <a:prstGeom prst="rect">
            <a:avLst/>
          </a:prstGeom>
        </p:spPr>
        <p:txBody>
          <a:bodyPr anchor="ctr"/>
          <a:lstStyle>
            <a:lvl1pPr>
              <a:defRPr sz="3600">
                <a:latin typeface="Verdana" pitchFamily="34" charset="0"/>
                <a:ea typeface="Verdana" pitchFamily="34" charset="0"/>
                <a:cs typeface="Verdana" pitchFamily="34" charset="0"/>
              </a:defRPr>
            </a:lvl1pPr>
          </a:lstStyle>
          <a:p>
            <a:pPr eaLnBrk="0" hangingPunct="0">
              <a:defRPr/>
            </a:pPr>
            <a:r>
              <a:rPr lang="en-US" sz="1200" dirty="0" smtClean="0">
                <a:latin typeface="+mj-lt"/>
              </a:rPr>
              <a:t>Click to edit Master title style</a:t>
            </a:r>
            <a:endParaRPr lang="en-US" sz="1200" dirty="0">
              <a:latin typeface="+mj-lt"/>
            </a:endParaRPr>
          </a:p>
        </p:txBody>
      </p:sp>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09800"/>
            <a:ext cx="8229600" cy="304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2"/>
          <p:cNvSpPr>
            <a:spLocks noGrp="1"/>
          </p:cNvSpPr>
          <p:nvPr>
            <p:ph type="sldNum" sz="quarter" idx="15"/>
          </p:nvPr>
        </p:nvSpPr>
        <p:spPr>
          <a:xfrm>
            <a:off x="6858000" y="6356350"/>
            <a:ext cx="1828800" cy="365125"/>
          </a:xfrm>
        </p:spPr>
        <p:txBody>
          <a:bodyPr/>
          <a:lstStyle>
            <a:lvl1pPr>
              <a:defRPr/>
            </a:lvl1pPr>
          </a:lstStyle>
          <a:p>
            <a:fld id="{A6337A70-0CEA-4742-926A-D9D7DC9367F7}" type="slidenum">
              <a:rPr lang="en-US" altLang="en-US"/>
              <a:pPr/>
              <a:t>‹#›</a:t>
            </a:fld>
            <a:endParaRPr lang="en-US" altLang="en-US"/>
          </a:p>
        </p:txBody>
      </p:sp>
      <p:sp>
        <p:nvSpPr>
          <p:cNvPr id="6" name="Date Placeholder 4"/>
          <p:cNvSpPr>
            <a:spLocks noGrp="1"/>
          </p:cNvSpPr>
          <p:nvPr>
            <p:ph type="dt" sz="half" idx="16"/>
          </p:nvPr>
        </p:nvSpPr>
        <p:spPr>
          <a:xfrm>
            <a:off x="628650" y="6356351"/>
            <a:ext cx="20574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7409909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4114800" cy="342595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7"/>
          <p:cNvSpPr>
            <a:spLocks noGrp="1"/>
          </p:cNvSpPr>
          <p:nvPr>
            <p:ph sz="quarter" idx="18"/>
          </p:nvPr>
        </p:nvSpPr>
        <p:spPr>
          <a:xfrm>
            <a:off x="4572000" y="1981200"/>
            <a:ext cx="4114800" cy="3429000"/>
          </a:xfrm>
          <a:prstGeom prst="rect">
            <a:avLst/>
          </a:prstGeom>
        </p:spPr>
        <p:txBody>
          <a:bodyPr/>
          <a:lstStyle>
            <a:lvl1pPr>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7"/>
          <p:cNvSpPr>
            <a:spLocks noGrp="1"/>
          </p:cNvSpPr>
          <p:nvPr>
            <p:ph sz="quarter" idx="22"/>
          </p:nvPr>
        </p:nvSpPr>
        <p:spPr>
          <a:xfrm>
            <a:off x="4572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5410200"/>
            <a:ext cx="4114800" cy="609600"/>
          </a:xfrm>
          <a:prstGeom prst="rect">
            <a:avLst/>
          </a:prstGeom>
        </p:spPr>
        <p:txBody>
          <a:bodyPr/>
          <a:lstStyle>
            <a:lvl1pPr>
              <a:buNone/>
              <a:defRPr sz="1200"/>
            </a:lvl1pPr>
          </a:lstStyle>
          <a:p>
            <a:pPr lvl="0"/>
            <a:r>
              <a:rPr lang="en-US" dirty="0" smtClean="0"/>
              <a:t>Click to edit Master text styles</a:t>
            </a:r>
          </a:p>
        </p:txBody>
      </p:sp>
      <p:sp>
        <p:nvSpPr>
          <p:cNvPr id="9" name="Slide Number Placeholder 5"/>
          <p:cNvSpPr>
            <a:spLocks noGrp="1"/>
          </p:cNvSpPr>
          <p:nvPr>
            <p:ph type="sldNum" sz="quarter" idx="24"/>
          </p:nvPr>
        </p:nvSpPr>
        <p:spPr/>
        <p:txBody>
          <a:bodyPr/>
          <a:lstStyle>
            <a:lvl1pPr>
              <a:defRPr/>
            </a:lvl1pPr>
          </a:lstStyle>
          <a:p>
            <a:fld id="{78CF9889-2034-4D59-90BB-77565734836E}" type="slidenum">
              <a:rPr lang="en-US" altLang="en-US"/>
              <a:pPr/>
              <a:t>‹#›</a:t>
            </a:fld>
            <a:endParaRPr lang="en-US" altLang="en-US"/>
          </a:p>
        </p:txBody>
      </p:sp>
      <p:sp>
        <p:nvSpPr>
          <p:cNvPr id="12"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3"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9725118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de by side one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8229600" cy="46482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7" name="Content Placeholder 7"/>
          <p:cNvSpPr>
            <a:spLocks noGrp="1"/>
          </p:cNvSpPr>
          <p:nvPr>
            <p:ph sz="quarter" idx="18"/>
          </p:nvPr>
        </p:nvSpPr>
        <p:spPr>
          <a:xfrm>
            <a:off x="4572000" y="1981200"/>
            <a:ext cx="4114800" cy="1981200"/>
          </a:xfrm>
          <a:prstGeom prst="rect">
            <a:avLst/>
          </a:prstGeom>
        </p:spPr>
        <p:txBody>
          <a:bodyPr/>
          <a:lstStyle>
            <a:lvl1pPr>
              <a:buNone/>
              <a:defRPr sz="2800"/>
            </a:lvl1pPr>
          </a:lstStyle>
          <a:p>
            <a:pPr lvl="0"/>
            <a:r>
              <a:rPr lang="en-US" smtClean="0"/>
              <a:t>Click to edit Master text styles</a:t>
            </a:r>
          </a:p>
        </p:txBody>
      </p:sp>
      <p:sp>
        <p:nvSpPr>
          <p:cNvPr id="11" name="Content Placeholder 7"/>
          <p:cNvSpPr>
            <a:spLocks noGrp="1"/>
          </p:cNvSpPr>
          <p:nvPr>
            <p:ph sz="quarter" idx="23"/>
          </p:nvPr>
        </p:nvSpPr>
        <p:spPr>
          <a:xfrm>
            <a:off x="4572000" y="3962400"/>
            <a:ext cx="4114800" cy="457200"/>
          </a:xfrm>
          <a:prstGeom prst="rect">
            <a:avLst/>
          </a:prstGeom>
        </p:spPr>
        <p:txBody>
          <a:bodyPr/>
          <a:lstStyle>
            <a:lvl1pPr>
              <a:buNone/>
              <a:defRPr sz="1200"/>
            </a:lvl1pPr>
          </a:lstStyle>
          <a:p>
            <a:pPr lvl="0"/>
            <a:r>
              <a:rPr lang="en-US" dirty="0" smtClean="0"/>
              <a:t>Click to edit Master text styles</a:t>
            </a:r>
          </a:p>
        </p:txBody>
      </p:sp>
      <p:sp>
        <p:nvSpPr>
          <p:cNvPr id="6" name="Slide Number Placeholder 5"/>
          <p:cNvSpPr>
            <a:spLocks noGrp="1"/>
          </p:cNvSpPr>
          <p:nvPr>
            <p:ph type="sldNum" sz="quarter" idx="24"/>
          </p:nvPr>
        </p:nvSpPr>
        <p:spPr/>
        <p:txBody>
          <a:bodyPr/>
          <a:lstStyle>
            <a:lvl1pPr>
              <a:defRPr/>
            </a:lvl1pPr>
          </a:lstStyle>
          <a:p>
            <a:fld id="{516417CB-8690-4D63-A39A-B626BDED9201}" type="slidenum">
              <a:rPr lang="en-US" altLang="en-US"/>
              <a:pPr/>
              <a:t>‹#›</a:t>
            </a:fld>
            <a:endParaRPr lang="en-US" altLang="en-US"/>
          </a:p>
        </p:txBody>
      </p:sp>
      <p:sp>
        <p:nvSpPr>
          <p:cNvPr id="9" name="Date Placeholder 4"/>
          <p:cNvSpPr>
            <a:spLocks noGrp="1"/>
          </p:cNvSpPr>
          <p:nvPr>
            <p:ph type="dt" sz="half" idx="25"/>
          </p:nvPr>
        </p:nvSpPr>
        <p:spPr>
          <a:xfrm>
            <a:off x="628650" y="6356351"/>
            <a:ext cx="2057400" cy="365125"/>
          </a:xfrm>
          <a:prstGeom prst="rect">
            <a:avLst/>
          </a:prstGeom>
        </p:spPr>
        <p:txBody>
          <a:bodyPr/>
          <a:lstStyle>
            <a:lvl1pPr>
              <a:defRPr/>
            </a:lvl1pPr>
          </a:lstStyle>
          <a:p>
            <a:pPr>
              <a:defRPr/>
            </a:pPr>
            <a:endParaRPr lang="en-US"/>
          </a:p>
        </p:txBody>
      </p:sp>
      <p:sp>
        <p:nvSpPr>
          <p:cNvPr id="10" name="Footer Placeholder 5"/>
          <p:cNvSpPr>
            <a:spLocks noGrp="1"/>
          </p:cNvSpPr>
          <p:nvPr>
            <p:ph type="ftr" sz="quarter" idx="26"/>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505407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15878473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de by side_four with citation placeholder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7" name="Content Placeholder 7"/>
          <p:cNvSpPr>
            <a:spLocks noGrp="1"/>
          </p:cNvSpPr>
          <p:nvPr>
            <p:ph sz="quarter" idx="18"/>
          </p:nvPr>
        </p:nvSpPr>
        <p:spPr>
          <a:xfrm>
            <a:off x="4572000" y="1447800"/>
            <a:ext cx="4114800" cy="17526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0" name="Content Placeholder 7"/>
          <p:cNvSpPr>
            <a:spLocks noGrp="1"/>
          </p:cNvSpPr>
          <p:nvPr>
            <p:ph sz="quarter" idx="22"/>
          </p:nvPr>
        </p:nvSpPr>
        <p:spPr>
          <a:xfrm>
            <a:off x="4572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1" name="Content Placeholder 7"/>
          <p:cNvSpPr>
            <a:spLocks noGrp="1"/>
          </p:cNvSpPr>
          <p:nvPr>
            <p:ph sz="quarter" idx="23"/>
          </p:nvPr>
        </p:nvSpPr>
        <p:spPr>
          <a:xfrm>
            <a:off x="4572000" y="3200400"/>
            <a:ext cx="4114800" cy="457200"/>
          </a:xfrm>
          <a:prstGeom prst="rect">
            <a:avLst/>
          </a:prstGeom>
        </p:spPr>
        <p:txBody>
          <a:bodyPr/>
          <a:lstStyle>
            <a:lvl1pPr>
              <a:buNone/>
              <a:defRPr sz="1200"/>
            </a:lvl1pPr>
          </a:lstStyle>
          <a:p>
            <a:pPr lvl="0"/>
            <a:r>
              <a:rPr lang="en-US" dirty="0" smtClean="0"/>
              <a:t>Click to edit Master text styles</a:t>
            </a:r>
          </a:p>
        </p:txBody>
      </p:sp>
      <p:sp>
        <p:nvSpPr>
          <p:cNvPr id="12" name="Content Placeholder 7"/>
          <p:cNvSpPr>
            <a:spLocks noGrp="1"/>
          </p:cNvSpPr>
          <p:nvPr>
            <p:ph sz="quarter" idx="24"/>
          </p:nvPr>
        </p:nvSpPr>
        <p:spPr>
          <a:xfrm>
            <a:off x="4572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3" name="Content Placeholder 7"/>
          <p:cNvSpPr>
            <a:spLocks noGrp="1"/>
          </p:cNvSpPr>
          <p:nvPr>
            <p:ph sz="quarter" idx="25"/>
          </p:nvPr>
        </p:nvSpPr>
        <p:spPr>
          <a:xfrm>
            <a:off x="4572000" y="3886200"/>
            <a:ext cx="4114800" cy="1828800"/>
          </a:xfrm>
          <a:prstGeom prst="rect">
            <a:avLst/>
          </a:prstGeom>
        </p:spPr>
        <p:txBody>
          <a:bodyPr/>
          <a:lstStyle>
            <a:lvl1pPr>
              <a:defRPr sz="2000"/>
            </a:lvl1pPr>
            <a:lvl2pPr>
              <a:defRPr sz="1600"/>
            </a:lvl2pPr>
          </a:lstStyle>
          <a:p>
            <a:pPr lvl="0"/>
            <a:r>
              <a:rPr lang="en-US" dirty="0" smtClean="0"/>
              <a:t>Click to edit Master text styles</a:t>
            </a:r>
          </a:p>
          <a:p>
            <a:pPr lvl="1"/>
            <a:r>
              <a:rPr lang="en-US" dirty="0" smtClean="0"/>
              <a:t>Second level</a:t>
            </a:r>
          </a:p>
        </p:txBody>
      </p:sp>
      <p:sp>
        <p:nvSpPr>
          <p:cNvPr id="14" name="Content Placeholder 7"/>
          <p:cNvSpPr>
            <a:spLocks noGrp="1"/>
          </p:cNvSpPr>
          <p:nvPr>
            <p:ph sz="quarter" idx="26"/>
          </p:nvPr>
        </p:nvSpPr>
        <p:spPr>
          <a:xfrm>
            <a:off x="4572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5" name="Content Placeholder 7"/>
          <p:cNvSpPr>
            <a:spLocks noGrp="1"/>
          </p:cNvSpPr>
          <p:nvPr>
            <p:ph sz="quarter" idx="27"/>
          </p:nvPr>
        </p:nvSpPr>
        <p:spPr>
          <a:xfrm>
            <a:off x="4572000" y="5715000"/>
            <a:ext cx="4114800" cy="457200"/>
          </a:xfrm>
          <a:prstGeom prst="rect">
            <a:avLst/>
          </a:prstGeom>
        </p:spPr>
        <p:txBody>
          <a:bodyPr/>
          <a:lstStyle>
            <a:lvl1pPr>
              <a:buNone/>
              <a:defRPr sz="1200"/>
            </a:lvl1pPr>
          </a:lstStyle>
          <a:p>
            <a:pPr lvl="0"/>
            <a:r>
              <a:rPr lang="en-US" dirty="0" smtClean="0"/>
              <a:t>Click to edit Master text styles</a:t>
            </a:r>
          </a:p>
        </p:txBody>
      </p:sp>
      <p:sp>
        <p:nvSpPr>
          <p:cNvPr id="16" name="Slide Number Placeholder 5"/>
          <p:cNvSpPr>
            <a:spLocks noGrp="1"/>
          </p:cNvSpPr>
          <p:nvPr>
            <p:ph type="sldNum" sz="quarter" idx="28"/>
          </p:nvPr>
        </p:nvSpPr>
        <p:spPr/>
        <p:txBody>
          <a:bodyPr/>
          <a:lstStyle>
            <a:lvl1pPr>
              <a:defRPr/>
            </a:lvl1pPr>
          </a:lstStyle>
          <a:p>
            <a:fld id="{93DD57F9-7A9A-43FA-8516-482610921E3F}" type="slidenum">
              <a:rPr lang="en-US" altLang="en-US"/>
              <a:pPr/>
              <a:t>‹#›</a:t>
            </a:fld>
            <a:endParaRPr lang="en-US" altLang="en-US"/>
          </a:p>
        </p:txBody>
      </p:sp>
      <p:sp>
        <p:nvSpPr>
          <p:cNvPr id="17" name="Date Placeholder 4"/>
          <p:cNvSpPr>
            <a:spLocks noGrp="1"/>
          </p:cNvSpPr>
          <p:nvPr>
            <p:ph type="dt" sz="half" idx="29"/>
          </p:nvPr>
        </p:nvSpPr>
        <p:spPr>
          <a:xfrm>
            <a:off x="628650" y="6356351"/>
            <a:ext cx="2057400" cy="365125"/>
          </a:xfrm>
          <a:prstGeom prst="rect">
            <a:avLst/>
          </a:prstGeom>
        </p:spPr>
        <p:txBody>
          <a:bodyPr/>
          <a:lstStyle>
            <a:lvl1pPr>
              <a:defRPr/>
            </a:lvl1pPr>
          </a:lstStyle>
          <a:p>
            <a:pPr>
              <a:defRPr/>
            </a:pPr>
            <a:endParaRPr lang="en-US"/>
          </a:p>
        </p:txBody>
      </p:sp>
      <p:sp>
        <p:nvSpPr>
          <p:cNvPr id="18" name="Footer Placeholder 5"/>
          <p:cNvSpPr>
            <a:spLocks noGrp="1"/>
          </p:cNvSpPr>
          <p:nvPr>
            <p:ph type="ftr" sz="quarter" idx="30"/>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678638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rtlCol="0">
            <a:normAutofit/>
          </a:bodyPr>
          <a:lstStyle>
            <a:lvl1pPr>
              <a:defRPr sz="2400"/>
            </a:lvl1pPr>
          </a:lstStyle>
          <a:p>
            <a:pPr lvl="0"/>
            <a:r>
              <a:rPr lang="en-US" noProof="0" dirty="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6" name="Slide Number Placeholder 5"/>
          <p:cNvSpPr>
            <a:spLocks noGrp="1"/>
          </p:cNvSpPr>
          <p:nvPr>
            <p:ph type="sldNum" sz="quarter" idx="16"/>
          </p:nvPr>
        </p:nvSpPr>
        <p:spPr/>
        <p:txBody>
          <a:bodyPr/>
          <a:lstStyle>
            <a:lvl1pPr>
              <a:defRPr/>
            </a:lvl1pPr>
          </a:lstStyle>
          <a:p>
            <a:fld id="{28B7D8B4-8568-45E8-BC58-2F0F2AFD6B22}" type="slidenum">
              <a:rPr lang="en-US" altLang="en-US"/>
              <a:pPr/>
              <a:t>‹#›</a:t>
            </a:fld>
            <a:endParaRPr lang="en-US" altLang="en-US"/>
          </a:p>
        </p:txBody>
      </p:sp>
      <p:sp>
        <p:nvSpPr>
          <p:cNvPr id="7"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9"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8854344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rtlCol="0">
            <a:normAutofit/>
          </a:bodyPr>
          <a:lstStyle/>
          <a:p>
            <a:pPr lvl="0"/>
            <a:r>
              <a:rPr lang="en-US" noProof="0" dirty="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smtClean="0"/>
              <a:t>Click to edit Master text styles</a:t>
            </a:r>
          </a:p>
        </p:txBody>
      </p:sp>
      <p:sp>
        <p:nvSpPr>
          <p:cNvPr id="5" name="Slide Number Placeholder 5"/>
          <p:cNvSpPr>
            <a:spLocks noGrp="1"/>
          </p:cNvSpPr>
          <p:nvPr>
            <p:ph type="sldNum" sz="quarter" idx="16"/>
          </p:nvPr>
        </p:nvSpPr>
        <p:spPr/>
        <p:txBody>
          <a:bodyPr/>
          <a:lstStyle>
            <a:lvl1pPr>
              <a:defRPr/>
            </a:lvl1pPr>
          </a:lstStyle>
          <a:p>
            <a:fld id="{055D4B73-6D35-48B7-912E-2AEA1CD87090}" type="slidenum">
              <a:rPr lang="en-US" altLang="en-US"/>
              <a:pPr/>
              <a:t>‹#›</a:t>
            </a:fld>
            <a:endParaRPr lang="en-US" altLang="en-US"/>
          </a:p>
        </p:txBody>
      </p:sp>
      <p:sp>
        <p:nvSpPr>
          <p:cNvPr id="6" name="Date Placeholder 4"/>
          <p:cNvSpPr>
            <a:spLocks noGrp="1"/>
          </p:cNvSpPr>
          <p:nvPr>
            <p:ph type="dt" sz="half" idx="17"/>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8"/>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22708064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smtClean="0"/>
              <a:t>Click to edit Master text styles</a:t>
            </a:r>
          </a:p>
          <a:p>
            <a:pPr lvl="1"/>
            <a:r>
              <a:rPr lang="en-US" dirty="0" smtClean="0"/>
              <a:t>Second level</a:t>
            </a:r>
          </a:p>
        </p:txBody>
      </p:sp>
      <p:sp>
        <p:nvSpPr>
          <p:cNvPr id="4" name="Slide Number Placeholder 5"/>
          <p:cNvSpPr>
            <a:spLocks noGrp="1"/>
          </p:cNvSpPr>
          <p:nvPr>
            <p:ph type="sldNum" sz="quarter" idx="12"/>
          </p:nvPr>
        </p:nvSpPr>
        <p:spPr/>
        <p:txBody>
          <a:bodyPr/>
          <a:lstStyle>
            <a:lvl1pPr>
              <a:defRPr/>
            </a:lvl1pPr>
          </a:lstStyle>
          <a:p>
            <a:fld id="{B7B11129-0619-4739-8708-6FF4062C6ED4}" type="slidenum">
              <a:rPr lang="en-US" altLang="en-US"/>
              <a:pPr/>
              <a:t>‹#›</a:t>
            </a:fld>
            <a:endParaRPr lang="en-US" altLang="en-US"/>
          </a:p>
        </p:txBody>
      </p:sp>
      <p:sp>
        <p:nvSpPr>
          <p:cNvPr id="6" name="Date Placeholder 4"/>
          <p:cNvSpPr>
            <a:spLocks noGrp="1"/>
          </p:cNvSpPr>
          <p:nvPr>
            <p:ph type="dt" sz="half" idx="13"/>
          </p:nvPr>
        </p:nvSpPr>
        <p:spPr>
          <a:xfrm>
            <a:off x="628650" y="6356351"/>
            <a:ext cx="2057400" cy="365125"/>
          </a:xfrm>
          <a:prstGeom prst="rect">
            <a:avLst/>
          </a:prstGeom>
        </p:spPr>
        <p:txBody>
          <a:bodyPr/>
          <a:lstStyle>
            <a:lvl1pPr>
              <a:defRPr/>
            </a:lvl1pPr>
          </a:lstStyle>
          <a:p>
            <a:pPr>
              <a:defRPr/>
            </a:pPr>
            <a:endParaRPr lang="en-US"/>
          </a:p>
        </p:txBody>
      </p:sp>
      <p:sp>
        <p:nvSpPr>
          <p:cNvPr id="7" name="Footer Placeholder 5"/>
          <p:cNvSpPr>
            <a:spLocks noGrp="1"/>
          </p:cNvSpPr>
          <p:nvPr>
            <p:ph type="ftr" sz="quarter" idx="14"/>
          </p:nvPr>
        </p:nvSpPr>
        <p:spPr>
          <a:xfrm>
            <a:off x="3028950" y="6356351"/>
            <a:ext cx="3086100" cy="365125"/>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320053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162719320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2643360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31331886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25396010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121459577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117191257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335836670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7B729B8D-1985-4B07-A8C9-4158FD534748}" type="slidenum">
              <a:rPr lang="en-US" altLang="en-US" smtClean="0"/>
              <a:pPr/>
              <a:t>‹#›</a:t>
            </a:fld>
            <a:endParaRPr lang="en-US" altLang="en-US"/>
          </a:p>
        </p:txBody>
      </p:sp>
    </p:spTree>
    <p:extLst>
      <p:ext uri="{BB962C8B-B14F-4D97-AF65-F5344CB8AC3E}">
        <p14:creationId xmlns:p14="http://schemas.microsoft.com/office/powerpoint/2010/main" val="1429053378"/>
      </p:ext>
    </p:extLst>
  </p:cSld>
  <p:clrMap bg1="lt1" tx1="dk1" bg2="lt2" tx2="dk2" accent1="accent1" accent2="accent2" accent3="accent3" accent4="accent4" accent5="accent5" accent6="accent6" hlink="hlink" folHlink="folHlink"/>
  <p:sldLayoutIdLst>
    <p:sldLayoutId id="2147484497"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 id="2147484511" r:id="rId15"/>
    <p:sldLayoutId id="2147484468" r:id="rId16"/>
    <p:sldLayoutId id="2147484479" r:id="rId17"/>
    <p:sldLayoutId id="2147484470" r:id="rId18"/>
    <p:sldLayoutId id="2147484471" r:id="rId19"/>
    <p:sldLayoutId id="2147484472" r:id="rId20"/>
    <p:sldLayoutId id="2147484474" r:id="rId21"/>
    <p:sldLayoutId id="2147484475" r:id="rId22"/>
    <p:sldLayoutId id="2147484476" r:id="rId2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smtClean="0"/>
              <a:t>Health Management Information Systems</a:t>
            </a:r>
          </a:p>
        </p:txBody>
      </p:sp>
      <p:sp>
        <p:nvSpPr>
          <p:cNvPr id="4099" name="Text Placeholder 2"/>
          <p:cNvSpPr>
            <a:spLocks noGrp="1"/>
          </p:cNvSpPr>
          <p:nvPr>
            <p:ph type="body" sz="half" idx="2"/>
          </p:nvPr>
        </p:nvSpPr>
        <p:spPr/>
        <p:txBody>
          <a:bodyPr/>
          <a:lstStyle/>
          <a:p>
            <a:pPr eaLnBrk="1" hangingPunct="1"/>
            <a:r>
              <a:rPr lang="en-US" altLang="en-US" smtClean="0"/>
              <a:t>Consumer Health Informatics</a:t>
            </a:r>
          </a:p>
        </p:txBody>
      </p:sp>
      <p:sp>
        <p:nvSpPr>
          <p:cNvPr id="4100" name="Text Placeholder 3"/>
          <p:cNvSpPr>
            <a:spLocks noGrp="1"/>
          </p:cNvSpPr>
          <p:nvPr>
            <p:ph type="body" sz="quarter" idx="11"/>
          </p:nvPr>
        </p:nvSpPr>
        <p:spPr/>
        <p:txBody>
          <a:bodyPr/>
          <a:lstStyle/>
          <a:p>
            <a:pPr eaLnBrk="1" hangingPunct="1"/>
            <a:r>
              <a:rPr lang="en-US" altLang="en-US" sz="3200" smtClean="0"/>
              <a:t>Lecture a</a:t>
            </a:r>
          </a:p>
        </p:txBody>
      </p:sp>
      <p:sp>
        <p:nvSpPr>
          <p:cNvPr id="4101" name="Text Placeholder 4"/>
          <p:cNvSpPr>
            <a:spLocks noGrp="1"/>
          </p:cNvSpPr>
          <p:nvPr>
            <p:ph type="body" sz="quarter" idx="12"/>
          </p:nvPr>
        </p:nvSpPr>
        <p:spPr/>
        <p:txBody>
          <a:bodyPr/>
          <a:lstStyle/>
          <a:p>
            <a:r>
              <a:rPr lang="en-US" sz="1000" dirty="0"/>
              <a:t>This material (</a:t>
            </a:r>
            <a:r>
              <a:rPr lang="en-US" altLang="en-US" sz="1000" dirty="0">
                <a:ea typeface="Calibri" panose="020F0502020204030204" pitchFamily="34" charset="0"/>
                <a:cs typeface="Arial" panose="020B0604020202020204" pitchFamily="34" charset="0"/>
              </a:rPr>
              <a:t>Comp 6 Unit </a:t>
            </a:r>
            <a:r>
              <a:rPr lang="en-US" altLang="en-US" sz="1000" dirty="0" smtClean="0">
                <a:ea typeface="Calibri" panose="020F0502020204030204" pitchFamily="34" charset="0"/>
                <a:cs typeface="Arial" panose="020B0604020202020204" pitchFamily="34" charset="0"/>
              </a:rPr>
              <a:t>8)</a:t>
            </a:r>
            <a:r>
              <a:rPr lang="en-US" sz="1000" dirty="0" smtClean="0"/>
              <a:t> </a:t>
            </a:r>
            <a:r>
              <a:rPr lang="en-US" sz="1000" dirty="0"/>
              <a:t>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6"/>
          <p:cNvSpPr>
            <a:spLocks noGrp="1"/>
          </p:cNvSpPr>
          <p:nvPr>
            <p:ph type="title"/>
          </p:nvPr>
        </p:nvSpPr>
        <p:spPr/>
        <p:txBody>
          <a:bodyPr/>
          <a:lstStyle/>
          <a:p>
            <a:r>
              <a:rPr lang="en-US" altLang="en-US" smtClean="0"/>
              <a:t>Social Media</a:t>
            </a:r>
          </a:p>
        </p:txBody>
      </p:sp>
      <p:sp>
        <p:nvSpPr>
          <p:cNvPr id="13315" name="Content Placeholder 7"/>
          <p:cNvSpPr>
            <a:spLocks noGrp="1"/>
          </p:cNvSpPr>
          <p:nvPr>
            <p:ph sz="quarter" idx="14"/>
          </p:nvPr>
        </p:nvSpPr>
        <p:spPr/>
        <p:txBody>
          <a:bodyPr/>
          <a:lstStyle/>
          <a:p>
            <a:r>
              <a:rPr lang="en-US" altLang="en-US" dirty="0" smtClean="0"/>
              <a:t>Social networks	</a:t>
            </a:r>
          </a:p>
          <a:p>
            <a:r>
              <a:rPr lang="en-US" altLang="en-US" dirty="0" smtClean="0"/>
              <a:t>Blogs</a:t>
            </a:r>
          </a:p>
          <a:p>
            <a:r>
              <a:rPr lang="en-US" altLang="en-US" dirty="0" smtClean="0"/>
              <a:t>Forums</a:t>
            </a:r>
          </a:p>
          <a:p>
            <a:r>
              <a:rPr lang="en-US" altLang="en-US" dirty="0" smtClean="0"/>
              <a:t>Wikis</a:t>
            </a:r>
          </a:p>
          <a:p>
            <a:r>
              <a:rPr lang="en-US" altLang="en-US" dirty="0" smtClean="0"/>
              <a:t>Photo/video</a:t>
            </a:r>
          </a:p>
          <a:p>
            <a:r>
              <a:rPr lang="en-US" altLang="en-US" dirty="0" smtClean="0"/>
              <a:t>Podcasts</a:t>
            </a:r>
          </a:p>
          <a:p>
            <a:r>
              <a:rPr lang="en-US" altLang="en-US" dirty="0" smtClean="0"/>
              <a:t>Crowdsourced medical treatment and diagnosis recommendations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B7209E-3C52-42A0-91AB-FC6362F85B49}"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Potential e-Health Value Propositions</a:t>
            </a:r>
          </a:p>
        </p:txBody>
      </p:sp>
      <p:sp>
        <p:nvSpPr>
          <p:cNvPr id="14339" name="Text Placeholder 6"/>
          <p:cNvSpPr>
            <a:spLocks noGrp="1"/>
          </p:cNvSpPr>
          <p:nvPr>
            <p:ph sz="quarter" idx="14"/>
          </p:nvPr>
        </p:nvSpPr>
        <p:spPr>
          <a:xfrm>
            <a:off x="457200" y="1447800"/>
            <a:ext cx="8229600" cy="4953000"/>
          </a:xfrm>
        </p:spPr>
        <p:txBody>
          <a:bodyPr/>
          <a:lstStyle/>
          <a:p>
            <a:r>
              <a:rPr lang="en-US" altLang="en-US" dirty="0" smtClean="0"/>
              <a:t>Stakeholder: Consumers (e.g., patients, informal caregivers, information intermediaries)</a:t>
            </a:r>
          </a:p>
          <a:p>
            <a:r>
              <a:rPr lang="en-US" altLang="en-US" dirty="0" smtClean="0"/>
              <a:t>Benefits sought from consumer e-Health</a:t>
            </a:r>
          </a:p>
          <a:p>
            <a:pPr lvl="1"/>
            <a:r>
              <a:rPr lang="en-US" altLang="en-US" sz="2400" dirty="0" smtClean="0"/>
              <a:t>Private, 24/7 access to resources</a:t>
            </a:r>
          </a:p>
          <a:p>
            <a:pPr lvl="1"/>
            <a:r>
              <a:rPr lang="en-US" altLang="en-US" sz="2400" dirty="0" smtClean="0"/>
              <a:t>Expanded choice and autonomy</a:t>
            </a:r>
          </a:p>
          <a:p>
            <a:pPr lvl="1"/>
            <a:r>
              <a:rPr lang="en-US" altLang="en-US" sz="2400" dirty="0" smtClean="0"/>
              <a:t>New forms of social support</a:t>
            </a:r>
          </a:p>
          <a:p>
            <a:pPr lvl="1"/>
            <a:r>
              <a:rPr lang="en-US" altLang="en-US" sz="2400" dirty="0" smtClean="0"/>
              <a:t>Possibility of better health</a:t>
            </a:r>
          </a:p>
          <a:p>
            <a:pPr lvl="1"/>
            <a:r>
              <a:rPr lang="en-US" altLang="en-US" sz="2400" dirty="0" smtClean="0"/>
              <a:t>More efficient record management</a:t>
            </a:r>
          </a:p>
          <a:p>
            <a:pPr lvl="1"/>
            <a:r>
              <a:rPr lang="en-US" altLang="en-US" sz="2400" dirty="0" smtClean="0"/>
              <a:t>Lower cost health care services</a:t>
            </a:r>
          </a:p>
          <a:p>
            <a:pPr lvl="1"/>
            <a:r>
              <a:rPr lang="en-US" altLang="en-US" sz="2400" dirty="0" smtClean="0"/>
              <a:t>Avoidance of duplication of services</a:t>
            </a:r>
          </a:p>
          <a:p>
            <a:pPr lvl="1"/>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76D1824-369C-44FE-AF04-B7B2F228CD34}"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6"/>
          <p:cNvSpPr>
            <a:spLocks noGrp="1"/>
          </p:cNvSpPr>
          <p:nvPr>
            <p:ph type="title"/>
          </p:nvPr>
        </p:nvSpPr>
        <p:spPr/>
        <p:txBody>
          <a:bodyPr/>
          <a:lstStyle/>
          <a:p>
            <a:r>
              <a:rPr lang="en-US" altLang="en-US" smtClean="0"/>
              <a:t>Potential e-Health Value Propositions</a:t>
            </a:r>
          </a:p>
        </p:txBody>
      </p:sp>
      <p:sp>
        <p:nvSpPr>
          <p:cNvPr id="15363" name="Content Placeholder 7"/>
          <p:cNvSpPr>
            <a:spLocks noGrp="1"/>
          </p:cNvSpPr>
          <p:nvPr>
            <p:ph sz="quarter" idx="14"/>
          </p:nvPr>
        </p:nvSpPr>
        <p:spPr/>
        <p:txBody>
          <a:bodyPr/>
          <a:lstStyle/>
          <a:p>
            <a:r>
              <a:rPr lang="en-US" altLang="en-US" smtClean="0"/>
              <a:t>Stakeholder: Clinicians</a:t>
            </a:r>
          </a:p>
          <a:p>
            <a:r>
              <a:rPr lang="en-US" altLang="en-US" smtClean="0"/>
              <a:t>Benefits sought from consumer e-Health:</a:t>
            </a:r>
          </a:p>
          <a:p>
            <a:pPr lvl="1"/>
            <a:r>
              <a:rPr lang="en-US" altLang="en-US" smtClean="0"/>
              <a:t>Greater efficiency</a:t>
            </a:r>
          </a:p>
          <a:p>
            <a:pPr lvl="1"/>
            <a:r>
              <a:rPr lang="en-US" altLang="en-US" smtClean="0"/>
              <a:t>Better communication</a:t>
            </a:r>
          </a:p>
          <a:p>
            <a:pPr lvl="1"/>
            <a:r>
              <a:rPr lang="en-US" altLang="en-US" smtClean="0"/>
              <a:t>More adherent and satisfied patients</a:t>
            </a:r>
          </a:p>
          <a:p>
            <a:pPr lvl="1"/>
            <a:endParaRPr lang="en-US" altLang="en-US" smtClean="0"/>
          </a:p>
          <a:p>
            <a:pPr lvl="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DB09AA-292E-44A2-BC50-39C32EDC5EB0}"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6"/>
          <p:cNvSpPr>
            <a:spLocks noGrp="1"/>
          </p:cNvSpPr>
          <p:nvPr>
            <p:ph type="title"/>
          </p:nvPr>
        </p:nvSpPr>
        <p:spPr/>
        <p:txBody>
          <a:bodyPr/>
          <a:lstStyle/>
          <a:p>
            <a:r>
              <a:rPr lang="en-US" altLang="en-US" smtClean="0"/>
              <a:t>Potential e-Health Value Propositions</a:t>
            </a:r>
          </a:p>
        </p:txBody>
      </p:sp>
      <p:sp>
        <p:nvSpPr>
          <p:cNvPr id="16387" name="Content Placeholder 7"/>
          <p:cNvSpPr>
            <a:spLocks noGrp="1"/>
          </p:cNvSpPr>
          <p:nvPr>
            <p:ph sz="quarter" idx="14"/>
          </p:nvPr>
        </p:nvSpPr>
        <p:spPr/>
        <p:txBody>
          <a:bodyPr/>
          <a:lstStyle/>
          <a:p>
            <a:r>
              <a:rPr lang="en-US" altLang="en-US" smtClean="0"/>
              <a:t>Stakeholder: Health care organizations</a:t>
            </a:r>
          </a:p>
          <a:p>
            <a:r>
              <a:rPr lang="en-US" altLang="en-US" smtClean="0"/>
              <a:t>Benefits sought from consumer e-Health</a:t>
            </a:r>
          </a:p>
          <a:p>
            <a:pPr lvl="1"/>
            <a:r>
              <a:rPr lang="en-US" altLang="en-US" smtClean="0"/>
              <a:t>More patient self-care and health management</a:t>
            </a:r>
          </a:p>
          <a:p>
            <a:pPr lvl="1"/>
            <a:r>
              <a:rPr lang="en-US" altLang="en-US" smtClean="0"/>
              <a:t>Lower administrative costs</a:t>
            </a:r>
          </a:p>
          <a:p>
            <a:pPr lvl="1"/>
            <a:r>
              <a:rPr lang="en-US" altLang="en-US" smtClean="0"/>
              <a:t>Improved quality and patient outcomes</a:t>
            </a:r>
          </a:p>
          <a:p>
            <a:pPr lvl="1"/>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E1AC4CC-E922-4B9F-8A8F-11566B339D99}"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Challenges Presented</a:t>
            </a:r>
          </a:p>
        </p:txBody>
      </p:sp>
      <p:sp>
        <p:nvSpPr>
          <p:cNvPr id="17411" name="Content Placeholder 7"/>
          <p:cNvSpPr>
            <a:spLocks noGrp="1"/>
          </p:cNvSpPr>
          <p:nvPr>
            <p:ph sz="quarter" idx="14"/>
          </p:nvPr>
        </p:nvSpPr>
        <p:spPr/>
        <p:txBody>
          <a:bodyPr/>
          <a:lstStyle/>
          <a:p>
            <a:r>
              <a:rPr lang="en-US" altLang="en-US" smtClean="0"/>
              <a:t>Concerns with privacy and security</a:t>
            </a:r>
          </a:p>
          <a:p>
            <a:r>
              <a:rPr lang="en-US" altLang="en-US" smtClean="0"/>
              <a:t>Risk of liability </a:t>
            </a:r>
          </a:p>
          <a:p>
            <a:r>
              <a:rPr lang="en-US" altLang="en-US" smtClean="0"/>
              <a:t>Lack of law or legislation governing the boundaries</a:t>
            </a:r>
          </a:p>
          <a:p>
            <a:r>
              <a:rPr lang="en-US" altLang="en-US" smtClean="0"/>
              <a:t>Lack of payment for engagement</a:t>
            </a:r>
          </a:p>
          <a:p>
            <a:r>
              <a:rPr lang="en-US" altLang="en-US" smtClean="0"/>
              <a:t>Lack of frequent data updates</a:t>
            </a:r>
          </a:p>
          <a:p>
            <a:r>
              <a:rPr lang="en-US" altLang="en-US" smtClean="0"/>
              <a:t>Resistance by health care providers</a:t>
            </a:r>
          </a:p>
          <a:p>
            <a:pPr>
              <a:buFont typeface="Arial" panose="020B0604020202020204" pitchFamily="34" charset="0"/>
              <a:buNone/>
            </a:pP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3AB8BB-A808-4A9C-AFB4-CE62CEDEB28A}"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mtClean="0"/>
              <a:t>Role of Genomics</a:t>
            </a:r>
          </a:p>
        </p:txBody>
      </p:sp>
      <p:sp>
        <p:nvSpPr>
          <p:cNvPr id="18435" name="Content Placeholder 7"/>
          <p:cNvSpPr>
            <a:spLocks noGrp="1"/>
          </p:cNvSpPr>
          <p:nvPr>
            <p:ph sz="quarter" idx="14"/>
          </p:nvPr>
        </p:nvSpPr>
        <p:spPr/>
        <p:txBody>
          <a:bodyPr/>
          <a:lstStyle/>
          <a:p>
            <a:r>
              <a:rPr lang="en-US" altLang="en-US" smtClean="0"/>
              <a:t>Supply a piece of the personal health record</a:t>
            </a:r>
          </a:p>
          <a:p>
            <a:pPr lvl="1"/>
            <a:r>
              <a:rPr lang="en-US" altLang="en-US" smtClean="0"/>
              <a:t>Family history</a:t>
            </a:r>
          </a:p>
          <a:p>
            <a:pPr lvl="2"/>
            <a:r>
              <a:rPr lang="en-US" altLang="en-US" smtClean="0"/>
              <a:t>A risk factor for many chronic diseases of public health significance</a:t>
            </a:r>
          </a:p>
          <a:p>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E0F07E-1013-4477-A394-FDFDD7F2F783}"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Role of Genomics</a:t>
            </a:r>
          </a:p>
        </p:txBody>
      </p:sp>
      <p:pic>
        <p:nvPicPr>
          <p:cNvPr id="19463" name="Content Placeholder 6" descr="This image is of a prescription form with DNA double helix shown in the space where a clinicial would normally write the order.   (Ades, 2009)&#10;"/>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2667000" y="1417637"/>
            <a:ext cx="3810000" cy="4770120"/>
          </a:xfrm>
        </p:spPr>
      </p:pic>
      <p:sp>
        <p:nvSpPr>
          <p:cNvPr id="19459" name="Text Placeholder 6"/>
          <p:cNvSpPr>
            <a:spLocks noGrp="1"/>
          </p:cNvSpPr>
          <p:nvPr>
            <p:ph type="body" sz="quarter" idx="32"/>
          </p:nvPr>
        </p:nvSpPr>
        <p:spPr/>
        <p:txBody>
          <a:bodyPr/>
          <a:lstStyle/>
          <a:p>
            <a:pPr eaLnBrk="1" hangingPunct="1"/>
            <a:r>
              <a:rPr lang="en-US" altLang="en-US" sz="1600" smtClean="0"/>
              <a:t>(Ades, 2009)</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17D756-0275-41D5-9035-A91DA9318E90}"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rtlCol="0">
            <a:normAutofit fontScale="90000"/>
          </a:bodyPr>
          <a:lstStyle/>
          <a:p>
            <a:pPr eaLnBrk="1" hangingPunct="1">
              <a:defRPr/>
            </a:pPr>
            <a:r>
              <a:rPr lang="en-US" dirty="0" smtClean="0"/>
              <a:t>Consumer Health Informatics</a:t>
            </a:r>
            <a:br>
              <a:rPr lang="en-US" dirty="0" smtClean="0"/>
            </a:br>
            <a:r>
              <a:rPr lang="en-US" dirty="0" smtClean="0"/>
              <a:t>Summary – Lecture a</a:t>
            </a:r>
            <a:endParaRPr lang="en-US" sz="2800" dirty="0" smtClean="0"/>
          </a:p>
        </p:txBody>
      </p:sp>
      <p:sp>
        <p:nvSpPr>
          <p:cNvPr id="20483" name="Text Placeholder 3"/>
          <p:cNvSpPr>
            <a:spLocks noGrp="1"/>
          </p:cNvSpPr>
          <p:nvPr>
            <p:ph type="body" sz="quarter" idx="11"/>
          </p:nvPr>
        </p:nvSpPr>
        <p:spPr/>
        <p:txBody>
          <a:bodyPr/>
          <a:lstStyle/>
          <a:p>
            <a:r>
              <a:rPr lang="en-US" altLang="en-US" smtClean="0"/>
              <a:t>Definitions</a:t>
            </a:r>
          </a:p>
          <a:p>
            <a:r>
              <a:rPr lang="en-US" altLang="en-US" smtClean="0"/>
              <a:t>Impact</a:t>
            </a:r>
            <a:r>
              <a:rPr lang="en-GB" altLang="en-US" smtClean="0"/>
              <a:t> of the Internet on consumer health informatics</a:t>
            </a:r>
          </a:p>
          <a:p>
            <a:r>
              <a:rPr lang="en-US" altLang="en-US" smtClean="0"/>
              <a:t>Effect of current and emerging technologies on consumer health informatics</a:t>
            </a:r>
            <a:endParaRPr lang="en-GB" altLang="en-US" smtClean="0"/>
          </a:p>
          <a:p>
            <a:r>
              <a:rPr lang="en-GB" altLang="en-US" smtClean="0"/>
              <a:t>Role of genomics in consumer health informatics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034C6B-9C1E-417D-9287-EAE184AA8E7A}"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Consumer Health Informatics</a:t>
            </a:r>
            <a:br>
              <a:rPr lang="en-US" altLang="en-US" smtClean="0"/>
            </a:br>
            <a:r>
              <a:rPr lang="en-US" altLang="en-US" smtClean="0"/>
              <a:t>References – Lecture a</a:t>
            </a:r>
          </a:p>
        </p:txBody>
      </p:sp>
      <p:sp>
        <p:nvSpPr>
          <p:cNvPr id="21507" name="Text Placeholder 5"/>
          <p:cNvSpPr>
            <a:spLocks noGrp="1"/>
          </p:cNvSpPr>
          <p:nvPr>
            <p:ph type="body" sz="quarter" idx="16"/>
          </p:nvPr>
        </p:nvSpPr>
        <p:spPr/>
        <p:txBody>
          <a:bodyPr/>
          <a:lstStyle/>
          <a:p>
            <a:pPr eaLnBrk="1" hangingPunct="1"/>
            <a:r>
              <a:rPr lang="en-US" altLang="en-US" dirty="0" smtClean="0"/>
              <a:t>References</a:t>
            </a:r>
          </a:p>
          <a:p>
            <a:pPr marL="407988" indent="-407988" eaLnBrk="1" hangingPunct="1"/>
            <a:r>
              <a:rPr lang="en-US" altLang="en-US" sz="1200" b="0" dirty="0" smtClean="0"/>
              <a:t>American Health Information Management Association. (2012). </a:t>
            </a:r>
            <a:r>
              <a:rPr lang="en-US" altLang="en-US" sz="1200" b="0" i="1" dirty="0" smtClean="0"/>
              <a:t>Pocket glossary for health information management and technology </a:t>
            </a:r>
            <a:r>
              <a:rPr lang="en-US" altLang="en-US" sz="1200" b="0" dirty="0" smtClean="0"/>
              <a:t>(3</a:t>
            </a:r>
            <a:r>
              <a:rPr lang="en-US" altLang="en-US" sz="1200" b="0" baseline="30000" dirty="0" smtClean="0"/>
              <a:t>rd</a:t>
            </a:r>
            <a:r>
              <a:rPr lang="en-US" altLang="en-US" sz="1200" b="0" dirty="0" smtClean="0"/>
              <a:t> ed.). Chicago, IL: Author.</a:t>
            </a:r>
          </a:p>
          <a:p>
            <a:pPr marL="407988" indent="-407988" eaLnBrk="1" hangingPunct="1"/>
            <a:r>
              <a:rPr lang="en-US" altLang="en-US" sz="1200" b="0" dirty="0" smtClean="0"/>
              <a:t>Centers for Disease Control and Prevention. (2010). Genomics and Health. Retrieved from http://www.cdc.gov/genomics/public/index.htm</a:t>
            </a:r>
          </a:p>
          <a:p>
            <a:pPr marL="407988" indent="-407988" eaLnBrk="1" hangingPunct="1"/>
            <a:r>
              <a:rPr lang="en-US" altLang="en-US" sz="1200" b="0" dirty="0" smtClean="0"/>
              <a:t>Centers for Disease Control and Prevention. (2011, May). CDC Social Media Tools. Retrieved from http://www.cdc.gov/SocialMedia/Tools/</a:t>
            </a:r>
          </a:p>
          <a:p>
            <a:pPr marL="407988" indent="-407988" eaLnBrk="1" hangingPunct="1"/>
            <a:r>
              <a:rPr lang="en-US" altLang="en-US" sz="1200" b="0" dirty="0" smtClean="0"/>
              <a:t>Gibbons, M.C., Wilson, R.F., </a:t>
            </a:r>
            <a:r>
              <a:rPr lang="en-US" altLang="en-US" sz="1200" b="0" dirty="0" err="1" smtClean="0"/>
              <a:t>Samal</a:t>
            </a:r>
            <a:r>
              <a:rPr lang="en-US" altLang="en-US" sz="1200" b="0" dirty="0" smtClean="0"/>
              <a:t>, L, Lehmann, C.U., </a:t>
            </a:r>
            <a:r>
              <a:rPr lang="en-US" altLang="en-US" sz="1200" b="0" dirty="0" err="1" smtClean="0"/>
              <a:t>Dickersin</a:t>
            </a:r>
            <a:r>
              <a:rPr lang="en-US" altLang="en-US" sz="1200" b="0" dirty="0" smtClean="0"/>
              <a:t>, K., Lehmann, H.P., </a:t>
            </a:r>
            <a:r>
              <a:rPr lang="en-US" altLang="en-US" sz="1200" b="0" dirty="0" err="1" smtClean="0"/>
              <a:t>Aboumatar</a:t>
            </a:r>
            <a:r>
              <a:rPr lang="en-US" altLang="en-US" sz="1200" b="0" dirty="0" smtClean="0"/>
              <a:t>, H., Finkelstein, J., Shelton. E., Sharma, R., &amp; Bass, E.B. (2009, October). </a:t>
            </a:r>
            <a:r>
              <a:rPr lang="en-US" altLang="en-US" sz="1200" b="0" i="1" dirty="0" smtClean="0"/>
              <a:t>Impact of consumer health informatics applications. </a:t>
            </a:r>
            <a:r>
              <a:rPr lang="en-US" altLang="en-US" sz="1200" b="0" dirty="0" smtClean="0"/>
              <a:t>Evidence Report/Technology Assessment No. 188. (Prepared by Johns Hopkins University Evidence-based Practice Center under contract No. HHSA 290-2007-10061-I). AHRQ Publication No. 09(10)-E019. Rockville, MD. Agency for Healthcare Research and Quality. Retrieved from http://www.ncbi.nlm.nih.gov/books/NBK32638/pdf/TOC.pdf</a:t>
            </a:r>
          </a:p>
          <a:p>
            <a:pPr marL="407988" indent="-407988" eaLnBrk="1" hangingPunct="1"/>
            <a:r>
              <a:rPr lang="en-US" altLang="en-US" sz="1200" b="0" dirty="0" smtClean="0"/>
              <a:t>Health Resources and Services Administration (HRSA). (2003, October). </a:t>
            </a:r>
            <a:r>
              <a:rPr lang="en-US" altLang="en-US" sz="1200" b="0" i="1" dirty="0" smtClean="0"/>
              <a:t>Telemedicine reimbursement report</a:t>
            </a:r>
            <a:r>
              <a:rPr lang="en-US" altLang="en-US" sz="1200" b="0" dirty="0" smtClean="0"/>
              <a:t>. (Prepared by the Center for Telemedicine Law under contract No.02-HAB-A215304). Retrieved from http://www.hrsa.gov/ruralhealth/about/telehealth/reimburse.pdf</a:t>
            </a:r>
          </a:p>
          <a:p>
            <a:pPr marL="407988" indent="-407988" eaLnBrk="1" hangingPunct="1"/>
            <a:r>
              <a:rPr lang="en-US" altLang="en-US" sz="1200" b="0" dirty="0" smtClean="0"/>
              <a:t>Kaplan, A. M. &amp; </a:t>
            </a:r>
            <a:r>
              <a:rPr lang="en-US" altLang="en-US" sz="1200" b="0" dirty="0" err="1" smtClean="0"/>
              <a:t>Haenlein</a:t>
            </a:r>
            <a:r>
              <a:rPr lang="en-US" altLang="en-US" sz="1200" b="0" dirty="0" smtClean="0"/>
              <a:t>, M. (2010). Users of the world unite! The challenges and opportunities of social media. </a:t>
            </a:r>
            <a:r>
              <a:rPr lang="en-US" altLang="en-US" sz="1200" b="0" i="1" dirty="0" smtClean="0"/>
              <a:t>Business Horizons 53</a:t>
            </a:r>
            <a:r>
              <a:rPr lang="en-US" altLang="en-US" sz="1200" b="0" dirty="0" smtClean="0"/>
              <a:t>(1), 59-68.</a:t>
            </a:r>
          </a:p>
          <a:p>
            <a:pPr marL="407988" indent="-407988" eaLnBrk="1" hangingPunct="1"/>
            <a:r>
              <a:rPr lang="en-US" altLang="en-US" sz="1200" b="0" dirty="0" smtClean="0"/>
              <a:t>National Human Genome Research Institute. (2010). Genetic information nondiscrimination act of 2008. Retrieved from http://www.genome.gov/10002328</a:t>
            </a:r>
          </a:p>
          <a:p>
            <a:pPr marL="407988" indent="-407988" eaLnBrk="1" hangingPunct="1"/>
            <a:r>
              <a:rPr lang="en-US" altLang="en-US" sz="1200" b="0" dirty="0" smtClean="0"/>
              <a:t>Office of Disease Prevention and Health Promotion (ODPHP). (2012). e-Health. Retrieved from http://www.health.gov/communication/ehealth/Default.asp</a:t>
            </a:r>
          </a:p>
          <a:p>
            <a:pPr marL="407988" indent="-407988" eaLnBrk="1" hangingPunct="1"/>
            <a:endParaRPr lang="en-US" altLang="en-US" sz="1200"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6C54CB-B885-49EB-9E62-BA1DD6A2ADC0}" type="slidenum">
              <a:rPr lang="en-US" altLang="en-US">
                <a:solidFill>
                  <a:srgbClr val="898989"/>
                </a:solidFill>
              </a:rPr>
              <a:pPr eaLnBrk="1" hangingPunct="1"/>
              <a:t>18</a:t>
            </a:fld>
            <a:endParaRPr lang="en-US" altLang="en-US">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dirty="0" smtClean="0"/>
              <a:t>Consumer Health Informatics</a:t>
            </a:r>
            <a:br>
              <a:rPr lang="en-US" altLang="en-US" dirty="0" smtClean="0"/>
            </a:br>
            <a:r>
              <a:rPr lang="en-US" altLang="en-US" dirty="0" smtClean="0"/>
              <a:t>References – Lecture a</a:t>
            </a:r>
          </a:p>
        </p:txBody>
      </p:sp>
      <p:sp>
        <p:nvSpPr>
          <p:cNvPr id="22531" name="Text Placeholder 5"/>
          <p:cNvSpPr>
            <a:spLocks noGrp="1"/>
          </p:cNvSpPr>
          <p:nvPr>
            <p:ph type="body" sz="quarter" idx="16"/>
          </p:nvPr>
        </p:nvSpPr>
        <p:spPr/>
        <p:txBody>
          <a:bodyPr/>
          <a:lstStyle/>
          <a:p>
            <a:pPr eaLnBrk="1" hangingPunct="1"/>
            <a:r>
              <a:rPr lang="en-US" altLang="en-US" dirty="0" smtClean="0"/>
              <a:t>References</a:t>
            </a:r>
          </a:p>
          <a:p>
            <a:pPr marL="407988" indent="-407988" eaLnBrk="1" hangingPunct="1"/>
            <a:r>
              <a:rPr lang="en-US" altLang="en-US" sz="1200" b="0" dirty="0" err="1" smtClean="0"/>
              <a:t>Ratzan</a:t>
            </a:r>
            <a:r>
              <a:rPr lang="en-US" altLang="en-US" sz="1200" b="0" dirty="0" smtClean="0"/>
              <a:t>, S.C. (Ed.). (1994). Health communication, challenges for the 21st century. Special issue. </a:t>
            </a:r>
            <a:r>
              <a:rPr lang="en-US" altLang="en-US" sz="1200" b="0" i="1" dirty="0" smtClean="0"/>
              <a:t>American Behavioral Scientist</a:t>
            </a:r>
            <a:r>
              <a:rPr lang="en-US" altLang="en-US" sz="1200" b="0" dirty="0" smtClean="0"/>
              <a:t> </a:t>
            </a:r>
            <a:r>
              <a:rPr lang="en-US" altLang="en-US" sz="1200" b="0" i="1" dirty="0" smtClean="0"/>
              <a:t>38</a:t>
            </a:r>
            <a:r>
              <a:rPr lang="en-US" altLang="en-US" sz="1200" b="0" dirty="0" smtClean="0"/>
              <a:t>(2), 202-207.</a:t>
            </a:r>
          </a:p>
          <a:p>
            <a:pPr marL="407988" indent="-407988" eaLnBrk="1" hangingPunct="1"/>
            <a:r>
              <a:rPr lang="en-US" altLang="en-US" sz="1200" b="0" dirty="0" smtClean="0"/>
              <a:t>Robinson, T.N.; Patrick, K.; </a:t>
            </a:r>
            <a:r>
              <a:rPr lang="en-US" altLang="en-US" sz="1200" b="0" dirty="0" err="1" smtClean="0"/>
              <a:t>Eng</a:t>
            </a:r>
            <a:r>
              <a:rPr lang="en-US" altLang="en-US" sz="1200" b="0" dirty="0" smtClean="0"/>
              <a:t>, T.R.; &amp; Gustafson, D, for the Science Panel on Interactive Communication and Health. (1998,  October). An evidence-based approach to interactive health communication: A challenge to medicine in the Information Age. </a:t>
            </a:r>
            <a:r>
              <a:rPr lang="en-US" altLang="en-US" sz="1200" b="0" i="1" dirty="0" smtClean="0"/>
              <a:t>Journal of the American Medical Association, 280</a:t>
            </a:r>
            <a:r>
              <a:rPr lang="en-US" altLang="en-US" sz="1200" b="0" dirty="0" smtClean="0"/>
              <a:t>(14),1264-1269.</a:t>
            </a:r>
          </a:p>
          <a:p>
            <a:pPr marL="407988" indent="-407988" eaLnBrk="1" hangingPunct="1"/>
            <a:r>
              <a:rPr lang="en-US" altLang="en-US" sz="1200" b="0" dirty="0" smtClean="0"/>
              <a:t>Valdez R., Yoon, P.W., Qureshi, N., Green, R. F., &amp; </a:t>
            </a:r>
            <a:r>
              <a:rPr lang="en-US" altLang="en-US" sz="1200" b="0" dirty="0" err="1" smtClean="0"/>
              <a:t>Khoury</a:t>
            </a:r>
            <a:r>
              <a:rPr lang="en-US" altLang="en-US" sz="1200" b="0" dirty="0" smtClean="0"/>
              <a:t>, M. J. (2010, April). Family history in public health practice: A genomic tool for disease prevention and health promotion. </a:t>
            </a:r>
            <a:r>
              <a:rPr lang="en-US" altLang="en-US" sz="1200" b="0" i="1" dirty="0" smtClean="0"/>
              <a:t>Annual Review of Public Health</a:t>
            </a:r>
            <a:r>
              <a:rPr lang="en-US" altLang="en-US" sz="1200" b="0" dirty="0" smtClean="0"/>
              <a:t> </a:t>
            </a:r>
            <a:r>
              <a:rPr lang="en-US" altLang="en-US" sz="1200" b="0" i="1" dirty="0" smtClean="0"/>
              <a:t>31</a:t>
            </a:r>
            <a:r>
              <a:rPr lang="en-US" altLang="en-US" sz="1200" b="0" dirty="0" smtClean="0"/>
              <a:t>, 69-87. </a:t>
            </a:r>
          </a:p>
          <a:p>
            <a:pPr marL="407988" indent="-407988" eaLnBrk="1" hangingPunct="1"/>
            <a:r>
              <a:rPr lang="en-US" altLang="en-US" sz="1200" b="0" dirty="0" smtClean="0"/>
              <a:t>U.S. Department of Health and Human Services. (2000). Healthy people 2010: Objectives for improving health. Retrieved from http://www.healthypeople.gov/2010/Document/tableofcontents.htm#volume1</a:t>
            </a:r>
          </a:p>
          <a:p>
            <a:pPr marL="407988" indent="-407988" eaLnBrk="1" hangingPunct="1"/>
            <a:r>
              <a:rPr lang="en-US" altLang="en-US" sz="1200" b="0" dirty="0" smtClean="0"/>
              <a:t>U.S. Department of Health and Human Services. (2006, June). Expanding the reach and impact of consumer e-Health tools. Retrieved from http://www.health.gov/communication/ehealth/ehealthtools/pdf/ehealthreport.pdf</a:t>
            </a:r>
          </a:p>
          <a:p>
            <a:pPr marL="407988" indent="-407988" eaLnBrk="1" hangingPunct="1"/>
            <a:r>
              <a:rPr lang="en-US" altLang="en-US" sz="1200" b="0" dirty="0" smtClean="0"/>
              <a:t>U.S. Department of Health and Human Services. (2012). Genomics. Retrieved from http://www.healthypeople.gov/2020/topicsobjectives2020/overview.aspx?topicid=15</a:t>
            </a:r>
          </a:p>
          <a:p>
            <a:pPr marL="407988" indent="-407988" eaLnBrk="1" hangingPunct="1"/>
            <a:endParaRPr lang="en-US" altLang="en-US" b="0" dirty="0" smtClean="0"/>
          </a:p>
        </p:txBody>
      </p:sp>
      <p:sp>
        <p:nvSpPr>
          <p:cNvPr id="22532" name="Text Placeholder 7"/>
          <p:cNvSpPr>
            <a:spLocks noGrp="1"/>
          </p:cNvSpPr>
          <p:nvPr>
            <p:ph type="body" sz="quarter" idx="20"/>
          </p:nvPr>
        </p:nvSpPr>
        <p:spPr>
          <a:xfrm>
            <a:off x="457200" y="4525963"/>
            <a:ext cx="8229600" cy="1417637"/>
          </a:xfrm>
        </p:spPr>
        <p:txBody>
          <a:bodyPr/>
          <a:lstStyle/>
          <a:p>
            <a:pPr eaLnBrk="1" hangingPunct="1"/>
            <a:r>
              <a:rPr lang="en-US" altLang="en-US" dirty="0" smtClean="0"/>
              <a:t>Image </a:t>
            </a:r>
          </a:p>
          <a:p>
            <a:pPr marL="273050" lvl="1" eaLnBrk="1" hangingPunct="1"/>
            <a:r>
              <a:rPr altLang="en-US" sz="1200" dirty="0">
                <a:cs typeface="Arial" panose="020B0604020202020204" pitchFamily="34" charset="0"/>
              </a:rPr>
              <a:t>Slide 16: Ades, J. (2009, May 1). Prescription form with DNA double helix. [image on the Internet].  Retrieved from http://www.genome.gov/pressDisplay.cfm?photoID=20158</a:t>
            </a:r>
          </a:p>
          <a:p>
            <a:pPr eaLnBrk="1" hangingPunct="1"/>
            <a:endParaRPr lang="en-US" altLang="en-US" sz="1200"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B150D3-6C49-47F7-93FB-32CC51D883B5}" type="slidenum">
              <a:rPr lang="en-US" altLang="en-US">
                <a:solidFill>
                  <a:srgbClr val="898989"/>
                </a:solidFill>
              </a:rPr>
              <a:pPr eaLnBrk="1" hangingPunct="1"/>
              <a:t>19</a:t>
            </a:fld>
            <a:endParaRPr lang="en-US" altLang="en-US">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rtlCol="0">
            <a:normAutofit fontScale="90000"/>
          </a:bodyPr>
          <a:lstStyle/>
          <a:p>
            <a:pPr eaLnBrk="1" hangingPunct="1">
              <a:defRPr/>
            </a:pPr>
            <a:r>
              <a:rPr lang="en-US" dirty="0" smtClean="0"/>
              <a:t>Consumer Health Informatics</a:t>
            </a:r>
            <a:br>
              <a:rPr lang="en-US" dirty="0" smtClean="0"/>
            </a:br>
            <a:r>
              <a:rPr lang="en-US" dirty="0" smtClean="0"/>
              <a:t>Learning Objectives</a:t>
            </a:r>
          </a:p>
        </p:txBody>
      </p:sp>
      <p:sp>
        <p:nvSpPr>
          <p:cNvPr id="5123" name="Text Placeholder 3"/>
          <p:cNvSpPr>
            <a:spLocks noGrp="1"/>
          </p:cNvSpPr>
          <p:nvPr>
            <p:ph sz="quarter" idx="14"/>
          </p:nvPr>
        </p:nvSpPr>
        <p:spPr/>
        <p:txBody>
          <a:bodyPr/>
          <a:lstStyle/>
          <a:p>
            <a:pPr marL="514350" indent="-514350" eaLnBrk="1" hangingPunct="1">
              <a:buFont typeface="Arial" panose="020B0604020202020204" pitchFamily="34" charset="0"/>
              <a:buAutoNum type="arabicPeriod"/>
            </a:pPr>
            <a:r>
              <a:rPr lang="en-US" altLang="en-US" sz="2800" dirty="0" smtClean="0"/>
              <a:t>Explain how current and emerging technologies have impacted and may continue to affect consumer health informatics</a:t>
            </a:r>
          </a:p>
          <a:p>
            <a:pPr marL="514350" indent="-514350" eaLnBrk="1" hangingPunct="1">
              <a:buFont typeface="Arial" panose="020B0604020202020204" pitchFamily="34" charset="0"/>
              <a:buAutoNum type="arabicPeriod"/>
            </a:pPr>
            <a:r>
              <a:rPr lang="en-US" altLang="en-US" sz="2800" dirty="0" smtClean="0"/>
              <a:t>Describe the role of genomics in consumer health </a:t>
            </a:r>
            <a:r>
              <a:rPr lang="en-US" altLang="en-US" sz="2800" smtClean="0"/>
              <a:t>informatics </a:t>
            </a:r>
            <a:endParaRPr lang="en-US" altLang="en-US" sz="2800" dirty="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1C4D867-406E-4BC7-8F8D-0F95F428CB57}"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a:t>Consumer Health </a:t>
            </a:r>
            <a:r>
              <a:rPr lang="en-US" altLang="en-US" dirty="0" smtClean="0"/>
              <a:t>Informatics</a:t>
            </a:r>
            <a:r>
              <a:rPr lang="en-US" dirty="0" smtClean="0"/>
              <a:t> </a:t>
            </a:r>
            <a:br>
              <a:rPr lang="en-US" dirty="0" smtClean="0"/>
            </a:br>
            <a:r>
              <a:rPr lang="en-US" dirty="0" smtClean="0"/>
              <a:t>Lecture a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20</a:t>
            </a:fld>
            <a:endParaRPr lang="en-US" altLang="en-US"/>
          </a:p>
        </p:txBody>
      </p:sp>
    </p:spTree>
    <p:custDataLst>
      <p:tags r:id="rId1"/>
    </p:custDataLst>
    <p:extLst>
      <p:ext uri="{BB962C8B-B14F-4D97-AF65-F5344CB8AC3E}">
        <p14:creationId xmlns:p14="http://schemas.microsoft.com/office/powerpoint/2010/main" val="2007643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smtClean="0"/>
              <a:t>Health Communication</a:t>
            </a:r>
          </a:p>
        </p:txBody>
      </p:sp>
      <p:sp>
        <p:nvSpPr>
          <p:cNvPr id="6147" name="Text Placeholder 6"/>
          <p:cNvSpPr>
            <a:spLocks noGrp="1"/>
          </p:cNvSpPr>
          <p:nvPr>
            <p:ph sz="quarter" idx="14"/>
          </p:nvPr>
        </p:nvSpPr>
        <p:spPr/>
        <p:txBody>
          <a:bodyPr/>
          <a:lstStyle/>
          <a:p>
            <a:pPr marL="0" indent="0" eaLnBrk="1" hangingPunct="1">
              <a:buFont typeface="Arial" panose="020B0604020202020204" pitchFamily="34" charset="0"/>
              <a:buNone/>
            </a:pPr>
            <a:r>
              <a:rPr lang="en-US" altLang="en-US" smtClean="0"/>
              <a:t>“</a:t>
            </a:r>
            <a:r>
              <a:rPr lang="en-GB" altLang="en-US" smtClean="0"/>
              <a:t>T</a:t>
            </a:r>
            <a:r>
              <a:rPr lang="en-US" altLang="en-US" smtClean="0"/>
              <a:t>he art and technique of informing, influencing, and motivating individual, institutional, and public audiences about important health issues. The scope of health communication includes disease prevention, health promotion, health care policy, and the business of health care as well as enhancement of the quality of life and health of individuals within the community” </a:t>
            </a:r>
          </a:p>
          <a:p>
            <a:pPr marL="0" indent="0" eaLnBrk="1" hangingPunct="1">
              <a:buFont typeface="Arial" panose="020B0604020202020204" pitchFamily="34" charset="0"/>
              <a:buNone/>
            </a:pPr>
            <a:endParaRPr lang="en-US" altLang="en-US" sz="1600" smtClean="0"/>
          </a:p>
          <a:p>
            <a:pPr marL="0" indent="0" eaLnBrk="1" hangingPunct="1">
              <a:buFont typeface="Arial" panose="020B0604020202020204" pitchFamily="34" charset="0"/>
              <a:buNone/>
            </a:pPr>
            <a:r>
              <a:rPr lang="en-US" altLang="en-US" sz="1600" smtClean="0"/>
              <a:t>(Ratzan, 1994)</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C96EB3-9F79-4EAC-BDE9-B26CE1088922}"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altLang="en-US" smtClean="0"/>
              <a:t>Consumer Informatics</a:t>
            </a:r>
            <a:br>
              <a:rPr lang="en-GB" altLang="en-US" smtClean="0"/>
            </a:br>
            <a:r>
              <a:rPr lang="en-GB" altLang="en-US" smtClean="0"/>
              <a:t>Consumer Health Informatics</a:t>
            </a:r>
            <a:endParaRPr lang="en-US" altLang="en-US" smtClean="0"/>
          </a:p>
        </p:txBody>
      </p:sp>
      <p:sp>
        <p:nvSpPr>
          <p:cNvPr id="7171" name="Content Placeholder 10"/>
          <p:cNvSpPr>
            <a:spLocks noGrp="1"/>
          </p:cNvSpPr>
          <p:nvPr>
            <p:ph sz="quarter" idx="14"/>
          </p:nvPr>
        </p:nvSpPr>
        <p:spPr/>
        <p:txBody>
          <a:bodyPr/>
          <a:lstStyle/>
          <a:p>
            <a:r>
              <a:rPr lang="en-US" altLang="en-US" smtClean="0"/>
              <a:t>Consumer informatics</a:t>
            </a:r>
          </a:p>
          <a:p>
            <a:pPr lvl="1"/>
            <a:r>
              <a:rPr lang="en-US" altLang="en-US" smtClean="0"/>
              <a:t>Management of data and information</a:t>
            </a:r>
          </a:p>
          <a:p>
            <a:pPr lvl="1"/>
            <a:r>
              <a:rPr lang="en-US" altLang="en-US" smtClean="0"/>
              <a:t>Supports consumers</a:t>
            </a:r>
          </a:p>
          <a:p>
            <a:pPr lvl="1"/>
            <a:r>
              <a:rPr lang="en-US" altLang="en-US" smtClean="0"/>
              <a:t>Use of computers and computer technologies</a:t>
            </a:r>
          </a:p>
          <a:p>
            <a:r>
              <a:rPr lang="en-US" altLang="en-US" smtClean="0"/>
              <a:t>Consumer health informatics</a:t>
            </a:r>
          </a:p>
          <a:p>
            <a:pPr lvl="1"/>
            <a:r>
              <a:rPr lang="en-US" altLang="en-US" smtClean="0"/>
              <a:t>Addresses the needs of the consumer</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0C8F7C-F620-4712-9AC0-CF0AA45C9628}"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6"/>
          <p:cNvSpPr>
            <a:spLocks noGrp="1"/>
          </p:cNvSpPr>
          <p:nvPr>
            <p:ph type="title"/>
          </p:nvPr>
        </p:nvSpPr>
        <p:spPr/>
        <p:txBody>
          <a:bodyPr/>
          <a:lstStyle/>
          <a:p>
            <a:r>
              <a:rPr lang="en-US" altLang="en-US" smtClean="0"/>
              <a:t>Interactive Health Communication</a:t>
            </a:r>
          </a:p>
        </p:txBody>
      </p:sp>
      <p:sp>
        <p:nvSpPr>
          <p:cNvPr id="8195" name="Content Placeholder 7"/>
          <p:cNvSpPr>
            <a:spLocks noGrp="1"/>
          </p:cNvSpPr>
          <p:nvPr>
            <p:ph sz="quarter" idx="14"/>
          </p:nvPr>
        </p:nvSpPr>
        <p:spPr/>
        <p:txBody>
          <a:bodyPr/>
          <a:lstStyle/>
          <a:p>
            <a:r>
              <a:rPr lang="en-US" altLang="en-US" smtClean="0"/>
              <a:t>e-Health</a:t>
            </a:r>
          </a:p>
          <a:p>
            <a:r>
              <a:rPr lang="en-US" altLang="en-US" smtClean="0"/>
              <a:t>Technology</a:t>
            </a:r>
          </a:p>
          <a:p>
            <a:pPr lvl="1"/>
            <a:r>
              <a:rPr lang="en-US" altLang="en-US" smtClean="0"/>
              <a:t>Internet</a:t>
            </a:r>
          </a:p>
          <a:p>
            <a:pPr lvl="1"/>
            <a:r>
              <a:rPr lang="en-US" altLang="en-US" smtClean="0"/>
              <a:t>Web services</a:t>
            </a:r>
          </a:p>
          <a:p>
            <a:pPr lvl="1"/>
            <a:r>
              <a:rPr lang="en-US" altLang="en-US" smtClean="0"/>
              <a:t>Wireless technology</a:t>
            </a:r>
          </a:p>
          <a:p>
            <a:r>
              <a:rPr lang="en-US" altLang="en-US" smtClean="0"/>
              <a:t>Tools</a:t>
            </a:r>
          </a:p>
          <a:p>
            <a:pPr>
              <a:buFont typeface="Arial" panose="020B0604020202020204" pitchFamily="34" charset="0"/>
              <a:buNone/>
            </a:pPr>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E458074-40BD-4B50-9578-CA08DF6CA6E5}"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mtClean="0"/>
              <a:t>Interactive Health Communication</a:t>
            </a:r>
          </a:p>
        </p:txBody>
      </p:sp>
      <p:sp>
        <p:nvSpPr>
          <p:cNvPr id="9219" name="Content Placeholder 7"/>
          <p:cNvSpPr>
            <a:spLocks noGrp="1"/>
          </p:cNvSpPr>
          <p:nvPr>
            <p:ph sz="quarter" idx="14"/>
          </p:nvPr>
        </p:nvSpPr>
        <p:spPr/>
        <p:txBody>
          <a:bodyPr/>
          <a:lstStyle/>
          <a:p>
            <a:r>
              <a:rPr lang="en-US" altLang="en-US" smtClean="0"/>
              <a:t>Tools</a:t>
            </a:r>
          </a:p>
          <a:p>
            <a:pPr lvl="1"/>
            <a:r>
              <a:rPr lang="en-US" altLang="en-US" smtClean="0"/>
              <a:t>Online communities and support groups</a:t>
            </a:r>
          </a:p>
          <a:p>
            <a:pPr lvl="1"/>
            <a:r>
              <a:rPr lang="en-US" altLang="en-US" smtClean="0"/>
              <a:t>Online health information</a:t>
            </a:r>
          </a:p>
          <a:p>
            <a:pPr lvl="1"/>
            <a:r>
              <a:rPr lang="en-US" altLang="en-US" smtClean="0"/>
              <a:t>Online health self-management tool</a:t>
            </a:r>
          </a:p>
          <a:p>
            <a:pPr lvl="1"/>
            <a:r>
              <a:rPr lang="en-US" altLang="en-US" smtClean="0"/>
              <a:t>Online communication with health care providers</a:t>
            </a:r>
          </a:p>
          <a:p>
            <a:pPr lvl="1"/>
            <a:r>
              <a:rPr lang="en-US" altLang="en-US" smtClean="0"/>
              <a:t>Online access to personal health records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A356E04-7EA4-437E-B146-AA015C3BC2DE}"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6"/>
          <p:cNvSpPr>
            <a:spLocks noGrp="1"/>
          </p:cNvSpPr>
          <p:nvPr>
            <p:ph type="title"/>
          </p:nvPr>
        </p:nvSpPr>
        <p:spPr/>
        <p:txBody>
          <a:bodyPr/>
          <a:lstStyle/>
          <a:p>
            <a:r>
              <a:rPr lang="en-GB" altLang="en-US" smtClean="0"/>
              <a:t>Impact on Consumer Health Informatics </a:t>
            </a:r>
            <a:endParaRPr lang="en-US" altLang="en-US" smtClean="0"/>
          </a:p>
        </p:txBody>
      </p:sp>
      <p:sp>
        <p:nvSpPr>
          <p:cNvPr id="10243" name="Content Placeholder 7"/>
          <p:cNvSpPr>
            <a:spLocks noGrp="1"/>
          </p:cNvSpPr>
          <p:nvPr>
            <p:ph sz="quarter" idx="14"/>
          </p:nvPr>
        </p:nvSpPr>
        <p:spPr/>
        <p:txBody>
          <a:bodyPr/>
          <a:lstStyle/>
          <a:p>
            <a:r>
              <a:rPr lang="en-US" altLang="en-US" smtClean="0"/>
              <a:t>New roles and approaches to health management</a:t>
            </a:r>
          </a:p>
          <a:p>
            <a:pPr lvl="1"/>
            <a:r>
              <a:rPr lang="en-US" altLang="en-US" smtClean="0"/>
              <a:t>Partnership: </a:t>
            </a:r>
          </a:p>
          <a:p>
            <a:pPr lvl="2"/>
            <a:r>
              <a:rPr lang="en-US" altLang="en-US" smtClean="0"/>
              <a:t>Consumers and health care providers</a:t>
            </a:r>
          </a:p>
          <a:p>
            <a:r>
              <a:rPr lang="en-GB" altLang="en-US" smtClean="0"/>
              <a:t>New expectations </a:t>
            </a:r>
          </a:p>
          <a:p>
            <a:pPr lvl="1"/>
            <a:r>
              <a:rPr lang="en-GB" altLang="en-US" smtClean="0"/>
              <a:t>Access to information when needed</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925297-1D8A-41D0-A114-49ACBC353EF3}"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smtClean="0"/>
              <a:t>Impact of the Internet</a:t>
            </a:r>
          </a:p>
        </p:txBody>
      </p:sp>
      <p:sp>
        <p:nvSpPr>
          <p:cNvPr id="11267" name="Content Placeholder 7"/>
          <p:cNvSpPr>
            <a:spLocks noGrp="1"/>
          </p:cNvSpPr>
          <p:nvPr>
            <p:ph sz="quarter" idx="14"/>
          </p:nvPr>
        </p:nvSpPr>
        <p:spPr/>
        <p:txBody>
          <a:bodyPr/>
          <a:lstStyle/>
          <a:p>
            <a:r>
              <a:rPr lang="en-GB" altLang="en-US" smtClean="0"/>
              <a:t>Increase in informed consumers</a:t>
            </a:r>
            <a:endParaRPr lang="en-US" altLang="en-US" smtClean="0"/>
          </a:p>
          <a:p>
            <a:r>
              <a:rPr lang="en-US" altLang="en-US" smtClean="0"/>
              <a:t>Availability of online PHRs</a:t>
            </a:r>
          </a:p>
          <a:p>
            <a:r>
              <a:rPr lang="en-US" altLang="en-US" smtClean="0"/>
              <a:t>New forms of communication</a:t>
            </a:r>
          </a:p>
          <a:p>
            <a:r>
              <a:rPr lang="en-US" altLang="en-US" smtClean="0"/>
              <a:t>Accessibility of health care products for  purchasing </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572D75-499C-414F-BCCD-AD2270C74892}"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6"/>
          <p:cNvSpPr>
            <a:spLocks noGrp="1"/>
          </p:cNvSpPr>
          <p:nvPr>
            <p:ph type="title"/>
          </p:nvPr>
        </p:nvSpPr>
        <p:spPr/>
        <p:txBody>
          <a:bodyPr/>
          <a:lstStyle/>
          <a:p>
            <a:r>
              <a:rPr lang="en-GB" altLang="en-US" smtClean="0"/>
              <a:t>Impact of Emerging Technologies</a:t>
            </a:r>
            <a:endParaRPr lang="en-US" altLang="en-US" smtClean="0"/>
          </a:p>
        </p:txBody>
      </p:sp>
      <p:sp>
        <p:nvSpPr>
          <p:cNvPr id="12291" name="Content Placeholder 7"/>
          <p:cNvSpPr>
            <a:spLocks noGrp="1"/>
          </p:cNvSpPr>
          <p:nvPr>
            <p:ph sz="quarter" idx="14"/>
          </p:nvPr>
        </p:nvSpPr>
        <p:spPr/>
        <p:txBody>
          <a:bodyPr/>
          <a:lstStyle/>
          <a:p>
            <a:r>
              <a:rPr lang="en-GB" altLang="en-US" smtClean="0"/>
              <a:t>Convergence of media and emergence of the Internet results in a </a:t>
            </a:r>
            <a:r>
              <a:rPr lang="en-US" altLang="en-US" smtClean="0"/>
              <a:t>networked communication infrastructure</a:t>
            </a:r>
          </a:p>
          <a:p>
            <a:r>
              <a:rPr lang="en-GB" altLang="en-US" smtClean="0"/>
              <a:t>Facilitates access to health information and health-related support services</a:t>
            </a:r>
          </a:p>
          <a:p>
            <a:r>
              <a:rPr lang="en-GB" altLang="en-US" smtClean="0"/>
              <a:t>Expands the communication choices for </a:t>
            </a:r>
            <a:r>
              <a:rPr lang="en-US" altLang="en-US" smtClean="0"/>
              <a:t>health professionals, patients, and consumers</a:t>
            </a:r>
            <a:endParaRPr lang="en-GB" altLang="en-US" smtClean="0"/>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26C230A-0163-4CD9-9B09-72B1A3C882A2}"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UIDATA" val="&lt;database version=&quot;7.0&quot;&gt;&lt;object type=&quot;1&quot; unique_id=&quot;10001&quot;&gt;&lt;object type=&quot;8&quot; unique_id=&quot;10122&quot;&gt;&lt;/object&gt;&lt;object type=&quot;2&quot; unique_id=&quot;10123&quot;&gt;&lt;object type=&quot;3&quot; unique_id=&quot;10124&quot;&gt;&lt;property id=&quot;20148&quot; value=&quot;5&quot;/&gt;&lt;property id=&quot;20300&quot; value=&quot;Slide 1 - &amp;quot;Health Management Information Systems&amp;quot;&quot;/&gt;&lt;property id=&quot;20307&quot; value=&quot;256&quot;/&gt;&lt;/object&gt;&lt;object type=&quot;3&quot; unique_id=&quot;10125&quot;&gt;&lt;property id=&quot;20148&quot; value=&quot;5&quot;/&gt;&lt;property id=&quot;20300&quot; value=&quot;Slide 2 - &amp;quot;Consumer Health Informatics&amp;#x0D;&amp;#x0A;Learning Objectives&amp;quot;&quot;/&gt;&lt;property id=&quot;20307&quot; value=&quot;257&quot;/&gt;&lt;/object&gt;&lt;object type=&quot;3&quot; unique_id=&quot;10126&quot;&gt;&lt;property id=&quot;20148&quot; value=&quot;5&quot;/&gt;&lt;property id=&quot;20300&quot; value=&quot;Slide 4 - &amp;quot;Consumer Informatics&amp;#x0D;&amp;#x0A;Consumer Health Informatics&amp;quot;&quot;/&gt;&lt;property id=&quot;20307&quot; value=&quot;258&quot;/&gt;&lt;/object&gt;&lt;object type=&quot;3&quot; unique_id=&quot;10127&quot;&gt;&lt;property id=&quot;20148&quot; value=&quot;5&quot;/&gt;&lt;property id=&quot;20300&quot; value=&quot;Slide 5 - &amp;quot;Interactive Health Communication&amp;quot;&quot;/&gt;&lt;property id=&quot;20307&quot; value=&quot;269&quot;/&gt;&lt;/object&gt;&lt;object type=&quot;3&quot; unique_id=&quot;10128&quot;&gt;&lt;property id=&quot;20148&quot; value=&quot;5&quot;/&gt;&lt;property id=&quot;20300&quot; value=&quot;Slide 14 - &amp;quot;Challenges Presented&amp;quot;&quot;/&gt;&lt;property id=&quot;20307&quot; value=&quot;261&quot;/&gt;&lt;/object&gt;&lt;object type=&quot;3&quot; unique_id=&quot;10129&quot;&gt;&lt;property id=&quot;20148&quot; value=&quot;5&quot;/&gt;&lt;property id=&quot;20300&quot; value=&quot;Slide 3 - &amp;quot;Health Communication&amp;quot;&quot;/&gt;&lt;property id=&quot;20307&quot; value=&quot;266&quot;/&gt;&lt;/object&gt;&lt;object type=&quot;3&quot; unique_id=&quot;10131&quot;&gt;&lt;property id=&quot;20148&quot; value=&quot;5&quot;/&gt;&lt;property id=&quot;20300&quot; value=&quot;Slide 11 - &amp;quot;Potential e-Health Value Propositions&amp;quot;&quot;/&gt;&lt;property id=&quot;20307&quot; value=&quot;262&quot;/&gt;&lt;/object&gt;&lt;object type=&quot;3&quot; unique_id=&quot;10133&quot;&gt;&lt;property id=&quot;20148&quot; value=&quot;5&quot;/&gt;&lt;property id=&quot;20300&quot; value=&quot;Slide 17 - &amp;quot;Consumer Health Informatics&amp;#x0D;&amp;#x0A;Summary – Lecture a&amp;quot;&quot;/&gt;&lt;property id=&quot;20307&quot; value=&quot;264&quot;/&gt;&lt;/object&gt;&lt;object type=&quot;3&quot; unique_id=&quot;10135&quot;&gt;&lt;property id=&quot;20148&quot; value=&quot;5&quot;/&gt;&lt;property id=&quot;20300&quot; value=&quot;Slide 18 - &amp;quot;Consumer Health Informatics&amp;#x0D;&amp;#x0A;References – Lecture a&amp;quot;&quot;/&gt;&lt;property id=&quot;20307&quot; value=&quot;267&quot;/&gt;&lt;/object&gt;&lt;object type=&quot;3&quot; unique_id=&quot;10301&quot;&gt;&lt;property id=&quot;20148&quot; value=&quot;5&quot;/&gt;&lt;property id=&quot;20300&quot; value=&quot;Slide 6 - &amp;quot;Interactive Health Communication&amp;quot;&quot;/&gt;&lt;property id=&quot;20307&quot; value=&quot;272&quot;/&gt;&lt;/object&gt;&lt;object type=&quot;3&quot; unique_id=&quot;10302&quot;&gt;&lt;property id=&quot;20148&quot; value=&quot;5&quot;/&gt;&lt;property id=&quot;20300&quot; value=&quot;Slide 7 - &amp;quot;Impact on Consumer Health Informatics &amp;quot;&quot;/&gt;&lt;property id=&quot;20307&quot; value=&quot;271&quot;/&gt;&lt;/object&gt;&lt;object type=&quot;3&quot; unique_id=&quot;10303&quot;&gt;&lt;property id=&quot;20148&quot; value=&quot;5&quot;/&gt;&lt;property id=&quot;20300&quot; value=&quot;Slide 8 - &amp;quot;Impact of the Internet&amp;quot;&quot;/&gt;&lt;property id=&quot;20307&quot; value=&quot;270&quot;/&gt;&lt;/object&gt;&lt;object type=&quot;3&quot; unique_id=&quot;10304&quot;&gt;&lt;property id=&quot;20148&quot; value=&quot;5&quot;/&gt;&lt;property id=&quot;20300&quot; value=&quot;Slide 9 - &amp;quot;Impact of Emerging Technologies&amp;quot;&quot;/&gt;&lt;property id=&quot;20307&quot; value=&quot;276&quot;/&gt;&lt;/object&gt;&lt;object type=&quot;3&quot; unique_id=&quot;10305&quot;&gt;&lt;property id=&quot;20148&quot; value=&quot;5&quot;/&gt;&lt;property id=&quot;20300&quot; value=&quot;Slide 10 - &amp;quot;Social Media&amp;quot;&quot;/&gt;&lt;property id=&quot;20307&quot; value=&quot;275&quot;/&gt;&lt;/object&gt;&lt;object type=&quot;3&quot; unique_id=&quot;10306&quot;&gt;&lt;property id=&quot;20148&quot; value=&quot;5&quot;/&gt;&lt;property id=&quot;20300&quot; value=&quot;Slide 12 - &amp;quot;Potential e-Health Value Propositions&amp;quot;&quot;/&gt;&lt;property id=&quot;20307&quot; value=&quot;274&quot;/&gt;&lt;/object&gt;&lt;object type=&quot;3&quot; unique_id=&quot;10307&quot;&gt;&lt;property id=&quot;20148&quot; value=&quot;5&quot;/&gt;&lt;property id=&quot;20300&quot; value=&quot;Slide 13 - &amp;quot;Potential e-Health Value Propositions&amp;quot;&quot;/&gt;&lt;property id=&quot;20307&quot; value=&quot;273&quot;/&gt;&lt;/object&gt;&lt;object type=&quot;3&quot; unique_id=&quot;10398&quot;&gt;&lt;property id=&quot;20148&quot; value=&quot;5&quot;/&gt;&lt;property id=&quot;20300&quot; value=&quot;Slide 19 - &amp;quot;Consumer Health Informatics&amp;#x0D;&amp;#x0A;References – Lecture a&amp;quot;&quot;/&gt;&lt;property id=&quot;20307&quot; value=&quot;277&quot;/&gt;&lt;/object&gt;&lt;object type=&quot;3&quot; unique_id=&quot;10494&quot;&gt;&lt;property id=&quot;20148&quot; value=&quot;5&quot;/&gt;&lt;property id=&quot;20300&quot; value=&quot;Slide 15 - &amp;quot;Role of Genomics&amp;quot;&quot;/&gt;&lt;property id=&quot;20307&quot; value=&quot;278&quot;/&gt;&lt;/object&gt;&lt;object type=&quot;3&quot; unique_id=&quot;10673&quot;&gt;&lt;property id=&quot;20148&quot; value=&quot;5&quot;/&gt;&lt;property id=&quot;20300&quot; value=&quot;Slide 16 - &amp;quot;Role of Genomics&amp;quot;&quot;/&gt;&lt;property id=&quot;20307&quot; value=&quot;281&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1789</TotalTime>
  <Words>3879</Words>
  <Application>Microsoft Office PowerPoint</Application>
  <PresentationFormat>On-screen Show (4:3)</PresentationFormat>
  <Paragraphs>239</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ONC_2016</vt:lpstr>
      <vt:lpstr>Health Management Information Systems</vt:lpstr>
      <vt:lpstr>Consumer Health Informatics Learning Objectives</vt:lpstr>
      <vt:lpstr>Health Communication</vt:lpstr>
      <vt:lpstr>Consumer Informatics Consumer Health Informatics</vt:lpstr>
      <vt:lpstr>Interactive Health Communication</vt:lpstr>
      <vt:lpstr>Interactive Health Communication</vt:lpstr>
      <vt:lpstr>Impact on Consumer Health Informatics </vt:lpstr>
      <vt:lpstr>Impact of the Internet</vt:lpstr>
      <vt:lpstr>Impact of Emerging Technologies</vt:lpstr>
      <vt:lpstr>Social Media</vt:lpstr>
      <vt:lpstr>Potential e-Health Value Propositions</vt:lpstr>
      <vt:lpstr>Potential e-Health Value Propositions</vt:lpstr>
      <vt:lpstr>Potential e-Health Value Propositions</vt:lpstr>
      <vt:lpstr>Challenges Presented</vt:lpstr>
      <vt:lpstr>Role of Genomics</vt:lpstr>
      <vt:lpstr>Role of Genomics</vt:lpstr>
      <vt:lpstr>Consumer Health Informatics Summary – Lecture a</vt:lpstr>
      <vt:lpstr>Consumer Health Informatics References – Lecture a</vt:lpstr>
      <vt:lpstr>Consumer Health Informatics References – Lecture a</vt:lpstr>
      <vt:lpstr>Consumer Health Informatics  Lecture a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a, Component 6, Unit 8: Consumer Health Informatics</dc:title>
  <dc:subject>Health Management Information Systems:</dc:subject>
  <dc:creator>U.S. Department of Health and Human Services Office of the National Coordinator for Health Information Technology</dc:creator>
  <cp:keywords>Health IT, Health IT Curriculum, Computer Science</cp:keywords>
  <cp:lastModifiedBy>The Department of Health and Human Services</cp:lastModifiedBy>
  <cp:revision>11</cp:revision>
  <dcterms:created xsi:type="dcterms:W3CDTF">2011-10-13T19:09:01Z</dcterms:created>
  <dcterms:modified xsi:type="dcterms:W3CDTF">2017-05-23T16:58:24Z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