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tags/tag2.xml" ContentType="application/vnd.openxmlformats-officedocument.presentationml.tags+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468" r:id="rId1"/>
  </p:sldMasterIdLst>
  <p:notesMasterIdLst>
    <p:notesMasterId r:id="rId25"/>
  </p:notesMasterIdLst>
  <p:handoutMasterIdLst>
    <p:handoutMasterId r:id="rId26"/>
  </p:handoutMasterIdLst>
  <p:sldIdLst>
    <p:sldId id="256" r:id="rId2"/>
    <p:sldId id="257" r:id="rId3"/>
    <p:sldId id="258" r:id="rId4"/>
    <p:sldId id="269" r:id="rId5"/>
    <p:sldId id="278" r:id="rId6"/>
    <p:sldId id="277" r:id="rId7"/>
    <p:sldId id="276" r:id="rId8"/>
    <p:sldId id="275" r:id="rId9"/>
    <p:sldId id="274" r:id="rId10"/>
    <p:sldId id="273" r:id="rId11"/>
    <p:sldId id="272" r:id="rId12"/>
    <p:sldId id="282" r:id="rId13"/>
    <p:sldId id="281" r:id="rId14"/>
    <p:sldId id="285" r:id="rId15"/>
    <p:sldId id="280" r:id="rId16"/>
    <p:sldId id="279" r:id="rId17"/>
    <p:sldId id="261" r:id="rId18"/>
    <p:sldId id="283" r:id="rId19"/>
    <p:sldId id="287" r:id="rId20"/>
    <p:sldId id="270" r:id="rId21"/>
    <p:sldId id="271" r:id="rId22"/>
    <p:sldId id="286" r:id="rId23"/>
    <p:sldId id="288" r:id="rId24"/>
  </p:sldIdLst>
  <p:sldSz cx="9144000" cy="6858000" type="screen4x3"/>
  <p:notesSz cx="9144000" cy="6858000"/>
  <p:custDataLst>
    <p:tags r:id="rId27"/>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8" autoAdjust="0"/>
    <p:restoredTop sz="86613" autoAdjust="0"/>
  </p:normalViewPr>
  <p:slideViewPr>
    <p:cSldViewPr>
      <p:cViewPr varScale="1">
        <p:scale>
          <a:sx n="48" d="100"/>
          <a:sy n="48" d="100"/>
        </p:scale>
        <p:origin x="-898"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0218C784-AD2B-4ACA-89A0-36464B81965C}" type="datetimeFigureOut">
              <a:rPr lang="en-US"/>
              <a:pPr>
                <a:defRPr/>
              </a:pPr>
              <a:t>5/23/2017</a:t>
            </a:fld>
            <a:endParaRPr lang="en-US" dirty="0"/>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8DB403CE-F975-48D5-BC4F-64088D59EA70}" type="slidenum">
              <a:rPr lang="en-US" altLang="en-US"/>
              <a:pPr/>
              <a:t>‹#›</a:t>
            </a:fld>
            <a:endParaRPr lang="en-US" altLang="en-US"/>
          </a:p>
        </p:txBody>
      </p:sp>
    </p:spTree>
    <p:extLst>
      <p:ext uri="{BB962C8B-B14F-4D97-AF65-F5344CB8AC3E}">
        <p14:creationId xmlns:p14="http://schemas.microsoft.com/office/powerpoint/2010/main" val="328638777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92AAA3A6-5321-47E9-8EBF-60215032D5D3}" type="datetimeFigureOut">
              <a:rPr lang="en-US"/>
              <a:pPr>
                <a:defRPr/>
              </a:pPr>
              <a:t>5/23/2017</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39EDF60A-9F64-4227-8CEE-89256E5A68D3}" type="slidenum">
              <a:rPr lang="en-US" altLang="en-US"/>
              <a:pPr/>
              <a:t>‹#›</a:t>
            </a:fld>
            <a:endParaRPr lang="en-US" altLang="en-US"/>
          </a:p>
        </p:txBody>
      </p:sp>
    </p:spTree>
    <p:extLst>
      <p:ext uri="{BB962C8B-B14F-4D97-AF65-F5344CB8AC3E}">
        <p14:creationId xmlns:p14="http://schemas.microsoft.com/office/powerpoint/2010/main" val="4170804871"/>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Welcome to </a:t>
            </a:r>
            <a:r>
              <a:rPr lang="en-US" altLang="en-US" b="1" dirty="0" smtClean="0"/>
              <a:t>Health Management Information Systems, Medical Imaging Systems</a:t>
            </a:r>
            <a:r>
              <a:rPr lang="en-US" altLang="en-US" dirty="0" smtClean="0"/>
              <a:t>.  </a:t>
            </a:r>
          </a:p>
          <a:p>
            <a:pPr eaLnBrk="1" hangingPunct="1">
              <a:spcBef>
                <a:spcPct val="0"/>
              </a:spcBef>
            </a:pPr>
            <a:endParaRPr lang="en-US" altLang="en-US" dirty="0" smtClean="0"/>
          </a:p>
          <a:p>
            <a:r>
              <a:rPr lang="en-US" altLang="en-US" smtClean="0"/>
              <a:t>This </a:t>
            </a:r>
            <a:r>
              <a:rPr lang="en-US" altLang="en-US" dirty="0" smtClean="0"/>
              <a:t>lecture offers a definition of medical imaging, describes the purpose, processes, and management issues of medical imaging systems, analyzes the economic and technological factors that must be considered in the adoption of digital displays in radiology departments, looks at the major challenges with imaging systems faced by health care institutions and </a:t>
            </a:r>
            <a:r>
              <a:rPr lang="en-US" altLang="en-US" dirty="0" err="1" smtClean="0"/>
              <a:t>informaticians</a:t>
            </a:r>
            <a:r>
              <a:rPr lang="en-US" altLang="en-US" dirty="0" smtClean="0"/>
              <a:t>, and examines the future directions for imaging systems.</a:t>
            </a:r>
          </a:p>
        </p:txBody>
      </p:sp>
      <p:sp>
        <p:nvSpPr>
          <p:cNvPr id="276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276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45576CA-041E-4944-9AB5-879110BB4709}" type="slidenum">
              <a:rPr lang="en-US" altLang="en-US"/>
              <a:pPr eaLnBrk="1" hangingPunct="1"/>
              <a:t>1</a:t>
            </a:fld>
            <a:endParaRPr lang="en-US" altLang="en-US"/>
          </a:p>
        </p:txBody>
      </p:sp>
    </p:spTree>
    <p:extLst>
      <p:ext uri="{BB962C8B-B14F-4D97-AF65-F5344CB8AC3E}">
        <p14:creationId xmlns:p14="http://schemas.microsoft.com/office/powerpoint/2010/main" val="30274751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smtClean="0"/>
              <a:t>There are a number of management issues that will need to be addressed with regards to imaging systems. </a:t>
            </a:r>
          </a:p>
          <a:p>
            <a:pPr>
              <a:spcBef>
                <a:spcPct val="0"/>
              </a:spcBef>
            </a:pPr>
            <a:endParaRPr lang="en-US" altLang="en-US" dirty="0" smtClean="0"/>
          </a:p>
          <a:p>
            <a:pPr>
              <a:spcBef>
                <a:spcPct val="0"/>
              </a:spcBef>
            </a:pPr>
            <a:r>
              <a:rPr lang="en-US" altLang="en-US" dirty="0" smtClean="0"/>
              <a:t>The first issue is storage. Managing the storage and retrieval of digital images involves on-line digital archiving, retrieval of images via the image databases, and transmission of images over communication networks. Once the image has been interpreted, it will need to be stored or electronically archived. While the industry has largely moved to digital images, film may still be in use. Storage of film involves file space. Film also requires material resources such as film and its jacket, along with staff resources to prepare it for storage, as well as to retrieve it when needed. For digital images the process changes so the identified film issues are eliminated or reduced. For example, as soon as image quality is verified, it can be sent immediately to an electronic archive thereby eliminating the need for shelved film storage. </a:t>
            </a:r>
          </a:p>
          <a:p>
            <a:pPr>
              <a:spcBef>
                <a:spcPct val="0"/>
              </a:spcBef>
            </a:pPr>
            <a:endParaRPr lang="en-US" altLang="en-US" dirty="0" smtClean="0"/>
          </a:p>
          <a:p>
            <a:pPr>
              <a:spcBef>
                <a:spcPct val="0"/>
              </a:spcBef>
            </a:pPr>
            <a:r>
              <a:rPr lang="en-US" altLang="en-US" dirty="0" smtClean="0"/>
              <a:t>According to </a:t>
            </a:r>
            <a:r>
              <a:rPr lang="en-US" altLang="en-US" dirty="0" err="1" smtClean="0"/>
              <a:t>Greenes</a:t>
            </a:r>
            <a:r>
              <a:rPr lang="en-US" altLang="en-US" dirty="0" smtClean="0"/>
              <a:t> and Brinkley</a:t>
            </a:r>
            <a:r>
              <a:rPr lang="en-US" altLang="en-US" dirty="0" smtClean="0">
                <a:solidFill>
                  <a:srgbClr val="000000"/>
                </a:solidFill>
              </a:rPr>
              <a:t> (2006)</a:t>
            </a:r>
            <a:r>
              <a:rPr lang="en-US" altLang="en-US" dirty="0" smtClean="0"/>
              <a:t> “Image modalities differ substantially in their storage requirements, depending on the contrast and spatial resolution needed, the number of images or the size of the data sets, whether raw or processed data are stored, and whether data-compression techniques are used” (p. 634).</a:t>
            </a:r>
          </a:p>
          <a:p>
            <a:pPr>
              <a:spcBef>
                <a:spcPct val="0"/>
              </a:spcBef>
            </a:pPr>
            <a:endParaRPr lang="en-US" altLang="en-US" dirty="0" smtClean="0"/>
          </a:p>
          <a:p>
            <a:pPr>
              <a:spcBef>
                <a:spcPct val="0"/>
              </a:spcBef>
            </a:pPr>
            <a:r>
              <a:rPr lang="en-US" altLang="en-US" dirty="0" smtClean="0"/>
              <a:t>Also mentioned by </a:t>
            </a:r>
            <a:r>
              <a:rPr lang="en-US" altLang="en-US" dirty="0" err="1" smtClean="0"/>
              <a:t>Greenes</a:t>
            </a:r>
            <a:r>
              <a:rPr lang="en-US" altLang="en-US" dirty="0" smtClean="0"/>
              <a:t> and Brinkley (2006) is the need for the image archiving system to be able to manage not only on-line maintenance of active images, but must be able to store older image data. They suggest establishing “hierarchies of storage” to address concerns with speed of access. Many storage area networks (SANs)</a:t>
            </a:r>
            <a:r>
              <a:rPr lang="en-US" altLang="en-US" baseline="0" dirty="0" smtClean="0"/>
              <a:t> can manage storage in this hierarchical manner, moving images from high speed, expensive disks to lower speed and cheaper disks.</a:t>
            </a:r>
            <a:r>
              <a:rPr lang="en-US" altLang="en-US" dirty="0" smtClean="0"/>
              <a:t> </a:t>
            </a:r>
            <a:r>
              <a:rPr lang="en-US" altLang="en-US" dirty="0" err="1" smtClean="0"/>
              <a:t>Greenes</a:t>
            </a:r>
            <a:r>
              <a:rPr lang="en-US" altLang="en-US" dirty="0" smtClean="0"/>
              <a:t> and Brinkley (2006) note the need to decide where to place image data based on patterns of expected use, and network traffic, when putting the plan together.</a:t>
            </a:r>
          </a:p>
          <a:p>
            <a:pPr>
              <a:spcBef>
                <a:spcPct val="0"/>
              </a:spcBef>
            </a:pPr>
            <a:endParaRPr lang="en-US" altLang="en-US" dirty="0" smtClean="0"/>
          </a:p>
          <a:p>
            <a:pPr>
              <a:spcBef>
                <a:spcPct val="0"/>
              </a:spcBef>
            </a:pPr>
            <a:r>
              <a:rPr lang="en-US" altLang="en-US" dirty="0" smtClean="0"/>
              <a:t>Another way to address storage issues would be with data compression. </a:t>
            </a:r>
            <a:r>
              <a:rPr lang="en-US" altLang="en-US" dirty="0" err="1" smtClean="0"/>
              <a:t>Krupinski</a:t>
            </a:r>
            <a:r>
              <a:rPr lang="en-US" altLang="en-US" dirty="0" smtClean="0"/>
              <a:t> (2010) noted “Compression reduces the volume of data to reduce image processing, transmission times, bandwidth requirements, and storage needs” (p. 106).</a:t>
            </a:r>
            <a:endParaRPr lang="en-US" altLang="en-US" b="1" dirty="0" smtClean="0"/>
          </a:p>
        </p:txBody>
      </p:sp>
      <p:sp>
        <p:nvSpPr>
          <p:cNvPr id="368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68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728EF3A-2834-438D-A6CA-07B13C8C0D6D}" type="slidenum">
              <a:rPr lang="en-US" altLang="en-US"/>
              <a:pPr eaLnBrk="1" hangingPunct="1"/>
              <a:t>10</a:t>
            </a:fld>
            <a:endParaRPr lang="en-US" altLang="en-US"/>
          </a:p>
        </p:txBody>
      </p:sp>
    </p:spTree>
    <p:extLst>
      <p:ext uri="{BB962C8B-B14F-4D97-AF65-F5344CB8AC3E}">
        <p14:creationId xmlns:p14="http://schemas.microsoft.com/office/powerpoint/2010/main" val="23680247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l"/>
            <a:r>
              <a:rPr lang="en-US" altLang="en-US" dirty="0" smtClean="0"/>
              <a:t>In addition to storage concerns, another management issue is image integration. Integration involves viewing stations, image databases, image management systems, and networks. </a:t>
            </a:r>
            <a:r>
              <a:rPr lang="en-US" altLang="en-US" dirty="0" err="1" smtClean="0"/>
              <a:t>Greenes</a:t>
            </a:r>
            <a:r>
              <a:rPr lang="en-US" altLang="en-US" dirty="0" smtClean="0"/>
              <a:t> and Brinkley</a:t>
            </a:r>
            <a:r>
              <a:rPr lang="en-US" altLang="en-US" dirty="0" smtClean="0">
                <a:solidFill>
                  <a:srgbClr val="000000"/>
                </a:solidFill>
              </a:rPr>
              <a:t> (2006)</a:t>
            </a:r>
            <a:r>
              <a:rPr lang="en-US" altLang="en-US" dirty="0" smtClean="0"/>
              <a:t> state “The network configuration and the capacity of each part must be planned in relation to co</a:t>
            </a:r>
            <a:r>
              <a:rPr lang="en-US" altLang="en-US" b="0" u="sng" dirty="0" smtClean="0"/>
              <a:t>n</a:t>
            </a:r>
            <a:r>
              <a:rPr lang="en-US" altLang="en-US" dirty="0" smtClean="0"/>
              <a:t>siderations such as patterns of expected use and cost” (p. 637).</a:t>
            </a:r>
          </a:p>
          <a:p>
            <a:pPr algn="ctr"/>
            <a:endParaRPr lang="en-US" altLang="en-US" dirty="0" smtClean="0"/>
          </a:p>
          <a:p>
            <a:r>
              <a:rPr lang="en-US" altLang="en-US" dirty="0" smtClean="0"/>
              <a:t>Image transmission times would be different given choice of network method and degree of compression (</a:t>
            </a:r>
            <a:r>
              <a:rPr lang="en-US" altLang="en-US" dirty="0" err="1" smtClean="0"/>
              <a:t>Greenes</a:t>
            </a:r>
            <a:r>
              <a:rPr lang="en-US" altLang="en-US" dirty="0" smtClean="0"/>
              <a:t> and Brinkley</a:t>
            </a:r>
            <a:r>
              <a:rPr lang="en-US" altLang="en-US" dirty="0" smtClean="0">
                <a:solidFill>
                  <a:srgbClr val="000000"/>
                </a:solidFill>
              </a:rPr>
              <a:t>, 2006).</a:t>
            </a:r>
            <a:endParaRPr lang="en-US" altLang="en-US" dirty="0" smtClean="0"/>
          </a:p>
          <a:p>
            <a:endParaRPr lang="en-US" altLang="en-US" dirty="0" smtClean="0"/>
          </a:p>
          <a:p>
            <a:r>
              <a:rPr lang="en-US" altLang="en-US" dirty="0" smtClean="0"/>
              <a:t>Because of their own distinctive management issues, viewing station factors will be examined further on the next slide. </a:t>
            </a:r>
          </a:p>
          <a:p>
            <a:endParaRPr lang="en-US" altLang="en-US" dirty="0" smtClean="0"/>
          </a:p>
          <a:p>
            <a:r>
              <a:rPr lang="en-US" altLang="en-US" dirty="0" smtClean="0"/>
              <a:t>Image integration with other health care information is addressed later under major challenges.</a:t>
            </a:r>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D7AB12A-D8A3-4C74-AB4C-8766E570C7F6}" type="slidenum">
              <a:rPr lang="en-US" altLang="en-US"/>
              <a:pPr eaLnBrk="1" hangingPunct="1"/>
              <a:t>11</a:t>
            </a:fld>
            <a:endParaRPr lang="en-US" altLang="en-US"/>
          </a:p>
        </p:txBody>
      </p:sp>
    </p:spTree>
    <p:extLst>
      <p:ext uri="{BB962C8B-B14F-4D97-AF65-F5344CB8AC3E}">
        <p14:creationId xmlns:p14="http://schemas.microsoft.com/office/powerpoint/2010/main" val="32588982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smtClean="0"/>
              <a:t>Setting up workstations where radiologists will view and interpret digital images and referring clinicians will review the interpreted images pose their own unique management challenges. First, technological factors associated with digital displays will be discussed. </a:t>
            </a:r>
            <a:r>
              <a:rPr lang="en-US" altLang="en-US" dirty="0" err="1" smtClean="0"/>
              <a:t>Greenes</a:t>
            </a:r>
            <a:r>
              <a:rPr lang="en-US" altLang="en-US" dirty="0" smtClean="0"/>
              <a:t> and Brinkley (2006) point out that radiologist viewing consoles for image interpretation need to support general image manipulation operations and other operations that the radiologist performs while analyzing images. They stress “the ability to reshuffle images, to shift attention, to zoom in on a specific area, and to step back again to get an overview are all essential to the interpretive and analytic processes” and go on to further state “the design of practical image-interpretation workstations thus requires considerable human engineering and experimentation” (</a:t>
            </a:r>
            <a:r>
              <a:rPr lang="en-US" altLang="en-US" dirty="0" err="1" smtClean="0"/>
              <a:t>Greenes</a:t>
            </a:r>
            <a:r>
              <a:rPr lang="en-US" altLang="en-US" dirty="0" smtClean="0"/>
              <a:t> and Brinkley, 2006, p. 639, 641).</a:t>
            </a:r>
            <a:br>
              <a:rPr lang="en-US" altLang="en-US" dirty="0" smtClean="0"/>
            </a:br>
            <a:endParaRPr lang="en-US" altLang="en-US" dirty="0" smtClean="0"/>
          </a:p>
          <a:p>
            <a:pPr>
              <a:spcBef>
                <a:spcPct val="0"/>
              </a:spcBef>
            </a:pPr>
            <a:r>
              <a:rPr lang="en-US" altLang="en-US" dirty="0" smtClean="0"/>
              <a:t>For referring clinicians, </a:t>
            </a:r>
            <a:r>
              <a:rPr lang="en-US" altLang="en-US" dirty="0" err="1" smtClean="0"/>
              <a:t>Greenes</a:t>
            </a:r>
            <a:r>
              <a:rPr lang="en-US" altLang="en-US" dirty="0" smtClean="0"/>
              <a:t> and Brinkley (2006) indicate their workstation “must be easily accessible and thus must be conveniently distributed throughout the institution, or throughout an extended integrated delivery network” (p. 641). </a:t>
            </a:r>
          </a:p>
          <a:p>
            <a:pPr>
              <a:spcBef>
                <a:spcPct val="0"/>
              </a:spcBef>
            </a:pPr>
            <a:endParaRPr lang="en-US" altLang="en-US" dirty="0" smtClean="0"/>
          </a:p>
          <a:p>
            <a:pPr>
              <a:spcBef>
                <a:spcPct val="0"/>
              </a:spcBef>
            </a:pPr>
            <a:r>
              <a:rPr lang="en-US" altLang="en-US" dirty="0" smtClean="0">
                <a:latin typeface="Verdana" panose="020B0604030504040204" pitchFamily="34" charset="0"/>
              </a:rPr>
              <a:t>Regarding economic factors</a:t>
            </a:r>
            <a:r>
              <a:rPr lang="en-US" altLang="en-US" dirty="0" smtClean="0"/>
              <a:t>, </a:t>
            </a:r>
            <a:r>
              <a:rPr lang="en-US" altLang="en-US" dirty="0" err="1" smtClean="0"/>
              <a:t>Greenes</a:t>
            </a:r>
            <a:r>
              <a:rPr lang="en-US" altLang="en-US" dirty="0" smtClean="0"/>
              <a:t> and Brinkley (2006) make note of the fact that “costs for the network infrastructure and for image acquisition, storage, and review can be shared by the entire healthcare system rather than falling exclusively to radiology departments” (p. 641). </a:t>
            </a:r>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EE0B9D3-C2EE-466E-A974-F1D3A54FE084}" type="slidenum">
              <a:rPr lang="en-US" altLang="en-US"/>
              <a:pPr eaLnBrk="1" hangingPunct="1"/>
              <a:t>12</a:t>
            </a:fld>
            <a:endParaRPr lang="en-US" altLang="en-US"/>
          </a:p>
        </p:txBody>
      </p:sp>
    </p:spTree>
    <p:extLst>
      <p:ext uri="{BB962C8B-B14F-4D97-AF65-F5344CB8AC3E}">
        <p14:creationId xmlns:p14="http://schemas.microsoft.com/office/powerpoint/2010/main" val="11903285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Just having a medical image is not of much benefit if it is not accessible for use by various applications. The ability to have an efficient image distribution and access process is dependent on the successful integration of multiple information systems. Connectivity, or integrating medical images with information systems, such as the hospital information system, is a major challenge for health care institutions and </a:t>
            </a:r>
            <a:r>
              <a:rPr lang="en-US" altLang="en-US" dirty="0" err="1" smtClean="0"/>
              <a:t>informaticians</a:t>
            </a:r>
            <a:r>
              <a:rPr lang="en-US" altLang="en-US" dirty="0" smtClean="0"/>
              <a:t>. </a:t>
            </a:r>
          </a:p>
          <a:p>
            <a:endParaRPr lang="en-US" altLang="en-US" dirty="0" smtClean="0"/>
          </a:p>
          <a:p>
            <a:r>
              <a:rPr lang="en-US" altLang="en-US" dirty="0" smtClean="0"/>
              <a:t>AHIMA defines hospital information system as “The comprehensive database containing all the clinical, administrative, financial, and demographic information about each patient served by a hospital” (AHIMA, 2012, p. 171). The HIS plays an integral part in providing the data about the patient such as what is captured at registration which helps maintain data consistency. </a:t>
            </a:r>
          </a:p>
          <a:p>
            <a:endParaRPr lang="en-US" altLang="en-US" dirty="0" smtClean="0"/>
          </a:p>
          <a:p>
            <a:endParaRPr lang="en-US" altLang="en-US" dirty="0" smtClean="0"/>
          </a:p>
          <a:p>
            <a:endParaRPr lang="en-US" altLang="en-US" dirty="0" smtClean="0"/>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2AF49D4-26D0-4299-960C-03C9ECDAEE51}" type="slidenum">
              <a:rPr lang="en-US" altLang="en-US"/>
              <a:pPr eaLnBrk="1" hangingPunct="1"/>
              <a:t>13</a:t>
            </a:fld>
            <a:endParaRPr lang="en-US" altLang="en-US"/>
          </a:p>
        </p:txBody>
      </p:sp>
    </p:spTree>
    <p:extLst>
      <p:ext uri="{BB962C8B-B14F-4D97-AF65-F5344CB8AC3E}">
        <p14:creationId xmlns:p14="http://schemas.microsoft.com/office/powerpoint/2010/main" val="3094556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Radiology Information System (RIS) is not the same as the HIS. RIS is one of the most recognizable components of a medical imaging system. The RIS is used by a radiology department to support the radiology department’s information needs by managing workflow of such things as maintaining the film library and digital archive, scheduling of patient exams, registering of patients, distributing reports, and billing. According to </a:t>
            </a:r>
            <a:r>
              <a:rPr lang="en-US" altLang="en-US" dirty="0" err="1" smtClean="0"/>
              <a:t>Branstetter</a:t>
            </a:r>
            <a:r>
              <a:rPr lang="en-US" altLang="en-US" dirty="0" smtClean="0"/>
              <a:t> (2010), an RIS “Can receive orders from the Hospital Information System, or allow manual input of orders locally” (p. 438).</a:t>
            </a:r>
          </a:p>
          <a:p>
            <a:endParaRPr lang="en-US" altLang="en-US" dirty="0" smtClean="0"/>
          </a:p>
          <a:p>
            <a:r>
              <a:rPr lang="en-US" altLang="en-US" dirty="0" err="1" smtClean="0"/>
              <a:t>Greenes</a:t>
            </a:r>
            <a:r>
              <a:rPr lang="en-US" altLang="en-US" dirty="0" smtClean="0"/>
              <a:t> and Brinkley (2006), make note that “RISs have been implemented either as standalone systems or as components of HISs. In either case, an RIS must be integrated with other information systems within an institution to allow reconciliation of patient data, to support examination scheduling and results reporting, and to facilitate patient billing” (p. 643</a:t>
            </a:r>
            <a:r>
              <a:rPr lang="en-US" altLang="en-US" dirty="0" smtClean="0">
                <a:solidFill>
                  <a:srgbClr val="000000"/>
                </a:solidFill>
              </a:rPr>
              <a:t>).</a:t>
            </a:r>
          </a:p>
          <a:p>
            <a:endParaRPr lang="en-US" altLang="en-US" dirty="0" smtClean="0"/>
          </a:p>
          <a:p>
            <a:r>
              <a:rPr lang="en-US" altLang="en-US" dirty="0" smtClean="0"/>
              <a:t>Medical imaging systems are likely to have their own informatics support, separate from that of hospital information systems which makes integration more difficult.</a:t>
            </a:r>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C26FCB4-6BFC-4715-AC24-F7A0C71B9DC2}" type="slidenum">
              <a:rPr lang="en-US" altLang="en-US"/>
              <a:pPr eaLnBrk="1" hangingPunct="1"/>
              <a:t>14</a:t>
            </a:fld>
            <a:endParaRPr lang="en-US" altLang="en-US"/>
          </a:p>
        </p:txBody>
      </p:sp>
    </p:spTree>
    <p:extLst>
      <p:ext uri="{BB962C8B-B14F-4D97-AF65-F5344CB8AC3E}">
        <p14:creationId xmlns:p14="http://schemas.microsoft.com/office/powerpoint/2010/main" val="29524662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PACS is the other most recognizable component of a medical imaging system. As you will recall from previous material in this lecture, PACS deals with storage and communication of medical images. Integration is necessary between the components of the medical imaging system and HIS for PACS implementation to be successful. As </a:t>
            </a:r>
            <a:r>
              <a:rPr lang="en-US" altLang="en-US" dirty="0" err="1" smtClean="0"/>
              <a:t>Greenes</a:t>
            </a:r>
            <a:r>
              <a:rPr lang="en-US" altLang="en-US" dirty="0" smtClean="0"/>
              <a:t> and Brinkley (2006) explained, “Picture-archiving and communication system (PACS) image-management functions must be integrated with RISs and HISs. Because RIS (or, in some cases, an HIS) keeps track of examinations and associates them with patients, and a PACS keeps track of images and associates them with examinations, the task is to provide coordination between the examination data on the two systems” (</a:t>
            </a:r>
            <a:r>
              <a:rPr lang="en-US" altLang="en-US" dirty="0" smtClean="0">
                <a:solidFill>
                  <a:srgbClr val="000000"/>
                </a:solidFill>
              </a:rPr>
              <a:t>p. 643).</a:t>
            </a:r>
          </a:p>
          <a:p>
            <a:endParaRPr lang="en-US" altLang="en-US" dirty="0" smtClean="0">
              <a:solidFill>
                <a:srgbClr val="000000"/>
              </a:solidFill>
            </a:endParaRPr>
          </a:p>
          <a:p>
            <a:r>
              <a:rPr lang="en-US" altLang="en-US" dirty="0" smtClean="0"/>
              <a:t>Benefits to integration per </a:t>
            </a:r>
            <a:r>
              <a:rPr lang="en-US" altLang="en-US" dirty="0" err="1" smtClean="0"/>
              <a:t>Arenson</a:t>
            </a:r>
            <a:r>
              <a:rPr lang="en-US" altLang="en-US" dirty="0" smtClean="0"/>
              <a:t>, </a:t>
            </a:r>
            <a:r>
              <a:rPr lang="en-US" altLang="en-US" dirty="0" err="1" smtClean="0"/>
              <a:t>Andriole</a:t>
            </a:r>
            <a:r>
              <a:rPr lang="en-US" altLang="en-US" dirty="0" smtClean="0"/>
              <a:t>, </a:t>
            </a:r>
            <a:r>
              <a:rPr lang="en-US" altLang="en-US" dirty="0" err="1" smtClean="0"/>
              <a:t>Avrin</a:t>
            </a:r>
            <a:r>
              <a:rPr lang="en-US" altLang="en-US" dirty="0" smtClean="0"/>
              <a:t>, &amp; Gould (2000) include “…economic advantages, secure rapid access to all clinical information on patients, including imaging studies, anytime and anywhere, enhances the quality of patient care, although it is difficult to quantify” (p. 145).</a:t>
            </a:r>
            <a:endParaRPr lang="en-US" altLang="en-US" b="1" dirty="0" smtClean="0"/>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49D13F7-25B6-4281-A9EF-51E67CA9A134}" type="slidenum">
              <a:rPr lang="en-US" altLang="en-US"/>
              <a:pPr eaLnBrk="1" hangingPunct="1"/>
              <a:t>15</a:t>
            </a:fld>
            <a:endParaRPr lang="en-US" altLang="en-US"/>
          </a:p>
        </p:txBody>
      </p:sp>
    </p:spTree>
    <p:extLst>
      <p:ext uri="{BB962C8B-B14F-4D97-AF65-F5344CB8AC3E}">
        <p14:creationId xmlns:p14="http://schemas.microsoft.com/office/powerpoint/2010/main" val="42413928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smtClean="0"/>
              <a:t>Another major challenge for health care institutions and </a:t>
            </a:r>
            <a:r>
              <a:rPr lang="en-US" altLang="en-US" dirty="0" err="1" smtClean="0"/>
              <a:t>informaticians</a:t>
            </a:r>
            <a:r>
              <a:rPr lang="en-US" altLang="en-US" dirty="0" smtClean="0"/>
              <a:t> is the selection of a method for producing and distributing image reports. Traditionally, this has been done through clinician dictation followed by a transcriptionist typing a report and then review and approval by the dictator. </a:t>
            </a:r>
          </a:p>
          <a:p>
            <a:pPr>
              <a:spcBef>
                <a:spcPct val="0"/>
              </a:spcBef>
            </a:pPr>
            <a:endParaRPr lang="en-US" altLang="en-US" dirty="0" smtClean="0"/>
          </a:p>
          <a:p>
            <a:r>
              <a:rPr lang="en-US" altLang="en-US" dirty="0" smtClean="0"/>
              <a:t>Speech recognition is another way for clinicians to document his or her interpretation of an image. AHIMA defines speech recognition technology as “technology that translates speech to text (AHIMA, 2012, p. 321).  There are two types of speech recognition: front-end and back-end. According to AHIMA (2003), “Front-end” speech recognition is the term generally used to describe a process where the dictator (end user) speaks into a microphone or headset attached to a PC. The recognized words are displayed as they are recognized, and the dictator is expected to correct misrecognitions. Server-based speech recognition takes place after the dictator has created audio input in much the same way as usual, and the process then takes place at the server level, or on the “back end” (para. 30).</a:t>
            </a:r>
          </a:p>
          <a:p>
            <a:pPr>
              <a:spcBef>
                <a:spcPct val="0"/>
              </a:spcBef>
            </a:pPr>
            <a:endParaRPr lang="en-US" altLang="en-US" dirty="0" smtClean="0"/>
          </a:p>
          <a:p>
            <a:pPr>
              <a:spcBef>
                <a:spcPct val="0"/>
              </a:spcBef>
            </a:pPr>
            <a:r>
              <a:rPr lang="en-US" altLang="en-US" dirty="0" smtClean="0"/>
              <a:t>The final reporting method option is structured. Fenton (as cited in van </a:t>
            </a:r>
            <a:r>
              <a:rPr lang="en-US" altLang="en-US" dirty="0" err="1" smtClean="0"/>
              <a:t>Bemmel</a:t>
            </a:r>
            <a:r>
              <a:rPr lang="en-US" altLang="en-US" dirty="0" smtClean="0"/>
              <a:t> &amp; </a:t>
            </a:r>
            <a:r>
              <a:rPr lang="en-US" altLang="en-US" dirty="0" err="1" smtClean="0"/>
              <a:t>Musen</a:t>
            </a:r>
            <a:r>
              <a:rPr lang="en-US" altLang="en-US" dirty="0" smtClean="0"/>
              <a:t>, 1999)</a:t>
            </a:r>
            <a:r>
              <a:rPr lang="en-US" altLang="en-US" i="1" dirty="0" smtClean="0"/>
              <a:t> </a:t>
            </a:r>
            <a:r>
              <a:rPr lang="en-US" altLang="en-US" dirty="0" smtClean="0"/>
              <a:t>states “Structured data entry largely involves the use of forms and other tools to enter information.</a:t>
            </a:r>
            <a:r>
              <a:rPr lang="en-US" altLang="en-US" baseline="30000" dirty="0" smtClean="0"/>
              <a:t> </a:t>
            </a:r>
            <a:r>
              <a:rPr lang="en-US" altLang="en-US" dirty="0" smtClean="0"/>
              <a:t>Forms or computer entry screens include defined data elements or fields, some of which may be mandatory, some of which may be optional. Often the content entered into the different fields is specified via lists or a predefined vocabulary. Sometimes the system will intelligently follow the data entry and, based on what is entered, determine the next fields needing completion” (p. 52).</a:t>
            </a:r>
          </a:p>
          <a:p>
            <a:endParaRPr lang="en-US" altLang="en-US" dirty="0" smtClean="0"/>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268B169-0F2C-4DED-8984-7DA583E0D78B}" type="slidenum">
              <a:rPr lang="en-US" altLang="en-US"/>
              <a:pPr eaLnBrk="1" hangingPunct="1"/>
              <a:t>16</a:t>
            </a:fld>
            <a:endParaRPr lang="en-US" altLang="en-US"/>
          </a:p>
        </p:txBody>
      </p:sp>
    </p:spTree>
    <p:extLst>
      <p:ext uri="{BB962C8B-B14F-4D97-AF65-F5344CB8AC3E}">
        <p14:creationId xmlns:p14="http://schemas.microsoft.com/office/powerpoint/2010/main" val="18835880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smtClean="0"/>
              <a:t>Moving on to factors that will affect the future direction of imaging systems, there are several. The first is advances in medical imaging technology. </a:t>
            </a:r>
          </a:p>
          <a:p>
            <a:pPr>
              <a:spcBef>
                <a:spcPct val="0"/>
              </a:spcBef>
            </a:pPr>
            <a:endParaRPr lang="en-US" altLang="en-US" dirty="0" smtClean="0"/>
          </a:p>
          <a:p>
            <a:pPr>
              <a:spcBef>
                <a:spcPct val="0"/>
              </a:spcBef>
            </a:pPr>
            <a:r>
              <a:rPr lang="en-US" altLang="en-US" dirty="0" smtClean="0"/>
              <a:t>According to the Duke Center for Health Informatics (2009), “Medicare data indicate that medical imaging studies are the most frequently prescribed diagnostic procedure and the fastest growing physician service in the US health system” (para. 1). With this increase comes an increase in imaging data.</a:t>
            </a:r>
          </a:p>
          <a:p>
            <a:pPr>
              <a:spcBef>
                <a:spcPct val="0"/>
              </a:spcBef>
            </a:pPr>
            <a:endParaRPr lang="en-US" altLang="en-US" dirty="0" smtClean="0"/>
          </a:p>
          <a:p>
            <a:pPr>
              <a:spcBef>
                <a:spcPct val="0"/>
              </a:spcBef>
            </a:pPr>
            <a:r>
              <a:rPr lang="en-US" altLang="en-US" dirty="0" smtClean="0"/>
              <a:t>An example of an advance in medical imaging technology is from </a:t>
            </a:r>
            <a:r>
              <a:rPr lang="en-US" altLang="en-US" dirty="0" err="1" smtClean="0"/>
              <a:t>Goedert</a:t>
            </a:r>
            <a:r>
              <a:rPr lang="en-US" altLang="en-US" dirty="0" smtClean="0"/>
              <a:t> (2010) who stated “The Food and Drug Administration recently approved new medical imaging technology to process images and pinpoint regions of interest. The MED-SEG system from Largo, Md.-based </a:t>
            </a:r>
            <a:r>
              <a:rPr lang="en-US" altLang="en-US" dirty="0" err="1" smtClean="0"/>
              <a:t>Bartron</a:t>
            </a:r>
            <a:r>
              <a:rPr lang="en-US" altLang="en-US" dirty="0" smtClean="0"/>
              <a:t> Medical Imaging Inc., is based on a computer algorithm developed at NASA's Goddard Space Fight Center in Greenbelt, Md. The software groups an image's pixels together at different levels of detail to enable image segmentation to a higher level than currently available…” (para. 1).</a:t>
            </a:r>
          </a:p>
          <a:p>
            <a:pPr>
              <a:spcBef>
                <a:spcPct val="0"/>
              </a:spcBef>
            </a:pPr>
            <a:endParaRPr lang="en-US" altLang="en-US" dirty="0" smtClean="0"/>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8D4EF27-EA88-4C36-9F15-AD01C20531B8}" type="slidenum">
              <a:rPr lang="en-US" altLang="en-US"/>
              <a:pPr eaLnBrk="1" hangingPunct="1"/>
              <a:t>17</a:t>
            </a:fld>
            <a:endParaRPr lang="en-US" altLang="en-US"/>
          </a:p>
        </p:txBody>
      </p:sp>
    </p:spTree>
    <p:extLst>
      <p:ext uri="{BB962C8B-B14F-4D97-AF65-F5344CB8AC3E}">
        <p14:creationId xmlns:p14="http://schemas.microsoft.com/office/powerpoint/2010/main" val="16364243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smtClean="0"/>
              <a:t>Another development is the release of an expansion of the DICOM medical image exchange standard Supplement 145. According to a College of American Pathologists’ press release, “The standard will enable electronic display, sharing, storage, and management of the image of the “entire microscope slide”—or large images usually associated with pathology. It will also allow health care professionals flexibility, such as panning and zooming, when interacting with the image… The adoption of whole slide digital imaging into hospitals and laboratories is desirable for advancing pathology and improving patient care. Currently, most hospitals use a PACS (Picture Archiving and Communication System) to manage and store radiology images. Until now, PACS software and the DICOM core standard did not accommodate pathology whole slide images. Supplement 145, the new standard for ‘Whole Slide Microscopic Images,’ will facilitate health information interoperability of pathology medical images, various whole slide imaging equipment manufacturers, PACS, and electronic health records (EHRs)” (para. 2, 4-5).</a:t>
            </a:r>
          </a:p>
          <a:p>
            <a:pPr>
              <a:spcBef>
                <a:spcPct val="0"/>
              </a:spcBef>
            </a:pPr>
            <a:endParaRPr lang="en-US" altLang="en-US" dirty="0" smtClean="0"/>
          </a:p>
          <a:p>
            <a:pPr>
              <a:spcBef>
                <a:spcPct val="0"/>
              </a:spcBef>
            </a:pPr>
            <a:r>
              <a:rPr lang="en-US" altLang="en-US" dirty="0" smtClean="0"/>
              <a:t>There was an expectation that by 2013, DICOM would be required by all EHR systems that include imaging information as an integral part of the patient record.</a:t>
            </a:r>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CF2666E-8570-4FBF-9882-B700AC8C1904}" type="slidenum">
              <a:rPr lang="en-US" altLang="en-US"/>
              <a:pPr eaLnBrk="1" hangingPunct="1"/>
              <a:t>18</a:t>
            </a:fld>
            <a:endParaRPr lang="en-US" altLang="en-US"/>
          </a:p>
        </p:txBody>
      </p:sp>
    </p:spTree>
    <p:extLst>
      <p:ext uri="{BB962C8B-B14F-4D97-AF65-F5344CB8AC3E}">
        <p14:creationId xmlns:p14="http://schemas.microsoft.com/office/powerpoint/2010/main" val="31404792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 final factor affecting the future direction of imaging systems is the American Recovery and Reinvestment Act or ARRA and the associated Health Information Technology for Economic and Clinical Health (HITECH) provision. ARRA, officially Public Law 111-5 signed into law February 2009, provided many different stimulus opportunities, one of which was $19.2 billion for health IT</a:t>
            </a:r>
            <a:r>
              <a:rPr lang="en-US" altLang="en-US" dirty="0" smtClean="0">
                <a:solidFill>
                  <a:srgbClr val="FF0000"/>
                </a:solidFill>
              </a:rPr>
              <a:t>. </a:t>
            </a:r>
            <a:r>
              <a:rPr lang="en-US" altLang="en-US" dirty="0" smtClean="0"/>
              <a:t>According to the Centers for Medicare and Medicaid Services (CMS), “The Medicare and Medicaid EHR Incentive Programs will provide incentive payments to eligible professionals, eligible hospitals and critical access hospitals (CAHs) as they adopt, implement, upgrade or demonstrate meaningful use of certified EHR technology” (CMS, 2011, para. 1).</a:t>
            </a:r>
          </a:p>
          <a:p>
            <a:endParaRPr lang="en-US" altLang="en-US" dirty="0" smtClean="0"/>
          </a:p>
          <a:p>
            <a:r>
              <a:rPr lang="en-US" altLang="en-US" dirty="0" smtClean="0"/>
              <a:t>On July 13, 2010, the Secretary of HHS published in the Federal Register a final rule that adopted standards, implementation specifications, and certification criteria for HIT. The final rule was released in conjunction with the Medicare and Medicaid EHR Incentive Programs final rule. The CMS regulations specify the objectives which providers must achieve in payment years 2011 and 2012 to qualify for incentive payments. The ONC regulations specify the technical capabilities that EHR technology must have to be certified and to support providers in achieving the “meaningful use” objectives.</a:t>
            </a:r>
          </a:p>
          <a:p>
            <a:pPr>
              <a:spcBef>
                <a:spcPct val="0"/>
              </a:spcBef>
            </a:pPr>
            <a:endParaRPr lang="en-US" altLang="en-US" dirty="0" smtClean="0"/>
          </a:p>
          <a:p>
            <a:pPr>
              <a:spcBef>
                <a:spcPct val="0"/>
              </a:spcBef>
            </a:pPr>
            <a:r>
              <a:rPr lang="en-US" altLang="en-US" dirty="0" smtClean="0"/>
              <a:t>Meaningful</a:t>
            </a:r>
            <a:r>
              <a:rPr lang="en-US" altLang="en-US" baseline="0" dirty="0" smtClean="0"/>
              <a:t> Use stage 2 did provide a menu requirement for EHRs to link to images that could be in an external system, such as a PACS. </a:t>
            </a:r>
            <a:endParaRPr lang="en-US" altLang="en-US" dirty="0" smtClean="0"/>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52C689B-C9C3-4977-A6BA-EB2DA3F99D28}" type="slidenum">
              <a:rPr lang="en-US" altLang="en-US"/>
              <a:pPr eaLnBrk="1" hangingPunct="1"/>
              <a:t>19</a:t>
            </a:fld>
            <a:endParaRPr lang="en-US" altLang="en-US"/>
          </a:p>
        </p:txBody>
      </p:sp>
    </p:spTree>
    <p:extLst>
      <p:ext uri="{BB962C8B-B14F-4D97-AF65-F5344CB8AC3E}">
        <p14:creationId xmlns:p14="http://schemas.microsoft.com/office/powerpoint/2010/main" val="136893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The Objectives for this lecture, </a:t>
            </a:r>
            <a:r>
              <a:rPr lang="en-US" altLang="en-US" b="1" dirty="0" smtClean="0"/>
              <a:t>Medical Imaging Systems, </a:t>
            </a:r>
            <a:r>
              <a:rPr lang="en-US" altLang="en-US" dirty="0" smtClean="0"/>
              <a:t>are to:</a:t>
            </a:r>
          </a:p>
          <a:p>
            <a:pPr marL="171450" indent="-171450" eaLnBrk="1" hangingPunct="1">
              <a:spcBef>
                <a:spcPct val="0"/>
              </a:spcBef>
              <a:buFont typeface="Arial" panose="020B0604020202020204" pitchFamily="34" charset="0"/>
              <a:buChar char="•"/>
            </a:pPr>
            <a:r>
              <a:rPr lang="en-US" altLang="en-US" dirty="0" smtClean="0"/>
              <a:t>Examine the purposes, processes, and management issues related to the use of imaging systems in health care;  </a:t>
            </a:r>
          </a:p>
          <a:p>
            <a:pPr marL="171450" indent="-171450" eaLnBrk="1" hangingPunct="1">
              <a:spcBef>
                <a:spcPct val="0"/>
              </a:spcBef>
              <a:buFont typeface="Arial" panose="020B0604020202020204" pitchFamily="34" charset="0"/>
              <a:buChar char="•"/>
            </a:pPr>
            <a:r>
              <a:rPr lang="en-US" altLang="en-US" dirty="0" smtClean="0"/>
              <a:t>Understand the economic and technological factors that must be considered in the adoption of digital displays in radiology departments;</a:t>
            </a:r>
          </a:p>
          <a:p>
            <a:pPr marL="171450" indent="-171450" eaLnBrk="1" hangingPunct="1">
              <a:spcBef>
                <a:spcPct val="0"/>
              </a:spcBef>
              <a:buFont typeface="Arial" panose="020B0604020202020204" pitchFamily="34" charset="0"/>
              <a:buChar char="•"/>
            </a:pPr>
            <a:r>
              <a:rPr lang="en-US" altLang="en-US" dirty="0" smtClean="0"/>
              <a:t>Describe the major challenges with imaging systems faced by health care institutions and </a:t>
            </a:r>
            <a:r>
              <a:rPr lang="en-US" altLang="en-US" dirty="0" err="1" smtClean="0"/>
              <a:t>informaticians</a:t>
            </a:r>
            <a:r>
              <a:rPr lang="en-US" altLang="en-US" dirty="0" smtClean="0"/>
              <a:t>; and</a:t>
            </a:r>
          </a:p>
          <a:p>
            <a:pPr marL="171450" indent="-171450" eaLnBrk="1" hangingPunct="1">
              <a:spcBef>
                <a:spcPct val="0"/>
              </a:spcBef>
              <a:buFont typeface="Arial" panose="020B0604020202020204" pitchFamily="34" charset="0"/>
              <a:buChar char="•"/>
            </a:pPr>
            <a:r>
              <a:rPr lang="en-US" altLang="en-US" dirty="0" smtClean="0"/>
              <a:t>Describe the future directions for imaging systems.</a:t>
            </a:r>
          </a:p>
          <a:p>
            <a:pPr eaLnBrk="1" hangingPunct="1">
              <a:spcBef>
                <a:spcPct val="0"/>
              </a:spcBef>
            </a:pPr>
            <a:endParaRPr lang="en-US" altLang="en-US" dirty="0" smtClean="0"/>
          </a:p>
        </p:txBody>
      </p:sp>
      <p:sp>
        <p:nvSpPr>
          <p:cNvPr id="286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286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E4B975F-D0D0-469B-8293-2C60899821F0}" type="slidenum">
              <a:rPr lang="en-US" altLang="en-US"/>
              <a:pPr eaLnBrk="1" hangingPunct="1"/>
              <a:t>2</a:t>
            </a:fld>
            <a:endParaRPr lang="en-US" altLang="en-US"/>
          </a:p>
        </p:txBody>
      </p:sp>
    </p:spTree>
    <p:extLst>
      <p:ext uri="{BB962C8B-B14F-4D97-AF65-F5344CB8AC3E}">
        <p14:creationId xmlns:p14="http://schemas.microsoft.com/office/powerpoint/2010/main" val="32264456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This concludes </a:t>
            </a:r>
            <a:r>
              <a:rPr lang="en-US" altLang="en-US" b="1" dirty="0" smtClean="0"/>
              <a:t>Medical Imaging Systems.</a:t>
            </a:r>
            <a:endParaRPr lang="en-US" altLang="en-US" dirty="0" smtClean="0"/>
          </a:p>
          <a:p>
            <a:pPr eaLnBrk="1" hangingPunct="1">
              <a:spcBef>
                <a:spcPct val="0"/>
              </a:spcBef>
            </a:pPr>
            <a:endParaRPr lang="en-US" altLang="en-US" dirty="0" smtClean="0"/>
          </a:p>
          <a:p>
            <a:r>
              <a:rPr lang="en-US" altLang="en-US" dirty="0" smtClean="0"/>
              <a:t>The first part of this lecture defined biomedical imaging, medical imaging, and medical imaging informatics, examined the purposes, processes, and management issues with regards to imaging systems. Specific factors related to storage concerns and image integration including viewing stations were scrutinized. Image integration with other health care information, another challenge faced by health care institutions and </a:t>
            </a:r>
            <a:r>
              <a:rPr lang="en-US" altLang="en-US" dirty="0" err="1" smtClean="0"/>
              <a:t>informaticians</a:t>
            </a:r>
            <a:r>
              <a:rPr lang="en-US" altLang="en-US" dirty="0" smtClean="0"/>
              <a:t>, was also discussed. The final topic covered was future directions. </a:t>
            </a: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7BF9AA0-E175-4405-857C-EF947BCCD3DB}" type="slidenum">
              <a:rPr lang="en-US" altLang="en-US"/>
              <a:pPr eaLnBrk="1" hangingPunct="1"/>
              <a:t>20</a:t>
            </a:fld>
            <a:endParaRPr lang="en-US" altLang="en-US"/>
          </a:p>
        </p:txBody>
      </p:sp>
    </p:spTree>
    <p:extLst>
      <p:ext uri="{BB962C8B-B14F-4D97-AF65-F5344CB8AC3E}">
        <p14:creationId xmlns:p14="http://schemas.microsoft.com/office/powerpoint/2010/main" val="20502137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No audio.</a:t>
            </a:r>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DB86F49-5438-4E3D-8FBA-B077BDB989BA}" type="slidenum">
              <a:rPr lang="en-US" altLang="en-US"/>
              <a:pPr eaLnBrk="1" hangingPunct="1"/>
              <a:t>21</a:t>
            </a:fld>
            <a:endParaRPr lang="en-US" altLang="en-US"/>
          </a:p>
        </p:txBody>
      </p:sp>
    </p:spTree>
    <p:extLst>
      <p:ext uri="{BB962C8B-B14F-4D97-AF65-F5344CB8AC3E}">
        <p14:creationId xmlns:p14="http://schemas.microsoft.com/office/powerpoint/2010/main" val="32124701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 audio</a:t>
            </a:r>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C3F8E1A-3824-4EB5-9C02-EB74AB537F85}" type="slidenum">
              <a:rPr lang="en-US" altLang="en-US"/>
              <a:pPr eaLnBrk="1" hangingPunct="1"/>
              <a:t>22</a:t>
            </a:fld>
            <a:endParaRPr lang="en-US" altLang="en-US"/>
          </a:p>
        </p:txBody>
      </p:sp>
    </p:spTree>
    <p:extLst>
      <p:ext uri="{BB962C8B-B14F-4D97-AF65-F5344CB8AC3E}">
        <p14:creationId xmlns:p14="http://schemas.microsoft.com/office/powerpoint/2010/main" val="26833495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sz="1000" dirty="0" smtClean="0">
                <a:solidFill>
                  <a:schemeClr val="tx1"/>
                </a:solidFill>
                <a:latin typeface="Arial" panose="020B0604020202020204" pitchFamily="34" charset="0"/>
                <a:cs typeface="Arial" panose="020B0604020202020204" pitchFamily="34" charset="0"/>
              </a:rPr>
              <a:t>No</a:t>
            </a:r>
            <a:r>
              <a:rPr lang="en-US" sz="1000" baseline="0" dirty="0" smtClean="0">
                <a:solidFill>
                  <a:schemeClr val="tx1"/>
                </a:solidFill>
                <a:latin typeface="Arial" panose="020B0604020202020204" pitchFamily="34" charset="0"/>
                <a:cs typeface="Arial" panose="020B0604020202020204" pitchFamily="34" charset="0"/>
              </a:rPr>
              <a:t> audio</a:t>
            </a: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23</a:t>
            </a:fld>
            <a:endParaRPr lang="en-US" altLang="en-US" dirty="0"/>
          </a:p>
        </p:txBody>
      </p:sp>
    </p:spTree>
    <p:extLst>
      <p:ext uri="{BB962C8B-B14F-4D97-AF65-F5344CB8AC3E}">
        <p14:creationId xmlns:p14="http://schemas.microsoft.com/office/powerpoint/2010/main" val="1227066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Before the purposes, processes, and management issues related to the use of imaging systems in health care are addressed, several terms will be defined. The first one is biomedical imaging from the National Library of Medicine (NLM). </a:t>
            </a:r>
          </a:p>
          <a:p>
            <a:endParaRPr lang="en-US" altLang="en-US" smtClean="0"/>
          </a:p>
          <a:p>
            <a:r>
              <a:rPr lang="en-US" altLang="en-US" smtClean="0"/>
              <a:t>The NLM (2004) defines biomedical imaging as “The science and the branch of medicine concerned with the development and use of imaging devices and techniques to obtain internal anatomic images and to provide biochemical and physiological analysis of tissues and organs” (para. 1).</a:t>
            </a:r>
          </a:p>
          <a:p>
            <a:endParaRPr lang="en-US" altLang="en-US" smtClean="0"/>
          </a:p>
          <a:p>
            <a:r>
              <a:rPr lang="en-US" altLang="en-US" smtClean="0"/>
              <a:t>Biomedical imaging includes technologies that capture, store, analyze and display at the organ, tissue, cellular, and molecular level using techniques such as computed tomography (CT), magnetic resonance imaging (MRI), interventional radiology, positron emission tomography (PET), single photon emission coherence tomography (SPECT), ultrasound imaging, and optical coherence tomography (OCT).</a:t>
            </a:r>
            <a:endParaRPr lang="en-US" altLang="en-US" b="1" smtClean="0"/>
          </a:p>
          <a:p>
            <a:endParaRPr lang="en-US" altLang="en-US" smtClean="0"/>
          </a:p>
          <a:p>
            <a:endParaRPr lang="en-US" altLang="en-US" smtClean="0"/>
          </a:p>
        </p:txBody>
      </p:sp>
      <p:sp>
        <p:nvSpPr>
          <p:cNvPr id="297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297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DAA41C2-D0B7-4101-A1C4-700F58663A25}" type="slidenum">
              <a:rPr lang="en-US" altLang="en-US"/>
              <a:pPr eaLnBrk="1" hangingPunct="1"/>
              <a:t>3</a:t>
            </a:fld>
            <a:endParaRPr lang="en-US" altLang="en-US"/>
          </a:p>
        </p:txBody>
      </p:sp>
    </p:spTree>
    <p:extLst>
      <p:ext uri="{BB962C8B-B14F-4D97-AF65-F5344CB8AC3E}">
        <p14:creationId xmlns:p14="http://schemas.microsoft.com/office/powerpoint/2010/main" val="11627753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next term that will be defined is medical imaging. According to NLM, medical imaging is “Any visual display of structural or functional patterns of organs or tissues for diagnostic evaluation. It includes measuring physiologic and metabolic responses to physical and chemical stimuli, as well as ultramicroscopy” (NLM, 2012, para. 4).</a:t>
            </a:r>
          </a:p>
          <a:p>
            <a:endParaRPr lang="en-US" altLang="en-US" smtClean="0"/>
          </a:p>
          <a:p>
            <a:r>
              <a:rPr lang="en-US" altLang="en-US" smtClean="0"/>
              <a:t>While radiology is often what comes to mind when medical imaging is mentioned, it is not limited to radiology. Other areas such as pathology, gastroenterology, and cardiology also fall under medical imaging.</a:t>
            </a:r>
          </a:p>
          <a:p>
            <a:endParaRPr lang="en-US" altLang="en-US" smtClean="0"/>
          </a:p>
        </p:txBody>
      </p:sp>
      <p:sp>
        <p:nvSpPr>
          <p:cNvPr id="307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07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40D23FE-B476-441B-9BB6-510CDEECE7F4}" type="slidenum">
              <a:rPr lang="en-US" altLang="en-US"/>
              <a:pPr eaLnBrk="1" hangingPunct="1"/>
              <a:t>4</a:t>
            </a:fld>
            <a:endParaRPr lang="en-US" altLang="en-US"/>
          </a:p>
        </p:txBody>
      </p:sp>
    </p:spTree>
    <p:extLst>
      <p:ext uri="{BB962C8B-B14F-4D97-AF65-F5344CB8AC3E}">
        <p14:creationId xmlns:p14="http://schemas.microsoft.com/office/powerpoint/2010/main" val="3390471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Society for Imaging Informatics in Medicine (SIIM), provides the following definition from Andriole (2006), “Medical imaging informatics is a relatively new multidisciplinary field that intersects with the biological sciences, health services, information sciences, medical physics, and engineering. Imaging informatics touches every aspect of the imaging chain from image creation and acquisition, to image distribution and management, to image storage and retrieval, to image processing, analysis and understanding, to image visualization and data navigation; to image interpretation, reporting, and communications. The field serves as the integrative catalyst for these processes and forms a bridge with imaging and other medical disciplines” (para 1-2).</a:t>
            </a:r>
          </a:p>
          <a:p>
            <a:pPr>
              <a:spcBef>
                <a:spcPct val="0"/>
              </a:spcBef>
            </a:pPr>
            <a:endParaRPr lang="en-US" altLang="en-US" smtClean="0"/>
          </a:p>
          <a:p>
            <a:pPr>
              <a:spcBef>
                <a:spcPct val="0"/>
              </a:spcBef>
            </a:pPr>
            <a:r>
              <a:rPr lang="en-US" altLang="en-US" smtClean="0"/>
              <a:t>An example of imaging informatics applications is a computerized axial tomography (CAT) scanner, which uses software algorithms to recreate a three-dimensional image of the body parts. Another example would be Picture Archiving and Communication System (PACS) which are a combination of hardware and software dedicated to the short and long term storage, retrieval, management, distribution, and presentation of images.</a:t>
            </a:r>
          </a:p>
        </p:txBody>
      </p:sp>
      <p:sp>
        <p:nvSpPr>
          <p:cNvPr id="317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17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CBD24F5-A54F-407E-B2C5-959B6A82A3DC}" type="slidenum">
              <a:rPr lang="en-US" altLang="en-US"/>
              <a:pPr eaLnBrk="1" hangingPunct="1"/>
              <a:t>5</a:t>
            </a:fld>
            <a:endParaRPr lang="en-US" altLang="en-US"/>
          </a:p>
        </p:txBody>
      </p:sp>
    </p:spTree>
    <p:extLst>
      <p:ext uri="{BB962C8B-B14F-4D97-AF65-F5344CB8AC3E}">
        <p14:creationId xmlns:p14="http://schemas.microsoft.com/office/powerpoint/2010/main" val="276454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p:txBody>
          <a:bodyPr wrap="square" numCol="1" anchor="t" anchorCtr="0" compatLnSpc="1">
            <a:prstTxWarp prst="textNoShape">
              <a:avLst/>
            </a:prstTxWarp>
          </a:bodyPr>
          <a:lstStyle/>
          <a:p>
            <a:pPr>
              <a:spcBef>
                <a:spcPts val="0"/>
              </a:spcBef>
              <a:defRPr/>
            </a:pPr>
            <a:r>
              <a:rPr lang="en-US" dirty="0" smtClean="0"/>
              <a:t>With an understanding of the various terms, let’s next examine the purposes related to the use of imaging systems in health care. According to Greenes and Brinkley (2006)</a:t>
            </a:r>
            <a:r>
              <a:rPr lang="en-US" i="1" dirty="0" smtClean="0">
                <a:solidFill>
                  <a:srgbClr val="000000"/>
                </a:solidFill>
              </a:rPr>
              <a:t>, </a:t>
            </a:r>
            <a:r>
              <a:rPr lang="en-US" dirty="0" smtClean="0"/>
              <a:t> “Imaging is a central part of the healthcare process for diagnosis, treatment planning, image-guided treatment, assessment or response to treatment, and estimation of prognosis. In addition, it plays important roles in medical communication and education, as well as research” (p. 627).</a:t>
            </a:r>
          </a:p>
          <a:p>
            <a:pPr>
              <a:spcBef>
                <a:spcPts val="0"/>
              </a:spcBef>
              <a:defRPr/>
            </a:pPr>
            <a:endParaRPr lang="en-US" dirty="0" smtClean="0"/>
          </a:p>
          <a:p>
            <a:pPr>
              <a:spcBef>
                <a:spcPts val="0"/>
              </a:spcBef>
              <a:defRPr/>
            </a:pPr>
            <a:r>
              <a:rPr lang="en-US" dirty="0" smtClean="0"/>
              <a:t>For example, imaging systems: </a:t>
            </a:r>
          </a:p>
          <a:p>
            <a:pPr>
              <a:spcBef>
                <a:spcPts val="0"/>
              </a:spcBef>
              <a:defRPr/>
            </a:pPr>
            <a:endParaRPr lang="en-US" dirty="0" smtClean="0"/>
          </a:p>
          <a:p>
            <a:pPr marL="171450" indent="-171450">
              <a:spcBef>
                <a:spcPts val="0"/>
              </a:spcBef>
              <a:buFont typeface="Arial" pitchFamily="34" charset="0"/>
              <a:buChar char="•"/>
              <a:defRPr/>
            </a:pPr>
            <a:r>
              <a:rPr lang="en-US" dirty="0" smtClean="0"/>
              <a:t>Improve access to the studies. Remote viewing is possible and thereby expediting diagnosis and treatment.</a:t>
            </a:r>
          </a:p>
          <a:p>
            <a:pPr marL="171450" indent="-171450">
              <a:spcBef>
                <a:spcPts val="0"/>
              </a:spcBef>
              <a:buFont typeface="Arial" pitchFamily="34" charset="0"/>
              <a:buChar char="•"/>
              <a:defRPr/>
            </a:pPr>
            <a:r>
              <a:rPr lang="en-US" dirty="0" smtClean="0"/>
              <a:t>Enhance image communication. Images can be viewed by multiple clinicians at different locations.</a:t>
            </a:r>
          </a:p>
          <a:p>
            <a:pPr marL="171450" indent="-171450">
              <a:spcBef>
                <a:spcPts val="0"/>
              </a:spcBef>
              <a:buFont typeface="Arial" pitchFamily="34" charset="0"/>
              <a:buChar char="•"/>
              <a:defRPr/>
            </a:pPr>
            <a:r>
              <a:rPr lang="en-US" dirty="0" smtClean="0"/>
              <a:t>Decrease the amount of time it takes to provide a report back to an ordering physician. Images can be retrieved, interpreted, and a report back to the ordering physician expedited. </a:t>
            </a:r>
          </a:p>
          <a:p>
            <a:pPr>
              <a:defRPr/>
            </a:pPr>
            <a:endParaRPr lang="en-US" dirty="0" smtClean="0"/>
          </a:p>
        </p:txBody>
      </p:sp>
      <p:sp>
        <p:nvSpPr>
          <p:cNvPr id="327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27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27FE67A-82B0-43D2-8D1D-3F1117F1CCAF}" type="slidenum">
              <a:rPr lang="en-US" altLang="en-US"/>
              <a:pPr eaLnBrk="1" hangingPunct="1"/>
              <a:t>6</a:t>
            </a:fld>
            <a:endParaRPr lang="en-US" altLang="en-US"/>
          </a:p>
        </p:txBody>
      </p:sp>
    </p:spTree>
    <p:extLst>
      <p:ext uri="{BB962C8B-B14F-4D97-AF65-F5344CB8AC3E}">
        <p14:creationId xmlns:p14="http://schemas.microsoft.com/office/powerpoint/2010/main" val="2646642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p:txBody>
          <a:bodyPr wrap="square" numCol="1" anchor="t" anchorCtr="0" compatLnSpc="1">
            <a:prstTxWarp prst="textNoShape">
              <a:avLst/>
            </a:prstTxWarp>
          </a:bodyPr>
          <a:lstStyle/>
          <a:p>
            <a:pPr>
              <a:spcBef>
                <a:spcPts val="0"/>
              </a:spcBef>
              <a:defRPr/>
            </a:pPr>
            <a:r>
              <a:rPr lang="en-US" dirty="0" smtClean="0"/>
              <a:t>The purposes outlined in the last slide related to the use of imaging systems in health care are compelling. But what are the processes associated with the use of imaging systems in health care? Basically the three which cover Andriole’s “image chain” are: </a:t>
            </a:r>
          </a:p>
          <a:p>
            <a:pPr>
              <a:spcBef>
                <a:spcPts val="0"/>
              </a:spcBef>
              <a:defRPr/>
            </a:pPr>
            <a:endParaRPr lang="en-US" dirty="0" smtClean="0"/>
          </a:p>
          <a:p>
            <a:pPr marL="232943" indent="-232943">
              <a:spcBef>
                <a:spcPts val="0"/>
              </a:spcBef>
              <a:buFontTx/>
              <a:buAutoNum type="arabicPeriod"/>
              <a:defRPr/>
            </a:pPr>
            <a:r>
              <a:rPr lang="en-US" dirty="0" smtClean="0"/>
              <a:t>Acquisition and management of the digitized images would include image creation and acquisition, to image distribution and management, to image storage and retrieval.</a:t>
            </a:r>
          </a:p>
          <a:p>
            <a:pPr marL="232943" indent="-232943">
              <a:spcBef>
                <a:spcPts val="0"/>
              </a:spcBef>
              <a:buFontTx/>
              <a:buAutoNum type="arabicPeriod"/>
              <a:defRPr/>
            </a:pPr>
            <a:r>
              <a:rPr lang="en-US" dirty="0" smtClean="0"/>
              <a:t>Image processing, analysis and understanding, to image visualization and data navigation, to image interpretation are a part of the interpretation of the images process.</a:t>
            </a:r>
          </a:p>
          <a:p>
            <a:pPr marL="232943" indent="-232943">
              <a:spcBef>
                <a:spcPts val="0"/>
              </a:spcBef>
              <a:buFontTx/>
              <a:buAutoNum type="arabicPeriod"/>
              <a:defRPr/>
            </a:pPr>
            <a:r>
              <a:rPr lang="en-US" dirty="0" smtClean="0"/>
              <a:t>Image reporting and communication are pieces to the communication of the interpretations process.</a:t>
            </a:r>
          </a:p>
          <a:p>
            <a:pPr>
              <a:spcBef>
                <a:spcPts val="0"/>
              </a:spcBef>
              <a:defRPr/>
            </a:pPr>
            <a:endParaRPr lang="en-US" dirty="0" smtClean="0"/>
          </a:p>
          <a:p>
            <a:pPr>
              <a:spcBef>
                <a:spcPts val="0"/>
              </a:spcBef>
              <a:defRPr/>
            </a:pPr>
            <a:r>
              <a:rPr lang="en-US" dirty="0" smtClean="0"/>
              <a:t>The next slide shows a Picture Archiving and Communication System or PACS configuration that shows the processes.</a:t>
            </a:r>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E514A72-C56E-4FFB-AF72-075CAF48A03C}" type="slidenum">
              <a:rPr lang="en-US" altLang="en-US"/>
              <a:pPr eaLnBrk="1" hangingPunct="1"/>
              <a:t>7</a:t>
            </a:fld>
            <a:endParaRPr lang="en-US" altLang="en-US"/>
          </a:p>
        </p:txBody>
      </p:sp>
    </p:spTree>
    <p:extLst>
      <p:ext uri="{BB962C8B-B14F-4D97-AF65-F5344CB8AC3E}">
        <p14:creationId xmlns:p14="http://schemas.microsoft.com/office/powerpoint/2010/main" val="17393461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smtClean="0"/>
              <a:t>According to Ralston &amp; Coleman, (2010), “A Picture Archiving and Communication System stores, distributes, and displays medical images for interpretation or review” (p. 34).</a:t>
            </a:r>
          </a:p>
          <a:p>
            <a:pPr>
              <a:spcBef>
                <a:spcPct val="0"/>
              </a:spcBef>
            </a:pPr>
            <a:endParaRPr lang="en-US" altLang="en-US" dirty="0" smtClean="0"/>
          </a:p>
          <a:p>
            <a:pPr>
              <a:spcBef>
                <a:spcPct val="0"/>
              </a:spcBef>
            </a:pPr>
            <a:r>
              <a:rPr lang="en-US" altLang="en-US" dirty="0" smtClean="0"/>
              <a:t>As explained by </a:t>
            </a:r>
            <a:r>
              <a:rPr lang="en-US" altLang="en-US" dirty="0" err="1" smtClean="0"/>
              <a:t>Bhachu</a:t>
            </a:r>
            <a:r>
              <a:rPr lang="en-US" altLang="en-US" dirty="0" smtClean="0"/>
              <a:t> (2005), “a Picture Archiving and Communications System (PACS) data network is a computer network system designed to transfer, store and retrieve digital medical images for viewing at the right place, and at the right time. It integrates data from system to system, inside and outside healthcare departments, and ensures that images and image-related data are made available as needed at the point of care” (para. 5).</a:t>
            </a:r>
          </a:p>
          <a:p>
            <a:pPr>
              <a:spcBef>
                <a:spcPct val="0"/>
              </a:spcBef>
            </a:pPr>
            <a:endParaRPr lang="en-US" altLang="en-US" dirty="0" smtClean="0"/>
          </a:p>
          <a:p>
            <a:pPr>
              <a:spcBef>
                <a:spcPct val="0"/>
              </a:spcBef>
            </a:pPr>
            <a:r>
              <a:rPr lang="en-US" altLang="en-US" dirty="0" smtClean="0"/>
              <a:t>This image is an example of a facility-wide PACS configuration. At the center is the archiving and communication system (PACS) server. Digital acquisition devices, such as digital radiography (DR), ultrasound (US), computed tomography (CT), mammography (</a:t>
            </a:r>
            <a:r>
              <a:rPr lang="en-US" altLang="en-US" dirty="0" err="1" smtClean="0"/>
              <a:t>mammo</a:t>
            </a:r>
            <a:r>
              <a:rPr lang="en-US" altLang="en-US" dirty="0" smtClean="0"/>
              <a:t>), are sent to the server. An electronic medical record (EMR) also supplies information to the server. The output from the server is to storage devices, and to reading stations, or to the Internet, where access is made available via a web browser to remote locations.</a:t>
            </a:r>
          </a:p>
          <a:p>
            <a:pPr>
              <a:spcBef>
                <a:spcPct val="0"/>
              </a:spcBef>
            </a:pPr>
            <a:endParaRPr lang="en-US" altLang="en-US" dirty="0" smtClean="0"/>
          </a:p>
          <a:p>
            <a:pPr>
              <a:spcBef>
                <a:spcPct val="0"/>
              </a:spcBef>
            </a:pPr>
            <a:r>
              <a:rPr lang="en-US" altLang="en-US" dirty="0" err="1" smtClean="0"/>
              <a:t>Bhachu</a:t>
            </a:r>
            <a:r>
              <a:rPr lang="en-US" altLang="en-US" dirty="0" smtClean="0"/>
              <a:t> (2005) notes, “The PACS data network should provide a seamlessly-integrated information management infrastructure within the department and the enterprise to improve care, service and productivity, while enhancing the quality of the work environment in a secure and reliable manner” (para. 7).</a:t>
            </a:r>
          </a:p>
        </p:txBody>
      </p:sp>
      <p:sp>
        <p:nvSpPr>
          <p:cNvPr id="348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48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8CCAB30-7180-4E6F-A14A-404794C03AC7}" type="slidenum">
              <a:rPr lang="en-US" altLang="en-US"/>
              <a:pPr eaLnBrk="1" hangingPunct="1"/>
              <a:t>8</a:t>
            </a:fld>
            <a:endParaRPr lang="en-US" altLang="en-US"/>
          </a:p>
        </p:txBody>
      </p:sp>
    </p:spTree>
    <p:extLst>
      <p:ext uri="{BB962C8B-B14F-4D97-AF65-F5344CB8AC3E}">
        <p14:creationId xmlns:p14="http://schemas.microsoft.com/office/powerpoint/2010/main" val="16953966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smtClean="0"/>
              <a:t>The transmission of data about a medical image from acquisition devices to storage devices requires a messaging format. Digital Imaging and Communications in Medicine (DICOM) is a standard for the electronic exchange of medical images and the data associated with the images. According to National Electrical Manufacturers Association (n.d.), “DICOM is a global information technology standard that is used in virtually all hospitals worldwide. Its current structure… is designed to ensure the interoperability of systems used to: produce, store, display, process, send, retrieve, query or print medical images and derived structured documents as well as to manage related workflow” (para. 1). DICOM defines both the file content and communication protocol. </a:t>
            </a:r>
          </a:p>
          <a:p>
            <a:pPr>
              <a:spcBef>
                <a:spcPct val="0"/>
              </a:spcBef>
            </a:pPr>
            <a:endParaRPr lang="en-US" altLang="en-US" smtClean="0"/>
          </a:p>
          <a:p>
            <a:pPr>
              <a:spcBef>
                <a:spcPct val="0"/>
              </a:spcBef>
            </a:pPr>
            <a:r>
              <a:rPr lang="en-US" altLang="en-US" smtClean="0"/>
              <a:t>Another communication standard format comes from Health Level Seven International, or HL7. According to HL7’s web site, HL7 is “an ANSI-accredited standards developing organization dedicated to providing a comprehensive framework and related standards for the exchange, integration, sharing, and retrieval of electronic health information that supports clinical practice and the management, delivery and evaluation of health services” (HL7, 2011, para. 1).</a:t>
            </a:r>
          </a:p>
          <a:p>
            <a:pPr>
              <a:spcBef>
                <a:spcPct val="0"/>
              </a:spcBef>
            </a:pPr>
            <a:endParaRPr lang="en-US" altLang="en-US" smtClean="0"/>
          </a:p>
          <a:p>
            <a:pPr>
              <a:spcBef>
                <a:spcPct val="0"/>
              </a:spcBef>
            </a:pPr>
            <a:r>
              <a:rPr lang="en-US" altLang="en-US" smtClean="0"/>
              <a:t>Message standards associated with patient demographic and exam ordering information, result reporting, and billing are addressed by HL7. </a:t>
            </a:r>
          </a:p>
          <a:p>
            <a:pPr>
              <a:spcBef>
                <a:spcPct val="0"/>
              </a:spcBef>
            </a:pPr>
            <a:endParaRPr lang="en-US" altLang="en-US" smtClean="0"/>
          </a:p>
          <a:p>
            <a:pPr>
              <a:spcBef>
                <a:spcPct val="0"/>
              </a:spcBef>
            </a:pPr>
            <a:r>
              <a:rPr lang="en-US" altLang="en-US" smtClean="0"/>
              <a:t>The Hospital Information System (HIS) and Radiology Information System (RIS) use HL7 while the PACS use DICOM. Both DICOM and HL7 support the integration among systems, which is discussed later on in this lecture. </a:t>
            </a:r>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67A6903-8EF2-4598-A462-BD682BD9334C}" type="slidenum">
              <a:rPr lang="en-US" altLang="en-US"/>
              <a:pPr eaLnBrk="1" hangingPunct="1"/>
              <a:t>9</a:t>
            </a:fld>
            <a:endParaRPr lang="en-US" altLang="en-US"/>
          </a:p>
        </p:txBody>
      </p:sp>
    </p:spTree>
    <p:extLst>
      <p:ext uri="{BB962C8B-B14F-4D97-AF65-F5344CB8AC3E}">
        <p14:creationId xmlns:p14="http://schemas.microsoft.com/office/powerpoint/2010/main" val="34190434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Edit Master text styles</a:t>
            </a:r>
          </a:p>
        </p:txBody>
      </p:sp>
      <p:pic>
        <p:nvPicPr>
          <p:cNvPr id="3" name="Picture 2" descr="The Office of the National Coordinator (ONC) for Health Information Technology." title="ONC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5418EE7C-3D74-446C-8593-9310FF625ECF}" type="slidenum">
              <a:rPr lang="en-US" altLang="en-US" smtClean="0"/>
              <a:pPr/>
              <a:t>‹#›</a:t>
            </a:fld>
            <a:endParaRPr lang="en-US" altLang="en-US"/>
          </a:p>
        </p:txBody>
      </p:sp>
    </p:spTree>
    <p:extLst>
      <p:ext uri="{BB962C8B-B14F-4D97-AF65-F5344CB8AC3E}">
        <p14:creationId xmlns:p14="http://schemas.microsoft.com/office/powerpoint/2010/main" val="207898960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5418EE7C-3D74-446C-8593-9310FF625ECF}" type="slidenum">
              <a:rPr lang="en-US" altLang="en-US" smtClean="0"/>
              <a:pPr/>
              <a:t>‹#›</a:t>
            </a:fld>
            <a:endParaRPr lang="en-US" altLang="en-US"/>
          </a:p>
        </p:txBody>
      </p:sp>
    </p:spTree>
    <p:extLst>
      <p:ext uri="{BB962C8B-B14F-4D97-AF65-F5344CB8AC3E}">
        <p14:creationId xmlns:p14="http://schemas.microsoft.com/office/powerpoint/2010/main" val="390739789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5418EE7C-3D74-446C-8593-9310FF625ECF}" type="slidenum">
              <a:rPr lang="en-US" altLang="en-US" smtClean="0"/>
              <a:pPr/>
              <a:t>‹#›</a:t>
            </a:fld>
            <a:endParaRPr lang="en-US" altLang="en-US"/>
          </a:p>
        </p:txBody>
      </p:sp>
      <p:sp>
        <p:nvSpPr>
          <p:cNvPr id="4" name="TextBox 3"/>
          <p:cNvSpPr txBox="1"/>
          <p:nvPr/>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269988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dirty="0" smtClean="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dirty="0" smtClean="0"/>
              <a:t>Click to edit Master text styles</a:t>
            </a:r>
          </a:p>
        </p:txBody>
      </p:sp>
    </p:spTree>
    <p:extLst>
      <p:ext uri="{BB962C8B-B14F-4D97-AF65-F5344CB8AC3E}">
        <p14:creationId xmlns:p14="http://schemas.microsoft.com/office/powerpoint/2010/main" val="32983203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5"/>
          </p:nvPr>
        </p:nvSpPr>
        <p:spPr/>
        <p:txBody>
          <a:bodyPr/>
          <a:lstStyle>
            <a:lvl1pPr>
              <a:defRPr/>
            </a:lvl1pPr>
          </a:lstStyle>
          <a:p>
            <a:fld id="{CC8BA9AD-51D3-4D4E-BD44-F381B2F035D3}" type="slidenum">
              <a:rPr lang="en-US" altLang="en-US"/>
              <a:pPr/>
              <a:t>‹#›</a:t>
            </a:fld>
            <a:endParaRPr lang="en-US" altLang="en-US"/>
          </a:p>
        </p:txBody>
      </p:sp>
      <p:sp>
        <p:nvSpPr>
          <p:cNvPr id="5" name="Date Placeholder 4"/>
          <p:cNvSpPr>
            <a:spLocks noGrp="1"/>
          </p:cNvSpPr>
          <p:nvPr>
            <p:ph type="dt" sz="half" idx="16"/>
          </p:nvPr>
        </p:nvSpPr>
        <p:spPr/>
        <p:txBody>
          <a:bodyPr/>
          <a:lstStyle>
            <a:lvl1pPr>
              <a:defRPr/>
            </a:lvl1pPr>
          </a:lstStyle>
          <a:p>
            <a:pPr>
              <a:defRPr/>
            </a:pPr>
            <a:endParaRPr lang="en-US"/>
          </a:p>
        </p:txBody>
      </p:sp>
      <p:sp>
        <p:nvSpPr>
          <p:cNvPr id="6" name="Footer Placeholder 5"/>
          <p:cNvSpPr>
            <a:spLocks noGrp="1"/>
          </p:cNvSpPr>
          <p:nvPr>
            <p:ph type="ftr" sz="quarter" idx="17"/>
          </p:nvPr>
        </p:nvSpPr>
        <p:spPr/>
        <p:txBody>
          <a:bodyPr/>
          <a:lstStyle>
            <a:lvl1pPr>
              <a:defRPr/>
            </a:lvl1pPr>
          </a:lstStyle>
          <a:p>
            <a:pPr>
              <a:defRPr/>
            </a:pPr>
            <a:endParaRPr lang="en-US"/>
          </a:p>
        </p:txBody>
      </p:sp>
    </p:spTree>
    <p:extLst>
      <p:ext uri="{BB962C8B-B14F-4D97-AF65-F5344CB8AC3E}">
        <p14:creationId xmlns:p14="http://schemas.microsoft.com/office/powerpoint/2010/main" val="14845241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752600"/>
            <a:ext cx="8229600" cy="3657600"/>
          </a:xfrm>
          <a:prstGeom prst="rect">
            <a:avLst/>
          </a:prstGeom>
        </p:spPr>
        <p:txBody>
          <a:bodyPr rtlCol="0">
            <a:normAutofit/>
          </a:bodyPr>
          <a:lstStyle/>
          <a:p>
            <a:pPr lvl="0"/>
            <a:r>
              <a:rPr lang="en-US" noProof="0" dirty="0" smtClean="0"/>
              <a:t>Click icon to add table</a:t>
            </a:r>
            <a:endParaRPr lang="en-US" noProof="0" dirty="0"/>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5" name="Slide Number Placeholder 5"/>
          <p:cNvSpPr>
            <a:spLocks noGrp="1"/>
          </p:cNvSpPr>
          <p:nvPr>
            <p:ph type="sldNum" sz="quarter" idx="16"/>
          </p:nvPr>
        </p:nvSpPr>
        <p:spPr/>
        <p:txBody>
          <a:bodyPr/>
          <a:lstStyle>
            <a:lvl1pPr>
              <a:defRPr/>
            </a:lvl1pPr>
          </a:lstStyle>
          <a:p>
            <a:fld id="{A32A4D0F-ECED-48FB-8126-3BB0AA1A3B06}" type="slidenum">
              <a:rPr lang="en-US" altLang="en-US"/>
              <a:pPr/>
              <a:t>‹#›</a:t>
            </a:fld>
            <a:endParaRPr lang="en-US" altLang="en-US"/>
          </a:p>
        </p:txBody>
      </p:sp>
      <p:sp>
        <p:nvSpPr>
          <p:cNvPr id="6" name="Date Placeholder 4"/>
          <p:cNvSpPr>
            <a:spLocks noGrp="1"/>
          </p:cNvSpPr>
          <p:nvPr>
            <p:ph type="dt" sz="half" idx="17"/>
          </p:nvPr>
        </p:nvSpPr>
        <p:spPr/>
        <p:txBody>
          <a:bodyPr/>
          <a:lstStyle>
            <a:lvl1pPr>
              <a:defRPr/>
            </a:lvl1pPr>
          </a:lstStyle>
          <a:p>
            <a:pPr>
              <a:defRPr/>
            </a:pPr>
            <a:endParaRPr lang="en-US"/>
          </a:p>
        </p:txBody>
      </p:sp>
      <p:sp>
        <p:nvSpPr>
          <p:cNvPr id="7" name="Footer Placeholder 5"/>
          <p:cNvSpPr>
            <a:spLocks noGrp="1"/>
          </p:cNvSpPr>
          <p:nvPr>
            <p:ph type="ftr" sz="quarter" idx="18"/>
          </p:nvPr>
        </p:nvSpPr>
        <p:spPr/>
        <p:txBody>
          <a:bodyPr/>
          <a:lstStyle>
            <a:lvl1pPr>
              <a:defRPr/>
            </a:lvl1pPr>
          </a:lstStyle>
          <a:p>
            <a:pPr>
              <a:defRPr/>
            </a:pPr>
            <a:endParaRPr lang="en-US"/>
          </a:p>
        </p:txBody>
      </p:sp>
    </p:spTree>
    <p:extLst>
      <p:ext uri="{BB962C8B-B14F-4D97-AF65-F5344CB8AC3E}">
        <p14:creationId xmlns:p14="http://schemas.microsoft.com/office/powerpoint/2010/main" val="18447945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dirty="0" smtClean="0"/>
              <a:t>Click to edit Master text styles</a:t>
            </a:r>
          </a:p>
          <a:p>
            <a:pPr lvl="1"/>
            <a:r>
              <a:rPr lang="en-US" dirty="0" smtClean="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dirty="0" smtClean="0"/>
              <a:t>Click to edit Master text styles</a:t>
            </a:r>
          </a:p>
          <a:p>
            <a:pPr lvl="1"/>
            <a:r>
              <a:rPr lang="en-US" dirty="0" smtClean="0"/>
              <a:t>Second level</a:t>
            </a:r>
          </a:p>
        </p:txBody>
      </p:sp>
      <p:sp>
        <p:nvSpPr>
          <p:cNvPr id="6" name="Slide Number Placeholder 5"/>
          <p:cNvSpPr>
            <a:spLocks noGrp="1"/>
          </p:cNvSpPr>
          <p:nvPr>
            <p:ph type="sldNum" sz="quarter" idx="22"/>
          </p:nvPr>
        </p:nvSpPr>
        <p:spPr/>
        <p:txBody>
          <a:bodyPr/>
          <a:lstStyle>
            <a:lvl1pPr>
              <a:defRPr/>
            </a:lvl1pPr>
          </a:lstStyle>
          <a:p>
            <a:fld id="{EA368F39-C115-4AAD-AB8D-AA9DA6A86CE5}" type="slidenum">
              <a:rPr lang="en-US" altLang="en-US"/>
              <a:pPr/>
              <a:t>‹#›</a:t>
            </a:fld>
            <a:endParaRPr lang="en-US" altLang="en-US"/>
          </a:p>
        </p:txBody>
      </p:sp>
      <p:sp>
        <p:nvSpPr>
          <p:cNvPr id="7" name="Date Placeholder 4"/>
          <p:cNvSpPr>
            <a:spLocks noGrp="1"/>
          </p:cNvSpPr>
          <p:nvPr>
            <p:ph type="dt" sz="half" idx="23"/>
          </p:nvPr>
        </p:nvSpPr>
        <p:spPr/>
        <p:txBody>
          <a:bodyPr/>
          <a:lstStyle>
            <a:lvl1pPr>
              <a:defRPr/>
            </a:lvl1pPr>
          </a:lstStyle>
          <a:p>
            <a:pPr>
              <a:defRPr/>
            </a:pPr>
            <a:endParaRPr lang="en-US"/>
          </a:p>
        </p:txBody>
      </p:sp>
      <p:sp>
        <p:nvSpPr>
          <p:cNvPr id="11" name="Footer Placeholder 5"/>
          <p:cNvSpPr>
            <a:spLocks noGrp="1"/>
          </p:cNvSpPr>
          <p:nvPr>
            <p:ph type="ftr" sz="quarter" idx="24"/>
          </p:nvPr>
        </p:nvSpPr>
        <p:spPr/>
        <p:txBody>
          <a:bodyPr/>
          <a:lstStyle>
            <a:lvl1pPr>
              <a:defRPr/>
            </a:lvl1pPr>
          </a:lstStyle>
          <a:p>
            <a:pPr>
              <a:defRPr/>
            </a:pPr>
            <a:endParaRPr lang="en-US"/>
          </a:p>
        </p:txBody>
      </p:sp>
    </p:spTree>
    <p:extLst>
      <p:ext uri="{BB962C8B-B14F-4D97-AF65-F5344CB8AC3E}">
        <p14:creationId xmlns:p14="http://schemas.microsoft.com/office/powerpoint/2010/main" val="3341381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4"/>
          <p:cNvSpPr>
            <a:spLocks noGrp="1"/>
          </p:cNvSpPr>
          <p:nvPr>
            <p:ph type="body" sz="quarter" idx="11"/>
          </p:nvPr>
        </p:nvSpPr>
        <p:spPr>
          <a:xfrm>
            <a:off x="457200" y="1984248"/>
            <a:ext cx="3962400" cy="4187952"/>
          </a:xfrm>
          <a:prstGeom prst="rect">
            <a:avLst/>
          </a:prstGeom>
        </p:spPr>
        <p:txBody>
          <a:bodyPr/>
          <a:lstStyle>
            <a:lvl1pPr>
              <a:defRPr sz="2800" baseline="0"/>
            </a:lvl1pPr>
            <a:lvl2pPr>
              <a:defRPr sz="1800"/>
            </a:lvl2pPr>
          </a:lstStyle>
          <a:p>
            <a:pPr lvl="0"/>
            <a:r>
              <a:rPr lang="en-US" dirty="0" smtClean="0"/>
              <a:t>Click to edit Master text styles</a:t>
            </a:r>
          </a:p>
          <a:p>
            <a:pPr lvl="1"/>
            <a:r>
              <a:rPr lang="en-US" dirty="0" smtClean="0"/>
              <a:t>Second level</a:t>
            </a:r>
          </a:p>
        </p:txBody>
      </p:sp>
      <p:sp>
        <p:nvSpPr>
          <p:cNvPr id="7" name="Text Placeholder 4"/>
          <p:cNvSpPr>
            <a:spLocks noGrp="1"/>
          </p:cNvSpPr>
          <p:nvPr>
            <p:ph type="body" sz="quarter" idx="15"/>
          </p:nvPr>
        </p:nvSpPr>
        <p:spPr>
          <a:xfrm>
            <a:off x="4648200" y="1981200"/>
            <a:ext cx="3962400" cy="4191000"/>
          </a:xfrm>
          <a:prstGeom prst="rect">
            <a:avLst/>
          </a:prstGeom>
        </p:spPr>
        <p:txBody>
          <a:bodyPr/>
          <a:lstStyle>
            <a:lvl1pPr>
              <a:defRPr sz="2800" baseline="0"/>
            </a:lvl1pPr>
            <a:lvl2pPr>
              <a:defRPr sz="1800"/>
            </a:lvl2pPr>
          </a:lstStyle>
          <a:p>
            <a:pPr lvl="0"/>
            <a:r>
              <a:rPr lang="en-US" dirty="0" smtClean="0"/>
              <a:t>Click to edit Master text styles</a:t>
            </a:r>
          </a:p>
          <a:p>
            <a:pPr lvl="1"/>
            <a:r>
              <a:rPr lang="en-US" dirty="0" smtClean="0"/>
              <a:t>Second level</a:t>
            </a:r>
          </a:p>
        </p:txBody>
      </p:sp>
      <p:sp>
        <p:nvSpPr>
          <p:cNvPr id="5" name="Slide Number Placeholder 5"/>
          <p:cNvSpPr>
            <a:spLocks noGrp="1"/>
          </p:cNvSpPr>
          <p:nvPr>
            <p:ph type="sldNum" sz="quarter" idx="16"/>
          </p:nvPr>
        </p:nvSpPr>
        <p:spPr/>
        <p:txBody>
          <a:bodyPr/>
          <a:lstStyle>
            <a:lvl1pPr>
              <a:defRPr/>
            </a:lvl1pPr>
          </a:lstStyle>
          <a:p>
            <a:fld id="{936D568F-8178-440B-9879-939FFE52B0A5}" type="slidenum">
              <a:rPr lang="en-US" altLang="en-US"/>
              <a:pPr/>
              <a:t>‹#›</a:t>
            </a:fld>
            <a:endParaRPr lang="en-US" altLang="en-US"/>
          </a:p>
        </p:txBody>
      </p:sp>
      <p:sp>
        <p:nvSpPr>
          <p:cNvPr id="6" name="Date Placeholder 4"/>
          <p:cNvSpPr>
            <a:spLocks noGrp="1"/>
          </p:cNvSpPr>
          <p:nvPr>
            <p:ph type="dt" sz="half" idx="17"/>
          </p:nvPr>
        </p:nvSpPr>
        <p:spPr>
          <a:xfrm>
            <a:off x="628650" y="6356351"/>
            <a:ext cx="2057400" cy="365125"/>
          </a:xfrm>
          <a:prstGeom prst="rect">
            <a:avLst/>
          </a:prstGeom>
        </p:spPr>
        <p:txBody>
          <a:bodyPr/>
          <a:lstStyle>
            <a:lvl1pPr>
              <a:defRPr/>
            </a:lvl1pPr>
          </a:lstStyle>
          <a:p>
            <a:pPr>
              <a:defRPr/>
            </a:pPr>
            <a:endParaRPr lang="en-US"/>
          </a:p>
        </p:txBody>
      </p:sp>
      <p:sp>
        <p:nvSpPr>
          <p:cNvPr id="9" name="Footer Placeholder 5"/>
          <p:cNvSpPr>
            <a:spLocks noGrp="1"/>
          </p:cNvSpPr>
          <p:nvPr>
            <p:ph type="ftr" sz="quarter" idx="18"/>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11556703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hart, Table, Figure layout">
    <p:spTree>
      <p:nvGrpSpPr>
        <p:cNvPr id="1" name=""/>
        <p:cNvGrpSpPr/>
        <p:nvPr/>
      </p:nvGrpSpPr>
      <p:grpSpPr>
        <a:xfrm>
          <a:off x="0" y="0"/>
          <a:ext cx="0" cy="0"/>
          <a:chOff x="0" y="0"/>
          <a:chExt cx="0" cy="0"/>
        </a:xfrm>
      </p:grpSpPr>
      <p:sp>
        <p:nvSpPr>
          <p:cNvPr id="4" name="Title 1"/>
          <p:cNvSpPr txBox="1">
            <a:spLocks/>
          </p:cNvSpPr>
          <p:nvPr/>
        </p:nvSpPr>
        <p:spPr>
          <a:xfrm>
            <a:off x="457200" y="5638800"/>
            <a:ext cx="8229600" cy="228600"/>
          </a:xfrm>
          <a:prstGeom prst="rect">
            <a:avLst/>
          </a:prstGeom>
        </p:spPr>
        <p:txBody>
          <a:bodyPr anchor="ctr"/>
          <a:lstStyle>
            <a:lvl1pPr>
              <a:defRPr sz="3600">
                <a:latin typeface="Verdana" pitchFamily="34" charset="0"/>
                <a:ea typeface="Verdana" pitchFamily="34" charset="0"/>
                <a:cs typeface="Verdana" pitchFamily="34" charset="0"/>
              </a:defRPr>
            </a:lvl1pPr>
          </a:lstStyle>
          <a:p>
            <a:pPr eaLnBrk="0" hangingPunct="0">
              <a:defRPr/>
            </a:pPr>
            <a:r>
              <a:rPr lang="en-US" sz="1200" dirty="0" smtClean="0">
                <a:latin typeface="+mj-lt"/>
              </a:rPr>
              <a:t>Click to edit Master title style</a:t>
            </a:r>
            <a:endParaRPr lang="en-US" sz="1200" dirty="0">
              <a:latin typeface="+mj-lt"/>
            </a:endParaRPr>
          </a:p>
        </p:txBody>
      </p:sp>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09800"/>
            <a:ext cx="8229600" cy="3048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2"/>
          <p:cNvSpPr>
            <a:spLocks noGrp="1"/>
          </p:cNvSpPr>
          <p:nvPr>
            <p:ph type="sldNum" sz="quarter" idx="15"/>
          </p:nvPr>
        </p:nvSpPr>
        <p:spPr>
          <a:xfrm>
            <a:off x="6858000" y="6356350"/>
            <a:ext cx="1828800" cy="365125"/>
          </a:xfrm>
        </p:spPr>
        <p:txBody>
          <a:bodyPr/>
          <a:lstStyle>
            <a:lvl1pPr>
              <a:defRPr/>
            </a:lvl1pPr>
          </a:lstStyle>
          <a:p>
            <a:fld id="{FF361D42-76B3-4275-AC63-94A294BE7CC5}" type="slidenum">
              <a:rPr lang="en-US" altLang="en-US"/>
              <a:pPr/>
              <a:t>‹#›</a:t>
            </a:fld>
            <a:endParaRPr lang="en-US" altLang="en-US"/>
          </a:p>
        </p:txBody>
      </p:sp>
      <p:sp>
        <p:nvSpPr>
          <p:cNvPr id="6" name="Date Placeholder 4"/>
          <p:cNvSpPr>
            <a:spLocks noGrp="1"/>
          </p:cNvSpPr>
          <p:nvPr>
            <p:ph type="dt" sz="half" idx="16"/>
          </p:nvPr>
        </p:nvSpPr>
        <p:spPr>
          <a:xfrm>
            <a:off x="628650" y="6356351"/>
            <a:ext cx="20574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7" name="Footer Placeholder 5"/>
          <p:cNvSpPr>
            <a:spLocks noGrp="1"/>
          </p:cNvSpPr>
          <p:nvPr>
            <p:ph type="ftr" sz="quarter" idx="17"/>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7404592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de by Side with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984248"/>
            <a:ext cx="4114800" cy="342595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7"/>
          <p:cNvSpPr>
            <a:spLocks noGrp="1"/>
          </p:cNvSpPr>
          <p:nvPr>
            <p:ph sz="quarter" idx="18"/>
          </p:nvPr>
        </p:nvSpPr>
        <p:spPr>
          <a:xfrm>
            <a:off x="4572000" y="1981200"/>
            <a:ext cx="4114800" cy="3429000"/>
          </a:xfrm>
          <a:prstGeom prst="rect">
            <a:avLst/>
          </a:prstGeom>
        </p:spPr>
        <p:txBody>
          <a:bodyPr/>
          <a:lstStyle>
            <a:lvl1pPr>
              <a:defRPr sz="28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7"/>
          <p:cNvSpPr>
            <a:spLocks noGrp="1"/>
          </p:cNvSpPr>
          <p:nvPr>
            <p:ph sz="quarter" idx="22"/>
          </p:nvPr>
        </p:nvSpPr>
        <p:spPr>
          <a:xfrm>
            <a:off x="457200" y="5410200"/>
            <a:ext cx="4114800" cy="609600"/>
          </a:xfrm>
          <a:prstGeom prst="rect">
            <a:avLst/>
          </a:prstGeom>
        </p:spPr>
        <p:txBody>
          <a:bodyPr/>
          <a:lstStyle>
            <a:lvl1pPr>
              <a:buNone/>
              <a:defRPr sz="1200"/>
            </a:lvl1pPr>
          </a:lstStyle>
          <a:p>
            <a:pPr lvl="0"/>
            <a:r>
              <a:rPr lang="en-US" dirty="0" smtClean="0"/>
              <a:t>Click to edit Master text styles</a:t>
            </a:r>
          </a:p>
        </p:txBody>
      </p:sp>
      <p:sp>
        <p:nvSpPr>
          <p:cNvPr id="11" name="Content Placeholder 7"/>
          <p:cNvSpPr>
            <a:spLocks noGrp="1"/>
          </p:cNvSpPr>
          <p:nvPr>
            <p:ph sz="quarter" idx="23"/>
          </p:nvPr>
        </p:nvSpPr>
        <p:spPr>
          <a:xfrm>
            <a:off x="4572000" y="5410200"/>
            <a:ext cx="4114800" cy="609600"/>
          </a:xfrm>
          <a:prstGeom prst="rect">
            <a:avLst/>
          </a:prstGeom>
        </p:spPr>
        <p:txBody>
          <a:bodyPr/>
          <a:lstStyle>
            <a:lvl1pPr>
              <a:buNone/>
              <a:defRPr sz="1200"/>
            </a:lvl1pPr>
          </a:lstStyle>
          <a:p>
            <a:pPr lvl="0"/>
            <a:r>
              <a:rPr lang="en-US" dirty="0" smtClean="0"/>
              <a:t>Click to edit Master text styles</a:t>
            </a:r>
          </a:p>
        </p:txBody>
      </p:sp>
      <p:sp>
        <p:nvSpPr>
          <p:cNvPr id="9" name="Slide Number Placeholder 5"/>
          <p:cNvSpPr>
            <a:spLocks noGrp="1"/>
          </p:cNvSpPr>
          <p:nvPr>
            <p:ph type="sldNum" sz="quarter" idx="24"/>
          </p:nvPr>
        </p:nvSpPr>
        <p:spPr/>
        <p:txBody>
          <a:bodyPr/>
          <a:lstStyle>
            <a:lvl1pPr>
              <a:defRPr/>
            </a:lvl1pPr>
          </a:lstStyle>
          <a:p>
            <a:fld id="{CC37C80E-DDF3-43A5-B914-6B1A71FD7D9C}" type="slidenum">
              <a:rPr lang="en-US" altLang="en-US"/>
              <a:pPr/>
              <a:t>‹#›</a:t>
            </a:fld>
            <a:endParaRPr lang="en-US" altLang="en-US"/>
          </a:p>
        </p:txBody>
      </p:sp>
      <p:sp>
        <p:nvSpPr>
          <p:cNvPr id="12" name="Date Placeholder 4"/>
          <p:cNvSpPr>
            <a:spLocks noGrp="1"/>
          </p:cNvSpPr>
          <p:nvPr>
            <p:ph type="dt" sz="half" idx="25"/>
          </p:nvPr>
        </p:nvSpPr>
        <p:spPr>
          <a:xfrm>
            <a:off x="628650" y="6356351"/>
            <a:ext cx="2057400" cy="365125"/>
          </a:xfrm>
          <a:prstGeom prst="rect">
            <a:avLst/>
          </a:prstGeom>
        </p:spPr>
        <p:txBody>
          <a:bodyPr/>
          <a:lstStyle>
            <a:lvl1pPr>
              <a:defRPr/>
            </a:lvl1pPr>
          </a:lstStyle>
          <a:p>
            <a:pPr>
              <a:defRPr/>
            </a:pPr>
            <a:endParaRPr lang="en-US"/>
          </a:p>
        </p:txBody>
      </p:sp>
      <p:sp>
        <p:nvSpPr>
          <p:cNvPr id="13" name="Footer Placeholder 5"/>
          <p:cNvSpPr>
            <a:spLocks noGrp="1"/>
          </p:cNvSpPr>
          <p:nvPr>
            <p:ph type="ftr" sz="quarter" idx="26"/>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33385208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ide by side one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447800"/>
            <a:ext cx="8229600" cy="46482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Content Placeholder 7"/>
          <p:cNvSpPr>
            <a:spLocks noGrp="1"/>
          </p:cNvSpPr>
          <p:nvPr>
            <p:ph sz="quarter" idx="18"/>
          </p:nvPr>
        </p:nvSpPr>
        <p:spPr>
          <a:xfrm>
            <a:off x="4572000" y="1981200"/>
            <a:ext cx="4114800" cy="1981200"/>
          </a:xfrm>
          <a:prstGeom prst="rect">
            <a:avLst/>
          </a:prstGeom>
        </p:spPr>
        <p:txBody>
          <a:bodyPr/>
          <a:lstStyle>
            <a:lvl1pPr>
              <a:buNone/>
              <a:defRPr sz="2800"/>
            </a:lvl1pPr>
          </a:lstStyle>
          <a:p>
            <a:pPr lvl="0"/>
            <a:r>
              <a:rPr lang="en-US" smtClean="0"/>
              <a:t>Click to edit Master text styles</a:t>
            </a:r>
          </a:p>
        </p:txBody>
      </p:sp>
      <p:sp>
        <p:nvSpPr>
          <p:cNvPr id="11" name="Content Placeholder 7"/>
          <p:cNvSpPr>
            <a:spLocks noGrp="1"/>
          </p:cNvSpPr>
          <p:nvPr>
            <p:ph sz="quarter" idx="23"/>
          </p:nvPr>
        </p:nvSpPr>
        <p:spPr>
          <a:xfrm>
            <a:off x="4572000" y="3962400"/>
            <a:ext cx="4114800" cy="457200"/>
          </a:xfrm>
          <a:prstGeom prst="rect">
            <a:avLst/>
          </a:prstGeom>
        </p:spPr>
        <p:txBody>
          <a:bodyPr/>
          <a:lstStyle>
            <a:lvl1pPr>
              <a:buNone/>
              <a:defRPr sz="1200"/>
            </a:lvl1pPr>
          </a:lstStyle>
          <a:p>
            <a:pPr lvl="0"/>
            <a:r>
              <a:rPr lang="en-US" dirty="0" smtClean="0"/>
              <a:t>Click to edit Master text styles</a:t>
            </a:r>
          </a:p>
        </p:txBody>
      </p:sp>
      <p:sp>
        <p:nvSpPr>
          <p:cNvPr id="6" name="Slide Number Placeholder 5"/>
          <p:cNvSpPr>
            <a:spLocks noGrp="1"/>
          </p:cNvSpPr>
          <p:nvPr>
            <p:ph type="sldNum" sz="quarter" idx="24"/>
          </p:nvPr>
        </p:nvSpPr>
        <p:spPr/>
        <p:txBody>
          <a:bodyPr/>
          <a:lstStyle>
            <a:lvl1pPr>
              <a:defRPr/>
            </a:lvl1pPr>
          </a:lstStyle>
          <a:p>
            <a:fld id="{FD692DE1-9E79-4C94-A04D-FF959525DB4C}" type="slidenum">
              <a:rPr lang="en-US" altLang="en-US"/>
              <a:pPr/>
              <a:t>‹#›</a:t>
            </a:fld>
            <a:endParaRPr lang="en-US" altLang="en-US"/>
          </a:p>
        </p:txBody>
      </p:sp>
      <p:sp>
        <p:nvSpPr>
          <p:cNvPr id="9" name="Date Placeholder 4"/>
          <p:cNvSpPr>
            <a:spLocks noGrp="1"/>
          </p:cNvSpPr>
          <p:nvPr>
            <p:ph type="dt" sz="half" idx="25"/>
          </p:nvPr>
        </p:nvSpPr>
        <p:spPr>
          <a:xfrm>
            <a:off x="628650" y="6356351"/>
            <a:ext cx="2057400" cy="365125"/>
          </a:xfrm>
          <a:prstGeom prst="rect">
            <a:avLst/>
          </a:prstGeom>
        </p:spPr>
        <p:txBody>
          <a:bodyPr/>
          <a:lstStyle>
            <a:lvl1pPr>
              <a:defRPr/>
            </a:lvl1pPr>
          </a:lstStyle>
          <a:p>
            <a:pPr>
              <a:defRPr/>
            </a:pPr>
            <a:endParaRPr lang="en-US"/>
          </a:p>
        </p:txBody>
      </p:sp>
      <p:sp>
        <p:nvSpPr>
          <p:cNvPr id="10" name="Footer Placeholder 5"/>
          <p:cNvSpPr>
            <a:spLocks noGrp="1"/>
          </p:cNvSpPr>
          <p:nvPr>
            <p:ph type="ftr" sz="quarter" idx="26"/>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820799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5418EE7C-3D74-446C-8593-9310FF625ECF}" type="slidenum">
              <a:rPr lang="en-US" altLang="en-US" smtClean="0"/>
              <a:pPr/>
              <a:t>‹#›</a:t>
            </a:fld>
            <a:endParaRPr lang="en-US" altLang="en-US"/>
          </a:p>
        </p:txBody>
      </p:sp>
    </p:spTree>
    <p:extLst>
      <p:ext uri="{BB962C8B-B14F-4D97-AF65-F5344CB8AC3E}">
        <p14:creationId xmlns:p14="http://schemas.microsoft.com/office/powerpoint/2010/main" val="384160158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ide by side_four with citation placeholder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447800"/>
            <a:ext cx="4114800" cy="17526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7" name="Content Placeholder 7"/>
          <p:cNvSpPr>
            <a:spLocks noGrp="1"/>
          </p:cNvSpPr>
          <p:nvPr>
            <p:ph sz="quarter" idx="18"/>
          </p:nvPr>
        </p:nvSpPr>
        <p:spPr>
          <a:xfrm>
            <a:off x="4572000" y="1447800"/>
            <a:ext cx="4114800" cy="17526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10" name="Content Placeholder 7"/>
          <p:cNvSpPr>
            <a:spLocks noGrp="1"/>
          </p:cNvSpPr>
          <p:nvPr>
            <p:ph sz="quarter" idx="22"/>
          </p:nvPr>
        </p:nvSpPr>
        <p:spPr>
          <a:xfrm>
            <a:off x="457200" y="3200400"/>
            <a:ext cx="4114800" cy="457200"/>
          </a:xfrm>
          <a:prstGeom prst="rect">
            <a:avLst/>
          </a:prstGeom>
        </p:spPr>
        <p:txBody>
          <a:bodyPr/>
          <a:lstStyle>
            <a:lvl1pPr>
              <a:buNone/>
              <a:defRPr sz="1200"/>
            </a:lvl1pPr>
          </a:lstStyle>
          <a:p>
            <a:pPr lvl="0"/>
            <a:r>
              <a:rPr lang="en-US" dirty="0" smtClean="0"/>
              <a:t>Click to edit Master text styles</a:t>
            </a:r>
          </a:p>
        </p:txBody>
      </p:sp>
      <p:sp>
        <p:nvSpPr>
          <p:cNvPr id="11" name="Content Placeholder 7"/>
          <p:cNvSpPr>
            <a:spLocks noGrp="1"/>
          </p:cNvSpPr>
          <p:nvPr>
            <p:ph sz="quarter" idx="23"/>
          </p:nvPr>
        </p:nvSpPr>
        <p:spPr>
          <a:xfrm>
            <a:off x="4572000" y="3200400"/>
            <a:ext cx="4114800" cy="457200"/>
          </a:xfrm>
          <a:prstGeom prst="rect">
            <a:avLst/>
          </a:prstGeom>
        </p:spPr>
        <p:txBody>
          <a:bodyPr/>
          <a:lstStyle>
            <a:lvl1pPr>
              <a:buNone/>
              <a:defRPr sz="1200"/>
            </a:lvl1pPr>
          </a:lstStyle>
          <a:p>
            <a:pPr lvl="0"/>
            <a:r>
              <a:rPr lang="en-US" dirty="0" smtClean="0"/>
              <a:t>Click to edit Master text styles</a:t>
            </a:r>
          </a:p>
        </p:txBody>
      </p:sp>
      <p:sp>
        <p:nvSpPr>
          <p:cNvPr id="12" name="Content Placeholder 7"/>
          <p:cNvSpPr>
            <a:spLocks noGrp="1"/>
          </p:cNvSpPr>
          <p:nvPr>
            <p:ph sz="quarter" idx="24"/>
          </p:nvPr>
        </p:nvSpPr>
        <p:spPr>
          <a:xfrm>
            <a:off x="457200" y="3886200"/>
            <a:ext cx="4114800" cy="18288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13" name="Content Placeholder 7"/>
          <p:cNvSpPr>
            <a:spLocks noGrp="1"/>
          </p:cNvSpPr>
          <p:nvPr>
            <p:ph sz="quarter" idx="25"/>
          </p:nvPr>
        </p:nvSpPr>
        <p:spPr>
          <a:xfrm>
            <a:off x="4572000" y="3886200"/>
            <a:ext cx="4114800" cy="18288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14" name="Content Placeholder 7"/>
          <p:cNvSpPr>
            <a:spLocks noGrp="1"/>
          </p:cNvSpPr>
          <p:nvPr>
            <p:ph sz="quarter" idx="26"/>
          </p:nvPr>
        </p:nvSpPr>
        <p:spPr>
          <a:xfrm>
            <a:off x="457200" y="5715000"/>
            <a:ext cx="4114800" cy="457200"/>
          </a:xfrm>
          <a:prstGeom prst="rect">
            <a:avLst/>
          </a:prstGeom>
        </p:spPr>
        <p:txBody>
          <a:bodyPr/>
          <a:lstStyle>
            <a:lvl1pPr>
              <a:buNone/>
              <a:defRPr sz="1200"/>
            </a:lvl1pPr>
          </a:lstStyle>
          <a:p>
            <a:pPr lvl="0"/>
            <a:r>
              <a:rPr lang="en-US" dirty="0" smtClean="0"/>
              <a:t>Click to edit Master text styles</a:t>
            </a:r>
          </a:p>
        </p:txBody>
      </p:sp>
      <p:sp>
        <p:nvSpPr>
          <p:cNvPr id="15" name="Content Placeholder 7"/>
          <p:cNvSpPr>
            <a:spLocks noGrp="1"/>
          </p:cNvSpPr>
          <p:nvPr>
            <p:ph sz="quarter" idx="27"/>
          </p:nvPr>
        </p:nvSpPr>
        <p:spPr>
          <a:xfrm>
            <a:off x="4572000" y="5715000"/>
            <a:ext cx="4114800" cy="457200"/>
          </a:xfrm>
          <a:prstGeom prst="rect">
            <a:avLst/>
          </a:prstGeom>
        </p:spPr>
        <p:txBody>
          <a:bodyPr/>
          <a:lstStyle>
            <a:lvl1pPr>
              <a:buNone/>
              <a:defRPr sz="1200"/>
            </a:lvl1pPr>
          </a:lstStyle>
          <a:p>
            <a:pPr lvl="0"/>
            <a:r>
              <a:rPr lang="en-US" dirty="0" smtClean="0"/>
              <a:t>Click to edit Master text styles</a:t>
            </a:r>
          </a:p>
        </p:txBody>
      </p:sp>
      <p:sp>
        <p:nvSpPr>
          <p:cNvPr id="16" name="Slide Number Placeholder 5"/>
          <p:cNvSpPr>
            <a:spLocks noGrp="1"/>
          </p:cNvSpPr>
          <p:nvPr>
            <p:ph type="sldNum" sz="quarter" idx="28"/>
          </p:nvPr>
        </p:nvSpPr>
        <p:spPr/>
        <p:txBody>
          <a:bodyPr/>
          <a:lstStyle>
            <a:lvl1pPr>
              <a:defRPr/>
            </a:lvl1pPr>
          </a:lstStyle>
          <a:p>
            <a:fld id="{2B737E64-6F2A-4AD7-8BA4-6030874FDBC6}" type="slidenum">
              <a:rPr lang="en-US" altLang="en-US"/>
              <a:pPr/>
              <a:t>‹#›</a:t>
            </a:fld>
            <a:endParaRPr lang="en-US" altLang="en-US"/>
          </a:p>
        </p:txBody>
      </p:sp>
      <p:sp>
        <p:nvSpPr>
          <p:cNvPr id="17" name="Date Placeholder 4"/>
          <p:cNvSpPr>
            <a:spLocks noGrp="1"/>
          </p:cNvSpPr>
          <p:nvPr>
            <p:ph type="dt" sz="half" idx="29"/>
          </p:nvPr>
        </p:nvSpPr>
        <p:spPr>
          <a:xfrm>
            <a:off x="628650" y="6356351"/>
            <a:ext cx="2057400" cy="365125"/>
          </a:xfrm>
          <a:prstGeom prst="rect">
            <a:avLst/>
          </a:prstGeom>
        </p:spPr>
        <p:txBody>
          <a:bodyPr/>
          <a:lstStyle>
            <a:lvl1pPr>
              <a:defRPr/>
            </a:lvl1pPr>
          </a:lstStyle>
          <a:p>
            <a:pPr>
              <a:defRPr/>
            </a:pPr>
            <a:endParaRPr lang="en-US"/>
          </a:p>
        </p:txBody>
      </p:sp>
      <p:sp>
        <p:nvSpPr>
          <p:cNvPr id="18" name="Footer Placeholder 5"/>
          <p:cNvSpPr>
            <a:spLocks noGrp="1"/>
          </p:cNvSpPr>
          <p:nvPr>
            <p:ph type="ftr" sz="quarter" idx="30"/>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16705438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752600"/>
            <a:ext cx="8229600" cy="3733800"/>
          </a:xfrm>
          <a:prstGeom prst="rect">
            <a:avLst/>
          </a:prstGeom>
        </p:spPr>
        <p:txBody>
          <a:bodyPr rtlCol="0">
            <a:normAutofit/>
          </a:bodyPr>
          <a:lstStyle>
            <a:lvl1pPr>
              <a:defRPr sz="2400"/>
            </a:lvl1pPr>
          </a:lstStyle>
          <a:p>
            <a:pPr lvl="0"/>
            <a:r>
              <a:rPr lang="en-US" noProof="0" dirty="0" smtClean="0"/>
              <a:t>Click icon to add chart</a:t>
            </a:r>
            <a:endParaRPr lang="en-US" noProof="0" dirty="0"/>
          </a:p>
        </p:txBody>
      </p:sp>
      <p:sp>
        <p:nvSpPr>
          <p:cNvPr id="8"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6" name="Slide Number Placeholder 5"/>
          <p:cNvSpPr>
            <a:spLocks noGrp="1"/>
          </p:cNvSpPr>
          <p:nvPr>
            <p:ph type="sldNum" sz="quarter" idx="16"/>
          </p:nvPr>
        </p:nvSpPr>
        <p:spPr/>
        <p:txBody>
          <a:bodyPr/>
          <a:lstStyle>
            <a:lvl1pPr>
              <a:defRPr/>
            </a:lvl1pPr>
          </a:lstStyle>
          <a:p>
            <a:fld id="{83E9536C-361C-425D-BFA2-225D44E80B72}" type="slidenum">
              <a:rPr lang="en-US" altLang="en-US"/>
              <a:pPr/>
              <a:t>‹#›</a:t>
            </a:fld>
            <a:endParaRPr lang="en-US" altLang="en-US"/>
          </a:p>
        </p:txBody>
      </p:sp>
      <p:sp>
        <p:nvSpPr>
          <p:cNvPr id="7" name="Date Placeholder 4"/>
          <p:cNvSpPr>
            <a:spLocks noGrp="1"/>
          </p:cNvSpPr>
          <p:nvPr>
            <p:ph type="dt" sz="half" idx="17"/>
          </p:nvPr>
        </p:nvSpPr>
        <p:spPr>
          <a:xfrm>
            <a:off x="628650" y="6356351"/>
            <a:ext cx="2057400" cy="365125"/>
          </a:xfrm>
          <a:prstGeom prst="rect">
            <a:avLst/>
          </a:prstGeom>
        </p:spPr>
        <p:txBody>
          <a:bodyPr/>
          <a:lstStyle>
            <a:lvl1pPr>
              <a:defRPr/>
            </a:lvl1pPr>
          </a:lstStyle>
          <a:p>
            <a:pPr>
              <a:defRPr/>
            </a:pPr>
            <a:endParaRPr lang="en-US"/>
          </a:p>
        </p:txBody>
      </p:sp>
      <p:sp>
        <p:nvSpPr>
          <p:cNvPr id="9" name="Footer Placeholder 5"/>
          <p:cNvSpPr>
            <a:spLocks noGrp="1"/>
          </p:cNvSpPr>
          <p:nvPr>
            <p:ph type="ftr" sz="quarter" idx="18"/>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24116286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3886200"/>
          </a:xfrm>
          <a:prstGeom prst="rect">
            <a:avLst/>
          </a:prstGeom>
        </p:spPr>
        <p:txBody>
          <a:bodyPr rtlCol="0">
            <a:normAutofit/>
          </a:bodyPr>
          <a:lstStyle/>
          <a:p>
            <a:pPr lvl="0"/>
            <a:r>
              <a:rPr lang="en-US" noProof="0" dirty="0" smtClean="0"/>
              <a:t>Click icon to add picture</a:t>
            </a:r>
            <a:endParaRPr lang="en-US" noProof="0" dirty="0"/>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5" name="Slide Number Placeholder 5"/>
          <p:cNvSpPr>
            <a:spLocks noGrp="1"/>
          </p:cNvSpPr>
          <p:nvPr>
            <p:ph type="sldNum" sz="quarter" idx="16"/>
          </p:nvPr>
        </p:nvSpPr>
        <p:spPr/>
        <p:txBody>
          <a:bodyPr/>
          <a:lstStyle>
            <a:lvl1pPr>
              <a:defRPr/>
            </a:lvl1pPr>
          </a:lstStyle>
          <a:p>
            <a:fld id="{A320D141-3A3F-4EA9-973D-F0C7991B458D}" type="slidenum">
              <a:rPr lang="en-US" altLang="en-US"/>
              <a:pPr/>
              <a:t>‹#›</a:t>
            </a:fld>
            <a:endParaRPr lang="en-US" altLang="en-US"/>
          </a:p>
        </p:txBody>
      </p:sp>
      <p:sp>
        <p:nvSpPr>
          <p:cNvPr id="6" name="Date Placeholder 4"/>
          <p:cNvSpPr>
            <a:spLocks noGrp="1"/>
          </p:cNvSpPr>
          <p:nvPr>
            <p:ph type="dt" sz="half" idx="17"/>
          </p:nvPr>
        </p:nvSpPr>
        <p:spPr>
          <a:xfrm>
            <a:off x="628650" y="6356351"/>
            <a:ext cx="2057400" cy="365125"/>
          </a:xfrm>
          <a:prstGeom prst="rect">
            <a:avLst/>
          </a:prstGeom>
        </p:spPr>
        <p:txBody>
          <a:bodyPr/>
          <a:lstStyle>
            <a:lvl1pPr>
              <a:defRPr/>
            </a:lvl1pPr>
          </a:lstStyle>
          <a:p>
            <a:pPr>
              <a:defRPr/>
            </a:pPr>
            <a:endParaRPr lang="en-US"/>
          </a:p>
        </p:txBody>
      </p:sp>
      <p:sp>
        <p:nvSpPr>
          <p:cNvPr id="7" name="Footer Placeholder 5"/>
          <p:cNvSpPr>
            <a:spLocks noGrp="1"/>
          </p:cNvSpPr>
          <p:nvPr>
            <p:ph type="ftr" sz="quarter" idx="18"/>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2747950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dirty="0" smtClean="0"/>
              <a:t>Click to edit Master text styles</a:t>
            </a:r>
          </a:p>
          <a:p>
            <a:pPr lvl="1"/>
            <a:r>
              <a:rPr lang="en-US" dirty="0" smtClean="0"/>
              <a:t>Second level</a:t>
            </a:r>
          </a:p>
        </p:txBody>
      </p:sp>
      <p:sp>
        <p:nvSpPr>
          <p:cNvPr id="4" name="Slide Number Placeholder 5"/>
          <p:cNvSpPr>
            <a:spLocks noGrp="1"/>
          </p:cNvSpPr>
          <p:nvPr>
            <p:ph type="sldNum" sz="quarter" idx="12"/>
          </p:nvPr>
        </p:nvSpPr>
        <p:spPr/>
        <p:txBody>
          <a:bodyPr/>
          <a:lstStyle>
            <a:lvl1pPr>
              <a:defRPr/>
            </a:lvl1pPr>
          </a:lstStyle>
          <a:p>
            <a:fld id="{D1F5DF11-220C-4081-A8CB-6E7FFFA66D6F}" type="slidenum">
              <a:rPr lang="en-US" altLang="en-US"/>
              <a:pPr/>
              <a:t>‹#›</a:t>
            </a:fld>
            <a:endParaRPr lang="en-US" altLang="en-US"/>
          </a:p>
        </p:txBody>
      </p:sp>
      <p:sp>
        <p:nvSpPr>
          <p:cNvPr id="6" name="Date Placeholder 4"/>
          <p:cNvSpPr>
            <a:spLocks noGrp="1"/>
          </p:cNvSpPr>
          <p:nvPr>
            <p:ph type="dt" sz="half" idx="13"/>
          </p:nvPr>
        </p:nvSpPr>
        <p:spPr>
          <a:xfrm>
            <a:off x="628650" y="6356351"/>
            <a:ext cx="2057400" cy="365125"/>
          </a:xfrm>
          <a:prstGeom prst="rect">
            <a:avLst/>
          </a:prstGeom>
        </p:spPr>
        <p:txBody>
          <a:bodyPr/>
          <a:lstStyle>
            <a:lvl1pPr>
              <a:defRPr/>
            </a:lvl1pPr>
          </a:lstStyle>
          <a:p>
            <a:pPr>
              <a:defRPr/>
            </a:pPr>
            <a:endParaRPr lang="en-US"/>
          </a:p>
        </p:txBody>
      </p:sp>
      <p:sp>
        <p:nvSpPr>
          <p:cNvPr id="7" name="Footer Placeholder 5"/>
          <p:cNvSpPr>
            <a:spLocks noGrp="1"/>
          </p:cNvSpPr>
          <p:nvPr>
            <p:ph type="ftr" sz="quarter" idx="14"/>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1950318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5418EE7C-3D74-446C-8593-9310FF625ECF}" type="slidenum">
              <a:rPr lang="en-US" altLang="en-US" smtClean="0"/>
              <a:pPr/>
              <a:t>‹#›</a:t>
            </a:fld>
            <a:endParaRPr lang="en-US" altLang="en-US"/>
          </a:p>
        </p:txBody>
      </p:sp>
    </p:spTree>
    <p:extLst>
      <p:ext uri="{BB962C8B-B14F-4D97-AF65-F5344CB8AC3E}">
        <p14:creationId xmlns:p14="http://schemas.microsoft.com/office/powerpoint/2010/main" val="408225088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5418EE7C-3D74-446C-8593-9310FF625ECF}" type="slidenum">
              <a:rPr lang="en-US" altLang="en-US" smtClean="0"/>
              <a:pPr/>
              <a:t>‹#›</a:t>
            </a:fld>
            <a:endParaRPr lang="en-US" altLang="en-US"/>
          </a:p>
        </p:txBody>
      </p:sp>
    </p:spTree>
    <p:extLst>
      <p:ext uri="{BB962C8B-B14F-4D97-AF65-F5344CB8AC3E}">
        <p14:creationId xmlns:p14="http://schemas.microsoft.com/office/powerpoint/2010/main" val="35191520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5418EE7C-3D74-446C-8593-9310FF625ECF}" type="slidenum">
              <a:rPr lang="en-US" altLang="en-US" smtClean="0"/>
              <a:pPr/>
              <a:t>‹#›</a:t>
            </a:fld>
            <a:endParaRPr lang="en-US" altLang="en-US"/>
          </a:p>
        </p:txBody>
      </p:sp>
    </p:spTree>
    <p:extLst>
      <p:ext uri="{BB962C8B-B14F-4D97-AF65-F5344CB8AC3E}">
        <p14:creationId xmlns:p14="http://schemas.microsoft.com/office/powerpoint/2010/main" val="314955481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5418EE7C-3D74-446C-8593-9310FF625ECF}" type="slidenum">
              <a:rPr lang="en-US" altLang="en-US" smtClean="0"/>
              <a:pPr/>
              <a:t>‹#›</a:t>
            </a:fld>
            <a:endParaRPr lang="en-US" altLang="en-US"/>
          </a:p>
        </p:txBody>
      </p:sp>
    </p:spTree>
    <p:extLst>
      <p:ext uri="{BB962C8B-B14F-4D97-AF65-F5344CB8AC3E}">
        <p14:creationId xmlns:p14="http://schemas.microsoft.com/office/powerpoint/2010/main" val="253972070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5418EE7C-3D74-446C-8593-9310FF625ECF}" type="slidenum">
              <a:rPr lang="en-US" altLang="en-US" smtClean="0"/>
              <a:pPr/>
              <a:t>‹#›</a:t>
            </a:fld>
            <a:endParaRPr lang="en-US" altLang="en-US"/>
          </a:p>
        </p:txBody>
      </p:sp>
    </p:spTree>
    <p:extLst>
      <p:ext uri="{BB962C8B-B14F-4D97-AF65-F5344CB8AC3E}">
        <p14:creationId xmlns:p14="http://schemas.microsoft.com/office/powerpoint/2010/main" val="402821785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5418EE7C-3D74-446C-8593-9310FF625ECF}" type="slidenum">
              <a:rPr lang="en-US" altLang="en-US" smtClean="0"/>
              <a:pPr/>
              <a:t>‹#›</a:t>
            </a:fld>
            <a:endParaRPr lang="en-US" altLang="en-US"/>
          </a:p>
        </p:txBody>
      </p:sp>
    </p:spTree>
    <p:extLst>
      <p:ext uri="{BB962C8B-B14F-4D97-AF65-F5344CB8AC3E}">
        <p14:creationId xmlns:p14="http://schemas.microsoft.com/office/powerpoint/2010/main" val="293190034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5418EE7C-3D74-446C-8593-9310FF625ECF}" type="slidenum">
              <a:rPr lang="en-US" altLang="en-US" smtClean="0"/>
              <a:pPr/>
              <a:t>‹#›</a:t>
            </a:fld>
            <a:endParaRPr lang="en-US" altLang="en-US"/>
          </a:p>
        </p:txBody>
      </p:sp>
    </p:spTree>
    <p:extLst>
      <p:ext uri="{BB962C8B-B14F-4D97-AF65-F5344CB8AC3E}">
        <p14:creationId xmlns:p14="http://schemas.microsoft.com/office/powerpoint/2010/main" val="29823183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5418EE7C-3D74-446C-8593-9310FF625ECF}" type="slidenum">
              <a:rPr lang="en-US" altLang="en-US" smtClean="0"/>
              <a:pPr/>
              <a:t>‹#›</a:t>
            </a:fld>
            <a:endParaRPr lang="en-US" altLang="en-US"/>
          </a:p>
        </p:txBody>
      </p:sp>
    </p:spTree>
    <p:extLst>
      <p:ext uri="{BB962C8B-B14F-4D97-AF65-F5344CB8AC3E}">
        <p14:creationId xmlns:p14="http://schemas.microsoft.com/office/powerpoint/2010/main" val="1864829213"/>
      </p:ext>
    </p:extLst>
  </p:cSld>
  <p:clrMap bg1="lt1" tx1="dk1" bg2="lt2" tx2="dk2" accent1="accent1" accent2="accent2" accent3="accent3" accent4="accent4" accent5="accent5" accent6="accent6" hlink="hlink" folHlink="folHlink"/>
  <p:sldLayoutIdLst>
    <p:sldLayoutId id="2147484469" r:id="rId1"/>
    <p:sldLayoutId id="2147484470" r:id="rId2"/>
    <p:sldLayoutId id="2147484471" r:id="rId3"/>
    <p:sldLayoutId id="2147484472" r:id="rId4"/>
    <p:sldLayoutId id="2147484473" r:id="rId5"/>
    <p:sldLayoutId id="2147484474" r:id="rId6"/>
    <p:sldLayoutId id="2147484475" r:id="rId7"/>
    <p:sldLayoutId id="2147484476" r:id="rId8"/>
    <p:sldLayoutId id="2147484477" r:id="rId9"/>
    <p:sldLayoutId id="2147484478" r:id="rId10"/>
    <p:sldLayoutId id="2147484479" r:id="rId11"/>
    <p:sldLayoutId id="2147484480" r:id="rId12"/>
    <p:sldLayoutId id="2147484481" r:id="rId13"/>
    <p:sldLayoutId id="2147484482" r:id="rId14"/>
    <p:sldLayoutId id="2147484483" r:id="rId15"/>
    <p:sldLayoutId id="2147484440" r:id="rId16"/>
    <p:sldLayoutId id="2147484451" r:id="rId17"/>
    <p:sldLayoutId id="2147484442" r:id="rId18"/>
    <p:sldLayoutId id="2147484443" r:id="rId19"/>
    <p:sldLayoutId id="2147484444" r:id="rId20"/>
    <p:sldLayoutId id="2147484446" r:id="rId21"/>
    <p:sldLayoutId id="2147484447" r:id="rId22"/>
    <p:sldLayoutId id="2147484448" r:id="rId2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0.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smtClean="0"/>
              <a:t>Health Management Information Systems</a:t>
            </a:r>
          </a:p>
        </p:txBody>
      </p:sp>
      <p:sp>
        <p:nvSpPr>
          <p:cNvPr id="4099" name="Text Placeholder 2"/>
          <p:cNvSpPr>
            <a:spLocks noGrp="1"/>
          </p:cNvSpPr>
          <p:nvPr>
            <p:ph type="body" sz="half" idx="2"/>
          </p:nvPr>
        </p:nvSpPr>
        <p:spPr/>
        <p:txBody>
          <a:bodyPr/>
          <a:lstStyle/>
          <a:p>
            <a:pPr eaLnBrk="1" hangingPunct="1"/>
            <a:r>
              <a:rPr lang="en-US" altLang="en-US" dirty="0" smtClean="0"/>
              <a:t>Medical Imaging Systems</a:t>
            </a:r>
          </a:p>
        </p:txBody>
      </p:sp>
      <p:sp>
        <p:nvSpPr>
          <p:cNvPr id="4100" name="Text Placeholder 4"/>
          <p:cNvSpPr>
            <a:spLocks noGrp="1"/>
          </p:cNvSpPr>
          <p:nvPr>
            <p:ph type="body" sz="quarter" idx="11"/>
          </p:nvPr>
        </p:nvSpPr>
        <p:spPr/>
        <p:txBody>
          <a:bodyPr/>
          <a:lstStyle/>
          <a:p>
            <a:pPr algn="ctr"/>
            <a:r>
              <a:rPr lang="en-US" altLang="en-US" dirty="0" smtClean="0">
                <a:ea typeface="Calibri" panose="020F0502020204030204" pitchFamily="34" charset="0"/>
                <a:cs typeface="Arial" panose="020B0604020202020204" pitchFamily="34" charset="0"/>
              </a:rPr>
              <a:t>Lecture a</a:t>
            </a:r>
            <a:endParaRPr altLang="en-US" dirty="0">
              <a:ea typeface="Calibri" panose="020F0502020204030204" pitchFamily="34" charset="0"/>
              <a:cs typeface="Times New Roman" panose="02020603050405020304" pitchFamily="18" charset="0"/>
            </a:endParaRPr>
          </a:p>
        </p:txBody>
      </p:sp>
      <p:sp>
        <p:nvSpPr>
          <p:cNvPr id="2" name="Text Placeholder 1"/>
          <p:cNvSpPr>
            <a:spLocks noGrp="1"/>
          </p:cNvSpPr>
          <p:nvPr>
            <p:ph type="body" sz="quarter" idx="12"/>
          </p:nvPr>
        </p:nvSpPr>
        <p:spPr/>
        <p:txBody>
          <a:bodyPr/>
          <a:lstStyle/>
          <a:p>
            <a:r>
              <a:rPr lang="en-US" dirty="0"/>
              <a:t>This material (</a:t>
            </a:r>
            <a:r>
              <a:rPr lang="en-US" altLang="en-US" dirty="0">
                <a:ea typeface="Calibri" panose="020F0502020204030204" pitchFamily="34" charset="0"/>
                <a:cs typeface="Arial" panose="020B0604020202020204" pitchFamily="34" charset="0"/>
              </a:rPr>
              <a:t>Comp 6 Unit </a:t>
            </a:r>
            <a:r>
              <a:rPr lang="en-US" altLang="en-US" dirty="0" smtClean="0">
                <a:ea typeface="Calibri" panose="020F0502020204030204" pitchFamily="34" charset="0"/>
                <a:cs typeface="Arial" panose="020B0604020202020204" pitchFamily="34" charset="0"/>
              </a:rPr>
              <a:t>7</a:t>
            </a:r>
            <a:r>
              <a:rPr lang="en-US" dirty="0" smtClean="0"/>
              <a:t>) </a:t>
            </a:r>
            <a:r>
              <a:rPr lang="en-US" dirty="0"/>
              <a:t>was developed by Duke University, funded by the Department of Health and Human Services, Office of the National Coordinator for Health Information Technology under Award Number </a:t>
            </a:r>
            <a:r>
              <a:rPr lang="en-US" altLang="en-US" dirty="0">
                <a:ea typeface="Calibri" panose="020F0502020204030204" pitchFamily="34" charset="0"/>
                <a:cs typeface="Arial" panose="020B0604020202020204" pitchFamily="34" charset="0"/>
              </a:rPr>
              <a:t>IU24OC000024</a:t>
            </a:r>
            <a:r>
              <a:rPr lang="en-US" dirty="0"/>
              <a:t>. This material was updated by Normandale Community College, funded under Award Number 90WT0003.</a:t>
            </a:r>
          </a:p>
          <a:p>
            <a:endParaRPr lang="en-US" dirty="0"/>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u="sng" dirty="0">
                <a:hlinkClick r:id="rId3"/>
              </a:rPr>
              <a:t>http://creativecommons.org/licenses/by-nc-sa/4.0/</a:t>
            </a:r>
            <a:endParaRPr lang="en-US" dirty="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6"/>
          <p:cNvSpPr>
            <a:spLocks noGrp="1"/>
          </p:cNvSpPr>
          <p:nvPr>
            <p:ph type="title"/>
          </p:nvPr>
        </p:nvSpPr>
        <p:spPr/>
        <p:txBody>
          <a:bodyPr/>
          <a:lstStyle/>
          <a:p>
            <a:r>
              <a:rPr lang="en-US" altLang="en-US" smtClean="0"/>
              <a:t>Management Issues</a:t>
            </a:r>
          </a:p>
        </p:txBody>
      </p:sp>
      <p:sp>
        <p:nvSpPr>
          <p:cNvPr id="13315" name="Content Placeholder 7"/>
          <p:cNvSpPr>
            <a:spLocks noGrp="1"/>
          </p:cNvSpPr>
          <p:nvPr>
            <p:ph sz="quarter" idx="14"/>
          </p:nvPr>
        </p:nvSpPr>
        <p:spPr/>
        <p:txBody>
          <a:bodyPr/>
          <a:lstStyle/>
          <a:p>
            <a:r>
              <a:rPr lang="en-US" altLang="en-US" smtClean="0"/>
              <a:t>Storage concerns</a:t>
            </a:r>
          </a:p>
          <a:p>
            <a:pPr lvl="1"/>
            <a:r>
              <a:rPr lang="en-US" altLang="en-US" smtClean="0"/>
              <a:t>Film versus digital</a:t>
            </a:r>
          </a:p>
          <a:p>
            <a:pPr lvl="1"/>
            <a:r>
              <a:rPr lang="en-US" altLang="en-US" smtClean="0"/>
              <a:t>Image modalities differ</a:t>
            </a:r>
          </a:p>
          <a:p>
            <a:pPr lvl="2"/>
            <a:r>
              <a:rPr lang="en-US" altLang="en-US" smtClean="0"/>
              <a:t>Contrast and spatial resolution requirements</a:t>
            </a:r>
          </a:p>
          <a:p>
            <a:pPr lvl="2"/>
            <a:r>
              <a:rPr lang="en-US" altLang="en-US" smtClean="0"/>
              <a:t>Number of images or the size of the data sets</a:t>
            </a:r>
          </a:p>
          <a:p>
            <a:pPr lvl="2"/>
            <a:r>
              <a:rPr lang="en-US" altLang="en-US" smtClean="0"/>
              <a:t>Raw or processed data </a:t>
            </a:r>
          </a:p>
          <a:p>
            <a:pPr lvl="2"/>
            <a:r>
              <a:rPr lang="en-US" altLang="en-US" smtClean="0"/>
              <a:t>Use of data compression</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65C8B34-4257-4197-B7D2-E6CFF0C98068}" type="slidenum">
              <a:rPr lang="en-US" altLang="en-US">
                <a:solidFill>
                  <a:srgbClr val="898989"/>
                </a:solidFill>
              </a:rPr>
              <a:pPr eaLnBrk="1" hangingPunct="1"/>
              <a:t>10</a:t>
            </a:fld>
            <a:endParaRPr lang="en-US" altLang="en-US">
              <a:solidFill>
                <a:srgbClr val="898989"/>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6"/>
          <p:cNvSpPr>
            <a:spLocks noGrp="1"/>
          </p:cNvSpPr>
          <p:nvPr>
            <p:ph type="title"/>
          </p:nvPr>
        </p:nvSpPr>
        <p:spPr/>
        <p:txBody>
          <a:bodyPr/>
          <a:lstStyle/>
          <a:p>
            <a:r>
              <a:rPr lang="en-US" altLang="en-US" smtClean="0"/>
              <a:t>Management Issues</a:t>
            </a:r>
          </a:p>
        </p:txBody>
      </p:sp>
      <p:sp>
        <p:nvSpPr>
          <p:cNvPr id="14339" name="Content Placeholder 7"/>
          <p:cNvSpPr>
            <a:spLocks noGrp="1"/>
          </p:cNvSpPr>
          <p:nvPr>
            <p:ph sz="quarter" idx="14"/>
          </p:nvPr>
        </p:nvSpPr>
        <p:spPr/>
        <p:txBody>
          <a:bodyPr/>
          <a:lstStyle/>
          <a:p>
            <a:r>
              <a:rPr lang="en-US" altLang="en-US" smtClean="0"/>
              <a:t>Image integration</a:t>
            </a:r>
          </a:p>
          <a:p>
            <a:pPr lvl="1"/>
            <a:r>
              <a:rPr lang="en-US" altLang="en-US" smtClean="0"/>
              <a:t>Viewing stations</a:t>
            </a:r>
          </a:p>
          <a:p>
            <a:pPr lvl="1"/>
            <a:r>
              <a:rPr lang="en-US" altLang="en-US" smtClean="0"/>
              <a:t>On-line image databases</a:t>
            </a:r>
          </a:p>
          <a:p>
            <a:pPr lvl="1"/>
            <a:r>
              <a:rPr lang="en-US" altLang="en-US" smtClean="0"/>
              <a:t>Image-management systems</a:t>
            </a:r>
          </a:p>
          <a:p>
            <a:pPr lvl="1"/>
            <a:r>
              <a:rPr lang="en-US" altLang="en-US" smtClean="0"/>
              <a:t>Networks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DA46183-613D-4E6B-BB42-3EF3E50B4C42}" type="slidenum">
              <a:rPr lang="en-US" altLang="en-US">
                <a:solidFill>
                  <a:srgbClr val="898989"/>
                </a:solidFill>
              </a:rPr>
              <a:pPr eaLnBrk="1" hangingPunct="1"/>
              <a:t>11</a:t>
            </a:fld>
            <a:endParaRPr lang="en-US" altLang="en-US">
              <a:solidFill>
                <a:srgbClr val="898989"/>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6"/>
          <p:cNvSpPr>
            <a:spLocks noGrp="1"/>
          </p:cNvSpPr>
          <p:nvPr>
            <p:ph type="title"/>
          </p:nvPr>
        </p:nvSpPr>
        <p:spPr/>
        <p:txBody>
          <a:bodyPr/>
          <a:lstStyle/>
          <a:p>
            <a:r>
              <a:rPr lang="en-US" altLang="en-US" smtClean="0"/>
              <a:t>Management Issues</a:t>
            </a:r>
          </a:p>
        </p:txBody>
      </p:sp>
      <p:sp>
        <p:nvSpPr>
          <p:cNvPr id="15363" name="Content Placeholder 7"/>
          <p:cNvSpPr>
            <a:spLocks noGrp="1"/>
          </p:cNvSpPr>
          <p:nvPr>
            <p:ph sz="quarter" idx="14"/>
          </p:nvPr>
        </p:nvSpPr>
        <p:spPr/>
        <p:txBody>
          <a:bodyPr/>
          <a:lstStyle/>
          <a:p>
            <a:r>
              <a:rPr lang="en-US" altLang="en-US" smtClean="0">
                <a:latin typeface="Verdana" panose="020B0604030504040204" pitchFamily="34" charset="0"/>
              </a:rPr>
              <a:t>Technological and human engineering factors</a:t>
            </a:r>
          </a:p>
          <a:p>
            <a:pPr lvl="1"/>
            <a:r>
              <a:rPr lang="en-US" altLang="en-US" smtClean="0"/>
              <a:t>Radiologist</a:t>
            </a:r>
          </a:p>
          <a:p>
            <a:pPr lvl="2"/>
            <a:r>
              <a:rPr lang="en-US" altLang="en-US" smtClean="0"/>
              <a:t>View and interpret</a:t>
            </a:r>
          </a:p>
          <a:p>
            <a:pPr lvl="1"/>
            <a:r>
              <a:rPr lang="en-US" altLang="en-US" smtClean="0"/>
              <a:t>Referring clinicians</a:t>
            </a:r>
          </a:p>
          <a:p>
            <a:pPr lvl="2"/>
            <a:r>
              <a:rPr lang="en-US" altLang="en-US" smtClean="0"/>
              <a:t>Review and consultation</a:t>
            </a:r>
          </a:p>
          <a:p>
            <a:r>
              <a:rPr lang="en-US" altLang="en-US" smtClean="0">
                <a:latin typeface="Verdana" panose="020B0604030504040204" pitchFamily="34" charset="0"/>
              </a:rPr>
              <a:t>Economic factors</a:t>
            </a:r>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1401FBA-DA53-49E1-8EF5-6218C81CD417}" type="slidenum">
              <a:rPr lang="en-US" altLang="en-US">
                <a:solidFill>
                  <a:srgbClr val="898989"/>
                </a:solidFill>
              </a:rPr>
              <a:pPr eaLnBrk="1" hangingPunct="1"/>
              <a:t>12</a:t>
            </a:fld>
            <a:endParaRPr lang="en-US" altLang="en-US">
              <a:solidFill>
                <a:srgbClr val="89898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6"/>
          <p:cNvSpPr>
            <a:spLocks noGrp="1"/>
          </p:cNvSpPr>
          <p:nvPr>
            <p:ph type="title"/>
          </p:nvPr>
        </p:nvSpPr>
        <p:spPr/>
        <p:txBody>
          <a:bodyPr/>
          <a:lstStyle/>
          <a:p>
            <a:r>
              <a:rPr lang="en-US" altLang="en-US" smtClean="0"/>
              <a:t>Major Challenges</a:t>
            </a:r>
          </a:p>
        </p:txBody>
      </p:sp>
      <p:sp>
        <p:nvSpPr>
          <p:cNvPr id="16387" name="Content Placeholder 7"/>
          <p:cNvSpPr>
            <a:spLocks noGrp="1"/>
          </p:cNvSpPr>
          <p:nvPr>
            <p:ph sz="quarter" idx="14"/>
          </p:nvPr>
        </p:nvSpPr>
        <p:spPr/>
        <p:txBody>
          <a:bodyPr/>
          <a:lstStyle/>
          <a:p>
            <a:r>
              <a:rPr lang="en-US" altLang="en-US" smtClean="0"/>
              <a:t>Image integration</a:t>
            </a:r>
          </a:p>
          <a:p>
            <a:pPr lvl="1"/>
            <a:r>
              <a:rPr lang="en-US" altLang="en-US" smtClean="0"/>
              <a:t>Hospital Information System (HIS)</a:t>
            </a:r>
          </a:p>
          <a:p>
            <a:pPr lvl="2"/>
            <a:r>
              <a:rPr lang="en-US" altLang="en-US" smtClean="0"/>
              <a:t>Contains all the </a:t>
            </a:r>
            <a:r>
              <a:rPr lang="en-US" altLang="en-US" smtClean="0">
                <a:cs typeface="Arial" panose="020B0604020202020204" pitchFamily="34" charset="0"/>
              </a:rPr>
              <a:t>clinical, administrative, financial, and demographic information </a:t>
            </a:r>
            <a:endParaRPr lang="en-US" altLang="en-US" smtClean="0"/>
          </a:p>
          <a:p>
            <a:pPr lvl="2"/>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5D86B8E-D38D-416D-A028-B161F040706D}" type="slidenum">
              <a:rPr lang="en-US" altLang="en-US">
                <a:solidFill>
                  <a:srgbClr val="898989"/>
                </a:solidFill>
              </a:rPr>
              <a:pPr eaLnBrk="1" hangingPunct="1"/>
              <a:t>13</a:t>
            </a:fld>
            <a:endParaRPr lang="en-US" altLang="en-US">
              <a:solidFill>
                <a:srgbClr val="898989"/>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6"/>
          <p:cNvSpPr>
            <a:spLocks noGrp="1"/>
          </p:cNvSpPr>
          <p:nvPr>
            <p:ph type="title"/>
          </p:nvPr>
        </p:nvSpPr>
        <p:spPr/>
        <p:txBody>
          <a:bodyPr/>
          <a:lstStyle/>
          <a:p>
            <a:r>
              <a:rPr lang="en-US" altLang="en-US" smtClean="0"/>
              <a:t>Major Challenges</a:t>
            </a:r>
          </a:p>
        </p:txBody>
      </p:sp>
      <p:sp>
        <p:nvSpPr>
          <p:cNvPr id="17411" name="Content Placeholder 7"/>
          <p:cNvSpPr>
            <a:spLocks noGrp="1"/>
          </p:cNvSpPr>
          <p:nvPr>
            <p:ph sz="quarter" idx="14"/>
          </p:nvPr>
        </p:nvSpPr>
        <p:spPr/>
        <p:txBody>
          <a:bodyPr/>
          <a:lstStyle/>
          <a:p>
            <a:r>
              <a:rPr lang="en-US" altLang="en-US" smtClean="0"/>
              <a:t>Medical imaging system </a:t>
            </a:r>
          </a:p>
          <a:p>
            <a:pPr lvl="1"/>
            <a:r>
              <a:rPr lang="en-US" altLang="en-US" smtClean="0"/>
              <a:t>Radiology Information Systems (RIS)</a:t>
            </a:r>
          </a:p>
          <a:p>
            <a:pPr lvl="2"/>
            <a:r>
              <a:rPr lang="en-US" altLang="en-US" smtClean="0"/>
              <a:t>Standalone</a:t>
            </a:r>
          </a:p>
          <a:p>
            <a:pPr lvl="2"/>
            <a:r>
              <a:rPr lang="en-US" altLang="en-US" smtClean="0"/>
              <a:t>Components of HIS</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8AC876A-2D4C-40CA-9C9F-6C2AF3E4E814}" type="slidenum">
              <a:rPr lang="en-US" altLang="en-US">
                <a:solidFill>
                  <a:srgbClr val="898989"/>
                </a:solidFill>
              </a:rPr>
              <a:pPr eaLnBrk="1" hangingPunct="1"/>
              <a:t>14</a:t>
            </a:fld>
            <a:endParaRPr lang="en-US" altLang="en-US">
              <a:solidFill>
                <a:srgbClr val="898989"/>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title"/>
          </p:nvPr>
        </p:nvSpPr>
        <p:spPr/>
        <p:txBody>
          <a:bodyPr/>
          <a:lstStyle/>
          <a:p>
            <a:r>
              <a:rPr lang="en-US" altLang="en-US" smtClean="0"/>
              <a:t>Integration Example</a:t>
            </a:r>
          </a:p>
        </p:txBody>
      </p:sp>
      <p:sp>
        <p:nvSpPr>
          <p:cNvPr id="18435" name="Content Placeholder 7"/>
          <p:cNvSpPr>
            <a:spLocks noGrp="1"/>
          </p:cNvSpPr>
          <p:nvPr>
            <p:ph sz="quarter" idx="14"/>
          </p:nvPr>
        </p:nvSpPr>
        <p:spPr/>
        <p:txBody>
          <a:bodyPr/>
          <a:lstStyle/>
          <a:p>
            <a:r>
              <a:rPr lang="en-US" altLang="en-US" smtClean="0"/>
              <a:t>PACS integration </a:t>
            </a:r>
          </a:p>
          <a:p>
            <a:pPr lvl="1"/>
            <a:r>
              <a:rPr lang="en-US" altLang="en-US" smtClean="0"/>
              <a:t>Hospital information system</a:t>
            </a:r>
          </a:p>
          <a:p>
            <a:pPr lvl="1"/>
            <a:r>
              <a:rPr lang="en-US" altLang="en-US" smtClean="0"/>
              <a:t>Radiology information system</a:t>
            </a:r>
          </a:p>
          <a:p>
            <a:r>
              <a:rPr lang="en-US" altLang="en-US" smtClean="0"/>
              <a:t>Benefits to integration</a:t>
            </a:r>
          </a:p>
          <a:p>
            <a:pPr lvl="1"/>
            <a:r>
              <a:rPr lang="en-US" altLang="en-US" smtClean="0"/>
              <a:t>Economic</a:t>
            </a:r>
          </a:p>
          <a:p>
            <a:pPr lvl="1"/>
            <a:r>
              <a:rPr lang="en-US" altLang="en-US" smtClean="0"/>
              <a:t>Rapid access enhances the quality of patient care</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354A808-3CED-467F-88D5-1E25BA222F5E}" type="slidenum">
              <a:rPr lang="en-US" altLang="en-US">
                <a:solidFill>
                  <a:srgbClr val="898989"/>
                </a:solidFill>
              </a:rPr>
              <a:pPr eaLnBrk="1" hangingPunct="1"/>
              <a:t>15</a:t>
            </a:fld>
            <a:endParaRPr lang="en-US" altLang="en-US">
              <a:solidFill>
                <a:srgbClr val="89898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6"/>
          <p:cNvSpPr>
            <a:spLocks noGrp="1"/>
          </p:cNvSpPr>
          <p:nvPr>
            <p:ph type="title"/>
          </p:nvPr>
        </p:nvSpPr>
        <p:spPr/>
        <p:txBody>
          <a:bodyPr/>
          <a:lstStyle/>
          <a:p>
            <a:r>
              <a:rPr lang="en-US" altLang="en-US" smtClean="0"/>
              <a:t>Major Challenges</a:t>
            </a:r>
          </a:p>
        </p:txBody>
      </p:sp>
      <p:sp>
        <p:nvSpPr>
          <p:cNvPr id="19459" name="Content Placeholder 7"/>
          <p:cNvSpPr>
            <a:spLocks noGrp="1"/>
          </p:cNvSpPr>
          <p:nvPr>
            <p:ph sz="quarter" idx="14"/>
          </p:nvPr>
        </p:nvSpPr>
        <p:spPr/>
        <p:txBody>
          <a:bodyPr/>
          <a:lstStyle/>
          <a:p>
            <a:r>
              <a:rPr lang="en-US" altLang="en-US" smtClean="0"/>
              <a:t>Reporting methods</a:t>
            </a:r>
          </a:p>
          <a:p>
            <a:pPr lvl="1"/>
            <a:r>
              <a:rPr lang="en-US" altLang="en-US" smtClean="0"/>
              <a:t>Dictation/transcription</a:t>
            </a:r>
          </a:p>
          <a:p>
            <a:pPr lvl="1"/>
            <a:r>
              <a:rPr lang="en-US" altLang="en-US" smtClean="0"/>
              <a:t>Speech recognition</a:t>
            </a:r>
          </a:p>
          <a:p>
            <a:pPr lvl="1"/>
            <a:r>
              <a:rPr lang="en-US" altLang="en-US" smtClean="0"/>
              <a:t>Structured</a:t>
            </a:r>
          </a:p>
          <a:p>
            <a:pPr lvl="2"/>
            <a:r>
              <a:rPr lang="en-US" altLang="en-US" smtClean="0"/>
              <a:t>Tools for entering data</a:t>
            </a:r>
          </a:p>
          <a:p>
            <a:pPr lvl="2"/>
            <a:r>
              <a:rPr lang="en-US" altLang="en-US" smtClean="0"/>
              <a:t>Defined data elements</a:t>
            </a:r>
          </a:p>
          <a:p>
            <a:pPr lvl="2"/>
            <a:r>
              <a:rPr lang="en-US" altLang="en-US" smtClean="0"/>
              <a:t>May use predefined list or vocabulary </a:t>
            </a:r>
          </a:p>
          <a:p>
            <a:pPr>
              <a:buFont typeface="Arial" panose="020B0604020202020204" pitchFamily="34" charset="0"/>
              <a:buNone/>
            </a:pPr>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A90AA9D-0061-48A1-B2B8-43DA2E875D3C}" type="slidenum">
              <a:rPr lang="en-US" altLang="en-US">
                <a:solidFill>
                  <a:srgbClr val="898989"/>
                </a:solidFill>
              </a:rPr>
              <a:pPr eaLnBrk="1" hangingPunct="1"/>
              <a:t>16</a:t>
            </a:fld>
            <a:endParaRPr lang="en-US" altLang="en-US">
              <a:solidFill>
                <a:srgbClr val="898989"/>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6"/>
          <p:cNvSpPr>
            <a:spLocks noGrp="1"/>
          </p:cNvSpPr>
          <p:nvPr>
            <p:ph type="title"/>
          </p:nvPr>
        </p:nvSpPr>
        <p:spPr/>
        <p:txBody>
          <a:bodyPr/>
          <a:lstStyle/>
          <a:p>
            <a:r>
              <a:rPr lang="en-US" altLang="en-US" smtClean="0"/>
              <a:t>Future Directions</a:t>
            </a:r>
          </a:p>
        </p:txBody>
      </p:sp>
      <p:sp>
        <p:nvSpPr>
          <p:cNvPr id="20483" name="Content Placeholder 7"/>
          <p:cNvSpPr>
            <a:spLocks noGrp="1"/>
          </p:cNvSpPr>
          <p:nvPr>
            <p:ph sz="quarter" idx="14"/>
          </p:nvPr>
        </p:nvSpPr>
        <p:spPr/>
        <p:txBody>
          <a:bodyPr/>
          <a:lstStyle/>
          <a:p>
            <a:r>
              <a:rPr lang="en-US" altLang="en-US" smtClean="0"/>
              <a:t>Advances in medical imaging technology</a:t>
            </a:r>
          </a:p>
          <a:p>
            <a:r>
              <a:rPr lang="en-US" altLang="en-US" smtClean="0"/>
              <a:t>Increase in imaging studies </a:t>
            </a:r>
          </a:p>
          <a:p>
            <a:r>
              <a:rPr lang="en-US" altLang="en-US" smtClean="0"/>
              <a:t>Increase in imaging data</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53C3DF2-00E0-4817-8E37-DB5B5859F8BF}" type="slidenum">
              <a:rPr lang="en-US" altLang="en-US">
                <a:solidFill>
                  <a:srgbClr val="898989"/>
                </a:solidFill>
              </a:rPr>
              <a:pPr eaLnBrk="1" hangingPunct="1"/>
              <a:t>17</a:t>
            </a:fld>
            <a:endParaRPr lang="en-US" altLang="en-US">
              <a:solidFill>
                <a:srgbClr val="898989"/>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6"/>
          <p:cNvSpPr>
            <a:spLocks noGrp="1"/>
          </p:cNvSpPr>
          <p:nvPr>
            <p:ph type="title"/>
          </p:nvPr>
        </p:nvSpPr>
        <p:spPr/>
        <p:txBody>
          <a:bodyPr/>
          <a:lstStyle/>
          <a:p>
            <a:r>
              <a:rPr lang="en-US" altLang="en-US" dirty="0" smtClean="0"/>
              <a:t>Future Directions - 2</a:t>
            </a:r>
          </a:p>
        </p:txBody>
      </p:sp>
      <p:sp>
        <p:nvSpPr>
          <p:cNvPr id="21507" name="Content Placeholder 7"/>
          <p:cNvSpPr>
            <a:spLocks noGrp="1"/>
          </p:cNvSpPr>
          <p:nvPr>
            <p:ph sz="quarter" idx="14"/>
          </p:nvPr>
        </p:nvSpPr>
        <p:spPr/>
        <p:txBody>
          <a:bodyPr/>
          <a:lstStyle/>
          <a:p>
            <a:pPr marL="0" indent="0">
              <a:buNone/>
            </a:pPr>
            <a:r>
              <a:rPr lang="en-US" altLang="en-US" dirty="0" smtClean="0"/>
              <a:t>Development of standards</a:t>
            </a:r>
          </a:p>
          <a:p>
            <a:r>
              <a:rPr lang="en-US" altLang="en-US" dirty="0" smtClean="0"/>
              <a:t>DICOM medical image exchange standard Supplement 145</a:t>
            </a:r>
          </a:p>
          <a:p>
            <a:r>
              <a:rPr lang="en-US" altLang="en-US" dirty="0" smtClean="0"/>
              <a:t>DICOM requirement in EHRs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92AD41C-5156-405C-9BE4-BB7B20A47DFD}" type="slidenum">
              <a:rPr lang="en-US" altLang="en-US">
                <a:solidFill>
                  <a:srgbClr val="898989"/>
                </a:solidFill>
              </a:rPr>
              <a:pPr eaLnBrk="1" hangingPunct="1"/>
              <a:t>18</a:t>
            </a:fld>
            <a:endParaRPr lang="en-US" altLang="en-US">
              <a:solidFill>
                <a:srgbClr val="898989"/>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6"/>
          <p:cNvSpPr>
            <a:spLocks noGrp="1"/>
          </p:cNvSpPr>
          <p:nvPr>
            <p:ph type="title"/>
          </p:nvPr>
        </p:nvSpPr>
        <p:spPr/>
        <p:txBody>
          <a:bodyPr/>
          <a:lstStyle/>
          <a:p>
            <a:r>
              <a:rPr lang="en-US" altLang="en-US" dirty="0" smtClean="0"/>
              <a:t>Future Directions - 3</a:t>
            </a:r>
          </a:p>
        </p:txBody>
      </p:sp>
      <p:sp>
        <p:nvSpPr>
          <p:cNvPr id="22531" name="Content Placeholder 7"/>
          <p:cNvSpPr>
            <a:spLocks noGrp="1"/>
          </p:cNvSpPr>
          <p:nvPr>
            <p:ph sz="quarter" idx="14"/>
          </p:nvPr>
        </p:nvSpPr>
        <p:spPr/>
        <p:txBody>
          <a:bodyPr/>
          <a:lstStyle/>
          <a:p>
            <a:r>
              <a:rPr lang="en-US" altLang="en-US" dirty="0" smtClean="0"/>
              <a:t>ARRA</a:t>
            </a:r>
          </a:p>
          <a:p>
            <a:pPr lvl="1"/>
            <a:r>
              <a:rPr lang="en-US" altLang="en-US" dirty="0" smtClean="0"/>
              <a:t>HITECH Programs</a:t>
            </a:r>
          </a:p>
          <a:p>
            <a:pPr lvl="2"/>
            <a:r>
              <a:rPr lang="en-US" altLang="en-US" dirty="0" smtClean="0"/>
              <a:t>Meaningful use of interoperable health information technology and certified EHRs</a:t>
            </a:r>
          </a:p>
          <a:p>
            <a:r>
              <a:rPr lang="en-US" altLang="en-US" dirty="0" smtClean="0"/>
              <a:t>Expansion of meaningful use</a:t>
            </a:r>
          </a:p>
          <a:p>
            <a:pPr lvl="1"/>
            <a:r>
              <a:rPr lang="en-US" altLang="en-US" dirty="0" smtClean="0"/>
              <a:t>Ability to link to images in an external system, such as a PACS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8A73579-01D2-4194-B001-20BFDEA15BDF}" type="slidenum">
              <a:rPr lang="en-US" altLang="en-US">
                <a:solidFill>
                  <a:srgbClr val="898989"/>
                </a:solidFill>
              </a:rPr>
              <a:pPr eaLnBrk="1" hangingPunct="1"/>
              <a:t>19</a:t>
            </a:fld>
            <a:endParaRPr lang="en-US" altLang="en-US">
              <a:solidFill>
                <a:srgbClr val="89898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rtlCol="0">
            <a:normAutofit fontScale="90000"/>
          </a:bodyPr>
          <a:lstStyle/>
          <a:p>
            <a:pPr eaLnBrk="1" hangingPunct="1">
              <a:defRPr/>
            </a:pPr>
            <a:r>
              <a:rPr lang="en-US" dirty="0" smtClean="0"/>
              <a:t>Medical Imaging Systems</a:t>
            </a:r>
            <a:br>
              <a:rPr lang="en-US" dirty="0" smtClean="0"/>
            </a:br>
            <a:r>
              <a:rPr lang="en-US" dirty="0" smtClean="0"/>
              <a:t>Learning Objectives</a:t>
            </a:r>
          </a:p>
        </p:txBody>
      </p:sp>
      <p:sp>
        <p:nvSpPr>
          <p:cNvPr id="5123" name="Text Placeholder 3"/>
          <p:cNvSpPr>
            <a:spLocks noGrp="1"/>
          </p:cNvSpPr>
          <p:nvPr>
            <p:ph sz="quarter" idx="14"/>
          </p:nvPr>
        </p:nvSpPr>
        <p:spPr/>
        <p:txBody>
          <a:bodyPr/>
          <a:lstStyle/>
          <a:p>
            <a:pPr marL="514350" indent="-514350" eaLnBrk="1" hangingPunct="1">
              <a:buFont typeface="Arial" panose="020B0604020202020204" pitchFamily="34" charset="0"/>
              <a:buAutoNum type="arabicPeriod"/>
            </a:pPr>
            <a:r>
              <a:rPr lang="en-US" altLang="en-US" smtClean="0"/>
              <a:t>Examine the purposes, processes, and management issues </a:t>
            </a:r>
          </a:p>
          <a:p>
            <a:pPr marL="514350" indent="-514350" eaLnBrk="1" hangingPunct="1">
              <a:buFont typeface="Arial" panose="020B0604020202020204" pitchFamily="34" charset="0"/>
              <a:buAutoNum type="arabicPeriod"/>
            </a:pPr>
            <a:r>
              <a:rPr lang="en-US" altLang="en-US" smtClean="0"/>
              <a:t>Understand the economic and technological factors associated with digital displays </a:t>
            </a:r>
          </a:p>
          <a:p>
            <a:pPr marL="514350" indent="-514350" eaLnBrk="1" hangingPunct="1">
              <a:buFont typeface="Arial" panose="020B0604020202020204" pitchFamily="34" charset="0"/>
              <a:buAutoNum type="arabicPeriod"/>
            </a:pPr>
            <a:r>
              <a:rPr lang="en-US" altLang="en-US" smtClean="0"/>
              <a:t>Describe the major challenges </a:t>
            </a:r>
          </a:p>
          <a:p>
            <a:pPr marL="514350" indent="-514350" eaLnBrk="1" hangingPunct="1">
              <a:buFont typeface="Arial" panose="020B0604020202020204" pitchFamily="34" charset="0"/>
              <a:buAutoNum type="arabicPeriod"/>
            </a:pPr>
            <a:r>
              <a:rPr lang="en-US" altLang="en-US" smtClean="0"/>
              <a:t>Describe the future directions </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DBD8502-9EA6-4D37-ABE3-3434260313C6}" type="slidenum">
              <a:rPr lang="en-US" altLang="en-US">
                <a:solidFill>
                  <a:srgbClr val="898989"/>
                </a:solidFill>
              </a:rPr>
              <a:pPr eaLnBrk="1" hangingPunct="1"/>
              <a:t>2</a:t>
            </a:fld>
            <a:endParaRPr lang="en-US" altLang="en-US">
              <a:solidFill>
                <a:srgbClr val="89898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t>Medical Imaging Systems</a:t>
            </a:r>
            <a:br>
              <a:rPr lang="en-US" altLang="en-US" smtClean="0"/>
            </a:br>
            <a:r>
              <a:rPr lang="en-US" altLang="en-US" smtClean="0"/>
              <a:t>Summary </a:t>
            </a:r>
            <a:endParaRPr lang="en-US" altLang="en-US" sz="2000" smtClean="0"/>
          </a:p>
        </p:txBody>
      </p:sp>
      <p:sp>
        <p:nvSpPr>
          <p:cNvPr id="23555" name="Content Placeholder 2"/>
          <p:cNvSpPr>
            <a:spLocks noGrp="1"/>
          </p:cNvSpPr>
          <p:nvPr>
            <p:ph type="body" sz="quarter" idx="11"/>
          </p:nvPr>
        </p:nvSpPr>
        <p:spPr/>
        <p:txBody>
          <a:bodyPr/>
          <a:lstStyle/>
          <a:p>
            <a:r>
              <a:rPr lang="en-US" altLang="en-US" smtClean="0"/>
              <a:t>Definitions</a:t>
            </a:r>
          </a:p>
          <a:p>
            <a:r>
              <a:rPr lang="en-US" altLang="en-US" smtClean="0"/>
              <a:t>Purposes, processes, and management issues</a:t>
            </a:r>
          </a:p>
          <a:p>
            <a:r>
              <a:rPr lang="en-US" altLang="en-US" smtClean="0"/>
              <a:t>Factors related to storage concerns and image integration</a:t>
            </a:r>
          </a:p>
          <a:p>
            <a:r>
              <a:rPr lang="en-US" altLang="en-US" smtClean="0"/>
              <a:t>Future directions </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D2DFA4A-4938-4C9E-8193-149F353AC898}" type="slidenum">
              <a:rPr lang="en-US" altLang="en-US">
                <a:solidFill>
                  <a:srgbClr val="898989"/>
                </a:solidFill>
              </a:rPr>
              <a:pPr eaLnBrk="1" hangingPunct="1"/>
              <a:t>20</a:t>
            </a:fld>
            <a:endParaRPr lang="en-US" altLang="en-US">
              <a:solidFill>
                <a:srgbClr val="898989"/>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mtClean="0"/>
              <a:t>Medical Imaging Systems</a:t>
            </a:r>
            <a:br>
              <a:rPr lang="en-US" altLang="en-US" smtClean="0"/>
            </a:br>
            <a:r>
              <a:rPr lang="en-US" altLang="en-US" smtClean="0"/>
              <a:t>References </a:t>
            </a:r>
          </a:p>
        </p:txBody>
      </p:sp>
      <p:sp>
        <p:nvSpPr>
          <p:cNvPr id="24579" name="Text Placeholder 2"/>
          <p:cNvSpPr>
            <a:spLocks noGrp="1"/>
          </p:cNvSpPr>
          <p:nvPr>
            <p:ph type="body" sz="quarter" idx="16"/>
          </p:nvPr>
        </p:nvSpPr>
        <p:spPr>
          <a:xfrm>
            <a:off x="457200" y="1600200"/>
            <a:ext cx="8229600" cy="4876800"/>
          </a:xfrm>
        </p:spPr>
        <p:txBody>
          <a:bodyPr/>
          <a:lstStyle/>
          <a:p>
            <a:pPr eaLnBrk="1" hangingPunct="1"/>
            <a:r>
              <a:rPr lang="en-US" altLang="en-US" dirty="0" smtClean="0"/>
              <a:t>References</a:t>
            </a:r>
          </a:p>
          <a:p>
            <a:pPr marL="457200" indent="-457200" eaLnBrk="1" hangingPunct="1"/>
            <a:r>
              <a:rPr lang="en-US" altLang="en-US" sz="1200" b="0" dirty="0" smtClean="0"/>
              <a:t>AHIMA e-HIM Work Group on Speech Recognition in the EHR. (2003). Speech recognition in the electronic health record. Retrieved from http://library.ahima.org/xpedio/groups/public/documents/ahima/bok1_022107.hcsp?dDocName=bok1_022107</a:t>
            </a:r>
          </a:p>
          <a:p>
            <a:pPr marL="457200" indent="-457200" eaLnBrk="1" hangingPunct="1"/>
            <a:r>
              <a:rPr lang="en-US" altLang="en-US" sz="1200" b="0" dirty="0" smtClean="0"/>
              <a:t>American Health Information Management Association. (2012). </a:t>
            </a:r>
            <a:r>
              <a:rPr lang="en-US" altLang="en-US" sz="1200" b="0" i="1" dirty="0" smtClean="0"/>
              <a:t>Pocket glossary for health information management and technology </a:t>
            </a:r>
            <a:r>
              <a:rPr lang="en-US" altLang="en-US" sz="1200" b="0" dirty="0" smtClean="0"/>
              <a:t>(3</a:t>
            </a:r>
            <a:r>
              <a:rPr lang="en-US" altLang="en-US" sz="1200" b="0" baseline="30000" dirty="0" smtClean="0"/>
              <a:t>rd</a:t>
            </a:r>
            <a:r>
              <a:rPr lang="en-US" altLang="en-US" sz="1200" b="0" dirty="0" smtClean="0"/>
              <a:t> ed.). Chicago, IL: Author.</a:t>
            </a:r>
          </a:p>
          <a:p>
            <a:pPr marL="457200" lvl="1" indent="-457200" eaLnBrk="1" hangingPunct="1"/>
            <a:r>
              <a:rPr lang="en-US" altLang="en-US" sz="1200" dirty="0" err="1" smtClean="0"/>
              <a:t>Arenson</a:t>
            </a:r>
            <a:r>
              <a:rPr lang="en-US" altLang="en-US" sz="1200" dirty="0" smtClean="0"/>
              <a:t>, R. L., </a:t>
            </a:r>
            <a:r>
              <a:rPr lang="en-US" altLang="en-US" sz="1200" dirty="0" err="1" smtClean="0"/>
              <a:t>Andriole</a:t>
            </a:r>
            <a:r>
              <a:rPr lang="en-US" altLang="en-US" sz="1200" dirty="0" smtClean="0"/>
              <a:t>, K. P., </a:t>
            </a:r>
            <a:r>
              <a:rPr lang="en-US" altLang="en-US" sz="1200" dirty="0" err="1" smtClean="0"/>
              <a:t>Avrin</a:t>
            </a:r>
            <a:r>
              <a:rPr lang="en-US" altLang="en-US" sz="1200" dirty="0" smtClean="0"/>
              <a:t>, D. E., &amp; Gould, R. G. (2000). Computers in imaging and health care: Now and in the future. J</a:t>
            </a:r>
            <a:r>
              <a:rPr lang="en-US" altLang="en-US" sz="1200" i="1" dirty="0" smtClean="0"/>
              <a:t>ournal of Digital Imaging,13</a:t>
            </a:r>
            <a:r>
              <a:rPr lang="en-US" altLang="en-US" sz="1200" dirty="0" smtClean="0"/>
              <a:t>(4),145-156. Abstract retrieved from http://www.ncbi.nlm.nih.gov/pubmed/11110253</a:t>
            </a:r>
          </a:p>
          <a:p>
            <a:pPr marL="457200" lvl="1" indent="-457200" eaLnBrk="1" hangingPunct="1"/>
            <a:r>
              <a:rPr lang="en-US" altLang="en-US" sz="1200" dirty="0" err="1" smtClean="0"/>
              <a:t>Bhachu</a:t>
            </a:r>
            <a:r>
              <a:rPr lang="en-US" altLang="en-US" sz="1200" dirty="0" smtClean="0"/>
              <a:t>, D. (2005, September 1). The medical digital imaging revolution. Retrieved from http://www.hospitalmanagement.net/features/feature681/</a:t>
            </a:r>
          </a:p>
          <a:p>
            <a:pPr marL="457200" lvl="1" indent="-457200" eaLnBrk="1" hangingPunct="1"/>
            <a:r>
              <a:rPr lang="en-US" altLang="en-US" sz="1200" dirty="0" err="1" smtClean="0"/>
              <a:t>Branstetter</a:t>
            </a:r>
            <a:r>
              <a:rPr lang="en-US" altLang="en-US" sz="1200" dirty="0" smtClean="0"/>
              <a:t>, B. F. (Ed.), </a:t>
            </a:r>
            <a:r>
              <a:rPr lang="en-US" altLang="en-US" sz="1200" i="1" dirty="0" smtClean="0"/>
              <a:t>Practical imaging informatics: Foundations and applications for PACS professionals  </a:t>
            </a:r>
            <a:r>
              <a:rPr lang="en-US" altLang="en-US" sz="1200" dirty="0" smtClean="0"/>
              <a:t>(pp. 429-442). New York, NY: Springer Science + Business Media.</a:t>
            </a:r>
          </a:p>
          <a:p>
            <a:pPr marL="457200" lvl="1" indent="-457200" eaLnBrk="1" hangingPunct="1"/>
            <a:r>
              <a:rPr lang="en-US" altLang="en-US" sz="1200" dirty="0" smtClean="0"/>
              <a:t>Centers for Medicare and Medicaid Services. (2011, November 7). </a:t>
            </a:r>
            <a:r>
              <a:rPr lang="en-US" altLang="en-US" sz="1200" i="1" dirty="0" smtClean="0"/>
              <a:t>EHR incentive programs overview. </a:t>
            </a:r>
            <a:r>
              <a:rPr lang="en-US" altLang="en-US" sz="1200" dirty="0" smtClean="0"/>
              <a:t>Retrieved from https://www.cms.gov/ehrincentiveprograms/#BOOKMARK1</a:t>
            </a:r>
          </a:p>
          <a:p>
            <a:pPr marL="457200" indent="-457200" eaLnBrk="1" hangingPunct="1"/>
            <a:r>
              <a:rPr lang="en-US" altLang="en-US" sz="1200" b="0" dirty="0" smtClean="0"/>
              <a:t>College of American Pathologists. (2010, September 16). Medical imaging standard extension for pathology will help advance health information interoperability. Retrieved from http://tinyurl.com/2elpbvh</a:t>
            </a:r>
          </a:p>
          <a:p>
            <a:pPr marL="457200" indent="-457200" eaLnBrk="1" hangingPunct="1"/>
            <a:r>
              <a:rPr lang="en-US" altLang="en-US" sz="1200" b="0" dirty="0" err="1" smtClean="0"/>
              <a:t>Goedert</a:t>
            </a:r>
            <a:r>
              <a:rPr lang="en-US" altLang="en-US" sz="1200" b="0" dirty="0" smtClean="0"/>
              <a:t>, J. (2010, October 14). Advanced imaging app approved. Retrieved from http://www.healthdatamanagement.com/news/health-care-technology-news-imaging-nasa-mammogram-analytics-41165-1.html</a:t>
            </a:r>
          </a:p>
          <a:p>
            <a:pPr marL="457200" lvl="1" indent="-457200" eaLnBrk="1" hangingPunct="1"/>
            <a:r>
              <a:rPr lang="en-US" altLang="en-US" sz="1200" dirty="0" err="1" smtClean="0"/>
              <a:t>Greenes</a:t>
            </a:r>
            <a:r>
              <a:rPr lang="en-US" altLang="en-US" sz="1200" dirty="0" smtClean="0"/>
              <a:t>, R. A. &amp; Brinkley, J. F., (2006). Imaging systems in radiology. In </a:t>
            </a:r>
            <a:r>
              <a:rPr lang="en-US" altLang="en-US" sz="1200" dirty="0" err="1" smtClean="0"/>
              <a:t>Shortliffe</a:t>
            </a:r>
            <a:r>
              <a:rPr lang="en-US" altLang="en-US" sz="1200" dirty="0" smtClean="0"/>
              <a:t>. E. H., &amp; </a:t>
            </a:r>
            <a:r>
              <a:rPr lang="en-US" altLang="en-US" sz="1200" dirty="0" err="1" smtClean="0"/>
              <a:t>Cimino</a:t>
            </a:r>
            <a:r>
              <a:rPr lang="en-US" altLang="en-US" sz="1200" dirty="0" smtClean="0"/>
              <a:t>, J. J. (Eds.), </a:t>
            </a:r>
            <a:r>
              <a:rPr lang="en-US" altLang="en-US" sz="1200" i="1" dirty="0" smtClean="0"/>
              <a:t>Biomedical informatics: Computer applications in health care and biomedicine</a:t>
            </a:r>
            <a:r>
              <a:rPr lang="en-US" altLang="en-US" sz="1200" dirty="0" smtClean="0"/>
              <a:t> (3</a:t>
            </a:r>
            <a:r>
              <a:rPr lang="en-US" altLang="en-US" sz="1200" baseline="30000" dirty="0" smtClean="0"/>
              <a:t>rd</a:t>
            </a:r>
            <a:r>
              <a:rPr lang="en-US" altLang="en-US" sz="1200" dirty="0" smtClean="0"/>
              <a:t> </a:t>
            </a:r>
            <a:r>
              <a:rPr lang="en-US" altLang="en-US" sz="1200" dirty="0" err="1" smtClean="0"/>
              <a:t>ed</a:t>
            </a:r>
            <a:r>
              <a:rPr lang="en-US" altLang="en-US" sz="1200" dirty="0" smtClean="0"/>
              <a:t>) (pp. 626-659). New York, NY: Springer Science + Business Media. </a:t>
            </a:r>
          </a:p>
        </p:txBody>
      </p:sp>
      <p:sp>
        <p:nvSpPr>
          <p:cNvPr id="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BBAAA97-0474-4F7A-BCF4-7E599D9D43DD}" type="slidenum">
              <a:rPr lang="en-US" altLang="en-US">
                <a:solidFill>
                  <a:srgbClr val="898989"/>
                </a:solidFill>
              </a:rPr>
              <a:pPr eaLnBrk="1" hangingPunct="1"/>
              <a:t>21</a:t>
            </a:fld>
            <a:endParaRPr lang="en-US" altLang="en-US">
              <a:solidFill>
                <a:srgbClr val="898989"/>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Medical Imaging Systems</a:t>
            </a:r>
            <a:br>
              <a:rPr lang="en-US" altLang="en-US" smtClean="0"/>
            </a:br>
            <a:r>
              <a:rPr lang="en-US" altLang="en-US" smtClean="0"/>
              <a:t>References </a:t>
            </a:r>
          </a:p>
        </p:txBody>
      </p:sp>
      <p:sp>
        <p:nvSpPr>
          <p:cNvPr id="25603" name="Text Placeholder 2"/>
          <p:cNvSpPr>
            <a:spLocks noGrp="1"/>
          </p:cNvSpPr>
          <p:nvPr>
            <p:ph type="body" sz="quarter" idx="16"/>
          </p:nvPr>
        </p:nvSpPr>
        <p:spPr>
          <a:xfrm>
            <a:off x="457200" y="1600200"/>
            <a:ext cx="8229600" cy="3566160"/>
          </a:xfrm>
        </p:spPr>
        <p:txBody>
          <a:bodyPr/>
          <a:lstStyle/>
          <a:p>
            <a:pPr eaLnBrk="1" hangingPunct="1"/>
            <a:r>
              <a:rPr lang="en-US" altLang="en-US" dirty="0" smtClean="0"/>
              <a:t>References</a:t>
            </a:r>
          </a:p>
          <a:p>
            <a:pPr marL="457200" lvl="1" indent="-457200" eaLnBrk="1" hangingPunct="1"/>
            <a:r>
              <a:rPr lang="en-US" altLang="en-US" sz="1200" dirty="0" smtClean="0"/>
              <a:t>Health Level Seven International. (</a:t>
            </a:r>
            <a:r>
              <a:rPr lang="en-US" altLang="en-US" sz="1200" dirty="0" err="1" smtClean="0"/>
              <a:t>n.d.</a:t>
            </a:r>
            <a:r>
              <a:rPr lang="en-US" altLang="en-US" sz="1200" dirty="0" smtClean="0"/>
              <a:t>). About HL7. Retrieved from http://www.hl7.org/about/index.cfm?ref=nav</a:t>
            </a:r>
          </a:p>
          <a:p>
            <a:pPr marL="457200" indent="-457200" eaLnBrk="1" hangingPunct="1"/>
            <a:r>
              <a:rPr lang="en-US" altLang="en-US" sz="1200" b="0" dirty="0" err="1" smtClean="0"/>
              <a:t>Krupinski</a:t>
            </a:r>
            <a:r>
              <a:rPr lang="en-US" altLang="en-US" sz="1200" b="0" dirty="0" smtClean="0"/>
              <a:t>, E. A. (2010). Viewing images. In </a:t>
            </a:r>
            <a:r>
              <a:rPr lang="en-US" altLang="en-US" sz="1200" b="0" dirty="0" err="1" smtClean="0"/>
              <a:t>Branstetter</a:t>
            </a:r>
            <a:r>
              <a:rPr lang="en-US" altLang="en-US" sz="1200" b="0" dirty="0" smtClean="0"/>
              <a:t>, B. F. (Ed.), </a:t>
            </a:r>
            <a:r>
              <a:rPr lang="en-US" altLang="en-US" sz="1200" b="0" i="1" dirty="0" smtClean="0"/>
              <a:t>Practical imaging informatics: Foundations and applications for PACS professionals  </a:t>
            </a:r>
            <a:r>
              <a:rPr lang="en-US" altLang="en-US" sz="1200" b="0" dirty="0" smtClean="0"/>
              <a:t>(pp. 99-108). New York, NY: Springer Science + Business Media. </a:t>
            </a:r>
          </a:p>
          <a:p>
            <a:pPr marL="457200" indent="-457200" eaLnBrk="1" hangingPunct="1"/>
            <a:r>
              <a:rPr lang="en-US" altLang="en-US" sz="1200" b="0" dirty="0" smtClean="0"/>
              <a:t>National  Electrical Manufacturers Association. (</a:t>
            </a:r>
            <a:r>
              <a:rPr lang="en-US" altLang="en-US" sz="1200" b="0" dirty="0" err="1" smtClean="0"/>
              <a:t>n.d.</a:t>
            </a:r>
            <a:r>
              <a:rPr lang="en-US" altLang="en-US" sz="1200" b="0" dirty="0" smtClean="0"/>
              <a:t>). DICOM. Retrieved from http://medical.nema.org/dicom/geninfo/Brochure.pdf</a:t>
            </a:r>
          </a:p>
          <a:p>
            <a:pPr marL="457200" indent="-457200" eaLnBrk="1" hangingPunct="1"/>
            <a:r>
              <a:rPr lang="en-US" altLang="en-US" sz="1200" b="0" dirty="0" smtClean="0"/>
              <a:t>National Library of Medicine. (2004, August 24). Biomedical imaging. Retrieved from http://www.nlm.nih.gov/tsd/acquisitions/cdm/subjects15.html</a:t>
            </a:r>
          </a:p>
          <a:p>
            <a:pPr marL="457200" indent="-457200" eaLnBrk="1" hangingPunct="1"/>
            <a:r>
              <a:rPr lang="en-US" altLang="en-US" sz="1200" b="0" dirty="0" smtClean="0"/>
              <a:t>National Library of Medicine. (2012). Diagnostic imaging. Retrieved from http://www.nlm.nih.gov/cgi/mesh/2012/MB_cgi?mode=&amp;index=3786&amp;field=all&amp;HM=&amp;II=&amp;PA=&amp;form=&amp;input=</a:t>
            </a:r>
          </a:p>
          <a:p>
            <a:pPr marL="457200" indent="-457200" eaLnBrk="1" hangingPunct="1"/>
            <a:r>
              <a:rPr lang="en-US" altLang="en-US" sz="1200" b="0" dirty="0" smtClean="0"/>
              <a:t>Ralston, M. D., &amp; Coleman, R. M., (2010). Introduction to PACS. In </a:t>
            </a:r>
            <a:r>
              <a:rPr lang="en-US" altLang="en-US" sz="1200" b="0" dirty="0" err="1" smtClean="0"/>
              <a:t>Branstetter</a:t>
            </a:r>
            <a:r>
              <a:rPr lang="en-US" altLang="en-US" sz="1200" b="0" dirty="0" smtClean="0"/>
              <a:t>, B. F. (Ed.), </a:t>
            </a:r>
            <a:r>
              <a:rPr lang="en-US" altLang="en-US" sz="1200" b="0" i="1" dirty="0" smtClean="0"/>
              <a:t>Practical imaging informatics: Foundations and applications for PACS professionals  </a:t>
            </a:r>
            <a:r>
              <a:rPr lang="en-US" altLang="en-US" sz="1200" b="0" dirty="0" smtClean="0"/>
              <a:t>(pp. 33-48). New York, NY: Springer Science + Business Media. </a:t>
            </a:r>
          </a:p>
          <a:p>
            <a:pPr marL="457200" indent="-457200" eaLnBrk="1" hangingPunct="1"/>
            <a:r>
              <a:rPr lang="en-US" altLang="en-US" sz="1200" b="0" dirty="0" smtClean="0"/>
              <a:t>Society for Imaging Informatics in Medicine. (2012). Imaging informatics. Retrieved from http://www.siimweb.org/index.cfm?id=324</a:t>
            </a:r>
          </a:p>
          <a:p>
            <a:pPr marL="457200" indent="-457200" eaLnBrk="1" hangingPunct="1"/>
            <a:r>
              <a:rPr lang="en-US" altLang="en-US" sz="1200" b="0" dirty="0" smtClean="0"/>
              <a:t>van </a:t>
            </a:r>
            <a:r>
              <a:rPr lang="en-US" altLang="en-US" sz="1200" b="0" dirty="0" err="1" smtClean="0"/>
              <a:t>Bemmel</a:t>
            </a:r>
            <a:r>
              <a:rPr lang="en-US" altLang="en-US" sz="1200" b="0" dirty="0" smtClean="0"/>
              <a:t>, J.H., &amp; M.A. </a:t>
            </a:r>
            <a:r>
              <a:rPr lang="en-US" altLang="en-US" sz="1200" b="0" dirty="0" err="1" smtClean="0"/>
              <a:t>Musen</a:t>
            </a:r>
            <a:r>
              <a:rPr lang="en-US" altLang="en-US" sz="1200" b="0" dirty="0" smtClean="0"/>
              <a:t>, eds. (1999). </a:t>
            </a:r>
            <a:r>
              <a:rPr lang="en-US" altLang="en-US" sz="1200" b="0" i="1" dirty="0" smtClean="0"/>
              <a:t>Handbook of Medical Informatics.</a:t>
            </a:r>
            <a:r>
              <a:rPr lang="en-US" altLang="en-US" sz="1200" b="0" dirty="0" smtClean="0"/>
              <a:t> Vol. 3.3. Rotterdam, Netherlands: Erasmus University and Stanford University</a:t>
            </a:r>
          </a:p>
          <a:p>
            <a:pPr marL="457200" indent="-457200" eaLnBrk="1" hangingPunct="1"/>
            <a:endParaRPr lang="en-US" altLang="en-US" sz="1200" b="0" dirty="0" smtClean="0"/>
          </a:p>
          <a:p>
            <a:pPr marL="457200" indent="-457200"/>
            <a:endParaRPr lang="en-US" altLang="en-US" sz="1200" dirty="0" smtClean="0"/>
          </a:p>
        </p:txBody>
      </p:sp>
      <p:sp>
        <p:nvSpPr>
          <p:cNvPr id="25604" name="Text Placeholder 4"/>
          <p:cNvSpPr>
            <a:spLocks noGrp="1"/>
          </p:cNvSpPr>
          <p:nvPr>
            <p:ph type="body" sz="quarter" idx="20"/>
          </p:nvPr>
        </p:nvSpPr>
        <p:spPr>
          <a:xfrm>
            <a:off x="471055" y="5166360"/>
            <a:ext cx="8229600" cy="1371600"/>
          </a:xfrm>
        </p:spPr>
        <p:txBody>
          <a:bodyPr/>
          <a:lstStyle/>
          <a:p>
            <a:pPr eaLnBrk="1" hangingPunct="1"/>
            <a:r>
              <a:rPr lang="en-US" altLang="en-US" dirty="0" smtClean="0"/>
              <a:t>Images</a:t>
            </a:r>
          </a:p>
          <a:p>
            <a:pPr marL="273050" lvl="1"/>
            <a:r>
              <a:rPr altLang="en-US" sz="1200" dirty="0">
                <a:cs typeface="Arial" pitchFamily="34" charset="0"/>
              </a:rPr>
              <a:t>Slide 8: PACS Configurations: Facility-wide solution [image on the Internet]. (</a:t>
            </a:r>
            <a:r>
              <a:rPr altLang="en-US" sz="1200" dirty="0" err="1">
                <a:cs typeface="Arial" pitchFamily="34" charset="0"/>
              </a:rPr>
              <a:t>n.d.</a:t>
            </a:r>
            <a:r>
              <a:rPr altLang="en-US" sz="1200" dirty="0">
                <a:cs typeface="Arial" pitchFamily="34" charset="0"/>
              </a:rPr>
              <a:t>). Retrieved from http://www.keystonemedicalus.com/Multi-Modality-PACS/av-advanced-visualization-3d-4d</a:t>
            </a:r>
          </a:p>
          <a:p>
            <a:endParaRPr lang="en-US" altLang="en-US" sz="1200" b="0" dirty="0"/>
          </a:p>
        </p:txBody>
      </p:sp>
      <p:sp>
        <p:nvSpPr>
          <p:cNvPr id="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DACCDB3-31D7-4999-885B-92E76E4B51B7}" type="slidenum">
              <a:rPr lang="en-US" altLang="en-US">
                <a:solidFill>
                  <a:srgbClr val="898989"/>
                </a:solidFill>
              </a:rPr>
              <a:pPr eaLnBrk="1" hangingPunct="1"/>
              <a:t>22</a:t>
            </a:fld>
            <a:endParaRPr lang="en-US" altLang="en-US">
              <a:solidFill>
                <a:srgbClr val="898989"/>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Medical Imaging Systems</a:t>
            </a:r>
            <a:r>
              <a:rPr lang="en-US" smtClean="0"/>
              <a:t/>
            </a:r>
            <a:br>
              <a:rPr lang="en-US" smtClean="0"/>
            </a:br>
            <a:r>
              <a:rPr lang="en-US" smtClean="0"/>
              <a:t>Lecture </a:t>
            </a:r>
            <a:endParaRPr lang="en-US" dirty="0"/>
          </a:p>
        </p:txBody>
      </p:sp>
      <p:sp>
        <p:nvSpPr>
          <p:cNvPr id="8" name="Content Placeholder 7"/>
          <p:cNvSpPr>
            <a:spLocks noGrp="1"/>
          </p:cNvSpPr>
          <p:nvPr>
            <p:ph sz="quarter" idx="14"/>
          </p:nvPr>
        </p:nvSpPr>
        <p:spPr/>
        <p:txBody>
          <a:bodyPr/>
          <a:lstStyle/>
          <a:p>
            <a:r>
              <a:rPr lang="en-US" sz="2800" dirty="0"/>
              <a:t>This </a:t>
            </a:r>
            <a:r>
              <a:rPr lang="en-US" sz="2800"/>
              <a:t>material </a:t>
            </a:r>
            <a:r>
              <a:rPr lang="en-US" sz="2800" smtClean="0"/>
              <a:t>was </a:t>
            </a:r>
            <a:r>
              <a:rPr lang="en-US" sz="2800" dirty="0"/>
              <a:t>developed by Duke University, funded by the Department of Health and Human Services, Office of the National Coordinator for Health Information Technology under Award Number IU24OC000024. This material was updated by Normandale Community College, funded under Award Number 90WT0003</a:t>
            </a:r>
            <a:r>
              <a:rPr lang="en-US" sz="2800" dirty="0" smtClean="0"/>
              <a:t>.</a:t>
            </a:r>
            <a:endParaRPr lang="en-US" sz="2800" dirty="0"/>
          </a:p>
        </p:txBody>
      </p:sp>
      <p:sp>
        <p:nvSpPr>
          <p:cNvPr id="2" name="Slide Number Placeholder 1"/>
          <p:cNvSpPr>
            <a:spLocks noGrp="1"/>
          </p:cNvSpPr>
          <p:nvPr>
            <p:ph type="sldNum" sz="quarter" idx="4"/>
          </p:nvPr>
        </p:nvSpPr>
        <p:spPr/>
        <p:txBody>
          <a:bodyPr/>
          <a:lstStyle/>
          <a:p>
            <a:fld id="{2C977632-1F3F-4687-A48D-54A71B9BF2B5}" type="slidenum">
              <a:rPr lang="en-US" altLang="en-US" smtClean="0"/>
              <a:pPr/>
              <a:t>23</a:t>
            </a:fld>
            <a:endParaRPr lang="en-US" altLang="en-US"/>
          </a:p>
        </p:txBody>
      </p:sp>
    </p:spTree>
    <p:custDataLst>
      <p:tags r:id="rId1"/>
    </p:custDataLst>
    <p:extLst>
      <p:ext uri="{BB962C8B-B14F-4D97-AF65-F5344CB8AC3E}">
        <p14:creationId xmlns:p14="http://schemas.microsoft.com/office/powerpoint/2010/main" val="2750657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altLang="en-US" smtClean="0">
                <a:ea typeface="MS PGothic" panose="020B0600070205080204" pitchFamily="34" charset="-128"/>
              </a:rPr>
              <a:t>Biomedical Imaging</a:t>
            </a:r>
          </a:p>
        </p:txBody>
      </p:sp>
      <p:sp>
        <p:nvSpPr>
          <p:cNvPr id="6147" name="Content Placeholder 5"/>
          <p:cNvSpPr>
            <a:spLocks noGrp="1"/>
          </p:cNvSpPr>
          <p:nvPr>
            <p:ph sz="quarter" idx="14"/>
          </p:nvPr>
        </p:nvSpPr>
        <p:spPr/>
        <p:txBody>
          <a:bodyPr/>
          <a:lstStyle/>
          <a:p>
            <a:pPr marL="0" indent="0" eaLnBrk="1" hangingPunct="1">
              <a:buNone/>
            </a:pPr>
            <a:r>
              <a:rPr lang="en-US" altLang="en-US" dirty="0" smtClean="0"/>
              <a:t>“The science and the branch of medicine concerned with the development and use of imaging devices and techniques to obtain internal anatomic images and to provide biochemical and physiological analysis of tissues and organs.”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FF500A6-F5CC-43D3-AB9C-AFA51FC09EEC}" type="slidenum">
              <a:rPr lang="en-US" altLang="en-US">
                <a:solidFill>
                  <a:srgbClr val="898989"/>
                </a:solidFill>
              </a:rPr>
              <a:pPr eaLnBrk="1" hangingPunct="1"/>
              <a:t>3</a:t>
            </a:fld>
            <a:endParaRPr lang="en-US" altLang="en-US">
              <a:solidFill>
                <a:srgbClr val="89898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6"/>
          <p:cNvSpPr>
            <a:spLocks noGrp="1"/>
          </p:cNvSpPr>
          <p:nvPr>
            <p:ph type="title"/>
          </p:nvPr>
        </p:nvSpPr>
        <p:spPr/>
        <p:txBody>
          <a:bodyPr/>
          <a:lstStyle/>
          <a:p>
            <a:r>
              <a:rPr lang="en-US" altLang="en-US" smtClean="0"/>
              <a:t>Medical Imaging</a:t>
            </a:r>
          </a:p>
        </p:txBody>
      </p:sp>
      <p:sp>
        <p:nvSpPr>
          <p:cNvPr id="7171" name="Content Placeholder 7"/>
          <p:cNvSpPr>
            <a:spLocks noGrp="1"/>
          </p:cNvSpPr>
          <p:nvPr>
            <p:ph sz="quarter" idx="14"/>
          </p:nvPr>
        </p:nvSpPr>
        <p:spPr/>
        <p:txBody>
          <a:bodyPr/>
          <a:lstStyle/>
          <a:p>
            <a:pPr marL="0" indent="0">
              <a:buNone/>
            </a:pPr>
            <a:r>
              <a:rPr lang="en-US" altLang="en-US" dirty="0" smtClean="0"/>
              <a:t>“Any visual display of structural or functional patterns of organs or tissues for diagnostic evaluation. It includes measuring physiologic and metabolic responses to physical and chemical stimuli, as well as </a:t>
            </a:r>
            <a:r>
              <a:rPr lang="en-US" altLang="en-US" dirty="0" err="1" smtClean="0"/>
              <a:t>ultramicroscopy</a:t>
            </a:r>
            <a:r>
              <a:rPr lang="en-US" altLang="en-US" dirty="0" smtClean="0"/>
              <a:t>.”</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45E534B-0D08-460E-B7CC-350E9910F3DA}" type="slidenum">
              <a:rPr lang="en-US" altLang="en-US">
                <a:solidFill>
                  <a:srgbClr val="898989"/>
                </a:solidFill>
              </a:rPr>
              <a:pPr eaLnBrk="1" hangingPunct="1"/>
              <a:t>4</a:t>
            </a:fld>
            <a:endParaRPr lang="en-US" altLang="en-US">
              <a:solidFill>
                <a:srgbClr val="89898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6"/>
          <p:cNvSpPr>
            <a:spLocks noGrp="1"/>
          </p:cNvSpPr>
          <p:nvPr>
            <p:ph type="title"/>
          </p:nvPr>
        </p:nvSpPr>
        <p:spPr/>
        <p:txBody>
          <a:bodyPr/>
          <a:lstStyle/>
          <a:p>
            <a:r>
              <a:rPr lang="en-US" altLang="en-US" smtClean="0"/>
              <a:t>Medical Imaging Informatics</a:t>
            </a:r>
          </a:p>
        </p:txBody>
      </p:sp>
      <p:sp>
        <p:nvSpPr>
          <p:cNvPr id="8195" name="Content Placeholder 7"/>
          <p:cNvSpPr>
            <a:spLocks noGrp="1"/>
          </p:cNvSpPr>
          <p:nvPr>
            <p:ph sz="quarter" idx="14"/>
          </p:nvPr>
        </p:nvSpPr>
        <p:spPr/>
        <p:txBody>
          <a:bodyPr/>
          <a:lstStyle/>
          <a:p>
            <a:pPr marL="0" indent="0">
              <a:buNone/>
            </a:pPr>
            <a:r>
              <a:rPr lang="en-US" altLang="en-US" dirty="0" smtClean="0">
                <a:cs typeface="Arial" panose="020B0604020202020204" pitchFamily="34" charset="0"/>
              </a:rPr>
              <a:t>Relatively new multidisciplinary field </a:t>
            </a:r>
          </a:p>
          <a:p>
            <a:r>
              <a:rPr lang="en-US" altLang="en-US" dirty="0" smtClean="0"/>
              <a:t>Intersects with </a:t>
            </a:r>
            <a:r>
              <a:rPr lang="en-US" altLang="en-US" dirty="0" smtClean="0">
                <a:cs typeface="Arial" panose="020B0604020202020204" pitchFamily="34" charset="0"/>
              </a:rPr>
              <a:t>the biological sciences, health services, information sciences, medical physics, and engineering</a:t>
            </a:r>
            <a:endParaRPr lang="en-US" altLang="en-US" dirty="0" smtClean="0"/>
          </a:p>
          <a:p>
            <a:r>
              <a:rPr lang="en-US" altLang="en-US" dirty="0" smtClean="0"/>
              <a:t>T</a:t>
            </a:r>
            <a:r>
              <a:rPr lang="en-US" altLang="en-US" dirty="0" smtClean="0">
                <a:cs typeface="Arial" panose="020B0604020202020204" pitchFamily="34" charset="0"/>
              </a:rPr>
              <a:t>ouches every aspect of the imaging chain </a:t>
            </a:r>
            <a:endParaRPr lang="en-US" altLang="en-US" dirty="0"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AF42642-7752-473F-A7C5-1901FCBD445E}" type="slidenum">
              <a:rPr lang="en-US" altLang="en-US">
                <a:solidFill>
                  <a:srgbClr val="898989"/>
                </a:solidFill>
              </a:rPr>
              <a:pPr eaLnBrk="1" hangingPunct="1"/>
              <a:t>5</a:t>
            </a:fld>
            <a:endParaRPr lang="en-US" altLang="en-US">
              <a:solidFill>
                <a:srgbClr val="89898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6"/>
          <p:cNvSpPr>
            <a:spLocks noGrp="1"/>
          </p:cNvSpPr>
          <p:nvPr>
            <p:ph type="title"/>
          </p:nvPr>
        </p:nvSpPr>
        <p:spPr/>
        <p:txBody>
          <a:bodyPr/>
          <a:lstStyle/>
          <a:p>
            <a:r>
              <a:rPr lang="en-US" altLang="en-US" smtClean="0"/>
              <a:t>Why Use Imaging Systems</a:t>
            </a:r>
          </a:p>
        </p:txBody>
      </p:sp>
      <p:sp>
        <p:nvSpPr>
          <p:cNvPr id="9219" name="Content Placeholder 7"/>
          <p:cNvSpPr>
            <a:spLocks noGrp="1"/>
          </p:cNvSpPr>
          <p:nvPr>
            <p:ph sz="quarter" idx="14"/>
          </p:nvPr>
        </p:nvSpPr>
        <p:spPr/>
        <p:txBody>
          <a:bodyPr/>
          <a:lstStyle/>
          <a:p>
            <a:r>
              <a:rPr lang="en-US" altLang="en-US" smtClean="0"/>
              <a:t>Detection and diagnosis</a:t>
            </a:r>
          </a:p>
          <a:p>
            <a:r>
              <a:rPr lang="en-US" altLang="en-US" smtClean="0"/>
              <a:t>Assessment and planning</a:t>
            </a:r>
          </a:p>
          <a:p>
            <a:r>
              <a:rPr lang="en-US" altLang="en-US" smtClean="0"/>
              <a:t>Guidance of procedures</a:t>
            </a:r>
          </a:p>
          <a:p>
            <a:r>
              <a:rPr lang="en-US" altLang="en-US" smtClean="0"/>
              <a:t>Communication</a:t>
            </a:r>
          </a:p>
          <a:p>
            <a:r>
              <a:rPr lang="en-US" altLang="en-US" smtClean="0"/>
              <a:t>Education and training</a:t>
            </a:r>
          </a:p>
          <a:p>
            <a:r>
              <a:rPr lang="en-US" altLang="en-US" smtClean="0"/>
              <a:t>Research</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493CBD6-AE55-4B9E-95B3-19188C110B6D}" type="slidenum">
              <a:rPr lang="en-US" altLang="en-US">
                <a:solidFill>
                  <a:srgbClr val="898989"/>
                </a:solidFill>
              </a:rPr>
              <a:pPr eaLnBrk="1" hangingPunct="1"/>
              <a:t>6</a:t>
            </a:fld>
            <a:endParaRPr lang="en-US" altLang="en-US">
              <a:solidFill>
                <a:srgbClr val="898989"/>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6"/>
          <p:cNvSpPr>
            <a:spLocks noGrp="1"/>
          </p:cNvSpPr>
          <p:nvPr>
            <p:ph type="title"/>
          </p:nvPr>
        </p:nvSpPr>
        <p:spPr/>
        <p:txBody>
          <a:bodyPr/>
          <a:lstStyle/>
          <a:p>
            <a:r>
              <a:rPr lang="en-US" altLang="en-US" smtClean="0"/>
              <a:t>Imaging Systems and Health care Processes</a:t>
            </a:r>
          </a:p>
        </p:txBody>
      </p:sp>
      <p:sp>
        <p:nvSpPr>
          <p:cNvPr id="10243" name="Content Placeholder 7"/>
          <p:cNvSpPr>
            <a:spLocks noGrp="1"/>
          </p:cNvSpPr>
          <p:nvPr>
            <p:ph sz="quarter" idx="14"/>
          </p:nvPr>
        </p:nvSpPr>
        <p:spPr/>
        <p:txBody>
          <a:bodyPr/>
          <a:lstStyle/>
          <a:p>
            <a:r>
              <a:rPr lang="en-US" altLang="en-US" smtClean="0"/>
              <a:t>Acquiring/managing images</a:t>
            </a:r>
          </a:p>
          <a:p>
            <a:pPr lvl="1"/>
            <a:r>
              <a:rPr lang="en-US" altLang="en-US" sz="2400" smtClean="0"/>
              <a:t>Image creation and acquisition, image distribution and management, image storage and retrieval</a:t>
            </a:r>
          </a:p>
          <a:p>
            <a:r>
              <a:rPr lang="en-US" altLang="en-US" smtClean="0"/>
              <a:t>Interpreting images</a:t>
            </a:r>
          </a:p>
          <a:p>
            <a:pPr lvl="1"/>
            <a:r>
              <a:rPr lang="en-US" altLang="en-US" sz="2400" smtClean="0"/>
              <a:t>Image processing, analysis and understanding, image visualization and data navigation; image interpretation</a:t>
            </a:r>
          </a:p>
          <a:p>
            <a:r>
              <a:rPr lang="en-US" altLang="en-US" smtClean="0"/>
              <a:t>Communicating the interpretations</a:t>
            </a:r>
          </a:p>
          <a:p>
            <a:pPr lvl="1"/>
            <a:r>
              <a:rPr lang="en-US" altLang="en-US" sz="2400" smtClean="0"/>
              <a:t>Image </a:t>
            </a:r>
            <a:r>
              <a:rPr lang="en-US" altLang="en-US" sz="2400" smtClean="0">
                <a:cs typeface="Arial" panose="020B0604020202020204" pitchFamily="34" charset="0"/>
              </a:rPr>
              <a:t>reporting and communications</a:t>
            </a:r>
            <a:endParaRPr lang="en-US" altLang="en-US" sz="2400"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25CFD0B-6B3F-4EC3-B836-1FA8E49B9888}" type="slidenum">
              <a:rPr lang="en-US" altLang="en-US">
                <a:solidFill>
                  <a:srgbClr val="898989"/>
                </a:solidFill>
              </a:rPr>
              <a:pPr eaLnBrk="1" hangingPunct="1"/>
              <a:t>7</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6"/>
          <p:cNvSpPr>
            <a:spLocks noGrp="1"/>
          </p:cNvSpPr>
          <p:nvPr>
            <p:ph type="title"/>
          </p:nvPr>
        </p:nvSpPr>
        <p:spPr/>
        <p:txBody>
          <a:bodyPr/>
          <a:lstStyle/>
          <a:p>
            <a:r>
              <a:rPr lang="en-US" altLang="en-US" smtClean="0"/>
              <a:t>PACS Configuration</a:t>
            </a:r>
          </a:p>
        </p:txBody>
      </p:sp>
      <p:pic>
        <p:nvPicPr>
          <p:cNvPr id="11267" name="Content Placeholder 10" descr="This image is an example of a facility-wide PACS configuration. At the center is a picture archiving and communication system (PACS) server. At the top of the image are pictures of digital acquisition devices, such as ultrasound (US), computed tomography (CT), mammography (mammo), with each having an arrow pointing to the server. There is also a picture representing an electronic medical record (EMR) with an arrow pointing to the server as well. Arrows pointing away from the server connect to images of storage devices, reading stations, and to a cloud representing the Internet where Web users are shown by way of pictures of laptops.&#10;&#10;Image courtesy of Keystone Medical Technologies" title="PACS Configuration"/>
          <p:cNvPicPr>
            <a:picLocks noGrp="1" noChangeAspect="1"/>
          </p:cNvPicPr>
          <p:nvPr>
            <p:ph sz="quarter" idx="14"/>
          </p:nvPr>
        </p:nvPicPr>
        <p:blipFill>
          <a:blip r:embed="rId3">
            <a:extLst>
              <a:ext uri="{28A0092B-C50C-407E-A947-70E740481C1C}">
                <a14:useLocalDpi xmlns:a14="http://schemas.microsoft.com/office/drawing/2010/main" val="0"/>
              </a:ext>
            </a:extLst>
          </a:blip>
          <a:stretch>
            <a:fillRect/>
          </a:stretch>
        </p:blipFill>
        <p:spPr>
          <a:xfrm>
            <a:off x="1937162" y="1600200"/>
            <a:ext cx="5269675" cy="4572000"/>
          </a:xfrm>
        </p:spPr>
      </p:pic>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B941A2A-DDF5-4EE8-823B-DA79E1B05CE7}" type="slidenum">
              <a:rPr lang="en-US" altLang="en-US">
                <a:solidFill>
                  <a:srgbClr val="898989"/>
                </a:solidFill>
              </a:rPr>
              <a:pPr eaLnBrk="1" hangingPunct="1"/>
              <a:t>8</a:t>
            </a:fld>
            <a:endParaRPr lang="en-US" altLang="en-US">
              <a:solidFill>
                <a:srgbClr val="898989"/>
              </a:solidFill>
            </a:endParaRPr>
          </a:p>
        </p:txBody>
      </p:sp>
      <p:sp>
        <p:nvSpPr>
          <p:cNvPr id="11268" name="Text Placeholder 24"/>
          <p:cNvSpPr>
            <a:spLocks noGrp="1"/>
          </p:cNvSpPr>
          <p:nvPr>
            <p:ph type="body" sz="quarter" idx="4294967295"/>
          </p:nvPr>
        </p:nvSpPr>
        <p:spPr>
          <a:xfrm>
            <a:off x="4572000" y="5562600"/>
            <a:ext cx="4572000" cy="457200"/>
          </a:xfrm>
        </p:spPr>
        <p:txBody>
          <a:bodyPr>
            <a:normAutofit fontScale="25000" lnSpcReduction="20000"/>
          </a:bodyPr>
          <a:lstStyle/>
          <a:p>
            <a:r>
              <a:rPr lang="en-US" altLang="en-US" smtClean="0"/>
              <a:t>Image courtesy of Keystone Medical Technologies</a:t>
            </a:r>
          </a:p>
          <a:p>
            <a:r>
              <a:rPr lang="en-US" altLang="en-US" smtClean="0"/>
              <a:t>http://www.keystonemedicalus.com/Multi-Modality-PACS/pacs-configurations</a:t>
            </a:r>
          </a:p>
          <a:p>
            <a:endParaRPr lang="en-US" alt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6"/>
          <p:cNvSpPr>
            <a:spLocks noGrp="1"/>
          </p:cNvSpPr>
          <p:nvPr>
            <p:ph type="title"/>
          </p:nvPr>
        </p:nvSpPr>
        <p:spPr/>
        <p:txBody>
          <a:bodyPr/>
          <a:lstStyle/>
          <a:p>
            <a:r>
              <a:rPr lang="en-US" altLang="en-US" smtClean="0"/>
              <a:t>Format Standards</a:t>
            </a:r>
          </a:p>
        </p:txBody>
      </p:sp>
      <p:sp>
        <p:nvSpPr>
          <p:cNvPr id="12291" name="Content Placeholder 7"/>
          <p:cNvSpPr>
            <a:spLocks noGrp="1"/>
          </p:cNvSpPr>
          <p:nvPr>
            <p:ph sz="quarter" idx="14"/>
          </p:nvPr>
        </p:nvSpPr>
        <p:spPr/>
        <p:txBody>
          <a:bodyPr/>
          <a:lstStyle/>
          <a:p>
            <a:r>
              <a:rPr lang="en-US" altLang="en-US" smtClean="0"/>
              <a:t>Digital Imaging and Communications in Medicine (DICOM)</a:t>
            </a:r>
          </a:p>
          <a:p>
            <a:pPr lvl="1"/>
            <a:r>
              <a:rPr lang="en-US" altLang="en-US" smtClean="0"/>
              <a:t>Standard for the electronic exchange of medical images </a:t>
            </a:r>
          </a:p>
          <a:p>
            <a:pPr lvl="1"/>
            <a:r>
              <a:rPr lang="en-US" altLang="en-US" smtClean="0"/>
              <a:t>Data associated with the images</a:t>
            </a:r>
          </a:p>
          <a:p>
            <a:r>
              <a:rPr lang="en-US" altLang="en-US" smtClean="0"/>
              <a:t>Health Level Seven (HL7)</a:t>
            </a:r>
          </a:p>
          <a:p>
            <a:pPr lvl="1"/>
            <a:r>
              <a:rPr lang="en-US" altLang="en-US" smtClean="0"/>
              <a:t>Message standard</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8916891-F396-4D4B-B895-4F5F7E5B82C2}" type="slidenum">
              <a:rPr lang="en-US" altLang="en-US">
                <a:solidFill>
                  <a:srgbClr val="898989"/>
                </a:solidFill>
              </a:rPr>
              <a:pPr eaLnBrk="1" hangingPunct="1"/>
              <a:t>9</a:t>
            </a:fld>
            <a:endParaRPr lang="en-US" altLang="en-US">
              <a:solidFill>
                <a:srgbClr val="898989"/>
              </a:solidFill>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Health Management Information Systems&amp;quot;&quot;/&gt;&lt;property id=&quot;20307&quot; value=&quot;256&quot;/&gt;&lt;/object&gt;&lt;object type=&quot;3&quot; unique_id=&quot;10005&quot;&gt;&lt;property id=&quot;20148&quot; value=&quot;5&quot;/&gt;&lt;property id=&quot;20300&quot; value=&quot;Slide 2 - &amp;quot;Medical Imaging Systems&amp;#x0D;&amp;#x0A;Learning Objectives&amp;quot;&quot;/&gt;&lt;property id=&quot;20307&quot; value=&quot;257&quot;/&gt;&lt;/object&gt;&lt;object type=&quot;3&quot; unique_id=&quot;10006&quot;&gt;&lt;property id=&quot;20148&quot; value=&quot;5&quot;/&gt;&lt;property id=&quot;20300&quot; value=&quot;Slide 3 - &amp;quot;Biomedical Imaging&amp;quot;&quot;/&gt;&lt;property id=&quot;20307&quot; value=&quot;258&quot;/&gt;&lt;/object&gt;&lt;object type=&quot;3&quot; unique_id=&quot;10007&quot;&gt;&lt;property id=&quot;20148&quot; value=&quot;5&quot;/&gt;&lt;property id=&quot;20300&quot; value=&quot;Slide 4 - &amp;quot;Medical Imaging&amp;quot;&quot;/&gt;&lt;property id=&quot;20307&quot; value=&quot;269&quot;/&gt;&lt;/object&gt;&lt;object type=&quot;3&quot; unique_id=&quot;10008&quot;&gt;&lt;property id=&quot;20148&quot; value=&quot;5&quot;/&gt;&lt;property id=&quot;20300&quot; value=&quot;Slide 17 - &amp;quot;Future Directions&amp;quot;&quot;/&gt;&lt;property id=&quot;20307&quot; value=&quot;261&quot;/&gt;&lt;/object&gt;&lt;object type=&quot;3&quot; unique_id=&quot;10014&quot;&gt;&lt;property id=&quot;20148&quot; value=&quot;5&quot;/&gt;&lt;property id=&quot;20300&quot; value=&quot;Slide 20 - &amp;quot;Medical Imaging Systems&amp;#x0D;&amp;#x0A;Summary &amp;quot;&quot;/&gt;&lt;property id=&quot;20307&quot; value=&quot;270&quot;/&gt;&lt;/object&gt;&lt;object type=&quot;3&quot; unique_id=&quot;10016&quot;&gt;&lt;property id=&quot;20148&quot; value=&quot;5&quot;/&gt;&lt;property id=&quot;20300&quot; value=&quot;Slide 21 - &amp;quot;Medical Imaging Systems&amp;#x0D;&amp;#x0A;References &amp;quot;&quot;/&gt;&lt;property id=&quot;20307&quot; value=&quot;271&quot;/&gt;&lt;/object&gt;&lt;object type=&quot;3&quot; unique_id=&quot;10486&quot;&gt;&lt;property id=&quot;20148&quot; value=&quot;5&quot;/&gt;&lt;property id=&quot;20300&quot; value=&quot;Slide 5 - &amp;quot;Medical Imaging Informatics&amp;quot;&quot;/&gt;&lt;property id=&quot;20307&quot; value=&quot;278&quot;/&gt;&lt;/object&gt;&lt;object type=&quot;3&quot; unique_id=&quot;10487&quot;&gt;&lt;property id=&quot;20148&quot; value=&quot;5&quot;/&gt;&lt;property id=&quot;20300&quot; value=&quot;Slide 6 - &amp;quot;Why Use Imaging Systems&amp;quot;&quot;/&gt;&lt;property id=&quot;20307&quot; value=&quot;277&quot;/&gt;&lt;/object&gt;&lt;object type=&quot;3&quot; unique_id=&quot;10488&quot;&gt;&lt;property id=&quot;20148&quot; value=&quot;5&quot;/&gt;&lt;property id=&quot;20300&quot; value=&quot;Slide 7 - &amp;quot;Imaging Systems and Health care Processes&amp;quot;&quot;/&gt;&lt;property id=&quot;20307&quot; value=&quot;276&quot;/&gt;&lt;/object&gt;&lt;object type=&quot;3&quot; unique_id=&quot;10489&quot;&gt;&lt;property id=&quot;20148&quot; value=&quot;5&quot;/&gt;&lt;property id=&quot;20300&quot; value=&quot;Slide 8 - &amp;quot;PACS Configuration&amp;quot;&quot;/&gt;&lt;property id=&quot;20307&quot; value=&quot;275&quot;/&gt;&lt;/object&gt;&lt;object type=&quot;3&quot; unique_id=&quot;10490&quot;&gt;&lt;property id=&quot;20148&quot; value=&quot;5&quot;/&gt;&lt;property id=&quot;20300&quot; value=&quot;Slide 9 - &amp;quot;Format Standards&amp;quot;&quot;/&gt;&lt;property id=&quot;20307&quot; value=&quot;274&quot;/&gt;&lt;/object&gt;&lt;object type=&quot;3&quot; unique_id=&quot;10491&quot;&gt;&lt;property id=&quot;20148&quot; value=&quot;5&quot;/&gt;&lt;property id=&quot;20300&quot; value=&quot;Slide 10 - &amp;quot;Management Issues&amp;quot;&quot;/&gt;&lt;property id=&quot;20307&quot; value=&quot;273&quot;/&gt;&lt;/object&gt;&lt;object type=&quot;3&quot; unique_id=&quot;10492&quot;&gt;&lt;property id=&quot;20148&quot; value=&quot;5&quot;/&gt;&lt;property id=&quot;20300&quot; value=&quot;Slide 11 - &amp;quot;Management Issues&amp;quot;&quot;/&gt;&lt;property id=&quot;20307&quot; value=&quot;272&quot;/&gt;&lt;/object&gt;&lt;object type=&quot;3&quot; unique_id=&quot;10493&quot;&gt;&lt;property id=&quot;20148&quot; value=&quot;5&quot;/&gt;&lt;property id=&quot;20300&quot; value=&quot;Slide 12 - &amp;quot;Management Issues&amp;quot;&quot;/&gt;&lt;property id=&quot;20307&quot; value=&quot;282&quot;/&gt;&lt;/object&gt;&lt;object type=&quot;3&quot; unique_id=&quot;10494&quot;&gt;&lt;property id=&quot;20148&quot; value=&quot;5&quot;/&gt;&lt;property id=&quot;20300&quot; value=&quot;Slide 13 - &amp;quot;Major Challenges&amp;quot;&quot;/&gt;&lt;property id=&quot;20307&quot; value=&quot;281&quot;/&gt;&lt;/object&gt;&lt;object type=&quot;3&quot; unique_id=&quot;10495&quot;&gt;&lt;property id=&quot;20148&quot; value=&quot;5&quot;/&gt;&lt;property id=&quot;20300&quot; value=&quot;Slide 15 - &amp;quot;Integration Example&amp;quot;&quot;/&gt;&lt;property id=&quot;20307&quot; value=&quot;280&quot;/&gt;&lt;/object&gt;&lt;object type=&quot;3&quot; unique_id=&quot;10496&quot;&gt;&lt;property id=&quot;20148&quot; value=&quot;5&quot;/&gt;&lt;property id=&quot;20300&quot; value=&quot;Slide 16 - &amp;quot;Major Challenges&amp;quot;&quot;/&gt;&lt;property id=&quot;20307&quot; value=&quot;279&quot;/&gt;&lt;/object&gt;&lt;object type=&quot;3&quot; unique_id=&quot;10653&quot;&gt;&lt;property id=&quot;20148&quot; value=&quot;5&quot;/&gt;&lt;property id=&quot;20300&quot; value=&quot;Slide 18 - &amp;quot;Future Directions&amp;quot;&quot;/&gt;&lt;property id=&quot;20307&quot; value=&quot;283&quot;/&gt;&lt;/object&gt;&lt;object type=&quot;3&quot; unique_id=&quot;18881&quot;&gt;&lt;property id=&quot;20148&quot; value=&quot;5&quot;/&gt;&lt;property id=&quot;20300&quot; value=&quot;Slide 14 - &amp;quot;Major Challenges&amp;quot;&quot;/&gt;&lt;property id=&quot;20307&quot; value=&quot;285&quot;/&gt;&lt;/object&gt;&lt;object type=&quot;3&quot; unique_id=&quot;19189&quot;&gt;&lt;property id=&quot;20148&quot; value=&quot;5&quot;/&gt;&lt;property id=&quot;20300&quot; value=&quot;Slide 22 - &amp;quot;Medical Imaging Systems&amp;#x0D;&amp;#x0A;References &amp;quot;&quot;/&gt;&lt;property id=&quot;20307&quot; value=&quot;286&quot;/&gt;&lt;/object&gt;&lt;object type=&quot;3&quot; unique_id=&quot;19563&quot;&gt;&lt;property id=&quot;20148&quot; value=&quot;5&quot;/&gt;&lt;property id=&quot;20300&quot; value=&quot;Slide 19 - &amp;quot;Future Directions&amp;quot;&quot;/&gt;&lt;property id=&quot;20307&quot; value=&quot;287&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_2016">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NC_2016" id="{61D590DA-E310-4FCB-9A21-BF35F14D89BA}" vid="{7DBC0D29-A5EF-456E-9403-E33AF68492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ONC_2016</Template>
  <TotalTime>2183</TotalTime>
  <Words>4733</Words>
  <Application>Microsoft Office PowerPoint</Application>
  <PresentationFormat>On-screen Show (4:3)</PresentationFormat>
  <Paragraphs>280</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ONC_2016</vt:lpstr>
      <vt:lpstr>Health Management Information Systems</vt:lpstr>
      <vt:lpstr>Medical Imaging Systems Learning Objectives</vt:lpstr>
      <vt:lpstr>Biomedical Imaging</vt:lpstr>
      <vt:lpstr>Medical Imaging</vt:lpstr>
      <vt:lpstr>Medical Imaging Informatics</vt:lpstr>
      <vt:lpstr>Why Use Imaging Systems</vt:lpstr>
      <vt:lpstr>Imaging Systems and Health care Processes</vt:lpstr>
      <vt:lpstr>PACS Configuration</vt:lpstr>
      <vt:lpstr>Format Standards</vt:lpstr>
      <vt:lpstr>Management Issues</vt:lpstr>
      <vt:lpstr>Management Issues</vt:lpstr>
      <vt:lpstr>Management Issues</vt:lpstr>
      <vt:lpstr>Major Challenges</vt:lpstr>
      <vt:lpstr>Major Challenges</vt:lpstr>
      <vt:lpstr>Integration Example</vt:lpstr>
      <vt:lpstr>Major Challenges</vt:lpstr>
      <vt:lpstr>Future Directions</vt:lpstr>
      <vt:lpstr>Future Directions - 2</vt:lpstr>
      <vt:lpstr>Future Directions - 3</vt:lpstr>
      <vt:lpstr>Medical Imaging Systems Summary </vt:lpstr>
      <vt:lpstr>Medical Imaging Systems References </vt:lpstr>
      <vt:lpstr>Medical Imaging Systems References </vt:lpstr>
      <vt:lpstr>Medical Imaging Systems Lecture </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a, Component 6, Unit 7: Health Management Information Systems: Medical Imaging Systems</dc:title>
  <dc:subject>Health Management Information Systems:</dc:subject>
  <dc:creator>U.S. Department of Health and Human Services Office of the National Coordinator for Health Information Technology</dc:creator>
  <cp:keywords>Health IT, Health IT Curriculum, Computer Science</cp:keywords>
  <cp:lastModifiedBy>The Department of Health and Human Services</cp:lastModifiedBy>
  <cp:revision>11</cp:revision>
  <dcterms:created xsi:type="dcterms:W3CDTF">2011-10-13T19:09:01Z</dcterms:created>
  <dcterms:modified xsi:type="dcterms:W3CDTF">2017-05-23T16:58:52Z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