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ags/tag2.xml" ContentType="application/vnd.openxmlformats-officedocument.presentationml.tags+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439" r:id="rId1"/>
  </p:sldMasterIdLst>
  <p:notesMasterIdLst>
    <p:notesMasterId r:id="rId21"/>
  </p:notesMasterIdLst>
  <p:handoutMasterIdLst>
    <p:handoutMasterId r:id="rId22"/>
  </p:handoutMasterIdLst>
  <p:sldIdLst>
    <p:sldId id="256" r:id="rId2"/>
    <p:sldId id="273" r:id="rId3"/>
    <p:sldId id="269" r:id="rId4"/>
    <p:sldId id="258" r:id="rId5"/>
    <p:sldId id="275" r:id="rId6"/>
    <p:sldId id="261" r:id="rId7"/>
    <p:sldId id="280" r:id="rId8"/>
    <p:sldId id="279" r:id="rId9"/>
    <p:sldId id="278" r:id="rId10"/>
    <p:sldId id="277" r:id="rId11"/>
    <p:sldId id="276" r:id="rId12"/>
    <p:sldId id="283" r:id="rId13"/>
    <p:sldId id="282" r:id="rId14"/>
    <p:sldId id="281" r:id="rId15"/>
    <p:sldId id="285" r:id="rId16"/>
    <p:sldId id="284" r:id="rId17"/>
    <p:sldId id="270" r:id="rId18"/>
    <p:sldId id="271" r:id="rId19"/>
    <p:sldId id="286" r:id="rId20"/>
  </p:sldIdLst>
  <p:sldSz cx="9144000" cy="6858000" type="screen4x3"/>
  <p:notesSz cx="9144000" cy="6858000"/>
  <p:custDataLst>
    <p:tags r:id="rId23"/>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0" autoAdjust="0"/>
    <p:restoredTop sz="67145" autoAdjust="0"/>
  </p:normalViewPr>
  <p:slideViewPr>
    <p:cSldViewPr>
      <p:cViewPr varScale="1">
        <p:scale>
          <a:sx n="35" d="100"/>
          <a:sy n="35" d="100"/>
        </p:scale>
        <p:origin x="-1282" y="-8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BDC2F88F-A94A-42B6-BA1A-A3D483E13AEE}" type="datetimeFigureOut">
              <a:rPr lang="en-US"/>
              <a:pPr>
                <a:defRPr/>
              </a:pPr>
              <a:t>5/23/2017</a:t>
            </a:fld>
            <a:endParaRPr lang="en-US" dirty="0"/>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C1584025-8D2D-4FA4-BCD4-FB4C7DBFBD93}" type="slidenum">
              <a:rPr lang="en-US" altLang="en-US"/>
              <a:pPr/>
              <a:t>‹#›</a:t>
            </a:fld>
            <a:endParaRPr lang="en-US" altLang="en-US"/>
          </a:p>
        </p:txBody>
      </p:sp>
    </p:spTree>
    <p:extLst>
      <p:ext uri="{BB962C8B-B14F-4D97-AF65-F5344CB8AC3E}">
        <p14:creationId xmlns:p14="http://schemas.microsoft.com/office/powerpoint/2010/main" val="275166781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15351A1E-A77C-44FA-9E83-9F4C56268550}" type="datetimeFigureOut">
              <a:rPr lang="en-US"/>
              <a:pPr>
                <a:defRPr/>
              </a:pPr>
              <a:t>5/23/2017</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479366CA-0ED3-4A0E-9B4C-7C0319A3F680}" type="slidenum">
              <a:rPr lang="en-US" altLang="en-US"/>
              <a:pPr/>
              <a:t>‹#›</a:t>
            </a:fld>
            <a:endParaRPr lang="en-US" altLang="en-US"/>
          </a:p>
        </p:txBody>
      </p:sp>
    </p:spTree>
    <p:extLst>
      <p:ext uri="{BB962C8B-B14F-4D97-AF65-F5344CB8AC3E}">
        <p14:creationId xmlns:p14="http://schemas.microsoft.com/office/powerpoint/2010/main" val="66106827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Welcome to </a:t>
            </a:r>
            <a:r>
              <a:rPr lang="en-US" altLang="en-US" b="1" dirty="0" smtClean="0"/>
              <a:t>Health Management Information Systems, Patient Monitoring Systems</a:t>
            </a:r>
            <a:r>
              <a:rPr lang="en-US" altLang="en-US" dirty="0" smtClean="0"/>
              <a:t>.  This is Lecture </a:t>
            </a:r>
            <a:r>
              <a:rPr lang="en-US" altLang="en-US" b="1" dirty="0" smtClean="0"/>
              <a:t>b</a:t>
            </a:r>
            <a:r>
              <a:rPr lang="en-US" altLang="en-US" dirty="0" smtClean="0"/>
              <a:t>.  </a:t>
            </a:r>
          </a:p>
          <a:p>
            <a:pPr eaLnBrk="1" hangingPunct="1">
              <a:spcBef>
                <a:spcPct val="0"/>
              </a:spcBef>
            </a:pPr>
            <a:endParaRPr lang="en-US" altLang="en-US" dirty="0" smtClean="0"/>
          </a:p>
          <a:p>
            <a:r>
              <a:rPr lang="en-US" altLang="en-US" dirty="0" smtClean="0"/>
              <a:t>This lecture discusses how telehealth communication technologies support clinical care, explains the effectiveness and economic benefit of telehealth, and examines the role smart technology in the home and remote links to health information systems play in enhancing the quality of patient care.</a:t>
            </a:r>
          </a:p>
        </p:txBody>
      </p:sp>
      <p:sp>
        <p:nvSpPr>
          <p:cNvPr id="245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245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7C348CE-3E94-4CEE-A70F-7C8F08E0D33F}" type="slidenum">
              <a:rPr lang="en-US" altLang="en-US"/>
              <a:pPr eaLnBrk="1" hangingPunct="1"/>
              <a:t>1</a:t>
            </a:fld>
            <a:endParaRPr lang="en-US" altLang="en-US"/>
          </a:p>
        </p:txBody>
      </p:sp>
    </p:spTree>
    <p:extLst>
      <p:ext uri="{BB962C8B-B14F-4D97-AF65-F5344CB8AC3E}">
        <p14:creationId xmlns:p14="http://schemas.microsoft.com/office/powerpoint/2010/main" val="28534621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p:txBody>
          <a:bodyPr wrap="square" numCol="1" anchor="t" anchorCtr="0" compatLnSpc="1">
            <a:prstTxWarp prst="textNoShape">
              <a:avLst/>
            </a:prstTxWarp>
          </a:bodyPr>
          <a:lstStyle/>
          <a:p>
            <a:pPr>
              <a:spcBef>
                <a:spcPts val="0"/>
              </a:spcBef>
              <a:defRPr/>
            </a:pPr>
            <a:r>
              <a:rPr lang="en-US" dirty="0" smtClean="0"/>
              <a:t>Telehealth supports clinical care by allowing  connections of healthcare professionals to various individuals involved in public health and health administration. Some of the more common applications for telehealth with regards to public health and health administration are videoconferencing for such things as discussions of professional concerns, unusual cases, or risk management, research dialogues with individuals in distant locations, and data exchange. Benefits to using telehealth are similar to those mentioned previously. They include</a:t>
            </a:r>
          </a:p>
          <a:p>
            <a:pPr marL="232943" indent="-232943">
              <a:spcBef>
                <a:spcPts val="0"/>
              </a:spcBef>
              <a:buFont typeface="Arial" pitchFamily="34" charset="0"/>
              <a:buChar char="•"/>
              <a:defRPr/>
            </a:pPr>
            <a:r>
              <a:rPr lang="en-US" dirty="0" smtClean="0"/>
              <a:t>improved access to information,</a:t>
            </a:r>
          </a:p>
          <a:p>
            <a:pPr marL="232943" indent="-232943">
              <a:spcBef>
                <a:spcPts val="0"/>
              </a:spcBef>
              <a:buFont typeface="Arial" pitchFamily="34" charset="0"/>
              <a:buChar char="•"/>
              <a:defRPr/>
            </a:pPr>
            <a:r>
              <a:rPr lang="en-US" dirty="0" smtClean="0"/>
              <a:t>elimination of the barrier of distance, and</a:t>
            </a:r>
          </a:p>
          <a:p>
            <a:pPr marL="232943" indent="-232943">
              <a:spcBef>
                <a:spcPts val="0"/>
              </a:spcBef>
              <a:buFont typeface="Arial" pitchFamily="34" charset="0"/>
              <a:buChar char="•"/>
              <a:defRPr/>
            </a:pPr>
            <a:r>
              <a:rPr lang="en-US" dirty="0" smtClean="0"/>
              <a:t>more timely interventions.</a:t>
            </a:r>
          </a:p>
        </p:txBody>
      </p:sp>
      <p:sp>
        <p:nvSpPr>
          <p:cNvPr id="348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48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9B78FA3-CF62-4BBD-9347-33C5287475F4}" type="slidenum">
              <a:rPr lang="en-US" altLang="en-US"/>
              <a:pPr eaLnBrk="1" hangingPunct="1"/>
              <a:t>10</a:t>
            </a:fld>
            <a:endParaRPr lang="en-US" altLang="en-US"/>
          </a:p>
        </p:txBody>
      </p:sp>
    </p:spTree>
    <p:extLst>
      <p:ext uri="{BB962C8B-B14F-4D97-AF65-F5344CB8AC3E}">
        <p14:creationId xmlns:p14="http://schemas.microsoft.com/office/powerpoint/2010/main" val="396166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p:txBody>
          <a:bodyPr wrap="square" numCol="1" anchor="t" anchorCtr="0" compatLnSpc="1">
            <a:prstTxWarp prst="textNoShape">
              <a:avLst/>
            </a:prstTxWarp>
          </a:bodyPr>
          <a:lstStyle/>
          <a:p>
            <a:pPr>
              <a:spcBef>
                <a:spcPts val="0"/>
              </a:spcBef>
              <a:defRPr/>
            </a:pPr>
            <a:r>
              <a:rPr lang="en-US" dirty="0" smtClean="0"/>
              <a:t>The previous few slides provided some examples of the benefits of telehealth from the perspective of the general areas where telehealth supports clinical care. Looking at telehealth from a different view, that is the effectiveness and economic benefits, Miller and Young (as cited in Hebda, Czar &amp; Mascara, 1998) state the following advantages of telehealth:</a:t>
            </a:r>
          </a:p>
          <a:p>
            <a:pPr>
              <a:spcBef>
                <a:spcPts val="0"/>
              </a:spcBef>
              <a:defRPr/>
            </a:pPr>
            <a:endParaRPr lang="en-US" dirty="0" smtClean="0"/>
          </a:p>
          <a:p>
            <a:pPr marL="174708" indent="-174708">
              <a:spcBef>
                <a:spcPts val="0"/>
              </a:spcBef>
              <a:buFont typeface="Arial" pitchFamily="34" charset="0"/>
              <a:buChar char="•"/>
              <a:defRPr/>
            </a:pPr>
            <a:r>
              <a:rPr lang="en-US" dirty="0" smtClean="0"/>
              <a:t>“Greater access to care provides earlier treatment for the client, reducing the number of interventions required.</a:t>
            </a:r>
          </a:p>
          <a:p>
            <a:pPr marL="174708" indent="-174708">
              <a:spcBef>
                <a:spcPts val="0"/>
              </a:spcBef>
              <a:buFont typeface="Arial" pitchFamily="34" charset="0"/>
              <a:buChar char="•"/>
              <a:defRPr/>
            </a:pPr>
            <a:r>
              <a:rPr lang="en-US" dirty="0" smtClean="0"/>
              <a:t>Treatment can be provided closer to home, often eliminating costly travel and greater urban medical costs. Video consultations between a rural clinic and a specialist can eliminate sometimes prohibitive travel for patients.</a:t>
            </a:r>
          </a:p>
          <a:p>
            <a:pPr marL="174708" indent="-174708">
              <a:spcBef>
                <a:spcPts val="0"/>
              </a:spcBef>
              <a:buFont typeface="Arial" pitchFamily="34" charset="0"/>
              <a:buChar char="•"/>
              <a:defRPr/>
            </a:pPr>
            <a:r>
              <a:rPr lang="en-US" dirty="0" smtClean="0"/>
              <a:t>Home monitoring can eliminate unnecessary visits by a nurse to the home or by the client to the emergency room.</a:t>
            </a:r>
          </a:p>
          <a:p>
            <a:pPr marL="174708" indent="-174708">
              <a:spcBef>
                <a:spcPts val="0"/>
              </a:spcBef>
              <a:buFont typeface="Arial" pitchFamily="34" charset="0"/>
              <a:buChar char="•"/>
              <a:defRPr/>
            </a:pPr>
            <a:r>
              <a:rPr lang="en-US" dirty="0" smtClean="0"/>
              <a:t>Specialists’ advice is more easily accessible, improving the quality of care” (p. 251).</a:t>
            </a:r>
          </a:p>
          <a:p>
            <a:pPr>
              <a:defRPr/>
            </a:pPr>
            <a:endParaRPr lang="en-US" dirty="0" smtClean="0"/>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63B9B6A-0180-47B6-A059-739CFFDC19D2}" type="slidenum">
              <a:rPr lang="en-US" altLang="en-US"/>
              <a:pPr eaLnBrk="1" hangingPunct="1"/>
              <a:t>11</a:t>
            </a:fld>
            <a:endParaRPr lang="en-US" altLang="en-US"/>
          </a:p>
        </p:txBody>
      </p:sp>
    </p:spTree>
    <p:extLst>
      <p:ext uri="{BB962C8B-B14F-4D97-AF65-F5344CB8AC3E}">
        <p14:creationId xmlns:p14="http://schemas.microsoft.com/office/powerpoint/2010/main" val="12415476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p:txBody>
          <a:bodyPr wrap="square" numCol="1" anchor="t" anchorCtr="0" compatLnSpc="1">
            <a:prstTxWarp prst="textNoShape">
              <a:avLst/>
            </a:prstTxWarp>
          </a:bodyPr>
          <a:lstStyle/>
          <a:p>
            <a:pPr>
              <a:spcBef>
                <a:spcPts val="0"/>
              </a:spcBef>
              <a:defRPr/>
            </a:pPr>
            <a:r>
              <a:rPr lang="en-US" dirty="0" smtClean="0"/>
              <a:t>Additional advantages of Telehealth that Miller and Young (as cited in Hebda, Czar &amp; Mascara, 1998) identified are:</a:t>
            </a:r>
          </a:p>
          <a:p>
            <a:pPr>
              <a:spcBef>
                <a:spcPts val="0"/>
              </a:spcBef>
              <a:defRPr/>
            </a:pPr>
            <a:endParaRPr lang="en-US" dirty="0" smtClean="0"/>
          </a:p>
          <a:p>
            <a:pPr marL="174708" indent="-174708">
              <a:spcBef>
                <a:spcPts val="0"/>
              </a:spcBef>
              <a:buFont typeface="Arial" pitchFamily="34" charset="0"/>
              <a:buChar char="•"/>
              <a:defRPr/>
            </a:pPr>
            <a:r>
              <a:rPr lang="en-US" dirty="0" smtClean="0"/>
              <a:t>“Physician extenders such as physician assistants and nurse practitioners can provide care in remote locations, with the assurance of physician availability if needed.</a:t>
            </a:r>
          </a:p>
          <a:p>
            <a:pPr marL="174708" indent="-174708">
              <a:spcBef>
                <a:spcPts val="0"/>
              </a:spcBef>
              <a:buFont typeface="Arial" pitchFamily="34" charset="0"/>
              <a:buChar char="•"/>
              <a:defRPr/>
            </a:pPr>
            <a:r>
              <a:rPr lang="en-US" dirty="0" smtClean="0"/>
              <a:t>Continuous care is provided through use of local practitioners delivering immediate and follow-up care.</a:t>
            </a:r>
          </a:p>
          <a:p>
            <a:pPr marL="174708" indent="-174708">
              <a:spcBef>
                <a:spcPts val="0"/>
              </a:spcBef>
              <a:buFont typeface="Arial" pitchFamily="34" charset="0"/>
              <a:buChar char="•"/>
              <a:defRPr/>
            </a:pPr>
            <a:r>
              <a:rPr lang="en-US" dirty="0" smtClean="0"/>
              <a:t>Videoconferencing opens up new possibilities for continuing education for isolated or rural health practitioners who may not be able to leave a rural practice to take part in professional meetings or educational courses.</a:t>
            </a:r>
          </a:p>
          <a:p>
            <a:pPr marL="174708" indent="-174708">
              <a:spcBef>
                <a:spcPts val="0"/>
              </a:spcBef>
              <a:buFont typeface="Arial" pitchFamily="34" charset="0"/>
              <a:buChar char="•"/>
              <a:defRPr/>
            </a:pPr>
            <a:r>
              <a:rPr lang="en-US" dirty="0" smtClean="0"/>
              <a:t>Videoconferencing can also provide education to clients at home and in rural settings” (p. 251).</a:t>
            </a:r>
          </a:p>
          <a:p>
            <a:pPr>
              <a:defRPr/>
            </a:pPr>
            <a:endParaRPr lang="en-US" dirty="0" smtClean="0"/>
          </a:p>
        </p:txBody>
      </p:sp>
      <p:sp>
        <p:nvSpPr>
          <p:cNvPr id="368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68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0D5C5E7-029D-4703-86B9-6764B6DF1F3E}" type="slidenum">
              <a:rPr lang="en-US" altLang="en-US"/>
              <a:pPr eaLnBrk="1" hangingPunct="1"/>
              <a:t>12</a:t>
            </a:fld>
            <a:endParaRPr lang="en-US" altLang="en-US"/>
          </a:p>
        </p:txBody>
      </p:sp>
    </p:spTree>
    <p:extLst>
      <p:ext uri="{BB962C8B-B14F-4D97-AF65-F5344CB8AC3E}">
        <p14:creationId xmlns:p14="http://schemas.microsoft.com/office/powerpoint/2010/main" val="28837014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According to Miller and Young (2000), successful telehealth programs “…tend to be well integrated into existing procedures; using existing infrastructures, where possible, to save money and avoid wasteful duplication; and provide an obvious improvement over alternative mechanisms” (pp. 229-230).</a:t>
            </a:r>
          </a:p>
          <a:p>
            <a:endParaRPr lang="en-US" altLang="en-US" dirty="0" smtClean="0"/>
          </a:p>
          <a:p>
            <a:r>
              <a:rPr lang="en-US" altLang="en-US" dirty="0" smtClean="0"/>
              <a:t>For example, rather than setting up a separate “telemedicine room” across campus, it is likely more effective to have telehealth</a:t>
            </a:r>
            <a:r>
              <a:rPr lang="en-US" altLang="en-US" baseline="0" dirty="0" smtClean="0"/>
              <a:t> integrated into the physician’s workflow. A room in the clinic equipped with telehealth systems and in the same area as the other clinic visit rooms would likely be very effective.</a:t>
            </a:r>
            <a:endParaRPr lang="en-US" altLang="en-US" dirty="0" smtClean="0"/>
          </a:p>
          <a:p>
            <a:endParaRPr lang="en-US" altLang="en-US" dirty="0" smtClean="0"/>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520EE7D-24FF-4183-BF02-4BEC008AC422}" type="slidenum">
              <a:rPr lang="en-US" altLang="en-US"/>
              <a:pPr eaLnBrk="1" hangingPunct="1"/>
              <a:t>13</a:t>
            </a:fld>
            <a:endParaRPr lang="en-US" altLang="en-US"/>
          </a:p>
        </p:txBody>
      </p:sp>
    </p:spTree>
    <p:extLst>
      <p:ext uri="{BB962C8B-B14F-4D97-AF65-F5344CB8AC3E}">
        <p14:creationId xmlns:p14="http://schemas.microsoft.com/office/powerpoint/2010/main" val="8070126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Veterans Administration has developed and implemented a telehealth program. The program consists of placing medical devices in patient homes. “Veterans use the home devices to capture various measurements including blood glucose, blood pressure, pulse from the blood pressure device, temperature, weight, pain, pulse oximetry, and pulse from the pulse oximetry device.  All these measurements are obtained from measurement devices (except pain, which is subjective) which are connected to the home device. The home device sends the measurements to a national vendor server located within the VA network and it sends those measurements to VHA systems where their VA providers can view them. [The purpose of this program is to] improve the quality of care and standard of living for veterans throughout the U.S.” (FHIMA, 2009)  Your assignment for this unit will provide additional information on this program.</a:t>
            </a:r>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F9AE8D1-D896-4421-85FA-C1D301442051}" type="slidenum">
              <a:rPr lang="en-US" altLang="en-US"/>
              <a:pPr eaLnBrk="1" hangingPunct="1"/>
              <a:t>14</a:t>
            </a:fld>
            <a:endParaRPr lang="en-US" altLang="en-US"/>
          </a:p>
        </p:txBody>
      </p:sp>
    </p:spTree>
    <p:extLst>
      <p:ext uri="{BB962C8B-B14F-4D97-AF65-F5344CB8AC3E}">
        <p14:creationId xmlns:p14="http://schemas.microsoft.com/office/powerpoint/2010/main" val="7848645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Given what you have learned about telehealth and remote patient monitoring, you should recognize now how closely intertwined these two are. For example, you know both are considered to be a type of </a:t>
            </a:r>
            <a:r>
              <a:rPr lang="en-US" altLang="en-US" dirty="0" err="1" smtClean="0"/>
              <a:t>mHealth</a:t>
            </a:r>
            <a:r>
              <a:rPr lang="en-US" altLang="en-US" dirty="0" smtClean="0"/>
              <a:t> technology. To review, telehealth is the use of electronic information and telecommunications technologies to support long-distance clinical health care, patient and professional health-related education, public health and health administration. The Center for Technology and Aging (2011) states remote patient monitoring includes a number of technologies, such as point-of-care monitoring devices, which may standalone or become part of an integrated health data collection, analysis, and reporting system between the devices, patients, and clinicians.</a:t>
            </a:r>
          </a:p>
          <a:p>
            <a:endParaRPr lang="en-US" altLang="en-US" dirty="0" smtClean="0"/>
          </a:p>
          <a:p>
            <a:r>
              <a:rPr lang="en-US" altLang="en-US" dirty="0" smtClean="0"/>
              <a:t>Smart technology in the home would involve the use of telehealth and remote patient monitoring devices integrated with health information systems. The technology can be used to remotely monitor a patient’s symptoms and vital signs, immediately and automatically transmit it to healthcare providers and care givers for informed medical decision-making and care coordination. Home monitoring systems could automatically collect and store patient data from various systems and provide for remote monitoring and health delivery (telehealth) technologies. These technologies can also monitor movement within the home, monitor</a:t>
            </a:r>
            <a:r>
              <a:rPr lang="en-US" altLang="en-US" baseline="0" dirty="0" smtClean="0"/>
              <a:t> and report on whether medicine is being taken, and can help with communication to family and caregivers. </a:t>
            </a:r>
            <a:endParaRPr lang="en-US" altLang="en-US" dirty="0" smtClean="0"/>
          </a:p>
          <a:p>
            <a:endParaRPr lang="en-US" altLang="en-US" dirty="0" smtClean="0"/>
          </a:p>
          <a:p>
            <a:r>
              <a:rPr lang="en-US" altLang="en-US" dirty="0" smtClean="0"/>
              <a:t>The medical home care model also calls for extensive use of health information technologies. This can include </a:t>
            </a:r>
            <a:r>
              <a:rPr lang="en-US" altLang="en-US" dirty="0" err="1" smtClean="0"/>
              <a:t>Wifi</a:t>
            </a:r>
            <a:r>
              <a:rPr lang="en-US" altLang="en-US" dirty="0" smtClean="0"/>
              <a:t> or cellular networks.</a:t>
            </a: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CEECE95-1066-43D9-A353-2EC1CA3AF653}" type="slidenum">
              <a:rPr lang="en-US" altLang="en-US"/>
              <a:pPr eaLnBrk="1" hangingPunct="1"/>
              <a:t>15</a:t>
            </a:fld>
            <a:endParaRPr lang="en-US" altLang="en-US"/>
          </a:p>
        </p:txBody>
      </p:sp>
    </p:spTree>
    <p:extLst>
      <p:ext uri="{BB962C8B-B14F-4D97-AF65-F5344CB8AC3E}">
        <p14:creationId xmlns:p14="http://schemas.microsoft.com/office/powerpoint/2010/main" val="27134234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As reported by Goedert (2010), AT&amp;T will sell diabetes self-management software from WellDoc Communications Inc. that operates on smart phones. </a:t>
            </a:r>
          </a:p>
          <a:p>
            <a:endParaRPr lang="en-US" altLang="en-US" smtClean="0"/>
          </a:p>
          <a:p>
            <a:r>
              <a:rPr lang="en-US" altLang="en-US" smtClean="0"/>
              <a:t>Goedert (2010) states “WellDoc's Diabetes Manager System received FDA clearance in August. The application enables Type 2 diabetic patients to enter their blood sugar readings into their mobile phone and receive real-time feedback on what they should eat and other ways they can help stabilize their blood sugar. The software also can alert patients when they need to test their levels. Further, the application sends the data to vendor servers, where it is analyzed and can be accessed by the patient's physicians and disease management caseworkers. It also can support glucose meters that can send data via Bluetooth wireless technology. AT&amp;T will make Diabetes Manager and other WellDoc applications available on all wireless networks and compatible with most major phones and operating systems, according to the companies” (para. 2).</a:t>
            </a:r>
          </a:p>
          <a:p>
            <a:endParaRPr lang="en-US" altLang="en-US" smtClean="0"/>
          </a:p>
          <a:p>
            <a:r>
              <a:rPr lang="en-US" altLang="en-US" smtClean="0"/>
              <a:t>This is an example of how smart technology uses telecommunications and remote monitoring devices integrated with health information systems. </a:t>
            </a:r>
          </a:p>
          <a:p>
            <a:endParaRPr lang="en-US" altLang="en-US" smtClean="0"/>
          </a:p>
          <a:p>
            <a:endParaRPr lang="en-US" altLang="en-US" smtClean="0"/>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EC28917-E170-4434-8AF4-501029D3C7D9}" type="slidenum">
              <a:rPr lang="en-US" altLang="en-US"/>
              <a:pPr eaLnBrk="1" hangingPunct="1"/>
              <a:t>16</a:t>
            </a:fld>
            <a:endParaRPr lang="en-US" altLang="en-US"/>
          </a:p>
        </p:txBody>
      </p:sp>
    </p:spTree>
    <p:extLst>
      <p:ext uri="{BB962C8B-B14F-4D97-AF65-F5344CB8AC3E}">
        <p14:creationId xmlns:p14="http://schemas.microsoft.com/office/powerpoint/2010/main" val="36109535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This concludes lecture</a:t>
            </a:r>
            <a:r>
              <a:rPr lang="en-US" altLang="en-US" baseline="0" dirty="0" smtClean="0"/>
              <a:t> </a:t>
            </a:r>
            <a:r>
              <a:rPr lang="en-US" altLang="en-US" b="1" baseline="0" dirty="0" smtClean="0"/>
              <a:t>b </a:t>
            </a:r>
            <a:r>
              <a:rPr lang="en-US" altLang="en-US" b="0" baseline="0" dirty="0" smtClean="0"/>
              <a:t>of </a:t>
            </a:r>
            <a:r>
              <a:rPr lang="en-US" altLang="en-US" b="1" dirty="0" smtClean="0"/>
              <a:t>Patient Monitoring Systems.</a:t>
            </a:r>
            <a:r>
              <a:rPr lang="en-US" altLang="en-US" dirty="0" smtClean="0"/>
              <a:t>  This</a:t>
            </a:r>
            <a:r>
              <a:rPr lang="en-US" altLang="en-US" baseline="0" dirty="0" smtClean="0"/>
              <a:t> lecture</a:t>
            </a:r>
            <a:r>
              <a:rPr lang="en-US" altLang="en-US" dirty="0" smtClean="0"/>
              <a:t> discussed how telehealth communication technologies support clinical care, explained the effectiveness and economic benefit of telehealth, and examined the role smart technology in the home and remote links to health information systems play in enhancing the quality of patient care.</a:t>
            </a: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AF02B62-0E71-4EF6-8D04-0830FB59E639}" type="slidenum">
              <a:rPr lang="en-US" altLang="en-US"/>
              <a:pPr eaLnBrk="1" hangingPunct="1"/>
              <a:t>17</a:t>
            </a:fld>
            <a:endParaRPr lang="en-US" altLang="en-US"/>
          </a:p>
        </p:txBody>
      </p:sp>
    </p:spTree>
    <p:extLst>
      <p:ext uri="{BB962C8B-B14F-4D97-AF65-F5344CB8AC3E}">
        <p14:creationId xmlns:p14="http://schemas.microsoft.com/office/powerpoint/2010/main" val="15817472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 audio.</a:t>
            </a:r>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C4169D3-153E-4B78-909B-3E797DA7EA97}" type="slidenum">
              <a:rPr lang="en-US" altLang="en-US"/>
              <a:pPr eaLnBrk="1" hangingPunct="1"/>
              <a:t>18</a:t>
            </a:fld>
            <a:endParaRPr lang="en-US" altLang="en-US"/>
          </a:p>
        </p:txBody>
      </p:sp>
    </p:spTree>
    <p:extLst>
      <p:ext uri="{BB962C8B-B14F-4D97-AF65-F5344CB8AC3E}">
        <p14:creationId xmlns:p14="http://schemas.microsoft.com/office/powerpoint/2010/main" val="23359917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sz="1000" dirty="0" smtClean="0">
                <a:solidFill>
                  <a:schemeClr val="tx1"/>
                </a:solidFill>
                <a:latin typeface="Arial" panose="020B0604020202020204" pitchFamily="34" charset="0"/>
                <a:cs typeface="Arial" panose="020B0604020202020204" pitchFamily="34" charset="0"/>
              </a:rPr>
              <a:t>No</a:t>
            </a:r>
            <a:r>
              <a:rPr lang="en-US" sz="1000" baseline="0" dirty="0" smtClean="0">
                <a:solidFill>
                  <a:schemeClr val="tx1"/>
                </a:solidFill>
                <a:latin typeface="Arial" panose="020B0604020202020204" pitchFamily="34" charset="0"/>
                <a:cs typeface="Arial" panose="020B0604020202020204" pitchFamily="34" charset="0"/>
              </a:rPr>
              <a:t> audio</a:t>
            </a: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19</a:t>
            </a:fld>
            <a:endParaRPr lang="en-US" altLang="en-US" dirty="0"/>
          </a:p>
        </p:txBody>
      </p:sp>
    </p:spTree>
    <p:extLst>
      <p:ext uri="{BB962C8B-B14F-4D97-AF65-F5344CB8AC3E}">
        <p14:creationId xmlns:p14="http://schemas.microsoft.com/office/powerpoint/2010/main" val="3356592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spcBef>
                <a:spcPct val="0"/>
              </a:spcBef>
              <a:defRPr/>
            </a:pPr>
            <a:r>
              <a:rPr lang="en-US" dirty="0" smtClean="0">
                <a:latin typeface="Arial" charset="0"/>
                <a:cs typeface="Arial" charset="0"/>
              </a:rPr>
              <a:t>The objectives for this lecture, </a:t>
            </a:r>
            <a:r>
              <a:rPr lang="en-US" b="1" dirty="0" smtClean="0">
                <a:latin typeface="Arial" charset="0"/>
                <a:cs typeface="Arial" charset="0"/>
              </a:rPr>
              <a:t>Patient Monitoring Systems lecture b </a:t>
            </a:r>
            <a:r>
              <a:rPr lang="en-US" dirty="0" smtClean="0">
                <a:latin typeface="Arial" charset="0"/>
                <a:cs typeface="Arial" charset="0"/>
              </a:rPr>
              <a:t>are to:</a:t>
            </a:r>
          </a:p>
          <a:p>
            <a:pPr marL="171450" indent="-171450" eaLnBrk="1" hangingPunct="1">
              <a:spcBef>
                <a:spcPct val="0"/>
              </a:spcBef>
              <a:buFont typeface="Arial" panose="020B0604020202020204" pitchFamily="34" charset="0"/>
              <a:buChar char="•"/>
              <a:defRPr/>
            </a:pPr>
            <a:r>
              <a:rPr lang="en-US" dirty="0" smtClean="0">
                <a:latin typeface="Arial" charset="0"/>
                <a:cs typeface="Arial" charset="0"/>
              </a:rPr>
              <a:t>Discuss how telehealth communication technologies support clinical care;</a:t>
            </a:r>
          </a:p>
          <a:p>
            <a:pPr marL="171450" indent="-171450" eaLnBrk="1" hangingPunct="1">
              <a:spcBef>
                <a:spcPct val="0"/>
              </a:spcBef>
              <a:buFont typeface="Arial" panose="020B0604020202020204" pitchFamily="34" charset="0"/>
              <a:buChar char="•"/>
              <a:defRPr/>
            </a:pPr>
            <a:r>
              <a:rPr lang="en-US" dirty="0" smtClean="0">
                <a:latin typeface="Arial" charset="0"/>
                <a:cs typeface="Arial" charset="0"/>
              </a:rPr>
              <a:t>Discuss the effectiveness and economic benefit of telehealth; and</a:t>
            </a:r>
          </a:p>
          <a:p>
            <a:pPr marL="171450" indent="-171450" eaLnBrk="1" hangingPunct="1">
              <a:spcBef>
                <a:spcPct val="0"/>
              </a:spcBef>
              <a:buFont typeface="Arial" panose="020B0604020202020204" pitchFamily="34" charset="0"/>
              <a:buChar char="•"/>
              <a:defRPr/>
            </a:pPr>
            <a:r>
              <a:rPr lang="en-US" dirty="0" smtClean="0">
                <a:latin typeface="Arial" charset="0"/>
                <a:cs typeface="Arial" charset="0"/>
              </a:rPr>
              <a:t>Examine how smart technology in the home and remote links to health information systems can enhance the quality of patient care.</a:t>
            </a:r>
          </a:p>
          <a:p>
            <a:pPr eaLnBrk="1" hangingPunct="1">
              <a:spcBef>
                <a:spcPct val="0"/>
              </a:spcBef>
              <a:defRPr/>
            </a:pPr>
            <a:endParaRPr lang="en-US" dirty="0" smtClean="0">
              <a:latin typeface="Arial" charset="0"/>
              <a:cs typeface="Arial" charset="0"/>
            </a:endParaRPr>
          </a:p>
          <a:p>
            <a:pPr eaLnBrk="1" hangingPunct="1">
              <a:spcBef>
                <a:spcPct val="0"/>
              </a:spcBef>
              <a:defRPr/>
            </a:pPr>
            <a:endParaRPr lang="en-US" dirty="0" smtClean="0">
              <a:latin typeface="Arial" charset="0"/>
              <a:cs typeface="Arial" charset="0"/>
            </a:endParaRPr>
          </a:p>
        </p:txBody>
      </p:sp>
      <p:sp>
        <p:nvSpPr>
          <p:cNvPr id="256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256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0760982-F541-4F1F-8543-A1984B5C397D}" type="slidenum">
              <a:rPr lang="en-US" altLang="en-US"/>
              <a:pPr eaLnBrk="1" hangingPunct="1"/>
              <a:t>2</a:t>
            </a:fld>
            <a:endParaRPr lang="en-US" altLang="en-US"/>
          </a:p>
        </p:txBody>
      </p:sp>
    </p:spTree>
    <p:extLst>
      <p:ext uri="{BB962C8B-B14F-4D97-AF65-F5344CB8AC3E}">
        <p14:creationId xmlns:p14="http://schemas.microsoft.com/office/powerpoint/2010/main" val="2963411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extLst/>
        </p:spPr>
        <p:txBody>
          <a:bodyPr wrap="square" numCol="1" anchor="t" anchorCtr="0" compatLnSpc="1">
            <a:prstTxWarp prst="textNoShape">
              <a:avLst/>
            </a:prstTxWarp>
          </a:bodyPr>
          <a:lstStyle/>
          <a:p>
            <a:pPr>
              <a:defRPr/>
            </a:pPr>
            <a:r>
              <a:rPr lang="en-US" dirty="0" smtClean="0">
                <a:latin typeface="Arial" charset="0"/>
                <a:cs typeface="Arial" charset="0"/>
              </a:rPr>
              <a:t>As you learned in the first lecture, both patient monitoring systems and telehealth are considered to be a type of </a:t>
            </a:r>
            <a:r>
              <a:rPr lang="en-US" dirty="0" err="1" smtClean="0">
                <a:latin typeface="Arial" charset="0"/>
                <a:cs typeface="Arial" charset="0"/>
              </a:rPr>
              <a:t>mHealth</a:t>
            </a:r>
            <a:r>
              <a:rPr lang="en-US" dirty="0" smtClean="0">
                <a:latin typeface="Arial" charset="0"/>
                <a:cs typeface="Arial" charset="0"/>
              </a:rPr>
              <a:t> technology. Rosemary Nelson, chair of the </a:t>
            </a:r>
            <a:r>
              <a:rPr lang="en-US" dirty="0" err="1" smtClean="0">
                <a:latin typeface="Arial" charset="0"/>
                <a:cs typeface="Arial" charset="0"/>
              </a:rPr>
              <a:t>mHIMSS</a:t>
            </a:r>
            <a:r>
              <a:rPr lang="en-US" dirty="0" smtClean="0">
                <a:latin typeface="Arial" charset="0"/>
                <a:cs typeface="Arial" charset="0"/>
              </a:rPr>
              <a:t> Task Force, described the most commonly used </a:t>
            </a:r>
            <a:r>
              <a:rPr lang="en-US" dirty="0" err="1" smtClean="0">
                <a:latin typeface="Arial" charset="0"/>
                <a:cs typeface="Arial" charset="0"/>
              </a:rPr>
              <a:t>mHealth</a:t>
            </a:r>
            <a:r>
              <a:rPr lang="en-US" dirty="0" smtClean="0">
                <a:latin typeface="Arial" charset="0"/>
                <a:cs typeface="Arial" charset="0"/>
              </a:rPr>
              <a:t> technologies as:</a:t>
            </a:r>
          </a:p>
          <a:p>
            <a:pPr>
              <a:defRPr/>
            </a:pPr>
            <a:endParaRPr lang="en-US" dirty="0" smtClean="0">
              <a:latin typeface="Arial" charset="0"/>
              <a:cs typeface="Arial" charset="0"/>
            </a:endParaRPr>
          </a:p>
          <a:p>
            <a:pPr marL="182880" indent="-182880">
              <a:buFontTx/>
              <a:buChar char="•"/>
              <a:defRPr/>
            </a:pPr>
            <a:r>
              <a:rPr lang="en-US" dirty="0" smtClean="0">
                <a:latin typeface="Arial" charset="0"/>
                <a:cs typeface="Arial" charset="0"/>
              </a:rPr>
              <a:t>“Mobile phones/smart phones</a:t>
            </a:r>
          </a:p>
          <a:p>
            <a:pPr marL="182880" indent="-182880">
              <a:buFontTx/>
              <a:buChar char="•"/>
              <a:defRPr/>
            </a:pPr>
            <a:r>
              <a:rPr lang="en-US" dirty="0" smtClean="0">
                <a:latin typeface="Arial" charset="0"/>
                <a:cs typeface="Arial" charset="0"/>
              </a:rPr>
              <a:t>Personal digital assistants (PDA)/palmtop computer or personal data assistant</a:t>
            </a:r>
          </a:p>
          <a:p>
            <a:pPr marL="182880" indent="-182880">
              <a:buFontTx/>
              <a:buChar char="•"/>
              <a:defRPr/>
            </a:pPr>
            <a:r>
              <a:rPr lang="en-US" dirty="0" smtClean="0">
                <a:latin typeface="Arial" charset="0"/>
                <a:cs typeface="Arial" charset="0"/>
              </a:rPr>
              <a:t>Wireless tablet computers</a:t>
            </a:r>
          </a:p>
          <a:p>
            <a:pPr marL="182880" indent="-182880">
              <a:buFontTx/>
              <a:buChar char="•"/>
              <a:defRPr/>
            </a:pPr>
            <a:r>
              <a:rPr lang="en-US" dirty="0" smtClean="0">
                <a:latin typeface="Arial" charset="0"/>
                <a:cs typeface="Arial" charset="0"/>
              </a:rPr>
              <a:t>Wearable devices, which can include watches, </a:t>
            </a:r>
            <a:r>
              <a:rPr lang="en-US" dirty="0" err="1" smtClean="0">
                <a:latin typeface="Arial" charset="0"/>
                <a:cs typeface="Arial" charset="0"/>
              </a:rPr>
              <a:t>fitnet</a:t>
            </a:r>
            <a:r>
              <a:rPr lang="en-US" dirty="0" smtClean="0">
                <a:latin typeface="Arial" charset="0"/>
                <a:cs typeface="Arial" charset="0"/>
              </a:rPr>
              <a:t> monitors, wireless bio‐sensors and/or wireless chronic disease monitoring devices</a:t>
            </a:r>
          </a:p>
          <a:p>
            <a:pPr marL="182880" indent="-182880">
              <a:buFontTx/>
              <a:buChar char="•"/>
              <a:defRPr/>
            </a:pPr>
            <a:r>
              <a:rPr lang="en-US" dirty="0" err="1" smtClean="0">
                <a:latin typeface="Arial" charset="0"/>
                <a:cs typeface="Arial" charset="0"/>
              </a:rPr>
              <a:t>mHealth</a:t>
            </a:r>
            <a:r>
              <a:rPr lang="en-US" dirty="0" smtClean="0">
                <a:latin typeface="Arial" charset="0"/>
                <a:cs typeface="Arial" charset="0"/>
              </a:rPr>
              <a:t> applications (“apps”) which are software loaded on any of the above mobile devices that aid in collecting community and clinical health data, delivery of healthcare information to practitioners, researchers and patients, real-time monitoring of patient vital signs, and direct provision of care” (Nelson, 2012, </a:t>
            </a:r>
            <a:r>
              <a:rPr lang="en-US" dirty="0" err="1" smtClean="0">
                <a:latin typeface="Arial" charset="0"/>
                <a:cs typeface="Arial" charset="0"/>
              </a:rPr>
              <a:t>para</a:t>
            </a:r>
            <a:r>
              <a:rPr lang="en-US" dirty="0" smtClean="0">
                <a:latin typeface="Arial" charset="0"/>
                <a:cs typeface="Arial" charset="0"/>
              </a:rPr>
              <a:t>. 2).</a:t>
            </a:r>
          </a:p>
          <a:p>
            <a:pPr>
              <a:buFontTx/>
              <a:buChar char="•"/>
              <a:defRPr/>
            </a:pPr>
            <a:endParaRPr lang="en-US" dirty="0" smtClean="0">
              <a:latin typeface="Arial" charset="0"/>
              <a:cs typeface="Arial" charset="0"/>
            </a:endParaRPr>
          </a:p>
          <a:p>
            <a:pPr>
              <a:defRPr/>
            </a:pPr>
            <a:r>
              <a:rPr lang="en-US" dirty="0" smtClean="0">
                <a:latin typeface="Arial" charset="0"/>
                <a:cs typeface="Arial" charset="0"/>
              </a:rPr>
              <a:t>Lecture b will focus on telehealth and the role of smart technology in the home.</a:t>
            </a:r>
          </a:p>
          <a:p>
            <a:pPr>
              <a:defRPr/>
            </a:pPr>
            <a:endParaRPr lang="en-US" dirty="0" smtClean="0">
              <a:latin typeface="Arial" charset="0"/>
              <a:cs typeface="Arial" charset="0"/>
            </a:endParaRPr>
          </a:p>
          <a:p>
            <a:pPr>
              <a:defRPr/>
            </a:pPr>
            <a:endParaRPr lang="en-US" dirty="0" smtClean="0">
              <a:latin typeface="Arial" charset="0"/>
              <a:cs typeface="Arial" charset="0"/>
            </a:endParaRPr>
          </a:p>
        </p:txBody>
      </p:sp>
      <p:sp>
        <p:nvSpPr>
          <p:cNvPr id="276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276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9CE7C77-16A7-40EF-9745-66956A4A3543}" type="slidenum">
              <a:rPr lang="en-US" altLang="en-US"/>
              <a:pPr eaLnBrk="1" hangingPunct="1"/>
              <a:t>3</a:t>
            </a:fld>
            <a:endParaRPr lang="en-US" altLang="en-US"/>
          </a:p>
        </p:txBody>
      </p:sp>
    </p:spTree>
    <p:extLst>
      <p:ext uri="{BB962C8B-B14F-4D97-AF65-F5344CB8AC3E}">
        <p14:creationId xmlns:p14="http://schemas.microsoft.com/office/powerpoint/2010/main" val="2002688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To gain an understanding of what telehealth is requires a review of the definitions used in the industry. Three will be provided.</a:t>
            </a:r>
          </a:p>
          <a:p>
            <a:endParaRPr lang="en-US" altLang="en-US" smtClean="0"/>
          </a:p>
          <a:p>
            <a:r>
              <a:rPr lang="en-US" altLang="en-US" smtClean="0"/>
              <a:t>First, according to the Health Resources and Services Administration (HRSA), “Telehealth is the use of electronic information and telecommunications technologies to support long-distance clinical health care, patient and professional health-related education, public health and health administration” (HRSA, n.d., para. 1). </a:t>
            </a:r>
          </a:p>
          <a:p>
            <a:endParaRPr lang="en-US" altLang="en-US" smtClean="0"/>
          </a:p>
          <a:p>
            <a:r>
              <a:rPr lang="en-US" altLang="en-US" smtClean="0"/>
              <a:t>HRSA includes videoconferencing, the Internet, store-and-forward imaging, streaming media, and terrestrial and wireless communications in their description of technologies associated with telehealth (HRSA, n.d.).</a:t>
            </a:r>
          </a:p>
          <a:p>
            <a:endParaRPr lang="en-US" altLang="en-US" smtClean="0"/>
          </a:p>
          <a:p>
            <a:r>
              <a:rPr lang="en-US" altLang="en-US" smtClean="0"/>
              <a:t>Equipment used in telehealth may include computers, fax machines, telephones, video monitors, robotics, and telecommunication networks connecting two or more sites.</a:t>
            </a:r>
          </a:p>
          <a:p>
            <a:endParaRPr lang="en-US" altLang="en-US" smtClean="0"/>
          </a:p>
          <a:p>
            <a:r>
              <a:rPr lang="en-US" altLang="en-US" smtClean="0"/>
              <a:t>Subsets of telehealth are: telemedicine, telenursing, teleradiology, telepathology, etc.</a:t>
            </a:r>
          </a:p>
        </p:txBody>
      </p:sp>
      <p:sp>
        <p:nvSpPr>
          <p:cNvPr id="286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286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81C857F-C49E-4109-BF64-B05FE29E46FB}" type="slidenum">
              <a:rPr lang="en-US" altLang="en-US"/>
              <a:pPr eaLnBrk="1" hangingPunct="1"/>
              <a:t>4</a:t>
            </a:fld>
            <a:endParaRPr lang="en-US" altLang="en-US"/>
          </a:p>
        </p:txBody>
      </p:sp>
    </p:spTree>
    <p:extLst>
      <p:ext uri="{BB962C8B-B14F-4D97-AF65-F5344CB8AC3E}">
        <p14:creationId xmlns:p14="http://schemas.microsoft.com/office/powerpoint/2010/main" val="26871452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a:r>
              <a:rPr lang="en-US" altLang="en-US" smtClean="0"/>
              <a:t>The Centers for Medicare and Medicaid Services (CMS) has a slightly different definition. According to CMS, “Telehealth (or Telemonitoring) is the use of telecommunications and information technology to provide access to health assessment, diagnosis, intervention, consultation, supervision and information across distance. Telehealth includes such technologies as telephones, facsimile machines, electronic mail systems, and remote patient monitoring devices which are used to collect and transmit patient data for monitoring and interpretation. While they do not meet the Medicaid definition of telemedicine they are often considered under the broad umbrella of telehealth services. Even though such technologies are not considered “telemedicine,” they may nevertheless be covered and reimbursed as part of a Medicaid coverable service, such as laboratory service, x-ray service or physician services (under section 1905(a) of the Social Security Act)” (CMS, n.d., para. 7-8).</a:t>
            </a:r>
          </a:p>
          <a:p>
            <a:pPr marL="0" lvl="1"/>
            <a:endParaRPr lang="en-US" altLang="en-US" smtClean="0"/>
          </a:p>
          <a:p>
            <a:r>
              <a:rPr lang="en-US" altLang="en-US" smtClean="0"/>
              <a:t>As one can see, the CMS definition is slanted towards payment policy.</a:t>
            </a:r>
          </a:p>
        </p:txBody>
      </p:sp>
      <p:sp>
        <p:nvSpPr>
          <p:cNvPr id="297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297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62116EE-1026-414E-86C6-F93B304FB14C}" type="slidenum">
              <a:rPr lang="en-US" altLang="en-US"/>
              <a:pPr eaLnBrk="1" hangingPunct="1"/>
              <a:t>5</a:t>
            </a:fld>
            <a:endParaRPr lang="en-US" altLang="en-US"/>
          </a:p>
        </p:txBody>
      </p:sp>
    </p:spTree>
    <p:extLst>
      <p:ext uri="{BB962C8B-B14F-4D97-AF65-F5344CB8AC3E}">
        <p14:creationId xmlns:p14="http://schemas.microsoft.com/office/powerpoint/2010/main" val="3838827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p:txBody>
          <a:bodyPr wrap="square" numCol="1" anchor="t" anchorCtr="0" compatLnSpc="1">
            <a:prstTxWarp prst="textNoShape">
              <a:avLst/>
            </a:prstTxWarp>
          </a:bodyPr>
          <a:lstStyle/>
          <a:p>
            <a:pPr>
              <a:spcBef>
                <a:spcPts val="0"/>
              </a:spcBef>
              <a:defRPr/>
            </a:pPr>
            <a:r>
              <a:rPr lang="en-US" dirty="0" smtClean="0"/>
              <a:t>The final definitions are from the American Telemedicine Association. Their definitions are:</a:t>
            </a:r>
          </a:p>
          <a:p>
            <a:pPr>
              <a:spcBef>
                <a:spcPts val="0"/>
              </a:spcBef>
              <a:defRPr/>
            </a:pPr>
            <a:endParaRPr lang="en-US" dirty="0" smtClean="0"/>
          </a:p>
          <a:p>
            <a:pPr marL="174708" indent="-174708">
              <a:spcBef>
                <a:spcPts val="0"/>
              </a:spcBef>
              <a:buFont typeface="Arial" pitchFamily="34" charset="0"/>
              <a:buChar char="•"/>
              <a:defRPr/>
            </a:pPr>
            <a:r>
              <a:rPr lang="en-US" dirty="0" smtClean="0"/>
              <a:t>“Telehealth and Telemedicine: Telemedicine and telehealth both describe the use of medical information exchanged from one site to another via electronic communications to improve patients’ health status. Although evolving, telemedicine is sometimes associated with direct patient clinical services and telehealth is sometimes associated with a broader definition of remote healthcare services.</a:t>
            </a:r>
          </a:p>
          <a:p>
            <a:pPr marL="174708" indent="-174708">
              <a:spcBef>
                <a:spcPts val="0"/>
              </a:spcBef>
              <a:buFont typeface="Arial" pitchFamily="34" charset="0"/>
              <a:buChar char="•"/>
              <a:defRPr/>
            </a:pPr>
            <a:endParaRPr lang="en-US" dirty="0" smtClean="0"/>
          </a:p>
          <a:p>
            <a:pPr marL="174708" indent="-174708">
              <a:spcBef>
                <a:spcPts val="0"/>
              </a:spcBef>
              <a:buFont typeface="Arial" pitchFamily="34" charset="0"/>
              <a:buChar char="•"/>
              <a:defRPr/>
            </a:pPr>
            <a:r>
              <a:rPr lang="en-US" dirty="0" smtClean="0"/>
              <a:t>Telematics: The use of information processing based on a computer in telecommunications, and the use of telecommunications to permit computers to transfer programs and data to one another.</a:t>
            </a:r>
          </a:p>
          <a:p>
            <a:pPr marL="174708" indent="-174708">
              <a:spcBef>
                <a:spcPts val="0"/>
              </a:spcBef>
              <a:buFont typeface="Arial" pitchFamily="34" charset="0"/>
              <a:buChar char="•"/>
              <a:defRPr/>
            </a:pPr>
            <a:endParaRPr lang="en-US" dirty="0" smtClean="0"/>
          </a:p>
          <a:p>
            <a:pPr marL="174708" indent="-174708">
              <a:spcBef>
                <a:spcPts val="0"/>
              </a:spcBef>
              <a:buFont typeface="Arial" pitchFamily="34" charset="0"/>
              <a:buChar char="•"/>
              <a:defRPr/>
            </a:pPr>
            <a:r>
              <a:rPr lang="en-US" dirty="0" smtClean="0"/>
              <a:t>Telemonitoring: The process of using audio, video, and other telecommunications and electronic information processing technologies to monitor the health status of a patient from a distance.” (ATA, n.d., p. 6)</a:t>
            </a:r>
          </a:p>
          <a:p>
            <a:pPr>
              <a:defRPr/>
            </a:pPr>
            <a:endParaRPr lang="en-US" dirty="0" smtClean="0"/>
          </a:p>
        </p:txBody>
      </p:sp>
      <p:sp>
        <p:nvSpPr>
          <p:cNvPr id="307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07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535FFF7-5A8A-4DFA-B480-4802A69F0EEE}" type="slidenum">
              <a:rPr lang="en-US" altLang="en-US"/>
              <a:pPr eaLnBrk="1" hangingPunct="1"/>
              <a:t>6</a:t>
            </a:fld>
            <a:endParaRPr lang="en-US" altLang="en-US"/>
          </a:p>
        </p:txBody>
      </p:sp>
    </p:spTree>
    <p:extLst>
      <p:ext uri="{BB962C8B-B14F-4D97-AF65-F5344CB8AC3E}">
        <p14:creationId xmlns:p14="http://schemas.microsoft.com/office/powerpoint/2010/main" val="7752424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p:txBody>
          <a:bodyPr wrap="square" numCol="1" anchor="t" anchorCtr="0" compatLnSpc="1">
            <a:prstTxWarp prst="textNoShape">
              <a:avLst/>
            </a:prstTxWarp>
          </a:bodyPr>
          <a:lstStyle/>
          <a:p>
            <a:pPr>
              <a:spcBef>
                <a:spcPts val="0"/>
              </a:spcBef>
              <a:defRPr/>
            </a:pPr>
            <a:r>
              <a:rPr lang="en-US" dirty="0" smtClean="0"/>
              <a:t>There are three general areas where telehealth supports clinical care. </a:t>
            </a:r>
          </a:p>
          <a:p>
            <a:pPr>
              <a:spcBef>
                <a:spcPts val="0"/>
              </a:spcBef>
              <a:defRPr/>
            </a:pPr>
            <a:endParaRPr lang="en-US" dirty="0" smtClean="0"/>
          </a:p>
          <a:p>
            <a:pPr>
              <a:spcBef>
                <a:spcPts val="0"/>
              </a:spcBef>
              <a:defRPr/>
            </a:pPr>
            <a:r>
              <a:rPr lang="en-US" dirty="0" smtClean="0"/>
              <a:t>They are: </a:t>
            </a:r>
          </a:p>
          <a:p>
            <a:pPr>
              <a:spcBef>
                <a:spcPts val="0"/>
              </a:spcBef>
              <a:defRPr/>
            </a:pPr>
            <a:endParaRPr lang="en-US" dirty="0" smtClean="0"/>
          </a:p>
          <a:p>
            <a:pPr marL="174708" indent="-174708">
              <a:spcBef>
                <a:spcPts val="0"/>
              </a:spcBef>
              <a:buFont typeface="Arial" pitchFamily="34" charset="0"/>
              <a:buChar char="•"/>
              <a:defRPr/>
            </a:pPr>
            <a:r>
              <a:rPr lang="en-US" dirty="0" smtClean="0"/>
              <a:t>Long-distance clinical health care, e.g., telehealth permits the provision of care in situations where a face-to-face meeting between patient and provider may be impossible or costly. This may occur, for example, by “store-and-forward” technology which captures clinical information (e.g., images, video, audio or X-rays) and forwards it to another clinical site for evaluation.</a:t>
            </a:r>
          </a:p>
          <a:p>
            <a:pPr marL="174708" indent="-174708">
              <a:spcBef>
                <a:spcPts val="0"/>
              </a:spcBef>
              <a:buFont typeface="Arial" pitchFamily="34" charset="0"/>
              <a:buChar char="•"/>
              <a:defRPr/>
            </a:pPr>
            <a:endParaRPr lang="en-US" dirty="0" smtClean="0"/>
          </a:p>
          <a:p>
            <a:pPr marL="174708" indent="-174708">
              <a:spcBef>
                <a:spcPts val="0"/>
              </a:spcBef>
              <a:buFont typeface="Arial" pitchFamily="34" charset="0"/>
              <a:buChar char="•"/>
              <a:defRPr/>
            </a:pPr>
            <a:r>
              <a:rPr lang="en-US" dirty="0" smtClean="0"/>
              <a:t>Patient and professional health-related education, for example, telehealth has the capability to provide professional education to wide geographic areas</a:t>
            </a:r>
          </a:p>
          <a:p>
            <a:pPr marL="174708" indent="-174708">
              <a:spcBef>
                <a:spcPts val="0"/>
              </a:spcBef>
              <a:buFont typeface="Arial" pitchFamily="34" charset="0"/>
              <a:buChar char="•"/>
              <a:defRPr/>
            </a:pPr>
            <a:endParaRPr lang="en-US" dirty="0" smtClean="0"/>
          </a:p>
          <a:p>
            <a:pPr marL="174708" indent="-174708">
              <a:spcBef>
                <a:spcPts val="0"/>
              </a:spcBef>
              <a:buFont typeface="Arial" pitchFamily="34" charset="0"/>
              <a:buChar char="•"/>
              <a:defRPr/>
            </a:pPr>
            <a:r>
              <a:rPr lang="en-US" dirty="0" smtClean="0"/>
              <a:t>Public health and health administration, e.g., telehealth can make available healthcare to underserved communities where otherwise this care would not be available.</a:t>
            </a:r>
          </a:p>
          <a:p>
            <a:pPr>
              <a:spcBef>
                <a:spcPts val="0"/>
              </a:spcBef>
              <a:defRPr/>
            </a:pPr>
            <a:endParaRPr lang="en-US" dirty="0" smtClean="0"/>
          </a:p>
          <a:p>
            <a:pPr>
              <a:spcBef>
                <a:spcPts val="0"/>
              </a:spcBef>
              <a:defRPr/>
            </a:pPr>
            <a:r>
              <a:rPr lang="en-US" dirty="0" smtClean="0"/>
              <a:t>Each area will be examined in the next few slides.</a:t>
            </a:r>
          </a:p>
        </p:txBody>
      </p:sp>
      <p:sp>
        <p:nvSpPr>
          <p:cNvPr id="317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17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D4B5BED-37AD-4604-AD3E-BAA0118C7AF7}" type="slidenum">
              <a:rPr lang="en-US" altLang="en-US"/>
              <a:pPr eaLnBrk="1" hangingPunct="1"/>
              <a:t>7</a:t>
            </a:fld>
            <a:endParaRPr lang="en-US" altLang="en-US"/>
          </a:p>
        </p:txBody>
      </p:sp>
    </p:spTree>
    <p:extLst>
      <p:ext uri="{BB962C8B-B14F-4D97-AF65-F5344CB8AC3E}">
        <p14:creationId xmlns:p14="http://schemas.microsoft.com/office/powerpoint/2010/main" val="30666149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p:txBody>
          <a:bodyPr wrap="square" numCol="1" anchor="t" anchorCtr="0" compatLnSpc="1">
            <a:prstTxWarp prst="textNoShape">
              <a:avLst/>
            </a:prstTxWarp>
          </a:bodyPr>
          <a:lstStyle/>
          <a:p>
            <a:pPr>
              <a:spcBef>
                <a:spcPts val="0"/>
              </a:spcBef>
              <a:defRPr/>
            </a:pPr>
            <a:r>
              <a:rPr lang="en-US" dirty="0" smtClean="0"/>
              <a:t>Telehealth supports clinical care by allowing long-distance health care. The location of where telehealth is possible includes rural or remote areas, schools, prisons, and the home, to name a few. Some of the more common applications for telehealth with regards to clinical initiatives are client monitoring, diagnostic evaluation, and data exchange, such as real-time video images. Benefits to using telehealth include: </a:t>
            </a:r>
          </a:p>
          <a:p>
            <a:pPr>
              <a:spcBef>
                <a:spcPts val="0"/>
              </a:spcBef>
              <a:defRPr/>
            </a:pPr>
            <a:endParaRPr lang="en-US" dirty="0" smtClean="0"/>
          </a:p>
          <a:p>
            <a:pPr marL="232943" indent="-232943">
              <a:spcBef>
                <a:spcPts val="0"/>
              </a:spcBef>
              <a:buFont typeface="Arial" pitchFamily="34" charset="0"/>
              <a:buChar char="•"/>
              <a:defRPr/>
            </a:pPr>
            <a:r>
              <a:rPr lang="en-US" dirty="0" smtClean="0"/>
              <a:t>Improved access to care including specialist care, that is the ability to extend the geographic reach of medical care and provide access to medical specialists in remote and rural areas,</a:t>
            </a:r>
          </a:p>
          <a:p>
            <a:pPr marL="232943" indent="-232943">
              <a:spcBef>
                <a:spcPts val="0"/>
              </a:spcBef>
              <a:buFont typeface="Arial" pitchFamily="34" charset="0"/>
              <a:buChar char="•"/>
              <a:defRPr/>
            </a:pPr>
            <a:r>
              <a:rPr lang="en-US" dirty="0" smtClean="0"/>
              <a:t>Elimination of the barrier of distance, e.g., patients receive needed care without the cost of traveling, patients can be checked on more frequently, and</a:t>
            </a:r>
          </a:p>
          <a:p>
            <a:pPr marL="232943" indent="-232943">
              <a:spcBef>
                <a:spcPts val="0"/>
              </a:spcBef>
              <a:buFont typeface="Arial" pitchFamily="34" charset="0"/>
              <a:buChar char="•"/>
              <a:defRPr/>
            </a:pPr>
            <a:r>
              <a:rPr lang="en-US" dirty="0" smtClean="0"/>
              <a:t>More timely initiation of treatment, which can mean problems are addressed before they worsen and result in the need for hospitalization.</a:t>
            </a:r>
          </a:p>
          <a:p>
            <a:pPr>
              <a:spcBef>
                <a:spcPts val="0"/>
              </a:spcBef>
              <a:defRPr/>
            </a:pPr>
            <a:endParaRPr lang="en-US" dirty="0" smtClean="0"/>
          </a:p>
          <a:p>
            <a:pPr>
              <a:spcBef>
                <a:spcPts val="0"/>
              </a:spcBef>
              <a:defRPr/>
            </a:pPr>
            <a:r>
              <a:rPr lang="en-US" dirty="0" smtClean="0"/>
              <a:t>For example, in diagnostic evaluation, a medical consultation can be performed via a telecommunication system. With the use of equipment such as an online stethoscope, electronic examination is possible resulting in a diagnosis and decision regarding treatment. Telehealth provides the capability to perform an exam, make a more timely diagnosis, and institute treatment that might otherwise not have been received. This area of telehealth can improve health care quality and reduce disparities while also increasing convenience for patients.</a:t>
            </a:r>
          </a:p>
          <a:p>
            <a:pPr>
              <a:spcBef>
                <a:spcPts val="0"/>
              </a:spcBef>
              <a:defRPr/>
            </a:pPr>
            <a:endParaRPr lang="en-US" dirty="0" smtClean="0"/>
          </a:p>
          <a:p>
            <a:pPr>
              <a:spcBef>
                <a:spcPts val="0"/>
              </a:spcBef>
              <a:defRPr/>
            </a:pPr>
            <a:r>
              <a:rPr lang="en-US" dirty="0" smtClean="0"/>
              <a:t>Regarding patient monitoring and data exchange, Mostashari (2010), as a senior advisor from the Office of the National Coordinator, testified that “Home monitoring can place daily metrics of patients’ health—weight, blood pressure and other vital measures—in patients’ and providers’ hands,  improving chronic care management and patient engagement. Early detection of problems made possible with real time information, but not imaginable through office visits at six-month intervals, can help avoid unneeded hospitalizations for patients with heart failure and other chronic conditions. Secure sharing and remote reading of patient information such as radiographic images on high speed channels can improve care coordination and reduce the risk of medical errors” (p. 4).</a:t>
            </a:r>
          </a:p>
          <a:p>
            <a:pPr>
              <a:defRPr/>
            </a:pPr>
            <a:endParaRPr lang="en-US" dirty="0" smtClean="0"/>
          </a:p>
        </p:txBody>
      </p:sp>
      <p:sp>
        <p:nvSpPr>
          <p:cNvPr id="327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27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F0D7A34-E46D-47D0-85A4-2D81E98EF297}" type="slidenum">
              <a:rPr lang="en-US" altLang="en-US"/>
              <a:pPr eaLnBrk="1" hangingPunct="1"/>
              <a:t>8</a:t>
            </a:fld>
            <a:endParaRPr lang="en-US" altLang="en-US"/>
          </a:p>
        </p:txBody>
      </p:sp>
    </p:spTree>
    <p:extLst>
      <p:ext uri="{BB962C8B-B14F-4D97-AF65-F5344CB8AC3E}">
        <p14:creationId xmlns:p14="http://schemas.microsoft.com/office/powerpoint/2010/main" val="3172351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p:txBody>
          <a:bodyPr wrap="square" numCol="1" anchor="t" anchorCtr="0" compatLnSpc="1">
            <a:prstTxWarp prst="textNoShape">
              <a:avLst/>
            </a:prstTxWarp>
          </a:bodyPr>
          <a:lstStyle/>
          <a:p>
            <a:pPr>
              <a:spcBef>
                <a:spcPts val="0"/>
              </a:spcBef>
              <a:defRPr/>
            </a:pPr>
            <a:r>
              <a:rPr lang="en-US" dirty="0" smtClean="0"/>
              <a:t>Telehealth supports clinical care by providing patient and professional health-related education. Some of the more-common applications for telehealth with regards to patient and professional health-related education, are distance education provided simultaneously to groups onsite and offsite, or to individuals offsite, educational support to patients and caregivers, and clinical and consultative services to residents. </a:t>
            </a:r>
          </a:p>
          <a:p>
            <a:pPr>
              <a:spcBef>
                <a:spcPts val="0"/>
              </a:spcBef>
              <a:defRPr/>
            </a:pPr>
            <a:endParaRPr lang="en-US" dirty="0" smtClean="0"/>
          </a:p>
          <a:p>
            <a:pPr>
              <a:spcBef>
                <a:spcPts val="0"/>
              </a:spcBef>
              <a:defRPr/>
            </a:pPr>
            <a:r>
              <a:rPr lang="en-US" dirty="0" smtClean="0"/>
              <a:t>Benefits to using telehealth in this area are similar to those mentioned previously. They include</a:t>
            </a:r>
          </a:p>
          <a:p>
            <a:pPr marL="232943" indent="-232943">
              <a:spcBef>
                <a:spcPts val="0"/>
              </a:spcBef>
              <a:buFont typeface="Arial" pitchFamily="34" charset="0"/>
              <a:buChar char="•"/>
              <a:defRPr/>
            </a:pPr>
            <a:r>
              <a:rPr lang="en-US" dirty="0" smtClean="0"/>
              <a:t>improved access to education programs and instructors, </a:t>
            </a:r>
          </a:p>
          <a:p>
            <a:pPr marL="232943" indent="-232943">
              <a:spcBef>
                <a:spcPts val="0"/>
              </a:spcBef>
              <a:buFont typeface="Arial" pitchFamily="34" charset="0"/>
              <a:buChar char="•"/>
              <a:defRPr/>
            </a:pPr>
            <a:r>
              <a:rPr lang="en-US" dirty="0" smtClean="0"/>
              <a:t>reduced training and educational costs,</a:t>
            </a:r>
          </a:p>
          <a:p>
            <a:pPr marL="232943" indent="-232943">
              <a:spcBef>
                <a:spcPts val="0"/>
              </a:spcBef>
              <a:buFont typeface="Arial" pitchFamily="34" charset="0"/>
              <a:buChar char="•"/>
              <a:defRPr/>
            </a:pPr>
            <a:r>
              <a:rPr lang="en-US" dirty="0" smtClean="0"/>
              <a:t>elimination of the barrier of distance thereby providing educational content that normally would not be available, and</a:t>
            </a:r>
          </a:p>
          <a:p>
            <a:pPr marL="232943" indent="-232943">
              <a:spcBef>
                <a:spcPts val="0"/>
              </a:spcBef>
              <a:buFont typeface="Arial" pitchFamily="34" charset="0"/>
              <a:buChar char="•"/>
              <a:defRPr/>
            </a:pPr>
            <a:r>
              <a:rPr lang="en-US" dirty="0" smtClean="0"/>
              <a:t>enhanced communication as the education can occur at any time, issues and questions can be addressed real-time.</a:t>
            </a:r>
          </a:p>
          <a:p>
            <a:pPr>
              <a:spcBef>
                <a:spcPts val="0"/>
              </a:spcBef>
              <a:defRPr/>
            </a:pPr>
            <a:endParaRPr lang="en-US" dirty="0" smtClean="0"/>
          </a:p>
          <a:p>
            <a:pPr>
              <a:spcBef>
                <a:spcPts val="0"/>
              </a:spcBef>
              <a:defRPr/>
            </a:pPr>
            <a:r>
              <a:rPr lang="en-US" dirty="0" smtClean="0"/>
              <a:t>For example, the use of audio, video, and other telecommunications and electronic information processing technologies to provide individual education to a distant clinician on a new medical procedure.</a:t>
            </a:r>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8341B63-5D12-4AF4-B0DE-B3513E4128BE}" type="slidenum">
              <a:rPr lang="en-US" altLang="en-US"/>
              <a:pPr eaLnBrk="1" hangingPunct="1"/>
              <a:t>9</a:t>
            </a:fld>
            <a:endParaRPr lang="en-US" altLang="en-US"/>
          </a:p>
        </p:txBody>
      </p:sp>
    </p:spTree>
    <p:extLst>
      <p:ext uri="{BB962C8B-B14F-4D97-AF65-F5344CB8AC3E}">
        <p14:creationId xmlns:p14="http://schemas.microsoft.com/office/powerpoint/2010/main" val="40646536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Edit Master text styles</a:t>
            </a:r>
          </a:p>
        </p:txBody>
      </p:sp>
      <p:pic>
        <p:nvPicPr>
          <p:cNvPr id="3" name="Picture 2" descr="The Office of the National Coordinator (ONC) for Health Information Technology." title="ONC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D236989D-8149-456E-B8E2-34A0D98F461A}" type="slidenum">
              <a:rPr lang="en-US" altLang="en-US" smtClean="0"/>
              <a:pPr/>
              <a:t>‹#›</a:t>
            </a:fld>
            <a:endParaRPr lang="en-US" altLang="en-US"/>
          </a:p>
        </p:txBody>
      </p:sp>
    </p:spTree>
    <p:extLst>
      <p:ext uri="{BB962C8B-B14F-4D97-AF65-F5344CB8AC3E}">
        <p14:creationId xmlns:p14="http://schemas.microsoft.com/office/powerpoint/2010/main" val="250504432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D236989D-8149-456E-B8E2-34A0D98F461A}" type="slidenum">
              <a:rPr lang="en-US" altLang="en-US" smtClean="0"/>
              <a:pPr/>
              <a:t>‹#›</a:t>
            </a:fld>
            <a:endParaRPr lang="en-US" altLang="en-US"/>
          </a:p>
        </p:txBody>
      </p:sp>
    </p:spTree>
    <p:extLst>
      <p:ext uri="{BB962C8B-B14F-4D97-AF65-F5344CB8AC3E}">
        <p14:creationId xmlns:p14="http://schemas.microsoft.com/office/powerpoint/2010/main" val="81805536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D236989D-8149-456E-B8E2-34A0D98F461A}" type="slidenum">
              <a:rPr lang="en-US" altLang="en-US" smtClean="0"/>
              <a:pPr/>
              <a:t>‹#›</a:t>
            </a:fld>
            <a:endParaRPr lang="en-US" altLang="en-US"/>
          </a:p>
        </p:txBody>
      </p:sp>
      <p:sp>
        <p:nvSpPr>
          <p:cNvPr id="4" name="TextBox 3"/>
          <p:cNvSpPr txBox="1"/>
          <p:nvPr/>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5440309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dirty="0" smtClean="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dirty="0" smtClean="0"/>
              <a:t>Click to edit Master text styles</a:t>
            </a:r>
          </a:p>
        </p:txBody>
      </p:sp>
    </p:spTree>
    <p:extLst>
      <p:ext uri="{BB962C8B-B14F-4D97-AF65-F5344CB8AC3E}">
        <p14:creationId xmlns:p14="http://schemas.microsoft.com/office/powerpoint/2010/main" val="20506539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5"/>
          </p:nvPr>
        </p:nvSpPr>
        <p:spPr/>
        <p:txBody>
          <a:bodyPr/>
          <a:lstStyle>
            <a:lvl1pPr>
              <a:defRPr/>
            </a:lvl1pPr>
          </a:lstStyle>
          <a:p>
            <a:fld id="{4AB8A88C-1E05-4F3E-A343-4638D304F97C}" type="slidenum">
              <a:rPr lang="en-US" altLang="en-US"/>
              <a:pPr/>
              <a:t>‹#›</a:t>
            </a:fld>
            <a:endParaRPr lang="en-US" altLang="en-US"/>
          </a:p>
        </p:txBody>
      </p:sp>
      <p:sp>
        <p:nvSpPr>
          <p:cNvPr id="5" name="Date Placeholder 4"/>
          <p:cNvSpPr>
            <a:spLocks noGrp="1"/>
          </p:cNvSpPr>
          <p:nvPr>
            <p:ph type="dt" sz="half" idx="16"/>
          </p:nvPr>
        </p:nvSpPr>
        <p:spPr/>
        <p:txBody>
          <a:bodyPr/>
          <a:lstStyle>
            <a:lvl1pPr>
              <a:defRPr/>
            </a:lvl1pPr>
          </a:lstStyle>
          <a:p>
            <a:pPr>
              <a:defRPr/>
            </a:pPr>
            <a:endParaRPr lang="en-US"/>
          </a:p>
        </p:txBody>
      </p:sp>
      <p:sp>
        <p:nvSpPr>
          <p:cNvPr id="6" name="Footer Placeholder 5"/>
          <p:cNvSpPr>
            <a:spLocks noGrp="1"/>
          </p:cNvSpPr>
          <p:nvPr>
            <p:ph type="ftr" sz="quarter" idx="17"/>
          </p:nvPr>
        </p:nvSpPr>
        <p:spPr/>
        <p:txBody>
          <a:bodyPr/>
          <a:lstStyle>
            <a:lvl1pPr>
              <a:defRPr/>
            </a:lvl1pPr>
          </a:lstStyle>
          <a:p>
            <a:pPr>
              <a:defRPr/>
            </a:pPr>
            <a:endParaRPr lang="en-US"/>
          </a:p>
        </p:txBody>
      </p:sp>
    </p:spTree>
    <p:extLst>
      <p:ext uri="{BB962C8B-B14F-4D97-AF65-F5344CB8AC3E}">
        <p14:creationId xmlns:p14="http://schemas.microsoft.com/office/powerpoint/2010/main" val="1898312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dirty="0" smtClean="0"/>
              <a:t>Click to edit Master text styles</a:t>
            </a:r>
          </a:p>
          <a:p>
            <a:pPr lvl="1"/>
            <a:r>
              <a:rPr lang="en-US" dirty="0" smtClean="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dirty="0" smtClean="0"/>
              <a:t>Click to edit Master text styles</a:t>
            </a:r>
          </a:p>
          <a:p>
            <a:pPr lvl="1"/>
            <a:r>
              <a:rPr lang="en-US" dirty="0" smtClean="0"/>
              <a:t>Second level</a:t>
            </a:r>
          </a:p>
        </p:txBody>
      </p:sp>
      <p:sp>
        <p:nvSpPr>
          <p:cNvPr id="6" name="Slide Number Placeholder 5"/>
          <p:cNvSpPr>
            <a:spLocks noGrp="1"/>
          </p:cNvSpPr>
          <p:nvPr>
            <p:ph type="sldNum" sz="quarter" idx="22"/>
          </p:nvPr>
        </p:nvSpPr>
        <p:spPr/>
        <p:txBody>
          <a:bodyPr/>
          <a:lstStyle>
            <a:lvl1pPr>
              <a:defRPr/>
            </a:lvl1pPr>
          </a:lstStyle>
          <a:p>
            <a:fld id="{116C6055-9AD4-4694-83C6-3C52968E97B0}" type="slidenum">
              <a:rPr lang="en-US" altLang="en-US"/>
              <a:pPr/>
              <a:t>‹#›</a:t>
            </a:fld>
            <a:endParaRPr lang="en-US" altLang="en-US"/>
          </a:p>
        </p:txBody>
      </p:sp>
      <p:sp>
        <p:nvSpPr>
          <p:cNvPr id="7" name="Date Placeholder 4"/>
          <p:cNvSpPr>
            <a:spLocks noGrp="1"/>
          </p:cNvSpPr>
          <p:nvPr>
            <p:ph type="dt" sz="half" idx="23"/>
          </p:nvPr>
        </p:nvSpPr>
        <p:spPr/>
        <p:txBody>
          <a:bodyPr/>
          <a:lstStyle>
            <a:lvl1pPr>
              <a:defRPr/>
            </a:lvl1pPr>
          </a:lstStyle>
          <a:p>
            <a:pPr>
              <a:defRPr/>
            </a:pPr>
            <a:endParaRPr lang="en-US"/>
          </a:p>
        </p:txBody>
      </p:sp>
      <p:sp>
        <p:nvSpPr>
          <p:cNvPr id="11" name="Footer Placeholder 5"/>
          <p:cNvSpPr>
            <a:spLocks noGrp="1"/>
          </p:cNvSpPr>
          <p:nvPr>
            <p:ph type="ftr" sz="quarter" idx="24"/>
          </p:nvPr>
        </p:nvSpPr>
        <p:spPr/>
        <p:txBody>
          <a:bodyPr/>
          <a:lstStyle>
            <a:lvl1pPr>
              <a:defRPr/>
            </a:lvl1pPr>
          </a:lstStyle>
          <a:p>
            <a:pPr>
              <a:defRPr/>
            </a:pPr>
            <a:endParaRPr lang="en-US"/>
          </a:p>
        </p:txBody>
      </p:sp>
    </p:spTree>
    <p:extLst>
      <p:ext uri="{BB962C8B-B14F-4D97-AF65-F5344CB8AC3E}">
        <p14:creationId xmlns:p14="http://schemas.microsoft.com/office/powerpoint/2010/main" val="40490440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ide by Sid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4"/>
          <p:cNvSpPr>
            <a:spLocks noGrp="1"/>
          </p:cNvSpPr>
          <p:nvPr>
            <p:ph type="body" sz="quarter" idx="11"/>
          </p:nvPr>
        </p:nvSpPr>
        <p:spPr>
          <a:xfrm>
            <a:off x="457200" y="1984248"/>
            <a:ext cx="3962400" cy="4187952"/>
          </a:xfrm>
          <a:prstGeom prst="rect">
            <a:avLst/>
          </a:prstGeom>
        </p:spPr>
        <p:txBody>
          <a:bodyPr/>
          <a:lstStyle>
            <a:lvl1pPr>
              <a:defRPr sz="2800" baseline="0"/>
            </a:lvl1pPr>
            <a:lvl2pPr>
              <a:defRPr sz="1800"/>
            </a:lvl2pPr>
          </a:lstStyle>
          <a:p>
            <a:pPr lvl="0"/>
            <a:r>
              <a:rPr lang="en-US" dirty="0" smtClean="0"/>
              <a:t>Click to edit Master text styles</a:t>
            </a:r>
          </a:p>
          <a:p>
            <a:pPr lvl="1"/>
            <a:r>
              <a:rPr lang="en-US" dirty="0" smtClean="0"/>
              <a:t>Second level</a:t>
            </a:r>
          </a:p>
        </p:txBody>
      </p:sp>
      <p:sp>
        <p:nvSpPr>
          <p:cNvPr id="7" name="Text Placeholder 4"/>
          <p:cNvSpPr>
            <a:spLocks noGrp="1"/>
          </p:cNvSpPr>
          <p:nvPr>
            <p:ph type="body" sz="quarter" idx="15"/>
          </p:nvPr>
        </p:nvSpPr>
        <p:spPr>
          <a:xfrm>
            <a:off x="4648200" y="1981200"/>
            <a:ext cx="3962400" cy="4191000"/>
          </a:xfrm>
          <a:prstGeom prst="rect">
            <a:avLst/>
          </a:prstGeom>
        </p:spPr>
        <p:txBody>
          <a:bodyPr/>
          <a:lstStyle>
            <a:lvl1pPr>
              <a:defRPr sz="2800" baseline="0"/>
            </a:lvl1pPr>
            <a:lvl2pPr>
              <a:defRPr sz="1800"/>
            </a:lvl2pPr>
          </a:lstStyle>
          <a:p>
            <a:pPr lvl="0"/>
            <a:r>
              <a:rPr lang="en-US" dirty="0" smtClean="0"/>
              <a:t>Click to edit Master text styles</a:t>
            </a:r>
          </a:p>
          <a:p>
            <a:pPr lvl="1"/>
            <a:r>
              <a:rPr lang="en-US" dirty="0" smtClean="0"/>
              <a:t>Second level</a:t>
            </a:r>
          </a:p>
        </p:txBody>
      </p:sp>
      <p:sp>
        <p:nvSpPr>
          <p:cNvPr id="5" name="Slide Number Placeholder 5"/>
          <p:cNvSpPr>
            <a:spLocks noGrp="1"/>
          </p:cNvSpPr>
          <p:nvPr>
            <p:ph type="sldNum" sz="quarter" idx="16"/>
          </p:nvPr>
        </p:nvSpPr>
        <p:spPr/>
        <p:txBody>
          <a:bodyPr/>
          <a:lstStyle>
            <a:lvl1pPr>
              <a:defRPr/>
            </a:lvl1pPr>
          </a:lstStyle>
          <a:p>
            <a:fld id="{A504CB19-8F19-46A0-93F9-28754EB36A5A}" type="slidenum">
              <a:rPr lang="en-US" altLang="en-US"/>
              <a:pPr/>
              <a:t>‹#›</a:t>
            </a:fld>
            <a:endParaRPr lang="en-US" altLang="en-US"/>
          </a:p>
        </p:txBody>
      </p:sp>
      <p:sp>
        <p:nvSpPr>
          <p:cNvPr id="6" name="Date Placeholder 4"/>
          <p:cNvSpPr>
            <a:spLocks noGrp="1"/>
          </p:cNvSpPr>
          <p:nvPr>
            <p:ph type="dt" sz="half" idx="17"/>
          </p:nvPr>
        </p:nvSpPr>
        <p:spPr>
          <a:xfrm>
            <a:off x="628650" y="6356351"/>
            <a:ext cx="2057400" cy="365125"/>
          </a:xfrm>
          <a:prstGeom prst="rect">
            <a:avLst/>
          </a:prstGeom>
        </p:spPr>
        <p:txBody>
          <a:bodyPr/>
          <a:lstStyle>
            <a:lvl1pPr>
              <a:defRPr/>
            </a:lvl1pPr>
          </a:lstStyle>
          <a:p>
            <a:pPr>
              <a:defRPr/>
            </a:pPr>
            <a:endParaRPr lang="en-US"/>
          </a:p>
        </p:txBody>
      </p:sp>
      <p:sp>
        <p:nvSpPr>
          <p:cNvPr id="9" name="Footer Placeholder 5"/>
          <p:cNvSpPr>
            <a:spLocks noGrp="1"/>
          </p:cNvSpPr>
          <p:nvPr>
            <p:ph type="ftr" sz="quarter" idx="18"/>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23084184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hart, Table, Figure layout">
    <p:spTree>
      <p:nvGrpSpPr>
        <p:cNvPr id="1" name=""/>
        <p:cNvGrpSpPr/>
        <p:nvPr/>
      </p:nvGrpSpPr>
      <p:grpSpPr>
        <a:xfrm>
          <a:off x="0" y="0"/>
          <a:ext cx="0" cy="0"/>
          <a:chOff x="0" y="0"/>
          <a:chExt cx="0" cy="0"/>
        </a:xfrm>
      </p:grpSpPr>
      <p:sp>
        <p:nvSpPr>
          <p:cNvPr id="4" name="Title 1"/>
          <p:cNvSpPr txBox="1">
            <a:spLocks/>
          </p:cNvSpPr>
          <p:nvPr/>
        </p:nvSpPr>
        <p:spPr>
          <a:xfrm>
            <a:off x="457200" y="5638800"/>
            <a:ext cx="8229600" cy="228600"/>
          </a:xfrm>
          <a:prstGeom prst="rect">
            <a:avLst/>
          </a:prstGeom>
        </p:spPr>
        <p:txBody>
          <a:bodyPr anchor="ctr"/>
          <a:lstStyle>
            <a:lvl1pPr>
              <a:defRPr sz="3600">
                <a:latin typeface="Verdana" pitchFamily="34" charset="0"/>
                <a:ea typeface="Verdana" pitchFamily="34" charset="0"/>
                <a:cs typeface="Verdana" pitchFamily="34" charset="0"/>
              </a:defRPr>
            </a:lvl1pPr>
          </a:lstStyle>
          <a:p>
            <a:pPr eaLnBrk="0" hangingPunct="0">
              <a:defRPr/>
            </a:pPr>
            <a:r>
              <a:rPr lang="en-US" sz="1200" dirty="0" smtClean="0">
                <a:latin typeface="+mj-lt"/>
              </a:rPr>
              <a:t>Click to edit Master title style</a:t>
            </a:r>
            <a:endParaRPr lang="en-US" sz="1200" dirty="0">
              <a:latin typeface="+mj-lt"/>
            </a:endParaRPr>
          </a:p>
        </p:txBody>
      </p:sp>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09800"/>
            <a:ext cx="8229600" cy="3048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2"/>
          <p:cNvSpPr>
            <a:spLocks noGrp="1"/>
          </p:cNvSpPr>
          <p:nvPr>
            <p:ph type="sldNum" sz="quarter" idx="15"/>
          </p:nvPr>
        </p:nvSpPr>
        <p:spPr>
          <a:xfrm>
            <a:off x="6858000" y="6356350"/>
            <a:ext cx="1828800" cy="365125"/>
          </a:xfrm>
        </p:spPr>
        <p:txBody>
          <a:bodyPr/>
          <a:lstStyle>
            <a:lvl1pPr>
              <a:defRPr/>
            </a:lvl1pPr>
          </a:lstStyle>
          <a:p>
            <a:fld id="{98CE2CDC-98E9-49F4-B241-44E68C8CD597}" type="slidenum">
              <a:rPr lang="en-US" altLang="en-US"/>
              <a:pPr/>
              <a:t>‹#›</a:t>
            </a:fld>
            <a:endParaRPr lang="en-US" altLang="en-US"/>
          </a:p>
        </p:txBody>
      </p:sp>
      <p:sp>
        <p:nvSpPr>
          <p:cNvPr id="6" name="Date Placeholder 4"/>
          <p:cNvSpPr>
            <a:spLocks noGrp="1"/>
          </p:cNvSpPr>
          <p:nvPr>
            <p:ph type="dt" sz="half" idx="16"/>
          </p:nvPr>
        </p:nvSpPr>
        <p:spPr>
          <a:xfrm>
            <a:off x="628650" y="6356351"/>
            <a:ext cx="20574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7" name="Footer Placeholder 5"/>
          <p:cNvSpPr>
            <a:spLocks noGrp="1"/>
          </p:cNvSpPr>
          <p:nvPr>
            <p:ph type="ftr" sz="quarter" idx="17"/>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19639357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de by Side with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984248"/>
            <a:ext cx="4114800" cy="342595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7"/>
          <p:cNvSpPr>
            <a:spLocks noGrp="1"/>
          </p:cNvSpPr>
          <p:nvPr>
            <p:ph sz="quarter" idx="18"/>
          </p:nvPr>
        </p:nvSpPr>
        <p:spPr>
          <a:xfrm>
            <a:off x="4572000" y="1981200"/>
            <a:ext cx="4114800" cy="3429000"/>
          </a:xfrm>
          <a:prstGeom prst="rect">
            <a:avLst/>
          </a:prstGeom>
        </p:spPr>
        <p:txBody>
          <a:bodyPr/>
          <a:lstStyle>
            <a:lvl1pPr>
              <a:defRPr sz="28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7"/>
          <p:cNvSpPr>
            <a:spLocks noGrp="1"/>
          </p:cNvSpPr>
          <p:nvPr>
            <p:ph sz="quarter" idx="22"/>
          </p:nvPr>
        </p:nvSpPr>
        <p:spPr>
          <a:xfrm>
            <a:off x="457200" y="5410200"/>
            <a:ext cx="4114800" cy="609600"/>
          </a:xfrm>
          <a:prstGeom prst="rect">
            <a:avLst/>
          </a:prstGeom>
        </p:spPr>
        <p:txBody>
          <a:bodyPr/>
          <a:lstStyle>
            <a:lvl1pPr>
              <a:buNone/>
              <a:defRPr sz="1200"/>
            </a:lvl1pPr>
          </a:lstStyle>
          <a:p>
            <a:pPr lvl="0"/>
            <a:r>
              <a:rPr lang="en-US" dirty="0" smtClean="0"/>
              <a:t>Click to edit Master text styles</a:t>
            </a:r>
          </a:p>
        </p:txBody>
      </p:sp>
      <p:sp>
        <p:nvSpPr>
          <p:cNvPr id="11" name="Content Placeholder 7"/>
          <p:cNvSpPr>
            <a:spLocks noGrp="1"/>
          </p:cNvSpPr>
          <p:nvPr>
            <p:ph sz="quarter" idx="23"/>
          </p:nvPr>
        </p:nvSpPr>
        <p:spPr>
          <a:xfrm>
            <a:off x="4572000" y="5410200"/>
            <a:ext cx="4114800" cy="609600"/>
          </a:xfrm>
          <a:prstGeom prst="rect">
            <a:avLst/>
          </a:prstGeom>
        </p:spPr>
        <p:txBody>
          <a:bodyPr/>
          <a:lstStyle>
            <a:lvl1pPr>
              <a:buNone/>
              <a:defRPr sz="1200"/>
            </a:lvl1pPr>
          </a:lstStyle>
          <a:p>
            <a:pPr lvl="0"/>
            <a:r>
              <a:rPr lang="en-US" dirty="0" smtClean="0"/>
              <a:t>Click to edit Master text styles</a:t>
            </a:r>
          </a:p>
        </p:txBody>
      </p:sp>
      <p:sp>
        <p:nvSpPr>
          <p:cNvPr id="9" name="Slide Number Placeholder 5"/>
          <p:cNvSpPr>
            <a:spLocks noGrp="1"/>
          </p:cNvSpPr>
          <p:nvPr>
            <p:ph type="sldNum" sz="quarter" idx="24"/>
          </p:nvPr>
        </p:nvSpPr>
        <p:spPr/>
        <p:txBody>
          <a:bodyPr/>
          <a:lstStyle>
            <a:lvl1pPr>
              <a:defRPr/>
            </a:lvl1pPr>
          </a:lstStyle>
          <a:p>
            <a:fld id="{2B0B8C60-447C-4E14-B062-92AE3CDF4522}" type="slidenum">
              <a:rPr lang="en-US" altLang="en-US"/>
              <a:pPr/>
              <a:t>‹#›</a:t>
            </a:fld>
            <a:endParaRPr lang="en-US" altLang="en-US"/>
          </a:p>
        </p:txBody>
      </p:sp>
      <p:sp>
        <p:nvSpPr>
          <p:cNvPr id="12" name="Date Placeholder 4"/>
          <p:cNvSpPr>
            <a:spLocks noGrp="1"/>
          </p:cNvSpPr>
          <p:nvPr>
            <p:ph type="dt" sz="half" idx="25"/>
          </p:nvPr>
        </p:nvSpPr>
        <p:spPr>
          <a:xfrm>
            <a:off x="628650" y="6356351"/>
            <a:ext cx="2057400" cy="365125"/>
          </a:xfrm>
          <a:prstGeom prst="rect">
            <a:avLst/>
          </a:prstGeom>
        </p:spPr>
        <p:txBody>
          <a:bodyPr/>
          <a:lstStyle>
            <a:lvl1pPr>
              <a:defRPr/>
            </a:lvl1pPr>
          </a:lstStyle>
          <a:p>
            <a:pPr>
              <a:defRPr/>
            </a:pPr>
            <a:endParaRPr lang="en-US"/>
          </a:p>
        </p:txBody>
      </p:sp>
      <p:sp>
        <p:nvSpPr>
          <p:cNvPr id="13" name="Footer Placeholder 5"/>
          <p:cNvSpPr>
            <a:spLocks noGrp="1"/>
          </p:cNvSpPr>
          <p:nvPr>
            <p:ph type="ftr" sz="quarter" idx="26"/>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26751761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ide by side one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447800"/>
            <a:ext cx="8229600" cy="46482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Content Placeholder 7"/>
          <p:cNvSpPr>
            <a:spLocks noGrp="1"/>
          </p:cNvSpPr>
          <p:nvPr>
            <p:ph sz="quarter" idx="18"/>
          </p:nvPr>
        </p:nvSpPr>
        <p:spPr>
          <a:xfrm>
            <a:off x="4572000" y="1981200"/>
            <a:ext cx="4114800" cy="1981200"/>
          </a:xfrm>
          <a:prstGeom prst="rect">
            <a:avLst/>
          </a:prstGeom>
        </p:spPr>
        <p:txBody>
          <a:bodyPr/>
          <a:lstStyle>
            <a:lvl1pPr>
              <a:buNone/>
              <a:defRPr sz="2800"/>
            </a:lvl1pPr>
          </a:lstStyle>
          <a:p>
            <a:pPr lvl="0"/>
            <a:r>
              <a:rPr lang="en-US" smtClean="0"/>
              <a:t>Click to edit Master text styles</a:t>
            </a:r>
          </a:p>
        </p:txBody>
      </p:sp>
      <p:sp>
        <p:nvSpPr>
          <p:cNvPr id="11" name="Content Placeholder 7"/>
          <p:cNvSpPr>
            <a:spLocks noGrp="1"/>
          </p:cNvSpPr>
          <p:nvPr>
            <p:ph sz="quarter" idx="23"/>
          </p:nvPr>
        </p:nvSpPr>
        <p:spPr>
          <a:xfrm>
            <a:off x="4572000" y="3962400"/>
            <a:ext cx="4114800" cy="457200"/>
          </a:xfrm>
          <a:prstGeom prst="rect">
            <a:avLst/>
          </a:prstGeom>
        </p:spPr>
        <p:txBody>
          <a:bodyPr/>
          <a:lstStyle>
            <a:lvl1pPr>
              <a:buNone/>
              <a:defRPr sz="1200"/>
            </a:lvl1pPr>
          </a:lstStyle>
          <a:p>
            <a:pPr lvl="0"/>
            <a:r>
              <a:rPr lang="en-US" dirty="0" smtClean="0"/>
              <a:t>Click to edit Master text styles</a:t>
            </a:r>
          </a:p>
        </p:txBody>
      </p:sp>
      <p:sp>
        <p:nvSpPr>
          <p:cNvPr id="6" name="Slide Number Placeholder 5"/>
          <p:cNvSpPr>
            <a:spLocks noGrp="1"/>
          </p:cNvSpPr>
          <p:nvPr>
            <p:ph type="sldNum" sz="quarter" idx="24"/>
          </p:nvPr>
        </p:nvSpPr>
        <p:spPr/>
        <p:txBody>
          <a:bodyPr/>
          <a:lstStyle>
            <a:lvl1pPr>
              <a:defRPr/>
            </a:lvl1pPr>
          </a:lstStyle>
          <a:p>
            <a:fld id="{346E6DD0-990A-44A4-94B1-3E92EB5B93CD}" type="slidenum">
              <a:rPr lang="en-US" altLang="en-US"/>
              <a:pPr/>
              <a:t>‹#›</a:t>
            </a:fld>
            <a:endParaRPr lang="en-US" altLang="en-US"/>
          </a:p>
        </p:txBody>
      </p:sp>
      <p:sp>
        <p:nvSpPr>
          <p:cNvPr id="9" name="Date Placeholder 4"/>
          <p:cNvSpPr>
            <a:spLocks noGrp="1"/>
          </p:cNvSpPr>
          <p:nvPr>
            <p:ph type="dt" sz="half" idx="25"/>
          </p:nvPr>
        </p:nvSpPr>
        <p:spPr>
          <a:xfrm>
            <a:off x="628650" y="6356351"/>
            <a:ext cx="2057400" cy="365125"/>
          </a:xfrm>
          <a:prstGeom prst="rect">
            <a:avLst/>
          </a:prstGeom>
        </p:spPr>
        <p:txBody>
          <a:bodyPr/>
          <a:lstStyle>
            <a:lvl1pPr>
              <a:defRPr/>
            </a:lvl1pPr>
          </a:lstStyle>
          <a:p>
            <a:pPr>
              <a:defRPr/>
            </a:pPr>
            <a:endParaRPr lang="en-US"/>
          </a:p>
        </p:txBody>
      </p:sp>
      <p:sp>
        <p:nvSpPr>
          <p:cNvPr id="10" name="Footer Placeholder 5"/>
          <p:cNvSpPr>
            <a:spLocks noGrp="1"/>
          </p:cNvSpPr>
          <p:nvPr>
            <p:ph type="ftr" sz="quarter" idx="26"/>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4803619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ide by side_four with citation placeholder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447800"/>
            <a:ext cx="4114800" cy="17526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7" name="Content Placeholder 7"/>
          <p:cNvSpPr>
            <a:spLocks noGrp="1"/>
          </p:cNvSpPr>
          <p:nvPr>
            <p:ph sz="quarter" idx="18"/>
          </p:nvPr>
        </p:nvSpPr>
        <p:spPr>
          <a:xfrm>
            <a:off x="4572000" y="1447800"/>
            <a:ext cx="4114800" cy="17526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10" name="Content Placeholder 7"/>
          <p:cNvSpPr>
            <a:spLocks noGrp="1"/>
          </p:cNvSpPr>
          <p:nvPr>
            <p:ph sz="quarter" idx="22"/>
          </p:nvPr>
        </p:nvSpPr>
        <p:spPr>
          <a:xfrm>
            <a:off x="457200" y="3200400"/>
            <a:ext cx="4114800" cy="457200"/>
          </a:xfrm>
          <a:prstGeom prst="rect">
            <a:avLst/>
          </a:prstGeom>
        </p:spPr>
        <p:txBody>
          <a:bodyPr/>
          <a:lstStyle>
            <a:lvl1pPr>
              <a:buNone/>
              <a:defRPr sz="1200"/>
            </a:lvl1pPr>
          </a:lstStyle>
          <a:p>
            <a:pPr lvl="0"/>
            <a:r>
              <a:rPr lang="en-US" dirty="0" smtClean="0"/>
              <a:t>Click to edit Master text styles</a:t>
            </a:r>
          </a:p>
        </p:txBody>
      </p:sp>
      <p:sp>
        <p:nvSpPr>
          <p:cNvPr id="11" name="Content Placeholder 7"/>
          <p:cNvSpPr>
            <a:spLocks noGrp="1"/>
          </p:cNvSpPr>
          <p:nvPr>
            <p:ph sz="quarter" idx="23"/>
          </p:nvPr>
        </p:nvSpPr>
        <p:spPr>
          <a:xfrm>
            <a:off x="4572000" y="3200400"/>
            <a:ext cx="4114800" cy="457200"/>
          </a:xfrm>
          <a:prstGeom prst="rect">
            <a:avLst/>
          </a:prstGeom>
        </p:spPr>
        <p:txBody>
          <a:bodyPr/>
          <a:lstStyle>
            <a:lvl1pPr>
              <a:buNone/>
              <a:defRPr sz="1200"/>
            </a:lvl1pPr>
          </a:lstStyle>
          <a:p>
            <a:pPr lvl="0"/>
            <a:r>
              <a:rPr lang="en-US" dirty="0" smtClean="0"/>
              <a:t>Click to edit Master text styles</a:t>
            </a:r>
          </a:p>
        </p:txBody>
      </p:sp>
      <p:sp>
        <p:nvSpPr>
          <p:cNvPr id="12" name="Content Placeholder 7"/>
          <p:cNvSpPr>
            <a:spLocks noGrp="1"/>
          </p:cNvSpPr>
          <p:nvPr>
            <p:ph sz="quarter" idx="24"/>
          </p:nvPr>
        </p:nvSpPr>
        <p:spPr>
          <a:xfrm>
            <a:off x="457200" y="3886200"/>
            <a:ext cx="4114800" cy="18288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13" name="Content Placeholder 7"/>
          <p:cNvSpPr>
            <a:spLocks noGrp="1"/>
          </p:cNvSpPr>
          <p:nvPr>
            <p:ph sz="quarter" idx="25"/>
          </p:nvPr>
        </p:nvSpPr>
        <p:spPr>
          <a:xfrm>
            <a:off x="4572000" y="3886200"/>
            <a:ext cx="4114800" cy="18288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14" name="Content Placeholder 7"/>
          <p:cNvSpPr>
            <a:spLocks noGrp="1"/>
          </p:cNvSpPr>
          <p:nvPr>
            <p:ph sz="quarter" idx="26"/>
          </p:nvPr>
        </p:nvSpPr>
        <p:spPr>
          <a:xfrm>
            <a:off x="457200" y="5715000"/>
            <a:ext cx="4114800" cy="457200"/>
          </a:xfrm>
          <a:prstGeom prst="rect">
            <a:avLst/>
          </a:prstGeom>
        </p:spPr>
        <p:txBody>
          <a:bodyPr/>
          <a:lstStyle>
            <a:lvl1pPr>
              <a:buNone/>
              <a:defRPr sz="1200"/>
            </a:lvl1pPr>
          </a:lstStyle>
          <a:p>
            <a:pPr lvl="0"/>
            <a:r>
              <a:rPr lang="en-US" dirty="0" smtClean="0"/>
              <a:t>Click to edit Master text styles</a:t>
            </a:r>
          </a:p>
        </p:txBody>
      </p:sp>
      <p:sp>
        <p:nvSpPr>
          <p:cNvPr id="15" name="Content Placeholder 7"/>
          <p:cNvSpPr>
            <a:spLocks noGrp="1"/>
          </p:cNvSpPr>
          <p:nvPr>
            <p:ph sz="quarter" idx="27"/>
          </p:nvPr>
        </p:nvSpPr>
        <p:spPr>
          <a:xfrm>
            <a:off x="4572000" y="5715000"/>
            <a:ext cx="4114800" cy="457200"/>
          </a:xfrm>
          <a:prstGeom prst="rect">
            <a:avLst/>
          </a:prstGeom>
        </p:spPr>
        <p:txBody>
          <a:bodyPr/>
          <a:lstStyle>
            <a:lvl1pPr>
              <a:buNone/>
              <a:defRPr sz="1200"/>
            </a:lvl1pPr>
          </a:lstStyle>
          <a:p>
            <a:pPr lvl="0"/>
            <a:r>
              <a:rPr lang="en-US" dirty="0" smtClean="0"/>
              <a:t>Click to edit Master text styles</a:t>
            </a:r>
          </a:p>
        </p:txBody>
      </p:sp>
      <p:sp>
        <p:nvSpPr>
          <p:cNvPr id="16" name="Slide Number Placeholder 5"/>
          <p:cNvSpPr>
            <a:spLocks noGrp="1"/>
          </p:cNvSpPr>
          <p:nvPr>
            <p:ph type="sldNum" sz="quarter" idx="28"/>
          </p:nvPr>
        </p:nvSpPr>
        <p:spPr/>
        <p:txBody>
          <a:bodyPr/>
          <a:lstStyle>
            <a:lvl1pPr>
              <a:defRPr/>
            </a:lvl1pPr>
          </a:lstStyle>
          <a:p>
            <a:fld id="{F04DA0DD-31CA-4A39-B6B2-66610B28DB70}" type="slidenum">
              <a:rPr lang="en-US" altLang="en-US"/>
              <a:pPr/>
              <a:t>‹#›</a:t>
            </a:fld>
            <a:endParaRPr lang="en-US" altLang="en-US"/>
          </a:p>
        </p:txBody>
      </p:sp>
      <p:sp>
        <p:nvSpPr>
          <p:cNvPr id="17" name="Date Placeholder 4"/>
          <p:cNvSpPr>
            <a:spLocks noGrp="1"/>
          </p:cNvSpPr>
          <p:nvPr>
            <p:ph type="dt" sz="half" idx="29"/>
          </p:nvPr>
        </p:nvSpPr>
        <p:spPr>
          <a:xfrm>
            <a:off x="628650" y="6356351"/>
            <a:ext cx="2057400" cy="365125"/>
          </a:xfrm>
          <a:prstGeom prst="rect">
            <a:avLst/>
          </a:prstGeom>
        </p:spPr>
        <p:txBody>
          <a:bodyPr/>
          <a:lstStyle>
            <a:lvl1pPr>
              <a:defRPr/>
            </a:lvl1pPr>
          </a:lstStyle>
          <a:p>
            <a:pPr>
              <a:defRPr/>
            </a:pPr>
            <a:endParaRPr lang="en-US"/>
          </a:p>
        </p:txBody>
      </p:sp>
      <p:sp>
        <p:nvSpPr>
          <p:cNvPr id="18" name="Footer Placeholder 5"/>
          <p:cNvSpPr>
            <a:spLocks noGrp="1"/>
          </p:cNvSpPr>
          <p:nvPr>
            <p:ph type="ftr" sz="quarter" idx="30"/>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255201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D236989D-8149-456E-B8E2-34A0D98F461A}" type="slidenum">
              <a:rPr lang="en-US" altLang="en-US" smtClean="0"/>
              <a:pPr/>
              <a:t>‹#›</a:t>
            </a:fld>
            <a:endParaRPr lang="en-US" altLang="en-US"/>
          </a:p>
        </p:txBody>
      </p:sp>
    </p:spTree>
    <p:extLst>
      <p:ext uri="{BB962C8B-B14F-4D97-AF65-F5344CB8AC3E}">
        <p14:creationId xmlns:p14="http://schemas.microsoft.com/office/powerpoint/2010/main" val="392256201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752600"/>
            <a:ext cx="8229600" cy="3657600"/>
          </a:xfrm>
          <a:prstGeom prst="rect">
            <a:avLst/>
          </a:prstGeom>
        </p:spPr>
        <p:txBody>
          <a:bodyPr rtlCol="0">
            <a:normAutofit/>
          </a:bodyPr>
          <a:lstStyle/>
          <a:p>
            <a:pPr lvl="0"/>
            <a:r>
              <a:rPr lang="en-US" noProof="0" dirty="0" smtClean="0"/>
              <a:t>Click icon to add table</a:t>
            </a:r>
            <a:endParaRPr lang="en-US" noProof="0" dirty="0"/>
          </a:p>
        </p:txBody>
      </p:sp>
      <p:sp>
        <p:nvSpPr>
          <p:cNvPr id="9" name="Text Placeholder 9"/>
          <p:cNvSpPr>
            <a:spLocks noGrp="1"/>
          </p:cNvSpPr>
          <p:nvPr>
            <p:ph type="body" sz="quarter" idx="15"/>
          </p:nvPr>
        </p:nvSpPr>
        <p:spPr>
          <a:xfrm>
            <a:off x="457200" y="54864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5" name="Slide Number Placeholder 5"/>
          <p:cNvSpPr>
            <a:spLocks noGrp="1"/>
          </p:cNvSpPr>
          <p:nvPr>
            <p:ph type="sldNum" sz="quarter" idx="16"/>
          </p:nvPr>
        </p:nvSpPr>
        <p:spPr/>
        <p:txBody>
          <a:bodyPr/>
          <a:lstStyle>
            <a:lvl1pPr>
              <a:defRPr/>
            </a:lvl1pPr>
          </a:lstStyle>
          <a:p>
            <a:fld id="{496091DC-F6F1-4C00-B21A-A214F07EBF0B}" type="slidenum">
              <a:rPr lang="en-US" altLang="en-US"/>
              <a:pPr/>
              <a:t>‹#›</a:t>
            </a:fld>
            <a:endParaRPr lang="en-US" altLang="en-US"/>
          </a:p>
        </p:txBody>
      </p:sp>
      <p:sp>
        <p:nvSpPr>
          <p:cNvPr id="6" name="Date Placeholder 4"/>
          <p:cNvSpPr>
            <a:spLocks noGrp="1"/>
          </p:cNvSpPr>
          <p:nvPr>
            <p:ph type="dt" sz="half" idx="17"/>
          </p:nvPr>
        </p:nvSpPr>
        <p:spPr>
          <a:xfrm>
            <a:off x="628650" y="6356351"/>
            <a:ext cx="2057400" cy="365125"/>
          </a:xfrm>
          <a:prstGeom prst="rect">
            <a:avLst/>
          </a:prstGeom>
        </p:spPr>
        <p:txBody>
          <a:bodyPr/>
          <a:lstStyle>
            <a:lvl1pPr>
              <a:defRPr/>
            </a:lvl1pPr>
          </a:lstStyle>
          <a:p>
            <a:pPr>
              <a:defRPr/>
            </a:pPr>
            <a:endParaRPr lang="en-US"/>
          </a:p>
        </p:txBody>
      </p:sp>
      <p:sp>
        <p:nvSpPr>
          <p:cNvPr id="7" name="Footer Placeholder 5"/>
          <p:cNvSpPr>
            <a:spLocks noGrp="1"/>
          </p:cNvSpPr>
          <p:nvPr>
            <p:ph type="ftr" sz="quarter" idx="18"/>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4038469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752600"/>
            <a:ext cx="8229600" cy="3733800"/>
          </a:xfrm>
          <a:prstGeom prst="rect">
            <a:avLst/>
          </a:prstGeom>
        </p:spPr>
        <p:txBody>
          <a:bodyPr rtlCol="0">
            <a:normAutofit/>
          </a:bodyPr>
          <a:lstStyle>
            <a:lvl1pPr>
              <a:defRPr sz="2400"/>
            </a:lvl1pPr>
          </a:lstStyle>
          <a:p>
            <a:pPr lvl="0"/>
            <a:r>
              <a:rPr lang="en-US" noProof="0" dirty="0" smtClean="0"/>
              <a:t>Click icon to add chart</a:t>
            </a:r>
            <a:endParaRPr lang="en-US" noProof="0" dirty="0"/>
          </a:p>
        </p:txBody>
      </p:sp>
      <p:sp>
        <p:nvSpPr>
          <p:cNvPr id="8"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6" name="Slide Number Placeholder 5"/>
          <p:cNvSpPr>
            <a:spLocks noGrp="1"/>
          </p:cNvSpPr>
          <p:nvPr>
            <p:ph type="sldNum" sz="quarter" idx="16"/>
          </p:nvPr>
        </p:nvSpPr>
        <p:spPr/>
        <p:txBody>
          <a:bodyPr/>
          <a:lstStyle>
            <a:lvl1pPr>
              <a:defRPr/>
            </a:lvl1pPr>
          </a:lstStyle>
          <a:p>
            <a:fld id="{FD8435C8-7EB8-4D3B-81FE-7606F6B3AB65}" type="slidenum">
              <a:rPr lang="en-US" altLang="en-US"/>
              <a:pPr/>
              <a:t>‹#›</a:t>
            </a:fld>
            <a:endParaRPr lang="en-US" altLang="en-US"/>
          </a:p>
        </p:txBody>
      </p:sp>
      <p:sp>
        <p:nvSpPr>
          <p:cNvPr id="7" name="Date Placeholder 4"/>
          <p:cNvSpPr>
            <a:spLocks noGrp="1"/>
          </p:cNvSpPr>
          <p:nvPr>
            <p:ph type="dt" sz="half" idx="17"/>
          </p:nvPr>
        </p:nvSpPr>
        <p:spPr>
          <a:xfrm>
            <a:off x="628650" y="6356351"/>
            <a:ext cx="2057400" cy="365125"/>
          </a:xfrm>
          <a:prstGeom prst="rect">
            <a:avLst/>
          </a:prstGeom>
        </p:spPr>
        <p:txBody>
          <a:bodyPr/>
          <a:lstStyle>
            <a:lvl1pPr>
              <a:defRPr/>
            </a:lvl1pPr>
          </a:lstStyle>
          <a:p>
            <a:pPr>
              <a:defRPr/>
            </a:pPr>
            <a:endParaRPr lang="en-US"/>
          </a:p>
        </p:txBody>
      </p:sp>
      <p:sp>
        <p:nvSpPr>
          <p:cNvPr id="9" name="Footer Placeholder 5"/>
          <p:cNvSpPr>
            <a:spLocks noGrp="1"/>
          </p:cNvSpPr>
          <p:nvPr>
            <p:ph type="ftr" sz="quarter" idx="18"/>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9518914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3886200"/>
          </a:xfrm>
          <a:prstGeom prst="rect">
            <a:avLst/>
          </a:prstGeom>
        </p:spPr>
        <p:txBody>
          <a:bodyPr rtlCol="0">
            <a:normAutofit/>
          </a:bodyPr>
          <a:lstStyle/>
          <a:p>
            <a:pPr lvl="0"/>
            <a:r>
              <a:rPr lang="en-US" noProof="0" dirty="0" smtClean="0"/>
              <a:t>Click icon to add picture</a:t>
            </a:r>
            <a:endParaRPr lang="en-US" noProof="0" dirty="0"/>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5" name="Slide Number Placeholder 5"/>
          <p:cNvSpPr>
            <a:spLocks noGrp="1"/>
          </p:cNvSpPr>
          <p:nvPr>
            <p:ph type="sldNum" sz="quarter" idx="16"/>
          </p:nvPr>
        </p:nvSpPr>
        <p:spPr/>
        <p:txBody>
          <a:bodyPr/>
          <a:lstStyle>
            <a:lvl1pPr>
              <a:defRPr/>
            </a:lvl1pPr>
          </a:lstStyle>
          <a:p>
            <a:fld id="{E2C01B51-6198-4D5A-814F-0DCA525055A1}" type="slidenum">
              <a:rPr lang="en-US" altLang="en-US"/>
              <a:pPr/>
              <a:t>‹#›</a:t>
            </a:fld>
            <a:endParaRPr lang="en-US" altLang="en-US"/>
          </a:p>
        </p:txBody>
      </p:sp>
      <p:sp>
        <p:nvSpPr>
          <p:cNvPr id="6" name="Date Placeholder 4"/>
          <p:cNvSpPr>
            <a:spLocks noGrp="1"/>
          </p:cNvSpPr>
          <p:nvPr>
            <p:ph type="dt" sz="half" idx="17"/>
          </p:nvPr>
        </p:nvSpPr>
        <p:spPr>
          <a:xfrm>
            <a:off x="628650" y="6356351"/>
            <a:ext cx="2057400" cy="365125"/>
          </a:xfrm>
          <a:prstGeom prst="rect">
            <a:avLst/>
          </a:prstGeom>
        </p:spPr>
        <p:txBody>
          <a:bodyPr/>
          <a:lstStyle>
            <a:lvl1pPr>
              <a:defRPr/>
            </a:lvl1pPr>
          </a:lstStyle>
          <a:p>
            <a:pPr>
              <a:defRPr/>
            </a:pPr>
            <a:endParaRPr lang="en-US"/>
          </a:p>
        </p:txBody>
      </p:sp>
      <p:sp>
        <p:nvSpPr>
          <p:cNvPr id="7" name="Footer Placeholder 5"/>
          <p:cNvSpPr>
            <a:spLocks noGrp="1"/>
          </p:cNvSpPr>
          <p:nvPr>
            <p:ph type="ftr" sz="quarter" idx="18"/>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411406235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dirty="0" smtClean="0"/>
              <a:t>Click to edit Master text styles</a:t>
            </a:r>
          </a:p>
          <a:p>
            <a:pPr lvl="1"/>
            <a:r>
              <a:rPr lang="en-US" dirty="0" smtClean="0"/>
              <a:t>Second level</a:t>
            </a:r>
          </a:p>
        </p:txBody>
      </p:sp>
      <p:sp>
        <p:nvSpPr>
          <p:cNvPr id="4" name="Slide Number Placeholder 5"/>
          <p:cNvSpPr>
            <a:spLocks noGrp="1"/>
          </p:cNvSpPr>
          <p:nvPr>
            <p:ph type="sldNum" sz="quarter" idx="12"/>
          </p:nvPr>
        </p:nvSpPr>
        <p:spPr/>
        <p:txBody>
          <a:bodyPr/>
          <a:lstStyle>
            <a:lvl1pPr>
              <a:defRPr/>
            </a:lvl1pPr>
          </a:lstStyle>
          <a:p>
            <a:fld id="{DDDE1CA8-C797-4008-8A7D-8C9296416DD0}" type="slidenum">
              <a:rPr lang="en-US" altLang="en-US"/>
              <a:pPr/>
              <a:t>‹#›</a:t>
            </a:fld>
            <a:endParaRPr lang="en-US" altLang="en-US"/>
          </a:p>
        </p:txBody>
      </p:sp>
      <p:sp>
        <p:nvSpPr>
          <p:cNvPr id="6" name="Date Placeholder 4"/>
          <p:cNvSpPr>
            <a:spLocks noGrp="1"/>
          </p:cNvSpPr>
          <p:nvPr>
            <p:ph type="dt" sz="half" idx="13"/>
          </p:nvPr>
        </p:nvSpPr>
        <p:spPr>
          <a:xfrm>
            <a:off x="628650" y="6356351"/>
            <a:ext cx="2057400" cy="365125"/>
          </a:xfrm>
          <a:prstGeom prst="rect">
            <a:avLst/>
          </a:prstGeom>
        </p:spPr>
        <p:txBody>
          <a:bodyPr/>
          <a:lstStyle>
            <a:lvl1pPr>
              <a:defRPr/>
            </a:lvl1pPr>
          </a:lstStyle>
          <a:p>
            <a:pPr>
              <a:defRPr/>
            </a:pPr>
            <a:endParaRPr lang="en-US"/>
          </a:p>
        </p:txBody>
      </p:sp>
      <p:sp>
        <p:nvSpPr>
          <p:cNvPr id="7" name="Footer Placeholder 5"/>
          <p:cNvSpPr>
            <a:spLocks noGrp="1"/>
          </p:cNvSpPr>
          <p:nvPr>
            <p:ph type="ftr" sz="quarter" idx="14"/>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566660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D236989D-8149-456E-B8E2-34A0D98F461A}" type="slidenum">
              <a:rPr lang="en-US" altLang="en-US" smtClean="0"/>
              <a:pPr/>
              <a:t>‹#›</a:t>
            </a:fld>
            <a:endParaRPr lang="en-US" altLang="en-US"/>
          </a:p>
        </p:txBody>
      </p:sp>
    </p:spTree>
    <p:extLst>
      <p:ext uri="{BB962C8B-B14F-4D97-AF65-F5344CB8AC3E}">
        <p14:creationId xmlns:p14="http://schemas.microsoft.com/office/powerpoint/2010/main" val="265239610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D236989D-8149-456E-B8E2-34A0D98F461A}" type="slidenum">
              <a:rPr lang="en-US" altLang="en-US" smtClean="0"/>
              <a:pPr/>
              <a:t>‹#›</a:t>
            </a:fld>
            <a:endParaRPr lang="en-US" altLang="en-US"/>
          </a:p>
        </p:txBody>
      </p:sp>
    </p:spTree>
    <p:extLst>
      <p:ext uri="{BB962C8B-B14F-4D97-AF65-F5344CB8AC3E}">
        <p14:creationId xmlns:p14="http://schemas.microsoft.com/office/powerpoint/2010/main" val="336046351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D236989D-8149-456E-B8E2-34A0D98F461A}" type="slidenum">
              <a:rPr lang="en-US" altLang="en-US" smtClean="0"/>
              <a:pPr/>
              <a:t>‹#›</a:t>
            </a:fld>
            <a:endParaRPr lang="en-US" altLang="en-US"/>
          </a:p>
        </p:txBody>
      </p:sp>
    </p:spTree>
    <p:extLst>
      <p:ext uri="{BB962C8B-B14F-4D97-AF65-F5344CB8AC3E}">
        <p14:creationId xmlns:p14="http://schemas.microsoft.com/office/powerpoint/2010/main" val="428803937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D236989D-8149-456E-B8E2-34A0D98F461A}" type="slidenum">
              <a:rPr lang="en-US" altLang="en-US" smtClean="0"/>
              <a:pPr/>
              <a:t>‹#›</a:t>
            </a:fld>
            <a:endParaRPr lang="en-US" altLang="en-US"/>
          </a:p>
        </p:txBody>
      </p:sp>
    </p:spTree>
    <p:extLst>
      <p:ext uri="{BB962C8B-B14F-4D97-AF65-F5344CB8AC3E}">
        <p14:creationId xmlns:p14="http://schemas.microsoft.com/office/powerpoint/2010/main" val="354072844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D236989D-8149-456E-B8E2-34A0D98F461A}" type="slidenum">
              <a:rPr lang="en-US" altLang="en-US" smtClean="0"/>
              <a:pPr/>
              <a:t>‹#›</a:t>
            </a:fld>
            <a:endParaRPr lang="en-US" altLang="en-US"/>
          </a:p>
        </p:txBody>
      </p:sp>
    </p:spTree>
    <p:extLst>
      <p:ext uri="{BB962C8B-B14F-4D97-AF65-F5344CB8AC3E}">
        <p14:creationId xmlns:p14="http://schemas.microsoft.com/office/powerpoint/2010/main" val="301250773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D236989D-8149-456E-B8E2-34A0D98F461A}" type="slidenum">
              <a:rPr lang="en-US" altLang="en-US" smtClean="0"/>
              <a:pPr/>
              <a:t>‹#›</a:t>
            </a:fld>
            <a:endParaRPr lang="en-US" altLang="en-US"/>
          </a:p>
        </p:txBody>
      </p:sp>
    </p:spTree>
    <p:extLst>
      <p:ext uri="{BB962C8B-B14F-4D97-AF65-F5344CB8AC3E}">
        <p14:creationId xmlns:p14="http://schemas.microsoft.com/office/powerpoint/2010/main" val="396740234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D236989D-8149-456E-B8E2-34A0D98F461A}" type="slidenum">
              <a:rPr lang="en-US" altLang="en-US" smtClean="0"/>
              <a:pPr/>
              <a:t>‹#›</a:t>
            </a:fld>
            <a:endParaRPr lang="en-US" altLang="en-US"/>
          </a:p>
        </p:txBody>
      </p:sp>
    </p:spTree>
    <p:extLst>
      <p:ext uri="{BB962C8B-B14F-4D97-AF65-F5344CB8AC3E}">
        <p14:creationId xmlns:p14="http://schemas.microsoft.com/office/powerpoint/2010/main" val="985735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D236989D-8149-456E-B8E2-34A0D98F461A}" type="slidenum">
              <a:rPr lang="en-US" altLang="en-US" smtClean="0"/>
              <a:pPr/>
              <a:t>‹#›</a:t>
            </a:fld>
            <a:endParaRPr lang="en-US" altLang="en-US"/>
          </a:p>
        </p:txBody>
      </p:sp>
    </p:spTree>
    <p:extLst>
      <p:ext uri="{BB962C8B-B14F-4D97-AF65-F5344CB8AC3E}">
        <p14:creationId xmlns:p14="http://schemas.microsoft.com/office/powerpoint/2010/main" val="3829497527"/>
      </p:ext>
    </p:extLst>
  </p:cSld>
  <p:clrMap bg1="lt1" tx1="dk1" bg2="lt2" tx2="dk2" accent1="accent1" accent2="accent2" accent3="accent3" accent4="accent4" accent5="accent5" accent6="accent6" hlink="hlink" folHlink="folHlink"/>
  <p:sldLayoutIdLst>
    <p:sldLayoutId id="2147484440" r:id="rId1"/>
    <p:sldLayoutId id="2147484441" r:id="rId2"/>
    <p:sldLayoutId id="2147484442" r:id="rId3"/>
    <p:sldLayoutId id="2147484443" r:id="rId4"/>
    <p:sldLayoutId id="2147484444" r:id="rId5"/>
    <p:sldLayoutId id="2147484445" r:id="rId6"/>
    <p:sldLayoutId id="2147484446" r:id="rId7"/>
    <p:sldLayoutId id="2147484447" r:id="rId8"/>
    <p:sldLayoutId id="2147484448" r:id="rId9"/>
    <p:sldLayoutId id="2147484449" r:id="rId10"/>
    <p:sldLayoutId id="2147484450" r:id="rId11"/>
    <p:sldLayoutId id="2147484451" r:id="rId12"/>
    <p:sldLayoutId id="2147484452" r:id="rId13"/>
    <p:sldLayoutId id="2147484453" r:id="rId14"/>
    <p:sldLayoutId id="2147484412" r:id="rId15"/>
    <p:sldLayoutId id="2147484423" r:id="rId16"/>
    <p:sldLayoutId id="2147484414" r:id="rId17"/>
    <p:sldLayoutId id="2147484415" r:id="rId18"/>
    <p:sldLayoutId id="2147484416" r:id="rId19"/>
    <p:sldLayoutId id="2147484417" r:id="rId20"/>
    <p:sldLayoutId id="2147484418" r:id="rId21"/>
    <p:sldLayoutId id="2147484419" r:id="rId22"/>
    <p:sldLayoutId id="2147484420" r:id="rId2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hyperlink" Target="http://www.fhin.net/pdf/archive/FLHIEplan/comments/FHIMA.pdf" TargetMode="External"/><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0.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smtClean="0"/>
              <a:t>Health Management Information Systems</a:t>
            </a:r>
          </a:p>
        </p:txBody>
      </p:sp>
      <p:sp>
        <p:nvSpPr>
          <p:cNvPr id="4099" name="Text Placeholder 2"/>
          <p:cNvSpPr>
            <a:spLocks noGrp="1"/>
          </p:cNvSpPr>
          <p:nvPr>
            <p:ph type="body" sz="half" idx="2"/>
          </p:nvPr>
        </p:nvSpPr>
        <p:spPr/>
        <p:txBody>
          <a:bodyPr/>
          <a:lstStyle/>
          <a:p>
            <a:pPr eaLnBrk="1" hangingPunct="1"/>
            <a:r>
              <a:rPr lang="en-US" altLang="en-US" smtClean="0"/>
              <a:t>Patient Monitoring Systems</a:t>
            </a:r>
          </a:p>
        </p:txBody>
      </p:sp>
      <p:sp>
        <p:nvSpPr>
          <p:cNvPr id="4100" name="Text Placeholder 3"/>
          <p:cNvSpPr>
            <a:spLocks noGrp="1"/>
          </p:cNvSpPr>
          <p:nvPr>
            <p:ph type="body" sz="quarter" idx="11"/>
          </p:nvPr>
        </p:nvSpPr>
        <p:spPr/>
        <p:txBody>
          <a:bodyPr/>
          <a:lstStyle/>
          <a:p>
            <a:pPr eaLnBrk="1" hangingPunct="1"/>
            <a:r>
              <a:rPr lang="en-US" altLang="en-US" sz="3200" smtClean="0"/>
              <a:t>Lecture b</a:t>
            </a:r>
          </a:p>
        </p:txBody>
      </p:sp>
      <p:sp>
        <p:nvSpPr>
          <p:cNvPr id="4101" name="Text Placeholder 4"/>
          <p:cNvSpPr>
            <a:spLocks noGrp="1"/>
          </p:cNvSpPr>
          <p:nvPr>
            <p:ph type="body" sz="quarter" idx="12"/>
          </p:nvPr>
        </p:nvSpPr>
        <p:spPr/>
        <p:txBody>
          <a:bodyPr/>
          <a:lstStyle/>
          <a:p>
            <a:r>
              <a:rPr lang="en-US" sz="1000" dirty="0"/>
              <a:t>This material (</a:t>
            </a:r>
            <a:r>
              <a:rPr lang="en-US" altLang="en-US" sz="1000" dirty="0">
                <a:ea typeface="Calibri" panose="020F0502020204030204" pitchFamily="34" charset="0"/>
                <a:cs typeface="Arial" panose="020B0604020202020204" pitchFamily="34" charset="0"/>
              </a:rPr>
              <a:t>Comp 6 </a:t>
            </a:r>
            <a:r>
              <a:rPr lang="en-US" altLang="en-US" sz="1000">
                <a:ea typeface="Calibri" panose="020F0502020204030204" pitchFamily="34" charset="0"/>
                <a:cs typeface="Arial" panose="020B0604020202020204" pitchFamily="34" charset="0"/>
              </a:rPr>
              <a:t>Unit </a:t>
            </a:r>
            <a:r>
              <a:rPr lang="en-US" altLang="en-US" sz="1000" smtClean="0">
                <a:ea typeface="Calibri" panose="020F0502020204030204" pitchFamily="34" charset="0"/>
                <a:cs typeface="Arial" panose="020B0604020202020204" pitchFamily="34" charset="0"/>
              </a:rPr>
              <a:t>6)</a:t>
            </a:r>
            <a:r>
              <a:rPr lang="en-US" sz="1000" smtClean="0"/>
              <a:t> </a:t>
            </a:r>
            <a:r>
              <a:rPr lang="en-US" sz="1000" dirty="0"/>
              <a:t>was developed by Duke University, funded by the Department of Health and Human Services, Office of the National Coordinator for Health Information Technology under Award Number </a:t>
            </a:r>
            <a:r>
              <a:rPr lang="en-US" altLang="en-US" sz="1000" dirty="0">
                <a:ea typeface="Calibri" panose="020F0502020204030204" pitchFamily="34" charset="0"/>
                <a:cs typeface="Arial" panose="020B0604020202020204" pitchFamily="34" charset="0"/>
              </a:rPr>
              <a:t>IU24OC000024</a:t>
            </a:r>
            <a:r>
              <a:rPr lang="en-US" sz="1000" dirty="0"/>
              <a:t>. This material was updated by Normandale Community College, funded under Award Number 90WT0003.</a:t>
            </a:r>
          </a:p>
          <a:p>
            <a:endParaRPr lang="en-US" sz="1000" dirty="0"/>
          </a:p>
          <a:p>
            <a:r>
              <a:rPr lang="en-US" sz="1000" dirty="0"/>
              <a:t>This work is licensed under the Creative Commons Attribution-</a:t>
            </a:r>
            <a:r>
              <a:rPr lang="en-US" sz="1000" dirty="0" err="1"/>
              <a:t>NonCommercial</a:t>
            </a:r>
            <a:r>
              <a:rPr lang="en-US" sz="1000" dirty="0"/>
              <a:t>-</a:t>
            </a:r>
            <a:r>
              <a:rPr lang="en-US" sz="1000" dirty="0" err="1"/>
              <a:t>ShareAlike</a:t>
            </a:r>
            <a:r>
              <a:rPr lang="en-US" sz="1000" dirty="0"/>
              <a:t> 4.0 International License. To view a copy of this license, visit </a:t>
            </a:r>
            <a:r>
              <a:rPr lang="en-US" sz="1000" u="sng" dirty="0">
                <a:hlinkClick r:id="rId3"/>
              </a:rPr>
              <a:t>http://creativecommons.org/licenses/by-nc-sa/4.0/</a:t>
            </a:r>
            <a:endParaRPr lang="en-US" sz="1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6"/>
          <p:cNvSpPr>
            <a:spLocks noGrp="1"/>
          </p:cNvSpPr>
          <p:nvPr>
            <p:ph type="title"/>
          </p:nvPr>
        </p:nvSpPr>
        <p:spPr/>
        <p:txBody>
          <a:bodyPr/>
          <a:lstStyle/>
          <a:p>
            <a:r>
              <a:rPr lang="en-US" altLang="en-US" smtClean="0"/>
              <a:t>Telehealth</a:t>
            </a:r>
          </a:p>
        </p:txBody>
      </p:sp>
      <p:sp>
        <p:nvSpPr>
          <p:cNvPr id="14339" name="Content Placeholder 7"/>
          <p:cNvSpPr>
            <a:spLocks noGrp="1"/>
          </p:cNvSpPr>
          <p:nvPr>
            <p:ph sz="quarter" idx="14"/>
          </p:nvPr>
        </p:nvSpPr>
        <p:spPr/>
        <p:txBody>
          <a:bodyPr/>
          <a:lstStyle/>
          <a:p>
            <a:r>
              <a:rPr lang="en-US" altLang="en-US" smtClean="0"/>
              <a:t>Public health and health administration</a:t>
            </a:r>
          </a:p>
          <a:p>
            <a:pPr lvl="1"/>
            <a:r>
              <a:rPr lang="en-US" altLang="en-US" smtClean="0"/>
              <a:t>Applications</a:t>
            </a:r>
          </a:p>
          <a:p>
            <a:pPr lvl="1"/>
            <a:r>
              <a:rPr lang="en-US" altLang="en-US" smtClean="0"/>
              <a:t>Benefits</a:t>
            </a:r>
          </a:p>
          <a:p>
            <a:endParaRPr lang="en-US" altLang="en-US"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BF36F68-18FE-42FA-8E5E-772E431DBA47}" type="slidenum">
              <a:rPr lang="en-US" altLang="en-US">
                <a:solidFill>
                  <a:srgbClr val="898989"/>
                </a:solidFill>
              </a:rPr>
              <a:pPr eaLnBrk="1" hangingPunct="1"/>
              <a:t>10</a:t>
            </a:fld>
            <a:endParaRPr lang="en-US" altLang="en-US">
              <a:solidFill>
                <a:srgbClr val="898989"/>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6"/>
          <p:cNvSpPr>
            <a:spLocks noGrp="1"/>
          </p:cNvSpPr>
          <p:nvPr>
            <p:ph type="title"/>
          </p:nvPr>
        </p:nvSpPr>
        <p:spPr/>
        <p:txBody>
          <a:bodyPr/>
          <a:lstStyle/>
          <a:p>
            <a:r>
              <a:rPr lang="en-US" altLang="en-US" smtClean="0"/>
              <a:t>Effectiveness and Economic Benefits of Telehealth</a:t>
            </a:r>
          </a:p>
        </p:txBody>
      </p:sp>
      <p:sp>
        <p:nvSpPr>
          <p:cNvPr id="15363" name="Content Placeholder 7"/>
          <p:cNvSpPr>
            <a:spLocks noGrp="1"/>
          </p:cNvSpPr>
          <p:nvPr>
            <p:ph sz="quarter" idx="14"/>
          </p:nvPr>
        </p:nvSpPr>
        <p:spPr/>
        <p:txBody>
          <a:bodyPr/>
          <a:lstStyle/>
          <a:p>
            <a:r>
              <a:rPr lang="en-US" altLang="en-US" smtClean="0"/>
              <a:t>Greater access to care</a:t>
            </a:r>
          </a:p>
          <a:p>
            <a:r>
              <a:rPr lang="en-US" altLang="en-US" smtClean="0"/>
              <a:t>Reduction in the number of interventions required</a:t>
            </a:r>
          </a:p>
          <a:p>
            <a:r>
              <a:rPr lang="en-US" altLang="en-US" smtClean="0"/>
              <a:t>Eliminate unnecessary visits to the home or emergency room</a:t>
            </a:r>
          </a:p>
          <a:p>
            <a:r>
              <a:rPr lang="en-US" altLang="en-US" smtClean="0"/>
              <a:t>Easier access to specialists’ advice</a:t>
            </a:r>
          </a:p>
          <a:p>
            <a:pPr>
              <a:buFont typeface="Arial" panose="020B0604020202020204" pitchFamily="34" charset="0"/>
              <a:buNone/>
            </a:pPr>
            <a:endParaRPr lang="en-US" altLang="en-US"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D3F5D11-5278-40B0-BDB9-0465F369D03B}" type="slidenum">
              <a:rPr lang="en-US" altLang="en-US">
                <a:solidFill>
                  <a:srgbClr val="898989"/>
                </a:solidFill>
              </a:rPr>
              <a:pPr eaLnBrk="1" hangingPunct="1"/>
              <a:t>11</a:t>
            </a:fld>
            <a:endParaRPr lang="en-US" altLang="en-US">
              <a:solidFill>
                <a:srgbClr val="898989"/>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6"/>
          <p:cNvSpPr>
            <a:spLocks noGrp="1"/>
          </p:cNvSpPr>
          <p:nvPr>
            <p:ph type="title"/>
          </p:nvPr>
        </p:nvSpPr>
        <p:spPr/>
        <p:txBody>
          <a:bodyPr/>
          <a:lstStyle/>
          <a:p>
            <a:r>
              <a:rPr lang="en-US" altLang="en-US" smtClean="0"/>
              <a:t>Effectiveness and Economic Benefits of Telehealth</a:t>
            </a:r>
          </a:p>
        </p:txBody>
      </p:sp>
      <p:sp>
        <p:nvSpPr>
          <p:cNvPr id="16387" name="Content Placeholder 7"/>
          <p:cNvSpPr>
            <a:spLocks noGrp="1"/>
          </p:cNvSpPr>
          <p:nvPr>
            <p:ph sz="quarter" idx="14"/>
          </p:nvPr>
        </p:nvSpPr>
        <p:spPr/>
        <p:txBody>
          <a:bodyPr/>
          <a:lstStyle/>
          <a:p>
            <a:r>
              <a:rPr lang="en-US" altLang="en-US" smtClean="0"/>
              <a:t>Availability of physicians if needed to physician extenders</a:t>
            </a:r>
          </a:p>
          <a:p>
            <a:r>
              <a:rPr lang="en-US" altLang="en-US" smtClean="0"/>
              <a:t>Added capability of providing continuous care</a:t>
            </a:r>
          </a:p>
          <a:p>
            <a:r>
              <a:rPr lang="en-US" altLang="en-US" smtClean="0"/>
              <a:t>Increased availability of education</a:t>
            </a:r>
          </a:p>
          <a:p>
            <a:pPr>
              <a:buFont typeface="Arial" panose="020B0604020202020204" pitchFamily="34" charset="0"/>
              <a:buNone/>
            </a:pPr>
            <a:endParaRPr lang="en-US" altLang="en-US"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11FE6C3-C400-482A-B09D-0BBA2991F0A7}" type="slidenum">
              <a:rPr lang="en-US" altLang="en-US">
                <a:solidFill>
                  <a:srgbClr val="898989"/>
                </a:solidFill>
              </a:rPr>
              <a:pPr eaLnBrk="1" hangingPunct="1"/>
              <a:t>12</a:t>
            </a:fld>
            <a:endParaRPr lang="en-US" altLang="en-US">
              <a:solidFill>
                <a:srgbClr val="89898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6"/>
          <p:cNvSpPr>
            <a:spLocks noGrp="1"/>
          </p:cNvSpPr>
          <p:nvPr>
            <p:ph type="title"/>
          </p:nvPr>
        </p:nvSpPr>
        <p:spPr/>
        <p:txBody>
          <a:bodyPr/>
          <a:lstStyle/>
          <a:p>
            <a:r>
              <a:rPr lang="en-US" altLang="en-US" smtClean="0"/>
              <a:t>Telehealth</a:t>
            </a:r>
          </a:p>
        </p:txBody>
      </p:sp>
      <p:sp>
        <p:nvSpPr>
          <p:cNvPr id="17411" name="Content Placeholder 7"/>
          <p:cNvSpPr>
            <a:spLocks noGrp="1"/>
          </p:cNvSpPr>
          <p:nvPr>
            <p:ph sz="quarter" idx="14"/>
          </p:nvPr>
        </p:nvSpPr>
        <p:spPr/>
        <p:txBody>
          <a:bodyPr/>
          <a:lstStyle/>
          <a:p>
            <a:r>
              <a:rPr lang="en-US" altLang="en-US" smtClean="0"/>
              <a:t>Characteristics </a:t>
            </a:r>
          </a:p>
          <a:p>
            <a:pPr lvl="1"/>
            <a:r>
              <a:rPr lang="en-US" altLang="en-US" smtClean="0"/>
              <a:t>Well integrated into existing procedures</a:t>
            </a:r>
          </a:p>
          <a:p>
            <a:pPr lvl="1"/>
            <a:r>
              <a:rPr lang="en-US" altLang="en-US" smtClean="0"/>
              <a:t>Use existing infrastructure where possible</a:t>
            </a:r>
          </a:p>
          <a:p>
            <a:pPr lvl="1"/>
            <a:r>
              <a:rPr lang="en-US" altLang="en-US" smtClean="0"/>
              <a:t>Provide obvious improvement over alternative mechanisms</a:t>
            </a:r>
          </a:p>
          <a:p>
            <a:endParaRPr lang="en-US" altLang="en-US"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ECDC960-7E62-41BF-8A05-F6599769BBD3}" type="slidenum">
              <a:rPr lang="en-US" altLang="en-US">
                <a:solidFill>
                  <a:srgbClr val="898989"/>
                </a:solidFill>
              </a:rPr>
              <a:pPr eaLnBrk="1" hangingPunct="1"/>
              <a:t>13</a:t>
            </a:fld>
            <a:endParaRPr lang="en-US" altLang="en-US">
              <a:solidFill>
                <a:srgbClr val="898989"/>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title"/>
          </p:nvPr>
        </p:nvSpPr>
        <p:spPr/>
        <p:txBody>
          <a:bodyPr/>
          <a:lstStyle/>
          <a:p>
            <a:r>
              <a:rPr lang="en-US" altLang="en-US" smtClean="0"/>
              <a:t>Telehealth in Use</a:t>
            </a:r>
          </a:p>
        </p:txBody>
      </p:sp>
      <p:sp>
        <p:nvSpPr>
          <p:cNvPr id="18435" name="Content Placeholder 7"/>
          <p:cNvSpPr>
            <a:spLocks noGrp="1"/>
          </p:cNvSpPr>
          <p:nvPr>
            <p:ph sz="quarter" idx="14"/>
          </p:nvPr>
        </p:nvSpPr>
        <p:spPr/>
        <p:txBody>
          <a:bodyPr/>
          <a:lstStyle/>
          <a:p>
            <a:r>
              <a:rPr lang="en-US" altLang="en-US" smtClean="0"/>
              <a:t>Veterans Administration Office of Telehealth Services</a:t>
            </a:r>
          </a:p>
          <a:p>
            <a:pPr lvl="1"/>
            <a:r>
              <a:rPr lang="en-US" altLang="en-US" smtClean="0"/>
              <a:t>Placing medical devices in patient homes </a:t>
            </a:r>
          </a:p>
          <a:p>
            <a:pPr lvl="1"/>
            <a:r>
              <a:rPr lang="en-US" altLang="en-US" smtClean="0"/>
              <a:t>Capturing various measurements</a:t>
            </a:r>
          </a:p>
          <a:p>
            <a:pPr lvl="1"/>
            <a:r>
              <a:rPr lang="en-US" altLang="en-US" smtClean="0"/>
              <a:t>Sending measurements to server within the VA network and then to VHA systems were VA providers view them</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9B2BC35-FEF9-45F0-8929-87B7AEC3AA92}" type="slidenum">
              <a:rPr lang="en-US" altLang="en-US">
                <a:solidFill>
                  <a:srgbClr val="898989"/>
                </a:solidFill>
              </a:rPr>
              <a:pPr eaLnBrk="1" hangingPunct="1"/>
              <a:t>14</a:t>
            </a:fld>
            <a:endParaRPr lang="en-US" altLang="en-US">
              <a:solidFill>
                <a:srgbClr val="898989"/>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6"/>
          <p:cNvSpPr>
            <a:spLocks noGrp="1"/>
          </p:cNvSpPr>
          <p:nvPr>
            <p:ph type="title"/>
          </p:nvPr>
        </p:nvSpPr>
        <p:spPr/>
        <p:txBody>
          <a:bodyPr/>
          <a:lstStyle/>
          <a:p>
            <a:r>
              <a:rPr lang="en-US" altLang="en-US" smtClean="0"/>
              <a:t>Role of Smart Technology </a:t>
            </a:r>
            <a:br>
              <a:rPr lang="en-US" altLang="en-US" smtClean="0"/>
            </a:br>
            <a:r>
              <a:rPr lang="en-US" altLang="en-US" smtClean="0"/>
              <a:t>in the Home</a:t>
            </a:r>
          </a:p>
        </p:txBody>
      </p:sp>
      <p:sp>
        <p:nvSpPr>
          <p:cNvPr id="19459" name="Content Placeholder 7"/>
          <p:cNvSpPr>
            <a:spLocks noGrp="1"/>
          </p:cNvSpPr>
          <p:nvPr>
            <p:ph sz="quarter" idx="14"/>
          </p:nvPr>
        </p:nvSpPr>
        <p:spPr/>
        <p:txBody>
          <a:bodyPr/>
          <a:lstStyle/>
          <a:p>
            <a:r>
              <a:rPr lang="en-US" altLang="en-US" smtClean="0"/>
              <a:t>Telehealth</a:t>
            </a:r>
          </a:p>
          <a:p>
            <a:r>
              <a:rPr lang="en-US" altLang="en-US" smtClean="0"/>
              <a:t>Remote patient monitoring</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5493B6A-18EB-4705-A91A-04102BCB8D89}" type="slidenum">
              <a:rPr lang="en-US" altLang="en-US">
                <a:solidFill>
                  <a:srgbClr val="898989"/>
                </a:solidFill>
              </a:rPr>
              <a:pPr eaLnBrk="1" hangingPunct="1"/>
              <a:t>15</a:t>
            </a:fld>
            <a:endParaRPr lang="en-US" altLang="en-US">
              <a:solidFill>
                <a:srgbClr val="898989"/>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6"/>
          <p:cNvSpPr>
            <a:spLocks noGrp="1"/>
          </p:cNvSpPr>
          <p:nvPr>
            <p:ph type="title"/>
          </p:nvPr>
        </p:nvSpPr>
        <p:spPr/>
        <p:txBody>
          <a:bodyPr/>
          <a:lstStyle/>
          <a:p>
            <a:r>
              <a:rPr lang="en-US" altLang="en-US" smtClean="0"/>
              <a:t>Smart Technology in Use</a:t>
            </a:r>
          </a:p>
        </p:txBody>
      </p:sp>
      <p:sp>
        <p:nvSpPr>
          <p:cNvPr id="20483" name="Content Placeholder 7"/>
          <p:cNvSpPr>
            <a:spLocks noGrp="1"/>
          </p:cNvSpPr>
          <p:nvPr>
            <p:ph sz="quarter" idx="14"/>
          </p:nvPr>
        </p:nvSpPr>
        <p:spPr/>
        <p:txBody>
          <a:bodyPr/>
          <a:lstStyle/>
          <a:p>
            <a:r>
              <a:rPr lang="en-US" altLang="en-US" dirty="0" smtClean="0"/>
              <a:t>Diabetes self management</a:t>
            </a:r>
          </a:p>
          <a:p>
            <a:pPr lvl="1"/>
            <a:r>
              <a:rPr lang="en-US" altLang="en-US" dirty="0" smtClean="0"/>
              <a:t>Smart phones</a:t>
            </a:r>
          </a:p>
          <a:p>
            <a:pPr lvl="1"/>
            <a:r>
              <a:rPr lang="en-US" altLang="en-US" dirty="0" smtClean="0"/>
              <a:t>Application software</a:t>
            </a:r>
          </a:p>
          <a:p>
            <a:pPr lvl="1"/>
            <a:r>
              <a:rPr lang="en-US" altLang="en-US" dirty="0" smtClean="0"/>
              <a:t>Wearables</a:t>
            </a:r>
          </a:p>
          <a:p>
            <a:pPr marL="342900" lvl="1" indent="0">
              <a:buNone/>
            </a:pPr>
            <a:endParaRPr lang="en-US" altLang="en-US" dirty="0" smtClean="0"/>
          </a:p>
          <a:p>
            <a:pPr>
              <a:buFont typeface="Arial" panose="020B0604020202020204" pitchFamily="34" charset="0"/>
              <a:buNone/>
            </a:pPr>
            <a:endParaRPr lang="en-US" altLang="en-US" dirty="0"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A6D8246-B397-47DB-B1B2-001DE4EC54A1}" type="slidenum">
              <a:rPr lang="en-US" altLang="en-US">
                <a:solidFill>
                  <a:srgbClr val="898989"/>
                </a:solidFill>
              </a:rPr>
              <a:pPr eaLnBrk="1" hangingPunct="1"/>
              <a:t>16</a:t>
            </a:fld>
            <a:endParaRPr lang="en-US" altLang="en-US">
              <a:solidFill>
                <a:srgbClr val="898989"/>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smtClean="0"/>
              <a:t>Patient Monitoring Systems</a:t>
            </a:r>
            <a:br>
              <a:rPr lang="en-US" altLang="en-US" smtClean="0"/>
            </a:br>
            <a:r>
              <a:rPr lang="en-US" altLang="en-US" smtClean="0"/>
              <a:t>Summary </a:t>
            </a:r>
            <a:endParaRPr lang="en-US" altLang="en-US" sz="2000" smtClean="0"/>
          </a:p>
        </p:txBody>
      </p:sp>
      <p:sp>
        <p:nvSpPr>
          <p:cNvPr id="21507" name="Content Placeholder 2"/>
          <p:cNvSpPr>
            <a:spLocks noGrp="1"/>
          </p:cNvSpPr>
          <p:nvPr>
            <p:ph type="body" sz="quarter" idx="11"/>
          </p:nvPr>
        </p:nvSpPr>
        <p:spPr/>
        <p:txBody>
          <a:bodyPr/>
          <a:lstStyle/>
          <a:p>
            <a:r>
              <a:rPr lang="en-US" altLang="en-US" smtClean="0"/>
              <a:t>Patient monitoring systems</a:t>
            </a:r>
          </a:p>
          <a:p>
            <a:pPr lvl="1"/>
            <a:r>
              <a:rPr lang="en-US" altLang="en-US" smtClean="0"/>
              <a:t>Purpose, attributes, and functions</a:t>
            </a:r>
          </a:p>
          <a:p>
            <a:pPr lvl="1"/>
            <a:r>
              <a:rPr lang="en-US" altLang="en-US" smtClean="0"/>
              <a:t>Primary applications</a:t>
            </a:r>
          </a:p>
          <a:p>
            <a:pPr lvl="1"/>
            <a:r>
              <a:rPr lang="en-US" altLang="en-US" smtClean="0"/>
              <a:t>Data integration and clinical decisions</a:t>
            </a:r>
          </a:p>
          <a:p>
            <a:r>
              <a:rPr lang="en-US" altLang="en-US" smtClean="0"/>
              <a:t>Telehealth and clinical care</a:t>
            </a:r>
          </a:p>
          <a:p>
            <a:r>
              <a:rPr lang="en-US" altLang="en-US" smtClean="0"/>
              <a:t>Benefits of telehealth</a:t>
            </a:r>
          </a:p>
          <a:p>
            <a:r>
              <a:rPr lang="en-US" altLang="en-US" smtClean="0"/>
              <a:t>Smart technology in the home</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5947B42-80E3-40F4-9F76-60DE294D45E7}" type="slidenum">
              <a:rPr lang="en-US" altLang="en-US">
                <a:solidFill>
                  <a:srgbClr val="898989"/>
                </a:solidFill>
              </a:rPr>
              <a:pPr eaLnBrk="1" hangingPunct="1"/>
              <a:t>17</a:t>
            </a:fld>
            <a:endParaRPr lang="en-US" altLang="en-US">
              <a:solidFill>
                <a:srgbClr val="898989"/>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Patient Monitoring Systems</a:t>
            </a:r>
            <a:br>
              <a:rPr lang="en-US" altLang="en-US" smtClean="0"/>
            </a:br>
            <a:r>
              <a:rPr lang="en-US" altLang="en-US" smtClean="0"/>
              <a:t>References – Lecture b</a:t>
            </a:r>
          </a:p>
        </p:txBody>
      </p:sp>
      <p:sp>
        <p:nvSpPr>
          <p:cNvPr id="22531" name="Text Placeholder 2"/>
          <p:cNvSpPr>
            <a:spLocks noGrp="1"/>
          </p:cNvSpPr>
          <p:nvPr>
            <p:ph type="body" sz="quarter" idx="16"/>
          </p:nvPr>
        </p:nvSpPr>
        <p:spPr>
          <a:xfrm>
            <a:off x="457200" y="1600200"/>
            <a:ext cx="8229600" cy="4876800"/>
          </a:xfrm>
        </p:spPr>
        <p:txBody>
          <a:bodyPr>
            <a:normAutofit fontScale="92500" lnSpcReduction="10000"/>
          </a:bodyPr>
          <a:lstStyle/>
          <a:p>
            <a:pPr eaLnBrk="1" hangingPunct="1"/>
            <a:r>
              <a:rPr lang="en-US" altLang="en-US" smtClean="0"/>
              <a:t>References</a:t>
            </a:r>
          </a:p>
          <a:p>
            <a:pPr marL="342900" lvl="1" indent="-342900" eaLnBrk="1" hangingPunct="1"/>
            <a:r>
              <a:rPr lang="en-US" altLang="en-US" smtClean="0"/>
              <a:t>American Telemedicine Association. (n.d.). Telemedicine/Telehealth terminology. Retrieved from http://www.americantelemed.org/files/public/standards/glossaryofterms.pdf </a:t>
            </a:r>
          </a:p>
          <a:p>
            <a:pPr marL="342900" lvl="1" indent="-342900" eaLnBrk="1" hangingPunct="1"/>
            <a:r>
              <a:rPr lang="en-US" altLang="en-US" smtClean="0"/>
              <a:t>Center for Technology and Aging. (2011). Remote patient monitoring. Retrieved from http://www.techandaging.org/rpm_program_page.html</a:t>
            </a:r>
          </a:p>
          <a:p>
            <a:pPr marL="342900" lvl="1" indent="-342900" eaLnBrk="1" hangingPunct="1"/>
            <a:r>
              <a:rPr lang="en-US" altLang="en-US" smtClean="0"/>
              <a:t>Centers for Medicare and Medicaid Service. (n.d.). Telemedicine. Retrieved from http://www.cms.gov/telemedicine/</a:t>
            </a:r>
          </a:p>
          <a:p>
            <a:pPr marL="342900" lvl="1" indent="-342900" eaLnBrk="1" hangingPunct="1"/>
            <a:r>
              <a:rPr lang="en-US" altLang="en-US" i="1" smtClean="0"/>
              <a:t>Florida Health Information Management Association (FHIMA) Comments on the Florida HIE Plan Overview</a:t>
            </a:r>
            <a:r>
              <a:rPr lang="en-US" altLang="en-US" smtClean="0"/>
              <a:t>. (2009). Retrieved from American Health Information Management Association (AHIMA) website: </a:t>
            </a:r>
            <a:r>
              <a:rPr lang="en-US" altLang="en-US" u="sng" smtClean="0">
                <a:hlinkClick r:id="rId3"/>
              </a:rPr>
              <a:t>http://www.fhin.net/pdf/archive/FLHIEplan/comments/FHIMA.pdf</a:t>
            </a:r>
            <a:endParaRPr lang="en-US" altLang="en-US" u="sng" smtClean="0"/>
          </a:p>
          <a:p>
            <a:pPr marL="342900" lvl="1" indent="-342900" eaLnBrk="1" hangingPunct="1"/>
            <a:r>
              <a:rPr lang="en-US" altLang="en-US" smtClean="0"/>
              <a:t>Goedert, J., (2010, October 14). AT&amp;T to use, market diabetes tool. </a:t>
            </a:r>
            <a:r>
              <a:rPr lang="en-US" altLang="en-US" i="1" smtClean="0"/>
              <a:t>HealthData Management. </a:t>
            </a:r>
            <a:r>
              <a:rPr lang="en-US" altLang="en-US" smtClean="0"/>
              <a:t>Retrieved from http://www.healthdatamanagement.com/news/health-care-technology-news-diabetes-smart-phone-mobile-41164-1.html</a:t>
            </a:r>
            <a:endParaRPr lang="en-US" altLang="en-US" i="1" smtClean="0"/>
          </a:p>
          <a:p>
            <a:pPr marL="342900" lvl="1" indent="-342900" eaLnBrk="1" hangingPunct="1"/>
            <a:r>
              <a:rPr lang="en-US" altLang="en-US" smtClean="0"/>
              <a:t>Health Resources and Services Administration. (n.d.). Telehealth. Retrieved from http://www.hrsa.gov/telehealth/default.htm</a:t>
            </a:r>
          </a:p>
          <a:p>
            <a:pPr marL="342900" lvl="1" indent="-342900" eaLnBrk="1" hangingPunct="1"/>
            <a:r>
              <a:rPr lang="en-US" altLang="en-US" smtClean="0"/>
              <a:t>Hebda, T., Czar, P., &amp; Mascara, C (1998). </a:t>
            </a:r>
            <a:r>
              <a:rPr lang="en-US" altLang="en-US" i="1" smtClean="0"/>
              <a:t>Handbook of informatics for nurses and health care professionals</a:t>
            </a:r>
            <a:r>
              <a:rPr lang="en-US" altLang="en-US" smtClean="0"/>
              <a:t>. Menlo Park, CA: Addison-Wesley. </a:t>
            </a:r>
          </a:p>
          <a:p>
            <a:pPr marL="342900" lvl="1" indent="-342900" eaLnBrk="1" hangingPunct="1"/>
            <a:r>
              <a:rPr lang="en-US" altLang="en-US" smtClean="0"/>
              <a:t>Miller, L. M. &amp; Young, K.M. (2000). Telehealth. In Young, K. M. (Ed). </a:t>
            </a:r>
            <a:r>
              <a:rPr lang="en-US" altLang="en-US" i="1" smtClean="0"/>
              <a:t>Informatics for healthcare professionals</a:t>
            </a:r>
            <a:r>
              <a:rPr lang="en-US" altLang="en-US" smtClean="0"/>
              <a:t>. (pp. 221-233) Philadelphia, PA: F. A. Davis Company</a:t>
            </a:r>
          </a:p>
          <a:p>
            <a:pPr marL="342900" lvl="1" indent="-342900" eaLnBrk="1" hangingPunct="1"/>
            <a:r>
              <a:rPr lang="en-US" altLang="en-US" smtClean="0"/>
              <a:t>Mostashari, F. (201, April 22). Testimony on aging in place: The national broadband plan and bringing health care technology home. Retrieved from http://aging.senate.gov/events/hr220fm.pdf</a:t>
            </a:r>
          </a:p>
          <a:p>
            <a:pPr marL="342900" lvl="1" indent="-342900" eaLnBrk="1" hangingPunct="1"/>
            <a:r>
              <a:rPr lang="en-US" altLang="en-US" smtClean="0"/>
              <a:t>Nelson, R. (2012 January). Exploring mobile health consumer trends. </a:t>
            </a:r>
            <a:r>
              <a:rPr lang="en-US" altLang="en-US" i="1" smtClean="0"/>
              <a:t>Clinical Informatics Insights. </a:t>
            </a:r>
            <a:r>
              <a:rPr lang="en-US" altLang="en-US" smtClean="0"/>
              <a:t>Retrieved from http://www.himss.org/ASP/ContentRedirector.asp?type=HIMSSNewsItem&amp;ContentId=79113</a:t>
            </a:r>
          </a:p>
          <a:p>
            <a:pPr eaLnBrk="1" hangingPunct="1">
              <a:buFont typeface="Arial" panose="020B0604020202020204" pitchFamily="34" charset="0"/>
              <a:buChar char="•"/>
            </a:pPr>
            <a:endParaRPr lang="en-US" altLang="en-US" b="0" smtClean="0"/>
          </a:p>
          <a:p>
            <a:pPr eaLnBrk="1" hangingPunct="1">
              <a:buFont typeface="Arial" panose="020B0604020202020204" pitchFamily="34" charset="0"/>
              <a:buChar char="•"/>
            </a:pPr>
            <a:endParaRPr lang="en-US" altLang="en-US" b="0" smtClean="0"/>
          </a:p>
        </p:txBody>
      </p:sp>
      <p:sp>
        <p:nvSpPr>
          <p:cNvPr id="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522BACB-EA99-4131-BB79-040E9E09B7DC}" type="slidenum">
              <a:rPr lang="en-US" altLang="en-US">
                <a:solidFill>
                  <a:srgbClr val="898989"/>
                </a:solidFill>
              </a:rPr>
              <a:pPr eaLnBrk="1" hangingPunct="1"/>
              <a:t>18</a:t>
            </a:fld>
            <a:endParaRPr lang="en-US" altLang="en-US">
              <a:solidFill>
                <a:srgbClr val="898989"/>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Patient Monitoring Systems </a:t>
            </a:r>
            <a:br>
              <a:rPr lang="en-US" dirty="0" smtClean="0"/>
            </a:br>
            <a:r>
              <a:rPr lang="en-US" dirty="0" smtClean="0"/>
              <a:t>Lecture b </a:t>
            </a:r>
            <a:endParaRPr lang="en-US" dirty="0"/>
          </a:p>
        </p:txBody>
      </p:sp>
      <p:sp>
        <p:nvSpPr>
          <p:cNvPr id="8" name="Content Placeholder 7"/>
          <p:cNvSpPr>
            <a:spLocks noGrp="1"/>
          </p:cNvSpPr>
          <p:nvPr>
            <p:ph sz="quarter" idx="14"/>
          </p:nvPr>
        </p:nvSpPr>
        <p:spPr/>
        <p:txBody>
          <a:bodyPr/>
          <a:lstStyle/>
          <a:p>
            <a:r>
              <a:rPr lang="en-US" sz="2800" dirty="0"/>
              <a:t>This </a:t>
            </a:r>
            <a:r>
              <a:rPr lang="en-US" sz="2800"/>
              <a:t>material </a:t>
            </a:r>
            <a:r>
              <a:rPr lang="en-US" sz="2800" smtClean="0"/>
              <a:t>was </a:t>
            </a:r>
            <a:r>
              <a:rPr lang="en-US" sz="2800" dirty="0"/>
              <a:t>developed by Duke University, funded by the Department of Health and Human Services, Office of the National Coordinator for Health Information Technology under Award Number IU24OC000024. This material was updated by Normandale Community College, funded under Award Number 90WT0003</a:t>
            </a:r>
            <a:r>
              <a:rPr lang="en-US" sz="2800" dirty="0" smtClean="0"/>
              <a:t>.</a:t>
            </a:r>
            <a:endParaRPr lang="en-US" sz="2800" dirty="0"/>
          </a:p>
        </p:txBody>
      </p:sp>
      <p:sp>
        <p:nvSpPr>
          <p:cNvPr id="2" name="Slide Number Placeholder 1"/>
          <p:cNvSpPr>
            <a:spLocks noGrp="1"/>
          </p:cNvSpPr>
          <p:nvPr>
            <p:ph type="sldNum" sz="quarter" idx="4"/>
          </p:nvPr>
        </p:nvSpPr>
        <p:spPr/>
        <p:txBody>
          <a:bodyPr/>
          <a:lstStyle/>
          <a:p>
            <a:fld id="{2C977632-1F3F-4687-A48D-54A71B9BF2B5}" type="slidenum">
              <a:rPr lang="en-US" altLang="en-US" smtClean="0"/>
              <a:pPr/>
              <a:t>19</a:t>
            </a:fld>
            <a:endParaRPr lang="en-US" altLang="en-US"/>
          </a:p>
        </p:txBody>
      </p:sp>
    </p:spTree>
    <p:custDataLst>
      <p:tags r:id="rId1"/>
    </p:custDataLst>
    <p:extLst>
      <p:ext uri="{BB962C8B-B14F-4D97-AF65-F5344CB8AC3E}">
        <p14:creationId xmlns:p14="http://schemas.microsoft.com/office/powerpoint/2010/main" val="1145904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rtlCol="0">
            <a:normAutofit fontScale="90000"/>
          </a:bodyPr>
          <a:lstStyle/>
          <a:p>
            <a:pPr eaLnBrk="1" hangingPunct="1">
              <a:defRPr/>
            </a:pPr>
            <a:r>
              <a:rPr lang="en-US" dirty="0" smtClean="0"/>
              <a:t>Patient Monitoring Systems</a:t>
            </a:r>
            <a:br>
              <a:rPr lang="en-US" dirty="0" smtClean="0"/>
            </a:br>
            <a:r>
              <a:rPr lang="en-US" dirty="0" smtClean="0"/>
              <a:t>Learning Objectives</a:t>
            </a:r>
          </a:p>
        </p:txBody>
      </p:sp>
      <p:sp>
        <p:nvSpPr>
          <p:cNvPr id="5123" name="Text Placeholder 3"/>
          <p:cNvSpPr>
            <a:spLocks noGrp="1"/>
          </p:cNvSpPr>
          <p:nvPr>
            <p:ph sz="quarter" idx="14"/>
          </p:nvPr>
        </p:nvSpPr>
        <p:spPr/>
        <p:txBody>
          <a:bodyPr/>
          <a:lstStyle/>
          <a:p>
            <a:pPr marL="514350" indent="-514350">
              <a:buFont typeface="Arial" panose="020B0604020202020204" pitchFamily="34" charset="0"/>
              <a:buAutoNum type="arabicPeriod"/>
            </a:pPr>
            <a:r>
              <a:rPr lang="en-US" altLang="en-US" dirty="0"/>
              <a:t>Discuss how telehealth communication technologies support clinical care </a:t>
            </a:r>
          </a:p>
          <a:p>
            <a:pPr marL="514350" indent="-514350">
              <a:buFont typeface="Arial" panose="020B0604020202020204" pitchFamily="34" charset="0"/>
              <a:buAutoNum type="arabicPeriod"/>
            </a:pPr>
            <a:r>
              <a:rPr lang="en-US" altLang="en-US" dirty="0"/>
              <a:t>Discuss the effectiveness and economic benefit of </a:t>
            </a:r>
            <a:r>
              <a:rPr lang="en-US" altLang="en-US" dirty="0" smtClean="0"/>
              <a:t>telehealth </a:t>
            </a:r>
            <a:endParaRPr lang="en-US" altLang="en-US" dirty="0"/>
          </a:p>
          <a:p>
            <a:pPr marL="514350" indent="-514350">
              <a:buFont typeface="Arial" panose="020B0604020202020204" pitchFamily="34" charset="0"/>
              <a:buAutoNum type="arabicPeriod"/>
            </a:pPr>
            <a:r>
              <a:rPr lang="en-US" altLang="en-US" dirty="0"/>
              <a:t>Examine how smart technology in the home and remote links to health information systems can enhance the quality of patient care </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4AF94D8-D1C7-4354-A5D3-0FEC8BBFCF2C}" type="slidenum">
              <a:rPr lang="en-US" altLang="en-US">
                <a:solidFill>
                  <a:srgbClr val="898989"/>
                </a:solidFill>
              </a:rPr>
              <a:pPr eaLnBrk="1" hangingPunct="1"/>
              <a:t>2</a:t>
            </a:fld>
            <a:endParaRPr lang="en-US" altLang="en-US">
              <a:solidFill>
                <a:srgbClr val="898989"/>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6"/>
          <p:cNvSpPr>
            <a:spLocks noGrp="1"/>
          </p:cNvSpPr>
          <p:nvPr>
            <p:ph type="title"/>
          </p:nvPr>
        </p:nvSpPr>
        <p:spPr/>
        <p:txBody>
          <a:bodyPr/>
          <a:lstStyle/>
          <a:p>
            <a:r>
              <a:rPr lang="en-US" altLang="en-US" smtClean="0"/>
              <a:t>mHealth Technologies</a:t>
            </a:r>
          </a:p>
        </p:txBody>
      </p:sp>
      <p:sp>
        <p:nvSpPr>
          <p:cNvPr id="7171" name="Content Placeholder 7"/>
          <p:cNvSpPr>
            <a:spLocks noGrp="1"/>
          </p:cNvSpPr>
          <p:nvPr>
            <p:ph sz="quarter" idx="14"/>
          </p:nvPr>
        </p:nvSpPr>
        <p:spPr/>
        <p:txBody>
          <a:bodyPr/>
          <a:lstStyle/>
          <a:p>
            <a:pPr>
              <a:defRPr/>
            </a:pPr>
            <a:r>
              <a:rPr lang="en-US" dirty="0" smtClean="0"/>
              <a:t>Mobile/smart phones</a:t>
            </a:r>
          </a:p>
          <a:p>
            <a:pPr>
              <a:defRPr/>
            </a:pPr>
            <a:r>
              <a:rPr lang="en-US" dirty="0" smtClean="0"/>
              <a:t>Personal digital or data assistants/palmtop computers</a:t>
            </a:r>
          </a:p>
          <a:p>
            <a:pPr>
              <a:defRPr/>
            </a:pPr>
            <a:r>
              <a:rPr lang="en-US" dirty="0" smtClean="0"/>
              <a:t>Wireless tablet computers</a:t>
            </a:r>
          </a:p>
          <a:p>
            <a:pPr>
              <a:defRPr/>
            </a:pPr>
            <a:r>
              <a:rPr lang="en-US" dirty="0" smtClean="0">
                <a:cs typeface="Arial" pitchFamily="34" charset="0"/>
              </a:rPr>
              <a:t>Wearable devices, such as watches, fitness monitors, wireless bio‐sensors and/or wireless chronic disease monitoring devices</a:t>
            </a:r>
          </a:p>
          <a:p>
            <a:pPr>
              <a:defRPr/>
            </a:pPr>
            <a:r>
              <a:rPr lang="en-US" dirty="0" smtClean="0">
                <a:cs typeface="Arial" pitchFamily="34" charset="0"/>
              </a:rPr>
              <a:t>mHealth applications</a:t>
            </a:r>
          </a:p>
          <a:p>
            <a:pPr>
              <a:defRPr/>
            </a:pPr>
            <a:endParaRPr lang="en-US" dirty="0">
              <a:cs typeface="Arial" pitchFamily="34" charset="0"/>
            </a:endParaRPr>
          </a:p>
          <a:p>
            <a:pPr marL="0" indent="0">
              <a:buFont typeface="Arial" panose="020B0604020202020204" pitchFamily="34" charset="0"/>
              <a:buNone/>
              <a:defRPr/>
            </a:pPr>
            <a:r>
              <a:rPr lang="en-US" sz="1400" dirty="0">
                <a:solidFill>
                  <a:prstClr val="black"/>
                </a:solidFill>
                <a:cs typeface="Arial" pitchFamily="34" charset="0"/>
              </a:rPr>
              <a:t>(Nelson, 2012, para. 2)</a:t>
            </a:r>
            <a:endParaRPr lang="en-US" dirty="0"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400C7C3-FE09-4355-A072-989BAF82D135}" type="slidenum">
              <a:rPr lang="en-US" altLang="en-US">
                <a:solidFill>
                  <a:srgbClr val="898989"/>
                </a:solidFill>
              </a:rPr>
              <a:pPr eaLnBrk="1" hangingPunct="1"/>
              <a:t>3</a:t>
            </a:fld>
            <a:endParaRPr lang="en-US" altLang="en-US">
              <a:solidFill>
                <a:srgbClr val="898989"/>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altLang="en-US" smtClean="0">
                <a:ea typeface="MS PGothic" panose="020B0600070205080204" pitchFamily="34" charset="-128"/>
              </a:rPr>
              <a:t>TeleHealth</a:t>
            </a:r>
          </a:p>
        </p:txBody>
      </p:sp>
      <p:sp>
        <p:nvSpPr>
          <p:cNvPr id="8195" name="Content Placeholder 5"/>
          <p:cNvSpPr>
            <a:spLocks noGrp="1"/>
          </p:cNvSpPr>
          <p:nvPr>
            <p:ph sz="quarter" idx="14"/>
          </p:nvPr>
        </p:nvSpPr>
        <p:spPr/>
        <p:txBody>
          <a:bodyPr/>
          <a:lstStyle/>
          <a:p>
            <a:r>
              <a:rPr lang="en-US" altLang="en-US" smtClean="0"/>
              <a:t>Health Resources and Services Administration</a:t>
            </a:r>
          </a:p>
          <a:p>
            <a:pPr lvl="1"/>
            <a:r>
              <a:rPr lang="en-US" altLang="en-US" smtClean="0"/>
              <a:t>“Telehealth is the use of electronic information and telecommunications technologies to support long-distance clinical health care, patient and professional health-related education, public health and health administration.”</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CAF3FFE-D2B3-4403-9E5D-F59024F0624F}" type="slidenum">
              <a:rPr lang="en-US" altLang="en-US">
                <a:solidFill>
                  <a:srgbClr val="898989"/>
                </a:solidFill>
              </a:rPr>
              <a:pPr eaLnBrk="1" hangingPunct="1"/>
              <a:t>4</a:t>
            </a:fld>
            <a:endParaRPr lang="en-US" altLang="en-US">
              <a:solidFill>
                <a:srgbClr val="89898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6"/>
          <p:cNvSpPr>
            <a:spLocks noGrp="1"/>
          </p:cNvSpPr>
          <p:nvPr>
            <p:ph type="title"/>
          </p:nvPr>
        </p:nvSpPr>
        <p:spPr/>
        <p:txBody>
          <a:bodyPr/>
          <a:lstStyle/>
          <a:p>
            <a:r>
              <a:rPr lang="en-US" altLang="en-US" smtClean="0">
                <a:ea typeface="MS PGothic" panose="020B0600070205080204" pitchFamily="34" charset="-128"/>
              </a:rPr>
              <a:t>TeleHealth</a:t>
            </a:r>
          </a:p>
        </p:txBody>
      </p:sp>
      <p:sp>
        <p:nvSpPr>
          <p:cNvPr id="9219" name="Content Placeholder 7"/>
          <p:cNvSpPr>
            <a:spLocks noGrp="1"/>
          </p:cNvSpPr>
          <p:nvPr>
            <p:ph sz="quarter" idx="14"/>
          </p:nvPr>
        </p:nvSpPr>
        <p:spPr/>
        <p:txBody>
          <a:bodyPr/>
          <a:lstStyle/>
          <a:p>
            <a:r>
              <a:rPr lang="en-US" altLang="en-US" smtClean="0"/>
              <a:t>CMS</a:t>
            </a:r>
          </a:p>
          <a:p>
            <a:pPr lvl="1"/>
            <a:r>
              <a:rPr lang="en-US" altLang="en-US" smtClean="0"/>
              <a:t>“Telehealth (or Telemonitoring) is the use of telecommunications and information technology to provide access to health assessment, diagnosis, intervention, consultation, supervision and information across distance.”</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0B806BF-CDC8-4447-951B-A201DD84E649}" type="slidenum">
              <a:rPr lang="en-US" altLang="en-US">
                <a:solidFill>
                  <a:srgbClr val="898989"/>
                </a:solidFill>
              </a:rPr>
              <a:pPr eaLnBrk="1" hangingPunct="1"/>
              <a:t>5</a:t>
            </a:fld>
            <a:endParaRPr lang="en-US" altLang="en-US">
              <a:solidFill>
                <a:srgbClr val="89898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6"/>
          <p:cNvSpPr>
            <a:spLocks noGrp="1"/>
          </p:cNvSpPr>
          <p:nvPr>
            <p:ph type="title"/>
          </p:nvPr>
        </p:nvSpPr>
        <p:spPr/>
        <p:txBody>
          <a:bodyPr/>
          <a:lstStyle/>
          <a:p>
            <a:r>
              <a:rPr lang="en-US" altLang="en-US" smtClean="0"/>
              <a:t>Telehealth</a:t>
            </a:r>
          </a:p>
        </p:txBody>
      </p:sp>
      <p:sp>
        <p:nvSpPr>
          <p:cNvPr id="10243" name="Content Placeholder 7"/>
          <p:cNvSpPr>
            <a:spLocks noGrp="1"/>
          </p:cNvSpPr>
          <p:nvPr>
            <p:ph sz="quarter" idx="14"/>
          </p:nvPr>
        </p:nvSpPr>
        <p:spPr/>
        <p:txBody>
          <a:bodyPr/>
          <a:lstStyle/>
          <a:p>
            <a:r>
              <a:rPr lang="en-US" altLang="en-US" smtClean="0"/>
              <a:t>American Telemedicine Association</a:t>
            </a:r>
          </a:p>
          <a:p>
            <a:pPr lvl="1"/>
            <a:r>
              <a:rPr lang="en-US" altLang="en-US" smtClean="0"/>
              <a:t>Telehealth/Telemedicine</a:t>
            </a:r>
          </a:p>
          <a:p>
            <a:pPr lvl="1"/>
            <a:r>
              <a:rPr lang="en-US" altLang="en-US" smtClean="0"/>
              <a:t>Telematics</a:t>
            </a:r>
          </a:p>
          <a:p>
            <a:pPr lvl="1"/>
            <a:r>
              <a:rPr lang="en-US" altLang="en-US" smtClean="0"/>
              <a:t>Telemonitoring</a:t>
            </a:r>
          </a:p>
          <a:p>
            <a:endParaRPr lang="en-US" altLang="en-US"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3CD6741-9A48-4606-B1CE-8E1CEA5814B5}" type="slidenum">
              <a:rPr lang="en-US" altLang="en-US">
                <a:solidFill>
                  <a:srgbClr val="898989"/>
                </a:solidFill>
              </a:rPr>
              <a:pPr eaLnBrk="1" hangingPunct="1"/>
              <a:t>6</a:t>
            </a:fld>
            <a:endParaRPr lang="en-US" altLang="en-US">
              <a:solidFill>
                <a:srgbClr val="898989"/>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6"/>
          <p:cNvSpPr>
            <a:spLocks noGrp="1"/>
          </p:cNvSpPr>
          <p:nvPr>
            <p:ph type="title"/>
          </p:nvPr>
        </p:nvSpPr>
        <p:spPr/>
        <p:txBody>
          <a:bodyPr/>
          <a:lstStyle/>
          <a:p>
            <a:r>
              <a:rPr lang="en-US" altLang="en-US" smtClean="0"/>
              <a:t>How Telehealth Supports Clinical Care </a:t>
            </a:r>
          </a:p>
        </p:txBody>
      </p:sp>
      <p:sp>
        <p:nvSpPr>
          <p:cNvPr id="11267" name="Content Placeholder 7"/>
          <p:cNvSpPr>
            <a:spLocks noGrp="1"/>
          </p:cNvSpPr>
          <p:nvPr>
            <p:ph sz="quarter" idx="14"/>
          </p:nvPr>
        </p:nvSpPr>
        <p:spPr/>
        <p:txBody>
          <a:bodyPr/>
          <a:lstStyle/>
          <a:p>
            <a:r>
              <a:rPr lang="en-US" altLang="en-US" smtClean="0"/>
              <a:t>Long-distance clinical health care</a:t>
            </a:r>
          </a:p>
          <a:p>
            <a:r>
              <a:rPr lang="en-US" altLang="en-US" smtClean="0"/>
              <a:t>Patient and professional health-related education</a:t>
            </a:r>
          </a:p>
          <a:p>
            <a:r>
              <a:rPr lang="en-US" altLang="en-US" smtClean="0"/>
              <a:t>Public health and health administration</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8D42152-6818-4C86-9EBA-36E8CA9D5182}" type="slidenum">
              <a:rPr lang="en-US" altLang="en-US">
                <a:solidFill>
                  <a:srgbClr val="898989"/>
                </a:solidFill>
              </a:rPr>
              <a:pPr eaLnBrk="1" hangingPunct="1"/>
              <a:t>7</a:t>
            </a:fld>
            <a:endParaRPr lang="en-US" altLang="en-US">
              <a:solidFill>
                <a:srgbClr val="89898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6"/>
          <p:cNvSpPr>
            <a:spLocks noGrp="1"/>
          </p:cNvSpPr>
          <p:nvPr>
            <p:ph type="title"/>
          </p:nvPr>
        </p:nvSpPr>
        <p:spPr/>
        <p:txBody>
          <a:bodyPr/>
          <a:lstStyle/>
          <a:p>
            <a:r>
              <a:rPr lang="en-US" altLang="en-US" smtClean="0"/>
              <a:t>Telehealth</a:t>
            </a:r>
          </a:p>
        </p:txBody>
      </p:sp>
      <p:sp>
        <p:nvSpPr>
          <p:cNvPr id="12291" name="Content Placeholder 7"/>
          <p:cNvSpPr>
            <a:spLocks noGrp="1"/>
          </p:cNvSpPr>
          <p:nvPr>
            <p:ph sz="quarter" idx="14"/>
          </p:nvPr>
        </p:nvSpPr>
        <p:spPr/>
        <p:txBody>
          <a:bodyPr/>
          <a:lstStyle/>
          <a:p>
            <a:r>
              <a:rPr lang="en-US" altLang="en-US" smtClean="0"/>
              <a:t>Long-distance clinical health care</a:t>
            </a:r>
          </a:p>
          <a:p>
            <a:pPr lvl="1"/>
            <a:r>
              <a:rPr lang="en-US" altLang="en-US" smtClean="0"/>
              <a:t>Applications</a:t>
            </a:r>
          </a:p>
          <a:p>
            <a:pPr lvl="1"/>
            <a:r>
              <a:rPr lang="en-US" altLang="en-US" smtClean="0"/>
              <a:t>Benefits</a:t>
            </a:r>
          </a:p>
          <a:p>
            <a:endParaRPr lang="en-US" altLang="en-US"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C65E643-B01C-42FB-8492-9F09451CA90A}" type="slidenum">
              <a:rPr lang="en-US" altLang="en-US">
                <a:solidFill>
                  <a:srgbClr val="898989"/>
                </a:solidFill>
              </a:rPr>
              <a:pPr eaLnBrk="1" hangingPunct="1"/>
              <a:t>8</a:t>
            </a:fld>
            <a:endParaRPr lang="en-US" altLang="en-US">
              <a:solidFill>
                <a:srgbClr val="898989"/>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6"/>
          <p:cNvSpPr>
            <a:spLocks noGrp="1"/>
          </p:cNvSpPr>
          <p:nvPr>
            <p:ph type="title"/>
          </p:nvPr>
        </p:nvSpPr>
        <p:spPr/>
        <p:txBody>
          <a:bodyPr/>
          <a:lstStyle/>
          <a:p>
            <a:r>
              <a:rPr lang="en-US" altLang="en-US" smtClean="0"/>
              <a:t>Telehealth</a:t>
            </a:r>
          </a:p>
        </p:txBody>
      </p:sp>
      <p:sp>
        <p:nvSpPr>
          <p:cNvPr id="13315" name="Content Placeholder 7"/>
          <p:cNvSpPr>
            <a:spLocks noGrp="1"/>
          </p:cNvSpPr>
          <p:nvPr>
            <p:ph sz="quarter" idx="14"/>
          </p:nvPr>
        </p:nvSpPr>
        <p:spPr/>
        <p:txBody>
          <a:bodyPr/>
          <a:lstStyle/>
          <a:p>
            <a:r>
              <a:rPr lang="en-US" altLang="en-US" smtClean="0"/>
              <a:t>Patient and professional health-related education</a:t>
            </a:r>
          </a:p>
          <a:p>
            <a:pPr lvl="1"/>
            <a:r>
              <a:rPr lang="en-US" altLang="en-US" smtClean="0"/>
              <a:t>Applications</a:t>
            </a:r>
          </a:p>
          <a:p>
            <a:pPr lvl="1"/>
            <a:r>
              <a:rPr lang="en-US" altLang="en-US" smtClean="0"/>
              <a:t>Benefits</a:t>
            </a:r>
          </a:p>
          <a:p>
            <a:endParaRPr lang="en-US" altLang="en-US"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AEE8E54-9E11-4C31-8F32-A07042C5B932}" type="slidenum">
              <a:rPr lang="en-US" altLang="en-US">
                <a:solidFill>
                  <a:srgbClr val="898989"/>
                </a:solidFill>
              </a:rPr>
              <a:pPr eaLnBrk="1" hangingPunct="1"/>
              <a:t>9</a:t>
            </a:fld>
            <a:endParaRPr lang="en-US" altLang="en-US">
              <a:solidFill>
                <a:srgbClr val="898989"/>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Health Management Information Systems&amp;quot;&quot;/&gt;&lt;property id=&quot;20307&quot; value=&quot;256&quot;/&gt;&lt;/object&gt;&lt;object type=&quot;3&quot; unique_id=&quot;10006&quot;&gt;&lt;property id=&quot;20148&quot; value=&quot;5&quot;/&gt;&lt;property id=&quot;20300&quot; value=&quot;Slide 5 - &amp;quot;TeleHealth&amp;quot;&quot;/&gt;&lt;property id=&quot;20307&quot; value=&quot;258&quot;/&gt;&lt;/object&gt;&lt;object type=&quot;3&quot; unique_id=&quot;10007&quot;&gt;&lt;property id=&quot;20148&quot; value=&quot;5&quot;/&gt;&lt;property id=&quot;20300&quot; value=&quot;Slide 4 - &amp;quot;mHealth Technologies&amp;quot;&quot;/&gt;&lt;property id=&quot;20307&quot; value=&quot;269&quot;/&gt;&lt;/object&gt;&lt;object type=&quot;3&quot; unique_id=&quot;10008&quot;&gt;&lt;property id=&quot;20148&quot; value=&quot;5&quot;/&gt;&lt;property id=&quot;20300&quot; value=&quot;Slide 7 - &amp;quot;Telehealth&amp;quot;&quot;/&gt;&lt;property id=&quot;20307&quot; value=&quot;261&quot;/&gt;&lt;/object&gt;&lt;object type=&quot;3&quot; unique_id=&quot;10014&quot;&gt;&lt;property id=&quot;20148&quot; value=&quot;5&quot;/&gt;&lt;property id=&quot;20300&quot; value=&quot;Slide 18 - &amp;quot;Patient Monitoring Systems&amp;#x0D;&amp;#x0A;Summary &amp;quot;&quot;/&gt;&lt;property id=&quot;20307&quot; value=&quot;270&quot;/&gt;&lt;/object&gt;&lt;object type=&quot;3&quot; unique_id=&quot;10016&quot;&gt;&lt;property id=&quot;20148&quot; value=&quot;5&quot;/&gt;&lt;property id=&quot;20300&quot; value=&quot;Slide 19 - &amp;quot;Patient Monitoring Systems&amp;#x0D;&amp;#x0A;References – Lecture b&amp;quot;&quot;/&gt;&lt;property id=&quot;20307&quot; value=&quot;271&quot;/&gt;&lt;/object&gt;&lt;object type=&quot;3&quot; unique_id=&quot;18728&quot;&gt;&lt;property id=&quot;20148&quot; value=&quot;5&quot;/&gt;&lt;property id=&quot;20300&quot; value=&quot;Slide 2 - &amp;quot;Patient Monitoring Systems&amp;#x0D;&amp;#x0A;Learning Objectives&amp;quot;&quot;/&gt;&lt;property id=&quot;20307&quot; value=&quot;273&quot;/&gt;&lt;/object&gt;&lt;object type=&quot;3&quot; unique_id=&quot;18729&quot;&gt;&lt;property id=&quot;20148&quot; value=&quot;5&quot;/&gt;&lt;property id=&quot;20300&quot; value=&quot;Slide 3 - &amp;quot;Patient Monitoring Systems&amp;#x0D;&amp;#x0A;Learning Objectives&amp;quot;&quot;/&gt;&lt;property id=&quot;20307&quot; value=&quot;274&quot;/&gt;&lt;/object&gt;&lt;object type=&quot;3&quot; unique_id=&quot;18884&quot;&gt;&lt;property id=&quot;20148&quot; value=&quot;5&quot;/&gt;&lt;property id=&quot;20300&quot; value=&quot;Slide 6 - &amp;quot;TeleHealth&amp;quot;&quot;/&gt;&lt;property id=&quot;20307&quot; value=&quot;275&quot;/&gt;&lt;/object&gt;&lt;object type=&quot;3&quot; unique_id=&quot;18885&quot;&gt;&lt;property id=&quot;20148&quot; value=&quot;5&quot;/&gt;&lt;property id=&quot;20300&quot; value=&quot;Slide 8 - &amp;quot;How Telehealth Supports Clinical Care &amp;quot;&quot;/&gt;&lt;property id=&quot;20307&quot; value=&quot;280&quot;/&gt;&lt;/object&gt;&lt;object type=&quot;3&quot; unique_id=&quot;18886&quot;&gt;&lt;property id=&quot;20148&quot; value=&quot;5&quot;/&gt;&lt;property id=&quot;20300&quot; value=&quot;Slide 9 - &amp;quot;Telehealth&amp;quot;&quot;/&gt;&lt;property id=&quot;20307&quot; value=&quot;279&quot;/&gt;&lt;/object&gt;&lt;object type=&quot;3&quot; unique_id=&quot;18887&quot;&gt;&lt;property id=&quot;20148&quot; value=&quot;5&quot;/&gt;&lt;property id=&quot;20300&quot; value=&quot;Slide 10 - &amp;quot;Telehealth&amp;quot;&quot;/&gt;&lt;property id=&quot;20307&quot; value=&quot;278&quot;/&gt;&lt;/object&gt;&lt;object type=&quot;3&quot; unique_id=&quot;18888&quot;&gt;&lt;property id=&quot;20148&quot; value=&quot;5&quot;/&gt;&lt;property id=&quot;20300&quot; value=&quot;Slide 11 - &amp;quot;Telehealth&amp;quot;&quot;/&gt;&lt;property id=&quot;20307&quot; value=&quot;277&quot;/&gt;&lt;/object&gt;&lt;object type=&quot;3&quot; unique_id=&quot;18889&quot;&gt;&lt;property id=&quot;20148&quot; value=&quot;5&quot;/&gt;&lt;property id=&quot;20300&quot; value=&quot;Slide 12 - &amp;quot;Effectiveness and Economic Benefits of Telehealth&amp;quot;&quot;/&gt;&lt;property id=&quot;20307&quot; value=&quot;276&quot;/&gt;&lt;/object&gt;&lt;object type=&quot;3&quot; unique_id=&quot;18890&quot;&gt;&lt;property id=&quot;20148&quot; value=&quot;5&quot;/&gt;&lt;property id=&quot;20300&quot; value=&quot;Slide 13 - &amp;quot;Effectiveness and Economic Benefits of Telehealth&amp;quot;&quot;/&gt;&lt;property id=&quot;20307&quot; value=&quot;283&quot;/&gt;&lt;/object&gt;&lt;object type=&quot;3&quot; unique_id=&quot;18891&quot;&gt;&lt;property id=&quot;20148&quot; value=&quot;5&quot;/&gt;&lt;property id=&quot;20300&quot; value=&quot;Slide 14 - &amp;quot;Telehealth&amp;quot;&quot;/&gt;&lt;property id=&quot;20307&quot; value=&quot;282&quot;/&gt;&lt;/object&gt;&lt;object type=&quot;3&quot; unique_id=&quot;18892&quot;&gt;&lt;property id=&quot;20148&quot; value=&quot;5&quot;/&gt;&lt;property id=&quot;20300&quot; value=&quot;Slide 15 - &amp;quot;Telehealth in Use&amp;quot;&quot;/&gt;&lt;property id=&quot;20307&quot; value=&quot;281&quot;/&gt;&lt;/object&gt;&lt;object type=&quot;3&quot; unique_id=&quot;18893&quot;&gt;&lt;property id=&quot;20148&quot; value=&quot;5&quot;/&gt;&lt;property id=&quot;20300&quot; value=&quot;Slide 16 - &amp;quot;Role of Smart Technology &amp;#x0D;&amp;#x0A;in the Home&amp;quot;&quot;/&gt;&lt;property id=&quot;20307&quot; value=&quot;285&quot;/&gt;&lt;/object&gt;&lt;object type=&quot;3&quot; unique_id=&quot;18894&quot;&gt;&lt;property id=&quot;20148&quot; value=&quot;5&quot;/&gt;&lt;property id=&quot;20300&quot; value=&quot;Slide 17 - &amp;quot;Smart Technology in Use&amp;quot;&quot;/&gt;&lt;property id=&quot;20307&quot; value=&quot;284&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_2016">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NC_2016" id="{61D590DA-E310-4FCB-9A21-BF35F14D89BA}" vid="{7DBC0D29-A5EF-456E-9403-E33AF68492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ONC_2016</Template>
  <TotalTime>1241</TotalTime>
  <Words>3263</Words>
  <Application>Microsoft Office PowerPoint</Application>
  <PresentationFormat>On-screen Show (4:3)</PresentationFormat>
  <Paragraphs>229</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ONC_2016</vt:lpstr>
      <vt:lpstr>Health Management Information Systems</vt:lpstr>
      <vt:lpstr>Patient Monitoring Systems Learning Objectives</vt:lpstr>
      <vt:lpstr>mHealth Technologies</vt:lpstr>
      <vt:lpstr>TeleHealth</vt:lpstr>
      <vt:lpstr>TeleHealth</vt:lpstr>
      <vt:lpstr>Telehealth</vt:lpstr>
      <vt:lpstr>How Telehealth Supports Clinical Care </vt:lpstr>
      <vt:lpstr>Telehealth</vt:lpstr>
      <vt:lpstr>Telehealth</vt:lpstr>
      <vt:lpstr>Telehealth</vt:lpstr>
      <vt:lpstr>Effectiveness and Economic Benefits of Telehealth</vt:lpstr>
      <vt:lpstr>Effectiveness and Economic Benefits of Telehealth</vt:lpstr>
      <vt:lpstr>Telehealth</vt:lpstr>
      <vt:lpstr>Telehealth in Use</vt:lpstr>
      <vt:lpstr>Role of Smart Technology  in the Home</vt:lpstr>
      <vt:lpstr>Smart Technology in Use</vt:lpstr>
      <vt:lpstr>Patient Monitoring Systems Summary </vt:lpstr>
      <vt:lpstr>Patient Monitoring Systems References – Lecture b</vt:lpstr>
      <vt:lpstr>Patient Monitoring Systems  Lecture b </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b, Component 6, Unit 6: Health Management Information Systems: Patient Monitoring Systems</dc:title>
  <dc:subject>Health Management Information Systems:</dc:subject>
  <dc:creator>U.S. Department of Health and Human Services Office of the National Coordinator for Health Information Technology</dc:creator>
  <cp:keywords>Health IT, Health IT Curriculum, Computer Science</cp:keywords>
  <cp:lastModifiedBy>The Department of Health and Human Services</cp:lastModifiedBy>
  <cp:revision>8</cp:revision>
  <dcterms:created xsi:type="dcterms:W3CDTF">2011-10-13T19:09:01Z</dcterms:created>
  <dcterms:modified xsi:type="dcterms:W3CDTF">2017-05-23T16:59:05Z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