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2.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82" r:id="rId1"/>
  </p:sldMasterIdLst>
  <p:notesMasterIdLst>
    <p:notesMasterId r:id="rId22"/>
  </p:notesMasterIdLst>
  <p:handoutMasterIdLst>
    <p:handoutMasterId r:id="rId23"/>
  </p:handoutMasterIdLst>
  <p:sldIdLst>
    <p:sldId id="256" r:id="rId2"/>
    <p:sldId id="257" r:id="rId3"/>
    <p:sldId id="258" r:id="rId4"/>
    <p:sldId id="282" r:id="rId5"/>
    <p:sldId id="269" r:id="rId6"/>
    <p:sldId id="261" r:id="rId7"/>
    <p:sldId id="278" r:id="rId8"/>
    <p:sldId id="277" r:id="rId9"/>
    <p:sldId id="276" r:id="rId10"/>
    <p:sldId id="275" r:id="rId11"/>
    <p:sldId id="274" r:id="rId12"/>
    <p:sldId id="280" r:id="rId13"/>
    <p:sldId id="279" r:id="rId14"/>
    <p:sldId id="266" r:id="rId15"/>
    <p:sldId id="273" r:id="rId16"/>
    <p:sldId id="281" r:id="rId17"/>
    <p:sldId id="264" r:id="rId18"/>
    <p:sldId id="271" r:id="rId19"/>
    <p:sldId id="283" r:id="rId20"/>
    <p:sldId id="284" r:id="rId21"/>
  </p:sldIdLst>
  <p:sldSz cx="9144000" cy="6858000" type="screen4x3"/>
  <p:notesSz cx="9144000" cy="6858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36314" autoAdjust="0"/>
  </p:normalViewPr>
  <p:slideViewPr>
    <p:cSldViewPr>
      <p:cViewPr varScale="1">
        <p:scale>
          <a:sx n="16" d="100"/>
          <a:sy n="16" d="100"/>
        </p:scale>
        <p:origin x="-1834" y="-77"/>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4B3C2C02-7473-46B8-A552-5E927196A6AC}"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FED6B147-29CB-4E6B-9412-B2E80BE08C15}" type="slidenum">
              <a:rPr lang="en-US" altLang="en-US"/>
              <a:pPr/>
              <a:t>‹#›</a:t>
            </a:fld>
            <a:endParaRPr lang="en-US" altLang="en-US"/>
          </a:p>
        </p:txBody>
      </p:sp>
    </p:spTree>
    <p:extLst>
      <p:ext uri="{BB962C8B-B14F-4D97-AF65-F5344CB8AC3E}">
        <p14:creationId xmlns:p14="http://schemas.microsoft.com/office/powerpoint/2010/main" val="54128951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9A08FD51-02B9-47FE-B537-4180ACDA0A1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60D5AFAD-C93E-47E6-A27C-2C4C12C583C4}" type="slidenum">
              <a:rPr lang="en-US" altLang="en-US"/>
              <a:pPr/>
              <a:t>‹#›</a:t>
            </a:fld>
            <a:endParaRPr lang="en-US" altLang="en-US"/>
          </a:p>
        </p:txBody>
      </p:sp>
    </p:spTree>
    <p:extLst>
      <p:ext uri="{BB962C8B-B14F-4D97-AF65-F5344CB8AC3E}">
        <p14:creationId xmlns:p14="http://schemas.microsoft.com/office/powerpoint/2010/main" val="292698941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Patient Monitoring Systems.  </a:t>
            </a:r>
            <a:r>
              <a:rPr lang="en-US" altLang="en-US" dirty="0" smtClean="0"/>
              <a:t>This is Lecture </a:t>
            </a:r>
            <a:r>
              <a:rPr lang="en-US" altLang="en-US" b="1" dirty="0" smtClean="0"/>
              <a:t>a</a:t>
            </a:r>
            <a:r>
              <a:rPr lang="en-US" altLang="en-US" dirty="0" smtClean="0"/>
              <a:t>.  </a:t>
            </a:r>
          </a:p>
          <a:p>
            <a:pPr eaLnBrk="1" hangingPunct="1">
              <a:spcBef>
                <a:spcPct val="0"/>
              </a:spcBef>
            </a:pPr>
            <a:endParaRPr lang="en-US" altLang="en-US" dirty="0" smtClean="0"/>
          </a:p>
          <a:p>
            <a:r>
              <a:rPr lang="en-US" altLang="en-US" dirty="0" smtClean="0"/>
              <a:t>This lecture offers a definition of patient monitoring systems, describes the purpose, attributes, and functions of patient monitoring systems, discusses the primary applications and how automation can improve quality of care, and analyzes how the integration of data from many sources assists in medical decision making.</a:t>
            </a:r>
          </a:p>
          <a:p>
            <a:pPr eaLnBrk="1" hangingPunct="1">
              <a:spcBef>
                <a:spcPct val="0"/>
              </a:spcBef>
            </a:pPr>
            <a:endParaRPr lang="en-US" altLang="en-US" dirty="0" smtClean="0"/>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AE4760-C397-4A71-8B36-43CCEABAB0E2}" type="slidenum">
              <a:rPr lang="en-US" altLang="en-US"/>
              <a:pPr eaLnBrk="1" hangingPunct="1"/>
              <a:t>1</a:t>
            </a:fld>
            <a:endParaRPr lang="en-US" altLang="en-US"/>
          </a:p>
        </p:txBody>
      </p:sp>
    </p:spTree>
    <p:extLst>
      <p:ext uri="{BB962C8B-B14F-4D97-AF65-F5344CB8AC3E}">
        <p14:creationId xmlns:p14="http://schemas.microsoft.com/office/powerpoint/2010/main" val="1636839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patient monitoring systems internal to the hospital infrastructure. There are also remote patient monitoring systems for use in other locations such as the patient’s home. Some of the more common primary applications for patient monitoring systems are found in the hospital’s intensive care unit, critical care unit, operating suites, and recovery rooms. These locations utilize various instruments to monitor a variety of physiological data, such as heart rates or vital signs. </a:t>
            </a:r>
          </a:p>
          <a:p>
            <a:endParaRPr lang="en-US" altLang="en-US" dirty="0" smtClean="0"/>
          </a:p>
          <a:p>
            <a:r>
              <a:rPr lang="en-US" altLang="en-US" dirty="0" smtClean="0"/>
              <a:t>However, more and more patient monitoring devices are being used to collect, process, communicate, and display data on less seriously ill patients in other locations within the hospital. </a:t>
            </a:r>
          </a:p>
          <a:p>
            <a:endParaRPr lang="en-US" altLang="en-US" dirty="0" smtClean="0"/>
          </a:p>
          <a:p>
            <a:r>
              <a:rPr lang="en-US" altLang="en-US" dirty="0" smtClean="0"/>
              <a:t>A recent trend is the use of remote patient monitoring systems such as a home monitoring system. </a:t>
            </a:r>
          </a:p>
          <a:p>
            <a:endParaRPr lang="en-US" altLang="en-US" dirty="0" smtClean="0"/>
          </a:p>
          <a:p>
            <a:r>
              <a:rPr lang="en-US" altLang="en-US" dirty="0" smtClean="0"/>
              <a:t>Each of these applications will be discussed in the next few slides.</a:t>
            </a:r>
            <a:endParaRPr lang="en-US" altLang="en-US" b="1" dirty="0" smtClean="0"/>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BE3851-5489-4FD0-99D7-E4DA8F16F399}" type="slidenum">
              <a:rPr lang="en-US" altLang="en-US"/>
              <a:pPr eaLnBrk="1" hangingPunct="1"/>
              <a:t>10</a:t>
            </a:fld>
            <a:endParaRPr lang="en-US" altLang="en-US"/>
          </a:p>
        </p:txBody>
      </p:sp>
    </p:spTree>
    <p:extLst>
      <p:ext uri="{BB962C8B-B14F-4D97-AF65-F5344CB8AC3E}">
        <p14:creationId xmlns:p14="http://schemas.microsoft.com/office/powerpoint/2010/main" val="4123769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patient monitoring system is a critical piece in the intensive care unit, critical care unit, operating suite, or recovery room. It allows continuous monitoring of a patient, with nursing staff being continuously informed of the changes in the condition of a patient. An example would be a bedside monitor. </a:t>
            </a:r>
          </a:p>
          <a:p>
            <a:endParaRPr lang="en-US" altLang="en-US" smtClean="0"/>
          </a:p>
          <a:p>
            <a:r>
              <a:rPr lang="en-US" altLang="en-US" smtClean="0"/>
              <a:t>Having this type of system in place results in improved quality of care by strengthening the caregivers’ clinical expertise through the quick translation of physiological parameters into clinical information so that even slight changes in a patient’s vital signs are detected and treated. By doing so, the risk of mortality decreases. </a:t>
            </a:r>
          </a:p>
          <a:p>
            <a:endParaRPr lang="en-US" altLang="en-US"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7743B6-D54E-4B02-93D1-9D9CBEEFF2AC}" type="slidenum">
              <a:rPr lang="en-US" altLang="en-US"/>
              <a:pPr eaLnBrk="1" hangingPunct="1"/>
              <a:t>11</a:t>
            </a:fld>
            <a:endParaRPr lang="en-US" altLang="en-US"/>
          </a:p>
        </p:txBody>
      </p:sp>
    </p:spTree>
    <p:extLst>
      <p:ext uri="{BB962C8B-B14F-4D97-AF65-F5344CB8AC3E}">
        <p14:creationId xmlns:p14="http://schemas.microsoft.com/office/powerpoint/2010/main" val="938519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patient monitoring system can also be used in other locations in the hospital, for example, in respiratory therapy, outpatient care, radiology, catheterization labs, and gastroenterology departments. An outcome of patient monitoring in these locations would be the provision of a clear view of patient data to facilitate early diagnosis and timely decisions resulting in better patient management. The data from the system, for example, could reduce the risk of infection and other complications through frequent monitoring of the patient’s status facilitating medical decisions by healthcare providers.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5BAC05-E4B0-42FF-AB1A-3BCDBAC81C2C}" type="slidenum">
              <a:rPr lang="en-US" altLang="en-US"/>
              <a:pPr eaLnBrk="1" hangingPunct="1"/>
              <a:t>12</a:t>
            </a:fld>
            <a:endParaRPr lang="en-US" altLang="en-US"/>
          </a:p>
        </p:txBody>
      </p:sp>
    </p:spTree>
    <p:extLst>
      <p:ext uri="{BB962C8B-B14F-4D97-AF65-F5344CB8AC3E}">
        <p14:creationId xmlns:p14="http://schemas.microsoft.com/office/powerpoint/2010/main" val="1840041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final application to consider is patient monitoring which focuses on remote patient monitoring (RPM). This is a big growth area for patient monitoring and is receiving an influx of funding to advance the technology. </a:t>
            </a:r>
          </a:p>
          <a:p>
            <a:endParaRPr lang="en-US" altLang="en-US" dirty="0" smtClean="0"/>
          </a:p>
          <a:p>
            <a:r>
              <a:rPr lang="en-US" altLang="en-US" dirty="0" smtClean="0"/>
              <a:t>Recently grant dollars were provided to five organizations for RPM technology projects. These grants are expected to “demonstrate how RPM improves the quality and efficiency of chronic disease management and post‐acute care of older adults…RPM includes a wide variety of technology, such as point‐of‐care monitoring devices – weight scales, glucometers, implantable cardioverter‐defibrillators, and blood pressure monitors – which become part of a fully integrated health data collection, analysis, and reporting system between the devices, patients, and clinicians” (Center for Technology and Aging, 2010, para. 1, 5)</a:t>
            </a:r>
          </a:p>
          <a:p>
            <a:endParaRPr lang="en-US" altLang="en-US" dirty="0" smtClean="0"/>
          </a:p>
          <a:p>
            <a:r>
              <a:rPr lang="en-US" altLang="en-US" dirty="0" smtClean="0"/>
              <a:t>Remote patient monitoring is expected to reap big benefits from not only an improved quality of care perspective but also from cost savings. The Center for Technology and Aging (2010) states, “The U.S. health care system could reduce costs by nearly $200 billion during the next 25 years if RPM tools were utilized to care for patients with congestive heart failure (CHF), diabetes, chronic obstructive pulmonary disease (COPD), and chronic wounds or skin ulcers” (para. 3).</a:t>
            </a:r>
          </a:p>
          <a:p>
            <a:endParaRPr lang="en-US" altLang="en-US" dirty="0" smtClean="0"/>
          </a:p>
          <a:p>
            <a:r>
              <a:rPr lang="en-US" altLang="en-US" dirty="0" smtClean="0"/>
              <a:t>In general, RPM allows patients, caregivers, and healthcare providers to better-track patient conditions, medication regimen adherence, and follow-up scheduling. There is greater compliance with treatment plans. Patients themselves are also found to be more engaged in managing their own care. </a:t>
            </a:r>
          </a:p>
          <a:p>
            <a:endParaRPr lang="en-US" altLang="en-US" dirty="0" smtClean="0"/>
          </a:p>
          <a:p>
            <a:r>
              <a:rPr lang="en-US" altLang="en-US" dirty="0" smtClean="0"/>
              <a:t>For example, as </a:t>
            </a:r>
            <a:r>
              <a:rPr lang="en-US" altLang="en-US" dirty="0" err="1" smtClean="0"/>
              <a:t>Shindell</a:t>
            </a:r>
            <a:r>
              <a:rPr lang="en-US" altLang="en-US" dirty="0" smtClean="0"/>
              <a:t> (2010) explains “The great thing about these devices is that once implemented correctly, they allow physicians to maintain an even higher standard of care. Rather than keep tabs on patients sporadically as their office visitation schedules allow, those who offer the option of remote monitoring can essentially track their patients' health at all times. Not only is this a far more convenient alternative for patients, but it also lends to a certain degree of peace of mind - particularly in those who are elderly or chronically ill” (para. 2).</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53D3C3-3375-45E3-977F-314F794EDC11}" type="slidenum">
              <a:rPr lang="en-US" altLang="en-US"/>
              <a:pPr eaLnBrk="1" hangingPunct="1"/>
              <a:t>13</a:t>
            </a:fld>
            <a:endParaRPr lang="en-US" altLang="en-US"/>
          </a:p>
        </p:txBody>
      </p:sp>
    </p:spTree>
    <p:extLst>
      <p:ext uri="{BB962C8B-B14F-4D97-AF65-F5344CB8AC3E}">
        <p14:creationId xmlns:p14="http://schemas.microsoft.com/office/powerpoint/2010/main" val="530647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is an image of the </a:t>
            </a:r>
            <a:r>
              <a:rPr lang="en-US" altLang="en-US" dirty="0" err="1" smtClean="0"/>
              <a:t>MedAps</a:t>
            </a:r>
            <a:r>
              <a:rPr lang="en-US" altLang="en-US" dirty="0" smtClean="0"/>
              <a:t> </a:t>
            </a:r>
            <a:r>
              <a:rPr lang="en-US" altLang="en-US" dirty="0" err="1" smtClean="0"/>
              <a:t>healthPAL</a:t>
            </a:r>
            <a:r>
              <a:rPr lang="en-US" altLang="en-US" dirty="0" smtClean="0"/>
              <a:t>™ a gateway device that uses wireless or wired connectivity and mobile to mobile cellular technology to collect and transmit health readings from medical monitors. It is shown with </a:t>
            </a:r>
            <a:r>
              <a:rPr lang="en-US" altLang="en-US" smtClean="0"/>
              <a:t>a glucometer,</a:t>
            </a:r>
            <a:r>
              <a:rPr lang="en-US" altLang="en-US" baseline="0" smtClean="0"/>
              <a:t> </a:t>
            </a:r>
            <a:r>
              <a:rPr lang="en-US" altLang="en-US" baseline="0" dirty="0" smtClean="0"/>
              <a:t>which is typically used by patients with diabetes to monitor blood sugar levels</a:t>
            </a:r>
            <a:r>
              <a:rPr lang="en-US" altLang="en-US" dirty="0" smtClean="0"/>
              <a:t>.</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B41284-C425-43AC-9EEF-B9102DF45770}" type="slidenum">
              <a:rPr lang="en-US" altLang="en-US"/>
              <a:pPr eaLnBrk="1" hangingPunct="1"/>
              <a:t>14</a:t>
            </a:fld>
            <a:endParaRPr lang="en-US" altLang="en-US"/>
          </a:p>
        </p:txBody>
      </p:sp>
    </p:spTree>
    <p:extLst>
      <p:ext uri="{BB962C8B-B14F-4D97-AF65-F5344CB8AC3E}">
        <p14:creationId xmlns:p14="http://schemas.microsoft.com/office/powerpoint/2010/main" val="3578324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A White Paper on healthcare data integration states “Data integration </a:t>
            </a:r>
            <a:r>
              <a:rPr lang="en-US" dirty="0" smtClean="0">
                <a:sym typeface="Symbol"/>
              </a:rPr>
              <a:t> </a:t>
            </a:r>
            <a:r>
              <a:rPr lang="en-US" dirty="0" smtClean="0">
                <a:latin typeface="Arial" charset="0"/>
                <a:cs typeface="Arial" charset="0"/>
              </a:rPr>
              <a:t>the automated aggregation and consolidation  (of) information from a variety of disparate systems and sources </a:t>
            </a:r>
            <a:r>
              <a:rPr lang="en-US" dirty="0" smtClean="0">
                <a:sym typeface="Symbol"/>
              </a:rPr>
              <a:t></a:t>
            </a:r>
            <a:r>
              <a:rPr lang="en-US" dirty="0" smtClean="0">
                <a:latin typeface="Arial" charset="0"/>
                <a:cs typeface="Arial" charset="0"/>
              </a:rPr>
              <a:t> across sites of care (inpatient, ambulatory, home), across domains (clinical, business, operational), and across technologies (text, video, images) </a:t>
            </a:r>
            <a:r>
              <a:rPr lang="en-US" dirty="0" smtClean="0">
                <a:sym typeface="Symbol"/>
              </a:rPr>
              <a:t></a:t>
            </a:r>
            <a:r>
              <a:rPr lang="en-US" dirty="0" smtClean="0">
                <a:latin typeface="Arial" charset="0"/>
                <a:cs typeface="Arial" charset="0"/>
              </a:rPr>
              <a:t> </a:t>
            </a:r>
            <a:r>
              <a:rPr lang="en-US" dirty="0" smtClean="0"/>
              <a:t>is the Holy Grail of healthcare information technology</a:t>
            </a:r>
            <a:r>
              <a:rPr lang="en-US" dirty="0" smtClean="0">
                <a:latin typeface="Arial" charset="0"/>
                <a:cs typeface="Arial" charset="0"/>
              </a:rPr>
              <a:t>”  (Impact Advisors, 2008, p. 3)</a:t>
            </a:r>
          </a:p>
          <a:p>
            <a:pPr>
              <a:defRPr/>
            </a:pPr>
            <a:endParaRPr lang="en-US" dirty="0" smtClean="0">
              <a:latin typeface="Arial" charset="0"/>
              <a:cs typeface="Arial" charset="0"/>
            </a:endParaRPr>
          </a:p>
          <a:p>
            <a:pPr>
              <a:defRPr/>
            </a:pPr>
            <a:r>
              <a:rPr lang="en-US" dirty="0" smtClean="0">
                <a:latin typeface="Arial" charset="0"/>
                <a:cs typeface="Arial" charset="0"/>
              </a:rPr>
              <a:t>One technology identified in the report that has been a catalyst in the call to improve data integration is the increased use of home monitoring devices. Integrating clinical data: </a:t>
            </a:r>
          </a:p>
          <a:p>
            <a:pPr>
              <a:defRPr/>
            </a:pPr>
            <a:endParaRPr lang="en-US" dirty="0" smtClean="0">
              <a:latin typeface="Arial" charset="0"/>
              <a:cs typeface="Arial" charset="0"/>
            </a:endParaRPr>
          </a:p>
          <a:p>
            <a:pPr marL="171450" indent="-171450">
              <a:buFont typeface="Arial" pitchFamily="34" charset="0"/>
              <a:buChar char="•"/>
              <a:defRPr/>
            </a:pPr>
            <a:r>
              <a:rPr lang="en-US" dirty="0" smtClean="0">
                <a:latin typeface="Arial" charset="0"/>
                <a:cs typeface="Arial" charset="0"/>
              </a:rPr>
              <a:t>“Improves communication and information sharing among sites of care </a:t>
            </a:r>
          </a:p>
          <a:p>
            <a:pPr marL="171450" indent="-171450">
              <a:buFont typeface="Arial" pitchFamily="34" charset="0"/>
              <a:buChar char="•"/>
              <a:defRPr/>
            </a:pPr>
            <a:r>
              <a:rPr lang="en-US" dirty="0" smtClean="0">
                <a:latin typeface="Arial" charset="0"/>
                <a:cs typeface="Arial" charset="0"/>
              </a:rPr>
              <a:t>Offers a richer picture of the patients overall health and health history </a:t>
            </a:r>
          </a:p>
          <a:p>
            <a:pPr marL="171450" indent="-171450">
              <a:buFont typeface="Arial" pitchFamily="34" charset="0"/>
              <a:buChar char="•"/>
              <a:defRPr/>
            </a:pPr>
            <a:r>
              <a:rPr lang="en-US" dirty="0" smtClean="0">
                <a:latin typeface="Arial" charset="0"/>
                <a:cs typeface="Arial" charset="0"/>
              </a:rPr>
              <a:t>Reduction of redundant tests, procedures, etc. </a:t>
            </a:r>
          </a:p>
          <a:p>
            <a:pPr marL="171450" indent="-171450">
              <a:buFont typeface="Arial" pitchFamily="34" charset="0"/>
              <a:buChar char="•"/>
              <a:defRPr/>
            </a:pPr>
            <a:r>
              <a:rPr lang="en-US" dirty="0" smtClean="0">
                <a:latin typeface="Arial" charset="0"/>
                <a:cs typeface="Arial" charset="0"/>
              </a:rPr>
              <a:t>Reduction of costs for resources (staff labor, interfaces, paper information relay) </a:t>
            </a:r>
          </a:p>
          <a:p>
            <a:pPr marL="171450" indent="-171450">
              <a:buFont typeface="Arial" pitchFamily="34" charset="0"/>
              <a:buChar char="•"/>
              <a:defRPr/>
            </a:pPr>
            <a:r>
              <a:rPr lang="en-US" dirty="0" smtClean="0">
                <a:latin typeface="Arial" charset="0"/>
                <a:cs typeface="Arial" charset="0"/>
              </a:rPr>
              <a:t>Provides for the timely consumption of patient data for physicians </a:t>
            </a:r>
          </a:p>
          <a:p>
            <a:pPr marL="171450" indent="-171450">
              <a:buFont typeface="Arial" pitchFamily="34" charset="0"/>
              <a:buChar char="•"/>
              <a:defRPr/>
            </a:pPr>
            <a:r>
              <a:rPr lang="en-US" dirty="0" smtClean="0">
                <a:latin typeface="Arial" charset="0"/>
                <a:cs typeface="Arial" charset="0"/>
              </a:rPr>
              <a:t>May tighten the strategic bonds between hospitals and community physicians” (Impact Advisors, 2008, p. 3)</a:t>
            </a:r>
          </a:p>
          <a:p>
            <a:pPr>
              <a:defRPr/>
            </a:pPr>
            <a:r>
              <a:rPr lang="en-US" dirty="0" smtClean="0">
                <a:latin typeface="Arial" charset="0"/>
                <a:cs typeface="Arial" charset="0"/>
              </a:rPr>
              <a:t>	</a:t>
            </a:r>
          </a:p>
          <a:p>
            <a:pPr>
              <a:defRPr/>
            </a:pPr>
            <a:endParaRPr 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F04E5F-6A23-460D-814A-931F7F62603F}" type="slidenum">
              <a:rPr lang="en-US" altLang="en-US"/>
              <a:pPr eaLnBrk="1" hangingPunct="1"/>
              <a:t>15</a:t>
            </a:fld>
            <a:endParaRPr lang="en-US" altLang="en-US"/>
          </a:p>
        </p:txBody>
      </p:sp>
    </p:spTree>
    <p:extLst>
      <p:ext uri="{BB962C8B-B14F-4D97-AF65-F5344CB8AC3E}">
        <p14:creationId xmlns:p14="http://schemas.microsoft.com/office/powerpoint/2010/main" val="3140956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Patient monitoring systems can be integrated using wireless technology where the physiological data from the patient monitoring system is incorporated with clinical data from other sources. Integrating data from many sources and having systems with algorithms that help put into context the vast amount of data collected provides guidance in patient management and assists in medical decision making by </a:t>
            </a:r>
          </a:p>
          <a:p>
            <a:pPr marL="232943" indent="-232943">
              <a:spcBef>
                <a:spcPts val="0"/>
              </a:spcBef>
              <a:buFontTx/>
              <a:buAutoNum type="arabicParenR"/>
              <a:defRPr/>
            </a:pPr>
            <a:r>
              <a:rPr lang="en-US" dirty="0" smtClean="0"/>
              <a:t>Accelerating the flow of critical information,</a:t>
            </a:r>
          </a:p>
          <a:p>
            <a:pPr marL="232943" indent="-232943">
              <a:spcBef>
                <a:spcPts val="0"/>
              </a:spcBef>
              <a:buFontTx/>
              <a:buAutoNum type="arabicParenR"/>
              <a:defRPr/>
            </a:pPr>
            <a:r>
              <a:rPr lang="en-US" dirty="0" smtClean="0"/>
              <a:t>Making complete health information more readily available,</a:t>
            </a:r>
          </a:p>
          <a:p>
            <a:pPr marL="232943" indent="-232943">
              <a:spcBef>
                <a:spcPts val="0"/>
              </a:spcBef>
              <a:buFontTx/>
              <a:buAutoNum type="arabicParenR"/>
              <a:defRPr/>
            </a:pPr>
            <a:r>
              <a:rPr lang="en-US" dirty="0" smtClean="0"/>
              <a:t>Supporting improved clinical decision-making through availability of knowledge derived from data integration and analysis, and</a:t>
            </a:r>
          </a:p>
          <a:p>
            <a:pPr marL="232943" indent="-232943">
              <a:spcBef>
                <a:spcPts val="0"/>
              </a:spcBef>
              <a:buFontTx/>
              <a:buAutoNum type="arabicParenR"/>
              <a:defRPr/>
            </a:pPr>
            <a:r>
              <a:rPr lang="en-US" dirty="0" smtClean="0"/>
              <a:t>Supporting delivery of coordinated and collaborative care.</a:t>
            </a:r>
          </a:p>
          <a:p>
            <a:pPr>
              <a:spcBef>
                <a:spcPts val="0"/>
              </a:spcBef>
              <a:defRPr/>
            </a:pPr>
            <a:endParaRPr lang="en-US" dirty="0" smtClean="0"/>
          </a:p>
          <a:p>
            <a:pPr>
              <a:spcBef>
                <a:spcPts val="0"/>
              </a:spcBef>
              <a:defRPr/>
            </a:pPr>
            <a:r>
              <a:rPr lang="en-US" dirty="0" smtClean="0"/>
              <a:t>According to Bujnoch (2007), “The end result of any patient monitoring product is information. How this information is used for the patient's benefit does vary, but the end result is the same: patient monitoring devices produce information. This information can be utilized simply to warn the healthcare giver of an immediately impending event or it could be stored in the patient's medical record for a more long term diagnosis. As a result, hospital information management and patient monitoring are inescapably intertwined, directly affecting each other” (para. 1). </a:t>
            </a:r>
            <a:r>
              <a:rPr lang="en-US" dirty="0" smtClean="0">
                <a:latin typeface="Arial" charset="0"/>
                <a:cs typeface="Arial" charset="0"/>
              </a:rPr>
              <a:t>	</a:t>
            </a:r>
          </a:p>
          <a:p>
            <a:pPr>
              <a:defRPr/>
            </a:pPr>
            <a:endParaRPr lang="en-US" dirty="0" smtClean="0"/>
          </a:p>
          <a:p>
            <a:pPr>
              <a:defRPr/>
            </a:pPr>
            <a:r>
              <a:rPr lang="en-US" dirty="0" smtClean="0"/>
              <a:t>However, there are potential privacy concerns such as the lack of HIPAA protection to self-monitoring programs </a:t>
            </a:r>
            <a:r>
              <a:rPr lang="en-US" smtClean="0"/>
              <a:t>and the need </a:t>
            </a:r>
            <a:r>
              <a:rPr lang="en-US" dirty="0" smtClean="0"/>
              <a:t>for patients to secure the devices they are using to upload information.</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BFDD30-992F-4F74-B8CA-09AAE7628433}" type="slidenum">
              <a:rPr lang="en-US" altLang="en-US"/>
              <a:pPr eaLnBrk="1" hangingPunct="1"/>
              <a:t>16</a:t>
            </a:fld>
            <a:endParaRPr lang="en-US" altLang="en-US"/>
          </a:p>
        </p:txBody>
      </p:sp>
    </p:spTree>
    <p:extLst>
      <p:ext uri="{BB962C8B-B14F-4D97-AF65-F5344CB8AC3E}">
        <p14:creationId xmlns:p14="http://schemas.microsoft.com/office/powerpoint/2010/main" val="3010194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Lecture </a:t>
            </a:r>
            <a:r>
              <a:rPr lang="en-US" altLang="en-US" b="1" smtClean="0"/>
              <a:t>a</a:t>
            </a:r>
            <a:r>
              <a:rPr lang="en-US" altLang="en-US" smtClean="0"/>
              <a:t> of </a:t>
            </a:r>
            <a:r>
              <a:rPr lang="en-US" altLang="en-US" b="1" smtClean="0"/>
              <a:t>Patient Monitoring Systems.</a:t>
            </a:r>
            <a:r>
              <a:rPr lang="en-US" altLang="en-US" smtClean="0"/>
              <a:t> This lecture defined eHealth, mHealth, patient monitoring systems, described the purpose, attributes, and functions of patient monitoring systems, looked at common primary applications for patient monitoring systems, discussed ways in which remote patient monitoring systems can improve the quality of patient care, and reviewed how the integration of data from patient monitoring devices assists in making clinical decisions.</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CAAAC1-8411-40C9-ADBF-887A619358F5}" type="slidenum">
              <a:rPr lang="en-US" altLang="en-US"/>
              <a:pPr eaLnBrk="1" hangingPunct="1"/>
              <a:t>17</a:t>
            </a:fld>
            <a:endParaRPr lang="en-US" altLang="en-US"/>
          </a:p>
        </p:txBody>
      </p:sp>
    </p:spTree>
    <p:extLst>
      <p:ext uri="{BB962C8B-B14F-4D97-AF65-F5344CB8AC3E}">
        <p14:creationId xmlns:p14="http://schemas.microsoft.com/office/powerpoint/2010/main" val="3016261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A1E794-FFDF-40F1-B920-77EB3B6ED212}" type="slidenum">
              <a:rPr lang="en-US" altLang="en-US"/>
              <a:pPr eaLnBrk="1" hangingPunct="1"/>
              <a:t>18</a:t>
            </a:fld>
            <a:endParaRPr lang="en-US" altLang="en-US"/>
          </a:p>
        </p:txBody>
      </p:sp>
    </p:spTree>
    <p:extLst>
      <p:ext uri="{BB962C8B-B14F-4D97-AF65-F5344CB8AC3E}">
        <p14:creationId xmlns:p14="http://schemas.microsoft.com/office/powerpoint/2010/main" val="1711186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B77715-1197-4994-A635-2A09F4982412}" type="slidenum">
              <a:rPr lang="en-US" altLang="en-US"/>
              <a:pPr eaLnBrk="1" hangingPunct="1"/>
              <a:t>19</a:t>
            </a:fld>
            <a:endParaRPr lang="en-US" altLang="en-US"/>
          </a:p>
        </p:txBody>
      </p:sp>
    </p:spTree>
    <p:extLst>
      <p:ext uri="{BB962C8B-B14F-4D97-AF65-F5344CB8AC3E}">
        <p14:creationId xmlns:p14="http://schemas.microsoft.com/office/powerpoint/2010/main" val="51130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Patient Monitoring Systems lecture a </a:t>
            </a:r>
            <a:r>
              <a:rPr lang="en-US" altLang="en-US" dirty="0" smtClean="0"/>
              <a:t>are to:</a:t>
            </a:r>
          </a:p>
          <a:p>
            <a:pPr marL="171450" indent="-171450" eaLnBrk="1" hangingPunct="1">
              <a:spcBef>
                <a:spcPct val="0"/>
              </a:spcBef>
              <a:buFont typeface="Arial" panose="020B0604020202020204" pitchFamily="34" charset="0"/>
              <a:buChar char="•"/>
            </a:pPr>
            <a:r>
              <a:rPr lang="en-US" altLang="en-US" dirty="0" smtClean="0"/>
              <a:t>Describe the purpose, attributes, and functions of patient monitoring systems;  </a:t>
            </a:r>
          </a:p>
          <a:p>
            <a:pPr marL="171450" indent="-171450" eaLnBrk="1" hangingPunct="1">
              <a:spcBef>
                <a:spcPct val="0"/>
              </a:spcBef>
              <a:buFont typeface="Arial" panose="020B0604020202020204" pitchFamily="34" charset="0"/>
              <a:buChar char="•"/>
            </a:pPr>
            <a:r>
              <a:rPr lang="en-US" altLang="en-US" smtClean="0"/>
              <a:t>Discuss </a:t>
            </a:r>
            <a:r>
              <a:rPr lang="en-US" altLang="en-US" dirty="0" smtClean="0"/>
              <a:t>ways in which automation can improve the quality of patient care;</a:t>
            </a:r>
          </a:p>
          <a:p>
            <a:pPr marL="171450" indent="-171450" eaLnBrk="1" hangingPunct="1">
              <a:spcBef>
                <a:spcPct val="0"/>
              </a:spcBef>
              <a:buFont typeface="Arial" panose="020B0604020202020204" pitchFamily="34" charset="0"/>
              <a:buChar char="•"/>
            </a:pPr>
            <a:r>
              <a:rPr lang="en-US" altLang="en-US" smtClean="0"/>
              <a:t>Analyze </a:t>
            </a:r>
            <a:r>
              <a:rPr lang="en-US" altLang="en-US" dirty="0" smtClean="0"/>
              <a:t>how the integration of data from many sources assists in making clinical decisions;</a:t>
            </a:r>
          </a:p>
          <a:p>
            <a:pPr eaLnBrk="1" hangingPunct="1">
              <a:spcBef>
                <a:spcPct val="0"/>
              </a:spcBef>
            </a:pPr>
            <a:endParaRPr lang="en-US" altLang="en-US" dirty="0" smtClean="0"/>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B0A96A-10C1-4EAF-9BEA-4041394F0316}" type="slidenum">
              <a:rPr lang="en-US" altLang="en-US"/>
              <a:pPr eaLnBrk="1" hangingPunct="1"/>
              <a:t>2</a:t>
            </a:fld>
            <a:endParaRPr lang="en-US" altLang="en-US"/>
          </a:p>
        </p:txBody>
      </p:sp>
    </p:spTree>
    <p:extLst>
      <p:ext uri="{BB962C8B-B14F-4D97-AF65-F5344CB8AC3E}">
        <p14:creationId xmlns:p14="http://schemas.microsoft.com/office/powerpoint/2010/main" val="809082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1164839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World Health Organization defines eHealth as “…the combined use of electronic communication and information technology in the health sector” (WHO, </a:t>
            </a:r>
            <a:r>
              <a:rPr lang="en-US" altLang="en-US" dirty="0" err="1" smtClean="0"/>
              <a:t>n.d.</a:t>
            </a:r>
            <a:r>
              <a:rPr lang="en-US" altLang="en-US" dirty="0" smtClean="0"/>
              <a:t>, para. 1). A subdivision of eHealth is </a:t>
            </a:r>
            <a:r>
              <a:rPr lang="en-US" altLang="en-US" dirty="0" err="1" smtClean="0"/>
              <a:t>mHealth</a:t>
            </a:r>
            <a:r>
              <a:rPr lang="en-US" altLang="en-US" dirty="0" smtClean="0"/>
              <a:t>. </a:t>
            </a:r>
          </a:p>
          <a:p>
            <a:endParaRPr lang="en-US" altLang="en-US" dirty="0" smtClean="0"/>
          </a:p>
          <a:p>
            <a:r>
              <a:rPr lang="en-US" altLang="en-US" dirty="0" smtClean="0"/>
              <a:t>The </a:t>
            </a:r>
            <a:r>
              <a:rPr lang="en-US" altLang="en-US" dirty="0" err="1" smtClean="0"/>
              <a:t>mHealth</a:t>
            </a:r>
            <a:r>
              <a:rPr lang="en-US" altLang="en-US" dirty="0" smtClean="0"/>
              <a:t> Alliance defines </a:t>
            </a:r>
            <a:r>
              <a:rPr lang="en-US" altLang="en-US" dirty="0" err="1" smtClean="0"/>
              <a:t>mHealth</a:t>
            </a:r>
            <a:r>
              <a:rPr lang="en-US" altLang="en-US" dirty="0" smtClean="0"/>
              <a:t> as “The practice of medical and public health through the usage of mobile devices. This commonly refers to using PDAs and mobile phones for health services, data collection, treatment support, and information dissemination” (</a:t>
            </a:r>
            <a:r>
              <a:rPr lang="en-US" altLang="en-US" dirty="0" err="1" smtClean="0"/>
              <a:t>mHealth</a:t>
            </a:r>
            <a:r>
              <a:rPr lang="en-US" altLang="en-US" dirty="0" smtClean="0"/>
              <a:t> Alliance, 2010b). The </a:t>
            </a:r>
            <a:r>
              <a:rPr lang="en-US" altLang="en-US" dirty="0" err="1" smtClean="0"/>
              <a:t>mHealth</a:t>
            </a:r>
            <a:r>
              <a:rPr lang="en-US" altLang="en-US" dirty="0" smtClean="0"/>
              <a:t> Alliance, hosted by the United Nations (UN) Foundation, and founded by the Rockefeller Foundation, Vodafone Foundation, and UN Foundation, is a non-profit coalition dedicated to engaging the </a:t>
            </a:r>
            <a:r>
              <a:rPr lang="en-US" altLang="en-US" dirty="0" err="1" smtClean="0"/>
              <a:t>mHealth</a:t>
            </a:r>
            <a:r>
              <a:rPr lang="en-US" altLang="en-US" dirty="0" smtClean="0"/>
              <a:t> community in order to advance the use of mobile technologies for health (</a:t>
            </a:r>
            <a:r>
              <a:rPr lang="en-US" altLang="en-US" dirty="0" err="1" smtClean="0"/>
              <a:t>mHealth</a:t>
            </a:r>
            <a:r>
              <a:rPr lang="en-US" altLang="en-US" dirty="0" smtClean="0"/>
              <a:t> Alliance, 2010a). </a:t>
            </a:r>
          </a:p>
          <a:p>
            <a:endParaRPr lang="en-US" altLang="en-US" dirty="0" smtClean="0"/>
          </a:p>
          <a:p>
            <a:endParaRPr lang="en-US" altLang="en-US" dirty="0" smtClean="0"/>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72314C-59E3-400E-910F-D3CF1ACB8025}" type="slidenum">
              <a:rPr lang="en-US" altLang="en-US"/>
              <a:pPr eaLnBrk="1" hangingPunct="1"/>
              <a:t>3</a:t>
            </a:fld>
            <a:endParaRPr lang="en-US" altLang="en-US"/>
          </a:p>
        </p:txBody>
      </p:sp>
    </p:spTree>
    <p:extLst>
      <p:ext uri="{BB962C8B-B14F-4D97-AF65-F5344CB8AC3E}">
        <p14:creationId xmlns:p14="http://schemas.microsoft.com/office/powerpoint/2010/main" val="760672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According to Rosemary Nelson, chair of the </a:t>
            </a:r>
            <a:r>
              <a:rPr lang="en-US" altLang="en-US" dirty="0" err="1" smtClean="0"/>
              <a:t>mHIMSS</a:t>
            </a:r>
            <a:r>
              <a:rPr lang="en-US" altLang="en-US" dirty="0" smtClean="0"/>
              <a:t> Task Force, the most common </a:t>
            </a:r>
            <a:r>
              <a:rPr lang="en-US" altLang="en-US" dirty="0" err="1" smtClean="0"/>
              <a:t>mHealth</a:t>
            </a:r>
            <a:r>
              <a:rPr lang="en-US" altLang="en-US" dirty="0" smtClean="0"/>
              <a:t> technologies in use include:</a:t>
            </a:r>
          </a:p>
          <a:p>
            <a:endParaRPr lang="en-US" altLang="en-US" dirty="0" smtClean="0"/>
          </a:p>
          <a:p>
            <a:pPr>
              <a:buFontTx/>
              <a:buChar char="•"/>
            </a:pPr>
            <a:r>
              <a:rPr lang="en-US" altLang="en-US" dirty="0" smtClean="0"/>
              <a:t> “Mobile phones/smart phones</a:t>
            </a:r>
          </a:p>
          <a:p>
            <a:pPr>
              <a:buFontTx/>
              <a:buChar char="•"/>
            </a:pPr>
            <a:r>
              <a:rPr lang="en-US" altLang="en-US" dirty="0" smtClean="0"/>
              <a:t> Personal digital assistants (PDA)/palmtop computer or personal data assistant</a:t>
            </a:r>
          </a:p>
          <a:p>
            <a:pPr>
              <a:buFontTx/>
              <a:buChar char="•"/>
            </a:pPr>
            <a:r>
              <a:rPr lang="en-US" altLang="en-US" dirty="0" smtClean="0"/>
              <a:t> Wireless tablet computers</a:t>
            </a:r>
          </a:p>
          <a:p>
            <a:pPr>
              <a:buFontTx/>
              <a:buChar char="•"/>
            </a:pPr>
            <a:r>
              <a:rPr lang="en-US" altLang="en-US" dirty="0" smtClean="0"/>
              <a:t> Wearable wireless bio‐sensors and/or wireless chronic disease monitoring devices</a:t>
            </a:r>
          </a:p>
          <a:p>
            <a:pPr>
              <a:buFontTx/>
              <a:buChar char="•"/>
            </a:pPr>
            <a:r>
              <a:rPr lang="en-US" altLang="en-US" dirty="0" smtClean="0"/>
              <a:t> </a:t>
            </a:r>
            <a:r>
              <a:rPr lang="en-US" altLang="en-US" dirty="0" err="1" smtClean="0"/>
              <a:t>mHealth</a:t>
            </a:r>
            <a:r>
              <a:rPr lang="en-US" altLang="en-US" dirty="0" smtClean="0"/>
              <a:t> applications (“apps”) which are software loaded on any one of the above mobile devices that aid in collecting community and clinical health data, delivery of healthcare information to practitioners, researchers and patients, real-time monitoring of patient vital signs, and direct provision of care” (Nelson, 2012, para. 2).</a:t>
            </a:r>
          </a:p>
          <a:p>
            <a:endParaRPr lang="en-US" altLang="en-US" dirty="0" smtClean="0"/>
          </a:p>
          <a:p>
            <a:r>
              <a:rPr lang="en-US" altLang="en-US" dirty="0" smtClean="0"/>
              <a:t>Lecture a will focus on patient monitoring systems.</a:t>
            </a:r>
          </a:p>
          <a:p>
            <a:endParaRPr lang="en-US" altLang="en-US" dirty="0"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1ED53-0DCF-498B-81CD-D3EA67289378}" type="slidenum">
              <a:rPr lang="en-US" altLang="en-US"/>
              <a:pPr eaLnBrk="1" hangingPunct="1"/>
              <a:t>4</a:t>
            </a:fld>
            <a:endParaRPr lang="en-US" altLang="en-US"/>
          </a:p>
        </p:txBody>
      </p:sp>
    </p:spTree>
    <p:extLst>
      <p:ext uri="{BB962C8B-B14F-4D97-AF65-F5344CB8AC3E}">
        <p14:creationId xmlns:p14="http://schemas.microsoft.com/office/powerpoint/2010/main" val="1309203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Gardner &amp; Shabot provides definitions for a patient monitor and patient monitoring. A patient monitor is “an instrument that collects and displays physiological data, often for the purpose of watching for, and warning against, life-threatening changes in physiological state” (Gardner &amp; Shabot, 2006, p. 969).</a:t>
            </a:r>
          </a:p>
          <a:p>
            <a:endParaRPr lang="en-US" altLang="en-US"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F9C8EE-91E6-47D2-9601-5C671DFF902E}" type="slidenum">
              <a:rPr lang="en-US" altLang="en-US"/>
              <a:pPr eaLnBrk="1" hangingPunct="1"/>
              <a:t>5</a:t>
            </a:fld>
            <a:endParaRPr lang="en-US" altLang="en-US"/>
          </a:p>
        </p:txBody>
      </p:sp>
    </p:spTree>
    <p:extLst>
      <p:ext uri="{BB962C8B-B14F-4D97-AF65-F5344CB8AC3E}">
        <p14:creationId xmlns:p14="http://schemas.microsoft.com/office/powerpoint/2010/main" val="3710411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Gardner &amp; Shabot defines patient monitoring as “Repeated or continuous measurement of physiological parameters for the purpose of guiding therapeutic management”</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AC90D3-0A23-4044-98F1-E10093FF1729}" type="slidenum">
              <a:rPr lang="en-US" altLang="en-US"/>
              <a:pPr eaLnBrk="1" hangingPunct="1"/>
              <a:t>6</a:t>
            </a:fld>
            <a:endParaRPr lang="en-US" altLang="en-US"/>
          </a:p>
        </p:txBody>
      </p:sp>
    </p:spTree>
    <p:extLst>
      <p:ext uri="{BB962C8B-B14F-4D97-AF65-F5344CB8AC3E}">
        <p14:creationId xmlns:p14="http://schemas.microsoft.com/office/powerpoint/2010/main" val="3309635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Patient monitoring systems can serve a number of purposes. They include providing data to assist providers with diagnostic decisions and therapeutic choices. Patient monitoring systems can also help the patient, caregiver, and the provider make more informed decisions. Care delivery is improved with the use of patient monitoring systems as the data can trigger alarms or alerts prompting provider intervention with the potential then to improve health outcomes.</a:t>
            </a:r>
          </a:p>
          <a:p>
            <a:pPr>
              <a:defRPr/>
            </a:pPr>
            <a:endParaRPr lang="en-US" dirty="0" smtClean="0">
              <a:latin typeface="Arial" charset="0"/>
              <a:cs typeface="Arial" charset="0"/>
            </a:endParaRPr>
          </a:p>
          <a:p>
            <a:pPr>
              <a:defRPr/>
            </a:pPr>
            <a:r>
              <a:rPr lang="en-US" dirty="0" smtClean="0">
                <a:latin typeface="Arial" charset="0"/>
                <a:cs typeface="Arial" charset="0"/>
              </a:rPr>
              <a:t>Some specific purposes for patient monitoring devices used in the intensive care unit (ICU) are:</a:t>
            </a:r>
          </a:p>
          <a:p>
            <a:pPr>
              <a:defRPr/>
            </a:pPr>
            <a:endParaRPr lang="en-US" dirty="0" smtClean="0">
              <a:latin typeface="Arial" charset="0"/>
              <a:cs typeface="Arial" charset="0"/>
            </a:endParaRPr>
          </a:p>
          <a:p>
            <a:pPr marL="171450" indent="-171450">
              <a:buFont typeface="Arial" pitchFamily="34" charset="0"/>
              <a:buChar char="•"/>
              <a:defRPr/>
            </a:pPr>
            <a:r>
              <a:rPr lang="en-US" dirty="0" smtClean="0">
                <a:latin typeface="Arial" charset="0"/>
                <a:cs typeface="Arial" charset="0"/>
              </a:rPr>
              <a:t>“To acquire physiological data frequently or continuously, such as blood pressure readings</a:t>
            </a:r>
          </a:p>
          <a:p>
            <a:pPr marL="171450" indent="-171450">
              <a:buFont typeface="Arial" pitchFamily="34" charset="0"/>
              <a:buChar char="•"/>
              <a:defRPr/>
            </a:pPr>
            <a:r>
              <a:rPr lang="en-US" dirty="0" smtClean="0">
                <a:latin typeface="Arial" charset="0"/>
                <a:cs typeface="Arial" charset="0"/>
              </a:rPr>
              <a:t>To communicate information from data-producing systems to remote locations (e.g., laboratory and radiology departments)</a:t>
            </a:r>
          </a:p>
          <a:p>
            <a:pPr marL="171450" indent="-171450">
              <a:buFont typeface="Arial" pitchFamily="34" charset="0"/>
              <a:buChar char="•"/>
              <a:defRPr/>
            </a:pPr>
            <a:r>
              <a:rPr lang="en-US" dirty="0" smtClean="0">
                <a:latin typeface="Arial" charset="0"/>
                <a:cs typeface="Arial" charset="0"/>
              </a:rPr>
              <a:t>To store, organize and report data</a:t>
            </a:r>
          </a:p>
          <a:p>
            <a:pPr marL="171450" indent="-171450">
              <a:buFont typeface="Arial" pitchFamily="34" charset="0"/>
              <a:buChar char="•"/>
              <a:defRPr/>
            </a:pPr>
            <a:r>
              <a:rPr lang="en-US" dirty="0" smtClean="0">
                <a:latin typeface="Arial" charset="0"/>
                <a:cs typeface="Arial" charset="0"/>
              </a:rPr>
              <a:t>To integrate and correlate data from multiple sources</a:t>
            </a:r>
          </a:p>
          <a:p>
            <a:pPr marL="171450" indent="-171450">
              <a:buFont typeface="Arial" pitchFamily="34" charset="0"/>
              <a:buChar char="•"/>
              <a:defRPr/>
            </a:pPr>
            <a:r>
              <a:rPr lang="en-US" dirty="0" smtClean="0">
                <a:latin typeface="Arial" charset="0"/>
                <a:cs typeface="Arial" charset="0"/>
              </a:rPr>
              <a:t>To provide clinical alerts and advisories based on multiple sources of data</a:t>
            </a:r>
          </a:p>
          <a:p>
            <a:pPr marL="171450" indent="-171450">
              <a:buFont typeface="Arial" pitchFamily="34" charset="0"/>
              <a:buChar char="•"/>
              <a:defRPr/>
            </a:pPr>
            <a:r>
              <a:rPr lang="en-US" dirty="0" smtClean="0">
                <a:latin typeface="Arial" charset="0"/>
                <a:cs typeface="Arial" charset="0"/>
              </a:rPr>
              <a:t>To function as a decision-making tool that health professionals may use in planning the care of critically ill patients</a:t>
            </a:r>
          </a:p>
          <a:p>
            <a:pPr marL="171450" indent="-171450">
              <a:buFont typeface="Arial" pitchFamily="34" charset="0"/>
              <a:buChar char="•"/>
              <a:defRPr/>
            </a:pPr>
            <a:r>
              <a:rPr lang="en-US" dirty="0" smtClean="0">
                <a:latin typeface="Arial" charset="0"/>
                <a:cs typeface="Arial" charset="0"/>
              </a:rPr>
              <a:t>To measure the severity of illness for patient classification purposes and</a:t>
            </a:r>
          </a:p>
          <a:p>
            <a:pPr marL="171450" indent="-171450">
              <a:buFont typeface="Arial" pitchFamily="34" charset="0"/>
              <a:buChar char="•"/>
              <a:defRPr/>
            </a:pPr>
            <a:r>
              <a:rPr lang="en-US" dirty="0" smtClean="0">
                <a:latin typeface="Arial" charset="0"/>
                <a:cs typeface="Arial" charset="0"/>
              </a:rPr>
              <a:t>To analyze the outcomes of ICU care in terms of clinical effectiveness and cost effectiveness”</a:t>
            </a:r>
            <a:r>
              <a:rPr lang="en-US" dirty="0" smtClean="0"/>
              <a:t> (Gardner &amp; Shabot, 2006, p. 589).</a:t>
            </a:r>
            <a:endParaRPr lang="en-US" dirty="0" smtClean="0">
              <a:latin typeface="Arial" charset="0"/>
              <a:cs typeface="Arial" charset="0"/>
            </a:endParaRP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811433-2F08-482E-A9E9-12F57ECDC97E}" type="slidenum">
              <a:rPr lang="en-US" altLang="en-US"/>
              <a:pPr eaLnBrk="1" hangingPunct="1"/>
              <a:t>7</a:t>
            </a:fld>
            <a:endParaRPr lang="en-US" altLang="en-US"/>
          </a:p>
        </p:txBody>
      </p:sp>
    </p:spTree>
    <p:extLst>
      <p:ext uri="{BB962C8B-B14F-4D97-AF65-F5344CB8AC3E}">
        <p14:creationId xmlns:p14="http://schemas.microsoft.com/office/powerpoint/2010/main" val="1009422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Historically, patient monitoring systems were stationary systems such as bedside monitors that collected, stored, and presented patient data with little data interpretation. To accomplish this, a monitoring instrument, microcomputer, communication protocol and patient monitoring software application were required. The data collected was either stored for later downloading to a physician’s workstation for analysis and diagnosis or routed to a central station where nurses could monitor the information.</a:t>
            </a:r>
          </a:p>
          <a:p>
            <a:endParaRPr lang="en-US" altLang="en-US" smtClean="0"/>
          </a:p>
          <a:p>
            <a:r>
              <a:rPr lang="en-US" altLang="en-US" smtClean="0"/>
              <a:t>With advancements in information technology, patient monitoring systems now involve data interpretation and the use of information exchange protocols for data integration. According to Wang, Kohane, Bradshaw, &amp; Fackler, there are four components of knowledge-based monitoring systems.</a:t>
            </a:r>
          </a:p>
          <a:p>
            <a:endParaRPr lang="en-US" altLang="en-US" smtClean="0"/>
          </a:p>
          <a:p>
            <a:r>
              <a:rPr lang="en-US" altLang="en-US" smtClean="0"/>
              <a:t> “The data acquisition component includes modules for retrieving patient data from all sources (e.g., continuous patient signals, equipment functions, intermittent data). The presentation component includes modules for presenting the data and their interpretations. The database component is responsible for storing and retrieving the data. These three components are also called traditional components of a knowledge-based monitoring system. The fourth component, the intelligent component, contains inference engines and knowledge bases. Its functionality is to interpret the data. More formally, the intelligent component is a function from the patient data to a set of conclusions about the patient” (Wang, Kohane, Bradshaw, &amp; Fackler, n.d., para. 1)</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3577C7-98E5-43CC-88CF-54B8B27D6F77}" type="slidenum">
              <a:rPr lang="en-US" altLang="en-US"/>
              <a:pPr eaLnBrk="1" hangingPunct="1"/>
              <a:t>8</a:t>
            </a:fld>
            <a:endParaRPr lang="en-US" altLang="en-US"/>
          </a:p>
        </p:txBody>
      </p:sp>
    </p:spTree>
    <p:extLst>
      <p:ext uri="{BB962C8B-B14F-4D97-AF65-F5344CB8AC3E}">
        <p14:creationId xmlns:p14="http://schemas.microsoft.com/office/powerpoint/2010/main" val="4009602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patient monitoring system is about monitoring, whether the monitoring takes place onsite or remotely. The system captures raw physiological data, transmits it, and then communicates it for action on the part of a patient, caregiver, or healthcare provider. Patient monitoring systems may involve data interpretation and the use of information exchange protocols. </a:t>
            </a:r>
          </a:p>
          <a:p>
            <a:endParaRPr lang="en-US" altLang="en-US" smtClean="0"/>
          </a:p>
          <a:p>
            <a:r>
              <a:rPr lang="en-US" altLang="en-US" smtClean="0"/>
              <a:t>Depending on the data being monitored and its purpose, the display of the data may vary. For example, a patient monitoring device in the intensive care unit capturing vital signs would sound an alarm should a life-threatening event be detected. Other types of data might be displayed in charts, tables, or graphs. Next will be a discussion on the primary applications and how automation can improve quality of care.</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9E1C9B-897C-4979-8FAF-65F4B93CDF15}" type="slidenum">
              <a:rPr lang="en-US" altLang="en-US"/>
              <a:pPr eaLnBrk="1" hangingPunct="1"/>
              <a:t>9</a:t>
            </a:fld>
            <a:endParaRPr lang="en-US" altLang="en-US"/>
          </a:p>
        </p:txBody>
      </p:sp>
    </p:spTree>
    <p:extLst>
      <p:ext uri="{BB962C8B-B14F-4D97-AF65-F5344CB8AC3E}">
        <p14:creationId xmlns:p14="http://schemas.microsoft.com/office/powerpoint/2010/main" val="324410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25962823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74578523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B8FFF865-1368-455C-91C9-29E7C1E7EB39}"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797098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279038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70F33843-10FD-4E92-8C4E-8C34DA7C6F89}"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4275833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D3EB9D18-CD05-4F68-BD75-9E78FE63797A}"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endParaRPr lang="en-US"/>
          </a:p>
        </p:txBody>
      </p:sp>
      <p:sp>
        <p:nvSpPr>
          <p:cNvPr id="7" name="Footer Placeholder 5"/>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1497849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291CE3B7-778F-4077-A506-A35C22D3E476}"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2829874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D1D65453-F660-4B9E-B725-F77AB9FFF68B}"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337886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F01975AA-7B21-487D-914F-1210C965456B}"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205557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153B07E2-F8A6-4FDB-886F-46279C04DD08}"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771563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F5004A5D-A39C-4897-A95E-F9253EB14AC1}"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86987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276171351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CA436E06-B745-4856-86DC-075095B8E613}"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5278410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48A51A08-6A66-4428-8022-7850FBD9DF3A}"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1902484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E398B824-4B6D-4F5E-8B94-605E54C133DE}"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9388249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617471AA-2C7D-420E-9A4F-41D5FD688C0E}"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558808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38762686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36111044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8316058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2406734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14584736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2724858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3222930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8FFF865-1368-455C-91C9-29E7C1E7EB39}" type="slidenum">
              <a:rPr lang="en-US" altLang="en-US" smtClean="0"/>
              <a:pPr/>
              <a:t>‹#›</a:t>
            </a:fld>
            <a:endParaRPr lang="en-US" altLang="en-US"/>
          </a:p>
        </p:txBody>
      </p:sp>
    </p:spTree>
    <p:extLst>
      <p:ext uri="{BB962C8B-B14F-4D97-AF65-F5344CB8AC3E}">
        <p14:creationId xmlns:p14="http://schemas.microsoft.com/office/powerpoint/2010/main" val="1342370831"/>
      </p:ext>
    </p:extLst>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 id="2147484495" r:id="rId13"/>
    <p:sldLayoutId id="2147484496" r:id="rId14"/>
    <p:sldLayoutId id="2147484497" r:id="rId15"/>
    <p:sldLayoutId id="2147484454" r:id="rId16"/>
    <p:sldLayoutId id="2147484465" r:id="rId17"/>
    <p:sldLayoutId id="2147484456" r:id="rId18"/>
    <p:sldLayoutId id="2147484457" r:id="rId19"/>
    <p:sldLayoutId id="2147484458" r:id="rId20"/>
    <p:sldLayoutId id="2147484459" r:id="rId21"/>
    <p:sldLayoutId id="2147484460" r:id="rId22"/>
    <p:sldLayoutId id="2147484462"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Health Management Information Systems</a:t>
            </a:r>
          </a:p>
        </p:txBody>
      </p:sp>
      <p:sp>
        <p:nvSpPr>
          <p:cNvPr id="4099" name="Text Placeholder 2"/>
          <p:cNvSpPr>
            <a:spLocks noGrp="1"/>
          </p:cNvSpPr>
          <p:nvPr>
            <p:ph type="body" sz="half" idx="2"/>
          </p:nvPr>
        </p:nvSpPr>
        <p:spPr/>
        <p:txBody>
          <a:bodyPr/>
          <a:lstStyle/>
          <a:p>
            <a:pPr eaLnBrk="1" hangingPunct="1"/>
            <a:r>
              <a:rPr lang="en-US" altLang="en-US" smtClean="0"/>
              <a:t>Patient Monitoring Systems</a:t>
            </a:r>
          </a:p>
        </p:txBody>
      </p:sp>
      <p:sp>
        <p:nvSpPr>
          <p:cNvPr id="4100" name="Text Placeholder 3"/>
          <p:cNvSpPr>
            <a:spLocks noGrp="1"/>
          </p:cNvSpPr>
          <p:nvPr>
            <p:ph type="body" sz="quarter" idx="11"/>
          </p:nvPr>
        </p:nvSpPr>
        <p:spPr/>
        <p:txBody>
          <a:bodyPr/>
          <a:lstStyle/>
          <a:p>
            <a:pPr eaLnBrk="1" hangingPunct="1"/>
            <a:r>
              <a:rPr lang="en-US" altLang="en-US" sz="3200" dirty="0" smtClean="0"/>
              <a:t>Lecture a</a:t>
            </a:r>
          </a:p>
        </p:txBody>
      </p:sp>
      <p:sp>
        <p:nvSpPr>
          <p:cNvPr id="4101" name="Text Placeholder 4"/>
          <p:cNvSpPr>
            <a:spLocks noGrp="1"/>
          </p:cNvSpPr>
          <p:nvPr>
            <p:ph type="body" sz="quarter" idx="12"/>
          </p:nvPr>
        </p:nvSpPr>
        <p:spPr/>
        <p:txBody>
          <a:bodyPr/>
          <a:lstStyle/>
          <a:p>
            <a:r>
              <a:rPr lang="en-US" sz="1000" dirty="0"/>
              <a:t>This material (</a:t>
            </a:r>
            <a:r>
              <a:rPr lang="en-US" altLang="en-US" sz="1000" dirty="0">
                <a:ea typeface="Calibri" panose="020F0502020204030204" pitchFamily="34" charset="0"/>
                <a:cs typeface="Arial" panose="020B0604020202020204" pitchFamily="34" charset="0"/>
              </a:rPr>
              <a:t>Comp 6 Unit </a:t>
            </a:r>
            <a:r>
              <a:rPr lang="en-US" altLang="en-US" sz="1000" dirty="0" smtClean="0">
                <a:ea typeface="Calibri" panose="020F0502020204030204" pitchFamily="34" charset="0"/>
                <a:cs typeface="Arial" panose="020B0604020202020204" pitchFamily="34" charset="0"/>
              </a:rPr>
              <a:t>6</a:t>
            </a:r>
            <a:r>
              <a:rPr lang="en-US" sz="1000" dirty="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Primary Applications</a:t>
            </a:r>
          </a:p>
        </p:txBody>
      </p:sp>
      <p:sp>
        <p:nvSpPr>
          <p:cNvPr id="14339" name="Content Placeholder 7"/>
          <p:cNvSpPr>
            <a:spLocks noGrp="1"/>
          </p:cNvSpPr>
          <p:nvPr>
            <p:ph sz="quarter" idx="14"/>
          </p:nvPr>
        </p:nvSpPr>
        <p:spPr/>
        <p:txBody>
          <a:bodyPr/>
          <a:lstStyle/>
          <a:p>
            <a:r>
              <a:rPr lang="en-US" altLang="en-US" smtClean="0"/>
              <a:t>Intensive/critical care units, operating suites, recovery rooms</a:t>
            </a:r>
          </a:p>
          <a:p>
            <a:r>
              <a:rPr lang="en-US" altLang="en-US" smtClean="0"/>
              <a:t>Other locations within the hospital</a:t>
            </a:r>
          </a:p>
          <a:p>
            <a:r>
              <a:rPr lang="en-US" altLang="en-US" smtClean="0"/>
              <a:t>Remote locations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18E362-6259-438D-9D57-915EC2C98BB1}"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Primary Applications</a:t>
            </a:r>
          </a:p>
        </p:txBody>
      </p:sp>
      <p:sp>
        <p:nvSpPr>
          <p:cNvPr id="15363" name="Content Placeholder 7"/>
          <p:cNvSpPr>
            <a:spLocks noGrp="1"/>
          </p:cNvSpPr>
          <p:nvPr>
            <p:ph sz="quarter" idx="14"/>
          </p:nvPr>
        </p:nvSpPr>
        <p:spPr/>
        <p:txBody>
          <a:bodyPr/>
          <a:lstStyle/>
          <a:p>
            <a:r>
              <a:rPr lang="en-US" altLang="en-US" smtClean="0"/>
              <a:t>Application</a:t>
            </a:r>
          </a:p>
          <a:p>
            <a:pPr lvl="1"/>
            <a:r>
              <a:rPr lang="en-US" altLang="en-US" smtClean="0"/>
              <a:t>Intensive/Critical Care Units, Operating Suites/Recovery Rooms</a:t>
            </a:r>
          </a:p>
          <a:p>
            <a:pPr lvl="1"/>
            <a:r>
              <a:rPr lang="en-US" altLang="en-US" smtClean="0"/>
              <a:t>Example: Bedside monitor</a:t>
            </a:r>
          </a:p>
          <a:p>
            <a:r>
              <a:rPr lang="en-US" altLang="en-US" smtClean="0"/>
              <a:t>Outcome</a:t>
            </a:r>
          </a:p>
          <a:p>
            <a:pPr lvl="1"/>
            <a:r>
              <a:rPr lang="en-US" altLang="en-US" smtClean="0"/>
              <a:t>Strengthen the caregivers’ clinical expertise</a:t>
            </a:r>
          </a:p>
          <a:p>
            <a:pPr lvl="1"/>
            <a:r>
              <a:rPr lang="en-US" altLang="en-US" smtClean="0"/>
              <a:t>Reduce mortality risk</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29E909-4784-42AF-80E7-A3577A57D8AE}"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Primary Applications</a:t>
            </a:r>
          </a:p>
        </p:txBody>
      </p:sp>
      <p:sp>
        <p:nvSpPr>
          <p:cNvPr id="16387" name="Content Placeholder 7"/>
          <p:cNvSpPr>
            <a:spLocks noGrp="1"/>
          </p:cNvSpPr>
          <p:nvPr>
            <p:ph sz="quarter" idx="14"/>
          </p:nvPr>
        </p:nvSpPr>
        <p:spPr/>
        <p:txBody>
          <a:bodyPr/>
          <a:lstStyle/>
          <a:p>
            <a:r>
              <a:rPr lang="en-US" altLang="en-US" smtClean="0"/>
              <a:t>Application</a:t>
            </a:r>
          </a:p>
          <a:p>
            <a:pPr lvl="1"/>
            <a:r>
              <a:rPr lang="en-US" altLang="en-US" smtClean="0"/>
              <a:t>Other hospital locations</a:t>
            </a:r>
          </a:p>
          <a:p>
            <a:pPr lvl="1"/>
            <a:r>
              <a:rPr lang="en-US" altLang="en-US" smtClean="0"/>
              <a:t>Example:  respiratory therapy</a:t>
            </a:r>
          </a:p>
          <a:p>
            <a:r>
              <a:rPr lang="en-US" altLang="en-US" smtClean="0"/>
              <a:t>Outcome	</a:t>
            </a:r>
          </a:p>
          <a:p>
            <a:pPr lvl="1"/>
            <a:r>
              <a:rPr lang="en-US" altLang="en-US" smtClean="0"/>
              <a:t>Facilitate early diagnosis and timely decisions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27748A-5312-43AA-931D-38C70DA14D7A}"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Primary Applications</a:t>
            </a:r>
          </a:p>
        </p:txBody>
      </p:sp>
      <p:sp>
        <p:nvSpPr>
          <p:cNvPr id="17411" name="Content Placeholder 7"/>
          <p:cNvSpPr>
            <a:spLocks noGrp="1"/>
          </p:cNvSpPr>
          <p:nvPr>
            <p:ph sz="quarter" idx="14"/>
          </p:nvPr>
        </p:nvSpPr>
        <p:spPr/>
        <p:txBody>
          <a:bodyPr/>
          <a:lstStyle/>
          <a:p>
            <a:r>
              <a:rPr lang="en-US" altLang="en-US" smtClean="0"/>
              <a:t>Application</a:t>
            </a:r>
          </a:p>
          <a:p>
            <a:pPr lvl="1"/>
            <a:r>
              <a:rPr lang="en-US" altLang="en-US" smtClean="0"/>
              <a:t>Remote</a:t>
            </a:r>
          </a:p>
          <a:p>
            <a:r>
              <a:rPr lang="en-US" altLang="en-US" smtClean="0"/>
              <a:t>Outcome</a:t>
            </a:r>
          </a:p>
          <a:p>
            <a:pPr lvl="1"/>
            <a:r>
              <a:rPr lang="en-US" altLang="en-US" smtClean="0"/>
              <a:t>Better tracking  </a:t>
            </a:r>
          </a:p>
          <a:p>
            <a:pPr lvl="2"/>
            <a:r>
              <a:rPr lang="en-US" altLang="en-US" smtClean="0"/>
              <a:t>Patient conditions</a:t>
            </a:r>
          </a:p>
          <a:p>
            <a:pPr lvl="2"/>
            <a:r>
              <a:rPr lang="en-US" altLang="en-US" smtClean="0"/>
              <a:t>Medication regimen adherence</a:t>
            </a:r>
          </a:p>
          <a:p>
            <a:pPr lvl="2"/>
            <a:r>
              <a:rPr lang="en-US" altLang="en-US" smtClean="0"/>
              <a:t>Follow-up scheduling</a:t>
            </a:r>
          </a:p>
          <a:p>
            <a:pPr lvl="1"/>
            <a:r>
              <a:rPr lang="en-US" altLang="en-US" smtClean="0"/>
              <a:t>Improves compliance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C9CF96-D0E1-430A-A419-ACC510584D2E}"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Primary Applications</a:t>
            </a:r>
          </a:p>
        </p:txBody>
      </p:sp>
      <p:pic>
        <p:nvPicPr>
          <p:cNvPr id="18439" name="Picture Placeholder 9" descr="This is an image of the MedAps healthPAL™ a gateway device that uses wireless or wired connectivity and M2M cellular technology to collect and transmit health readings from medical monitors. It is shown with a glucometer.&#10;&#10;CC BY-NC 2.0 by Tim Gee"/>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2963" b="12963"/>
          <a:stretch>
            <a:fillRect/>
          </a:stretch>
        </p:blipFill>
        <p:spPr/>
      </p:pic>
      <p:sp>
        <p:nvSpPr>
          <p:cNvPr id="18435" name="Text Placeholder 6"/>
          <p:cNvSpPr>
            <a:spLocks noGrp="1"/>
          </p:cNvSpPr>
          <p:nvPr>
            <p:ph type="body" sz="quarter" idx="32"/>
          </p:nvPr>
        </p:nvSpPr>
        <p:spPr/>
        <p:txBody>
          <a:bodyPr/>
          <a:lstStyle/>
          <a:p>
            <a:pPr eaLnBrk="1" hangingPunct="1"/>
            <a:r>
              <a:rPr lang="en-US" altLang="en-US" smtClean="0"/>
              <a:t>CC BY-NC 2.0 by Tim Gee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E0B79D-0A9E-4546-87B0-16654ADBBE99}"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p:txBody>
          <a:bodyPr/>
          <a:lstStyle/>
          <a:p>
            <a:r>
              <a:rPr lang="en-US" altLang="en-US" smtClean="0"/>
              <a:t>Data Integration</a:t>
            </a:r>
          </a:p>
        </p:txBody>
      </p:sp>
      <p:sp>
        <p:nvSpPr>
          <p:cNvPr id="19459" name="Content Placeholder 7"/>
          <p:cNvSpPr>
            <a:spLocks noGrp="1"/>
          </p:cNvSpPr>
          <p:nvPr>
            <p:ph sz="quarter" idx="14"/>
          </p:nvPr>
        </p:nvSpPr>
        <p:spPr/>
        <p:txBody>
          <a:bodyPr/>
          <a:lstStyle/>
          <a:p>
            <a:r>
              <a:rPr lang="en-US" altLang="en-US" smtClean="0"/>
              <a:t>Automated aggregation and consolidation of information </a:t>
            </a:r>
          </a:p>
          <a:p>
            <a:pPr lvl="1"/>
            <a:r>
              <a:rPr lang="en-US" altLang="en-US" smtClean="0"/>
              <a:t>Variety of disparate systems and sources</a:t>
            </a:r>
          </a:p>
          <a:p>
            <a:pPr lvl="1"/>
            <a:r>
              <a:rPr lang="en-US" altLang="en-US" smtClean="0"/>
              <a:t>Across </a:t>
            </a:r>
          </a:p>
          <a:p>
            <a:pPr lvl="2"/>
            <a:r>
              <a:rPr lang="en-US" altLang="en-US" smtClean="0"/>
              <a:t>Sites of care </a:t>
            </a:r>
          </a:p>
          <a:p>
            <a:pPr lvl="2"/>
            <a:r>
              <a:rPr lang="en-US" altLang="en-US" smtClean="0"/>
              <a:t>Domains </a:t>
            </a:r>
          </a:p>
          <a:p>
            <a:pPr lvl="2"/>
            <a:r>
              <a:rPr lang="en-US" altLang="en-US" smtClean="0"/>
              <a:t>Technologies </a:t>
            </a:r>
          </a:p>
          <a:p>
            <a:pPr>
              <a:buFont typeface="Arial" panose="020B0604020202020204" pitchFamily="34" charset="0"/>
              <a:buNone/>
            </a:pPr>
            <a:endParaRPr lang="en-US" altLang="en-US" sz="160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8EBCF9-9BA2-4EEE-A575-906B78ADFDF0}"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smtClean="0"/>
              <a:t>Data Integration</a:t>
            </a:r>
          </a:p>
        </p:txBody>
      </p:sp>
      <p:sp>
        <p:nvSpPr>
          <p:cNvPr id="20483" name="Content Placeholder 10"/>
          <p:cNvSpPr>
            <a:spLocks noGrp="1"/>
          </p:cNvSpPr>
          <p:nvPr>
            <p:ph sz="quarter" idx="14"/>
          </p:nvPr>
        </p:nvSpPr>
        <p:spPr/>
        <p:txBody>
          <a:bodyPr/>
          <a:lstStyle/>
          <a:p>
            <a:r>
              <a:rPr lang="en-US" altLang="en-US" smtClean="0"/>
              <a:t>Use of wireless technology </a:t>
            </a:r>
          </a:p>
          <a:p>
            <a:r>
              <a:rPr lang="en-US" altLang="en-US" smtClean="0"/>
              <a:t>Physiological data with other clinical data</a:t>
            </a:r>
          </a:p>
          <a:p>
            <a:r>
              <a:rPr lang="en-US" altLang="en-US" smtClean="0"/>
              <a:t>Systems with algorithms help put into context the vast amount of data collected</a:t>
            </a:r>
          </a:p>
          <a:p>
            <a:pPr lvl="1"/>
            <a:r>
              <a:rPr lang="en-US" altLang="en-US" smtClean="0"/>
              <a:t>Information distributed throughout the enterprise</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D9AFA7-A4AE-494F-88EC-217C724419CD}"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rtlCol="0">
            <a:normAutofit fontScale="90000"/>
          </a:bodyPr>
          <a:lstStyle/>
          <a:p>
            <a:pPr eaLnBrk="1" hangingPunct="1">
              <a:defRPr/>
            </a:pPr>
            <a:r>
              <a:rPr lang="en-US" dirty="0" smtClean="0"/>
              <a:t>Patient Monitoring Systems</a:t>
            </a:r>
            <a:br>
              <a:rPr lang="en-US" dirty="0" smtClean="0"/>
            </a:br>
            <a:r>
              <a:rPr lang="en-US" dirty="0" smtClean="0"/>
              <a:t>Summary – Lecture a</a:t>
            </a:r>
            <a:endParaRPr lang="en-US" sz="2800" dirty="0" smtClean="0"/>
          </a:p>
        </p:txBody>
      </p:sp>
      <p:sp>
        <p:nvSpPr>
          <p:cNvPr id="21507" name="Text Placeholder 3"/>
          <p:cNvSpPr>
            <a:spLocks noGrp="1"/>
          </p:cNvSpPr>
          <p:nvPr>
            <p:ph type="body" sz="quarter" idx="11"/>
          </p:nvPr>
        </p:nvSpPr>
        <p:spPr/>
        <p:txBody>
          <a:bodyPr/>
          <a:lstStyle/>
          <a:p>
            <a:r>
              <a:rPr lang="en-US" altLang="en-US" smtClean="0"/>
              <a:t>Patient monitoring systems</a:t>
            </a:r>
          </a:p>
          <a:p>
            <a:pPr lvl="1"/>
            <a:r>
              <a:rPr lang="en-US" altLang="en-US" smtClean="0"/>
              <a:t>Purpose</a:t>
            </a:r>
          </a:p>
          <a:p>
            <a:pPr lvl="1"/>
            <a:r>
              <a:rPr lang="en-US" altLang="en-US" smtClean="0"/>
              <a:t>Attributes</a:t>
            </a:r>
          </a:p>
          <a:p>
            <a:pPr lvl="1"/>
            <a:r>
              <a:rPr lang="en-US" altLang="en-US" smtClean="0"/>
              <a:t>Functions</a:t>
            </a:r>
          </a:p>
          <a:p>
            <a:r>
              <a:rPr lang="en-US" altLang="en-US" smtClean="0"/>
              <a:t>Primary applications</a:t>
            </a:r>
          </a:p>
          <a:p>
            <a:r>
              <a:rPr lang="en-US" altLang="en-US" smtClean="0"/>
              <a:t>Data integration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09BC4B-3083-4701-BE4D-19EE1ADD3E62}"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Patient Monitoring Systems</a:t>
            </a:r>
            <a:br>
              <a:rPr lang="en-US" altLang="en-US" smtClean="0"/>
            </a:br>
            <a:r>
              <a:rPr lang="en-US" altLang="en-US" smtClean="0"/>
              <a:t>References – Lecture a</a:t>
            </a:r>
          </a:p>
        </p:txBody>
      </p:sp>
      <p:sp>
        <p:nvSpPr>
          <p:cNvPr id="22531" name="Text Placeholder 2"/>
          <p:cNvSpPr>
            <a:spLocks noGrp="1"/>
          </p:cNvSpPr>
          <p:nvPr>
            <p:ph type="body" sz="quarter" idx="16"/>
          </p:nvPr>
        </p:nvSpPr>
        <p:spPr>
          <a:xfrm>
            <a:off x="457200" y="1600200"/>
            <a:ext cx="8229600" cy="4663440"/>
          </a:xfrm>
        </p:spPr>
        <p:txBody>
          <a:bodyPr>
            <a:normAutofit fontScale="92500" lnSpcReduction="20000"/>
          </a:bodyPr>
          <a:lstStyle/>
          <a:p>
            <a:pPr eaLnBrk="1" hangingPunct="1"/>
            <a:r>
              <a:rPr lang="en-US" altLang="en-US" dirty="0" smtClean="0"/>
              <a:t>References </a:t>
            </a:r>
          </a:p>
          <a:p>
            <a:pPr marL="466725" indent="-466725" eaLnBrk="1" hangingPunct="1"/>
            <a:r>
              <a:rPr lang="en-US" altLang="en-US" b="0" dirty="0" err="1" smtClean="0"/>
              <a:t>Bujnoch</a:t>
            </a:r>
            <a:r>
              <a:rPr lang="en-US" altLang="en-US" b="0" dirty="0" smtClean="0"/>
              <a:t>, Z. (2007, November 22). Advances in patient monitoring: Furthering the need for efficient information management. Retrieved from Frost &amp; Sullivan http://www.frost.com/prod/servlet/market-insight-top.pag?docid=112698950</a:t>
            </a:r>
          </a:p>
          <a:p>
            <a:pPr marL="466725" indent="-466725" eaLnBrk="1" hangingPunct="1"/>
            <a:r>
              <a:rPr lang="en-US" altLang="en-US" b="0" dirty="0" smtClean="0"/>
              <a:t>Center for Technology and Aging. (2010, July 19). Center for technology and aging award remote patient monitoring (RPM) technology diffusion grants. Retrieved from http://www.techandaging.org/PR_20100719_RPM_Grants_Awarded.pdf</a:t>
            </a:r>
          </a:p>
          <a:p>
            <a:pPr marL="466725" indent="-466725" eaLnBrk="1" hangingPunct="1"/>
            <a:r>
              <a:rPr lang="en-US" altLang="en-US" b="0" dirty="0" smtClean="0"/>
              <a:t>Gardner, R. M. &amp; </a:t>
            </a:r>
            <a:r>
              <a:rPr lang="en-US" altLang="en-US" b="0" dirty="0" err="1" smtClean="0"/>
              <a:t>Shabot</a:t>
            </a:r>
            <a:r>
              <a:rPr lang="en-US" altLang="en-US" b="0" dirty="0" smtClean="0"/>
              <a:t>, M. M. (2006). </a:t>
            </a:r>
            <a:r>
              <a:rPr lang="en-US" altLang="en-US" b="0" i="1" dirty="0" smtClean="0"/>
              <a:t>Patient-Monitoring systems</a:t>
            </a:r>
            <a:r>
              <a:rPr lang="en-US" altLang="en-US" b="0" dirty="0" smtClean="0"/>
              <a:t>. In </a:t>
            </a:r>
            <a:r>
              <a:rPr lang="en-US" altLang="en-US" b="0" dirty="0" err="1" smtClean="0"/>
              <a:t>Shortliffe</a:t>
            </a:r>
            <a:r>
              <a:rPr lang="en-US" altLang="en-US" b="0" dirty="0" smtClean="0"/>
              <a:t>. E. H., &amp; </a:t>
            </a:r>
            <a:r>
              <a:rPr lang="en-US" altLang="en-US" b="0" dirty="0" err="1" smtClean="0"/>
              <a:t>Cimino</a:t>
            </a:r>
            <a:r>
              <a:rPr lang="en-US" altLang="en-US" b="0" dirty="0" smtClean="0"/>
              <a:t>, J. J. (Eds.), </a:t>
            </a:r>
            <a:r>
              <a:rPr lang="en-US" altLang="en-US" b="0" i="1" dirty="0" smtClean="0"/>
              <a:t>Biomedical informatics: Computer applications in health care and biomedicine</a:t>
            </a:r>
            <a:r>
              <a:rPr lang="en-US" altLang="en-US" b="0" dirty="0" smtClean="0"/>
              <a:t> (3</a:t>
            </a:r>
            <a:r>
              <a:rPr lang="en-US" altLang="en-US" b="0" baseline="30000" dirty="0" smtClean="0"/>
              <a:t>rd</a:t>
            </a:r>
            <a:r>
              <a:rPr lang="en-US" altLang="en-US" b="0" dirty="0" smtClean="0"/>
              <a:t> </a:t>
            </a:r>
            <a:r>
              <a:rPr lang="en-US" altLang="en-US" b="0" dirty="0" err="1" smtClean="0"/>
              <a:t>ed</a:t>
            </a:r>
            <a:r>
              <a:rPr lang="en-US" altLang="en-US" b="0" dirty="0" smtClean="0"/>
              <a:t>) (pp. 585-625). New York, NY: Springer Science + Business Media</a:t>
            </a:r>
            <a:r>
              <a:rPr lang="en-US" altLang="en-US" dirty="0" smtClean="0"/>
              <a:t>. </a:t>
            </a:r>
            <a:endParaRPr lang="en-US" altLang="en-US" b="0" dirty="0" smtClean="0"/>
          </a:p>
          <a:p>
            <a:pPr marL="466725" indent="-466725" eaLnBrk="1" hangingPunct="1"/>
            <a:r>
              <a:rPr lang="en-US" altLang="en-US" b="0" dirty="0" smtClean="0"/>
              <a:t>Healthcare Data Integration Market Overview. (2008, September 30). Retrieved from Impact Advisors, LLC http://www.impact-advisors.com/UserFiles/file/IA%20Whitepaper%20-%20HC%20Data%20Integrator%20Market%20Overview%202008030.pdf</a:t>
            </a:r>
          </a:p>
          <a:p>
            <a:pPr marL="466725" indent="-466725" eaLnBrk="1" hangingPunct="1"/>
            <a:r>
              <a:rPr lang="en-US" altLang="en-US" b="0" dirty="0" err="1" smtClean="0"/>
              <a:t>mHealth</a:t>
            </a:r>
            <a:r>
              <a:rPr lang="en-US" altLang="en-US" b="0" dirty="0" smtClean="0"/>
              <a:t> Alliance. (2010a). About. Retrieved from http://www.mhealthalliance.org/about</a:t>
            </a:r>
          </a:p>
          <a:p>
            <a:pPr marL="466725" indent="-466725" eaLnBrk="1" hangingPunct="1"/>
            <a:r>
              <a:rPr lang="en-US" altLang="en-US" b="0" dirty="0" err="1" smtClean="0"/>
              <a:t>mHealth</a:t>
            </a:r>
            <a:r>
              <a:rPr lang="en-US" altLang="en-US" b="0" dirty="0" smtClean="0"/>
              <a:t> Alliance. (2010b). Glossary of terms. Retrieved from http://www.mhealthalliance.org/media_center/glossary-terms</a:t>
            </a:r>
          </a:p>
          <a:p>
            <a:pPr marL="466725" indent="-466725" eaLnBrk="1" hangingPunct="1"/>
            <a:r>
              <a:rPr lang="en-US" altLang="en-US" b="0" dirty="0" smtClean="0"/>
              <a:t>Nelson, R. (2012 January). Exploring mobile health consumer trends. </a:t>
            </a:r>
            <a:r>
              <a:rPr lang="en-US" altLang="en-US" b="0" i="1" dirty="0" smtClean="0"/>
              <a:t>Clinical Informatics Insights. </a:t>
            </a:r>
            <a:r>
              <a:rPr lang="en-US" altLang="en-US" b="0" dirty="0" smtClean="0"/>
              <a:t>Retrieved from http://www.himss.org/ASP/ContentRedirector.asp?type=HIMSSNewsItem&amp;ContentId=79113</a:t>
            </a:r>
          </a:p>
          <a:p>
            <a:pPr marL="466725" indent="-466725" eaLnBrk="1" hangingPunct="1"/>
            <a:r>
              <a:rPr lang="en-US" altLang="en-US" b="0" dirty="0" err="1" smtClean="0"/>
              <a:t>Shindell</a:t>
            </a:r>
            <a:r>
              <a:rPr lang="en-US" altLang="en-US" b="0" dirty="0" smtClean="0"/>
              <a:t>, R. (2010, September 17). Remote monitoring: Patient benefits galore. Retrieved from http://ezinearticles.com/?Remote-Monitoring---Patient-Benefits-Galore&amp;id=5029222</a:t>
            </a:r>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92E94F-2188-4D7D-B342-7BD7C67278F3}"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Patient Monitoring Systems</a:t>
            </a:r>
            <a:br>
              <a:rPr lang="en-US" altLang="en-US" smtClean="0"/>
            </a:br>
            <a:r>
              <a:rPr lang="en-US" altLang="en-US" smtClean="0"/>
              <a:t>References – Lecture a</a:t>
            </a:r>
          </a:p>
        </p:txBody>
      </p:sp>
      <p:sp>
        <p:nvSpPr>
          <p:cNvPr id="23555" name="Text Placeholder 2"/>
          <p:cNvSpPr>
            <a:spLocks noGrp="1"/>
          </p:cNvSpPr>
          <p:nvPr>
            <p:ph type="body" sz="quarter" idx="16"/>
          </p:nvPr>
        </p:nvSpPr>
        <p:spPr/>
        <p:txBody>
          <a:bodyPr>
            <a:normAutofit fontScale="92500" lnSpcReduction="20000"/>
          </a:bodyPr>
          <a:lstStyle/>
          <a:p>
            <a:pPr eaLnBrk="1" hangingPunct="1"/>
            <a:r>
              <a:rPr lang="en-US" altLang="en-US" dirty="0" smtClean="0"/>
              <a:t>References </a:t>
            </a:r>
          </a:p>
          <a:p>
            <a:pPr marL="466725" indent="-466725"/>
            <a:r>
              <a:rPr lang="en-US" altLang="en-US" b="0" dirty="0"/>
              <a:t>Wang, K., </a:t>
            </a:r>
            <a:r>
              <a:rPr lang="en-US" altLang="en-US" b="0" dirty="0" err="1"/>
              <a:t>Kohane</a:t>
            </a:r>
            <a:r>
              <a:rPr lang="en-US" altLang="en-US" b="0" dirty="0"/>
              <a:t>, I.,  Bradshaw, B., &amp; </a:t>
            </a:r>
            <a:r>
              <a:rPr lang="en-US" altLang="en-US" b="0" dirty="0" err="1"/>
              <a:t>Fackler</a:t>
            </a:r>
            <a:r>
              <a:rPr lang="en-US" altLang="en-US" b="0" dirty="0"/>
              <a:t>, J. (</a:t>
            </a:r>
            <a:r>
              <a:rPr lang="en-US" altLang="en-US" b="0" dirty="0" err="1"/>
              <a:t>n.d.</a:t>
            </a:r>
            <a:r>
              <a:rPr lang="en-US" altLang="en-US" b="0" dirty="0"/>
              <a:t>). The role of knowledge bases in patient monitoring systems. Retrieved from http://groups.csail.mit.edu/medg/ftp/kohane/Kohane%20KR%20in%20Monitoring.rtf</a:t>
            </a:r>
          </a:p>
          <a:p>
            <a:pPr marL="466725" indent="-466725"/>
            <a:r>
              <a:rPr lang="en-US" altLang="en-US" b="0" dirty="0"/>
              <a:t>World Health Organization. (</a:t>
            </a:r>
            <a:r>
              <a:rPr lang="en-US" altLang="en-US" b="0" dirty="0" err="1"/>
              <a:t>n.d.</a:t>
            </a:r>
            <a:r>
              <a:rPr lang="en-US" altLang="en-US" b="0" dirty="0"/>
              <a:t>). What is eHealth: The World Health Organization (WHO) definition. Retrieved from http://e-healthexpert.org/defehealth</a:t>
            </a:r>
          </a:p>
          <a:p>
            <a:endParaRPr lang="en-US" altLang="en-US" dirty="0" smtClean="0"/>
          </a:p>
        </p:txBody>
      </p:sp>
      <p:sp>
        <p:nvSpPr>
          <p:cNvPr id="23556" name="Text Placeholder 4"/>
          <p:cNvSpPr>
            <a:spLocks noGrp="1"/>
          </p:cNvSpPr>
          <p:nvPr>
            <p:ph type="body" sz="quarter" idx="20"/>
          </p:nvPr>
        </p:nvSpPr>
        <p:spPr/>
        <p:txBody>
          <a:bodyPr/>
          <a:lstStyle/>
          <a:p>
            <a:pPr eaLnBrk="1" hangingPunct="1"/>
            <a:r>
              <a:rPr lang="en-US" altLang="en-US" dirty="0" smtClean="0"/>
              <a:t>Image</a:t>
            </a:r>
          </a:p>
          <a:p>
            <a:pPr marL="273050" lvl="1"/>
            <a:r>
              <a:rPr altLang="en-US" dirty="0">
                <a:cs typeface="Arial" panose="020B0604020202020204" pitchFamily="34" charset="0"/>
              </a:rPr>
              <a:t>Slide 15: </a:t>
            </a:r>
            <a:r>
              <a:rPr altLang="en-US" dirty="0" err="1"/>
              <a:t>MedAps</a:t>
            </a:r>
            <a:r>
              <a:rPr altLang="en-US" dirty="0"/>
              <a:t> </a:t>
            </a:r>
            <a:r>
              <a:rPr altLang="en-US" dirty="0" err="1"/>
              <a:t>healthPAL</a:t>
            </a:r>
            <a:r>
              <a:rPr altLang="en-US" dirty="0"/>
              <a:t> - mobile wireless health monitoring. (2008, July 7). </a:t>
            </a:r>
            <a:r>
              <a:rPr altLang="en-US" dirty="0">
                <a:cs typeface="Arial" panose="020B0604020202020204" pitchFamily="34" charset="0"/>
              </a:rPr>
              <a:t>[image on the Internet]. Available from: http://www.flickr.com/photos/timgee/2653394081/   Attribution-</a:t>
            </a:r>
            <a:r>
              <a:rPr altLang="en-US" dirty="0" err="1">
                <a:cs typeface="Arial" panose="020B0604020202020204" pitchFamily="34" charset="0"/>
              </a:rPr>
              <a:t>NonCommercial</a:t>
            </a:r>
            <a:r>
              <a:rPr altLang="en-US" dirty="0">
                <a:cs typeface="Arial" panose="020B0604020202020204" pitchFamily="34" charset="0"/>
              </a:rPr>
              <a:t> 2.0 Generic (CC BY-NC 2.0) </a:t>
            </a:r>
            <a:endParaRPr altLang="en-US" u="sng" dirty="0">
              <a:cs typeface="Arial" panose="020B0604020202020204" pitchFamily="34" charset="0"/>
            </a:endParaRPr>
          </a:p>
          <a:p>
            <a:pPr marL="273050" lvl="1"/>
            <a:endParaRPr altLang="en-US" dirty="0">
              <a:cs typeface="Arial" panose="020B0604020202020204" pitchFamily="34" charset="0"/>
            </a:endParaRPr>
          </a:p>
          <a:p>
            <a:endParaRPr lang="en-US" altLang="en-US" dirty="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1317A9-B48F-4212-A317-CF43D97B8F8B}"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Patient Monitoring Systems</a:t>
            </a:r>
            <a:br>
              <a:rPr lang="en-US" dirty="0" smtClean="0"/>
            </a:br>
            <a:r>
              <a:rPr lang="en-US" dirty="0" smtClean="0"/>
              <a:t>Learning Objectives</a:t>
            </a:r>
          </a:p>
        </p:txBody>
      </p:sp>
      <p:sp>
        <p:nvSpPr>
          <p:cNvPr id="5123" name="Text Placeholder 3"/>
          <p:cNvSpPr>
            <a:spLocks noGrp="1"/>
          </p:cNvSpPr>
          <p:nvPr>
            <p:ph sz="quarter" idx="14"/>
          </p:nvPr>
        </p:nvSpPr>
        <p:spPr/>
        <p:txBody>
          <a:bodyPr/>
          <a:lstStyle/>
          <a:p>
            <a:pPr marL="514350" indent="-514350" eaLnBrk="1" hangingPunct="1">
              <a:buFont typeface="Arial" panose="020B0604020202020204" pitchFamily="34" charset="0"/>
              <a:buAutoNum type="arabicPeriod"/>
            </a:pPr>
            <a:r>
              <a:rPr lang="en-US" altLang="en-US" dirty="0" smtClean="0"/>
              <a:t>Describe the purpose, attributes, and functions of patient monitoring systems</a:t>
            </a:r>
          </a:p>
          <a:p>
            <a:pPr marL="514350" indent="-514350" eaLnBrk="1" hangingPunct="1">
              <a:buFont typeface="Arial" panose="020B0604020202020204" pitchFamily="34" charset="0"/>
              <a:buAutoNum type="arabicPeriod"/>
            </a:pPr>
            <a:r>
              <a:rPr lang="en-US" altLang="en-US" dirty="0" smtClean="0"/>
              <a:t>Discuss ways in which automation can improve the quality of patient care</a:t>
            </a:r>
          </a:p>
          <a:p>
            <a:pPr marL="514350" indent="-514350" eaLnBrk="1" hangingPunct="1">
              <a:buFont typeface="Arial" panose="020B0604020202020204" pitchFamily="34" charset="0"/>
              <a:buAutoNum type="arabicPeriod"/>
            </a:pPr>
            <a:r>
              <a:rPr lang="en-US" altLang="en-US" dirty="0" smtClean="0"/>
              <a:t>Analyze how the integration of data from many sources assists in making clinical decisions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27DD2F-D737-4352-9242-D9DF3336F238}"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Patient </a:t>
            </a:r>
            <a:r>
              <a:rPr lang="en-US" smtClean="0"/>
              <a:t>Monitoring Systems</a:t>
            </a:r>
            <a:r>
              <a:rPr lang="en-US" dirty="0" smtClean="0"/>
              <a:t/>
            </a:r>
            <a:br>
              <a:rPr lang="en-US" dirty="0" smtClean="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20</a:t>
            </a:fld>
            <a:endParaRPr lang="en-US" altLang="en-US"/>
          </a:p>
        </p:txBody>
      </p:sp>
    </p:spTree>
    <p:custDataLst>
      <p:tags r:id="rId1"/>
    </p:custDataLst>
    <p:extLst>
      <p:ext uri="{BB962C8B-B14F-4D97-AF65-F5344CB8AC3E}">
        <p14:creationId xmlns:p14="http://schemas.microsoft.com/office/powerpoint/2010/main" val="316674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mHealth</a:t>
            </a:r>
          </a:p>
        </p:txBody>
      </p:sp>
      <p:sp>
        <p:nvSpPr>
          <p:cNvPr id="7171" name="Content Placeholder 5"/>
          <p:cNvSpPr>
            <a:spLocks noGrp="1"/>
          </p:cNvSpPr>
          <p:nvPr>
            <p:ph sz="quarter" idx="14"/>
          </p:nvPr>
        </p:nvSpPr>
        <p:spPr/>
        <p:txBody>
          <a:bodyPr/>
          <a:lstStyle/>
          <a:p>
            <a:r>
              <a:rPr lang="en-US" altLang="en-US" dirty="0" smtClean="0"/>
              <a:t>According to the </a:t>
            </a:r>
            <a:r>
              <a:rPr lang="en-US" altLang="en-US" dirty="0" err="1" smtClean="0"/>
              <a:t>mHealth</a:t>
            </a:r>
            <a:r>
              <a:rPr lang="en-US" altLang="en-US" dirty="0" smtClean="0"/>
              <a:t> Alliance, </a:t>
            </a:r>
            <a:r>
              <a:rPr lang="en-US" altLang="en-US" dirty="0" err="1" smtClean="0"/>
              <a:t>mHealth</a:t>
            </a:r>
            <a:r>
              <a:rPr lang="en-US" altLang="en-US" dirty="0" smtClean="0"/>
              <a:t> is </a:t>
            </a:r>
          </a:p>
          <a:p>
            <a:pPr>
              <a:buFont typeface="Arial" panose="020B0604020202020204" pitchFamily="34" charset="0"/>
              <a:buNone/>
            </a:pPr>
            <a:r>
              <a:rPr lang="en-US" altLang="en-US" dirty="0" smtClean="0"/>
              <a:t>	“The practice of medical and public health through the usage of mobile devices. This commonly refers to using PDAs and mobile phones for health services, data collection, treatment support, and information dissemination” </a:t>
            </a:r>
          </a:p>
          <a:p>
            <a:pPr>
              <a:buFont typeface="Arial" panose="020B0604020202020204" pitchFamily="34" charset="0"/>
              <a:buNone/>
            </a:pPr>
            <a:endParaRPr lang="en-US" altLang="en-US" dirty="0" smtClean="0"/>
          </a:p>
          <a:p>
            <a:pPr>
              <a:buFont typeface="Arial" panose="020B0604020202020204" pitchFamily="34" charset="0"/>
              <a:buNone/>
            </a:pPr>
            <a:r>
              <a:rPr lang="en-US" altLang="en-US" sz="1200" dirty="0" smtClean="0"/>
              <a:t>(</a:t>
            </a:r>
            <a:r>
              <a:rPr lang="en-US" altLang="en-US" sz="1200" dirty="0" err="1" smtClean="0"/>
              <a:t>mHealth</a:t>
            </a:r>
            <a:r>
              <a:rPr lang="en-US" altLang="en-US" sz="1200" dirty="0" smtClean="0"/>
              <a:t> Alliance, 2010b)</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2F43E1-1347-4144-9583-E65AE0319631}"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mHealth Technologies</a:t>
            </a:r>
          </a:p>
        </p:txBody>
      </p:sp>
      <p:sp>
        <p:nvSpPr>
          <p:cNvPr id="8195" name="Content Placeholder 5"/>
          <p:cNvSpPr>
            <a:spLocks noGrp="1"/>
          </p:cNvSpPr>
          <p:nvPr>
            <p:ph sz="quarter" idx="14"/>
          </p:nvPr>
        </p:nvSpPr>
        <p:spPr/>
        <p:txBody>
          <a:bodyPr/>
          <a:lstStyle/>
          <a:p>
            <a:r>
              <a:rPr lang="en-US" altLang="en-US" smtClean="0"/>
              <a:t>Mobile/smart phones</a:t>
            </a:r>
          </a:p>
          <a:p>
            <a:r>
              <a:rPr lang="en-US" altLang="en-US" smtClean="0"/>
              <a:t>Personal digital or data assistants/palmtop computers</a:t>
            </a:r>
          </a:p>
          <a:p>
            <a:r>
              <a:rPr lang="en-US" altLang="en-US" smtClean="0"/>
              <a:t>Wireless tablet computers</a:t>
            </a:r>
          </a:p>
          <a:p>
            <a:r>
              <a:rPr lang="en-US" altLang="en-US" smtClean="0">
                <a:cs typeface="Arial" panose="020B0604020202020204" pitchFamily="34" charset="0"/>
              </a:rPr>
              <a:t>Wearable wireless bio‐sensors and/or wireless chronic disease monitoring devices</a:t>
            </a:r>
          </a:p>
          <a:p>
            <a:r>
              <a:rPr lang="en-US" altLang="en-US" smtClean="0">
                <a:cs typeface="Arial" panose="020B0604020202020204" pitchFamily="34" charset="0"/>
              </a:rPr>
              <a:t>mHealth applications</a:t>
            </a:r>
            <a:br>
              <a:rPr lang="en-US" altLang="en-US" smtClean="0">
                <a:cs typeface="Arial" panose="020B0604020202020204" pitchFamily="34" charset="0"/>
              </a:rPr>
            </a:br>
            <a:r>
              <a:rPr lang="en-US" altLang="en-US" smtClean="0">
                <a:cs typeface="Arial" panose="020B0604020202020204" pitchFamily="34" charset="0"/>
              </a:rPr>
              <a:t/>
            </a:r>
            <a:br>
              <a:rPr lang="en-US" altLang="en-US" smtClean="0">
                <a:cs typeface="Arial" panose="020B0604020202020204" pitchFamily="34" charset="0"/>
              </a:rPr>
            </a:br>
            <a:r>
              <a:rPr lang="en-US" altLang="en-US" sz="1400" smtClean="0">
                <a:cs typeface="Arial" panose="020B0604020202020204" pitchFamily="34" charset="0"/>
              </a:rPr>
              <a:t>(Nelson, 2012, para. 2)</a:t>
            </a:r>
            <a:r>
              <a:rPr lang="en-US" altLang="en-US" smtClean="0">
                <a:cs typeface="Arial" panose="020B0604020202020204" pitchFamily="34" charset="0"/>
              </a:rPr>
              <a:t/>
            </a:r>
            <a:br>
              <a:rPr lang="en-US" altLang="en-US" smtClean="0">
                <a:cs typeface="Arial" panose="020B0604020202020204" pitchFamily="34" charset="0"/>
              </a:rPr>
            </a:br>
            <a:endParaRPr lang="en-US" altLang="en-US" smtClean="0">
              <a:cs typeface="Arial" panose="020B0604020202020204" pitchFamily="34" charset="0"/>
            </a:endParaRPr>
          </a:p>
          <a:p>
            <a:endParaRPr lang="en-US" altLang="en-US" smtClean="0">
              <a:cs typeface="Arial" panose="020B0604020202020204" pitchFamily="34" charset="0"/>
            </a:endParaRP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4D756C-9B7A-4202-A32C-910E44A65C5F}"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Patient Monitor</a:t>
            </a:r>
          </a:p>
        </p:txBody>
      </p:sp>
      <p:sp>
        <p:nvSpPr>
          <p:cNvPr id="9219" name="Content Placeholder 7"/>
          <p:cNvSpPr>
            <a:spLocks noGrp="1"/>
          </p:cNvSpPr>
          <p:nvPr>
            <p:ph sz="quarter" idx="14"/>
          </p:nvPr>
        </p:nvSpPr>
        <p:spPr/>
        <p:txBody>
          <a:bodyPr/>
          <a:lstStyle/>
          <a:p>
            <a:pPr>
              <a:defRPr/>
            </a:pPr>
            <a:r>
              <a:rPr lang="en-US" dirty="0" smtClean="0"/>
              <a:t>Patient monitor:</a:t>
            </a:r>
          </a:p>
          <a:p>
            <a:pPr marL="457200" lvl="1" indent="0">
              <a:buFont typeface="Arial" panose="020B0604020202020204" pitchFamily="34" charset="0"/>
              <a:buNone/>
              <a:defRPr/>
            </a:pPr>
            <a:r>
              <a:rPr lang="en-US" dirty="0" smtClean="0"/>
              <a:t>“An instrument that collects and displays physiological data, often for the purpose of watching for, and warning against, life-threatening changes in physiological state.”</a:t>
            </a:r>
            <a:br>
              <a:rPr lang="en-US" dirty="0" smtClean="0"/>
            </a:br>
            <a:r>
              <a:rPr lang="en-US" dirty="0" smtClean="0"/>
              <a:t/>
            </a:r>
            <a:br>
              <a:rPr lang="en-US" dirty="0" smtClean="0"/>
            </a:br>
            <a:endParaRPr lang="en-US" dirty="0" smtClean="0"/>
          </a:p>
          <a:p>
            <a:pPr marL="0" indent="0">
              <a:buFont typeface="Arial" panose="020B0604020202020204" pitchFamily="34" charset="0"/>
              <a:buNone/>
              <a:defRPr/>
            </a:pPr>
            <a:r>
              <a:rPr lang="de-DE" sz="1400" dirty="0" smtClean="0"/>
              <a:t>(Gardner &amp; Shabot, 2006, p. 969)</a:t>
            </a:r>
          </a:p>
          <a:p>
            <a:pPr>
              <a:defRPr/>
            </a:pPr>
            <a:endParaRPr 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372337-9672-4EDC-8AAA-757806C6A2BA}"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Patient Monitoring Systems</a:t>
            </a:r>
          </a:p>
        </p:txBody>
      </p:sp>
      <p:sp>
        <p:nvSpPr>
          <p:cNvPr id="10243" name="Content Placeholder 7"/>
          <p:cNvSpPr>
            <a:spLocks noGrp="1"/>
          </p:cNvSpPr>
          <p:nvPr>
            <p:ph sz="quarter" idx="14"/>
          </p:nvPr>
        </p:nvSpPr>
        <p:spPr/>
        <p:txBody>
          <a:bodyPr/>
          <a:lstStyle/>
          <a:p>
            <a:pPr>
              <a:defRPr/>
            </a:pPr>
            <a:r>
              <a:rPr lang="en-US" dirty="0" smtClean="0"/>
              <a:t>Patient monitoring:</a:t>
            </a:r>
          </a:p>
          <a:p>
            <a:pPr lvl="1">
              <a:buFont typeface="Arial" panose="020B0604020202020204" pitchFamily="34" charset="0"/>
              <a:buNone/>
              <a:defRPr/>
            </a:pPr>
            <a:r>
              <a:rPr lang="en-US" dirty="0" smtClean="0"/>
              <a:t>“Repeated or continuous measurement of physiological parameters for the purpose of guiding therapeutic management.”</a:t>
            </a:r>
          </a:p>
          <a:p>
            <a:pPr marL="0" indent="0">
              <a:buFont typeface="Arial" panose="020B0604020202020204" pitchFamily="34" charset="0"/>
              <a:buNone/>
              <a:defRPr/>
            </a:pPr>
            <a:r>
              <a:rPr lang="en-US" dirty="0" smtClean="0"/>
              <a:t/>
            </a:r>
            <a:br>
              <a:rPr lang="en-US" dirty="0" smtClean="0"/>
            </a:br>
            <a:r>
              <a:rPr lang="en-US" dirty="0" smtClean="0"/>
              <a:t/>
            </a:r>
            <a:br>
              <a:rPr lang="en-US" dirty="0" smtClean="0"/>
            </a:br>
            <a:r>
              <a:rPr lang="en-US" dirty="0" smtClean="0"/>
              <a:t/>
            </a:r>
            <a:br>
              <a:rPr lang="en-US" dirty="0" smtClean="0"/>
            </a:br>
            <a:r>
              <a:rPr lang="de-DE" sz="1400" dirty="0" smtClean="0"/>
              <a:t>(Gardner &amp; Shabot, 2006, p. 969)</a:t>
            </a:r>
          </a:p>
          <a:p>
            <a:pPr>
              <a:defRPr/>
            </a:pPr>
            <a:endParaRPr lang="de-DE"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ADE2A5-DB6F-42B1-88C9-5318E3EE0389}"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Purpose</a:t>
            </a:r>
          </a:p>
        </p:txBody>
      </p:sp>
      <p:sp>
        <p:nvSpPr>
          <p:cNvPr id="11267" name="Content Placeholder 7"/>
          <p:cNvSpPr>
            <a:spLocks noGrp="1"/>
          </p:cNvSpPr>
          <p:nvPr>
            <p:ph sz="quarter" idx="14"/>
          </p:nvPr>
        </p:nvSpPr>
        <p:spPr/>
        <p:txBody>
          <a:bodyPr/>
          <a:lstStyle/>
          <a:p>
            <a:r>
              <a:rPr lang="en-US" altLang="en-US" smtClean="0"/>
              <a:t>Assist providers with:</a:t>
            </a:r>
          </a:p>
          <a:p>
            <a:pPr lvl="1"/>
            <a:r>
              <a:rPr lang="en-US" altLang="en-US" smtClean="0"/>
              <a:t>Diagnostic decisions</a:t>
            </a:r>
          </a:p>
          <a:p>
            <a:pPr lvl="1"/>
            <a:r>
              <a:rPr lang="en-US" altLang="en-US" smtClean="0"/>
              <a:t>Therapeutic choices</a:t>
            </a:r>
          </a:p>
          <a:p>
            <a:r>
              <a:rPr lang="en-US" altLang="en-US" smtClean="0"/>
              <a:t>Support decision-making</a:t>
            </a:r>
          </a:p>
          <a:p>
            <a:r>
              <a:rPr lang="en-US" altLang="en-US" smtClean="0"/>
              <a:t>Improve care delivery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F554AE-D729-4B23-BDDC-2AF6A8B735B8}"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Attributes</a:t>
            </a:r>
          </a:p>
        </p:txBody>
      </p:sp>
      <p:sp>
        <p:nvSpPr>
          <p:cNvPr id="12291" name="Content Placeholder 7"/>
          <p:cNvSpPr>
            <a:spLocks noGrp="1"/>
          </p:cNvSpPr>
          <p:nvPr>
            <p:ph sz="quarter" idx="14"/>
          </p:nvPr>
        </p:nvSpPr>
        <p:spPr/>
        <p:txBody>
          <a:bodyPr/>
          <a:lstStyle/>
          <a:p>
            <a:r>
              <a:rPr lang="en-US" altLang="en-US" smtClean="0"/>
              <a:t>Historical</a:t>
            </a:r>
          </a:p>
          <a:p>
            <a:pPr lvl="1"/>
            <a:r>
              <a:rPr lang="en-US" altLang="en-US" smtClean="0"/>
              <a:t>Instrument for monitoring</a:t>
            </a:r>
          </a:p>
          <a:p>
            <a:pPr lvl="1"/>
            <a:r>
              <a:rPr lang="en-US" altLang="en-US" smtClean="0"/>
              <a:t>Microcomputer</a:t>
            </a:r>
          </a:p>
          <a:p>
            <a:pPr lvl="1"/>
            <a:r>
              <a:rPr lang="en-US" altLang="en-US" smtClean="0"/>
              <a:t>Communication protocol</a:t>
            </a:r>
          </a:p>
          <a:p>
            <a:pPr lvl="1"/>
            <a:r>
              <a:rPr lang="en-US" altLang="en-US" smtClean="0"/>
              <a:t>Patient monitoring software</a:t>
            </a:r>
          </a:p>
          <a:p>
            <a:r>
              <a:rPr lang="en-US" altLang="en-US" smtClean="0"/>
              <a:t>Knowledge-based monitoring system</a:t>
            </a:r>
          </a:p>
          <a:p>
            <a:pPr lvl="1"/>
            <a:r>
              <a:rPr lang="en-US" altLang="en-US" smtClean="0"/>
              <a:t>Data acquisition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C876D6-4C30-4915-91A1-D7C6C5A82B69}"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Functions</a:t>
            </a:r>
          </a:p>
        </p:txBody>
      </p:sp>
      <p:sp>
        <p:nvSpPr>
          <p:cNvPr id="13315" name="Content Placeholder 7"/>
          <p:cNvSpPr>
            <a:spLocks noGrp="1"/>
          </p:cNvSpPr>
          <p:nvPr>
            <p:ph sz="quarter" idx="14"/>
          </p:nvPr>
        </p:nvSpPr>
        <p:spPr/>
        <p:txBody>
          <a:bodyPr/>
          <a:lstStyle/>
          <a:p>
            <a:r>
              <a:rPr lang="en-US" altLang="en-US" smtClean="0"/>
              <a:t>Monitors physiological data</a:t>
            </a:r>
          </a:p>
          <a:p>
            <a:r>
              <a:rPr lang="en-US" altLang="en-US" smtClean="0"/>
              <a:t>Captures raw data</a:t>
            </a:r>
          </a:p>
          <a:p>
            <a:r>
              <a:rPr lang="en-US" altLang="en-US" smtClean="0"/>
              <a:t>Processes raw data</a:t>
            </a:r>
          </a:p>
          <a:p>
            <a:r>
              <a:rPr lang="en-US" altLang="en-US" smtClean="0"/>
              <a:t>Communicates data</a:t>
            </a:r>
          </a:p>
          <a:p>
            <a:r>
              <a:rPr lang="en-US" altLang="en-US" smtClean="0"/>
              <a:t>Displays data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50D292-6A19-4BF2-B31B-B81F0048E1DA}"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ealth Management Information Systems&amp;quot;&quot;/&gt;&lt;property id=&quot;20307&quot; value=&quot;256&quot;/&gt;&lt;/object&gt;&lt;object type=&quot;3&quot; unique_id=&quot;10005&quot;&gt;&lt;property id=&quot;20148&quot; value=&quot;5&quot;/&gt;&lt;property id=&quot;20300&quot; value=&quot;Slide 2 - &amp;quot;Patient Monitoring Systems&amp;#x0D;&amp;#x0A;Learning Objectives&amp;quot;&quot;/&gt;&lt;property id=&quot;20307&quot; value=&quot;257&quot;/&gt;&lt;/object&gt;&lt;object type=&quot;3&quot; unique_id=&quot;10006&quot;&gt;&lt;property id=&quot;20148&quot; value=&quot;5&quot;/&gt;&lt;property id=&quot;20300&quot; value=&quot;Slide 4 - &amp;quot;mHealth&amp;quot;&quot;/&gt;&lt;property id=&quot;20307&quot; value=&quot;258&quot;/&gt;&lt;/object&gt;&lt;object type=&quot;3&quot; unique_id=&quot;10007&quot;&gt;&lt;property id=&quot;20148&quot; value=&quot;5&quot;/&gt;&lt;property id=&quot;20300&quot; value=&quot;Slide 6 - &amp;quot;Patient Monitor&amp;quot;&quot;/&gt;&lt;property id=&quot;20307&quot; value=&quot;269&quot;/&gt;&lt;/object&gt;&lt;object type=&quot;3&quot; unique_id=&quot;10008&quot;&gt;&lt;property id=&quot;20148&quot; value=&quot;5&quot;/&gt;&lt;property id=&quot;20300&quot; value=&quot;Slide 7 - &amp;quot;Patient Monitoring Systems&amp;quot;&quot;/&gt;&lt;property id=&quot;20307&quot; value=&quot;261&quot;/&gt;&lt;/object&gt;&lt;object type=&quot;3&quot; unique_id=&quot;10009&quot;&gt;&lt;property id=&quot;20148&quot; value=&quot;5&quot;/&gt;&lt;property id=&quot;20300&quot; value=&quot;Slide 15 - &amp;quot;Primary Applications&amp;quot;&quot;/&gt;&lt;property id=&quot;20307&quot; value=&quot;266&quot;/&gt;&lt;/object&gt;&lt;object type=&quot;3&quot; unique_id=&quot;10013&quot;&gt;&lt;property id=&quot;20148&quot; value=&quot;5&quot;/&gt;&lt;property id=&quot;20300&quot; value=&quot;Slide 18 - &amp;quot;Patient Monitoring Systems&amp;#x0D;&amp;#x0A;Summary – Lecture a&amp;quot;&quot;/&gt;&lt;property id=&quot;20307&quot; value=&quot;264&quot;/&gt;&lt;/object&gt;&lt;object type=&quot;3&quot; unique_id=&quot;10016&quot;&gt;&lt;property id=&quot;20148&quot; value=&quot;5&quot;/&gt;&lt;property id=&quot;20300&quot; value=&quot;Slide 19 - &amp;quot;Patient Monitoring Systems&amp;#x0D;&amp;#x0A;References – Lecture a&amp;quot;&quot;/&gt;&lt;property id=&quot;20307&quot; value=&quot;271&quot;/&gt;&lt;/object&gt;&lt;object type=&quot;3&quot; unique_id=&quot;17931&quot;&gt;&lt;property id=&quot;20148&quot; value=&quot;5&quot;/&gt;&lt;property id=&quot;20300&quot; value=&quot;Slide 3 - &amp;quot;Patient Monitoring Systems&amp;#x0D;&amp;#x0A;Learning Objectives&amp;quot;&quot;/&gt;&lt;property id=&quot;20307&quot; value=&quot;272&quot;/&gt;&lt;/object&gt;&lt;object type=&quot;3&quot; unique_id=&quot;18086&quot;&gt;&lt;property id=&quot;20148&quot; value=&quot;5&quot;/&gt;&lt;property id=&quot;20300&quot; value=&quot;Slide 8 - &amp;quot;Purpose&amp;quot;&quot;/&gt;&lt;property id=&quot;20307&quot; value=&quot;278&quot;/&gt;&lt;/object&gt;&lt;object type=&quot;3&quot; unique_id=&quot;18087&quot;&gt;&lt;property id=&quot;20148&quot; value=&quot;5&quot;/&gt;&lt;property id=&quot;20300&quot; value=&quot;Slide 9 - &amp;quot;Attributes&amp;quot;&quot;/&gt;&lt;property id=&quot;20307&quot; value=&quot;277&quot;/&gt;&lt;/object&gt;&lt;object type=&quot;3&quot; unique_id=&quot;18088&quot;&gt;&lt;property id=&quot;20148&quot; value=&quot;5&quot;/&gt;&lt;property id=&quot;20300&quot; value=&quot;Slide 10 - &amp;quot;Functions&amp;quot;&quot;/&gt;&lt;property id=&quot;20307&quot; value=&quot;276&quot;/&gt;&lt;/object&gt;&lt;object type=&quot;3&quot; unique_id=&quot;18089&quot;&gt;&lt;property id=&quot;20148&quot; value=&quot;5&quot;/&gt;&lt;property id=&quot;20300&quot; value=&quot;Slide 11 - &amp;quot;Primary Applications&amp;quot;&quot;/&gt;&lt;property id=&quot;20307&quot; value=&quot;275&quot;/&gt;&lt;/object&gt;&lt;object type=&quot;3&quot; unique_id=&quot;18090&quot;&gt;&lt;property id=&quot;20148&quot; value=&quot;5&quot;/&gt;&lt;property id=&quot;20300&quot; value=&quot;Slide 12 - &amp;quot;Primary Applications&amp;quot;&quot;/&gt;&lt;property id=&quot;20307&quot; value=&quot;274&quot;/&gt;&lt;/object&gt;&lt;object type=&quot;3&quot; unique_id=&quot;18091&quot;&gt;&lt;property id=&quot;20148&quot; value=&quot;5&quot;/&gt;&lt;property id=&quot;20300&quot; value=&quot;Slide 13 - &amp;quot;Primary Applications&amp;quot;&quot;/&gt;&lt;property id=&quot;20307&quot; value=&quot;280&quot;/&gt;&lt;/object&gt;&lt;object type=&quot;3&quot; unique_id=&quot;18092&quot;&gt;&lt;property id=&quot;20148&quot; value=&quot;5&quot;/&gt;&lt;property id=&quot;20300&quot; value=&quot;Slide 14 - &amp;quot;Primary Applications&amp;quot;&quot;/&gt;&lt;property id=&quot;20307&quot; value=&quot;279&quot;/&gt;&lt;/object&gt;&lt;object type=&quot;3&quot; unique_id=&quot;18093&quot;&gt;&lt;property id=&quot;20148&quot; value=&quot;5&quot;/&gt;&lt;property id=&quot;20300&quot; value=&quot;Slide 16 - &amp;quot;Data Integration&amp;quot;&quot;/&gt;&lt;property id=&quot;20307&quot; value=&quot;273&quot;/&gt;&lt;/object&gt;&lt;object type=&quot;3&quot; unique_id=&quot;18094&quot;&gt;&lt;property id=&quot;20148&quot; value=&quot;5&quot;/&gt;&lt;property id=&quot;20300&quot; value=&quot;Slide 17 - &amp;quot;Data Integration&amp;quot;&quot;/&gt;&lt;property id=&quot;20307&quot; value=&quot;281&quot;/&gt;&lt;/object&gt;&lt;object type=&quot;3&quot; unique_id=&quot;18355&quot;&gt;&lt;property id=&quot;20148&quot; value=&quot;5&quot;/&gt;&lt;property id=&quot;20300&quot; value=&quot;Slide 5 - &amp;quot;mHealth Technologies&amp;quot;&quot;/&gt;&lt;property id=&quot;20307&quot; value=&quot;282&quot;/&gt;&lt;/object&gt;&lt;object type=&quot;3&quot; unique_id=&quot;18440&quot;&gt;&lt;property id=&quot;20148&quot; value=&quot;5&quot;/&gt;&lt;property id=&quot;20300&quot; value=&quot;Slide 20 - &amp;quot;Patient Monitoring Systems&amp;#x0D;&amp;#x0A;References – Lecture a&amp;quot;&quot;/&gt;&lt;property id=&quot;20307&quot; value=&quot;283&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1388</TotalTime>
  <Words>3142</Words>
  <Application>Microsoft Office PowerPoint</Application>
  <PresentationFormat>On-screen Show (4:3)</PresentationFormat>
  <Paragraphs>240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ONC_2016</vt:lpstr>
      <vt:lpstr>Health Management Information Systems</vt:lpstr>
      <vt:lpstr>Patient Monitoring Systems Learning Objectives</vt:lpstr>
      <vt:lpstr>mHealth</vt:lpstr>
      <vt:lpstr>mHealth Technologies</vt:lpstr>
      <vt:lpstr>Patient Monitor</vt:lpstr>
      <vt:lpstr>Patient Monitoring Systems</vt:lpstr>
      <vt:lpstr>Purpose</vt:lpstr>
      <vt:lpstr>Attributes</vt:lpstr>
      <vt:lpstr>Functions</vt:lpstr>
      <vt:lpstr>Primary Applications</vt:lpstr>
      <vt:lpstr>Primary Applications</vt:lpstr>
      <vt:lpstr>Primary Applications</vt:lpstr>
      <vt:lpstr>Primary Applications</vt:lpstr>
      <vt:lpstr>Primary Applications</vt:lpstr>
      <vt:lpstr>Data Integration</vt:lpstr>
      <vt:lpstr>Data Integration</vt:lpstr>
      <vt:lpstr>Patient Monitoring Systems Summary – Lecture a</vt:lpstr>
      <vt:lpstr>Patient Monitoring Systems References – Lecture a</vt:lpstr>
      <vt:lpstr>Patient Monitoring Systems References – Lecture a</vt:lpstr>
      <vt:lpstr>Patient Monitoring Systems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6: Heatlh Management Information Systems: Patient Monitoring Systems </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9</cp:revision>
  <dcterms:created xsi:type="dcterms:W3CDTF">2011-10-13T19:09:01Z</dcterms:created>
  <dcterms:modified xsi:type="dcterms:W3CDTF">2017-05-23T16:59:25Z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