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tags/tag2.xml" ContentType="application/vnd.openxmlformats-officedocument.presentationml.tags+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17" r:id="rId1"/>
  </p:sldMasterIdLst>
  <p:notesMasterIdLst>
    <p:notesMasterId r:id="rId20"/>
  </p:notesMasterIdLst>
  <p:handoutMasterIdLst>
    <p:handoutMasterId r:id="rId21"/>
  </p:handoutMasterIdLst>
  <p:sldIdLst>
    <p:sldId id="256" r:id="rId2"/>
    <p:sldId id="272" r:id="rId3"/>
    <p:sldId id="269" r:id="rId4"/>
    <p:sldId id="261" r:id="rId5"/>
    <p:sldId id="275" r:id="rId6"/>
    <p:sldId id="279" r:id="rId7"/>
    <p:sldId id="280" r:id="rId8"/>
    <p:sldId id="281" r:id="rId9"/>
    <p:sldId id="277" r:id="rId10"/>
    <p:sldId id="282" r:id="rId11"/>
    <p:sldId id="276" r:id="rId12"/>
    <p:sldId id="284" r:id="rId13"/>
    <p:sldId id="283" r:id="rId14"/>
    <p:sldId id="285" r:id="rId15"/>
    <p:sldId id="274" r:id="rId16"/>
    <p:sldId id="270" r:id="rId17"/>
    <p:sldId id="267" r:id="rId18"/>
    <p:sldId id="286" r:id="rId19"/>
  </p:sldIdLst>
  <p:sldSz cx="9144000" cy="6858000" type="screen4x3"/>
  <p:notesSz cx="9144000" cy="6858000"/>
  <p:custDataLst>
    <p:tags r:id="rId22"/>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00" autoAdjust="0"/>
    <p:restoredTop sz="55109" autoAdjust="0"/>
  </p:normalViewPr>
  <p:slideViewPr>
    <p:cSldViewPr>
      <p:cViewPr>
        <p:scale>
          <a:sx n="100" d="100"/>
          <a:sy n="100" d="100"/>
        </p:scale>
        <p:origin x="101" y="227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DE195E5A-71BE-46B6-8CA5-1BC65595DD21}" type="datetimeFigureOut">
              <a:rPr lang="en-US"/>
              <a:pPr>
                <a:defRPr/>
              </a:pPr>
              <a:t>6/2/2017</a:t>
            </a:fld>
            <a:endParaRPr lang="en-US" dirty="0"/>
          </a:p>
        </p:txBody>
      </p:sp>
      <p:sp>
        <p:nvSpPr>
          <p:cNvPr id="4" name="Footer Placeholder 3"/>
          <p:cNvSpPr>
            <a:spLocks noGrp="1"/>
          </p:cNvSpPr>
          <p:nvPr>
            <p:ph type="ftr" sz="quarter" idx="2"/>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5" name="Slide Number Placeholder 4"/>
          <p:cNvSpPr>
            <a:spLocks noGrp="1"/>
          </p:cNvSpPr>
          <p:nvPr>
            <p:ph type="sldNum" sz="quarter" idx="3"/>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AD318B30-DE50-4D0F-AF88-9D07E4477F1C}" type="slidenum">
              <a:rPr lang="en-US" altLang="en-US"/>
              <a:pPr/>
              <a:t>‹#›</a:t>
            </a:fld>
            <a:endParaRPr lang="en-US" altLang="en-US"/>
          </a:p>
        </p:txBody>
      </p:sp>
    </p:spTree>
    <p:extLst>
      <p:ext uri="{BB962C8B-B14F-4D97-AF65-F5344CB8AC3E}">
        <p14:creationId xmlns:p14="http://schemas.microsoft.com/office/powerpoint/2010/main" val="91525538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DAE1A711-C07E-4EB3-B07B-ADA76478448C}" type="datetimeFigureOut">
              <a:rPr lang="en-US"/>
              <a:pPr>
                <a:defRPr/>
              </a:pPr>
              <a:t>6/2/2017</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fld id="{5980D238-E08C-46B8-B093-2F0D2DD4E435}" type="slidenum">
              <a:rPr lang="en-US" altLang="en-US"/>
              <a:pPr/>
              <a:t>‹#›</a:t>
            </a:fld>
            <a:endParaRPr lang="en-US" altLang="en-US"/>
          </a:p>
        </p:txBody>
      </p:sp>
    </p:spTree>
    <p:extLst>
      <p:ext uri="{BB962C8B-B14F-4D97-AF65-F5344CB8AC3E}">
        <p14:creationId xmlns:p14="http://schemas.microsoft.com/office/powerpoint/2010/main" val="349935120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Welcome to </a:t>
            </a:r>
            <a:r>
              <a:rPr lang="en-US" altLang="en-US" b="1" dirty="0" smtClean="0"/>
              <a:t>Health Management Information Systems, Computerized Provider Order Entry</a:t>
            </a:r>
            <a:r>
              <a:rPr lang="en-US" altLang="en-US" dirty="0" smtClean="0"/>
              <a:t>. This is Lecture </a:t>
            </a:r>
            <a:r>
              <a:rPr lang="en-US" altLang="en-US" b="1" dirty="0" smtClean="0"/>
              <a:t>b</a:t>
            </a:r>
            <a:r>
              <a:rPr lang="en-US" altLang="en-US" dirty="0" smtClean="0"/>
              <a:t>.  </a:t>
            </a:r>
          </a:p>
          <a:p>
            <a:pPr eaLnBrk="1" hangingPunct="1">
              <a:spcBef>
                <a:spcPct val="0"/>
              </a:spcBef>
            </a:pPr>
            <a:endParaRPr lang="en-US" altLang="en-US" dirty="0" smtClean="0"/>
          </a:p>
          <a:p>
            <a:r>
              <a:rPr lang="en-US" altLang="en-US" smtClean="0"/>
              <a:t>This lecture </a:t>
            </a:r>
            <a:r>
              <a:rPr lang="en-US" altLang="en-US" dirty="0" smtClean="0"/>
              <a:t>will describe the major value to adopting CPOE applications, identify the common barriers to adoption, and summarize the potential impact CPOE has on patient care safety, quality and efficiency, and patient outcomes.</a:t>
            </a:r>
          </a:p>
          <a:p>
            <a:pPr eaLnBrk="1" hangingPunct="1">
              <a:spcBef>
                <a:spcPct val="0"/>
              </a:spcBef>
            </a:pPr>
            <a:endParaRPr lang="en-US" altLang="en-US" dirty="0" smtClean="0"/>
          </a:p>
        </p:txBody>
      </p:sp>
      <p:sp>
        <p:nvSpPr>
          <p:cNvPr id="3174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174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82D50C0-5294-4DA3-ABC3-DB6C5E82CE08}" type="slidenum">
              <a:rPr lang="en-US" altLang="en-US"/>
              <a:pPr eaLnBrk="1" hangingPunct="1"/>
              <a:t>1</a:t>
            </a:fld>
            <a:endParaRPr lang="en-US" altLang="en-US"/>
          </a:p>
        </p:txBody>
      </p:sp>
    </p:spTree>
    <p:extLst>
      <p:ext uri="{BB962C8B-B14F-4D97-AF65-F5344CB8AC3E}">
        <p14:creationId xmlns:p14="http://schemas.microsoft.com/office/powerpoint/2010/main" val="39785141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p:txBody>
          <a:bodyPr wrap="square" numCol="1" anchor="t" anchorCtr="0" compatLnSpc="1">
            <a:prstTxWarp prst="textNoShape">
              <a:avLst/>
            </a:prstTxWarp>
          </a:bodyPr>
          <a:lstStyle/>
          <a:p>
            <a:pPr>
              <a:defRPr/>
            </a:pPr>
            <a:r>
              <a:rPr lang="en-US" dirty="0" smtClean="0"/>
              <a:t>Examples of human-machine interface flaws are:</a:t>
            </a:r>
          </a:p>
          <a:p>
            <a:pPr>
              <a:defRPr/>
            </a:pPr>
            <a:endParaRPr lang="en-US" dirty="0" smtClean="0"/>
          </a:p>
          <a:p>
            <a:pPr marL="279532" indent="-342900">
              <a:spcBef>
                <a:spcPts val="0"/>
              </a:spcBef>
              <a:buFont typeface="Arial" pitchFamily="34" charset="0"/>
              <a:buChar char="•"/>
              <a:defRPr/>
            </a:pPr>
            <a:r>
              <a:rPr lang="en-US" sz="2800" dirty="0" smtClean="0">
                <a:solidFill>
                  <a:prstClr val="black"/>
                </a:solidFill>
                <a:latin typeface="Arial"/>
                <a:cs typeface="+mn-cs"/>
              </a:rPr>
              <a:t>Wrong medication selection</a:t>
            </a:r>
          </a:p>
          <a:p>
            <a:pPr marL="279532" indent="-342900">
              <a:spcBef>
                <a:spcPts val="0"/>
              </a:spcBef>
              <a:buFont typeface="Arial" pitchFamily="34" charset="0"/>
              <a:buChar char="•"/>
              <a:defRPr/>
            </a:pPr>
            <a:r>
              <a:rPr lang="en-US" sz="2800" dirty="0" smtClean="0">
                <a:solidFill>
                  <a:prstClr val="black"/>
                </a:solidFill>
                <a:latin typeface="Arial"/>
                <a:cs typeface="+mn-cs"/>
              </a:rPr>
              <a:t>Loss of data, time, and focus when CPOE is nonfunctional</a:t>
            </a:r>
          </a:p>
          <a:p>
            <a:pPr marL="279532" indent="-342900">
              <a:spcBef>
                <a:spcPts val="0"/>
              </a:spcBef>
              <a:buFont typeface="Arial" pitchFamily="34" charset="0"/>
              <a:buChar char="•"/>
              <a:defRPr/>
            </a:pPr>
            <a:r>
              <a:rPr lang="en-US" sz="2800" dirty="0" smtClean="0">
                <a:solidFill>
                  <a:prstClr val="black"/>
                </a:solidFill>
                <a:latin typeface="Arial"/>
                <a:cs typeface="+mn-cs"/>
              </a:rPr>
              <a:t>Sending medications to wrong rooms when the computer system has shut down</a:t>
            </a:r>
          </a:p>
          <a:p>
            <a:pPr marL="279532" indent="-342900">
              <a:spcBef>
                <a:spcPts val="0"/>
              </a:spcBef>
              <a:buFont typeface="Arial" pitchFamily="34" charset="0"/>
              <a:buChar char="•"/>
              <a:defRPr/>
            </a:pPr>
            <a:r>
              <a:rPr lang="en-US" sz="2800" dirty="0" smtClean="0">
                <a:solidFill>
                  <a:prstClr val="black"/>
                </a:solidFill>
                <a:latin typeface="Arial"/>
                <a:cs typeface="+mn-cs"/>
              </a:rPr>
              <a:t>Late-in-day orders lost for 24 hours</a:t>
            </a:r>
          </a:p>
          <a:p>
            <a:pPr marL="279532" indent="-342900">
              <a:spcBef>
                <a:spcPts val="0"/>
              </a:spcBef>
              <a:buFont typeface="Arial" pitchFamily="34" charset="0"/>
              <a:buChar char="•"/>
              <a:defRPr/>
            </a:pPr>
            <a:r>
              <a:rPr lang="en-US" sz="2800" dirty="0" smtClean="0">
                <a:solidFill>
                  <a:prstClr val="black"/>
                </a:solidFill>
                <a:latin typeface="Arial"/>
                <a:cs typeface="+mn-cs"/>
              </a:rPr>
              <a:t>Role of charting difficulties in inaccurate and delayed medication administration </a:t>
            </a:r>
          </a:p>
          <a:p>
            <a:pPr marL="279532" indent="-342900">
              <a:spcBef>
                <a:spcPts val="0"/>
              </a:spcBef>
              <a:buFont typeface="Arial" pitchFamily="34" charset="0"/>
              <a:buChar char="•"/>
              <a:defRPr/>
            </a:pPr>
            <a:r>
              <a:rPr lang="en-US" sz="2800" dirty="0" smtClean="0">
                <a:solidFill>
                  <a:prstClr val="black"/>
                </a:solidFill>
                <a:latin typeface="Arial"/>
                <a:cs typeface="+mn-cs"/>
              </a:rPr>
              <a:t>Inflexible ordering screens, incorrect medications </a:t>
            </a:r>
            <a:r>
              <a:rPr lang="en-US" sz="2800" dirty="0" smtClean="0"/>
              <a:t>(Koppel, et al., 2005)</a:t>
            </a:r>
            <a:endParaRPr lang="en-US" sz="2800" dirty="0" smtClean="0">
              <a:solidFill>
                <a:prstClr val="black"/>
              </a:solidFill>
              <a:latin typeface="Arial"/>
              <a:cs typeface="+mn-cs"/>
            </a:endParaRPr>
          </a:p>
          <a:p>
            <a:pPr>
              <a:defRPr/>
            </a:pPr>
            <a:endParaRPr lang="en-US" dirty="0" smtClean="0"/>
          </a:p>
          <a:p>
            <a:pPr>
              <a:defRPr/>
            </a:pPr>
            <a:endParaRPr lang="en-US" dirty="0" smtClean="0"/>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8314FB9-D40C-4BDA-8988-A179FAA03D5C}" type="slidenum">
              <a:rPr lang="en-US" altLang="en-US"/>
              <a:pPr eaLnBrk="1" hangingPunct="1"/>
              <a:t>10</a:t>
            </a:fld>
            <a:endParaRPr lang="en-US" altLang="en-US"/>
          </a:p>
        </p:txBody>
      </p:sp>
    </p:spTree>
    <p:extLst>
      <p:ext uri="{BB962C8B-B14F-4D97-AF65-F5344CB8AC3E}">
        <p14:creationId xmlns:p14="http://schemas.microsoft.com/office/powerpoint/2010/main" val="4249752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Melior"/>
              </a:rPr>
              <a:t>While </a:t>
            </a:r>
            <a:r>
              <a:rPr lang="en-US" altLang="en-US" dirty="0" smtClean="0"/>
              <a:t>CPOE has been a major initiative of US hospitals for over a decade, the passage of </a:t>
            </a:r>
            <a:r>
              <a:rPr lang="en-US" altLang="en-US" dirty="0" smtClean="0">
                <a:latin typeface="Melior"/>
              </a:rPr>
              <a:t>the </a:t>
            </a:r>
            <a:r>
              <a:rPr lang="en-US" altLang="en-US" dirty="0" smtClean="0"/>
              <a:t>Health Information Technology for Economic and Clinical Health (HITECH) Act and specifically Section 3001(b) calls for the Office of the National Coordinator for Health Information Technology (ONC) to develop “a nationwide health information technology infrastructure that allows for the electronic use and exchange of information and that…ensures that each patient’s health information is secure and protected, in accordance with applicable improvements in health care quality, reduces medical errors, reduces health disparities, and advances the delivery of patient centered medical care” among other goals. </a:t>
            </a:r>
          </a:p>
          <a:p>
            <a:endParaRPr lang="en-US" altLang="en-US" dirty="0" smtClean="0"/>
          </a:p>
          <a:p>
            <a:r>
              <a:rPr lang="en-US" altLang="en-US" dirty="0" smtClean="0"/>
              <a:t>In support of the HITECH Act, to help meet the statutory requirements in the Medicare and Medicaid Programs of the Electronic Health Record Incentive Program Final Rule, the meaningful use core set of measures was expanded to include the use of CPOE in the fundamental elements with the goal to improve patient care. </a:t>
            </a:r>
          </a:p>
          <a:p>
            <a:endParaRPr lang="en-US" altLang="en-US" dirty="0" smtClean="0"/>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C98E120-8A6B-4D1B-BE87-C380CCF5DAC5}" type="slidenum">
              <a:rPr lang="en-US" altLang="en-US"/>
              <a:pPr eaLnBrk="1" hangingPunct="1"/>
              <a:t>11</a:t>
            </a:fld>
            <a:endParaRPr lang="en-US" altLang="en-US"/>
          </a:p>
        </p:txBody>
      </p:sp>
    </p:spTree>
    <p:extLst>
      <p:ext uri="{BB962C8B-B14F-4D97-AF65-F5344CB8AC3E}">
        <p14:creationId xmlns:p14="http://schemas.microsoft.com/office/powerpoint/2010/main" val="7131496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a:r>
              <a:rPr lang="en-US" altLang="en-US" dirty="0" smtClean="0"/>
              <a:t>CPOE is considered to be a foundational element to many of the other objectives of meaningful use including the exchange of information and clinical decision support. The Electronic Health Record Incentive Program Final Rule states for Stage 1 CPOE is included in the core set of measures. The meaningful use core measure for eligible professionals, eligible hospitals, and critical access hospitals is ‘‘Use CPOE for medication orders directly entered by any licensed healthcare professional who can enter orders into the medical record per state, local and professional guidelines” (CMS, 2010, p. 44370).</a:t>
            </a:r>
          </a:p>
          <a:p>
            <a:pPr marL="0" lvl="1"/>
            <a:endParaRPr lang="en-US" altLang="en-US" dirty="0" smtClean="0"/>
          </a:p>
          <a:p>
            <a:pPr marL="0" lvl="1"/>
            <a:r>
              <a:rPr lang="en-US" altLang="en-US" dirty="0" smtClean="0"/>
              <a:t>At first only medication orders were required, but subsequent stages of meaningful</a:t>
            </a:r>
            <a:r>
              <a:rPr lang="en-US" altLang="en-US" baseline="0" dirty="0" smtClean="0"/>
              <a:t> use include lab, radiology, and other departments as well. </a:t>
            </a:r>
            <a:r>
              <a:rPr lang="en-US" altLang="en-US" dirty="0" smtClean="0"/>
              <a:t>Further, the percentage of patients that had electronic orders</a:t>
            </a:r>
            <a:r>
              <a:rPr lang="en-US" altLang="en-US" baseline="0" dirty="0" smtClean="0"/>
              <a:t> entered via CPOE increased to 80%</a:t>
            </a:r>
            <a:r>
              <a:rPr lang="en-US" altLang="en-US" dirty="0" smtClean="0"/>
              <a:t>.</a:t>
            </a:r>
          </a:p>
          <a:p>
            <a:pPr marL="0" lvl="1"/>
            <a:endParaRPr lang="en-US" altLang="en-US" dirty="0" smtClean="0"/>
          </a:p>
          <a:p>
            <a:r>
              <a:rPr lang="en-US" altLang="en-US" dirty="0" smtClean="0"/>
              <a:t>The Final Rule also clarified which healthcare professional can enter orders using CPOE, as any licensed healthcare professional  per state, local and professional guidelines (CMS, 2010).</a:t>
            </a:r>
          </a:p>
        </p:txBody>
      </p:sp>
      <p:sp>
        <p:nvSpPr>
          <p:cNvPr id="4403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403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F3E23B7-25F1-469D-AFF4-D9261D5AD816}" type="slidenum">
              <a:rPr lang="en-US" altLang="en-US"/>
              <a:pPr eaLnBrk="1" hangingPunct="1"/>
              <a:t>12</a:t>
            </a:fld>
            <a:endParaRPr lang="en-US" altLang="en-US"/>
          </a:p>
        </p:txBody>
      </p:sp>
    </p:spTree>
    <p:extLst>
      <p:ext uri="{BB962C8B-B14F-4D97-AF65-F5344CB8AC3E}">
        <p14:creationId xmlns:p14="http://schemas.microsoft.com/office/powerpoint/2010/main" val="19982038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CPOE can also have a potential positive affect on patient care safety, quality and efficiency, as well as patient outcomes. </a:t>
            </a:r>
          </a:p>
          <a:p>
            <a:endParaRPr lang="en-US" altLang="en-US" dirty="0" smtClean="0"/>
          </a:p>
          <a:p>
            <a:r>
              <a:rPr lang="en-US" altLang="en-US" dirty="0" smtClean="0"/>
              <a:t>Citing several studies, Dixon &amp; Zafar noted “When implemented together, CPOE systems and CDS can improve medication safety and quality of care and reduce costs of care. They can also improve compliance with provider guidelines, as well as the efficiency of hospital workflow” (Dixon &amp; Zafar, 2009, p. 2). </a:t>
            </a:r>
          </a:p>
          <a:p>
            <a:endParaRPr lang="en-US" altLang="en-US" dirty="0" smtClean="0"/>
          </a:p>
          <a:p>
            <a:r>
              <a:rPr lang="en-US" altLang="en-US" dirty="0" smtClean="0"/>
              <a:t>However, as mentioned previously, use of CPOE should not be executed by itself as limited benefit may result from implementing an order entry system without coupling clinical decision support with it during the order-entry process (Dixon &amp; Zafar (2009)).</a:t>
            </a:r>
          </a:p>
          <a:p>
            <a:endParaRPr lang="en-US" altLang="en-US" dirty="0" smtClean="0"/>
          </a:p>
          <a:p>
            <a:r>
              <a:rPr lang="en-US" altLang="en-US" dirty="0" smtClean="0"/>
              <a:t> </a:t>
            </a:r>
          </a:p>
          <a:p>
            <a:endParaRPr lang="en-US" altLang="en-US" dirty="0" smtClean="0"/>
          </a:p>
        </p:txBody>
      </p:sp>
      <p:sp>
        <p:nvSpPr>
          <p:cNvPr id="4506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506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956A313-B398-4E2C-BC02-6A2EE6D95569}" type="slidenum">
              <a:rPr lang="en-US" altLang="en-US"/>
              <a:pPr eaLnBrk="1" hangingPunct="1"/>
              <a:t>13</a:t>
            </a:fld>
            <a:endParaRPr lang="en-US" altLang="en-US"/>
          </a:p>
        </p:txBody>
      </p:sp>
    </p:spTree>
    <p:extLst>
      <p:ext uri="{BB962C8B-B14F-4D97-AF65-F5344CB8AC3E}">
        <p14:creationId xmlns:p14="http://schemas.microsoft.com/office/powerpoint/2010/main" val="4173256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CPOE can also have a positive impact on efficiency. Any reduction in the time it takes to render patient care can potentially reduce the amount of time in the hospital. CPOE is a powerful tool in guiding practitioners in reducing unnecessary variation in care by encouraging evidenced-based practices. However, in order to optimize impact on efficiency, CPOE should be an integrated component of the clinical information system which in turn is part of a larger integrated information technology infrastructure.</a:t>
            </a:r>
          </a:p>
          <a:p>
            <a:endParaRPr lang="en-US" altLang="en-US" smtClean="0"/>
          </a:p>
          <a:p>
            <a:r>
              <a:rPr lang="en-US" altLang="en-US" smtClean="0"/>
              <a:t>Positive and negative effects of CPOE on patient care safety, quality and efficiency, as well as patient outcomes, have been documented in the literature. However, both patient safety and health care cost pressures, along with the Federal incentives tied to meaningful use, present a clear imperative to proceed with the implementation of CPOE.</a:t>
            </a:r>
          </a:p>
          <a:p>
            <a:endParaRPr lang="en-US" altLang="en-US" smtClean="0"/>
          </a:p>
        </p:txBody>
      </p:sp>
      <p:sp>
        <p:nvSpPr>
          <p:cNvPr id="4608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608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DB47A38-2613-4D12-9DFE-4DD3EE77682D}" type="slidenum">
              <a:rPr lang="en-US" altLang="en-US"/>
              <a:pPr eaLnBrk="1" hangingPunct="1"/>
              <a:t>14</a:t>
            </a:fld>
            <a:endParaRPr lang="en-US" altLang="en-US"/>
          </a:p>
        </p:txBody>
      </p:sp>
    </p:spTree>
    <p:extLst>
      <p:ext uri="{BB962C8B-B14F-4D97-AF65-F5344CB8AC3E}">
        <p14:creationId xmlns:p14="http://schemas.microsoft.com/office/powerpoint/2010/main" val="20962174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As pointed out by the California HealthCare Foundation. “…CPOE is not a technology implementation, but a redesign of a complex clinical process, which integrates technology at key points to optimize ordering decisions… CPOE is an organizational change initiative, not an IT project” (California HealthCare Foundation, 2000, p. 2)</a:t>
            </a:r>
          </a:p>
          <a:p>
            <a:endParaRPr lang="en-US" altLang="en-US" smtClean="0"/>
          </a:p>
          <a:p>
            <a:endParaRPr lang="en-US" altLang="en-US" smtClean="0"/>
          </a:p>
        </p:txBody>
      </p:sp>
      <p:sp>
        <p:nvSpPr>
          <p:cNvPr id="4710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710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C2A0686-EB0A-4057-A132-B01616D95A96}" type="slidenum">
              <a:rPr lang="en-US" altLang="en-US"/>
              <a:pPr eaLnBrk="1" hangingPunct="1"/>
              <a:t>15</a:t>
            </a:fld>
            <a:endParaRPr lang="en-US" altLang="en-US"/>
          </a:p>
        </p:txBody>
      </p:sp>
    </p:spTree>
    <p:extLst>
      <p:ext uri="{BB962C8B-B14F-4D97-AF65-F5344CB8AC3E}">
        <p14:creationId xmlns:p14="http://schemas.microsoft.com/office/powerpoint/2010/main" val="442490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a:t>
            </a:r>
            <a:r>
              <a:rPr lang="en-US" altLang="en-US" b="1" dirty="0" smtClean="0"/>
              <a:t>Computerized Provider Order Entry, </a:t>
            </a:r>
            <a:r>
              <a:rPr lang="en-US" altLang="en-US" b="0" dirty="0" smtClean="0"/>
              <a:t>lecture</a:t>
            </a:r>
            <a:r>
              <a:rPr lang="en-US" altLang="en-US" b="1" dirty="0" smtClean="0"/>
              <a:t> b.</a:t>
            </a:r>
            <a:r>
              <a:rPr lang="en-US" altLang="en-US" dirty="0" smtClean="0"/>
              <a:t> </a:t>
            </a:r>
          </a:p>
          <a:p>
            <a:pPr eaLnBrk="1" hangingPunct="1">
              <a:spcBef>
                <a:spcPct val="0"/>
              </a:spcBef>
            </a:pPr>
            <a:endParaRPr lang="en-US" altLang="en-US" dirty="0" smtClean="0"/>
          </a:p>
          <a:p>
            <a:r>
              <a:rPr lang="en-US" altLang="en-US" dirty="0" smtClean="0"/>
              <a:t>This lecture described the major value to adopting CPOE applications, identified the common barriers to adoption, and summarized the potential impact CPOE has on patient care safety, quality and efficiency, and patient outcomes.</a:t>
            </a:r>
          </a:p>
        </p:txBody>
      </p:sp>
      <p:sp>
        <p:nvSpPr>
          <p:cNvPr id="4813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813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979EC00-8971-45BB-915A-2ADA63E768E4}" type="slidenum">
              <a:rPr lang="en-US" altLang="en-US"/>
              <a:pPr eaLnBrk="1" hangingPunct="1"/>
              <a:t>16</a:t>
            </a:fld>
            <a:endParaRPr lang="en-US" altLang="en-US"/>
          </a:p>
        </p:txBody>
      </p:sp>
    </p:spTree>
    <p:extLst>
      <p:ext uri="{BB962C8B-B14F-4D97-AF65-F5344CB8AC3E}">
        <p14:creationId xmlns:p14="http://schemas.microsoft.com/office/powerpoint/2010/main" val="29507554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mtClean="0"/>
              <a:t>No audio</a:t>
            </a:r>
          </a:p>
        </p:txBody>
      </p:sp>
      <p:sp>
        <p:nvSpPr>
          <p:cNvPr id="4915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915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C87F2F9-EFA4-4822-9984-A1DC6CF1F242}" type="slidenum">
              <a:rPr lang="en-US" altLang="en-US"/>
              <a:pPr eaLnBrk="1" hangingPunct="1"/>
              <a:t>17</a:t>
            </a:fld>
            <a:endParaRPr lang="en-US" altLang="en-US"/>
          </a:p>
        </p:txBody>
      </p:sp>
    </p:spTree>
    <p:extLst>
      <p:ext uri="{BB962C8B-B14F-4D97-AF65-F5344CB8AC3E}">
        <p14:creationId xmlns:p14="http://schemas.microsoft.com/office/powerpoint/2010/main" val="23595188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579">
              <a:defRPr/>
            </a:pPr>
            <a:r>
              <a:rPr lang="en-US" sz="1000" dirty="0" smtClean="0">
                <a:solidFill>
                  <a:schemeClr val="tx1"/>
                </a:solidFill>
                <a:latin typeface="Arial" panose="020B0604020202020204" pitchFamily="34" charset="0"/>
                <a:cs typeface="Arial" panose="020B0604020202020204" pitchFamily="34" charset="0"/>
              </a:rPr>
              <a:t>No</a:t>
            </a:r>
            <a:r>
              <a:rPr lang="en-US" sz="1000" baseline="0" dirty="0" smtClean="0">
                <a:solidFill>
                  <a:schemeClr val="tx1"/>
                </a:solidFill>
                <a:latin typeface="Arial" panose="020B0604020202020204" pitchFamily="34" charset="0"/>
                <a:cs typeface="Arial" panose="020B0604020202020204" pitchFamily="34" charset="0"/>
              </a:rPr>
              <a:t> audio</a:t>
            </a:r>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18</a:t>
            </a:fld>
            <a:endParaRPr lang="en-US" altLang="en-US" dirty="0"/>
          </a:p>
        </p:txBody>
      </p:sp>
    </p:spTree>
    <p:extLst>
      <p:ext uri="{BB962C8B-B14F-4D97-AF65-F5344CB8AC3E}">
        <p14:creationId xmlns:p14="http://schemas.microsoft.com/office/powerpoint/2010/main" val="28705986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smtClean="0"/>
              <a:t>The Objectives for this lecture, </a:t>
            </a:r>
            <a:r>
              <a:rPr lang="en-US" altLang="en-US" b="1" dirty="0" smtClean="0"/>
              <a:t>Computerized Provider Order Entry lecture</a:t>
            </a:r>
            <a:r>
              <a:rPr lang="en-US" altLang="en-US" b="1" baseline="0" dirty="0" smtClean="0"/>
              <a:t> b</a:t>
            </a:r>
            <a:r>
              <a:rPr lang="en-US" altLang="en-US" dirty="0" smtClean="0"/>
              <a:t>, are to:</a:t>
            </a:r>
          </a:p>
          <a:p>
            <a:pPr eaLnBrk="1" hangingPunct="1">
              <a:spcBef>
                <a:spcPct val="0"/>
              </a:spcBef>
              <a:buFontTx/>
              <a:buChar char="•"/>
            </a:pPr>
            <a:r>
              <a:rPr lang="en-US" altLang="en-US" dirty="0" smtClean="0"/>
              <a:t> </a:t>
            </a:r>
            <a:r>
              <a:rPr lang="en-US" altLang="en-US" dirty="0" smtClean="0">
                <a:solidFill>
                  <a:srgbClr val="000000"/>
                </a:solidFill>
              </a:rPr>
              <a:t>Discuss the major value to CPOE adoption;</a:t>
            </a:r>
            <a:endParaRPr lang="en-US" altLang="en-US" dirty="0" smtClean="0"/>
          </a:p>
          <a:p>
            <a:pPr eaLnBrk="1" hangingPunct="1">
              <a:spcBef>
                <a:spcPct val="0"/>
              </a:spcBef>
              <a:buFontTx/>
              <a:buChar char="•"/>
            </a:pPr>
            <a:r>
              <a:rPr lang="en-US" altLang="en-US" dirty="0" smtClean="0"/>
              <a:t> Identify common barriers to CPOE adoption; </a:t>
            </a:r>
          </a:p>
          <a:p>
            <a:pPr eaLnBrk="1" hangingPunct="1">
              <a:spcBef>
                <a:spcPct val="0"/>
              </a:spcBef>
              <a:buFontTx/>
              <a:buChar char="•"/>
            </a:pPr>
            <a:r>
              <a:rPr lang="en-US" altLang="en-US" dirty="0" smtClean="0"/>
              <a:t> and Identify how CPOE can affect patient care safety, quality and efficiency, as well as patient outcomes. </a:t>
            </a:r>
          </a:p>
        </p:txBody>
      </p:sp>
      <p:sp>
        <p:nvSpPr>
          <p:cNvPr id="3277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277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263C496-44DE-4DC1-BF65-B0E188B96ABC}" type="slidenum">
              <a:rPr lang="en-US" altLang="en-US"/>
              <a:pPr eaLnBrk="1" hangingPunct="1"/>
              <a:t>2</a:t>
            </a:fld>
            <a:endParaRPr lang="en-US" altLang="en-US"/>
          </a:p>
        </p:txBody>
      </p:sp>
    </p:spTree>
    <p:extLst>
      <p:ext uri="{BB962C8B-B14F-4D97-AF65-F5344CB8AC3E}">
        <p14:creationId xmlns:p14="http://schemas.microsoft.com/office/powerpoint/2010/main" val="1488479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CPOE is a valuable tool and has many advantages when compared with paper-based systems. </a:t>
            </a:r>
          </a:p>
          <a:p>
            <a:endParaRPr lang="en-US" altLang="en-US" dirty="0" smtClean="0"/>
          </a:p>
          <a:p>
            <a:r>
              <a:rPr lang="en-US" altLang="en-US" dirty="0" smtClean="0"/>
              <a:t>As cited in </a:t>
            </a:r>
            <a:r>
              <a:rPr lang="en-US" altLang="en-US" i="1" dirty="0" smtClean="0"/>
              <a:t>Role of Computerized Physician Order Entry Systems in Facilitating Medication Errors </a:t>
            </a:r>
            <a:r>
              <a:rPr lang="en-US" altLang="en-US" dirty="0" smtClean="0"/>
              <a:t>by Koppel, et al. (2005), the following advantages were identified:</a:t>
            </a:r>
          </a:p>
          <a:p>
            <a:endParaRPr lang="en-US" altLang="en-US" dirty="0" smtClean="0"/>
          </a:p>
          <a:p>
            <a:pPr>
              <a:buFontTx/>
              <a:buChar char="•"/>
            </a:pPr>
            <a:r>
              <a:rPr lang="en-US" altLang="en-US" dirty="0" smtClean="0"/>
              <a:t> Handwriting identification problems no longer exist</a:t>
            </a:r>
          </a:p>
          <a:p>
            <a:pPr>
              <a:buFontTx/>
              <a:buChar char="•"/>
            </a:pPr>
            <a:r>
              <a:rPr lang="en-US" altLang="en-US" dirty="0" smtClean="0"/>
              <a:t> The order reaches the pharmacy quicker</a:t>
            </a:r>
          </a:p>
          <a:p>
            <a:pPr>
              <a:buFontTx/>
              <a:buChar char="•"/>
            </a:pPr>
            <a:r>
              <a:rPr lang="en-US" altLang="en-US" dirty="0" smtClean="0"/>
              <a:t> Errors associated with similar drug names are not as likely to occur</a:t>
            </a:r>
          </a:p>
          <a:p>
            <a:pPr>
              <a:buFontTx/>
              <a:buChar char="•"/>
            </a:pPr>
            <a:r>
              <a:rPr lang="en-US" altLang="en-US" dirty="0" smtClean="0"/>
              <a:t> Easier to interface with electronic health records and decision support systems</a:t>
            </a:r>
          </a:p>
          <a:p>
            <a:endParaRPr lang="en-US" altLang="en-US" dirty="0" smtClean="0"/>
          </a:p>
        </p:txBody>
      </p:sp>
      <p:sp>
        <p:nvSpPr>
          <p:cNvPr id="3482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482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457D1FF-756F-4B3D-AD13-21B0A37C025D}" type="slidenum">
              <a:rPr lang="en-US" altLang="en-US"/>
              <a:pPr eaLnBrk="1" hangingPunct="1"/>
              <a:t>3</a:t>
            </a:fld>
            <a:endParaRPr lang="en-US" altLang="en-US"/>
          </a:p>
        </p:txBody>
      </p:sp>
    </p:spTree>
    <p:extLst>
      <p:ext uri="{BB962C8B-B14F-4D97-AF65-F5344CB8AC3E}">
        <p14:creationId xmlns:p14="http://schemas.microsoft.com/office/powerpoint/2010/main" val="3254526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dirty="0" smtClean="0"/>
              <a:t>Four more advantages as several studies cited in </a:t>
            </a:r>
            <a:r>
              <a:rPr lang="en-US" i="1" dirty="0" smtClean="0"/>
              <a:t>Role of Computerized Physician Order Entry Systems in Facilitating Medication Errors </a:t>
            </a:r>
            <a:r>
              <a:rPr lang="en-US" dirty="0" smtClean="0"/>
              <a:t>by Koppel, et al. (2005) described are:</a:t>
            </a:r>
          </a:p>
          <a:p>
            <a:pPr>
              <a:defRPr/>
            </a:pPr>
            <a:endParaRPr lang="en-US" dirty="0" smtClean="0"/>
          </a:p>
          <a:p>
            <a:pPr marL="171450" indent="-171450">
              <a:buFont typeface="Arial" pitchFamily="34" charset="0"/>
              <a:buChar char="•"/>
              <a:defRPr/>
            </a:pPr>
            <a:r>
              <a:rPr lang="en-US" dirty="0" smtClean="0"/>
              <a:t>Errors caused by use of apothecary measures not as likely to occur</a:t>
            </a:r>
          </a:p>
          <a:p>
            <a:pPr marL="171450" indent="-171450">
              <a:buFont typeface="Arial" pitchFamily="34" charset="0"/>
              <a:buChar char="•"/>
              <a:defRPr/>
            </a:pPr>
            <a:r>
              <a:rPr lang="en-US" dirty="0" smtClean="0"/>
              <a:t>Easy connection to drug-drug interaction warnings</a:t>
            </a:r>
          </a:p>
          <a:p>
            <a:pPr marL="171450" indent="-171450">
              <a:buFont typeface="Arial" pitchFamily="34" charset="0"/>
              <a:buChar char="•"/>
              <a:defRPr/>
            </a:pPr>
            <a:r>
              <a:rPr lang="en-US" dirty="0" smtClean="0"/>
              <a:t>Probability of recognizing the prescribing physician</a:t>
            </a:r>
          </a:p>
          <a:p>
            <a:pPr marL="171450" indent="-171450">
              <a:buFont typeface="Arial" pitchFamily="34" charset="0"/>
              <a:buChar char="•"/>
              <a:defRPr/>
            </a:pPr>
            <a:r>
              <a:rPr lang="en-US" dirty="0" smtClean="0"/>
              <a:t>Connection to adverse drug event reporting systems made possible</a:t>
            </a:r>
          </a:p>
          <a:p>
            <a:pPr>
              <a:defRPr/>
            </a:pPr>
            <a:endParaRPr lang="en-US" dirty="0" smtClean="0"/>
          </a:p>
        </p:txBody>
      </p:sp>
      <p:sp>
        <p:nvSpPr>
          <p:cNvPr id="3584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584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ABA9194-3E6C-4838-88C8-018E8FC9AD8C}" type="slidenum">
              <a:rPr lang="en-US" altLang="en-US"/>
              <a:pPr eaLnBrk="1" hangingPunct="1"/>
              <a:t>4</a:t>
            </a:fld>
            <a:endParaRPr lang="en-US" altLang="en-US"/>
          </a:p>
        </p:txBody>
      </p:sp>
    </p:spTree>
    <p:extLst>
      <p:ext uri="{BB962C8B-B14F-4D97-AF65-F5344CB8AC3E}">
        <p14:creationId xmlns:p14="http://schemas.microsoft.com/office/powerpoint/2010/main" val="7896185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Additional advantages of CPOE when compared with paper-based systems that were cited in various studies noted by Koppel, et al. (2005) are:</a:t>
            </a:r>
          </a:p>
          <a:p>
            <a:endParaRPr lang="en-US" altLang="en-US" dirty="0" smtClean="0"/>
          </a:p>
          <a:p>
            <a:pPr>
              <a:buFontTx/>
              <a:buChar char="•"/>
            </a:pPr>
            <a:r>
              <a:rPr lang="en-US" altLang="en-US" dirty="0" smtClean="0"/>
              <a:t> Immediate data analysis made possible</a:t>
            </a:r>
          </a:p>
          <a:p>
            <a:pPr>
              <a:buFontTx/>
              <a:buChar char="•"/>
            </a:pPr>
            <a:r>
              <a:rPr lang="en-US" altLang="en-US" dirty="0" smtClean="0"/>
              <a:t> Economic savings may occur</a:t>
            </a:r>
          </a:p>
          <a:p>
            <a:pPr>
              <a:buFontTx/>
              <a:buChar char="•"/>
            </a:pPr>
            <a:r>
              <a:rPr lang="en-US" altLang="en-US" dirty="0" smtClean="0"/>
              <a:t> Via online prompts</a:t>
            </a:r>
          </a:p>
          <a:p>
            <a:pPr lvl="1"/>
            <a:r>
              <a:rPr lang="en-US" altLang="en-US" dirty="0" smtClean="0"/>
              <a:t>- Join CPOE with algorithms to underscore cost-effective medications </a:t>
            </a:r>
          </a:p>
          <a:p>
            <a:pPr lvl="1"/>
            <a:r>
              <a:rPr lang="en-US" altLang="en-US" dirty="0" smtClean="0"/>
              <a:t>- Decrease </a:t>
            </a:r>
            <a:r>
              <a:rPr lang="en-US" altLang="en-US" dirty="0" err="1" smtClean="0"/>
              <a:t>underprescribing</a:t>
            </a:r>
            <a:r>
              <a:rPr lang="en-US" altLang="en-US" dirty="0" smtClean="0"/>
              <a:t> and overprescribing</a:t>
            </a:r>
          </a:p>
          <a:p>
            <a:pPr lvl="1"/>
            <a:r>
              <a:rPr lang="en-US" altLang="en-US" dirty="0" smtClean="0"/>
              <a:t>- Lessen incorrect drug choices</a:t>
            </a:r>
          </a:p>
        </p:txBody>
      </p:sp>
      <p:sp>
        <p:nvSpPr>
          <p:cNvPr id="3686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686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96B0024-3817-4607-84C1-B9F68459C28C}" type="slidenum">
              <a:rPr lang="en-US" altLang="en-US"/>
              <a:pPr eaLnBrk="1" hangingPunct="1"/>
              <a:t>5</a:t>
            </a:fld>
            <a:endParaRPr lang="en-US" altLang="en-US"/>
          </a:p>
        </p:txBody>
      </p:sp>
    </p:spTree>
    <p:extLst>
      <p:ext uri="{BB962C8B-B14F-4D97-AF65-F5344CB8AC3E}">
        <p14:creationId xmlns:p14="http://schemas.microsoft.com/office/powerpoint/2010/main" val="2747756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With all these advantages, the value of CPOE is apparent. </a:t>
            </a:r>
          </a:p>
          <a:p>
            <a:endParaRPr lang="en-US" altLang="en-US" dirty="0" smtClean="0"/>
          </a:p>
          <a:p>
            <a:r>
              <a:rPr lang="en-US" altLang="en-US" dirty="0" smtClean="0"/>
              <a:t>According to an HIMSS CPOE Fact Sheet, CPOE value extends to the organization beyond having an electronic record, rather than a paper one in the following ways:</a:t>
            </a:r>
          </a:p>
          <a:p>
            <a:endParaRPr lang="en-US" altLang="en-US" dirty="0" smtClean="0"/>
          </a:p>
          <a:p>
            <a:pPr>
              <a:buFontTx/>
              <a:buChar char="•"/>
            </a:pPr>
            <a:r>
              <a:rPr lang="en-US" altLang="en-US" dirty="0" smtClean="0"/>
              <a:t> “Enhanced patient safety—medication errors are reported to be the largest cause of adverse hospital events. CPOE eliminates transcription error and clinical alerts can warn of allergies and drug/drug interaction.</a:t>
            </a:r>
          </a:p>
          <a:p>
            <a:pPr>
              <a:buFontTx/>
              <a:buChar char="•"/>
            </a:pPr>
            <a:endParaRPr lang="en-US" altLang="en-US" dirty="0" smtClean="0"/>
          </a:p>
          <a:p>
            <a:pPr>
              <a:buFontTx/>
              <a:buChar char="•"/>
            </a:pPr>
            <a:r>
              <a:rPr lang="en-US" altLang="en-US" dirty="0" smtClean="0"/>
              <a:t> CPOE can reduce costs—Studies have found that adverse drug events can increase hospital stays significantly. Additional cost savings can be realized with clinical decision support that directs practitioners to lower doses or alternate medications.</a:t>
            </a:r>
          </a:p>
          <a:p>
            <a:pPr>
              <a:buFontTx/>
              <a:buChar char="•"/>
            </a:pPr>
            <a:endParaRPr lang="en-US" altLang="en-US" dirty="0" smtClean="0"/>
          </a:p>
          <a:p>
            <a:pPr>
              <a:buFontTx/>
              <a:buChar char="•"/>
            </a:pPr>
            <a:r>
              <a:rPr lang="en-US" altLang="en-US" dirty="0" smtClean="0"/>
              <a:t> CPOE is a powerful tool in guiding practitioners in reducing unnecessary variation in care by encouraging best practices” (HIMSS, 2003, para. 5).</a:t>
            </a:r>
          </a:p>
          <a:p>
            <a:pPr>
              <a:buFontTx/>
              <a:buChar char="•"/>
            </a:pPr>
            <a:endParaRPr lang="en-US" altLang="en-US" dirty="0" smtClean="0"/>
          </a:p>
          <a:p>
            <a:r>
              <a:rPr lang="en-US" altLang="en-US" dirty="0" smtClean="0"/>
              <a:t>One of the NQF-endorsed safe practices (2010) that has been demonstrated to be effective in reducing the occurrence of adverse healthcare events and improving health care safety is CPOE.</a:t>
            </a:r>
          </a:p>
          <a:p>
            <a:endParaRPr lang="en-US" altLang="en-US" dirty="0" smtClean="0"/>
          </a:p>
          <a:p>
            <a:r>
              <a:rPr lang="en-US" altLang="en-US" dirty="0" smtClean="0"/>
              <a:t>Adverse drug events can increase hospital stays significantly so any technology such as CPOE, which can reduce ADEs, can also reduce costs. </a:t>
            </a:r>
          </a:p>
          <a:p>
            <a:endParaRPr lang="en-US" altLang="en-US" dirty="0" smtClean="0"/>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A8F40F0-FAF1-484D-8394-FC8184B54C0C}" type="slidenum">
              <a:rPr lang="en-US" altLang="en-US"/>
              <a:pPr eaLnBrk="1" hangingPunct="1"/>
              <a:t>6</a:t>
            </a:fld>
            <a:endParaRPr lang="en-US" altLang="en-US"/>
          </a:p>
        </p:txBody>
      </p:sp>
    </p:spTree>
    <p:extLst>
      <p:ext uri="{BB962C8B-B14F-4D97-AF65-F5344CB8AC3E}">
        <p14:creationId xmlns:p14="http://schemas.microsoft.com/office/powerpoint/2010/main" val="18714480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Even with the recognition that CPOE is valuable, barriers to adoption and implementation do exist. They include:</a:t>
            </a:r>
          </a:p>
          <a:p>
            <a:pPr>
              <a:spcBef>
                <a:spcPts val="0"/>
              </a:spcBef>
              <a:defRPr/>
            </a:pPr>
            <a:endParaRPr lang="en-US" dirty="0" smtClean="0"/>
          </a:p>
          <a:p>
            <a:pPr marL="174708" indent="-174708">
              <a:spcBef>
                <a:spcPts val="0"/>
              </a:spcBef>
              <a:buFont typeface="Arial" pitchFamily="34" charset="0"/>
              <a:buChar char="•"/>
              <a:defRPr/>
            </a:pPr>
            <a:r>
              <a:rPr lang="en-US" dirty="0" smtClean="0"/>
              <a:t>The belief that physicians will not use computerized ordering,</a:t>
            </a:r>
          </a:p>
          <a:p>
            <a:pPr marL="174708" indent="-174708">
              <a:spcBef>
                <a:spcPts val="0"/>
              </a:spcBef>
              <a:buFont typeface="Arial" pitchFamily="34" charset="0"/>
              <a:buChar char="•"/>
              <a:defRPr/>
            </a:pPr>
            <a:r>
              <a:rPr lang="en-US" dirty="0" smtClean="0"/>
              <a:t>Physicians who are used to the paper method may resist switching to the computerized system and adapting to it, and</a:t>
            </a:r>
          </a:p>
          <a:p>
            <a:pPr marL="174708" indent="-174708">
              <a:spcBef>
                <a:spcPts val="0"/>
              </a:spcBef>
              <a:buFont typeface="Arial" pitchFamily="34" charset="0"/>
              <a:buChar char="•"/>
              <a:defRPr/>
            </a:pPr>
            <a:r>
              <a:rPr lang="en-US" dirty="0" smtClean="0"/>
              <a:t>The time to switch from a paper to an electronic system will take time that providers do not want to allow for. </a:t>
            </a:r>
          </a:p>
          <a:p>
            <a:pPr>
              <a:spcBef>
                <a:spcPts val="0"/>
              </a:spcBef>
              <a:defRPr/>
            </a:pPr>
            <a:endParaRPr lang="en-US" dirty="0" smtClean="0"/>
          </a:p>
          <a:p>
            <a:pPr>
              <a:spcBef>
                <a:spcPts val="0"/>
              </a:spcBef>
              <a:defRPr/>
            </a:pPr>
            <a:r>
              <a:rPr lang="en-US" dirty="0" smtClean="0"/>
              <a:t>CPOE is complex. It requires the cooperation of many individuals and implementation involves representatives from many areas of operations. For example, CPOE requires a number of interfaces with other existing systems such as the electronic health record. Orders and order sets need to be configured. Even if the health care organization starts the order set development process with a standard, baseline collection format provided by a vendor, it is a time-consuming process requiring the participation of numerous and disparate clinical departments (Dixon &amp; </a:t>
            </a:r>
            <a:r>
              <a:rPr lang="en-US" dirty="0" err="1" smtClean="0"/>
              <a:t>Zafar</a:t>
            </a:r>
            <a:r>
              <a:rPr lang="en-US" dirty="0" smtClean="0"/>
              <a:t>, 2009). </a:t>
            </a:r>
          </a:p>
          <a:p>
            <a:pPr>
              <a:spcBef>
                <a:spcPts val="0"/>
              </a:spcBef>
              <a:defRPr/>
            </a:pPr>
            <a:endParaRPr lang="en-US" dirty="0" smtClean="0"/>
          </a:p>
          <a:p>
            <a:pPr>
              <a:spcBef>
                <a:spcPts val="0"/>
              </a:spcBef>
              <a:defRPr/>
            </a:pPr>
            <a:r>
              <a:rPr lang="en-US" dirty="0" smtClean="0"/>
              <a:t>CPOE impacts workflow and process of all caregivers and ancillary personnel. It is “a disruptive technology that fundamentally changes the processes used to place, review, authorize, and carry out orders” (Dixon &amp; </a:t>
            </a:r>
            <a:r>
              <a:rPr lang="en-US" dirty="0" err="1" smtClean="0"/>
              <a:t>Zafar</a:t>
            </a:r>
            <a:r>
              <a:rPr lang="en-US" dirty="0" smtClean="0"/>
              <a:t>, 2009, p. 7). </a:t>
            </a:r>
          </a:p>
          <a:p>
            <a:pPr>
              <a:spcBef>
                <a:spcPts val="0"/>
              </a:spcBef>
              <a:defRPr/>
            </a:pPr>
            <a:endParaRPr lang="en-US" dirty="0" smtClean="0"/>
          </a:p>
          <a:p>
            <a:pPr>
              <a:spcBef>
                <a:spcPts val="0"/>
              </a:spcBef>
              <a:defRPr/>
            </a:pPr>
            <a:r>
              <a:rPr lang="en-US" dirty="0" smtClean="0"/>
              <a:t>CPOE involves risk. Poorly-designed user interfaces and unacceptable</a:t>
            </a:r>
            <a:r>
              <a:rPr lang="en-US" baseline="30000" dirty="0" smtClean="0"/>
              <a:t> </a:t>
            </a:r>
            <a:r>
              <a:rPr lang="en-US" dirty="0" smtClean="0"/>
              <a:t>processing speeds can increase the odds of errors, and therefore increase patient safety risks. A delay in order entry delays treatment and could result in mistakes.</a:t>
            </a:r>
          </a:p>
          <a:p>
            <a:pPr>
              <a:spcBef>
                <a:spcPts val="0"/>
              </a:spcBef>
              <a:defRPr/>
            </a:pPr>
            <a:endParaRPr lang="en-US" dirty="0" smtClean="0"/>
          </a:p>
          <a:p>
            <a:pPr>
              <a:spcBef>
                <a:spcPts val="0"/>
              </a:spcBef>
              <a:defRPr/>
            </a:pPr>
            <a:r>
              <a:rPr lang="en-US" dirty="0" smtClean="0"/>
              <a:t>CPOE is costly to implement and maintain. The New England Healthcare Institute (2008) estimated acquisition cost for a hospital CPOE system to be about $2.1 million and annual operating expenses of about $450,000 a year. Costs may differ depending on hospital size and</a:t>
            </a:r>
            <a:r>
              <a:rPr lang="en-US" baseline="30000" dirty="0" smtClean="0"/>
              <a:t> </a:t>
            </a:r>
            <a:r>
              <a:rPr lang="en-US" dirty="0" smtClean="0"/>
              <a:t>level of existing IT infrastructure. An example of a cost is the continuous, frequent training and retraining needed as users adapt to CPOE. Another example is vendor support costs including day-to-day costs of having staff to support the users. Organizational staff is also needed to provide testing for upgrades and enhancements.</a:t>
            </a:r>
          </a:p>
        </p:txBody>
      </p:sp>
      <p:sp>
        <p:nvSpPr>
          <p:cNvPr id="38916"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8917"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8363A26-BC4B-44C1-AB24-AF360ED32831}" type="slidenum">
              <a:rPr lang="en-US" altLang="en-US"/>
              <a:pPr eaLnBrk="1" hangingPunct="1"/>
              <a:t>7</a:t>
            </a:fld>
            <a:endParaRPr lang="en-US" altLang="en-US"/>
          </a:p>
        </p:txBody>
      </p:sp>
    </p:spTree>
    <p:extLst>
      <p:ext uri="{BB962C8B-B14F-4D97-AF65-F5344CB8AC3E}">
        <p14:creationId xmlns:p14="http://schemas.microsoft.com/office/powerpoint/2010/main" val="410578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addition to the barriers previously identified, there is the issue of e-</a:t>
            </a:r>
            <a:r>
              <a:rPr lang="en-US" altLang="en-US" dirty="0" err="1" smtClean="0"/>
              <a:t>iatrogenesis</a:t>
            </a:r>
            <a:r>
              <a:rPr lang="en-US" altLang="en-US" dirty="0" smtClean="0"/>
              <a:t>. Although CPOE systems are designed to decrease errors, they can be a source of errors if not designed correctly. Thus, CPOE can have a potential negative affect on patient care safety, quality and efficiency, as well as patient outcomes.</a:t>
            </a:r>
          </a:p>
          <a:p>
            <a:endParaRPr lang="en-US" altLang="en-US" dirty="0" smtClean="0"/>
          </a:p>
          <a:p>
            <a:r>
              <a:rPr lang="en-US" altLang="en-US" dirty="0" smtClean="0"/>
              <a:t>E-</a:t>
            </a:r>
            <a:r>
              <a:rPr lang="en-US" altLang="en-US" dirty="0" err="1" smtClean="0"/>
              <a:t>iatrogenesis</a:t>
            </a:r>
            <a:r>
              <a:rPr lang="en-US" altLang="en-US" dirty="0" smtClean="0"/>
              <a:t> is “Patient harm caused at least in part by the application of health information technology” (Weiner, </a:t>
            </a:r>
            <a:r>
              <a:rPr lang="en-US" altLang="en-US" dirty="0" err="1" smtClean="0"/>
              <a:t>Kfuri</a:t>
            </a:r>
            <a:r>
              <a:rPr lang="en-US" altLang="en-US" dirty="0" smtClean="0"/>
              <a:t>, Chan, &amp; </a:t>
            </a:r>
            <a:r>
              <a:rPr lang="en-US" altLang="en-US" dirty="0" err="1" smtClean="0"/>
              <a:t>Fowles</a:t>
            </a:r>
            <a:r>
              <a:rPr lang="en-US" altLang="en-US" dirty="0" smtClean="0"/>
              <a:t>, 2007, p. 387). </a:t>
            </a:r>
          </a:p>
          <a:p>
            <a:r>
              <a:rPr lang="en-US" altLang="en-US" dirty="0" smtClean="0"/>
              <a:t/>
            </a:r>
            <a:br>
              <a:rPr lang="en-US" altLang="en-US" dirty="0" smtClean="0"/>
            </a:br>
            <a:r>
              <a:rPr lang="en-US" altLang="en-US" dirty="0" smtClean="0"/>
              <a:t>Actual or potential e-iatrogenic events related to CPOE errors have been discussed in published research. The results of one such study are found in the article, </a:t>
            </a:r>
            <a:r>
              <a:rPr lang="en-US" altLang="en-US" i="1" dirty="0" smtClean="0"/>
              <a:t>Role of Computerized Physician Order Entry Systems in Facilitating Medication Errors</a:t>
            </a:r>
            <a:r>
              <a:rPr lang="en-US" altLang="en-US" dirty="0" smtClean="0"/>
              <a:t>. A total of 22 situations were identified where CPOE increased the probability of medication errors (Koppel, et al., 2005). These are summarized on the next slide.</a:t>
            </a:r>
          </a:p>
          <a:p>
            <a:endParaRPr lang="en-US" altLang="en-US" dirty="0" smtClean="0"/>
          </a:p>
        </p:txBody>
      </p:sp>
      <p:sp>
        <p:nvSpPr>
          <p:cNvPr id="39940"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39941"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6F7547D-7ADB-4013-9CC7-1B5A9C2ACFC2}" type="slidenum">
              <a:rPr lang="en-US" altLang="en-US"/>
              <a:pPr eaLnBrk="1" hangingPunct="1"/>
              <a:t>8</a:t>
            </a:fld>
            <a:endParaRPr lang="en-US" altLang="en-US"/>
          </a:p>
        </p:txBody>
      </p:sp>
    </p:spTree>
    <p:extLst>
      <p:ext uri="{BB962C8B-B14F-4D97-AF65-F5344CB8AC3E}">
        <p14:creationId xmlns:p14="http://schemas.microsoft.com/office/powerpoint/2010/main" val="1839016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p:txBody>
          <a:bodyPr wrap="square" numCol="1" anchor="t" anchorCtr="0" compatLnSpc="1">
            <a:prstTxWarp prst="textNoShape">
              <a:avLst/>
            </a:prstTxWarp>
          </a:bodyPr>
          <a:lstStyle/>
          <a:p>
            <a:pPr>
              <a:spcBef>
                <a:spcPts val="0"/>
              </a:spcBef>
              <a:defRPr/>
            </a:pPr>
            <a:r>
              <a:rPr lang="en-US" dirty="0" smtClean="0"/>
              <a:t>The 22 situations where CPOE increased the probability of medication errors were categorized into the following two groups: </a:t>
            </a:r>
          </a:p>
          <a:p>
            <a:pPr>
              <a:spcBef>
                <a:spcPts val="0"/>
              </a:spcBef>
              <a:defRPr/>
            </a:pPr>
            <a:endParaRPr lang="en-US" dirty="0" smtClean="0"/>
          </a:p>
          <a:p>
            <a:pPr>
              <a:spcBef>
                <a:spcPts val="0"/>
              </a:spcBef>
              <a:defRPr/>
            </a:pPr>
            <a:r>
              <a:rPr lang="en-US" dirty="0" smtClean="0"/>
              <a:t>“…(1) Information errors generated by fragmentation of data and failure to integrate the hospital’s several computer and information systems and (2) human-machine interface flaws reflecting machine rules that do not correspond to work organization or usual behaviors” (Koppel, et al., 2005, p. 1199). </a:t>
            </a:r>
          </a:p>
          <a:p>
            <a:pPr>
              <a:defRPr/>
            </a:pPr>
            <a:endParaRPr lang="en-US" dirty="0" smtClean="0"/>
          </a:p>
          <a:p>
            <a:pPr>
              <a:spcBef>
                <a:spcPts val="0"/>
              </a:spcBef>
              <a:defRPr/>
            </a:pPr>
            <a:r>
              <a:rPr lang="en-US" dirty="0" smtClean="0">
                <a:solidFill>
                  <a:prstClr val="black"/>
                </a:solidFill>
              </a:rPr>
              <a:t>Examples of information errors are: </a:t>
            </a:r>
          </a:p>
          <a:p>
            <a:pPr marL="174708" indent="-174708">
              <a:spcBef>
                <a:spcPts val="0"/>
              </a:spcBef>
              <a:buFont typeface="Arial" pitchFamily="34" charset="0"/>
              <a:buChar char="•"/>
              <a:defRPr/>
            </a:pPr>
            <a:r>
              <a:rPr lang="en-US" dirty="0" smtClean="0">
                <a:solidFill>
                  <a:prstClr val="black"/>
                </a:solidFill>
              </a:rPr>
              <a:t>M</a:t>
            </a:r>
            <a:r>
              <a:rPr lang="en-US" dirty="0" smtClean="0"/>
              <a:t>edication discontinuation failures; </a:t>
            </a:r>
          </a:p>
          <a:p>
            <a:pPr marL="174708" indent="-174708">
              <a:spcBef>
                <a:spcPts val="0"/>
              </a:spcBef>
              <a:buFont typeface="Arial" pitchFamily="34" charset="0"/>
              <a:buChar char="•"/>
              <a:defRPr/>
            </a:pPr>
            <a:r>
              <a:rPr lang="en-US" dirty="0" smtClean="0"/>
              <a:t>Immediate order and give-as-needed medication discontinuation faults; </a:t>
            </a:r>
          </a:p>
          <a:p>
            <a:pPr marL="174708" indent="-174708">
              <a:spcBef>
                <a:spcPts val="0"/>
              </a:spcBef>
              <a:buFont typeface="Arial" pitchFamily="34" charset="0"/>
              <a:buChar char="•"/>
              <a:defRPr/>
            </a:pPr>
            <a:r>
              <a:rPr lang="en-US" dirty="0" smtClean="0"/>
              <a:t>Antibiotic renewal failure; </a:t>
            </a:r>
          </a:p>
          <a:p>
            <a:pPr marL="174708" indent="-174708">
              <a:spcBef>
                <a:spcPts val="0"/>
              </a:spcBef>
              <a:buFont typeface="Arial" pitchFamily="34" charset="0"/>
              <a:buChar char="•"/>
              <a:defRPr/>
            </a:pPr>
            <a:r>
              <a:rPr lang="en-US" dirty="0" smtClean="0"/>
              <a:t>Conflicting or duplicative medications. (Koppel, et al., 2005)</a:t>
            </a:r>
          </a:p>
          <a:p>
            <a:pPr>
              <a:defRPr/>
            </a:pPr>
            <a:endParaRPr lang="en-US" dirty="0" smtClean="0"/>
          </a:p>
        </p:txBody>
      </p:sp>
      <p:sp>
        <p:nvSpPr>
          <p:cNvPr id="40964"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smtClean="0"/>
          </a:p>
        </p:txBody>
      </p:sp>
      <p:sp>
        <p:nvSpPr>
          <p:cNvPr id="40965"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25896C2-2C40-4607-B7EA-0BBEE413BEA8}" type="slidenum">
              <a:rPr lang="en-US" altLang="en-US"/>
              <a:pPr eaLnBrk="1" hangingPunct="1"/>
              <a:t>9</a:t>
            </a:fld>
            <a:endParaRPr lang="en-US" altLang="en-US"/>
          </a:p>
        </p:txBody>
      </p:sp>
    </p:spTree>
    <p:extLst>
      <p:ext uri="{BB962C8B-B14F-4D97-AF65-F5344CB8AC3E}">
        <p14:creationId xmlns:p14="http://schemas.microsoft.com/office/powerpoint/2010/main" val="226925867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Edit Master text styles</a:t>
            </a:r>
          </a:p>
        </p:txBody>
      </p:sp>
      <p:pic>
        <p:nvPicPr>
          <p:cNvPr id="3" name="Picture 2" descr="The Office of the National Coordinator (ONC) for Health Information Technology." title="ONC Log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38BEA3A3-63D2-4FA2-AC36-6DB380A2F9B8}" type="slidenum">
              <a:rPr lang="en-US" altLang="en-US" smtClean="0"/>
              <a:pPr/>
              <a:t>‹#›</a:t>
            </a:fld>
            <a:endParaRPr lang="en-US" altLang="en-US"/>
          </a:p>
        </p:txBody>
      </p:sp>
    </p:spTree>
    <p:extLst>
      <p:ext uri="{BB962C8B-B14F-4D97-AF65-F5344CB8AC3E}">
        <p14:creationId xmlns:p14="http://schemas.microsoft.com/office/powerpoint/2010/main" val="224797153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38BEA3A3-63D2-4FA2-AC36-6DB380A2F9B8}" type="slidenum">
              <a:rPr lang="en-US" altLang="en-US" smtClean="0"/>
              <a:pPr/>
              <a:t>‹#›</a:t>
            </a:fld>
            <a:endParaRPr lang="en-US" altLang="en-US"/>
          </a:p>
        </p:txBody>
      </p:sp>
    </p:spTree>
    <p:extLst>
      <p:ext uri="{BB962C8B-B14F-4D97-AF65-F5344CB8AC3E}">
        <p14:creationId xmlns:p14="http://schemas.microsoft.com/office/powerpoint/2010/main" val="212279300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38BEA3A3-63D2-4FA2-AC36-6DB380A2F9B8}" type="slidenum">
              <a:rPr lang="en-US" altLang="en-US" smtClean="0"/>
              <a:pPr/>
              <a:t>‹#›</a:t>
            </a:fld>
            <a:endParaRPr lang="en-US" altLang="en-US"/>
          </a:p>
        </p:txBody>
      </p:sp>
      <p:sp>
        <p:nvSpPr>
          <p:cNvPr id="4" name="TextBox 3"/>
          <p:cNvSpPr txBox="1"/>
          <p:nvPr/>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4001124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lstStyle>
            <a:lvl1pPr algn="ctr">
              <a:defRPr sz="3800" b="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smtClean="0"/>
              <a:t>Click to edit Master text styles</a:t>
            </a:r>
          </a:p>
        </p:txBody>
      </p:sp>
    </p:spTree>
    <p:extLst>
      <p:ext uri="{BB962C8B-B14F-4D97-AF65-F5344CB8AC3E}">
        <p14:creationId xmlns:p14="http://schemas.microsoft.com/office/powerpoint/2010/main" val="4262890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DAFE9979-AFEC-42E7-9DB6-C215454D4E27}" type="slidenum">
              <a:rPr lang="en-US" altLang="en-US"/>
              <a:pPr/>
              <a:t>‹#›</a:t>
            </a:fld>
            <a:endParaRPr lang="en-US" alt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10907972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fld id="{9D3BA1DC-6068-4FD9-B3CB-7754745DEB6D}" type="slidenum">
              <a:rPr lang="en-US" altLang="en-US"/>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6219799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fld id="{5BC2E18C-B2F0-44BC-8F29-05B31ACA14DC}" type="slidenum">
              <a:rPr lang="en-US" altLang="en-US"/>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17659179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de by Side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3962400" cy="4264152"/>
          </a:xfrm>
          <a:prstGeom prst="rect">
            <a:avLst/>
          </a:prstGeom>
        </p:spPr>
        <p:txBody>
          <a:bodyPr/>
          <a:lstStyle>
            <a:lvl1pPr>
              <a:defRPr sz="2800" baseline="0"/>
            </a:lvl1pPr>
            <a:lvl2pPr>
              <a:defRPr sz="1800"/>
            </a:lvl2pPr>
          </a:lstStyle>
          <a:p>
            <a:pPr lvl="0"/>
            <a:r>
              <a:rPr lang="en-US" smtClean="0"/>
              <a:t>Click to edit Master text styles</a:t>
            </a:r>
          </a:p>
          <a:p>
            <a:pPr lvl="1"/>
            <a:r>
              <a:rPr lang="en-US" smtClean="0"/>
              <a:t>Second level</a:t>
            </a:r>
          </a:p>
        </p:txBody>
      </p:sp>
      <p:sp>
        <p:nvSpPr>
          <p:cNvPr id="7" name="Text Placeholder 4"/>
          <p:cNvSpPr>
            <a:spLocks noGrp="1"/>
          </p:cNvSpPr>
          <p:nvPr>
            <p:ph type="body" sz="quarter" idx="15"/>
          </p:nvPr>
        </p:nvSpPr>
        <p:spPr>
          <a:xfrm>
            <a:off x="4648200" y="1981200"/>
            <a:ext cx="3962400" cy="4264152"/>
          </a:xfrm>
          <a:prstGeom prst="rect">
            <a:avLst/>
          </a:prstGeom>
        </p:spPr>
        <p:txBody>
          <a:bodyPr/>
          <a:lstStyle>
            <a:lvl1pPr>
              <a:defRPr sz="2800" baseline="0"/>
            </a:lvl1pPr>
            <a:lvl2pPr>
              <a:defRPr sz="1800"/>
            </a:lvl2pPr>
          </a:lstStyle>
          <a:p>
            <a:pPr lvl="0"/>
            <a:r>
              <a:rPr lang="en-US" smtClean="0"/>
              <a:t>Click to edit Master text styles</a:t>
            </a:r>
          </a:p>
          <a:p>
            <a:pPr lvl="1"/>
            <a:r>
              <a:rPr lang="en-US" smtClean="0"/>
              <a:t>Second level</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8C23837A-E76D-4F9A-AACA-AAD38D176C39}"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6641311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ide by Side with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41148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7"/>
          <p:cNvSpPr>
            <a:spLocks noGrp="1"/>
          </p:cNvSpPr>
          <p:nvPr>
            <p:ph sz="quarter" idx="18"/>
          </p:nvPr>
        </p:nvSpPr>
        <p:spPr>
          <a:xfrm>
            <a:off x="4572000" y="1981200"/>
            <a:ext cx="4114800" cy="4206240"/>
          </a:xfrm>
          <a:prstGeom prst="rect">
            <a:avLst/>
          </a:prstGeom>
        </p:spPr>
        <p:txBody>
          <a:bodyPr/>
          <a:lstStyle>
            <a:lvl1pPr>
              <a:defRPr sz="2800"/>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Slide Number Placeholder 2"/>
          <p:cNvSpPr>
            <a:spLocks noGrp="1"/>
          </p:cNvSpPr>
          <p:nvPr>
            <p:ph type="sldNum" sz="quarter" idx="19"/>
          </p:nvPr>
        </p:nvSpPr>
        <p:spPr>
          <a:xfrm>
            <a:off x="6858000" y="6356350"/>
            <a:ext cx="1828800" cy="365125"/>
          </a:xfrm>
        </p:spPr>
        <p:txBody>
          <a:bodyPr/>
          <a:lstStyle>
            <a:lvl1pPr>
              <a:defRPr/>
            </a:lvl1pPr>
          </a:lstStyle>
          <a:p>
            <a:fld id="{B4A5B791-6140-4CE7-A2CE-D468B8096A1C}" type="slidenum">
              <a:rPr lang="en-US" altLang="en-US"/>
              <a:pPr/>
              <a:t>‹#›</a:t>
            </a:fld>
            <a:endParaRPr lang="en-US" altLang="en-US"/>
          </a:p>
        </p:txBody>
      </p:sp>
      <p:sp>
        <p:nvSpPr>
          <p:cNvPr id="6" name="Date Placeholder 4"/>
          <p:cNvSpPr>
            <a:spLocks noGrp="1"/>
          </p:cNvSpPr>
          <p:nvPr>
            <p:ph type="dt" sz="half" idx="20"/>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9" name="Footer Placeholder 5"/>
          <p:cNvSpPr>
            <a:spLocks noGrp="1"/>
          </p:cNvSpPr>
          <p:nvPr>
            <p:ph type="ftr" sz="quarter" idx="21"/>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11422557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752600"/>
            <a:ext cx="8229600" cy="3657600"/>
          </a:xfrm>
          <a:prstGeom prst="rect">
            <a:avLst/>
          </a:prstGeom>
        </p:spPr>
        <p:txBody>
          <a:bodyPr/>
          <a:lstStyle/>
          <a:p>
            <a:pPr lvl="0"/>
            <a:r>
              <a:rPr lang="en-US" noProof="0" smtClean="0"/>
              <a:t>Click icon to add table</a:t>
            </a:r>
            <a:endParaRPr lang="en-US" noProof="0" dirty="0"/>
          </a:p>
        </p:txBody>
      </p:sp>
      <p:sp>
        <p:nvSpPr>
          <p:cNvPr id="9" name="Text Placeholder 9"/>
          <p:cNvSpPr>
            <a:spLocks noGrp="1"/>
          </p:cNvSpPr>
          <p:nvPr>
            <p:ph type="body" sz="quarter" idx="15"/>
          </p:nvPr>
        </p:nvSpPr>
        <p:spPr>
          <a:xfrm>
            <a:off x="457200" y="54864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FDA03837-7913-41AD-9E77-6E13BC4FEF7D}"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14460482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752600"/>
            <a:ext cx="8229600" cy="3733800"/>
          </a:xfrm>
          <a:prstGeom prst="rect">
            <a:avLst/>
          </a:prstGeom>
        </p:spPr>
        <p:txBody>
          <a:bodyPr/>
          <a:lstStyle>
            <a:lvl1pPr>
              <a:defRPr sz="2400"/>
            </a:lvl1pPr>
          </a:lstStyle>
          <a:p>
            <a:pPr lvl="0"/>
            <a:r>
              <a:rPr lang="en-US" noProof="0" smtClean="0"/>
              <a:t>Click icon to add chart</a:t>
            </a:r>
            <a:endParaRPr lang="en-US" noProof="0" dirty="0"/>
          </a:p>
        </p:txBody>
      </p:sp>
      <p:sp>
        <p:nvSpPr>
          <p:cNvPr id="8"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6" name="Slide Number Placeholder 2"/>
          <p:cNvSpPr>
            <a:spLocks noGrp="1"/>
          </p:cNvSpPr>
          <p:nvPr>
            <p:ph type="sldNum" sz="quarter" idx="16"/>
          </p:nvPr>
        </p:nvSpPr>
        <p:spPr>
          <a:xfrm>
            <a:off x="6858000" y="6356350"/>
            <a:ext cx="1828800" cy="365125"/>
          </a:xfrm>
        </p:spPr>
        <p:txBody>
          <a:bodyPr/>
          <a:lstStyle>
            <a:lvl1pPr>
              <a:defRPr/>
            </a:lvl1pPr>
          </a:lstStyle>
          <a:p>
            <a:fld id="{6226EE14-9613-4534-8988-51ABE2A50011}" type="slidenum">
              <a:rPr lang="en-US" altLang="en-US"/>
              <a:pPr/>
              <a:t>‹#›</a:t>
            </a:fld>
            <a:endParaRPr lang="en-US" altLang="en-US"/>
          </a:p>
        </p:txBody>
      </p:sp>
      <p:sp>
        <p:nvSpPr>
          <p:cNvPr id="7"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9"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2244048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38BEA3A3-63D2-4FA2-AC36-6DB380A2F9B8}" type="slidenum">
              <a:rPr lang="en-US" altLang="en-US" smtClean="0"/>
              <a:pPr/>
              <a:t>‹#›</a:t>
            </a:fld>
            <a:endParaRPr lang="en-US" altLang="en-US"/>
          </a:p>
        </p:txBody>
      </p:sp>
    </p:spTree>
    <p:extLst>
      <p:ext uri="{BB962C8B-B14F-4D97-AF65-F5344CB8AC3E}">
        <p14:creationId xmlns:p14="http://schemas.microsoft.com/office/powerpoint/2010/main" val="375596797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3886200"/>
          </a:xfrm>
          <a:prstGeom prst="rect">
            <a:avLst/>
          </a:prstGeom>
        </p:spPr>
        <p:txBody>
          <a:bodyPr/>
          <a:lstStyle/>
          <a:p>
            <a:pPr lvl="0"/>
            <a:r>
              <a:rPr lang="en-US" noProof="0" smtClean="0"/>
              <a:t>Click icon to add picture</a:t>
            </a:r>
            <a:endParaRPr lang="en-US" noProof="0" dirty="0"/>
          </a:p>
        </p:txBody>
      </p:sp>
      <p:sp>
        <p:nvSpPr>
          <p:cNvPr id="9" name="Text Placeholder 9"/>
          <p:cNvSpPr>
            <a:spLocks noGrp="1"/>
          </p:cNvSpPr>
          <p:nvPr>
            <p:ph type="body" sz="quarter" idx="15"/>
          </p:nvPr>
        </p:nvSpPr>
        <p:spPr>
          <a:xfrm>
            <a:off x="457200" y="5562600"/>
            <a:ext cx="8229600" cy="685800"/>
          </a:xfrm>
          <a:prstGeom prst="rect">
            <a:avLst/>
          </a:prstGeom>
        </p:spPr>
        <p:txBody>
          <a:bodyPr/>
          <a:lstStyle>
            <a:lvl1pPr marL="0" indent="0">
              <a:buNone/>
              <a:defRPr sz="1000">
                <a:latin typeface="Arial" pitchFamily="34" charset="0"/>
                <a:cs typeface="Arial" pitchFamily="34" charset="0"/>
              </a:defRPr>
            </a:lvl1pPr>
          </a:lstStyle>
          <a:p>
            <a:pPr lvl="0"/>
            <a:r>
              <a:rPr lang="en-US" smtClean="0"/>
              <a:t>Click to edit Master text styles</a:t>
            </a:r>
          </a:p>
        </p:txBody>
      </p:sp>
      <p:sp>
        <p:nvSpPr>
          <p:cNvPr id="5" name="Slide Number Placeholder 2"/>
          <p:cNvSpPr>
            <a:spLocks noGrp="1"/>
          </p:cNvSpPr>
          <p:nvPr>
            <p:ph type="sldNum" sz="quarter" idx="16"/>
          </p:nvPr>
        </p:nvSpPr>
        <p:spPr>
          <a:xfrm>
            <a:off x="6858000" y="6356350"/>
            <a:ext cx="1828800" cy="365125"/>
          </a:xfrm>
        </p:spPr>
        <p:txBody>
          <a:bodyPr/>
          <a:lstStyle>
            <a:lvl1pPr>
              <a:defRPr/>
            </a:lvl1pPr>
          </a:lstStyle>
          <a:p>
            <a:fld id="{E12111DB-DEBF-4844-8544-7CBAD8A99EAB}" type="slidenum">
              <a:rPr lang="en-US" altLang="en-US"/>
              <a:pPr/>
              <a:t>‹#›</a:t>
            </a:fld>
            <a:endParaRPr lang="en-US" altLang="en-US"/>
          </a:p>
        </p:txBody>
      </p:sp>
      <p:sp>
        <p:nvSpPr>
          <p:cNvPr id="6" name="Date Placeholder 4"/>
          <p:cNvSpPr>
            <a:spLocks noGrp="1"/>
          </p:cNvSpPr>
          <p:nvPr>
            <p:ph type="dt" sz="half" idx="17"/>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8"/>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7783672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fld id="{61386EE1-88D1-4D4E-A7FF-BB5F62C0591C}" type="slidenum">
              <a:rPr lang="en-US" altLang="en-US"/>
              <a:pPr/>
              <a:t>‹#›</a:t>
            </a:fld>
            <a:endParaRPr lang="en-US" alt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a:solidFill>
                  <a:schemeClr val="bg1">
                    <a:lumMod val="65000"/>
                  </a:schemeClr>
                </a:solidFill>
                <a:latin typeface="Arial" pitchFamily="34" charset="0"/>
                <a:cs typeface="Arial" pitchFamily="34" charset="0"/>
              </a:defRPr>
            </a:lvl1pPr>
          </a:lstStyle>
          <a:p>
            <a:pPr>
              <a:defRPr/>
            </a:pPr>
            <a:endParaRPr lang="en-US"/>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cs typeface="Arial" pitchFamily="34" charset="0"/>
              </a:defRPr>
            </a:lvl1pPr>
          </a:lstStyle>
          <a:p>
            <a:pPr>
              <a:defRPr/>
            </a:pPr>
            <a:endParaRPr lang="en-US"/>
          </a:p>
        </p:txBody>
      </p:sp>
    </p:spTree>
    <p:extLst>
      <p:ext uri="{BB962C8B-B14F-4D97-AF65-F5344CB8AC3E}">
        <p14:creationId xmlns:p14="http://schemas.microsoft.com/office/powerpoint/2010/main" val="3173279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38BEA3A3-63D2-4FA2-AC36-6DB380A2F9B8}" type="slidenum">
              <a:rPr lang="en-US" altLang="en-US" smtClean="0"/>
              <a:pPr/>
              <a:t>‹#›</a:t>
            </a:fld>
            <a:endParaRPr lang="en-US" altLang="en-US"/>
          </a:p>
        </p:txBody>
      </p:sp>
    </p:spTree>
    <p:extLst>
      <p:ext uri="{BB962C8B-B14F-4D97-AF65-F5344CB8AC3E}">
        <p14:creationId xmlns:p14="http://schemas.microsoft.com/office/powerpoint/2010/main" val="417853716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38BEA3A3-63D2-4FA2-AC36-6DB380A2F9B8}" type="slidenum">
              <a:rPr lang="en-US" altLang="en-US" smtClean="0"/>
              <a:pPr/>
              <a:t>‹#›</a:t>
            </a:fld>
            <a:endParaRPr lang="en-US" altLang="en-US"/>
          </a:p>
        </p:txBody>
      </p:sp>
    </p:spTree>
    <p:extLst>
      <p:ext uri="{BB962C8B-B14F-4D97-AF65-F5344CB8AC3E}">
        <p14:creationId xmlns:p14="http://schemas.microsoft.com/office/powerpoint/2010/main" val="21130818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38BEA3A3-63D2-4FA2-AC36-6DB380A2F9B8}" type="slidenum">
              <a:rPr lang="en-US" altLang="en-US" smtClean="0"/>
              <a:pPr/>
              <a:t>‹#›</a:t>
            </a:fld>
            <a:endParaRPr lang="en-US" altLang="en-US"/>
          </a:p>
        </p:txBody>
      </p:sp>
    </p:spTree>
    <p:extLst>
      <p:ext uri="{BB962C8B-B14F-4D97-AF65-F5344CB8AC3E}">
        <p14:creationId xmlns:p14="http://schemas.microsoft.com/office/powerpoint/2010/main" val="2905891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38BEA3A3-63D2-4FA2-AC36-6DB380A2F9B8}" type="slidenum">
              <a:rPr lang="en-US" altLang="en-US" smtClean="0"/>
              <a:pPr/>
              <a:t>‹#›</a:t>
            </a:fld>
            <a:endParaRPr lang="en-US" altLang="en-US"/>
          </a:p>
        </p:txBody>
      </p:sp>
    </p:spTree>
    <p:extLst>
      <p:ext uri="{BB962C8B-B14F-4D97-AF65-F5344CB8AC3E}">
        <p14:creationId xmlns:p14="http://schemas.microsoft.com/office/powerpoint/2010/main" val="125429321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38BEA3A3-63D2-4FA2-AC36-6DB380A2F9B8}" type="slidenum">
              <a:rPr lang="en-US" altLang="en-US" smtClean="0"/>
              <a:pPr/>
              <a:t>‹#›</a:t>
            </a:fld>
            <a:endParaRPr lang="en-US" altLang="en-US"/>
          </a:p>
        </p:txBody>
      </p:sp>
    </p:spTree>
    <p:extLst>
      <p:ext uri="{BB962C8B-B14F-4D97-AF65-F5344CB8AC3E}">
        <p14:creationId xmlns:p14="http://schemas.microsoft.com/office/powerpoint/2010/main" val="338064943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38BEA3A3-63D2-4FA2-AC36-6DB380A2F9B8}" type="slidenum">
              <a:rPr lang="en-US" altLang="en-US" smtClean="0"/>
              <a:pPr/>
              <a:t>‹#›</a:t>
            </a:fld>
            <a:endParaRPr lang="en-US" altLang="en-US"/>
          </a:p>
        </p:txBody>
      </p:sp>
    </p:spTree>
    <p:extLst>
      <p:ext uri="{BB962C8B-B14F-4D97-AF65-F5344CB8AC3E}">
        <p14:creationId xmlns:p14="http://schemas.microsoft.com/office/powerpoint/2010/main" val="13976622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38BEA3A3-63D2-4FA2-AC36-6DB380A2F9B8}" type="slidenum">
              <a:rPr lang="en-US" altLang="en-US" smtClean="0"/>
              <a:pPr/>
              <a:t>‹#›</a:t>
            </a:fld>
            <a:endParaRPr lang="en-US" altLang="en-US"/>
          </a:p>
        </p:txBody>
      </p:sp>
    </p:spTree>
    <p:extLst>
      <p:ext uri="{BB962C8B-B14F-4D97-AF65-F5344CB8AC3E}">
        <p14:creationId xmlns:p14="http://schemas.microsoft.com/office/powerpoint/2010/main" val="17894969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38BEA3A3-63D2-4FA2-AC36-6DB380A2F9B8}" type="slidenum">
              <a:rPr lang="en-US" altLang="en-US" smtClean="0"/>
              <a:pPr/>
              <a:t>‹#›</a:t>
            </a:fld>
            <a:endParaRPr lang="en-US" altLang="en-US"/>
          </a:p>
        </p:txBody>
      </p:sp>
    </p:spTree>
    <p:extLst>
      <p:ext uri="{BB962C8B-B14F-4D97-AF65-F5344CB8AC3E}">
        <p14:creationId xmlns:p14="http://schemas.microsoft.com/office/powerpoint/2010/main" val="4279662371"/>
      </p:ext>
    </p:extLst>
  </p:cSld>
  <p:clrMap bg1="lt1" tx1="dk1" bg2="lt2" tx2="dk2" accent1="accent1" accent2="accent2" accent3="accent3" accent4="accent4" accent5="accent5" accent6="accent6" hlink="hlink" folHlink="folHlink"/>
  <p:sldLayoutIdLst>
    <p:sldLayoutId id="2147484318" r:id="rId1"/>
    <p:sldLayoutId id="2147484319" r:id="rId2"/>
    <p:sldLayoutId id="2147484320" r:id="rId3"/>
    <p:sldLayoutId id="2147484321" r:id="rId4"/>
    <p:sldLayoutId id="2147484322" r:id="rId5"/>
    <p:sldLayoutId id="2147484323" r:id="rId6"/>
    <p:sldLayoutId id="2147484324" r:id="rId7"/>
    <p:sldLayoutId id="2147484325" r:id="rId8"/>
    <p:sldLayoutId id="2147484326" r:id="rId9"/>
    <p:sldLayoutId id="2147484327" r:id="rId10"/>
    <p:sldLayoutId id="2147484328" r:id="rId11"/>
    <p:sldLayoutId id="2147484329" r:id="rId12"/>
    <p:sldLayoutId id="2147484330" r:id="rId13"/>
    <p:sldLayoutId id="2147484331" r:id="rId14"/>
    <p:sldLayoutId id="2147484332" r:id="rId15"/>
    <p:sldLayoutId id="2147484293" r:id="rId16"/>
    <p:sldLayoutId id="2147484295" r:id="rId17"/>
    <p:sldLayoutId id="2147484296" r:id="rId18"/>
    <p:sldLayoutId id="2147484297" r:id="rId19"/>
    <p:sldLayoutId id="2147484298" r:id="rId20"/>
    <p:sldLayoutId id="2147484299" r:id="rId21"/>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8" Type="http://schemas.openxmlformats.org/officeDocument/2006/relationships/hyperlink" Target="http://www.nehi.net/news/nehi/40/the_clinical_and_financial_impact_of_cpoe" TargetMode="External"/><Relationship Id="rId3" Type="http://schemas.openxmlformats.org/officeDocument/2006/relationships/hyperlink" Target="http://www.chcf.org/publications/2000/10/computerized-physician-order-entry-fact-sheet" TargetMode="External"/><Relationship Id="rId7" Type="http://schemas.openxmlformats.org/officeDocument/2006/relationships/hyperlink" Target="http://jama.ama-assn.org/cgi/content/full/293/10/1197?ijkey=83e2c4349737ab8b717ca9f12ccdca4a1de9f26a" TargetMode="External"/><Relationship Id="rId2" Type="http://schemas.openxmlformats.org/officeDocument/2006/relationships/notesSlide" Target="../notesSlides/notesSlide17.xml"/><Relationship Id="rId1" Type="http://schemas.openxmlformats.org/officeDocument/2006/relationships/slideLayout" Target="../slideLayouts/slideLayout9.xml"/><Relationship Id="rId6" Type="http://schemas.openxmlformats.org/officeDocument/2006/relationships/hyperlink" Target="http://www.himss.org/content/files/CPOE_Factsheet.pdf" TargetMode="External"/><Relationship Id="rId5" Type="http://schemas.openxmlformats.org/officeDocument/2006/relationships/hyperlink" Target="http://healthit.ahrq.gov/images/jan09cpoereport/cpoe_issue_paper.htm" TargetMode="External"/><Relationship Id="rId4" Type="http://schemas.openxmlformats.org/officeDocument/2006/relationships/hyperlink" Target="http://edocket.access.gpo.gov/2010/pdf/2010-17207.pdf" TargetMode="External"/><Relationship Id="rId9" Type="http://schemas.openxmlformats.org/officeDocument/2006/relationships/hyperlink" Target="http://www.ncbi.nlm.nih.gov/pmc/articles/PMC2244888/" TargetMode="Externa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0.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eaLnBrk="1" hangingPunct="1"/>
            <a:r>
              <a:rPr lang="en-US" altLang="en-US" smtClean="0"/>
              <a:t>Health Management Information Systems</a:t>
            </a:r>
          </a:p>
        </p:txBody>
      </p:sp>
      <p:sp>
        <p:nvSpPr>
          <p:cNvPr id="12291" name="Text Placeholder 2"/>
          <p:cNvSpPr>
            <a:spLocks noGrp="1"/>
          </p:cNvSpPr>
          <p:nvPr>
            <p:ph type="body" sz="half" idx="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85000" lnSpcReduction="20000"/>
          </a:bodyPr>
          <a:lstStyle/>
          <a:p>
            <a:pPr eaLnBrk="1" hangingPunct="1"/>
            <a:r>
              <a:rPr lang="en-US" altLang="en-US" smtClean="0"/>
              <a:t>Computerized Provider Order Entry (CPOE)</a:t>
            </a:r>
          </a:p>
          <a:p>
            <a:pPr eaLnBrk="1" hangingPunct="1"/>
            <a:endParaRPr lang="en-US" altLang="en-US" smtClean="0"/>
          </a:p>
        </p:txBody>
      </p:sp>
      <p:sp>
        <p:nvSpPr>
          <p:cNvPr id="12292" name="Text Placeholder 3"/>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Lecture b</a:t>
            </a:r>
          </a:p>
        </p:txBody>
      </p:sp>
      <p:sp>
        <p:nvSpPr>
          <p:cNvPr id="12293" name="Text Placeholder 4"/>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000" dirty="0"/>
              <a:t>This material (</a:t>
            </a:r>
            <a:r>
              <a:rPr lang="en-US" altLang="en-US" sz="1000" dirty="0">
                <a:ea typeface="Calibri" panose="020F0502020204030204" pitchFamily="34" charset="0"/>
                <a:cs typeface="Arial" panose="020B0604020202020204" pitchFamily="34" charset="0"/>
              </a:rPr>
              <a:t>Comp 6 Unit 4</a:t>
            </a:r>
            <a:r>
              <a:rPr lang="en-US" sz="1000" dirty="0"/>
              <a:t>) was developed by Duke University, funded by the Department of Health and Human Services, Office of the National Coordinator for Health Information Technology under Award Number </a:t>
            </a:r>
            <a:r>
              <a:rPr lang="en-US" altLang="en-US" sz="1000" dirty="0">
                <a:ea typeface="Calibri" panose="020F0502020204030204" pitchFamily="34" charset="0"/>
                <a:cs typeface="Arial" panose="020B0604020202020204" pitchFamily="34" charset="0"/>
              </a:rPr>
              <a:t>IU24OC000024</a:t>
            </a:r>
            <a:r>
              <a:rPr lang="en-US" sz="1000" dirty="0"/>
              <a:t>. This material was updated by Normandale Community College, funded under Award Number 90WT0003.</a:t>
            </a:r>
          </a:p>
          <a:p>
            <a:endParaRPr lang="en-US" sz="1000" dirty="0"/>
          </a:p>
          <a:p>
            <a:r>
              <a:rPr lang="en-US" sz="1000" dirty="0"/>
              <a:t>This work is licensed under the Creative Commons Attribution-</a:t>
            </a:r>
            <a:r>
              <a:rPr lang="en-US" sz="1000" dirty="0" err="1"/>
              <a:t>NonCommercial</a:t>
            </a:r>
            <a:r>
              <a:rPr lang="en-US" sz="1000" dirty="0"/>
              <a:t>-</a:t>
            </a:r>
            <a:r>
              <a:rPr lang="en-US" sz="1000" dirty="0" err="1"/>
              <a:t>ShareAlike</a:t>
            </a:r>
            <a:r>
              <a:rPr lang="en-US" sz="1000" dirty="0"/>
              <a:t> 4.0 International License. To view a copy of this license, visit </a:t>
            </a:r>
            <a:r>
              <a:rPr lang="en-US" sz="1000" u="sng" dirty="0">
                <a:hlinkClick r:id="rId3" tooltip="Creative Commons Attribution-NonCommercial-ShareAlike 4.0 International License"/>
              </a:rPr>
              <a:t>http://creativecommons.org/licenses/by-nc-sa/4.0/</a:t>
            </a: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mtClean="0"/>
              <a:t>Medication Error Risks</a:t>
            </a:r>
            <a:br>
              <a:rPr lang="en-US" altLang="en-US" smtClean="0"/>
            </a:br>
            <a:r>
              <a:rPr lang="en-US" altLang="en-US" smtClean="0"/>
              <a:t>Human-Machine Interface Flaws</a:t>
            </a:r>
          </a:p>
        </p:txBody>
      </p:sp>
      <p:sp>
        <p:nvSpPr>
          <p:cNvPr id="17414" name="Content Placeholder 5"/>
          <p:cNvSpPr>
            <a:spLocks noGrp="1"/>
          </p:cNvSpPr>
          <p:nvPr>
            <p:ph sz="quarter" idx="14"/>
          </p:nvPr>
        </p:nvSpPr>
        <p:spPr bwMode="auto">
          <a:ln>
            <a:miter lim="800000"/>
            <a:headEnd/>
            <a:tailEnd/>
          </a:ln>
        </p:spPr>
        <p:txBody>
          <a:bodyPr vert="horz" wrap="square" lIns="91440" tIns="45720" rIns="91440" bIns="45720" numCol="1" anchor="t" anchorCtr="0" compatLnSpc="1">
            <a:prstTxWarp prst="textNoShape">
              <a:avLst/>
            </a:prstTxWarp>
          </a:bodyPr>
          <a:lstStyle/>
          <a:p>
            <a:pPr marL="279532">
              <a:spcBef>
                <a:spcPts val="0"/>
              </a:spcBef>
              <a:defRPr/>
            </a:pPr>
            <a:r>
              <a:rPr lang="en-US" sz="2800" dirty="0" smtClean="0"/>
              <a:t>Wrong medication selection</a:t>
            </a:r>
          </a:p>
          <a:p>
            <a:pPr marL="279532">
              <a:spcBef>
                <a:spcPts val="0"/>
              </a:spcBef>
              <a:defRPr/>
            </a:pPr>
            <a:r>
              <a:rPr lang="en-US" sz="2800" dirty="0" smtClean="0"/>
              <a:t>Loss of data, time, and focus when CPOE is nonfunctional</a:t>
            </a:r>
          </a:p>
          <a:p>
            <a:pPr marL="279532">
              <a:spcBef>
                <a:spcPts val="0"/>
              </a:spcBef>
              <a:defRPr/>
            </a:pPr>
            <a:r>
              <a:rPr lang="en-US" sz="2800" dirty="0" smtClean="0"/>
              <a:t>Sending medications to wrong rooms when the computer system has shut down</a:t>
            </a:r>
          </a:p>
          <a:p>
            <a:pPr marL="279532">
              <a:spcBef>
                <a:spcPts val="0"/>
              </a:spcBef>
              <a:defRPr/>
            </a:pPr>
            <a:r>
              <a:rPr lang="en-US" sz="2800" dirty="0" smtClean="0"/>
              <a:t>Late-in-day orders lost for 24 hours</a:t>
            </a:r>
          </a:p>
          <a:p>
            <a:pPr marL="279532">
              <a:spcBef>
                <a:spcPts val="0"/>
              </a:spcBef>
              <a:defRPr/>
            </a:pPr>
            <a:r>
              <a:rPr lang="en-US" sz="2800" dirty="0" smtClean="0"/>
              <a:t>Role of charting difficulties in inaccurate and delayed medication administration </a:t>
            </a:r>
          </a:p>
          <a:p>
            <a:pPr marL="279532">
              <a:spcBef>
                <a:spcPts val="0"/>
              </a:spcBef>
              <a:defRPr/>
            </a:pPr>
            <a:r>
              <a:rPr lang="en-US" sz="2800" dirty="0" smtClean="0"/>
              <a:t>Inflexible ordering screens, incorrect medications.</a:t>
            </a:r>
          </a:p>
          <a:p>
            <a:pPr marL="279532">
              <a:spcBef>
                <a:spcPts val="0"/>
              </a:spcBef>
              <a:buFont typeface="Arial" panose="020B0604020202020204" pitchFamily="34" charset="0"/>
              <a:buNone/>
              <a:defRPr/>
            </a:pPr>
            <a:endParaRPr lang="en-US" dirty="0" smtClean="0"/>
          </a:p>
          <a:p>
            <a:pPr>
              <a:spcBef>
                <a:spcPts val="0"/>
              </a:spcBef>
              <a:defRPr/>
            </a:pPr>
            <a:endParaRPr 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E1B2125-825A-4A5B-94EA-07689CD24D54}" type="slidenum">
              <a:rPr lang="en-US" altLang="en-US">
                <a:solidFill>
                  <a:srgbClr val="898989"/>
                </a:solidFill>
              </a:rPr>
              <a:pPr eaLnBrk="1" hangingPunct="1"/>
              <a:t>10</a:t>
            </a:fld>
            <a:endParaRPr lang="en-US" altLang="en-US">
              <a:solidFill>
                <a:srgbClr val="898989"/>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smtClean="0"/>
              <a:t>Major Support for CPOE Adoption</a:t>
            </a:r>
          </a:p>
        </p:txBody>
      </p:sp>
      <p:sp>
        <p:nvSpPr>
          <p:cNvPr id="23558"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HITECH Act</a:t>
            </a:r>
          </a:p>
          <a:p>
            <a:pPr lvl="1"/>
            <a:r>
              <a:rPr lang="en-US" altLang="en-US" smtClean="0"/>
              <a:t>Use of health information technology in</a:t>
            </a:r>
          </a:p>
          <a:p>
            <a:pPr lvl="2"/>
            <a:r>
              <a:rPr lang="en-US" altLang="en-US" smtClean="0"/>
              <a:t>Improving the quality of health care</a:t>
            </a:r>
          </a:p>
          <a:p>
            <a:pPr lvl="2"/>
            <a:r>
              <a:rPr lang="en-US" altLang="en-US" smtClean="0"/>
              <a:t>Reducing medical errors</a:t>
            </a:r>
          </a:p>
          <a:p>
            <a:pPr lvl="2"/>
            <a:r>
              <a:rPr lang="en-US" altLang="en-US" smtClean="0"/>
              <a:t>Reducing health disparities </a:t>
            </a:r>
          </a:p>
          <a:p>
            <a:pPr lvl="2"/>
            <a:r>
              <a:rPr lang="en-US" altLang="en-US" smtClean="0"/>
              <a:t>Increasing prevention </a:t>
            </a:r>
          </a:p>
          <a:p>
            <a:pPr lvl="2"/>
            <a:r>
              <a:rPr lang="en-US" altLang="en-US" smtClean="0"/>
              <a:t>Improving the continuity of care among health care settings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D516413-F751-4E6D-9AD6-1DDB85C05FAD}" type="slidenum">
              <a:rPr lang="en-US" altLang="en-US">
                <a:solidFill>
                  <a:srgbClr val="898989"/>
                </a:solidFill>
              </a:rPr>
              <a:pPr eaLnBrk="1" hangingPunct="1"/>
              <a:t>11</a:t>
            </a:fld>
            <a:endParaRPr lang="en-US" altLang="en-US">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smtClean="0"/>
              <a:t>Electronic Health Record Incentive Program Final Rule</a:t>
            </a:r>
          </a:p>
        </p:txBody>
      </p:sp>
      <p:sp>
        <p:nvSpPr>
          <p:cNvPr id="24582"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Increasing use in all stages of Meaningful Use</a:t>
            </a:r>
          </a:p>
          <a:p>
            <a:pPr lvl="1"/>
            <a:r>
              <a:rPr lang="en-US" altLang="en-US" dirty="0" smtClean="0"/>
              <a:t>CPOE included in the core set of measures</a:t>
            </a:r>
          </a:p>
          <a:p>
            <a:pPr lvl="1"/>
            <a:r>
              <a:rPr lang="en-US" altLang="en-US" dirty="0" smtClean="0"/>
              <a:t>Started with only medication orders in Stage 1, subsequent stages include all departments</a:t>
            </a:r>
          </a:p>
          <a:p>
            <a:pPr lvl="1"/>
            <a:r>
              <a:rPr lang="en-US" altLang="en-US" dirty="0" smtClean="0"/>
              <a:t>Transmission of the order is not included in the objective or the associated measure</a:t>
            </a:r>
          </a:p>
          <a:p>
            <a:r>
              <a:rPr lang="en-US" altLang="en-US" dirty="0" smtClean="0"/>
              <a:t>Any licensed healthcare professional can enter orders into the medical record per state, local and professional guidelines</a:t>
            </a:r>
          </a:p>
          <a:p>
            <a:pPr eaLnBrk="1" hangingPunct="1"/>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3742B1C-E1EF-4527-B36F-704FE0BD327F}" type="slidenum">
              <a:rPr lang="en-US" altLang="en-US">
                <a:solidFill>
                  <a:srgbClr val="898989"/>
                </a:solidFill>
              </a:rPr>
              <a:pPr eaLnBrk="1" hangingPunct="1"/>
              <a:t>12</a:t>
            </a:fld>
            <a:endParaRPr lang="en-US" altLang="en-US">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smtClean="0"/>
              <a:t>CPOE’s Impact</a:t>
            </a:r>
          </a:p>
        </p:txBody>
      </p:sp>
      <p:sp>
        <p:nvSpPr>
          <p:cNvPr id="25606"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CPOE can with Clinical Decision Support (CDS)</a:t>
            </a:r>
          </a:p>
          <a:p>
            <a:pPr lvl="1"/>
            <a:r>
              <a:rPr lang="en-US" altLang="en-US" smtClean="0"/>
              <a:t>Improve medication safety and quality of care</a:t>
            </a:r>
          </a:p>
          <a:p>
            <a:pPr lvl="1"/>
            <a:r>
              <a:rPr lang="en-US" altLang="en-US" smtClean="0"/>
              <a:t>Reduce costs of care </a:t>
            </a:r>
          </a:p>
          <a:p>
            <a:pPr lvl="1"/>
            <a:r>
              <a:rPr lang="en-US" altLang="en-US" smtClean="0"/>
              <a:t>Improve compliance with provider guidelines</a:t>
            </a:r>
          </a:p>
          <a:p>
            <a:pPr lvl="1"/>
            <a:r>
              <a:rPr lang="en-US" altLang="en-US" smtClean="0"/>
              <a:t>Improve the efficiency of hospital workflow</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D99C28D-7B22-44B6-8580-CD44AEB71D5B}" type="slidenum">
              <a:rPr lang="en-US" altLang="en-US">
                <a:solidFill>
                  <a:srgbClr val="898989"/>
                </a:solidFill>
              </a:rPr>
              <a:pPr eaLnBrk="1" hangingPunct="1"/>
              <a:t>13</a:t>
            </a:fld>
            <a:endParaRPr lang="en-US" altLang="en-US">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dirty="0" smtClean="0"/>
              <a:t>CPOE’s </a:t>
            </a:r>
            <a:r>
              <a:rPr lang="en-US" altLang="en-US" dirty="0" smtClean="0"/>
              <a:t>Impact </a:t>
            </a:r>
            <a:endParaRPr lang="en-US" altLang="en-US" dirty="0" smtClean="0"/>
          </a:p>
        </p:txBody>
      </p:sp>
      <p:sp>
        <p:nvSpPr>
          <p:cNvPr id="26630"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Improve the efficiency</a:t>
            </a:r>
          </a:p>
          <a:p>
            <a:r>
              <a:rPr lang="en-US" altLang="en-US" dirty="0" smtClean="0"/>
              <a:t>Improve compliance with evidence-base practices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7BC29FE-1C50-4C25-B666-2AB7345EB57B}" type="slidenum">
              <a:rPr lang="en-US" altLang="en-US">
                <a:solidFill>
                  <a:srgbClr val="898989"/>
                </a:solidFill>
              </a:rPr>
              <a:pPr eaLnBrk="1" hangingPunct="1"/>
              <a:t>14</a:t>
            </a:fld>
            <a:endParaRPr lang="en-US" altLang="en-US">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dirty="0" smtClean="0"/>
              <a:t>CPOE’s </a:t>
            </a:r>
            <a:r>
              <a:rPr lang="en-US" altLang="en-US" dirty="0" smtClean="0"/>
              <a:t>Impact - 2</a:t>
            </a:r>
            <a:endParaRPr lang="en-US" altLang="en-US" dirty="0" smtClean="0"/>
          </a:p>
        </p:txBody>
      </p:sp>
      <p:sp>
        <p:nvSpPr>
          <p:cNvPr id="27654"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Not a technology implementation</a:t>
            </a:r>
          </a:p>
          <a:p>
            <a:pPr lvl="1"/>
            <a:r>
              <a:rPr lang="en-US" altLang="en-US" smtClean="0"/>
              <a:t>A redesign of a complex clinical process</a:t>
            </a:r>
          </a:p>
          <a:p>
            <a:pPr eaLnBrk="1" hangingPunct="1"/>
            <a:r>
              <a:rPr lang="en-US" altLang="en-US" smtClean="0"/>
              <a:t>Organizational change initiative</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D51B206-F306-4FC3-8086-74FFB45C7B9A}" type="slidenum">
              <a:rPr lang="en-US" altLang="en-US">
                <a:solidFill>
                  <a:srgbClr val="898989"/>
                </a:solidFill>
              </a:rPr>
              <a:pPr eaLnBrk="1" hangingPunct="1"/>
              <a:t>15</a:t>
            </a:fld>
            <a:endParaRPr lang="en-US" altLang="en-US">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sz="3200" smtClean="0"/>
              <a:t>Computerized Provider Order Entry</a:t>
            </a:r>
            <a:br>
              <a:rPr lang="en-US" altLang="en-US" sz="3200" smtClean="0"/>
            </a:br>
            <a:r>
              <a:rPr lang="en-US" altLang="en-US" sz="3200" smtClean="0"/>
              <a:t>Summary </a:t>
            </a:r>
          </a:p>
        </p:txBody>
      </p:sp>
      <p:sp>
        <p:nvSpPr>
          <p:cNvPr id="28675" name="Conten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Defined CPOE</a:t>
            </a:r>
          </a:p>
          <a:p>
            <a:r>
              <a:rPr lang="en-US" altLang="en-US" smtClean="0"/>
              <a:t>Identified attributes and functions</a:t>
            </a:r>
          </a:p>
          <a:p>
            <a:r>
              <a:rPr lang="en-US" altLang="en-US" smtClean="0">
                <a:cs typeface="Arial" panose="020B0604020202020204" pitchFamily="34" charset="0"/>
              </a:rPr>
              <a:t>Explained ways in which CPOE is currently being used in health care</a:t>
            </a:r>
          </a:p>
          <a:p>
            <a:r>
              <a:rPr lang="en-US" altLang="en-US" smtClean="0"/>
              <a:t>Stated major values and common barriers </a:t>
            </a:r>
          </a:p>
          <a:p>
            <a:r>
              <a:rPr lang="en-US" altLang="en-US" smtClean="0"/>
              <a:t>Described the positive and negative impact on patient care safety, quality and efficiency, as well as patient outcomes</a:t>
            </a:r>
          </a:p>
          <a:p>
            <a:endParaRPr lang="en-US" altLang="en-US" smtClean="0"/>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35E37C9-4136-403C-BB7D-9A23E4062E52}" type="slidenum">
              <a:rPr lang="en-US" altLang="en-US">
                <a:solidFill>
                  <a:srgbClr val="898989"/>
                </a:solidFill>
              </a:rPr>
              <a:pPr eaLnBrk="1" hangingPunct="1"/>
              <a:t>16</a:t>
            </a:fld>
            <a:endParaRPr lang="en-US" altLang="en-US">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sz="3200" smtClean="0"/>
              <a:t>Computerized Provider Order Entry</a:t>
            </a:r>
            <a:br>
              <a:rPr lang="en-US" altLang="en-US" sz="3200" smtClean="0"/>
            </a:br>
            <a:r>
              <a:rPr lang="en-US" altLang="en-US" sz="3200" smtClean="0"/>
              <a:t>References – Lecture b</a:t>
            </a:r>
          </a:p>
        </p:txBody>
      </p:sp>
      <p:sp>
        <p:nvSpPr>
          <p:cNvPr id="29702" name="Text Placeholder 5"/>
          <p:cNvSpPr>
            <a:spLocks noGrp="1"/>
          </p:cNvSpPr>
          <p:nvPr>
            <p:ph type="body" sz="quarter" idx="16"/>
          </p:nvPr>
        </p:nvSpPr>
        <p:spPr bwMode="auto">
          <a:xfrm>
            <a:off x="457200" y="1600200"/>
            <a:ext cx="8229600" cy="4876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fontScale="85000" lnSpcReduction="20000"/>
          </a:bodyPr>
          <a:lstStyle/>
          <a:p>
            <a:pPr eaLnBrk="1" hangingPunct="1"/>
            <a:r>
              <a:rPr lang="en-US" altLang="en-US" dirty="0" smtClean="0"/>
              <a:t>References </a:t>
            </a:r>
          </a:p>
          <a:p>
            <a:pPr marL="466725" lvl="1" indent="-466725" eaLnBrk="1" hangingPunct="1"/>
            <a:r>
              <a:rPr lang="en-US" altLang="en-US" sz="1500" dirty="0" smtClean="0"/>
              <a:t>California HealthCare Foundation.(2000, September).  Computerized physician order entry fact sheet. Retrieved from </a:t>
            </a:r>
            <a:r>
              <a:rPr lang="en-US" altLang="en-US" sz="1500" dirty="0" smtClean="0">
                <a:hlinkClick r:id="rId3" tooltip="Computerized physician order entry fact sheet"/>
              </a:rPr>
              <a:t>http://www.chcf.org/publications/2000/10/computerized-physician-order-entry-fact-sheet</a:t>
            </a:r>
            <a:endParaRPr lang="en-US" altLang="en-US" sz="1500" dirty="0" smtClean="0"/>
          </a:p>
          <a:p>
            <a:pPr marL="466725" lvl="1" indent="-466725" eaLnBrk="1" hangingPunct="1"/>
            <a:r>
              <a:rPr lang="en-US" altLang="en-US" sz="1500" dirty="0" smtClean="0"/>
              <a:t>Centers for Medicare and Medicaid Services; Medicare and Medicaid Programs; Electronic Health Record Incentive Program; Final Rule, </a:t>
            </a:r>
            <a:r>
              <a:rPr lang="fr-FR" altLang="en-US" sz="1500" dirty="0" smtClean="0"/>
              <a:t>42 CFR Parts 412, 413, 422 et al.</a:t>
            </a:r>
            <a:r>
              <a:rPr lang="en-US" altLang="en-US" sz="1500" dirty="0" smtClean="0"/>
              <a:t> (July 28, 2010). Retrieved from </a:t>
            </a:r>
            <a:r>
              <a:rPr lang="en-US" altLang="en-US" sz="1500" dirty="0">
                <a:hlinkClick r:id="rId4" tooltip=" Electronic Health Record Incentive Program; Final Rule, 42 CFR Parts 412, 413, 422 et al."/>
              </a:rPr>
              <a:t>http://edocket.access.gpo.gov/2010/pdf/2010-17207.pdf</a:t>
            </a:r>
            <a:endParaRPr lang="en-US" altLang="en-US" sz="1500" dirty="0"/>
          </a:p>
          <a:p>
            <a:pPr marL="466725" indent="-466725" eaLnBrk="1" hangingPunct="1"/>
            <a:r>
              <a:rPr lang="en-US" altLang="en-US" sz="1500" b="0" dirty="0"/>
              <a:t>Dixon, B.E. &amp; Zafar, A. (2009, January). Inpatient computerized provider order entry (CPOE) Findings from the AHRQ health IT portfolio (Prepared by the AHRQ National Resource Center for Health IT). AHRQ Publication No. 09-0031-EF.  Retrieved from </a:t>
            </a:r>
            <a:r>
              <a:rPr lang="en-US" altLang="en-US" sz="1500" b="0" dirty="0">
                <a:hlinkClick r:id="rId5" tooltip="npatient computerized provider order entry (CPOE) Findings from the AHRQ health IT portfolio"/>
              </a:rPr>
              <a:t>http://healthit.ahrq.gov/images/jan09cpoereport/cpoe_issue_paper.htm</a:t>
            </a:r>
            <a:endParaRPr lang="en-US" altLang="en-US" sz="1500" b="0" dirty="0"/>
          </a:p>
          <a:p>
            <a:pPr marL="466725" lvl="1" indent="-466725" eaLnBrk="1" hangingPunct="1"/>
            <a:r>
              <a:rPr lang="en-US" altLang="en-US" sz="1500" dirty="0"/>
              <a:t>Health Information Technology for Economic and Clinical Health Act of 2009. Public Law 111-5, Section 3001(b) (2009).</a:t>
            </a:r>
          </a:p>
          <a:p>
            <a:pPr marL="466725" indent="-466725" eaLnBrk="1" hangingPunct="1"/>
            <a:r>
              <a:rPr lang="en-US" altLang="en-US" sz="1500" b="0" dirty="0"/>
              <a:t>HIMSS. (2003, February). CPOE fact sheet. Retrieved from </a:t>
            </a:r>
            <a:r>
              <a:rPr lang="en-US" altLang="en-US" sz="1500" b="0" dirty="0">
                <a:hlinkClick r:id="rId6" tooltip="CPOE fact sheet"/>
              </a:rPr>
              <a:t>http://www.himss.org/content/files/CPOE_Factsheet.pdf</a:t>
            </a:r>
            <a:endParaRPr lang="en-US" altLang="en-US" sz="1500" b="0" dirty="0"/>
          </a:p>
          <a:p>
            <a:pPr marL="466725" indent="-466725" eaLnBrk="1" hangingPunct="1"/>
            <a:r>
              <a:rPr lang="en-US" altLang="en-US" sz="1500" b="0" dirty="0"/>
              <a:t>Koppel, R., </a:t>
            </a:r>
            <a:r>
              <a:rPr lang="en-US" altLang="en-US" sz="1500" b="0" dirty="0" err="1"/>
              <a:t>Metlay</a:t>
            </a:r>
            <a:r>
              <a:rPr lang="en-US" altLang="en-US" sz="1500" b="0" dirty="0"/>
              <a:t>, J. P., Cohen, A., </a:t>
            </a:r>
            <a:r>
              <a:rPr lang="en-US" altLang="en-US" sz="1500" b="0" dirty="0" err="1"/>
              <a:t>Abaluck</a:t>
            </a:r>
            <a:r>
              <a:rPr lang="en-US" altLang="en-US" sz="1500" b="0" dirty="0"/>
              <a:t>, B., </a:t>
            </a:r>
            <a:r>
              <a:rPr lang="en-US" altLang="en-US" sz="1500" b="0" dirty="0" err="1"/>
              <a:t>Localio</a:t>
            </a:r>
            <a:r>
              <a:rPr lang="en-US" altLang="en-US" sz="1500" b="0" dirty="0"/>
              <a:t>, A. R., Kimmel, S. E., &amp; Strom, B. L.  (2005, March 9). Role of computerized physician order entry systems in facilitating medication errors, Retrieved from </a:t>
            </a:r>
            <a:r>
              <a:rPr lang="en-US" altLang="en-US" sz="1500" b="0" dirty="0">
                <a:hlinkClick r:id="rId7" tooltip="Role of computerized physician order entry systems in facilitating medication errors"/>
              </a:rPr>
              <a:t>http://jama.ama-assn.org/cgi/content/full/293/10/1197?ijkey=83e2c4349737ab8b717ca9f12ccdca4a1de9f26a</a:t>
            </a:r>
            <a:endParaRPr lang="en-US" altLang="en-US" sz="1500" b="0" dirty="0"/>
          </a:p>
          <a:p>
            <a:pPr marL="466725" indent="-466725" eaLnBrk="1" hangingPunct="1"/>
            <a:r>
              <a:rPr lang="en-US" altLang="en-US" sz="1500" b="0" dirty="0"/>
              <a:t>National Quality Forum (NQF). (2010). Safe practices for better healthcare–2010 update: A consensus report. Washington, DC: author.</a:t>
            </a:r>
          </a:p>
          <a:p>
            <a:pPr marL="466725" indent="-466725" eaLnBrk="1" hangingPunct="1"/>
            <a:r>
              <a:rPr lang="en-US" altLang="en-US" sz="1500" b="0" dirty="0"/>
              <a:t>New England Healthcare Institute. (2008, July 1). The clinical and financial impact of CPOE. Retrieved from </a:t>
            </a:r>
            <a:r>
              <a:rPr lang="en-US" altLang="en-US" sz="1500" b="0" dirty="0">
                <a:hlinkClick r:id="rId8" tooltip="The clinical and financial impact of CPOE"/>
              </a:rPr>
              <a:t>http://www.nehi.net/news/nehi/40/the_clinical_and_financial_impact_of_cpoe</a:t>
            </a:r>
            <a:endParaRPr lang="en-US" altLang="en-US" sz="1500" b="0" dirty="0"/>
          </a:p>
          <a:p>
            <a:pPr marL="466725" lvl="1" indent="-466725" eaLnBrk="1" hangingPunct="1"/>
            <a:r>
              <a:rPr lang="en-US" altLang="en-US" sz="1500" dirty="0"/>
              <a:t>Weiner, J. P., </a:t>
            </a:r>
            <a:r>
              <a:rPr lang="en-US" altLang="en-US" sz="1500" dirty="0" err="1"/>
              <a:t>Kfuri</a:t>
            </a:r>
            <a:r>
              <a:rPr lang="en-US" altLang="en-US" sz="1500" dirty="0"/>
              <a:t>, T., Chan, K., &amp;  </a:t>
            </a:r>
            <a:r>
              <a:rPr lang="en-US" altLang="en-US" sz="1500" dirty="0" err="1"/>
              <a:t>Fowles</a:t>
            </a:r>
            <a:r>
              <a:rPr lang="en-US" altLang="en-US" sz="1500" dirty="0"/>
              <a:t>, J. B. (2007, May-June). “e-</a:t>
            </a:r>
            <a:r>
              <a:rPr lang="en-US" altLang="en-US" sz="1500" dirty="0" err="1"/>
              <a:t>Iatrogenesis</a:t>
            </a:r>
            <a:r>
              <a:rPr lang="en-US" altLang="en-US" sz="1500" dirty="0"/>
              <a:t>”: The most critical unintended consequence of CPOE and other HIT. Retrieved from </a:t>
            </a:r>
            <a:r>
              <a:rPr lang="en-US" altLang="en-US" sz="1500" dirty="0">
                <a:hlinkClick r:id="rId9" tooltip="“e-Iatrogenesis”: The most critical unintended consequence of CPOE and other HIT"/>
              </a:rPr>
              <a:t>http://www.ncbi.nlm.nih.gov/pmc/articles/PMC2244888</a:t>
            </a:r>
            <a:r>
              <a:rPr lang="en-US" altLang="en-US" sz="1500" dirty="0" smtClean="0">
                <a:hlinkClick r:id="rId9" tooltip="“e-Iatrogenesis”: The most critical unintended consequence of CPOE and other HIT"/>
              </a:rPr>
              <a:t>/</a:t>
            </a:r>
            <a:endParaRPr lang="en-US" altLang="en-US" sz="1500"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FE1C07C-1655-4F9D-9279-5E831786C8E7}" type="slidenum">
              <a:rPr lang="en-US" altLang="en-US">
                <a:solidFill>
                  <a:srgbClr val="898989"/>
                </a:solidFill>
              </a:rPr>
              <a:pPr eaLnBrk="1" hangingPunct="1"/>
              <a:t>17</a:t>
            </a:fld>
            <a:endParaRPr lang="en-US" altLang="en-US">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Computerized Provider Order Entry</a:t>
            </a:r>
            <a:br>
              <a:rPr lang="en-US" dirty="0"/>
            </a:br>
            <a:r>
              <a:rPr lang="en-US" dirty="0" smtClean="0"/>
              <a:t>Lecture b </a:t>
            </a:r>
            <a:endParaRPr lang="en-US" dirty="0"/>
          </a:p>
        </p:txBody>
      </p:sp>
      <p:sp>
        <p:nvSpPr>
          <p:cNvPr id="8" name="Content Placeholder 7"/>
          <p:cNvSpPr>
            <a:spLocks noGrp="1"/>
          </p:cNvSpPr>
          <p:nvPr>
            <p:ph sz="quarter" idx="14"/>
          </p:nvPr>
        </p:nvSpPr>
        <p:spPr/>
        <p:txBody>
          <a:bodyPr/>
          <a:lstStyle/>
          <a:p>
            <a:r>
              <a:rPr lang="en-US" sz="2800" dirty="0"/>
              <a:t>This </a:t>
            </a:r>
            <a:r>
              <a:rPr lang="en-US" sz="2800"/>
              <a:t>material </a:t>
            </a:r>
            <a:r>
              <a:rPr lang="en-US" sz="2800" smtClean="0"/>
              <a:t>was </a:t>
            </a:r>
            <a:r>
              <a:rPr lang="en-US" sz="2800" dirty="0"/>
              <a:t>developed by Duke University, funded by the Department of Health and Human Services, Office of the National Coordinator for Health Information Technology under Award Number IU24OC000024. This material was updated by Normandale Community College, funded under Award Number 90WT0003</a:t>
            </a:r>
            <a:r>
              <a:rPr lang="en-US" sz="2800" dirty="0" smtClean="0"/>
              <a:t>.</a:t>
            </a:r>
            <a:endParaRPr lang="en-US" sz="2800" dirty="0"/>
          </a:p>
        </p:txBody>
      </p:sp>
      <p:sp>
        <p:nvSpPr>
          <p:cNvPr id="2" name="Slide Number Placeholder 1"/>
          <p:cNvSpPr>
            <a:spLocks noGrp="1"/>
          </p:cNvSpPr>
          <p:nvPr>
            <p:ph type="sldNum" sz="quarter" idx="4"/>
          </p:nvPr>
        </p:nvSpPr>
        <p:spPr/>
        <p:txBody>
          <a:bodyPr/>
          <a:lstStyle/>
          <a:p>
            <a:fld id="{2C977632-1F3F-4687-A48D-54A71B9BF2B5}" type="slidenum">
              <a:rPr lang="en-US" altLang="en-US" smtClean="0"/>
              <a:pPr/>
              <a:t>18</a:t>
            </a:fld>
            <a:endParaRPr lang="en-US" altLang="en-US"/>
          </a:p>
        </p:txBody>
      </p:sp>
    </p:spTree>
    <p:custDataLst>
      <p:tags r:id="rId1"/>
    </p:custDataLst>
    <p:extLst>
      <p:ext uri="{BB962C8B-B14F-4D97-AF65-F5344CB8AC3E}">
        <p14:creationId xmlns:p14="http://schemas.microsoft.com/office/powerpoint/2010/main" val="3422493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rtlCol="0">
            <a:normAutofit fontScale="90000"/>
          </a:bodyPr>
          <a:lstStyle/>
          <a:p>
            <a:pPr eaLnBrk="1" hangingPunct="1">
              <a:defRPr/>
            </a:pPr>
            <a:r>
              <a:rPr lang="en-US" dirty="0" smtClean="0"/>
              <a:t>Computerized Provider Order Entry (CPOE)</a:t>
            </a:r>
            <a:br>
              <a:rPr lang="en-US" dirty="0" smtClean="0"/>
            </a:br>
            <a:r>
              <a:rPr lang="en-US" dirty="0" smtClean="0"/>
              <a:t>Learning Objectives</a:t>
            </a:r>
          </a:p>
        </p:txBody>
      </p:sp>
      <p:sp>
        <p:nvSpPr>
          <p:cNvPr id="13316" name="Text Placeholder 3"/>
          <p:cNvSpPr>
            <a:spLocks noGrp="1"/>
          </p:cNvSpPr>
          <p:nvPr>
            <p:ph sz="quarter" idx="14"/>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514350" indent="-514350">
              <a:buFont typeface="Arial" panose="020B0604020202020204" pitchFamily="34" charset="0"/>
              <a:buAutoNum type="arabicPeriod"/>
            </a:pPr>
            <a:r>
              <a:rPr lang="en-US" altLang="en-US" dirty="0"/>
              <a:t>Discuss the major value to CPOE adoption </a:t>
            </a:r>
          </a:p>
          <a:p>
            <a:pPr marL="514350" indent="-514350">
              <a:buFont typeface="Arial" panose="020B0604020202020204" pitchFamily="34" charset="0"/>
              <a:buAutoNum type="arabicPeriod"/>
            </a:pPr>
            <a:r>
              <a:rPr lang="en-US" altLang="en-US" dirty="0"/>
              <a:t>Identify common barriers to CPOE adoption </a:t>
            </a:r>
          </a:p>
          <a:p>
            <a:pPr marL="514350" indent="-514350">
              <a:buFont typeface="Arial" panose="020B0604020202020204" pitchFamily="34" charset="0"/>
              <a:buAutoNum type="arabicPeriod"/>
            </a:pPr>
            <a:r>
              <a:rPr lang="en-US" altLang="en-US" dirty="0"/>
              <a:t>Identify how CPOE can affect patient care safety, quality and efficiency, as well as patient outcomes </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B8AE4A7-AC0E-4A07-AD99-6D272871A63F}" type="slidenum">
              <a:rPr lang="en-US" altLang="en-US">
                <a:solidFill>
                  <a:srgbClr val="898989"/>
                </a:solidFill>
              </a:rPr>
              <a:pPr eaLnBrk="1" hangingPunct="1"/>
              <a:t>2</a:t>
            </a:fld>
            <a:endParaRPr lang="en-US" altLang="en-US">
              <a:solidFill>
                <a:srgbClr val="89898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smtClean="0"/>
              <a:t>Advantages of CPOE Over Paper-Based Systems</a:t>
            </a:r>
          </a:p>
        </p:txBody>
      </p:sp>
      <p:sp>
        <p:nvSpPr>
          <p:cNvPr id="1536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Handwriting identification problems no longer exist</a:t>
            </a:r>
          </a:p>
          <a:p>
            <a:r>
              <a:rPr lang="en-US" altLang="en-US" smtClean="0"/>
              <a:t>The order reaches the pharmacy quicker</a:t>
            </a:r>
          </a:p>
          <a:p>
            <a:r>
              <a:rPr lang="en-US" altLang="en-US" smtClean="0"/>
              <a:t>Errors associated with similar drug names are not as likely to occur</a:t>
            </a:r>
          </a:p>
          <a:p>
            <a:r>
              <a:rPr lang="en-US" altLang="en-US" smtClean="0"/>
              <a:t>Easier to interface with electronic health records and decision support systems</a:t>
            </a:r>
          </a:p>
        </p:txBody>
      </p:sp>
      <p:sp>
        <p:nvSpPr>
          <p:cNvPr id="4" name="Slide Number Placeholder 3"/>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45A2F86-7D3B-43E6-B9CA-1342D19F2889}" type="slidenum">
              <a:rPr lang="en-US" altLang="en-US">
                <a:solidFill>
                  <a:srgbClr val="898989"/>
                </a:solidFill>
              </a:rPr>
              <a:pPr eaLnBrk="1" hangingPunct="1"/>
              <a:t>3</a:t>
            </a:fld>
            <a:endParaRPr lang="en-US" altLang="en-US">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dirty="0" smtClean="0"/>
              <a:t>Advantages of CPOE Over Paper-Based </a:t>
            </a:r>
            <a:r>
              <a:rPr lang="en-US" altLang="en-US" dirty="0" smtClean="0"/>
              <a:t>Systems - 2</a:t>
            </a:r>
            <a:endParaRPr lang="en-US" altLang="en-US" dirty="0" smtClean="0"/>
          </a:p>
        </p:txBody>
      </p:sp>
      <p:sp>
        <p:nvSpPr>
          <p:cNvPr id="16390"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Errors caused by use of apothecary measures not as likely to occur</a:t>
            </a:r>
          </a:p>
          <a:p>
            <a:r>
              <a:rPr lang="en-US" altLang="en-US" dirty="0" smtClean="0"/>
              <a:t>Easy connection to drug-drug interaction warnings</a:t>
            </a:r>
          </a:p>
          <a:p>
            <a:r>
              <a:rPr lang="en-US" altLang="en-US" dirty="0" smtClean="0"/>
              <a:t>Probability of recognizing the prescribing physician</a:t>
            </a:r>
          </a:p>
          <a:p>
            <a:r>
              <a:rPr lang="en-US" altLang="en-US" dirty="0" smtClean="0"/>
              <a:t>Connection to adverse drug event reporting systems made possible</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AA64DBB-A05D-42BD-BBBE-C22256680517}" type="slidenum">
              <a:rPr lang="en-US" altLang="en-US">
                <a:solidFill>
                  <a:srgbClr val="898989"/>
                </a:solidFill>
              </a:rPr>
              <a:pPr eaLnBrk="1" hangingPunct="1"/>
              <a:t>4</a:t>
            </a:fld>
            <a:endParaRPr lang="en-US" altLang="en-US">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dirty="0" smtClean="0"/>
              <a:t>Advantages of CPOE Over Paper-Based </a:t>
            </a:r>
            <a:r>
              <a:rPr lang="en-US" altLang="en-US" dirty="0" smtClean="0"/>
              <a:t>Systems - 3</a:t>
            </a:r>
            <a:endParaRPr lang="en-US" altLang="en-US" dirty="0" smtClean="0"/>
          </a:p>
        </p:txBody>
      </p:sp>
      <p:sp>
        <p:nvSpPr>
          <p:cNvPr id="17414"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smtClean="0"/>
              <a:t>Immediate data analysis made possible</a:t>
            </a:r>
          </a:p>
          <a:p>
            <a:r>
              <a:rPr lang="en-US" altLang="en-US" dirty="0" smtClean="0"/>
              <a:t>Economic savings may occur</a:t>
            </a:r>
          </a:p>
          <a:p>
            <a:r>
              <a:rPr lang="en-US" altLang="en-US" dirty="0" smtClean="0"/>
              <a:t>Via online prompts</a:t>
            </a:r>
          </a:p>
          <a:p>
            <a:pPr lvl="1"/>
            <a:r>
              <a:rPr lang="en-US" altLang="en-US" dirty="0" smtClean="0"/>
              <a:t>Join CPOE with algorithms to underscore cost-effective medications </a:t>
            </a:r>
          </a:p>
          <a:p>
            <a:pPr lvl="1"/>
            <a:r>
              <a:rPr lang="en-US" altLang="en-US" dirty="0" smtClean="0"/>
              <a:t>Decrease </a:t>
            </a:r>
            <a:r>
              <a:rPr lang="en-US" altLang="en-US" dirty="0" err="1" smtClean="0"/>
              <a:t>underprescribing</a:t>
            </a:r>
            <a:r>
              <a:rPr lang="en-US" altLang="en-US" dirty="0" smtClean="0"/>
              <a:t> and overprescribing</a:t>
            </a:r>
          </a:p>
          <a:p>
            <a:pPr lvl="1"/>
            <a:r>
              <a:rPr lang="en-US" altLang="en-US" dirty="0" smtClean="0"/>
              <a:t>Lessen incorrect drug choices</a:t>
            </a:r>
          </a:p>
          <a:p>
            <a:endParaRPr lang="en-US" altLang="en-US" dirty="0"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61A0879-74C7-4B54-8328-1CFDBF9C62FB}" type="slidenum">
              <a:rPr lang="en-US" altLang="en-US">
                <a:solidFill>
                  <a:srgbClr val="898989"/>
                </a:solidFill>
              </a:rPr>
              <a:pPr eaLnBrk="1" hangingPunct="1"/>
              <a:t>5</a:t>
            </a:fld>
            <a:endParaRPr lang="en-US" altLang="en-US">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smtClean="0"/>
              <a:t>Major Value of CPOE</a:t>
            </a:r>
          </a:p>
        </p:txBody>
      </p:sp>
      <p:sp>
        <p:nvSpPr>
          <p:cNvPr id="18438"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Enhanced patient safety</a:t>
            </a:r>
          </a:p>
          <a:p>
            <a:r>
              <a:rPr lang="en-US" altLang="en-US" smtClean="0"/>
              <a:t>Reduced costs</a:t>
            </a:r>
          </a:p>
          <a:p>
            <a:r>
              <a:rPr lang="en-US" altLang="en-US" smtClean="0"/>
              <a:t>Reduced variations in care by encouraging best practices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452BF73-1DBD-43B5-884B-A803F4D65833}" type="slidenum">
              <a:rPr lang="en-US" altLang="en-US">
                <a:solidFill>
                  <a:srgbClr val="898989"/>
                </a:solidFill>
              </a:rPr>
              <a:pPr eaLnBrk="1" hangingPunct="1"/>
              <a:t>6</a:t>
            </a:fld>
            <a:endParaRPr lang="en-US" altLang="en-US">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mtClean="0"/>
              <a:t>Major Barriers</a:t>
            </a:r>
          </a:p>
        </p:txBody>
      </p:sp>
      <p:sp>
        <p:nvSpPr>
          <p:cNvPr id="19462"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Belief that physicians will not use computerized ordering</a:t>
            </a:r>
          </a:p>
          <a:p>
            <a:r>
              <a:rPr lang="en-US" altLang="en-US" smtClean="0"/>
              <a:t>Not a small or easy task</a:t>
            </a:r>
          </a:p>
          <a:p>
            <a:r>
              <a:rPr lang="en-US" altLang="en-US" smtClean="0"/>
              <a:t>Impact on workflow</a:t>
            </a:r>
          </a:p>
          <a:p>
            <a:r>
              <a:rPr lang="en-US" altLang="en-US" smtClean="0"/>
              <a:t>Risk</a:t>
            </a:r>
          </a:p>
          <a:p>
            <a:r>
              <a:rPr lang="en-US" altLang="en-US" smtClean="0"/>
              <a:t>Cost</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5BF7A39-F2CE-4249-B540-F83F25D892EF}" type="slidenum">
              <a:rPr lang="en-US" altLang="en-US">
                <a:solidFill>
                  <a:srgbClr val="898989"/>
                </a:solidFill>
              </a:rPr>
              <a:pPr eaLnBrk="1" hangingPunct="1"/>
              <a:t>7</a:t>
            </a:fld>
            <a:endParaRPr lang="en-US" altLang="en-US">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smtClean="0"/>
              <a:t>e-iatrogenesis</a:t>
            </a:r>
          </a:p>
        </p:txBody>
      </p:sp>
      <p:sp>
        <p:nvSpPr>
          <p:cNvPr id="20486"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“Patient harm caused at least in part by the application of health information technology”</a:t>
            </a:r>
          </a:p>
          <a:p>
            <a:pPr>
              <a:buFont typeface="Arial" panose="020B0604020202020204" pitchFamily="34" charset="0"/>
              <a:buNone/>
            </a:pPr>
            <a:endParaRPr lang="en-US" altLang="en-US" smtClean="0"/>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E1F6AC7-4024-4A9C-B851-EE500030AF0F}" type="slidenum">
              <a:rPr lang="en-US" altLang="en-US">
                <a:solidFill>
                  <a:srgbClr val="898989"/>
                </a:solidFill>
              </a:rPr>
              <a:pPr eaLnBrk="1" hangingPunct="1"/>
              <a:t>8</a:t>
            </a:fld>
            <a:endParaRPr lang="en-US" altLang="en-US">
              <a:solidFill>
                <a:srgbClr val="898989"/>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smtClean="0"/>
              <a:t>Medication Error Risks</a:t>
            </a:r>
          </a:p>
        </p:txBody>
      </p:sp>
      <p:sp>
        <p:nvSpPr>
          <p:cNvPr id="21510" name="Content Placeholder 5"/>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mtClean="0"/>
              <a:t>Information errors</a:t>
            </a:r>
          </a:p>
          <a:p>
            <a:pPr lvl="1"/>
            <a:r>
              <a:rPr lang="en-US" altLang="en-US" smtClean="0"/>
              <a:t>Medication discontinuation failures</a:t>
            </a:r>
          </a:p>
          <a:p>
            <a:pPr lvl="1"/>
            <a:r>
              <a:rPr lang="en-US" altLang="en-US" smtClean="0"/>
              <a:t>Immediate order and give-as-needed medication discontinuation faults</a:t>
            </a:r>
          </a:p>
          <a:p>
            <a:pPr lvl="1"/>
            <a:r>
              <a:rPr lang="en-US" altLang="en-US" smtClean="0"/>
              <a:t>Antibiotic renewal failure</a:t>
            </a:r>
          </a:p>
          <a:p>
            <a:pPr lvl="1"/>
            <a:r>
              <a:rPr lang="en-US" altLang="en-US" smtClean="0"/>
              <a:t>Conflicting or duplicative medications</a:t>
            </a:r>
          </a:p>
        </p:txBody>
      </p:sp>
      <p:sp>
        <p:nvSpPr>
          <p:cNvPr id="3" name="Slide Number Placeholder 2"/>
          <p:cNvSpPr>
            <a:spLocks noGrp="1"/>
          </p:cNvSpPr>
          <p:nvPr>
            <p:ph type="sldNum" sz="quarter" idx="4"/>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D75B894-EC61-494C-BD63-2A15A6B73902}" type="slidenum">
              <a:rPr lang="en-US" altLang="en-US">
                <a:solidFill>
                  <a:srgbClr val="898989"/>
                </a:solidFill>
              </a:rPr>
              <a:pPr eaLnBrk="1" hangingPunct="1"/>
              <a:t>9</a:t>
            </a:fld>
            <a:endParaRPr lang="en-US" altLang="en-US">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MMPROD_NEXTUNIQUEID" val="10010"/>
  <p:tag name="MMPROD_UIDATA" val="&lt;database version=&quot;7.0&quot;&gt;&lt;object type=&quot;1&quot; unique_id=&quot;10001&quot;&gt;&lt;object type=&quot;8&quot; unique_id=&quot;10086&quot;&gt;&lt;/object&gt;&lt;object type=&quot;2&quot; unique_id=&quot;10087&quot;&gt;&lt;object type=&quot;3&quot; unique_id=&quot;10088&quot;&gt;&lt;property id=&quot;20148&quot; value=&quot;5&quot;/&gt;&lt;property id=&quot;20300&quot; value=&quot;Slide 1 - &amp;quot;Health Management Information Systems&amp;quot;&quot;/&gt;&lt;property id=&quot;20307&quot; value=&quot;256&quot;/&gt;&lt;/object&gt;&lt;object type=&quot;3&quot; unique_id=&quot;10091&quot;&gt;&lt;property id=&quot;20148&quot; value=&quot;5&quot;/&gt;&lt;property id=&quot;20300&quot; value=&quot;Slide 4 - &amp;quot;Advantages of CPOE Over Paper-Based Systems&amp;quot;&quot;/&gt;&lt;property id=&quot;20307&quot; value=&quot;269&quot;/&gt;&lt;/object&gt;&lt;object type=&quot;3&quot; unique_id=&quot;10092&quot;&gt;&lt;property id=&quot;20148&quot; value=&quot;5&quot;/&gt;&lt;property id=&quot;20300&quot; value=&quot;Slide 5 - &amp;quot;Advantages of CPOE Over Paper-Based Systems&amp;quot;&quot;/&gt;&lt;property id=&quot;20307&quot; value=&quot;261&quot;/&gt;&lt;/object&gt;&lt;object type=&quot;3&quot; unique_id=&quot;10097&quot;&gt;&lt;property id=&quot;20148&quot; value=&quot;5&quot;/&gt;&lt;property id=&quot;20300&quot; value=&quot;Slide 17 - &amp;quot;Computerized Provider Order Entry&amp;#x0D;&amp;#x0A;Summary &amp;quot;&quot;/&gt;&lt;property id=&quot;20307&quot; value=&quot;270&quot;/&gt;&lt;/object&gt;&lt;object type=&quot;3&quot; unique_id=&quot;10098&quot;&gt;&lt;property id=&quot;20148&quot; value=&quot;5&quot;/&gt;&lt;property id=&quot;20300&quot; value=&quot;Slide 18 - &amp;quot;Computerized Provider Order Entry&amp;#x0D;&amp;#x0A;References – Lecture b&amp;quot;&quot;/&gt;&lt;property id=&quot;20307&quot; value=&quot;267&quot;/&gt;&lt;/object&gt;&lt;object type=&quot;3&quot; unique_id=&quot;11066&quot;&gt;&lt;property id=&quot;20148&quot; value=&quot;5&quot;/&gt;&lt;property id=&quot;20300&quot; value=&quot;Slide 2 - &amp;quot;Computerized Provider Order Entry (CPOE)&amp;#x0D;&amp;#x0A;Learning Objectives&amp;quot;&quot;/&gt;&lt;property id=&quot;20307&quot; value=&quot;272&quot;/&gt;&lt;/object&gt;&lt;object type=&quot;3&quot; unique_id=&quot;11067&quot;&gt;&lt;property id=&quot;20148&quot; value=&quot;5&quot;/&gt;&lt;property id=&quot;20300&quot; value=&quot;Slide 3 - &amp;quot;Computerized Provider Order Entry (CPOE) &amp;#x0D;&amp;#x0A;Learning Objectives&amp;quot;&quot;/&gt;&lt;property id=&quot;20307&quot; value=&quot;273&quot;/&gt;&lt;/object&gt;&lt;object type=&quot;3&quot; unique_id=&quot;11320&quot;&gt;&lt;property id=&quot;20148&quot; value=&quot;5&quot;/&gt;&lt;property id=&quot;20300&quot; value=&quot;Slide 16 - &amp;quot;CPOE’s Impact&amp;quot;&quot;/&gt;&lt;property id=&quot;20307&quot; value=&quot;274&quot;/&gt;&lt;/object&gt;&lt;object type=&quot;3&quot; unique_id=&quot;11464&quot;&gt;&lt;property id=&quot;20148&quot; value=&quot;5&quot;/&gt;&lt;property id=&quot;20300&quot; value=&quot;Slide 6 - &amp;quot;Advantages of CPOE Over Paper-Based Systems&amp;quot;&quot;/&gt;&lt;property id=&quot;20307&quot; value=&quot;275&quot;/&gt;&lt;/object&gt;&lt;object type=&quot;3&quot; unique_id=&quot;11465&quot;&gt;&lt;property id=&quot;20148&quot; value=&quot;5&quot;/&gt;&lt;property id=&quot;20300&quot; value=&quot;Slide 7 - &amp;quot;Major Value of CPOE&amp;quot;&quot;/&gt;&lt;property id=&quot;20307&quot; value=&quot;279&quot;/&gt;&lt;/object&gt;&lt;object type=&quot;3&quot; unique_id=&quot;11466&quot;&gt;&lt;property id=&quot;20148&quot; value=&quot;5&quot;/&gt;&lt;property id=&quot;20300&quot; value=&quot;Slide 8 - &amp;quot;Major Barriers&amp;quot;&quot;/&gt;&lt;property id=&quot;20307&quot; value=&quot;280&quot;/&gt;&lt;/object&gt;&lt;object type=&quot;3&quot; unique_id=&quot;11468&quot;&gt;&lt;property id=&quot;20148&quot; value=&quot;5&quot;/&gt;&lt;property id=&quot;20300&quot; value=&quot;Slide 9 - &amp;quot;e-iatrogenesis&amp;quot;&quot;/&gt;&lt;property id=&quot;20307&quot; value=&quot;281&quot;/&gt;&lt;/object&gt;&lt;object type=&quot;3&quot; unique_id=&quot;11469&quot;&gt;&lt;property id=&quot;20148&quot; value=&quot;5&quot;/&gt;&lt;property id=&quot;20300&quot; value=&quot;Slide 10 - &amp;quot;Medication Error Risks&amp;quot;&quot;/&gt;&lt;property id=&quot;20307&quot; value=&quot;277&quot;/&gt;&lt;/object&gt;&lt;object type=&quot;3&quot; unique_id=&quot;11470&quot;&gt;&lt;property id=&quot;20148&quot; value=&quot;5&quot;/&gt;&lt;property id=&quot;20300&quot; value=&quot;Slide 11 - &amp;quot;Medication Error Risks&amp;#x0D;&amp;#x0A;Human-Machine Interface Flaws&amp;quot;&quot;/&gt;&lt;property id=&quot;20307&quot; value=&quot;282&quot;/&gt;&lt;/object&gt;&lt;object type=&quot;3&quot; unique_id=&quot;11471&quot;&gt;&lt;property id=&quot;20148&quot; value=&quot;5&quot;/&gt;&lt;property id=&quot;20300&quot; value=&quot;Slide 12 - &amp;quot;Major Support for CPOE Adoption&amp;quot;&quot;/&gt;&lt;property id=&quot;20307&quot; value=&quot;276&quot;/&gt;&lt;/object&gt;&lt;object type=&quot;3&quot; unique_id=&quot;11472&quot;&gt;&lt;property id=&quot;20148&quot; value=&quot;5&quot;/&gt;&lt;property id=&quot;20300&quot; value=&quot;Slide 14 - &amp;quot;CPOE’s Impact&amp;quot;&quot;/&gt;&lt;property id=&quot;20307&quot; value=&quot;283&quot;/&gt;&lt;/object&gt;&lt;object type=&quot;3&quot; unique_id=&quot;11777&quot;&gt;&lt;property id=&quot;20148&quot; value=&quot;5&quot;/&gt;&lt;property id=&quot;20300&quot; value=&quot;Slide 13 - &amp;quot;Electronic Health Record Incentive Program Final Rule&amp;quot;&quot;/&gt;&lt;property id=&quot;20307&quot; value=&quot;284&quot;/&gt;&lt;/object&gt;&lt;object type=&quot;3&quot; unique_id=&quot;11856&quot;&gt;&lt;property id=&quot;20148&quot; value=&quot;5&quot;/&gt;&lt;property id=&quot;20300&quot; value=&quot;Slide 15 - &amp;quot;CPOE’s Impact&amp;quot;&quot;/&gt;&lt;property id=&quot;20307&quot; value=&quot;285&quot;/&gt;&lt;/objec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_2016">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NC_2016" id="{61D590DA-E310-4FCB-9A21-BF35F14D89BA}" vid="{7DBC0D29-A5EF-456E-9403-E33AF68492E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ONC_2016</Template>
  <TotalTime>592</TotalTime>
  <Words>2850</Words>
  <Application>Microsoft Office PowerPoint</Application>
  <PresentationFormat>On-screen Show (4:3)</PresentationFormat>
  <Paragraphs>234</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ONC_2016</vt:lpstr>
      <vt:lpstr>Health Management Information Systems</vt:lpstr>
      <vt:lpstr>Computerized Provider Order Entry (CPOE) Learning Objectives</vt:lpstr>
      <vt:lpstr>Advantages of CPOE Over Paper-Based Systems</vt:lpstr>
      <vt:lpstr>Advantages of CPOE Over Paper-Based Systems - 2</vt:lpstr>
      <vt:lpstr>Advantages of CPOE Over Paper-Based Systems - 3</vt:lpstr>
      <vt:lpstr>Major Value of CPOE</vt:lpstr>
      <vt:lpstr>Major Barriers</vt:lpstr>
      <vt:lpstr>e-iatrogenesis</vt:lpstr>
      <vt:lpstr>Medication Error Risks</vt:lpstr>
      <vt:lpstr>Medication Error Risks Human-Machine Interface Flaws</vt:lpstr>
      <vt:lpstr>Major Support for CPOE Adoption</vt:lpstr>
      <vt:lpstr>Electronic Health Record Incentive Program Final Rule</vt:lpstr>
      <vt:lpstr>CPOE’s Impact</vt:lpstr>
      <vt:lpstr>CPOE’s Impact </vt:lpstr>
      <vt:lpstr>CPOE’s Impact - 2</vt:lpstr>
      <vt:lpstr>Computerized Provider Order Entry Summary </vt:lpstr>
      <vt:lpstr>Computerized Provider Order Entry References – Lecture b</vt:lpstr>
      <vt:lpstr>Computerized Provider Order Entry Lecture b </vt:lpstr>
    </vt:vector>
  </TitlesOfParts>
  <Company>Office of the National Coordinator for Health Information Technology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b, Component 6, Unit 4</dc:title>
  <dc:subject>Health Management Information Systems:</dc:subject>
  <dc:creator>U.S. Department of Health and Human Services Office of the National Coordinator for Health Information Technology</dc:creator>
  <cp:keywords>Health IT, Health IT Curriculum, Computer Science</cp:keywords>
  <cp:lastModifiedBy>admin</cp:lastModifiedBy>
  <cp:revision>9</cp:revision>
  <dcterms:created xsi:type="dcterms:W3CDTF">2011-11-08T17:39:23Z</dcterms:created>
  <dcterms:modified xsi:type="dcterms:W3CDTF">2017-06-02T22:08:40Z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