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2.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97" r:id="rId1"/>
  </p:sldMasterIdLst>
  <p:notesMasterIdLst>
    <p:notesMasterId r:id="rId27"/>
  </p:notesMasterIdLst>
  <p:handoutMasterIdLst>
    <p:handoutMasterId r:id="rId28"/>
  </p:handoutMasterIdLst>
  <p:sldIdLst>
    <p:sldId id="256" r:id="rId2"/>
    <p:sldId id="257" r:id="rId3"/>
    <p:sldId id="269" r:id="rId4"/>
    <p:sldId id="276" r:id="rId5"/>
    <p:sldId id="273" r:id="rId6"/>
    <p:sldId id="275" r:id="rId7"/>
    <p:sldId id="274" r:id="rId8"/>
    <p:sldId id="279" r:id="rId9"/>
    <p:sldId id="278" r:id="rId10"/>
    <p:sldId id="277" r:id="rId11"/>
    <p:sldId id="281" r:id="rId12"/>
    <p:sldId id="280" r:id="rId13"/>
    <p:sldId id="284" r:id="rId14"/>
    <p:sldId id="283" r:id="rId15"/>
    <p:sldId id="282" r:id="rId16"/>
    <p:sldId id="289" r:id="rId17"/>
    <p:sldId id="288" r:id="rId18"/>
    <p:sldId id="287" r:id="rId19"/>
    <p:sldId id="286" r:id="rId20"/>
    <p:sldId id="291" r:id="rId21"/>
    <p:sldId id="290" r:id="rId22"/>
    <p:sldId id="270" r:id="rId23"/>
    <p:sldId id="267" r:id="rId24"/>
    <p:sldId id="285" r:id="rId25"/>
    <p:sldId id="292" r:id="rId26"/>
  </p:sldIdLst>
  <p:sldSz cx="9144000" cy="6858000" type="screen4x3"/>
  <p:notesSz cx="9144000" cy="6858000"/>
  <p:custDataLst>
    <p:tags r:id="rId2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04" autoAdjust="0"/>
    <p:restoredTop sz="69249" autoAdjust="0"/>
  </p:normalViewPr>
  <p:slideViewPr>
    <p:cSldViewPr>
      <p:cViewPr varScale="1">
        <p:scale>
          <a:sx n="37" d="100"/>
          <a:sy n="37" d="100"/>
        </p:scale>
        <p:origin x="-1282" y="-77"/>
      </p:cViewPr>
      <p:guideLst>
        <p:guide orient="horz" pos="2160"/>
        <p:guide pos="2880"/>
      </p:guideLst>
    </p:cSldViewPr>
  </p:slideViewPr>
  <p:outlineViewPr>
    <p:cViewPr>
      <p:scale>
        <a:sx n="33" d="100"/>
        <a:sy n="33" d="100"/>
      </p:scale>
      <p:origin x="0" y="7362"/>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0E99D734-CFE3-4A43-96D8-B80C6911D138}" type="datetimeFigureOut">
              <a:rPr lang="en-US"/>
              <a:pPr>
                <a:defRPr/>
              </a:pPr>
              <a:t>5/23/2017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AA77C248-9C8B-4A6F-90ED-5DAC135F61A9}" type="slidenum">
              <a:rPr lang="en-US" altLang="en-US"/>
              <a:pPr/>
              <a:t>‹#›</a:t>
            </a:fld>
            <a:endParaRPr lang="en-US" altLang="en-US"/>
          </a:p>
        </p:txBody>
      </p:sp>
    </p:spTree>
    <p:extLst>
      <p:ext uri="{BB962C8B-B14F-4D97-AF65-F5344CB8AC3E}">
        <p14:creationId xmlns:p14="http://schemas.microsoft.com/office/powerpoint/2010/main" val="21203432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EACF009C-9EFB-44AB-9F16-0395D0C6611E}"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BDDA01A1-3892-4AA2-86A1-5E1342D73278}" type="slidenum">
              <a:rPr lang="en-US" altLang="en-US"/>
              <a:pPr/>
              <a:t>‹#›</a:t>
            </a:fld>
            <a:endParaRPr lang="en-US" altLang="en-US"/>
          </a:p>
        </p:txBody>
      </p:sp>
    </p:spTree>
    <p:extLst>
      <p:ext uri="{BB962C8B-B14F-4D97-AF65-F5344CB8AC3E}">
        <p14:creationId xmlns:p14="http://schemas.microsoft.com/office/powerpoint/2010/main" val="175736262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Electronic Health Records</a:t>
            </a:r>
            <a:r>
              <a:rPr lang="en-US" altLang="en-US" dirty="0" smtClean="0"/>
              <a:t>.  This is Lecture </a:t>
            </a:r>
            <a:r>
              <a:rPr lang="en-US" altLang="en-US" b="1" dirty="0" smtClean="0"/>
              <a:t>b</a:t>
            </a:r>
            <a:r>
              <a:rPr lang="en-US" altLang="en-US" dirty="0" smtClean="0"/>
              <a:t>.  </a:t>
            </a:r>
          </a:p>
          <a:p>
            <a:pPr eaLnBrk="1" hangingPunct="1">
              <a:spcBef>
                <a:spcPct val="0"/>
              </a:spcBef>
            </a:pPr>
            <a:endParaRPr lang="en-US" altLang="en-US" dirty="0" smtClean="0"/>
          </a:p>
          <a:p>
            <a:r>
              <a:rPr lang="en-US" altLang="en-US" dirty="0" smtClean="0"/>
              <a:t>This lecture will link EHRs to the Health Information Exchange (HIE) and the Nationwide Health Information Network (</a:t>
            </a:r>
            <a:r>
              <a:rPr lang="en-US" altLang="en-US" dirty="0" err="1" smtClean="0"/>
              <a:t>NwHIN</a:t>
            </a:r>
            <a:r>
              <a:rPr lang="en-US" altLang="en-US" dirty="0" smtClean="0"/>
              <a:t>) initiatives, discuss how HIE and </a:t>
            </a:r>
            <a:r>
              <a:rPr lang="en-US" altLang="en-US" dirty="0" err="1" smtClean="0"/>
              <a:t>NwHIN</a:t>
            </a:r>
            <a:r>
              <a:rPr lang="en-US" altLang="en-US" dirty="0" smtClean="0"/>
              <a:t> impact health care delivery and the practice of health care providers, summarize the governmental efforts related to EHR systems including meaningful use of interoperable health information technology and a qualified EHR, describe the Institute of Medicine’s vision of a health care system and its possible impact on health management information systems, and list examples of the effects of developments in bioinformatics on health information systems.</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7CBB72-D06B-4CDF-9D93-6238B5CC5EC1}" type="slidenum">
              <a:rPr lang="en-US" altLang="en-US"/>
              <a:pPr eaLnBrk="1" hangingPunct="1"/>
              <a:t>1</a:t>
            </a:fld>
            <a:endParaRPr lang="en-US" altLang="en-US"/>
          </a:p>
        </p:txBody>
      </p:sp>
    </p:spTree>
    <p:extLst>
      <p:ext uri="{BB962C8B-B14F-4D97-AF65-F5344CB8AC3E}">
        <p14:creationId xmlns:p14="http://schemas.microsoft.com/office/powerpoint/2010/main" val="1501751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At its most fundamental level the </a:t>
            </a:r>
            <a:r>
              <a:rPr lang="en-US" altLang="en-US" dirty="0" err="1" smtClean="0"/>
              <a:t>NwHIN</a:t>
            </a:r>
            <a:r>
              <a:rPr lang="en-US" altLang="en-US" dirty="0" smtClean="0"/>
              <a:t> is a network. Networks for exchanging health related information are essential to aggregating patient-focused information into EHRs. </a:t>
            </a:r>
          </a:p>
          <a:p>
            <a:endParaRPr lang="en-US" altLang="en-US" dirty="0" smtClean="0"/>
          </a:p>
          <a:p>
            <a:r>
              <a:rPr lang="en-US" altLang="en-US" dirty="0" smtClean="0"/>
              <a:t>Health care delivery may be impacted by the </a:t>
            </a:r>
            <a:r>
              <a:rPr lang="en-US" altLang="en-US" dirty="0" err="1" smtClean="0"/>
              <a:t>NwHIN</a:t>
            </a:r>
            <a:r>
              <a:rPr lang="en-US" altLang="en-US" dirty="0" smtClean="0"/>
              <a:t> by establishing a standards-based infrastructure which will increase the ability to collect and store aggregated data. The practice of health care providers may be impacted by the </a:t>
            </a:r>
            <a:r>
              <a:rPr lang="en-US" altLang="en-US" dirty="0" err="1" smtClean="0"/>
              <a:t>NwHIN</a:t>
            </a:r>
            <a:r>
              <a:rPr lang="en-US" altLang="en-US" dirty="0" smtClean="0"/>
              <a:t> by providing a care coordination platform.</a:t>
            </a:r>
          </a:p>
          <a:p>
            <a:endParaRPr lang="en-US" altLang="en-US" dirty="0" smtClean="0"/>
          </a:p>
          <a:p>
            <a:r>
              <a:rPr lang="en-US" altLang="en-US" dirty="0" smtClean="0"/>
              <a:t>Other </a:t>
            </a:r>
            <a:r>
              <a:rPr lang="en-US" altLang="en-US" dirty="0" err="1" smtClean="0"/>
              <a:t>NwHIN</a:t>
            </a:r>
            <a:r>
              <a:rPr lang="en-US" altLang="en-US" dirty="0" smtClean="0"/>
              <a:t> architecture requirements may impact health care delivery and the practice of health care providers including the ability to</a:t>
            </a:r>
          </a:p>
          <a:p>
            <a:r>
              <a:rPr lang="en-US" altLang="en-US" dirty="0" smtClean="0"/>
              <a:t>• Discover and exchange healthcare information among participant entities, </a:t>
            </a:r>
          </a:p>
          <a:p>
            <a:r>
              <a:rPr lang="en-US" altLang="en-US" dirty="0" smtClean="0"/>
              <a:t>• Match patients to their data without a universal or national patient identifier,</a:t>
            </a:r>
          </a:p>
          <a:p>
            <a:r>
              <a:rPr lang="en-US" altLang="en-US" dirty="0" smtClean="0"/>
              <a:t>• Support patient preferences regarding their data exchange, </a:t>
            </a:r>
          </a:p>
          <a:p>
            <a:r>
              <a:rPr lang="en-US" altLang="en-US" dirty="0" smtClean="0"/>
              <a:t>• Support secure data exchange, </a:t>
            </a:r>
          </a:p>
          <a:p>
            <a:r>
              <a:rPr lang="en-US" altLang="en-US" dirty="0" smtClean="0"/>
              <a:t>• Support harmonized standards, </a:t>
            </a:r>
          </a:p>
          <a:p>
            <a:r>
              <a:rPr lang="en-US" altLang="en-US" dirty="0" smtClean="0"/>
              <a:t>• Support diverse sets of organizations, technologies, and approaches, and </a:t>
            </a:r>
          </a:p>
          <a:p>
            <a:r>
              <a:rPr lang="en-US" altLang="en-US" dirty="0" smtClean="0"/>
              <a:t>• Support a common trust agreement. </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F6770D-EE11-4B29-8290-B1A6F8BD99CE}" type="slidenum">
              <a:rPr lang="en-US" altLang="en-US"/>
              <a:pPr eaLnBrk="1" hangingPunct="1"/>
              <a:t>10</a:t>
            </a:fld>
            <a:endParaRPr lang="en-US" altLang="en-US"/>
          </a:p>
        </p:txBody>
      </p:sp>
    </p:spTree>
    <p:extLst>
      <p:ext uri="{BB962C8B-B14F-4D97-AF65-F5344CB8AC3E}">
        <p14:creationId xmlns:p14="http://schemas.microsoft.com/office/powerpoint/2010/main" val="2725625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addition to the Nationwide Health Information Network, there are State-Level Health Initiatives. These are initiatives designed to ensure that states and regional efforts to achieve health information exchange (HIE) are aligned with the national agenda. The Office of the National Coordinator for Health Information Technology (ONC, 2010) initiatives describes these initiatives in the following manner:</a:t>
            </a:r>
          </a:p>
          <a:p>
            <a:endParaRPr lang="en-US" altLang="en-US" smtClean="0"/>
          </a:p>
          <a:p>
            <a:r>
              <a:rPr lang="en-US" altLang="en-US" smtClean="0"/>
              <a:t>State Health Policy Consortium. The SHPC is responsible for working with groups of states to address policy issues to enable the electronic exchange of health information across state lines.  </a:t>
            </a:r>
          </a:p>
          <a:p>
            <a:endParaRPr lang="en-US" altLang="en-US" smtClean="0"/>
          </a:p>
          <a:p>
            <a:r>
              <a:rPr lang="en-US" altLang="en-US" smtClean="0"/>
              <a:t>State-Level Health Information Exchange Consensus Project - The purpose of this initiative is to provide a forum for ONC to work with and disseminate information to states and for the states based efforts to inform the federal government to ensure all health information exchange activities throughout the Unites States align.  </a:t>
            </a:r>
          </a:p>
          <a:p>
            <a:endParaRPr lang="en-US" altLang="en-US" smtClean="0"/>
          </a:p>
          <a:p>
            <a:r>
              <a:rPr lang="en-US" altLang="en-US" smtClean="0"/>
              <a:t>State Alliance for e-Health is also a forum consisting of an executive-level body of state elected and appointed officials with the responsibility of working together to facilitate the adoption of interoperable electronic HIE, to identify new inter- and intrastate-based policies and best practices, and explore solutions to programmatic and legal issues related to the exchange of health information.</a:t>
            </a:r>
          </a:p>
          <a:p>
            <a:endParaRPr lang="en-US" altLang="en-US" smtClean="0"/>
          </a:p>
          <a:p>
            <a:r>
              <a:rPr lang="en-US" altLang="en-US" smtClean="0"/>
              <a:t>Health Information Security and Privacy Collaboration (HISPC) are multi-state collaboratives that are addressing privacy and security challenges related to the electronic exchange of health information with the intended outcome to develop common, replicable multi-state solutions that have the potential to reduce variation in and harmonize privacy and security practices, policies, and laws. </a:t>
            </a:r>
          </a:p>
          <a:p>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85E02F-22CA-4869-B82E-AA387656A16E}" type="slidenum">
              <a:rPr lang="en-US" altLang="en-US"/>
              <a:pPr eaLnBrk="1" hangingPunct="1"/>
              <a:t>11</a:t>
            </a:fld>
            <a:endParaRPr lang="en-US" altLang="en-US"/>
          </a:p>
        </p:txBody>
      </p:sp>
    </p:spTree>
    <p:extLst>
      <p:ext uri="{BB962C8B-B14F-4D97-AF65-F5344CB8AC3E}">
        <p14:creationId xmlns:p14="http://schemas.microsoft.com/office/powerpoint/2010/main" val="3358971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a:r>
              <a:rPr lang="en-US" altLang="en-US" dirty="0" smtClean="0"/>
              <a:t>Additional key federal initiatives related to the adoption and implementation of electronic health records tied to HITECH programs include the meaningful use of interoperable health information technology and qualified EHRs and the HIT Advisory Committees. </a:t>
            </a:r>
          </a:p>
          <a:p>
            <a:endParaRPr lang="en-US" altLang="en-US" dirty="0" smtClean="0"/>
          </a:p>
          <a:p>
            <a:r>
              <a:rPr lang="en-US" altLang="en-US" dirty="0" smtClean="0"/>
              <a:t>The Health Information Technology for Economic and Clinical Health Act, or the "HITECH Act" established programs under Medicare and Medicaid to provide incentive payments for the "meaningful use" of certified EHR technology.  According to the Centers for Medicare and Medicaid Services (CMS), “The Medicare and Medicaid EHR Incentive Programs will provide incentive payments to eligible professionals, eligible hospitals and critical access hospitals (CAHs) as they adopt, implement, upgrade or demonstrate meaningful use of certified EHR technology” (CMS, 2011, para. 1)</a:t>
            </a:r>
          </a:p>
          <a:p>
            <a:endParaRPr lang="en-US" altLang="en-US" dirty="0" smtClean="0"/>
          </a:p>
          <a:p>
            <a:r>
              <a:rPr lang="en-US" altLang="en-US" dirty="0" smtClean="0"/>
              <a:t>On July 13, 2010, the Secretary of HHS published in the Federal Register a final rule that adopted standards, implementation specifications, and certification criteria for HIT. The final rule was released in conjunction with the Medicare and Medicaid EHR Incentive Programs final rule. The CMS regulations specify the objectives that providers must achieve in payment years 2011 and 2012 to qualify for incentive payments. The ONC regulations specify the technical capabilities that EHR technology must have to be certified and to support providers in achieving the “meaningful use” objectives.</a:t>
            </a:r>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425B18-091B-4CBF-9788-0B5286E2684F}" type="slidenum">
              <a:rPr lang="en-US" altLang="en-US"/>
              <a:pPr eaLnBrk="1" hangingPunct="1"/>
              <a:t>12</a:t>
            </a:fld>
            <a:endParaRPr lang="en-US" altLang="en-US"/>
          </a:p>
        </p:txBody>
      </p:sp>
    </p:spTree>
    <p:extLst>
      <p:ext uri="{BB962C8B-B14F-4D97-AF65-F5344CB8AC3E}">
        <p14:creationId xmlns:p14="http://schemas.microsoft.com/office/powerpoint/2010/main" val="531889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Department of Health and Human Services (HHS) issued a final rule on June 18, 2010 establishing a temporary certification program for EHR technology and included information on how organizations can become ONC-Authorized Testing and Certification Bodies (ONC-ATCBs). According to the Office of the National Coordinator for Health Information Technology, ONC-ATCBs “…test and certify that certain types of EHR technology (Complete EHRs and EHR Modules) are compliant with the standards, implementation specifications, and certification criteria adopted by the HHS Secretary and meet the definition of “certified EHR Technology” (ONC, 2010).</a:t>
            </a:r>
            <a:br>
              <a:rPr lang="en-US" altLang="en-US" dirty="0" smtClean="0"/>
            </a:br>
            <a:endParaRPr lang="en-US" altLang="en-US" dirty="0" smtClean="0"/>
          </a:p>
          <a:p>
            <a:r>
              <a:rPr lang="en-US" altLang="en-US" dirty="0" smtClean="0"/>
              <a:t>The Temporary Certification Program Final Rule specifically establishes a temporary certification program to assure the availability of Certified EHR Technology prior to the date on which health care providers seeking the incentive payments would begin to report demonstrable meaningful use of Certified EHR Technology. </a:t>
            </a:r>
          </a:p>
          <a:p>
            <a:endParaRPr lang="en-US" altLang="en-US" dirty="0" smtClean="0"/>
          </a:p>
          <a:p>
            <a:r>
              <a:rPr lang="en-US" altLang="en-US" dirty="0" smtClean="0"/>
              <a:t>The final rule to establish the Permanent Certification Program for Health Information Technology was issued in January 2011. The American National Standards Institute (ANSI) was approved as the ONC-Approved Accreditor (AA) for the Permanent Certification Program which instills the responsibility of accrediting organizations who will certify electronic health record technology. Implementation of the permanent certification program began</a:t>
            </a:r>
            <a:r>
              <a:rPr lang="en-US" altLang="en-US" baseline="0" dirty="0" smtClean="0"/>
              <a:t> in mid-2012</a:t>
            </a:r>
            <a:r>
              <a:rPr lang="en-US" altLang="en-US" dirty="0" smtClean="0"/>
              <a:t>. </a:t>
            </a:r>
          </a:p>
          <a:p>
            <a:endParaRPr lang="en-US" altLang="en-US" dirty="0" smtClean="0"/>
          </a:p>
          <a:p>
            <a:r>
              <a:rPr lang="en-US" altLang="en-US" dirty="0" smtClean="0"/>
              <a:t>The certification program provides a way for developers of EHR technology to have their EHR technology tested and certified so that it can be subsequently adopted by health care providers who seek to achieve meaningful use. Eligible professionals and eligible hospitals who seek to qualify for incentive payments under the Medicare and Medicaid EHR Incentive Programs are required by statute to use Certified EHR technology. </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C396DD-2915-453D-B768-00FB13124217}" type="slidenum">
              <a:rPr lang="en-US" altLang="en-US"/>
              <a:pPr eaLnBrk="1" hangingPunct="1"/>
              <a:t>13</a:t>
            </a:fld>
            <a:endParaRPr lang="en-US" altLang="en-US"/>
          </a:p>
        </p:txBody>
      </p:sp>
    </p:spTree>
    <p:extLst>
      <p:ext uri="{BB962C8B-B14F-4D97-AF65-F5344CB8AC3E}">
        <p14:creationId xmlns:p14="http://schemas.microsoft.com/office/powerpoint/2010/main" val="2296483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i="1" dirty="0" smtClean="0"/>
              <a:t>The Health Information Technology: Initial Set of Standards, Implementation Specifications, and Certification Criteria for Electronic Health Record Technology Final Rule </a:t>
            </a:r>
            <a:r>
              <a:rPr lang="en-US" dirty="0" smtClean="0"/>
              <a:t>(2010) states certified EHR technology means:  </a:t>
            </a:r>
          </a:p>
          <a:p>
            <a:pPr marL="232943" indent="-232943">
              <a:spcBef>
                <a:spcPts val="0"/>
              </a:spcBef>
              <a:defRPr/>
            </a:pPr>
            <a:r>
              <a:rPr lang="en-US" dirty="0" smtClean="0"/>
              <a:t>	</a:t>
            </a:r>
          </a:p>
          <a:p>
            <a:pPr marL="232943" indent="-232943">
              <a:spcBef>
                <a:spcPts val="0"/>
              </a:spcBef>
              <a:defRPr/>
            </a:pPr>
            <a:r>
              <a:rPr lang="en-US" dirty="0" smtClean="0"/>
              <a:t>	(1) A Complete EHR that meets the requirements included in the definition of a Qualified EHR and has been tested and certified in accordance with the certification program established by the National Coordinator as having met all applicable certification criteria adopted by the Secretary; or</a:t>
            </a:r>
          </a:p>
          <a:p>
            <a:pPr marL="232943" indent="-232943">
              <a:spcBef>
                <a:spcPts val="0"/>
              </a:spcBef>
              <a:defRPr/>
            </a:pPr>
            <a:r>
              <a:rPr lang="en-US" dirty="0" smtClean="0"/>
              <a:t> 	(2) A combination of EHR Modules in which each constituent EHR Module of the combination has been tested and certified in accordance with the certification program established by the National Coordinator as having met all applicable certification criteria adopted by the Secretary, and the resultant combination also meets the requirements included in the definition of a Qualified EHR.</a:t>
            </a:r>
          </a:p>
          <a:p>
            <a:pPr marL="232943" indent="-232943">
              <a:spcBef>
                <a:spcPts val="0"/>
              </a:spcBef>
              <a:defRPr/>
            </a:pPr>
            <a:r>
              <a:rPr lang="en-US" dirty="0" smtClean="0"/>
              <a:t>	Complete EHR means EHR technology that has been developed to meet, at a minimum, all applicable certification criteria adopted by the Secretary. (p. 44649)</a:t>
            </a:r>
          </a:p>
          <a:p>
            <a:pPr>
              <a:defRPr/>
            </a:pPr>
            <a:endParaRPr lang="en-US" dirty="0" smtClean="0">
              <a:latin typeface="Arial" charset="0"/>
              <a:cs typeface="Arial" charset="0"/>
            </a:endParaRP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F5A1AC-B06C-4F35-BC39-F6149EA758DD}" type="slidenum">
              <a:rPr lang="en-US" altLang="en-US"/>
              <a:pPr eaLnBrk="1" hangingPunct="1"/>
              <a:t>14</a:t>
            </a:fld>
            <a:endParaRPr lang="en-US" altLang="en-US"/>
          </a:p>
        </p:txBody>
      </p:sp>
    </p:spTree>
    <p:extLst>
      <p:ext uri="{BB962C8B-B14F-4D97-AF65-F5344CB8AC3E}">
        <p14:creationId xmlns:p14="http://schemas.microsoft.com/office/powerpoint/2010/main" val="382357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The HITECH Act (Section 3001(13)) defines a qualified EHR as:</a:t>
            </a:r>
          </a:p>
          <a:p>
            <a:pPr>
              <a:spcBef>
                <a:spcPct val="0"/>
              </a:spcBef>
            </a:pPr>
            <a:r>
              <a:rPr lang="en-US" altLang="en-US" smtClean="0"/>
              <a:t>“An electronic record of health-related information on an individual that: </a:t>
            </a:r>
          </a:p>
          <a:p>
            <a:pPr>
              <a:spcBef>
                <a:spcPct val="0"/>
              </a:spcBef>
            </a:pPr>
            <a:r>
              <a:rPr lang="en-US" altLang="en-US" smtClean="0"/>
              <a:t>(A) Includes patient demographic and clinical health information, such as medical history and problem lists; and </a:t>
            </a:r>
          </a:p>
          <a:p>
            <a:pPr>
              <a:spcBef>
                <a:spcPct val="0"/>
              </a:spcBef>
            </a:pPr>
            <a:r>
              <a:rPr lang="en-US" altLang="en-US" smtClean="0"/>
              <a:t>(B) has the capacity: </a:t>
            </a:r>
          </a:p>
          <a:p>
            <a:pPr>
              <a:spcBef>
                <a:spcPct val="0"/>
              </a:spcBef>
            </a:pPr>
            <a:r>
              <a:rPr lang="en-US" altLang="en-US" smtClean="0"/>
              <a:t>     (i) To provide clinical decision support; </a:t>
            </a:r>
          </a:p>
          <a:p>
            <a:pPr>
              <a:spcBef>
                <a:spcPct val="0"/>
              </a:spcBef>
            </a:pPr>
            <a:r>
              <a:rPr lang="en-US" altLang="en-US" smtClean="0"/>
              <a:t>     (ii) to support physician order entry; </a:t>
            </a:r>
          </a:p>
          <a:p>
            <a:pPr>
              <a:spcBef>
                <a:spcPct val="0"/>
              </a:spcBef>
            </a:pPr>
            <a:r>
              <a:rPr lang="en-US" altLang="en-US" smtClean="0"/>
              <a:t>     (iii) to capture and query information relevant to health care quality; and </a:t>
            </a:r>
          </a:p>
          <a:p>
            <a:pPr>
              <a:spcBef>
                <a:spcPct val="0"/>
              </a:spcBef>
            </a:pPr>
            <a:r>
              <a:rPr lang="en-US" altLang="en-US" smtClean="0"/>
              <a:t>     (iv) to exchange electronic health information with, and integrate such information from other sources” (p. 229).</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1BC3EB-AE9A-44F4-BF4F-6481523348B0}" type="slidenum">
              <a:rPr lang="en-US" altLang="en-US"/>
              <a:pPr eaLnBrk="1" hangingPunct="1"/>
              <a:t>15</a:t>
            </a:fld>
            <a:endParaRPr lang="en-US" altLang="en-US"/>
          </a:p>
        </p:txBody>
      </p:sp>
    </p:spTree>
    <p:extLst>
      <p:ext uri="{BB962C8B-B14F-4D97-AF65-F5344CB8AC3E}">
        <p14:creationId xmlns:p14="http://schemas.microsoft.com/office/powerpoint/2010/main" val="127122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American Recovery and Reinvestment Act of 2009 (ARRA) also provided for the creation of two Federal advisory committees under the auspices of the Federal Advisory Committee Act (FACA). These committees are the Health IT Policy Committee and the Health IT Standards Committee.</a:t>
            </a:r>
          </a:p>
          <a:p>
            <a:endParaRPr lang="en-US" altLang="en-US" smtClean="0"/>
          </a:p>
          <a:p>
            <a:r>
              <a:rPr lang="en-US" altLang="en-US" smtClean="0"/>
              <a:t>Per the ONC, the Health IT Policy Committee makes “recommendations to the National Coordinator for Health IT on a policy framework for the development and adoption of a nationwide health information infrastructure, including standards for the exchange of patient medical information. The American Recovery and Reinvestment Act of 2009 (ARRA) provides that the Health IT Policy Committee shall at least make recommendations on standards, implementation specifications, and certifications criteria in eight specific areas” (ONC, 2011, para. 1)</a:t>
            </a:r>
          </a:p>
          <a:p>
            <a:endParaRPr lang="en-US" altLang="en-US" smtClean="0"/>
          </a:p>
          <a:p>
            <a:r>
              <a:rPr lang="en-US" altLang="en-US" smtClean="0"/>
              <a:t>The other Federal Advisory Committee is the Health IT Standards Committee. This group is “charged with making recommendations to the National Coordinator for Health IT on standards, implementation specifications, and certification criteria for the electronic exchange and use of health information. Initially, the Health IT Standards Committee is focusing on the policies developed by the Health IT Policy Committee’s initial eight areas…. In developing, harmonizing, or recognizing standards and implementation specifications, the Health IT Standards Committee also provides for the testing of the same by the National Institute for Standards and Technology (NIST)” (ONC, 2011, para. 1)</a:t>
            </a:r>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FAA3C2-5962-4B95-AD12-295945E3C8A8}" type="slidenum">
              <a:rPr lang="en-US" altLang="en-US"/>
              <a:pPr eaLnBrk="1" hangingPunct="1"/>
              <a:t>16</a:t>
            </a:fld>
            <a:endParaRPr lang="en-US" altLang="en-US"/>
          </a:p>
        </p:txBody>
      </p:sp>
    </p:spTree>
    <p:extLst>
      <p:ext uri="{BB962C8B-B14F-4D97-AF65-F5344CB8AC3E}">
        <p14:creationId xmlns:p14="http://schemas.microsoft.com/office/powerpoint/2010/main" val="600027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external influence on the future of health management information systems, electronic health records, and the process of building a framework that enables these EHRs to be sharable and interoperable, is the Vision for 21</a:t>
            </a:r>
            <a:r>
              <a:rPr lang="en-US" altLang="en-US" baseline="30000" smtClean="0"/>
              <a:t>st</a:t>
            </a:r>
            <a:r>
              <a:rPr lang="en-US" altLang="en-US" smtClean="0"/>
              <a:t> Century Health Care and Wellness. As cited in chapter two of </a:t>
            </a:r>
            <a:r>
              <a:rPr lang="en-US" altLang="en-US" i="1" smtClean="0"/>
              <a:t>Computational Technology for Effective Health Care: Immediate Steps and Strategic Directions</a:t>
            </a:r>
            <a:r>
              <a:rPr lang="en-US" altLang="en-US" smtClean="0"/>
              <a:t>, “The IOM vision calls for a health care system that is systematically organized and acculturated in ways that make it easy and rewarding for providers and patients to do the right thing, at the right time, in the right place, and in the right way. This vision entails many different factors (e.g., systemic changes in paying for health care, an emphasis on disease prevention rather than disease treatment)” (Stead &amp; Lin, 2009, p. 20)</a:t>
            </a:r>
          </a:p>
          <a:p>
            <a:endParaRPr lang="en-US" altLang="en-US" smtClean="0"/>
          </a:p>
          <a:p>
            <a:r>
              <a:rPr lang="en-US" altLang="en-US" smtClean="0"/>
              <a:t>The principal factor in the Institute of Medicine’s vision of a health care system is the effective use of information.</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48CFF0A-F09D-4A53-B700-15F9C28667BB}" type="slidenum">
              <a:rPr lang="en-US" altLang="en-US"/>
              <a:pPr eaLnBrk="1" hangingPunct="1"/>
              <a:t>17</a:t>
            </a:fld>
            <a:endParaRPr lang="en-US" altLang="en-US"/>
          </a:p>
        </p:txBody>
      </p:sp>
    </p:spTree>
    <p:extLst>
      <p:ext uri="{BB962C8B-B14F-4D97-AF65-F5344CB8AC3E}">
        <p14:creationId xmlns:p14="http://schemas.microsoft.com/office/powerpoint/2010/main" val="241598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report identified information-intensive aspects of the IOM’s vision for 21st century health care. These important health care IT capabilities include:</a:t>
            </a:r>
          </a:p>
          <a:p>
            <a:pPr>
              <a:spcBef>
                <a:spcPts val="0"/>
              </a:spcBef>
              <a:defRPr/>
            </a:pPr>
            <a:endParaRPr lang="en-US" dirty="0" smtClean="0"/>
          </a:p>
          <a:p>
            <a:pPr marL="174708" indent="-174708">
              <a:spcBef>
                <a:spcPts val="0"/>
              </a:spcBef>
              <a:buFont typeface="Arial" pitchFamily="34" charset="0"/>
              <a:buChar char="•"/>
              <a:defRPr/>
            </a:pPr>
            <a:r>
              <a:rPr lang="en-US" dirty="0" smtClean="0"/>
              <a:t>“Comprehensive data on patients’ conditions, treatments, and  outcomes;</a:t>
            </a:r>
          </a:p>
          <a:p>
            <a:pPr marL="174708" indent="-174708">
              <a:spcBef>
                <a:spcPts val="0"/>
              </a:spcBef>
              <a:buFont typeface="Arial" pitchFamily="34" charset="0"/>
              <a:buChar char="•"/>
              <a:defRPr/>
            </a:pPr>
            <a:r>
              <a:rPr lang="en-US" dirty="0" smtClean="0"/>
              <a:t>Cognitive support for health care professionals and patients to help integrate patient-specific data where possible and account for any uncertainties that remain;</a:t>
            </a:r>
          </a:p>
          <a:p>
            <a:pPr marL="174708" indent="-174708">
              <a:spcBef>
                <a:spcPts val="0"/>
              </a:spcBef>
              <a:buFont typeface="Arial" pitchFamily="34" charset="0"/>
              <a:buChar char="•"/>
              <a:defRPr/>
            </a:pPr>
            <a:r>
              <a:rPr lang="en-US" dirty="0" smtClean="0"/>
              <a:t>Cognitive support for health care professionals to help integrate evidence-based practice guidelines and research results into daily practice;</a:t>
            </a:r>
          </a:p>
          <a:p>
            <a:pPr marL="174708" indent="-174708">
              <a:spcBef>
                <a:spcPts val="0"/>
              </a:spcBef>
              <a:buFont typeface="Arial" pitchFamily="34" charset="0"/>
              <a:buChar char="•"/>
              <a:defRPr/>
            </a:pPr>
            <a:r>
              <a:rPr lang="en-US" dirty="0" smtClean="0"/>
              <a:t>Instruments and tools that allow providers to manage a portfolio of patients and to highlight problems as they arise both within individual patients and within populations;” (Stead &amp; Lin</a:t>
            </a:r>
            <a:r>
              <a:rPr lang="en-US" dirty="0" smtClean="0">
                <a:latin typeface="Arial" charset="0"/>
                <a:cs typeface="Arial" charset="0"/>
              </a:rPr>
              <a:t>, 2009, pp. 4-5)</a:t>
            </a:r>
            <a:endParaRPr lang="en-US" dirty="0" smtClean="0"/>
          </a:p>
          <a:p>
            <a:pPr>
              <a:spcBef>
                <a:spcPts val="0"/>
              </a:spcBef>
              <a:buFontTx/>
              <a:buChar char="-"/>
              <a:defRPr/>
            </a:pPr>
            <a:endParaRPr lang="en-US" dirty="0" smtClean="0"/>
          </a:p>
          <a:p>
            <a:pPr>
              <a:spcBef>
                <a:spcPts val="0"/>
              </a:spcBef>
              <a:defRPr/>
            </a:pPr>
            <a:r>
              <a:rPr lang="en-US" dirty="0" smtClean="0"/>
              <a:t>As the </a:t>
            </a:r>
            <a:r>
              <a:rPr lang="en-US" i="1" dirty="0" smtClean="0"/>
              <a:t>Computational Technology for Effective Health Care: Immediate Steps and Strategic Directions</a:t>
            </a:r>
            <a:r>
              <a:rPr lang="en-US" dirty="0" smtClean="0">
                <a:latin typeface="Arial" charset="0"/>
                <a:cs typeface="Arial" charset="0"/>
              </a:rPr>
              <a:t> </a:t>
            </a:r>
            <a:r>
              <a:rPr lang="en-US" dirty="0" smtClean="0"/>
              <a:t>report explains “cognitive support” refers to IT-based tools and systems that provide users (clinicians and patients) with the information, abstractions, and models needed to achieve the IOM’s vision of health care quality” (Stead &amp; Lin</a:t>
            </a:r>
            <a:r>
              <a:rPr lang="en-US" dirty="0" smtClean="0">
                <a:latin typeface="Arial" charset="0"/>
                <a:cs typeface="Arial" charset="0"/>
              </a:rPr>
              <a:t>, 2009, p. 21)</a:t>
            </a:r>
            <a:endParaRPr 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5FE764-2401-45AF-900F-3BC8094E9802}" type="slidenum">
              <a:rPr lang="en-US" altLang="en-US"/>
              <a:pPr eaLnBrk="1" hangingPunct="1"/>
              <a:t>18</a:t>
            </a:fld>
            <a:endParaRPr lang="en-US" altLang="en-US"/>
          </a:p>
        </p:txBody>
      </p:sp>
    </p:spTree>
    <p:extLst>
      <p:ext uri="{BB962C8B-B14F-4D97-AF65-F5344CB8AC3E}">
        <p14:creationId xmlns:p14="http://schemas.microsoft.com/office/powerpoint/2010/main" val="289379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Three additional important health care IT capabilities identified in the IOM’s vision for 21st century health care are:</a:t>
            </a:r>
          </a:p>
          <a:p>
            <a:pPr>
              <a:spcBef>
                <a:spcPts val="0"/>
              </a:spcBef>
              <a:defRPr/>
            </a:pPr>
            <a:endParaRPr lang="en-US" dirty="0" smtClean="0"/>
          </a:p>
          <a:p>
            <a:pPr marL="174708" indent="-174708">
              <a:spcBef>
                <a:spcPts val="0"/>
              </a:spcBef>
              <a:buFont typeface="Arial" pitchFamily="34" charset="0"/>
              <a:buChar char="•"/>
              <a:defRPr/>
            </a:pPr>
            <a:r>
              <a:rPr lang="en-US" dirty="0" smtClean="0"/>
              <a:t>“Rapid integration of new instrumentation, biological knowledge, treatment modalities, and so on, into a “learning” health care system that encourages early adoption of promising methods but also analyzes all patient experience as experimental data;</a:t>
            </a:r>
          </a:p>
          <a:p>
            <a:pPr marL="174708" indent="-174708">
              <a:spcBef>
                <a:spcPts val="0"/>
              </a:spcBef>
              <a:buFont typeface="Arial" pitchFamily="34" charset="0"/>
              <a:buChar char="•"/>
              <a:defRPr/>
            </a:pPr>
            <a:r>
              <a:rPr lang="en-US" dirty="0" smtClean="0"/>
              <a:t>Accommodation of the growing heterogeneity of locales for the provision of care, including home instrumentation for monitoring and treatment, lifestyle integration, and remote assistance; and</a:t>
            </a:r>
          </a:p>
          <a:p>
            <a:pPr marL="174708" indent="-174708">
              <a:spcBef>
                <a:spcPts val="0"/>
              </a:spcBef>
              <a:buFont typeface="Arial" pitchFamily="34" charset="0"/>
              <a:buChar char="•"/>
              <a:defRPr/>
            </a:pPr>
            <a:r>
              <a:rPr lang="en-US" dirty="0" smtClean="0"/>
              <a:t>Empowerment of patients and their families in effective management of health care decisions and execution, including personal health records (as contrasted to medical records held by care providers), education about the individual’s conditions and options, and support of timely and focused communication with professional health care providers” </a:t>
            </a:r>
            <a:r>
              <a:rPr lang="en-US" dirty="0" smtClean="0">
                <a:latin typeface="Arial" charset="0"/>
                <a:cs typeface="Arial" charset="0"/>
              </a:rPr>
              <a:t>(</a:t>
            </a:r>
            <a:r>
              <a:rPr lang="en-US" dirty="0" smtClean="0"/>
              <a:t>Stead &amp; Lin</a:t>
            </a:r>
            <a:r>
              <a:rPr lang="en-US" dirty="0" smtClean="0">
                <a:latin typeface="Arial" charset="0"/>
                <a:cs typeface="Arial" charset="0"/>
              </a:rPr>
              <a:t>, 2009, p. 5)</a:t>
            </a:r>
            <a:endParaRPr lang="en-US" dirty="0" smtClean="0"/>
          </a:p>
          <a:p>
            <a:pPr>
              <a:defRPr/>
            </a:pPr>
            <a:endParaRPr lang="en-US" dirty="0" smtClean="0">
              <a:latin typeface="Arial" charset="0"/>
              <a:cs typeface="Arial" charset="0"/>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370087-A983-4666-B2B1-0BBF1F622DD4}" type="slidenum">
              <a:rPr lang="en-US" altLang="en-US"/>
              <a:pPr eaLnBrk="1" hangingPunct="1"/>
              <a:t>19</a:t>
            </a:fld>
            <a:endParaRPr lang="en-US" altLang="en-US"/>
          </a:p>
        </p:txBody>
      </p:sp>
    </p:spTree>
    <p:extLst>
      <p:ext uri="{BB962C8B-B14F-4D97-AF65-F5344CB8AC3E}">
        <p14:creationId xmlns:p14="http://schemas.microsoft.com/office/powerpoint/2010/main" val="180036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 </a:t>
            </a:r>
            <a:r>
              <a:rPr lang="en-US" altLang="en-US" b="1" dirty="0" smtClean="0"/>
              <a:t>Electronic Health Records, </a:t>
            </a:r>
            <a:r>
              <a:rPr lang="en-US" altLang="en-US" b="0" dirty="0" smtClean="0"/>
              <a:t>lecture</a:t>
            </a:r>
            <a:r>
              <a:rPr lang="en-US" altLang="en-US" b="1" dirty="0" smtClean="0"/>
              <a:t> b </a:t>
            </a:r>
            <a:r>
              <a:rPr lang="en-US" altLang="en-US" dirty="0" smtClean="0"/>
              <a:t>are to:</a:t>
            </a:r>
          </a:p>
          <a:p>
            <a:pPr marL="171450" indent="-171450" eaLnBrk="1" hangingPunct="1">
              <a:spcBef>
                <a:spcPct val="0"/>
              </a:spcBef>
              <a:buFont typeface="Arial" panose="020B0604020202020204" pitchFamily="34" charset="0"/>
              <a:buChar char="•"/>
            </a:pPr>
            <a:r>
              <a:rPr lang="en-US" altLang="en-US" dirty="0" smtClean="0"/>
              <a:t>Discuss how Health Information Exchange (HIE) and Nationwide Health Information Network (</a:t>
            </a:r>
            <a:r>
              <a:rPr lang="en-US" altLang="en-US" dirty="0" err="1" smtClean="0"/>
              <a:t>NwHIN</a:t>
            </a:r>
            <a:r>
              <a:rPr lang="en-US" altLang="en-US" dirty="0" smtClean="0"/>
              <a:t>) impact health care delivery and the practice of health care providers;</a:t>
            </a:r>
          </a:p>
          <a:p>
            <a:pPr marL="171450" indent="-171450" eaLnBrk="1" hangingPunct="1">
              <a:spcBef>
                <a:spcPct val="0"/>
              </a:spcBef>
              <a:buFont typeface="Arial" panose="020B0604020202020204" pitchFamily="34" charset="0"/>
              <a:buChar char="•"/>
            </a:pPr>
            <a:r>
              <a:rPr lang="en-US" altLang="en-US" dirty="0" smtClean="0"/>
              <a:t>Outline issues regarding governmental regulation of EHR systems, such as meaningful use of interoperable health information technology and a qualified EHR;</a:t>
            </a:r>
          </a:p>
          <a:p>
            <a:pPr marL="171450" indent="-171450" eaLnBrk="1" hangingPunct="1">
              <a:spcBef>
                <a:spcPct val="0"/>
              </a:spcBef>
              <a:buFont typeface="Arial" panose="020B0604020202020204" pitchFamily="34" charset="0"/>
              <a:buChar char="•"/>
            </a:pPr>
            <a:r>
              <a:rPr lang="en-US" altLang="en-US" smtClean="0"/>
              <a:t>Summarize </a:t>
            </a:r>
            <a:r>
              <a:rPr lang="en-US" altLang="en-US" dirty="0" smtClean="0"/>
              <a:t>how the Institute of Medicine’s </a:t>
            </a:r>
            <a:r>
              <a:rPr lang="en-US" altLang="en-US" i="1" dirty="0" smtClean="0"/>
              <a:t>Vision for 21st Century Health Care and Wellness </a:t>
            </a:r>
            <a:r>
              <a:rPr lang="en-US" altLang="en-US" dirty="0" smtClean="0"/>
              <a:t>may impact health management information systems;</a:t>
            </a:r>
          </a:p>
          <a:p>
            <a:pPr marL="171450" indent="-171450" eaLnBrk="1" hangingPunct="1">
              <a:spcBef>
                <a:spcPct val="0"/>
              </a:spcBef>
              <a:buFont typeface="Arial" panose="020B0604020202020204" pitchFamily="34" charset="0"/>
              <a:buChar char="•"/>
            </a:pPr>
            <a:r>
              <a:rPr lang="en-US" altLang="en-US" smtClean="0"/>
              <a:t>and </a:t>
            </a:r>
            <a:r>
              <a:rPr lang="en-US" altLang="en-US" dirty="0" smtClean="0"/>
              <a:t>Identify how ongoing developments in biomedical informatics can affect future uses and challenges related to health information systems.</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39416D-A01E-4AE0-9167-F3FE50363872}" type="slidenum">
              <a:rPr lang="en-US" altLang="en-US"/>
              <a:pPr eaLnBrk="1" hangingPunct="1"/>
              <a:t>2</a:t>
            </a:fld>
            <a:endParaRPr lang="en-US" altLang="en-US"/>
          </a:p>
        </p:txBody>
      </p:sp>
    </p:spTree>
    <p:extLst>
      <p:ext uri="{BB962C8B-B14F-4D97-AF65-F5344CB8AC3E}">
        <p14:creationId xmlns:p14="http://schemas.microsoft.com/office/powerpoint/2010/main" val="20983838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Ongoing developments in biomedical informatics can affect future uses and challenges related to health information systems and electronic health records. The report listed five principles related to evolutionary change and four principles related to radical change as guidance towards successful use of health care IT to support a 21st century vision of health care. </a:t>
            </a:r>
          </a:p>
          <a:p>
            <a:pPr>
              <a:spcBef>
                <a:spcPct val="0"/>
              </a:spcBef>
            </a:pPr>
            <a:endParaRPr lang="en-US" altLang="en-US" smtClean="0"/>
          </a:p>
          <a:p>
            <a:pPr>
              <a:spcBef>
                <a:spcPct val="0"/>
              </a:spcBef>
            </a:pPr>
            <a:r>
              <a:rPr lang="en-US" altLang="en-US" smtClean="0"/>
              <a:t>The five principles related to evolutionary change are:</a:t>
            </a:r>
          </a:p>
          <a:p>
            <a:pPr>
              <a:spcBef>
                <a:spcPct val="0"/>
              </a:spcBef>
              <a:buFontTx/>
              <a:buChar char="•"/>
            </a:pPr>
            <a:r>
              <a:rPr lang="en-US" altLang="en-US" smtClean="0"/>
              <a:t> “Focus on improvements in care—technology is secondary.</a:t>
            </a:r>
          </a:p>
          <a:p>
            <a:pPr>
              <a:spcBef>
                <a:spcPct val="0"/>
              </a:spcBef>
              <a:buFontTx/>
              <a:buChar char="•"/>
            </a:pPr>
            <a:r>
              <a:rPr lang="en-US" altLang="en-US" smtClean="0"/>
              <a:t> Seek incremental gain from incremental effort.</a:t>
            </a:r>
          </a:p>
          <a:p>
            <a:pPr>
              <a:spcBef>
                <a:spcPct val="0"/>
              </a:spcBef>
              <a:buFontTx/>
              <a:buChar char="•"/>
            </a:pPr>
            <a:r>
              <a:rPr lang="en-US" altLang="en-US" smtClean="0"/>
              <a:t> Record available data so that today’s biomedical knowledge can be used to interpret the data to drive care, process improvement, and research.</a:t>
            </a:r>
          </a:p>
          <a:p>
            <a:pPr>
              <a:spcBef>
                <a:spcPct val="0"/>
              </a:spcBef>
              <a:buFontTx/>
              <a:buChar char="•"/>
            </a:pPr>
            <a:r>
              <a:rPr lang="en-US" altLang="en-US" smtClean="0"/>
              <a:t> Design for human and organizational factors so that social and institutional processes will not pose barriers to appropriately taking advantage of technology.</a:t>
            </a:r>
          </a:p>
          <a:p>
            <a:pPr>
              <a:spcBef>
                <a:spcPct val="0"/>
              </a:spcBef>
              <a:buFontTx/>
              <a:buChar char="•"/>
            </a:pPr>
            <a:r>
              <a:rPr lang="en-US" altLang="en-US" smtClean="0"/>
              <a:t> Support the cognitive functions of all caregivers, including health professionals, patients, and their families” (Stead &amp; Lin, 2009, p. 6)</a:t>
            </a:r>
          </a:p>
          <a:p>
            <a:pPr>
              <a:spcBef>
                <a:spcPct val="0"/>
              </a:spcBef>
            </a:pPr>
            <a:endParaRPr lang="en-US" altLang="en-US" b="1" smtClean="0"/>
          </a:p>
          <a:p>
            <a:pPr>
              <a:spcBef>
                <a:spcPct val="0"/>
              </a:spcBef>
            </a:pPr>
            <a:r>
              <a:rPr lang="en-US" altLang="en-US" smtClean="0"/>
              <a:t>Accordingly, those in the field of biomedical informatics can affect future developments related to health information systems by, for example, creating technology that address organizational factors, supporting the cognitive functions of caregivers, and designing software for human factors.</a:t>
            </a:r>
          </a:p>
          <a:p>
            <a:endParaRPr lang="en-US" altLang="en-US"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243B8A-AF52-4B9A-B6E1-D5F94072C0C3}" type="slidenum">
              <a:rPr lang="en-US" altLang="en-US"/>
              <a:pPr eaLnBrk="1" hangingPunct="1"/>
              <a:t>20</a:t>
            </a:fld>
            <a:endParaRPr lang="en-US" altLang="en-US"/>
          </a:p>
        </p:txBody>
      </p:sp>
    </p:spTree>
    <p:extLst>
      <p:ext uri="{BB962C8B-B14F-4D97-AF65-F5344CB8AC3E}">
        <p14:creationId xmlns:p14="http://schemas.microsoft.com/office/powerpoint/2010/main" val="4189455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four principles related to radical change are:</a:t>
            </a:r>
          </a:p>
          <a:p>
            <a:pPr>
              <a:spcBef>
                <a:spcPts val="0"/>
              </a:spcBef>
              <a:defRPr/>
            </a:pPr>
            <a:endParaRPr lang="en-US" dirty="0" smtClean="0"/>
          </a:p>
          <a:p>
            <a:pPr marL="232943" indent="-232943">
              <a:spcBef>
                <a:spcPts val="0"/>
              </a:spcBef>
              <a:buFont typeface="Arial" pitchFamily="34" charset="0"/>
              <a:buChar char="•"/>
              <a:defRPr/>
            </a:pPr>
            <a:r>
              <a:rPr lang="en-US" dirty="0" smtClean="0"/>
              <a:t>“Architect information and workflow systems to accommodate disruptive change.</a:t>
            </a:r>
          </a:p>
          <a:p>
            <a:pPr marL="232943" indent="-232943">
              <a:spcBef>
                <a:spcPts val="0"/>
              </a:spcBef>
              <a:buFont typeface="Arial" pitchFamily="34" charset="0"/>
              <a:buChar char="•"/>
              <a:defRPr/>
            </a:pPr>
            <a:r>
              <a:rPr lang="en-US" dirty="0" smtClean="0"/>
              <a:t>Archive data for subsequent re-interpretation, that is, in anticipation of future advances in biomedical knowledge that may change today’s interpretation of data and advances in computer science that may provide new ways of extracting meaningful and useful knowledge from existing data stores.</a:t>
            </a:r>
          </a:p>
          <a:p>
            <a:pPr marL="232943" indent="-232943">
              <a:spcBef>
                <a:spcPts val="0"/>
              </a:spcBef>
              <a:buFont typeface="Arial" pitchFamily="34" charset="0"/>
              <a:buChar char="•"/>
              <a:defRPr/>
            </a:pPr>
            <a:r>
              <a:rPr lang="en-US" dirty="0" smtClean="0"/>
              <a:t>Seek and develop technologies that identify and eliminate ineffective work processes.</a:t>
            </a:r>
          </a:p>
          <a:p>
            <a:pPr marL="232943" indent="-232943">
              <a:spcBef>
                <a:spcPts val="0"/>
              </a:spcBef>
              <a:buFont typeface="Arial" pitchFamily="34" charset="0"/>
              <a:buChar char="•"/>
              <a:defRPr/>
            </a:pPr>
            <a:r>
              <a:rPr lang="en-US" dirty="0" smtClean="0"/>
              <a:t>Seek and develop technologies that clarify the context of data” </a:t>
            </a:r>
            <a:r>
              <a:rPr lang="en-US" dirty="0" smtClean="0">
                <a:latin typeface="Arial" charset="0"/>
                <a:cs typeface="Arial" charset="0"/>
              </a:rPr>
              <a:t>(</a:t>
            </a:r>
            <a:r>
              <a:rPr lang="en-US" dirty="0" smtClean="0"/>
              <a:t>Stead &amp; Lin</a:t>
            </a:r>
            <a:r>
              <a:rPr lang="en-US" dirty="0" smtClean="0">
                <a:latin typeface="Arial" charset="0"/>
                <a:cs typeface="Arial" charset="0"/>
              </a:rPr>
              <a:t>, 2009, p. 6)</a:t>
            </a:r>
            <a:r>
              <a:rPr lang="en-US" dirty="0" smtClean="0"/>
              <a:t>.</a:t>
            </a:r>
          </a:p>
          <a:p>
            <a:pPr>
              <a:defRPr/>
            </a:pPr>
            <a:endParaRPr lang="en-US" dirty="0" smtClean="0">
              <a:latin typeface="Arial" charset="0"/>
              <a:cs typeface="Arial" charset="0"/>
            </a:endParaRP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F3E245-8093-48D9-8BA5-2BE58790980F}" type="slidenum">
              <a:rPr lang="en-US" altLang="en-US"/>
              <a:pPr eaLnBrk="1" hangingPunct="1"/>
              <a:t>21</a:t>
            </a:fld>
            <a:endParaRPr lang="en-US" altLang="en-US"/>
          </a:p>
        </p:txBody>
      </p:sp>
    </p:spTree>
    <p:extLst>
      <p:ext uri="{BB962C8B-B14F-4D97-AF65-F5344CB8AC3E}">
        <p14:creationId xmlns:p14="http://schemas.microsoft.com/office/powerpoint/2010/main" val="226097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a:t>
            </a:r>
            <a:r>
              <a:rPr lang="en-US" altLang="en-US" b="1" smtClean="0"/>
              <a:t>Electronic Health Records.</a:t>
            </a:r>
            <a:r>
              <a:rPr lang="en-US" altLang="en-US" smtClean="0"/>
              <a:t>  </a:t>
            </a:r>
          </a:p>
          <a:p>
            <a:pPr eaLnBrk="1" hangingPunct="1">
              <a:spcBef>
                <a:spcPct val="0"/>
              </a:spcBef>
            </a:pPr>
            <a:endParaRPr lang="en-US" altLang="en-US" smtClean="0"/>
          </a:p>
          <a:p>
            <a:r>
              <a:rPr lang="en-US" altLang="en-US" smtClean="0"/>
              <a:t>Lecture </a:t>
            </a:r>
            <a:r>
              <a:rPr lang="en-US" altLang="en-US" b="1" smtClean="0"/>
              <a:t>a</a:t>
            </a:r>
            <a:r>
              <a:rPr lang="en-US" altLang="en-US" smtClean="0"/>
              <a:t> defined an electronic medical record (EMR) and an electronic health record (EHR) and explained their similarities and differences, identified EHR attributes and functions, discussed the issues surrounding EHR adoption and implementation, and described the impact of EHRs on patient care. </a:t>
            </a:r>
          </a:p>
          <a:p>
            <a:endParaRPr lang="en-US" altLang="en-US" smtClean="0"/>
          </a:p>
          <a:p>
            <a:r>
              <a:rPr lang="en-US" altLang="en-US" smtClean="0"/>
              <a:t>Lecture </a:t>
            </a:r>
            <a:r>
              <a:rPr lang="en-US" altLang="en-US" b="1" smtClean="0"/>
              <a:t>b</a:t>
            </a:r>
            <a:r>
              <a:rPr lang="en-US" altLang="en-US" smtClean="0"/>
              <a:t> linked EHRs to the Health Information Exchange (HIE) and the Nationwide Health Information Network (NHIN) initiatives, discussed how HIE and NHIN impact health care delivery and the practice of health care providers, summarized the governmental efforts related to EHR systems including meaningful use of interoperable health information technology and a qualified EHR, described the Institute of Medicine’s vision of a health care system and its possible impact on health management information systems, and listed examples of the effects of developments in bioinformatics on health information systems.</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2B61B5-7E8A-449A-8626-3C26FD5D32D1}" type="slidenum">
              <a:rPr lang="en-US" altLang="en-US"/>
              <a:pPr eaLnBrk="1" hangingPunct="1"/>
              <a:t>22</a:t>
            </a:fld>
            <a:endParaRPr lang="en-US" altLang="en-US"/>
          </a:p>
        </p:txBody>
      </p:sp>
    </p:spTree>
    <p:extLst>
      <p:ext uri="{BB962C8B-B14F-4D97-AF65-F5344CB8AC3E}">
        <p14:creationId xmlns:p14="http://schemas.microsoft.com/office/powerpoint/2010/main" val="2155360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4EC0F1-998C-44F1-A47F-3080CEA530B0}" type="slidenum">
              <a:rPr lang="en-US" altLang="en-US"/>
              <a:pPr eaLnBrk="1" hangingPunct="1"/>
              <a:t>23</a:t>
            </a:fld>
            <a:endParaRPr lang="en-US" altLang="en-US"/>
          </a:p>
        </p:txBody>
      </p:sp>
    </p:spTree>
    <p:extLst>
      <p:ext uri="{BB962C8B-B14F-4D97-AF65-F5344CB8AC3E}">
        <p14:creationId xmlns:p14="http://schemas.microsoft.com/office/powerpoint/2010/main" val="405221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8AEAE9-792D-493B-90F0-1F35C553767F}" type="slidenum">
              <a:rPr lang="en-US" altLang="en-US"/>
              <a:pPr eaLnBrk="1" hangingPunct="1"/>
              <a:t>24</a:t>
            </a:fld>
            <a:endParaRPr lang="en-US" altLang="en-US"/>
          </a:p>
        </p:txBody>
      </p:sp>
    </p:spTree>
    <p:extLst>
      <p:ext uri="{BB962C8B-B14F-4D97-AF65-F5344CB8AC3E}">
        <p14:creationId xmlns:p14="http://schemas.microsoft.com/office/powerpoint/2010/main" val="15402012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dirty="0"/>
          </a:p>
        </p:txBody>
      </p:sp>
    </p:spTree>
    <p:extLst>
      <p:ext uri="{BB962C8B-B14F-4D97-AF65-F5344CB8AC3E}">
        <p14:creationId xmlns:p14="http://schemas.microsoft.com/office/powerpoint/2010/main" val="1272509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A definition of health information exchange begins our discussion. The report, </a:t>
            </a:r>
            <a:r>
              <a:rPr lang="en-US" altLang="en-US" i="1" dirty="0" smtClean="0"/>
              <a:t>Defining Key Health Information Technology Terms </a:t>
            </a:r>
            <a:r>
              <a:rPr lang="en-US" altLang="en-US" dirty="0" smtClean="0"/>
              <a:t>defines health information exchange as the electronic movement of health-related information among organizations according to nationally recognized standards” (NAHIT, 2008, p. 6). </a:t>
            </a:r>
          </a:p>
          <a:p>
            <a:pPr eaLnBrk="1" hangingPunct="1"/>
            <a:endParaRPr lang="en-US" altLang="en-US" dirty="0" smtClean="0"/>
          </a:p>
          <a:p>
            <a:pPr eaLnBrk="1" hangingPunct="1"/>
            <a:r>
              <a:rPr lang="en-US" altLang="en-US" dirty="0" smtClean="0"/>
              <a:t>According to the report, “the process of health information exchange enables the sharing of health-related information among health care organizations and with individuals on a local, regional, and national basis” (NAHIT, 2008, p. 23). </a:t>
            </a:r>
          </a:p>
          <a:p>
            <a:pPr eaLnBrk="1" hangingPunct="1"/>
            <a:endParaRPr lang="en-US" altLang="en-US" dirty="0" smtClean="0"/>
          </a:p>
          <a:p>
            <a:pPr marL="0" marR="0" lvl="1"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It is important to not confuse the “verb” HIE with the “noun” HIE. The verb expresses the process of exchanging information, whether via a centralized database or via point-to-point exchange. The noun describes a database which stores health information and facilitates exchange.</a:t>
            </a:r>
          </a:p>
          <a:p>
            <a:pPr marL="0" lvl="1" eaLnBrk="1" hangingPunct="1"/>
            <a:endParaRPr lang="en-US" altLang="en-US" dirty="0" smtClean="0"/>
          </a:p>
          <a:p>
            <a:pPr marL="0" lvl="1" eaLnBrk="1" hangingPunct="1"/>
            <a:r>
              <a:rPr lang="en-US" altLang="en-US" dirty="0" smtClean="0"/>
              <a:t>The EHR is a central component of HIE.</a:t>
            </a:r>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660C2D-89DA-4480-BF26-14ACA4396D69}" type="slidenum">
              <a:rPr lang="en-US" altLang="en-US"/>
              <a:pPr eaLnBrk="1" hangingPunct="1"/>
              <a:t>3</a:t>
            </a:fld>
            <a:endParaRPr lang="en-US" altLang="en-US"/>
          </a:p>
        </p:txBody>
      </p:sp>
    </p:spTree>
    <p:extLst>
      <p:ext uri="{BB962C8B-B14F-4D97-AF65-F5344CB8AC3E}">
        <p14:creationId xmlns:p14="http://schemas.microsoft.com/office/powerpoint/2010/main" val="859387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report </a:t>
            </a:r>
            <a:r>
              <a:rPr lang="en-US" altLang="en-US" i="1" dirty="0" smtClean="0"/>
              <a:t>Defining Key Health Information Technology Terms </a:t>
            </a:r>
            <a:r>
              <a:rPr lang="en-US" altLang="en-US" dirty="0" smtClean="0"/>
              <a:t>goes on to state “HIE supports the sharing of health-related information to facilitate coordinated care through the utilization of EHRs…. This interplay of electronic records and health information exchange is an important component in establishing the basics of an infrastructure that will become the Nationwide Health Information Network (NHIN)” (NAHIT, 2008, p. 23). </a:t>
            </a:r>
          </a:p>
          <a:p>
            <a:endParaRPr lang="en-US" altLang="en-US" dirty="0" smtClean="0"/>
          </a:p>
          <a:p>
            <a:r>
              <a:rPr lang="en-US" altLang="en-US" dirty="0" smtClean="0"/>
              <a:t>The paper, </a:t>
            </a:r>
            <a:r>
              <a:rPr lang="en-US" altLang="en-US" i="1" dirty="0" smtClean="0"/>
              <a:t>Health Information Exchanges: Similarities and Differences, </a:t>
            </a:r>
            <a:r>
              <a:rPr lang="en-US" altLang="en-US" dirty="0" smtClean="0"/>
              <a:t>identifies three models of HIE. </a:t>
            </a:r>
          </a:p>
          <a:p>
            <a:endParaRPr lang="en-US" altLang="en-US" dirty="0" smtClean="0"/>
          </a:p>
          <a:p>
            <a:r>
              <a:rPr lang="en-US" altLang="en-US" dirty="0" smtClean="0"/>
              <a:t>“A federated model allows the data source organization to maintain custodianship and control over the patient’s medical record and indices. When requested, data is queried from the data source organization. </a:t>
            </a:r>
          </a:p>
          <a:p>
            <a:endParaRPr lang="en-US" altLang="en-US" dirty="0" smtClean="0"/>
          </a:p>
          <a:p>
            <a:r>
              <a:rPr lang="en-US" altLang="en-US" dirty="0" smtClean="0"/>
              <a:t>A centralized model has organizations sending patient demographic and clinical information to a shared repository. This centralized repository is queried to obtain a patient’s clinical results and other information. </a:t>
            </a:r>
          </a:p>
          <a:p>
            <a:endParaRPr lang="en-US" altLang="en-US" dirty="0" smtClean="0"/>
          </a:p>
          <a:p>
            <a:r>
              <a:rPr lang="en-US" altLang="en-US" dirty="0" smtClean="0"/>
              <a:t>A hybrid model is a mixture of the federated and centralized models” (HIMSS, 2009, p. 15).</a:t>
            </a:r>
          </a:p>
          <a:p>
            <a:endParaRPr lang="en-US" altLang="en-US" dirty="0" smtClean="0"/>
          </a:p>
          <a:p>
            <a:r>
              <a:rPr lang="en-US" altLang="en-US" dirty="0" smtClean="0"/>
              <a:t>Some HIE requirements include policies and procedures for exchanging health information, security utilities, matching algorithm, and record locator service. </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08C858-D081-4992-BE86-3E9632935510}" type="slidenum">
              <a:rPr lang="en-US" altLang="en-US"/>
              <a:pPr eaLnBrk="1" hangingPunct="1"/>
              <a:t>4</a:t>
            </a:fld>
            <a:endParaRPr lang="en-US" altLang="en-US"/>
          </a:p>
        </p:txBody>
      </p:sp>
    </p:spTree>
    <p:extLst>
      <p:ext uri="{BB962C8B-B14F-4D97-AF65-F5344CB8AC3E}">
        <p14:creationId xmlns:p14="http://schemas.microsoft.com/office/powerpoint/2010/main" val="1542900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spcBef>
                <a:spcPct val="0"/>
              </a:spcBef>
            </a:pPr>
            <a:r>
              <a:rPr lang="en-US" altLang="en-US" dirty="0" smtClean="0"/>
              <a:t>Given what is known about HIEs, what potential impact does health information exchange have on health care delivery and the practice of the health care provider?</a:t>
            </a:r>
          </a:p>
          <a:p>
            <a:pPr marL="0" lvl="1">
              <a:spcBef>
                <a:spcPct val="0"/>
              </a:spcBef>
            </a:pPr>
            <a:endParaRPr lang="en-US" altLang="en-US" dirty="0" smtClean="0"/>
          </a:p>
          <a:p>
            <a:pPr>
              <a:spcBef>
                <a:spcPct val="0"/>
              </a:spcBef>
            </a:pPr>
            <a:r>
              <a:rPr lang="en-US" altLang="en-US" dirty="0" smtClean="0"/>
              <a:t>From a health care delivery viewpoint, HIEs may have both a clinical and financial impact. Health care quality is affected by the ability to exchange electronic heath records across multiple payers and providers. HIEs, enabled by technology, are expected to improve the quality of care and patient safety and reduce health care costs of health care delivery. Patient satisfaction</a:t>
            </a:r>
            <a:r>
              <a:rPr lang="en-US" altLang="en-US" baseline="0" dirty="0" smtClean="0"/>
              <a:t> can also be positively impacted since repeated tests can be reduced and patients appreciate improved data flow.</a:t>
            </a:r>
            <a:endParaRPr lang="en-US" altLang="en-US" dirty="0" smtClean="0"/>
          </a:p>
          <a:p>
            <a:pPr>
              <a:spcBef>
                <a:spcPct val="0"/>
              </a:spcBef>
            </a:pPr>
            <a:endParaRPr lang="en-US" altLang="en-US" dirty="0" smtClean="0"/>
          </a:p>
          <a:p>
            <a:pPr>
              <a:spcBef>
                <a:spcPct val="0"/>
              </a:spcBef>
            </a:pPr>
            <a:r>
              <a:rPr lang="en-US" altLang="en-US" dirty="0" smtClean="0"/>
              <a:t>The practice of health care providers may also be impacted by having real-time patient care data at the point-of-care and access to patients’ longitudinal test results may facilitate coordination of care and improve clinical decision making, such as the prevention of errors of omission by enabling automated reminders when follow-up studies are indicated. Streamlined information flows may allow for productivity gains by providers who have access to the electronic HIE network.</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3944AB-59E4-4D06-BEA0-8F9A8D6248EC}" type="slidenum">
              <a:rPr lang="en-US" altLang="en-US"/>
              <a:pPr eaLnBrk="1" hangingPunct="1"/>
              <a:t>5</a:t>
            </a:fld>
            <a:endParaRPr lang="en-US" altLang="en-US"/>
          </a:p>
        </p:txBody>
      </p:sp>
    </p:spTree>
    <p:extLst>
      <p:ext uri="{BB962C8B-B14F-4D97-AF65-F5344CB8AC3E}">
        <p14:creationId xmlns:p14="http://schemas.microsoft.com/office/powerpoint/2010/main" val="973511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External influences, specifically the Federal government, are having a major influence on the adoption and implementation of electronic health records and health information exchange. The national agenda for HIT is twofold: increase adoption of Electronic Health Records (EHRs) and build a framework that enables these EHRs to be sharable and interoperable. The Nationwide Health Information Network or </a:t>
            </a:r>
            <a:r>
              <a:rPr lang="en-US" altLang="en-US" dirty="0" err="1" smtClean="0"/>
              <a:t>NwHIN</a:t>
            </a:r>
            <a:r>
              <a:rPr lang="en-US" altLang="en-US" dirty="0" smtClean="0"/>
              <a:t>, is part of this  national agenda.</a:t>
            </a:r>
          </a:p>
          <a:p>
            <a:endParaRPr lang="en-US" altLang="en-US" dirty="0" smtClean="0"/>
          </a:p>
          <a:p>
            <a:r>
              <a:rPr lang="en-US" altLang="en-US" dirty="0" smtClean="0"/>
              <a:t>According to the Office of the National Coordinator for Health Information Technology, “The Nationwide Health Information Network is the set of standards, services and policies that enable the secure exchange of health information over the Internet” (ONC, 2011, para. 1) </a:t>
            </a:r>
          </a:p>
          <a:p>
            <a:endParaRPr lang="en-US" altLang="en-US" dirty="0" smtClean="0"/>
          </a:p>
          <a:p>
            <a:r>
              <a:rPr lang="en-US" altLang="en-US" dirty="0" smtClean="0"/>
              <a:t>Think of the Nationwide Health Information Network as a collection of standards, protocols, legal agreements, specifications and services overseen by the Office of the National Coordinator for Health Information Technology to support the secure exchange of health information over the Internet. The </a:t>
            </a:r>
            <a:r>
              <a:rPr lang="en-US" altLang="en-US" dirty="0" err="1" smtClean="0"/>
              <a:t>NwHIN</a:t>
            </a:r>
            <a:r>
              <a:rPr lang="en-US" altLang="en-US" dirty="0" smtClean="0"/>
              <a:t> has been referred to as a "Health Internet," which is intended to involve consumers, providers, government organizations, and others in its fabric.</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8DBC91-443D-4A2A-A051-1C345E800BD9}" type="slidenum">
              <a:rPr lang="en-US" altLang="en-US"/>
              <a:pPr eaLnBrk="1" hangingPunct="1"/>
              <a:t>6</a:t>
            </a:fld>
            <a:endParaRPr lang="en-US" altLang="en-US"/>
          </a:p>
        </p:txBody>
      </p:sp>
    </p:spTree>
    <p:extLst>
      <p:ext uri="{BB962C8B-B14F-4D97-AF65-F5344CB8AC3E}">
        <p14:creationId xmlns:p14="http://schemas.microsoft.com/office/powerpoint/2010/main" val="3869892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image is entitled “Nationwide Health Information Network (</a:t>
            </a:r>
            <a:r>
              <a:rPr lang="en-US" altLang="en-US" dirty="0" err="1" smtClean="0"/>
              <a:t>NwHIN</a:t>
            </a:r>
            <a:r>
              <a:rPr lang="en-US" altLang="en-US" dirty="0" smtClean="0"/>
              <a:t>)” and consists of a map of the United States with two rings.  The red outer ring is labeled “The Internet.”  The blue dotted inner ring is labeled “Standards, Specifications, and Agreements for Secure Connections.”  Outside the rings starting in the upper left corner and going counterclockwise are the labels, Community #1, Integrated Delivery System, Community #2, various Federal agencies, Community Health Centers, and Health Bank or Personal Health Record or PHR Support Organization. </a:t>
            </a:r>
          </a:p>
          <a:p>
            <a:endParaRPr lang="en-US" altLang="en-US" dirty="0" smtClean="0"/>
          </a:p>
          <a:p>
            <a:r>
              <a:rPr lang="en-US" altLang="en-US" dirty="0" smtClean="0"/>
              <a:t>What is the reason behind the development of the Nationwide Health Information Network? It is “…to provide a secure, nationwide, interoperable health information infrastructure that will connect providers, consumers, and others involved in supporting health and healthcare. This critical part of the national health IT agenda will enable health information to follow the consumer, be available for clinical decision making, and support appropriate use of healthcare information beyond direct patient care so as to improve health” (HHS, 2008. para. 1).</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B192DE3-2982-4C4C-A746-564F2EB5470A}" type="slidenum">
              <a:rPr lang="en-US" altLang="en-US"/>
              <a:pPr eaLnBrk="1" hangingPunct="1"/>
              <a:t>7</a:t>
            </a:fld>
            <a:endParaRPr lang="en-US" altLang="en-US"/>
          </a:p>
        </p:txBody>
      </p:sp>
    </p:spTree>
    <p:extLst>
      <p:ext uri="{BB962C8B-B14F-4D97-AF65-F5344CB8AC3E}">
        <p14:creationId xmlns:p14="http://schemas.microsoft.com/office/powerpoint/2010/main" val="1738435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a:t>
            </a:r>
            <a:r>
              <a:rPr lang="en-US" altLang="en-US" dirty="0" err="1" smtClean="0"/>
              <a:t>NwHIN</a:t>
            </a:r>
            <a:r>
              <a:rPr lang="en-US" altLang="en-US" dirty="0" smtClean="0"/>
              <a:t> is a key component of the nationwide health IT strategy and is expected to provide a common platform for health information exchange across diverse entities, within communities and across the country, helping to achieve the goals of the Health Information Technology for Economic and Clinical Health (HITECH) Act. The HITECH Act (Section 3001(b)) calls for the Office of the National Coordinator for Health Information Technology (ONC) to develop “a nationwide health information technology infrastructure that allows for the electronic use and exchange of information and that…ensures that each patient’s health information is secure and protected, in accordance with applicable improvements in health care quality, reduces medical errors, reduces health disparities, and advances the delivery of patient centered medical care” among other goals. </a:t>
            </a:r>
          </a:p>
          <a:p>
            <a:pPr eaLnBrk="1" hangingPunct="1"/>
            <a:r>
              <a:rPr lang="en-US" altLang="en-US" dirty="0" smtClean="0"/>
              <a:t/>
            </a:r>
            <a:br>
              <a:rPr lang="en-US" altLang="en-US" dirty="0" smtClean="0"/>
            </a:br>
            <a:r>
              <a:rPr lang="en-US" altLang="en-US" dirty="0" err="1" smtClean="0"/>
              <a:t>NwHIN</a:t>
            </a:r>
            <a:r>
              <a:rPr lang="en-US" altLang="en-US" dirty="0" smtClean="0"/>
              <a:t> is a critical part of the national health IT agenda. The goal is to enable health information to follow the consumer, be available for clinical decision making, and support appropriate use of health care information beyond direct patient care and, as a result, improve population health.</a:t>
            </a:r>
          </a:p>
          <a:p>
            <a:pPr eaLnBrk="1" hangingPunct="1"/>
            <a:endParaRPr lang="en-US" altLang="en-US" dirty="0" smtClean="0"/>
          </a:p>
          <a:p>
            <a:pPr eaLnBrk="1" hangingPunct="1"/>
            <a:r>
              <a:rPr lang="en-US" altLang="en-US" dirty="0" smtClean="0"/>
              <a:t>The role of the </a:t>
            </a:r>
            <a:r>
              <a:rPr lang="en-US" altLang="en-US" dirty="0" err="1" smtClean="0"/>
              <a:t>NwHIN</a:t>
            </a:r>
            <a:r>
              <a:rPr lang="en-US" altLang="en-US" dirty="0" smtClean="0"/>
              <a:t> is to provide means by which health and health care entities are able to securely exchange interoperable health information. </a:t>
            </a:r>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F61B6A-E7A9-40A4-B313-984A25E815B5}" type="slidenum">
              <a:rPr lang="en-US" altLang="en-US"/>
              <a:pPr eaLnBrk="1" hangingPunct="1"/>
              <a:t>8</a:t>
            </a:fld>
            <a:endParaRPr lang="en-US" altLang="en-US"/>
          </a:p>
        </p:txBody>
      </p:sp>
    </p:spTree>
    <p:extLst>
      <p:ext uri="{BB962C8B-B14F-4D97-AF65-F5344CB8AC3E}">
        <p14:creationId xmlns:p14="http://schemas.microsoft.com/office/powerpoint/2010/main" val="1373435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Office of the National Coordinator for Health IT (ONC) believes that with broad implementation, the secure exchange of health information using </a:t>
            </a:r>
            <a:r>
              <a:rPr lang="en-US" altLang="en-US" dirty="0" err="1" smtClean="0"/>
              <a:t>NwHIN</a:t>
            </a:r>
            <a:r>
              <a:rPr lang="en-US" altLang="en-US" dirty="0" smtClean="0"/>
              <a:t> standards, services and policies will help improve the quality and efficiency of healthcare for all Americans. Driven by emerging technology, users, uses, and policies, the </a:t>
            </a:r>
            <a:r>
              <a:rPr lang="en-US" altLang="en-US" dirty="0" err="1" smtClean="0"/>
              <a:t>NwHIN</a:t>
            </a:r>
            <a:r>
              <a:rPr lang="en-US" altLang="en-US" dirty="0" smtClean="0"/>
              <a:t> is evolving to meet emerging needs for exchanging electronic health information securely over the Internet. </a:t>
            </a:r>
          </a:p>
          <a:p>
            <a:endParaRPr lang="en-US" altLang="en-US" dirty="0" smtClean="0"/>
          </a:p>
          <a:p>
            <a:r>
              <a:rPr lang="en-US" altLang="en-US" dirty="0" smtClean="0"/>
              <a:t>One example is the initiative, the </a:t>
            </a:r>
            <a:r>
              <a:rPr lang="en-US" altLang="en-US" dirty="0" err="1" smtClean="0"/>
              <a:t>NwHIN</a:t>
            </a:r>
            <a:r>
              <a:rPr lang="en-US" altLang="en-US" dirty="0" smtClean="0"/>
              <a:t> Direct Project. The </a:t>
            </a:r>
            <a:r>
              <a:rPr lang="en-US" altLang="en-US" dirty="0" err="1" smtClean="0"/>
              <a:t>NwHIN</a:t>
            </a:r>
            <a:r>
              <a:rPr lang="en-US" altLang="en-US" dirty="0" smtClean="0"/>
              <a:t> Direct Project is being launched to explore the </a:t>
            </a:r>
            <a:r>
              <a:rPr lang="en-US" altLang="en-US" dirty="0" err="1" smtClean="0"/>
              <a:t>NwHIN</a:t>
            </a:r>
            <a:r>
              <a:rPr lang="en-US" altLang="en-US" dirty="0" smtClean="0"/>
              <a:t> standards and services required to enable secure health information exchange at a more local and less complex level, such as a primary care provider sending a referral or care summary to a local specialist electronically.</a:t>
            </a:r>
          </a:p>
          <a:p>
            <a:endParaRPr lang="en-US" altLang="en-US" dirty="0" smtClean="0"/>
          </a:p>
          <a:p>
            <a:r>
              <a:rPr lang="en-US" altLang="en-US" dirty="0" smtClean="0"/>
              <a:t>The report </a:t>
            </a:r>
            <a:r>
              <a:rPr lang="en-US" altLang="en-US" i="1" dirty="0" smtClean="0"/>
              <a:t>The Direct Project Overview </a:t>
            </a:r>
            <a:r>
              <a:rPr lang="en-US" altLang="en-US" dirty="0" smtClean="0"/>
              <a:t>states “The Direct Project specifies a simple, secure, scalable, standards-based way for participants to send authenticated, encrypted health information directly to known, trusted recipients over the Internet. The Direct Project focuses on the technical standards and services necessary to securely push content from a sender to a receiver and not the actual content exchanged. However, when these services are used by providers and organizations to transport and share qualifying clinical content, the combination of content and Direct-Project-specified transport standards may satisfy some Stage 1 Meaningful Use requirements” (The Direct Project, 2010, p. 4). 	</a:t>
            </a:r>
          </a:p>
          <a:p>
            <a:endParaRPr lang="en-US" altLang="en-US" dirty="0" smtClean="0"/>
          </a:p>
          <a:p>
            <a:r>
              <a:rPr lang="en-US" altLang="en-US" dirty="0" smtClean="0"/>
              <a:t>This may include for example communication of summary care records in support of continuity of care.</a:t>
            </a:r>
          </a:p>
          <a:p>
            <a:endParaRPr lang="en-US" altLang="en-US" dirty="0" smtClean="0"/>
          </a:p>
          <a:p>
            <a:pPr marL="0" lvl="1"/>
            <a:r>
              <a:rPr lang="en-US" altLang="en-US" dirty="0" err="1" smtClean="0"/>
              <a:t>NwHIN</a:t>
            </a:r>
            <a:r>
              <a:rPr lang="en-US" altLang="en-US" dirty="0" smtClean="0"/>
              <a:t> Direct will also provide an easy "on-ramp" for a wide set of providers and organizations. </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BC91471-F7AA-41DF-98C2-CDD736EEA827}" type="slidenum">
              <a:rPr lang="en-US" altLang="en-US"/>
              <a:pPr eaLnBrk="1" hangingPunct="1"/>
              <a:t>9</a:t>
            </a:fld>
            <a:endParaRPr lang="en-US" altLang="en-US"/>
          </a:p>
        </p:txBody>
      </p:sp>
    </p:spTree>
    <p:extLst>
      <p:ext uri="{BB962C8B-B14F-4D97-AF65-F5344CB8AC3E}">
        <p14:creationId xmlns:p14="http://schemas.microsoft.com/office/powerpoint/2010/main" val="1375635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9800267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1973794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AD15E0BA-B285-4C39-A90C-E88D4699BBA9}"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380386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1653845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0D39B2FC-C0A9-4EF2-AFB8-986D64608911}"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070284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9CB3400C-9A1B-463F-AD21-D144C748B151}"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170534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4765387F-309E-48EB-A309-3F71CA4283C4}"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889622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3FFDDABB-ADC8-4F05-9279-ED329EC49F0B}"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777892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54278E10-C788-4847-B9E3-D8488776E703}"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5410799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BBF3487A-45AE-4042-B229-35637030980F}"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627775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7CC240C3-6F0B-440B-8884-B903CD2D72EE}"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47615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88487351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F384E7E2-1985-4FC5-BEEE-3A27ECCCC95F}"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02866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F751044F-4659-435B-9845-2C1CA8EEDA17}"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103201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16047778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27130961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39049574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32915605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3988290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19803996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1653234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D15E0BA-B285-4C39-A90C-E88D4699BBA9}" type="slidenum">
              <a:rPr lang="en-US" altLang="en-US" smtClean="0"/>
              <a:pPr/>
              <a:t>‹#›</a:t>
            </a:fld>
            <a:endParaRPr lang="en-US" altLang="en-US"/>
          </a:p>
        </p:txBody>
      </p:sp>
    </p:spTree>
    <p:extLst>
      <p:ext uri="{BB962C8B-B14F-4D97-AF65-F5344CB8AC3E}">
        <p14:creationId xmlns:p14="http://schemas.microsoft.com/office/powerpoint/2010/main" val="1493915384"/>
      </p:ext>
    </p:extLst>
  </p:cSld>
  <p:clrMap bg1="lt1" tx1="dk1" bg2="lt2" tx2="dk2" accent1="accent1" accent2="accent2" accent3="accent3" accent4="accent4" accent5="accent5" accent6="accent6" hlink="hlink" folHlink="folHlink"/>
  <p:sldLayoutIdLst>
    <p:sldLayoutId id="2147484398" r:id="rId1"/>
    <p:sldLayoutId id="2147484399" r:id="rId2"/>
    <p:sldLayoutId id="2147484400" r:id="rId3"/>
    <p:sldLayoutId id="2147484401" r:id="rId4"/>
    <p:sldLayoutId id="2147484402" r:id="rId5"/>
    <p:sldLayoutId id="2147484403" r:id="rId6"/>
    <p:sldLayoutId id="2147484404" r:id="rId7"/>
    <p:sldLayoutId id="2147484405" r:id="rId8"/>
    <p:sldLayoutId id="2147484406" r:id="rId9"/>
    <p:sldLayoutId id="2147484407" r:id="rId10"/>
    <p:sldLayoutId id="2147484408" r:id="rId11"/>
    <p:sldLayoutId id="2147484409" r:id="rId12"/>
    <p:sldLayoutId id="2147484410" r:id="rId13"/>
    <p:sldLayoutId id="2147484411" r:id="rId14"/>
    <p:sldLayoutId id="2147484412" r:id="rId15"/>
    <p:sldLayoutId id="2147484373" r:id="rId16"/>
    <p:sldLayoutId id="2147484375" r:id="rId17"/>
    <p:sldLayoutId id="2147484376" r:id="rId18"/>
    <p:sldLayoutId id="2147484377" r:id="rId19"/>
    <p:sldLayoutId id="2147484378" r:id="rId20"/>
    <p:sldLayoutId id="2147484379"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s://www.healthit.gov/policy-researchers-implementers/nwhin-history-background" TargetMode="External"/><Relationship Id="rId7" Type="http://schemas.openxmlformats.org/officeDocument/2006/relationships/hyperlink" Target="http://wiki.directproject.org/file/view/DirectProjectOverview.pdf"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6" Type="http://schemas.openxmlformats.org/officeDocument/2006/relationships/hyperlink" Target="http://edocket.access.gpo.gov/2010/pdf/2010-17210.pdf" TargetMode="External"/><Relationship Id="rId5" Type="http://schemas.openxmlformats.org/officeDocument/2006/relationships/hyperlink" Target="http://www.himss.org/health-information-exchanges-similarities-and-differences" TargetMode="External"/><Relationship Id="rId4" Type="http://schemas.openxmlformats.org/officeDocument/2006/relationships/hyperlink" Target="https://www.cms.gov/ehrincentiveprograms/#BOOKMARK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healthit.gov/sites/default/files/nhin-architecture-overview-draft-20100421-1.pdf" TargetMode="External"/><Relationship Id="rId3" Type="http://schemas.openxmlformats.org/officeDocument/2006/relationships/hyperlink" Target="http://healthit.hhs.gov/portal/server.pt/community/healthit_hhs_gov__state_level_initiatives/1154" TargetMode="External"/><Relationship Id="rId7" Type="http://schemas.openxmlformats.org/officeDocument/2006/relationships/hyperlink" Target="https://www.healthit.gov/policy-researchers-implementers/glossary" TargetMode="External"/><Relationship Id="rId2" Type="http://schemas.openxmlformats.org/officeDocument/2006/relationships/notesSlide" Target="../notesSlides/notesSlide24.xml"/><Relationship Id="rId1" Type="http://schemas.openxmlformats.org/officeDocument/2006/relationships/slideLayout" Target="../slideLayouts/slideLayout9.xml"/><Relationship Id="rId6" Type="http://schemas.openxmlformats.org/officeDocument/2006/relationships/hyperlink" Target="https://www.healthit.gov/facas/health-it-standards-committee" TargetMode="External"/><Relationship Id="rId5" Type="http://schemas.openxmlformats.org/officeDocument/2006/relationships/hyperlink" Target="https://www.healthit.gov/facas/health-it-policy-committee" TargetMode="External"/><Relationship Id="rId4" Type="http://schemas.openxmlformats.org/officeDocument/2006/relationships/hyperlink" Target="https://www.healthit.gov/sites/default/files/hie-interoperability/ehr-certification-program-data-sheett.pdf"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cs typeface="Arial" panose="020B0604020202020204" pitchFamily="34" charset="0"/>
              </a:rPr>
              <a:t>Health Management Information Systems</a:t>
            </a:r>
          </a:p>
        </p:txBody>
      </p:sp>
      <p:sp>
        <p:nvSpPr>
          <p:cNvPr id="12291"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Electronic Health Records</a:t>
            </a:r>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Lecture b</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dirty="0"/>
              <a:t>This material (</a:t>
            </a:r>
            <a:r>
              <a:rPr lang="en-US" altLang="en-US" sz="1000" dirty="0">
                <a:ea typeface="Calibri" panose="020F0502020204030204" pitchFamily="34" charset="0"/>
                <a:cs typeface="Arial" panose="020B0604020202020204" pitchFamily="34" charset="0"/>
              </a:rPr>
              <a:t>Comp 6 Unit 3</a:t>
            </a:r>
            <a:r>
              <a:rPr lang="en-US" sz="1000" dirty="0"/>
              <a:t>) 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t>Impact of </a:t>
            </a:r>
            <a:r>
              <a:rPr lang="en-US" altLang="en-US" dirty="0" err="1" smtClean="0"/>
              <a:t>NwHIN</a:t>
            </a:r>
            <a:endParaRPr lang="en-US" altLang="en-US" dirty="0" smtClean="0"/>
          </a:p>
        </p:txBody>
      </p:sp>
      <p:sp>
        <p:nvSpPr>
          <p:cNvPr id="2253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Health care delivery </a:t>
            </a:r>
          </a:p>
          <a:p>
            <a:pPr lvl="1"/>
            <a:r>
              <a:rPr lang="en-US" altLang="en-US" smtClean="0"/>
              <a:t>Establishes a standards-based infrastructure</a:t>
            </a:r>
          </a:p>
          <a:p>
            <a:pPr lvl="1"/>
            <a:r>
              <a:rPr lang="en-US" altLang="en-US" smtClean="0"/>
              <a:t>Increases the ability to collect and store aggregated data</a:t>
            </a:r>
          </a:p>
          <a:p>
            <a:r>
              <a:rPr lang="en-US" altLang="en-US" smtClean="0"/>
              <a:t>Practice of health care providers</a:t>
            </a:r>
          </a:p>
          <a:p>
            <a:pPr lvl="1"/>
            <a:r>
              <a:rPr lang="en-US" altLang="en-US" smtClean="0"/>
              <a:t>Provides a care coordination exchange platform</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4207D8-48BC-4EFB-ABAD-CDC65CF0E411}"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Governmental Efforts Related to EHRs</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smtClean="0"/>
              <a:t>Office of the National Coordinator for Health Information Technology (ONC) Initiatives</a:t>
            </a:r>
          </a:p>
          <a:p>
            <a:pPr lvl="1"/>
            <a:r>
              <a:rPr lang="en-US" altLang="en-US" sz="2400" dirty="0" smtClean="0"/>
              <a:t>Nationwide Health Information Network (</a:t>
            </a:r>
            <a:r>
              <a:rPr lang="en-US" altLang="en-US" sz="2400" dirty="0" err="1" smtClean="0"/>
              <a:t>NwHIN</a:t>
            </a:r>
            <a:r>
              <a:rPr lang="en-US" altLang="en-US" sz="2400" dirty="0" smtClean="0"/>
              <a:t>)</a:t>
            </a:r>
          </a:p>
          <a:p>
            <a:pPr lvl="1"/>
            <a:r>
              <a:rPr lang="en-US" altLang="en-US" sz="2400" dirty="0" smtClean="0"/>
              <a:t>State-Level Health Initiatives</a:t>
            </a:r>
          </a:p>
          <a:p>
            <a:pPr lvl="2"/>
            <a:r>
              <a:rPr lang="en-US" altLang="en-US" sz="2000" dirty="0" smtClean="0"/>
              <a:t>State Health Policy Consortium (SHPC)</a:t>
            </a:r>
          </a:p>
          <a:p>
            <a:pPr lvl="2"/>
            <a:r>
              <a:rPr lang="en-US" altLang="en-US" sz="2000" dirty="0" smtClean="0"/>
              <a:t>State-level Health Information Exchange Consensus Project </a:t>
            </a:r>
          </a:p>
          <a:p>
            <a:pPr lvl="2"/>
            <a:r>
              <a:rPr lang="en-US" altLang="en-US" sz="2000" dirty="0" smtClean="0"/>
              <a:t>State Alliance for e-Health </a:t>
            </a:r>
          </a:p>
          <a:p>
            <a:pPr lvl="2"/>
            <a:r>
              <a:rPr lang="en-US" altLang="en-US" sz="2000" dirty="0" smtClean="0"/>
              <a:t>Health Information Security and Privacy Collaboration (HISPC)</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6B4D791-9346-44CE-BD35-E9052DD4BB2A}"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Governmental Efforts Related to EHRs</a:t>
            </a:r>
          </a:p>
        </p:txBody>
      </p:sp>
      <p:sp>
        <p:nvSpPr>
          <p:cNvPr id="2457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ARRA</a:t>
            </a:r>
          </a:p>
          <a:p>
            <a:pPr lvl="1"/>
            <a:r>
              <a:rPr lang="en-US" altLang="en-US" smtClean="0"/>
              <a:t>HITECH Programs</a:t>
            </a:r>
          </a:p>
          <a:p>
            <a:pPr lvl="2"/>
            <a:r>
              <a:rPr lang="en-US" altLang="en-US" smtClean="0"/>
              <a:t>Meaningful use of interoperable health information technology and qualified EHRs</a:t>
            </a:r>
          </a:p>
          <a:p>
            <a:pPr lvl="3"/>
            <a:r>
              <a:rPr lang="en-US" altLang="en-US" smtClean="0"/>
              <a:t>Certified electronic health record technology</a:t>
            </a:r>
          </a:p>
          <a:p>
            <a:pPr lvl="3"/>
            <a:r>
              <a:rPr lang="en-US" altLang="en-US" smtClean="0"/>
              <a:t>“Qualified EHR”</a:t>
            </a:r>
          </a:p>
          <a:p>
            <a:pPr lvl="1"/>
            <a:r>
              <a:rPr lang="en-US" altLang="en-US" smtClean="0"/>
              <a:t>HIT Advisory Committees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0408F9C-0A72-4903-A57D-74115EAAF3AE}"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Governmental Efforts Related to EHRs</a:t>
            </a: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Office of the National Coordinator for Health Information Technology Authorized Testing and Certification Body (ONC-ATCB)</a:t>
            </a:r>
          </a:p>
          <a:p>
            <a:pPr lvl="1"/>
            <a:r>
              <a:rPr lang="en-US" altLang="en-US" dirty="0" smtClean="0"/>
              <a:t>Established to ensure that “Certified EHR Technology” will be available for adoption </a:t>
            </a:r>
          </a:p>
          <a:p>
            <a:pPr eaLnBrk="1" hangingPunct="1"/>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BABA35-96DA-4A25-B2B1-1061857D27DF}"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Certified EHR Technology</a:t>
            </a:r>
          </a:p>
        </p:txBody>
      </p:sp>
      <p:sp>
        <p:nvSpPr>
          <p:cNvPr id="2662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Complete EHR or a combination of EHR Modules, each of which:</a:t>
            </a:r>
          </a:p>
          <a:p>
            <a:pPr lvl="1"/>
            <a:r>
              <a:rPr lang="en-US" altLang="en-US" dirty="0" smtClean="0"/>
              <a:t>Meets the requirements included in the definition of a Qualified EHR; and</a:t>
            </a:r>
          </a:p>
          <a:p>
            <a:pPr lvl="1"/>
            <a:r>
              <a:rPr lang="en-US" altLang="en-US" dirty="0" smtClean="0"/>
              <a:t>Has been tested and certified in accordance with the certification program established by the National Coordinator as having met all applicable certification criteria adopted by the Secretary</a:t>
            </a:r>
          </a:p>
          <a:p>
            <a:pPr eaLnBrk="1" hangingPunct="1"/>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C1F199-0988-4E80-8983-4C93128D4D21}"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“Qualified EHR” Definition</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r>
              <a:rPr lang="en-US" altLang="en-US" smtClean="0"/>
              <a:t>Electronic record of health related information</a:t>
            </a:r>
          </a:p>
          <a:p>
            <a:pPr marL="742950" lvl="2" indent="-342900"/>
            <a:r>
              <a:rPr lang="en-US" altLang="en-US" smtClean="0"/>
              <a:t>Patient demographic and clinical health information</a:t>
            </a:r>
          </a:p>
          <a:p>
            <a:pPr marL="342900" lvl="1" indent="-342900"/>
            <a:r>
              <a:rPr lang="en-US" altLang="en-US" smtClean="0"/>
              <a:t>Capacity to provide specific functions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AE7816-1844-4668-A62C-E0B185B5D745}"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Governmental Efforts Related to EHRs</a:t>
            </a:r>
          </a:p>
        </p:txBody>
      </p:sp>
      <p:sp>
        <p:nvSpPr>
          <p:cNvPr id="2867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Federal Advisory Committees </a:t>
            </a:r>
          </a:p>
          <a:p>
            <a:pPr lvl="1"/>
            <a:r>
              <a:rPr lang="en-US" altLang="en-US" smtClean="0"/>
              <a:t>HIT Policy Committee</a:t>
            </a:r>
          </a:p>
          <a:p>
            <a:pPr lvl="1"/>
            <a:r>
              <a:rPr lang="en-US" altLang="en-US" smtClean="0"/>
              <a:t>HIT Standards Committee</a:t>
            </a:r>
          </a:p>
          <a:p>
            <a:pPr eaLnBrk="1" hangingPunct="1">
              <a:buFont typeface="Arial" panose="020B0604020202020204" pitchFamily="34" charset="0"/>
              <a:buNone/>
            </a:pP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6F554F-FAEF-4481-8736-C994FED35EA7}"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A Vision for 21st Century Health Care and Wellness</a:t>
            </a:r>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IOM vision </a:t>
            </a:r>
          </a:p>
          <a:p>
            <a:pPr lvl="1"/>
            <a:r>
              <a:rPr lang="en-US" altLang="en-US" smtClean="0"/>
              <a:t>Systematically organized and acculturated health care system </a:t>
            </a:r>
          </a:p>
          <a:p>
            <a:pPr lvl="1"/>
            <a:r>
              <a:rPr lang="en-US" altLang="en-US" smtClean="0"/>
              <a:t>Easy and rewarding for providers and patients to do </a:t>
            </a:r>
          </a:p>
          <a:p>
            <a:pPr lvl="2"/>
            <a:r>
              <a:rPr lang="en-US" altLang="en-US" smtClean="0"/>
              <a:t>The right thing</a:t>
            </a:r>
          </a:p>
          <a:p>
            <a:pPr lvl="2"/>
            <a:r>
              <a:rPr lang="en-US" altLang="en-US" smtClean="0"/>
              <a:t>At the right time</a:t>
            </a:r>
          </a:p>
          <a:p>
            <a:pPr lvl="2"/>
            <a:r>
              <a:rPr lang="en-US" altLang="en-US" smtClean="0"/>
              <a:t>In the right place</a:t>
            </a:r>
          </a:p>
          <a:p>
            <a:pPr lvl="2"/>
            <a:r>
              <a:rPr lang="en-US" altLang="en-US" smtClean="0"/>
              <a:t>In the right way</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0B227B-F59E-4512-B91D-C09DA42E274B}"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Information-Intensive Aspects of IOM’s Vision</a:t>
            </a:r>
          </a:p>
        </p:txBody>
      </p:sp>
      <p:sp>
        <p:nvSpPr>
          <p:cNvPr id="3072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Important health care IT capabilities</a:t>
            </a:r>
          </a:p>
          <a:p>
            <a:pPr lvl="1"/>
            <a:r>
              <a:rPr lang="en-US" altLang="en-US" smtClean="0"/>
              <a:t>Comprehensive data on patients’ conditions, treatments, and outcomes</a:t>
            </a:r>
          </a:p>
          <a:p>
            <a:pPr lvl="1"/>
            <a:r>
              <a:rPr lang="en-US" altLang="en-US" smtClean="0"/>
              <a:t>Cognitive support for health care professionals and patients</a:t>
            </a:r>
          </a:p>
          <a:p>
            <a:pPr lvl="1"/>
            <a:r>
              <a:rPr lang="en-US" altLang="en-US" smtClean="0"/>
              <a:t>Cognitive support for health care professionals </a:t>
            </a:r>
          </a:p>
          <a:p>
            <a:pPr lvl="1"/>
            <a:r>
              <a:rPr lang="en-US" altLang="en-US" smtClean="0"/>
              <a:t>Instruments and tools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886CFD-BFB2-4F15-A010-DD24459A503E}"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t>Information-Intensive Aspects of IOM’s vision</a:t>
            </a:r>
          </a:p>
        </p:txBody>
      </p:sp>
      <p:sp>
        <p:nvSpPr>
          <p:cNvPr id="3174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Important health care IT capabilities</a:t>
            </a:r>
          </a:p>
          <a:p>
            <a:pPr lvl="1"/>
            <a:r>
              <a:rPr lang="en-US" altLang="en-US" smtClean="0"/>
              <a:t>Rapid integration of new instrumentation, biological knowledge, treatment modalities, etc.</a:t>
            </a:r>
          </a:p>
          <a:p>
            <a:pPr lvl="1"/>
            <a:r>
              <a:rPr lang="en-US" altLang="en-US" smtClean="0"/>
              <a:t>Accommodation of the growing heterogeneity of locales for the provision of care</a:t>
            </a:r>
          </a:p>
          <a:p>
            <a:pPr lvl="1"/>
            <a:r>
              <a:rPr lang="en-US" altLang="en-US" smtClean="0"/>
              <a:t>Empowerment of patients and their families in effective management of health care decisions and execution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E3A1927-00FC-40DD-8FF2-BA6F47D3FEFC}"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extLst/>
        </p:spPr>
        <p:txBody>
          <a:bodyPr rtlCol="0">
            <a:normAutofit fontScale="90000"/>
          </a:bodyPr>
          <a:lstStyle/>
          <a:p>
            <a:pPr eaLnBrk="1" hangingPunct="1">
              <a:defRPr/>
            </a:pPr>
            <a:r>
              <a:rPr lang="en-US" dirty="0" smtClean="0"/>
              <a:t>Electronic Health Records</a:t>
            </a:r>
            <a:br>
              <a:rPr lang="en-US" dirty="0" smtClean="0"/>
            </a:br>
            <a:r>
              <a:rPr lang="en-US" dirty="0" smtClean="0"/>
              <a:t>Learning Objectives</a:t>
            </a:r>
          </a:p>
        </p:txBody>
      </p:sp>
      <p:sp>
        <p:nvSpPr>
          <p:cNvPr id="13316"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buFont typeface="Arial" panose="020B0604020202020204" pitchFamily="34" charset="0"/>
              <a:buAutoNum type="arabicPeriod"/>
            </a:pPr>
            <a:r>
              <a:rPr lang="en-US" altLang="en-US" sz="2400" dirty="0"/>
              <a:t>Discuss how Health Information Exchange (HIE) and Nationwide Health Information Network (</a:t>
            </a:r>
            <a:r>
              <a:rPr lang="en-US" altLang="en-US" sz="2400" dirty="0" err="1"/>
              <a:t>NwHIN</a:t>
            </a:r>
            <a:r>
              <a:rPr lang="en-US" altLang="en-US" sz="2400" dirty="0"/>
              <a:t>) impact health care delivery and the practice of health care providers </a:t>
            </a:r>
          </a:p>
          <a:p>
            <a:pPr marL="457200" indent="-457200">
              <a:buFont typeface="Arial" panose="020B0604020202020204" pitchFamily="34" charset="0"/>
              <a:buAutoNum type="arabicPeriod"/>
            </a:pPr>
            <a:r>
              <a:rPr lang="en-US" altLang="en-US" sz="2400" dirty="0"/>
              <a:t>Outline issues regarding governmental regulation of EHR systems, such as meaningful use of interoperable health information technology and a qualified </a:t>
            </a:r>
            <a:r>
              <a:rPr lang="en-US" altLang="en-US" sz="2400" dirty="0" smtClean="0"/>
              <a:t>EHR </a:t>
            </a:r>
            <a:endParaRPr lang="en-US" altLang="en-US" sz="2400" dirty="0"/>
          </a:p>
          <a:p>
            <a:pPr marL="457200" indent="-457200">
              <a:buFont typeface="Arial" panose="020B0604020202020204" pitchFamily="34" charset="0"/>
              <a:buAutoNum type="arabicPeriod"/>
            </a:pPr>
            <a:r>
              <a:rPr lang="en-US" altLang="en-US" sz="2400" dirty="0"/>
              <a:t>Summarize how the Institute of Medicine’s Vision for 21st Century Health Care and Wellness may impact health management information systems </a:t>
            </a:r>
          </a:p>
          <a:p>
            <a:pPr marL="457200" indent="-457200">
              <a:buFont typeface="Arial" panose="020B0604020202020204" pitchFamily="34" charset="0"/>
              <a:buAutoNum type="arabicPeriod"/>
            </a:pPr>
            <a:r>
              <a:rPr lang="en-US" altLang="en-US" sz="2400" dirty="0"/>
              <a:t>Identify how ongoing developments in biomedical informatics can affect future uses and challenges related to health information systems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E289161-934D-4057-8433-0F116454A7B3}"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t>Guiding Principles of IOM’s Vision</a:t>
            </a:r>
          </a:p>
        </p:txBody>
      </p:sp>
      <p:sp>
        <p:nvSpPr>
          <p:cNvPr id="3277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Principles for evolutionary change</a:t>
            </a:r>
          </a:p>
          <a:p>
            <a:pPr lvl="1"/>
            <a:r>
              <a:rPr lang="en-US" altLang="en-US" smtClean="0"/>
              <a:t>Focus on improvements in care</a:t>
            </a:r>
          </a:p>
          <a:p>
            <a:pPr lvl="1"/>
            <a:r>
              <a:rPr lang="en-US" altLang="en-US" smtClean="0"/>
              <a:t>Seek incremental gain from incremental effort</a:t>
            </a:r>
          </a:p>
          <a:p>
            <a:pPr lvl="1"/>
            <a:r>
              <a:rPr lang="en-US" altLang="en-US" smtClean="0"/>
              <a:t>Record available data</a:t>
            </a:r>
          </a:p>
          <a:p>
            <a:pPr lvl="1"/>
            <a:r>
              <a:rPr lang="en-US" altLang="en-US" smtClean="0"/>
              <a:t>Design for human and organizational factors</a:t>
            </a:r>
          </a:p>
          <a:p>
            <a:pPr lvl="1"/>
            <a:r>
              <a:rPr lang="en-US" altLang="en-US" smtClean="0"/>
              <a:t>Support the cognitive functions of all caregivers  </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8F232D-0BB2-4208-AC19-3B3B4D0B1540}"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Guiding Principles of IOM’s Vision</a:t>
            </a:r>
          </a:p>
        </p:txBody>
      </p:sp>
      <p:sp>
        <p:nvSpPr>
          <p:cNvPr id="3379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Principles for radical change</a:t>
            </a:r>
          </a:p>
          <a:p>
            <a:pPr lvl="1"/>
            <a:r>
              <a:rPr lang="en-US" altLang="en-US" smtClean="0"/>
              <a:t>Architect information and workflow systems</a:t>
            </a:r>
          </a:p>
          <a:p>
            <a:pPr lvl="1"/>
            <a:r>
              <a:rPr lang="en-US" altLang="en-US" smtClean="0"/>
              <a:t>Archive data for subsequent re-interpretation</a:t>
            </a:r>
          </a:p>
          <a:p>
            <a:pPr lvl="1"/>
            <a:r>
              <a:rPr lang="en-US" altLang="en-US" smtClean="0"/>
              <a:t>Create technologies that identify and eliminate ineffective work processes</a:t>
            </a:r>
          </a:p>
          <a:p>
            <a:pPr lvl="1"/>
            <a:r>
              <a:rPr lang="en-US" altLang="en-US" smtClean="0"/>
              <a:t>Create technologies that clarify the context of data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C47EBB-179F-45BC-9520-427A42831EE9}"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Electronic Health Records</a:t>
            </a:r>
            <a:br>
              <a:rPr lang="en-US" altLang="en-US" smtClean="0"/>
            </a:br>
            <a:r>
              <a:rPr lang="en-US" altLang="en-US" smtClean="0"/>
              <a:t>Summary </a:t>
            </a:r>
            <a:br>
              <a:rPr lang="en-US" altLang="en-US" smtClean="0"/>
            </a:br>
            <a:endParaRPr lang="en-US" altLang="en-US" sz="2000" smtClean="0"/>
          </a:p>
        </p:txBody>
      </p:sp>
      <p:sp>
        <p:nvSpPr>
          <p:cNvPr id="34819"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Defined an EMR and EHR</a:t>
            </a:r>
          </a:p>
          <a:p>
            <a:pPr eaLnBrk="1" hangingPunct="1"/>
            <a:r>
              <a:rPr lang="en-US" altLang="en-US" sz="2800" smtClean="0"/>
              <a:t>Explained similarities and differences</a:t>
            </a:r>
          </a:p>
          <a:p>
            <a:pPr eaLnBrk="1" hangingPunct="1"/>
            <a:r>
              <a:rPr lang="en-US" altLang="en-US" sz="2800" smtClean="0"/>
              <a:t>Identified EHR attributes and functions</a:t>
            </a:r>
          </a:p>
          <a:p>
            <a:pPr eaLnBrk="1" hangingPunct="1"/>
            <a:r>
              <a:rPr lang="en-US" altLang="en-US" sz="2800" smtClean="0"/>
              <a:t>Discussed the issues surrounding EHR adoption and implementation</a:t>
            </a:r>
          </a:p>
          <a:p>
            <a:pPr eaLnBrk="1" hangingPunct="1"/>
            <a:r>
              <a:rPr lang="en-US" altLang="en-US" sz="2800" smtClean="0"/>
              <a:t>Described the impact of EHRs on patient care</a:t>
            </a:r>
          </a:p>
          <a:p>
            <a:pPr eaLnBrk="1" hangingPunct="1"/>
            <a:r>
              <a:rPr lang="en-US" altLang="en-US" sz="2800" smtClean="0"/>
              <a:t>Addressed external influences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2502A7-5B8F-4A3B-9094-0F868CEFC32D}"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Electronic Health Records</a:t>
            </a:r>
            <a:br>
              <a:rPr lang="en-US" altLang="en-US" smtClean="0"/>
            </a:br>
            <a:r>
              <a:rPr lang="en-US" altLang="en-US" smtClean="0"/>
              <a:t>References – Lecture b</a:t>
            </a:r>
          </a:p>
        </p:txBody>
      </p:sp>
      <p:sp>
        <p:nvSpPr>
          <p:cNvPr id="35846" name="Text Placeholder 5"/>
          <p:cNvSpPr>
            <a:spLocks noGrp="1"/>
          </p:cNvSpPr>
          <p:nvPr>
            <p:ph type="body" sz="quarter" idx="16"/>
          </p:nvPr>
        </p:nvSpPr>
        <p:spPr bwMode="auto">
          <a:xfrm>
            <a:off x="457200" y="1600200"/>
            <a:ext cx="82296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References</a:t>
            </a:r>
          </a:p>
          <a:p>
            <a:pPr marL="342900" lvl="1" indent="-342900"/>
            <a:r>
              <a:rPr lang="en-US" altLang="en-US" dirty="0" smtClean="0"/>
              <a:t>Department of Health and Human Services. (</a:t>
            </a:r>
            <a:r>
              <a:rPr lang="en-US" altLang="en-US" dirty="0" err="1" smtClean="0"/>
              <a:t>n.d.</a:t>
            </a:r>
            <a:r>
              <a:rPr lang="en-US" altLang="en-US" dirty="0" smtClean="0"/>
              <a:t>). </a:t>
            </a:r>
            <a:r>
              <a:rPr lang="en-US" altLang="en-US" i="1" dirty="0" smtClean="0"/>
              <a:t>Nationwide health information network: Background and scope</a:t>
            </a:r>
            <a:r>
              <a:rPr lang="en-US" altLang="en-US" dirty="0" smtClean="0"/>
              <a:t>. Retrieved from </a:t>
            </a:r>
            <a:r>
              <a:rPr lang="en-US" altLang="en-US" dirty="0">
                <a:hlinkClick r:id="rId3"/>
              </a:rPr>
              <a:t>https://www.healthit.gov/policy-researchers-implementers/nwhin-history-background</a:t>
            </a:r>
            <a:endParaRPr lang="en-US" altLang="en-US" dirty="0" smtClean="0"/>
          </a:p>
          <a:p>
            <a:pPr marL="342900" lvl="1" indent="-342900" eaLnBrk="1" hangingPunct="1"/>
            <a:r>
              <a:rPr lang="en-US" altLang="en-US" dirty="0" smtClean="0"/>
              <a:t>Department of Health and Human Services. (2011, November 7). </a:t>
            </a:r>
            <a:r>
              <a:rPr lang="en-US" altLang="en-US" i="1" dirty="0" smtClean="0"/>
              <a:t>EHR incentive programs overview. </a:t>
            </a:r>
            <a:r>
              <a:rPr lang="en-US" altLang="en-US" dirty="0" smtClean="0"/>
              <a:t>Retrieved from </a:t>
            </a:r>
            <a:r>
              <a:rPr lang="en-US" altLang="en-US" dirty="0" smtClean="0">
                <a:hlinkClick r:id="rId4"/>
              </a:rPr>
              <a:t>https://www.cms.gov/ehrincentiveprograms/#BOOKMARK1</a:t>
            </a:r>
            <a:r>
              <a:rPr lang="en-US" altLang="en-US" dirty="0" smtClean="0"/>
              <a:t> </a:t>
            </a:r>
          </a:p>
          <a:p>
            <a:pPr marL="342900" lvl="1" indent="-342900" eaLnBrk="1" hangingPunct="1"/>
            <a:r>
              <a:rPr lang="en-US" altLang="en-US" dirty="0" smtClean="0"/>
              <a:t>Healthcare Information and Management Systems Society. (2009, March). </a:t>
            </a:r>
            <a:r>
              <a:rPr lang="en-US" altLang="en-US" i="1" dirty="0" smtClean="0"/>
              <a:t>Health information exchanges: Similarities and differences. </a:t>
            </a:r>
            <a:r>
              <a:rPr lang="en-US" altLang="en-US" dirty="0" smtClean="0"/>
              <a:t>Retrieved from </a:t>
            </a:r>
            <a:r>
              <a:rPr lang="en-US" altLang="en-US" dirty="0" smtClean="0">
                <a:hlinkClick r:id="rId5"/>
              </a:rPr>
              <a:t>http://www.himss.org/health-information-exchanges-similarities-and-differences</a:t>
            </a:r>
            <a:endParaRPr lang="en-US" altLang="en-US" dirty="0" smtClean="0"/>
          </a:p>
          <a:p>
            <a:pPr marL="342900" lvl="1" indent="-342900" eaLnBrk="1" hangingPunct="1"/>
            <a:r>
              <a:rPr lang="en-US" altLang="en-US" dirty="0" smtClean="0"/>
              <a:t>Health Information Technology for Economic and Clinical Health Act of 2009. Public Law 111-5, Section 3000(13) (2009a). </a:t>
            </a:r>
          </a:p>
          <a:p>
            <a:pPr marL="342900" lvl="1" indent="-342900" eaLnBrk="1" hangingPunct="1"/>
            <a:r>
              <a:rPr lang="en-US" altLang="en-US" dirty="0" smtClean="0"/>
              <a:t>Health Information Technology for Economic and Clinical Health Act of 2009. Public Law 111-5, Section 3001(b) (2009b). </a:t>
            </a:r>
          </a:p>
          <a:p>
            <a:pPr marL="342900" lvl="1" indent="-342900" eaLnBrk="1" hangingPunct="1"/>
            <a:r>
              <a:rPr lang="en-US" altLang="en-US" dirty="0" smtClean="0"/>
              <a:t>Health Information Technology: Initial Set of Standards, Implementation Specifications, and Certification Criteria for Electronic Health Record Technology; Final Rule, 45 CFR Part 170 (July 28, 2010). Retrieved from </a:t>
            </a:r>
            <a:r>
              <a:rPr lang="en-US" altLang="en-US" dirty="0" smtClean="0">
                <a:hlinkClick r:id="rId6"/>
              </a:rPr>
              <a:t>http://edocket.access.gpo.gov/2010/pdf/2010-17210.pdf</a:t>
            </a:r>
            <a:r>
              <a:rPr lang="en-US" altLang="en-US" dirty="0" smtClean="0"/>
              <a:t> </a:t>
            </a:r>
          </a:p>
          <a:p>
            <a:pPr marL="342900" lvl="1" indent="-342900" eaLnBrk="1" hangingPunct="1"/>
            <a:r>
              <a:rPr lang="en-US" altLang="en-US" dirty="0" smtClean="0"/>
              <a:t>Stead W.W., &amp; Lin H.S. (eds.). (2009). Computational technology for effective health care: Immediate steps and strategic directions. Washington (DC): National Academies Press.</a:t>
            </a:r>
          </a:p>
          <a:p>
            <a:pPr marL="342900" lvl="1" indent="-342900" eaLnBrk="1" hangingPunct="1"/>
            <a:r>
              <a:rPr lang="en-US" altLang="en-US" dirty="0" smtClean="0"/>
              <a:t>The Direct Project. (2010, October 11). </a:t>
            </a:r>
            <a:r>
              <a:rPr lang="en-US" altLang="en-US" i="1" dirty="0" smtClean="0"/>
              <a:t>The direct project overview. </a:t>
            </a:r>
            <a:r>
              <a:rPr lang="en-US" altLang="en-US" dirty="0" smtClean="0"/>
              <a:t>Retrieved from </a:t>
            </a:r>
            <a:r>
              <a:rPr lang="en-US" altLang="en-US" dirty="0" smtClean="0">
                <a:hlinkClick r:id="rId7"/>
              </a:rPr>
              <a:t>http://wiki.directproject.org/file/view/DirectProjectOverview.pdf</a:t>
            </a:r>
            <a:r>
              <a:rPr lang="en-US" altLang="en-US" dirty="0" smtClean="0"/>
              <a:t> </a:t>
            </a:r>
          </a:p>
          <a:p>
            <a:pPr marL="342900" lvl="1" indent="-342900" eaLnBrk="1" hangingPunct="1">
              <a:buFont typeface="Arial" panose="020B0604020202020204" pitchFamily="34" charset="0"/>
              <a:buNone/>
            </a:pPr>
            <a:endParaRPr lang="en-US" altLang="en-US" dirty="0" smtClean="0"/>
          </a:p>
          <a:p>
            <a:pPr marL="342900" lvl="1" indent="-342900" eaLnBrk="1" hangingPunct="1"/>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EF3D52-D1D3-413A-872C-E25C837E284E}"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Electronic Health Records</a:t>
            </a:r>
            <a:br>
              <a:rPr lang="en-US" altLang="en-US" smtClean="0"/>
            </a:br>
            <a:r>
              <a:rPr lang="en-US" altLang="en-US" smtClean="0"/>
              <a:t>References – Lecture b</a:t>
            </a:r>
          </a:p>
        </p:txBody>
      </p:sp>
      <p:sp>
        <p:nvSpPr>
          <p:cNvPr id="36870" name="Text Placeholder 5"/>
          <p:cNvSpPr>
            <a:spLocks noGrp="1"/>
          </p:cNvSpPr>
          <p:nvPr>
            <p:ph type="body" sz="quarter" idx="16"/>
          </p:nvPr>
        </p:nvSpPr>
        <p:spPr bwMode="auto">
          <a:xfrm>
            <a:off x="457200" y="1600200"/>
            <a:ext cx="8229600" cy="5212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References</a:t>
            </a:r>
          </a:p>
          <a:p>
            <a:pPr marL="342900" lvl="1" indent="-342900" eaLnBrk="1" hangingPunct="1"/>
            <a:r>
              <a:rPr lang="en-US" altLang="en-US" dirty="0" smtClean="0"/>
              <a:t>The Office of the National Coordinator for Health Information Technology. (2010, August). </a:t>
            </a:r>
            <a:r>
              <a:rPr lang="en-US" altLang="en-US" i="1" dirty="0" smtClean="0"/>
              <a:t>State-Level initiatives</a:t>
            </a:r>
            <a:r>
              <a:rPr lang="en-US" altLang="en-US" dirty="0" smtClean="0"/>
              <a:t>. Retrieved from </a:t>
            </a:r>
            <a:r>
              <a:rPr lang="en-US" altLang="en-US" dirty="0" smtClean="0">
                <a:hlinkClick r:id="rId3"/>
              </a:rPr>
              <a:t>http://healthit.hhs.gov/portal/server.pt/community/healthit_hhs_gov__state_level_initiatives/1154</a:t>
            </a:r>
            <a:r>
              <a:rPr lang="en-US" altLang="en-US" dirty="0" smtClean="0"/>
              <a:t> </a:t>
            </a:r>
          </a:p>
          <a:p>
            <a:pPr marL="342900" lvl="1" indent="-342900"/>
            <a:r>
              <a:rPr lang="en-US" altLang="en-US" dirty="0" smtClean="0"/>
              <a:t>The Office of the National Coordinator for Health Information Technology. (2010, September). </a:t>
            </a:r>
            <a:r>
              <a:rPr lang="en-US" altLang="en-US" i="1" dirty="0" smtClean="0"/>
              <a:t>HITECH temporary certification program for EHR technology</a:t>
            </a:r>
            <a:r>
              <a:rPr lang="en-US" altLang="en-US" dirty="0" smtClean="0"/>
              <a:t>.  Retrieved from </a:t>
            </a:r>
            <a:r>
              <a:rPr lang="en-US" altLang="en-US" dirty="0">
                <a:hlinkClick r:id="rId4"/>
              </a:rPr>
              <a:t>https://</a:t>
            </a:r>
            <a:r>
              <a:rPr lang="en-US" altLang="en-US" dirty="0" smtClean="0">
                <a:hlinkClick r:id="rId4"/>
              </a:rPr>
              <a:t>www.healthit.gov/sites/default/files/hie-interoperability/ehr-certification-program-data-sheett.pdf</a:t>
            </a:r>
            <a:r>
              <a:rPr lang="en-US" altLang="en-US" dirty="0" smtClean="0"/>
              <a:t>  </a:t>
            </a:r>
          </a:p>
          <a:p>
            <a:pPr marL="342900" lvl="1" indent="-342900"/>
            <a:r>
              <a:rPr lang="en-US" altLang="en-US" dirty="0" smtClean="0"/>
              <a:t>The Office of the National Coordinator for Health Information Technology. (2011, November). </a:t>
            </a:r>
            <a:r>
              <a:rPr lang="en-US" altLang="en-US" i="1" dirty="0" smtClean="0"/>
              <a:t>Health IT policy committee</a:t>
            </a:r>
            <a:r>
              <a:rPr lang="en-US" altLang="en-US" dirty="0" smtClean="0"/>
              <a:t>.  Retrieved from </a:t>
            </a:r>
            <a:r>
              <a:rPr lang="en-US" altLang="en-US" dirty="0">
                <a:hlinkClick r:id="rId5"/>
              </a:rPr>
              <a:t>https://</a:t>
            </a:r>
            <a:r>
              <a:rPr lang="en-US" altLang="en-US" dirty="0" smtClean="0">
                <a:hlinkClick r:id="rId5"/>
              </a:rPr>
              <a:t>www.healthit.gov/facas/health-it-policy-committee</a:t>
            </a:r>
            <a:r>
              <a:rPr lang="en-US" altLang="en-US" dirty="0" smtClean="0"/>
              <a:t>  </a:t>
            </a:r>
          </a:p>
          <a:p>
            <a:pPr marL="342900" lvl="1" indent="-342900"/>
            <a:r>
              <a:rPr lang="en-US" altLang="en-US" dirty="0" smtClean="0"/>
              <a:t>The Office of the National Coordinator for Health Information Technology. (2011, November). </a:t>
            </a:r>
            <a:r>
              <a:rPr lang="en-US" altLang="en-US" i="1" dirty="0" smtClean="0"/>
              <a:t>Health IT standards committee</a:t>
            </a:r>
            <a:r>
              <a:rPr lang="en-US" altLang="en-US" dirty="0" smtClean="0"/>
              <a:t>. Retrieved from </a:t>
            </a:r>
            <a:r>
              <a:rPr lang="en-US" altLang="en-US" dirty="0">
                <a:hlinkClick r:id="rId6"/>
              </a:rPr>
              <a:t>https://</a:t>
            </a:r>
            <a:r>
              <a:rPr lang="en-US" altLang="en-US" dirty="0" smtClean="0">
                <a:hlinkClick r:id="rId6"/>
              </a:rPr>
              <a:t>www.healthit.gov/facas/health-it-standards-committee</a:t>
            </a:r>
            <a:endParaRPr lang="en-US" altLang="en-US" dirty="0" smtClean="0"/>
          </a:p>
          <a:p>
            <a:pPr marL="342900" lvl="1" indent="-342900"/>
            <a:r>
              <a:rPr lang="en-US" altLang="en-US" dirty="0"/>
              <a:t>The Office of the National Coordinator for Health Information Technology.</a:t>
            </a:r>
            <a:r>
              <a:rPr lang="en-US" altLang="en-US" dirty="0" smtClean="0">
                <a:solidFill>
                  <a:srgbClr val="000000"/>
                </a:solidFill>
              </a:rPr>
              <a:t> (2017). </a:t>
            </a:r>
            <a:r>
              <a:rPr lang="en-US" altLang="en-US" i="1" dirty="0" smtClean="0">
                <a:solidFill>
                  <a:srgbClr val="000000"/>
                </a:solidFill>
              </a:rPr>
              <a:t>Health IT Terms</a:t>
            </a:r>
            <a:r>
              <a:rPr lang="en-US" altLang="en-US" i="1" dirty="0" smtClean="0"/>
              <a:t>. </a:t>
            </a:r>
            <a:r>
              <a:rPr lang="en-US" altLang="en-US" dirty="0" smtClean="0"/>
              <a:t>Retrieved from </a:t>
            </a:r>
            <a:r>
              <a:rPr lang="en-US" altLang="en-US" dirty="0">
                <a:hlinkClick r:id="rId7"/>
              </a:rPr>
              <a:t>https://</a:t>
            </a:r>
            <a:r>
              <a:rPr lang="en-US" altLang="en-US" dirty="0" smtClean="0">
                <a:hlinkClick r:id="rId7"/>
              </a:rPr>
              <a:t>www.healthit.gov/policy-researchers-implementers/glossary</a:t>
            </a:r>
            <a:r>
              <a:rPr lang="en-US" altLang="en-US" dirty="0" smtClean="0"/>
              <a:t>   </a:t>
            </a:r>
          </a:p>
          <a:p>
            <a:r>
              <a:rPr lang="en-US" altLang="en-US" dirty="0"/>
              <a:t>Images </a:t>
            </a:r>
          </a:p>
          <a:p>
            <a:pPr marL="273050" lvl="1"/>
            <a:r>
              <a:rPr lang="en-US" altLang="en-US" dirty="0"/>
              <a:t>Slide </a:t>
            </a:r>
            <a:r>
              <a:rPr lang="en-US" altLang="en-US" dirty="0" smtClean="0"/>
              <a:t>7: </a:t>
            </a:r>
            <a:r>
              <a:rPr lang="en-US" altLang="en-US" dirty="0"/>
              <a:t>Department of Health and Human Services. (2010, </a:t>
            </a:r>
            <a:r>
              <a:rPr lang="en-US" altLang="en-US" dirty="0" smtClean="0"/>
              <a:t>April). </a:t>
            </a:r>
            <a:r>
              <a:rPr lang="en-US" altLang="en-US" dirty="0"/>
              <a:t>Nationwide health information network (</a:t>
            </a:r>
            <a:r>
              <a:rPr lang="en-US" altLang="en-US" dirty="0" smtClean="0"/>
              <a:t>NHIN</a:t>
            </a:r>
            <a:r>
              <a:rPr lang="en-US" altLang="en-US" dirty="0"/>
              <a:t>) exchange architecture overview DRAFT v.0.9. Retrieved from </a:t>
            </a:r>
            <a:r>
              <a:rPr lang="en-US" altLang="en-US" dirty="0">
                <a:hlinkClick r:id="rId8"/>
              </a:rPr>
              <a:t>https://</a:t>
            </a:r>
            <a:r>
              <a:rPr lang="en-US" altLang="en-US" dirty="0" smtClean="0">
                <a:hlinkClick r:id="rId8"/>
              </a:rPr>
              <a:t>www.healthit.gov/sites/default/files/nhin-architecture-overview-draft-20100421-1.pdf</a:t>
            </a:r>
            <a:r>
              <a:rPr lang="en-US" altLang="en-US" dirty="0" smtClean="0"/>
              <a:t> </a:t>
            </a:r>
            <a:endParaRPr lang="en-US" altLang="en-US" dirty="0"/>
          </a:p>
          <a:p>
            <a:pPr marL="342900" lvl="1" indent="-342900" eaLnBrk="1" hangingPunct="1"/>
            <a:endParaRPr lang="en-US" altLang="en-US" dirty="0" smtClean="0"/>
          </a:p>
          <a:p>
            <a:pPr marL="342900" lvl="1" indent="-342900" eaLnBrk="1" hangingPunct="1">
              <a:buFont typeface="Arial" panose="020B0604020202020204" pitchFamily="34" charset="0"/>
              <a:buNone/>
            </a:pPr>
            <a:endParaRPr lang="en-US" altLang="en-US" dirty="0" smtClean="0"/>
          </a:p>
          <a:p>
            <a:pPr marL="342900" lvl="1" indent="-342900" eaLnBrk="1" hangingPunct="1">
              <a:buFont typeface="Arial" panose="020B0604020202020204" pitchFamily="34" charset="0"/>
              <a:buNone/>
            </a:pPr>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5953F08-8108-4E3C-A81C-7CE65CFF689C}" type="slidenum">
              <a:rPr lang="en-US" altLang="en-US">
                <a:solidFill>
                  <a:srgbClr val="898989"/>
                </a:solidFill>
              </a:rPr>
              <a:pPr eaLnBrk="1" hangingPunct="1"/>
              <a:t>24</a:t>
            </a:fld>
            <a:endParaRPr lang="en-US" altLang="en-US" dirty="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Electronic Health Records</a:t>
            </a:r>
            <a:br>
              <a:rPr lang="en-US" dirty="0" smtClean="0"/>
            </a:br>
            <a:r>
              <a:rPr lang="en-US" dirty="0" smtClean="0"/>
              <a:t>Lecture b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25</a:t>
            </a:fld>
            <a:endParaRPr lang="en-US" altLang="en-US"/>
          </a:p>
        </p:txBody>
      </p:sp>
    </p:spTree>
    <p:custDataLst>
      <p:tags r:id="rId1"/>
    </p:custDataLst>
    <p:extLst>
      <p:ext uri="{BB962C8B-B14F-4D97-AF65-F5344CB8AC3E}">
        <p14:creationId xmlns:p14="http://schemas.microsoft.com/office/powerpoint/2010/main" val="231287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Health Information Exchange (HIE)</a:t>
            </a:r>
          </a:p>
        </p:txBody>
      </p:sp>
      <p:sp>
        <p:nvSpPr>
          <p:cNvPr id="153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Electronic movement of health-related information among organizations according to nationally recognized standards</a:t>
            </a:r>
          </a:p>
          <a:p>
            <a:pPr lvl="1"/>
            <a:r>
              <a:rPr lang="en-US" altLang="en-US" dirty="0" smtClean="0"/>
              <a:t>It is important to not confuse the “verb” HIE with the “noun” HIE. The verb expresses the process of exchanging information, whether via a centralized database or via point-to-point exchange. The noun describes a database which stores health information and facilitates exchange.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CB0C3F-8A20-40AA-958C-868BD74075AF}"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Perspectives on Health Information Exchange</a:t>
            </a:r>
          </a:p>
        </p:txBody>
      </p:sp>
      <p:sp>
        <p:nvSpPr>
          <p:cNvPr id="1638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Models of HIE architecture</a:t>
            </a:r>
          </a:p>
          <a:p>
            <a:pPr lvl="1"/>
            <a:r>
              <a:rPr lang="en-US" altLang="en-US" smtClean="0"/>
              <a:t>Centralized</a:t>
            </a:r>
          </a:p>
          <a:p>
            <a:pPr lvl="2"/>
            <a:r>
              <a:rPr lang="en-US" altLang="en-US" smtClean="0"/>
              <a:t>Shared repository </a:t>
            </a:r>
          </a:p>
          <a:p>
            <a:pPr lvl="1"/>
            <a:r>
              <a:rPr lang="en-US" altLang="en-US" smtClean="0"/>
              <a:t>Federated </a:t>
            </a:r>
          </a:p>
          <a:p>
            <a:pPr lvl="2"/>
            <a:r>
              <a:rPr lang="en-US" altLang="en-US" smtClean="0"/>
              <a:t>Or decentralized</a:t>
            </a:r>
          </a:p>
          <a:p>
            <a:pPr lvl="2"/>
            <a:r>
              <a:rPr lang="en-US" altLang="en-US" smtClean="0"/>
              <a:t>Data source organization maintains custodianship and control over the patient’s medical record</a:t>
            </a:r>
          </a:p>
          <a:p>
            <a:pPr lvl="1"/>
            <a:r>
              <a:rPr lang="en-US" altLang="en-US" smtClean="0"/>
              <a:t>Hybrid</a:t>
            </a:r>
          </a:p>
          <a:p>
            <a:pPr lvl="2"/>
            <a:r>
              <a:rPr lang="en-US" altLang="en-US" smtClean="0"/>
              <a:t>Mixture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46DA72-3196-4FCA-A163-3F6D0EE58A69}"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HIE Impact</a:t>
            </a:r>
          </a:p>
        </p:txBody>
      </p:sp>
      <p:sp>
        <p:nvSpPr>
          <p:cNvPr id="1741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Health care delivery </a:t>
            </a:r>
          </a:p>
          <a:p>
            <a:pPr lvl="1"/>
            <a:r>
              <a:rPr lang="en-US" altLang="en-US" dirty="0" smtClean="0"/>
              <a:t>Clinical and financial </a:t>
            </a:r>
          </a:p>
          <a:p>
            <a:pPr lvl="1"/>
            <a:r>
              <a:rPr lang="en-US" altLang="en-US" dirty="0" smtClean="0"/>
              <a:t>Patient satisfaction</a:t>
            </a:r>
          </a:p>
          <a:p>
            <a:r>
              <a:rPr lang="en-US" altLang="en-US" dirty="0" smtClean="0"/>
              <a:t>Practice of health care providers</a:t>
            </a:r>
          </a:p>
          <a:p>
            <a:pPr lvl="1"/>
            <a:r>
              <a:rPr lang="en-US" altLang="en-US" dirty="0" smtClean="0"/>
              <a:t>Real-time patient data at the point-of-care</a:t>
            </a:r>
          </a:p>
          <a:p>
            <a:pPr lvl="1"/>
            <a:r>
              <a:rPr lang="en-US" altLang="en-US" dirty="0" smtClean="0"/>
              <a:t>Access to patients’ longitudinal test results</a:t>
            </a:r>
          </a:p>
          <a:p>
            <a:pPr lvl="1"/>
            <a:r>
              <a:rPr lang="en-US" altLang="en-US" dirty="0" smtClean="0"/>
              <a:t>Productivity gains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AD2F6A0-5A52-4FF1-B968-EB14BF598331}"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dirty="0" smtClean="0"/>
              <a:t>Nationwide Health Information Network (</a:t>
            </a:r>
            <a:r>
              <a:rPr lang="en-US" altLang="en-US" dirty="0" err="1" smtClean="0"/>
              <a:t>NwHIN</a:t>
            </a:r>
            <a:r>
              <a:rPr lang="en-US" altLang="en-US" dirty="0" smtClean="0"/>
              <a:t>)</a:t>
            </a:r>
          </a:p>
        </p:txBody>
      </p:sp>
      <p:sp>
        <p:nvSpPr>
          <p:cNvPr id="1843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Standards</a:t>
            </a:r>
          </a:p>
          <a:p>
            <a:r>
              <a:rPr lang="en-US" altLang="en-US" smtClean="0"/>
              <a:t>Protocols</a:t>
            </a:r>
          </a:p>
          <a:p>
            <a:r>
              <a:rPr lang="en-US" altLang="en-US" smtClean="0"/>
              <a:t>Legal agreements</a:t>
            </a:r>
          </a:p>
          <a:p>
            <a:r>
              <a:rPr lang="en-US" altLang="en-US" smtClean="0"/>
              <a:t>Specifications</a:t>
            </a:r>
          </a:p>
          <a:p>
            <a:r>
              <a:rPr lang="en-US" altLang="en-US" smtClean="0"/>
              <a:t>Services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3F9FA2-C78D-4389-8AC5-FC82A4FC6336}"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Nationwide Health Information Network</a:t>
            </a:r>
            <a:endParaRPr lang="en-US" altLang="en-US" dirty="0" smtClean="0"/>
          </a:p>
        </p:txBody>
      </p:sp>
      <p:sp>
        <p:nvSpPr>
          <p:cNvPr id="8" name="Text Placeholder 7"/>
          <p:cNvSpPr>
            <a:spLocks noGrp="1"/>
          </p:cNvSpPr>
          <p:nvPr>
            <p:ph type="body" sz="quarter" idx="32"/>
          </p:nvPr>
        </p:nvSpPr>
        <p:spPr/>
        <p:txBody>
          <a:bodyPr/>
          <a:lstStyle/>
          <a:p>
            <a:r>
              <a:rPr lang="en-US" altLang="en-US" dirty="0" smtClean="0"/>
              <a:t>(HHS, 2010, p. 6)</a:t>
            </a:r>
          </a:p>
          <a:p>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5D5F66-8DAE-4489-9188-64A9AA5D9E8D}" type="slidenum">
              <a:rPr lang="en-US" altLang="en-US" smtClean="0"/>
              <a:pPr/>
              <a:t>7</a:t>
            </a:fld>
            <a:endParaRPr lang="en-US" altLang="en-US"/>
          </a:p>
        </p:txBody>
      </p:sp>
      <p:pic>
        <p:nvPicPr>
          <p:cNvPr id="7" name="Picture 2" descr="The graphic is a map of the United States with two rings labeled The Internet and Standards, Specifications, and Agreements for Secure Connections. Around the rings are from upper left corner counterclockwise are the labels Community #1, Integrated Delivery System, Community #2, various Federal agencies, Community Health Centers, and Health Bank or Personal Health Record or PHR Support Organization. (DHHS, 2010, p.6)&#10;&#10;"/>
          <p:cNvPicPr>
            <a:picLocks noChangeAspect="1" noChangeArrowheads="1"/>
          </p:cNvPicPr>
          <p:nvPr/>
        </p:nvPicPr>
        <p:blipFill rotWithShape="1">
          <a:blip r:embed="rId3"/>
          <a:srcRect t="7090"/>
          <a:stretch/>
        </p:blipFill>
        <p:spPr>
          <a:xfrm>
            <a:off x="457198" y="1653540"/>
            <a:ext cx="8382000" cy="4389437"/>
          </a:xfrm>
          <a:prstGeom prst="rect">
            <a:avLst/>
          </a:prstGeom>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dirty="0" smtClean="0"/>
              <a:t>Perspectives on the </a:t>
            </a:r>
            <a:r>
              <a:rPr lang="en-US" altLang="en-US" dirty="0" err="1" smtClean="0"/>
              <a:t>NwHIN</a:t>
            </a:r>
            <a:endParaRPr lang="en-US" altLang="en-US" dirty="0" smtClean="0"/>
          </a:p>
        </p:txBody>
      </p:sp>
      <p:sp>
        <p:nvSpPr>
          <p:cNvPr id="2048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Helps achieve the goals of HITECH</a:t>
            </a:r>
          </a:p>
          <a:p>
            <a:r>
              <a:rPr lang="en-US" altLang="en-US" smtClean="0"/>
              <a:t>Critical part of the national health IT agenda</a:t>
            </a:r>
          </a:p>
          <a:p>
            <a:r>
              <a:rPr lang="en-US" altLang="en-US" smtClean="0"/>
              <a:t>Enable health information </a:t>
            </a:r>
          </a:p>
          <a:p>
            <a:pPr lvl="1"/>
            <a:r>
              <a:rPr lang="en-US" altLang="en-US" smtClean="0"/>
              <a:t>To follow the consumer</a:t>
            </a:r>
          </a:p>
          <a:p>
            <a:pPr lvl="1"/>
            <a:r>
              <a:rPr lang="en-US" altLang="en-US" smtClean="0"/>
              <a:t>Be available for clinical decision making</a:t>
            </a:r>
          </a:p>
          <a:p>
            <a:pPr lvl="1"/>
            <a:r>
              <a:rPr lang="en-US" altLang="en-US" smtClean="0"/>
              <a:t>To support appropriate use of health information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1C731E-8D67-4BBF-ABB1-EC6C3A513E5D}"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dirty="0" err="1" smtClean="0"/>
              <a:t>NwHIN</a:t>
            </a:r>
            <a:r>
              <a:rPr lang="en-US" altLang="en-US" dirty="0" smtClean="0"/>
              <a:t> Evolution</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Driven by emerging technology, users, uses, and policies</a:t>
            </a:r>
          </a:p>
          <a:p>
            <a:r>
              <a:rPr lang="en-US" altLang="en-US" smtClean="0"/>
              <a:t>NHIN Direct Project</a:t>
            </a:r>
          </a:p>
          <a:p>
            <a:pPr lvl="1"/>
            <a:r>
              <a:rPr lang="en-US" altLang="en-US" smtClean="0"/>
              <a:t>Expand the standards and service descriptions available </a:t>
            </a:r>
          </a:p>
          <a:p>
            <a:pPr lvl="1"/>
            <a:r>
              <a:rPr lang="en-US" altLang="en-US" smtClean="0"/>
              <a:t>Address the key Stage 1 requirements for Meaningful Use</a:t>
            </a:r>
          </a:p>
          <a:p>
            <a:pPr lvl="1"/>
            <a:r>
              <a:rPr lang="en-US" altLang="en-US" smtClean="0"/>
              <a:t>Provide an easy "on-ramp"</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D11E37-9AED-4197-8085-28D5F429A0C8}"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Health Management Information Systems&amp;quot;&quot;/&gt;&lt;property id=&quot;20307&quot; value=&quot;256&quot;/&gt;&lt;/object&gt;&lt;object type=&quot;3&quot; unique_id=&quot;10004&quot;&gt;&lt;property id=&quot;20148&quot; value=&quot;5&quot;/&gt;&lt;property id=&quot;20300&quot; value=&quot;Slide 2 - &amp;quot;Electronic Health Records&amp;#x0D;&amp;#x0A;Learning Objectives&amp;quot;&quot;/&gt;&lt;property id=&quot;20307&quot; value=&quot;257&quot;/&gt;&lt;/object&gt;&lt;object type=&quot;3&quot; unique_id=&quot;10006&quot;&gt;&lt;property id=&quot;20148&quot; value=&quot;5&quot;/&gt;&lt;property id=&quot;20300&quot; value=&quot;Slide 4 - &amp;quot;Health Information Exchange (HIE)&amp;quot;&quot;/&gt;&lt;property id=&quot;20307&quot; value=&quot;269&quot;/&gt;&lt;/object&gt;&lt;object type=&quot;3&quot; unique_id=&quot;10012&quot;&gt;&lt;property id=&quot;20148&quot; value=&quot;5&quot;/&gt;&lt;property id=&quot;20300&quot; value=&quot;Slide 23 - &amp;quot;Electronic Health Records&amp;#x0D;&amp;#x0A;Summary &amp;#x0D;&amp;#x0A;&amp;quot;&quot;/&gt;&lt;property id=&quot;20307&quot; value=&quot;270&quot;/&gt;&lt;/object&gt;&lt;object type=&quot;3&quot; unique_id=&quot;10013&quot;&gt;&lt;property id=&quot;20148&quot; value=&quot;5&quot;/&gt;&lt;property id=&quot;20300&quot; value=&quot;Slide 24 - &amp;quot;Electronic Health Records&amp;#x0D;&amp;#x0A;References – Lecture b&amp;quot;&quot;/&gt;&lt;property id=&quot;20307&quot; value=&quot;267&quot;/&gt;&lt;/object&gt;&lt;object type=&quot;3&quot; unique_id=&quot;18464&quot;&gt;&lt;property id=&quot;20148&quot; value=&quot;5&quot;/&gt;&lt;property id=&quot;20300&quot; value=&quot;Slide 3 - &amp;quot;Electronic Health Records&amp;#x0D;&amp;#x0A;Learning Objectives&amp;quot;&quot;/&gt;&lt;property id=&quot;20307&quot; value=&quot;272&quot;/&gt;&lt;/object&gt;&lt;object type=&quot;3&quot; unique_id=&quot;18863&quot;&gt;&lt;property id=&quot;20148&quot; value=&quot;5&quot;/&gt;&lt;property id=&quot;20300&quot; value=&quot;Slide 5 - &amp;quot;Perspectives on Health Information Exchange&amp;quot;&quot;/&gt;&lt;property id=&quot;20307&quot; value=&quot;276&quot;/&gt;&lt;/object&gt;&lt;object type=&quot;3&quot; unique_id=&quot;18864&quot;&gt;&lt;property id=&quot;20148&quot; value=&quot;5&quot;/&gt;&lt;property id=&quot;20300&quot; value=&quot;Slide 6 - &amp;quot;HIE Impact&amp;quot;&quot;/&gt;&lt;property id=&quot;20307&quot; value=&quot;273&quot;/&gt;&lt;/object&gt;&lt;object type=&quot;3&quot; unique_id=&quot;18865&quot;&gt;&lt;property id=&quot;20148&quot; value=&quot;5&quot;/&gt;&lt;property id=&quot;20300&quot; value=&quot;Slide 7 - &amp;quot;Nationwide Health Information Network (NHIN)&amp;quot;&quot;/&gt;&lt;property id=&quot;20307&quot; value=&quot;275&quot;/&gt;&lt;/object&gt;&lt;object type=&quot;3&quot; unique_id=&quot;18866&quot;&gt;&lt;property id=&quot;20148&quot; value=&quot;5&quot;/&gt;&lt;property id=&quot;20300&quot; value=&quot;Slide 8 - &amp;quot;Nationwide Health Information Network&amp;quot;&quot;/&gt;&lt;property id=&quot;20307&quot; value=&quot;274&quot;/&gt;&lt;/object&gt;&lt;object type=&quot;3&quot; unique_id=&quot;18867&quot;&gt;&lt;property id=&quot;20148&quot; value=&quot;5&quot;/&gt;&lt;property id=&quot;20300&quot; value=&quot;Slide 9 - &amp;quot;Perspectives on the NHIN&amp;quot;&quot;/&gt;&lt;property id=&quot;20307&quot; value=&quot;279&quot;/&gt;&lt;/object&gt;&lt;object type=&quot;3&quot; unique_id=&quot;18868&quot;&gt;&lt;property id=&quot;20148&quot; value=&quot;5&quot;/&gt;&lt;property id=&quot;20300&quot; value=&quot;Slide 10 - &amp;quot;NHIN Evolution&amp;quot;&quot;/&gt;&lt;property id=&quot;20307&quot; value=&quot;278&quot;/&gt;&lt;/object&gt;&lt;object type=&quot;3&quot; unique_id=&quot;18869&quot;&gt;&lt;property id=&quot;20148&quot; value=&quot;5&quot;/&gt;&lt;property id=&quot;20300&quot; value=&quot;Slide 11 - &amp;quot;Impact of NHIN&amp;quot;&quot;/&gt;&lt;property id=&quot;20307&quot; value=&quot;277&quot;/&gt;&lt;/object&gt;&lt;object type=&quot;3&quot; unique_id=&quot;19025&quot;&gt;&lt;property id=&quot;20148&quot; value=&quot;5&quot;/&gt;&lt;property id=&quot;20300&quot; value=&quot;Slide 12 - &amp;quot;Governmental Efforts Related to EHRs&amp;quot;&quot;/&gt;&lt;property id=&quot;20307&quot; value=&quot;281&quot;/&gt;&lt;/object&gt;&lt;object type=&quot;3&quot; unique_id=&quot;19026&quot;&gt;&lt;property id=&quot;20148&quot; value=&quot;5&quot;/&gt;&lt;property id=&quot;20300&quot; value=&quot;Slide 13 - &amp;quot;Governmental Efforts Related to EHRs&amp;quot;&quot;/&gt;&lt;property id=&quot;20307&quot; value=&quot;280&quot;/&gt;&lt;/object&gt;&lt;object type=&quot;3&quot; unique_id=&quot;19198&quot;&gt;&lt;property id=&quot;20148&quot; value=&quot;5&quot;/&gt;&lt;property id=&quot;20300&quot; value=&quot;Slide 14 - &amp;quot;Governmental Efforts Related to EHRs&amp;quot;&quot;/&gt;&lt;property id=&quot;20307&quot; value=&quot;284&quot;/&gt;&lt;/object&gt;&lt;object type=&quot;3&quot; unique_id=&quot;19199&quot;&gt;&lt;property id=&quot;20148&quot; value=&quot;5&quot;/&gt;&lt;property id=&quot;20300&quot; value=&quot;Slide 15 - &amp;quot;Certified EHR Technology&amp;quot;&quot;/&gt;&lt;property id=&quot;20307&quot; value=&quot;283&quot;/&gt;&lt;/object&gt;&lt;object type=&quot;3&quot; unique_id=&quot;19200&quot;&gt;&lt;property id=&quot;20148&quot; value=&quot;5&quot;/&gt;&lt;property id=&quot;20300&quot; value=&quot;Slide 16 - &amp;quot;“Qualified EHR” Definition&amp;quot;&quot;/&gt;&lt;property id=&quot;20307&quot; value=&quot;282&quot;/&gt;&lt;/object&gt;&lt;object type=&quot;3&quot; unique_id=&quot;19261&quot;&gt;&lt;property id=&quot;20148&quot; value=&quot;5&quot;/&gt;&lt;property id=&quot;20300&quot; value=&quot;Slide 25 - &amp;quot;Electronic Health Records&amp;#x0D;&amp;#x0A;References – Lecture b&amp;quot;&quot;/&gt;&lt;property id=&quot;20307&quot; value=&quot;285&quot;/&gt;&lt;/object&gt;&lt;object type=&quot;3&quot; unique_id=&quot;19430&quot;&gt;&lt;property id=&quot;20148&quot; value=&quot;5&quot;/&gt;&lt;property id=&quot;20300&quot; value=&quot;Slide 17 - &amp;quot;Governmental Efforts Related to EHRs&amp;quot;&quot;/&gt;&lt;property id=&quot;20307&quot; value=&quot;289&quot;/&gt;&lt;/object&gt;&lt;object type=&quot;3&quot; unique_id=&quot;19431&quot;&gt;&lt;property id=&quot;20148&quot; value=&quot;5&quot;/&gt;&lt;property id=&quot;20300&quot; value=&quot;Slide 18 - &amp;quot;A Vision for 21st Century Health Care and Wellness&amp;quot;&quot;/&gt;&lt;property id=&quot;20307&quot; value=&quot;288&quot;/&gt;&lt;/object&gt;&lt;object type=&quot;3&quot; unique_id=&quot;19432&quot;&gt;&lt;property id=&quot;20148&quot; value=&quot;5&quot;/&gt;&lt;property id=&quot;20300&quot; value=&quot;Slide 19 - &amp;quot;Information-Intensive Aspects of IOM’s Vision&amp;quot;&quot;/&gt;&lt;property id=&quot;20307&quot; value=&quot;287&quot;/&gt;&lt;/object&gt;&lt;object type=&quot;3&quot; unique_id=&quot;19433&quot;&gt;&lt;property id=&quot;20148&quot; value=&quot;5&quot;/&gt;&lt;property id=&quot;20300&quot; value=&quot;Slide 20 - &amp;quot;Information-Intensive Aspects of IOM’s vision&amp;quot;&quot;/&gt;&lt;property id=&quot;20307&quot; value=&quot;286&quot;/&gt;&lt;/object&gt;&lt;object type=&quot;3&quot; unique_id=&quot;19434&quot;&gt;&lt;property id=&quot;20148&quot; value=&quot;5&quot;/&gt;&lt;property id=&quot;20300&quot; value=&quot;Slide 22 - &amp;quot;Guiding Principles of IOM’s Vision&amp;quot;&quot;/&gt;&lt;property id=&quot;20307&quot; value=&quot;290&quot;/&gt;&lt;/object&gt;&lt;object type=&quot;3&quot; unique_id=&quot;19435&quot;&gt;&lt;property id=&quot;20148&quot; value=&quot;5&quot;/&gt;&lt;property id=&quot;20300&quot; value=&quot;Slide 21 - &amp;quot;Guiding Principles of IOM’s Vision&amp;quot;&quot;/&gt;&lt;property id=&quot;20307&quot; value=&quot;291&quot;/&gt;&lt;/object&gt;&lt;/object&gt;&lt;object type=&quot;8&quot; unique_id=&quot;1002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1182</TotalTime>
  <Words>4642</Words>
  <Application>Microsoft Office PowerPoint</Application>
  <PresentationFormat>On-screen Show (4:3)</PresentationFormat>
  <Paragraphs>341</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ONC_2016</vt:lpstr>
      <vt:lpstr>Health Management Information Systems</vt:lpstr>
      <vt:lpstr>Electronic Health Records Learning Objectives</vt:lpstr>
      <vt:lpstr>Health Information Exchange (HIE)</vt:lpstr>
      <vt:lpstr>Perspectives on Health Information Exchange</vt:lpstr>
      <vt:lpstr>HIE Impact</vt:lpstr>
      <vt:lpstr>Nationwide Health Information Network (NwHIN)</vt:lpstr>
      <vt:lpstr>Nationwide Health Information Network</vt:lpstr>
      <vt:lpstr>Perspectives on the NwHIN</vt:lpstr>
      <vt:lpstr>NwHIN Evolution</vt:lpstr>
      <vt:lpstr>Impact of NwHIN</vt:lpstr>
      <vt:lpstr>Governmental Efforts Related to EHRs</vt:lpstr>
      <vt:lpstr>Governmental Efforts Related to EHRs</vt:lpstr>
      <vt:lpstr>Governmental Efforts Related to EHRs</vt:lpstr>
      <vt:lpstr>Certified EHR Technology</vt:lpstr>
      <vt:lpstr>“Qualified EHR” Definition</vt:lpstr>
      <vt:lpstr>Governmental Efforts Related to EHRs</vt:lpstr>
      <vt:lpstr>A Vision for 21st Century Health Care and Wellness</vt:lpstr>
      <vt:lpstr>Information-Intensive Aspects of IOM’s Vision</vt:lpstr>
      <vt:lpstr>Information-Intensive Aspects of IOM’s vision</vt:lpstr>
      <vt:lpstr>Guiding Principles of IOM’s Vision</vt:lpstr>
      <vt:lpstr>Guiding Principles of IOM’s Vision</vt:lpstr>
      <vt:lpstr>Electronic Health Records Summary  </vt:lpstr>
      <vt:lpstr>Electronic Health Records References – Lecture b</vt:lpstr>
      <vt:lpstr>Electronic Health Records References – Lecture b</vt:lpstr>
      <vt:lpstr>Electronic Health Records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6, Unit 3</dc:title>
  <dc:subject>Health Management Information Systems:</dc:subject>
  <dc:creator>U.S. Department of Health and Human Services Office of the National Coordinator for Health Information Technology</dc:creator>
  <cp:keywords>Health IT, Health IT Curriculum, Computer Science</cp:keywords>
  <cp:lastModifiedBy>The Department of Health and Human Services</cp:lastModifiedBy>
  <cp:revision>15</cp:revision>
  <dcterms:created xsi:type="dcterms:W3CDTF">2011-11-08T17:39:23Z</dcterms:created>
  <dcterms:modified xsi:type="dcterms:W3CDTF">2017-05-23T16:42:37Z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