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tags/tag2.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99" r:id="rId1"/>
  </p:sldMasterIdLst>
  <p:notesMasterIdLst>
    <p:notesMasterId r:id="rId32"/>
  </p:notesMasterIdLst>
  <p:handoutMasterIdLst>
    <p:handoutMasterId r:id="rId33"/>
  </p:handoutMasterIdLst>
  <p:sldIdLst>
    <p:sldId id="256" r:id="rId2"/>
    <p:sldId id="257" r:id="rId3"/>
    <p:sldId id="269" r:id="rId4"/>
    <p:sldId id="274" r:id="rId5"/>
    <p:sldId id="258" r:id="rId6"/>
    <p:sldId id="273" r:id="rId7"/>
    <p:sldId id="275" r:id="rId8"/>
    <p:sldId id="276" r:id="rId9"/>
    <p:sldId id="278" r:id="rId10"/>
    <p:sldId id="277" r:id="rId11"/>
    <p:sldId id="281" r:id="rId12"/>
    <p:sldId id="280" r:id="rId13"/>
    <p:sldId id="279" r:id="rId14"/>
    <p:sldId id="282" r:id="rId15"/>
    <p:sldId id="283" r:id="rId16"/>
    <p:sldId id="284" r:id="rId17"/>
    <p:sldId id="286" r:id="rId18"/>
    <p:sldId id="285" r:id="rId19"/>
    <p:sldId id="296" r:id="rId20"/>
    <p:sldId id="288" r:id="rId21"/>
    <p:sldId id="289" r:id="rId22"/>
    <p:sldId id="292" r:id="rId23"/>
    <p:sldId id="294" r:id="rId24"/>
    <p:sldId id="291" r:id="rId25"/>
    <p:sldId id="293" r:id="rId26"/>
    <p:sldId id="290" r:id="rId27"/>
    <p:sldId id="264" r:id="rId28"/>
    <p:sldId id="267" r:id="rId29"/>
    <p:sldId id="287" r:id="rId30"/>
    <p:sldId id="297" r:id="rId31"/>
  </p:sldIdLst>
  <p:sldSz cx="9144000" cy="6858000" type="screen4x3"/>
  <p:notesSz cx="9144000" cy="68580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81569" autoAdjust="0"/>
  </p:normalViewPr>
  <p:slideViewPr>
    <p:cSldViewPr>
      <p:cViewPr varScale="1">
        <p:scale>
          <a:sx n="70" d="100"/>
          <a:sy n="70" d="100"/>
        </p:scale>
        <p:origin x="-293" y="-72"/>
      </p:cViewPr>
      <p:guideLst>
        <p:guide orient="horz" pos="2160"/>
        <p:guide pos="2880"/>
      </p:guideLst>
    </p:cSldViewPr>
  </p:slideViewPr>
  <p:outlineViewPr>
    <p:cViewPr>
      <p:scale>
        <a:sx n="33" d="100"/>
        <a:sy n="33" d="100"/>
      </p:scale>
      <p:origin x="0" y="291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6CB9D289-82DB-4F8C-AD9C-B70BDB9E74F5}" type="datetimeFigureOut">
              <a:rPr lang="en-US"/>
              <a:pPr>
                <a:defRPr/>
              </a:pPr>
              <a:t>6/2/2017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61326A6F-8691-4D8F-92A6-5DE8E712AC63}" type="slidenum">
              <a:rPr lang="en-US" altLang="en-US"/>
              <a:pPr/>
              <a:t>‹#›</a:t>
            </a:fld>
            <a:endParaRPr lang="en-US" altLang="en-US"/>
          </a:p>
        </p:txBody>
      </p:sp>
    </p:spTree>
    <p:extLst>
      <p:ext uri="{BB962C8B-B14F-4D97-AF65-F5344CB8AC3E}">
        <p14:creationId xmlns:p14="http://schemas.microsoft.com/office/powerpoint/2010/main" val="291014205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8D46B0B7-3366-45FA-AB04-25EFCAE09369}" type="datetimeFigureOut">
              <a:rPr lang="en-US"/>
              <a:pPr>
                <a:defRPr/>
              </a:pPr>
              <a:t>6/2/2017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B6F7E032-304B-4938-ABB5-2B1E692E3069}" type="slidenum">
              <a:rPr lang="en-US" altLang="en-US"/>
              <a:pPr/>
              <a:t>‹#›</a:t>
            </a:fld>
            <a:endParaRPr lang="en-US" altLang="en-US"/>
          </a:p>
        </p:txBody>
      </p:sp>
    </p:spTree>
    <p:extLst>
      <p:ext uri="{BB962C8B-B14F-4D97-AF65-F5344CB8AC3E}">
        <p14:creationId xmlns:p14="http://schemas.microsoft.com/office/powerpoint/2010/main" val="8100931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Electronic Health Records</a:t>
            </a:r>
            <a:r>
              <a:rPr lang="en-US" altLang="en-US" dirty="0" smtClean="0"/>
              <a:t>.  This is Lecture </a:t>
            </a:r>
            <a:r>
              <a:rPr lang="en-US" altLang="en-US" b="1" dirty="0" smtClean="0"/>
              <a:t>a</a:t>
            </a:r>
            <a:r>
              <a:rPr lang="en-US" altLang="en-US" dirty="0" smtClean="0"/>
              <a:t>.  </a:t>
            </a:r>
          </a:p>
          <a:p>
            <a:pPr eaLnBrk="1" hangingPunct="1">
              <a:spcBef>
                <a:spcPct val="0"/>
              </a:spcBef>
            </a:pPr>
            <a:endParaRPr lang="en-US" altLang="en-US" dirty="0" smtClean="0"/>
          </a:p>
          <a:p>
            <a:r>
              <a:rPr lang="en-US" altLang="en-US" smtClean="0"/>
              <a:t>This lecture </a:t>
            </a:r>
            <a:r>
              <a:rPr lang="en-US" altLang="en-US" dirty="0" smtClean="0"/>
              <a:t>will define an electronic medical record (EMR) and electronic health record (EHR) and explain their similarities and differences, identify attributes and functions of an EHR, discuss the issues surrounding EHR adoption and implementation, and describe the impact of EHRs on patient care. </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DB83B65-816A-43C8-8A91-99F5E0C36D36}" type="slidenum">
              <a:rPr lang="en-US" altLang="en-US"/>
              <a:pPr eaLnBrk="1" hangingPunct="1"/>
              <a:t>1</a:t>
            </a:fld>
            <a:endParaRPr lang="en-US" altLang="en-US"/>
          </a:p>
        </p:txBody>
      </p:sp>
    </p:spTree>
    <p:extLst>
      <p:ext uri="{BB962C8B-B14F-4D97-AF65-F5344CB8AC3E}">
        <p14:creationId xmlns:p14="http://schemas.microsoft.com/office/powerpoint/2010/main" val="23992291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4625" indent="-174625">
              <a:spcBef>
                <a:spcPct val="0"/>
              </a:spcBef>
            </a:pPr>
            <a:r>
              <a:rPr lang="en-US" altLang="en-US" smtClean="0"/>
              <a:t>Additionally,</a:t>
            </a:r>
          </a:p>
          <a:p>
            <a:pPr marL="174625" indent="-174625">
              <a:spcBef>
                <a:spcPct val="0"/>
              </a:spcBef>
              <a:buFontTx/>
              <a:buChar char="•"/>
            </a:pPr>
            <a:r>
              <a:rPr lang="en-US" altLang="en-US" smtClean="0"/>
              <a:t>“EHRs can link information with patient computers to point to additional resources – patients can be more informed and involved as EHRs are used to help identify additional web resources.</a:t>
            </a:r>
          </a:p>
          <a:p>
            <a:pPr marL="174625" indent="-174625">
              <a:spcBef>
                <a:spcPct val="0"/>
              </a:spcBef>
              <a:buFontTx/>
              <a:buChar char="•"/>
            </a:pPr>
            <a:r>
              <a:rPr lang="en-US" altLang="en-US" smtClean="0"/>
              <a:t>EHRs don’t just “contain” or transmit information, they also compute with it – for example, a qualified EHR will not merely contain a record of a patient’s medications or allergies, it will also automatically check for problems whenever a new medication is prescribed and alert the clinician to potential conflicts. </a:t>
            </a:r>
          </a:p>
          <a:p>
            <a:pPr marL="174625" indent="-174625">
              <a:spcBef>
                <a:spcPct val="0"/>
              </a:spcBef>
              <a:buFontTx/>
              <a:buChar char="•"/>
            </a:pPr>
            <a:r>
              <a:rPr lang="en-US" altLang="en-US" smtClean="0"/>
              <a:t>EHRs can improve safety through their capacity to bring all of a patient’s information together and automatically identify potential safety issues -- providing “decision support” capability to assist clinicians” (CMS, 2010, para. 5).</a:t>
            </a:r>
          </a:p>
          <a:p>
            <a:pPr marL="174625" indent="-174625">
              <a:spcBef>
                <a:spcPct val="0"/>
              </a:spcBef>
              <a:buFontTx/>
              <a:buChar char="•"/>
            </a:pPr>
            <a:endParaRPr lang="en-US" altLang="en-US"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4CBD28-3CE6-45CA-8598-B96EBBEAC255}" type="slidenum">
              <a:rPr lang="en-US" altLang="en-US"/>
              <a:pPr eaLnBrk="1" hangingPunct="1"/>
              <a:t>10</a:t>
            </a:fld>
            <a:endParaRPr lang="en-US" altLang="en-US"/>
          </a:p>
        </p:txBody>
      </p:sp>
    </p:spTree>
    <p:extLst>
      <p:ext uri="{BB962C8B-B14F-4D97-AF65-F5344CB8AC3E}">
        <p14:creationId xmlns:p14="http://schemas.microsoft.com/office/powerpoint/2010/main" val="2954073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final group of ways in which EHRs can improve care according to CMS are:</a:t>
            </a:r>
          </a:p>
          <a:p>
            <a:pPr>
              <a:buFontTx/>
              <a:buChar char="•"/>
            </a:pPr>
            <a:r>
              <a:rPr lang="en-US" altLang="en-US" smtClean="0"/>
              <a:t> “EHRs can deliver more information in more directions, while reducing “paperwork” time for providers – for example, EHRs can be programmed for easy or automatic delivery of information that needs to be shared with public health agencies or quality measurement, saving clinician time. </a:t>
            </a:r>
          </a:p>
          <a:p>
            <a:pPr>
              <a:buFontTx/>
              <a:buChar char="•"/>
            </a:pPr>
            <a:r>
              <a:rPr lang="en-US" altLang="en-US" smtClean="0"/>
              <a:t> EHRs can improve privacy and security – with proper training and effective policies, electronic records can be more secure than paper. </a:t>
            </a:r>
          </a:p>
          <a:p>
            <a:pPr>
              <a:buFontTx/>
              <a:buChar char="•"/>
            </a:pPr>
            <a:r>
              <a:rPr lang="en-US" altLang="en-US" smtClean="0"/>
              <a:t> EHRs can reduce costs through reduced paperwork, improved safety, reduced duplication of testing, and most of all improved health through the delivery of more effective health care” (CMS, 2010, para 5).</a:t>
            </a:r>
          </a:p>
          <a:p>
            <a:pPr>
              <a:buFontTx/>
              <a:buChar char="•"/>
            </a:pPr>
            <a:endParaRPr lang="en-US" altLang="en-US" smtClean="0"/>
          </a:p>
          <a:p>
            <a:r>
              <a:rPr lang="en-US" altLang="en-US" smtClean="0"/>
              <a:t>With regards to improving privacy and security, EHRs can be encrypted and stored on password-protected systems thereby restricting their access to only those authorized. In addition, systems can track who accessed a record, when it occurred and for what purpose. Firewalls and other physical security measures can be put in place to prevent unauthorized users from gaining access to patient records. </a:t>
            </a:r>
          </a:p>
          <a:p>
            <a:endParaRPr lang="en-US" altLang="en-US" smtClean="0"/>
          </a:p>
          <a:p>
            <a:r>
              <a:rPr lang="en-US" altLang="en-US" smtClean="0"/>
              <a:t>Overall EHRs have the potential for improvements in patient safety and quality. However, improvements are not an automatic result of implementing an EHR.</a:t>
            </a:r>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ACEFFD2-83AB-4763-95EC-6A0D141FC772}" type="slidenum">
              <a:rPr lang="en-US" altLang="en-US"/>
              <a:pPr eaLnBrk="1" hangingPunct="1"/>
              <a:t>11</a:t>
            </a:fld>
            <a:endParaRPr lang="en-US" altLang="en-US"/>
          </a:p>
        </p:txBody>
      </p:sp>
    </p:spTree>
    <p:extLst>
      <p:ext uri="{BB962C8B-B14F-4D97-AF65-F5344CB8AC3E}">
        <p14:creationId xmlns:p14="http://schemas.microsoft.com/office/powerpoint/2010/main" val="1821220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Thus, an electronic health record is not an electronic version of the paper record. An electronic health record has additional attributes or properties that a paper record does not. </a:t>
            </a:r>
          </a:p>
          <a:p>
            <a:pPr>
              <a:spcBef>
                <a:spcPts val="0"/>
              </a:spcBef>
              <a:defRPr/>
            </a:pPr>
            <a:endParaRPr lang="en-US" dirty="0" smtClean="0"/>
          </a:p>
          <a:p>
            <a:pPr>
              <a:spcBef>
                <a:spcPts val="0"/>
              </a:spcBef>
              <a:defRPr/>
            </a:pPr>
            <a:r>
              <a:rPr lang="en-US" dirty="0" smtClean="0"/>
              <a:t>The Healthcare Information and Management Systems Society or HIMSS described eight attributes of an electronic health record in their report </a:t>
            </a:r>
            <a:r>
              <a:rPr lang="en-US" i="1" dirty="0" smtClean="0"/>
              <a:t>HIMSS Electronic Health Record Definitional Model</a:t>
            </a:r>
            <a:r>
              <a:rPr lang="en-US" dirty="0" smtClean="0"/>
              <a:t>. The first two attributes are that the EHR:</a:t>
            </a:r>
          </a:p>
          <a:p>
            <a:pPr>
              <a:spcBef>
                <a:spcPts val="0"/>
              </a:spcBef>
              <a:defRPr/>
            </a:pPr>
            <a:endParaRPr lang="en-US" dirty="0" smtClean="0"/>
          </a:p>
          <a:p>
            <a:pPr marL="174708" indent="-174708">
              <a:spcBef>
                <a:spcPts val="0"/>
              </a:spcBef>
              <a:buFont typeface="Arial" pitchFamily="34" charset="0"/>
              <a:buChar char="•"/>
              <a:defRPr/>
            </a:pPr>
            <a:r>
              <a:rPr lang="en-US" dirty="0" smtClean="0"/>
              <a:t>“Provides secure, reliable, real-time access to patient health record information, where and when it is needed to support care</a:t>
            </a:r>
          </a:p>
          <a:p>
            <a:pPr marL="174708" indent="-174708">
              <a:spcBef>
                <a:spcPts val="0"/>
              </a:spcBef>
              <a:buFont typeface="Arial" pitchFamily="34" charset="0"/>
              <a:buChar char="•"/>
              <a:defRPr/>
            </a:pPr>
            <a:r>
              <a:rPr lang="en-US" dirty="0" smtClean="0"/>
              <a:t>Captures and manages episodic and longitudinal electronic health record information” (Handler, et al., 2003, p. 3).</a:t>
            </a:r>
          </a:p>
          <a:p>
            <a:pPr>
              <a:defRPr/>
            </a:pPr>
            <a:endParaRPr lang="en-US" dirty="0"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56D210-AE25-433F-8C94-338C09E13E51}" type="slidenum">
              <a:rPr lang="en-US" altLang="en-US"/>
              <a:pPr eaLnBrk="1" hangingPunct="1"/>
              <a:t>12</a:t>
            </a:fld>
            <a:endParaRPr lang="en-US" altLang="en-US"/>
          </a:p>
        </p:txBody>
      </p:sp>
    </p:spTree>
    <p:extLst>
      <p:ext uri="{BB962C8B-B14F-4D97-AF65-F5344CB8AC3E}">
        <p14:creationId xmlns:p14="http://schemas.microsoft.com/office/powerpoint/2010/main" val="891682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next three attributes as described in the HIMSS report are the EHR:</a:t>
            </a:r>
          </a:p>
          <a:p>
            <a:pPr>
              <a:spcBef>
                <a:spcPts val="0"/>
              </a:spcBef>
              <a:defRPr/>
            </a:pPr>
            <a:endParaRPr lang="en-US" dirty="0" smtClean="0"/>
          </a:p>
          <a:p>
            <a:pPr marL="174708" indent="-174708">
              <a:spcBef>
                <a:spcPts val="0"/>
              </a:spcBef>
              <a:buFont typeface="Arial" pitchFamily="34" charset="0"/>
              <a:buChar char="•"/>
              <a:defRPr/>
            </a:pPr>
            <a:r>
              <a:rPr lang="en-US" dirty="0" smtClean="0"/>
              <a:t>“Functions as clinicians’ primary information resource during the provision of patient care  </a:t>
            </a:r>
          </a:p>
          <a:p>
            <a:pPr marL="174708" indent="-174708">
              <a:spcBef>
                <a:spcPts val="0"/>
              </a:spcBef>
              <a:buFont typeface="Arial" pitchFamily="34" charset="0"/>
              <a:buChar char="•"/>
              <a:defRPr/>
            </a:pPr>
            <a:r>
              <a:rPr lang="en-US" dirty="0" smtClean="0"/>
              <a:t>Assists with the work of planning and delivering evidence-based care to individual and groups of patients and</a:t>
            </a:r>
          </a:p>
          <a:p>
            <a:pPr marL="174708" indent="-174708">
              <a:spcBef>
                <a:spcPts val="0"/>
              </a:spcBef>
              <a:buFont typeface="Arial" pitchFamily="34" charset="0"/>
              <a:buChar char="•"/>
              <a:defRPr/>
            </a:pPr>
            <a:r>
              <a:rPr lang="en-US" dirty="0" smtClean="0"/>
              <a:t>Supports continuous quality improvement, utilization review, risk management, and performance monitoring ” (Handler, et al., 2003, pp. 4-5).</a:t>
            </a:r>
          </a:p>
          <a:p>
            <a:pPr>
              <a:defRPr/>
            </a:pPr>
            <a:endParaRPr lang="en-US" dirty="0"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1F8C01-717E-492B-AC98-90058D8EACE1}" type="slidenum">
              <a:rPr lang="en-US" altLang="en-US"/>
              <a:pPr eaLnBrk="1" hangingPunct="1"/>
              <a:t>13</a:t>
            </a:fld>
            <a:endParaRPr lang="en-US" altLang="en-US"/>
          </a:p>
        </p:txBody>
      </p:sp>
    </p:spTree>
    <p:extLst>
      <p:ext uri="{BB962C8B-B14F-4D97-AF65-F5344CB8AC3E}">
        <p14:creationId xmlns:p14="http://schemas.microsoft.com/office/powerpoint/2010/main" val="2968373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final three attributes listed in the HIMSS report are the EHR </a:t>
            </a:r>
          </a:p>
          <a:p>
            <a:pPr>
              <a:spcBef>
                <a:spcPts val="0"/>
              </a:spcBef>
              <a:defRPr/>
            </a:pPr>
            <a:endParaRPr lang="en-US" dirty="0" smtClean="0"/>
          </a:p>
          <a:p>
            <a:pPr marL="174708" indent="-174708">
              <a:spcBef>
                <a:spcPts val="0"/>
              </a:spcBef>
              <a:buFont typeface="Arial" pitchFamily="34" charset="0"/>
              <a:buChar char="•"/>
              <a:defRPr/>
            </a:pPr>
            <a:r>
              <a:rPr lang="en-US" dirty="0" smtClean="0"/>
              <a:t>“Captures the patient health-related information needed for reimbursement</a:t>
            </a:r>
          </a:p>
          <a:p>
            <a:pPr marL="174708" indent="-174708">
              <a:spcBef>
                <a:spcPts val="0"/>
              </a:spcBef>
              <a:buFont typeface="Arial" pitchFamily="34" charset="0"/>
              <a:buChar char="•"/>
              <a:defRPr/>
            </a:pPr>
            <a:r>
              <a:rPr lang="en-US" dirty="0" smtClean="0"/>
              <a:t>Provides longitudinal, appropriately masked information to support clinical research, public health reporting, and population health initiatives  </a:t>
            </a:r>
          </a:p>
          <a:p>
            <a:pPr marL="174708" indent="-174708">
              <a:spcBef>
                <a:spcPts val="0"/>
              </a:spcBef>
              <a:buFont typeface="Arial" pitchFamily="34" charset="0"/>
              <a:buChar char="•"/>
              <a:defRPr/>
            </a:pPr>
            <a:r>
              <a:rPr lang="en-US" dirty="0" smtClean="0"/>
              <a:t>Supports clinical trials” (Handler, et al., 2003, pp. 6-7).</a:t>
            </a:r>
          </a:p>
          <a:p>
            <a:pPr>
              <a:defRPr/>
            </a:pPr>
            <a:endParaRPr lang="en-US" dirty="0" smtClean="0"/>
          </a:p>
          <a:p>
            <a:pPr>
              <a:defRPr/>
            </a:pPr>
            <a:r>
              <a:rPr lang="en-US" dirty="0" smtClean="0"/>
              <a:t>In addition to those identified in the HIMSS report, two additional attributes are the EHR supports timely access to patient information and by more than one person at a time and provides the ability to generate reports that can help measure activity and determine levels of compliance with policies and evidence-based medicine protocols.</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E1C8E28-31AF-4889-8A14-C78703D6FF68}" type="slidenum">
              <a:rPr lang="en-US" altLang="en-US"/>
              <a:pPr eaLnBrk="1" hangingPunct="1"/>
              <a:t>14</a:t>
            </a:fld>
            <a:endParaRPr lang="en-US" altLang="en-US"/>
          </a:p>
        </p:txBody>
      </p:sp>
    </p:spTree>
    <p:extLst>
      <p:ext uri="{BB962C8B-B14F-4D97-AF65-F5344CB8AC3E}">
        <p14:creationId xmlns:p14="http://schemas.microsoft.com/office/powerpoint/2010/main" val="2518024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addition to the HIMSS report, Health Level Seven International, or HL7, published an EHR System Functional Model. According to HL7’s web site, HL7 is “an ANSI-accredited standards developing organization dedicated to providing a comprehensive framework and related standards for the exchange, integration, sharing, and retrieval of electronic health information that supports clinical practice and the management, delivery and evaluation of health services” (HL7, 2011, para. 1).</a:t>
            </a:r>
          </a:p>
          <a:p>
            <a:endParaRPr lang="en-US" altLang="en-US" smtClean="0"/>
          </a:p>
          <a:p>
            <a:r>
              <a:rPr lang="en-US" altLang="en-US" smtClean="0"/>
              <a:t>The HL7 EHR System Functional Model establishes EHR systems (EHR-S) standards that will enable the development of EHRs based on one set of functional requirements. The model contains three sections. They are Direct Care functions, Supportive functions, and Information Infrastructure functions.</a:t>
            </a:r>
          </a:p>
          <a:p>
            <a:endParaRPr lang="en-US" altLang="en-US"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08EF4D-4A37-422B-AE07-FDAD624F9EF2}" type="slidenum">
              <a:rPr lang="en-US" altLang="en-US"/>
              <a:pPr eaLnBrk="1" hangingPunct="1"/>
              <a:t>15</a:t>
            </a:fld>
            <a:endParaRPr lang="en-US" altLang="en-US"/>
          </a:p>
        </p:txBody>
      </p:sp>
    </p:spTree>
    <p:extLst>
      <p:ext uri="{BB962C8B-B14F-4D97-AF65-F5344CB8AC3E}">
        <p14:creationId xmlns:p14="http://schemas.microsoft.com/office/powerpoint/2010/main" val="4120852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According to the HL7 EHR-S Model (2014), direct care functions are functions employed in the provision of care to individual patients. Direct care functions are the set of functions that enable delivery of healthcare or offer clinical decision support. Subsets of direct care functions include managing clinical history, managing orders, managing results, and managing care coordination and reporting. </a:t>
            </a:r>
          </a:p>
          <a:p>
            <a:endParaRPr lang="en-US" altLang="en-US" dirty="0" smtClean="0"/>
          </a:p>
          <a:p>
            <a:r>
              <a:rPr lang="en-US" altLang="en-US" dirty="0" smtClean="0"/>
              <a:t>Some examples of the clinical history subset are the capability to manage problem</a:t>
            </a:r>
            <a:r>
              <a:rPr lang="en-US" altLang="en-US" baseline="0" dirty="0" smtClean="0"/>
              <a:t> lists, manage lists of allergies that a patient has, and maintain a list of medications that the patient is currently using</a:t>
            </a:r>
            <a:r>
              <a:rPr lang="en-US" altLang="en-US" dirty="0" smtClean="0"/>
              <a:t>.</a:t>
            </a:r>
          </a:p>
          <a:p>
            <a:endParaRPr lang="en-US" altLang="en-US" dirty="0" smtClean="0"/>
          </a:p>
          <a:p>
            <a:r>
              <a:rPr lang="en-US" altLang="en-US" dirty="0" smtClean="0"/>
              <a:t>For the Managing</a:t>
            </a:r>
            <a:r>
              <a:rPr lang="en-US" altLang="en-US" baseline="0" dirty="0" smtClean="0"/>
              <a:t> Orders </a:t>
            </a:r>
            <a:r>
              <a:rPr lang="en-US" altLang="en-US" dirty="0" smtClean="0"/>
              <a:t>subset, examples include orders for medication, lab</a:t>
            </a:r>
            <a:r>
              <a:rPr lang="en-US" altLang="en-US" baseline="0" dirty="0" smtClean="0"/>
              <a:t> test orders, blood bank orders, and dietary orders. The communication to the ancillary departments and individuals in the healthcare organization is managed by this subset, as well as the work list that each department may use for fulfilling the orders</a:t>
            </a:r>
            <a:r>
              <a:rPr lang="en-US" altLang="en-US" dirty="0" smtClean="0"/>
              <a:t>.</a:t>
            </a:r>
          </a:p>
          <a:p>
            <a:endParaRPr lang="en-US" altLang="en-US" dirty="0" smtClean="0"/>
          </a:p>
          <a:p>
            <a:r>
              <a:rPr lang="en-US" altLang="en-US" dirty="0" smtClean="0"/>
              <a:t>Examples for the Care Coordination and Reporting subset are functionality to coordinate care with other providers (both internal and external) and communication of</a:t>
            </a:r>
            <a:r>
              <a:rPr lang="en-US" altLang="en-US" baseline="0" dirty="0" smtClean="0"/>
              <a:t> care provided to other providers</a:t>
            </a:r>
            <a:r>
              <a:rPr lang="en-US" altLang="en-US" dirty="0" smtClean="0"/>
              <a:t>.</a:t>
            </a:r>
          </a:p>
          <a:p>
            <a:endParaRPr lang="en-US" altLang="en-US" dirty="0"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18C535-A8D9-49AB-9F5E-E8CD50D99664}" type="slidenum">
              <a:rPr lang="en-US" altLang="en-US"/>
              <a:pPr eaLnBrk="1" hangingPunct="1"/>
              <a:t>16</a:t>
            </a:fld>
            <a:endParaRPr lang="en-US" altLang="en-US"/>
          </a:p>
        </p:txBody>
      </p:sp>
    </p:spTree>
    <p:extLst>
      <p:ext uri="{BB962C8B-B14F-4D97-AF65-F5344CB8AC3E}">
        <p14:creationId xmlns:p14="http://schemas.microsoft.com/office/powerpoint/2010/main" val="42214100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HL7 EHR-S Model (2014) describes administration support functions as functions that support the delivery and optimization of care, but generally do not impact the direct care of an individual patient. These functions assist with the administrative requirements associated with the delivery of healthcare, provide support for medical research and public health, and improve the global quality of healthcare.</a:t>
            </a:r>
          </a:p>
          <a:p>
            <a:endParaRPr lang="en-US" altLang="en-US" dirty="0"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E0EE1D-0F86-4D68-94CA-F91D231A5771}" type="slidenum">
              <a:rPr lang="en-US" altLang="en-US"/>
              <a:pPr eaLnBrk="1" hangingPunct="1"/>
              <a:t>17</a:t>
            </a:fld>
            <a:endParaRPr lang="en-US" altLang="en-US"/>
          </a:p>
        </p:txBody>
      </p:sp>
    </p:spTree>
    <p:extLst>
      <p:ext uri="{BB962C8B-B14F-4D97-AF65-F5344CB8AC3E}">
        <p14:creationId xmlns:p14="http://schemas.microsoft.com/office/powerpoint/2010/main" val="3786118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Other functions</a:t>
            </a:r>
            <a:r>
              <a:rPr lang="en-US" altLang="en-US" baseline="0" dirty="0" smtClean="0"/>
              <a:t> of an EHR, according to the HL7 EHR-S Model (2014) include care provision support, population health support, record infrastructure, and trust infrastructure. These are important areas for an EHR.</a:t>
            </a:r>
            <a:endParaRPr lang="en-US" altLang="en-US" dirty="0" smtClean="0"/>
          </a:p>
          <a:p>
            <a:endParaRPr lang="en-US" altLang="en-US" dirty="0" smtClean="0"/>
          </a:p>
          <a:p>
            <a:r>
              <a:rPr lang="en-US" altLang="en-US" dirty="0" smtClean="0"/>
              <a:t>Care provision support functions include</a:t>
            </a:r>
            <a:r>
              <a:rPr lang="en-US" altLang="en-US" baseline="0" dirty="0" smtClean="0"/>
              <a:t> record management, result reporting support, and patient education support. Although these functions do not directly support patient care, they are critical to supporting patient care functions.</a:t>
            </a:r>
          </a:p>
          <a:p>
            <a:endParaRPr lang="en-US" altLang="en-US" baseline="0" dirty="0" smtClean="0"/>
          </a:p>
          <a:p>
            <a:r>
              <a:rPr lang="en-US" altLang="en-US" baseline="0" dirty="0" smtClean="0"/>
              <a:t>Population health support functions are needed for supporting efforts to support the spread and control of disease among a group of people. This section includes functions to support input to systems that perform medical research, promote public health, &amp; improve the quality of care at a multi-patient level.</a:t>
            </a:r>
          </a:p>
          <a:p>
            <a:endParaRPr lang="en-US" altLang="en-US" baseline="0" dirty="0" smtClean="0"/>
          </a:p>
          <a:p>
            <a:r>
              <a:rPr lang="en-US" altLang="en-US" dirty="0" smtClean="0"/>
              <a:t>The Record Infrastructure functions are common to EHR Systems and include record management, particularly those functions foundational to managing record lifecycle, and functions to archive and restore records.</a:t>
            </a:r>
          </a:p>
          <a:p>
            <a:endParaRPr lang="en-US" altLang="en-US" dirty="0" smtClean="0"/>
          </a:p>
          <a:p>
            <a:r>
              <a:rPr lang="en-US" sz="1000" b="0" i="0" u="none" strike="noStrike" baseline="0" dirty="0" smtClean="0">
                <a:latin typeface="Arial" panose="020B0604020202020204" pitchFamily="34" charset="0"/>
              </a:rPr>
              <a:t>The Trust Infrastructure functions of an EHR are necessary to ensure privacy and security of the data.  These functions apply to system operations, security, efficiency and data integrity assurance, safeguards for privacy and confidentiality, and interoperability with other systems.</a:t>
            </a:r>
            <a:endParaRPr lang="en-US" altLang="en-US" dirty="0" smtClean="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2079E6-BB6D-4159-B0C3-154C9CB75914}" type="slidenum">
              <a:rPr lang="en-US" altLang="en-US"/>
              <a:pPr eaLnBrk="1" hangingPunct="1"/>
              <a:t>18</a:t>
            </a:fld>
            <a:endParaRPr lang="en-US" altLang="en-US"/>
          </a:p>
        </p:txBody>
      </p:sp>
    </p:spTree>
    <p:extLst>
      <p:ext uri="{BB962C8B-B14F-4D97-AF65-F5344CB8AC3E}">
        <p14:creationId xmlns:p14="http://schemas.microsoft.com/office/powerpoint/2010/main" val="1294997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r>
              <a:rPr lang="en-US" dirty="0" smtClean="0"/>
              <a:t>In addition to HL7’s EHR systems (EHR-S) standards, the Office of the National Coordinator for Health Information Technology published </a:t>
            </a:r>
            <a:r>
              <a:rPr lang="en-US" i="1" dirty="0" smtClean="0"/>
              <a:t>The Health Information Technology: Initial Set of Standards, Implementation Specifications, and Certification Criteria for Electronic Health Record Technology Final Rule </a:t>
            </a:r>
            <a:r>
              <a:rPr lang="en-US" dirty="0" smtClean="0"/>
              <a:t>(2010) which includes the following standards for the certification of EHR technology: </a:t>
            </a:r>
          </a:p>
          <a:p>
            <a:pPr>
              <a:defRPr/>
            </a:pPr>
            <a:endParaRPr lang="en-US" dirty="0" smtClean="0"/>
          </a:p>
          <a:p>
            <a:pPr>
              <a:buFont typeface="Arial" pitchFamily="34" charset="0"/>
              <a:buChar char="•"/>
              <a:defRPr/>
            </a:pPr>
            <a:r>
              <a:rPr lang="en-US" dirty="0" smtClean="0"/>
              <a:t> Content exchange standards for exchanging electronic health information. For example, the National Council for the Prescription Drug Programs (NCPDP) Prescriber/Pharmacist Interface SCRIPT standard or the HL7 Clinical Document Architecture (CDA) Release 2, Continuity of Care Document (CCD)	</a:t>
            </a:r>
          </a:p>
          <a:p>
            <a:pPr>
              <a:buFont typeface="Arial" pitchFamily="34" charset="0"/>
              <a:buChar char="•"/>
              <a:defRPr/>
            </a:pPr>
            <a:r>
              <a:rPr lang="en-US" dirty="0" smtClean="0"/>
              <a:t> Vocabulary standards for representing electronic health information. Two examples of vocabulary standards are the Systematized Nomenclature of Medicine Clinical Terms (SNOMED) and Logical Observation Identifiers Names and Codes (LOINC).</a:t>
            </a:r>
          </a:p>
          <a:p>
            <a:pPr>
              <a:buFont typeface="Arial" pitchFamily="34" charset="0"/>
              <a:buChar char="•"/>
              <a:defRPr/>
            </a:pPr>
            <a:r>
              <a:rPr lang="en-US" dirty="0" smtClean="0"/>
              <a:t> Standards for health information technology to protect electronic health information created, maintained, and exchanged. For example one standard is any encryption algorithm identified by the National Institute of Standards and Technology (NIST) as an approved security function in Annex A of the Federal Information Processing Standards (FIPS) Publication 140–2. Another example is a hashing algorithm with a security strength equal to or greater than SHA–1 (Secure Hash Algorithm (SHA–1) as specified by the NIST in FIPS PUB 180–3. (p. 44650)</a:t>
            </a:r>
          </a:p>
          <a:p>
            <a:pPr>
              <a:buFont typeface="Arial" pitchFamily="34" charset="0"/>
              <a:buNone/>
              <a:defRPr/>
            </a:pPr>
            <a:endParaRPr lang="en-US" dirty="0"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CB72BA9-3115-4DB9-B163-C8A3EE5F37F2}" type="slidenum">
              <a:rPr lang="en-US" altLang="en-US"/>
              <a:pPr eaLnBrk="1" hangingPunct="1"/>
              <a:t>19</a:t>
            </a:fld>
            <a:endParaRPr lang="en-US" altLang="en-US"/>
          </a:p>
        </p:txBody>
      </p:sp>
    </p:spTree>
    <p:extLst>
      <p:ext uri="{BB962C8B-B14F-4D97-AF65-F5344CB8AC3E}">
        <p14:creationId xmlns:p14="http://schemas.microsoft.com/office/powerpoint/2010/main" val="2110233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 </a:t>
            </a:r>
            <a:r>
              <a:rPr lang="en-US" altLang="en-US" b="1" dirty="0" smtClean="0"/>
              <a:t>Electronic Health Records lecture</a:t>
            </a:r>
            <a:r>
              <a:rPr lang="en-US" altLang="en-US" b="1" baseline="0" dirty="0" smtClean="0"/>
              <a:t> a </a:t>
            </a:r>
            <a:r>
              <a:rPr lang="en-US" altLang="en-US" dirty="0" smtClean="0"/>
              <a:t>are to:</a:t>
            </a:r>
          </a:p>
          <a:p>
            <a:pPr eaLnBrk="1" hangingPunct="1">
              <a:spcBef>
                <a:spcPct val="0"/>
              </a:spcBef>
              <a:buFontTx/>
              <a:buChar char="•"/>
            </a:pPr>
            <a:r>
              <a:rPr lang="en-US" altLang="en-US" dirty="0" smtClean="0"/>
              <a:t> State the similarities and differences between an electronic medical record (EMR) and electronic health record (EHR);  </a:t>
            </a:r>
          </a:p>
          <a:p>
            <a:pPr eaLnBrk="1" hangingPunct="1">
              <a:spcBef>
                <a:spcPct val="0"/>
              </a:spcBef>
              <a:buFontTx/>
              <a:buChar char="•"/>
            </a:pPr>
            <a:r>
              <a:rPr lang="en-US" altLang="en-US" dirty="0" smtClean="0"/>
              <a:t> Identify attributes and functions of an EHR;</a:t>
            </a:r>
          </a:p>
          <a:p>
            <a:pPr eaLnBrk="1" hangingPunct="1">
              <a:spcBef>
                <a:spcPct val="0"/>
              </a:spcBef>
              <a:buFontTx/>
              <a:buChar char="•"/>
            </a:pPr>
            <a:r>
              <a:rPr lang="en-US" altLang="en-US" dirty="0" smtClean="0"/>
              <a:t> Describe the perspectives of health care providers and the public regarding acceptance of or issues with an EHR, which can serve as facilitators of or major barriers to its adoption; and</a:t>
            </a:r>
          </a:p>
          <a:p>
            <a:pPr eaLnBrk="1" hangingPunct="1">
              <a:spcBef>
                <a:spcPct val="0"/>
              </a:spcBef>
              <a:buFontTx/>
              <a:buChar char="•"/>
            </a:pPr>
            <a:r>
              <a:rPr lang="en-US" altLang="en-US" dirty="0" smtClean="0"/>
              <a:t>  Explain how the use of an EHR can affect patient care safety, efficiency of care practices, and patient outcomes; </a:t>
            </a:r>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A65D2F-4FE2-402F-A44D-29D4A9B25941}" type="slidenum">
              <a:rPr lang="en-US" altLang="en-US"/>
              <a:pPr eaLnBrk="1" hangingPunct="1"/>
              <a:t>2</a:t>
            </a:fld>
            <a:endParaRPr lang="en-US" altLang="en-US"/>
          </a:p>
        </p:txBody>
      </p:sp>
    </p:spTree>
    <p:extLst>
      <p:ext uri="{BB962C8B-B14F-4D97-AF65-F5344CB8AC3E}">
        <p14:creationId xmlns:p14="http://schemas.microsoft.com/office/powerpoint/2010/main" val="926077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With more and more health care providers moving away from paper-based to adoption of an electronic medical record, with the ultimate goal of implementing an electronic health record, it stands to reason a question one might ask is “why aren’t we there yet?” To answer that question, the perspectives of health care providers and the public regarding acceptance of, or issues with, an EHR will be explored.</a:t>
            </a:r>
          </a:p>
          <a:p>
            <a:endParaRPr lang="en-US" altLang="en-US" dirty="0" smtClean="0"/>
          </a:p>
          <a:p>
            <a:r>
              <a:rPr lang="en-US" altLang="en-US" dirty="0" smtClean="0"/>
              <a:t>First from the standpoint of the provider, EHR acceptance is on the rise throughout the health care community as more and more research supports the benefits far outweigh the costs. </a:t>
            </a:r>
          </a:p>
          <a:p>
            <a:endParaRPr lang="en-US" altLang="en-US" dirty="0" smtClean="0"/>
          </a:p>
          <a:p>
            <a:r>
              <a:rPr lang="en-US" altLang="en-US" dirty="0" smtClean="0"/>
              <a:t>Regarding costs to implement, monetary incentives were put in place by the Federal Government to stimulate EHR adoption. Momentum for widespread adoption and implementation has picked up since the American Recovery and Reinvestment Act, or ARRA, was signed into law February 2009. ARRA provided many different stimulus opportunities, investing over $34 billion for health IT. The Health Information Technology for Economic and Clinical Health, often referred to as HITECH, is a provision of the American Recovery and Reinvestment Act. The funding assisted providers and states in adopting and utilizing health IT in order to achieve widespread adoption of health IT and enable electronic exchange of health information. </a:t>
            </a:r>
          </a:p>
          <a:p>
            <a:endParaRPr lang="en-US" altLang="en-US" dirty="0" smtClean="0"/>
          </a:p>
          <a:p>
            <a:r>
              <a:rPr lang="en-US" altLang="en-US" dirty="0" smtClean="0"/>
              <a:t>In addition to the ARRA Meaningful Use funding, changes to how clinics</a:t>
            </a:r>
            <a:r>
              <a:rPr lang="en-US" altLang="en-US" baseline="0" dirty="0" smtClean="0"/>
              <a:t> and hospitals are reimbursed were introduced in the Affordable Care Act. These changes include more requirements for sharing information between providers of care and focused on patient health. These efforts may only be possible with electronic health records.</a:t>
            </a:r>
            <a:endParaRPr lang="en-US" altLang="en-US" dirty="0" smtClean="0"/>
          </a:p>
          <a:p>
            <a:endParaRPr lang="en-US" altLang="en-US" dirty="0" smtClean="0"/>
          </a:p>
          <a:p>
            <a:r>
              <a:rPr lang="en-US" altLang="en-US" dirty="0" smtClean="0"/>
              <a:t>Providers have also begun to accept EHRs since the establishment of the EH certification bodies. With certification, a certain comfort level exists with regards that the EHR purchased and implemented will have longevity and meet specific requirements. ONC-Authorized Testing and Certification Bodies include Drummond Group, </a:t>
            </a:r>
            <a:r>
              <a:rPr lang="en-US" altLang="en-US" dirty="0" err="1" smtClean="0"/>
              <a:t>InfoGard</a:t>
            </a:r>
            <a:r>
              <a:rPr lang="en-US" altLang="en-US" dirty="0" smtClean="0"/>
              <a:t> Laboratories, SLI Global Solutions, ICSA Labs, and </a:t>
            </a:r>
            <a:r>
              <a:rPr lang="en-US" altLang="en-US" dirty="0" err="1" smtClean="0"/>
              <a:t>Surescripts</a:t>
            </a:r>
            <a:r>
              <a:rPr lang="en-US" altLang="en-US" dirty="0" smtClean="0"/>
              <a:t>. The American National Standards Institute (ANSI) has been approved as the ONC-Approved Accreditor (AA) for the Permanent Certification Program. </a:t>
            </a:r>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105605-AE87-4225-9F1C-2C4E8ED6A26A}" type="slidenum">
              <a:rPr lang="en-US" altLang="en-US"/>
              <a:pPr eaLnBrk="1" hangingPunct="1"/>
              <a:t>20</a:t>
            </a:fld>
            <a:endParaRPr lang="en-US" altLang="en-US"/>
          </a:p>
        </p:txBody>
      </p:sp>
    </p:spTree>
    <p:extLst>
      <p:ext uri="{BB962C8B-B14F-4D97-AF65-F5344CB8AC3E}">
        <p14:creationId xmlns:p14="http://schemas.microsoft.com/office/powerpoint/2010/main" val="29537549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 recent study by </a:t>
            </a:r>
            <a:r>
              <a:rPr lang="en-US" altLang="en-US" dirty="0" err="1" smtClean="0"/>
              <a:t>Ancker</a:t>
            </a:r>
            <a:r>
              <a:rPr lang="en-US" altLang="en-US" dirty="0" smtClean="0"/>
              <a:t>, et</a:t>
            </a:r>
            <a:r>
              <a:rPr lang="en-US" altLang="en-US" baseline="0" dirty="0" smtClean="0"/>
              <a:t> al (2013) showed high expectations and support for electronic health records. Patients expect that EHRs will improve quality, and patient privacy is an expectation, not be correlated to whether their provider has an EHR or not. </a:t>
            </a:r>
            <a:endParaRPr lang="en-US" altLang="en-US" dirty="0"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F901866-0F0D-4735-A610-0D094F441C59}" type="slidenum">
              <a:rPr lang="en-US" altLang="en-US"/>
              <a:pPr eaLnBrk="1" hangingPunct="1"/>
              <a:t>21</a:t>
            </a:fld>
            <a:endParaRPr lang="en-US" altLang="en-US"/>
          </a:p>
        </p:txBody>
      </p:sp>
    </p:spTree>
    <p:extLst>
      <p:ext uri="{BB962C8B-B14F-4D97-AF65-F5344CB8AC3E}">
        <p14:creationId xmlns:p14="http://schemas.microsoft.com/office/powerpoint/2010/main" val="3455809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more recent poll conducted by Harris Interactive (2010) online from June 8-10, 2010, among 2,035 U.S. adults, showed little change from 2009 to 2010 with regards to adults attitudes of electronic medical records. </a:t>
            </a:r>
          </a:p>
          <a:p>
            <a:pPr lvl="1"/>
            <a:endParaRPr lang="en-US" altLang="en-US" smtClean="0"/>
          </a:p>
          <a:p>
            <a:r>
              <a:rPr lang="en-US" altLang="en-US" smtClean="0"/>
              <a:t>Seventy-eight percent in both 2009 and 2010 answered "Strongly/Somewhat Agree“ that all physicians treating me should have access to information contained in my EMR.</a:t>
            </a:r>
          </a:p>
          <a:p>
            <a:endParaRPr lang="en-US" altLang="en-US" smtClean="0"/>
          </a:p>
          <a:p>
            <a:r>
              <a:rPr lang="en-US" altLang="en-US" smtClean="0"/>
              <a:t>Seventy-two and seventy-one percent in 2009 and 2010 respectively answered "Strongly/Somewhat Agree“ that an EMR would be a valuable tool to track the progress of my health.</a:t>
            </a:r>
          </a:p>
          <a:p>
            <a:endParaRPr lang="en-US" altLang="en-US" smtClean="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3D1460D-7803-44B0-9E02-0620B17DE82B}" type="slidenum">
              <a:rPr lang="en-US" altLang="en-US"/>
              <a:pPr eaLnBrk="1" hangingPunct="1"/>
              <a:t>22</a:t>
            </a:fld>
            <a:endParaRPr lang="en-US" altLang="en-US"/>
          </a:p>
        </p:txBody>
      </p:sp>
    </p:spTree>
    <p:extLst>
      <p:ext uri="{BB962C8B-B14F-4D97-AF65-F5344CB8AC3E}">
        <p14:creationId xmlns:p14="http://schemas.microsoft.com/office/powerpoint/2010/main" val="13847976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Even with acceptance on the rise, barriers still exist. An editorial </a:t>
            </a:r>
            <a:r>
              <a:rPr lang="en-US" altLang="en-US" i="1" smtClean="0"/>
              <a:t>Stimulating the Adoption of Health Information Technology </a:t>
            </a:r>
            <a:r>
              <a:rPr lang="en-US" altLang="en-US" smtClean="0"/>
              <a:t>describes barriers to adoption  as “their substantial cost, the perceived lack of financial return from investing in them, the technical and logistical challenges involved in installing, maintaining, and updating them, and consumers’ and physicians’ concerns about the privacy and security of electronic health information” (Blumenthal, 2009).</a:t>
            </a:r>
          </a:p>
          <a:p>
            <a:endParaRPr lang="en-US" altLang="en-US" smtClean="0"/>
          </a:p>
          <a:p>
            <a:r>
              <a:rPr lang="en-US" altLang="en-US" smtClean="0"/>
              <a:t>Each one of these has its own complexities. For example, logistical challenges would include resources issues, training and re-training, resistance by potential users, and development of new workflow processes. The possibility of poor clinical system performance would impact provider productivity and also become a significant barrier to adoption. Privacy and security concerns include identity theft and widespread exposure of personal health information with the risk of it being seen by unauthorized personnel if it is sent electronically. Breeches through stolen laptops or hacking is also a concern.</a:t>
            </a:r>
          </a:p>
          <a:p>
            <a:endParaRPr lang="en-US" altLang="en-US" smtClean="0"/>
          </a:p>
          <a:p>
            <a:r>
              <a:rPr lang="en-US" altLang="en-US" smtClean="0"/>
              <a:t>Another barrier to adoption is the perceived lack of return on investment to the practitioner.</a:t>
            </a:r>
            <a:br>
              <a:rPr lang="en-US" altLang="en-US" smtClean="0"/>
            </a:br>
            <a:r>
              <a:rPr lang="en-US" altLang="en-US" smtClean="0"/>
              <a:t/>
            </a:r>
            <a:br>
              <a:rPr lang="en-US" altLang="en-US" smtClean="0"/>
            </a:br>
            <a:endParaRPr lang="en-US" altLang="en-US" smtClean="0"/>
          </a:p>
          <a:p>
            <a:endParaRPr lang="en-US" altLang="en-US" smtClean="0"/>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E2200BE-850B-4881-A520-C10162BDB7B7}" type="slidenum">
              <a:rPr lang="en-US" altLang="en-US"/>
              <a:pPr eaLnBrk="1" hangingPunct="1"/>
              <a:t>23</a:t>
            </a:fld>
            <a:endParaRPr lang="en-US" altLang="en-US"/>
          </a:p>
        </p:txBody>
      </p:sp>
    </p:spTree>
    <p:extLst>
      <p:ext uri="{BB962C8B-B14F-4D97-AF65-F5344CB8AC3E}">
        <p14:creationId xmlns:p14="http://schemas.microsoft.com/office/powerpoint/2010/main" val="2597230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Even though perceived or bona fide barriers do exist, potential benefits to adopting and implementing EHRs are surfacing. With respect to having an effect on patient care safety they include:</a:t>
            </a:r>
          </a:p>
          <a:p>
            <a:endParaRPr lang="en-US" altLang="en-US" smtClean="0"/>
          </a:p>
          <a:p>
            <a:pPr marL="349250" lvl="1" indent="-349250">
              <a:buFontTx/>
              <a:buChar char="•"/>
            </a:pPr>
            <a:r>
              <a:rPr lang="en-US" altLang="en-US" smtClean="0"/>
              <a:t>Reducing the need to repeat tests,</a:t>
            </a:r>
          </a:p>
          <a:p>
            <a:pPr marL="349250" lvl="1" indent="-349250">
              <a:buFontTx/>
              <a:buChar char="•"/>
            </a:pPr>
            <a:r>
              <a:rPr lang="en-US" altLang="en-US" smtClean="0"/>
              <a:t>Reducing the number of lost reports, and</a:t>
            </a:r>
          </a:p>
          <a:p>
            <a:pPr marL="349250" lvl="1" indent="-349250">
              <a:buFontTx/>
              <a:buChar char="•"/>
            </a:pPr>
            <a:r>
              <a:rPr lang="en-US" altLang="en-US" smtClean="0"/>
              <a:t>Supporting provider decision making</a:t>
            </a:r>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FE5BE1D-4FC3-4D50-BDC6-3CA6EA457F56}" type="slidenum">
              <a:rPr lang="en-US" altLang="en-US"/>
              <a:pPr eaLnBrk="1" hangingPunct="1"/>
              <a:t>24</a:t>
            </a:fld>
            <a:endParaRPr lang="en-US" altLang="en-US"/>
          </a:p>
        </p:txBody>
      </p:sp>
    </p:spTree>
    <p:extLst>
      <p:ext uri="{BB962C8B-B14F-4D97-AF65-F5344CB8AC3E}">
        <p14:creationId xmlns:p14="http://schemas.microsoft.com/office/powerpoint/2010/main" val="42641774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EHRs also have an effect on efficiency by</a:t>
            </a:r>
          </a:p>
          <a:p>
            <a:pPr>
              <a:spcBef>
                <a:spcPts val="0"/>
              </a:spcBef>
              <a:defRPr/>
            </a:pPr>
            <a:endParaRPr lang="en-US" dirty="0" smtClean="0"/>
          </a:p>
          <a:p>
            <a:pPr marL="174708" indent="-174708">
              <a:spcBef>
                <a:spcPts val="0"/>
              </a:spcBef>
              <a:buFont typeface="Arial" pitchFamily="34" charset="0"/>
              <a:buChar char="•"/>
              <a:defRPr/>
            </a:pPr>
            <a:r>
              <a:rPr lang="en-US" dirty="0" smtClean="0"/>
              <a:t>Improving accessibility of patient information, e.g., being able to access reports anytime/anywhere,</a:t>
            </a:r>
          </a:p>
          <a:p>
            <a:pPr marL="174708" indent="-174708">
              <a:spcBef>
                <a:spcPts val="0"/>
              </a:spcBef>
              <a:buFont typeface="Arial" pitchFamily="34" charset="0"/>
              <a:buChar char="•"/>
              <a:defRPr/>
            </a:pPr>
            <a:r>
              <a:rPr lang="en-US" dirty="0" smtClean="0"/>
              <a:t>Integrating data from multiple internal and external sources, e.g., improving charge capture, and </a:t>
            </a:r>
          </a:p>
          <a:p>
            <a:pPr marL="174708" indent="-174708">
              <a:spcBef>
                <a:spcPts val="0"/>
              </a:spcBef>
              <a:buFont typeface="Arial" pitchFamily="34" charset="0"/>
              <a:buChar char="•"/>
              <a:defRPr/>
            </a:pPr>
            <a:r>
              <a:rPr lang="en-US" dirty="0" smtClean="0"/>
              <a:t>Facilitating coordination of health care delivery, e.g., no need to retrieve and copy paper charts.</a:t>
            </a:r>
          </a:p>
          <a:p>
            <a:pPr marL="174708" indent="-174708">
              <a:spcBef>
                <a:spcPts val="0"/>
              </a:spcBef>
              <a:buFont typeface="Arial" pitchFamily="34" charset="0"/>
              <a:buChar char="•"/>
              <a:defRPr/>
            </a:pPr>
            <a:r>
              <a:rPr lang="en-US" dirty="0" smtClean="0"/>
              <a:t>Provides the ability to hard wire processes. Processes can be designed to be most efficient</a:t>
            </a:r>
            <a:r>
              <a:rPr lang="en-US" baseline="0" dirty="0" smtClean="0"/>
              <a:t> and safe and then implemented into the electronic health record, preventing </a:t>
            </a:r>
            <a:r>
              <a:rPr lang="en-US" baseline="0" smtClean="0"/>
              <a:t>work arounds.</a:t>
            </a:r>
            <a:endParaRPr lang="en-US" dirty="0" smtClean="0"/>
          </a:p>
          <a:p>
            <a:pPr>
              <a:defRPr/>
            </a:pPr>
            <a:endParaRPr lang="en-US" dirty="0" smtClean="0"/>
          </a:p>
          <a:p>
            <a:pPr>
              <a:defRPr/>
            </a:pPr>
            <a:endParaRPr lang="en-US" dirty="0" smtClean="0"/>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228380-548A-4107-8E51-9FCE8240BD8B}" type="slidenum">
              <a:rPr lang="en-US" altLang="en-US"/>
              <a:pPr eaLnBrk="1" hangingPunct="1"/>
              <a:t>25</a:t>
            </a:fld>
            <a:endParaRPr lang="en-US" altLang="en-US"/>
          </a:p>
        </p:txBody>
      </p:sp>
    </p:spTree>
    <p:extLst>
      <p:ext uri="{BB962C8B-B14F-4D97-AF65-F5344CB8AC3E}">
        <p14:creationId xmlns:p14="http://schemas.microsoft.com/office/powerpoint/2010/main" val="6544235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a:r>
              <a:rPr lang="en-US" altLang="en-US" dirty="0" smtClean="0"/>
              <a:t>The final effect of EHR adoption and implementation is on patient outcomes. An EHR has the potential to improve the quality of patient care and help providers practice better medicine. Being a repository of individual health records that reside in numerous information systems and locations, EHRs are intended to support efficient, high-quality integrated health care, independent of the place and time of health care delivery. An EHR also has the potential to provide seamless exchange of information among providers. Further, by moving toward electronic systems that provide patients access into their chart</a:t>
            </a:r>
            <a:r>
              <a:rPr lang="en-US" altLang="en-US" baseline="0" dirty="0" smtClean="0"/>
              <a:t> we can improve patient engagement in their care. </a:t>
            </a:r>
            <a:endParaRPr lang="en-US" altLang="en-US" dirty="0" smtClean="0"/>
          </a:p>
          <a:p>
            <a:endParaRPr lang="en-US" altLang="en-US" dirty="0" smtClean="0"/>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8D2BACD-2228-450E-90C1-B7ABAB0998D6}" type="slidenum">
              <a:rPr lang="en-US" altLang="en-US"/>
              <a:pPr eaLnBrk="1" hangingPunct="1"/>
              <a:t>26</a:t>
            </a:fld>
            <a:endParaRPr lang="en-US" altLang="en-US"/>
          </a:p>
        </p:txBody>
      </p:sp>
    </p:spTree>
    <p:extLst>
      <p:ext uri="{BB962C8B-B14F-4D97-AF65-F5344CB8AC3E}">
        <p14:creationId xmlns:p14="http://schemas.microsoft.com/office/powerpoint/2010/main" val="15411157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Lecture </a:t>
            </a:r>
            <a:r>
              <a:rPr lang="en-US" altLang="en-US" b="1" smtClean="0"/>
              <a:t>a</a:t>
            </a:r>
            <a:r>
              <a:rPr lang="en-US" altLang="en-US" smtClean="0"/>
              <a:t> of </a:t>
            </a:r>
            <a:r>
              <a:rPr lang="en-US" altLang="en-US" b="1" smtClean="0"/>
              <a:t>Electronic Health Records.</a:t>
            </a:r>
            <a:r>
              <a:rPr lang="en-US" altLang="en-US" smtClean="0"/>
              <a:t> This lecture defined an electronic medical record (EMR) and an electronic health record (EHR) and explained their similarities and differences, identified EHR attributes and functions, discussed the issues surrounding EHR adoption and implementation, and described the impact of EHRs on patient care. </a:t>
            </a:r>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637A44B-E248-449F-8710-50E638FCEB81}" type="slidenum">
              <a:rPr lang="en-US" altLang="en-US"/>
              <a:pPr eaLnBrk="1" hangingPunct="1"/>
              <a:t>27</a:t>
            </a:fld>
            <a:endParaRPr lang="en-US" altLang="en-US"/>
          </a:p>
        </p:txBody>
      </p:sp>
    </p:spTree>
    <p:extLst>
      <p:ext uri="{BB962C8B-B14F-4D97-AF65-F5344CB8AC3E}">
        <p14:creationId xmlns:p14="http://schemas.microsoft.com/office/powerpoint/2010/main" val="22464025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 audio</a:t>
            </a:r>
          </a:p>
          <a:p>
            <a:endParaRPr lang="en-US" altLang="en-US" dirty="0" smtClean="0"/>
          </a:p>
        </p:txBody>
      </p:sp>
      <p:sp>
        <p:nvSpPr>
          <p:cNvPr id="727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94631DF-4162-4100-8EFA-6001E8DC5DA5}" type="slidenum">
              <a:rPr lang="en-US" altLang="en-US"/>
              <a:pPr eaLnBrk="1" hangingPunct="1"/>
              <a:t>28</a:t>
            </a:fld>
            <a:endParaRPr lang="en-US" altLang="en-US"/>
          </a:p>
        </p:txBody>
      </p:sp>
    </p:spTree>
    <p:extLst>
      <p:ext uri="{BB962C8B-B14F-4D97-AF65-F5344CB8AC3E}">
        <p14:creationId xmlns:p14="http://schemas.microsoft.com/office/powerpoint/2010/main" val="27936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a:p>
            <a:endParaRPr lang="en-US" altLang="en-US" smtClean="0"/>
          </a:p>
        </p:txBody>
      </p:sp>
      <p:sp>
        <p:nvSpPr>
          <p:cNvPr id="737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6A95039-8442-4C0B-9CBA-2375A7CD6E27}" type="slidenum">
              <a:rPr lang="en-US" altLang="en-US"/>
              <a:pPr eaLnBrk="1" hangingPunct="1"/>
              <a:t>29</a:t>
            </a:fld>
            <a:endParaRPr lang="en-US" altLang="en-US"/>
          </a:p>
        </p:txBody>
      </p:sp>
    </p:spTree>
    <p:extLst>
      <p:ext uri="{BB962C8B-B14F-4D97-AF65-F5344CB8AC3E}">
        <p14:creationId xmlns:p14="http://schemas.microsoft.com/office/powerpoint/2010/main" val="980595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Historically, patient records have been paper-based. As in other industries, healthcare organizations have rapidly adopted electronic systems for their medical records. There are two terms associated with the electronic form of a medical record. They are electronic medical record (or EMR) and electronic health record (or EHR).</a:t>
            </a:r>
          </a:p>
          <a:p>
            <a:endParaRPr lang="en-US" altLang="en-US" dirty="0" smtClean="0"/>
          </a:p>
          <a:p>
            <a:r>
              <a:rPr lang="en-US" altLang="en-US" dirty="0" smtClean="0"/>
              <a:t>The report, </a:t>
            </a:r>
            <a:r>
              <a:rPr lang="en-US" altLang="en-US" i="1" dirty="0" smtClean="0"/>
              <a:t>Defining Key Health Information Technology Terms </a:t>
            </a:r>
            <a:r>
              <a:rPr lang="en-US" altLang="en-US" dirty="0" smtClean="0"/>
              <a:t>defines an EMR as “an electronic record of health-related information on an individual that can be created, gathered, managed, and consulted by authorized clinicians and staff within one health care organization” (NAHIT, 2008, p. 6). This same report stated “health-related information encompasses health, wellness, administrative data, and information derived from public health and scientific research. It includes past and present observations and facts documented in the provision of health care that may be related to preventing illness and promoting wellness or that may be used in the process of informing consent” (NAHIT, 2008, p. 10). </a:t>
            </a:r>
          </a:p>
          <a:p>
            <a:endParaRPr lang="en-US" altLang="en-US" dirty="0" smtClean="0"/>
          </a:p>
          <a:p>
            <a:r>
              <a:rPr lang="en-US" altLang="en-US" dirty="0" smtClean="0"/>
              <a:t>An electronic medical record is a record of medical care created, managed, and maintained by one health care organization. This does not mean a single physical location. There may be instances when information is shared among multiple facilities and still be within one EMR. For example, an electronic record used in a physician practice with several offices is still an EMR when all sites are using the same proprietary data structure and architecture and the information is not moving outside the confines of the organization. </a:t>
            </a:r>
          </a:p>
          <a:p>
            <a:endParaRPr lang="en-US" altLang="en-US" dirty="0" smtClean="0"/>
          </a:p>
          <a:p>
            <a:r>
              <a:rPr lang="en-US" altLang="en-US" dirty="0" smtClean="0"/>
              <a:t>EMRs are the electronic equivalent of an individual’s legal medical record for use by providers and staff within one health care organization.</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410B72C-0494-409F-8689-C8F8004FDC70}" type="slidenum">
              <a:rPr lang="en-US" altLang="en-US"/>
              <a:pPr eaLnBrk="1" hangingPunct="1"/>
              <a:t>3</a:t>
            </a:fld>
            <a:endParaRPr lang="en-US" altLang="en-US"/>
          </a:p>
        </p:txBody>
      </p:sp>
    </p:spTree>
    <p:extLst>
      <p:ext uri="{BB962C8B-B14F-4D97-AF65-F5344CB8AC3E}">
        <p14:creationId xmlns:p14="http://schemas.microsoft.com/office/powerpoint/2010/main" val="27565298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30</a:t>
            </a:fld>
            <a:endParaRPr lang="en-US" altLang="en-US" dirty="0"/>
          </a:p>
        </p:txBody>
      </p:sp>
    </p:spTree>
    <p:extLst>
      <p:ext uri="{BB962C8B-B14F-4D97-AF65-F5344CB8AC3E}">
        <p14:creationId xmlns:p14="http://schemas.microsoft.com/office/powerpoint/2010/main" val="554686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purpose of an EMR is to provide an electronic equivalent of an individual’s legal medical record for use by providers and staff within one health care organization. </a:t>
            </a:r>
          </a:p>
          <a:p>
            <a:r>
              <a:rPr lang="en-US" altLang="en-US" dirty="0" smtClean="0"/>
              <a:t> </a:t>
            </a:r>
          </a:p>
          <a:p>
            <a:r>
              <a:rPr lang="en-US" altLang="en-US" dirty="0" smtClean="0"/>
              <a:t>The EMR is understood to meet specific business needs for care, reimbursement, and disclosure, follow regulation and rules promulgated by Federal, State, or accrediting entities, and contain information as defined by the provider organization. </a:t>
            </a:r>
          </a:p>
          <a:p>
            <a:endParaRPr lang="en-US" altLang="en-US" dirty="0" smtClean="0"/>
          </a:p>
          <a:p>
            <a:r>
              <a:rPr lang="en-US" altLang="en-US" dirty="0" smtClean="0"/>
              <a:t>The electronic medical record encapsulates a record of medical care provided in a single health care organization, i.e., an intra-organizational medical record.</a:t>
            </a:r>
          </a:p>
          <a:p>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DED6FA7-2976-4964-B050-3D2CE1F8A839}" type="slidenum">
              <a:rPr lang="en-US" altLang="en-US"/>
              <a:pPr eaLnBrk="1" hangingPunct="1"/>
              <a:t>4</a:t>
            </a:fld>
            <a:endParaRPr lang="en-US" altLang="en-US"/>
          </a:p>
        </p:txBody>
      </p:sp>
    </p:spTree>
    <p:extLst>
      <p:ext uri="{BB962C8B-B14F-4D97-AF65-F5344CB8AC3E}">
        <p14:creationId xmlns:p14="http://schemas.microsoft.com/office/powerpoint/2010/main" val="2872746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a way of introduction to electronic health records, let’s identify why a patient or medical record exists in the first place. According to Dr. </a:t>
            </a:r>
            <a:r>
              <a:rPr lang="en-US" altLang="en-US" dirty="0" err="1" smtClean="0"/>
              <a:t>Reiser</a:t>
            </a:r>
            <a:r>
              <a:rPr lang="en-US" altLang="en-US" dirty="0" smtClean="0"/>
              <a:t>, the purpose of a patient record is “to recall observations, to inform others, to instruct students, to gain knowledge, to monitor performance, and to justify interventions” (</a:t>
            </a:r>
            <a:r>
              <a:rPr lang="en-US" altLang="en-US" dirty="0" err="1" smtClean="0"/>
              <a:t>Reiser</a:t>
            </a:r>
            <a:r>
              <a:rPr lang="en-US" altLang="en-US" dirty="0" smtClean="0"/>
              <a:t>, 1991, p. 902).</a:t>
            </a:r>
          </a:p>
          <a:p>
            <a:endParaRPr lang="en-US" altLang="en-US" dirty="0" smtClean="0"/>
          </a:p>
          <a:p>
            <a:r>
              <a:rPr lang="en-US" altLang="en-US" dirty="0" smtClean="0"/>
              <a:t>The medical record is a way of communicating between staff managing patient care. It also allows for an integrated view of patient data. </a:t>
            </a:r>
          </a:p>
          <a:p>
            <a:endParaRPr lang="en-US" altLang="en-US" dirty="0" smtClean="0"/>
          </a:p>
          <a:p>
            <a:r>
              <a:rPr lang="en-US" altLang="en-US" dirty="0" smtClean="0"/>
              <a:t>The patient medical record is also the legal business record for a health care provider, as the American Health Information Management Association (AHIMA) e-HIM Work Group on Maintaining the Legal EHR, pointed out in the article </a:t>
            </a:r>
            <a:r>
              <a:rPr lang="en-US" altLang="en-US" i="1" dirty="0" smtClean="0"/>
              <a:t>Maintaining a Legally Sound Health Record—Paper and Electronic</a:t>
            </a:r>
            <a:r>
              <a:rPr lang="en-US" altLang="en-US" dirty="0" smtClean="0"/>
              <a:t>. In this same article, the Work Group states “As such, it must be maintained in a manner that follows applicable regulations, accreditation standards, professional practice standards, and legal standards” (AHIMA, 2005, para. 1).</a:t>
            </a:r>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FEEEFC0-15F7-4F83-8533-4103DDC1BC7D}" type="slidenum">
              <a:rPr lang="en-US" altLang="en-US"/>
              <a:pPr eaLnBrk="1" hangingPunct="1"/>
              <a:t>5</a:t>
            </a:fld>
            <a:endParaRPr lang="en-US" altLang="en-US"/>
          </a:p>
        </p:txBody>
      </p:sp>
    </p:spTree>
    <p:extLst>
      <p:ext uri="{BB962C8B-B14F-4D97-AF65-F5344CB8AC3E}">
        <p14:creationId xmlns:p14="http://schemas.microsoft.com/office/powerpoint/2010/main" val="1314766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other term associated with electronic records is electronic health record, or EHR.</a:t>
            </a:r>
          </a:p>
          <a:p>
            <a:endParaRPr lang="en-US" altLang="en-US" dirty="0" smtClean="0"/>
          </a:p>
          <a:p>
            <a:r>
              <a:rPr lang="en-US" altLang="en-US" dirty="0" smtClean="0"/>
              <a:t>The report </a:t>
            </a:r>
            <a:r>
              <a:rPr lang="en-US" altLang="en-US" i="1" dirty="0" smtClean="0"/>
              <a:t>Defining Key Health Information Technology Terms </a:t>
            </a:r>
            <a:r>
              <a:rPr lang="en-US" altLang="en-US" dirty="0" smtClean="0"/>
              <a:t>also provided a definition for electronic health record. An EHR is “An electronic record of health-related information on an individual that conforms to nationally recognized interoperability standards and that can be created, managed, and consulted by authorized clinicians and staff across more than one health care organization” (NAHIT, 2008, p. 6). </a:t>
            </a:r>
          </a:p>
          <a:p>
            <a:endParaRPr lang="en-US" altLang="en-US" dirty="0" smtClean="0"/>
          </a:p>
          <a:p>
            <a:pPr marL="0" lvl="1"/>
            <a:r>
              <a:rPr lang="en-US" altLang="en-US" dirty="0" smtClean="0"/>
              <a:t>Being a repository of individual health records that reside in numerous information systems and locations, EHRs are intended to support efficient, high-quality integrated health care, independent of the place and time of health care delivery. Consequently, EHRs are part of a health information technology infrastructure. </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A6765C-C15C-4D9C-869F-43B7EB2129B5}" type="slidenum">
              <a:rPr lang="en-US" altLang="en-US"/>
              <a:pPr eaLnBrk="1" hangingPunct="1"/>
              <a:t>6</a:t>
            </a:fld>
            <a:endParaRPr lang="en-US" altLang="en-US"/>
          </a:p>
        </p:txBody>
      </p:sp>
    </p:spTree>
    <p:extLst>
      <p:ext uri="{BB962C8B-B14F-4D97-AF65-F5344CB8AC3E}">
        <p14:creationId xmlns:p14="http://schemas.microsoft.com/office/powerpoint/2010/main" val="4172071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purpose of an EHR is to provide an electronic equivalent of an individual’s health record for use by providers and staff across more than one health care organization. An EHR is inter-organizational, that is, two or more unrelated health care organizations contribute to the record which becomes an aggregation of one record focused around a person’s comprehensive health history rather than being one provider’s record. However, to arrive at this level of information aggregation, all contributors must be able to send and receive information using standards that facilitate the interoperable exchange of health-related information.</a:t>
            </a:r>
          </a:p>
          <a:p>
            <a:endParaRPr lang="en-US" altLang="en-US" dirty="0" smtClean="0"/>
          </a:p>
          <a:p>
            <a:r>
              <a:rPr lang="en-US" altLang="en-US" dirty="0" smtClean="0"/>
              <a:t>An EHR is intended to support efficient, high-quality integrated health care, independent of the place and time of health care delivery.</a:t>
            </a:r>
          </a:p>
          <a:p>
            <a:endParaRPr lang="en-US" altLang="en-US" dirty="0" smtClean="0"/>
          </a:p>
          <a:p>
            <a:r>
              <a:rPr lang="en-US" altLang="en-US" dirty="0" smtClean="0"/>
              <a:t>It encapsulates an electronic equivalent of an individual’s health record for use by providers and staff in multiple unrelated facilities.</a:t>
            </a:r>
          </a:p>
          <a:p>
            <a:endParaRPr lang="en-US" altLang="en-US" dirty="0" smtClean="0"/>
          </a:p>
          <a:p>
            <a:r>
              <a:rPr lang="en-US" altLang="en-US" dirty="0" smtClean="0"/>
              <a:t>As the National Alliance for Health Information Technology’s report </a:t>
            </a:r>
            <a:r>
              <a:rPr lang="en-US" altLang="en-US" i="1" dirty="0" smtClean="0"/>
              <a:t>Defining Key Health Information Technology Terms </a:t>
            </a:r>
            <a:r>
              <a:rPr lang="en-US" altLang="en-US" dirty="0" smtClean="0"/>
              <a:t>explained, “The principal difference between an EMR and an EHR is the ability to exchange information </a:t>
            </a:r>
            <a:r>
              <a:rPr lang="en-US" altLang="en-US" dirty="0" err="1" smtClean="0"/>
              <a:t>interoperably</a:t>
            </a:r>
            <a:r>
              <a:rPr lang="en-US" altLang="en-US" dirty="0" smtClean="0"/>
              <a:t>. An EMR aligns with the prevailing state of electronic records today (whether the record is branded an EMR or an EHR). However, the movement of the industry is toward electronic records that are capable of using nationally recognized interoperability standards, which is a key defining component of an EHR” (NAHIT, 2008, p. 5). </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9FEBBA7-6822-4A16-BEDC-C8030D851497}" type="slidenum">
              <a:rPr lang="en-US" altLang="en-US"/>
              <a:pPr eaLnBrk="1" hangingPunct="1"/>
              <a:t>7</a:t>
            </a:fld>
            <a:endParaRPr lang="en-US" altLang="en-US"/>
          </a:p>
        </p:txBody>
      </p:sp>
    </p:spTree>
    <p:extLst>
      <p:ext uri="{BB962C8B-B14F-4D97-AF65-F5344CB8AC3E}">
        <p14:creationId xmlns:p14="http://schemas.microsoft.com/office/powerpoint/2010/main" val="1771663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Adding to NAHIT’s principle difference, other comparisons illustrating similarities and differences between an EMR and EHR are shown in Table 3.1. </a:t>
            </a:r>
          </a:p>
          <a:p>
            <a:endParaRPr lang="en-US" altLang="en-US" dirty="0" smtClean="0"/>
          </a:p>
          <a:p>
            <a:r>
              <a:rPr lang="en-US" altLang="en-US" dirty="0" smtClean="0"/>
              <a:t>The first row in Table 3.1 states an EMR is a record of medical care created, managed, and maintained by one health care organization (intra-organizational) while an EHR is a repository of individual health records that reside in numerous information systems and locations (inter-organizational).</a:t>
            </a:r>
          </a:p>
          <a:p>
            <a:endParaRPr lang="en-US" altLang="en-US" dirty="0" smtClean="0"/>
          </a:p>
          <a:p>
            <a:r>
              <a:rPr lang="en-US" altLang="en-US" dirty="0" smtClean="0"/>
              <a:t>The second row explains an EMR is an integration of health care data from a participating collection of systems from one health care organization in contrast to an EHR which is an aggregation of health-related information into one record focused around a person’s health history, i.e.,  a comprehensive, longitudinal record.</a:t>
            </a:r>
          </a:p>
          <a:p>
            <a:endParaRPr lang="en-US" altLang="en-US" dirty="0" smtClean="0"/>
          </a:p>
          <a:p>
            <a:r>
              <a:rPr lang="en-US" altLang="en-US" dirty="0" smtClean="0"/>
              <a:t>The third row points out an EMR is consulted by authorized clinicians and staff within one health care organization while an EHR is consulted by authorized clinicians and staff across more than one health care organization.</a:t>
            </a:r>
          </a:p>
          <a:p>
            <a:endParaRPr lang="en-US" altLang="en-US" dirty="0" smtClean="0"/>
          </a:p>
          <a:p>
            <a:r>
              <a:rPr lang="en-US" altLang="en-US" dirty="0" smtClean="0"/>
              <a:t>The fourth and final row reiterates NAHIT’s principle difference, that is, in an EMR, data continuity exists throughout one health care organization but in the case of an EHR, data interoperability across different organizations occurs.</a:t>
            </a:r>
          </a:p>
          <a:p>
            <a:endParaRPr lang="en-US" altLang="en-US" dirty="0" smtClean="0"/>
          </a:p>
          <a:p>
            <a:r>
              <a:rPr lang="en-US" altLang="en-US" dirty="0" smtClean="0"/>
              <a:t>While these distinctions can be made between an EMR and EHR, many regard the two terms as synonymous.</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4E4207-AC29-4096-ACD1-7F65A6949D9B}" type="slidenum">
              <a:rPr lang="en-US" altLang="en-US"/>
              <a:pPr eaLnBrk="1" hangingPunct="1"/>
              <a:t>8</a:t>
            </a:fld>
            <a:endParaRPr lang="en-US" altLang="en-US"/>
          </a:p>
        </p:txBody>
      </p:sp>
    </p:spTree>
    <p:extLst>
      <p:ext uri="{BB962C8B-B14F-4D97-AF65-F5344CB8AC3E}">
        <p14:creationId xmlns:p14="http://schemas.microsoft.com/office/powerpoint/2010/main" val="1348634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According to a Centers for Medicare and Medicaid Services (CMS) Fact Sheet, </a:t>
            </a:r>
            <a:r>
              <a:rPr lang="en-US" i="1" dirty="0" smtClean="0"/>
              <a:t>Electronic Health Records at a Glance</a:t>
            </a:r>
            <a:r>
              <a:rPr lang="en-US" dirty="0" smtClean="0"/>
              <a:t>, electronic health records improve care by enabling functions that paper records cannot deliver. </a:t>
            </a:r>
          </a:p>
          <a:p>
            <a:pPr>
              <a:spcBef>
                <a:spcPts val="0"/>
              </a:spcBef>
              <a:defRPr/>
            </a:pPr>
            <a:endParaRPr lang="en-US" dirty="0" smtClean="0"/>
          </a:p>
          <a:p>
            <a:pPr>
              <a:spcBef>
                <a:spcPts val="0"/>
              </a:spcBef>
              <a:defRPr/>
            </a:pPr>
            <a:r>
              <a:rPr lang="en-US" dirty="0" smtClean="0"/>
              <a:t>These include:</a:t>
            </a:r>
          </a:p>
          <a:p>
            <a:pPr marL="174708" indent="-174708">
              <a:spcBef>
                <a:spcPts val="0"/>
              </a:spcBef>
              <a:buFont typeface="Arial" pitchFamily="34" charset="0"/>
              <a:buChar char="•"/>
              <a:defRPr/>
            </a:pPr>
            <a:r>
              <a:rPr lang="en-US" dirty="0" smtClean="0"/>
              <a:t>“EHRs can make a patient’s health information available when and where it is needed – it is not locked away in one office or another.</a:t>
            </a:r>
          </a:p>
          <a:p>
            <a:pPr marL="174708" indent="-174708">
              <a:spcBef>
                <a:spcPts val="0"/>
              </a:spcBef>
              <a:buFont typeface="Arial" pitchFamily="34" charset="0"/>
              <a:buChar char="•"/>
              <a:defRPr/>
            </a:pPr>
            <a:r>
              <a:rPr lang="en-US" dirty="0" smtClean="0"/>
              <a:t>EHRs can bring a patient’s total health information together in one place, and always be current – clinicians need not worry about not knowing the drugs or treatments prescribed by another provider, so care is better coordinated.</a:t>
            </a:r>
          </a:p>
          <a:p>
            <a:pPr marL="174708" indent="-174708">
              <a:spcBef>
                <a:spcPts val="0"/>
              </a:spcBef>
              <a:buFont typeface="Arial" pitchFamily="34" charset="0"/>
              <a:buChar char="•"/>
              <a:defRPr/>
            </a:pPr>
            <a:r>
              <a:rPr lang="en-US" dirty="0" smtClean="0"/>
              <a:t>EHRs can support better follow-up information for patients – for example, after a clinical visit or hospital stay, instructions and information for the patient can be effortlessly provided; and reminders for other follow-up care can be sent easily or even automatically to the patient.</a:t>
            </a:r>
          </a:p>
          <a:p>
            <a:pPr marL="174708" indent="-174708">
              <a:spcBef>
                <a:spcPts val="0"/>
              </a:spcBef>
              <a:buFont typeface="Arial" pitchFamily="34" charset="0"/>
              <a:buChar char="•"/>
              <a:defRPr/>
            </a:pPr>
            <a:r>
              <a:rPr lang="en-US" dirty="0" smtClean="0"/>
              <a:t>EHRs can improve patient and provider convenience – patients can have their prescriptions ordered and ready even before they leave the provider’s office, and insurance claims can be filed immediately from the provider’s office” (CMS, 2010, para. 5)</a:t>
            </a:r>
          </a:p>
          <a:p>
            <a:pPr>
              <a:defRPr/>
            </a:pPr>
            <a:r>
              <a:rPr lang="en-US" dirty="0" smtClean="0"/>
              <a:t> </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CA1AE41-3ABB-48AE-872B-B7C44E1537E2}" type="slidenum">
              <a:rPr lang="en-US" altLang="en-US"/>
              <a:pPr eaLnBrk="1" hangingPunct="1"/>
              <a:t>9</a:t>
            </a:fld>
            <a:endParaRPr lang="en-US" altLang="en-US"/>
          </a:p>
        </p:txBody>
      </p:sp>
    </p:spTree>
    <p:extLst>
      <p:ext uri="{BB962C8B-B14F-4D97-AF65-F5344CB8AC3E}">
        <p14:creationId xmlns:p14="http://schemas.microsoft.com/office/powerpoint/2010/main" val="41684792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40988314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26000069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56D378C3-2838-48C7-B707-E35C59B631C7}"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3729636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29888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9050E856-8A70-4517-9B32-7816D084275B}"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922390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ADED32F8-64EE-43C0-888D-64A3BCBC9672}"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096761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7D3F5B60-454D-4E7B-9B05-E15607636E82}"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987774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01D74D13-6D59-40A5-BA2B-CD3CCB7C61C1}"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74411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3008DC5F-7BEF-4740-9D35-A0F1A1980153}"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832952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D72F38F4-DD8E-4398-808E-BEC7FDD90FDD}"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7191545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2F38CDFF-3791-4BCE-8108-B293580DBA70}"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23142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406898459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702BBA06-595B-485F-84A6-3508E146CD03}"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863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198A3924-7EA0-413F-9759-AFC722845276}"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47322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221553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13744519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38728551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22652502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35556802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75324352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1693059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56D378C3-2838-48C7-B707-E35C59B631C7}" type="slidenum">
              <a:rPr lang="en-US" altLang="en-US" smtClean="0"/>
              <a:pPr/>
              <a:t>‹#›</a:t>
            </a:fld>
            <a:endParaRPr lang="en-US" altLang="en-US"/>
          </a:p>
        </p:txBody>
      </p:sp>
    </p:spTree>
    <p:extLst>
      <p:ext uri="{BB962C8B-B14F-4D97-AF65-F5344CB8AC3E}">
        <p14:creationId xmlns:p14="http://schemas.microsoft.com/office/powerpoint/2010/main" val="2785056028"/>
      </p:ext>
    </p:extLst>
  </p:cSld>
  <p:clrMap bg1="lt1" tx1="dk1" bg2="lt2" tx2="dk2" accent1="accent1" accent2="accent2" accent3="accent3" accent4="accent4" accent5="accent5" accent6="accent6" hlink="hlink" folHlink="folHlink"/>
  <p:sldLayoutIdLst>
    <p:sldLayoutId id="2147484500" r:id="rId1"/>
    <p:sldLayoutId id="2147484501" r:id="rId2"/>
    <p:sldLayoutId id="2147484502" r:id="rId3"/>
    <p:sldLayoutId id="2147484503" r:id="rId4"/>
    <p:sldLayoutId id="2147484504" r:id="rId5"/>
    <p:sldLayoutId id="2147484505" r:id="rId6"/>
    <p:sldLayoutId id="2147484506" r:id="rId7"/>
    <p:sldLayoutId id="2147484507" r:id="rId8"/>
    <p:sldLayoutId id="2147484508" r:id="rId9"/>
    <p:sldLayoutId id="2147484509" r:id="rId10"/>
    <p:sldLayoutId id="2147484510" r:id="rId11"/>
    <p:sldLayoutId id="2147484511" r:id="rId12"/>
    <p:sldLayoutId id="2147484512" r:id="rId13"/>
    <p:sldLayoutId id="2147484513" r:id="rId14"/>
    <p:sldLayoutId id="2147484514" r:id="rId15"/>
    <p:sldLayoutId id="2147484515" r:id="rId16"/>
    <p:sldLayoutId id="2147484516" r:id="rId17"/>
    <p:sldLayoutId id="2147484473" r:id="rId18"/>
    <p:sldLayoutId id="2147484475" r:id="rId19"/>
    <p:sldLayoutId id="2147484476" r:id="rId20"/>
    <p:sldLayoutId id="2147484478"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hyperlink" Target="http://www.hl7.org/about/index.cfm?ref=nav" TargetMode="External"/><Relationship Id="rId7" Type="http://schemas.openxmlformats.org/officeDocument/2006/relationships/hyperlink" Target="https://www.cms.gov/apps/media/press/factsheet.asp?Counter=3788&amp;intNumPerPage=10&amp;checkDate=&amp;checkKey=&amp;srchType=1&amp;numDays=3500&amp;srchOpt=0&amp;srchData=&amp;keywordType=All&amp;chkNewsType=6&amp;intPage=&amp;showAll=&amp;pYear=&amp;year=&amp;desc=false&amp;cboOrder=date" TargetMode="External"/><Relationship Id="rId2" Type="http://schemas.openxmlformats.org/officeDocument/2006/relationships/notesSlide" Target="../notesSlides/notesSlide29.xml"/><Relationship Id="rId1" Type="http://schemas.openxmlformats.org/officeDocument/2006/relationships/slideLayout" Target="../slideLayouts/slideLayout9.xml"/><Relationship Id="rId6" Type="http://schemas.openxmlformats.org/officeDocument/2006/relationships/hyperlink" Target="healthit.hhs.gov/portal/server.pt/gateway/PTARGS_0_10741_848133_0_0_18/10_2_hit_terms.pd" TargetMode="External"/><Relationship Id="rId5" Type="http://schemas.openxmlformats.org/officeDocument/2006/relationships/hyperlink" Target="http://www.rsna.org/Publications/rsnanews/sep05/ihe.cfm" TargetMode="External"/><Relationship Id="rId4" Type="http://schemas.openxmlformats.org/officeDocument/2006/relationships/hyperlink" Target="http://www.hl7.org/ehr/downloads/index.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cs typeface="Arial" panose="020B0604020202020204" pitchFamily="34" charset="0"/>
              </a:rPr>
              <a:t>Health Management Information Systems</a:t>
            </a:r>
          </a:p>
        </p:txBody>
      </p:sp>
      <p:sp>
        <p:nvSpPr>
          <p:cNvPr id="12291"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Electronic Health Records</a:t>
            </a:r>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Lecture a</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dirty="0"/>
              <a:t>This material (</a:t>
            </a:r>
            <a:r>
              <a:rPr lang="en-US" altLang="en-US" sz="1000" dirty="0">
                <a:ea typeface="Calibri" panose="020F0502020204030204" pitchFamily="34" charset="0"/>
                <a:cs typeface="Arial" panose="020B0604020202020204" pitchFamily="34" charset="0"/>
              </a:rPr>
              <a:t>Comp 6 Unit </a:t>
            </a:r>
            <a:r>
              <a:rPr lang="en-US" altLang="en-US" sz="1000" dirty="0" smtClean="0">
                <a:ea typeface="Calibri" panose="020F0502020204030204" pitchFamily="34" charset="0"/>
                <a:cs typeface="Arial" panose="020B0604020202020204" pitchFamily="34" charset="0"/>
              </a:rPr>
              <a:t>3</a:t>
            </a:r>
            <a:r>
              <a:rPr lang="en-US" sz="1000" dirty="0" smtClean="0"/>
              <a:t>) </a:t>
            </a:r>
            <a:r>
              <a:rPr lang="en-US" sz="1000" dirty="0"/>
              <a:t>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t>EHRs Versus Paper </a:t>
            </a:r>
            <a:r>
              <a:rPr lang="en-US" altLang="en-US" dirty="0" smtClean="0"/>
              <a:t>Records – 2 </a:t>
            </a:r>
            <a:endParaRPr lang="en-US" altLang="en-US" dirty="0" smtClean="0"/>
          </a:p>
        </p:txBody>
      </p:sp>
      <p:sp>
        <p:nvSpPr>
          <p:cNvPr id="2253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EHRs </a:t>
            </a:r>
          </a:p>
          <a:p>
            <a:pPr lvl="1" eaLnBrk="1" hangingPunct="1"/>
            <a:r>
              <a:rPr lang="en-US" altLang="en-US" dirty="0" smtClean="0"/>
              <a:t>Can link information with patient computers to point to additional resources</a:t>
            </a:r>
          </a:p>
          <a:p>
            <a:pPr lvl="1" eaLnBrk="1" hangingPunct="1"/>
            <a:r>
              <a:rPr lang="en-US" altLang="en-US" dirty="0" smtClean="0"/>
              <a:t>Don’t just “contain” or transmit information, they also compute with it </a:t>
            </a:r>
          </a:p>
          <a:p>
            <a:pPr lvl="1" eaLnBrk="1" hangingPunct="1"/>
            <a:r>
              <a:rPr lang="en-US" altLang="en-US" dirty="0" smtClean="0"/>
              <a:t>Can improve safety</a:t>
            </a:r>
          </a:p>
          <a:p>
            <a:pPr eaLnBrk="1" hangingPunct="1">
              <a:buFont typeface="Arial" panose="020B0604020202020204" pitchFamily="34" charset="0"/>
              <a:buNone/>
            </a:pPr>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8A1456E-4F87-408C-B24A-8133801CACED}"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dirty="0" smtClean="0"/>
              <a:t>EHRs Versus Paper </a:t>
            </a:r>
            <a:r>
              <a:rPr lang="en-US" altLang="en-US" dirty="0" smtClean="0"/>
              <a:t>Records - 3</a:t>
            </a:r>
            <a:endParaRPr lang="en-US" altLang="en-US" dirty="0" smtClean="0"/>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EHRs can</a:t>
            </a:r>
          </a:p>
          <a:p>
            <a:pPr lvl="1" eaLnBrk="1" hangingPunct="1"/>
            <a:r>
              <a:rPr lang="en-US" altLang="en-US" dirty="0" smtClean="0"/>
              <a:t>Deliver more information in more directions</a:t>
            </a:r>
          </a:p>
          <a:p>
            <a:pPr lvl="2" eaLnBrk="1" hangingPunct="1"/>
            <a:r>
              <a:rPr lang="en-US" altLang="en-US" dirty="0" smtClean="0"/>
              <a:t>While reducing “paperwork” time for providers </a:t>
            </a:r>
          </a:p>
          <a:p>
            <a:pPr lvl="1" eaLnBrk="1" hangingPunct="1"/>
            <a:r>
              <a:rPr lang="en-US" altLang="en-US" dirty="0" smtClean="0"/>
              <a:t>Improve privacy and security</a:t>
            </a:r>
          </a:p>
          <a:p>
            <a:pPr lvl="1" eaLnBrk="1" hangingPunct="1"/>
            <a:r>
              <a:rPr lang="en-US" altLang="en-US" dirty="0" smtClean="0"/>
              <a:t>Reduce costs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3DADED-1F9C-4B17-829C-754FE758D074}"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Attributes of an EHR</a:t>
            </a:r>
          </a:p>
        </p:txBody>
      </p:sp>
      <p:sp>
        <p:nvSpPr>
          <p:cNvPr id="2457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Provides secure, reliable, real-time access to patient health record information, where and when it is needed to support care</a:t>
            </a:r>
          </a:p>
          <a:p>
            <a:pPr eaLnBrk="1" hangingPunct="1"/>
            <a:r>
              <a:rPr lang="en-US" altLang="en-US" smtClean="0"/>
              <a:t>Captures and manages episodic and longitudinal electronic health record information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9794640-7A15-4AE9-B9E0-F0F9C2B74B22}"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smtClean="0"/>
              <a:t>Attributes </a:t>
            </a:r>
            <a:r>
              <a:rPr lang="en-US" altLang="en-US" dirty="0" smtClean="0"/>
              <a:t>continued (2)</a:t>
            </a:r>
            <a:endParaRPr lang="en-US" altLang="en-US" dirty="0" smtClean="0"/>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Functions as clinicians’ primary information resource during the provision of patient care</a:t>
            </a:r>
          </a:p>
          <a:p>
            <a:pPr eaLnBrk="1" hangingPunct="1"/>
            <a:r>
              <a:rPr lang="en-US" altLang="en-US" sz="2800" smtClean="0"/>
              <a:t> Assists with the work of planning and delivering evidence-based care to individual and groups of patients</a:t>
            </a:r>
          </a:p>
          <a:p>
            <a:pPr eaLnBrk="1" hangingPunct="1"/>
            <a:r>
              <a:rPr lang="en-US" altLang="en-US" sz="2800" smtClean="0"/>
              <a:t>Supports continuous quality improvement, utilization review, risk management, and performance monitoring</a:t>
            </a:r>
          </a:p>
          <a:p>
            <a:pPr eaLnBrk="1" hangingPunct="1"/>
            <a:endParaRPr lang="en-US" altLang="en-US" sz="280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191E8B-DC1E-4822-ADEF-A630562F874D}"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dirty="0" smtClean="0"/>
              <a:t>Attributes </a:t>
            </a:r>
            <a:r>
              <a:rPr lang="en-US" altLang="en-US" dirty="0" smtClean="0"/>
              <a:t>continued (3)</a:t>
            </a:r>
            <a:endParaRPr lang="en-US" altLang="en-US" dirty="0" smtClean="0"/>
          </a:p>
        </p:txBody>
      </p:sp>
      <p:sp>
        <p:nvSpPr>
          <p:cNvPr id="2662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Captures the patient health-related information needed for reimbursement</a:t>
            </a:r>
          </a:p>
          <a:p>
            <a:pPr eaLnBrk="1" hangingPunct="1"/>
            <a:r>
              <a:rPr lang="en-US" altLang="en-US" dirty="0" smtClean="0"/>
              <a:t>Provides longitudinal, appropriately masked information to support clinical research, public health reporting, and population health initiatives</a:t>
            </a:r>
          </a:p>
          <a:p>
            <a:pPr eaLnBrk="1" hangingPunct="1"/>
            <a:r>
              <a:rPr lang="en-US" altLang="en-US" dirty="0" smtClean="0"/>
              <a:t>Supports clinical trials</a:t>
            </a:r>
          </a:p>
          <a:p>
            <a:pPr eaLnBrk="1" hangingPunct="1">
              <a:buFont typeface="Arial" panose="020B0604020202020204" pitchFamily="34" charset="0"/>
              <a:buNone/>
            </a:pPr>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53E2B21-CD1F-4EA8-913D-D526CC15B7B2}"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smtClean="0"/>
              <a:t>HL7 EHR Functions</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Direct care functions</a:t>
            </a:r>
          </a:p>
          <a:p>
            <a:pPr eaLnBrk="1" hangingPunct="1"/>
            <a:r>
              <a:rPr lang="en-US" altLang="en-US" smtClean="0"/>
              <a:t>Supportive functions</a:t>
            </a:r>
          </a:p>
          <a:p>
            <a:pPr eaLnBrk="1" hangingPunct="1"/>
            <a:r>
              <a:rPr lang="en-US" altLang="en-US" smtClean="0"/>
              <a:t>Information infrastructure functions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D09DE7-C871-4F62-B2B4-52C1FA96B2FA}"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dirty="0" smtClean="0"/>
              <a:t>Direct Care Functions</a:t>
            </a:r>
          </a:p>
        </p:txBody>
      </p:sp>
      <p:graphicFrame>
        <p:nvGraphicFramePr>
          <p:cNvPr id="7" name="Content Placeholder 6" descr="This table provides examples of subsets of direct care function; Care Management, Clinical decision support, and Operations Management and Communication.  &#10;&#10;Some examples of Care Management subset are the capability to identify and maintain a patient record, manage patient demographics, and manage problem lists.&#10;&#10;For the Clinical Decision Support subset, examples of direct care functionality include support for standard care plans, guidelines, protocols; support for medication and immunization administration; and orders, referrals, results and care management.&#10;&#10;Examples for the Operations Management and Communication subset are clinical workflow tasking, support clinical communication, and support for provider-pharmacy communication.&#10;"/>
          <p:cNvGraphicFramePr>
            <a:graphicFrameLocks noGrp="1"/>
          </p:cNvGraphicFramePr>
          <p:nvPr>
            <p:ph type="tbl" sz="quarter" idx="14"/>
            <p:extLst>
              <p:ext uri="{D42A27DB-BD31-4B8C-83A1-F6EECF244321}">
                <p14:modId xmlns:p14="http://schemas.microsoft.com/office/powerpoint/2010/main" val="292932285"/>
              </p:ext>
            </p:extLst>
          </p:nvPr>
        </p:nvGraphicFramePr>
        <p:xfrm>
          <a:off x="457200" y="1600200"/>
          <a:ext cx="8229600" cy="4211639"/>
        </p:xfrm>
        <a:graphic>
          <a:graphicData uri="http://schemas.openxmlformats.org/drawingml/2006/table">
            <a:tbl>
              <a:tblPr firstRow="1" bandRow="1">
                <a:tableStyleId>{073A0DAA-6AF3-43AB-8588-CEC1D06C72B9}</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870">
                <a:tc>
                  <a:txBody>
                    <a:bodyPr/>
                    <a:lstStyle/>
                    <a:p>
                      <a:pPr algn="ctr"/>
                      <a:r>
                        <a:rPr lang="en-US" sz="1800" dirty="0" smtClean="0"/>
                        <a:t>Subset</a:t>
                      </a:r>
                      <a:endParaRPr lang="en-US" sz="1800" dirty="0"/>
                    </a:p>
                  </a:txBody>
                  <a:tcPr marT="45724" marB="45724"/>
                </a:tc>
                <a:tc>
                  <a:txBody>
                    <a:bodyPr/>
                    <a:lstStyle/>
                    <a:p>
                      <a:pPr algn="ctr"/>
                      <a:r>
                        <a:rPr lang="en-US" sz="1800" dirty="0" smtClean="0"/>
                        <a:t>Examples</a:t>
                      </a:r>
                      <a:endParaRPr lang="en-US" sz="1800" dirty="0"/>
                    </a:p>
                  </a:txBody>
                  <a:tcPr marT="45724" marB="45724"/>
                </a:tc>
                <a:extLst>
                  <a:ext uri="{0D108BD9-81ED-4DB2-BD59-A6C34878D82A}">
                    <a16:rowId xmlns:a16="http://schemas.microsoft.com/office/drawing/2014/main" xmlns="" val="10000"/>
                  </a:ext>
                </a:extLst>
              </a:tr>
              <a:tr h="9144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Manage clinical</a:t>
                      </a:r>
                      <a:r>
                        <a:rPr lang="en-US" sz="1800" baseline="0" dirty="0" smtClean="0"/>
                        <a:t> history</a:t>
                      </a:r>
                      <a:endParaRPr lang="en-US" sz="1800" dirty="0" smtClean="0"/>
                    </a:p>
                  </a:txBody>
                  <a:tcPr marT="45721" marB="45721"/>
                </a:tc>
                <a:tc>
                  <a:txBody>
                    <a:bodyPr/>
                    <a:lstStyle/>
                    <a:p>
                      <a:r>
                        <a:rPr lang="en-US" sz="1800" dirty="0" smtClean="0"/>
                        <a:t>Manage lists of clinical history</a:t>
                      </a:r>
                    </a:p>
                    <a:p>
                      <a:r>
                        <a:rPr lang="en-US" sz="1800" dirty="0" smtClean="0"/>
                        <a:t>Manage allergy list</a:t>
                      </a:r>
                    </a:p>
                    <a:p>
                      <a:r>
                        <a:rPr lang="en-US" sz="1800" dirty="0" smtClean="0"/>
                        <a:t>Manage medication</a:t>
                      </a:r>
                      <a:r>
                        <a:rPr lang="en-US" sz="1800" baseline="0" dirty="0" smtClean="0"/>
                        <a:t> history</a:t>
                      </a:r>
                      <a:endParaRPr lang="en-US" sz="1800" dirty="0" smtClean="0"/>
                    </a:p>
                  </a:txBody>
                  <a:tcPr marT="45721" marB="45721"/>
                </a:tc>
                <a:extLst>
                  <a:ext uri="{0D108BD9-81ED-4DB2-BD59-A6C34878D82A}">
                    <a16:rowId xmlns:a16="http://schemas.microsoft.com/office/drawing/2014/main" xmlns="" val="10001"/>
                  </a:ext>
                </a:extLst>
              </a:tr>
              <a:tr h="17374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Manage orders</a:t>
                      </a:r>
                    </a:p>
                  </a:txBody>
                  <a:tcPr marT="45721" marB="45721"/>
                </a:tc>
                <a:tc>
                  <a:txBody>
                    <a:bodyPr/>
                    <a:lstStyle/>
                    <a:p>
                      <a:r>
                        <a:rPr lang="en-US" sz="1800" kern="1200" baseline="0" dirty="0" smtClean="0"/>
                        <a:t>Medication orders</a:t>
                      </a:r>
                    </a:p>
                    <a:p>
                      <a:r>
                        <a:rPr lang="en-US" sz="1800" kern="1200" baseline="0" dirty="0" smtClean="0"/>
                        <a:t>Manage lab test orders</a:t>
                      </a:r>
                    </a:p>
                    <a:p>
                      <a:r>
                        <a:rPr lang="en-US" sz="1800" kern="1200" baseline="0" dirty="0" smtClean="0"/>
                        <a:t>Manage blood product orders</a:t>
                      </a:r>
                    </a:p>
                    <a:p>
                      <a:r>
                        <a:rPr lang="en-US" sz="1800" kern="1200" baseline="0" dirty="0" smtClean="0"/>
                        <a:t>Dietary orders</a:t>
                      </a:r>
                    </a:p>
                    <a:p>
                      <a:r>
                        <a:rPr lang="en-US" sz="1800" kern="1200" baseline="0" dirty="0" smtClean="0"/>
                        <a:t>Manage sets of orders for specific diagnoses</a:t>
                      </a:r>
                      <a:endParaRPr lang="en-US" sz="1800" dirty="0"/>
                    </a:p>
                  </a:txBody>
                  <a:tcPr marT="45721" marB="45721"/>
                </a:tc>
                <a:extLst>
                  <a:ext uri="{0D108BD9-81ED-4DB2-BD59-A6C34878D82A}">
                    <a16:rowId xmlns:a16="http://schemas.microsoft.com/office/drawing/2014/main" xmlns="" val="10002"/>
                  </a:ext>
                </a:extLst>
              </a:tr>
              <a:tr h="11888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Manage care coordination and reporting</a:t>
                      </a:r>
                    </a:p>
                  </a:txBody>
                  <a:tcPr marT="45721" marB="45721"/>
                </a:tc>
                <a:tc>
                  <a:txBody>
                    <a:bodyPr/>
                    <a:lstStyle/>
                    <a:p>
                      <a:r>
                        <a:rPr lang="en-US" sz="1800" kern="1200" baseline="0" dirty="0" smtClean="0"/>
                        <a:t>Provide functionality to coordinate care with other providers</a:t>
                      </a:r>
                    </a:p>
                    <a:p>
                      <a:r>
                        <a:rPr lang="en-US" sz="1800" kern="1200" baseline="0" dirty="0" smtClean="0"/>
                        <a:t>Communicate the care provided to other providers</a:t>
                      </a:r>
                      <a:endParaRPr lang="en-US" sz="1800" dirty="0"/>
                    </a:p>
                  </a:txBody>
                  <a:tcPr marT="45721" marB="45721"/>
                </a:tc>
                <a:extLst>
                  <a:ext uri="{0D108BD9-81ED-4DB2-BD59-A6C34878D82A}">
                    <a16:rowId xmlns:a16="http://schemas.microsoft.com/office/drawing/2014/main" xmlns="" val="10003"/>
                  </a:ext>
                </a:extLst>
              </a:tr>
            </a:tbl>
          </a:graphicData>
        </a:graphic>
      </p:graphicFrame>
      <p:sp>
        <p:nvSpPr>
          <p:cNvPr id="28692" name="Text Placeholder 7"/>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1600" dirty="0" smtClean="0"/>
              <a:t>Table 3.2</a:t>
            </a:r>
          </a:p>
          <a:p>
            <a:r>
              <a:rPr lang="en-US" altLang="en-US" sz="1600" i="1" dirty="0" smtClean="0"/>
              <a:t>HL7 2014 EHR-S Functional Model Care Provisions Subsets with Examples</a:t>
            </a:r>
          </a:p>
          <a:p>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26A345-34DF-49BE-BDC8-F3C57C06DF14}"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dirty="0" smtClean="0"/>
              <a:t>Administrative Support Functions</a:t>
            </a:r>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fontAlgn="t" hangingPunct="1"/>
            <a:r>
              <a:rPr lang="en-US" altLang="en-US" dirty="0" smtClean="0"/>
              <a:t>Manage Patient Demographics</a:t>
            </a:r>
          </a:p>
          <a:p>
            <a:pPr eaLnBrk="1" fontAlgn="t" hangingPunct="1"/>
            <a:r>
              <a:rPr lang="en-US" altLang="en-US" dirty="0" smtClean="0"/>
              <a:t>Manage Communication</a:t>
            </a:r>
          </a:p>
          <a:p>
            <a:pPr eaLnBrk="1" fontAlgn="t" hangingPunct="1"/>
            <a:r>
              <a:rPr lang="en-US" altLang="en-US" dirty="0" smtClean="0"/>
              <a:t>Manage Provider Information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5F74D3-C946-43BF-ADD6-05DE3431D4A8}"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dirty="0" smtClean="0"/>
              <a:t>Other EHR Functions</a:t>
            </a:r>
          </a:p>
        </p:txBody>
      </p:sp>
      <p:sp>
        <p:nvSpPr>
          <p:cNvPr id="3072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pPr eaLnBrk="1" hangingPunct="1"/>
            <a:r>
              <a:rPr lang="en-US" altLang="en-US" sz="2400" dirty="0" smtClean="0">
                <a:cs typeface="Arial" panose="020B0604020202020204" pitchFamily="34" charset="0"/>
              </a:rPr>
              <a:t>Care Provision Support  Functions</a:t>
            </a:r>
          </a:p>
          <a:p>
            <a:pPr lvl="1"/>
            <a:r>
              <a:rPr lang="en-US" altLang="en-US" sz="2100" dirty="0" smtClean="0">
                <a:cs typeface="Arial" panose="020B0604020202020204" pitchFamily="34" charset="0"/>
              </a:rPr>
              <a:t>Includes record management, functions that support result reporting, and support for patient education </a:t>
            </a:r>
          </a:p>
          <a:p>
            <a:pPr eaLnBrk="1" hangingPunct="1"/>
            <a:r>
              <a:rPr lang="en-US" altLang="en-US" sz="2400" dirty="0" smtClean="0">
                <a:cs typeface="Arial" panose="020B0604020202020204" pitchFamily="34" charset="0"/>
              </a:rPr>
              <a:t>Population Health Support Functions</a:t>
            </a:r>
          </a:p>
          <a:p>
            <a:pPr lvl="1"/>
            <a:r>
              <a:rPr lang="en-US" altLang="en-US" sz="2100" dirty="0" smtClean="0">
                <a:cs typeface="Arial" panose="020B0604020202020204" pitchFamily="34" charset="0"/>
              </a:rPr>
              <a:t>Support for health maintenance and prevention, donor management, and public health related updates</a:t>
            </a:r>
          </a:p>
          <a:p>
            <a:pPr eaLnBrk="1" hangingPunct="1"/>
            <a:r>
              <a:rPr lang="en-US" altLang="en-US" sz="2400" dirty="0" smtClean="0">
                <a:cs typeface="Arial" panose="020B0604020202020204" pitchFamily="34" charset="0"/>
              </a:rPr>
              <a:t>Record Infrastructure Functions</a:t>
            </a:r>
          </a:p>
          <a:p>
            <a:pPr lvl="1"/>
            <a:r>
              <a:rPr lang="en-US" altLang="en-US" sz="2100" dirty="0" smtClean="0">
                <a:cs typeface="Arial" panose="020B0604020202020204" pitchFamily="34" charset="0"/>
              </a:rPr>
              <a:t>This includes record lifecycle, record synchronization, and record archive and restore functions</a:t>
            </a:r>
          </a:p>
          <a:p>
            <a:pPr eaLnBrk="1" hangingPunct="1"/>
            <a:r>
              <a:rPr lang="en-US" altLang="en-US" sz="2400" dirty="0" smtClean="0">
                <a:cs typeface="Arial" panose="020B0604020202020204" pitchFamily="34" charset="0"/>
              </a:rPr>
              <a:t>Trust Infrastructure Functions</a:t>
            </a:r>
            <a:endParaRPr lang="en-US" altLang="en-US" sz="2400" dirty="0">
              <a:cs typeface="Arial" panose="020B0604020202020204" pitchFamily="34" charset="0"/>
            </a:endParaRPr>
          </a:p>
          <a:p>
            <a:pPr lvl="1"/>
            <a:r>
              <a:rPr lang="en-US" altLang="en-US" sz="2100" dirty="0" smtClean="0">
                <a:cs typeface="Arial" panose="020B0604020202020204" pitchFamily="34" charset="0"/>
              </a:rPr>
              <a:t>This important functional area includes security, audit and database backup and recovery features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F5D9443-A612-48E4-B6CD-B25CD078D41C}"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Standards for Certification of EHR Technology</a:t>
            </a:r>
          </a:p>
        </p:txBody>
      </p:sp>
      <p:sp>
        <p:nvSpPr>
          <p:cNvPr id="3174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smtClean="0"/>
              <a:t>Content exchange standards</a:t>
            </a:r>
          </a:p>
          <a:p>
            <a:pPr lvl="1"/>
            <a:r>
              <a:rPr lang="en-US" altLang="en-US" sz="2400" smtClean="0"/>
              <a:t>NCPDP SCRIPT Standard 	</a:t>
            </a:r>
          </a:p>
          <a:p>
            <a:pPr lvl="1"/>
            <a:r>
              <a:rPr lang="en-US" altLang="en-US" sz="2400" smtClean="0"/>
              <a:t>HL7 Clinical Document Architecture (CDA), CCD</a:t>
            </a:r>
          </a:p>
          <a:p>
            <a:r>
              <a:rPr lang="en-US" altLang="en-US" sz="2800" smtClean="0"/>
              <a:t>Vocabulary standards</a:t>
            </a:r>
          </a:p>
          <a:p>
            <a:pPr lvl="1"/>
            <a:r>
              <a:rPr lang="en-US" altLang="en-US" sz="2400" smtClean="0"/>
              <a:t>SNOMED CT</a:t>
            </a:r>
          </a:p>
          <a:p>
            <a:pPr lvl="1"/>
            <a:r>
              <a:rPr lang="en-US" altLang="en-US" sz="2400" smtClean="0"/>
              <a:t>LOINC</a:t>
            </a:r>
          </a:p>
          <a:p>
            <a:r>
              <a:rPr lang="en-US" altLang="en-US" sz="2800" smtClean="0"/>
              <a:t>Privacy and security standards</a:t>
            </a:r>
          </a:p>
          <a:p>
            <a:pPr lvl="1"/>
            <a:r>
              <a:rPr lang="en-US" altLang="en-US" sz="2400" smtClean="0"/>
              <a:t>NIST encryption algorithm</a:t>
            </a:r>
          </a:p>
          <a:p>
            <a:pPr lvl="1"/>
            <a:r>
              <a:rPr lang="en-US" altLang="en-US" sz="2400" smtClean="0"/>
              <a:t>NIST hashing algorithm</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ED20D0-1FD7-45D6-9516-7BDA245452AA}"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extLst/>
        </p:spPr>
        <p:txBody>
          <a:bodyPr rtlCol="0">
            <a:normAutofit fontScale="90000"/>
          </a:bodyPr>
          <a:lstStyle/>
          <a:p>
            <a:pPr eaLnBrk="1" hangingPunct="1">
              <a:defRPr/>
            </a:pPr>
            <a:r>
              <a:rPr lang="en-US" dirty="0" smtClean="0"/>
              <a:t>Electronic Health Records</a:t>
            </a:r>
            <a:br>
              <a:rPr lang="en-US" dirty="0" smtClean="0"/>
            </a:br>
            <a:r>
              <a:rPr lang="en-US" dirty="0" smtClean="0"/>
              <a:t>Learning Objectives</a:t>
            </a:r>
          </a:p>
        </p:txBody>
      </p:sp>
      <p:sp>
        <p:nvSpPr>
          <p:cNvPr id="13316"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57200" indent="-457200" eaLnBrk="1" hangingPunct="1">
              <a:buFont typeface="Arial" panose="020B0604020202020204" pitchFamily="34" charset="0"/>
              <a:buAutoNum type="arabicPeriod"/>
            </a:pPr>
            <a:r>
              <a:rPr lang="en-US" altLang="en-US" sz="2400" dirty="0" smtClean="0"/>
              <a:t>State the similarities and differences between an electronic medical record (EMR) and electronic health record (EHR) </a:t>
            </a:r>
          </a:p>
          <a:p>
            <a:pPr marL="457200" indent="-457200" eaLnBrk="1" hangingPunct="1">
              <a:buFont typeface="Arial" panose="020B0604020202020204" pitchFamily="34" charset="0"/>
              <a:buAutoNum type="arabicPeriod"/>
            </a:pPr>
            <a:r>
              <a:rPr lang="en-US" altLang="en-US" sz="2400" dirty="0" smtClean="0"/>
              <a:t>Identify attributes and functions of an EHR </a:t>
            </a:r>
          </a:p>
          <a:p>
            <a:pPr marL="457200" indent="-457200" eaLnBrk="1" hangingPunct="1">
              <a:buFont typeface="Arial" panose="020B0604020202020204" pitchFamily="34" charset="0"/>
              <a:buAutoNum type="arabicPeriod"/>
            </a:pPr>
            <a:r>
              <a:rPr lang="en-US" altLang="en-US" sz="2400" dirty="0" smtClean="0"/>
              <a:t>Describe the perspectives of health care providers and the public regarding acceptance of or issues with an EHR, which can serve as facilitators of or major barriers to its adoption </a:t>
            </a:r>
          </a:p>
          <a:p>
            <a:pPr marL="457200" indent="-457200" eaLnBrk="1" hangingPunct="1">
              <a:buFont typeface="Arial" panose="020B0604020202020204" pitchFamily="34" charset="0"/>
              <a:buAutoNum type="arabicPeriod"/>
            </a:pPr>
            <a:r>
              <a:rPr lang="en-US" altLang="en-US" sz="2400" dirty="0" smtClean="0"/>
              <a:t>Explain how the use of an EHR can affect patient care safety, efficiency of care practices, and patient outcomes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4E797F-384D-482D-9887-FD54FD80E2D5}"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smtClean="0"/>
              <a:t>EHR Acceptance</a:t>
            </a:r>
          </a:p>
        </p:txBody>
      </p:sp>
      <p:sp>
        <p:nvSpPr>
          <p:cNvPr id="3277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Health care provider</a:t>
            </a:r>
          </a:p>
          <a:p>
            <a:pPr lvl="1" eaLnBrk="1" hangingPunct="1"/>
            <a:r>
              <a:rPr lang="en-US" altLang="en-US" dirty="0" smtClean="0"/>
              <a:t>Increasing momentum for widespread adoption and implementation of EHRs</a:t>
            </a:r>
          </a:p>
          <a:p>
            <a:pPr lvl="2" eaLnBrk="1" hangingPunct="1"/>
            <a:r>
              <a:rPr lang="en-US" altLang="en-US" dirty="0" smtClean="0"/>
              <a:t>Changing reimbursement for patient care, focusing on managing patients across the continuum of care and between providers</a:t>
            </a:r>
          </a:p>
          <a:p>
            <a:pPr lvl="2" eaLnBrk="1" hangingPunct="1"/>
            <a:r>
              <a:rPr lang="en-US" altLang="en-US" dirty="0" smtClean="0"/>
              <a:t>Authorized Testing and Certification Body by the Office of the National Coordinator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25DFA7-3ACC-4A3D-9462-1958175B4DCF}" type="slidenum">
              <a:rPr lang="en-US" altLang="en-US">
                <a:solidFill>
                  <a:srgbClr val="898989"/>
                </a:solidFill>
              </a:rPr>
              <a:pPr eaLnBrk="1" hangingPunct="1"/>
              <a:t>20</a:t>
            </a:fld>
            <a:endParaRPr lang="en-US" altLang="en-US">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dirty="0" smtClean="0"/>
              <a:t>EHR </a:t>
            </a:r>
            <a:r>
              <a:rPr lang="en-US" altLang="en-US" dirty="0" smtClean="0"/>
              <a:t>Acceptance - 2</a:t>
            </a:r>
            <a:endParaRPr lang="en-US" altLang="en-US" dirty="0" smtClean="0"/>
          </a:p>
        </p:txBody>
      </p:sp>
      <p:sp>
        <p:nvSpPr>
          <p:cNvPr id="3379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Public</a:t>
            </a:r>
          </a:p>
          <a:p>
            <a:pPr lvl="1" eaLnBrk="1" hangingPunct="1"/>
            <a:r>
              <a:rPr lang="en-US" altLang="en-US" dirty="0" err="1" smtClean="0"/>
              <a:t>Ancker</a:t>
            </a:r>
            <a:r>
              <a:rPr lang="en-US" altLang="en-US" dirty="0" smtClean="0"/>
              <a:t>, et al (2013) surveyed the public on their perceptions of electronic health records </a:t>
            </a:r>
          </a:p>
          <a:p>
            <a:pPr lvl="2"/>
            <a:r>
              <a:rPr lang="en-US" altLang="en-US" dirty="0" smtClean="0"/>
              <a:t>Improved quality</a:t>
            </a:r>
          </a:p>
          <a:p>
            <a:pPr lvl="3" eaLnBrk="1" hangingPunct="1"/>
            <a:r>
              <a:rPr lang="en-US" altLang="en-US" dirty="0" smtClean="0"/>
              <a:t>66% thought EHRs would improve quality of care</a:t>
            </a:r>
          </a:p>
          <a:p>
            <a:pPr lvl="3" eaLnBrk="1" hangingPunct="1"/>
            <a:r>
              <a:rPr lang="en-US" altLang="en-US" dirty="0" smtClean="0"/>
              <a:t>Particularly true for patients whose doctor had an EHR in use</a:t>
            </a:r>
          </a:p>
          <a:p>
            <a:pPr lvl="2" eaLnBrk="1" hangingPunct="1"/>
            <a:r>
              <a:rPr lang="en-US" altLang="en-US" dirty="0" smtClean="0"/>
              <a:t>Concern over </a:t>
            </a:r>
          </a:p>
          <a:p>
            <a:pPr lvl="3" eaLnBrk="1" hangingPunct="1"/>
            <a:r>
              <a:rPr lang="en-US" altLang="en-US" dirty="0" smtClean="0"/>
              <a:t>Privacy, but not correlated with patients whose doctor used an EHR</a:t>
            </a:r>
          </a:p>
          <a:p>
            <a:pPr eaLnBrk="1" hangingPunct="1">
              <a:buFont typeface="Arial" panose="020B0604020202020204" pitchFamily="34" charset="0"/>
              <a:buNone/>
            </a:pPr>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493BF5-AB63-47AD-A3DF-1C464B7E223D}" type="slidenum">
              <a:rPr lang="en-US" altLang="en-US">
                <a:solidFill>
                  <a:srgbClr val="898989"/>
                </a:solidFill>
              </a:rPr>
              <a:pPr eaLnBrk="1" hangingPunct="1"/>
              <a:t>21</a:t>
            </a:fld>
            <a:endParaRPr lang="en-US" altLang="en-US">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EHR Acceptance: Public</a:t>
            </a:r>
          </a:p>
        </p:txBody>
      </p:sp>
      <p:sp>
        <p:nvSpPr>
          <p:cNvPr id="3481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Harris Interactive Survey </a:t>
            </a:r>
          </a:p>
          <a:p>
            <a:pPr lvl="1" eaLnBrk="1" hangingPunct="1"/>
            <a:r>
              <a:rPr lang="en-US" altLang="en-US" smtClean="0"/>
              <a:t>All physicians treating me should have access to information contained in my EMR</a:t>
            </a:r>
          </a:p>
          <a:p>
            <a:pPr lvl="2" eaLnBrk="1" hangingPunct="1"/>
            <a:r>
              <a:rPr lang="en-US" altLang="en-US" smtClean="0"/>
              <a:t>Percent answering "Strongly/Somewhat Agree"</a:t>
            </a:r>
          </a:p>
          <a:p>
            <a:pPr lvl="3" eaLnBrk="1" hangingPunct="1"/>
            <a:r>
              <a:rPr lang="en-US" altLang="en-US" smtClean="0"/>
              <a:t>78% in 2009 </a:t>
            </a:r>
          </a:p>
          <a:p>
            <a:pPr lvl="3" eaLnBrk="1" hangingPunct="1"/>
            <a:r>
              <a:rPr lang="en-US" altLang="en-US" smtClean="0"/>
              <a:t>78% in 2010</a:t>
            </a:r>
          </a:p>
          <a:p>
            <a:pPr lvl="1" eaLnBrk="1" hangingPunct="1"/>
            <a:r>
              <a:rPr lang="en-US" altLang="en-US" smtClean="0"/>
              <a:t>An EMR would be a valuable tool to track the progress of my health</a:t>
            </a:r>
          </a:p>
          <a:p>
            <a:pPr lvl="2" eaLnBrk="1" hangingPunct="1"/>
            <a:r>
              <a:rPr lang="en-US" altLang="en-US" smtClean="0"/>
              <a:t>Percent answering "Strongly/Somewhat Agree"</a:t>
            </a:r>
          </a:p>
          <a:p>
            <a:pPr lvl="3" eaLnBrk="1" hangingPunct="1"/>
            <a:r>
              <a:rPr lang="en-US" altLang="en-US" smtClean="0"/>
              <a:t>72% in 2009 </a:t>
            </a:r>
          </a:p>
          <a:p>
            <a:pPr lvl="3" eaLnBrk="1" hangingPunct="1"/>
            <a:r>
              <a:rPr lang="en-US" altLang="en-US" smtClean="0"/>
              <a:t>71% in 2010</a:t>
            </a:r>
          </a:p>
          <a:p>
            <a:pPr eaLnBrk="1" hangingPunct="1">
              <a:buFont typeface="Arial" panose="020B0604020202020204" pitchFamily="34" charset="0"/>
              <a:buNone/>
            </a:pP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DC77ED3-6B88-40B9-A358-6D63DEFB768F}" type="slidenum">
              <a:rPr lang="en-US" altLang="en-US">
                <a:solidFill>
                  <a:srgbClr val="898989"/>
                </a:solidFill>
              </a:rPr>
              <a:pPr eaLnBrk="1" hangingPunct="1"/>
              <a:t>22</a:t>
            </a:fld>
            <a:endParaRPr lang="en-US" altLang="en-US">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mtClean="0"/>
              <a:t>Barriers to Adoption</a:t>
            </a:r>
          </a:p>
        </p:txBody>
      </p:sp>
      <p:sp>
        <p:nvSpPr>
          <p:cNvPr id="3584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Cost of conversion</a:t>
            </a:r>
          </a:p>
          <a:p>
            <a:pPr eaLnBrk="1" hangingPunct="1"/>
            <a:r>
              <a:rPr lang="en-US" altLang="en-US" smtClean="0"/>
              <a:t>Perceived lack of ROI</a:t>
            </a:r>
          </a:p>
          <a:p>
            <a:pPr eaLnBrk="1" hangingPunct="1"/>
            <a:r>
              <a:rPr lang="en-US" altLang="en-US" smtClean="0"/>
              <a:t>Technical and logistical challenges</a:t>
            </a:r>
          </a:p>
          <a:p>
            <a:pPr eaLnBrk="1" hangingPunct="1"/>
            <a:r>
              <a:rPr lang="en-US" altLang="en-US" smtClean="0"/>
              <a:t>Privacy and security concerns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2682720-6B1F-489B-8154-891B36B422D1}" type="slidenum">
              <a:rPr lang="en-US" altLang="en-US">
                <a:solidFill>
                  <a:srgbClr val="898989"/>
                </a:solidFill>
              </a:rPr>
              <a:pPr eaLnBrk="1" hangingPunct="1"/>
              <a:t>23</a:t>
            </a:fld>
            <a:endParaRPr lang="en-US" altLang="en-US">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en-US" smtClean="0"/>
              <a:t>EHR Effect on Patient Care Safety</a:t>
            </a:r>
          </a:p>
        </p:txBody>
      </p:sp>
      <p:sp>
        <p:nvSpPr>
          <p:cNvPr id="3686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eaLnBrk="1" hangingPunct="1">
              <a:buFont typeface="Arial" panose="020B0604020202020204" pitchFamily="34" charset="0"/>
              <a:buChar char="•"/>
            </a:pPr>
            <a:r>
              <a:rPr lang="en-US" altLang="en-US" smtClean="0"/>
              <a:t>Reduces the need to repeat tests</a:t>
            </a:r>
          </a:p>
          <a:p>
            <a:pPr marL="342900" lvl="1" indent="-342900" eaLnBrk="1" hangingPunct="1">
              <a:buFont typeface="Arial" panose="020B0604020202020204" pitchFamily="34" charset="0"/>
              <a:buChar char="•"/>
            </a:pPr>
            <a:r>
              <a:rPr lang="en-US" altLang="en-US" smtClean="0"/>
              <a:t>Reduces the number of lost reports</a:t>
            </a:r>
          </a:p>
          <a:p>
            <a:pPr marL="342900" lvl="1" indent="-342900" eaLnBrk="1" hangingPunct="1">
              <a:buFont typeface="Arial" panose="020B0604020202020204" pitchFamily="34" charset="0"/>
              <a:buChar char="•"/>
            </a:pPr>
            <a:r>
              <a:rPr lang="en-US" altLang="en-US" smtClean="0"/>
              <a:t>Supports provider decision making</a:t>
            </a:r>
          </a:p>
          <a:p>
            <a:pPr eaLnBrk="1" hangingPunct="1">
              <a:buFont typeface="Arial" panose="020B0604020202020204" pitchFamily="34" charset="0"/>
              <a:buNone/>
            </a:pP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545B61-3E23-42FD-A3AC-C6DFDDD4018F}" type="slidenum">
              <a:rPr lang="en-US" altLang="en-US">
                <a:solidFill>
                  <a:srgbClr val="898989"/>
                </a:solidFill>
              </a:rPr>
              <a:pPr eaLnBrk="1" hangingPunct="1"/>
              <a:t>24</a:t>
            </a:fld>
            <a:endParaRPr lang="en-US" altLang="en-US">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EHR Effect on Efficiency</a:t>
            </a:r>
          </a:p>
        </p:txBody>
      </p:sp>
      <p:sp>
        <p:nvSpPr>
          <p:cNvPr id="3789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Improves accessibility of patient information</a:t>
            </a:r>
          </a:p>
          <a:p>
            <a:pPr eaLnBrk="1" hangingPunct="1"/>
            <a:r>
              <a:rPr lang="en-US" altLang="en-US" dirty="0" smtClean="0"/>
              <a:t>Integrates data from multiple internal and external sources </a:t>
            </a:r>
          </a:p>
          <a:p>
            <a:pPr eaLnBrk="1" hangingPunct="1"/>
            <a:r>
              <a:rPr lang="en-US" altLang="en-US" dirty="0" smtClean="0"/>
              <a:t>Facilitates the coordination of health care delivery</a:t>
            </a:r>
          </a:p>
          <a:p>
            <a:pPr eaLnBrk="1" hangingPunct="1"/>
            <a:r>
              <a:rPr lang="en-US" altLang="en-US" dirty="0" smtClean="0"/>
              <a:t>Provides the ability to “hard wire” processes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509696-0039-42F8-973A-9E38A74C54F4}" type="slidenum">
              <a:rPr lang="en-US" altLang="en-US">
                <a:solidFill>
                  <a:srgbClr val="898989"/>
                </a:solidFill>
              </a:rPr>
              <a:pPr eaLnBrk="1" hangingPunct="1"/>
              <a:t>25</a:t>
            </a:fld>
            <a:endParaRPr lang="en-US" altLang="en-US">
              <a:solidFill>
                <a:srgbClr val="89898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US" altLang="en-US" smtClean="0"/>
              <a:t>EHR Effect on Patient Outcomes</a:t>
            </a:r>
          </a:p>
        </p:txBody>
      </p:sp>
      <p:sp>
        <p:nvSpPr>
          <p:cNvPr id="3891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eaLnBrk="1" hangingPunct="1">
              <a:buFont typeface="Arial" panose="020B0604020202020204" pitchFamily="34" charset="0"/>
              <a:buChar char="•"/>
            </a:pPr>
            <a:r>
              <a:rPr lang="en-US" altLang="en-US" dirty="0" smtClean="0"/>
              <a:t>Has the potential to </a:t>
            </a:r>
          </a:p>
          <a:p>
            <a:pPr marL="742950" lvl="2" indent="-342900" eaLnBrk="1" hangingPunct="1"/>
            <a:r>
              <a:rPr lang="en-US" altLang="en-US" dirty="0" smtClean="0"/>
              <a:t>Improve the quality of patient care</a:t>
            </a:r>
          </a:p>
          <a:p>
            <a:pPr marL="742950" lvl="2" indent="-342900" eaLnBrk="1" hangingPunct="1"/>
            <a:r>
              <a:rPr lang="en-US" altLang="en-US" dirty="0" smtClean="0"/>
              <a:t>Help providers practice better medicine</a:t>
            </a:r>
          </a:p>
          <a:p>
            <a:pPr marL="742950" lvl="2" indent="-342900" eaLnBrk="1" hangingPunct="1"/>
            <a:r>
              <a:rPr lang="en-US" altLang="en-US" dirty="0" smtClean="0"/>
              <a:t>Provide seamless exchange of information among providers</a:t>
            </a:r>
          </a:p>
          <a:p>
            <a:pPr marL="742950" lvl="2" indent="-342900" eaLnBrk="1" hangingPunct="1"/>
            <a:r>
              <a:rPr lang="en-US" altLang="en-US" dirty="0" smtClean="0"/>
              <a:t>Improve patient engagement in their own care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155FC62-A513-4F0F-B398-42683BEA711F}" type="slidenum">
              <a:rPr lang="en-US" altLang="en-US">
                <a:solidFill>
                  <a:srgbClr val="898989"/>
                </a:solidFill>
              </a:rPr>
              <a:pPr eaLnBrk="1" hangingPunct="1"/>
              <a:t>26</a:t>
            </a:fld>
            <a:endParaRPr lang="en-US" altLang="en-US">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altLang="en-US" smtClean="0"/>
              <a:t>Electronic Health Records</a:t>
            </a:r>
            <a:br>
              <a:rPr lang="en-US" altLang="en-US" smtClean="0"/>
            </a:br>
            <a:r>
              <a:rPr lang="en-US" altLang="en-US" smtClean="0"/>
              <a:t>Summary – Lecture a</a:t>
            </a:r>
            <a:endParaRPr lang="en-US" altLang="en-US" sz="2800" smtClean="0"/>
          </a:p>
        </p:txBody>
      </p:sp>
      <p:sp>
        <p:nvSpPr>
          <p:cNvPr id="39940"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Defined an EMR and EHR</a:t>
            </a:r>
          </a:p>
          <a:p>
            <a:pPr eaLnBrk="1" hangingPunct="1"/>
            <a:r>
              <a:rPr lang="en-US" altLang="en-US" smtClean="0"/>
              <a:t>Explained similarities and differences</a:t>
            </a:r>
          </a:p>
          <a:p>
            <a:pPr eaLnBrk="1" hangingPunct="1"/>
            <a:r>
              <a:rPr lang="en-US" altLang="en-US" smtClean="0"/>
              <a:t>Identified EHR attributes and functions</a:t>
            </a:r>
          </a:p>
          <a:p>
            <a:pPr eaLnBrk="1" hangingPunct="1"/>
            <a:r>
              <a:rPr lang="en-US" altLang="en-US" smtClean="0"/>
              <a:t>Discussed the issues surrounding EHR adoption and implementation</a:t>
            </a:r>
          </a:p>
          <a:p>
            <a:pPr eaLnBrk="1" hangingPunct="1"/>
            <a:r>
              <a:rPr lang="en-US" altLang="en-US" smtClean="0"/>
              <a:t>Described the impact of EHRs on patient care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6ED68D7-CF9D-48BF-8F04-E4C0B90072AA}" type="slidenum">
              <a:rPr lang="en-US" altLang="en-US">
                <a:solidFill>
                  <a:srgbClr val="898989"/>
                </a:solidFill>
              </a:rPr>
              <a:pPr eaLnBrk="1" hangingPunct="1"/>
              <a:t>27</a:t>
            </a:fld>
            <a:endParaRPr lang="en-US" altLang="en-US">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altLang="en-US" smtClean="0"/>
              <a:t>Electronic Health Records</a:t>
            </a:r>
            <a:br>
              <a:rPr lang="en-US" altLang="en-US" smtClean="0"/>
            </a:br>
            <a:r>
              <a:rPr lang="en-US" altLang="en-US" smtClean="0"/>
              <a:t>References – Lecture a</a:t>
            </a:r>
          </a:p>
        </p:txBody>
      </p:sp>
      <p:sp>
        <p:nvSpPr>
          <p:cNvPr id="40966" name="Text Placeholder 5"/>
          <p:cNvSpPr>
            <a:spLocks noGrp="1"/>
          </p:cNvSpPr>
          <p:nvPr>
            <p:ph type="body" sz="quarter" idx="16"/>
          </p:nvPr>
        </p:nvSpPr>
        <p:spPr bwMode="auto">
          <a:xfrm>
            <a:off x="461513" y="1440641"/>
            <a:ext cx="8229600" cy="52649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References</a:t>
            </a:r>
          </a:p>
          <a:p>
            <a:pPr marL="346075" indent="-346075" eaLnBrk="1" hangingPunct="1"/>
            <a:r>
              <a:rPr lang="en-US" altLang="en-US" sz="1400" b="0" dirty="0"/>
              <a:t>AHIMA e-HIM Work Group on Maintaining the Legal EHR. (2005). Update: Maintaining a legally sound health record—paper and electronic. Journal of AHIMA 76(10), 64A-L. Retrieved from http://library.ahima.org/xpedio/groups/public/documents/ahima/bok1_028509.hcsp?dDocName=bok1_028509</a:t>
            </a:r>
          </a:p>
          <a:p>
            <a:pPr marL="342900" lvl="1" indent="-342900"/>
            <a:r>
              <a:rPr lang="en-US" altLang="en-US" dirty="0" err="1" smtClean="0"/>
              <a:t>Ancker</a:t>
            </a:r>
            <a:r>
              <a:rPr lang="en-US" altLang="en-US" dirty="0" smtClean="0"/>
              <a:t>, J., Silver, M., Miller, M., &amp; Kaushal, R. (2013, January 1). Consumer experience with and attitudes toward health information technology: A nationwide survey. </a:t>
            </a:r>
            <a:r>
              <a:rPr lang="en-US" altLang="en-US" i="1" dirty="0" smtClean="0"/>
              <a:t>Journal of American Medical </a:t>
            </a:r>
            <a:r>
              <a:rPr lang="en-US" altLang="en-US" i="1" dirty="0"/>
              <a:t>Informatics Association</a:t>
            </a:r>
            <a:r>
              <a:rPr lang="en-US" altLang="en-US" dirty="0"/>
              <a:t>, Jan 2013, 20 (1) 152-156</a:t>
            </a:r>
          </a:p>
          <a:p>
            <a:pPr marL="342900" lvl="1" indent="-342900" eaLnBrk="1" hangingPunct="1"/>
            <a:r>
              <a:rPr lang="en-US" altLang="en-US" dirty="0" smtClean="0"/>
              <a:t>Blumenthal, D. (2009, April 9). Stimulating the adoption of health information technology. </a:t>
            </a:r>
            <a:r>
              <a:rPr lang="en-US" altLang="en-US" i="1" dirty="0" smtClean="0"/>
              <a:t>New England Journal of Medicine 360</a:t>
            </a:r>
            <a:r>
              <a:rPr lang="en-US" altLang="en-US" dirty="0" smtClean="0"/>
              <a:t>,1477-1479</a:t>
            </a:r>
            <a:r>
              <a:rPr lang="en-US" altLang="en-US" i="1" dirty="0" smtClean="0"/>
              <a:t>.</a:t>
            </a:r>
            <a:r>
              <a:rPr lang="en-US" altLang="en-US" dirty="0" smtClean="0"/>
              <a:t> Retrieved from http://www.nejm.org/doi/full/10.1056/NEJMp0901592</a:t>
            </a:r>
          </a:p>
          <a:p>
            <a:pPr marL="342900" lvl="1" indent="-342900" eaLnBrk="1" hangingPunct="1"/>
            <a:r>
              <a:rPr lang="en-US" altLang="en-US" dirty="0" smtClean="0"/>
              <a:t>Handler, T., </a:t>
            </a:r>
            <a:r>
              <a:rPr lang="en-US" altLang="en-US" dirty="0" err="1" smtClean="0"/>
              <a:t>Holtmeier</a:t>
            </a:r>
            <a:r>
              <a:rPr lang="en-US" altLang="en-US" dirty="0" smtClean="0"/>
              <a:t>, R., </a:t>
            </a:r>
            <a:r>
              <a:rPr lang="en-US" altLang="en-US" dirty="0" err="1" smtClean="0"/>
              <a:t>Mtezger</a:t>
            </a:r>
            <a:r>
              <a:rPr lang="en-US" altLang="en-US" dirty="0" smtClean="0"/>
              <a:t>, J., </a:t>
            </a:r>
            <a:r>
              <a:rPr lang="en-US" altLang="en-US" dirty="0" err="1" smtClean="0"/>
              <a:t>Overhage</a:t>
            </a:r>
            <a:r>
              <a:rPr lang="en-US" altLang="en-US" dirty="0" smtClean="0"/>
              <a:t>, M., Taylor, S., &amp; Underwood, C. (2003, July 7). </a:t>
            </a:r>
            <a:r>
              <a:rPr lang="en-US" altLang="en-US" i="1" dirty="0" smtClean="0"/>
              <a:t>HIMSS electronic health record definitional model version 1.0</a:t>
            </a:r>
            <a:r>
              <a:rPr lang="en-US" altLang="en-US" dirty="0" smtClean="0"/>
              <a:t>. Retrieved from http://www.providersedge.com/ehdocs/ehr_articles/HIMSS_EMR_Definition_Model_v1-0.pdf</a:t>
            </a:r>
          </a:p>
          <a:p>
            <a:pPr marL="342900" lvl="1" indent="-342900" eaLnBrk="1" hangingPunct="1"/>
            <a:r>
              <a:rPr lang="en-US" altLang="en-US" dirty="0" smtClean="0"/>
              <a:t>Health Information Technology: Initial Set of Standards, Implementation Specifications, and Certification Criteria for Electronic Health Record Technology; Final Rule, 45 CFR Part 170 (July 28, 2010). Retrieved from http://edocket.access.gpo.gov/2010/pdf/2010-17210.pdf</a:t>
            </a:r>
          </a:p>
          <a:p>
            <a:pPr marL="342900" lvl="1" indent="-342900" eaLnBrk="1" hangingPunct="1"/>
            <a:r>
              <a:rPr lang="en-US" altLang="en-US" dirty="0" smtClean="0"/>
              <a:t>Harris Interactive. (2010, June 17). </a:t>
            </a:r>
            <a:r>
              <a:rPr lang="en-US" altLang="en-US" i="1" dirty="0" smtClean="0"/>
              <a:t>Few Americans using 'E-' medical records. </a:t>
            </a:r>
            <a:r>
              <a:rPr lang="en-US" altLang="en-US" dirty="0" smtClean="0"/>
              <a:t>Retrieve from http://www.harrisinteractive.com/NewsRoom/HarrisPolls/tabid/447/ctl/ReadCustom%20Default/mid/1508/ArticleId/414/Default.aspx</a:t>
            </a:r>
          </a:p>
          <a:p>
            <a:pPr marL="342900" lvl="1" indent="-342900" eaLnBrk="1" hangingPunct="1"/>
            <a:r>
              <a:rPr lang="en-US" altLang="en-US" dirty="0" smtClean="0"/>
              <a:t>Health Level Seven International. (</a:t>
            </a:r>
            <a:r>
              <a:rPr lang="en-US" altLang="en-US" dirty="0" err="1" smtClean="0"/>
              <a:t>n.d.</a:t>
            </a:r>
            <a:r>
              <a:rPr lang="en-US" altLang="en-US" dirty="0" smtClean="0"/>
              <a:t>). About HL7. Retrieved from http://www.hl7.org/about/index.cfm?ref=nav</a:t>
            </a:r>
          </a:p>
          <a:p>
            <a:pPr eaLnBrk="1" hangingPunct="1">
              <a:buFont typeface="Arial" panose="020B0604020202020204" pitchFamily="34" charset="0"/>
              <a:buChar char="•"/>
            </a:pPr>
            <a:endParaRPr lang="en-US" altLang="en-US" b="0" dirty="0" smtClean="0"/>
          </a:p>
          <a:p>
            <a:pPr eaLnBrk="1" hangingPunct="1">
              <a:buFont typeface="Arial" panose="020B0604020202020204" pitchFamily="34" charset="0"/>
              <a:buChar char="•"/>
            </a:pPr>
            <a:endParaRPr lang="en-US" altLang="en-US" b="0" dirty="0" smtClean="0"/>
          </a:p>
          <a:p>
            <a:pPr eaLnBrk="1" hangingPunct="1"/>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DBDEF9-F65F-4170-BC9B-38A0EFE57874}" type="slidenum">
              <a:rPr lang="en-US" altLang="en-US">
                <a:solidFill>
                  <a:srgbClr val="898989"/>
                </a:solidFill>
              </a:rPr>
              <a:pPr eaLnBrk="1" hangingPunct="1"/>
              <a:t>28</a:t>
            </a:fld>
            <a:endParaRPr lang="en-US" altLang="en-US">
              <a:solidFill>
                <a:srgbClr val="89898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smtClean="0"/>
              <a:t>Electronic Health Records</a:t>
            </a:r>
            <a:br>
              <a:rPr lang="en-US" altLang="en-US" dirty="0" smtClean="0"/>
            </a:br>
            <a:r>
              <a:rPr lang="en-US" altLang="en-US" dirty="0" smtClean="0"/>
              <a:t>References – Lecture </a:t>
            </a:r>
            <a:r>
              <a:rPr lang="en-US" altLang="en-US" dirty="0" smtClean="0"/>
              <a:t>a, continued</a:t>
            </a:r>
            <a:endParaRPr lang="en-US" altLang="en-US" dirty="0" smtClean="0"/>
          </a:p>
        </p:txBody>
      </p:sp>
      <p:sp>
        <p:nvSpPr>
          <p:cNvPr id="41990" name="Text Placeholder 5"/>
          <p:cNvSpPr>
            <a:spLocks noGrp="1"/>
          </p:cNvSpPr>
          <p:nvPr>
            <p:ph type="body" sz="quarter" idx="16"/>
          </p:nvPr>
        </p:nvSpPr>
        <p:spPr>
          <a:xfrm>
            <a:off x="457200" y="1600200"/>
            <a:ext cx="8229600" cy="4191000"/>
          </a:xfrm>
        </p:spPr>
        <p:txBody>
          <a:bodyPr/>
          <a:lstStyle/>
          <a:p>
            <a:r>
              <a:rPr lang="en-US" altLang="en-US" dirty="0" smtClean="0"/>
              <a:t>References </a:t>
            </a:r>
          </a:p>
          <a:p>
            <a:pPr marL="342900" lvl="1" indent="-342900"/>
            <a:r>
              <a:rPr lang="en-US" altLang="en-US" dirty="0"/>
              <a:t>Health Level Seven International. (</a:t>
            </a:r>
            <a:r>
              <a:rPr lang="en-US" altLang="en-US" dirty="0" err="1"/>
              <a:t>n.d.</a:t>
            </a:r>
            <a:r>
              <a:rPr lang="en-US" altLang="en-US" dirty="0"/>
              <a:t>). About HL7. Retrieved from </a:t>
            </a:r>
            <a:r>
              <a:rPr lang="en-US" altLang="en-US" dirty="0">
                <a:hlinkClick r:id="rId3" tooltip="About HL7, Health Level Seven International."/>
              </a:rPr>
              <a:t>http://www.hl7.org/about/index.cfm?ref=nav</a:t>
            </a:r>
            <a:endParaRPr lang="en-US" altLang="en-US" dirty="0"/>
          </a:p>
          <a:p>
            <a:pPr marL="342900" lvl="1" indent="-342900"/>
            <a:r>
              <a:rPr lang="en-US" altLang="en-US" dirty="0"/>
              <a:t>Health Level Seven International. (2014). </a:t>
            </a:r>
            <a:r>
              <a:rPr lang="en-US" altLang="en-US" i="1" dirty="0"/>
              <a:t>HL7 2007 EHR-S functional model, Release 2. </a:t>
            </a:r>
            <a:r>
              <a:rPr lang="en-US" altLang="en-US" dirty="0"/>
              <a:t>Retrieved from </a:t>
            </a:r>
            <a:r>
              <a:rPr lang="en-US" altLang="en-US" dirty="0">
                <a:hlinkClick r:id="rId4" tooltip="HL7 2007 EHR-S functional model, Release 2, Health Level Seven International."/>
              </a:rPr>
              <a:t>http://www.hl7.org/ehr/downloads/index.asp</a:t>
            </a:r>
            <a:endParaRPr lang="en-US" altLang="en-US" i="1" dirty="0"/>
          </a:p>
          <a:p>
            <a:pPr marL="342900" lvl="1" indent="-342900"/>
            <a:r>
              <a:rPr lang="en-US" altLang="en-US" dirty="0"/>
              <a:t>Radiological Society of North America. (2005, September). </a:t>
            </a:r>
            <a:r>
              <a:rPr lang="en-US" altLang="en-US" i="1" dirty="0"/>
              <a:t>IHE moves EHR goals forward. </a:t>
            </a:r>
            <a:r>
              <a:rPr lang="en-US" altLang="en-US" dirty="0"/>
              <a:t>Retrieved from </a:t>
            </a:r>
            <a:r>
              <a:rPr lang="en-US" altLang="en-US" dirty="0">
                <a:solidFill>
                  <a:srgbClr val="000000"/>
                </a:solidFill>
                <a:hlinkClick r:id="rId5" tooltip="IHE moves EHR goals forward"/>
              </a:rPr>
              <a:t>http://www.rsna.org/Publications/rsnanews/sep05/ihe.cfm</a:t>
            </a:r>
            <a:endParaRPr lang="en-US" altLang="en-US" dirty="0"/>
          </a:p>
          <a:p>
            <a:pPr lvl="1"/>
            <a:r>
              <a:rPr lang="en-US" altLang="en-US" dirty="0" err="1" smtClean="0"/>
              <a:t>Reiser</a:t>
            </a:r>
            <a:r>
              <a:rPr lang="en-US" altLang="en-US" dirty="0" smtClean="0"/>
              <a:t>, S. J. (1991). The clinical record in medicine. Part 1:Learning from cases. Annals of Internal Medicine, 114, 902-907. </a:t>
            </a:r>
          </a:p>
          <a:p>
            <a:pPr lvl="1"/>
            <a:r>
              <a:rPr lang="en-US" altLang="en-US" dirty="0" smtClean="0"/>
              <a:t>The National Alliance for Health Information Technology. (2008, April 28). Defining key health information technology terms. Retrieved from  </a:t>
            </a:r>
            <a:r>
              <a:rPr lang="en-US" altLang="en-US" dirty="0" smtClean="0">
                <a:hlinkClick r:id="rId6" action="ppaction://hlinkfile" tooltip="Defining key health information technology terms."/>
              </a:rPr>
              <a:t>healthit.hhs.gov/portal/server.pt/gateway/PTARGS_0_10741_848133_0_0_18/10_2_hit_terms.pd</a:t>
            </a:r>
            <a:r>
              <a:rPr lang="en-US" altLang="en-US" dirty="0" smtClean="0"/>
              <a:t>f</a:t>
            </a:r>
          </a:p>
          <a:p>
            <a:pPr lvl="1"/>
            <a:r>
              <a:rPr lang="en-US" altLang="en-US" dirty="0" smtClean="0"/>
              <a:t>U.S. Department of Health and Human Services, Centers for Medicare and Medicaid Services. (2010, July13). Electronic health records at a glance. Retrieved from </a:t>
            </a:r>
            <a:r>
              <a:rPr lang="en-US" altLang="en-US" dirty="0" smtClean="0">
                <a:hlinkClick r:id="rId7" tooltip="Electronic health records at a glance"/>
              </a:rPr>
              <a:t>https://www.cms.gov/apps/media/press/factsheet.asp?Counter=3788&amp;intNumPerPage=10&amp;checkDate=&amp;checkKey=&amp;srchType=1&amp;numDays=3500&amp;srchOpt=0&amp;srchData=&amp;keywordType=All&amp;chkNewsType=6&amp;intPage=&amp;showAll=&amp;pYear=&amp;year=&amp;desc=false&amp;cboOrder=date</a:t>
            </a:r>
            <a:endParaRPr lang="en-US" altLang="en-US" dirty="0" smtClean="0"/>
          </a:p>
          <a:p>
            <a:endParaRPr lang="en-US" altLang="en-US" dirty="0" smtClean="0"/>
          </a:p>
          <a:p>
            <a:endParaRPr lang="en-US" altLang="en-US" dirty="0" smtClean="0"/>
          </a:p>
          <a:p>
            <a:endParaRPr lang="en-US" altLang="en-US" dirty="0" smtClean="0"/>
          </a:p>
        </p:txBody>
      </p:sp>
      <p:sp>
        <p:nvSpPr>
          <p:cNvPr id="41991" name="Text Placeholder 6"/>
          <p:cNvSpPr>
            <a:spLocks noGrp="1"/>
          </p:cNvSpPr>
          <p:nvPr>
            <p:ph type="body" sz="quarter" idx="20"/>
          </p:nvPr>
        </p:nvSpPr>
        <p:spPr>
          <a:xfrm>
            <a:off x="457200" y="5715000"/>
            <a:ext cx="8229600" cy="1097280"/>
          </a:xfrm>
        </p:spPr>
        <p:txBody>
          <a:bodyPr/>
          <a:lstStyle/>
          <a:p>
            <a:r>
              <a:rPr lang="en-US" altLang="en-US" dirty="0" smtClean="0"/>
              <a:t>Charts, Tables, Figures </a:t>
            </a:r>
          </a:p>
          <a:p>
            <a:pPr lvl="1"/>
            <a:r>
              <a:rPr lang="en-US" altLang="en-US" dirty="0" smtClean="0"/>
              <a:t>3.1	Table: EMR and EHR Comparison</a:t>
            </a:r>
          </a:p>
          <a:p>
            <a:r>
              <a:rPr lang="en-US" altLang="en-US" sz="1400" b="0" dirty="0">
                <a:cs typeface="+mn-cs"/>
              </a:rPr>
              <a:t>3.2 Table: HL7 2007 EHR-S Functional Model Direct Care Functions Subsets with Examples</a:t>
            </a:r>
          </a:p>
          <a:p>
            <a:pPr lvl="1"/>
            <a:endParaRPr lang="en-US" altLang="en-US" dirty="0" smtClean="0"/>
          </a:p>
          <a:p>
            <a:pPr lvl="1"/>
            <a:endParaRPr lang="en-US" altLang="en-US" b="1" dirty="0" smtClean="0"/>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5E3C07-EFE4-4EB9-B011-C2447770CA9A}" type="slidenum">
              <a:rPr lang="en-US" altLang="en-US" smtClean="0"/>
              <a:pPr/>
              <a:t>29</a:t>
            </a:fld>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Electronic Medical Record (EMR)</a:t>
            </a:r>
          </a:p>
        </p:txBody>
      </p:sp>
      <p:sp>
        <p:nvSpPr>
          <p:cNvPr id="1638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Electronic record of health-related information on an individual</a:t>
            </a:r>
          </a:p>
          <a:p>
            <a:pPr lvl="1" eaLnBrk="1" hangingPunct="1"/>
            <a:r>
              <a:rPr lang="en-US" altLang="en-US" smtClean="0"/>
              <a:t>Within one health care organization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5A9A37-EB09-4901-9B17-4E478BE3E4E2}"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Electronic Health Records</a:t>
            </a:r>
            <a:br>
              <a:rPr lang="en-US" dirty="0" smtClean="0"/>
            </a:br>
            <a:r>
              <a:rPr lang="en-US" dirty="0" smtClean="0"/>
              <a:t>Lecture a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30</a:t>
            </a:fld>
            <a:endParaRPr lang="en-US" altLang="en-US"/>
          </a:p>
        </p:txBody>
      </p:sp>
    </p:spTree>
    <p:custDataLst>
      <p:tags r:id="rId1"/>
    </p:custDataLst>
    <p:extLst>
      <p:ext uri="{BB962C8B-B14F-4D97-AF65-F5344CB8AC3E}">
        <p14:creationId xmlns:p14="http://schemas.microsoft.com/office/powerpoint/2010/main" val="380755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EMR Purpose</a:t>
            </a:r>
          </a:p>
        </p:txBody>
      </p:sp>
      <p:sp>
        <p:nvSpPr>
          <p:cNvPr id="1741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Provide an electronic equivalent of an individual’s legal medical record </a:t>
            </a:r>
          </a:p>
          <a:p>
            <a:pPr lvl="1" eaLnBrk="1" hangingPunct="1"/>
            <a:r>
              <a:rPr lang="en-US" altLang="en-US" smtClean="0"/>
              <a:t>Intra-organizational  </a:t>
            </a:r>
          </a:p>
          <a:p>
            <a:pPr eaLnBrk="1" hangingPunct="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D3CDB0-6C3D-438C-AFFB-29E95352386B}"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extLst/>
        </p:spPr>
        <p:txBody>
          <a:bodyPr rtlCol="0">
            <a:normAutofit fontScale="90000"/>
          </a:bodyPr>
          <a:lstStyle/>
          <a:p>
            <a:pPr eaLnBrk="1" hangingPunct="1">
              <a:defRPr/>
            </a:pPr>
            <a:r>
              <a:rPr lang="en-US" dirty="0" smtClean="0"/>
              <a:t>Purpose of a Patient (Medical) Record</a:t>
            </a:r>
          </a:p>
        </p:txBody>
      </p:sp>
      <p:sp>
        <p:nvSpPr>
          <p:cNvPr id="15366"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“To recall observations, to inform others, </a:t>
            </a:r>
            <a:br>
              <a:rPr lang="en-US" altLang="en-US" sz="2800" smtClean="0"/>
            </a:br>
            <a:r>
              <a:rPr lang="en-US" altLang="en-US" sz="2800" smtClean="0"/>
              <a:t>to instruct students, to gain knowledge, </a:t>
            </a:r>
            <a:br>
              <a:rPr lang="en-US" altLang="en-US" sz="2800" smtClean="0"/>
            </a:br>
            <a:r>
              <a:rPr lang="en-US" altLang="en-US" sz="2800" smtClean="0"/>
              <a:t>to monitor performance, and to justify interventions” </a:t>
            </a:r>
          </a:p>
          <a:p>
            <a:pPr eaLnBrk="1" hangingPunct="1"/>
            <a:r>
              <a:rPr lang="en-US" altLang="en-US" sz="2800" smtClean="0">
                <a:ea typeface="ＭＳ Ｐゴシック" panose="020B0600070205080204" pitchFamily="34" charset="-128"/>
              </a:rPr>
              <a:t>Serves as the legal business record</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CC96F1A-55B0-402D-BC72-C549F8C16AD0}"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Electronic Health Record (EHR)</a:t>
            </a:r>
          </a:p>
        </p:txBody>
      </p:sp>
      <p:sp>
        <p:nvSpPr>
          <p:cNvPr id="1843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Electronic record of health-related information on an individual</a:t>
            </a:r>
          </a:p>
          <a:p>
            <a:pPr lvl="1" eaLnBrk="1" hangingPunct="1"/>
            <a:r>
              <a:rPr lang="en-US" altLang="en-US" smtClean="0"/>
              <a:t>Across more than one health care organization</a:t>
            </a:r>
          </a:p>
          <a:p>
            <a:pPr eaLnBrk="1" hangingPunct="1">
              <a:buFont typeface="Arial" panose="020B0604020202020204" pitchFamily="34" charset="0"/>
              <a:buNone/>
            </a:pP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7A989A3-FD64-45E1-9897-EEAB0EF8249F}"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EHR Purpose</a:t>
            </a:r>
          </a:p>
        </p:txBody>
      </p:sp>
      <p:sp>
        <p:nvSpPr>
          <p:cNvPr id="1945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Provide an electronic equivalent of an individual’s health record for use by providers and staff across more than one health care organization</a:t>
            </a:r>
          </a:p>
          <a:p>
            <a:pPr eaLnBrk="1" hangingPunct="1"/>
            <a:r>
              <a:rPr lang="en-US" altLang="en-US" smtClean="0"/>
              <a:t>Support efficient, high-quality integrated health care, independent of the place and time of health care delivery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6CC994-08AC-4469-996C-251EA615A070}"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EMR Versus EHR</a:t>
            </a:r>
          </a:p>
        </p:txBody>
      </p:sp>
      <p:graphicFrame>
        <p:nvGraphicFramePr>
          <p:cNvPr id="7" name="Content Placeholder 6" descr="This table provides a side by side comparison of the similarities and differences between an EMR and EHR"/>
          <p:cNvGraphicFramePr>
            <a:graphicFrameLocks noGrp="1"/>
          </p:cNvGraphicFramePr>
          <p:nvPr>
            <p:ph type="tbl" sz="quarter" idx="14"/>
          </p:nvPr>
        </p:nvGraphicFramePr>
        <p:xfrm>
          <a:off x="457200" y="1600200"/>
          <a:ext cx="8229600" cy="4302208"/>
        </p:xfrm>
        <a:graphic>
          <a:graphicData uri="http://schemas.openxmlformats.org/drawingml/2006/table">
            <a:tbl>
              <a:tblPr firstRow="1" bandRow="1">
                <a:tableStyleId>{073A0DAA-6AF3-43AB-8588-CEC1D06C72B9}</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370664">
                <a:tc>
                  <a:txBody>
                    <a:bodyPr/>
                    <a:lstStyle/>
                    <a:p>
                      <a:pPr algn="ctr"/>
                      <a:r>
                        <a:rPr lang="en-US" sz="1800" dirty="0" smtClean="0"/>
                        <a:t>EMR</a:t>
                      </a:r>
                      <a:endParaRPr lang="en-US" sz="1800" dirty="0"/>
                    </a:p>
                  </a:txBody>
                  <a:tcPr marT="45698" marB="45698"/>
                </a:tc>
                <a:tc>
                  <a:txBody>
                    <a:bodyPr/>
                    <a:lstStyle/>
                    <a:p>
                      <a:pPr algn="ctr"/>
                      <a:r>
                        <a:rPr lang="en-US" sz="1800" dirty="0" smtClean="0"/>
                        <a:t>EHR</a:t>
                      </a:r>
                      <a:endParaRPr lang="en-US" sz="1800" dirty="0"/>
                    </a:p>
                  </a:txBody>
                  <a:tcPr marT="45698" marB="45698"/>
                </a:tc>
                <a:extLst>
                  <a:ext uri="{0D108BD9-81ED-4DB2-BD59-A6C34878D82A}">
                    <a16:rowId xmlns:a16="http://schemas.microsoft.com/office/drawing/2014/main" xmlns="" val="10000"/>
                  </a:ext>
                </a:extLst>
              </a:tr>
              <a:tr h="1188600">
                <a:tc>
                  <a:txBody>
                    <a:bodyPr/>
                    <a:lstStyle/>
                    <a:p>
                      <a:r>
                        <a:rPr lang="en-US" sz="1800" baseline="0" dirty="0" smtClean="0"/>
                        <a:t>A record of medical care created, managed, and maintained by o</a:t>
                      </a:r>
                      <a:r>
                        <a:rPr lang="en-US" sz="1800" dirty="0" smtClean="0"/>
                        <a:t>ne health care organization (intra-organizational)</a:t>
                      </a:r>
                      <a:endParaRPr lang="en-US" sz="1800" dirty="0"/>
                    </a:p>
                  </a:txBody>
                  <a:tcPr marT="45673" marB="45673"/>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t>A</a:t>
                      </a:r>
                      <a:r>
                        <a:rPr lang="en-US" sz="1800" baseline="0" dirty="0" smtClean="0"/>
                        <a:t> repository</a:t>
                      </a:r>
                      <a:r>
                        <a:rPr lang="en-US" sz="1800" dirty="0" smtClean="0"/>
                        <a:t> of individual health records that reside in numerous</a:t>
                      </a:r>
                      <a:r>
                        <a:rPr lang="en-US" sz="1800" baseline="0" dirty="0" smtClean="0"/>
                        <a:t> information systems and locations (inter-organizational)</a:t>
                      </a:r>
                      <a:endParaRPr lang="en-US" sz="1800" dirty="0" smtClean="0"/>
                    </a:p>
                  </a:txBody>
                  <a:tcPr marT="45673" marB="45673"/>
                </a:tc>
                <a:extLst>
                  <a:ext uri="{0D108BD9-81ED-4DB2-BD59-A6C34878D82A}">
                    <a16:rowId xmlns:a16="http://schemas.microsoft.com/office/drawing/2014/main" xmlns="" val="10001"/>
                  </a:ext>
                </a:extLst>
              </a:tr>
              <a:tr h="1188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Integration of health care data from a participating collection of systems from one health care organization</a:t>
                      </a:r>
                    </a:p>
                  </a:txBody>
                  <a:tcPr marT="45673" marB="4567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t>Aggregation of health-related information into one record focused around a person’s health history, i.e.,  a comprehensive, longitudinal record </a:t>
                      </a:r>
                      <a:endParaRPr lang="en-US" sz="1800" dirty="0" smtClean="0"/>
                    </a:p>
                  </a:txBody>
                  <a:tcPr marT="45673" marB="45673"/>
                </a:tc>
                <a:extLst>
                  <a:ext uri="{0D108BD9-81ED-4DB2-BD59-A6C34878D82A}">
                    <a16:rowId xmlns:a16="http://schemas.microsoft.com/office/drawing/2014/main" xmlns="" val="10002"/>
                  </a:ext>
                </a:extLst>
              </a:tr>
              <a:tr h="9142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Consulted by authorized clinicians and staff within one health care organization. </a:t>
                      </a:r>
                    </a:p>
                  </a:txBody>
                  <a:tcPr marT="45673" marB="4567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Consulted by authorized clinicians and staff across more than one health care organization</a:t>
                      </a:r>
                    </a:p>
                  </a:txBody>
                  <a:tcPr marT="45673" marB="45673"/>
                </a:tc>
                <a:extLst>
                  <a:ext uri="{0D108BD9-81ED-4DB2-BD59-A6C34878D82A}">
                    <a16:rowId xmlns:a16="http://schemas.microsoft.com/office/drawing/2014/main" xmlns="" val="10003"/>
                  </a:ext>
                </a:extLst>
              </a:tr>
              <a:tr h="6399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Data continuity throughout one</a:t>
                      </a:r>
                      <a:r>
                        <a:rPr lang="en-US" sz="1800" baseline="0" dirty="0" smtClean="0"/>
                        <a:t> health care organization</a:t>
                      </a:r>
                      <a:endParaRPr lang="en-US" sz="1800" dirty="0" smtClean="0"/>
                    </a:p>
                  </a:txBody>
                  <a:tcPr marT="45673" marB="4567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Data interoperability across different organizations</a:t>
                      </a:r>
                    </a:p>
                  </a:txBody>
                  <a:tcPr marT="45673" marB="45673"/>
                </a:tc>
                <a:extLst>
                  <a:ext uri="{0D108BD9-81ED-4DB2-BD59-A6C34878D82A}">
                    <a16:rowId xmlns:a16="http://schemas.microsoft.com/office/drawing/2014/main" xmlns="" val="10004"/>
                  </a:ext>
                </a:extLst>
              </a:tr>
            </a:tbl>
          </a:graphicData>
        </a:graphic>
      </p:graphicFrame>
      <p:sp>
        <p:nvSpPr>
          <p:cNvPr id="20503" name="Text Placeholder 10"/>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r>
              <a:rPr lang="en-US" altLang="en-US" sz="1800" smtClean="0"/>
              <a:t>Table 3.1  </a:t>
            </a:r>
          </a:p>
          <a:p>
            <a:r>
              <a:rPr lang="en-US" altLang="en-US" sz="1800" i="1" smtClean="0"/>
              <a:t>EMR and EHR Comparison  </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689F27-2A88-4ECB-9786-3C09F9942FE0}"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EHRs Versus Paper Records</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800" smtClean="0"/>
              <a:t>EHRs can make a patient’s health information available when and where it is needed</a:t>
            </a:r>
          </a:p>
          <a:p>
            <a:pPr eaLnBrk="1" hangingPunct="1"/>
            <a:r>
              <a:rPr lang="en-US" altLang="en-US" sz="2800" smtClean="0"/>
              <a:t>EHRs can bring a patient’s total health information together in one place, and always be current</a:t>
            </a:r>
          </a:p>
          <a:p>
            <a:pPr eaLnBrk="1" hangingPunct="1"/>
            <a:r>
              <a:rPr lang="en-US" altLang="en-US" sz="2800" smtClean="0"/>
              <a:t>EHRs can support better follow-up information for patients  </a:t>
            </a:r>
          </a:p>
          <a:p>
            <a:pPr eaLnBrk="1" hangingPunct="1"/>
            <a:r>
              <a:rPr lang="en-US" altLang="en-US" sz="2800" smtClean="0"/>
              <a:t>EHRs can improve patient and provider convenience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AC7BFB-B295-4086-90F1-A64CA981C534}"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Health Management Information Systems&amp;quot;&quot;/&gt;&lt;property id=&quot;20307&quot; value=&quot;256&quot;/&gt;&lt;/object&gt;&lt;object type=&quot;3&quot; unique_id=&quot;10004&quot;&gt;&lt;property id=&quot;20148&quot; value=&quot;5&quot;/&gt;&lt;property id=&quot;20300&quot; value=&quot;Slide 2 - &amp;quot;Electronic Health Records&amp;#x0D;&amp;#x0A;Learning Objectives&amp;quot;&quot;/&gt;&lt;property id=&quot;20307&quot; value=&quot;257&quot;/&gt;&lt;/object&gt;&lt;object type=&quot;3&quot; unique_id=&quot;10005&quot;&gt;&lt;property id=&quot;20148&quot; value=&quot;5&quot;/&gt;&lt;property id=&quot;20300&quot; value=&quot;Slide 4 - &amp;quot;Purpose of a Patient (Medical) Record&amp;quot;&quot;/&gt;&lt;property id=&quot;20307&quot; value=&quot;258&quot;/&gt;&lt;/object&gt;&lt;object type=&quot;3&quot; unique_id=&quot;10006&quot;&gt;&lt;property id=&quot;20148&quot; value=&quot;5&quot;/&gt;&lt;property id=&quot;20300&quot; value=&quot;Slide 5 - &amp;quot;Electronic Medical Record (EMR)&amp;quot;&quot;/&gt;&lt;property id=&quot;20307&quot; value=&quot;269&quot;/&gt;&lt;/object&gt;&lt;object type=&quot;3&quot; unique_id=&quot;10011&quot;&gt;&lt;property id=&quot;20148&quot; value=&quot;5&quot;/&gt;&lt;property id=&quot;20300&quot; value=&quot;Slide 28 - &amp;quot;Electronic Health Records&amp;#x0D;&amp;#x0A;Summary – Lecture a&amp;quot;&quot;/&gt;&lt;property id=&quot;20307&quot; value=&quot;264&quot;/&gt;&lt;/object&gt;&lt;object type=&quot;3&quot; unique_id=&quot;10013&quot;&gt;&lt;property id=&quot;20148&quot; value=&quot;5&quot;/&gt;&lt;property id=&quot;20300&quot; value=&quot;Slide 29 - &amp;quot;Electronic Health Records&amp;#x0D;&amp;#x0A;References – Lecture a&amp;quot;&quot;/&gt;&lt;property id=&quot;20307&quot; value=&quot;267&quot;/&gt;&lt;/object&gt;&lt;object type=&quot;3&quot; unique_id=&quot;10281&quot;&gt;&lt;property id=&quot;20148&quot; value=&quot;5&quot;/&gt;&lt;property id=&quot;20300&quot; value=&quot;Slide 3 - &amp;quot;Electronic Health Records&amp;#x0D;&amp;#x0A;Learning Objectives&amp;quot;&quot;/&gt;&lt;property id=&quot;20307&quot; value=&quot;272&quot;/&gt;&lt;/object&gt;&lt;object type=&quot;3&quot; unique_id=&quot;10390&quot;&gt;&lt;property id=&quot;20148&quot; value=&quot;5&quot;/&gt;&lt;property id=&quot;20300&quot; value=&quot;Slide 6 - &amp;quot;EMR Purpose&amp;quot;&quot;/&gt;&lt;property id=&quot;20307&quot; value=&quot;274&quot;/&gt;&lt;/object&gt;&lt;object type=&quot;3&quot; unique_id=&quot;10391&quot;&gt;&lt;property id=&quot;20148&quot; value=&quot;5&quot;/&gt;&lt;property id=&quot;20300&quot; value=&quot;Slide 7 - &amp;quot;Electronic Health Record (EHR)&amp;quot;&quot;/&gt;&lt;property id=&quot;20307&quot; value=&quot;273&quot;/&gt;&lt;/object&gt;&lt;object type=&quot;3&quot; unique_id=&quot;10480&quot;&gt;&lt;property id=&quot;20148&quot; value=&quot;5&quot;/&gt;&lt;property id=&quot;20300&quot; value=&quot;Slide 8 - &amp;quot;EHR Purpose&amp;quot;&quot;/&gt;&lt;property id=&quot;20307&quot; value=&quot;275&quot;/&gt;&lt;/object&gt;&lt;object type=&quot;3&quot; unique_id=&quot;10481&quot;&gt;&lt;property id=&quot;20148&quot; value=&quot;5&quot;/&gt;&lt;property id=&quot;20300&quot; value=&quot;Slide 9 - &amp;quot;EMR Versus EHR&amp;quot;&quot;/&gt;&lt;property id=&quot;20307&quot; value=&quot;276&quot;/&gt;&lt;/object&gt;&lt;object type=&quot;3&quot; unique_id=&quot;10482&quot;&gt;&lt;property id=&quot;20148&quot; value=&quot;5&quot;/&gt;&lt;property id=&quot;20300&quot; value=&quot;Slide 10 - &amp;quot;EHRs Versus Paper Records&amp;quot;&quot;/&gt;&lt;property id=&quot;20307&quot; value=&quot;278&quot;/&gt;&lt;/object&gt;&lt;object type=&quot;3&quot; unique_id=&quot;10483&quot;&gt;&lt;property id=&quot;20148&quot; value=&quot;5&quot;/&gt;&lt;property id=&quot;20300&quot; value=&quot;Slide 11 - &amp;quot;EHRs Versus Paper Records&amp;quot;&quot;/&gt;&lt;property id=&quot;20307&quot; value=&quot;277&quot;/&gt;&lt;/object&gt;&lt;object type=&quot;3&quot; unique_id=&quot;10656&quot;&gt;&lt;property id=&quot;20148&quot; value=&quot;5&quot;/&gt;&lt;property id=&quot;20300&quot; value=&quot;Slide 12 - &amp;quot;EHRs Versus Paper Records&amp;quot;&quot;/&gt;&lt;property id=&quot;20307&quot; value=&quot;281&quot;/&gt;&lt;/object&gt;&lt;object type=&quot;3&quot; unique_id=&quot;10657&quot;&gt;&lt;property id=&quot;20148&quot; value=&quot;5&quot;/&gt;&lt;property id=&quot;20300&quot; value=&quot;Slide 13 - &amp;quot;Attributes of an EHR&amp;quot;&quot;/&gt;&lt;property id=&quot;20307&quot; value=&quot;280&quot;/&gt;&lt;/object&gt;&lt;object type=&quot;3&quot; unique_id=&quot;10658&quot;&gt;&lt;property id=&quot;20148&quot; value=&quot;5&quot;/&gt;&lt;property id=&quot;20300&quot; value=&quot;Slide 14 - &amp;quot;Attributes continued&amp;quot;&quot;/&gt;&lt;property id=&quot;20307&quot; value=&quot;279&quot;/&gt;&lt;/object&gt;&lt;object type=&quot;3&quot; unique_id=&quot;17462&quot;&gt;&lt;property id=&quot;20148&quot; value=&quot;5&quot;/&gt;&lt;property id=&quot;20300&quot; value=&quot;Slide 15 - &amp;quot;Attributes continued&amp;quot;&quot;/&gt;&lt;property id=&quot;20307&quot; value=&quot;282&quot;/&gt;&lt;/object&gt;&lt;object type=&quot;3&quot; unique_id=&quot;17463&quot;&gt;&lt;property id=&quot;20148&quot; value=&quot;5&quot;/&gt;&lt;property id=&quot;20300&quot; value=&quot;Slide 16 - &amp;quot;HL7 EHR Functions&amp;quot;&quot;/&gt;&lt;property id=&quot;20307&quot; value=&quot;283&quot;/&gt;&lt;/object&gt;&lt;object type=&quot;3&quot; unique_id=&quot;17464&quot;&gt;&lt;property id=&quot;20148&quot; value=&quot;5&quot;/&gt;&lt;property id=&quot;20300&quot; value=&quot;Slide 17 - &amp;quot;Direct Care Functions&amp;quot;&quot;/&gt;&lt;property id=&quot;20307&quot; value=&quot;284&quot;/&gt;&lt;/object&gt;&lt;object type=&quot;3&quot; unique_id=&quot;17659&quot;&gt;&lt;property id=&quot;20148&quot; value=&quot;5&quot;/&gt;&lt;property id=&quot;20300&quot; value=&quot;Slide 18 - &amp;quot;Supportive Functions&amp;quot;&quot;/&gt;&lt;property id=&quot;20307&quot; value=&quot;286&quot;/&gt;&lt;/object&gt;&lt;object type=&quot;3&quot; unique_id=&quot;17660&quot;&gt;&lt;property id=&quot;20148&quot; value=&quot;5&quot;/&gt;&lt;property id=&quot;20300&quot; value=&quot;Slide 19 - &amp;quot;Information Infrastructure Functions&amp;quot;&quot;/&gt;&lt;property id=&quot;20307&quot; value=&quot;285&quot;/&gt;&lt;/object&gt;&lt;object type=&quot;3&quot; unique_id=&quot;17877&quot;&gt;&lt;property id=&quot;20148&quot; value=&quot;5&quot;/&gt;&lt;property id=&quot;20300&quot; value=&quot;Slide 21 - &amp;quot;EHR Acceptance&amp;quot;&quot;/&gt;&lt;property id=&quot;20307&quot; value=&quot;288&quot;/&gt;&lt;/object&gt;&lt;object type=&quot;3&quot; unique_id=&quot;17878&quot;&gt;&lt;property id=&quot;20148&quot; value=&quot;5&quot;/&gt;&lt;property id=&quot;20300&quot; value=&quot;Slide 22 - &amp;quot;EHR Acceptance&amp;quot;&quot;/&gt;&lt;property id=&quot;20307&quot; value=&quot;289&quot;/&gt;&lt;/object&gt;&lt;object type=&quot;3&quot; unique_id=&quot;17879&quot;&gt;&lt;property id=&quot;20148&quot; value=&quot;5&quot;/&gt;&lt;property id=&quot;20300&quot; value=&quot;Slide 23 - &amp;quot;EHR Acceptance: Public&amp;quot;&quot;/&gt;&lt;property id=&quot;20307&quot; value=&quot;292&quot;/&gt;&lt;/object&gt;&lt;object type=&quot;3&quot; unique_id=&quot;17880&quot;&gt;&lt;property id=&quot;20148&quot; value=&quot;5&quot;/&gt;&lt;property id=&quot;20300&quot; value=&quot;Slide 25 - &amp;quot;EHR Effect on Patient Care Safety&amp;quot;&quot;/&gt;&lt;property id=&quot;20307&quot; value=&quot;291&quot;/&gt;&lt;/object&gt;&lt;object type=&quot;3&quot; unique_id=&quot;17881&quot;&gt;&lt;property id=&quot;20148&quot; value=&quot;5&quot;/&gt;&lt;property id=&quot;20300&quot; value=&quot;Slide 27 - &amp;quot;EHR Effect on Patient Outcomes&amp;quot;&quot;/&gt;&lt;property id=&quot;20307&quot; value=&quot;290&quot;/&gt;&lt;/object&gt;&lt;object type=&quot;3&quot; unique_id=&quot;17882&quot;&gt;&lt;property id=&quot;20148&quot; value=&quot;5&quot;/&gt;&lt;property id=&quot;20300&quot; value=&quot;Slide 30 - &amp;quot;Electronic Health Records&amp;#x0D;&amp;#x0A;References – Lecture a&amp;quot;&quot;/&gt;&lt;property id=&quot;20307&quot; value=&quot;287&quot;/&gt;&lt;/object&gt;&lt;object type=&quot;3&quot; unique_id=&quot;18000&quot;&gt;&lt;property id=&quot;20148&quot; value=&quot;5&quot;/&gt;&lt;property id=&quot;20300&quot; value=&quot;Slide 24 - &amp;quot;Barriers to Adoption&amp;quot;&quot;/&gt;&lt;property id=&quot;20307&quot; value=&quot;294&quot;/&gt;&lt;/object&gt;&lt;object type=&quot;3&quot; unique_id=&quot;18001&quot;&gt;&lt;property id=&quot;20148&quot; value=&quot;5&quot;/&gt;&lt;property id=&quot;20300&quot; value=&quot;Slide 26 - &amp;quot;EHR Effect on Efficiency&amp;quot;&quot;/&gt;&lt;property id=&quot;20307&quot; value=&quot;293&quot;/&gt;&lt;/object&gt;&lt;object type=&quot;3&quot; unique_id=&quot;18065&quot;&gt;&lt;property id=&quot;20148&quot; value=&quot;5&quot;/&gt;&lt;property id=&quot;20300&quot; value=&quot;Slide 20 - &amp;quot;Standards for Certification of EHR Technology&amp;quot;&quot;/&gt;&lt;property id=&quot;20307&quot; value=&quot;296&quot;/&gt;&lt;/object&gt;&lt;/object&gt;&lt;object type=&quot;8&quot; unique_id=&quot;1002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1490</TotalTime>
  <Words>5552</Words>
  <Application>Microsoft Office PowerPoint</Application>
  <PresentationFormat>On-screen Show (4:3)</PresentationFormat>
  <Paragraphs>392</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ONC_2016</vt:lpstr>
      <vt:lpstr>Health Management Information Systems</vt:lpstr>
      <vt:lpstr>Electronic Health Records Learning Objectives</vt:lpstr>
      <vt:lpstr>Electronic Medical Record (EMR)</vt:lpstr>
      <vt:lpstr>EMR Purpose</vt:lpstr>
      <vt:lpstr>Purpose of a Patient (Medical) Record</vt:lpstr>
      <vt:lpstr>Electronic Health Record (EHR)</vt:lpstr>
      <vt:lpstr>EHR Purpose</vt:lpstr>
      <vt:lpstr>EMR Versus EHR</vt:lpstr>
      <vt:lpstr>EHRs Versus Paper Records</vt:lpstr>
      <vt:lpstr>EHRs Versus Paper Records – 2 </vt:lpstr>
      <vt:lpstr>EHRs Versus Paper Records - 3</vt:lpstr>
      <vt:lpstr>Attributes of an EHR</vt:lpstr>
      <vt:lpstr>Attributes continued (2)</vt:lpstr>
      <vt:lpstr>Attributes continued (3)</vt:lpstr>
      <vt:lpstr>HL7 EHR Functions</vt:lpstr>
      <vt:lpstr>Direct Care Functions</vt:lpstr>
      <vt:lpstr>Administrative Support Functions</vt:lpstr>
      <vt:lpstr>Other EHR Functions</vt:lpstr>
      <vt:lpstr>Standards for Certification of EHR Technology</vt:lpstr>
      <vt:lpstr>EHR Acceptance</vt:lpstr>
      <vt:lpstr>EHR Acceptance - 2</vt:lpstr>
      <vt:lpstr>EHR Acceptance: Public</vt:lpstr>
      <vt:lpstr>Barriers to Adoption</vt:lpstr>
      <vt:lpstr>EHR Effect on Patient Care Safety</vt:lpstr>
      <vt:lpstr>EHR Effect on Efficiency</vt:lpstr>
      <vt:lpstr>EHR Effect on Patient Outcomes</vt:lpstr>
      <vt:lpstr>Electronic Health Records Summary – Lecture a</vt:lpstr>
      <vt:lpstr>Electronic Health Records References – Lecture a</vt:lpstr>
      <vt:lpstr>Electronic Health Records References – Lecture a, continued</vt:lpstr>
      <vt:lpstr>Electronic Health Records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3</dc:title>
  <dc:subject>Health Management Information Systems:</dc:subject>
  <dc:creator>U.S. Department of Health and Human Services Office of the National Coordinator for Health Information Technology</dc:creator>
  <cp:keywords>Health IT, Health IT Curriculum, Computer Science</cp:keywords>
  <cp:lastModifiedBy>admin</cp:lastModifiedBy>
  <cp:revision>10</cp:revision>
  <dcterms:created xsi:type="dcterms:W3CDTF">2011-11-08T17:39:23Z</dcterms:created>
  <dcterms:modified xsi:type="dcterms:W3CDTF">2017-06-02T20:52:59Z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