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39" r:id="rId1"/>
  </p:sldMasterIdLst>
  <p:notesMasterIdLst>
    <p:notesMasterId r:id="rId15"/>
  </p:notesMasterIdLst>
  <p:handoutMasterIdLst>
    <p:handoutMasterId r:id="rId16"/>
  </p:handoutMasterIdLst>
  <p:sldIdLst>
    <p:sldId id="256" r:id="rId2"/>
    <p:sldId id="273" r:id="rId3"/>
    <p:sldId id="282" r:id="rId4"/>
    <p:sldId id="285" r:id="rId5"/>
    <p:sldId id="281" r:id="rId6"/>
    <p:sldId id="280" r:id="rId7"/>
    <p:sldId id="284" r:id="rId8"/>
    <p:sldId id="283" r:id="rId9"/>
    <p:sldId id="277" r:id="rId10"/>
    <p:sldId id="276" r:id="rId11"/>
    <p:sldId id="270" r:id="rId12"/>
    <p:sldId id="271" r:id="rId13"/>
    <p:sldId id="286" r:id="rId14"/>
  </p:sldIdLst>
  <p:sldSz cx="9144000" cy="6858000" type="screen4x3"/>
  <p:notesSz cx="9144000" cy="6858000"/>
  <p:custDataLst>
    <p:tags r:id="rId1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87" autoAdjust="0"/>
    <p:restoredTop sz="79127" autoAdjust="0"/>
  </p:normalViewPr>
  <p:slideViewPr>
    <p:cSldViewPr>
      <p:cViewPr>
        <p:scale>
          <a:sx n="75" d="100"/>
          <a:sy n="75" d="100"/>
        </p:scale>
        <p:origin x="-581" y="-58"/>
      </p:cViewPr>
      <p:guideLst>
        <p:guide orient="horz" pos="2160"/>
        <p:guide pos="2880"/>
      </p:guideLst>
    </p:cSldViewPr>
  </p:slideViewPr>
  <p:outlineViewPr>
    <p:cViewPr>
      <p:scale>
        <a:sx n="33" d="100"/>
        <a:sy n="33" d="100"/>
      </p:scale>
      <p:origin x="0" y="527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C12F8CA-3566-45BC-BD19-ED2D825A68F4}" type="datetimeFigureOut">
              <a:rPr lang="en-US"/>
              <a:pPr>
                <a:defRPr/>
              </a:pPr>
              <a:t>6/2/2017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485CB78-D016-49A2-8187-E0CE7987A9EF}" type="slidenum">
              <a:rPr lang="en-US" altLang="en-US"/>
              <a:pPr/>
              <a:t>‹#›</a:t>
            </a:fld>
            <a:endParaRPr lang="en-US" altLang="en-US"/>
          </a:p>
        </p:txBody>
      </p:sp>
    </p:spTree>
    <p:extLst>
      <p:ext uri="{BB962C8B-B14F-4D97-AF65-F5344CB8AC3E}">
        <p14:creationId xmlns:p14="http://schemas.microsoft.com/office/powerpoint/2010/main" val="17098654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28D3EB24-12B2-4B0F-82D0-C686979FD6A7}"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0F132DFB-6246-430F-AFF9-88375DE1B71F}" type="slidenum">
              <a:rPr lang="en-US" altLang="en-US"/>
              <a:pPr/>
              <a:t>‹#›</a:t>
            </a:fld>
            <a:endParaRPr lang="en-US" altLang="en-US"/>
          </a:p>
        </p:txBody>
      </p:sp>
    </p:spTree>
    <p:extLst>
      <p:ext uri="{BB962C8B-B14F-4D97-AF65-F5344CB8AC3E}">
        <p14:creationId xmlns:p14="http://schemas.microsoft.com/office/powerpoint/2010/main" val="132621524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Welcome to </a:t>
            </a:r>
            <a:r>
              <a:rPr lang="en-US" b="1" dirty="0" smtClean="0"/>
              <a:t>Health Management Information Systems, </a:t>
            </a:r>
            <a:r>
              <a:rPr lang="en-US" b="1" dirty="0" smtClean="0">
                <a:solidFill>
                  <a:schemeClr val="bg1">
                    <a:lumMod val="50000"/>
                  </a:schemeClr>
                </a:solidFill>
              </a:rPr>
              <a:t>Health Information Systems Overview</a:t>
            </a:r>
            <a:r>
              <a:rPr lang="en-US" dirty="0" smtClean="0"/>
              <a:t>. This is Lecture </a:t>
            </a:r>
            <a:r>
              <a:rPr lang="en-US" b="1" dirty="0" smtClean="0"/>
              <a:t>b</a:t>
            </a:r>
            <a:r>
              <a:rPr lang="en-US" dirty="0" smtClean="0"/>
              <a:t>.  </a:t>
            </a:r>
          </a:p>
          <a:p>
            <a:pPr eaLnBrk="1" hangingPunct="1">
              <a:spcBef>
                <a:spcPct val="0"/>
              </a:spcBef>
              <a:defRPr/>
            </a:pPr>
            <a:endParaRPr lang="en-US" dirty="0" smtClean="0"/>
          </a:p>
          <a:p>
            <a:pPr>
              <a:buFont typeface="+mj-lt"/>
              <a:buNone/>
              <a:defRPr/>
            </a:pPr>
            <a:r>
              <a:rPr lang="en-US" dirty="0" smtClean="0"/>
              <a:t>This lecture</a:t>
            </a:r>
            <a:r>
              <a:rPr lang="en-US" b="1" dirty="0" smtClean="0"/>
              <a:t> </a:t>
            </a:r>
            <a:r>
              <a:rPr lang="en-US" dirty="0" smtClean="0">
                <a:latin typeface="Arial" charset="0"/>
                <a:cs typeface="Arial" charset="0"/>
              </a:rPr>
              <a:t>examines the challenges presented by emerging trends in information technology (e.g., mobility, web services, the Internet, Intranet, and wireless computing), social media, and global communications and discusses the advantages and disadvantages of using the Internet as a platform for health care applications.</a:t>
            </a:r>
            <a:endParaRPr lang="en-US" dirty="0" smtClean="0"/>
          </a:p>
        </p:txBody>
      </p:sp>
      <p:sp>
        <p:nvSpPr>
          <p:cNvPr id="184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89E1E87-CC3E-4011-A481-69A1894F3E19}" type="slidenum">
              <a:rPr lang="en-US" altLang="en-US"/>
              <a:pPr eaLnBrk="1" hangingPunct="1"/>
              <a:t>1</a:t>
            </a:fld>
            <a:endParaRPr lang="en-US" altLang="en-US"/>
          </a:p>
        </p:txBody>
      </p:sp>
    </p:spTree>
    <p:extLst>
      <p:ext uri="{BB962C8B-B14F-4D97-AF65-F5344CB8AC3E}">
        <p14:creationId xmlns:p14="http://schemas.microsoft.com/office/powerpoint/2010/main" val="726455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however, disadvantages to using the Internet as a platform for health care applications. These include the problems associated with keeping personal health information private and secure as well as scalability. </a:t>
            </a:r>
          </a:p>
          <a:p>
            <a:endParaRPr lang="en-US" altLang="en-US" dirty="0" smtClean="0"/>
          </a:p>
          <a:p>
            <a:r>
              <a:rPr lang="en-US" altLang="en-US" dirty="0" smtClean="0"/>
              <a:t>As was previously mentioned, while HIPAA contains privacy and security requirements, it does not contain guidelines regarding the transmission of personal health information over the Internet. However, Subtitle D of the HITECH Act enacted as part of the American Recovery and Reinvestment Act of 2009 addressed the privacy and security concerns associated with the electronic transmission of health information. Even so, privacy and security issues are still not a part of HIPAA and remain a challenge for health care providers.</a:t>
            </a:r>
          </a:p>
          <a:p>
            <a:endParaRPr lang="en-US" altLang="en-US" dirty="0" smtClean="0"/>
          </a:p>
          <a:p>
            <a:r>
              <a:rPr lang="en-US" altLang="en-US" dirty="0" smtClean="0"/>
              <a:t>To be scalable means the system is able to grow with the increase in number of users, volume of data, etc. </a:t>
            </a:r>
          </a:p>
          <a:p>
            <a:endParaRPr lang="en-US" altLang="en-US" dirty="0" smtClean="0"/>
          </a:p>
          <a:p>
            <a:r>
              <a:rPr lang="en-US" altLang="en-US" dirty="0" smtClean="0"/>
              <a:t>Thus, health care providers who use cloud computing services are dependent upon the vendor to “scale” as necessary. The application must not only handle the current base but it must also keep pace with the growth of that base. If the vendor is slow to add computer and personnel resources, then performance degradation is likely to occur.</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3728BC-B556-4725-97A9-C735ACB0408D}" type="slidenum">
              <a:rPr lang="en-US" altLang="en-US"/>
              <a:pPr eaLnBrk="1" hangingPunct="1"/>
              <a:t>10</a:t>
            </a:fld>
            <a:endParaRPr lang="en-US" altLang="en-US"/>
          </a:p>
        </p:txBody>
      </p:sp>
    </p:spTree>
    <p:extLst>
      <p:ext uri="{BB962C8B-B14F-4D97-AF65-F5344CB8AC3E}">
        <p14:creationId xmlns:p14="http://schemas.microsoft.com/office/powerpoint/2010/main" val="609939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a:t>
            </a:r>
            <a:r>
              <a:rPr lang="en-US" altLang="en-US" b="1" dirty="0" smtClean="0"/>
              <a:t>Health Information Systems Overview.</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unit defined an information system and its characteristics, identified the types of information systems that support the health care enterprise requirements, and described the various types of technologies that support health care information systems. The unit also described some challenges with the use of emerging information technology trends. These included concerns with privacy and security, risk of liability, lack of law or legislation governing the boundaries, lack of payment for engagement, and resistance by health care providers. The advantages and disadvantages of the Internet as a platform for health care applications were also discussed. </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A54807-FBFC-4FDA-86AD-7530DF5DB8C6}" type="slidenum">
              <a:rPr lang="en-US" altLang="en-US"/>
              <a:pPr eaLnBrk="1" hangingPunct="1"/>
              <a:t>11</a:t>
            </a:fld>
            <a:endParaRPr lang="en-US" altLang="en-US"/>
          </a:p>
        </p:txBody>
      </p:sp>
    </p:spTree>
    <p:extLst>
      <p:ext uri="{BB962C8B-B14F-4D97-AF65-F5344CB8AC3E}">
        <p14:creationId xmlns:p14="http://schemas.microsoft.com/office/powerpoint/2010/main" val="2451338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642DA4-7288-4061-B342-F06EA212A0FD}" type="slidenum">
              <a:rPr lang="en-US" altLang="en-US"/>
              <a:pPr eaLnBrk="1" hangingPunct="1"/>
              <a:t>12</a:t>
            </a:fld>
            <a:endParaRPr lang="en-US" altLang="en-US"/>
          </a:p>
        </p:txBody>
      </p:sp>
    </p:spTree>
    <p:extLst>
      <p:ext uri="{BB962C8B-B14F-4D97-AF65-F5344CB8AC3E}">
        <p14:creationId xmlns:p14="http://schemas.microsoft.com/office/powerpoint/2010/main" val="2211273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dirty="0"/>
          </a:p>
        </p:txBody>
      </p:sp>
    </p:spTree>
    <p:extLst>
      <p:ext uri="{BB962C8B-B14F-4D97-AF65-F5344CB8AC3E}">
        <p14:creationId xmlns:p14="http://schemas.microsoft.com/office/powerpoint/2010/main" val="1047475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a:t>
            </a:r>
            <a:r>
              <a:rPr lang="en-US" altLang="en-US" baseline="0" dirty="0" smtClean="0"/>
              <a:t> </a:t>
            </a:r>
            <a:r>
              <a:rPr lang="en-US" altLang="en-US" dirty="0" smtClean="0"/>
              <a:t>are to:</a:t>
            </a:r>
          </a:p>
          <a:p>
            <a:pPr eaLnBrk="1" hangingPunct="1">
              <a:spcBef>
                <a:spcPct val="0"/>
              </a:spcBef>
            </a:pPr>
            <a:endParaRPr lang="en-US" altLang="en-US" dirty="0" smtClean="0"/>
          </a:p>
          <a:p>
            <a:pPr marL="171450" indent="-171450" eaLnBrk="1" hangingPunct="1">
              <a:spcBef>
                <a:spcPct val="0"/>
              </a:spcBef>
              <a:buFont typeface="Arial" pitchFamily="34" charset="0"/>
              <a:buChar char="•"/>
              <a:defRPr/>
            </a:pPr>
            <a:r>
              <a:rPr lang="en-US" dirty="0" smtClean="0"/>
              <a:t>Examine the challenges presented by emerging trends in information technology, social media, and global communications; and</a:t>
            </a:r>
          </a:p>
          <a:p>
            <a:pPr marL="171450" indent="-171450" eaLnBrk="1" hangingPunct="1">
              <a:spcBef>
                <a:spcPct val="0"/>
              </a:spcBef>
              <a:buFont typeface="Arial" pitchFamily="34" charset="0"/>
              <a:buChar char="•"/>
              <a:defRPr/>
            </a:pPr>
            <a:r>
              <a:rPr lang="en-US" dirty="0" smtClean="0"/>
              <a:t>Discuss the advantages and disadvantages of using the Internet as a platform for health care applications.</a:t>
            </a: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D1B401-E8D0-4311-A404-9974495C717B}" type="slidenum">
              <a:rPr lang="en-US" altLang="en-US"/>
              <a:pPr eaLnBrk="1" hangingPunct="1"/>
              <a:t>2</a:t>
            </a:fld>
            <a:endParaRPr lang="en-US" altLang="en-US"/>
          </a:p>
        </p:txBody>
      </p:sp>
    </p:spTree>
    <p:extLst>
      <p:ext uri="{BB962C8B-B14F-4D97-AF65-F5344CB8AC3E}">
        <p14:creationId xmlns:p14="http://schemas.microsoft.com/office/powerpoint/2010/main" val="32327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The United States Department of Health and Human Services (HHS 2000) made several points regarding how advances </a:t>
            </a:r>
            <a:r>
              <a:rPr lang="en-US" altLang="en-US" smtClean="0"/>
              <a:t>in consumer health informatics are changing the delivery of health information and services, in</a:t>
            </a:r>
            <a:r>
              <a:rPr lang="en-GB" altLang="en-US" smtClean="0"/>
              <a:t> particular </a:t>
            </a:r>
            <a:r>
              <a:rPr lang="en-US" altLang="en-US" smtClean="0"/>
              <a:t>the following: “The convergence of media and emergence of the Internet create a nearly ubiquitous networked communication infrastructure. This infrastructure facilitates access to an increasing array of health information and health-related support services and extends the reach of health communication efforts. Delivery channels such as the Internet expand the choices available for health professionals to reach patients and consumers and for patients and consumers to interact with health professionals and with each other (for example, in online support groups)” (p. 11-7).</a:t>
            </a:r>
          </a:p>
          <a:p>
            <a:endParaRPr lang="en-GB" altLang="en-US" smtClean="0"/>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B14B51-1506-4E61-8638-18B98855B697}" type="slidenum">
              <a:rPr lang="en-US" altLang="en-US"/>
              <a:pPr eaLnBrk="1" hangingPunct="1"/>
              <a:t>3</a:t>
            </a:fld>
            <a:endParaRPr lang="en-US" altLang="en-US"/>
          </a:p>
        </p:txBody>
      </p:sp>
    </p:spTree>
    <p:extLst>
      <p:ext uri="{BB962C8B-B14F-4D97-AF65-F5344CB8AC3E}">
        <p14:creationId xmlns:p14="http://schemas.microsoft.com/office/powerpoint/2010/main" val="1636909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Some trends in information technology that are creating challenges for health care organizations include cloud-based technology,</a:t>
            </a:r>
            <a:r>
              <a:rPr lang="en-US" altLang="en-US" baseline="0" dirty="0" smtClean="0"/>
              <a:t> interoperability, mobile technology, IT security, social media, and tele-technology</a:t>
            </a:r>
            <a:r>
              <a:rPr lang="en-US" altLang="en-US" dirty="0" smtClean="0"/>
              <a:t>. Definitions for the first four are provided followed by a discussion of how social media is being used in health care and the effect of cloud-based technology, after which the challenges will be discussed. </a:t>
            </a:r>
          </a:p>
          <a:p>
            <a:pPr>
              <a:spcBef>
                <a:spcPct val="0"/>
              </a:spcBef>
            </a:pPr>
            <a:endParaRPr lang="en-US" altLang="en-US" dirty="0" smtClean="0"/>
          </a:p>
          <a:p>
            <a:pPr>
              <a:spcBef>
                <a:spcPct val="0"/>
              </a:spcBef>
            </a:pPr>
            <a:r>
              <a:rPr lang="en-US" altLang="en-US" dirty="0" smtClean="0"/>
              <a:t>Cloud-based technology is a type of Internet-based</a:t>
            </a:r>
            <a:r>
              <a:rPr lang="en-US" altLang="en-US" baseline="0" dirty="0" smtClean="0"/>
              <a:t> computing where data and services are delivered via the Internet, typically over a secure connection (AMIA, 2013). </a:t>
            </a:r>
          </a:p>
          <a:p>
            <a:pPr>
              <a:spcBef>
                <a:spcPct val="0"/>
              </a:spcBef>
            </a:pPr>
            <a:endParaRPr lang="en-US" altLang="en-US" baseline="0" dirty="0" smtClean="0"/>
          </a:p>
          <a:p>
            <a:pPr>
              <a:spcBef>
                <a:spcPct val="0"/>
              </a:spcBef>
            </a:pPr>
            <a:r>
              <a:rPr lang="en-US" altLang="en-US" baseline="0" dirty="0" smtClean="0"/>
              <a:t>Securing the information technology for all organizations has become more critical, particularly with the advent of threats such as </a:t>
            </a:r>
            <a:r>
              <a:rPr lang="en-US" altLang="en-US" baseline="0" dirty="0" err="1" smtClean="0"/>
              <a:t>SpyWare</a:t>
            </a:r>
            <a:r>
              <a:rPr lang="en-US" altLang="en-US" baseline="0" dirty="0" smtClean="0"/>
              <a:t>, computer viruses, malicious hackers, and </a:t>
            </a:r>
            <a:r>
              <a:rPr lang="en-US" altLang="en-US" baseline="0" dirty="0" err="1" smtClean="0"/>
              <a:t>RansomWare</a:t>
            </a:r>
            <a:r>
              <a:rPr lang="en-US" altLang="en-US" baseline="0" dirty="0" smtClean="0"/>
              <a:t>.</a:t>
            </a:r>
          </a:p>
          <a:p>
            <a:pPr>
              <a:spcBef>
                <a:spcPct val="0"/>
              </a:spcBef>
            </a:pPr>
            <a:endParaRPr lang="en-US" altLang="en-US" baseline="0" dirty="0" smtClean="0"/>
          </a:p>
          <a:p>
            <a:pPr>
              <a:spcBef>
                <a:spcPct val="0"/>
              </a:spcBef>
            </a:pPr>
            <a:r>
              <a:rPr lang="en-US" altLang="en-US" baseline="0" dirty="0" smtClean="0"/>
              <a:t>AMIA (2013) defines interoperability as the ability for systems to exchange data and operate in a coordinated, seamless manner. Exchanging information and aggregating it with other data sources can be quite useful, but also very difficult without sound standards.</a:t>
            </a:r>
          </a:p>
          <a:p>
            <a:pPr>
              <a:spcBef>
                <a:spcPct val="0"/>
              </a:spcBef>
            </a:pPr>
            <a:endParaRPr lang="en-US" altLang="en-US" baseline="0" dirty="0" smtClean="0"/>
          </a:p>
          <a:p>
            <a:pPr>
              <a:spcBef>
                <a:spcPct val="0"/>
              </a:spcBef>
            </a:pPr>
            <a:endParaRPr lang="en-US" altLang="en-US" dirty="0" smtClean="0"/>
          </a:p>
        </p:txBody>
      </p:sp>
      <p:sp>
        <p:nvSpPr>
          <p:cNvPr id="225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25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531C92-2B64-4CA1-9A65-3ED6805068CD}" type="slidenum">
              <a:rPr lang="en-US" altLang="en-US"/>
              <a:pPr eaLnBrk="1" hangingPunct="1"/>
              <a:t>4</a:t>
            </a:fld>
            <a:endParaRPr lang="en-US" altLang="en-US"/>
          </a:p>
        </p:txBody>
      </p:sp>
    </p:spTree>
    <p:extLst>
      <p:ext uri="{BB962C8B-B14F-4D97-AF65-F5344CB8AC3E}">
        <p14:creationId xmlns:p14="http://schemas.microsoft.com/office/powerpoint/2010/main" val="2915995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Kaplan and </a:t>
            </a:r>
            <a:r>
              <a:rPr lang="en-US" altLang="en-US" dirty="0" err="1" smtClean="0"/>
              <a:t>Haenlein</a:t>
            </a:r>
            <a:r>
              <a:rPr lang="en-US" altLang="en-US" dirty="0" smtClean="0"/>
              <a:t> (2010) define social media as “a group of Internet-based applications that build on the ideological and technological foundations of Web 2.0, which allows the creation and exchange of user-generated content” (p. 59). </a:t>
            </a:r>
          </a:p>
          <a:p>
            <a:endParaRPr lang="en-US" altLang="en-US" dirty="0" smtClean="0"/>
          </a:p>
          <a:p>
            <a:pPr>
              <a:spcBef>
                <a:spcPct val="0"/>
              </a:spcBef>
            </a:pPr>
            <a:r>
              <a:rPr lang="en-US" altLang="en-US" dirty="0" smtClean="0"/>
              <a:t>While not originally created with health care in mind, today these media are seen as valuable health care tools. They are used in the health care environment for a variety of purposes including, for example, the use of a social network such as </a:t>
            </a:r>
            <a:r>
              <a:rPr lang="en-US" altLang="en-US" dirty="0" err="1" smtClean="0"/>
              <a:t>PatientsLikeMe</a:t>
            </a:r>
            <a:r>
              <a:rPr lang="en-US" altLang="en-US" dirty="0" smtClean="0"/>
              <a:t> where individuals connect with others who have a specific disorder. Some media are used by health care providers to provide information to their patients. For example, Mayo Clinic uses both blogs and podcasts to discuss diseases, conditions and treatments. </a:t>
            </a:r>
          </a:p>
          <a:p>
            <a:pPr>
              <a:spcBef>
                <a:spcPct val="0"/>
              </a:spcBef>
            </a:pPr>
            <a:endParaRPr lang="en-US" altLang="en-US" dirty="0" smtClean="0"/>
          </a:p>
          <a:p>
            <a:pPr>
              <a:spcBef>
                <a:spcPct val="0"/>
              </a:spcBef>
            </a:pPr>
            <a:r>
              <a:rPr lang="en-US" altLang="en-US" dirty="0" smtClean="0"/>
              <a:t>Health care organizations may use social media to assist patients in making informed choices and to build or maintain reputation in the marketplace. Photo videos such as those found on YouTube are popular. Mayo Clinic has a “Mayo Clinic Channel” where multiple YouTube videos are available for viewing. </a:t>
            </a:r>
          </a:p>
          <a:p>
            <a:pPr>
              <a:spcBef>
                <a:spcPct val="0"/>
              </a:spcBef>
            </a:pPr>
            <a:endParaRPr lang="en-US" altLang="en-US" dirty="0" smtClean="0"/>
          </a:p>
          <a:p>
            <a:pPr>
              <a:spcBef>
                <a:spcPct val="0"/>
              </a:spcBef>
            </a:pPr>
            <a:r>
              <a:rPr lang="en-US" altLang="en-US" dirty="0" smtClean="0"/>
              <a:t>The legitimacy of social media has increased as well. Respected health care organizations such as Mayo Clinic and governmental agencies such as the Centers for Disease Control and Prevention (CDC) have established social media centers. For example, CDC (2011) “uses social media to provide users with access to credible, science-based health information when, where, and how you want it” (para.1).</a:t>
            </a:r>
          </a:p>
          <a:p>
            <a:endParaRPr lang="en-US" altLang="en-US" dirty="0" smtClean="0"/>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AE9BF3-66F8-4DE9-A998-88FABC0C22B5}" type="slidenum">
              <a:rPr lang="en-US" altLang="en-US"/>
              <a:pPr eaLnBrk="1" hangingPunct="1"/>
              <a:t>5</a:t>
            </a:fld>
            <a:endParaRPr lang="en-US" altLang="en-US"/>
          </a:p>
        </p:txBody>
      </p:sp>
    </p:spTree>
    <p:extLst>
      <p:ext uri="{BB962C8B-B14F-4D97-AF65-F5344CB8AC3E}">
        <p14:creationId xmlns:p14="http://schemas.microsoft.com/office/powerpoint/2010/main" val="4023532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Cloud technology has rapidly become</a:t>
            </a:r>
            <a:r>
              <a:rPr lang="en-US" altLang="en-US" baseline="0" dirty="0" smtClean="0"/>
              <a:t> a reliable and cost-effective means of implementing systems that typically were much more expensive and labor intensive to deploy. The example of Google Docs is interesting: The tools for editing and creating documents are included as well as the space to store the data. The cost of software, hardware, and maintenance are all included. By offering Google Docs as a cloud service, it is simple to access documents from many devices and locations and even to simply share documents between multiple users. Cloud technology is used for many other products, such as email, social media, and electronic health records.</a:t>
            </a:r>
          </a:p>
          <a:p>
            <a:endParaRPr lang="en-US" altLang="en-US" baseline="0" dirty="0" smtClean="0"/>
          </a:p>
          <a:p>
            <a:r>
              <a:rPr lang="en-US" altLang="en-US" baseline="0" dirty="0" smtClean="0"/>
              <a:t>Electronic health records provided over cloud technology offer significant advantages but also some concerns that need to be addressed. Costs are typically much lower, including initial cost and ongoing maintenance and support costs. Performance may suffer somewhat, and security needs to be carefully considered. Further, it is important that the data be stored only in the country of origin to avoid violation of privacy laws. Data ownership and transfer of data upon end of contract will also need to be carefully considered. </a:t>
            </a:r>
            <a:endParaRPr lang="en-US" altLang="en-US" dirty="0" smtClean="0"/>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E83AD4-E380-4D50-8CCD-0628D0B0B0B8}" type="slidenum">
              <a:rPr lang="en-US" altLang="en-US"/>
              <a:pPr eaLnBrk="1" hangingPunct="1"/>
              <a:t>6</a:t>
            </a:fld>
            <a:endParaRPr lang="en-US" altLang="en-US"/>
          </a:p>
        </p:txBody>
      </p:sp>
    </p:spTree>
    <p:extLst>
      <p:ext uri="{BB962C8B-B14F-4D97-AF65-F5344CB8AC3E}">
        <p14:creationId xmlns:p14="http://schemas.microsoft.com/office/powerpoint/2010/main" val="3087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Having described various trends in information technology, what challenges do these technologies and media present? They include privacy and security concerns, liability risk, lack of law or legislation governing the boundaries, lack of payment for engagement, lack of frequent updates, and resistance by health care providers.</a:t>
            </a:r>
          </a:p>
          <a:p>
            <a:pPr>
              <a:spcBef>
                <a:spcPct val="0"/>
              </a:spcBef>
            </a:pPr>
            <a:endParaRPr lang="en-US" altLang="en-US" dirty="0" smtClean="0"/>
          </a:p>
          <a:p>
            <a:pPr>
              <a:spcBef>
                <a:spcPct val="0"/>
              </a:spcBef>
            </a:pPr>
            <a:r>
              <a:rPr lang="en-US" altLang="en-US" dirty="0" smtClean="0"/>
              <a:t>While the Health Insurance Portability and Accountability Act or HIPAA contains privacy and security requirements, it does not contain guidelines regarding the transmission of personal health information over the Internet. However, Subtitle D of the Health Information Technology for Economic and Clinical Health Act (HITECH Act), enacted as part of the American Recovery and Reinvestment Act (ARRA) of 2009, addressed the privacy and security concerns associated with the electronic transmission of health information. Even so, privacy and security issues are still not a part of HIPAA and remain a challenge for health care providers wishing to use the emerging IT trends.</a:t>
            </a:r>
          </a:p>
          <a:p>
            <a:pPr>
              <a:spcBef>
                <a:spcPct val="0"/>
              </a:spcBef>
            </a:pPr>
            <a:endParaRPr lang="en-US" altLang="en-US" dirty="0" smtClean="0"/>
          </a:p>
          <a:p>
            <a:pPr>
              <a:spcBef>
                <a:spcPct val="0"/>
              </a:spcBef>
            </a:pPr>
            <a:r>
              <a:rPr lang="en-US" altLang="en-US" dirty="0" smtClean="0"/>
              <a:t>Other challenges include the risk of liability, especially with relation to what constitutes medical advice which goes hand-in-hand with the lack of law or legislation governing designated boundaries for these emerging electronic device or communication technology tools.</a:t>
            </a:r>
          </a:p>
          <a:p>
            <a:pPr>
              <a:spcBef>
                <a:spcPct val="0"/>
              </a:spcBef>
            </a:pPr>
            <a:endParaRPr lang="en-US" altLang="en-US" dirty="0" smtClean="0"/>
          </a:p>
          <a:p>
            <a:pPr>
              <a:spcBef>
                <a:spcPct val="0"/>
              </a:spcBef>
            </a:pPr>
            <a:r>
              <a:rPr lang="en-US" altLang="en-US" dirty="0" smtClean="0"/>
              <a:t>Health care providers have been reluctant to use emerging electronic device or communication technology tools in their practices, due to the lack of payment for their time and effort. The American College of Physicians has worked toward overcoming these objections through publications such as “Policy Recommendations to Guide the Use of Telemedicine in Primary</a:t>
            </a:r>
            <a:r>
              <a:rPr lang="en-US" altLang="en-US" baseline="0" dirty="0" smtClean="0"/>
              <a:t> Care Settings” which outlines specific steps that can be taken to embrace technology (Daniel, 2015).</a:t>
            </a:r>
            <a:endParaRPr lang="en-US" altLang="en-US" dirty="0" smtClean="0"/>
          </a:p>
          <a:p>
            <a:pPr>
              <a:spcBef>
                <a:spcPct val="0"/>
              </a:spcBef>
            </a:pPr>
            <a:endParaRPr lang="en-US" altLang="en-US" dirty="0" smtClean="0"/>
          </a:p>
          <a:p>
            <a:pPr>
              <a:spcBef>
                <a:spcPct val="0"/>
              </a:spcBef>
            </a:pPr>
            <a:r>
              <a:rPr lang="en-US" altLang="en-US" dirty="0" smtClean="0"/>
              <a:t>Not all web site data may be updated in a timely manner to reflect advances in clinical care. Web sites need to be reviewed and revised regularly or consumers can receive out-of-date information. </a:t>
            </a:r>
            <a:br>
              <a:rPr lang="en-US" altLang="en-US" dirty="0" smtClean="0"/>
            </a:br>
            <a:r>
              <a:rPr lang="en-US" altLang="en-US" dirty="0" smtClean="0"/>
              <a:t/>
            </a:r>
            <a:br>
              <a:rPr lang="en-US" altLang="en-US" dirty="0" smtClean="0"/>
            </a:br>
            <a:r>
              <a:rPr lang="en-US" altLang="en-US" dirty="0" smtClean="0"/>
              <a:t>Finally, health care providers may be reluctant to get on-board with some of these technologies due to wariness regarding their usefulness. There is also concern over the potential replacement of some person-to-person interactions, and a danger of losing essential benefits of the doctor/patient relationship, which include appreciation of a patient’s needs and personal preferences.</a:t>
            </a: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D78445-8A4A-4E66-8618-8BEE67B30B99}" type="slidenum">
              <a:rPr lang="en-US" altLang="en-US"/>
              <a:pPr eaLnBrk="1" hangingPunct="1"/>
              <a:t>7</a:t>
            </a:fld>
            <a:endParaRPr lang="en-US" altLang="en-US"/>
          </a:p>
        </p:txBody>
      </p:sp>
    </p:spTree>
    <p:extLst>
      <p:ext uri="{BB962C8B-B14F-4D97-AF65-F5344CB8AC3E}">
        <p14:creationId xmlns:p14="http://schemas.microsoft.com/office/powerpoint/2010/main" val="405330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Let’s take a closer look at the Internet as a platform for health care applications. The Internet is the vehicle for cloud-based technology</a:t>
            </a:r>
            <a:r>
              <a:rPr lang="en-US" baseline="0" dirty="0" smtClean="0"/>
              <a:t>, social media, and interoperability.  </a:t>
            </a:r>
            <a:endParaRPr lang="en-US" dirty="0" smtClean="0"/>
          </a:p>
          <a:p>
            <a:pPr>
              <a:spcBef>
                <a:spcPts val="0"/>
              </a:spcBef>
              <a:defRPr/>
            </a:pPr>
            <a:endParaRPr lang="en-US" dirty="0" smtClean="0"/>
          </a:p>
          <a:p>
            <a:pPr>
              <a:spcBef>
                <a:spcPts val="0"/>
              </a:spcBef>
              <a:defRPr/>
            </a:pPr>
            <a:r>
              <a:rPr lang="en-US" dirty="0" smtClean="0"/>
              <a:t>According to HHS (2006)</a:t>
            </a:r>
            <a:r>
              <a:rPr lang="en-US" i="1" dirty="0" smtClean="0"/>
              <a:t>,</a:t>
            </a:r>
            <a:r>
              <a:rPr lang="en-US" dirty="0" smtClean="0"/>
              <a:t> “Significantly, there are indicators that Internet access is growing in every segment of the population and that many of these segments are ready to think about new uses of the Internet and other digital technologies for health” (p. XV). </a:t>
            </a:r>
          </a:p>
          <a:p>
            <a:pPr>
              <a:spcBef>
                <a:spcPts val="0"/>
              </a:spcBef>
              <a:defRPr/>
            </a:pPr>
            <a:endParaRPr lang="en-US" dirty="0" smtClean="0"/>
          </a:p>
          <a:p>
            <a:pPr>
              <a:spcBef>
                <a:spcPts val="0"/>
              </a:spcBef>
              <a:defRPr/>
            </a:pPr>
            <a:r>
              <a:rPr lang="en-US" dirty="0" smtClean="0"/>
              <a:t>Just how is the Internet affecting health care? Some examples are:</a:t>
            </a:r>
          </a:p>
          <a:p>
            <a:pPr marL="230940" indent="-230940">
              <a:spcBef>
                <a:spcPts val="0"/>
              </a:spcBef>
              <a:buFont typeface="Arial" pitchFamily="34" charset="0"/>
              <a:buChar char="•"/>
              <a:defRPr/>
            </a:pPr>
            <a:r>
              <a:rPr lang="en-US" dirty="0" smtClean="0"/>
              <a:t>There is increased use of the Internet to find out information about health care providers and treatment options. Opportunities to select information based on their personal interests and preferences.</a:t>
            </a:r>
          </a:p>
          <a:p>
            <a:pPr marL="230940" indent="-230940">
              <a:spcBef>
                <a:spcPts val="0"/>
              </a:spcBef>
              <a:buFont typeface="Arial" pitchFamily="34" charset="0"/>
              <a:buChar char="•"/>
              <a:defRPr/>
            </a:pPr>
            <a:r>
              <a:rPr lang="en-US" dirty="0" smtClean="0"/>
              <a:t>The sponsoring organization provides consumers with tools to develop and maintain their own Personal Health Records, or PHRs.</a:t>
            </a:r>
          </a:p>
          <a:p>
            <a:pPr marL="230940" indent="-230940">
              <a:spcBef>
                <a:spcPts val="0"/>
              </a:spcBef>
              <a:buFont typeface="Arial" pitchFamily="34" charset="0"/>
              <a:buChar char="•"/>
              <a:defRPr/>
            </a:pPr>
            <a:r>
              <a:rPr lang="en-US" dirty="0" smtClean="0"/>
              <a:t>Secure E-mail exchange is possible between consumers and health care providers and</a:t>
            </a:r>
          </a:p>
          <a:p>
            <a:pPr marL="230940" indent="-230940">
              <a:spcBef>
                <a:spcPts val="0"/>
              </a:spcBef>
              <a:buFont typeface="Arial" pitchFamily="34" charset="0"/>
              <a:buChar char="•"/>
              <a:defRPr/>
            </a:pPr>
            <a:r>
              <a:rPr lang="en-GB" dirty="0" smtClean="0"/>
              <a:t>Increased marketing sophistication results in accessibility of health care products for purchase.</a:t>
            </a:r>
            <a:endParaRPr lang="en-US" dirty="0" smtClean="0"/>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8013F5-F02A-4988-8C16-E7C1CADD5717}" type="slidenum">
              <a:rPr lang="en-US" altLang="en-US"/>
              <a:pPr eaLnBrk="1" hangingPunct="1"/>
              <a:t>8</a:t>
            </a:fld>
            <a:endParaRPr lang="en-US" altLang="en-US"/>
          </a:p>
        </p:txBody>
      </p:sp>
    </p:spTree>
    <p:extLst>
      <p:ext uri="{BB962C8B-B14F-4D97-AF65-F5344CB8AC3E}">
        <p14:creationId xmlns:p14="http://schemas.microsoft.com/office/powerpoint/2010/main" val="1490324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So, what advantages does the Internet offer as a platform for health care applications? Five are listed on this slide and include that implementations are more cost effective and can be deployed quickly, there is little or no need for IT support, the Internet is designed for sharing, and it is a better technology for mobile computing.</a:t>
            </a:r>
          </a:p>
          <a:p>
            <a:pPr>
              <a:spcBef>
                <a:spcPct val="0"/>
              </a:spcBef>
            </a:pPr>
            <a:endParaRPr lang="en-US" altLang="en-US" dirty="0" smtClean="0"/>
          </a:p>
          <a:p>
            <a:pPr>
              <a:spcBef>
                <a:spcPct val="0"/>
              </a:spcBef>
            </a:pPr>
            <a:r>
              <a:rPr lang="en-US" altLang="en-US" dirty="0" smtClean="0"/>
              <a:t>For example, some more recent trends of cloud computing and software as a service, both of which have associations with the Internet. Mell and </a:t>
            </a:r>
            <a:r>
              <a:rPr lang="en-US" altLang="en-US" dirty="0" err="1" smtClean="0"/>
              <a:t>Grance</a:t>
            </a:r>
            <a:r>
              <a:rPr lang="en-US" altLang="en-US" dirty="0" smtClean="0"/>
              <a:t> (2009) define cloud computing as “…a model for enabling convenient, on-demand network access to a shared pool of configurable computing resources (e.g., networks, servers, storage, applications, and services) that can be rapidly provisioned and released with minimal management effort or service provider interaction” (p. 1). One of the service models described by Mell and </a:t>
            </a:r>
            <a:r>
              <a:rPr lang="en-US" altLang="en-US" dirty="0" err="1" smtClean="0"/>
              <a:t>Grance</a:t>
            </a:r>
            <a:r>
              <a:rPr lang="en-US" altLang="en-US" dirty="0" smtClean="0"/>
              <a:t> is Cloud Software as a Service (SaaS). With this model, “The capability provided to the consumer is to use the provider’s applications running on a cloud infrastructure. The applications are accessible from various client devices through a thin client interface such as a web browser (e.g., web-based email). The consumer does not manage or control the underlying cloud infrastructure including network, servers, operating systems, storage, or even individual application capabilities, with the possible exception of limited user-specific application configuration settings” (Mell and </a:t>
            </a:r>
            <a:r>
              <a:rPr lang="en-US" altLang="en-US" dirty="0" err="1" smtClean="0"/>
              <a:t>Grance</a:t>
            </a:r>
            <a:r>
              <a:rPr lang="en-US" altLang="en-US" dirty="0" smtClean="0"/>
              <a:t>, 2009, p. 2). </a:t>
            </a:r>
          </a:p>
          <a:p>
            <a:endParaRPr lang="en-US" altLang="en-US" dirty="0" smtClean="0"/>
          </a:p>
          <a:p>
            <a:r>
              <a:rPr lang="en-US" altLang="en-US" dirty="0" smtClean="0"/>
              <a:t>With SaaS, a health care provider would license an application through a subscription, thereby paying for only what is needed. Deployment would be quicker since there is no need to install and run the application on the provider’s hardware, IT support is diminished or eliminated as all ongoing support, maintenance, and upgrades are provided by the vendor as part of the service, connectivity with many stakeholders is easier and access via any internet connection – including a tablet or smartphone, such as an iPhone or Blackberry –  is possible. </a:t>
            </a:r>
          </a:p>
          <a:p>
            <a:endParaRPr lang="en-US" altLang="en-US" dirty="0" smtClean="0"/>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DB557E-5B9C-4F87-B630-197EE3643321}" type="slidenum">
              <a:rPr lang="en-US" altLang="en-US"/>
              <a:pPr eaLnBrk="1" hangingPunct="1"/>
              <a:t>9</a:t>
            </a:fld>
            <a:endParaRPr lang="en-US" altLang="en-US"/>
          </a:p>
        </p:txBody>
      </p:sp>
    </p:spTree>
    <p:extLst>
      <p:ext uri="{BB962C8B-B14F-4D97-AF65-F5344CB8AC3E}">
        <p14:creationId xmlns:p14="http://schemas.microsoft.com/office/powerpoint/2010/main" val="9685109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36169653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27889342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47F50803-D809-45CC-8400-3F7362AF5894}"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048145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927610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1FC234A3-8650-40FF-BF8A-919E7C47F4B9}"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3757879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A328436D-BBB0-427E-A8A0-A3D99CFA8FF5}"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2865582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FD55022A-6122-419C-9DE0-3F87CFD5F7A1}"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895067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AFF0E8B5-3A08-4B4E-9472-BC5D9B3C157F}"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07510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988DD4B3-8653-413E-93E5-5897FD7E6573}"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6679453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7D5D3CA3-DE2A-4B61-B5F4-397F216662B2}"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172491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573CDA75-7EF0-4D95-BD85-18ED90F37874}"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51176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15220818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34FBDD10-EA42-401F-B9E6-C9E6C4057F3C}"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942356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3DF009C7-8ADA-40A6-9ACD-BAB8171E24FF}"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024397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501FC87B-6BD8-41AA-A1EE-854168566DFD}"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888896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1F0918AC-7A71-4EB9-AF1D-CD86ABF0273B}"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21235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304131654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22964383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21727084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33827617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25569103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403320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41316944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7F50803-D809-45CC-8400-3F7362AF5894}" type="slidenum">
              <a:rPr lang="en-US" altLang="en-US" smtClean="0"/>
              <a:pPr/>
              <a:t>‹#›</a:t>
            </a:fld>
            <a:endParaRPr lang="en-US" altLang="en-US"/>
          </a:p>
        </p:txBody>
      </p:sp>
    </p:spTree>
    <p:extLst>
      <p:ext uri="{BB962C8B-B14F-4D97-AF65-F5344CB8AC3E}">
        <p14:creationId xmlns:p14="http://schemas.microsoft.com/office/powerpoint/2010/main" val="989284206"/>
      </p:ext>
    </p:extLst>
  </p:cSld>
  <p:clrMap bg1="lt1" tx1="dk1" bg2="lt2" tx2="dk2" accent1="accent1" accent2="accent2" accent3="accent3" accent4="accent4" accent5="accent5" accent6="accent6" hlink="hlink" folHlink="folHlink"/>
  <p:sldLayoutIdLst>
    <p:sldLayoutId id="2147484440" r:id="rId1"/>
    <p:sldLayoutId id="2147484441" r:id="rId2"/>
    <p:sldLayoutId id="2147484442" r:id="rId3"/>
    <p:sldLayoutId id="2147484443" r:id="rId4"/>
    <p:sldLayoutId id="2147484444" r:id="rId5"/>
    <p:sldLayoutId id="2147484445" r:id="rId6"/>
    <p:sldLayoutId id="2147484446" r:id="rId7"/>
    <p:sldLayoutId id="2147484447" r:id="rId8"/>
    <p:sldLayoutId id="2147484448" r:id="rId9"/>
    <p:sldLayoutId id="2147484449" r:id="rId10"/>
    <p:sldLayoutId id="2147484450" r:id="rId11"/>
    <p:sldLayoutId id="2147484451" r:id="rId12"/>
    <p:sldLayoutId id="2147484452" r:id="rId13"/>
    <p:sldLayoutId id="2147484453" r:id="rId14"/>
    <p:sldLayoutId id="2147484412" r:id="rId15"/>
    <p:sldLayoutId id="2147484423" r:id="rId16"/>
    <p:sldLayoutId id="2147484414" r:id="rId17"/>
    <p:sldLayoutId id="2147484415" r:id="rId18"/>
    <p:sldLayoutId id="2147484416" r:id="rId19"/>
    <p:sldLayoutId id="2147484417" r:id="rId20"/>
    <p:sldLayoutId id="2147484418" r:id="rId21"/>
    <p:sldLayoutId id="2147484419" r:id="rId22"/>
    <p:sldLayoutId id="2147484420"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8" Type="http://schemas.openxmlformats.org/officeDocument/2006/relationships/hyperlink" Target="http://www.healthypeople.gov/2010/Document/tableofcontents.htm#volume1" TargetMode="External"/><Relationship Id="rId3" Type="http://schemas.openxmlformats.org/officeDocument/2006/relationships/hyperlink" Target="https://www.amia.org/glossary" TargetMode="External"/><Relationship Id="rId7" Type="http://schemas.openxmlformats.org/officeDocument/2006/relationships/hyperlink" Target="http://www.nist.gov/itl/cloud/upload/cloud-def-v15.pdf"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annals.org/article.aspx?articleid=2434625" TargetMode="External"/><Relationship Id="rId5" Type="http://schemas.openxmlformats.org/officeDocument/2006/relationships/hyperlink" Target="http://www.cdc.gov/healthcommunication/HealthBasics/WhatIsHC.html" TargetMode="External"/><Relationship Id="rId4" Type="http://schemas.openxmlformats.org/officeDocument/2006/relationships/hyperlink" Target="http://www.cdc.gov/SocialMedia/Tools/" TargetMode="External"/><Relationship Id="rId9" Type="http://schemas.openxmlformats.org/officeDocument/2006/relationships/hyperlink" Target="http://www.health.gov/communication/ehealth/ehealthtools/pdf/ehealthreport.pdf"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dirty="0" smtClean="0"/>
              <a:t>Health Management Information Systems</a:t>
            </a:r>
          </a:p>
        </p:txBody>
      </p:sp>
      <p:sp>
        <p:nvSpPr>
          <p:cNvPr id="4099" name="Text Placeholder 2"/>
          <p:cNvSpPr>
            <a:spLocks noGrp="1"/>
          </p:cNvSpPr>
          <p:nvPr>
            <p:ph type="body" sz="half" idx="2"/>
          </p:nvPr>
        </p:nvSpPr>
        <p:spPr>
          <a:xfrm>
            <a:off x="685800" y="3517900"/>
            <a:ext cx="7772400" cy="762000"/>
          </a:xfrm>
        </p:spPr>
        <p:txBody>
          <a:bodyPr/>
          <a:lstStyle/>
          <a:p>
            <a:r>
              <a:rPr lang="en-US" altLang="en-US" dirty="0" smtClean="0"/>
              <a:t>Health Information Systems Overview</a:t>
            </a:r>
          </a:p>
        </p:txBody>
      </p:sp>
      <p:sp>
        <p:nvSpPr>
          <p:cNvPr id="4100" name="Text Placeholder 3"/>
          <p:cNvSpPr>
            <a:spLocks noGrp="1"/>
          </p:cNvSpPr>
          <p:nvPr>
            <p:ph type="body" sz="quarter" idx="11"/>
          </p:nvPr>
        </p:nvSpPr>
        <p:spPr/>
        <p:txBody>
          <a:bodyPr/>
          <a:lstStyle/>
          <a:p>
            <a:pPr eaLnBrk="1" hangingPunct="1"/>
            <a:r>
              <a:rPr lang="en-US" altLang="en-US" sz="3200" smtClean="0"/>
              <a:t>Lecture b</a:t>
            </a:r>
          </a:p>
        </p:txBody>
      </p:sp>
      <p:sp>
        <p:nvSpPr>
          <p:cNvPr id="4101" name="Text Placeholder 4"/>
          <p:cNvSpPr>
            <a:spLocks noGrp="1"/>
          </p:cNvSpPr>
          <p:nvPr>
            <p:ph type="body" sz="quarter" idx="12"/>
          </p:nvPr>
        </p:nvSpPr>
        <p:spPr/>
        <p:txBody>
          <a:bodyPr/>
          <a:lstStyle/>
          <a:p>
            <a:r>
              <a:rPr lang="en-US" sz="1000" dirty="0"/>
              <a:t>This material (</a:t>
            </a:r>
            <a:r>
              <a:rPr lang="en-US" altLang="en-US" sz="1000" dirty="0">
                <a:ea typeface="Calibri" panose="020F0502020204030204" pitchFamily="34" charset="0"/>
                <a:cs typeface="Arial" panose="020B0604020202020204" pitchFamily="34" charset="0"/>
              </a:rPr>
              <a:t>Comp 6 Unit 2</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Internet Disadvantages</a:t>
            </a:r>
          </a:p>
        </p:txBody>
      </p:sp>
      <p:sp>
        <p:nvSpPr>
          <p:cNvPr id="14339" name="Content Placeholder 7"/>
          <p:cNvSpPr>
            <a:spLocks noGrp="1"/>
          </p:cNvSpPr>
          <p:nvPr>
            <p:ph sz="quarter" idx="14"/>
          </p:nvPr>
        </p:nvSpPr>
        <p:spPr/>
        <p:txBody>
          <a:bodyPr/>
          <a:lstStyle/>
          <a:p>
            <a:r>
              <a:rPr lang="en-US" altLang="en-US" smtClean="0"/>
              <a:t>Privacy</a:t>
            </a:r>
          </a:p>
          <a:p>
            <a:pPr lvl="1"/>
            <a:r>
              <a:rPr lang="en-US" altLang="en-US" smtClean="0"/>
              <a:t>The right of a patient to control disclosure of protected health information </a:t>
            </a:r>
          </a:p>
          <a:p>
            <a:r>
              <a:rPr lang="en-US" altLang="en-US" smtClean="0"/>
              <a:t>Security</a:t>
            </a:r>
          </a:p>
          <a:p>
            <a:pPr lvl="1"/>
            <a:r>
              <a:rPr lang="en-US" altLang="en-US" smtClean="0"/>
              <a:t>Access control and protection</a:t>
            </a:r>
          </a:p>
          <a:p>
            <a:r>
              <a:rPr lang="en-US" altLang="en-US" smtClean="0"/>
              <a:t>Scalability</a:t>
            </a:r>
          </a:p>
          <a:p>
            <a:pPr lvl="1"/>
            <a:r>
              <a:rPr lang="en-US" altLang="en-US" smtClean="0"/>
              <a:t>System growth with user/data growth</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45D182-2CF5-461C-A45B-446568A6B0B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Health Information Systems Overview Summary </a:t>
            </a:r>
          </a:p>
        </p:txBody>
      </p:sp>
      <p:sp>
        <p:nvSpPr>
          <p:cNvPr id="15363" name="Content Placeholder 2"/>
          <p:cNvSpPr>
            <a:spLocks noGrp="1"/>
          </p:cNvSpPr>
          <p:nvPr>
            <p:ph type="body" sz="quarter" idx="11"/>
          </p:nvPr>
        </p:nvSpPr>
        <p:spPr/>
        <p:txBody>
          <a:bodyPr/>
          <a:lstStyle/>
          <a:p>
            <a:r>
              <a:rPr lang="en-US" altLang="en-US" smtClean="0"/>
              <a:t>Definition of an information system and its characteristics</a:t>
            </a:r>
          </a:p>
          <a:p>
            <a:r>
              <a:rPr lang="en-US" altLang="en-US" smtClean="0"/>
              <a:t>Types of information systems that support the health care enterprise requirements</a:t>
            </a:r>
          </a:p>
          <a:p>
            <a:r>
              <a:rPr lang="en-US" altLang="en-US" smtClean="0"/>
              <a:t>Types of technologies that support health care information systems</a:t>
            </a:r>
          </a:p>
          <a:p>
            <a:r>
              <a:rPr lang="en-US" altLang="en-US" smtClean="0"/>
              <a:t>Challenges of emerging trends</a:t>
            </a:r>
          </a:p>
          <a:p>
            <a:r>
              <a:rPr lang="en-US" altLang="en-US" smtClean="0"/>
              <a:t>Advantages and disadvantages of using the Internet</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77417F-714F-4CF0-80D6-7E23B3B3AA9D}"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altLang="en-US" smtClean="0"/>
              <a:t>Health Information Systems Overview</a:t>
            </a:r>
            <a:br>
              <a:rPr lang="en-US" altLang="en-US" smtClean="0"/>
            </a:br>
            <a:r>
              <a:rPr lang="en-US" altLang="en-US" smtClean="0"/>
              <a:t>References – Lecture b</a:t>
            </a:r>
          </a:p>
        </p:txBody>
      </p:sp>
      <p:sp>
        <p:nvSpPr>
          <p:cNvPr id="16387" name="Text Placeholder 2"/>
          <p:cNvSpPr>
            <a:spLocks noGrp="1"/>
          </p:cNvSpPr>
          <p:nvPr>
            <p:ph type="body" sz="quarter" idx="16"/>
          </p:nvPr>
        </p:nvSpPr>
        <p:spPr>
          <a:xfrm>
            <a:off x="457200" y="1417637"/>
            <a:ext cx="8229600" cy="5211763"/>
          </a:xfrm>
        </p:spPr>
        <p:txBody>
          <a:bodyPr/>
          <a:lstStyle/>
          <a:p>
            <a:pPr eaLnBrk="1" hangingPunct="1"/>
            <a:r>
              <a:rPr lang="en-US" altLang="en-US" dirty="0" smtClean="0"/>
              <a:t>References </a:t>
            </a:r>
          </a:p>
          <a:p>
            <a:pPr marL="342900" lvl="1" indent="-342900"/>
            <a:r>
              <a:rPr lang="en-US" altLang="en-US" dirty="0" smtClean="0"/>
              <a:t>American Medical Informatics Association (AMIA). (2013). Glossary or acronyms and terms commonly used in informatics</a:t>
            </a:r>
            <a:r>
              <a:rPr lang="en-US" altLang="en-US" i="1" dirty="0" smtClean="0"/>
              <a:t>. </a:t>
            </a:r>
            <a:r>
              <a:rPr lang="en-US" altLang="en-US" dirty="0"/>
              <a:t>Retrieved from </a:t>
            </a:r>
            <a:r>
              <a:rPr lang="en-US" altLang="en-US" dirty="0">
                <a:hlinkClick r:id="rId3" tooltip="Glossary or acronyms and terms commonly used in informatics"/>
              </a:rPr>
              <a:t>https://</a:t>
            </a:r>
            <a:r>
              <a:rPr lang="en-US" altLang="en-US" dirty="0" smtClean="0">
                <a:hlinkClick r:id="rId3" tooltip="Glossary or acronyms and terms commonly used in informatics"/>
              </a:rPr>
              <a:t>www.amia.org/glossary</a:t>
            </a:r>
            <a:r>
              <a:rPr lang="en-US" altLang="en-US" dirty="0" smtClean="0"/>
              <a:t> </a:t>
            </a:r>
          </a:p>
          <a:p>
            <a:pPr marL="342900" lvl="1" indent="-342900" eaLnBrk="1" hangingPunct="1"/>
            <a:r>
              <a:rPr lang="en-US" altLang="en-US" dirty="0" smtClean="0"/>
              <a:t>Centers for Disease Control and Prevention. (2011, May). Social media at CDC. Retrieved from </a:t>
            </a:r>
            <a:r>
              <a:rPr lang="en-US" altLang="en-US" dirty="0" smtClean="0">
                <a:hlinkClick r:id="rId4" tooltip="Social media at CDC"/>
              </a:rPr>
              <a:t>http://www.cdc.gov/SocialMedia/Tools/</a:t>
            </a:r>
            <a:r>
              <a:rPr lang="en-US" altLang="en-US" dirty="0" smtClean="0"/>
              <a:t> </a:t>
            </a:r>
          </a:p>
          <a:p>
            <a:pPr marL="342900" lvl="1" indent="-342900" eaLnBrk="1" hangingPunct="1"/>
            <a:r>
              <a:rPr lang="en-US" altLang="en-US" dirty="0" smtClean="0"/>
              <a:t>CDC and the National Cancer Institute . (2011, May). Health communication basics. Retrieved from </a:t>
            </a:r>
            <a:r>
              <a:rPr lang="en-US" altLang="en-US" dirty="0" smtClean="0">
                <a:hlinkClick r:id="rId5" tooltip="Health communication basics"/>
              </a:rPr>
              <a:t>http://www.cdc.gov/healthcommunication/HealthBasics/WhatIsHC.html</a:t>
            </a:r>
            <a:r>
              <a:rPr lang="en-US" altLang="en-US" dirty="0" smtClean="0"/>
              <a:t> </a:t>
            </a:r>
          </a:p>
          <a:p>
            <a:pPr marL="342900" lvl="1" indent="-342900"/>
            <a:r>
              <a:rPr lang="en-US" altLang="en-US" dirty="0"/>
              <a:t>Daniel, H., &amp; Snyder </a:t>
            </a:r>
            <a:r>
              <a:rPr lang="en-US" altLang="en-US" dirty="0" err="1"/>
              <a:t>Sulmasy</a:t>
            </a:r>
            <a:r>
              <a:rPr lang="en-US" altLang="en-US" dirty="0"/>
              <a:t>, L. (2015). American College of Physicians: Policy Recommendations to Guide the Use of Telemedicine in Primary Care Settings: AN American College of Physicians Position Paper. Retrieved from </a:t>
            </a:r>
            <a:r>
              <a:rPr lang="en-US" altLang="en-US" dirty="0">
                <a:hlinkClick r:id="rId6" tooltip="American College of Physicians: Policy Recommendations to Guide the Use of Telemedicine in Primary Care Settings: AN American College of Physicians Position Paper."/>
              </a:rPr>
              <a:t>http://annals.org/article.aspx?articleid=2434625</a:t>
            </a:r>
            <a:r>
              <a:rPr lang="en-US" altLang="en-US" dirty="0"/>
              <a:t> </a:t>
            </a:r>
          </a:p>
          <a:p>
            <a:pPr marL="342900" lvl="1" indent="-342900" eaLnBrk="1" hangingPunct="1"/>
            <a:r>
              <a:rPr lang="en-US" altLang="en-US" dirty="0" smtClean="0"/>
              <a:t>Mell, P., &amp; </a:t>
            </a:r>
            <a:r>
              <a:rPr lang="en-US" altLang="en-US" dirty="0" err="1" smtClean="0"/>
              <a:t>Grance</a:t>
            </a:r>
            <a:r>
              <a:rPr lang="en-US" altLang="en-US" dirty="0" smtClean="0"/>
              <a:t>, T. (2009, October). The NIST definition of cloud computing. Retrieved from </a:t>
            </a:r>
            <a:r>
              <a:rPr lang="en-US" altLang="en-US" dirty="0" smtClean="0">
                <a:hlinkClick r:id="rId7" tooltip="The NIST definition of cloud computing"/>
              </a:rPr>
              <a:t>http://www.nist.gov/itl/cloud/upload/cloud-def-v15.pdf</a:t>
            </a:r>
            <a:r>
              <a:rPr lang="en-US" altLang="en-US" dirty="0" smtClean="0"/>
              <a:t> </a:t>
            </a:r>
          </a:p>
          <a:p>
            <a:pPr marL="342900" lvl="1" indent="-342900" eaLnBrk="1" hangingPunct="1"/>
            <a:r>
              <a:rPr lang="en-US" altLang="en-US" dirty="0" smtClean="0"/>
              <a:t>Kaplan, A. M. &amp; </a:t>
            </a:r>
            <a:r>
              <a:rPr lang="en-US" altLang="en-US" dirty="0" err="1" smtClean="0"/>
              <a:t>Haenlein</a:t>
            </a:r>
            <a:r>
              <a:rPr lang="en-US" altLang="en-US" dirty="0" smtClean="0"/>
              <a:t>, M. (2010). Users of the world unite! The challenges and opportunities of social media. </a:t>
            </a:r>
            <a:r>
              <a:rPr lang="en-US" altLang="en-US" i="1" dirty="0" smtClean="0"/>
              <a:t>Business Horizons 53</a:t>
            </a:r>
            <a:r>
              <a:rPr lang="en-US" altLang="en-US" dirty="0" smtClean="0"/>
              <a:t>(1), 59-68.</a:t>
            </a:r>
          </a:p>
          <a:p>
            <a:pPr marL="342900" lvl="1" indent="-342900" eaLnBrk="1" hangingPunct="1"/>
            <a:r>
              <a:rPr lang="en-US" altLang="en-US" dirty="0" smtClean="0"/>
              <a:t>U.S. Department of Health and Human Services. (2000). Healthy people 2010: Objectives for improving health. Retrieved from </a:t>
            </a:r>
            <a:r>
              <a:rPr lang="en-US" altLang="en-US" dirty="0" smtClean="0">
                <a:hlinkClick r:id="rId8" tooltip="Healthy people 2010: Objectives for improving health."/>
              </a:rPr>
              <a:t>http://www.healthypeople.gov/2010/Document/tableofcontents.htm#volume1</a:t>
            </a:r>
            <a:r>
              <a:rPr lang="en-US" altLang="en-US" dirty="0" smtClean="0"/>
              <a:t> </a:t>
            </a:r>
          </a:p>
          <a:p>
            <a:pPr marL="342900" lvl="1" indent="-342900" eaLnBrk="1" hangingPunct="1"/>
            <a:r>
              <a:rPr lang="en-US" altLang="en-US" dirty="0" smtClean="0"/>
              <a:t>U.S. Department of Health and Human Services. (2006, June). Expanding the reach and impact of consumer e-Health tools. Retrieved from </a:t>
            </a:r>
            <a:r>
              <a:rPr lang="en-US" altLang="en-US" dirty="0" smtClean="0">
                <a:hlinkClick r:id="rId9" tooltip="Expanding the reach and impact of consumer e-Health tools"/>
              </a:rPr>
              <a:t>http://www.health.gov/communication/ehealth/ehealthtools/pdf/ehealthreport.pdf</a:t>
            </a:r>
            <a:r>
              <a:rPr lang="en-US" altLang="en-US" dirty="0" smtClean="0"/>
              <a:t> </a:t>
            </a:r>
          </a:p>
          <a:p>
            <a:pPr marL="342900" lvl="1" indent="-342900" eaLnBrk="1" hangingPunct="1"/>
            <a:endParaRPr lang="en-US" altLang="en-US" dirty="0" smtClean="0"/>
          </a:p>
          <a:p>
            <a:endParaRPr lang="en-US" altLang="en-US" dirty="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1F7F58-D9F6-4BC3-88E4-D9844680B118}"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Health Information Systems Overview</a:t>
            </a:r>
            <a:br>
              <a:rPr lang="en-US" dirty="0" smtClean="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13</a:t>
            </a:fld>
            <a:endParaRPr lang="en-US" altLang="en-US"/>
          </a:p>
        </p:txBody>
      </p:sp>
    </p:spTree>
    <p:custDataLst>
      <p:tags r:id="rId1"/>
    </p:custDataLst>
    <p:extLst>
      <p:ext uri="{BB962C8B-B14F-4D97-AF65-F5344CB8AC3E}">
        <p14:creationId xmlns:p14="http://schemas.microsoft.com/office/powerpoint/2010/main" val="1343307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Health Information Systems Overview Learning Objectives</a:t>
            </a:r>
          </a:p>
        </p:txBody>
      </p:sp>
      <p:sp>
        <p:nvSpPr>
          <p:cNvPr id="5123" name="Text Placeholder 3"/>
          <p:cNvSpPr>
            <a:spLocks noGrp="1"/>
          </p:cNvSpPr>
          <p:nvPr>
            <p:ph sz="quarter" idx="14"/>
          </p:nvPr>
        </p:nvSpPr>
        <p:spPr/>
        <p:txBody>
          <a:bodyPr/>
          <a:lstStyle/>
          <a:p>
            <a:r>
              <a:rPr lang="en-US" smtClean="0"/>
              <a:t>Examine the challenges presented by emerging trends in information technology, social media, and global communications; and</a:t>
            </a:r>
          </a:p>
          <a:p>
            <a:r>
              <a:rPr lang="en-US" smtClean="0"/>
              <a:t>Discuss the advantages and disadvantages of using the Internet as a platform for health care applications.</a:t>
            </a:r>
            <a:endParaRPr 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EA8B46-FB76-4163-A661-4A4AD34945E2}"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r>
              <a:rPr lang="en-GB" altLang="en-US" smtClean="0"/>
              <a:t>Impact of Emerging Technologies</a:t>
            </a:r>
            <a:endParaRPr lang="en-US" altLang="en-US" smtClean="0"/>
          </a:p>
        </p:txBody>
      </p:sp>
      <p:sp>
        <p:nvSpPr>
          <p:cNvPr id="7171" name="Content Placeholder 7"/>
          <p:cNvSpPr>
            <a:spLocks noGrp="1"/>
          </p:cNvSpPr>
          <p:nvPr>
            <p:ph sz="quarter" idx="14"/>
          </p:nvPr>
        </p:nvSpPr>
        <p:spPr/>
        <p:txBody>
          <a:bodyPr/>
          <a:lstStyle/>
          <a:p>
            <a:r>
              <a:rPr lang="en-GB" altLang="en-US" smtClean="0"/>
              <a:t>Convergence of media and emergence of the Internet results in a </a:t>
            </a:r>
            <a:r>
              <a:rPr lang="en-US" altLang="en-US" smtClean="0"/>
              <a:t>networked communication infrastructure</a:t>
            </a:r>
          </a:p>
          <a:p>
            <a:r>
              <a:rPr lang="en-GB" altLang="en-US" smtClean="0"/>
              <a:t>Facilitates access to health information and health-related support services</a:t>
            </a:r>
          </a:p>
          <a:p>
            <a:r>
              <a:rPr lang="en-GB" altLang="en-US" smtClean="0"/>
              <a:t>Expands the communication choices for </a:t>
            </a:r>
            <a:r>
              <a:rPr lang="en-US" altLang="en-US" smtClean="0"/>
              <a:t>health professionals, patients, and consumers</a:t>
            </a:r>
            <a:endParaRPr lang="en-GB" altLang="en-US" smtClean="0"/>
          </a:p>
          <a:p>
            <a:endParaRPr lang="en-US" altLang="en-US" smtClean="0"/>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539B5C-4BFA-4260-838B-AB4EA0C1A1FE}"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altLang="en-US" smtClean="0"/>
              <a:t>IT Trends</a:t>
            </a:r>
          </a:p>
        </p:txBody>
      </p:sp>
      <p:sp>
        <p:nvSpPr>
          <p:cNvPr id="8195" name="Content Placeholder 7"/>
          <p:cNvSpPr>
            <a:spLocks noGrp="1"/>
          </p:cNvSpPr>
          <p:nvPr>
            <p:ph sz="quarter" idx="14"/>
          </p:nvPr>
        </p:nvSpPr>
        <p:spPr/>
        <p:txBody>
          <a:bodyPr/>
          <a:lstStyle/>
          <a:p>
            <a:r>
              <a:rPr lang="en-US" altLang="en-US" smtClean="0"/>
              <a:t>Tele-technology</a:t>
            </a:r>
          </a:p>
          <a:p>
            <a:r>
              <a:rPr lang="en-US" altLang="en-US" smtClean="0"/>
              <a:t>IT Security</a:t>
            </a:r>
          </a:p>
          <a:p>
            <a:r>
              <a:rPr lang="en-US" altLang="en-US" smtClean="0"/>
              <a:t>Interoperability</a:t>
            </a:r>
          </a:p>
          <a:p>
            <a:r>
              <a:rPr lang="en-US" altLang="en-US" smtClean="0"/>
              <a:t>Mobile technology</a:t>
            </a:r>
          </a:p>
          <a:p>
            <a:r>
              <a:rPr lang="en-US" altLang="en-US" smtClean="0"/>
              <a:t>Social media </a:t>
            </a:r>
          </a:p>
          <a:p>
            <a:r>
              <a:rPr lang="en-US" altLang="en-US" smtClean="0"/>
              <a:t>Cloud-based technology</a:t>
            </a:r>
            <a:endParaRPr lang="en-US" altLang="en-US" dirty="0" smtClean="0"/>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69E84F-189F-43D7-848B-C5891B0B900A}" type="slidenum">
              <a:rPr lang="en-US" altLang="en-US" smtClean="0"/>
              <a:pPr/>
              <a:t>4</a:t>
            </a:fld>
            <a:endParaRPr lang="en-US" altLang="en-US"/>
          </a:p>
        </p:txBody>
      </p:sp>
    </p:spTree>
    <p:extLst>
      <p:ext uri="{BB962C8B-B14F-4D97-AF65-F5344CB8AC3E}">
        <p14:creationId xmlns:p14="http://schemas.microsoft.com/office/powerpoint/2010/main" val="119767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Social Media</a:t>
            </a:r>
          </a:p>
        </p:txBody>
      </p:sp>
      <p:sp>
        <p:nvSpPr>
          <p:cNvPr id="9219" name="Content Placeholder 7"/>
          <p:cNvSpPr>
            <a:spLocks noGrp="1"/>
          </p:cNvSpPr>
          <p:nvPr>
            <p:ph sz="quarter" idx="14"/>
          </p:nvPr>
        </p:nvSpPr>
        <p:spPr/>
        <p:txBody>
          <a:bodyPr/>
          <a:lstStyle/>
          <a:p>
            <a:r>
              <a:rPr lang="en-US" altLang="en-US" smtClean="0"/>
              <a:t>Social networks	</a:t>
            </a:r>
          </a:p>
          <a:p>
            <a:r>
              <a:rPr lang="en-US" altLang="en-US" smtClean="0"/>
              <a:t>Blogs</a:t>
            </a:r>
          </a:p>
          <a:p>
            <a:r>
              <a:rPr lang="en-US" altLang="en-US" smtClean="0"/>
              <a:t>Forums</a:t>
            </a:r>
          </a:p>
          <a:p>
            <a:r>
              <a:rPr lang="en-US" altLang="en-US" smtClean="0"/>
              <a:t>Wikis</a:t>
            </a:r>
          </a:p>
          <a:p>
            <a:r>
              <a:rPr lang="en-US" altLang="en-US" smtClean="0"/>
              <a:t>Photo video</a:t>
            </a:r>
          </a:p>
          <a:p>
            <a:r>
              <a:rPr lang="en-US" altLang="en-US" smtClean="0"/>
              <a:t>Podcasts</a:t>
            </a:r>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C1EB2A-7BD9-4E62-A981-4B623B42E73B}"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Cloud-Based Technology</a:t>
            </a:r>
            <a:endParaRPr lang="en-US" altLang="en-US" dirty="0" smtClean="0"/>
          </a:p>
        </p:txBody>
      </p:sp>
      <p:sp>
        <p:nvSpPr>
          <p:cNvPr id="10243" name="Content Placeholder 7"/>
          <p:cNvSpPr>
            <a:spLocks noGrp="1"/>
          </p:cNvSpPr>
          <p:nvPr>
            <p:ph sz="quarter" idx="14"/>
          </p:nvPr>
        </p:nvSpPr>
        <p:spPr/>
        <p:txBody>
          <a:bodyPr/>
          <a:lstStyle/>
          <a:p>
            <a:endParaRPr lang="en-US" altLang="en-US" smtClean="0"/>
          </a:p>
          <a:p>
            <a:r>
              <a:rPr lang="en-US" altLang="en-US" smtClean="0"/>
              <a:t>Computing where data and services are delivered via the Internet</a:t>
            </a:r>
          </a:p>
          <a:p>
            <a:pPr lvl="1"/>
            <a:r>
              <a:rPr lang="en-US" altLang="en-US" smtClean="0"/>
              <a:t>Systems typically not maintained and stored at the place of use</a:t>
            </a:r>
          </a:p>
          <a:p>
            <a:pPr lvl="1"/>
            <a:r>
              <a:rPr lang="en-US" altLang="en-US" smtClean="0"/>
              <a:t>Example: Google Docs and other document storage sites.</a:t>
            </a:r>
            <a:endParaRPr lang="en-US" altLang="en-US" dirty="0" smtClean="0"/>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9FB34E-0409-46B2-95B5-5401326B3259}"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Challenges Presented</a:t>
            </a:r>
          </a:p>
        </p:txBody>
      </p:sp>
      <p:sp>
        <p:nvSpPr>
          <p:cNvPr id="11267" name="Content Placeholder 7"/>
          <p:cNvSpPr>
            <a:spLocks noGrp="1"/>
          </p:cNvSpPr>
          <p:nvPr>
            <p:ph sz="quarter" idx="14"/>
          </p:nvPr>
        </p:nvSpPr>
        <p:spPr/>
        <p:txBody>
          <a:bodyPr/>
          <a:lstStyle/>
          <a:p>
            <a:r>
              <a:rPr lang="en-US" altLang="en-US" smtClean="0"/>
              <a:t>Concerns with privacy and security</a:t>
            </a:r>
          </a:p>
          <a:p>
            <a:r>
              <a:rPr lang="en-US" altLang="en-US" smtClean="0"/>
              <a:t>Risk of liability </a:t>
            </a:r>
          </a:p>
          <a:p>
            <a:r>
              <a:rPr lang="en-US" altLang="en-US" smtClean="0"/>
              <a:t>Lack of law or legislation governing the boundaries</a:t>
            </a:r>
          </a:p>
          <a:p>
            <a:r>
              <a:rPr lang="en-US" altLang="en-US" smtClean="0"/>
              <a:t>Lack of payment for engagement</a:t>
            </a:r>
          </a:p>
          <a:p>
            <a:r>
              <a:rPr lang="en-US" altLang="en-US" smtClean="0"/>
              <a:t>Lack of frequent data updates</a:t>
            </a:r>
          </a:p>
          <a:p>
            <a:r>
              <a:rPr lang="en-US" altLang="en-US" smtClean="0"/>
              <a:t>Resistance by health care providers</a:t>
            </a:r>
          </a:p>
          <a:p>
            <a:endParaRPr lang="en-US" altLang="en-US" smtClean="0"/>
          </a:p>
        </p:txBody>
      </p:sp>
      <p:sp>
        <p:nvSpPr>
          <p:cNvPr id="3" name="Slide Number Placeholder 2"/>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037FE0-BFFF-4274-84A9-343EC2D754BD}"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Impact of the Internet</a:t>
            </a:r>
          </a:p>
        </p:txBody>
      </p:sp>
      <p:sp>
        <p:nvSpPr>
          <p:cNvPr id="12291" name="Content Placeholder 7"/>
          <p:cNvSpPr>
            <a:spLocks noGrp="1"/>
          </p:cNvSpPr>
          <p:nvPr>
            <p:ph sz="quarter" idx="14"/>
          </p:nvPr>
        </p:nvSpPr>
        <p:spPr/>
        <p:txBody>
          <a:bodyPr/>
          <a:lstStyle/>
          <a:p>
            <a:r>
              <a:rPr lang="en-GB" altLang="en-US" smtClean="0"/>
              <a:t>Increase in informed consumers</a:t>
            </a:r>
            <a:endParaRPr lang="en-US" altLang="en-US" smtClean="0"/>
          </a:p>
          <a:p>
            <a:r>
              <a:rPr lang="en-US" altLang="en-US" smtClean="0"/>
              <a:t>Availability of online PHRs</a:t>
            </a:r>
          </a:p>
          <a:p>
            <a:r>
              <a:rPr lang="en-US" altLang="en-US" smtClean="0"/>
              <a:t>New forms of communication</a:t>
            </a:r>
          </a:p>
          <a:p>
            <a:r>
              <a:rPr lang="en-US" altLang="en-US" smtClean="0"/>
              <a:t>Accessibility of health care products for  purchasing </a:t>
            </a:r>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DC33B1-0729-41A6-81DD-BB6B30A9B0FC}"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Internet Advantages</a:t>
            </a:r>
          </a:p>
        </p:txBody>
      </p:sp>
      <p:sp>
        <p:nvSpPr>
          <p:cNvPr id="13315" name="Content Placeholder 7"/>
          <p:cNvSpPr>
            <a:spLocks noGrp="1"/>
          </p:cNvSpPr>
          <p:nvPr>
            <p:ph sz="quarter" idx="14"/>
          </p:nvPr>
        </p:nvSpPr>
        <p:spPr/>
        <p:txBody>
          <a:bodyPr/>
          <a:lstStyle/>
          <a:p>
            <a:r>
              <a:rPr lang="en-US" altLang="en-US" smtClean="0"/>
              <a:t>Cost effective</a:t>
            </a:r>
          </a:p>
          <a:p>
            <a:r>
              <a:rPr lang="en-US" altLang="en-US" smtClean="0"/>
              <a:t>Faster deployment</a:t>
            </a:r>
          </a:p>
          <a:p>
            <a:r>
              <a:rPr lang="en-US" altLang="en-US" smtClean="0"/>
              <a:t>Little or no IT support needed</a:t>
            </a:r>
          </a:p>
          <a:p>
            <a:r>
              <a:rPr lang="en-US" altLang="en-US" smtClean="0"/>
              <a:t>Designed for sharing</a:t>
            </a:r>
          </a:p>
          <a:p>
            <a:r>
              <a:rPr lang="en-US" altLang="en-US" smtClean="0"/>
              <a:t>Better technology for mobile computing</a:t>
            </a:r>
          </a:p>
          <a:p>
            <a:endParaRPr lang="en-US" altLang="en-US" smtClean="0"/>
          </a:p>
        </p:txBody>
      </p:sp>
      <p:sp>
        <p:nvSpPr>
          <p:cNvPr id="4" name="Slide Number Placeholder 3"/>
          <p:cNvSpPr>
            <a:spLocks noGrp="1"/>
          </p:cNvSpPr>
          <p:nvPr>
            <p:ph type="sldNum" sz="quarter" idx="1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6C0EE0-CB63-4BCD-A922-AB08040BB268}"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ealth Management Information Systems&amp;quot;&quot;/&gt;&lt;property id=&quot;20307&quot; value=&quot;256&quot;/&gt;&lt;/object&gt;&lt;object type=&quot;3&quot; unique_id=&quot;10007&quot;&gt;&lt;property id=&quot;20148&quot; value=&quot;5&quot;/&gt;&lt;property id=&quot;20300&quot; value=&quot;Slide 5 - &amp;quot;IT Trends&amp;quot;&quot;/&gt;&lt;property id=&quot;20307&quot; value=&quot;269&quot;/&gt;&lt;/object&gt;&lt;object type=&quot;3&quot; unique_id=&quot;10014&quot;&gt;&lt;property id=&quot;20148&quot; value=&quot;5&quot;/&gt;&lt;property id=&quot;20300&quot; value=&quot;Slide 12 - &amp;quot;Health Information Systems Overview&amp;#x0D;&amp;#x0A;Summary &amp;quot;&quot;/&gt;&lt;property id=&quot;20307&quot; value=&quot;270&quot;/&gt;&lt;/object&gt;&lt;object type=&quot;3&quot; unique_id=&quot;10016&quot;&gt;&lt;property id=&quot;20148&quot; value=&quot;5&quot;/&gt;&lt;property id=&quot;20300&quot; value=&quot;Slide 13 - &amp;quot;Health Information Systems Overview&amp;#x0D;&amp;#x0A;References – Lecture b&amp;quot;&quot;/&gt;&lt;property id=&quot;20307&quot; value=&quot;271&quot;/&gt;&lt;/object&gt;&lt;object type=&quot;3&quot; unique_id=&quot;21900&quot;&gt;&lt;property id=&quot;20148&quot; value=&quot;5&quot;/&gt;&lt;property id=&quot;20300&quot; value=&quot;Slide 2 - &amp;quot;Health Information Systems Overview&amp;#x0D;&amp;#x0A;Learning Objectives&amp;quot;&quot;/&gt;&lt;property id=&quot;20307&quot; value=&quot;273&quot;/&gt;&lt;/object&gt;&lt;object type=&quot;3&quot; unique_id=&quot;21901&quot;&gt;&lt;property id=&quot;20148&quot; value=&quot;5&quot;/&gt;&lt;property id=&quot;20300&quot; value=&quot;Slide 3 - &amp;quot;Health Information Systems Overview &amp;#x0D;&amp;#x0A;Learning Objectives&amp;quot;&quot;/&gt;&lt;property id=&quot;20307&quot; value=&quot;274&quot;/&gt;&lt;/object&gt;&lt;object type=&quot;3&quot; unique_id=&quot;21902&quot;&gt;&lt;property id=&quot;20148&quot; value=&quot;5&quot;/&gt;&lt;property id=&quot;20300&quot; value=&quot;Slide 6 - &amp;quot;Social Media&amp;quot;&quot;/&gt;&lt;property id=&quot;20307&quot; value=&quot;281&quot;/&gt;&lt;/object&gt;&lt;object type=&quot;3&quot; unique_id=&quot;21903&quot;&gt;&lt;property id=&quot;20148&quot; value=&quot;5&quot;/&gt;&lt;property id=&quot;20300&quot; value=&quot;Slide 7 - &amp;quot;Global Communications&amp;quot;&quot;/&gt;&lt;property id=&quot;20307&quot; value=&quot;280&quot;/&gt;&lt;/object&gt;&lt;object type=&quot;3&quot; unique_id=&quot;21905&quot;&gt;&lt;property id=&quot;20148&quot; value=&quot;5&quot;/&gt;&lt;property id=&quot;20300&quot; value=&quot;Slide 10 - &amp;quot;Internet Advantages&amp;quot;&quot;/&gt;&lt;property id=&quot;20307&quot; value=&quot;277&quot;/&gt;&lt;/object&gt;&lt;object type=&quot;3&quot; unique_id=&quot;21906&quot;&gt;&lt;property id=&quot;20148&quot; value=&quot;5&quot;/&gt;&lt;property id=&quot;20300&quot; value=&quot;Slide 11 - &amp;quot;Internet Disadvantages&amp;quot;&quot;/&gt;&lt;property id=&quot;20307&quot; value=&quot;276&quot;/&gt;&lt;/object&gt;&lt;object type=&quot;3&quot; unique_id=&quot;22003&quot;&gt;&lt;property id=&quot;20148&quot; value=&quot;5&quot;/&gt;&lt;property id=&quot;20300&quot; value=&quot;Slide 4 - &amp;quot;Impact of Emerging Technologies&amp;quot;&quot;/&gt;&lt;property id=&quot;20307&quot; value=&quot;282&quot;/&gt;&lt;/object&gt;&lt;object type=&quot;3&quot; unique_id=&quot;22004&quot;&gt;&lt;property id=&quot;20148&quot; value=&quot;5&quot;/&gt;&lt;property id=&quot;20300&quot; value=&quot;Slide 8 - &amp;quot;Challenges Presented&amp;quot;&quot;/&gt;&lt;property id=&quot;20307&quot; value=&quot;284&quot;/&gt;&lt;/object&gt;&lt;object type=&quot;3&quot; unique_id=&quot;22005&quot;&gt;&lt;property id=&quot;20148&quot; value=&quot;5&quot;/&gt;&lt;property id=&quot;20300&quot; value=&quot;Slide 9 - &amp;quot;Impact of the Internet&amp;quot;&quot;/&gt;&lt;property id=&quot;20307&quot; value=&quot;283&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2181</TotalTime>
  <Words>2716</Words>
  <Application>Microsoft Office PowerPoint</Application>
  <PresentationFormat>On-screen Show (4:3)</PresentationFormat>
  <Paragraphs>161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ONC_2016</vt:lpstr>
      <vt:lpstr>Health Management Information Systems</vt:lpstr>
      <vt:lpstr>Health Information Systems Overview Learning Objectives</vt:lpstr>
      <vt:lpstr>Impact of Emerging Technologies</vt:lpstr>
      <vt:lpstr>IT Trends</vt:lpstr>
      <vt:lpstr>Social Media</vt:lpstr>
      <vt:lpstr>Cloud-Based Technology</vt:lpstr>
      <vt:lpstr>Challenges Presented</vt:lpstr>
      <vt:lpstr>Impact of the Internet</vt:lpstr>
      <vt:lpstr>Internet Advantages</vt:lpstr>
      <vt:lpstr>Internet Disadvantages</vt:lpstr>
      <vt:lpstr>Health Information Systems Overview Summary </vt:lpstr>
      <vt:lpstr>Health Information Systems Overview References – Lecture b</vt:lpstr>
      <vt:lpstr>Health Information Systems Overview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6, Unit 2</dc:title>
  <dc:subject>Health Management Information Systems:</dc:subject>
  <dc:creator>U.S. Department of Health and Human Services Office of the National Coordinator for Health Information Technology</dc:creator>
  <cp:keywords>Health IT, Health IT Curriculum, Computer Science</cp:keywords>
  <cp:lastModifiedBy>admin</cp:lastModifiedBy>
  <cp:revision>13</cp:revision>
  <dcterms:created xsi:type="dcterms:W3CDTF">2011-10-13T19:09:01Z</dcterms:created>
  <dcterms:modified xsi:type="dcterms:W3CDTF">2017-06-02T20:38:41Z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