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ags/tag2.xml" ContentType="application/vnd.openxmlformats-officedocument.presentationml.tag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81" r:id="rId1"/>
  </p:sldMasterIdLst>
  <p:notesMasterIdLst>
    <p:notesMasterId r:id="rId24"/>
  </p:notesMasterIdLst>
  <p:handoutMasterIdLst>
    <p:handoutMasterId r:id="rId25"/>
  </p:handoutMasterIdLst>
  <p:sldIdLst>
    <p:sldId id="256" r:id="rId2"/>
    <p:sldId id="257" r:id="rId3"/>
    <p:sldId id="280" r:id="rId4"/>
    <p:sldId id="269" r:id="rId5"/>
    <p:sldId id="261" r:id="rId6"/>
    <p:sldId id="284" r:id="rId7"/>
    <p:sldId id="283" r:id="rId8"/>
    <p:sldId id="286" r:id="rId9"/>
    <p:sldId id="282" r:id="rId10"/>
    <p:sldId id="285" r:id="rId11"/>
    <p:sldId id="287" r:id="rId12"/>
    <p:sldId id="273" r:id="rId13"/>
    <p:sldId id="288" r:id="rId14"/>
    <p:sldId id="274" r:id="rId15"/>
    <p:sldId id="275" r:id="rId16"/>
    <p:sldId id="276" r:id="rId17"/>
    <p:sldId id="277" r:id="rId18"/>
    <p:sldId id="278" r:id="rId19"/>
    <p:sldId id="279" r:id="rId20"/>
    <p:sldId id="264" r:id="rId21"/>
    <p:sldId id="271" r:id="rId22"/>
    <p:sldId id="289" r:id="rId23"/>
  </p:sldIdLst>
  <p:sldSz cx="9144000" cy="6858000" type="screen4x3"/>
  <p:notesSz cx="9144000" cy="6858000"/>
  <p:custDataLst>
    <p:tags r:id="rId26"/>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1" autoAdjust="0"/>
    <p:restoredTop sz="77505" autoAdjust="0"/>
  </p:normalViewPr>
  <p:slideViewPr>
    <p:cSldViewPr>
      <p:cViewPr>
        <p:scale>
          <a:sx n="100" d="100"/>
          <a:sy n="100" d="100"/>
        </p:scale>
        <p:origin x="-58" y="-58"/>
      </p:cViewPr>
      <p:guideLst>
        <p:guide orient="horz" pos="2160"/>
        <p:guide pos="2880"/>
      </p:guideLst>
    </p:cSldViewPr>
  </p:slideViewPr>
  <p:outlineViewPr>
    <p:cViewPr>
      <p:scale>
        <a:sx n="33" d="100"/>
        <a:sy n="33" d="100"/>
      </p:scale>
      <p:origin x="0" y="125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6" d="100"/>
          <a:sy n="96" d="100"/>
        </p:scale>
        <p:origin x="-852" y="-9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12852221-6F8E-4A5E-AFE0-40D626509176}" type="datetimeFigureOut">
              <a:rPr lang="en-US"/>
              <a:pPr>
                <a:defRPr/>
              </a:pPr>
              <a:t>6/2/2017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74702D96-ABC0-40A1-8619-37CD360D1980}" type="slidenum">
              <a:rPr lang="en-US" altLang="en-US"/>
              <a:pPr/>
              <a:t>‹#›</a:t>
            </a:fld>
            <a:endParaRPr lang="en-US" altLang="en-US"/>
          </a:p>
        </p:txBody>
      </p:sp>
    </p:spTree>
    <p:extLst>
      <p:ext uri="{BB962C8B-B14F-4D97-AF65-F5344CB8AC3E}">
        <p14:creationId xmlns:p14="http://schemas.microsoft.com/office/powerpoint/2010/main" val="213808570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0C091D9E-44EC-4257-8A63-DF88AFF2322D}" type="datetimeFigureOut">
              <a:rPr lang="en-US"/>
              <a:pPr>
                <a:defRPr/>
              </a:pPr>
              <a:t>6/2/2017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3C81BC84-C7BE-4293-87AF-5EB19DAD74C5}" type="slidenum">
              <a:rPr lang="en-US" altLang="en-US"/>
              <a:pPr/>
              <a:t>‹#›</a:t>
            </a:fld>
            <a:endParaRPr lang="en-US" altLang="en-US"/>
          </a:p>
        </p:txBody>
      </p:sp>
    </p:spTree>
    <p:extLst>
      <p:ext uri="{BB962C8B-B14F-4D97-AF65-F5344CB8AC3E}">
        <p14:creationId xmlns:p14="http://schemas.microsoft.com/office/powerpoint/2010/main" val="2527603405"/>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p:txBody>
          <a:bodyPr wrap="square" numCol="1" anchor="t" anchorCtr="0" compatLnSpc="1">
            <a:prstTxWarp prst="textNoShape">
              <a:avLst/>
            </a:prstTxWarp>
          </a:bodyPr>
          <a:lstStyle/>
          <a:p>
            <a:pPr eaLnBrk="1" hangingPunct="1">
              <a:spcBef>
                <a:spcPct val="0"/>
              </a:spcBef>
              <a:defRPr/>
            </a:pPr>
            <a:r>
              <a:rPr lang="en-US" dirty="0" smtClean="0"/>
              <a:t>Welcome to </a:t>
            </a:r>
            <a:r>
              <a:rPr lang="en-US" b="1" dirty="0" smtClean="0"/>
              <a:t>Health Management Information Systems, </a:t>
            </a:r>
            <a:r>
              <a:rPr lang="en-US" b="1" dirty="0" smtClean="0">
                <a:solidFill>
                  <a:schemeClr val="bg1">
                    <a:lumMod val="50000"/>
                  </a:schemeClr>
                </a:solidFill>
              </a:rPr>
              <a:t>Health Information Systems Overview</a:t>
            </a:r>
            <a:r>
              <a:rPr lang="en-US" dirty="0" smtClean="0"/>
              <a:t>. This is Lecture </a:t>
            </a:r>
            <a:r>
              <a:rPr lang="en-US" b="1" dirty="0" smtClean="0"/>
              <a:t>a</a:t>
            </a:r>
            <a:r>
              <a:rPr lang="en-US" dirty="0" smtClean="0"/>
              <a:t>.  </a:t>
            </a:r>
          </a:p>
          <a:p>
            <a:pPr eaLnBrk="1" hangingPunct="1">
              <a:spcBef>
                <a:spcPct val="0"/>
              </a:spcBef>
              <a:defRPr/>
            </a:pPr>
            <a:endParaRPr lang="en-US" dirty="0" smtClean="0"/>
          </a:p>
          <a:p>
            <a:pPr>
              <a:buFont typeface="+mj-lt"/>
              <a:buNone/>
              <a:defRPr/>
            </a:pPr>
            <a:r>
              <a:rPr lang="en-US" dirty="0" smtClean="0"/>
              <a:t>This lecture</a:t>
            </a:r>
            <a:r>
              <a:rPr lang="en-US" baseline="0" dirty="0" smtClean="0"/>
              <a:t> </a:t>
            </a:r>
            <a:r>
              <a:rPr lang="en-US" dirty="0" smtClean="0"/>
              <a:t>defines the concept of an information system and its characteristics, describes the different types of information systems, and describes various types of technologies that support health care information systems. </a:t>
            </a:r>
          </a:p>
          <a:p>
            <a:pPr>
              <a:defRPr/>
            </a:pPr>
            <a:r>
              <a:rPr lang="en-US" dirty="0" smtClean="0"/>
              <a:t> </a:t>
            </a:r>
          </a:p>
          <a:p>
            <a:pPr>
              <a:defRPr/>
            </a:pPr>
            <a:endParaRPr lang="en-US" dirty="0" smtClean="0"/>
          </a:p>
        </p:txBody>
      </p:sp>
      <p:sp>
        <p:nvSpPr>
          <p:cNvPr id="276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76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385EF1F-649B-4556-B6B1-25D628605683}" type="slidenum">
              <a:rPr lang="en-US" altLang="en-US"/>
              <a:pPr eaLnBrk="1" hangingPunct="1"/>
              <a:t>1</a:t>
            </a:fld>
            <a:endParaRPr lang="en-US" altLang="en-US"/>
          </a:p>
        </p:txBody>
      </p:sp>
    </p:spTree>
    <p:extLst>
      <p:ext uri="{BB962C8B-B14F-4D97-AF65-F5344CB8AC3E}">
        <p14:creationId xmlns:p14="http://schemas.microsoft.com/office/powerpoint/2010/main" val="38116222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p:txBody>
          <a:bodyPr wrap="square" numCol="1" anchor="t" anchorCtr="0" compatLnSpc="1">
            <a:prstTxWarp prst="textNoShape">
              <a:avLst/>
            </a:prstTxWarp>
          </a:bodyPr>
          <a:lstStyle/>
          <a:p>
            <a:pPr>
              <a:defRPr/>
            </a:pPr>
            <a:r>
              <a:rPr lang="en-US" dirty="0" smtClean="0"/>
              <a:t>The National Research Council (2007) recommended that “hospitals adopt robust information and communications systems to improve the safety and quality of emergency care and enhance hospital efficiency” (p. 7). Of particular importance to considerably improving emergency care were the following information technologies: </a:t>
            </a:r>
          </a:p>
          <a:p>
            <a:pPr marL="228600" indent="-228600">
              <a:buFont typeface="Arial" pitchFamily="34" charset="0"/>
              <a:buChar char="•"/>
              <a:defRPr/>
            </a:pPr>
            <a:r>
              <a:rPr lang="en-US" dirty="0" smtClean="0"/>
              <a:t>“dashboard systems that track and coordinate patient flow, </a:t>
            </a:r>
          </a:p>
          <a:p>
            <a:pPr marL="228600" indent="-228600">
              <a:buFont typeface="Arial" pitchFamily="34" charset="0"/>
              <a:buChar char="•"/>
              <a:defRPr/>
            </a:pPr>
            <a:r>
              <a:rPr lang="en-US" dirty="0" smtClean="0"/>
              <a:t>communications systems that enable ED physicians to link to patients’ records or providers, </a:t>
            </a:r>
          </a:p>
          <a:p>
            <a:pPr marL="228600" indent="-228600">
              <a:buFont typeface="Arial" pitchFamily="34" charset="0"/>
              <a:buChar char="•"/>
              <a:defRPr/>
            </a:pPr>
            <a:r>
              <a:rPr lang="en-US" dirty="0" smtClean="0"/>
              <a:t>clinical decision support programs that improve decision making, </a:t>
            </a:r>
          </a:p>
          <a:p>
            <a:pPr marL="228600" indent="-228600">
              <a:buFont typeface="Arial" pitchFamily="34" charset="0"/>
              <a:buChar char="•"/>
              <a:defRPr/>
            </a:pPr>
            <a:r>
              <a:rPr lang="en-US" dirty="0" smtClean="0"/>
              <a:t>documentation systems for collecting and storing patient data, </a:t>
            </a:r>
          </a:p>
          <a:p>
            <a:pPr marL="228600" indent="-228600">
              <a:buFont typeface="Arial" pitchFamily="34" charset="0"/>
              <a:buChar char="•"/>
              <a:defRPr/>
            </a:pPr>
            <a:r>
              <a:rPr lang="en-US" dirty="0" smtClean="0"/>
              <a:t>computerized training and information retrieval, and </a:t>
            </a:r>
          </a:p>
          <a:p>
            <a:pPr marL="228600" indent="-228600">
              <a:buFont typeface="Arial" pitchFamily="34" charset="0"/>
              <a:buChar char="•"/>
              <a:defRPr/>
            </a:pPr>
            <a:r>
              <a:rPr lang="en-US" dirty="0" smtClean="0"/>
              <a:t>systems to facilitate public health surveillance” (NRC, 2007, p. 7). </a:t>
            </a:r>
          </a:p>
          <a:p>
            <a:pPr marL="228600" indent="-228600">
              <a:defRPr/>
            </a:pPr>
            <a:endParaRPr lang="en-US" dirty="0" smtClean="0"/>
          </a:p>
          <a:p>
            <a:pPr>
              <a:defRPr/>
            </a:pPr>
            <a:r>
              <a:rPr lang="en-US" dirty="0" smtClean="0"/>
              <a:t>For example, benefits of a documentation system include the ability to facilitate the capture and storage of information on the patient care process which in turn provides the information necessary for billing and reimbursement as well as public health and research purposes.</a:t>
            </a: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5BB7E08-5F06-497D-A2F8-9CEA6721BAE1}" type="slidenum">
              <a:rPr lang="en-US" altLang="en-US"/>
              <a:pPr eaLnBrk="1" hangingPunct="1"/>
              <a:t>10</a:t>
            </a:fld>
            <a:endParaRPr lang="en-US" altLang="en-US"/>
          </a:p>
        </p:txBody>
      </p:sp>
    </p:spTree>
    <p:extLst>
      <p:ext uri="{BB962C8B-B14F-4D97-AF65-F5344CB8AC3E}">
        <p14:creationId xmlns:p14="http://schemas.microsoft.com/office/powerpoint/2010/main" val="7598063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AHIMA (2012) defines a decision support system (DSS) as “A computer-based system that gathers data from a variety of sources and assists in providing structure to the data by using various analytical models and visual tools in order to facilitate and improve the ultimate outcome in decision-making tasks associated with non-routine and non-repetitive problems” (p. 100). </a:t>
            </a:r>
          </a:p>
          <a:p>
            <a:endParaRPr lang="en-US" altLang="en-US" smtClean="0"/>
          </a:p>
          <a:p>
            <a:r>
              <a:rPr lang="en-US" altLang="en-US" smtClean="0"/>
              <a:t>An example is a clinical decision support system. </a:t>
            </a:r>
          </a:p>
          <a:p>
            <a:endParaRPr lang="en-US" altLang="en-US" smtClean="0"/>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EABF2A8-D97F-4C21-AABA-45969BF2BBD8}" type="slidenum">
              <a:rPr lang="en-US" altLang="en-US"/>
              <a:pPr eaLnBrk="1" hangingPunct="1"/>
              <a:t>11</a:t>
            </a:fld>
            <a:endParaRPr lang="en-US" altLang="en-US"/>
          </a:p>
        </p:txBody>
      </p:sp>
    </p:spTree>
    <p:extLst>
      <p:ext uri="{BB962C8B-B14F-4D97-AF65-F5344CB8AC3E}">
        <p14:creationId xmlns:p14="http://schemas.microsoft.com/office/powerpoint/2010/main" val="2066634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p:txBody>
          <a:bodyPr wrap="square" numCol="1" anchor="t" anchorCtr="0" compatLnSpc="1">
            <a:prstTxWarp prst="textNoShape">
              <a:avLst/>
            </a:prstTxWarp>
          </a:bodyPr>
          <a:lstStyle/>
          <a:p>
            <a:pPr indent="-232943">
              <a:spcBef>
                <a:spcPts val="0"/>
              </a:spcBef>
              <a:defRPr/>
            </a:pPr>
            <a:r>
              <a:rPr lang="en-US" dirty="0" smtClean="0"/>
              <a:t>Having defined the concept of an information system and identified the major categories of information systems, the next step is to unite information systems to the health care domain and describe the various types of technologies that support a health care information system.</a:t>
            </a:r>
          </a:p>
          <a:p>
            <a:pPr indent="-232943">
              <a:spcBef>
                <a:spcPts val="0"/>
              </a:spcBef>
              <a:defRPr/>
            </a:pPr>
            <a:endParaRPr lang="en-US" dirty="0" smtClean="0"/>
          </a:p>
          <a:p>
            <a:pPr indent="-232943">
              <a:spcBef>
                <a:spcPts val="0"/>
              </a:spcBef>
              <a:defRPr/>
            </a:pPr>
            <a:r>
              <a:rPr lang="en-US" dirty="0" smtClean="0"/>
              <a:t>As defined by Vogel &amp; </a:t>
            </a:r>
            <a:r>
              <a:rPr lang="en-US" dirty="0" err="1" smtClean="0"/>
              <a:t>Perreault</a:t>
            </a:r>
            <a:r>
              <a:rPr lang="en-US" dirty="0" smtClean="0"/>
              <a:t> (2006), a health care information system is “an information system used within a health care organization to facilitate communication, to integrate information, to document health care interventions, to perform record keeping, or otherwise support the functions of the organization” (p. 945).</a:t>
            </a:r>
          </a:p>
          <a:p>
            <a:pPr>
              <a:defRPr/>
            </a:pPr>
            <a:endParaRPr lang="en-US" dirty="0" smtClean="0"/>
          </a:p>
          <a:p>
            <a:pPr>
              <a:defRPr/>
            </a:pPr>
            <a:r>
              <a:rPr lang="en-US" dirty="0" smtClean="0"/>
              <a:t>An example would be a hospital information system (HIS). This is a system which is comprehensive in that it contains the clinical, administrative, financial, and demographic information about each patient (AHIMA, 2012). In addition, administrative, billing, and financial systems that facilitate the revenue cycle and other administrative tasks are components of information systems used in provider and health care organizations.</a:t>
            </a:r>
          </a:p>
          <a:p>
            <a:pPr>
              <a:defRPr/>
            </a:pPr>
            <a:endParaRPr lang="en-US" dirty="0" smtClean="0"/>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8154EA7-29F1-4CC7-A5FD-4B50D914CDE5}" type="slidenum">
              <a:rPr lang="en-US" altLang="en-US"/>
              <a:pPr eaLnBrk="1" hangingPunct="1"/>
              <a:t>12</a:t>
            </a:fld>
            <a:endParaRPr lang="en-US" altLang="en-US"/>
          </a:p>
        </p:txBody>
      </p:sp>
    </p:spTree>
    <p:extLst>
      <p:ext uri="{BB962C8B-B14F-4D97-AF65-F5344CB8AC3E}">
        <p14:creationId xmlns:p14="http://schemas.microsoft.com/office/powerpoint/2010/main" val="34615162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Coming from a functional perspective, Vogel &amp; </a:t>
            </a:r>
            <a:r>
              <a:rPr lang="en-US" dirty="0" err="1" smtClean="0"/>
              <a:t>Perreault</a:t>
            </a:r>
            <a:r>
              <a:rPr lang="en-US" dirty="0" smtClean="0"/>
              <a:t> (2006) identified HCIS components that support the following purposes:</a:t>
            </a:r>
          </a:p>
          <a:p>
            <a:pPr>
              <a:spcBef>
                <a:spcPts val="0"/>
              </a:spcBef>
              <a:defRPr/>
            </a:pPr>
            <a:endParaRPr lang="en-US" dirty="0" smtClean="0"/>
          </a:p>
          <a:p>
            <a:pPr marL="228600" indent="-228600">
              <a:spcBef>
                <a:spcPts val="0"/>
              </a:spcBef>
              <a:buFontTx/>
              <a:buAutoNum type="arabicParenR"/>
              <a:defRPr/>
            </a:pPr>
            <a:r>
              <a:rPr lang="en-US" dirty="0" smtClean="0"/>
              <a:t>Patient management and billing</a:t>
            </a:r>
          </a:p>
          <a:p>
            <a:pPr marL="228600" indent="-228600">
              <a:spcBef>
                <a:spcPts val="0"/>
              </a:spcBef>
              <a:buFontTx/>
              <a:buAutoNum type="arabicParenR"/>
              <a:defRPr/>
            </a:pPr>
            <a:r>
              <a:rPr lang="en-US" dirty="0" smtClean="0"/>
              <a:t>Department management</a:t>
            </a:r>
          </a:p>
          <a:p>
            <a:pPr marL="228600" indent="-228600">
              <a:spcBef>
                <a:spcPts val="0"/>
              </a:spcBef>
              <a:buFontTx/>
              <a:buAutoNum type="arabicParenR"/>
              <a:defRPr/>
            </a:pPr>
            <a:r>
              <a:rPr lang="en-US" dirty="0" smtClean="0"/>
              <a:t>Care delivery and clinical documentation</a:t>
            </a:r>
          </a:p>
          <a:p>
            <a:pPr marL="228600" indent="-228600">
              <a:spcBef>
                <a:spcPts val="0"/>
              </a:spcBef>
              <a:buFontTx/>
              <a:buAutoNum type="arabicParenR"/>
              <a:defRPr/>
            </a:pPr>
            <a:r>
              <a:rPr lang="en-US" dirty="0" smtClean="0"/>
              <a:t>Clinical decision support </a:t>
            </a:r>
          </a:p>
          <a:p>
            <a:pPr marL="228600" indent="-228600">
              <a:spcBef>
                <a:spcPts val="0"/>
              </a:spcBef>
              <a:buFontTx/>
              <a:buAutoNum type="arabicParenR"/>
              <a:defRPr/>
            </a:pPr>
            <a:r>
              <a:rPr lang="en-US" dirty="0" smtClean="0"/>
              <a:t>Financial and resource management </a:t>
            </a:r>
          </a:p>
          <a:p>
            <a:pPr>
              <a:spcBef>
                <a:spcPts val="0"/>
              </a:spcBef>
              <a:defRPr/>
            </a:pPr>
            <a:endParaRPr lang="en-US" dirty="0" smtClean="0"/>
          </a:p>
          <a:p>
            <a:pPr>
              <a:spcBef>
                <a:spcPts val="0"/>
              </a:spcBef>
              <a:defRPr/>
            </a:pPr>
            <a:r>
              <a:rPr lang="en-US" dirty="0" smtClean="0"/>
              <a:t>Each will be briefly described in the next few slides.</a:t>
            </a:r>
          </a:p>
          <a:p>
            <a:pPr>
              <a:defRPr/>
            </a:pPr>
            <a:endParaRPr lang="en-US" dirty="0" smtClean="0"/>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1031E91-B4AA-489C-96F6-EC0DED2B1C5F}" type="slidenum">
              <a:rPr lang="en-US" altLang="en-US"/>
              <a:pPr eaLnBrk="1" hangingPunct="1"/>
              <a:t>13</a:t>
            </a:fld>
            <a:endParaRPr lang="en-US" altLang="en-US"/>
          </a:p>
        </p:txBody>
      </p:sp>
    </p:spTree>
    <p:extLst>
      <p:ext uri="{BB962C8B-B14F-4D97-AF65-F5344CB8AC3E}">
        <p14:creationId xmlns:p14="http://schemas.microsoft.com/office/powerpoint/2010/main" val="3011897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Patient management and billing systems are systems that support the management of the patient. An example would be the patient identification functionality and the supporting technology, a master patient index. AHIMA (2012) defines a master patient index as “A patient-identifying directory referencing all patients related to an organization and which also serves as a link to the patient record or information, facilitates patient identification, and assists in maintaining a longitudinal patient record from birth to death” (p. 210). </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87A464A-AE59-4629-9A01-D226C5540AAF}" type="slidenum">
              <a:rPr lang="en-US" altLang="en-US"/>
              <a:pPr eaLnBrk="1" hangingPunct="1"/>
              <a:t>14</a:t>
            </a:fld>
            <a:endParaRPr lang="en-US" altLang="en-US"/>
          </a:p>
        </p:txBody>
      </p:sp>
    </p:spTree>
    <p:extLst>
      <p:ext uri="{BB962C8B-B14F-4D97-AF65-F5344CB8AC3E}">
        <p14:creationId xmlns:p14="http://schemas.microsoft.com/office/powerpoint/2010/main" val="2749232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Department management systems are systems that support a department’s information needs. An example would be the health information management (HIM) department systems which may be used to manage the organization’s medical records. An electronic document management system would be a supporting technology for the HIM department. According to an AHIMA e-HIM Work Group (2003), an electronic document management system (EDMS) is “any electronic system that manages documents (not data) to realize significant improvements in business work processes” (para. 24).</a:t>
            </a:r>
          </a:p>
          <a:p>
            <a:endParaRPr lang="en-US" altLang="en-US" dirty="0" smtClean="0"/>
          </a:p>
          <a:p>
            <a:r>
              <a:rPr lang="en-US" altLang="en-US" dirty="0" smtClean="0"/>
              <a:t>Department management systems supply data to patient databases. For example, the HIM department contributes transcribed history and physicals to EMRs.</a:t>
            </a: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717836E-12F9-43AA-99F2-4137C7BEA113}" type="slidenum">
              <a:rPr lang="en-US" altLang="en-US"/>
              <a:pPr eaLnBrk="1" hangingPunct="1"/>
              <a:t>15</a:t>
            </a:fld>
            <a:endParaRPr lang="en-US" altLang="en-US"/>
          </a:p>
        </p:txBody>
      </p:sp>
    </p:spTree>
    <p:extLst>
      <p:ext uri="{BB962C8B-B14F-4D97-AF65-F5344CB8AC3E}">
        <p14:creationId xmlns:p14="http://schemas.microsoft.com/office/powerpoint/2010/main" val="1861490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a:r>
              <a:rPr lang="en-US" altLang="en-US" smtClean="0"/>
              <a:t>Care delivery and clinical documentation systems are systems that support the delivery of the care and documentation of that care. An example of an HCIS component would be clinical information systems.  A clinical information system is “designed to support the delivery of patient care, including order communications, results reporting, care planning, and clinical documentation” (Vogel &amp; Perreault, 2006, p. 924). An example of a supporting technology would be the clinical documentation module found within an electronic medical record system. Patient clinical data are stored in delivery and clinical documentation systems.</a:t>
            </a:r>
          </a:p>
          <a:p>
            <a:endParaRPr lang="en-US" altLang="en-US" smtClean="0"/>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BC4A18B-8B38-4CAB-BC77-808F5FA0E2F0}" type="slidenum">
              <a:rPr lang="en-US" altLang="en-US"/>
              <a:pPr eaLnBrk="1" hangingPunct="1"/>
              <a:t>16</a:t>
            </a:fld>
            <a:endParaRPr lang="en-US" altLang="en-US"/>
          </a:p>
        </p:txBody>
      </p:sp>
    </p:spTree>
    <p:extLst>
      <p:ext uri="{BB962C8B-B14F-4D97-AF65-F5344CB8AC3E}">
        <p14:creationId xmlns:p14="http://schemas.microsoft.com/office/powerpoint/2010/main" val="11525999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 clinical decision support system supports the clinical staff with data interpretation and decision-making (Vogel &amp; Perreault, 2001). </a:t>
            </a:r>
          </a:p>
          <a:p>
            <a:endParaRPr lang="en-US" altLang="en-US" dirty="0" smtClean="0"/>
          </a:p>
          <a:p>
            <a:r>
              <a:rPr lang="en-US" altLang="en-US" dirty="0" err="1" smtClean="0"/>
              <a:t>Osheroff</a:t>
            </a:r>
            <a:r>
              <a:rPr lang="en-US" altLang="en-US" dirty="0" smtClean="0"/>
              <a:t>, </a:t>
            </a:r>
            <a:r>
              <a:rPr lang="en-US" altLang="en-US" dirty="0" err="1" smtClean="0"/>
              <a:t>Pifer</a:t>
            </a:r>
            <a:r>
              <a:rPr lang="en-US" altLang="en-US" dirty="0" smtClean="0"/>
              <a:t>, &amp; </a:t>
            </a:r>
            <a:r>
              <a:rPr lang="en-US" altLang="en-US" dirty="0" err="1" smtClean="0"/>
              <a:t>Teich</a:t>
            </a:r>
            <a:r>
              <a:rPr lang="en-US" altLang="en-US" dirty="0" smtClean="0"/>
              <a:t> (as cited in Das &amp; </a:t>
            </a:r>
            <a:r>
              <a:rPr lang="en-US" altLang="en-US" dirty="0" err="1" smtClean="0"/>
              <a:t>Eichner</a:t>
            </a:r>
            <a:r>
              <a:rPr lang="en-US" altLang="en-US" dirty="0" smtClean="0"/>
              <a:t>, 2010) stated “CDS provides clinicians, patients, or caregivers with clinical knowledge and patient-specific information to help them make decisions that enhance patient care” (Das &amp; </a:t>
            </a:r>
            <a:r>
              <a:rPr lang="en-US" altLang="en-US" dirty="0" err="1" smtClean="0"/>
              <a:t>Eichner</a:t>
            </a:r>
            <a:r>
              <a:rPr lang="en-US" altLang="en-US" dirty="0" smtClean="0"/>
              <a:t>, 2010, p. 4). Das &amp; </a:t>
            </a:r>
            <a:r>
              <a:rPr lang="en-US" altLang="en-US" dirty="0" err="1" smtClean="0"/>
              <a:t>Eichner</a:t>
            </a:r>
            <a:r>
              <a:rPr lang="en-US" altLang="en-US" dirty="0" smtClean="0"/>
              <a:t> (2010) go on to explain, “The patient’s information is matched to a clinical knowledge base, and patient-specific assessments or recommendations are then communicated effectively at appropriate times during patient care” (p. 4).</a:t>
            </a:r>
          </a:p>
          <a:p>
            <a:endParaRPr lang="en-US" altLang="en-US" dirty="0" smtClean="0"/>
          </a:p>
          <a:p>
            <a:r>
              <a:rPr lang="en-US" altLang="en-US" dirty="0" smtClean="0"/>
              <a:t>An example would be a prescription decision support system and a supporting technology would be drug-drug interaction</a:t>
            </a:r>
            <a:r>
              <a:rPr lang="en-US" altLang="en-US" baseline="0" dirty="0" smtClean="0"/>
              <a:t> checking</a:t>
            </a:r>
            <a:r>
              <a:rPr lang="en-US" altLang="en-US" dirty="0" smtClean="0"/>
              <a:t>. </a:t>
            </a:r>
          </a:p>
          <a:p>
            <a:endParaRPr lang="en-US" altLang="en-US" dirty="0" smtClean="0"/>
          </a:p>
          <a:p>
            <a:r>
              <a:rPr lang="en-US" altLang="en-US" dirty="0" smtClean="0"/>
              <a:t>Clinical decision support systems access patient clinical data and act on rules in order to perform various functions.</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448010D-C1A5-4AAB-8CE2-5EC235635A03}" type="slidenum">
              <a:rPr lang="en-US" altLang="en-US"/>
              <a:pPr eaLnBrk="1" hangingPunct="1"/>
              <a:t>17</a:t>
            </a:fld>
            <a:endParaRPr lang="en-US" altLang="en-US"/>
          </a:p>
        </p:txBody>
      </p:sp>
    </p:spTree>
    <p:extLst>
      <p:ext uri="{BB962C8B-B14F-4D97-AF65-F5344CB8AC3E}">
        <p14:creationId xmlns:p14="http://schemas.microsoft.com/office/powerpoint/2010/main" val="40742872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Financial and resource management systems are systems that support the business functions of the organization or practice. An example would be an accounts payable system and a supporting technology would be claims administration. Financial and employee data are stored in these systems.</a:t>
            </a:r>
          </a:p>
          <a:p>
            <a:endParaRPr lang="en-US" altLang="en-US" dirty="0" smtClean="0"/>
          </a:p>
          <a:p>
            <a:r>
              <a:rPr lang="en-US" altLang="en-US" dirty="0" smtClean="0"/>
              <a:t>Not to be confused with patient billing</a:t>
            </a:r>
            <a:r>
              <a:rPr lang="en-US" altLang="en-US" baseline="0" dirty="0" smtClean="0"/>
              <a:t> systems. </a:t>
            </a:r>
            <a:endParaRPr lang="en-US" altLang="en-US" dirty="0" smtClean="0"/>
          </a:p>
          <a:p>
            <a:endParaRPr lang="en-US" altLang="en-US" dirty="0" smtClean="0"/>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ADAC75-620B-4A92-B097-A82AB81C3881}" type="slidenum">
              <a:rPr lang="en-US" altLang="en-US"/>
              <a:pPr eaLnBrk="1" hangingPunct="1"/>
              <a:t>18</a:t>
            </a:fld>
            <a:endParaRPr lang="en-US" altLang="en-US"/>
          </a:p>
        </p:txBody>
      </p:sp>
    </p:spTree>
    <p:extLst>
      <p:ext uri="{BB962C8B-B14F-4D97-AF65-F5344CB8AC3E}">
        <p14:creationId xmlns:p14="http://schemas.microsoft.com/office/powerpoint/2010/main" val="26317880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a physician setting, the practice management system (PMS) provides a combination of financial and administrative functions. A PMS automates a physician office’s patient appointment, scheduling, registration, billing, and payroll functions (AHIMA, 2012).</a:t>
            </a:r>
          </a:p>
          <a:p>
            <a:r>
              <a:rPr lang="en-US" altLang="en-US" dirty="0" smtClean="0"/>
              <a:t> </a:t>
            </a:r>
          </a:p>
          <a:p>
            <a:r>
              <a:rPr lang="en-US" altLang="en-US" dirty="0" smtClean="0"/>
              <a:t>Integration of the electronic medical record with the PMS is paramount in today’s health care environment. For example, the meaningful use criteria, which came about via the Health Information Technology for Economic and Clinical Health (HITECH) Act, includes requirements for the electronic collection and reporting of patient demographics, including race and ethnicity, along with clinical data.</a:t>
            </a:r>
            <a:br>
              <a:rPr lang="en-US" altLang="en-US" dirty="0" smtClean="0"/>
            </a:br>
            <a:endParaRPr lang="en-US" altLang="en-US" dirty="0" smtClean="0"/>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9C2F6E1-A4B3-4219-9337-3B29CCDCBB3F}" type="slidenum">
              <a:rPr lang="en-US" altLang="en-US"/>
              <a:pPr eaLnBrk="1" hangingPunct="1"/>
              <a:t>19</a:t>
            </a:fld>
            <a:endParaRPr lang="en-US" altLang="en-US"/>
          </a:p>
        </p:txBody>
      </p:sp>
    </p:spTree>
    <p:extLst>
      <p:ext uri="{BB962C8B-B14F-4D97-AF65-F5344CB8AC3E}">
        <p14:creationId xmlns:p14="http://schemas.microsoft.com/office/powerpoint/2010/main" val="2549922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The Objectives for this lecture</a:t>
            </a:r>
            <a:r>
              <a:rPr lang="en-US" altLang="en-US" b="1" dirty="0" smtClean="0"/>
              <a:t> </a:t>
            </a:r>
            <a:r>
              <a:rPr lang="en-US" altLang="en-US" dirty="0" smtClean="0"/>
              <a:t>are to:</a:t>
            </a:r>
          </a:p>
          <a:p>
            <a:pPr eaLnBrk="1" hangingPunct="1">
              <a:spcBef>
                <a:spcPct val="0"/>
              </a:spcBef>
            </a:pPr>
            <a:endParaRPr lang="en-US" altLang="en-US" dirty="0" smtClean="0"/>
          </a:p>
          <a:p>
            <a:pPr eaLnBrk="1" hangingPunct="1">
              <a:spcBef>
                <a:spcPct val="0"/>
              </a:spcBef>
              <a:buFontTx/>
              <a:buChar char="•"/>
            </a:pPr>
            <a:r>
              <a:rPr lang="en-US" altLang="en-US" dirty="0" smtClean="0"/>
              <a:t> Define the concept of an information system and its characteristics;</a:t>
            </a:r>
          </a:p>
          <a:p>
            <a:pPr eaLnBrk="1" hangingPunct="1">
              <a:spcBef>
                <a:spcPct val="0"/>
              </a:spcBef>
              <a:buFontTx/>
              <a:buChar char="•"/>
            </a:pPr>
            <a:r>
              <a:rPr lang="en-US" altLang="en-US" dirty="0" smtClean="0"/>
              <a:t> Describe the different types of information systems;</a:t>
            </a:r>
          </a:p>
          <a:p>
            <a:pPr eaLnBrk="1" hangingPunct="1">
              <a:spcBef>
                <a:spcPct val="0"/>
              </a:spcBef>
              <a:buFontTx/>
              <a:buChar char="•"/>
            </a:pPr>
            <a:r>
              <a:rPr lang="en-US" altLang="en-US" dirty="0" smtClean="0"/>
              <a:t> Describe various types of technologies that support health care information systems;</a:t>
            </a:r>
          </a:p>
        </p:txBody>
      </p:sp>
      <p:sp>
        <p:nvSpPr>
          <p:cNvPr id="286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86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C9C764E-69FC-490C-BD9D-FFAB1B920C59}" type="slidenum">
              <a:rPr lang="en-US" altLang="en-US"/>
              <a:pPr eaLnBrk="1" hangingPunct="1"/>
              <a:t>2</a:t>
            </a:fld>
            <a:endParaRPr lang="en-US" altLang="en-US"/>
          </a:p>
        </p:txBody>
      </p:sp>
    </p:spTree>
    <p:extLst>
      <p:ext uri="{BB962C8B-B14F-4D97-AF65-F5344CB8AC3E}">
        <p14:creationId xmlns:p14="http://schemas.microsoft.com/office/powerpoint/2010/main" val="29715765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Lecture </a:t>
            </a:r>
            <a:r>
              <a:rPr lang="en-US" altLang="en-US" b="1" dirty="0" smtClean="0"/>
              <a:t>a</a:t>
            </a:r>
            <a:r>
              <a:rPr lang="en-US" altLang="en-US" dirty="0" smtClean="0"/>
              <a:t> of </a:t>
            </a:r>
            <a:r>
              <a:rPr lang="en-US" altLang="en-US" b="1" dirty="0" smtClean="0"/>
              <a:t>Health Information Systems Overview.</a:t>
            </a:r>
            <a:r>
              <a:rPr lang="en-US" altLang="en-US" dirty="0" smtClean="0"/>
              <a:t>  </a:t>
            </a:r>
          </a:p>
          <a:p>
            <a:pPr eaLnBrk="1" hangingPunct="1">
              <a:spcBef>
                <a:spcPct val="0"/>
              </a:spcBef>
            </a:pPr>
            <a:endParaRPr lang="en-US" altLang="en-US" dirty="0" smtClean="0"/>
          </a:p>
          <a:p>
            <a:pPr eaLnBrk="1" hangingPunct="1">
              <a:spcBef>
                <a:spcPct val="0"/>
              </a:spcBef>
            </a:pPr>
            <a:r>
              <a:rPr lang="en-US" altLang="en-US" dirty="0" smtClean="0"/>
              <a:t>In this lecture an information system and its characteristics were defined, the types of information systems that support the health care enterprise requirements were identified, and the various types of technologies that support health care information systems were described. </a:t>
            </a: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45BA7BB-A418-4624-817A-3BC698BB3EF0}" type="slidenum">
              <a:rPr lang="en-US" altLang="en-US"/>
              <a:pPr eaLnBrk="1" hangingPunct="1"/>
              <a:t>20</a:t>
            </a:fld>
            <a:endParaRPr lang="en-US" altLang="en-US"/>
          </a:p>
        </p:txBody>
      </p:sp>
    </p:spTree>
    <p:extLst>
      <p:ext uri="{BB962C8B-B14F-4D97-AF65-F5344CB8AC3E}">
        <p14:creationId xmlns:p14="http://schemas.microsoft.com/office/powerpoint/2010/main" val="8876588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a:p>
            <a:endParaRPr lang="en-US" altLang="en-US" smtClean="0"/>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A59E925-05FE-45E1-846E-5352FE17849C}" type="slidenum">
              <a:rPr lang="en-US" altLang="en-US"/>
              <a:pPr eaLnBrk="1" hangingPunct="1"/>
              <a:t>21</a:t>
            </a:fld>
            <a:endParaRPr lang="en-US" altLang="en-US"/>
          </a:p>
        </p:txBody>
      </p:sp>
    </p:spTree>
    <p:extLst>
      <p:ext uri="{BB962C8B-B14F-4D97-AF65-F5344CB8AC3E}">
        <p14:creationId xmlns:p14="http://schemas.microsoft.com/office/powerpoint/2010/main" val="5402326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smtClean="0">
                <a:solidFill>
                  <a:schemeClr val="tx1"/>
                </a:solidFill>
                <a:latin typeface="Arial" panose="020B0604020202020204" pitchFamily="34" charset="0"/>
                <a:cs typeface="Arial" panose="020B0604020202020204" pitchFamily="34" charset="0"/>
              </a:rPr>
              <a:t>No</a:t>
            </a:r>
            <a:r>
              <a:rPr lang="en-US" sz="1000" baseline="0" dirty="0" smtClean="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22</a:t>
            </a:fld>
            <a:endParaRPr lang="en-US" altLang="en-US" dirty="0"/>
          </a:p>
        </p:txBody>
      </p:sp>
    </p:spTree>
    <p:extLst>
      <p:ext uri="{BB962C8B-B14F-4D97-AF65-F5344CB8AC3E}">
        <p14:creationId xmlns:p14="http://schemas.microsoft.com/office/powerpoint/2010/main" val="2559122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Let’s begin with a definition of an information system. The American Health Information Management Association (AHIMA) defines an information system as “An automated system that uses computer hardware and software to record, manipulate, store, recover, and disseminate data (that is, a system that receives and processes input and provides output)” (AHIMA, 2012, p. 181).</a:t>
            </a:r>
          </a:p>
          <a:p>
            <a:pPr marL="0" lvl="2">
              <a:spcBef>
                <a:spcPct val="0"/>
              </a:spcBef>
            </a:pPr>
            <a:endParaRPr lang="en-US" altLang="en-US" dirty="0" smtClean="0"/>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74E22F9-6ED3-4010-8FE2-4B9CC232E5B1}" type="slidenum">
              <a:rPr lang="en-US" altLang="en-US"/>
              <a:pPr eaLnBrk="1" hangingPunct="1"/>
              <a:t>3</a:t>
            </a:fld>
            <a:endParaRPr lang="en-US" altLang="en-US"/>
          </a:p>
        </p:txBody>
      </p:sp>
    </p:spTree>
    <p:extLst>
      <p:ext uri="{BB962C8B-B14F-4D97-AF65-F5344CB8AC3E}">
        <p14:creationId xmlns:p14="http://schemas.microsoft.com/office/powerpoint/2010/main" val="3945582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Taking into consideration the components of an information system, general characteristics are the capability through the use of hardware and software to accept inputs from users, access and process the data received, as well as store, manage, and present information back to the user.</a:t>
            </a:r>
          </a:p>
          <a:p>
            <a:endParaRPr lang="en-US" altLang="en-US" dirty="0" smtClean="0"/>
          </a:p>
          <a:p>
            <a:r>
              <a:rPr lang="en-US" altLang="en-US" dirty="0" smtClean="0"/>
              <a:t>For example, a hospital nurse would typically use a medication reconciliation system to verify that medications which were ordered were administered in a timely and safe manner. This information system would also be used by a</a:t>
            </a:r>
            <a:r>
              <a:rPr lang="en-US" altLang="en-US" baseline="0" dirty="0" smtClean="0"/>
              <a:t> physician</a:t>
            </a:r>
            <a:r>
              <a:rPr lang="en-US" altLang="en-US" dirty="0" smtClean="0"/>
              <a:t> to continue</a:t>
            </a:r>
            <a:r>
              <a:rPr lang="en-US" altLang="en-US" baseline="0" dirty="0" smtClean="0"/>
              <a:t> and discontinue medications, sending appropriate communications to other staff.</a:t>
            </a:r>
            <a:endParaRPr lang="en-US" altLang="en-US" dirty="0" smtClean="0"/>
          </a:p>
          <a:p>
            <a:endParaRPr lang="en-US" altLang="en-US" dirty="0" smtClean="0"/>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D7C38A-A520-43A2-80D8-BFC8DF624D15}" type="slidenum">
              <a:rPr lang="en-US" altLang="en-US"/>
              <a:pPr eaLnBrk="1" hangingPunct="1"/>
              <a:t>4</a:t>
            </a:fld>
            <a:endParaRPr lang="en-US" altLang="en-US"/>
          </a:p>
        </p:txBody>
      </p:sp>
    </p:spTree>
    <p:extLst>
      <p:ext uri="{BB962C8B-B14F-4D97-AF65-F5344CB8AC3E}">
        <p14:creationId xmlns:p14="http://schemas.microsoft.com/office/powerpoint/2010/main" val="558957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Betts (2007) described two characteristics of an information system as the organization of data into information and the ability to analyze the information. He further stated, “For data to be made meaningful it must have a purpose. The purpose of the stored data should reflect the purpose and type of the information system. Data needs to be processed and organized before it becomes information. Organizing the data will most likely involve the processes of sorting and filtering (classifying) before it can be analyzed and stored for later retrieval” (para. 1).</a:t>
            </a:r>
          </a:p>
          <a:p>
            <a:endParaRPr lang="en-AU" altLang="en-US" dirty="0" smtClean="0"/>
          </a:p>
          <a:p>
            <a:r>
              <a:rPr lang="en-AU" altLang="en-US" dirty="0" smtClean="0"/>
              <a:t>An example of how data may be organized is via a data dictionary. AHIMA (2012) defines a data dictionary as “</a:t>
            </a:r>
            <a:r>
              <a:rPr lang="en-US" altLang="en-US" dirty="0" smtClean="0"/>
              <a:t>A descriptive list of the names, definitions</a:t>
            </a:r>
            <a:r>
              <a:rPr lang="en-US" altLang="en-US" b="1" dirty="0" smtClean="0"/>
              <a:t>, </a:t>
            </a:r>
            <a:r>
              <a:rPr lang="en-US" altLang="en-US" dirty="0" smtClean="0"/>
              <a:t>and attributes of data elements to be collected in an information system or database whose purpose is to standardize definitions and ensure consistent use</a:t>
            </a:r>
            <a:r>
              <a:rPr lang="en-AU" altLang="en-US" dirty="0" smtClean="0"/>
              <a:t> being a central repository of information about stored data, is used to help organize the data” (p. 94). </a:t>
            </a:r>
          </a:p>
          <a:p>
            <a:endParaRPr lang="en-AU" altLang="en-US" dirty="0" smtClean="0"/>
          </a:p>
          <a:p>
            <a:r>
              <a:rPr lang="en-US" altLang="en-US" dirty="0" smtClean="0"/>
              <a:t>Going back to the previous slide’s example, using a handheld barcode reader that registers each medication, a nurse would use information systems to verify the correct medication was ordered and document the actual administration of the medication.</a:t>
            </a:r>
          </a:p>
          <a:p>
            <a:endParaRPr lang="en-US" altLang="en-US" dirty="0" smtClean="0"/>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F6AD202-48B2-4516-BC53-E80640F2FDD9}" type="slidenum">
              <a:rPr lang="en-US" altLang="en-US"/>
              <a:pPr eaLnBrk="1" hangingPunct="1"/>
              <a:t>5</a:t>
            </a:fld>
            <a:endParaRPr lang="en-US" altLang="en-US"/>
          </a:p>
        </p:txBody>
      </p:sp>
    </p:spTree>
    <p:extLst>
      <p:ext uri="{BB962C8B-B14F-4D97-AF65-F5344CB8AC3E}">
        <p14:creationId xmlns:p14="http://schemas.microsoft.com/office/powerpoint/2010/main" val="2719941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With regards to information systems, there are three major categories. They are </a:t>
            </a:r>
          </a:p>
          <a:p>
            <a:pPr>
              <a:spcBef>
                <a:spcPts val="0"/>
              </a:spcBef>
              <a:defRPr/>
            </a:pPr>
            <a:endParaRPr lang="en-US" dirty="0" smtClean="0"/>
          </a:p>
          <a:p>
            <a:pPr marL="279532" indent="-174708">
              <a:spcBef>
                <a:spcPts val="0"/>
              </a:spcBef>
              <a:buFont typeface="Arial" pitchFamily="34" charset="0"/>
              <a:buChar char="•"/>
              <a:defRPr/>
            </a:pPr>
            <a:r>
              <a:rPr lang="en-US" dirty="0" smtClean="0"/>
              <a:t>Transaction Processing System (TPS),</a:t>
            </a:r>
          </a:p>
          <a:p>
            <a:pPr marL="279532" indent="-174708">
              <a:spcBef>
                <a:spcPts val="0"/>
              </a:spcBef>
              <a:buFont typeface="Arial" pitchFamily="34" charset="0"/>
              <a:buChar char="•"/>
              <a:defRPr/>
            </a:pPr>
            <a:r>
              <a:rPr lang="en-US" dirty="0" smtClean="0"/>
              <a:t>Management Information System (MIS), and </a:t>
            </a:r>
          </a:p>
          <a:p>
            <a:pPr marL="279532" indent="-174708">
              <a:spcBef>
                <a:spcPts val="0"/>
              </a:spcBef>
              <a:buFont typeface="Arial" pitchFamily="34" charset="0"/>
              <a:buChar char="•"/>
              <a:defRPr/>
            </a:pPr>
            <a:r>
              <a:rPr lang="en-US" dirty="0" smtClean="0"/>
              <a:t>Decision Support System (DSS)</a:t>
            </a:r>
          </a:p>
          <a:p>
            <a:pPr>
              <a:spcBef>
                <a:spcPts val="0"/>
              </a:spcBef>
              <a:defRPr/>
            </a:pPr>
            <a:endParaRPr lang="en-US" dirty="0" smtClean="0"/>
          </a:p>
          <a:p>
            <a:pPr>
              <a:spcBef>
                <a:spcPts val="0"/>
              </a:spcBef>
              <a:defRPr/>
            </a:pPr>
            <a:r>
              <a:rPr lang="en-US" dirty="0" smtClean="0"/>
              <a:t>Each will be defined in the next few slides.</a:t>
            </a:r>
          </a:p>
          <a:p>
            <a:pPr>
              <a:defRPr/>
            </a:pPr>
            <a:endParaRPr lang="en-US" dirty="0" smtClean="0"/>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ACD2AC9-0FEB-4943-8EC3-105E7327A210}" type="slidenum">
              <a:rPr lang="en-US" altLang="en-US"/>
              <a:pPr eaLnBrk="1" hangingPunct="1"/>
              <a:t>6</a:t>
            </a:fld>
            <a:endParaRPr lang="en-US" altLang="en-US"/>
          </a:p>
        </p:txBody>
      </p:sp>
    </p:spTree>
    <p:extLst>
      <p:ext uri="{BB962C8B-B14F-4D97-AF65-F5344CB8AC3E}">
        <p14:creationId xmlns:p14="http://schemas.microsoft.com/office/powerpoint/2010/main" val="2335317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 transaction processing system (TPS) processes information in order to complete a transaction. Two examples are the Admit, discharge, transfer (ADT) and patient billing systems.</a:t>
            </a:r>
          </a:p>
          <a:p>
            <a:endParaRPr lang="en-US" altLang="en-US" smtClean="0"/>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2456396-F8CC-4FDC-8809-E40A56DFF7A3}" type="slidenum">
              <a:rPr lang="en-US" altLang="en-US"/>
              <a:pPr eaLnBrk="1" hangingPunct="1"/>
              <a:t>7</a:t>
            </a:fld>
            <a:endParaRPr lang="en-US" altLang="en-US"/>
          </a:p>
        </p:txBody>
      </p:sp>
    </p:spTree>
    <p:extLst>
      <p:ext uri="{BB962C8B-B14F-4D97-AF65-F5344CB8AC3E}">
        <p14:creationId xmlns:p14="http://schemas.microsoft.com/office/powerpoint/2010/main" val="1963040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a:r>
              <a:rPr lang="en-US" altLang="en-US" dirty="0" smtClean="0"/>
              <a:t>AHIMA (2012) provides the following definition of an admission, discharge, and transfer system:</a:t>
            </a:r>
          </a:p>
          <a:p>
            <a:pPr marL="0" lvl="1"/>
            <a:endParaRPr lang="en-US" altLang="en-US" dirty="0" smtClean="0"/>
          </a:p>
          <a:p>
            <a:pPr marL="0" lvl="1"/>
            <a:r>
              <a:rPr lang="en-US" altLang="en-US" dirty="0" smtClean="0"/>
              <a:t>“The name given to software systems used in health care facilities that register and track patients from admission through discharge including transfers; usually interfaced with other systems used throughout a facility such as an electronic health record or lab information system” (p. 10).</a:t>
            </a:r>
          </a:p>
          <a:p>
            <a:pPr marL="0" lvl="1"/>
            <a:endParaRPr lang="en-US" altLang="en-US" dirty="0" smtClean="0"/>
          </a:p>
          <a:p>
            <a:pPr marL="0" lvl="1"/>
            <a:r>
              <a:rPr lang="en-US" altLang="en-US" dirty="0" smtClean="0"/>
              <a:t>ADT systems are typically not</a:t>
            </a:r>
            <a:r>
              <a:rPr lang="en-US" altLang="en-US" baseline="0" dirty="0" smtClean="0"/>
              <a:t> standalone, but rather part of other systems. Some examples include pharmacy, registration, scheduling, or even a lab system may have ADT functionality. </a:t>
            </a:r>
            <a:endParaRPr lang="en-US" altLang="en-US" dirty="0" smtClean="0"/>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987E1BA-829E-4BEA-A267-4D9E522D3887}" type="slidenum">
              <a:rPr lang="en-US" altLang="en-US"/>
              <a:pPr eaLnBrk="1" hangingPunct="1"/>
              <a:t>8</a:t>
            </a:fld>
            <a:endParaRPr lang="en-US" altLang="en-US"/>
          </a:p>
        </p:txBody>
      </p:sp>
    </p:spTree>
    <p:extLst>
      <p:ext uri="{BB962C8B-B14F-4D97-AF65-F5344CB8AC3E}">
        <p14:creationId xmlns:p14="http://schemas.microsoft.com/office/powerpoint/2010/main" val="8679841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HIMSS (2010) defines management information systems as “a class of software that provide management with tools for organizing and evaluating their department, or the staff that supports information systems” (p. 76).</a:t>
            </a:r>
          </a:p>
          <a:p>
            <a:endParaRPr lang="en-US" altLang="en-US" smtClean="0"/>
          </a:p>
          <a:p>
            <a:r>
              <a:rPr lang="en-US" altLang="en-US" smtClean="0"/>
              <a:t>Examples of health care management information systems include the laboratory  or emergency department information systems. </a:t>
            </a:r>
          </a:p>
          <a:p>
            <a:endParaRPr lang="en-US" altLang="en-US" smtClean="0"/>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49B1648-654F-4640-A52F-DA998CD490F2}" type="slidenum">
              <a:rPr lang="en-US" altLang="en-US"/>
              <a:pPr eaLnBrk="1" hangingPunct="1"/>
              <a:t>9</a:t>
            </a:fld>
            <a:endParaRPr lang="en-US" altLang="en-US"/>
          </a:p>
        </p:txBody>
      </p:sp>
    </p:spTree>
    <p:extLst>
      <p:ext uri="{BB962C8B-B14F-4D97-AF65-F5344CB8AC3E}">
        <p14:creationId xmlns:p14="http://schemas.microsoft.com/office/powerpoint/2010/main" val="7489445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CCD7BF73-F283-4FDA-8B93-F23F3D8AC461}" type="slidenum">
              <a:rPr lang="en-US" altLang="en-US" smtClean="0"/>
              <a:pPr/>
              <a:t>‹#›</a:t>
            </a:fld>
            <a:endParaRPr lang="en-US" altLang="en-US"/>
          </a:p>
        </p:txBody>
      </p:sp>
    </p:spTree>
    <p:extLst>
      <p:ext uri="{BB962C8B-B14F-4D97-AF65-F5344CB8AC3E}">
        <p14:creationId xmlns:p14="http://schemas.microsoft.com/office/powerpoint/2010/main" val="29673184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CCD7BF73-F283-4FDA-8B93-F23F3D8AC461}" type="slidenum">
              <a:rPr lang="en-US" altLang="en-US" smtClean="0"/>
              <a:pPr/>
              <a:t>‹#›</a:t>
            </a:fld>
            <a:endParaRPr lang="en-US" altLang="en-US"/>
          </a:p>
        </p:txBody>
      </p:sp>
    </p:spTree>
    <p:extLst>
      <p:ext uri="{BB962C8B-B14F-4D97-AF65-F5344CB8AC3E}">
        <p14:creationId xmlns:p14="http://schemas.microsoft.com/office/powerpoint/2010/main" val="223529852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CCD7BF73-F283-4FDA-8B93-F23F3D8AC461}"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661863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smtClean="0"/>
              <a:t>Click to edit Master text styles</a:t>
            </a:r>
          </a:p>
        </p:txBody>
      </p:sp>
    </p:spTree>
    <p:extLst>
      <p:ext uri="{BB962C8B-B14F-4D97-AF65-F5344CB8AC3E}">
        <p14:creationId xmlns:p14="http://schemas.microsoft.com/office/powerpoint/2010/main" val="42104657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6C1C87DE-5FA6-4737-8E3C-0543201E16A4}" type="slidenum">
              <a:rPr lang="en-US" altLang="en-US"/>
              <a:pPr/>
              <a:t>‹#›</a:t>
            </a:fld>
            <a:endParaRPr lang="en-US" altLang="en-US"/>
          </a:p>
        </p:txBody>
      </p:sp>
      <p:sp>
        <p:nvSpPr>
          <p:cNvPr id="5" name="Date Placeholder 4"/>
          <p:cNvSpPr>
            <a:spLocks noGrp="1"/>
          </p:cNvSpPr>
          <p:nvPr>
            <p:ph type="dt" sz="half" idx="16"/>
          </p:nvPr>
        </p:nvSpPr>
        <p:spPr/>
        <p:txBody>
          <a:bodyPr/>
          <a:lstStyle>
            <a:lvl1pPr>
              <a:defRPr/>
            </a:lvl1pPr>
          </a:lstStyle>
          <a:p>
            <a:pPr>
              <a:defRPr/>
            </a:pPr>
            <a:endParaRPr lang="en-US"/>
          </a:p>
        </p:txBody>
      </p:sp>
      <p:sp>
        <p:nvSpPr>
          <p:cNvPr id="6" name="Footer Placeholder 5"/>
          <p:cNvSpPr>
            <a:spLocks noGrp="1"/>
          </p:cNvSpPr>
          <p:nvPr>
            <p:ph type="ftr" sz="quarter" idx="17"/>
          </p:nvPr>
        </p:nvSpPr>
        <p:spPr/>
        <p:txBody>
          <a:bodyPr/>
          <a:lstStyle>
            <a:lvl1pPr>
              <a:defRPr/>
            </a:lvl1pPr>
          </a:lstStyle>
          <a:p>
            <a:pPr>
              <a:defRPr/>
            </a:pPr>
            <a:endParaRPr lang="en-US"/>
          </a:p>
        </p:txBody>
      </p:sp>
    </p:spTree>
    <p:extLst>
      <p:ext uri="{BB962C8B-B14F-4D97-AF65-F5344CB8AC3E}">
        <p14:creationId xmlns:p14="http://schemas.microsoft.com/office/powerpoint/2010/main" val="21987446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smtClean="0"/>
              <a:t>Click to edit Master text styles</a:t>
            </a:r>
          </a:p>
          <a:p>
            <a:pPr lvl="1"/>
            <a:r>
              <a:rPr lang="en-US" dirty="0"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smtClean="0"/>
              <a:t>Click to edit Master text styles</a:t>
            </a:r>
          </a:p>
          <a:p>
            <a:pPr lvl="1"/>
            <a:r>
              <a:rPr lang="en-US" dirty="0" smtClean="0"/>
              <a:t>Second level</a:t>
            </a:r>
          </a:p>
        </p:txBody>
      </p:sp>
      <p:sp>
        <p:nvSpPr>
          <p:cNvPr id="6" name="Slide Number Placeholder 5"/>
          <p:cNvSpPr>
            <a:spLocks noGrp="1"/>
          </p:cNvSpPr>
          <p:nvPr>
            <p:ph type="sldNum" sz="quarter" idx="22"/>
          </p:nvPr>
        </p:nvSpPr>
        <p:spPr/>
        <p:txBody>
          <a:bodyPr/>
          <a:lstStyle>
            <a:lvl1pPr>
              <a:defRPr/>
            </a:lvl1pPr>
          </a:lstStyle>
          <a:p>
            <a:fld id="{05E59DF9-6E53-4B98-8C45-9AD0E238B763}" type="slidenum">
              <a:rPr lang="en-US" altLang="en-US"/>
              <a:pPr/>
              <a:t>‹#›</a:t>
            </a:fld>
            <a:endParaRPr lang="en-US" altLang="en-US"/>
          </a:p>
        </p:txBody>
      </p:sp>
      <p:sp>
        <p:nvSpPr>
          <p:cNvPr id="7" name="Date Placeholder 4"/>
          <p:cNvSpPr>
            <a:spLocks noGrp="1"/>
          </p:cNvSpPr>
          <p:nvPr>
            <p:ph type="dt" sz="half" idx="23"/>
          </p:nvPr>
        </p:nvSpPr>
        <p:spPr/>
        <p:txBody>
          <a:bodyPr/>
          <a:lstStyle>
            <a:lvl1pPr>
              <a:defRPr/>
            </a:lvl1pPr>
          </a:lstStyle>
          <a:p>
            <a:pPr>
              <a:defRPr/>
            </a:pPr>
            <a:endParaRPr lang="en-US"/>
          </a:p>
        </p:txBody>
      </p:sp>
      <p:sp>
        <p:nvSpPr>
          <p:cNvPr id="11" name="Footer Placeholder 5"/>
          <p:cNvSpPr>
            <a:spLocks noGrp="1"/>
          </p:cNvSpPr>
          <p:nvPr>
            <p:ph type="ftr" sz="quarter" idx="24"/>
          </p:nvPr>
        </p:nvSpPr>
        <p:spPr/>
        <p:txBody>
          <a:bodyPr/>
          <a:lstStyle>
            <a:lvl1pPr>
              <a:defRPr/>
            </a:lvl1pPr>
          </a:lstStyle>
          <a:p>
            <a:pPr>
              <a:defRPr/>
            </a:pPr>
            <a:endParaRPr lang="en-US"/>
          </a:p>
        </p:txBody>
      </p:sp>
    </p:spTree>
    <p:extLst>
      <p:ext uri="{BB962C8B-B14F-4D97-AF65-F5344CB8AC3E}">
        <p14:creationId xmlns:p14="http://schemas.microsoft.com/office/powerpoint/2010/main" val="19166828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4"/>
          <p:cNvSpPr>
            <a:spLocks noGrp="1"/>
          </p:cNvSpPr>
          <p:nvPr>
            <p:ph type="body" sz="quarter" idx="11"/>
          </p:nvPr>
        </p:nvSpPr>
        <p:spPr>
          <a:xfrm>
            <a:off x="457200" y="1984248"/>
            <a:ext cx="3962400" cy="4187952"/>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7" name="Text Placeholder 4"/>
          <p:cNvSpPr>
            <a:spLocks noGrp="1"/>
          </p:cNvSpPr>
          <p:nvPr>
            <p:ph type="body" sz="quarter" idx="15"/>
          </p:nvPr>
        </p:nvSpPr>
        <p:spPr>
          <a:xfrm>
            <a:off x="4648200" y="1981200"/>
            <a:ext cx="3962400" cy="4191000"/>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5" name="Slide Number Placeholder 5"/>
          <p:cNvSpPr>
            <a:spLocks noGrp="1"/>
          </p:cNvSpPr>
          <p:nvPr>
            <p:ph type="sldNum" sz="quarter" idx="16"/>
          </p:nvPr>
        </p:nvSpPr>
        <p:spPr/>
        <p:txBody>
          <a:bodyPr/>
          <a:lstStyle>
            <a:lvl1pPr>
              <a:defRPr/>
            </a:lvl1pPr>
          </a:lstStyle>
          <a:p>
            <a:fld id="{A65A890B-08BB-46A1-9B87-81B2142D2410}"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9"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3400239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hart, Table, Figure layout">
    <p:spTree>
      <p:nvGrpSpPr>
        <p:cNvPr id="1" name=""/>
        <p:cNvGrpSpPr/>
        <p:nvPr/>
      </p:nvGrpSpPr>
      <p:grpSpPr>
        <a:xfrm>
          <a:off x="0" y="0"/>
          <a:ext cx="0" cy="0"/>
          <a:chOff x="0" y="0"/>
          <a:chExt cx="0" cy="0"/>
        </a:xfrm>
      </p:grpSpPr>
      <p:sp>
        <p:nvSpPr>
          <p:cNvPr id="4" name="Title 1"/>
          <p:cNvSpPr txBox="1">
            <a:spLocks/>
          </p:cNvSpPr>
          <p:nvPr/>
        </p:nvSpPr>
        <p:spPr>
          <a:xfrm>
            <a:off x="457200" y="5638800"/>
            <a:ext cx="8229600" cy="228600"/>
          </a:xfrm>
          <a:prstGeom prst="rect">
            <a:avLst/>
          </a:prstGeom>
        </p:spPr>
        <p:txBody>
          <a:bodyPr anchor="ctr"/>
          <a:lstStyle>
            <a:lvl1pPr>
              <a:defRPr sz="3600">
                <a:latin typeface="Verdana" pitchFamily="34" charset="0"/>
                <a:ea typeface="Verdana" pitchFamily="34" charset="0"/>
                <a:cs typeface="Verdana" pitchFamily="34" charset="0"/>
              </a:defRPr>
            </a:lvl1pPr>
          </a:lstStyle>
          <a:p>
            <a:pPr eaLnBrk="0" hangingPunct="0">
              <a:defRPr/>
            </a:pPr>
            <a:r>
              <a:rPr lang="en-US" sz="1200" dirty="0" smtClean="0">
                <a:latin typeface="+mj-lt"/>
              </a:rPr>
              <a:t>Click to edit Master title style</a:t>
            </a:r>
            <a:endParaRPr lang="en-US" sz="1200" dirty="0">
              <a:latin typeface="+mj-lt"/>
            </a:endParaRPr>
          </a:p>
        </p:txBody>
      </p:sp>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09800"/>
            <a:ext cx="8229600" cy="304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2"/>
          <p:cNvSpPr>
            <a:spLocks noGrp="1"/>
          </p:cNvSpPr>
          <p:nvPr>
            <p:ph type="sldNum" sz="quarter" idx="15"/>
          </p:nvPr>
        </p:nvSpPr>
        <p:spPr>
          <a:xfrm>
            <a:off x="6858000" y="6356350"/>
            <a:ext cx="1828800" cy="365125"/>
          </a:xfrm>
        </p:spPr>
        <p:txBody>
          <a:bodyPr/>
          <a:lstStyle>
            <a:lvl1pPr>
              <a:defRPr/>
            </a:lvl1pPr>
          </a:lstStyle>
          <a:p>
            <a:fld id="{B8EC6B6D-E318-4F28-852B-08A4C83EA338}" type="slidenum">
              <a:rPr lang="en-US" altLang="en-US"/>
              <a:pPr/>
              <a:t>‹#›</a:t>
            </a:fld>
            <a:endParaRPr lang="en-US" altLang="en-US"/>
          </a:p>
        </p:txBody>
      </p:sp>
      <p:sp>
        <p:nvSpPr>
          <p:cNvPr id="6" name="Date Placeholder 4"/>
          <p:cNvSpPr>
            <a:spLocks noGrp="1"/>
          </p:cNvSpPr>
          <p:nvPr>
            <p:ph type="dt" sz="half" idx="16"/>
          </p:nvPr>
        </p:nvSpPr>
        <p:spPr>
          <a:xfrm>
            <a:off x="628650" y="6356351"/>
            <a:ext cx="20574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6149226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4114800" cy="342595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7"/>
          <p:cNvSpPr>
            <a:spLocks noGrp="1"/>
          </p:cNvSpPr>
          <p:nvPr>
            <p:ph sz="quarter" idx="18"/>
          </p:nvPr>
        </p:nvSpPr>
        <p:spPr>
          <a:xfrm>
            <a:off x="4572000" y="1981200"/>
            <a:ext cx="4114800" cy="3429000"/>
          </a:xfrm>
          <a:prstGeom prst="rect">
            <a:avLst/>
          </a:prstGeom>
        </p:spPr>
        <p:txBody>
          <a:bodyPr/>
          <a:lstStyle>
            <a:lvl1pPr>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7"/>
          <p:cNvSpPr>
            <a:spLocks noGrp="1"/>
          </p:cNvSpPr>
          <p:nvPr>
            <p:ph sz="quarter" idx="22"/>
          </p:nvPr>
        </p:nvSpPr>
        <p:spPr>
          <a:xfrm>
            <a:off x="457200" y="5410200"/>
            <a:ext cx="4114800" cy="609600"/>
          </a:xfrm>
          <a:prstGeom prst="rect">
            <a:avLst/>
          </a:prstGeom>
        </p:spPr>
        <p:txBody>
          <a:bodyPr/>
          <a:lstStyle>
            <a:lvl1pPr>
              <a:buNone/>
              <a:defRPr sz="1200"/>
            </a:lvl1pPr>
          </a:lstStyle>
          <a:p>
            <a:pPr lvl="0"/>
            <a:r>
              <a:rPr lang="en-US" dirty="0" smtClean="0"/>
              <a:t>Click to edit Master text styles</a:t>
            </a:r>
          </a:p>
        </p:txBody>
      </p:sp>
      <p:sp>
        <p:nvSpPr>
          <p:cNvPr id="11" name="Content Placeholder 7"/>
          <p:cNvSpPr>
            <a:spLocks noGrp="1"/>
          </p:cNvSpPr>
          <p:nvPr>
            <p:ph sz="quarter" idx="23"/>
          </p:nvPr>
        </p:nvSpPr>
        <p:spPr>
          <a:xfrm>
            <a:off x="4572000" y="5410200"/>
            <a:ext cx="4114800" cy="609600"/>
          </a:xfrm>
          <a:prstGeom prst="rect">
            <a:avLst/>
          </a:prstGeom>
        </p:spPr>
        <p:txBody>
          <a:bodyPr/>
          <a:lstStyle>
            <a:lvl1pPr>
              <a:buNone/>
              <a:defRPr sz="1200"/>
            </a:lvl1pPr>
          </a:lstStyle>
          <a:p>
            <a:pPr lvl="0"/>
            <a:r>
              <a:rPr lang="en-US" dirty="0" smtClean="0"/>
              <a:t>Click to edit Master text styles</a:t>
            </a:r>
          </a:p>
        </p:txBody>
      </p:sp>
      <p:sp>
        <p:nvSpPr>
          <p:cNvPr id="9" name="Slide Number Placeholder 5"/>
          <p:cNvSpPr>
            <a:spLocks noGrp="1"/>
          </p:cNvSpPr>
          <p:nvPr>
            <p:ph type="sldNum" sz="quarter" idx="24"/>
          </p:nvPr>
        </p:nvSpPr>
        <p:spPr/>
        <p:txBody>
          <a:bodyPr/>
          <a:lstStyle>
            <a:lvl1pPr>
              <a:defRPr/>
            </a:lvl1pPr>
          </a:lstStyle>
          <a:p>
            <a:fld id="{4462E12A-D6AF-4EB4-983F-A5BCB4B777E3}" type="slidenum">
              <a:rPr lang="en-US" altLang="en-US"/>
              <a:pPr/>
              <a:t>‹#›</a:t>
            </a:fld>
            <a:endParaRPr lang="en-US" altLang="en-US"/>
          </a:p>
        </p:txBody>
      </p:sp>
      <p:sp>
        <p:nvSpPr>
          <p:cNvPr id="12" name="Date Placeholder 4"/>
          <p:cNvSpPr>
            <a:spLocks noGrp="1"/>
          </p:cNvSpPr>
          <p:nvPr>
            <p:ph type="dt" sz="half" idx="25"/>
          </p:nvPr>
        </p:nvSpPr>
        <p:spPr>
          <a:xfrm>
            <a:off x="628650" y="6356351"/>
            <a:ext cx="2057400" cy="365125"/>
          </a:xfrm>
          <a:prstGeom prst="rect">
            <a:avLst/>
          </a:prstGeom>
        </p:spPr>
        <p:txBody>
          <a:bodyPr/>
          <a:lstStyle>
            <a:lvl1pPr>
              <a:defRPr/>
            </a:lvl1pPr>
          </a:lstStyle>
          <a:p>
            <a:pPr>
              <a:defRPr/>
            </a:pPr>
            <a:endParaRPr lang="en-US"/>
          </a:p>
        </p:txBody>
      </p:sp>
      <p:sp>
        <p:nvSpPr>
          <p:cNvPr id="13" name="Footer Placeholder 5"/>
          <p:cNvSpPr>
            <a:spLocks noGrp="1"/>
          </p:cNvSpPr>
          <p:nvPr>
            <p:ph type="ftr" sz="quarter" idx="26"/>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463442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de by side one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8229600" cy="46482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Content Placeholder 7"/>
          <p:cNvSpPr>
            <a:spLocks noGrp="1"/>
          </p:cNvSpPr>
          <p:nvPr>
            <p:ph sz="quarter" idx="18"/>
          </p:nvPr>
        </p:nvSpPr>
        <p:spPr>
          <a:xfrm>
            <a:off x="4572000" y="1981200"/>
            <a:ext cx="4114800" cy="1981200"/>
          </a:xfrm>
          <a:prstGeom prst="rect">
            <a:avLst/>
          </a:prstGeom>
        </p:spPr>
        <p:txBody>
          <a:bodyPr/>
          <a:lstStyle>
            <a:lvl1pPr>
              <a:buNone/>
              <a:defRPr sz="2800"/>
            </a:lvl1pPr>
          </a:lstStyle>
          <a:p>
            <a:pPr lvl="0"/>
            <a:r>
              <a:rPr lang="en-US" smtClean="0"/>
              <a:t>Click to edit Master text styles</a:t>
            </a:r>
          </a:p>
        </p:txBody>
      </p:sp>
      <p:sp>
        <p:nvSpPr>
          <p:cNvPr id="11" name="Content Placeholder 7"/>
          <p:cNvSpPr>
            <a:spLocks noGrp="1"/>
          </p:cNvSpPr>
          <p:nvPr>
            <p:ph sz="quarter" idx="23"/>
          </p:nvPr>
        </p:nvSpPr>
        <p:spPr>
          <a:xfrm>
            <a:off x="4572000" y="3962400"/>
            <a:ext cx="4114800" cy="457200"/>
          </a:xfrm>
          <a:prstGeom prst="rect">
            <a:avLst/>
          </a:prstGeom>
        </p:spPr>
        <p:txBody>
          <a:bodyPr/>
          <a:lstStyle>
            <a:lvl1pPr>
              <a:buNone/>
              <a:defRPr sz="1200"/>
            </a:lvl1pPr>
          </a:lstStyle>
          <a:p>
            <a:pPr lvl="0"/>
            <a:r>
              <a:rPr lang="en-US" dirty="0" smtClean="0"/>
              <a:t>Click to edit Master text styles</a:t>
            </a:r>
          </a:p>
        </p:txBody>
      </p:sp>
      <p:sp>
        <p:nvSpPr>
          <p:cNvPr id="6" name="Slide Number Placeholder 5"/>
          <p:cNvSpPr>
            <a:spLocks noGrp="1"/>
          </p:cNvSpPr>
          <p:nvPr>
            <p:ph type="sldNum" sz="quarter" idx="24"/>
          </p:nvPr>
        </p:nvSpPr>
        <p:spPr/>
        <p:txBody>
          <a:bodyPr/>
          <a:lstStyle>
            <a:lvl1pPr>
              <a:defRPr/>
            </a:lvl1pPr>
          </a:lstStyle>
          <a:p>
            <a:fld id="{E0B16AD8-C798-4943-96EA-BF1626728520}" type="slidenum">
              <a:rPr lang="en-US" altLang="en-US"/>
              <a:pPr/>
              <a:t>‹#›</a:t>
            </a:fld>
            <a:endParaRPr lang="en-US" altLang="en-US"/>
          </a:p>
        </p:txBody>
      </p:sp>
      <p:sp>
        <p:nvSpPr>
          <p:cNvPr id="9" name="Date Placeholder 4"/>
          <p:cNvSpPr>
            <a:spLocks noGrp="1"/>
          </p:cNvSpPr>
          <p:nvPr>
            <p:ph type="dt" sz="half" idx="25"/>
          </p:nvPr>
        </p:nvSpPr>
        <p:spPr>
          <a:xfrm>
            <a:off x="628650" y="6356351"/>
            <a:ext cx="2057400" cy="365125"/>
          </a:xfrm>
          <a:prstGeom prst="rect">
            <a:avLst/>
          </a:prstGeom>
        </p:spPr>
        <p:txBody>
          <a:bodyPr/>
          <a:lstStyle>
            <a:lvl1pPr>
              <a:defRPr/>
            </a:lvl1pPr>
          </a:lstStyle>
          <a:p>
            <a:pPr>
              <a:defRPr/>
            </a:pPr>
            <a:endParaRPr lang="en-US"/>
          </a:p>
        </p:txBody>
      </p:sp>
      <p:sp>
        <p:nvSpPr>
          <p:cNvPr id="10" name="Footer Placeholder 5"/>
          <p:cNvSpPr>
            <a:spLocks noGrp="1"/>
          </p:cNvSpPr>
          <p:nvPr>
            <p:ph type="ftr" sz="quarter" idx="26"/>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2121298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 by side_four with citation placeholder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4114800" cy="17526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7" name="Content Placeholder 7"/>
          <p:cNvSpPr>
            <a:spLocks noGrp="1"/>
          </p:cNvSpPr>
          <p:nvPr>
            <p:ph sz="quarter" idx="18"/>
          </p:nvPr>
        </p:nvSpPr>
        <p:spPr>
          <a:xfrm>
            <a:off x="4572000" y="1447800"/>
            <a:ext cx="4114800" cy="17526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0" name="Content Placeholder 7"/>
          <p:cNvSpPr>
            <a:spLocks noGrp="1"/>
          </p:cNvSpPr>
          <p:nvPr>
            <p:ph sz="quarter" idx="22"/>
          </p:nvPr>
        </p:nvSpPr>
        <p:spPr>
          <a:xfrm>
            <a:off x="457200" y="3200400"/>
            <a:ext cx="4114800" cy="457200"/>
          </a:xfrm>
          <a:prstGeom prst="rect">
            <a:avLst/>
          </a:prstGeom>
        </p:spPr>
        <p:txBody>
          <a:bodyPr/>
          <a:lstStyle>
            <a:lvl1pPr>
              <a:buNone/>
              <a:defRPr sz="1200"/>
            </a:lvl1pPr>
          </a:lstStyle>
          <a:p>
            <a:pPr lvl="0"/>
            <a:r>
              <a:rPr lang="en-US" dirty="0" smtClean="0"/>
              <a:t>Click to edit Master text styles</a:t>
            </a:r>
          </a:p>
        </p:txBody>
      </p:sp>
      <p:sp>
        <p:nvSpPr>
          <p:cNvPr id="11" name="Content Placeholder 7"/>
          <p:cNvSpPr>
            <a:spLocks noGrp="1"/>
          </p:cNvSpPr>
          <p:nvPr>
            <p:ph sz="quarter" idx="23"/>
          </p:nvPr>
        </p:nvSpPr>
        <p:spPr>
          <a:xfrm>
            <a:off x="4572000" y="3200400"/>
            <a:ext cx="4114800" cy="457200"/>
          </a:xfrm>
          <a:prstGeom prst="rect">
            <a:avLst/>
          </a:prstGeom>
        </p:spPr>
        <p:txBody>
          <a:bodyPr/>
          <a:lstStyle>
            <a:lvl1pPr>
              <a:buNone/>
              <a:defRPr sz="1200"/>
            </a:lvl1pPr>
          </a:lstStyle>
          <a:p>
            <a:pPr lvl="0"/>
            <a:r>
              <a:rPr lang="en-US" dirty="0" smtClean="0"/>
              <a:t>Click to edit Master text styles</a:t>
            </a:r>
          </a:p>
        </p:txBody>
      </p:sp>
      <p:sp>
        <p:nvSpPr>
          <p:cNvPr id="12" name="Content Placeholder 7"/>
          <p:cNvSpPr>
            <a:spLocks noGrp="1"/>
          </p:cNvSpPr>
          <p:nvPr>
            <p:ph sz="quarter" idx="24"/>
          </p:nvPr>
        </p:nvSpPr>
        <p:spPr>
          <a:xfrm>
            <a:off x="457200" y="3886200"/>
            <a:ext cx="4114800" cy="18288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3" name="Content Placeholder 7"/>
          <p:cNvSpPr>
            <a:spLocks noGrp="1"/>
          </p:cNvSpPr>
          <p:nvPr>
            <p:ph sz="quarter" idx="25"/>
          </p:nvPr>
        </p:nvSpPr>
        <p:spPr>
          <a:xfrm>
            <a:off x="4572000" y="3886200"/>
            <a:ext cx="4114800" cy="18288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4" name="Content Placeholder 7"/>
          <p:cNvSpPr>
            <a:spLocks noGrp="1"/>
          </p:cNvSpPr>
          <p:nvPr>
            <p:ph sz="quarter" idx="26"/>
          </p:nvPr>
        </p:nvSpPr>
        <p:spPr>
          <a:xfrm>
            <a:off x="457200" y="5715000"/>
            <a:ext cx="4114800" cy="457200"/>
          </a:xfrm>
          <a:prstGeom prst="rect">
            <a:avLst/>
          </a:prstGeom>
        </p:spPr>
        <p:txBody>
          <a:bodyPr/>
          <a:lstStyle>
            <a:lvl1pPr>
              <a:buNone/>
              <a:defRPr sz="1200"/>
            </a:lvl1pPr>
          </a:lstStyle>
          <a:p>
            <a:pPr lvl="0"/>
            <a:r>
              <a:rPr lang="en-US" dirty="0" smtClean="0"/>
              <a:t>Click to edit Master text styles</a:t>
            </a:r>
          </a:p>
        </p:txBody>
      </p:sp>
      <p:sp>
        <p:nvSpPr>
          <p:cNvPr id="15" name="Content Placeholder 7"/>
          <p:cNvSpPr>
            <a:spLocks noGrp="1"/>
          </p:cNvSpPr>
          <p:nvPr>
            <p:ph sz="quarter" idx="27"/>
          </p:nvPr>
        </p:nvSpPr>
        <p:spPr>
          <a:xfrm>
            <a:off x="4572000" y="5715000"/>
            <a:ext cx="4114800" cy="457200"/>
          </a:xfrm>
          <a:prstGeom prst="rect">
            <a:avLst/>
          </a:prstGeom>
        </p:spPr>
        <p:txBody>
          <a:bodyPr/>
          <a:lstStyle>
            <a:lvl1pPr>
              <a:buNone/>
              <a:defRPr sz="1200"/>
            </a:lvl1pPr>
          </a:lstStyle>
          <a:p>
            <a:pPr lvl="0"/>
            <a:r>
              <a:rPr lang="en-US" dirty="0" smtClean="0"/>
              <a:t>Click to edit Master text styles</a:t>
            </a:r>
          </a:p>
        </p:txBody>
      </p:sp>
      <p:sp>
        <p:nvSpPr>
          <p:cNvPr id="16" name="Slide Number Placeholder 5"/>
          <p:cNvSpPr>
            <a:spLocks noGrp="1"/>
          </p:cNvSpPr>
          <p:nvPr>
            <p:ph type="sldNum" sz="quarter" idx="28"/>
          </p:nvPr>
        </p:nvSpPr>
        <p:spPr/>
        <p:txBody>
          <a:bodyPr/>
          <a:lstStyle>
            <a:lvl1pPr>
              <a:defRPr/>
            </a:lvl1pPr>
          </a:lstStyle>
          <a:p>
            <a:fld id="{003E618C-7E79-46EF-8667-8F1DF22CD6C6}" type="slidenum">
              <a:rPr lang="en-US" altLang="en-US"/>
              <a:pPr/>
              <a:t>‹#›</a:t>
            </a:fld>
            <a:endParaRPr lang="en-US" altLang="en-US"/>
          </a:p>
        </p:txBody>
      </p:sp>
      <p:sp>
        <p:nvSpPr>
          <p:cNvPr id="17" name="Date Placeholder 4"/>
          <p:cNvSpPr>
            <a:spLocks noGrp="1"/>
          </p:cNvSpPr>
          <p:nvPr>
            <p:ph type="dt" sz="half" idx="29"/>
          </p:nvPr>
        </p:nvSpPr>
        <p:spPr>
          <a:xfrm>
            <a:off x="628650" y="6356351"/>
            <a:ext cx="2057400" cy="365125"/>
          </a:xfrm>
          <a:prstGeom prst="rect">
            <a:avLst/>
          </a:prstGeom>
        </p:spPr>
        <p:txBody>
          <a:bodyPr/>
          <a:lstStyle>
            <a:lvl1pPr>
              <a:defRPr/>
            </a:lvl1pPr>
          </a:lstStyle>
          <a:p>
            <a:pPr>
              <a:defRPr/>
            </a:pPr>
            <a:endParaRPr lang="en-US"/>
          </a:p>
        </p:txBody>
      </p:sp>
      <p:sp>
        <p:nvSpPr>
          <p:cNvPr id="18" name="Footer Placeholder 5"/>
          <p:cNvSpPr>
            <a:spLocks noGrp="1"/>
          </p:cNvSpPr>
          <p:nvPr>
            <p:ph type="ftr" sz="quarter" idx="30"/>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954166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CCD7BF73-F283-4FDA-8B93-F23F3D8AC461}" type="slidenum">
              <a:rPr lang="en-US" altLang="en-US" smtClean="0"/>
              <a:pPr/>
              <a:t>‹#›</a:t>
            </a:fld>
            <a:endParaRPr lang="en-US" altLang="en-US"/>
          </a:p>
        </p:txBody>
      </p:sp>
    </p:spTree>
    <p:extLst>
      <p:ext uri="{BB962C8B-B14F-4D97-AF65-F5344CB8AC3E}">
        <p14:creationId xmlns:p14="http://schemas.microsoft.com/office/powerpoint/2010/main" val="13544482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rtlCol="0">
            <a:normAutofit/>
          </a:bodyPr>
          <a:lstStyle/>
          <a:p>
            <a:pPr lvl="0"/>
            <a:r>
              <a:rPr lang="en-US" noProof="0" dirty="0" smtClean="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5"/>
          <p:cNvSpPr>
            <a:spLocks noGrp="1"/>
          </p:cNvSpPr>
          <p:nvPr>
            <p:ph type="sldNum" sz="quarter" idx="16"/>
          </p:nvPr>
        </p:nvSpPr>
        <p:spPr/>
        <p:txBody>
          <a:bodyPr/>
          <a:lstStyle>
            <a:lvl1pPr>
              <a:defRPr/>
            </a:lvl1pPr>
          </a:lstStyle>
          <a:p>
            <a:fld id="{83E92D11-7C20-4C38-AE36-C430B005A4B0}"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93082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rtlCol="0">
            <a:normAutofit/>
          </a:bodyPr>
          <a:lstStyle>
            <a:lvl1pPr>
              <a:defRPr sz="2400"/>
            </a:lvl1pPr>
          </a:lstStyle>
          <a:p>
            <a:pPr lvl="0"/>
            <a:r>
              <a:rPr lang="en-US" noProof="0" dirty="0" smtClean="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6" name="Slide Number Placeholder 5"/>
          <p:cNvSpPr>
            <a:spLocks noGrp="1"/>
          </p:cNvSpPr>
          <p:nvPr>
            <p:ph type="sldNum" sz="quarter" idx="16"/>
          </p:nvPr>
        </p:nvSpPr>
        <p:spPr/>
        <p:txBody>
          <a:bodyPr/>
          <a:lstStyle>
            <a:lvl1pPr>
              <a:defRPr/>
            </a:lvl1pPr>
          </a:lstStyle>
          <a:p>
            <a:fld id="{8DA0DEDB-EA36-4571-986B-4DB8C5B5EFF7}" type="slidenum">
              <a:rPr lang="en-US" altLang="en-US"/>
              <a:pPr/>
              <a:t>‹#›</a:t>
            </a:fld>
            <a:endParaRPr lang="en-US" altLang="en-US"/>
          </a:p>
        </p:txBody>
      </p:sp>
      <p:sp>
        <p:nvSpPr>
          <p:cNvPr id="7"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9"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972348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rtlCol="0">
            <a:normAutofit/>
          </a:bodyPr>
          <a:lstStyle/>
          <a:p>
            <a:pPr lvl="0"/>
            <a:r>
              <a:rPr lang="en-US" noProof="0" dirty="0" smtClean="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5"/>
          <p:cNvSpPr>
            <a:spLocks noGrp="1"/>
          </p:cNvSpPr>
          <p:nvPr>
            <p:ph type="sldNum" sz="quarter" idx="16"/>
          </p:nvPr>
        </p:nvSpPr>
        <p:spPr/>
        <p:txBody>
          <a:bodyPr/>
          <a:lstStyle>
            <a:lvl1pPr>
              <a:defRPr/>
            </a:lvl1pPr>
          </a:lstStyle>
          <a:p>
            <a:fld id="{5397F6C0-6B58-4634-8677-15E85B911FC2}"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010245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dirty="0" smtClean="0"/>
              <a:t>Click to edit Master text styles</a:t>
            </a:r>
          </a:p>
          <a:p>
            <a:pPr lvl="1"/>
            <a:r>
              <a:rPr lang="en-US" dirty="0" smtClean="0"/>
              <a:t>Second level</a:t>
            </a:r>
          </a:p>
        </p:txBody>
      </p:sp>
      <p:sp>
        <p:nvSpPr>
          <p:cNvPr id="4" name="Slide Number Placeholder 5"/>
          <p:cNvSpPr>
            <a:spLocks noGrp="1"/>
          </p:cNvSpPr>
          <p:nvPr>
            <p:ph type="sldNum" sz="quarter" idx="12"/>
          </p:nvPr>
        </p:nvSpPr>
        <p:spPr/>
        <p:txBody>
          <a:bodyPr/>
          <a:lstStyle>
            <a:lvl1pPr>
              <a:defRPr/>
            </a:lvl1pPr>
          </a:lstStyle>
          <a:p>
            <a:fld id="{E4F9654F-FE06-45BC-9D3B-53A167197C27}" type="slidenum">
              <a:rPr lang="en-US" altLang="en-US"/>
              <a:pPr/>
              <a:t>‹#›</a:t>
            </a:fld>
            <a:endParaRPr lang="en-US" altLang="en-US"/>
          </a:p>
        </p:txBody>
      </p:sp>
      <p:sp>
        <p:nvSpPr>
          <p:cNvPr id="6" name="Date Placeholder 4"/>
          <p:cNvSpPr>
            <a:spLocks noGrp="1"/>
          </p:cNvSpPr>
          <p:nvPr>
            <p:ph type="dt" sz="half" idx="13"/>
          </p:nvPr>
        </p:nvSpPr>
        <p:spPr>
          <a:xfrm>
            <a:off x="628650" y="6356351"/>
            <a:ext cx="2057400" cy="36512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4"/>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448934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CCD7BF73-F283-4FDA-8B93-F23F3D8AC461}" type="slidenum">
              <a:rPr lang="en-US" altLang="en-US" smtClean="0"/>
              <a:pPr/>
              <a:t>‹#›</a:t>
            </a:fld>
            <a:endParaRPr lang="en-US" altLang="en-US"/>
          </a:p>
        </p:txBody>
      </p:sp>
    </p:spTree>
    <p:extLst>
      <p:ext uri="{BB962C8B-B14F-4D97-AF65-F5344CB8AC3E}">
        <p14:creationId xmlns:p14="http://schemas.microsoft.com/office/powerpoint/2010/main" val="17316179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CCD7BF73-F283-4FDA-8B93-F23F3D8AC461}" type="slidenum">
              <a:rPr lang="en-US" altLang="en-US" smtClean="0"/>
              <a:pPr/>
              <a:t>‹#›</a:t>
            </a:fld>
            <a:endParaRPr lang="en-US" altLang="en-US"/>
          </a:p>
        </p:txBody>
      </p:sp>
    </p:spTree>
    <p:extLst>
      <p:ext uri="{BB962C8B-B14F-4D97-AF65-F5344CB8AC3E}">
        <p14:creationId xmlns:p14="http://schemas.microsoft.com/office/powerpoint/2010/main" val="112297009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CCD7BF73-F283-4FDA-8B93-F23F3D8AC461}" type="slidenum">
              <a:rPr lang="en-US" altLang="en-US" smtClean="0"/>
              <a:pPr/>
              <a:t>‹#›</a:t>
            </a:fld>
            <a:endParaRPr lang="en-US" altLang="en-US"/>
          </a:p>
        </p:txBody>
      </p:sp>
    </p:spTree>
    <p:extLst>
      <p:ext uri="{BB962C8B-B14F-4D97-AF65-F5344CB8AC3E}">
        <p14:creationId xmlns:p14="http://schemas.microsoft.com/office/powerpoint/2010/main" val="356547655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CCD7BF73-F283-4FDA-8B93-F23F3D8AC461}" type="slidenum">
              <a:rPr lang="en-US" altLang="en-US" smtClean="0"/>
              <a:pPr/>
              <a:t>‹#›</a:t>
            </a:fld>
            <a:endParaRPr lang="en-US" altLang="en-US"/>
          </a:p>
        </p:txBody>
      </p:sp>
    </p:spTree>
    <p:extLst>
      <p:ext uri="{BB962C8B-B14F-4D97-AF65-F5344CB8AC3E}">
        <p14:creationId xmlns:p14="http://schemas.microsoft.com/office/powerpoint/2010/main" val="403029499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CCD7BF73-F283-4FDA-8B93-F23F3D8AC461}" type="slidenum">
              <a:rPr lang="en-US" altLang="en-US" smtClean="0"/>
              <a:pPr/>
              <a:t>‹#›</a:t>
            </a:fld>
            <a:endParaRPr lang="en-US" altLang="en-US"/>
          </a:p>
        </p:txBody>
      </p:sp>
    </p:spTree>
    <p:extLst>
      <p:ext uri="{BB962C8B-B14F-4D97-AF65-F5344CB8AC3E}">
        <p14:creationId xmlns:p14="http://schemas.microsoft.com/office/powerpoint/2010/main" val="35914462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CCD7BF73-F283-4FDA-8B93-F23F3D8AC461}" type="slidenum">
              <a:rPr lang="en-US" altLang="en-US" smtClean="0"/>
              <a:pPr/>
              <a:t>‹#›</a:t>
            </a:fld>
            <a:endParaRPr lang="en-US" altLang="en-US"/>
          </a:p>
        </p:txBody>
      </p:sp>
    </p:spTree>
    <p:extLst>
      <p:ext uri="{BB962C8B-B14F-4D97-AF65-F5344CB8AC3E}">
        <p14:creationId xmlns:p14="http://schemas.microsoft.com/office/powerpoint/2010/main" val="255482919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CCD7BF73-F283-4FDA-8B93-F23F3D8AC461}" type="slidenum">
              <a:rPr lang="en-US" altLang="en-US" smtClean="0"/>
              <a:pPr/>
              <a:t>‹#›</a:t>
            </a:fld>
            <a:endParaRPr lang="en-US" altLang="en-US"/>
          </a:p>
        </p:txBody>
      </p:sp>
    </p:spTree>
    <p:extLst>
      <p:ext uri="{BB962C8B-B14F-4D97-AF65-F5344CB8AC3E}">
        <p14:creationId xmlns:p14="http://schemas.microsoft.com/office/powerpoint/2010/main" val="41291196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CCD7BF73-F283-4FDA-8B93-F23F3D8AC461}" type="slidenum">
              <a:rPr lang="en-US" altLang="en-US" smtClean="0"/>
              <a:pPr/>
              <a:t>‹#›</a:t>
            </a:fld>
            <a:endParaRPr lang="en-US" altLang="en-US"/>
          </a:p>
        </p:txBody>
      </p:sp>
    </p:spTree>
    <p:extLst>
      <p:ext uri="{BB962C8B-B14F-4D97-AF65-F5344CB8AC3E}">
        <p14:creationId xmlns:p14="http://schemas.microsoft.com/office/powerpoint/2010/main" val="3389082243"/>
      </p:ext>
    </p:extLst>
  </p:cSld>
  <p:clrMap bg1="lt1" tx1="dk1" bg2="lt2" tx2="dk2" accent1="accent1" accent2="accent2" accent3="accent3" accent4="accent4" accent5="accent5" accent6="accent6" hlink="hlink" folHlink="folHlink"/>
  <p:sldLayoutIdLst>
    <p:sldLayoutId id="2147484482" r:id="rId1"/>
    <p:sldLayoutId id="2147484483" r:id="rId2"/>
    <p:sldLayoutId id="2147484484" r:id="rId3"/>
    <p:sldLayoutId id="2147484485" r:id="rId4"/>
    <p:sldLayoutId id="2147484486" r:id="rId5"/>
    <p:sldLayoutId id="2147484487" r:id="rId6"/>
    <p:sldLayoutId id="2147484488" r:id="rId7"/>
    <p:sldLayoutId id="2147484489" r:id="rId8"/>
    <p:sldLayoutId id="2147484490" r:id="rId9"/>
    <p:sldLayoutId id="2147484491" r:id="rId10"/>
    <p:sldLayoutId id="2147484492" r:id="rId11"/>
    <p:sldLayoutId id="2147484493" r:id="rId12"/>
    <p:sldLayoutId id="2147484494" r:id="rId13"/>
    <p:sldLayoutId id="2147484495" r:id="rId14"/>
    <p:sldLayoutId id="2147484454" r:id="rId15"/>
    <p:sldLayoutId id="2147484465" r:id="rId16"/>
    <p:sldLayoutId id="2147484456" r:id="rId17"/>
    <p:sldLayoutId id="2147484457" r:id="rId18"/>
    <p:sldLayoutId id="2147484458" r:id="rId19"/>
    <p:sldLayoutId id="2147484459" r:id="rId20"/>
    <p:sldLayoutId id="2147484460" r:id="rId21"/>
    <p:sldLayoutId id="2147484461" r:id="rId22"/>
    <p:sldLayoutId id="2147484462" r:id="rId2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hyperlink" Target="http://bok.ahima.org/doc?oid=105874" TargetMode="External"/><Relationship Id="rId2" Type="http://schemas.openxmlformats.org/officeDocument/2006/relationships/notesSlide" Target="../notesSlides/notesSlide21.xml"/><Relationship Id="rId1" Type="http://schemas.openxmlformats.org/officeDocument/2006/relationships/slideLayout" Target="../slideLayouts/slideLayout9.xml"/><Relationship Id="rId4" Type="http://schemas.openxmlformats.org/officeDocument/2006/relationships/hyperlink" Target="https://healthit.ahrq.gov/sites/default/files/docs/page/CDS_challenges_and_barriers.pdf" TargetMode="Externa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smtClean="0"/>
              <a:t>Health Management Information Systems</a:t>
            </a:r>
          </a:p>
        </p:txBody>
      </p:sp>
      <p:sp>
        <p:nvSpPr>
          <p:cNvPr id="4099" name="Text Placeholder 2"/>
          <p:cNvSpPr>
            <a:spLocks noGrp="1"/>
          </p:cNvSpPr>
          <p:nvPr>
            <p:ph type="body" sz="half" idx="2"/>
          </p:nvPr>
        </p:nvSpPr>
        <p:spPr/>
        <p:txBody>
          <a:bodyPr/>
          <a:lstStyle/>
          <a:p>
            <a:r>
              <a:rPr lang="en-US" altLang="en-US" dirty="0" smtClean="0"/>
              <a:t>Health Information Systems Overview</a:t>
            </a:r>
          </a:p>
        </p:txBody>
      </p:sp>
      <p:sp>
        <p:nvSpPr>
          <p:cNvPr id="4100" name="Text Placeholder 3"/>
          <p:cNvSpPr>
            <a:spLocks noGrp="1"/>
          </p:cNvSpPr>
          <p:nvPr>
            <p:ph type="body" sz="quarter" idx="11"/>
          </p:nvPr>
        </p:nvSpPr>
        <p:spPr/>
        <p:txBody>
          <a:bodyPr/>
          <a:lstStyle/>
          <a:p>
            <a:r>
              <a:rPr lang="en-US" altLang="en-US" sz="3200" smtClean="0"/>
              <a:t>Lecture a</a:t>
            </a:r>
          </a:p>
        </p:txBody>
      </p:sp>
      <p:sp>
        <p:nvSpPr>
          <p:cNvPr id="4101" name="Text Placeholder 4"/>
          <p:cNvSpPr>
            <a:spLocks noGrp="1"/>
          </p:cNvSpPr>
          <p:nvPr>
            <p:ph type="body" sz="quarter" idx="12"/>
          </p:nvPr>
        </p:nvSpPr>
        <p:spPr/>
        <p:txBody>
          <a:bodyPr/>
          <a:lstStyle/>
          <a:p>
            <a:r>
              <a:rPr lang="en-US" sz="1000" dirty="0"/>
              <a:t>This material (</a:t>
            </a:r>
            <a:r>
              <a:rPr lang="en-US" altLang="en-US" sz="1000" dirty="0">
                <a:ea typeface="Calibri" panose="020F0502020204030204" pitchFamily="34" charset="0"/>
                <a:cs typeface="Arial" panose="020B0604020202020204" pitchFamily="34" charset="0"/>
              </a:rPr>
              <a:t>Comp 6 Unit </a:t>
            </a:r>
            <a:r>
              <a:rPr lang="en-US" altLang="en-US" sz="1000" dirty="0" smtClean="0">
                <a:ea typeface="Calibri" panose="020F0502020204030204" pitchFamily="34" charset="0"/>
                <a:cs typeface="Arial" panose="020B0604020202020204" pitchFamily="34" charset="0"/>
              </a:rPr>
              <a:t>2</a:t>
            </a:r>
            <a:r>
              <a:rPr lang="en-US" sz="1000" dirty="0" smtClean="0"/>
              <a:t>) </a:t>
            </a:r>
            <a:r>
              <a:rPr lang="en-US" sz="1000" dirty="0"/>
              <a:t>was developed by Duke University, funded by the Department of Health and Human Services, Office of the National Coordinator for Health Information Technology under Award Number </a:t>
            </a:r>
            <a:r>
              <a:rPr lang="en-US" altLang="en-US" sz="1000" dirty="0">
                <a:ea typeface="Calibri" panose="020F0502020204030204" pitchFamily="34" charset="0"/>
                <a:cs typeface="Arial" panose="020B0604020202020204" pitchFamily="34" charset="0"/>
              </a:rPr>
              <a:t>IU24OC000024</a:t>
            </a:r>
            <a:r>
              <a:rPr lang="en-US" sz="1000" dirty="0"/>
              <a:t>. This material was updated by Normandale Community College, funded under Award Number 90WT0003.</a:t>
            </a:r>
          </a:p>
          <a:p>
            <a:endParaRPr lang="en-US" sz="1000" dirty="0"/>
          </a:p>
          <a:p>
            <a:r>
              <a:rPr lang="en-US" sz="1000" dirty="0"/>
              <a:t>This work is licensed under the Creative Commons Attribution-</a:t>
            </a:r>
            <a:r>
              <a:rPr lang="en-US" sz="1000" dirty="0" err="1"/>
              <a:t>NonCommercial</a:t>
            </a:r>
            <a:r>
              <a:rPr lang="en-US" sz="1000" dirty="0"/>
              <a:t>-</a:t>
            </a:r>
            <a:r>
              <a:rPr lang="en-US" sz="1000" dirty="0" err="1"/>
              <a:t>ShareAlike</a:t>
            </a:r>
            <a:r>
              <a:rPr lang="en-US" sz="1000" dirty="0"/>
              <a:t> 4.0 International License. To view a copy of this license, visit </a:t>
            </a:r>
            <a:r>
              <a:rPr lang="en-US" sz="1000" u="sng" dirty="0">
                <a:hlinkClick r:id="rId3" tooltip="Creative Commons Attribution-NonCommercial-ShareAlike 4.0 International License"/>
              </a:rPr>
              <a:t>http://creativecommons.org/licenses/by-nc-sa/4.0/</a:t>
            </a:r>
            <a:endParaRPr 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6"/>
          <p:cNvSpPr>
            <a:spLocks noGrp="1"/>
          </p:cNvSpPr>
          <p:nvPr>
            <p:ph type="title"/>
          </p:nvPr>
        </p:nvSpPr>
        <p:spPr/>
        <p:txBody>
          <a:bodyPr/>
          <a:lstStyle/>
          <a:p>
            <a:r>
              <a:rPr lang="en-US" altLang="en-US" smtClean="0"/>
              <a:t>Emergency Department Information Systems</a:t>
            </a:r>
          </a:p>
        </p:txBody>
      </p:sp>
      <p:sp>
        <p:nvSpPr>
          <p:cNvPr id="14339" name="Content Placeholder 7"/>
          <p:cNvSpPr>
            <a:spLocks noGrp="1"/>
          </p:cNvSpPr>
          <p:nvPr>
            <p:ph sz="quarter" idx="14"/>
          </p:nvPr>
        </p:nvSpPr>
        <p:spPr/>
        <p:txBody>
          <a:bodyPr/>
          <a:lstStyle/>
          <a:p>
            <a:r>
              <a:rPr lang="en-US" altLang="en-US" smtClean="0"/>
              <a:t>Dashboard systems</a:t>
            </a:r>
          </a:p>
          <a:p>
            <a:r>
              <a:rPr lang="en-US" altLang="en-US" smtClean="0"/>
              <a:t>Communication systems</a:t>
            </a:r>
          </a:p>
          <a:p>
            <a:r>
              <a:rPr lang="en-US" altLang="en-US" smtClean="0"/>
              <a:t>Clinical decision support </a:t>
            </a:r>
          </a:p>
          <a:p>
            <a:r>
              <a:rPr lang="en-US" altLang="en-US" smtClean="0"/>
              <a:t>Documentation systems</a:t>
            </a:r>
          </a:p>
          <a:p>
            <a:r>
              <a:rPr lang="en-US" altLang="en-US" smtClean="0"/>
              <a:t>Computerized training and information retrieval</a:t>
            </a:r>
          </a:p>
          <a:p>
            <a:r>
              <a:rPr lang="en-US" altLang="en-US" smtClean="0"/>
              <a:t>Systems to facilitate public health surveillance</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60B9FE3-60E9-4231-8ACF-86F329A92302}"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6"/>
          <p:cNvSpPr>
            <a:spLocks noGrp="1"/>
          </p:cNvSpPr>
          <p:nvPr>
            <p:ph type="title"/>
          </p:nvPr>
        </p:nvSpPr>
        <p:spPr/>
        <p:txBody>
          <a:bodyPr/>
          <a:lstStyle/>
          <a:p>
            <a:r>
              <a:rPr lang="en-US" altLang="en-US" smtClean="0"/>
              <a:t>Decision Support System (DSS)</a:t>
            </a:r>
          </a:p>
        </p:txBody>
      </p:sp>
      <p:sp>
        <p:nvSpPr>
          <p:cNvPr id="15363" name="Content Placeholder 7"/>
          <p:cNvSpPr>
            <a:spLocks noGrp="1"/>
          </p:cNvSpPr>
          <p:nvPr>
            <p:ph sz="quarter" idx="14"/>
          </p:nvPr>
        </p:nvSpPr>
        <p:spPr/>
        <p:txBody>
          <a:bodyPr/>
          <a:lstStyle/>
          <a:p>
            <a:r>
              <a:rPr lang="en-US" altLang="en-US" smtClean="0"/>
              <a:t>Information system </a:t>
            </a:r>
          </a:p>
          <a:p>
            <a:pPr lvl="1"/>
            <a:r>
              <a:rPr lang="en-US" altLang="en-US" smtClean="0"/>
              <a:t>Gathers data from a variety of sources</a:t>
            </a:r>
          </a:p>
          <a:p>
            <a:pPr lvl="1"/>
            <a:r>
              <a:rPr lang="en-US" altLang="en-US" smtClean="0"/>
              <a:t>Assists in providing structure to the data</a:t>
            </a:r>
          </a:p>
          <a:p>
            <a:pPr lvl="1"/>
            <a:r>
              <a:rPr lang="en-US" altLang="en-US" smtClean="0"/>
              <a:t>Facilitates and improves the outcome of business and organizational decision-making activities</a:t>
            </a:r>
          </a:p>
          <a:p>
            <a:r>
              <a:rPr lang="en-US" altLang="en-US" smtClean="0"/>
              <a:t>Example:</a:t>
            </a:r>
          </a:p>
          <a:p>
            <a:pPr lvl="1"/>
            <a:r>
              <a:rPr lang="en-US" altLang="en-US" smtClean="0"/>
              <a:t>Clinical DSS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BCE636-F9D1-4F10-A31C-DCC9ADBBC77C}"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6"/>
          <p:cNvSpPr>
            <a:spLocks noGrp="1"/>
          </p:cNvSpPr>
          <p:nvPr>
            <p:ph type="title"/>
          </p:nvPr>
        </p:nvSpPr>
        <p:spPr/>
        <p:txBody>
          <a:bodyPr/>
          <a:lstStyle/>
          <a:p>
            <a:r>
              <a:rPr lang="en-US" altLang="en-US" smtClean="0"/>
              <a:t>Health Care Information </a:t>
            </a:r>
            <a:br>
              <a:rPr lang="en-US" altLang="en-US" smtClean="0"/>
            </a:br>
            <a:r>
              <a:rPr lang="en-US" altLang="en-US" smtClean="0"/>
              <a:t>System (HCIS)</a:t>
            </a:r>
          </a:p>
        </p:txBody>
      </p:sp>
      <p:sp>
        <p:nvSpPr>
          <p:cNvPr id="16387" name="Content Placeholder 7"/>
          <p:cNvSpPr>
            <a:spLocks noGrp="1"/>
          </p:cNvSpPr>
          <p:nvPr>
            <p:ph sz="quarter" idx="14"/>
          </p:nvPr>
        </p:nvSpPr>
        <p:spPr/>
        <p:txBody>
          <a:bodyPr/>
          <a:lstStyle/>
          <a:p>
            <a:r>
              <a:rPr lang="en-US" altLang="en-US" smtClean="0"/>
              <a:t>Information system used within a health care organization </a:t>
            </a:r>
          </a:p>
          <a:p>
            <a:pPr lvl="1"/>
            <a:r>
              <a:rPr lang="en-US" altLang="en-US" smtClean="0"/>
              <a:t>Facilitates communication</a:t>
            </a:r>
          </a:p>
          <a:p>
            <a:pPr lvl="1"/>
            <a:r>
              <a:rPr lang="en-US" altLang="en-US" smtClean="0"/>
              <a:t>Integrates information</a:t>
            </a:r>
          </a:p>
          <a:p>
            <a:pPr lvl="1"/>
            <a:r>
              <a:rPr lang="en-US" altLang="en-US" smtClean="0"/>
              <a:t>Documents health care interventions</a:t>
            </a:r>
          </a:p>
          <a:p>
            <a:pPr lvl="1"/>
            <a:r>
              <a:rPr lang="en-US" altLang="en-US" smtClean="0"/>
              <a:t>Performs record keeping </a:t>
            </a:r>
          </a:p>
          <a:p>
            <a:pPr lvl="1"/>
            <a:r>
              <a:rPr lang="en-US" altLang="en-US" smtClean="0"/>
              <a:t>Otherwise support the functions of the organization</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93863CD-BC13-4B7D-B124-C416189FA519}"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6"/>
          <p:cNvSpPr>
            <a:spLocks noGrp="1"/>
          </p:cNvSpPr>
          <p:nvPr>
            <p:ph type="title"/>
          </p:nvPr>
        </p:nvSpPr>
        <p:spPr/>
        <p:txBody>
          <a:bodyPr/>
          <a:lstStyle/>
          <a:p>
            <a:r>
              <a:rPr lang="en-US" altLang="en-US" smtClean="0"/>
              <a:t>HCIS Components </a:t>
            </a:r>
          </a:p>
        </p:txBody>
      </p:sp>
      <p:sp>
        <p:nvSpPr>
          <p:cNvPr id="17411" name="Content Placeholder 7"/>
          <p:cNvSpPr>
            <a:spLocks noGrp="1"/>
          </p:cNvSpPr>
          <p:nvPr>
            <p:ph sz="quarter" idx="14"/>
          </p:nvPr>
        </p:nvSpPr>
        <p:spPr/>
        <p:txBody>
          <a:bodyPr/>
          <a:lstStyle/>
          <a:p>
            <a:r>
              <a:rPr lang="en-US" altLang="en-US" smtClean="0"/>
              <a:t>Patient management and billing</a:t>
            </a:r>
          </a:p>
          <a:p>
            <a:r>
              <a:rPr lang="en-US" altLang="en-US" smtClean="0"/>
              <a:t>Department management</a:t>
            </a:r>
          </a:p>
          <a:p>
            <a:r>
              <a:rPr lang="en-US" altLang="en-US" smtClean="0"/>
              <a:t>Care delivery and clinical documentation</a:t>
            </a:r>
          </a:p>
          <a:p>
            <a:r>
              <a:rPr lang="en-US" altLang="en-US" smtClean="0"/>
              <a:t>Clinical decision support </a:t>
            </a:r>
          </a:p>
          <a:p>
            <a:r>
              <a:rPr lang="en-US" altLang="en-US" smtClean="0"/>
              <a:t>Financial and resource management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1515DCD-316C-474B-8174-6BF08451041B}"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p:txBody>
          <a:bodyPr/>
          <a:lstStyle/>
          <a:p>
            <a:r>
              <a:rPr lang="en-US" altLang="en-US" smtClean="0"/>
              <a:t>Patient Management and Billing</a:t>
            </a:r>
          </a:p>
        </p:txBody>
      </p:sp>
      <p:sp>
        <p:nvSpPr>
          <p:cNvPr id="18435" name="Content Placeholder 7"/>
          <p:cNvSpPr>
            <a:spLocks noGrp="1"/>
          </p:cNvSpPr>
          <p:nvPr>
            <p:ph sz="quarter" idx="14"/>
          </p:nvPr>
        </p:nvSpPr>
        <p:spPr/>
        <p:txBody>
          <a:bodyPr/>
          <a:lstStyle/>
          <a:p>
            <a:r>
              <a:rPr lang="en-US" altLang="en-US" smtClean="0"/>
              <a:t>Systems that support the management of the patient </a:t>
            </a:r>
          </a:p>
          <a:p>
            <a:pPr lvl="1"/>
            <a:r>
              <a:rPr lang="en-US" altLang="en-US" smtClean="0"/>
              <a:t>Example</a:t>
            </a:r>
          </a:p>
          <a:p>
            <a:pPr lvl="2"/>
            <a:r>
              <a:rPr lang="en-US" altLang="en-US" smtClean="0"/>
              <a:t>Patient identification</a:t>
            </a:r>
          </a:p>
          <a:p>
            <a:pPr lvl="1"/>
            <a:r>
              <a:rPr lang="en-US" altLang="en-US" smtClean="0"/>
              <a:t>Supporting technology</a:t>
            </a:r>
          </a:p>
          <a:p>
            <a:pPr lvl="2"/>
            <a:r>
              <a:rPr lang="en-US" altLang="en-US" smtClean="0"/>
              <a:t>Master patient index</a:t>
            </a:r>
          </a:p>
          <a:p>
            <a:pPr lvl="3"/>
            <a:r>
              <a:rPr lang="en-US" altLang="en-US" smtClean="0"/>
              <a:t>Patient-identifying directory</a:t>
            </a:r>
          </a:p>
          <a:p>
            <a:pPr lvl="3"/>
            <a:r>
              <a:rPr lang="en-US" altLang="en-US" smtClean="0"/>
              <a:t>Links to the patient record</a:t>
            </a:r>
          </a:p>
          <a:p>
            <a:pPr lvl="3"/>
            <a:r>
              <a:rPr lang="en-US" altLang="en-US" smtClean="0"/>
              <a:t>Facilitates patient identification</a:t>
            </a:r>
          </a:p>
          <a:p>
            <a:pPr lvl="3"/>
            <a:r>
              <a:rPr lang="en-US" altLang="en-US" smtClean="0"/>
              <a:t>Assists in maintaining a longitudinal patient record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D5E0206-F292-4FC7-9807-A12E3601CD04}"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6"/>
          <p:cNvSpPr>
            <a:spLocks noGrp="1"/>
          </p:cNvSpPr>
          <p:nvPr>
            <p:ph type="title"/>
          </p:nvPr>
        </p:nvSpPr>
        <p:spPr/>
        <p:txBody>
          <a:bodyPr/>
          <a:lstStyle/>
          <a:p>
            <a:r>
              <a:rPr lang="en-US" altLang="en-US" smtClean="0"/>
              <a:t>Department Management</a:t>
            </a:r>
          </a:p>
        </p:txBody>
      </p:sp>
      <p:sp>
        <p:nvSpPr>
          <p:cNvPr id="19459" name="Content Placeholder 7"/>
          <p:cNvSpPr>
            <a:spLocks noGrp="1"/>
          </p:cNvSpPr>
          <p:nvPr>
            <p:ph sz="quarter" idx="14"/>
          </p:nvPr>
        </p:nvSpPr>
        <p:spPr/>
        <p:txBody>
          <a:bodyPr/>
          <a:lstStyle/>
          <a:p>
            <a:r>
              <a:rPr lang="en-US" altLang="en-US" smtClean="0"/>
              <a:t>Systems that support a department’s information needs</a:t>
            </a:r>
          </a:p>
          <a:p>
            <a:pPr lvl="1"/>
            <a:r>
              <a:rPr lang="en-US" altLang="en-US" smtClean="0"/>
              <a:t>Example</a:t>
            </a:r>
          </a:p>
          <a:p>
            <a:pPr lvl="2"/>
            <a:r>
              <a:rPr lang="en-US" altLang="en-US" smtClean="0"/>
              <a:t>Health Information Management Department Systems</a:t>
            </a:r>
          </a:p>
          <a:p>
            <a:pPr lvl="1"/>
            <a:r>
              <a:rPr lang="en-US" altLang="en-US" smtClean="0"/>
              <a:t>Supporting technology</a:t>
            </a:r>
          </a:p>
          <a:p>
            <a:pPr lvl="2"/>
            <a:r>
              <a:rPr lang="en-US" altLang="en-US" smtClean="0"/>
              <a:t>Electronic Document Management Systems</a:t>
            </a:r>
          </a:p>
          <a:p>
            <a:r>
              <a:rPr lang="en-US" altLang="en-US" smtClean="0"/>
              <a:t>Supplies data to patient databases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57E214A-A093-4874-96E8-E6E8564BBEBD}"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6"/>
          <p:cNvSpPr>
            <a:spLocks noGrp="1"/>
          </p:cNvSpPr>
          <p:nvPr>
            <p:ph type="title"/>
          </p:nvPr>
        </p:nvSpPr>
        <p:spPr/>
        <p:txBody>
          <a:bodyPr/>
          <a:lstStyle/>
          <a:p>
            <a:r>
              <a:rPr lang="en-US" altLang="en-US" smtClean="0"/>
              <a:t>Care Delivery and Clinical Documentation</a:t>
            </a:r>
          </a:p>
        </p:txBody>
      </p:sp>
      <p:sp>
        <p:nvSpPr>
          <p:cNvPr id="20483" name="Content Placeholder 7"/>
          <p:cNvSpPr>
            <a:spLocks noGrp="1"/>
          </p:cNvSpPr>
          <p:nvPr>
            <p:ph sz="quarter" idx="14"/>
          </p:nvPr>
        </p:nvSpPr>
        <p:spPr/>
        <p:txBody>
          <a:bodyPr/>
          <a:lstStyle/>
          <a:p>
            <a:r>
              <a:rPr lang="en-US" altLang="en-US" smtClean="0"/>
              <a:t>Systems that support the delivery of the care and documentation of that care</a:t>
            </a:r>
          </a:p>
          <a:p>
            <a:pPr lvl="1"/>
            <a:r>
              <a:rPr lang="en-US" altLang="en-US" smtClean="0"/>
              <a:t>Example</a:t>
            </a:r>
          </a:p>
          <a:p>
            <a:pPr lvl="2"/>
            <a:r>
              <a:rPr lang="en-US" altLang="en-US" smtClean="0"/>
              <a:t>Clinical information systems</a:t>
            </a:r>
          </a:p>
          <a:p>
            <a:pPr lvl="1"/>
            <a:r>
              <a:rPr lang="en-US" altLang="en-US" smtClean="0"/>
              <a:t>Supporting technology</a:t>
            </a:r>
          </a:p>
          <a:p>
            <a:pPr lvl="2"/>
            <a:r>
              <a:rPr lang="en-US" altLang="en-US" smtClean="0"/>
              <a:t>Clinical documentation</a:t>
            </a:r>
          </a:p>
          <a:p>
            <a:r>
              <a:rPr lang="en-US" altLang="en-US" smtClean="0"/>
              <a:t>Houses patient clinical data</a:t>
            </a:r>
          </a:p>
          <a:p>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8C38A7-82FB-4708-A75B-664DA5EE048D}" type="slidenum">
              <a:rPr lang="en-US" altLang="en-US" smtClean="0"/>
              <a:pPr/>
              <a:t>16</a:t>
            </a:fld>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p:txBody>
          <a:bodyPr/>
          <a:lstStyle/>
          <a:p>
            <a:r>
              <a:rPr lang="en-US" altLang="en-US" smtClean="0"/>
              <a:t>Clinical Decision Support</a:t>
            </a:r>
          </a:p>
        </p:txBody>
      </p:sp>
      <p:sp>
        <p:nvSpPr>
          <p:cNvPr id="21507" name="Content Placeholder 7"/>
          <p:cNvSpPr>
            <a:spLocks noGrp="1"/>
          </p:cNvSpPr>
          <p:nvPr>
            <p:ph sz="quarter" idx="14"/>
          </p:nvPr>
        </p:nvSpPr>
        <p:spPr/>
        <p:txBody>
          <a:bodyPr/>
          <a:lstStyle/>
          <a:p>
            <a:r>
              <a:rPr lang="en-US" altLang="en-US" smtClean="0"/>
              <a:t>Systems that support the clinical staff with data interpretation and decision-making</a:t>
            </a:r>
          </a:p>
          <a:p>
            <a:pPr lvl="1"/>
            <a:r>
              <a:rPr lang="en-US" altLang="en-US" smtClean="0"/>
              <a:t>Example</a:t>
            </a:r>
          </a:p>
          <a:p>
            <a:pPr lvl="2"/>
            <a:r>
              <a:rPr lang="en-US" altLang="en-US" smtClean="0"/>
              <a:t>Prescription decision support</a:t>
            </a:r>
          </a:p>
          <a:p>
            <a:pPr lvl="1"/>
            <a:r>
              <a:rPr lang="en-US" altLang="en-US" smtClean="0"/>
              <a:t>Supporting technology</a:t>
            </a:r>
          </a:p>
          <a:p>
            <a:pPr lvl="2"/>
            <a:r>
              <a:rPr lang="en-US" altLang="en-US" smtClean="0"/>
              <a:t>Drug-drug interactions</a:t>
            </a:r>
          </a:p>
          <a:p>
            <a:r>
              <a:rPr lang="en-US" altLang="en-US" smtClean="0"/>
              <a:t>Accesses patient clinical data and acts on rules configured in the system</a:t>
            </a:r>
            <a:endParaRPr lang="en-US" alt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23E43F2-94A4-4448-956D-B5B66A8361DB}" type="slidenum">
              <a:rPr lang="en-US" altLang="en-US" smtClean="0"/>
              <a:pPr/>
              <a:t>17</a:t>
            </a:fld>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6"/>
          <p:cNvSpPr>
            <a:spLocks noGrp="1"/>
          </p:cNvSpPr>
          <p:nvPr>
            <p:ph type="title"/>
          </p:nvPr>
        </p:nvSpPr>
        <p:spPr/>
        <p:txBody>
          <a:bodyPr/>
          <a:lstStyle/>
          <a:p>
            <a:r>
              <a:rPr lang="en-US" altLang="en-US" smtClean="0"/>
              <a:t>Financial and Resource Management</a:t>
            </a:r>
          </a:p>
        </p:txBody>
      </p:sp>
      <p:sp>
        <p:nvSpPr>
          <p:cNvPr id="22531" name="Content Placeholder 7"/>
          <p:cNvSpPr>
            <a:spLocks noGrp="1"/>
          </p:cNvSpPr>
          <p:nvPr>
            <p:ph sz="quarter" idx="14"/>
          </p:nvPr>
        </p:nvSpPr>
        <p:spPr/>
        <p:txBody>
          <a:bodyPr/>
          <a:lstStyle/>
          <a:p>
            <a:r>
              <a:rPr lang="en-US" altLang="en-US" smtClean="0"/>
              <a:t>Systems that support business functions</a:t>
            </a:r>
          </a:p>
          <a:p>
            <a:pPr lvl="1"/>
            <a:r>
              <a:rPr lang="en-US" altLang="en-US" smtClean="0"/>
              <a:t>Example</a:t>
            </a:r>
          </a:p>
          <a:p>
            <a:pPr lvl="2"/>
            <a:r>
              <a:rPr lang="en-US" altLang="en-US" smtClean="0"/>
              <a:t>Accounts Payable System</a:t>
            </a:r>
          </a:p>
          <a:p>
            <a:pPr lvl="1"/>
            <a:r>
              <a:rPr lang="en-US" altLang="en-US" smtClean="0"/>
              <a:t>Supporting technology</a:t>
            </a:r>
          </a:p>
          <a:p>
            <a:pPr lvl="2"/>
            <a:r>
              <a:rPr lang="en-US" altLang="en-US" smtClean="0"/>
              <a:t>Claims administration</a:t>
            </a:r>
          </a:p>
          <a:p>
            <a:r>
              <a:rPr lang="en-US" altLang="en-US" smtClean="0"/>
              <a:t>Houses financial and employee data</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78D7315-AC9F-4A22-8E70-F7C43E9226E0}" type="slidenum">
              <a:rPr lang="en-US" altLang="en-US" smtClean="0"/>
              <a:pPr/>
              <a:t>18</a:t>
            </a:fld>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6"/>
          <p:cNvSpPr>
            <a:spLocks noGrp="1"/>
          </p:cNvSpPr>
          <p:nvPr>
            <p:ph type="title"/>
          </p:nvPr>
        </p:nvSpPr>
        <p:spPr/>
        <p:txBody>
          <a:bodyPr/>
          <a:lstStyle/>
          <a:p>
            <a:r>
              <a:rPr lang="en-US" altLang="en-US" smtClean="0"/>
              <a:t>Practice Management</a:t>
            </a:r>
          </a:p>
        </p:txBody>
      </p:sp>
      <p:sp>
        <p:nvSpPr>
          <p:cNvPr id="23555" name="Content Placeholder 7"/>
          <p:cNvSpPr>
            <a:spLocks noGrp="1"/>
          </p:cNvSpPr>
          <p:nvPr>
            <p:ph sz="quarter" idx="14"/>
          </p:nvPr>
        </p:nvSpPr>
        <p:spPr/>
        <p:txBody>
          <a:bodyPr/>
          <a:lstStyle/>
          <a:p>
            <a:r>
              <a:rPr lang="en-US" altLang="en-US" smtClean="0"/>
              <a:t>Practice management system (PMS)</a:t>
            </a:r>
          </a:p>
          <a:p>
            <a:pPr lvl="1"/>
            <a:r>
              <a:rPr lang="en-US" altLang="en-US" smtClean="0"/>
              <a:t>Combination of financial and administrative functions</a:t>
            </a:r>
          </a:p>
          <a:p>
            <a:pPr lvl="1"/>
            <a:r>
              <a:rPr lang="en-US" altLang="en-US" smtClean="0"/>
              <a:t>Patient appointment, scheduling, registration, billing, and payroll functions</a:t>
            </a:r>
          </a:p>
          <a:p>
            <a:r>
              <a:rPr lang="en-US" altLang="en-US" smtClean="0"/>
              <a:t>PMS and electronic medical records integration</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1B17251-397C-4DAD-9DF2-5A695A54149E}" type="slidenum">
              <a:rPr lang="en-US" altLang="en-US" smtClean="0"/>
              <a:pPr/>
              <a:t>19</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altLang="en-US" smtClean="0"/>
              <a:t>Health Information Systems Overview</a:t>
            </a:r>
            <a:br>
              <a:rPr lang="en-US" altLang="en-US" smtClean="0"/>
            </a:br>
            <a:r>
              <a:rPr lang="en-US" altLang="en-US" smtClean="0"/>
              <a:t>Learning Objectives</a:t>
            </a:r>
          </a:p>
        </p:txBody>
      </p:sp>
      <p:sp>
        <p:nvSpPr>
          <p:cNvPr id="5123" name="Text Placeholder 3"/>
          <p:cNvSpPr>
            <a:spLocks noGrp="1"/>
          </p:cNvSpPr>
          <p:nvPr>
            <p:ph sz="quarter" idx="14"/>
          </p:nvPr>
        </p:nvSpPr>
        <p:spPr/>
        <p:txBody>
          <a:bodyPr/>
          <a:lstStyle/>
          <a:p>
            <a:pPr marL="514350" indent="-514350">
              <a:buFont typeface="Arial" panose="020B0604020202020204" pitchFamily="34" charset="0"/>
              <a:buAutoNum type="arabicPeriod"/>
            </a:pPr>
            <a:r>
              <a:rPr lang="en-US" altLang="en-US" dirty="0" smtClean="0"/>
              <a:t>Define the concept of an information system and its characteristics </a:t>
            </a:r>
          </a:p>
          <a:p>
            <a:pPr marL="514350" indent="-514350">
              <a:buFont typeface="Arial" panose="020B0604020202020204" pitchFamily="34" charset="0"/>
              <a:buAutoNum type="arabicPeriod"/>
            </a:pPr>
            <a:r>
              <a:rPr lang="en-US" altLang="en-US" dirty="0" smtClean="0"/>
              <a:t>Describe the different types of information systems </a:t>
            </a:r>
          </a:p>
          <a:p>
            <a:pPr marL="514350" indent="-514350">
              <a:buFont typeface="Arial" panose="020B0604020202020204" pitchFamily="34" charset="0"/>
              <a:buAutoNum type="arabicPeriod"/>
            </a:pPr>
            <a:r>
              <a:rPr lang="en-US" altLang="en-US" dirty="0" smtClean="0"/>
              <a:t>Describe various types of technologies that support health care information systems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45125C1-7C33-4EAE-BD30-D522C303FB70}" type="slidenum">
              <a:rPr lang="en-US" altLang="en-US">
                <a:solidFill>
                  <a:srgbClr val="898989"/>
                </a:solidFill>
              </a:rPr>
              <a:pPr eaLnBrk="1" hangingPunct="1"/>
              <a:t>2</a:t>
            </a:fld>
            <a:endParaRPr lang="en-US" altLang="en-US">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fontScale="90000"/>
          </a:bodyPr>
          <a:lstStyle/>
          <a:p>
            <a:r>
              <a:rPr lang="en-US" altLang="en-US" smtClean="0"/>
              <a:t>Health Information Systems Overview</a:t>
            </a:r>
            <a:br>
              <a:rPr lang="en-US" altLang="en-US" smtClean="0"/>
            </a:br>
            <a:r>
              <a:rPr lang="en-US" altLang="en-US" smtClean="0"/>
              <a:t>Summary – Lecture a</a:t>
            </a:r>
          </a:p>
        </p:txBody>
      </p:sp>
      <p:sp>
        <p:nvSpPr>
          <p:cNvPr id="24579" name="Text Placeholder 3"/>
          <p:cNvSpPr>
            <a:spLocks noGrp="1"/>
          </p:cNvSpPr>
          <p:nvPr>
            <p:ph type="body" sz="quarter" idx="11"/>
          </p:nvPr>
        </p:nvSpPr>
        <p:spPr/>
        <p:txBody>
          <a:bodyPr/>
          <a:lstStyle/>
          <a:p>
            <a:r>
              <a:rPr lang="en-US" altLang="en-US" smtClean="0"/>
              <a:t>Definition of an information system and its characteristics</a:t>
            </a:r>
          </a:p>
          <a:p>
            <a:r>
              <a:rPr lang="en-US" altLang="en-US" smtClean="0"/>
              <a:t>Types of information systems that support the health care enterprise requirements</a:t>
            </a:r>
          </a:p>
          <a:p>
            <a:r>
              <a:rPr lang="en-US" altLang="en-US" smtClean="0"/>
              <a:t>Types of technologies that support health care information systems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67C6FD-B66F-4537-96B4-E611AC790251}" type="slidenum">
              <a:rPr lang="en-US" altLang="en-US">
                <a:solidFill>
                  <a:srgbClr val="898989"/>
                </a:solidFill>
              </a:rPr>
              <a:pPr eaLnBrk="1" hangingPunct="1"/>
              <a:t>20</a:t>
            </a:fld>
            <a:endParaRPr lang="en-US" altLang="en-US">
              <a:solidFill>
                <a:srgbClr val="89898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rmAutofit fontScale="90000"/>
          </a:bodyPr>
          <a:lstStyle/>
          <a:p>
            <a:r>
              <a:rPr lang="en-US" altLang="en-US" smtClean="0"/>
              <a:t>Health Information Systems Overview</a:t>
            </a:r>
            <a:br>
              <a:rPr lang="en-US" altLang="en-US" smtClean="0"/>
            </a:br>
            <a:r>
              <a:rPr lang="en-US" altLang="en-US" smtClean="0"/>
              <a:t>References – Lecture a</a:t>
            </a:r>
          </a:p>
        </p:txBody>
      </p:sp>
      <p:sp>
        <p:nvSpPr>
          <p:cNvPr id="25603" name="Text Placeholder 2"/>
          <p:cNvSpPr>
            <a:spLocks noGrp="1"/>
          </p:cNvSpPr>
          <p:nvPr>
            <p:ph type="body" sz="quarter" idx="16"/>
          </p:nvPr>
        </p:nvSpPr>
        <p:spPr>
          <a:xfrm>
            <a:off x="457200" y="1295400"/>
            <a:ext cx="8229600" cy="5394643"/>
          </a:xfrm>
        </p:spPr>
        <p:txBody>
          <a:bodyPr/>
          <a:lstStyle/>
          <a:p>
            <a:pPr eaLnBrk="1" hangingPunct="1"/>
            <a:r>
              <a:rPr lang="en-US" altLang="en-US" sz="1400" dirty="0" smtClean="0"/>
              <a:t>References </a:t>
            </a:r>
          </a:p>
          <a:p>
            <a:pPr marL="342900" lvl="1" indent="-342900"/>
            <a:r>
              <a:rPr lang="en-US" altLang="en-US" dirty="0" smtClean="0"/>
              <a:t>AHIMA e-HIM Work Group on Electronic Document Management as a Component of EHR. (2003). Retrieved from </a:t>
            </a:r>
            <a:r>
              <a:rPr lang="en-US" altLang="en-US" dirty="0">
                <a:hlinkClick r:id="rId3" tooltip="AHIMA e-HIM Work Group on Electronic Document Management as a Component of EHR."/>
              </a:rPr>
              <a:t>http://</a:t>
            </a:r>
            <a:r>
              <a:rPr lang="en-US" altLang="en-US" dirty="0" smtClean="0">
                <a:hlinkClick r:id="rId3" tooltip="AHIMA e-HIM Work Group on Electronic Document Management as a Component of EHR."/>
              </a:rPr>
              <a:t>bok.ahima.org/doc?oid=105874</a:t>
            </a:r>
            <a:r>
              <a:rPr lang="en-US" altLang="en-US" dirty="0" smtClean="0"/>
              <a:t> </a:t>
            </a:r>
          </a:p>
          <a:p>
            <a:pPr marL="342900" lvl="1" indent="-342900" eaLnBrk="1" hangingPunct="1"/>
            <a:r>
              <a:rPr lang="en-US" altLang="en-US" dirty="0" smtClean="0"/>
              <a:t>American Health Information Management Association. (2012). </a:t>
            </a:r>
            <a:r>
              <a:rPr lang="en-US" altLang="en-US" i="1" dirty="0" smtClean="0"/>
              <a:t>Pocket glossary for health information management and technology </a:t>
            </a:r>
            <a:r>
              <a:rPr lang="en-US" altLang="en-US" dirty="0" smtClean="0"/>
              <a:t>(3</a:t>
            </a:r>
            <a:r>
              <a:rPr lang="en-US" altLang="en-US" baseline="30000" dirty="0" smtClean="0"/>
              <a:t>rd</a:t>
            </a:r>
            <a:r>
              <a:rPr lang="en-US" altLang="en-US" dirty="0" smtClean="0"/>
              <a:t> ed.). Chicago, IL: Author.</a:t>
            </a:r>
          </a:p>
          <a:p>
            <a:pPr marL="342900" lvl="1" indent="-342900"/>
            <a:r>
              <a:rPr lang="en-US" altLang="en-US" dirty="0" smtClean="0"/>
              <a:t>Das, M. &amp; </a:t>
            </a:r>
            <a:r>
              <a:rPr lang="en-US" altLang="en-US" dirty="0" err="1" smtClean="0"/>
              <a:t>Eichner</a:t>
            </a:r>
            <a:r>
              <a:rPr lang="en-US" altLang="en-US" dirty="0" smtClean="0"/>
              <a:t>, J. (2010, March). Challenges and barriers to clinical decision support (CDS) design and implementation experienced in the agency for healthcare research and quality CDS demonstrations (Prepared for the AHRQ National Resource Center for Health Information Technology under Contract No. 290-04-0016.) AHRQ Publication No. 10-0064-EF. Retrieved from </a:t>
            </a:r>
            <a:r>
              <a:rPr lang="en-US" altLang="en-US" dirty="0" smtClean="0">
                <a:hlinkClick r:id="rId4" tooltip="Challenges and barriers to clinical decision support (CDS) design and implementation experienced in the agency for healthcare research and quality CDS demonstrations"/>
              </a:rPr>
              <a:t>https</a:t>
            </a:r>
            <a:r>
              <a:rPr lang="en-US" altLang="en-US" dirty="0">
                <a:hlinkClick r:id="rId4" tooltip="Challenges and barriers to clinical decision support (CDS) design and implementation experienced in the agency for healthcare research and quality CDS demonstrations"/>
              </a:rPr>
              <a:t>://</a:t>
            </a:r>
            <a:r>
              <a:rPr lang="en-US" altLang="en-US" dirty="0" smtClean="0">
                <a:hlinkClick r:id="rId4" tooltip="Challenges and barriers to clinical decision support (CDS) design and implementation experienced in the agency for healthcare research and quality CDS demonstrations"/>
              </a:rPr>
              <a:t>healthit.ahrq.gov/sites/default/files/docs/page/CDS_challenges_and_barriers.pdf</a:t>
            </a:r>
            <a:r>
              <a:rPr lang="en-US" altLang="en-US" dirty="0" smtClean="0"/>
              <a:t> </a:t>
            </a:r>
          </a:p>
          <a:p>
            <a:pPr marL="342900" lvl="1" indent="-342900" eaLnBrk="1" hangingPunct="1"/>
            <a:r>
              <a:rPr lang="en-US" altLang="en-US" dirty="0" smtClean="0"/>
              <a:t>Healthcare Information and Management Systems Society (HIMSS). (2010). </a:t>
            </a:r>
            <a:r>
              <a:rPr lang="en-US" altLang="en-US" i="1" dirty="0" smtClean="0"/>
              <a:t>HIMSS dictionary of healthcare information technology terms, acronyms and organizations </a:t>
            </a:r>
            <a:r>
              <a:rPr lang="en-US" altLang="en-US" dirty="0" smtClean="0"/>
              <a:t>(2</a:t>
            </a:r>
            <a:r>
              <a:rPr lang="en-US" altLang="en-US" baseline="30000" dirty="0" smtClean="0"/>
              <a:t>rd</a:t>
            </a:r>
            <a:r>
              <a:rPr lang="en-US" altLang="en-US" dirty="0" smtClean="0"/>
              <a:t> ed.). Chicago, IL: Author.</a:t>
            </a:r>
          </a:p>
          <a:p>
            <a:pPr marL="342900" lvl="1" indent="-342900" eaLnBrk="1" hangingPunct="1"/>
            <a:r>
              <a:rPr lang="en-US" altLang="en-US" dirty="0" smtClean="0"/>
              <a:t>National Research Council. (2007). </a:t>
            </a:r>
            <a:r>
              <a:rPr lang="en-US" altLang="en-US" i="1" dirty="0" smtClean="0"/>
              <a:t>Hospital-Based emergency care: At the breaking point</a:t>
            </a:r>
            <a:r>
              <a:rPr lang="en-US" altLang="en-US" dirty="0" smtClean="0"/>
              <a:t>. Washington, DC: The National Academies Press.</a:t>
            </a:r>
          </a:p>
          <a:p>
            <a:pPr marL="342900" lvl="1" indent="-342900" eaLnBrk="1" hangingPunct="1"/>
            <a:r>
              <a:rPr lang="en-US" altLang="en-US" dirty="0" smtClean="0"/>
              <a:t>Vogel, L.H., &amp; </a:t>
            </a:r>
            <a:r>
              <a:rPr lang="en-US" altLang="en-US" dirty="0" err="1" smtClean="0"/>
              <a:t>Perreault</a:t>
            </a:r>
            <a:r>
              <a:rPr lang="en-US" altLang="en-US" dirty="0" smtClean="0"/>
              <a:t>, L.E., (2006). Management of information in healthcare organizations. In </a:t>
            </a:r>
            <a:r>
              <a:rPr lang="en-US" altLang="en-US" dirty="0" err="1" smtClean="0"/>
              <a:t>Shortliffe</a:t>
            </a:r>
            <a:r>
              <a:rPr lang="en-US" altLang="en-US" dirty="0" smtClean="0"/>
              <a:t>. E. H., &amp; </a:t>
            </a:r>
            <a:r>
              <a:rPr lang="en-US" altLang="en-US" dirty="0" err="1" smtClean="0"/>
              <a:t>Cimino</a:t>
            </a:r>
            <a:r>
              <a:rPr lang="en-US" altLang="en-US" dirty="0" smtClean="0"/>
              <a:t>, J. J. (Eds.), </a:t>
            </a:r>
            <a:r>
              <a:rPr lang="en-US" altLang="en-US" i="1" dirty="0" smtClean="0"/>
              <a:t>Biomedical informatics: Computer applications in health care and biomedicine</a:t>
            </a:r>
            <a:r>
              <a:rPr lang="en-US" altLang="en-US" dirty="0" smtClean="0"/>
              <a:t> (3</a:t>
            </a:r>
            <a:r>
              <a:rPr lang="en-US" altLang="en-US" baseline="30000" dirty="0" smtClean="0"/>
              <a:t>rd</a:t>
            </a:r>
            <a:r>
              <a:rPr lang="en-US" altLang="en-US" dirty="0" smtClean="0"/>
              <a:t> </a:t>
            </a:r>
            <a:r>
              <a:rPr lang="en-US" altLang="en-US" dirty="0" err="1" smtClean="0"/>
              <a:t>ed</a:t>
            </a:r>
            <a:r>
              <a:rPr lang="en-US" altLang="en-US" dirty="0" smtClean="0"/>
              <a:t>) (pp. 476-510). New York, NY: Springer Science + Business Media. </a:t>
            </a:r>
          </a:p>
        </p:txBody>
      </p:sp>
      <p:sp>
        <p:nvSpPr>
          <p:cNvPr id="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5416511-5E25-4FB0-A03E-563931F6707F}" type="slidenum">
              <a:rPr lang="en-US" altLang="en-US">
                <a:solidFill>
                  <a:srgbClr val="898989"/>
                </a:solidFill>
              </a:rPr>
              <a:pPr eaLnBrk="1" hangingPunct="1"/>
              <a:t>21</a:t>
            </a:fld>
            <a:endParaRPr lang="en-US" altLang="en-US">
              <a:solidFill>
                <a:srgbClr val="898989"/>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Health Information Systems Overview</a:t>
            </a:r>
            <a:br>
              <a:rPr lang="en-US" dirty="0" smtClean="0"/>
            </a:br>
            <a:r>
              <a:rPr lang="en-US" dirty="0" smtClean="0"/>
              <a:t>Lecture a </a:t>
            </a:r>
            <a:endParaRPr lang="en-US" dirty="0"/>
          </a:p>
        </p:txBody>
      </p:sp>
      <p:sp>
        <p:nvSpPr>
          <p:cNvPr id="8" name="Content Placeholder 7"/>
          <p:cNvSpPr>
            <a:spLocks noGrp="1"/>
          </p:cNvSpPr>
          <p:nvPr>
            <p:ph sz="quarter" idx="14"/>
          </p:nvPr>
        </p:nvSpPr>
        <p:spPr/>
        <p:txBody>
          <a:bodyPr/>
          <a:lstStyle/>
          <a:p>
            <a:r>
              <a:rPr lang="en-US" sz="2800" dirty="0"/>
              <a:t>This </a:t>
            </a:r>
            <a:r>
              <a:rPr lang="en-US" sz="2800"/>
              <a:t>material </a:t>
            </a:r>
            <a:r>
              <a:rPr lang="en-US" sz="2800" smtClean="0"/>
              <a:t>was </a:t>
            </a:r>
            <a:r>
              <a:rPr lang="en-US" sz="2800" dirty="0"/>
              <a:t>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r>
              <a:rPr lang="en-US" sz="2800" dirty="0" smtClean="0"/>
              <a:t>.</a:t>
            </a:r>
            <a:endParaRPr lang="en-US" sz="2800" dirty="0"/>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22</a:t>
            </a:fld>
            <a:endParaRPr lang="en-US" altLang="en-US"/>
          </a:p>
        </p:txBody>
      </p:sp>
    </p:spTree>
    <p:custDataLst>
      <p:tags r:id="rId1"/>
    </p:custDataLst>
    <p:extLst>
      <p:ext uri="{BB962C8B-B14F-4D97-AF65-F5344CB8AC3E}">
        <p14:creationId xmlns:p14="http://schemas.microsoft.com/office/powerpoint/2010/main" val="2350699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Information System</a:t>
            </a:r>
          </a:p>
        </p:txBody>
      </p:sp>
      <p:sp>
        <p:nvSpPr>
          <p:cNvPr id="7171" name="Content Placeholder 2"/>
          <p:cNvSpPr>
            <a:spLocks noGrp="1"/>
          </p:cNvSpPr>
          <p:nvPr>
            <p:ph sz="quarter" idx="14"/>
          </p:nvPr>
        </p:nvSpPr>
        <p:spPr/>
        <p:txBody>
          <a:bodyPr/>
          <a:lstStyle/>
          <a:p>
            <a:r>
              <a:rPr lang="en-US" altLang="en-US" smtClean="0"/>
              <a:t>Automated system</a:t>
            </a:r>
          </a:p>
          <a:p>
            <a:pPr lvl="1"/>
            <a:r>
              <a:rPr lang="en-US" altLang="en-US" smtClean="0"/>
              <a:t>Computer hardware and software</a:t>
            </a:r>
          </a:p>
          <a:p>
            <a:pPr lvl="2"/>
            <a:r>
              <a:rPr lang="en-US" altLang="en-US" smtClean="0"/>
              <a:t>Receives data</a:t>
            </a:r>
          </a:p>
          <a:p>
            <a:pPr lvl="2"/>
            <a:r>
              <a:rPr lang="en-US" altLang="en-US" smtClean="0"/>
              <a:t>Processes data</a:t>
            </a:r>
          </a:p>
          <a:p>
            <a:pPr lvl="2"/>
            <a:r>
              <a:rPr lang="en-US" altLang="en-US" smtClean="0"/>
              <a:t>Outputs data</a:t>
            </a:r>
          </a:p>
          <a:p>
            <a:pPr lvl="1"/>
            <a:r>
              <a:rPr lang="en-US" altLang="en-US" smtClean="0"/>
              <a:t>Supports the functions of the organization</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70C85D4-3CCC-4F87-8778-4BFF8D6B3DCE}" type="slidenum">
              <a:rPr lang="en-US" altLang="en-US" smtClean="0"/>
              <a:pPr/>
              <a:t>3</a:t>
            </a:fld>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6"/>
          <p:cNvSpPr>
            <a:spLocks noGrp="1"/>
          </p:cNvSpPr>
          <p:nvPr>
            <p:ph type="title"/>
          </p:nvPr>
        </p:nvSpPr>
        <p:spPr/>
        <p:txBody>
          <a:bodyPr/>
          <a:lstStyle/>
          <a:p>
            <a:r>
              <a:rPr lang="en-US" altLang="en-US" smtClean="0"/>
              <a:t>General Characteristics of an Information System</a:t>
            </a:r>
          </a:p>
        </p:txBody>
      </p:sp>
      <p:sp>
        <p:nvSpPr>
          <p:cNvPr id="8195" name="Content Placeholder 7"/>
          <p:cNvSpPr>
            <a:spLocks noGrp="1"/>
          </p:cNvSpPr>
          <p:nvPr>
            <p:ph sz="quarter" idx="14"/>
          </p:nvPr>
        </p:nvSpPr>
        <p:spPr/>
        <p:txBody>
          <a:bodyPr/>
          <a:lstStyle/>
          <a:p>
            <a:r>
              <a:rPr lang="en-US" altLang="en-US" dirty="0" smtClean="0"/>
              <a:t>Inputs</a:t>
            </a:r>
          </a:p>
          <a:p>
            <a:pPr lvl="1"/>
            <a:r>
              <a:rPr lang="en-US" altLang="en-US" dirty="0" smtClean="0"/>
              <a:t>Order for a drug</a:t>
            </a:r>
          </a:p>
          <a:p>
            <a:r>
              <a:rPr lang="en-US" altLang="en-US" dirty="0" smtClean="0"/>
              <a:t>Data </a:t>
            </a:r>
          </a:p>
          <a:p>
            <a:pPr lvl="1"/>
            <a:r>
              <a:rPr lang="en-US" altLang="en-US" dirty="0" smtClean="0"/>
              <a:t>Prescribed drug</a:t>
            </a:r>
          </a:p>
          <a:p>
            <a:r>
              <a:rPr lang="en-US" altLang="en-US" dirty="0" smtClean="0"/>
              <a:t>Process</a:t>
            </a:r>
          </a:p>
          <a:p>
            <a:pPr lvl="1"/>
            <a:r>
              <a:rPr lang="en-US" altLang="en-US" dirty="0" smtClean="0"/>
              <a:t>Notification of the medication order to appropriate individuals (Pharmacy, for example)</a:t>
            </a:r>
          </a:p>
          <a:p>
            <a:r>
              <a:rPr lang="en-US" altLang="en-US" dirty="0" smtClean="0"/>
              <a:t>Outputs</a:t>
            </a:r>
          </a:p>
          <a:p>
            <a:pPr lvl="1"/>
            <a:r>
              <a:rPr lang="en-US" altLang="en-US" dirty="0" smtClean="0"/>
              <a:t>Documentation of administration</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6B3304A-DD65-4F02-8844-724076F5E691}" type="slidenum">
              <a:rPr lang="en-US" altLang="en-US" smtClean="0"/>
              <a:pPr/>
              <a:t>4</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6"/>
          <p:cNvSpPr>
            <a:spLocks noGrp="1"/>
          </p:cNvSpPr>
          <p:nvPr>
            <p:ph type="title"/>
          </p:nvPr>
        </p:nvSpPr>
        <p:spPr/>
        <p:txBody>
          <a:bodyPr/>
          <a:lstStyle/>
          <a:p>
            <a:r>
              <a:rPr lang="en-US" altLang="en-US" smtClean="0"/>
              <a:t>Characteristics of an Information System</a:t>
            </a:r>
          </a:p>
        </p:txBody>
      </p:sp>
      <p:sp>
        <p:nvSpPr>
          <p:cNvPr id="9219" name="Content Placeholder 7"/>
          <p:cNvSpPr>
            <a:spLocks noGrp="1"/>
          </p:cNvSpPr>
          <p:nvPr>
            <p:ph sz="quarter" idx="14"/>
          </p:nvPr>
        </p:nvSpPr>
        <p:spPr/>
        <p:txBody>
          <a:bodyPr/>
          <a:lstStyle/>
          <a:p>
            <a:r>
              <a:rPr lang="en-US" altLang="en-US" smtClean="0"/>
              <a:t>Organization of data into information</a:t>
            </a:r>
          </a:p>
          <a:p>
            <a:pPr lvl="1"/>
            <a:r>
              <a:rPr lang="en-US" altLang="en-US" smtClean="0"/>
              <a:t>Example</a:t>
            </a:r>
          </a:p>
          <a:p>
            <a:pPr lvl="2"/>
            <a:r>
              <a:rPr lang="en-US" altLang="en-US" smtClean="0"/>
              <a:t>Data dictionary</a:t>
            </a:r>
          </a:p>
          <a:p>
            <a:r>
              <a:rPr lang="en-US" altLang="en-US" smtClean="0"/>
              <a:t>Ability to analyze the information</a:t>
            </a:r>
          </a:p>
          <a:p>
            <a:pPr lvl="1"/>
            <a:r>
              <a:rPr lang="en-US" altLang="en-US" smtClean="0"/>
              <a:t>Example</a:t>
            </a:r>
          </a:p>
          <a:p>
            <a:pPr lvl="2"/>
            <a:r>
              <a:rPr lang="en-US" altLang="en-US" smtClean="0"/>
              <a:t>Medication management</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E3B2D66-1F7F-4201-9863-5D8FA1F19BEA}" type="slidenum">
              <a:rPr lang="en-US" altLang="en-US" smtClean="0"/>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6"/>
          <p:cNvSpPr>
            <a:spLocks noGrp="1"/>
          </p:cNvSpPr>
          <p:nvPr>
            <p:ph type="title"/>
          </p:nvPr>
        </p:nvSpPr>
        <p:spPr/>
        <p:txBody>
          <a:bodyPr/>
          <a:lstStyle/>
          <a:p>
            <a:r>
              <a:rPr lang="en-US" altLang="en-US" smtClean="0"/>
              <a:t>Major Information System Categories</a:t>
            </a:r>
          </a:p>
        </p:txBody>
      </p:sp>
      <p:sp>
        <p:nvSpPr>
          <p:cNvPr id="10243" name="Content Placeholder 7"/>
          <p:cNvSpPr>
            <a:spLocks noGrp="1"/>
          </p:cNvSpPr>
          <p:nvPr>
            <p:ph sz="quarter" idx="14"/>
          </p:nvPr>
        </p:nvSpPr>
        <p:spPr/>
        <p:txBody>
          <a:bodyPr/>
          <a:lstStyle/>
          <a:p>
            <a:r>
              <a:rPr lang="en-US" altLang="en-US" smtClean="0"/>
              <a:t>Transaction Processing System (TPS) </a:t>
            </a:r>
          </a:p>
          <a:p>
            <a:r>
              <a:rPr lang="en-US" altLang="en-US" smtClean="0"/>
              <a:t>Management Information System (MIS)</a:t>
            </a:r>
          </a:p>
          <a:p>
            <a:r>
              <a:rPr lang="en-US" altLang="en-US" smtClean="0"/>
              <a:t>Decision Support System (DSS)</a:t>
            </a:r>
          </a:p>
          <a:p>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0683340-F1D6-401F-A57B-C851BBE8D9A6}" type="slidenum">
              <a:rPr lang="en-US" altLang="en-US" smtClean="0"/>
              <a:pPr/>
              <a:t>6</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6"/>
          <p:cNvSpPr>
            <a:spLocks noGrp="1"/>
          </p:cNvSpPr>
          <p:nvPr>
            <p:ph type="title"/>
          </p:nvPr>
        </p:nvSpPr>
        <p:spPr/>
        <p:txBody>
          <a:bodyPr/>
          <a:lstStyle/>
          <a:p>
            <a:r>
              <a:rPr lang="en-US" altLang="en-US" smtClean="0"/>
              <a:t>Transaction Processing System (TPS)</a:t>
            </a:r>
          </a:p>
        </p:txBody>
      </p:sp>
      <p:sp>
        <p:nvSpPr>
          <p:cNvPr id="11267" name="Content Placeholder 7"/>
          <p:cNvSpPr>
            <a:spLocks noGrp="1"/>
          </p:cNvSpPr>
          <p:nvPr>
            <p:ph sz="quarter" idx="14"/>
          </p:nvPr>
        </p:nvSpPr>
        <p:spPr/>
        <p:txBody>
          <a:bodyPr/>
          <a:lstStyle/>
          <a:p>
            <a:r>
              <a:rPr lang="en-US" altLang="en-US" smtClean="0"/>
              <a:t>Transaction Processing System (TPS)</a:t>
            </a:r>
          </a:p>
          <a:p>
            <a:pPr lvl="1"/>
            <a:r>
              <a:rPr lang="en-US" altLang="en-US" smtClean="0"/>
              <a:t>Processes information in order to complete a transaction</a:t>
            </a:r>
          </a:p>
          <a:p>
            <a:r>
              <a:rPr lang="en-US" altLang="en-US" smtClean="0"/>
              <a:t>Examples: </a:t>
            </a:r>
          </a:p>
          <a:p>
            <a:pPr lvl="1"/>
            <a:r>
              <a:rPr lang="en-US" altLang="en-US" smtClean="0"/>
              <a:t>Admit, discharge, transfer (ADT)</a:t>
            </a:r>
          </a:p>
          <a:p>
            <a:pPr lvl="1"/>
            <a:r>
              <a:rPr lang="en-US" altLang="en-US" smtClean="0"/>
              <a:t>Patient billing</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122644A-23FB-4BCF-A155-992AC616A75E}" type="slidenum">
              <a:rPr lang="en-US" altLang="en-US" smtClean="0"/>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6"/>
          <p:cNvSpPr>
            <a:spLocks noGrp="1"/>
          </p:cNvSpPr>
          <p:nvPr>
            <p:ph type="title"/>
          </p:nvPr>
        </p:nvSpPr>
        <p:spPr/>
        <p:txBody>
          <a:bodyPr/>
          <a:lstStyle/>
          <a:p>
            <a:r>
              <a:rPr lang="en-US" altLang="en-US" smtClean="0"/>
              <a:t>Admission-Discharge-Transfer (ADT)</a:t>
            </a:r>
          </a:p>
        </p:txBody>
      </p:sp>
      <p:sp>
        <p:nvSpPr>
          <p:cNvPr id="12291" name="Content Placeholder 7"/>
          <p:cNvSpPr>
            <a:spLocks noGrp="1"/>
          </p:cNvSpPr>
          <p:nvPr>
            <p:ph sz="quarter" idx="14"/>
          </p:nvPr>
        </p:nvSpPr>
        <p:spPr/>
        <p:txBody>
          <a:bodyPr/>
          <a:lstStyle/>
          <a:p>
            <a:r>
              <a:rPr lang="en-US" altLang="en-US" dirty="0" smtClean="0"/>
              <a:t>“The name given to software systems used in health care facilities that register and track patients from admission through discharge including transfers; usually interfaced with other systems used throughout a facility such as an electronic health record or lab information system.”</a:t>
            </a:r>
          </a:p>
          <a:p>
            <a:r>
              <a:rPr lang="en-US" altLang="en-US" dirty="0" smtClean="0"/>
              <a:t>ADT systems can reside within other information systems, such as registration, scheduling, or pharmacy.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073771-BADA-4E89-A7D2-8CEC5E612DAD}" type="slidenum">
              <a:rPr lang="en-US" altLang="en-US" smtClean="0"/>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6"/>
          <p:cNvSpPr>
            <a:spLocks noGrp="1"/>
          </p:cNvSpPr>
          <p:nvPr>
            <p:ph type="title"/>
          </p:nvPr>
        </p:nvSpPr>
        <p:spPr/>
        <p:txBody>
          <a:bodyPr/>
          <a:lstStyle/>
          <a:p>
            <a:r>
              <a:rPr lang="en-US" altLang="en-US" smtClean="0"/>
              <a:t>Management Information System (MIS)</a:t>
            </a:r>
          </a:p>
        </p:txBody>
      </p:sp>
      <p:sp>
        <p:nvSpPr>
          <p:cNvPr id="13315" name="Content Placeholder 7"/>
          <p:cNvSpPr>
            <a:spLocks noGrp="1"/>
          </p:cNvSpPr>
          <p:nvPr>
            <p:ph sz="quarter" idx="14"/>
          </p:nvPr>
        </p:nvSpPr>
        <p:spPr/>
        <p:txBody>
          <a:bodyPr/>
          <a:lstStyle/>
          <a:p>
            <a:r>
              <a:rPr lang="en-US" altLang="en-US" smtClean="0"/>
              <a:t>Management Information System (MIS)</a:t>
            </a:r>
          </a:p>
          <a:p>
            <a:pPr lvl="1"/>
            <a:r>
              <a:rPr lang="en-US" altLang="en-US" smtClean="0"/>
              <a:t>Helps managers plan, organize, and evaluate their department</a:t>
            </a:r>
          </a:p>
          <a:p>
            <a:r>
              <a:rPr lang="en-US" altLang="en-US" smtClean="0"/>
              <a:t>Examples:</a:t>
            </a:r>
          </a:p>
          <a:p>
            <a:pPr lvl="1"/>
            <a:r>
              <a:rPr lang="en-US" altLang="en-US" smtClean="0"/>
              <a:t>Laboratory department</a:t>
            </a:r>
          </a:p>
          <a:p>
            <a:pPr lvl="1"/>
            <a:r>
              <a:rPr lang="en-US" altLang="en-US" smtClean="0"/>
              <a:t>Emergency department</a:t>
            </a:r>
          </a:p>
          <a:p>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058B885-1F8F-4D0C-A13F-6E1F2A811B7D}" type="slidenum">
              <a:rPr lang="en-US" altLang="en-US" smtClean="0"/>
              <a:pPr/>
              <a:t>9</a:t>
            </a:fld>
            <a:endParaRPr lang="en-US"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12"/>
  <p:tag name="MMPROD_UIDATA" val="&lt;database version=&quot;7.0&quot;&gt;&lt;object type=&quot;1&quot; unique_id=&quot;10001&quot;&gt;&lt;object type=&quot;8&quot; unique_id=&quot;20912&quot;&gt;&lt;/object&gt;&lt;object type=&quot;2&quot; unique_id=&quot;20913&quot;&gt;&lt;object type=&quot;3&quot; unique_id=&quot;20914&quot;&gt;&lt;property id=&quot;20148&quot; value=&quot;5&quot;/&gt;&lt;property id=&quot;20300&quot; value=&quot;Slide 1 - &amp;quot;Health Management Information Systems&amp;quot;&quot;/&gt;&lt;property id=&quot;20307&quot; value=&quot;256&quot;/&gt;&lt;/object&gt;&lt;object type=&quot;3&quot; unique_id=&quot;20915&quot;&gt;&lt;property id=&quot;20148&quot; value=&quot;5&quot;/&gt;&lt;property id=&quot;20300&quot; value=&quot;Slide 2 - &amp;quot;Health Information Systems Overview&amp;#x0D;&amp;#x0A;Learning Objectives&amp;quot;&quot;/&gt;&lt;property id=&quot;20307&quot; value=&quot;257&quot;/&gt;&lt;/object&gt;&lt;object type=&quot;3&quot; unique_id=&quot;20917&quot;&gt;&lt;property id=&quot;20148&quot; value=&quot;5&quot;/&gt;&lt;property id=&quot;20300&quot; value=&quot;Slide 5 - &amp;quot;General Characteristics of an Information System&amp;quot;&quot;/&gt;&lt;property id=&quot;20307&quot; value=&quot;269&quot;/&gt;&lt;/object&gt;&lt;object type=&quot;3&quot; unique_id=&quot;20918&quot;&gt;&lt;property id=&quot;20148&quot; value=&quot;5&quot;/&gt;&lt;property id=&quot;20300&quot; value=&quot;Slide 6 - &amp;quot;Characteristics of an Information System&amp;quot;&quot;/&gt;&lt;property id=&quot;20307&quot; value=&quot;261&quot;/&gt;&lt;/object&gt;&lt;object type=&quot;3&quot; unique_id=&quot;20923&quot;&gt;&lt;property id=&quot;20148&quot; value=&quot;5&quot;/&gt;&lt;property id=&quot;20300&quot; value=&quot;Slide 21 - &amp;quot;Health Information Systems Overview&amp;#x0D;&amp;#x0A;Summary – Lecture a&amp;quot;&quot;/&gt;&lt;property id=&quot;20307&quot; value=&quot;264&quot;/&gt;&lt;/object&gt;&lt;object type=&quot;3&quot; unique_id=&quot;20926&quot;&gt;&lt;property id=&quot;20148&quot; value=&quot;5&quot;/&gt;&lt;property id=&quot;20300&quot; value=&quot;Slide 22 - &amp;quot;Health Information Systems Overview&amp;#x0D;&amp;#x0A;References – Lecture a&amp;quot;&quot;/&gt;&lt;property id=&quot;20307&quot; value=&quot;271&quot;/&gt;&lt;/object&gt;&lt;object type=&quot;3&quot; unique_id=&quot;21227&quot;&gt;&lt;property id=&quot;20148&quot; value=&quot;5&quot;/&gt;&lt;property id=&quot;20300&quot; value=&quot;Slide 4 - &amp;quot;Information System&amp;quot;&quot;/&gt;&lt;property id=&quot;20307&quot; value=&quot;280&quot;/&gt;&lt;/object&gt;&lt;object type=&quot;3&quot; unique_id=&quot;21228&quot;&gt;&lt;property id=&quot;20148&quot; value=&quot;5&quot;/&gt;&lt;property id=&quot;20300&quot; value=&quot;Slide 13 - &amp;quot;Health Care Information &amp;#x0D;&amp;#x0A;System (HCIS)&amp;quot;&quot;/&gt;&lt;property id=&quot;20307&quot; value=&quot;273&quot;/&gt;&lt;/object&gt;&lt;object type=&quot;3&quot; unique_id=&quot;21229&quot;&gt;&lt;property id=&quot;20148&quot; value=&quot;5&quot;/&gt;&lt;property id=&quot;20300&quot; value=&quot;Slide 15 - &amp;quot;Patient Management and Billing&amp;quot;&quot;/&gt;&lt;property id=&quot;20307&quot; value=&quot;274&quot;/&gt;&lt;/object&gt;&lt;object type=&quot;3&quot; unique_id=&quot;21230&quot;&gt;&lt;property id=&quot;20148&quot; value=&quot;5&quot;/&gt;&lt;property id=&quot;20300&quot; value=&quot;Slide 16 - &amp;quot;Department Management&amp;quot;&quot;/&gt;&lt;property id=&quot;20307&quot; value=&quot;275&quot;/&gt;&lt;/object&gt;&lt;object type=&quot;3&quot; unique_id=&quot;21231&quot;&gt;&lt;property id=&quot;20148&quot; value=&quot;5&quot;/&gt;&lt;property id=&quot;20300&quot; value=&quot;Slide 17 - &amp;quot;Care Delivery and Clinical Documentation&amp;quot;&quot;/&gt;&lt;property id=&quot;20307&quot; value=&quot;276&quot;/&gt;&lt;/object&gt;&lt;object type=&quot;3&quot; unique_id=&quot;21232&quot;&gt;&lt;property id=&quot;20148&quot; value=&quot;5&quot;/&gt;&lt;property id=&quot;20300&quot; value=&quot;Slide 18 - &amp;quot;Clinical Decision Support&amp;quot;&quot;/&gt;&lt;property id=&quot;20307&quot; value=&quot;277&quot;/&gt;&lt;/object&gt;&lt;object type=&quot;3&quot; unique_id=&quot;21233&quot;&gt;&lt;property id=&quot;20148&quot; value=&quot;5&quot;/&gt;&lt;property id=&quot;20300&quot; value=&quot;Slide 19 - &amp;quot;Financial and Resource Management&amp;quot;&quot;/&gt;&lt;property id=&quot;20307&quot; value=&quot;278&quot;/&gt;&lt;/object&gt;&lt;object type=&quot;3&quot; unique_id=&quot;21234&quot;&gt;&lt;property id=&quot;20148&quot; value=&quot;5&quot;/&gt;&lt;property id=&quot;20300&quot; value=&quot;Slide 20 - &amp;quot;Practice Management&amp;quot;&quot;/&gt;&lt;property id=&quot;20307&quot; value=&quot;279&quot;/&gt;&lt;/object&gt;&lt;object type=&quot;3&quot; unique_id=&quot;21350&quot;&gt;&lt;property id=&quot;20148&quot; value=&quot;5&quot;/&gt;&lt;property id=&quot;20300&quot; value=&quot;Slide 3 - &amp;quot;Health Information Systems Overview &amp;#x0D;&amp;#x0A;Learning Objectives&amp;quot;&quot;/&gt;&lt;property id=&quot;20307&quot; value=&quot;281&quot;/&gt;&lt;/object&gt;&lt;object type=&quot;3&quot; unique_id=&quot;21351&quot;&gt;&lt;property id=&quot;20148&quot; value=&quot;5&quot;/&gt;&lt;property id=&quot;20300&quot; value=&quot;Slide 7 - &amp;quot;Major Information System Categories&amp;quot;&quot;/&gt;&lt;property id=&quot;20307&quot; value=&quot;284&quot;/&gt;&lt;/object&gt;&lt;object type=&quot;3&quot; unique_id=&quot;21352&quot;&gt;&lt;property id=&quot;20148&quot; value=&quot;5&quot;/&gt;&lt;property id=&quot;20300&quot; value=&quot;Slide 8 - &amp;quot;Transaction Processing System (TPS)&amp;quot;&quot;/&gt;&lt;property id=&quot;20307&quot; value=&quot;283&quot;/&gt;&lt;/object&gt;&lt;object type=&quot;3&quot; unique_id=&quot;21353&quot;&gt;&lt;property id=&quot;20148&quot; value=&quot;5&quot;/&gt;&lt;property id=&quot;20300&quot; value=&quot;Slide 10 - &amp;quot;Management Information System (MIS)&amp;quot;&quot;/&gt;&lt;property id=&quot;20307&quot; value=&quot;282&quot;/&gt;&lt;/object&gt;&lt;object type=&quot;3&quot; unique_id=&quot;21354&quot;&gt;&lt;property id=&quot;20148&quot; value=&quot;5&quot;/&gt;&lt;property id=&quot;20300&quot; value=&quot;Slide 11 - &amp;quot;Emergency Department Information Systems&amp;quot;&quot;/&gt;&lt;property id=&quot;20307&quot; value=&quot;285&quot;/&gt;&lt;/object&gt;&lt;object type=&quot;3&quot; unique_id=&quot;21474&quot;&gt;&lt;property id=&quot;20148&quot; value=&quot;5&quot;/&gt;&lt;property id=&quot;20300&quot; value=&quot;Slide 9 - &amp;quot;Admission-Discharge-Transfer (ADT)&amp;quot;&quot;/&gt;&lt;property id=&quot;20307&quot; value=&quot;286&quot;/&gt;&lt;/object&gt;&lt;object type=&quot;3&quot; unique_id=&quot;21475&quot;&gt;&lt;property id=&quot;20148&quot; value=&quot;5&quot;/&gt;&lt;property id=&quot;20300&quot; value=&quot;Slide 12 - &amp;quot;Decision Support System (DSS)&amp;quot;&quot;/&gt;&lt;property id=&quot;20307&quot; value=&quot;287&quot;/&gt;&lt;/object&gt;&lt;object type=&quot;3&quot; unique_id=&quot;21821&quot;&gt;&lt;property id=&quot;20148&quot; value=&quot;5&quot;/&gt;&lt;property id=&quot;20300&quot; value=&quot;Slide 14 - &amp;quot;HCIS Components &amp;quot;&quot;/&gt;&lt;property id=&quot;20307&quot; value=&quot;28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1337</TotalTime>
  <Words>2859</Words>
  <Application>Microsoft Office PowerPoint</Application>
  <PresentationFormat>On-screen Show (4:3)</PresentationFormat>
  <Paragraphs>263</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ONC_2016</vt:lpstr>
      <vt:lpstr>Health Management Information Systems</vt:lpstr>
      <vt:lpstr>Health Information Systems Overview Learning Objectives</vt:lpstr>
      <vt:lpstr>Information System</vt:lpstr>
      <vt:lpstr>General Characteristics of an Information System</vt:lpstr>
      <vt:lpstr>Characteristics of an Information System</vt:lpstr>
      <vt:lpstr>Major Information System Categories</vt:lpstr>
      <vt:lpstr>Transaction Processing System (TPS)</vt:lpstr>
      <vt:lpstr>Admission-Discharge-Transfer (ADT)</vt:lpstr>
      <vt:lpstr>Management Information System (MIS)</vt:lpstr>
      <vt:lpstr>Emergency Department Information Systems</vt:lpstr>
      <vt:lpstr>Decision Support System (DSS)</vt:lpstr>
      <vt:lpstr>Health Care Information  System (HCIS)</vt:lpstr>
      <vt:lpstr>HCIS Components </vt:lpstr>
      <vt:lpstr>Patient Management and Billing</vt:lpstr>
      <vt:lpstr>Department Management</vt:lpstr>
      <vt:lpstr>Care Delivery and Clinical Documentation</vt:lpstr>
      <vt:lpstr>Clinical Decision Support</vt:lpstr>
      <vt:lpstr>Financial and Resource Management</vt:lpstr>
      <vt:lpstr>Practice Management</vt:lpstr>
      <vt:lpstr>Health Information Systems Overview Summary – Lecture a</vt:lpstr>
      <vt:lpstr>Health Information Systems Overview References – Lecture a</vt:lpstr>
      <vt:lpstr>Health Information Systems Overview Lecture a </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a, Component 6, Unit 2</dc:title>
  <dc:subject>Health Management Information Systems:</dc:subject>
  <dc:creator>U.S. Department of Health and Human Services Office of the National Coordinator for Health Information Technology</dc:creator>
  <cp:keywords>Health IT, Health IT Curriculum, Computer Science</cp:keywords>
  <cp:lastModifiedBy>admin</cp:lastModifiedBy>
  <cp:revision>9</cp:revision>
  <dcterms:created xsi:type="dcterms:W3CDTF">2011-10-13T19:09:01Z</dcterms:created>
  <dcterms:modified xsi:type="dcterms:W3CDTF">2017-06-02T20:39:49Z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