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2.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7" r:id="rId1"/>
  </p:sldMasterIdLst>
  <p:notesMasterIdLst>
    <p:notesMasterId r:id="rId22"/>
  </p:notesMasterIdLst>
  <p:handoutMasterIdLst>
    <p:handoutMasterId r:id="rId23"/>
  </p:handoutMasterIdLst>
  <p:sldIdLst>
    <p:sldId id="256" r:id="rId2"/>
    <p:sldId id="272" r:id="rId3"/>
    <p:sldId id="287" r:id="rId4"/>
    <p:sldId id="269" r:id="rId5"/>
    <p:sldId id="274" r:id="rId6"/>
    <p:sldId id="275" r:id="rId7"/>
    <p:sldId id="276" r:id="rId8"/>
    <p:sldId id="277" r:id="rId9"/>
    <p:sldId id="278" r:id="rId10"/>
    <p:sldId id="282" r:id="rId11"/>
    <p:sldId id="281" r:id="rId12"/>
    <p:sldId id="280" r:id="rId13"/>
    <p:sldId id="279" r:id="rId14"/>
    <p:sldId id="283" r:id="rId15"/>
    <p:sldId id="284" r:id="rId16"/>
    <p:sldId id="285" r:id="rId17"/>
    <p:sldId id="286" r:id="rId18"/>
    <p:sldId id="270" r:id="rId19"/>
    <p:sldId id="288" r:id="rId20"/>
    <p:sldId id="289" r:id="rId21"/>
  </p:sldIdLst>
  <p:sldSz cx="9144000" cy="6858000" type="screen4x3"/>
  <p:notesSz cx="7010400" cy="92964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77" autoAdjust="0"/>
    <p:restoredTop sz="74453" autoAdjust="0"/>
  </p:normalViewPr>
  <p:slideViewPr>
    <p:cSldViewPr>
      <p:cViewPr>
        <p:scale>
          <a:sx n="66" d="100"/>
          <a:sy n="66" d="100"/>
        </p:scale>
        <p:origin x="-782" y="29"/>
      </p:cViewPr>
      <p:guideLst>
        <p:guide orient="horz" pos="2160"/>
        <p:guide pos="2880"/>
      </p:guideLst>
    </p:cSldViewPr>
  </p:slideViewPr>
  <p:outlineViewPr>
    <p:cViewPr>
      <p:scale>
        <a:sx n="33" d="100"/>
        <a:sy n="33" d="100"/>
      </p:scale>
      <p:origin x="0" y="155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970885" y="0"/>
            <a:ext cx="3038319" cy="465242"/>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052D1689-8896-4A29-916F-56B1F5AF2A94}" type="datetimeFigureOut">
              <a:rPr lang="en-US"/>
              <a:pPr>
                <a:defRPr/>
              </a:pPr>
              <a:t>6/2/2017</a:t>
            </a:fld>
            <a:endParaRPr lang="en-US" dirty="0"/>
          </a:p>
        </p:txBody>
      </p:sp>
      <p:sp>
        <p:nvSpPr>
          <p:cNvPr id="4" name="Footer Placeholder 3"/>
          <p:cNvSpPr>
            <a:spLocks noGrp="1"/>
          </p:cNvSpPr>
          <p:nvPr>
            <p:ph type="ftr" sz="quarter" idx="2"/>
          </p:nvPr>
        </p:nvSpPr>
        <p:spPr>
          <a:xfrm>
            <a:off x="0" y="8829054"/>
            <a:ext cx="3038319" cy="465242"/>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970885" y="8829054"/>
            <a:ext cx="3038319" cy="465242"/>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C61E7B73-31B6-487D-AA31-9A21E5962AB9}" type="slidenum">
              <a:rPr lang="en-US" altLang="en-US"/>
              <a:pPr/>
              <a:t>‹#›</a:t>
            </a:fld>
            <a:endParaRPr lang="en-US" altLang="en-US"/>
          </a:p>
        </p:txBody>
      </p:sp>
    </p:spTree>
    <p:extLst>
      <p:ext uri="{BB962C8B-B14F-4D97-AF65-F5344CB8AC3E}">
        <p14:creationId xmlns:p14="http://schemas.microsoft.com/office/powerpoint/2010/main" val="55410939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70885" y="0"/>
            <a:ext cx="3038319" cy="465242"/>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0D561CB8-6082-4261-B989-75557AF5B9D4}"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519" y="4416633"/>
            <a:ext cx="5607362" cy="4182960"/>
          </a:xfrm>
          <a:prstGeom prst="rect">
            <a:avLst/>
          </a:prstGeom>
        </p:spPr>
        <p:txBody>
          <a:bodyPr vert="horz" lIns="93177" tIns="46589" rIns="93177" bIns="4658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29054"/>
            <a:ext cx="3038319" cy="465242"/>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885" y="8829054"/>
            <a:ext cx="3038319" cy="465242"/>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EACABD72-0562-4108-A7CD-DCB1DA9076D1}" type="slidenum">
              <a:rPr lang="en-US" altLang="en-US"/>
              <a:pPr/>
              <a:t>‹#›</a:t>
            </a:fld>
            <a:endParaRPr lang="en-US" altLang="en-US"/>
          </a:p>
        </p:txBody>
      </p:sp>
    </p:spTree>
    <p:extLst>
      <p:ext uri="{BB962C8B-B14F-4D97-AF65-F5344CB8AC3E}">
        <p14:creationId xmlns:p14="http://schemas.microsoft.com/office/powerpoint/2010/main" val="320834371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 What is Health Informatics?.</a:t>
            </a:r>
            <a:r>
              <a:rPr lang="en-US" altLang="en-US" dirty="0" smtClean="0"/>
              <a:t>  This is Lecture </a:t>
            </a:r>
            <a:r>
              <a:rPr lang="en-US" altLang="en-US" b="1" dirty="0" smtClean="0"/>
              <a:t>b</a:t>
            </a:r>
            <a:r>
              <a:rPr lang="en-US" altLang="en-US" dirty="0" smtClean="0"/>
              <a:t>.  </a:t>
            </a:r>
          </a:p>
          <a:p>
            <a:endParaRPr lang="en-US" altLang="en-US" dirty="0" smtClean="0"/>
          </a:p>
          <a:p>
            <a:pPr eaLnBrk="1" hangingPunct="1">
              <a:spcBef>
                <a:spcPct val="0"/>
              </a:spcBef>
            </a:pPr>
            <a:r>
              <a:rPr lang="en-US" altLang="en-US" dirty="0" smtClean="0"/>
              <a:t>This lecture will define the informatics team, their skills, roles and responsibilities, and identify how health </a:t>
            </a:r>
            <a:r>
              <a:rPr lang="en-US" altLang="en-US" dirty="0" err="1" smtClean="0"/>
              <a:t>informaticians</a:t>
            </a:r>
            <a:r>
              <a:rPr lang="en-US" altLang="en-US" dirty="0" smtClean="0"/>
              <a:t> process data into information and knowledge for health care tasks with the support of information technology to improve patient care.</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A09707-B083-477A-BAFA-313A14E14624}" type="slidenum">
              <a:rPr lang="en-US" altLang="en-US"/>
              <a:pPr eaLnBrk="1" hangingPunct="1"/>
              <a:t>1</a:t>
            </a:fld>
            <a:endParaRPr lang="en-US" altLang="en-US"/>
          </a:p>
        </p:txBody>
      </p:sp>
    </p:spTree>
    <p:extLst>
      <p:ext uri="{BB962C8B-B14F-4D97-AF65-F5344CB8AC3E}">
        <p14:creationId xmlns:p14="http://schemas.microsoft.com/office/powerpoint/2010/main" val="2214811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Health informaticians are in great demand and may work in many different environments including colleges and universities, research facilities, health care delivery organizations, local, state and federal government agencies, medical software firms, medical information services companies, and other private industries such as insurance or medical device companies to name a few.</a:t>
            </a:r>
          </a:p>
          <a:p>
            <a:endParaRPr lang="en-US" altLang="en-US" smtClean="0"/>
          </a:p>
          <a:p>
            <a:r>
              <a:rPr lang="en-US" altLang="en-US" smtClean="0"/>
              <a:t>Roles for the health informaticians in the first three environments are discussed in the next few slides.</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DC39E1-3DF5-4F97-A9E4-36CDC1190560}" type="slidenum">
              <a:rPr lang="en-US" altLang="en-US"/>
              <a:pPr eaLnBrk="1" hangingPunct="1"/>
              <a:t>10</a:t>
            </a:fld>
            <a:endParaRPr lang="en-US" altLang="en-US"/>
          </a:p>
        </p:txBody>
      </p:sp>
    </p:spTree>
    <p:extLst>
      <p:ext uri="{BB962C8B-B14F-4D97-AF65-F5344CB8AC3E}">
        <p14:creationId xmlns:p14="http://schemas.microsoft.com/office/powerpoint/2010/main" val="1144358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A role for health </a:t>
            </a:r>
            <a:r>
              <a:rPr lang="en-US" dirty="0" err="1" smtClean="0">
                <a:latin typeface="Arial" charset="0"/>
                <a:cs typeface="Arial" charset="0"/>
              </a:rPr>
              <a:t>informaticians</a:t>
            </a:r>
            <a:r>
              <a:rPr lang="en-US" dirty="0" smtClean="0">
                <a:latin typeface="Arial" charset="0"/>
                <a:cs typeface="Arial" charset="0"/>
              </a:rPr>
              <a:t> working in colleges and universities is that of a professor where the focus is on teaching and research. Health </a:t>
            </a:r>
            <a:r>
              <a:rPr lang="en-US" dirty="0" err="1" smtClean="0">
                <a:latin typeface="Arial" charset="0"/>
                <a:cs typeface="Arial" charset="0"/>
              </a:rPr>
              <a:t>informaticians</a:t>
            </a:r>
            <a:r>
              <a:rPr lang="en-US" dirty="0" smtClean="0">
                <a:latin typeface="Arial" charset="0"/>
                <a:cs typeface="Arial" charset="0"/>
              </a:rPr>
              <a:t> with an academic role have two main responsibilities. They are to:</a:t>
            </a:r>
          </a:p>
          <a:p>
            <a:pPr>
              <a:defRPr/>
            </a:pPr>
            <a:endParaRPr lang="en-US" dirty="0" smtClean="0">
              <a:latin typeface="Arial" charset="0"/>
              <a:cs typeface="Arial" charset="0"/>
            </a:endParaRPr>
          </a:p>
          <a:p>
            <a:pPr marL="232943" indent="-232943">
              <a:defRPr/>
            </a:pPr>
            <a:r>
              <a:rPr lang="en-US" dirty="0" smtClean="0">
                <a:latin typeface="Arial" charset="0"/>
                <a:cs typeface="Arial" charset="0"/>
              </a:rPr>
              <a:t>- Educate those interested in the field of health informatics and</a:t>
            </a:r>
          </a:p>
          <a:p>
            <a:pPr marL="232943" indent="-232943">
              <a:defRPr/>
            </a:pPr>
            <a:r>
              <a:rPr lang="en-US" dirty="0" smtClean="0">
                <a:latin typeface="Arial" charset="0"/>
                <a:cs typeface="Arial" charset="0"/>
              </a:rPr>
              <a:t>- Conduct research to improve the acquisition, storage, retrieval, representation, and use of information in health and biomedicine.</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4C3D85-56B6-46CE-9840-74FCF77DEAE1}" type="slidenum">
              <a:rPr lang="en-US" altLang="en-US"/>
              <a:pPr eaLnBrk="1" hangingPunct="1"/>
              <a:t>11</a:t>
            </a:fld>
            <a:endParaRPr lang="en-US" altLang="en-US"/>
          </a:p>
        </p:txBody>
      </p:sp>
    </p:spTree>
    <p:extLst>
      <p:ext uri="{BB962C8B-B14F-4D97-AF65-F5344CB8AC3E}">
        <p14:creationId xmlns:p14="http://schemas.microsoft.com/office/powerpoint/2010/main" val="1206804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While a health </a:t>
            </a:r>
            <a:r>
              <a:rPr lang="en-US" dirty="0" err="1" smtClean="0">
                <a:latin typeface="Arial" charset="0"/>
                <a:cs typeface="Arial" charset="0"/>
              </a:rPr>
              <a:t>informatician</a:t>
            </a:r>
            <a:r>
              <a:rPr lang="en-US" dirty="0" smtClean="0">
                <a:latin typeface="Arial" charset="0"/>
                <a:cs typeface="Arial" charset="0"/>
              </a:rPr>
              <a:t> working in a college or university may conduct research to improve the acquisition, storage, retrieval, and use of information in health and biomedicine, there is a research role outside of the academic setting.</a:t>
            </a:r>
          </a:p>
          <a:p>
            <a:pPr>
              <a:defRPr/>
            </a:pPr>
            <a:endParaRPr lang="en-US" dirty="0" smtClean="0">
              <a:latin typeface="Arial" charset="0"/>
              <a:cs typeface="Arial" charset="0"/>
            </a:endParaRPr>
          </a:p>
          <a:p>
            <a:pPr>
              <a:defRPr/>
            </a:pPr>
            <a:r>
              <a:rPr lang="en-US" dirty="0" smtClean="0">
                <a:latin typeface="Arial" charset="0"/>
                <a:cs typeface="Arial" charset="0"/>
              </a:rPr>
              <a:t>Research facilities hire health </a:t>
            </a:r>
            <a:r>
              <a:rPr lang="en-US" dirty="0" err="1" smtClean="0">
                <a:latin typeface="Arial" charset="0"/>
                <a:cs typeface="Arial" charset="0"/>
              </a:rPr>
              <a:t>informaticians</a:t>
            </a:r>
            <a:r>
              <a:rPr lang="en-US" dirty="0" smtClean="0">
                <a:latin typeface="Arial" charset="0"/>
                <a:cs typeface="Arial" charset="0"/>
              </a:rPr>
              <a:t> to focus on informatics applications in clinical and translational research for the purpose of advancing medical science and public health. Other responsibilities for researchers include conducting research in informatics in order to: </a:t>
            </a:r>
          </a:p>
          <a:p>
            <a:pPr marL="1630604" lvl="3" indent="-232943">
              <a:buFont typeface="+mj-lt"/>
              <a:buAutoNum type="arabicPeriod"/>
              <a:defRPr/>
            </a:pPr>
            <a:endParaRPr lang="en-US" dirty="0" smtClean="0">
              <a:latin typeface="Arial" charset="0"/>
              <a:cs typeface="Arial" charset="0"/>
            </a:endParaRPr>
          </a:p>
          <a:p>
            <a:pPr marL="232943" indent="-232943">
              <a:defRPr/>
            </a:pPr>
            <a:r>
              <a:rPr lang="en-US" dirty="0" smtClean="0">
                <a:latin typeface="Arial" charset="0"/>
                <a:cs typeface="Arial" charset="0"/>
              </a:rPr>
              <a:t>- Expand the scope of the discipline of health informatics</a:t>
            </a:r>
          </a:p>
          <a:p>
            <a:pPr marL="232943" indent="-232943">
              <a:defRPr/>
            </a:pPr>
            <a:r>
              <a:rPr lang="en-US" dirty="0" smtClean="0">
                <a:latin typeface="Arial" charset="0"/>
                <a:cs typeface="Arial" charset="0"/>
              </a:rPr>
              <a:t>- Research and evaluate new regions or domains in health informatics, and</a:t>
            </a:r>
          </a:p>
          <a:p>
            <a:pPr marL="232943" indent="-232943">
              <a:defRPr/>
            </a:pPr>
            <a:r>
              <a:rPr lang="en-US" dirty="0" smtClean="0">
                <a:latin typeface="Arial" charset="0"/>
                <a:cs typeface="Arial" charset="0"/>
              </a:rPr>
              <a:t>- Lead interdisciplinary teams in the search for solutions to health informatics problems.</a:t>
            </a:r>
          </a:p>
          <a:p>
            <a:pPr>
              <a:defRPr/>
            </a:pPr>
            <a:endParaRPr 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9A84CA-9C4E-4011-BC6F-1205F99940C7}" type="slidenum">
              <a:rPr lang="en-US" altLang="en-US"/>
              <a:pPr eaLnBrk="1" hangingPunct="1"/>
              <a:t>12</a:t>
            </a:fld>
            <a:endParaRPr lang="en-US" altLang="en-US"/>
          </a:p>
        </p:txBody>
      </p:sp>
    </p:spTree>
    <p:extLst>
      <p:ext uri="{BB962C8B-B14F-4D97-AF65-F5344CB8AC3E}">
        <p14:creationId xmlns:p14="http://schemas.microsoft.com/office/powerpoint/2010/main" val="2867881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mentioned earlier, clinical informatics is often further broken down into specific fields or subareas. The term clinical </a:t>
            </a:r>
            <a:r>
              <a:rPr lang="en-US" altLang="en-US" dirty="0" err="1" smtClean="0"/>
              <a:t>informatician</a:t>
            </a:r>
            <a:r>
              <a:rPr lang="en-US" altLang="en-US" dirty="0" smtClean="0"/>
              <a:t> is usually associated with physicians. Other clinical personnel involved in health informatics science are called </a:t>
            </a:r>
            <a:r>
              <a:rPr lang="en-US" altLang="en-US" dirty="0" err="1" smtClean="0"/>
              <a:t>informaticians</a:t>
            </a:r>
            <a:r>
              <a:rPr lang="en-US" altLang="en-US" dirty="0" smtClean="0"/>
              <a:t> as well, and their field of study distinguishes them from each other, that is, nursing </a:t>
            </a:r>
            <a:r>
              <a:rPr lang="en-US" altLang="en-US" dirty="0" err="1" smtClean="0"/>
              <a:t>informaticians</a:t>
            </a:r>
            <a:r>
              <a:rPr lang="en-US" altLang="en-US" dirty="0" smtClean="0"/>
              <a:t>, dentistry </a:t>
            </a:r>
            <a:r>
              <a:rPr lang="en-US" altLang="en-US" dirty="0" err="1" smtClean="0"/>
              <a:t>informaticians</a:t>
            </a:r>
            <a:r>
              <a:rPr lang="en-US" altLang="en-US" dirty="0" smtClean="0"/>
              <a:t>, or pharmacy </a:t>
            </a:r>
            <a:r>
              <a:rPr lang="en-US" altLang="en-US" dirty="0" err="1" smtClean="0"/>
              <a:t>informaticians</a:t>
            </a:r>
            <a:r>
              <a:rPr lang="en-US" altLang="en-US" dirty="0" smtClean="0"/>
              <a:t>. </a:t>
            </a:r>
          </a:p>
          <a:p>
            <a:endParaRPr lang="en-US" altLang="en-US" dirty="0" smtClean="0"/>
          </a:p>
          <a:p>
            <a:r>
              <a:rPr lang="en-US" altLang="en-US" dirty="0" smtClean="0"/>
              <a:t>The health care delivery role for clinical personnel focuses on the patient care domain. These individuals combine the knowledge of computer science, information science, cognitive science, and clinical science to assist in the management and processing of clinical data, information, and knowledge to support clinical practice.</a:t>
            </a:r>
          </a:p>
          <a:p>
            <a:endParaRPr lang="en-US" altLang="en-US" dirty="0" smtClean="0"/>
          </a:p>
          <a:p>
            <a:r>
              <a:rPr lang="en-US" altLang="en-US" dirty="0" smtClean="0"/>
              <a:t>For example, a role for an </a:t>
            </a:r>
            <a:r>
              <a:rPr lang="en-US" altLang="en-US" dirty="0" err="1" smtClean="0"/>
              <a:t>informatician</a:t>
            </a:r>
            <a:r>
              <a:rPr lang="en-US" altLang="en-US" dirty="0" smtClean="0"/>
              <a:t> whose background is in medicine might be a chief medical informatics officer who’s managing clinical data, information, and knowledge to support clinical practice and who’s involved in the design, implementation, maintenance, and the evaluation of EMRs.</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8DB285-DBBF-4903-930A-D523FDC05E11}" type="slidenum">
              <a:rPr lang="en-US" altLang="en-US"/>
              <a:pPr eaLnBrk="1" hangingPunct="1"/>
              <a:t>13</a:t>
            </a:fld>
            <a:endParaRPr lang="en-US" altLang="en-US"/>
          </a:p>
        </p:txBody>
      </p:sp>
    </p:spTree>
    <p:extLst>
      <p:ext uri="{BB962C8B-B14F-4D97-AF65-F5344CB8AC3E}">
        <p14:creationId xmlns:p14="http://schemas.microsoft.com/office/powerpoint/2010/main" val="3285328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Other roles for clinical </a:t>
            </a:r>
            <a:r>
              <a:rPr lang="en-US" dirty="0" err="1" smtClean="0">
                <a:latin typeface="Arial" charset="0"/>
                <a:cs typeface="Arial" charset="0"/>
              </a:rPr>
              <a:t>informaticians</a:t>
            </a:r>
            <a:r>
              <a:rPr lang="en-US" dirty="0" smtClean="0">
                <a:latin typeface="Arial" charset="0"/>
                <a:cs typeface="Arial" charset="0"/>
              </a:rPr>
              <a:t> involve the use of their knowledge of patient care combined with their understanding of informatics science to:</a:t>
            </a:r>
          </a:p>
          <a:p>
            <a:pPr>
              <a:defRPr/>
            </a:pPr>
            <a:endParaRPr lang="en-US" dirty="0" smtClean="0">
              <a:latin typeface="Arial" charset="0"/>
              <a:cs typeface="Arial" charset="0"/>
            </a:endParaRPr>
          </a:p>
          <a:p>
            <a:pPr marL="174708" indent="-174708">
              <a:buFont typeface="Arial" pitchFamily="34" charset="0"/>
              <a:buChar char="•"/>
              <a:defRPr/>
            </a:pPr>
            <a:r>
              <a:rPr lang="en-US" dirty="0" smtClean="0">
                <a:latin typeface="Arial" charset="0"/>
                <a:cs typeface="Arial" charset="0"/>
              </a:rPr>
              <a:t>“Assess information and knowledge needs of health care professionals and patients;</a:t>
            </a:r>
          </a:p>
          <a:p>
            <a:pPr marL="174708" indent="-174708">
              <a:buFont typeface="Arial" pitchFamily="34" charset="0"/>
              <a:buChar char="•"/>
              <a:defRPr/>
            </a:pPr>
            <a:r>
              <a:rPr lang="en-US" dirty="0" smtClean="0">
                <a:latin typeface="Arial" charset="0"/>
                <a:cs typeface="Arial" charset="0"/>
              </a:rPr>
              <a:t>Characterize, evaluate, and refine clinical processes;</a:t>
            </a:r>
          </a:p>
          <a:p>
            <a:pPr marL="174708" indent="-174708">
              <a:buFont typeface="Arial" pitchFamily="34" charset="0"/>
              <a:buChar char="•"/>
              <a:defRPr/>
            </a:pPr>
            <a:r>
              <a:rPr lang="en-US" dirty="0" smtClean="0">
                <a:latin typeface="Arial" charset="0"/>
                <a:cs typeface="Arial" charset="0"/>
              </a:rPr>
              <a:t>Develop, implement, and refine clinical decision support systems; and</a:t>
            </a:r>
          </a:p>
          <a:p>
            <a:pPr marL="174708" indent="-174708">
              <a:buFont typeface="Arial" pitchFamily="34" charset="0"/>
              <a:buChar char="•"/>
              <a:defRPr/>
            </a:pPr>
            <a:r>
              <a:rPr lang="en-US" dirty="0" smtClean="0">
                <a:latin typeface="Arial" charset="0"/>
                <a:cs typeface="Arial" charset="0"/>
              </a:rPr>
              <a:t>Lead or participate in the procurement, customization, development, and implementation, management, evaluation, and continuous improvement of clinical information systems such as electronic health records and order-entry systems” (AMIA, 2011, </a:t>
            </a:r>
            <a:r>
              <a:rPr lang="en-US" dirty="0" err="1" smtClean="0">
                <a:latin typeface="Arial" charset="0"/>
                <a:cs typeface="Arial" charset="0"/>
              </a:rPr>
              <a:t>para</a:t>
            </a:r>
            <a:r>
              <a:rPr lang="en-US" dirty="0" smtClean="0">
                <a:latin typeface="Arial" charset="0"/>
                <a:cs typeface="Arial" charset="0"/>
              </a:rPr>
              <a:t>. 2).</a:t>
            </a:r>
          </a:p>
          <a:p>
            <a:pPr>
              <a:defRPr/>
            </a:pPr>
            <a:endParaRPr 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C6DADE-0871-4B24-93C6-41D3180347ED}" type="slidenum">
              <a:rPr lang="en-US" altLang="en-US"/>
              <a:pPr eaLnBrk="1" hangingPunct="1"/>
              <a:t>14</a:t>
            </a:fld>
            <a:endParaRPr lang="en-US" altLang="en-US"/>
          </a:p>
        </p:txBody>
      </p:sp>
    </p:spTree>
    <p:extLst>
      <p:ext uri="{BB962C8B-B14F-4D97-AF65-F5344CB8AC3E}">
        <p14:creationId xmlns:p14="http://schemas.microsoft.com/office/powerpoint/2010/main" val="2264210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a:r>
              <a:rPr lang="en-US" altLang="en-US" dirty="0" smtClean="0"/>
              <a:t>Besides clinical personnel, there are other health care professionals involved in informatics applications in relation to health care delivery. Sometimes referred to as applied health informatics, those often found in this subarea include, but are not limited to, health information management professionals, health information exchange specialists, programmers and software engineers, and privacy and security specialists. Individuals involved with applied informatics applications provide a vital link between clinicians, technology designers, and information technology.</a:t>
            </a:r>
          </a:p>
          <a:p>
            <a:pPr marL="0" lvl="2"/>
            <a:endParaRPr lang="en-US" altLang="en-US" dirty="0" smtClean="0"/>
          </a:p>
          <a:p>
            <a:r>
              <a:rPr lang="en-US" altLang="en-US" dirty="0" smtClean="0"/>
              <a:t>These health information professionals focus on the strategic and operational relevance and robustness of clinical information resources, workflow, end-user support, and connectivity within the health care industry and public heath sectors. Their responsibilities include such things as: </a:t>
            </a:r>
          </a:p>
          <a:p>
            <a:endParaRPr lang="en-US" altLang="en-US" dirty="0" smtClean="0"/>
          </a:p>
          <a:p>
            <a:pPr>
              <a:buFontTx/>
              <a:buChar char="•"/>
            </a:pPr>
            <a:r>
              <a:rPr lang="en-US" altLang="en-US" dirty="0" smtClean="0"/>
              <a:t> constructing computer health information systems by studying the needs of doctors, nurses, patients, and health care organizations; </a:t>
            </a:r>
          </a:p>
          <a:p>
            <a:pPr>
              <a:buFontTx/>
              <a:buChar char="•"/>
            </a:pPr>
            <a:r>
              <a:rPr lang="en-US" altLang="en-US" dirty="0" smtClean="0"/>
              <a:t> producing requirements and use case documents for EMRs/EHRs;</a:t>
            </a:r>
          </a:p>
          <a:p>
            <a:pPr>
              <a:buFontTx/>
              <a:buChar char="•"/>
            </a:pPr>
            <a:r>
              <a:rPr lang="en-US" altLang="en-US" dirty="0" smtClean="0"/>
              <a:t> building health networks that allow doctors and nurses to share knowledge and best practices;</a:t>
            </a:r>
          </a:p>
          <a:p>
            <a:pPr>
              <a:buFontTx/>
              <a:buChar char="•"/>
            </a:pPr>
            <a:r>
              <a:rPr lang="en-US" altLang="en-US" dirty="0" smtClean="0"/>
              <a:t> designing new methods of information delivery that motivate patients to follow treatment recommendations; and</a:t>
            </a:r>
          </a:p>
          <a:p>
            <a:pPr>
              <a:buFontTx/>
              <a:buChar char="•"/>
            </a:pPr>
            <a:r>
              <a:rPr lang="en-US" altLang="en-US" b="1" dirty="0" smtClean="0"/>
              <a:t> </a:t>
            </a:r>
            <a:r>
              <a:rPr lang="en-US" altLang="en-US" dirty="0" smtClean="0"/>
              <a:t>working with the vendor to implement the builds which form the documentation, order entry, and data repository system.</a:t>
            </a:r>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CCFD71-531C-44CC-816B-3B91B2555EAD}" type="slidenum">
              <a:rPr lang="en-US" altLang="en-US"/>
              <a:pPr eaLnBrk="1" hangingPunct="1"/>
              <a:t>15</a:t>
            </a:fld>
            <a:endParaRPr lang="en-US" altLang="en-US"/>
          </a:p>
        </p:txBody>
      </p:sp>
    </p:spTree>
    <p:extLst>
      <p:ext uri="{BB962C8B-B14F-4D97-AF65-F5344CB8AC3E}">
        <p14:creationId xmlns:p14="http://schemas.microsoft.com/office/powerpoint/2010/main" val="2456249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dirty="0" smtClean="0"/>
              <a:t>In conclusion, let’s take a final look at informatics as a field of study and how health </a:t>
            </a:r>
            <a:r>
              <a:rPr lang="en-US" altLang="en-US" dirty="0" err="1" smtClean="0"/>
              <a:t>informaticians</a:t>
            </a:r>
            <a:r>
              <a:rPr lang="en-US" altLang="en-US" dirty="0" smtClean="0"/>
              <a:t> process data into information and knowledge for health care tasks with the support of information technology to improve patient care.</a:t>
            </a:r>
          </a:p>
          <a:p>
            <a:pPr marL="0" lvl="1"/>
            <a:endParaRPr lang="en-US" altLang="en-US" dirty="0" smtClean="0"/>
          </a:p>
          <a:p>
            <a:pPr marL="0" lvl="1"/>
            <a:r>
              <a:rPr lang="en-US" altLang="en-US" dirty="0" smtClean="0"/>
              <a:t>First consider the application domains as described by the National Library of Medicine:</a:t>
            </a:r>
          </a:p>
          <a:p>
            <a:pPr marL="0" lvl="1"/>
            <a:endParaRPr lang="en-US" altLang="en-US" dirty="0" smtClean="0"/>
          </a:p>
          <a:p>
            <a:pPr>
              <a:buFontTx/>
              <a:buChar char="•"/>
            </a:pPr>
            <a:r>
              <a:rPr lang="en-US" altLang="en-US" dirty="0" smtClean="0"/>
              <a:t> “Health care/clinical informatics: Applications of informatics principles and methods to direct patient care, such as advanced clinical decision support systems and multimedia electronic health records, and to the provision of informational support to health care consumers.</a:t>
            </a:r>
          </a:p>
          <a:p>
            <a:pPr>
              <a:buFontTx/>
              <a:buChar char="•"/>
            </a:pPr>
            <a:r>
              <a:rPr lang="en-US" altLang="en-US" dirty="0" smtClean="0"/>
              <a:t> Bioinformatics and/or computational biology: Applications of informatics principles and methods to support basic research in such areas as genomics, proteomics, cheminformatics, systems biology, and simulation/modeling of biological systems.</a:t>
            </a:r>
          </a:p>
          <a:p>
            <a:pPr>
              <a:buFontTx/>
              <a:buChar char="•"/>
            </a:pPr>
            <a:r>
              <a:rPr lang="en-US" altLang="en-US" dirty="0" smtClean="0"/>
              <a:t> Clinical research and translational informatics: Applications of informatics principles and methods to “bench to bedside” translational research exploring genome-phenome relationships, to pharmacogenomics, to drug discovery, and to the support of clinical trials.</a:t>
            </a:r>
          </a:p>
          <a:p>
            <a:pPr>
              <a:buFontTx/>
              <a:buChar char="•"/>
            </a:pPr>
            <a:r>
              <a:rPr lang="en-US" altLang="en-US" dirty="0" smtClean="0"/>
              <a:t> Public health informatics: Applications of informatics principles and methods to build public health infrastructure, to “intelligent” support of public health agencies and practitioners, to support of research in health behavior and health literacy, and to syndromic surveillance” (NLM, 2011).</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26DBA5-7F53-4BAB-911A-475CADDF631C}" type="slidenum">
              <a:rPr lang="en-US" altLang="en-US"/>
              <a:pPr eaLnBrk="1" hangingPunct="1"/>
              <a:t>16</a:t>
            </a:fld>
            <a:endParaRPr lang="en-US" altLang="en-US"/>
          </a:p>
        </p:txBody>
      </p:sp>
    </p:spTree>
    <p:extLst>
      <p:ext uri="{BB962C8B-B14F-4D97-AF65-F5344CB8AC3E}">
        <p14:creationId xmlns:p14="http://schemas.microsoft.com/office/powerpoint/2010/main" val="2407312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smtClean="0"/>
              <a:t>Second, individuals working in the informatics field possess cognitive skills in logical and analytical thinking, and have a technical understanding of the computing environment that is the basis for informatics work. They also possess an awareness of privacy and security policies around health informatics such as the secure collection, management, retrieval, exchange, and/or analysis of information in electronic form. Given the different backgrounds, experience, and education, along with varied roles and skills described previously, who is better equipped to transform data into information and information into knowledge than health informaticians? </a:t>
            </a:r>
          </a:p>
          <a:p>
            <a:pPr marL="0" lvl="1"/>
            <a:r>
              <a:rPr lang="en-US" altLang="en-US" smtClean="0"/>
              <a:t> </a:t>
            </a:r>
          </a:p>
          <a:p>
            <a:pPr marL="0" lvl="1"/>
            <a:r>
              <a:rPr lang="en-US" altLang="en-US" smtClean="0"/>
              <a:t>Third, health informatics is an interdisciplinary, interrelated discipline, undergoing rapid change. As issues in health care become more complex, the amount of data collected and stored escalates. There is a widespread, generally acknowledged need for health informaticians who understand data, information, and knowledge. </a:t>
            </a:r>
          </a:p>
          <a:p>
            <a:endParaRPr lang="en-US" altLang="en-US" smtClean="0"/>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904098-F551-4D09-A890-CA47B9DB16E5}" type="slidenum">
              <a:rPr lang="en-US" altLang="en-US"/>
              <a:pPr eaLnBrk="1" hangingPunct="1"/>
              <a:t>17</a:t>
            </a:fld>
            <a:endParaRPr lang="en-US" altLang="en-US"/>
          </a:p>
        </p:txBody>
      </p:sp>
    </p:spTree>
    <p:extLst>
      <p:ext uri="{BB962C8B-B14F-4D97-AF65-F5344CB8AC3E}">
        <p14:creationId xmlns:p14="http://schemas.microsoft.com/office/powerpoint/2010/main" val="3230743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a:t>
            </a:r>
            <a:r>
              <a:rPr lang="en-US" altLang="en-US" b="1" dirty="0" smtClean="0"/>
              <a:t>What is Health Informatics.</a:t>
            </a:r>
            <a:r>
              <a:rPr lang="en-US" altLang="en-US" dirty="0" smtClean="0"/>
              <a:t>  </a:t>
            </a:r>
          </a:p>
          <a:p>
            <a:pPr eaLnBrk="1" hangingPunct="1">
              <a:spcBef>
                <a:spcPct val="0"/>
              </a:spcBef>
            </a:pPr>
            <a:endParaRPr lang="en-US" altLang="en-US" dirty="0" smtClean="0"/>
          </a:p>
          <a:p>
            <a:pPr eaLnBrk="1" hangingPunct="1">
              <a:spcBef>
                <a:spcPct val="0"/>
              </a:spcBef>
            </a:pPr>
            <a:r>
              <a:rPr lang="en-US" altLang="en-US" smtClean="0"/>
              <a:t>This lecture defined </a:t>
            </a:r>
            <a:r>
              <a:rPr lang="en-US" altLang="en-US" dirty="0" smtClean="0"/>
              <a:t>the informatics team, their skills, roles and responsibilities and identified how health </a:t>
            </a:r>
            <a:r>
              <a:rPr lang="en-US" altLang="en-US" dirty="0" err="1" smtClean="0"/>
              <a:t>informaticians</a:t>
            </a:r>
            <a:r>
              <a:rPr lang="en-US" altLang="en-US" dirty="0" smtClean="0"/>
              <a:t> process data into information and knowledge for health care tasks with the support of information technology to improve patient care.</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F5A2A8-5EE8-4CA0-8D4C-D889727C3D81}" type="slidenum">
              <a:rPr lang="en-US" altLang="en-US"/>
              <a:pPr eaLnBrk="1" hangingPunct="1"/>
              <a:t>18</a:t>
            </a:fld>
            <a:endParaRPr lang="en-US" altLang="en-US"/>
          </a:p>
        </p:txBody>
      </p:sp>
    </p:spTree>
    <p:extLst>
      <p:ext uri="{BB962C8B-B14F-4D97-AF65-F5344CB8AC3E}">
        <p14:creationId xmlns:p14="http://schemas.microsoft.com/office/powerpoint/2010/main" val="2768282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4DD051-DA43-408B-878E-31BACE2ABFB3}" type="slidenum">
              <a:rPr lang="en-US" altLang="en-US"/>
              <a:pPr eaLnBrk="1" hangingPunct="1"/>
              <a:t>19</a:t>
            </a:fld>
            <a:endParaRPr lang="en-US" altLang="en-US"/>
          </a:p>
        </p:txBody>
      </p:sp>
    </p:spTree>
    <p:extLst>
      <p:ext uri="{BB962C8B-B14F-4D97-AF65-F5344CB8AC3E}">
        <p14:creationId xmlns:p14="http://schemas.microsoft.com/office/powerpoint/2010/main" val="4026173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a:t>
            </a:r>
            <a:r>
              <a:rPr lang="en-US" altLang="en-US" baseline="0" dirty="0" smtClean="0"/>
              <a:t> </a:t>
            </a:r>
            <a:r>
              <a:rPr lang="en-US" altLang="en-US" dirty="0" smtClean="0"/>
              <a:t>are to:</a:t>
            </a:r>
          </a:p>
          <a:p>
            <a:pPr eaLnBrk="1" hangingPunct="1">
              <a:spcBef>
                <a:spcPct val="0"/>
              </a:spcBef>
              <a:buFontTx/>
              <a:buChar char="•"/>
            </a:pPr>
            <a:r>
              <a:rPr lang="en-US" altLang="en-US" dirty="0" smtClean="0"/>
              <a:t> State the professional roles and skills of health </a:t>
            </a:r>
            <a:r>
              <a:rPr lang="en-US" altLang="en-US" dirty="0" err="1" smtClean="0"/>
              <a:t>informaticians</a:t>
            </a:r>
            <a:r>
              <a:rPr lang="en-US" altLang="en-US" dirty="0" smtClean="0"/>
              <a:t>; and</a:t>
            </a:r>
          </a:p>
          <a:p>
            <a:pPr eaLnBrk="1" hangingPunct="1">
              <a:spcBef>
                <a:spcPct val="0"/>
              </a:spcBef>
              <a:buFontTx/>
              <a:buChar char="•"/>
            </a:pPr>
            <a:r>
              <a:rPr lang="en-US" altLang="en-US" dirty="0" smtClean="0"/>
              <a:t> Identify how health </a:t>
            </a:r>
            <a:r>
              <a:rPr lang="en-US" altLang="en-US" dirty="0" err="1" smtClean="0"/>
              <a:t>informaticians</a:t>
            </a:r>
            <a:r>
              <a:rPr lang="en-US" altLang="en-US" dirty="0" smtClean="0"/>
              <a:t> process data into information and knowledge for health care tasks with the support of information technology to improve patient care.</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C21FAE-D523-4ACE-8610-7AAD441DC9B2}" type="slidenum">
              <a:rPr lang="en-US" altLang="en-US"/>
              <a:pPr eaLnBrk="1" hangingPunct="1"/>
              <a:t>2</a:t>
            </a:fld>
            <a:endParaRPr lang="en-US" altLang="en-US"/>
          </a:p>
        </p:txBody>
      </p:sp>
    </p:spTree>
    <p:extLst>
      <p:ext uri="{BB962C8B-B14F-4D97-AF65-F5344CB8AC3E}">
        <p14:creationId xmlns:p14="http://schemas.microsoft.com/office/powerpoint/2010/main" val="15695384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3717265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To begin to gain an understanding of the individuals involved with informatics applications and the type of work they do, let’s first settle on what is the practice of informatics?</a:t>
            </a:r>
          </a:p>
          <a:p>
            <a:pPr eaLnBrk="1" hangingPunct="1"/>
            <a:endParaRPr lang="en-US" altLang="en-US" dirty="0" smtClean="0"/>
          </a:p>
          <a:p>
            <a:pPr eaLnBrk="1" hangingPunct="1"/>
            <a:r>
              <a:rPr lang="en-US" altLang="en-US" dirty="0" smtClean="0"/>
              <a:t>According to the report </a:t>
            </a:r>
            <a:r>
              <a:rPr lang="en-US" altLang="en-US" i="1" dirty="0" smtClean="0"/>
              <a:t>Training the Next Generation of </a:t>
            </a:r>
            <a:r>
              <a:rPr lang="en-US" altLang="en-US" i="1" dirty="0" err="1" smtClean="0"/>
              <a:t>Informaticians</a:t>
            </a:r>
            <a:r>
              <a:rPr lang="en-US" altLang="en-US" dirty="0" smtClean="0"/>
              <a:t>, “The practice of informatics, most generally requires the presence of two components: (1) a set of skills and methodologic tools derived from knowledge of the basic informational and computing sciences and (2) knowledge, experience, and activity in one or more application domains. The coexistence of, and interactions between, these key components give meaning and significance to informatics as a field” (Friedman, et al., 2004, p.169)</a:t>
            </a:r>
          </a:p>
          <a:p>
            <a:pPr eaLnBrk="1" hangingPunct="1"/>
            <a:endParaRPr lang="en-US" altLang="en-US" dirty="0" smtClean="0"/>
          </a:p>
          <a:p>
            <a:pPr eaLnBrk="1" hangingPunct="1"/>
            <a:r>
              <a:rPr lang="en-US" altLang="en-US" dirty="0" smtClean="0"/>
              <a:t>For example, many who practice informatics have training in the subject of human-computer interaction, an application domain covering how people use computers and how to design computer systems that help people use them more effectively. </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875A9A-5E64-4E30-AC2B-30E365ADAA46}" type="slidenum">
              <a:rPr lang="en-US" altLang="en-US"/>
              <a:pPr eaLnBrk="1" hangingPunct="1"/>
              <a:t>3</a:t>
            </a:fld>
            <a:endParaRPr lang="en-US" altLang="en-US"/>
          </a:p>
        </p:txBody>
      </p:sp>
    </p:spTree>
    <p:extLst>
      <p:ext uri="{BB962C8B-B14F-4D97-AF65-F5344CB8AC3E}">
        <p14:creationId xmlns:p14="http://schemas.microsoft.com/office/powerpoint/2010/main" val="3737843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Taking into consideration the first component, a set of skills and methodological tools derived from knowledge of the basic informational and computing sciences, let’s review the list of component sciences. Shortliffe &amp; Blois (2001) state that the sciences biomedical informatics draws on and contributes to include computer science, clinical science, basic biomedical science, cognitive science, bioengineering, management science, epidemiology and statistics. </a:t>
            </a:r>
          </a:p>
          <a:p>
            <a:pPr>
              <a:spcBef>
                <a:spcPct val="0"/>
              </a:spcBef>
            </a:pPr>
            <a:endParaRPr lang="en-US" altLang="en-US" smtClean="0"/>
          </a:p>
          <a:p>
            <a:pPr>
              <a:spcBef>
                <a:spcPct val="0"/>
              </a:spcBef>
            </a:pPr>
            <a:r>
              <a:rPr lang="en-US" altLang="en-US" smtClean="0"/>
              <a:t>Individuals working in the informatics field possess cognitive skills in logical and analytical thinking and have a technical understanding of the computing environment that is the basis for informatics work.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35D118-C2A1-43C5-AAB2-853E50B6BC82}" type="slidenum">
              <a:rPr lang="en-US" altLang="en-US"/>
              <a:pPr eaLnBrk="1" hangingPunct="1"/>
              <a:t>4</a:t>
            </a:fld>
            <a:endParaRPr lang="en-US" altLang="en-US"/>
          </a:p>
        </p:txBody>
      </p:sp>
    </p:spTree>
    <p:extLst>
      <p:ext uri="{BB962C8B-B14F-4D97-AF65-F5344CB8AC3E}">
        <p14:creationId xmlns:p14="http://schemas.microsoft.com/office/powerpoint/2010/main" val="2698904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The report </a:t>
            </a:r>
            <a:r>
              <a:rPr lang="en-US" altLang="en-US" i="1" dirty="0" smtClean="0"/>
              <a:t>Training the Next Generation of </a:t>
            </a:r>
            <a:r>
              <a:rPr lang="en-US" altLang="en-US" i="1" dirty="0" err="1" smtClean="0"/>
              <a:t>Informaticians</a:t>
            </a:r>
            <a:r>
              <a:rPr lang="en-US" altLang="en-US" i="1" dirty="0" smtClean="0"/>
              <a:t> </a:t>
            </a:r>
            <a:r>
              <a:rPr lang="en-US" altLang="en-US" dirty="0" smtClean="0"/>
              <a:t>also identified a second component to the practice of informatics as the knowledge, experience, and activity in one or more application domains. Some examples of domains identified by (Friedman, et al., 2004) include:</a:t>
            </a:r>
          </a:p>
          <a:p>
            <a:pPr>
              <a:spcBef>
                <a:spcPct val="0"/>
              </a:spcBef>
            </a:pPr>
            <a:endParaRPr lang="en-US" altLang="en-US" dirty="0" smtClean="0"/>
          </a:p>
          <a:p>
            <a:pPr>
              <a:buFontTx/>
              <a:buChar char="•"/>
            </a:pPr>
            <a:r>
              <a:rPr lang="en-US" altLang="en-US" dirty="0" smtClean="0"/>
              <a:t> Cognitive/human factors and interfaces</a:t>
            </a:r>
          </a:p>
          <a:p>
            <a:pPr>
              <a:buFontTx/>
              <a:buChar char="•"/>
            </a:pPr>
            <a:r>
              <a:rPr lang="en-US" altLang="en-US" dirty="0" smtClean="0"/>
              <a:t> Data structures</a:t>
            </a:r>
          </a:p>
          <a:p>
            <a:pPr>
              <a:buFontTx/>
              <a:buChar char="•"/>
            </a:pPr>
            <a:r>
              <a:rPr lang="en-US" altLang="en-US" dirty="0" smtClean="0"/>
              <a:t> Database design</a:t>
            </a:r>
          </a:p>
          <a:p>
            <a:pPr>
              <a:buFontTx/>
              <a:buChar char="•"/>
            </a:pPr>
            <a:r>
              <a:rPr lang="en-US" altLang="en-US" dirty="0" smtClean="0"/>
              <a:t> Information retrieval</a:t>
            </a:r>
          </a:p>
          <a:p>
            <a:pPr>
              <a:buFontTx/>
              <a:buChar char="•"/>
            </a:pPr>
            <a:r>
              <a:rPr lang="en-US" altLang="en-US" dirty="0" smtClean="0"/>
              <a:t> Knowledge representation</a:t>
            </a:r>
          </a:p>
          <a:p>
            <a:pPr>
              <a:buFontTx/>
              <a:buChar char="•"/>
            </a:pPr>
            <a:r>
              <a:rPr lang="en-US" altLang="en-US" dirty="0" smtClean="0"/>
              <a:t> Networking/architecture</a:t>
            </a:r>
          </a:p>
          <a:p>
            <a:pPr>
              <a:buFontTx/>
              <a:buChar char="•"/>
            </a:pPr>
            <a:r>
              <a:rPr lang="en-US" altLang="en-US" dirty="0" smtClean="0"/>
              <a:t> Ontology/vocabulary</a:t>
            </a:r>
          </a:p>
          <a:p>
            <a:pPr>
              <a:buFontTx/>
              <a:buChar char="•"/>
            </a:pPr>
            <a:r>
              <a:rPr lang="en-US" altLang="en-US" dirty="0" smtClean="0"/>
              <a:t> Software engineering</a:t>
            </a:r>
          </a:p>
          <a:p>
            <a:pPr>
              <a:spcBef>
                <a:spcPct val="0"/>
              </a:spcBef>
            </a:pPr>
            <a:endParaRPr lang="en-US" altLang="en-US" dirty="0" smtClean="0"/>
          </a:p>
          <a:p>
            <a:pPr>
              <a:spcBef>
                <a:spcPct val="0"/>
              </a:spcBef>
            </a:pPr>
            <a:r>
              <a:rPr lang="en-US" altLang="en-US" dirty="0" smtClean="0"/>
              <a:t>For example, a review of coursework at several universities on knowledge representation indicated the course covers how knowledge can be represented in a computer system and what kinds of reasoning can be done with the use of the knowledge.</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414745-4B7C-423B-88E9-E7FF21BC26A8}" type="slidenum">
              <a:rPr lang="en-US" altLang="en-US"/>
              <a:pPr eaLnBrk="1" hangingPunct="1"/>
              <a:t>5</a:t>
            </a:fld>
            <a:endParaRPr lang="en-US" altLang="en-US"/>
          </a:p>
        </p:txBody>
      </p:sp>
    </p:spTree>
    <p:extLst>
      <p:ext uri="{BB962C8B-B14F-4D97-AF65-F5344CB8AC3E}">
        <p14:creationId xmlns:p14="http://schemas.microsoft.com/office/powerpoint/2010/main" val="456497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So, given the definition of the practice of informatics, who would be involved in this field of study? Practitioners </a:t>
            </a:r>
            <a:r>
              <a:rPr lang="en-US" altLang="en-US" smtClean="0"/>
              <a:t>of informatics? </a:t>
            </a:r>
            <a:r>
              <a:rPr lang="en-US" altLang="en-US" dirty="0" smtClean="0"/>
              <a:t>These individuals are known as </a:t>
            </a:r>
            <a:r>
              <a:rPr lang="en-US" altLang="en-US" dirty="0" err="1" smtClean="0"/>
              <a:t>informaticians</a:t>
            </a:r>
            <a:r>
              <a:rPr lang="en-US" altLang="en-US" dirty="0" smtClean="0"/>
              <a:t>. </a:t>
            </a:r>
          </a:p>
          <a:p>
            <a:pPr>
              <a:spcBef>
                <a:spcPct val="0"/>
              </a:spcBef>
            </a:pPr>
            <a:endParaRPr lang="en-US" altLang="en-US" dirty="0" smtClean="0"/>
          </a:p>
          <a:p>
            <a:pPr>
              <a:spcBef>
                <a:spcPct val="0"/>
              </a:spcBef>
            </a:pPr>
            <a:r>
              <a:rPr lang="en-US" altLang="en-US" dirty="0" smtClean="0"/>
              <a:t>Members of the team vary in the types of skills, roles, and responsibilities which in turn are tied to their level of education and experience gained through stages of career progression. </a:t>
            </a:r>
          </a:p>
          <a:p>
            <a:pPr>
              <a:spcBef>
                <a:spcPct val="0"/>
              </a:spcBef>
            </a:pPr>
            <a:endParaRPr lang="en-US" altLang="en-US" dirty="0" smtClean="0"/>
          </a:p>
          <a:p>
            <a:pPr>
              <a:spcBef>
                <a:spcPct val="0"/>
              </a:spcBef>
            </a:pPr>
            <a:r>
              <a:rPr lang="en-US" altLang="en-US" dirty="0" smtClean="0"/>
              <a:t>For example, the team might consist of individuals with an Associate’s degree whose role is clinical data analyst; individuals with a Bachelor’s degree whose role is research and development scientist; an individual with a Master’s degree taking on the role of nursing informatics officer, and an individual with a Doctorate whose role is chief medical informatics officer.</a:t>
            </a:r>
          </a:p>
          <a:p>
            <a:pPr>
              <a:spcBef>
                <a:spcPct val="0"/>
              </a:spcBef>
            </a:pPr>
            <a:endParaRPr lang="en-US" altLang="en-US" dirty="0" smtClean="0"/>
          </a:p>
          <a:p>
            <a:pPr>
              <a:spcBef>
                <a:spcPct val="0"/>
              </a:spcBef>
            </a:pPr>
            <a:r>
              <a:rPr lang="en-US" altLang="en-US" dirty="0" smtClean="0"/>
              <a:t>Health </a:t>
            </a:r>
            <a:r>
              <a:rPr lang="en-US" altLang="en-US" dirty="0" err="1" smtClean="0"/>
              <a:t>informaticians</a:t>
            </a:r>
            <a:r>
              <a:rPr lang="en-US" altLang="en-US" dirty="0" smtClean="0"/>
              <a:t> use information technology to advance cost-effective care, high-quality care, and patient safety. Therefore, no matter their level of education or experience, all health </a:t>
            </a:r>
            <a:r>
              <a:rPr lang="en-US" altLang="en-US" dirty="0" err="1" smtClean="0"/>
              <a:t>informaticians</a:t>
            </a:r>
            <a:r>
              <a:rPr lang="en-US" altLang="en-US" dirty="0" smtClean="0"/>
              <a:t> need to know how to efficiently and responsibly use information and communication technology.  </a:t>
            </a:r>
          </a:p>
          <a:p>
            <a:pPr>
              <a:spcBef>
                <a:spcPct val="0"/>
              </a:spcBef>
            </a:pPr>
            <a:endParaRPr lang="en-US" altLang="en-US" dirty="0" smtClean="0"/>
          </a:p>
          <a:p>
            <a:pPr>
              <a:spcBef>
                <a:spcPct val="0"/>
              </a:spcBef>
            </a:pPr>
            <a:r>
              <a:rPr lang="en-US" altLang="en-US" dirty="0" smtClean="0"/>
              <a:t>However, a professional with a Bachelor’s degree right out of school uses information differently, compared to a professional with the same degree who has been in the field for 10 years. Likewise, a professional with a two-year degree uses information differently compared to a professional with a Master’s degree.</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454A69-577B-459A-9E8F-3174D2B8CB4B}" type="slidenum">
              <a:rPr lang="en-US" altLang="en-US"/>
              <a:pPr eaLnBrk="1" hangingPunct="1"/>
              <a:t>6</a:t>
            </a:fld>
            <a:endParaRPr lang="en-US" altLang="en-US"/>
          </a:p>
        </p:txBody>
      </p:sp>
    </p:spTree>
    <p:extLst>
      <p:ext uri="{BB962C8B-B14F-4D97-AF65-F5344CB8AC3E}">
        <p14:creationId xmlns:p14="http://schemas.microsoft.com/office/powerpoint/2010/main" val="84179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Just as there are subdisciplines of biomedical informatics there are subdisciplines of the informaticians. As expected, the informatics applications utilized and the type of work they do will vary. For example, the University of Minnesota’s Institute for Health Informatics Web site states “bioinformaticians develop, and apply computational tools and approaches for expanding the use of biological data, including those to acquire, store, organize, archive, analyze, or visualize such data” (University of Minnesota, 2011, para. 4).</a:t>
            </a:r>
          </a:p>
          <a:p>
            <a:endParaRPr lang="en-US" altLang="en-US" smtClean="0"/>
          </a:p>
          <a:p>
            <a:r>
              <a:rPr lang="en-US" altLang="en-US" smtClean="0"/>
              <a:t>The type of work would involve analysis/modeling of genomic datasets.</a:t>
            </a:r>
          </a:p>
          <a:p>
            <a:endParaRPr lang="en-US" altLang="en-US" smtClean="0"/>
          </a:p>
          <a:p>
            <a:r>
              <a:rPr lang="en-US" altLang="en-US" smtClean="0"/>
              <a:t>The health care industry requires all types of informaticians to meet the ever-increasing information needs.</a:t>
            </a:r>
          </a:p>
          <a:p>
            <a:endParaRPr lang="en-US" altLang="en-US" smtClean="0"/>
          </a:p>
          <a:p>
            <a:endParaRPr lang="en-US" altLang="en-US"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B1CBF7-1E5C-42D0-B40F-985A05170654}" type="slidenum">
              <a:rPr lang="en-US" altLang="en-US"/>
              <a:pPr eaLnBrk="1" hangingPunct="1"/>
              <a:t>7</a:t>
            </a:fld>
            <a:endParaRPr lang="en-US" altLang="en-US"/>
          </a:p>
        </p:txBody>
      </p:sp>
    </p:spTree>
    <p:extLst>
      <p:ext uri="{BB962C8B-B14F-4D97-AF65-F5344CB8AC3E}">
        <p14:creationId xmlns:p14="http://schemas.microsoft.com/office/powerpoint/2010/main" val="1325377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From a more general view, health informaticians are professionals in health care who acquire knowledge in the component sciences and skills in information processing and information and communication technology. To perform the duties of a health informatician, they must have training in the processes associated with the acquisition, storage, retrieval, privacy and security, presentation, and use of information in health and biomedicine.</a:t>
            </a:r>
          </a:p>
          <a:p>
            <a:endParaRPr lang="en-US" altLang="en-US"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09EA51-97F5-4DE4-B68B-547B0F4B511E}" type="slidenum">
              <a:rPr lang="en-US" altLang="en-US"/>
              <a:pPr eaLnBrk="1" hangingPunct="1"/>
              <a:t>8</a:t>
            </a:fld>
            <a:endParaRPr lang="en-US" altLang="en-US"/>
          </a:p>
        </p:txBody>
      </p:sp>
    </p:spTree>
    <p:extLst>
      <p:ext uri="{BB962C8B-B14F-4D97-AF65-F5344CB8AC3E}">
        <p14:creationId xmlns:p14="http://schemas.microsoft.com/office/powerpoint/2010/main" val="3386302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Health informaticians may have a varied assortment of responsibilities. Some of those functions include “health informaticians help to design software for patient care, build and maintain research systems for clinical research, purchase and implement information systems that support health care, provide training and assistance to health care providers in using health information technology, conduct analyses of large health datasets, conduct research and development to advance the science of health informatics” (University of Minnesota, 2011, para. 2).</a:t>
            </a:r>
          </a:p>
          <a:p>
            <a:endParaRPr lang="en-US" altLang="en-US"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8B836C-4BFB-4154-8AC7-4E5D9024EBC6}" type="slidenum">
              <a:rPr lang="en-US" altLang="en-US"/>
              <a:pPr eaLnBrk="1" hangingPunct="1"/>
              <a:t>9</a:t>
            </a:fld>
            <a:endParaRPr lang="en-US" altLang="en-US"/>
          </a:p>
        </p:txBody>
      </p:sp>
    </p:spTree>
    <p:extLst>
      <p:ext uri="{BB962C8B-B14F-4D97-AF65-F5344CB8AC3E}">
        <p14:creationId xmlns:p14="http://schemas.microsoft.com/office/powerpoint/2010/main" val="1378103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8711527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4446458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8706DA44-DC2C-4B6E-AD84-315875C9C0D7}"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306591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2513579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8CFEDFF8-7639-429E-8E21-35E175B43FA8}"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057783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D7BA17A7-8EC2-4230-823B-99FA45DE4440}"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645533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F7EC04D7-3D38-48BD-A792-F5891B8B184C}"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049516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9FEC3FF1-392F-4800-ABE8-163FD43BF814}"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80844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CBF38D7C-8200-4348-BEEB-02281D5DB2D9}"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590298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6F19797F-EC8F-4E1B-B42B-4AF19B6F330C}"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8340568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4193E884-1A67-4F29-9FA6-DAA0A51A2E8C}"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415608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37972900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AC6D56B1-B63C-4195-B304-5DAE32A65FDB}"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498515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E77E4345-D963-416D-9ACF-D62D708F150F}"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7074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8096107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3797586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3256086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6613826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8915804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5686261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11407019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8706DA44-DC2C-4B6E-AD84-315875C9C0D7}" type="slidenum">
              <a:rPr lang="en-US" altLang="en-US" smtClean="0"/>
              <a:pPr/>
              <a:t>‹#›</a:t>
            </a:fld>
            <a:endParaRPr lang="en-US" altLang="en-US"/>
          </a:p>
        </p:txBody>
      </p:sp>
    </p:spTree>
    <p:extLst>
      <p:ext uri="{BB962C8B-B14F-4D97-AF65-F5344CB8AC3E}">
        <p14:creationId xmlns:p14="http://schemas.microsoft.com/office/powerpoint/2010/main" val="2812883549"/>
      </p:ext>
    </p:extLst>
  </p:cSld>
  <p:clrMap bg1="lt1" tx1="dk1" bg2="lt2" tx2="dk2" accent1="accent1" accent2="accent2" accent3="accent3" accent4="accent4" accent5="accent5" accent6="accent6" hlink="hlink" folHlink="folHlink"/>
  <p:sldLayoutIdLst>
    <p:sldLayoutId id="2147484378" r:id="rId1"/>
    <p:sldLayoutId id="2147484379" r:id="rId2"/>
    <p:sldLayoutId id="2147484380" r:id="rId3"/>
    <p:sldLayoutId id="2147484381" r:id="rId4"/>
    <p:sldLayoutId id="2147484382" r:id="rId5"/>
    <p:sldLayoutId id="2147484383" r:id="rId6"/>
    <p:sldLayoutId id="2147484384" r:id="rId7"/>
    <p:sldLayoutId id="2147484385" r:id="rId8"/>
    <p:sldLayoutId id="2147484386" r:id="rId9"/>
    <p:sldLayoutId id="2147484387" r:id="rId10"/>
    <p:sldLayoutId id="2147484388" r:id="rId11"/>
    <p:sldLayoutId id="2147484389" r:id="rId12"/>
    <p:sldLayoutId id="2147484390" r:id="rId13"/>
    <p:sldLayoutId id="2147484391" r:id="rId14"/>
    <p:sldLayoutId id="2147484392" r:id="rId15"/>
    <p:sldLayoutId id="2147484353" r:id="rId16"/>
    <p:sldLayoutId id="2147484355" r:id="rId17"/>
    <p:sldLayoutId id="2147484356" r:id="rId18"/>
    <p:sldLayoutId id="2147484357" r:id="rId19"/>
    <p:sldLayoutId id="2147484358" r:id="rId20"/>
    <p:sldLayoutId id="2147484359"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www.amia.org/clinical-informatics-board-review-course/history" TargetMode="External"/><Relationship Id="rId2" Type="http://schemas.openxmlformats.org/officeDocument/2006/relationships/notesSlide" Target="../notesSlides/notesSlide19.xml"/><Relationship Id="rId1" Type="http://schemas.openxmlformats.org/officeDocument/2006/relationships/slideLayout" Target="../slideLayouts/slideLayout9.xml"/><Relationship Id="rId5" Type="http://schemas.openxmlformats.org/officeDocument/2006/relationships/hyperlink" Target="http://healthinformatics.umn.edu/" TargetMode="External"/><Relationship Id="rId4" Type="http://schemas.openxmlformats.org/officeDocument/2006/relationships/hyperlink" Target="http://grants.nih.gov/grants/guide/rfa-files/RFA-LM-06-001.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Health Management Information Systems</a:t>
            </a: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What is Health Informatics?</a:t>
            </a: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Lecture b</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altLang="en-US" sz="1000" dirty="0">
                <a:ea typeface="Calibri" panose="020F0502020204030204" pitchFamily="34" charset="0"/>
                <a:cs typeface="Arial" panose="020B0604020202020204" pitchFamily="34" charset="0"/>
              </a:rPr>
              <a:t>Comp 6 Unit 1</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z="3800" smtClean="0"/>
              <a:t>Environments Where Health Informaticians Work</a:t>
            </a:r>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Academic</a:t>
            </a:r>
          </a:p>
          <a:p>
            <a:pPr eaLnBrk="1" hangingPunct="1"/>
            <a:r>
              <a:rPr lang="en-US" altLang="en-US" smtClean="0"/>
              <a:t>Research</a:t>
            </a:r>
          </a:p>
          <a:p>
            <a:pPr eaLnBrk="1" hangingPunct="1"/>
            <a:r>
              <a:rPr lang="en-US" altLang="en-US" smtClean="0"/>
              <a:t>Health care delivery</a:t>
            </a:r>
          </a:p>
          <a:p>
            <a:pPr eaLnBrk="1" hangingPunct="1"/>
            <a:r>
              <a:rPr lang="en-US" altLang="en-US" smtClean="0"/>
              <a:t>Health care related industries such as government, medical software firms, medical information services, insurance or medical device companies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CA8C63-9EC6-4688-9849-C95C39EBD2C9}"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z="3800" smtClean="0"/>
              <a:t>Academic Role</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Professors </a:t>
            </a:r>
          </a:p>
          <a:p>
            <a:pPr lvl="1" eaLnBrk="1" hangingPunct="1"/>
            <a:r>
              <a:rPr lang="en-US" altLang="en-US" smtClean="0"/>
              <a:t>Focus</a:t>
            </a:r>
          </a:p>
          <a:p>
            <a:pPr lvl="2" eaLnBrk="1" hangingPunct="1"/>
            <a:r>
              <a:rPr lang="en-US" altLang="en-US" smtClean="0"/>
              <a:t>Teaching and research</a:t>
            </a:r>
          </a:p>
          <a:p>
            <a:pPr lvl="1" eaLnBrk="1" hangingPunct="1"/>
            <a:r>
              <a:rPr lang="en-US" altLang="en-US" smtClean="0"/>
              <a:t>Responsibilities</a:t>
            </a:r>
          </a:p>
          <a:p>
            <a:pPr lvl="2" eaLnBrk="1" hangingPunct="1"/>
            <a:r>
              <a:rPr lang="en-US" altLang="en-US" smtClean="0"/>
              <a:t>Educate those interested in the field of health informatics</a:t>
            </a:r>
          </a:p>
          <a:p>
            <a:pPr lvl="2" eaLnBrk="1" hangingPunct="1"/>
            <a:r>
              <a:rPr lang="en-US" altLang="en-US" smtClean="0"/>
              <a:t>Conduct research to improve the acquisition, storage, retrieval, representation, and use of information in health and biomedicine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325C2B-4641-403D-BDF6-9DDEDC3E5D68}"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z="3800" smtClean="0"/>
              <a:t>Research Role</a:t>
            </a:r>
          </a:p>
        </p:txBody>
      </p:sp>
      <p:sp>
        <p:nvSpPr>
          <p:cNvPr id="2457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Researchers</a:t>
            </a:r>
          </a:p>
          <a:p>
            <a:pPr lvl="1" eaLnBrk="1" hangingPunct="1"/>
            <a:r>
              <a:rPr lang="en-US" altLang="en-US" smtClean="0"/>
              <a:t>Focus</a:t>
            </a:r>
          </a:p>
          <a:p>
            <a:pPr lvl="2" eaLnBrk="1" hangingPunct="1"/>
            <a:r>
              <a:rPr lang="en-US" altLang="en-US" smtClean="0"/>
              <a:t>Informatics applications in clinical and translational research</a:t>
            </a:r>
          </a:p>
          <a:p>
            <a:pPr lvl="1" eaLnBrk="1" hangingPunct="1"/>
            <a:r>
              <a:rPr lang="en-US" altLang="en-US" smtClean="0"/>
              <a:t>Responsibilities</a:t>
            </a:r>
          </a:p>
          <a:p>
            <a:pPr lvl="2" eaLnBrk="1" hangingPunct="1"/>
            <a:r>
              <a:rPr lang="en-US" altLang="en-US" smtClean="0"/>
              <a:t>Advancement of medical science and public health</a:t>
            </a:r>
          </a:p>
          <a:p>
            <a:pPr lvl="2" eaLnBrk="1" hangingPunct="1"/>
            <a:r>
              <a:rPr lang="en-US" altLang="en-US" smtClean="0"/>
              <a:t>Advancement of informatics science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60DCE5-7107-4289-906F-71A604EF2C27}"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z="3800" dirty="0" smtClean="0"/>
              <a:t>Health Care Delivery </a:t>
            </a:r>
            <a:r>
              <a:rPr lang="en-US" altLang="en-US" sz="3800" dirty="0" smtClean="0"/>
              <a:t>Role</a:t>
            </a:r>
            <a:br>
              <a:rPr lang="en-US" altLang="en-US" sz="3800" dirty="0" smtClean="0"/>
            </a:br>
            <a:r>
              <a:rPr lang="en-US" altLang="en-US" sz="1200" dirty="0" smtClean="0">
                <a:solidFill>
                  <a:schemeClr val="bg1"/>
                </a:solidFill>
              </a:rPr>
              <a:t>Clinical personnel</a:t>
            </a:r>
            <a:endParaRPr lang="en-US" altLang="en-US" sz="1200" dirty="0" smtClean="0">
              <a:solidFill>
                <a:schemeClr val="bg1"/>
              </a:solidFill>
            </a:endParaRP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Clinical personnel</a:t>
            </a:r>
          </a:p>
          <a:p>
            <a:pPr lvl="1" eaLnBrk="1" hangingPunct="1"/>
            <a:r>
              <a:rPr lang="en-US" altLang="en-US" smtClean="0"/>
              <a:t>Physicians, Nurses, Pharmacists, Dentists</a:t>
            </a:r>
          </a:p>
          <a:p>
            <a:pPr lvl="2" eaLnBrk="1" hangingPunct="1"/>
            <a:r>
              <a:rPr lang="en-US" altLang="en-US" smtClean="0"/>
              <a:t>Focus</a:t>
            </a:r>
          </a:p>
          <a:p>
            <a:pPr lvl="3" eaLnBrk="1" hangingPunct="1"/>
            <a:r>
              <a:rPr lang="en-US" altLang="en-US" smtClean="0"/>
              <a:t>Patient care</a:t>
            </a:r>
          </a:p>
          <a:p>
            <a:pPr lvl="2" eaLnBrk="1" hangingPunct="1"/>
            <a:r>
              <a:rPr lang="en-US" altLang="en-US" smtClean="0"/>
              <a:t>Responsibilities</a:t>
            </a:r>
          </a:p>
          <a:p>
            <a:pPr lvl="3" eaLnBrk="1" hangingPunct="1"/>
            <a:r>
              <a:rPr lang="en-US" altLang="en-US" smtClean="0"/>
              <a:t>Manage and process clinical data, information, and knowledge to support clinical practice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EEF20E-B4E5-4C57-A52F-82E006D8E23E}"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z="3800" smtClean="0"/>
              <a:t>Clinical Informaticians</a:t>
            </a:r>
          </a:p>
        </p:txBody>
      </p:sp>
      <p:sp>
        <p:nvSpPr>
          <p:cNvPr id="2662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Assess information and knowledge needs </a:t>
            </a:r>
          </a:p>
          <a:p>
            <a:pPr eaLnBrk="1" hangingPunct="1"/>
            <a:r>
              <a:rPr lang="en-US" altLang="en-US" smtClean="0"/>
              <a:t>Characterize, evaluate, and refine clinical processes</a:t>
            </a:r>
          </a:p>
          <a:p>
            <a:pPr eaLnBrk="1" hangingPunct="1"/>
            <a:r>
              <a:rPr lang="en-US" altLang="en-US" smtClean="0"/>
              <a:t>Develop, implement, and refine clinical decision support systems</a:t>
            </a:r>
          </a:p>
          <a:p>
            <a:pPr eaLnBrk="1" hangingPunct="1"/>
            <a:r>
              <a:rPr lang="en-US" altLang="en-US" smtClean="0"/>
              <a:t>Lead or participate in the various facets of clinical information systems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6A4D7A-96B6-455E-8F4C-DBDE18268312}"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z="3800" dirty="0" smtClean="0"/>
              <a:t>Health Care Delivery </a:t>
            </a:r>
            <a:r>
              <a:rPr lang="en-US" altLang="en-US" sz="3800" dirty="0" smtClean="0"/>
              <a:t>Role</a:t>
            </a:r>
            <a:br>
              <a:rPr lang="en-US" altLang="en-US" sz="3800" dirty="0" smtClean="0"/>
            </a:br>
            <a:r>
              <a:rPr lang="en-US" altLang="en-US" sz="800" dirty="0" smtClean="0">
                <a:solidFill>
                  <a:schemeClr val="bg1"/>
                </a:solidFill>
              </a:rPr>
              <a:t>health information professionals</a:t>
            </a:r>
            <a:endParaRPr lang="en-US" altLang="en-US" sz="800" dirty="0" smtClean="0">
              <a:solidFill>
                <a:schemeClr val="bg1"/>
              </a:solidFill>
            </a:endParaRP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Health information professionals</a:t>
            </a:r>
          </a:p>
          <a:p>
            <a:pPr lvl="1" eaLnBrk="1" hangingPunct="1"/>
            <a:r>
              <a:rPr lang="en-US" altLang="en-US" sz="2400" smtClean="0"/>
              <a:t>Health information management professionals, health information exchange specialists, programmers and software engineers, privacy and security specialists</a:t>
            </a:r>
          </a:p>
          <a:p>
            <a:pPr lvl="1" eaLnBrk="1" hangingPunct="1"/>
            <a:r>
              <a:rPr lang="en-US" altLang="en-US" sz="2400" smtClean="0"/>
              <a:t>Focus</a:t>
            </a:r>
          </a:p>
          <a:p>
            <a:pPr lvl="2" eaLnBrk="1" hangingPunct="1"/>
            <a:r>
              <a:rPr lang="en-US" altLang="en-US" smtClean="0"/>
              <a:t>Clinical information resources, workflow, end-user support, and connectivity</a:t>
            </a:r>
          </a:p>
          <a:p>
            <a:pPr lvl="1" eaLnBrk="1" hangingPunct="1"/>
            <a:r>
              <a:rPr lang="en-US" altLang="en-US" sz="2400" smtClean="0"/>
              <a:t>Responsibilities</a:t>
            </a:r>
          </a:p>
          <a:p>
            <a:pPr lvl="2" eaLnBrk="1" hangingPunct="1"/>
            <a:r>
              <a:rPr lang="en-US" altLang="en-US" sz="2000" smtClean="0"/>
              <a:t>Varies by individual</a:t>
            </a:r>
          </a:p>
          <a:p>
            <a:pPr lvl="3" eaLnBrk="1" hangingPunct="1"/>
            <a:r>
              <a:rPr lang="en-US" altLang="en-US" sz="1600" smtClean="0"/>
              <a:t>Example: creating health networks that allow doctors and nurses to share knowledge and best practices</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6DE076-1FD4-4441-932B-0DE9B87784E7}"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z="3800" dirty="0" smtClean="0"/>
              <a:t>Application </a:t>
            </a:r>
            <a:r>
              <a:rPr lang="en-US" altLang="en-US" sz="3800" dirty="0" smtClean="0"/>
              <a:t>Domains</a:t>
            </a:r>
            <a:endParaRPr lang="en-US" altLang="en-US" sz="3800" dirty="0" smtClean="0"/>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Health care/clinical informatics</a:t>
            </a:r>
          </a:p>
          <a:p>
            <a:pPr eaLnBrk="1" hangingPunct="1"/>
            <a:r>
              <a:rPr lang="en-US" altLang="en-US" smtClean="0"/>
              <a:t>Bioinformatics and/or computational biology</a:t>
            </a:r>
          </a:p>
          <a:p>
            <a:pPr eaLnBrk="1" hangingPunct="1"/>
            <a:r>
              <a:rPr lang="en-US" altLang="en-US" smtClean="0"/>
              <a:t>Clinical research and translational informatics</a:t>
            </a:r>
          </a:p>
          <a:p>
            <a:pPr eaLnBrk="1" hangingPunct="1"/>
            <a:r>
              <a:rPr lang="en-US" altLang="en-US" smtClean="0"/>
              <a:t>Public health informatics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BE3E4C-C89C-4828-9813-E5952C9676BF}"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z="3800" dirty="0" smtClean="0"/>
              <a:t>Health </a:t>
            </a:r>
            <a:r>
              <a:rPr lang="en-US" altLang="en-US" sz="3800" dirty="0" err="1" smtClean="0"/>
              <a:t>Informaticians</a:t>
            </a:r>
            <a:r>
              <a:rPr lang="en-US" altLang="en-US" sz="3800" dirty="0" smtClean="0"/>
              <a:t> </a:t>
            </a:r>
            <a:endParaRPr lang="en-US" altLang="en-US" sz="3800" dirty="0" smtClean="0"/>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Possess cognitive skills in logical and analytical thinking </a:t>
            </a:r>
          </a:p>
          <a:p>
            <a:pPr eaLnBrk="1" hangingPunct="1"/>
            <a:r>
              <a:rPr lang="en-US" altLang="en-US" sz="2400" dirty="0" smtClean="0"/>
              <a:t>Have a technical understanding of the computing environment</a:t>
            </a:r>
          </a:p>
          <a:p>
            <a:pPr eaLnBrk="1" hangingPunct="1"/>
            <a:r>
              <a:rPr lang="en-US" altLang="en-US" sz="2400" dirty="0" smtClean="0"/>
              <a:t>Possess an awareness of privacy and security policies around health informatics</a:t>
            </a:r>
          </a:p>
          <a:p>
            <a:pPr eaLnBrk="1" hangingPunct="1"/>
            <a:r>
              <a:rPr lang="en-US" altLang="en-US" sz="2400" dirty="0" smtClean="0"/>
              <a:t>Have different backgrounds, experience, and education</a:t>
            </a:r>
          </a:p>
          <a:p>
            <a:pPr eaLnBrk="1" hangingPunct="1"/>
            <a:r>
              <a:rPr lang="en-US" altLang="en-US" sz="2400" dirty="0" smtClean="0"/>
              <a:t>Varied assortment of responsibilities </a:t>
            </a:r>
          </a:p>
          <a:p>
            <a:pPr eaLnBrk="1" hangingPunct="1"/>
            <a:r>
              <a:rPr lang="en-US" altLang="en-US" sz="2400" dirty="0" smtClean="0"/>
              <a:t>Transform data into information and information into knowledge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7B320E-00C0-4694-B38D-37888071EFFA}"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z="3800" smtClean="0"/>
              <a:t>What is Health Informatics?</a:t>
            </a:r>
            <a:br>
              <a:rPr lang="en-US" altLang="en-US" sz="3800" smtClean="0"/>
            </a:br>
            <a:r>
              <a:rPr lang="en-US" altLang="en-US" sz="3800" smtClean="0"/>
              <a:t>Summary </a:t>
            </a:r>
          </a:p>
        </p:txBody>
      </p:sp>
      <p:sp>
        <p:nvSpPr>
          <p:cNvPr id="30723"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Defined terms</a:t>
            </a:r>
          </a:p>
          <a:p>
            <a:pPr eaLnBrk="1" hangingPunct="1"/>
            <a:r>
              <a:rPr lang="en-US" altLang="en-US" sz="2800" smtClean="0"/>
              <a:t>Described fundamental theorem of informatics</a:t>
            </a:r>
          </a:p>
          <a:p>
            <a:pPr eaLnBrk="1" hangingPunct="1"/>
            <a:r>
              <a:rPr lang="en-US" altLang="en-US" sz="2800" smtClean="0"/>
              <a:t>Explained field of study related to biomedical and health informatics</a:t>
            </a:r>
          </a:p>
          <a:p>
            <a:pPr eaLnBrk="1" hangingPunct="1"/>
            <a:r>
              <a:rPr lang="en-US" altLang="en-US" sz="2800" smtClean="0"/>
              <a:t>Described the biomedical informatics areas of applications</a:t>
            </a:r>
          </a:p>
          <a:p>
            <a:pPr eaLnBrk="1" hangingPunct="1"/>
            <a:r>
              <a:rPr lang="en-US" altLang="en-US" sz="2800" smtClean="0"/>
              <a:t>Provided an overview of informatics drivers and trends</a:t>
            </a:r>
          </a:p>
          <a:p>
            <a:pPr eaLnBrk="1" hangingPunct="1"/>
            <a:r>
              <a:rPr lang="en-US" altLang="en-US" sz="2800" smtClean="0"/>
              <a:t>Defined and described the informatics team </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13A3DC-B27A-445F-9FFF-33322CC9CF68}"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rtlCol="0">
            <a:normAutofit fontScale="90000"/>
          </a:bodyPr>
          <a:lstStyle/>
          <a:p>
            <a:pPr eaLnBrk="1" hangingPunct="1">
              <a:defRPr/>
            </a:pPr>
            <a:r>
              <a:rPr lang="en-US" sz="3800" dirty="0" smtClean="0"/>
              <a:t>What is Health Informatics?</a:t>
            </a:r>
            <a:br>
              <a:rPr lang="en-US" sz="3800" dirty="0" smtClean="0"/>
            </a:br>
            <a:r>
              <a:rPr lang="en-US" sz="3800" dirty="0" smtClean="0"/>
              <a:t>References – Lecture b</a:t>
            </a:r>
          </a:p>
        </p:txBody>
      </p:sp>
      <p:sp>
        <p:nvSpPr>
          <p:cNvPr id="31750" name="Text Placeholder 5"/>
          <p:cNvSpPr>
            <a:spLocks noGrp="1"/>
          </p:cNvSpPr>
          <p:nvPr>
            <p:ph type="body" sz="quarter" idx="16"/>
          </p:nvPr>
        </p:nvSpPr>
        <p:spPr bwMode="auto">
          <a:xfrm>
            <a:off x="457200" y="1600200"/>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References </a:t>
            </a:r>
          </a:p>
          <a:p>
            <a:pPr marL="342900" lvl="1" indent="-342900"/>
            <a:r>
              <a:rPr lang="en-US" altLang="en-US" dirty="0" smtClean="0"/>
              <a:t>AMIA. (2011). The clinical informatics subspecialty. Retrieved from </a:t>
            </a:r>
            <a:r>
              <a:rPr lang="en-US" altLang="en-US" dirty="0">
                <a:hlinkClick r:id="rId3" tooltip="The clinical informatics subspecialty"/>
              </a:rPr>
              <a:t>https://</a:t>
            </a:r>
            <a:r>
              <a:rPr lang="en-US" altLang="en-US" dirty="0" smtClean="0">
                <a:hlinkClick r:id="rId3" tooltip="The clinical informatics subspecialty"/>
              </a:rPr>
              <a:t>www.amia.org/clinical-informatics-board-review-course/history</a:t>
            </a:r>
            <a:endParaRPr lang="en-US" altLang="en-US" dirty="0" smtClean="0"/>
          </a:p>
          <a:p>
            <a:pPr marL="342900" lvl="1" indent="-342900"/>
            <a:r>
              <a:rPr lang="en-US" altLang="en-US" dirty="0" smtClean="0"/>
              <a:t>Department of Health and Human Services, National Library of Medicine. (2011). Institutional grants for research training in biomedical informatics (T15). Retrieved from </a:t>
            </a:r>
            <a:r>
              <a:rPr lang="en-US" altLang="en-US" dirty="0" smtClean="0">
                <a:hlinkClick r:id="rId4" tooltip="Institutional grants for research training in biomedical informatics "/>
              </a:rPr>
              <a:t>http://grants.nih.gov/grants/guide/rfa-files/RFA-LM-06-001.html</a:t>
            </a:r>
            <a:endParaRPr lang="en-US" altLang="en-US" dirty="0" smtClean="0"/>
          </a:p>
          <a:p>
            <a:pPr marL="342900" lvl="1" indent="-342900" eaLnBrk="1" hangingPunct="1"/>
            <a:r>
              <a:rPr lang="en-US" altLang="en-US" dirty="0" smtClean="0"/>
              <a:t>Friedman, C. P., Altman, R. B., </a:t>
            </a:r>
            <a:r>
              <a:rPr lang="en-US" altLang="en-US" dirty="0" err="1" smtClean="0"/>
              <a:t>Kohane</a:t>
            </a:r>
            <a:r>
              <a:rPr lang="en-US" altLang="en-US" dirty="0" smtClean="0"/>
              <a:t>, I. S., McCormick, K. A., Miller, P. L., </a:t>
            </a:r>
            <a:r>
              <a:rPr lang="en-US" altLang="en-US" dirty="0" err="1" smtClean="0"/>
              <a:t>Ozbolt</a:t>
            </a:r>
            <a:r>
              <a:rPr lang="en-US" altLang="en-US" dirty="0" smtClean="0"/>
              <a:t>, J. G., …Williamson, J. (2009). Training the next generation of </a:t>
            </a:r>
            <a:r>
              <a:rPr lang="en-US" altLang="en-US" dirty="0" err="1" smtClean="0"/>
              <a:t>informaticians</a:t>
            </a:r>
            <a:r>
              <a:rPr lang="en-US" altLang="en-US" dirty="0" smtClean="0"/>
              <a:t>: The impact of ‘‘BISTI’’ and bioinformatics—A report from the American College of Medical Informatics. </a:t>
            </a:r>
            <a:r>
              <a:rPr lang="en-US" altLang="en-US" i="1" dirty="0" smtClean="0"/>
              <a:t>Journal of the American Medical Informatics Association, 11</a:t>
            </a:r>
            <a:r>
              <a:rPr lang="en-US" altLang="en-US" dirty="0" smtClean="0"/>
              <a:t>, 167-172. </a:t>
            </a:r>
            <a:r>
              <a:rPr lang="en-US" altLang="en-US" dirty="0" err="1" smtClean="0"/>
              <a:t>doi</a:t>
            </a:r>
            <a:r>
              <a:rPr lang="en-US" altLang="en-US" dirty="0" smtClean="0"/>
              <a:t>: 10.1197/jamia.M1520</a:t>
            </a:r>
          </a:p>
          <a:p>
            <a:pPr marL="342900" lvl="1" indent="-342900" eaLnBrk="1" hangingPunct="1"/>
            <a:r>
              <a:rPr lang="en-US" altLang="en-US" dirty="0" err="1" smtClean="0"/>
              <a:t>Shortliffe</a:t>
            </a:r>
            <a:r>
              <a:rPr lang="en-US" altLang="en-US" dirty="0" smtClean="0"/>
              <a:t>, E., &amp; Blois, M. (2006). The computer meets medicine and biology: Emergence of a discipline. In </a:t>
            </a:r>
            <a:r>
              <a:rPr lang="en-US" altLang="en-US" dirty="0" err="1" smtClean="0"/>
              <a:t>Shortliffe</a:t>
            </a:r>
            <a:r>
              <a:rPr lang="en-US" altLang="en-US" dirty="0" smtClean="0"/>
              <a:t>. E., &amp; </a:t>
            </a:r>
            <a:r>
              <a:rPr lang="en-US" altLang="en-US" dirty="0" err="1" smtClean="0"/>
              <a:t>Cimino</a:t>
            </a:r>
            <a:r>
              <a:rPr lang="en-US" altLang="en-US" dirty="0" smtClean="0"/>
              <a:t>, J.J. (Eds.), </a:t>
            </a:r>
            <a:r>
              <a:rPr lang="en-US" altLang="en-US" i="1" dirty="0" smtClean="0"/>
              <a:t>Biomedical informatics: Computer applications in health care and biomedicine</a:t>
            </a:r>
            <a:r>
              <a:rPr lang="en-US" altLang="en-US" dirty="0" smtClean="0"/>
              <a:t> (3</a:t>
            </a:r>
            <a:r>
              <a:rPr lang="en-US" altLang="en-US" baseline="30000" dirty="0" smtClean="0"/>
              <a:t>rd</a:t>
            </a:r>
            <a:r>
              <a:rPr lang="en-US" altLang="en-US" dirty="0" smtClean="0"/>
              <a:t> </a:t>
            </a:r>
            <a:r>
              <a:rPr lang="en-US" altLang="en-US" dirty="0" err="1" smtClean="0"/>
              <a:t>ed</a:t>
            </a:r>
            <a:r>
              <a:rPr lang="en-US" altLang="en-US" dirty="0" smtClean="0"/>
              <a:t>) (pp. 3-45). New York, NY: Springer Science + Business Media. </a:t>
            </a:r>
          </a:p>
          <a:p>
            <a:pPr marL="342900" lvl="1" indent="-342900"/>
            <a:r>
              <a:rPr lang="en-US" altLang="en-US" dirty="0" smtClean="0"/>
              <a:t>University of Minnesota. (2011).  Frequently asked questions about: Biomedical health informatics. Retrieved from </a:t>
            </a:r>
            <a:r>
              <a:rPr lang="en-US" altLang="en-US" dirty="0">
                <a:hlinkClick r:id="rId5"/>
              </a:rPr>
              <a:t>http://</a:t>
            </a:r>
            <a:r>
              <a:rPr lang="en-US" altLang="en-US" dirty="0" smtClean="0">
                <a:hlinkClick r:id="rId5"/>
              </a:rPr>
              <a:t>healthinformatics.</a:t>
            </a:r>
            <a:r>
              <a:rPr lang="en-US" altLang="en-US" dirty="0" smtClean="0">
                <a:hlinkClick r:id="rId5" tooltip="Frequently asked questions about: Biomedical health informatics"/>
              </a:rPr>
              <a:t>http://healthinformatics.umn.edu/</a:t>
            </a:r>
            <a:r>
              <a:rPr lang="en-US" altLang="en-US" dirty="0" smtClean="0">
                <a:hlinkClick r:id="rId5"/>
              </a:rPr>
              <a:t>mn.edu</a:t>
            </a:r>
            <a:r>
              <a:rPr lang="en-US" altLang="en-US" dirty="0" smtClean="0">
                <a:hlinkClick r:id="rId5"/>
              </a:rPr>
              <a:t>/</a:t>
            </a:r>
            <a:r>
              <a:rPr lang="en-US" altLang="en-US" dirty="0" smtClean="0"/>
              <a:t> </a:t>
            </a:r>
          </a:p>
          <a:p>
            <a:pPr marL="342900" lvl="1" indent="-342900" eaLnBrk="1" hangingPunct="1"/>
            <a:endParaRPr lang="en-US" altLang="en-US" dirty="0" smtClean="0"/>
          </a:p>
          <a:p>
            <a:pPr eaLnBrk="1" hangingPunct="1">
              <a:buFont typeface="Arial" panose="020B0604020202020204" pitchFamily="34" charset="0"/>
              <a:buChar char="•"/>
            </a:pPr>
            <a:endParaRPr lang="en-US" altLang="en-US" b="0" dirty="0" smtClean="0"/>
          </a:p>
          <a:p>
            <a:pPr eaLnBrk="1" hangingPunct="1">
              <a:buFont typeface="Arial" panose="020B0604020202020204" pitchFamily="34" charset="0"/>
              <a:buChar char="•"/>
            </a:pPr>
            <a:endParaRPr lang="en-US" altLang="en-US" b="0" dirty="0" smtClean="0"/>
          </a:p>
          <a:p>
            <a:pPr eaLnBrk="1" hangingPunct="1"/>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1FCADD-CD1C-4032-A655-DEF10F6707FF}"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3800" smtClean="0"/>
              <a:t>What is Health Informatics?</a:t>
            </a:r>
            <a:br>
              <a:rPr lang="en-US" altLang="en-US" sz="3800" smtClean="0"/>
            </a:br>
            <a:r>
              <a:rPr lang="en-US" altLang="en-US" sz="3800" smtClean="0"/>
              <a:t>Learning Objectives</a:t>
            </a:r>
          </a:p>
        </p:txBody>
      </p:sp>
      <p:sp>
        <p:nvSpPr>
          <p:cNvPr id="13316"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indent="-514350" eaLnBrk="1" hangingPunct="1">
              <a:buFont typeface="Arial" panose="020B0604020202020204" pitchFamily="34" charset="0"/>
              <a:buAutoNum type="arabicPeriod"/>
            </a:pPr>
            <a:r>
              <a:rPr lang="en-US" altLang="en-US" sz="2800" dirty="0" smtClean="0"/>
              <a:t>State the professional roles and skills of health </a:t>
            </a:r>
            <a:r>
              <a:rPr lang="en-US" altLang="en-US" sz="2800" dirty="0" err="1" smtClean="0"/>
              <a:t>informaticians</a:t>
            </a:r>
            <a:endParaRPr lang="en-US" altLang="en-US" sz="2800" dirty="0" smtClean="0"/>
          </a:p>
          <a:p>
            <a:pPr marL="514350" indent="-514350" eaLnBrk="1" hangingPunct="1">
              <a:buFont typeface="Arial" panose="020B0604020202020204" pitchFamily="34" charset="0"/>
              <a:buAutoNum type="arabicPeriod"/>
            </a:pPr>
            <a:r>
              <a:rPr lang="en-US" altLang="en-US" sz="2800" dirty="0" smtClean="0"/>
              <a:t>Identify how health </a:t>
            </a:r>
            <a:r>
              <a:rPr lang="en-US" altLang="en-US" sz="2800" dirty="0" err="1" smtClean="0"/>
              <a:t>informaticians</a:t>
            </a:r>
            <a:r>
              <a:rPr lang="en-US" altLang="en-US" sz="2800" dirty="0" smtClean="0"/>
              <a:t> process data into information and knowledge for health care tasks with the support of information technology to improve patient care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1B63F1-C77A-445F-AB6B-9539E30C1986}"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is Health Informatics? </a:t>
            </a:r>
            <a:br>
              <a:rPr lang="en-US" dirty="0" smtClean="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20</a:t>
            </a:fld>
            <a:endParaRPr lang="en-US" altLang="en-US"/>
          </a:p>
        </p:txBody>
      </p:sp>
    </p:spTree>
    <p:custDataLst>
      <p:tags r:id="rId1"/>
    </p:custDataLst>
    <p:extLst>
      <p:ext uri="{BB962C8B-B14F-4D97-AF65-F5344CB8AC3E}">
        <p14:creationId xmlns:p14="http://schemas.microsoft.com/office/powerpoint/2010/main" val="189847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z="3800" smtClean="0"/>
              <a:t>What is the Practice of Informatics?</a:t>
            </a:r>
          </a:p>
        </p:txBody>
      </p:sp>
      <p:sp>
        <p:nvSpPr>
          <p:cNvPr id="15363"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The practice requires</a:t>
            </a:r>
          </a:p>
          <a:p>
            <a:pPr lvl="1" eaLnBrk="1" hangingPunct="1"/>
            <a:r>
              <a:rPr lang="en-US" altLang="en-US" smtClean="0"/>
              <a:t>A set of skills and methodological tools</a:t>
            </a:r>
          </a:p>
          <a:p>
            <a:pPr lvl="1" eaLnBrk="1" hangingPunct="1"/>
            <a:r>
              <a:rPr lang="en-US" altLang="en-US" smtClean="0"/>
              <a:t>Knowledge, experience, and activity </a:t>
            </a:r>
          </a:p>
          <a:p>
            <a:pPr eaLnBrk="1" hangingPunct="1"/>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6AA03A-56D0-4A6F-95CB-62B2E15DA4A2}"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z="3800" smtClean="0">
                <a:cs typeface="Arial" panose="020B0604020202020204" pitchFamily="34" charset="0"/>
              </a:rPr>
              <a:t>Skills/Tools of Health Informaticians</a:t>
            </a:r>
          </a:p>
        </p:txBody>
      </p:sp>
      <p:sp>
        <p:nvSpPr>
          <p:cNvPr id="1638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Derived from knowledge of </a:t>
            </a:r>
          </a:p>
          <a:p>
            <a:pPr lvl="1" eaLnBrk="1" hangingPunct="1"/>
            <a:r>
              <a:rPr lang="en-US" altLang="en-US" smtClean="0"/>
              <a:t>Computer Science (hardware/software)</a:t>
            </a:r>
          </a:p>
          <a:p>
            <a:pPr lvl="1" eaLnBrk="1" hangingPunct="1"/>
            <a:r>
              <a:rPr lang="en-US" altLang="en-US" smtClean="0"/>
              <a:t>Clinical Science</a:t>
            </a:r>
          </a:p>
          <a:p>
            <a:pPr lvl="1" eaLnBrk="1" hangingPunct="1"/>
            <a:r>
              <a:rPr lang="en-US" altLang="en-US" smtClean="0"/>
              <a:t>Basic Biomedical Science</a:t>
            </a:r>
          </a:p>
          <a:p>
            <a:pPr lvl="1" eaLnBrk="1" hangingPunct="1"/>
            <a:r>
              <a:rPr lang="en-US" altLang="en-US" smtClean="0"/>
              <a:t>Cognitive Science</a:t>
            </a:r>
          </a:p>
          <a:p>
            <a:pPr lvl="1" eaLnBrk="1" hangingPunct="1"/>
            <a:r>
              <a:rPr lang="en-US" altLang="en-US" smtClean="0"/>
              <a:t>Bioengineering</a:t>
            </a:r>
          </a:p>
          <a:p>
            <a:pPr lvl="1" eaLnBrk="1" hangingPunct="1"/>
            <a:r>
              <a:rPr lang="en-US" altLang="en-US" smtClean="0"/>
              <a:t>Management Science</a:t>
            </a:r>
          </a:p>
          <a:p>
            <a:pPr lvl="1" eaLnBrk="1" hangingPunct="1"/>
            <a:r>
              <a:rPr lang="en-US" altLang="en-US" smtClean="0"/>
              <a:t>Epidemiology &amp; Statistics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EDE8C5-3475-45B6-B4D6-3549D43190FE}"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3800" dirty="0" smtClean="0"/>
              <a:t>Application </a:t>
            </a:r>
            <a:r>
              <a:rPr lang="en-US" altLang="en-US" sz="3800" dirty="0" smtClean="0"/>
              <a:t>Domains </a:t>
            </a:r>
            <a:br>
              <a:rPr lang="en-US" altLang="en-US" sz="3800" dirty="0" smtClean="0"/>
            </a:br>
            <a:r>
              <a:rPr lang="en-US" altLang="en-US" sz="3800" dirty="0" smtClean="0"/>
              <a:t>Examples</a:t>
            </a:r>
            <a:endParaRPr lang="en-US" altLang="en-US" sz="3800" dirty="0" smtClean="0"/>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smtClean="0"/>
              <a:t>Examples</a:t>
            </a:r>
          </a:p>
          <a:p>
            <a:pPr lvl="1" eaLnBrk="1" hangingPunct="1"/>
            <a:r>
              <a:rPr lang="en-US" altLang="en-US" sz="2400" dirty="0" smtClean="0"/>
              <a:t>Cognitive/human factors and interfaces</a:t>
            </a:r>
          </a:p>
          <a:p>
            <a:pPr lvl="1" eaLnBrk="1" hangingPunct="1"/>
            <a:r>
              <a:rPr lang="en-US" altLang="en-US" sz="2400" dirty="0" smtClean="0"/>
              <a:t>Data structures</a:t>
            </a:r>
          </a:p>
          <a:p>
            <a:pPr lvl="1" eaLnBrk="1" hangingPunct="1"/>
            <a:r>
              <a:rPr lang="en-US" altLang="en-US" sz="2400" dirty="0" smtClean="0"/>
              <a:t>Database design</a:t>
            </a:r>
          </a:p>
          <a:p>
            <a:pPr lvl="1" eaLnBrk="1" hangingPunct="1"/>
            <a:r>
              <a:rPr lang="en-US" altLang="en-US" sz="2400" dirty="0" smtClean="0"/>
              <a:t>Information retrieval</a:t>
            </a:r>
          </a:p>
          <a:p>
            <a:pPr lvl="1" eaLnBrk="1" hangingPunct="1"/>
            <a:r>
              <a:rPr lang="en-US" altLang="en-US" sz="2400" dirty="0" smtClean="0"/>
              <a:t>Knowledge representation</a:t>
            </a:r>
          </a:p>
          <a:p>
            <a:pPr lvl="1" eaLnBrk="1" hangingPunct="1"/>
            <a:r>
              <a:rPr lang="en-US" altLang="en-US" sz="2400" dirty="0" smtClean="0"/>
              <a:t>Networking/architecture</a:t>
            </a:r>
          </a:p>
          <a:p>
            <a:pPr lvl="1" eaLnBrk="1" hangingPunct="1"/>
            <a:r>
              <a:rPr lang="en-US" altLang="en-US" sz="2400" dirty="0" smtClean="0"/>
              <a:t>Ontology/vocabulary</a:t>
            </a:r>
          </a:p>
          <a:p>
            <a:pPr lvl="1" eaLnBrk="1" hangingPunct="1"/>
            <a:r>
              <a:rPr lang="en-US" altLang="en-US" sz="2400" dirty="0" smtClean="0"/>
              <a:t>Software engineering</a:t>
            </a:r>
          </a:p>
          <a:p>
            <a:pPr lvl="1" eaLnBrk="1" hangingPunct="1"/>
            <a:endParaRPr lang="en-US" altLang="en-US" dirty="0" smtClean="0"/>
          </a:p>
          <a:p>
            <a:pPr lvl="1" eaLnBrk="1" hangingPunct="1"/>
            <a:endParaRPr lang="en-US" altLang="en-US" dirty="0" smtClean="0"/>
          </a:p>
          <a:p>
            <a:pPr lvl="1" eaLnBrk="1" hangingPunct="1"/>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983BB5-BD63-44BD-AF8D-CBDA32298575}"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z="3800" smtClean="0"/>
              <a:t>Health Informatics Team</a:t>
            </a:r>
          </a:p>
        </p:txBody>
      </p:sp>
      <p:sp>
        <p:nvSpPr>
          <p:cNvPr id="1843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Informaticians with different backgrounds, experience, and education</a:t>
            </a:r>
          </a:p>
          <a:p>
            <a:pPr lvl="1" eaLnBrk="1" hangingPunct="1"/>
            <a:r>
              <a:rPr lang="en-US" altLang="en-US" smtClean="0"/>
              <a:t>Skills, roles, and responsibilities depend on </a:t>
            </a:r>
          </a:p>
          <a:p>
            <a:pPr lvl="2" eaLnBrk="1" hangingPunct="1"/>
            <a:r>
              <a:rPr lang="en-US" altLang="en-US" smtClean="0"/>
              <a:t>Levels of education</a:t>
            </a:r>
          </a:p>
          <a:p>
            <a:pPr lvl="2" eaLnBrk="1" hangingPunct="1"/>
            <a:r>
              <a:rPr lang="en-US" altLang="en-US" smtClean="0"/>
              <a:t>Stages of career progression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A76F1B-2839-4A98-9DF4-F49E3451ECCF}"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z="3800" smtClean="0"/>
              <a:t>Bioinformaticians</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Develop and apply computational tools and approaches for expanding the use of biological data</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AFC896-20D1-41E0-A1AA-66B5ED849C50}"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z="3800" smtClean="0"/>
              <a:t>Health Informaticians</a:t>
            </a:r>
          </a:p>
        </p:txBody>
      </p:sp>
      <p:sp>
        <p:nvSpPr>
          <p:cNvPr id="2048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Required training </a:t>
            </a:r>
          </a:p>
          <a:p>
            <a:pPr lvl="1" eaLnBrk="1" hangingPunct="1"/>
            <a:r>
              <a:rPr lang="en-US" altLang="en-US" smtClean="0"/>
              <a:t>Processes associated with </a:t>
            </a:r>
          </a:p>
          <a:p>
            <a:pPr lvl="2" eaLnBrk="1" hangingPunct="1"/>
            <a:r>
              <a:rPr lang="en-US" altLang="en-US" smtClean="0"/>
              <a:t>Acquisition</a:t>
            </a:r>
          </a:p>
          <a:p>
            <a:pPr lvl="2" eaLnBrk="1" hangingPunct="1"/>
            <a:r>
              <a:rPr lang="en-US" altLang="en-US" smtClean="0"/>
              <a:t>Storage</a:t>
            </a:r>
          </a:p>
          <a:p>
            <a:pPr lvl="2" eaLnBrk="1" hangingPunct="1"/>
            <a:r>
              <a:rPr lang="en-US" altLang="en-US" smtClean="0"/>
              <a:t>Retrieval </a:t>
            </a:r>
          </a:p>
          <a:p>
            <a:pPr lvl="2" eaLnBrk="1" hangingPunct="1"/>
            <a:r>
              <a:rPr lang="en-US" altLang="en-US" smtClean="0"/>
              <a:t>Privacy and security</a:t>
            </a:r>
          </a:p>
          <a:p>
            <a:pPr lvl="2" eaLnBrk="1" hangingPunct="1"/>
            <a:r>
              <a:rPr lang="en-US" altLang="en-US" smtClean="0"/>
              <a:t>Presentation and</a:t>
            </a:r>
          </a:p>
          <a:p>
            <a:pPr lvl="2" eaLnBrk="1" hangingPunct="1"/>
            <a:r>
              <a:rPr lang="en-US" altLang="en-US" smtClean="0"/>
              <a:t>Use of information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41938D-64E7-4325-B31A-155DC11B94DD}"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z="3800" dirty="0" smtClean="0"/>
              <a:t>Health </a:t>
            </a:r>
            <a:r>
              <a:rPr lang="en-US" altLang="en-US" sz="3800" dirty="0" err="1" smtClean="0"/>
              <a:t>Informaticians</a:t>
            </a:r>
            <a:r>
              <a:rPr lang="en-US" altLang="en-US" sz="3800" dirty="0" smtClean="0"/>
              <a:t> - 2</a:t>
            </a:r>
            <a:endParaRPr lang="en-US" altLang="en-US" sz="3800" dirty="0" smtClean="0"/>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Varied assortment of responsibilities such as</a:t>
            </a:r>
          </a:p>
          <a:p>
            <a:pPr lvl="1" eaLnBrk="1" hangingPunct="1"/>
            <a:r>
              <a:rPr lang="en-US" altLang="en-US" sz="2000" smtClean="0"/>
              <a:t>Help design software for patient care</a:t>
            </a:r>
          </a:p>
          <a:p>
            <a:pPr lvl="1" eaLnBrk="1" hangingPunct="1"/>
            <a:r>
              <a:rPr lang="en-US" altLang="en-US" sz="2000" smtClean="0"/>
              <a:t>Build and maintain research systems for clinical research</a:t>
            </a:r>
          </a:p>
          <a:p>
            <a:pPr lvl="1" eaLnBrk="1" hangingPunct="1"/>
            <a:r>
              <a:rPr lang="en-US" altLang="en-US" sz="2000" smtClean="0"/>
              <a:t>Purchase and implement information systems</a:t>
            </a:r>
          </a:p>
          <a:p>
            <a:pPr lvl="1" eaLnBrk="1" hangingPunct="1"/>
            <a:r>
              <a:rPr lang="en-US" altLang="en-US" sz="2000" smtClean="0"/>
              <a:t>Provide training and assistance to health care providers in using health information technology</a:t>
            </a:r>
          </a:p>
          <a:p>
            <a:pPr lvl="1" eaLnBrk="1" hangingPunct="1"/>
            <a:r>
              <a:rPr lang="en-US" altLang="en-US" sz="2000" smtClean="0"/>
              <a:t>Conduct analyses of large health datasets</a:t>
            </a:r>
          </a:p>
          <a:p>
            <a:pPr lvl="1" eaLnBrk="1" hangingPunct="1"/>
            <a:r>
              <a:rPr lang="en-US" altLang="en-US" sz="2000" smtClean="0"/>
              <a:t>Conduct research and development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C4E6CF-F7AA-4193-BD5E-10ED0699817D}"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6 – Health Management Information Systems&amp;quot;&quot;/&gt;&lt;property id=&quot;20307&quot; value=&quot;256&quot;/&gt;&lt;/object&gt;&lt;object type=&quot;3&quot; unique_id=&quot;10007&quot;&gt;&lt;property id=&quot;20148&quot; value=&quot;5&quot;/&gt;&lt;property id=&quot;20300&quot; value=&quot;Slide 5 - &amp;quot;Skills/Tools of Health Informaticians&amp;quot;&quot;/&gt;&lt;property id=&quot;20307&quot; value=&quot;269&quot;/&gt;&lt;/object&gt;&lt;object type=&quot;3&quot; unique_id=&quot;10013&quot;&gt;&lt;property id=&quot;20148&quot; value=&quot;5&quot;/&gt;&lt;property id=&quot;20300&quot; value=&quot;Slide 19 - &amp;quot;What is Health Informatics?&amp;#x0D;&amp;#x0A;Summary &amp;quot;&quot;/&gt;&lt;property id=&quot;20307&quot; value=&quot;270&quot;/&gt;&lt;/object&gt;&lt;object type=&quot;3&quot; unique_id=&quot;13466&quot;&gt;&lt;property id=&quot;20148&quot; value=&quot;5&quot;/&gt;&lt;property id=&quot;20300&quot; value=&quot;Slide 2 - &amp;quot;What is Health Informatics?&amp;#x0D;&amp;#x0A;Learning Objectives&amp;quot;&quot;/&gt;&lt;property id=&quot;20307&quot; value=&quot;272&quot;/&gt;&lt;/object&gt;&lt;object type=&quot;3&quot; unique_id=&quot;13467&quot;&gt;&lt;property id=&quot;20148&quot; value=&quot;5&quot;/&gt;&lt;property id=&quot;20300&quot; value=&quot;Slide 3 - &amp;quot;What is Health Informatics?&amp;#x0D;&amp;#x0A;Learning Objectives&amp;quot;&quot;/&gt;&lt;property id=&quot;20307&quot; value=&quot;273&quot;/&gt;&lt;/object&gt;&lt;object type=&quot;3&quot; unique_id=&quot;13468&quot;&gt;&lt;property id=&quot;20148&quot; value=&quot;5&quot;/&gt;&lt;property id=&quot;20300&quot; value=&quot;Slide 4 - &amp;quot;What is the Practice of Informatics?&amp;quot;&quot;/&gt;&lt;property id=&quot;20307&quot; value=&quot;287&quot;/&gt;&lt;/object&gt;&lt;object type=&quot;3&quot; unique_id=&quot;13469&quot;&gt;&lt;property id=&quot;20148&quot; value=&quot;5&quot;/&gt;&lt;property id=&quot;20300&quot; value=&quot;Slide 6 - &amp;quot;Application Domains&amp;quot;&quot;/&gt;&lt;property id=&quot;20307&quot; value=&quot;274&quot;/&gt;&lt;/object&gt;&lt;object type=&quot;3&quot; unique_id=&quot;13470&quot;&gt;&lt;property id=&quot;20148&quot; value=&quot;5&quot;/&gt;&lt;property id=&quot;20300&quot; value=&quot;Slide 7 - &amp;quot;Health Informatics Team&amp;quot;&quot;/&gt;&lt;property id=&quot;20307&quot; value=&quot;275&quot;/&gt;&lt;/object&gt;&lt;object type=&quot;3&quot; unique_id=&quot;13471&quot;&gt;&lt;property id=&quot;20148&quot; value=&quot;5&quot;/&gt;&lt;property id=&quot;20300&quot; value=&quot;Slide 8 - &amp;quot;Bioinformaticians&amp;quot;&quot;/&gt;&lt;property id=&quot;20307&quot; value=&quot;276&quot;/&gt;&lt;/object&gt;&lt;object type=&quot;3&quot; unique_id=&quot;13472&quot;&gt;&lt;property id=&quot;20148&quot; value=&quot;5&quot;/&gt;&lt;property id=&quot;20300&quot; value=&quot;Slide 9 - &amp;quot;Health Informaticians&amp;quot;&quot;/&gt;&lt;property id=&quot;20307&quot; value=&quot;277&quot;/&gt;&lt;/object&gt;&lt;object type=&quot;3&quot; unique_id=&quot;13473&quot;&gt;&lt;property id=&quot;20148&quot; value=&quot;5&quot;/&gt;&lt;property id=&quot;20300&quot; value=&quot;Slide 10 - &amp;quot;Health Informaticians&amp;quot;&quot;/&gt;&lt;property id=&quot;20307&quot; value=&quot;278&quot;/&gt;&lt;/object&gt;&lt;object type=&quot;3&quot; unique_id=&quot;13474&quot;&gt;&lt;property id=&quot;20148&quot; value=&quot;5&quot;/&gt;&lt;property id=&quot;20300&quot; value=&quot;Slide 11 - &amp;quot;Environments Where Health Informaticians Work&amp;quot;&quot;/&gt;&lt;property id=&quot;20307&quot; value=&quot;282&quot;/&gt;&lt;/object&gt;&lt;object type=&quot;3&quot; unique_id=&quot;13475&quot;&gt;&lt;property id=&quot;20148&quot; value=&quot;5&quot;/&gt;&lt;property id=&quot;20300&quot; value=&quot;Slide 12 - &amp;quot;Academic Role&amp;quot;&quot;/&gt;&lt;property id=&quot;20307&quot; value=&quot;281&quot;/&gt;&lt;/object&gt;&lt;object type=&quot;3&quot; unique_id=&quot;13476&quot;&gt;&lt;property id=&quot;20148&quot; value=&quot;5&quot;/&gt;&lt;property id=&quot;20300&quot; value=&quot;Slide 13 - &amp;quot;Research Role&amp;quot;&quot;/&gt;&lt;property id=&quot;20307&quot; value=&quot;280&quot;/&gt;&lt;/object&gt;&lt;object type=&quot;3&quot; unique_id=&quot;13477&quot;&gt;&lt;property id=&quot;20148&quot; value=&quot;5&quot;/&gt;&lt;property id=&quot;20300&quot; value=&quot;Slide 14 - &amp;quot;Health Care Delivery Role&amp;quot;&quot;/&gt;&lt;property id=&quot;20307&quot; value=&quot;279&quot;/&gt;&lt;/object&gt;&lt;object type=&quot;3&quot; unique_id=&quot;13478&quot;&gt;&lt;property id=&quot;20148&quot; value=&quot;5&quot;/&gt;&lt;property id=&quot;20300&quot; value=&quot;Slide 15 - &amp;quot;Clinical Informaticians&amp;quot;&quot;/&gt;&lt;property id=&quot;20307&quot; value=&quot;283&quot;/&gt;&lt;/object&gt;&lt;object type=&quot;3&quot; unique_id=&quot;13479&quot;&gt;&lt;property id=&quot;20148&quot; value=&quot;5&quot;/&gt;&lt;property id=&quot;20300&quot; value=&quot;Slide 16 - &amp;quot;Health Care Delivery Role&amp;quot;&quot;/&gt;&lt;property id=&quot;20307&quot; value=&quot;284&quot;/&gt;&lt;/object&gt;&lt;object type=&quot;3&quot; unique_id=&quot;13480&quot;&gt;&lt;property id=&quot;20148&quot; value=&quot;5&quot;/&gt;&lt;property id=&quot;20300&quot; value=&quot;Slide 17 - &amp;quot;Application Domains&amp;quot;&quot;/&gt;&lt;property id=&quot;20307&quot; value=&quot;285&quot;/&gt;&lt;/object&gt;&lt;object type=&quot;3&quot; unique_id=&quot;13481&quot;&gt;&lt;property id=&quot;20148&quot; value=&quot;5&quot;/&gt;&lt;property id=&quot;20300&quot; value=&quot;Slide 18 - &amp;quot;Health Informaticians&amp;quot;&quot;/&gt;&lt;property id=&quot;20307&quot; value=&quot;286&quot;/&gt;&lt;/object&gt;&lt;object type=&quot;3&quot; unique_id=&quot;13504&quot;&gt;&lt;property id=&quot;20148&quot; value=&quot;5&quot;/&gt;&lt;property id=&quot;20300&quot; value=&quot;Slide 20 - &amp;quot;What is Health Informatics?&amp;#x0D;&amp;#x0A;References – Lecture b&amp;quot;&quot;/&gt;&lt;property id=&quot;20307&quot; value=&quot;28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1088</TotalTime>
  <Words>3104</Words>
  <Application>Microsoft Office PowerPoint</Application>
  <PresentationFormat>On-screen Show (4:3)</PresentationFormat>
  <Paragraphs>258</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ONC_2016</vt:lpstr>
      <vt:lpstr>Health Management Information Systems</vt:lpstr>
      <vt:lpstr>What is Health Informatics? Learning Objectives</vt:lpstr>
      <vt:lpstr>What is the Practice of Informatics?</vt:lpstr>
      <vt:lpstr>Skills/Tools of Health Informaticians</vt:lpstr>
      <vt:lpstr>Application Domains  Examples</vt:lpstr>
      <vt:lpstr>Health Informatics Team</vt:lpstr>
      <vt:lpstr>Bioinformaticians</vt:lpstr>
      <vt:lpstr>Health Informaticians</vt:lpstr>
      <vt:lpstr>Health Informaticians - 2</vt:lpstr>
      <vt:lpstr>Environments Where Health Informaticians Work</vt:lpstr>
      <vt:lpstr>Academic Role</vt:lpstr>
      <vt:lpstr>Research Role</vt:lpstr>
      <vt:lpstr>Health Care Delivery Role Clinical personnel</vt:lpstr>
      <vt:lpstr>Clinical Informaticians</vt:lpstr>
      <vt:lpstr>Health Care Delivery Role health information professionals</vt:lpstr>
      <vt:lpstr>Application Domains</vt:lpstr>
      <vt:lpstr>Health Informaticians </vt:lpstr>
      <vt:lpstr>What is Health Informatics? Summary </vt:lpstr>
      <vt:lpstr>What is Health Informatics? References – Lecture b</vt:lpstr>
      <vt:lpstr>What is Health Informatics?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6, Unit 1t</dc:title>
  <dc:subject>Health Management Information Systems: What is Health Informatics?</dc:subject>
  <dc:creator>U.S. Department of Health and Human Services Office of the National Coordinator for Health Information Technology</dc:creator>
  <cp:keywords>Health IT, Health IT Curriculum, Computer Science</cp:keywords>
  <cp:lastModifiedBy>admin</cp:lastModifiedBy>
  <cp:revision>10</cp:revision>
  <cp:lastPrinted>2016-03-17T15:29:53Z</cp:lastPrinted>
  <dcterms:created xsi:type="dcterms:W3CDTF">2011-11-03T13:58:23Z</dcterms:created>
  <dcterms:modified xsi:type="dcterms:W3CDTF">2017-06-02T16:05:05Z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